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69"/>
  </p:notesMasterIdLst>
  <p:handoutMasterIdLst>
    <p:handoutMasterId r:id="rId70"/>
  </p:handoutMasterIdLst>
  <p:sldIdLst>
    <p:sldId id="426" r:id="rId3"/>
    <p:sldId id="404" r:id="rId4"/>
    <p:sldId id="412" r:id="rId5"/>
    <p:sldId id="405" r:id="rId6"/>
    <p:sldId id="428" r:id="rId7"/>
    <p:sldId id="429" r:id="rId8"/>
    <p:sldId id="431" r:id="rId9"/>
    <p:sldId id="432" r:id="rId10"/>
    <p:sldId id="433" r:id="rId11"/>
    <p:sldId id="434" r:id="rId12"/>
    <p:sldId id="406" r:id="rId13"/>
    <p:sldId id="408" r:id="rId14"/>
    <p:sldId id="409" r:id="rId15"/>
    <p:sldId id="410" r:id="rId16"/>
    <p:sldId id="411" r:id="rId17"/>
    <p:sldId id="420" r:id="rId18"/>
    <p:sldId id="421" r:id="rId19"/>
    <p:sldId id="422" r:id="rId20"/>
    <p:sldId id="423" r:id="rId21"/>
    <p:sldId id="435" r:id="rId22"/>
    <p:sldId id="436" r:id="rId23"/>
    <p:sldId id="437" r:id="rId24"/>
    <p:sldId id="438" r:id="rId25"/>
    <p:sldId id="439" r:id="rId26"/>
    <p:sldId id="440" r:id="rId27"/>
    <p:sldId id="441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3" r:id="rId50"/>
    <p:sldId id="464" r:id="rId51"/>
    <p:sldId id="465" r:id="rId52"/>
    <p:sldId id="466" r:id="rId53"/>
    <p:sldId id="467" r:id="rId54"/>
    <p:sldId id="468" r:id="rId55"/>
    <p:sldId id="469" r:id="rId56"/>
    <p:sldId id="470" r:id="rId57"/>
    <p:sldId id="471" r:id="rId58"/>
    <p:sldId id="472" r:id="rId59"/>
    <p:sldId id="473" r:id="rId60"/>
    <p:sldId id="474" r:id="rId61"/>
    <p:sldId id="475" r:id="rId62"/>
    <p:sldId id="476" r:id="rId63"/>
    <p:sldId id="477" r:id="rId64"/>
    <p:sldId id="478" r:id="rId65"/>
    <p:sldId id="479" r:id="rId66"/>
    <p:sldId id="480" r:id="rId67"/>
    <p:sldId id="481" r:id="rId6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FF3B45BB-824E-4038-B412-C3413F165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D211CC31-8223-4457-8BD9-77AF96E93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DFF31-75C4-4B0E-A634-714A936A1A1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E7C6B0-C4BA-4F4B-802D-A04245E7047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8B2B6B-AFCE-4C76-92F4-637814FA79A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AC6D78-3448-451A-B4C4-AA0AFBF88CC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A8BB3-1764-43F7-83DD-B37E8BCA7F0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E563D1-B1CE-4BEE-BF39-9AFCFB21E19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15EF9A-8E9E-4A2D-B073-E4A0F650F1C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2EF66B-4721-4254-9B85-708A115E7FA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D1125-9CCF-4E15-8E82-F52980D9D41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313776-4CE9-4CFD-BF23-6E68EAFE81D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F207A2-E5E9-42C4-B599-7D68DEE0AB7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FE7019-D159-430C-95FA-59EE3FBF56B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F5F2FC-34C9-4980-BE1B-5C615F0ED6B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49553-FEA0-4653-B8FB-B638A74CC3F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7C3055-4D67-408A-830D-54DA61DD5C2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82E246-8326-4014-A96E-2F2A0286705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00A6A4-F490-4D22-A158-BD790AAB856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CB2156-40F2-4EFE-BA23-D35D334CB9F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9D1F04-7C99-459F-8C39-F2F9B869FA3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EBDDE-EB8A-46DF-BEAD-FF63BC67B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8A58E-3374-4981-9795-6A129B488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38EE-6828-4F48-A7A0-3F4A4F583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B49D-2915-447E-8FD8-47B9E3FE4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3CDD1-69B1-42AF-A3DD-545A50B82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CA08E-1A55-459F-AF12-8EFC18CB1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0586B-0A81-4A0C-AF22-7A832168B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28384-1B49-4440-94A0-7D7F622DF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C6F7D-9E9B-43CE-8B15-F9E1D08F3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96CE-00E0-4F87-958F-06F8D31B7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117BE-954B-44F0-B5CC-87F8A7F70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CEB2C-7CB8-4D7B-BD83-E33F934BA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D3F2-4106-4924-B9EB-F6F5BB442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7AD46-F3D4-43BF-BE8F-EDB36F1B9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560A7-2B01-4CA2-A1BC-FBD597214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8F31-4631-4E51-8720-03BA4481A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53E29-D7EE-4F68-9591-7789BBB80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0EB96-87B7-4596-BB36-3F603AF53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272E3-E9AB-4760-8505-1FCF88A95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1733B-FCED-4C8F-A51A-DD9B76D32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7EDDA-84F5-49C3-A668-E53E44F5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0A77A-2CA5-4D3B-8025-B6DC66566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1A90-1108-4619-8B7C-2E9A62E86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AEB5E0A7-EE2C-4712-B483-D7E1FD5C2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4DD61B84-62C0-4D02-B5F0-946F826FC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7169" name="Picture 1" descr="C:\limdepwsrc\res\splash_ico\NLOGIT5\nlogit5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124200"/>
            <a:ext cx="33909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2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/>
            <a:r>
              <a:rPr lang="en-US" sz="4400" smtClean="0"/>
              <a:t>Analyzing Binary Choice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Set: Load PANELPROBIT.LPJ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828800"/>
            <a:ext cx="74676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Fit Basic Models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 </a:t>
            </a:r>
            <a:endParaRPr lang="en-US" sz="3200" b="1" smtClean="0">
              <a:latin typeface="Arial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990600" y="2133600"/>
          <a:ext cx="7162800" cy="3821113"/>
        </p:xfrm>
        <a:graphic>
          <a:graphicData uri="http://schemas.openxmlformats.org/presentationml/2006/ole">
            <p:oleObj spid="_x0000_s1026" name="Bitmap Image" r:id="rId4" imgW="4123810" imgH="2200582" progId="PBrush">
              <p:embed/>
            </p:oleObj>
          </a:graphicData>
        </a:graphic>
      </p:graphicFrame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2370138" y="4784725"/>
            <a:ext cx="2819400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 for Interactions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76400" y="2057400"/>
          <a:ext cx="5699125" cy="3346450"/>
        </p:xfrm>
        <a:graphic>
          <a:graphicData uri="http://schemas.openxmlformats.org/presentationml/2006/ole">
            <p:oleObj spid="_x0000_s2050" name="Equation" r:id="rId4" imgW="3352680" imgH="19684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 the interactions into the model statement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PROBIT ; Lhs = Doctor</a:t>
            </a:r>
            <a:br>
              <a:rPr lang="en-US" smtClean="0"/>
            </a:br>
            <a:r>
              <a:rPr lang="en-US" smtClean="0"/>
              <a:t>  ; Rhs = one,age,educ,age^2,age*educ $</a:t>
            </a:r>
            <a:br>
              <a:rPr lang="en-US" smtClean="0"/>
            </a:br>
            <a:r>
              <a:rPr lang="en-US" smtClean="0"/>
              <a:t>        </a:t>
            </a:r>
          </a:p>
          <a:p>
            <a:pPr eaLnBrk="1" hangingPunct="1"/>
            <a:r>
              <a:rPr lang="en-US" smtClean="0"/>
              <a:t>Built in computation for partial 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PARTIALS ; Effects: </a:t>
            </a:r>
            <a:br>
              <a:rPr lang="en-US" smtClean="0"/>
            </a:br>
            <a:r>
              <a:rPr lang="en-US" smtClean="0"/>
              <a:t>                   Age &amp; Educ = 8(2)20</a:t>
            </a:r>
            <a:br>
              <a:rPr lang="en-US" smtClean="0"/>
            </a:br>
            <a:r>
              <a:rPr lang="en-US" smtClean="0"/>
              <a:t>                ; Plot(ci) $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Average Partial Effects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85800" y="1736725"/>
            <a:ext cx="815340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 Analysis for Probit Probability Function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on function with respect to AGE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are computed by average over sample observations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effects for continuous variable by differentiation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is computed as derivative     = df(.)/dx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df/dAGE            Partial    Standard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Partial effect      .00441     .00059    7.47      .00325      .00557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 8.00     .00485     .00101    4.80      .00287      .00683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10.00     .00463     .00068    6.80      .00329      .00596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12.00     .00439     .00061    7.18      .00319      .00558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14.00     .00412     .00091    4.53      .00234      .00591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16.00     .00384     .00138    2.78      .00113      .00655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18.00     .00354     .00192    1.84     -.00023      .00731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EDUC    = 20.00     .00322     .00250    1.29     -.00168      .00813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Useful Plot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8153400" cy="5226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Elaborate Partial Effects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r>
              <a:rPr lang="en-US" sz="2400" smtClean="0"/>
              <a:t>PROBIT ; Lhs = Doctor</a:t>
            </a:r>
            <a:br>
              <a:rPr lang="en-US" sz="2400" smtClean="0"/>
            </a:br>
            <a:r>
              <a:rPr lang="en-US" sz="2400" smtClean="0"/>
              <a:t>  ; Rhs = one,age,educ,age^2,age*educ,</a:t>
            </a:r>
            <a:br>
              <a:rPr lang="en-US" sz="2400" smtClean="0"/>
            </a:br>
            <a:r>
              <a:rPr lang="en-US" sz="2400" smtClean="0"/>
              <a:t>              female,female*educ,income $</a:t>
            </a:r>
          </a:p>
          <a:p>
            <a:endParaRPr lang="en-US" sz="2400" smtClean="0"/>
          </a:p>
          <a:p>
            <a:r>
              <a:rPr lang="en-US" sz="2400" smtClean="0"/>
              <a:t>PARTIAL ; Effects: income</a:t>
            </a:r>
            <a:br>
              <a:rPr lang="en-US" sz="2400" smtClean="0"/>
            </a:br>
            <a:r>
              <a:rPr lang="en-US" sz="2400" smtClean="0"/>
              <a:t>     @ female = 0,1      ? Do for each subsample </a:t>
            </a:r>
            <a:br>
              <a:rPr lang="en-US" sz="2400" smtClean="0"/>
            </a:br>
            <a:r>
              <a:rPr lang="en-US" sz="2400" smtClean="0"/>
              <a:t>      | educ = 12,16,20 ? Set 3 fixed values</a:t>
            </a:r>
            <a:br>
              <a:rPr lang="en-US" sz="2400" smtClean="0"/>
            </a:br>
            <a:r>
              <a:rPr lang="en-US" sz="2400" smtClean="0"/>
              <a:t>      &amp; age = 20(10)50 ?  APE for each setting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Constructed Partial Effects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7332663" cy="510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219200" y="1600200"/>
            <a:ext cx="6858000" cy="381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3962400"/>
            <a:ext cx="6858000" cy="8382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Predictions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               </a:t>
            </a:r>
            <a:r>
              <a:rPr lang="en-US" smtClean="0">
                <a:latin typeface="Arial" charset="0"/>
              </a:rPr>
              <a:t>List and keep predictions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Add </a:t>
            </a:r>
            <a:r>
              <a:rPr lang="en-US" b="1" smtClean="0">
                <a:latin typeface="Arial" charset="0"/>
              </a:rPr>
              <a:t>; List ; Prob = PFIT</a:t>
            </a:r>
            <a:r>
              <a:rPr lang="en-US" smtClean="0">
                <a:latin typeface="Arial" charset="0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to the probit or logit command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(Tip: Do not use </a:t>
            </a:r>
            <a:r>
              <a:rPr lang="en-US" b="1" smtClean="0">
                <a:latin typeface="Arial" charset="0"/>
              </a:rPr>
              <a:t>;LIST</a:t>
            </a:r>
            <a:r>
              <a:rPr lang="en-US" smtClean="0">
                <a:latin typeface="Arial" charset="0"/>
              </a:rPr>
              <a:t> with large samples!)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057400" y="3962400"/>
            <a:ext cx="5943600" cy="2041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Sample  ; 1-100 $</a:t>
            </a:r>
          </a:p>
          <a:p>
            <a:r>
              <a:rPr lang="en-US" sz="3200" b="1">
                <a:latin typeface="Arial" charset="0"/>
              </a:rPr>
              <a:t>PROBIT ; Lhs=ip ; Rhs=x1</a:t>
            </a:r>
          </a:p>
          <a:p>
            <a:r>
              <a:rPr lang="en-US" sz="3200" b="1">
                <a:latin typeface="Arial" charset="0"/>
              </a:rPr>
              <a:t>              ; List ; Prob=Pfit $</a:t>
            </a:r>
          </a:p>
          <a:p>
            <a:r>
              <a:rPr lang="en-US" sz="3200" b="1">
                <a:latin typeface="Arial" charset="0"/>
              </a:rPr>
              <a:t>DSTAT  ; Rhs = IP,PFIT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a Hypothesis – Wald Test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 </a:t>
            </a:r>
            <a:endParaRPr lang="en-US" sz="3600" smtClean="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2133600" y="3962400"/>
            <a:ext cx="5181600" cy="1878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SAMPLE ; All $</a:t>
            </a:r>
          </a:p>
          <a:p>
            <a:r>
              <a:rPr lang="en-US" b="1">
                <a:latin typeface="Arial" charset="0"/>
              </a:rPr>
              <a:t>PROBIT  ; Lhs = IP ; RHS = Sectors,X1 $</a:t>
            </a:r>
          </a:p>
          <a:p>
            <a:r>
              <a:rPr lang="en-US" b="1">
                <a:latin typeface="Arial" charset="0"/>
              </a:rPr>
              <a:t>MATRIX  ; b1 = b(1:3) ; v1 = Varb(1:3,1:3) $</a:t>
            </a:r>
          </a:p>
          <a:p>
            <a:r>
              <a:rPr lang="en-US" b="1">
                <a:latin typeface="Arial" charset="0"/>
              </a:rPr>
              <a:t>MATRIX  ; List ; Waldstat = b1'&lt;V1&gt;b1 $</a:t>
            </a:r>
          </a:p>
          <a:p>
            <a:r>
              <a:rPr lang="en-US" b="1">
                <a:latin typeface="Arial" charset="0"/>
              </a:rPr>
              <a:t>CALC      ; List ; CStar = CTb(.95,3) $</a:t>
            </a:r>
          </a:p>
          <a:p>
            <a:pPr>
              <a:spcBef>
                <a:spcPct val="50000"/>
              </a:spcBef>
            </a:pPr>
            <a:endParaRPr lang="en-US" b="1">
              <a:latin typeface="Arial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95400" y="2133600"/>
          <a:ext cx="6791325" cy="1387475"/>
        </p:xfrm>
        <a:graphic>
          <a:graphicData uri="http://schemas.openxmlformats.org/presentationml/2006/ole">
            <p:oleObj spid="_x0000_s3074" name="Equation" r:id="rId4" imgW="2361960" imgH="482400" progId="Equation.DSMT4">
              <p:embed/>
            </p:oleObj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295400" y="2133600"/>
            <a:ext cx="6781800" cy="1447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a Hypothesis – LM Test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676400" y="4495800"/>
            <a:ext cx="6400800" cy="1187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PROBIT ; LHS = IP ; RHS = X1 $</a:t>
            </a:r>
          </a:p>
          <a:p>
            <a:r>
              <a:rPr lang="en-US" sz="2400" b="1">
                <a:latin typeface="Arial" charset="0"/>
              </a:rPr>
              <a:t>PROBIT ; LHS = IP ; RHS = X1,Sectors</a:t>
            </a:r>
          </a:p>
          <a:p>
            <a:r>
              <a:rPr lang="en-US" sz="2400" b="1">
                <a:latin typeface="Arial" charset="0"/>
              </a:rPr>
              <a:t>       ; Start = b,0,0,0 ; MAXIT = 0 $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133600" y="1828800"/>
          <a:ext cx="5270500" cy="2303463"/>
        </p:xfrm>
        <a:graphic>
          <a:graphicData uri="http://schemas.openxmlformats.org/presentationml/2006/ole">
            <p:oleObj spid="_x0000_s4098" name="Equation" r:id="rId4" imgW="2323800" imgH="1015920" progId="Equation.DSMT4">
              <p:embed/>
            </p:oleObj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057400" y="1676400"/>
            <a:ext cx="5486400" cy="2438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b="1" smtClean="0"/>
              <a:t>Results of an LM test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381000" y="1897063"/>
            <a:ext cx="8610600" cy="4930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Maximum iterations reached. Exit iterations with status=1.</a:t>
            </a:r>
          </a:p>
          <a:p>
            <a:r>
              <a:rPr lang="en-US" sz="1200" b="1">
                <a:latin typeface="Courier New" pitchFamily="49" charset="0"/>
              </a:rPr>
              <a:t>Maxit = 0. Computing LM statistic at starting values.</a:t>
            </a:r>
          </a:p>
          <a:p>
            <a:r>
              <a:rPr lang="en-US" sz="1200" b="1">
                <a:latin typeface="Courier New" pitchFamily="49" charset="0"/>
              </a:rPr>
              <a:t>No iterations computed and no parameter update done.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Binomial Probit Model   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  IP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6350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 1     |</a:t>
            </a:r>
          </a:p>
          <a:p>
            <a:r>
              <a:rPr lang="en-US" sz="1200" b="1">
                <a:latin typeface="Courier New" pitchFamily="49" charset="0"/>
              </a:rPr>
              <a:t>| LM Stat. at start values       163.8261     |</a:t>
            </a:r>
          </a:p>
          <a:p>
            <a:r>
              <a:rPr lang="en-US" sz="1200" b="1">
                <a:latin typeface="Courier New" pitchFamily="49" charset="0"/>
              </a:rPr>
              <a:t>| LM statistic kept as scalar    LMSTAT  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-4228.350     |</a:t>
            </a:r>
          </a:p>
          <a:p>
            <a:r>
              <a:rPr lang="en-US" sz="1200" b="1">
                <a:latin typeface="Courier New" pitchFamily="49" charset="0"/>
              </a:rPr>
              <a:t>| Restricted log likelihood     -4283.166     |</a:t>
            </a:r>
          </a:p>
          <a:p>
            <a:r>
              <a:rPr lang="en-US" sz="1200" b="1">
                <a:latin typeface="Courier New" pitchFamily="49" charset="0"/>
              </a:rPr>
              <a:t>| Chi squared                    109.6320     |</a:t>
            </a:r>
          </a:p>
          <a:p>
            <a:r>
              <a:rPr lang="en-US" sz="1200" b="1">
                <a:latin typeface="Courier New" pitchFamily="49" charset="0"/>
              </a:rPr>
              <a:t>| Degrees of freedom                    6     |</a:t>
            </a:r>
          </a:p>
          <a:p>
            <a:r>
              <a:rPr lang="en-US" sz="1200" b="1">
                <a:latin typeface="Courier New" pitchFamily="49" charset="0"/>
              </a:rPr>
              <a:t>| Prob[ChiSqd &gt; value] =         .0000000    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Constant      -.01060549      .04902957     -.216   .8287</a:t>
            </a:r>
          </a:p>
          <a:p>
            <a:r>
              <a:rPr lang="en-US" sz="1200" b="1">
                <a:latin typeface="Courier New" pitchFamily="49" charset="0"/>
              </a:rPr>
              <a:t> IMUM           .43885789      .14633344     2.999   .0027     .25275054</a:t>
            </a:r>
          </a:p>
          <a:p>
            <a:r>
              <a:rPr lang="en-US" sz="1200" b="1">
                <a:latin typeface="Courier New" pitchFamily="49" charset="0"/>
              </a:rPr>
              <a:t> FDIUM         2.59443123      .39703852     6.534   .0000     .04580618</a:t>
            </a:r>
          </a:p>
          <a:p>
            <a:r>
              <a:rPr lang="en-US" sz="1200" b="1">
                <a:latin typeface="Courier New" pitchFamily="49" charset="0"/>
              </a:rPr>
              <a:t> SP             .43672968      .11922200     3.663   .0002     .07428482</a:t>
            </a:r>
          </a:p>
          <a:p>
            <a:r>
              <a:rPr lang="en-US" sz="1200" b="1">
                <a:latin typeface="Courier New" pitchFamily="49" charset="0"/>
              </a:rPr>
              <a:t> RAWMTL           .000000      .06217590      .000  1.0000     .08661417</a:t>
            </a:r>
          </a:p>
          <a:p>
            <a:r>
              <a:rPr lang="en-US" sz="1200" b="1">
                <a:latin typeface="Courier New" pitchFamily="49" charset="0"/>
              </a:rPr>
              <a:t> INVGOOD          .000000      .03590410      .000  1.0000     .50236220</a:t>
            </a:r>
          </a:p>
          <a:p>
            <a:r>
              <a:rPr lang="en-US" sz="1200" b="1">
                <a:latin typeface="Courier New" pitchFamily="49" charset="0"/>
              </a:rPr>
              <a:t> FOOD             .000000      .07923549      .000  1.0000     .04724409</a:t>
            </a:r>
          </a:p>
          <a:p>
            <a:pPr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H="1">
            <a:off x="4343400" y="3505200"/>
            <a:ext cx="2133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6477000" y="3168650"/>
            <a:ext cx="2133600" cy="660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Note: Wald equaled 163.236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Likelihood Ratio Test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884488"/>
            <a:ext cx="6629400" cy="2406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PROBIT ; Lhs = IP ; Rhs = X1,Sectors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LOGLU = Logl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PROBIT ; Lhs = IP ; Rhs = X1 $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LOGLR = Logl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CALC ; List ; LRStat = 2*(LOGLU – LOGLR) $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914400" y="5562600"/>
            <a:ext cx="7467600" cy="579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Result is 164.878</a:t>
            </a:r>
            <a:r>
              <a:rPr lang="en-US" sz="3200" b="1"/>
              <a:t>.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685800" y="1905000"/>
          <a:ext cx="8301038" cy="582613"/>
        </p:xfrm>
        <a:graphic>
          <a:graphicData uri="http://schemas.openxmlformats.org/presentationml/2006/ole">
            <p:oleObj spid="_x0000_s5122" name="Equation" r:id="rId4" imgW="2895480" imgH="203040" progId="Equation.DSMT4">
              <p:embed/>
            </p:oleObj>
          </a:graphicData>
        </a:graphic>
      </p:graphicFrame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85800" y="1905000"/>
            <a:ext cx="8305800" cy="6096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Binary Choice Simulator 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534400" cy="4494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Fit the model with   MODEL ; Lhs = … ; Rhs = …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Simulate the model with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BINARY CHOICE ; &lt;same LHS and RHS &gt;  ; Start = B (coefficients)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Model = the kind of model (Probit or Logit)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Scenario:  variable &lt;operation&gt; = value  / (may repeat)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Plot:  Variable ( range of variation is optional)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; Limit = P* (is optional, 0.5 is the default)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E.g.:    Probit ; Lhs = IP ; Rhs = One,LogSales,Imum,FDIum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BinaryChoice ; Lhs = IP ; Rhs = One,LogSales,IMUM,FDIUM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      ; Model = Probit ; Start = B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              ; Scenario: LogSales * = 1.1 ; Plot: LogSales $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Model for Innovation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57200" y="1905000"/>
            <a:ext cx="8382000" cy="4727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         Index function for probability</a:t>
            </a:r>
          </a:p>
          <a:p>
            <a:r>
              <a:rPr lang="en-US" sz="1400" b="1">
                <a:latin typeface="Courier New" pitchFamily="49" charset="0"/>
              </a:rPr>
              <a:t> Constant     -1.89382186      .20520881    -9.229   .0000</a:t>
            </a:r>
          </a:p>
          <a:p>
            <a:r>
              <a:rPr lang="en-US" sz="1400" b="1">
                <a:latin typeface="Courier New" pitchFamily="49" charset="0"/>
              </a:rPr>
              <a:t> LOGSALES       .16345837      .01766902     9.251   .0000    10.5400961</a:t>
            </a:r>
          </a:p>
          <a:p>
            <a:r>
              <a:rPr lang="en-US" sz="1400" b="1">
                <a:latin typeface="Courier New" pitchFamily="49" charset="0"/>
              </a:rPr>
              <a:t> IMUM           .99773826      .14091020     7.081   .0000     .25275054</a:t>
            </a:r>
          </a:p>
          <a:p>
            <a:r>
              <a:rPr lang="en-US" sz="1400" b="1">
                <a:latin typeface="Courier New" pitchFamily="49" charset="0"/>
              </a:rPr>
              <a:t> FDIUM         3.66322280      .37793285     9.693   .0000     .04580618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|Predictions for Binary Choice Model.  Predicted value is |</a:t>
            </a:r>
          </a:p>
          <a:p>
            <a:r>
              <a:rPr lang="en-US" sz="1600" b="1">
                <a:latin typeface="Courier New" pitchFamily="49" charset="0"/>
              </a:rPr>
              <a:t>|1 when probability is greater than  .500000, 0 otherwise.|</a:t>
            </a:r>
          </a:p>
          <a:p>
            <a:r>
              <a:rPr lang="en-US" sz="1600" b="1">
                <a:latin typeface="Courier New" pitchFamily="49" charset="0"/>
              </a:rPr>
              <a:t>|------+---------------------------------+----------------+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|Actual|         Predicted Value         |                |</a:t>
            </a:r>
          </a:p>
          <a:p>
            <a:r>
              <a:rPr lang="en-US" sz="1600" b="1">
                <a:latin typeface="Courier New" pitchFamily="49" charset="0"/>
              </a:rPr>
              <a:t>|Value |       0                1        | Total Actual   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  0   |    531 (  8.4%)|   2033 ( 32.0%)|   2564 ( 40.4%)|</a:t>
            </a:r>
          </a:p>
          <a:p>
            <a:r>
              <a:rPr lang="en-US" sz="1600" b="1">
                <a:latin typeface="Courier New" pitchFamily="49" charset="0"/>
              </a:rPr>
              <a:t>|  1   |    454 (  7.1%)|   3332 ( 52.5%)|   3786 ( 59.6%)|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600" b="1">
                <a:latin typeface="Courier New" pitchFamily="49" charset="0"/>
              </a:rPr>
              <a:t>|Total |    985 ( 15.5%)|   5365 ( 84.5%)|   6350 (100.0%)|</a:t>
            </a:r>
          </a:p>
          <a:p>
            <a:r>
              <a:rPr lang="en-US" sz="1600" b="1">
                <a:latin typeface="Courier New" pitchFamily="49" charset="0"/>
              </a:rPr>
              <a:t>+------+----------------+----------------+----------------+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Effect of logSales on Probability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81200"/>
            <a:ext cx="6942138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Simulation: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57200" y="2590800"/>
            <a:ext cx="8229600" cy="2841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 charset="0"/>
              </a:rPr>
              <a:t>logSales Increases by 10% for all Firms in the Sample</a:t>
            </a:r>
            <a:endParaRPr lang="en-US" sz="2000" b="1">
              <a:latin typeface="Arial" charset="0"/>
            </a:endParaRP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|Scenario 1. Effect on aggregate proportions. Probit   Model  |</a:t>
            </a:r>
          </a:p>
          <a:p>
            <a:r>
              <a:rPr lang="en-US" sz="1600" b="1">
                <a:latin typeface="Courier New" pitchFamily="49" charset="0"/>
              </a:rPr>
              <a:t>|Threshold T* for computing Fit = 1[Prob &gt; T*] is  .50000     |</a:t>
            </a:r>
          </a:p>
          <a:p>
            <a:r>
              <a:rPr lang="en-US" sz="1600" b="1">
                <a:latin typeface="Courier New" pitchFamily="49" charset="0"/>
              </a:rPr>
              <a:t>|Variable changing = LOGSALES, Operation = *, value =   1.100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|Outcome           Base case       Under Scenario   Change    |</a:t>
            </a:r>
          </a:p>
          <a:p>
            <a:r>
              <a:rPr lang="en-US" sz="1600" b="1">
                <a:latin typeface="Courier New" pitchFamily="49" charset="0"/>
              </a:rPr>
              <a:t>|      0       985 =  15.51%       300 =    4.72%     -685    |</a:t>
            </a:r>
          </a:p>
          <a:p>
            <a:r>
              <a:rPr lang="en-US" sz="1600" b="1">
                <a:latin typeface="Courier New" pitchFamily="49" charset="0"/>
              </a:rPr>
              <a:t>|      1      5365 =  84.49%      6050 =   95.28%      685    |</a:t>
            </a:r>
          </a:p>
          <a:p>
            <a:r>
              <a:rPr lang="en-US" sz="1600" b="1">
                <a:latin typeface="Courier New" pitchFamily="49" charset="0"/>
              </a:rPr>
              <a:t>|  Total      6350 = 100.00%      6350 =  100.00%        0  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+-------------------------------------------------------------+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3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/>
            <a:r>
              <a:rPr lang="en-US" smtClean="0"/>
              <a:t>Bivariate Extensions of the Probit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Bivariate Probit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6477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Two equation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General usage of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LHS = the set of dependent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RH1 = one set of independent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RH2 = a second set of variables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Economical use of namelists is useful here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Namelist ; x1=one,age,female,educ,married,working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Namelist ; x2=one,age,female,hhninc,hhkids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BivariateProbit ;lhs=doctor,hospital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;rh1=x1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;rh2=x2;marginal effects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Heteroscedasticity in the Bivariate Probit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6705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General form of heteroscedasticity in 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LIMDEP/NLOGIT: Exponential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       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’z</a:t>
            </a:r>
            <a:r>
              <a:rPr lang="en-US" sz="2400" b="1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 so that 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baseline="-25000" smtClean="0">
                <a:latin typeface="Arial" charset="0"/>
                <a:cs typeface="Times New Roman" pitchFamily="18" charset="0"/>
              </a:rPr>
              <a:t>i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&gt; 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l-GR" sz="2000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 = 0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returns the homoscedastic case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  <a:cs typeface="Times New Roman" pitchFamily="18" charset="0"/>
              </a:rPr>
              <a:t>Easy to specify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	Namelist ; x1=one,age,female,educ,married,working ; z1 = …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Namelist ; x2=one,age,female,hhninc,hhkids              ; z2 = …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BivariateProbit ;lhs=doctor,hospital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;rh1=x1  ;  hf1 =  z1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;rh2=x2  ;  hf2 =  z2$</a:t>
            </a:r>
          </a:p>
          <a:p>
            <a:pPr lvl="1" eaLnBrk="1" hangingPunct="1">
              <a:lnSpc>
                <a:spcPct val="80000"/>
              </a:lnSpc>
            </a:pPr>
            <a:endParaRPr lang="el-GR" sz="2000" b="1" smtClean="0">
              <a:latin typeface="Arial" charset="0"/>
              <a:cs typeface="Times New Roman" pitchFamily="18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362200" y="2590800"/>
            <a:ext cx="4191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Heteroscedasticity in Marginal Effects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676400"/>
            <a:ext cx="5715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Univariate case: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9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If the variables are the same in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x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and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z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, </a:t>
            </a:r>
            <a:br>
              <a:rPr lang="en-US" sz="2000" smtClean="0">
                <a:latin typeface="Arial" charset="0"/>
                <a:cs typeface="Times New Roman" pitchFamily="18" charset="0"/>
              </a:rPr>
            </a:br>
            <a:r>
              <a:rPr lang="en-US" sz="2000" smtClean="0">
                <a:latin typeface="Arial" charset="0"/>
                <a:cs typeface="Times New Roman" pitchFamily="18" charset="0"/>
              </a:rPr>
              <a:t>these terms are added.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Sign and magnitude are ambiguous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Vastly more complicated for the bivariate </a:t>
            </a:r>
            <a:br>
              <a:rPr lang="en-US" sz="2000" smtClean="0">
                <a:latin typeface="Arial" charset="0"/>
                <a:cs typeface="Times New Roman" pitchFamily="18" charset="0"/>
              </a:rPr>
            </a:br>
            <a:r>
              <a:rPr lang="en-US" sz="2000" smtClean="0">
                <a:latin typeface="Arial" charset="0"/>
                <a:cs typeface="Times New Roman" pitchFamily="18" charset="0"/>
              </a:rPr>
              <a:t>probit case.  NLOGIT handles it internally.</a:t>
            </a:r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2362200" y="2133600"/>
            <a:ext cx="4572000" cy="2057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895600" y="2209800"/>
          <a:ext cx="3683000" cy="1930400"/>
        </p:xfrm>
        <a:graphic>
          <a:graphicData uri="http://schemas.openxmlformats.org/presentationml/2006/ole">
            <p:oleObj spid="_x0000_s67586" name="Equation" r:id="rId3" imgW="3682800" imgH="19303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Marginal Effects: Heteroscedasticity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1981200"/>
            <a:ext cx="8153400" cy="4524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+------------------------------------------------------+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    Partial Effects for Ey1|y2=1           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+----------+---------------------+---------------------+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| Regression Function |  Heteroscedasticity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+---------------------+---------------------+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|   Direct | Indirect |   Direct | Indirect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Variable | Efct  x1 | Efct  x2 | Efct  h1 | Efct  h2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+----------+----------+----------+----------+----------+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AGE |   .00190 |  -.00012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FEMALE |   .10215 |   .20688 |  -.05880 |  -.30944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EDUC |  -.00247 |   .00000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MARRIED |   .00103 |   .00000 |   .00064 |   .00476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WORKING |  -.02139 |   .00000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HHNINC |   .00000 |   .00154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HHKIDS |   .00000 |   .00005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+----------+----------+----------+----------+----------+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Marginal Effects: Total Effects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2057400"/>
            <a:ext cx="8382000" cy="4346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E[y1|y2=1] with   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They are computed at the means of the Xs. |</a:t>
            </a:r>
          </a:p>
          <a:p>
            <a:r>
              <a:rPr lang="en-US" sz="1400" b="1">
                <a:latin typeface="Courier New" pitchFamily="49" charset="0"/>
              </a:rPr>
              <a:t>| Effect shown is total of 4 parts above.   |</a:t>
            </a:r>
          </a:p>
          <a:p>
            <a:r>
              <a:rPr lang="en-US" sz="1400" b="1">
                <a:latin typeface="Courier New" pitchFamily="49" charset="0"/>
              </a:rPr>
              <a:t>| Estimate of E[y1|y2=1] = .819898      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Total effects reported = direct+indirect.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Constant         .000000   ......(Fixed Parameter).......</a:t>
            </a:r>
          </a:p>
          <a:p>
            <a:r>
              <a:rPr lang="en-US" sz="1400" b="1">
                <a:latin typeface="Courier New" pitchFamily="49" charset="0"/>
              </a:rPr>
              <a:t> AGE            .00347726      .00022941    15.157   .0000    43.5256898</a:t>
            </a:r>
          </a:p>
          <a:p>
            <a:r>
              <a:rPr lang="en-US" sz="1400" b="1">
                <a:latin typeface="Courier New" pitchFamily="49" charset="0"/>
              </a:rPr>
              <a:t> FEMALE         .08021863      .00535648    14.976   .0000     .47877479</a:t>
            </a:r>
          </a:p>
          <a:p>
            <a:r>
              <a:rPr lang="en-US" sz="1400" b="1">
                <a:latin typeface="Courier New" pitchFamily="49" charset="0"/>
              </a:rPr>
              <a:t> EDUC          -.00392413      .00093911    -4.179   .0000    11.3206310</a:t>
            </a:r>
          </a:p>
          <a:p>
            <a:r>
              <a:rPr lang="en-US" sz="1400" b="1">
                <a:latin typeface="Courier New" pitchFamily="49" charset="0"/>
              </a:rPr>
              <a:t> MARRIED        .00061108      .00506488      .121   .9040     .75861817</a:t>
            </a:r>
          </a:p>
          <a:p>
            <a:r>
              <a:rPr lang="en-US" sz="1400" b="1">
                <a:latin typeface="Courier New" pitchFamily="49" charset="0"/>
              </a:rPr>
              <a:t> WORKING       -.02280671      .00518908    -4.395   .0000     .67704750</a:t>
            </a:r>
          </a:p>
          <a:p>
            <a:r>
              <a:rPr lang="en-US" sz="1400" b="1">
                <a:latin typeface="Courier New" pitchFamily="49" charset="0"/>
              </a:rPr>
              <a:t> HHNINC         .00216510      .00374879      .578   .5636     .35208362</a:t>
            </a:r>
          </a:p>
          <a:p>
            <a:r>
              <a:rPr lang="en-US" sz="1400" b="1">
                <a:latin typeface="Courier New" pitchFamily="49" charset="0"/>
              </a:rPr>
              <a:t> HHKIDS         .00034768      .00164160      .212   .8323     .40273000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H="1">
            <a:off x="4953000" y="2514600"/>
            <a:ext cx="3048000" cy="533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Imposing Fixed Value and Equality Constraints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5715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Used throughout LIMDEP in all models,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model parameters appear as a long list: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1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4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1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4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and so on.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     M parameters in total.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; RST = list of symbols for the model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parameters, </a:t>
            </a:r>
            <a:r>
              <a:rPr lang="en-US" sz="2000" b="1" u="sng" smtClean="0">
                <a:latin typeface="Arial" charset="0"/>
                <a:cs typeface="Times New Roman" pitchFamily="18" charset="0"/>
              </a:rPr>
              <a:t>in the right order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This may be used for nonlinear models. Not in REGRESS. Use ;CLS:… for linear models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the same name for equal parameters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specific numbers to fix the values</a:t>
            </a:r>
            <a:endParaRPr lang="el-GR" sz="2000" smtClean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838200" y="685800"/>
            <a:ext cx="7467600" cy="1465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BivariateProbit  ;  lhs=doctor,hospital</a:t>
            </a:r>
          </a:p>
          <a:p>
            <a:r>
              <a:rPr lang="en-US" b="1">
                <a:latin typeface="Arial" charset="0"/>
              </a:rPr>
              <a:t>                            ;  rh1=one,age,female,educ,married,working </a:t>
            </a:r>
          </a:p>
          <a:p>
            <a:r>
              <a:rPr lang="en-US" b="1">
                <a:latin typeface="Arial" charset="0"/>
              </a:rPr>
              <a:t>                            ;  rh2=one,age,female,hhninc,hhkids</a:t>
            </a:r>
          </a:p>
          <a:p>
            <a:r>
              <a:rPr lang="en-US" b="1">
                <a:latin typeface="Arial" charset="0"/>
              </a:rPr>
              <a:t>                            ;  rst = beta1,beta2,beta3,be,bm,bw,</a:t>
            </a:r>
          </a:p>
          <a:p>
            <a:r>
              <a:rPr lang="en-US" b="1">
                <a:latin typeface="Arial" charset="0"/>
              </a:rPr>
              <a:t>                                        beta1,beta2,beta3,bi,bk,   0.4 $</a:t>
            </a:r>
            <a:r>
              <a:rPr lang="en-US"/>
              <a:t>  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609600" y="2362200"/>
            <a:ext cx="80010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400" b="1">
                <a:latin typeface="Courier New" pitchFamily="49" charset="0"/>
              </a:rPr>
              <a:t>Constant|   -1.69181***       .08938      -18.928   .0000</a:t>
            </a:r>
          </a:p>
          <a:p>
            <a:r>
              <a:rPr lang="en-US" sz="1400" b="1">
                <a:latin typeface="Courier New" pitchFamily="49" charset="0"/>
              </a:rPr>
              <a:t>     AGE|     .01244***       .00167        7.440   .0000      44.3352</a:t>
            </a:r>
          </a:p>
          <a:p>
            <a:r>
              <a:rPr lang="en-US" sz="1400" b="1">
                <a:latin typeface="Courier New" pitchFamily="49" charset="0"/>
              </a:rPr>
              <a:t>  FEMALE|     .38543***       .03157       12.209   .0000       .42277</a:t>
            </a:r>
          </a:p>
          <a:p>
            <a:r>
              <a:rPr lang="en-US" sz="1400" b="1">
                <a:latin typeface="Courier New" pitchFamily="49" charset="0"/>
              </a:rPr>
              <a:t>    EDUC|     .08144***       .00457       17.834   .0000      10.9409</a:t>
            </a:r>
          </a:p>
          <a:p>
            <a:r>
              <a:rPr lang="en-US" sz="1400" b="1">
                <a:latin typeface="Courier New" pitchFamily="49" charset="0"/>
              </a:rPr>
              <a:t> MARRIED|     .42021***       .03987       10.541   .0000       .84539</a:t>
            </a:r>
          </a:p>
          <a:p>
            <a:r>
              <a:rPr lang="en-US" sz="1400" b="1">
                <a:latin typeface="Courier New" pitchFamily="49" charset="0"/>
              </a:rPr>
              <a:t> WORKING|     .03310          .03910         .847   .3972       .73941</a:t>
            </a:r>
          </a:p>
          <a:p>
            <a:r>
              <a:rPr lang="en-US" sz="1400" b="1">
                <a:latin typeface="Courier New" pitchFamily="49" charset="0"/>
              </a:rPr>
              <a:t>        |Index    equation for HOSPITAL</a:t>
            </a:r>
          </a:p>
          <a:p>
            <a:r>
              <a:rPr lang="en-US" sz="1400" b="1">
                <a:latin typeface="Courier New" pitchFamily="49" charset="0"/>
              </a:rPr>
              <a:t>Constant|   -1.69181***       .08938      -18.928   .0000</a:t>
            </a:r>
          </a:p>
          <a:p>
            <a:r>
              <a:rPr lang="en-US" sz="1400" b="1">
                <a:latin typeface="Courier New" pitchFamily="49" charset="0"/>
              </a:rPr>
              <a:t>     AGE|     .01244***       .00167        7.440   .0000      44.3352</a:t>
            </a:r>
          </a:p>
          <a:p>
            <a:r>
              <a:rPr lang="en-US" sz="1400" b="1">
                <a:latin typeface="Courier New" pitchFamily="49" charset="0"/>
              </a:rPr>
              <a:t>  FEMALE|     .38543***       .03157       12.209   .0000       .42277</a:t>
            </a:r>
          </a:p>
          <a:p>
            <a:r>
              <a:rPr lang="en-US" sz="1400" b="1">
                <a:latin typeface="Courier New" pitchFamily="49" charset="0"/>
              </a:rPr>
              <a:t>  HHNINC|    -.98617***       .08917      -11.060   .0000       .34930</a:t>
            </a:r>
          </a:p>
          <a:p>
            <a:r>
              <a:rPr lang="en-US" sz="1400" b="1">
                <a:latin typeface="Courier New" pitchFamily="49" charset="0"/>
              </a:rPr>
              <a:t>  HHKIDS|    -.09406**        .04600       -2.045   .0409       .45482</a:t>
            </a:r>
          </a:p>
          <a:p>
            <a:r>
              <a:rPr lang="en-US" sz="14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400" b="1">
                <a:latin typeface="Courier New" pitchFamily="49" charset="0"/>
              </a:rPr>
              <a:t>RHO(1,2)|     .40000        ......(Fixed Parameter)......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685800" y="3276600"/>
            <a:ext cx="75438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685800" y="4762500"/>
            <a:ext cx="75438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685800" y="5791200"/>
            <a:ext cx="75438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Miscellaneous Topics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286000"/>
            <a:ext cx="58674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Two Step Estimation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Robust (Sandwich) Covariance matrix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Matrix Algebra – Testing for Normality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Two Step Estimation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73914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Murphy and Topel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28800"/>
            <a:ext cx="594360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5638800"/>
            <a:ext cx="8382000" cy="788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This can usually easily be programmed using the models,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CREATE, CALC and MATRIX.  Several leading cases are built 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Two Step Estimation: Automated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6858000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Application: Recursive Probit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61722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Hospital = bh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xh + c*Doctor + eh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Doctor    = bd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xd                    + 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Sample  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; xD=one,age,female,educ,married,working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; xH=one,age,female,hhninc,hhkids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Reject     ;  _Groupti &lt; 7 $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lhs=hospital;rhs=xh,doctor$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lhs=doctor;rhs=xd;prob=pd;hold$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   ;  lhs=hospital;rhs=xh,pd;2step=pd$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00200" y="1587500"/>
          <a:ext cx="6172200" cy="4886325"/>
        </p:xfrm>
        <a:graphic>
          <a:graphicData uri="http://schemas.openxmlformats.org/presentationml/2006/ole">
            <p:oleObj spid="_x0000_s68610" name="Equation" r:id="rId3" imgW="4267080" imgH="3377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   ; ROBUST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   Using the health care data: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600200" y="2438400"/>
            <a:ext cx="6858000" cy="4016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Binomial Probit Model              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400" b="1">
                <a:latin typeface="Courier New" pitchFamily="49" charset="0"/>
              </a:rPr>
              <a:t>          </a:t>
            </a:r>
            <a:r>
              <a:rPr lang="en-US"/>
              <a:t> </a:t>
            </a:r>
            <a:r>
              <a:rPr lang="en-US" sz="1200" b="1">
                <a:latin typeface="Courier New" pitchFamily="49" charset="0"/>
              </a:rPr>
              <a:t>|Index function for probability</a:t>
            </a:r>
          </a:p>
          <a:p>
            <a:r>
              <a:rPr lang="en-US" sz="1200" b="1">
                <a:latin typeface="Courier New" pitchFamily="49" charset="0"/>
              </a:rPr>
              <a:t>Constant|    -.17336***       .05874       -2.951   .0032</a:t>
            </a:r>
          </a:p>
          <a:p>
            <a:r>
              <a:rPr lang="en-US" sz="1200" b="1">
                <a:latin typeface="Courier New" pitchFamily="49" charset="0"/>
              </a:rPr>
              <a:t>     AGE|     .01393***       .00074       18.920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.32097***       .01718       18.682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-.01602***       .00344       -4.650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-.00153          .01869        -.082   .9347       .75862</a:t>
            </a:r>
          </a:p>
          <a:p>
            <a:r>
              <a:rPr lang="en-US" sz="1200" b="1">
                <a:latin typeface="Courier New" pitchFamily="49" charset="0"/>
              </a:rPr>
              <a:t> WORKING|    -.09257***       .01893       -4.889   .0000       .67705</a:t>
            </a:r>
          </a:p>
          <a:p>
            <a:r>
              <a:rPr lang="en-US" sz="1200" b="1">
                <a:latin typeface="Courier New" pitchFamily="49" charset="0"/>
              </a:rPr>
              <a:t> Robust VC=&lt;H&gt;G&lt;H&gt; used for estimates.</a:t>
            </a:r>
          </a:p>
          <a:p>
            <a:r>
              <a:rPr lang="en-US" sz="1200" b="1">
                <a:latin typeface="Courier New" pitchFamily="49" charset="0"/>
              </a:rPr>
              <a:t> Constant|    -.17336***      .05881       -2.948   .0032</a:t>
            </a:r>
          </a:p>
          <a:p>
            <a:r>
              <a:rPr lang="en-US" sz="1200" b="1">
                <a:latin typeface="Courier New" pitchFamily="49" charset="0"/>
              </a:rPr>
              <a:t>     AGE|     .01393***       .00073       19.024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.32097***       .01701       18.869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-.01602***       .00345       -4.648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-.00153          .01874        -.082   .9348       .75862</a:t>
            </a:r>
          </a:p>
          <a:p>
            <a:r>
              <a:rPr lang="en-US" sz="1200" b="1">
                <a:latin typeface="Courier New" pitchFamily="49" charset="0"/>
              </a:rPr>
              <a:t> WORKING|    -.09257***       .01885       -4.911   .0000       .67705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Cluster Correction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762000" y="1752600"/>
            <a:ext cx="8153400" cy="468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          </a:t>
            </a:r>
            <a:r>
              <a:rPr lang="en-US" sz="1600" b="1">
                <a:latin typeface="Arial" charset="0"/>
              </a:rPr>
              <a:t>PROBIT ; Lhs = doctor </a:t>
            </a:r>
          </a:p>
          <a:p>
            <a:r>
              <a:rPr lang="en-US" sz="1600" b="1">
                <a:latin typeface="Arial" charset="0"/>
              </a:rPr>
              <a:t>                                 ; Rhs = one,age,female,educ,married,working</a:t>
            </a:r>
          </a:p>
          <a:p>
            <a:r>
              <a:rPr lang="en-US" sz="1600" b="1">
                <a:latin typeface="Arial" charset="0"/>
              </a:rPr>
              <a:t>                                 ; Cluster = ID $</a:t>
            </a:r>
          </a:p>
          <a:p>
            <a:endParaRPr lang="en-US" sz="1600" b="1">
              <a:latin typeface="Arial" charset="0"/>
            </a:endParaRP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Normal exit:   4 iterations. Status=0. F=    17448.10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Covariance matrix for the model is adjusted for data clustering.    |</a:t>
            </a:r>
          </a:p>
          <a:p>
            <a:r>
              <a:rPr lang="en-US" sz="1400" b="1">
                <a:latin typeface="Courier New" pitchFamily="49" charset="0"/>
              </a:rPr>
              <a:t>| Sample of  27326 observations contained   7293 clusters defined by  |</a:t>
            </a:r>
          </a:p>
          <a:p>
            <a:r>
              <a:rPr lang="en-US" sz="1400" b="1">
                <a:latin typeface="Courier New" pitchFamily="49" charset="0"/>
              </a:rPr>
              <a:t>| variable ID       which identifies by a value a cluster ID.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-.17336**        .08118       -2.135   .0327</a:t>
            </a:r>
          </a:p>
          <a:p>
            <a:r>
              <a:rPr lang="en-US" sz="1400" b="1">
                <a:latin typeface="Courier New" pitchFamily="49" charset="0"/>
              </a:rPr>
              <a:t>     AGE|     .01393***       .00102       13.691   .0000      43.5257</a:t>
            </a:r>
          </a:p>
          <a:p>
            <a:r>
              <a:rPr lang="en-US" sz="1400" b="1">
                <a:latin typeface="Courier New" pitchFamily="49" charset="0"/>
              </a:rPr>
              <a:t>  FEMALE|     .32097***       .02378       13.497   .0000       .47877</a:t>
            </a:r>
          </a:p>
          <a:p>
            <a:r>
              <a:rPr lang="en-US" sz="1400" b="1">
                <a:latin typeface="Courier New" pitchFamily="49" charset="0"/>
              </a:rPr>
              <a:t>    EDUC|    -.01602***       .00492       -3.259   .0011      11.3206</a:t>
            </a:r>
          </a:p>
          <a:p>
            <a:r>
              <a:rPr lang="en-US" sz="1400" b="1">
                <a:latin typeface="Courier New" pitchFamily="49" charset="0"/>
              </a:rPr>
              <a:t> MARRIED|    -.00153          .02553        -.060   .9521       .75862</a:t>
            </a:r>
          </a:p>
          <a:p>
            <a:r>
              <a:rPr lang="en-US" sz="1400" b="1">
                <a:latin typeface="Courier New" pitchFamily="49" charset="0"/>
              </a:rPr>
              <a:t> WORKING|    -.09257***       .02423       -3.820   .0001       .67705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Using Matrix Algebra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629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Namelists with the current sample serve 2 major functions: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(1)  Define lists of variables for model estimation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(2)  Define the columns of matrices built from the data.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; X = a list  ;  Z = a list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Set the sample any way you like.  Observations are now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the rows of all matrices.  When the sample changes,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the matrices change.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Lists may be anything, may contain ONE, may overlap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(some or all variables) and may contain the same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variable(s) more than 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Matrix Functions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905000"/>
            <a:ext cx="6553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Matrix Product:   MATRIX  ;  XZ =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Z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Moments and Inverse    MATRIX  ;  XPX  = 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  </a:t>
            </a:r>
            <a:br>
              <a:rPr lang="en-US" sz="18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                                                   ;  InvXPX = &lt;X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X&gt;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Moments with individual specific weights in variable w.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  = 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[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 ]</a:t>
            </a:r>
            <a:r>
              <a:rPr lang="en-US" sz="1800" b="1" baseline="30000" smtClean="0">
                <a:latin typeface="Arial" charset="0"/>
              </a:rPr>
              <a:t>-1</a:t>
            </a:r>
            <a:r>
              <a:rPr lang="en-US" sz="1800" b="1" smtClean="0">
                <a:latin typeface="Arial" charset="0"/>
              </a:rPr>
              <a:t>  =  &lt;X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Unweighted Sum of Rows in a Matrix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 =  1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Column of Sample Means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(1/n)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= 1/n * X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1  or  MEAN(X)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(Matrix function. There are over 100 others.)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Weighted Sum of rows in matrix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        </a:t>
            </a:r>
            <a:r>
              <a:rPr lang="el-GR" sz="1800" b="1" smtClean="0">
                <a:latin typeface="Arial" charset="0"/>
              </a:rPr>
              <a:t>Σ</a:t>
            </a:r>
            <a:r>
              <a:rPr lang="en-US" sz="1800" b="1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w</a:t>
            </a:r>
            <a:r>
              <a:rPr lang="en-US" sz="1800" baseline="-25000" smtClean="0">
                <a:latin typeface="Arial" charset="0"/>
              </a:rPr>
              <a:t>i</a:t>
            </a:r>
            <a:r>
              <a:rPr lang="en-US" sz="1800" b="1" smtClean="0">
                <a:latin typeface="Arial" charset="0"/>
              </a:rPr>
              <a:t> x</a:t>
            </a:r>
            <a:r>
              <a:rPr lang="en-US" sz="1800" b="1" baseline="-25000" smtClean="0">
                <a:latin typeface="Arial" charset="0"/>
              </a:rPr>
              <a:t>i </a:t>
            </a:r>
            <a:r>
              <a:rPr lang="en-US" sz="1800" b="1" smtClean="0">
                <a:latin typeface="Arial" charset="0"/>
              </a:rPr>
              <a:t> =  1</a:t>
            </a:r>
            <a:r>
              <a:rPr lang="en-US" sz="1800" b="1" smtClean="0"/>
              <a:t>’</a:t>
            </a:r>
            <a:r>
              <a:rPr lang="en-US" sz="1800" b="1" smtClean="0">
                <a:latin typeface="Arial" charset="0"/>
              </a:rPr>
              <a:t>[w]X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Normality Test for Probit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676400" y="1955800"/>
          <a:ext cx="6019800" cy="3759200"/>
        </p:xfrm>
        <a:graphic>
          <a:graphicData uri="http://schemas.openxmlformats.org/presentationml/2006/ole">
            <p:oleObj spid="_x0000_s69634" name="Equation" r:id="rId3" imgW="4025880" imgH="2514600" progId="Equation.DSMT4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600200" y="6172200"/>
            <a:ext cx="63246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Thanks to Joachim Wilde, Univ. Halle, Germany for suggesting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Normality Test for Probit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914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	; XI = One,...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yi = the dependent variable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PROBIT   	; Lhs = yi ; Rhs = Xi ; Prob = Pfi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bxi = b'Xi ; fi = N01(bxi)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zi3 = -1/2*(bxi^2 - 1) ; zi4 = 1/4*(bxi*(bxi^2+3))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NAMELIST 	; Zi = Xi,zi3,zi4 $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CREATE   	; di = fi/sqr(pfi*(1-pfi)) ; ei = yi - pfi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		; eidi = ei*di ; di2 = di*di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MATRIX   	; List ; LM = 1'[eidi]Zi * &lt;ZI'[di2]Zi&gt; * Zi'[eidi]1 $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Multivariate Probit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6400800" cy="3124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MPROBIT  ;   LHS = y1,y2,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,yM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Eq1 = RHS for equation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Eq2 = RHS for equation 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</a:t>
            </a:r>
            <a:r>
              <a:rPr lang="en-US" sz="2000" b="1" smtClean="0"/>
              <a:t>…</a:t>
            </a: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EqM = RHS for equation M  $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Parameters are the slope vectors followed by the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lower triangle of the correlation matrix</a:t>
            </a:r>
          </a:p>
          <a:p>
            <a:pPr lvl="1" eaLnBrk="1" hangingPunct="1"/>
            <a:endParaRPr lang="en-US" sz="20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Constrained Panel Probit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86000"/>
            <a:ext cx="70866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Sample ; 1 - 1270 $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MPROBIT ; LHS = IP84, IP85, IP86 ; MarginalEffects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Eq1 = One,Fdium84,SP84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Eq2 = One,Fdium85,SP85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Eq3 = One,Fdium86,SP86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Rst = b1,b2,b3,b1,b2,b3,b1,b2,b3,r45, r46, r56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; Maxit = 3 ; Pts = 15 $ (Reduces time to compute)</a:t>
            </a:r>
          </a:p>
          <a:p>
            <a:pPr eaLnBrk="1" hangingPunct="1"/>
            <a:endParaRPr lang="en-US" sz="20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Multivariate Probit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295400" y="1714500"/>
            <a:ext cx="71628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Multivariate Probit Model:  3 equations.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1270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-2423.732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   6     |</a:t>
            </a:r>
          </a:p>
          <a:p>
            <a:r>
              <a:rPr lang="en-US" sz="1200" b="1">
                <a:latin typeface="Courier New" pitchFamily="49" charset="0"/>
              </a:rPr>
              <a:t>| Replications for simulated probs. =  15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IP84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FDIUM84        .33571101      .47118274      .712   .4762     .05055702</a:t>
            </a:r>
          </a:p>
          <a:p>
            <a:r>
              <a:rPr lang="en-US" sz="1200" b="1">
                <a:latin typeface="Courier New" pitchFamily="49" charset="0"/>
              </a:rPr>
              <a:t> SP84           .65662961      .13801209     4.758   .0000     .11012047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IP85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FDIUM85        .33571101      .47118274      .712   .4762     .05051809</a:t>
            </a:r>
          </a:p>
          <a:p>
            <a:r>
              <a:rPr lang="en-US" sz="1200" b="1">
                <a:latin typeface="Courier New" pitchFamily="49" charset="0"/>
              </a:rPr>
              <a:t> SP85           .65662961      .13801209     4.758   .0000     .11014611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IP86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FDIUM86        .33571101      .47118274      .712   .4762     .05049439</a:t>
            </a:r>
          </a:p>
          <a:p>
            <a:r>
              <a:rPr lang="en-US" sz="1200" b="1">
                <a:latin typeface="Courier New" pitchFamily="49" charset="0"/>
              </a:rPr>
              <a:t> SP86           .65662961      .13801209     4.758   .0000     .11016926</a:t>
            </a:r>
          </a:p>
          <a:p>
            <a:r>
              <a:rPr lang="en-US" sz="1200" b="1">
                <a:latin typeface="Courier New" pitchFamily="49" charset="0"/>
              </a:rPr>
              <a:t>          Correlation coefficients</a:t>
            </a:r>
          </a:p>
          <a:p>
            <a:r>
              <a:rPr lang="en-US" sz="1200" b="1">
                <a:latin typeface="Courier New" pitchFamily="49" charset="0"/>
              </a:rPr>
              <a:t> R(01,02)       .46759312      .03716428    12.582   .0000</a:t>
            </a:r>
          </a:p>
          <a:p>
            <a:r>
              <a:rPr lang="en-US" sz="1200" b="1">
                <a:latin typeface="Courier New" pitchFamily="49" charset="0"/>
              </a:rPr>
              <a:t> R(01,03)       .37251014      .03946383     9.439   .0000</a:t>
            </a:r>
          </a:p>
          <a:p>
            <a:r>
              <a:rPr lang="en-US" sz="1200" b="1">
                <a:latin typeface="Courier New" pitchFamily="49" charset="0"/>
              </a:rPr>
              <a:t> R(02,03)       .46215054      .03721312    12.419   .0000</a:t>
            </a:r>
            <a:endParaRPr lang="en-US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7200" y="457200"/>
          <a:ext cx="8305800" cy="6103938"/>
        </p:xfrm>
        <a:graphic>
          <a:graphicData uri="http://schemas.openxmlformats.org/presentationml/2006/ole">
            <p:oleObj spid="_x0000_s70658" name="Bitmap Image" r:id="rId3" imgW="6133333" imgH="47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Endogenous Variable in Probit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781800" cy="198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y1, 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Rh1 = rhs for the probit model,y2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Rh2 = exogenous variables for y2 $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600200" y="4038600"/>
            <a:ext cx="5486400" cy="1784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SAMPLE      ; All $</a:t>
            </a:r>
          </a:p>
          <a:p>
            <a:r>
              <a:rPr lang="en-US" b="1">
                <a:latin typeface="Courier New" pitchFamily="49" charset="0"/>
              </a:rPr>
              <a:t>CREATE      ; GoodHlth = Hsat &gt; 5 $</a:t>
            </a:r>
          </a:p>
          <a:p>
            <a:r>
              <a:rPr lang="en-US" b="1">
                <a:latin typeface="Courier New" pitchFamily="49" charset="0"/>
              </a:rPr>
              <a:t>PROBIT      ; Lhs = GoodHlth,Hhninc</a:t>
            </a:r>
          </a:p>
          <a:p>
            <a:r>
              <a:rPr lang="en-US" b="1">
                <a:latin typeface="Courier New" pitchFamily="49" charset="0"/>
              </a:rPr>
              <a:t>            ; Rh1 = One,Female,Hhninc</a:t>
            </a:r>
          </a:p>
          <a:p>
            <a:r>
              <a:rPr lang="en-US" b="1">
                <a:latin typeface="Courier New" pitchFamily="49" charset="0"/>
              </a:rPr>
              <a:t>            ; Rh2 = One,Age,Educ</a:t>
            </a:r>
            <a:r>
              <a:rPr lang="en-US" sz="1400" b="1">
                <a:latin typeface="Courier New" pitchFamily="49" charset="0"/>
              </a:rPr>
              <a:t> $</a:t>
            </a:r>
          </a:p>
          <a:p>
            <a:pPr>
              <a:spcBef>
                <a:spcPct val="50000"/>
              </a:spcBef>
            </a:pPr>
            <a:endParaRPr lang="en-US" sz="14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4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Panel Data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Binary Choice Models with Panel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Telling NLOGIT You are Fitting a Panel Data Model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/>
              <a:t>  </a:t>
            </a:r>
            <a:r>
              <a:rPr lang="en-US" sz="3200" b="1" smtClean="0">
                <a:latin typeface="Arial" charset="0"/>
              </a:rPr>
              <a:t>Balanced Panel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  <a:r>
              <a:rPr lang="en-US" sz="2000" b="1" smtClean="0">
                <a:latin typeface="Arial" charset="0"/>
              </a:rPr>
              <a:t>Model ; … ; PDS = number of periods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REGRESS ; Lhs = Milk ; Rhs = One,Labor ; Pds = 6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(Note  ;Panel is needed only for REGRESS)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2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  <a:r>
              <a:rPr lang="en-US" sz="3200" b="1" smtClean="0">
                <a:latin typeface="Arial" charset="0"/>
              </a:rPr>
              <a:t>Unbalanced Panel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Model ; … ; PDS = group size variable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REGRESS ; Lhs = Milk ; Rhs = One,Labor ; Pds = FarmPrds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          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FarmPrds gives the number of periods, in every period.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(More later about unbalanced panels)</a:t>
            </a:r>
            <a:endParaRPr lang="en-US" sz="3200" smtClean="0">
              <a:latin typeface="Arial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133600" y="2286000"/>
            <a:ext cx="32766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133600" y="4395788"/>
            <a:ext cx="33528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Group Size Variables for </a:t>
            </a:r>
            <a:br>
              <a:rPr lang="en-US" sz="3200" b="1" smtClean="0"/>
            </a:br>
            <a:r>
              <a:rPr lang="en-US" sz="3200" b="1" smtClean="0"/>
              <a:t>Unbalanced Panels</a:t>
            </a:r>
          </a:p>
        </p:txBody>
      </p:sp>
      <p:graphicFrame>
        <p:nvGraphicFramePr>
          <p:cNvPr id="498758" name="Group 70"/>
          <p:cNvGraphicFramePr>
            <a:graphicFrameLocks noGrp="1"/>
          </p:cNvGraphicFramePr>
          <p:nvPr/>
        </p:nvGraphicFramePr>
        <p:xfrm>
          <a:off x="1600200" y="2133600"/>
          <a:ext cx="6096000" cy="4091626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Milk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Cows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FarmPrds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9.4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19.6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24.7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26.1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14.5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55.4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86" name="Rectangle 71"/>
          <p:cNvSpPr>
            <a:spLocks noChangeArrowheads="1"/>
          </p:cNvSpPr>
          <p:nvPr/>
        </p:nvSpPr>
        <p:spPr bwMode="auto">
          <a:xfrm>
            <a:off x="6172200" y="2162175"/>
            <a:ext cx="1524000" cy="40386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87" name="Rectangle 72"/>
          <p:cNvSpPr>
            <a:spLocks noChangeArrowheads="1"/>
          </p:cNvSpPr>
          <p:nvPr/>
        </p:nvSpPr>
        <p:spPr bwMode="auto">
          <a:xfrm>
            <a:off x="1600200" y="2152650"/>
            <a:ext cx="1524000" cy="40386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228600"/>
          </a:xfrm>
        </p:spPr>
        <p:txBody>
          <a:bodyPr/>
          <a:lstStyle/>
          <a:p>
            <a:pPr eaLnBrk="1" hangingPunct="1"/>
            <a:r>
              <a:rPr lang="en-US" sz="2900" b="1" smtClean="0"/>
              <a:t>Application to Spanish </a:t>
            </a:r>
            <a:br>
              <a:rPr lang="en-US" sz="2900" b="1" smtClean="0"/>
            </a:br>
            <a:r>
              <a:rPr lang="en-US" sz="2900" b="1" smtClean="0"/>
              <a:t>Dairy Farms Dairy.lpj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207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360363" algn="l"/>
              </a:tabLst>
            </a:pPr>
            <a:endParaRPr lang="en-US">
              <a:latin typeface="Arial" charset="0"/>
            </a:endParaRPr>
          </a:p>
        </p:txBody>
      </p:sp>
      <p:graphicFrame>
        <p:nvGraphicFramePr>
          <p:cNvPr id="500793" name="Group 57"/>
          <p:cNvGraphicFramePr>
            <a:graphicFrameLocks noGrp="1"/>
          </p:cNvGraphicFramePr>
          <p:nvPr/>
        </p:nvGraphicFramePr>
        <p:xfrm>
          <a:off x="990600" y="2362200"/>
          <a:ext cx="7543800" cy="3787776"/>
        </p:xfrm>
        <a:graphic>
          <a:graphicData uri="http://schemas.openxmlformats.org/drawingml/2006/table">
            <a:tbl>
              <a:tblPr/>
              <a:tblGrid>
                <a:gridCol w="762000"/>
                <a:gridCol w="2438400"/>
                <a:gridCol w="1012825"/>
                <a:gridCol w="1044575"/>
                <a:gridCol w="1081088"/>
                <a:gridCol w="1204912"/>
              </a:tblGrid>
              <a:tr h="603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Input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Units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Mean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Std. Dev.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Minimum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Maximum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Milk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Milk production (liters)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131,108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92,539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14,110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727,281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Cows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# of milking cows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2.12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11.27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4.5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82.3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Labor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# man-equivalent units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1.67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0.55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 4.0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Land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Hectares of land devoted to pasture and crops.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12.99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6.17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2.0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45.1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Feed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Total amount of feedstuffs fed to dairy cows (tons)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57,941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47,981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3,924.14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376,732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0" y="478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838200" y="18288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latin typeface="Arial" charset="0"/>
              </a:rPr>
              <a:t>N = 247 farms, T = 6 years (1993-1998)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Global Setting for Panels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762000" y="2133600"/>
            <a:ext cx="7696200" cy="798513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SETPANEL  ;  Group  =  the name of the ID variable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       ;  PDS = the name of the groupsize variable to create  $</a:t>
            </a: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1676400" y="3429000"/>
            <a:ext cx="6324600" cy="16049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Subsequent model commands state   ;PANEL 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with no other specifications requred to set the panel.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Some other specifications usually required for the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specific model – e.g., fixed vs. random effects.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Dialog Boxes for Model Commands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286000" y="1752600"/>
          <a:ext cx="5410200" cy="4670425"/>
        </p:xfrm>
        <a:graphic>
          <a:graphicData uri="http://schemas.openxmlformats.org/presentationml/2006/ole">
            <p:oleObj spid="_x0000_s71682" name="Bitmap Image" r:id="rId3" imgW="5020376" imgH="4334480" progId="PBrush">
              <p:embed/>
            </p:oleObj>
          </a:graphicData>
        </a:graphic>
      </p:graphicFrame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048000" y="1524000"/>
            <a:ext cx="762000" cy="609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81000" y="1371600"/>
            <a:ext cx="8305800" cy="152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143000" y="990600"/>
          <a:ext cx="7239000" cy="4949825"/>
        </p:xfrm>
        <a:graphic>
          <a:graphicData uri="http://schemas.openxmlformats.org/presentationml/2006/ole">
            <p:oleObj spid="_x0000_s72706" name="Bitmap Image" r:id="rId3" imgW="5266667" imgH="379047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sz="2800" b="1" smtClean="0"/>
              <a:t>          Selecting PANEL from the Options Tab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524000" y="1600200"/>
          <a:ext cx="6781800" cy="4886325"/>
        </p:xfrm>
        <a:graphic>
          <a:graphicData uri="http://schemas.openxmlformats.org/presentationml/2006/ole">
            <p:oleObj spid="_x0000_s73730" name="Bitmap Image" r:id="rId3" imgW="5249008" imgH="3780952" progId="PBrush">
              <p:embed/>
            </p:oleObj>
          </a:graphicData>
        </a:graphic>
      </p:graphicFrame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04800" y="4419600"/>
            <a:ext cx="1600200" cy="838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H="1">
            <a:off x="6248400" y="5578475"/>
            <a:ext cx="2209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Load the Probit Data Set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19256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Data for this session are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          </a:t>
            </a:r>
            <a:r>
              <a:rPr lang="en-US" sz="3200" b="1" smtClean="0">
                <a:latin typeface="Arial" charset="0"/>
              </a:rPr>
              <a:t>PANELPROBIT.LPJ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2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Various Fixed and Random Effects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             Models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Random Parameters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Arial" charset="0"/>
              </a:rPr>
              <a:t>Latent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762000"/>
            <a:ext cx="7010400" cy="609600"/>
          </a:xfrm>
        </p:spPr>
        <p:txBody>
          <a:bodyPr/>
          <a:lstStyle/>
          <a:p>
            <a:pPr eaLnBrk="1" hangingPunct="1"/>
            <a:r>
              <a:rPr lang="en-US" sz="3200" b="1" smtClean="0"/>
              <a:t>Fixed Effects Models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524000" y="2438400"/>
            <a:ext cx="6629400" cy="1938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    Fixed Effects Probit. </a:t>
            </a:r>
          </a:p>
          <a:p>
            <a:r>
              <a:rPr lang="en-US" sz="2000" b="1">
                <a:latin typeface="Arial" charset="0"/>
              </a:rPr>
              <a:t>?     Looks like an incidental parameters problem.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Namelist ; X = IMUM,FDIUM,SP,LogSales $</a:t>
            </a:r>
          </a:p>
          <a:p>
            <a:r>
              <a:rPr lang="en-US" sz="2000" b="1">
                <a:latin typeface="Arial" charset="0"/>
              </a:rPr>
              <a:t>Probit ; Lhs = IP ; Rhs = X ; FEM ; Marginal ; Pds=5 $</a:t>
            </a:r>
          </a:p>
          <a:p>
            <a:r>
              <a:rPr lang="en-US" sz="2000" b="1">
                <a:latin typeface="Arial" charset="0"/>
              </a:rPr>
              <a:t>Probit ; Lhs = IP ; Rhs = X,one ; Marginal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685800"/>
            <a:ext cx="82296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Logit Fixed Effects Models </a:t>
            </a:r>
            <a:br>
              <a:rPr lang="en-US" sz="3200" b="1" smtClean="0"/>
            </a:br>
            <a:r>
              <a:rPr lang="en-US" sz="3200" b="1" smtClean="0"/>
              <a:t>Conditional and Unconditional FE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7391400" cy="1735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? Logit, conditional vs. unconditional</a:t>
            </a:r>
          </a:p>
          <a:p>
            <a:r>
              <a:rPr lang="en-US" sz="2400" b="1">
                <a:latin typeface="Arial" charset="0"/>
              </a:rPr>
              <a:t>Logit ; Lhs = IP ; Rhs = X ; Pds = 5 $ (Conditional)</a:t>
            </a:r>
          </a:p>
          <a:p>
            <a:r>
              <a:rPr lang="en-US" sz="2400" b="1">
                <a:latin typeface="Arial" charset="0"/>
              </a:rPr>
              <a:t>Logit ; Lhs = IP ; Rhs = X ; Pds = 5 ; Fixed $</a:t>
            </a:r>
          </a:p>
          <a:p>
            <a:pPr>
              <a:spcBef>
                <a:spcPct val="50000"/>
              </a:spcBef>
            </a:pPr>
            <a:endParaRPr lang="en-US" sz="24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838200"/>
          </a:xfrm>
        </p:spPr>
        <p:txBody>
          <a:bodyPr/>
          <a:lstStyle/>
          <a:p>
            <a:pPr eaLnBrk="1" hangingPunct="1"/>
            <a:r>
              <a:rPr lang="en-US" b="1" smtClean="0"/>
              <a:t>Hausman Test for Fixed Effects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905000" y="2133600"/>
            <a:ext cx="56388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Logit: Hausman test for fixed effects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Logit ; Lhs = IP ; Rhs = X ; Pds = 5 $</a:t>
            </a:r>
          </a:p>
          <a:p>
            <a:r>
              <a:rPr lang="en-US" sz="2000" b="1">
                <a:latin typeface="Arial" charset="0"/>
              </a:rPr>
              <a:t>Matrix ; Bf = B ; Vf = Varb $</a:t>
            </a:r>
          </a:p>
          <a:p>
            <a:r>
              <a:rPr lang="en-US" sz="2000" b="1">
                <a:latin typeface="Arial" charset="0"/>
              </a:rPr>
              <a:t>Logit ; Lhs = IP ; Rhs = X,One $</a:t>
            </a:r>
          </a:p>
          <a:p>
            <a:r>
              <a:rPr lang="en-US" sz="2000" b="1">
                <a:latin typeface="Arial" charset="0"/>
              </a:rPr>
              <a:t>Calc ; K = Col(X) $</a:t>
            </a:r>
          </a:p>
          <a:p>
            <a:r>
              <a:rPr lang="en-US" sz="2000" b="1">
                <a:latin typeface="Arial" charset="0"/>
              </a:rPr>
              <a:t>Matrix ; Bp = b(1:K) ; Vp = Varb(1:K,1:K) $</a:t>
            </a:r>
          </a:p>
          <a:p>
            <a:r>
              <a:rPr lang="en-US" sz="2000" b="1">
                <a:latin typeface="Arial" charset="0"/>
              </a:rPr>
              <a:t>Matrix ; Db = Bf - Bp ; DV = Vf - Vp </a:t>
            </a:r>
          </a:p>
          <a:p>
            <a:r>
              <a:rPr lang="en-US" sz="2000" b="1">
                <a:latin typeface="Arial" charset="0"/>
              </a:rPr>
              <a:t>            ; List ; Hausman = Db'&lt;DV&gt;Db $</a:t>
            </a:r>
          </a:p>
          <a:p>
            <a:r>
              <a:rPr lang="en-US" sz="2000" b="1">
                <a:latin typeface="Arial" charset="0"/>
              </a:rPr>
              <a:t>Calc   ; List ; Ctb(.95,k)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Random Effects and Random Constant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676400" y="2514600"/>
            <a:ext cx="6477000" cy="2530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Random effects</a:t>
            </a:r>
          </a:p>
          <a:p>
            <a:r>
              <a:rPr lang="en-US" sz="2000" b="1">
                <a:latin typeface="Arial" charset="0"/>
              </a:rPr>
              <a:t>? Quadrature Based (Butler and Moffitt) Estimator</a:t>
            </a:r>
          </a:p>
          <a:p>
            <a:r>
              <a:rPr lang="en-US" sz="2000" b="1">
                <a:latin typeface="Arial" charset="0"/>
              </a:rPr>
              <a:t>Probit ; Lhs = IP ; Rhs = X,One ; Random ; Pds = 5 $</a:t>
            </a:r>
          </a:p>
          <a:p>
            <a:r>
              <a:rPr lang="en-US" sz="2000" b="1">
                <a:latin typeface="Arial" charset="0"/>
              </a:rPr>
              <a:t>Calc   ; List ; RhoQ = rho $</a:t>
            </a:r>
          </a:p>
          <a:p>
            <a:r>
              <a:rPr lang="en-US" sz="2000" b="1">
                <a:latin typeface="Arial" charset="0"/>
              </a:rPr>
              <a:t>? Simulation Based Estimator</a:t>
            </a:r>
          </a:p>
          <a:p>
            <a:r>
              <a:rPr lang="en-US" sz="2000" b="1">
                <a:latin typeface="Arial" charset="0"/>
              </a:rPr>
              <a:t>Probit ; Lhs = IP ; Rhs = X,one ; RPM    ; Pds = 5</a:t>
            </a:r>
          </a:p>
          <a:p>
            <a:r>
              <a:rPr lang="en-US" sz="2000" b="1">
                <a:latin typeface="Arial" charset="0"/>
              </a:rPr>
              <a:t>           ; Fcn = One(N) ; Halton ; Pts = 25 $</a:t>
            </a:r>
          </a:p>
          <a:p>
            <a:r>
              <a:rPr lang="en-US" sz="2000" b="1">
                <a:latin typeface="Arial" charset="0"/>
              </a:rPr>
              <a:t>Calc   ; List ; RhoRP = b(6)^2/(1+b(6)^2) ; RhoQ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Unbalanced Panel Data Set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  healthcare.lpj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Create group size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Examine Distribution of Group Sizes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</a:t>
            </a:r>
            <a:br>
              <a:rPr lang="en-US" sz="2000" b="1" smtClean="0">
                <a:latin typeface="Arial" charset="0"/>
              </a:rPr>
            </a:br>
            <a:r>
              <a:rPr lang="en-US" sz="1800" b="1" smtClean="0">
                <a:latin typeface="Arial" charset="0"/>
              </a:rPr>
              <a:t>Sample   ; all$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Setpanel ; Group = id ; Pds = ti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	Histogram ; rhs = ti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Group Sizes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57375"/>
            <a:ext cx="7250113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Fixed Effects Probit Model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82000" cy="4400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Probit ;lhs=doctor ; rhs=age,hhninc,educ,married </a:t>
            </a:r>
          </a:p>
          <a:p>
            <a:r>
              <a:rPr lang="en-US" sz="2000" b="1">
                <a:latin typeface="Arial" charset="0"/>
              </a:rPr>
              <a:t>                   ; fem ; panel  ; Parameters $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Probit   Regression Start Values for DOCTOR |</a:t>
            </a:r>
          </a:p>
          <a:p>
            <a:r>
              <a:rPr lang="en-US" sz="12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DOCTOR     |</a:t>
            </a:r>
          </a:p>
          <a:p>
            <a:r>
              <a:rPr lang="en-US" sz="1200" b="1">
                <a:latin typeface="Courier New" pitchFamily="49" charset="0"/>
              </a:rPr>
              <a:t>| Weighting variable                 None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10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-17700.96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   5     |</a:t>
            </a:r>
          </a:p>
          <a:p>
            <a:r>
              <a:rPr lang="en-US" sz="1200" b="1">
                <a:latin typeface="Courier New" pitchFamily="49" charset="0"/>
              </a:rPr>
              <a:t>| Akaike IC=35411.927  Bayes IC=35453.005     |</a:t>
            </a:r>
          </a:p>
          <a:p>
            <a:r>
              <a:rPr lang="en-US" sz="1200" b="1">
                <a:latin typeface="Courier New" pitchFamily="49" charset="0"/>
              </a:rPr>
              <a:t>| Finite sample corrected AIC  =35411.929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AGE            .01538640      .00071823    21.423   .0000    43.5256898</a:t>
            </a:r>
          </a:p>
          <a:p>
            <a:r>
              <a:rPr lang="en-US" sz="1200" b="1">
                <a:latin typeface="Courier New" pitchFamily="49" charset="0"/>
              </a:rPr>
              <a:t> HHNINC        -.09775927      .04626475    -2.113   .0346     .35208362</a:t>
            </a:r>
          </a:p>
          <a:p>
            <a:r>
              <a:rPr lang="en-US" sz="1200" b="1">
                <a:latin typeface="Courier New" pitchFamily="49" charset="0"/>
              </a:rPr>
              <a:t> EDUC          -.02811308      .00350079    -8.031   .0000    11.3206310</a:t>
            </a:r>
          </a:p>
          <a:p>
            <a:r>
              <a:rPr lang="en-US" sz="1200" b="1">
                <a:latin typeface="Courier New" pitchFamily="49" charset="0"/>
              </a:rPr>
              <a:t> MARRIED       -.00930667      .01887548     -.493   .6220     .75861817</a:t>
            </a:r>
          </a:p>
          <a:p>
            <a:r>
              <a:rPr lang="en-US" sz="1200" b="1">
                <a:latin typeface="Courier New" pitchFamily="49" charset="0"/>
              </a:rPr>
              <a:t> Constant       .02642358      .05397131      .490   .6244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257800" y="3021013"/>
            <a:ext cx="3276600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These are the pooled data estimates used to obtain starting values for the iterations to get the full fixed effects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Effects Model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4582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Nonlinear Estimation of Model Parameters</a:t>
            </a:r>
          </a:p>
          <a:p>
            <a:r>
              <a:rPr lang="en-US" sz="1200" b="1">
                <a:latin typeface="Courier New" pitchFamily="49" charset="0"/>
              </a:rPr>
              <a:t>Method=Newton; Maximum iterations=100</a:t>
            </a:r>
          </a:p>
          <a:p>
            <a:r>
              <a:rPr lang="en-US" sz="1200" b="1">
                <a:latin typeface="Courier New" pitchFamily="49" charset="0"/>
              </a:rPr>
              <a:t>Convergence criteria: max|dB|   .1000D-08, dF/F=  .1000D-08, g&lt;H&gt;g=  .1000D-08</a:t>
            </a:r>
          </a:p>
          <a:p>
            <a:r>
              <a:rPr lang="en-US" sz="1200" b="1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FIXED EFFECTS Probit Model                  |</a:t>
            </a:r>
          </a:p>
          <a:p>
            <a:r>
              <a:rPr lang="en-US" sz="12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DOCTOR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11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-9454.061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4928     |</a:t>
            </a:r>
          </a:p>
          <a:p>
            <a:r>
              <a:rPr lang="en-US" sz="1200" b="1">
                <a:latin typeface="Courier New" pitchFamily="49" charset="0"/>
              </a:rPr>
              <a:t>| Akaike IC=28764.123  Bayes IC=69250.570     |</a:t>
            </a:r>
          </a:p>
          <a:p>
            <a:r>
              <a:rPr lang="en-US" sz="1200" b="1">
                <a:latin typeface="Courier New" pitchFamily="49" charset="0"/>
              </a:rPr>
              <a:t>| Finite sample corrected AIC  =30933.173     |</a:t>
            </a:r>
          </a:p>
          <a:p>
            <a:r>
              <a:rPr lang="en-US" sz="1200" b="1">
                <a:latin typeface="Courier New" pitchFamily="49" charset="0"/>
              </a:rPr>
              <a:t>| Unbalanced panel has    7293 individuals.   |</a:t>
            </a:r>
          </a:p>
          <a:p>
            <a:r>
              <a:rPr lang="en-US" sz="1200" b="1">
                <a:latin typeface="Courier New" pitchFamily="49" charset="0"/>
              </a:rPr>
              <a:t>| Bypassed 2369 groups with inestimable a(i). |</a:t>
            </a:r>
          </a:p>
          <a:p>
            <a:r>
              <a:rPr lang="en-US" sz="1200" b="1">
                <a:latin typeface="Courier New" pitchFamily="49" charset="0"/>
              </a:rPr>
              <a:t>| PROBIT (normal)  probability model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         Index function for probability</a:t>
            </a:r>
          </a:p>
          <a:p>
            <a:r>
              <a:rPr lang="en-US" sz="1200" b="1">
                <a:latin typeface="Courier New" pitchFamily="49" charset="0"/>
              </a:rPr>
              <a:t> AGE            .06334017      .00425865    14.873   .0000    42.8271810</a:t>
            </a:r>
          </a:p>
          <a:p>
            <a:r>
              <a:rPr lang="en-US" sz="1200" b="1">
                <a:latin typeface="Courier New" pitchFamily="49" charset="0"/>
              </a:rPr>
              <a:t> HHNINC        -.02495794      .10712886     -.233   .8158     .35402169</a:t>
            </a:r>
          </a:p>
          <a:p>
            <a:r>
              <a:rPr lang="en-US" sz="1200" b="1">
                <a:latin typeface="Courier New" pitchFamily="49" charset="0"/>
              </a:rPr>
              <a:t> EDUC          -.07547019      .04062770    -1.858   .0632    11.3602526</a:t>
            </a:r>
          </a:p>
          <a:p>
            <a:r>
              <a:rPr lang="en-US" sz="1200" b="1">
                <a:latin typeface="Courier New" pitchFamily="49" charset="0"/>
              </a:rPr>
              <a:t> MARRIED       -.04864731      .06193652     -.785   .4322     .76348771</a:t>
            </a:r>
          </a:p>
        </p:txBody>
      </p:sp>
      <p:sp>
        <p:nvSpPr>
          <p:cNvPr id="20484" name="Line 5"/>
          <p:cNvSpPr>
            <a:spLocks noChangeShapeType="1"/>
          </p:cNvSpPr>
          <p:nvPr/>
        </p:nvSpPr>
        <p:spPr bwMode="auto">
          <a:xfrm flipH="1">
            <a:off x="4724400" y="4800600"/>
            <a:ext cx="2438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 flipH="1">
            <a:off x="3352800" y="2895600"/>
            <a:ext cx="3505200" cy="1600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Computed Fixed Effects Parameters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571625"/>
            <a:ext cx="21526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Line 6"/>
          <p:cNvSpPr>
            <a:spLocks noChangeShapeType="1"/>
          </p:cNvSpPr>
          <p:nvPr/>
        </p:nvSpPr>
        <p:spPr bwMode="auto">
          <a:xfrm flipH="1">
            <a:off x="4800600" y="292735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09" name="Line 7"/>
          <p:cNvSpPr>
            <a:spLocks noChangeShapeType="1"/>
          </p:cNvSpPr>
          <p:nvPr/>
        </p:nvSpPr>
        <p:spPr bwMode="auto">
          <a:xfrm flipH="1">
            <a:off x="4800600" y="358140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 flipH="1">
            <a:off x="4800600" y="5181600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5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Modeling Heterogeneity with Random Parameters and Latent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b="1" smtClean="0"/>
              <a:t>Random Parameters Model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6781800" cy="3444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Random parameters specification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Logit ; Lhs = IP ; Rhs = One,IMUM,FDIUM,SP,LogSales</a:t>
            </a:r>
          </a:p>
          <a:p>
            <a:r>
              <a:rPr lang="en-US" sz="2000" b="1">
                <a:latin typeface="Arial" charset="0"/>
              </a:rPr>
              <a:t>          ; Pds = 5  ; RPM ; Halton ; Pts = 25 ; Cor</a:t>
            </a:r>
          </a:p>
          <a:p>
            <a:r>
              <a:rPr lang="en-US" sz="2000" b="1">
                <a:latin typeface="Arial" charset="0"/>
              </a:rPr>
              <a:t>          ; Fcn = One(n),IMUM(n),FDIUM(n) ; Marginal     </a:t>
            </a:r>
          </a:p>
          <a:p>
            <a:r>
              <a:rPr lang="en-US" sz="2000" b="1">
                <a:latin typeface="Arial" charset="0"/>
              </a:rPr>
              <a:t>          ; Parameters $</a:t>
            </a:r>
          </a:p>
          <a:p>
            <a:r>
              <a:rPr lang="en-US" sz="2000" b="1">
                <a:latin typeface="Arial" charset="0"/>
              </a:rPr>
              <a:t>Sample ; 1 - 1270 $</a:t>
            </a:r>
          </a:p>
          <a:p>
            <a:r>
              <a:rPr lang="en-US" sz="2000" b="1">
                <a:latin typeface="Arial" charset="0"/>
              </a:rPr>
              <a:t>Create ; bimum = 0 $</a:t>
            </a:r>
          </a:p>
          <a:p>
            <a:r>
              <a:rPr lang="en-US" sz="2000" b="1">
                <a:latin typeface="Arial" charset="0"/>
              </a:rPr>
              <a:t>Matrix ; bi = beta_i(1:1270,2:2) $</a:t>
            </a:r>
          </a:p>
          <a:p>
            <a:r>
              <a:rPr lang="en-US" sz="2000" b="1">
                <a:latin typeface="Arial" charset="0"/>
              </a:rPr>
              <a:t>Create ; bimum = bi $</a:t>
            </a:r>
          </a:p>
          <a:p>
            <a:r>
              <a:rPr lang="en-US" sz="2000" b="1">
                <a:latin typeface="Arial" charset="0"/>
              </a:rPr>
              <a:t>Kernel ; Rhs = bimum $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953000" y="3581400"/>
            <a:ext cx="3276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505200"/>
            <a:ext cx="3429000" cy="25701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sz="2800" b="1" smtClean="0"/>
              <a:t>Random Parameters with </a:t>
            </a:r>
            <a:br>
              <a:rPr lang="en-US" sz="2800" b="1" smtClean="0"/>
            </a:br>
            <a:r>
              <a:rPr lang="en-US" sz="2800" b="1" smtClean="0"/>
              <a:t>Industry Heterogeneity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47800" y="2286000"/>
            <a:ext cx="71628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Random parameters with industry heterogeneity</a:t>
            </a:r>
          </a:p>
          <a:p>
            <a:r>
              <a:rPr lang="en-US" sz="2000" b="1">
                <a:latin typeface="Arial" charset="0"/>
              </a:rPr>
              <a:t>? Examine effect of industry heterogeneity.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Logit ; Lhs = IP ; Rhs = One,IMUM,FDIUM,SP,LogSales</a:t>
            </a:r>
          </a:p>
          <a:p>
            <a:r>
              <a:rPr lang="en-US" sz="2000" b="1">
                <a:latin typeface="Arial" charset="0"/>
              </a:rPr>
              <a:t>      ; Pds = 5  ; RPM = InvGood,RawMtl</a:t>
            </a:r>
          </a:p>
          <a:p>
            <a:r>
              <a:rPr lang="en-US" sz="2000" b="1">
                <a:latin typeface="Arial" charset="0"/>
              </a:rPr>
              <a:t>      ; Halton ; Pts = 15 ; Cor</a:t>
            </a:r>
          </a:p>
          <a:p>
            <a:r>
              <a:rPr lang="en-US" sz="2000" b="1">
                <a:latin typeface="Arial" charset="0"/>
              </a:rPr>
              <a:t>      ; Fcn = One(n),IMUM(n),FDIUM(n) ; Marginal </a:t>
            </a:r>
          </a:p>
          <a:p>
            <a:r>
              <a:rPr lang="en-US" sz="2000" b="1">
                <a:latin typeface="Arial" charset="0"/>
              </a:rPr>
              <a:t>      ; Parameters $</a:t>
            </a:r>
          </a:p>
          <a:p>
            <a:r>
              <a:rPr lang="en-US" sz="2000" b="1">
                <a:latin typeface="Arial" charset="0"/>
              </a:rPr>
              <a:t>Create; Bimum = beta_i(firm,2) $</a:t>
            </a:r>
          </a:p>
          <a:p>
            <a:r>
              <a:rPr lang="en-US" sz="2000" b="1">
                <a:latin typeface="Arial" charset="0"/>
              </a:rPr>
              <a:t>Regress ; Lhs = Bimum ; Rhs = one,InvGood,RawMtl $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0"/>
            <a:ext cx="7391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Latent Class Models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24000" y="2438400"/>
            <a:ext cx="6553200" cy="2225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Latent class models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Logit ; Lhs = IP ; Rhs = X ; LCM ; Pds=5 ; Pts = 3 $</a:t>
            </a:r>
          </a:p>
          <a:p>
            <a:r>
              <a:rPr lang="en-US" sz="2000" b="1">
                <a:latin typeface="Arial" charset="0"/>
              </a:rPr>
              <a:t>Logit ; Lhs = IP ; Rhs = X ; LCM=Invgood,Rawmtl </a:t>
            </a:r>
          </a:p>
          <a:p>
            <a:r>
              <a:rPr lang="en-US" sz="2000" b="1">
                <a:latin typeface="Arial" charset="0"/>
              </a:rPr>
              <a:t>          ; Pds=5 ; Pts = 3 $</a:t>
            </a:r>
          </a:p>
          <a:p>
            <a:r>
              <a:rPr lang="en-US" sz="2000" b="1">
                <a:latin typeface="Arial" charset="0"/>
              </a:rPr>
              <a:t>Logit ; Lhs = IP ; Rhs = X ; LCM ; Pds=5 ; Pts = 4 $</a:t>
            </a:r>
          </a:p>
          <a:p>
            <a:r>
              <a:rPr lang="en-US" sz="2000" b="1">
                <a:latin typeface="Arial" charset="0"/>
              </a:rPr>
              <a:t>Logit ; Lhs = IP ; Rhs = X ; LCM ; Pds=5 ; Pts = 5 $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10480</TotalTime>
  <Words>4002</Words>
  <Application>Microsoft PowerPoint</Application>
  <PresentationFormat>On-screen Show (4:3)</PresentationFormat>
  <Paragraphs>678</Paragraphs>
  <Slides>66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Level</vt:lpstr>
      <vt:lpstr>1_Level</vt:lpstr>
      <vt:lpstr>Bitmap Image</vt:lpstr>
      <vt:lpstr>Equation</vt:lpstr>
      <vt:lpstr>Discrete Choice Modeling</vt:lpstr>
      <vt:lpstr>Lab Session 2</vt:lpstr>
      <vt:lpstr>Data Set: Load PANELPROBIT.LPJ</vt:lpstr>
      <vt:lpstr>Fit Basic Models</vt:lpstr>
      <vt:lpstr>Partial Effects for Interactions</vt:lpstr>
      <vt:lpstr>Partial Effects</vt:lpstr>
      <vt:lpstr>Average Partial Effects</vt:lpstr>
      <vt:lpstr>Useful Plot</vt:lpstr>
      <vt:lpstr>More Elaborate Partial Effects</vt:lpstr>
      <vt:lpstr>Constructed Partial Effects</vt:lpstr>
      <vt:lpstr>Predictions</vt:lpstr>
      <vt:lpstr>Testing a Hypothesis – Wald Test</vt:lpstr>
      <vt:lpstr>Testing a Hypothesis – LM Test</vt:lpstr>
      <vt:lpstr>Results of an LM test</vt:lpstr>
      <vt:lpstr>Likelihood Ratio Test</vt:lpstr>
      <vt:lpstr>Using the Binary Choice Simulator </vt:lpstr>
      <vt:lpstr>Estimated Model for Innovation</vt:lpstr>
      <vt:lpstr>Effect of logSales on Probability</vt:lpstr>
      <vt:lpstr>Model Simulation:</vt:lpstr>
      <vt:lpstr>Lab Session 3</vt:lpstr>
      <vt:lpstr>Bivariate Probit Model</vt:lpstr>
      <vt:lpstr>Heteroscedasticity in the Bivariate Probit Model</vt:lpstr>
      <vt:lpstr>Heteroscedasticity in Marginal Effects</vt:lpstr>
      <vt:lpstr>Marginal Effects: Heteroscedasticity</vt:lpstr>
      <vt:lpstr>Marginal Effects: Total Effects</vt:lpstr>
      <vt:lpstr>Imposing Fixed Value and Equality Constraints</vt:lpstr>
      <vt:lpstr>Slide 27</vt:lpstr>
      <vt:lpstr>Miscellaneous Topics</vt:lpstr>
      <vt:lpstr>Two Step Estimation</vt:lpstr>
      <vt:lpstr>Murphy and Topel</vt:lpstr>
      <vt:lpstr>Two Step Estimation: Automated</vt:lpstr>
      <vt:lpstr>Application: Recursive Probit</vt:lpstr>
      <vt:lpstr>Robust Covariance Matrix</vt:lpstr>
      <vt:lpstr>Robust Covariance Matrix</vt:lpstr>
      <vt:lpstr>Cluster Correction</vt:lpstr>
      <vt:lpstr>Using Matrix Algebra</vt:lpstr>
      <vt:lpstr>Matrix Functions</vt:lpstr>
      <vt:lpstr>Normality Test for Probit</vt:lpstr>
      <vt:lpstr>Normality Test for Probit</vt:lpstr>
      <vt:lpstr>Multivariate Probit</vt:lpstr>
      <vt:lpstr>Constrained Panel Probit</vt:lpstr>
      <vt:lpstr>Estimated Multivariate Probit</vt:lpstr>
      <vt:lpstr>Slide 43</vt:lpstr>
      <vt:lpstr>Endogenous Variable in Probit Model</vt:lpstr>
      <vt:lpstr>Lab Session 4</vt:lpstr>
      <vt:lpstr>Telling NLOGIT You are Fitting a Panel Data Model</vt:lpstr>
      <vt:lpstr>   Group Size Variables for  Unbalanced Panels</vt:lpstr>
      <vt:lpstr>Application to Spanish  Dairy Farms Dairy.lpj</vt:lpstr>
      <vt:lpstr>Global Setting for Panels</vt:lpstr>
      <vt:lpstr>     Dialog Boxes for Model Commands</vt:lpstr>
      <vt:lpstr>Slide 51</vt:lpstr>
      <vt:lpstr>          Selecting PANEL from the Options Tab</vt:lpstr>
      <vt:lpstr>Load the Probit Data Set</vt:lpstr>
      <vt:lpstr>Fixed Effects Models</vt:lpstr>
      <vt:lpstr>Logit Fixed Effects Models  Conditional and Unconditional FE</vt:lpstr>
      <vt:lpstr>Hausman Test for Fixed Effects</vt:lpstr>
      <vt:lpstr>Random Effects and Random Constant</vt:lpstr>
      <vt:lpstr>Unbalanced Panel Data Set</vt:lpstr>
      <vt:lpstr>Group Sizes</vt:lpstr>
      <vt:lpstr>A Fixed Effects Probit Model</vt:lpstr>
      <vt:lpstr>Fixed Effects Model</vt:lpstr>
      <vt:lpstr>Computed Fixed Effects Parameters</vt:lpstr>
      <vt:lpstr>Lab Session 5</vt:lpstr>
      <vt:lpstr>Random Parameters Model</vt:lpstr>
      <vt:lpstr>Random Parameters with  Industry Heterogeneity</vt:lpstr>
      <vt:lpstr>Latent Class Models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66</cp:revision>
  <dcterms:created xsi:type="dcterms:W3CDTF">2001-06-17T19:05:03Z</dcterms:created>
  <dcterms:modified xsi:type="dcterms:W3CDTF">2012-05-02T19:56:46Z</dcterms:modified>
</cp:coreProperties>
</file>