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535" r:id="rId2"/>
    <p:sldId id="394" r:id="rId3"/>
    <p:sldId id="536" r:id="rId4"/>
    <p:sldId id="537" r:id="rId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99FF"/>
    <a:srgbClr val="000000"/>
    <a:srgbClr val="FFFFFF"/>
    <a:srgbClr val="CCECFF"/>
    <a:srgbClr val="FF3300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632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89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41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49276-D66C-4A9A-8DCE-40F5CEEAD549}" type="slidenum">
              <a:rPr lang="en-US"/>
              <a:pPr/>
              <a:t>2</a:t>
            </a:fld>
            <a:endParaRPr lang="en-US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2438400"/>
            <a:ext cx="6705600" cy="2566987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</a:t>
            </a:r>
            <a:r>
              <a:rPr lang="en-US" sz="3600" b="1" smtClean="0">
                <a:latin typeface="Arial" charset="0"/>
              </a:rPr>
              <a:t>Greene </a:t>
            </a:r>
            <a:endParaRPr lang="en-US" sz="3600" b="1">
              <a:latin typeface="Arial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8006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latin typeface="+mj-lt"/>
              </a:rPr>
              <a:t>April 26-27, 2012</a:t>
            </a:r>
          </a:p>
          <a:p>
            <a:pPr algn="ctr"/>
            <a:r>
              <a:rPr lang="en-US" sz="2400" b="1" smtClean="0">
                <a:latin typeface="+mj-lt"/>
              </a:rPr>
              <a:t>Georgetown University, Washington, DC</a:t>
            </a:r>
            <a:endParaRPr lang="en-US" sz="2400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290108"/>
            <a:ext cx="6096000" cy="530225"/>
          </a:xfrm>
        </p:spPr>
        <p:txBody>
          <a:bodyPr/>
          <a:lstStyle/>
          <a:p>
            <a:pPr algn="ctr"/>
            <a:r>
              <a:rPr lang="en-US" sz="3600"/>
              <a:t>Discrete Choice Modeling</a:t>
            </a:r>
          </a:p>
        </p:txBody>
      </p:sp>
      <p:sp>
        <p:nvSpPr>
          <p:cNvPr id="1771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5029200" cy="3733800"/>
          </a:xfrm>
        </p:spPr>
        <p:txBody>
          <a:bodyPr/>
          <a:lstStyle/>
          <a:p>
            <a:r>
              <a:rPr lang="en-US" sz="1600" smtClean="0">
                <a:latin typeface="Arial" charset="0"/>
              </a:rPr>
              <a:t>Theoretical Foundations</a:t>
            </a:r>
          </a:p>
          <a:p>
            <a:r>
              <a:rPr lang="en-US" sz="1600" smtClean="0">
                <a:latin typeface="Arial" charset="0"/>
              </a:rPr>
              <a:t>Econometric </a:t>
            </a:r>
            <a:r>
              <a:rPr lang="en-US" sz="1600">
                <a:latin typeface="Arial" charset="0"/>
              </a:rPr>
              <a:t>Methodology</a:t>
            </a:r>
          </a:p>
          <a:p>
            <a:pPr lvl="1"/>
            <a:r>
              <a:rPr lang="en-US" sz="1600">
                <a:latin typeface="Arial" charset="0"/>
              </a:rPr>
              <a:t>Discrete Choice Models</a:t>
            </a:r>
          </a:p>
          <a:p>
            <a:pPr lvl="1"/>
            <a:r>
              <a:rPr lang="en-US" sz="1600">
                <a:latin typeface="Arial" charset="0"/>
              </a:rPr>
              <a:t>Binary Choice Models</a:t>
            </a:r>
          </a:p>
          <a:p>
            <a:pPr lvl="1"/>
            <a:r>
              <a:rPr lang="en-US" sz="1600" smtClean="0">
                <a:latin typeface="Arial" charset="0"/>
              </a:rPr>
              <a:t>Multinomial Choice Models</a:t>
            </a:r>
          </a:p>
          <a:p>
            <a:pPr lvl="1"/>
            <a:r>
              <a:rPr lang="en-US" sz="1600" smtClean="0">
                <a:latin typeface="Arial" charset="0"/>
              </a:rPr>
              <a:t>Ordered </a:t>
            </a:r>
            <a:r>
              <a:rPr lang="en-US" sz="1600">
                <a:latin typeface="Arial" charset="0"/>
              </a:rPr>
              <a:t>and Bi-/Multivariate Choice</a:t>
            </a:r>
          </a:p>
          <a:p>
            <a:r>
              <a:rPr lang="en-US" sz="1600" smtClean="0">
                <a:latin typeface="Arial" charset="0"/>
              </a:rPr>
              <a:t>Model </a:t>
            </a:r>
            <a:r>
              <a:rPr lang="en-US" sz="1600" smtClean="0">
                <a:latin typeface="Arial" charset="0"/>
              </a:rPr>
              <a:t>Building, Econometric Methods</a:t>
            </a:r>
            <a:endParaRPr lang="en-US" sz="1600">
              <a:latin typeface="Arial" charset="0"/>
            </a:endParaRPr>
          </a:p>
          <a:p>
            <a:pPr lvl="1"/>
            <a:r>
              <a:rPr lang="en-US" sz="1600" smtClean="0">
                <a:latin typeface="Arial" charset="0"/>
              </a:rPr>
              <a:t>Statistical Bases, Specification Issues</a:t>
            </a:r>
            <a:endParaRPr lang="en-US" sz="1600">
              <a:latin typeface="Arial" charset="0"/>
            </a:endParaRPr>
          </a:p>
          <a:p>
            <a:pPr lvl="1"/>
            <a:r>
              <a:rPr lang="en-US" sz="1600">
                <a:latin typeface="Arial" charset="0"/>
              </a:rPr>
              <a:t>Estimation</a:t>
            </a:r>
          </a:p>
          <a:p>
            <a:pPr lvl="1"/>
            <a:r>
              <a:rPr lang="en-US" sz="1600">
                <a:latin typeface="Arial" charset="0"/>
              </a:rPr>
              <a:t>Analysis and </a:t>
            </a:r>
            <a:endParaRPr lang="en-US" sz="1600" smtClean="0">
              <a:latin typeface="Arial" charset="0"/>
            </a:endParaRPr>
          </a:p>
          <a:p>
            <a:pPr lvl="1"/>
            <a:r>
              <a:rPr lang="en-US" sz="1600" smtClean="0">
                <a:latin typeface="Arial" charset="0"/>
              </a:rPr>
              <a:t>Hypothesis </a:t>
            </a:r>
            <a:r>
              <a:rPr lang="en-US" sz="1600">
                <a:latin typeface="Arial" charset="0"/>
              </a:rPr>
              <a:t>Testing</a:t>
            </a:r>
          </a:p>
          <a:p>
            <a:r>
              <a:rPr lang="en-US" sz="1600">
                <a:latin typeface="Arial" charset="0"/>
              </a:rPr>
              <a:t>Applications</a:t>
            </a: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828800"/>
            <a:ext cx="228178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9482" y="3733800"/>
            <a:ext cx="26768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Agenda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93875"/>
            <a:ext cx="7162800" cy="4530725"/>
          </a:xfrm>
        </p:spPr>
        <p:txBody>
          <a:bodyPr/>
          <a:lstStyle/>
          <a:p>
            <a:r>
              <a:rPr lang="en-US" sz="2400" smtClean="0"/>
              <a:t>Day 1</a:t>
            </a:r>
          </a:p>
          <a:p>
            <a:pPr lvl="1"/>
            <a:r>
              <a:rPr lang="en-US" sz="2000" smtClean="0"/>
              <a:t>Basic econometric modeling ideas</a:t>
            </a:r>
          </a:p>
          <a:p>
            <a:pPr lvl="1"/>
            <a:r>
              <a:rPr lang="en-US" sz="2000" smtClean="0"/>
              <a:t>Regression foundations</a:t>
            </a:r>
          </a:p>
          <a:p>
            <a:pPr lvl="1"/>
            <a:r>
              <a:rPr lang="en-US" sz="2000" smtClean="0"/>
              <a:t>Theoretical foundations – random utility</a:t>
            </a:r>
          </a:p>
          <a:p>
            <a:pPr lvl="1"/>
            <a:r>
              <a:rPr lang="en-US" sz="2000" smtClean="0"/>
              <a:t>Binary choice</a:t>
            </a:r>
          </a:p>
          <a:p>
            <a:pPr lvl="1"/>
            <a:r>
              <a:rPr lang="en-US" sz="2000" smtClean="0"/>
              <a:t>Multinomial unordered choice</a:t>
            </a:r>
          </a:p>
          <a:p>
            <a:r>
              <a:rPr lang="en-US" sz="2400" smtClean="0"/>
              <a:t>Day 2</a:t>
            </a:r>
          </a:p>
          <a:p>
            <a:pPr lvl="1"/>
            <a:r>
              <a:rPr lang="en-US" sz="2000" smtClean="0"/>
              <a:t>Binary choice</a:t>
            </a:r>
          </a:p>
          <a:p>
            <a:pPr lvl="1"/>
            <a:r>
              <a:rPr lang="en-US" sz="2000" smtClean="0"/>
              <a:t>Ordered choice</a:t>
            </a:r>
          </a:p>
          <a:p>
            <a:pPr lvl="1"/>
            <a:r>
              <a:rPr lang="en-US" sz="2000" smtClean="0"/>
              <a:t>Multiple equation models</a:t>
            </a:r>
          </a:p>
          <a:p>
            <a:pPr lvl="1"/>
            <a:r>
              <a:rPr lang="en-US" sz="2000" smtClean="0"/>
              <a:t>Multinomial choice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5638800" cy="530225"/>
          </a:xfrm>
        </p:spPr>
        <p:txBody>
          <a:bodyPr/>
          <a:lstStyle/>
          <a:p>
            <a:r>
              <a:rPr lang="en-US" smtClean="0"/>
              <a:t>Course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9 – 3: Theory and Methods</a:t>
            </a:r>
          </a:p>
          <a:p>
            <a:pPr lvl="1"/>
            <a:r>
              <a:rPr lang="en-US" smtClean="0"/>
              <a:t>9:00   – 10:30	Session 1</a:t>
            </a:r>
          </a:p>
          <a:p>
            <a:pPr lvl="1"/>
            <a:r>
              <a:rPr lang="en-US" smtClean="0"/>
              <a:t>10:30 – 11:00 	Break</a:t>
            </a:r>
          </a:p>
          <a:p>
            <a:pPr lvl="1"/>
            <a:r>
              <a:rPr lang="en-US" smtClean="0"/>
              <a:t>11:00 – 12:30	Session 2</a:t>
            </a:r>
          </a:p>
          <a:p>
            <a:pPr lvl="1"/>
            <a:r>
              <a:rPr lang="en-US" smtClean="0"/>
              <a:t>12:30 – 1:30	Lunch</a:t>
            </a:r>
          </a:p>
          <a:p>
            <a:pPr lvl="1"/>
            <a:r>
              <a:rPr lang="en-US" smtClean="0"/>
              <a:t>1:30   – 3:00	Session 3</a:t>
            </a:r>
          </a:p>
          <a:p>
            <a:pPr lvl="1"/>
            <a:r>
              <a:rPr lang="en-US" smtClean="0"/>
              <a:t>3:00   – 3:30	Break</a:t>
            </a:r>
          </a:p>
          <a:p>
            <a:r>
              <a:rPr lang="en-US" smtClean="0"/>
              <a:t>3:30 – 5:00	Applications</a:t>
            </a:r>
            <a:endParaRPr lang="en-US"/>
          </a:p>
        </p:txBody>
      </p:sp>
      <p:pic>
        <p:nvPicPr>
          <p:cNvPr id="4" name="Content Placeholder 5" descr="EA7cov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620000" y="1143000"/>
            <a:ext cx="921775" cy="1219200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2819400"/>
            <a:ext cx="9105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4572000"/>
            <a:ext cx="990600" cy="1392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 descr="Cameron-Trived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96200" y="4495800"/>
            <a:ext cx="914400" cy="1382711"/>
          </a:xfrm>
          <a:prstGeom prst="rect">
            <a:avLst/>
          </a:prstGeom>
          <a:noFill/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0800" y="1066800"/>
            <a:ext cx="91603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72200" y="2743200"/>
            <a:ext cx="1281113" cy="146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11195</TotalTime>
  <Words>105</Words>
  <Application>Microsoft Office PowerPoint</Application>
  <PresentationFormat>On-screen Show (4:3)</PresentationFormat>
  <Paragraphs>42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Level</vt:lpstr>
      <vt:lpstr>Discrete Choice Modeling</vt:lpstr>
      <vt:lpstr>Discrete Choice Modeling</vt:lpstr>
      <vt:lpstr>Our Agenda</vt:lpstr>
      <vt:lpstr>Course Format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67</cp:revision>
  <dcterms:created xsi:type="dcterms:W3CDTF">2001-06-17T19:05:03Z</dcterms:created>
  <dcterms:modified xsi:type="dcterms:W3CDTF">2012-04-21T12:55:26Z</dcterms:modified>
</cp:coreProperties>
</file>