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7"/>
  </p:notesMasterIdLst>
  <p:handoutMasterIdLst>
    <p:handoutMasterId r:id="rId18"/>
  </p:handoutMasterIdLst>
  <p:sldIdLst>
    <p:sldId id="537" r:id="rId2"/>
    <p:sldId id="539" r:id="rId3"/>
    <p:sldId id="540" r:id="rId4"/>
    <p:sldId id="541" r:id="rId5"/>
    <p:sldId id="542" r:id="rId6"/>
    <p:sldId id="543" r:id="rId7"/>
    <p:sldId id="544" r:id="rId8"/>
    <p:sldId id="545" r:id="rId9"/>
    <p:sldId id="546" r:id="rId10"/>
    <p:sldId id="547" r:id="rId11"/>
    <p:sldId id="548" r:id="rId12"/>
    <p:sldId id="549" r:id="rId13"/>
    <p:sldId id="550" r:id="rId14"/>
    <p:sldId id="551" r:id="rId15"/>
    <p:sldId id="552" r:id="rId1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0000"/>
    <a:srgbClr val="FF3300"/>
    <a:srgbClr val="003399"/>
    <a:srgbClr val="6699FF"/>
    <a:srgbClr val="FFFFFF"/>
    <a:srgbClr val="CCECFF"/>
    <a:srgbClr val="0066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9667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12617095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endParaRPr lang="en-US" smtClean="0"/>
          </a:p>
        </p:txBody>
      </p:sp>
      <p:sp>
        <p:nvSpPr>
          <p:cNvPr id="28676" name="Slide Number Placeholder 3"/>
          <p:cNvSpPr>
            <a:spLocks noGrp="1"/>
          </p:cNvSpPr>
          <p:nvPr>
            <p:ph type="sldNum" sz="quarter" idx="5"/>
          </p:nvPr>
        </p:nvSpPr>
        <p:spPr>
          <a:noFill/>
        </p:spPr>
        <p:txBody>
          <a:bodyPr/>
          <a:lstStyle/>
          <a:p>
            <a:fld id="{8F5DDAD1-6191-433D-8134-4C46EF6CDAEB}"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B7EBB882-9700-40E5-8EF7-19534119BF87}"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pPr eaLnBrk="1" hangingPunct="1"/>
            <a:endParaRPr lang="en-US" smtClean="0"/>
          </a:p>
        </p:txBody>
      </p:sp>
      <p:sp>
        <p:nvSpPr>
          <p:cNvPr id="31748" name="Slide Number Placeholder 3"/>
          <p:cNvSpPr>
            <a:spLocks noGrp="1"/>
          </p:cNvSpPr>
          <p:nvPr>
            <p:ph type="sldNum" sz="quarter" idx="5"/>
          </p:nvPr>
        </p:nvSpPr>
        <p:spPr>
          <a:noFill/>
        </p:spPr>
        <p:txBody>
          <a:bodyPr/>
          <a:lstStyle/>
          <a:p>
            <a:fld id="{D19914AC-E014-4255-BC59-0060CF23EB21}"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A4539CC9-CF8D-4D37-A4F9-0BD60F46FCB4}"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32A0DF39-3E5D-47A7-8F1B-FCB1C5A0DF1A}"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smtClean="0"/>
          </a:p>
        </p:txBody>
      </p:sp>
      <p:sp>
        <p:nvSpPr>
          <p:cNvPr id="34820" name="Slide Number Placeholder 3"/>
          <p:cNvSpPr>
            <a:spLocks noGrp="1"/>
          </p:cNvSpPr>
          <p:nvPr>
            <p:ph type="sldNum" sz="quarter" idx="5"/>
          </p:nvPr>
        </p:nvSpPr>
        <p:spPr>
          <a:noFill/>
        </p:spPr>
        <p:txBody>
          <a:bodyPr/>
          <a:lstStyle/>
          <a:p>
            <a:fld id="{0ECD64D3-4676-4628-991F-6E6F941B0653}"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DF3759ED-4A3D-4C7D-B6DA-375CE867EB4A}"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27EDE06B-235A-432E-978F-876D682707D2}"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9</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D509D91A-2067-4F28-BE45-B0B1B03AA04D}" type="slidenum">
              <a:rPr lang="en-US" sz="1300">
                <a:latin typeface="Times New Roman" pitchFamily="18" charset="0"/>
              </a:rPr>
              <a:pPr algn="r" defTabSz="966788" eaLnBrk="1" hangingPunct="1"/>
              <a:t>9</a:t>
            </a:fld>
            <a:endParaRPr lang="en-US" sz="130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42DE9369-765E-48D3-88CE-2369081E1D30}"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7B1F43B6-B7F0-45F3-B56A-6C92DD69A966}"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593ABAD3-BF05-49E7-9A09-0020C803F27C}"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53A83F19-0765-4967-9A1E-9CA1CF86BBC5}"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D903FF82-09D8-4BF4-92D0-473C9DE3A193}"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2C49BB1B-D5AE-4632-B52C-7CD5C4E66299}" type="slidenum">
              <a:rPr lang="en-US"/>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1069975"/>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870075"/>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762000" y="2819400"/>
            <a:ext cx="7696200" cy="1676400"/>
          </a:xfrm>
        </p:spPr>
        <p:txBody>
          <a:bodyPr/>
          <a:lstStyle/>
          <a:p>
            <a:pPr marL="0" indent="0" eaLnBrk="1" hangingPunct="1"/>
            <a:r>
              <a:rPr lang="en-US" sz="7200">
                <a:latin typeface="Arial" charset="0"/>
              </a:rPr>
              <a:t>Econometric Methodology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914400"/>
            <a:ext cx="8305800" cy="822325"/>
          </a:xfrm>
        </p:spPr>
        <p:txBody>
          <a:bodyPr/>
          <a:lstStyle/>
          <a:p>
            <a:pPr algn="ctr" eaLnBrk="1" hangingPunct="1"/>
            <a:r>
              <a:rPr lang="en-US" b="1" smtClean="0">
                <a:solidFill>
                  <a:schemeClr val="tx1"/>
                </a:solidFill>
              </a:rPr>
              <a:t>The Sample and Measurement</a:t>
            </a:r>
          </a:p>
        </p:txBody>
      </p:sp>
      <p:sp>
        <p:nvSpPr>
          <p:cNvPr id="7171"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7172" name="Oval 4"/>
          <p:cNvSpPr>
            <a:spLocks noChangeArrowheads="1"/>
          </p:cNvSpPr>
          <p:nvPr/>
        </p:nvSpPr>
        <p:spPr bwMode="auto">
          <a:xfrm>
            <a:off x="804863" y="24257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7173" name="Text Box 5"/>
          <p:cNvSpPr txBox="1">
            <a:spLocks noChangeArrowheads="1"/>
          </p:cNvSpPr>
          <p:nvPr/>
        </p:nvSpPr>
        <p:spPr bwMode="auto">
          <a:xfrm>
            <a:off x="685800" y="3124200"/>
            <a:ext cx="2362200" cy="523220"/>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7174"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pPr algn="ctr" eaLnBrk="1" hangingPunct="1"/>
            <a:endParaRPr lang="en-US" sz="2800">
              <a:solidFill>
                <a:schemeClr val="folHlink"/>
              </a:solidFill>
              <a:latin typeface="Times New Roman" pitchFamily="18" charset="0"/>
            </a:endParaRPr>
          </a:p>
        </p:txBody>
      </p:sp>
      <p:sp>
        <p:nvSpPr>
          <p:cNvPr id="7175" name="Text Box 7"/>
          <p:cNvSpPr txBox="1">
            <a:spLocks noChangeArrowheads="1"/>
          </p:cNvSpPr>
          <p:nvPr/>
        </p:nvSpPr>
        <p:spPr bwMode="auto">
          <a:xfrm>
            <a:off x="5715000" y="3138488"/>
            <a:ext cx="2743200" cy="523220"/>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smtClean="0">
                <a:latin typeface="Tahoma" pitchFamily="34" charset="0"/>
              </a:rPr>
              <a:t>Measurement</a:t>
            </a:r>
            <a:endParaRPr lang="en-US" sz="2800" b="1">
              <a:latin typeface="Tahoma" pitchFamily="34" charset="0"/>
            </a:endParaRPr>
          </a:p>
        </p:txBody>
      </p:sp>
      <p:sp>
        <p:nvSpPr>
          <p:cNvPr id="7176" name="Line 8"/>
          <p:cNvSpPr>
            <a:spLocks noChangeShapeType="1"/>
          </p:cNvSpPr>
          <p:nvPr/>
        </p:nvSpPr>
        <p:spPr bwMode="auto">
          <a:xfrm>
            <a:off x="3581400" y="3429000"/>
            <a:ext cx="2209800" cy="0"/>
          </a:xfrm>
          <a:prstGeom prst="line">
            <a:avLst/>
          </a:prstGeom>
          <a:noFill/>
          <a:ln w="76200">
            <a:solidFill>
              <a:schemeClr val="tx1"/>
            </a:solidFill>
            <a:round/>
            <a:headEnd/>
            <a:tailEnd type="triangle" w="med" len="med"/>
          </a:ln>
        </p:spPr>
        <p:txBody>
          <a:bodyPr wrap="none"/>
          <a:lstStyle/>
          <a:p>
            <a:endParaRPr lang="en-US"/>
          </a:p>
        </p:txBody>
      </p:sp>
      <p:sp>
        <p:nvSpPr>
          <p:cNvPr id="7177" name="Text Box 9"/>
          <p:cNvSpPr txBox="1">
            <a:spLocks noChangeArrowheads="1"/>
          </p:cNvSpPr>
          <p:nvPr/>
        </p:nvSpPr>
        <p:spPr bwMode="auto">
          <a:xfrm>
            <a:off x="3733800" y="3505200"/>
            <a:ext cx="1828800" cy="519113"/>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b="1">
                <a:latin typeface="Tahoma" pitchFamily="34" charset="0"/>
              </a:rPr>
              <a:t>Theory</a:t>
            </a:r>
          </a:p>
        </p:txBody>
      </p:sp>
      <p:sp>
        <p:nvSpPr>
          <p:cNvPr id="7178" name="Text Box 10"/>
          <p:cNvSpPr txBox="1">
            <a:spLocks noChangeArrowheads="1"/>
          </p:cNvSpPr>
          <p:nvPr/>
        </p:nvSpPr>
        <p:spPr bwMode="auto">
          <a:xfrm>
            <a:off x="5410200" y="4495800"/>
            <a:ext cx="3505200" cy="1384995"/>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7179" name="Oval 11"/>
          <p:cNvSpPr>
            <a:spLocks noChangeArrowheads="1"/>
          </p:cNvSpPr>
          <p:nvPr/>
        </p:nvSpPr>
        <p:spPr bwMode="auto">
          <a:xfrm>
            <a:off x="2971800" y="3048000"/>
            <a:ext cx="762000" cy="685800"/>
          </a:xfrm>
          <a:prstGeom prst="ellipse">
            <a:avLst/>
          </a:prstGeom>
          <a:solidFill>
            <a:schemeClr val="accent1"/>
          </a:solidFill>
          <a:ln w="38100">
            <a:solidFill>
              <a:srgbClr val="FF0000"/>
            </a:solidFill>
            <a:round/>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990600"/>
            <a:ext cx="7772400" cy="822325"/>
          </a:xfrm>
        </p:spPr>
        <p:txBody>
          <a:bodyPr/>
          <a:lstStyle/>
          <a:p>
            <a:pPr algn="ctr" eaLnBrk="1" hangingPunct="1"/>
            <a:r>
              <a:rPr lang="en-US" sz="5400" smtClean="0">
                <a:solidFill>
                  <a:schemeClr val="tx1"/>
                </a:solidFill>
              </a:rPr>
              <a:t>Inference</a:t>
            </a:r>
          </a:p>
        </p:txBody>
      </p:sp>
      <p:sp>
        <p:nvSpPr>
          <p:cNvPr id="8195"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8196" name="Oval 4"/>
          <p:cNvSpPr>
            <a:spLocks noChangeArrowheads="1"/>
          </p:cNvSpPr>
          <p:nvPr/>
        </p:nvSpPr>
        <p:spPr bwMode="auto">
          <a:xfrm>
            <a:off x="804863" y="24257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8197" name="Text Box 5"/>
          <p:cNvSpPr txBox="1">
            <a:spLocks noChangeArrowheads="1"/>
          </p:cNvSpPr>
          <p:nvPr/>
        </p:nvSpPr>
        <p:spPr bwMode="auto">
          <a:xfrm>
            <a:off x="1066800" y="3124200"/>
            <a:ext cx="2209800" cy="519113"/>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b="1">
                <a:latin typeface="Arial" charset="0"/>
              </a:rPr>
              <a:t>Population</a:t>
            </a:r>
          </a:p>
        </p:txBody>
      </p:sp>
      <p:sp>
        <p:nvSpPr>
          <p:cNvPr id="8198"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8199" name="Text Box 7"/>
          <p:cNvSpPr txBox="1">
            <a:spLocks noChangeArrowheads="1"/>
          </p:cNvSpPr>
          <p:nvPr/>
        </p:nvSpPr>
        <p:spPr bwMode="auto">
          <a:xfrm>
            <a:off x="5715000" y="3138488"/>
            <a:ext cx="2743200" cy="519112"/>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b="1">
                <a:latin typeface="Arial" charset="0"/>
              </a:rPr>
              <a:t>Measurement</a:t>
            </a:r>
          </a:p>
        </p:txBody>
      </p:sp>
      <p:sp>
        <p:nvSpPr>
          <p:cNvPr id="8200"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8201" name="Text Box 9"/>
          <p:cNvSpPr txBox="1">
            <a:spLocks noChangeArrowheads="1"/>
          </p:cNvSpPr>
          <p:nvPr/>
        </p:nvSpPr>
        <p:spPr bwMode="auto">
          <a:xfrm>
            <a:off x="3505200" y="3505200"/>
            <a:ext cx="2438400" cy="830997"/>
          </a:xfrm>
          <a:prstGeom prst="rect">
            <a:avLst/>
          </a:prstGeom>
          <a:noFill/>
          <a:ln w="9525">
            <a:noFill/>
            <a:miter lim="800000"/>
            <a:headEnd/>
            <a:tailEnd/>
          </a:ln>
        </p:spPr>
        <p:txBody>
          <a:bodyPr>
            <a:spAutoFit/>
          </a:bodyPr>
          <a:lstStyle/>
          <a:p>
            <a:pPr algn="ctr" eaLnBrk="1" hangingPunct="1">
              <a:spcBef>
                <a:spcPct val="50000"/>
              </a:spcBef>
            </a:pPr>
            <a:r>
              <a:rPr lang="en-US" sz="2400" b="1" smtClean="0">
                <a:latin typeface="Arial" charset="0"/>
              </a:rPr>
              <a:t>Econometric</a:t>
            </a:r>
            <a:br>
              <a:rPr lang="en-US" sz="2400" b="1" smtClean="0">
                <a:latin typeface="Arial" charset="0"/>
              </a:rPr>
            </a:br>
            <a:r>
              <a:rPr lang="en-US" sz="2400" b="1" smtClean="0">
                <a:latin typeface="Arial" charset="0"/>
              </a:rPr>
              <a:t>Methods</a:t>
            </a:r>
            <a:endParaRPr lang="en-US" sz="2400" b="1">
              <a:latin typeface="Arial" charset="0"/>
            </a:endParaRPr>
          </a:p>
        </p:txBody>
      </p:sp>
      <p:sp>
        <p:nvSpPr>
          <p:cNvPr id="8202" name="Text Box 10"/>
          <p:cNvSpPr txBox="1">
            <a:spLocks noChangeArrowheads="1"/>
          </p:cNvSpPr>
          <p:nvPr/>
        </p:nvSpPr>
        <p:spPr bwMode="auto">
          <a:xfrm>
            <a:off x="5410200" y="4572000"/>
            <a:ext cx="3352800" cy="1373188"/>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Arial" charset="0"/>
              </a:rPr>
              <a:t>Characteristics</a:t>
            </a:r>
          </a:p>
          <a:p>
            <a:pPr eaLnBrk="1" hangingPunct="1"/>
            <a:r>
              <a:rPr lang="en-US" sz="2800" b="1">
                <a:latin typeface="Arial" charset="0"/>
              </a:rPr>
              <a:t>Behavior Patterns</a:t>
            </a:r>
          </a:p>
          <a:p>
            <a:pPr eaLnBrk="1" hangingPunct="1"/>
            <a:r>
              <a:rPr lang="en-US" sz="2800" b="1">
                <a:latin typeface="Arial" charset="0"/>
              </a:rPr>
              <a:t>Choices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914400"/>
            <a:ext cx="7772400" cy="822325"/>
          </a:xfrm>
        </p:spPr>
        <p:txBody>
          <a:bodyPr/>
          <a:lstStyle/>
          <a:p>
            <a:pPr algn="ctr" eaLnBrk="1" hangingPunct="1"/>
            <a:r>
              <a:rPr lang="en-US" sz="5400" smtClean="0">
                <a:solidFill>
                  <a:schemeClr val="tx1"/>
                </a:solidFill>
              </a:rPr>
              <a:t>Classical Inference</a:t>
            </a:r>
          </a:p>
        </p:txBody>
      </p:sp>
      <p:sp>
        <p:nvSpPr>
          <p:cNvPr id="9219"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9220" name="Oval 4"/>
          <p:cNvSpPr>
            <a:spLocks noChangeArrowheads="1"/>
          </p:cNvSpPr>
          <p:nvPr/>
        </p:nvSpPr>
        <p:spPr bwMode="auto">
          <a:xfrm>
            <a:off x="804863" y="2425700"/>
            <a:ext cx="2895600" cy="1981200"/>
          </a:xfrm>
          <a:prstGeom prst="ellipse">
            <a:avLst/>
          </a:prstGeom>
          <a:solidFill>
            <a:srgbClr val="0099FF"/>
          </a:solidFill>
          <a:ln w="57150">
            <a:solidFill>
              <a:srgbClr val="FF3300"/>
            </a:solidFill>
            <a:prstDash val="lgDashDot"/>
            <a:round/>
            <a:headEnd/>
            <a:tailEnd/>
          </a:ln>
        </p:spPr>
        <p:txBody>
          <a:bodyPr wrap="none" anchor="ctr"/>
          <a:lstStyle/>
          <a:p>
            <a:endParaRPr lang="en-US"/>
          </a:p>
        </p:txBody>
      </p:sp>
      <p:sp>
        <p:nvSpPr>
          <p:cNvPr id="9221" name="Text Box 5"/>
          <p:cNvSpPr txBox="1">
            <a:spLocks noChangeArrowheads="1"/>
          </p:cNvSpPr>
          <p:nvPr/>
        </p:nvSpPr>
        <p:spPr bwMode="auto">
          <a:xfrm>
            <a:off x="9906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mj-lt"/>
              </a:rPr>
              <a:t>Population</a:t>
            </a:r>
          </a:p>
        </p:txBody>
      </p:sp>
      <p:sp>
        <p:nvSpPr>
          <p:cNvPr id="9222"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9223" name="Text Box 7"/>
          <p:cNvSpPr txBox="1">
            <a:spLocks noChangeArrowheads="1"/>
          </p:cNvSpPr>
          <p:nvPr/>
        </p:nvSpPr>
        <p:spPr bwMode="auto">
          <a:xfrm>
            <a:off x="5638800" y="3138488"/>
            <a:ext cx="2819400" cy="523220"/>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mj-lt"/>
              </a:rPr>
              <a:t>Measurement</a:t>
            </a:r>
          </a:p>
        </p:txBody>
      </p:sp>
      <p:sp>
        <p:nvSpPr>
          <p:cNvPr id="9224"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9226" name="Text Box 10"/>
          <p:cNvSpPr txBox="1">
            <a:spLocks noChangeArrowheads="1"/>
          </p:cNvSpPr>
          <p:nvPr/>
        </p:nvSpPr>
        <p:spPr bwMode="auto">
          <a:xfrm>
            <a:off x="5410200" y="4495800"/>
            <a:ext cx="3429000" cy="1373188"/>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mj-lt"/>
              </a:rPr>
              <a:t>Characteristics</a:t>
            </a:r>
          </a:p>
          <a:p>
            <a:pPr eaLnBrk="1" hangingPunct="1"/>
            <a:r>
              <a:rPr lang="en-US" sz="2800" b="1">
                <a:latin typeface="+mj-lt"/>
              </a:rPr>
              <a:t>Behavior Patterns</a:t>
            </a:r>
          </a:p>
          <a:p>
            <a:pPr eaLnBrk="1" hangingPunct="1"/>
            <a:r>
              <a:rPr lang="en-US" sz="2800" b="1">
                <a:latin typeface="+mj-lt"/>
              </a:rPr>
              <a:t>Choices</a:t>
            </a:r>
          </a:p>
        </p:txBody>
      </p:sp>
      <p:sp>
        <p:nvSpPr>
          <p:cNvPr id="9227" name="Text Box 11"/>
          <p:cNvSpPr txBox="1">
            <a:spLocks noChangeArrowheads="1"/>
          </p:cNvSpPr>
          <p:nvPr/>
        </p:nvSpPr>
        <p:spPr bwMode="auto">
          <a:xfrm>
            <a:off x="1066800" y="5029200"/>
            <a:ext cx="3276600" cy="1190625"/>
          </a:xfrm>
          <a:prstGeom prst="rect">
            <a:avLst/>
          </a:prstGeom>
          <a:noFill/>
          <a:ln w="19050">
            <a:noFill/>
            <a:miter lim="800000"/>
            <a:headEnd/>
            <a:tailEnd/>
          </a:ln>
        </p:spPr>
        <p:txBody>
          <a:bodyPr>
            <a:spAutoFit/>
          </a:bodyPr>
          <a:lstStyle/>
          <a:p>
            <a:pPr>
              <a:spcBef>
                <a:spcPct val="50000"/>
              </a:spcBef>
            </a:pPr>
            <a:r>
              <a:rPr lang="en-US" b="1">
                <a:latin typeface="Tahoma" pitchFamily="34" charset="0"/>
              </a:rPr>
              <a:t>Imprecise inference about the entire population – sampling theory and asymptotics</a:t>
            </a:r>
          </a:p>
        </p:txBody>
      </p:sp>
      <p:sp>
        <p:nvSpPr>
          <p:cNvPr id="12" name="Text Box 9"/>
          <p:cNvSpPr txBox="1">
            <a:spLocks noChangeArrowheads="1"/>
          </p:cNvSpPr>
          <p:nvPr/>
        </p:nvSpPr>
        <p:spPr bwMode="auto">
          <a:xfrm>
            <a:off x="3505200" y="3505200"/>
            <a:ext cx="2438400" cy="830997"/>
          </a:xfrm>
          <a:prstGeom prst="rect">
            <a:avLst/>
          </a:prstGeom>
          <a:noFill/>
          <a:ln w="9525">
            <a:noFill/>
            <a:miter lim="800000"/>
            <a:headEnd/>
            <a:tailEnd/>
          </a:ln>
        </p:spPr>
        <p:txBody>
          <a:bodyPr>
            <a:spAutoFit/>
          </a:bodyPr>
          <a:lstStyle/>
          <a:p>
            <a:pPr algn="ctr" eaLnBrk="1" hangingPunct="1">
              <a:spcBef>
                <a:spcPct val="50000"/>
              </a:spcBef>
            </a:pPr>
            <a:r>
              <a:rPr lang="en-US" sz="2400" b="1" smtClean="0">
                <a:latin typeface="Arial" charset="0"/>
              </a:rPr>
              <a:t>Econometric</a:t>
            </a:r>
            <a:br>
              <a:rPr lang="en-US" sz="2400" b="1" smtClean="0">
                <a:latin typeface="Arial" charset="0"/>
              </a:rPr>
            </a:br>
            <a:r>
              <a:rPr lang="en-US" sz="2400" b="1" smtClean="0">
                <a:latin typeface="Arial" charset="0"/>
              </a:rPr>
              <a:t>Methods</a:t>
            </a:r>
            <a:endParaRPr lang="en-US" sz="2400" b="1">
              <a:latin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990600"/>
            <a:ext cx="7772400" cy="822325"/>
          </a:xfrm>
        </p:spPr>
        <p:txBody>
          <a:bodyPr/>
          <a:lstStyle/>
          <a:p>
            <a:pPr algn="ctr" eaLnBrk="1" hangingPunct="1"/>
            <a:r>
              <a:rPr lang="en-US" sz="5400" smtClean="0">
                <a:solidFill>
                  <a:schemeClr val="tx1"/>
                </a:solidFill>
              </a:rPr>
              <a:t>Bayesian Inference</a:t>
            </a:r>
          </a:p>
        </p:txBody>
      </p:sp>
      <p:sp>
        <p:nvSpPr>
          <p:cNvPr id="10243"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0244" name="Oval 4"/>
          <p:cNvSpPr>
            <a:spLocks noChangeArrowheads="1"/>
          </p:cNvSpPr>
          <p:nvPr/>
        </p:nvSpPr>
        <p:spPr bwMode="auto">
          <a:xfrm>
            <a:off x="762000" y="24384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10245" name="Text Box 5"/>
          <p:cNvSpPr txBox="1">
            <a:spLocks noChangeArrowheads="1"/>
          </p:cNvSpPr>
          <p:nvPr/>
        </p:nvSpPr>
        <p:spPr bwMode="auto">
          <a:xfrm>
            <a:off x="5334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10246"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0247" name="Text Box 7"/>
          <p:cNvSpPr txBox="1">
            <a:spLocks noChangeArrowheads="1"/>
          </p:cNvSpPr>
          <p:nvPr/>
        </p:nvSpPr>
        <p:spPr bwMode="auto">
          <a:xfrm>
            <a:off x="5638800" y="3138488"/>
            <a:ext cx="2971800" cy="519112"/>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Measurement</a:t>
            </a:r>
          </a:p>
        </p:txBody>
      </p:sp>
      <p:sp>
        <p:nvSpPr>
          <p:cNvPr id="10248"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10250" name="Text Box 10"/>
          <p:cNvSpPr txBox="1">
            <a:spLocks noChangeArrowheads="1"/>
          </p:cNvSpPr>
          <p:nvPr/>
        </p:nvSpPr>
        <p:spPr bwMode="auto">
          <a:xfrm>
            <a:off x="5257800" y="4495800"/>
            <a:ext cx="3581400" cy="1384995"/>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10251" name="Oval 11"/>
          <p:cNvSpPr>
            <a:spLocks noChangeArrowheads="1"/>
          </p:cNvSpPr>
          <p:nvPr/>
        </p:nvSpPr>
        <p:spPr bwMode="auto">
          <a:xfrm>
            <a:off x="2895600" y="3048000"/>
            <a:ext cx="762000" cy="685800"/>
          </a:xfrm>
          <a:prstGeom prst="ellipse">
            <a:avLst/>
          </a:prstGeom>
          <a:solidFill>
            <a:schemeClr val="accent1"/>
          </a:solidFill>
          <a:ln w="38100">
            <a:solidFill>
              <a:srgbClr val="FF3300"/>
            </a:solidFill>
            <a:round/>
            <a:headEnd/>
            <a:tailEnd/>
          </a:ln>
        </p:spPr>
        <p:txBody>
          <a:bodyPr wrap="none" anchor="ctr"/>
          <a:lstStyle/>
          <a:p>
            <a:endParaRPr lang="en-US"/>
          </a:p>
        </p:txBody>
      </p:sp>
      <p:sp>
        <p:nvSpPr>
          <p:cNvPr id="10252" name="Text Box 12"/>
          <p:cNvSpPr txBox="1">
            <a:spLocks noChangeArrowheads="1"/>
          </p:cNvSpPr>
          <p:nvPr/>
        </p:nvSpPr>
        <p:spPr bwMode="auto">
          <a:xfrm>
            <a:off x="914400" y="4953000"/>
            <a:ext cx="3962400" cy="915988"/>
          </a:xfrm>
          <a:prstGeom prst="rect">
            <a:avLst/>
          </a:prstGeom>
          <a:noFill/>
          <a:ln w="19050">
            <a:noFill/>
            <a:miter lim="800000"/>
            <a:headEnd/>
            <a:tailEnd/>
          </a:ln>
        </p:spPr>
        <p:txBody>
          <a:bodyPr>
            <a:spAutoFit/>
          </a:bodyPr>
          <a:lstStyle/>
          <a:p>
            <a:pPr>
              <a:spcBef>
                <a:spcPct val="50000"/>
              </a:spcBef>
            </a:pPr>
            <a:r>
              <a:rPr lang="en-US" b="1">
                <a:latin typeface="Tahoma" pitchFamily="34" charset="0"/>
              </a:rPr>
              <a:t>Sharp, ‘exact’ inference about only the sample – the ‘posterior’ </a:t>
            </a:r>
            <a:r>
              <a:rPr lang="en-US" b="1" smtClean="0">
                <a:latin typeface="Tahoma" pitchFamily="34" charset="0"/>
              </a:rPr>
              <a:t>(to the data) density</a:t>
            </a:r>
            <a:r>
              <a:rPr lang="en-US" b="1">
                <a:latin typeface="Tahoma" pitchFamily="34" charset="0"/>
              </a:rPr>
              <a:t>.</a:t>
            </a:r>
          </a:p>
        </p:txBody>
      </p:sp>
      <p:sp>
        <p:nvSpPr>
          <p:cNvPr id="13" name="Text Box 9"/>
          <p:cNvSpPr txBox="1">
            <a:spLocks noChangeArrowheads="1"/>
          </p:cNvSpPr>
          <p:nvPr/>
        </p:nvSpPr>
        <p:spPr bwMode="auto">
          <a:xfrm>
            <a:off x="3505200" y="3505200"/>
            <a:ext cx="2438400" cy="830997"/>
          </a:xfrm>
          <a:prstGeom prst="rect">
            <a:avLst/>
          </a:prstGeom>
          <a:noFill/>
          <a:ln w="9525">
            <a:noFill/>
            <a:miter lim="800000"/>
            <a:headEnd/>
            <a:tailEnd/>
          </a:ln>
        </p:spPr>
        <p:txBody>
          <a:bodyPr>
            <a:spAutoFit/>
          </a:bodyPr>
          <a:lstStyle/>
          <a:p>
            <a:pPr algn="ctr" eaLnBrk="1" hangingPunct="1">
              <a:spcBef>
                <a:spcPct val="50000"/>
              </a:spcBef>
            </a:pPr>
            <a:r>
              <a:rPr lang="en-US" sz="2400" b="1" smtClean="0">
                <a:latin typeface="Arial" charset="0"/>
              </a:rPr>
              <a:t>Econometric</a:t>
            </a:r>
            <a:br>
              <a:rPr lang="en-US" sz="2400" b="1" smtClean="0">
                <a:latin typeface="Arial" charset="0"/>
              </a:rPr>
            </a:br>
            <a:r>
              <a:rPr lang="en-US" sz="2400" b="1" smtClean="0">
                <a:latin typeface="Arial" charset="0"/>
              </a:rPr>
              <a:t>Methods</a:t>
            </a:r>
            <a:endParaRPr lang="en-US" sz="2400" b="1">
              <a:latin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2277533" y="2057400"/>
            <a:ext cx="5410200" cy="2590800"/>
          </a:xfrm>
        </p:spPr>
        <p:txBody>
          <a:bodyPr/>
          <a:lstStyle/>
          <a:p>
            <a:pPr eaLnBrk="1" hangingPunct="1">
              <a:lnSpc>
                <a:spcPct val="90000"/>
              </a:lnSpc>
            </a:pPr>
            <a:r>
              <a:rPr lang="en-US" sz="3200" smtClean="0">
                <a:latin typeface="Arial" charset="0"/>
              </a:rPr>
              <a:t>Nonparametric</a:t>
            </a:r>
          </a:p>
          <a:p>
            <a:pPr eaLnBrk="1" hangingPunct="1">
              <a:lnSpc>
                <a:spcPct val="90000"/>
              </a:lnSpc>
            </a:pPr>
            <a:r>
              <a:rPr lang="en-US" sz="3200" smtClean="0">
                <a:latin typeface="Arial" charset="0"/>
              </a:rPr>
              <a:t>Semiparametric</a:t>
            </a:r>
          </a:p>
          <a:p>
            <a:pPr eaLnBrk="1" hangingPunct="1">
              <a:lnSpc>
                <a:spcPct val="90000"/>
              </a:lnSpc>
            </a:pPr>
            <a:r>
              <a:rPr lang="en-US" sz="3200" smtClean="0">
                <a:latin typeface="Arial" charset="0"/>
              </a:rPr>
              <a:t>Parametric</a:t>
            </a:r>
          </a:p>
          <a:p>
            <a:pPr lvl="1" eaLnBrk="1" hangingPunct="1">
              <a:lnSpc>
                <a:spcPct val="90000"/>
              </a:lnSpc>
            </a:pPr>
            <a:r>
              <a:rPr lang="en-US" sz="2600" smtClean="0">
                <a:latin typeface="Arial" charset="0"/>
              </a:rPr>
              <a:t>Classical (Sampling Theory)</a:t>
            </a:r>
          </a:p>
          <a:p>
            <a:pPr lvl="1" eaLnBrk="1" hangingPunct="1">
              <a:lnSpc>
                <a:spcPct val="90000"/>
              </a:lnSpc>
            </a:pPr>
            <a:r>
              <a:rPr lang="en-US" sz="2600" smtClean="0">
                <a:latin typeface="Arial" charset="0"/>
              </a:rPr>
              <a:t>Bayesian</a:t>
            </a:r>
          </a:p>
        </p:txBody>
      </p:sp>
      <p:sp>
        <p:nvSpPr>
          <p:cNvPr id="4" name="Title 3"/>
          <p:cNvSpPr>
            <a:spLocks noGrp="1"/>
          </p:cNvSpPr>
          <p:nvPr>
            <p:ph type="title"/>
          </p:nvPr>
        </p:nvSpPr>
        <p:spPr>
          <a:xfrm>
            <a:off x="1447800" y="1295400"/>
            <a:ext cx="6400800" cy="530225"/>
          </a:xfrm>
        </p:spPr>
        <p:txBody>
          <a:bodyPr/>
          <a:lstStyle/>
          <a:p>
            <a:r>
              <a:rPr lang="en-US" b="1" smtClean="0"/>
              <a:t>Econometric Frameworks</a:t>
            </a:r>
            <a:endParaRPr lang="en-US" b="1"/>
          </a:p>
        </p:txBody>
      </p:sp>
      <p:sp>
        <p:nvSpPr>
          <p:cNvPr id="5" name="Title 3"/>
          <p:cNvSpPr txBox="1">
            <a:spLocks/>
          </p:cNvSpPr>
          <p:nvPr/>
        </p:nvSpPr>
        <p:spPr bwMode="auto">
          <a:xfrm>
            <a:off x="2209800" y="5218112"/>
            <a:ext cx="54864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eaLnBrk="1" hangingPunct="1"/>
            <a:r>
              <a:rPr lang="en-US" sz="3200" kern="0" smtClean="0">
                <a:solidFill>
                  <a:srgbClr val="003399"/>
                </a:solidFill>
                <a:latin typeface="+mj-lt"/>
                <a:ea typeface="+mj-ea"/>
                <a:cs typeface="+mj-cs"/>
              </a:rPr>
              <a:t>We will focus mainly on classical, parametric ethods</a:t>
            </a:r>
            <a:endParaRPr kumimoji="0" lang="en-US" sz="3200" b="0" i="0" u="none" strike="noStrike" kern="0" cap="none" spc="0" normalizeH="0" baseline="0" noProof="0">
              <a:ln>
                <a:noFill/>
              </a:ln>
              <a:solidFill>
                <a:srgbClr val="003399"/>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1219200"/>
            <a:ext cx="8229600" cy="530225"/>
          </a:xfrm>
        </p:spPr>
        <p:txBody>
          <a:bodyPr/>
          <a:lstStyle/>
          <a:p>
            <a:pPr algn="ctr" eaLnBrk="1" hangingPunct="1"/>
            <a:r>
              <a:rPr lang="en-US" sz="3600" b="1" smtClean="0">
                <a:solidFill>
                  <a:schemeClr val="tx1"/>
                </a:solidFill>
              </a:rPr>
              <a:t>Objectives in </a:t>
            </a:r>
            <a:r>
              <a:rPr lang="en-US" sz="3600" b="1" smtClean="0">
                <a:solidFill>
                  <a:schemeClr val="tx1"/>
                </a:solidFill>
              </a:rPr>
              <a:t>Model Building</a:t>
            </a:r>
          </a:p>
        </p:txBody>
      </p:sp>
      <p:sp>
        <p:nvSpPr>
          <p:cNvPr id="12291" name="Rectangle 3"/>
          <p:cNvSpPr>
            <a:spLocks noGrp="1" noChangeArrowheads="1"/>
          </p:cNvSpPr>
          <p:nvPr>
            <p:ph type="body" idx="1"/>
          </p:nvPr>
        </p:nvSpPr>
        <p:spPr>
          <a:xfrm>
            <a:off x="1447800" y="1905000"/>
            <a:ext cx="7162800" cy="3886200"/>
          </a:xfrm>
        </p:spPr>
        <p:txBody>
          <a:bodyPr/>
          <a:lstStyle/>
          <a:p>
            <a:pPr eaLnBrk="1" hangingPunct="1">
              <a:lnSpc>
                <a:spcPct val="90000"/>
              </a:lnSpc>
            </a:pPr>
            <a:r>
              <a:rPr lang="en-US" sz="2000" smtClean="0">
                <a:latin typeface="Arial" charset="0"/>
              </a:rPr>
              <a:t>Specification: guided by underlying theory</a:t>
            </a:r>
          </a:p>
          <a:p>
            <a:pPr lvl="1">
              <a:lnSpc>
                <a:spcPct val="90000"/>
              </a:lnSpc>
            </a:pPr>
            <a:r>
              <a:rPr lang="en-US" sz="1600" smtClean="0">
                <a:latin typeface="Arial" charset="0"/>
              </a:rPr>
              <a:t>Modeling framework</a:t>
            </a:r>
          </a:p>
          <a:p>
            <a:pPr lvl="1">
              <a:lnSpc>
                <a:spcPct val="90000"/>
              </a:lnSpc>
            </a:pPr>
            <a:r>
              <a:rPr lang="en-US" sz="1600" smtClean="0">
                <a:latin typeface="Arial" charset="0"/>
              </a:rPr>
              <a:t>Functional forms</a:t>
            </a:r>
          </a:p>
          <a:p>
            <a:pPr eaLnBrk="1" hangingPunct="1">
              <a:lnSpc>
                <a:spcPct val="90000"/>
              </a:lnSpc>
            </a:pPr>
            <a:r>
              <a:rPr lang="en-US" sz="2000" smtClean="0">
                <a:latin typeface="Arial" charset="0"/>
              </a:rPr>
              <a:t>Estimation: coefficients, partial effects, model implications</a:t>
            </a:r>
          </a:p>
          <a:p>
            <a:pPr eaLnBrk="1" hangingPunct="1">
              <a:lnSpc>
                <a:spcPct val="90000"/>
              </a:lnSpc>
            </a:pPr>
            <a:r>
              <a:rPr lang="en-US" sz="2000" smtClean="0">
                <a:latin typeface="Arial" charset="0"/>
              </a:rPr>
              <a:t>Statistical inference: hypothesis testing </a:t>
            </a:r>
          </a:p>
          <a:p>
            <a:pPr eaLnBrk="1" hangingPunct="1">
              <a:lnSpc>
                <a:spcPct val="90000"/>
              </a:lnSpc>
            </a:pPr>
            <a:r>
              <a:rPr lang="en-US" sz="2000" smtClean="0">
                <a:latin typeface="Arial" charset="0"/>
              </a:rPr>
              <a:t>Prediction: individual and aggregate</a:t>
            </a:r>
          </a:p>
          <a:p>
            <a:pPr eaLnBrk="1" hangingPunct="1">
              <a:lnSpc>
                <a:spcPct val="90000"/>
              </a:lnSpc>
            </a:pPr>
            <a:r>
              <a:rPr lang="en-US" sz="2000" smtClean="0">
                <a:latin typeface="Arial" charset="0"/>
              </a:rPr>
              <a:t>Model assessment (fit, adequacy) and evaluation</a:t>
            </a:r>
          </a:p>
          <a:p>
            <a:pPr eaLnBrk="1" hangingPunct="1">
              <a:lnSpc>
                <a:spcPct val="90000"/>
              </a:lnSpc>
            </a:pPr>
            <a:r>
              <a:rPr lang="en-US" sz="2000" smtClean="0">
                <a:latin typeface="Arial" charset="0"/>
              </a:rPr>
              <a:t>Model extensions</a:t>
            </a:r>
          </a:p>
          <a:p>
            <a:pPr lvl="1">
              <a:lnSpc>
                <a:spcPct val="90000"/>
              </a:lnSpc>
            </a:pPr>
            <a:r>
              <a:rPr lang="en-US" sz="1600" smtClean="0">
                <a:latin typeface="Arial" charset="0"/>
              </a:rPr>
              <a:t>Interdependencies, multiple part models</a:t>
            </a:r>
          </a:p>
          <a:p>
            <a:pPr lvl="1">
              <a:lnSpc>
                <a:spcPct val="90000"/>
              </a:lnSpc>
            </a:pPr>
            <a:r>
              <a:rPr lang="en-US" sz="1600" smtClean="0">
                <a:latin typeface="Arial" charset="0"/>
              </a:rPr>
              <a:t>Heterogeneity</a:t>
            </a:r>
          </a:p>
          <a:p>
            <a:pPr lvl="1">
              <a:lnSpc>
                <a:spcPct val="90000"/>
              </a:lnSpc>
            </a:pPr>
            <a:r>
              <a:rPr lang="en-US" sz="1600" smtClean="0">
                <a:latin typeface="Arial" charset="0"/>
              </a:rPr>
              <a:t>Endogeneity</a:t>
            </a:r>
          </a:p>
          <a:p>
            <a:pPr>
              <a:lnSpc>
                <a:spcPct val="90000"/>
              </a:lnSpc>
            </a:pPr>
            <a:r>
              <a:rPr lang="en-US" sz="2000" smtClean="0">
                <a:latin typeface="Arial" charset="0"/>
              </a:rPr>
              <a:t>Exploration: Estimation and inference methods</a:t>
            </a:r>
            <a:endParaRPr lang="en-US" sz="2000" smtClean="0">
              <a:latin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1447800"/>
            <a:ext cx="8229600" cy="530225"/>
          </a:xfrm>
        </p:spPr>
        <p:txBody>
          <a:bodyPr/>
          <a:lstStyle/>
          <a:p>
            <a:pPr algn="ctr" eaLnBrk="1" hangingPunct="1"/>
            <a:r>
              <a:rPr lang="en-US" sz="3600" smtClean="0">
                <a:solidFill>
                  <a:schemeClr val="tx1"/>
                </a:solidFill>
              </a:rPr>
              <a:t>Regression Basics</a:t>
            </a:r>
          </a:p>
        </p:txBody>
      </p:sp>
      <p:sp>
        <p:nvSpPr>
          <p:cNvPr id="13315" name="Rectangle 3"/>
          <p:cNvSpPr>
            <a:spLocks noGrp="1" noChangeArrowheads="1"/>
          </p:cNvSpPr>
          <p:nvPr>
            <p:ph type="body" idx="1"/>
          </p:nvPr>
        </p:nvSpPr>
        <p:spPr>
          <a:xfrm>
            <a:off x="2133600" y="2438400"/>
            <a:ext cx="5562600" cy="2514600"/>
          </a:xfrm>
        </p:spPr>
        <p:txBody>
          <a:bodyPr/>
          <a:lstStyle/>
          <a:p>
            <a:pPr marL="0" indent="0" eaLnBrk="1" hangingPunct="1">
              <a:buNone/>
            </a:pPr>
            <a:r>
              <a:rPr lang="en-US" sz="2400" smtClean="0">
                <a:latin typeface="Arial" charset="0"/>
              </a:rPr>
              <a:t>The “MODEL</a:t>
            </a:r>
            <a:r>
              <a:rPr lang="en-US" sz="2400" smtClean="0">
                <a:latin typeface="Arial" charset="0"/>
              </a:rPr>
              <a:t>”</a:t>
            </a:r>
            <a:endParaRPr lang="en-US" sz="2400" smtClean="0">
              <a:latin typeface="Arial" charset="0"/>
            </a:endParaRPr>
          </a:p>
          <a:p>
            <a:pPr lvl="1" eaLnBrk="1" hangingPunct="1"/>
            <a:r>
              <a:rPr lang="en-US" sz="1800" smtClean="0">
                <a:latin typeface="Arial" charset="0"/>
              </a:rPr>
              <a:t>Modeling the </a:t>
            </a:r>
            <a:r>
              <a:rPr lang="en-US" sz="1800" smtClean="0">
                <a:latin typeface="Arial" charset="0"/>
              </a:rPr>
              <a:t>conditional mean – Regression</a:t>
            </a:r>
          </a:p>
          <a:p>
            <a:pPr marL="0" indent="0">
              <a:buNone/>
            </a:pPr>
            <a:r>
              <a:rPr lang="en-US" sz="2200" smtClean="0">
                <a:latin typeface="Arial" charset="0"/>
              </a:rPr>
              <a:t>Other features of interest</a:t>
            </a:r>
            <a:endParaRPr lang="en-US" sz="2200" smtClean="0">
              <a:latin typeface="Arial" charset="0"/>
            </a:endParaRPr>
          </a:p>
          <a:p>
            <a:pPr lvl="1" eaLnBrk="1" hangingPunct="1"/>
            <a:r>
              <a:rPr lang="en-US" sz="1800" smtClean="0">
                <a:latin typeface="Arial" charset="0"/>
              </a:rPr>
              <a:t>Modeling </a:t>
            </a:r>
            <a:r>
              <a:rPr lang="en-US" sz="1800" smtClean="0">
                <a:latin typeface="Arial" charset="0"/>
              </a:rPr>
              <a:t>quantiles</a:t>
            </a:r>
          </a:p>
          <a:p>
            <a:pPr lvl="1" eaLnBrk="1" hangingPunct="1"/>
            <a:r>
              <a:rPr lang="en-US" sz="1800" smtClean="0">
                <a:latin typeface="Arial" charset="0"/>
              </a:rPr>
              <a:t>Conditional variances or covariances</a:t>
            </a:r>
            <a:endParaRPr lang="en-US" sz="1800" smtClean="0">
              <a:latin typeface="Arial" charset="0"/>
            </a:endParaRPr>
          </a:p>
          <a:p>
            <a:pPr lvl="1" eaLnBrk="1" hangingPunct="1"/>
            <a:r>
              <a:rPr lang="en-US" sz="1800" smtClean="0">
                <a:latin typeface="Arial" charset="0"/>
              </a:rPr>
              <a:t>Modeling probabilities for discrete choice</a:t>
            </a:r>
          </a:p>
          <a:p>
            <a:pPr lvl="1" eaLnBrk="1" hangingPunct="1"/>
            <a:r>
              <a:rPr lang="en-US" sz="1800" smtClean="0">
                <a:latin typeface="Arial" charset="0"/>
              </a:rPr>
              <a:t>Modeling other features of the </a:t>
            </a:r>
            <a:r>
              <a:rPr lang="en-US" sz="1800" smtClean="0">
                <a:latin typeface="Arial" charset="0"/>
              </a:rPr>
              <a:t>population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algn="ctr" eaLnBrk="1" hangingPunct="1"/>
            <a:r>
              <a:rPr lang="en-US" sz="3600" smtClean="0">
                <a:solidFill>
                  <a:schemeClr val="tx1"/>
                </a:solidFill>
              </a:rPr>
              <a:t>Application: Health Care Usage</a:t>
            </a:r>
          </a:p>
        </p:txBody>
      </p:sp>
      <p:sp>
        <p:nvSpPr>
          <p:cNvPr id="14339" name="Text Box 3"/>
          <p:cNvSpPr txBox="1">
            <a:spLocks noChangeArrowheads="1"/>
          </p:cNvSpPr>
          <p:nvPr/>
        </p:nvSpPr>
        <p:spPr bwMode="auto">
          <a:xfrm>
            <a:off x="609600" y="1600200"/>
            <a:ext cx="8382000" cy="4431983"/>
          </a:xfrm>
          <a:prstGeom prst="rect">
            <a:avLst/>
          </a:prstGeom>
          <a:noFill/>
          <a:ln w="19050">
            <a:noFill/>
            <a:miter lim="800000"/>
            <a:headEnd/>
            <a:tailEnd/>
          </a:ln>
        </p:spPr>
        <p:txBody>
          <a:bodyPr>
            <a:spAutoFit/>
          </a:body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Periods</a:t>
            </a:r>
            <a:r>
              <a:rPr lang="en-US" sz="1400">
                <a:latin typeface="Times New Roman" pitchFamily="18" charset="0"/>
              </a:rPr>
              <a:t/>
            </a:r>
            <a:br>
              <a:rPr lang="en-US" sz="1400">
                <a:latin typeface="Times New Roman" pitchFamily="18" charset="0"/>
              </a:rPr>
            </a:br>
            <a:r>
              <a:rPr lang="en-US" sz="1400" smtClean="0">
                <a:latin typeface="Times New Roman" pitchFamily="18" charset="0"/>
              </a:rPr>
              <a:t>Data </a:t>
            </a:r>
            <a:r>
              <a:rPr lang="en-US" sz="1400">
                <a:latin typeface="Times New Roman" pitchFamily="18" charset="0"/>
              </a:rPr>
              <a:t>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a:t>
            </a:r>
            <a:r>
              <a:rPr lang="en-US" sz="1400" smtClean="0">
                <a:latin typeface="Times New Roman" pitchFamily="18" charset="0"/>
              </a:rPr>
              <a:t>(</a:t>
            </a:r>
            <a:r>
              <a:rPr lang="en-US" sz="1400">
                <a:latin typeface="Times New Roman" pitchFamily="18" charset="0"/>
              </a:rPr>
              <a:t>Downloaded from the JAE Archive)</a:t>
            </a:r>
          </a:p>
          <a:p>
            <a:r>
              <a:rPr lang="en-US" sz="1400" b="1"/>
              <a:t>Variables in the file are</a:t>
            </a:r>
            <a:r>
              <a:rPr lang="en-US" sz="1400"/>
              <a:t/>
            </a:r>
            <a:br>
              <a:rPr lang="en-US" sz="1400"/>
            </a:br>
            <a:r>
              <a:rPr lang="en-US" sz="1400" smtClean="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3"/>
          <a:srcRect/>
          <a:stretch>
            <a:fillRect/>
          </a:stretch>
        </p:blipFill>
        <p:spPr bwMode="auto">
          <a:xfrm>
            <a:off x="838200" y="1752600"/>
            <a:ext cx="7620000" cy="4037202"/>
          </a:xfrm>
          <a:prstGeom prst="rect">
            <a:avLst/>
          </a:prstGeom>
          <a:noFill/>
          <a:ln w="9525">
            <a:noFill/>
            <a:miter lim="800000"/>
            <a:headEnd/>
            <a:tailEnd/>
          </a:ln>
        </p:spPr>
      </p:pic>
      <p:sp>
        <p:nvSpPr>
          <p:cNvPr id="15363" name="Rectangle 5"/>
          <p:cNvSpPr>
            <a:spLocks noGrp="1" noChangeArrowheads="1"/>
          </p:cNvSpPr>
          <p:nvPr>
            <p:ph type="title"/>
          </p:nvPr>
        </p:nvSpPr>
        <p:spPr>
          <a:xfrm>
            <a:off x="457200" y="457200"/>
            <a:ext cx="8229600" cy="1139825"/>
          </a:xfrm>
        </p:spPr>
        <p:txBody>
          <a:bodyPr/>
          <a:lstStyle/>
          <a:p>
            <a:pPr algn="ctr" eaLnBrk="1" hangingPunct="1"/>
            <a:r>
              <a:rPr lang="en-US" sz="3600" smtClean="0">
                <a:solidFill>
                  <a:schemeClr val="tx1"/>
                </a:solidFill>
              </a:rPr>
              <a:t>Household Income</a:t>
            </a:r>
          </a:p>
        </p:txBody>
      </p:sp>
      <p:sp>
        <p:nvSpPr>
          <p:cNvPr id="2" name="TextBox 1"/>
          <p:cNvSpPr txBox="1"/>
          <p:nvPr/>
        </p:nvSpPr>
        <p:spPr>
          <a:xfrm>
            <a:off x="838200" y="6019800"/>
            <a:ext cx="7620000" cy="369332"/>
          </a:xfrm>
          <a:prstGeom prst="rect">
            <a:avLst/>
          </a:prstGeom>
          <a:noFill/>
        </p:spPr>
        <p:txBody>
          <a:bodyPr wrap="square" rtlCol="0">
            <a:spAutoFit/>
          </a:bodyPr>
          <a:lstStyle/>
          <a:p>
            <a:r>
              <a:rPr lang="en-US" b="1" smtClean="0">
                <a:latin typeface="+mj-lt"/>
              </a:rPr>
              <a:t>   Kernel Density Estimator                                 Histogram</a:t>
            </a:r>
            <a:endParaRPr lang="en-US" b="1">
              <a:latin typeface="+mj-l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536575"/>
            <a:ext cx="8229600" cy="1139825"/>
          </a:xfrm>
        </p:spPr>
        <p:txBody>
          <a:bodyPr/>
          <a:lstStyle/>
          <a:p>
            <a:pPr algn="ctr" eaLnBrk="1" hangingPunct="1"/>
            <a:r>
              <a:rPr lang="en-US" sz="3600" b="1" smtClean="0">
                <a:solidFill>
                  <a:schemeClr val="tx1"/>
                </a:solidFill>
              </a:rPr>
              <a:t>Regression </a:t>
            </a:r>
            <a:r>
              <a:rPr lang="en-US" sz="3600" b="1" smtClean="0">
                <a:solidFill>
                  <a:schemeClr val="tx1"/>
                </a:solidFill>
              </a:rPr>
              <a:t>– Income on Education</a:t>
            </a:r>
            <a:endParaRPr lang="en-US" sz="3600" b="1" smtClean="0">
              <a:solidFill>
                <a:schemeClr val="tx1"/>
              </a:solidFill>
            </a:endParaRPr>
          </a:p>
        </p:txBody>
      </p:sp>
      <p:sp>
        <p:nvSpPr>
          <p:cNvPr id="16387" name="Text Box 4"/>
          <p:cNvSpPr txBox="1">
            <a:spLocks noChangeArrowheads="1"/>
          </p:cNvSpPr>
          <p:nvPr/>
        </p:nvSpPr>
        <p:spPr bwMode="auto">
          <a:xfrm>
            <a:off x="1066800" y="1676400"/>
            <a:ext cx="7467600" cy="452431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2</a:t>
            </a:r>
          </a:p>
          <a:p>
            <a:r>
              <a:rPr lang="en-US" sz="1200" b="1">
                <a:latin typeface="Courier New" pitchFamily="49" charset="0"/>
              </a:rPr>
              <a:t>             Degrees of freedom   =            885</a:t>
            </a:r>
          </a:p>
          <a:p>
            <a:r>
              <a:rPr lang="en-US" sz="1200" b="1">
                <a:latin typeface="Courier New" pitchFamily="49" charset="0"/>
              </a:rPr>
              <a:t>Residuals    Sum of squares       =      183.19359</a:t>
            </a:r>
          </a:p>
          <a:p>
            <a:r>
              <a:rPr lang="en-US" sz="1200" b="1">
                <a:latin typeface="Courier New" pitchFamily="49" charset="0"/>
              </a:rPr>
              <a:t>             Standard error of e  =         .45497</a:t>
            </a:r>
          </a:p>
          <a:p>
            <a:r>
              <a:rPr lang="en-US" sz="1200" b="1">
                <a:latin typeface="Courier New" pitchFamily="49" charset="0"/>
              </a:rPr>
              <a:t>Fit          R-squared            =         .10064</a:t>
            </a:r>
          </a:p>
          <a:p>
            <a:r>
              <a:rPr lang="en-US" sz="1200" b="1">
                <a:latin typeface="Courier New" pitchFamily="49" charset="0"/>
              </a:rPr>
              <a:t>             Adjusted R-squared   =         .09962</a:t>
            </a:r>
          </a:p>
          <a:p>
            <a:r>
              <a:rPr lang="en-US" sz="1200" b="1">
                <a:latin typeface="Courier New" pitchFamily="49" charset="0"/>
              </a:rPr>
              <a:t>Model test   F[  1,   885] (prob) =    99.0(.0000)</a:t>
            </a:r>
          </a:p>
          <a:p>
            <a:r>
              <a:rPr lang="en-US" sz="1200" b="1">
                <a:latin typeface="Courier New" pitchFamily="49" charset="0"/>
              </a:rPr>
              <a:t>Diagnostic   Log likelihood       =     -559.06527</a:t>
            </a:r>
          </a:p>
          <a:p>
            <a:r>
              <a:rPr lang="en-US" sz="1200" b="1">
                <a:latin typeface="Courier New" pitchFamily="49" charset="0"/>
              </a:rPr>
              <a:t>             Restricted(b=0)      =     -606.10609</a:t>
            </a:r>
          </a:p>
          <a:p>
            <a:r>
              <a:rPr lang="en-US" sz="1200" b="1">
                <a:latin typeface="Courier New" pitchFamily="49" charset="0"/>
              </a:rPr>
              <a:t>             Chi-sq [  1]  (prob) =    94.1(.0000)</a:t>
            </a:r>
          </a:p>
          <a:p>
            <a:r>
              <a:rPr lang="en-US" sz="1200" b="1">
                <a:latin typeface="Courier New" pitchFamily="49" charset="0"/>
              </a:rPr>
              <a:t>Info criter. LogAmemiya Prd. Crt. =       -1.57279</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-1.71604***       .08057      -21.299   .0000</a:t>
            </a:r>
          </a:p>
          <a:p>
            <a:r>
              <a:rPr lang="en-US" sz="1200" b="1">
                <a:latin typeface="Courier New" pitchFamily="49" charset="0"/>
              </a:rPr>
              <a:t>    EDUC|     .07176***       .00721        9.951   .0000      10.9707</a:t>
            </a:r>
          </a:p>
          <a:p>
            <a:r>
              <a:rPr lang="en-US" sz="1200" b="1">
                <a:latin typeface="Courier New" pitchFamily="49" charset="0"/>
              </a:rPr>
              <a:t>--------+-------------------------------------------------------------</a:t>
            </a:r>
          </a:p>
          <a:p>
            <a:r>
              <a:rPr lang="en-US" sz="1200" b="1">
                <a:latin typeface="Courier New" pitchFamily="49" charset="0"/>
              </a:rPr>
              <a:t>Note: ***, **, * = Significance at 1%, 5%, 10% level.</a:t>
            </a:r>
          </a:p>
          <a:p>
            <a:r>
              <a:rPr lang="en-US" sz="1200" b="1">
                <a:latin typeface="Courier New" pitchFamily="49" charset="0"/>
              </a:rPr>
              <a:t>----------------------------------------------------------------------</a:t>
            </a:r>
          </a:p>
        </p:txBody>
      </p:sp>
      <p:sp>
        <p:nvSpPr>
          <p:cNvPr id="2" name="Rectangle 1"/>
          <p:cNvSpPr/>
          <p:nvPr/>
        </p:nvSpPr>
        <p:spPr bwMode="auto">
          <a:xfrm>
            <a:off x="1066800" y="3352799"/>
            <a:ext cx="6629400" cy="585757"/>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66800" y="5181600"/>
            <a:ext cx="6629400"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533400"/>
            <a:ext cx="8229600" cy="1139825"/>
          </a:xfrm>
        </p:spPr>
        <p:txBody>
          <a:bodyPr/>
          <a:lstStyle/>
          <a:p>
            <a:pPr algn="ctr" eaLnBrk="1" hangingPunct="1"/>
            <a:r>
              <a:rPr lang="en-US" sz="3200" b="1" smtClean="0">
                <a:solidFill>
                  <a:schemeClr val="tx1"/>
                </a:solidFill>
              </a:rPr>
              <a:t>Specification and Functional Form</a:t>
            </a:r>
          </a:p>
        </p:txBody>
      </p:sp>
      <p:sp>
        <p:nvSpPr>
          <p:cNvPr id="17411" name="Rectangle 4"/>
          <p:cNvSpPr>
            <a:spLocks noChangeArrowheads="1"/>
          </p:cNvSpPr>
          <p:nvPr/>
        </p:nvSpPr>
        <p:spPr bwMode="auto">
          <a:xfrm>
            <a:off x="914400" y="1828800"/>
            <a:ext cx="77724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3</a:t>
            </a:r>
          </a:p>
          <a:p>
            <a:r>
              <a:rPr lang="en-US" sz="1200" b="1">
                <a:latin typeface="Courier New" pitchFamily="49" charset="0"/>
              </a:rPr>
              <a:t>             Degrees of freedom   =            884</a:t>
            </a:r>
          </a:p>
          <a:p>
            <a:r>
              <a:rPr lang="en-US" sz="1200" b="1">
                <a:latin typeface="Courier New" pitchFamily="49" charset="0"/>
              </a:rPr>
              <a:t>Residuals    Sum of squares       =      183.00347</a:t>
            </a:r>
          </a:p>
          <a:p>
            <a:r>
              <a:rPr lang="en-US" sz="1200" b="1">
                <a:latin typeface="Courier New" pitchFamily="49" charset="0"/>
              </a:rPr>
              <a:t>             Standard error of e  =         .45499</a:t>
            </a:r>
          </a:p>
          <a:p>
            <a:r>
              <a:rPr lang="en-US" sz="1200" b="1">
                <a:latin typeface="Courier New" pitchFamily="49" charset="0"/>
              </a:rPr>
              <a:t>Fit          R-squared            =         .10157</a:t>
            </a:r>
          </a:p>
          <a:p>
            <a:r>
              <a:rPr lang="en-US" sz="1200" b="1">
                <a:latin typeface="Courier New" pitchFamily="49" charset="0"/>
              </a:rPr>
              <a:t>             Adjusted R-squared   =         .09954</a:t>
            </a:r>
          </a:p>
          <a:p>
            <a:r>
              <a:rPr lang="en-US" sz="1200" b="1">
                <a:latin typeface="Courier New" pitchFamily="49" charset="0"/>
              </a:rPr>
              <a:t>Model test   F[  2,   884] (prob) =    50.0(.0000)</a:t>
            </a:r>
          </a:p>
          <a:p>
            <a:r>
              <a:rPr lang="en-US" sz="1200" b="1">
                <a:latin typeface="Courier New" pitchFamily="49" charset="0"/>
              </a:rPr>
              <a:t>Diagnostic   Log likelihood       =     -558.60477</a:t>
            </a:r>
          </a:p>
          <a:p>
            <a:r>
              <a:rPr lang="en-US" sz="1200" b="1">
                <a:latin typeface="Courier New" pitchFamily="49" charset="0"/>
              </a:rPr>
              <a:t>             Restricted(b=0)      =     -606.10609</a:t>
            </a:r>
          </a:p>
          <a:p>
            <a:r>
              <a:rPr lang="en-US" sz="1200" b="1">
                <a:latin typeface="Courier New" pitchFamily="49" charset="0"/>
              </a:rPr>
              <a:t>             Chi-sq [  2]  (prob) =    95.0(.0000)</a:t>
            </a:r>
          </a:p>
          <a:p>
            <a:r>
              <a:rPr lang="en-US" sz="1200" b="1">
                <a:latin typeface="Courier New" pitchFamily="49" charset="0"/>
              </a:rPr>
              <a:t>Info criter. LogAmemiya Prd. Crt. =       -1.57158</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-1.68303***       .08763      -19.207   .0000</a:t>
            </a:r>
          </a:p>
          <a:p>
            <a:r>
              <a:rPr lang="en-US" sz="1200" b="1">
                <a:latin typeface="Courier New" pitchFamily="49" charset="0"/>
              </a:rPr>
              <a:t>    EDUC|     .06993***       .00746        9.375   .0000      10.9707</a:t>
            </a:r>
          </a:p>
          <a:p>
            <a:r>
              <a:rPr lang="en-US" sz="1200" b="1">
                <a:latin typeface="Courier New" pitchFamily="49" charset="0"/>
              </a:rPr>
              <a:t>  FEMALE|    -.03065          .03199        -.958   .3379       .42277</a:t>
            </a:r>
          </a:p>
          <a:p>
            <a:r>
              <a:rPr lang="en-US" sz="1200" b="1">
                <a:latin typeface="Courier New" pitchFamily="49" charset="0"/>
              </a:rPr>
              <a: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412750"/>
            <a:ext cx="8229600" cy="1139825"/>
          </a:xfrm>
        </p:spPr>
        <p:txBody>
          <a:bodyPr/>
          <a:lstStyle/>
          <a:p>
            <a:pPr algn="ctr" eaLnBrk="1" hangingPunct="1"/>
            <a:r>
              <a:rPr lang="en-US" sz="3600" b="1" smtClean="0">
                <a:solidFill>
                  <a:schemeClr val="tx1"/>
                </a:solidFill>
              </a:rPr>
              <a:t>Interesting Partial Effects</a:t>
            </a:r>
          </a:p>
        </p:txBody>
      </p:sp>
      <p:sp>
        <p:nvSpPr>
          <p:cNvPr id="1028" name="Text Box 4"/>
          <p:cNvSpPr txBox="1">
            <a:spLocks noChangeArrowheads="1"/>
          </p:cNvSpPr>
          <p:nvPr/>
        </p:nvSpPr>
        <p:spPr bwMode="auto">
          <a:xfrm>
            <a:off x="457200" y="1552575"/>
            <a:ext cx="8382000" cy="4708981"/>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5</a:t>
            </a:r>
          </a:p>
          <a:p>
            <a:r>
              <a:rPr lang="en-US" sz="1200" b="1">
                <a:latin typeface="Courier New" pitchFamily="49" charset="0"/>
              </a:rPr>
              <a:t>             Degrees of freedom   =            882</a:t>
            </a:r>
          </a:p>
          <a:p>
            <a:r>
              <a:rPr lang="en-US" sz="1200" b="1">
                <a:latin typeface="Courier New" pitchFamily="49" charset="0"/>
              </a:rPr>
              <a:t>Residuals    Sum of squares       =      171.87964</a:t>
            </a:r>
          </a:p>
          <a:p>
            <a:r>
              <a:rPr lang="en-US" sz="1200" b="1">
                <a:latin typeface="Courier New" pitchFamily="49" charset="0"/>
              </a:rPr>
              <a:t>             Standard error of e  =         .44145</a:t>
            </a:r>
          </a:p>
          <a:p>
            <a:r>
              <a:rPr lang="en-US" sz="1200" b="1">
                <a:latin typeface="Courier New" pitchFamily="49" charset="0"/>
              </a:rPr>
              <a:t>Fit          R-squared            =         .15618</a:t>
            </a:r>
          </a:p>
          <a:p>
            <a:r>
              <a:rPr lang="en-US" sz="1200" b="1">
                <a:latin typeface="Courier New" pitchFamily="49" charset="0"/>
              </a:rPr>
              <a:t>             Adjusted R-squared   =         .15235</a:t>
            </a:r>
          </a:p>
          <a:p>
            <a:r>
              <a:rPr lang="en-US" sz="1200" b="1">
                <a:latin typeface="Courier New" pitchFamily="49" charset="0"/>
              </a:rPr>
              <a:t>Model test   F[  4,   882] (prob) =    40.8(.0000)</a:t>
            </a:r>
          </a:p>
          <a:p>
            <a:r>
              <a:rPr lang="en-US" sz="1200" b="1">
                <a:latin typeface="Courier New" pitchFamily="49" charset="0"/>
              </a:rPr>
              <a:t>Diagnostic   Log likelihood       =     -530.79258</a:t>
            </a:r>
          </a:p>
          <a:p>
            <a:r>
              <a:rPr lang="en-US" sz="1200" b="1">
                <a:latin typeface="Courier New" pitchFamily="49" charset="0"/>
              </a:rPr>
              <a:t>             Restricted(b=0)      =     -606.10609</a:t>
            </a:r>
          </a:p>
          <a:p>
            <a:r>
              <a:rPr lang="en-US" sz="1200" b="1">
                <a:latin typeface="Courier New" pitchFamily="49" charset="0"/>
              </a:rPr>
              <a:t>             Chi-sq [  4]  (prob) =   150.6(.0000)</a:t>
            </a:r>
          </a:p>
          <a:p>
            <a:r>
              <a:rPr lang="en-US" sz="1200" b="1">
                <a:latin typeface="Courier New" pitchFamily="49" charset="0"/>
              </a:rPr>
              <a:t>Info criter. LogAmemiya Prd. Crt. =       -1.62978</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-5.26676***       .56499       -9.322   .0000</a:t>
            </a:r>
          </a:p>
          <a:p>
            <a:r>
              <a:rPr lang="en-US" sz="1200" b="1">
                <a:latin typeface="Courier New" pitchFamily="49" charset="0"/>
              </a:rPr>
              <a:t>    EDUC|     .06469***       .00730        8.860   .0000      10.9707</a:t>
            </a:r>
          </a:p>
          <a:p>
            <a:r>
              <a:rPr lang="en-US" sz="1200" b="1">
                <a:latin typeface="Courier New" pitchFamily="49" charset="0"/>
              </a:rPr>
              <a:t>  FEMALE|    -.03683          .03134       -1.175   .2399       .42277</a:t>
            </a:r>
          </a:p>
          <a:p>
            <a:r>
              <a:rPr lang="en-US" sz="1200" b="1">
                <a:latin typeface="Courier New" pitchFamily="49" charset="0"/>
              </a:rPr>
              <a:t>     AGE|     .15567***       .02297        6.777   .0000      50.4780</a:t>
            </a:r>
          </a:p>
          <a:p>
            <a:r>
              <a:rPr lang="en-US" sz="1200" b="1">
                <a:latin typeface="Courier New" pitchFamily="49" charset="0"/>
              </a:rPr>
              <a:t>    AGE2|    -.00161***       .00023       -7.014   .0000      2620.79</a:t>
            </a:r>
          </a:p>
          <a:p>
            <a:r>
              <a:rPr lang="en-US" sz="1200" b="1">
                <a:latin typeface="Courier New" pitchFamily="49" charset="0"/>
              </a:rPr>
              <a:t>--------+-------------------------------------------------------------</a:t>
            </a:r>
          </a:p>
        </p:txBody>
      </p:sp>
      <p:graphicFrame>
        <p:nvGraphicFramePr>
          <p:cNvPr id="1026" name="Object 6"/>
          <p:cNvGraphicFramePr>
            <a:graphicFrameLocks noChangeAspect="1"/>
          </p:cNvGraphicFramePr>
          <p:nvPr/>
        </p:nvGraphicFramePr>
        <p:xfrm>
          <a:off x="5486400" y="3429000"/>
          <a:ext cx="3505200" cy="706438"/>
        </p:xfrm>
        <a:graphic>
          <a:graphicData uri="http://schemas.openxmlformats.org/presentationml/2006/ole">
            <mc:AlternateContent xmlns:mc="http://schemas.openxmlformats.org/markup-compatibility/2006">
              <mc:Choice xmlns:v="urn:schemas-microsoft-com:vml" Requires="v">
                <p:oleObj spid="_x0000_s437255" name="Equation" r:id="rId4" imgW="2019240" imgH="406080" progId="Equation.DSMT4">
                  <p:embed/>
                </p:oleObj>
              </mc:Choice>
              <mc:Fallback>
                <p:oleObj name="Equation" r:id="rId4" imgW="2019240" imgH="40608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3429000"/>
                        <a:ext cx="3505200"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5334000" y="3352800"/>
            <a:ext cx="3657600" cy="838200"/>
          </a:xfrm>
          <a:prstGeom prst="rect">
            <a:avLst/>
          </a:prstGeom>
          <a:solidFill>
            <a:srgbClr val="7030A0">
              <a:alpha val="14118"/>
            </a:srgbClr>
          </a:solidFill>
          <a:ln w="19050" cap="flat" cmpd="sng" algn="ctr">
            <a:solidFill>
              <a:srgbClr val="000000">
                <a:alpha val="1411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81000"/>
            <a:ext cx="8229600" cy="1139825"/>
          </a:xfrm>
        </p:spPr>
        <p:txBody>
          <a:bodyPr/>
          <a:lstStyle/>
          <a:p>
            <a:pPr algn="ctr" eaLnBrk="1" hangingPunct="1"/>
            <a:r>
              <a:rPr lang="en-US" sz="3600" smtClean="0">
                <a:solidFill>
                  <a:schemeClr val="tx1"/>
                </a:solidFill>
              </a:rPr>
              <a:t>Impact of Age on Income</a:t>
            </a:r>
          </a:p>
        </p:txBody>
      </p:sp>
      <p:pic>
        <p:nvPicPr>
          <p:cNvPr id="18435" name="Picture 4"/>
          <p:cNvPicPr>
            <a:picLocks noChangeAspect="1" noChangeArrowheads="1"/>
          </p:cNvPicPr>
          <p:nvPr/>
        </p:nvPicPr>
        <p:blipFill>
          <a:blip r:embed="rId3"/>
          <a:srcRect/>
          <a:stretch>
            <a:fillRect/>
          </a:stretch>
        </p:blipFill>
        <p:spPr bwMode="auto">
          <a:xfrm>
            <a:off x="457200" y="1828800"/>
            <a:ext cx="8305800" cy="4786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38125" y="762000"/>
            <a:ext cx="8839200" cy="457200"/>
          </a:xfrm>
        </p:spPr>
        <p:txBody>
          <a:bodyPr/>
          <a:lstStyle/>
          <a:p>
            <a:pPr eaLnBrk="1" hangingPunct="1"/>
            <a:r>
              <a:rPr lang="en-US" sz="2400" b="1" smtClean="0">
                <a:solidFill>
                  <a:schemeClr val="tx1"/>
                </a:solidFill>
              </a:rPr>
              <a:t>Inference: Does the same model apply to men and women?</a:t>
            </a:r>
          </a:p>
        </p:txBody>
      </p:sp>
      <p:sp>
        <p:nvSpPr>
          <p:cNvPr id="19459" name="Text Box 4"/>
          <p:cNvSpPr txBox="1">
            <a:spLocks noChangeArrowheads="1"/>
          </p:cNvSpPr>
          <p:nvPr/>
        </p:nvSpPr>
        <p:spPr bwMode="auto">
          <a:xfrm>
            <a:off x="1600200" y="1213277"/>
            <a:ext cx="6248400" cy="5339923"/>
          </a:xfrm>
          <a:prstGeom prst="rect">
            <a:avLst/>
          </a:prstGeom>
          <a:noFill/>
          <a:ln w="19050">
            <a:noFill/>
            <a:miter lim="800000"/>
            <a:headEnd/>
            <a:tailEnd/>
          </a:ln>
        </p:spPr>
        <p:txBody>
          <a:bodyPr wrap="square">
            <a:spAutoFit/>
          </a:bodyPr>
          <a:lstStyle/>
          <a:p>
            <a:r>
              <a:rPr lang="en-US" sz="1100" b="1">
                <a:latin typeface="Courier New" pitchFamily="49" charset="0"/>
              </a:rPr>
              <a:t>*Subsample analyzed for this command is FEMALE   = </a:t>
            </a:r>
            <a:r>
              <a:rPr lang="en-US" sz="1100" b="1" smtClean="0">
                <a:latin typeface="Courier New" pitchFamily="49" charset="0"/>
              </a:rPr>
              <a:t>0</a:t>
            </a:r>
            <a:endParaRPr lang="en-US" sz="1100" b="1">
              <a:latin typeface="Courier New" pitchFamily="49" charset="0"/>
            </a:endParaRPr>
          </a:p>
          <a:p>
            <a:r>
              <a:rPr lang="en-US" sz="1100" b="1">
                <a:latin typeface="Courier New" pitchFamily="49" charset="0"/>
              </a:rPr>
              <a:t>Residuals    Sum of squares       =       90.80587</a:t>
            </a:r>
          </a:p>
          <a:p>
            <a:r>
              <a:rPr lang="en-US" sz="1100" b="1">
                <a:latin typeface="Courier New" pitchFamily="49" charset="0"/>
              </a:rPr>
              <a:t>             Number of observs.   =            512</a:t>
            </a:r>
          </a:p>
          <a:p>
            <a:r>
              <a:rPr lang="en-US" sz="1100" b="1">
                <a:latin typeface="Courier New" pitchFamily="49" charset="0"/>
              </a:rPr>
              <a:t>Fit          R-squared            =         .16538</a:t>
            </a:r>
          </a:p>
          <a:p>
            <a:r>
              <a:rPr lang="en-US" sz="1100" b="1">
                <a:latin typeface="Courier New" pitchFamily="49" charset="0"/>
              </a:rPr>
              <a:t>--------+-------------------------------------------------------------</a:t>
            </a:r>
          </a:p>
          <a:p>
            <a:r>
              <a:rPr lang="en-US" sz="1100" b="1">
                <a:latin typeface="Courier New" pitchFamily="49" charset="0"/>
              </a:rPr>
              <a:t>Variable| Coefficient    Standard Error  b/St.Er. P[|Z|&gt;z]   Mean of X</a:t>
            </a:r>
          </a:p>
          <a:p>
            <a:r>
              <a:rPr lang="en-US" sz="1100" b="1">
                <a:latin typeface="Courier New" pitchFamily="49" charset="0"/>
              </a:rPr>
              <a:t>--------+-------------------------------------------------------------</a:t>
            </a:r>
          </a:p>
          <a:p>
            <a:r>
              <a:rPr lang="en-US" sz="1100" b="1">
                <a:latin typeface="Courier New" pitchFamily="49" charset="0"/>
              </a:rPr>
              <a:t>Constant|   -5.45890***       .67675       -8.066   .0000</a:t>
            </a:r>
          </a:p>
          <a:p>
            <a:r>
              <a:rPr lang="en-US" sz="1100" b="1">
                <a:latin typeface="Courier New" pitchFamily="49" charset="0"/>
              </a:rPr>
              <a:t>    EDUC|     .06626***       .00836        7.924   .0000      11.4342</a:t>
            </a:r>
          </a:p>
          <a:p>
            <a:r>
              <a:rPr lang="en-US" sz="1100" b="1">
                <a:latin typeface="Courier New" pitchFamily="49" charset="0"/>
              </a:rPr>
              <a:t>     AGE|     .15894***       .02789        5.699   .0000      49.3750</a:t>
            </a:r>
          </a:p>
          <a:p>
            <a:r>
              <a:rPr lang="en-US" sz="1100" b="1">
                <a:latin typeface="Courier New" pitchFamily="49" charset="0"/>
              </a:rPr>
              <a:t>    AGE2|    -.00160***       .00028       -5.695   .0000      2514.12</a:t>
            </a:r>
          </a:p>
          <a:p>
            <a:r>
              <a:rPr lang="en-US" sz="1100" b="1">
                <a:latin typeface="Courier New" pitchFamily="49" charset="0"/>
              </a:rPr>
              <a:t>--------+-------------------------------------------------------------</a:t>
            </a:r>
          </a:p>
          <a:p>
            <a:r>
              <a:rPr lang="en-US" sz="1100" b="1">
                <a:latin typeface="Courier New" pitchFamily="49" charset="0"/>
              </a:rPr>
              <a:t>*Subsample analyzed for this command is FEMALE   = </a:t>
            </a:r>
            <a:r>
              <a:rPr lang="en-US" sz="1100" b="1" smtClean="0">
                <a:latin typeface="Courier New" pitchFamily="49" charset="0"/>
              </a:rPr>
              <a:t>1</a:t>
            </a:r>
            <a:endParaRPr lang="en-US" sz="1100" b="1">
              <a:latin typeface="Courier New" pitchFamily="49" charset="0"/>
            </a:endParaRPr>
          </a:p>
          <a:p>
            <a:r>
              <a:rPr lang="en-US" sz="1100" b="1">
                <a:latin typeface="Courier New" pitchFamily="49" charset="0"/>
              </a:rPr>
              <a:t>Residuals    Sum of squares       =       79.45629</a:t>
            </a:r>
          </a:p>
          <a:p>
            <a:r>
              <a:rPr lang="en-US" sz="1100" b="1">
                <a:latin typeface="Courier New" pitchFamily="49" charset="0"/>
              </a:rPr>
              <a:t>             Number of observs.   =            375</a:t>
            </a:r>
          </a:p>
          <a:p>
            <a:r>
              <a:rPr lang="en-US" sz="1100" b="1">
                <a:latin typeface="Courier New" pitchFamily="49" charset="0"/>
              </a:rPr>
              <a:t>Fit          R-squared            =         .14008</a:t>
            </a:r>
          </a:p>
          <a:p>
            <a:r>
              <a:rPr lang="en-US" sz="1100" b="1">
                <a:latin typeface="Courier New" pitchFamily="49" charset="0"/>
              </a:rPr>
              <a:t>--------+-------------------------------------------------------------</a:t>
            </a:r>
          </a:p>
          <a:p>
            <a:r>
              <a:rPr lang="en-US" sz="1100" b="1">
                <a:latin typeface="Courier New" pitchFamily="49" charset="0"/>
              </a:rPr>
              <a:t>Constant|   -4.10991***      1.03733       -3.962   .0001</a:t>
            </a:r>
          </a:p>
          <a:p>
            <a:r>
              <a:rPr lang="en-US" sz="1100" b="1">
                <a:latin typeface="Courier New" pitchFamily="49" charset="0"/>
              </a:rPr>
              <a:t>    EDUC|     .05850***       .01399        4.180   .0000      10.3378</a:t>
            </a:r>
          </a:p>
          <a:p>
            <a:r>
              <a:rPr lang="en-US" sz="1100" b="1">
                <a:latin typeface="Courier New" pitchFamily="49" charset="0"/>
              </a:rPr>
              <a:t>     AGE|     .11707***       .04103        2.853   .0046      51.9840</a:t>
            </a:r>
          </a:p>
          <a:p>
            <a:r>
              <a:rPr lang="en-US" sz="1100" b="1">
                <a:latin typeface="Courier New" pitchFamily="49" charset="0"/>
              </a:rPr>
              <a:t>    AGE2|    -.00129***       .00040       -3.210   .0014      2766.43</a:t>
            </a:r>
          </a:p>
          <a:p>
            <a:r>
              <a:rPr lang="en-US" sz="1100" b="1">
                <a:latin typeface="Courier New" pitchFamily="49" charset="0"/>
              </a:rPr>
              <a:t>--------+-------------------------------------------------------------</a:t>
            </a:r>
          </a:p>
          <a:p>
            <a:r>
              <a:rPr lang="en-US" sz="1100" b="1">
                <a:latin typeface="Courier New" pitchFamily="49" charset="0"/>
              </a:rPr>
              <a:t>Residuals    Sum of squares       =      172.14877</a:t>
            </a:r>
          </a:p>
          <a:p>
            <a:r>
              <a:rPr lang="en-US" sz="1100" b="1">
                <a:latin typeface="Courier New" pitchFamily="49" charset="0"/>
              </a:rPr>
              <a:t>             Number of observs.   =            887</a:t>
            </a:r>
          </a:p>
          <a:p>
            <a:r>
              <a:rPr lang="en-US" sz="1100" b="1">
                <a:latin typeface="Courier New" pitchFamily="49" charset="0"/>
              </a:rPr>
              <a:t>Fit          R-squared            =         .15486</a:t>
            </a:r>
          </a:p>
          <a:p>
            <a:r>
              <a:rPr lang="en-US" sz="1100" b="1">
                <a:latin typeface="Courier New" pitchFamily="49" charset="0"/>
              </a:rPr>
              <a:t>--------+-------------------------------------------------------------</a:t>
            </a:r>
          </a:p>
          <a:p>
            <a:r>
              <a:rPr lang="en-US" sz="1100" b="1">
                <a:latin typeface="Courier New" pitchFamily="49" charset="0"/>
              </a:rPr>
              <a:t>Constant|   -5.24401***       .56478       -9.285   .0000</a:t>
            </a:r>
          </a:p>
          <a:p>
            <a:r>
              <a:rPr lang="en-US" sz="1100" b="1">
                <a:latin typeface="Courier New" pitchFamily="49" charset="0"/>
              </a:rPr>
              <a:t>    EDUC|     .06676***       .00709        9.418   .0000      10.9707</a:t>
            </a:r>
          </a:p>
          <a:p>
            <a:r>
              <a:rPr lang="en-US" sz="1100" b="1">
                <a:latin typeface="Courier New" pitchFamily="49" charset="0"/>
              </a:rPr>
              <a:t>     AGE|     .15342***       .02290        6.701   .0000      50.4780</a:t>
            </a:r>
          </a:p>
          <a:p>
            <a:r>
              <a:rPr lang="en-US" sz="1100" b="1">
                <a:latin typeface="Courier New" pitchFamily="49" charset="0"/>
              </a:rPr>
              <a:t>    AGE2|    -.00159***       .00023       -6.944   .0000      2620.79</a:t>
            </a:r>
          </a:p>
          <a:p>
            <a:r>
              <a:rPr lang="en-US" sz="1100" b="1">
                <a:latin typeface="Courier New" pitchFamily="49" charset="0"/>
              </a:rPr>
              <a:t>--------+-------------------------------------------------------------</a:t>
            </a:r>
          </a:p>
        </p:txBody>
      </p:sp>
      <p:sp>
        <p:nvSpPr>
          <p:cNvPr id="2" name="TextBox 1"/>
          <p:cNvSpPr txBox="1"/>
          <p:nvPr/>
        </p:nvSpPr>
        <p:spPr>
          <a:xfrm>
            <a:off x="1371600" y="6468533"/>
            <a:ext cx="6934200" cy="276999"/>
          </a:xfrm>
          <a:prstGeom prst="rect">
            <a:avLst/>
          </a:prstGeom>
          <a:noFill/>
        </p:spPr>
        <p:txBody>
          <a:bodyPr wrap="square" rtlCol="0">
            <a:spAutoFit/>
          </a:bodyPr>
          <a:lstStyle/>
          <a:p>
            <a:r>
              <a:rPr lang="en-US" sz="1200" b="1" smtClean="0">
                <a:latin typeface="+mj-lt"/>
              </a:rPr>
              <a:t>F={[172.14877-(90.80587+79.45629)]/4} /{(90.80587+79.45629)/(512+375-2(4)} = 2.43, F* = 2.38</a:t>
            </a:r>
            <a:endParaRPr lang="en-US" sz="1200" b="1">
              <a:latin typeface="+mj-l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11273</TotalTime>
  <Words>1055</Words>
  <Application>Microsoft Office PowerPoint</Application>
  <PresentationFormat>On-screen Show (4:3)</PresentationFormat>
  <Paragraphs>199</Paragraphs>
  <Slides>15</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Level</vt:lpstr>
      <vt:lpstr>Equation</vt:lpstr>
      <vt:lpstr>Econometric Methodology</vt:lpstr>
      <vt:lpstr>The Sample and Measurement</vt:lpstr>
      <vt:lpstr>Inference</vt:lpstr>
      <vt:lpstr>Classical Inference</vt:lpstr>
      <vt:lpstr>Bayesian Inference</vt:lpstr>
      <vt:lpstr>Econometric Frameworks</vt:lpstr>
      <vt:lpstr>Objectives in Model Building</vt:lpstr>
      <vt:lpstr>Regression Basics</vt:lpstr>
      <vt:lpstr>Application: Health Care Usage</vt:lpstr>
      <vt:lpstr>Household Income</vt:lpstr>
      <vt:lpstr>Regression – Income on Education</vt:lpstr>
      <vt:lpstr>Specification and Functional Form</vt:lpstr>
      <vt:lpstr>Interesting Partial Effects</vt:lpstr>
      <vt:lpstr>Impact of Age on Income</vt:lpstr>
      <vt:lpstr>Inference: Does the same model apply to men and women?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71</cp:revision>
  <dcterms:created xsi:type="dcterms:W3CDTF">2001-06-17T19:05:03Z</dcterms:created>
  <dcterms:modified xsi:type="dcterms:W3CDTF">2012-04-28T13:40:56Z</dcterms:modified>
</cp:coreProperties>
</file>