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0"/>
  </p:notesMasterIdLst>
  <p:handoutMasterIdLst>
    <p:handoutMasterId r:id="rId31"/>
  </p:handoutMasterIdLst>
  <p:sldIdLst>
    <p:sldId id="535" r:id="rId2"/>
    <p:sldId id="555" r:id="rId3"/>
    <p:sldId id="556" r:id="rId4"/>
    <p:sldId id="557" r:id="rId5"/>
    <p:sldId id="558" r:id="rId6"/>
    <p:sldId id="586" r:id="rId7"/>
    <p:sldId id="587" r:id="rId8"/>
    <p:sldId id="588" r:id="rId9"/>
    <p:sldId id="589" r:id="rId10"/>
    <p:sldId id="559" r:id="rId11"/>
    <p:sldId id="561" r:id="rId12"/>
    <p:sldId id="562" r:id="rId13"/>
    <p:sldId id="563" r:id="rId14"/>
    <p:sldId id="593" r:id="rId15"/>
    <p:sldId id="591" r:id="rId16"/>
    <p:sldId id="564" r:id="rId17"/>
    <p:sldId id="565" r:id="rId18"/>
    <p:sldId id="570" r:id="rId19"/>
    <p:sldId id="571" r:id="rId20"/>
    <p:sldId id="594" r:id="rId21"/>
    <p:sldId id="575" r:id="rId22"/>
    <p:sldId id="576" r:id="rId23"/>
    <p:sldId id="577" r:id="rId24"/>
    <p:sldId id="578" r:id="rId25"/>
    <p:sldId id="595" r:id="rId26"/>
    <p:sldId id="580" r:id="rId27"/>
    <p:sldId id="581" r:id="rId28"/>
    <p:sldId id="582" r:id="rId2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969696"/>
    <a:srgbClr val="99CC00"/>
    <a:srgbClr val="000000"/>
    <a:srgbClr val="C0C0C0"/>
    <a:srgbClr val="FF3300"/>
    <a:srgbClr val="003399"/>
    <a:srgbClr val="6699FF"/>
    <a:srgbClr val="FFFF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6112" autoAdjust="0"/>
  </p:normalViewPr>
  <p:slideViewPr>
    <p:cSldViewPr>
      <p:cViewPr varScale="1">
        <p:scale>
          <a:sx n="112" d="100"/>
          <a:sy n="112" d="100"/>
        </p:scale>
        <p:origin x="-1584" y="-90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44C157CD-6158-49F9-80B5-A86DDA7FD8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42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94F65917-EF9C-4924-8575-6D173FBB75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4307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53969-DC21-4755-AC8F-061A368DACEE}" type="slidenum">
              <a:rPr lang="en-US"/>
              <a:pPr/>
              <a:t>1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F9D465-1248-413A-A5C4-7FD943AD2667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7D2AFB-705E-40B8-BD05-985ECE4E39AF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6A86DD-FD42-4A31-BC41-06749AF33DA0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C276E2-C52C-4116-8D37-C87F103EE26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7F323E-8CAF-4FE2-A66D-13831FE4315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54C3FD-73D6-47B5-AFB2-5DEE06A06E2E}" type="slidenum">
              <a:rPr lang="en-US" smtClean="0"/>
              <a:pPr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C1F318-D2FC-42D4-BF10-ADF8CA49624B}" type="slidenum">
              <a:rPr lang="en-US" smtClean="0"/>
              <a:pPr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D836C1-39E2-4BD7-A075-16AA772EDE99}" type="slidenum">
              <a:rPr lang="en-US" smtClean="0"/>
              <a:pPr>
                <a:defRPr/>
              </a:pPr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E2DCD0-08F2-41BC-8DCA-C1EA67C74876}" type="slidenum">
              <a:rPr lang="en-US" smtClean="0"/>
              <a:pPr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34A921-EDAF-4668-911A-843476B72B6D}" type="slidenum">
              <a:rPr lang="en-US" smtClean="0"/>
              <a:pPr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51D6B3-7277-465F-96D1-6F45D5081DF8}" type="slidenum">
              <a:rPr lang="en-US" smtClean="0"/>
              <a:pPr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09C544-08F2-402D-95B6-B9F4D95B4CC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6C87FD-75F1-42B2-81F0-79A5FA3B45EB}" type="slidenum">
              <a:rPr lang="en-US" smtClean="0"/>
              <a:pPr>
                <a:defRPr/>
              </a:pPr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AEFFAE-74AD-4E8E-A1F2-5B719062B139}" type="slidenum">
              <a:rPr lang="en-US" smtClean="0"/>
              <a:pPr>
                <a:defRPr/>
              </a:pPr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428D99-95EF-4FCC-8BDA-A7E275DD1090}" type="slidenum">
              <a:rPr lang="en-US" smtClean="0"/>
              <a:pPr>
                <a:defRPr/>
              </a:pPr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D45B04-4019-4339-8EF0-062890130378}" type="slidenum">
              <a:rPr lang="en-US" smtClean="0"/>
              <a:pPr>
                <a:defRPr/>
              </a:pPr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4B325D-8E0A-45E0-B46C-B9D9F6E912BF}" type="slidenum">
              <a:rPr lang="en-US" smtClean="0"/>
              <a:pPr>
                <a:defRPr/>
              </a:pPr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447AE1-A745-4A7A-8B2C-393877BE0777}" type="slidenum">
              <a:rPr lang="en-US" smtClean="0"/>
              <a:pPr>
                <a:defRPr/>
              </a:pPr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0A8F0F-B89C-40B6-9DDA-BEE163543C1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56E69E-5668-4F6D-910C-21E8E5BCA7D1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F9D465-1248-413A-A5C4-7FD943AD2667}" type="slidenum">
              <a:rPr lang="en-US" smtClean="0"/>
              <a:pPr>
                <a:defRPr/>
              </a:pPr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746BF0-F384-45C3-A458-3568D03EE45D}" type="slidenum">
              <a:rPr lang="en-US" smtClean="0">
                <a:cs typeface="Arial" charset="0"/>
              </a:rPr>
              <a:pPr/>
              <a:t>26</a:t>
            </a:fld>
            <a:endParaRPr lang="en-US" smtClean="0">
              <a:cs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6F6DEA-9DB3-44D5-B979-ABF476E6E3B1}" type="slidenum">
              <a:rPr lang="en-US" smtClean="0">
                <a:cs typeface="Arial" charset="0"/>
              </a:rPr>
              <a:pPr/>
              <a:t>27</a:t>
            </a:fld>
            <a:endParaRPr lang="en-US" smtClean="0">
              <a:cs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74F08B-8B78-4C77-80D9-2EFA4BB45689}" type="slidenum">
              <a:rPr lang="en-US" smtClean="0">
                <a:cs typeface="Arial" charset="0"/>
              </a:rPr>
              <a:pPr/>
              <a:t>28</a:t>
            </a:fld>
            <a:endParaRPr lang="en-US" smtClean="0">
              <a:cs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B286-E7DE-43C7-AEA9-CCD5384FC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229982" y="0"/>
            <a:ext cx="8914018" cy="78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6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1139825"/>
          </a:xfrm>
        </p:spPr>
        <p:txBody>
          <a:bodyPr/>
          <a:lstStyle/>
          <a:p>
            <a:pPr algn="ctr"/>
            <a:r>
              <a:rPr lang="en-US" sz="4800" b="1"/>
              <a:t>Discrete Choice Modeling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057400" y="2819400"/>
            <a:ext cx="6172200" cy="256698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William Greene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Stern School of Business</a:t>
            </a:r>
          </a:p>
          <a:p>
            <a:pPr marL="0" indent="0">
              <a:buFont typeface="Wingdings" pitchFamily="2" charset="2"/>
              <a:buNone/>
            </a:pPr>
            <a:r>
              <a:rPr lang="en-US" sz="3600" b="1">
                <a:latin typeface="Arial" charset="0"/>
              </a:rPr>
              <a:t>New York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1371600"/>
          </a:xfrm>
        </p:spPr>
        <p:txBody>
          <a:bodyPr/>
          <a:lstStyle/>
          <a:p>
            <a:r>
              <a:rPr lang="en-US" b="1" smtClean="0">
                <a:solidFill>
                  <a:srgbClr val="7030A0"/>
                </a:solidFill>
              </a:rPr>
              <a:t>Part 5.2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124200"/>
            <a:ext cx="6400800" cy="1371600"/>
          </a:xfrm>
        </p:spPr>
        <p:txBody>
          <a:bodyPr/>
          <a:lstStyle/>
          <a:p>
            <a:r>
              <a:rPr lang="en-US" sz="4400" smtClean="0"/>
              <a:t>The Nested Logit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Extended Formulation of the MNL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  </a:t>
            </a:r>
            <a:r>
              <a:rPr lang="en-US" sz="2400" smtClean="0">
                <a:latin typeface="+mj-lt"/>
              </a:rPr>
              <a:t>Clusters of similar alternatives</a:t>
            </a:r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smtClean="0"/>
              <a:t>  </a:t>
            </a:r>
            <a:r>
              <a:rPr lang="en-US" sz="2400" smtClean="0">
                <a:latin typeface="+mj-lt"/>
              </a:rPr>
              <a:t>Compound Utility: U(Alt)=U(Alt|Branch)+U(branch)</a:t>
            </a:r>
          </a:p>
          <a:p>
            <a:pPr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Behavioral implications – Correlations within branches</a:t>
            </a: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 flipH="1">
            <a:off x="1981200" y="3505200"/>
            <a:ext cx="9906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29718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191000" y="23622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Travel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209800" y="32004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Private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6096000" y="32004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Public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600200" y="40068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Air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35052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Car</a:t>
            </a: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48006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Train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67818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Bus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685800" y="236220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LIMB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533400" y="3200400"/>
            <a:ext cx="9906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BRANCH</a:t>
            </a:r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685800" y="407035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TWIG</a:t>
            </a:r>
          </a:p>
        </p:txBody>
      </p:sp>
      <p:sp>
        <p:nvSpPr>
          <p:cNvPr id="10260" name="Rectangle 19"/>
          <p:cNvSpPr>
            <a:spLocks noChangeArrowheads="1"/>
          </p:cNvSpPr>
          <p:nvPr/>
        </p:nvSpPr>
        <p:spPr bwMode="auto">
          <a:xfrm>
            <a:off x="1752600" y="2362200"/>
            <a:ext cx="5791200" cy="20574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792162"/>
          </a:xfrm>
        </p:spPr>
        <p:txBody>
          <a:bodyPr/>
          <a:lstStyle/>
          <a:p>
            <a:r>
              <a:rPr lang="en-US" smtClean="0"/>
              <a:t>Correlation Structure for a Two Level Model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8229600" cy="3200400"/>
          </a:xfrm>
        </p:spPr>
        <p:txBody>
          <a:bodyPr/>
          <a:lstStyle/>
          <a:p>
            <a:r>
              <a:rPr lang="en-US" sz="2400" smtClean="0">
                <a:latin typeface="+mj-lt"/>
              </a:rPr>
              <a:t>Within a branch</a:t>
            </a:r>
          </a:p>
          <a:p>
            <a:pPr lvl="1"/>
            <a:r>
              <a:rPr lang="en-US" sz="2000" smtClean="0">
                <a:latin typeface="+mj-lt"/>
              </a:rPr>
              <a:t>Identical variances (IIA applies)</a:t>
            </a:r>
          </a:p>
          <a:p>
            <a:pPr lvl="1"/>
            <a:r>
              <a:rPr lang="en-US" sz="2000" smtClean="0">
                <a:latin typeface="+mj-lt"/>
              </a:rPr>
              <a:t>Covariance (all same) = variance at higher level</a:t>
            </a:r>
          </a:p>
          <a:p>
            <a:r>
              <a:rPr lang="en-US" sz="2400" smtClean="0">
                <a:latin typeface="+mj-lt"/>
              </a:rPr>
              <a:t>Branches have different variances (scale factors)</a:t>
            </a:r>
          </a:p>
          <a:p>
            <a:r>
              <a:rPr lang="en-US" sz="2400" smtClean="0">
                <a:latin typeface="+mj-lt"/>
              </a:rPr>
              <a:t>Nested logit probabilities: Generalized Extreme Value</a:t>
            </a:r>
          </a:p>
          <a:p>
            <a:endParaRPr lang="en-US" sz="2400" smtClean="0">
              <a:latin typeface="+mj-lt"/>
            </a:endParaRPr>
          </a:p>
          <a:p>
            <a:pPr>
              <a:buFont typeface="Wingdings" pitchFamily="2" charset="2"/>
              <a:buNone/>
            </a:pPr>
            <a:r>
              <a:rPr lang="en-US" sz="2400" smtClean="0">
                <a:latin typeface="+mj-lt"/>
              </a:rPr>
              <a:t>     Prob[Alt,Branch]  =  Prob(branch) * Prob(Alt|Branch)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1066800" y="4267200"/>
            <a:ext cx="7315200" cy="685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r>
              <a:rPr lang="en-US" b="1" smtClean="0"/>
              <a:t>Probabilities for a Nested Logit Model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990600" y="1654175"/>
          <a:ext cx="7546975" cy="469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3" name="Equation" r:id="rId4" imgW="4165560" imgH="2590560" progId="Equation.DSMT4">
                  <p:embed/>
                </p:oleObj>
              </mc:Choice>
              <mc:Fallback>
                <p:oleObj name="Equation" r:id="rId4" imgW="4165560" imgH="25905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54175"/>
                        <a:ext cx="7546975" cy="4694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5334000" y="3352800"/>
            <a:ext cx="32004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4572000" y="4876800"/>
            <a:ext cx="4038600" cy="990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614363"/>
          </a:xfrm>
        </p:spPr>
        <p:txBody>
          <a:bodyPr/>
          <a:lstStyle/>
          <a:p>
            <a:r>
              <a:rPr lang="en-US" b="1" smtClean="0"/>
              <a:t>Model Form RU1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295400" y="1587500"/>
          <a:ext cx="6172200" cy="446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9" name="Equation" r:id="rId4" imgW="3390840" imgH="2819160" progId="Equation.DSMT4">
                  <p:embed/>
                </p:oleObj>
              </mc:Choice>
              <mc:Fallback>
                <p:oleObj name="Equation" r:id="rId4" imgW="3390840" imgH="28191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587500"/>
                        <a:ext cx="6172200" cy="4464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981200" y="1981200"/>
            <a:ext cx="47244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981200" y="3429000"/>
            <a:ext cx="3657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981200" y="4724400"/>
            <a:ext cx="55626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Moving Scaling Down to the Twig Level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219200" y="1720850"/>
          <a:ext cx="6942138" cy="483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3" name="Equation" r:id="rId4" imgW="4012920" imgH="2793960" progId="Equation.DSMT4">
                  <p:embed/>
                </p:oleObj>
              </mc:Choice>
              <mc:Fallback>
                <p:oleObj name="Equation" r:id="rId4" imgW="4012920" imgH="27939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720850"/>
                        <a:ext cx="6942138" cy="4832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3886200" y="2133600"/>
            <a:ext cx="2819400" cy="1752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3487738" y="5562600"/>
            <a:ext cx="3352800" cy="1066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4791075" y="4191000"/>
            <a:ext cx="3352800" cy="1066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219200"/>
            <a:ext cx="8610600" cy="530225"/>
          </a:xfrm>
        </p:spPr>
        <p:txBody>
          <a:bodyPr/>
          <a:lstStyle/>
          <a:p>
            <a:r>
              <a:rPr lang="en-US" sz="2400" b="1" smtClean="0"/>
              <a:t>RU2 Form Models Consistent with Utility Maximization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848600" cy="3657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l-GR" sz="2400" smtClean="0">
                <a:latin typeface="+mj-lt"/>
              </a:rPr>
              <a:t>μ</a:t>
            </a:r>
            <a:r>
              <a:rPr lang="en-US" sz="2400" baseline="-250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– 1 ≈ within branch equal correlation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latin typeface="+mj-lt"/>
              </a:rPr>
              <a:t>If 0 &lt; </a:t>
            </a:r>
            <a:r>
              <a:rPr lang="el-GR" sz="2400" smtClean="0">
                <a:latin typeface="+mj-lt"/>
              </a:rPr>
              <a:t>μ</a:t>
            </a:r>
            <a:r>
              <a:rPr lang="en-US" sz="2400" baseline="-250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≤ 1, probabilities are consistent with utility maximization for all 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ij</a:t>
            </a:r>
            <a:endParaRPr lang="en-US" sz="2400" smtClean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US" sz="2400" smtClean="0">
                <a:latin typeface="+mj-lt"/>
              </a:rPr>
              <a:t>If </a:t>
            </a:r>
            <a:r>
              <a:rPr lang="el-GR" sz="2400" smtClean="0">
                <a:latin typeface="+mj-lt"/>
              </a:rPr>
              <a:t>μ</a:t>
            </a:r>
            <a:r>
              <a:rPr lang="en-US" sz="2400" baseline="-250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&gt; 1, probabilities are consistent with utility maximization for some 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ij</a:t>
            </a:r>
            <a:r>
              <a:rPr lang="en-US" sz="2400" smtClean="0">
                <a:latin typeface="+mj-lt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latin typeface="+mj-lt"/>
              </a:rPr>
              <a:t>If </a:t>
            </a:r>
            <a:r>
              <a:rPr lang="el-GR" sz="2400" smtClean="0">
                <a:latin typeface="+mj-lt"/>
              </a:rPr>
              <a:t>μ</a:t>
            </a:r>
            <a:r>
              <a:rPr lang="en-US" sz="2400" baseline="-25000" smtClean="0">
                <a:latin typeface="+mj-lt"/>
              </a:rPr>
              <a:t>j</a:t>
            </a:r>
            <a:r>
              <a:rPr lang="en-US" sz="2400" smtClean="0">
                <a:latin typeface="+mj-lt"/>
              </a:rPr>
              <a:t> ≤ 0, probabilities not consistent with utility maximization for any </a:t>
            </a:r>
            <a:r>
              <a:rPr lang="en-US" sz="2400" b="1" smtClean="0">
                <a:latin typeface="+mj-lt"/>
              </a:rPr>
              <a:t>x</a:t>
            </a:r>
            <a:r>
              <a:rPr lang="en-US" sz="2400" baseline="-25000" smtClean="0">
                <a:latin typeface="+mj-lt"/>
              </a:rPr>
              <a:t>ij</a:t>
            </a:r>
            <a:r>
              <a:rPr lang="en-US" sz="2400" smtClean="0">
                <a:latin typeface="+mj-lt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latin typeface="+mj-lt"/>
              </a:rPr>
              <a:t>[NLOGIT allows </a:t>
            </a:r>
            <a:r>
              <a:rPr lang="el-GR" sz="2400" smtClean="0">
                <a:latin typeface="+mj-lt"/>
              </a:rPr>
              <a:t>μ</a:t>
            </a:r>
            <a:r>
              <a:rPr lang="en-US" sz="2400" baseline="-25000" smtClean="0">
                <a:latin typeface="+mj-lt"/>
              </a:rPr>
              <a:t>ij</a:t>
            </a:r>
            <a:r>
              <a:rPr lang="en-US" sz="2400" smtClean="0">
                <a:latin typeface="+mj-lt"/>
              </a:rPr>
              <a:t> =exp(</a:t>
            </a:r>
            <a:r>
              <a:rPr lang="el-GR" sz="2400" b="1" smtClean="0">
                <a:latin typeface="+mj-lt"/>
              </a:rPr>
              <a:t>δ</a:t>
            </a:r>
            <a:r>
              <a:rPr lang="en-US" sz="2400" b="1" smtClean="0">
                <a:latin typeface="+mj-lt"/>
              </a:rPr>
              <a:t>´z</a:t>
            </a:r>
            <a:r>
              <a:rPr lang="en-US" sz="2400" baseline="-25000" smtClean="0">
                <a:latin typeface="+mj-lt"/>
              </a:rPr>
              <a:t>i</a:t>
            </a:r>
            <a:r>
              <a:rPr lang="en-US" sz="2400" smtClean="0">
                <a:latin typeface="+mj-lt"/>
              </a:rPr>
              <a:t>) – “covariance heterogeneity.”]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Higher Level Trees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295400" y="4953000"/>
            <a:ext cx="6400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Tahoma" pitchFamily="34" charset="0"/>
              </a:rPr>
              <a:t>E.g., </a:t>
            </a:r>
            <a:r>
              <a:rPr lang="en-US" sz="2400" smtClean="0">
                <a:latin typeface="Tahoma" pitchFamily="34" charset="0"/>
              </a:rPr>
              <a:t> Location </a:t>
            </a:r>
            <a:r>
              <a:rPr lang="en-US" sz="2400">
                <a:latin typeface="Tahoma" pitchFamily="34" charset="0"/>
              </a:rPr>
              <a:t>(Neighborhood)</a:t>
            </a:r>
          </a:p>
          <a:p>
            <a:pPr eaLnBrk="1" hangingPunct="1"/>
            <a:r>
              <a:rPr lang="en-US" sz="2400">
                <a:latin typeface="Tahoma" pitchFamily="34" charset="0"/>
              </a:rPr>
              <a:t>        Housing Type (Rent, Buy, House, Apt)</a:t>
            </a:r>
          </a:p>
          <a:p>
            <a:pPr eaLnBrk="1" hangingPunct="1"/>
            <a:r>
              <a:rPr lang="en-US" sz="2400">
                <a:latin typeface="Tahoma" pitchFamily="34" charset="0"/>
              </a:rPr>
              <a:t>        Housing (# Bedrooms)</a:t>
            </a: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905000"/>
            <a:ext cx="7072313" cy="2616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295400" y="1600200"/>
            <a:ext cx="7315200" cy="3048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Estimation Strategy for Nested Logit Models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229600" cy="4530725"/>
          </a:xfrm>
        </p:spPr>
        <p:txBody>
          <a:bodyPr/>
          <a:lstStyle/>
          <a:p>
            <a:r>
              <a:rPr lang="en-US" sz="2400" b="1" smtClean="0">
                <a:latin typeface="+mj-lt"/>
              </a:rPr>
              <a:t>Two step estimation (ca. 1980s)</a:t>
            </a:r>
          </a:p>
          <a:p>
            <a:pPr lvl="1"/>
            <a:r>
              <a:rPr lang="en-US" sz="2000" smtClean="0">
                <a:latin typeface="+mj-lt"/>
              </a:rPr>
              <a:t>For each branch, just fit MNL</a:t>
            </a:r>
          </a:p>
          <a:p>
            <a:pPr lvl="2"/>
            <a:r>
              <a:rPr lang="en-US" sz="1800" smtClean="0">
                <a:latin typeface="+mj-lt"/>
              </a:rPr>
              <a:t>Loses efficiency – replicates coefficients</a:t>
            </a:r>
          </a:p>
          <a:p>
            <a:pPr lvl="2"/>
            <a:r>
              <a:rPr lang="en-US" sz="1800" smtClean="0">
                <a:latin typeface="+mj-lt"/>
              </a:rPr>
              <a:t>Does not insure consistency with utility maximization</a:t>
            </a:r>
          </a:p>
          <a:p>
            <a:pPr lvl="1"/>
            <a:r>
              <a:rPr lang="en-US" sz="2000" smtClean="0">
                <a:latin typeface="+mj-lt"/>
              </a:rPr>
              <a:t>For branch level, fit separate model, just including </a:t>
            </a:r>
            <a:r>
              <a:rPr lang="en-US" sz="2000" b="1" smtClean="0">
                <a:latin typeface="+mj-lt"/>
              </a:rPr>
              <a:t>y</a:t>
            </a:r>
            <a:r>
              <a:rPr lang="en-US" sz="2000" smtClean="0">
                <a:latin typeface="+mj-lt"/>
              </a:rPr>
              <a:t> and the inclusive values</a:t>
            </a:r>
          </a:p>
          <a:p>
            <a:pPr lvl="2"/>
            <a:r>
              <a:rPr lang="en-US" sz="1800" smtClean="0">
                <a:latin typeface="+mj-lt"/>
              </a:rPr>
              <a:t>Again loses efficiency</a:t>
            </a:r>
          </a:p>
          <a:p>
            <a:pPr lvl="2"/>
            <a:r>
              <a:rPr lang="en-US" sz="1800" smtClean="0">
                <a:latin typeface="+mj-lt"/>
              </a:rPr>
              <a:t>Not consistent with utility maximization – note the form of the </a:t>
            </a:r>
            <a:br>
              <a:rPr lang="en-US" sz="1800" smtClean="0">
                <a:latin typeface="+mj-lt"/>
              </a:rPr>
            </a:br>
            <a:r>
              <a:rPr lang="en-US" sz="1800" smtClean="0">
                <a:latin typeface="+mj-lt"/>
              </a:rPr>
              <a:t>branch probability</a:t>
            </a:r>
          </a:p>
          <a:p>
            <a:r>
              <a:rPr lang="en-US" sz="2400" b="1" smtClean="0">
                <a:latin typeface="+mj-lt"/>
              </a:rPr>
              <a:t>Full information ML (current) </a:t>
            </a:r>
            <a:r>
              <a:rPr lang="en-US" sz="2400" smtClean="0">
                <a:latin typeface="+mj-lt"/>
              </a:rPr>
              <a:t/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Fit the entire model at once, imposing all restrictions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838200" y="1371600"/>
            <a:ext cx="7924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endParaRPr lang="en-US" sz="120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>
                <a:latin typeface="Courier New" pitchFamily="49" charset="0"/>
              </a:rPr>
              <a:t> </a:t>
            </a:r>
            <a:r>
              <a:rPr lang="en-US" sz="1200" b="1">
                <a:latin typeface="Courier New" pitchFamily="49" charset="0"/>
              </a:rPr>
              <a:t>Tree Structure Specified for the Nested Logit Model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Sample proportions are marginal, not conditional.      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Choices marked with * are excluded for the IIA test.     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----------------+----------------+----------------+----------------+------+---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Trunk    (prop.)|Limb     (prop.)|Branch   (prop.)|Choice   (prop.)|Weight|IIA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----------------+----------------+----------------+----------------+------+---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Trunk{1} 1.00000|TRAVEL   1.00000|PRIVATE   .55714|AIR       .27619| 1.000|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               |                |                |CAR       .28095| 1.000|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               |                |PUBLIC    .44286|TRAIN     .30000| 1.000|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               |                |                |BUS       .14286| 1.000|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----------------+----------------+----------------+----------------+------+---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Model Specification:  Table entry is the attribute that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multiplies the indicated parameter.               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+--------+------+-----------------------------------------------+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Choice |******| Parameter                         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|Row  1| GC       TTME     INVT     INVC     A_AIR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|Row  2| AIR_HIN1 A_TRAIN  TRA_HIN3 A_BUS    BUS_HIN4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+--------+------+-----------------------------------------------+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|AIR     |     1| GC       TTME     INVT     INVC     Constant  |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|        |     2| HINC     none     none     none     none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|CAR     |     1| GC       TTME     INVT     INVC     none      |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|        |     2| none     none     none     none     none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|TRAIN   |     1| GC       TTME     INVT     INVC     none      |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|        |     2| none     Constant HINC     none     none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|BUS     |     1| GC       TTME     INVT     INVC     none      |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|        |     2| none     none     none     Constant HINC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+---------------------------------------------------------------+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685800" y="838200"/>
            <a:ext cx="7848600" cy="584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latin typeface="Arial" charset="0"/>
              </a:rPr>
              <a:t>Model Structure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5595938" y="2590800"/>
            <a:ext cx="15240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790575"/>
          </a:xfrm>
        </p:spPr>
        <p:txBody>
          <a:bodyPr/>
          <a:lstStyle/>
          <a:p>
            <a:r>
              <a:rPr lang="en-US" b="1" smtClean="0"/>
              <a:t>MNL Baseline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524000" y="1828800"/>
            <a:ext cx="67818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-172.94366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Estimation based on N =    210, K =  10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Constants only   -283.7588  .3905 .3787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Chi-squared[ 7]          =    221.63022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.07578***       .01833        4.134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-.10289***       .01109       -9.280   .0000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-.01399***       .00267       -5.240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-.08044***       .01995       -4.032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4.37035***      1.05734        4.133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AIR_HIN1|     .00428          .01306         .327   .7434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5.91407***       .68993        8.572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TRA_HIN3|    -.05907***       .01471       -4.016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4.46269***       .72333        6.170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BUS_HIN4|    -.02295          .01592       -1.442   .1493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533400"/>
          </a:xfrm>
        </p:spPr>
        <p:txBody>
          <a:bodyPr/>
          <a:lstStyle/>
          <a:p>
            <a:r>
              <a:rPr lang="en-US" b="1" smtClean="0"/>
              <a:t>FIML Parameter Estimates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828800" y="1524000"/>
            <a:ext cx="6400800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-166.64835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The model has 2 levels.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Random Utility Form 1:IVparms = LMDAb|l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.06579***       .01878        3.504   .0005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-.07738***       .01217       -6.358   .0000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-.01335***       .00270       -4.948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-.07046***       .02052       -3.433   .0006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2.49364**       1.01084        2.467   .0136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AIR_HIN1|     .00357          .01057         .337   .7358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3.49867***       .80634        4.339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TRA_HIN3|    -.03581***       .01379       -2.597   .0094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2.30142***       .81284        2.831   .0046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BUS_HIN4|    -.01128          .01459        -.773   .4395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|IV parameters, lambda(b|l),gamma(l)</a:t>
            </a:r>
          </a:p>
          <a:p>
            <a:r>
              <a:rPr lang="nb-NO" sz="1200" b="1">
                <a:latin typeface="Courier New" pitchFamily="49" charset="0"/>
                <a:cs typeface="Courier New" pitchFamily="49" charset="0"/>
              </a:rPr>
              <a:t> PRIVATE|    2.16095***       .47193        4.579   .0000</a:t>
            </a:r>
          </a:p>
          <a:p>
            <a:r>
              <a:rPr lang="fr-FR" sz="1200" b="1">
                <a:latin typeface="Courier New" pitchFamily="49" charset="0"/>
                <a:cs typeface="Courier New" pitchFamily="49" charset="0"/>
              </a:rPr>
              <a:t>  PUBLIC|    1.56295***       .34500        4.530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|Underlying standard deviation = pi/(IVparm*sqr(6)</a:t>
            </a:r>
          </a:p>
          <a:p>
            <a:r>
              <a:rPr lang="nb-NO" sz="1200" b="1">
                <a:latin typeface="Courier New" pitchFamily="49" charset="0"/>
                <a:cs typeface="Courier New" pitchFamily="49" charset="0"/>
              </a:rPr>
              <a:t> PRIVATE|     .59351***       .12962        4.579   .0000</a:t>
            </a:r>
          </a:p>
          <a:p>
            <a:r>
              <a:rPr lang="fr-FR" sz="1200" b="1">
                <a:latin typeface="Courier New" pitchFamily="49" charset="0"/>
                <a:cs typeface="Courier New" pitchFamily="49" charset="0"/>
              </a:rPr>
              <a:t>  PUBLIC|     .82060***       .18114        4.530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1905000" y="5410200"/>
            <a:ext cx="5410200" cy="533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b="1" smtClean="0"/>
              <a:t>RU2 Form of Nested Logit Model</a:t>
            </a:r>
          </a:p>
        </p:txBody>
      </p:sp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1676400" y="1676400"/>
            <a:ext cx="64770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-168.81283  (-148.63860 with RU1)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.06527***       .01787        3.652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-.06114***       .01119       -5.466   .0000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-.01231***       .00283       -4.354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-.07018***       .01951       -3.597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1.22545          .87245        1.405   .1601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AIR_HIN1|     .01501          .01226        1.225   .2206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3.44408***       .68388        5.036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TRA_HIN2|    -.02823***       .00852       -3.311   .0009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2.58400***       .63247        4.086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BUS_HIN3|    -.00726          .01075        -.676   .4993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|IV parameters, RU2 form = mu(b|l),gamma(l)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FLY|    1.00000        ......(Fixed Parameter)......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GROUND|     .47778***       .10508        4.547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|Underlying standard deviation = pi/(IVparm*sqr(6)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FLY|    1.28255        ......(Fixed Parameter)......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GROUND|    2.68438***       .59041        4.547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139825"/>
          </a:xfrm>
        </p:spPr>
        <p:txBody>
          <a:bodyPr/>
          <a:lstStyle/>
          <a:p>
            <a:r>
              <a:rPr lang="en-US" b="1" smtClean="0"/>
              <a:t>Elasticities Decompose Additively</a:t>
            </a:r>
            <a:endParaRPr lang="en-US" b="1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362200"/>
            <a:ext cx="849185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3"/>
          <p:cNvSpPr txBox="1">
            <a:spLocks noChangeArrowheads="1"/>
          </p:cNvSpPr>
          <p:nvPr/>
        </p:nvSpPr>
        <p:spPr bwMode="auto">
          <a:xfrm>
            <a:off x="533400" y="1066800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b="1">
                <a:latin typeface="Tahoma" pitchFamily="34" charset="0"/>
              </a:rPr>
              <a:t>Estimated Elasticities </a:t>
            </a:r>
            <a:r>
              <a:rPr lang="en-US" sz="2800" b="1" smtClean="0">
                <a:latin typeface="Tahoma" pitchFamily="34" charset="0"/>
              </a:rPr>
              <a:t>with Decomposition</a:t>
            </a:r>
            <a:endParaRPr lang="en-US" sz="2800" b="1">
              <a:latin typeface="Tahoma" pitchFamily="34" charset="0"/>
            </a:endParaRPr>
          </a:p>
        </p:txBody>
      </p:sp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1447800" y="1676400"/>
            <a:ext cx="6629400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Elasticity             averaged over observations.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Attribute is INVC     in choice AIR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                 Decomposition of Effect if Nest    Total Effect|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                 Trunk   Limb   Branch   Choice     Mean  St.Dev|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*     Choice=AIR        .000   .000  -2.456  -3.091     -5.547  3.525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Choice=CAR        .000   .000  -2.456   2.916       .460  3.178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000" b="1">
                <a:latin typeface="Courier New" pitchFamily="49" charset="0"/>
                <a:cs typeface="Courier New" pitchFamily="49" charset="0"/>
              </a:rPr>
              <a:t>|       Choice=TRAIN      .000   .000   3.846    .000      3.846  4.865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Choice=BUS        .000   .000   3.846    .000      3.846  4.865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Attribute is INVC     in choice CAR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Choice=AIR        .000   .000   -.757    .650      -.107   .589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*     Choice=CAR        .000   .000   -.757   -.830     -1.587  1.292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000" b="1">
                <a:latin typeface="Courier New" pitchFamily="49" charset="0"/>
                <a:cs typeface="Courier New" pitchFamily="49" charset="0"/>
              </a:rPr>
              <a:t>|       Choice=TRAIN      .000   .000    .647    .000       .647   .605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Choice=BUS        .000   .000    .647    .000       .647   .605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Attribute is INVC     in choice TRAIN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Choice=AIR        .000   .000   1.340    .000      1.340  1.475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Choice=CAR        .000   .000   1.340    .000      1.340  1.475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000" b="1">
                <a:latin typeface="Courier New" pitchFamily="49" charset="0"/>
                <a:cs typeface="Courier New" pitchFamily="49" charset="0"/>
              </a:rPr>
              <a:t>| *     Choice=TRAIN      .000   .000  -1.986  -1.490     -3.475  2.539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Choice=BUS        .000   .000  -1.986   2.128       .142  1.321 |</a:t>
            </a:r>
          </a:p>
          <a:p>
            <a:r>
              <a:rPr lang="en-US" sz="1000" b="1" smtClean="0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  <a:endParaRPr lang="en-US" sz="10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000" b="1" smtClean="0">
                <a:latin typeface="Courier New" pitchFamily="49" charset="0"/>
                <a:cs typeface="Courier New" pitchFamily="49" charset="0"/>
              </a:rPr>
              <a:t>| </a:t>
            </a:r>
            <a:r>
              <a:rPr lang="en-US" sz="1000" b="1">
                <a:latin typeface="Courier New" pitchFamily="49" charset="0"/>
                <a:cs typeface="Courier New" pitchFamily="49" charset="0"/>
              </a:rPr>
              <a:t>Effects on probabilities of all choices in the model: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* indicates direct Elasticity effect of the attribute.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Testing vs. the MNL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828800"/>
            <a:ext cx="6705600" cy="4530725"/>
          </a:xfrm>
        </p:spPr>
        <p:txBody>
          <a:bodyPr/>
          <a:lstStyle/>
          <a:p>
            <a:r>
              <a:rPr lang="en-US" sz="2400" smtClean="0">
                <a:latin typeface="+mj-lt"/>
              </a:rPr>
              <a:t>Log likelihood for the NL model</a:t>
            </a:r>
          </a:p>
          <a:p>
            <a:r>
              <a:rPr lang="en-US" sz="2400" smtClean="0">
                <a:latin typeface="+mj-lt"/>
              </a:rPr>
              <a:t>Constrain IV parameters to equal 1 with </a:t>
            </a:r>
            <a:br>
              <a:rPr lang="en-US" sz="2400" smtClean="0">
                <a:latin typeface="+mj-lt"/>
              </a:rPr>
            </a:br>
            <a:r>
              <a:rPr lang="en-US" sz="2400" smtClean="0">
                <a:latin typeface="+mj-lt"/>
              </a:rPr>
              <a:t>        ; IVSET(list of branches)=[1]</a:t>
            </a:r>
          </a:p>
          <a:p>
            <a:r>
              <a:rPr lang="en-US" sz="2400" smtClean="0">
                <a:latin typeface="+mj-lt"/>
              </a:rPr>
              <a:t>Use likelihood ratio test</a:t>
            </a:r>
          </a:p>
          <a:p>
            <a:r>
              <a:rPr lang="en-US" sz="2400" smtClean="0">
                <a:latin typeface="+mj-lt"/>
              </a:rPr>
              <a:t>For the example:</a:t>
            </a:r>
          </a:p>
          <a:p>
            <a:pPr lvl="1"/>
            <a:r>
              <a:rPr lang="en-US" sz="1800" smtClean="0">
                <a:latin typeface="+mj-lt"/>
              </a:rPr>
              <a:t>LogL = -166.68435</a:t>
            </a:r>
          </a:p>
          <a:p>
            <a:pPr lvl="1"/>
            <a:r>
              <a:rPr lang="en-US" sz="1800" smtClean="0">
                <a:latin typeface="+mj-lt"/>
              </a:rPr>
              <a:t>LogL (MNL) = -172.94366</a:t>
            </a:r>
          </a:p>
          <a:p>
            <a:pPr lvl="1"/>
            <a:r>
              <a:rPr lang="en-US" sz="1800" smtClean="0">
                <a:latin typeface="+mj-lt"/>
              </a:rPr>
              <a:t>Chi-squared with 2 d.f. = 2(-166.68435-(-172.94366)) </a:t>
            </a:r>
            <a:br>
              <a:rPr lang="en-US" sz="1800" smtClean="0">
                <a:latin typeface="+mj-lt"/>
              </a:rPr>
            </a:br>
            <a:r>
              <a:rPr lang="en-US" sz="1800" smtClean="0">
                <a:latin typeface="+mj-lt"/>
              </a:rPr>
              <a:t>                                     = 12.51862</a:t>
            </a:r>
          </a:p>
          <a:p>
            <a:pPr lvl="1"/>
            <a:r>
              <a:rPr lang="en-US" sz="1800" smtClean="0">
                <a:latin typeface="+mj-lt"/>
              </a:rPr>
              <a:t>The critical value is 5.99 (95%)</a:t>
            </a:r>
          </a:p>
          <a:p>
            <a:pPr lvl="1"/>
            <a:r>
              <a:rPr lang="en-US" sz="1800" smtClean="0">
                <a:latin typeface="+mj-lt"/>
              </a:rPr>
              <a:t>The MNL (and a fortiori, IIA) is rejected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Degenerate Branches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pPr>
              <a:buNone/>
            </a:pPr>
            <a:endParaRPr lang="en-US" sz="2400" smtClean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4191000" y="23622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Travel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209800" y="3200400"/>
            <a:ext cx="990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   </a:t>
            </a:r>
            <a:r>
              <a:rPr lang="en-US" sz="1600" b="1">
                <a:latin typeface="Tahoma" pitchFamily="34" charset="0"/>
              </a:rPr>
              <a:t>Fly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6096000" y="3200400"/>
            <a:ext cx="1143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Ground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2743200" y="4083050"/>
            <a:ext cx="609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Air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5715000" y="41148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</a:t>
            </a:r>
            <a:r>
              <a:rPr lang="en-US" sz="1600" b="1">
                <a:latin typeface="Tahoma" pitchFamily="34" charset="0"/>
              </a:rPr>
              <a:t>Car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48006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Train</a:t>
            </a: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781800" y="408305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</a:t>
            </a:r>
            <a:r>
              <a:rPr lang="en-US" sz="1600" b="1">
                <a:latin typeface="Tahoma" pitchFamily="34" charset="0"/>
              </a:rPr>
              <a:t>Bus</a:t>
            </a:r>
          </a:p>
        </p:txBody>
      </p:sp>
      <p:sp>
        <p:nvSpPr>
          <p:cNvPr id="20495" name="Text Box 16"/>
          <p:cNvSpPr txBox="1">
            <a:spLocks noChangeArrowheads="1"/>
          </p:cNvSpPr>
          <p:nvPr/>
        </p:nvSpPr>
        <p:spPr bwMode="auto">
          <a:xfrm>
            <a:off x="685800" y="3200400"/>
            <a:ext cx="1066800" cy="3381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BRANCH</a:t>
            </a:r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914400" y="399415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TWIG</a:t>
            </a:r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>
            <a:off x="6172200" y="3505200"/>
            <a:ext cx="0" cy="533400"/>
          </a:xfrm>
          <a:prstGeom prst="line">
            <a:avLst/>
          </a:prstGeom>
          <a:noFill/>
          <a:ln w="2857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8" name="Line 19"/>
          <p:cNvSpPr>
            <a:spLocks noChangeShapeType="1"/>
          </p:cNvSpPr>
          <p:nvPr/>
        </p:nvSpPr>
        <p:spPr bwMode="auto">
          <a:xfrm>
            <a:off x="2971800" y="3505200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1981200" y="2362200"/>
            <a:ext cx="5791200" cy="20574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00" name="Text Box 17"/>
          <p:cNvSpPr txBox="1">
            <a:spLocks noChangeArrowheads="1"/>
          </p:cNvSpPr>
          <p:nvPr/>
        </p:nvSpPr>
        <p:spPr bwMode="auto">
          <a:xfrm>
            <a:off x="838200" y="236220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LIMB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001000" cy="609600"/>
          </a:xfrm>
        </p:spPr>
        <p:txBody>
          <a:bodyPr/>
          <a:lstStyle/>
          <a:p>
            <a:r>
              <a:rPr lang="en-US" b="1" smtClean="0"/>
              <a:t>NL Model with a Degenerate Branch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752600" y="1676400"/>
            <a:ext cx="5943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-148.63860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.44230***       .11318        3.908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-.10199***       .01598       -6.382   .0000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-.07469***       .01666       -4.483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-.44283***       .11437       -3.872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3.97654***      1.13637        3.499   .0005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AIR_HIN1|     .02163          .01326        1.631   .1028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6.50129***      1.01147        6.428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TRA_HIN2|    -.06427***       .01768       -3.635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4.52963***       .99877        4.535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BUS_HIN3|    -.01596          .02000        -.798   .4248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|IV parameters, lambda(b|l),gamma(l)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 FLY|     .86489***       .18345        4.715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GROUND|     .24364***       .05338        4.564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|Underlying standard deviation = pi/(</a:t>
            </a:r>
            <a:r>
              <a:rPr lang="en-US" sz="1200" b="1" smtClean="0">
                <a:latin typeface="Courier New" pitchFamily="49" charset="0"/>
                <a:cs typeface="Courier New" pitchFamily="49" charset="0"/>
              </a:rPr>
              <a:t>IVparm*sqr(6))</a:t>
            </a:r>
            <a:endParaRPr lang="en-US" sz="1200" b="1">
              <a:latin typeface="Courier New" pitchFamily="49" charset="0"/>
              <a:cs typeface="Courier New" pitchFamily="49" charset="0"/>
            </a:endParaRP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 FLY|    1.48291***       .31454        4.715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GROUND|    5.26413***      1.15331        4.564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r>
              <a:rPr lang="en-US" sz="2800" smtClean="0"/>
              <a:t>Using Degenerate Branches to Reveal Scaling</a:t>
            </a:r>
            <a:endParaRPr lang="en-US" sz="280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667000"/>
            <a:ext cx="837247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Scaling in Transport Modes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457200" y="1600200"/>
            <a:ext cx="5715000" cy="49863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-182.42834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The model has 2 levels.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Nested Logit form:IVparms=Taub|l,r,Sl|r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&amp; Fr.No normalizations imposed a priori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.09622**        .03875        2.483   .0130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-.08331***       .02697       -3.089   .0020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-.01888***       .00684       -2.760   .0058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-.10904***       .03677       -2.966   .0030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4.50827***      1.33062        3.388   .0007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3.35580***       .90490        3.708   .0002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3.11885**       1.33138        2.343   .0192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       |IV parameters, tau(b|l,r),sigma(l|r),phi(r)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 FLY|    1.65512**        .79212        2.089   .0367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RAIL|     .92758***       .11822        7.846   .0000</a:t>
            </a:r>
          </a:p>
          <a:p>
            <a:r>
              <a:rPr lang="fi-FI" sz="1200" b="1">
                <a:latin typeface="Courier New" pitchFamily="49" charset="0"/>
                <a:cs typeface="Courier New" pitchFamily="49" charset="0"/>
              </a:rPr>
              <a:t>LOCLMASS|    1.00787***       .15131        6.661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DRIVE|    1.00000        ......(Fixed Parameter)......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pPr eaLnBrk="1" hangingPunct="1">
              <a:spcBef>
                <a:spcPct val="50000"/>
              </a:spcBef>
            </a:pPr>
            <a:endParaRPr lang="en-US" sz="1200" b="1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6172200" y="1752600"/>
            <a:ext cx="2590800" cy="1446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NLOGIT ; Lhs=mode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Rhs=gc,ttme,invt,invc,one 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Choices=air,train,bus,car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Tree=Fly(Air),</a:t>
            </a:r>
            <a:br>
              <a:rPr lang="en-US" sz="1100" b="1">
                <a:latin typeface="Courier New" pitchFamily="49" charset="0"/>
                <a:cs typeface="Courier New" pitchFamily="49" charset="0"/>
              </a:rPr>
            </a:br>
            <a:r>
              <a:rPr lang="en-US" sz="1100" b="1">
                <a:latin typeface="Courier New" pitchFamily="49" charset="0"/>
                <a:cs typeface="Courier New" pitchFamily="49" charset="0"/>
              </a:rPr>
              <a:t>       Rail(train),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       LoclMass(bus),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       Drive(Car)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ivset:(drive)=[1]$</a:t>
            </a:r>
            <a:endParaRPr lang="en-US" sz="11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6172200" y="1752600"/>
            <a:ext cx="2590800" cy="1447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8229600" cy="703263"/>
          </a:xfrm>
        </p:spPr>
        <p:txBody>
          <a:bodyPr/>
          <a:lstStyle/>
          <a:p>
            <a:r>
              <a:rPr lang="en-US" b="1" smtClean="0"/>
              <a:t>Simulating the Nested Logit Model</a:t>
            </a:r>
          </a:p>
        </p:txBody>
      </p:sp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1447800" y="1752600"/>
            <a:ext cx="5715000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NLOGIT  	; lhs=mode;rhs=gc,ttme,invt,invc ; rh2=one,hinc</a:t>
            </a:r>
            <a:endParaRPr lang="en-US" sz="1400">
              <a:latin typeface="Arial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         	; choices=air,train,bus,car</a:t>
            </a:r>
            <a:r>
              <a:rPr lang="en-US" sz="1400">
                <a:latin typeface="Arial" charset="0"/>
              </a:rPr>
              <a:t>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                   ; tree=Travel[Private(Air,Car),Public(Train,Bus</a:t>
            </a:r>
            <a:r>
              <a:rPr lang="en-US" sz="1400" b="1" smtClean="0">
                <a:latin typeface="Arial" charset="0"/>
              </a:rPr>
              <a:t>)] ; ru1</a:t>
            </a:r>
            <a:endParaRPr lang="en-US" sz="1400">
              <a:latin typeface="Arial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    	; simulation = * </a:t>
            </a:r>
            <a:r>
              <a:rPr lang="en-US" sz="1400" b="1" smtClean="0">
                <a:latin typeface="Arial" charset="0"/>
              </a:rPr>
              <a:t>; </a:t>
            </a:r>
            <a:r>
              <a:rPr lang="en-US" sz="1400" b="1">
                <a:latin typeface="Arial" charset="0"/>
              </a:rPr>
              <a:t>scenario:gc(car)=[*]1.5</a:t>
            </a:r>
            <a:r>
              <a:rPr lang="en-US" sz="1200" b="1">
                <a:solidFill>
                  <a:schemeClr val="folHlink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1676400" y="2667000"/>
            <a:ext cx="6553200" cy="407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+------------------------------------------------------+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|Simulations of Probability Model                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|Model: FIML: Nested Multinomial Logit Model     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|Number of individuals is the probability times the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|number of observations in the simulated sample. 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|Column totals may be affected by rounding error.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|The model used was simulated with    210 observations.|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+------------------------------------------------------+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-------------------------------------------------------------------------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Specification of scenario 1 is: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Attribute  Alternatives affected            Change type             Value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---------  -------------------------------  ------------------- ---------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GC         CAR                              Scale base by value     1.500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Simulated Probabilities (shares) for this scenario: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+----------+--------------+--------------+------------------+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|Choice    |     Base     |   Scenario   | Scenario - Base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          |%Share Number |%Share Number |ChgShare ChgNumber|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+----------+--------------+--------------+------------------+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|AIR       | 26.515    56 |  8.854    19 |-17.661%      -37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|TRAIN     | 29.782    63 | 12.487    26 |-17.296%      -37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|BUS       | 14.504    30 | 71.824   151 | 57.320%      121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|CAR       | 29.200    61 |  6.836    14 |-22.364%      -47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|Total     |100.000   210 |100.000   210 |   .000%        0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2971800" y="2133600"/>
            <a:ext cx="3505200" cy="2286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39825"/>
          </a:xfrm>
        </p:spPr>
        <p:txBody>
          <a:bodyPr/>
          <a:lstStyle/>
          <a:p>
            <a:r>
              <a:rPr lang="en-US" b="1" smtClean="0"/>
              <a:t>An Error Components Model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371600" y="1814513"/>
          <a:ext cx="6985000" cy="412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9" name="Equation" r:id="rId4" imgW="4038480" imgH="2387520" progId="Equation.DSMT4">
                  <p:embed/>
                </p:oleObj>
              </mc:Choice>
              <mc:Fallback>
                <p:oleObj name="Equation" r:id="rId4" imgW="4038480" imgH="238752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814513"/>
                        <a:ext cx="6985000" cy="412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6705600" y="2212975"/>
            <a:ext cx="3810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6705600" y="3048000"/>
            <a:ext cx="381000" cy="762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3124200" y="3962400"/>
            <a:ext cx="18288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5153025" y="4724400"/>
            <a:ext cx="1828800" cy="762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r>
              <a:rPr lang="en-US" b="1" smtClean="0"/>
              <a:t>Error Components Logit Model</a:t>
            </a:r>
          </a:p>
        </p:txBody>
      </p:sp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1676400" y="1600200"/>
            <a:ext cx="6324600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Error Components (Random Effects)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-182.27368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Replications for simulated probs. =  25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Halton sequences used for simulations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ECM model with panel has      70 groups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Fixed number of obsrvs./group=        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Hessian is not PD. Using BHHH estimator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.07293***       .01978        3.687   .0002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-.10597***       .01116       -9.499   .0000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-.01402***       .00293       -4.787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-.08825***       .02206       -4.000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5.31987***       .90145        5.901   .0000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4.46048***       .59820        7.457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3.86918***       .67674        5.717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|Standard deviations of latent random effects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SigmaE01|    </a:t>
            </a:r>
            <a:r>
              <a:rPr lang="da-DK" sz="1200" b="1" smtClean="0">
                <a:latin typeface="Courier New" pitchFamily="49" charset="0"/>
                <a:cs typeface="Courier New" pitchFamily="49" charset="0"/>
              </a:rPr>
              <a:t> .</a:t>
            </a:r>
            <a:r>
              <a:rPr lang="da-DK" sz="1200" b="1">
                <a:latin typeface="Courier New" pitchFamily="49" charset="0"/>
                <a:cs typeface="Courier New" pitchFamily="49" charset="0"/>
              </a:rPr>
              <a:t>27336         3.25167        </a:t>
            </a:r>
            <a:r>
              <a:rPr lang="da-DK" sz="1200" b="1" smtClean="0">
                <a:latin typeface="Courier New" pitchFamily="49" charset="0"/>
                <a:cs typeface="Courier New" pitchFamily="49" charset="0"/>
              </a:rPr>
              <a:t> .</a:t>
            </a:r>
            <a:r>
              <a:rPr lang="da-DK" sz="1200" b="1">
                <a:latin typeface="Courier New" pitchFamily="49" charset="0"/>
                <a:cs typeface="Courier New" pitchFamily="49" charset="0"/>
              </a:rPr>
              <a:t>084   .9330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SigmaE02|    1.21988          .94292        1.294   .1958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cxnSp>
        <p:nvCxnSpPr>
          <p:cNvPr id="27652" name="Straight Arrow Connector 4"/>
          <p:cNvCxnSpPr>
            <a:cxnSpLocks noChangeShapeType="1"/>
          </p:cNvCxnSpPr>
          <p:nvPr/>
        </p:nvCxnSpPr>
        <p:spPr bwMode="auto">
          <a:xfrm rot="10800000">
            <a:off x="5334000" y="2819400"/>
            <a:ext cx="1066800" cy="158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1371600"/>
          </a:xfrm>
        </p:spPr>
        <p:txBody>
          <a:bodyPr/>
          <a:lstStyle/>
          <a:p>
            <a:r>
              <a:rPr lang="en-US" b="1" smtClean="0">
                <a:solidFill>
                  <a:srgbClr val="7030A0"/>
                </a:solidFill>
              </a:rPr>
              <a:t>Part 5.3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124200"/>
            <a:ext cx="6400800" cy="1371600"/>
          </a:xfrm>
        </p:spPr>
        <p:txBody>
          <a:bodyPr/>
          <a:lstStyle/>
          <a:p>
            <a:r>
              <a:rPr lang="en-US" sz="4400" smtClean="0"/>
              <a:t>The Multinomial Probit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The Multinomial Probit Model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219200" y="2362200"/>
          <a:ext cx="6804879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7" name="Equation" r:id="rId4" imgW="3200400" imgH="1612800" progId="Equation.DSMT4">
                  <p:embed/>
                </p:oleObj>
              </mc:Choice>
              <mc:Fallback>
                <p:oleObj name="Equation" r:id="rId4" imgW="3200400" imgH="1612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362200"/>
                        <a:ext cx="6804879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381000" y="1219200"/>
            <a:ext cx="8305800" cy="381000"/>
          </a:xfrm>
          <a:prstGeom prst="rect">
            <a:avLst/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33400" y="914400"/>
            <a:ext cx="8305800" cy="5816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Multinomial Probit Model           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  MODE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 210     |</a:t>
            </a:r>
          </a:p>
          <a:p>
            <a:r>
              <a:rPr lang="en-US" sz="1200" b="1">
                <a:latin typeface="Courier New" pitchFamily="49" charset="0"/>
              </a:rPr>
              <a:t>| Iterations completed                 30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-184.7619     | Not comparable to MNL</a:t>
            </a:r>
          </a:p>
          <a:p>
            <a:r>
              <a:rPr lang="en-US" sz="1200" b="1">
                <a:latin typeface="Courier New" pitchFamily="49" charset="0"/>
              </a:rPr>
              <a:t>| Response data are given as ind. choice.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---------+Attributes in the Utility Functions (beta)</a:t>
            </a:r>
          </a:p>
          <a:p>
            <a:r>
              <a:rPr lang="en-US" sz="1200" b="1">
                <a:latin typeface="Courier New" pitchFamily="49" charset="0"/>
              </a:rPr>
              <a:t> GC      |     .10822534       .04339733     2.494   .0126</a:t>
            </a:r>
          </a:p>
          <a:p>
            <a:r>
              <a:rPr lang="en-US" sz="1200" b="1">
                <a:latin typeface="Courier New" pitchFamily="49" charset="0"/>
              </a:rPr>
              <a:t> TTME    |    -.08973122       .03381432    -2.654   .0080</a:t>
            </a:r>
          </a:p>
          <a:p>
            <a:r>
              <a:rPr lang="en-US" sz="1200" b="1">
                <a:latin typeface="Courier New" pitchFamily="49" charset="0"/>
              </a:rPr>
              <a:t> INVC    |    -.13787970       .05010551    -2.752   .0059</a:t>
            </a:r>
          </a:p>
          <a:p>
            <a:r>
              <a:rPr lang="en-US" sz="1200" b="1">
                <a:latin typeface="Courier New" pitchFamily="49" charset="0"/>
              </a:rPr>
              <a:t> INVT    |    -.02113622       .00727190    -2.907   .0037</a:t>
            </a:r>
          </a:p>
          <a:p>
            <a:r>
              <a:rPr lang="en-US" sz="1200" b="1">
                <a:latin typeface="Courier New" pitchFamily="49" charset="0"/>
              </a:rPr>
              <a:t> AASC    |    3.24244623      1.57715164     2.056   .0398</a:t>
            </a:r>
          </a:p>
          <a:p>
            <a:r>
              <a:rPr lang="en-US" sz="1200" b="1">
                <a:latin typeface="Courier New" pitchFamily="49" charset="0"/>
              </a:rPr>
              <a:t> TASC    |    4.55063845      1.46158257     3.114   .0018</a:t>
            </a:r>
          </a:p>
          <a:p>
            <a:r>
              <a:rPr lang="en-US" sz="1200" b="1">
                <a:latin typeface="Courier New" pitchFamily="49" charset="0"/>
              </a:rPr>
              <a:t> BASC    |    4.02415398      1.28282031     3.137   .0017</a:t>
            </a:r>
          </a:p>
          <a:p>
            <a:r>
              <a:rPr lang="en-US" sz="1200" b="1">
                <a:latin typeface="Courier New" pitchFamily="49" charset="0"/>
              </a:rPr>
              <a:t>---------+Std. Devs. of the Normal Distribution.</a:t>
            </a:r>
          </a:p>
          <a:p>
            <a:r>
              <a:rPr lang="en-US" sz="1200" b="1">
                <a:latin typeface="Courier New" pitchFamily="49" charset="0"/>
              </a:rPr>
              <a:t> s[AIR]  |    3.60695794      1.42963795     2.523   .0116</a:t>
            </a:r>
          </a:p>
          <a:p>
            <a:r>
              <a:rPr lang="en-US" sz="1200" b="1">
                <a:latin typeface="Courier New" pitchFamily="49" charset="0"/>
              </a:rPr>
              <a:t> s[TRAIN]|    1.59318892       .81711159     1.950   .0512</a:t>
            </a:r>
          </a:p>
          <a:p>
            <a:r>
              <a:rPr lang="en-US" sz="1200" b="1">
                <a:latin typeface="Courier New" pitchFamily="49" charset="0"/>
              </a:rPr>
              <a:t> s[BUS]  |    1.00000000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s[CAR]  |    1.00000000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---------+Correlations in the Normal Distribution</a:t>
            </a:r>
          </a:p>
          <a:p>
            <a:r>
              <a:rPr lang="en-US" sz="1200" b="1">
                <a:latin typeface="Courier New" pitchFamily="49" charset="0"/>
              </a:rPr>
              <a:t> rAIR,TRA|     .30491746       .49357120      .618   .5367</a:t>
            </a:r>
          </a:p>
          <a:p>
            <a:r>
              <a:rPr lang="en-US" sz="1200" b="1">
                <a:latin typeface="Courier New" pitchFamily="49" charset="0"/>
              </a:rPr>
              <a:t> rAIR,BUS|     .40383018       .63548534      .635   .5251</a:t>
            </a:r>
          </a:p>
          <a:p>
            <a:r>
              <a:rPr lang="en-US" sz="1200" b="1">
                <a:latin typeface="Courier New" pitchFamily="49" charset="0"/>
              </a:rPr>
              <a:t> rTRA,BUS|     .36973127       .42310789      .874   .3822</a:t>
            </a:r>
          </a:p>
          <a:p>
            <a:r>
              <a:rPr lang="en-US" sz="1200" b="1">
                <a:latin typeface="Courier New" pitchFamily="49" charset="0"/>
              </a:rPr>
              <a:t> rAIR,CAR|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rTRA,CAR|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rBUS,CAR|       .000000    ......(Fixed Parameter).......</a:t>
            </a: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6248400" y="4419600"/>
          <a:ext cx="24003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1" name="Equation" r:id="rId4" imgW="1600200" imgH="1371600" progId="Equation.DSMT4">
                  <p:embed/>
                </p:oleObj>
              </mc:Choice>
              <mc:Fallback>
                <p:oleObj name="Equation" r:id="rId4" imgW="1600200" imgH="1371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4419600"/>
                        <a:ext cx="240030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6172200" y="4343400"/>
            <a:ext cx="2590800" cy="2209800"/>
          </a:xfrm>
          <a:prstGeom prst="rect">
            <a:avLst/>
          </a:prstGeom>
          <a:solidFill>
            <a:srgbClr val="FF33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5181600" y="1066800"/>
            <a:ext cx="3810000" cy="484187"/>
          </a:xfrm>
        </p:spPr>
        <p:txBody>
          <a:bodyPr/>
          <a:lstStyle/>
          <a:p>
            <a:pPr algn="l" eaLnBrk="1" hangingPunct="1"/>
            <a:r>
              <a:rPr lang="en-US" sz="2400" b="1" smtClean="0"/>
              <a:t>Multinomial Probit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Multinomial Probit Elasticities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381000" y="1676400"/>
            <a:ext cx="5181600" cy="48625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000">
                <a:latin typeface="Courier New" pitchFamily="49" charset="0"/>
              </a:rPr>
              <a:t>| </a:t>
            </a:r>
            <a:r>
              <a:rPr lang="en-US" sz="1200">
                <a:latin typeface="Courier New" pitchFamily="49" charset="0"/>
              </a:rPr>
              <a:t>Elasticity             averaged over observations.|</a:t>
            </a:r>
          </a:p>
          <a:p>
            <a:r>
              <a:rPr lang="en-US" sz="1200">
                <a:latin typeface="Courier New" pitchFamily="49" charset="0"/>
              </a:rPr>
              <a:t>| Attribute is INVC     in choice AIR               |</a:t>
            </a:r>
          </a:p>
          <a:p>
            <a:r>
              <a:rPr lang="en-US" sz="1200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>
                <a:latin typeface="Courier New" pitchFamily="49" charset="0"/>
              </a:rPr>
              <a:t>| *     Choice=AIR              -4.2785    1.7182   |</a:t>
            </a:r>
          </a:p>
          <a:p>
            <a:r>
              <a:rPr lang="en-US" sz="1200">
                <a:latin typeface="Courier New" pitchFamily="49" charset="0"/>
              </a:rPr>
              <a:t>|       Choice=TRAIN             1.9910    1.6765   |</a:t>
            </a:r>
          </a:p>
          <a:p>
            <a:r>
              <a:rPr lang="en-US" sz="1200">
                <a:latin typeface="Courier New" pitchFamily="49" charset="0"/>
              </a:rPr>
              <a:t>|       Choice=BUS               2.6722    1.8376   |</a:t>
            </a:r>
          </a:p>
          <a:p>
            <a:r>
              <a:rPr lang="en-US" sz="1200">
                <a:latin typeface="Courier New" pitchFamily="49" charset="0"/>
              </a:rPr>
              <a:t>|       Choice=CAR               1.4169    1.3250   |</a:t>
            </a:r>
          </a:p>
          <a:p>
            <a:r>
              <a:rPr lang="en-US" sz="1200">
                <a:latin typeface="Courier New" pitchFamily="49" charset="0"/>
              </a:rPr>
              <a:t>| Attribute is INVC     in choice TRAIN             |</a:t>
            </a:r>
          </a:p>
          <a:p>
            <a:r>
              <a:rPr lang="en-US" sz="1200">
                <a:latin typeface="Courier New" pitchFamily="49" charset="0"/>
              </a:rPr>
              <a:t>|       Choice=AIR                .8827     .8711   |</a:t>
            </a:r>
          </a:p>
          <a:p>
            <a:r>
              <a:rPr lang="en-US" sz="1200">
                <a:latin typeface="Courier New" pitchFamily="49" charset="0"/>
              </a:rPr>
              <a:t>| *     Choice=TRAIN            -6.3979    5.8973   |</a:t>
            </a:r>
          </a:p>
          <a:p>
            <a:r>
              <a:rPr lang="en-US" sz="1200">
                <a:latin typeface="Courier New" pitchFamily="49" charset="0"/>
              </a:rPr>
              <a:t>|       Choice=BUS               3.6442    2.6279   |</a:t>
            </a:r>
          </a:p>
          <a:p>
            <a:r>
              <a:rPr lang="en-US" sz="1200">
                <a:latin typeface="Courier New" pitchFamily="49" charset="0"/>
              </a:rPr>
              <a:t>|       Choice=CAR               1.9185    1.5209   |</a:t>
            </a:r>
          </a:p>
          <a:p>
            <a:r>
              <a:rPr lang="en-US" sz="1200">
                <a:latin typeface="Courier New" pitchFamily="49" charset="0"/>
              </a:rPr>
              <a:t>| Attribute is INVC     in choice BUS               |</a:t>
            </a:r>
          </a:p>
          <a:p>
            <a:r>
              <a:rPr lang="en-US" sz="1200">
                <a:latin typeface="Courier New" pitchFamily="49" charset="0"/>
              </a:rPr>
              <a:t>|       Choice=AIR                .3879     .6303   |</a:t>
            </a:r>
          </a:p>
          <a:p>
            <a:r>
              <a:rPr lang="en-US" sz="1200">
                <a:latin typeface="Courier New" pitchFamily="49" charset="0"/>
              </a:rPr>
              <a:t>|       Choice=TRAIN             1.2804    2.1632   |</a:t>
            </a:r>
          </a:p>
          <a:p>
            <a:r>
              <a:rPr lang="en-US" sz="1200">
                <a:latin typeface="Courier New" pitchFamily="49" charset="0"/>
              </a:rPr>
              <a:t>| *     Choice=BUS              -7.4014    4.5056   |</a:t>
            </a:r>
          </a:p>
          <a:p>
            <a:r>
              <a:rPr lang="en-US" sz="1200">
                <a:latin typeface="Courier New" pitchFamily="49" charset="0"/>
              </a:rPr>
              <a:t>|       Choice=CAR               1.5053    2.5220   |</a:t>
            </a:r>
          </a:p>
          <a:p>
            <a:r>
              <a:rPr lang="en-US" sz="1200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200">
                <a:latin typeface="Courier New" pitchFamily="49" charset="0"/>
              </a:rPr>
              <a:t>|       Choice=AIR                .2593     .2529   |</a:t>
            </a:r>
          </a:p>
          <a:p>
            <a:r>
              <a:rPr lang="en-US" sz="1200">
                <a:latin typeface="Courier New" pitchFamily="49" charset="0"/>
              </a:rPr>
              <a:t>|       Choice=TRAIN              .8457     .8093   |</a:t>
            </a:r>
          </a:p>
          <a:p>
            <a:r>
              <a:rPr lang="en-US" sz="1200">
                <a:latin typeface="Courier New" pitchFamily="49" charset="0"/>
              </a:rPr>
              <a:t>|       Choice=BUS               1.7532    1.3878   |</a:t>
            </a:r>
          </a:p>
          <a:p>
            <a:r>
              <a:rPr lang="en-US" sz="1200">
                <a:latin typeface="Courier New" pitchFamily="49" charset="0"/>
              </a:rPr>
              <a:t>| *     Choice=CAR              -2.6657    3.0418   |</a:t>
            </a:r>
          </a:p>
          <a:p>
            <a:r>
              <a:rPr lang="en-US" sz="1200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5410200" y="2184400"/>
            <a:ext cx="2971800" cy="42910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  <a:p>
            <a:r>
              <a:rPr lang="en-US" sz="1200" b="1">
                <a:latin typeface="Courier New" pitchFamily="49" charset="0"/>
              </a:rPr>
              <a:t>| INVC    in AIR            |</a:t>
            </a:r>
          </a:p>
          <a:p>
            <a:r>
              <a:rPr lang="en-US" sz="1200" b="1">
                <a:latin typeface="Courier New" pitchFamily="49" charset="0"/>
              </a:rPr>
              <a:t>|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-5.0216    2.3881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INVC    in TRAIN       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*     -3.3536    2.4168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INVC    in BUS         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*     -2.4359    1.1237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INVC    in CAR         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*     -1.3888    1.2161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6248400" y="25908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352800" y="26670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Text Box 5"/>
          <p:cNvSpPr txBox="1">
            <a:spLocks noChangeArrowheads="1"/>
          </p:cNvSpPr>
          <p:nvPr/>
        </p:nvSpPr>
        <p:spPr bwMode="auto">
          <a:xfrm>
            <a:off x="5486400" y="1828800"/>
            <a:ext cx="25908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Multinomial Logit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10714</TotalTime>
  <Words>2843</Words>
  <Application>Microsoft Office PowerPoint</Application>
  <PresentationFormat>On-screen Show (4:3)</PresentationFormat>
  <Paragraphs>454</Paragraphs>
  <Slides>28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Level</vt:lpstr>
      <vt:lpstr>Equation</vt:lpstr>
      <vt:lpstr>Discrete Choice Modeling</vt:lpstr>
      <vt:lpstr>Part 5.2</vt:lpstr>
      <vt:lpstr>Extended Formulation of the MNL</vt:lpstr>
      <vt:lpstr>Correlation Structure for a Two Level Model</vt:lpstr>
      <vt:lpstr>Probabilities for a Nested Logit Model</vt:lpstr>
      <vt:lpstr>Model Form RU1</vt:lpstr>
      <vt:lpstr>Moving Scaling Down to the Twig Level</vt:lpstr>
      <vt:lpstr>RU2 Form Models Consistent with Utility Maximization</vt:lpstr>
      <vt:lpstr>Higher Level Trees</vt:lpstr>
      <vt:lpstr>Estimation Strategy for Nested Logit Models</vt:lpstr>
      <vt:lpstr>PowerPoint Presentation</vt:lpstr>
      <vt:lpstr>MNL Baseline</vt:lpstr>
      <vt:lpstr>FIML Parameter Estimates</vt:lpstr>
      <vt:lpstr>RU2 Form of Nested Logit Model</vt:lpstr>
      <vt:lpstr>Elasticities Decompose Additively</vt:lpstr>
      <vt:lpstr>PowerPoint Presentation</vt:lpstr>
      <vt:lpstr>Testing vs. the MNL</vt:lpstr>
      <vt:lpstr>Degenerate Branches</vt:lpstr>
      <vt:lpstr>NL Model with a Degenerate Branch</vt:lpstr>
      <vt:lpstr>Using Degenerate Branches to Reveal Scaling</vt:lpstr>
      <vt:lpstr>Scaling in Transport Modes</vt:lpstr>
      <vt:lpstr>Simulating the Nested Logit Model</vt:lpstr>
      <vt:lpstr>An Error Components Model</vt:lpstr>
      <vt:lpstr>Error Components Logit Model</vt:lpstr>
      <vt:lpstr>Part 5.3</vt:lpstr>
      <vt:lpstr>The Multinomial Probit Model</vt:lpstr>
      <vt:lpstr>Multinomial Probit Model</vt:lpstr>
      <vt:lpstr>Multinomial Probit Elasticities</vt:lpstr>
    </vt:vector>
  </TitlesOfParts>
  <Company>Stern School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Sherrie</cp:lastModifiedBy>
  <cp:revision>69</cp:revision>
  <dcterms:created xsi:type="dcterms:W3CDTF">2001-06-17T19:05:03Z</dcterms:created>
  <dcterms:modified xsi:type="dcterms:W3CDTF">2012-04-21T23:35:50Z</dcterms:modified>
</cp:coreProperties>
</file>