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5"/>
  </p:notesMasterIdLst>
  <p:handoutMasterIdLst>
    <p:handoutMasterId r:id="rId16"/>
  </p:handoutMasterIdLst>
  <p:sldIdLst>
    <p:sldId id="535" r:id="rId2"/>
    <p:sldId id="537" r:id="rId3"/>
    <p:sldId id="538" r:id="rId4"/>
    <p:sldId id="550" r:id="rId5"/>
    <p:sldId id="539" r:id="rId6"/>
    <p:sldId id="540" r:id="rId7"/>
    <p:sldId id="542" r:id="rId8"/>
    <p:sldId id="543" r:id="rId9"/>
    <p:sldId id="544" r:id="rId10"/>
    <p:sldId id="545" r:id="rId11"/>
    <p:sldId id="546" r:id="rId12"/>
    <p:sldId id="547" r:id="rId13"/>
    <p:sldId id="548" r:id="rId14"/>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6699FF"/>
    <a:srgbClr val="000000"/>
    <a:srgbClr val="FFFFFF"/>
    <a:srgbClr val="CCECFF"/>
    <a:srgbClr val="FF3300"/>
    <a:srgbClr val="0066FF"/>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855708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39260427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eaLnBrk="1" hangingPunct="1"/>
            <a:endParaRPr lang="en-US" smtClean="0"/>
          </a:p>
        </p:txBody>
      </p:sp>
      <p:sp>
        <p:nvSpPr>
          <p:cNvPr id="19460" name="Slide Number Placeholder 3"/>
          <p:cNvSpPr>
            <a:spLocks noGrp="1"/>
          </p:cNvSpPr>
          <p:nvPr>
            <p:ph type="sldNum" sz="quarter" idx="5"/>
          </p:nvPr>
        </p:nvSpPr>
        <p:spPr>
          <a:noFill/>
        </p:spPr>
        <p:txBody>
          <a:bodyPr/>
          <a:lstStyle/>
          <a:p>
            <a:fld id="{EB27A5D0-4F39-45F2-8DBA-0BEA598857CE}"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eaLnBrk="1" hangingPunct="1"/>
            <a:endParaRPr lang="en-US" smtClean="0"/>
          </a:p>
        </p:txBody>
      </p:sp>
      <p:sp>
        <p:nvSpPr>
          <p:cNvPr id="20484" name="Slide Number Placeholder 3"/>
          <p:cNvSpPr>
            <a:spLocks noGrp="1"/>
          </p:cNvSpPr>
          <p:nvPr>
            <p:ph type="sldNum" sz="quarter" idx="5"/>
          </p:nvPr>
        </p:nvSpPr>
        <p:spPr>
          <a:noFill/>
        </p:spPr>
        <p:txBody>
          <a:bodyPr/>
          <a:lstStyle/>
          <a:p>
            <a:fld id="{934C7D92-D934-4FD5-A890-2B4C984D3009}"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B53CD8B-5071-47B2-A184-286128882463}" type="slidenum">
              <a:rPr lang="en-US" smtClean="0">
                <a:cs typeface="Arial" charset="0"/>
              </a:rPr>
              <a:pPr/>
              <a:t>4</a:t>
            </a:fld>
            <a:endParaRPr lang="en-US" smtClean="0">
              <a:cs typeface="Arial"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eaLnBrk="1" hangingPunct="1"/>
            <a:endParaRPr lang="en-US" smtClean="0"/>
          </a:p>
        </p:txBody>
      </p:sp>
      <p:sp>
        <p:nvSpPr>
          <p:cNvPr id="21508" name="Slide Number Placeholder 3"/>
          <p:cNvSpPr>
            <a:spLocks noGrp="1"/>
          </p:cNvSpPr>
          <p:nvPr>
            <p:ph type="sldNum" sz="quarter" idx="5"/>
          </p:nvPr>
        </p:nvSpPr>
        <p:spPr>
          <a:noFill/>
        </p:spPr>
        <p:txBody>
          <a:bodyPr/>
          <a:lstStyle/>
          <a:p>
            <a:fld id="{57EFBF5F-686B-4142-BCE6-9F672D48AF5C}"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pPr eaLnBrk="1" hangingPunct="1"/>
            <a:endParaRPr lang="en-US" smtClean="0"/>
          </a:p>
        </p:txBody>
      </p:sp>
      <p:sp>
        <p:nvSpPr>
          <p:cNvPr id="22532" name="Slide Number Placeholder 3"/>
          <p:cNvSpPr>
            <a:spLocks noGrp="1"/>
          </p:cNvSpPr>
          <p:nvPr>
            <p:ph type="sldNum" sz="quarter" idx="5"/>
          </p:nvPr>
        </p:nvSpPr>
        <p:spPr>
          <a:noFill/>
        </p:spPr>
        <p:txBody>
          <a:bodyPr/>
          <a:lstStyle/>
          <a:p>
            <a:fld id="{CD04748F-F3A8-4A4D-AC17-E7EEB5F721F3}"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pPr eaLnBrk="1" hangingPunct="1"/>
            <a:endParaRPr lang="en-US" smtClean="0"/>
          </a:p>
        </p:txBody>
      </p:sp>
      <p:sp>
        <p:nvSpPr>
          <p:cNvPr id="24580" name="Slide Number Placeholder 3"/>
          <p:cNvSpPr>
            <a:spLocks noGrp="1"/>
          </p:cNvSpPr>
          <p:nvPr>
            <p:ph type="sldNum" sz="quarter" idx="5"/>
          </p:nvPr>
        </p:nvSpPr>
        <p:spPr>
          <a:noFill/>
        </p:spPr>
        <p:txBody>
          <a:bodyPr/>
          <a:lstStyle/>
          <a:p>
            <a:fld id="{B0A97C14-C980-473A-8846-4DC2B1A5D028}"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endParaRPr lang="en-US" smtClean="0"/>
          </a:p>
        </p:txBody>
      </p:sp>
      <p:sp>
        <p:nvSpPr>
          <p:cNvPr id="25604" name="Slide Number Placeholder 3"/>
          <p:cNvSpPr>
            <a:spLocks noGrp="1"/>
          </p:cNvSpPr>
          <p:nvPr>
            <p:ph type="sldNum" sz="quarter" idx="5"/>
          </p:nvPr>
        </p:nvSpPr>
        <p:spPr>
          <a:noFill/>
        </p:spPr>
        <p:txBody>
          <a:bodyPr/>
          <a:lstStyle/>
          <a:p>
            <a:fld id="{5A3C03B0-B8AA-4D00-8D78-F430F158A2FD}"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eaLnBrk="1" hangingPunct="1"/>
            <a:endParaRPr lang="en-US" smtClean="0"/>
          </a:p>
        </p:txBody>
      </p:sp>
      <p:sp>
        <p:nvSpPr>
          <p:cNvPr id="26628" name="Slide Number Placeholder 3"/>
          <p:cNvSpPr>
            <a:spLocks noGrp="1"/>
          </p:cNvSpPr>
          <p:nvPr>
            <p:ph type="sldNum" sz="quarter" idx="5"/>
          </p:nvPr>
        </p:nvSpPr>
        <p:spPr>
          <a:noFill/>
        </p:spPr>
        <p:txBody>
          <a:bodyPr/>
          <a:lstStyle/>
          <a:p>
            <a:fld id="{AA64CC09-A09D-466D-A57D-A6083C4A0078}"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eaLnBrk="1" hangingPunct="1"/>
            <a:endParaRPr lang="en-US" smtClean="0"/>
          </a:p>
        </p:txBody>
      </p:sp>
      <p:sp>
        <p:nvSpPr>
          <p:cNvPr id="27652" name="Slide Number Placeholder 3"/>
          <p:cNvSpPr>
            <a:spLocks noGrp="1"/>
          </p:cNvSpPr>
          <p:nvPr>
            <p:ph type="sldNum" sz="quarter" idx="5"/>
          </p:nvPr>
        </p:nvSpPr>
        <p:spPr>
          <a:noFill/>
        </p:spPr>
        <p:txBody>
          <a:bodyPr/>
          <a:lstStyle/>
          <a:p>
            <a:fld id="{D252EDD0-2AE4-4D3B-BECC-4BDCF83796FB}"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endParaRPr lang="en-US" smtClean="0"/>
          </a:p>
        </p:txBody>
      </p:sp>
      <p:sp>
        <p:nvSpPr>
          <p:cNvPr id="28676" name="Slide Number Placeholder 3"/>
          <p:cNvSpPr>
            <a:spLocks noGrp="1"/>
          </p:cNvSpPr>
          <p:nvPr>
            <p:ph type="sldNum" sz="quarter" idx="5"/>
          </p:nvPr>
        </p:nvSpPr>
        <p:spPr>
          <a:noFill/>
        </p:spPr>
        <p:txBody>
          <a:bodyPr/>
          <a:lstStyle/>
          <a:p>
            <a:fld id="{E69208B4-D9EC-4F68-B39B-97CF20EE4BAE}"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pPr eaLnBrk="1" hangingPunct="1"/>
            <a:endParaRPr lang="en-US" smtClean="0"/>
          </a:p>
        </p:txBody>
      </p:sp>
      <p:sp>
        <p:nvSpPr>
          <p:cNvPr id="29700" name="Slide Number Placeholder 3"/>
          <p:cNvSpPr>
            <a:spLocks noGrp="1"/>
          </p:cNvSpPr>
          <p:nvPr>
            <p:ph type="sldNum" sz="quarter" idx="5"/>
          </p:nvPr>
        </p:nvSpPr>
        <p:spPr>
          <a:noFill/>
        </p:spPr>
        <p:txBody>
          <a:bodyPr/>
          <a:lstStyle/>
          <a:p>
            <a:fld id="{A067AAD8-0EFA-48A2-A460-8C1C3F79225B}"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39578AF0-5E0B-48DB-96E0-C0FB526BAF89}" type="slidenum">
              <a:rPr lang="en-US" smtClean="0"/>
              <a:pPr/>
              <a:t>13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BB037E57-5437-4E7D-9468-CAF7C8058E1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4"/>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676400" y="28956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762000" y="1371600"/>
            <a:ext cx="7696200" cy="1371600"/>
          </a:xfrm>
        </p:spPr>
        <p:txBody>
          <a:bodyPr/>
          <a:lstStyle/>
          <a:p>
            <a:pPr eaLnBrk="1" hangingPunct="1"/>
            <a:r>
              <a:rPr lang="en-US" b="1" smtClean="0">
                <a:solidFill>
                  <a:srgbClr val="7030A0"/>
                </a:solidFill>
              </a:rPr>
              <a:t>Part 6</a:t>
            </a:r>
          </a:p>
        </p:txBody>
      </p:sp>
      <p:sp>
        <p:nvSpPr>
          <p:cNvPr id="8195" name="Rectangle 3"/>
          <p:cNvSpPr>
            <a:spLocks noGrp="1" noChangeArrowheads="1"/>
          </p:cNvSpPr>
          <p:nvPr>
            <p:ph type="subTitle" idx="1"/>
          </p:nvPr>
        </p:nvSpPr>
        <p:spPr>
          <a:xfrm>
            <a:off x="1676400" y="3962400"/>
            <a:ext cx="6400800" cy="1371600"/>
          </a:xfrm>
        </p:spPr>
        <p:txBody>
          <a:bodyPr/>
          <a:lstStyle/>
          <a:p>
            <a:pPr eaLnBrk="1" hangingPunct="1">
              <a:lnSpc>
                <a:spcPct val="80000"/>
              </a:lnSpc>
            </a:pPr>
            <a:r>
              <a:rPr lang="en-US" sz="3200" smtClean="0"/>
              <a:t>Modeling Heterogeneity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US" sz="3600" smtClean="0"/>
              <a:t>Several Types of Heterogeneity</a:t>
            </a:r>
          </a:p>
        </p:txBody>
      </p:sp>
      <p:sp>
        <p:nvSpPr>
          <p:cNvPr id="11267" name="Rectangle 3"/>
          <p:cNvSpPr>
            <a:spLocks noGrp="1" noChangeArrowheads="1"/>
          </p:cNvSpPr>
          <p:nvPr>
            <p:ph type="body" idx="1"/>
          </p:nvPr>
        </p:nvSpPr>
        <p:spPr>
          <a:xfrm>
            <a:off x="1447800" y="1828800"/>
            <a:ext cx="7010400" cy="4114800"/>
          </a:xfrm>
        </p:spPr>
        <p:txBody>
          <a:bodyPr/>
          <a:lstStyle/>
          <a:p>
            <a:pPr eaLnBrk="1" hangingPunct="1">
              <a:defRPr/>
            </a:pPr>
            <a:r>
              <a:rPr lang="en-US" sz="2400" b="1" smtClean="0">
                <a:latin typeface="+mj-lt"/>
              </a:rPr>
              <a:t>Differences across choice makers</a:t>
            </a:r>
          </a:p>
          <a:p>
            <a:pPr lvl="1">
              <a:defRPr/>
            </a:pPr>
            <a:r>
              <a:rPr lang="en-US" sz="2000" smtClean="0">
                <a:latin typeface="+mj-lt"/>
              </a:rPr>
              <a:t>Observable:  Usually demographics such as age, sex</a:t>
            </a:r>
          </a:p>
          <a:p>
            <a:pPr lvl="1">
              <a:defRPr/>
            </a:pPr>
            <a:r>
              <a:rPr lang="en-US" sz="2000" smtClean="0">
                <a:latin typeface="+mj-lt"/>
              </a:rPr>
              <a:t>Unobservable: Usually modeled as ‘random effects’</a:t>
            </a:r>
          </a:p>
          <a:p>
            <a:pPr eaLnBrk="1" hangingPunct="1">
              <a:defRPr/>
            </a:pPr>
            <a:r>
              <a:rPr lang="en-US" sz="2400" b="1" smtClean="0">
                <a:latin typeface="+mj-lt"/>
              </a:rPr>
              <a:t>Choice strategy:  </a:t>
            </a:r>
            <a:r>
              <a:rPr lang="en-US" sz="2400" smtClean="0">
                <a:latin typeface="+mj-lt"/>
              </a:rPr>
              <a:t>How consumers make</a:t>
            </a:r>
            <a:br>
              <a:rPr lang="en-US" sz="2400" smtClean="0">
                <a:latin typeface="+mj-lt"/>
              </a:rPr>
            </a:br>
            <a:r>
              <a:rPr lang="en-US" sz="2400" smtClean="0">
                <a:latin typeface="+mj-lt"/>
              </a:rPr>
              <a:t>decisions. (E.g., omitted attributes)</a:t>
            </a:r>
          </a:p>
          <a:p>
            <a:pPr eaLnBrk="1" hangingPunct="1">
              <a:defRPr/>
            </a:pPr>
            <a:r>
              <a:rPr lang="en-US" sz="2400" b="1" smtClean="0">
                <a:latin typeface="+mj-lt"/>
              </a:rPr>
              <a:t>Preference Structure: </a:t>
            </a:r>
            <a:r>
              <a:rPr lang="en-US" sz="2400" smtClean="0">
                <a:latin typeface="+mj-lt"/>
              </a:rPr>
              <a:t>Model frameworks such as latent class structures</a:t>
            </a:r>
          </a:p>
          <a:p>
            <a:pPr eaLnBrk="1" hangingPunct="1">
              <a:defRPr/>
            </a:pPr>
            <a:r>
              <a:rPr lang="en-US" sz="2400" b="1" smtClean="0">
                <a:latin typeface="+mj-lt"/>
              </a:rPr>
              <a:t>Preferences:</a:t>
            </a:r>
            <a:r>
              <a:rPr lang="en-US" sz="2400" smtClean="0">
                <a:latin typeface="+mj-lt"/>
              </a:rPr>
              <a:t> Model ‘parameters’</a:t>
            </a:r>
          </a:p>
          <a:p>
            <a:pPr lvl="1">
              <a:defRPr/>
            </a:pPr>
            <a:r>
              <a:rPr lang="en-US" sz="2000" smtClean="0">
                <a:latin typeface="+mj-lt"/>
              </a:rPr>
              <a:t>Discrete variation – latent class</a:t>
            </a:r>
          </a:p>
          <a:p>
            <a:pPr lvl="1">
              <a:defRPr/>
            </a:pPr>
            <a:r>
              <a:rPr lang="en-US" sz="2000" smtClean="0">
                <a:latin typeface="+mj-lt"/>
              </a:rPr>
              <a:t>Continuous variation – mixed models</a:t>
            </a:r>
          </a:p>
          <a:p>
            <a:pPr lvl="1">
              <a:defRPr/>
            </a:pPr>
            <a:r>
              <a:rPr lang="en-US" sz="2000" smtClean="0">
                <a:latin typeface="+mj-lt"/>
              </a:rPr>
              <a:t>Discrete-Continuous variation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295400"/>
            <a:ext cx="8229600" cy="530225"/>
          </a:xfrm>
        </p:spPr>
        <p:txBody>
          <a:bodyPr/>
          <a:lstStyle/>
          <a:p>
            <a:pPr eaLnBrk="1" hangingPunct="1"/>
            <a:r>
              <a:rPr lang="en-US" sz="2800" b="1" smtClean="0"/>
              <a:t>What’s Wrong with the MNL Model?</a:t>
            </a:r>
          </a:p>
        </p:txBody>
      </p:sp>
      <p:sp>
        <p:nvSpPr>
          <p:cNvPr id="9219" name="Rectangle 3"/>
          <p:cNvSpPr>
            <a:spLocks noGrp="1" noChangeArrowheads="1"/>
          </p:cNvSpPr>
          <p:nvPr>
            <p:ph type="body" idx="1"/>
          </p:nvPr>
        </p:nvSpPr>
        <p:spPr>
          <a:xfrm>
            <a:off x="1143000" y="2362200"/>
            <a:ext cx="7620000" cy="2667000"/>
          </a:xfrm>
        </p:spPr>
        <p:txBody>
          <a:bodyPr/>
          <a:lstStyle/>
          <a:p>
            <a:pPr eaLnBrk="1" hangingPunct="1">
              <a:lnSpc>
                <a:spcPct val="80000"/>
              </a:lnSpc>
              <a:buNone/>
            </a:pPr>
            <a:r>
              <a:rPr lang="en-US" sz="3200" smtClean="0"/>
              <a:t>I</a:t>
            </a:r>
            <a:r>
              <a:rPr lang="en-US" sz="2400" smtClean="0"/>
              <a:t>nsufficiently heterogeneous:</a:t>
            </a:r>
          </a:p>
          <a:p>
            <a:pPr eaLnBrk="1" hangingPunct="1">
              <a:lnSpc>
                <a:spcPct val="80000"/>
              </a:lnSpc>
              <a:buFont typeface="Wingdings" pitchFamily="2" charset="2"/>
              <a:buNone/>
            </a:pPr>
            <a:r>
              <a:rPr lang="en-US" sz="1800" smtClean="0"/>
              <a:t>     </a:t>
            </a:r>
            <a:r>
              <a:rPr lang="en-US" smtClean="0"/>
              <a:t> </a:t>
            </a:r>
            <a:r>
              <a:rPr lang="en-US" sz="2000" smtClean="0"/>
              <a:t>“… economists are often more interested in aggregate effects and regard heterogeneity as a statistical nuisance parameter problem which must be addressed but not emphasized. Econometricians frequently employ methods which do not allow for the estimation of individual level parameters.”  (Allenby and Rossi, Journal of Econometrics, 1999)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914400"/>
            <a:ext cx="8229600" cy="762000"/>
          </a:xfrm>
        </p:spPr>
        <p:txBody>
          <a:bodyPr/>
          <a:lstStyle/>
          <a:p>
            <a:pPr algn="ctr" eaLnBrk="1" hangingPunct="1"/>
            <a:r>
              <a:rPr lang="en-US" sz="3600" b="1" smtClean="0"/>
              <a:t>Attention to Heterogeneity</a:t>
            </a:r>
          </a:p>
        </p:txBody>
      </p:sp>
      <p:sp>
        <p:nvSpPr>
          <p:cNvPr id="13315" name="Rectangle 3"/>
          <p:cNvSpPr>
            <a:spLocks noGrp="1" noChangeArrowheads="1"/>
          </p:cNvSpPr>
          <p:nvPr>
            <p:ph type="body" sz="half" idx="1"/>
          </p:nvPr>
        </p:nvSpPr>
        <p:spPr>
          <a:xfrm>
            <a:off x="1905000" y="2133600"/>
            <a:ext cx="5638800" cy="1219200"/>
          </a:xfrm>
        </p:spPr>
        <p:txBody>
          <a:bodyPr/>
          <a:lstStyle/>
          <a:p>
            <a:pPr eaLnBrk="1" hangingPunct="1">
              <a:lnSpc>
                <a:spcPct val="80000"/>
              </a:lnSpc>
              <a:defRPr/>
            </a:pPr>
            <a:r>
              <a:rPr lang="en-US" sz="2400" smtClean="0">
                <a:latin typeface="+mj-lt"/>
              </a:rPr>
              <a:t>Modeling heterogeneity is important</a:t>
            </a:r>
          </a:p>
          <a:p>
            <a:pPr eaLnBrk="1" hangingPunct="1">
              <a:lnSpc>
                <a:spcPct val="80000"/>
              </a:lnSpc>
              <a:defRPr/>
            </a:pPr>
            <a:r>
              <a:rPr lang="en-US" sz="2400" smtClean="0">
                <a:latin typeface="+mj-lt"/>
              </a:rPr>
              <a:t>Attention to heterogeneity – </a:t>
            </a:r>
            <a:br>
              <a:rPr lang="en-US" sz="2400" smtClean="0">
                <a:latin typeface="+mj-lt"/>
              </a:rPr>
            </a:br>
            <a:r>
              <a:rPr lang="en-US" sz="2400" smtClean="0">
                <a:latin typeface="+mj-lt"/>
              </a:rPr>
              <a:t>an informal survey of four literatures </a:t>
            </a:r>
          </a:p>
        </p:txBody>
      </p:sp>
      <p:graphicFrame>
        <p:nvGraphicFramePr>
          <p:cNvPr id="626692" name="Group 4"/>
          <p:cNvGraphicFramePr>
            <a:graphicFrameLocks noGrp="1"/>
          </p:cNvGraphicFramePr>
          <p:nvPr>
            <p:ph sz="half" idx="2"/>
          </p:nvPr>
        </p:nvGraphicFramePr>
        <p:xfrm>
          <a:off x="2438400" y="3581400"/>
          <a:ext cx="4267200" cy="1828800"/>
        </p:xfrm>
        <a:graphic>
          <a:graphicData uri="http://schemas.openxmlformats.org/drawingml/2006/table">
            <a:tbl>
              <a:tblPr/>
              <a:tblGrid>
                <a:gridCol w="1574800"/>
                <a:gridCol w="1346200"/>
                <a:gridCol w="1346200"/>
              </a:tblGrid>
              <a:tr h="18097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400" b="0" i="0" u="none" strike="noStrike" cap="none" normalizeH="0" baseline="0" smtClean="0">
                        <a:ln>
                          <a:noFill/>
                        </a:ln>
                        <a:solidFill>
                          <a:schemeClr val="tx1"/>
                        </a:solidFill>
                        <a:effectLst/>
                        <a:latin typeface="+mj-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Levels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Scaling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Economics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Education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Marketing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Much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Transport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400" b="0" i="0" u="none" strike="noStrike" cap="none" normalizeH="0" baseline="0" smtClean="0">
                          <a:ln>
                            <a:noFill/>
                          </a:ln>
                          <a:solidFill>
                            <a:schemeClr val="tx1"/>
                          </a:solidFill>
                          <a:effectLst/>
                          <a:latin typeface="+mj-lt"/>
                        </a:rPr>
                        <a:t>Extensive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70" name="Rectangle 4"/>
          <p:cNvSpPr>
            <a:spLocks noChangeArrowheads="1"/>
          </p:cNvSpPr>
          <p:nvPr/>
        </p:nvSpPr>
        <p:spPr bwMode="auto">
          <a:xfrm>
            <a:off x="2438400" y="3581400"/>
            <a:ext cx="4267200" cy="18288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sz="3600" b="1" smtClean="0"/>
              <a:t>Heterogeneity in Choice Strategy</a:t>
            </a:r>
          </a:p>
        </p:txBody>
      </p:sp>
      <p:sp>
        <p:nvSpPr>
          <p:cNvPr id="14339" name="Rectangle 3"/>
          <p:cNvSpPr>
            <a:spLocks noGrp="1" noChangeArrowheads="1"/>
          </p:cNvSpPr>
          <p:nvPr>
            <p:ph type="body" idx="1"/>
          </p:nvPr>
        </p:nvSpPr>
        <p:spPr>
          <a:xfrm>
            <a:off x="685800" y="1828800"/>
            <a:ext cx="8229600" cy="4530725"/>
          </a:xfrm>
        </p:spPr>
        <p:txBody>
          <a:bodyPr/>
          <a:lstStyle/>
          <a:p>
            <a:pPr eaLnBrk="1" hangingPunct="1">
              <a:defRPr/>
            </a:pPr>
            <a:r>
              <a:rPr lang="en-US" sz="4400" smtClean="0"/>
              <a:t>  </a:t>
            </a:r>
            <a:r>
              <a:rPr lang="en-US" sz="4400" smtClean="0">
                <a:latin typeface="+mj-lt"/>
              </a:rPr>
              <a:t>C</a:t>
            </a:r>
            <a:r>
              <a:rPr lang="en-US" smtClean="0">
                <a:latin typeface="+mj-lt"/>
              </a:rPr>
              <a:t>onsumers avoid ‘complexity’</a:t>
            </a:r>
          </a:p>
          <a:p>
            <a:pPr lvl="1" eaLnBrk="1" hangingPunct="1">
              <a:defRPr/>
            </a:pPr>
            <a:endParaRPr lang="en-US" sz="900" smtClean="0">
              <a:latin typeface="+mj-lt"/>
            </a:endParaRPr>
          </a:p>
          <a:p>
            <a:pPr lvl="1" eaLnBrk="1" hangingPunct="1">
              <a:defRPr/>
            </a:pPr>
            <a:r>
              <a:rPr lang="en-US" smtClean="0">
                <a:latin typeface="+mj-lt"/>
              </a:rPr>
              <a:t>Lexicographic preferences eliminate certain choices </a:t>
            </a:r>
            <a:r>
              <a:rPr lang="en-US" smtClean="0">
                <a:latin typeface="+mj-lt"/>
                <a:sym typeface="Wingdings" pitchFamily="2" charset="2"/>
              </a:rPr>
              <a:t> choice set may be endogenously determined</a:t>
            </a:r>
          </a:p>
          <a:p>
            <a:pPr lvl="1" eaLnBrk="1" hangingPunct="1">
              <a:defRPr/>
            </a:pPr>
            <a:r>
              <a:rPr lang="en-US" smtClean="0">
                <a:latin typeface="+mj-lt"/>
                <a:sym typeface="Wingdings" pitchFamily="2" charset="2"/>
              </a:rPr>
              <a:t>Simplification strategies may eliminate </a:t>
            </a:r>
            <a:br>
              <a:rPr lang="en-US" smtClean="0">
                <a:latin typeface="+mj-lt"/>
                <a:sym typeface="Wingdings" pitchFamily="2" charset="2"/>
              </a:rPr>
            </a:br>
            <a:r>
              <a:rPr lang="en-US" smtClean="0">
                <a:latin typeface="+mj-lt"/>
                <a:sym typeface="Wingdings" pitchFamily="2" charset="2"/>
              </a:rPr>
              <a:t>certain attributes  </a:t>
            </a:r>
          </a:p>
          <a:p>
            <a:pPr eaLnBrk="1" hangingPunct="1">
              <a:defRPr/>
            </a:pPr>
            <a:r>
              <a:rPr lang="en-US" sz="4400" smtClean="0">
                <a:latin typeface="+mj-lt"/>
              </a:rPr>
              <a:t>  I</a:t>
            </a:r>
            <a:r>
              <a:rPr lang="en-US" smtClean="0">
                <a:latin typeface="+mj-lt"/>
              </a:rPr>
              <a:t>nformation processing strategy is a</a:t>
            </a:r>
            <a:br>
              <a:rPr lang="en-US" smtClean="0">
                <a:latin typeface="+mj-lt"/>
              </a:rPr>
            </a:br>
            <a:r>
              <a:rPr lang="en-US" smtClean="0">
                <a:latin typeface="+mj-lt"/>
              </a:rPr>
              <a:t>   source of heterogeneity in the model.</a:t>
            </a:r>
          </a:p>
          <a:p>
            <a:pPr lvl="1" eaLnBrk="1" hangingPunct="1">
              <a:defRPr/>
            </a:pP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1219200"/>
            <a:ext cx="8229600" cy="530225"/>
          </a:xfrm>
        </p:spPr>
        <p:txBody>
          <a:bodyPr/>
          <a:lstStyle/>
          <a:p>
            <a:pPr algn="ctr" eaLnBrk="1" hangingPunct="1"/>
            <a:r>
              <a:rPr lang="en-US" sz="3600" b="1" smtClean="0"/>
              <a:t>Accommodating Heterogeneity</a:t>
            </a:r>
          </a:p>
        </p:txBody>
      </p:sp>
      <p:sp>
        <p:nvSpPr>
          <p:cNvPr id="13315" name="Rectangle 3"/>
          <p:cNvSpPr>
            <a:spLocks noGrp="1" noChangeArrowheads="1"/>
          </p:cNvSpPr>
          <p:nvPr>
            <p:ph type="body" idx="1"/>
          </p:nvPr>
        </p:nvSpPr>
        <p:spPr>
          <a:xfrm>
            <a:off x="990600" y="2362200"/>
            <a:ext cx="7391400" cy="2133600"/>
          </a:xfrm>
        </p:spPr>
        <p:txBody>
          <a:bodyPr/>
          <a:lstStyle/>
          <a:p>
            <a:pPr eaLnBrk="1" hangingPunct="1"/>
            <a:r>
              <a:rPr lang="en-US" sz="4400" smtClean="0"/>
              <a:t>  O</a:t>
            </a:r>
            <a:r>
              <a:rPr lang="en-US" smtClean="0"/>
              <a:t>bserved?  Enter in the model in</a:t>
            </a:r>
            <a:br>
              <a:rPr lang="en-US" smtClean="0"/>
            </a:br>
            <a:r>
              <a:rPr lang="en-US" smtClean="0"/>
              <a:t>    familiar (and unfamiliar) ways.</a:t>
            </a:r>
          </a:p>
          <a:p>
            <a:pPr eaLnBrk="1" hangingPunct="1"/>
            <a:endParaRPr lang="en-US" smtClean="0"/>
          </a:p>
          <a:p>
            <a:pPr eaLnBrk="1" hangingPunct="1"/>
            <a:r>
              <a:rPr lang="en-US" sz="4400" smtClean="0"/>
              <a:t>  U</a:t>
            </a:r>
            <a:r>
              <a:rPr lang="en-US" smtClean="0"/>
              <a:t>nobserved?  Takes the form of</a:t>
            </a:r>
            <a:br>
              <a:rPr lang="en-US" smtClean="0"/>
            </a:br>
            <a:r>
              <a:rPr lang="en-US" smtClean="0"/>
              <a:t>    randomness in the model.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685800"/>
            <a:ext cx="8229600" cy="762000"/>
          </a:xfrm>
        </p:spPr>
        <p:txBody>
          <a:bodyPr/>
          <a:lstStyle/>
          <a:p>
            <a:pPr algn="ctr" eaLnBrk="1" hangingPunct="1"/>
            <a:r>
              <a:rPr lang="en-US" sz="3600" b="1" smtClean="0"/>
              <a:t>Heterogeneity and the MNL Model</a:t>
            </a:r>
          </a:p>
        </p:txBody>
      </p:sp>
      <p:sp>
        <p:nvSpPr>
          <p:cNvPr id="4100" name="Rectangle 3"/>
          <p:cNvSpPr>
            <a:spLocks noGrp="1" noChangeArrowheads="1"/>
          </p:cNvSpPr>
          <p:nvPr>
            <p:ph type="body" sz="half" idx="1"/>
          </p:nvPr>
        </p:nvSpPr>
        <p:spPr>
          <a:xfrm>
            <a:off x="1143000" y="1981200"/>
            <a:ext cx="7086600" cy="4302125"/>
          </a:xfrm>
        </p:spPr>
        <p:txBody>
          <a:bodyPr/>
          <a:lstStyle/>
          <a:p>
            <a:pPr eaLnBrk="1" hangingPunct="1">
              <a:lnSpc>
                <a:spcPct val="90000"/>
              </a:lnSpc>
              <a:defRPr/>
            </a:pPr>
            <a:endParaRPr lang="en-US" smtClean="0">
              <a:latin typeface="+mj-lt"/>
            </a:endParaRPr>
          </a:p>
          <a:p>
            <a:pPr eaLnBrk="1" hangingPunct="1">
              <a:lnSpc>
                <a:spcPct val="90000"/>
              </a:lnSpc>
              <a:buFont typeface="Wingdings" pitchFamily="2" charset="2"/>
              <a:buNone/>
              <a:defRPr/>
            </a:pPr>
            <a:endParaRPr lang="en-US" smtClean="0">
              <a:latin typeface="+mj-lt"/>
            </a:endParaRPr>
          </a:p>
          <a:p>
            <a:pPr eaLnBrk="1" hangingPunct="1">
              <a:lnSpc>
                <a:spcPct val="90000"/>
              </a:lnSpc>
              <a:defRPr/>
            </a:pPr>
            <a:r>
              <a:rPr lang="en-US" smtClean="0">
                <a:latin typeface="+mj-lt"/>
              </a:rPr>
              <a:t>Limitations of the MNL Model: </a:t>
            </a:r>
          </a:p>
          <a:p>
            <a:pPr lvl="1" eaLnBrk="1" hangingPunct="1">
              <a:lnSpc>
                <a:spcPct val="90000"/>
              </a:lnSpc>
              <a:defRPr/>
            </a:pPr>
            <a:r>
              <a:rPr lang="en-US" smtClean="0">
                <a:latin typeface="+mj-lt"/>
              </a:rPr>
              <a:t>IID </a:t>
            </a:r>
            <a:r>
              <a:rPr lang="en-US" smtClean="0">
                <a:latin typeface="+mj-lt"/>
                <a:sym typeface="Wingdings" pitchFamily="2" charset="2"/>
              </a:rPr>
              <a:t></a:t>
            </a:r>
            <a:r>
              <a:rPr lang="en-US" smtClean="0">
                <a:latin typeface="+mj-lt"/>
              </a:rPr>
              <a:t> IIA</a:t>
            </a:r>
          </a:p>
          <a:p>
            <a:pPr lvl="1" eaLnBrk="1" hangingPunct="1">
              <a:lnSpc>
                <a:spcPct val="90000"/>
              </a:lnSpc>
              <a:defRPr/>
            </a:pPr>
            <a:r>
              <a:rPr lang="en-US" smtClean="0">
                <a:latin typeface="+mj-lt"/>
              </a:rPr>
              <a:t>Fundamental tastes are the same across all individuals</a:t>
            </a:r>
          </a:p>
          <a:p>
            <a:pPr eaLnBrk="1" hangingPunct="1">
              <a:lnSpc>
                <a:spcPct val="90000"/>
              </a:lnSpc>
              <a:defRPr/>
            </a:pPr>
            <a:r>
              <a:rPr lang="en-US" smtClean="0">
                <a:latin typeface="+mj-lt"/>
              </a:rPr>
              <a:t>How to adjust the model to allow variation across individuals?</a:t>
            </a:r>
          </a:p>
          <a:p>
            <a:pPr lvl="1" eaLnBrk="1" hangingPunct="1">
              <a:lnSpc>
                <a:spcPct val="90000"/>
              </a:lnSpc>
              <a:defRPr/>
            </a:pPr>
            <a:r>
              <a:rPr lang="en-US" smtClean="0">
                <a:latin typeface="+mj-lt"/>
              </a:rPr>
              <a:t>Full random variation</a:t>
            </a:r>
          </a:p>
          <a:p>
            <a:pPr lvl="1" eaLnBrk="1" hangingPunct="1">
              <a:lnSpc>
                <a:spcPct val="90000"/>
              </a:lnSpc>
              <a:defRPr/>
            </a:pPr>
            <a:r>
              <a:rPr lang="en-US" smtClean="0">
                <a:latin typeface="+mj-lt"/>
              </a:rPr>
              <a:t>Latent clustering – allow </a:t>
            </a:r>
            <a:r>
              <a:rPr lang="en-US" i="1" u="sng" smtClean="0">
                <a:latin typeface="+mj-lt"/>
              </a:rPr>
              <a:t>some</a:t>
            </a:r>
            <a:r>
              <a:rPr lang="en-US" smtClean="0">
                <a:latin typeface="+mj-lt"/>
              </a:rPr>
              <a:t> variation</a:t>
            </a:r>
          </a:p>
        </p:txBody>
      </p:sp>
      <p:graphicFrame>
        <p:nvGraphicFramePr>
          <p:cNvPr id="1026" name="Object 4"/>
          <p:cNvGraphicFramePr>
            <a:graphicFrameLocks noGrp="1" noChangeAspect="1"/>
          </p:cNvGraphicFramePr>
          <p:nvPr>
            <p:ph sz="half" idx="2"/>
          </p:nvPr>
        </p:nvGraphicFramePr>
        <p:xfrm>
          <a:off x="1600200" y="1600200"/>
          <a:ext cx="5102225" cy="1143000"/>
        </p:xfrm>
        <a:graphic>
          <a:graphicData uri="http://schemas.openxmlformats.org/presentationml/2006/ole">
            <mc:AlternateContent xmlns:mc="http://schemas.openxmlformats.org/markup-compatibility/2006">
              <mc:Choice xmlns:v="urn:schemas-microsoft-com:vml" Requires="v">
                <p:oleObj spid="_x0000_s1027" name="Equation" r:id="rId4" imgW="2323800" imgH="520560" progId="Equation.DSMT4">
                  <p:embed/>
                </p:oleObj>
              </mc:Choice>
              <mc:Fallback>
                <p:oleObj name="Equation" r:id="rId4" imgW="2323800" imgH="5205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600200"/>
                        <a:ext cx="5102225"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9" name="Rectangle 4"/>
          <p:cNvSpPr>
            <a:spLocks noChangeArrowheads="1"/>
          </p:cNvSpPr>
          <p:nvPr/>
        </p:nvSpPr>
        <p:spPr bwMode="auto">
          <a:xfrm>
            <a:off x="1524000" y="1600200"/>
            <a:ext cx="5257800" cy="1104900"/>
          </a:xfrm>
          <a:prstGeom prst="rect">
            <a:avLst/>
          </a:prstGeom>
          <a:solidFill>
            <a:srgbClr val="FF00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81000" y="990600"/>
            <a:ext cx="8534400" cy="685800"/>
          </a:xfrm>
        </p:spPr>
        <p:txBody>
          <a:bodyPr/>
          <a:lstStyle/>
          <a:p>
            <a:pPr algn="ctr" eaLnBrk="1" hangingPunct="1"/>
            <a:r>
              <a:rPr lang="en-US" sz="3200" b="1" smtClean="0"/>
              <a:t>Observable Heterogeneity in Utility Levels</a:t>
            </a:r>
          </a:p>
        </p:txBody>
      </p:sp>
      <p:sp>
        <p:nvSpPr>
          <p:cNvPr id="2052" name="Rectangle 3"/>
          <p:cNvSpPr>
            <a:spLocks noGrp="1" noChangeArrowheads="1"/>
          </p:cNvSpPr>
          <p:nvPr>
            <p:ph type="body" sz="half" idx="1"/>
          </p:nvPr>
        </p:nvSpPr>
        <p:spPr>
          <a:xfrm>
            <a:off x="457200" y="1828800"/>
            <a:ext cx="7696200" cy="4302125"/>
          </a:xfrm>
        </p:spPr>
        <p:txBody>
          <a:bodyPr/>
          <a:lstStyle/>
          <a:p>
            <a:pPr eaLnBrk="1" hangingPunct="1">
              <a:buFont typeface="Wingdings" pitchFamily="2" charset="2"/>
              <a:buNone/>
            </a:pPr>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p:txBody>
      </p:sp>
      <p:graphicFrame>
        <p:nvGraphicFramePr>
          <p:cNvPr id="2050" name="Object 5"/>
          <p:cNvGraphicFramePr>
            <a:graphicFrameLocks noChangeAspect="1"/>
          </p:cNvGraphicFramePr>
          <p:nvPr/>
        </p:nvGraphicFramePr>
        <p:xfrm>
          <a:off x="1524000" y="2362200"/>
          <a:ext cx="5486400" cy="1549400"/>
        </p:xfrm>
        <a:graphic>
          <a:graphicData uri="http://schemas.openxmlformats.org/presentationml/2006/ole">
            <mc:AlternateContent xmlns:mc="http://schemas.openxmlformats.org/markup-compatibility/2006">
              <mc:Choice xmlns:v="urn:schemas-microsoft-com:vml" Requires="v">
                <p:oleObj spid="_x0000_s2051" name="Equation" r:id="rId4" imgW="2984400" imgH="761760" progId="Equation.DSMT4">
                  <p:embed/>
                </p:oleObj>
              </mc:Choice>
              <mc:Fallback>
                <p:oleObj name="Equation" r:id="rId4" imgW="2984400" imgH="76176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362200"/>
                        <a:ext cx="5486400" cy="154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Text Box 6"/>
          <p:cNvSpPr txBox="1">
            <a:spLocks noChangeArrowheads="1"/>
          </p:cNvSpPr>
          <p:nvPr/>
        </p:nvSpPr>
        <p:spPr bwMode="auto">
          <a:xfrm>
            <a:off x="1524000" y="4191000"/>
            <a:ext cx="6629400" cy="1311275"/>
          </a:xfrm>
          <a:prstGeom prst="rect">
            <a:avLst/>
          </a:prstGeom>
          <a:noFill/>
          <a:ln w="19050">
            <a:noFill/>
            <a:miter lim="800000"/>
            <a:headEnd/>
            <a:tailEnd/>
          </a:ln>
        </p:spPr>
        <p:txBody>
          <a:bodyPr>
            <a:spAutoFit/>
          </a:bodyPr>
          <a:lstStyle/>
          <a:p>
            <a:pPr>
              <a:spcBef>
                <a:spcPct val="50000"/>
              </a:spcBef>
              <a:defRPr/>
            </a:pPr>
            <a:r>
              <a:rPr lang="en-US" sz="2000" b="1">
                <a:latin typeface="+mj-lt"/>
              </a:rPr>
              <a:t>Choice, e.g., among brands of cars</a:t>
            </a:r>
          </a:p>
          <a:p>
            <a:pPr>
              <a:spcBef>
                <a:spcPct val="50000"/>
              </a:spcBef>
              <a:defRPr/>
            </a:pPr>
            <a:r>
              <a:rPr lang="en-US" sz="2000" b="1">
                <a:latin typeface="+mj-lt"/>
              </a:rPr>
              <a:t>x</a:t>
            </a:r>
            <a:r>
              <a:rPr lang="en-US" sz="2000" b="1" baseline="-25000">
                <a:latin typeface="+mj-lt"/>
              </a:rPr>
              <a:t>itj</a:t>
            </a:r>
            <a:r>
              <a:rPr lang="en-US" sz="2000" b="1">
                <a:latin typeface="+mj-lt"/>
              </a:rPr>
              <a:t> = attributes: price, features</a:t>
            </a:r>
          </a:p>
          <a:p>
            <a:pPr>
              <a:spcBef>
                <a:spcPct val="50000"/>
              </a:spcBef>
              <a:defRPr/>
            </a:pPr>
            <a:r>
              <a:rPr lang="en-US" sz="2000" b="1">
                <a:latin typeface="+mj-lt"/>
              </a:rPr>
              <a:t>z</a:t>
            </a:r>
            <a:r>
              <a:rPr lang="en-US" sz="2000" b="1" baseline="-25000">
                <a:latin typeface="+mj-lt"/>
              </a:rPr>
              <a:t>it</a:t>
            </a:r>
            <a:r>
              <a:rPr lang="en-US" sz="2000" b="1">
                <a:latin typeface="+mj-lt"/>
              </a:rPr>
              <a:t> = observable characteristics: age, sex, income</a:t>
            </a:r>
          </a:p>
        </p:txBody>
      </p:sp>
      <p:sp>
        <p:nvSpPr>
          <p:cNvPr id="2054" name="Line 7"/>
          <p:cNvSpPr>
            <a:spLocks noChangeShapeType="1"/>
          </p:cNvSpPr>
          <p:nvPr/>
        </p:nvSpPr>
        <p:spPr bwMode="auto">
          <a:xfrm>
            <a:off x="5334000" y="1828800"/>
            <a:ext cx="0" cy="457200"/>
          </a:xfrm>
          <a:prstGeom prst="line">
            <a:avLst/>
          </a:prstGeom>
          <a:noFill/>
          <a:ln w="57150">
            <a:solidFill>
              <a:srgbClr val="FF3300"/>
            </a:solidFill>
            <a:round/>
            <a:headEnd/>
            <a:tailEnd type="triangle" w="med" len="med"/>
          </a:ln>
        </p:spPr>
        <p:txBody>
          <a:bodyPr wrap="none"/>
          <a:lstStyle/>
          <a:p>
            <a:endParaRPr lang="en-US"/>
          </a:p>
        </p:txBody>
      </p:sp>
      <p:sp>
        <p:nvSpPr>
          <p:cNvPr id="2055" name="Rectangle 8"/>
          <p:cNvSpPr>
            <a:spLocks noChangeArrowheads="1"/>
          </p:cNvSpPr>
          <p:nvPr/>
        </p:nvSpPr>
        <p:spPr bwMode="auto">
          <a:xfrm>
            <a:off x="1447800" y="2895600"/>
            <a:ext cx="5562600" cy="1104900"/>
          </a:xfrm>
          <a:prstGeom prst="rect">
            <a:avLst/>
          </a:prstGeom>
          <a:solidFill>
            <a:srgbClr val="FF00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762000" y="1524000"/>
            <a:ext cx="8229600" cy="530225"/>
          </a:xfrm>
        </p:spPr>
        <p:txBody>
          <a:bodyPr/>
          <a:lstStyle/>
          <a:p>
            <a:pPr algn="ctr" eaLnBrk="1" hangingPunct="1"/>
            <a:r>
              <a:rPr lang="en-US" sz="3600" b="1" smtClean="0"/>
              <a:t>Observable Heterogeneity in </a:t>
            </a:r>
            <a:br>
              <a:rPr lang="en-US" sz="3600" b="1" smtClean="0"/>
            </a:br>
            <a:r>
              <a:rPr lang="en-US" sz="3600" b="1" smtClean="0"/>
              <a:t>Preference Weights</a:t>
            </a:r>
          </a:p>
        </p:txBody>
      </p:sp>
      <p:graphicFrame>
        <p:nvGraphicFramePr>
          <p:cNvPr id="3074" name="Object 3"/>
          <p:cNvGraphicFramePr>
            <a:graphicFrameLocks noGrp="1" noChangeAspect="1"/>
          </p:cNvGraphicFramePr>
          <p:nvPr>
            <p:ph sz="half" idx="1"/>
          </p:nvPr>
        </p:nvGraphicFramePr>
        <p:xfrm>
          <a:off x="1676400" y="2133600"/>
          <a:ext cx="6122988" cy="3505200"/>
        </p:xfrm>
        <a:graphic>
          <a:graphicData uri="http://schemas.openxmlformats.org/presentationml/2006/ole">
            <mc:AlternateContent xmlns:mc="http://schemas.openxmlformats.org/markup-compatibility/2006">
              <mc:Choice xmlns:v="urn:schemas-microsoft-com:vml" Requires="v">
                <p:oleObj spid="_x0000_s3075" name="Equation" r:id="rId4" imgW="2971800" imgH="1701720" progId="Equation.DSMT4">
                  <p:embed/>
                </p:oleObj>
              </mc:Choice>
              <mc:Fallback>
                <p:oleObj name="Equation" r:id="rId4" imgW="2971800" imgH="17017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133600"/>
                        <a:ext cx="6122988" cy="350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6" name="Rectangle 6"/>
          <p:cNvSpPr>
            <a:spLocks noChangeArrowheads="1"/>
          </p:cNvSpPr>
          <p:nvPr/>
        </p:nvSpPr>
        <p:spPr bwMode="auto">
          <a:xfrm>
            <a:off x="1524000" y="4572000"/>
            <a:ext cx="6477000" cy="1104900"/>
          </a:xfrm>
          <a:prstGeom prst="rect">
            <a:avLst/>
          </a:prstGeom>
          <a:solidFill>
            <a:srgbClr val="FF00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en-US" sz="3200" b="1" smtClean="0"/>
              <a:t>Heteroscedasticity in the MNL Model</a:t>
            </a:r>
          </a:p>
        </p:txBody>
      </p:sp>
      <p:sp>
        <p:nvSpPr>
          <p:cNvPr id="16387" name="Rectangle 3"/>
          <p:cNvSpPr>
            <a:spLocks noGrp="1" noChangeArrowheads="1"/>
          </p:cNvSpPr>
          <p:nvPr>
            <p:ph type="body" idx="1"/>
          </p:nvPr>
        </p:nvSpPr>
        <p:spPr>
          <a:xfrm>
            <a:off x="1295400" y="1600200"/>
            <a:ext cx="7239000" cy="4530725"/>
          </a:xfrm>
        </p:spPr>
        <p:txBody>
          <a:bodyPr/>
          <a:lstStyle/>
          <a:p>
            <a:pPr eaLnBrk="1" hangingPunct="1">
              <a:lnSpc>
                <a:spcPct val="90000"/>
              </a:lnSpc>
              <a:buFont typeface="Wingdings" pitchFamily="2" charset="2"/>
              <a:buNone/>
              <a:defRPr/>
            </a:pPr>
            <a:r>
              <a:rPr lang="en-US" sz="2400" smtClean="0"/>
              <a:t>•  </a:t>
            </a:r>
            <a:r>
              <a:rPr lang="en-US" sz="2400" smtClean="0">
                <a:latin typeface="+mj-lt"/>
              </a:rPr>
              <a:t>Motivation: Scaling in utility functions</a:t>
            </a:r>
          </a:p>
          <a:p>
            <a:pPr eaLnBrk="1" hangingPunct="1">
              <a:lnSpc>
                <a:spcPct val="90000"/>
              </a:lnSpc>
              <a:buFont typeface="Wingdings" pitchFamily="2" charset="2"/>
              <a:buNone/>
              <a:defRPr/>
            </a:pPr>
            <a:r>
              <a:rPr lang="en-US" sz="2400" smtClean="0"/>
              <a:t>•</a:t>
            </a:r>
            <a:r>
              <a:rPr lang="en-US" sz="2400" smtClean="0">
                <a:latin typeface="+mj-lt"/>
              </a:rPr>
              <a:t>  If ignored, distorts coefficients</a:t>
            </a:r>
          </a:p>
          <a:p>
            <a:pPr eaLnBrk="1" hangingPunct="1">
              <a:lnSpc>
                <a:spcPct val="90000"/>
              </a:lnSpc>
              <a:spcBef>
                <a:spcPct val="50000"/>
              </a:spcBef>
              <a:buClrTx/>
              <a:buFont typeface="Wingdings" pitchFamily="2" charset="2"/>
              <a:buNone/>
              <a:defRPr/>
            </a:pPr>
            <a:r>
              <a:rPr lang="en-US" sz="2400" smtClean="0"/>
              <a:t>•</a:t>
            </a:r>
            <a:r>
              <a:rPr lang="en-US" sz="2400" smtClean="0">
                <a:latin typeface="+mj-lt"/>
              </a:rPr>
              <a:t>  Random utility basis</a:t>
            </a:r>
          </a:p>
          <a:p>
            <a:pPr eaLnBrk="1" hangingPunct="1">
              <a:lnSpc>
                <a:spcPct val="90000"/>
              </a:lnSpc>
              <a:spcBef>
                <a:spcPct val="50000"/>
              </a:spcBef>
              <a:buClrTx/>
              <a:buFont typeface="Wingdings" pitchFamily="2" charset="2"/>
              <a:buNone/>
              <a:defRPr/>
            </a:pPr>
            <a:r>
              <a:rPr lang="en-US" smtClean="0">
                <a:latin typeface="+mj-lt"/>
              </a:rPr>
              <a:t>	  U</a:t>
            </a:r>
            <a:r>
              <a:rPr lang="en-US" sz="2000" smtClean="0">
                <a:latin typeface="+mj-lt"/>
              </a:rPr>
              <a:t>ij</a:t>
            </a:r>
            <a:r>
              <a:rPr lang="en-US" smtClean="0">
                <a:latin typeface="+mj-lt"/>
              </a:rPr>
              <a:t>   =  </a:t>
            </a:r>
            <a:r>
              <a:rPr lang="en-US" smtClean="0">
                <a:latin typeface="+mj-lt"/>
                <a:sym typeface="Symbol" pitchFamily="18" charset="2"/>
              </a:rPr>
              <a:t></a:t>
            </a:r>
            <a:r>
              <a:rPr lang="en-US" sz="2000" baseline="-25000" smtClean="0">
                <a:latin typeface="+mj-lt"/>
                <a:sym typeface="Symbol" pitchFamily="18" charset="2"/>
              </a:rPr>
              <a:t>j</a:t>
            </a:r>
            <a:r>
              <a:rPr lang="en-US" smtClean="0">
                <a:latin typeface="+mj-lt"/>
                <a:sym typeface="Symbol" pitchFamily="18" charset="2"/>
              </a:rPr>
              <a:t>  +  </a:t>
            </a:r>
            <a:r>
              <a:rPr lang="en-US" b="1" smtClean="0">
                <a:latin typeface="+mj-lt"/>
                <a:sym typeface="Symbol" pitchFamily="18" charset="2"/>
              </a:rPr>
              <a:t>’x</a:t>
            </a:r>
            <a:r>
              <a:rPr lang="en-US" sz="2000" baseline="-25000" smtClean="0">
                <a:latin typeface="+mj-lt"/>
                <a:sym typeface="Symbol" pitchFamily="18" charset="2"/>
              </a:rPr>
              <a:t>ij</a:t>
            </a:r>
            <a:r>
              <a:rPr lang="en-US" smtClean="0">
                <a:latin typeface="+mj-lt"/>
                <a:sym typeface="Symbol" pitchFamily="18" charset="2"/>
              </a:rPr>
              <a:t>   +  </a:t>
            </a:r>
            <a:r>
              <a:rPr lang="en-US" b="1" smtClean="0">
                <a:latin typeface="+mj-lt"/>
                <a:sym typeface="Symbol" pitchFamily="18" charset="2"/>
              </a:rPr>
              <a:t>’z</a:t>
            </a:r>
            <a:r>
              <a:rPr lang="en-US" sz="2000" baseline="-25000" smtClean="0">
                <a:latin typeface="+mj-lt"/>
                <a:sym typeface="Symbol" pitchFamily="18" charset="2"/>
              </a:rPr>
              <a:t>i</a:t>
            </a:r>
            <a:r>
              <a:rPr lang="en-US" sz="2000" smtClean="0">
                <a:latin typeface="+mj-lt"/>
                <a:sym typeface="Symbol" pitchFamily="18" charset="2"/>
              </a:rPr>
              <a:t>   </a:t>
            </a:r>
            <a:r>
              <a:rPr lang="en-US" smtClean="0">
                <a:latin typeface="+mj-lt"/>
                <a:sym typeface="Symbol" pitchFamily="18" charset="2"/>
              </a:rPr>
              <a:t>+  </a:t>
            </a:r>
            <a:r>
              <a:rPr lang="en-US" sz="2000" baseline="-25000" smtClean="0">
                <a:latin typeface="+mj-lt"/>
                <a:sym typeface="Symbol" pitchFamily="18" charset="2"/>
              </a:rPr>
              <a:t>j</a:t>
            </a:r>
            <a:r>
              <a:rPr lang="en-US" smtClean="0">
                <a:latin typeface="+mj-lt"/>
                <a:sym typeface="Symbol" pitchFamily="18" charset="2"/>
              </a:rPr>
              <a:t></a:t>
            </a:r>
            <a:r>
              <a:rPr lang="en-US" sz="2000" baseline="-25000" smtClean="0">
                <a:latin typeface="+mj-lt"/>
                <a:sym typeface="Symbol" pitchFamily="18" charset="2"/>
              </a:rPr>
              <a:t>ij</a:t>
            </a:r>
          </a:p>
          <a:p>
            <a:pPr eaLnBrk="1" hangingPunct="1">
              <a:lnSpc>
                <a:spcPct val="90000"/>
              </a:lnSpc>
              <a:spcBef>
                <a:spcPct val="50000"/>
              </a:spcBef>
              <a:buClrTx/>
              <a:buFont typeface="Wingdings" pitchFamily="2" charset="2"/>
              <a:buNone/>
              <a:defRPr/>
            </a:pPr>
            <a:r>
              <a:rPr lang="en-US" sz="2400" smtClean="0">
                <a:latin typeface="+mj-lt"/>
              </a:rPr>
              <a:t>            i </a:t>
            </a:r>
            <a:r>
              <a:rPr lang="en-US" sz="2400" smtClean="0"/>
              <a:t>=</a:t>
            </a:r>
            <a:r>
              <a:rPr lang="en-US" sz="2400" smtClean="0">
                <a:latin typeface="+mj-lt"/>
              </a:rPr>
              <a:t> 1,…,N;  j = 1,…,J(i)</a:t>
            </a:r>
          </a:p>
          <a:p>
            <a:pPr eaLnBrk="1" hangingPunct="1">
              <a:lnSpc>
                <a:spcPct val="90000"/>
              </a:lnSpc>
              <a:spcBef>
                <a:spcPct val="50000"/>
              </a:spcBef>
              <a:buClrTx/>
              <a:buFont typeface="Wingdings" pitchFamily="2" charset="2"/>
              <a:buNone/>
              <a:defRPr/>
            </a:pPr>
            <a:r>
              <a:rPr lang="en-US" smtClean="0">
                <a:latin typeface="+mj-lt"/>
              </a:rPr>
              <a:t>    </a:t>
            </a:r>
            <a:r>
              <a:rPr lang="en-US" sz="2400" smtClean="0">
                <a:latin typeface="+mj-lt"/>
              </a:rPr>
              <a:t>F(</a:t>
            </a:r>
            <a:r>
              <a:rPr lang="en-US" smtClean="0">
                <a:latin typeface="+mj-lt"/>
                <a:sym typeface="Symbol" pitchFamily="18" charset="2"/>
              </a:rPr>
              <a:t></a:t>
            </a:r>
            <a:r>
              <a:rPr lang="en-US" sz="1800" baseline="-25000" smtClean="0">
                <a:latin typeface="+mj-lt"/>
                <a:sym typeface="Symbol" pitchFamily="18" charset="2"/>
              </a:rPr>
              <a:t>ij</a:t>
            </a:r>
            <a:r>
              <a:rPr lang="en-US" sz="2400" smtClean="0">
                <a:latin typeface="+mj-lt"/>
                <a:sym typeface="Symbol" pitchFamily="18" charset="2"/>
              </a:rPr>
              <a:t>)  =  Exp(-Exp(-</a:t>
            </a:r>
            <a:r>
              <a:rPr lang="en-US" smtClean="0">
                <a:latin typeface="+mj-lt"/>
                <a:sym typeface="Symbol" pitchFamily="18" charset="2"/>
              </a:rPr>
              <a:t></a:t>
            </a:r>
            <a:r>
              <a:rPr lang="en-US" sz="1800" baseline="-25000" smtClean="0">
                <a:latin typeface="+mj-lt"/>
                <a:sym typeface="Symbol" pitchFamily="18" charset="2"/>
              </a:rPr>
              <a:t>ij</a:t>
            </a:r>
            <a:r>
              <a:rPr lang="en-US" sz="2400" smtClean="0">
                <a:latin typeface="+mj-lt"/>
                <a:sym typeface="Symbol" pitchFamily="18" charset="2"/>
              </a:rPr>
              <a:t>)) now scaled</a:t>
            </a:r>
            <a:endParaRPr lang="en-US" smtClean="0">
              <a:latin typeface="+mj-lt"/>
            </a:endParaRPr>
          </a:p>
          <a:p>
            <a:pPr eaLnBrk="1" hangingPunct="1">
              <a:lnSpc>
                <a:spcPct val="90000"/>
              </a:lnSpc>
              <a:buFont typeface="Wingdings" pitchFamily="2" charset="2"/>
              <a:buNone/>
              <a:defRPr/>
            </a:pPr>
            <a:r>
              <a:rPr lang="en-US" sz="2400" smtClean="0"/>
              <a:t>•</a:t>
            </a:r>
            <a:r>
              <a:rPr lang="en-US" sz="2400" smtClean="0">
                <a:latin typeface="+mj-lt"/>
              </a:rPr>
              <a:t>   Extensions:  Relaxes IIA</a:t>
            </a:r>
          </a:p>
          <a:p>
            <a:pPr lvl="4" eaLnBrk="1" hangingPunct="1">
              <a:lnSpc>
                <a:spcPct val="90000"/>
              </a:lnSpc>
              <a:buFont typeface="Wingdings" pitchFamily="2" charset="2"/>
              <a:buNone/>
              <a:defRPr/>
            </a:pPr>
            <a:r>
              <a:rPr lang="en-US" sz="1600" smtClean="0">
                <a:latin typeface="+mj-lt"/>
              </a:rPr>
              <a:t>     </a:t>
            </a:r>
            <a:r>
              <a:rPr lang="en-US" sz="2400" smtClean="0">
                <a:latin typeface="+mj-lt"/>
              </a:rPr>
              <a:t>Allows heteroscedasticity across</a:t>
            </a:r>
            <a:br>
              <a:rPr lang="en-US" sz="2400" smtClean="0">
                <a:latin typeface="+mj-lt"/>
              </a:rPr>
            </a:br>
            <a:r>
              <a:rPr lang="en-US" sz="2400" smtClean="0">
                <a:latin typeface="+mj-lt"/>
              </a:rPr>
              <a:t> choices and across individuals</a:t>
            </a:r>
            <a:endParaRPr lang="en-US" sz="1600" smtClean="0">
              <a:latin typeface="+mj-lt"/>
            </a:endParaRPr>
          </a:p>
          <a:p>
            <a:pPr eaLnBrk="1" hangingPunct="1">
              <a:lnSpc>
                <a:spcPct val="90000"/>
              </a:lnSpc>
              <a:defRPr/>
            </a:pPr>
            <a:endParaRPr lang="en-US" sz="2400" smtClean="0"/>
          </a:p>
        </p:txBody>
      </p:sp>
      <p:sp>
        <p:nvSpPr>
          <p:cNvPr id="14340" name="Line 4"/>
          <p:cNvSpPr>
            <a:spLocks noChangeShapeType="1"/>
          </p:cNvSpPr>
          <p:nvPr/>
        </p:nvSpPr>
        <p:spPr bwMode="auto">
          <a:xfrm flipV="1">
            <a:off x="6273800" y="3492500"/>
            <a:ext cx="0" cy="3810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1371600"/>
            <a:ext cx="8229600" cy="609600"/>
          </a:xfrm>
        </p:spPr>
        <p:txBody>
          <a:bodyPr/>
          <a:lstStyle/>
          <a:p>
            <a:pPr algn="ctr" eaLnBrk="1" hangingPunct="1"/>
            <a:r>
              <a:rPr lang="en-US" sz="3200" b="1" smtClean="0"/>
              <a:t>‘Quantifiable’ Heterogeneity in Scaling</a:t>
            </a:r>
          </a:p>
        </p:txBody>
      </p:sp>
      <p:sp>
        <p:nvSpPr>
          <p:cNvPr id="4100" name="Rectangle 3"/>
          <p:cNvSpPr>
            <a:spLocks noGrp="1" noChangeArrowheads="1"/>
          </p:cNvSpPr>
          <p:nvPr>
            <p:ph type="body" sz="half" idx="1"/>
          </p:nvPr>
        </p:nvSpPr>
        <p:spPr>
          <a:xfrm>
            <a:off x="457200" y="1828800"/>
            <a:ext cx="7696200" cy="4302125"/>
          </a:xfrm>
        </p:spPr>
        <p:txBody>
          <a:bodyPr/>
          <a:lstStyle/>
          <a:p>
            <a:pPr eaLnBrk="1" hangingPunct="1">
              <a:buFont typeface="Wingdings" pitchFamily="2" charset="2"/>
              <a:buNone/>
            </a:pPr>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p:txBody>
      </p:sp>
      <p:graphicFrame>
        <p:nvGraphicFramePr>
          <p:cNvPr id="4098" name="Object 4"/>
          <p:cNvGraphicFramePr>
            <a:graphicFrameLocks noChangeAspect="1"/>
          </p:cNvGraphicFramePr>
          <p:nvPr/>
        </p:nvGraphicFramePr>
        <p:xfrm>
          <a:off x="1219200" y="2362200"/>
          <a:ext cx="6445250" cy="1455738"/>
        </p:xfrm>
        <a:graphic>
          <a:graphicData uri="http://schemas.openxmlformats.org/presentationml/2006/ole">
            <mc:AlternateContent xmlns:mc="http://schemas.openxmlformats.org/markup-compatibility/2006">
              <mc:Choice xmlns:v="urn:schemas-microsoft-com:vml" Requires="v">
                <p:oleObj spid="_x0000_s4099" name="Equation" r:id="rId4" imgW="2247840" imgH="507960" progId="Equation.DSMT4">
                  <p:embed/>
                </p:oleObj>
              </mc:Choice>
              <mc:Fallback>
                <p:oleObj name="Equation" r:id="rId4" imgW="2247840" imgH="5079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362200"/>
                        <a:ext cx="6445250" cy="1455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6"/>
          <p:cNvSpPr txBox="1">
            <a:spLocks noChangeArrowheads="1"/>
          </p:cNvSpPr>
          <p:nvPr/>
        </p:nvSpPr>
        <p:spPr bwMode="auto">
          <a:xfrm>
            <a:off x="2057400" y="5181600"/>
            <a:ext cx="5029200" cy="830263"/>
          </a:xfrm>
          <a:prstGeom prst="rect">
            <a:avLst/>
          </a:prstGeom>
          <a:noFill/>
          <a:ln w="19050">
            <a:noFill/>
            <a:miter lim="800000"/>
            <a:headEnd/>
            <a:tailEnd/>
          </a:ln>
        </p:spPr>
        <p:txBody>
          <a:bodyPr>
            <a:spAutoFit/>
          </a:bodyPr>
          <a:lstStyle/>
          <a:p>
            <a:pPr>
              <a:spcBef>
                <a:spcPct val="50000"/>
              </a:spcBef>
              <a:defRPr/>
            </a:pPr>
            <a:r>
              <a:rPr lang="en-US" sz="2400" b="1">
                <a:latin typeface="+mj-lt"/>
              </a:rPr>
              <a:t>w</a:t>
            </a:r>
            <a:r>
              <a:rPr lang="en-US" sz="2400" b="1" baseline="-25000">
                <a:latin typeface="+mj-lt"/>
              </a:rPr>
              <a:t>it</a:t>
            </a:r>
            <a:r>
              <a:rPr lang="en-US" sz="2400" b="1">
                <a:latin typeface="+mj-lt"/>
              </a:rPr>
              <a:t> = observable characteristics: </a:t>
            </a:r>
            <a:br>
              <a:rPr lang="en-US" sz="2400" b="1">
                <a:latin typeface="+mj-lt"/>
              </a:rPr>
            </a:br>
            <a:r>
              <a:rPr lang="en-US" sz="2400" b="1">
                <a:latin typeface="+mj-lt"/>
              </a:rPr>
              <a:t>        age, sex, income, etc.</a:t>
            </a:r>
          </a:p>
        </p:txBody>
      </p:sp>
      <p:sp>
        <p:nvSpPr>
          <p:cNvPr id="4102" name="Line 7"/>
          <p:cNvSpPr>
            <a:spLocks noChangeShapeType="1"/>
          </p:cNvSpPr>
          <p:nvPr/>
        </p:nvSpPr>
        <p:spPr bwMode="auto">
          <a:xfrm flipV="1">
            <a:off x="5029200" y="3886200"/>
            <a:ext cx="0" cy="10668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1295400"/>
            <a:ext cx="8229600" cy="530225"/>
          </a:xfrm>
        </p:spPr>
        <p:txBody>
          <a:bodyPr/>
          <a:lstStyle/>
          <a:p>
            <a:pPr algn="ctr" eaLnBrk="1" hangingPunct="1"/>
            <a:r>
              <a:rPr lang="en-US" sz="3600" b="1" smtClean="0"/>
              <a:t>Modeling Unobserved Heterogeneity</a:t>
            </a:r>
          </a:p>
        </p:txBody>
      </p:sp>
      <p:sp>
        <p:nvSpPr>
          <p:cNvPr id="15363" name="Rectangle 3"/>
          <p:cNvSpPr>
            <a:spLocks noGrp="1" noChangeArrowheads="1"/>
          </p:cNvSpPr>
          <p:nvPr>
            <p:ph type="body" idx="1"/>
          </p:nvPr>
        </p:nvSpPr>
        <p:spPr>
          <a:xfrm>
            <a:off x="990600" y="2133600"/>
            <a:ext cx="7696200" cy="3581400"/>
          </a:xfrm>
        </p:spPr>
        <p:txBody>
          <a:bodyPr/>
          <a:lstStyle/>
          <a:p>
            <a:pPr eaLnBrk="1" hangingPunct="1"/>
            <a:r>
              <a:rPr lang="en-US" smtClean="0">
                <a:latin typeface="+mj-lt"/>
              </a:rPr>
              <a:t>Modeling individual heterogeneity</a:t>
            </a:r>
          </a:p>
          <a:p>
            <a:pPr lvl="1" eaLnBrk="1" hangingPunct="1"/>
            <a:r>
              <a:rPr lang="en-US" smtClean="0">
                <a:latin typeface="+mj-lt"/>
              </a:rPr>
              <a:t>Latent class – Discrete approximation</a:t>
            </a:r>
          </a:p>
          <a:p>
            <a:pPr lvl="1" eaLnBrk="1" hangingPunct="1"/>
            <a:r>
              <a:rPr lang="en-US" smtClean="0">
                <a:latin typeface="+mj-lt"/>
              </a:rPr>
              <a:t>Mixed logit – Continuous</a:t>
            </a:r>
          </a:p>
          <a:p>
            <a:pPr lvl="1" eaLnBrk="1" hangingPunct="1"/>
            <a:r>
              <a:rPr lang="en-US" smtClean="0">
                <a:latin typeface="+mj-lt"/>
              </a:rPr>
              <a:t>The mixed logit model</a:t>
            </a:r>
          </a:p>
          <a:p>
            <a:pPr lvl="1" eaLnBrk="1" hangingPunct="1"/>
            <a:r>
              <a:rPr lang="en-US" smtClean="0">
                <a:latin typeface="+mj-lt"/>
              </a:rPr>
              <a:t>Many extensions and blends of LC and RP</a:t>
            </a:r>
          </a:p>
          <a:p>
            <a:pPr eaLnBrk="1" hangingPunct="1"/>
            <a:r>
              <a:rPr lang="en-US" smtClean="0">
                <a:latin typeface="+mj-lt"/>
              </a:rPr>
              <a:t>Data structure – RP and SP data</a:t>
            </a:r>
          </a:p>
          <a:p>
            <a:pPr lvl="1" eaLnBrk="1" hangingPunct="1"/>
            <a:r>
              <a:rPr lang="en-US" smtClean="0">
                <a:latin typeface="+mj-lt"/>
              </a:rPr>
              <a:t>Induces heterogeneity</a:t>
            </a:r>
          </a:p>
          <a:p>
            <a:pPr lvl="1" eaLnBrk="1" hangingPunct="1"/>
            <a:r>
              <a:rPr lang="en-US" smtClean="0">
                <a:latin typeface="+mj-lt"/>
              </a:rPr>
              <a:t>Induces heteroscedasticity – the scaling problem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10390</TotalTime>
  <Words>336</Words>
  <Application>Microsoft Office PowerPoint</Application>
  <PresentationFormat>On-screen Show (4:3)</PresentationFormat>
  <Paragraphs>99</Paragraphs>
  <Slides>13</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Level</vt:lpstr>
      <vt:lpstr>Equation</vt:lpstr>
      <vt:lpstr>Discrete Choice Modeling</vt:lpstr>
      <vt:lpstr>Part 6</vt:lpstr>
      <vt:lpstr>Several Types of Heterogeneity</vt:lpstr>
      <vt:lpstr>What’s Wrong with the MNL Model?</vt:lpstr>
      <vt:lpstr>Attention to Heterogeneity</vt:lpstr>
      <vt:lpstr>Heterogeneity in Choice Strategy</vt:lpstr>
      <vt:lpstr>Accommodating Heterogeneity</vt:lpstr>
      <vt:lpstr>Heterogeneity and the MNL Model</vt:lpstr>
      <vt:lpstr>Observable Heterogeneity in Utility Levels</vt:lpstr>
      <vt:lpstr>Observable Heterogeneity in  Preference Weights</vt:lpstr>
      <vt:lpstr>Heteroscedasticity in the MNL Model</vt:lpstr>
      <vt:lpstr>‘Quantifiable’ Heterogeneity in Scaling</vt:lpstr>
      <vt:lpstr>Modeling Unobserved Heterogeneity</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67</cp:revision>
  <dcterms:created xsi:type="dcterms:W3CDTF">2001-06-17T19:05:03Z</dcterms:created>
  <dcterms:modified xsi:type="dcterms:W3CDTF">2012-04-21T23:36:34Z</dcterms:modified>
</cp:coreProperties>
</file>