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42"/>
  </p:notesMasterIdLst>
  <p:handoutMasterIdLst>
    <p:handoutMasterId r:id="rId43"/>
  </p:handoutMasterIdLst>
  <p:sldIdLst>
    <p:sldId id="535" r:id="rId2"/>
    <p:sldId id="550" r:id="rId3"/>
    <p:sldId id="551" r:id="rId4"/>
    <p:sldId id="552" r:id="rId5"/>
    <p:sldId id="553" r:id="rId6"/>
    <p:sldId id="554" r:id="rId7"/>
    <p:sldId id="555" r:id="rId8"/>
    <p:sldId id="556" r:id="rId9"/>
    <p:sldId id="557" r:id="rId10"/>
    <p:sldId id="559" r:id="rId11"/>
    <p:sldId id="597" r:id="rId12"/>
    <p:sldId id="560" r:id="rId13"/>
    <p:sldId id="561" r:id="rId14"/>
    <p:sldId id="562" r:id="rId15"/>
    <p:sldId id="563" r:id="rId16"/>
    <p:sldId id="564" r:id="rId17"/>
    <p:sldId id="565" r:id="rId18"/>
    <p:sldId id="566" r:id="rId19"/>
    <p:sldId id="567" r:id="rId20"/>
    <p:sldId id="568" r:id="rId21"/>
    <p:sldId id="569" r:id="rId22"/>
    <p:sldId id="570" r:id="rId23"/>
    <p:sldId id="571" r:id="rId24"/>
    <p:sldId id="572" r:id="rId25"/>
    <p:sldId id="574" r:id="rId26"/>
    <p:sldId id="575" r:id="rId27"/>
    <p:sldId id="577" r:id="rId28"/>
    <p:sldId id="579" r:id="rId29"/>
    <p:sldId id="589" r:id="rId30"/>
    <p:sldId id="582" r:id="rId31"/>
    <p:sldId id="592" r:id="rId32"/>
    <p:sldId id="593" r:id="rId33"/>
    <p:sldId id="594" r:id="rId34"/>
    <p:sldId id="581" r:id="rId35"/>
    <p:sldId id="595" r:id="rId36"/>
    <p:sldId id="583" r:id="rId37"/>
    <p:sldId id="584" r:id="rId38"/>
    <p:sldId id="585" r:id="rId39"/>
    <p:sldId id="596" r:id="rId40"/>
    <p:sldId id="587" r:id="rId4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99FF"/>
    <a:srgbClr val="000000"/>
    <a:srgbClr val="FFFFFF"/>
    <a:srgbClr val="CCECFF"/>
    <a:srgbClr val="FF3300"/>
    <a:srgbClr val="0066FF"/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6112" autoAdjust="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55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2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317DDF-0729-4132-BB73-F7202580D026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9AFEB-5051-4A5A-BF06-9E1AAFCC34CF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590147-8943-4255-8C01-9249680E6B3C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B78182-30F1-48AB-ACB2-AC544F58FEA4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7499EF-BBBE-496D-AED2-31DBEBBD79C9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A53E63-009D-43D3-9D3A-90E170A18146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DC21A4-F0C2-4594-9054-4E63E9B7AA44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83FB47-284D-4698-A809-C18BEE2E3DB1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BC3B9-4C09-4AA7-BD08-373CE50D0B67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18AF0F-F706-4D12-98A6-B0BEA663A019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4C65F-A9FD-4557-B249-128805DA7BF6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0DCED-9545-410B-B62D-08E0C2242F9F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CA96FE-568B-46A6-A85D-0FFC3994BE16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8CA33-7E85-4C54-8EC2-327EC52A40F3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EA328-7B76-4623-B348-ED72010C083B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61785-4D48-4C10-8E9B-1A6F54E50F08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73FDE9-1576-4AA2-905F-3F40D3577B01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065E9E-7364-4273-AEA0-87C296D9BA2C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47DC7-0EE1-4307-A2CA-CC8E4541DEFA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5AC902-055A-4996-B357-CC499F77708F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90CAB8-352A-40E0-AF84-FD7DCEBA9F40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7B4953-F385-411B-A1E9-B0D6239B317D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2448C6-313A-47BC-A199-57B96984DE56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02102-A9FF-4D81-9C5D-352780D2A6DE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0C5A2-1D61-4626-9274-6E99D1B5ABB9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37E57-5437-4E7D-9468-CAF7C8058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6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3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4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0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39825"/>
          </a:xfrm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28800" y="3048000"/>
            <a:ext cx="6705600" cy="25669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524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7030A0"/>
                </a:solidFill>
              </a:rPr>
              <a:t>Part 7-1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962400"/>
            <a:ext cx="64008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smtClean="0"/>
              <a:t>Latent Class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r>
              <a:rPr lang="en-US" b="1" smtClean="0"/>
              <a:t>Discrete Parameter Heterogeneity</a:t>
            </a:r>
            <a:br>
              <a:rPr lang="en-US" b="1" smtClean="0"/>
            </a:br>
            <a:r>
              <a:rPr lang="en-US" b="1" smtClean="0"/>
              <a:t>Latent Classes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5800" y="2133600"/>
          <a:ext cx="7827963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4" imgW="3403440" imgH="1904760" progId="Equation.DSMT4">
                  <p:embed/>
                </p:oleObj>
              </mc:Choice>
              <mc:Fallback>
                <p:oleObj name="Equation" r:id="rId4" imgW="3403440" imgH="19047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827963" cy="438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447800" y="4648200"/>
            <a:ext cx="5867400" cy="1828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Latent Class Probabilities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382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Ambiguous – Classical Bayesian model?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The randomness of the class assignment is from the point of view of the observer, not a natural process governed by a discrete distribution.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Equivalent to random parameters models with discrete parameter variation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Using nested logits, etc. does not change this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Precisely analogous to continuous ‘random parameter’ models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Not always equivalent – zero inflation models – in which classes have completely different models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A Latent Class MNL Model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8148638" cy="4302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Within a “class”</a:t>
            </a: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Class sorting is probabilistic (to the analyst) determined by individual characteristics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733425" y="2514600"/>
          <a:ext cx="7335838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4" imgW="3466800" imgH="520560" progId="Equation.DSMT4">
                  <p:embed/>
                </p:oleObj>
              </mc:Choice>
              <mc:Fallback>
                <p:oleObj name="Equation" r:id="rId4" imgW="3466800" imgH="5205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2514600"/>
                        <a:ext cx="7335838" cy="110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347913" y="4876800"/>
          <a:ext cx="505777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6" imgW="2260440" imgH="507960" progId="Equation.DSMT4">
                  <p:embed/>
                </p:oleObj>
              </mc:Choice>
              <mc:Fallback>
                <p:oleObj name="Equation" r:id="rId6" imgW="2260440" imgH="5079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913" y="4876800"/>
                        <a:ext cx="5057775" cy="113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685800" y="2362200"/>
            <a:ext cx="76200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2286000" y="4800600"/>
            <a:ext cx="51816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smtClean="0"/>
              <a:t>Two Interpretations of Latent Classes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76400" y="1747838"/>
          <a:ext cx="5845175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4" imgW="4012920" imgH="3073320" progId="Equation.DSMT4">
                  <p:embed/>
                </p:oleObj>
              </mc:Choice>
              <mc:Fallback>
                <p:oleObj name="Equation" r:id="rId4" imgW="4012920" imgH="307332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47838"/>
                        <a:ext cx="5845175" cy="447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Estimates from the LCM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342188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Taste parameters within each class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q</a:t>
            </a:r>
            <a:endParaRPr lang="en-US" sz="2400" b="1" smtClean="0">
              <a:latin typeface="+mj-lt"/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Parameters of the class probability model, </a:t>
            </a:r>
            <a:r>
              <a:rPr lang="el-GR" sz="2400" b="1" smtClean="0">
                <a:latin typeface="+mj-lt"/>
              </a:rPr>
              <a:t>θ</a:t>
            </a:r>
            <a:r>
              <a:rPr lang="en-US" sz="2400" baseline="-25000" smtClean="0">
                <a:latin typeface="+mj-lt"/>
              </a:rPr>
              <a:t>q</a:t>
            </a: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For each person: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 class they are in q|i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their taste parameters E[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q</a:t>
            </a:r>
            <a:r>
              <a:rPr lang="en-US" sz="2000" smtClean="0">
                <a:latin typeface="+mj-lt"/>
                <a:sym typeface="Symbol" pitchFamily="18" charset="2"/>
              </a:rPr>
              <a:t>|i]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Posterior estimates of their behavioral parameters, elasticities, marginal effects, etc.</a:t>
            </a:r>
            <a:endParaRPr lang="el-GR" sz="2000" baseline="-25000" smtClean="0">
              <a:latin typeface="+mj-lt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Using the Latent Class Model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Computing posterior (individual specific) class probabilities</a:t>
            </a:r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Computing posterior (individual specific) taste parameters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708275" y="2133600"/>
          <a:ext cx="48037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4" imgW="2882880" imgH="1371600" progId="Equation.DSMT4">
                  <p:embed/>
                </p:oleObj>
              </mc:Choice>
              <mc:Fallback>
                <p:oleObj name="Equation" r:id="rId4" imgW="2882880" imgH="1371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8275" y="2133600"/>
                        <a:ext cx="4803775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3643313" y="5257800"/>
          <a:ext cx="220027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6" imgW="977760" imgH="304560" progId="Equation.DSMT4">
                  <p:embed/>
                </p:oleObj>
              </mc:Choice>
              <mc:Fallback>
                <p:oleObj name="Equation" r:id="rId6" imgW="977760" imgH="3045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5257800"/>
                        <a:ext cx="2200275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2667000" y="2057400"/>
            <a:ext cx="5334000" cy="2286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3581400" y="5181600"/>
            <a:ext cx="23622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6934200" cy="48006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S</a:t>
            </a:r>
            <a:r>
              <a:rPr lang="en-US" sz="2000" smtClean="0">
                <a:latin typeface="+mj-lt"/>
              </a:rPr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>
                <a:latin typeface="+mj-lt"/>
              </a:rPr>
              <a:t>3</a:t>
            </a:r>
            <a:r>
              <a:rPr lang="en-US" sz="200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Quality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Price = 25/50/75,100 coded 1,2,3,4</a:t>
            </a:r>
          </a:p>
          <a:p>
            <a:pPr eaLnBrk="1" hangingPunct="1"/>
            <a:r>
              <a:rPr lang="en-US" smtClean="0">
                <a:latin typeface="+mj-lt"/>
              </a:rPr>
              <a:t>H</a:t>
            </a:r>
            <a:r>
              <a:rPr lang="en-US" sz="2000" smtClean="0">
                <a:latin typeface="+mj-lt"/>
              </a:rPr>
              <a:t>eterogeneity: Sex, Age (&lt;25, 25-39, 40+)</a:t>
            </a:r>
          </a:p>
          <a:p>
            <a:pPr eaLnBrk="1" hangingPunct="1"/>
            <a:r>
              <a:rPr lang="en-US" smtClean="0">
                <a:latin typeface="+mj-lt"/>
              </a:rPr>
              <a:t>U</a:t>
            </a:r>
            <a:r>
              <a:rPr lang="en-US" sz="2000" smtClean="0">
                <a:latin typeface="+mj-lt"/>
              </a:rPr>
              <a:t>nderlying data generated by a 3 class latent class process (100, 200, 100 in classes)</a:t>
            </a:r>
          </a:p>
          <a:p>
            <a:pPr eaLnBrk="1" hangingPunct="1"/>
            <a:r>
              <a:rPr lang="en-US" smtClean="0">
                <a:latin typeface="+mj-lt"/>
              </a:rPr>
              <a:t>T</a:t>
            </a:r>
            <a:r>
              <a:rPr lang="en-US" sz="2000" smtClean="0">
                <a:latin typeface="+mj-lt"/>
              </a:rPr>
              <a:t>hanks to www.statisticalinnovations.com (Latent Gold)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One Class MNL Estimates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71600" y="1981200"/>
            <a:ext cx="7086600" cy="37548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-4158.50286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Estimation based on N =   3200, K =   4</a:t>
            </a:r>
          </a:p>
          <a:p>
            <a:r>
              <a:rPr lang="pt-BR" sz="1400" b="1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Constants only  -4391.1804  .0530 .0510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1.47890***       .06777       21.823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1.01373***       .06445       15.730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-11.8023***       .80406      -14.678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 .03679          .07176         .513   .6082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Application: Brand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8077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True underlying model is a three class LCM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NLOGIT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Lhs=choice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Choices=Brand1,Brand2,Brand3,None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Rhs = Fash,Qual,Price,ASC4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LCM=Male,Age25,Age39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Pts=3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Pds=8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		; Par (Save posterior results) $</a:t>
            </a:r>
          </a:p>
          <a:p>
            <a:pPr eaLnBrk="1" hangingPunct="1">
              <a:buNone/>
            </a:pPr>
            <a:endParaRPr lang="en-US" b="1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3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Three Class LCM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752600" y="1981200"/>
            <a:ext cx="6019800" cy="41549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Class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-3649.13245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Restricted log likelihood   -4436.14196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Chi squared [  20 d.f.]      1574.01902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McFadden Pseudo R-squared      .1774085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3200, K =  20</a:t>
            </a:r>
          </a:p>
          <a:p>
            <a:r>
              <a:rPr lang="pt-BR" sz="1200" b="1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200" b="1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 coefficients -4436.1420  .1774 .1757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Constants only  -4391.1804  .1690 .1673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At start values -4158.5428  .1225 .1207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latent classes =            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Average Class Probabilities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.506  .239  .256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LCM model with panel has     400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562600" y="2743200"/>
            <a:ext cx="3352800" cy="127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LogL for one class MNL = -4158.503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Based on the LR statistic it would seem unambiguous to reject the one class model. The degrees of freedom for the test are uncertain, however.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Estimated LCM: Utilities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447800" y="1981200"/>
            <a:ext cx="7239000" cy="3970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3.02570***       .14549       20.796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-.08782          .12305        -.714   .4754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-9.69638***      1.41267       -6.864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1.28999***       .14632        8.816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FASH|2|    1.19722***       .16169        7.404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QUAL|2|    1.11575***       .16356        6.821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PRICE|2|   -13.9345***      1.93541       -7.200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ASC4|2|    -.43138**        .18514       -2.330   .0198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FASH|3|    -.17168          .16725       -1.026   .3047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QUAL|3|    2.71881***       .17907       15.183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PRICE|3|   -8.96483***      1.93400       -4.635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ASC4|3|     .18639          .18412        1.012   .3114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Estimated LCM: Class Probability Model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7239000" cy="41857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THETA(01)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-.90345**        .37612       -2.402   .0163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_MALE|1|     .64183*         .36245        1.771   .0766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_AGE25|1|    2.13321***       .32096        6.646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_AGE39|1|     .72630*         .43511        1.669   .0951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THETA(02)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.37636          .34812        1.081   .2796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_MALE|2|   -2.76536***       .69325       -3.989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_AGE25|2|    -.11946          .54936        -.217   .8279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_AGE39|2|    1.97657***       .71684        2.757   .0058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THETA(03)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_AGE39|3|       .000        ......(Fixed Parameter)......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Estimated LCM: </a:t>
            </a:r>
            <a:br>
              <a:rPr lang="en-US" b="1" smtClean="0"/>
            </a:br>
            <a:r>
              <a:rPr lang="en-US" b="1" smtClean="0"/>
              <a:t>Conditional Parameter Estimates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1981200"/>
            <a:ext cx="4277494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Estimated LCM: Conditional (Posterior) Class Probabilities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057400"/>
            <a:ext cx="31581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Average Estimated Class Probabilities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    </a:t>
            </a:r>
            <a:r>
              <a:rPr lang="en-US" sz="2400" b="1" smtClean="0">
                <a:latin typeface="+mj-lt"/>
              </a:rPr>
              <a:t>MATRIX ; list ; 1/400 * classp_i'1$</a:t>
            </a: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+mj-lt"/>
              </a:rPr>
              <a:t>    Matrix Result   has  3 rows and  1 columns.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       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+--------------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       1|     .50555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       2|     .23853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       3|     .25593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   </a:t>
            </a:r>
            <a:r>
              <a:rPr lang="en-US" sz="2400" b="1" smtClean="0">
                <a:latin typeface="+mj-lt"/>
              </a:rPr>
              <a:t>This is how the data were simulated.  Class probabilities are .5, .25, .25.  The model ‘worked.’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Elasticities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457200" y="1676400"/>
            <a:ext cx="579120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Choice=BRAND1            -.8010     .3381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.2732     .2994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.2484     .2641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.2193     .2317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.3106     .2123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Choice=BRAND2           -1.1481     .4885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.2836     .2034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.2682     .1848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.3145     .2217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.3436     .2991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Choice=BRAND3            -.6744     .3676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.3019     .2187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800" y="1752600"/>
            <a:ext cx="2971800" cy="224631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>
                <a:latin typeface="+mj-lt"/>
              </a:rPr>
              <a:t>Elasticities are computed by averaging individual elasticities computed at the expected (posterior) parameter vector.</a:t>
            </a:r>
          </a:p>
          <a:p>
            <a:pPr>
              <a:defRPr/>
            </a:pPr>
            <a:endParaRPr lang="en-US" sz="1400">
              <a:latin typeface="+mj-lt"/>
            </a:endParaRPr>
          </a:p>
          <a:p>
            <a:pPr>
              <a:defRPr/>
            </a:pPr>
            <a:r>
              <a:rPr lang="en-US" sz="1400">
                <a:latin typeface="+mj-lt"/>
              </a:rPr>
              <a:t>This is an </a:t>
            </a:r>
            <a:r>
              <a:rPr lang="en-US" sz="1400" b="1">
                <a:solidFill>
                  <a:srgbClr val="FF0000"/>
                </a:solidFill>
                <a:latin typeface="+mj-lt"/>
              </a:rPr>
              <a:t>unlabeled choice experiment</a:t>
            </a:r>
            <a:r>
              <a:rPr lang="en-US" sz="1400">
                <a:latin typeface="+mj-lt"/>
              </a:rPr>
              <a:t>.  It is not possible to attach any significance to the fact that the elasticity is different for Brand1 and Brand 2 or Brand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Application: Long Distance Drivers’ </a:t>
            </a:r>
            <a:br>
              <a:rPr lang="en-US" sz="3600" smtClean="0"/>
            </a:br>
            <a:r>
              <a:rPr lang="en-US" sz="3600" smtClean="0"/>
              <a:t>Preference for Road Environments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315200" cy="3581400"/>
          </a:xfrm>
        </p:spPr>
        <p:txBody>
          <a:bodyPr/>
          <a:lstStyle/>
          <a:p>
            <a:pPr marL="609600" indent="-609600" eaLnBrk="1" hangingPunct="1"/>
            <a:r>
              <a:rPr lang="en-US" sz="2000" smtClean="0">
                <a:latin typeface="+mj-lt"/>
              </a:rPr>
              <a:t>New Zealand survey, 2000, 274 drivers</a:t>
            </a:r>
          </a:p>
          <a:p>
            <a:pPr marL="609600" indent="-609600" eaLnBrk="1" hangingPunct="1"/>
            <a:r>
              <a:rPr lang="en-US" sz="2000" smtClean="0">
                <a:latin typeface="+mj-lt"/>
              </a:rPr>
              <a:t>Mixed revealed and stated choice experiment</a:t>
            </a:r>
          </a:p>
          <a:p>
            <a:pPr marL="609600" indent="-609600" eaLnBrk="1" hangingPunct="1"/>
            <a:r>
              <a:rPr lang="en-US" sz="2000" smtClean="0">
                <a:latin typeface="+mj-lt"/>
              </a:rPr>
              <a:t>4 Alternatives in choice set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The current road the respondent is/has been using;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A hypothetical 2-lane road;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A hypothetical 4-lane road with no median;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A hypothetical 4-lane road with a wide grass median.</a:t>
            </a:r>
          </a:p>
          <a:p>
            <a:pPr marL="609600" indent="-609600" eaLnBrk="1" hangingPunct="1"/>
            <a:r>
              <a:rPr lang="en-US" sz="2000" smtClean="0">
                <a:latin typeface="+mj-lt"/>
              </a:rPr>
              <a:t>16 stated choice situations for each with 2 choice profiles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choices involving all 4 choices</a:t>
            </a:r>
          </a:p>
          <a:p>
            <a:pPr marL="990600" lvl="1" indent="-533400" eaLnBrk="1" hangingPunct="1"/>
            <a:r>
              <a:rPr lang="en-US" sz="1400" smtClean="0">
                <a:latin typeface="+mj-lt"/>
              </a:rPr>
              <a:t>choices involving only the last 3 (hypothetical)</a:t>
            </a:r>
          </a:p>
          <a:p>
            <a:pPr marL="609600" indent="-609600" eaLnBrk="1" hangingPunct="1"/>
            <a:endParaRPr lang="en-US" sz="140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143000" y="5943600"/>
            <a:ext cx="7315200" cy="59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Tahoma" pitchFamily="34" charset="0"/>
              </a:rPr>
              <a:t>Hensher and Greene, </a:t>
            </a:r>
            <a:r>
              <a:rPr lang="en-AU" sz="1600">
                <a:solidFill>
                  <a:srgbClr val="000000"/>
                </a:solidFill>
                <a:latin typeface="Tahoma" pitchFamily="34" charset="0"/>
              </a:rPr>
              <a:t>A Latent Class Model for Discrete Choice Analysis: Contrasts with Mixed Logit – Transportation Research B, 2003</a:t>
            </a:r>
            <a:endParaRPr lang="en-US" sz="16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Attributes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7391400" cy="45307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Time on the open road which is free flow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Time on the open road which is slowed by other traffic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Percentage of total time on open road spent with other vehicles close behind (ie tailgating) (%);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Curviness of the road (A four-level attribute - almost straight, slight, moderate, winding);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Running costs (in dollars);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smtClean="0">
                <a:latin typeface="+mj-lt"/>
              </a:rPr>
              <a:t>Toll cost (in dollars).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Experimental Design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The four levels of the six attributes chosen are: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Free Flow Travel Time: 		 -20%, -10%, +10%, +20% 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Time Slowed Down: 			 -20%, -10%, +10%, +20% 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Percent of time with vehicles close behind:</a:t>
            </a:r>
            <a:br>
              <a:rPr lang="en-US" sz="1800" smtClean="0"/>
            </a:br>
            <a:r>
              <a:rPr lang="en-US" sz="1800" smtClean="0"/>
              <a:t>                                                     -50%, -25%, +25%, +50%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Curviness:almost, straight, slight, moderate, winding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Running Costs: 			-10%, -5%,    +5%,  +10% </a:t>
            </a:r>
            <a:endParaRPr lang="en-US" sz="18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Toll cost for car and double for truck if trip duration is: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  1 hours or less 			     0,    0.5,   1.5,        3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  Between 1 hour and 2.5 hours 	     0,    1.5,   4.5,        9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/>
              <a:t>	  More than 2.5 hours 		     0,    2.5,   7.5,     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14400" y="1752600"/>
          <a:ext cx="7848600" cy="475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Bitmap Image" r:id="rId4" imgW="5152381" imgH="3123810" progId="PBrush">
                  <p:embed/>
                </p:oleObj>
              </mc:Choice>
              <mc:Fallback>
                <p:oleObj name="Bitmap Image" r:id="rId4" imgW="5152381" imgH="3123810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7848600" cy="475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990600"/>
            <a:ext cx="7848600" cy="646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solidFill>
                  <a:srgbClr val="7030A0"/>
                </a:solidFill>
                <a:latin typeface="+mj-lt"/>
              </a:rPr>
              <a:t>Estimated Latent Class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Estimated Value of Time Saved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609600" y="2362200"/>
          <a:ext cx="815340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Bitmap Image" r:id="rId4" imgW="4533333" imgH="1609524" progId="PBrush">
                  <p:embed/>
                </p:oleObj>
              </mc:Choice>
              <mc:Fallback>
                <p:oleObj name="Bitmap Image" r:id="rId4" imgW="4533333" imgH="1609524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8153400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Distribution of Parameters – </a:t>
            </a:r>
            <a:br>
              <a:rPr lang="en-US" sz="3600" b="1" smtClean="0"/>
            </a:br>
            <a:r>
              <a:rPr lang="en-US" sz="3600" b="1" smtClean="0"/>
              <a:t>Value of Time on 2 Lane Road</a:t>
            </a:r>
          </a:p>
        </p:txBody>
      </p:sp>
      <p:pic>
        <p:nvPicPr>
          <p:cNvPr id="2662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905000" y="2362200"/>
            <a:ext cx="5499110" cy="3962400"/>
          </a:xfr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828800" y="2286000"/>
            <a:ext cx="5715000" cy="3886200"/>
          </a:xfrm>
          <a:prstGeom prst="rect">
            <a:avLst/>
          </a:prstGeom>
          <a:solidFill>
            <a:srgbClr val="0066FF">
              <a:alpha val="1215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EM Algorithm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066800" y="1760538"/>
          <a:ext cx="7543800" cy="442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797" name="Equation" r:id="rId4" imgW="4635360" imgH="2717640" progId="Equation.DSMT4">
                  <p:embed/>
                </p:oleObj>
              </mc:Choice>
              <mc:Fallback>
                <p:oleObj name="Equation" r:id="rId4" imgW="4635360" imgH="2717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60538"/>
                        <a:ext cx="7543800" cy="442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Implementing EM for LC Models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1447800" y="1655763"/>
          <a:ext cx="693420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21" name="Equation" r:id="rId4" imgW="4241520" imgH="2933640" progId="Equation.DSMT4">
                  <p:embed/>
                </p:oleObj>
              </mc:Choice>
              <mc:Fallback>
                <p:oleObj name="Equation" r:id="rId4" imgW="4241520" imgH="2933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655763"/>
                        <a:ext cx="6934200" cy="479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/>
              <a:t>Decision Strategy in Multinomial Choice</a:t>
            </a:r>
            <a:endParaRPr lang="en-US" b="1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5800" y="2514600"/>
          <a:ext cx="7948061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1" name="Equation" r:id="rId3" imgW="4660900" imgH="1206500" progId="Equation.DSMT4">
                  <p:embed/>
                </p:oleObj>
              </mc:Choice>
              <mc:Fallback>
                <p:oleObj name="Equation" r:id="rId3" imgW="4660900" imgH="12065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14600"/>
                        <a:ext cx="7948061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Multinomial </a:t>
            </a:r>
            <a:r>
              <a:rPr lang="en-US" b="1" err="1" smtClean="0"/>
              <a:t>Logit</a:t>
            </a:r>
            <a:r>
              <a:rPr lang="en-US" b="1" smtClean="0"/>
              <a:t>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33400" y="2133600"/>
          <a:ext cx="8002387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65" name="Equation" r:id="rId3" imgW="3911400" imgH="1676160" progId="Equation.DSMT4">
                  <p:embed/>
                </p:oleObj>
              </mc:Choice>
              <mc:Fallback>
                <p:oleObj name="Equation" r:id="rId3" imgW="3911400" imgH="16761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8002387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/>
              <a:t>Individual </a:t>
            </a:r>
            <a:r>
              <a:rPr lang="en-US" b="1" smtClean="0">
                <a:solidFill>
                  <a:srgbClr val="FF0000"/>
                </a:solidFill>
              </a:rPr>
              <a:t>Explicitly</a:t>
            </a:r>
            <a:r>
              <a:rPr lang="en-US" b="1" smtClean="0"/>
              <a:t>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609600" y="1905000"/>
            <a:ext cx="807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err="1" smtClean="0"/>
              <a:t>Hensher</a:t>
            </a:r>
            <a:r>
              <a:rPr lang="en-US" smtClean="0"/>
              <a:t>, D.A., Rose, J. and Greene, W. (2005) The Implications on Willingness to Pay of Respondents Ignoring Specific Attributes (DoD#6) Transportation, 32 (3), 203-222. </a:t>
            </a:r>
          </a:p>
          <a:p>
            <a:endParaRPr lang="en-US" smtClean="0"/>
          </a:p>
          <a:p>
            <a:pPr lvl="0"/>
            <a:r>
              <a:rPr lang="en-US" err="1" smtClean="0"/>
              <a:t>Hensher</a:t>
            </a:r>
            <a:r>
              <a:rPr lang="en-US" smtClean="0"/>
              <a:t>, D.A. and Rose, J.M. (2009) Simplifying Choice through Attribute Preservation or Non-Attendance: Implications for Willingness to Pay, </a:t>
            </a:r>
            <a:r>
              <a:rPr lang="en-US" i="1" smtClean="0"/>
              <a:t>Transportation Research Part E</a:t>
            </a:r>
            <a:r>
              <a:rPr lang="en-US" smtClean="0"/>
              <a:t>, 45, 583-590.</a:t>
            </a:r>
          </a:p>
          <a:p>
            <a:endParaRPr lang="en-US" smtClean="0"/>
          </a:p>
          <a:p>
            <a:pPr lvl="0"/>
            <a:r>
              <a:rPr lang="en-AU" smtClean="0"/>
              <a:t>Rose, J., </a:t>
            </a:r>
            <a:r>
              <a:rPr lang="en-AU" err="1" smtClean="0"/>
              <a:t>Hensher</a:t>
            </a:r>
            <a:r>
              <a:rPr lang="en-AU" smtClean="0"/>
              <a:t>, D., Greene, W. and Washington, S. Attribute Exclusion Strategies in Airline Choice: Accounting for Exogenous Information on Decision Maker Processing Strategies in Models of Discrete Choice, </a:t>
            </a:r>
            <a:r>
              <a:rPr lang="en-AU" i="1" err="1" smtClean="0"/>
              <a:t>Transportmetrica</a:t>
            </a:r>
            <a:r>
              <a:rPr lang="en-AU" i="1" smtClean="0"/>
              <a:t>, 2011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1143000" y="5235714"/>
            <a:ext cx="670560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Choice situations in which the individual explicitly states that they ignored certain attributes in their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808038"/>
          </a:xfrm>
        </p:spPr>
        <p:txBody>
          <a:bodyPr/>
          <a:lstStyle/>
          <a:p>
            <a:r>
              <a:rPr lang="en-US" b="1" smtClean="0"/>
              <a:t>Appropriate Modeling Strategy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3810000"/>
          </a:xfrm>
        </p:spPr>
        <p:txBody>
          <a:bodyPr>
            <a:normAutofit/>
          </a:bodyPr>
          <a:lstStyle/>
          <a:p>
            <a:r>
              <a:rPr lang="en-US" sz="2400" smtClean="0">
                <a:latin typeface="+mj-lt"/>
              </a:rPr>
              <a:t>Fix ignored attributes at zero?  Definitely not!</a:t>
            </a:r>
          </a:p>
          <a:p>
            <a:pPr lvl="1"/>
            <a:r>
              <a:rPr lang="en-US" smtClean="0">
                <a:latin typeface="+mj-lt"/>
              </a:rPr>
              <a:t>Zero is an unrealistic value of the attribute (price)</a:t>
            </a:r>
          </a:p>
          <a:p>
            <a:pPr lvl="1"/>
            <a:r>
              <a:rPr lang="en-US" smtClean="0">
                <a:latin typeface="+mj-lt"/>
              </a:rPr>
              <a:t>The probability is a function of </a:t>
            </a:r>
            <a:r>
              <a:rPr lang="en-US" b="1" err="1" smtClean="0">
                <a:latin typeface="+mj-lt"/>
              </a:rPr>
              <a:t>x</a:t>
            </a:r>
            <a:r>
              <a:rPr lang="en-US" baseline="-25000" err="1" smtClean="0">
                <a:latin typeface="+mj-lt"/>
              </a:rPr>
              <a:t>ij</a:t>
            </a:r>
            <a:r>
              <a:rPr lang="en-US" smtClean="0">
                <a:latin typeface="+mj-lt"/>
              </a:rPr>
              <a:t> – </a:t>
            </a:r>
            <a:r>
              <a:rPr lang="en-US" b="1" err="1" smtClean="0">
                <a:latin typeface="+mj-lt"/>
              </a:rPr>
              <a:t>x</a:t>
            </a:r>
            <a:r>
              <a:rPr lang="en-US" baseline="-25000" err="1" smtClean="0">
                <a:latin typeface="+mj-lt"/>
              </a:rPr>
              <a:t>il</a:t>
            </a:r>
            <a:r>
              <a:rPr lang="en-US" smtClean="0">
                <a:latin typeface="+mj-lt"/>
              </a:rPr>
              <a:t>, so the substitution distorts the probabilities</a:t>
            </a:r>
          </a:p>
          <a:p>
            <a:r>
              <a:rPr lang="en-US" sz="2400" smtClean="0">
                <a:latin typeface="+mj-lt"/>
              </a:rPr>
              <a:t>Appropriate model:  for that individual, the specific coefficient is zero – consistent with the utility assumption.  A person specific, exogenously determined model</a:t>
            </a:r>
          </a:p>
          <a:p>
            <a:r>
              <a:rPr lang="en-US" sz="2400" smtClean="0">
                <a:latin typeface="+mj-lt"/>
              </a:rPr>
              <a:t>Surprisingly simple to implement</a:t>
            </a:r>
            <a:endParaRPr lang="en-US" sz="24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Choice Strategy Heterogeneity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00200"/>
            <a:ext cx="7772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Methodologically, a rather minor point – construct appropriate likelihood given known information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Not a latent class model. Classes are not latent.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Not the ‘variable selection’ issue (the worst form of “stepwise” modeling)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Familiar strategy gives the wrong answer.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1828800" y="2743200"/>
          <a:ext cx="5562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37" name="Equation" r:id="rId4" imgW="2412720" imgH="291960" progId="Equation.DSMT4">
                  <p:embed/>
                </p:oleObj>
              </mc:Choice>
              <mc:Fallback>
                <p:oleObj name="Equation" r:id="rId4" imgW="2412720" imgH="2919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743200"/>
                        <a:ext cx="55626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1676400" y="2667000"/>
            <a:ext cx="60960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90600"/>
            <a:ext cx="85344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Sydney </a:t>
            </a:r>
            <a:br>
              <a:rPr lang="en-US" b="1" smtClean="0"/>
            </a:br>
            <a:r>
              <a:rPr lang="en-US" b="1" smtClean="0"/>
              <a:t>Commuters’ Route Choice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2438400"/>
            <a:ext cx="72390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Stated Preference study – several possible choice situations considered by each person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Multinomial and mixed (random parameters) logit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Consumers included data on which attributes were ignored.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Ignored attributes visibly coded as ignored are automatically treated by constraining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smtClean="0">
                <a:latin typeface="+mj-lt"/>
              </a:rPr>
              <a:t>=0 for that observation.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smtClean="0"/>
              <a:t>Data for Application of Information Strategy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676400"/>
            <a:ext cx="68580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+mj-lt"/>
              </a:rPr>
              <a:t>S</a:t>
            </a:r>
            <a:r>
              <a:rPr lang="en-US" sz="1800" smtClean="0">
                <a:latin typeface="+mj-lt"/>
              </a:rPr>
              <a:t>tated/Revealed preference study, Sydney car commuters.  500+ surveyed, about 10 choice situations for each.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E</a:t>
            </a:r>
            <a:r>
              <a:rPr lang="en-US" sz="1800" smtClean="0">
                <a:latin typeface="+mj-lt"/>
              </a:rPr>
              <a:t>xisting route vs. 3 proposed alternatives.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A</a:t>
            </a:r>
            <a:r>
              <a:rPr lang="en-US" sz="1800" smtClean="0">
                <a:latin typeface="+mj-lt"/>
              </a:rPr>
              <a:t>ttribute design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smtClean="0">
                <a:latin typeface="+mj-lt"/>
              </a:rPr>
              <a:t>Original: respondents presented with 3, 4, 5, or 6 attributes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smtClean="0">
                <a:latin typeface="+mj-lt"/>
              </a:rPr>
              <a:t>Attributes – four level design.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>
                <a:latin typeface="+mj-lt"/>
              </a:rPr>
              <a:t>Free flow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>
                <a:latin typeface="+mj-lt"/>
              </a:rPr>
              <a:t>Slowed down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>
                <a:latin typeface="+mj-lt"/>
              </a:rPr>
              <a:t>Stop/start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>
                <a:latin typeface="+mj-lt"/>
              </a:rPr>
              <a:t>Trip time variability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>
                <a:latin typeface="+mj-lt"/>
              </a:rPr>
              <a:t>Toll cost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smtClean="0">
                <a:latin typeface="+mj-lt"/>
              </a:rPr>
              <a:t>Running cost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smtClean="0">
                <a:latin typeface="+mj-lt"/>
              </a:rPr>
              <a:t>Final: respondents use only some attributes </a:t>
            </a:r>
            <a:r>
              <a:rPr lang="en-US" sz="1600" b="1" u="sng" smtClean="0">
                <a:solidFill>
                  <a:srgbClr val="FF3300"/>
                </a:solidFill>
                <a:latin typeface="+mj-lt"/>
              </a:rPr>
              <a:t>and indicate when surveyed which ones they ignored</a:t>
            </a:r>
          </a:p>
          <a:p>
            <a:pPr lvl="1" eaLnBrk="1" hangingPunct="1">
              <a:lnSpc>
                <a:spcPct val="90000"/>
              </a:lnSpc>
            </a:pPr>
            <a:endParaRPr lang="en-US" sz="1600" b="1" smtClean="0"/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39825"/>
          </a:xfrm>
        </p:spPr>
        <p:txBody>
          <a:bodyPr/>
          <a:lstStyle/>
          <a:p>
            <a:r>
              <a:rPr lang="en-US" b="1" smtClean="0"/>
              <a:t>Stated Choice Experiment</a:t>
            </a:r>
            <a:endParaRPr lang="en-US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7526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19200" y="5715000"/>
            <a:ext cx="6705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Ancillary questions:  Did you ignore any of these attributes?</a:t>
            </a:r>
            <a:endParaRPr 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1219200" y="1001871"/>
          <a:ext cx="7543800" cy="5587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1" name="Bitmap Image" r:id="rId4" imgW="6028571" imgH="4590476" progId="PBrush">
                  <p:embed/>
                </p:oleObj>
              </mc:Choice>
              <mc:Fallback>
                <p:oleObj name="Bitmap Image" r:id="rId4" imgW="6028571" imgH="4590476" progId="PBrus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001871"/>
                        <a:ext cx="7543800" cy="55878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808038"/>
          </a:xfrm>
        </p:spPr>
        <p:txBody>
          <a:bodyPr>
            <a:normAutofit/>
          </a:bodyPr>
          <a:lstStyle/>
          <a:p>
            <a:r>
              <a:rPr lang="en-US" b="1" smtClean="0"/>
              <a:t>Individual </a:t>
            </a:r>
            <a:r>
              <a:rPr lang="en-US" b="1" smtClean="0">
                <a:solidFill>
                  <a:srgbClr val="FF0000"/>
                </a:solidFill>
              </a:rPr>
              <a:t>Implicitly</a:t>
            </a:r>
            <a:r>
              <a:rPr lang="en-US" b="1" smtClean="0"/>
              <a:t>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609600" y="22098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mtClean="0"/>
          </a:p>
          <a:p>
            <a:r>
              <a:rPr lang="en-US" err="1" smtClean="0"/>
              <a:t>Hensher</a:t>
            </a:r>
            <a:r>
              <a:rPr lang="en-US" smtClean="0"/>
              <a:t>, D.A. and Greene, W.H. (2010) Non-attendance and dual processing of common-metric attributes in choice analysis: a latent class specification, </a:t>
            </a:r>
            <a:r>
              <a:rPr lang="en-US" i="1" smtClean="0"/>
              <a:t>Empirical Economics</a:t>
            </a:r>
            <a:r>
              <a:rPr lang="en-US" smtClean="0"/>
              <a:t> 39 (2), 413-426</a:t>
            </a:r>
          </a:p>
          <a:p>
            <a:endParaRPr lang="en-US" smtClean="0"/>
          </a:p>
          <a:p>
            <a:pPr lvl="0"/>
            <a:r>
              <a:rPr lang="en-US" smtClean="0"/>
              <a:t>Campbell, D., </a:t>
            </a:r>
            <a:r>
              <a:rPr lang="en-US" err="1" smtClean="0"/>
              <a:t>Hensher</a:t>
            </a:r>
            <a:r>
              <a:rPr lang="en-US" smtClean="0"/>
              <a:t>, D.A. and </a:t>
            </a:r>
            <a:r>
              <a:rPr lang="en-US" err="1" smtClean="0"/>
              <a:t>Scarpa</a:t>
            </a:r>
            <a:r>
              <a:rPr lang="en-US" smtClean="0"/>
              <a:t>, R. Non-attendance to Attributes in Environmental Choice Analysis: A Latent Class Specification, </a:t>
            </a:r>
            <a:r>
              <a:rPr lang="en-US" i="1" smtClean="0"/>
              <a:t>Journal of Environmental Planning and Management</a:t>
            </a:r>
            <a:r>
              <a:rPr lang="en-US" smtClean="0"/>
              <a:t>, proofs 14 May 2011.</a:t>
            </a:r>
          </a:p>
          <a:p>
            <a:endParaRPr lang="en-US" smtClean="0"/>
          </a:p>
          <a:p>
            <a:pPr lvl="0"/>
            <a:r>
              <a:rPr lang="en-AU" err="1" smtClean="0"/>
              <a:t>Hensher</a:t>
            </a:r>
            <a:r>
              <a:rPr lang="en-AU" smtClean="0"/>
              <a:t>, D.A., Rose, J.M. and Greene, W.H. Inferring attribute non-attendance from stated choice data: implications for willingness to pay estimates and a warning for stated choice experiment design, 14 February 2011, </a:t>
            </a:r>
            <a:r>
              <a:rPr lang="en-AU" i="1" smtClean="0"/>
              <a:t>Transportation</a:t>
            </a:r>
            <a:r>
              <a:rPr lang="en-AU" smtClean="0"/>
              <a:t>, online 2 June 2001 DOI 10.1007/s11116-011-9347-8.</a:t>
            </a:r>
            <a:endParaRPr lang="en-US" b="1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Stated Choice Experiment</a:t>
            </a:r>
            <a:endParaRPr lang="en-US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5800" y="5943600"/>
            <a:ext cx="7848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Individuals seem to be ignoring attributes.  Unknown to the analyst</a:t>
            </a:r>
            <a:endParaRPr 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b="1" smtClean="0"/>
              <a:t>The 2</a:t>
            </a:r>
            <a:r>
              <a:rPr lang="en-US" b="1" baseline="30000" smtClean="0"/>
              <a:t>K</a:t>
            </a:r>
            <a:r>
              <a:rPr lang="en-US" b="1" smtClean="0"/>
              <a:t> model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057400"/>
            <a:ext cx="7086600" cy="3581400"/>
          </a:xfrm>
        </p:spPr>
        <p:txBody>
          <a:bodyPr>
            <a:normAutofit/>
          </a:bodyPr>
          <a:lstStyle/>
          <a:p>
            <a:r>
              <a:rPr lang="en-US" sz="2400" smtClean="0">
                <a:latin typeface="+mj-lt"/>
              </a:rPr>
              <a:t>The analyst believes some attributes are ignored.  There is no indicator.</a:t>
            </a:r>
          </a:p>
          <a:p>
            <a:r>
              <a:rPr lang="en-US" sz="2400" smtClean="0">
                <a:latin typeface="+mj-lt"/>
              </a:rPr>
              <a:t>Classes distinguished by which attributes are ignored</a:t>
            </a:r>
          </a:p>
          <a:p>
            <a:r>
              <a:rPr lang="en-US" sz="2400" smtClean="0">
                <a:latin typeface="+mj-lt"/>
              </a:rPr>
              <a:t>Same model applies, now a latent class.  For K attributes there are 2</a:t>
            </a:r>
            <a:r>
              <a:rPr lang="en-US" sz="2400" baseline="30000" smtClean="0">
                <a:latin typeface="+mj-lt"/>
              </a:rPr>
              <a:t>K</a:t>
            </a:r>
            <a:r>
              <a:rPr lang="en-US" sz="2400" smtClean="0">
                <a:latin typeface="+mj-lt"/>
              </a:rPr>
              <a:t> candidate coefficient vectors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8153400" cy="1036638"/>
          </a:xfrm>
        </p:spPr>
        <p:txBody>
          <a:bodyPr>
            <a:normAutofit fontScale="90000"/>
          </a:bodyPr>
          <a:lstStyle/>
          <a:p>
            <a:r>
              <a:rPr lang="en-US" sz="3200" b="1" smtClean="0"/>
              <a:t>Latent Class Models with </a:t>
            </a:r>
            <a:br>
              <a:rPr lang="en-US" sz="3200" b="1" smtClean="0"/>
            </a:br>
            <a:r>
              <a:rPr lang="en-US" sz="3200" b="1" smtClean="0"/>
              <a:t>Cross Class Restrictions</a:t>
            </a:r>
            <a:endParaRPr lang="en-US" sz="32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524000"/>
          </a:xfrm>
        </p:spPr>
        <p:txBody>
          <a:bodyPr>
            <a:normAutofit fontScale="85000" lnSpcReduction="10000"/>
          </a:bodyPr>
          <a:lstStyle/>
          <a:p>
            <a:r>
              <a:rPr lang="en-US" sz="1800" smtClean="0"/>
              <a:t>8 Class Model: 6 structural utility parameters, 7 unrestricted prior probabilities.</a:t>
            </a:r>
          </a:p>
          <a:p>
            <a:r>
              <a:rPr lang="en-US" sz="1800" smtClean="0"/>
              <a:t>Reduced form has 8(6)+8 = 56 parameters.  (</a:t>
            </a:r>
            <a:r>
              <a:rPr lang="el-GR" sz="1800" smtClean="0">
                <a:latin typeface="Tahoma"/>
                <a:ea typeface="Tahoma"/>
                <a:cs typeface="Tahoma"/>
              </a:rPr>
              <a:t>π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)/</a:t>
            </a:r>
            <a:r>
              <a:rPr lang="el-GR" sz="1800" smtClean="0">
                <a:latin typeface="Tahoma"/>
                <a:ea typeface="Tahoma"/>
                <a:cs typeface="Tahoma"/>
              </a:rPr>
              <a:t>∑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), 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 0.)</a:t>
            </a:r>
            <a:endParaRPr lang="en-US" sz="1800" smtClean="0"/>
          </a:p>
          <a:p>
            <a:r>
              <a:rPr lang="en-US" sz="1800" smtClean="0"/>
              <a:t>EM Algorithm:  Does not provide any means to impose cross class restrictions.</a:t>
            </a:r>
          </a:p>
          <a:p>
            <a:r>
              <a:rPr lang="en-US" sz="1800" smtClean="0"/>
              <a:t>“Bayesian” MCMC Methods:  May be possible to force the restrictions – it will not be simple.</a:t>
            </a:r>
          </a:p>
          <a:p>
            <a:r>
              <a:rPr lang="en-US" sz="1800" smtClean="0"/>
              <a:t>Conventional Maximization:  Simple</a:t>
            </a:r>
            <a:endParaRPr lang="en-US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457200" y="2209800"/>
          <a:ext cx="7710487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5" name="Equation" r:id="rId3" imgW="6464300" imgH="2108200" progId="Equation.DSMT4">
                  <p:embed/>
                </p:oleObj>
              </mc:Choice>
              <mc:Fallback>
                <p:oleObj name="Equation" r:id="rId3" imgW="6464300" imgH="2108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09800"/>
                        <a:ext cx="7710487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b="1" smtClean="0"/>
              <a:t>Results for the 2</a:t>
            </a:r>
            <a:r>
              <a:rPr lang="en-US" b="1" baseline="30000" smtClean="0"/>
              <a:t>K</a:t>
            </a:r>
            <a:r>
              <a:rPr lang="en-US" b="1" smtClean="0"/>
              <a:t> model</a:t>
            </a:r>
            <a:endParaRPr lang="en-US" b="1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24947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10622</TotalTime>
  <Words>2146</Words>
  <Application>Microsoft Office PowerPoint</Application>
  <PresentationFormat>On-screen Show (4:3)</PresentationFormat>
  <Paragraphs>305</Paragraphs>
  <Slides>40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Level</vt:lpstr>
      <vt:lpstr>Equation</vt:lpstr>
      <vt:lpstr>Bitmap Image</vt:lpstr>
      <vt:lpstr>Discrete Choice Modeling</vt:lpstr>
      <vt:lpstr>Part 7-1</vt:lpstr>
      <vt:lpstr>Discrete Parameter Heterogeneity Latent Classes</vt:lpstr>
      <vt:lpstr>Latent Class Probabilities</vt:lpstr>
      <vt:lpstr>A Latent Class MNL Model</vt:lpstr>
      <vt:lpstr>Two Interpretations of Latent Classes</vt:lpstr>
      <vt:lpstr>Estimates from the LCM</vt:lpstr>
      <vt:lpstr>Using the Latent Class Model</vt:lpstr>
      <vt:lpstr>Application: Shoe Brand Choice</vt:lpstr>
      <vt:lpstr>One Class MNL Estimates</vt:lpstr>
      <vt:lpstr>Application: Brand Choice</vt:lpstr>
      <vt:lpstr>Three Class LCM</vt:lpstr>
      <vt:lpstr>Estimated LCM: Utilities</vt:lpstr>
      <vt:lpstr>Estimated LCM: Class Probability Model</vt:lpstr>
      <vt:lpstr>Estimated LCM:  Conditional Parameter Estimates</vt:lpstr>
      <vt:lpstr>Estimated LCM: Conditional (Posterior) Class Probabilities</vt:lpstr>
      <vt:lpstr>Average Estimated Class Probabilities</vt:lpstr>
      <vt:lpstr>Elasticities</vt:lpstr>
      <vt:lpstr>Application: Long Distance Drivers’  Preference for Road Environments</vt:lpstr>
      <vt:lpstr>Attributes</vt:lpstr>
      <vt:lpstr>Experimental Design</vt:lpstr>
      <vt:lpstr>PowerPoint Presentation</vt:lpstr>
      <vt:lpstr>Estimated Value of Time Saved</vt:lpstr>
      <vt:lpstr>Distribution of Parameters –  Value of Time on 2 Lane Road</vt:lpstr>
      <vt:lpstr>The EM Algorithm</vt:lpstr>
      <vt:lpstr>Implementing EM for LC Models</vt:lpstr>
      <vt:lpstr>Decision Strategy in Multinomial Choice</vt:lpstr>
      <vt:lpstr>Multinomial Logit Model</vt:lpstr>
      <vt:lpstr>Individual Explicitly Ignores Attributes</vt:lpstr>
      <vt:lpstr>Appropriate Modeling Strategy</vt:lpstr>
      <vt:lpstr>Choice Strategy Heterogeneity</vt:lpstr>
      <vt:lpstr>Application: Sydney  Commuters’ Route Choice</vt:lpstr>
      <vt:lpstr>Data for Application of Information Strategy</vt:lpstr>
      <vt:lpstr>Stated Choice Experiment</vt:lpstr>
      <vt:lpstr>PowerPoint Presentation</vt:lpstr>
      <vt:lpstr>Individual Implicitly Ignores Attributes</vt:lpstr>
      <vt:lpstr>Stated Choice Experiment</vt:lpstr>
      <vt:lpstr>The 2K model</vt:lpstr>
      <vt:lpstr>Latent Class Models with  Cross Class Restrictions</vt:lpstr>
      <vt:lpstr>Results for the 2K model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72</cp:revision>
  <dcterms:created xsi:type="dcterms:W3CDTF">2001-06-17T19:05:03Z</dcterms:created>
  <dcterms:modified xsi:type="dcterms:W3CDTF">2012-04-28T21:04:17Z</dcterms:modified>
</cp:coreProperties>
</file>