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notesMasterIdLst>
    <p:notesMasterId r:id="rId51"/>
  </p:notesMasterIdLst>
  <p:handoutMasterIdLst>
    <p:handoutMasterId r:id="rId52"/>
  </p:handoutMasterIdLst>
  <p:sldIdLst>
    <p:sldId id="535" r:id="rId2"/>
    <p:sldId id="573" r:id="rId3"/>
    <p:sldId id="574" r:id="rId4"/>
    <p:sldId id="575" r:id="rId5"/>
    <p:sldId id="576" r:id="rId6"/>
    <p:sldId id="577" r:id="rId7"/>
    <p:sldId id="578" r:id="rId8"/>
    <p:sldId id="579" r:id="rId9"/>
    <p:sldId id="580" r:id="rId10"/>
    <p:sldId id="581" r:id="rId11"/>
    <p:sldId id="582" r:id="rId12"/>
    <p:sldId id="583" r:id="rId13"/>
    <p:sldId id="584" r:id="rId14"/>
    <p:sldId id="585" r:id="rId15"/>
    <p:sldId id="586" r:id="rId16"/>
    <p:sldId id="620" r:id="rId17"/>
    <p:sldId id="588" r:id="rId18"/>
    <p:sldId id="591" r:id="rId19"/>
    <p:sldId id="593" r:id="rId20"/>
    <p:sldId id="622" r:id="rId21"/>
    <p:sldId id="621" r:id="rId22"/>
    <p:sldId id="594" r:id="rId23"/>
    <p:sldId id="595" r:id="rId24"/>
    <p:sldId id="596" r:id="rId25"/>
    <p:sldId id="597" r:id="rId26"/>
    <p:sldId id="598" r:id="rId27"/>
    <p:sldId id="599" r:id="rId28"/>
    <p:sldId id="600" r:id="rId29"/>
    <p:sldId id="601" r:id="rId30"/>
    <p:sldId id="602" r:id="rId31"/>
    <p:sldId id="603" r:id="rId32"/>
    <p:sldId id="604" r:id="rId33"/>
    <p:sldId id="605" r:id="rId34"/>
    <p:sldId id="606" r:id="rId35"/>
    <p:sldId id="623" r:id="rId36"/>
    <p:sldId id="608" r:id="rId37"/>
    <p:sldId id="607" r:id="rId38"/>
    <p:sldId id="609" r:id="rId39"/>
    <p:sldId id="610" r:id="rId40"/>
    <p:sldId id="611" r:id="rId41"/>
    <p:sldId id="612" r:id="rId42"/>
    <p:sldId id="613" r:id="rId43"/>
    <p:sldId id="614" r:id="rId44"/>
    <p:sldId id="616" r:id="rId45"/>
    <p:sldId id="617" r:id="rId46"/>
    <p:sldId id="618" r:id="rId47"/>
    <p:sldId id="619" r:id="rId48"/>
    <p:sldId id="625" r:id="rId49"/>
    <p:sldId id="624" r:id="rId50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99"/>
    <a:srgbClr val="6699FF"/>
    <a:srgbClr val="000000"/>
    <a:srgbClr val="FFFFFF"/>
    <a:srgbClr val="CCECFF"/>
    <a:srgbClr val="FF3300"/>
    <a:srgbClr val="0066FF"/>
    <a:srgbClr val="0099FF"/>
    <a:srgbClr val="33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7" autoAdjust="0"/>
    <p:restoredTop sz="96112" autoAdjust="0"/>
  </p:normalViewPr>
  <p:slideViewPr>
    <p:cSldViewPr>
      <p:cViewPr varScale="1">
        <p:scale>
          <a:sx n="112" d="100"/>
          <a:sy n="112" d="100"/>
        </p:scale>
        <p:origin x="-1584" y="-90"/>
      </p:cViewPr>
      <p:guideLst>
        <p:guide orient="horz" pos="412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3900"/>
    </p:cViewPr>
  </p:sorterViewPr>
  <p:notesViewPr>
    <p:cSldViewPr>
      <p:cViewPr varScale="1">
        <p:scale>
          <a:sx n="85" d="100"/>
          <a:sy n="85" d="100"/>
        </p:scale>
        <p:origin x="-1848" y="-60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5.wmf"/><Relationship Id="rId1" Type="http://schemas.openxmlformats.org/officeDocument/2006/relationships/image" Target="../media/image14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png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png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png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w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w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/>
            </a:lvl1pPr>
          </a:lstStyle>
          <a:p>
            <a:endParaRPr lang="en-US"/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/>
            </a:lvl1pPr>
          </a:lstStyle>
          <a:p>
            <a:endParaRPr lang="en-US"/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/>
            </a:lvl1pPr>
          </a:lstStyle>
          <a:p>
            <a:endParaRPr lang="en-US"/>
          </a:p>
        </p:txBody>
      </p:sp>
      <p:sp>
        <p:nvSpPr>
          <p:cNvPr id="1300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/>
            </a:lvl1pPr>
          </a:lstStyle>
          <a:p>
            <a:fld id="{44C157CD-6158-49F9-80B5-A86DDA7FD83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115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/>
            </a:lvl1pPr>
          </a:lstStyle>
          <a:p>
            <a:endParaRPr lang="en-US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/>
            </a:lvl1pPr>
          </a:lstStyle>
          <a:p>
            <a:endParaRPr lang="en-US"/>
          </a:p>
        </p:txBody>
      </p:sp>
      <p:sp>
        <p:nvSpPr>
          <p:cNvPr id="450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45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/>
            </a:lvl1pPr>
          </a:lstStyle>
          <a:p>
            <a:endParaRPr lang="en-US"/>
          </a:p>
        </p:txBody>
      </p:sp>
      <p:sp>
        <p:nvSpPr>
          <p:cNvPr id="45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/>
            </a:lvl1pPr>
          </a:lstStyle>
          <a:p>
            <a:fld id="{94F65917-EF9C-4924-8575-6D173FBB75B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96139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3653969-DC21-4755-AC8F-061A368DACEE}" type="slidenum">
              <a:rPr lang="en-US"/>
              <a:pPr/>
              <a:t>1</a:t>
            </a:fld>
            <a:endParaRPr lang="en-US"/>
          </a:p>
        </p:txBody>
      </p:sp>
      <p:sp>
        <p:nvSpPr>
          <p:cNvPr id="432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2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A948ECF-AEE1-47AE-8EFB-930D5A8411B5}" type="slidenum">
              <a:rPr lang="en-US" smtClean="0"/>
              <a:pPr/>
              <a:t>2</a:t>
            </a:fld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294675A-ABE8-4719-BEF6-6EAFD2B366C9}" type="slidenum">
              <a:rPr lang="en-US" smtClean="0"/>
              <a:pPr/>
              <a:t>3</a:t>
            </a:fld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485C1E6-0D21-4553-BF01-8A72E67DE233}" type="slidenum">
              <a:rPr lang="en-US" smtClean="0"/>
              <a:pPr/>
              <a:t>4</a:t>
            </a:fld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73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4452DD0-F864-4C37-98B1-5A6886E54627}" type="slidenum">
              <a:rPr lang="en-US" smtClean="0"/>
              <a:pPr/>
              <a:t>5</a:t>
            </a:fld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83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59E2174-AACD-44AA-9DEB-1D56DAE3844D}" type="slidenum">
              <a:rPr lang="en-US" smtClean="0"/>
              <a:pPr/>
              <a:t>6</a:t>
            </a:fld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93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3427132-5CB6-4E15-83A4-73C0CBE23DAC}" type="slidenum">
              <a:rPr lang="en-US" smtClean="0"/>
              <a:pPr/>
              <a:t>7</a:t>
            </a:fld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2CFB71C-00E5-4D2C-91BC-CD42022F7D38}" type="slidenum">
              <a:rPr lang="en-US" smtClean="0"/>
              <a:pPr/>
              <a:t>8</a:t>
            </a:fld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14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557E746-0E74-465B-9AE0-9B54E5944C69}" type="slidenum">
              <a:rPr lang="en-US" smtClean="0"/>
              <a:pPr/>
              <a:t>9</a:t>
            </a:fld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24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FB82252-7FC9-405C-A370-060B32621FE8}" type="slidenum">
              <a:rPr lang="en-US" smtClean="0"/>
              <a:pPr/>
              <a:t>10</a:t>
            </a:fld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34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036AEE5-3452-4743-941F-046121232CB1}" type="slidenum">
              <a:rPr lang="en-US" smtClean="0"/>
              <a:pPr/>
              <a:t>11</a:t>
            </a:fld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97654B4-2229-4AC4-ABA3-578C29D47EF3}" type="slidenum">
              <a:rPr lang="en-US" smtClean="0"/>
              <a:pPr/>
              <a:t>12</a:t>
            </a:fld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55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55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71B34B9-F654-4103-B32B-30FD7023AE2A}" type="slidenum">
              <a:rPr lang="en-US" smtClean="0"/>
              <a:pPr/>
              <a:t>13</a:t>
            </a:fld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262B9D2-8C50-449E-B579-511EE894B863}" type="slidenum">
              <a:rPr lang="en-US" smtClean="0"/>
              <a:pPr/>
              <a:t>14</a:t>
            </a:fld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75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1455340-C3C0-4F83-8604-208C6EBC1F46}" type="slidenum">
              <a:rPr lang="en-US" smtClean="0"/>
              <a:pPr/>
              <a:t>15</a:t>
            </a:fld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96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75D84D5-2479-4288-A347-571B8932B925}" type="slidenum">
              <a:rPr lang="en-US" smtClean="0"/>
              <a:pPr/>
              <a:t>17</a:t>
            </a:fld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27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27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E69C086-E771-4C4D-8999-4F1195C25F69}" type="slidenum">
              <a:rPr lang="en-US" smtClean="0"/>
              <a:pPr/>
              <a:t>18</a:t>
            </a:fld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47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47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194F612-C8FE-4CC4-A1E5-EE75DE981BC5}" type="slidenum">
              <a:rPr lang="en-US" smtClean="0"/>
              <a:pPr/>
              <a:t>19</a:t>
            </a:fld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06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706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945CDF6-0FC4-4E89-BC04-1154B7B45829}" type="slidenum">
              <a:rPr lang="en-US" smtClean="0"/>
              <a:pPr/>
              <a:t>20</a:t>
            </a:fld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6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16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6D6D865-1403-4C51-9A8B-D0386BA7F70F}" type="slidenum">
              <a:rPr lang="en-US" smtClean="0"/>
              <a:pPr/>
              <a:t>21</a:t>
            </a:fld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AD4DFFD-647C-4DF4-9087-23A12D4319AA}" type="slidenum">
              <a:rPr lang="en-US" smtClean="0">
                <a:cs typeface="Arial" charset="0"/>
              </a:rPr>
              <a:pPr/>
              <a:t>22</a:t>
            </a:fld>
            <a:endParaRPr lang="en-US" smtClean="0">
              <a:cs typeface="Arial" charset="0"/>
            </a:endParaRPr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68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68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DA72239-813D-47D9-8BF0-AEEAC50A3877}" type="slidenum">
              <a:rPr lang="en-US" smtClean="0"/>
              <a:pPr/>
              <a:t>23</a:t>
            </a:fld>
            <a:endParaRPr 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78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78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89569F9-5C1B-4B82-A5F6-3E3E6D5C3943}" type="slidenum">
              <a:rPr lang="en-US" smtClean="0"/>
              <a:pPr/>
              <a:t>24</a:t>
            </a:fld>
            <a:endParaRPr 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E1D26CD-8B05-4F04-9C87-2BF983426996}" type="slidenum">
              <a:rPr lang="en-US" smtClean="0"/>
              <a:pPr/>
              <a:t>25</a:t>
            </a:fld>
            <a:endParaRPr 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987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98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CD96984-4560-4D01-B3F6-93BC511D218A}" type="slidenum">
              <a:rPr lang="en-US" smtClean="0"/>
              <a:pPr/>
              <a:t>26</a:t>
            </a:fld>
            <a:endParaRPr 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08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809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5EBB286-EFB0-4FBD-83DC-18C7CAD2976B}" type="slidenum">
              <a:rPr lang="en-US" smtClean="0"/>
              <a:pPr/>
              <a:t>27</a:t>
            </a:fld>
            <a:endParaRPr 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FA8DC52-02F2-4348-A4FE-EBD7DBA18CA0}" type="slidenum">
              <a:rPr lang="en-US" smtClean="0"/>
              <a:pPr/>
              <a:t>28</a:t>
            </a:fld>
            <a:endParaRPr lang="en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29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829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E3175A8-E789-45C9-8611-1D5525EE9A64}" type="slidenum">
              <a:rPr lang="en-US" smtClean="0"/>
              <a:pPr/>
              <a:t>29</a:t>
            </a:fld>
            <a:endParaRPr lang="en-US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39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839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2410C00-F603-4193-B95E-48FED8DD9147}" type="slidenum">
              <a:rPr lang="en-US" smtClean="0"/>
              <a:pPr/>
              <a:t>30</a:t>
            </a:fld>
            <a:endParaRPr lang="en-US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49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849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7FC33B3-C2C3-47D6-9D82-98F6E00AA8B9}" type="slidenum">
              <a:rPr lang="en-US" smtClean="0"/>
              <a:pPr/>
              <a:t>31</a:t>
            </a:fld>
            <a:endParaRPr lang="en-US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60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860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4386EE6-2BAC-40A0-AAE9-ABED0FDAD425}" type="slidenum">
              <a:rPr lang="en-US" smtClean="0"/>
              <a:pPr/>
              <a:t>32</a:t>
            </a:fld>
            <a:endParaRPr lang="en-US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870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0BF00C5-FA56-4CE6-84AE-AB86C0779356}" type="slidenum">
              <a:rPr lang="en-US" smtClean="0"/>
              <a:pPr/>
              <a:t>33</a:t>
            </a:fld>
            <a:endParaRPr lang="en-US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80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8FE2D49-F961-432F-B0F7-757B848955A3}" type="slidenum">
              <a:rPr lang="en-US" smtClean="0"/>
              <a:pPr/>
              <a:t>34</a:t>
            </a:fld>
            <a:endParaRPr lang="en-US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373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37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E2750EC-CE4A-4CF4-B901-63F70376FD8D}" type="slidenum">
              <a:rPr lang="en-US" smtClean="0"/>
              <a:pPr/>
              <a:t>35</a:t>
            </a:fld>
            <a:endParaRPr lang="en-US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01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01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55BC573-9BF1-4134-9183-1E6CD21ED390}" type="slidenum">
              <a:rPr lang="en-US" smtClean="0"/>
              <a:pPr/>
              <a:t>36</a:t>
            </a:fld>
            <a:endParaRPr lang="en-US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909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890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70379DC-5E95-4595-98CC-4CF6E6BD6D46}" type="slidenum">
              <a:rPr lang="en-US" smtClean="0"/>
              <a:pPr/>
              <a:t>37</a:t>
            </a:fld>
            <a:endParaRPr lang="en-US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11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11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FC944C0-87E8-411A-B338-1CAF549CE48F}" type="slidenum">
              <a:rPr lang="en-US" smtClean="0"/>
              <a:pPr/>
              <a:t>38</a:t>
            </a:fld>
            <a:endParaRPr lang="en-US" smtClean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21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4858CF-DAE4-40A5-9CCA-820762BF1296}" type="slidenum">
              <a:rPr lang="en-US" smtClean="0"/>
              <a:pPr/>
              <a:t>39</a:t>
            </a:fld>
            <a:endParaRPr lang="en-US" smtClean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31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31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3A917B1-5420-4EB8-8E04-C8ACF66A9EE1}" type="slidenum">
              <a:rPr lang="en-US" smtClean="0"/>
              <a:pPr/>
              <a:t>40</a:t>
            </a:fld>
            <a:endParaRPr lang="en-US" smtClean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42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AEF5EEF-A05C-45A0-87F7-9C2DD32A493C}" type="slidenum">
              <a:rPr lang="en-US" smtClean="0"/>
              <a:pPr/>
              <a:t>41</a:t>
            </a:fld>
            <a:endParaRPr lang="en-US" smtClean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52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0AEEF56-9A54-465D-9367-71140A4FBF13}" type="slidenum">
              <a:rPr lang="en-US" smtClean="0"/>
              <a:pPr/>
              <a:t>42</a:t>
            </a:fld>
            <a:endParaRPr lang="en-US" smtClean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62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62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E19DC0F-900F-465A-8EF3-6C5974F19194}" type="slidenum">
              <a:rPr lang="en-US" smtClean="0"/>
              <a:pPr/>
              <a:t>43</a:t>
            </a:fld>
            <a:endParaRPr lang="en-US" smtClean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83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983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9F9ED8-0146-4FF0-AB84-92CE82D3D743}" type="slidenum">
              <a:rPr lang="en-US" smtClean="0"/>
              <a:pPr/>
              <a:t>44</a:t>
            </a:fld>
            <a:endParaRPr lang="en-US" smtClean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933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993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599CD54-0E97-48DF-A949-841264A71BCC}" type="slidenum">
              <a:rPr lang="en-US" smtClean="0"/>
              <a:pPr/>
              <a:t>45</a:t>
            </a:fld>
            <a:endParaRPr lang="en-US" smtClean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03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003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EEF4A29-8998-4DF7-BC36-1370479876AB}" type="slidenum">
              <a:rPr lang="en-US" smtClean="0"/>
              <a:pPr/>
              <a:t>46</a:t>
            </a:fld>
            <a:endParaRPr lang="en-US" smtClean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13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013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2A245D2-7F31-4E6C-B1C0-7420B3A0AC30}" type="slidenum">
              <a:rPr lang="en-US" smtClean="0"/>
              <a:pPr/>
              <a:t>47</a:t>
            </a:fld>
            <a:endParaRPr lang="en-US" smtClean="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72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72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62ED784-0C57-45DE-8639-75CBD366EA4B}" type="slidenum">
              <a:rPr lang="en-US" smtClean="0"/>
              <a:pPr/>
              <a:t>48</a:t>
            </a:fld>
            <a:endParaRPr lang="en-US" smtClean="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4428D99-95EF-4FCC-8BDA-A7E275DD1090}" type="slidenum">
              <a:rPr lang="en-US" smtClean="0"/>
              <a:pPr>
                <a:defRPr/>
              </a:pPr>
              <a:t>49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066800"/>
            <a:ext cx="8229600" cy="5302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037E57-5437-4E7D-9468-CAF7C8058E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2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838200"/>
            <a:ext cx="8229600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352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95239" name="Rectangle 7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00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1" name="Rectangle 9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7030A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2" name="Rectangle 10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229982" y="0"/>
            <a:ext cx="8914018" cy="789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3200">
          <a:solidFill>
            <a:srgbClr val="003399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p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p"/>
        <a:defRPr sz="20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image" Target="../media/image4.wmf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3.wmf"/><Relationship Id="rId4" Type="http://schemas.openxmlformats.org/officeDocument/2006/relationships/oleObject" Target="../embeddings/oleObject2.bin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5.wmf"/><Relationship Id="rId4" Type="http://schemas.openxmlformats.org/officeDocument/2006/relationships/oleObject" Target="../embeddings/oleObject4.bin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6.wmf"/><Relationship Id="rId4" Type="http://schemas.openxmlformats.org/officeDocument/2006/relationships/oleObject" Target="../embeddings/oleObject5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7.wmf"/><Relationship Id="rId4" Type="http://schemas.openxmlformats.org/officeDocument/2006/relationships/oleObject" Target="../embeddings/oleObject6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9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8.bin"/><Relationship Id="rId5" Type="http://schemas.openxmlformats.org/officeDocument/2006/relationships/image" Target="../media/image8.wmf"/><Relationship Id="rId4" Type="http://schemas.openxmlformats.org/officeDocument/2006/relationships/oleObject" Target="../embeddings/oleObject7.bin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7" Type="http://schemas.openxmlformats.org/officeDocument/2006/relationships/image" Target="../media/image12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0.bin"/><Relationship Id="rId5" Type="http://schemas.openxmlformats.org/officeDocument/2006/relationships/image" Target="../media/image11.wmf"/><Relationship Id="rId4" Type="http://schemas.openxmlformats.org/officeDocument/2006/relationships/oleObject" Target="../embeddings/oleObject9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.bin"/><Relationship Id="rId3" Type="http://schemas.openxmlformats.org/officeDocument/2006/relationships/notesSlide" Target="../notesSlides/notesSlide20.xml"/><Relationship Id="rId7" Type="http://schemas.openxmlformats.org/officeDocument/2006/relationships/image" Target="../media/image1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12.bin"/><Relationship Id="rId5" Type="http://schemas.openxmlformats.org/officeDocument/2006/relationships/image" Target="../media/image14.wmf"/><Relationship Id="rId4" Type="http://schemas.openxmlformats.org/officeDocument/2006/relationships/oleObject" Target="../embeddings/oleObject11.bin"/><Relationship Id="rId9" Type="http://schemas.openxmlformats.org/officeDocument/2006/relationships/image" Target="../media/image16.wmf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17.wmf"/><Relationship Id="rId4" Type="http://schemas.openxmlformats.org/officeDocument/2006/relationships/oleObject" Target="../embeddings/oleObject14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19.png"/><Relationship Id="rId5" Type="http://schemas.openxmlformats.org/officeDocument/2006/relationships/image" Target="../media/image18.wmf"/><Relationship Id="rId4" Type="http://schemas.openxmlformats.org/officeDocument/2006/relationships/oleObject" Target="../embeddings/oleObject15.bin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20.wmf"/><Relationship Id="rId4" Type="http://schemas.openxmlformats.org/officeDocument/2006/relationships/oleObject" Target="../embeddings/oleObject16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2.vml"/><Relationship Id="rId5" Type="http://schemas.openxmlformats.org/officeDocument/2006/relationships/image" Target="../media/image20.wmf"/><Relationship Id="rId4" Type="http://schemas.openxmlformats.org/officeDocument/2006/relationships/oleObject" Target="../embeddings/oleObject17.bin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3.vml"/><Relationship Id="rId5" Type="http://schemas.openxmlformats.org/officeDocument/2006/relationships/image" Target="../media/image21.wmf"/><Relationship Id="rId4" Type="http://schemas.openxmlformats.org/officeDocument/2006/relationships/oleObject" Target="../embeddings/oleObject18.bin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4.vml"/><Relationship Id="rId5" Type="http://schemas.openxmlformats.org/officeDocument/2006/relationships/image" Target="../media/image22.wmf"/><Relationship Id="rId4" Type="http://schemas.openxmlformats.org/officeDocument/2006/relationships/oleObject" Target="../embeddings/oleObject19.bin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5.vml"/><Relationship Id="rId5" Type="http://schemas.openxmlformats.org/officeDocument/2006/relationships/image" Target="../media/image23.wmf"/><Relationship Id="rId4" Type="http://schemas.openxmlformats.org/officeDocument/2006/relationships/oleObject" Target="../embeddings/oleObject20.bin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6.vml"/><Relationship Id="rId5" Type="http://schemas.openxmlformats.org/officeDocument/2006/relationships/image" Target="../media/image24.wmf"/><Relationship Id="rId4" Type="http://schemas.openxmlformats.org/officeDocument/2006/relationships/oleObject" Target="../embeddings/oleObject21.bin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5" Type="http://schemas.openxmlformats.org/officeDocument/2006/relationships/image" Target="../media/image26.wmf"/><Relationship Id="rId4" Type="http://schemas.openxmlformats.org/officeDocument/2006/relationships/oleObject" Target="../embeddings/oleObject22.bin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8.vml"/><Relationship Id="rId5" Type="http://schemas.openxmlformats.org/officeDocument/2006/relationships/image" Target="../media/image27.wmf"/><Relationship Id="rId4" Type="http://schemas.openxmlformats.org/officeDocument/2006/relationships/oleObject" Target="../embeddings/oleObject23.bin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9.vml"/><Relationship Id="rId5" Type="http://schemas.openxmlformats.org/officeDocument/2006/relationships/image" Target="../media/image28.wmf"/><Relationship Id="rId4" Type="http://schemas.openxmlformats.org/officeDocument/2006/relationships/oleObject" Target="../embeddings/oleObject24.bin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5" Type="http://schemas.openxmlformats.org/officeDocument/2006/relationships/image" Target="../media/image29.png"/><Relationship Id="rId4" Type="http://schemas.openxmlformats.org/officeDocument/2006/relationships/oleObject" Target="../embeddings/oleObject25.bin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5" Type="http://schemas.openxmlformats.org/officeDocument/2006/relationships/image" Target="../media/image30.png"/><Relationship Id="rId4" Type="http://schemas.openxmlformats.org/officeDocument/2006/relationships/oleObject" Target="../embeddings/oleObject26.bin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5" Type="http://schemas.openxmlformats.org/officeDocument/2006/relationships/image" Target="../media/image31.png"/><Relationship Id="rId4" Type="http://schemas.openxmlformats.org/officeDocument/2006/relationships/oleObject" Target="../embeddings/oleObject27.bin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3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3.vml"/><Relationship Id="rId5" Type="http://schemas.openxmlformats.org/officeDocument/2006/relationships/image" Target="../media/image32.wmf"/><Relationship Id="rId4" Type="http://schemas.openxmlformats.org/officeDocument/2006/relationships/oleObject" Target="../embeddings/oleObject28.bin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4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4.vml"/><Relationship Id="rId5" Type="http://schemas.openxmlformats.org/officeDocument/2006/relationships/image" Target="../media/image33.wmf"/><Relationship Id="rId4" Type="http://schemas.openxmlformats.org/officeDocument/2006/relationships/oleObject" Target="../embeddings/oleObject29.bin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5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5.vml"/><Relationship Id="rId5" Type="http://schemas.openxmlformats.org/officeDocument/2006/relationships/image" Target="../media/image34.wmf"/><Relationship Id="rId4" Type="http://schemas.openxmlformats.org/officeDocument/2006/relationships/oleObject" Target="../embeddings/oleObject30.bin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1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143000"/>
            <a:ext cx="8229600" cy="1139825"/>
          </a:xfrm>
        </p:spPr>
        <p:txBody>
          <a:bodyPr/>
          <a:lstStyle/>
          <a:p>
            <a:pPr algn="ctr"/>
            <a:r>
              <a:rPr lang="en-US" sz="4800" b="1"/>
              <a:t>Discrete Choice Modeling</a:t>
            </a:r>
          </a:p>
        </p:txBody>
      </p:sp>
      <p:sp>
        <p:nvSpPr>
          <p:cNvPr id="431107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676400" y="2971800"/>
            <a:ext cx="6705600" cy="2566987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en-US" sz="3600" b="1">
                <a:latin typeface="Arial" charset="0"/>
              </a:rPr>
              <a:t>William Greene</a:t>
            </a:r>
          </a:p>
          <a:p>
            <a:pPr marL="0" indent="0">
              <a:buFont typeface="Wingdings" pitchFamily="2" charset="2"/>
              <a:buNone/>
            </a:pPr>
            <a:r>
              <a:rPr lang="en-US" sz="3600" b="1">
                <a:latin typeface="Arial" charset="0"/>
              </a:rPr>
              <a:t>Stern School of Business</a:t>
            </a:r>
          </a:p>
          <a:p>
            <a:pPr marL="0" indent="0">
              <a:buFont typeface="Wingdings" pitchFamily="2" charset="2"/>
              <a:buNone/>
            </a:pPr>
            <a:r>
              <a:rPr lang="en-US" sz="3600" b="1">
                <a:latin typeface="Arial" charset="0"/>
              </a:rPr>
              <a:t>New York University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1371600"/>
            <a:ext cx="7696200" cy="1447800"/>
          </a:xfrm>
        </p:spPr>
        <p:txBody>
          <a:bodyPr/>
          <a:lstStyle/>
          <a:p>
            <a:pPr eaLnBrk="1" hangingPunct="1"/>
            <a:r>
              <a:rPr lang="en-US" b="1" smtClean="0">
                <a:solidFill>
                  <a:srgbClr val="7030A0"/>
                </a:solidFill>
              </a:rPr>
              <a:t>Part 7-2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3810000"/>
            <a:ext cx="6400800" cy="13716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3200" smtClean="0"/>
              <a:t>Mixed Logit Models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z="3600" b="1" smtClean="0"/>
              <a:t>Random Parameters Model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828800"/>
            <a:ext cx="7772400" cy="4530725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000" smtClean="0">
                <a:latin typeface="+mj-lt"/>
              </a:rPr>
              <a:t>Allow model parameters as well as constants to be random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smtClean="0">
                <a:latin typeface="+mj-lt"/>
              </a:rPr>
              <a:t>Allow multiple observations with persistent effects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smtClean="0">
                <a:latin typeface="+mj-lt"/>
              </a:rPr>
              <a:t>Allow a hierarchical structure for parameters – not completely random</a:t>
            </a:r>
          </a:p>
          <a:p>
            <a:pPr eaLnBrk="1" hangingPunct="1">
              <a:lnSpc>
                <a:spcPct val="8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mtClean="0">
                <a:latin typeface="+mj-lt"/>
              </a:rPr>
              <a:t>   U</a:t>
            </a:r>
            <a:r>
              <a:rPr lang="en-US" sz="2000" baseline="-25000" smtClean="0">
                <a:latin typeface="+mj-lt"/>
              </a:rPr>
              <a:t>itj</a:t>
            </a:r>
            <a:r>
              <a:rPr lang="en-US" smtClean="0">
                <a:latin typeface="+mj-lt"/>
              </a:rPr>
              <a:t>   = </a:t>
            </a:r>
            <a:r>
              <a:rPr lang="en-US" b="1" smtClean="0">
                <a:latin typeface="+mj-lt"/>
                <a:sym typeface="Symbol" pitchFamily="18" charset="2"/>
              </a:rPr>
              <a:t></a:t>
            </a:r>
            <a:r>
              <a:rPr lang="en-US" sz="2000" baseline="-25000" smtClean="0">
                <a:latin typeface="+mj-lt"/>
                <a:sym typeface="Symbol" pitchFamily="18" charset="2"/>
              </a:rPr>
              <a:t>1</a:t>
            </a:r>
            <a:r>
              <a:rPr lang="en-US" smtClean="0">
                <a:latin typeface="+mj-lt"/>
                <a:sym typeface="Symbol" pitchFamily="18" charset="2"/>
              </a:rPr>
              <a:t>’</a:t>
            </a:r>
            <a:r>
              <a:rPr lang="en-US" b="1" smtClean="0">
                <a:latin typeface="+mj-lt"/>
                <a:sym typeface="Symbol" pitchFamily="18" charset="2"/>
              </a:rPr>
              <a:t>x</a:t>
            </a:r>
            <a:r>
              <a:rPr lang="en-US" sz="2000" baseline="-25000" smtClean="0">
                <a:latin typeface="+mj-lt"/>
                <a:sym typeface="Symbol" pitchFamily="18" charset="2"/>
              </a:rPr>
              <a:t>i1tj</a:t>
            </a:r>
            <a:r>
              <a:rPr lang="en-US" sz="2000" smtClean="0">
                <a:latin typeface="+mj-lt"/>
                <a:sym typeface="Symbol" pitchFamily="18" charset="2"/>
              </a:rPr>
              <a:t> +</a:t>
            </a:r>
            <a:r>
              <a:rPr lang="en-US" smtClean="0">
                <a:latin typeface="+mj-lt"/>
              </a:rPr>
              <a:t> </a:t>
            </a:r>
            <a:r>
              <a:rPr lang="en-US" b="1" smtClean="0">
                <a:latin typeface="+mj-lt"/>
                <a:sym typeface="Symbol" pitchFamily="18" charset="2"/>
              </a:rPr>
              <a:t></a:t>
            </a:r>
            <a:r>
              <a:rPr lang="en-US" sz="2000" baseline="-25000" smtClean="0">
                <a:latin typeface="+mj-lt"/>
                <a:sym typeface="Symbol" pitchFamily="18" charset="2"/>
              </a:rPr>
              <a:t>2i</a:t>
            </a:r>
            <a:r>
              <a:rPr lang="en-US" smtClean="0">
                <a:latin typeface="+mj-lt"/>
                <a:sym typeface="Symbol" pitchFamily="18" charset="2"/>
              </a:rPr>
              <a:t>’</a:t>
            </a:r>
            <a:r>
              <a:rPr lang="en-US" b="1" smtClean="0">
                <a:latin typeface="+mj-lt"/>
                <a:sym typeface="Symbol" pitchFamily="18" charset="2"/>
              </a:rPr>
              <a:t>x</a:t>
            </a:r>
            <a:r>
              <a:rPr lang="en-US" sz="2000" baseline="-25000" smtClean="0">
                <a:latin typeface="+mj-lt"/>
                <a:sym typeface="Symbol" pitchFamily="18" charset="2"/>
              </a:rPr>
              <a:t>i2tj</a:t>
            </a:r>
            <a:r>
              <a:rPr lang="en-US" smtClean="0">
                <a:latin typeface="+mj-lt"/>
                <a:sym typeface="Symbol" pitchFamily="18" charset="2"/>
              </a:rPr>
              <a:t>  +  </a:t>
            </a:r>
            <a:r>
              <a:rPr lang="en-US" b="1" smtClean="0">
                <a:latin typeface="+mj-lt"/>
                <a:sym typeface="Symbol" pitchFamily="18" charset="2"/>
              </a:rPr>
              <a:t></a:t>
            </a:r>
            <a:r>
              <a:rPr lang="en-US" sz="2000" baseline="-25000" smtClean="0">
                <a:latin typeface="+mj-lt"/>
                <a:sym typeface="Symbol" pitchFamily="18" charset="2"/>
              </a:rPr>
              <a:t>i</a:t>
            </a:r>
            <a:r>
              <a:rPr lang="en-US" smtClean="0">
                <a:latin typeface="+mj-lt"/>
                <a:sym typeface="Symbol" pitchFamily="18" charset="2"/>
              </a:rPr>
              <a:t>’</a:t>
            </a:r>
            <a:r>
              <a:rPr lang="en-US" b="1" smtClean="0">
                <a:latin typeface="+mj-lt"/>
                <a:sym typeface="Symbol" pitchFamily="18" charset="2"/>
              </a:rPr>
              <a:t>z</a:t>
            </a:r>
            <a:r>
              <a:rPr lang="en-US" sz="2000" baseline="-25000" smtClean="0">
                <a:latin typeface="+mj-lt"/>
                <a:sym typeface="Symbol" pitchFamily="18" charset="2"/>
              </a:rPr>
              <a:t>it</a:t>
            </a:r>
            <a:r>
              <a:rPr lang="en-US" sz="2000" smtClean="0">
                <a:latin typeface="+mj-lt"/>
                <a:sym typeface="Symbol" pitchFamily="18" charset="2"/>
              </a:rPr>
              <a:t>   </a:t>
            </a:r>
            <a:r>
              <a:rPr lang="en-US" smtClean="0">
                <a:latin typeface="+mj-lt"/>
                <a:sym typeface="Symbol" pitchFamily="18" charset="2"/>
              </a:rPr>
              <a:t>+  </a:t>
            </a:r>
            <a:r>
              <a:rPr lang="en-US" sz="2000" baseline="-25000" smtClean="0">
                <a:latin typeface="+mj-lt"/>
                <a:sym typeface="Symbol" pitchFamily="18" charset="2"/>
              </a:rPr>
              <a:t>ijt</a:t>
            </a:r>
          </a:p>
          <a:p>
            <a:pPr eaLnBrk="1" hangingPunct="1">
              <a:lnSpc>
                <a:spcPct val="80000"/>
              </a:lnSpc>
            </a:pPr>
            <a:endParaRPr lang="en-US" sz="2000" smtClean="0">
              <a:latin typeface="+mj-lt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000" smtClean="0">
                <a:latin typeface="+mj-lt"/>
                <a:sym typeface="Symbol" pitchFamily="18" charset="2"/>
              </a:rPr>
              <a:t>Random parameters in multinomial logit model</a:t>
            </a:r>
          </a:p>
          <a:p>
            <a:pPr lvl="1" eaLnBrk="1" hangingPunct="1">
              <a:lnSpc>
                <a:spcPct val="80000"/>
              </a:lnSpc>
            </a:pPr>
            <a:r>
              <a:rPr lang="en-US" b="1" smtClean="0">
                <a:latin typeface="+mj-lt"/>
                <a:sym typeface="Symbol" pitchFamily="18" charset="2"/>
              </a:rPr>
              <a:t></a:t>
            </a:r>
            <a:r>
              <a:rPr lang="en-US" sz="1600" smtClean="0">
                <a:latin typeface="+mj-lt"/>
                <a:sym typeface="Symbol" pitchFamily="18" charset="2"/>
              </a:rPr>
              <a:t>1</a:t>
            </a:r>
            <a:r>
              <a:rPr lang="en-US" sz="2000" smtClean="0">
                <a:latin typeface="+mj-lt"/>
                <a:sym typeface="Symbol" pitchFamily="18" charset="2"/>
              </a:rPr>
              <a:t> = nonrandom (fixed) parameters</a:t>
            </a:r>
          </a:p>
          <a:p>
            <a:pPr lvl="1" eaLnBrk="1" hangingPunct="1">
              <a:lnSpc>
                <a:spcPct val="80000"/>
              </a:lnSpc>
            </a:pPr>
            <a:r>
              <a:rPr lang="en-US" b="1" smtClean="0">
                <a:latin typeface="+mj-lt"/>
                <a:sym typeface="Symbol" pitchFamily="18" charset="2"/>
              </a:rPr>
              <a:t></a:t>
            </a:r>
            <a:r>
              <a:rPr lang="en-US" sz="1600" smtClean="0">
                <a:latin typeface="+mj-lt"/>
                <a:sym typeface="Symbol" pitchFamily="18" charset="2"/>
              </a:rPr>
              <a:t>2i</a:t>
            </a:r>
            <a:r>
              <a:rPr lang="en-US" sz="2000" smtClean="0">
                <a:latin typeface="+mj-lt"/>
                <a:sym typeface="Symbol" pitchFamily="18" charset="2"/>
              </a:rPr>
              <a:t> = random parameters that may vary across</a:t>
            </a:r>
            <a:br>
              <a:rPr lang="en-US" sz="2000" smtClean="0">
                <a:latin typeface="+mj-lt"/>
                <a:sym typeface="Symbol" pitchFamily="18" charset="2"/>
              </a:rPr>
            </a:br>
            <a:r>
              <a:rPr lang="en-US" sz="2000" smtClean="0">
                <a:latin typeface="+mj-lt"/>
                <a:sym typeface="Symbol" pitchFamily="18" charset="2"/>
              </a:rPr>
              <a:t>         individuals and across time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smtClean="0">
                <a:latin typeface="+mj-lt"/>
              </a:rPr>
              <a:t>Maintain I.I.D. assumption for </a:t>
            </a:r>
            <a:r>
              <a:rPr lang="en-US" sz="2400" smtClean="0">
                <a:latin typeface="+mj-lt"/>
                <a:sym typeface="Symbol" pitchFamily="18" charset="2"/>
              </a:rPr>
              <a:t></a:t>
            </a:r>
            <a:r>
              <a:rPr lang="en-US" sz="2400" baseline="-25000" smtClean="0">
                <a:latin typeface="+mj-lt"/>
                <a:sym typeface="Symbol" pitchFamily="18" charset="2"/>
              </a:rPr>
              <a:t>ijt</a:t>
            </a:r>
            <a:r>
              <a:rPr lang="en-US" sz="2400" smtClean="0">
                <a:latin typeface="+mj-lt"/>
                <a:sym typeface="Symbol" pitchFamily="18" charset="2"/>
              </a:rPr>
              <a:t> </a:t>
            </a:r>
            <a:r>
              <a:rPr lang="en-US" sz="2000" smtClean="0">
                <a:latin typeface="+mj-lt"/>
                <a:sym typeface="Symbol" pitchFamily="18" charset="2"/>
              </a:rPr>
              <a:t>(given </a:t>
            </a:r>
            <a:r>
              <a:rPr lang="en-US" sz="2000" b="1" smtClean="0">
                <a:latin typeface="+mj-lt"/>
                <a:sym typeface="Symbol" pitchFamily="18" charset="2"/>
              </a:rPr>
              <a:t></a:t>
            </a:r>
            <a:r>
              <a:rPr lang="en-US" sz="2000" smtClean="0">
                <a:latin typeface="+mj-lt"/>
                <a:sym typeface="Symbol" pitchFamily="18" charset="2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2954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sz="2800" b="1" smtClean="0"/>
              <a:t>Continuous Random Variation </a:t>
            </a:r>
            <a:br>
              <a:rPr lang="en-US" sz="2800" b="1" smtClean="0"/>
            </a:br>
            <a:r>
              <a:rPr lang="en-US" sz="2800" b="1" smtClean="0"/>
              <a:t>in Preference Weights</a:t>
            </a:r>
          </a:p>
        </p:txBody>
      </p:sp>
      <p:graphicFrame>
        <p:nvGraphicFramePr>
          <p:cNvPr id="1026" name="Object 3"/>
          <p:cNvGraphicFramePr>
            <a:graphicFrameLocks noGrp="1" noChangeAspect="1"/>
          </p:cNvGraphicFramePr>
          <p:nvPr>
            <p:ph sz="half" idx="1"/>
          </p:nvPr>
        </p:nvGraphicFramePr>
        <p:xfrm>
          <a:off x="1981200" y="2032000"/>
          <a:ext cx="5741988" cy="3848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7" name="Equation" r:id="rId4" imgW="3581280" imgH="2400120" progId="Equation.DSMT4">
                  <p:embed/>
                </p:oleObj>
              </mc:Choice>
              <mc:Fallback>
                <p:oleObj name="Equation" r:id="rId4" imgW="3581280" imgH="240012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2032000"/>
                        <a:ext cx="5741988" cy="3848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8" name="Rectangle 6"/>
          <p:cNvSpPr>
            <a:spLocks noChangeArrowheads="1"/>
          </p:cNvSpPr>
          <p:nvPr/>
        </p:nvSpPr>
        <p:spPr bwMode="auto">
          <a:xfrm>
            <a:off x="2057400" y="3124200"/>
            <a:ext cx="2819400" cy="8382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029" name="Rectangle 7"/>
          <p:cNvSpPr>
            <a:spLocks noChangeArrowheads="1"/>
          </p:cNvSpPr>
          <p:nvPr/>
        </p:nvSpPr>
        <p:spPr bwMode="auto">
          <a:xfrm>
            <a:off x="2057400" y="4953000"/>
            <a:ext cx="5334000" cy="9906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0668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b="1" smtClean="0"/>
              <a:t>The Random Parameters Logit Model</a:t>
            </a:r>
          </a:p>
        </p:txBody>
      </p:sp>
      <p:graphicFrame>
        <p:nvGraphicFramePr>
          <p:cNvPr id="2050" name="Object 3"/>
          <p:cNvGraphicFramePr>
            <a:graphicFrameLocks noGrp="1" noChangeAspect="1"/>
          </p:cNvGraphicFramePr>
          <p:nvPr>
            <p:ph sz="half" idx="1"/>
          </p:nvPr>
        </p:nvGraphicFramePr>
        <p:xfrm>
          <a:off x="1147763" y="1951038"/>
          <a:ext cx="6777037" cy="1103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2" name="Equation" r:id="rId4" imgW="3200400" imgH="520560" progId="Equation.DSMT4">
                  <p:embed/>
                </p:oleObj>
              </mc:Choice>
              <mc:Fallback>
                <p:oleObj name="Equation" r:id="rId4" imgW="3200400" imgH="52056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7763" y="1951038"/>
                        <a:ext cx="6777037" cy="11033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1" name="Object 4"/>
          <p:cNvGraphicFramePr>
            <a:graphicFrameLocks noGrp="1" noChangeAspect="1"/>
          </p:cNvGraphicFramePr>
          <p:nvPr>
            <p:ph sz="half" idx="2"/>
          </p:nvPr>
        </p:nvGraphicFramePr>
        <p:xfrm>
          <a:off x="1066800" y="4419600"/>
          <a:ext cx="5087938" cy="1565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3" name="Equation" r:id="rId6" imgW="2476440" imgH="761760" progId="Equation.DSMT4">
                  <p:embed/>
                </p:oleObj>
              </mc:Choice>
              <mc:Fallback>
                <p:oleObj name="Equation" r:id="rId6" imgW="2476440" imgH="76176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4419600"/>
                        <a:ext cx="5087938" cy="1565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1066800" y="3292475"/>
            <a:ext cx="72390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400">
                <a:solidFill>
                  <a:srgbClr val="000000"/>
                </a:solidFill>
                <a:latin typeface="Tahoma" pitchFamily="34" charset="0"/>
              </a:rPr>
              <a:t>Multiple choice situations: Independent conditioned on the individual specific parameters</a:t>
            </a:r>
          </a:p>
        </p:txBody>
      </p:sp>
      <p:sp>
        <p:nvSpPr>
          <p:cNvPr id="2054" name="Rectangle 5"/>
          <p:cNvSpPr>
            <a:spLocks noChangeArrowheads="1"/>
          </p:cNvSpPr>
          <p:nvPr/>
        </p:nvSpPr>
        <p:spPr bwMode="auto">
          <a:xfrm>
            <a:off x="1066800" y="1981200"/>
            <a:ext cx="6858000" cy="9906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055" name="Rectangle 6"/>
          <p:cNvSpPr>
            <a:spLocks noChangeArrowheads="1"/>
          </p:cNvSpPr>
          <p:nvPr/>
        </p:nvSpPr>
        <p:spPr bwMode="auto">
          <a:xfrm>
            <a:off x="1066800" y="4419600"/>
            <a:ext cx="5181600" cy="15240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/>
              <a:t>Modeling Variations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676400"/>
            <a:ext cx="7924800" cy="4530725"/>
          </a:xfrm>
        </p:spPr>
        <p:txBody>
          <a:bodyPr/>
          <a:lstStyle/>
          <a:p>
            <a:pPr eaLnBrk="1" hangingPunct="1">
              <a:defRPr/>
            </a:pPr>
            <a:r>
              <a:rPr lang="en-US" sz="2400" smtClean="0">
                <a:latin typeface="+mj-lt"/>
              </a:rPr>
              <a:t>Parameter specification</a:t>
            </a:r>
          </a:p>
          <a:p>
            <a:pPr lvl="1" eaLnBrk="1" hangingPunct="1">
              <a:defRPr/>
            </a:pPr>
            <a:r>
              <a:rPr lang="en-US" sz="2000" smtClean="0">
                <a:latin typeface="+mj-lt"/>
              </a:rPr>
              <a:t>“Nonrandom” – variance = 0</a:t>
            </a:r>
          </a:p>
          <a:p>
            <a:pPr lvl="1" eaLnBrk="1" hangingPunct="1">
              <a:defRPr/>
            </a:pPr>
            <a:r>
              <a:rPr lang="en-US" sz="2000" smtClean="0">
                <a:latin typeface="+mj-lt"/>
              </a:rPr>
              <a:t>Correlation across parameters – random parts correlated</a:t>
            </a:r>
          </a:p>
          <a:p>
            <a:pPr lvl="1" eaLnBrk="1" hangingPunct="1">
              <a:defRPr/>
            </a:pPr>
            <a:r>
              <a:rPr lang="en-US" sz="2000" smtClean="0">
                <a:latin typeface="+mj-lt"/>
              </a:rPr>
              <a:t>Fixed mean – not to be estimated. Free variance</a:t>
            </a:r>
          </a:p>
          <a:p>
            <a:pPr lvl="1" eaLnBrk="1" hangingPunct="1">
              <a:defRPr/>
            </a:pPr>
            <a:r>
              <a:rPr lang="en-US" sz="2000" smtClean="0">
                <a:latin typeface="+mj-lt"/>
              </a:rPr>
              <a:t>Fixed range – mean estimated, triangular from 0 to 2</a:t>
            </a:r>
            <a:r>
              <a:rPr lang="en-US" smtClean="0">
                <a:latin typeface="+mj-lt"/>
                <a:sym typeface="Symbol" pitchFamily="18" charset="2"/>
              </a:rPr>
              <a:t></a:t>
            </a:r>
          </a:p>
          <a:p>
            <a:pPr lvl="1" eaLnBrk="1" hangingPunct="1">
              <a:defRPr/>
            </a:pPr>
            <a:r>
              <a:rPr lang="en-US" sz="2000" smtClean="0">
                <a:latin typeface="+mj-lt"/>
                <a:sym typeface="Symbol" pitchFamily="18" charset="2"/>
              </a:rPr>
              <a:t>Hierarchical structure - </a:t>
            </a:r>
            <a:r>
              <a:rPr lang="en-US" smtClean="0">
                <a:latin typeface="+mj-lt"/>
                <a:sym typeface="Symbol" pitchFamily="18" charset="2"/>
              </a:rPr>
              <a:t></a:t>
            </a:r>
            <a:r>
              <a:rPr lang="en-US" baseline="-25000" smtClean="0">
                <a:latin typeface="+mj-lt"/>
                <a:sym typeface="Symbol" pitchFamily="18" charset="2"/>
              </a:rPr>
              <a:t>ik</a:t>
            </a:r>
            <a:r>
              <a:rPr lang="en-US" smtClean="0">
                <a:latin typeface="+mj-lt"/>
                <a:sym typeface="Symbol" pitchFamily="18" charset="2"/>
              </a:rPr>
              <a:t> = </a:t>
            </a:r>
            <a:r>
              <a:rPr lang="en-US" baseline="-25000" smtClean="0">
                <a:latin typeface="+mj-lt"/>
                <a:sym typeface="Symbol" pitchFamily="18" charset="2"/>
              </a:rPr>
              <a:t>k</a:t>
            </a:r>
            <a:r>
              <a:rPr lang="en-US" smtClean="0">
                <a:latin typeface="+mj-lt"/>
                <a:sym typeface="Symbol" pitchFamily="18" charset="2"/>
              </a:rPr>
              <a:t> + </a:t>
            </a:r>
            <a:r>
              <a:rPr lang="en-US" sz="2000" b="1" smtClean="0">
                <a:latin typeface="+mj-lt"/>
                <a:sym typeface="Symbol" pitchFamily="18" charset="2"/>
              </a:rPr>
              <a:t></a:t>
            </a:r>
            <a:r>
              <a:rPr lang="en-US" sz="2000" baseline="-25000" smtClean="0">
                <a:latin typeface="+mj-lt"/>
                <a:sym typeface="Symbol" pitchFamily="18" charset="2"/>
              </a:rPr>
              <a:t>k</a:t>
            </a:r>
            <a:r>
              <a:rPr lang="en-US" sz="2000" smtClean="0">
                <a:latin typeface="+mj-lt"/>
                <a:sym typeface="Symbol" pitchFamily="18" charset="2"/>
              </a:rPr>
              <a:t>’</a:t>
            </a:r>
            <a:r>
              <a:rPr lang="en-US" sz="2000" b="1" smtClean="0">
                <a:latin typeface="+mj-lt"/>
                <a:sym typeface="Symbol" pitchFamily="18" charset="2"/>
              </a:rPr>
              <a:t>z</a:t>
            </a:r>
            <a:r>
              <a:rPr lang="en-US" sz="2000" baseline="-25000" smtClean="0">
                <a:latin typeface="+mj-lt"/>
                <a:sym typeface="Symbol" pitchFamily="18" charset="2"/>
              </a:rPr>
              <a:t>i</a:t>
            </a:r>
            <a:r>
              <a:rPr lang="en-US" smtClean="0">
                <a:latin typeface="+mj-lt"/>
                <a:sym typeface="Symbol" pitchFamily="18" charset="2"/>
              </a:rPr>
              <a:t> </a:t>
            </a:r>
          </a:p>
          <a:p>
            <a:pPr eaLnBrk="1" hangingPunct="1">
              <a:defRPr/>
            </a:pPr>
            <a:r>
              <a:rPr lang="en-US" sz="2400" smtClean="0">
                <a:latin typeface="+mj-lt"/>
                <a:sym typeface="Symbol" pitchFamily="18" charset="2"/>
              </a:rPr>
              <a:t>Stochastic specification</a:t>
            </a:r>
          </a:p>
          <a:p>
            <a:pPr lvl="1" eaLnBrk="1" hangingPunct="1">
              <a:defRPr/>
            </a:pPr>
            <a:r>
              <a:rPr lang="en-US" sz="2000" smtClean="0">
                <a:latin typeface="+mj-lt"/>
                <a:sym typeface="Symbol" pitchFamily="18" charset="2"/>
              </a:rPr>
              <a:t>Normal, uniform, triangular (tent) distributions</a:t>
            </a:r>
          </a:p>
          <a:p>
            <a:pPr lvl="1" eaLnBrk="1" hangingPunct="1">
              <a:defRPr/>
            </a:pPr>
            <a:r>
              <a:rPr lang="en-US" sz="2000" smtClean="0">
                <a:latin typeface="+mj-lt"/>
                <a:sym typeface="Symbol" pitchFamily="18" charset="2"/>
              </a:rPr>
              <a:t>Strictly positive – lognormal parameters (e.g., on income)</a:t>
            </a:r>
          </a:p>
          <a:p>
            <a:pPr lvl="1" eaLnBrk="1" hangingPunct="1">
              <a:defRPr/>
            </a:pPr>
            <a:r>
              <a:rPr lang="en-US" sz="2000" smtClean="0">
                <a:latin typeface="+mj-lt"/>
                <a:sym typeface="Symbol" pitchFamily="18" charset="2"/>
              </a:rPr>
              <a:t>Autoregressive:  v(i,t,k) = u(i,t,k) + r(k)v(i,t-1,k) [this picks up time effects in multiple choice situations, e.g., fatigue.]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838200"/>
            <a:ext cx="8229600" cy="838200"/>
          </a:xfrm>
        </p:spPr>
        <p:txBody>
          <a:bodyPr/>
          <a:lstStyle/>
          <a:p>
            <a:pPr algn="ctr" eaLnBrk="1" hangingPunct="1"/>
            <a:r>
              <a:rPr lang="en-US" sz="3600" b="1" smtClean="0"/>
              <a:t>Estimating the Model</a:t>
            </a:r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828800"/>
            <a:ext cx="4033838" cy="43021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mtClean="0"/>
              <a:t> </a:t>
            </a:r>
          </a:p>
        </p:txBody>
      </p:sp>
      <p:graphicFrame>
        <p:nvGraphicFramePr>
          <p:cNvPr id="3074" name="Object 4"/>
          <p:cNvGraphicFramePr>
            <a:graphicFrameLocks noGrp="1" noChangeAspect="1"/>
          </p:cNvGraphicFramePr>
          <p:nvPr>
            <p:ph sz="half" idx="2"/>
          </p:nvPr>
        </p:nvGraphicFramePr>
        <p:xfrm>
          <a:off x="1066800" y="1981200"/>
          <a:ext cx="6164263" cy="144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5" name="Equation" r:id="rId4" imgW="3352680" imgH="787320" progId="Equation.DSMT4">
                  <p:embed/>
                </p:oleObj>
              </mc:Choice>
              <mc:Fallback>
                <p:oleObj name="Equation" r:id="rId4" imgW="3352680" imgH="78732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1981200"/>
                        <a:ext cx="6164263" cy="1447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7" name="Text Box 6"/>
          <p:cNvSpPr txBox="1">
            <a:spLocks noChangeArrowheads="1"/>
          </p:cNvSpPr>
          <p:nvPr/>
        </p:nvSpPr>
        <p:spPr bwMode="auto">
          <a:xfrm>
            <a:off x="914400" y="3657600"/>
            <a:ext cx="7696200" cy="1370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400">
                <a:solidFill>
                  <a:srgbClr val="000000"/>
                </a:solidFill>
                <a:latin typeface="Tahoma" pitchFamily="34" charset="0"/>
              </a:rPr>
              <a:t>Denote by </a:t>
            </a:r>
            <a:r>
              <a:rPr lang="en-US" sz="2400" b="1">
                <a:solidFill>
                  <a:srgbClr val="000000"/>
                </a:solidFill>
                <a:latin typeface="Tahoma" pitchFamily="34" charset="0"/>
                <a:sym typeface="Symbol" pitchFamily="18" charset="2"/>
              </a:rPr>
              <a:t></a:t>
            </a:r>
            <a:r>
              <a:rPr lang="en-US" sz="2400" baseline="-25000">
                <a:solidFill>
                  <a:srgbClr val="000000"/>
                </a:solidFill>
                <a:latin typeface="Tahoma" pitchFamily="34" charset="0"/>
                <a:sym typeface="Symbol" pitchFamily="18" charset="2"/>
              </a:rPr>
              <a:t>1</a:t>
            </a:r>
            <a:r>
              <a:rPr lang="en-US" sz="2400">
                <a:solidFill>
                  <a:srgbClr val="000000"/>
                </a:solidFill>
                <a:latin typeface="Tahoma" pitchFamily="34" charset="0"/>
                <a:sym typeface="Symbol" pitchFamily="18" charset="2"/>
              </a:rPr>
              <a:t> all “fixed” parameters in the model</a:t>
            </a:r>
          </a:p>
          <a:p>
            <a:pPr eaLnBrk="1" hangingPunct="1">
              <a:spcBef>
                <a:spcPct val="50000"/>
              </a:spcBef>
            </a:pPr>
            <a:r>
              <a:rPr lang="en-US" sz="2400">
                <a:solidFill>
                  <a:srgbClr val="000000"/>
                </a:solidFill>
                <a:latin typeface="Tahoma" pitchFamily="34" charset="0"/>
                <a:sym typeface="Symbol" pitchFamily="18" charset="2"/>
              </a:rPr>
              <a:t>Denote by </a:t>
            </a:r>
            <a:r>
              <a:rPr lang="en-US" sz="2400" b="1">
                <a:solidFill>
                  <a:srgbClr val="000000"/>
                </a:solidFill>
                <a:latin typeface="Tahoma" pitchFamily="34" charset="0"/>
                <a:sym typeface="Symbol" pitchFamily="18" charset="2"/>
              </a:rPr>
              <a:t></a:t>
            </a:r>
            <a:r>
              <a:rPr lang="en-US" sz="2400" baseline="-25000">
                <a:solidFill>
                  <a:srgbClr val="000000"/>
                </a:solidFill>
                <a:latin typeface="Tahoma" pitchFamily="34" charset="0"/>
                <a:sym typeface="Symbol" pitchFamily="18" charset="2"/>
              </a:rPr>
              <a:t>2i,t </a:t>
            </a:r>
            <a:r>
              <a:rPr lang="en-US" sz="2400">
                <a:solidFill>
                  <a:srgbClr val="000000"/>
                </a:solidFill>
                <a:latin typeface="Tahoma" pitchFamily="34" charset="0"/>
                <a:sym typeface="Symbol" pitchFamily="18" charset="2"/>
              </a:rPr>
              <a:t>all random and hierarchical parameters in the model</a:t>
            </a:r>
            <a:endParaRPr lang="en-US" sz="2400" b="1">
              <a:solidFill>
                <a:srgbClr val="000000"/>
              </a:solidFill>
              <a:latin typeface="Tahoma" pitchFamily="34" charset="0"/>
              <a:sym typeface="Symbol" pitchFamily="18" charset="2"/>
            </a:endParaRPr>
          </a:p>
        </p:txBody>
      </p:sp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1066800" y="1981200"/>
            <a:ext cx="5257800" cy="9906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z="3600" smtClean="0"/>
              <a:t>Estimating the RPL Model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3000" y="1905000"/>
            <a:ext cx="6858000" cy="3352800"/>
          </a:xfrm>
        </p:spPr>
        <p:txBody>
          <a:bodyPr/>
          <a:lstStyle/>
          <a:p>
            <a:pPr marL="609600" indent="-609600" eaLnBrk="1" hangingPunct="1">
              <a:buFont typeface="Wingdings" pitchFamily="2" charset="2"/>
              <a:buNone/>
            </a:pPr>
            <a:r>
              <a:rPr lang="en-US" sz="2000" smtClean="0">
                <a:solidFill>
                  <a:srgbClr val="000000"/>
                </a:solidFill>
                <a:latin typeface="+mj-lt"/>
                <a:sym typeface="Symbol" pitchFamily="18" charset="2"/>
              </a:rPr>
              <a:t>Estimation: </a:t>
            </a:r>
            <a:r>
              <a:rPr lang="en-US" sz="2000" b="1" smtClean="0">
                <a:solidFill>
                  <a:srgbClr val="000000"/>
                </a:solidFill>
                <a:latin typeface="+mj-lt"/>
                <a:sym typeface="Symbol" pitchFamily="18" charset="2"/>
              </a:rPr>
              <a:t></a:t>
            </a:r>
            <a:r>
              <a:rPr lang="en-US" sz="2000" baseline="-25000" smtClean="0">
                <a:solidFill>
                  <a:srgbClr val="000000"/>
                </a:solidFill>
                <a:latin typeface="+mj-lt"/>
                <a:sym typeface="Symbol" pitchFamily="18" charset="2"/>
              </a:rPr>
              <a:t>1</a:t>
            </a:r>
            <a:r>
              <a:rPr lang="en-US" sz="2000" smtClean="0">
                <a:solidFill>
                  <a:srgbClr val="000000"/>
                </a:solidFill>
                <a:latin typeface="+mj-lt"/>
                <a:sym typeface="Symbol" pitchFamily="18" charset="2"/>
              </a:rPr>
              <a:t> </a:t>
            </a:r>
          </a:p>
          <a:p>
            <a:pPr marL="609600" indent="-609600" eaLnBrk="1" hangingPunct="1">
              <a:buFont typeface="Wingdings" pitchFamily="2" charset="2"/>
              <a:buNone/>
            </a:pPr>
            <a:r>
              <a:rPr lang="en-US" sz="2000" smtClean="0">
                <a:solidFill>
                  <a:srgbClr val="000000"/>
                </a:solidFill>
                <a:latin typeface="+mj-lt"/>
                <a:sym typeface="Symbol" pitchFamily="18" charset="2"/>
              </a:rPr>
              <a:t>                   </a:t>
            </a:r>
            <a:r>
              <a:rPr lang="en-US" sz="2000" b="1" smtClean="0">
                <a:solidFill>
                  <a:srgbClr val="000000"/>
                </a:solidFill>
                <a:latin typeface="+mj-lt"/>
                <a:sym typeface="Symbol" pitchFamily="18" charset="2"/>
              </a:rPr>
              <a:t></a:t>
            </a:r>
            <a:r>
              <a:rPr lang="en-US" sz="2000" baseline="-25000" smtClean="0">
                <a:solidFill>
                  <a:srgbClr val="000000"/>
                </a:solidFill>
                <a:latin typeface="+mj-lt"/>
                <a:sym typeface="Symbol" pitchFamily="18" charset="2"/>
              </a:rPr>
              <a:t>2it</a:t>
            </a:r>
            <a:r>
              <a:rPr lang="en-US" sz="2000" smtClean="0">
                <a:solidFill>
                  <a:srgbClr val="000000"/>
                </a:solidFill>
                <a:latin typeface="+mj-lt"/>
                <a:sym typeface="Symbol" pitchFamily="18" charset="2"/>
              </a:rPr>
              <a:t>  = </a:t>
            </a:r>
            <a:r>
              <a:rPr lang="en-US" sz="2000" b="1" smtClean="0">
                <a:solidFill>
                  <a:srgbClr val="000000"/>
                </a:solidFill>
                <a:latin typeface="+mj-lt"/>
                <a:sym typeface="Symbol" pitchFamily="18" charset="2"/>
              </a:rPr>
              <a:t></a:t>
            </a:r>
            <a:r>
              <a:rPr lang="en-US" sz="2000" baseline="-25000" smtClean="0">
                <a:solidFill>
                  <a:srgbClr val="000000"/>
                </a:solidFill>
                <a:latin typeface="+mj-lt"/>
                <a:sym typeface="Symbol" pitchFamily="18" charset="2"/>
              </a:rPr>
              <a:t>2</a:t>
            </a:r>
            <a:r>
              <a:rPr lang="en-US" sz="2000" smtClean="0">
                <a:solidFill>
                  <a:srgbClr val="000000"/>
                </a:solidFill>
                <a:latin typeface="+mj-lt"/>
                <a:sym typeface="Symbol" pitchFamily="18" charset="2"/>
              </a:rPr>
              <a:t> + </a:t>
            </a:r>
            <a:r>
              <a:rPr lang="el-GR" sz="2000" b="1" smtClean="0">
                <a:solidFill>
                  <a:srgbClr val="000000"/>
                </a:solidFill>
                <a:latin typeface="+mj-lt"/>
                <a:sym typeface="Symbol" pitchFamily="18" charset="2"/>
              </a:rPr>
              <a:t>Δ</a:t>
            </a:r>
            <a:r>
              <a:rPr lang="en-US" sz="2000" b="1" smtClean="0">
                <a:solidFill>
                  <a:srgbClr val="000000"/>
                </a:solidFill>
                <a:latin typeface="+mj-lt"/>
                <a:sym typeface="Symbol" pitchFamily="18" charset="2"/>
              </a:rPr>
              <a:t>z</a:t>
            </a:r>
            <a:r>
              <a:rPr lang="en-US" sz="2000" baseline="-25000" smtClean="0">
                <a:solidFill>
                  <a:srgbClr val="000000"/>
                </a:solidFill>
                <a:latin typeface="+mj-lt"/>
                <a:sym typeface="Symbol" pitchFamily="18" charset="2"/>
              </a:rPr>
              <a:t>i</a:t>
            </a:r>
            <a:r>
              <a:rPr lang="en-US" sz="2000" smtClean="0">
                <a:solidFill>
                  <a:srgbClr val="000000"/>
                </a:solidFill>
                <a:latin typeface="+mj-lt"/>
                <a:sym typeface="Symbol" pitchFamily="18" charset="2"/>
              </a:rPr>
              <a:t> + </a:t>
            </a:r>
            <a:r>
              <a:rPr lang="el-GR" sz="2000" b="1" smtClean="0">
                <a:solidFill>
                  <a:srgbClr val="000000"/>
                </a:solidFill>
                <a:latin typeface="+mj-lt"/>
                <a:sym typeface="Symbol" pitchFamily="18" charset="2"/>
              </a:rPr>
              <a:t>Γ</a:t>
            </a:r>
            <a:r>
              <a:rPr lang="en-US" sz="2000" b="1" smtClean="0">
                <a:solidFill>
                  <a:srgbClr val="000000"/>
                </a:solidFill>
                <a:latin typeface="+mj-lt"/>
                <a:sym typeface="Symbol" pitchFamily="18" charset="2"/>
              </a:rPr>
              <a:t>v</a:t>
            </a:r>
            <a:r>
              <a:rPr lang="en-US" sz="2000" baseline="-25000" smtClean="0">
                <a:solidFill>
                  <a:srgbClr val="000000"/>
                </a:solidFill>
                <a:latin typeface="+mj-lt"/>
                <a:sym typeface="Symbol" pitchFamily="18" charset="2"/>
              </a:rPr>
              <a:t>i,t</a:t>
            </a:r>
            <a:endParaRPr lang="en-US" sz="2000" smtClean="0">
              <a:solidFill>
                <a:srgbClr val="000000"/>
              </a:solidFill>
              <a:latin typeface="+mj-lt"/>
              <a:sym typeface="Symbol" pitchFamily="18" charset="2"/>
            </a:endParaRPr>
          </a:p>
          <a:p>
            <a:pPr marL="609600" indent="-609600" eaLnBrk="1" hangingPunct="1">
              <a:buFont typeface="Wingdings" pitchFamily="2" charset="2"/>
              <a:buNone/>
            </a:pPr>
            <a:r>
              <a:rPr lang="en-US" sz="2000" smtClean="0">
                <a:solidFill>
                  <a:srgbClr val="000000"/>
                </a:solidFill>
                <a:latin typeface="+mj-lt"/>
                <a:sym typeface="Symbol" pitchFamily="18" charset="2"/>
              </a:rPr>
              <a:t>			  Uncorrelated: </a:t>
            </a:r>
            <a:r>
              <a:rPr lang="el-GR" sz="2000" b="1" smtClean="0">
                <a:solidFill>
                  <a:srgbClr val="000000"/>
                </a:solidFill>
                <a:latin typeface="+mj-lt"/>
                <a:sym typeface="Symbol" pitchFamily="18" charset="2"/>
              </a:rPr>
              <a:t>Γ</a:t>
            </a:r>
            <a:r>
              <a:rPr lang="en-US" sz="2000" b="1" smtClean="0">
                <a:solidFill>
                  <a:srgbClr val="000000"/>
                </a:solidFill>
                <a:latin typeface="+mj-lt"/>
                <a:sym typeface="Symbol" pitchFamily="18" charset="2"/>
              </a:rPr>
              <a:t> </a:t>
            </a:r>
            <a:r>
              <a:rPr lang="en-US" sz="2000" smtClean="0">
                <a:solidFill>
                  <a:srgbClr val="000000"/>
                </a:solidFill>
                <a:latin typeface="+mj-lt"/>
                <a:sym typeface="Symbol" pitchFamily="18" charset="2"/>
              </a:rPr>
              <a:t>is diagonal</a:t>
            </a:r>
          </a:p>
          <a:p>
            <a:pPr marL="609600" indent="-609600" eaLnBrk="1" hangingPunct="1">
              <a:buFont typeface="Wingdings" pitchFamily="2" charset="2"/>
              <a:buNone/>
            </a:pPr>
            <a:r>
              <a:rPr lang="en-US" sz="2000" smtClean="0">
                <a:solidFill>
                  <a:srgbClr val="000000"/>
                </a:solidFill>
                <a:latin typeface="+mj-lt"/>
                <a:sym typeface="Symbol" pitchFamily="18" charset="2"/>
              </a:rPr>
              <a:t>			  Autocorrelated: </a:t>
            </a:r>
            <a:r>
              <a:rPr lang="en-US" sz="2000" b="1" smtClean="0">
                <a:solidFill>
                  <a:srgbClr val="000000"/>
                </a:solidFill>
                <a:latin typeface="+mj-lt"/>
                <a:sym typeface="Symbol" pitchFamily="18" charset="2"/>
              </a:rPr>
              <a:t>v</a:t>
            </a:r>
            <a:r>
              <a:rPr lang="en-US" sz="2000" baseline="-25000" smtClean="0">
                <a:solidFill>
                  <a:srgbClr val="000000"/>
                </a:solidFill>
                <a:latin typeface="+mj-lt"/>
                <a:sym typeface="Symbol" pitchFamily="18" charset="2"/>
              </a:rPr>
              <a:t>i,t</a:t>
            </a:r>
            <a:r>
              <a:rPr lang="en-US" sz="2000" smtClean="0">
                <a:solidFill>
                  <a:srgbClr val="000000"/>
                </a:solidFill>
                <a:latin typeface="+mj-lt"/>
                <a:sym typeface="Symbol" pitchFamily="18" charset="2"/>
              </a:rPr>
              <a:t> = </a:t>
            </a:r>
            <a:r>
              <a:rPr lang="en-US" sz="2000" b="1" smtClean="0">
                <a:solidFill>
                  <a:srgbClr val="000000"/>
                </a:solidFill>
                <a:latin typeface="+mj-lt"/>
                <a:sym typeface="Symbol" pitchFamily="18" charset="2"/>
              </a:rPr>
              <a:t>Rv</a:t>
            </a:r>
            <a:r>
              <a:rPr lang="en-US" sz="2000" baseline="-25000" smtClean="0">
                <a:solidFill>
                  <a:srgbClr val="000000"/>
                </a:solidFill>
                <a:latin typeface="+mj-lt"/>
                <a:sym typeface="Symbol" pitchFamily="18" charset="2"/>
              </a:rPr>
              <a:t>i,t-1</a:t>
            </a:r>
            <a:r>
              <a:rPr lang="en-US" sz="2000" smtClean="0">
                <a:solidFill>
                  <a:srgbClr val="000000"/>
                </a:solidFill>
                <a:latin typeface="+mj-lt"/>
                <a:sym typeface="Symbol" pitchFamily="18" charset="2"/>
              </a:rPr>
              <a:t> + </a:t>
            </a:r>
            <a:r>
              <a:rPr lang="en-US" sz="2000" b="1" smtClean="0">
                <a:solidFill>
                  <a:srgbClr val="000000"/>
                </a:solidFill>
                <a:latin typeface="+mj-lt"/>
                <a:sym typeface="Symbol" pitchFamily="18" charset="2"/>
              </a:rPr>
              <a:t>u</a:t>
            </a:r>
            <a:r>
              <a:rPr lang="en-US" sz="2000" baseline="-25000" smtClean="0">
                <a:solidFill>
                  <a:srgbClr val="000000"/>
                </a:solidFill>
                <a:latin typeface="+mj-lt"/>
                <a:sym typeface="Symbol" pitchFamily="18" charset="2"/>
              </a:rPr>
              <a:t>i,t</a:t>
            </a:r>
            <a:endParaRPr lang="en-US" sz="2000" smtClean="0">
              <a:solidFill>
                <a:srgbClr val="000000"/>
              </a:solidFill>
              <a:latin typeface="+mj-lt"/>
              <a:sym typeface="Symbol" pitchFamily="18" charset="2"/>
            </a:endParaRPr>
          </a:p>
          <a:p>
            <a:pPr marL="609600" indent="-609600" eaLnBrk="1" hangingPunct="1">
              <a:buFont typeface="Wingdings" pitchFamily="2" charset="2"/>
              <a:buNone/>
            </a:pPr>
            <a:r>
              <a:rPr lang="en-US" sz="2000" smtClean="0">
                <a:solidFill>
                  <a:srgbClr val="000000"/>
                </a:solidFill>
                <a:latin typeface="+mj-lt"/>
                <a:sym typeface="Symbol" pitchFamily="18" charset="2"/>
              </a:rPr>
              <a:t>(1)  Estimate “structural parameters”</a:t>
            </a:r>
          </a:p>
          <a:p>
            <a:pPr marL="609600" indent="-609600" eaLnBrk="1" hangingPunct="1">
              <a:buFont typeface="Wingdings" pitchFamily="2" charset="2"/>
              <a:buNone/>
            </a:pPr>
            <a:r>
              <a:rPr lang="en-US" sz="2000" smtClean="0">
                <a:solidFill>
                  <a:srgbClr val="000000"/>
                </a:solidFill>
                <a:latin typeface="+mj-lt"/>
                <a:sym typeface="Symbol" pitchFamily="18" charset="2"/>
              </a:rPr>
              <a:t>(2)  Estimate individual specific utility parameters</a:t>
            </a:r>
          </a:p>
          <a:p>
            <a:pPr marL="609600" indent="-609600" eaLnBrk="1" hangingPunct="1">
              <a:buFont typeface="Wingdings" pitchFamily="2" charset="2"/>
              <a:buNone/>
            </a:pPr>
            <a:r>
              <a:rPr lang="en-US" sz="2000" smtClean="0">
                <a:solidFill>
                  <a:srgbClr val="000000"/>
                </a:solidFill>
                <a:latin typeface="+mj-lt"/>
                <a:sym typeface="Symbol" pitchFamily="18" charset="2"/>
              </a:rPr>
              <a:t>(3)  Estimate elasticities, etc.</a:t>
            </a:r>
            <a:endParaRPr lang="el-GR" sz="2000" smtClean="0">
              <a:solidFill>
                <a:srgbClr val="000000"/>
              </a:solidFill>
              <a:latin typeface="+mj-lt"/>
              <a:sym typeface="Symbol" pitchFamily="18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990600"/>
            <a:ext cx="8229600" cy="1139825"/>
          </a:xfrm>
        </p:spPr>
        <p:txBody>
          <a:bodyPr/>
          <a:lstStyle/>
          <a:p>
            <a:pPr algn="ctr" eaLnBrk="1" hangingPunct="1"/>
            <a:r>
              <a:rPr lang="en-US" sz="3200" b="1" smtClean="0"/>
              <a:t>Classical Estimation Platform: </a:t>
            </a:r>
            <a:br>
              <a:rPr lang="en-US" sz="3200" b="1" smtClean="0"/>
            </a:br>
            <a:r>
              <a:rPr lang="en-US" sz="3200" b="1" smtClean="0"/>
              <a:t>The Likelihood</a:t>
            </a:r>
          </a:p>
        </p:txBody>
      </p:sp>
      <p:graphicFrame>
        <p:nvGraphicFramePr>
          <p:cNvPr id="4098" name="Object 3"/>
          <p:cNvGraphicFramePr>
            <a:graphicFrameLocks noChangeAspect="1"/>
          </p:cNvGraphicFramePr>
          <p:nvPr/>
        </p:nvGraphicFramePr>
        <p:xfrm>
          <a:off x="2133600" y="2286000"/>
          <a:ext cx="4886325" cy="2930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39" name="Equation" r:id="rId4" imgW="2666880" imgH="1600200" progId="Equation.DSMT4">
                  <p:embed/>
                </p:oleObj>
              </mc:Choice>
              <mc:Fallback>
                <p:oleObj name="Equation" r:id="rId4" imgW="2666880" imgH="16002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0" y="2286000"/>
                        <a:ext cx="4886325" cy="2930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1143000" y="5334000"/>
            <a:ext cx="7543800" cy="73818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latin typeface="+mj-lt"/>
              </a:rPr>
              <a:t>Expected value over all possible realizations of </a:t>
            </a:r>
            <a:r>
              <a:rPr lang="en-US" sz="2400" b="1">
                <a:latin typeface="+mj-lt"/>
                <a:sym typeface="Symbol" pitchFamily="18" charset="2"/>
              </a:rPr>
              <a:t></a:t>
            </a:r>
            <a:r>
              <a:rPr lang="en-US" b="1" baseline="-25000">
                <a:latin typeface="+mj-lt"/>
                <a:sym typeface="Symbol" pitchFamily="18" charset="2"/>
              </a:rPr>
              <a:t>i</a:t>
            </a:r>
            <a:r>
              <a:rPr lang="en-US" b="1">
                <a:latin typeface="+mj-lt"/>
                <a:sym typeface="Symbol" pitchFamily="18" charset="2"/>
              </a:rPr>
              <a:t> (according to the estimated asymptotic distribution). I.e., over all possible samples.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z="3600" b="1" smtClean="0"/>
              <a:t>Simulation Based Estimation</a:t>
            </a:r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76400"/>
            <a:ext cx="8153400" cy="4648200"/>
          </a:xfrm>
        </p:spPr>
        <p:txBody>
          <a:bodyPr/>
          <a:lstStyle/>
          <a:p>
            <a:pPr eaLnBrk="1" hangingPunct="1"/>
            <a:r>
              <a:rPr lang="en-US" sz="2400" smtClean="0">
                <a:latin typeface="+mj-lt"/>
              </a:rPr>
              <a:t>Choice probability = P[data |</a:t>
            </a:r>
            <a:r>
              <a:rPr lang="en-US" sz="2400" b="1" smtClean="0">
                <a:latin typeface="+mj-lt"/>
                <a:sym typeface="Symbol" pitchFamily="18" charset="2"/>
              </a:rPr>
              <a:t></a:t>
            </a:r>
            <a:r>
              <a:rPr lang="en-US" sz="2400" smtClean="0">
                <a:latin typeface="+mj-lt"/>
                <a:sym typeface="Symbol" pitchFamily="18" charset="2"/>
              </a:rPr>
              <a:t>(</a:t>
            </a:r>
            <a:r>
              <a:rPr lang="en-US" sz="2400" b="1" smtClean="0">
                <a:latin typeface="+mj-lt"/>
                <a:sym typeface="Symbol" pitchFamily="18" charset="2"/>
              </a:rPr>
              <a:t></a:t>
            </a:r>
            <a:r>
              <a:rPr lang="en-US" sz="2400" baseline="-25000" smtClean="0">
                <a:latin typeface="+mj-lt"/>
                <a:sym typeface="Symbol" pitchFamily="18" charset="2"/>
              </a:rPr>
              <a:t>1</a:t>
            </a:r>
            <a:r>
              <a:rPr lang="en-US" sz="2400" smtClean="0">
                <a:latin typeface="+mj-lt"/>
                <a:sym typeface="Symbol" pitchFamily="18" charset="2"/>
              </a:rPr>
              <a:t>,</a:t>
            </a:r>
            <a:r>
              <a:rPr lang="en-US" sz="2400" b="1" smtClean="0">
                <a:latin typeface="+mj-lt"/>
                <a:sym typeface="Symbol" pitchFamily="18" charset="2"/>
              </a:rPr>
              <a:t></a:t>
            </a:r>
            <a:r>
              <a:rPr lang="en-US" sz="2400" baseline="-25000" smtClean="0">
                <a:latin typeface="+mj-lt"/>
                <a:sym typeface="Symbol" pitchFamily="18" charset="2"/>
              </a:rPr>
              <a:t>2</a:t>
            </a:r>
            <a:r>
              <a:rPr lang="en-US" sz="2400" smtClean="0">
                <a:latin typeface="+mj-lt"/>
                <a:sym typeface="Symbol" pitchFamily="18" charset="2"/>
              </a:rPr>
              <a:t>,</a:t>
            </a:r>
            <a:r>
              <a:rPr lang="el-GR" sz="2400" b="1" smtClean="0">
                <a:latin typeface="+mj-lt"/>
                <a:sym typeface="Symbol" pitchFamily="18" charset="2"/>
              </a:rPr>
              <a:t>Δ</a:t>
            </a:r>
            <a:r>
              <a:rPr lang="en-US" sz="2400" smtClean="0">
                <a:latin typeface="+mj-lt"/>
                <a:sym typeface="Symbol" pitchFamily="18" charset="2"/>
              </a:rPr>
              <a:t>,</a:t>
            </a:r>
            <a:r>
              <a:rPr lang="el-GR" sz="2400" b="1" smtClean="0">
                <a:latin typeface="+mj-lt"/>
                <a:sym typeface="Symbol" pitchFamily="18" charset="2"/>
              </a:rPr>
              <a:t>Γ</a:t>
            </a:r>
            <a:r>
              <a:rPr lang="en-US" sz="2400" smtClean="0">
                <a:latin typeface="+mj-lt"/>
                <a:sym typeface="Symbol" pitchFamily="18" charset="2"/>
              </a:rPr>
              <a:t>,</a:t>
            </a:r>
            <a:r>
              <a:rPr lang="en-US" sz="2400" b="1" smtClean="0">
                <a:latin typeface="+mj-lt"/>
                <a:sym typeface="Symbol" pitchFamily="18" charset="2"/>
              </a:rPr>
              <a:t>R</a:t>
            </a:r>
            <a:r>
              <a:rPr lang="en-US" sz="2400" smtClean="0">
                <a:latin typeface="+mj-lt"/>
                <a:sym typeface="Symbol" pitchFamily="18" charset="2"/>
              </a:rPr>
              <a:t>,</a:t>
            </a:r>
            <a:r>
              <a:rPr lang="en-US" sz="2400" b="1" smtClean="0">
                <a:latin typeface="+mj-lt"/>
                <a:sym typeface="Symbol" pitchFamily="18" charset="2"/>
              </a:rPr>
              <a:t>v</a:t>
            </a:r>
            <a:r>
              <a:rPr lang="en-US" sz="2400" baseline="-25000" smtClean="0">
                <a:latin typeface="+mj-lt"/>
                <a:sym typeface="Symbol" pitchFamily="18" charset="2"/>
              </a:rPr>
              <a:t>i,t</a:t>
            </a:r>
            <a:r>
              <a:rPr lang="en-US" sz="2400" smtClean="0">
                <a:latin typeface="+mj-lt"/>
                <a:sym typeface="Symbol" pitchFamily="18" charset="2"/>
              </a:rPr>
              <a:t>)]</a:t>
            </a:r>
          </a:p>
          <a:p>
            <a:pPr eaLnBrk="1" hangingPunct="1"/>
            <a:r>
              <a:rPr lang="en-US" sz="2400" smtClean="0">
                <a:latin typeface="+mj-lt"/>
                <a:sym typeface="Symbol" pitchFamily="18" charset="2"/>
              </a:rPr>
              <a:t>Need to integrate out the unobserved random term</a:t>
            </a:r>
          </a:p>
          <a:p>
            <a:pPr eaLnBrk="1" hangingPunct="1"/>
            <a:r>
              <a:rPr lang="en-US" sz="2400" smtClean="0">
                <a:latin typeface="+mj-lt"/>
                <a:sym typeface="Symbol" pitchFamily="18" charset="2"/>
              </a:rPr>
              <a:t>E{</a:t>
            </a:r>
            <a:r>
              <a:rPr lang="en-US" sz="2400" smtClean="0">
                <a:latin typeface="+mj-lt"/>
              </a:rPr>
              <a:t>P[data | </a:t>
            </a:r>
            <a:r>
              <a:rPr lang="en-US" sz="2400" b="1" smtClean="0">
                <a:latin typeface="+mj-lt"/>
                <a:sym typeface="Symbol" pitchFamily="18" charset="2"/>
              </a:rPr>
              <a:t></a:t>
            </a:r>
            <a:r>
              <a:rPr lang="en-US" sz="2400" smtClean="0">
                <a:latin typeface="+mj-lt"/>
                <a:sym typeface="Symbol" pitchFamily="18" charset="2"/>
              </a:rPr>
              <a:t>(</a:t>
            </a:r>
            <a:r>
              <a:rPr lang="en-US" sz="2400" b="1" smtClean="0">
                <a:latin typeface="+mj-lt"/>
                <a:sym typeface="Symbol" pitchFamily="18" charset="2"/>
              </a:rPr>
              <a:t></a:t>
            </a:r>
            <a:r>
              <a:rPr lang="en-US" sz="2400" baseline="-25000" smtClean="0">
                <a:latin typeface="+mj-lt"/>
                <a:sym typeface="Symbol" pitchFamily="18" charset="2"/>
              </a:rPr>
              <a:t>1</a:t>
            </a:r>
            <a:r>
              <a:rPr lang="en-US" sz="2400" smtClean="0">
                <a:latin typeface="+mj-lt"/>
                <a:sym typeface="Symbol" pitchFamily="18" charset="2"/>
              </a:rPr>
              <a:t>,</a:t>
            </a:r>
            <a:r>
              <a:rPr lang="en-US" sz="2400" b="1" smtClean="0">
                <a:latin typeface="+mj-lt"/>
                <a:sym typeface="Symbol" pitchFamily="18" charset="2"/>
              </a:rPr>
              <a:t></a:t>
            </a:r>
            <a:r>
              <a:rPr lang="en-US" sz="2400" baseline="-25000" smtClean="0">
                <a:latin typeface="+mj-lt"/>
                <a:sym typeface="Symbol" pitchFamily="18" charset="2"/>
              </a:rPr>
              <a:t>2</a:t>
            </a:r>
            <a:r>
              <a:rPr lang="en-US" sz="2400" smtClean="0">
                <a:latin typeface="+mj-lt"/>
                <a:sym typeface="Symbol" pitchFamily="18" charset="2"/>
              </a:rPr>
              <a:t>,</a:t>
            </a:r>
            <a:r>
              <a:rPr lang="el-GR" sz="2400" b="1" smtClean="0">
                <a:latin typeface="+mj-lt"/>
                <a:sym typeface="Symbol" pitchFamily="18" charset="2"/>
              </a:rPr>
              <a:t>Δ</a:t>
            </a:r>
            <a:r>
              <a:rPr lang="en-US" sz="2400" smtClean="0">
                <a:latin typeface="+mj-lt"/>
                <a:sym typeface="Symbol" pitchFamily="18" charset="2"/>
              </a:rPr>
              <a:t>,</a:t>
            </a:r>
            <a:r>
              <a:rPr lang="el-GR" sz="2400" b="1" smtClean="0">
                <a:latin typeface="+mj-lt"/>
                <a:sym typeface="Symbol" pitchFamily="18" charset="2"/>
              </a:rPr>
              <a:t>Γ</a:t>
            </a:r>
            <a:r>
              <a:rPr lang="en-US" sz="2400" smtClean="0">
                <a:latin typeface="+mj-lt"/>
                <a:sym typeface="Symbol" pitchFamily="18" charset="2"/>
              </a:rPr>
              <a:t>,</a:t>
            </a:r>
            <a:r>
              <a:rPr lang="en-US" sz="2400" b="1" smtClean="0">
                <a:latin typeface="+mj-lt"/>
                <a:sym typeface="Symbol" pitchFamily="18" charset="2"/>
              </a:rPr>
              <a:t>R</a:t>
            </a:r>
            <a:r>
              <a:rPr lang="en-US" sz="2400" smtClean="0">
                <a:latin typeface="+mj-lt"/>
                <a:sym typeface="Symbol" pitchFamily="18" charset="2"/>
              </a:rPr>
              <a:t>,</a:t>
            </a:r>
            <a:r>
              <a:rPr lang="en-US" sz="2400" b="1" smtClean="0">
                <a:latin typeface="+mj-lt"/>
                <a:sym typeface="Symbol" pitchFamily="18" charset="2"/>
              </a:rPr>
              <a:t>v</a:t>
            </a:r>
            <a:r>
              <a:rPr lang="en-US" sz="2400" baseline="-25000" smtClean="0">
                <a:latin typeface="+mj-lt"/>
                <a:sym typeface="Symbol" pitchFamily="18" charset="2"/>
              </a:rPr>
              <a:t>i,t</a:t>
            </a:r>
            <a:r>
              <a:rPr lang="en-US" sz="2400" smtClean="0">
                <a:latin typeface="+mj-lt"/>
                <a:sym typeface="Symbol" pitchFamily="18" charset="2"/>
              </a:rPr>
              <a:t>)]}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smtClean="0">
                <a:latin typeface="+mj-lt"/>
                <a:sym typeface="Symbol" pitchFamily="18" charset="2"/>
              </a:rPr>
              <a:t>            =      P[…|</a:t>
            </a:r>
            <a:r>
              <a:rPr lang="en-US" sz="2400" b="1" smtClean="0">
                <a:latin typeface="+mj-lt"/>
                <a:sym typeface="Symbol" pitchFamily="18" charset="2"/>
              </a:rPr>
              <a:t>v</a:t>
            </a:r>
            <a:r>
              <a:rPr lang="en-US" sz="2400" baseline="-25000" smtClean="0">
                <a:latin typeface="+mj-lt"/>
                <a:sym typeface="Symbol" pitchFamily="18" charset="2"/>
              </a:rPr>
              <a:t>i,t</a:t>
            </a:r>
            <a:r>
              <a:rPr lang="en-US" sz="2400" smtClean="0">
                <a:latin typeface="+mj-lt"/>
                <a:sym typeface="Symbol" pitchFamily="18" charset="2"/>
              </a:rPr>
              <a:t>]f(</a:t>
            </a:r>
            <a:r>
              <a:rPr lang="en-US" sz="2400" b="1" smtClean="0">
                <a:latin typeface="+mj-lt"/>
                <a:sym typeface="Symbol" pitchFamily="18" charset="2"/>
              </a:rPr>
              <a:t>v</a:t>
            </a:r>
            <a:r>
              <a:rPr lang="en-US" sz="2400" baseline="-25000" smtClean="0">
                <a:latin typeface="+mj-lt"/>
                <a:sym typeface="Symbol" pitchFamily="18" charset="2"/>
              </a:rPr>
              <a:t>i,t</a:t>
            </a:r>
            <a:r>
              <a:rPr lang="en-US" sz="2400" smtClean="0">
                <a:latin typeface="+mj-lt"/>
                <a:sym typeface="Symbol" pitchFamily="18" charset="2"/>
              </a:rPr>
              <a:t>)d</a:t>
            </a:r>
            <a:r>
              <a:rPr lang="en-US" sz="2400" b="1" smtClean="0">
                <a:latin typeface="+mj-lt"/>
                <a:sym typeface="Symbol" pitchFamily="18" charset="2"/>
              </a:rPr>
              <a:t>v</a:t>
            </a:r>
            <a:r>
              <a:rPr lang="en-US" sz="2400" baseline="-25000" smtClean="0">
                <a:latin typeface="+mj-lt"/>
                <a:sym typeface="Symbol" pitchFamily="18" charset="2"/>
              </a:rPr>
              <a:t>i,t</a:t>
            </a:r>
            <a:endParaRPr lang="en-US" sz="2400" smtClean="0">
              <a:latin typeface="+mj-lt"/>
              <a:sym typeface="Symbol" pitchFamily="18" charset="2"/>
            </a:endParaRPr>
          </a:p>
          <a:p>
            <a:pPr eaLnBrk="1" hangingPunct="1">
              <a:buNone/>
            </a:pPr>
            <a:endParaRPr lang="en-US" sz="2400" smtClean="0">
              <a:latin typeface="+mj-lt"/>
              <a:sym typeface="Symbol" pitchFamily="18" charset="2"/>
            </a:endParaRPr>
          </a:p>
          <a:p>
            <a:pPr eaLnBrk="1" hangingPunct="1"/>
            <a:r>
              <a:rPr lang="en-US" sz="2400" smtClean="0">
                <a:latin typeface="+mj-lt"/>
                <a:sym typeface="Symbol" pitchFamily="18" charset="2"/>
              </a:rPr>
              <a:t>Integration is done by simulation</a:t>
            </a:r>
            <a:endParaRPr lang="en-US" sz="2400" baseline="-25000" smtClean="0">
              <a:latin typeface="+mj-lt"/>
              <a:sym typeface="Symbol" pitchFamily="18" charset="2"/>
            </a:endParaRPr>
          </a:p>
          <a:p>
            <a:pPr lvl="1" eaLnBrk="1" hangingPunct="1"/>
            <a:r>
              <a:rPr lang="en-US" sz="2000" smtClean="0">
                <a:latin typeface="+mj-lt"/>
                <a:sym typeface="Symbol" pitchFamily="18" charset="2"/>
              </a:rPr>
              <a:t>Draw values of </a:t>
            </a:r>
            <a:r>
              <a:rPr lang="en-US" sz="2000" b="1" smtClean="0">
                <a:latin typeface="+mj-lt"/>
                <a:sym typeface="Symbol" pitchFamily="18" charset="2"/>
              </a:rPr>
              <a:t>v</a:t>
            </a:r>
            <a:r>
              <a:rPr lang="en-US" sz="2000" smtClean="0">
                <a:latin typeface="+mj-lt"/>
                <a:sym typeface="Symbol" pitchFamily="18" charset="2"/>
              </a:rPr>
              <a:t> and compute </a:t>
            </a:r>
            <a:r>
              <a:rPr lang="en-US" sz="2000" b="1" smtClean="0">
                <a:latin typeface="+mj-lt"/>
                <a:sym typeface="Symbol" pitchFamily="18" charset="2"/>
              </a:rPr>
              <a:t></a:t>
            </a:r>
            <a:r>
              <a:rPr lang="en-US" sz="2000" smtClean="0">
                <a:latin typeface="+mj-lt"/>
                <a:sym typeface="Symbol" pitchFamily="18" charset="2"/>
              </a:rPr>
              <a:t> then probabilities</a:t>
            </a:r>
          </a:p>
          <a:p>
            <a:pPr lvl="1" eaLnBrk="1" hangingPunct="1"/>
            <a:r>
              <a:rPr lang="en-US" sz="2000" smtClean="0">
                <a:latin typeface="+mj-lt"/>
                <a:sym typeface="Symbol" pitchFamily="18" charset="2"/>
              </a:rPr>
              <a:t>Average many draws</a:t>
            </a:r>
          </a:p>
          <a:p>
            <a:pPr lvl="1" eaLnBrk="1" hangingPunct="1"/>
            <a:r>
              <a:rPr lang="en-US" sz="2000" smtClean="0">
                <a:latin typeface="+mj-lt"/>
                <a:sym typeface="Symbol" pitchFamily="18" charset="2"/>
              </a:rPr>
              <a:t>Maximize the sum of the logs of the averages</a:t>
            </a:r>
          </a:p>
          <a:p>
            <a:pPr lvl="1" eaLnBrk="1" hangingPunct="1"/>
            <a:r>
              <a:rPr lang="en-US" sz="2000" smtClean="0">
                <a:latin typeface="+mj-lt"/>
                <a:sym typeface="Symbol" pitchFamily="18" charset="2"/>
              </a:rPr>
              <a:t>(See Train[Cambridge, 2003] on simulation methods.)</a:t>
            </a:r>
          </a:p>
        </p:txBody>
      </p:sp>
      <p:graphicFrame>
        <p:nvGraphicFramePr>
          <p:cNvPr id="5122" name="Object 5"/>
          <p:cNvGraphicFramePr>
            <a:graphicFrameLocks noChangeAspect="1"/>
          </p:cNvGraphicFramePr>
          <p:nvPr/>
        </p:nvGraphicFramePr>
        <p:xfrm>
          <a:off x="2057400" y="2971800"/>
          <a:ext cx="441325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3" name="Equation" r:id="rId4" imgW="241200" imgH="291960" progId="Equation.DSMT4">
                  <p:embed/>
                </p:oleObj>
              </mc:Choice>
              <mc:Fallback>
                <p:oleObj name="Equation" r:id="rId4" imgW="241200" imgH="29196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2971800"/>
                        <a:ext cx="441325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609600"/>
            <a:ext cx="8229600" cy="1139825"/>
          </a:xfrm>
        </p:spPr>
        <p:txBody>
          <a:bodyPr/>
          <a:lstStyle/>
          <a:p>
            <a:pPr algn="ctr" eaLnBrk="1" hangingPunct="1"/>
            <a:r>
              <a:rPr lang="en-US" sz="3600" b="1" smtClean="0"/>
              <a:t>Maximum Simulated Likelihood</a:t>
            </a:r>
          </a:p>
        </p:txBody>
      </p:sp>
      <p:graphicFrame>
        <p:nvGraphicFramePr>
          <p:cNvPr id="6146" name="Object 3"/>
          <p:cNvGraphicFramePr>
            <a:graphicFrameLocks noChangeAspect="1"/>
          </p:cNvGraphicFramePr>
          <p:nvPr/>
        </p:nvGraphicFramePr>
        <p:xfrm>
          <a:off x="2057400" y="2670175"/>
          <a:ext cx="5360988" cy="1749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88" name="Equation" r:id="rId4" imgW="3035160" imgH="990360" progId="Equation.DSMT4">
                  <p:embed/>
                </p:oleObj>
              </mc:Choice>
              <mc:Fallback>
                <p:oleObj name="Equation" r:id="rId4" imgW="3035160" imgH="99036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2670175"/>
                        <a:ext cx="5360988" cy="1749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7" name="Text Box 4"/>
          <p:cNvSpPr txBox="1">
            <a:spLocks noChangeArrowheads="1"/>
          </p:cNvSpPr>
          <p:nvPr/>
        </p:nvSpPr>
        <p:spPr bwMode="auto">
          <a:xfrm>
            <a:off x="533400" y="1905000"/>
            <a:ext cx="6705600" cy="5191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800" b="1">
                <a:latin typeface="+mj-lt"/>
              </a:rPr>
              <a:t>T</a:t>
            </a:r>
            <a:r>
              <a:rPr lang="en-US" b="1">
                <a:latin typeface="+mj-lt"/>
              </a:rPr>
              <a:t>rue log likelihood</a:t>
            </a:r>
          </a:p>
        </p:txBody>
      </p:sp>
      <p:graphicFrame>
        <p:nvGraphicFramePr>
          <p:cNvPr id="6147" name="Object 5"/>
          <p:cNvGraphicFramePr>
            <a:graphicFrameLocks noChangeAspect="1"/>
          </p:cNvGraphicFramePr>
          <p:nvPr/>
        </p:nvGraphicFramePr>
        <p:xfrm>
          <a:off x="2070100" y="5102225"/>
          <a:ext cx="4559300" cy="1146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89" name="Equation" r:id="rId6" imgW="2628720" imgH="660240" progId="Equation.DSMT4">
                  <p:embed/>
                </p:oleObj>
              </mc:Choice>
              <mc:Fallback>
                <p:oleObj name="Equation" r:id="rId6" imgW="2628720" imgH="66024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70100" y="5102225"/>
                        <a:ext cx="4559300" cy="11461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8" name="Text Box 6"/>
          <p:cNvSpPr txBox="1">
            <a:spLocks noChangeArrowheads="1"/>
          </p:cNvSpPr>
          <p:nvPr/>
        </p:nvSpPr>
        <p:spPr bwMode="auto">
          <a:xfrm>
            <a:off x="533400" y="4419600"/>
            <a:ext cx="6019800" cy="5191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800" b="1">
                <a:latin typeface="+mj-lt"/>
              </a:rPr>
              <a:t>S</a:t>
            </a:r>
            <a:r>
              <a:rPr lang="en-US" b="1">
                <a:latin typeface="+mj-lt"/>
              </a:rPr>
              <a:t>imulated log likelihood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/>
              <a:t>Customers’ Choice of Energy Supplier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3000" y="1905000"/>
            <a:ext cx="7315200" cy="4114800"/>
          </a:xfrm>
        </p:spPr>
        <p:txBody>
          <a:bodyPr/>
          <a:lstStyle/>
          <a:p>
            <a:pPr eaLnBrk="1" hangingPunct="1">
              <a:lnSpc>
                <a:spcPct val="95000"/>
              </a:lnSpc>
              <a:spcBef>
                <a:spcPct val="15000"/>
              </a:spcBef>
            </a:pPr>
            <a:r>
              <a:rPr lang="en-US" sz="2400" smtClean="0">
                <a:latin typeface="+mj-lt"/>
              </a:rPr>
              <a:t>California, Stated Preference Survey</a:t>
            </a:r>
          </a:p>
          <a:p>
            <a:pPr eaLnBrk="1" hangingPunct="1">
              <a:lnSpc>
                <a:spcPct val="95000"/>
              </a:lnSpc>
              <a:spcBef>
                <a:spcPct val="15000"/>
              </a:spcBef>
            </a:pPr>
            <a:r>
              <a:rPr lang="en-US" sz="2400" smtClean="0">
                <a:latin typeface="+mj-lt"/>
              </a:rPr>
              <a:t>361 customers presented with 8-12 choice situations each</a:t>
            </a:r>
          </a:p>
          <a:p>
            <a:pPr eaLnBrk="1" hangingPunct="1">
              <a:lnSpc>
                <a:spcPct val="95000"/>
              </a:lnSpc>
              <a:spcBef>
                <a:spcPct val="15000"/>
              </a:spcBef>
            </a:pPr>
            <a:r>
              <a:rPr lang="en-US" sz="2400" smtClean="0">
                <a:latin typeface="+mj-lt"/>
              </a:rPr>
              <a:t>Supplier attributes:</a:t>
            </a:r>
          </a:p>
          <a:p>
            <a:pPr lvl="1" eaLnBrk="1" hangingPunct="1">
              <a:lnSpc>
                <a:spcPct val="95000"/>
              </a:lnSpc>
              <a:spcBef>
                <a:spcPct val="15000"/>
              </a:spcBef>
            </a:pPr>
            <a:r>
              <a:rPr lang="en-US" sz="2000" smtClean="0">
                <a:latin typeface="+mj-lt"/>
              </a:rPr>
              <a:t>Fixed price: cents per kWh</a:t>
            </a:r>
          </a:p>
          <a:p>
            <a:pPr lvl="1" eaLnBrk="1" hangingPunct="1">
              <a:lnSpc>
                <a:spcPct val="95000"/>
              </a:lnSpc>
              <a:spcBef>
                <a:spcPct val="15000"/>
              </a:spcBef>
            </a:pPr>
            <a:r>
              <a:rPr lang="en-US" sz="2000" smtClean="0">
                <a:latin typeface="+mj-lt"/>
              </a:rPr>
              <a:t>Length of contract</a:t>
            </a:r>
          </a:p>
          <a:p>
            <a:pPr lvl="1" eaLnBrk="1" hangingPunct="1">
              <a:lnSpc>
                <a:spcPct val="95000"/>
              </a:lnSpc>
              <a:spcBef>
                <a:spcPct val="15000"/>
              </a:spcBef>
            </a:pPr>
            <a:r>
              <a:rPr lang="en-US" sz="2000" smtClean="0">
                <a:latin typeface="+mj-lt"/>
              </a:rPr>
              <a:t>Local utility</a:t>
            </a:r>
          </a:p>
          <a:p>
            <a:pPr lvl="1" eaLnBrk="1" hangingPunct="1">
              <a:lnSpc>
                <a:spcPct val="95000"/>
              </a:lnSpc>
              <a:spcBef>
                <a:spcPct val="15000"/>
              </a:spcBef>
            </a:pPr>
            <a:r>
              <a:rPr lang="en-US" sz="2000" smtClean="0">
                <a:latin typeface="+mj-lt"/>
              </a:rPr>
              <a:t>Well-known company</a:t>
            </a:r>
          </a:p>
          <a:p>
            <a:pPr lvl="1" eaLnBrk="1" hangingPunct="1">
              <a:lnSpc>
                <a:spcPct val="95000"/>
              </a:lnSpc>
              <a:spcBef>
                <a:spcPct val="15000"/>
              </a:spcBef>
            </a:pPr>
            <a:r>
              <a:rPr lang="en-US" sz="2000" smtClean="0">
                <a:latin typeface="+mj-lt"/>
              </a:rPr>
              <a:t>Time-of-day rates (11¢ in day, 5¢ at night)</a:t>
            </a:r>
          </a:p>
          <a:p>
            <a:pPr lvl="1" eaLnBrk="1" hangingPunct="1">
              <a:lnSpc>
                <a:spcPct val="95000"/>
              </a:lnSpc>
              <a:spcBef>
                <a:spcPct val="15000"/>
              </a:spcBef>
            </a:pPr>
            <a:r>
              <a:rPr lang="en-US" sz="2000" smtClean="0">
                <a:latin typeface="+mj-lt"/>
              </a:rPr>
              <a:t>Seasonal rates (10¢ in summer, 8¢ in winter, 6¢ in spring/fall)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z="3600" b="1" smtClean="0"/>
              <a:t>Population Distributions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33600" y="1981200"/>
            <a:ext cx="5181600" cy="3862388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ct val="10000"/>
              </a:spcBef>
              <a:defRPr/>
            </a:pPr>
            <a:r>
              <a:rPr lang="en-US" smtClean="0">
                <a:latin typeface="+mj-lt"/>
              </a:rPr>
              <a:t>Normal for:</a:t>
            </a:r>
          </a:p>
          <a:p>
            <a:pPr lvl="1" eaLnBrk="1" hangingPunct="1">
              <a:lnSpc>
                <a:spcPct val="90000"/>
              </a:lnSpc>
              <a:spcBef>
                <a:spcPct val="10000"/>
              </a:spcBef>
              <a:defRPr/>
            </a:pPr>
            <a:r>
              <a:rPr lang="en-US" smtClean="0">
                <a:latin typeface="+mj-lt"/>
              </a:rPr>
              <a:t>Contract length</a:t>
            </a:r>
          </a:p>
          <a:p>
            <a:pPr lvl="1" eaLnBrk="1" hangingPunct="1">
              <a:lnSpc>
                <a:spcPct val="90000"/>
              </a:lnSpc>
              <a:spcBef>
                <a:spcPct val="10000"/>
              </a:spcBef>
              <a:defRPr/>
            </a:pPr>
            <a:r>
              <a:rPr lang="en-US" smtClean="0">
                <a:latin typeface="+mj-lt"/>
              </a:rPr>
              <a:t>Local utility</a:t>
            </a:r>
          </a:p>
          <a:p>
            <a:pPr lvl="1" eaLnBrk="1" hangingPunct="1">
              <a:lnSpc>
                <a:spcPct val="90000"/>
              </a:lnSpc>
              <a:spcBef>
                <a:spcPct val="10000"/>
              </a:spcBef>
              <a:defRPr/>
            </a:pPr>
            <a:r>
              <a:rPr lang="en-US" smtClean="0">
                <a:latin typeface="+mj-lt"/>
              </a:rPr>
              <a:t>Well-known company</a:t>
            </a:r>
          </a:p>
          <a:p>
            <a:pPr eaLnBrk="1" hangingPunct="1">
              <a:lnSpc>
                <a:spcPct val="90000"/>
              </a:lnSpc>
              <a:spcBef>
                <a:spcPct val="10000"/>
              </a:spcBef>
              <a:defRPr/>
            </a:pPr>
            <a:r>
              <a:rPr lang="en-US" smtClean="0">
                <a:latin typeface="+mj-lt"/>
              </a:rPr>
              <a:t>Log-normal for:</a:t>
            </a:r>
          </a:p>
          <a:p>
            <a:pPr lvl="1" eaLnBrk="1" hangingPunct="1">
              <a:lnSpc>
                <a:spcPct val="90000"/>
              </a:lnSpc>
              <a:spcBef>
                <a:spcPct val="10000"/>
              </a:spcBef>
              <a:defRPr/>
            </a:pPr>
            <a:r>
              <a:rPr lang="en-US" smtClean="0">
                <a:latin typeface="+mj-lt"/>
              </a:rPr>
              <a:t>Time-of-day rates</a:t>
            </a:r>
          </a:p>
          <a:p>
            <a:pPr lvl="1" eaLnBrk="1" hangingPunct="1">
              <a:lnSpc>
                <a:spcPct val="90000"/>
              </a:lnSpc>
              <a:spcBef>
                <a:spcPct val="10000"/>
              </a:spcBef>
              <a:defRPr/>
            </a:pPr>
            <a:r>
              <a:rPr lang="en-US" smtClean="0">
                <a:latin typeface="+mj-lt"/>
              </a:rPr>
              <a:t>Seasonal rates</a:t>
            </a:r>
          </a:p>
          <a:p>
            <a:pPr eaLnBrk="1" hangingPunct="1">
              <a:lnSpc>
                <a:spcPct val="90000"/>
              </a:lnSpc>
              <a:spcBef>
                <a:spcPct val="10000"/>
              </a:spcBef>
              <a:defRPr/>
            </a:pPr>
            <a:r>
              <a:rPr lang="en-US" smtClean="0">
                <a:latin typeface="+mj-lt"/>
              </a:rPr>
              <a:t>Price coefficient held fixed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838200"/>
            <a:ext cx="8229600" cy="703262"/>
          </a:xfrm>
        </p:spPr>
        <p:txBody>
          <a:bodyPr/>
          <a:lstStyle/>
          <a:p>
            <a:pPr algn="ctr" eaLnBrk="1" hangingPunct="1"/>
            <a:r>
              <a:rPr lang="en-US" sz="3600" b="1" smtClean="0"/>
              <a:t>Estimated Model</a:t>
            </a:r>
          </a:p>
        </p:txBody>
      </p:sp>
      <p:sp>
        <p:nvSpPr>
          <p:cNvPr id="645123" name="Text Box 3"/>
          <p:cNvSpPr txBox="1">
            <a:spLocks noChangeArrowheads="1"/>
          </p:cNvSpPr>
          <p:nvPr/>
        </p:nvSpPr>
        <p:spPr bwMode="auto">
          <a:xfrm>
            <a:off x="1600200" y="1654175"/>
            <a:ext cx="6167438" cy="4894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b="1">
                <a:solidFill>
                  <a:srgbClr val="000000"/>
                </a:solidFill>
                <a:latin typeface="+mj-lt"/>
              </a:rPr>
              <a:t>                                     Estimate   Std error</a:t>
            </a:r>
          </a:p>
          <a:p>
            <a:pPr>
              <a:defRPr/>
            </a:pPr>
            <a:r>
              <a:rPr lang="en-US" sz="2400" b="1">
                <a:solidFill>
                  <a:srgbClr val="000000"/>
                </a:solidFill>
                <a:latin typeface="+mj-lt"/>
              </a:rPr>
              <a:t>Price                                -.883        0.050</a:t>
            </a:r>
          </a:p>
          <a:p>
            <a:pPr>
              <a:defRPr/>
            </a:pPr>
            <a:r>
              <a:rPr lang="en-US" sz="2400" b="1">
                <a:solidFill>
                  <a:srgbClr val="000000"/>
                </a:solidFill>
                <a:latin typeface="+mj-lt"/>
              </a:rPr>
              <a:t>Contract      mean           -.213        0.026</a:t>
            </a:r>
          </a:p>
          <a:p>
            <a:pPr>
              <a:defRPr/>
            </a:pPr>
            <a:r>
              <a:rPr lang="en-US" sz="2400" b="1">
                <a:solidFill>
                  <a:srgbClr val="000000"/>
                </a:solidFill>
                <a:latin typeface="+mj-lt"/>
              </a:rPr>
              <a:t>                     std dev         .386        0.028</a:t>
            </a:r>
          </a:p>
          <a:p>
            <a:pPr>
              <a:defRPr/>
            </a:pPr>
            <a:r>
              <a:rPr lang="en-US" sz="2400" b="1">
                <a:solidFill>
                  <a:srgbClr val="000000"/>
                </a:solidFill>
                <a:latin typeface="+mj-lt"/>
              </a:rPr>
              <a:t>Local            mean            2.23        0.127</a:t>
            </a:r>
          </a:p>
          <a:p>
            <a:pPr>
              <a:defRPr/>
            </a:pPr>
            <a:r>
              <a:rPr lang="en-US" sz="2400" b="1">
                <a:solidFill>
                  <a:srgbClr val="000000"/>
                </a:solidFill>
                <a:latin typeface="+mj-lt"/>
              </a:rPr>
              <a:t>                     std dev         1.75        0.137</a:t>
            </a:r>
          </a:p>
          <a:p>
            <a:pPr>
              <a:defRPr/>
            </a:pPr>
            <a:r>
              <a:rPr lang="en-US" sz="2400" b="1">
                <a:solidFill>
                  <a:srgbClr val="000000"/>
                </a:solidFill>
                <a:latin typeface="+mj-lt"/>
              </a:rPr>
              <a:t>Known         mean            1.59        0.100</a:t>
            </a:r>
          </a:p>
          <a:p>
            <a:pPr>
              <a:defRPr/>
            </a:pPr>
            <a:r>
              <a:rPr lang="en-US" sz="2400" b="1">
                <a:solidFill>
                  <a:srgbClr val="000000"/>
                </a:solidFill>
                <a:latin typeface="+mj-lt"/>
              </a:rPr>
              <a:t>                     std dev         .962        0.098</a:t>
            </a:r>
          </a:p>
          <a:p>
            <a:pPr>
              <a:defRPr/>
            </a:pPr>
            <a:r>
              <a:rPr lang="en-US" sz="2400" b="1">
                <a:solidFill>
                  <a:srgbClr val="000000"/>
                </a:solidFill>
                <a:latin typeface="+mj-lt"/>
              </a:rPr>
              <a:t>TOD             mean*           2.13         0.054</a:t>
            </a:r>
          </a:p>
          <a:p>
            <a:pPr>
              <a:defRPr/>
            </a:pPr>
            <a:r>
              <a:rPr lang="en-US" sz="2400" b="1">
                <a:solidFill>
                  <a:srgbClr val="000000"/>
                </a:solidFill>
                <a:latin typeface="+mj-lt"/>
              </a:rPr>
              <a:t>                    std dev*         .411        0.040</a:t>
            </a:r>
          </a:p>
          <a:p>
            <a:pPr>
              <a:defRPr/>
            </a:pPr>
            <a:r>
              <a:rPr lang="en-US" sz="2400" b="1">
                <a:solidFill>
                  <a:srgbClr val="000000"/>
                </a:solidFill>
                <a:latin typeface="+mj-lt"/>
              </a:rPr>
              <a:t>Seasonal     mean*           2.16         0.051</a:t>
            </a:r>
          </a:p>
          <a:p>
            <a:pPr>
              <a:defRPr/>
            </a:pPr>
            <a:r>
              <a:rPr lang="en-US" sz="2400" b="1">
                <a:solidFill>
                  <a:srgbClr val="000000"/>
                </a:solidFill>
                <a:latin typeface="+mj-lt"/>
              </a:rPr>
              <a:t>                    std dev*         .281        0.022</a:t>
            </a:r>
          </a:p>
          <a:p>
            <a:pPr>
              <a:defRPr/>
            </a:pPr>
            <a:r>
              <a:rPr lang="en-US" sz="2400" b="1">
                <a:solidFill>
                  <a:srgbClr val="000000"/>
                </a:solidFill>
                <a:latin typeface="+mj-lt"/>
              </a:rPr>
              <a:t>*Parameters of underlying normal.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143000"/>
            <a:ext cx="8229600" cy="611187"/>
          </a:xfrm>
        </p:spPr>
        <p:txBody>
          <a:bodyPr/>
          <a:lstStyle/>
          <a:p>
            <a:pPr algn="ctr" eaLnBrk="1" hangingPunct="1">
              <a:lnSpc>
                <a:spcPct val="85000"/>
              </a:lnSpc>
            </a:pPr>
            <a:r>
              <a:rPr lang="en-US" sz="3200" b="1" smtClean="0"/>
              <a:t>Distribution of Brand Value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66875" y="4953000"/>
            <a:ext cx="5957888" cy="690563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mtClean="0"/>
              <a:t>    </a:t>
            </a:r>
            <a:r>
              <a:rPr lang="en-US" smtClean="0">
                <a:latin typeface="+mj-lt"/>
              </a:rPr>
              <a:t>Brand value of local utility</a:t>
            </a:r>
          </a:p>
        </p:txBody>
      </p:sp>
      <p:sp>
        <p:nvSpPr>
          <p:cNvPr id="646148" name="Text Box 4"/>
          <p:cNvSpPr txBox="1">
            <a:spLocks noChangeArrowheads="1"/>
          </p:cNvSpPr>
          <p:nvPr/>
        </p:nvSpPr>
        <p:spPr bwMode="auto">
          <a:xfrm>
            <a:off x="5715000" y="2260600"/>
            <a:ext cx="1803400" cy="649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75000"/>
              </a:lnSpc>
              <a:defRPr/>
            </a:pPr>
            <a:r>
              <a:rPr lang="en-US" sz="2400" b="1">
                <a:solidFill>
                  <a:srgbClr val="000000"/>
                </a:solidFill>
              </a:rPr>
              <a:t>Standard deviation</a:t>
            </a:r>
          </a:p>
        </p:txBody>
      </p:sp>
      <p:sp>
        <p:nvSpPr>
          <p:cNvPr id="36869" name="Freeform 5" descr="Wide upward diagonal"/>
          <p:cNvSpPr>
            <a:spLocks/>
          </p:cNvSpPr>
          <p:nvPr/>
        </p:nvSpPr>
        <p:spPr bwMode="auto">
          <a:xfrm>
            <a:off x="1782763" y="3603625"/>
            <a:ext cx="592137" cy="419100"/>
          </a:xfrm>
          <a:custGeom>
            <a:avLst/>
            <a:gdLst>
              <a:gd name="T0" fmla="*/ 2147483647 w 373"/>
              <a:gd name="T1" fmla="*/ 2147483647 h 264"/>
              <a:gd name="T2" fmla="*/ 2147483647 w 373"/>
              <a:gd name="T3" fmla="*/ 0 h 264"/>
              <a:gd name="T4" fmla="*/ 2147483647 w 373"/>
              <a:gd name="T5" fmla="*/ 2147483647 h 264"/>
              <a:gd name="T6" fmla="*/ 2147483647 w 373"/>
              <a:gd name="T7" fmla="*/ 2147483647 h 264"/>
              <a:gd name="T8" fmla="*/ 2147483647 w 373"/>
              <a:gd name="T9" fmla="*/ 2147483647 h 264"/>
              <a:gd name="T10" fmla="*/ 2147483647 w 373"/>
              <a:gd name="T11" fmla="*/ 2147483647 h 264"/>
              <a:gd name="T12" fmla="*/ 2147483647 w 373"/>
              <a:gd name="T13" fmla="*/ 2147483647 h 264"/>
              <a:gd name="T14" fmla="*/ 0 w 373"/>
              <a:gd name="T15" fmla="*/ 2147483647 h 264"/>
              <a:gd name="T16" fmla="*/ 0 w 373"/>
              <a:gd name="T17" fmla="*/ 2147483647 h 264"/>
              <a:gd name="T18" fmla="*/ 2147483647 w 373"/>
              <a:gd name="T19" fmla="*/ 2147483647 h 26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373"/>
              <a:gd name="T31" fmla="*/ 0 h 264"/>
              <a:gd name="T32" fmla="*/ 373 w 373"/>
              <a:gd name="T33" fmla="*/ 264 h 264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373" h="264">
                <a:moveTo>
                  <a:pt x="373" y="264"/>
                </a:moveTo>
                <a:lnTo>
                  <a:pt x="370" y="0"/>
                </a:lnTo>
                <a:lnTo>
                  <a:pt x="273" y="22"/>
                </a:lnTo>
                <a:lnTo>
                  <a:pt x="204" y="34"/>
                </a:lnTo>
                <a:lnTo>
                  <a:pt x="163" y="42"/>
                </a:lnTo>
                <a:lnTo>
                  <a:pt x="102" y="51"/>
                </a:lnTo>
                <a:lnTo>
                  <a:pt x="48" y="57"/>
                </a:lnTo>
                <a:lnTo>
                  <a:pt x="0" y="64"/>
                </a:lnTo>
                <a:lnTo>
                  <a:pt x="0" y="264"/>
                </a:lnTo>
                <a:lnTo>
                  <a:pt x="373" y="264"/>
                </a:lnTo>
                <a:close/>
              </a:path>
            </a:pathLst>
          </a:custGeom>
          <a:pattFill prst="wdUpDiag">
            <a:fgClr>
              <a:schemeClr val="accent1"/>
            </a:fgClr>
            <a:bgClr>
              <a:srgbClr val="009999"/>
            </a:bgClr>
          </a:patt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6870" name="Line 6"/>
          <p:cNvSpPr>
            <a:spLocks noChangeShapeType="1"/>
          </p:cNvSpPr>
          <p:nvPr/>
        </p:nvSpPr>
        <p:spPr bwMode="auto">
          <a:xfrm flipH="1">
            <a:off x="4689475" y="2260600"/>
            <a:ext cx="0" cy="1779588"/>
          </a:xfrm>
          <a:prstGeom prst="line">
            <a:avLst/>
          </a:prstGeom>
          <a:noFill/>
          <a:ln w="38100">
            <a:solidFill>
              <a:schemeClr val="bg2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6871" name="Freeform 7"/>
          <p:cNvSpPr>
            <a:spLocks/>
          </p:cNvSpPr>
          <p:nvPr/>
        </p:nvSpPr>
        <p:spPr bwMode="auto">
          <a:xfrm>
            <a:off x="1782763" y="2216150"/>
            <a:ext cx="5540375" cy="1676400"/>
          </a:xfrm>
          <a:custGeom>
            <a:avLst/>
            <a:gdLst>
              <a:gd name="T0" fmla="*/ 2147483647 w 3490"/>
              <a:gd name="T1" fmla="*/ 2147483647 h 1056"/>
              <a:gd name="T2" fmla="*/ 2147483647 w 3490"/>
              <a:gd name="T3" fmla="*/ 2147483647 h 1056"/>
              <a:gd name="T4" fmla="*/ 2147483647 w 3490"/>
              <a:gd name="T5" fmla="*/ 2147483647 h 1056"/>
              <a:gd name="T6" fmla="*/ 2147483647 w 3490"/>
              <a:gd name="T7" fmla="*/ 2147483647 h 1056"/>
              <a:gd name="T8" fmla="*/ 2147483647 w 3490"/>
              <a:gd name="T9" fmla="*/ 2147483647 h 1056"/>
              <a:gd name="T10" fmla="*/ 2147483647 w 3490"/>
              <a:gd name="T11" fmla="*/ 2147483647 h 1056"/>
              <a:gd name="T12" fmla="*/ 2147483647 w 3490"/>
              <a:gd name="T13" fmla="*/ 2147483647 h 1056"/>
              <a:gd name="T14" fmla="*/ 2147483647 w 3490"/>
              <a:gd name="T15" fmla="*/ 2147483647 h 1056"/>
              <a:gd name="T16" fmla="*/ 2147483647 w 3490"/>
              <a:gd name="T17" fmla="*/ 2147483647 h 1056"/>
              <a:gd name="T18" fmla="*/ 2147483647 w 3490"/>
              <a:gd name="T19" fmla="*/ 2147483647 h 1056"/>
              <a:gd name="T20" fmla="*/ 0 w 3490"/>
              <a:gd name="T21" fmla="*/ 2147483647 h 105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3490"/>
              <a:gd name="T34" fmla="*/ 0 h 1056"/>
              <a:gd name="T35" fmla="*/ 3490 w 3490"/>
              <a:gd name="T36" fmla="*/ 1056 h 105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3490" h="1056">
                <a:moveTo>
                  <a:pt x="3490" y="1056"/>
                </a:moveTo>
                <a:cubicBezTo>
                  <a:pt x="3419" y="1039"/>
                  <a:pt x="3207" y="1017"/>
                  <a:pt x="3063" y="956"/>
                </a:cubicBezTo>
                <a:cubicBezTo>
                  <a:pt x="2919" y="895"/>
                  <a:pt x="2757" y="813"/>
                  <a:pt x="2627" y="692"/>
                </a:cubicBezTo>
                <a:cubicBezTo>
                  <a:pt x="2497" y="571"/>
                  <a:pt x="2390" y="338"/>
                  <a:pt x="2285" y="229"/>
                </a:cubicBezTo>
                <a:cubicBezTo>
                  <a:pt x="2180" y="120"/>
                  <a:pt x="2098" y="70"/>
                  <a:pt x="1997" y="37"/>
                </a:cubicBezTo>
                <a:cubicBezTo>
                  <a:pt x="1896" y="4"/>
                  <a:pt x="1780" y="0"/>
                  <a:pt x="1677" y="29"/>
                </a:cubicBezTo>
                <a:cubicBezTo>
                  <a:pt x="1574" y="58"/>
                  <a:pt x="1488" y="134"/>
                  <a:pt x="1381" y="213"/>
                </a:cubicBezTo>
                <a:cubicBezTo>
                  <a:pt x="1274" y="292"/>
                  <a:pt x="1154" y="415"/>
                  <a:pt x="1036" y="502"/>
                </a:cubicBezTo>
                <a:cubicBezTo>
                  <a:pt x="918" y="589"/>
                  <a:pt x="784" y="676"/>
                  <a:pt x="672" y="738"/>
                </a:cubicBezTo>
                <a:cubicBezTo>
                  <a:pt x="560" y="800"/>
                  <a:pt x="475" y="841"/>
                  <a:pt x="363" y="874"/>
                </a:cubicBezTo>
                <a:cubicBezTo>
                  <a:pt x="251" y="907"/>
                  <a:pt x="76" y="925"/>
                  <a:pt x="0" y="938"/>
                </a:cubicBezTo>
              </a:path>
            </a:pathLst>
          </a:custGeom>
          <a:noFill/>
          <a:ln w="3810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6872" name="Line 8"/>
          <p:cNvSpPr>
            <a:spLocks noChangeShapeType="1"/>
          </p:cNvSpPr>
          <p:nvPr/>
        </p:nvSpPr>
        <p:spPr bwMode="auto">
          <a:xfrm flipH="1">
            <a:off x="2366963" y="3603625"/>
            <a:ext cx="0" cy="423863"/>
          </a:xfrm>
          <a:prstGeom prst="line">
            <a:avLst/>
          </a:prstGeom>
          <a:noFill/>
          <a:ln w="38100">
            <a:solidFill>
              <a:srgbClr val="000000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6873" name="Line 9"/>
          <p:cNvSpPr>
            <a:spLocks noChangeShapeType="1"/>
          </p:cNvSpPr>
          <p:nvPr/>
        </p:nvSpPr>
        <p:spPr bwMode="auto">
          <a:xfrm>
            <a:off x="1782763" y="4027488"/>
            <a:ext cx="55403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46154" name="Text Box 10"/>
          <p:cNvSpPr txBox="1">
            <a:spLocks noChangeArrowheads="1"/>
          </p:cNvSpPr>
          <p:nvPr/>
        </p:nvSpPr>
        <p:spPr bwMode="auto">
          <a:xfrm>
            <a:off x="339725" y="2602468"/>
            <a:ext cx="339407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75000"/>
              </a:lnSpc>
              <a:defRPr/>
            </a:pPr>
            <a:r>
              <a:rPr lang="en-US" sz="2400" b="1">
                <a:solidFill>
                  <a:srgbClr val="000000"/>
                </a:solidFill>
              </a:rPr>
              <a:t>10% dislike local utility</a:t>
            </a:r>
          </a:p>
        </p:txBody>
      </p:sp>
      <p:sp>
        <p:nvSpPr>
          <p:cNvPr id="36875" name="Line 11"/>
          <p:cNvSpPr>
            <a:spLocks noChangeShapeType="1"/>
          </p:cNvSpPr>
          <p:nvPr/>
        </p:nvSpPr>
        <p:spPr bwMode="auto">
          <a:xfrm>
            <a:off x="2366963" y="4027488"/>
            <a:ext cx="0" cy="7302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6876" name="Line 12"/>
          <p:cNvSpPr>
            <a:spLocks noChangeShapeType="1"/>
          </p:cNvSpPr>
          <p:nvPr/>
        </p:nvSpPr>
        <p:spPr bwMode="auto">
          <a:xfrm>
            <a:off x="4689475" y="4027488"/>
            <a:ext cx="0" cy="7302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46157" name="Text Box 13"/>
          <p:cNvSpPr txBox="1">
            <a:spLocks noChangeArrowheads="1"/>
          </p:cNvSpPr>
          <p:nvPr/>
        </p:nvSpPr>
        <p:spPr bwMode="auto">
          <a:xfrm>
            <a:off x="2252663" y="4100513"/>
            <a:ext cx="244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en-US" sz="16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0</a:t>
            </a:r>
          </a:p>
        </p:txBody>
      </p:sp>
      <p:sp>
        <p:nvSpPr>
          <p:cNvPr id="646158" name="Text Box 14"/>
          <p:cNvSpPr txBox="1">
            <a:spLocks noChangeArrowheads="1"/>
          </p:cNvSpPr>
          <p:nvPr/>
        </p:nvSpPr>
        <p:spPr bwMode="auto">
          <a:xfrm>
            <a:off x="4021138" y="4100513"/>
            <a:ext cx="1008062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en-US" sz="16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2.5¢</a:t>
            </a:r>
          </a:p>
        </p:txBody>
      </p:sp>
      <p:sp>
        <p:nvSpPr>
          <p:cNvPr id="36879" name="Line 15"/>
          <p:cNvSpPr>
            <a:spLocks noChangeShapeType="1"/>
          </p:cNvSpPr>
          <p:nvPr/>
        </p:nvSpPr>
        <p:spPr bwMode="auto">
          <a:xfrm>
            <a:off x="4727575" y="2952750"/>
            <a:ext cx="885825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46161" name="Text Box 17"/>
          <p:cNvSpPr txBox="1">
            <a:spLocks noChangeArrowheads="1"/>
          </p:cNvSpPr>
          <p:nvPr/>
        </p:nvSpPr>
        <p:spPr bwMode="auto">
          <a:xfrm>
            <a:off x="7467600" y="2379663"/>
            <a:ext cx="1371600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5000"/>
              </a:lnSpc>
              <a:spcBef>
                <a:spcPct val="50000"/>
              </a:spcBef>
              <a:defRPr/>
            </a:pPr>
            <a:r>
              <a:rPr lang="en-US" sz="2400" b="1">
                <a:solidFill>
                  <a:srgbClr val="000000"/>
                </a:solidFill>
              </a:rPr>
              <a:t>=2.0¢</a:t>
            </a:r>
          </a:p>
        </p:txBody>
      </p:sp>
      <p:sp>
        <p:nvSpPr>
          <p:cNvPr id="36881" name="Line 18"/>
          <p:cNvSpPr>
            <a:spLocks noChangeShapeType="1"/>
          </p:cNvSpPr>
          <p:nvPr/>
        </p:nvSpPr>
        <p:spPr bwMode="auto">
          <a:xfrm>
            <a:off x="1782763" y="2952750"/>
            <a:ext cx="252412" cy="9398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6882" name="Freeform 19"/>
          <p:cNvSpPr>
            <a:spLocks/>
          </p:cNvSpPr>
          <p:nvPr/>
        </p:nvSpPr>
        <p:spPr bwMode="auto">
          <a:xfrm>
            <a:off x="5054600" y="2579688"/>
            <a:ext cx="812800" cy="312737"/>
          </a:xfrm>
          <a:custGeom>
            <a:avLst/>
            <a:gdLst>
              <a:gd name="T0" fmla="*/ 2147483647 w 512"/>
              <a:gd name="T1" fmla="*/ 0 h 197"/>
              <a:gd name="T2" fmla="*/ 2147483647 w 512"/>
              <a:gd name="T3" fmla="*/ 2147483647 h 197"/>
              <a:gd name="T4" fmla="*/ 2147483647 w 512"/>
              <a:gd name="T5" fmla="*/ 2147483647 h 197"/>
              <a:gd name="T6" fmla="*/ 2147483647 w 512"/>
              <a:gd name="T7" fmla="*/ 2147483647 h 197"/>
              <a:gd name="T8" fmla="*/ 0 w 512"/>
              <a:gd name="T9" fmla="*/ 2147483647 h 19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12"/>
              <a:gd name="T16" fmla="*/ 0 h 197"/>
              <a:gd name="T17" fmla="*/ 512 w 512"/>
              <a:gd name="T18" fmla="*/ 197 h 19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12" h="197">
                <a:moveTo>
                  <a:pt x="512" y="0"/>
                </a:moveTo>
                <a:cubicBezTo>
                  <a:pt x="468" y="0"/>
                  <a:pt x="313" y="0"/>
                  <a:pt x="246" y="3"/>
                </a:cubicBezTo>
                <a:cubicBezTo>
                  <a:pt x="179" y="6"/>
                  <a:pt x="141" y="6"/>
                  <a:pt x="108" y="17"/>
                </a:cubicBezTo>
                <a:cubicBezTo>
                  <a:pt x="75" y="28"/>
                  <a:pt x="63" y="39"/>
                  <a:pt x="45" y="69"/>
                </a:cubicBezTo>
                <a:cubicBezTo>
                  <a:pt x="27" y="99"/>
                  <a:pt x="9" y="170"/>
                  <a:pt x="0" y="197"/>
                </a:cubicBezTo>
              </a:path>
            </a:pathLst>
          </a:cu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Random Parameter Distributions</a:t>
            </a:r>
            <a:endParaRPr lang="en-US" b="1"/>
          </a:p>
        </p:txBody>
      </p:sp>
      <p:pic>
        <p:nvPicPr>
          <p:cNvPr id="1208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1752600"/>
            <a:ext cx="6657975" cy="44926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z="2400" b="1" smtClean="0"/>
              <a:t>Time of Day Rates (Customers do not like - lognormal)</a:t>
            </a:r>
          </a:p>
        </p:txBody>
      </p:sp>
      <p:sp>
        <p:nvSpPr>
          <p:cNvPr id="43011" name="Rectangle 3"/>
          <p:cNvSpPr>
            <a:spLocks noChangeArrowheads="1"/>
          </p:cNvSpPr>
          <p:nvPr/>
        </p:nvSpPr>
        <p:spPr bwMode="auto">
          <a:xfrm>
            <a:off x="1828800" y="2209800"/>
            <a:ext cx="3124200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1" hangingPunct="1">
              <a:spcBef>
                <a:spcPct val="40000"/>
              </a:spcBef>
              <a:buClr>
                <a:schemeClr val="bg2"/>
              </a:buClr>
              <a:buSzPct val="70000"/>
              <a:defRPr/>
            </a:pPr>
            <a:r>
              <a:rPr lang="en-US" sz="2400" b="1">
                <a:latin typeface="+mj-lt"/>
              </a:rPr>
              <a:t>Time-of-day Rates</a:t>
            </a:r>
          </a:p>
        </p:txBody>
      </p:sp>
      <p:sp>
        <p:nvSpPr>
          <p:cNvPr id="43012" name="Rectangle 4"/>
          <p:cNvSpPr>
            <a:spLocks noChangeArrowheads="1"/>
          </p:cNvSpPr>
          <p:nvPr/>
        </p:nvSpPr>
        <p:spPr bwMode="auto">
          <a:xfrm>
            <a:off x="1828800" y="4572000"/>
            <a:ext cx="2590800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1" hangingPunct="1">
              <a:spcBef>
                <a:spcPct val="40000"/>
              </a:spcBef>
              <a:buClr>
                <a:schemeClr val="bg2"/>
              </a:buClr>
              <a:buSzPct val="70000"/>
              <a:defRPr/>
            </a:pPr>
            <a:r>
              <a:rPr lang="en-US" sz="2400" b="1">
                <a:latin typeface="+mj-lt"/>
              </a:rPr>
              <a:t>Seasonal Rates</a:t>
            </a:r>
          </a:p>
        </p:txBody>
      </p:sp>
      <p:sp>
        <p:nvSpPr>
          <p:cNvPr id="38917" name="Line 5"/>
          <p:cNvSpPr>
            <a:spLocks noChangeAspect="1" noChangeShapeType="1"/>
          </p:cNvSpPr>
          <p:nvPr/>
        </p:nvSpPr>
        <p:spPr bwMode="auto">
          <a:xfrm flipH="1">
            <a:off x="6834188" y="4533900"/>
            <a:ext cx="0" cy="1109663"/>
          </a:xfrm>
          <a:prstGeom prst="line">
            <a:avLst/>
          </a:prstGeom>
          <a:noFill/>
          <a:ln w="38100">
            <a:solidFill>
              <a:srgbClr val="000000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8918" name="Freeform 6"/>
          <p:cNvSpPr>
            <a:spLocks noChangeAspect="1"/>
          </p:cNvSpPr>
          <p:nvPr/>
        </p:nvSpPr>
        <p:spPr bwMode="auto">
          <a:xfrm>
            <a:off x="5149850" y="4216400"/>
            <a:ext cx="2622550" cy="1346200"/>
          </a:xfrm>
          <a:custGeom>
            <a:avLst/>
            <a:gdLst>
              <a:gd name="T0" fmla="*/ 2147483647 w 1652"/>
              <a:gd name="T1" fmla="*/ 2147483647 h 848"/>
              <a:gd name="T2" fmla="*/ 2147483647 w 1652"/>
              <a:gd name="T3" fmla="*/ 2147483647 h 848"/>
              <a:gd name="T4" fmla="*/ 2147483647 w 1652"/>
              <a:gd name="T5" fmla="*/ 2147483647 h 848"/>
              <a:gd name="T6" fmla="*/ 2147483647 w 1652"/>
              <a:gd name="T7" fmla="*/ 2147483647 h 848"/>
              <a:gd name="T8" fmla="*/ 2147483647 w 1652"/>
              <a:gd name="T9" fmla="*/ 2147483647 h 848"/>
              <a:gd name="T10" fmla="*/ 2147483647 w 1652"/>
              <a:gd name="T11" fmla="*/ 2147483647 h 848"/>
              <a:gd name="T12" fmla="*/ 2147483647 w 1652"/>
              <a:gd name="T13" fmla="*/ 2147483647 h 848"/>
              <a:gd name="T14" fmla="*/ 2147483647 w 1652"/>
              <a:gd name="T15" fmla="*/ 2147483647 h 848"/>
              <a:gd name="T16" fmla="*/ 2147483647 w 1652"/>
              <a:gd name="T17" fmla="*/ 2147483647 h 848"/>
              <a:gd name="T18" fmla="*/ 2147483647 w 1652"/>
              <a:gd name="T19" fmla="*/ 2147483647 h 848"/>
              <a:gd name="T20" fmla="*/ 2147483647 w 1652"/>
              <a:gd name="T21" fmla="*/ 2147483647 h 848"/>
              <a:gd name="T22" fmla="*/ 2147483647 w 1652"/>
              <a:gd name="T23" fmla="*/ 2147483647 h 848"/>
              <a:gd name="T24" fmla="*/ 0 w 1652"/>
              <a:gd name="T25" fmla="*/ 2147483647 h 848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652"/>
              <a:gd name="T40" fmla="*/ 0 h 848"/>
              <a:gd name="T41" fmla="*/ 1652 w 1652"/>
              <a:gd name="T42" fmla="*/ 848 h 848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652" h="848">
                <a:moveTo>
                  <a:pt x="1652" y="848"/>
                </a:moveTo>
                <a:cubicBezTo>
                  <a:pt x="1640" y="797"/>
                  <a:pt x="1602" y="627"/>
                  <a:pt x="1583" y="542"/>
                </a:cubicBezTo>
                <a:cubicBezTo>
                  <a:pt x="1564" y="457"/>
                  <a:pt x="1552" y="400"/>
                  <a:pt x="1535" y="335"/>
                </a:cubicBezTo>
                <a:cubicBezTo>
                  <a:pt x="1518" y="270"/>
                  <a:pt x="1502" y="200"/>
                  <a:pt x="1481" y="152"/>
                </a:cubicBezTo>
                <a:cubicBezTo>
                  <a:pt x="1460" y="104"/>
                  <a:pt x="1443" y="67"/>
                  <a:pt x="1406" y="44"/>
                </a:cubicBezTo>
                <a:cubicBezTo>
                  <a:pt x="1369" y="21"/>
                  <a:pt x="1306" y="0"/>
                  <a:pt x="1259" y="11"/>
                </a:cubicBezTo>
                <a:cubicBezTo>
                  <a:pt x="1212" y="22"/>
                  <a:pt x="1171" y="59"/>
                  <a:pt x="1121" y="110"/>
                </a:cubicBezTo>
                <a:cubicBezTo>
                  <a:pt x="1071" y="161"/>
                  <a:pt x="1023" y="249"/>
                  <a:pt x="959" y="314"/>
                </a:cubicBezTo>
                <a:cubicBezTo>
                  <a:pt x="895" y="379"/>
                  <a:pt x="800" y="454"/>
                  <a:pt x="737" y="503"/>
                </a:cubicBezTo>
                <a:cubicBezTo>
                  <a:pt x="674" y="552"/>
                  <a:pt x="636" y="578"/>
                  <a:pt x="578" y="608"/>
                </a:cubicBezTo>
                <a:cubicBezTo>
                  <a:pt x="520" y="638"/>
                  <a:pt x="452" y="663"/>
                  <a:pt x="389" y="686"/>
                </a:cubicBezTo>
                <a:cubicBezTo>
                  <a:pt x="326" y="709"/>
                  <a:pt x="264" y="732"/>
                  <a:pt x="199" y="748"/>
                </a:cubicBezTo>
                <a:cubicBezTo>
                  <a:pt x="134" y="764"/>
                  <a:pt x="42" y="776"/>
                  <a:pt x="0" y="783"/>
                </a:cubicBezTo>
              </a:path>
            </a:pathLst>
          </a:custGeom>
          <a:noFill/>
          <a:ln w="3810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8919" name="Line 7"/>
          <p:cNvSpPr>
            <a:spLocks noChangeAspect="1" noChangeShapeType="1"/>
          </p:cNvSpPr>
          <p:nvPr/>
        </p:nvSpPr>
        <p:spPr bwMode="auto">
          <a:xfrm>
            <a:off x="5149850" y="5637213"/>
            <a:ext cx="3043238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8920" name="Line 8"/>
          <p:cNvSpPr>
            <a:spLocks noChangeAspect="1" noChangeShapeType="1"/>
          </p:cNvSpPr>
          <p:nvPr/>
        </p:nvSpPr>
        <p:spPr bwMode="auto">
          <a:xfrm>
            <a:off x="7858125" y="5637213"/>
            <a:ext cx="0" cy="39687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8921" name="Line 9"/>
          <p:cNvSpPr>
            <a:spLocks noChangeAspect="1" noChangeShapeType="1"/>
          </p:cNvSpPr>
          <p:nvPr/>
        </p:nvSpPr>
        <p:spPr bwMode="auto">
          <a:xfrm>
            <a:off x="6834188" y="5637213"/>
            <a:ext cx="0" cy="39687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48202" name="Text Box 10"/>
          <p:cNvSpPr txBox="1">
            <a:spLocks noChangeAspect="1" noChangeArrowheads="1"/>
          </p:cNvSpPr>
          <p:nvPr/>
        </p:nvSpPr>
        <p:spPr bwMode="auto">
          <a:xfrm>
            <a:off x="6072188" y="5676900"/>
            <a:ext cx="1547812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1600" b="1">
                <a:solidFill>
                  <a:srgbClr val="000000"/>
                </a:solidFill>
              </a:rPr>
              <a:t>-10.2</a:t>
            </a:r>
          </a:p>
        </p:txBody>
      </p:sp>
      <p:sp>
        <p:nvSpPr>
          <p:cNvPr id="38923" name="Freeform 11"/>
          <p:cNvSpPr>
            <a:spLocks noChangeAspect="1"/>
          </p:cNvSpPr>
          <p:nvPr/>
        </p:nvSpPr>
        <p:spPr bwMode="auto">
          <a:xfrm>
            <a:off x="5149850" y="1946275"/>
            <a:ext cx="2622550" cy="1346200"/>
          </a:xfrm>
          <a:custGeom>
            <a:avLst/>
            <a:gdLst>
              <a:gd name="T0" fmla="*/ 2147483647 w 1652"/>
              <a:gd name="T1" fmla="*/ 2147483647 h 848"/>
              <a:gd name="T2" fmla="*/ 2147483647 w 1652"/>
              <a:gd name="T3" fmla="*/ 2147483647 h 848"/>
              <a:gd name="T4" fmla="*/ 2147483647 w 1652"/>
              <a:gd name="T5" fmla="*/ 2147483647 h 848"/>
              <a:gd name="T6" fmla="*/ 2147483647 w 1652"/>
              <a:gd name="T7" fmla="*/ 2147483647 h 848"/>
              <a:gd name="T8" fmla="*/ 2147483647 w 1652"/>
              <a:gd name="T9" fmla="*/ 2147483647 h 848"/>
              <a:gd name="T10" fmla="*/ 2147483647 w 1652"/>
              <a:gd name="T11" fmla="*/ 2147483647 h 848"/>
              <a:gd name="T12" fmla="*/ 2147483647 w 1652"/>
              <a:gd name="T13" fmla="*/ 2147483647 h 848"/>
              <a:gd name="T14" fmla="*/ 2147483647 w 1652"/>
              <a:gd name="T15" fmla="*/ 2147483647 h 848"/>
              <a:gd name="T16" fmla="*/ 2147483647 w 1652"/>
              <a:gd name="T17" fmla="*/ 2147483647 h 848"/>
              <a:gd name="T18" fmla="*/ 2147483647 w 1652"/>
              <a:gd name="T19" fmla="*/ 2147483647 h 848"/>
              <a:gd name="T20" fmla="*/ 2147483647 w 1652"/>
              <a:gd name="T21" fmla="*/ 2147483647 h 848"/>
              <a:gd name="T22" fmla="*/ 2147483647 w 1652"/>
              <a:gd name="T23" fmla="*/ 2147483647 h 848"/>
              <a:gd name="T24" fmla="*/ 0 w 1652"/>
              <a:gd name="T25" fmla="*/ 2147483647 h 848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652"/>
              <a:gd name="T40" fmla="*/ 0 h 848"/>
              <a:gd name="T41" fmla="*/ 1652 w 1652"/>
              <a:gd name="T42" fmla="*/ 848 h 848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652" h="848">
                <a:moveTo>
                  <a:pt x="1652" y="848"/>
                </a:moveTo>
                <a:cubicBezTo>
                  <a:pt x="1640" y="797"/>
                  <a:pt x="1602" y="627"/>
                  <a:pt x="1583" y="542"/>
                </a:cubicBezTo>
                <a:cubicBezTo>
                  <a:pt x="1564" y="457"/>
                  <a:pt x="1552" y="400"/>
                  <a:pt x="1535" y="335"/>
                </a:cubicBezTo>
                <a:cubicBezTo>
                  <a:pt x="1518" y="270"/>
                  <a:pt x="1502" y="200"/>
                  <a:pt x="1481" y="152"/>
                </a:cubicBezTo>
                <a:cubicBezTo>
                  <a:pt x="1460" y="104"/>
                  <a:pt x="1443" y="67"/>
                  <a:pt x="1406" y="44"/>
                </a:cubicBezTo>
                <a:cubicBezTo>
                  <a:pt x="1369" y="21"/>
                  <a:pt x="1306" y="0"/>
                  <a:pt x="1259" y="11"/>
                </a:cubicBezTo>
                <a:cubicBezTo>
                  <a:pt x="1212" y="22"/>
                  <a:pt x="1171" y="59"/>
                  <a:pt x="1121" y="110"/>
                </a:cubicBezTo>
                <a:cubicBezTo>
                  <a:pt x="1071" y="161"/>
                  <a:pt x="1023" y="249"/>
                  <a:pt x="959" y="314"/>
                </a:cubicBezTo>
                <a:cubicBezTo>
                  <a:pt x="895" y="379"/>
                  <a:pt x="800" y="454"/>
                  <a:pt x="737" y="503"/>
                </a:cubicBezTo>
                <a:cubicBezTo>
                  <a:pt x="674" y="552"/>
                  <a:pt x="636" y="578"/>
                  <a:pt x="578" y="608"/>
                </a:cubicBezTo>
                <a:cubicBezTo>
                  <a:pt x="520" y="638"/>
                  <a:pt x="452" y="663"/>
                  <a:pt x="389" y="686"/>
                </a:cubicBezTo>
                <a:cubicBezTo>
                  <a:pt x="326" y="709"/>
                  <a:pt x="264" y="732"/>
                  <a:pt x="199" y="748"/>
                </a:cubicBezTo>
                <a:cubicBezTo>
                  <a:pt x="134" y="764"/>
                  <a:pt x="42" y="776"/>
                  <a:pt x="0" y="783"/>
                </a:cubicBezTo>
              </a:path>
            </a:pathLst>
          </a:custGeom>
          <a:noFill/>
          <a:ln w="3810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8924" name="Line 12"/>
          <p:cNvSpPr>
            <a:spLocks noChangeAspect="1" noChangeShapeType="1"/>
          </p:cNvSpPr>
          <p:nvPr/>
        </p:nvSpPr>
        <p:spPr bwMode="auto">
          <a:xfrm>
            <a:off x="5149850" y="3367088"/>
            <a:ext cx="3043238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8925" name="Line 13"/>
          <p:cNvSpPr>
            <a:spLocks noChangeAspect="1" noChangeShapeType="1"/>
          </p:cNvSpPr>
          <p:nvPr/>
        </p:nvSpPr>
        <p:spPr bwMode="auto">
          <a:xfrm>
            <a:off x="7858125" y="3367088"/>
            <a:ext cx="0" cy="39687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8926" name="Line 14"/>
          <p:cNvSpPr>
            <a:spLocks noChangeAspect="1" noChangeShapeType="1"/>
          </p:cNvSpPr>
          <p:nvPr/>
        </p:nvSpPr>
        <p:spPr bwMode="auto">
          <a:xfrm>
            <a:off x="6524625" y="3367088"/>
            <a:ext cx="0" cy="39687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48207" name="Text Box 15"/>
          <p:cNvSpPr txBox="1">
            <a:spLocks noChangeAspect="1" noChangeArrowheads="1"/>
          </p:cNvSpPr>
          <p:nvPr/>
        </p:nvSpPr>
        <p:spPr bwMode="auto">
          <a:xfrm>
            <a:off x="5929313" y="3406775"/>
            <a:ext cx="1385887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1600" b="1">
                <a:solidFill>
                  <a:srgbClr val="000000"/>
                </a:solidFill>
              </a:rPr>
              <a:t>-10.4</a:t>
            </a:r>
          </a:p>
        </p:txBody>
      </p:sp>
      <p:sp>
        <p:nvSpPr>
          <p:cNvPr id="38928" name="Line 16"/>
          <p:cNvSpPr>
            <a:spLocks noChangeAspect="1" noChangeShapeType="1"/>
          </p:cNvSpPr>
          <p:nvPr/>
        </p:nvSpPr>
        <p:spPr bwMode="auto">
          <a:xfrm flipH="1">
            <a:off x="6524625" y="2578100"/>
            <a:ext cx="0" cy="788988"/>
          </a:xfrm>
          <a:prstGeom prst="line">
            <a:avLst/>
          </a:prstGeom>
          <a:noFill/>
          <a:ln w="38100">
            <a:solidFill>
              <a:srgbClr val="000000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48209" name="Text Box 17"/>
          <p:cNvSpPr txBox="1">
            <a:spLocks noChangeAspect="1" noChangeArrowheads="1"/>
          </p:cNvSpPr>
          <p:nvPr/>
        </p:nvSpPr>
        <p:spPr bwMode="auto">
          <a:xfrm flipH="1">
            <a:off x="7577138" y="3321050"/>
            <a:ext cx="5000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1600" b="1">
                <a:solidFill>
                  <a:srgbClr val="000000"/>
                </a:solidFill>
              </a:rPr>
              <a:t>0</a:t>
            </a:r>
          </a:p>
        </p:txBody>
      </p:sp>
      <p:sp>
        <p:nvSpPr>
          <p:cNvPr id="648210" name="Text Box 18"/>
          <p:cNvSpPr txBox="1">
            <a:spLocks noChangeAspect="1" noChangeArrowheads="1"/>
          </p:cNvSpPr>
          <p:nvPr/>
        </p:nvSpPr>
        <p:spPr bwMode="auto">
          <a:xfrm flipH="1">
            <a:off x="7577138" y="5683250"/>
            <a:ext cx="5000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1600" b="1">
                <a:solidFill>
                  <a:srgbClr val="000000"/>
                </a:solidFill>
              </a:rPr>
              <a:t>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z="3600" b="1" smtClean="0"/>
              <a:t>Estimating Individual Parameters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2057400"/>
            <a:ext cx="8305800" cy="3657600"/>
          </a:xfrm>
        </p:spPr>
        <p:txBody>
          <a:bodyPr/>
          <a:lstStyle/>
          <a:p>
            <a:pPr eaLnBrk="1" hangingPunct="1"/>
            <a:r>
              <a:rPr lang="en-US" sz="2400" smtClean="0">
                <a:latin typeface="+mj-lt"/>
              </a:rPr>
              <a:t>Model estimates = structural parameters, </a:t>
            </a:r>
            <a:r>
              <a:rPr lang="el-GR" sz="2400" b="1" smtClean="0">
                <a:latin typeface="+mj-lt"/>
              </a:rPr>
              <a:t>α</a:t>
            </a:r>
            <a:r>
              <a:rPr lang="en-US" sz="2400" smtClean="0">
                <a:latin typeface="+mj-lt"/>
              </a:rPr>
              <a:t>, </a:t>
            </a:r>
            <a:r>
              <a:rPr lang="el-GR" sz="2400" b="1" smtClean="0">
                <a:latin typeface="+mj-lt"/>
              </a:rPr>
              <a:t>β</a:t>
            </a:r>
            <a:r>
              <a:rPr lang="en-US" sz="2400" smtClean="0">
                <a:latin typeface="+mj-lt"/>
              </a:rPr>
              <a:t>, </a:t>
            </a:r>
            <a:r>
              <a:rPr lang="el-GR" sz="2400" b="1" smtClean="0">
                <a:latin typeface="+mj-lt"/>
              </a:rPr>
              <a:t>ρ</a:t>
            </a:r>
            <a:r>
              <a:rPr lang="en-US" sz="2400" smtClean="0">
                <a:latin typeface="+mj-lt"/>
              </a:rPr>
              <a:t>, </a:t>
            </a:r>
            <a:r>
              <a:rPr lang="el-GR" sz="2400" b="1" smtClean="0">
                <a:latin typeface="+mj-lt"/>
              </a:rPr>
              <a:t>Δ</a:t>
            </a:r>
            <a:r>
              <a:rPr lang="en-US" sz="2400" smtClean="0">
                <a:latin typeface="+mj-lt"/>
              </a:rPr>
              <a:t>, </a:t>
            </a:r>
            <a:r>
              <a:rPr lang="el-GR" sz="2400" b="1" smtClean="0">
                <a:latin typeface="+mj-lt"/>
              </a:rPr>
              <a:t>Σ</a:t>
            </a:r>
            <a:r>
              <a:rPr lang="en-US" sz="2400" smtClean="0">
                <a:latin typeface="+mj-lt"/>
              </a:rPr>
              <a:t>, </a:t>
            </a:r>
            <a:r>
              <a:rPr lang="el-GR" sz="2400" b="1" smtClean="0">
                <a:latin typeface="+mj-lt"/>
              </a:rPr>
              <a:t>Γ</a:t>
            </a:r>
            <a:endParaRPr lang="en-US" sz="2400" b="1" smtClean="0">
              <a:latin typeface="+mj-lt"/>
            </a:endParaRPr>
          </a:p>
          <a:p>
            <a:pPr eaLnBrk="1" hangingPunct="1"/>
            <a:r>
              <a:rPr lang="en-US" sz="2400" smtClean="0">
                <a:latin typeface="+mj-lt"/>
              </a:rPr>
              <a:t>Objective, a model of individual specific parameters, </a:t>
            </a:r>
            <a:r>
              <a:rPr lang="el-GR" sz="2400" b="1" smtClean="0">
                <a:latin typeface="+mj-lt"/>
              </a:rPr>
              <a:t>β</a:t>
            </a:r>
            <a:r>
              <a:rPr lang="en-US" sz="2400" b="1" baseline="-25000" smtClean="0">
                <a:latin typeface="+mj-lt"/>
              </a:rPr>
              <a:t>i</a:t>
            </a:r>
            <a:endParaRPr lang="en-US" sz="2400" smtClean="0">
              <a:latin typeface="+mj-lt"/>
            </a:endParaRPr>
          </a:p>
          <a:p>
            <a:pPr eaLnBrk="1" hangingPunct="1"/>
            <a:r>
              <a:rPr lang="en-US" sz="2400" smtClean="0">
                <a:latin typeface="+mj-lt"/>
              </a:rPr>
              <a:t>Can individual specific parameters be estimated?</a:t>
            </a:r>
          </a:p>
          <a:p>
            <a:pPr lvl="1" eaLnBrk="1" hangingPunct="1"/>
            <a:r>
              <a:rPr lang="en-US" smtClean="0">
                <a:latin typeface="+mj-lt"/>
              </a:rPr>
              <a:t>Not quite – </a:t>
            </a:r>
            <a:r>
              <a:rPr lang="el-GR" b="1" smtClean="0">
                <a:latin typeface="+mj-lt"/>
              </a:rPr>
              <a:t>β</a:t>
            </a:r>
            <a:r>
              <a:rPr lang="en-US" b="1" baseline="-25000" smtClean="0">
                <a:latin typeface="+mj-lt"/>
              </a:rPr>
              <a:t>i </a:t>
            </a:r>
            <a:r>
              <a:rPr lang="en-US" smtClean="0">
                <a:latin typeface="+mj-lt"/>
              </a:rPr>
              <a:t>is a single realization of a random process; one random draw. </a:t>
            </a:r>
          </a:p>
          <a:p>
            <a:pPr lvl="1" eaLnBrk="1" hangingPunct="1"/>
            <a:r>
              <a:rPr lang="en-US" smtClean="0">
                <a:latin typeface="+mj-lt"/>
              </a:rPr>
              <a:t>We estimate E[</a:t>
            </a:r>
            <a:r>
              <a:rPr lang="el-GR" b="1" smtClean="0">
                <a:latin typeface="+mj-lt"/>
              </a:rPr>
              <a:t>β</a:t>
            </a:r>
            <a:r>
              <a:rPr lang="en-US" baseline="-25000" smtClean="0">
                <a:latin typeface="+mj-lt"/>
              </a:rPr>
              <a:t>i</a:t>
            </a:r>
            <a:r>
              <a:rPr lang="en-US" smtClean="0">
                <a:latin typeface="+mj-lt"/>
              </a:rPr>
              <a:t> | all information about i]</a:t>
            </a:r>
          </a:p>
          <a:p>
            <a:pPr lvl="1" eaLnBrk="1" hangingPunct="1"/>
            <a:r>
              <a:rPr lang="en-US" smtClean="0">
                <a:latin typeface="+mj-lt"/>
              </a:rPr>
              <a:t>(This is also true of Bayesian treatments, despite claims to the contrary.)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685800"/>
            <a:ext cx="7772400" cy="762000"/>
          </a:xfrm>
        </p:spPr>
        <p:txBody>
          <a:bodyPr/>
          <a:lstStyle/>
          <a:p>
            <a:pPr eaLnBrk="1" hangingPunct="1"/>
            <a:r>
              <a:rPr lang="en-US" b="1" smtClean="0"/>
              <a:t>Posterior Estimation of </a:t>
            </a:r>
            <a:r>
              <a:rPr lang="en-US" b="1" smtClean="0">
                <a:sym typeface="Symbol" pitchFamily="18" charset="2"/>
              </a:rPr>
              <a:t></a:t>
            </a:r>
            <a:r>
              <a:rPr lang="en-US" baseline="-25000" smtClean="0">
                <a:sym typeface="Symbol" pitchFamily="18" charset="2"/>
              </a:rPr>
              <a:t>i</a:t>
            </a:r>
            <a:endParaRPr lang="en-US" smtClean="0"/>
          </a:p>
        </p:txBody>
      </p:sp>
      <p:graphicFrame>
        <p:nvGraphicFramePr>
          <p:cNvPr id="8194" name="Object 3"/>
          <p:cNvGraphicFramePr>
            <a:graphicFrameLocks noChangeAspect="1"/>
          </p:cNvGraphicFramePr>
          <p:nvPr/>
        </p:nvGraphicFramePr>
        <p:xfrm>
          <a:off x="1600200" y="1600200"/>
          <a:ext cx="5788025" cy="1928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6" name="Equation" r:id="rId4" imgW="3504960" imgH="1168200" progId="Equation.DSMT4">
                  <p:embed/>
                </p:oleObj>
              </mc:Choice>
              <mc:Fallback>
                <p:oleObj name="Equation" r:id="rId4" imgW="3504960" imgH="11682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1600200"/>
                        <a:ext cx="5788025" cy="19288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5" name="Object 4"/>
          <p:cNvGraphicFramePr>
            <a:graphicFrameLocks noChangeAspect="1"/>
          </p:cNvGraphicFramePr>
          <p:nvPr/>
        </p:nvGraphicFramePr>
        <p:xfrm>
          <a:off x="1630363" y="4210050"/>
          <a:ext cx="6294437" cy="2038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7" name="Equation" r:id="rId6" imgW="3606480" imgH="1168200" progId="Equation.DSMT4">
                  <p:embed/>
                </p:oleObj>
              </mc:Choice>
              <mc:Fallback>
                <p:oleObj name="Equation" r:id="rId6" imgW="3606480" imgH="11682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30363" y="4210050"/>
                        <a:ext cx="6294437" cy="2038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5" name="Text Box 5"/>
          <p:cNvSpPr txBox="1">
            <a:spLocks noChangeArrowheads="1"/>
          </p:cNvSpPr>
          <p:nvPr/>
        </p:nvSpPr>
        <p:spPr bwMode="auto">
          <a:xfrm>
            <a:off x="457200" y="3505200"/>
            <a:ext cx="4267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sz="2800" i="1"/>
              <a:t>  </a:t>
            </a:r>
            <a:r>
              <a:rPr lang="en-US" sz="2400" b="1">
                <a:latin typeface="+mj-lt"/>
              </a:rPr>
              <a:t>Estimate by simulation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3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39825"/>
          </a:xfrm>
        </p:spPr>
        <p:txBody>
          <a:bodyPr/>
          <a:lstStyle/>
          <a:p>
            <a:pPr algn="ctr"/>
            <a:r>
              <a:rPr lang="en-US" sz="3200" b="1" smtClean="0"/>
              <a:t>Expected Preferences of Each Customer</a:t>
            </a:r>
          </a:p>
        </p:txBody>
      </p:sp>
      <p:pic>
        <p:nvPicPr>
          <p:cNvPr id="39939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47800" y="1905000"/>
            <a:ext cx="6678613" cy="26670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1447800" y="4724400"/>
            <a:ext cx="6629400" cy="1393825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>
            <a:spAutoFit/>
          </a:bodyPr>
          <a:lstStyle/>
          <a:p>
            <a:pPr marL="342900" indent="-342900" eaLnBrk="1" hangingPunct="1">
              <a:lnSpc>
                <a:spcPct val="90000"/>
              </a:lnSpc>
              <a:buClr>
                <a:schemeClr val="bg2"/>
              </a:buClr>
              <a:buSzPct val="70000"/>
              <a:buFont typeface="Wingdings" pitchFamily="2" charset="2"/>
              <a:buNone/>
              <a:tabLst>
                <a:tab pos="3824288" algn="r"/>
                <a:tab pos="4170363" algn="dec"/>
                <a:tab pos="6003925" algn="r"/>
                <a:tab pos="6681788" algn="dec"/>
              </a:tabLst>
              <a:defRPr/>
            </a:pPr>
            <a:r>
              <a:rPr lang="en-US" b="1">
                <a:latin typeface="+mj-lt"/>
              </a:rPr>
              <a:t>Customer likes long-term contract, local utility, and non-fixed rates.</a:t>
            </a:r>
          </a:p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SzPct val="70000"/>
              <a:buFont typeface="Wingdings" pitchFamily="2" charset="2"/>
              <a:buNone/>
              <a:tabLst>
                <a:tab pos="3824288" algn="r"/>
                <a:tab pos="4170363" algn="dec"/>
                <a:tab pos="6003925" algn="r"/>
                <a:tab pos="6681788" algn="dec"/>
              </a:tabLst>
              <a:defRPr/>
            </a:pPr>
            <a:r>
              <a:rPr lang="en-US" b="1">
                <a:latin typeface="+mj-lt"/>
              </a:rPr>
              <a:t>Local utility can retain and make profit from this customer by offering a long-term contract with time-of-day or seasonal rates.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/>
              <a:t>Model Extensions</a:t>
            </a:r>
          </a:p>
        </p:txBody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5307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endParaRPr lang="en-US" smtClean="0">
              <a:latin typeface="+mj-lt"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mtClean="0">
              <a:latin typeface="+mj-lt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smtClean="0">
                <a:latin typeface="+mj-lt"/>
              </a:rPr>
              <a:t>AR(1):  w</a:t>
            </a:r>
            <a:r>
              <a:rPr lang="en-US" sz="2400" baseline="-25000" smtClean="0">
                <a:latin typeface="+mj-lt"/>
              </a:rPr>
              <a:t>i,k,t</a:t>
            </a:r>
            <a:r>
              <a:rPr lang="en-US" sz="2400" smtClean="0">
                <a:latin typeface="+mj-lt"/>
              </a:rPr>
              <a:t>  =  </a:t>
            </a:r>
            <a:r>
              <a:rPr lang="el-GR" sz="2400" smtClean="0">
                <a:latin typeface="+mj-lt"/>
              </a:rPr>
              <a:t>ρ</a:t>
            </a:r>
            <a:r>
              <a:rPr lang="en-US" sz="2400" baseline="-25000" smtClean="0">
                <a:latin typeface="+mj-lt"/>
              </a:rPr>
              <a:t>k</a:t>
            </a:r>
            <a:r>
              <a:rPr lang="en-US" sz="2400" smtClean="0">
                <a:latin typeface="+mj-lt"/>
              </a:rPr>
              <a:t>w</a:t>
            </a:r>
            <a:r>
              <a:rPr lang="en-US" sz="2400" baseline="-25000" smtClean="0">
                <a:latin typeface="+mj-lt"/>
              </a:rPr>
              <a:t>i,k,t-1</a:t>
            </a:r>
            <a:r>
              <a:rPr lang="en-US" sz="2400" smtClean="0">
                <a:latin typeface="+mj-lt"/>
              </a:rPr>
              <a:t>  +  v</a:t>
            </a:r>
            <a:r>
              <a:rPr lang="en-US" sz="2400" baseline="-25000" smtClean="0">
                <a:latin typeface="+mj-lt"/>
              </a:rPr>
              <a:t>i,k,t</a:t>
            </a:r>
            <a:endParaRPr lang="en-US" sz="2400" smtClean="0">
              <a:latin typeface="+mj-lt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400" smtClean="0">
                <a:latin typeface="+mj-lt"/>
              </a:rPr>
              <a:t>    Dynamic effects in the model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smtClean="0">
                <a:latin typeface="+mj-lt"/>
              </a:rPr>
              <a:t>Restricting sign – lognormal distribution:</a:t>
            </a:r>
          </a:p>
          <a:p>
            <a:pPr lvl="1" eaLnBrk="1" hangingPunct="1">
              <a:lnSpc>
                <a:spcPct val="90000"/>
              </a:lnSpc>
              <a:defRPr/>
            </a:pPr>
            <a:endParaRPr lang="en-US" smtClean="0">
              <a:latin typeface="+mj-lt"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smtClean="0">
              <a:latin typeface="+mj-lt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smtClean="0">
                <a:latin typeface="+mj-lt"/>
              </a:rPr>
              <a:t>Restricting Range and Sign: Using triangular distribution and range = 0 to 2</a:t>
            </a:r>
            <a:r>
              <a:rPr lang="en-US" sz="2400" smtClean="0">
                <a:latin typeface="+mj-lt"/>
                <a:sym typeface="Symbol" pitchFamily="18" charset="2"/>
              </a:rPr>
              <a:t>.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smtClean="0">
                <a:latin typeface="+mj-lt"/>
                <a:sym typeface="Symbol" pitchFamily="18" charset="2"/>
              </a:rPr>
              <a:t>Heteroscedasticity and heterogeneity</a:t>
            </a:r>
          </a:p>
        </p:txBody>
      </p:sp>
      <p:graphicFrame>
        <p:nvGraphicFramePr>
          <p:cNvPr id="7170" name="Object 4"/>
          <p:cNvGraphicFramePr>
            <a:graphicFrameLocks noChangeAspect="1"/>
          </p:cNvGraphicFramePr>
          <p:nvPr/>
        </p:nvGraphicFramePr>
        <p:xfrm>
          <a:off x="2667000" y="3733800"/>
          <a:ext cx="4494213" cy="6328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861" name="Equation" r:id="rId4" imgW="1714320" imgH="241200" progId="Equation.DSMT4">
                  <p:embed/>
                </p:oleObj>
              </mc:Choice>
              <mc:Fallback>
                <p:oleObj name="Equation" r:id="rId4" imgW="1714320" imgH="2412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3733800"/>
                        <a:ext cx="4494213" cy="63285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1" name="Object 5"/>
          <p:cNvGraphicFramePr>
            <a:graphicFrameLocks noChangeAspect="1"/>
          </p:cNvGraphicFramePr>
          <p:nvPr/>
        </p:nvGraphicFramePr>
        <p:xfrm>
          <a:off x="3124200" y="1828800"/>
          <a:ext cx="2895600" cy="5914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862" name="Equation" r:id="rId6" imgW="1117440" imgH="228600" progId="Equation.DSMT4">
                  <p:embed/>
                </p:oleObj>
              </mc:Choice>
              <mc:Fallback>
                <p:oleObj name="Equation" r:id="rId6" imgW="1117440" imgH="22860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4200" y="1828800"/>
                        <a:ext cx="2895600" cy="59144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2" name="Object 3"/>
          <p:cNvGraphicFramePr>
            <a:graphicFrameLocks noChangeAspect="1"/>
          </p:cNvGraphicFramePr>
          <p:nvPr/>
        </p:nvGraphicFramePr>
        <p:xfrm>
          <a:off x="3048000" y="5791200"/>
          <a:ext cx="2895600" cy="618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863" name="Equation" r:id="rId8" imgW="1130040" imgH="241200" progId="Equation.DSMT4">
                  <p:embed/>
                </p:oleObj>
              </mc:Choice>
              <mc:Fallback>
                <p:oleObj name="Equation" r:id="rId8" imgW="1130040" imgH="2412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0" y="5791200"/>
                        <a:ext cx="2895600" cy="6186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5" name="Rectangle 6"/>
          <p:cNvSpPr>
            <a:spLocks noChangeArrowheads="1"/>
          </p:cNvSpPr>
          <p:nvPr/>
        </p:nvSpPr>
        <p:spPr bwMode="auto">
          <a:xfrm>
            <a:off x="2895600" y="1828800"/>
            <a:ext cx="3733800" cy="609600"/>
          </a:xfrm>
          <a:prstGeom prst="rect">
            <a:avLst/>
          </a:prstGeom>
          <a:solidFill>
            <a:srgbClr val="FF3300">
              <a:alpha val="14117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7176" name="Rectangle 7"/>
          <p:cNvSpPr>
            <a:spLocks noChangeArrowheads="1"/>
          </p:cNvSpPr>
          <p:nvPr/>
        </p:nvSpPr>
        <p:spPr bwMode="auto">
          <a:xfrm>
            <a:off x="2209800" y="3733800"/>
            <a:ext cx="5410200" cy="609600"/>
          </a:xfrm>
          <a:prstGeom prst="rect">
            <a:avLst/>
          </a:prstGeom>
          <a:solidFill>
            <a:srgbClr val="FF3300">
              <a:alpha val="14117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7177" name="Rectangle 8"/>
          <p:cNvSpPr>
            <a:spLocks noChangeArrowheads="1"/>
          </p:cNvSpPr>
          <p:nvPr/>
        </p:nvSpPr>
        <p:spPr bwMode="auto">
          <a:xfrm>
            <a:off x="2590800" y="5791200"/>
            <a:ext cx="3733800" cy="609600"/>
          </a:xfrm>
          <a:prstGeom prst="rect">
            <a:avLst/>
          </a:prstGeom>
          <a:solidFill>
            <a:srgbClr val="FF3300">
              <a:alpha val="14117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2954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Application: Shoe Brand Choice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1600" y="2057400"/>
            <a:ext cx="6934200" cy="3886200"/>
          </a:xfrm>
        </p:spPr>
        <p:txBody>
          <a:bodyPr/>
          <a:lstStyle/>
          <a:p>
            <a:pPr eaLnBrk="1" hangingPunct="1"/>
            <a:r>
              <a:rPr lang="en-US" smtClean="0">
                <a:latin typeface="+mj-lt"/>
              </a:rPr>
              <a:t>S</a:t>
            </a:r>
            <a:r>
              <a:rPr lang="en-US" sz="2000" smtClean="0">
                <a:latin typeface="+mj-lt"/>
              </a:rPr>
              <a:t>imulated Data: Stated Choice, </a:t>
            </a:r>
          </a:p>
          <a:p>
            <a:pPr lvl="1"/>
            <a:r>
              <a:rPr lang="en-US" sz="1600" smtClean="0">
                <a:latin typeface="+mj-lt"/>
              </a:rPr>
              <a:t>400 respondents, </a:t>
            </a:r>
          </a:p>
          <a:p>
            <a:pPr lvl="1"/>
            <a:r>
              <a:rPr lang="en-US" sz="1600" smtClean="0">
                <a:latin typeface="+mj-lt"/>
              </a:rPr>
              <a:t>8 choice situations, 3,200 observations</a:t>
            </a:r>
          </a:p>
          <a:p>
            <a:pPr eaLnBrk="1" hangingPunct="1"/>
            <a:r>
              <a:rPr lang="en-US" smtClean="0">
                <a:latin typeface="+mj-lt"/>
              </a:rPr>
              <a:t>3</a:t>
            </a:r>
            <a:r>
              <a:rPr lang="en-US" sz="2000" smtClean="0">
                <a:latin typeface="+mj-lt"/>
              </a:rPr>
              <a:t> choice/attributes + NONE</a:t>
            </a:r>
          </a:p>
          <a:p>
            <a:pPr lvl="1" eaLnBrk="1" hangingPunct="1"/>
            <a:r>
              <a:rPr lang="en-US" sz="1600" smtClean="0">
                <a:latin typeface="+mj-lt"/>
              </a:rPr>
              <a:t>Fashion = High / Low</a:t>
            </a:r>
          </a:p>
          <a:p>
            <a:pPr lvl="1" eaLnBrk="1" hangingPunct="1"/>
            <a:r>
              <a:rPr lang="en-US" sz="1600" smtClean="0">
                <a:latin typeface="+mj-lt"/>
              </a:rPr>
              <a:t>Quality = High / Low</a:t>
            </a:r>
          </a:p>
          <a:p>
            <a:pPr lvl="1" eaLnBrk="1" hangingPunct="1"/>
            <a:r>
              <a:rPr lang="en-US" sz="1600" smtClean="0">
                <a:latin typeface="+mj-lt"/>
              </a:rPr>
              <a:t>Price = 25/50/75,100 coded 1,2,3,4</a:t>
            </a:r>
          </a:p>
          <a:p>
            <a:pPr eaLnBrk="1" hangingPunct="1"/>
            <a:r>
              <a:rPr lang="en-US" smtClean="0">
                <a:latin typeface="+mj-lt"/>
              </a:rPr>
              <a:t>H</a:t>
            </a:r>
            <a:r>
              <a:rPr lang="en-US" sz="2000" smtClean="0">
                <a:latin typeface="+mj-lt"/>
              </a:rPr>
              <a:t>eterogeneity: Sex (Male=1), Age (&lt;25, 25-39, 40+)</a:t>
            </a:r>
          </a:p>
          <a:p>
            <a:pPr eaLnBrk="1" hangingPunct="1"/>
            <a:r>
              <a:rPr lang="en-US" smtClean="0">
                <a:latin typeface="+mj-lt"/>
              </a:rPr>
              <a:t>U</a:t>
            </a:r>
            <a:r>
              <a:rPr lang="en-US" sz="2000" smtClean="0">
                <a:latin typeface="+mj-lt"/>
              </a:rPr>
              <a:t>nderlying data generated by a 3 class latent class process (100, 200, 100 in classes)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2954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sz="3600" b="1" smtClean="0"/>
              <a:t>Error Components Logit Modeling</a:t>
            </a:r>
          </a:p>
        </p:txBody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057400"/>
            <a:ext cx="8229600" cy="990600"/>
          </a:xfrm>
        </p:spPr>
        <p:txBody>
          <a:bodyPr/>
          <a:lstStyle/>
          <a:p>
            <a:pPr eaLnBrk="1" hangingPunct="1">
              <a:defRPr/>
            </a:pPr>
            <a:r>
              <a:rPr lang="en-US" sz="2400" smtClean="0">
                <a:latin typeface="+mj-lt"/>
              </a:rPr>
              <a:t>Alternative approach to building cross choice correlation</a:t>
            </a:r>
          </a:p>
          <a:p>
            <a:pPr eaLnBrk="1" hangingPunct="1">
              <a:defRPr/>
            </a:pPr>
            <a:r>
              <a:rPr lang="en-US" sz="2400" smtClean="0">
                <a:latin typeface="+mj-lt"/>
              </a:rPr>
              <a:t>Common ‘effects.’  W</a:t>
            </a:r>
            <a:r>
              <a:rPr lang="en-US" sz="2400" baseline="-25000" smtClean="0">
                <a:latin typeface="+mj-lt"/>
              </a:rPr>
              <a:t>i</a:t>
            </a:r>
            <a:r>
              <a:rPr lang="en-US" sz="2400" smtClean="0">
                <a:latin typeface="+mj-lt"/>
              </a:rPr>
              <a:t> is a ‘random individual effect.’</a:t>
            </a:r>
          </a:p>
        </p:txBody>
      </p:sp>
      <p:graphicFrame>
        <p:nvGraphicFramePr>
          <p:cNvPr id="9218" name="Object 4"/>
          <p:cNvGraphicFramePr>
            <a:graphicFrameLocks noChangeAspect="1"/>
          </p:cNvGraphicFramePr>
          <p:nvPr/>
        </p:nvGraphicFramePr>
        <p:xfrm>
          <a:off x="838200" y="3352800"/>
          <a:ext cx="7799388" cy="1781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59" name="Equation" r:id="rId4" imgW="4228920" imgH="965160" progId="Equation.DSMT4">
                  <p:embed/>
                </p:oleObj>
              </mc:Choice>
              <mc:Fallback>
                <p:oleObj name="Equation" r:id="rId4" imgW="4228920" imgH="96516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3352800"/>
                        <a:ext cx="7799388" cy="17811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1" name="Rectangle 4"/>
          <p:cNvSpPr>
            <a:spLocks noChangeArrowheads="1"/>
          </p:cNvSpPr>
          <p:nvPr/>
        </p:nvSpPr>
        <p:spPr bwMode="auto">
          <a:xfrm>
            <a:off x="7924800" y="3352800"/>
            <a:ext cx="762000" cy="1295400"/>
          </a:xfrm>
          <a:prstGeom prst="rect">
            <a:avLst/>
          </a:prstGeom>
          <a:solidFill>
            <a:srgbClr val="0066FF">
              <a:alpha val="14117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990600"/>
            <a:ext cx="8229600" cy="1139825"/>
          </a:xfrm>
        </p:spPr>
        <p:txBody>
          <a:bodyPr/>
          <a:lstStyle/>
          <a:p>
            <a:pPr algn="ctr" eaLnBrk="1" hangingPunct="1"/>
            <a:r>
              <a:rPr lang="en-US" b="1" smtClean="0"/>
              <a:t>Implied Covariance Matrix</a:t>
            </a:r>
            <a:br>
              <a:rPr lang="en-US" b="1" smtClean="0"/>
            </a:br>
            <a:r>
              <a:rPr lang="en-US" b="1" smtClean="0"/>
              <a:t>Nested Logit Formulation</a:t>
            </a:r>
          </a:p>
        </p:txBody>
      </p:sp>
      <p:graphicFrame>
        <p:nvGraphicFramePr>
          <p:cNvPr id="10242" name="Object 3"/>
          <p:cNvGraphicFramePr>
            <a:graphicFrameLocks noChangeAspect="1"/>
          </p:cNvGraphicFramePr>
          <p:nvPr/>
        </p:nvGraphicFramePr>
        <p:xfrm>
          <a:off x="1828800" y="4572000"/>
          <a:ext cx="5802546" cy="190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3" name="Equation" r:id="rId4" imgW="5029200" imgH="1650960" progId="Equation.DSMT4">
                  <p:embed/>
                </p:oleObj>
              </mc:Choice>
              <mc:Fallback>
                <p:oleObj name="Equation" r:id="rId4" imgW="5029200" imgH="165096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4572000"/>
                        <a:ext cx="5802546" cy="1905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914400" y="2209800"/>
            <a:ext cx="7315200" cy="2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z="3600" b="1" smtClean="0"/>
              <a:t>Error Components Logit Model</a:t>
            </a:r>
          </a:p>
        </p:txBody>
      </p:sp>
      <p:sp>
        <p:nvSpPr>
          <p:cNvPr id="44035" name="Text Box 4"/>
          <p:cNvSpPr txBox="1">
            <a:spLocks noChangeArrowheads="1"/>
          </p:cNvSpPr>
          <p:nvPr/>
        </p:nvSpPr>
        <p:spPr bwMode="auto">
          <a:xfrm>
            <a:off x="457200" y="5686425"/>
            <a:ext cx="8229600" cy="36988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latin typeface="Courier New" pitchFamily="49" charset="0"/>
              </a:rPr>
              <a:t>Correlation = {0.0959</a:t>
            </a:r>
            <a:r>
              <a:rPr lang="en-US" b="1" baseline="30000">
                <a:latin typeface="Courier New" pitchFamily="49" charset="0"/>
              </a:rPr>
              <a:t>2</a:t>
            </a:r>
            <a:r>
              <a:rPr lang="en-US" b="1">
                <a:latin typeface="Courier New" pitchFamily="49" charset="0"/>
              </a:rPr>
              <a:t> / [1.6449 + 0.0959</a:t>
            </a:r>
            <a:r>
              <a:rPr lang="en-US" b="1" baseline="30000">
                <a:latin typeface="Courier New" pitchFamily="49" charset="0"/>
              </a:rPr>
              <a:t>2</a:t>
            </a:r>
            <a:r>
              <a:rPr lang="en-US" b="1">
                <a:latin typeface="Courier New" pitchFamily="49" charset="0"/>
              </a:rPr>
              <a:t>]}</a:t>
            </a:r>
            <a:r>
              <a:rPr lang="en-US" b="1" baseline="30000">
                <a:latin typeface="Courier New" pitchFamily="49" charset="0"/>
              </a:rPr>
              <a:t>1/2</a:t>
            </a:r>
            <a:r>
              <a:rPr lang="en-US" b="1">
                <a:latin typeface="Courier New" pitchFamily="49" charset="0"/>
              </a:rPr>
              <a:t> = 0.0954</a:t>
            </a:r>
          </a:p>
        </p:txBody>
      </p:sp>
      <p:sp>
        <p:nvSpPr>
          <p:cNvPr id="44036" name="TextBox 5"/>
          <p:cNvSpPr txBox="1">
            <a:spLocks noChangeArrowheads="1"/>
          </p:cNvSpPr>
          <p:nvPr/>
        </p:nvSpPr>
        <p:spPr bwMode="auto">
          <a:xfrm>
            <a:off x="457200" y="1447800"/>
            <a:ext cx="8305800" cy="4246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>
                <a:latin typeface="Courier New" pitchFamily="49" charset="0"/>
                <a:cs typeface="Courier New" pitchFamily="49" charset="0"/>
              </a:rPr>
              <a:t>-----------------------------------------------------------</a:t>
            </a:r>
          </a:p>
          <a:p>
            <a:r>
              <a:rPr lang="en-US" sz="1200">
                <a:latin typeface="Courier New" pitchFamily="49" charset="0"/>
                <a:cs typeface="Courier New" pitchFamily="49" charset="0"/>
              </a:rPr>
              <a:t>Error Components (Random Effects) model</a:t>
            </a:r>
          </a:p>
          <a:p>
            <a:r>
              <a:rPr lang="en-US" sz="1200">
                <a:latin typeface="Courier New" pitchFamily="49" charset="0"/>
                <a:cs typeface="Courier New" pitchFamily="49" charset="0"/>
              </a:rPr>
              <a:t>Dependent variable               CHOICE</a:t>
            </a:r>
          </a:p>
          <a:p>
            <a:r>
              <a:rPr lang="en-US" sz="1200">
                <a:latin typeface="Courier New" pitchFamily="49" charset="0"/>
                <a:cs typeface="Courier New" pitchFamily="49" charset="0"/>
              </a:rPr>
              <a:t>Log likelihood function     -4158.45044</a:t>
            </a:r>
          </a:p>
          <a:p>
            <a:r>
              <a:rPr lang="en-US" sz="1200">
                <a:latin typeface="Courier New" pitchFamily="49" charset="0"/>
                <a:cs typeface="Courier New" pitchFamily="49" charset="0"/>
              </a:rPr>
              <a:t>Estimation based on N =   3200, K =   5</a:t>
            </a:r>
          </a:p>
          <a:p>
            <a:r>
              <a:rPr lang="en-US" sz="1200">
                <a:latin typeface="Courier New" pitchFamily="49" charset="0"/>
                <a:cs typeface="Courier New" pitchFamily="49" charset="0"/>
              </a:rPr>
              <a:t>Response data are given as ind. choices</a:t>
            </a:r>
          </a:p>
          <a:p>
            <a:r>
              <a:rPr lang="en-US" sz="1200">
                <a:latin typeface="Courier New" pitchFamily="49" charset="0"/>
                <a:cs typeface="Courier New" pitchFamily="49" charset="0"/>
              </a:rPr>
              <a:t>Replications for simulated probs. =  50</a:t>
            </a:r>
          </a:p>
          <a:p>
            <a:r>
              <a:rPr lang="en-US" sz="1200">
                <a:latin typeface="Courier New" pitchFamily="49" charset="0"/>
                <a:cs typeface="Courier New" pitchFamily="49" charset="0"/>
              </a:rPr>
              <a:t>Halton sequences used for simulations</a:t>
            </a:r>
          </a:p>
          <a:p>
            <a:r>
              <a:rPr lang="en-US" sz="1200">
                <a:latin typeface="Courier New" pitchFamily="49" charset="0"/>
                <a:cs typeface="Courier New" pitchFamily="49" charset="0"/>
              </a:rPr>
              <a:t>ECM model with panel has     400 groups</a:t>
            </a:r>
          </a:p>
          <a:p>
            <a:r>
              <a:rPr lang="en-US" sz="1200">
                <a:latin typeface="Courier New" pitchFamily="49" charset="0"/>
                <a:cs typeface="Courier New" pitchFamily="49" charset="0"/>
              </a:rPr>
              <a:t>Fixed number of obsrvs./group=        8</a:t>
            </a:r>
          </a:p>
          <a:p>
            <a:r>
              <a:rPr lang="en-US" sz="1200">
                <a:latin typeface="Courier New" pitchFamily="49" charset="0"/>
                <a:cs typeface="Courier New" pitchFamily="49" charset="0"/>
              </a:rPr>
              <a:t>Number of obs.=  3200, skipped    0 obs</a:t>
            </a:r>
          </a:p>
          <a:p>
            <a:r>
              <a:rPr lang="en-US" sz="1200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200">
                <a:latin typeface="Courier New" pitchFamily="49" charset="0"/>
                <a:cs typeface="Courier New" pitchFamily="49" charset="0"/>
              </a:rPr>
              <a:t>Variable| Coefficient    Standard Error  b/St.Er. P[|Z|&gt;z]</a:t>
            </a:r>
          </a:p>
          <a:p>
            <a:r>
              <a:rPr lang="en-US" sz="1200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200">
                <a:latin typeface="Courier New" pitchFamily="49" charset="0"/>
                <a:cs typeface="Courier New" pitchFamily="49" charset="0"/>
              </a:rPr>
              <a:t>        |Nonrandom parameters in utility functions</a:t>
            </a:r>
          </a:p>
          <a:p>
            <a:r>
              <a:rPr lang="en-US" sz="1200">
                <a:latin typeface="Courier New" pitchFamily="49" charset="0"/>
                <a:cs typeface="Courier New" pitchFamily="49" charset="0"/>
              </a:rPr>
              <a:t>    FASH|    1.47913***       .06971       21.218   .0000</a:t>
            </a:r>
          </a:p>
          <a:p>
            <a:r>
              <a:rPr lang="it-IT" sz="1200">
                <a:latin typeface="Courier New" pitchFamily="49" charset="0"/>
                <a:cs typeface="Courier New" pitchFamily="49" charset="0"/>
              </a:rPr>
              <a:t>    QUAL|    1.01385***       .06580       15.409   .0000</a:t>
            </a:r>
          </a:p>
          <a:p>
            <a:r>
              <a:rPr lang="en-US" sz="1200">
                <a:latin typeface="Courier New" pitchFamily="49" charset="0"/>
                <a:cs typeface="Courier New" pitchFamily="49" charset="0"/>
              </a:rPr>
              <a:t>   PRICE|   -11.8052***       .86019      -13.724   .0000</a:t>
            </a:r>
          </a:p>
          <a:p>
            <a:r>
              <a:rPr lang="it-IT" sz="1200">
                <a:latin typeface="Courier New" pitchFamily="49" charset="0"/>
                <a:cs typeface="Courier New" pitchFamily="49" charset="0"/>
              </a:rPr>
              <a:t>    ASC4|     .03363          .07441         .452   .6513</a:t>
            </a:r>
          </a:p>
          <a:p>
            <a:r>
              <a:rPr lang="da-DK" sz="1200">
                <a:latin typeface="Courier New" pitchFamily="49" charset="0"/>
                <a:cs typeface="Courier New" pitchFamily="49" charset="0"/>
              </a:rPr>
              <a:t>SigmaE01|     .09585***       .02529        3.791   .0002</a:t>
            </a:r>
          </a:p>
          <a:p>
            <a:r>
              <a:rPr lang="en-US" sz="1200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endParaRPr lang="en-US"/>
          </a:p>
        </p:txBody>
      </p:sp>
      <p:sp>
        <p:nvSpPr>
          <p:cNvPr id="44037" name="TextBox 6"/>
          <p:cNvSpPr txBox="1">
            <a:spLocks noChangeArrowheads="1"/>
          </p:cNvSpPr>
          <p:nvPr/>
        </p:nvSpPr>
        <p:spPr bwMode="auto">
          <a:xfrm>
            <a:off x="5943600" y="1617663"/>
            <a:ext cx="2971800" cy="2493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>
                <a:latin typeface="Courier New" pitchFamily="49" charset="0"/>
                <a:cs typeface="Courier New" pitchFamily="49" charset="0"/>
              </a:rPr>
              <a:t>Random Effects Logit Model</a:t>
            </a:r>
          </a:p>
          <a:p>
            <a:r>
              <a:rPr lang="en-US" sz="1200">
                <a:latin typeface="Courier New" pitchFamily="49" charset="0"/>
                <a:cs typeface="Courier New" pitchFamily="49" charset="0"/>
              </a:rPr>
              <a:t>Appearance of Latent Random </a:t>
            </a:r>
          </a:p>
          <a:p>
            <a:r>
              <a:rPr lang="en-US" sz="1200">
                <a:latin typeface="Courier New" pitchFamily="49" charset="0"/>
                <a:cs typeface="Courier New" pitchFamily="49" charset="0"/>
              </a:rPr>
              <a:t>Effects in Utilities</a:t>
            </a:r>
          </a:p>
          <a:p>
            <a:r>
              <a:rPr lang="en-US" sz="1200">
                <a:latin typeface="Courier New" pitchFamily="49" charset="0"/>
                <a:cs typeface="Courier New" pitchFamily="49" charset="0"/>
              </a:rPr>
              <a:t> Alternative   E01</a:t>
            </a:r>
          </a:p>
          <a:p>
            <a:r>
              <a:rPr lang="en-US" sz="1200">
                <a:latin typeface="Courier New" pitchFamily="49" charset="0"/>
                <a:cs typeface="Courier New" pitchFamily="49" charset="0"/>
              </a:rPr>
              <a:t>+-------------+---+</a:t>
            </a:r>
          </a:p>
          <a:p>
            <a:r>
              <a:rPr lang="en-US" sz="1200">
                <a:latin typeface="Courier New" pitchFamily="49" charset="0"/>
                <a:cs typeface="Courier New" pitchFamily="49" charset="0"/>
              </a:rPr>
              <a:t>|  BRAND1     | * |</a:t>
            </a:r>
          </a:p>
          <a:p>
            <a:r>
              <a:rPr lang="en-US" sz="1200">
                <a:latin typeface="Courier New" pitchFamily="49" charset="0"/>
                <a:cs typeface="Courier New" pitchFamily="49" charset="0"/>
              </a:rPr>
              <a:t>+-------------+---+</a:t>
            </a:r>
          </a:p>
          <a:p>
            <a:r>
              <a:rPr lang="en-US" sz="1200">
                <a:latin typeface="Courier New" pitchFamily="49" charset="0"/>
                <a:cs typeface="Courier New" pitchFamily="49" charset="0"/>
              </a:rPr>
              <a:t>|  BRAND2     | * |</a:t>
            </a:r>
          </a:p>
          <a:p>
            <a:r>
              <a:rPr lang="en-US" sz="1200">
                <a:latin typeface="Courier New" pitchFamily="49" charset="0"/>
                <a:cs typeface="Courier New" pitchFamily="49" charset="0"/>
              </a:rPr>
              <a:t>+-------------+---+</a:t>
            </a:r>
          </a:p>
          <a:p>
            <a:r>
              <a:rPr lang="en-US" sz="1200">
                <a:latin typeface="Courier New" pitchFamily="49" charset="0"/>
                <a:cs typeface="Courier New" pitchFamily="49" charset="0"/>
              </a:rPr>
              <a:t>|  BRAND3     | * |</a:t>
            </a:r>
          </a:p>
          <a:p>
            <a:r>
              <a:rPr lang="en-US" sz="1200">
                <a:latin typeface="Courier New" pitchFamily="49" charset="0"/>
                <a:cs typeface="Courier New" pitchFamily="49" charset="0"/>
              </a:rPr>
              <a:t>+-------------+---+</a:t>
            </a:r>
          </a:p>
          <a:p>
            <a:r>
              <a:rPr lang="en-US" sz="1200">
                <a:latin typeface="Courier New" pitchFamily="49" charset="0"/>
                <a:cs typeface="Courier New" pitchFamily="49" charset="0"/>
              </a:rPr>
              <a:t>|  NONE       |   |</a:t>
            </a:r>
          </a:p>
          <a:p>
            <a:r>
              <a:rPr lang="en-US" sz="1200">
                <a:latin typeface="Courier New" pitchFamily="49" charset="0"/>
                <a:cs typeface="Courier New" pitchFamily="49" charset="0"/>
              </a:rPr>
              <a:t>+-------------+---+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1139825"/>
          </a:xfrm>
        </p:spPr>
        <p:txBody>
          <a:bodyPr/>
          <a:lstStyle/>
          <a:p>
            <a:pPr algn="ctr" eaLnBrk="1" hangingPunct="1"/>
            <a:r>
              <a:rPr lang="en-US" sz="3600" b="1" smtClean="0"/>
              <a:t>Extended MNL Model</a:t>
            </a:r>
          </a:p>
        </p:txBody>
      </p:sp>
      <p:graphicFrame>
        <p:nvGraphicFramePr>
          <p:cNvPr id="11266" name="Object 3"/>
          <p:cNvGraphicFramePr>
            <a:graphicFrameLocks noChangeAspect="1"/>
          </p:cNvGraphicFramePr>
          <p:nvPr/>
        </p:nvGraphicFramePr>
        <p:xfrm>
          <a:off x="522288" y="2219325"/>
          <a:ext cx="8199437" cy="3517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07" name="Equation" r:id="rId4" imgW="4736880" imgH="2031840" progId="Equation.DSMT4">
                  <p:embed/>
                </p:oleObj>
              </mc:Choice>
              <mc:Fallback>
                <p:oleObj name="Equation" r:id="rId4" imgW="4736880" imgH="203184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2288" y="2219325"/>
                        <a:ext cx="8199437" cy="3517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457200" y="2209800"/>
            <a:ext cx="5486400" cy="1752600"/>
          </a:xfrm>
          <a:prstGeom prst="rect">
            <a:avLst/>
          </a:prstGeom>
          <a:solidFill>
            <a:srgbClr val="92D050">
              <a:alpha val="14902"/>
            </a:srgbClr>
          </a:solidFill>
          <a:ln w="38100">
            <a:solidFill>
              <a:srgbClr val="00CC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269" name="Line 5"/>
          <p:cNvSpPr>
            <a:spLocks noChangeShapeType="1"/>
          </p:cNvSpPr>
          <p:nvPr/>
        </p:nvSpPr>
        <p:spPr bwMode="auto">
          <a:xfrm>
            <a:off x="457200" y="3505200"/>
            <a:ext cx="5486400" cy="0"/>
          </a:xfrm>
          <a:prstGeom prst="line">
            <a:avLst/>
          </a:prstGeom>
          <a:noFill/>
          <a:ln w="19050">
            <a:solidFill>
              <a:srgbClr val="00CC00"/>
            </a:solidFill>
            <a:prstDash val="sysDot"/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057400" y="1676400"/>
            <a:ext cx="1981200" cy="338138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600" b="1">
                <a:latin typeface="+mj-lt"/>
              </a:rPr>
              <a:t>Utility Functions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z="3600" smtClean="0"/>
              <a:t>Extending the Basic MNL Model</a:t>
            </a:r>
          </a:p>
        </p:txBody>
      </p:sp>
      <p:graphicFrame>
        <p:nvGraphicFramePr>
          <p:cNvPr id="12290" name="Object 3"/>
          <p:cNvGraphicFramePr>
            <a:graphicFrameLocks noChangeAspect="1"/>
          </p:cNvGraphicFramePr>
          <p:nvPr/>
        </p:nvGraphicFramePr>
        <p:xfrm>
          <a:off x="522288" y="2219325"/>
          <a:ext cx="8199437" cy="3517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1" name="Equation" r:id="rId4" imgW="4736880" imgH="2031840" progId="Equation.DSMT4">
                  <p:embed/>
                </p:oleObj>
              </mc:Choice>
              <mc:Fallback>
                <p:oleObj name="Equation" r:id="rId4" imgW="4736880" imgH="203184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2288" y="2219325"/>
                        <a:ext cx="8199437" cy="3517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457200" y="2209800"/>
            <a:ext cx="5486400" cy="1752600"/>
          </a:xfrm>
          <a:prstGeom prst="rect">
            <a:avLst/>
          </a:prstGeom>
          <a:noFill/>
          <a:ln w="38100">
            <a:solidFill>
              <a:srgbClr val="00CC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293" name="Line 5"/>
          <p:cNvSpPr>
            <a:spLocks noChangeShapeType="1"/>
          </p:cNvSpPr>
          <p:nvPr/>
        </p:nvSpPr>
        <p:spPr bwMode="auto">
          <a:xfrm>
            <a:off x="457200" y="3505200"/>
            <a:ext cx="5486400" cy="0"/>
          </a:xfrm>
          <a:prstGeom prst="line">
            <a:avLst/>
          </a:prstGeom>
          <a:noFill/>
          <a:ln w="19050">
            <a:solidFill>
              <a:srgbClr val="00CC00"/>
            </a:solidFill>
            <a:prstDash val="sysDot"/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2294" name="Rectangle 6"/>
          <p:cNvSpPr>
            <a:spLocks noChangeArrowheads="1"/>
          </p:cNvSpPr>
          <p:nvPr/>
        </p:nvSpPr>
        <p:spPr bwMode="auto">
          <a:xfrm>
            <a:off x="7467600" y="2209800"/>
            <a:ext cx="1143000" cy="1752600"/>
          </a:xfrm>
          <a:prstGeom prst="rect">
            <a:avLst/>
          </a:prstGeom>
          <a:solidFill>
            <a:srgbClr val="92D050">
              <a:alpha val="14117"/>
            </a:srgbClr>
          </a:solidFill>
          <a:ln w="28575">
            <a:solidFill>
              <a:srgbClr val="00CC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6858000" y="1752600"/>
            <a:ext cx="1752600" cy="338138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600" b="1">
                <a:latin typeface="+mj-lt"/>
              </a:rPr>
              <a:t>Random Utility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z="4000" smtClean="0"/>
              <a:t>Error Components Logit Model</a:t>
            </a:r>
          </a:p>
        </p:txBody>
      </p:sp>
      <p:graphicFrame>
        <p:nvGraphicFramePr>
          <p:cNvPr id="13314" name="Object 3"/>
          <p:cNvGraphicFramePr>
            <a:graphicFrameLocks noChangeAspect="1"/>
          </p:cNvGraphicFramePr>
          <p:nvPr/>
        </p:nvGraphicFramePr>
        <p:xfrm>
          <a:off x="522288" y="2219325"/>
          <a:ext cx="8199437" cy="3517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55" name="Equation" r:id="rId4" imgW="4736880" imgH="2031840" progId="Equation.DSMT4">
                  <p:embed/>
                </p:oleObj>
              </mc:Choice>
              <mc:Fallback>
                <p:oleObj name="Equation" r:id="rId4" imgW="4736880" imgH="203184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2288" y="2219325"/>
                        <a:ext cx="8199437" cy="3517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5867400" y="2209800"/>
            <a:ext cx="1600200" cy="1752600"/>
          </a:xfrm>
          <a:prstGeom prst="rect">
            <a:avLst/>
          </a:prstGeom>
          <a:solidFill>
            <a:srgbClr val="92D050">
              <a:alpha val="14902"/>
            </a:srgbClr>
          </a:solidFill>
          <a:ln w="38100">
            <a:solidFill>
              <a:srgbClr val="00CC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17" name="Rectangle 5"/>
          <p:cNvSpPr>
            <a:spLocks noChangeArrowheads="1"/>
          </p:cNvSpPr>
          <p:nvPr/>
        </p:nvSpPr>
        <p:spPr bwMode="auto">
          <a:xfrm>
            <a:off x="457200" y="4876800"/>
            <a:ext cx="1905000" cy="838200"/>
          </a:xfrm>
          <a:prstGeom prst="rect">
            <a:avLst/>
          </a:prstGeom>
          <a:solidFill>
            <a:srgbClr val="92D050">
              <a:alpha val="14902"/>
            </a:srgbClr>
          </a:solidFill>
          <a:ln w="19050">
            <a:solidFill>
              <a:srgbClr val="00CC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638800" y="1676400"/>
            <a:ext cx="1981200" cy="338138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600" b="1">
                <a:latin typeface="+mj-lt"/>
              </a:rPr>
              <a:t>Error Components</a:t>
            </a:r>
          </a:p>
        </p:txBody>
      </p:sp>
      <p:cxnSp>
        <p:nvCxnSpPr>
          <p:cNvPr id="13319" name="Straight Connector 7"/>
          <p:cNvCxnSpPr>
            <a:cxnSpLocks noChangeShapeType="1"/>
          </p:cNvCxnSpPr>
          <p:nvPr/>
        </p:nvCxnSpPr>
        <p:spPr bwMode="auto">
          <a:xfrm>
            <a:off x="5867400" y="3476625"/>
            <a:ext cx="1600200" cy="1588"/>
          </a:xfrm>
          <a:prstGeom prst="line">
            <a:avLst/>
          </a:prstGeom>
          <a:noFill/>
          <a:ln w="28575" algn="ctr">
            <a:solidFill>
              <a:srgbClr val="00B050"/>
            </a:solidFill>
            <a:round/>
            <a:headEnd/>
            <a:tailEnd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229600" cy="1139825"/>
          </a:xfrm>
        </p:spPr>
        <p:txBody>
          <a:bodyPr/>
          <a:lstStyle/>
          <a:p>
            <a:pPr algn="ctr" eaLnBrk="1" hangingPunct="1"/>
            <a:r>
              <a:rPr lang="en-US" sz="3600" smtClean="0"/>
              <a:t>Random Parameters Model</a:t>
            </a:r>
          </a:p>
        </p:txBody>
      </p:sp>
      <p:graphicFrame>
        <p:nvGraphicFramePr>
          <p:cNvPr id="14338" name="Object 3"/>
          <p:cNvGraphicFramePr>
            <a:graphicFrameLocks noChangeAspect="1"/>
          </p:cNvGraphicFramePr>
          <p:nvPr/>
        </p:nvGraphicFramePr>
        <p:xfrm>
          <a:off x="563563" y="2197100"/>
          <a:ext cx="8199437" cy="3517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79" name="Equation" r:id="rId4" imgW="4736880" imgH="2031840" progId="Equation.DSMT4">
                  <p:embed/>
                </p:oleObj>
              </mc:Choice>
              <mc:Fallback>
                <p:oleObj name="Equation" r:id="rId4" imgW="4736880" imgH="203184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3563" y="2197100"/>
                        <a:ext cx="8199437" cy="3517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457200" y="3962400"/>
            <a:ext cx="468313" cy="914400"/>
          </a:xfrm>
          <a:prstGeom prst="rect">
            <a:avLst/>
          </a:prstGeom>
          <a:solidFill>
            <a:srgbClr val="FF3300">
              <a:alpha val="14902"/>
            </a:srgbClr>
          </a:solidFill>
          <a:ln w="38100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41" name="Line 6"/>
          <p:cNvSpPr>
            <a:spLocks noChangeShapeType="1"/>
          </p:cNvSpPr>
          <p:nvPr/>
        </p:nvSpPr>
        <p:spPr bwMode="auto">
          <a:xfrm>
            <a:off x="990600" y="4800600"/>
            <a:ext cx="5562600" cy="0"/>
          </a:xfrm>
          <a:prstGeom prst="line">
            <a:avLst/>
          </a:prstGeom>
          <a:noFill/>
          <a:ln w="19050">
            <a:solidFill>
              <a:srgbClr val="FF3300"/>
            </a:solidFill>
            <a:prstDash val="sysDot"/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4342" name="Line 7"/>
          <p:cNvSpPr>
            <a:spLocks noChangeShapeType="1"/>
          </p:cNvSpPr>
          <p:nvPr/>
        </p:nvSpPr>
        <p:spPr bwMode="auto">
          <a:xfrm>
            <a:off x="990600" y="3962400"/>
            <a:ext cx="5562600" cy="0"/>
          </a:xfrm>
          <a:prstGeom prst="line">
            <a:avLst/>
          </a:prstGeom>
          <a:noFill/>
          <a:ln w="19050">
            <a:solidFill>
              <a:srgbClr val="FF3300"/>
            </a:solidFill>
            <a:prstDash val="sysDot"/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4343" name="Rectangle 4"/>
          <p:cNvSpPr>
            <a:spLocks noChangeArrowheads="1"/>
          </p:cNvSpPr>
          <p:nvPr/>
        </p:nvSpPr>
        <p:spPr bwMode="auto">
          <a:xfrm>
            <a:off x="6629400" y="3962400"/>
            <a:ext cx="457200" cy="914400"/>
          </a:xfrm>
          <a:prstGeom prst="rect">
            <a:avLst/>
          </a:prstGeom>
          <a:solidFill>
            <a:srgbClr val="FF3300">
              <a:alpha val="14902"/>
            </a:srgbClr>
          </a:solidFill>
          <a:ln w="38100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44" name="Rectangle 4"/>
          <p:cNvSpPr>
            <a:spLocks noChangeArrowheads="1"/>
          </p:cNvSpPr>
          <p:nvPr/>
        </p:nvSpPr>
        <p:spPr bwMode="auto">
          <a:xfrm>
            <a:off x="1143000" y="3962400"/>
            <a:ext cx="304800" cy="914400"/>
          </a:xfrm>
          <a:prstGeom prst="rect">
            <a:avLst/>
          </a:prstGeom>
          <a:solidFill>
            <a:srgbClr val="FF3300">
              <a:alpha val="14902"/>
            </a:srgbClr>
          </a:solidFill>
          <a:ln w="38100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914400"/>
            <a:ext cx="8229600" cy="1139825"/>
          </a:xfrm>
        </p:spPr>
        <p:txBody>
          <a:bodyPr/>
          <a:lstStyle/>
          <a:p>
            <a:pPr algn="ctr" eaLnBrk="1" hangingPunct="1"/>
            <a:r>
              <a:rPr lang="en-US" sz="3200" b="1" smtClean="0"/>
              <a:t>Heterogeneous (in the Means) </a:t>
            </a:r>
            <a:br>
              <a:rPr lang="en-US" sz="3200" b="1" smtClean="0"/>
            </a:br>
            <a:r>
              <a:rPr lang="en-US" sz="3200" b="1" smtClean="0"/>
              <a:t>Random Parameters Model</a:t>
            </a:r>
          </a:p>
        </p:txBody>
      </p:sp>
      <p:graphicFrame>
        <p:nvGraphicFramePr>
          <p:cNvPr id="15362" name="Object 3"/>
          <p:cNvGraphicFramePr>
            <a:graphicFrameLocks noChangeAspect="1"/>
          </p:cNvGraphicFramePr>
          <p:nvPr/>
        </p:nvGraphicFramePr>
        <p:xfrm>
          <a:off x="522288" y="2219325"/>
          <a:ext cx="8199437" cy="3517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3" name="Equation" r:id="rId4" imgW="4736880" imgH="2031840" progId="Equation.DSMT4">
                  <p:embed/>
                </p:oleObj>
              </mc:Choice>
              <mc:Fallback>
                <p:oleObj name="Equation" r:id="rId4" imgW="4736880" imgH="203184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2288" y="2219325"/>
                        <a:ext cx="8199437" cy="3517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457200" y="3962400"/>
            <a:ext cx="457200" cy="914400"/>
          </a:xfrm>
          <a:prstGeom prst="rect">
            <a:avLst/>
          </a:prstGeom>
          <a:solidFill>
            <a:srgbClr val="FF3300">
              <a:alpha val="14902"/>
            </a:srgbClr>
          </a:solidFill>
          <a:ln w="38100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65" name="Rectangle 5"/>
          <p:cNvSpPr>
            <a:spLocks noChangeArrowheads="1"/>
          </p:cNvSpPr>
          <p:nvPr/>
        </p:nvSpPr>
        <p:spPr bwMode="auto">
          <a:xfrm>
            <a:off x="1600200" y="3962400"/>
            <a:ext cx="762000" cy="838200"/>
          </a:xfrm>
          <a:prstGeom prst="rect">
            <a:avLst/>
          </a:prstGeom>
          <a:solidFill>
            <a:srgbClr val="FF3300">
              <a:alpha val="14902"/>
            </a:srgbClr>
          </a:solidFill>
          <a:ln w="38100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914400"/>
            <a:ext cx="8229600" cy="1139825"/>
          </a:xfrm>
        </p:spPr>
        <p:txBody>
          <a:bodyPr/>
          <a:lstStyle/>
          <a:p>
            <a:pPr algn="ctr" eaLnBrk="1" hangingPunct="1"/>
            <a:r>
              <a:rPr lang="en-US" sz="3200" b="1" smtClean="0"/>
              <a:t>Heterogeneity in Both </a:t>
            </a:r>
            <a:br>
              <a:rPr lang="en-US" sz="3200" b="1" smtClean="0"/>
            </a:br>
            <a:r>
              <a:rPr lang="en-US" sz="3200" b="1" smtClean="0"/>
              <a:t>Means and Variances</a:t>
            </a:r>
          </a:p>
        </p:txBody>
      </p:sp>
      <p:graphicFrame>
        <p:nvGraphicFramePr>
          <p:cNvPr id="16386" name="Object 3"/>
          <p:cNvGraphicFramePr>
            <a:graphicFrameLocks noChangeAspect="1"/>
          </p:cNvGraphicFramePr>
          <p:nvPr/>
        </p:nvGraphicFramePr>
        <p:xfrm>
          <a:off x="522288" y="2219325"/>
          <a:ext cx="8199437" cy="3517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27" name="Equation" r:id="rId4" imgW="4736880" imgH="2031840" progId="Equation.DSMT4">
                  <p:embed/>
                </p:oleObj>
              </mc:Choice>
              <mc:Fallback>
                <p:oleObj name="Equation" r:id="rId4" imgW="4736880" imgH="203184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2288" y="2219325"/>
                        <a:ext cx="8199437" cy="3517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457200" y="3962400"/>
            <a:ext cx="457200" cy="914400"/>
          </a:xfrm>
          <a:prstGeom prst="rect">
            <a:avLst/>
          </a:prstGeom>
          <a:solidFill>
            <a:srgbClr val="FF3300">
              <a:alpha val="14902"/>
            </a:srgbClr>
          </a:solidFill>
          <a:ln w="38100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1582738" y="3962400"/>
            <a:ext cx="762000" cy="838200"/>
          </a:xfrm>
          <a:prstGeom prst="rect">
            <a:avLst/>
          </a:prstGeom>
          <a:solidFill>
            <a:srgbClr val="FF3300">
              <a:alpha val="14902"/>
            </a:srgbClr>
          </a:solidFill>
          <a:ln w="38100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390" name="Rectangle 6"/>
          <p:cNvSpPr>
            <a:spLocks noChangeArrowheads="1"/>
          </p:cNvSpPr>
          <p:nvPr/>
        </p:nvSpPr>
        <p:spPr bwMode="auto">
          <a:xfrm>
            <a:off x="2590800" y="3962400"/>
            <a:ext cx="4038600" cy="838200"/>
          </a:xfrm>
          <a:prstGeom prst="rect">
            <a:avLst/>
          </a:prstGeom>
          <a:solidFill>
            <a:srgbClr val="0066FF">
              <a:alpha val="14902"/>
            </a:srgbClr>
          </a:solidFill>
          <a:ln w="3810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ChangeArrowheads="1"/>
          </p:cNvSpPr>
          <p:nvPr/>
        </p:nvSpPr>
        <p:spPr bwMode="auto">
          <a:xfrm>
            <a:off x="381000" y="1295400"/>
            <a:ext cx="8458200" cy="304800"/>
          </a:xfrm>
          <a:prstGeom prst="rect">
            <a:avLst/>
          </a:prstGeom>
          <a:solidFill>
            <a:srgbClr val="FFFFFF"/>
          </a:solidFill>
          <a:ln w="19050" algn="ctr">
            <a:noFill/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45059" name="TextBox 3"/>
          <p:cNvSpPr txBox="1">
            <a:spLocks noChangeArrowheads="1"/>
          </p:cNvSpPr>
          <p:nvPr/>
        </p:nvSpPr>
        <p:spPr bwMode="auto">
          <a:xfrm>
            <a:off x="1295400" y="838200"/>
            <a:ext cx="6705600" cy="5078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Random Parms/Error Comps. Logit Model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Dependent variable               CHOICE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Log likelihood function     -4019.23544  (-4158.50286 for MNL)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Restricted log likelihood   -4436.14196  (Chi squared = 278.5)</a:t>
            </a:r>
          </a:p>
          <a:p>
            <a:r>
              <a:rPr lang="it-IT" sz="1200" b="1">
                <a:latin typeface="Courier New" pitchFamily="49" charset="0"/>
                <a:cs typeface="Courier New" pitchFamily="49" charset="0"/>
              </a:rPr>
              <a:t>Chi squared [  12 d.f.]       833.81303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Significance level               .00000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McFadden Pseudo R-squared      .0939795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Estimation based on N =   3200, K =  12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Information Criteria: Normalization=1/N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          Normalized   Unnormalized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AIC              2.51952     8062.47089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Fin.Smpl.AIC     2.51955     8062.56878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Bayes IC         2.54229     8135.32176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Hannan Quinn     2.52768     8088.58926</a:t>
            </a:r>
          </a:p>
          <a:p>
            <a:r>
              <a:rPr lang="pt-BR" sz="1200" b="1">
                <a:latin typeface="Courier New" pitchFamily="49" charset="0"/>
                <a:cs typeface="Courier New" pitchFamily="49" charset="0"/>
              </a:rPr>
              <a:t>R2=1-LogL/LogL* Log-L fncn R-sqrd R2Adj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No coefficients -4436.1420  .0940 .0928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Constants only  -4391.1804  .0847 .0836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At start values -4158.5029  .0335 .0323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Response data are given as ind. choices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Replications for simulated probs. =  50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Halton sequences used for simulations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RPL model with panel has     400 groups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Fixed number of obsrvs./group=        8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Hessian is not PD. Using BHHH estimator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Number of obs.=  3200, skipped    0 obs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extBox 1"/>
          <p:cNvSpPr txBox="1">
            <a:spLocks noChangeArrowheads="1"/>
          </p:cNvSpPr>
          <p:nvPr/>
        </p:nvSpPr>
        <p:spPr bwMode="auto">
          <a:xfrm>
            <a:off x="457200" y="1752600"/>
            <a:ext cx="5715000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Variable| Coefficient    Standard Error  b/St.Er. P[|Z|&gt;z]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    |Random parameters in utility functions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FASH|     .62768***       .13498        4.650   .0000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PRICE|   -7.60651***      1.08418       -7.016   .0000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    |Nonrandom parameters in utility functions</a:t>
            </a:r>
          </a:p>
          <a:p>
            <a:r>
              <a:rPr lang="it-IT" sz="1200" b="1">
                <a:latin typeface="Courier New" pitchFamily="49" charset="0"/>
                <a:cs typeface="Courier New" pitchFamily="49" charset="0"/>
              </a:rPr>
              <a:t>    QUAL|    1.07127***       .06732       15.913   .0000</a:t>
            </a:r>
          </a:p>
          <a:p>
            <a:r>
              <a:rPr lang="it-IT" sz="1200" b="1">
                <a:latin typeface="Courier New" pitchFamily="49" charset="0"/>
                <a:cs typeface="Courier New" pitchFamily="49" charset="0"/>
              </a:rPr>
              <a:t>    ASC4|     .03874          .09017         .430   .6675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    |Heterogeneity in mean, Parameter:Variable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FASH:AGE|    1.73176***       .15372       11.266   .0000</a:t>
            </a:r>
          </a:p>
          <a:p>
            <a:r>
              <a:rPr lang="pt-BR" sz="1200" b="1">
                <a:latin typeface="Courier New" pitchFamily="49" charset="0"/>
                <a:cs typeface="Courier New" pitchFamily="49" charset="0"/>
              </a:rPr>
              <a:t>FAS0:AGE|     .71872***       .18592        3.866   .0001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PRIC:AGE|   -9.38055***      1.07578       -8.720   .0000</a:t>
            </a:r>
          </a:p>
          <a:p>
            <a:r>
              <a:rPr lang="it-IT" sz="1200" b="1">
                <a:latin typeface="Courier New" pitchFamily="49" charset="0"/>
                <a:cs typeface="Courier New" pitchFamily="49" charset="0"/>
              </a:rPr>
              <a:t>PRI0:AGE|   -4.33586***      1.20681       -3.593   .0003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    |Distns. of RPs. Std.Devs or limits of triangular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NsFASH|     .88760***       .07976       11.128   .0000</a:t>
            </a:r>
          </a:p>
          <a:p>
            <a:r>
              <a:rPr lang="de-DE" sz="1200" b="1">
                <a:latin typeface="Courier New" pitchFamily="49" charset="0"/>
                <a:cs typeface="Courier New" pitchFamily="49" charset="0"/>
              </a:rPr>
              <a:t> NsPRICE|    1.23440         1.95780         .631   .</a:t>
            </a:r>
            <a:r>
              <a:rPr lang="de-DE" sz="1200" b="1" smtClean="0">
                <a:latin typeface="Courier New" pitchFamily="49" charset="0"/>
                <a:cs typeface="Courier New" pitchFamily="49" charset="0"/>
              </a:rPr>
              <a:t>5284</a:t>
            </a:r>
          </a:p>
          <a:p>
            <a:r>
              <a:rPr lang="de-DE" sz="1200" b="1" smtClean="0">
                <a:latin typeface="Courier New" pitchFamily="49" charset="0"/>
                <a:cs typeface="Courier New" pitchFamily="49" charset="0"/>
              </a:rPr>
              <a:t>        |Heterogeneity in standard deviations</a:t>
            </a:r>
          </a:p>
          <a:p>
            <a:r>
              <a:rPr lang="de-DE" sz="1200" b="1" smtClean="0">
                <a:latin typeface="Courier New" pitchFamily="49" charset="0"/>
                <a:cs typeface="Courier New" pitchFamily="49" charset="0"/>
              </a:rPr>
              <a:t>        |(cF1, cF2, cP1, cP2 omitted...)</a:t>
            </a:r>
            <a:endParaRPr lang="de-DE" sz="1200" b="1">
              <a:latin typeface="Courier New" pitchFamily="49" charset="0"/>
              <a:cs typeface="Courier New" pitchFamily="49" charset="0"/>
            </a:endParaRP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    |Standard deviations of latent random effects</a:t>
            </a:r>
          </a:p>
          <a:p>
            <a:r>
              <a:rPr lang="da-DK" sz="1200" b="1">
                <a:latin typeface="Courier New" pitchFamily="49" charset="0"/>
                <a:cs typeface="Courier New" pitchFamily="49" charset="0"/>
              </a:rPr>
              <a:t>SigmaE01|     .23165          .40495         .572   .5673</a:t>
            </a:r>
          </a:p>
          <a:p>
            <a:r>
              <a:rPr lang="da-DK" sz="1200" b="1">
                <a:latin typeface="Courier New" pitchFamily="49" charset="0"/>
                <a:cs typeface="Courier New" pitchFamily="49" charset="0"/>
              </a:rPr>
              <a:t>SigmaE02|     .51260**        .23002        2.228   .0258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Note: ***, **, * = Significance at 1%, 5%, 10% level.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-----------------------------------------------------------</a:t>
            </a:r>
          </a:p>
        </p:txBody>
      </p:sp>
      <p:sp>
        <p:nvSpPr>
          <p:cNvPr id="46083" name="TextBox 2"/>
          <p:cNvSpPr txBox="1">
            <a:spLocks noChangeArrowheads="1"/>
          </p:cNvSpPr>
          <p:nvPr/>
        </p:nvSpPr>
        <p:spPr bwMode="auto">
          <a:xfrm>
            <a:off x="6248400" y="1817688"/>
            <a:ext cx="2667000" cy="397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Random Effects Logit 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Model Appearance of 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Latent Random Effects 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in Utilities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Alternative   E01 E02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+-------------+---+---+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BRAND1     | * |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+-------------+---+---+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BRAND2     | * |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+-------------+---+---+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BRAND3     | * |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+-------------+---+---+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NONE       |   | *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+-------------+---+---+</a:t>
            </a:r>
          </a:p>
          <a:p>
            <a:endParaRPr lang="en-US" sz="1200" b="1">
              <a:latin typeface="Courier New" pitchFamily="49" charset="0"/>
              <a:cs typeface="Courier New" pitchFamily="49" charset="0"/>
            </a:endParaRP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Heterogeneity  in  Means.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Delta:    2 rows, 2 cols.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      AGE25     AGE39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FASH    1.73176    .71872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PRICE  -9.38055  -4.33586</a:t>
            </a:r>
          </a:p>
          <a:p>
            <a:endParaRPr lang="en-US" sz="120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6084" name="Title 3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39825"/>
          </a:xfrm>
        </p:spPr>
        <p:txBody>
          <a:bodyPr/>
          <a:lstStyle/>
          <a:p>
            <a:pPr algn="ctr"/>
            <a:r>
              <a:rPr lang="en-US" sz="3200" b="1" smtClean="0"/>
              <a:t>Estimated RP/ECL Model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/>
          </p:cNvSpPr>
          <p:nvPr>
            <p:ph type="title"/>
          </p:nvPr>
        </p:nvSpPr>
        <p:spPr>
          <a:xfrm>
            <a:off x="381000" y="381000"/>
            <a:ext cx="8229600" cy="1139825"/>
          </a:xfrm>
        </p:spPr>
        <p:txBody>
          <a:bodyPr/>
          <a:lstStyle/>
          <a:p>
            <a:pPr algn="ctr"/>
            <a:r>
              <a:rPr lang="en-US" sz="3600" b="1" smtClean="0"/>
              <a:t>Estimated Elasticities</a:t>
            </a:r>
          </a:p>
        </p:txBody>
      </p:sp>
      <p:sp>
        <p:nvSpPr>
          <p:cNvPr id="47107" name="TextBox 2"/>
          <p:cNvSpPr txBox="1">
            <a:spLocks noChangeArrowheads="1"/>
          </p:cNvSpPr>
          <p:nvPr/>
        </p:nvSpPr>
        <p:spPr bwMode="auto">
          <a:xfrm>
            <a:off x="457200" y="1752600"/>
            <a:ext cx="8001000" cy="461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+---------------------------------------------------+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Elasticity             averaged over observations.|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Attribute is PRICE    in choice BRAND1         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Effects on probabilities of all choices in model: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* = Direct Elasticity effect of the attribute. 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                               Mean    St.Dev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*     Choice=BRAND1            -.9210     .4661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    Choice=BRAND2             .2773     .3053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    Choice=BRAND3             .2971     .3370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    Choice=NONE               .2781     .2804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+---------------------------------------------------+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Attribute is PRICE    in choice BRAND2         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    Choice=BRAND1             .3055     .1911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*     Choice=BRAND2           -1.2692     .6179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    Choice=BRAND3             .3195     .2127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    Choice=NONE               .2934     .1711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+---------------------------------------------------+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Attribute is PRICE    in choice BRAND3         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    Choice=BRAND1             .3737     .2939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    Choice=BRAND2             .3881     .3047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*     Choice=BRAND3            -.7549     .4015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    Choice=NONE               .3488     .2670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+---------------------------------------------------+</a:t>
            </a:r>
          </a:p>
          <a:p>
            <a:endParaRPr lang="en-US"/>
          </a:p>
        </p:txBody>
      </p:sp>
      <p:sp>
        <p:nvSpPr>
          <p:cNvPr id="47108" name="TextBox 3"/>
          <p:cNvSpPr txBox="1">
            <a:spLocks noChangeArrowheads="1"/>
          </p:cNvSpPr>
          <p:nvPr/>
        </p:nvSpPr>
        <p:spPr bwMode="auto">
          <a:xfrm>
            <a:off x="5562600" y="1916113"/>
            <a:ext cx="2971800" cy="4154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+--------------------------+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Effects on probabilities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* = Direct effect te. 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           Mean St.Dev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PRICE  in choice BRAND1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* BRAND1   -.8895  .3647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BRAND2    .2907  .2631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BRAND3    .2907  .2631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NONE      .2907  .2631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+--------------------------+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PRICE  in choice BRAND2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BRAND1    .3127  .1371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* BRAND2  -1.2216  .3135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BRAND3    .3127  .1371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NONE      .3127  .1371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+--------------------------+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PRICE  in choice BRAND3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BRAND1    .3664  .2233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BRAND2    .3664  .2233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* BRAND3   -.7548  .3363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NONE      .3664  .2233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+--------------------------+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15000" y="1600200"/>
            <a:ext cx="2514600" cy="307975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400" b="1">
                <a:latin typeface="+mj-lt"/>
              </a:rPr>
              <a:t>Multinomial Logit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z="3600" smtClean="0"/>
              <a:t>Estimating Individual Distributions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1905000"/>
            <a:ext cx="7924800" cy="3657600"/>
          </a:xfrm>
        </p:spPr>
        <p:txBody>
          <a:bodyPr/>
          <a:lstStyle/>
          <a:p>
            <a:pPr eaLnBrk="1" hangingPunct="1"/>
            <a:r>
              <a:rPr lang="en-US" smtClean="0">
                <a:latin typeface="+mj-lt"/>
              </a:rPr>
              <a:t>Form posterior estimates of E[</a:t>
            </a:r>
            <a:r>
              <a:rPr lang="en-US" b="1" smtClean="0">
                <a:latin typeface="+mj-lt"/>
                <a:sym typeface="Symbol" pitchFamily="18" charset="2"/>
              </a:rPr>
              <a:t></a:t>
            </a:r>
            <a:r>
              <a:rPr lang="en-US" baseline="-25000" smtClean="0">
                <a:latin typeface="+mj-lt"/>
                <a:sym typeface="Symbol" pitchFamily="18" charset="2"/>
              </a:rPr>
              <a:t>i</a:t>
            </a:r>
            <a:r>
              <a:rPr lang="en-US" smtClean="0">
                <a:latin typeface="+mj-lt"/>
              </a:rPr>
              <a:t>|data</a:t>
            </a:r>
            <a:r>
              <a:rPr lang="en-US" baseline="-25000" smtClean="0">
                <a:latin typeface="+mj-lt"/>
              </a:rPr>
              <a:t>i</a:t>
            </a:r>
            <a:r>
              <a:rPr lang="en-US" smtClean="0">
                <a:latin typeface="+mj-lt"/>
              </a:rPr>
              <a:t>]</a:t>
            </a:r>
            <a:endParaRPr lang="en-US" smtClean="0">
              <a:latin typeface="+mj-lt"/>
              <a:sym typeface="Symbol" pitchFamily="18" charset="2"/>
            </a:endParaRPr>
          </a:p>
          <a:p>
            <a:pPr eaLnBrk="1" hangingPunct="1"/>
            <a:r>
              <a:rPr lang="en-US" smtClean="0">
                <a:latin typeface="+mj-lt"/>
                <a:sym typeface="Symbol" pitchFamily="18" charset="2"/>
              </a:rPr>
              <a:t>Use the same methodology to estimate </a:t>
            </a:r>
            <a:r>
              <a:rPr lang="en-US" smtClean="0">
                <a:latin typeface="+mj-lt"/>
              </a:rPr>
              <a:t>E[</a:t>
            </a:r>
            <a:r>
              <a:rPr lang="en-US" b="1" smtClean="0">
                <a:latin typeface="+mj-lt"/>
                <a:sym typeface="Symbol" pitchFamily="18" charset="2"/>
              </a:rPr>
              <a:t></a:t>
            </a:r>
            <a:r>
              <a:rPr lang="en-US" baseline="-25000" smtClean="0">
                <a:latin typeface="+mj-lt"/>
                <a:sym typeface="Symbol" pitchFamily="18" charset="2"/>
              </a:rPr>
              <a:t>i</a:t>
            </a:r>
            <a:r>
              <a:rPr lang="en-US" baseline="30000" smtClean="0">
                <a:latin typeface="+mj-lt"/>
                <a:sym typeface="Symbol" pitchFamily="18" charset="2"/>
              </a:rPr>
              <a:t>2</a:t>
            </a:r>
            <a:r>
              <a:rPr lang="en-US" smtClean="0">
                <a:latin typeface="+mj-lt"/>
              </a:rPr>
              <a:t>|data</a:t>
            </a:r>
            <a:r>
              <a:rPr lang="en-US" baseline="-25000" smtClean="0">
                <a:latin typeface="+mj-lt"/>
              </a:rPr>
              <a:t>i</a:t>
            </a:r>
            <a:r>
              <a:rPr lang="en-US" smtClean="0">
                <a:latin typeface="+mj-lt"/>
                <a:sym typeface="Symbol" pitchFamily="18" charset="2"/>
              </a:rPr>
              <a:t>] and Var</a:t>
            </a:r>
            <a:r>
              <a:rPr lang="en-US" smtClean="0">
                <a:latin typeface="+mj-lt"/>
              </a:rPr>
              <a:t>[</a:t>
            </a:r>
            <a:r>
              <a:rPr lang="en-US" b="1" smtClean="0">
                <a:latin typeface="+mj-lt"/>
                <a:sym typeface="Symbol" pitchFamily="18" charset="2"/>
              </a:rPr>
              <a:t></a:t>
            </a:r>
            <a:r>
              <a:rPr lang="en-US" baseline="-25000" smtClean="0">
                <a:latin typeface="+mj-lt"/>
                <a:sym typeface="Symbol" pitchFamily="18" charset="2"/>
              </a:rPr>
              <a:t>i</a:t>
            </a:r>
            <a:r>
              <a:rPr lang="en-US" smtClean="0">
                <a:latin typeface="+mj-lt"/>
              </a:rPr>
              <a:t>|data</a:t>
            </a:r>
            <a:r>
              <a:rPr lang="en-US" baseline="-25000" smtClean="0">
                <a:latin typeface="+mj-lt"/>
              </a:rPr>
              <a:t>i</a:t>
            </a:r>
            <a:r>
              <a:rPr lang="en-US" smtClean="0">
                <a:latin typeface="+mj-lt"/>
                <a:sym typeface="Symbol" pitchFamily="18" charset="2"/>
              </a:rPr>
              <a:t>]</a:t>
            </a:r>
          </a:p>
          <a:p>
            <a:pPr eaLnBrk="1" hangingPunct="1"/>
            <a:r>
              <a:rPr lang="en-US" smtClean="0">
                <a:latin typeface="+mj-lt"/>
                <a:sym typeface="Symbol" pitchFamily="18" charset="2"/>
              </a:rPr>
              <a:t>Plot individual “confidence intervals” (assuming near normality)</a:t>
            </a:r>
          </a:p>
          <a:p>
            <a:pPr eaLnBrk="1" hangingPunct="1"/>
            <a:r>
              <a:rPr lang="en-US" smtClean="0">
                <a:latin typeface="+mj-lt"/>
                <a:sym typeface="Symbol" pitchFamily="18" charset="2"/>
              </a:rPr>
              <a:t>Sample from the distribution and plot kernel density estimates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z="3600" b="1" smtClean="0"/>
              <a:t>What is the ‘Individual Estimate?’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None/>
              <a:defRPr/>
            </a:pPr>
            <a:r>
              <a:rPr lang="en-US" sz="3600" smtClean="0">
                <a:latin typeface="+mj-lt"/>
              </a:rPr>
              <a:t>  </a:t>
            </a:r>
            <a:r>
              <a:rPr lang="en-US" sz="2400" smtClean="0">
                <a:latin typeface="+mj-lt"/>
              </a:rPr>
              <a:t>Point estimate of mean, variance and range of</a:t>
            </a:r>
            <a:br>
              <a:rPr lang="en-US" sz="2400" smtClean="0">
                <a:latin typeface="+mj-lt"/>
              </a:rPr>
            </a:br>
            <a:r>
              <a:rPr lang="en-US" sz="2400" smtClean="0">
                <a:latin typeface="+mj-lt"/>
              </a:rPr>
              <a:t>   random variable </a:t>
            </a:r>
            <a:r>
              <a:rPr lang="en-US" sz="2400" b="1" smtClean="0">
                <a:latin typeface="+mj-lt"/>
                <a:sym typeface="Symbol" pitchFamily="18" charset="2"/>
              </a:rPr>
              <a:t></a:t>
            </a:r>
            <a:r>
              <a:rPr lang="en-US" sz="2400" baseline="-25000" smtClean="0">
                <a:latin typeface="+mj-lt"/>
                <a:sym typeface="Symbol" pitchFamily="18" charset="2"/>
              </a:rPr>
              <a:t>i</a:t>
            </a:r>
            <a:r>
              <a:rPr lang="en-US" sz="2400" smtClean="0">
                <a:latin typeface="+mj-lt"/>
                <a:sym typeface="Symbol" pitchFamily="18" charset="2"/>
              </a:rPr>
              <a:t> | data</a:t>
            </a:r>
            <a:r>
              <a:rPr lang="en-US" sz="2400" baseline="-25000" smtClean="0">
                <a:latin typeface="+mj-lt"/>
                <a:sym typeface="Symbol" pitchFamily="18" charset="2"/>
              </a:rPr>
              <a:t>i</a:t>
            </a:r>
            <a:r>
              <a:rPr lang="en-US" sz="2400" smtClean="0">
                <a:latin typeface="+mj-lt"/>
                <a:sym typeface="Symbol" pitchFamily="18" charset="2"/>
              </a:rPr>
              <a:t>.</a:t>
            </a:r>
          </a:p>
          <a:p>
            <a:pPr eaLnBrk="1" hangingPunct="1">
              <a:lnSpc>
                <a:spcPct val="80000"/>
              </a:lnSpc>
              <a:buNone/>
              <a:defRPr/>
            </a:pPr>
            <a:r>
              <a:rPr lang="en-US" sz="2400" smtClean="0">
                <a:latin typeface="+mj-lt"/>
                <a:sym typeface="Symbol" pitchFamily="18" charset="2"/>
              </a:rPr>
              <a:t>  Value is NOT an estimate of </a:t>
            </a:r>
            <a:r>
              <a:rPr lang="en-US" sz="2400" b="1" smtClean="0">
                <a:latin typeface="+mj-lt"/>
                <a:sym typeface="Symbol" pitchFamily="18" charset="2"/>
              </a:rPr>
              <a:t></a:t>
            </a:r>
            <a:r>
              <a:rPr lang="en-US" sz="2400" baseline="-25000" smtClean="0">
                <a:latin typeface="+mj-lt"/>
                <a:sym typeface="Symbol" pitchFamily="18" charset="2"/>
              </a:rPr>
              <a:t>i </a:t>
            </a:r>
            <a:r>
              <a:rPr lang="en-US" sz="2400" smtClean="0">
                <a:latin typeface="+mj-lt"/>
                <a:sym typeface="Symbol" pitchFamily="18" charset="2"/>
              </a:rPr>
              <a:t>; it is an estimate  </a:t>
            </a:r>
            <a:br>
              <a:rPr lang="en-US" sz="2400" smtClean="0">
                <a:latin typeface="+mj-lt"/>
                <a:sym typeface="Symbol" pitchFamily="18" charset="2"/>
              </a:rPr>
            </a:br>
            <a:r>
              <a:rPr lang="en-US" sz="2400" smtClean="0">
                <a:latin typeface="+mj-lt"/>
                <a:sym typeface="Symbol" pitchFamily="18" charset="2"/>
              </a:rPr>
              <a:t>   of E[</a:t>
            </a:r>
            <a:r>
              <a:rPr lang="en-US" sz="2400" b="1" smtClean="0">
                <a:latin typeface="+mj-lt"/>
                <a:sym typeface="Symbol" pitchFamily="18" charset="2"/>
              </a:rPr>
              <a:t></a:t>
            </a:r>
            <a:r>
              <a:rPr lang="en-US" sz="2400" baseline="-25000" smtClean="0">
                <a:latin typeface="+mj-lt"/>
                <a:sym typeface="Symbol" pitchFamily="18" charset="2"/>
              </a:rPr>
              <a:t>i</a:t>
            </a:r>
            <a:r>
              <a:rPr lang="en-US" sz="2400" smtClean="0">
                <a:latin typeface="+mj-lt"/>
                <a:sym typeface="Symbol" pitchFamily="18" charset="2"/>
              </a:rPr>
              <a:t> | data</a:t>
            </a:r>
            <a:r>
              <a:rPr lang="en-US" sz="2400" baseline="-25000" smtClean="0">
                <a:latin typeface="+mj-lt"/>
                <a:sym typeface="Symbol" pitchFamily="18" charset="2"/>
              </a:rPr>
              <a:t>i</a:t>
            </a:r>
            <a:r>
              <a:rPr lang="en-US" sz="2400" smtClean="0">
                <a:latin typeface="+mj-lt"/>
                <a:sym typeface="Symbol" pitchFamily="18" charset="2"/>
              </a:rPr>
              <a:t>]</a:t>
            </a:r>
          </a:p>
          <a:p>
            <a:pPr eaLnBrk="1" hangingPunct="1">
              <a:lnSpc>
                <a:spcPct val="80000"/>
              </a:lnSpc>
              <a:buNone/>
              <a:defRPr/>
            </a:pPr>
            <a:r>
              <a:rPr lang="en-US" sz="2400" smtClean="0">
                <a:latin typeface="+mj-lt"/>
                <a:sym typeface="Symbol" pitchFamily="18" charset="2"/>
              </a:rPr>
              <a:t>  This would be the best estimate of the actual</a:t>
            </a:r>
            <a:br>
              <a:rPr lang="en-US" sz="2400" smtClean="0">
                <a:latin typeface="+mj-lt"/>
                <a:sym typeface="Symbol" pitchFamily="18" charset="2"/>
              </a:rPr>
            </a:br>
            <a:r>
              <a:rPr lang="en-US" sz="2400" smtClean="0">
                <a:latin typeface="+mj-lt"/>
                <a:sym typeface="Symbol" pitchFamily="18" charset="2"/>
              </a:rPr>
              <a:t>   realization </a:t>
            </a:r>
            <a:r>
              <a:rPr lang="en-US" sz="2400" b="1" smtClean="0">
                <a:latin typeface="+mj-lt"/>
                <a:sym typeface="Symbol" pitchFamily="18" charset="2"/>
              </a:rPr>
              <a:t></a:t>
            </a:r>
            <a:r>
              <a:rPr lang="en-US" sz="2400" baseline="-25000" smtClean="0">
                <a:latin typeface="+mj-lt"/>
                <a:sym typeface="Symbol" pitchFamily="18" charset="2"/>
              </a:rPr>
              <a:t>i</a:t>
            </a:r>
            <a:r>
              <a:rPr lang="en-US" sz="2400" smtClean="0">
                <a:latin typeface="+mj-lt"/>
                <a:sym typeface="Symbol" pitchFamily="18" charset="2"/>
              </a:rPr>
              <a:t>|data</a:t>
            </a:r>
            <a:r>
              <a:rPr lang="en-US" sz="2400" baseline="-25000" smtClean="0">
                <a:latin typeface="+mj-lt"/>
                <a:sym typeface="Symbol" pitchFamily="18" charset="2"/>
              </a:rPr>
              <a:t>i</a:t>
            </a:r>
            <a:endParaRPr lang="en-US" sz="2400" smtClean="0">
              <a:latin typeface="+mj-lt"/>
              <a:sym typeface="Symbol" pitchFamily="18" charset="2"/>
            </a:endParaRPr>
          </a:p>
          <a:p>
            <a:pPr eaLnBrk="1" hangingPunct="1">
              <a:lnSpc>
                <a:spcPct val="80000"/>
              </a:lnSpc>
              <a:buNone/>
              <a:defRPr/>
            </a:pPr>
            <a:r>
              <a:rPr lang="en-US" sz="2400" smtClean="0">
                <a:latin typeface="+mj-lt"/>
                <a:sym typeface="Symbol" pitchFamily="18" charset="2"/>
              </a:rPr>
              <a:t>  An interval estimate would account for the sampling</a:t>
            </a:r>
            <a:br>
              <a:rPr lang="en-US" sz="2400" smtClean="0">
                <a:latin typeface="+mj-lt"/>
                <a:sym typeface="Symbol" pitchFamily="18" charset="2"/>
              </a:rPr>
            </a:br>
            <a:r>
              <a:rPr lang="en-US" sz="2400" smtClean="0">
                <a:latin typeface="+mj-lt"/>
                <a:sym typeface="Symbol" pitchFamily="18" charset="2"/>
              </a:rPr>
              <a:t>  ‘variation’ in the estimator of </a:t>
            </a:r>
            <a:r>
              <a:rPr lang="el-GR" sz="2400" b="1" smtClean="0">
                <a:latin typeface="+mj-lt"/>
                <a:sym typeface="Symbol" pitchFamily="18" charset="2"/>
              </a:rPr>
              <a:t>Ω</a:t>
            </a:r>
            <a:r>
              <a:rPr lang="en-US" sz="2400" smtClean="0">
                <a:latin typeface="+mj-lt"/>
                <a:sym typeface="Symbol" pitchFamily="18" charset="2"/>
              </a:rPr>
              <a:t>.</a:t>
            </a:r>
          </a:p>
          <a:p>
            <a:pPr eaLnBrk="1" hangingPunct="1">
              <a:lnSpc>
                <a:spcPct val="80000"/>
              </a:lnSpc>
              <a:buNone/>
              <a:defRPr/>
            </a:pPr>
            <a:r>
              <a:rPr lang="en-US" sz="2400" smtClean="0">
                <a:latin typeface="+mj-lt"/>
                <a:sym typeface="Symbol" pitchFamily="18" charset="2"/>
              </a:rPr>
              <a:t>  Bayesian counterpart to the preceding:  Posterior </a:t>
            </a:r>
            <a:br>
              <a:rPr lang="en-US" sz="2400" smtClean="0">
                <a:latin typeface="+mj-lt"/>
                <a:sym typeface="Symbol" pitchFamily="18" charset="2"/>
              </a:rPr>
            </a:br>
            <a:r>
              <a:rPr lang="en-US" sz="2400" smtClean="0">
                <a:latin typeface="+mj-lt"/>
                <a:sym typeface="Symbol" pitchFamily="18" charset="2"/>
              </a:rPr>
              <a:t>   mean and variance.  Same kind of plot could be done.</a:t>
            </a:r>
            <a:endParaRPr lang="el-GR" sz="2400" smtClean="0">
              <a:latin typeface="+mj-lt"/>
              <a:sym typeface="Symbol" pitchFamily="18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85800"/>
            <a:ext cx="8229600" cy="838200"/>
          </a:xfrm>
        </p:spPr>
        <p:txBody>
          <a:bodyPr/>
          <a:lstStyle/>
          <a:p>
            <a:pPr algn="ctr" eaLnBrk="1" hangingPunct="1"/>
            <a:r>
              <a:rPr lang="en-US" smtClean="0"/>
              <a:t>Individual E[</a:t>
            </a:r>
            <a:r>
              <a:rPr lang="en-US" b="1" smtClean="0">
                <a:sym typeface="Symbol" pitchFamily="18" charset="2"/>
              </a:rPr>
              <a:t></a:t>
            </a:r>
            <a:r>
              <a:rPr lang="en-US" baseline="-25000" smtClean="0">
                <a:sym typeface="Symbol" pitchFamily="18" charset="2"/>
              </a:rPr>
              <a:t>i</a:t>
            </a:r>
            <a:r>
              <a:rPr lang="en-US" smtClean="0"/>
              <a:t>|data</a:t>
            </a:r>
            <a:r>
              <a:rPr lang="en-US" baseline="-25000" smtClean="0"/>
              <a:t>i</a:t>
            </a:r>
            <a:r>
              <a:rPr lang="en-US" smtClean="0"/>
              <a:t>] Estimates*</a:t>
            </a:r>
          </a:p>
        </p:txBody>
      </p:sp>
      <p:sp>
        <p:nvSpPr>
          <p:cNvPr id="48132" name="Text Box 4"/>
          <p:cNvSpPr txBox="1">
            <a:spLocks noChangeArrowheads="1"/>
          </p:cNvSpPr>
          <p:nvPr/>
        </p:nvSpPr>
        <p:spPr bwMode="auto">
          <a:xfrm>
            <a:off x="685800" y="5257800"/>
            <a:ext cx="8001000" cy="13700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600" b="1">
                <a:latin typeface="+mj-lt"/>
              </a:rPr>
              <a:t>The random parameters model is uncovering the latent class feature of the data.</a:t>
            </a:r>
          </a:p>
          <a:p>
            <a:pPr>
              <a:spcBef>
                <a:spcPct val="50000"/>
              </a:spcBef>
              <a:defRPr/>
            </a:pPr>
            <a:endParaRPr lang="en-US" b="1">
              <a:latin typeface="+mj-lt"/>
            </a:endParaRPr>
          </a:p>
          <a:p>
            <a:pPr>
              <a:spcBef>
                <a:spcPct val="50000"/>
              </a:spcBef>
              <a:defRPr/>
            </a:pPr>
            <a:r>
              <a:rPr lang="en-US" sz="1600" b="1">
                <a:latin typeface="+mj-lt"/>
              </a:rPr>
              <a:t>*The intervals could be made wider to account for the sampling </a:t>
            </a:r>
            <a:br>
              <a:rPr lang="en-US" sz="1600" b="1">
                <a:latin typeface="+mj-lt"/>
              </a:rPr>
            </a:br>
            <a:r>
              <a:rPr lang="en-US" sz="1600" b="1">
                <a:latin typeface="+mj-lt"/>
              </a:rPr>
              <a:t>variability of the underlying (classical) parameter estimators.</a:t>
            </a:r>
          </a:p>
        </p:txBody>
      </p:sp>
      <p:pic>
        <p:nvPicPr>
          <p:cNvPr id="2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1676400"/>
            <a:ext cx="8491538" cy="34290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cxnSp>
        <p:nvCxnSpPr>
          <p:cNvPr id="48133" name="Straight Connector 7"/>
          <p:cNvCxnSpPr>
            <a:cxnSpLocks noChangeShapeType="1"/>
          </p:cNvCxnSpPr>
          <p:nvPr/>
        </p:nvCxnSpPr>
        <p:spPr bwMode="auto">
          <a:xfrm rot="5400000" flipH="1" flipV="1">
            <a:off x="2143126" y="3219450"/>
            <a:ext cx="2438400" cy="3175"/>
          </a:xfrm>
          <a:prstGeom prst="line">
            <a:avLst/>
          </a:prstGeom>
          <a:noFill/>
          <a:ln w="38100" algn="ctr">
            <a:solidFill>
              <a:srgbClr val="0099FF"/>
            </a:solidFill>
            <a:round/>
            <a:headEnd/>
            <a:tailEnd/>
          </a:ln>
        </p:spPr>
      </p:cxnSp>
      <p:cxnSp>
        <p:nvCxnSpPr>
          <p:cNvPr id="48134" name="Straight Connector 8"/>
          <p:cNvCxnSpPr>
            <a:cxnSpLocks noChangeShapeType="1"/>
          </p:cNvCxnSpPr>
          <p:nvPr/>
        </p:nvCxnSpPr>
        <p:spPr bwMode="auto">
          <a:xfrm rot="5400000" flipH="1" flipV="1">
            <a:off x="5504657" y="3209131"/>
            <a:ext cx="2438400" cy="1587"/>
          </a:xfrm>
          <a:prstGeom prst="line">
            <a:avLst/>
          </a:prstGeom>
          <a:noFill/>
          <a:ln w="38100" algn="ctr">
            <a:solidFill>
              <a:srgbClr val="0099FF"/>
            </a:solidFill>
            <a:round/>
            <a:headEnd/>
            <a:tailEnd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2192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sz="3200" b="1" smtClean="0"/>
              <a:t>WTP Application (Value of Time Saved)</a:t>
            </a:r>
          </a:p>
        </p:txBody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2209800"/>
            <a:ext cx="5562600" cy="16764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mtClean="0">
                <a:latin typeface="+mj-lt"/>
              </a:rPr>
              <a:t>Estimating Willingness to Pay for</a:t>
            </a:r>
            <a:br>
              <a:rPr lang="en-US" smtClean="0">
                <a:latin typeface="+mj-lt"/>
              </a:rPr>
            </a:br>
            <a:r>
              <a:rPr lang="en-US" smtClean="0">
                <a:latin typeface="+mj-lt"/>
              </a:rPr>
              <a:t>Increments to an Attribute in a  </a:t>
            </a:r>
            <a:br>
              <a:rPr lang="en-US" smtClean="0">
                <a:latin typeface="+mj-lt"/>
              </a:rPr>
            </a:br>
            <a:r>
              <a:rPr lang="en-US" smtClean="0">
                <a:latin typeface="+mj-lt"/>
              </a:rPr>
              <a:t>Discrete Choice Model</a:t>
            </a:r>
          </a:p>
        </p:txBody>
      </p:sp>
      <p:graphicFrame>
        <p:nvGraphicFramePr>
          <p:cNvPr id="17410" name="Object 4"/>
          <p:cNvGraphicFramePr>
            <a:graphicFrameLocks noChangeAspect="1"/>
          </p:cNvGraphicFramePr>
          <p:nvPr/>
        </p:nvGraphicFramePr>
        <p:xfrm>
          <a:off x="2438400" y="4343400"/>
          <a:ext cx="3409950" cy="1387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51" name="Equation" r:id="rId4" imgW="1091880" imgH="444240" progId="Equation.DSMT4">
                  <p:embed/>
                </p:oleObj>
              </mc:Choice>
              <mc:Fallback>
                <p:oleObj name="Equation" r:id="rId4" imgW="1091880" imgH="44424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4343400"/>
                        <a:ext cx="3409950" cy="13874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13" name="Line 5"/>
          <p:cNvSpPr>
            <a:spLocks noChangeShapeType="1"/>
          </p:cNvSpPr>
          <p:nvPr/>
        </p:nvSpPr>
        <p:spPr bwMode="auto">
          <a:xfrm flipH="1">
            <a:off x="5181600" y="3657600"/>
            <a:ext cx="2286000" cy="83820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7414" name="Text Box 6"/>
          <p:cNvSpPr txBox="1">
            <a:spLocks noChangeArrowheads="1"/>
          </p:cNvSpPr>
          <p:nvPr/>
        </p:nvSpPr>
        <p:spPr bwMode="auto">
          <a:xfrm>
            <a:off x="6477000" y="40386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400"/>
              <a:t>Random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914400"/>
            <a:ext cx="8229600" cy="685800"/>
          </a:xfrm>
        </p:spPr>
        <p:txBody>
          <a:bodyPr/>
          <a:lstStyle/>
          <a:p>
            <a:pPr algn="ctr" eaLnBrk="1" hangingPunct="1"/>
            <a:r>
              <a:rPr lang="en-US" sz="3600" b="1" smtClean="0"/>
              <a:t>Extending the RP Model to WTP</a:t>
            </a:r>
          </a:p>
        </p:txBody>
      </p:sp>
      <p:sp>
        <p:nvSpPr>
          <p:cNvPr id="1843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066800" y="1676400"/>
            <a:ext cx="7467600" cy="3048000"/>
          </a:xfrm>
        </p:spPr>
        <p:txBody>
          <a:bodyPr/>
          <a:lstStyle/>
          <a:p>
            <a:pPr eaLnBrk="1" hangingPunct="1">
              <a:buNone/>
            </a:pPr>
            <a:r>
              <a:rPr lang="en-US" sz="3600" smtClean="0">
                <a:latin typeface="+mj-lt"/>
              </a:rPr>
              <a:t>U</a:t>
            </a:r>
            <a:r>
              <a:rPr lang="en-US" smtClean="0">
                <a:latin typeface="+mj-lt"/>
              </a:rPr>
              <a:t>se the model to estimate conditional</a:t>
            </a:r>
            <a:br>
              <a:rPr lang="en-US" smtClean="0">
                <a:latin typeface="+mj-lt"/>
              </a:rPr>
            </a:br>
            <a:r>
              <a:rPr lang="en-US" smtClean="0">
                <a:latin typeface="+mj-lt"/>
              </a:rPr>
              <a:t>   distributions for any function of</a:t>
            </a:r>
            <a:br>
              <a:rPr lang="en-US" smtClean="0">
                <a:latin typeface="+mj-lt"/>
              </a:rPr>
            </a:br>
            <a:r>
              <a:rPr lang="en-US" smtClean="0">
                <a:latin typeface="+mj-lt"/>
              </a:rPr>
              <a:t>   parameters</a:t>
            </a:r>
          </a:p>
          <a:p>
            <a:pPr eaLnBrk="1" hangingPunct="1">
              <a:buNone/>
            </a:pPr>
            <a:r>
              <a:rPr lang="en-US" sz="3600" smtClean="0">
                <a:latin typeface="+mj-lt"/>
              </a:rPr>
              <a:t>W</a:t>
            </a:r>
            <a:r>
              <a:rPr lang="en-US" smtClean="0">
                <a:latin typeface="+mj-lt"/>
              </a:rPr>
              <a:t>illingness to pay = -</a:t>
            </a:r>
            <a:r>
              <a:rPr lang="en-US" smtClean="0">
                <a:latin typeface="+mj-lt"/>
                <a:sym typeface="Symbol" pitchFamily="18" charset="2"/>
              </a:rPr>
              <a:t></a:t>
            </a:r>
            <a:r>
              <a:rPr lang="en-US" baseline="-25000" smtClean="0">
                <a:latin typeface="+mj-lt"/>
                <a:sym typeface="Symbol" pitchFamily="18" charset="2"/>
              </a:rPr>
              <a:t>i,time</a:t>
            </a:r>
            <a:r>
              <a:rPr lang="en-US" smtClean="0">
                <a:latin typeface="+mj-lt"/>
                <a:sym typeface="Symbol" pitchFamily="18" charset="2"/>
              </a:rPr>
              <a:t> / </a:t>
            </a:r>
            <a:r>
              <a:rPr lang="en-US" baseline="-25000" smtClean="0">
                <a:latin typeface="+mj-lt"/>
                <a:sym typeface="Symbol" pitchFamily="18" charset="2"/>
              </a:rPr>
              <a:t>i,cost</a:t>
            </a:r>
            <a:r>
              <a:rPr lang="en-US" smtClean="0">
                <a:latin typeface="+mj-lt"/>
                <a:sym typeface="Symbol" pitchFamily="18" charset="2"/>
              </a:rPr>
              <a:t> </a:t>
            </a:r>
          </a:p>
          <a:p>
            <a:pPr eaLnBrk="1" hangingPunct="1">
              <a:buNone/>
            </a:pPr>
            <a:r>
              <a:rPr lang="en-US" sz="3600" smtClean="0">
                <a:latin typeface="+mj-lt"/>
                <a:sym typeface="Symbol" pitchFamily="18" charset="2"/>
              </a:rPr>
              <a:t>U</a:t>
            </a:r>
            <a:r>
              <a:rPr lang="en-US" smtClean="0">
                <a:latin typeface="+mj-lt"/>
                <a:sym typeface="Symbol" pitchFamily="18" charset="2"/>
              </a:rPr>
              <a:t>se simulation method</a:t>
            </a:r>
          </a:p>
        </p:txBody>
      </p:sp>
      <p:graphicFrame>
        <p:nvGraphicFramePr>
          <p:cNvPr id="18434" name="Object 4"/>
          <p:cNvGraphicFramePr>
            <a:graphicFrameLocks noGrp="1" noChangeAspect="1"/>
          </p:cNvGraphicFramePr>
          <p:nvPr>
            <p:ph sz="half" idx="2"/>
          </p:nvPr>
        </p:nvGraphicFramePr>
        <p:xfrm>
          <a:off x="1143000" y="4572000"/>
          <a:ext cx="6599238" cy="182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75" name="Equation" r:id="rId4" imgW="3390840" imgH="939600" progId="Equation.DSMT4">
                  <p:embed/>
                </p:oleObj>
              </mc:Choice>
              <mc:Fallback>
                <p:oleObj name="Equation" r:id="rId4" imgW="3390840" imgH="9396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4572000"/>
                        <a:ext cx="6599238" cy="1828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905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37" name="Rectangle 4"/>
          <p:cNvSpPr>
            <a:spLocks noChangeArrowheads="1"/>
          </p:cNvSpPr>
          <p:nvPr/>
        </p:nvSpPr>
        <p:spPr bwMode="auto">
          <a:xfrm>
            <a:off x="1066800" y="4572000"/>
            <a:ext cx="6934200" cy="19050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838200"/>
            <a:ext cx="7772400" cy="914400"/>
          </a:xfrm>
        </p:spPr>
        <p:txBody>
          <a:bodyPr/>
          <a:lstStyle/>
          <a:p>
            <a:pPr algn="ctr" eaLnBrk="1" hangingPunct="1"/>
            <a:r>
              <a:rPr lang="en-US" sz="3600" b="1" smtClean="0"/>
              <a:t>Sumulation of WTP from </a:t>
            </a:r>
            <a:r>
              <a:rPr lang="en-US" sz="3600" b="1" smtClean="0">
                <a:sym typeface="Symbol" pitchFamily="18" charset="2"/>
              </a:rPr>
              <a:t></a:t>
            </a:r>
            <a:r>
              <a:rPr lang="en-US" sz="3600" b="1" i="1" baseline="-25000" smtClean="0">
                <a:sym typeface="Symbol" pitchFamily="18" charset="2"/>
              </a:rPr>
              <a:t>i</a:t>
            </a:r>
            <a:endParaRPr lang="en-US" sz="3600" b="1" i="1" smtClean="0"/>
          </a:p>
        </p:txBody>
      </p:sp>
      <p:graphicFrame>
        <p:nvGraphicFramePr>
          <p:cNvPr id="19458" name="Object 3"/>
          <p:cNvGraphicFramePr>
            <a:graphicFrameLocks noChangeAspect="1"/>
          </p:cNvGraphicFramePr>
          <p:nvPr/>
        </p:nvGraphicFramePr>
        <p:xfrm>
          <a:off x="990600" y="1981200"/>
          <a:ext cx="7186613" cy="40766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699" name="Equation" r:id="rId4" imgW="4203360" imgH="2387520" progId="Equation.DSMT4">
                  <p:embed/>
                </p:oleObj>
              </mc:Choice>
              <mc:Fallback>
                <p:oleObj name="Equation" r:id="rId4" imgW="4203360" imgH="238752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1981200"/>
                        <a:ext cx="7186613" cy="407662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295400"/>
            <a:ext cx="8305800" cy="1143000"/>
          </a:xfrm>
        </p:spPr>
        <p:txBody>
          <a:bodyPr/>
          <a:lstStyle/>
          <a:p>
            <a:pPr algn="ctr" eaLnBrk="1" hangingPunct="1"/>
            <a:r>
              <a:rPr lang="en-US" sz="3600" b="1" smtClean="0"/>
              <a:t>Stated Choice Experiment: Travel</a:t>
            </a:r>
            <a:br>
              <a:rPr lang="en-US" sz="3600" b="1" smtClean="0"/>
            </a:br>
            <a:r>
              <a:rPr lang="en-US" sz="3600" b="1" smtClean="0"/>
              <a:t>Mode by Sydney Commuters</a:t>
            </a:r>
          </a:p>
        </p:txBody>
      </p:sp>
      <p:graphicFrame>
        <p:nvGraphicFramePr>
          <p:cNvPr id="20482" name="Object 3"/>
          <p:cNvGraphicFramePr>
            <a:graphicFrameLocks noGrp="1" noChangeAspect="1"/>
          </p:cNvGraphicFramePr>
          <p:nvPr>
            <p:ph idx="1"/>
          </p:nvPr>
        </p:nvGraphicFramePr>
        <p:xfrm>
          <a:off x="457200" y="2819400"/>
          <a:ext cx="8458200" cy="3171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3" name="Bitmap Image" r:id="rId4" imgW="6171429" imgH="2314286" progId="PBrush">
                  <p:embed/>
                </p:oleObj>
              </mc:Choice>
              <mc:Fallback>
                <p:oleObj name="Bitmap Image" r:id="rId4" imgW="6171429" imgH="2314286" progId="PBrush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2819400"/>
                        <a:ext cx="8458200" cy="3171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/>
              <a:t>Would You Use a New Mode?</a:t>
            </a:r>
          </a:p>
        </p:txBody>
      </p:sp>
      <p:graphicFrame>
        <p:nvGraphicFramePr>
          <p:cNvPr id="21506" name="Object 3"/>
          <p:cNvGraphicFramePr>
            <a:graphicFrameLocks noGrp="1" noChangeAspect="1"/>
          </p:cNvGraphicFramePr>
          <p:nvPr>
            <p:ph idx="1"/>
          </p:nvPr>
        </p:nvGraphicFramePr>
        <p:xfrm>
          <a:off x="304800" y="1833563"/>
          <a:ext cx="8534400" cy="3043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47" name="Bitmap Image" r:id="rId4" imgW="4648849" imgH="1657581" progId="PBrush">
                  <p:embed/>
                </p:oleObj>
              </mc:Choice>
              <mc:Fallback>
                <p:oleObj name="Bitmap Image" r:id="rId4" imgW="4648849" imgH="1657581" progId="PBrush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1833563"/>
                        <a:ext cx="8534400" cy="3043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/>
              <a:t>Value of Travel Time Saved</a:t>
            </a:r>
          </a:p>
        </p:txBody>
      </p:sp>
      <p:graphicFrame>
        <p:nvGraphicFramePr>
          <p:cNvPr id="22530" name="Object 3"/>
          <p:cNvGraphicFramePr>
            <a:graphicFrameLocks noGrp="1" noChangeAspect="1"/>
          </p:cNvGraphicFramePr>
          <p:nvPr>
            <p:ph idx="1"/>
          </p:nvPr>
        </p:nvGraphicFramePr>
        <p:xfrm>
          <a:off x="762000" y="1981200"/>
          <a:ext cx="8001000" cy="3289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71" name="Bitmap Image" r:id="rId4" imgW="5144218" imgH="2114845" progId="PBrush">
                  <p:embed/>
                </p:oleObj>
              </mc:Choice>
              <mc:Fallback>
                <p:oleObj name="Bitmap Image" r:id="rId4" imgW="5144218" imgH="2114845" progId="PBrush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1981200"/>
                        <a:ext cx="8001000" cy="3289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39825"/>
          </a:xfrm>
        </p:spPr>
        <p:txBody>
          <a:bodyPr/>
          <a:lstStyle/>
          <a:p>
            <a:pPr algn="ctr"/>
            <a:r>
              <a:rPr lang="en-US" sz="3600" b="1" smtClean="0"/>
              <a:t>A Generalized Mixed Logit Model</a:t>
            </a:r>
          </a:p>
        </p:txBody>
      </p:sp>
      <p:graphicFrame>
        <p:nvGraphicFramePr>
          <p:cNvPr id="23554" name="Object 4"/>
          <p:cNvGraphicFramePr>
            <a:graphicFrameLocks noChangeAspect="1"/>
          </p:cNvGraphicFramePr>
          <p:nvPr/>
        </p:nvGraphicFramePr>
        <p:xfrm>
          <a:off x="2057400" y="1828800"/>
          <a:ext cx="5105400" cy="4300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95" name="Equation" r:id="rId4" imgW="3060360" imgH="2577960" progId="Equation.DSMT4">
                  <p:embed/>
                </p:oleObj>
              </mc:Choice>
              <mc:Fallback>
                <p:oleObj name="Equation" r:id="rId4" imgW="3060360" imgH="257796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1828800"/>
                        <a:ext cx="5105400" cy="4300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Title 2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139825"/>
          </a:xfrm>
        </p:spPr>
        <p:txBody>
          <a:bodyPr/>
          <a:lstStyle/>
          <a:p>
            <a:pPr algn="ctr"/>
            <a:r>
              <a:rPr lang="en-US" b="1" smtClean="0"/>
              <a:t>Generalized Multinomial Choice Model</a:t>
            </a:r>
          </a:p>
        </p:txBody>
      </p:sp>
      <p:graphicFrame>
        <p:nvGraphicFramePr>
          <p:cNvPr id="24578" name="Object 3"/>
          <p:cNvGraphicFramePr>
            <a:graphicFrameLocks noChangeAspect="1"/>
          </p:cNvGraphicFramePr>
          <p:nvPr/>
        </p:nvGraphicFramePr>
        <p:xfrm>
          <a:off x="954088" y="2133600"/>
          <a:ext cx="7473950" cy="3241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19" name="Equation" r:id="rId4" imgW="4686120" imgH="2031840" progId="Equation.DSMT4">
                  <p:embed/>
                </p:oleObj>
              </mc:Choice>
              <mc:Fallback>
                <p:oleObj name="Equation" r:id="rId4" imgW="4686120" imgH="203184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4088" y="2133600"/>
                        <a:ext cx="7473950" cy="32416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Title 2"/>
          <p:cNvSpPr>
            <a:spLocks noGrp="1"/>
          </p:cNvSpPr>
          <p:nvPr>
            <p:ph type="title"/>
          </p:nvPr>
        </p:nvSpPr>
        <p:spPr>
          <a:xfrm>
            <a:off x="533400" y="381000"/>
            <a:ext cx="8229600" cy="1139825"/>
          </a:xfrm>
        </p:spPr>
        <p:txBody>
          <a:bodyPr/>
          <a:lstStyle/>
          <a:p>
            <a:pPr algn="ctr"/>
            <a:r>
              <a:rPr lang="en-US" sz="3600" smtClean="0"/>
              <a:t>Estimation in Willingness to Pay Space</a:t>
            </a:r>
          </a:p>
        </p:txBody>
      </p:sp>
      <p:graphicFrame>
        <p:nvGraphicFramePr>
          <p:cNvPr id="25602" name="Object 3"/>
          <p:cNvGraphicFramePr>
            <a:graphicFrameLocks noChangeAspect="1"/>
          </p:cNvGraphicFramePr>
          <p:nvPr/>
        </p:nvGraphicFramePr>
        <p:xfrm>
          <a:off x="533400" y="2133600"/>
          <a:ext cx="7961313" cy="307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43" name="Equation" r:id="rId4" imgW="4863960" imgH="1879560" progId="Equation.DSMT4">
                  <p:embed/>
                </p:oleObj>
              </mc:Choice>
              <mc:Fallback>
                <p:oleObj name="Equation" r:id="rId4" imgW="4863960" imgH="187956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2133600"/>
                        <a:ext cx="7961313" cy="3079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04" name="Rectangle 3"/>
          <p:cNvSpPr>
            <a:spLocks noChangeArrowheads="1"/>
          </p:cNvSpPr>
          <p:nvPr/>
        </p:nvSpPr>
        <p:spPr bwMode="auto">
          <a:xfrm>
            <a:off x="4724400" y="2133600"/>
            <a:ext cx="1066800" cy="1371600"/>
          </a:xfrm>
          <a:prstGeom prst="rect">
            <a:avLst/>
          </a:prstGeom>
          <a:solidFill>
            <a:srgbClr val="CCECFF">
              <a:alpha val="21176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143000" y="1676400"/>
            <a:ext cx="4724400" cy="3048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400" b="1">
                <a:latin typeface="+mj-lt"/>
              </a:rPr>
              <a:t>Both parameters in the WTP calculation are random.</a:t>
            </a:r>
          </a:p>
        </p:txBody>
      </p:sp>
      <p:sp>
        <p:nvSpPr>
          <p:cNvPr id="25606" name="Rectangle 5"/>
          <p:cNvSpPr>
            <a:spLocks noChangeArrowheads="1"/>
          </p:cNvSpPr>
          <p:nvPr/>
        </p:nvSpPr>
        <p:spPr bwMode="auto">
          <a:xfrm>
            <a:off x="1219200" y="2133600"/>
            <a:ext cx="381000" cy="1371600"/>
          </a:xfrm>
          <a:prstGeom prst="rect">
            <a:avLst/>
          </a:prstGeom>
          <a:solidFill>
            <a:srgbClr val="FF3300">
              <a:alpha val="16078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le 1"/>
          <p:cNvSpPr>
            <a:spLocks noGrp="1"/>
          </p:cNvSpPr>
          <p:nvPr>
            <p:ph type="title"/>
          </p:nvPr>
        </p:nvSpPr>
        <p:spPr>
          <a:xfrm>
            <a:off x="457200" y="887412"/>
            <a:ext cx="8229600" cy="407988"/>
          </a:xfrm>
        </p:spPr>
        <p:txBody>
          <a:bodyPr/>
          <a:lstStyle/>
          <a:p>
            <a:pPr algn="ctr"/>
            <a:r>
              <a:rPr lang="en-US" sz="2800" b="1" smtClean="0"/>
              <a:t>Estimated Model for WTP</a:t>
            </a:r>
          </a:p>
        </p:txBody>
      </p:sp>
      <p:sp>
        <p:nvSpPr>
          <p:cNvPr id="51203" name="Rectangle 3"/>
          <p:cNvSpPr>
            <a:spLocks noChangeArrowheads="1"/>
          </p:cNvSpPr>
          <p:nvPr/>
        </p:nvSpPr>
        <p:spPr bwMode="auto">
          <a:xfrm>
            <a:off x="381000" y="1295400"/>
            <a:ext cx="8382000" cy="304800"/>
          </a:xfrm>
          <a:prstGeom prst="rect">
            <a:avLst/>
          </a:prstGeom>
          <a:solidFill>
            <a:srgbClr val="FFFFFF"/>
          </a:solidFill>
          <a:ln w="19050" algn="ctr">
            <a:noFill/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51204" name="TextBox 4"/>
          <p:cNvSpPr txBox="1">
            <a:spLocks noChangeArrowheads="1"/>
          </p:cNvSpPr>
          <p:nvPr/>
        </p:nvSpPr>
        <p:spPr bwMode="auto">
          <a:xfrm>
            <a:off x="1143000" y="1195655"/>
            <a:ext cx="7467600" cy="55861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05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050" b="1">
                <a:latin typeface="Courier New" pitchFamily="49" charset="0"/>
                <a:cs typeface="Courier New" pitchFamily="49" charset="0"/>
              </a:rPr>
              <a:t>Variable| Coefficient    Standard Error  b/St.Er. P[|Z|&gt;z]</a:t>
            </a:r>
          </a:p>
          <a:p>
            <a:r>
              <a:rPr lang="en-US" sz="105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050" b="1">
                <a:latin typeface="Courier New" pitchFamily="49" charset="0"/>
                <a:cs typeface="Courier New" pitchFamily="49" charset="0"/>
              </a:rPr>
              <a:t>        |Random parameters in utility functions</a:t>
            </a:r>
          </a:p>
          <a:p>
            <a:r>
              <a:rPr lang="it-IT" sz="1050" b="1">
                <a:latin typeface="Courier New" pitchFamily="49" charset="0"/>
                <a:cs typeface="Courier New" pitchFamily="49" charset="0"/>
              </a:rPr>
              <a:t>    QUAL|    -.32668***       .04302       -7.593   .0000    1.01373  renormalized</a:t>
            </a:r>
          </a:p>
          <a:p>
            <a:r>
              <a:rPr lang="en-US" sz="1050" b="1">
                <a:latin typeface="Courier New" pitchFamily="49" charset="0"/>
                <a:cs typeface="Courier New" pitchFamily="49" charset="0"/>
              </a:rPr>
              <a:t>   PRICE|    1.00000        ......(Fixed Parameter)......  -11.80230  renormalized</a:t>
            </a:r>
          </a:p>
          <a:p>
            <a:r>
              <a:rPr lang="en-US" sz="1050" b="1">
                <a:latin typeface="Courier New" pitchFamily="49" charset="0"/>
                <a:cs typeface="Courier New" pitchFamily="49" charset="0"/>
              </a:rPr>
              <a:t>        |Nonrandom parameters in utility functions</a:t>
            </a:r>
          </a:p>
          <a:p>
            <a:r>
              <a:rPr lang="en-US" sz="1050" b="1">
                <a:latin typeface="Courier New" pitchFamily="49" charset="0"/>
                <a:cs typeface="Courier New" pitchFamily="49" charset="0"/>
              </a:rPr>
              <a:t>    FASH|    1.14527***       .05788       19.787   .0000     1.4789  not rescaled</a:t>
            </a:r>
          </a:p>
          <a:p>
            <a:r>
              <a:rPr lang="it-IT" sz="1050" b="1">
                <a:latin typeface="Courier New" pitchFamily="49" charset="0"/>
                <a:cs typeface="Courier New" pitchFamily="49" charset="0"/>
              </a:rPr>
              <a:t>    ASC4|     .84364***       .05554       15.189   .0000      .0368  not rescaled</a:t>
            </a:r>
          </a:p>
          <a:p>
            <a:r>
              <a:rPr lang="en-US" sz="1050" b="1">
                <a:latin typeface="Courier New" pitchFamily="49" charset="0"/>
                <a:cs typeface="Courier New" pitchFamily="49" charset="0"/>
              </a:rPr>
              <a:t>        |Heterogeneity in mean, Parameter:Variable</a:t>
            </a:r>
          </a:p>
          <a:p>
            <a:r>
              <a:rPr lang="pt-BR" sz="1050" b="1">
                <a:latin typeface="Courier New" pitchFamily="49" charset="0"/>
                <a:cs typeface="Courier New" pitchFamily="49" charset="0"/>
              </a:rPr>
              <a:t>QUAL:AGE|     .05843          .04836        1.208   .2270     interaction terms</a:t>
            </a:r>
          </a:p>
          <a:p>
            <a:r>
              <a:rPr lang="it-IT" sz="1050" b="1">
                <a:latin typeface="Courier New" pitchFamily="49" charset="0"/>
                <a:cs typeface="Courier New" pitchFamily="49" charset="0"/>
              </a:rPr>
              <a:t>QUA0:AGE|    -.11620          .13911        -.835   .4035</a:t>
            </a:r>
          </a:p>
          <a:p>
            <a:r>
              <a:rPr lang="en-US" sz="1050" b="1">
                <a:latin typeface="Courier New" pitchFamily="49" charset="0"/>
                <a:cs typeface="Courier New" pitchFamily="49" charset="0"/>
              </a:rPr>
              <a:t>PRIC:AGE|     .23958          .25730         .931   .3518</a:t>
            </a:r>
          </a:p>
          <a:p>
            <a:r>
              <a:rPr lang="it-IT" sz="1050" b="1">
                <a:latin typeface="Courier New" pitchFamily="49" charset="0"/>
                <a:cs typeface="Courier New" pitchFamily="49" charset="0"/>
              </a:rPr>
              <a:t>PRI0:AGE|    1.13921          .76279        1.493   .1353</a:t>
            </a:r>
          </a:p>
          <a:p>
            <a:r>
              <a:rPr lang="en-US" sz="1050" b="1">
                <a:latin typeface="Courier New" pitchFamily="49" charset="0"/>
                <a:cs typeface="Courier New" pitchFamily="49" charset="0"/>
              </a:rPr>
              <a:t>        |Diagonal values in Cholesky matrix, L.</a:t>
            </a:r>
          </a:p>
          <a:p>
            <a:r>
              <a:rPr lang="it-IT" sz="1050" b="1">
                <a:latin typeface="Courier New" pitchFamily="49" charset="0"/>
                <a:cs typeface="Courier New" pitchFamily="49" charset="0"/>
              </a:rPr>
              <a:t>  NsQUAL|     .13234***       .04125        3.208   .0013     correlated parameters</a:t>
            </a:r>
          </a:p>
          <a:p>
            <a:r>
              <a:rPr lang="en-US" sz="1050" b="1">
                <a:latin typeface="Courier New" pitchFamily="49" charset="0"/>
                <a:cs typeface="Courier New" pitchFamily="49" charset="0"/>
              </a:rPr>
              <a:t> CsPRICE|       .000        ......(Fixed Parameter)......     but coefficient is fixed</a:t>
            </a:r>
          </a:p>
          <a:p>
            <a:r>
              <a:rPr lang="en-US" sz="1050" b="1">
                <a:latin typeface="Courier New" pitchFamily="49" charset="0"/>
                <a:cs typeface="Courier New" pitchFamily="49" charset="0"/>
              </a:rPr>
              <a:t>        |Below diagonal values in L matrix. V = L*Lt</a:t>
            </a:r>
          </a:p>
          <a:p>
            <a:r>
              <a:rPr lang="en-US" sz="1050" b="1">
                <a:latin typeface="Courier New" pitchFamily="49" charset="0"/>
                <a:cs typeface="Courier New" pitchFamily="49" charset="0"/>
              </a:rPr>
              <a:t>PRIC:QUA|       .000        ......(Fixed Parameter)......</a:t>
            </a:r>
          </a:p>
          <a:p>
            <a:r>
              <a:rPr lang="en-US" sz="1050" b="1">
                <a:latin typeface="Courier New" pitchFamily="49" charset="0"/>
                <a:cs typeface="Courier New" pitchFamily="49" charset="0"/>
              </a:rPr>
              <a:t>        |Heteroscedasticity in GMX scale factor</a:t>
            </a:r>
          </a:p>
          <a:p>
            <a:r>
              <a:rPr lang="en-US" sz="1050" b="1">
                <a:latin typeface="Courier New" pitchFamily="49" charset="0"/>
                <a:cs typeface="Courier New" pitchFamily="49" charset="0"/>
              </a:rPr>
              <a:t>  sdMALE|     .23110          .14685        1.574   .1156     heteroscedasticity</a:t>
            </a:r>
          </a:p>
          <a:p>
            <a:r>
              <a:rPr lang="it-IT" sz="1050" b="1">
                <a:latin typeface="Courier New" pitchFamily="49" charset="0"/>
                <a:cs typeface="Courier New" pitchFamily="49" charset="0"/>
              </a:rPr>
              <a:t>        |Variance parameter tau in GMX scale parameter</a:t>
            </a:r>
          </a:p>
          <a:p>
            <a:r>
              <a:rPr lang="en-US" sz="1050" b="1">
                <a:latin typeface="Courier New" pitchFamily="49" charset="0"/>
                <a:cs typeface="Courier New" pitchFamily="49" charset="0"/>
              </a:rPr>
              <a:t>TauScale|    1.71455***       .19047        9.002   .0000     overall scaling, tau</a:t>
            </a:r>
          </a:p>
          <a:p>
            <a:r>
              <a:rPr lang="en-US" sz="1050" b="1">
                <a:latin typeface="Courier New" pitchFamily="49" charset="0"/>
                <a:cs typeface="Courier New" pitchFamily="49" charset="0"/>
              </a:rPr>
              <a:t>        |Weighting parameter gamma in GMX model</a:t>
            </a:r>
          </a:p>
          <a:p>
            <a:r>
              <a:rPr lang="en-US" sz="1050" b="1">
                <a:latin typeface="Courier New" pitchFamily="49" charset="0"/>
                <a:cs typeface="Courier New" pitchFamily="49" charset="0"/>
              </a:rPr>
              <a:t>GammaMXL|       .000        ......(Fixed Parameter)......   </a:t>
            </a:r>
          </a:p>
          <a:p>
            <a:r>
              <a:rPr lang="en-US" sz="1050" b="1">
                <a:latin typeface="Courier New" pitchFamily="49" charset="0"/>
                <a:cs typeface="Courier New" pitchFamily="49" charset="0"/>
              </a:rPr>
              <a:t>        |Coefficient on PRICE    in WTP space form</a:t>
            </a:r>
          </a:p>
          <a:p>
            <a:r>
              <a:rPr lang="en-US" sz="1050" b="1">
                <a:latin typeface="Courier New" pitchFamily="49" charset="0"/>
                <a:cs typeface="Courier New" pitchFamily="49" charset="0"/>
              </a:rPr>
              <a:t>Beta0WTP|   -3.71641***       .55428       -6.705   .0000     new price coefficient</a:t>
            </a:r>
          </a:p>
          <a:p>
            <a:r>
              <a:rPr lang="en-US" sz="1050" b="1">
                <a:latin typeface="Courier New" pitchFamily="49" charset="0"/>
                <a:cs typeface="Courier New" pitchFamily="49" charset="0"/>
              </a:rPr>
              <a:t>S_b0_WTP|     .03926          .40549         .097   .9229     standard deviation</a:t>
            </a:r>
          </a:p>
          <a:p>
            <a:r>
              <a:rPr lang="en-US" sz="1050" b="1">
                <a:latin typeface="Courier New" pitchFamily="49" charset="0"/>
                <a:cs typeface="Courier New" pitchFamily="49" charset="0"/>
              </a:rPr>
              <a:t>        |  Sample Mean    Sample Std.Dev.</a:t>
            </a:r>
          </a:p>
          <a:p>
            <a:r>
              <a:rPr lang="en-US" sz="1050" b="1">
                <a:latin typeface="Courier New" pitchFamily="49" charset="0"/>
                <a:cs typeface="Courier New" pitchFamily="49" charset="0"/>
              </a:rPr>
              <a:t>Sigma(i)|     .70246         1.11141         .632   .5274     overall scaling</a:t>
            </a:r>
          </a:p>
          <a:p>
            <a:r>
              <a:rPr lang="en-US" sz="1050" b="1">
                <a:latin typeface="Courier New" pitchFamily="49" charset="0"/>
                <a:cs typeface="Courier New" pitchFamily="49" charset="0"/>
              </a:rPr>
              <a:t>        |Standard deviations of parameter distributions</a:t>
            </a:r>
          </a:p>
          <a:p>
            <a:r>
              <a:rPr lang="pt-BR" sz="1050" b="1">
                <a:latin typeface="Courier New" pitchFamily="49" charset="0"/>
                <a:cs typeface="Courier New" pitchFamily="49" charset="0"/>
              </a:rPr>
              <a:t>  sdQUAL|     .13234***       .04125        3.208   .0013</a:t>
            </a:r>
          </a:p>
          <a:p>
            <a:r>
              <a:rPr lang="en-US" sz="1050" b="1">
                <a:latin typeface="Courier New" pitchFamily="49" charset="0"/>
                <a:cs typeface="Courier New" pitchFamily="49" charset="0"/>
              </a:rPr>
              <a:t> sdPRICE|       .000        ......(Fixed Parameter)......</a:t>
            </a:r>
          </a:p>
          <a:p>
            <a:r>
              <a:rPr lang="en-US" sz="105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</p:txBody>
      </p:sp>
      <p:sp>
        <p:nvSpPr>
          <p:cNvPr id="51205" name="Rectangle 5"/>
          <p:cNvSpPr>
            <a:spLocks noChangeArrowheads="1"/>
          </p:cNvSpPr>
          <p:nvPr/>
        </p:nvSpPr>
        <p:spPr bwMode="auto">
          <a:xfrm>
            <a:off x="1219200" y="5257800"/>
            <a:ext cx="6858000" cy="5334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1430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b="1" smtClean="0"/>
              <a:t>Caveats About Estimation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1981201"/>
            <a:ext cx="7162800" cy="39624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n-US" smtClean="0">
                <a:latin typeface="+mj-lt"/>
              </a:rPr>
              <a:t>Using MSL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mtClean="0">
                <a:latin typeface="+mj-lt"/>
              </a:rPr>
              <a:t>Number of draws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mtClean="0">
                <a:latin typeface="+mj-lt"/>
              </a:rPr>
              <a:t>Intelligent vs. random draws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mtClean="0">
                <a:latin typeface="+mj-lt"/>
              </a:rPr>
              <a:t>Estimating WTP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mtClean="0">
                <a:latin typeface="+mj-lt"/>
              </a:rPr>
              <a:t>Ratios of normally distributed estimates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mtClean="0">
                <a:latin typeface="+mj-lt"/>
              </a:rPr>
              <a:t>Excessive range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mtClean="0">
                <a:latin typeface="+mj-lt"/>
              </a:rPr>
              <a:t>Constraining the ranges of parameters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mtClean="0">
                <a:latin typeface="+mj-lt"/>
              </a:rPr>
              <a:t>Lognormal vs. Normal or something else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mtClean="0">
                <a:latin typeface="+mj-lt"/>
              </a:rPr>
              <a:t>Distributions of parameters (uniform, triangular, etc.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Degenerate Branches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2400" smtClean="0"/>
          </a:p>
          <a:p>
            <a:endParaRPr lang="en-US" sz="2400" smtClean="0"/>
          </a:p>
          <a:p>
            <a:endParaRPr lang="en-US" sz="2400" smtClean="0"/>
          </a:p>
          <a:p>
            <a:endParaRPr lang="en-US" sz="2400" smtClean="0"/>
          </a:p>
          <a:p>
            <a:endParaRPr lang="en-US" sz="2400" smtClean="0"/>
          </a:p>
          <a:p>
            <a:endParaRPr lang="en-US" sz="2400" smtClean="0"/>
          </a:p>
          <a:p>
            <a:pPr>
              <a:buNone/>
            </a:pPr>
            <a:endParaRPr lang="en-US" sz="2400" smtClean="0"/>
          </a:p>
        </p:txBody>
      </p:sp>
      <p:sp>
        <p:nvSpPr>
          <p:cNvPr id="20484" name="Line 4"/>
          <p:cNvSpPr>
            <a:spLocks noChangeShapeType="1"/>
          </p:cNvSpPr>
          <p:nvPr/>
        </p:nvSpPr>
        <p:spPr bwMode="auto">
          <a:xfrm flipH="1">
            <a:off x="5257800" y="3505200"/>
            <a:ext cx="914400" cy="533400"/>
          </a:xfrm>
          <a:prstGeom prst="line">
            <a:avLst/>
          </a:prstGeom>
          <a:noFill/>
          <a:ln w="9525">
            <a:solidFill>
              <a:srgbClr val="333333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0485" name="Line 5"/>
          <p:cNvSpPr>
            <a:spLocks noChangeShapeType="1"/>
          </p:cNvSpPr>
          <p:nvPr/>
        </p:nvSpPr>
        <p:spPr bwMode="auto">
          <a:xfrm>
            <a:off x="6172200" y="3505200"/>
            <a:ext cx="914400" cy="533400"/>
          </a:xfrm>
          <a:prstGeom prst="line">
            <a:avLst/>
          </a:prstGeom>
          <a:noFill/>
          <a:ln w="9525">
            <a:solidFill>
              <a:srgbClr val="333333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0486" name="Line 6"/>
          <p:cNvSpPr>
            <a:spLocks noChangeShapeType="1"/>
          </p:cNvSpPr>
          <p:nvPr/>
        </p:nvSpPr>
        <p:spPr bwMode="auto">
          <a:xfrm flipV="1">
            <a:off x="2971800" y="2667000"/>
            <a:ext cx="1600200" cy="838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0487" name="Line 7"/>
          <p:cNvSpPr>
            <a:spLocks noChangeShapeType="1"/>
          </p:cNvSpPr>
          <p:nvPr/>
        </p:nvSpPr>
        <p:spPr bwMode="auto">
          <a:xfrm>
            <a:off x="4572000" y="2667000"/>
            <a:ext cx="1600200" cy="838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0488" name="Text Box 8"/>
          <p:cNvSpPr txBox="1">
            <a:spLocks noChangeArrowheads="1"/>
          </p:cNvSpPr>
          <p:nvPr/>
        </p:nvSpPr>
        <p:spPr bwMode="auto">
          <a:xfrm>
            <a:off x="3733800" y="2286000"/>
            <a:ext cx="1981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 b="1" smtClean="0">
                <a:latin typeface="Tahoma" pitchFamily="34" charset="0"/>
              </a:rPr>
              <a:t>Choice Situation</a:t>
            </a:r>
            <a:endParaRPr lang="en-US" sz="1600" b="1">
              <a:latin typeface="Tahoma" pitchFamily="34" charset="0"/>
            </a:endParaRPr>
          </a:p>
        </p:txBody>
      </p:sp>
      <p:sp>
        <p:nvSpPr>
          <p:cNvPr id="20489" name="Text Box 9"/>
          <p:cNvSpPr txBox="1">
            <a:spLocks noChangeArrowheads="1"/>
          </p:cNvSpPr>
          <p:nvPr/>
        </p:nvSpPr>
        <p:spPr bwMode="auto">
          <a:xfrm>
            <a:off x="2057400" y="3200400"/>
            <a:ext cx="9906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 b="1" smtClean="0">
                <a:latin typeface="Tahoma" pitchFamily="34" charset="0"/>
              </a:rPr>
              <a:t>Opt Out</a:t>
            </a:r>
            <a:endParaRPr lang="en-US" sz="1600" b="1">
              <a:latin typeface="Tahoma" pitchFamily="34" charset="0"/>
            </a:endParaRPr>
          </a:p>
        </p:txBody>
      </p:sp>
      <p:sp>
        <p:nvSpPr>
          <p:cNvPr id="20490" name="Text Box 10"/>
          <p:cNvSpPr txBox="1">
            <a:spLocks noChangeArrowheads="1"/>
          </p:cNvSpPr>
          <p:nvPr/>
        </p:nvSpPr>
        <p:spPr bwMode="auto">
          <a:xfrm>
            <a:off x="6324600" y="3200400"/>
            <a:ext cx="17526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 b="1" smtClean="0">
                <a:latin typeface="Tahoma" pitchFamily="34" charset="0"/>
              </a:rPr>
              <a:t>Choose Brand</a:t>
            </a:r>
            <a:endParaRPr lang="en-US" sz="1600" b="1">
              <a:latin typeface="Tahoma" pitchFamily="34" charset="0"/>
            </a:endParaRPr>
          </a:p>
        </p:txBody>
      </p:sp>
      <p:sp>
        <p:nvSpPr>
          <p:cNvPr id="20491" name="Text Box 11"/>
          <p:cNvSpPr txBox="1">
            <a:spLocks noChangeArrowheads="1"/>
          </p:cNvSpPr>
          <p:nvPr/>
        </p:nvSpPr>
        <p:spPr bwMode="auto">
          <a:xfrm>
            <a:off x="2743200" y="4083050"/>
            <a:ext cx="838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 b="1" smtClean="0">
                <a:latin typeface="Tahoma" pitchFamily="34" charset="0"/>
              </a:rPr>
              <a:t>None</a:t>
            </a:r>
            <a:endParaRPr lang="en-US" sz="1600" b="1">
              <a:latin typeface="Tahoma" pitchFamily="34" charset="0"/>
            </a:endParaRPr>
          </a:p>
        </p:txBody>
      </p:sp>
      <p:sp>
        <p:nvSpPr>
          <p:cNvPr id="20492" name="Text Box 12"/>
          <p:cNvSpPr txBox="1">
            <a:spLocks noChangeArrowheads="1"/>
          </p:cNvSpPr>
          <p:nvPr/>
        </p:nvSpPr>
        <p:spPr bwMode="auto">
          <a:xfrm>
            <a:off x="5715000" y="4114800"/>
            <a:ext cx="9906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 b="1" smtClean="0">
                <a:latin typeface="Tahoma" pitchFamily="34" charset="0"/>
              </a:rPr>
              <a:t>Brand2</a:t>
            </a:r>
            <a:endParaRPr lang="en-US" sz="1600" b="1">
              <a:latin typeface="Tahoma" pitchFamily="34" charset="0"/>
            </a:endParaRPr>
          </a:p>
        </p:txBody>
      </p:sp>
      <p:sp>
        <p:nvSpPr>
          <p:cNvPr id="20493" name="Text Box 13"/>
          <p:cNvSpPr txBox="1">
            <a:spLocks noChangeArrowheads="1"/>
          </p:cNvSpPr>
          <p:nvPr/>
        </p:nvSpPr>
        <p:spPr bwMode="auto">
          <a:xfrm>
            <a:off x="4648200" y="4083050"/>
            <a:ext cx="9906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 b="1" smtClean="0">
                <a:latin typeface="Tahoma" pitchFamily="34" charset="0"/>
              </a:rPr>
              <a:t>Brand1</a:t>
            </a:r>
            <a:endParaRPr lang="en-US" sz="1600" b="1">
              <a:latin typeface="Tahoma" pitchFamily="34" charset="0"/>
            </a:endParaRPr>
          </a:p>
        </p:txBody>
      </p:sp>
      <p:sp>
        <p:nvSpPr>
          <p:cNvPr id="20494" name="Text Box 14"/>
          <p:cNvSpPr txBox="1">
            <a:spLocks noChangeArrowheads="1"/>
          </p:cNvSpPr>
          <p:nvPr/>
        </p:nvSpPr>
        <p:spPr bwMode="auto">
          <a:xfrm>
            <a:off x="6781800" y="4083050"/>
            <a:ext cx="9906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 b="1" smtClean="0">
                <a:latin typeface="Tahoma" pitchFamily="34" charset="0"/>
              </a:rPr>
              <a:t>Brand3</a:t>
            </a:r>
            <a:endParaRPr lang="en-US" sz="1600" b="1">
              <a:latin typeface="Tahoma" pitchFamily="34" charset="0"/>
            </a:endParaRPr>
          </a:p>
        </p:txBody>
      </p:sp>
      <p:sp>
        <p:nvSpPr>
          <p:cNvPr id="20495" name="Text Box 16"/>
          <p:cNvSpPr txBox="1">
            <a:spLocks noChangeArrowheads="1"/>
          </p:cNvSpPr>
          <p:nvPr/>
        </p:nvSpPr>
        <p:spPr bwMode="auto">
          <a:xfrm>
            <a:off x="533400" y="3200400"/>
            <a:ext cx="1447800" cy="338554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 b="1" smtClean="0">
                <a:latin typeface="Tahoma" pitchFamily="34" charset="0"/>
              </a:rPr>
              <a:t>Purchase</a:t>
            </a:r>
            <a:endParaRPr lang="en-US" sz="1600" b="1">
              <a:latin typeface="Tahoma" pitchFamily="34" charset="0"/>
            </a:endParaRPr>
          </a:p>
        </p:txBody>
      </p:sp>
      <p:sp>
        <p:nvSpPr>
          <p:cNvPr id="20496" name="Text Box 17"/>
          <p:cNvSpPr txBox="1">
            <a:spLocks noChangeArrowheads="1"/>
          </p:cNvSpPr>
          <p:nvPr/>
        </p:nvSpPr>
        <p:spPr bwMode="auto">
          <a:xfrm>
            <a:off x="533400" y="4070350"/>
            <a:ext cx="1447800" cy="34925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 b="1" smtClean="0">
                <a:latin typeface="Tahoma" pitchFamily="34" charset="0"/>
              </a:rPr>
              <a:t>Brand</a:t>
            </a:r>
            <a:endParaRPr lang="en-US" sz="1600" b="1">
              <a:latin typeface="Tahoma" pitchFamily="34" charset="0"/>
            </a:endParaRPr>
          </a:p>
        </p:txBody>
      </p:sp>
      <p:sp>
        <p:nvSpPr>
          <p:cNvPr id="20497" name="Line 18"/>
          <p:cNvSpPr>
            <a:spLocks noChangeShapeType="1"/>
          </p:cNvSpPr>
          <p:nvPr/>
        </p:nvSpPr>
        <p:spPr bwMode="auto">
          <a:xfrm>
            <a:off x="6172200" y="3505200"/>
            <a:ext cx="0" cy="533400"/>
          </a:xfrm>
          <a:prstGeom prst="line">
            <a:avLst/>
          </a:prstGeom>
          <a:noFill/>
          <a:ln w="28575">
            <a:solidFill>
              <a:srgbClr val="333333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0498" name="Line 19"/>
          <p:cNvSpPr>
            <a:spLocks noChangeShapeType="1"/>
          </p:cNvSpPr>
          <p:nvPr/>
        </p:nvSpPr>
        <p:spPr bwMode="auto">
          <a:xfrm>
            <a:off x="2971800" y="3505200"/>
            <a:ext cx="0" cy="5334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0499" name="Rectangle 19"/>
          <p:cNvSpPr>
            <a:spLocks noChangeArrowheads="1"/>
          </p:cNvSpPr>
          <p:nvPr/>
        </p:nvSpPr>
        <p:spPr bwMode="auto">
          <a:xfrm>
            <a:off x="2057400" y="2286000"/>
            <a:ext cx="5943600" cy="2133600"/>
          </a:xfrm>
          <a:prstGeom prst="rect">
            <a:avLst/>
          </a:prstGeom>
          <a:solidFill>
            <a:srgbClr val="0066FF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0500" name="Text Box 17"/>
          <p:cNvSpPr txBox="1">
            <a:spLocks noChangeArrowheads="1"/>
          </p:cNvSpPr>
          <p:nvPr/>
        </p:nvSpPr>
        <p:spPr bwMode="auto">
          <a:xfrm>
            <a:off x="533400" y="2286000"/>
            <a:ext cx="1447800" cy="338554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 b="1" smtClean="0">
                <a:latin typeface="Tahoma" pitchFamily="34" charset="0"/>
              </a:rPr>
              <a:t>Shoe Choice</a:t>
            </a:r>
            <a:endParaRPr lang="en-US" sz="1600" b="1"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evel">
  <a:themeElements>
    <a:clrScheme name="Level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Level">
      <a:majorFont>
        <a:latin typeface="Arial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Level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Quadrant</Template>
  <TotalTime>10527</TotalTime>
  <Words>2402</Words>
  <Application>Microsoft Office PowerPoint</Application>
  <PresentationFormat>On-screen Show (4:3)</PresentationFormat>
  <Paragraphs>446</Paragraphs>
  <Slides>49</Slides>
  <Notes>48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49</vt:i4>
      </vt:variant>
    </vt:vector>
  </HeadingPairs>
  <TitlesOfParts>
    <vt:vector size="52" baseType="lpstr">
      <vt:lpstr>Level</vt:lpstr>
      <vt:lpstr>Equation</vt:lpstr>
      <vt:lpstr>Bitmap Image</vt:lpstr>
      <vt:lpstr>Discrete Choice Modeling</vt:lpstr>
      <vt:lpstr>Part 7-2</vt:lpstr>
      <vt:lpstr>Random Parameters Model</vt:lpstr>
      <vt:lpstr>Continuous Random Variation  in Preference Weights</vt:lpstr>
      <vt:lpstr>The Random Parameters Logit Model</vt:lpstr>
      <vt:lpstr>Modeling Variations</vt:lpstr>
      <vt:lpstr>Estimating the Model</vt:lpstr>
      <vt:lpstr>Estimating the RPL Model</vt:lpstr>
      <vt:lpstr>Classical Estimation Platform:  The Likelihood</vt:lpstr>
      <vt:lpstr>Simulation Based Estimation</vt:lpstr>
      <vt:lpstr>Maximum Simulated Likelihood</vt:lpstr>
      <vt:lpstr>Customers’ Choice of Energy Supplier</vt:lpstr>
      <vt:lpstr>Population Distributions</vt:lpstr>
      <vt:lpstr>Estimated Model</vt:lpstr>
      <vt:lpstr>Distribution of Brand Value</vt:lpstr>
      <vt:lpstr>Random Parameter Distributions</vt:lpstr>
      <vt:lpstr>Time of Day Rates (Customers do not like - lognormal)</vt:lpstr>
      <vt:lpstr>Estimating Individual Parameters</vt:lpstr>
      <vt:lpstr>Posterior Estimation of i</vt:lpstr>
      <vt:lpstr>Expected Preferences of Each Customer</vt:lpstr>
      <vt:lpstr>Model Extensions</vt:lpstr>
      <vt:lpstr>Application: Shoe Brand Choice</vt:lpstr>
      <vt:lpstr>Error Components Logit Modeling</vt:lpstr>
      <vt:lpstr>Implied Covariance Matrix Nested Logit Formulation</vt:lpstr>
      <vt:lpstr>Error Components Logit Model</vt:lpstr>
      <vt:lpstr>Extended MNL Model</vt:lpstr>
      <vt:lpstr>Extending the Basic MNL Model</vt:lpstr>
      <vt:lpstr>Error Components Logit Model</vt:lpstr>
      <vt:lpstr>Random Parameters Model</vt:lpstr>
      <vt:lpstr>Heterogeneous (in the Means)  Random Parameters Model</vt:lpstr>
      <vt:lpstr>Heterogeneity in Both  Means and Variances</vt:lpstr>
      <vt:lpstr>PowerPoint Presentation</vt:lpstr>
      <vt:lpstr>Estimated RP/ECL Model</vt:lpstr>
      <vt:lpstr>Estimated Elasticities</vt:lpstr>
      <vt:lpstr>Estimating Individual Distributions</vt:lpstr>
      <vt:lpstr>What is the ‘Individual Estimate?’</vt:lpstr>
      <vt:lpstr>Individual E[i|datai] Estimates*</vt:lpstr>
      <vt:lpstr>WTP Application (Value of Time Saved)</vt:lpstr>
      <vt:lpstr>Extending the RP Model to WTP</vt:lpstr>
      <vt:lpstr>Sumulation of WTP from i</vt:lpstr>
      <vt:lpstr>Stated Choice Experiment: Travel Mode by Sydney Commuters</vt:lpstr>
      <vt:lpstr>Would You Use a New Mode?</vt:lpstr>
      <vt:lpstr>Value of Travel Time Saved</vt:lpstr>
      <vt:lpstr>A Generalized Mixed Logit Model</vt:lpstr>
      <vt:lpstr>Generalized Multinomial Choice Model</vt:lpstr>
      <vt:lpstr>Estimation in Willingness to Pay Space</vt:lpstr>
      <vt:lpstr>Estimated Model for WTP</vt:lpstr>
      <vt:lpstr>Caveats About Estimation</vt:lpstr>
      <vt:lpstr>Degenerate Branches</vt:lpstr>
    </vt:vector>
  </TitlesOfParts>
  <Company>Stern School of Business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Modeling Consumer Decision Making and Discrete Choice Behavior</dc:title>
  <dc:creator>Valued Sony Customer</dc:creator>
  <cp:lastModifiedBy>Sherrie</cp:lastModifiedBy>
  <cp:revision>67</cp:revision>
  <dcterms:created xsi:type="dcterms:W3CDTF">2001-06-17T19:05:03Z</dcterms:created>
  <dcterms:modified xsi:type="dcterms:W3CDTF">2012-04-21T23:39:39Z</dcterms:modified>
</cp:coreProperties>
</file>