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4"/>
  </p:notesMasterIdLst>
  <p:handoutMasterIdLst>
    <p:handoutMasterId r:id="rId65"/>
  </p:handoutMasterIdLst>
  <p:sldIdLst>
    <p:sldId id="535" r:id="rId2"/>
    <p:sldId id="525" r:id="rId3"/>
    <p:sldId id="600" r:id="rId4"/>
    <p:sldId id="601" r:id="rId5"/>
    <p:sldId id="602" r:id="rId6"/>
    <p:sldId id="603" r:id="rId7"/>
    <p:sldId id="537" r:id="rId8"/>
    <p:sldId id="538" r:id="rId9"/>
    <p:sldId id="539" r:id="rId10"/>
    <p:sldId id="540" r:id="rId11"/>
    <p:sldId id="541" r:id="rId12"/>
    <p:sldId id="542" r:id="rId13"/>
    <p:sldId id="543" r:id="rId14"/>
    <p:sldId id="544" r:id="rId15"/>
    <p:sldId id="545" r:id="rId16"/>
    <p:sldId id="546" r:id="rId17"/>
    <p:sldId id="547" r:id="rId18"/>
    <p:sldId id="548" r:id="rId19"/>
    <p:sldId id="549" r:id="rId20"/>
    <p:sldId id="550" r:id="rId21"/>
    <p:sldId id="551" r:id="rId22"/>
    <p:sldId id="552" r:id="rId23"/>
    <p:sldId id="553" r:id="rId24"/>
    <p:sldId id="554" r:id="rId25"/>
    <p:sldId id="556" r:id="rId26"/>
    <p:sldId id="557" r:id="rId27"/>
    <p:sldId id="558" r:id="rId28"/>
    <p:sldId id="604" r:id="rId29"/>
    <p:sldId id="559" r:id="rId30"/>
    <p:sldId id="560" r:id="rId31"/>
    <p:sldId id="561" r:id="rId32"/>
    <p:sldId id="562" r:id="rId33"/>
    <p:sldId id="563" r:id="rId34"/>
    <p:sldId id="566" r:id="rId35"/>
    <p:sldId id="569" r:id="rId36"/>
    <p:sldId id="570" r:id="rId37"/>
    <p:sldId id="571" r:id="rId38"/>
    <p:sldId id="572" r:id="rId39"/>
    <p:sldId id="573" r:id="rId40"/>
    <p:sldId id="574" r:id="rId41"/>
    <p:sldId id="575" r:id="rId42"/>
    <p:sldId id="576" r:id="rId43"/>
    <p:sldId id="591" r:id="rId44"/>
    <p:sldId id="577" r:id="rId45"/>
    <p:sldId id="578" r:id="rId46"/>
    <p:sldId id="579" r:id="rId47"/>
    <p:sldId id="580" r:id="rId48"/>
    <p:sldId id="581" r:id="rId49"/>
    <p:sldId id="583" r:id="rId50"/>
    <p:sldId id="584" r:id="rId51"/>
    <p:sldId id="585" r:id="rId52"/>
    <p:sldId id="592" r:id="rId53"/>
    <p:sldId id="588" r:id="rId54"/>
    <p:sldId id="589" r:id="rId55"/>
    <p:sldId id="590" r:id="rId56"/>
    <p:sldId id="593" r:id="rId57"/>
    <p:sldId id="594" r:id="rId58"/>
    <p:sldId id="595" r:id="rId59"/>
    <p:sldId id="596" r:id="rId60"/>
    <p:sldId id="597" r:id="rId61"/>
    <p:sldId id="598" r:id="rId62"/>
    <p:sldId id="599" r:id="rId63"/>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0000"/>
    <a:srgbClr val="99CC00"/>
    <a:srgbClr val="FF3300"/>
    <a:srgbClr val="003399"/>
    <a:srgbClr val="6699FF"/>
    <a:srgbClr val="FFFFFF"/>
    <a:srgbClr val="CCECFF"/>
    <a:srgbClr val="0066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6112" autoAdjust="0"/>
  </p:normalViewPr>
  <p:slideViewPr>
    <p:cSldViewPr>
      <p:cViewPr>
        <p:scale>
          <a:sx n="100" d="100"/>
          <a:sy n="100" d="100"/>
        </p:scale>
        <p:origin x="-1944" y="-360"/>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900"/>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44C157CD-6158-49F9-80B5-A86DDA7FD831}" type="slidenum">
              <a:rPr lang="en-US"/>
              <a:pPr/>
              <a:t>‹#›</a:t>
            </a:fld>
            <a:endParaRPr lang="en-US"/>
          </a:p>
        </p:txBody>
      </p:sp>
    </p:spTree>
    <p:extLst>
      <p:ext uri="{BB962C8B-B14F-4D97-AF65-F5344CB8AC3E}">
        <p14:creationId xmlns:p14="http://schemas.microsoft.com/office/powerpoint/2010/main" val="156892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lvl1pPr>
          </a:lstStyle>
          <a:p>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endParaRPr lang="en-U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lvl1pPr>
          </a:lstStyle>
          <a:p>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fld id="{94F65917-EF9C-4924-8575-6D173FBB75B2}" type="slidenum">
              <a:rPr lang="en-US"/>
              <a:pPr/>
              <a:t>‹#›</a:t>
            </a:fld>
            <a:endParaRPr lang="en-US"/>
          </a:p>
        </p:txBody>
      </p:sp>
    </p:spTree>
    <p:extLst>
      <p:ext uri="{BB962C8B-B14F-4D97-AF65-F5344CB8AC3E}">
        <p14:creationId xmlns:p14="http://schemas.microsoft.com/office/powerpoint/2010/main" val="365322813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3BB3D4-0138-43B1-8BC6-F698CA77E742}" type="slidenum">
              <a:rPr lang="en-US"/>
              <a:pPr/>
              <a:t>2</a:t>
            </a:fld>
            <a:endParaRPr lang="en-US"/>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E2F94C95-CA6A-4D99-A895-D4296D808031}"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19E74E43-3A8E-4892-9994-2D18DBF52B69}"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B899EBC7-5EAA-4F62-AA65-6F134A2D0317}"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D98A94F2-7591-46B4-9C65-C759067487EF}"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45E8B4E9-4824-476E-AB95-5DB3F5AD8F62}"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smtClean="0"/>
          </a:p>
        </p:txBody>
      </p:sp>
      <p:sp>
        <p:nvSpPr>
          <p:cNvPr id="61444" name="Slide Number Placeholder 3"/>
          <p:cNvSpPr>
            <a:spLocks noGrp="1"/>
          </p:cNvSpPr>
          <p:nvPr>
            <p:ph type="sldNum" sz="quarter" idx="5"/>
          </p:nvPr>
        </p:nvSpPr>
        <p:spPr>
          <a:noFill/>
        </p:spPr>
        <p:txBody>
          <a:bodyPr/>
          <a:lstStyle/>
          <a:p>
            <a:fld id="{93C28A82-8353-486C-B641-5102CC59EF4F}"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776991C8-B47C-453E-BA04-87A5E817F28F}"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DA813C4F-21A3-4640-A7E8-2472AEC3B6C5}"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C6593AA8-D995-4E11-B084-51A6B4ED686B}"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a:spLocks noGrp="1"/>
          </p:cNvSpPr>
          <p:nvPr>
            <p:ph type="sldNum" sz="quarter" idx="5"/>
          </p:nvPr>
        </p:nvSpPr>
        <p:spPr>
          <a:noFill/>
        </p:spPr>
        <p:txBody>
          <a:bodyPr/>
          <a:lstStyle/>
          <a:p>
            <a:fld id="{60A58AAC-91CE-4413-9D41-8968290800EB}"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US" smtClean="0"/>
          </a:p>
        </p:txBody>
      </p:sp>
      <p:sp>
        <p:nvSpPr>
          <p:cNvPr id="66564" name="Slide Number Placeholder 3"/>
          <p:cNvSpPr>
            <a:spLocks noGrp="1"/>
          </p:cNvSpPr>
          <p:nvPr>
            <p:ph type="sldNum" sz="quarter" idx="5"/>
          </p:nvPr>
        </p:nvSpPr>
        <p:spPr>
          <a:noFill/>
        </p:spPr>
        <p:txBody>
          <a:bodyPr/>
          <a:lstStyle/>
          <a:p>
            <a:fld id="{0DCD05C3-8D4C-4E6B-A255-3D52ED22703E}"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D89E16D8-13D4-4A84-A7C9-51644C3A791E}"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3763597-591F-4001-8FC1-F60E05A47223}" type="slidenum">
              <a:rPr lang="en-US" smtClean="0"/>
              <a:pPr/>
              <a:t>15</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FAFF027-9E1D-40AB-B34A-51DCFD0E9A3F}" type="slidenum">
              <a:rPr lang="en-US" smtClean="0"/>
              <a:pPr/>
              <a:t>16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EE86E5CB-81EB-43D8-9E68-6DC8C4A42CC3}"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eaLnBrk="1" hangingPunct="1"/>
            <a:fld id="{59C75ABA-68C0-480D-BFE6-ADEA8E6AEE9A}" type="slidenum">
              <a:rPr lang="en-US" sz="1300"/>
              <a:pPr algn="r" defTabSz="966788" eaLnBrk="1" hangingPunct="1"/>
              <a:t>18</a:t>
            </a:fld>
            <a:endParaRPr lang="en-US"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4894CFC4-6E68-450F-8AEB-1E99E5FA7578}"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95186E4F-768B-4FD0-94D7-7ADA576B5A80}"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7A207985-AEDB-4238-99AF-A38446549511}"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7D56B69B-B7B5-4095-BE65-380AD86B9607}"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F4F6797D-3139-46D1-B4BA-5D65A9B13D7D}"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2DE33E61-7237-44A6-9EEB-9D2AC8123B71}"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endParaRPr lang="en-US" smtClean="0"/>
          </a:p>
        </p:txBody>
      </p:sp>
      <p:sp>
        <p:nvSpPr>
          <p:cNvPr id="79876" name="Slide Number Placeholder 3"/>
          <p:cNvSpPr>
            <a:spLocks noGrp="1"/>
          </p:cNvSpPr>
          <p:nvPr>
            <p:ph type="sldNum" sz="quarter" idx="5"/>
          </p:nvPr>
        </p:nvSpPr>
        <p:spPr>
          <a:noFill/>
        </p:spPr>
        <p:txBody>
          <a:bodyPr/>
          <a:lstStyle/>
          <a:p>
            <a:fld id="{E57ADB80-FCEC-494B-B93E-5A112154915C}"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6340BA65-25D9-4634-856B-31B30276403D}"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endParaRPr lang="en-US" smtClean="0"/>
          </a:p>
        </p:txBody>
      </p:sp>
      <p:sp>
        <p:nvSpPr>
          <p:cNvPr id="81924" name="Slide Number Placeholder 3"/>
          <p:cNvSpPr>
            <a:spLocks noGrp="1"/>
          </p:cNvSpPr>
          <p:nvPr>
            <p:ph type="sldNum" sz="quarter" idx="5"/>
          </p:nvPr>
        </p:nvSpPr>
        <p:spPr>
          <a:noFill/>
        </p:spPr>
        <p:txBody>
          <a:bodyPr/>
          <a:lstStyle/>
          <a:p>
            <a:fld id="{85F370FF-E92C-4593-8488-0E8DF6644EF0}"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endParaRPr lang="en-US" smtClean="0"/>
          </a:p>
        </p:txBody>
      </p:sp>
      <p:sp>
        <p:nvSpPr>
          <p:cNvPr id="82948" name="Slide Number Placeholder 3"/>
          <p:cNvSpPr>
            <a:spLocks noGrp="1"/>
          </p:cNvSpPr>
          <p:nvPr>
            <p:ph type="sldNum" sz="quarter" idx="5"/>
          </p:nvPr>
        </p:nvSpPr>
        <p:spPr>
          <a:noFill/>
        </p:spPr>
        <p:txBody>
          <a:bodyPr/>
          <a:lstStyle/>
          <a:p>
            <a:fld id="{27504BD2-3CC7-427B-A198-68F96ED2D95A}" type="slidenum">
              <a:rPr lang="en-US" smtClean="0"/>
              <a:pPr/>
              <a:t>29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endParaRPr lang="en-US" smtClean="0"/>
          </a:p>
        </p:txBody>
      </p:sp>
      <p:sp>
        <p:nvSpPr>
          <p:cNvPr id="83972" name="Slide Number Placeholder 3"/>
          <p:cNvSpPr>
            <a:spLocks noGrp="1"/>
          </p:cNvSpPr>
          <p:nvPr>
            <p:ph type="sldNum" sz="quarter" idx="5"/>
          </p:nvPr>
        </p:nvSpPr>
        <p:spPr>
          <a:noFill/>
        </p:spPr>
        <p:txBody>
          <a:bodyPr/>
          <a:lstStyle/>
          <a:p>
            <a:fld id="{C1B43AC0-026E-463A-9461-9FD59EBDBDED}" type="slidenum">
              <a:rPr lang="en-US" smtClean="0"/>
              <a:pPr/>
              <a:t>30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7A8B2D2-23E6-4B55-9283-3010B3A1E9B2}" type="slidenum">
              <a:rPr lang="en-US" smtClean="0"/>
              <a:pPr/>
              <a:t>31</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93FF8EA-9F56-424D-8145-0572B3814B40}" type="slidenum">
              <a:rPr lang="en-US" smtClean="0"/>
              <a:pPr/>
              <a:t>32</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6E5FC73-A68D-4CF3-9965-A948FC244A21}" type="slidenum">
              <a:rPr lang="en-US" smtClean="0"/>
              <a:pPr/>
              <a:t>33</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B4A3E210-8115-472B-AD09-B181CA8FB87D}" type="slidenum">
              <a:rPr lang="en-US" smtClean="0"/>
              <a:pPr/>
              <a:t>34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endParaRPr lang="en-US" smtClean="0"/>
          </a:p>
        </p:txBody>
      </p:sp>
      <p:sp>
        <p:nvSpPr>
          <p:cNvPr id="93188" name="Slide Number Placeholder 3"/>
          <p:cNvSpPr>
            <a:spLocks noGrp="1"/>
          </p:cNvSpPr>
          <p:nvPr>
            <p:ph type="sldNum" sz="quarter" idx="5"/>
          </p:nvPr>
        </p:nvSpPr>
        <p:spPr>
          <a:noFill/>
        </p:spPr>
        <p:txBody>
          <a:bodyPr/>
          <a:lstStyle/>
          <a:p>
            <a:fld id="{FF95F0A5-C8EA-4E45-9424-BC81AE2B67EF}" type="slidenum">
              <a:rPr lang="en-US" smtClean="0"/>
              <a:pPr/>
              <a:t>35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smtClean="0"/>
          </a:p>
        </p:txBody>
      </p:sp>
      <p:sp>
        <p:nvSpPr>
          <p:cNvPr id="94212" name="Slide Number Placeholder 3"/>
          <p:cNvSpPr>
            <a:spLocks noGrp="1"/>
          </p:cNvSpPr>
          <p:nvPr>
            <p:ph type="sldNum" sz="quarter" idx="5"/>
          </p:nvPr>
        </p:nvSpPr>
        <p:spPr>
          <a:noFill/>
        </p:spPr>
        <p:txBody>
          <a:bodyPr/>
          <a:lstStyle/>
          <a:p>
            <a:fld id="{67BDEC65-B5D0-484B-BC86-1F8ABA12DE74}" type="slidenum">
              <a:rPr lang="en-US" smtClean="0"/>
              <a:pPr/>
              <a:t>36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endParaRPr lang="en-US" smtClean="0"/>
          </a:p>
        </p:txBody>
      </p:sp>
      <p:sp>
        <p:nvSpPr>
          <p:cNvPr id="95236" name="Slide Number Placeholder 3"/>
          <p:cNvSpPr>
            <a:spLocks noGrp="1"/>
          </p:cNvSpPr>
          <p:nvPr>
            <p:ph type="sldNum" sz="quarter" idx="5"/>
          </p:nvPr>
        </p:nvSpPr>
        <p:spPr>
          <a:noFill/>
        </p:spPr>
        <p:txBody>
          <a:bodyPr/>
          <a:lstStyle/>
          <a:p>
            <a:fld id="{CE28F073-553C-4A9C-A58D-6AC855F014E7}" type="slidenum">
              <a:rPr lang="en-US" smtClean="0"/>
              <a:pPr/>
              <a:t>37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endParaRPr lang="en-US" smtClean="0"/>
          </a:p>
        </p:txBody>
      </p:sp>
      <p:sp>
        <p:nvSpPr>
          <p:cNvPr id="96260" name="Slide Number Placeholder 3"/>
          <p:cNvSpPr>
            <a:spLocks noGrp="1"/>
          </p:cNvSpPr>
          <p:nvPr>
            <p:ph type="sldNum" sz="quarter" idx="5"/>
          </p:nvPr>
        </p:nvSpPr>
        <p:spPr>
          <a:noFill/>
        </p:spPr>
        <p:txBody>
          <a:bodyPr/>
          <a:lstStyle/>
          <a:p>
            <a:fld id="{899E52DC-0A94-4140-AB64-9BBFAF5F1374}" type="slidenum">
              <a:rPr lang="en-US" smtClean="0"/>
              <a:pPr/>
              <a:t>38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smtClean="0"/>
          </a:p>
        </p:txBody>
      </p:sp>
      <p:sp>
        <p:nvSpPr>
          <p:cNvPr id="97284" name="Slide Number Placeholder 3"/>
          <p:cNvSpPr>
            <a:spLocks noGrp="1"/>
          </p:cNvSpPr>
          <p:nvPr>
            <p:ph type="sldNum" sz="quarter" idx="5"/>
          </p:nvPr>
        </p:nvSpPr>
        <p:spPr>
          <a:noFill/>
        </p:spPr>
        <p:txBody>
          <a:bodyPr/>
          <a:lstStyle/>
          <a:p>
            <a:fld id="{60819B21-2436-4BD1-B5E9-8A656F5C6FEC}" type="slidenum">
              <a:rPr lang="en-US" smtClean="0"/>
              <a:pPr/>
              <a:t>39</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smtClean="0"/>
          </a:p>
        </p:txBody>
      </p:sp>
      <p:sp>
        <p:nvSpPr>
          <p:cNvPr id="98308" name="Slide Number Placeholder 3"/>
          <p:cNvSpPr>
            <a:spLocks noGrp="1"/>
          </p:cNvSpPr>
          <p:nvPr>
            <p:ph type="sldNum" sz="quarter" idx="5"/>
          </p:nvPr>
        </p:nvSpPr>
        <p:spPr>
          <a:noFill/>
        </p:spPr>
        <p:txBody>
          <a:bodyPr/>
          <a:lstStyle/>
          <a:p>
            <a:fld id="{EB07B538-A655-4FA5-8F42-080CE6FCB6C3}" type="slidenum">
              <a:rPr lang="en-US" smtClean="0"/>
              <a:pPr/>
              <a:t>40</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p>
        </p:txBody>
      </p:sp>
      <p:sp>
        <p:nvSpPr>
          <p:cNvPr id="99332" name="Slide Number Placeholder 3"/>
          <p:cNvSpPr>
            <a:spLocks noGrp="1"/>
          </p:cNvSpPr>
          <p:nvPr>
            <p:ph type="sldNum" sz="quarter" idx="5"/>
          </p:nvPr>
        </p:nvSpPr>
        <p:spPr>
          <a:noFill/>
        </p:spPr>
        <p:txBody>
          <a:bodyPr/>
          <a:lstStyle/>
          <a:p>
            <a:fld id="{4B52A6ED-9177-4ACD-8EDD-C857134F0035}" type="slidenum">
              <a:rPr lang="en-US" smtClean="0"/>
              <a:pPr/>
              <a:t>41</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smtClean="0"/>
          </a:p>
        </p:txBody>
      </p:sp>
      <p:sp>
        <p:nvSpPr>
          <p:cNvPr id="100356" name="Slide Number Placeholder 3"/>
          <p:cNvSpPr>
            <a:spLocks noGrp="1"/>
          </p:cNvSpPr>
          <p:nvPr>
            <p:ph type="sldNum" sz="quarter" idx="5"/>
          </p:nvPr>
        </p:nvSpPr>
        <p:spPr>
          <a:noFill/>
        </p:spPr>
        <p:txBody>
          <a:bodyPr/>
          <a:lstStyle/>
          <a:p>
            <a:fld id="{CCA14638-3E99-4A29-B7F3-26B744816B62}" type="slidenum">
              <a:rPr lang="en-US" smtClean="0"/>
              <a:pPr/>
              <a:t>42</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smtClean="0"/>
          </a:p>
        </p:txBody>
      </p:sp>
      <p:sp>
        <p:nvSpPr>
          <p:cNvPr id="101380" name="Slide Number Placeholder 3"/>
          <p:cNvSpPr>
            <a:spLocks noGrp="1"/>
          </p:cNvSpPr>
          <p:nvPr>
            <p:ph type="sldNum" sz="quarter" idx="5"/>
          </p:nvPr>
        </p:nvSpPr>
        <p:spPr>
          <a:noFill/>
        </p:spPr>
        <p:txBody>
          <a:bodyPr/>
          <a:lstStyle/>
          <a:p>
            <a:fld id="{DB8534BF-D24F-4087-9E07-F99644F1C013}" type="slidenum">
              <a:rPr lang="en-US" smtClean="0"/>
              <a:pPr/>
              <a:t>44</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4487A76A-25F5-40E9-B5CF-C21B097DB980}" type="slidenum">
              <a:rPr lang="en-US" smtClean="0"/>
              <a:pPr/>
              <a:t>45</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endParaRPr lang="en-US" smtClean="0"/>
          </a:p>
        </p:txBody>
      </p:sp>
      <p:sp>
        <p:nvSpPr>
          <p:cNvPr id="103428" name="Slide Number Placeholder 3"/>
          <p:cNvSpPr>
            <a:spLocks noGrp="1"/>
          </p:cNvSpPr>
          <p:nvPr>
            <p:ph type="sldNum" sz="quarter" idx="5"/>
          </p:nvPr>
        </p:nvSpPr>
        <p:spPr>
          <a:noFill/>
        </p:spPr>
        <p:txBody>
          <a:bodyPr/>
          <a:lstStyle/>
          <a:p>
            <a:fld id="{27C342AF-74CE-4334-9BAB-5C5D6A0DE49B}" type="slidenum">
              <a:rPr lang="en-US" smtClean="0"/>
              <a:pPr/>
              <a:t>46</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endParaRPr lang="en-US" smtClean="0"/>
          </a:p>
        </p:txBody>
      </p:sp>
      <p:sp>
        <p:nvSpPr>
          <p:cNvPr id="104452" name="Slide Number Placeholder 3"/>
          <p:cNvSpPr>
            <a:spLocks noGrp="1"/>
          </p:cNvSpPr>
          <p:nvPr>
            <p:ph type="sldNum" sz="quarter" idx="5"/>
          </p:nvPr>
        </p:nvSpPr>
        <p:spPr>
          <a:noFill/>
        </p:spPr>
        <p:txBody>
          <a:bodyPr/>
          <a:lstStyle/>
          <a:p>
            <a:fld id="{60383E37-44AF-4A31-85B5-B8D3F8293E86}" type="slidenum">
              <a:rPr lang="en-US" smtClean="0"/>
              <a:pPr/>
              <a:t>47</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endParaRPr lang="en-US" smtClean="0"/>
          </a:p>
        </p:txBody>
      </p:sp>
      <p:sp>
        <p:nvSpPr>
          <p:cNvPr id="105476" name="Slide Number Placeholder 3"/>
          <p:cNvSpPr>
            <a:spLocks noGrp="1"/>
          </p:cNvSpPr>
          <p:nvPr>
            <p:ph type="sldNum" sz="quarter" idx="5"/>
          </p:nvPr>
        </p:nvSpPr>
        <p:spPr>
          <a:noFill/>
        </p:spPr>
        <p:txBody>
          <a:bodyPr/>
          <a:lstStyle/>
          <a:p>
            <a:fld id="{7CFF555A-DFA1-404D-89E4-1B8503BDEE8C}" type="slidenum">
              <a:rPr lang="en-US" smtClean="0"/>
              <a:pPr/>
              <a:t>48</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43D00417-E24B-44C0-901C-7F0757E1FA8D}" type="slidenum">
              <a:rPr lang="en-US" smtClean="0"/>
              <a:pPr/>
              <a:t>49</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036DE0F0-6C07-4071-996B-7D6472C51876}" type="slidenum">
              <a:rPr lang="en-US" smtClean="0"/>
              <a:pPr/>
              <a:t>50</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432908-E4B5-4CDB-AE80-E30BA11099F0}" type="slidenum">
              <a:rPr lang="en-US" smtClean="0"/>
              <a:pPr/>
              <a:t>51</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p>
        </p:txBody>
      </p:sp>
      <p:sp>
        <p:nvSpPr>
          <p:cNvPr id="112644" name="Slide Number Placeholder 3"/>
          <p:cNvSpPr>
            <a:spLocks noGrp="1"/>
          </p:cNvSpPr>
          <p:nvPr>
            <p:ph type="sldNum" sz="quarter" idx="5"/>
          </p:nvPr>
        </p:nvSpPr>
        <p:spPr>
          <a:noFill/>
        </p:spPr>
        <p:txBody>
          <a:bodyPr/>
          <a:lstStyle/>
          <a:p>
            <a:fld id="{FA112FEC-6734-4C16-93CD-F929C88F1914}" type="slidenum">
              <a:rPr lang="en-US" smtClean="0"/>
              <a:pPr/>
              <a:t>53</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p>
        </p:txBody>
      </p:sp>
      <p:sp>
        <p:nvSpPr>
          <p:cNvPr id="113668" name="Slide Number Placeholder 3"/>
          <p:cNvSpPr>
            <a:spLocks noGrp="1"/>
          </p:cNvSpPr>
          <p:nvPr>
            <p:ph type="sldNum" sz="quarter" idx="5"/>
          </p:nvPr>
        </p:nvSpPr>
        <p:spPr>
          <a:noFill/>
        </p:spPr>
        <p:txBody>
          <a:bodyPr/>
          <a:lstStyle/>
          <a:p>
            <a:fld id="{6C7B014C-91AE-4FD1-9DA2-B2790DD06165}" type="slidenum">
              <a:rPr lang="en-US" smtClean="0"/>
              <a:pPr/>
              <a:t>54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10" name="Picture 3"/>
          <p:cNvPicPr>
            <a:picLocks noChangeAspect="1" noChangeArrowheads="1"/>
          </p:cNvPicPr>
          <p:nvPr userDrawn="1"/>
        </p:nvPicPr>
        <p:blipFill>
          <a:blip r:embed="rId13"/>
          <a:srcRect/>
          <a:stretch>
            <a:fillRect/>
          </a:stretch>
        </p:blipFill>
        <p:spPr bwMode="auto">
          <a:xfrm>
            <a:off x="229982" y="0"/>
            <a:ext cx="8914018" cy="7898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9.wmf"/><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1.wmf"/><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24.wmf"/><Relationship Id="rId4" Type="http://schemas.openxmlformats.org/officeDocument/2006/relationships/oleObject" Target="../embeddings/oleObject4.bin"/></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6.wmf"/><Relationship Id="rId4" Type="http://schemas.openxmlformats.org/officeDocument/2006/relationships/oleObject" Target="../embeddings/oleObject5.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31.wmf"/></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37.w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38.wmf"/></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1143000"/>
            <a:ext cx="8229600" cy="1139825"/>
          </a:xfrm>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1752600" y="3124200"/>
            <a:ext cx="6705600" cy="2566987"/>
          </a:xfrm>
        </p:spPr>
        <p:txBody>
          <a:bodyPr/>
          <a:lstStyle/>
          <a:p>
            <a:pPr marL="0" indent="0">
              <a:buFont typeface="Wingdings" pitchFamily="2" charset="2"/>
              <a:buNone/>
            </a:pPr>
            <a:r>
              <a:rPr lang="en-US" sz="3600" b="1">
                <a:latin typeface="Arial" charset="0"/>
              </a:rPr>
              <a:t>William Greene</a:t>
            </a:r>
          </a:p>
          <a:p>
            <a:pPr marL="0" indent="0">
              <a:buFont typeface="Wingdings" pitchFamily="2" charset="2"/>
              <a:buNone/>
            </a:pPr>
            <a:r>
              <a:rPr lang="en-US" sz="3600" b="1">
                <a:latin typeface="Arial" charset="0"/>
              </a:rPr>
              <a:t>Stern School of Business</a:t>
            </a:r>
          </a:p>
          <a:p>
            <a:pPr marL="0" indent="0">
              <a:buFont typeface="Wingdings" pitchFamily="2" charset="2"/>
              <a:buNone/>
            </a:pPr>
            <a:r>
              <a:rPr lang="en-US" sz="3600" b="1">
                <a:latin typeface="Arial" charset="0"/>
              </a:rPr>
              <a:t>New York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685800" y="1371600"/>
            <a:ext cx="8229600" cy="530225"/>
          </a:xfrm>
        </p:spPr>
        <p:txBody>
          <a:bodyPr/>
          <a:lstStyle/>
          <a:p>
            <a:pPr algn="ctr"/>
            <a:r>
              <a:rPr lang="en-US" sz="3600" b="1"/>
              <a:t>Modeling Categorical Variables</a:t>
            </a:r>
          </a:p>
        </p:txBody>
      </p:sp>
      <p:sp>
        <p:nvSpPr>
          <p:cNvPr id="412675" name="Rectangle 3"/>
          <p:cNvSpPr>
            <a:spLocks noGrp="1" noChangeArrowheads="1"/>
          </p:cNvSpPr>
          <p:nvPr>
            <p:ph type="body" idx="1"/>
          </p:nvPr>
        </p:nvSpPr>
        <p:spPr>
          <a:xfrm>
            <a:off x="1981200" y="2362200"/>
            <a:ext cx="5943600" cy="3276600"/>
          </a:xfrm>
        </p:spPr>
        <p:txBody>
          <a:bodyPr/>
          <a:lstStyle/>
          <a:p>
            <a:r>
              <a:rPr lang="en-US">
                <a:latin typeface="Arial" charset="0"/>
              </a:rPr>
              <a:t>Theoretical foundations</a:t>
            </a:r>
          </a:p>
          <a:p>
            <a:r>
              <a:rPr lang="en-US">
                <a:latin typeface="Arial" charset="0"/>
              </a:rPr>
              <a:t>Econometric methodology</a:t>
            </a:r>
          </a:p>
          <a:p>
            <a:pPr lvl="1"/>
            <a:r>
              <a:rPr lang="en-US">
                <a:latin typeface="Arial" charset="0"/>
              </a:rPr>
              <a:t>Models</a:t>
            </a:r>
          </a:p>
          <a:p>
            <a:pPr lvl="1"/>
            <a:r>
              <a:rPr lang="en-US">
                <a:latin typeface="Arial" charset="0"/>
              </a:rPr>
              <a:t>Statistical bases</a:t>
            </a:r>
          </a:p>
          <a:p>
            <a:pPr lvl="1"/>
            <a:r>
              <a:rPr lang="en-US">
                <a:latin typeface="Arial" charset="0"/>
              </a:rPr>
              <a:t>Econometric methods</a:t>
            </a:r>
          </a:p>
          <a:p>
            <a:r>
              <a:rPr lang="en-US">
                <a:latin typeface="Arial" charset="0"/>
              </a:rPr>
              <a:t>Applications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381000" y="533400"/>
            <a:ext cx="8229600" cy="1139825"/>
          </a:xfrm>
        </p:spPr>
        <p:txBody>
          <a:bodyPr/>
          <a:lstStyle/>
          <a:p>
            <a:pPr algn="ctr" eaLnBrk="1" hangingPunct="1"/>
            <a:r>
              <a:rPr lang="en-US" sz="3600" b="1" smtClean="0">
                <a:solidFill>
                  <a:schemeClr val="tx1"/>
                </a:solidFill>
              </a:rPr>
              <a:t>Binary Outcome</a:t>
            </a:r>
          </a:p>
        </p:txBody>
      </p:sp>
      <p:pic>
        <p:nvPicPr>
          <p:cNvPr id="21507" name="Picture 5"/>
          <p:cNvPicPr>
            <a:picLocks noChangeAspect="1" noChangeArrowheads="1"/>
          </p:cNvPicPr>
          <p:nvPr/>
        </p:nvPicPr>
        <p:blipFill>
          <a:blip r:embed="rId3"/>
          <a:srcRect/>
          <a:stretch>
            <a:fillRect/>
          </a:stretch>
        </p:blipFill>
        <p:spPr bwMode="auto">
          <a:xfrm>
            <a:off x="762000" y="2057400"/>
            <a:ext cx="7962900" cy="43513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381000"/>
            <a:ext cx="8229600" cy="1139825"/>
          </a:xfrm>
        </p:spPr>
        <p:txBody>
          <a:bodyPr/>
          <a:lstStyle/>
          <a:p>
            <a:pPr algn="ctr" eaLnBrk="1" hangingPunct="1"/>
            <a:r>
              <a:rPr lang="en-US" sz="3600" b="1" smtClean="0">
                <a:solidFill>
                  <a:schemeClr val="tx1"/>
                </a:solidFill>
              </a:rPr>
              <a:t>Multinomial Unordered Choice</a:t>
            </a:r>
          </a:p>
        </p:txBody>
      </p:sp>
      <p:pic>
        <p:nvPicPr>
          <p:cNvPr id="24579" name="Picture 4"/>
          <p:cNvPicPr>
            <a:picLocks noChangeAspect="1" noChangeArrowheads="1"/>
          </p:cNvPicPr>
          <p:nvPr/>
        </p:nvPicPr>
        <p:blipFill>
          <a:blip r:embed="rId3"/>
          <a:srcRect/>
          <a:stretch>
            <a:fillRect/>
          </a:stretch>
        </p:blipFill>
        <p:spPr bwMode="auto">
          <a:xfrm>
            <a:off x="1066800" y="1831975"/>
            <a:ext cx="7094538" cy="4645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457200" y="838200"/>
            <a:ext cx="8229600" cy="1139825"/>
          </a:xfrm>
        </p:spPr>
        <p:txBody>
          <a:bodyPr/>
          <a:lstStyle/>
          <a:p>
            <a:pPr algn="ctr" eaLnBrk="1" hangingPunct="1"/>
            <a:r>
              <a:rPr lang="en-US" sz="3600" b="1" smtClean="0">
                <a:solidFill>
                  <a:schemeClr val="tx1"/>
                </a:solidFill>
              </a:rPr>
              <a:t>Ordered Outcome</a:t>
            </a:r>
            <a:br>
              <a:rPr lang="en-US" sz="3600" b="1" smtClean="0">
                <a:solidFill>
                  <a:schemeClr val="tx1"/>
                </a:solidFill>
              </a:rPr>
            </a:br>
            <a:r>
              <a:rPr lang="en-US" sz="3600" b="1" smtClean="0">
                <a:solidFill>
                  <a:schemeClr val="tx1"/>
                </a:solidFill>
              </a:rPr>
              <a:t>Self Reported Health Satisfaction</a:t>
            </a:r>
          </a:p>
        </p:txBody>
      </p:sp>
      <p:pic>
        <p:nvPicPr>
          <p:cNvPr id="22531" name="Picture 20"/>
          <p:cNvPicPr>
            <a:picLocks noChangeAspect="1" noChangeArrowheads="1"/>
          </p:cNvPicPr>
          <p:nvPr/>
        </p:nvPicPr>
        <p:blipFill>
          <a:blip r:embed="rId3"/>
          <a:srcRect/>
          <a:stretch>
            <a:fillRect/>
          </a:stretch>
        </p:blipFill>
        <p:spPr bwMode="auto">
          <a:xfrm>
            <a:off x="1828800" y="2209800"/>
            <a:ext cx="5791200" cy="425473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eaLnBrk="1" hangingPunct="1"/>
            <a:r>
              <a:rPr lang="en-US" sz="3600" b="1" smtClean="0">
                <a:solidFill>
                  <a:schemeClr val="tx1"/>
                </a:solidFill>
              </a:rPr>
              <a:t>Categorical Variables</a:t>
            </a:r>
          </a:p>
        </p:txBody>
      </p:sp>
      <p:sp>
        <p:nvSpPr>
          <p:cNvPr id="25603" name="Rectangle 3"/>
          <p:cNvSpPr>
            <a:spLocks noGrp="1" noChangeArrowheads="1"/>
          </p:cNvSpPr>
          <p:nvPr>
            <p:ph type="body" idx="1"/>
          </p:nvPr>
        </p:nvSpPr>
        <p:spPr/>
        <p:txBody>
          <a:bodyPr/>
          <a:lstStyle/>
          <a:p>
            <a:pPr eaLnBrk="1" hangingPunct="1">
              <a:lnSpc>
                <a:spcPct val="90000"/>
              </a:lnSpc>
            </a:pPr>
            <a:r>
              <a:rPr lang="en-US" smtClean="0">
                <a:latin typeface="Arial" charset="0"/>
              </a:rPr>
              <a:t>Observed outcomes</a:t>
            </a:r>
          </a:p>
          <a:p>
            <a:pPr lvl="1" eaLnBrk="1" hangingPunct="1">
              <a:lnSpc>
                <a:spcPct val="90000"/>
              </a:lnSpc>
            </a:pPr>
            <a:r>
              <a:rPr lang="en-US" smtClean="0">
                <a:latin typeface="Arial" charset="0"/>
              </a:rPr>
              <a:t>Inherently discrete: number of occurrences, e.g., family size</a:t>
            </a:r>
          </a:p>
          <a:p>
            <a:pPr lvl="1">
              <a:lnSpc>
                <a:spcPct val="90000"/>
              </a:lnSpc>
            </a:pPr>
            <a:r>
              <a:rPr lang="en-US" smtClean="0">
                <a:latin typeface="Arial" charset="0"/>
              </a:rPr>
              <a:t>Multinomial: The observed outcome indexes a set of unordered labeled choices.</a:t>
            </a:r>
          </a:p>
          <a:p>
            <a:pPr lvl="1" eaLnBrk="1" hangingPunct="1">
              <a:lnSpc>
                <a:spcPct val="90000"/>
              </a:lnSpc>
            </a:pPr>
            <a:r>
              <a:rPr lang="en-US" smtClean="0">
                <a:latin typeface="Arial" charset="0"/>
              </a:rPr>
              <a:t>Implicitly continuous: The observed data are discrete by construction, e.g., revealed preferences; our main subject</a:t>
            </a:r>
          </a:p>
          <a:p>
            <a:pPr eaLnBrk="1" hangingPunct="1">
              <a:lnSpc>
                <a:spcPct val="90000"/>
              </a:lnSpc>
            </a:pPr>
            <a:r>
              <a:rPr lang="en-US" smtClean="0">
                <a:latin typeface="Arial" charset="0"/>
              </a:rPr>
              <a:t>Implications</a:t>
            </a:r>
          </a:p>
          <a:p>
            <a:pPr lvl="1" eaLnBrk="1" hangingPunct="1">
              <a:lnSpc>
                <a:spcPct val="90000"/>
              </a:lnSpc>
            </a:pPr>
            <a:r>
              <a:rPr lang="en-US" smtClean="0">
                <a:latin typeface="Arial" charset="0"/>
              </a:rPr>
              <a:t>For model building</a:t>
            </a:r>
          </a:p>
          <a:p>
            <a:pPr lvl="1" eaLnBrk="1" hangingPunct="1">
              <a:lnSpc>
                <a:spcPct val="90000"/>
              </a:lnSpc>
            </a:pPr>
            <a:r>
              <a:rPr lang="en-US" smtClean="0">
                <a:latin typeface="Arial" charset="0"/>
              </a:rPr>
              <a:t>For analysis and prediction of behavior</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685800" y="2971800"/>
            <a:ext cx="7696200" cy="1676400"/>
          </a:xfrm>
        </p:spPr>
        <p:txBody>
          <a:bodyPr/>
          <a:lstStyle/>
          <a:p>
            <a:r>
              <a:rPr lang="en-US" sz="7200" smtClean="0">
                <a:latin typeface="Arial" charset="0"/>
              </a:rPr>
              <a:t>Binary Choice Models</a:t>
            </a:r>
            <a:endParaRPr lang="en-US" sz="7100" smtClean="0">
              <a:solidFill>
                <a:srgbClr val="7030A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57200" y="762000"/>
            <a:ext cx="8229600" cy="1139825"/>
          </a:xfrm>
        </p:spPr>
        <p:txBody>
          <a:bodyPr/>
          <a:lstStyle/>
          <a:p>
            <a:pPr algn="ctr" eaLnBrk="1" hangingPunct="1"/>
            <a:r>
              <a:rPr lang="en-US" b="1" smtClean="0"/>
              <a:t>Agenda</a:t>
            </a:r>
          </a:p>
        </p:txBody>
      </p:sp>
      <p:sp>
        <p:nvSpPr>
          <p:cNvPr id="12291" name="Rectangle 3"/>
          <p:cNvSpPr>
            <a:spLocks noGrp="1" noChangeArrowheads="1"/>
          </p:cNvSpPr>
          <p:nvPr>
            <p:ph type="body" idx="4294967295"/>
          </p:nvPr>
        </p:nvSpPr>
        <p:spPr>
          <a:xfrm>
            <a:off x="2057400" y="2362200"/>
            <a:ext cx="6096000" cy="2362200"/>
          </a:xfrm>
        </p:spPr>
        <p:txBody>
          <a:bodyPr/>
          <a:lstStyle/>
          <a:p>
            <a:pPr eaLnBrk="1" hangingPunct="1"/>
            <a:r>
              <a:rPr lang="en-US" smtClean="0">
                <a:latin typeface="Arial" charset="0"/>
              </a:rPr>
              <a:t>A Basic Model for Binary Choice</a:t>
            </a:r>
          </a:p>
          <a:p>
            <a:pPr eaLnBrk="1" hangingPunct="1"/>
            <a:r>
              <a:rPr lang="en-US" smtClean="0">
                <a:latin typeface="Arial" charset="0"/>
              </a:rPr>
              <a:t>Specification</a:t>
            </a:r>
          </a:p>
          <a:p>
            <a:pPr eaLnBrk="1" hangingPunct="1"/>
            <a:r>
              <a:rPr lang="en-US" smtClean="0">
                <a:latin typeface="Arial" charset="0"/>
              </a:rPr>
              <a:t>Maximum Likelihood Estimation</a:t>
            </a:r>
          </a:p>
          <a:p>
            <a:pPr eaLnBrk="1" hangingPunct="1"/>
            <a:r>
              <a:rPr lang="en-US" smtClean="0">
                <a:latin typeface="Arial" charset="0"/>
              </a:rPr>
              <a:t>Estimating Partial Effects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762000" y="1143000"/>
            <a:ext cx="8229600" cy="530225"/>
          </a:xfrm>
        </p:spPr>
        <p:txBody>
          <a:bodyPr/>
          <a:lstStyle/>
          <a:p>
            <a:pPr algn="ctr" eaLnBrk="1" hangingPunct="1"/>
            <a:r>
              <a:rPr lang="en-US" b="1" smtClean="0"/>
              <a:t>A Random Utility Approach</a:t>
            </a:r>
          </a:p>
        </p:txBody>
      </p:sp>
      <p:sp>
        <p:nvSpPr>
          <p:cNvPr id="13315" name="Content Placeholder 2"/>
          <p:cNvSpPr>
            <a:spLocks noGrp="1"/>
          </p:cNvSpPr>
          <p:nvPr>
            <p:ph idx="4294967295"/>
          </p:nvPr>
        </p:nvSpPr>
        <p:spPr>
          <a:xfrm>
            <a:off x="990600" y="2548468"/>
            <a:ext cx="7772400" cy="3276600"/>
          </a:xfrm>
        </p:spPr>
        <p:txBody>
          <a:bodyPr/>
          <a:lstStyle/>
          <a:p>
            <a:pPr eaLnBrk="1" hangingPunct="1"/>
            <a:r>
              <a:rPr lang="en-US" smtClean="0">
                <a:latin typeface="Arial" charset="0"/>
              </a:rPr>
              <a:t>Underlying Preference Scale, U*(choices)</a:t>
            </a:r>
          </a:p>
          <a:p>
            <a:pPr eaLnBrk="1" hangingPunct="1"/>
            <a:r>
              <a:rPr lang="en-US" smtClean="0">
                <a:latin typeface="Arial" charset="0"/>
              </a:rPr>
              <a:t>Revelation of Preferences:</a:t>
            </a:r>
          </a:p>
          <a:p>
            <a:pPr eaLnBrk="1" hangingPunct="1"/>
            <a:endParaRPr lang="en-US" sz="900" smtClean="0">
              <a:latin typeface="Arial" charset="0"/>
            </a:endParaRPr>
          </a:p>
          <a:p>
            <a:pPr lvl="1" eaLnBrk="1" hangingPunct="1"/>
            <a:r>
              <a:rPr lang="en-US" smtClean="0">
                <a:latin typeface="Arial" charset="0"/>
              </a:rPr>
              <a:t>U*(choices)  </a:t>
            </a:r>
            <a:r>
              <a:rPr lang="en-US" u="sng" smtClean="0">
                <a:latin typeface="Arial" charset="0"/>
              </a:rPr>
              <a:t>&lt;</a:t>
            </a:r>
            <a:r>
              <a:rPr lang="en-US" smtClean="0">
                <a:latin typeface="Arial" charset="0"/>
              </a:rPr>
              <a:t>  0          Choice “0”</a:t>
            </a:r>
          </a:p>
          <a:p>
            <a:pPr lvl="1" eaLnBrk="1" hangingPunct="1"/>
            <a:endParaRPr lang="en-US" smtClean="0">
              <a:latin typeface="Arial" charset="0"/>
            </a:endParaRPr>
          </a:p>
          <a:p>
            <a:pPr lvl="1" eaLnBrk="1" hangingPunct="1"/>
            <a:r>
              <a:rPr lang="en-US" smtClean="0">
                <a:latin typeface="Arial" charset="0"/>
              </a:rPr>
              <a:t>U*(choices)  &gt;  0          Choice “1”</a:t>
            </a:r>
          </a:p>
          <a:p>
            <a:pPr lvl="1" eaLnBrk="1" hangingPunct="1">
              <a:buFont typeface="Wingdings" pitchFamily="2" charset="2"/>
              <a:buNone/>
            </a:pPr>
            <a:endParaRPr lang="en-US" smtClean="0">
              <a:latin typeface="Arial" charset="0"/>
            </a:endParaRPr>
          </a:p>
        </p:txBody>
      </p:sp>
      <p:cxnSp>
        <p:nvCxnSpPr>
          <p:cNvPr id="5" name="Straight Arrow Connector 4"/>
          <p:cNvCxnSpPr/>
          <p:nvPr/>
        </p:nvCxnSpPr>
        <p:spPr bwMode="auto">
          <a:xfrm>
            <a:off x="4191000" y="3962400"/>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cxnSp>
        <p:nvCxnSpPr>
          <p:cNvPr id="6" name="Straight Arrow Connector 5"/>
          <p:cNvCxnSpPr/>
          <p:nvPr/>
        </p:nvCxnSpPr>
        <p:spPr bwMode="auto">
          <a:xfrm>
            <a:off x="4182533" y="4849811"/>
            <a:ext cx="685800" cy="1588"/>
          </a:xfrm>
          <a:prstGeom prst="straightConnector1">
            <a:avLst/>
          </a:prstGeom>
          <a:solidFill>
            <a:schemeClr val="accent1"/>
          </a:solidFill>
          <a:ln w="57150" cap="flat" cmpd="sng" algn="ctr">
            <a:solidFill>
              <a:srgbClr val="7030A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457200" y="457200"/>
            <a:ext cx="8229600" cy="1139825"/>
          </a:xfrm>
        </p:spPr>
        <p:txBody>
          <a:bodyPr/>
          <a:lstStyle/>
          <a:p>
            <a:pPr algn="ctr" eaLnBrk="1" hangingPunct="1"/>
            <a:r>
              <a:rPr lang="en-US" sz="4000" smtClean="0"/>
              <a:t>Simple Binary Choice: Insurance</a:t>
            </a:r>
          </a:p>
        </p:txBody>
      </p:sp>
      <p:pic>
        <p:nvPicPr>
          <p:cNvPr id="14339" name="Picture 5"/>
          <p:cNvPicPr>
            <a:picLocks noChangeAspect="1" noChangeArrowheads="1"/>
          </p:cNvPicPr>
          <p:nvPr/>
        </p:nvPicPr>
        <p:blipFill>
          <a:blip r:embed="rId3"/>
          <a:srcRect/>
          <a:stretch>
            <a:fillRect/>
          </a:stretch>
        </p:blipFill>
        <p:spPr bwMode="auto">
          <a:xfrm>
            <a:off x="914400" y="1693863"/>
            <a:ext cx="7697788" cy="4964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idx="4294967295"/>
          </p:nvPr>
        </p:nvSpPr>
        <p:spPr>
          <a:xfrm>
            <a:off x="762000" y="1066800"/>
            <a:ext cx="8229600" cy="530225"/>
          </a:xfrm>
        </p:spPr>
        <p:txBody>
          <a:bodyPr/>
          <a:lstStyle/>
          <a:p>
            <a:pPr algn="ctr" eaLnBrk="1" hangingPunct="1"/>
            <a:r>
              <a:rPr lang="en-US" sz="4000" smtClean="0"/>
              <a:t>Censored Health Satisfaction Scale</a:t>
            </a:r>
          </a:p>
        </p:txBody>
      </p:sp>
      <p:pic>
        <p:nvPicPr>
          <p:cNvPr id="15363" name="Picture 2"/>
          <p:cNvPicPr>
            <a:picLocks noChangeAspect="1" noChangeArrowheads="1"/>
          </p:cNvPicPr>
          <p:nvPr/>
        </p:nvPicPr>
        <p:blipFill>
          <a:blip r:embed="rId3"/>
          <a:srcRect/>
          <a:stretch>
            <a:fillRect/>
          </a:stretch>
        </p:blipFill>
        <p:spPr bwMode="auto">
          <a:xfrm>
            <a:off x="1828800" y="1905000"/>
            <a:ext cx="5175250" cy="3810000"/>
          </a:xfrm>
          <a:prstGeom prst="rect">
            <a:avLst/>
          </a:prstGeom>
          <a:noFill/>
          <a:ln w="9525">
            <a:noFill/>
            <a:miter lim="800000"/>
            <a:headEnd/>
            <a:tailEnd/>
          </a:ln>
        </p:spPr>
      </p:pic>
      <p:cxnSp>
        <p:nvCxnSpPr>
          <p:cNvPr id="7" name="Straight Arrow Connector 6"/>
          <p:cNvCxnSpPr/>
          <p:nvPr/>
        </p:nvCxnSpPr>
        <p:spPr bwMode="auto">
          <a:xfrm>
            <a:off x="5257800" y="5943600"/>
            <a:ext cx="1676400" cy="158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5365" name="Straight Arrow Connector 8"/>
          <p:cNvCxnSpPr>
            <a:cxnSpLocks noChangeShapeType="1"/>
          </p:cNvCxnSpPr>
          <p:nvPr/>
        </p:nvCxnSpPr>
        <p:spPr bwMode="auto">
          <a:xfrm rot="10800000">
            <a:off x="2438400" y="5943600"/>
            <a:ext cx="2590800" cy="1588"/>
          </a:xfrm>
          <a:prstGeom prst="straightConnector1">
            <a:avLst/>
          </a:prstGeom>
          <a:noFill/>
          <a:ln w="19050" algn="ctr">
            <a:solidFill>
              <a:schemeClr val="tx1"/>
            </a:solidFill>
            <a:round/>
            <a:headEnd/>
            <a:tailEnd type="arrow" w="med" len="med"/>
          </a:ln>
        </p:spPr>
      </p:cxnSp>
      <p:sp>
        <p:nvSpPr>
          <p:cNvPr id="15366" name="TextBox 10"/>
          <p:cNvSpPr txBox="1">
            <a:spLocks noChangeArrowheads="1"/>
          </p:cNvSpPr>
          <p:nvPr/>
        </p:nvSpPr>
        <p:spPr bwMode="auto">
          <a:xfrm>
            <a:off x="2514600" y="6172200"/>
            <a:ext cx="2514600" cy="369888"/>
          </a:xfrm>
          <a:prstGeom prst="rect">
            <a:avLst/>
          </a:prstGeom>
          <a:noFill/>
          <a:ln w="9525">
            <a:noFill/>
            <a:miter lim="800000"/>
            <a:headEnd/>
            <a:tailEnd/>
          </a:ln>
        </p:spPr>
        <p:txBody>
          <a:bodyPr>
            <a:spAutoFit/>
          </a:bodyPr>
          <a:lstStyle/>
          <a:p>
            <a:r>
              <a:rPr lang="en-US" b="1">
                <a:latin typeface="Arial" charset="0"/>
                <a:cs typeface="Arial" charset="0"/>
              </a:rPr>
              <a:t>     0 = Not Healthy</a:t>
            </a:r>
          </a:p>
        </p:txBody>
      </p:sp>
      <p:sp>
        <p:nvSpPr>
          <p:cNvPr id="15367" name="TextBox 17"/>
          <p:cNvSpPr txBox="1">
            <a:spLocks noChangeArrowheads="1"/>
          </p:cNvSpPr>
          <p:nvPr/>
        </p:nvSpPr>
        <p:spPr bwMode="auto">
          <a:xfrm>
            <a:off x="4800600" y="6172200"/>
            <a:ext cx="2514600" cy="369888"/>
          </a:xfrm>
          <a:prstGeom prst="rect">
            <a:avLst/>
          </a:prstGeom>
          <a:noFill/>
          <a:ln w="9525">
            <a:noFill/>
            <a:miter lim="800000"/>
            <a:headEnd/>
            <a:tailEnd/>
          </a:ln>
        </p:spPr>
        <p:txBody>
          <a:bodyPr>
            <a:spAutoFit/>
          </a:bodyPr>
          <a:lstStyle/>
          <a:p>
            <a:r>
              <a:rPr lang="en-US" b="1">
                <a:latin typeface="Arial" charset="0"/>
                <a:cs typeface="Arial" charset="0"/>
              </a:rPr>
              <a:t>        1 = Healthy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381000"/>
            <a:ext cx="8229600" cy="1139825"/>
          </a:xfrm>
        </p:spPr>
        <p:txBody>
          <a:bodyPr/>
          <a:lstStyle/>
          <a:p>
            <a:pPr algn="ctr" eaLnBrk="1" hangingPunct="1"/>
            <a:r>
              <a:rPr lang="en-US" smtClean="0"/>
              <a:t>Count Transformed to Indicator</a:t>
            </a:r>
          </a:p>
        </p:txBody>
      </p:sp>
      <p:pic>
        <p:nvPicPr>
          <p:cNvPr id="16387" name="Picture 5"/>
          <p:cNvPicPr>
            <a:picLocks noChangeAspect="1" noChangeArrowheads="1"/>
          </p:cNvPicPr>
          <p:nvPr/>
        </p:nvPicPr>
        <p:blipFill>
          <a:blip r:embed="rId3"/>
          <a:srcRect/>
          <a:stretch>
            <a:fillRect/>
          </a:stretch>
        </p:blipFill>
        <p:spPr bwMode="auto">
          <a:xfrm>
            <a:off x="990600" y="1752600"/>
            <a:ext cx="7407275" cy="4897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57200"/>
            <a:ext cx="8229600" cy="1139825"/>
          </a:xfrm>
        </p:spPr>
        <p:txBody>
          <a:bodyPr/>
          <a:lstStyle/>
          <a:p>
            <a:pPr algn="ctr" eaLnBrk="1" hangingPunct="1"/>
            <a:r>
              <a:rPr lang="en-US" smtClean="0"/>
              <a:t>Redefined Multinomial Choice</a:t>
            </a:r>
          </a:p>
        </p:txBody>
      </p:sp>
      <p:pic>
        <p:nvPicPr>
          <p:cNvPr id="17411" name="Picture 3"/>
          <p:cNvPicPr>
            <a:picLocks noChangeAspect="1" noChangeArrowheads="1"/>
          </p:cNvPicPr>
          <p:nvPr/>
        </p:nvPicPr>
        <p:blipFill>
          <a:blip r:embed="rId3"/>
          <a:srcRect/>
          <a:stretch>
            <a:fillRect/>
          </a:stretch>
        </p:blipFill>
        <p:spPr bwMode="auto">
          <a:xfrm>
            <a:off x="1066800" y="1831975"/>
            <a:ext cx="7094538" cy="4645025"/>
          </a:xfrm>
          <a:prstGeom prst="rect">
            <a:avLst/>
          </a:prstGeom>
          <a:noFill/>
          <a:ln w="9525">
            <a:noFill/>
            <a:miter lim="800000"/>
            <a:headEnd/>
            <a:tailEnd/>
          </a:ln>
        </p:spPr>
      </p:pic>
      <p:sp>
        <p:nvSpPr>
          <p:cNvPr id="17412" name="Rectangle 4"/>
          <p:cNvSpPr>
            <a:spLocks noChangeArrowheads="1"/>
          </p:cNvSpPr>
          <p:nvPr/>
        </p:nvSpPr>
        <p:spPr bwMode="auto">
          <a:xfrm>
            <a:off x="3657600" y="2562225"/>
            <a:ext cx="3886200" cy="3276600"/>
          </a:xfrm>
          <a:prstGeom prst="rect">
            <a:avLst/>
          </a:prstGeom>
          <a:solidFill>
            <a:srgbClr val="FF0000">
              <a:alpha val="5098"/>
            </a:srgbClr>
          </a:solidFill>
          <a:ln w="19050">
            <a:solidFill>
              <a:schemeClr val="tx1"/>
            </a:solidFill>
            <a:miter lim="800000"/>
            <a:headEnd/>
            <a:tailEnd/>
          </a:ln>
        </p:spPr>
        <p:txBody>
          <a:bodyPr wrap="none" anchor="ctr"/>
          <a:lstStyle/>
          <a:p>
            <a:endParaRPr lang="en-US"/>
          </a:p>
        </p:txBody>
      </p:sp>
      <p:sp>
        <p:nvSpPr>
          <p:cNvPr id="17413" name="Rectangle 5"/>
          <p:cNvSpPr>
            <a:spLocks noChangeArrowheads="1"/>
          </p:cNvSpPr>
          <p:nvPr/>
        </p:nvSpPr>
        <p:spPr bwMode="auto">
          <a:xfrm>
            <a:off x="2114550" y="2562225"/>
            <a:ext cx="990600" cy="3276600"/>
          </a:xfrm>
          <a:prstGeom prst="rect">
            <a:avLst/>
          </a:prstGeom>
          <a:solidFill>
            <a:srgbClr val="FF0000">
              <a:alpha val="5098"/>
            </a:srgbClr>
          </a:solidFill>
          <a:ln w="19050">
            <a:solidFill>
              <a:schemeClr val="tx1"/>
            </a:solidFill>
            <a:miter lim="800000"/>
            <a:headEnd/>
            <a:tailEnd/>
          </a:ln>
        </p:spPr>
        <p:txBody>
          <a:bodyPr wrap="none" anchor="ctr"/>
          <a:lstStyle/>
          <a:p>
            <a:endParaRPr lang="en-US"/>
          </a:p>
        </p:txBody>
      </p:sp>
      <p:sp>
        <p:nvSpPr>
          <p:cNvPr id="17414" name="Text Box 6"/>
          <p:cNvSpPr txBox="1">
            <a:spLocks noChangeArrowheads="1"/>
          </p:cNvSpPr>
          <p:nvPr/>
        </p:nvSpPr>
        <p:spPr bwMode="auto">
          <a:xfrm>
            <a:off x="2114550" y="2173288"/>
            <a:ext cx="990600" cy="333375"/>
          </a:xfrm>
          <a:prstGeom prst="rect">
            <a:avLst/>
          </a:prstGeom>
          <a:noFill/>
          <a:ln w="28575">
            <a:solidFill>
              <a:schemeClr val="tx1"/>
            </a:solidFill>
            <a:miter lim="800000"/>
            <a:headEnd/>
            <a:tailEnd/>
          </a:ln>
        </p:spPr>
        <p:txBody>
          <a:bodyPr>
            <a:spAutoFit/>
          </a:bodyPr>
          <a:lstStyle/>
          <a:p>
            <a:pPr algn="ctr">
              <a:spcBef>
                <a:spcPct val="50000"/>
              </a:spcBef>
            </a:pPr>
            <a:r>
              <a:rPr lang="en-US" sz="1400" b="1">
                <a:latin typeface="Arial" charset="0"/>
              </a:rPr>
              <a:t>Fly</a:t>
            </a:r>
          </a:p>
        </p:txBody>
      </p:sp>
      <p:sp>
        <p:nvSpPr>
          <p:cNvPr id="17415" name="Text Box 7"/>
          <p:cNvSpPr txBox="1">
            <a:spLocks noChangeArrowheads="1"/>
          </p:cNvSpPr>
          <p:nvPr/>
        </p:nvSpPr>
        <p:spPr bwMode="auto">
          <a:xfrm>
            <a:off x="3657600" y="2181225"/>
            <a:ext cx="3886200" cy="333375"/>
          </a:xfrm>
          <a:prstGeom prst="rect">
            <a:avLst/>
          </a:prstGeom>
          <a:noFill/>
          <a:ln w="28575">
            <a:solidFill>
              <a:schemeClr val="tx1"/>
            </a:solidFill>
            <a:miter lim="800000"/>
            <a:headEnd/>
            <a:tailEnd/>
          </a:ln>
        </p:spPr>
        <p:txBody>
          <a:bodyPr>
            <a:spAutoFit/>
          </a:bodyPr>
          <a:lstStyle/>
          <a:p>
            <a:pPr algn="ctr">
              <a:spcBef>
                <a:spcPct val="50000"/>
              </a:spcBef>
            </a:pPr>
            <a:r>
              <a:rPr lang="en-US" sz="1400" b="1">
                <a:latin typeface="Arial" charset="0"/>
              </a:rPr>
              <a:t>Ground</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685800" y="1219200"/>
            <a:ext cx="8229600" cy="530225"/>
          </a:xfrm>
        </p:spPr>
        <p:txBody>
          <a:bodyPr/>
          <a:lstStyle/>
          <a:p>
            <a:pPr algn="ctr" eaLnBrk="1" hangingPunct="1"/>
            <a:r>
              <a:rPr lang="en-US" smtClean="0"/>
              <a:t>A Model for Binary Choice</a:t>
            </a:r>
          </a:p>
        </p:txBody>
      </p:sp>
      <p:sp>
        <p:nvSpPr>
          <p:cNvPr id="18435" name="Rectangle 3"/>
          <p:cNvSpPr>
            <a:spLocks noGrp="1" noChangeArrowheads="1"/>
          </p:cNvSpPr>
          <p:nvPr>
            <p:ph type="body" idx="4294967295"/>
          </p:nvPr>
        </p:nvSpPr>
        <p:spPr>
          <a:xfrm>
            <a:off x="1447800" y="1981200"/>
            <a:ext cx="7162800" cy="4530725"/>
          </a:xfrm>
        </p:spPr>
        <p:txBody>
          <a:bodyPr/>
          <a:lstStyle/>
          <a:p>
            <a:pPr eaLnBrk="1" hangingPunct="1">
              <a:lnSpc>
                <a:spcPct val="90000"/>
              </a:lnSpc>
            </a:pPr>
            <a:r>
              <a:rPr lang="en-US" sz="2000" smtClean="0">
                <a:latin typeface="Arial" charset="0"/>
              </a:rPr>
              <a:t>Yes or No decision (Buy/NotBuy, Do/NotDo)</a:t>
            </a:r>
            <a:br>
              <a:rPr lang="en-US" sz="2000" smtClean="0">
                <a:latin typeface="Arial" charset="0"/>
              </a:rPr>
            </a:br>
            <a:endParaRPr lang="en-US" sz="2000" smtClean="0">
              <a:latin typeface="Arial" charset="0"/>
            </a:endParaRPr>
          </a:p>
          <a:p>
            <a:pPr eaLnBrk="1" hangingPunct="1">
              <a:lnSpc>
                <a:spcPct val="90000"/>
              </a:lnSpc>
            </a:pPr>
            <a:r>
              <a:rPr lang="en-US" sz="2000" smtClean="0">
                <a:latin typeface="Arial" charset="0"/>
              </a:rPr>
              <a:t>Example, choose to visit physician or not</a:t>
            </a:r>
            <a:br>
              <a:rPr lang="en-US" sz="2000" smtClean="0">
                <a:latin typeface="Arial" charset="0"/>
              </a:rPr>
            </a:br>
            <a:endParaRPr lang="en-US" sz="2000" smtClean="0">
              <a:latin typeface="Arial" charset="0"/>
            </a:endParaRPr>
          </a:p>
          <a:p>
            <a:pPr eaLnBrk="1" hangingPunct="1">
              <a:lnSpc>
                <a:spcPct val="90000"/>
              </a:lnSpc>
            </a:pPr>
            <a:r>
              <a:rPr lang="en-US" sz="2000" smtClean="0">
                <a:latin typeface="Arial" charset="0"/>
              </a:rPr>
              <a:t>Model:  Net utility of visit at least once</a:t>
            </a:r>
            <a:br>
              <a:rPr lang="en-US" sz="2000" smtClean="0">
                <a:latin typeface="Arial" charset="0"/>
              </a:rPr>
            </a:br>
            <a:endParaRPr lang="en-US" sz="2000" smtClean="0">
              <a:latin typeface="Arial" charset="0"/>
            </a:endParaRPr>
          </a:p>
          <a:p>
            <a:pPr eaLnBrk="1" hangingPunct="1">
              <a:lnSpc>
                <a:spcPct val="90000"/>
              </a:lnSpc>
              <a:buFont typeface="Wingdings" pitchFamily="2" charset="2"/>
              <a:buNone/>
            </a:pPr>
            <a:r>
              <a:rPr lang="en-US" sz="2000" smtClean="0">
                <a:latin typeface="Arial" charset="0"/>
              </a:rPr>
              <a:t>     U</a:t>
            </a:r>
            <a:r>
              <a:rPr lang="en-US" sz="2000" baseline="-25000" smtClean="0">
                <a:latin typeface="Arial" charset="0"/>
              </a:rPr>
              <a:t>visit</a:t>
            </a:r>
            <a:r>
              <a:rPr lang="en-US" sz="2000" smtClean="0">
                <a:latin typeface="Arial" charset="0"/>
              </a:rPr>
              <a:t>   =  </a:t>
            </a:r>
            <a:r>
              <a:rPr lang="en-US" sz="2000" smtClean="0">
                <a:latin typeface="Arial" charset="0"/>
                <a:sym typeface="Symbol" pitchFamily="18" charset="2"/>
              </a:rPr>
              <a:t>+</a:t>
            </a:r>
            <a:r>
              <a:rPr lang="en-US" sz="2000" baseline="-25000" smtClean="0">
                <a:latin typeface="Arial" charset="0"/>
                <a:sym typeface="Symbol" pitchFamily="18" charset="2"/>
              </a:rPr>
              <a:t>1</a:t>
            </a:r>
            <a:r>
              <a:rPr lang="en-US" sz="2000" smtClean="0">
                <a:latin typeface="Arial" charset="0"/>
                <a:sym typeface="Symbol" pitchFamily="18" charset="2"/>
              </a:rPr>
              <a:t>Age + </a:t>
            </a:r>
            <a:r>
              <a:rPr lang="en-US" sz="2000" baseline="-25000" smtClean="0">
                <a:latin typeface="Arial" charset="0"/>
                <a:sym typeface="Symbol" pitchFamily="18" charset="2"/>
              </a:rPr>
              <a:t>2</a:t>
            </a:r>
            <a:r>
              <a:rPr lang="en-US" sz="2000" smtClean="0">
                <a:latin typeface="Arial" charset="0"/>
                <a:sym typeface="Symbol" pitchFamily="18" charset="2"/>
              </a:rPr>
              <a:t>Income + Sex + </a:t>
            </a:r>
          </a:p>
          <a:p>
            <a:pPr eaLnBrk="1" hangingPunct="1">
              <a:lnSpc>
                <a:spcPct val="90000"/>
              </a:lnSpc>
              <a:buFont typeface="Wingdings" pitchFamily="2" charset="2"/>
              <a:buNone/>
            </a:pPr>
            <a:r>
              <a:rPr lang="en-US" sz="2000" smtClean="0">
                <a:latin typeface="Arial" charset="0"/>
                <a:sym typeface="Symbol" pitchFamily="18" charset="2"/>
              </a:rPr>
              <a:t>    </a:t>
            </a:r>
            <a:br>
              <a:rPr lang="en-US" sz="2000" smtClean="0">
                <a:latin typeface="Arial" charset="0"/>
                <a:sym typeface="Symbol" pitchFamily="18" charset="2"/>
              </a:rPr>
            </a:br>
            <a:r>
              <a:rPr lang="en-US" sz="2000" smtClean="0">
                <a:latin typeface="Arial" charset="0"/>
                <a:sym typeface="Symbol" pitchFamily="18" charset="2"/>
              </a:rPr>
              <a:t>Choose to visit if net utility is positive</a:t>
            </a:r>
          </a:p>
          <a:p>
            <a:pPr eaLnBrk="1" hangingPunct="1">
              <a:lnSpc>
                <a:spcPct val="90000"/>
              </a:lnSpc>
              <a:buFont typeface="Wingdings" pitchFamily="2" charset="2"/>
              <a:buNone/>
            </a:pPr>
            <a:r>
              <a:rPr lang="en-US" sz="2000" smtClean="0">
                <a:latin typeface="Arial" charset="0"/>
                <a:sym typeface="Symbol" pitchFamily="18" charset="2"/>
              </a:rPr>
              <a:t>	</a:t>
            </a:r>
            <a:br>
              <a:rPr lang="en-US" sz="2000" smtClean="0">
                <a:latin typeface="Arial" charset="0"/>
                <a:sym typeface="Symbol" pitchFamily="18" charset="2"/>
              </a:rPr>
            </a:br>
            <a:r>
              <a:rPr lang="en-US" sz="2000" smtClean="0">
                <a:latin typeface="Arial" charset="0"/>
                <a:sym typeface="Symbol" pitchFamily="18" charset="2"/>
              </a:rPr>
              <a:t>Net utility = U</a:t>
            </a:r>
            <a:r>
              <a:rPr lang="en-US" sz="2000" baseline="-25000" smtClean="0">
                <a:latin typeface="Arial" charset="0"/>
                <a:sym typeface="Symbol" pitchFamily="18" charset="2"/>
              </a:rPr>
              <a:t>visit</a:t>
            </a:r>
            <a:r>
              <a:rPr lang="en-US" sz="2000" smtClean="0">
                <a:latin typeface="Arial" charset="0"/>
                <a:sym typeface="Symbol" pitchFamily="18" charset="2"/>
              </a:rPr>
              <a:t> – U</a:t>
            </a:r>
            <a:r>
              <a:rPr lang="en-US" sz="2000" baseline="-25000" smtClean="0">
                <a:latin typeface="Arial" charset="0"/>
                <a:sym typeface="Symbol" pitchFamily="18" charset="2"/>
              </a:rPr>
              <a:t>not visit</a:t>
            </a:r>
            <a:endParaRPr lang="en-US" sz="2000" smtClean="0">
              <a:latin typeface="Arial" charset="0"/>
              <a:sym typeface="Symbol" pitchFamily="18" charset="2"/>
            </a:endParaRPr>
          </a:p>
          <a:p>
            <a:pPr eaLnBrk="1" hangingPunct="1">
              <a:lnSpc>
                <a:spcPct val="90000"/>
              </a:lnSpc>
            </a:pPr>
            <a:endParaRPr lang="en-US" sz="2000" smtClean="0">
              <a:latin typeface="Arial" charset="0"/>
            </a:endParaRPr>
          </a:p>
          <a:p>
            <a:pPr eaLnBrk="1" hangingPunct="1">
              <a:lnSpc>
                <a:spcPct val="90000"/>
              </a:lnSpc>
            </a:pPr>
            <a:r>
              <a:rPr lang="en-US" sz="2000" smtClean="0">
                <a:latin typeface="Arial" charset="0"/>
              </a:rPr>
              <a:t>Data:  </a:t>
            </a:r>
            <a:r>
              <a:rPr lang="en-US" sz="2000" b="1" smtClean="0">
                <a:latin typeface="Arial" charset="0"/>
              </a:rPr>
              <a:t>X</a:t>
            </a:r>
            <a:r>
              <a:rPr lang="en-US" sz="2000" smtClean="0">
                <a:latin typeface="Arial" charset="0"/>
              </a:rPr>
              <a:t> 	= [1,age,income,sex]</a:t>
            </a:r>
          </a:p>
          <a:p>
            <a:pPr eaLnBrk="1" hangingPunct="1">
              <a:lnSpc>
                <a:spcPct val="90000"/>
              </a:lnSpc>
              <a:buFont typeface="Wingdings" pitchFamily="2" charset="2"/>
              <a:buNone/>
            </a:pPr>
            <a:r>
              <a:rPr lang="en-US" sz="2000" smtClean="0">
                <a:latin typeface="Arial" charset="0"/>
              </a:rPr>
              <a:t>		   </a:t>
            </a:r>
            <a:r>
              <a:rPr lang="en-US" sz="2000" b="1" smtClean="0">
                <a:latin typeface="Arial" charset="0"/>
              </a:rPr>
              <a:t>y</a:t>
            </a:r>
            <a:r>
              <a:rPr lang="en-US" sz="2000" smtClean="0">
                <a:latin typeface="Arial" charset="0"/>
              </a:rPr>
              <a:t>  	= 1 if choose visit</a:t>
            </a:r>
            <a:r>
              <a:rPr lang="en-US" sz="2000" smtClean="0"/>
              <a:t>, </a:t>
            </a:r>
            <a:r>
              <a:rPr lang="en-US" sz="2000" smtClean="0">
                <a:sym typeface="Wingdings" pitchFamily="2" charset="2"/>
              </a:rPr>
              <a:t> </a:t>
            </a:r>
            <a:r>
              <a:rPr lang="en-US" sz="2000" smtClean="0">
                <a:latin typeface="Arial" charset="0"/>
              </a:rPr>
              <a:t>U</a:t>
            </a:r>
            <a:r>
              <a:rPr lang="en-US" sz="2000" baseline="-25000" smtClean="0">
                <a:latin typeface="Arial" charset="0"/>
              </a:rPr>
              <a:t>visit</a:t>
            </a:r>
            <a:r>
              <a:rPr lang="en-US" sz="2000" smtClean="0">
                <a:latin typeface="Arial" charset="0"/>
              </a:rPr>
              <a:t> &gt; 0, 0 if not.</a:t>
            </a:r>
          </a:p>
        </p:txBody>
      </p:sp>
      <p:cxnSp>
        <p:nvCxnSpPr>
          <p:cNvPr id="5" name="Straight Arrow Connector 4"/>
          <p:cNvCxnSpPr/>
          <p:nvPr/>
        </p:nvCxnSpPr>
        <p:spPr bwMode="auto">
          <a:xfrm rot="10800000" flipV="1">
            <a:off x="6477000" y="3429000"/>
            <a:ext cx="609600" cy="457200"/>
          </a:xfrm>
          <a:prstGeom prst="straightConnector1">
            <a:avLst/>
          </a:prstGeom>
          <a:solidFill>
            <a:schemeClr val="accent1"/>
          </a:solidFill>
          <a:ln w="38100" cap="flat" cmpd="sng" algn="ctr">
            <a:solidFill>
              <a:srgbClr val="FF3300"/>
            </a:solidFill>
            <a:prstDash val="solid"/>
            <a:round/>
            <a:headEnd type="none" w="med" len="med"/>
            <a:tailEnd type="arrow"/>
          </a:ln>
          <a:effectLst/>
        </p:spPr>
      </p:cxnSp>
      <p:sp>
        <p:nvSpPr>
          <p:cNvPr id="6" name="TextBox 5"/>
          <p:cNvSpPr txBox="1"/>
          <p:nvPr/>
        </p:nvSpPr>
        <p:spPr>
          <a:xfrm>
            <a:off x="6781800" y="3059668"/>
            <a:ext cx="1828800" cy="338554"/>
          </a:xfrm>
          <a:prstGeom prst="rect">
            <a:avLst/>
          </a:prstGeom>
          <a:noFill/>
          <a:ln w="19050">
            <a:solidFill>
              <a:schemeClr val="tx1"/>
            </a:solidFill>
          </a:ln>
        </p:spPr>
        <p:txBody>
          <a:bodyPr wrap="square" rtlCol="0">
            <a:spAutoFit/>
          </a:bodyPr>
          <a:lstStyle/>
          <a:p>
            <a:r>
              <a:rPr lang="en-US" sz="1600" smtClean="0">
                <a:latin typeface="+mj-lt"/>
              </a:rPr>
              <a:t>Random Utility</a:t>
            </a:r>
            <a:endParaRPr lang="en-US" sz="160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57200" y="277813"/>
            <a:ext cx="8229600" cy="263525"/>
          </a:xfrm>
        </p:spPr>
        <p:txBody>
          <a:bodyPr/>
          <a:lstStyle/>
          <a:p>
            <a:pPr eaLnBrk="1" hangingPunct="1"/>
            <a:r>
              <a:rPr lang="en-US" smtClean="0"/>
              <a:t> </a:t>
            </a:r>
          </a:p>
        </p:txBody>
      </p:sp>
      <p:sp>
        <p:nvSpPr>
          <p:cNvPr id="19459" name="Rectangle 3"/>
          <p:cNvSpPr>
            <a:spLocks noGrp="1" noChangeArrowheads="1"/>
          </p:cNvSpPr>
          <p:nvPr>
            <p:ph type="body" idx="4294967295"/>
          </p:nvPr>
        </p:nvSpPr>
        <p:spPr>
          <a:xfrm>
            <a:off x="1295400" y="1981200"/>
            <a:ext cx="6781800" cy="3733800"/>
          </a:xfrm>
        </p:spPr>
        <p:txBody>
          <a:bodyPr/>
          <a:lstStyle/>
          <a:p>
            <a:pPr eaLnBrk="1" hangingPunct="1">
              <a:buFont typeface="Wingdings" pitchFamily="2" charset="2"/>
              <a:buNone/>
            </a:pPr>
            <a:r>
              <a:rPr lang="en-US" sz="2000" smtClean="0">
                <a:latin typeface="Arial" charset="0"/>
              </a:rPr>
              <a:t>Modeling the Binary Choice</a:t>
            </a:r>
            <a:br>
              <a:rPr lang="en-US" sz="2000" smtClean="0">
                <a:latin typeface="Arial" charset="0"/>
              </a:rPr>
            </a:br>
            <a:endParaRPr lang="en-US" sz="2000" smtClean="0">
              <a:latin typeface="Arial" charset="0"/>
            </a:endParaRPr>
          </a:p>
          <a:p>
            <a:pPr lvl="1" eaLnBrk="1" hangingPunct="1">
              <a:buFont typeface="Wingdings" pitchFamily="2" charset="2"/>
              <a:buNone/>
            </a:pPr>
            <a:r>
              <a:rPr lang="en-US" sz="2000" smtClean="0">
                <a:latin typeface="Arial" charset="0"/>
              </a:rPr>
              <a:t>  	         U</a:t>
            </a:r>
            <a:r>
              <a:rPr lang="en-US" sz="2000" baseline="-25000" smtClean="0">
                <a:latin typeface="Arial" charset="0"/>
              </a:rPr>
              <a:t>visit</a:t>
            </a:r>
            <a:r>
              <a:rPr lang="en-US" sz="2000" smtClean="0">
                <a:latin typeface="Arial" charset="0"/>
              </a:rPr>
              <a:t> = </a:t>
            </a:r>
            <a:r>
              <a:rPr lang="en-US" sz="2000" smtClean="0">
                <a:latin typeface="Arial" charset="0"/>
                <a:sym typeface="Symbol" pitchFamily="18" charset="2"/>
              </a:rPr>
              <a:t> + </a:t>
            </a:r>
            <a:r>
              <a:rPr lang="en-US" sz="2000" baseline="-25000" smtClean="0">
                <a:latin typeface="Arial" charset="0"/>
                <a:sym typeface="Symbol" pitchFamily="18" charset="2"/>
              </a:rPr>
              <a:t>1 </a:t>
            </a:r>
            <a:r>
              <a:rPr lang="en-US" sz="2000" smtClean="0">
                <a:latin typeface="Arial" charset="0"/>
                <a:sym typeface="Symbol" pitchFamily="18" charset="2"/>
              </a:rPr>
              <a:t>Age + </a:t>
            </a:r>
            <a:r>
              <a:rPr lang="en-US" sz="2000" baseline="-25000" smtClean="0">
                <a:latin typeface="Arial" charset="0"/>
                <a:sym typeface="Symbol" pitchFamily="18" charset="2"/>
              </a:rPr>
              <a:t>2 </a:t>
            </a:r>
            <a:r>
              <a:rPr lang="en-US" sz="2000" smtClean="0">
                <a:latin typeface="Arial" charset="0"/>
                <a:sym typeface="Symbol" pitchFamily="18" charset="2"/>
              </a:rPr>
              <a:t>Income + </a:t>
            </a:r>
            <a:r>
              <a:rPr lang="en-US" sz="2000" baseline="-25000" smtClean="0">
                <a:latin typeface="Arial" charset="0"/>
                <a:sym typeface="Symbol" pitchFamily="18" charset="2"/>
              </a:rPr>
              <a:t>3 </a:t>
            </a:r>
            <a:r>
              <a:rPr lang="en-US" sz="2000" smtClean="0">
                <a:latin typeface="Arial" charset="0"/>
                <a:sym typeface="Symbol" pitchFamily="18" charset="2"/>
              </a:rPr>
              <a:t>Sex + </a:t>
            </a:r>
            <a:br>
              <a:rPr lang="en-US" sz="2000" smtClean="0">
                <a:latin typeface="Arial" charset="0"/>
                <a:sym typeface="Symbol" pitchFamily="18" charset="2"/>
              </a:rPr>
            </a:b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Chooses to visit:  </a:t>
            </a:r>
            <a:r>
              <a:rPr lang="en-US" sz="2000" smtClean="0">
                <a:latin typeface="Arial" charset="0"/>
              </a:rPr>
              <a:t>U</a:t>
            </a:r>
            <a:r>
              <a:rPr lang="en-US" sz="2000" baseline="-25000" smtClean="0">
                <a:latin typeface="Arial" charset="0"/>
              </a:rPr>
              <a:t>visit</a:t>
            </a:r>
            <a:r>
              <a:rPr lang="en-US" sz="2000" smtClean="0">
                <a:latin typeface="Arial" charset="0"/>
              </a:rPr>
              <a:t> &gt;  0</a:t>
            </a:r>
            <a:br>
              <a:rPr lang="en-US" sz="2000" smtClean="0">
                <a:latin typeface="Arial" charset="0"/>
              </a:rPr>
            </a:br>
            <a:endParaRPr lang="en-US" sz="2000" smtClean="0">
              <a:latin typeface="Arial" charset="0"/>
            </a:endParaRPr>
          </a:p>
          <a:p>
            <a:pPr eaLnBrk="1" hangingPunct="1">
              <a:buFont typeface="Wingdings" pitchFamily="2" charset="2"/>
              <a:buNone/>
            </a:pPr>
            <a:r>
              <a:rPr lang="en-US" sz="2000" smtClean="0">
                <a:latin typeface="Arial" charset="0"/>
                <a:sym typeface="Symbol" pitchFamily="18" charset="2"/>
              </a:rPr>
              <a:t>                    + </a:t>
            </a:r>
            <a:r>
              <a:rPr lang="en-US" sz="2000" baseline="-25000" smtClean="0">
                <a:latin typeface="Arial" charset="0"/>
                <a:sym typeface="Symbol" pitchFamily="18" charset="2"/>
              </a:rPr>
              <a:t>1 </a:t>
            </a:r>
            <a:r>
              <a:rPr lang="en-US" sz="2000" smtClean="0">
                <a:latin typeface="Arial" charset="0"/>
                <a:sym typeface="Symbol" pitchFamily="18" charset="2"/>
              </a:rPr>
              <a:t>Age + </a:t>
            </a:r>
            <a:r>
              <a:rPr lang="en-US" sz="2000" baseline="-25000" smtClean="0">
                <a:latin typeface="Arial" charset="0"/>
                <a:sym typeface="Symbol" pitchFamily="18" charset="2"/>
              </a:rPr>
              <a:t>2 </a:t>
            </a:r>
            <a:r>
              <a:rPr lang="en-US" sz="2000" smtClean="0">
                <a:latin typeface="Arial" charset="0"/>
                <a:sym typeface="Symbol" pitchFamily="18" charset="2"/>
              </a:rPr>
              <a:t>Income + </a:t>
            </a:r>
            <a:r>
              <a:rPr lang="en-US" sz="2000" baseline="-25000" smtClean="0">
                <a:latin typeface="Arial" charset="0"/>
                <a:sym typeface="Symbol" pitchFamily="18" charset="2"/>
              </a:rPr>
              <a:t>3 </a:t>
            </a:r>
            <a:r>
              <a:rPr lang="en-US" sz="2000" smtClean="0">
                <a:latin typeface="Arial" charset="0"/>
                <a:sym typeface="Symbol" pitchFamily="18" charset="2"/>
              </a:rPr>
              <a:t>Sex +  &gt; 0</a:t>
            </a:r>
            <a:br>
              <a:rPr lang="en-US" sz="2000" smtClean="0">
                <a:latin typeface="Arial" charset="0"/>
                <a:sym typeface="Symbol" pitchFamily="18" charset="2"/>
              </a:rPr>
            </a:br>
            <a:endParaRPr lang="en-US" sz="2000" smtClean="0">
              <a:latin typeface="Arial" charset="0"/>
              <a:sym typeface="Symbol" pitchFamily="18" charset="2"/>
            </a:endParaRPr>
          </a:p>
          <a:p>
            <a:pPr eaLnBrk="1" hangingPunct="1">
              <a:buFont typeface="Wingdings" pitchFamily="2" charset="2"/>
              <a:buNone/>
            </a:pPr>
            <a:r>
              <a:rPr lang="en-US" sz="2000" smtClean="0">
                <a:latin typeface="Arial" charset="0"/>
                <a:sym typeface="Symbol" pitchFamily="18" charset="2"/>
              </a:rPr>
              <a:t>                       &gt;  -[ + </a:t>
            </a:r>
            <a:r>
              <a:rPr lang="en-US" sz="2000" baseline="-25000" smtClean="0">
                <a:latin typeface="Arial" charset="0"/>
                <a:sym typeface="Symbol" pitchFamily="18" charset="2"/>
              </a:rPr>
              <a:t>1 </a:t>
            </a:r>
            <a:r>
              <a:rPr lang="en-US" sz="2000" smtClean="0">
                <a:latin typeface="Arial" charset="0"/>
                <a:sym typeface="Symbol" pitchFamily="18" charset="2"/>
              </a:rPr>
              <a:t>Age + </a:t>
            </a:r>
            <a:r>
              <a:rPr lang="en-US" sz="2000" baseline="-25000" smtClean="0">
                <a:latin typeface="Arial" charset="0"/>
                <a:sym typeface="Symbol" pitchFamily="18" charset="2"/>
              </a:rPr>
              <a:t>2 </a:t>
            </a:r>
            <a:r>
              <a:rPr lang="en-US" sz="2000" smtClean="0">
                <a:latin typeface="Arial" charset="0"/>
                <a:sym typeface="Symbol" pitchFamily="18" charset="2"/>
              </a:rPr>
              <a:t>Income + </a:t>
            </a:r>
            <a:r>
              <a:rPr lang="en-US" sz="2000" baseline="-25000" smtClean="0">
                <a:latin typeface="Arial" charset="0"/>
                <a:sym typeface="Symbol" pitchFamily="18" charset="2"/>
              </a:rPr>
              <a:t>3 </a:t>
            </a:r>
            <a:r>
              <a:rPr lang="en-US" sz="2000" smtClean="0">
                <a:latin typeface="Arial" charset="0"/>
                <a:sym typeface="Symbol" pitchFamily="18" charset="2"/>
              </a:rPr>
              <a:t>Sex ]</a:t>
            </a:r>
          </a:p>
        </p:txBody>
      </p:sp>
      <p:sp>
        <p:nvSpPr>
          <p:cNvPr id="19460" name="Text Box 4"/>
          <p:cNvSpPr txBox="1">
            <a:spLocks noChangeArrowheads="1"/>
          </p:cNvSpPr>
          <p:nvPr/>
        </p:nvSpPr>
        <p:spPr bwMode="auto">
          <a:xfrm>
            <a:off x="1066800" y="1066800"/>
            <a:ext cx="7543800" cy="579438"/>
          </a:xfrm>
          <a:prstGeom prst="rect">
            <a:avLst/>
          </a:prstGeom>
          <a:noFill/>
          <a:ln w="19050">
            <a:noFill/>
            <a:miter lim="800000"/>
            <a:headEnd/>
            <a:tailEnd/>
          </a:ln>
        </p:spPr>
        <p:txBody>
          <a:bodyPr wrap="square">
            <a:spAutoFit/>
          </a:bodyPr>
          <a:lstStyle/>
          <a:p>
            <a:pPr>
              <a:spcBef>
                <a:spcPct val="50000"/>
              </a:spcBef>
            </a:pPr>
            <a:r>
              <a:rPr lang="en-US" sz="3200">
                <a:latin typeface="Arial" charset="0"/>
              </a:rPr>
              <a:t>Choosing Between the Two Alternatives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838200" y="990600"/>
            <a:ext cx="7696200" cy="457200"/>
          </a:xfrm>
          <a:prstGeom prst="rect">
            <a:avLst/>
          </a:prstGeom>
          <a:noFill/>
          <a:ln w="9525">
            <a:noFill/>
            <a:miter lim="800000"/>
            <a:headEnd/>
            <a:tailEnd/>
          </a:ln>
        </p:spPr>
        <p:txBody>
          <a:bodyPr>
            <a:spAutoFit/>
          </a:bodyPr>
          <a:lstStyle/>
          <a:p>
            <a:pPr eaLnBrk="1" hangingPunct="1">
              <a:spcBef>
                <a:spcPct val="50000"/>
              </a:spcBef>
            </a:pPr>
            <a:r>
              <a:rPr lang="en-US" sz="2400">
                <a:latin typeface="Tahoma" pitchFamily="34" charset="0"/>
              </a:rPr>
              <a:t>Probability Model for Choice Between Two Alternatives</a:t>
            </a:r>
          </a:p>
        </p:txBody>
      </p:sp>
      <p:sp>
        <p:nvSpPr>
          <p:cNvPr id="20483" name="Text Box 4"/>
          <p:cNvSpPr txBox="1">
            <a:spLocks noChangeArrowheads="1"/>
          </p:cNvSpPr>
          <p:nvPr/>
        </p:nvSpPr>
        <p:spPr bwMode="auto">
          <a:xfrm>
            <a:off x="609600" y="5410200"/>
            <a:ext cx="7010400" cy="476250"/>
          </a:xfrm>
          <a:prstGeom prst="rect">
            <a:avLst/>
          </a:prstGeom>
          <a:noFill/>
          <a:ln w="9525">
            <a:noFill/>
            <a:miter lim="800000"/>
            <a:headEnd/>
            <a:tailEnd/>
          </a:ln>
        </p:spPr>
        <p:txBody>
          <a:bodyPr>
            <a:spAutoFit/>
          </a:bodyPr>
          <a:lstStyle/>
          <a:p>
            <a:pPr eaLnBrk="1" hangingPunct="1">
              <a:lnSpc>
                <a:spcPct val="90000"/>
              </a:lnSpc>
              <a:spcBef>
                <a:spcPct val="20000"/>
              </a:spcBef>
              <a:buClr>
                <a:schemeClr val="accent1"/>
              </a:buClr>
            </a:pPr>
            <a:r>
              <a:rPr lang="en-US" sz="2800">
                <a:latin typeface="Tahoma" pitchFamily="34" charset="0"/>
                <a:sym typeface="Symbol" pitchFamily="18" charset="2"/>
              </a:rPr>
              <a:t>       </a:t>
            </a:r>
            <a:r>
              <a:rPr lang="en-US" sz="2000">
                <a:latin typeface="Tahoma" pitchFamily="34" charset="0"/>
                <a:sym typeface="Symbol" pitchFamily="18" charset="2"/>
              </a:rPr>
              <a:t>   &gt;</a:t>
            </a:r>
            <a:r>
              <a:rPr lang="en-US" sz="2400">
                <a:latin typeface="Tahoma" pitchFamily="34" charset="0"/>
                <a:sym typeface="Symbol" pitchFamily="18" charset="2"/>
              </a:rPr>
              <a:t>  -[</a:t>
            </a:r>
            <a:r>
              <a:rPr lang="en-US" sz="2000">
                <a:latin typeface="Tahoma" pitchFamily="34" charset="0"/>
                <a:sym typeface="Symbol" pitchFamily="18" charset="2"/>
              </a:rPr>
              <a:t>  + </a:t>
            </a:r>
            <a:r>
              <a:rPr lang="en-US" sz="2000">
                <a:sym typeface="Symbol" pitchFamily="18" charset="2"/>
              </a:rPr>
              <a:t></a:t>
            </a:r>
            <a:r>
              <a:rPr lang="en-US" sz="2000" baseline="-25000">
                <a:latin typeface="Arial" charset="0"/>
                <a:sym typeface="Symbol" pitchFamily="18" charset="2"/>
              </a:rPr>
              <a:t>1</a:t>
            </a:r>
            <a:r>
              <a:rPr lang="en-US" sz="2000">
                <a:latin typeface="Arial" charset="0"/>
                <a:sym typeface="Symbol" pitchFamily="18" charset="2"/>
              </a:rPr>
              <a:t>Age + </a:t>
            </a:r>
            <a:r>
              <a:rPr lang="en-US" sz="2000" baseline="-25000">
                <a:latin typeface="Arial" charset="0"/>
                <a:sym typeface="Symbol" pitchFamily="18" charset="2"/>
              </a:rPr>
              <a:t>2</a:t>
            </a:r>
            <a:r>
              <a:rPr lang="en-US" sz="2000">
                <a:latin typeface="Arial" charset="0"/>
                <a:sym typeface="Symbol" pitchFamily="18" charset="2"/>
              </a:rPr>
              <a:t>Income + </a:t>
            </a:r>
            <a:r>
              <a:rPr lang="en-US" sz="2000" baseline="-25000">
                <a:latin typeface="Arial" charset="0"/>
                <a:sym typeface="Symbol" pitchFamily="18" charset="2"/>
              </a:rPr>
              <a:t>3</a:t>
            </a:r>
            <a:r>
              <a:rPr lang="en-US" sz="2000">
                <a:latin typeface="Arial" charset="0"/>
                <a:sym typeface="Symbol" pitchFamily="18" charset="2"/>
              </a:rPr>
              <a:t>Sex</a:t>
            </a:r>
            <a:r>
              <a:rPr lang="en-US" sz="2400">
                <a:latin typeface="Arial" charset="0"/>
                <a:sym typeface="Symbol" pitchFamily="18" charset="2"/>
              </a:rPr>
              <a:t> </a:t>
            </a:r>
            <a:r>
              <a:rPr lang="en-US" sz="2000">
                <a:latin typeface="Arial" charset="0"/>
                <a:sym typeface="Symbol" pitchFamily="18" charset="2"/>
              </a:rPr>
              <a:t>]</a:t>
            </a:r>
          </a:p>
        </p:txBody>
      </p:sp>
      <p:pic>
        <p:nvPicPr>
          <p:cNvPr id="20484" name="Picture 6"/>
          <p:cNvPicPr>
            <a:picLocks noChangeAspect="1" noChangeArrowheads="1"/>
          </p:cNvPicPr>
          <p:nvPr/>
        </p:nvPicPr>
        <p:blipFill>
          <a:blip r:embed="rId3"/>
          <a:srcRect/>
          <a:stretch>
            <a:fillRect/>
          </a:stretch>
        </p:blipFill>
        <p:spPr bwMode="auto">
          <a:xfrm>
            <a:off x="533400" y="1981200"/>
            <a:ext cx="6452644" cy="3332851"/>
          </a:xfrm>
          <a:prstGeom prst="rect">
            <a:avLst/>
          </a:prstGeom>
          <a:noFill/>
          <a:ln w="9525">
            <a:noFill/>
            <a:miter lim="800000"/>
            <a:headEnd/>
            <a:tailEnd/>
          </a:ln>
        </p:spPr>
      </p:pic>
      <p:sp>
        <p:nvSpPr>
          <p:cNvPr id="5" name="TextBox 4"/>
          <p:cNvSpPr txBox="1"/>
          <p:nvPr/>
        </p:nvSpPr>
        <p:spPr>
          <a:xfrm>
            <a:off x="7086600" y="2895600"/>
            <a:ext cx="1752600" cy="1508105"/>
          </a:xfrm>
          <a:prstGeom prst="rect">
            <a:avLst/>
          </a:prstGeom>
          <a:solidFill>
            <a:srgbClr val="000000">
              <a:alpha val="0"/>
            </a:srgbClr>
          </a:solidFill>
          <a:ln w="19050">
            <a:solidFill>
              <a:schemeClr val="tx1"/>
            </a:solidFill>
          </a:ln>
        </p:spPr>
        <p:txBody>
          <a:bodyPr wrap="square" rtlCol="0">
            <a:spAutoFit/>
          </a:bodyPr>
          <a:lstStyle/>
          <a:p>
            <a:r>
              <a:rPr lang="en-US" smtClean="0">
                <a:latin typeface="+mj-lt"/>
              </a:rPr>
              <a:t>Probability is governed by </a:t>
            </a:r>
            <a:r>
              <a:rPr lang="en-US" sz="2000" smtClean="0">
                <a:latin typeface="Tahoma" pitchFamily="34" charset="0"/>
                <a:sym typeface="Symbol" pitchFamily="18" charset="2"/>
              </a:rPr>
              <a:t></a:t>
            </a:r>
            <a:r>
              <a:rPr lang="en-US" smtClean="0">
                <a:latin typeface="Tahoma" pitchFamily="34" charset="0"/>
                <a:sym typeface="Symbol" pitchFamily="18" charset="2"/>
              </a:rPr>
              <a:t>,</a:t>
            </a:r>
            <a:r>
              <a:rPr lang="en-US" smtClean="0">
                <a:latin typeface="+mj-lt"/>
              </a:rPr>
              <a:t> the random part of the utility function.</a:t>
            </a:r>
            <a:endParaRPr lang="en-US">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990600" y="990600"/>
            <a:ext cx="7391400" cy="1139825"/>
          </a:xfrm>
        </p:spPr>
        <p:txBody>
          <a:bodyPr/>
          <a:lstStyle/>
          <a:p>
            <a:pPr algn="ctr" eaLnBrk="1" hangingPunct="1"/>
            <a:r>
              <a:rPr lang="en-US" sz="3200" smtClean="0">
                <a:solidFill>
                  <a:schemeClr val="tx1"/>
                </a:solidFill>
              </a:rPr>
              <a:t>What Can Be Learned from the Data? </a:t>
            </a:r>
            <a:br>
              <a:rPr lang="en-US" sz="3200" smtClean="0">
                <a:solidFill>
                  <a:schemeClr val="tx1"/>
                </a:solidFill>
              </a:rPr>
            </a:br>
            <a:r>
              <a:rPr lang="en-US" sz="3200" smtClean="0">
                <a:solidFill>
                  <a:schemeClr val="tx1"/>
                </a:solidFill>
              </a:rPr>
              <a:t>(A Sample of Consumers, i = 1,…,N)</a:t>
            </a:r>
          </a:p>
        </p:txBody>
      </p:sp>
      <p:sp>
        <p:nvSpPr>
          <p:cNvPr id="21507" name="Rectangle 3"/>
          <p:cNvSpPr>
            <a:spLocks noGrp="1" noChangeArrowheads="1"/>
          </p:cNvSpPr>
          <p:nvPr>
            <p:ph type="body" idx="4294967295"/>
          </p:nvPr>
        </p:nvSpPr>
        <p:spPr/>
        <p:txBody>
          <a:bodyPr/>
          <a:lstStyle/>
          <a:p>
            <a:pPr eaLnBrk="1" hangingPunct="1"/>
            <a:endParaRPr lang="en-US" smtClean="0"/>
          </a:p>
          <a:p>
            <a:pPr eaLnBrk="1" hangingPunct="1">
              <a:buNone/>
            </a:pPr>
            <a:endParaRPr lang="en-US" smtClean="0"/>
          </a:p>
        </p:txBody>
      </p:sp>
      <p:sp>
        <p:nvSpPr>
          <p:cNvPr id="21508" name="Text Box 4"/>
          <p:cNvSpPr txBox="1">
            <a:spLocks noChangeArrowheads="1"/>
          </p:cNvSpPr>
          <p:nvPr/>
        </p:nvSpPr>
        <p:spPr bwMode="auto">
          <a:xfrm>
            <a:off x="1295400" y="2362200"/>
            <a:ext cx="7162800" cy="3477875"/>
          </a:xfrm>
          <a:prstGeom prst="rect">
            <a:avLst/>
          </a:prstGeom>
          <a:noFill/>
          <a:ln w="9525">
            <a:noFill/>
            <a:miter lim="800000"/>
            <a:headEnd/>
            <a:tailEnd/>
          </a:ln>
        </p:spPr>
        <p:txBody>
          <a:bodyPr wrap="square">
            <a:spAutoFit/>
          </a:bodyPr>
          <a:lstStyle/>
          <a:p>
            <a:pPr eaLnBrk="1" hangingPunct="1">
              <a:spcBef>
                <a:spcPct val="50000"/>
              </a:spcBef>
            </a:pPr>
            <a:r>
              <a:rPr lang="en-US" sz="2000" smtClean="0">
                <a:latin typeface="Arial" charset="0"/>
              </a:rPr>
              <a:t>Are </a:t>
            </a:r>
            <a:r>
              <a:rPr lang="en-US" sz="2000">
                <a:latin typeface="Arial" charset="0"/>
              </a:rPr>
              <a:t>the characteristics “relevant</a:t>
            </a:r>
            <a:r>
              <a:rPr lang="en-US" sz="2000" smtClean="0">
                <a:latin typeface="Arial" charset="0"/>
              </a:rPr>
              <a:t>?”</a:t>
            </a:r>
          </a:p>
          <a:p>
            <a:pPr eaLnBrk="1" hangingPunct="1">
              <a:spcBef>
                <a:spcPct val="50000"/>
              </a:spcBef>
            </a:pPr>
            <a:r>
              <a:rPr lang="en-US" sz="2000" smtClean="0">
                <a:latin typeface="Arial" charset="0"/>
              </a:rPr>
              <a:t>Predicting </a:t>
            </a:r>
            <a:r>
              <a:rPr lang="en-US" sz="2000">
                <a:latin typeface="Arial" charset="0"/>
              </a:rPr>
              <a:t>behavior</a:t>
            </a:r>
          </a:p>
          <a:p>
            <a:pPr lvl="1" eaLnBrk="1" hangingPunct="1">
              <a:spcBef>
                <a:spcPct val="50000"/>
              </a:spcBef>
              <a:buFontTx/>
              <a:buChar char="-"/>
            </a:pPr>
            <a:r>
              <a:rPr lang="en-US" sz="2000">
                <a:latin typeface="Arial" charset="0"/>
              </a:rPr>
              <a:t> Individual – E.g., will a person </a:t>
            </a:r>
            <a:r>
              <a:rPr lang="en-US" sz="2000" smtClean="0">
                <a:latin typeface="Arial" charset="0"/>
              </a:rPr>
              <a:t>visit the physician?</a:t>
            </a:r>
            <a:br>
              <a:rPr lang="en-US" sz="2000" smtClean="0">
                <a:latin typeface="Arial" charset="0"/>
              </a:rPr>
            </a:br>
            <a:r>
              <a:rPr lang="en-US" sz="2000" smtClean="0">
                <a:latin typeface="Arial" charset="0"/>
              </a:rPr>
              <a:t>                     Will a person purchase the insurance?</a:t>
            </a:r>
            <a:endParaRPr lang="en-US" sz="2000">
              <a:latin typeface="Arial" charset="0"/>
            </a:endParaRPr>
          </a:p>
          <a:p>
            <a:pPr lvl="1" eaLnBrk="1" hangingPunct="1">
              <a:spcBef>
                <a:spcPct val="50000"/>
              </a:spcBef>
              <a:buFontTx/>
              <a:buChar char="-"/>
            </a:pPr>
            <a:r>
              <a:rPr lang="en-US" sz="2000">
                <a:latin typeface="Arial" charset="0"/>
              </a:rPr>
              <a:t> Aggregate – E.g., what proportion of the population </a:t>
            </a:r>
            <a:r>
              <a:rPr lang="en-US" sz="2000" smtClean="0">
                <a:latin typeface="Arial" charset="0"/>
              </a:rPr>
              <a:t>will</a:t>
            </a:r>
            <a:br>
              <a:rPr lang="en-US" sz="2000" smtClean="0">
                <a:latin typeface="Arial" charset="0"/>
              </a:rPr>
            </a:br>
            <a:r>
              <a:rPr lang="en-US" sz="2000" smtClean="0">
                <a:latin typeface="Arial" charset="0"/>
              </a:rPr>
              <a:t>                       visit the physician? Buy </a:t>
            </a:r>
            <a:r>
              <a:rPr lang="en-US" sz="2000">
                <a:latin typeface="Arial" charset="0"/>
              </a:rPr>
              <a:t>the </a:t>
            </a:r>
            <a:r>
              <a:rPr lang="en-US" sz="2000" smtClean="0">
                <a:latin typeface="Arial" charset="0"/>
              </a:rPr>
              <a:t>insurance</a:t>
            </a:r>
            <a:r>
              <a:rPr lang="en-US" sz="2000">
                <a:latin typeface="Arial" charset="0"/>
              </a:rPr>
              <a:t>?</a:t>
            </a:r>
          </a:p>
          <a:p>
            <a:pPr eaLnBrk="1" hangingPunct="1">
              <a:spcBef>
                <a:spcPct val="50000"/>
              </a:spcBef>
            </a:pPr>
            <a:r>
              <a:rPr lang="en-US" sz="2000" smtClean="0">
                <a:latin typeface="Arial" charset="0"/>
              </a:rPr>
              <a:t>Analyze </a:t>
            </a:r>
            <a:r>
              <a:rPr lang="en-US" sz="2000">
                <a:latin typeface="Arial" charset="0"/>
              </a:rPr>
              <a:t>changes in behavior when  attributes change –</a:t>
            </a:r>
            <a:br>
              <a:rPr lang="en-US" sz="2000">
                <a:latin typeface="Arial" charset="0"/>
              </a:rPr>
            </a:br>
            <a:r>
              <a:rPr lang="en-US" sz="2000" smtClean="0">
                <a:latin typeface="Arial" charset="0"/>
              </a:rPr>
              <a:t>E.g</a:t>
            </a:r>
            <a:r>
              <a:rPr lang="en-US" sz="2000">
                <a:latin typeface="Arial" charset="0"/>
              </a:rPr>
              <a:t>., how will changes in education change the proportion</a:t>
            </a:r>
            <a:br>
              <a:rPr lang="en-US" sz="2000">
                <a:latin typeface="Arial" charset="0"/>
              </a:rPr>
            </a:br>
            <a:r>
              <a:rPr lang="en-US" sz="2000" smtClean="0">
                <a:latin typeface="Arial" charset="0"/>
              </a:rPr>
              <a:t>who </a:t>
            </a:r>
            <a:r>
              <a:rPr lang="en-US" sz="2000">
                <a:latin typeface="Arial" charset="0"/>
              </a:rPr>
              <a:t>buy the insurance?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762000" y="990600"/>
            <a:ext cx="8229600" cy="530225"/>
          </a:xfrm>
        </p:spPr>
        <p:txBody>
          <a:bodyPr/>
          <a:lstStyle/>
          <a:p>
            <a:pPr eaLnBrk="1" hangingPunct="1"/>
            <a:r>
              <a:rPr lang="en-US" b="1" smtClean="0">
                <a:solidFill>
                  <a:schemeClr val="tx1"/>
                </a:solidFill>
              </a:rPr>
              <a:t>Application: Health Care Usage</a:t>
            </a:r>
          </a:p>
        </p:txBody>
      </p:sp>
      <p:sp>
        <p:nvSpPr>
          <p:cNvPr id="22531" name="Text Box 3"/>
          <p:cNvSpPr txBox="1">
            <a:spLocks noChangeArrowheads="1"/>
          </p:cNvSpPr>
          <p:nvPr/>
        </p:nvSpPr>
        <p:spPr bwMode="auto">
          <a:xfrm>
            <a:off x="457200" y="1600200"/>
            <a:ext cx="8382000" cy="4431983"/>
          </a:xfrm>
          <a:prstGeom prst="rect">
            <a:avLst/>
          </a:prstGeom>
          <a:noFill/>
          <a:ln w="19050">
            <a:noFill/>
            <a:miter lim="800000"/>
            <a:headEnd/>
            <a:tailEnd/>
          </a:ln>
        </p:spPr>
        <p:txBody>
          <a:bodyPr>
            <a:spAutoFit/>
          </a:bodyPr>
          <a:lstStyle/>
          <a:p>
            <a:pPr>
              <a:spcBef>
                <a:spcPct val="50000"/>
              </a:spcBef>
            </a:pPr>
            <a:r>
              <a:rPr lang="en-US" sz="1600" b="1">
                <a:solidFill>
                  <a:srgbClr val="FF3300"/>
                </a:solidFill>
              </a:rPr>
              <a:t>German Health Care Usage </a:t>
            </a:r>
            <a:r>
              <a:rPr lang="en-US" sz="1600" b="1" smtClean="0">
                <a:solidFill>
                  <a:srgbClr val="FF3300"/>
                </a:solidFill>
              </a:rPr>
              <a:t>Data (GSOEP)</a:t>
            </a:r>
            <a:r>
              <a:rPr lang="en-US" sz="1400" b="1" smtClean="0"/>
              <a:t>, </a:t>
            </a:r>
            <a:r>
              <a:rPr lang="en-US" sz="1400" b="1"/>
              <a:t>7,293 Individuals, Varying Numbers of Periods</a:t>
            </a:r>
            <a:r>
              <a:rPr lang="en-US" sz="1400"/>
              <a:t/>
            </a:r>
            <a:br>
              <a:rPr lang="en-US" sz="1400"/>
            </a:br>
            <a:r>
              <a:rPr lang="en-US" sz="1400" smtClean="0"/>
              <a:t>Data </a:t>
            </a:r>
            <a:r>
              <a:rPr lang="en-US" sz="1400"/>
              <a:t>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2=2158, 3=825, 4=926, 5=1051, 6=1000, 7=987). </a:t>
            </a:r>
            <a:br>
              <a:rPr lang="en-US" sz="1400"/>
            </a:br>
            <a:r>
              <a:rPr lang="en-US" sz="1400"/>
              <a:t/>
            </a:r>
            <a:br>
              <a:rPr lang="en-US" sz="1400"/>
            </a:br>
            <a:r>
              <a:rPr lang="en-US" sz="1400" b="1" smtClean="0"/>
              <a:t>Variables </a:t>
            </a:r>
            <a:r>
              <a:rPr lang="en-US" sz="1400" b="1"/>
              <a:t>in the </a:t>
            </a:r>
            <a:r>
              <a:rPr lang="en-US" sz="1400" b="1"/>
              <a:t>file </a:t>
            </a:r>
            <a:r>
              <a:rPr lang="en-US" sz="1400" b="1" smtClean="0"/>
              <a:t>are</a:t>
            </a:r>
            <a:endParaRPr lang="en-US" sz="1400"/>
          </a:p>
          <a:p>
            <a:r>
              <a:rPr lang="en-US" sz="1400"/>
              <a:t>                   </a:t>
            </a:r>
            <a:r>
              <a:rPr lang="en-US" sz="1400" b="1">
                <a:solidFill>
                  <a:srgbClr val="FF3300"/>
                </a:solidFill>
              </a:rPr>
              <a:t>DOCTOR  	=  1(Number of doctor visits &gt; 0)</a:t>
            </a:r>
            <a:br>
              <a:rPr lang="en-US" sz="1400" b="1">
                <a:solidFill>
                  <a:srgbClr val="FF3300"/>
                </a:solidFill>
              </a:rPr>
            </a:br>
            <a:r>
              <a:rPr lang="en-US" sz="1400" b="1"/>
              <a:t>                   </a:t>
            </a:r>
            <a:r>
              <a:rPr lang="en-US" sz="1400" b="1">
                <a:solidFill>
                  <a:srgbClr val="FF0000"/>
                </a:solidFill>
              </a:rPr>
              <a:t>HOSPITAL	=  1(Number of hospital visits &gt; 0)</a:t>
            </a:r>
          </a:p>
          <a:p>
            <a:r>
              <a:rPr lang="en-US" sz="1400" b="1"/>
              <a:t>                   HSAT       	=  health satisfaction, coded 0 (low) - 10 (high)  </a:t>
            </a:r>
          </a:p>
          <a:p>
            <a:r>
              <a:rPr lang="en-US" sz="1400" b="1">
                <a:solidFill>
                  <a:srgbClr val="FF3300"/>
                </a:solidFill>
              </a:rPr>
              <a:t>                   </a:t>
            </a:r>
            <a:r>
              <a:rPr lang="en-US" sz="1400" b="1"/>
              <a:t>DOCVIS    	=  number of doctor visits in last three months</a:t>
            </a:r>
            <a:br>
              <a:rPr lang="en-US" sz="1400" b="1"/>
            </a:br>
            <a:r>
              <a:rPr lang="en-US" sz="1400" b="1"/>
              <a:t>                   HOSPVIS  	=  number of hospital visits in last calendar year</a:t>
            </a:r>
            <a:r>
              <a:rPr lang="en-US" sz="1400" b="1">
                <a:solidFill>
                  <a:srgbClr val="FF3300"/>
                </a:solidFill>
              </a:rPr>
              <a:t/>
            </a:r>
            <a:br>
              <a:rPr lang="en-US" sz="1400" b="1">
                <a:solidFill>
                  <a:srgbClr val="FF3300"/>
                </a:solidFill>
              </a:rPr>
            </a:br>
            <a:r>
              <a:rPr lang="en-US" sz="1400" b="1">
                <a:solidFill>
                  <a:srgbClr val="FF3300"/>
                </a:solidFill>
              </a:rPr>
              <a:t>                   </a:t>
            </a:r>
            <a:r>
              <a:rPr lang="en-US" sz="1400" b="1"/>
              <a:t>PUBLIC    	=  insured in public health insurance = 1; otherwise = 0</a:t>
            </a:r>
            <a:br>
              <a:rPr lang="en-US" sz="1400" b="1"/>
            </a:br>
            <a:r>
              <a:rPr lang="en-US" sz="1400" b="1"/>
              <a:t>                   </a:t>
            </a:r>
            <a:r>
              <a:rPr lang="en-US" sz="1400" b="1">
                <a:solidFill>
                  <a:srgbClr val="FF0000"/>
                </a:solidFill>
              </a:rPr>
              <a:t>ADDON 	=  insured by add-on insurance = 1; </a:t>
            </a:r>
            <a:r>
              <a:rPr lang="en-US" sz="1400" b="1" smtClean="0">
                <a:solidFill>
                  <a:srgbClr val="FF0000"/>
                </a:solidFill>
              </a:rPr>
              <a:t>otherwise </a:t>
            </a:r>
            <a:r>
              <a:rPr lang="en-US" sz="1400" b="1">
                <a:solidFill>
                  <a:srgbClr val="FF0000"/>
                </a:solidFill>
              </a:rPr>
              <a:t>= 0</a:t>
            </a:r>
          </a:p>
          <a:p>
            <a:r>
              <a:rPr lang="en-US" sz="1400"/>
              <a:t>                   </a:t>
            </a:r>
            <a:r>
              <a:rPr lang="en-US" sz="1400" b="1">
                <a:solidFill>
                  <a:srgbClr val="FF3300"/>
                </a:solidFill>
              </a:rPr>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t>
            </a:r>
            <a:r>
              <a:rPr lang="en-US" sz="1400" b="1">
                <a:solidFill>
                  <a:srgbClr val="FF3300"/>
                </a:solidFill>
              </a:rPr>
              <a:t>AGE 	=  age in years</a:t>
            </a:r>
          </a:p>
          <a:p>
            <a:r>
              <a:rPr lang="en-US" sz="1400" b="1"/>
              <a:t>                   </a:t>
            </a:r>
            <a:r>
              <a:rPr lang="en-US" sz="1400" b="1">
                <a:solidFill>
                  <a:srgbClr val="FF3300"/>
                </a:solidFill>
              </a:rPr>
              <a:t>FEMALE 	=  1 for female headed household, 0 for </a:t>
            </a:r>
            <a:r>
              <a:rPr lang="en-US" sz="1400" b="1" smtClean="0">
                <a:solidFill>
                  <a:srgbClr val="FF3300"/>
                </a:solidFill>
              </a:rPr>
              <a:t>male</a:t>
            </a:r>
            <a:endParaRPr lang="en-US" sz="1400" b="1">
              <a:solidFill>
                <a:srgbClr val="FF3300"/>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457200" y="304800"/>
            <a:ext cx="8229600" cy="1139825"/>
          </a:xfrm>
        </p:spPr>
        <p:txBody>
          <a:bodyPr/>
          <a:lstStyle/>
          <a:p>
            <a:pPr algn="ctr" eaLnBrk="1" hangingPunct="1"/>
            <a:r>
              <a:rPr lang="en-US" b="1" smtClean="0">
                <a:solidFill>
                  <a:schemeClr val="tx1"/>
                </a:solidFill>
              </a:rPr>
              <a:t>Application</a:t>
            </a:r>
          </a:p>
        </p:txBody>
      </p:sp>
      <p:sp>
        <p:nvSpPr>
          <p:cNvPr id="23555" name="Rectangle 3"/>
          <p:cNvSpPr>
            <a:spLocks noGrp="1" noChangeArrowheads="1"/>
          </p:cNvSpPr>
          <p:nvPr>
            <p:ph type="body" idx="4294967295"/>
          </p:nvPr>
        </p:nvSpPr>
        <p:spPr>
          <a:xfrm>
            <a:off x="990600" y="1600200"/>
            <a:ext cx="7620000" cy="4530725"/>
          </a:xfrm>
        </p:spPr>
        <p:txBody>
          <a:bodyPr/>
          <a:lstStyle/>
          <a:p>
            <a:pPr eaLnBrk="1" hangingPunct="1">
              <a:lnSpc>
                <a:spcPct val="90000"/>
              </a:lnSpc>
              <a:buFont typeface="Wingdings" pitchFamily="2" charset="2"/>
              <a:buNone/>
            </a:pPr>
            <a:r>
              <a:rPr lang="en-US" smtClean="0">
                <a:latin typeface="Arial" charset="0"/>
              </a:rPr>
              <a:t>     27,326 Observations </a:t>
            </a:r>
          </a:p>
          <a:p>
            <a:pPr lvl="1" eaLnBrk="1" hangingPunct="1">
              <a:lnSpc>
                <a:spcPct val="90000"/>
              </a:lnSpc>
            </a:pPr>
            <a:r>
              <a:rPr lang="en-US" smtClean="0">
                <a:latin typeface="Arial" charset="0"/>
              </a:rPr>
              <a:t>1 to 7 years, panel </a:t>
            </a:r>
          </a:p>
          <a:p>
            <a:pPr lvl="1" eaLnBrk="1" hangingPunct="1">
              <a:lnSpc>
                <a:spcPct val="90000"/>
              </a:lnSpc>
            </a:pPr>
            <a:r>
              <a:rPr lang="en-US" smtClean="0">
                <a:latin typeface="Arial" charset="0"/>
              </a:rPr>
              <a:t>7,293 households observed </a:t>
            </a:r>
          </a:p>
          <a:p>
            <a:pPr lvl="1" eaLnBrk="1" hangingPunct="1">
              <a:lnSpc>
                <a:spcPct val="90000"/>
              </a:lnSpc>
            </a:pPr>
            <a:r>
              <a:rPr lang="en-US" smtClean="0">
                <a:latin typeface="Arial" charset="0"/>
              </a:rPr>
              <a:t>We use the 1994 year,  3,337 household observations</a:t>
            </a:r>
          </a:p>
        </p:txBody>
      </p:sp>
      <p:sp>
        <p:nvSpPr>
          <p:cNvPr id="23556" name="Text Box 6"/>
          <p:cNvSpPr txBox="1">
            <a:spLocks noChangeArrowheads="1"/>
          </p:cNvSpPr>
          <p:nvPr/>
        </p:nvSpPr>
        <p:spPr bwMode="auto">
          <a:xfrm>
            <a:off x="1143000" y="3962400"/>
            <a:ext cx="7391400" cy="2414588"/>
          </a:xfrm>
          <a:prstGeom prst="rect">
            <a:avLst/>
          </a:prstGeom>
          <a:noFill/>
          <a:ln w="19050">
            <a:noFill/>
            <a:miter lim="800000"/>
            <a:headEnd/>
            <a:tailEnd/>
          </a:ln>
        </p:spPr>
        <p:txBody>
          <a:bodyPr>
            <a:spAutoFit/>
          </a:bodyPr>
          <a:lstStyle/>
          <a:p>
            <a:r>
              <a:rPr lang="en-US" sz="1600" b="1">
                <a:latin typeface="Courier New" pitchFamily="49" charset="0"/>
              </a:rPr>
              <a:t>Descriptive Statistics</a:t>
            </a:r>
          </a:p>
          <a:p>
            <a:r>
              <a:rPr lang="en-US" sz="1600" b="1">
                <a:latin typeface="Courier New" pitchFamily="49" charset="0"/>
              </a:rPr>
              <a:t>=========================================================</a:t>
            </a:r>
          </a:p>
          <a:p>
            <a:r>
              <a:rPr lang="en-US" sz="1600" b="1">
                <a:latin typeface="Courier New" pitchFamily="49" charset="0"/>
              </a:rPr>
              <a:t>Variable     Mean       Std.Dev.     Minimum      Maximum</a:t>
            </a:r>
          </a:p>
          <a:p>
            <a:r>
              <a:rPr lang="en-US" sz="1600" b="1">
                <a:latin typeface="Courier New" pitchFamily="49" charset="0"/>
              </a:rPr>
              <a:t>--------+------------------------------------------------</a:t>
            </a:r>
          </a:p>
          <a:p>
            <a:r>
              <a:rPr lang="en-US" sz="1600" b="1">
                <a:latin typeface="Courier New" pitchFamily="49" charset="0"/>
              </a:rPr>
              <a:t>  DOCTOR|  .657980      .474456      .000000      1.00000</a:t>
            </a:r>
          </a:p>
          <a:p>
            <a:r>
              <a:rPr lang="en-US" sz="1600" b="1">
                <a:latin typeface="Courier New" pitchFamily="49" charset="0"/>
              </a:rPr>
              <a:t>     AGE|  42.6266      11.5860      25.0000      64.0000</a:t>
            </a:r>
          </a:p>
          <a:p>
            <a:r>
              <a:rPr lang="en-US" sz="1600" b="1">
                <a:latin typeface="Courier New" pitchFamily="49" charset="0"/>
              </a:rPr>
              <a:t>  HHNINC|  .444764      .216586      .340000E-01  3.00000</a:t>
            </a:r>
          </a:p>
          <a:p>
            <a:r>
              <a:rPr lang="en-US" sz="1600" b="1">
                <a:latin typeface="Courier New" pitchFamily="49" charset="0"/>
              </a:rPr>
              <a:t>  FEMALE|  .463429      .498735      .000000      1.00000</a:t>
            </a:r>
          </a:p>
          <a:p>
            <a:pPr>
              <a:spcBef>
                <a:spcPct val="50000"/>
              </a:spcBef>
            </a:pPr>
            <a:endParaRPr lang="en-US" sz="1600" b="1">
              <a:latin typeface="Courier New" pitchFamily="49"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762000" y="1066800"/>
            <a:ext cx="8229600" cy="530225"/>
          </a:xfrm>
        </p:spPr>
        <p:txBody>
          <a:bodyPr/>
          <a:lstStyle/>
          <a:p>
            <a:pPr algn="ctr" eaLnBrk="1" hangingPunct="1"/>
            <a:r>
              <a:rPr lang="en-US" b="1" smtClean="0">
                <a:solidFill>
                  <a:schemeClr val="tx1"/>
                </a:solidFill>
              </a:rPr>
              <a:t> Binary Choice Data</a:t>
            </a:r>
          </a:p>
        </p:txBody>
      </p:sp>
      <p:pic>
        <p:nvPicPr>
          <p:cNvPr id="24579" name="Picture 5"/>
          <p:cNvPicPr>
            <a:picLocks noChangeAspect="1" noChangeArrowheads="1"/>
          </p:cNvPicPr>
          <p:nvPr/>
        </p:nvPicPr>
        <p:blipFill>
          <a:blip r:embed="rId3"/>
          <a:srcRect/>
          <a:stretch>
            <a:fillRect/>
          </a:stretch>
        </p:blipFill>
        <p:spPr bwMode="auto">
          <a:xfrm>
            <a:off x="609600" y="1881188"/>
            <a:ext cx="8001000" cy="451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457200" y="304800"/>
            <a:ext cx="8229600" cy="1139825"/>
          </a:xfrm>
        </p:spPr>
        <p:txBody>
          <a:bodyPr/>
          <a:lstStyle/>
          <a:p>
            <a:pPr algn="ctr" eaLnBrk="1" hangingPunct="1"/>
            <a:r>
              <a:rPr lang="en-US" b="1" smtClean="0">
                <a:solidFill>
                  <a:schemeClr val="tx1"/>
                </a:solidFill>
              </a:rPr>
              <a:t>An Econometric Model</a:t>
            </a:r>
          </a:p>
        </p:txBody>
      </p:sp>
      <p:sp>
        <p:nvSpPr>
          <p:cNvPr id="25603" name="Rectangle 3"/>
          <p:cNvSpPr>
            <a:spLocks noGrp="1" noChangeArrowheads="1"/>
          </p:cNvSpPr>
          <p:nvPr>
            <p:ph type="body" idx="4294967295"/>
          </p:nvPr>
        </p:nvSpPr>
        <p:spPr>
          <a:xfrm>
            <a:off x="457200" y="1600200"/>
            <a:ext cx="8534400" cy="4530725"/>
          </a:xfrm>
        </p:spPr>
        <p:txBody>
          <a:bodyPr/>
          <a:lstStyle/>
          <a:p>
            <a:pPr eaLnBrk="1" hangingPunct="1"/>
            <a:r>
              <a:rPr lang="en-US" sz="2400" smtClean="0">
                <a:latin typeface="+mj-lt"/>
              </a:rPr>
              <a:t>Choose to visit iff U</a:t>
            </a:r>
            <a:r>
              <a:rPr lang="en-US" sz="1600" smtClean="0">
                <a:latin typeface="+mj-lt"/>
              </a:rPr>
              <a:t>visit</a:t>
            </a:r>
            <a:r>
              <a:rPr lang="en-US" sz="2400" smtClean="0">
                <a:latin typeface="+mj-lt"/>
              </a:rPr>
              <a:t>  &gt;  0</a:t>
            </a:r>
          </a:p>
          <a:p>
            <a:pPr lvl="1" eaLnBrk="1" hangingPunct="1"/>
            <a:r>
              <a:rPr lang="en-US" sz="2000" smtClean="0">
                <a:latin typeface="+mj-lt"/>
              </a:rPr>
              <a:t>U</a:t>
            </a:r>
            <a:r>
              <a:rPr lang="en-US" sz="1600" smtClean="0">
                <a:latin typeface="+mj-lt"/>
              </a:rPr>
              <a:t>visit</a:t>
            </a:r>
            <a:r>
              <a:rPr lang="en-US" sz="2000" smtClean="0">
                <a:latin typeface="+mj-lt"/>
              </a:rPr>
              <a:t>  = </a:t>
            </a:r>
            <a:r>
              <a:rPr lang="en-US" smtClean="0">
                <a:latin typeface="+mj-lt"/>
                <a:sym typeface="Symbol" pitchFamily="18" charset="2"/>
              </a:rPr>
              <a:t> + </a:t>
            </a:r>
            <a:r>
              <a:rPr lang="en-US" sz="2000" smtClean="0">
                <a:latin typeface="+mj-lt"/>
                <a:sym typeface="Symbol" pitchFamily="18" charset="2"/>
              </a:rPr>
              <a:t></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 + </a:t>
            </a:r>
            <a:r>
              <a:rPr lang="en-US" sz="1600" smtClean="0">
                <a:latin typeface="+mj-lt"/>
                <a:sym typeface="Symbol" pitchFamily="18" charset="2"/>
              </a:rPr>
              <a:t> </a:t>
            </a:r>
            <a:endParaRPr lang="en-US" sz="2000" smtClean="0">
              <a:latin typeface="+mj-lt"/>
              <a:sym typeface="Symbol" pitchFamily="18" charset="2"/>
            </a:endParaRPr>
          </a:p>
          <a:p>
            <a:pPr lvl="1" eaLnBrk="1" hangingPunct="1"/>
            <a:r>
              <a:rPr lang="en-US" sz="2000" smtClean="0">
                <a:latin typeface="+mj-lt"/>
                <a:sym typeface="Symbol" pitchFamily="18" charset="2"/>
              </a:rPr>
              <a:t>U</a:t>
            </a:r>
            <a:r>
              <a:rPr lang="en-US" sz="1600" smtClean="0">
                <a:latin typeface="+mj-lt"/>
                <a:sym typeface="Symbol" pitchFamily="18" charset="2"/>
              </a:rPr>
              <a:t>visit</a:t>
            </a:r>
            <a:r>
              <a:rPr lang="en-US" sz="2000" smtClean="0">
                <a:latin typeface="+mj-lt"/>
                <a:sym typeface="Symbol" pitchFamily="18" charset="2"/>
              </a:rPr>
              <a:t>  &gt; 0     </a:t>
            </a:r>
            <a:r>
              <a:rPr lang="en-US" sz="2000" smtClean="0">
                <a:latin typeface="+mj-lt"/>
                <a:sym typeface="Symbol" pitchFamily="18" charset="2"/>
              </a:rPr>
              <a:t> &gt; </a:t>
            </a:r>
            <a:r>
              <a:rPr lang="en-US" sz="2000" smtClean="0">
                <a:latin typeface="+mj-lt"/>
                <a:sym typeface="Symbol" pitchFamily="18" charset="2"/>
              </a:rPr>
              <a:t>-(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a:t>
            </a:r>
            <a:br>
              <a:rPr lang="en-US" sz="2000" smtClean="0">
                <a:latin typeface="+mj-lt"/>
                <a:sym typeface="Symbol" pitchFamily="18" charset="2"/>
              </a:rPr>
            </a:br>
            <a:r>
              <a:rPr lang="en-US" sz="2000" smtClean="0">
                <a:latin typeface="+mj-lt"/>
                <a:sym typeface="Symbol" pitchFamily="18" charset="2"/>
              </a:rPr>
              <a:t>                       </a:t>
            </a:r>
            <a:r>
              <a:rPr lang="en-US" sz="2000" smtClean="0">
                <a:latin typeface="+mj-lt"/>
                <a:sym typeface="Symbol" pitchFamily="18" charset="2"/>
              </a:rPr>
              <a:t> &lt;     </a:t>
            </a:r>
            <a:r>
              <a:rPr lang="en-US" sz="2000">
                <a:latin typeface="+mj-lt"/>
                <a:sym typeface="Symbol" pitchFamily="18" charset="2"/>
              </a:rPr>
              <a:t>+ </a:t>
            </a:r>
            <a:r>
              <a:rPr lang="en-US" sz="2000" baseline="-25000">
                <a:latin typeface="+mj-lt"/>
                <a:sym typeface="Symbol" pitchFamily="18" charset="2"/>
              </a:rPr>
              <a:t>1 </a:t>
            </a:r>
            <a:r>
              <a:rPr lang="en-US" sz="2000">
                <a:latin typeface="+mj-lt"/>
                <a:sym typeface="Symbol" pitchFamily="18" charset="2"/>
              </a:rPr>
              <a:t>Age + </a:t>
            </a:r>
            <a:r>
              <a:rPr lang="en-US" sz="2000" baseline="-25000">
                <a:latin typeface="+mj-lt"/>
                <a:sym typeface="Symbol" pitchFamily="18" charset="2"/>
              </a:rPr>
              <a:t>2 </a:t>
            </a:r>
            <a:r>
              <a:rPr lang="en-US" sz="2000">
                <a:latin typeface="+mj-lt"/>
                <a:sym typeface="Symbol" pitchFamily="18" charset="2"/>
              </a:rPr>
              <a:t>Income + </a:t>
            </a:r>
            <a:r>
              <a:rPr lang="en-US" sz="2000" baseline="-25000">
                <a:latin typeface="+mj-lt"/>
                <a:sym typeface="Symbol" pitchFamily="18" charset="2"/>
              </a:rPr>
              <a:t>3 </a:t>
            </a:r>
            <a:r>
              <a:rPr lang="en-US" sz="2000" smtClean="0">
                <a:latin typeface="+mj-lt"/>
                <a:sym typeface="Symbol" pitchFamily="18" charset="2"/>
              </a:rPr>
              <a:t>Sex</a:t>
            </a:r>
            <a:r>
              <a:rPr lang="en-US" sz="2000">
                <a:latin typeface="+mj-lt"/>
                <a:sym typeface="Symbol" pitchFamily="18" charset="2"/>
              </a:rPr>
              <a:t/>
            </a:r>
            <a:br>
              <a:rPr lang="en-US" sz="2000">
                <a:latin typeface="+mj-lt"/>
                <a:sym typeface="Symbol" pitchFamily="18" charset="2"/>
              </a:rPr>
            </a:br>
            <a:endParaRPr lang="en-US" sz="2000" smtClean="0">
              <a:latin typeface="+mj-lt"/>
              <a:sym typeface="Symbol" pitchFamily="18" charset="2"/>
            </a:endParaRPr>
          </a:p>
          <a:p>
            <a:pPr eaLnBrk="1" hangingPunct="1"/>
            <a:r>
              <a:rPr lang="en-US" sz="2400" smtClean="0">
                <a:latin typeface="+mj-lt"/>
                <a:sym typeface="Symbol" pitchFamily="18" charset="2"/>
              </a:rPr>
              <a:t>Probability model: For any person observed by the analyst, </a:t>
            </a:r>
          </a:p>
          <a:p>
            <a:pPr>
              <a:buNone/>
            </a:pPr>
            <a:r>
              <a:rPr lang="en-US" sz="2400" smtClean="0">
                <a:latin typeface="+mj-lt"/>
                <a:sym typeface="Symbol" pitchFamily="18" charset="2"/>
              </a:rPr>
              <a:t>      </a:t>
            </a:r>
            <a:r>
              <a:rPr lang="en-US" sz="2000" smtClean="0">
                <a:latin typeface="+mj-lt"/>
                <a:sym typeface="Symbol" pitchFamily="18" charset="2"/>
              </a:rPr>
              <a:t>Prob(visit)  = </a:t>
            </a:r>
            <a:r>
              <a:rPr lang="en-US" sz="2000" smtClean="0">
                <a:latin typeface="+mj-lt"/>
                <a:sym typeface="Symbol" pitchFamily="18" charset="2"/>
              </a:rPr>
              <a:t> Prob[</a:t>
            </a:r>
            <a:r>
              <a:rPr lang="en-US" sz="2000">
                <a:sym typeface="Symbol" pitchFamily="18" charset="2"/>
              </a:rPr>
              <a:t> </a:t>
            </a:r>
            <a:r>
              <a:rPr lang="en-US" sz="2000">
                <a:sym typeface="Symbol" pitchFamily="18" charset="2"/>
              </a:rPr>
              <a:t>&lt; </a:t>
            </a:r>
            <a:r>
              <a:rPr lang="en-US" sz="2000" smtClean="0">
                <a:sym typeface="Symbol" pitchFamily="18" charset="2"/>
              </a:rPr>
              <a:t> </a:t>
            </a:r>
            <a:r>
              <a:rPr lang="en-US" sz="2000">
                <a:sym typeface="Symbol" pitchFamily="18" charset="2"/>
              </a:rPr>
              <a:t>+ </a:t>
            </a:r>
            <a:r>
              <a:rPr lang="en-US" sz="2000" baseline="-25000">
                <a:sym typeface="Symbol" pitchFamily="18" charset="2"/>
              </a:rPr>
              <a:t>1 </a:t>
            </a:r>
            <a:r>
              <a:rPr lang="en-US" sz="2000">
                <a:sym typeface="Symbol" pitchFamily="18" charset="2"/>
              </a:rPr>
              <a:t>Age + </a:t>
            </a:r>
            <a:r>
              <a:rPr lang="en-US" sz="2000" baseline="-25000">
                <a:sym typeface="Symbol" pitchFamily="18" charset="2"/>
              </a:rPr>
              <a:t>2 </a:t>
            </a:r>
            <a:r>
              <a:rPr lang="en-US" sz="2000">
                <a:sym typeface="Symbol" pitchFamily="18" charset="2"/>
              </a:rPr>
              <a:t>Income + </a:t>
            </a:r>
            <a:r>
              <a:rPr lang="en-US" sz="2000" baseline="-25000">
                <a:sym typeface="Symbol" pitchFamily="18" charset="2"/>
              </a:rPr>
              <a:t>3 </a:t>
            </a:r>
            <a:r>
              <a:rPr lang="en-US" sz="2000">
                <a:sym typeface="Symbol" pitchFamily="18" charset="2"/>
              </a:rPr>
              <a:t>Sex</a:t>
            </a:r>
            <a:r>
              <a:rPr lang="en-US" sz="2000" smtClean="0">
                <a:latin typeface="+mj-lt"/>
                <a:sym typeface="Symbol" pitchFamily="18" charset="2"/>
              </a:rPr>
              <a:t>]</a:t>
            </a:r>
            <a:r>
              <a:rPr lang="en-US" sz="2400" smtClean="0">
                <a:latin typeface="+mj-lt"/>
                <a:sym typeface="Symbol" pitchFamily="18" charset="2"/>
              </a:rPr>
              <a:t/>
            </a:r>
            <a:br>
              <a:rPr lang="en-US" sz="2400" smtClean="0">
                <a:latin typeface="+mj-lt"/>
                <a:sym typeface="Symbol" pitchFamily="18" charset="2"/>
              </a:rPr>
            </a:br>
            <a:endParaRPr lang="en-US" sz="2000" smtClean="0">
              <a:latin typeface="+mj-lt"/>
              <a:sym typeface="Symbol" pitchFamily="18" charset="2"/>
            </a:endParaRPr>
          </a:p>
          <a:p>
            <a:pPr eaLnBrk="1" hangingPunct="1"/>
            <a:r>
              <a:rPr lang="en-US" sz="2400" smtClean="0">
                <a:latin typeface="+mj-lt"/>
                <a:sym typeface="Symbol" pitchFamily="18" charset="2"/>
              </a:rPr>
              <a:t>Note the relationship between the unobserved  and the outcome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sz="2400"/>
          </a:p>
        </p:txBody>
      </p:sp>
      <p:sp>
        <p:nvSpPr>
          <p:cNvPr id="26627" name="Text Box 6"/>
          <p:cNvSpPr txBox="1">
            <a:spLocks noChangeArrowheads="1"/>
          </p:cNvSpPr>
          <p:nvPr/>
        </p:nvSpPr>
        <p:spPr bwMode="auto">
          <a:xfrm>
            <a:off x="2209800" y="5334000"/>
            <a:ext cx="5257800" cy="519112"/>
          </a:xfrm>
          <a:prstGeom prst="rect">
            <a:avLst/>
          </a:prstGeom>
          <a:noFill/>
          <a:ln w="9525">
            <a:noFill/>
            <a:miter lim="800000"/>
            <a:headEnd/>
            <a:tailEnd/>
          </a:ln>
        </p:spPr>
        <p:txBody>
          <a:bodyPr wrap="square">
            <a:spAutoFit/>
          </a:bodyPr>
          <a:lstStyle/>
          <a:p>
            <a:pPr eaLnBrk="1" hangingPunct="1">
              <a:spcBef>
                <a:spcPct val="50000"/>
              </a:spcBef>
            </a:pPr>
            <a:r>
              <a:rPr lang="en-US" sz="2800">
                <a:latin typeface="Tahoma" pitchFamily="34" charset="0"/>
                <a:sym typeface="Symbol" pitchFamily="18" charset="2"/>
              </a:rPr>
              <a:t>+</a:t>
            </a:r>
            <a:r>
              <a:rPr lang="en-US" sz="2800" baseline="-25000">
                <a:latin typeface="Tahoma" pitchFamily="34" charset="0"/>
                <a:sym typeface="Symbol" pitchFamily="18" charset="2"/>
              </a:rPr>
              <a:t>1</a:t>
            </a:r>
            <a:r>
              <a:rPr lang="en-US" sz="2800">
                <a:latin typeface="Tahoma" pitchFamily="34" charset="0"/>
                <a:sym typeface="Symbol" pitchFamily="18" charset="2"/>
              </a:rPr>
              <a:t>Age + </a:t>
            </a:r>
            <a:r>
              <a:rPr lang="en-US" sz="2800" baseline="-25000">
                <a:latin typeface="Tahoma" pitchFamily="34" charset="0"/>
                <a:sym typeface="Symbol" pitchFamily="18" charset="2"/>
              </a:rPr>
              <a:t>2 </a:t>
            </a:r>
            <a:r>
              <a:rPr lang="en-US" sz="2800">
                <a:latin typeface="Tahoma" pitchFamily="34" charset="0"/>
                <a:sym typeface="Symbol" pitchFamily="18" charset="2"/>
              </a:rPr>
              <a:t>Income + </a:t>
            </a:r>
            <a:r>
              <a:rPr lang="en-US" sz="2800">
                <a:sym typeface="Symbol" pitchFamily="18" charset="2"/>
              </a:rPr>
              <a:t></a:t>
            </a:r>
            <a:r>
              <a:rPr lang="en-US">
                <a:sym typeface="Symbol" pitchFamily="18" charset="2"/>
              </a:rPr>
              <a:t>3 </a:t>
            </a:r>
            <a:r>
              <a:rPr lang="en-US" sz="2800">
                <a:latin typeface="Tahoma" pitchFamily="34" charset="0"/>
                <a:sym typeface="Symbol" pitchFamily="18" charset="2"/>
              </a:rPr>
              <a:t>Sex</a:t>
            </a:r>
          </a:p>
        </p:txBody>
      </p:sp>
      <p:pic>
        <p:nvPicPr>
          <p:cNvPr id="1157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524000"/>
            <a:ext cx="6403384" cy="376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533400" y="533400"/>
            <a:ext cx="8229600" cy="1139825"/>
          </a:xfrm>
        </p:spPr>
        <p:txBody>
          <a:bodyPr/>
          <a:lstStyle/>
          <a:p>
            <a:pPr algn="ctr" eaLnBrk="1" hangingPunct="1"/>
            <a:r>
              <a:rPr lang="en-US" smtClean="0">
                <a:solidFill>
                  <a:schemeClr val="tx1"/>
                </a:solidFill>
              </a:rPr>
              <a:t>Modeling Approaches</a:t>
            </a:r>
          </a:p>
        </p:txBody>
      </p:sp>
      <p:sp>
        <p:nvSpPr>
          <p:cNvPr id="27651" name="Rectangle 3"/>
          <p:cNvSpPr>
            <a:spLocks noGrp="1" noChangeArrowheads="1"/>
          </p:cNvSpPr>
          <p:nvPr>
            <p:ph type="body" idx="4294967295"/>
          </p:nvPr>
        </p:nvSpPr>
        <p:spPr>
          <a:xfrm>
            <a:off x="914400" y="1828800"/>
            <a:ext cx="7924800" cy="3886200"/>
          </a:xfrm>
        </p:spPr>
        <p:txBody>
          <a:bodyPr/>
          <a:lstStyle/>
          <a:p>
            <a:pPr eaLnBrk="1" hangingPunct="1">
              <a:lnSpc>
                <a:spcPct val="80000"/>
              </a:lnSpc>
            </a:pPr>
            <a:r>
              <a:rPr lang="en-US" sz="2400" smtClean="0">
                <a:latin typeface="Arial" charset="0"/>
              </a:rPr>
              <a:t>Nonparametric – “relationship”</a:t>
            </a:r>
          </a:p>
          <a:p>
            <a:pPr lvl="1" eaLnBrk="1" hangingPunct="1">
              <a:lnSpc>
                <a:spcPct val="80000"/>
              </a:lnSpc>
            </a:pPr>
            <a:r>
              <a:rPr lang="en-US" sz="2000" smtClean="0">
                <a:latin typeface="Arial" charset="0"/>
              </a:rPr>
              <a:t>Minimal Assumptions</a:t>
            </a:r>
          </a:p>
          <a:p>
            <a:pPr lvl="1" eaLnBrk="1" hangingPunct="1">
              <a:lnSpc>
                <a:spcPct val="80000"/>
              </a:lnSpc>
            </a:pPr>
            <a:r>
              <a:rPr lang="en-US" sz="2000" smtClean="0">
                <a:latin typeface="Arial" charset="0"/>
              </a:rPr>
              <a:t>Minimal Conclusions</a:t>
            </a:r>
          </a:p>
          <a:p>
            <a:pPr eaLnBrk="1" hangingPunct="1">
              <a:lnSpc>
                <a:spcPct val="80000"/>
              </a:lnSpc>
            </a:pPr>
            <a:r>
              <a:rPr lang="en-US" sz="2400" smtClean="0">
                <a:latin typeface="Arial" charset="0"/>
              </a:rPr>
              <a:t>Semiparametric – “index function” </a:t>
            </a:r>
          </a:p>
          <a:p>
            <a:pPr lvl="1" eaLnBrk="1" hangingPunct="1">
              <a:lnSpc>
                <a:spcPct val="80000"/>
              </a:lnSpc>
            </a:pPr>
            <a:r>
              <a:rPr lang="en-US" sz="2000" smtClean="0">
                <a:latin typeface="Arial" charset="0"/>
              </a:rPr>
              <a:t>Stronger assumptions</a:t>
            </a:r>
          </a:p>
          <a:p>
            <a:pPr lvl="1" eaLnBrk="1" hangingPunct="1">
              <a:lnSpc>
                <a:spcPct val="80000"/>
              </a:lnSpc>
            </a:pPr>
            <a:r>
              <a:rPr lang="en-US" sz="2000" smtClean="0">
                <a:latin typeface="Arial" charset="0"/>
              </a:rPr>
              <a:t>Robust to model misspecification (heteroscedasticity)</a:t>
            </a:r>
          </a:p>
          <a:p>
            <a:pPr lvl="1" eaLnBrk="1" hangingPunct="1">
              <a:lnSpc>
                <a:spcPct val="80000"/>
              </a:lnSpc>
            </a:pPr>
            <a:r>
              <a:rPr lang="en-US" sz="2000" smtClean="0">
                <a:latin typeface="Arial" charset="0"/>
              </a:rPr>
              <a:t>Still weak conclusions</a:t>
            </a:r>
          </a:p>
          <a:p>
            <a:pPr eaLnBrk="1" hangingPunct="1">
              <a:lnSpc>
                <a:spcPct val="80000"/>
              </a:lnSpc>
            </a:pPr>
            <a:r>
              <a:rPr lang="en-US" sz="2400" smtClean="0">
                <a:latin typeface="Arial" charset="0"/>
              </a:rPr>
              <a:t>Parametric – “Probability function and index”</a:t>
            </a:r>
          </a:p>
          <a:p>
            <a:pPr lvl="1" eaLnBrk="1" hangingPunct="1">
              <a:lnSpc>
                <a:spcPct val="80000"/>
              </a:lnSpc>
            </a:pPr>
            <a:r>
              <a:rPr lang="en-US" sz="2000" smtClean="0">
                <a:latin typeface="Arial" charset="0"/>
              </a:rPr>
              <a:t>Strongest assumptions – complete specification</a:t>
            </a:r>
          </a:p>
          <a:p>
            <a:pPr lvl="1" eaLnBrk="1" hangingPunct="1">
              <a:lnSpc>
                <a:spcPct val="80000"/>
              </a:lnSpc>
            </a:pPr>
            <a:r>
              <a:rPr lang="en-US" sz="2000" smtClean="0">
                <a:latin typeface="Arial" charset="0"/>
              </a:rPr>
              <a:t>Strongest conclusions</a:t>
            </a:r>
          </a:p>
          <a:p>
            <a:pPr lvl="1" eaLnBrk="1" hangingPunct="1">
              <a:lnSpc>
                <a:spcPct val="80000"/>
              </a:lnSpc>
            </a:pPr>
            <a:r>
              <a:rPr lang="en-US" sz="2000" smtClean="0">
                <a:latin typeface="Arial" charset="0"/>
              </a:rPr>
              <a:t>Possibly less robust. (Not necessarily)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pPr algn="ctr" eaLnBrk="1" hangingPunct="1"/>
            <a:r>
              <a:rPr lang="en-US" smtClean="0">
                <a:solidFill>
                  <a:schemeClr val="tx1"/>
                </a:solidFill>
              </a:rPr>
              <a:t>Nonparametric Regressions</a:t>
            </a:r>
          </a:p>
        </p:txBody>
      </p:sp>
      <p:sp>
        <p:nvSpPr>
          <p:cNvPr id="28675" name="Text Box 5"/>
          <p:cNvSpPr txBox="1">
            <a:spLocks noChangeArrowheads="1"/>
          </p:cNvSpPr>
          <p:nvPr/>
        </p:nvSpPr>
        <p:spPr bwMode="auto">
          <a:xfrm>
            <a:off x="1143000" y="3962400"/>
            <a:ext cx="2209800" cy="395288"/>
          </a:xfrm>
          <a:prstGeom prst="rect">
            <a:avLst/>
          </a:prstGeom>
          <a:noFill/>
          <a:ln w="28575">
            <a:solidFill>
              <a:srgbClr val="000000"/>
            </a:solidFill>
            <a:miter lim="800000"/>
            <a:headEnd/>
            <a:tailEnd/>
          </a:ln>
        </p:spPr>
        <p:txBody>
          <a:bodyPr>
            <a:spAutoFit/>
          </a:bodyPr>
          <a:lstStyle/>
          <a:p>
            <a:pPr>
              <a:spcBef>
                <a:spcPct val="50000"/>
              </a:spcBef>
            </a:pPr>
            <a:r>
              <a:rPr lang="en-US" b="1">
                <a:latin typeface="Arial" charset="0"/>
              </a:rPr>
              <a:t>P(Visit)=f(Income)</a:t>
            </a:r>
          </a:p>
        </p:txBody>
      </p:sp>
      <p:pic>
        <p:nvPicPr>
          <p:cNvPr id="28676" name="Picture 6"/>
          <p:cNvPicPr>
            <a:picLocks noChangeAspect="1" noChangeArrowheads="1"/>
          </p:cNvPicPr>
          <p:nvPr/>
        </p:nvPicPr>
        <p:blipFill>
          <a:blip r:embed="rId3"/>
          <a:srcRect/>
          <a:stretch>
            <a:fillRect/>
          </a:stretch>
        </p:blipFill>
        <p:spPr bwMode="auto">
          <a:xfrm>
            <a:off x="609600" y="1600200"/>
            <a:ext cx="3810000" cy="2143125"/>
          </a:xfrm>
          <a:prstGeom prst="rect">
            <a:avLst/>
          </a:prstGeom>
          <a:noFill/>
          <a:ln w="9525">
            <a:noFill/>
            <a:miter lim="800000"/>
            <a:headEnd/>
            <a:tailEnd/>
          </a:ln>
        </p:spPr>
      </p:pic>
      <p:pic>
        <p:nvPicPr>
          <p:cNvPr id="28677" name="Picture 7"/>
          <p:cNvPicPr>
            <a:picLocks noChangeAspect="1" noChangeArrowheads="1"/>
          </p:cNvPicPr>
          <p:nvPr/>
        </p:nvPicPr>
        <p:blipFill>
          <a:blip r:embed="rId4"/>
          <a:srcRect/>
          <a:stretch>
            <a:fillRect/>
          </a:stretch>
        </p:blipFill>
        <p:spPr bwMode="auto">
          <a:xfrm>
            <a:off x="4781550" y="4076700"/>
            <a:ext cx="4057650" cy="2324100"/>
          </a:xfrm>
          <a:prstGeom prst="rect">
            <a:avLst/>
          </a:prstGeom>
          <a:noFill/>
          <a:ln w="9525">
            <a:noFill/>
            <a:miter lim="800000"/>
            <a:headEnd/>
            <a:tailEnd/>
          </a:ln>
        </p:spPr>
      </p:pic>
      <p:sp>
        <p:nvSpPr>
          <p:cNvPr id="28678" name="Text Box 5"/>
          <p:cNvSpPr txBox="1">
            <a:spLocks noChangeArrowheads="1"/>
          </p:cNvSpPr>
          <p:nvPr/>
        </p:nvSpPr>
        <p:spPr bwMode="auto">
          <a:xfrm>
            <a:off x="5638800" y="3429000"/>
            <a:ext cx="2209800" cy="395288"/>
          </a:xfrm>
          <a:prstGeom prst="rect">
            <a:avLst/>
          </a:prstGeom>
          <a:noFill/>
          <a:ln w="28575">
            <a:solidFill>
              <a:srgbClr val="000000"/>
            </a:solidFill>
            <a:miter lim="800000"/>
            <a:headEnd/>
            <a:tailEnd/>
          </a:ln>
        </p:spPr>
        <p:txBody>
          <a:bodyPr>
            <a:spAutoFit/>
          </a:bodyPr>
          <a:lstStyle/>
          <a:p>
            <a:pPr>
              <a:spcBef>
                <a:spcPct val="50000"/>
              </a:spcBef>
            </a:pPr>
            <a:r>
              <a:rPr lang="en-US" b="1">
                <a:latin typeface="Arial" charset="0"/>
              </a:rPr>
              <a:t>P(Visit)=f(Age)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381000" y="990600"/>
            <a:ext cx="8458200" cy="1139825"/>
          </a:xfrm>
        </p:spPr>
        <p:txBody>
          <a:bodyPr/>
          <a:lstStyle/>
          <a:p>
            <a:pPr eaLnBrk="1" hangingPunct="1"/>
            <a:r>
              <a:rPr lang="en-US" smtClean="0">
                <a:solidFill>
                  <a:schemeClr val="tx1"/>
                </a:solidFill>
              </a:rPr>
              <a:t>Klein and Spady Semiparametric</a:t>
            </a:r>
            <a:br>
              <a:rPr lang="en-US" smtClean="0">
                <a:solidFill>
                  <a:schemeClr val="tx1"/>
                </a:solidFill>
              </a:rPr>
            </a:br>
            <a:r>
              <a:rPr lang="en-US" smtClean="0">
                <a:solidFill>
                  <a:schemeClr val="tx1"/>
                </a:solidFill>
              </a:rPr>
              <a:t>No specific distribution assumed</a:t>
            </a:r>
          </a:p>
        </p:txBody>
      </p:sp>
      <p:sp>
        <p:nvSpPr>
          <p:cNvPr id="30723" name="Text Box 5"/>
          <p:cNvSpPr txBox="1">
            <a:spLocks noChangeArrowheads="1"/>
          </p:cNvSpPr>
          <p:nvPr/>
        </p:nvSpPr>
        <p:spPr bwMode="auto">
          <a:xfrm>
            <a:off x="285750" y="4343400"/>
            <a:ext cx="1609724" cy="1169551"/>
          </a:xfrm>
          <a:prstGeom prst="rect">
            <a:avLst/>
          </a:prstGeom>
          <a:noFill/>
          <a:ln w="19050">
            <a:noFill/>
            <a:miter lim="800000"/>
            <a:headEnd/>
            <a:tailEnd/>
          </a:ln>
        </p:spPr>
        <p:txBody>
          <a:bodyPr wrap="square">
            <a:spAutoFit/>
          </a:bodyPr>
          <a:lstStyle/>
          <a:p>
            <a:pPr>
              <a:spcBef>
                <a:spcPct val="50000"/>
              </a:spcBef>
            </a:pPr>
            <a:r>
              <a:rPr lang="en-US" sz="1400" b="1">
                <a:latin typeface="Arial" charset="0"/>
              </a:rPr>
              <a:t>Note necessary normalizations. Coefficients are </a:t>
            </a:r>
            <a:r>
              <a:rPr lang="en-US" sz="1400" b="1" smtClean="0">
                <a:latin typeface="Arial" charset="0"/>
              </a:rPr>
              <a:t>relative to FEMALE.</a:t>
            </a:r>
            <a:endParaRPr lang="en-US" sz="1400" b="1">
              <a:latin typeface="Arial" charset="0"/>
            </a:endParaRPr>
          </a:p>
        </p:txBody>
      </p:sp>
      <p:sp>
        <p:nvSpPr>
          <p:cNvPr id="30724" name="TextBox 4"/>
          <p:cNvSpPr txBox="1">
            <a:spLocks noChangeArrowheads="1"/>
          </p:cNvSpPr>
          <p:nvPr/>
        </p:nvSpPr>
        <p:spPr bwMode="auto">
          <a:xfrm>
            <a:off x="2133600" y="5844381"/>
            <a:ext cx="6096000" cy="376237"/>
          </a:xfrm>
          <a:prstGeom prst="rect">
            <a:avLst/>
          </a:prstGeom>
          <a:noFill/>
          <a:ln w="9525">
            <a:solidFill>
              <a:schemeClr val="tx1"/>
            </a:solidFill>
            <a:miter lim="800000"/>
            <a:headEnd/>
            <a:tailEnd/>
          </a:ln>
        </p:spPr>
        <p:txBody>
          <a:bodyPr>
            <a:spAutoFit/>
          </a:bodyPr>
          <a:lstStyle/>
          <a:p>
            <a:r>
              <a:rPr lang="en-US"/>
              <a:t>Prob(y</a:t>
            </a:r>
            <a:r>
              <a:rPr lang="en-US" baseline="-25000"/>
              <a:t>i</a:t>
            </a:r>
            <a:r>
              <a:rPr lang="en-US"/>
              <a:t> = 1 | x</a:t>
            </a:r>
            <a:r>
              <a:rPr lang="en-US" baseline="-25000"/>
              <a:t>i</a:t>
            </a:r>
            <a:r>
              <a:rPr lang="en-US"/>
              <a:t> )  </a:t>
            </a:r>
            <a:r>
              <a:rPr lang="en-US" smtClean="0"/>
              <a:t>=</a:t>
            </a:r>
            <a:r>
              <a:rPr lang="en-US" smtClean="0">
                <a:latin typeface="Calibri" pitchFamily="34" charset="0"/>
              </a:rPr>
              <a:t>G(</a:t>
            </a:r>
            <a:r>
              <a:rPr lang="en-US" b="1" smtClean="0">
                <a:latin typeface="Calibri" pitchFamily="34" charset="0"/>
                <a:sym typeface="Symbol"/>
              </a:rPr>
              <a:t>’</a:t>
            </a:r>
            <a:r>
              <a:rPr lang="en-US" b="1" smtClean="0">
                <a:latin typeface="Calibri" pitchFamily="34" charset="0"/>
              </a:rPr>
              <a:t>x</a:t>
            </a:r>
            <a:r>
              <a:rPr lang="en-US">
                <a:latin typeface="Calibri" pitchFamily="34" charset="0"/>
              </a:rPr>
              <a:t>)  G is estimated by kernel methods</a:t>
            </a:r>
          </a:p>
        </p:txBody>
      </p:sp>
      <p:pic>
        <p:nvPicPr>
          <p:cNvPr id="116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524" y="2438400"/>
            <a:ext cx="7163599"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1295400"/>
            <a:ext cx="8229600" cy="530225"/>
          </a:xfrm>
        </p:spPr>
        <p:txBody>
          <a:bodyPr/>
          <a:lstStyle/>
          <a:p>
            <a:pPr algn="ctr" eaLnBrk="1" hangingPunct="1"/>
            <a:r>
              <a:rPr lang="en-US" b="1" smtClean="0"/>
              <a:t>Fully Parametric</a:t>
            </a:r>
          </a:p>
        </p:txBody>
      </p:sp>
      <p:sp>
        <p:nvSpPr>
          <p:cNvPr id="31747" name="Rectangle 3"/>
          <p:cNvSpPr>
            <a:spLocks noGrp="1" noChangeArrowheads="1"/>
          </p:cNvSpPr>
          <p:nvPr>
            <p:ph type="body" idx="1"/>
          </p:nvPr>
        </p:nvSpPr>
        <p:spPr>
          <a:xfrm>
            <a:off x="1295400" y="2209800"/>
            <a:ext cx="7315200" cy="3733800"/>
          </a:xfrm>
        </p:spPr>
        <p:txBody>
          <a:bodyPr/>
          <a:lstStyle/>
          <a:p>
            <a:pPr eaLnBrk="1" hangingPunct="1"/>
            <a:r>
              <a:rPr lang="en-US" smtClean="0">
                <a:latin typeface="+mj-lt"/>
              </a:rPr>
              <a:t>Index Function: U* = </a:t>
            </a:r>
            <a:r>
              <a:rPr lang="el-GR" b="1" smtClean="0">
                <a:latin typeface="+mj-lt"/>
              </a:rPr>
              <a:t>β</a:t>
            </a:r>
            <a:r>
              <a:rPr lang="en-US" b="1" smtClean="0">
                <a:latin typeface="+mj-lt"/>
              </a:rPr>
              <a:t>’x</a:t>
            </a:r>
            <a:r>
              <a:rPr lang="en-US" smtClean="0">
                <a:latin typeface="+mj-lt"/>
              </a:rPr>
              <a:t> + </a:t>
            </a:r>
            <a:r>
              <a:rPr lang="el-GR" smtClean="0">
                <a:latin typeface="+mj-lt"/>
              </a:rPr>
              <a:t>ε</a:t>
            </a:r>
            <a:endParaRPr lang="en-US" smtClean="0">
              <a:latin typeface="+mj-lt"/>
            </a:endParaRPr>
          </a:p>
          <a:p>
            <a:pPr eaLnBrk="1" hangingPunct="1"/>
            <a:r>
              <a:rPr lang="en-US" smtClean="0">
                <a:latin typeface="+mj-lt"/>
              </a:rPr>
              <a:t>Observation Mechanism: y = 1[U* &gt; 0]</a:t>
            </a:r>
          </a:p>
          <a:p>
            <a:pPr eaLnBrk="1" hangingPunct="1"/>
            <a:r>
              <a:rPr lang="en-US" smtClean="0">
                <a:latin typeface="+mj-lt"/>
              </a:rPr>
              <a:t>Distribution: </a:t>
            </a:r>
            <a:r>
              <a:rPr lang="el-GR" smtClean="0">
                <a:latin typeface="+mj-lt"/>
              </a:rPr>
              <a:t>ε</a:t>
            </a:r>
            <a:r>
              <a:rPr lang="en-US" smtClean="0">
                <a:latin typeface="+mj-lt"/>
              </a:rPr>
              <a:t> ~ f(</a:t>
            </a:r>
            <a:r>
              <a:rPr lang="el-GR" smtClean="0">
                <a:latin typeface="+mj-lt"/>
              </a:rPr>
              <a:t>ε</a:t>
            </a:r>
            <a:r>
              <a:rPr lang="en-US" smtClean="0">
                <a:latin typeface="+mj-lt"/>
              </a:rPr>
              <a:t>); Normal, Logistic, </a:t>
            </a:r>
            <a:r>
              <a:rPr lang="en-US" smtClean="0">
                <a:latin typeface="+mj-lt"/>
              </a:rPr>
              <a:t>…</a:t>
            </a:r>
            <a:endParaRPr lang="en-US" smtClean="0">
              <a:latin typeface="+mj-lt"/>
            </a:endParaRPr>
          </a:p>
          <a:p>
            <a:pPr eaLnBrk="1" hangingPunct="1"/>
            <a:r>
              <a:rPr lang="en-US" smtClean="0">
                <a:latin typeface="+mj-lt"/>
              </a:rPr>
              <a:t>Maximum Likelihood Estimation:</a:t>
            </a:r>
            <a:br>
              <a:rPr lang="en-US" smtClean="0">
                <a:latin typeface="+mj-lt"/>
              </a:rPr>
            </a:br>
            <a:r>
              <a:rPr lang="en-US" smtClean="0">
                <a:latin typeface="+mj-lt"/>
              </a:rPr>
              <a:t/>
            </a:r>
            <a:br>
              <a:rPr lang="en-US" smtClean="0">
                <a:latin typeface="+mj-lt"/>
              </a:rPr>
            </a:br>
            <a:r>
              <a:rPr lang="en-US" smtClean="0">
                <a:latin typeface="+mj-lt"/>
              </a:rPr>
              <a:t>       Max(</a:t>
            </a:r>
            <a:r>
              <a:rPr lang="el-GR" b="1" smtClean="0">
                <a:latin typeface="+mj-lt"/>
              </a:rPr>
              <a:t>β</a:t>
            </a:r>
            <a:r>
              <a:rPr lang="en-US" smtClean="0">
                <a:latin typeface="+mj-lt"/>
              </a:rPr>
              <a:t>) logL = </a:t>
            </a:r>
            <a:r>
              <a:rPr lang="el-GR" smtClean="0">
                <a:latin typeface="+mj-lt"/>
              </a:rPr>
              <a:t>Σ</a:t>
            </a:r>
            <a:r>
              <a:rPr lang="en-US" baseline="-25000" smtClean="0">
                <a:latin typeface="+mj-lt"/>
              </a:rPr>
              <a:t>i</a:t>
            </a:r>
            <a:r>
              <a:rPr lang="en-US" smtClean="0">
                <a:latin typeface="+mj-lt"/>
              </a:rPr>
              <a:t> log Prob(Y</a:t>
            </a:r>
            <a:r>
              <a:rPr lang="en-US" baseline="-25000" smtClean="0">
                <a:latin typeface="+mj-lt"/>
              </a:rPr>
              <a:t>i </a:t>
            </a:r>
            <a:r>
              <a:rPr lang="en-US" smtClean="0">
                <a:latin typeface="+mj-lt"/>
              </a:rPr>
              <a:t>= y</a:t>
            </a:r>
            <a:r>
              <a:rPr lang="en-US" baseline="-25000" smtClean="0">
                <a:latin typeface="+mj-lt"/>
              </a:rPr>
              <a:t>i</a:t>
            </a:r>
            <a:r>
              <a:rPr lang="en-US" smtClean="0">
                <a:latin typeface="+mj-lt"/>
              </a:rPr>
              <a:t>|x</a:t>
            </a:r>
            <a:r>
              <a:rPr lang="en-US" baseline="-25000" smtClean="0">
                <a:latin typeface="+mj-lt"/>
              </a:rPr>
              <a:t>i</a:t>
            </a:r>
            <a:r>
              <a:rPr lang="en-US" smtClean="0">
                <a:latin typeface="+mj-lt"/>
              </a:rPr>
              <a:t>)</a:t>
            </a:r>
            <a:endParaRPr lang="el-GR" smtClean="0">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algn="ctr" eaLnBrk="1" hangingPunct="1"/>
            <a:r>
              <a:rPr lang="en-US" smtClean="0">
                <a:solidFill>
                  <a:schemeClr val="tx1"/>
                </a:solidFill>
              </a:rPr>
              <a:t>Parametric: Logit Model</a:t>
            </a:r>
          </a:p>
        </p:txBody>
      </p:sp>
      <p:pic>
        <p:nvPicPr>
          <p:cNvPr id="32771" name="Picture 5"/>
          <p:cNvPicPr>
            <a:picLocks noChangeAspect="1" noChangeArrowheads="1"/>
          </p:cNvPicPr>
          <p:nvPr/>
        </p:nvPicPr>
        <p:blipFill>
          <a:blip r:embed="rId3"/>
          <a:srcRect/>
          <a:stretch>
            <a:fillRect/>
          </a:stretch>
        </p:blipFill>
        <p:spPr bwMode="auto">
          <a:xfrm>
            <a:off x="609600" y="1524000"/>
            <a:ext cx="7924800" cy="5080000"/>
          </a:xfrm>
          <a:prstGeom prst="rect">
            <a:avLst/>
          </a:prstGeom>
          <a:noFill/>
          <a:ln w="9525">
            <a:noFill/>
            <a:miter lim="800000"/>
            <a:headEnd/>
            <a:tailEnd/>
          </a:ln>
        </p:spPr>
      </p:pic>
      <p:sp>
        <p:nvSpPr>
          <p:cNvPr id="4" name="Rectangle 3"/>
          <p:cNvSpPr/>
          <p:nvPr/>
        </p:nvSpPr>
        <p:spPr bwMode="auto">
          <a:xfrm>
            <a:off x="1981200" y="5181601"/>
            <a:ext cx="1143000" cy="6858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TextBox 4"/>
          <p:cNvSpPr txBox="1"/>
          <p:nvPr/>
        </p:nvSpPr>
        <p:spPr>
          <a:xfrm>
            <a:off x="5105400" y="3733800"/>
            <a:ext cx="2438400" cy="369332"/>
          </a:xfrm>
          <a:prstGeom prst="rect">
            <a:avLst/>
          </a:prstGeom>
          <a:noFill/>
          <a:ln w="28575">
            <a:solidFill>
              <a:schemeClr val="tx1"/>
            </a:solidFill>
          </a:ln>
        </p:spPr>
        <p:txBody>
          <a:bodyPr wrap="square" rtlCol="0">
            <a:spAutoFit/>
          </a:bodyPr>
          <a:lstStyle/>
          <a:p>
            <a:r>
              <a:rPr lang="en-US" smtClean="0"/>
              <a:t>What do these mean?</a:t>
            </a:r>
            <a:endParaRPr lang="en-US"/>
          </a:p>
        </p:txBody>
      </p:sp>
      <p:cxnSp>
        <p:nvCxnSpPr>
          <p:cNvPr id="7" name="Straight Arrow Connector 6"/>
          <p:cNvCxnSpPr/>
          <p:nvPr/>
        </p:nvCxnSpPr>
        <p:spPr bwMode="auto">
          <a:xfrm rot="10800000" flipV="1">
            <a:off x="3276600" y="4114800"/>
            <a:ext cx="1828800" cy="1066800"/>
          </a:xfrm>
          <a:prstGeom prst="straightConnector1">
            <a:avLst/>
          </a:prstGeom>
          <a:solidFill>
            <a:schemeClr val="accent1"/>
          </a:solidFill>
          <a:ln w="28575" cap="flat" cmpd="sng" algn="ctr">
            <a:solidFill>
              <a:srgbClr val="FF3300"/>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Parametric vs. Semiparametric</a:t>
            </a:r>
            <a:endParaRPr lang="en-US"/>
          </a:p>
        </p:txBody>
      </p:sp>
      <p:pic>
        <p:nvPicPr>
          <p:cNvPr id="1177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562460"/>
            <a:ext cx="3628628"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7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435303"/>
            <a:ext cx="3152775" cy="908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0" y="3575745"/>
            <a:ext cx="6705600" cy="923330"/>
          </a:xfrm>
          <a:prstGeom prst="rect">
            <a:avLst/>
          </a:prstGeom>
          <a:noFill/>
        </p:spPr>
        <p:txBody>
          <a:bodyPr wrap="square" rtlCol="0">
            <a:spAutoFit/>
          </a:bodyPr>
          <a:lstStyle/>
          <a:p>
            <a:r>
              <a:rPr lang="en-US" smtClean="0"/>
              <a:t>                                .02365/.63825 = .04133</a:t>
            </a:r>
          </a:p>
          <a:p>
            <a:endParaRPr lang="en-US"/>
          </a:p>
          <a:p>
            <a:r>
              <a:rPr lang="en-US" smtClean="0"/>
              <a:t>                               -.44198/.63825 =  -.69249</a:t>
            </a:r>
            <a:endParaRPr lang="en-US"/>
          </a:p>
        </p:txBody>
      </p:sp>
    </p:spTree>
    <p:extLst>
      <p:ext uri="{BB962C8B-B14F-4D97-AF65-F5344CB8AC3E}">
        <p14:creationId xmlns:p14="http://schemas.microsoft.com/office/powerpoint/2010/main" val="28860682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762000" y="914400"/>
            <a:ext cx="8229600" cy="530225"/>
          </a:xfrm>
        </p:spPr>
        <p:txBody>
          <a:bodyPr/>
          <a:lstStyle/>
          <a:p>
            <a:pPr algn="ctr" eaLnBrk="1" hangingPunct="1"/>
            <a:r>
              <a:rPr lang="en-US" b="1" smtClean="0"/>
              <a:t>Parametric Model Estimation</a:t>
            </a:r>
          </a:p>
        </p:txBody>
      </p:sp>
      <p:sp>
        <p:nvSpPr>
          <p:cNvPr id="1028" name="Rectangle 3"/>
          <p:cNvSpPr>
            <a:spLocks noGrp="1" noChangeArrowheads="1"/>
          </p:cNvSpPr>
          <p:nvPr>
            <p:ph type="body" idx="4294967295"/>
          </p:nvPr>
        </p:nvSpPr>
        <p:spPr/>
        <p:txBody>
          <a:bodyPr/>
          <a:lstStyle/>
          <a:p>
            <a:pPr eaLnBrk="1" hangingPunct="1">
              <a:lnSpc>
                <a:spcPct val="90000"/>
              </a:lnSpc>
            </a:pPr>
            <a:r>
              <a:rPr lang="en-US" smtClean="0">
                <a:latin typeface="+mj-lt"/>
              </a:rPr>
              <a:t>How to estimate </a:t>
            </a:r>
            <a:r>
              <a:rPr lang="en-US" sz="2400" smtClean="0">
                <a:latin typeface="+mj-lt"/>
                <a:sym typeface="Symbol" pitchFamily="18" charset="2"/>
              </a:rPr>
              <a:t>, </a:t>
            </a:r>
            <a:r>
              <a:rPr lang="en-US" sz="2400" baseline="-25000" smtClean="0">
                <a:latin typeface="+mj-lt"/>
                <a:sym typeface="Symbol" pitchFamily="18" charset="2"/>
              </a:rPr>
              <a:t>1</a:t>
            </a:r>
            <a:r>
              <a:rPr lang="en-US" sz="2400" smtClean="0">
                <a:latin typeface="+mj-lt"/>
                <a:sym typeface="Symbol" pitchFamily="18" charset="2"/>
              </a:rPr>
              <a:t>, </a:t>
            </a:r>
            <a:r>
              <a:rPr lang="en-US" sz="2400" baseline="-25000" smtClean="0">
                <a:latin typeface="+mj-lt"/>
                <a:sym typeface="Symbol" pitchFamily="18" charset="2"/>
              </a:rPr>
              <a:t>2</a:t>
            </a:r>
            <a:r>
              <a:rPr lang="en-US" sz="2400" smtClean="0">
                <a:latin typeface="+mj-lt"/>
                <a:sym typeface="Symbol" pitchFamily="18" charset="2"/>
              </a:rPr>
              <a:t>, </a:t>
            </a:r>
            <a:r>
              <a:rPr lang="en-US" sz="2400" baseline="-25000" smtClean="0">
                <a:latin typeface="+mj-lt"/>
                <a:sym typeface="Symbol" pitchFamily="18" charset="2"/>
              </a:rPr>
              <a:t>3</a:t>
            </a:r>
            <a:r>
              <a:rPr lang="en-US" sz="2400" smtClean="0">
                <a:latin typeface="+mj-lt"/>
                <a:sym typeface="Symbol" pitchFamily="18" charset="2"/>
              </a:rPr>
              <a:t>?</a:t>
            </a:r>
            <a:br>
              <a:rPr lang="en-US" sz="2400" smtClean="0">
                <a:latin typeface="+mj-lt"/>
                <a:sym typeface="Symbol" pitchFamily="18" charset="2"/>
              </a:rPr>
            </a:br>
            <a:endParaRPr lang="en-US" sz="2400" smtClean="0">
              <a:latin typeface="+mj-lt"/>
              <a:sym typeface="Symbol" pitchFamily="18" charset="2"/>
            </a:endParaRPr>
          </a:p>
          <a:p>
            <a:pPr lvl="1" eaLnBrk="1" hangingPunct="1">
              <a:lnSpc>
                <a:spcPct val="90000"/>
              </a:lnSpc>
            </a:pPr>
            <a:r>
              <a:rPr lang="en-US" sz="2000" smtClean="0">
                <a:latin typeface="+mj-lt"/>
                <a:sym typeface="Symbol" pitchFamily="18" charset="2"/>
              </a:rPr>
              <a:t>It’s not regression</a:t>
            </a:r>
          </a:p>
          <a:p>
            <a:pPr lvl="1" eaLnBrk="1" hangingPunct="1">
              <a:lnSpc>
                <a:spcPct val="90000"/>
              </a:lnSpc>
            </a:pPr>
            <a:r>
              <a:rPr lang="en-US" sz="2000" smtClean="0">
                <a:latin typeface="+mj-lt"/>
                <a:sym typeface="Symbol" pitchFamily="18" charset="2"/>
              </a:rPr>
              <a:t>The technique of maximum likelihood</a:t>
            </a:r>
          </a:p>
          <a:p>
            <a:pPr lvl="1" eaLnBrk="1" hangingPunct="1">
              <a:lnSpc>
                <a:spcPct val="90000"/>
              </a:lnSpc>
            </a:pPr>
            <a:endParaRPr lang="en-US" sz="2000" smtClean="0">
              <a:latin typeface="+mj-lt"/>
              <a:sym typeface="Symbol" pitchFamily="18" charset="2"/>
            </a:endParaRPr>
          </a:p>
          <a:p>
            <a:pPr lvl="1" eaLnBrk="1" hangingPunct="1">
              <a:lnSpc>
                <a:spcPct val="90000"/>
              </a:lnSpc>
            </a:pPr>
            <a:endParaRPr lang="en-US" sz="2000" smtClean="0">
              <a:latin typeface="+mj-lt"/>
              <a:sym typeface="Symbol" pitchFamily="18" charset="2"/>
            </a:endParaRPr>
          </a:p>
          <a:p>
            <a:pPr lvl="1" eaLnBrk="1" hangingPunct="1">
              <a:lnSpc>
                <a:spcPct val="90000"/>
              </a:lnSpc>
            </a:pPr>
            <a:r>
              <a:rPr lang="en-US" sz="2000" smtClean="0">
                <a:latin typeface="+mj-lt"/>
                <a:sym typeface="Symbol" pitchFamily="18" charset="2"/>
              </a:rPr>
              <a:t>Prob[y=1] = </a:t>
            </a:r>
          </a:p>
          <a:p>
            <a:pPr lvl="1" eaLnBrk="1" hangingPunct="1">
              <a:lnSpc>
                <a:spcPct val="90000"/>
              </a:lnSpc>
              <a:buFont typeface="Wingdings" pitchFamily="2" charset="2"/>
              <a:buNone/>
            </a:pPr>
            <a:r>
              <a:rPr lang="en-US" sz="2000" smtClean="0">
                <a:latin typeface="+mj-lt"/>
                <a:sym typeface="Symbol" pitchFamily="18" charset="2"/>
              </a:rPr>
              <a:t>      Prob[</a:t>
            </a:r>
            <a:r>
              <a:rPr lang="en-US" smtClean="0">
                <a:latin typeface="+mj-lt"/>
                <a:sym typeface="Symbol" pitchFamily="18" charset="2"/>
              </a:rPr>
              <a:t> &gt; -(</a:t>
            </a:r>
            <a:r>
              <a:rPr lang="en-US" sz="2000" smtClean="0">
                <a:latin typeface="+mj-lt"/>
                <a:sym typeface="Symbol" pitchFamily="18" charset="2"/>
              </a:rPr>
              <a:t> + </a:t>
            </a:r>
            <a:r>
              <a:rPr lang="en-US" sz="2000" baseline="-25000" smtClean="0">
                <a:latin typeface="+mj-lt"/>
                <a:sym typeface="Symbol" pitchFamily="18" charset="2"/>
              </a:rPr>
              <a:t>1 </a:t>
            </a:r>
            <a:r>
              <a:rPr lang="en-US" sz="2000" smtClean="0">
                <a:latin typeface="+mj-lt"/>
                <a:sym typeface="Symbol" pitchFamily="18" charset="2"/>
              </a:rPr>
              <a:t>Age + </a:t>
            </a:r>
            <a:r>
              <a:rPr lang="en-US" sz="2000" baseline="-25000" smtClean="0">
                <a:latin typeface="+mj-lt"/>
                <a:sym typeface="Symbol" pitchFamily="18" charset="2"/>
              </a:rPr>
              <a:t>2 </a:t>
            </a:r>
            <a:r>
              <a:rPr lang="en-US" sz="2000" smtClean="0">
                <a:latin typeface="+mj-lt"/>
                <a:sym typeface="Symbol" pitchFamily="18" charset="2"/>
              </a:rPr>
              <a:t>Income + </a:t>
            </a:r>
            <a:r>
              <a:rPr lang="en-US" sz="2000" baseline="-25000" smtClean="0">
                <a:latin typeface="+mj-lt"/>
                <a:sym typeface="Symbol" pitchFamily="18" charset="2"/>
              </a:rPr>
              <a:t>3 </a:t>
            </a:r>
            <a:r>
              <a:rPr lang="en-US" sz="2000" smtClean="0">
                <a:latin typeface="+mj-lt"/>
                <a:sym typeface="Symbol" pitchFamily="18" charset="2"/>
              </a:rPr>
              <a:t>Sex</a:t>
            </a:r>
            <a:r>
              <a:rPr lang="en-US" smtClean="0">
                <a:latin typeface="+mj-lt"/>
                <a:sym typeface="Symbol" pitchFamily="18" charset="2"/>
              </a:rPr>
              <a:t>)]</a:t>
            </a:r>
          </a:p>
          <a:p>
            <a:pPr lvl="1" eaLnBrk="1" hangingPunct="1">
              <a:lnSpc>
                <a:spcPct val="90000"/>
              </a:lnSpc>
              <a:buFont typeface="Wingdings" pitchFamily="2" charset="2"/>
              <a:buNone/>
            </a:pPr>
            <a:r>
              <a:rPr lang="en-US" smtClean="0">
                <a:latin typeface="+mj-lt"/>
                <a:sym typeface="Symbol" pitchFamily="18" charset="2"/>
              </a:rPr>
              <a:t>     </a:t>
            </a:r>
            <a:r>
              <a:rPr lang="en-US" sz="2000" smtClean="0">
                <a:latin typeface="+mj-lt"/>
                <a:sym typeface="Symbol" pitchFamily="18" charset="2"/>
              </a:rPr>
              <a:t>Prob[y=0]  =  1 - Prob[y=1]</a:t>
            </a:r>
            <a:r>
              <a:rPr lang="en-US" smtClean="0">
                <a:latin typeface="+mj-lt"/>
                <a:sym typeface="Symbol" pitchFamily="18" charset="2"/>
              </a:rPr>
              <a:t> </a:t>
            </a:r>
            <a:br>
              <a:rPr lang="en-US" smtClean="0">
                <a:latin typeface="+mj-lt"/>
                <a:sym typeface="Symbol" pitchFamily="18" charset="2"/>
              </a:rPr>
            </a:br>
            <a:endParaRPr lang="en-US" smtClean="0">
              <a:latin typeface="+mj-lt"/>
              <a:sym typeface="Symbol" pitchFamily="18" charset="2"/>
            </a:endParaRPr>
          </a:p>
          <a:p>
            <a:pPr eaLnBrk="1" hangingPunct="1">
              <a:lnSpc>
                <a:spcPct val="90000"/>
              </a:lnSpc>
            </a:pPr>
            <a:r>
              <a:rPr lang="en-US" sz="2400" smtClean="0">
                <a:latin typeface="+mj-lt"/>
                <a:sym typeface="Symbol" pitchFamily="18" charset="2"/>
              </a:rPr>
              <a:t>Requires a model for the probability</a:t>
            </a:r>
          </a:p>
          <a:p>
            <a:pPr lvl="1" eaLnBrk="1" hangingPunct="1">
              <a:lnSpc>
                <a:spcPct val="90000"/>
              </a:lnSpc>
            </a:pPr>
            <a:endParaRPr lang="en-US" sz="2000" smtClean="0">
              <a:latin typeface="+mj-lt"/>
              <a:sym typeface="Symbol" pitchFamily="18" charset="2"/>
            </a:endParaRPr>
          </a:p>
        </p:txBody>
      </p:sp>
      <p:graphicFrame>
        <p:nvGraphicFramePr>
          <p:cNvPr id="1026" name="Object 4"/>
          <p:cNvGraphicFramePr>
            <a:graphicFrameLocks noChangeAspect="1"/>
          </p:cNvGraphicFramePr>
          <p:nvPr/>
        </p:nvGraphicFramePr>
        <p:xfrm>
          <a:off x="1312863" y="3124200"/>
          <a:ext cx="5908675" cy="628650"/>
        </p:xfrm>
        <a:graphic>
          <a:graphicData uri="http://schemas.openxmlformats.org/presentationml/2006/ole">
            <mc:AlternateContent xmlns:mc="http://schemas.openxmlformats.org/markup-compatibility/2006">
              <mc:Choice xmlns:v="urn:schemas-microsoft-com:vml" Requires="v">
                <p:oleObj spid="_x0000_s1030" name="Equation" r:id="rId4" imgW="2552400" imgH="279360" progId="Equation.DSMT4">
                  <p:embed/>
                </p:oleObj>
              </mc:Choice>
              <mc:Fallback>
                <p:oleObj name="Equation" r:id="rId4" imgW="2552400" imgH="2793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2863" y="3124200"/>
                        <a:ext cx="5908675"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609600" y="1447800"/>
            <a:ext cx="8229600" cy="530225"/>
          </a:xfrm>
        </p:spPr>
        <p:txBody>
          <a:bodyPr/>
          <a:lstStyle/>
          <a:p>
            <a:pPr algn="ctr" eaLnBrk="1" hangingPunct="1"/>
            <a:r>
              <a:rPr lang="en-US" smtClean="0">
                <a:solidFill>
                  <a:schemeClr val="tx1"/>
                </a:solidFill>
              </a:rPr>
              <a:t>Completing the Model:  F(</a:t>
            </a:r>
            <a:r>
              <a:rPr lang="en-US" sz="4800" smtClean="0">
                <a:solidFill>
                  <a:schemeClr val="tx1"/>
                </a:solidFill>
                <a:sym typeface="Symbol" pitchFamily="18" charset="2"/>
              </a:rPr>
              <a:t></a:t>
            </a:r>
            <a:r>
              <a:rPr lang="en-US" smtClean="0">
                <a:solidFill>
                  <a:schemeClr val="tx1"/>
                </a:solidFill>
                <a:sym typeface="Symbol" pitchFamily="18" charset="2"/>
              </a:rPr>
              <a:t>)</a:t>
            </a:r>
            <a:endParaRPr lang="en-US" sz="4800" smtClean="0">
              <a:solidFill>
                <a:schemeClr val="tx1"/>
              </a:solidFill>
              <a:sym typeface="Symbol" pitchFamily="18" charset="2"/>
            </a:endParaRPr>
          </a:p>
        </p:txBody>
      </p:sp>
      <p:sp>
        <p:nvSpPr>
          <p:cNvPr id="33795" name="Rectangle 3"/>
          <p:cNvSpPr>
            <a:spLocks noGrp="1" noChangeArrowheads="1"/>
          </p:cNvSpPr>
          <p:nvPr>
            <p:ph type="body" idx="4294967295"/>
          </p:nvPr>
        </p:nvSpPr>
        <p:spPr>
          <a:xfrm>
            <a:off x="990600" y="2209800"/>
            <a:ext cx="7620000" cy="3352800"/>
          </a:xfrm>
        </p:spPr>
        <p:txBody>
          <a:bodyPr/>
          <a:lstStyle/>
          <a:p>
            <a:pPr eaLnBrk="1" hangingPunct="1"/>
            <a:r>
              <a:rPr lang="en-US" sz="2400" smtClean="0">
                <a:latin typeface="+mj-lt"/>
              </a:rPr>
              <a:t>The distribution</a:t>
            </a:r>
          </a:p>
          <a:p>
            <a:pPr lvl="1" eaLnBrk="1" hangingPunct="1"/>
            <a:r>
              <a:rPr lang="en-US" sz="2000" smtClean="0">
                <a:latin typeface="+mj-lt"/>
              </a:rPr>
              <a:t>Normal:      </a:t>
            </a:r>
            <a:r>
              <a:rPr lang="en-US" sz="2000" b="1" smtClean="0">
                <a:solidFill>
                  <a:srgbClr val="FF3300"/>
                </a:solidFill>
                <a:latin typeface="+mj-lt"/>
              </a:rPr>
              <a:t>PROBIT</a:t>
            </a:r>
            <a:r>
              <a:rPr lang="en-US" sz="2000" smtClean="0">
                <a:latin typeface="+mj-lt"/>
              </a:rPr>
              <a:t>, natural for behavior</a:t>
            </a:r>
          </a:p>
          <a:p>
            <a:pPr lvl="1" eaLnBrk="1" hangingPunct="1"/>
            <a:r>
              <a:rPr lang="en-US" sz="2000" smtClean="0">
                <a:latin typeface="+mj-lt"/>
              </a:rPr>
              <a:t>Logistic:     </a:t>
            </a:r>
            <a:r>
              <a:rPr lang="en-US" sz="2000" smtClean="0">
                <a:latin typeface="+mj-lt"/>
              </a:rPr>
              <a:t> </a:t>
            </a:r>
            <a:r>
              <a:rPr lang="en-US" sz="2000" b="1" smtClean="0">
                <a:solidFill>
                  <a:srgbClr val="FF3300"/>
                </a:solidFill>
                <a:latin typeface="+mj-lt"/>
              </a:rPr>
              <a:t>LOGIT</a:t>
            </a:r>
            <a:r>
              <a:rPr lang="en-US" sz="2000" smtClean="0">
                <a:latin typeface="+mj-lt"/>
              </a:rPr>
              <a:t>, allows “thicker tails”</a:t>
            </a:r>
          </a:p>
          <a:p>
            <a:pPr lvl="1" eaLnBrk="1" hangingPunct="1"/>
            <a:r>
              <a:rPr lang="en-US" sz="2000" smtClean="0">
                <a:latin typeface="+mj-lt"/>
              </a:rPr>
              <a:t>Gompertz:  </a:t>
            </a:r>
            <a:r>
              <a:rPr lang="en-US" sz="2000" b="1" smtClean="0">
                <a:solidFill>
                  <a:srgbClr val="FF3300"/>
                </a:solidFill>
                <a:latin typeface="+mj-lt"/>
              </a:rPr>
              <a:t>EXTREME VALUE</a:t>
            </a:r>
            <a:r>
              <a:rPr lang="en-US" sz="2000" smtClean="0">
                <a:latin typeface="+mj-lt"/>
              </a:rPr>
              <a:t>, asymmetric, </a:t>
            </a:r>
          </a:p>
          <a:p>
            <a:pPr eaLnBrk="1" hangingPunct="1"/>
            <a:r>
              <a:rPr lang="en-US" sz="2400" smtClean="0">
                <a:latin typeface="+mj-lt"/>
              </a:rPr>
              <a:t>Does it matter?</a:t>
            </a:r>
          </a:p>
          <a:p>
            <a:pPr lvl="1" eaLnBrk="1" hangingPunct="1"/>
            <a:r>
              <a:rPr lang="en-US" sz="2000" smtClean="0">
                <a:latin typeface="+mj-lt"/>
              </a:rPr>
              <a:t>Yes, large difference in estimates</a:t>
            </a:r>
          </a:p>
          <a:p>
            <a:pPr lvl="1" eaLnBrk="1" hangingPunct="1"/>
            <a:r>
              <a:rPr lang="en-US" sz="2000" smtClean="0">
                <a:latin typeface="+mj-lt"/>
              </a:rPr>
              <a:t>Not much, quantities of interest are more stable.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685800" y="1524000"/>
            <a:ext cx="8229600" cy="530225"/>
          </a:xfrm>
        </p:spPr>
        <p:txBody>
          <a:bodyPr/>
          <a:lstStyle/>
          <a:p>
            <a:pPr algn="ctr" eaLnBrk="1" hangingPunct="1"/>
            <a:r>
              <a:rPr lang="en-US" sz="4000" smtClean="0">
                <a:solidFill>
                  <a:schemeClr val="tx1"/>
                </a:solidFill>
              </a:rPr>
              <a:t>Estimated Binary Choice Models</a:t>
            </a:r>
          </a:p>
        </p:txBody>
      </p:sp>
      <p:sp>
        <p:nvSpPr>
          <p:cNvPr id="34819" name="Text Box 3"/>
          <p:cNvSpPr txBox="1">
            <a:spLocks noChangeArrowheads="1"/>
          </p:cNvSpPr>
          <p:nvPr/>
        </p:nvSpPr>
        <p:spPr bwMode="auto">
          <a:xfrm>
            <a:off x="609600" y="2667000"/>
            <a:ext cx="7924800" cy="3057525"/>
          </a:xfrm>
          <a:prstGeom prst="rect">
            <a:avLst/>
          </a:prstGeom>
          <a:noFill/>
          <a:ln w="9525">
            <a:noFill/>
            <a:miter lim="800000"/>
            <a:headEnd/>
            <a:tailEnd/>
          </a:ln>
        </p:spPr>
        <p:txBody>
          <a:bodyPr>
            <a:spAutoFit/>
          </a:bodyPr>
          <a:lstStyle/>
          <a:p>
            <a:pPr eaLnBrk="1" hangingPunct="1">
              <a:spcBef>
                <a:spcPct val="50000"/>
              </a:spcBef>
            </a:pPr>
            <a:r>
              <a:rPr lang="en-US" sz="1200" b="1">
                <a:latin typeface="Courier" pitchFamily="49" charset="0"/>
              </a:rPr>
              <a:t>	        </a:t>
            </a:r>
            <a:r>
              <a:rPr lang="en-US" sz="1200" b="1">
                <a:latin typeface="Tahoma" pitchFamily="34" charset="0"/>
              </a:rPr>
              <a:t>LOGIT</a:t>
            </a:r>
            <a:r>
              <a:rPr lang="en-US" sz="1200" b="1">
                <a:latin typeface="Courier" pitchFamily="49" charset="0"/>
              </a:rPr>
              <a:t>                   </a:t>
            </a:r>
            <a:r>
              <a:rPr lang="en-US" sz="1200" b="1">
                <a:latin typeface="Tahoma" pitchFamily="34" charset="0"/>
              </a:rPr>
              <a:t>PROBIT</a:t>
            </a:r>
            <a:r>
              <a:rPr lang="en-US" sz="1200" b="1">
                <a:latin typeface="Courier" pitchFamily="49" charset="0"/>
              </a:rPr>
              <a:t>               </a:t>
            </a:r>
            <a:r>
              <a:rPr lang="en-US" sz="1200" b="1">
                <a:latin typeface="Tahoma" pitchFamily="34" charset="0"/>
              </a:rPr>
              <a:t>EXTREME</a:t>
            </a:r>
            <a:r>
              <a:rPr lang="en-US" sz="1200" b="1">
                <a:latin typeface="Courier" pitchFamily="49" charset="0"/>
              </a:rPr>
              <a:t>  </a:t>
            </a:r>
            <a:r>
              <a:rPr lang="en-US" sz="1200" b="1">
                <a:latin typeface="Tahoma" pitchFamily="34" charset="0"/>
              </a:rPr>
              <a:t>VALUE</a:t>
            </a:r>
          </a:p>
          <a:p>
            <a:pPr eaLnBrk="1" hangingPunct="1">
              <a:spcBef>
                <a:spcPct val="50000"/>
              </a:spcBef>
            </a:pPr>
            <a:r>
              <a:rPr lang="en-US" sz="1400" b="1">
                <a:latin typeface="Courier New" pitchFamily="49" charset="0"/>
              </a:rPr>
              <a:t>Variable  Estimate  t-ratio   Estimate   t-ratio   Estimate    t-ratio</a:t>
            </a:r>
          </a:p>
          <a:p>
            <a:pPr eaLnBrk="1" hangingPunct="1">
              <a:spcBef>
                <a:spcPct val="50000"/>
              </a:spcBef>
            </a:pPr>
            <a:r>
              <a:rPr lang="en-US" sz="1400" b="1">
                <a:latin typeface="Courier New" pitchFamily="49" charset="0"/>
              </a:rPr>
              <a:t>Constant   -0.42085  -2.662   -0.25179   -2.600     0.00960     0.078</a:t>
            </a:r>
          </a:p>
          <a:p>
            <a:pPr eaLnBrk="1" hangingPunct="1">
              <a:spcBef>
                <a:spcPct val="50000"/>
              </a:spcBef>
            </a:pPr>
            <a:r>
              <a:rPr lang="en-US" sz="1400" b="1">
                <a:latin typeface="Courier New" pitchFamily="49" charset="0"/>
              </a:rPr>
              <a:t>Age         0.02365   7.205    0.01445    7.257     0.01878     7.129</a:t>
            </a:r>
          </a:p>
          <a:p>
            <a:pPr eaLnBrk="1" hangingPunct="1">
              <a:spcBef>
                <a:spcPct val="50000"/>
              </a:spcBef>
            </a:pPr>
            <a:r>
              <a:rPr lang="en-US" sz="1400" b="1">
                <a:latin typeface="Courier New" pitchFamily="49" charset="0"/>
              </a:rPr>
              <a:t>Income     -0.44198  -2.610   -0.27128   -2.635    -0.32343    -2.536</a:t>
            </a:r>
          </a:p>
          <a:p>
            <a:pPr eaLnBrk="1" hangingPunct="1">
              <a:spcBef>
                <a:spcPct val="50000"/>
              </a:spcBef>
            </a:pPr>
            <a:r>
              <a:rPr lang="en-US" sz="1400" b="1">
                <a:latin typeface="Courier New" pitchFamily="49" charset="0"/>
              </a:rPr>
              <a:t>Sex         0.63825   8.453    0.38685    8.472     0.52280     8.407</a:t>
            </a:r>
          </a:p>
          <a:p>
            <a:pPr eaLnBrk="1" hangingPunct="1">
              <a:spcBef>
                <a:spcPct val="50000"/>
              </a:spcBef>
            </a:pPr>
            <a:r>
              <a:rPr lang="en-US" sz="1400" b="1">
                <a:latin typeface="Courier New" pitchFamily="49" charset="0"/>
              </a:rPr>
              <a:t>Log-L           -2097.48	          -2097.35              -2098.17</a:t>
            </a:r>
          </a:p>
          <a:p>
            <a:pPr eaLnBrk="1" hangingPunct="1">
              <a:spcBef>
                <a:spcPct val="50000"/>
              </a:spcBef>
            </a:pPr>
            <a:r>
              <a:rPr lang="en-US" sz="1400" b="1">
                <a:latin typeface="Courier New" pitchFamily="49" charset="0"/>
              </a:rPr>
              <a:t>Log-L(0)        -2169.27            -2169.27              -2169.27</a:t>
            </a:r>
          </a:p>
          <a:p>
            <a:pPr eaLnBrk="1" hangingPunct="1">
              <a:spcBef>
                <a:spcPct val="50000"/>
              </a:spcBef>
            </a:pPr>
            <a:r>
              <a:rPr lang="en-US" sz="1200" b="1">
                <a:latin typeface="Courier New" pitchFamily="49" charset="0"/>
              </a:rPr>
              <a:t> </a:t>
            </a:r>
          </a:p>
          <a:p>
            <a:pPr eaLnBrk="1" hangingPunct="1">
              <a:spcBef>
                <a:spcPct val="50000"/>
              </a:spcBef>
            </a:pPr>
            <a:endParaRPr lang="en-US" sz="1200">
              <a:latin typeface="Courier New" pitchFamily="49" charset="0"/>
            </a:endParaRPr>
          </a:p>
        </p:txBody>
      </p:sp>
      <p:sp>
        <p:nvSpPr>
          <p:cNvPr id="34820" name="Rectangle 4"/>
          <p:cNvSpPr>
            <a:spLocks noChangeArrowheads="1"/>
          </p:cNvSpPr>
          <p:nvPr/>
        </p:nvSpPr>
        <p:spPr bwMode="auto">
          <a:xfrm>
            <a:off x="533400" y="2438400"/>
            <a:ext cx="8077200" cy="2971800"/>
          </a:xfrm>
          <a:prstGeom prst="rect">
            <a:avLst/>
          </a:prstGeom>
          <a:noFill/>
          <a:ln w="9525">
            <a:solidFill>
              <a:schemeClr val="tx1"/>
            </a:solidFill>
            <a:miter lim="800000"/>
            <a:headEnd/>
            <a:tailEnd/>
          </a:ln>
        </p:spPr>
        <p:txBody>
          <a:bodyPr wrap="none" anchor="ctr"/>
          <a:lstStyle/>
          <a:p>
            <a:endParaRPr lang="en-US"/>
          </a:p>
        </p:txBody>
      </p:sp>
      <p:sp>
        <p:nvSpPr>
          <p:cNvPr id="34821" name="Line 5"/>
          <p:cNvSpPr>
            <a:spLocks noChangeShapeType="1"/>
          </p:cNvSpPr>
          <p:nvPr/>
        </p:nvSpPr>
        <p:spPr bwMode="auto">
          <a:xfrm>
            <a:off x="533400" y="3276600"/>
            <a:ext cx="8077200" cy="0"/>
          </a:xfrm>
          <a:prstGeom prst="line">
            <a:avLst/>
          </a:prstGeom>
          <a:noFill/>
          <a:ln w="9525">
            <a:solidFill>
              <a:schemeClr val="tx1"/>
            </a:solidFill>
            <a:round/>
            <a:headEnd/>
            <a:tailEnd/>
          </a:ln>
        </p:spPr>
        <p:txBody>
          <a:bodyPr wrap="none"/>
          <a:lstStyle/>
          <a:p>
            <a:endParaRPr lang="en-US"/>
          </a:p>
        </p:txBody>
      </p:sp>
      <p:sp>
        <p:nvSpPr>
          <p:cNvPr id="34822" name="Line 6"/>
          <p:cNvSpPr>
            <a:spLocks noChangeShapeType="1"/>
          </p:cNvSpPr>
          <p:nvPr/>
        </p:nvSpPr>
        <p:spPr bwMode="auto">
          <a:xfrm>
            <a:off x="3733800" y="2438400"/>
            <a:ext cx="0" cy="2971800"/>
          </a:xfrm>
          <a:prstGeom prst="line">
            <a:avLst/>
          </a:prstGeom>
          <a:noFill/>
          <a:ln w="9525">
            <a:solidFill>
              <a:schemeClr val="tx1"/>
            </a:solidFill>
            <a:round/>
            <a:headEnd/>
            <a:tailEnd/>
          </a:ln>
        </p:spPr>
        <p:txBody>
          <a:bodyPr wrap="none"/>
          <a:lstStyle/>
          <a:p>
            <a:endParaRPr lang="en-US"/>
          </a:p>
        </p:txBody>
      </p:sp>
      <p:sp>
        <p:nvSpPr>
          <p:cNvPr id="34823" name="Line 7"/>
          <p:cNvSpPr>
            <a:spLocks noChangeShapeType="1"/>
          </p:cNvSpPr>
          <p:nvPr/>
        </p:nvSpPr>
        <p:spPr bwMode="auto">
          <a:xfrm>
            <a:off x="1638300" y="2438400"/>
            <a:ext cx="0" cy="2971800"/>
          </a:xfrm>
          <a:prstGeom prst="line">
            <a:avLst/>
          </a:prstGeom>
          <a:noFill/>
          <a:ln w="9525">
            <a:solidFill>
              <a:schemeClr val="tx1"/>
            </a:solidFill>
            <a:round/>
            <a:headEnd/>
            <a:tailEnd/>
          </a:ln>
        </p:spPr>
        <p:txBody>
          <a:bodyPr wrap="none"/>
          <a:lstStyle/>
          <a:p>
            <a:endParaRPr lang="en-US"/>
          </a:p>
        </p:txBody>
      </p:sp>
      <p:sp>
        <p:nvSpPr>
          <p:cNvPr id="34824" name="Line 8"/>
          <p:cNvSpPr>
            <a:spLocks noChangeShapeType="1"/>
          </p:cNvSpPr>
          <p:nvPr/>
        </p:nvSpPr>
        <p:spPr bwMode="auto">
          <a:xfrm>
            <a:off x="6019800" y="2438400"/>
            <a:ext cx="0" cy="2971800"/>
          </a:xfrm>
          <a:prstGeom prst="line">
            <a:avLst/>
          </a:prstGeom>
          <a:noFill/>
          <a:ln w="9525">
            <a:solidFill>
              <a:schemeClr val="tx1"/>
            </a:solidFill>
            <a:round/>
            <a:headEnd/>
            <a:tailEnd/>
          </a:ln>
        </p:spPr>
        <p:txBody>
          <a:bodyPr wrap="none"/>
          <a:lstStyle/>
          <a:p>
            <a:endParaRPr lang="en-US"/>
          </a:p>
        </p:txBody>
      </p:sp>
      <p:sp>
        <p:nvSpPr>
          <p:cNvPr id="34825" name="Line 9"/>
          <p:cNvSpPr>
            <a:spLocks noChangeShapeType="1"/>
          </p:cNvSpPr>
          <p:nvPr/>
        </p:nvSpPr>
        <p:spPr bwMode="auto">
          <a:xfrm>
            <a:off x="533400" y="2895600"/>
            <a:ext cx="8077200" cy="0"/>
          </a:xfrm>
          <a:prstGeom prst="line">
            <a:avLst/>
          </a:prstGeom>
          <a:noFill/>
          <a:ln w="9525">
            <a:solidFill>
              <a:schemeClr val="tx1"/>
            </a:solidFill>
            <a:round/>
            <a:headEnd/>
            <a:tailEnd/>
          </a:ln>
        </p:spPr>
        <p:txBody>
          <a:bodyPr wrap="none"/>
          <a:lstStyle/>
          <a:p>
            <a:endParaRPr lang="en-US"/>
          </a:p>
        </p:txBody>
      </p:sp>
      <p:sp>
        <p:nvSpPr>
          <p:cNvPr id="10" name="Rectangle 9"/>
          <p:cNvSpPr/>
          <p:nvPr/>
        </p:nvSpPr>
        <p:spPr bwMode="auto">
          <a:xfrm>
            <a:off x="2819400" y="2895600"/>
            <a:ext cx="914400" cy="1600200"/>
          </a:xfrm>
          <a:prstGeom prst="rect">
            <a:avLst/>
          </a:prstGeom>
          <a:solidFill>
            <a:srgbClr val="7030A0">
              <a:alpha val="6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4953000" y="2895600"/>
            <a:ext cx="914400" cy="1600200"/>
          </a:xfrm>
          <a:prstGeom prst="rect">
            <a:avLst/>
          </a:prstGeom>
          <a:solidFill>
            <a:srgbClr val="7030A0">
              <a:alpha val="6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7315200" y="2895600"/>
            <a:ext cx="914400" cy="1600200"/>
          </a:xfrm>
          <a:prstGeom prst="rect">
            <a:avLst/>
          </a:prstGeom>
          <a:solidFill>
            <a:srgbClr val="7030A0">
              <a:alpha val="63137"/>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TextBox 12"/>
          <p:cNvSpPr txBox="1"/>
          <p:nvPr/>
        </p:nvSpPr>
        <p:spPr>
          <a:xfrm>
            <a:off x="457200" y="5638800"/>
            <a:ext cx="4876800" cy="381000"/>
          </a:xfrm>
          <a:prstGeom prst="rect">
            <a:avLst/>
          </a:prstGeom>
          <a:noFill/>
        </p:spPr>
        <p:txBody>
          <a:bodyPr wrap="square" rtlCol="0">
            <a:spAutoFit/>
          </a:bodyPr>
          <a:lstStyle/>
          <a:p>
            <a:r>
              <a:rPr lang="en-US" smtClean="0">
                <a:latin typeface="+mj-lt"/>
              </a:rPr>
              <a:t>Ignore the t ratios for now.</a:t>
            </a:r>
            <a:endParaRPr lang="en-US">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295400" y="1600200"/>
            <a:ext cx="6781800" cy="457200"/>
          </a:xfrm>
          <a:prstGeom prst="rect">
            <a:avLst/>
          </a:prstGeom>
          <a:noFill/>
          <a:ln w="9525">
            <a:noFill/>
            <a:miter lim="800000"/>
            <a:headEnd/>
            <a:tailEnd/>
          </a:ln>
        </p:spPr>
        <p:txBody>
          <a:bodyPr>
            <a:spAutoFit/>
          </a:bodyPr>
          <a:lstStyle/>
          <a:p>
            <a:pPr eaLnBrk="1" hangingPunct="1">
              <a:spcBef>
                <a:spcPct val="50000"/>
              </a:spcBef>
            </a:pPr>
            <a:endParaRPr lang="en-US" sz="2400"/>
          </a:p>
        </p:txBody>
      </p:sp>
      <p:sp>
        <p:nvSpPr>
          <p:cNvPr id="35843" name="Text Box 6"/>
          <p:cNvSpPr txBox="1">
            <a:spLocks noChangeArrowheads="1"/>
          </p:cNvSpPr>
          <p:nvPr/>
        </p:nvSpPr>
        <p:spPr bwMode="auto">
          <a:xfrm>
            <a:off x="1828800" y="5638800"/>
            <a:ext cx="5638800" cy="519113"/>
          </a:xfrm>
          <a:prstGeom prst="rect">
            <a:avLst/>
          </a:prstGeom>
          <a:noFill/>
          <a:ln w="9525">
            <a:noFill/>
            <a:miter lim="800000"/>
            <a:headEnd/>
            <a:tailEnd/>
          </a:ln>
        </p:spPr>
        <p:txBody>
          <a:bodyPr>
            <a:spAutoFit/>
          </a:bodyPr>
          <a:lstStyle/>
          <a:p>
            <a:pPr eaLnBrk="1" hangingPunct="1">
              <a:spcBef>
                <a:spcPct val="50000"/>
              </a:spcBef>
            </a:pPr>
            <a:r>
              <a:rPr lang="en-US" sz="2800">
                <a:sym typeface="Symbol" pitchFamily="18" charset="2"/>
              </a:rPr>
              <a:t></a:t>
            </a:r>
            <a:r>
              <a:rPr lang="en-US" sz="2400">
                <a:sym typeface="Symbol" pitchFamily="18" charset="2"/>
              </a:rPr>
              <a:t> + </a:t>
            </a:r>
            <a:r>
              <a:rPr lang="en-US" sz="2800">
                <a:sym typeface="Symbol" pitchFamily="18" charset="2"/>
              </a:rPr>
              <a:t></a:t>
            </a:r>
            <a:r>
              <a:rPr lang="en-US" sz="2400" baseline="-25000">
                <a:sym typeface="Symbol" pitchFamily="18" charset="2"/>
              </a:rPr>
              <a:t>1</a:t>
            </a:r>
            <a:r>
              <a:rPr lang="en-US" sz="2400">
                <a:sym typeface="Symbol" pitchFamily="18" charset="2"/>
              </a:rPr>
              <a:t> (</a:t>
            </a:r>
            <a:r>
              <a:rPr lang="en-US" sz="2400">
                <a:latin typeface="Arial" charset="0"/>
                <a:sym typeface="Symbol" pitchFamily="18" charset="2"/>
              </a:rPr>
              <a:t>Age+1</a:t>
            </a:r>
            <a:r>
              <a:rPr lang="en-US" sz="2400">
                <a:sym typeface="Symbol" pitchFamily="18" charset="2"/>
              </a:rPr>
              <a:t>) + </a:t>
            </a:r>
            <a:r>
              <a:rPr lang="en-US" sz="2800">
                <a:sym typeface="Symbol" pitchFamily="18" charset="2"/>
              </a:rPr>
              <a:t></a:t>
            </a:r>
            <a:r>
              <a:rPr lang="en-US" sz="2400" baseline="-25000">
                <a:sym typeface="Symbol" pitchFamily="18" charset="2"/>
              </a:rPr>
              <a:t>2</a:t>
            </a:r>
            <a:r>
              <a:rPr lang="en-US" sz="2400">
                <a:sym typeface="Symbol" pitchFamily="18" charset="2"/>
              </a:rPr>
              <a:t> (</a:t>
            </a:r>
            <a:r>
              <a:rPr lang="en-US" sz="2400">
                <a:latin typeface="Arial" charset="0"/>
                <a:sym typeface="Symbol" pitchFamily="18" charset="2"/>
              </a:rPr>
              <a:t>Income</a:t>
            </a:r>
            <a:r>
              <a:rPr lang="en-US" sz="2400">
                <a:sym typeface="Symbol" pitchFamily="18" charset="2"/>
              </a:rPr>
              <a:t>) + </a:t>
            </a:r>
            <a:r>
              <a:rPr lang="en-US" sz="2800">
                <a:sym typeface="Symbol" pitchFamily="18" charset="2"/>
              </a:rPr>
              <a:t></a:t>
            </a:r>
            <a:r>
              <a:rPr lang="en-US" sz="2400" baseline="-25000">
                <a:sym typeface="Symbol" pitchFamily="18" charset="2"/>
              </a:rPr>
              <a:t>3</a:t>
            </a:r>
            <a:r>
              <a:rPr lang="en-US" sz="2400">
                <a:sym typeface="Symbol" pitchFamily="18" charset="2"/>
              </a:rPr>
              <a:t> </a:t>
            </a:r>
            <a:r>
              <a:rPr lang="en-US" sz="2400">
                <a:latin typeface="Arial" charset="0"/>
                <a:sym typeface="Symbol" pitchFamily="18" charset="2"/>
              </a:rPr>
              <a:t>Sex</a:t>
            </a:r>
          </a:p>
        </p:txBody>
      </p:sp>
      <p:sp>
        <p:nvSpPr>
          <p:cNvPr id="35844" name="Text Box 10"/>
          <p:cNvSpPr txBox="1">
            <a:spLocks noChangeArrowheads="1"/>
          </p:cNvSpPr>
          <p:nvPr/>
        </p:nvSpPr>
        <p:spPr bwMode="auto">
          <a:xfrm>
            <a:off x="533400" y="1219200"/>
            <a:ext cx="8382000" cy="519113"/>
          </a:xfrm>
          <a:prstGeom prst="rect">
            <a:avLst/>
          </a:prstGeom>
          <a:noFill/>
          <a:ln w="9525">
            <a:noFill/>
            <a:miter lim="800000"/>
            <a:headEnd/>
            <a:tailEnd/>
          </a:ln>
        </p:spPr>
        <p:txBody>
          <a:bodyPr>
            <a:spAutoFit/>
          </a:bodyPr>
          <a:lstStyle/>
          <a:p>
            <a:pPr eaLnBrk="1" hangingPunct="1">
              <a:spcBef>
                <a:spcPct val="50000"/>
              </a:spcBef>
            </a:pPr>
            <a:r>
              <a:rPr lang="en-US" sz="2800">
                <a:latin typeface="Tahoma" pitchFamily="34" charset="0"/>
              </a:rPr>
              <a:t>Effect on Predicted Probability of an Increase in Age</a:t>
            </a:r>
          </a:p>
        </p:txBody>
      </p:sp>
      <p:sp>
        <p:nvSpPr>
          <p:cNvPr id="35845" name="Text Box 11"/>
          <p:cNvSpPr txBox="1">
            <a:spLocks noChangeArrowheads="1"/>
          </p:cNvSpPr>
          <p:nvPr/>
        </p:nvSpPr>
        <p:spPr bwMode="auto">
          <a:xfrm>
            <a:off x="3124200" y="6172200"/>
            <a:ext cx="2743200" cy="519113"/>
          </a:xfrm>
          <a:prstGeom prst="rect">
            <a:avLst/>
          </a:prstGeom>
          <a:noFill/>
          <a:ln w="9525">
            <a:noFill/>
            <a:miter lim="800000"/>
            <a:headEnd/>
            <a:tailEnd/>
          </a:ln>
        </p:spPr>
        <p:txBody>
          <a:bodyPr>
            <a:spAutoFit/>
          </a:bodyPr>
          <a:lstStyle/>
          <a:p>
            <a:pPr eaLnBrk="1" hangingPunct="1">
              <a:spcBef>
                <a:spcPct val="50000"/>
              </a:spcBef>
            </a:pPr>
            <a:r>
              <a:rPr lang="en-US" sz="2800">
                <a:latin typeface="Tahoma" pitchFamily="34" charset="0"/>
                <a:sym typeface="Symbol" pitchFamily="18" charset="2"/>
              </a:rPr>
              <a:t>(</a:t>
            </a:r>
            <a:r>
              <a:rPr lang="en-US" sz="2800">
                <a:sym typeface="Symbol" pitchFamily="18" charset="2"/>
              </a:rPr>
              <a:t></a:t>
            </a:r>
            <a:r>
              <a:rPr lang="en-US" sz="2800" baseline="-25000">
                <a:sym typeface="Symbol" pitchFamily="18" charset="2"/>
              </a:rPr>
              <a:t>1</a:t>
            </a:r>
            <a:r>
              <a:rPr lang="en-US" sz="2800">
                <a:latin typeface="Tahoma" pitchFamily="34" charset="0"/>
                <a:sym typeface="Symbol" pitchFamily="18" charset="2"/>
              </a:rPr>
              <a:t> is positive)</a:t>
            </a:r>
          </a:p>
        </p:txBody>
      </p:sp>
      <p:pic>
        <p:nvPicPr>
          <p:cNvPr id="35846" name="Picture 14"/>
          <p:cNvPicPr>
            <a:picLocks noChangeAspect="1" noChangeArrowheads="1"/>
          </p:cNvPicPr>
          <p:nvPr/>
        </p:nvPicPr>
        <p:blipFill>
          <a:blip r:embed="rId3"/>
          <a:srcRect/>
          <a:stretch>
            <a:fillRect/>
          </a:stretch>
        </p:blipFill>
        <p:spPr bwMode="auto">
          <a:xfrm>
            <a:off x="1752600" y="1981200"/>
            <a:ext cx="5438775" cy="352425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762000" y="1219200"/>
            <a:ext cx="8229600" cy="530225"/>
          </a:xfrm>
        </p:spPr>
        <p:txBody>
          <a:bodyPr/>
          <a:lstStyle/>
          <a:p>
            <a:pPr algn="ctr" eaLnBrk="1" hangingPunct="1"/>
            <a:r>
              <a:rPr lang="en-US" sz="3600" smtClean="0">
                <a:solidFill>
                  <a:schemeClr val="tx1"/>
                </a:solidFill>
              </a:rPr>
              <a:t>Partial Effects in Probability Models</a:t>
            </a:r>
          </a:p>
        </p:txBody>
      </p:sp>
      <p:sp>
        <p:nvSpPr>
          <p:cNvPr id="36867" name="Rectangle 3"/>
          <p:cNvSpPr>
            <a:spLocks noGrp="1" noChangeArrowheads="1"/>
          </p:cNvSpPr>
          <p:nvPr>
            <p:ph type="body" idx="4294967295"/>
          </p:nvPr>
        </p:nvSpPr>
        <p:spPr>
          <a:xfrm>
            <a:off x="457200" y="2057400"/>
            <a:ext cx="8305800" cy="3505200"/>
          </a:xfrm>
        </p:spPr>
        <p:txBody>
          <a:bodyPr/>
          <a:lstStyle/>
          <a:p>
            <a:pPr eaLnBrk="1" hangingPunct="1">
              <a:lnSpc>
                <a:spcPct val="80000"/>
              </a:lnSpc>
            </a:pPr>
            <a:r>
              <a:rPr lang="en-US" sz="2000" smtClean="0"/>
              <a:t>Prob[Outcome]  =  some F(</a:t>
            </a:r>
            <a:r>
              <a:rPr lang="en-US" sz="2000" smtClean="0">
                <a:sym typeface="Symbol" pitchFamily="18" charset="2"/>
              </a:rPr>
              <a:t>+</a:t>
            </a:r>
            <a:r>
              <a:rPr lang="en-US" sz="2400" smtClean="0">
                <a:sym typeface="Symbol" pitchFamily="18" charset="2"/>
              </a:rPr>
              <a:t></a:t>
            </a:r>
            <a:r>
              <a:rPr lang="en-US" sz="2000" baseline="-25000" smtClean="0">
                <a:sym typeface="Symbol" pitchFamily="18" charset="2"/>
              </a:rPr>
              <a:t>1</a:t>
            </a:r>
            <a:r>
              <a:rPr lang="en-US" sz="2000" smtClean="0">
                <a:sym typeface="Symbol" pitchFamily="18" charset="2"/>
              </a:rPr>
              <a:t>Income…)</a:t>
            </a:r>
          </a:p>
          <a:p>
            <a:pPr eaLnBrk="1" hangingPunct="1">
              <a:lnSpc>
                <a:spcPct val="80000"/>
              </a:lnSpc>
            </a:pPr>
            <a:r>
              <a:rPr lang="en-US" sz="2000" smtClean="0">
                <a:sym typeface="Symbol" pitchFamily="18" charset="2"/>
              </a:rPr>
              <a:t>“Partial effect”   =  </a:t>
            </a:r>
            <a:r>
              <a:rPr lang="en-US" sz="2000" smtClean="0"/>
              <a:t>F(</a:t>
            </a:r>
            <a:r>
              <a:rPr lang="en-US" sz="2000" smtClean="0">
                <a:sym typeface="Symbol" pitchFamily="18" charset="2"/>
              </a:rPr>
              <a:t>+</a:t>
            </a:r>
            <a:r>
              <a:rPr lang="en-US" sz="2400" smtClean="0">
                <a:sym typeface="Symbol" pitchFamily="18" charset="2"/>
              </a:rPr>
              <a:t></a:t>
            </a:r>
            <a:r>
              <a:rPr lang="en-US" sz="2000" baseline="-25000" smtClean="0">
                <a:sym typeface="Symbol" pitchFamily="18" charset="2"/>
              </a:rPr>
              <a:t>1</a:t>
            </a:r>
            <a:r>
              <a:rPr lang="en-US" sz="2000" smtClean="0">
                <a:sym typeface="Symbol" pitchFamily="18" charset="2"/>
              </a:rPr>
              <a:t>Income…) / ”x”    (derivative)</a:t>
            </a:r>
            <a:br>
              <a:rPr lang="en-US" sz="2000" smtClean="0">
                <a:sym typeface="Symbol" pitchFamily="18" charset="2"/>
              </a:rPr>
            </a:br>
            <a:endParaRPr lang="en-US" sz="2000" smtClean="0">
              <a:sym typeface="Symbol" pitchFamily="18" charset="2"/>
            </a:endParaRPr>
          </a:p>
          <a:p>
            <a:pPr lvl="1" eaLnBrk="1" hangingPunct="1">
              <a:lnSpc>
                <a:spcPct val="80000"/>
              </a:lnSpc>
            </a:pPr>
            <a:r>
              <a:rPr lang="en-US" sz="1800" smtClean="0">
                <a:sym typeface="Symbol" pitchFamily="18" charset="2"/>
              </a:rPr>
              <a:t>Partial effects are derivatives</a:t>
            </a:r>
          </a:p>
          <a:p>
            <a:pPr lvl="1" eaLnBrk="1" hangingPunct="1">
              <a:lnSpc>
                <a:spcPct val="80000"/>
              </a:lnSpc>
            </a:pPr>
            <a:r>
              <a:rPr lang="en-US" sz="1800" smtClean="0">
                <a:sym typeface="Symbol" pitchFamily="18" charset="2"/>
              </a:rPr>
              <a:t>Result varies with model</a:t>
            </a:r>
            <a:br>
              <a:rPr lang="en-US" sz="1800" smtClean="0">
                <a:sym typeface="Symbol" pitchFamily="18" charset="2"/>
              </a:rPr>
            </a:br>
            <a:r>
              <a:rPr lang="en-US" sz="1800" smtClean="0">
                <a:sym typeface="Symbol"/>
              </a:rPr>
              <a:t> </a:t>
            </a:r>
            <a:endParaRPr lang="en-US" sz="1800" smtClean="0">
              <a:sym typeface="Symbol" pitchFamily="18" charset="2"/>
            </a:endParaRPr>
          </a:p>
          <a:p>
            <a:pPr lvl="2" eaLnBrk="1" hangingPunct="1">
              <a:lnSpc>
                <a:spcPct val="80000"/>
              </a:lnSpc>
            </a:pPr>
            <a:r>
              <a:rPr lang="en-US" sz="1600" smtClean="0">
                <a:sym typeface="Symbol" pitchFamily="18" charset="2"/>
              </a:rPr>
              <a:t>Logit: </a:t>
            </a:r>
            <a:r>
              <a:rPr lang="en-US" sz="1600" smtClean="0"/>
              <a:t>F(</a:t>
            </a:r>
            <a:r>
              <a:rPr lang="en-US" sz="1800" smtClean="0">
                <a:sym typeface="Symbol" pitchFamily="18" charset="2"/>
              </a:rPr>
              <a:t></a:t>
            </a:r>
            <a:r>
              <a:rPr lang="en-US" sz="1600" smtClean="0">
                <a:sym typeface="Symbol" pitchFamily="18" charset="2"/>
              </a:rPr>
              <a:t>+</a:t>
            </a:r>
            <a:r>
              <a:rPr lang="en-US" sz="1800" smtClean="0">
                <a:sym typeface="Symbol" pitchFamily="18" charset="2"/>
              </a:rPr>
              <a:t></a:t>
            </a:r>
            <a:r>
              <a:rPr lang="en-US" sz="1600" baseline="-25000" smtClean="0">
                <a:sym typeface="Symbol" pitchFamily="18" charset="2"/>
              </a:rPr>
              <a:t>1</a:t>
            </a:r>
            <a:r>
              <a:rPr lang="en-US" sz="1600" smtClean="0">
                <a:sym typeface="Symbol" pitchFamily="18" charset="2"/>
              </a:rPr>
              <a:t>Income…) /</a:t>
            </a:r>
            <a:r>
              <a:rPr lang="en-US" sz="1600" b="1" smtClean="0">
                <a:sym typeface="Symbol" pitchFamily="18" charset="2"/>
              </a:rPr>
              <a:t>x</a:t>
            </a:r>
            <a:r>
              <a:rPr lang="en-US" sz="1600" smtClean="0">
                <a:sym typeface="Symbol" pitchFamily="18" charset="2"/>
              </a:rPr>
              <a:t>            	=  Prob * (1-Prob)    </a:t>
            </a:r>
            <a:r>
              <a:rPr lang="en-US" sz="1600" smtClean="0">
                <a:sym typeface="Symbol"/>
              </a:rPr>
              <a:t></a:t>
            </a:r>
            <a:r>
              <a:rPr lang="en-US" sz="1600" smtClean="0">
                <a:sym typeface="Symbol" pitchFamily="18" charset="2"/>
              </a:rPr>
              <a:t> </a:t>
            </a:r>
            <a:r>
              <a:rPr lang="en-US" b="1" smtClean="0">
                <a:sym typeface="Symbol" pitchFamily="18" charset="2"/>
              </a:rPr>
              <a:t></a:t>
            </a:r>
          </a:p>
          <a:p>
            <a:pPr lvl="2" eaLnBrk="1" hangingPunct="1">
              <a:lnSpc>
                <a:spcPct val="80000"/>
              </a:lnSpc>
            </a:pPr>
            <a:r>
              <a:rPr lang="en-US" sz="1600" smtClean="0">
                <a:sym typeface="Symbol" pitchFamily="18" charset="2"/>
              </a:rPr>
              <a:t>Probit:  </a:t>
            </a:r>
            <a:r>
              <a:rPr lang="en-US" sz="1600" smtClean="0"/>
              <a:t>F(</a:t>
            </a:r>
            <a:r>
              <a:rPr lang="en-US" sz="1800" smtClean="0">
                <a:sym typeface="Symbol" pitchFamily="18" charset="2"/>
              </a:rPr>
              <a:t></a:t>
            </a:r>
            <a:r>
              <a:rPr lang="en-US" sz="1600" smtClean="0">
                <a:sym typeface="Symbol" pitchFamily="18" charset="2"/>
              </a:rPr>
              <a:t>+</a:t>
            </a:r>
            <a:r>
              <a:rPr lang="en-US" sz="1800" smtClean="0">
                <a:sym typeface="Symbol" pitchFamily="18" charset="2"/>
              </a:rPr>
              <a:t></a:t>
            </a:r>
            <a:r>
              <a:rPr lang="en-US" sz="1600" baseline="-25000" smtClean="0">
                <a:sym typeface="Symbol" pitchFamily="18" charset="2"/>
              </a:rPr>
              <a:t>1</a:t>
            </a:r>
            <a:r>
              <a:rPr lang="en-US" sz="1600" smtClean="0">
                <a:sym typeface="Symbol" pitchFamily="18" charset="2"/>
              </a:rPr>
              <a:t>Income…)/</a:t>
            </a:r>
            <a:r>
              <a:rPr lang="en-US" sz="1600" b="1" smtClean="0">
                <a:sym typeface="Symbol" pitchFamily="18" charset="2"/>
              </a:rPr>
              <a:t>x</a:t>
            </a:r>
            <a:r>
              <a:rPr lang="en-US" sz="1600" smtClean="0">
                <a:sym typeface="Symbol" pitchFamily="18" charset="2"/>
              </a:rPr>
              <a:t>               	=  Normal density     </a:t>
            </a:r>
            <a:r>
              <a:rPr lang="en-US" sz="1600" smtClean="0">
                <a:sym typeface="Symbol"/>
              </a:rPr>
              <a:t></a:t>
            </a:r>
            <a:r>
              <a:rPr lang="en-US" sz="1600" smtClean="0">
                <a:sym typeface="Symbol" pitchFamily="18" charset="2"/>
              </a:rPr>
              <a:t> </a:t>
            </a:r>
            <a:r>
              <a:rPr lang="en-US" b="1" smtClean="0">
                <a:sym typeface="Symbol" pitchFamily="18" charset="2"/>
              </a:rPr>
              <a:t></a:t>
            </a:r>
          </a:p>
          <a:p>
            <a:pPr lvl="2" eaLnBrk="1" hangingPunct="1">
              <a:lnSpc>
                <a:spcPct val="80000"/>
              </a:lnSpc>
            </a:pPr>
            <a:r>
              <a:rPr lang="en-US" sz="1600" smtClean="0">
                <a:sym typeface="Symbol" pitchFamily="18" charset="2"/>
              </a:rPr>
              <a:t>Extreme Value:  </a:t>
            </a:r>
            <a:r>
              <a:rPr lang="en-US" sz="1600" smtClean="0"/>
              <a:t>F(</a:t>
            </a:r>
            <a:r>
              <a:rPr lang="en-US" sz="1800" smtClean="0">
                <a:sym typeface="Symbol" pitchFamily="18" charset="2"/>
              </a:rPr>
              <a:t></a:t>
            </a:r>
            <a:r>
              <a:rPr lang="en-US" sz="1600" smtClean="0">
                <a:sym typeface="Symbol" pitchFamily="18" charset="2"/>
              </a:rPr>
              <a:t>+</a:t>
            </a:r>
            <a:r>
              <a:rPr lang="en-US" sz="1800" smtClean="0">
                <a:sym typeface="Symbol" pitchFamily="18" charset="2"/>
              </a:rPr>
              <a:t></a:t>
            </a:r>
            <a:r>
              <a:rPr lang="en-US" sz="1600" baseline="-25000" smtClean="0">
                <a:sym typeface="Symbol" pitchFamily="18" charset="2"/>
              </a:rPr>
              <a:t>1</a:t>
            </a:r>
            <a:r>
              <a:rPr lang="en-US" sz="1600" smtClean="0">
                <a:sym typeface="Symbol" pitchFamily="18" charset="2"/>
              </a:rPr>
              <a:t>Income…)/</a:t>
            </a:r>
            <a:r>
              <a:rPr lang="en-US" sz="1600" b="1" smtClean="0">
                <a:sym typeface="Symbol" pitchFamily="18" charset="2"/>
              </a:rPr>
              <a:t>x</a:t>
            </a:r>
            <a:r>
              <a:rPr lang="en-US" sz="1600" smtClean="0">
                <a:sym typeface="Symbol" pitchFamily="18" charset="2"/>
              </a:rPr>
              <a:t>   	=  Prob * (-log Prob) </a:t>
            </a:r>
            <a:r>
              <a:rPr lang="en-US" sz="1600" smtClean="0">
                <a:sym typeface="Symbol"/>
              </a:rPr>
              <a:t></a:t>
            </a:r>
            <a:r>
              <a:rPr lang="en-US" sz="1600" smtClean="0">
                <a:sym typeface="Symbol" pitchFamily="18" charset="2"/>
              </a:rPr>
              <a:t> </a:t>
            </a:r>
            <a:r>
              <a:rPr lang="en-US" b="1" smtClean="0">
                <a:sym typeface="Symbol" pitchFamily="18" charset="2"/>
              </a:rPr>
              <a:t></a:t>
            </a:r>
            <a:r>
              <a:rPr lang="en-US" sz="1600" smtClean="0">
                <a:sym typeface="Symbol" pitchFamily="18" charset="2"/>
              </a:rPr>
              <a:t> </a:t>
            </a:r>
            <a:br>
              <a:rPr lang="en-US" sz="1600" smtClean="0">
                <a:sym typeface="Symbol" pitchFamily="18" charset="2"/>
              </a:rPr>
            </a:br>
            <a:endParaRPr lang="en-US" sz="1600" smtClean="0">
              <a:sym typeface="Symbol" pitchFamily="18" charset="2"/>
            </a:endParaRPr>
          </a:p>
          <a:p>
            <a:pPr lvl="1" eaLnBrk="1" hangingPunct="1">
              <a:lnSpc>
                <a:spcPct val="80000"/>
              </a:lnSpc>
            </a:pPr>
            <a:r>
              <a:rPr lang="en-US" sz="1800" smtClean="0">
                <a:sym typeface="Symbol" pitchFamily="18" charset="2"/>
              </a:rPr>
              <a:t>Scaling usually erases model differences</a:t>
            </a:r>
          </a:p>
        </p:txBody>
      </p:sp>
      <p:sp>
        <p:nvSpPr>
          <p:cNvPr id="4" name="Rectangle 3"/>
          <p:cNvSpPr/>
          <p:nvPr/>
        </p:nvSpPr>
        <p:spPr bwMode="auto">
          <a:xfrm>
            <a:off x="1371600" y="3733800"/>
            <a:ext cx="7315200" cy="9906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457200" y="762001"/>
            <a:ext cx="8229600" cy="914400"/>
          </a:xfrm>
        </p:spPr>
        <p:txBody>
          <a:bodyPr/>
          <a:lstStyle/>
          <a:p>
            <a:pPr algn="ctr" eaLnBrk="1" hangingPunct="1"/>
            <a:r>
              <a:rPr lang="en-US" b="1" smtClean="0">
                <a:solidFill>
                  <a:schemeClr val="tx1"/>
                </a:solidFill>
              </a:rPr>
              <a:t>Estimated Partial Effects</a:t>
            </a:r>
          </a:p>
        </p:txBody>
      </p:sp>
      <p:pic>
        <p:nvPicPr>
          <p:cNvPr id="37891" name="Picture 5"/>
          <p:cNvPicPr>
            <a:picLocks noChangeAspect="1" noChangeArrowheads="1"/>
          </p:cNvPicPr>
          <p:nvPr/>
        </p:nvPicPr>
        <p:blipFill>
          <a:blip r:embed="rId3"/>
          <a:srcRect/>
          <a:stretch>
            <a:fillRect/>
          </a:stretch>
        </p:blipFill>
        <p:spPr bwMode="auto">
          <a:xfrm>
            <a:off x="381000" y="2362200"/>
            <a:ext cx="8351838" cy="3000375"/>
          </a:xfrm>
          <a:prstGeom prst="rect">
            <a:avLst/>
          </a:prstGeom>
          <a:noFill/>
          <a:ln w="9525">
            <a:noFill/>
            <a:miter lim="800000"/>
            <a:headEnd/>
            <a:tailEnd/>
          </a:ln>
        </p:spPr>
      </p:pic>
      <p:sp>
        <p:nvSpPr>
          <p:cNvPr id="4" name="Rectangle 3"/>
          <p:cNvSpPr/>
          <p:nvPr/>
        </p:nvSpPr>
        <p:spPr bwMode="auto">
          <a:xfrm>
            <a:off x="2895600" y="2870199"/>
            <a:ext cx="1066800" cy="2438400"/>
          </a:xfrm>
          <a:prstGeom prst="rect">
            <a:avLst/>
          </a:prstGeom>
          <a:solidFill>
            <a:srgbClr val="7030A0">
              <a:alpha val="5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5257800" y="2895600"/>
            <a:ext cx="1066800" cy="2438400"/>
          </a:xfrm>
          <a:prstGeom prst="rect">
            <a:avLst/>
          </a:prstGeom>
          <a:solidFill>
            <a:srgbClr val="7030A0">
              <a:alpha val="5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7620000" y="2895600"/>
            <a:ext cx="1066800" cy="2438400"/>
          </a:xfrm>
          <a:prstGeom prst="rect">
            <a:avLst/>
          </a:prstGeom>
          <a:solidFill>
            <a:srgbClr val="7030A0">
              <a:alpha val="5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a:xfrm>
            <a:off x="762000" y="1371600"/>
            <a:ext cx="8229600" cy="530225"/>
          </a:xfrm>
        </p:spPr>
        <p:txBody>
          <a:bodyPr/>
          <a:lstStyle/>
          <a:p>
            <a:pPr algn="ctr" eaLnBrk="1" hangingPunct="1"/>
            <a:r>
              <a:rPr lang="en-US" sz="3600" smtClean="0">
                <a:solidFill>
                  <a:schemeClr val="tx1"/>
                </a:solidFill>
              </a:rPr>
              <a:t>Partial Effect for a Dummy Variable</a:t>
            </a:r>
          </a:p>
        </p:txBody>
      </p:sp>
      <p:sp>
        <p:nvSpPr>
          <p:cNvPr id="4101" name="Rectangle 3"/>
          <p:cNvSpPr>
            <a:spLocks noGrp="1" noChangeArrowheads="1"/>
          </p:cNvSpPr>
          <p:nvPr>
            <p:ph type="body" idx="4294967295"/>
          </p:nvPr>
        </p:nvSpPr>
        <p:spPr>
          <a:xfrm>
            <a:off x="533400" y="2362200"/>
            <a:ext cx="8229600" cy="3276600"/>
          </a:xfrm>
        </p:spPr>
        <p:txBody>
          <a:bodyPr/>
          <a:lstStyle/>
          <a:p>
            <a:pPr eaLnBrk="1" hangingPunct="1"/>
            <a:r>
              <a:rPr lang="en-US" sz="2400" smtClean="0">
                <a:latin typeface="+mj-lt"/>
              </a:rPr>
              <a:t>Prob[y</a:t>
            </a:r>
            <a:r>
              <a:rPr lang="en-US" sz="2400" baseline="-25000" smtClean="0">
                <a:latin typeface="+mj-lt"/>
              </a:rPr>
              <a:t>i</a:t>
            </a:r>
            <a:r>
              <a:rPr lang="en-US" sz="2400" smtClean="0">
                <a:latin typeface="+mj-lt"/>
              </a:rPr>
              <a:t> = 1|</a:t>
            </a:r>
            <a:r>
              <a:rPr lang="en-US" sz="2400" b="1" smtClean="0">
                <a:latin typeface="+mj-lt"/>
              </a:rPr>
              <a:t>x</a:t>
            </a:r>
            <a:r>
              <a:rPr lang="en-US" sz="2400" baseline="-25000" smtClean="0">
                <a:latin typeface="+mj-lt"/>
              </a:rPr>
              <a:t>i</a:t>
            </a:r>
            <a:r>
              <a:rPr lang="en-US" sz="2400" smtClean="0">
                <a:latin typeface="+mj-lt"/>
              </a:rPr>
              <a:t>,d</a:t>
            </a:r>
            <a:r>
              <a:rPr lang="en-US" sz="2400" baseline="-25000" smtClean="0">
                <a:latin typeface="+mj-lt"/>
              </a:rPr>
              <a:t>i</a:t>
            </a:r>
            <a:r>
              <a:rPr lang="en-US" sz="2400" smtClean="0">
                <a:latin typeface="+mj-lt"/>
              </a:rPr>
              <a:t>] 	= F(</a:t>
            </a:r>
            <a:r>
              <a:rPr lang="en-US" sz="2400" b="1" smtClean="0">
                <a:latin typeface="+mj-lt"/>
                <a:sym typeface="Symbol" pitchFamily="18" charset="2"/>
              </a:rPr>
              <a:t></a:t>
            </a:r>
            <a:r>
              <a:rPr lang="en-US" sz="2400" smtClean="0">
                <a:latin typeface="+mj-lt"/>
                <a:sym typeface="Symbol" pitchFamily="18" charset="2"/>
              </a:rPr>
              <a:t>’</a:t>
            </a:r>
            <a:r>
              <a:rPr lang="en-US" sz="2400" b="1" smtClean="0">
                <a:latin typeface="+mj-lt"/>
                <a:sym typeface="Symbol" pitchFamily="18" charset="2"/>
              </a:rPr>
              <a:t>x</a:t>
            </a:r>
            <a:r>
              <a:rPr lang="en-US" sz="2400" baseline="-25000" smtClean="0">
                <a:latin typeface="+mj-lt"/>
                <a:sym typeface="Symbol" pitchFamily="18" charset="2"/>
              </a:rPr>
              <a:t>i</a:t>
            </a:r>
            <a:r>
              <a:rPr lang="en-US" sz="2400" smtClean="0">
                <a:latin typeface="+mj-lt"/>
                <a:sym typeface="Symbol" pitchFamily="18" charset="2"/>
              </a:rPr>
              <a:t>+d</a:t>
            </a:r>
            <a:r>
              <a:rPr lang="en-US" sz="2400" baseline="-25000" smtClean="0">
                <a:latin typeface="+mj-lt"/>
                <a:sym typeface="Symbol" pitchFamily="18" charset="2"/>
              </a:rPr>
              <a:t>i</a:t>
            </a:r>
            <a:r>
              <a:rPr lang="en-US" sz="2400" smtClean="0">
                <a:latin typeface="+mj-lt"/>
                <a:sym typeface="Symbol" pitchFamily="18" charset="2"/>
              </a:rPr>
              <a:t>)</a:t>
            </a:r>
          </a:p>
          <a:p>
            <a:pPr eaLnBrk="1" hangingPunct="1">
              <a:buFont typeface="Wingdings" pitchFamily="2" charset="2"/>
              <a:buNone/>
            </a:pPr>
            <a:r>
              <a:rPr lang="en-US" sz="2400" smtClean="0">
                <a:latin typeface="+mj-lt"/>
                <a:sym typeface="Symbol" pitchFamily="18" charset="2"/>
              </a:rPr>
              <a:t>             		</a:t>
            </a:r>
            <a:r>
              <a:rPr lang="en-US" sz="2400" smtClean="0">
                <a:latin typeface="+mj-lt"/>
                <a:sym typeface="Symbol" pitchFamily="18" charset="2"/>
              </a:rPr>
              <a:t>= </a:t>
            </a:r>
            <a:r>
              <a:rPr lang="en-US" sz="2400" smtClean="0">
                <a:latin typeface="+mj-lt"/>
                <a:sym typeface="Symbol" pitchFamily="18" charset="2"/>
              </a:rPr>
              <a:t>conditional mean</a:t>
            </a:r>
          </a:p>
          <a:p>
            <a:pPr eaLnBrk="1" hangingPunct="1"/>
            <a:r>
              <a:rPr lang="en-US" sz="2400" smtClean="0">
                <a:latin typeface="+mj-lt"/>
                <a:sym typeface="Symbol" pitchFamily="18" charset="2"/>
              </a:rPr>
              <a:t>Partial effect of d </a:t>
            </a:r>
          </a:p>
          <a:p>
            <a:pPr eaLnBrk="1" hangingPunct="1">
              <a:buFont typeface="Wingdings" pitchFamily="2" charset="2"/>
              <a:buNone/>
            </a:pPr>
            <a:r>
              <a:rPr lang="en-US" sz="2400" smtClean="0">
                <a:latin typeface="+mj-lt"/>
                <a:sym typeface="Symbol" pitchFamily="18" charset="2"/>
              </a:rPr>
              <a:t>   </a:t>
            </a:r>
            <a:r>
              <a:rPr lang="en-US" sz="2400" smtClean="0">
                <a:latin typeface="+mj-lt"/>
                <a:sym typeface="Symbol" pitchFamily="18" charset="2"/>
              </a:rPr>
              <a:t> </a:t>
            </a:r>
            <a:r>
              <a:rPr lang="en-US" sz="2400" smtClean="0">
                <a:latin typeface="+mj-lt"/>
              </a:rPr>
              <a:t>Prob[y</a:t>
            </a:r>
            <a:r>
              <a:rPr lang="en-US" sz="2400" baseline="-25000" smtClean="0">
                <a:latin typeface="+mj-lt"/>
              </a:rPr>
              <a:t>i</a:t>
            </a:r>
            <a:r>
              <a:rPr lang="en-US" sz="2400" smtClean="0">
                <a:latin typeface="+mj-lt"/>
              </a:rPr>
              <a:t> </a:t>
            </a:r>
            <a:r>
              <a:rPr lang="en-US" sz="2400" smtClean="0">
                <a:latin typeface="+mj-lt"/>
              </a:rPr>
              <a:t>= 1|</a:t>
            </a:r>
            <a:r>
              <a:rPr lang="en-US" sz="2400" b="1" smtClean="0">
                <a:latin typeface="+mj-lt"/>
              </a:rPr>
              <a:t>x</a:t>
            </a:r>
            <a:r>
              <a:rPr lang="en-US" sz="2400" baseline="-25000" smtClean="0">
                <a:latin typeface="+mj-lt"/>
              </a:rPr>
              <a:t>i</a:t>
            </a:r>
            <a:r>
              <a:rPr lang="en-US" sz="2400" smtClean="0">
                <a:latin typeface="+mj-lt"/>
              </a:rPr>
              <a:t>,d</a:t>
            </a:r>
            <a:r>
              <a:rPr lang="en-US" sz="2400" baseline="-25000" smtClean="0">
                <a:latin typeface="+mj-lt"/>
              </a:rPr>
              <a:t>i</a:t>
            </a:r>
            <a:r>
              <a:rPr lang="en-US" sz="2400" smtClean="0">
                <a:latin typeface="+mj-lt"/>
              </a:rPr>
              <a:t>=1]- Prob[y</a:t>
            </a:r>
            <a:r>
              <a:rPr lang="en-US" sz="2400" baseline="-25000" smtClean="0">
                <a:latin typeface="+mj-lt"/>
              </a:rPr>
              <a:t>i </a:t>
            </a:r>
            <a:r>
              <a:rPr lang="en-US" sz="2400" smtClean="0">
                <a:latin typeface="+mj-lt"/>
              </a:rPr>
              <a:t>= 1|</a:t>
            </a:r>
            <a:r>
              <a:rPr lang="en-US" sz="2400" b="1" smtClean="0">
                <a:latin typeface="+mj-lt"/>
              </a:rPr>
              <a:t>x</a:t>
            </a:r>
            <a:r>
              <a:rPr lang="en-US" sz="2400" baseline="-25000" smtClean="0">
                <a:latin typeface="+mj-lt"/>
              </a:rPr>
              <a:t>i</a:t>
            </a:r>
            <a:r>
              <a:rPr lang="en-US" sz="2400" smtClean="0">
                <a:latin typeface="+mj-lt"/>
              </a:rPr>
              <a:t>,d</a:t>
            </a:r>
            <a:r>
              <a:rPr lang="en-US" sz="2400" baseline="-25000" smtClean="0">
                <a:latin typeface="+mj-lt"/>
              </a:rPr>
              <a:t>i</a:t>
            </a:r>
            <a:r>
              <a:rPr lang="en-US" sz="2400" smtClean="0">
                <a:latin typeface="+mj-lt"/>
              </a:rPr>
              <a:t>=0]</a:t>
            </a:r>
            <a:br>
              <a:rPr lang="en-US" sz="2400" smtClean="0">
                <a:latin typeface="+mj-lt"/>
              </a:rPr>
            </a:br>
            <a:endParaRPr lang="en-US" sz="2400" smtClean="0">
              <a:latin typeface="+mj-lt"/>
            </a:endParaRPr>
          </a:p>
          <a:p>
            <a:pPr eaLnBrk="1" hangingPunct="1"/>
            <a:r>
              <a:rPr lang="en-US" sz="2400" smtClean="0">
                <a:latin typeface="+mj-lt"/>
              </a:rPr>
              <a:t>Probit:  </a:t>
            </a:r>
            <a:endParaRPr lang="en-US" sz="2400" smtClean="0">
              <a:latin typeface="+mj-lt"/>
              <a:sym typeface="Symbol" pitchFamily="18" charset="2"/>
            </a:endParaRPr>
          </a:p>
          <a:p>
            <a:pPr eaLnBrk="1" hangingPunct="1"/>
            <a:endParaRPr lang="en-US" sz="2400" smtClean="0">
              <a:latin typeface="+mj-lt"/>
              <a:sym typeface="Symbol" pitchFamily="18" charset="2"/>
            </a:endParaRPr>
          </a:p>
        </p:txBody>
      </p:sp>
      <p:graphicFrame>
        <p:nvGraphicFramePr>
          <p:cNvPr id="4098" name="Object 4"/>
          <p:cNvGraphicFramePr>
            <a:graphicFrameLocks noChangeAspect="1"/>
          </p:cNvGraphicFramePr>
          <p:nvPr/>
        </p:nvGraphicFramePr>
        <p:xfrm>
          <a:off x="2133601" y="4421188"/>
          <a:ext cx="4038600" cy="702174"/>
        </p:xfrm>
        <a:graphic>
          <a:graphicData uri="http://schemas.openxmlformats.org/presentationml/2006/ole">
            <mc:AlternateContent xmlns:mc="http://schemas.openxmlformats.org/markup-compatibility/2006">
              <mc:Choice xmlns:v="urn:schemas-microsoft-com:vml" Requires="v">
                <p:oleObj spid="_x0000_s4101" name="Equation" r:id="rId4" imgW="1752480" imgH="304560" progId="Equation.DSMT4">
                  <p:embed/>
                </p:oleObj>
              </mc:Choice>
              <mc:Fallback>
                <p:oleObj name="Equation" r:id="rId4" imgW="1752480" imgH="30456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1" y="4421188"/>
                        <a:ext cx="4038600" cy="7021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457200" y="762000"/>
            <a:ext cx="8458200" cy="760413"/>
          </a:xfrm>
        </p:spPr>
        <p:txBody>
          <a:bodyPr/>
          <a:lstStyle/>
          <a:p>
            <a:pPr algn="ctr" eaLnBrk="1" hangingPunct="1"/>
            <a:r>
              <a:rPr lang="en-US" sz="4000" smtClean="0">
                <a:solidFill>
                  <a:schemeClr val="tx1"/>
                </a:solidFill>
              </a:rPr>
              <a:t>Partial Effect – Dummy Variable</a:t>
            </a:r>
          </a:p>
        </p:txBody>
      </p:sp>
      <p:pic>
        <p:nvPicPr>
          <p:cNvPr id="40963" name="Picture 8"/>
          <p:cNvPicPr>
            <a:picLocks noChangeAspect="1" noChangeArrowheads="1"/>
          </p:cNvPicPr>
          <p:nvPr/>
        </p:nvPicPr>
        <p:blipFill>
          <a:blip r:embed="rId3"/>
          <a:srcRect/>
          <a:stretch>
            <a:fillRect/>
          </a:stretch>
        </p:blipFill>
        <p:spPr bwMode="auto">
          <a:xfrm>
            <a:off x="609600" y="1752600"/>
            <a:ext cx="8229600" cy="3617913"/>
          </a:xfrm>
          <a:prstGeom prst="rect">
            <a:avLst/>
          </a:prstGeom>
          <a:noFill/>
          <a:ln w="9525">
            <a:noFill/>
            <a:miter lim="800000"/>
            <a:headEnd/>
            <a:tailEnd/>
          </a:ln>
        </p:spPr>
      </p:pic>
      <p:sp>
        <p:nvSpPr>
          <p:cNvPr id="40965" name="Rectangle 10"/>
          <p:cNvSpPr>
            <a:spLocks noChangeArrowheads="1"/>
          </p:cNvSpPr>
          <p:nvPr/>
        </p:nvSpPr>
        <p:spPr bwMode="auto">
          <a:xfrm>
            <a:off x="660400" y="4114800"/>
            <a:ext cx="8229600" cy="571500"/>
          </a:xfrm>
          <a:prstGeom prst="rect">
            <a:avLst/>
          </a:prstGeom>
          <a:solidFill>
            <a:srgbClr val="FFCC99">
              <a:alpha val="1686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609600" y="1371600"/>
            <a:ext cx="8229600" cy="530225"/>
          </a:xfrm>
        </p:spPr>
        <p:txBody>
          <a:bodyPr/>
          <a:lstStyle/>
          <a:p>
            <a:pPr algn="ctr" eaLnBrk="1" hangingPunct="1"/>
            <a:r>
              <a:rPr lang="en-US" b="1" smtClean="0">
                <a:solidFill>
                  <a:schemeClr val="tx1"/>
                </a:solidFill>
              </a:rPr>
              <a:t>Computing Partial Effects</a:t>
            </a:r>
          </a:p>
        </p:txBody>
      </p:sp>
      <p:sp>
        <p:nvSpPr>
          <p:cNvPr id="41987" name="Rectangle 3"/>
          <p:cNvSpPr>
            <a:spLocks noGrp="1" noChangeArrowheads="1"/>
          </p:cNvSpPr>
          <p:nvPr>
            <p:ph type="body" idx="4294967295"/>
          </p:nvPr>
        </p:nvSpPr>
        <p:spPr>
          <a:xfrm>
            <a:off x="1600200" y="2209800"/>
            <a:ext cx="6629400" cy="2667000"/>
          </a:xfrm>
        </p:spPr>
        <p:txBody>
          <a:bodyPr/>
          <a:lstStyle/>
          <a:p>
            <a:pPr eaLnBrk="1" hangingPunct="1"/>
            <a:r>
              <a:rPr lang="en-US" sz="2400" smtClean="0">
                <a:latin typeface="+mj-lt"/>
              </a:rPr>
              <a:t>Compute at the data means?</a:t>
            </a:r>
          </a:p>
          <a:p>
            <a:pPr lvl="1" eaLnBrk="1" hangingPunct="1"/>
            <a:r>
              <a:rPr lang="en-US" sz="2000" smtClean="0">
                <a:latin typeface="+mj-lt"/>
              </a:rPr>
              <a:t>Simple</a:t>
            </a:r>
          </a:p>
          <a:p>
            <a:pPr lvl="1" eaLnBrk="1" hangingPunct="1"/>
            <a:r>
              <a:rPr lang="en-US" sz="2000" smtClean="0">
                <a:latin typeface="+mj-lt"/>
              </a:rPr>
              <a:t>Inference is well defined.</a:t>
            </a:r>
          </a:p>
          <a:p>
            <a:pPr eaLnBrk="1" hangingPunct="1"/>
            <a:r>
              <a:rPr lang="en-US" sz="2400" smtClean="0">
                <a:latin typeface="+mj-lt"/>
              </a:rPr>
              <a:t>Average the individual effects</a:t>
            </a:r>
          </a:p>
          <a:p>
            <a:pPr lvl="1" eaLnBrk="1" hangingPunct="1"/>
            <a:r>
              <a:rPr lang="en-US" sz="2000" smtClean="0">
                <a:latin typeface="+mj-lt"/>
              </a:rPr>
              <a:t>More appropriate?</a:t>
            </a:r>
          </a:p>
          <a:p>
            <a:pPr lvl="1" eaLnBrk="1" hangingPunct="1"/>
            <a:r>
              <a:rPr lang="en-US" sz="2000" smtClean="0">
                <a:latin typeface="+mj-lt"/>
              </a:rPr>
              <a:t>Asymptotic standard errors are problematic</a:t>
            </a:r>
            <a:r>
              <a:rPr lang="en-US" sz="2000" smtClean="0">
                <a:latin typeface="+mj-lt"/>
              </a:rPr>
              <a:t>.</a:t>
            </a:r>
            <a:endParaRPr lang="en-US" sz="2000" smtClean="0">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685800" y="1371600"/>
            <a:ext cx="8229600" cy="530225"/>
          </a:xfrm>
        </p:spPr>
        <p:txBody>
          <a:bodyPr/>
          <a:lstStyle/>
          <a:p>
            <a:pPr algn="ctr" eaLnBrk="1" hangingPunct="1"/>
            <a:r>
              <a:rPr lang="en-US" b="1" smtClean="0">
                <a:solidFill>
                  <a:schemeClr val="tx1"/>
                </a:solidFill>
              </a:rPr>
              <a:t>Average Partial Effects</a:t>
            </a:r>
          </a:p>
        </p:txBody>
      </p:sp>
      <p:graphicFrame>
        <p:nvGraphicFramePr>
          <p:cNvPr id="5122" name="Object 4"/>
          <p:cNvGraphicFramePr>
            <a:graphicFrameLocks noChangeAspect="1"/>
          </p:cNvGraphicFramePr>
          <p:nvPr/>
        </p:nvGraphicFramePr>
        <p:xfrm>
          <a:off x="1143000" y="2286000"/>
          <a:ext cx="7194550" cy="2794000"/>
        </p:xfrm>
        <a:graphic>
          <a:graphicData uri="http://schemas.openxmlformats.org/presentationml/2006/ole">
            <mc:AlternateContent xmlns:mc="http://schemas.openxmlformats.org/markup-compatibility/2006">
              <mc:Choice xmlns:v="urn:schemas-microsoft-com:vml" Requires="v">
                <p:oleObj spid="_x0000_s5125" name="Equation" r:id="rId4" imgW="3466800" imgH="1346040" progId="Equation.DSMT4">
                  <p:embed/>
                </p:oleObj>
              </mc:Choice>
              <mc:Fallback>
                <p:oleObj name="Equation" r:id="rId4" imgW="3466800" imgH="13460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86000"/>
                        <a:ext cx="7194550" cy="279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457200"/>
            <a:ext cx="8534400" cy="1139825"/>
          </a:xfrm>
        </p:spPr>
        <p:txBody>
          <a:bodyPr/>
          <a:lstStyle/>
          <a:p>
            <a:pPr algn="ctr" eaLnBrk="1" hangingPunct="1"/>
            <a:r>
              <a:rPr lang="en-US" sz="2400" b="1" smtClean="0">
                <a:solidFill>
                  <a:schemeClr val="tx1"/>
                </a:solidFill>
              </a:rPr>
              <a:t>Average Partial Effects vs. Partial Effects at Data Means</a:t>
            </a:r>
          </a:p>
        </p:txBody>
      </p:sp>
      <p:sp>
        <p:nvSpPr>
          <p:cNvPr id="43011" name="Text Box 4"/>
          <p:cNvSpPr txBox="1">
            <a:spLocks noChangeArrowheads="1"/>
          </p:cNvSpPr>
          <p:nvPr/>
        </p:nvSpPr>
        <p:spPr bwMode="auto">
          <a:xfrm>
            <a:off x="1371600" y="1600200"/>
            <a:ext cx="6705600" cy="2014538"/>
          </a:xfrm>
          <a:prstGeom prst="rect">
            <a:avLst/>
          </a:prstGeom>
          <a:noFill/>
          <a:ln w="19050">
            <a:noFill/>
            <a:miter lim="800000"/>
            <a:headEnd/>
            <a:tailEnd/>
          </a:ln>
        </p:spPr>
        <p:txBody>
          <a:bodyPr>
            <a:spAutoFit/>
          </a:bodyPr>
          <a:lstStyle/>
          <a:p>
            <a:r>
              <a:rPr lang="en-US" b="1">
                <a:latin typeface="Courier New" pitchFamily="49" charset="0"/>
              </a:rPr>
              <a:t>=============================================</a:t>
            </a:r>
          </a:p>
          <a:p>
            <a:r>
              <a:rPr lang="en-US" b="1">
                <a:latin typeface="Courier New" pitchFamily="49" charset="0"/>
              </a:rPr>
              <a:t>Variable     Mean       Std.Dev.    S.E.Mean </a:t>
            </a:r>
          </a:p>
          <a:p>
            <a:r>
              <a:rPr lang="en-US" b="1">
                <a:latin typeface="Courier New" pitchFamily="49" charset="0"/>
              </a:rPr>
              <a:t>=============================================</a:t>
            </a:r>
          </a:p>
          <a:p>
            <a:r>
              <a:rPr lang="en-US" b="1">
                <a:latin typeface="Courier New" pitchFamily="49" charset="0"/>
              </a:rPr>
              <a:t>--------+------------------------------------</a:t>
            </a:r>
          </a:p>
          <a:p>
            <a:r>
              <a:rPr lang="en-US" b="1">
                <a:latin typeface="Courier New" pitchFamily="49" charset="0"/>
              </a:rPr>
              <a:t>  ME_AGE|  .00511838  .000611470  .0000106</a:t>
            </a:r>
          </a:p>
          <a:p>
            <a:r>
              <a:rPr lang="en-US" b="1">
                <a:latin typeface="Courier New" pitchFamily="49" charset="0"/>
              </a:rPr>
              <a:t>ME_INCOM| -.0960923   .0114797    .0001987</a:t>
            </a:r>
          </a:p>
          <a:p>
            <a:r>
              <a:rPr lang="en-US" b="1">
                <a:latin typeface="Courier New" pitchFamily="49" charset="0"/>
              </a:rPr>
              <a:t>ME_FEMAL|  .137915    .0109264    .000189</a:t>
            </a:r>
          </a:p>
        </p:txBody>
      </p:sp>
      <p:pic>
        <p:nvPicPr>
          <p:cNvPr id="43012" name="Picture 5"/>
          <p:cNvPicPr>
            <a:picLocks noChangeAspect="1" noChangeArrowheads="1"/>
          </p:cNvPicPr>
          <p:nvPr/>
        </p:nvPicPr>
        <p:blipFill>
          <a:blip r:embed="rId3"/>
          <a:srcRect/>
          <a:stretch>
            <a:fillRect/>
          </a:stretch>
        </p:blipFill>
        <p:spPr bwMode="auto">
          <a:xfrm>
            <a:off x="2819400" y="3733800"/>
            <a:ext cx="2497138" cy="3048000"/>
          </a:xfrm>
          <a:prstGeom prst="rect">
            <a:avLst/>
          </a:prstGeom>
          <a:noFill/>
          <a:ln w="9525">
            <a:noFill/>
            <a:miter lim="800000"/>
            <a:headEnd/>
            <a:tailEnd/>
          </a:ln>
        </p:spPr>
      </p:pic>
      <p:sp>
        <p:nvSpPr>
          <p:cNvPr id="7" name="Rectangle 6"/>
          <p:cNvSpPr/>
          <p:nvPr/>
        </p:nvSpPr>
        <p:spPr bwMode="auto">
          <a:xfrm>
            <a:off x="4343400" y="1828800"/>
            <a:ext cx="3276600" cy="1752600"/>
          </a:xfrm>
          <a:prstGeom prst="rect">
            <a:avLst/>
          </a:prstGeom>
          <a:solidFill>
            <a:srgbClr val="7030A0">
              <a:alpha val="5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4191000" y="4191000"/>
            <a:ext cx="1143000" cy="2590800"/>
          </a:xfrm>
          <a:prstGeom prst="rect">
            <a:avLst/>
          </a:prstGeom>
          <a:solidFill>
            <a:srgbClr val="7030A0">
              <a:alpha val="5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eaLnBrk="1" hangingPunct="1"/>
            <a:r>
              <a:rPr lang="en-US" b="1" smtClean="0"/>
              <a:t>A Nonlinear Effect</a:t>
            </a:r>
          </a:p>
        </p:txBody>
      </p:sp>
      <p:sp>
        <p:nvSpPr>
          <p:cNvPr id="44035" name="Text Box 4"/>
          <p:cNvSpPr txBox="1">
            <a:spLocks noChangeArrowheads="1"/>
          </p:cNvSpPr>
          <p:nvPr/>
        </p:nvSpPr>
        <p:spPr bwMode="auto">
          <a:xfrm>
            <a:off x="533400" y="1905000"/>
            <a:ext cx="8153400" cy="413385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Binomial Probit Model</a:t>
            </a:r>
          </a:p>
          <a:p>
            <a:r>
              <a:rPr lang="en-US" sz="1400" b="1">
                <a:latin typeface="Courier New" pitchFamily="49" charset="0"/>
              </a:rPr>
              <a:t>Dependent variable               DOCTOR</a:t>
            </a:r>
          </a:p>
          <a:p>
            <a:r>
              <a:rPr lang="en-US" sz="1400" b="1">
                <a:latin typeface="Courier New" pitchFamily="49" charset="0"/>
              </a:rPr>
              <a:t>Log likelihood function     -2086.94545</a:t>
            </a:r>
          </a:p>
          <a:p>
            <a:r>
              <a:rPr lang="en-US" sz="1400" b="1">
                <a:latin typeface="Courier New" pitchFamily="49" charset="0"/>
              </a:rPr>
              <a:t>Restricted log likelihood   -2169.26982</a:t>
            </a:r>
          </a:p>
          <a:p>
            <a:r>
              <a:rPr lang="en-US" sz="1400" b="1">
                <a:latin typeface="Courier New" pitchFamily="49" charset="0"/>
              </a:rPr>
              <a:t>Chi squared [   4 d.f.]       164.64874</a:t>
            </a:r>
          </a:p>
          <a:p>
            <a:r>
              <a:rPr lang="en-US" sz="1400" b="1">
                <a:latin typeface="Courier New" pitchFamily="49" charset="0"/>
              </a:rPr>
              <a:t>Significance level               .00000</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Constant|    1.30811***       .35673        3.667   .0002</a:t>
            </a:r>
          </a:p>
          <a:p>
            <a:r>
              <a:rPr lang="en-US" sz="1400" b="1">
                <a:latin typeface="Courier New" pitchFamily="49" charset="0"/>
              </a:rPr>
              <a:t>     </a:t>
            </a:r>
            <a:r>
              <a:rPr lang="en-US" sz="1400" b="1">
                <a:solidFill>
                  <a:srgbClr val="FF3300"/>
                </a:solidFill>
                <a:latin typeface="Courier New" pitchFamily="49" charset="0"/>
              </a:rPr>
              <a:t>AGE|    -.06487***       .01757       -3.693   .0002      42.6266</a:t>
            </a:r>
          </a:p>
          <a:p>
            <a:r>
              <a:rPr lang="en-US" sz="1400" b="1">
                <a:solidFill>
                  <a:srgbClr val="FF3300"/>
                </a:solidFill>
                <a:latin typeface="Courier New" pitchFamily="49" charset="0"/>
              </a:rPr>
              <a:t>   AGESQ|     .00091***       .00020        4.540   .0000      1951.22</a:t>
            </a:r>
          </a:p>
          <a:p>
            <a:r>
              <a:rPr lang="en-US" sz="1400" b="1">
                <a:latin typeface="Courier New" pitchFamily="49" charset="0"/>
              </a:rPr>
              <a:t>  INCOME|    -.17362*         .10537       -1.648   .0994       .44476</a:t>
            </a:r>
          </a:p>
          <a:p>
            <a:r>
              <a:rPr lang="en-US" sz="1400" b="1">
                <a:latin typeface="Courier New" pitchFamily="49" charset="0"/>
              </a:rPr>
              <a:t>  FEMALE|     .39666***       .04583        8.655   .0000       .46343</a:t>
            </a:r>
          </a:p>
          <a:p>
            <a:r>
              <a:rPr lang="en-US" sz="1400" b="1">
                <a:latin typeface="Courier New" pitchFamily="49" charset="0"/>
              </a:rPr>
              <a:t>--------+-------------------------------------------------------------</a:t>
            </a:r>
          </a:p>
          <a:p>
            <a:r>
              <a:rPr lang="en-US" sz="1400" b="1">
                <a:latin typeface="Courier New" pitchFamily="49" charset="0"/>
              </a:rPr>
              <a:t>Note: ***, **, * = Significance at 1%, 5%, 10% level.</a:t>
            </a:r>
          </a:p>
          <a:p>
            <a:r>
              <a:rPr lang="en-US" sz="1400" b="1">
                <a:latin typeface="Courier New" pitchFamily="49" charset="0"/>
              </a:rPr>
              <a:t>----------------------------------------------------------------------</a:t>
            </a:r>
          </a:p>
        </p:txBody>
      </p:sp>
      <p:sp>
        <p:nvSpPr>
          <p:cNvPr id="44036" name="Text Box 5"/>
          <p:cNvSpPr txBox="1">
            <a:spLocks noChangeArrowheads="1"/>
          </p:cNvSpPr>
          <p:nvPr/>
        </p:nvSpPr>
        <p:spPr bwMode="auto">
          <a:xfrm>
            <a:off x="609600" y="1574800"/>
            <a:ext cx="3581400" cy="379413"/>
          </a:xfrm>
          <a:prstGeom prst="rect">
            <a:avLst/>
          </a:prstGeom>
          <a:noFill/>
          <a:ln w="12700">
            <a:solidFill>
              <a:schemeClr val="tx1"/>
            </a:solidFill>
            <a:miter lim="800000"/>
            <a:headEnd/>
            <a:tailEnd/>
          </a:ln>
        </p:spPr>
        <p:txBody>
          <a:bodyPr>
            <a:spAutoFit/>
          </a:bodyPr>
          <a:lstStyle/>
          <a:p>
            <a:pPr>
              <a:spcBef>
                <a:spcPct val="50000"/>
              </a:spcBef>
            </a:pPr>
            <a:r>
              <a:rPr lang="en-US"/>
              <a:t>P = F(age, age</a:t>
            </a:r>
            <a:r>
              <a:rPr lang="en-US" baseline="30000"/>
              <a:t>2</a:t>
            </a:r>
            <a:r>
              <a:rPr lang="en-US"/>
              <a:t>, income, female)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81000"/>
            <a:ext cx="8229600" cy="1139825"/>
          </a:xfrm>
        </p:spPr>
        <p:txBody>
          <a:bodyPr/>
          <a:lstStyle/>
          <a:p>
            <a:pPr algn="ctr" eaLnBrk="1" hangingPunct="1"/>
            <a:r>
              <a:rPr lang="en-US" b="1" smtClean="0">
                <a:solidFill>
                  <a:schemeClr val="tx1"/>
                </a:solidFill>
              </a:rPr>
              <a:t>Nonlinear Effects</a:t>
            </a:r>
          </a:p>
        </p:txBody>
      </p:sp>
      <p:pic>
        <p:nvPicPr>
          <p:cNvPr id="45059" name="Picture 4"/>
          <p:cNvPicPr>
            <a:picLocks noChangeAspect="1" noChangeArrowheads="1"/>
          </p:cNvPicPr>
          <p:nvPr/>
        </p:nvPicPr>
        <p:blipFill>
          <a:blip r:embed="rId3"/>
          <a:srcRect/>
          <a:stretch>
            <a:fillRect/>
          </a:stretch>
        </p:blipFill>
        <p:spPr bwMode="auto">
          <a:xfrm>
            <a:off x="1600200" y="1752600"/>
            <a:ext cx="6096000" cy="3103113"/>
          </a:xfrm>
          <a:prstGeom prst="rect">
            <a:avLst/>
          </a:prstGeom>
          <a:noFill/>
          <a:ln w="9525">
            <a:noFill/>
            <a:miter lim="800000"/>
            <a:headEnd/>
            <a:tailEnd/>
          </a:ln>
        </p:spPr>
      </p:pic>
      <p:sp>
        <p:nvSpPr>
          <p:cNvPr id="4" name="TextBox 3"/>
          <p:cNvSpPr txBox="1"/>
          <p:nvPr/>
        </p:nvSpPr>
        <p:spPr>
          <a:xfrm>
            <a:off x="2362200" y="5105400"/>
            <a:ext cx="4572000" cy="369332"/>
          </a:xfrm>
          <a:prstGeom prst="rect">
            <a:avLst/>
          </a:prstGeom>
          <a:noFill/>
        </p:spPr>
        <p:txBody>
          <a:bodyPr wrap="square" rtlCol="0">
            <a:spAutoFit/>
          </a:bodyPr>
          <a:lstStyle/>
          <a:p>
            <a:r>
              <a:rPr lang="en-US" smtClean="0">
                <a:latin typeface="+mj-lt"/>
              </a:rPr>
              <a:t>This is the probability implied by the model.</a:t>
            </a:r>
            <a:endParaRPr lang="en-US">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381000"/>
            <a:ext cx="8229600" cy="1139825"/>
          </a:xfrm>
        </p:spPr>
        <p:txBody>
          <a:bodyPr/>
          <a:lstStyle/>
          <a:p>
            <a:pPr algn="ctr" eaLnBrk="1" hangingPunct="1"/>
            <a:r>
              <a:rPr lang="en-US" b="1" smtClean="0"/>
              <a:t>Partial Effects?</a:t>
            </a:r>
          </a:p>
        </p:txBody>
      </p:sp>
      <p:sp>
        <p:nvSpPr>
          <p:cNvPr id="46083" name="Text Box 4"/>
          <p:cNvSpPr txBox="1">
            <a:spLocks noChangeArrowheads="1"/>
          </p:cNvSpPr>
          <p:nvPr/>
        </p:nvSpPr>
        <p:spPr bwMode="auto">
          <a:xfrm>
            <a:off x="457200" y="1676400"/>
            <a:ext cx="8229600" cy="4064000"/>
          </a:xfrm>
          <a:prstGeom prst="rect">
            <a:avLst/>
          </a:prstGeom>
          <a:noFill/>
          <a:ln w="19050">
            <a:solidFill>
              <a:schemeClr val="tx1"/>
            </a:solidFill>
            <a:miter lim="800000"/>
            <a:headEnd/>
            <a:tailEnd/>
          </a:ln>
        </p:spPr>
        <p:txBody>
          <a:bodyPr>
            <a:spAutoFit/>
          </a:body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     </a:t>
            </a:r>
            <a:r>
              <a:rPr lang="en-US" sz="1400" b="1">
                <a:solidFill>
                  <a:srgbClr val="FF3300"/>
                </a:solidFill>
                <a:latin typeface="Courier New" pitchFamily="49" charset="0"/>
              </a:rPr>
              <a:t>AGE|    -.02363***       .00639       -3.696   .0002     -1.51422</a:t>
            </a:r>
          </a:p>
          <a:p>
            <a:r>
              <a:rPr lang="en-US" sz="1400" b="1">
                <a:solidFill>
                  <a:srgbClr val="FF3300"/>
                </a:solidFill>
                <a:latin typeface="Courier New" pitchFamily="49" charset="0"/>
              </a:rPr>
              <a:t>   AGESQ|     .00033***     .729872D-04     4.545   .0000       .97316</a:t>
            </a:r>
          </a:p>
          <a:p>
            <a:r>
              <a:rPr lang="en-US" sz="1400" b="1">
                <a:latin typeface="Courier New" pitchFamily="49" charset="0"/>
              </a:rPr>
              <a:t>  INCOME|    -.06324*         .03837       -1.648   .0993      -.04228</a:t>
            </a:r>
          </a:p>
          <a:p>
            <a:r>
              <a:rPr lang="en-US" sz="1400" b="1">
                <a:latin typeface="Courier New" pitchFamily="49" charset="0"/>
              </a:rPr>
              <a:t>        |Marginal effect for dummy variable is P|1 - P|0.</a:t>
            </a:r>
          </a:p>
          <a:p>
            <a:r>
              <a:rPr lang="en-US" sz="1400" b="1">
                <a:latin typeface="Courier New" pitchFamily="49" charset="0"/>
              </a:rPr>
              <a:t>  FEMALE|     .14282***       .01620        8.819   .0000       .09950</a:t>
            </a:r>
          </a:p>
          <a:p>
            <a:r>
              <a:rPr lang="en-US" sz="1400" b="1">
                <a:latin typeface="Courier New" pitchFamily="49" charset="0"/>
              </a:rPr>
              <a:t>--------+-------------------------------------------------------------</a:t>
            </a:r>
          </a:p>
          <a:p>
            <a:endParaRPr lang="en-US" sz="1400" b="1">
              <a:latin typeface="Courier New" pitchFamily="49" charset="0"/>
            </a:endParaRPr>
          </a:p>
          <a:p>
            <a:r>
              <a:rPr lang="en-US" b="1">
                <a:latin typeface="Courier New" pitchFamily="49" charset="0"/>
              </a:rPr>
              <a:t>Separate </a:t>
            </a:r>
            <a:r>
              <a:rPr lang="en-US" b="1" smtClean="0">
                <a:latin typeface="Courier New" pitchFamily="49" charset="0"/>
              </a:rPr>
              <a:t>“partial effects” </a:t>
            </a:r>
            <a:r>
              <a:rPr lang="en-US" b="1">
                <a:latin typeface="Courier New" pitchFamily="49" charset="0"/>
              </a:rPr>
              <a:t>for Age and Age</a:t>
            </a:r>
            <a:r>
              <a:rPr lang="en-US" b="1" baseline="30000">
                <a:latin typeface="Courier New" pitchFamily="49" charset="0"/>
              </a:rPr>
              <a:t>2</a:t>
            </a:r>
            <a:r>
              <a:rPr lang="en-US" b="1">
                <a:latin typeface="Courier New" pitchFamily="49" charset="0"/>
              </a:rPr>
              <a:t> make no sense.</a:t>
            </a:r>
          </a:p>
          <a:p>
            <a:r>
              <a:rPr lang="en-US" b="1">
                <a:latin typeface="Courier New" pitchFamily="49" charset="0"/>
              </a:rPr>
              <a:t>They are not varying “partially.”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Practicalities of Nonlinearities</a:t>
            </a:r>
            <a:endParaRPr lang="en-US" b="1"/>
          </a:p>
        </p:txBody>
      </p:sp>
      <p:sp>
        <p:nvSpPr>
          <p:cNvPr id="3" name="TextBox 2"/>
          <p:cNvSpPr txBox="1"/>
          <p:nvPr/>
        </p:nvSpPr>
        <p:spPr>
          <a:xfrm>
            <a:off x="1143000" y="2286000"/>
            <a:ext cx="7620000" cy="2954655"/>
          </a:xfrm>
          <a:prstGeom prst="rect">
            <a:avLst/>
          </a:prstGeom>
          <a:noFill/>
        </p:spPr>
        <p:txBody>
          <a:bodyPr wrap="square" rtlCol="0">
            <a:spAutoFit/>
          </a:bodyPr>
          <a:lstStyle/>
          <a:p>
            <a:r>
              <a:rPr lang="en-US" sz="2400" smtClean="0">
                <a:latin typeface="+mj-lt"/>
              </a:rPr>
              <a:t>PROBIT	; Lhs=doctor </a:t>
            </a:r>
          </a:p>
          <a:p>
            <a:r>
              <a:rPr lang="en-US" sz="2400" smtClean="0">
                <a:latin typeface="+mj-lt"/>
              </a:rPr>
              <a:t>                  	; Rhs=one,age,agesq,income,female  </a:t>
            </a:r>
          </a:p>
          <a:p>
            <a:r>
              <a:rPr lang="en-US" sz="2400" smtClean="0">
                <a:latin typeface="+mj-lt"/>
              </a:rPr>
              <a:t>                	; Partial effects $</a:t>
            </a:r>
          </a:p>
          <a:p>
            <a:endParaRPr lang="en-US" sz="2400" smtClean="0">
              <a:latin typeface="+mj-lt"/>
            </a:endParaRPr>
          </a:p>
          <a:p>
            <a:r>
              <a:rPr lang="en-US" sz="2400" smtClean="0">
                <a:latin typeface="+mj-lt"/>
              </a:rPr>
              <a:t>PROBIT     	; Lhs=doctor </a:t>
            </a:r>
          </a:p>
          <a:p>
            <a:r>
              <a:rPr lang="en-US" sz="2400" smtClean="0">
                <a:latin typeface="+mj-lt"/>
              </a:rPr>
              <a:t>                   	; Rhs=one,age,age*age,income,female $</a:t>
            </a:r>
          </a:p>
          <a:p>
            <a:r>
              <a:rPr lang="en-US" sz="2400" smtClean="0">
                <a:latin typeface="+mj-lt"/>
              </a:rPr>
              <a:t>PARTIALS 	; Effects : age $</a:t>
            </a:r>
          </a:p>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04800" y="609600"/>
            <a:ext cx="8229600" cy="1139825"/>
          </a:xfrm>
        </p:spPr>
        <p:txBody>
          <a:bodyPr/>
          <a:lstStyle/>
          <a:p>
            <a:pPr algn="ctr" eaLnBrk="1" hangingPunct="1"/>
            <a:r>
              <a:rPr lang="en-US" sz="4000" smtClean="0">
                <a:solidFill>
                  <a:schemeClr val="tx1"/>
                </a:solidFill>
              </a:rPr>
              <a:t>Partial Effect for Nonlinear Terms</a:t>
            </a:r>
          </a:p>
        </p:txBody>
      </p:sp>
      <p:graphicFrame>
        <p:nvGraphicFramePr>
          <p:cNvPr id="6146" name="Object 4"/>
          <p:cNvGraphicFramePr>
            <a:graphicFrameLocks noChangeAspect="1"/>
          </p:cNvGraphicFramePr>
          <p:nvPr/>
        </p:nvGraphicFramePr>
        <p:xfrm>
          <a:off x="761999" y="2362200"/>
          <a:ext cx="7891655" cy="2514600"/>
        </p:xfrm>
        <a:graphic>
          <a:graphicData uri="http://schemas.openxmlformats.org/presentationml/2006/ole">
            <mc:AlternateContent xmlns:mc="http://schemas.openxmlformats.org/markup-compatibility/2006">
              <mc:Choice xmlns:v="urn:schemas-microsoft-com:vml" Requires="v">
                <p:oleObj spid="_x0000_s6149" name="Equation" r:id="rId4" imgW="4660560" imgH="1485720" progId="Equation.DSMT4">
                  <p:embed/>
                </p:oleObj>
              </mc:Choice>
              <mc:Fallback>
                <p:oleObj name="Equation" r:id="rId4" imgW="4660560" imgH="14857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999" y="2362200"/>
                        <a:ext cx="7891655"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533400" y="990600"/>
            <a:ext cx="8458200" cy="1139825"/>
          </a:xfrm>
        </p:spPr>
        <p:txBody>
          <a:bodyPr/>
          <a:lstStyle/>
          <a:p>
            <a:pPr eaLnBrk="1" hangingPunct="1"/>
            <a:r>
              <a:rPr lang="en-US" sz="2400" smtClean="0">
                <a:solidFill>
                  <a:schemeClr val="tx1"/>
                </a:solidFill>
              </a:rPr>
              <a:t>Average Partial Effect: Averaged over Sample Incomes and Genders for Specific Values of Age</a:t>
            </a:r>
          </a:p>
        </p:txBody>
      </p:sp>
      <p:pic>
        <p:nvPicPr>
          <p:cNvPr id="101377" name="Picture 1"/>
          <p:cNvPicPr>
            <a:picLocks noChangeAspect="1" noChangeArrowheads="1"/>
          </p:cNvPicPr>
          <p:nvPr/>
        </p:nvPicPr>
        <p:blipFill>
          <a:blip r:embed="rId3"/>
          <a:srcRect/>
          <a:stretch>
            <a:fillRect/>
          </a:stretch>
        </p:blipFill>
        <p:spPr bwMode="auto">
          <a:xfrm>
            <a:off x="1219200" y="2362200"/>
            <a:ext cx="7167605"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457200"/>
            <a:ext cx="8229600" cy="1139825"/>
          </a:xfrm>
        </p:spPr>
        <p:txBody>
          <a:bodyPr/>
          <a:lstStyle/>
          <a:p>
            <a:pPr algn="ctr" eaLnBrk="1" hangingPunct="1"/>
            <a:r>
              <a:rPr lang="en-US" b="1" smtClean="0">
                <a:solidFill>
                  <a:schemeClr val="tx1"/>
                </a:solidFill>
              </a:rPr>
              <a:t>Interaction Effects</a:t>
            </a:r>
          </a:p>
        </p:txBody>
      </p:sp>
      <p:graphicFrame>
        <p:nvGraphicFramePr>
          <p:cNvPr id="7170" name="Object 4"/>
          <p:cNvGraphicFramePr>
            <a:graphicFrameLocks noChangeAspect="1"/>
          </p:cNvGraphicFramePr>
          <p:nvPr/>
        </p:nvGraphicFramePr>
        <p:xfrm>
          <a:off x="422275" y="2292350"/>
          <a:ext cx="8453438" cy="3246438"/>
        </p:xfrm>
        <a:graphic>
          <a:graphicData uri="http://schemas.openxmlformats.org/presentationml/2006/ole">
            <mc:AlternateContent xmlns:mc="http://schemas.openxmlformats.org/markup-compatibility/2006">
              <mc:Choice xmlns:v="urn:schemas-microsoft-com:vml" Requires="v">
                <p:oleObj spid="_x0000_s7173" name="Equation" r:id="rId4" imgW="4267080" imgH="1638000" progId="Equation.DSMT4">
                  <p:embed/>
                </p:oleObj>
              </mc:Choice>
              <mc:Fallback>
                <p:oleObj name="Equation" r:id="rId4" imgW="4267080" imgH="16380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275" y="2292350"/>
                        <a:ext cx="8453438" cy="324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381000"/>
            <a:ext cx="8229600" cy="1139825"/>
          </a:xfrm>
        </p:spPr>
        <p:txBody>
          <a:bodyPr/>
          <a:lstStyle/>
          <a:p>
            <a:pPr algn="ctr" eaLnBrk="1" hangingPunct="1"/>
            <a:r>
              <a:rPr lang="en-US" b="1" smtClean="0"/>
              <a:t>Partial Effects?</a:t>
            </a:r>
          </a:p>
        </p:txBody>
      </p:sp>
      <p:sp>
        <p:nvSpPr>
          <p:cNvPr id="48131" name="Text Box 4"/>
          <p:cNvSpPr txBox="1">
            <a:spLocks noChangeArrowheads="1"/>
          </p:cNvSpPr>
          <p:nvPr/>
        </p:nvSpPr>
        <p:spPr bwMode="auto">
          <a:xfrm>
            <a:off x="533400" y="2133600"/>
            <a:ext cx="8153400" cy="3495675"/>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Partial derivatives of E[y] = F[*]  with</a:t>
            </a:r>
          </a:p>
          <a:p>
            <a:r>
              <a:rPr lang="en-US" sz="1400" b="1">
                <a:latin typeface="Courier New" pitchFamily="49" charset="0"/>
              </a:rPr>
              <a:t>respect to the vector of characteristics</a:t>
            </a:r>
          </a:p>
          <a:p>
            <a:r>
              <a:rPr lang="en-US" sz="1400" b="1">
                <a:latin typeface="Courier New" pitchFamily="49" charset="0"/>
              </a:rPr>
              <a:t>They are computed at the means of the Xs</a:t>
            </a:r>
          </a:p>
          <a:p>
            <a:r>
              <a:rPr lang="en-US" sz="1400" b="1">
                <a:latin typeface="Courier New" pitchFamily="49" charset="0"/>
              </a:rPr>
              <a:t>Observations used for means are All Obs.</a:t>
            </a:r>
          </a:p>
          <a:p>
            <a:r>
              <a:rPr lang="en-US" sz="1400" b="1">
                <a:latin typeface="Courier New" pitchFamily="49" charset="0"/>
              </a:rPr>
              <a:t>--------+-------------------------------------------------------------</a:t>
            </a:r>
          </a:p>
          <a:p>
            <a:r>
              <a:rPr lang="en-US" sz="1400" b="1">
                <a:latin typeface="Courier New" pitchFamily="49" charset="0"/>
              </a:rPr>
              <a:t>Variable| Coefficient    Standard Error  b/St.Er. P[|Z|&gt;z]  Elasticity</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Constant|    -.18002**        .07421       -2.426   .0153</a:t>
            </a:r>
          </a:p>
          <a:p>
            <a:r>
              <a:rPr lang="en-US" sz="1400" b="1">
                <a:latin typeface="Courier New" pitchFamily="49" charset="0"/>
              </a:rPr>
              <a:t>     AGE|     .00732***       .00168        4.365   .0000       .46983</a:t>
            </a:r>
          </a:p>
          <a:p>
            <a:r>
              <a:rPr lang="en-US" sz="1400" b="1">
                <a:latin typeface="Courier New" pitchFamily="49" charset="0"/>
              </a:rPr>
              <a:t>  INCOME|     .11681          .16362         .714   .4753       .07825</a:t>
            </a:r>
          </a:p>
          <a:p>
            <a:r>
              <a:rPr lang="en-US" sz="1400" b="1">
                <a:latin typeface="Courier New" pitchFamily="49" charset="0"/>
              </a:rPr>
              <a:t> AGE_INC|    -.00497          .00367       -1.355   .1753      -.14250</a:t>
            </a:r>
          </a:p>
          <a:p>
            <a:r>
              <a:rPr lang="en-US" sz="1400" b="1">
                <a:latin typeface="Courier New" pitchFamily="49" charset="0"/>
              </a:rPr>
              <a:t>        |Marginal effect for dummy variable is P|1 - P|0.</a:t>
            </a:r>
          </a:p>
          <a:p>
            <a:r>
              <a:rPr lang="en-US" sz="1400" b="1">
                <a:latin typeface="Courier New" pitchFamily="49" charset="0"/>
              </a:rPr>
              <a:t>  FEMALE|     .13902***       .01619        8.586   .0000       .09703</a:t>
            </a:r>
          </a:p>
          <a:p>
            <a:r>
              <a:rPr lang="en-US" sz="1400" b="1">
                <a:latin typeface="Courier New" pitchFamily="49" charset="0"/>
              </a:rPr>
              <a:t>--------+-------------------------------------------------------------</a:t>
            </a:r>
          </a:p>
        </p:txBody>
      </p:sp>
      <p:sp>
        <p:nvSpPr>
          <p:cNvPr id="48132" name="Text Box 5"/>
          <p:cNvSpPr txBox="1">
            <a:spLocks noChangeArrowheads="1"/>
          </p:cNvSpPr>
          <p:nvPr/>
        </p:nvSpPr>
        <p:spPr bwMode="auto">
          <a:xfrm>
            <a:off x="609600" y="1676400"/>
            <a:ext cx="7391400" cy="395288"/>
          </a:xfrm>
          <a:prstGeom prst="rect">
            <a:avLst/>
          </a:prstGeom>
          <a:noFill/>
          <a:ln w="28575">
            <a:solidFill>
              <a:schemeClr val="tx1"/>
            </a:solidFill>
            <a:miter lim="800000"/>
            <a:headEnd/>
            <a:tailEnd/>
          </a:ln>
        </p:spPr>
        <p:txBody>
          <a:bodyPr>
            <a:spAutoFit/>
          </a:bodyPr>
          <a:lstStyle/>
          <a:p>
            <a:pPr>
              <a:spcBef>
                <a:spcPct val="50000"/>
              </a:spcBef>
            </a:pPr>
            <a:r>
              <a:rPr lang="en-US" b="1">
                <a:latin typeface="Arial" charset="0"/>
              </a:rPr>
              <a:t>The software does not know that Age_Inc = Age*Income.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a:xfrm>
            <a:off x="457200" y="374650"/>
            <a:ext cx="8229600" cy="1139825"/>
          </a:xfrm>
        </p:spPr>
        <p:txBody>
          <a:bodyPr/>
          <a:lstStyle/>
          <a:p>
            <a:pPr algn="ctr" eaLnBrk="1" hangingPunct="1"/>
            <a:r>
              <a:rPr lang="en-US" b="1" smtClean="0"/>
              <a:t>Models for Visit Doctor</a:t>
            </a:r>
          </a:p>
        </p:txBody>
      </p:sp>
      <p:pic>
        <p:nvPicPr>
          <p:cNvPr id="49155" name="Picture 5"/>
          <p:cNvPicPr>
            <a:picLocks noChangeAspect="1" noChangeArrowheads="1"/>
          </p:cNvPicPr>
          <p:nvPr/>
        </p:nvPicPr>
        <p:blipFill>
          <a:blip r:embed="rId3"/>
          <a:srcRect/>
          <a:stretch>
            <a:fillRect/>
          </a:stretch>
        </p:blipFill>
        <p:spPr bwMode="auto">
          <a:xfrm>
            <a:off x="457200" y="1524000"/>
            <a:ext cx="8305800" cy="4795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a:xfrm>
            <a:off x="457200" y="457200"/>
            <a:ext cx="8229600" cy="1139825"/>
          </a:xfrm>
        </p:spPr>
        <p:txBody>
          <a:bodyPr/>
          <a:lstStyle/>
          <a:p>
            <a:pPr algn="ctr" eaLnBrk="1" hangingPunct="1"/>
            <a:r>
              <a:rPr lang="en-US" b="1" smtClean="0"/>
              <a:t>Direct Effect of Age</a:t>
            </a:r>
          </a:p>
        </p:txBody>
      </p:sp>
      <p:pic>
        <p:nvPicPr>
          <p:cNvPr id="51203" name="Picture 5"/>
          <p:cNvPicPr>
            <a:picLocks noChangeAspect="1" noChangeArrowheads="1"/>
          </p:cNvPicPr>
          <p:nvPr/>
        </p:nvPicPr>
        <p:blipFill>
          <a:blip r:embed="rId3"/>
          <a:srcRect/>
          <a:stretch>
            <a:fillRect/>
          </a:stretch>
        </p:blipFill>
        <p:spPr bwMode="auto">
          <a:xfrm>
            <a:off x="2057400" y="1752600"/>
            <a:ext cx="5410200" cy="4678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11956" y="381000"/>
            <a:ext cx="8229600" cy="1139825"/>
          </a:xfrm>
        </p:spPr>
        <p:txBody>
          <a:bodyPr/>
          <a:lstStyle/>
          <a:p>
            <a:pPr algn="ctr" eaLnBrk="1" hangingPunct="1"/>
            <a:r>
              <a:rPr lang="en-US" b="1" smtClean="0"/>
              <a:t>Income Effect</a:t>
            </a:r>
          </a:p>
        </p:txBody>
      </p:sp>
      <p:pic>
        <p:nvPicPr>
          <p:cNvPr id="52227" name="Picture 4"/>
          <p:cNvPicPr>
            <a:picLocks noChangeAspect="1" noChangeArrowheads="1"/>
          </p:cNvPicPr>
          <p:nvPr/>
        </p:nvPicPr>
        <p:blipFill>
          <a:blip r:embed="rId3"/>
          <a:srcRect/>
          <a:stretch>
            <a:fillRect/>
          </a:stretch>
        </p:blipFill>
        <p:spPr bwMode="auto">
          <a:xfrm>
            <a:off x="1524000" y="1676400"/>
            <a:ext cx="6005513" cy="4678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81000" y="990600"/>
            <a:ext cx="8229600" cy="1139825"/>
          </a:xfrm>
        </p:spPr>
        <p:txBody>
          <a:bodyPr/>
          <a:lstStyle/>
          <a:p>
            <a:pPr algn="ctr" eaLnBrk="1" hangingPunct="1"/>
            <a:r>
              <a:rPr lang="en-US" sz="4000" b="1" smtClean="0"/>
              <a:t>Income Effect on Health</a:t>
            </a:r>
            <a:br>
              <a:rPr lang="en-US" sz="4000" b="1" smtClean="0"/>
            </a:br>
            <a:r>
              <a:rPr lang="en-US" sz="4000" b="1" smtClean="0"/>
              <a:t>for Different Ages</a:t>
            </a:r>
          </a:p>
        </p:txBody>
      </p:sp>
      <p:pic>
        <p:nvPicPr>
          <p:cNvPr id="1187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199908"/>
            <a:ext cx="6962775" cy="412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39825"/>
          </a:xfrm>
        </p:spPr>
        <p:txBody>
          <a:bodyPr/>
          <a:lstStyle/>
          <a:p>
            <a:r>
              <a:rPr lang="en-US" b="1" smtClean="0"/>
              <a:t>Interaction Effect</a:t>
            </a:r>
            <a:endParaRPr lang="en-US" b="1"/>
          </a:p>
        </p:txBody>
      </p:sp>
      <p:graphicFrame>
        <p:nvGraphicFramePr>
          <p:cNvPr id="108546" name="Object 4"/>
          <p:cNvGraphicFramePr>
            <a:graphicFrameLocks noChangeAspect="1"/>
          </p:cNvGraphicFramePr>
          <p:nvPr/>
        </p:nvGraphicFramePr>
        <p:xfrm>
          <a:off x="1143000" y="2362200"/>
          <a:ext cx="7308850" cy="3466900"/>
        </p:xfrm>
        <a:graphic>
          <a:graphicData uri="http://schemas.openxmlformats.org/presentationml/2006/ole">
            <mc:AlternateContent xmlns:mc="http://schemas.openxmlformats.org/markup-compatibility/2006">
              <mc:Choice xmlns:v="urn:schemas-microsoft-com:vml" Requires="v">
                <p:oleObj spid="_x0000_s109573" name="Equation" r:id="rId3" imgW="4419360" imgH="2095200" progId="Equation.DSMT4">
                  <p:embed/>
                </p:oleObj>
              </mc:Choice>
              <mc:Fallback>
                <p:oleObj name="Equation" r:id="rId3" imgW="4419360" imgH="20952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362200"/>
                        <a:ext cx="7308850" cy="346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1066800" y="4648200"/>
            <a:ext cx="7543800" cy="1219200"/>
          </a:xfrm>
          <a:prstGeom prst="rect">
            <a:avLst/>
          </a:prstGeom>
          <a:solidFill>
            <a:srgbClr val="7030A0">
              <a:alpha val="20000"/>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762000"/>
            <a:ext cx="8229600" cy="1139825"/>
          </a:xfrm>
        </p:spPr>
        <p:txBody>
          <a:bodyPr/>
          <a:lstStyle/>
          <a:p>
            <a:pPr algn="ctr" eaLnBrk="1" hangingPunct="1"/>
            <a:r>
              <a:rPr lang="en-US" smtClean="0"/>
              <a:t>Gender – Age Interaction Effects</a:t>
            </a:r>
          </a:p>
        </p:txBody>
      </p:sp>
      <p:pic>
        <p:nvPicPr>
          <p:cNvPr id="56323" name="Picture 4"/>
          <p:cNvPicPr>
            <a:picLocks noChangeAspect="1" noChangeArrowheads="1"/>
          </p:cNvPicPr>
          <p:nvPr/>
        </p:nvPicPr>
        <p:blipFill>
          <a:blip r:embed="rId3"/>
          <a:srcRect/>
          <a:stretch>
            <a:fillRect/>
          </a:stretch>
        </p:blipFill>
        <p:spPr bwMode="auto">
          <a:xfrm>
            <a:off x="457200" y="2286000"/>
            <a:ext cx="8382000" cy="294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81000"/>
            <a:ext cx="8229600" cy="1139825"/>
          </a:xfrm>
        </p:spPr>
        <p:txBody>
          <a:bodyPr/>
          <a:lstStyle/>
          <a:p>
            <a:pPr algn="ctr" eaLnBrk="1" hangingPunct="1"/>
            <a:r>
              <a:rPr lang="en-US" smtClean="0"/>
              <a:t>Interaction Effects</a:t>
            </a:r>
          </a:p>
        </p:txBody>
      </p:sp>
      <p:pic>
        <p:nvPicPr>
          <p:cNvPr id="57347" name="Picture 4"/>
          <p:cNvPicPr>
            <a:picLocks noChangeAspect="1" noChangeArrowheads="1"/>
          </p:cNvPicPr>
          <p:nvPr/>
        </p:nvPicPr>
        <p:blipFill>
          <a:blip r:embed="rId3"/>
          <a:srcRect/>
          <a:stretch>
            <a:fillRect/>
          </a:stretch>
        </p:blipFill>
        <p:spPr bwMode="auto">
          <a:xfrm>
            <a:off x="1219200" y="1600200"/>
            <a:ext cx="7239000" cy="4773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Margins and Odds Ratios</a:t>
            </a:r>
            <a:endParaRPr lang="en-US"/>
          </a:p>
        </p:txBody>
      </p:sp>
      <p:pic>
        <p:nvPicPr>
          <p:cNvPr id="110594" name="Picture 2"/>
          <p:cNvPicPr>
            <a:picLocks noChangeAspect="1" noChangeArrowheads="1"/>
          </p:cNvPicPr>
          <p:nvPr/>
        </p:nvPicPr>
        <p:blipFill>
          <a:blip r:embed="rId2"/>
          <a:srcRect/>
          <a:stretch>
            <a:fillRect/>
          </a:stretch>
        </p:blipFill>
        <p:spPr bwMode="auto">
          <a:xfrm>
            <a:off x="1524000" y="1752600"/>
            <a:ext cx="6199518" cy="3352800"/>
          </a:xfrm>
          <a:prstGeom prst="rect">
            <a:avLst/>
          </a:prstGeom>
          <a:noFill/>
          <a:ln w="9525">
            <a:noFill/>
            <a:miter lim="800000"/>
            <a:headEnd/>
            <a:tailEnd/>
          </a:ln>
          <a:effectLst/>
        </p:spPr>
      </p:pic>
      <p:sp>
        <p:nvSpPr>
          <p:cNvPr id="4" name="TextBox 3"/>
          <p:cNvSpPr txBox="1"/>
          <p:nvPr/>
        </p:nvSpPr>
        <p:spPr>
          <a:xfrm>
            <a:off x="914400" y="5257800"/>
            <a:ext cx="7924800" cy="646331"/>
          </a:xfrm>
          <a:prstGeom prst="rect">
            <a:avLst/>
          </a:prstGeom>
          <a:noFill/>
        </p:spPr>
        <p:txBody>
          <a:bodyPr wrap="square" rtlCol="0">
            <a:spAutoFit/>
          </a:bodyPr>
          <a:lstStyle/>
          <a:p>
            <a:r>
              <a:rPr lang="en-US" b="1" smtClean="0">
                <a:latin typeface="+mj-lt"/>
              </a:rPr>
              <a:t>Overall take up rate of public insurance is greater for females than</a:t>
            </a:r>
            <a:br>
              <a:rPr lang="en-US" b="1" smtClean="0">
                <a:latin typeface="+mj-lt"/>
              </a:rPr>
            </a:br>
            <a:r>
              <a:rPr lang="en-US" b="1" smtClean="0">
                <a:latin typeface="+mj-lt"/>
              </a:rPr>
              <a:t>males.  What does the binary choice model say about the difference?</a:t>
            </a:r>
            <a:endParaRPr lang="en-US" b="1">
              <a:latin typeface="+mj-lt"/>
            </a:endParaRPr>
          </a:p>
        </p:txBody>
      </p:sp>
      <p:sp>
        <p:nvSpPr>
          <p:cNvPr id="5" name="TextBox 4"/>
          <p:cNvSpPr txBox="1"/>
          <p:nvPr/>
        </p:nvSpPr>
        <p:spPr>
          <a:xfrm>
            <a:off x="4953000" y="2438400"/>
            <a:ext cx="990600" cy="369332"/>
          </a:xfrm>
          <a:prstGeom prst="rect">
            <a:avLst/>
          </a:prstGeom>
          <a:noFill/>
        </p:spPr>
        <p:txBody>
          <a:bodyPr wrap="square" rtlCol="0">
            <a:spAutoFit/>
          </a:bodyPr>
          <a:lstStyle/>
          <a:p>
            <a:r>
              <a:rPr lang="en-US" b="1" smtClean="0">
                <a:solidFill>
                  <a:srgbClr val="000000"/>
                </a:solidFill>
                <a:latin typeface="+mj-lt"/>
              </a:rPr>
              <a:t>.8617</a:t>
            </a:r>
            <a:endParaRPr lang="en-US" b="1">
              <a:solidFill>
                <a:srgbClr val="000000"/>
              </a:solidFill>
              <a:latin typeface="+mj-lt"/>
            </a:endParaRPr>
          </a:p>
        </p:txBody>
      </p:sp>
      <p:sp>
        <p:nvSpPr>
          <p:cNvPr id="6" name="TextBox 5"/>
          <p:cNvSpPr txBox="1"/>
          <p:nvPr/>
        </p:nvSpPr>
        <p:spPr>
          <a:xfrm>
            <a:off x="6248400" y="2438400"/>
            <a:ext cx="990600" cy="369332"/>
          </a:xfrm>
          <a:prstGeom prst="rect">
            <a:avLst/>
          </a:prstGeom>
          <a:noFill/>
        </p:spPr>
        <p:txBody>
          <a:bodyPr wrap="square" rtlCol="0">
            <a:spAutoFit/>
          </a:bodyPr>
          <a:lstStyle/>
          <a:p>
            <a:r>
              <a:rPr lang="en-US" b="1" smtClean="0">
                <a:solidFill>
                  <a:schemeClr val="bg1"/>
                </a:solidFill>
                <a:latin typeface="+mj-lt"/>
              </a:rPr>
              <a:t>.9144</a:t>
            </a:r>
            <a:endParaRPr lang="en-US" b="1">
              <a:solidFill>
                <a:schemeClr val="bg1"/>
              </a:solidFill>
              <a:latin typeface="+mj-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Binary Choice Models</a:t>
            </a:r>
            <a:endParaRPr lang="en-US"/>
          </a:p>
        </p:txBody>
      </p:sp>
      <p:pic>
        <p:nvPicPr>
          <p:cNvPr id="111618" name="Picture 2"/>
          <p:cNvPicPr>
            <a:picLocks noChangeAspect="1" noChangeArrowheads="1"/>
          </p:cNvPicPr>
          <p:nvPr/>
        </p:nvPicPr>
        <p:blipFill>
          <a:blip r:embed="rId2"/>
          <a:srcRect/>
          <a:stretch>
            <a:fillRect/>
          </a:stretch>
        </p:blipFill>
        <p:spPr bwMode="auto">
          <a:xfrm>
            <a:off x="1219200" y="1752600"/>
            <a:ext cx="7080185"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39825"/>
          </a:xfrm>
        </p:spPr>
        <p:txBody>
          <a:bodyPr/>
          <a:lstStyle/>
          <a:p>
            <a:r>
              <a:rPr lang="en-US" b="1" smtClean="0"/>
              <a:t>Average Partial Effects</a:t>
            </a:r>
            <a:endParaRPr lang="en-US" b="1"/>
          </a:p>
        </p:txBody>
      </p:sp>
      <p:pic>
        <p:nvPicPr>
          <p:cNvPr id="112643" name="Picture 3"/>
          <p:cNvPicPr>
            <a:picLocks noChangeAspect="1" noChangeArrowheads="1"/>
          </p:cNvPicPr>
          <p:nvPr/>
        </p:nvPicPr>
        <p:blipFill>
          <a:blip r:embed="rId2"/>
          <a:srcRect/>
          <a:stretch>
            <a:fillRect/>
          </a:stretch>
        </p:blipFill>
        <p:spPr bwMode="auto">
          <a:xfrm>
            <a:off x="1295400" y="1600200"/>
            <a:ext cx="6582954" cy="3581400"/>
          </a:xfrm>
          <a:prstGeom prst="rect">
            <a:avLst/>
          </a:prstGeom>
          <a:noFill/>
          <a:ln w="9525">
            <a:noFill/>
            <a:miter lim="800000"/>
            <a:headEnd/>
            <a:tailEnd/>
          </a:ln>
          <a:effectLst/>
        </p:spPr>
      </p:pic>
      <p:sp>
        <p:nvSpPr>
          <p:cNvPr id="5" name="TextBox 4"/>
          <p:cNvSpPr txBox="1"/>
          <p:nvPr/>
        </p:nvSpPr>
        <p:spPr>
          <a:xfrm>
            <a:off x="685800" y="5257800"/>
            <a:ext cx="8001000" cy="830997"/>
          </a:xfrm>
          <a:prstGeom prst="rect">
            <a:avLst/>
          </a:prstGeom>
          <a:noFill/>
        </p:spPr>
        <p:txBody>
          <a:bodyPr wrap="square" rtlCol="0">
            <a:spAutoFit/>
          </a:bodyPr>
          <a:lstStyle/>
          <a:p>
            <a:r>
              <a:rPr lang="en-US" sz="1600" smtClean="0">
                <a:latin typeface="+mj-lt"/>
              </a:rPr>
              <a:t>Other things equal, the take up rate is about .02 higher in female headed households.  The gross rates do not account for the facts that female headed households are a little older and a bit less educated, and both effects would push the take up rate up.</a:t>
            </a:r>
            <a:endParaRPr lang="en-US" sz="1600">
              <a:latin typeface="+mj-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b="1" smtClean="0"/>
              <a:t>Odds Ratio</a:t>
            </a:r>
            <a:endParaRPr lang="en-US" b="1"/>
          </a:p>
        </p:txBody>
      </p:sp>
      <p:graphicFrame>
        <p:nvGraphicFramePr>
          <p:cNvPr id="3" name="Object 2"/>
          <p:cNvGraphicFramePr>
            <a:graphicFrameLocks noChangeAspect="1"/>
          </p:cNvGraphicFramePr>
          <p:nvPr/>
        </p:nvGraphicFramePr>
        <p:xfrm>
          <a:off x="914400" y="1981200"/>
          <a:ext cx="7546478" cy="2667000"/>
        </p:xfrm>
        <a:graphic>
          <a:graphicData uri="http://schemas.openxmlformats.org/presentationml/2006/ole">
            <mc:AlternateContent xmlns:mc="http://schemas.openxmlformats.org/markup-compatibility/2006">
              <mc:Choice xmlns:v="urn:schemas-microsoft-com:vml" Requires="v">
                <p:oleObj spid="_x0000_s113669" name="Equation" r:id="rId3" imgW="4025880" imgH="1422360" progId="Equation.DSMT4">
                  <p:embed/>
                </p:oleObj>
              </mc:Choice>
              <mc:Fallback>
                <p:oleObj name="Equation" r:id="rId3" imgW="4025880" imgH="142236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81200"/>
                        <a:ext cx="7546478"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smtClean="0"/>
              <a:t>Ratio of Odds Ratios</a:t>
            </a:r>
            <a:endParaRPr lang="en-US"/>
          </a:p>
        </p:txBody>
      </p:sp>
      <p:graphicFrame>
        <p:nvGraphicFramePr>
          <p:cNvPr id="114690" name="Object 2"/>
          <p:cNvGraphicFramePr>
            <a:graphicFrameLocks noChangeAspect="1"/>
          </p:cNvGraphicFramePr>
          <p:nvPr/>
        </p:nvGraphicFramePr>
        <p:xfrm>
          <a:off x="838200" y="2133600"/>
          <a:ext cx="6880225" cy="3827462"/>
        </p:xfrm>
        <a:graphic>
          <a:graphicData uri="http://schemas.openxmlformats.org/presentationml/2006/ole">
            <mc:AlternateContent xmlns:mc="http://schemas.openxmlformats.org/markup-compatibility/2006">
              <mc:Choice xmlns:v="urn:schemas-microsoft-com:vml" Requires="v">
                <p:oleObj spid="_x0000_s114693" name="Equation" r:id="rId3" imgW="4089240" imgH="2273040" progId="Equation.DSMT4">
                  <p:embed/>
                </p:oleObj>
              </mc:Choice>
              <mc:Fallback>
                <p:oleObj name="Equation" r:id="rId3" imgW="4089240" imgH="227304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133600"/>
                        <a:ext cx="6880225" cy="3827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39825"/>
          </a:xfrm>
        </p:spPr>
        <p:txBody>
          <a:bodyPr/>
          <a:lstStyle/>
          <a:p>
            <a:r>
              <a:rPr lang="en-US" b="1" smtClean="0"/>
              <a:t>Odds Ratios for Insurance Takeup Model</a:t>
            </a:r>
            <a:br>
              <a:rPr lang="en-US" b="1" smtClean="0"/>
            </a:br>
            <a:r>
              <a:rPr lang="en-US" b="1" smtClean="0"/>
              <a:t>Logit vs. Probit</a:t>
            </a:r>
            <a:endParaRPr lang="en-US" b="1"/>
          </a:p>
        </p:txBody>
      </p:sp>
      <p:pic>
        <p:nvPicPr>
          <p:cNvPr id="115714" name="Picture 2"/>
          <p:cNvPicPr>
            <a:picLocks noChangeAspect="1" noChangeArrowheads="1"/>
          </p:cNvPicPr>
          <p:nvPr/>
        </p:nvPicPr>
        <p:blipFill>
          <a:blip r:embed="rId2"/>
          <a:srcRect/>
          <a:stretch>
            <a:fillRect/>
          </a:stretch>
        </p:blipFill>
        <p:spPr bwMode="auto">
          <a:xfrm>
            <a:off x="1066800" y="2209800"/>
            <a:ext cx="7419577" cy="3733800"/>
          </a:xfrm>
          <a:prstGeom prst="rect">
            <a:avLst/>
          </a:prstGeom>
          <a:noFill/>
          <a:ln w="9525">
            <a:noFill/>
            <a:miter lim="800000"/>
            <a:headEnd/>
            <a:tailEnd/>
          </a:ln>
          <a:effectLst/>
        </p:spPr>
      </p:pic>
      <p:sp>
        <p:nvSpPr>
          <p:cNvPr id="4" name="Rectangle 3"/>
          <p:cNvSpPr/>
          <p:nvPr/>
        </p:nvSpPr>
        <p:spPr bwMode="auto">
          <a:xfrm>
            <a:off x="1143000" y="3657600"/>
            <a:ext cx="7162800" cy="533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1143000" y="5334000"/>
            <a:ext cx="7162800" cy="533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Reporting Odds Ratios</a:t>
            </a:r>
            <a:endParaRPr lang="en-US"/>
          </a:p>
        </p:txBody>
      </p:sp>
      <p:pic>
        <p:nvPicPr>
          <p:cNvPr id="116738" name="Picture 2"/>
          <p:cNvPicPr>
            <a:picLocks noChangeAspect="1" noChangeArrowheads="1"/>
          </p:cNvPicPr>
          <p:nvPr/>
        </p:nvPicPr>
        <p:blipFill>
          <a:blip r:embed="rId2"/>
          <a:srcRect/>
          <a:stretch>
            <a:fillRect/>
          </a:stretch>
        </p:blipFill>
        <p:spPr bwMode="auto">
          <a:xfrm>
            <a:off x="1219200" y="1905000"/>
            <a:ext cx="6949440" cy="3800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lstStyle/>
          <a:p>
            <a:r>
              <a:rPr lang="en-US" smtClean="0"/>
              <a:t>Margins are about units of measurement</a:t>
            </a:r>
            <a:endParaRPr lang="en-US"/>
          </a:p>
        </p:txBody>
      </p:sp>
      <p:sp>
        <p:nvSpPr>
          <p:cNvPr id="4" name="Text Placeholder 3"/>
          <p:cNvSpPr>
            <a:spLocks noGrp="1"/>
          </p:cNvSpPr>
          <p:nvPr>
            <p:ph type="body" idx="1"/>
          </p:nvPr>
        </p:nvSpPr>
        <p:spPr/>
        <p:txBody>
          <a:bodyPr/>
          <a:lstStyle/>
          <a:p>
            <a:pPr algn="ctr"/>
            <a:r>
              <a:rPr lang="en-US" smtClean="0">
                <a:latin typeface="+mj-lt"/>
              </a:rPr>
              <a:t>Partial Effect</a:t>
            </a:r>
            <a:endParaRPr lang="en-US">
              <a:latin typeface="+mj-lt"/>
            </a:endParaRPr>
          </a:p>
        </p:txBody>
      </p:sp>
      <p:sp>
        <p:nvSpPr>
          <p:cNvPr id="5" name="Content Placeholder 4"/>
          <p:cNvSpPr>
            <a:spLocks noGrp="1"/>
          </p:cNvSpPr>
          <p:nvPr>
            <p:ph sz="half" idx="2"/>
          </p:nvPr>
        </p:nvSpPr>
        <p:spPr/>
        <p:txBody>
          <a:bodyPr/>
          <a:lstStyle/>
          <a:p>
            <a:r>
              <a:rPr lang="en-US" smtClean="0">
                <a:latin typeface="+mj-lt"/>
              </a:rPr>
              <a:t>Takeup rate for female headed households is about 91.7%</a:t>
            </a:r>
          </a:p>
          <a:p>
            <a:r>
              <a:rPr lang="en-US" smtClean="0">
                <a:latin typeface="+mj-lt"/>
              </a:rPr>
              <a:t>Other things equal, female headed households are about .02 (about 2.1%) more likely to take up the public insurance</a:t>
            </a:r>
            <a:endParaRPr lang="en-US">
              <a:latin typeface="+mj-lt"/>
            </a:endParaRPr>
          </a:p>
        </p:txBody>
      </p:sp>
      <p:sp>
        <p:nvSpPr>
          <p:cNvPr id="6" name="Text Placeholder 5"/>
          <p:cNvSpPr>
            <a:spLocks noGrp="1"/>
          </p:cNvSpPr>
          <p:nvPr>
            <p:ph type="body" sz="quarter" idx="3"/>
          </p:nvPr>
        </p:nvSpPr>
        <p:spPr/>
        <p:txBody>
          <a:bodyPr/>
          <a:lstStyle/>
          <a:p>
            <a:pPr algn="ctr"/>
            <a:r>
              <a:rPr lang="en-US" smtClean="0">
                <a:latin typeface="+mj-lt"/>
              </a:rPr>
              <a:t>Odds Ratio</a:t>
            </a:r>
            <a:endParaRPr lang="en-US">
              <a:latin typeface="+mj-lt"/>
            </a:endParaRPr>
          </a:p>
        </p:txBody>
      </p:sp>
      <p:sp>
        <p:nvSpPr>
          <p:cNvPr id="7" name="Content Placeholder 6"/>
          <p:cNvSpPr>
            <a:spLocks noGrp="1"/>
          </p:cNvSpPr>
          <p:nvPr>
            <p:ph sz="quarter" idx="4"/>
          </p:nvPr>
        </p:nvSpPr>
        <p:spPr/>
        <p:txBody>
          <a:bodyPr/>
          <a:lstStyle/>
          <a:p>
            <a:r>
              <a:rPr lang="en-US" smtClean="0">
                <a:latin typeface="+mj-lt"/>
              </a:rPr>
              <a:t>The odds that a female headed household takes up the insurance is about 14.</a:t>
            </a:r>
          </a:p>
          <a:p>
            <a:r>
              <a:rPr lang="en-US" smtClean="0">
                <a:latin typeface="+mj-lt"/>
              </a:rPr>
              <a:t>The odds go up by about 26% for a female headed household compared to a male headed household.</a:t>
            </a:r>
            <a:endParaRPr lang="en-US">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11307</TotalTime>
  <Words>1530</Words>
  <Application>Microsoft Office PowerPoint</Application>
  <PresentationFormat>On-screen Show (4:3)</PresentationFormat>
  <Paragraphs>342</Paragraphs>
  <Slides>62</Slides>
  <Notes>51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4" baseType="lpstr">
      <vt:lpstr>Level</vt:lpstr>
      <vt:lpstr>Equation</vt:lpstr>
      <vt:lpstr>Discrete Choice Modeling</vt:lpstr>
      <vt:lpstr>Modeling Categorical Variables</vt:lpstr>
      <vt:lpstr>Binary Outcome</vt:lpstr>
      <vt:lpstr>Multinomial Unordered Choice</vt:lpstr>
      <vt:lpstr>Ordered Outcome Self Reported Health Satisfaction</vt:lpstr>
      <vt:lpstr>Categorical Variables</vt:lpstr>
      <vt:lpstr>Binary Choice Models</vt:lpstr>
      <vt:lpstr>Agenda</vt:lpstr>
      <vt:lpstr>A Random Utility Approach</vt:lpstr>
      <vt:lpstr>Simple Binary Choice: Insurance</vt:lpstr>
      <vt:lpstr>Censored Health Satisfaction Scale</vt:lpstr>
      <vt:lpstr>Count Transformed to Indicator</vt:lpstr>
      <vt:lpstr>Redefined Multinomial Choice</vt:lpstr>
      <vt:lpstr>A Model for Binary Choice</vt:lpstr>
      <vt:lpstr> </vt:lpstr>
      <vt:lpstr>PowerPoint Presentation</vt:lpstr>
      <vt:lpstr>What Can Be Learned from the Data?  (A Sample of Consumers, i = 1,…,N)</vt:lpstr>
      <vt:lpstr>Application: Health Care Usage</vt:lpstr>
      <vt:lpstr>Application</vt:lpstr>
      <vt:lpstr> Binary Choice Data</vt:lpstr>
      <vt:lpstr>An Econometric Model</vt:lpstr>
      <vt:lpstr>PowerPoint Presentation</vt:lpstr>
      <vt:lpstr>Modeling Approaches</vt:lpstr>
      <vt:lpstr>Nonparametric Regressions</vt:lpstr>
      <vt:lpstr>Klein and Spady Semiparametric No specific distribution assumed</vt:lpstr>
      <vt:lpstr>Fully Parametric</vt:lpstr>
      <vt:lpstr>Parametric: Logit Model</vt:lpstr>
      <vt:lpstr>Parametric vs. Semiparametric</vt:lpstr>
      <vt:lpstr>Parametric Model Estimation</vt:lpstr>
      <vt:lpstr>Completing the Model:  F()</vt:lpstr>
      <vt:lpstr>Estimated Binary Choice Models</vt:lpstr>
      <vt:lpstr>PowerPoint Presentation</vt:lpstr>
      <vt:lpstr>Partial Effects in Probability Models</vt:lpstr>
      <vt:lpstr>Estimated Partial Effects</vt:lpstr>
      <vt:lpstr>Partial Effect for a Dummy Variable</vt:lpstr>
      <vt:lpstr>Partial Effect – Dummy Variable</vt:lpstr>
      <vt:lpstr>Computing Partial Effects</vt:lpstr>
      <vt:lpstr>Average Partial Effects</vt:lpstr>
      <vt:lpstr>Average Partial Effects vs. Partial Effects at Data Means</vt:lpstr>
      <vt:lpstr>A Nonlinear Effect</vt:lpstr>
      <vt:lpstr>Nonlinear Effects</vt:lpstr>
      <vt:lpstr>Partial Effects?</vt:lpstr>
      <vt:lpstr>Practicalities of Nonlinearities</vt:lpstr>
      <vt:lpstr>Partial Effect for Nonlinear Terms</vt:lpstr>
      <vt:lpstr>Average Partial Effect: Averaged over Sample Incomes and Genders for Specific Values of Age</vt:lpstr>
      <vt:lpstr>Interaction Effects</vt:lpstr>
      <vt:lpstr>Partial Effects?</vt:lpstr>
      <vt:lpstr>Models for Visit Doctor</vt:lpstr>
      <vt:lpstr>Direct Effect of Age</vt:lpstr>
      <vt:lpstr>Income Effect</vt:lpstr>
      <vt:lpstr>Income Effect on Health for Different Ages</vt:lpstr>
      <vt:lpstr>Interaction Effect</vt:lpstr>
      <vt:lpstr>Gender – Age Interaction Effects</vt:lpstr>
      <vt:lpstr>Interaction Effects</vt:lpstr>
      <vt:lpstr>Margins and Odds Ratios</vt:lpstr>
      <vt:lpstr>Binary Choice Models</vt:lpstr>
      <vt:lpstr>Average Partial Effects</vt:lpstr>
      <vt:lpstr>Odds Ratio</vt:lpstr>
      <vt:lpstr>Ratio of Odds Ratios</vt:lpstr>
      <vt:lpstr>Odds Ratios for Insurance Takeup Model Logit vs. Probit</vt:lpstr>
      <vt:lpstr>Reporting Odds Ratios</vt:lpstr>
      <vt:lpstr>Margins are about units of measurement</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73</cp:revision>
  <dcterms:created xsi:type="dcterms:W3CDTF">2001-06-17T19:05:03Z</dcterms:created>
  <dcterms:modified xsi:type="dcterms:W3CDTF">2012-04-28T19:25:42Z</dcterms:modified>
</cp:coreProperties>
</file>