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90"/>
  </p:notesMasterIdLst>
  <p:handoutMasterIdLst>
    <p:handoutMasterId r:id="rId91"/>
  </p:handoutMasterIdLst>
  <p:sldIdLst>
    <p:sldId id="535" r:id="rId2"/>
    <p:sldId id="537" r:id="rId3"/>
    <p:sldId id="538" r:id="rId4"/>
    <p:sldId id="618" r:id="rId5"/>
    <p:sldId id="539" r:id="rId6"/>
    <p:sldId id="641" r:id="rId7"/>
    <p:sldId id="611" r:id="rId8"/>
    <p:sldId id="612" r:id="rId9"/>
    <p:sldId id="540" r:id="rId10"/>
    <p:sldId id="541" r:id="rId11"/>
    <p:sldId id="543" r:id="rId12"/>
    <p:sldId id="542" r:id="rId13"/>
    <p:sldId id="545" r:id="rId14"/>
    <p:sldId id="614" r:id="rId15"/>
    <p:sldId id="544" r:id="rId16"/>
    <p:sldId id="548" r:id="rId17"/>
    <p:sldId id="547" r:id="rId18"/>
    <p:sldId id="549" r:id="rId19"/>
    <p:sldId id="550" r:id="rId20"/>
    <p:sldId id="551" r:id="rId21"/>
    <p:sldId id="620" r:id="rId22"/>
    <p:sldId id="621" r:id="rId23"/>
    <p:sldId id="619" r:id="rId24"/>
    <p:sldId id="622" r:id="rId25"/>
    <p:sldId id="636" r:id="rId26"/>
    <p:sldId id="615" r:id="rId27"/>
    <p:sldId id="616" r:id="rId28"/>
    <p:sldId id="617" r:id="rId29"/>
    <p:sldId id="552" r:id="rId30"/>
    <p:sldId id="553" r:id="rId31"/>
    <p:sldId id="554" r:id="rId32"/>
    <p:sldId id="555" r:id="rId33"/>
    <p:sldId id="556" r:id="rId34"/>
    <p:sldId id="557" r:id="rId35"/>
    <p:sldId id="558" r:id="rId36"/>
    <p:sldId id="559" r:id="rId37"/>
    <p:sldId id="560" r:id="rId38"/>
    <p:sldId id="561" r:id="rId39"/>
    <p:sldId id="562" r:id="rId40"/>
    <p:sldId id="563" r:id="rId41"/>
    <p:sldId id="564" r:id="rId42"/>
    <p:sldId id="565" r:id="rId43"/>
    <p:sldId id="633" r:id="rId44"/>
    <p:sldId id="631" r:id="rId45"/>
    <p:sldId id="623" r:id="rId46"/>
    <p:sldId id="624" r:id="rId47"/>
    <p:sldId id="625" r:id="rId48"/>
    <p:sldId id="626" r:id="rId49"/>
    <p:sldId id="637" r:id="rId50"/>
    <p:sldId id="627" r:id="rId51"/>
    <p:sldId id="628" r:id="rId52"/>
    <p:sldId id="629" r:id="rId53"/>
    <p:sldId id="630" r:id="rId54"/>
    <p:sldId id="632" r:id="rId55"/>
    <p:sldId id="568" r:id="rId56"/>
    <p:sldId id="569" r:id="rId57"/>
    <p:sldId id="640" r:id="rId58"/>
    <p:sldId id="571" r:id="rId59"/>
    <p:sldId id="638" r:id="rId60"/>
    <p:sldId id="639" r:id="rId61"/>
    <p:sldId id="570" r:id="rId62"/>
    <p:sldId id="573" r:id="rId63"/>
    <p:sldId id="574" r:id="rId64"/>
    <p:sldId id="642" r:id="rId65"/>
    <p:sldId id="575" r:id="rId66"/>
    <p:sldId id="634" r:id="rId67"/>
    <p:sldId id="580" r:id="rId68"/>
    <p:sldId id="581" r:id="rId69"/>
    <p:sldId id="582" r:id="rId70"/>
    <p:sldId id="583" r:id="rId71"/>
    <p:sldId id="584" r:id="rId72"/>
    <p:sldId id="585" r:id="rId73"/>
    <p:sldId id="586" r:id="rId74"/>
    <p:sldId id="587" r:id="rId75"/>
    <p:sldId id="588" r:id="rId76"/>
    <p:sldId id="589" r:id="rId77"/>
    <p:sldId id="591" r:id="rId78"/>
    <p:sldId id="592" r:id="rId79"/>
    <p:sldId id="593" r:id="rId80"/>
    <p:sldId id="594" r:id="rId81"/>
    <p:sldId id="635" r:id="rId82"/>
    <p:sldId id="595" r:id="rId83"/>
    <p:sldId id="596" r:id="rId84"/>
    <p:sldId id="597" r:id="rId85"/>
    <p:sldId id="598" r:id="rId86"/>
    <p:sldId id="599" r:id="rId87"/>
    <p:sldId id="600" r:id="rId88"/>
    <p:sldId id="601" r:id="rId89"/>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30A0"/>
    <a:srgbClr val="FF3300"/>
    <a:srgbClr val="FF6600"/>
    <a:srgbClr val="003399"/>
    <a:srgbClr val="6699FF"/>
    <a:srgbClr val="000000"/>
    <a:srgbClr val="FFFFFF"/>
    <a:srgbClr val="CCECFF"/>
    <a:srgbClr val="0066FF"/>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7" autoAdjust="0"/>
    <p:restoredTop sz="96112" autoAdjust="0"/>
  </p:normalViewPr>
  <p:slideViewPr>
    <p:cSldViewPr>
      <p:cViewPr varScale="1">
        <p:scale>
          <a:sx n="112" d="100"/>
          <a:sy n="112" d="100"/>
        </p:scale>
        <p:origin x="-1584" y="-90"/>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1712"/>
    </p:cViewPr>
  </p:sorterViewPr>
  <p:notesViewPr>
    <p:cSldViewPr>
      <p:cViewPr varScale="1">
        <p:scale>
          <a:sx n="85" d="100"/>
          <a:sy n="85" d="100"/>
        </p:scale>
        <p:origin x="-1848" y="-6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notesMaster" Target="notesMasters/notesMaster1.xml"/><Relationship Id="rId95"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4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lvl1pPr>
          </a:lstStyle>
          <a:p>
            <a:endParaRPr lang="en-US"/>
          </a:p>
        </p:txBody>
      </p:sp>
      <p:sp>
        <p:nvSpPr>
          <p:cNvPr id="130051"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endParaRPr lang="en-US"/>
          </a:p>
        </p:txBody>
      </p:sp>
      <p:sp>
        <p:nvSpPr>
          <p:cNvPr id="130052"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lvl1pPr>
          </a:lstStyle>
          <a:p>
            <a:endParaRPr lang="en-US"/>
          </a:p>
        </p:txBody>
      </p:sp>
      <p:sp>
        <p:nvSpPr>
          <p:cNvPr id="130053"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fld id="{44C157CD-6158-49F9-80B5-A86DDA7FD831}" type="slidenum">
              <a:rPr lang="en-US"/>
              <a:pPr/>
              <a:t>‹#›</a:t>
            </a:fld>
            <a:endParaRPr lang="en-US"/>
          </a:p>
        </p:txBody>
      </p:sp>
    </p:spTree>
    <p:extLst>
      <p:ext uri="{BB962C8B-B14F-4D97-AF65-F5344CB8AC3E}">
        <p14:creationId xmlns:p14="http://schemas.microsoft.com/office/powerpoint/2010/main" val="37901843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lvl1pPr>
          </a:lstStyle>
          <a:p>
            <a:endParaRPr lang="en-US"/>
          </a:p>
        </p:txBody>
      </p:sp>
      <p:sp>
        <p:nvSpPr>
          <p:cNvPr id="45059"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endParaRPr lang="en-US"/>
          </a:p>
        </p:txBody>
      </p:sp>
      <p:sp>
        <p:nvSpPr>
          <p:cNvPr id="4506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ffectLst/>
        </p:spPr>
      </p:sp>
      <p:sp>
        <p:nvSpPr>
          <p:cNvPr id="45061"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5062"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lvl1pPr>
          </a:lstStyle>
          <a:p>
            <a:endParaRPr lang="en-US"/>
          </a:p>
        </p:txBody>
      </p:sp>
      <p:sp>
        <p:nvSpPr>
          <p:cNvPr id="45063"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fld id="{94F65917-EF9C-4924-8575-6D173FBB75B2}" type="slidenum">
              <a:rPr lang="en-US"/>
              <a:pPr/>
              <a:t>‹#›</a:t>
            </a:fld>
            <a:endParaRPr lang="en-US"/>
          </a:p>
        </p:txBody>
      </p:sp>
    </p:spTree>
    <p:extLst>
      <p:ext uri="{BB962C8B-B14F-4D97-AF65-F5344CB8AC3E}">
        <p14:creationId xmlns:p14="http://schemas.microsoft.com/office/powerpoint/2010/main" val="118179923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653969-DC21-4755-AC8F-061A368DACEE}" type="slidenum">
              <a:rPr lang="en-US"/>
              <a:pPr/>
              <a:t>1</a:t>
            </a:fld>
            <a:endParaRPr lang="en-US"/>
          </a:p>
        </p:txBody>
      </p:sp>
      <p:sp>
        <p:nvSpPr>
          <p:cNvPr id="432130" name="Rectangle 2"/>
          <p:cNvSpPr>
            <a:spLocks noGrp="1" noRot="1" noChangeAspect="1" noChangeArrowheads="1" noTextEdit="1"/>
          </p:cNvSpPr>
          <p:nvPr>
            <p:ph type="sldImg"/>
          </p:nvPr>
        </p:nvSpPr>
        <p:spPr>
          <a:ln/>
        </p:spPr>
      </p:sp>
      <p:sp>
        <p:nvSpPr>
          <p:cNvPr id="432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pPr eaLnBrk="1" hangingPunct="1"/>
            <a:endParaRPr lang="en-US" smtClean="0"/>
          </a:p>
        </p:txBody>
      </p:sp>
      <p:sp>
        <p:nvSpPr>
          <p:cNvPr id="77828" name="Slide Number Placeholder 3"/>
          <p:cNvSpPr>
            <a:spLocks noGrp="1"/>
          </p:cNvSpPr>
          <p:nvPr>
            <p:ph type="sldNum" sz="quarter" idx="5"/>
          </p:nvPr>
        </p:nvSpPr>
        <p:spPr>
          <a:noFill/>
        </p:spPr>
        <p:txBody>
          <a:bodyPr/>
          <a:lstStyle/>
          <a:p>
            <a:fld id="{783375FC-6A83-48F7-BBE3-8CB90431D406}" type="slidenum">
              <a:rPr lang="en-US" smtClean="0"/>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pPr eaLnBrk="1" hangingPunct="1"/>
            <a:endParaRPr lang="en-US" smtClean="0"/>
          </a:p>
        </p:txBody>
      </p:sp>
      <p:sp>
        <p:nvSpPr>
          <p:cNvPr id="78852" name="Slide Number Placeholder 3"/>
          <p:cNvSpPr>
            <a:spLocks noGrp="1"/>
          </p:cNvSpPr>
          <p:nvPr>
            <p:ph type="sldNum" sz="quarter" idx="5"/>
          </p:nvPr>
        </p:nvSpPr>
        <p:spPr>
          <a:noFill/>
        </p:spPr>
        <p:txBody>
          <a:bodyPr/>
          <a:lstStyle/>
          <a:p>
            <a:fld id="{20805682-474B-4AF9-96A8-F78607897B7F}" type="slidenum">
              <a:rPr lang="en-US" smtClean="0"/>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pPr eaLnBrk="1" hangingPunct="1"/>
            <a:endParaRPr lang="en-US" smtClean="0"/>
          </a:p>
        </p:txBody>
      </p:sp>
      <p:sp>
        <p:nvSpPr>
          <p:cNvPr id="77828" name="Slide Number Placeholder 3"/>
          <p:cNvSpPr>
            <a:spLocks noGrp="1"/>
          </p:cNvSpPr>
          <p:nvPr>
            <p:ph type="sldNum" sz="quarter" idx="5"/>
          </p:nvPr>
        </p:nvSpPr>
        <p:spPr>
          <a:noFill/>
        </p:spPr>
        <p:txBody>
          <a:bodyPr/>
          <a:lstStyle/>
          <a:p>
            <a:fld id="{783375FC-6A83-48F7-BBE3-8CB90431D406}" type="slidenum">
              <a:rPr lang="en-US" smtClean="0"/>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720C2F32-D31B-4F7D-A514-34558A3626AB}" type="slidenum">
              <a:rPr lang="en-US" smtClean="0"/>
              <a:pPr/>
              <a:t>5</a:t>
            </a:fld>
            <a:endParaRPr lang="en-US"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p:spPr>
        <p:txBody>
          <a:bodyPr/>
          <a:lstStyle/>
          <a:p>
            <a:pPr eaLnBrk="1" hangingPunct="1"/>
            <a:endParaRPr lang="en-US" smtClean="0"/>
          </a:p>
        </p:txBody>
      </p:sp>
      <p:sp>
        <p:nvSpPr>
          <p:cNvPr id="80900" name="Slide Number Placeholder 3"/>
          <p:cNvSpPr txBox="1">
            <a:spLocks noGrp="1"/>
          </p:cNvSpPr>
          <p:nvPr/>
        </p:nvSpPr>
        <p:spPr bwMode="auto">
          <a:xfrm>
            <a:off x="4145502" y="9121797"/>
            <a:ext cx="3169699" cy="479403"/>
          </a:xfrm>
          <a:prstGeom prst="rect">
            <a:avLst/>
          </a:prstGeom>
          <a:noFill/>
          <a:ln w="9525">
            <a:noFill/>
            <a:miter lim="800000"/>
            <a:headEnd/>
            <a:tailEnd/>
          </a:ln>
        </p:spPr>
        <p:txBody>
          <a:bodyPr lIns="96655" tIns="48328" rIns="96655" bIns="48328" anchor="b"/>
          <a:lstStyle/>
          <a:p>
            <a:pPr algn="r" defTabSz="966556" eaLnBrk="1" hangingPunct="1"/>
            <a:fld id="{47908AC3-1AE0-48D5-81B0-324D085B07B0}" type="slidenum">
              <a:rPr lang="en-US" sz="1400"/>
              <a:pPr algn="r" defTabSz="966556" eaLnBrk="1" hangingPunct="1"/>
              <a:t>9</a:t>
            </a:fld>
            <a:endParaRPr lang="en-US" sz="14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pPr eaLnBrk="1" hangingPunct="1"/>
            <a:endParaRPr lang="en-US" smtClean="0"/>
          </a:p>
        </p:txBody>
      </p:sp>
      <p:sp>
        <p:nvSpPr>
          <p:cNvPr id="82948" name="Slide Number Placeholder 3"/>
          <p:cNvSpPr>
            <a:spLocks noGrp="1"/>
          </p:cNvSpPr>
          <p:nvPr>
            <p:ph type="sldNum" sz="quarter" idx="5"/>
          </p:nvPr>
        </p:nvSpPr>
        <p:spPr>
          <a:noFill/>
        </p:spPr>
        <p:txBody>
          <a:bodyPr/>
          <a:lstStyle/>
          <a:p>
            <a:fld id="{59C2B31C-6E57-475E-8C1F-AD43B46B714F}" type="slidenum">
              <a:rPr lang="en-US" smtClean="0"/>
              <a:pPr/>
              <a:t>12</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FE93C348-DEBE-4B09-8EFA-A161529FC4EF}" type="slidenum">
              <a:rPr lang="en-US" smtClean="0"/>
              <a:pPr/>
              <a:t>13</a:t>
            </a:fld>
            <a:endParaRPr lang="en-US"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A46638F8-7575-48AA-9CED-F7DE39FCE998}" type="slidenum">
              <a:rPr lang="en-US" smtClean="0"/>
              <a:pPr/>
              <a:t>14</a:t>
            </a:fld>
            <a:endParaRPr lang="en-US"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A07C24A8-70C8-40B3-9A2A-C80BBBAD54F6}" type="slidenum">
              <a:rPr lang="en-US" smtClean="0"/>
              <a:pPr/>
              <a:t>16</a:t>
            </a:fld>
            <a:endParaRPr lang="en-US"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p:spPr>
        <p:txBody>
          <a:bodyPr/>
          <a:lstStyle/>
          <a:p>
            <a:pPr eaLnBrk="1" hangingPunct="1"/>
            <a:endParaRPr lang="en-US" smtClean="0"/>
          </a:p>
        </p:txBody>
      </p:sp>
      <p:sp>
        <p:nvSpPr>
          <p:cNvPr id="88068" name="Slide Number Placeholder 3"/>
          <p:cNvSpPr>
            <a:spLocks noGrp="1"/>
          </p:cNvSpPr>
          <p:nvPr>
            <p:ph type="sldNum" sz="quarter" idx="5"/>
          </p:nvPr>
        </p:nvSpPr>
        <p:spPr>
          <a:noFill/>
        </p:spPr>
        <p:txBody>
          <a:bodyPr/>
          <a:lstStyle/>
          <a:p>
            <a:fld id="{77FB4981-87FC-4D27-9312-2E3192D7CF7C}" type="slidenum">
              <a:rPr lang="en-US" smtClean="0"/>
              <a:pPr/>
              <a:t>17</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txBox="1">
            <a:spLocks noGrp="1" noChangeArrowheads="1"/>
          </p:cNvSpPr>
          <p:nvPr/>
        </p:nvSpPr>
        <p:spPr bwMode="auto">
          <a:xfrm>
            <a:off x="4145502" y="9121797"/>
            <a:ext cx="3169699" cy="479403"/>
          </a:xfrm>
          <a:prstGeom prst="rect">
            <a:avLst/>
          </a:prstGeom>
          <a:noFill/>
          <a:ln w="9525">
            <a:noFill/>
            <a:miter lim="800000"/>
            <a:headEnd/>
            <a:tailEnd/>
          </a:ln>
        </p:spPr>
        <p:txBody>
          <a:bodyPr lIns="96655" tIns="48328" rIns="96655" bIns="48328" anchor="b"/>
          <a:lstStyle/>
          <a:p>
            <a:pPr algn="r" defTabSz="966556" eaLnBrk="1" hangingPunct="1"/>
            <a:fld id="{83B5008B-521A-4008-B23A-8A29412DBB4B}" type="slidenum">
              <a:rPr lang="en-US" sz="1400"/>
              <a:pPr algn="r" defTabSz="966556" eaLnBrk="1" hangingPunct="1"/>
              <a:t>18</a:t>
            </a:fld>
            <a:endParaRPr lang="en-US" sz="140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24A25808-78EA-419F-83ED-FA825F57B82D}" type="slidenum">
              <a:rPr lang="en-US" smtClean="0"/>
              <a:pPr/>
              <a:t>19</a:t>
            </a:fld>
            <a:endParaRPr lang="en-US"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pPr eaLnBrk="1" hangingPunct="1"/>
            <a:endParaRPr lang="en-US" smtClean="0"/>
          </a:p>
        </p:txBody>
      </p:sp>
      <p:sp>
        <p:nvSpPr>
          <p:cNvPr id="77828" name="Slide Number Placeholder 3"/>
          <p:cNvSpPr>
            <a:spLocks noGrp="1"/>
          </p:cNvSpPr>
          <p:nvPr>
            <p:ph type="sldNum" sz="quarter" idx="5"/>
          </p:nvPr>
        </p:nvSpPr>
        <p:spPr>
          <a:noFill/>
        </p:spPr>
        <p:txBody>
          <a:bodyPr/>
          <a:lstStyle/>
          <a:p>
            <a:fld id="{783375FC-6A83-48F7-BBE3-8CB90431D406}" type="slidenum">
              <a:rPr lang="en-US" smtClean="0"/>
              <a:pPr/>
              <a:t>23</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p:spPr>
        <p:txBody>
          <a:bodyPr/>
          <a:lstStyle/>
          <a:p>
            <a:pPr eaLnBrk="1" hangingPunct="1"/>
            <a:endParaRPr lang="en-US" smtClean="0"/>
          </a:p>
        </p:txBody>
      </p:sp>
      <p:sp>
        <p:nvSpPr>
          <p:cNvPr id="93188" name="Slide Number Placeholder 3"/>
          <p:cNvSpPr>
            <a:spLocks noGrp="1"/>
          </p:cNvSpPr>
          <p:nvPr>
            <p:ph type="sldNum" sz="quarter" idx="5"/>
          </p:nvPr>
        </p:nvSpPr>
        <p:spPr>
          <a:noFill/>
        </p:spPr>
        <p:txBody>
          <a:bodyPr/>
          <a:lstStyle/>
          <a:p>
            <a:fld id="{16DBF4C2-9BC3-4BB7-B6ED-DDAEA3ECC44A}" type="slidenum">
              <a:rPr lang="en-US" smtClean="0"/>
              <a:pPr/>
              <a:t>29</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p:spPr>
        <p:txBody>
          <a:bodyPr/>
          <a:lstStyle/>
          <a:p>
            <a:pPr eaLnBrk="1" hangingPunct="1"/>
            <a:endParaRPr lang="en-US" smtClean="0"/>
          </a:p>
        </p:txBody>
      </p:sp>
      <p:sp>
        <p:nvSpPr>
          <p:cNvPr id="94212" name="Slide Number Placeholder 3"/>
          <p:cNvSpPr>
            <a:spLocks noGrp="1"/>
          </p:cNvSpPr>
          <p:nvPr>
            <p:ph type="sldNum" sz="quarter" idx="5"/>
          </p:nvPr>
        </p:nvSpPr>
        <p:spPr>
          <a:noFill/>
        </p:spPr>
        <p:txBody>
          <a:bodyPr/>
          <a:lstStyle/>
          <a:p>
            <a:fld id="{54C22DF1-6CAC-4DF5-8D36-34EBF38C835B}" type="slidenum">
              <a:rPr lang="en-US" smtClean="0"/>
              <a:pPr/>
              <a:t>30</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p:spPr>
        <p:txBody>
          <a:bodyPr/>
          <a:lstStyle/>
          <a:p>
            <a:pPr eaLnBrk="1" hangingPunct="1"/>
            <a:endParaRPr lang="en-US" smtClean="0"/>
          </a:p>
        </p:txBody>
      </p:sp>
      <p:sp>
        <p:nvSpPr>
          <p:cNvPr id="96260" name="Slide Number Placeholder 3"/>
          <p:cNvSpPr>
            <a:spLocks noGrp="1"/>
          </p:cNvSpPr>
          <p:nvPr>
            <p:ph type="sldNum" sz="quarter" idx="5"/>
          </p:nvPr>
        </p:nvSpPr>
        <p:spPr>
          <a:noFill/>
        </p:spPr>
        <p:txBody>
          <a:bodyPr/>
          <a:lstStyle/>
          <a:p>
            <a:fld id="{1701A6B2-15F8-47BB-A8CC-54242ACF8AB3}" type="slidenum">
              <a:rPr lang="en-US" smtClean="0"/>
              <a:pPr/>
              <a:t>32</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p:spPr>
        <p:txBody>
          <a:bodyPr/>
          <a:lstStyle/>
          <a:p>
            <a:pPr eaLnBrk="1" hangingPunct="1"/>
            <a:endParaRPr lang="en-US" smtClean="0"/>
          </a:p>
        </p:txBody>
      </p:sp>
      <p:sp>
        <p:nvSpPr>
          <p:cNvPr id="97284" name="Slide Number Placeholder 3"/>
          <p:cNvSpPr>
            <a:spLocks noGrp="1"/>
          </p:cNvSpPr>
          <p:nvPr>
            <p:ph type="sldNum" sz="quarter" idx="5"/>
          </p:nvPr>
        </p:nvSpPr>
        <p:spPr>
          <a:noFill/>
        </p:spPr>
        <p:txBody>
          <a:bodyPr/>
          <a:lstStyle/>
          <a:p>
            <a:fld id="{33B05D82-375F-4CD7-A171-3B405532AF81}" type="slidenum">
              <a:rPr lang="en-US" smtClean="0"/>
              <a:pPr/>
              <a:t>33</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p:spPr>
        <p:txBody>
          <a:bodyPr/>
          <a:lstStyle/>
          <a:p>
            <a:pPr eaLnBrk="1" hangingPunct="1"/>
            <a:endParaRPr lang="en-US" smtClean="0"/>
          </a:p>
        </p:txBody>
      </p:sp>
      <p:sp>
        <p:nvSpPr>
          <p:cNvPr id="98308" name="Slide Number Placeholder 3"/>
          <p:cNvSpPr>
            <a:spLocks noGrp="1"/>
          </p:cNvSpPr>
          <p:nvPr>
            <p:ph type="sldNum" sz="quarter" idx="5"/>
          </p:nvPr>
        </p:nvSpPr>
        <p:spPr>
          <a:noFill/>
        </p:spPr>
        <p:txBody>
          <a:bodyPr/>
          <a:lstStyle/>
          <a:p>
            <a:fld id="{BF4A27AA-AABA-402D-B6D8-612B2B107EFF}" type="slidenum">
              <a:rPr lang="en-US" smtClean="0"/>
              <a:pPr/>
              <a:t>34</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p:spPr>
        <p:txBody>
          <a:bodyPr/>
          <a:lstStyle/>
          <a:p>
            <a:pPr eaLnBrk="1" hangingPunct="1"/>
            <a:endParaRPr lang="en-US" smtClean="0"/>
          </a:p>
        </p:txBody>
      </p:sp>
      <p:sp>
        <p:nvSpPr>
          <p:cNvPr id="99332" name="Slide Number Placeholder 3"/>
          <p:cNvSpPr>
            <a:spLocks noGrp="1"/>
          </p:cNvSpPr>
          <p:nvPr>
            <p:ph type="sldNum" sz="quarter" idx="5"/>
          </p:nvPr>
        </p:nvSpPr>
        <p:spPr>
          <a:noFill/>
        </p:spPr>
        <p:txBody>
          <a:bodyPr/>
          <a:lstStyle/>
          <a:p>
            <a:fld id="{4A301FBD-B81A-4CC5-B975-4ED17558C9D4}" type="slidenum">
              <a:rPr lang="en-US" smtClean="0"/>
              <a:pPr/>
              <a:t>35</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p:spPr>
        <p:txBody>
          <a:bodyPr/>
          <a:lstStyle/>
          <a:p>
            <a:pPr eaLnBrk="1" hangingPunct="1"/>
            <a:endParaRPr lang="en-US" smtClean="0"/>
          </a:p>
        </p:txBody>
      </p:sp>
      <p:sp>
        <p:nvSpPr>
          <p:cNvPr id="100356" name="Slide Number Placeholder 3"/>
          <p:cNvSpPr>
            <a:spLocks noGrp="1"/>
          </p:cNvSpPr>
          <p:nvPr>
            <p:ph type="sldNum" sz="quarter" idx="5"/>
          </p:nvPr>
        </p:nvSpPr>
        <p:spPr>
          <a:noFill/>
        </p:spPr>
        <p:txBody>
          <a:bodyPr/>
          <a:lstStyle/>
          <a:p>
            <a:fld id="{25DE88B3-E374-442C-8885-00D967DE8431}" type="slidenum">
              <a:rPr lang="en-US" smtClean="0"/>
              <a:pPr/>
              <a:t>36</a:t>
            </a:fld>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p:spPr>
        <p:txBody>
          <a:bodyPr/>
          <a:lstStyle/>
          <a:p>
            <a:pPr eaLnBrk="1" hangingPunct="1"/>
            <a:endParaRPr lang="en-US" smtClean="0"/>
          </a:p>
        </p:txBody>
      </p:sp>
      <p:sp>
        <p:nvSpPr>
          <p:cNvPr id="103428" name="Slide Number Placeholder 3"/>
          <p:cNvSpPr>
            <a:spLocks noGrp="1"/>
          </p:cNvSpPr>
          <p:nvPr>
            <p:ph type="sldNum" sz="quarter" idx="5"/>
          </p:nvPr>
        </p:nvSpPr>
        <p:spPr>
          <a:noFill/>
        </p:spPr>
        <p:txBody>
          <a:bodyPr/>
          <a:lstStyle/>
          <a:p>
            <a:fld id="{F5D04380-4D80-4E15-A846-2C88E2CB3053}" type="slidenum">
              <a:rPr lang="en-US" smtClean="0"/>
              <a:pPr/>
              <a:t>39</a:t>
            </a:fld>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a:ln/>
        </p:spPr>
        <p:txBody>
          <a:bodyPr/>
          <a:lstStyle/>
          <a:p>
            <a:pPr eaLnBrk="1" hangingPunct="1"/>
            <a:endParaRPr lang="en-US" smtClean="0"/>
          </a:p>
        </p:txBody>
      </p:sp>
      <p:sp>
        <p:nvSpPr>
          <p:cNvPr id="104452" name="Slide Number Placeholder 3"/>
          <p:cNvSpPr>
            <a:spLocks noGrp="1"/>
          </p:cNvSpPr>
          <p:nvPr>
            <p:ph type="sldNum" sz="quarter" idx="5"/>
          </p:nvPr>
        </p:nvSpPr>
        <p:spPr>
          <a:noFill/>
        </p:spPr>
        <p:txBody>
          <a:bodyPr/>
          <a:lstStyle/>
          <a:p>
            <a:fld id="{CCB21B54-A4BB-4FBE-82D0-88C672AD894B}" type="slidenum">
              <a:rPr lang="en-US" smtClean="0"/>
              <a:pPr/>
              <a:t>40</a:t>
            </a:fld>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ln/>
        </p:spPr>
      </p:sp>
      <p:sp>
        <p:nvSpPr>
          <p:cNvPr id="105475" name="Notes Placeholder 2"/>
          <p:cNvSpPr>
            <a:spLocks noGrp="1"/>
          </p:cNvSpPr>
          <p:nvPr>
            <p:ph type="body" idx="1"/>
          </p:nvPr>
        </p:nvSpPr>
        <p:spPr>
          <a:noFill/>
          <a:ln/>
        </p:spPr>
        <p:txBody>
          <a:bodyPr/>
          <a:lstStyle/>
          <a:p>
            <a:pPr eaLnBrk="1" hangingPunct="1"/>
            <a:endParaRPr lang="en-US" smtClean="0"/>
          </a:p>
        </p:txBody>
      </p:sp>
      <p:sp>
        <p:nvSpPr>
          <p:cNvPr id="105476" name="Slide Number Placeholder 3"/>
          <p:cNvSpPr>
            <a:spLocks noGrp="1"/>
          </p:cNvSpPr>
          <p:nvPr>
            <p:ph type="sldNum" sz="quarter" idx="5"/>
          </p:nvPr>
        </p:nvSpPr>
        <p:spPr>
          <a:noFill/>
        </p:spPr>
        <p:txBody>
          <a:bodyPr/>
          <a:lstStyle/>
          <a:p>
            <a:fld id="{B8B9C306-1975-47B6-BFD7-57831F878A7C}" type="slidenum">
              <a:rPr lang="en-US" smtClean="0"/>
              <a:pPr/>
              <a:t>41</a:t>
            </a:fld>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p:spPr>
        <p:txBody>
          <a:bodyPr/>
          <a:lstStyle/>
          <a:p>
            <a:endParaRPr lang="en-US" smtClean="0"/>
          </a:p>
        </p:txBody>
      </p:sp>
      <p:sp>
        <p:nvSpPr>
          <p:cNvPr id="106500" name="Slide Number Placeholder 3"/>
          <p:cNvSpPr>
            <a:spLocks noGrp="1"/>
          </p:cNvSpPr>
          <p:nvPr>
            <p:ph type="sldNum" sz="quarter" idx="5"/>
          </p:nvPr>
        </p:nvSpPr>
        <p:spPr>
          <a:noFill/>
        </p:spPr>
        <p:txBody>
          <a:bodyPr/>
          <a:lstStyle/>
          <a:p>
            <a:fld id="{EA6A2EAD-80E0-4F04-BFE3-4C44D0AB4FFB}" type="slidenum">
              <a:rPr lang="en-US" smtClean="0"/>
              <a:pPr/>
              <a:t>42</a:t>
            </a:fld>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pPr eaLnBrk="1" hangingPunct="1"/>
            <a:endParaRPr lang="en-US" smtClean="0"/>
          </a:p>
        </p:txBody>
      </p:sp>
      <p:sp>
        <p:nvSpPr>
          <p:cNvPr id="77828" name="Slide Number Placeholder 3"/>
          <p:cNvSpPr>
            <a:spLocks noGrp="1"/>
          </p:cNvSpPr>
          <p:nvPr>
            <p:ph type="sldNum" sz="quarter" idx="5"/>
          </p:nvPr>
        </p:nvSpPr>
        <p:spPr>
          <a:noFill/>
        </p:spPr>
        <p:txBody>
          <a:bodyPr/>
          <a:lstStyle/>
          <a:p>
            <a:fld id="{783375FC-6A83-48F7-BBE3-8CB90431D406}" type="slidenum">
              <a:rPr lang="en-US" smtClean="0"/>
              <a:pPr/>
              <a:t>44</a:t>
            </a:fld>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p:spPr>
        <p:txBody>
          <a:bodyPr/>
          <a:lstStyle/>
          <a:p>
            <a:pPr eaLnBrk="1" hangingPunct="1"/>
            <a:endParaRPr lang="en-US" smtClean="0"/>
          </a:p>
        </p:txBody>
      </p:sp>
      <p:sp>
        <p:nvSpPr>
          <p:cNvPr id="88068" name="Slide Number Placeholder 3"/>
          <p:cNvSpPr>
            <a:spLocks noGrp="1"/>
          </p:cNvSpPr>
          <p:nvPr>
            <p:ph type="sldNum" sz="quarter" idx="5"/>
          </p:nvPr>
        </p:nvSpPr>
        <p:spPr>
          <a:noFill/>
        </p:spPr>
        <p:txBody>
          <a:bodyPr/>
          <a:lstStyle/>
          <a:p>
            <a:fld id="{54530836-BC60-4C42-A2B7-B518E3B6E0CF}" type="slidenum">
              <a:rPr lang="en-US" smtClean="0"/>
              <a:pPr/>
              <a:t>45</a:t>
            </a:fld>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p:spPr>
        <p:txBody>
          <a:bodyPr/>
          <a:lstStyle/>
          <a:p>
            <a:pPr eaLnBrk="1" hangingPunct="1"/>
            <a:endParaRPr lang="en-US" smtClean="0"/>
          </a:p>
        </p:txBody>
      </p:sp>
      <p:sp>
        <p:nvSpPr>
          <p:cNvPr id="89092" name="Slide Number Placeholder 3"/>
          <p:cNvSpPr>
            <a:spLocks noGrp="1"/>
          </p:cNvSpPr>
          <p:nvPr>
            <p:ph type="sldNum" sz="quarter" idx="5"/>
          </p:nvPr>
        </p:nvSpPr>
        <p:spPr>
          <a:noFill/>
        </p:spPr>
        <p:txBody>
          <a:bodyPr/>
          <a:lstStyle/>
          <a:p>
            <a:fld id="{C7401540-8459-4444-97ED-F2D445FBEC86}" type="slidenum">
              <a:rPr lang="en-US" smtClean="0"/>
              <a:pPr/>
              <a:t>46</a:t>
            </a:fld>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p:spPr>
        <p:txBody>
          <a:bodyPr/>
          <a:lstStyle/>
          <a:p>
            <a:pPr eaLnBrk="1" hangingPunct="1"/>
            <a:endParaRPr lang="en-US" smtClean="0"/>
          </a:p>
        </p:txBody>
      </p:sp>
      <p:sp>
        <p:nvSpPr>
          <p:cNvPr id="95236" name="Slide Number Placeholder 3"/>
          <p:cNvSpPr>
            <a:spLocks noGrp="1"/>
          </p:cNvSpPr>
          <p:nvPr>
            <p:ph type="sldNum" sz="quarter" idx="5"/>
          </p:nvPr>
        </p:nvSpPr>
        <p:spPr>
          <a:noFill/>
        </p:spPr>
        <p:txBody>
          <a:bodyPr/>
          <a:lstStyle/>
          <a:p>
            <a:fld id="{CE28F073-553C-4A9C-A58D-6AC855F014E7}" type="slidenum">
              <a:rPr lang="en-US" smtClean="0"/>
              <a:pPr/>
              <a:t>47</a:t>
            </a:fld>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p:spPr>
        <p:txBody>
          <a:bodyPr/>
          <a:lstStyle/>
          <a:p>
            <a:endParaRPr lang="en-US" smtClean="0"/>
          </a:p>
        </p:txBody>
      </p:sp>
      <p:sp>
        <p:nvSpPr>
          <p:cNvPr id="97284" name="Slide Number Placeholder 3"/>
          <p:cNvSpPr>
            <a:spLocks noGrp="1"/>
          </p:cNvSpPr>
          <p:nvPr>
            <p:ph type="sldNum" sz="quarter" idx="5"/>
          </p:nvPr>
        </p:nvSpPr>
        <p:spPr>
          <a:noFill/>
        </p:spPr>
        <p:txBody>
          <a:bodyPr/>
          <a:lstStyle/>
          <a:p>
            <a:fld id="{60819B21-2436-4BD1-B5E9-8A656F5C6FEC}" type="slidenum">
              <a:rPr lang="en-US" smtClean="0"/>
              <a:pPr/>
              <a:t>48</a:t>
            </a:fld>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p:spPr>
        <p:txBody>
          <a:bodyPr/>
          <a:lstStyle/>
          <a:p>
            <a:endParaRPr lang="en-US" smtClean="0"/>
          </a:p>
        </p:txBody>
      </p:sp>
      <p:sp>
        <p:nvSpPr>
          <p:cNvPr id="101380" name="Slide Number Placeholder 3"/>
          <p:cNvSpPr>
            <a:spLocks noGrp="1"/>
          </p:cNvSpPr>
          <p:nvPr>
            <p:ph type="sldNum" sz="quarter" idx="5"/>
          </p:nvPr>
        </p:nvSpPr>
        <p:spPr>
          <a:noFill/>
        </p:spPr>
        <p:txBody>
          <a:bodyPr/>
          <a:lstStyle/>
          <a:p>
            <a:fld id="{DB8534BF-D24F-4087-9E07-F99644F1C013}" type="slidenum">
              <a:rPr lang="en-US" smtClean="0"/>
              <a:pPr/>
              <a:t>50</a:t>
            </a:fld>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ln/>
        </p:spPr>
        <p:txBody>
          <a:bodyPr/>
          <a:lstStyle/>
          <a:p>
            <a:endParaRPr lang="en-US" smtClean="0"/>
          </a:p>
        </p:txBody>
      </p:sp>
      <p:sp>
        <p:nvSpPr>
          <p:cNvPr id="102404" name="Slide Number Placeholder 3"/>
          <p:cNvSpPr>
            <a:spLocks noGrp="1"/>
          </p:cNvSpPr>
          <p:nvPr>
            <p:ph type="sldNum" sz="quarter" idx="5"/>
          </p:nvPr>
        </p:nvSpPr>
        <p:spPr>
          <a:noFill/>
        </p:spPr>
        <p:txBody>
          <a:bodyPr/>
          <a:lstStyle/>
          <a:p>
            <a:fld id="{4487A76A-25F5-40E9-B5CF-C21B097DB980}" type="slidenum">
              <a:rPr lang="en-US" smtClean="0"/>
              <a:pPr/>
              <a:t>51</a:t>
            </a:fld>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p:spPr>
        <p:txBody>
          <a:bodyPr/>
          <a:lstStyle/>
          <a:p>
            <a:endParaRPr lang="en-US" smtClean="0"/>
          </a:p>
        </p:txBody>
      </p:sp>
      <p:sp>
        <p:nvSpPr>
          <p:cNvPr id="91140" name="Slide Number Placeholder 3"/>
          <p:cNvSpPr>
            <a:spLocks noGrp="1"/>
          </p:cNvSpPr>
          <p:nvPr>
            <p:ph type="sldNum" sz="quarter" idx="5"/>
          </p:nvPr>
        </p:nvSpPr>
        <p:spPr>
          <a:noFill/>
        </p:spPr>
        <p:txBody>
          <a:bodyPr/>
          <a:lstStyle/>
          <a:p>
            <a:fld id="{1BA4B9D9-0763-42E9-81C5-411135AD8C66}" type="slidenum">
              <a:rPr lang="en-US" smtClean="0"/>
              <a:pPr/>
              <a:t>52</a:t>
            </a:fld>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p:spPr>
        <p:txBody>
          <a:bodyPr/>
          <a:lstStyle/>
          <a:p>
            <a:endParaRPr lang="en-US" smtClean="0"/>
          </a:p>
        </p:txBody>
      </p:sp>
      <p:sp>
        <p:nvSpPr>
          <p:cNvPr id="92164" name="Slide Number Placeholder 3"/>
          <p:cNvSpPr>
            <a:spLocks noGrp="1"/>
          </p:cNvSpPr>
          <p:nvPr>
            <p:ph type="sldNum" sz="quarter" idx="5"/>
          </p:nvPr>
        </p:nvSpPr>
        <p:spPr>
          <a:noFill/>
        </p:spPr>
        <p:txBody>
          <a:bodyPr/>
          <a:lstStyle/>
          <a:p>
            <a:fld id="{96690851-1448-4E8D-8581-A9F06DF2389B}" type="slidenum">
              <a:rPr lang="en-US" smtClean="0"/>
              <a:pPr/>
              <a:t>53</a:t>
            </a:fld>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pPr eaLnBrk="1" hangingPunct="1"/>
            <a:endParaRPr lang="en-US" smtClean="0"/>
          </a:p>
        </p:txBody>
      </p:sp>
      <p:sp>
        <p:nvSpPr>
          <p:cNvPr id="77828" name="Slide Number Placeholder 3"/>
          <p:cNvSpPr>
            <a:spLocks noGrp="1"/>
          </p:cNvSpPr>
          <p:nvPr>
            <p:ph type="sldNum" sz="quarter" idx="5"/>
          </p:nvPr>
        </p:nvSpPr>
        <p:spPr>
          <a:noFill/>
        </p:spPr>
        <p:txBody>
          <a:bodyPr/>
          <a:lstStyle/>
          <a:p>
            <a:fld id="{783375FC-6A83-48F7-BBE3-8CB90431D406}" type="slidenum">
              <a:rPr lang="en-US" smtClean="0"/>
              <a:pPr/>
              <a:t>54</a:t>
            </a:fld>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45019A2E-6222-4091-BC68-256FE3ABAA47}" type="slidenum">
              <a:rPr lang="en-US" smtClean="0"/>
              <a:pPr/>
              <a:t>55</a:t>
            </a:fld>
            <a:endParaRPr lang="en-US" smtClean="0"/>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pPr eaLnBrk="1" hangingPunct="1"/>
            <a:endParaRPr lang="en-US" smtClean="0"/>
          </a:p>
        </p:txBody>
      </p:sp>
      <p:sp>
        <p:nvSpPr>
          <p:cNvPr id="108548" name="Slide Number Placeholder 3"/>
          <p:cNvSpPr>
            <a:spLocks noGrp="1"/>
          </p:cNvSpPr>
          <p:nvPr>
            <p:ph type="sldNum" sz="quarter" idx="5"/>
          </p:nvPr>
        </p:nvSpPr>
        <p:spPr>
          <a:noFill/>
        </p:spPr>
        <p:txBody>
          <a:bodyPr/>
          <a:lstStyle/>
          <a:p>
            <a:fld id="{ACA20538-5374-4AA8-86DC-E8E14E9F0B33}" type="slidenum">
              <a:rPr lang="en-US" smtClean="0"/>
              <a:pPr/>
              <a:t>56</a:t>
            </a:fld>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a:ln/>
        </p:spPr>
      </p:sp>
      <p:sp>
        <p:nvSpPr>
          <p:cNvPr id="110595" name="Notes Placeholder 2"/>
          <p:cNvSpPr>
            <a:spLocks noGrp="1"/>
          </p:cNvSpPr>
          <p:nvPr>
            <p:ph type="body" idx="1"/>
          </p:nvPr>
        </p:nvSpPr>
        <p:spPr>
          <a:noFill/>
          <a:ln/>
        </p:spPr>
        <p:txBody>
          <a:bodyPr/>
          <a:lstStyle/>
          <a:p>
            <a:pPr eaLnBrk="1" hangingPunct="1"/>
            <a:endParaRPr lang="en-US" smtClean="0"/>
          </a:p>
        </p:txBody>
      </p:sp>
      <p:sp>
        <p:nvSpPr>
          <p:cNvPr id="110596" name="Slide Number Placeholder 3"/>
          <p:cNvSpPr>
            <a:spLocks noGrp="1"/>
          </p:cNvSpPr>
          <p:nvPr>
            <p:ph type="sldNum" sz="quarter" idx="5"/>
          </p:nvPr>
        </p:nvSpPr>
        <p:spPr>
          <a:noFill/>
        </p:spPr>
        <p:txBody>
          <a:bodyPr/>
          <a:lstStyle/>
          <a:p>
            <a:fld id="{ABF28206-B6C5-4366-8EA7-D0D557D33436}" type="slidenum">
              <a:rPr lang="en-US" smtClean="0"/>
              <a:pPr/>
              <a:t>58</a:t>
            </a:fld>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p:spPr>
        <p:txBody>
          <a:bodyPr/>
          <a:lstStyle/>
          <a:p>
            <a:pPr eaLnBrk="1" hangingPunct="1"/>
            <a:endParaRPr lang="en-US" smtClean="0"/>
          </a:p>
        </p:txBody>
      </p:sp>
      <p:sp>
        <p:nvSpPr>
          <p:cNvPr id="109572" name="Slide Number Placeholder 3"/>
          <p:cNvSpPr>
            <a:spLocks noGrp="1"/>
          </p:cNvSpPr>
          <p:nvPr>
            <p:ph type="sldNum" sz="quarter" idx="5"/>
          </p:nvPr>
        </p:nvSpPr>
        <p:spPr>
          <a:noFill/>
        </p:spPr>
        <p:txBody>
          <a:bodyPr/>
          <a:lstStyle/>
          <a:p>
            <a:fld id="{B330DC86-181D-4839-844C-D5EAEDD71D6E}" type="slidenum">
              <a:rPr lang="en-US" smtClean="0"/>
              <a:pPr/>
              <a:t>61</a:t>
            </a:fld>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p:spPr>
        <p:txBody>
          <a:bodyPr/>
          <a:lstStyle/>
          <a:p>
            <a:pPr eaLnBrk="1" hangingPunct="1"/>
            <a:endParaRPr lang="en-US" smtClean="0"/>
          </a:p>
        </p:txBody>
      </p:sp>
      <p:sp>
        <p:nvSpPr>
          <p:cNvPr id="113668" name="Slide Number Placeholder 3"/>
          <p:cNvSpPr>
            <a:spLocks noGrp="1"/>
          </p:cNvSpPr>
          <p:nvPr>
            <p:ph type="sldNum" sz="quarter" idx="5"/>
          </p:nvPr>
        </p:nvSpPr>
        <p:spPr>
          <a:noFill/>
        </p:spPr>
        <p:txBody>
          <a:bodyPr/>
          <a:lstStyle/>
          <a:p>
            <a:fld id="{6529DCBB-7B33-4989-8D68-E989EDE28DF4}" type="slidenum">
              <a:rPr lang="en-US" smtClean="0"/>
              <a:pPr/>
              <a:t>63</a:t>
            </a:fld>
            <a:endParaRPr 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a:ln/>
        </p:spPr>
      </p:sp>
      <p:sp>
        <p:nvSpPr>
          <p:cNvPr id="114691" name="Notes Placeholder 2"/>
          <p:cNvSpPr>
            <a:spLocks noGrp="1"/>
          </p:cNvSpPr>
          <p:nvPr>
            <p:ph type="body" idx="1"/>
          </p:nvPr>
        </p:nvSpPr>
        <p:spPr>
          <a:noFill/>
          <a:ln/>
        </p:spPr>
        <p:txBody>
          <a:bodyPr/>
          <a:lstStyle/>
          <a:p>
            <a:endParaRPr lang="en-US" smtClean="0"/>
          </a:p>
        </p:txBody>
      </p:sp>
      <p:sp>
        <p:nvSpPr>
          <p:cNvPr id="114692" name="Slide Number Placeholder 3"/>
          <p:cNvSpPr>
            <a:spLocks noGrp="1"/>
          </p:cNvSpPr>
          <p:nvPr>
            <p:ph type="sldNum" sz="quarter" idx="5"/>
          </p:nvPr>
        </p:nvSpPr>
        <p:spPr>
          <a:noFill/>
        </p:spPr>
        <p:txBody>
          <a:bodyPr/>
          <a:lstStyle/>
          <a:p>
            <a:fld id="{F5EE1DD0-DE34-45EA-AEA3-1BFB88D9BDC7}" type="slidenum">
              <a:rPr lang="en-US" smtClean="0"/>
              <a:pPr/>
              <a:t>65</a:t>
            </a:fld>
            <a:endParaRPr 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pPr eaLnBrk="1" hangingPunct="1"/>
            <a:endParaRPr lang="en-US" smtClean="0"/>
          </a:p>
        </p:txBody>
      </p:sp>
      <p:sp>
        <p:nvSpPr>
          <p:cNvPr id="77828" name="Slide Number Placeholder 3"/>
          <p:cNvSpPr>
            <a:spLocks noGrp="1"/>
          </p:cNvSpPr>
          <p:nvPr>
            <p:ph type="sldNum" sz="quarter" idx="5"/>
          </p:nvPr>
        </p:nvSpPr>
        <p:spPr>
          <a:noFill/>
        </p:spPr>
        <p:txBody>
          <a:bodyPr/>
          <a:lstStyle/>
          <a:p>
            <a:fld id="{783375FC-6A83-48F7-BBE3-8CB90431D406}" type="slidenum">
              <a:rPr lang="en-US" smtClean="0"/>
              <a:pPr/>
              <a:t>66</a:t>
            </a:fld>
            <a:endParaRPr 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a:ln/>
        </p:spPr>
      </p:sp>
      <p:sp>
        <p:nvSpPr>
          <p:cNvPr id="121859" name="Notes Placeholder 2"/>
          <p:cNvSpPr>
            <a:spLocks noGrp="1"/>
          </p:cNvSpPr>
          <p:nvPr>
            <p:ph type="body" idx="1"/>
          </p:nvPr>
        </p:nvSpPr>
        <p:spPr>
          <a:noFill/>
          <a:ln/>
        </p:spPr>
        <p:txBody>
          <a:bodyPr/>
          <a:lstStyle/>
          <a:p>
            <a:endParaRPr lang="en-US" smtClean="0"/>
          </a:p>
        </p:txBody>
      </p:sp>
      <p:sp>
        <p:nvSpPr>
          <p:cNvPr id="121860" name="Slide Number Placeholder 3"/>
          <p:cNvSpPr txBox="1">
            <a:spLocks noGrp="1"/>
          </p:cNvSpPr>
          <p:nvPr/>
        </p:nvSpPr>
        <p:spPr bwMode="auto">
          <a:xfrm>
            <a:off x="4145502" y="9121797"/>
            <a:ext cx="3169699" cy="479403"/>
          </a:xfrm>
          <a:prstGeom prst="rect">
            <a:avLst/>
          </a:prstGeom>
          <a:noFill/>
          <a:ln w="9525">
            <a:noFill/>
            <a:miter lim="800000"/>
            <a:headEnd/>
            <a:tailEnd/>
          </a:ln>
        </p:spPr>
        <p:txBody>
          <a:bodyPr lIns="96655" tIns="48328" rIns="96655" bIns="48328" anchor="b"/>
          <a:lstStyle/>
          <a:p>
            <a:pPr algn="r" defTabSz="966556" eaLnBrk="1" hangingPunct="1"/>
            <a:fld id="{0C8D19DF-B848-426A-B105-0F40D5B2F886}" type="slidenum">
              <a:rPr lang="en-US" sz="1400"/>
              <a:pPr algn="r" defTabSz="966556" eaLnBrk="1" hangingPunct="1"/>
              <a:t>69</a:t>
            </a:fld>
            <a:endParaRPr lang="en-US" sz="140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noTextEdit="1"/>
          </p:cNvSpPr>
          <p:nvPr>
            <p:ph type="sldImg"/>
          </p:nvPr>
        </p:nvSpPr>
        <p:spPr>
          <a:ln/>
        </p:spPr>
      </p:sp>
      <p:sp>
        <p:nvSpPr>
          <p:cNvPr id="123907"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pPr eaLnBrk="1" hangingPunct="1"/>
            <a:endParaRPr lang="en-US" smtClean="0"/>
          </a:p>
        </p:txBody>
      </p:sp>
      <p:sp>
        <p:nvSpPr>
          <p:cNvPr id="77828" name="Slide Number Placeholder 3"/>
          <p:cNvSpPr>
            <a:spLocks noGrp="1"/>
          </p:cNvSpPr>
          <p:nvPr>
            <p:ph type="sldNum" sz="quarter" idx="5"/>
          </p:nvPr>
        </p:nvSpPr>
        <p:spPr>
          <a:noFill/>
        </p:spPr>
        <p:txBody>
          <a:bodyPr/>
          <a:lstStyle/>
          <a:p>
            <a:fld id="{783375FC-6A83-48F7-BBE3-8CB90431D406}" type="slidenum">
              <a:rPr lang="en-US" smtClean="0"/>
              <a:pPr/>
              <a:t>81</a:t>
            </a:fld>
            <a:endParaRPr lang="en-US"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Rot="1" noChangeAspect="1" noChangeArrowheads="1" noTextEdit="1"/>
          </p:cNvSpPr>
          <p:nvPr>
            <p:ph type="sldImg"/>
          </p:nvPr>
        </p:nvSpPr>
        <p:spPr>
          <a:ln/>
        </p:spPr>
      </p:sp>
      <p:sp>
        <p:nvSpPr>
          <p:cNvPr id="137219"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Rot="1" noChangeAspect="1" noChangeArrowheads="1" noTextEdit="1"/>
          </p:cNvSpPr>
          <p:nvPr>
            <p:ph type="sldImg"/>
          </p:nvPr>
        </p:nvSpPr>
        <p:spPr>
          <a:ln/>
        </p:spPr>
      </p:sp>
      <p:sp>
        <p:nvSpPr>
          <p:cNvPr id="138243"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Rot="1" noChangeAspect="1" noChangeArrowheads="1" noTextEdit="1"/>
          </p:cNvSpPr>
          <p:nvPr>
            <p:ph type="sldImg"/>
          </p:nvPr>
        </p:nvSpPr>
        <p:spPr>
          <a:ln/>
        </p:spPr>
      </p:sp>
      <p:sp>
        <p:nvSpPr>
          <p:cNvPr id="139267"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Rot="1" noChangeAspect="1" noChangeArrowheads="1" noTextEdit="1"/>
          </p:cNvSpPr>
          <p:nvPr>
            <p:ph type="sldImg"/>
          </p:nvPr>
        </p:nvSpPr>
        <p:spPr>
          <a:ln/>
        </p:spPr>
      </p:sp>
      <p:sp>
        <p:nvSpPr>
          <p:cNvPr id="141315"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8382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pic>
        <p:nvPicPr>
          <p:cNvPr id="10" name="Picture 3"/>
          <p:cNvPicPr>
            <a:picLocks noChangeAspect="1" noChangeArrowheads="1"/>
          </p:cNvPicPr>
          <p:nvPr userDrawn="1"/>
        </p:nvPicPr>
        <p:blipFill>
          <a:blip r:embed="rId13"/>
          <a:srcRect/>
          <a:stretch>
            <a:fillRect/>
          </a:stretch>
        </p:blipFill>
        <p:spPr bwMode="auto">
          <a:xfrm>
            <a:off x="229982" y="0"/>
            <a:ext cx="8914018" cy="789842"/>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iming>
    <p:tnLst>
      <p:par>
        <p:cTn id="1" dur="indefinite" restart="never" nodeType="tmRoot"/>
      </p:par>
    </p:tnLst>
  </p:timing>
  <p:txStyles>
    <p:titleStyle>
      <a:lvl1pPr algn="ctr" rtl="0" fontAlgn="base">
        <a:spcBef>
          <a:spcPct val="0"/>
        </a:spcBef>
        <a:spcAft>
          <a:spcPct val="0"/>
        </a:spcAft>
        <a:defRPr sz="3200">
          <a:solidFill>
            <a:srgbClr val="003399"/>
          </a:solidFill>
          <a:latin typeface="+mj-lt"/>
          <a:ea typeface="+mj-ea"/>
          <a:cs typeface="+mj-cs"/>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mn-lt"/>
          <a:cs typeface="+mn-cs"/>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mn-lt"/>
          <a:cs typeface="+mn-cs"/>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3.w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4.wmf"/><Relationship Id="rId4" Type="http://schemas.openxmlformats.org/officeDocument/2006/relationships/oleObject" Target="../embeddings/oleObject2.bin"/></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5.wmf"/><Relationship Id="rId4" Type="http://schemas.openxmlformats.org/officeDocument/2006/relationships/oleObject" Target="../embeddings/oleObject3.bin"/></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image" Target="../media/image8.wmf"/></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10.wmf"/></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6.xml"/><Relationship Id="rId1" Type="http://schemas.openxmlformats.org/officeDocument/2006/relationships/vmlDrawing" Target="../drawings/vmlDrawing6.vml"/><Relationship Id="rId4" Type="http://schemas.openxmlformats.org/officeDocument/2006/relationships/image" Target="../media/image11.wmf"/></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vmlDrawing" Target="../drawings/vmlDrawing7.vml"/><Relationship Id="rId5" Type="http://schemas.openxmlformats.org/officeDocument/2006/relationships/image" Target="../media/image12.wmf"/><Relationship Id="rId4" Type="http://schemas.openxmlformats.org/officeDocument/2006/relationships/oleObject" Target="../embeddings/oleObject7.bin"/></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6.xml"/><Relationship Id="rId1" Type="http://schemas.openxmlformats.org/officeDocument/2006/relationships/vmlDrawing" Target="../drawings/vmlDrawing8.vml"/><Relationship Id="rId5" Type="http://schemas.openxmlformats.org/officeDocument/2006/relationships/image" Target="../media/image15.wmf"/><Relationship Id="rId4" Type="http://schemas.openxmlformats.org/officeDocument/2006/relationships/oleObject" Target="../embeddings/oleObject8.bin"/></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8" Type="http://schemas.openxmlformats.org/officeDocument/2006/relationships/oleObject" Target="../embeddings/oleObject11.bin"/><Relationship Id="rId3" Type="http://schemas.openxmlformats.org/officeDocument/2006/relationships/notesSlide" Target="../notesSlides/notesSlide38.xml"/><Relationship Id="rId7" Type="http://schemas.openxmlformats.org/officeDocument/2006/relationships/image" Target="../media/image17.wmf"/><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oleObject" Target="../embeddings/oleObject10.bin"/><Relationship Id="rId5" Type="http://schemas.openxmlformats.org/officeDocument/2006/relationships/image" Target="../media/image16.wmf"/><Relationship Id="rId4" Type="http://schemas.openxmlformats.org/officeDocument/2006/relationships/oleObject" Target="../embeddings/oleObject9.bin"/><Relationship Id="rId9" Type="http://schemas.openxmlformats.org/officeDocument/2006/relationships/image" Target="../media/image18.wmf"/></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7.xml"/><Relationship Id="rId1" Type="http://schemas.openxmlformats.org/officeDocument/2006/relationships/vmlDrawing" Target="../drawings/vmlDrawing10.vml"/><Relationship Id="rId5" Type="http://schemas.openxmlformats.org/officeDocument/2006/relationships/image" Target="../media/image19.wmf"/><Relationship Id="rId4" Type="http://schemas.openxmlformats.org/officeDocument/2006/relationships/oleObject" Target="../embeddings/oleObject12.bin"/></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6.xml"/><Relationship Id="rId1" Type="http://schemas.openxmlformats.org/officeDocument/2006/relationships/vmlDrawing" Target="../drawings/vmlDrawing11.vml"/><Relationship Id="rId5" Type="http://schemas.openxmlformats.org/officeDocument/2006/relationships/image" Target="../media/image22.png"/><Relationship Id="rId4" Type="http://schemas.openxmlformats.org/officeDocument/2006/relationships/image" Target="../media/image21.wmf"/></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2.xml"/><Relationship Id="rId7" Type="http://schemas.openxmlformats.org/officeDocument/2006/relationships/image" Target="../media/image24.wmf"/><Relationship Id="rId2" Type="http://schemas.openxmlformats.org/officeDocument/2006/relationships/slideLayout" Target="../slideLayouts/slideLayout6.xml"/><Relationship Id="rId1" Type="http://schemas.openxmlformats.org/officeDocument/2006/relationships/vmlDrawing" Target="../drawings/vmlDrawing12.vml"/><Relationship Id="rId6" Type="http://schemas.openxmlformats.org/officeDocument/2006/relationships/oleObject" Target="../embeddings/oleObject15.bin"/><Relationship Id="rId5" Type="http://schemas.openxmlformats.org/officeDocument/2006/relationships/image" Target="../media/image23.wmf"/><Relationship Id="rId4" Type="http://schemas.openxmlformats.org/officeDocument/2006/relationships/oleObject" Target="../embeddings/oleObject14.bin"/></Relationships>
</file>

<file path=ppt/slides/_rels/slide5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5.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7.xml"/><Relationship Id="rId1" Type="http://schemas.openxmlformats.org/officeDocument/2006/relationships/vmlDrawing" Target="../drawings/vmlDrawing13.vml"/><Relationship Id="rId5" Type="http://schemas.openxmlformats.org/officeDocument/2006/relationships/image" Target="../media/image28.wmf"/><Relationship Id="rId4" Type="http://schemas.openxmlformats.org/officeDocument/2006/relationships/oleObject" Target="../embeddings/oleObject16.bin"/></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6.xml"/><Relationship Id="rId1" Type="http://schemas.openxmlformats.org/officeDocument/2006/relationships/vmlDrawing" Target="../drawings/vmlDrawing14.vml"/><Relationship Id="rId5" Type="http://schemas.openxmlformats.org/officeDocument/2006/relationships/image" Target="../media/image29.wmf"/><Relationship Id="rId4" Type="http://schemas.openxmlformats.org/officeDocument/2006/relationships/oleObject" Target="../embeddings/oleObject17.bin"/></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6.xml"/><Relationship Id="rId1" Type="http://schemas.openxmlformats.org/officeDocument/2006/relationships/vmlDrawing" Target="../drawings/vmlDrawing15.vml"/><Relationship Id="rId4" Type="http://schemas.openxmlformats.org/officeDocument/2006/relationships/image" Target="../media/image32.wmf"/></Relationships>
</file>

<file path=ppt/slides/_rels/slide6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6.xml"/><Relationship Id="rId1" Type="http://schemas.openxmlformats.org/officeDocument/2006/relationships/vmlDrawing" Target="../drawings/vmlDrawing16.vml"/><Relationship Id="rId5" Type="http://schemas.openxmlformats.org/officeDocument/2006/relationships/image" Target="../media/image36.wmf"/><Relationship Id="rId4" Type="http://schemas.openxmlformats.org/officeDocument/2006/relationships/oleObject" Target="../embeddings/oleObject19.bin"/></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6.xml"/><Relationship Id="rId1" Type="http://schemas.openxmlformats.org/officeDocument/2006/relationships/vmlDrawing" Target="../drawings/vmlDrawing17.vml"/><Relationship Id="rId5" Type="http://schemas.openxmlformats.org/officeDocument/2006/relationships/image" Target="../media/image37.wmf"/><Relationship Id="rId4" Type="http://schemas.openxmlformats.org/officeDocument/2006/relationships/oleObject" Target="../embeddings/oleObject20.bin"/></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6.xml"/><Relationship Id="rId1" Type="http://schemas.openxmlformats.org/officeDocument/2006/relationships/vmlDrawing" Target="../drawings/vmlDrawing18.vml"/><Relationship Id="rId5" Type="http://schemas.openxmlformats.org/officeDocument/2006/relationships/image" Target="../media/image38.wmf"/><Relationship Id="rId4" Type="http://schemas.openxmlformats.org/officeDocument/2006/relationships/oleObject" Target="../embeddings/oleObject21.bin"/></Relationships>
</file>

<file path=ppt/slides/_rels/slide7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65.xml"/><Relationship Id="rId7" Type="http://schemas.openxmlformats.org/officeDocument/2006/relationships/image" Target="../media/image42.png"/><Relationship Id="rId2" Type="http://schemas.openxmlformats.org/officeDocument/2006/relationships/slideLayout" Target="../slideLayouts/slideLayout6.xml"/><Relationship Id="rId1" Type="http://schemas.openxmlformats.org/officeDocument/2006/relationships/vmlDrawing" Target="../drawings/vmlDrawing19.vml"/><Relationship Id="rId6" Type="http://schemas.openxmlformats.org/officeDocument/2006/relationships/image" Target="../media/image41.png"/><Relationship Id="rId5" Type="http://schemas.openxmlformats.org/officeDocument/2006/relationships/image" Target="../media/image40.wmf"/><Relationship Id="rId4" Type="http://schemas.openxmlformats.org/officeDocument/2006/relationships/oleObject" Target="../embeddings/oleObject22.bin"/></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6.xml"/><Relationship Id="rId1" Type="http://schemas.openxmlformats.org/officeDocument/2006/relationships/vmlDrawing" Target="../drawings/vmlDrawing20.vml"/><Relationship Id="rId5" Type="http://schemas.openxmlformats.org/officeDocument/2006/relationships/image" Target="../media/image43.wmf"/><Relationship Id="rId4" Type="http://schemas.openxmlformats.org/officeDocument/2006/relationships/oleObject" Target="../embeddings/oleObject23.bin"/></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3.xml"/><Relationship Id="rId1" Type="http://schemas.openxmlformats.org/officeDocument/2006/relationships/slideLayout" Target="../slideLayouts/slideLayout6.xml"/><Relationship Id="rId4" Type="http://schemas.openxmlformats.org/officeDocument/2006/relationships/image" Target="../media/image42.png"/></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6.xml"/><Relationship Id="rId1" Type="http://schemas.openxmlformats.org/officeDocument/2006/relationships/vmlDrawing" Target="../drawings/vmlDrawing21.vml"/><Relationship Id="rId5" Type="http://schemas.openxmlformats.org/officeDocument/2006/relationships/image" Target="../media/image45.wmf"/><Relationship Id="rId4" Type="http://schemas.openxmlformats.org/officeDocument/2006/relationships/oleObject" Target="../embeddings/oleObject24.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2"/>
          <p:cNvSpPr>
            <a:spLocks noGrp="1" noChangeArrowheads="1"/>
          </p:cNvSpPr>
          <p:nvPr>
            <p:ph type="title"/>
          </p:nvPr>
        </p:nvSpPr>
        <p:spPr>
          <a:xfrm>
            <a:off x="457200" y="1143000"/>
            <a:ext cx="8229600" cy="1139825"/>
          </a:xfrm>
        </p:spPr>
        <p:txBody>
          <a:bodyPr/>
          <a:lstStyle/>
          <a:p>
            <a:pPr algn="ctr"/>
            <a:r>
              <a:rPr lang="en-US" sz="4800" b="1"/>
              <a:t>Discrete Choice Modeling</a:t>
            </a:r>
          </a:p>
        </p:txBody>
      </p:sp>
      <p:sp>
        <p:nvSpPr>
          <p:cNvPr id="431107" name="Rectangle 3"/>
          <p:cNvSpPr>
            <a:spLocks noGrp="1" noChangeArrowheads="1"/>
          </p:cNvSpPr>
          <p:nvPr>
            <p:ph type="subTitle" idx="4294967295"/>
          </p:nvPr>
        </p:nvSpPr>
        <p:spPr>
          <a:xfrm>
            <a:off x="1676400" y="2895600"/>
            <a:ext cx="6705600" cy="2566987"/>
          </a:xfrm>
        </p:spPr>
        <p:txBody>
          <a:bodyPr/>
          <a:lstStyle/>
          <a:p>
            <a:pPr marL="0" indent="0">
              <a:buFont typeface="Wingdings" pitchFamily="2" charset="2"/>
              <a:buNone/>
            </a:pPr>
            <a:r>
              <a:rPr lang="en-US" sz="3600" b="1">
                <a:latin typeface="Arial" charset="0"/>
              </a:rPr>
              <a:t>William Greene</a:t>
            </a:r>
          </a:p>
          <a:p>
            <a:pPr marL="0" indent="0">
              <a:buFont typeface="Wingdings" pitchFamily="2" charset="2"/>
              <a:buNone/>
            </a:pPr>
            <a:r>
              <a:rPr lang="en-US" sz="3600" b="1">
                <a:latin typeface="Arial" charset="0"/>
              </a:rPr>
              <a:t>Stern School of Business</a:t>
            </a:r>
          </a:p>
          <a:p>
            <a:pPr marL="0" indent="0">
              <a:buFont typeface="Wingdings" pitchFamily="2" charset="2"/>
              <a:buNone/>
            </a:pPr>
            <a:r>
              <a:rPr lang="en-US" sz="3600" b="1">
                <a:latin typeface="Arial" charset="0"/>
              </a:rPr>
              <a:t>New York University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ctrTitle" idx="4294967295"/>
          </p:nvPr>
        </p:nvSpPr>
        <p:spPr>
          <a:xfrm>
            <a:off x="838200" y="3352800"/>
            <a:ext cx="7696200" cy="1676400"/>
          </a:xfrm>
        </p:spPr>
        <p:txBody>
          <a:bodyPr/>
          <a:lstStyle/>
          <a:p>
            <a:pPr marL="0" indent="0" eaLnBrk="1" hangingPunct="1"/>
            <a:r>
              <a:rPr lang="en-US" sz="7200" smtClean="0">
                <a:latin typeface="Arial" charset="0"/>
              </a:rPr>
              <a:t>Inference in Binary Choice Models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p:txBody>
          <a:bodyPr/>
          <a:lstStyle/>
          <a:p>
            <a:pPr algn="ctr" eaLnBrk="1" hangingPunct="1"/>
            <a:r>
              <a:rPr lang="en-US" smtClean="0"/>
              <a:t>Agenda</a:t>
            </a:r>
          </a:p>
        </p:txBody>
      </p:sp>
      <p:sp>
        <p:nvSpPr>
          <p:cNvPr id="19459" name="Rectangle 3"/>
          <p:cNvSpPr>
            <a:spLocks noGrp="1" noChangeArrowheads="1"/>
          </p:cNvSpPr>
          <p:nvPr>
            <p:ph type="body" idx="4294967295"/>
          </p:nvPr>
        </p:nvSpPr>
        <p:spPr>
          <a:xfrm>
            <a:off x="1219200" y="1676400"/>
            <a:ext cx="7391400" cy="3886200"/>
          </a:xfrm>
        </p:spPr>
        <p:txBody>
          <a:bodyPr/>
          <a:lstStyle/>
          <a:p>
            <a:pPr eaLnBrk="1" hangingPunct="1">
              <a:lnSpc>
                <a:spcPct val="90000"/>
              </a:lnSpc>
            </a:pPr>
            <a:r>
              <a:rPr lang="en-US" sz="2400" smtClean="0">
                <a:latin typeface="+mj-lt"/>
              </a:rPr>
              <a:t>Measuring the Fit of the Model to the Data</a:t>
            </a:r>
          </a:p>
          <a:p>
            <a:pPr eaLnBrk="1" hangingPunct="1">
              <a:lnSpc>
                <a:spcPct val="90000"/>
              </a:lnSpc>
            </a:pPr>
            <a:r>
              <a:rPr lang="en-US" sz="2400" smtClean="0">
                <a:latin typeface="+mj-lt"/>
              </a:rPr>
              <a:t>Predicting the Dependent Variable</a:t>
            </a:r>
          </a:p>
          <a:p>
            <a:pPr eaLnBrk="1" hangingPunct="1">
              <a:lnSpc>
                <a:spcPct val="90000"/>
              </a:lnSpc>
            </a:pPr>
            <a:r>
              <a:rPr lang="en-US" sz="2400" smtClean="0">
                <a:latin typeface="+mj-lt"/>
              </a:rPr>
              <a:t>Covariance matrices for inference</a:t>
            </a:r>
          </a:p>
          <a:p>
            <a:pPr eaLnBrk="1" hangingPunct="1">
              <a:lnSpc>
                <a:spcPct val="90000"/>
              </a:lnSpc>
            </a:pPr>
            <a:r>
              <a:rPr lang="en-US" sz="2400" smtClean="0">
                <a:latin typeface="+mj-lt"/>
              </a:rPr>
              <a:t>Hypothesis Tests</a:t>
            </a:r>
          </a:p>
          <a:p>
            <a:pPr lvl="1">
              <a:lnSpc>
                <a:spcPct val="90000"/>
              </a:lnSpc>
            </a:pPr>
            <a:r>
              <a:rPr lang="en-US" sz="2000" smtClean="0">
                <a:latin typeface="+mj-lt"/>
              </a:rPr>
              <a:t>About estimated coefficients and partial effects</a:t>
            </a:r>
          </a:p>
          <a:p>
            <a:pPr lvl="1" eaLnBrk="1" hangingPunct="1">
              <a:lnSpc>
                <a:spcPct val="90000"/>
              </a:lnSpc>
            </a:pPr>
            <a:r>
              <a:rPr lang="en-US" sz="2000" smtClean="0">
                <a:latin typeface="+mj-lt"/>
              </a:rPr>
              <a:t>Linear Restrictions</a:t>
            </a:r>
          </a:p>
          <a:p>
            <a:pPr lvl="1" eaLnBrk="1" hangingPunct="1">
              <a:lnSpc>
                <a:spcPct val="90000"/>
              </a:lnSpc>
            </a:pPr>
            <a:r>
              <a:rPr lang="en-US" sz="2000" smtClean="0">
                <a:latin typeface="+mj-lt"/>
              </a:rPr>
              <a:t>Structural Change</a:t>
            </a:r>
          </a:p>
          <a:p>
            <a:pPr lvl="1" eaLnBrk="1" hangingPunct="1">
              <a:lnSpc>
                <a:spcPct val="90000"/>
              </a:lnSpc>
            </a:pPr>
            <a:r>
              <a:rPr lang="en-US" sz="2000" smtClean="0">
                <a:latin typeface="+mj-lt"/>
              </a:rPr>
              <a:t>Heteroscedasticity</a:t>
            </a:r>
          </a:p>
          <a:p>
            <a:pPr lvl="1" eaLnBrk="1" hangingPunct="1">
              <a:lnSpc>
                <a:spcPct val="90000"/>
              </a:lnSpc>
            </a:pPr>
            <a:r>
              <a:rPr lang="en-US" sz="2000" smtClean="0">
                <a:latin typeface="+mj-lt"/>
              </a:rPr>
              <a:t>Model Specification (Logit vs. Probit)</a:t>
            </a:r>
          </a:p>
          <a:p>
            <a:pPr eaLnBrk="1" hangingPunct="1">
              <a:lnSpc>
                <a:spcPct val="90000"/>
              </a:lnSpc>
            </a:pPr>
            <a:r>
              <a:rPr lang="en-US" sz="2400" smtClean="0">
                <a:latin typeface="+mj-lt"/>
              </a:rPr>
              <a:t>Aggregate Prediction and Model Simulation</a:t>
            </a:r>
          </a:p>
          <a:p>
            <a:pPr eaLnBrk="1" hangingPunct="1">
              <a:lnSpc>
                <a:spcPct val="90000"/>
              </a:lnSpc>
            </a:pPr>
            <a:r>
              <a:rPr lang="en-US" sz="2400" smtClean="0">
                <a:latin typeface="+mj-lt"/>
              </a:rPr>
              <a:t>Scaling and Heteroscedasticity</a:t>
            </a:r>
          </a:p>
          <a:p>
            <a:pPr eaLnBrk="1" hangingPunct="1">
              <a:lnSpc>
                <a:spcPct val="90000"/>
              </a:lnSpc>
            </a:pPr>
            <a:r>
              <a:rPr lang="en-US" sz="2400" smtClean="0">
                <a:latin typeface="+mj-lt"/>
              </a:rPr>
              <a:t>Choice Based Sampling</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ctrTitle" idx="4294967295"/>
          </p:nvPr>
        </p:nvSpPr>
        <p:spPr>
          <a:xfrm>
            <a:off x="762000" y="3276600"/>
            <a:ext cx="7696200" cy="1676400"/>
          </a:xfrm>
        </p:spPr>
        <p:txBody>
          <a:bodyPr/>
          <a:lstStyle/>
          <a:p>
            <a:pPr marL="0" indent="0" eaLnBrk="1" hangingPunct="1"/>
            <a:r>
              <a:rPr lang="en-US" sz="7200" smtClean="0">
                <a:latin typeface="Arial" charset="0"/>
              </a:rPr>
              <a:t>Measures of Fit in Binary Choice Models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457200" y="304800"/>
            <a:ext cx="8229600" cy="1139825"/>
          </a:xfrm>
        </p:spPr>
        <p:txBody>
          <a:bodyPr/>
          <a:lstStyle/>
          <a:p>
            <a:pPr algn="ctr" eaLnBrk="1" hangingPunct="1"/>
            <a:r>
              <a:rPr lang="en-US" b="1" smtClean="0"/>
              <a:t>How Well Does the Model Fit?</a:t>
            </a:r>
          </a:p>
        </p:txBody>
      </p:sp>
      <p:sp>
        <p:nvSpPr>
          <p:cNvPr id="20483" name="Rectangle 3"/>
          <p:cNvSpPr>
            <a:spLocks noGrp="1" noChangeArrowheads="1"/>
          </p:cNvSpPr>
          <p:nvPr>
            <p:ph type="body" idx="4294967295"/>
          </p:nvPr>
        </p:nvSpPr>
        <p:spPr>
          <a:xfrm>
            <a:off x="457200" y="1600200"/>
            <a:ext cx="8534400" cy="4530725"/>
          </a:xfrm>
        </p:spPr>
        <p:txBody>
          <a:bodyPr/>
          <a:lstStyle/>
          <a:p>
            <a:pPr eaLnBrk="1" hangingPunct="1"/>
            <a:r>
              <a:rPr lang="en-US" sz="2400" b="1" smtClean="0">
                <a:solidFill>
                  <a:srgbClr val="FF0000"/>
                </a:solidFill>
                <a:latin typeface="+mj-lt"/>
              </a:rPr>
              <a:t>There is no R squared.</a:t>
            </a:r>
          </a:p>
          <a:p>
            <a:pPr lvl="1" eaLnBrk="1" hangingPunct="1"/>
            <a:r>
              <a:rPr lang="en-US" sz="2000" smtClean="0">
                <a:latin typeface="+mj-lt"/>
              </a:rPr>
              <a:t>Least squares for linear models is computed to maximize R</a:t>
            </a:r>
            <a:r>
              <a:rPr lang="en-US" sz="2000" baseline="30000" smtClean="0">
                <a:latin typeface="+mj-lt"/>
              </a:rPr>
              <a:t>2</a:t>
            </a:r>
            <a:endParaRPr lang="en-US" sz="2000" smtClean="0">
              <a:latin typeface="+mj-lt"/>
            </a:endParaRPr>
          </a:p>
          <a:p>
            <a:pPr lvl="1" eaLnBrk="1" hangingPunct="1"/>
            <a:r>
              <a:rPr lang="en-US" sz="2000" smtClean="0">
                <a:latin typeface="+mj-lt"/>
              </a:rPr>
              <a:t>There are no residuals or sums of squares in a binary choice model</a:t>
            </a:r>
          </a:p>
          <a:p>
            <a:pPr lvl="1" eaLnBrk="1" hangingPunct="1"/>
            <a:r>
              <a:rPr lang="en-US" sz="2000" smtClean="0">
                <a:latin typeface="+mj-lt"/>
              </a:rPr>
              <a:t>The model is not computed to optimize the fit of the model to the data</a:t>
            </a:r>
          </a:p>
          <a:p>
            <a:pPr eaLnBrk="1" hangingPunct="1"/>
            <a:r>
              <a:rPr lang="en-US" sz="2400" b="1" smtClean="0">
                <a:solidFill>
                  <a:srgbClr val="FF0000"/>
                </a:solidFill>
                <a:latin typeface="+mj-lt"/>
              </a:rPr>
              <a:t>How can we measure the “fit” of the model to the data?</a:t>
            </a:r>
          </a:p>
          <a:p>
            <a:pPr lvl="1"/>
            <a:r>
              <a:rPr lang="en-US" sz="2000" smtClean="0">
                <a:latin typeface="+mj-lt"/>
              </a:rPr>
              <a:t>“Fit measures” computed from the log likelihood</a:t>
            </a:r>
          </a:p>
          <a:p>
            <a:pPr lvl="2"/>
            <a:r>
              <a:rPr lang="en-US" sz="1600" b="1" smtClean="0">
                <a:latin typeface="+mj-lt"/>
              </a:rPr>
              <a:t>“Pseudo R squared” = 1 – logL/logL0</a:t>
            </a:r>
          </a:p>
          <a:p>
            <a:pPr lvl="2"/>
            <a:r>
              <a:rPr lang="en-US" sz="1600" smtClean="0">
                <a:latin typeface="+mj-lt"/>
              </a:rPr>
              <a:t>Also called the “likelihood ratio index”</a:t>
            </a:r>
          </a:p>
          <a:p>
            <a:pPr lvl="2"/>
            <a:r>
              <a:rPr lang="en-US" sz="1600" smtClean="0">
                <a:latin typeface="+mj-lt"/>
              </a:rPr>
              <a:t>Others… - these do not measure fit.</a:t>
            </a:r>
          </a:p>
          <a:p>
            <a:pPr lvl="1"/>
            <a:r>
              <a:rPr lang="en-US" sz="2000" smtClean="0">
                <a:latin typeface="+mj-lt"/>
              </a:rPr>
              <a:t>Direct assessment of the effectiveness of the model at predicting the outcome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14400"/>
            <a:ext cx="8229600" cy="1139825"/>
          </a:xfrm>
        </p:spPr>
        <p:txBody>
          <a:bodyPr/>
          <a:lstStyle/>
          <a:p>
            <a:r>
              <a:rPr lang="en-US" smtClean="0"/>
              <a:t>Fitstat</a:t>
            </a:r>
            <a:endParaRPr lang="en-US"/>
          </a:p>
        </p:txBody>
      </p:sp>
      <p:pic>
        <p:nvPicPr>
          <p:cNvPr id="400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799" y="2133600"/>
            <a:ext cx="8768619" cy="358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4816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Log Likelihoods</a:t>
            </a:r>
            <a:endParaRPr lang="en-US" b="1"/>
          </a:p>
        </p:txBody>
      </p:sp>
      <p:sp>
        <p:nvSpPr>
          <p:cNvPr id="3" name="Content Placeholder 2"/>
          <p:cNvSpPr>
            <a:spLocks noGrp="1"/>
          </p:cNvSpPr>
          <p:nvPr>
            <p:ph idx="1"/>
          </p:nvPr>
        </p:nvSpPr>
        <p:spPr>
          <a:xfrm>
            <a:off x="1676400" y="1905000"/>
            <a:ext cx="7010400" cy="4530725"/>
          </a:xfrm>
        </p:spPr>
        <p:txBody>
          <a:bodyPr/>
          <a:lstStyle/>
          <a:p>
            <a:r>
              <a:rPr lang="en-US" sz="2400" smtClean="0">
                <a:latin typeface="+mj-lt"/>
              </a:rPr>
              <a:t>logL = ∑</a:t>
            </a:r>
            <a:r>
              <a:rPr lang="en-US" sz="2400" baseline="-25000" smtClean="0">
                <a:latin typeface="+mj-lt"/>
              </a:rPr>
              <a:t>i</a:t>
            </a:r>
            <a:r>
              <a:rPr lang="en-US" sz="2400" smtClean="0">
                <a:latin typeface="+mj-lt"/>
              </a:rPr>
              <a:t> log density (y</a:t>
            </a:r>
            <a:r>
              <a:rPr lang="en-US" sz="2400" baseline="-25000" smtClean="0">
                <a:latin typeface="+mj-lt"/>
              </a:rPr>
              <a:t>i</a:t>
            </a:r>
            <a:r>
              <a:rPr lang="en-US" sz="2400" smtClean="0">
                <a:latin typeface="+mj-lt"/>
              </a:rPr>
              <a:t>|</a:t>
            </a:r>
            <a:r>
              <a:rPr lang="en-US" sz="2400" b="1" smtClean="0">
                <a:latin typeface="+mj-lt"/>
              </a:rPr>
              <a:t>x</a:t>
            </a:r>
            <a:r>
              <a:rPr lang="en-US" sz="2400" baseline="-25000" smtClean="0">
                <a:latin typeface="+mj-lt"/>
              </a:rPr>
              <a:t>i</a:t>
            </a:r>
            <a:r>
              <a:rPr lang="en-US" sz="2400" smtClean="0">
                <a:latin typeface="+mj-lt"/>
              </a:rPr>
              <a:t>,</a:t>
            </a:r>
            <a:r>
              <a:rPr lang="el-GR" sz="2400" b="1" smtClean="0">
                <a:latin typeface="+mj-lt"/>
              </a:rPr>
              <a:t>β</a:t>
            </a:r>
            <a:r>
              <a:rPr lang="en-US" sz="2400" smtClean="0">
                <a:latin typeface="+mj-lt"/>
              </a:rPr>
              <a:t>)</a:t>
            </a:r>
          </a:p>
          <a:p>
            <a:r>
              <a:rPr lang="en-US" sz="2400" smtClean="0">
                <a:latin typeface="+mj-lt"/>
              </a:rPr>
              <a:t>For probabilities </a:t>
            </a:r>
          </a:p>
          <a:p>
            <a:pPr lvl="1"/>
            <a:r>
              <a:rPr lang="en-US" sz="2000" smtClean="0">
                <a:latin typeface="+mj-lt"/>
              </a:rPr>
              <a:t>Density is a probability</a:t>
            </a:r>
          </a:p>
          <a:p>
            <a:pPr lvl="1"/>
            <a:r>
              <a:rPr lang="en-US" sz="2000" smtClean="0">
                <a:latin typeface="+mj-lt"/>
              </a:rPr>
              <a:t>Log density is &lt; 0</a:t>
            </a:r>
          </a:p>
          <a:p>
            <a:pPr lvl="1"/>
            <a:r>
              <a:rPr lang="en-US" sz="2000" smtClean="0">
                <a:latin typeface="+mj-lt"/>
              </a:rPr>
              <a:t>LogL is &lt; 0</a:t>
            </a:r>
          </a:p>
          <a:p>
            <a:r>
              <a:rPr lang="en-US" sz="2400" smtClean="0">
                <a:latin typeface="+mj-lt"/>
              </a:rPr>
              <a:t>For other models, log density can be positive or negative</a:t>
            </a:r>
            <a:r>
              <a:rPr lang="en-US" smtClean="0">
                <a:latin typeface="+mj-lt"/>
              </a:rPr>
              <a:t>.</a:t>
            </a:r>
          </a:p>
          <a:p>
            <a:pPr lvl="1"/>
            <a:r>
              <a:rPr lang="en-US" sz="2000" smtClean="0">
                <a:latin typeface="+mj-lt"/>
              </a:rPr>
              <a:t>For linear regression, </a:t>
            </a:r>
            <a:br>
              <a:rPr lang="en-US" sz="2000" smtClean="0">
                <a:latin typeface="+mj-lt"/>
              </a:rPr>
            </a:br>
            <a:r>
              <a:rPr lang="en-US" sz="2000" smtClean="0">
                <a:latin typeface="+mj-lt"/>
              </a:rPr>
              <a:t>logL=-N/2(1+log2</a:t>
            </a:r>
            <a:r>
              <a:rPr lang="el-GR" sz="2000" smtClean="0">
                <a:latin typeface="+mj-lt"/>
              </a:rPr>
              <a:t>π</a:t>
            </a:r>
            <a:r>
              <a:rPr lang="en-US" sz="2000" smtClean="0">
                <a:latin typeface="+mj-lt"/>
              </a:rPr>
              <a:t>+log(</a:t>
            </a:r>
            <a:r>
              <a:rPr lang="en-US" sz="2000" b="1" smtClean="0">
                <a:latin typeface="+mj-lt"/>
              </a:rPr>
              <a:t>e’e</a:t>
            </a:r>
            <a:r>
              <a:rPr lang="en-US" sz="2000" smtClean="0">
                <a:latin typeface="+mj-lt"/>
              </a:rPr>
              <a:t>/N)]</a:t>
            </a:r>
          </a:p>
          <a:p>
            <a:pPr lvl="1"/>
            <a:r>
              <a:rPr lang="en-US" sz="2000" smtClean="0">
                <a:latin typeface="+mj-lt"/>
              </a:rPr>
              <a:t>Positive if s</a:t>
            </a:r>
            <a:r>
              <a:rPr lang="en-US" sz="2000" baseline="30000" smtClean="0">
                <a:latin typeface="+mj-lt"/>
              </a:rPr>
              <a:t>2</a:t>
            </a:r>
            <a:r>
              <a:rPr lang="en-US" sz="2000" smtClean="0">
                <a:latin typeface="+mj-lt"/>
              </a:rPr>
              <a:t> &lt; .058497</a:t>
            </a:r>
            <a:endParaRPr lang="en-US" sz="2000">
              <a:latin typeface="+mj-l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533400"/>
            <a:ext cx="8229600" cy="1139825"/>
          </a:xfrm>
        </p:spPr>
        <p:txBody>
          <a:bodyPr/>
          <a:lstStyle/>
          <a:p>
            <a:r>
              <a:rPr lang="en-US" b="1" smtClean="0"/>
              <a:t>Likelihood Ratio Index</a:t>
            </a:r>
            <a:endParaRPr lang="en-US" b="1"/>
          </a:p>
        </p:txBody>
      </p:sp>
      <p:graphicFrame>
        <p:nvGraphicFramePr>
          <p:cNvPr id="5" name="Object 4"/>
          <p:cNvGraphicFramePr>
            <a:graphicFrameLocks noChangeAspect="1"/>
          </p:cNvGraphicFramePr>
          <p:nvPr>
            <p:extLst>
              <p:ext uri="{D42A27DB-BD31-4B8C-83A1-F6EECF244321}">
                <p14:modId xmlns:p14="http://schemas.microsoft.com/office/powerpoint/2010/main" val="3680011324"/>
              </p:ext>
            </p:extLst>
          </p:nvPr>
        </p:nvGraphicFramePr>
        <p:xfrm>
          <a:off x="1371600" y="1905000"/>
          <a:ext cx="6761884" cy="4343400"/>
        </p:xfrm>
        <a:graphic>
          <a:graphicData uri="http://schemas.openxmlformats.org/presentationml/2006/ole">
            <mc:AlternateContent xmlns:mc="http://schemas.openxmlformats.org/markup-compatibility/2006">
              <mc:Choice xmlns:v="urn:schemas-microsoft-com:vml" Requires="v">
                <p:oleObj spid="_x0000_s228361" name="Equation" r:id="rId3" imgW="3479760" imgH="2234880" progId="Equation.DSMT4">
                  <p:embed/>
                </p:oleObj>
              </mc:Choice>
              <mc:Fallback>
                <p:oleObj name="Equation" r:id="rId3" imgW="3479760" imgH="2234880" progId="Equation.DSMT4">
                  <p:embed/>
                  <p:pic>
                    <p:nvPicPr>
                      <p:cNvPr id="0" name="Picture 4"/>
                      <p:cNvPicPr>
                        <a:picLocks noChangeAspect="1" noChangeArrowheads="1"/>
                      </p:cNvPicPr>
                      <p:nvPr/>
                    </p:nvPicPr>
                    <p:blipFill>
                      <a:blip r:embed="rId4"/>
                      <a:srcRect/>
                      <a:stretch>
                        <a:fillRect/>
                      </a:stretch>
                    </p:blipFill>
                    <p:spPr bwMode="auto">
                      <a:xfrm>
                        <a:off x="1371600" y="1905000"/>
                        <a:ext cx="6761884" cy="434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685800" y="1066800"/>
            <a:ext cx="8229600" cy="530225"/>
          </a:xfrm>
        </p:spPr>
        <p:txBody>
          <a:bodyPr/>
          <a:lstStyle/>
          <a:p>
            <a:pPr algn="ctr" eaLnBrk="1" hangingPunct="1"/>
            <a:r>
              <a:rPr lang="en-US" b="1" smtClean="0"/>
              <a:t>The Likelihood Ratio Index</a:t>
            </a:r>
          </a:p>
        </p:txBody>
      </p:sp>
      <p:sp>
        <p:nvSpPr>
          <p:cNvPr id="21507" name="Rectangle 3"/>
          <p:cNvSpPr>
            <a:spLocks noGrp="1" noChangeArrowheads="1"/>
          </p:cNvSpPr>
          <p:nvPr>
            <p:ph type="body" idx="4294967295"/>
          </p:nvPr>
        </p:nvSpPr>
        <p:spPr>
          <a:xfrm>
            <a:off x="533400" y="1981200"/>
            <a:ext cx="8458200" cy="3733800"/>
          </a:xfrm>
        </p:spPr>
        <p:txBody>
          <a:bodyPr/>
          <a:lstStyle/>
          <a:p>
            <a:pPr marL="508000" indent="-436563"/>
            <a:r>
              <a:rPr lang="en-US" smtClean="0">
                <a:latin typeface="+mj-lt"/>
              </a:rPr>
              <a:t>Bounded by 0 and 1-</a:t>
            </a:r>
            <a:r>
              <a:rPr lang="el-GR" smtClean="0">
                <a:latin typeface="+mj-lt"/>
              </a:rPr>
              <a:t>ε</a:t>
            </a:r>
            <a:endParaRPr lang="en-US" smtClean="0">
              <a:latin typeface="+mj-lt"/>
            </a:endParaRPr>
          </a:p>
          <a:p>
            <a:pPr marL="508000" indent="-436563"/>
            <a:r>
              <a:rPr lang="en-US" smtClean="0">
                <a:latin typeface="+mj-lt"/>
              </a:rPr>
              <a:t>Rises when the model is expanded</a:t>
            </a:r>
          </a:p>
          <a:p>
            <a:pPr marL="508000" indent="-436563"/>
            <a:r>
              <a:rPr lang="en-US" b="1" smtClean="0">
                <a:solidFill>
                  <a:srgbClr val="FF0000"/>
                </a:solidFill>
                <a:latin typeface="+mj-lt"/>
              </a:rPr>
              <a:t>Values between 0 and 1 have no meaning</a:t>
            </a:r>
          </a:p>
          <a:p>
            <a:pPr marL="508000" indent="-436563"/>
            <a:r>
              <a:rPr lang="en-US" smtClean="0">
                <a:latin typeface="+mj-lt"/>
              </a:rPr>
              <a:t>Can be strikingly low.</a:t>
            </a:r>
          </a:p>
          <a:p>
            <a:pPr marL="469900" indent="-469900" eaLnBrk="1" hangingPunct="1"/>
            <a:r>
              <a:rPr lang="en-US" smtClean="0">
                <a:latin typeface="+mj-lt"/>
              </a:rPr>
              <a:t>Should not be used to compare models</a:t>
            </a:r>
          </a:p>
          <a:p>
            <a:pPr marL="908050" lvl="1" indent="-436563" eaLnBrk="1" hangingPunct="1"/>
            <a:r>
              <a:rPr lang="en-US" smtClean="0">
                <a:latin typeface="+mj-lt"/>
              </a:rPr>
              <a:t>Use logL</a:t>
            </a:r>
          </a:p>
          <a:p>
            <a:pPr marL="908050" lvl="1" indent="-436563" eaLnBrk="1" hangingPunct="1"/>
            <a:r>
              <a:rPr lang="en-US" smtClean="0">
                <a:latin typeface="+mj-lt"/>
              </a:rPr>
              <a:t>Use information criteria to compare nonnested models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533400"/>
            <a:ext cx="8229600" cy="1139825"/>
          </a:xfrm>
        </p:spPr>
        <p:txBody>
          <a:bodyPr/>
          <a:lstStyle/>
          <a:p>
            <a:pPr algn="ctr" eaLnBrk="1" hangingPunct="1"/>
            <a:r>
              <a:rPr lang="en-US" b="1" smtClean="0"/>
              <a:t>Fit Measures Based on LogL</a:t>
            </a:r>
          </a:p>
        </p:txBody>
      </p:sp>
      <p:sp>
        <p:nvSpPr>
          <p:cNvPr id="22531" name="Text Box 4"/>
          <p:cNvSpPr txBox="1">
            <a:spLocks noChangeArrowheads="1"/>
          </p:cNvSpPr>
          <p:nvPr/>
        </p:nvSpPr>
        <p:spPr bwMode="auto">
          <a:xfrm>
            <a:off x="1143000" y="1752600"/>
            <a:ext cx="7391400" cy="4893647"/>
          </a:xfrm>
          <a:prstGeom prst="rect">
            <a:avLst/>
          </a:prstGeom>
          <a:noFill/>
          <a:ln w="19050">
            <a:noFill/>
            <a:miter lim="800000"/>
            <a:headEnd/>
            <a:tailEnd/>
          </a:ln>
        </p:spPr>
        <p:txBody>
          <a:bodyPr wrap="square">
            <a:spAutoFit/>
          </a:bodyPr>
          <a:lstStyle/>
          <a:p>
            <a:r>
              <a:rPr lang="en-US" sz="1200" b="1">
                <a:latin typeface="Courier New" pitchFamily="49" charset="0"/>
              </a:rPr>
              <a:t>----------------------------------------------------------------------</a:t>
            </a:r>
          </a:p>
          <a:p>
            <a:r>
              <a:rPr lang="en-US" sz="1200" b="1">
                <a:latin typeface="Courier New" pitchFamily="49" charset="0"/>
              </a:rPr>
              <a:t>Binary Logit Model for Binary Choice</a:t>
            </a:r>
          </a:p>
          <a:p>
            <a:r>
              <a:rPr lang="en-US" sz="1200" b="1">
                <a:latin typeface="Courier New" pitchFamily="49" charset="0"/>
              </a:rPr>
              <a:t>Dependent variable               DOCTOR</a:t>
            </a:r>
          </a:p>
          <a:p>
            <a:r>
              <a:rPr lang="en-US" sz="1200" b="1">
                <a:latin typeface="Courier New" pitchFamily="49" charset="0"/>
              </a:rPr>
              <a:t>Log likelihood function     -2085.92452       Full model         LogL</a:t>
            </a:r>
          </a:p>
          <a:p>
            <a:r>
              <a:rPr lang="en-US" sz="1200" b="1">
                <a:latin typeface="Courier New" pitchFamily="49" charset="0"/>
              </a:rPr>
              <a:t>Restricted log likelihood   -2169.26982       Constant term only LogL0</a:t>
            </a:r>
          </a:p>
          <a:p>
            <a:r>
              <a:rPr lang="en-US" sz="1200" b="1">
                <a:latin typeface="Courier New" pitchFamily="49" charset="0"/>
              </a:rPr>
              <a:t>Chi squared [   5 d.f.]       166.69058</a:t>
            </a:r>
          </a:p>
          <a:p>
            <a:r>
              <a:rPr lang="en-US" sz="1200" b="1">
                <a:latin typeface="Courier New" pitchFamily="49" charset="0"/>
              </a:rPr>
              <a:t>Significance level               .00000</a:t>
            </a:r>
          </a:p>
          <a:p>
            <a:r>
              <a:rPr lang="en-US" sz="1200" b="1">
                <a:latin typeface="Courier New" pitchFamily="49" charset="0"/>
              </a:rPr>
              <a:t>McFadden Pseudo R-squared      .0384209       1 – LogL/logL0</a:t>
            </a:r>
          </a:p>
          <a:p>
            <a:r>
              <a:rPr lang="en-US" sz="1200" b="1">
                <a:latin typeface="Courier New" pitchFamily="49" charset="0"/>
              </a:rPr>
              <a:t>Estimation based on N =   3377, K =   6</a:t>
            </a:r>
          </a:p>
          <a:p>
            <a:r>
              <a:rPr lang="en-US" sz="1200" b="1">
                <a:latin typeface="Courier New" pitchFamily="49" charset="0"/>
              </a:rPr>
              <a:t>Information Criteria: Normalization=1/N</a:t>
            </a:r>
          </a:p>
          <a:p>
            <a:r>
              <a:rPr lang="en-US" sz="1200" b="1">
                <a:latin typeface="Courier New" pitchFamily="49" charset="0"/>
              </a:rPr>
              <a:t>              Normalized   Unnormalized</a:t>
            </a:r>
          </a:p>
          <a:p>
            <a:r>
              <a:rPr lang="en-US" sz="1200" b="1">
                <a:latin typeface="Courier New" pitchFamily="49" charset="0"/>
              </a:rPr>
              <a:t>AIC              1.23892     4183.84905       -2LogL + 2K</a:t>
            </a:r>
          </a:p>
          <a:p>
            <a:r>
              <a:rPr lang="en-US" sz="1200" b="1">
                <a:latin typeface="Courier New" pitchFamily="49" charset="0"/>
              </a:rPr>
              <a:t>Fin.Smpl.AIC     1.23893     4183.87398       -2LogL + 2K + 2K(K+1)/(N-K-1)</a:t>
            </a:r>
          </a:p>
          <a:p>
            <a:r>
              <a:rPr lang="en-US" sz="1200" b="1">
                <a:latin typeface="Courier New" pitchFamily="49" charset="0"/>
              </a:rPr>
              <a:t>Bayes IC         1.24981     4220.59751       -2LogL + KlnN</a:t>
            </a:r>
          </a:p>
          <a:p>
            <a:r>
              <a:rPr lang="en-US" sz="1200" b="1">
                <a:latin typeface="Courier New" pitchFamily="49" charset="0"/>
              </a:rPr>
              <a:t>Hannan Quinn     1.24282     4196.98802       -2LogL + 2Kln(lnN)</a:t>
            </a:r>
          </a:p>
          <a:p>
            <a:r>
              <a:rPr lang="en-US" sz="1200" b="1">
                <a:latin typeface="Courier New" pitchFamily="49" charset="0"/>
              </a:rPr>
              <a:t>--------+-------------------------------------------------------------</a:t>
            </a:r>
          </a:p>
          <a:p>
            <a:r>
              <a:rPr lang="en-US" sz="1200" b="1">
                <a:latin typeface="Courier New" pitchFamily="49" charset="0"/>
              </a:rPr>
              <a:t>Variable| Coefficient    Standard Error  b/St.Er. P[|Z|&gt;z]   Mean of X</a:t>
            </a:r>
          </a:p>
          <a:p>
            <a:r>
              <a:rPr lang="en-US" sz="1200" b="1">
                <a:latin typeface="Courier New" pitchFamily="49" charset="0"/>
              </a:rPr>
              <a:t>--------+-------------------------------------------------------------</a:t>
            </a:r>
          </a:p>
          <a:p>
            <a:r>
              <a:rPr lang="en-US" sz="1200" b="1">
                <a:latin typeface="Courier New" pitchFamily="49" charset="0"/>
              </a:rPr>
              <a:t>        |Characteristics in numerator of Prob[Y = 1]</a:t>
            </a:r>
          </a:p>
          <a:p>
            <a:r>
              <a:rPr lang="en-US" sz="1200" b="1">
                <a:latin typeface="Courier New" pitchFamily="49" charset="0"/>
              </a:rPr>
              <a:t>Constant|    1.86428***       .67793        2.750   .0060</a:t>
            </a:r>
          </a:p>
          <a:p>
            <a:r>
              <a:rPr lang="en-US" sz="1200" b="1">
                <a:latin typeface="Courier New" pitchFamily="49" charset="0"/>
              </a:rPr>
              <a:t>     AGE|    -.10209***       .03056       -3.341   .0008      42.6266</a:t>
            </a:r>
          </a:p>
          <a:p>
            <a:r>
              <a:rPr lang="en-US" sz="1200" b="1">
                <a:latin typeface="Courier New" pitchFamily="49" charset="0"/>
              </a:rPr>
              <a:t>   AGESQ|     .00154***       .00034        4.556   .0000      1951.22</a:t>
            </a:r>
          </a:p>
          <a:p>
            <a:r>
              <a:rPr lang="en-US" sz="1200" b="1">
                <a:latin typeface="Courier New" pitchFamily="49" charset="0"/>
              </a:rPr>
              <a:t>  INCOME|     .51206          .74600         .686   .4925       .44476</a:t>
            </a:r>
          </a:p>
          <a:p>
            <a:r>
              <a:rPr lang="en-US" sz="1200" b="1">
                <a:latin typeface="Courier New" pitchFamily="49" charset="0"/>
              </a:rPr>
              <a:t> AGE_INC|    -.01843          .01691       -1.090   .2756      19.0288</a:t>
            </a:r>
          </a:p>
          <a:p>
            <a:r>
              <a:rPr lang="en-US" sz="1200" b="1">
                <a:latin typeface="Courier New" pitchFamily="49" charset="0"/>
              </a:rPr>
              <a:t>  FEMALE|     .65366***       .07588        8.615   .0000       .46343</a:t>
            </a:r>
          </a:p>
          <a:p>
            <a:r>
              <a:rPr lang="en-US" sz="1200" b="1">
                <a:latin typeface="Courier New" pitchFamily="49" charset="0"/>
              </a:rPr>
              <a:t>--------+-------------------------------------------------------------</a:t>
            </a:r>
          </a:p>
        </p:txBody>
      </p:sp>
      <p:sp>
        <p:nvSpPr>
          <p:cNvPr id="22532" name="Line 5"/>
          <p:cNvSpPr>
            <a:spLocks noChangeShapeType="1"/>
          </p:cNvSpPr>
          <p:nvPr/>
        </p:nvSpPr>
        <p:spPr bwMode="auto">
          <a:xfrm flipH="1">
            <a:off x="4953000" y="2419350"/>
            <a:ext cx="381000" cy="0"/>
          </a:xfrm>
          <a:prstGeom prst="line">
            <a:avLst/>
          </a:prstGeom>
          <a:noFill/>
          <a:ln w="38100">
            <a:solidFill>
              <a:srgbClr val="FF3300"/>
            </a:solidFill>
            <a:round/>
            <a:headEnd/>
            <a:tailEnd type="triangle" w="med" len="med"/>
          </a:ln>
        </p:spPr>
        <p:txBody>
          <a:bodyPr wrap="none"/>
          <a:lstStyle/>
          <a:p>
            <a:endParaRPr lang="en-US"/>
          </a:p>
        </p:txBody>
      </p:sp>
      <p:sp>
        <p:nvSpPr>
          <p:cNvPr id="22533" name="Line 6"/>
          <p:cNvSpPr>
            <a:spLocks noChangeShapeType="1"/>
          </p:cNvSpPr>
          <p:nvPr/>
        </p:nvSpPr>
        <p:spPr bwMode="auto">
          <a:xfrm flipH="1">
            <a:off x="4953000" y="2600325"/>
            <a:ext cx="381000" cy="0"/>
          </a:xfrm>
          <a:prstGeom prst="line">
            <a:avLst/>
          </a:prstGeom>
          <a:noFill/>
          <a:ln w="38100">
            <a:solidFill>
              <a:srgbClr val="FF3300"/>
            </a:solidFill>
            <a:round/>
            <a:headEnd/>
            <a:tailEnd type="triangle" w="med" len="med"/>
          </a:ln>
        </p:spPr>
        <p:txBody>
          <a:bodyPr wrap="none"/>
          <a:lstStyle/>
          <a:p>
            <a:endParaRPr lang="en-US"/>
          </a:p>
        </p:txBody>
      </p:sp>
      <p:sp>
        <p:nvSpPr>
          <p:cNvPr id="22534" name="Line 7"/>
          <p:cNvSpPr>
            <a:spLocks noChangeShapeType="1"/>
          </p:cNvSpPr>
          <p:nvPr/>
        </p:nvSpPr>
        <p:spPr bwMode="auto">
          <a:xfrm flipH="1">
            <a:off x="4953000" y="3152775"/>
            <a:ext cx="381000" cy="0"/>
          </a:xfrm>
          <a:prstGeom prst="line">
            <a:avLst/>
          </a:prstGeom>
          <a:noFill/>
          <a:ln w="38100">
            <a:solidFill>
              <a:srgbClr val="FF3300"/>
            </a:solidFill>
            <a:round/>
            <a:headEnd/>
            <a:tailEnd type="triangle" w="med" len="med"/>
          </a:ln>
        </p:spPr>
        <p:txBody>
          <a:bodyPr wrap="none"/>
          <a:lstStyle/>
          <a:p>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algn="ctr" eaLnBrk="1" hangingPunct="1"/>
            <a:r>
              <a:rPr lang="en-US" b="1" smtClean="0"/>
              <a:t>Modifications of LRI Do Not Fix It</a:t>
            </a:r>
          </a:p>
        </p:txBody>
      </p:sp>
      <p:sp>
        <p:nvSpPr>
          <p:cNvPr id="24579" name="Text Box 6"/>
          <p:cNvSpPr txBox="1">
            <a:spLocks noChangeArrowheads="1"/>
          </p:cNvSpPr>
          <p:nvPr/>
        </p:nvSpPr>
        <p:spPr bwMode="auto">
          <a:xfrm>
            <a:off x="457200" y="1668463"/>
            <a:ext cx="8153400" cy="4708981"/>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 Fit Measures for Binomial Choice Model |</a:t>
            </a:r>
          </a:p>
          <a:p>
            <a:r>
              <a:rPr lang="en-US" sz="1200" b="1">
                <a:latin typeface="Courier New" pitchFamily="49" charset="0"/>
              </a:rPr>
              <a:t>| Logit    model for variable DOCTOR     |</a:t>
            </a:r>
          </a:p>
          <a:p>
            <a:r>
              <a:rPr lang="en-US" sz="1200" b="1">
                <a:latin typeface="Courier New" pitchFamily="49" charset="0"/>
              </a:rPr>
              <a:t>+----------------------------------------+</a:t>
            </a:r>
          </a:p>
          <a:p>
            <a:r>
              <a:rPr lang="en-US" sz="1200" b="1">
                <a:latin typeface="Courier New" pitchFamily="49" charset="0"/>
              </a:rPr>
              <a:t>|                 Y=0       Y=1     Total|</a:t>
            </a:r>
          </a:p>
          <a:p>
            <a:r>
              <a:rPr lang="en-US" sz="1200" b="1">
                <a:latin typeface="Courier New" pitchFamily="49" charset="0"/>
              </a:rPr>
              <a:t>| Proportions  .34202    .65798   1.00000|</a:t>
            </a:r>
          </a:p>
          <a:p>
            <a:r>
              <a:rPr lang="en-US" sz="1200" b="1">
                <a:latin typeface="Courier New" pitchFamily="49" charset="0"/>
              </a:rPr>
              <a:t>| Sample Size    1155      2222      3377|</a:t>
            </a:r>
          </a:p>
          <a:p>
            <a:r>
              <a:rPr lang="en-US" sz="1200" b="1">
                <a:latin typeface="Courier New" pitchFamily="49" charset="0"/>
              </a:rPr>
              <a:t>+----------------------------------------+</a:t>
            </a:r>
          </a:p>
          <a:p>
            <a:r>
              <a:rPr lang="en-US" sz="1200" b="1">
                <a:latin typeface="Courier New" pitchFamily="49" charset="0"/>
              </a:rPr>
              <a:t>| </a:t>
            </a:r>
            <a:r>
              <a:rPr lang="en-US" sz="1200" b="1">
                <a:solidFill>
                  <a:srgbClr val="FF3300"/>
                </a:solidFill>
                <a:latin typeface="Courier New" pitchFamily="49" charset="0"/>
              </a:rPr>
              <a:t>Log Likelihood Functions for BC Model</a:t>
            </a:r>
            <a:r>
              <a:rPr lang="en-US" sz="1200" b="1">
                <a:latin typeface="Courier New" pitchFamily="49" charset="0"/>
              </a:rPr>
              <a:t>  |</a:t>
            </a:r>
          </a:p>
          <a:p>
            <a:r>
              <a:rPr lang="en-US" sz="1200" b="1">
                <a:latin typeface="Courier New" pitchFamily="49" charset="0"/>
              </a:rPr>
              <a:t>|              P=0.50    P=N1/N   P=Model| P=.5 =&gt; No Model. P=N1/N =&gt; Constant only</a:t>
            </a:r>
          </a:p>
          <a:p>
            <a:r>
              <a:rPr lang="en-US" sz="1200" b="1">
                <a:latin typeface="Courier New" pitchFamily="49" charset="0"/>
              </a:rPr>
              <a:t>| LogL =     -2340.76  -2169.27  -2085.92| Log likelihood values used in LRI</a:t>
            </a:r>
          </a:p>
          <a:p>
            <a:r>
              <a:rPr lang="en-US" sz="1200" b="1">
                <a:latin typeface="Courier New" pitchFamily="49" charset="0"/>
              </a:rPr>
              <a:t>+----------------------------------------+</a:t>
            </a:r>
          </a:p>
          <a:p>
            <a:r>
              <a:rPr lang="en-US" sz="1200" b="1">
                <a:latin typeface="Courier New" pitchFamily="49" charset="0"/>
              </a:rPr>
              <a:t>| </a:t>
            </a:r>
            <a:r>
              <a:rPr lang="en-US" sz="1200" b="1">
                <a:solidFill>
                  <a:srgbClr val="FF3300"/>
                </a:solidFill>
                <a:latin typeface="Courier New" pitchFamily="49" charset="0"/>
              </a:rPr>
              <a:t>Fit Measures based on Log Likelihood</a:t>
            </a:r>
            <a:r>
              <a:rPr lang="en-US" sz="1200" b="1">
                <a:latin typeface="Courier New" pitchFamily="49" charset="0"/>
              </a:rPr>
              <a:t>   |</a:t>
            </a:r>
          </a:p>
          <a:p>
            <a:r>
              <a:rPr lang="en-US" sz="1200" b="1">
                <a:latin typeface="Courier New" pitchFamily="49" charset="0"/>
              </a:rPr>
              <a:t>| McFadden = 1-(L/L0)          =   .03842|</a:t>
            </a:r>
          </a:p>
          <a:p>
            <a:r>
              <a:rPr lang="en-US" sz="1200" b="1">
                <a:latin typeface="Courier New" pitchFamily="49" charset="0"/>
              </a:rPr>
              <a:t>| Estrella = 1-(L/L0)^(-2L0/n) =   .04909</a:t>
            </a:r>
            <a:r>
              <a:rPr lang="en-US" sz="1200" b="1" smtClean="0">
                <a:latin typeface="Courier New" pitchFamily="49" charset="0"/>
              </a:rPr>
              <a:t>| 1 – (1-LRI)^(-2L0/N)</a:t>
            </a:r>
            <a:endParaRPr lang="en-US" sz="1200" b="1">
              <a:latin typeface="Courier New" pitchFamily="49" charset="0"/>
            </a:endParaRPr>
          </a:p>
          <a:p>
            <a:r>
              <a:rPr lang="en-US" sz="1200" b="1">
                <a:latin typeface="Courier New" pitchFamily="49" charset="0"/>
              </a:rPr>
              <a:t>| R-squared (ML)               =   .04816</a:t>
            </a:r>
            <a:r>
              <a:rPr lang="en-US" sz="1200" b="1" smtClean="0">
                <a:latin typeface="Courier New" pitchFamily="49" charset="0"/>
              </a:rPr>
              <a:t>| 1 - exp[-(1/N)model chi-squard]</a:t>
            </a:r>
            <a:endParaRPr lang="en-US" sz="1200" b="1">
              <a:latin typeface="Courier New" pitchFamily="49" charset="0"/>
            </a:endParaRPr>
          </a:p>
          <a:p>
            <a:r>
              <a:rPr lang="en-US" sz="1200" b="1">
                <a:latin typeface="Courier New" pitchFamily="49" charset="0"/>
              </a:rPr>
              <a:t>| Akaike Information Crit.     =  1.23892| Multiplied by 1/N</a:t>
            </a:r>
          </a:p>
          <a:p>
            <a:r>
              <a:rPr lang="en-US" sz="1200" b="1">
                <a:latin typeface="Courier New" pitchFamily="49" charset="0"/>
              </a:rPr>
              <a:t>| Schwartz Information Crit.   =  1.24981| Multiplied by 1/N</a:t>
            </a:r>
          </a:p>
          <a:p>
            <a:r>
              <a:rPr lang="en-US" sz="1200" b="1">
                <a:latin typeface="Courier New" pitchFamily="49" charset="0"/>
              </a:rPr>
              <a:t>+----------------------------------------+</a:t>
            </a:r>
          </a:p>
          <a:p>
            <a:r>
              <a:rPr lang="en-US" sz="1200" b="1">
                <a:latin typeface="Courier New" pitchFamily="49" charset="0"/>
              </a:rPr>
              <a:t>| </a:t>
            </a:r>
            <a:r>
              <a:rPr lang="en-US" sz="1200" b="1">
                <a:solidFill>
                  <a:srgbClr val="FF3300"/>
                </a:solidFill>
                <a:latin typeface="Courier New" pitchFamily="49" charset="0"/>
              </a:rPr>
              <a:t>Fit Measures Based on Model Predictions</a:t>
            </a:r>
            <a:r>
              <a:rPr lang="en-US" sz="1200" b="1">
                <a:latin typeface="Courier New" pitchFamily="49" charset="0"/>
              </a:rPr>
              <a:t>|</a:t>
            </a:r>
          </a:p>
          <a:p>
            <a:r>
              <a:rPr lang="en-US" sz="1200" b="1">
                <a:latin typeface="Courier New" pitchFamily="49" charset="0"/>
              </a:rPr>
              <a:t>| Efron                        =   .04825| Note huge variation. This severely limits</a:t>
            </a:r>
          </a:p>
          <a:p>
            <a:r>
              <a:rPr lang="en-US" sz="1200" b="1">
                <a:latin typeface="Courier New" pitchFamily="49" charset="0"/>
              </a:rPr>
              <a:t>| Ben Akiva and Lerman         =   .57139| the usefulness of these measures.</a:t>
            </a:r>
          </a:p>
          <a:p>
            <a:r>
              <a:rPr lang="en-US" sz="1200" b="1">
                <a:latin typeface="Courier New" pitchFamily="49" charset="0"/>
              </a:rPr>
              <a:t>| Veall and Zimmerman          =   .08365|</a:t>
            </a:r>
          </a:p>
          <a:p>
            <a:r>
              <a:rPr lang="en-US" sz="1200" b="1">
                <a:latin typeface="Courier New" pitchFamily="49" charset="0"/>
              </a:rPr>
              <a:t>| Cramer                       =   .04771|</a:t>
            </a:r>
          </a:p>
          <a:p>
            <a:r>
              <a:rPr lang="en-US" sz="1200" b="1">
                <a:latin typeface="Courier New" pitchFamily="49" charset="0"/>
              </a:rPr>
              <a:t>+----------------------------------------+</a:t>
            </a:r>
          </a:p>
        </p:txBody>
      </p:sp>
      <p:sp>
        <p:nvSpPr>
          <p:cNvPr id="24580" name="Line 7"/>
          <p:cNvSpPr>
            <a:spLocks noChangeShapeType="1"/>
          </p:cNvSpPr>
          <p:nvPr/>
        </p:nvSpPr>
        <p:spPr bwMode="auto">
          <a:xfrm flipH="1">
            <a:off x="4505325" y="6010275"/>
            <a:ext cx="685800" cy="0"/>
          </a:xfrm>
          <a:prstGeom prst="line">
            <a:avLst/>
          </a:prstGeom>
          <a:noFill/>
          <a:ln w="19050">
            <a:solidFill>
              <a:srgbClr val="FF3300"/>
            </a:solidFill>
            <a:round/>
            <a:headEnd/>
            <a:tailEnd type="triangle" w="med" len="med"/>
          </a:ln>
        </p:spPr>
        <p:txBody>
          <a:bodyPr wrap="none"/>
          <a:lstStyle/>
          <a:p>
            <a:endParaRPr lang="en-US"/>
          </a:p>
        </p:txBody>
      </p:sp>
      <p:sp>
        <p:nvSpPr>
          <p:cNvPr id="5" name="Rectangle 4"/>
          <p:cNvSpPr/>
          <p:nvPr/>
        </p:nvSpPr>
        <p:spPr bwMode="auto">
          <a:xfrm>
            <a:off x="609600" y="3091926"/>
            <a:ext cx="7924800" cy="1981200"/>
          </a:xfrm>
          <a:prstGeom prst="rect">
            <a:avLst/>
          </a:prstGeom>
          <a:solidFill>
            <a:srgbClr val="FF6600">
              <a:alpha val="18824"/>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762000" y="1143000"/>
            <a:ext cx="8229600" cy="530225"/>
          </a:xfrm>
        </p:spPr>
        <p:txBody>
          <a:bodyPr/>
          <a:lstStyle/>
          <a:p>
            <a:pPr algn="ctr" eaLnBrk="1" hangingPunct="1"/>
            <a:r>
              <a:rPr lang="en-US" sz="4000" smtClean="0"/>
              <a:t>Fit Measures Based on Predictions</a:t>
            </a:r>
          </a:p>
        </p:txBody>
      </p:sp>
      <p:sp>
        <p:nvSpPr>
          <p:cNvPr id="23555" name="Rectangle 3"/>
          <p:cNvSpPr>
            <a:spLocks noGrp="1" noChangeArrowheads="1"/>
          </p:cNvSpPr>
          <p:nvPr>
            <p:ph type="body" idx="4294967295"/>
          </p:nvPr>
        </p:nvSpPr>
        <p:spPr>
          <a:xfrm>
            <a:off x="1371600" y="2133600"/>
            <a:ext cx="6400800" cy="3276600"/>
          </a:xfrm>
        </p:spPr>
        <p:txBody>
          <a:bodyPr/>
          <a:lstStyle/>
          <a:p>
            <a:pPr eaLnBrk="1" hangingPunct="1"/>
            <a:r>
              <a:rPr lang="en-US" smtClean="0">
                <a:latin typeface="+mj-lt"/>
              </a:rPr>
              <a:t>Computation</a:t>
            </a:r>
          </a:p>
          <a:p>
            <a:pPr lvl="1" eaLnBrk="1" hangingPunct="1"/>
            <a:r>
              <a:rPr lang="en-US" smtClean="0">
                <a:latin typeface="+mj-lt"/>
              </a:rPr>
              <a:t>Use the model to compute predicted probabilities</a:t>
            </a:r>
          </a:p>
          <a:p>
            <a:pPr lvl="1" eaLnBrk="1" hangingPunct="1"/>
            <a:r>
              <a:rPr lang="en-US" smtClean="0">
                <a:latin typeface="+mj-lt"/>
              </a:rPr>
              <a:t>Use the model and a rule to compute predicted y = 0 or 1</a:t>
            </a:r>
          </a:p>
          <a:p>
            <a:pPr eaLnBrk="1" hangingPunct="1"/>
            <a:r>
              <a:rPr lang="en-US" smtClean="0">
                <a:latin typeface="+mj-lt"/>
              </a:rPr>
              <a:t>Fit measure compares predictions to actuals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idx="4294967295"/>
          </p:nvPr>
        </p:nvSpPr>
        <p:spPr>
          <a:xfrm>
            <a:off x="609600" y="1066800"/>
            <a:ext cx="8229600" cy="530225"/>
          </a:xfrm>
        </p:spPr>
        <p:txBody>
          <a:bodyPr/>
          <a:lstStyle/>
          <a:p>
            <a:pPr algn="ctr" eaLnBrk="1" hangingPunct="1"/>
            <a:r>
              <a:rPr lang="en-US" b="1" smtClean="0"/>
              <a:t>Predicting the Outcome </a:t>
            </a:r>
          </a:p>
        </p:txBody>
      </p:sp>
      <p:sp>
        <p:nvSpPr>
          <p:cNvPr id="2052" name="Rectangle 3"/>
          <p:cNvSpPr>
            <a:spLocks noGrp="1" noChangeArrowheads="1"/>
          </p:cNvSpPr>
          <p:nvPr>
            <p:ph type="body" idx="4294967295"/>
          </p:nvPr>
        </p:nvSpPr>
        <p:spPr>
          <a:xfrm>
            <a:off x="1600200" y="1676400"/>
            <a:ext cx="6705600" cy="4189412"/>
          </a:xfrm>
        </p:spPr>
        <p:txBody>
          <a:bodyPr/>
          <a:lstStyle/>
          <a:p>
            <a:pPr eaLnBrk="1" hangingPunct="1"/>
            <a:r>
              <a:rPr lang="en-US" smtClean="0">
                <a:latin typeface="+mj-lt"/>
              </a:rPr>
              <a:t>Predicted probabilities</a:t>
            </a:r>
          </a:p>
          <a:p>
            <a:pPr eaLnBrk="1" hangingPunct="1">
              <a:buFont typeface="Wingdings" pitchFamily="2" charset="2"/>
              <a:buNone/>
            </a:pPr>
            <a:r>
              <a:rPr lang="en-US" smtClean="0">
                <a:latin typeface="+mj-lt"/>
              </a:rPr>
              <a:t>    </a:t>
            </a:r>
            <a:r>
              <a:rPr lang="en-US" sz="2000" b="1" smtClean="0">
                <a:latin typeface="+mj-lt"/>
              </a:rPr>
              <a:t>P = F(a + b</a:t>
            </a:r>
            <a:r>
              <a:rPr lang="en-US" sz="2000" b="1" baseline="-25000" smtClean="0">
                <a:latin typeface="+mj-lt"/>
              </a:rPr>
              <a:t>1</a:t>
            </a:r>
            <a:r>
              <a:rPr lang="en-US" sz="2000" b="1" smtClean="0">
                <a:latin typeface="+mj-lt"/>
              </a:rPr>
              <a:t>Age + b</a:t>
            </a:r>
            <a:r>
              <a:rPr lang="en-US" sz="2000" b="1" baseline="-25000" smtClean="0">
                <a:latin typeface="+mj-lt"/>
              </a:rPr>
              <a:t>2</a:t>
            </a:r>
            <a:r>
              <a:rPr lang="en-US" sz="2000" b="1" smtClean="0">
                <a:latin typeface="+mj-lt"/>
              </a:rPr>
              <a:t>Income + b</a:t>
            </a:r>
            <a:r>
              <a:rPr lang="en-US" sz="2000" b="1" baseline="-25000" smtClean="0">
                <a:latin typeface="+mj-lt"/>
              </a:rPr>
              <a:t>3</a:t>
            </a:r>
            <a:r>
              <a:rPr lang="en-US" sz="2000" b="1" smtClean="0">
                <a:latin typeface="+mj-lt"/>
              </a:rPr>
              <a:t>Female+…)</a:t>
            </a:r>
          </a:p>
          <a:p>
            <a:pPr eaLnBrk="1" hangingPunct="1"/>
            <a:r>
              <a:rPr lang="en-US" smtClean="0">
                <a:latin typeface="+mj-lt"/>
              </a:rPr>
              <a:t>Predicting outcomes</a:t>
            </a:r>
          </a:p>
          <a:p>
            <a:pPr lvl="1" eaLnBrk="1" hangingPunct="1"/>
            <a:r>
              <a:rPr lang="en-US" smtClean="0">
                <a:latin typeface="+mj-lt"/>
              </a:rPr>
              <a:t>Predict y=1 if P is “large”</a:t>
            </a:r>
          </a:p>
          <a:p>
            <a:pPr lvl="1" eaLnBrk="1" hangingPunct="1"/>
            <a:r>
              <a:rPr lang="en-US" smtClean="0">
                <a:latin typeface="+mj-lt"/>
              </a:rPr>
              <a:t>Use 0.5 for “large” (more likely than not)</a:t>
            </a:r>
          </a:p>
          <a:p>
            <a:pPr lvl="1" eaLnBrk="1" hangingPunct="1"/>
            <a:r>
              <a:rPr lang="en-US" smtClean="0">
                <a:latin typeface="+mj-lt"/>
              </a:rPr>
              <a:t>Generally, use </a:t>
            </a:r>
          </a:p>
          <a:p>
            <a:pPr eaLnBrk="1" hangingPunct="1"/>
            <a:r>
              <a:rPr lang="en-US" smtClean="0">
                <a:latin typeface="+mj-lt"/>
              </a:rPr>
              <a:t>Count successes and failures</a:t>
            </a:r>
          </a:p>
        </p:txBody>
      </p:sp>
      <p:graphicFrame>
        <p:nvGraphicFramePr>
          <p:cNvPr id="2050" name="Object 4"/>
          <p:cNvGraphicFramePr>
            <a:graphicFrameLocks noChangeAspect="1"/>
          </p:cNvGraphicFramePr>
          <p:nvPr/>
        </p:nvGraphicFramePr>
        <p:xfrm>
          <a:off x="4495800" y="4038600"/>
          <a:ext cx="1905000" cy="511175"/>
        </p:xfrm>
        <a:graphic>
          <a:graphicData uri="http://schemas.openxmlformats.org/presentationml/2006/ole">
            <mc:AlternateContent xmlns:mc="http://schemas.openxmlformats.org/markup-compatibility/2006">
              <mc:Choice xmlns:v="urn:schemas-microsoft-com:vml" Requires="v">
                <p:oleObj spid="_x0000_s2057" name="Equation" r:id="rId4" imgW="901309" imgH="241195" progId="Equation.DSMT4">
                  <p:embed/>
                </p:oleObj>
              </mc:Choice>
              <mc:Fallback>
                <p:oleObj name="Equation" r:id="rId4" imgW="901309" imgH="241195" progId="Equation.DSMT4">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5800" y="4038600"/>
                        <a:ext cx="1905000" cy="511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a:xfrm>
            <a:off x="533400" y="838201"/>
            <a:ext cx="8229600" cy="609600"/>
          </a:xfrm>
        </p:spPr>
        <p:txBody>
          <a:bodyPr/>
          <a:lstStyle/>
          <a:p>
            <a:pPr algn="ctr" eaLnBrk="1" hangingPunct="1"/>
            <a:r>
              <a:rPr lang="en-US" sz="3200" smtClean="0"/>
              <a:t>Individual Predictions from a Logit Model</a:t>
            </a:r>
          </a:p>
        </p:txBody>
      </p:sp>
      <p:sp>
        <p:nvSpPr>
          <p:cNvPr id="25603" name="Rectangle 3"/>
          <p:cNvSpPr>
            <a:spLocks noChangeArrowheads="1"/>
          </p:cNvSpPr>
          <p:nvPr/>
        </p:nvSpPr>
        <p:spPr bwMode="auto">
          <a:xfrm>
            <a:off x="685800" y="1676400"/>
            <a:ext cx="8001000" cy="3944938"/>
          </a:xfrm>
          <a:prstGeom prst="rect">
            <a:avLst/>
          </a:prstGeom>
          <a:noFill/>
          <a:ln w="19050">
            <a:solidFill>
              <a:srgbClr val="000000"/>
            </a:solidFill>
            <a:miter lim="800000"/>
            <a:headEnd/>
            <a:tailEnd/>
          </a:ln>
        </p:spPr>
        <p:txBody>
          <a:bodyPr>
            <a:spAutoFit/>
          </a:bodyPr>
          <a:lstStyle/>
          <a:p>
            <a:r>
              <a:rPr lang="en-US" sz="1200" b="1">
                <a:latin typeface="Courier New" pitchFamily="49" charset="0"/>
              </a:rPr>
              <a:t>Predicted Values          (* =&gt; observation was not in estimating sample.)</a:t>
            </a:r>
          </a:p>
          <a:p>
            <a:r>
              <a:rPr lang="en-US" sz="1200" b="1">
                <a:latin typeface="Courier New" pitchFamily="49" charset="0"/>
              </a:rPr>
              <a:t>Observation        Observed Y   Predicted Y   Residual        x(i)b      Pr[Y=1]</a:t>
            </a:r>
          </a:p>
          <a:p>
            <a:r>
              <a:rPr lang="en-US" sz="1200" b="1">
                <a:latin typeface="Courier New" pitchFamily="49" charset="0"/>
              </a:rPr>
              <a:t>       29            .000000    1.0000000   -1.0000000     .0756747     .5189097</a:t>
            </a:r>
          </a:p>
          <a:p>
            <a:r>
              <a:rPr lang="en-US" sz="1200" b="1">
                <a:latin typeface="Courier New" pitchFamily="49" charset="0"/>
              </a:rPr>
              <a:t>       31            .000000    1.0000000   -1.0000000     .6990731     .6679822</a:t>
            </a:r>
          </a:p>
          <a:p>
            <a:r>
              <a:rPr lang="en-US" sz="1200" b="1">
                <a:latin typeface="Courier New" pitchFamily="49" charset="0"/>
              </a:rPr>
              <a:t>       34          1.0000000    1.0000000      .000000     .9193573     .7149111</a:t>
            </a:r>
          </a:p>
          <a:p>
            <a:r>
              <a:rPr lang="en-US" sz="1200" b="1">
                <a:latin typeface="Courier New" pitchFamily="49" charset="0"/>
              </a:rPr>
              <a:t>       38          1.0000000    1.0000000      .000000    1.1242221     .7547710</a:t>
            </a:r>
          </a:p>
          <a:p>
            <a:r>
              <a:rPr lang="en-US" sz="1200" b="1">
                <a:latin typeface="Courier New" pitchFamily="49" charset="0"/>
              </a:rPr>
              <a:t>       42          1.0000000    1.0000000      .000000     .0901157     .5225137</a:t>
            </a:r>
          </a:p>
          <a:p>
            <a:r>
              <a:rPr lang="en-US" sz="1200" b="1">
                <a:latin typeface="Courier New" pitchFamily="49" charset="0"/>
              </a:rPr>
              <a:t>       49            .000000     .0000000      .000000    -.1916202     .4522410</a:t>
            </a:r>
          </a:p>
          <a:p>
            <a:r>
              <a:rPr lang="en-US" sz="1200" b="1">
                <a:latin typeface="Courier New" pitchFamily="49" charset="0"/>
              </a:rPr>
              <a:t>       52          1.0000000    1.0000000      .000000     .7303428     .6748805</a:t>
            </a:r>
          </a:p>
          <a:p>
            <a:r>
              <a:rPr lang="en-US" sz="1200" b="1">
                <a:latin typeface="Courier New" pitchFamily="49" charset="0"/>
              </a:rPr>
              <a:t>       58            .000000    1.0000000   -1.0000000    1.0132084     .7336476</a:t>
            </a:r>
          </a:p>
          <a:p>
            <a:r>
              <a:rPr lang="en-US" sz="1200" b="1">
                <a:latin typeface="Courier New" pitchFamily="49" charset="0"/>
              </a:rPr>
              <a:t>       83            .000000    1.0000000   -1.0000000     .3070637     .5761684</a:t>
            </a:r>
          </a:p>
          <a:p>
            <a:r>
              <a:rPr lang="en-US" sz="1200" b="1">
                <a:latin typeface="Courier New" pitchFamily="49" charset="0"/>
              </a:rPr>
              <a:t>       90            .000000    1.0000000   -1.0000000    1.0121583     .7334423</a:t>
            </a:r>
          </a:p>
          <a:p>
            <a:r>
              <a:rPr lang="en-US" sz="1200" b="1">
                <a:latin typeface="Courier New" pitchFamily="49" charset="0"/>
              </a:rPr>
              <a:t>      109            .000000    1.0000000   -1.0000000     .3792791     .5936992</a:t>
            </a:r>
          </a:p>
          <a:p>
            <a:r>
              <a:rPr lang="en-US" sz="1200" b="1">
                <a:latin typeface="Courier New" pitchFamily="49" charset="0"/>
              </a:rPr>
              <a:t>      116          1.0000000     .0000000    1.0000000    -.3408756     .2926339</a:t>
            </a:r>
          </a:p>
          <a:p>
            <a:r>
              <a:rPr lang="en-US" sz="1200" b="1">
                <a:latin typeface="Courier New" pitchFamily="49" charset="0"/>
              </a:rPr>
              <a:t>      125            .000000    1.0000000   -1.0000000     .9018494     .7113294</a:t>
            </a:r>
          </a:p>
          <a:p>
            <a:r>
              <a:rPr lang="en-US" sz="1200" b="1">
                <a:latin typeface="Courier New" pitchFamily="49" charset="0"/>
              </a:rPr>
              <a:t>      132          1.0000000    1.0000000      .000000    1.5735582     .8282903</a:t>
            </a:r>
          </a:p>
          <a:p>
            <a:r>
              <a:rPr lang="en-US" sz="1200" b="1">
                <a:latin typeface="Courier New" pitchFamily="49" charset="0"/>
              </a:rPr>
              <a:t>      154          1.0000000    1.0000000      .000000     .3715972     .5918449</a:t>
            </a:r>
          </a:p>
          <a:p>
            <a:r>
              <a:rPr lang="en-US" sz="1200" b="1">
                <a:latin typeface="Courier New" pitchFamily="49" charset="0"/>
              </a:rPr>
              <a:t>      158          1.0000000    1.0000000      .000000     .7673442     .6829461</a:t>
            </a:r>
          </a:p>
          <a:p>
            <a:r>
              <a:rPr lang="en-US" sz="1200" b="1">
                <a:latin typeface="Courier New" pitchFamily="49" charset="0"/>
              </a:rPr>
              <a:t>      177            .000000    1.0000000   -1.0000000     .1464560     .5365487</a:t>
            </a:r>
          </a:p>
          <a:p>
            <a:r>
              <a:rPr lang="en-US" sz="1200" b="1">
                <a:latin typeface="Courier New" pitchFamily="49" charset="0"/>
              </a:rPr>
              <a:t>      184          1.0000000    1.0000000      .000000     .7906293     .6879664</a:t>
            </a:r>
          </a:p>
          <a:p>
            <a:r>
              <a:rPr lang="en-US" sz="1200" b="1">
                <a:latin typeface="Courier New" pitchFamily="49" charset="0"/>
              </a:rPr>
              <a:t>      191            .000000    1.0000000   -1.0000000     .7200008     .6726072</a:t>
            </a:r>
            <a:endParaRPr lang="en-US" sz="1200" b="1">
              <a:solidFill>
                <a:schemeClr val="folHlink"/>
              </a:solidFill>
              <a:latin typeface="Courier New" pitchFamily="49" charset="0"/>
            </a:endParaRPr>
          </a:p>
        </p:txBody>
      </p:sp>
      <p:sp>
        <p:nvSpPr>
          <p:cNvPr id="25604" name="Text Box 4"/>
          <p:cNvSpPr txBox="1">
            <a:spLocks noChangeArrowheads="1"/>
          </p:cNvSpPr>
          <p:nvPr/>
        </p:nvSpPr>
        <p:spPr bwMode="auto">
          <a:xfrm>
            <a:off x="838200" y="5715000"/>
            <a:ext cx="7391400" cy="457200"/>
          </a:xfrm>
          <a:prstGeom prst="rect">
            <a:avLst/>
          </a:prstGeom>
          <a:noFill/>
          <a:ln w="9525">
            <a:noFill/>
            <a:miter lim="800000"/>
            <a:headEnd/>
            <a:tailEnd/>
          </a:ln>
        </p:spPr>
        <p:txBody>
          <a:bodyPr>
            <a:spAutoFit/>
          </a:bodyPr>
          <a:lstStyle/>
          <a:p>
            <a:pPr eaLnBrk="1" hangingPunct="1">
              <a:spcBef>
                <a:spcPct val="50000"/>
              </a:spcBef>
            </a:pPr>
            <a:r>
              <a:rPr lang="en-US" sz="2400">
                <a:latin typeface="Tahoma" pitchFamily="34" charset="0"/>
              </a:rPr>
              <a:t>Note two types of errors and two types of successes.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pPr algn="ctr" eaLnBrk="1" hangingPunct="1"/>
            <a:r>
              <a:rPr lang="en-US" b="1" smtClean="0"/>
              <a:t>Cramer Fit Measure</a:t>
            </a:r>
          </a:p>
        </p:txBody>
      </p:sp>
      <p:graphicFrame>
        <p:nvGraphicFramePr>
          <p:cNvPr id="1026" name="Object 4"/>
          <p:cNvGraphicFramePr>
            <a:graphicFrameLocks noGrp="1" noChangeAspect="1"/>
          </p:cNvGraphicFramePr>
          <p:nvPr>
            <p:ph idx="1"/>
          </p:nvPr>
        </p:nvGraphicFramePr>
        <p:xfrm>
          <a:off x="2286000" y="1779587"/>
          <a:ext cx="4445000" cy="2106613"/>
        </p:xfrm>
        <a:graphic>
          <a:graphicData uri="http://schemas.openxmlformats.org/presentationml/2006/ole">
            <mc:AlternateContent xmlns:mc="http://schemas.openxmlformats.org/markup-compatibility/2006">
              <mc:Choice xmlns:v="urn:schemas-microsoft-com:vml" Requires="v">
                <p:oleObj spid="_x0000_s1033" name="Equation" r:id="rId4" imgW="3162300" imgH="1498600" progId="Equation.DSMT4">
                  <p:embed/>
                </p:oleObj>
              </mc:Choice>
              <mc:Fallback>
                <p:oleObj name="Equation" r:id="rId4" imgW="3162300" imgH="1498600" progId="Equation.DSMT4">
                  <p:embed/>
                  <p:pic>
                    <p:nvPicPr>
                      <p:cNvPr id="0" name="Picture 4"/>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1779587"/>
                        <a:ext cx="4445000" cy="21066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8" name="Text Box 6"/>
          <p:cNvSpPr txBox="1">
            <a:spLocks noChangeArrowheads="1"/>
          </p:cNvSpPr>
          <p:nvPr/>
        </p:nvSpPr>
        <p:spPr bwMode="auto">
          <a:xfrm>
            <a:off x="1828800" y="3962400"/>
            <a:ext cx="5638800" cy="1803400"/>
          </a:xfrm>
          <a:prstGeom prst="rect">
            <a:avLst/>
          </a:prstGeom>
          <a:noFill/>
          <a:ln w="19050">
            <a:noFill/>
            <a:miter lim="800000"/>
            <a:headEnd/>
            <a:tailEnd/>
          </a:ln>
        </p:spPr>
        <p:txBody>
          <a:bodyPr>
            <a:spAutoFit/>
          </a:bodyPr>
          <a:lstStyle/>
          <a:p>
            <a:r>
              <a:rPr lang="en-US" sz="1600" b="1">
                <a:latin typeface="Courier New" pitchFamily="49" charset="0"/>
              </a:rPr>
              <a:t>+----------------------------------------+</a:t>
            </a:r>
          </a:p>
          <a:p>
            <a:r>
              <a:rPr lang="en-US" sz="1600" b="1">
                <a:latin typeface="Courier New" pitchFamily="49" charset="0"/>
              </a:rPr>
              <a:t>| </a:t>
            </a:r>
            <a:r>
              <a:rPr lang="en-US" sz="1600" b="1">
                <a:solidFill>
                  <a:srgbClr val="FF3300"/>
                </a:solidFill>
                <a:latin typeface="Courier New" pitchFamily="49" charset="0"/>
              </a:rPr>
              <a:t>Fit Measures Based on Model Predictions</a:t>
            </a:r>
            <a:r>
              <a:rPr lang="en-US" sz="1600" b="1">
                <a:latin typeface="Courier New" pitchFamily="49" charset="0"/>
              </a:rPr>
              <a:t>|</a:t>
            </a:r>
          </a:p>
          <a:p>
            <a:r>
              <a:rPr lang="en-US" sz="1600" b="1">
                <a:latin typeface="Courier New" pitchFamily="49" charset="0"/>
              </a:rPr>
              <a:t>| Efron                        =   .04825|</a:t>
            </a:r>
          </a:p>
          <a:p>
            <a:r>
              <a:rPr lang="en-US" sz="1600" b="1">
                <a:latin typeface="Courier New" pitchFamily="49" charset="0"/>
              </a:rPr>
              <a:t>| Ben Akiva and Lerman         =   .57139|</a:t>
            </a:r>
          </a:p>
          <a:p>
            <a:r>
              <a:rPr lang="en-US" sz="1600" b="1">
                <a:latin typeface="Courier New" pitchFamily="49" charset="0"/>
              </a:rPr>
              <a:t>| Veall and Zimmerman          =   .08365|</a:t>
            </a:r>
          </a:p>
          <a:p>
            <a:r>
              <a:rPr lang="en-US" sz="1600" b="1">
                <a:latin typeface="Courier New" pitchFamily="49" charset="0"/>
              </a:rPr>
              <a:t>| </a:t>
            </a:r>
            <a:r>
              <a:rPr lang="en-US" sz="1600" b="1">
                <a:solidFill>
                  <a:srgbClr val="0000FF"/>
                </a:solidFill>
                <a:latin typeface="Courier New" pitchFamily="49" charset="0"/>
              </a:rPr>
              <a:t>Cramer                       =   .04771</a:t>
            </a:r>
            <a:r>
              <a:rPr lang="en-US" sz="1600" b="1">
                <a:latin typeface="Courier New" pitchFamily="49" charset="0"/>
              </a:rPr>
              <a:t>|</a:t>
            </a:r>
          </a:p>
          <a:p>
            <a:r>
              <a:rPr lang="en-US" sz="1600" b="1">
                <a:latin typeface="Courier New" pitchFamily="49" charset="0"/>
              </a:rPr>
              <a:t>+----------------------------------------+</a:t>
            </a:r>
            <a:endParaRPr lang="en-US" sz="1600">
              <a:latin typeface="Courier New" pitchFamily="49"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609600" y="1143000"/>
            <a:ext cx="8229600" cy="530225"/>
          </a:xfrm>
        </p:spPr>
        <p:txBody>
          <a:bodyPr/>
          <a:lstStyle/>
          <a:p>
            <a:pPr algn="ctr" eaLnBrk="1" hangingPunct="1"/>
            <a:r>
              <a:rPr lang="en-US" b="1" smtClean="0"/>
              <a:t>Aggregate Predictions</a:t>
            </a:r>
          </a:p>
        </p:txBody>
      </p:sp>
      <p:sp>
        <p:nvSpPr>
          <p:cNvPr id="27651" name="Rectangle 3"/>
          <p:cNvSpPr>
            <a:spLocks noChangeArrowheads="1"/>
          </p:cNvSpPr>
          <p:nvPr/>
        </p:nvSpPr>
        <p:spPr bwMode="auto">
          <a:xfrm>
            <a:off x="1219200" y="2590800"/>
            <a:ext cx="7162800" cy="3070225"/>
          </a:xfrm>
          <a:prstGeom prst="rect">
            <a:avLst/>
          </a:prstGeom>
          <a:noFill/>
          <a:ln w="9525">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|Predictions for Binary Choice Model.  Predicted value is |</a:t>
            </a:r>
          </a:p>
          <a:p>
            <a:r>
              <a:rPr lang="en-US" sz="1400" b="1">
                <a:latin typeface="Courier New" pitchFamily="49" charset="0"/>
              </a:rPr>
              <a:t>|1 when probability is greater than  .500000, 0 otherwise.|</a:t>
            </a:r>
          </a:p>
          <a:p>
            <a:r>
              <a:rPr lang="en-US" sz="1400" b="1">
                <a:latin typeface="Courier New" pitchFamily="49" charset="0"/>
              </a:rPr>
              <a:t>|Note, column or row total percentages may not sum to     |</a:t>
            </a:r>
          </a:p>
          <a:p>
            <a:r>
              <a:rPr lang="en-US" sz="1400" b="1">
                <a:latin typeface="Courier New" pitchFamily="49" charset="0"/>
              </a:rPr>
              <a:t>|100% because of rounding. Percentages are of full sample.|</a:t>
            </a:r>
          </a:p>
          <a:p>
            <a:r>
              <a:rPr lang="en-US" sz="1400" b="1">
                <a:latin typeface="Courier New" pitchFamily="49" charset="0"/>
              </a:rPr>
              <a:t>+------+---------------------------------+----------------+</a:t>
            </a:r>
          </a:p>
          <a:p>
            <a:r>
              <a:rPr lang="en-US" sz="1400" b="1">
                <a:latin typeface="Courier New" pitchFamily="49" charset="0"/>
              </a:rPr>
              <a:t>|Actual|         Predicted Value         |                |</a:t>
            </a:r>
          </a:p>
          <a:p>
            <a:r>
              <a:rPr lang="en-US" sz="1400" b="1">
                <a:latin typeface="Courier New" pitchFamily="49" charset="0"/>
              </a:rPr>
              <a:t>|Value |       0                1        | Total Actual   |</a:t>
            </a:r>
          </a:p>
          <a:p>
            <a:r>
              <a:rPr lang="en-US" sz="1400" b="1">
                <a:latin typeface="Courier New" pitchFamily="49" charset="0"/>
              </a:rPr>
              <a:t>+------+----------------+----------------+----------------+</a:t>
            </a:r>
          </a:p>
          <a:p>
            <a:r>
              <a:rPr lang="en-US" sz="1400" b="1">
                <a:latin typeface="Courier New" pitchFamily="49" charset="0"/>
              </a:rPr>
              <a:t>|  0   |      3 (   .1%)|   1152 ( 34.1%)|   1155 ( 34.2%)|</a:t>
            </a:r>
          </a:p>
          <a:p>
            <a:r>
              <a:rPr lang="en-US" sz="1400" b="1">
                <a:latin typeface="Courier New" pitchFamily="49" charset="0"/>
              </a:rPr>
              <a:t>|  1   |      3 (   .1%)|   2219 ( 65.7%)|   2222 ( 65.8%)|</a:t>
            </a:r>
          </a:p>
          <a:p>
            <a:r>
              <a:rPr lang="en-US" sz="1400" b="1">
                <a:latin typeface="Courier New" pitchFamily="49" charset="0"/>
              </a:rPr>
              <a:t>+------+----------------+----------------+----------------+</a:t>
            </a:r>
          </a:p>
          <a:p>
            <a:r>
              <a:rPr lang="en-US" sz="1400" b="1">
                <a:latin typeface="Courier New" pitchFamily="49" charset="0"/>
              </a:rPr>
              <a:t>|Total |      6 (   .2%)|   3371 ( 99.8%)|   3377 (100.0%)|</a:t>
            </a:r>
          </a:p>
          <a:p>
            <a:r>
              <a:rPr lang="en-US" sz="1400" b="1">
                <a:latin typeface="Courier New" pitchFamily="49" charset="0"/>
              </a:rPr>
              <a:t>+------+----------------+----------------+----------------+</a:t>
            </a:r>
          </a:p>
        </p:txBody>
      </p:sp>
      <p:sp>
        <p:nvSpPr>
          <p:cNvPr id="27652" name="Text Box 5"/>
          <p:cNvSpPr txBox="1">
            <a:spLocks noChangeArrowheads="1"/>
          </p:cNvSpPr>
          <p:nvPr/>
        </p:nvSpPr>
        <p:spPr bwMode="auto">
          <a:xfrm>
            <a:off x="1371600" y="2057400"/>
            <a:ext cx="6477000" cy="355600"/>
          </a:xfrm>
          <a:prstGeom prst="rect">
            <a:avLst/>
          </a:prstGeom>
          <a:noFill/>
          <a:ln w="19050">
            <a:solidFill>
              <a:schemeClr val="tx1"/>
            </a:solidFill>
            <a:miter lim="800000"/>
            <a:headEnd/>
            <a:tailEnd/>
          </a:ln>
        </p:spPr>
        <p:txBody>
          <a:bodyPr>
            <a:spAutoFit/>
          </a:bodyPr>
          <a:lstStyle/>
          <a:p>
            <a:pPr>
              <a:spcBef>
                <a:spcPct val="50000"/>
              </a:spcBef>
            </a:pPr>
            <a:r>
              <a:rPr lang="en-US" sz="1600" b="1">
                <a:latin typeface="Arial" charset="0"/>
              </a:rPr>
              <a:t>Prediction table is based on predicting individual observations.</a:t>
            </a:r>
          </a:p>
        </p:txBody>
      </p:sp>
      <p:sp>
        <p:nvSpPr>
          <p:cNvPr id="5" name="TextBox 4"/>
          <p:cNvSpPr txBox="1"/>
          <p:nvPr/>
        </p:nvSpPr>
        <p:spPr>
          <a:xfrm>
            <a:off x="1371600" y="5791200"/>
            <a:ext cx="7162800" cy="923330"/>
          </a:xfrm>
          <a:prstGeom prst="rect">
            <a:avLst/>
          </a:prstGeom>
          <a:noFill/>
          <a:ln w="19050">
            <a:solidFill>
              <a:srgbClr val="7030A0"/>
            </a:solidFill>
          </a:ln>
        </p:spPr>
        <p:txBody>
          <a:bodyPr wrap="square" rtlCol="0">
            <a:spAutoFit/>
          </a:bodyPr>
          <a:lstStyle/>
          <a:p>
            <a:r>
              <a:rPr lang="en-US" b="1" smtClean="0">
                <a:solidFill>
                  <a:srgbClr val="FF0000"/>
                </a:solidFill>
                <a:latin typeface="+mj-lt"/>
              </a:rPr>
              <a:t>The model predicts 2222/3337 = 66.6% correct, but LRI is only .03842 and Cramer’s measure is only  .04771.  A “model” that always predicts DOCTOR=1 does even better.</a:t>
            </a:r>
            <a:endParaRPr lang="en-US" b="1">
              <a:solidFill>
                <a:srgbClr val="FF0000"/>
              </a:solidFill>
              <a:latin typeface="+mj-l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a:xfrm>
            <a:off x="609600" y="1066800"/>
            <a:ext cx="8229600" cy="530225"/>
          </a:xfrm>
        </p:spPr>
        <p:txBody>
          <a:bodyPr/>
          <a:lstStyle/>
          <a:p>
            <a:pPr algn="ctr" eaLnBrk="1" hangingPunct="1"/>
            <a:r>
              <a:rPr lang="en-US" smtClean="0"/>
              <a:t>Predictions in Binary Choice</a:t>
            </a:r>
          </a:p>
        </p:txBody>
      </p:sp>
      <p:sp>
        <p:nvSpPr>
          <p:cNvPr id="26627" name="Rectangle 3"/>
          <p:cNvSpPr>
            <a:spLocks noGrp="1" noChangeArrowheads="1"/>
          </p:cNvSpPr>
          <p:nvPr>
            <p:ph type="body" sz="half" idx="4294967295"/>
          </p:nvPr>
        </p:nvSpPr>
        <p:spPr>
          <a:xfrm>
            <a:off x="685800" y="1600200"/>
            <a:ext cx="7847013" cy="4343400"/>
          </a:xfrm>
        </p:spPr>
        <p:txBody>
          <a:bodyPr/>
          <a:lstStyle/>
          <a:p>
            <a:pPr eaLnBrk="1" hangingPunct="1">
              <a:buFont typeface="Wingdings" pitchFamily="2" charset="2"/>
              <a:buNone/>
            </a:pPr>
            <a:r>
              <a:rPr lang="en-US" sz="1800" smtClean="0"/>
              <a:t>                   </a:t>
            </a:r>
            <a:r>
              <a:rPr lang="en-US" sz="1800" smtClean="0">
                <a:latin typeface="+mj-lt"/>
              </a:rPr>
              <a:t>Predict y = 1 if P &gt; P*</a:t>
            </a:r>
          </a:p>
          <a:p>
            <a:pPr eaLnBrk="1" hangingPunct="1">
              <a:buFont typeface="Wingdings" pitchFamily="2" charset="2"/>
              <a:buNone/>
            </a:pPr>
            <a:r>
              <a:rPr lang="en-US" sz="1800" smtClean="0">
                <a:latin typeface="+mj-lt"/>
              </a:rPr>
              <a:t>                   Success depends on the assumed P*</a:t>
            </a:r>
          </a:p>
        </p:txBody>
      </p:sp>
      <p:sp>
        <p:nvSpPr>
          <p:cNvPr id="26628" name="Text Box 5"/>
          <p:cNvSpPr txBox="1">
            <a:spLocks noChangeArrowheads="1"/>
          </p:cNvSpPr>
          <p:nvPr/>
        </p:nvSpPr>
        <p:spPr bwMode="auto">
          <a:xfrm>
            <a:off x="5943600" y="3429000"/>
            <a:ext cx="2971800" cy="2219325"/>
          </a:xfrm>
          <a:prstGeom prst="rect">
            <a:avLst/>
          </a:prstGeom>
          <a:noFill/>
          <a:ln w="19050">
            <a:noFill/>
            <a:miter lim="800000"/>
            <a:headEnd/>
            <a:tailEnd/>
          </a:ln>
        </p:spPr>
        <p:txBody>
          <a:bodyPr>
            <a:spAutoFit/>
          </a:bodyPr>
          <a:lstStyle/>
          <a:p>
            <a:pPr>
              <a:spcBef>
                <a:spcPct val="50000"/>
              </a:spcBef>
            </a:pPr>
            <a:r>
              <a:rPr lang="en-US" sz="1400">
                <a:latin typeface="Arial" charset="0"/>
              </a:rPr>
              <a:t>By setting P* lower, more observations will be predicted as 1. If P*=0, every observation will be predicted to equal 1, so all 1s will be correctly predicted.  But, many 0s will be predicted to equal 1.  As P* increases, the proportion of 0s correctly predicted will rise, but the proportion of 1s correctly predicted will fall.</a:t>
            </a:r>
          </a:p>
        </p:txBody>
      </p:sp>
      <p:sp>
        <p:nvSpPr>
          <p:cNvPr id="26629" name="Content Placeholder 7"/>
          <p:cNvSpPr>
            <a:spLocks noGrp="1"/>
          </p:cNvSpPr>
          <p:nvPr>
            <p:ph sz="half" idx="4294967295"/>
          </p:nvPr>
        </p:nvSpPr>
        <p:spPr>
          <a:xfrm>
            <a:off x="4648200" y="1600200"/>
            <a:ext cx="4038600" cy="4530725"/>
          </a:xfrm>
        </p:spPr>
        <p:txBody>
          <a:bodyPr/>
          <a:lstStyle/>
          <a:p>
            <a:pPr eaLnBrk="1" hangingPunct="1">
              <a:buFont typeface="Wingdings" pitchFamily="2" charset="2"/>
              <a:buNone/>
            </a:pPr>
            <a:r>
              <a:rPr lang="en-US" smtClean="0"/>
              <a:t> </a:t>
            </a:r>
          </a:p>
        </p:txBody>
      </p:sp>
      <p:pic>
        <p:nvPicPr>
          <p:cNvPr id="26630" name="Picture 6"/>
          <p:cNvPicPr>
            <a:picLocks noChangeAspect="1" noChangeArrowheads="1"/>
          </p:cNvPicPr>
          <p:nvPr/>
        </p:nvPicPr>
        <p:blipFill>
          <a:blip r:embed="rId3" cstate="print"/>
          <a:srcRect/>
          <a:stretch>
            <a:fillRect/>
          </a:stretch>
        </p:blipFill>
        <p:spPr bwMode="auto">
          <a:xfrm>
            <a:off x="533400" y="2667000"/>
            <a:ext cx="5257800" cy="3490913"/>
          </a:xfrm>
          <a:prstGeom prst="rect">
            <a:avLst/>
          </a:prstGeom>
          <a:noFill/>
          <a:ln w="19050">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idx="4294967295"/>
          </p:nvPr>
        </p:nvSpPr>
        <p:spPr>
          <a:xfrm>
            <a:off x="685800" y="1143000"/>
            <a:ext cx="8229600" cy="530225"/>
          </a:xfrm>
        </p:spPr>
        <p:txBody>
          <a:bodyPr/>
          <a:lstStyle/>
          <a:p>
            <a:pPr algn="ctr" eaLnBrk="1" hangingPunct="1"/>
            <a:r>
              <a:rPr lang="en-US" smtClean="0"/>
              <a:t>Aggregate Predictions</a:t>
            </a:r>
          </a:p>
        </p:txBody>
      </p:sp>
      <p:sp>
        <p:nvSpPr>
          <p:cNvPr id="28675" name="Rectangle 3"/>
          <p:cNvSpPr>
            <a:spLocks noChangeArrowheads="1"/>
          </p:cNvSpPr>
          <p:nvPr/>
        </p:nvSpPr>
        <p:spPr bwMode="auto">
          <a:xfrm>
            <a:off x="1219200" y="2590800"/>
            <a:ext cx="7162800" cy="3070225"/>
          </a:xfrm>
          <a:prstGeom prst="rect">
            <a:avLst/>
          </a:prstGeom>
          <a:noFill/>
          <a:ln w="9525">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|Crosstab for Binary Choice Model.  </a:t>
            </a:r>
            <a:r>
              <a:rPr lang="en-US" sz="1400" b="1">
                <a:solidFill>
                  <a:srgbClr val="FF3300"/>
                </a:solidFill>
                <a:latin typeface="Courier New" pitchFamily="49" charset="0"/>
              </a:rPr>
              <a:t>Predicted probability</a:t>
            </a:r>
            <a:r>
              <a:rPr lang="en-US" sz="1400" b="1">
                <a:latin typeface="Courier New" pitchFamily="49" charset="0"/>
              </a:rPr>
              <a:t> |</a:t>
            </a:r>
          </a:p>
          <a:p>
            <a:r>
              <a:rPr lang="en-US" sz="1400" b="1">
                <a:latin typeface="Courier New" pitchFamily="49" charset="0"/>
              </a:rPr>
              <a:t>|</a:t>
            </a:r>
            <a:r>
              <a:rPr lang="en-US" sz="1400" b="1">
                <a:solidFill>
                  <a:srgbClr val="FF3300"/>
                </a:solidFill>
                <a:latin typeface="Courier New" pitchFamily="49" charset="0"/>
              </a:rPr>
              <a:t>vs. actual outcome. Entry = Sum[Y(i,j)*Prob(i,m)] 0,1.</a:t>
            </a:r>
            <a:r>
              <a:rPr lang="en-US" sz="1400" b="1">
                <a:latin typeface="Courier New" pitchFamily="49" charset="0"/>
              </a:rPr>
              <a:t>   |</a:t>
            </a:r>
          </a:p>
          <a:p>
            <a:r>
              <a:rPr lang="en-US" sz="1400" b="1">
                <a:latin typeface="Courier New" pitchFamily="49" charset="0"/>
              </a:rPr>
              <a:t>|Note, column or row total percentages may not sum to     |</a:t>
            </a:r>
          </a:p>
          <a:p>
            <a:r>
              <a:rPr lang="en-US" sz="1400" b="1">
                <a:latin typeface="Courier New" pitchFamily="49" charset="0"/>
              </a:rPr>
              <a:t>|100% because of rounding. Percentages are of full sample.|</a:t>
            </a:r>
          </a:p>
          <a:p>
            <a:r>
              <a:rPr lang="en-US" sz="1400" b="1">
                <a:latin typeface="Courier New" pitchFamily="49" charset="0"/>
              </a:rPr>
              <a:t>+------+---------------------------------+----------------+</a:t>
            </a:r>
          </a:p>
          <a:p>
            <a:r>
              <a:rPr lang="en-US" sz="1400" b="1">
                <a:latin typeface="Courier New" pitchFamily="49" charset="0"/>
              </a:rPr>
              <a:t>|Actual|      Predicted Probability      |                |</a:t>
            </a:r>
          </a:p>
          <a:p>
            <a:r>
              <a:rPr lang="en-US" sz="1400" b="1">
                <a:latin typeface="Courier New" pitchFamily="49" charset="0"/>
              </a:rPr>
              <a:t>|Value |    Prob(y=0)        Prob(y=1)   | Total Actual   |</a:t>
            </a:r>
          </a:p>
          <a:p>
            <a:r>
              <a:rPr lang="en-US" sz="1400" b="1">
                <a:latin typeface="Courier New" pitchFamily="49" charset="0"/>
              </a:rPr>
              <a:t>+------+----------------+----------------+----------------+</a:t>
            </a:r>
          </a:p>
          <a:p>
            <a:r>
              <a:rPr lang="en-US" sz="1400" b="1">
                <a:latin typeface="Courier New" pitchFamily="49" charset="0"/>
              </a:rPr>
              <a:t>| y=0  |    431 ( 12.8%)|    723 ( 21.4%)|   1155 ( 34.2%)|</a:t>
            </a:r>
          </a:p>
          <a:p>
            <a:r>
              <a:rPr lang="en-US" sz="1400" b="1">
                <a:latin typeface="Courier New" pitchFamily="49" charset="0"/>
              </a:rPr>
              <a:t>| y=1  |    723 ( 21.4%)|   1498 ( 44.4%)|   2222 ( 65.8%)|</a:t>
            </a:r>
          </a:p>
          <a:p>
            <a:r>
              <a:rPr lang="en-US" sz="1400" b="1">
                <a:latin typeface="Courier New" pitchFamily="49" charset="0"/>
              </a:rPr>
              <a:t>+------+----------------+----------------+----------------+</a:t>
            </a:r>
          </a:p>
          <a:p>
            <a:r>
              <a:rPr lang="en-US" sz="1400" b="1">
                <a:latin typeface="Courier New" pitchFamily="49" charset="0"/>
              </a:rPr>
              <a:t>|Total |   1155 ( 34.2%)|   2221 ( 65.8%)|   3377 ( 99.9%)|</a:t>
            </a:r>
          </a:p>
          <a:p>
            <a:r>
              <a:rPr lang="en-US" sz="1400" b="1">
                <a:latin typeface="Courier New" pitchFamily="49" charset="0"/>
              </a:rPr>
              <a:t>+------+----------------+----------------+----------------+</a:t>
            </a:r>
          </a:p>
        </p:txBody>
      </p:sp>
      <p:sp>
        <p:nvSpPr>
          <p:cNvPr id="28676" name="Text Box 4"/>
          <p:cNvSpPr txBox="1">
            <a:spLocks noChangeArrowheads="1"/>
          </p:cNvSpPr>
          <p:nvPr/>
        </p:nvSpPr>
        <p:spPr bwMode="auto">
          <a:xfrm>
            <a:off x="1524000" y="2057400"/>
            <a:ext cx="6019800" cy="355600"/>
          </a:xfrm>
          <a:prstGeom prst="rect">
            <a:avLst/>
          </a:prstGeom>
          <a:noFill/>
          <a:ln w="19050">
            <a:solidFill>
              <a:schemeClr val="tx1"/>
            </a:solidFill>
            <a:miter lim="800000"/>
            <a:headEnd/>
            <a:tailEnd/>
          </a:ln>
        </p:spPr>
        <p:txBody>
          <a:bodyPr>
            <a:spAutoFit/>
          </a:bodyPr>
          <a:lstStyle/>
          <a:p>
            <a:pPr>
              <a:spcBef>
                <a:spcPct val="50000"/>
              </a:spcBef>
            </a:pPr>
            <a:r>
              <a:rPr lang="en-US" sz="1600" b="1">
                <a:latin typeface="Arial" charset="0"/>
              </a:rPr>
              <a:t>Prediction table is based on predicting aggregate shares.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a:xfrm>
            <a:off x="1447800" y="762000"/>
            <a:ext cx="6705600" cy="1139825"/>
          </a:xfrm>
        </p:spPr>
        <p:txBody>
          <a:bodyPr/>
          <a:lstStyle/>
          <a:p>
            <a:pPr eaLnBrk="1" hangingPunct="1"/>
            <a:r>
              <a:rPr lang="en-US" sz="3200" b="1" smtClean="0"/>
              <a:t>Simulating the Model to Examine </a:t>
            </a:r>
            <a:br>
              <a:rPr lang="en-US" sz="3200" b="1" smtClean="0"/>
            </a:br>
            <a:r>
              <a:rPr lang="en-US" sz="3200" b="1" smtClean="0"/>
              <a:t>Changes in Market Shares</a:t>
            </a:r>
          </a:p>
        </p:txBody>
      </p:sp>
      <p:sp>
        <p:nvSpPr>
          <p:cNvPr id="29699" name="Text Box 3"/>
          <p:cNvSpPr txBox="1">
            <a:spLocks noChangeArrowheads="1"/>
          </p:cNvSpPr>
          <p:nvPr/>
        </p:nvSpPr>
        <p:spPr bwMode="auto">
          <a:xfrm>
            <a:off x="1371600" y="1981200"/>
            <a:ext cx="7086600" cy="457200"/>
          </a:xfrm>
          <a:prstGeom prst="rect">
            <a:avLst/>
          </a:prstGeom>
          <a:noFill/>
          <a:ln w="9525">
            <a:noFill/>
            <a:miter lim="800000"/>
            <a:headEnd/>
            <a:tailEnd/>
          </a:ln>
        </p:spPr>
        <p:txBody>
          <a:bodyPr>
            <a:spAutoFit/>
          </a:bodyPr>
          <a:lstStyle/>
          <a:p>
            <a:pPr eaLnBrk="1" hangingPunct="1">
              <a:spcBef>
                <a:spcPct val="50000"/>
              </a:spcBef>
            </a:pPr>
            <a:r>
              <a:rPr lang="en-US" sz="2400">
                <a:latin typeface="Tahoma" pitchFamily="34" charset="0"/>
              </a:rPr>
              <a:t>Suppose income increased by 25% for everyone.</a:t>
            </a:r>
            <a:endParaRPr lang="en-US" sz="1600">
              <a:latin typeface="Tahoma" pitchFamily="34" charset="0"/>
            </a:endParaRPr>
          </a:p>
        </p:txBody>
      </p:sp>
      <p:sp>
        <p:nvSpPr>
          <p:cNvPr id="29700" name="Text Box 6"/>
          <p:cNvSpPr txBox="1">
            <a:spLocks noChangeArrowheads="1"/>
          </p:cNvSpPr>
          <p:nvPr/>
        </p:nvSpPr>
        <p:spPr bwMode="auto">
          <a:xfrm>
            <a:off x="1295400" y="4953000"/>
            <a:ext cx="7162800" cy="882650"/>
          </a:xfrm>
          <a:prstGeom prst="rect">
            <a:avLst/>
          </a:prstGeom>
          <a:noFill/>
          <a:ln w="28575">
            <a:solidFill>
              <a:srgbClr val="000000"/>
            </a:solidFill>
            <a:miter lim="800000"/>
            <a:headEnd/>
            <a:tailEnd/>
          </a:ln>
        </p:spPr>
        <p:txBody>
          <a:bodyPr>
            <a:spAutoFit/>
          </a:bodyPr>
          <a:lstStyle/>
          <a:p>
            <a:pPr eaLnBrk="1" hangingPunct="1">
              <a:spcBef>
                <a:spcPct val="50000"/>
              </a:spcBef>
            </a:pPr>
            <a:r>
              <a:rPr lang="en-US" sz="2000">
                <a:latin typeface="Tahoma" pitchFamily="34" charset="0"/>
              </a:rPr>
              <a:t>• The model predicts 43 fewer people would visit the doctor</a:t>
            </a:r>
          </a:p>
          <a:p>
            <a:pPr eaLnBrk="1" hangingPunct="1">
              <a:spcBef>
                <a:spcPct val="50000"/>
              </a:spcBef>
              <a:buFontTx/>
              <a:buChar char="•"/>
            </a:pPr>
            <a:r>
              <a:rPr lang="en-US" sz="2000">
                <a:latin typeface="Tahoma" pitchFamily="34" charset="0"/>
              </a:rPr>
              <a:t> NOTE:  The same model used for both sets of predictions.</a:t>
            </a:r>
          </a:p>
        </p:txBody>
      </p:sp>
      <p:sp>
        <p:nvSpPr>
          <p:cNvPr id="29701" name="Text Box 8"/>
          <p:cNvSpPr txBox="1">
            <a:spLocks noChangeArrowheads="1"/>
          </p:cNvSpPr>
          <p:nvPr/>
        </p:nvSpPr>
        <p:spPr bwMode="auto">
          <a:xfrm>
            <a:off x="1219200" y="2590800"/>
            <a:ext cx="7086600" cy="2219325"/>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|Scenario 1. Effect on aggregate proportions. Logit    Model  |</a:t>
            </a:r>
          </a:p>
          <a:p>
            <a:r>
              <a:rPr lang="en-US" sz="1400" b="1">
                <a:latin typeface="Courier New" pitchFamily="49" charset="0"/>
              </a:rPr>
              <a:t>|Threshold T* for computing Fit = 1[Prob &gt; T*] is  .50000     |</a:t>
            </a:r>
          </a:p>
          <a:p>
            <a:r>
              <a:rPr lang="en-US" sz="1400" b="1">
                <a:latin typeface="Courier New" pitchFamily="49" charset="0"/>
              </a:rPr>
              <a:t>|Variable changing = INCOME  , Operation = *, value =   1.250 |</a:t>
            </a:r>
          </a:p>
          <a:p>
            <a:r>
              <a:rPr lang="en-US" sz="1400" b="1">
                <a:latin typeface="Courier New" pitchFamily="49" charset="0"/>
              </a:rPr>
              <a:t>+-------------------------------------------------------------+</a:t>
            </a:r>
          </a:p>
          <a:p>
            <a:r>
              <a:rPr lang="en-US" sz="1400" b="1">
                <a:latin typeface="Courier New" pitchFamily="49" charset="0"/>
              </a:rPr>
              <a:t>|Outcome           Base case       Under Scenario   Change    |</a:t>
            </a:r>
          </a:p>
          <a:p>
            <a:r>
              <a:rPr lang="en-US" sz="1400" b="1">
                <a:latin typeface="Courier New" pitchFamily="49" charset="0"/>
              </a:rPr>
              <a:t>|      0        18 =    .53%        61 =    1.81%       43    |</a:t>
            </a:r>
          </a:p>
          <a:p>
            <a:r>
              <a:rPr lang="en-US" sz="1400" b="1">
                <a:latin typeface="Courier New" pitchFamily="49" charset="0"/>
              </a:rPr>
              <a:t>|      1      3359 =  99.47%      3316 =   98.19%      -43    |</a:t>
            </a:r>
          </a:p>
          <a:p>
            <a:r>
              <a:rPr lang="en-US" sz="1400" b="1">
                <a:latin typeface="Courier New" pitchFamily="49" charset="0"/>
              </a:rPr>
              <a:t>|  Total      3377 = 100.00%      3377 =  100.00%        0    |</a:t>
            </a:r>
          </a:p>
          <a:p>
            <a:r>
              <a:rPr lang="en-US" sz="1400" b="1">
                <a:latin typeface="Courier New" pitchFamily="49" charset="0"/>
              </a:rPr>
              <a:t>+-------------------------------------------------------------+</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381000"/>
            <a:ext cx="8229600" cy="1139825"/>
          </a:xfrm>
        </p:spPr>
        <p:txBody>
          <a:bodyPr/>
          <a:lstStyle/>
          <a:p>
            <a:pPr algn="ctr" eaLnBrk="1" hangingPunct="1"/>
            <a:r>
              <a:rPr lang="en-US" smtClean="0"/>
              <a:t>Graphical View of the Scenario</a:t>
            </a:r>
          </a:p>
        </p:txBody>
      </p:sp>
      <p:pic>
        <p:nvPicPr>
          <p:cNvPr id="30723" name="Picture 4"/>
          <p:cNvPicPr>
            <a:picLocks noChangeAspect="1" noChangeArrowheads="1"/>
          </p:cNvPicPr>
          <p:nvPr/>
        </p:nvPicPr>
        <p:blipFill>
          <a:blip r:embed="rId3" cstate="print"/>
          <a:srcRect/>
          <a:stretch>
            <a:fillRect/>
          </a:stretch>
        </p:blipFill>
        <p:spPr bwMode="auto">
          <a:xfrm>
            <a:off x="838200" y="1828800"/>
            <a:ext cx="7713663" cy="44211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3"/>
          <p:cNvSpPr>
            <a:spLocks noGrp="1"/>
          </p:cNvSpPr>
          <p:nvPr>
            <p:ph type="title"/>
          </p:nvPr>
        </p:nvSpPr>
        <p:spPr>
          <a:xfrm>
            <a:off x="457200" y="609600"/>
            <a:ext cx="8229600" cy="1139825"/>
          </a:xfrm>
        </p:spPr>
        <p:txBody>
          <a:bodyPr/>
          <a:lstStyle/>
          <a:p>
            <a:pPr algn="ctr"/>
            <a:r>
              <a:rPr lang="en-US" sz="2800" b="1" smtClean="0"/>
              <a:t>Comparing Groups: Oaxaca Decomposition</a:t>
            </a:r>
          </a:p>
        </p:txBody>
      </p:sp>
      <p:graphicFrame>
        <p:nvGraphicFramePr>
          <p:cNvPr id="3074" name="Object 2"/>
          <p:cNvGraphicFramePr>
            <a:graphicFrameLocks noChangeAspect="1"/>
          </p:cNvGraphicFramePr>
          <p:nvPr/>
        </p:nvGraphicFramePr>
        <p:xfrm>
          <a:off x="1219200" y="2209800"/>
          <a:ext cx="7464425" cy="2819400"/>
        </p:xfrm>
        <a:graphic>
          <a:graphicData uri="http://schemas.openxmlformats.org/presentationml/2006/ole">
            <mc:AlternateContent xmlns:mc="http://schemas.openxmlformats.org/markup-compatibility/2006">
              <mc:Choice xmlns:v="urn:schemas-microsoft-com:vml" Requires="v">
                <p:oleObj spid="_x0000_s230409" name="Equation" r:id="rId3" imgW="3530600" imgH="1333500" progId="Equation.DSMT4">
                  <p:embed/>
                </p:oleObj>
              </mc:Choice>
              <mc:Fallback>
                <p:oleObj name="Equation" r:id="rId3" imgW="3530600" imgH="1333500" progId="Equation.DSMT4">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2209800"/>
                        <a:ext cx="7464425" cy="2819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sz="3600" b="1" smtClean="0"/>
              <a:t>Oaxaca (and other) Decompositions</a:t>
            </a:r>
          </a:p>
        </p:txBody>
      </p:sp>
      <p:pic>
        <p:nvPicPr>
          <p:cNvPr id="46083" name="Picture 2"/>
          <p:cNvPicPr>
            <a:picLocks noChangeAspect="1" noChangeArrowheads="1"/>
          </p:cNvPicPr>
          <p:nvPr/>
        </p:nvPicPr>
        <p:blipFill>
          <a:blip r:embed="rId2" cstate="print"/>
          <a:srcRect/>
          <a:stretch>
            <a:fillRect/>
          </a:stretch>
        </p:blipFill>
        <p:spPr bwMode="auto">
          <a:xfrm>
            <a:off x="1295400" y="1447800"/>
            <a:ext cx="7048500" cy="5029200"/>
          </a:xfrm>
          <a:prstGeom prst="rect">
            <a:avLst/>
          </a:prstGeom>
          <a:noFill/>
          <a:ln w="19050">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ctrTitle" idx="4294967295"/>
          </p:nvPr>
        </p:nvSpPr>
        <p:spPr>
          <a:xfrm>
            <a:off x="838200" y="3200400"/>
            <a:ext cx="7696200" cy="1676400"/>
          </a:xfrm>
        </p:spPr>
        <p:txBody>
          <a:bodyPr/>
          <a:lstStyle/>
          <a:p>
            <a:pPr marL="0" indent="0" eaLnBrk="1" hangingPunct="1"/>
            <a:r>
              <a:rPr lang="en-US" sz="7200" smtClean="0">
                <a:latin typeface="Arial" charset="0"/>
              </a:rPr>
              <a:t>Hypothesis Testing in Binary Choice Models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Covariance Matrix</a:t>
            </a:r>
            <a:endParaRPr lang="en-US" b="1"/>
          </a:p>
        </p:txBody>
      </p:sp>
      <p:graphicFrame>
        <p:nvGraphicFramePr>
          <p:cNvPr id="5" name="Object 4"/>
          <p:cNvGraphicFramePr>
            <a:graphicFrameLocks noChangeAspect="1"/>
          </p:cNvGraphicFramePr>
          <p:nvPr/>
        </p:nvGraphicFramePr>
        <p:xfrm>
          <a:off x="914400" y="1828800"/>
          <a:ext cx="7384143" cy="4191000"/>
        </p:xfrm>
        <a:graphic>
          <a:graphicData uri="http://schemas.openxmlformats.org/presentationml/2006/ole">
            <mc:AlternateContent xmlns:mc="http://schemas.openxmlformats.org/markup-compatibility/2006">
              <mc:Choice xmlns:v="urn:schemas-microsoft-com:vml" Requires="v">
                <p:oleObj spid="_x0000_s277512" name="Equation" r:id="rId3" imgW="4699000" imgH="2667000" progId="Equation.DSMT4">
                  <p:embed/>
                </p:oleObj>
              </mc:Choice>
              <mc:Fallback>
                <p:oleObj name="Equation" r:id="rId3" imgW="4699000" imgH="2667000" progId="Equation.DSMT4">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828800"/>
                        <a:ext cx="7384143" cy="419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685800"/>
            <a:ext cx="8229600" cy="1139825"/>
          </a:xfrm>
        </p:spPr>
        <p:txBody>
          <a:bodyPr/>
          <a:lstStyle/>
          <a:p>
            <a:r>
              <a:rPr lang="en-US" b="1" smtClean="0"/>
              <a:t>Simplifications</a:t>
            </a:r>
            <a:endParaRPr lang="en-US" b="1"/>
          </a:p>
        </p:txBody>
      </p:sp>
      <p:graphicFrame>
        <p:nvGraphicFramePr>
          <p:cNvPr id="5" name="Object 4"/>
          <p:cNvGraphicFramePr>
            <a:graphicFrameLocks noChangeAspect="1"/>
          </p:cNvGraphicFramePr>
          <p:nvPr/>
        </p:nvGraphicFramePr>
        <p:xfrm>
          <a:off x="1447799" y="2133600"/>
          <a:ext cx="6925805" cy="4191000"/>
        </p:xfrm>
        <a:graphic>
          <a:graphicData uri="http://schemas.openxmlformats.org/presentationml/2006/ole">
            <mc:AlternateContent xmlns:mc="http://schemas.openxmlformats.org/markup-compatibility/2006">
              <mc:Choice xmlns:v="urn:schemas-microsoft-com:vml" Requires="v">
                <p:oleObj spid="_x0000_s395273" name="Equation" r:id="rId3" imgW="4279900" imgH="2590800" progId="Equation.DSMT4">
                  <p:embed/>
                </p:oleObj>
              </mc:Choice>
              <mc:Fallback>
                <p:oleObj name="Equation" r:id="rId3" imgW="4279900" imgH="2590800" progId="Equation.DSMT4">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799" y="2133600"/>
                        <a:ext cx="6925805" cy="419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609600" y="457200"/>
            <a:ext cx="8229600" cy="1139825"/>
          </a:xfrm>
        </p:spPr>
        <p:txBody>
          <a:bodyPr/>
          <a:lstStyle/>
          <a:p>
            <a:pPr eaLnBrk="1" hangingPunct="1"/>
            <a:r>
              <a:rPr lang="en-US" b="1" smtClean="0"/>
              <a:t>Robust Covariance Matrix(?)</a:t>
            </a:r>
          </a:p>
        </p:txBody>
      </p:sp>
      <p:graphicFrame>
        <p:nvGraphicFramePr>
          <p:cNvPr id="6146" name="Object 4"/>
          <p:cNvGraphicFramePr>
            <a:graphicFrameLocks noChangeAspect="1"/>
          </p:cNvGraphicFramePr>
          <p:nvPr/>
        </p:nvGraphicFramePr>
        <p:xfrm>
          <a:off x="1179513" y="1727200"/>
          <a:ext cx="7126287" cy="4673600"/>
        </p:xfrm>
        <a:graphic>
          <a:graphicData uri="http://schemas.openxmlformats.org/presentationml/2006/ole">
            <mc:AlternateContent xmlns:mc="http://schemas.openxmlformats.org/markup-compatibility/2006">
              <mc:Choice xmlns:v="urn:schemas-microsoft-com:vml" Requires="v">
                <p:oleObj spid="_x0000_s229385" name="Equation" r:id="rId4" imgW="3873500" imgH="2540000" progId="Equation.DSMT4">
                  <p:embed/>
                </p:oleObj>
              </mc:Choice>
              <mc:Fallback>
                <p:oleObj name="Equation" r:id="rId4" imgW="3873500" imgH="2540000" progId="Equation.DSMT4">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79513" y="1727200"/>
                        <a:ext cx="7126287" cy="4673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US" b="1" smtClean="0"/>
              <a:t>The Robust Matrix is not Robust</a:t>
            </a:r>
          </a:p>
        </p:txBody>
      </p:sp>
      <p:sp>
        <p:nvSpPr>
          <p:cNvPr id="53251" name="Rectangle 3"/>
          <p:cNvSpPr>
            <a:spLocks noGrp="1" noChangeArrowheads="1"/>
          </p:cNvSpPr>
          <p:nvPr>
            <p:ph type="body" idx="1"/>
          </p:nvPr>
        </p:nvSpPr>
        <p:spPr>
          <a:xfrm>
            <a:off x="914400" y="1600200"/>
            <a:ext cx="7848600" cy="4530725"/>
          </a:xfrm>
        </p:spPr>
        <p:txBody>
          <a:bodyPr/>
          <a:lstStyle/>
          <a:p>
            <a:pPr eaLnBrk="1" hangingPunct="1">
              <a:lnSpc>
                <a:spcPct val="90000"/>
              </a:lnSpc>
            </a:pPr>
            <a:r>
              <a:rPr lang="en-US" smtClean="0">
                <a:latin typeface="Arial" charset="0"/>
              </a:rPr>
              <a:t>To:</a:t>
            </a:r>
          </a:p>
          <a:p>
            <a:pPr lvl="1" eaLnBrk="1" hangingPunct="1">
              <a:lnSpc>
                <a:spcPct val="90000"/>
              </a:lnSpc>
            </a:pPr>
            <a:r>
              <a:rPr lang="en-US" smtClean="0">
                <a:latin typeface="Arial" charset="0"/>
              </a:rPr>
              <a:t>Heteroscedasticity</a:t>
            </a:r>
          </a:p>
          <a:p>
            <a:pPr lvl="1" eaLnBrk="1" hangingPunct="1">
              <a:lnSpc>
                <a:spcPct val="90000"/>
              </a:lnSpc>
            </a:pPr>
            <a:r>
              <a:rPr lang="en-US" smtClean="0">
                <a:latin typeface="Arial" charset="0"/>
              </a:rPr>
              <a:t>Correlation across observations</a:t>
            </a:r>
          </a:p>
          <a:p>
            <a:pPr lvl="1" eaLnBrk="1" hangingPunct="1">
              <a:lnSpc>
                <a:spcPct val="90000"/>
              </a:lnSpc>
            </a:pPr>
            <a:r>
              <a:rPr lang="en-US" smtClean="0">
                <a:latin typeface="Arial" charset="0"/>
              </a:rPr>
              <a:t>Omitted heterogeneity</a:t>
            </a:r>
          </a:p>
          <a:p>
            <a:pPr lvl="1" eaLnBrk="1" hangingPunct="1">
              <a:lnSpc>
                <a:spcPct val="90000"/>
              </a:lnSpc>
            </a:pPr>
            <a:r>
              <a:rPr lang="en-US" smtClean="0">
                <a:latin typeface="Arial" charset="0"/>
              </a:rPr>
              <a:t>Omitted variables (even if orthogonal)</a:t>
            </a:r>
          </a:p>
          <a:p>
            <a:pPr lvl="1" eaLnBrk="1" hangingPunct="1">
              <a:lnSpc>
                <a:spcPct val="90000"/>
              </a:lnSpc>
            </a:pPr>
            <a:r>
              <a:rPr lang="en-US" smtClean="0">
                <a:latin typeface="Arial" charset="0"/>
              </a:rPr>
              <a:t>Wrong distribution assumed</a:t>
            </a:r>
          </a:p>
          <a:p>
            <a:pPr lvl="1" eaLnBrk="1" hangingPunct="1">
              <a:lnSpc>
                <a:spcPct val="90000"/>
              </a:lnSpc>
            </a:pPr>
            <a:r>
              <a:rPr lang="en-US" smtClean="0">
                <a:latin typeface="Arial" charset="0"/>
              </a:rPr>
              <a:t>Wrong functional form for index function</a:t>
            </a:r>
          </a:p>
          <a:p>
            <a:pPr eaLnBrk="1" hangingPunct="1">
              <a:lnSpc>
                <a:spcPct val="90000"/>
              </a:lnSpc>
            </a:pPr>
            <a:r>
              <a:rPr lang="en-US" smtClean="0">
                <a:latin typeface="Arial" charset="0"/>
              </a:rPr>
              <a:t>In all cases, the estimator is inconsistent so a “robust” covariance matrix is pointless.</a:t>
            </a:r>
          </a:p>
          <a:p>
            <a:pPr eaLnBrk="1" hangingPunct="1">
              <a:lnSpc>
                <a:spcPct val="90000"/>
              </a:lnSpc>
            </a:pPr>
            <a:r>
              <a:rPr lang="en-US" smtClean="0">
                <a:latin typeface="Arial" charset="0"/>
              </a:rPr>
              <a:t>(In general, it is merely harmless.)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57200" y="457200"/>
            <a:ext cx="8458200" cy="1139825"/>
          </a:xfrm>
        </p:spPr>
        <p:txBody>
          <a:bodyPr/>
          <a:lstStyle/>
          <a:p>
            <a:pPr eaLnBrk="1" hangingPunct="1"/>
            <a:r>
              <a:rPr lang="en-US" sz="2800" smtClean="0"/>
              <a:t>Estimated Robust Covariance Matrix for Logit Model</a:t>
            </a:r>
          </a:p>
        </p:txBody>
      </p:sp>
      <p:sp>
        <p:nvSpPr>
          <p:cNvPr id="54275" name="Text Box 4"/>
          <p:cNvSpPr txBox="1">
            <a:spLocks noChangeArrowheads="1"/>
          </p:cNvSpPr>
          <p:nvPr/>
        </p:nvSpPr>
        <p:spPr bwMode="auto">
          <a:xfrm>
            <a:off x="457200" y="1676400"/>
            <a:ext cx="8153400" cy="3921125"/>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Variable| Coefficient    Standard Error  b/St.Er. P[|Z|&gt;z]   Mean of X</a:t>
            </a:r>
          </a:p>
          <a:p>
            <a:r>
              <a:rPr lang="en-US" sz="1400" b="1">
                <a:latin typeface="Courier New" pitchFamily="49" charset="0"/>
              </a:rPr>
              <a:t>--------+-------------------------------------------------------------</a:t>
            </a:r>
          </a:p>
          <a:p>
            <a:r>
              <a:rPr lang="en-US" sz="1400" b="1">
                <a:latin typeface="Courier New" pitchFamily="49" charset="0"/>
              </a:rPr>
              <a:t>        |Robust Standard Errors</a:t>
            </a:r>
          </a:p>
          <a:p>
            <a:r>
              <a:rPr lang="en-US" sz="1400" b="1">
                <a:latin typeface="Courier New" pitchFamily="49" charset="0"/>
              </a:rPr>
              <a:t>Constant|    1.86428***       .68442        2.724   .0065</a:t>
            </a:r>
          </a:p>
          <a:p>
            <a:r>
              <a:rPr lang="en-US" sz="1400" b="1">
                <a:latin typeface="Courier New" pitchFamily="49" charset="0"/>
              </a:rPr>
              <a:t>     AGE|    -.10209***       .03115       -3.278   .0010      42.6266</a:t>
            </a:r>
          </a:p>
          <a:p>
            <a:r>
              <a:rPr lang="en-US" sz="1400" b="1">
                <a:latin typeface="Courier New" pitchFamily="49" charset="0"/>
              </a:rPr>
              <a:t>   AGESQ|     .00154***       .00035        4.446   .0000      1951.22</a:t>
            </a:r>
          </a:p>
          <a:p>
            <a:r>
              <a:rPr lang="en-US" sz="1400" b="1">
                <a:latin typeface="Courier New" pitchFamily="49" charset="0"/>
              </a:rPr>
              <a:t>  INCOME|     .51206          .75103         .682   .4954       .44476</a:t>
            </a:r>
          </a:p>
          <a:p>
            <a:r>
              <a:rPr lang="en-US" sz="1400" b="1">
                <a:latin typeface="Courier New" pitchFamily="49" charset="0"/>
              </a:rPr>
              <a:t> AGE_INC|    -.01843          .01703       -1.082   .2792      19.0288</a:t>
            </a:r>
          </a:p>
          <a:p>
            <a:r>
              <a:rPr lang="en-US" sz="1400" b="1">
                <a:latin typeface="Courier New" pitchFamily="49" charset="0"/>
              </a:rPr>
              <a:t>  FEMALE|     .65366***       .07585        8.618   .0000       .46343</a:t>
            </a:r>
          </a:p>
          <a:p>
            <a:r>
              <a:rPr lang="en-US" sz="1400" b="1">
                <a:latin typeface="Courier New" pitchFamily="49" charset="0"/>
              </a:rPr>
              <a:t>--------+-------------------------------------------------------------</a:t>
            </a:r>
          </a:p>
          <a:p>
            <a:r>
              <a:rPr lang="en-US" sz="1400" b="1">
                <a:latin typeface="Courier New" pitchFamily="49" charset="0"/>
              </a:rPr>
              <a:t>        |Conventional Standard Errors Based on Second Derivatives</a:t>
            </a:r>
          </a:p>
          <a:p>
            <a:r>
              <a:rPr lang="en-US" sz="1400" b="1">
                <a:latin typeface="Courier New" pitchFamily="49" charset="0"/>
              </a:rPr>
              <a:t>Constant|    1.86428***       .67793        2.750   .0060</a:t>
            </a:r>
          </a:p>
          <a:p>
            <a:r>
              <a:rPr lang="en-US" sz="1400" b="1">
                <a:latin typeface="Courier New" pitchFamily="49" charset="0"/>
              </a:rPr>
              <a:t>     AGE|    -.10209***       .03056       -3.341   .0008      42.6266</a:t>
            </a:r>
          </a:p>
          <a:p>
            <a:r>
              <a:rPr lang="en-US" sz="1400" b="1">
                <a:latin typeface="Courier New" pitchFamily="49" charset="0"/>
              </a:rPr>
              <a:t>   AGESQ|     .00154***       .00034        4.556   .0000      1951.22</a:t>
            </a:r>
          </a:p>
          <a:p>
            <a:r>
              <a:rPr lang="en-US" sz="1400" b="1">
                <a:latin typeface="Courier New" pitchFamily="49" charset="0"/>
              </a:rPr>
              <a:t>  INCOME|     .51206          .74600         .686   .4925       .44476</a:t>
            </a:r>
          </a:p>
          <a:p>
            <a:r>
              <a:rPr lang="en-US" sz="1400" b="1">
                <a:latin typeface="Courier New" pitchFamily="49" charset="0"/>
              </a:rPr>
              <a:t> AGE_INC|    -.01843          .01691       -1.090   .2756      19.0288</a:t>
            </a:r>
          </a:p>
          <a:p>
            <a:r>
              <a:rPr lang="en-US" sz="1400" b="1">
                <a:latin typeface="Courier New" pitchFamily="49" charset="0"/>
              </a:rPr>
              <a:t>  FEMALE|     .65366***       .07588        8.615   .0000       .46343</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idx="4294967295"/>
          </p:nvPr>
        </p:nvSpPr>
        <p:spPr>
          <a:xfrm>
            <a:off x="533400" y="1066800"/>
            <a:ext cx="8229600" cy="530225"/>
          </a:xfrm>
        </p:spPr>
        <p:txBody>
          <a:bodyPr/>
          <a:lstStyle/>
          <a:p>
            <a:pPr algn="ctr" eaLnBrk="1" hangingPunct="1"/>
            <a:r>
              <a:rPr lang="en-US" b="1" smtClean="0"/>
              <a:t>Hypothesis Tests</a:t>
            </a:r>
          </a:p>
        </p:txBody>
      </p:sp>
      <p:sp>
        <p:nvSpPr>
          <p:cNvPr id="31747" name="Rectangle 3"/>
          <p:cNvSpPr>
            <a:spLocks noGrp="1" noChangeArrowheads="1"/>
          </p:cNvSpPr>
          <p:nvPr>
            <p:ph type="body" idx="4294967295"/>
          </p:nvPr>
        </p:nvSpPr>
        <p:spPr>
          <a:xfrm>
            <a:off x="1066800" y="1905000"/>
            <a:ext cx="7315200" cy="3505200"/>
          </a:xfrm>
        </p:spPr>
        <p:txBody>
          <a:bodyPr/>
          <a:lstStyle/>
          <a:p>
            <a:pPr eaLnBrk="1" hangingPunct="1"/>
            <a:r>
              <a:rPr lang="en-US" smtClean="0">
                <a:latin typeface="Arial" charset="0"/>
              </a:rPr>
              <a:t>Restrictions:  Linear or nonlinear functions of the model parameters</a:t>
            </a:r>
          </a:p>
          <a:p>
            <a:pPr eaLnBrk="1" hangingPunct="1"/>
            <a:r>
              <a:rPr lang="en-US" smtClean="0">
                <a:latin typeface="Arial" charset="0"/>
              </a:rPr>
              <a:t>Structural ‘change’: Constancy of parameters</a:t>
            </a:r>
          </a:p>
          <a:p>
            <a:pPr eaLnBrk="1" hangingPunct="1"/>
            <a:r>
              <a:rPr lang="en-US" smtClean="0">
                <a:latin typeface="Arial" charset="0"/>
              </a:rPr>
              <a:t>Specification Tests:  </a:t>
            </a:r>
          </a:p>
          <a:p>
            <a:pPr lvl="1" eaLnBrk="1" hangingPunct="1"/>
            <a:r>
              <a:rPr lang="en-US" smtClean="0">
                <a:latin typeface="Arial" charset="0"/>
              </a:rPr>
              <a:t>Model specification: distribution</a:t>
            </a:r>
          </a:p>
          <a:p>
            <a:pPr lvl="1" eaLnBrk="1" hangingPunct="1"/>
            <a:r>
              <a:rPr lang="en-US" smtClean="0">
                <a:latin typeface="Arial" charset="0"/>
              </a:rPr>
              <a:t>Heteroscedasticity</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a:xfrm>
            <a:off x="685800" y="1143000"/>
            <a:ext cx="8229600" cy="530225"/>
          </a:xfrm>
        </p:spPr>
        <p:txBody>
          <a:bodyPr/>
          <a:lstStyle/>
          <a:p>
            <a:pPr algn="ctr" eaLnBrk="1" hangingPunct="1"/>
            <a:r>
              <a:rPr lang="en-US" sz="4000" b="1" smtClean="0"/>
              <a:t>Hypothesis Testing</a:t>
            </a:r>
          </a:p>
        </p:txBody>
      </p:sp>
      <p:sp>
        <p:nvSpPr>
          <p:cNvPr id="32771" name="Rectangle 3"/>
          <p:cNvSpPr>
            <a:spLocks noGrp="1" noChangeArrowheads="1"/>
          </p:cNvSpPr>
          <p:nvPr>
            <p:ph type="body" idx="4294967295"/>
          </p:nvPr>
        </p:nvSpPr>
        <p:spPr>
          <a:xfrm>
            <a:off x="1676400" y="2209800"/>
            <a:ext cx="6781800" cy="2743200"/>
          </a:xfrm>
        </p:spPr>
        <p:txBody>
          <a:bodyPr/>
          <a:lstStyle/>
          <a:p>
            <a:pPr eaLnBrk="1" hangingPunct="1"/>
            <a:r>
              <a:rPr lang="en-US" smtClean="0">
                <a:latin typeface="+mj-lt"/>
              </a:rPr>
              <a:t>There is no F statistic</a:t>
            </a:r>
          </a:p>
          <a:p>
            <a:pPr eaLnBrk="1" hangingPunct="1"/>
            <a:r>
              <a:rPr lang="en-US" smtClean="0">
                <a:latin typeface="+mj-lt"/>
              </a:rPr>
              <a:t>Comparisons of Likelihood Functions: Likelihood Ratio Tests</a:t>
            </a:r>
          </a:p>
          <a:p>
            <a:pPr eaLnBrk="1" hangingPunct="1"/>
            <a:r>
              <a:rPr lang="en-US" smtClean="0">
                <a:latin typeface="+mj-lt"/>
              </a:rPr>
              <a:t>Distance Measures: Wald Statistics</a:t>
            </a:r>
          </a:p>
          <a:p>
            <a:pPr eaLnBrk="1" hangingPunct="1"/>
            <a:r>
              <a:rPr lang="en-US" smtClean="0">
                <a:latin typeface="+mj-lt"/>
              </a:rPr>
              <a:t>Lagrange Multiplier Tests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304800"/>
            <a:ext cx="8229600" cy="1139825"/>
          </a:xfrm>
        </p:spPr>
        <p:txBody>
          <a:bodyPr/>
          <a:lstStyle/>
          <a:p>
            <a:pPr algn="ctr" eaLnBrk="1" hangingPunct="1"/>
            <a:r>
              <a:rPr lang="en-US" b="1" smtClean="0"/>
              <a:t>Base Model</a:t>
            </a:r>
          </a:p>
        </p:txBody>
      </p:sp>
      <p:sp>
        <p:nvSpPr>
          <p:cNvPr id="33795" name="Text Box 4"/>
          <p:cNvSpPr txBox="1">
            <a:spLocks noChangeArrowheads="1"/>
          </p:cNvSpPr>
          <p:nvPr/>
        </p:nvSpPr>
        <p:spPr bwMode="auto">
          <a:xfrm>
            <a:off x="457200" y="1600200"/>
            <a:ext cx="8077200" cy="5203825"/>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Binary Logit Model for Binary Choice</a:t>
            </a:r>
          </a:p>
          <a:p>
            <a:r>
              <a:rPr lang="en-US" sz="1200" b="1">
                <a:latin typeface="Courier New" pitchFamily="49" charset="0"/>
              </a:rPr>
              <a:t>Dependent variable               DOCTOR</a:t>
            </a:r>
          </a:p>
          <a:p>
            <a:r>
              <a:rPr lang="en-US" sz="1200" b="1">
                <a:latin typeface="Courier New" pitchFamily="49" charset="0"/>
              </a:rPr>
              <a:t>Log likelihood function     -2085.92452</a:t>
            </a:r>
          </a:p>
          <a:p>
            <a:r>
              <a:rPr lang="en-US" sz="1200" b="1">
                <a:latin typeface="Courier New" pitchFamily="49" charset="0"/>
              </a:rPr>
              <a:t>Restricted log likelihood   -2169.26982</a:t>
            </a:r>
          </a:p>
          <a:p>
            <a:r>
              <a:rPr lang="en-US" sz="1200" b="1">
                <a:latin typeface="Courier New" pitchFamily="49" charset="0"/>
              </a:rPr>
              <a:t>Chi squared [   5 d.f.]       166.69058</a:t>
            </a:r>
          </a:p>
          <a:p>
            <a:r>
              <a:rPr lang="en-US" sz="1200" b="1">
                <a:latin typeface="Courier New" pitchFamily="49" charset="0"/>
              </a:rPr>
              <a:t>Significance level               .00000</a:t>
            </a:r>
          </a:p>
          <a:p>
            <a:r>
              <a:rPr lang="en-US" sz="1200" b="1">
                <a:latin typeface="Courier New" pitchFamily="49" charset="0"/>
              </a:rPr>
              <a:t>McFadden Pseudo R-squared      .0384209</a:t>
            </a:r>
          </a:p>
          <a:p>
            <a:r>
              <a:rPr lang="en-US" sz="1200" b="1">
                <a:latin typeface="Courier New" pitchFamily="49" charset="0"/>
              </a:rPr>
              <a:t>Estimation based on N =   3377, K =   6</a:t>
            </a:r>
          </a:p>
          <a:p>
            <a:r>
              <a:rPr lang="en-US" sz="1200" b="1">
                <a:latin typeface="Courier New" pitchFamily="49" charset="0"/>
              </a:rPr>
              <a:t>Information Criteria: Normalization=1/N</a:t>
            </a:r>
          </a:p>
          <a:p>
            <a:r>
              <a:rPr lang="en-US" sz="1200" b="1">
                <a:latin typeface="Courier New" pitchFamily="49" charset="0"/>
              </a:rPr>
              <a:t>              Normalized   Unnormalized</a:t>
            </a:r>
          </a:p>
          <a:p>
            <a:r>
              <a:rPr lang="en-US" sz="1200" b="1">
                <a:latin typeface="Courier New" pitchFamily="49" charset="0"/>
              </a:rPr>
              <a:t>AIC              1.23892     4183.84905</a:t>
            </a:r>
          </a:p>
          <a:p>
            <a:r>
              <a:rPr lang="en-US" sz="1200" b="1">
                <a:latin typeface="Courier New" pitchFamily="49" charset="0"/>
              </a:rPr>
              <a:t>Fin.Smpl.AIC     1.23893     4183.87398</a:t>
            </a:r>
          </a:p>
          <a:p>
            <a:r>
              <a:rPr lang="en-US" sz="1200" b="1">
                <a:latin typeface="Courier New" pitchFamily="49" charset="0"/>
              </a:rPr>
              <a:t>Bayes IC         1.24981     4220.59751</a:t>
            </a:r>
          </a:p>
          <a:p>
            <a:r>
              <a:rPr lang="en-US" sz="1200" b="1">
                <a:latin typeface="Courier New" pitchFamily="49" charset="0"/>
              </a:rPr>
              <a:t>Hannan Quinn     1.24282     4196.98802</a:t>
            </a:r>
          </a:p>
          <a:p>
            <a:r>
              <a:rPr lang="en-US" sz="1200" b="1">
                <a:latin typeface="Courier New" pitchFamily="49" charset="0"/>
              </a:rPr>
              <a:t>Hosmer-Lemeshow chi-squared =  13.68724</a:t>
            </a:r>
          </a:p>
          <a:p>
            <a:r>
              <a:rPr lang="en-US" sz="1200" b="1">
                <a:latin typeface="Courier New" pitchFamily="49" charset="0"/>
              </a:rPr>
              <a:t>P-value=  .09029 with deg.fr. =       8</a:t>
            </a:r>
          </a:p>
          <a:p>
            <a:r>
              <a:rPr lang="en-US" sz="1200" b="1">
                <a:latin typeface="Courier New" pitchFamily="49" charset="0"/>
              </a:rPr>
              <a:t>--------+-------------------------------------------------------------</a:t>
            </a:r>
          </a:p>
          <a:p>
            <a:r>
              <a:rPr lang="en-US" sz="1200" b="1">
                <a:latin typeface="Courier New" pitchFamily="49" charset="0"/>
              </a:rPr>
              <a:t>Variable| Coefficient    Standard Error  b/St.Er. P[|Z|&gt;z]   Mean of X</a:t>
            </a:r>
          </a:p>
          <a:p>
            <a:r>
              <a:rPr lang="en-US" sz="1200" b="1">
                <a:latin typeface="Courier New" pitchFamily="49" charset="0"/>
              </a:rPr>
              <a:t>--------+-------------------------------------------------------------</a:t>
            </a:r>
          </a:p>
          <a:p>
            <a:r>
              <a:rPr lang="en-US" sz="1200" b="1">
                <a:latin typeface="Courier New" pitchFamily="49" charset="0"/>
              </a:rPr>
              <a:t>        |Characteristics in numerator of Prob[Y = 1]</a:t>
            </a:r>
          </a:p>
          <a:p>
            <a:r>
              <a:rPr lang="en-US" sz="1200" b="1">
                <a:latin typeface="Courier New" pitchFamily="49" charset="0"/>
              </a:rPr>
              <a:t>Constant|    1.86428***       .67793        2.750   .0060</a:t>
            </a:r>
          </a:p>
          <a:p>
            <a:r>
              <a:rPr lang="en-US" sz="1200" b="1">
                <a:latin typeface="Courier New" pitchFamily="49" charset="0"/>
              </a:rPr>
              <a:t>     </a:t>
            </a:r>
            <a:r>
              <a:rPr lang="en-US" sz="1200" b="1">
                <a:solidFill>
                  <a:srgbClr val="FF3300"/>
                </a:solidFill>
                <a:latin typeface="Courier New" pitchFamily="49" charset="0"/>
              </a:rPr>
              <a:t>AGE|    -.10209***       .03056       -3.341   .0008      42.6266</a:t>
            </a:r>
          </a:p>
          <a:p>
            <a:r>
              <a:rPr lang="en-US" sz="1200" b="1">
                <a:solidFill>
                  <a:srgbClr val="FF3300"/>
                </a:solidFill>
                <a:latin typeface="Courier New" pitchFamily="49" charset="0"/>
              </a:rPr>
              <a:t>   AGESQ|     .00154***       .00034        4.556   .0000      1951.22</a:t>
            </a:r>
          </a:p>
          <a:p>
            <a:r>
              <a:rPr lang="en-US" sz="1200" b="1">
                <a:latin typeface="Courier New" pitchFamily="49" charset="0"/>
              </a:rPr>
              <a:t>  INCOME|     .51206          .74600         .686   .4925       .44476</a:t>
            </a:r>
          </a:p>
          <a:p>
            <a:r>
              <a:rPr lang="en-US" sz="1200" b="1">
                <a:latin typeface="Courier New" pitchFamily="49" charset="0"/>
              </a:rPr>
              <a:t> </a:t>
            </a:r>
            <a:r>
              <a:rPr lang="en-US" sz="1200" b="1">
                <a:solidFill>
                  <a:srgbClr val="FF3300"/>
                </a:solidFill>
                <a:latin typeface="Courier New" pitchFamily="49" charset="0"/>
              </a:rPr>
              <a:t>AGE_INC|    -.01843          .01691       -1.090   .2756      19.0288</a:t>
            </a:r>
          </a:p>
          <a:p>
            <a:r>
              <a:rPr lang="en-US" sz="1200" b="1">
                <a:latin typeface="Courier New" pitchFamily="49" charset="0"/>
              </a:rPr>
              <a:t>  FEMALE|     .65366***       .07588        8.615   .0000       .46343</a:t>
            </a:r>
          </a:p>
          <a:p>
            <a:r>
              <a:rPr lang="en-US" sz="1200" b="1">
                <a:latin typeface="Courier New" pitchFamily="49" charset="0"/>
              </a:rPr>
              <a:t>--------+-------------------------------------------------------------</a:t>
            </a:r>
          </a:p>
        </p:txBody>
      </p:sp>
      <p:sp>
        <p:nvSpPr>
          <p:cNvPr id="33796" name="Text Box 5"/>
          <p:cNvSpPr txBox="1">
            <a:spLocks noChangeArrowheads="1"/>
          </p:cNvSpPr>
          <p:nvPr/>
        </p:nvSpPr>
        <p:spPr bwMode="auto">
          <a:xfrm>
            <a:off x="4495800" y="2514600"/>
            <a:ext cx="3200400" cy="1347788"/>
          </a:xfrm>
          <a:prstGeom prst="rect">
            <a:avLst/>
          </a:prstGeom>
          <a:noFill/>
          <a:ln w="19050">
            <a:solidFill>
              <a:schemeClr val="tx1"/>
            </a:solidFill>
            <a:miter lim="800000"/>
            <a:headEnd/>
            <a:tailEnd/>
          </a:ln>
        </p:spPr>
        <p:txBody>
          <a:bodyPr>
            <a:spAutoFit/>
          </a:bodyPr>
          <a:lstStyle/>
          <a:p>
            <a:pPr>
              <a:spcBef>
                <a:spcPct val="50000"/>
              </a:spcBef>
            </a:pPr>
            <a:r>
              <a:rPr lang="en-US" b="1">
                <a:latin typeface="Arial" charset="0"/>
              </a:rPr>
              <a:t>H</a:t>
            </a:r>
            <a:r>
              <a:rPr lang="en-US" b="1" baseline="-25000">
                <a:latin typeface="Arial" charset="0"/>
              </a:rPr>
              <a:t>0</a:t>
            </a:r>
            <a:r>
              <a:rPr lang="en-US" b="1">
                <a:latin typeface="Arial" charset="0"/>
              </a:rPr>
              <a:t>: Age is not a significant</a:t>
            </a:r>
            <a:br>
              <a:rPr lang="en-US" b="1">
                <a:latin typeface="Arial" charset="0"/>
              </a:rPr>
            </a:br>
            <a:r>
              <a:rPr lang="en-US" b="1">
                <a:latin typeface="Arial" charset="0"/>
              </a:rPr>
              <a:t>      determinant of </a:t>
            </a:r>
            <a:br>
              <a:rPr lang="en-US" b="1">
                <a:latin typeface="Arial" charset="0"/>
              </a:rPr>
            </a:br>
            <a:r>
              <a:rPr lang="en-US" b="1">
                <a:latin typeface="Arial" charset="0"/>
              </a:rPr>
              <a:t>      Prob(Doctor = 1)</a:t>
            </a:r>
          </a:p>
          <a:p>
            <a:pPr>
              <a:spcBef>
                <a:spcPct val="50000"/>
              </a:spcBef>
            </a:pPr>
            <a:r>
              <a:rPr lang="en-US" b="1">
                <a:latin typeface="Arial" charset="0"/>
                <a:cs typeface="Times New Roman" pitchFamily="18" charset="0"/>
              </a:rPr>
              <a:t>H</a:t>
            </a:r>
            <a:r>
              <a:rPr lang="en-US" b="1" baseline="-25000">
                <a:latin typeface="Arial" charset="0"/>
                <a:cs typeface="Times New Roman" pitchFamily="18" charset="0"/>
              </a:rPr>
              <a:t>0</a:t>
            </a:r>
            <a:r>
              <a:rPr lang="en-US" b="1">
                <a:latin typeface="Arial" charset="0"/>
                <a:cs typeface="Times New Roman" pitchFamily="18" charset="0"/>
              </a:rPr>
              <a:t>: </a:t>
            </a:r>
            <a:r>
              <a:rPr lang="el-GR" b="1">
                <a:latin typeface="Arial" charset="0"/>
                <a:cs typeface="Times New Roman" pitchFamily="18" charset="0"/>
              </a:rPr>
              <a:t>β</a:t>
            </a:r>
            <a:r>
              <a:rPr lang="en-US" b="1" baseline="-25000">
                <a:latin typeface="Arial" charset="0"/>
                <a:cs typeface="Times New Roman" pitchFamily="18" charset="0"/>
              </a:rPr>
              <a:t>2</a:t>
            </a:r>
            <a:r>
              <a:rPr lang="en-US" b="1">
                <a:latin typeface="Arial" charset="0"/>
                <a:cs typeface="Times New Roman" pitchFamily="18" charset="0"/>
              </a:rPr>
              <a:t> = </a:t>
            </a:r>
            <a:r>
              <a:rPr lang="el-GR" b="1">
                <a:latin typeface="Arial" charset="0"/>
                <a:cs typeface="Times New Roman" pitchFamily="18" charset="0"/>
              </a:rPr>
              <a:t>β</a:t>
            </a:r>
            <a:r>
              <a:rPr lang="en-US" b="1" baseline="-25000">
                <a:latin typeface="Arial" charset="0"/>
                <a:cs typeface="Times New Roman" pitchFamily="18" charset="0"/>
              </a:rPr>
              <a:t>3</a:t>
            </a:r>
            <a:r>
              <a:rPr lang="en-US" b="1">
                <a:latin typeface="Arial" charset="0"/>
                <a:cs typeface="Times New Roman" pitchFamily="18" charset="0"/>
              </a:rPr>
              <a:t> = </a:t>
            </a:r>
            <a:r>
              <a:rPr lang="el-GR" b="1">
                <a:latin typeface="Arial" charset="0"/>
              </a:rPr>
              <a:t>β</a:t>
            </a:r>
            <a:r>
              <a:rPr lang="en-US" b="1" baseline="-25000">
                <a:latin typeface="Arial" charset="0"/>
              </a:rPr>
              <a:t>5</a:t>
            </a:r>
            <a:r>
              <a:rPr lang="en-US" b="1">
                <a:latin typeface="Arial" charset="0"/>
              </a:rPr>
              <a:t> = 0 </a:t>
            </a:r>
            <a:endParaRPr lang="el-GR" b="1">
              <a:latin typeface="Arial"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a:xfrm>
            <a:off x="762000" y="990600"/>
            <a:ext cx="8229600" cy="530225"/>
          </a:xfrm>
        </p:spPr>
        <p:txBody>
          <a:bodyPr/>
          <a:lstStyle/>
          <a:p>
            <a:pPr algn="ctr" eaLnBrk="1" hangingPunct="1"/>
            <a:r>
              <a:rPr lang="en-US" b="1" smtClean="0"/>
              <a:t>Likelihood Ratio Tests</a:t>
            </a:r>
          </a:p>
        </p:txBody>
      </p:sp>
      <p:sp>
        <p:nvSpPr>
          <p:cNvPr id="34819" name="Rectangle 3"/>
          <p:cNvSpPr>
            <a:spLocks noGrp="1" noChangeArrowheads="1"/>
          </p:cNvSpPr>
          <p:nvPr>
            <p:ph type="body" idx="4294967295"/>
          </p:nvPr>
        </p:nvSpPr>
        <p:spPr>
          <a:xfrm>
            <a:off x="1524000" y="2209800"/>
            <a:ext cx="7086600" cy="2971800"/>
          </a:xfrm>
        </p:spPr>
        <p:txBody>
          <a:bodyPr/>
          <a:lstStyle/>
          <a:p>
            <a:pPr eaLnBrk="1" hangingPunct="1"/>
            <a:r>
              <a:rPr lang="en-US" sz="2400" smtClean="0">
                <a:latin typeface="+mj-lt"/>
              </a:rPr>
              <a:t>Null hypothesis restricts the parameter vector</a:t>
            </a:r>
          </a:p>
          <a:p>
            <a:pPr eaLnBrk="1" hangingPunct="1"/>
            <a:r>
              <a:rPr lang="en-US" sz="2400" smtClean="0">
                <a:latin typeface="+mj-lt"/>
              </a:rPr>
              <a:t>Alternative releases the restriction</a:t>
            </a:r>
          </a:p>
          <a:p>
            <a:pPr eaLnBrk="1" hangingPunct="1"/>
            <a:r>
              <a:rPr lang="en-US" sz="2400" smtClean="0">
                <a:latin typeface="+mj-lt"/>
              </a:rPr>
              <a:t>Test statistic: Chi-squared =</a:t>
            </a:r>
            <a:br>
              <a:rPr lang="en-US" sz="2400" smtClean="0">
                <a:latin typeface="+mj-lt"/>
              </a:rPr>
            </a:br>
            <a:r>
              <a:rPr lang="en-US" sz="2400" smtClean="0">
                <a:latin typeface="+mj-lt"/>
              </a:rPr>
              <a:t>   2 (LogL|Unrestricted model –</a:t>
            </a:r>
          </a:p>
          <a:p>
            <a:pPr eaLnBrk="1" hangingPunct="1">
              <a:buFont typeface="Wingdings" pitchFamily="2" charset="2"/>
              <a:buNone/>
            </a:pPr>
            <a:r>
              <a:rPr lang="en-US" sz="2400" smtClean="0">
                <a:latin typeface="+mj-lt"/>
              </a:rPr>
              <a:t>          LogL|Restrictions) </a:t>
            </a:r>
            <a:r>
              <a:rPr lang="en-US" sz="2400" u="sng" smtClean="0">
                <a:latin typeface="+mj-lt"/>
              </a:rPr>
              <a:t>&gt;</a:t>
            </a:r>
            <a:r>
              <a:rPr lang="en-US" sz="2400" smtClean="0">
                <a:latin typeface="+mj-lt"/>
              </a:rPr>
              <a:t> 0</a:t>
            </a:r>
          </a:p>
          <a:p>
            <a:pPr eaLnBrk="1" hangingPunct="1">
              <a:buFont typeface="Wingdings" pitchFamily="2" charset="2"/>
              <a:buNone/>
            </a:pPr>
            <a:r>
              <a:rPr lang="en-US" sz="2400" smtClean="0">
                <a:latin typeface="+mj-lt"/>
              </a:rPr>
              <a:t>   Degrees of freedom = number of restrictions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a:xfrm>
            <a:off x="762000" y="1066800"/>
            <a:ext cx="8229600" cy="530225"/>
          </a:xfrm>
        </p:spPr>
        <p:txBody>
          <a:bodyPr/>
          <a:lstStyle/>
          <a:p>
            <a:pPr algn="ctr" eaLnBrk="1" hangingPunct="1"/>
            <a:r>
              <a:rPr lang="en-US" b="1" smtClean="0"/>
              <a:t>LR Test of H</a:t>
            </a:r>
            <a:r>
              <a:rPr lang="en-US" b="1" baseline="-25000" smtClean="0"/>
              <a:t>0</a:t>
            </a:r>
            <a:endParaRPr lang="en-US" b="1" smtClean="0">
              <a:cs typeface="Times New Roman" pitchFamily="18" charset="0"/>
            </a:endParaRPr>
          </a:p>
        </p:txBody>
      </p:sp>
      <p:sp>
        <p:nvSpPr>
          <p:cNvPr id="35843" name="Text Box 6"/>
          <p:cNvSpPr txBox="1">
            <a:spLocks noChangeArrowheads="1"/>
          </p:cNvSpPr>
          <p:nvPr/>
        </p:nvSpPr>
        <p:spPr bwMode="auto">
          <a:xfrm>
            <a:off x="4572000" y="1828800"/>
            <a:ext cx="3886200" cy="3224213"/>
          </a:xfrm>
          <a:prstGeom prst="rect">
            <a:avLst/>
          </a:prstGeom>
          <a:noFill/>
          <a:ln w="28575">
            <a:solidFill>
              <a:schemeClr val="tx1"/>
            </a:solidFill>
            <a:miter lim="800000"/>
            <a:headEnd/>
            <a:tailEnd/>
          </a:ln>
        </p:spPr>
        <p:txBody>
          <a:bodyPr>
            <a:spAutoFit/>
          </a:bodyPr>
          <a:lstStyle/>
          <a:p>
            <a:r>
              <a:rPr lang="en-US" sz="1200" b="1">
                <a:latin typeface="Courier New" pitchFamily="49" charset="0"/>
              </a:rPr>
              <a:t>RESTRICTED MODEL</a:t>
            </a:r>
          </a:p>
          <a:p>
            <a:r>
              <a:rPr lang="en-US" sz="1200" b="1">
                <a:latin typeface="Courier New" pitchFamily="49" charset="0"/>
              </a:rPr>
              <a:t>Binary Logit Model for Binary Choice</a:t>
            </a:r>
          </a:p>
          <a:p>
            <a:r>
              <a:rPr lang="en-US" sz="1200" b="1">
                <a:latin typeface="Courier New" pitchFamily="49" charset="0"/>
              </a:rPr>
              <a:t>Dependent variable               DOCTOR</a:t>
            </a:r>
          </a:p>
          <a:p>
            <a:r>
              <a:rPr lang="en-US" sz="1200" b="1">
                <a:solidFill>
                  <a:srgbClr val="FF3300"/>
                </a:solidFill>
                <a:latin typeface="Courier New" pitchFamily="49" charset="0"/>
              </a:rPr>
              <a:t>Log likelihood function     -2124.06568</a:t>
            </a:r>
          </a:p>
          <a:p>
            <a:r>
              <a:rPr lang="en-US" sz="1200" b="1">
                <a:latin typeface="Courier New" pitchFamily="49" charset="0"/>
              </a:rPr>
              <a:t>Restricted log likelihood   -2169.26982</a:t>
            </a:r>
          </a:p>
          <a:p>
            <a:r>
              <a:rPr lang="en-US" sz="1200" b="1">
                <a:latin typeface="Courier New" pitchFamily="49" charset="0"/>
              </a:rPr>
              <a:t>Chi squared [   2 d.f.]        90.40827</a:t>
            </a:r>
          </a:p>
          <a:p>
            <a:r>
              <a:rPr lang="en-US" sz="1200" b="1">
                <a:latin typeface="Courier New" pitchFamily="49" charset="0"/>
              </a:rPr>
              <a:t>Significance level               .00000</a:t>
            </a:r>
          </a:p>
          <a:p>
            <a:r>
              <a:rPr lang="en-US" sz="1200" b="1">
                <a:latin typeface="Courier New" pitchFamily="49" charset="0"/>
              </a:rPr>
              <a:t>McFadden Pseudo R-squared      .0208384</a:t>
            </a:r>
          </a:p>
          <a:p>
            <a:r>
              <a:rPr lang="en-US" sz="1200" b="1">
                <a:latin typeface="Courier New" pitchFamily="49" charset="0"/>
              </a:rPr>
              <a:t>Estimation based on N =   3377, K =   3</a:t>
            </a:r>
          </a:p>
          <a:p>
            <a:r>
              <a:rPr lang="en-US" sz="1200" b="1">
                <a:latin typeface="Courier New" pitchFamily="49" charset="0"/>
              </a:rPr>
              <a:t>Information Criteria: Normalization=1/N</a:t>
            </a:r>
          </a:p>
          <a:p>
            <a:r>
              <a:rPr lang="en-US" sz="1200" b="1">
                <a:latin typeface="Courier New" pitchFamily="49" charset="0"/>
              </a:rPr>
              <a:t>              Normalized   Unnormalized</a:t>
            </a:r>
          </a:p>
          <a:p>
            <a:r>
              <a:rPr lang="en-US" sz="1200" b="1">
                <a:latin typeface="Courier New" pitchFamily="49" charset="0"/>
              </a:rPr>
              <a:t>AIC              1.25974     4254.13136</a:t>
            </a:r>
          </a:p>
          <a:p>
            <a:r>
              <a:rPr lang="en-US" sz="1200" b="1">
                <a:latin typeface="Courier New" pitchFamily="49" charset="0"/>
              </a:rPr>
              <a:t>Fin.Smpl.AIC     1.25974     4254.13848</a:t>
            </a:r>
          </a:p>
          <a:p>
            <a:r>
              <a:rPr lang="en-US" sz="1200" b="1">
                <a:latin typeface="Courier New" pitchFamily="49" charset="0"/>
              </a:rPr>
              <a:t>Bayes IC         1.26518     4272.50559</a:t>
            </a:r>
          </a:p>
          <a:p>
            <a:r>
              <a:rPr lang="en-US" sz="1200" b="1">
                <a:latin typeface="Courier New" pitchFamily="49" charset="0"/>
              </a:rPr>
              <a:t>Hannan Quinn     1.26168     4260.70085</a:t>
            </a:r>
          </a:p>
          <a:p>
            <a:r>
              <a:rPr lang="en-US" sz="1200" b="1">
                <a:latin typeface="Courier New" pitchFamily="49" charset="0"/>
              </a:rPr>
              <a:t>Hosmer-Lemeshow chi-squared =   7.88023</a:t>
            </a:r>
          </a:p>
          <a:p>
            <a:r>
              <a:rPr lang="en-US" sz="1200" b="1">
                <a:latin typeface="Courier New" pitchFamily="49" charset="0"/>
              </a:rPr>
              <a:t>P-value=  .44526 with deg.fr. =       8</a:t>
            </a:r>
          </a:p>
        </p:txBody>
      </p:sp>
      <p:sp>
        <p:nvSpPr>
          <p:cNvPr id="35844" name="Text Box 7"/>
          <p:cNvSpPr txBox="1">
            <a:spLocks noChangeArrowheads="1"/>
          </p:cNvSpPr>
          <p:nvPr/>
        </p:nvSpPr>
        <p:spPr bwMode="auto">
          <a:xfrm>
            <a:off x="533400" y="1828800"/>
            <a:ext cx="3886200" cy="3224213"/>
          </a:xfrm>
          <a:prstGeom prst="rect">
            <a:avLst/>
          </a:prstGeom>
          <a:noFill/>
          <a:ln w="28575">
            <a:solidFill>
              <a:schemeClr val="tx1"/>
            </a:solidFill>
            <a:miter lim="800000"/>
            <a:headEnd/>
            <a:tailEnd/>
          </a:ln>
        </p:spPr>
        <p:txBody>
          <a:bodyPr>
            <a:spAutoFit/>
          </a:bodyPr>
          <a:lstStyle/>
          <a:p>
            <a:r>
              <a:rPr lang="en-US" sz="1200" b="1">
                <a:latin typeface="Courier New" pitchFamily="49" charset="0"/>
              </a:rPr>
              <a:t>UNRESTRICTED MODEL</a:t>
            </a:r>
          </a:p>
          <a:p>
            <a:r>
              <a:rPr lang="en-US" sz="1200" b="1">
                <a:latin typeface="Courier New" pitchFamily="49" charset="0"/>
              </a:rPr>
              <a:t>Binary Logit Model for Binary Choice</a:t>
            </a:r>
          </a:p>
          <a:p>
            <a:r>
              <a:rPr lang="en-US" sz="1200" b="1">
                <a:latin typeface="Courier New" pitchFamily="49" charset="0"/>
              </a:rPr>
              <a:t>Dependent variable               DOCTOR</a:t>
            </a:r>
          </a:p>
          <a:p>
            <a:r>
              <a:rPr lang="en-US" sz="1200" b="1">
                <a:solidFill>
                  <a:srgbClr val="FF3300"/>
                </a:solidFill>
                <a:latin typeface="Courier New" pitchFamily="49" charset="0"/>
              </a:rPr>
              <a:t>Log likelihood function     -2085.92452</a:t>
            </a:r>
          </a:p>
          <a:p>
            <a:r>
              <a:rPr lang="en-US" sz="1200" b="1">
                <a:latin typeface="Courier New" pitchFamily="49" charset="0"/>
              </a:rPr>
              <a:t>Restricted log likelihood   -2169.26982</a:t>
            </a:r>
          </a:p>
          <a:p>
            <a:r>
              <a:rPr lang="en-US" sz="1200" b="1">
                <a:latin typeface="Courier New" pitchFamily="49" charset="0"/>
              </a:rPr>
              <a:t>Chi squared [   5 d.f.]       166.69058</a:t>
            </a:r>
          </a:p>
          <a:p>
            <a:r>
              <a:rPr lang="en-US" sz="1200" b="1">
                <a:latin typeface="Courier New" pitchFamily="49" charset="0"/>
              </a:rPr>
              <a:t>Significance level               .00000</a:t>
            </a:r>
          </a:p>
          <a:p>
            <a:r>
              <a:rPr lang="en-US" sz="1200" b="1">
                <a:latin typeface="Courier New" pitchFamily="49" charset="0"/>
              </a:rPr>
              <a:t>McFadden Pseudo R-squared      .0384209</a:t>
            </a:r>
          </a:p>
          <a:p>
            <a:r>
              <a:rPr lang="en-US" sz="1200" b="1">
                <a:latin typeface="Courier New" pitchFamily="49" charset="0"/>
              </a:rPr>
              <a:t>Estimation based on N =   3377, K =   6</a:t>
            </a:r>
          </a:p>
          <a:p>
            <a:r>
              <a:rPr lang="en-US" sz="1200" b="1">
                <a:latin typeface="Courier New" pitchFamily="49" charset="0"/>
              </a:rPr>
              <a:t>Information Criteria: Normalization=1/N</a:t>
            </a:r>
          </a:p>
          <a:p>
            <a:r>
              <a:rPr lang="en-US" sz="1200" b="1">
                <a:latin typeface="Courier New" pitchFamily="49" charset="0"/>
              </a:rPr>
              <a:t>              Normalized   Unnormalized</a:t>
            </a:r>
          </a:p>
          <a:p>
            <a:r>
              <a:rPr lang="en-US" sz="1200" b="1">
                <a:latin typeface="Courier New" pitchFamily="49" charset="0"/>
              </a:rPr>
              <a:t>AIC              1.23892     4183.84905</a:t>
            </a:r>
          </a:p>
          <a:p>
            <a:r>
              <a:rPr lang="en-US" sz="1200" b="1">
                <a:latin typeface="Courier New" pitchFamily="49" charset="0"/>
              </a:rPr>
              <a:t>Fin.Smpl.AIC     1.23893     4183.87398</a:t>
            </a:r>
          </a:p>
          <a:p>
            <a:r>
              <a:rPr lang="en-US" sz="1200" b="1">
                <a:latin typeface="Courier New" pitchFamily="49" charset="0"/>
              </a:rPr>
              <a:t>Bayes IC         1.24981     4220.59751</a:t>
            </a:r>
          </a:p>
          <a:p>
            <a:r>
              <a:rPr lang="en-US" sz="1200" b="1">
                <a:latin typeface="Courier New" pitchFamily="49" charset="0"/>
              </a:rPr>
              <a:t>Hannan Quinn     1.24282     4196.98802</a:t>
            </a:r>
          </a:p>
          <a:p>
            <a:r>
              <a:rPr lang="en-US" sz="1200" b="1">
                <a:latin typeface="Courier New" pitchFamily="49" charset="0"/>
              </a:rPr>
              <a:t>Hosmer-Lemeshow chi-squared =  13.68724</a:t>
            </a:r>
          </a:p>
          <a:p>
            <a:r>
              <a:rPr lang="en-US" sz="1200" b="1">
                <a:latin typeface="Courier New" pitchFamily="49" charset="0"/>
              </a:rPr>
              <a:t>P-value=  .09029 with deg.fr. =       8</a:t>
            </a:r>
          </a:p>
        </p:txBody>
      </p:sp>
      <p:sp>
        <p:nvSpPr>
          <p:cNvPr id="35845" name="Text Box 8"/>
          <p:cNvSpPr txBox="1">
            <a:spLocks noChangeArrowheads="1"/>
          </p:cNvSpPr>
          <p:nvPr/>
        </p:nvSpPr>
        <p:spPr bwMode="auto">
          <a:xfrm>
            <a:off x="533400" y="5257800"/>
            <a:ext cx="7924800" cy="365125"/>
          </a:xfrm>
          <a:prstGeom prst="rect">
            <a:avLst/>
          </a:prstGeom>
          <a:noFill/>
          <a:ln w="28575">
            <a:solidFill>
              <a:schemeClr val="tx1"/>
            </a:solidFill>
            <a:miter lim="800000"/>
            <a:headEnd/>
            <a:tailEnd/>
          </a:ln>
        </p:spPr>
        <p:txBody>
          <a:bodyPr>
            <a:spAutoFit/>
          </a:bodyPr>
          <a:lstStyle/>
          <a:p>
            <a:pPr algn="ctr">
              <a:spcBef>
                <a:spcPct val="50000"/>
              </a:spcBef>
            </a:pPr>
            <a:r>
              <a:rPr lang="en-US" sz="1600" b="1">
                <a:latin typeface="Arial" charset="0"/>
              </a:rPr>
              <a:t>Chi squared[3]  =  2[-2085.92452 - (-2124.06568)]  =  77.46456</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idx="4294967295"/>
          </p:nvPr>
        </p:nvSpPr>
        <p:spPr>
          <a:xfrm>
            <a:off x="609600" y="1447800"/>
            <a:ext cx="8229600" cy="530225"/>
          </a:xfrm>
        </p:spPr>
        <p:txBody>
          <a:bodyPr/>
          <a:lstStyle/>
          <a:p>
            <a:pPr algn="ctr" eaLnBrk="1" hangingPunct="1"/>
            <a:r>
              <a:rPr lang="en-US" b="1" smtClean="0"/>
              <a:t>Wald Test</a:t>
            </a:r>
          </a:p>
        </p:txBody>
      </p:sp>
      <p:sp>
        <p:nvSpPr>
          <p:cNvPr id="36867" name="Rectangle 3"/>
          <p:cNvSpPr>
            <a:spLocks noGrp="1" noChangeArrowheads="1"/>
          </p:cNvSpPr>
          <p:nvPr>
            <p:ph type="body" idx="4294967295"/>
          </p:nvPr>
        </p:nvSpPr>
        <p:spPr>
          <a:xfrm>
            <a:off x="1371600" y="2209800"/>
            <a:ext cx="7086600" cy="2514600"/>
          </a:xfrm>
        </p:spPr>
        <p:txBody>
          <a:bodyPr/>
          <a:lstStyle/>
          <a:p>
            <a:pPr eaLnBrk="1" hangingPunct="1"/>
            <a:r>
              <a:rPr lang="en-US" sz="2400" smtClean="0">
                <a:latin typeface="+mj-lt"/>
              </a:rPr>
              <a:t>Unrestricted parameter vector is estimated</a:t>
            </a:r>
          </a:p>
          <a:p>
            <a:pPr eaLnBrk="1" hangingPunct="1"/>
            <a:r>
              <a:rPr lang="en-US" sz="2400" smtClean="0">
                <a:latin typeface="+mj-lt"/>
              </a:rPr>
              <a:t>Discrepancy:  </a:t>
            </a:r>
            <a:r>
              <a:rPr lang="en-US" sz="2400" b="1" smtClean="0">
                <a:latin typeface="+mj-lt"/>
              </a:rPr>
              <a:t>q</a:t>
            </a:r>
            <a:r>
              <a:rPr lang="en-US" sz="2400" smtClean="0">
                <a:latin typeface="+mj-lt"/>
              </a:rPr>
              <a:t>= </a:t>
            </a:r>
            <a:r>
              <a:rPr lang="en-US" sz="2400" b="1" smtClean="0">
                <a:latin typeface="+mj-lt"/>
              </a:rPr>
              <a:t>Rb</a:t>
            </a:r>
            <a:r>
              <a:rPr lang="en-US" sz="2400" smtClean="0">
                <a:latin typeface="+mj-lt"/>
              </a:rPr>
              <a:t> – </a:t>
            </a:r>
            <a:r>
              <a:rPr lang="en-US" sz="2400" b="1" smtClean="0">
                <a:latin typeface="+mj-lt"/>
              </a:rPr>
              <a:t>m</a:t>
            </a:r>
            <a:r>
              <a:rPr lang="en-US" sz="2400" smtClean="0">
                <a:latin typeface="+mj-lt"/>
              </a:rPr>
              <a:t> (or </a:t>
            </a:r>
            <a:r>
              <a:rPr lang="en-US" sz="2400" b="1" smtClean="0">
                <a:latin typeface="+mj-lt"/>
              </a:rPr>
              <a:t>r</a:t>
            </a:r>
            <a:r>
              <a:rPr lang="en-US" sz="2400" smtClean="0">
                <a:latin typeface="+mj-lt"/>
              </a:rPr>
              <a:t>(</a:t>
            </a:r>
            <a:r>
              <a:rPr lang="en-US" sz="2400" b="1" smtClean="0">
                <a:latin typeface="+mj-lt"/>
              </a:rPr>
              <a:t>b</a:t>
            </a:r>
            <a:r>
              <a:rPr lang="en-US" sz="2400" smtClean="0">
                <a:latin typeface="+mj-lt"/>
              </a:rPr>
              <a:t>,</a:t>
            </a:r>
            <a:r>
              <a:rPr lang="en-US" sz="2400" b="1" smtClean="0">
                <a:latin typeface="+mj-lt"/>
              </a:rPr>
              <a:t>m</a:t>
            </a:r>
            <a:r>
              <a:rPr lang="en-US" sz="2400" smtClean="0">
                <a:latin typeface="+mj-lt"/>
              </a:rPr>
              <a:t>) if nonlinear) is computed</a:t>
            </a:r>
          </a:p>
          <a:p>
            <a:pPr eaLnBrk="1" hangingPunct="1"/>
            <a:r>
              <a:rPr lang="en-US" sz="2400" smtClean="0">
                <a:latin typeface="+mj-lt"/>
              </a:rPr>
              <a:t>Variance of discrepancy is estimated:</a:t>
            </a:r>
            <a:br>
              <a:rPr lang="en-US" sz="2400" smtClean="0">
                <a:latin typeface="+mj-lt"/>
              </a:rPr>
            </a:br>
            <a:r>
              <a:rPr lang="en-US" sz="2400" smtClean="0">
                <a:latin typeface="+mj-lt"/>
              </a:rPr>
              <a:t>                       Var[</a:t>
            </a:r>
            <a:r>
              <a:rPr lang="en-US" sz="2400" b="1" smtClean="0">
                <a:latin typeface="+mj-lt"/>
              </a:rPr>
              <a:t>q</a:t>
            </a:r>
            <a:r>
              <a:rPr lang="en-US" sz="2400" smtClean="0">
                <a:latin typeface="+mj-lt"/>
              </a:rPr>
              <a:t>] = </a:t>
            </a:r>
            <a:r>
              <a:rPr lang="en-US" sz="2400" b="1" smtClean="0">
                <a:latin typeface="+mj-lt"/>
              </a:rPr>
              <a:t>R V R</a:t>
            </a:r>
            <a:r>
              <a:rPr lang="en-US" sz="2400" smtClean="0"/>
              <a:t>’</a:t>
            </a:r>
            <a:endParaRPr lang="en-US" sz="2400" b="1" smtClean="0">
              <a:latin typeface="+mj-lt"/>
            </a:endParaRPr>
          </a:p>
          <a:p>
            <a:pPr eaLnBrk="1" hangingPunct="1"/>
            <a:r>
              <a:rPr lang="en-US" sz="2400" smtClean="0">
                <a:latin typeface="+mj-lt"/>
              </a:rPr>
              <a:t>Wald Statistic is </a:t>
            </a:r>
            <a:r>
              <a:rPr lang="en-US" sz="2400" b="1" smtClean="0">
                <a:latin typeface="+mj-lt"/>
              </a:rPr>
              <a:t>q</a:t>
            </a:r>
            <a:r>
              <a:rPr lang="en-US" sz="2400" smtClean="0">
                <a:latin typeface="+mj-lt"/>
              </a:rPr>
              <a:t>’[Var(</a:t>
            </a:r>
            <a:r>
              <a:rPr lang="en-US" sz="2400" b="1" smtClean="0">
                <a:latin typeface="+mj-lt"/>
              </a:rPr>
              <a:t>q</a:t>
            </a:r>
            <a:r>
              <a:rPr lang="en-US" sz="2400" smtClean="0">
                <a:latin typeface="+mj-lt"/>
              </a:rPr>
              <a:t>)]</a:t>
            </a:r>
            <a:r>
              <a:rPr lang="en-US" sz="2400" baseline="30000" smtClean="0">
                <a:latin typeface="+mj-lt"/>
              </a:rPr>
              <a:t>-1</a:t>
            </a:r>
            <a:r>
              <a:rPr lang="en-US" sz="2400" b="1" smtClean="0">
                <a:latin typeface="+mj-lt"/>
              </a:rPr>
              <a:t>q = </a:t>
            </a:r>
            <a:r>
              <a:rPr lang="en-US" sz="2400" b="1" smtClean="0"/>
              <a:t>q’</a:t>
            </a:r>
            <a:r>
              <a:rPr lang="en-US" sz="2400" smtClean="0"/>
              <a:t>[</a:t>
            </a:r>
            <a:r>
              <a:rPr lang="en-US" sz="2400" b="1" smtClean="0"/>
              <a:t>RVR’</a:t>
            </a:r>
            <a:r>
              <a:rPr lang="en-US" sz="2400" smtClean="0"/>
              <a:t>]</a:t>
            </a:r>
            <a:r>
              <a:rPr lang="en-US" sz="2400" baseline="30000" smtClean="0"/>
              <a:t>-1</a:t>
            </a:r>
            <a:r>
              <a:rPr lang="en-US" sz="2400" b="1" smtClean="0"/>
              <a:t>q </a:t>
            </a:r>
            <a:r>
              <a:rPr lang="en-US" sz="2400" smtClean="0">
                <a:latin typeface="+mj-lt"/>
              </a:rPr>
              <a:t/>
            </a:r>
            <a:br>
              <a:rPr lang="en-US" sz="2400" smtClean="0">
                <a:latin typeface="+mj-lt"/>
              </a:rPr>
            </a:br>
            <a:endParaRPr lang="en-US" sz="2400" b="1" smtClean="0">
              <a:latin typeface="+mj-lt"/>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idx="4294967295"/>
          </p:nvPr>
        </p:nvSpPr>
        <p:spPr>
          <a:xfrm>
            <a:off x="762000" y="914400"/>
            <a:ext cx="8229600" cy="530225"/>
          </a:xfrm>
        </p:spPr>
        <p:txBody>
          <a:bodyPr/>
          <a:lstStyle/>
          <a:p>
            <a:pPr algn="ctr" eaLnBrk="1" hangingPunct="1"/>
            <a:r>
              <a:rPr lang="en-US" sz="4000" smtClean="0"/>
              <a:t>Carrying Out a Wald Test</a:t>
            </a:r>
            <a:endParaRPr lang="el-GR" sz="4000" b="1" smtClean="0">
              <a:cs typeface="Times New Roman" pitchFamily="18" charset="0"/>
            </a:endParaRPr>
          </a:p>
        </p:txBody>
      </p:sp>
      <p:pic>
        <p:nvPicPr>
          <p:cNvPr id="37891" name="Picture 5"/>
          <p:cNvPicPr>
            <a:picLocks noChangeAspect="1" noChangeArrowheads="1"/>
          </p:cNvPicPr>
          <p:nvPr/>
        </p:nvPicPr>
        <p:blipFill>
          <a:blip r:embed="rId3" cstate="print"/>
          <a:srcRect/>
          <a:stretch>
            <a:fillRect/>
          </a:stretch>
        </p:blipFill>
        <p:spPr bwMode="auto">
          <a:xfrm>
            <a:off x="1143000" y="1600200"/>
            <a:ext cx="7208838" cy="4343400"/>
          </a:xfrm>
          <a:prstGeom prst="rect">
            <a:avLst/>
          </a:prstGeom>
          <a:noFill/>
          <a:ln w="9525">
            <a:noFill/>
            <a:miter lim="800000"/>
            <a:headEnd/>
            <a:tailEnd/>
          </a:ln>
        </p:spPr>
      </p:pic>
      <p:sp>
        <p:nvSpPr>
          <p:cNvPr id="37892" name="Text Box 6"/>
          <p:cNvSpPr txBox="1">
            <a:spLocks noChangeArrowheads="1"/>
          </p:cNvSpPr>
          <p:nvPr/>
        </p:nvSpPr>
        <p:spPr bwMode="auto">
          <a:xfrm>
            <a:off x="762000" y="6111875"/>
            <a:ext cx="7924800" cy="365125"/>
          </a:xfrm>
          <a:prstGeom prst="rect">
            <a:avLst/>
          </a:prstGeom>
          <a:noFill/>
          <a:ln w="28575">
            <a:solidFill>
              <a:schemeClr val="tx1"/>
            </a:solidFill>
            <a:miter lim="800000"/>
            <a:headEnd/>
            <a:tailEnd/>
          </a:ln>
        </p:spPr>
        <p:txBody>
          <a:bodyPr>
            <a:spAutoFit/>
          </a:bodyPr>
          <a:lstStyle/>
          <a:p>
            <a:pPr algn="ctr">
              <a:spcBef>
                <a:spcPct val="50000"/>
              </a:spcBef>
            </a:pPr>
            <a:r>
              <a:rPr lang="en-US" sz="1600" b="1">
                <a:latin typeface="Arial" charset="0"/>
              </a:rPr>
              <a:t>Chi squared[3]  =  69.0541</a:t>
            </a:r>
          </a:p>
        </p:txBody>
      </p:sp>
      <p:sp>
        <p:nvSpPr>
          <p:cNvPr id="37893" name="Line 8"/>
          <p:cNvSpPr>
            <a:spLocks noChangeShapeType="1"/>
          </p:cNvSpPr>
          <p:nvPr/>
        </p:nvSpPr>
        <p:spPr bwMode="auto">
          <a:xfrm flipH="1" flipV="1">
            <a:off x="2438400" y="2590800"/>
            <a:ext cx="4495800" cy="1447800"/>
          </a:xfrm>
          <a:prstGeom prst="line">
            <a:avLst/>
          </a:prstGeom>
          <a:noFill/>
          <a:ln w="19050">
            <a:solidFill>
              <a:srgbClr val="FF3300"/>
            </a:solidFill>
            <a:prstDash val="dash"/>
            <a:round/>
            <a:headEnd/>
            <a:tailEnd type="triangle" w="med" len="med"/>
          </a:ln>
        </p:spPr>
        <p:txBody>
          <a:bodyPr wrap="none"/>
          <a:lstStyle/>
          <a:p>
            <a:endParaRPr lang="en-US"/>
          </a:p>
        </p:txBody>
      </p:sp>
      <p:sp>
        <p:nvSpPr>
          <p:cNvPr id="37894" name="Line 9"/>
          <p:cNvSpPr>
            <a:spLocks noChangeShapeType="1"/>
          </p:cNvSpPr>
          <p:nvPr/>
        </p:nvSpPr>
        <p:spPr bwMode="auto">
          <a:xfrm flipH="1" flipV="1">
            <a:off x="2438400" y="2743200"/>
            <a:ext cx="4495800" cy="1524000"/>
          </a:xfrm>
          <a:prstGeom prst="line">
            <a:avLst/>
          </a:prstGeom>
          <a:noFill/>
          <a:ln w="19050">
            <a:solidFill>
              <a:srgbClr val="FF3300"/>
            </a:solidFill>
            <a:prstDash val="dash"/>
            <a:round/>
            <a:headEnd/>
            <a:tailEnd type="triangle" w="med" len="med"/>
          </a:ln>
        </p:spPr>
        <p:txBody>
          <a:bodyPr wrap="none"/>
          <a:lstStyle/>
          <a:p>
            <a:endParaRPr lang="en-US"/>
          </a:p>
        </p:txBody>
      </p:sp>
      <p:sp>
        <p:nvSpPr>
          <p:cNvPr id="37895" name="Line 11"/>
          <p:cNvSpPr>
            <a:spLocks noChangeShapeType="1"/>
          </p:cNvSpPr>
          <p:nvPr/>
        </p:nvSpPr>
        <p:spPr bwMode="auto">
          <a:xfrm flipH="1" flipV="1">
            <a:off x="2362200" y="3048000"/>
            <a:ext cx="4648200" cy="1371600"/>
          </a:xfrm>
          <a:prstGeom prst="line">
            <a:avLst/>
          </a:prstGeom>
          <a:noFill/>
          <a:ln w="19050">
            <a:solidFill>
              <a:srgbClr val="FF3300"/>
            </a:solidFill>
            <a:prstDash val="dash"/>
            <a:round/>
            <a:headEnd/>
            <a:tailEnd type="triangle" w="med" len="med"/>
          </a:ln>
        </p:spPr>
        <p:txBody>
          <a:bodyPr wrap="none"/>
          <a:lstStyle/>
          <a:p>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a:xfrm>
            <a:off x="762000" y="1219200"/>
            <a:ext cx="8229600" cy="530225"/>
          </a:xfrm>
        </p:spPr>
        <p:txBody>
          <a:bodyPr/>
          <a:lstStyle/>
          <a:p>
            <a:pPr algn="ctr" eaLnBrk="1" hangingPunct="1"/>
            <a:r>
              <a:rPr lang="en-US" b="1" smtClean="0"/>
              <a:t>Lagrange Multiplier Test</a:t>
            </a:r>
          </a:p>
        </p:txBody>
      </p:sp>
      <p:sp>
        <p:nvSpPr>
          <p:cNvPr id="38915" name="Rectangle 3"/>
          <p:cNvSpPr>
            <a:spLocks noGrp="1" noChangeArrowheads="1"/>
          </p:cNvSpPr>
          <p:nvPr>
            <p:ph type="body" idx="4294967295"/>
          </p:nvPr>
        </p:nvSpPr>
        <p:spPr>
          <a:xfrm>
            <a:off x="1447800" y="2133600"/>
            <a:ext cx="6934200" cy="3276600"/>
          </a:xfrm>
        </p:spPr>
        <p:txBody>
          <a:bodyPr/>
          <a:lstStyle/>
          <a:p>
            <a:pPr eaLnBrk="1" hangingPunct="1"/>
            <a:r>
              <a:rPr lang="en-US" sz="2400" smtClean="0">
                <a:latin typeface="+mj-lt"/>
              </a:rPr>
              <a:t>Restricted model is estimated</a:t>
            </a:r>
          </a:p>
          <a:p>
            <a:pPr eaLnBrk="1" hangingPunct="1"/>
            <a:r>
              <a:rPr lang="en-US" sz="2400" smtClean="0">
                <a:latin typeface="+mj-lt"/>
              </a:rPr>
              <a:t>Derivatives of unrestricted model and variances of derivatives are computed at restricted estimates</a:t>
            </a:r>
          </a:p>
          <a:p>
            <a:pPr eaLnBrk="1" hangingPunct="1"/>
            <a:r>
              <a:rPr lang="en-US" sz="2400" smtClean="0">
                <a:latin typeface="+mj-lt"/>
              </a:rPr>
              <a:t>Wald test of whether derivatives are zero tests the restrictions</a:t>
            </a:r>
          </a:p>
          <a:p>
            <a:pPr eaLnBrk="1" hangingPunct="1"/>
            <a:r>
              <a:rPr lang="en-US" sz="2400" smtClean="0">
                <a:latin typeface="+mj-lt"/>
              </a:rPr>
              <a:t>Usually hard to compute – difficult to program the derivatives and their variances.</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algn="ctr" eaLnBrk="1" hangingPunct="1"/>
            <a:r>
              <a:rPr lang="en-US" smtClean="0"/>
              <a:t>LM Test for a Logit Model</a:t>
            </a:r>
          </a:p>
        </p:txBody>
      </p:sp>
      <p:sp>
        <p:nvSpPr>
          <p:cNvPr id="39939" name="Rectangle 3"/>
          <p:cNvSpPr>
            <a:spLocks noGrp="1" noChangeArrowheads="1"/>
          </p:cNvSpPr>
          <p:nvPr>
            <p:ph type="body" idx="1"/>
          </p:nvPr>
        </p:nvSpPr>
        <p:spPr>
          <a:xfrm>
            <a:off x="1295400" y="1676400"/>
            <a:ext cx="7467600" cy="4530725"/>
          </a:xfrm>
        </p:spPr>
        <p:txBody>
          <a:bodyPr/>
          <a:lstStyle/>
          <a:p>
            <a:pPr eaLnBrk="1" hangingPunct="1"/>
            <a:r>
              <a:rPr lang="en-US" sz="2400" smtClean="0">
                <a:latin typeface="+mj-lt"/>
              </a:rPr>
              <a:t>Compute </a:t>
            </a:r>
            <a:r>
              <a:rPr lang="en-US" sz="2400" b="1" smtClean="0">
                <a:latin typeface="+mj-lt"/>
              </a:rPr>
              <a:t>b</a:t>
            </a:r>
            <a:r>
              <a:rPr lang="en-US" sz="2400" baseline="-25000" smtClean="0">
                <a:latin typeface="+mj-lt"/>
              </a:rPr>
              <a:t>0</a:t>
            </a:r>
            <a:r>
              <a:rPr lang="en-US" sz="2400" smtClean="0">
                <a:latin typeface="+mj-lt"/>
              </a:rPr>
              <a:t> (subject to restictions) </a:t>
            </a:r>
            <a:br>
              <a:rPr lang="en-US" sz="2400" smtClean="0">
                <a:latin typeface="+mj-lt"/>
              </a:rPr>
            </a:br>
            <a:r>
              <a:rPr lang="en-US" sz="2400" smtClean="0">
                <a:latin typeface="+mj-lt"/>
              </a:rPr>
              <a:t>(e.g., with zeros in appropriate positions.</a:t>
            </a:r>
            <a:br>
              <a:rPr lang="en-US" sz="2400" smtClean="0">
                <a:latin typeface="+mj-lt"/>
              </a:rPr>
            </a:br>
            <a:endParaRPr lang="en-US" sz="2400" smtClean="0">
              <a:latin typeface="+mj-lt"/>
            </a:endParaRPr>
          </a:p>
          <a:p>
            <a:pPr eaLnBrk="1" hangingPunct="1"/>
            <a:r>
              <a:rPr lang="en-US" sz="2400" smtClean="0">
                <a:latin typeface="+mj-lt"/>
              </a:rPr>
              <a:t>Compute P</a:t>
            </a:r>
            <a:r>
              <a:rPr lang="en-US" sz="2400" baseline="-25000" smtClean="0">
                <a:latin typeface="+mj-lt"/>
              </a:rPr>
              <a:t>i</a:t>
            </a:r>
            <a:r>
              <a:rPr lang="en-US" sz="2400" smtClean="0">
                <a:latin typeface="+mj-lt"/>
              </a:rPr>
              <a:t>(</a:t>
            </a:r>
            <a:r>
              <a:rPr lang="en-US" sz="2400" b="1" smtClean="0">
                <a:latin typeface="+mj-lt"/>
              </a:rPr>
              <a:t>b</a:t>
            </a:r>
            <a:r>
              <a:rPr lang="en-US" sz="2400" baseline="-25000" smtClean="0">
                <a:latin typeface="+mj-lt"/>
              </a:rPr>
              <a:t>0</a:t>
            </a:r>
            <a:r>
              <a:rPr lang="en-US" sz="2400" smtClean="0">
                <a:latin typeface="+mj-lt"/>
              </a:rPr>
              <a:t>) for each observation.</a:t>
            </a:r>
            <a:br>
              <a:rPr lang="en-US" sz="2400" smtClean="0">
                <a:latin typeface="+mj-lt"/>
              </a:rPr>
            </a:br>
            <a:endParaRPr lang="en-US" sz="2400" smtClean="0">
              <a:latin typeface="+mj-lt"/>
            </a:endParaRPr>
          </a:p>
          <a:p>
            <a:pPr eaLnBrk="1" hangingPunct="1"/>
            <a:r>
              <a:rPr lang="en-US" sz="2400" smtClean="0">
                <a:latin typeface="+mj-lt"/>
              </a:rPr>
              <a:t>Compute e</a:t>
            </a:r>
            <a:r>
              <a:rPr lang="en-US" sz="2400" baseline="-25000" smtClean="0">
                <a:latin typeface="+mj-lt"/>
              </a:rPr>
              <a:t>i</a:t>
            </a:r>
            <a:r>
              <a:rPr lang="en-US" sz="2400" smtClean="0">
                <a:latin typeface="+mj-lt"/>
              </a:rPr>
              <a:t>(</a:t>
            </a:r>
            <a:r>
              <a:rPr lang="en-US" sz="2400" b="1" smtClean="0">
                <a:latin typeface="+mj-lt"/>
              </a:rPr>
              <a:t>b</a:t>
            </a:r>
            <a:r>
              <a:rPr lang="en-US" sz="2400" baseline="-25000" smtClean="0">
                <a:latin typeface="+mj-lt"/>
              </a:rPr>
              <a:t>0</a:t>
            </a:r>
            <a:r>
              <a:rPr lang="en-US" sz="2400" smtClean="0">
                <a:latin typeface="+mj-lt"/>
              </a:rPr>
              <a:t>) = [y</a:t>
            </a:r>
            <a:r>
              <a:rPr lang="en-US" sz="2400" baseline="-25000" smtClean="0">
                <a:latin typeface="+mj-lt"/>
              </a:rPr>
              <a:t>i</a:t>
            </a:r>
            <a:r>
              <a:rPr lang="en-US" sz="2400" smtClean="0">
                <a:latin typeface="+mj-lt"/>
              </a:rPr>
              <a:t> – P</a:t>
            </a:r>
            <a:r>
              <a:rPr lang="en-US" sz="2400" baseline="-25000" smtClean="0">
                <a:latin typeface="+mj-lt"/>
              </a:rPr>
              <a:t>i</a:t>
            </a:r>
            <a:r>
              <a:rPr lang="en-US" sz="2400" smtClean="0">
                <a:latin typeface="+mj-lt"/>
              </a:rPr>
              <a:t>(</a:t>
            </a:r>
            <a:r>
              <a:rPr lang="en-US" sz="2400" b="1" smtClean="0">
                <a:latin typeface="+mj-lt"/>
              </a:rPr>
              <a:t>b</a:t>
            </a:r>
            <a:r>
              <a:rPr lang="en-US" sz="2400" baseline="-25000" smtClean="0">
                <a:latin typeface="+mj-lt"/>
              </a:rPr>
              <a:t>0</a:t>
            </a:r>
            <a:r>
              <a:rPr lang="en-US" sz="2400" smtClean="0">
                <a:latin typeface="+mj-lt"/>
              </a:rPr>
              <a:t>)]</a:t>
            </a:r>
            <a:br>
              <a:rPr lang="en-US" sz="2400" smtClean="0">
                <a:latin typeface="+mj-lt"/>
              </a:rPr>
            </a:br>
            <a:endParaRPr lang="en-US" sz="2400" smtClean="0">
              <a:latin typeface="+mj-lt"/>
            </a:endParaRPr>
          </a:p>
          <a:p>
            <a:pPr eaLnBrk="1" hangingPunct="1"/>
            <a:r>
              <a:rPr lang="en-US" sz="2400" smtClean="0">
                <a:latin typeface="+mj-lt"/>
              </a:rPr>
              <a:t>Compute </a:t>
            </a:r>
            <a:r>
              <a:rPr lang="en-US" sz="2400" b="1" smtClean="0">
                <a:latin typeface="+mj-lt"/>
              </a:rPr>
              <a:t>g</a:t>
            </a:r>
            <a:r>
              <a:rPr lang="en-US" sz="2400" baseline="-25000" smtClean="0">
                <a:latin typeface="+mj-lt"/>
              </a:rPr>
              <a:t>i</a:t>
            </a:r>
            <a:r>
              <a:rPr lang="en-US" sz="2400" smtClean="0">
                <a:latin typeface="+mj-lt"/>
              </a:rPr>
              <a:t>(</a:t>
            </a:r>
            <a:r>
              <a:rPr lang="en-US" sz="2400" b="1" smtClean="0">
                <a:latin typeface="+mj-lt"/>
              </a:rPr>
              <a:t>b</a:t>
            </a:r>
            <a:r>
              <a:rPr lang="en-US" sz="2400" baseline="-25000" smtClean="0">
                <a:latin typeface="+mj-lt"/>
              </a:rPr>
              <a:t>0</a:t>
            </a:r>
            <a:r>
              <a:rPr lang="en-US" sz="2400" smtClean="0">
                <a:latin typeface="+mj-lt"/>
              </a:rPr>
              <a:t>) = </a:t>
            </a:r>
            <a:r>
              <a:rPr lang="en-US" sz="2400" b="1" smtClean="0">
                <a:latin typeface="+mj-lt"/>
              </a:rPr>
              <a:t>x</a:t>
            </a:r>
            <a:r>
              <a:rPr lang="en-US" sz="2400" baseline="-25000" smtClean="0">
                <a:latin typeface="+mj-lt"/>
              </a:rPr>
              <a:t>i</a:t>
            </a:r>
            <a:r>
              <a:rPr lang="en-US" sz="2400" smtClean="0">
                <a:latin typeface="+mj-lt"/>
              </a:rPr>
              <a:t>e</a:t>
            </a:r>
            <a:r>
              <a:rPr lang="en-US" sz="2400" baseline="-25000" smtClean="0">
                <a:latin typeface="+mj-lt"/>
              </a:rPr>
              <a:t>i</a:t>
            </a:r>
            <a:r>
              <a:rPr lang="en-US" sz="2400" smtClean="0">
                <a:latin typeface="+mj-lt"/>
              </a:rPr>
              <a:t> using full </a:t>
            </a:r>
            <a:r>
              <a:rPr lang="en-US" sz="2400" b="1" smtClean="0">
                <a:latin typeface="+mj-lt"/>
              </a:rPr>
              <a:t>x</a:t>
            </a:r>
            <a:r>
              <a:rPr lang="en-US" sz="2400" baseline="-25000" smtClean="0">
                <a:latin typeface="+mj-lt"/>
              </a:rPr>
              <a:t>i</a:t>
            </a:r>
            <a:r>
              <a:rPr lang="en-US" sz="2400" smtClean="0">
                <a:latin typeface="+mj-lt"/>
              </a:rPr>
              <a:t> vector</a:t>
            </a:r>
            <a:br>
              <a:rPr lang="en-US" sz="2400" smtClean="0">
                <a:latin typeface="+mj-lt"/>
              </a:rPr>
            </a:br>
            <a:endParaRPr lang="en-US" sz="2400" smtClean="0">
              <a:latin typeface="+mj-lt"/>
            </a:endParaRPr>
          </a:p>
          <a:p>
            <a:pPr eaLnBrk="1" hangingPunct="1"/>
            <a:r>
              <a:rPr lang="en-US" sz="2400" smtClean="0">
                <a:latin typeface="+mj-lt"/>
              </a:rPr>
              <a:t>LM = [</a:t>
            </a:r>
            <a:r>
              <a:rPr lang="el-GR" sz="2400" smtClean="0">
                <a:latin typeface="+mj-lt"/>
              </a:rPr>
              <a:t>Σ</a:t>
            </a:r>
            <a:r>
              <a:rPr lang="en-US" sz="2400" baseline="-25000" smtClean="0">
                <a:latin typeface="+mj-lt"/>
              </a:rPr>
              <a:t>i</a:t>
            </a:r>
            <a:r>
              <a:rPr lang="en-US" sz="2400" b="1" smtClean="0">
                <a:latin typeface="+mj-lt"/>
              </a:rPr>
              <a:t>g</a:t>
            </a:r>
            <a:r>
              <a:rPr lang="en-US" sz="2400" baseline="-25000" smtClean="0">
                <a:latin typeface="+mj-lt"/>
              </a:rPr>
              <a:t>i</a:t>
            </a:r>
            <a:r>
              <a:rPr lang="en-US" sz="2400" smtClean="0">
                <a:latin typeface="+mj-lt"/>
              </a:rPr>
              <a:t>(</a:t>
            </a:r>
            <a:r>
              <a:rPr lang="en-US" sz="2400" b="1" smtClean="0">
                <a:latin typeface="+mj-lt"/>
              </a:rPr>
              <a:t>b</a:t>
            </a:r>
            <a:r>
              <a:rPr lang="en-US" sz="2400" baseline="-25000" smtClean="0">
                <a:latin typeface="+mj-lt"/>
              </a:rPr>
              <a:t>0</a:t>
            </a:r>
            <a:r>
              <a:rPr lang="en-US" sz="2400" smtClean="0">
                <a:latin typeface="+mj-lt"/>
              </a:rPr>
              <a:t>)]’[</a:t>
            </a:r>
            <a:r>
              <a:rPr lang="el-GR" sz="2400" smtClean="0">
                <a:latin typeface="+mj-lt"/>
              </a:rPr>
              <a:t>Σ</a:t>
            </a:r>
            <a:r>
              <a:rPr lang="en-US" sz="2400" baseline="-25000" smtClean="0">
                <a:latin typeface="+mj-lt"/>
              </a:rPr>
              <a:t>i</a:t>
            </a:r>
            <a:r>
              <a:rPr lang="en-US" sz="2400" b="1" smtClean="0">
                <a:latin typeface="+mj-lt"/>
              </a:rPr>
              <a:t>g</a:t>
            </a:r>
            <a:r>
              <a:rPr lang="en-US" sz="2400" baseline="-25000" smtClean="0">
                <a:latin typeface="+mj-lt"/>
              </a:rPr>
              <a:t>i</a:t>
            </a:r>
            <a:r>
              <a:rPr lang="en-US" sz="2400" smtClean="0">
                <a:latin typeface="+mj-lt"/>
              </a:rPr>
              <a:t>(</a:t>
            </a:r>
            <a:r>
              <a:rPr lang="en-US" sz="2400" b="1" smtClean="0">
                <a:latin typeface="+mj-lt"/>
              </a:rPr>
              <a:t>b</a:t>
            </a:r>
            <a:r>
              <a:rPr lang="en-US" sz="2400" baseline="-25000" smtClean="0">
                <a:latin typeface="+mj-lt"/>
              </a:rPr>
              <a:t>0</a:t>
            </a:r>
            <a:r>
              <a:rPr lang="en-US" sz="2400" smtClean="0">
                <a:latin typeface="+mj-lt"/>
              </a:rPr>
              <a:t>)</a:t>
            </a:r>
            <a:r>
              <a:rPr lang="en-US" sz="2400" b="1" smtClean="0">
                <a:latin typeface="+mj-lt"/>
              </a:rPr>
              <a:t>g</a:t>
            </a:r>
            <a:r>
              <a:rPr lang="en-US" sz="2400" baseline="-25000" smtClean="0">
                <a:latin typeface="+mj-lt"/>
              </a:rPr>
              <a:t>i</a:t>
            </a:r>
            <a:r>
              <a:rPr lang="en-US" sz="2400" smtClean="0">
                <a:latin typeface="+mj-lt"/>
              </a:rPr>
              <a:t>(</a:t>
            </a:r>
            <a:r>
              <a:rPr lang="en-US" sz="2400" b="1" smtClean="0">
                <a:latin typeface="+mj-lt"/>
              </a:rPr>
              <a:t>b</a:t>
            </a:r>
            <a:r>
              <a:rPr lang="en-US" sz="2400" baseline="-25000" smtClean="0">
                <a:latin typeface="+mj-lt"/>
              </a:rPr>
              <a:t>0</a:t>
            </a:r>
            <a:r>
              <a:rPr lang="en-US" sz="2400" smtClean="0">
                <a:latin typeface="+mj-lt"/>
              </a:rPr>
              <a:t>)]</a:t>
            </a:r>
            <a:r>
              <a:rPr lang="en-US" sz="2400" baseline="30000" smtClean="0">
                <a:latin typeface="+mj-lt"/>
              </a:rPr>
              <a:t>-1</a:t>
            </a:r>
            <a:r>
              <a:rPr lang="en-US" sz="2400" smtClean="0">
                <a:latin typeface="+mj-lt"/>
              </a:rPr>
              <a:t>[</a:t>
            </a:r>
            <a:r>
              <a:rPr lang="el-GR" sz="2400" smtClean="0">
                <a:latin typeface="+mj-lt"/>
              </a:rPr>
              <a:t>Σ</a:t>
            </a:r>
            <a:r>
              <a:rPr lang="en-US" sz="2400" baseline="-25000" smtClean="0">
                <a:latin typeface="+mj-lt"/>
              </a:rPr>
              <a:t>i</a:t>
            </a:r>
            <a:r>
              <a:rPr lang="en-US" sz="2400" b="1" smtClean="0">
                <a:latin typeface="+mj-lt"/>
              </a:rPr>
              <a:t>g</a:t>
            </a:r>
            <a:r>
              <a:rPr lang="en-US" sz="2400" baseline="-25000" smtClean="0">
                <a:latin typeface="+mj-lt"/>
              </a:rPr>
              <a:t>i</a:t>
            </a:r>
            <a:r>
              <a:rPr lang="en-US" sz="2400" smtClean="0">
                <a:latin typeface="+mj-lt"/>
              </a:rPr>
              <a:t>(</a:t>
            </a:r>
            <a:r>
              <a:rPr lang="en-US" sz="2400" b="1" smtClean="0">
                <a:latin typeface="+mj-lt"/>
              </a:rPr>
              <a:t>b</a:t>
            </a:r>
            <a:r>
              <a:rPr lang="en-US" sz="2400" baseline="-25000" smtClean="0">
                <a:latin typeface="+mj-lt"/>
              </a:rPr>
              <a:t>0</a:t>
            </a:r>
            <a:r>
              <a:rPr lang="en-US" sz="2400" smtClean="0">
                <a:latin typeface="+mj-lt"/>
              </a:rPr>
              <a:t>)]</a:t>
            </a:r>
            <a:endParaRPr lang="el-GR" sz="2400" smtClean="0">
              <a:latin typeface="+mj-lt"/>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algn="ctr" eaLnBrk="1" hangingPunct="1"/>
            <a:r>
              <a:rPr lang="en-US" smtClean="0"/>
              <a:t>Test Results</a:t>
            </a:r>
          </a:p>
        </p:txBody>
      </p:sp>
      <p:sp>
        <p:nvSpPr>
          <p:cNvPr id="40963" name="Text Box 4"/>
          <p:cNvSpPr txBox="1">
            <a:spLocks noChangeArrowheads="1"/>
          </p:cNvSpPr>
          <p:nvPr/>
        </p:nvSpPr>
        <p:spPr bwMode="auto">
          <a:xfrm>
            <a:off x="609600" y="3505200"/>
            <a:ext cx="7924800" cy="1343025"/>
          </a:xfrm>
          <a:prstGeom prst="rect">
            <a:avLst/>
          </a:prstGeom>
          <a:noFill/>
          <a:ln w="28575">
            <a:solidFill>
              <a:schemeClr val="tx1"/>
            </a:solidFill>
            <a:miter lim="800000"/>
            <a:headEnd/>
            <a:tailEnd/>
          </a:ln>
        </p:spPr>
        <p:txBody>
          <a:bodyPr>
            <a:spAutoFit/>
          </a:bodyPr>
          <a:lstStyle/>
          <a:p>
            <a:r>
              <a:rPr lang="en-US" sz="1600" b="1">
                <a:latin typeface="Courier New" pitchFamily="49" charset="0"/>
              </a:rPr>
              <a:t>Matrix LM       has  1 rows and  1 columns.</a:t>
            </a:r>
          </a:p>
          <a:p>
            <a:r>
              <a:rPr lang="en-US" sz="1600" b="1">
                <a:latin typeface="Courier New" pitchFamily="49" charset="0"/>
              </a:rPr>
              <a:t>               1</a:t>
            </a:r>
          </a:p>
          <a:p>
            <a:r>
              <a:rPr lang="en-US" sz="1600" b="1">
                <a:latin typeface="Courier New" pitchFamily="49" charset="0"/>
              </a:rPr>
              <a:t>        +-------------+</a:t>
            </a:r>
          </a:p>
          <a:p>
            <a:r>
              <a:rPr lang="en-US" sz="1600" b="1">
                <a:latin typeface="Courier New" pitchFamily="49" charset="0"/>
              </a:rPr>
              <a:t>       1|   81.45829  |</a:t>
            </a:r>
          </a:p>
          <a:p>
            <a:r>
              <a:rPr lang="en-US" sz="1600" b="1">
                <a:latin typeface="Courier New" pitchFamily="49" charset="0"/>
              </a:rPr>
              <a:t>        +-------------+</a:t>
            </a:r>
          </a:p>
        </p:txBody>
      </p:sp>
      <p:sp>
        <p:nvSpPr>
          <p:cNvPr id="40964" name="Text Box 5"/>
          <p:cNvSpPr txBox="1">
            <a:spLocks noChangeArrowheads="1"/>
          </p:cNvSpPr>
          <p:nvPr/>
        </p:nvSpPr>
        <p:spPr bwMode="auto">
          <a:xfrm>
            <a:off x="609600" y="5105400"/>
            <a:ext cx="7924800" cy="365125"/>
          </a:xfrm>
          <a:prstGeom prst="rect">
            <a:avLst/>
          </a:prstGeom>
          <a:noFill/>
          <a:ln w="28575">
            <a:solidFill>
              <a:schemeClr val="tx1"/>
            </a:solidFill>
            <a:miter lim="800000"/>
            <a:headEnd/>
            <a:tailEnd/>
          </a:ln>
        </p:spPr>
        <p:txBody>
          <a:bodyPr>
            <a:spAutoFit/>
          </a:bodyPr>
          <a:lstStyle/>
          <a:p>
            <a:pPr algn="ctr">
              <a:spcBef>
                <a:spcPct val="50000"/>
              </a:spcBef>
            </a:pPr>
            <a:r>
              <a:rPr lang="en-US" sz="1600" b="1">
                <a:latin typeface="Arial" charset="0"/>
              </a:rPr>
              <a:t>Wald Chi squared[3]  =  69.0541</a:t>
            </a:r>
          </a:p>
        </p:txBody>
      </p:sp>
      <p:sp>
        <p:nvSpPr>
          <p:cNvPr id="40965" name="Text Box 6"/>
          <p:cNvSpPr txBox="1">
            <a:spLocks noChangeArrowheads="1"/>
          </p:cNvSpPr>
          <p:nvPr/>
        </p:nvSpPr>
        <p:spPr bwMode="auto">
          <a:xfrm>
            <a:off x="609600" y="5867400"/>
            <a:ext cx="7924800" cy="365125"/>
          </a:xfrm>
          <a:prstGeom prst="rect">
            <a:avLst/>
          </a:prstGeom>
          <a:noFill/>
          <a:ln w="28575">
            <a:solidFill>
              <a:schemeClr val="tx1"/>
            </a:solidFill>
            <a:miter lim="800000"/>
            <a:headEnd/>
            <a:tailEnd/>
          </a:ln>
        </p:spPr>
        <p:txBody>
          <a:bodyPr>
            <a:spAutoFit/>
          </a:bodyPr>
          <a:lstStyle/>
          <a:p>
            <a:pPr algn="ctr">
              <a:spcBef>
                <a:spcPct val="50000"/>
              </a:spcBef>
            </a:pPr>
            <a:r>
              <a:rPr lang="en-US" sz="1600" b="1">
                <a:latin typeface="Arial" charset="0"/>
              </a:rPr>
              <a:t>LR Chi squared[3]  =  2[-2085.92452 - (-2124.06568)]  =  77.46456</a:t>
            </a:r>
          </a:p>
        </p:txBody>
      </p:sp>
      <p:sp>
        <p:nvSpPr>
          <p:cNvPr id="40966" name="Text Box 7"/>
          <p:cNvSpPr txBox="1">
            <a:spLocks noChangeArrowheads="1"/>
          </p:cNvSpPr>
          <p:nvPr/>
        </p:nvSpPr>
        <p:spPr bwMode="auto">
          <a:xfrm>
            <a:off x="2667000" y="1600200"/>
            <a:ext cx="4343400" cy="1763713"/>
          </a:xfrm>
          <a:prstGeom prst="rect">
            <a:avLst/>
          </a:prstGeom>
          <a:noFill/>
          <a:ln w="28575">
            <a:solidFill>
              <a:schemeClr val="tx1"/>
            </a:solidFill>
            <a:miter lim="800000"/>
            <a:headEnd/>
            <a:tailEnd/>
          </a:ln>
        </p:spPr>
        <p:txBody>
          <a:bodyPr>
            <a:spAutoFit/>
          </a:bodyPr>
          <a:lstStyle/>
          <a:p>
            <a:r>
              <a:rPr lang="en-US" sz="1200" b="1">
                <a:latin typeface="Courier New" pitchFamily="49" charset="0"/>
              </a:rPr>
              <a:t>Matrix DERIV    has  6 rows and  1 columns.</a:t>
            </a:r>
          </a:p>
          <a:p>
            <a:r>
              <a:rPr lang="en-US" sz="1200" b="1">
                <a:latin typeface="Courier New" pitchFamily="49" charset="0"/>
              </a:rPr>
              <a:t>        +-------------+</a:t>
            </a:r>
          </a:p>
          <a:p>
            <a:r>
              <a:rPr lang="en-US" sz="1200" b="1">
                <a:latin typeface="Courier New" pitchFamily="49" charset="0"/>
              </a:rPr>
              <a:t>       1|  .2393443D-05       zero from FOC</a:t>
            </a:r>
          </a:p>
          <a:p>
            <a:r>
              <a:rPr lang="en-US" sz="1200" b="1">
                <a:latin typeface="Courier New" pitchFamily="49" charset="0"/>
              </a:rPr>
              <a:t>       2| 2268.60186</a:t>
            </a:r>
          </a:p>
          <a:p>
            <a:r>
              <a:rPr lang="en-US" sz="1200" b="1">
                <a:latin typeface="Courier New" pitchFamily="49" charset="0"/>
              </a:rPr>
              <a:t>       3|  .2122049D+06</a:t>
            </a:r>
          </a:p>
          <a:p>
            <a:r>
              <a:rPr lang="en-US" sz="1200" b="1">
                <a:latin typeface="Courier New" pitchFamily="49" charset="0"/>
              </a:rPr>
              <a:t>       4|  .9683957D-06       zero from FOC</a:t>
            </a:r>
          </a:p>
          <a:p>
            <a:r>
              <a:rPr lang="en-US" sz="1200" b="1">
                <a:latin typeface="Courier New" pitchFamily="49" charset="0"/>
              </a:rPr>
              <a:t>       5|  849.70485</a:t>
            </a:r>
          </a:p>
          <a:p>
            <a:r>
              <a:rPr lang="en-US" sz="1200" b="1">
                <a:latin typeface="Courier New" pitchFamily="49" charset="0"/>
              </a:rPr>
              <a:t>       6|  .2380413D-05       zero from FOC</a:t>
            </a:r>
          </a:p>
          <a:p>
            <a:r>
              <a:rPr lang="en-US" sz="1200" b="1">
                <a:latin typeface="Courier New" pitchFamily="49" charset="0"/>
              </a:rPr>
              <a:t>        +-------------+</a:t>
            </a:r>
          </a:p>
        </p:txBody>
      </p:sp>
      <p:sp>
        <p:nvSpPr>
          <p:cNvPr id="40967" name="Line 8"/>
          <p:cNvSpPr>
            <a:spLocks noChangeShapeType="1"/>
          </p:cNvSpPr>
          <p:nvPr/>
        </p:nvSpPr>
        <p:spPr bwMode="auto">
          <a:xfrm flipH="1">
            <a:off x="4953000" y="2114550"/>
            <a:ext cx="381000" cy="0"/>
          </a:xfrm>
          <a:prstGeom prst="line">
            <a:avLst/>
          </a:prstGeom>
          <a:noFill/>
          <a:ln w="57150">
            <a:solidFill>
              <a:srgbClr val="FF3300"/>
            </a:solidFill>
            <a:round/>
            <a:headEnd/>
            <a:tailEnd type="triangle" w="med" len="med"/>
          </a:ln>
        </p:spPr>
        <p:txBody>
          <a:bodyPr wrap="none"/>
          <a:lstStyle/>
          <a:p>
            <a:endParaRPr lang="en-US"/>
          </a:p>
        </p:txBody>
      </p:sp>
      <p:sp>
        <p:nvSpPr>
          <p:cNvPr id="40968" name="Line 9"/>
          <p:cNvSpPr>
            <a:spLocks noChangeShapeType="1"/>
          </p:cNvSpPr>
          <p:nvPr/>
        </p:nvSpPr>
        <p:spPr bwMode="auto">
          <a:xfrm flipH="1">
            <a:off x="4953000" y="2667000"/>
            <a:ext cx="381000" cy="0"/>
          </a:xfrm>
          <a:prstGeom prst="line">
            <a:avLst/>
          </a:prstGeom>
          <a:noFill/>
          <a:ln w="57150">
            <a:solidFill>
              <a:srgbClr val="FF3300"/>
            </a:solidFill>
            <a:round/>
            <a:headEnd/>
            <a:tailEnd type="triangle" w="med" len="med"/>
          </a:ln>
        </p:spPr>
        <p:txBody>
          <a:bodyPr wrap="none"/>
          <a:lstStyle/>
          <a:p>
            <a:endParaRPr lang="en-US"/>
          </a:p>
        </p:txBody>
      </p:sp>
      <p:sp>
        <p:nvSpPr>
          <p:cNvPr id="40969" name="Line 10"/>
          <p:cNvSpPr>
            <a:spLocks noChangeShapeType="1"/>
          </p:cNvSpPr>
          <p:nvPr/>
        </p:nvSpPr>
        <p:spPr bwMode="auto">
          <a:xfrm flipH="1">
            <a:off x="4953000" y="3028950"/>
            <a:ext cx="381000" cy="0"/>
          </a:xfrm>
          <a:prstGeom prst="line">
            <a:avLst/>
          </a:prstGeom>
          <a:noFill/>
          <a:ln w="57150">
            <a:solidFill>
              <a:srgbClr val="FF3300"/>
            </a:solidFill>
            <a:round/>
            <a:headEnd/>
            <a:tailEnd type="triangle" w="med" len="med"/>
          </a:ln>
        </p:spPr>
        <p:txBody>
          <a:bodyPr wrap="none"/>
          <a:lstStyle/>
          <a:p>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idx="4294967295"/>
          </p:nvPr>
        </p:nvSpPr>
        <p:spPr>
          <a:xfrm>
            <a:off x="685800" y="1143000"/>
            <a:ext cx="8229600" cy="530225"/>
          </a:xfrm>
        </p:spPr>
        <p:txBody>
          <a:bodyPr/>
          <a:lstStyle/>
          <a:p>
            <a:pPr algn="ctr" eaLnBrk="1" hangingPunct="1"/>
            <a:r>
              <a:rPr lang="en-US" b="1" smtClean="0"/>
              <a:t>A Test of Structural Stability</a:t>
            </a:r>
          </a:p>
        </p:txBody>
      </p:sp>
      <p:sp>
        <p:nvSpPr>
          <p:cNvPr id="41987" name="Rectangle 3"/>
          <p:cNvSpPr>
            <a:spLocks noGrp="1" noChangeArrowheads="1"/>
          </p:cNvSpPr>
          <p:nvPr>
            <p:ph type="body" idx="4294967295"/>
          </p:nvPr>
        </p:nvSpPr>
        <p:spPr>
          <a:xfrm>
            <a:off x="1447800" y="2133600"/>
            <a:ext cx="6705600" cy="3657600"/>
          </a:xfrm>
        </p:spPr>
        <p:txBody>
          <a:bodyPr/>
          <a:lstStyle/>
          <a:p>
            <a:pPr eaLnBrk="1" hangingPunct="1"/>
            <a:r>
              <a:rPr lang="en-US" sz="2400" smtClean="0">
                <a:latin typeface="+mj-lt"/>
              </a:rPr>
              <a:t>In the original application, separate models were fit for men and women.</a:t>
            </a:r>
          </a:p>
          <a:p>
            <a:pPr eaLnBrk="1" hangingPunct="1"/>
            <a:endParaRPr lang="en-US" sz="2400" smtClean="0">
              <a:latin typeface="+mj-lt"/>
            </a:endParaRPr>
          </a:p>
          <a:p>
            <a:pPr eaLnBrk="1" hangingPunct="1"/>
            <a:r>
              <a:rPr lang="en-US" sz="2400" smtClean="0">
                <a:latin typeface="+mj-lt"/>
              </a:rPr>
              <a:t>We seek a counterpart to the Chow test for linear models.</a:t>
            </a:r>
          </a:p>
          <a:p>
            <a:pPr eaLnBrk="1" hangingPunct="1"/>
            <a:endParaRPr lang="en-US" sz="2400" smtClean="0">
              <a:latin typeface="+mj-lt"/>
            </a:endParaRPr>
          </a:p>
          <a:p>
            <a:pPr eaLnBrk="1" hangingPunct="1"/>
            <a:r>
              <a:rPr lang="en-US" sz="2400" smtClean="0">
                <a:latin typeface="+mj-lt"/>
              </a:rPr>
              <a:t>Use a likelihood ratio test.</a:t>
            </a:r>
          </a:p>
          <a:p>
            <a:pPr eaLnBrk="1" hangingPunct="1"/>
            <a:endParaRPr lang="en-US" sz="2400"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idx="4294967295"/>
          </p:nvPr>
        </p:nvSpPr>
        <p:spPr>
          <a:xfrm>
            <a:off x="685800" y="1066800"/>
            <a:ext cx="8229600" cy="530225"/>
          </a:xfrm>
        </p:spPr>
        <p:txBody>
          <a:bodyPr/>
          <a:lstStyle/>
          <a:p>
            <a:pPr algn="ctr" eaLnBrk="1" hangingPunct="1"/>
            <a:r>
              <a:rPr lang="en-US" b="1" smtClean="0"/>
              <a:t>Testing Structural Stability</a:t>
            </a:r>
          </a:p>
        </p:txBody>
      </p:sp>
      <p:sp>
        <p:nvSpPr>
          <p:cNvPr id="43011" name="Rectangle 3"/>
          <p:cNvSpPr>
            <a:spLocks noGrp="1" noChangeArrowheads="1"/>
          </p:cNvSpPr>
          <p:nvPr>
            <p:ph type="body" idx="4294967295"/>
          </p:nvPr>
        </p:nvSpPr>
        <p:spPr>
          <a:xfrm>
            <a:off x="685800" y="2209800"/>
            <a:ext cx="8229600" cy="2895600"/>
          </a:xfrm>
        </p:spPr>
        <p:txBody>
          <a:bodyPr/>
          <a:lstStyle/>
          <a:p>
            <a:pPr eaLnBrk="1" hangingPunct="1"/>
            <a:r>
              <a:rPr lang="en-US" sz="2000" smtClean="0">
                <a:latin typeface="Arial" charset="0"/>
              </a:rPr>
              <a:t>Fit the same model in each subsample</a:t>
            </a:r>
          </a:p>
          <a:p>
            <a:pPr eaLnBrk="1" hangingPunct="1"/>
            <a:r>
              <a:rPr lang="en-US" sz="2000" smtClean="0">
                <a:latin typeface="Arial" charset="0"/>
              </a:rPr>
              <a:t>Unrestricted log likelihood is the sum of the subsample log likelihoods: LogL1</a:t>
            </a:r>
          </a:p>
          <a:p>
            <a:pPr eaLnBrk="1" hangingPunct="1"/>
            <a:r>
              <a:rPr lang="en-US" sz="2000" smtClean="0">
                <a:latin typeface="Arial" charset="0"/>
              </a:rPr>
              <a:t>Pool the subsamples, fit the model to the pooled sample</a:t>
            </a:r>
          </a:p>
          <a:p>
            <a:pPr eaLnBrk="1" hangingPunct="1"/>
            <a:r>
              <a:rPr lang="en-US" sz="2000" smtClean="0">
                <a:latin typeface="Arial" charset="0"/>
              </a:rPr>
              <a:t>Restricted log likelihood is that from the pooled sample: LogL0</a:t>
            </a:r>
          </a:p>
          <a:p>
            <a:pPr eaLnBrk="1" hangingPunct="1"/>
            <a:r>
              <a:rPr lang="en-US" sz="2000" smtClean="0">
                <a:latin typeface="Arial" charset="0"/>
              </a:rPr>
              <a:t>Chi-squared = 2*(LogL1 – LogL0) </a:t>
            </a:r>
            <a:br>
              <a:rPr lang="en-US" sz="2000" smtClean="0">
                <a:latin typeface="Arial" charset="0"/>
              </a:rPr>
            </a:br>
            <a:r>
              <a:rPr lang="en-US" sz="2000" smtClean="0">
                <a:latin typeface="Arial" charset="0"/>
              </a:rPr>
              <a:t>degrees of freedom = (K-1)*model size.</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idx="4294967295"/>
          </p:nvPr>
        </p:nvSpPr>
        <p:spPr>
          <a:xfrm>
            <a:off x="457200" y="304800"/>
            <a:ext cx="8229600" cy="1139825"/>
          </a:xfrm>
        </p:spPr>
        <p:txBody>
          <a:bodyPr/>
          <a:lstStyle/>
          <a:p>
            <a:pPr algn="ctr" eaLnBrk="1" hangingPunct="1"/>
            <a:r>
              <a:rPr lang="en-US" sz="3600" smtClean="0"/>
              <a:t>Structural Change (Over Groups) Test</a:t>
            </a:r>
          </a:p>
        </p:txBody>
      </p:sp>
      <p:sp>
        <p:nvSpPr>
          <p:cNvPr id="44035" name="Text Box 5"/>
          <p:cNvSpPr txBox="1">
            <a:spLocks noChangeArrowheads="1"/>
          </p:cNvSpPr>
          <p:nvPr/>
        </p:nvSpPr>
        <p:spPr bwMode="auto">
          <a:xfrm>
            <a:off x="1066800" y="1371600"/>
            <a:ext cx="6934200" cy="5447645"/>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Dependent variable               DOCTOR</a:t>
            </a:r>
          </a:p>
          <a:p>
            <a:r>
              <a:rPr lang="en-US" sz="1200" b="1">
                <a:solidFill>
                  <a:srgbClr val="FF0000"/>
                </a:solidFill>
                <a:latin typeface="Courier New" pitchFamily="49" charset="0"/>
              </a:rPr>
              <a:t>Pooled</a:t>
            </a:r>
            <a:r>
              <a:rPr lang="en-US" sz="1200" b="1">
                <a:latin typeface="Courier New" pitchFamily="49" charset="0"/>
              </a:rPr>
              <a:t> Log likelihood function     -2123.84754</a:t>
            </a:r>
          </a:p>
          <a:p>
            <a:r>
              <a:rPr lang="en-US" sz="1200" b="1">
                <a:latin typeface="Courier New" pitchFamily="49" charset="0"/>
              </a:rPr>
              <a:t>--------+-------------------------------------------------------------</a:t>
            </a:r>
          </a:p>
          <a:p>
            <a:r>
              <a:rPr lang="en-US" sz="1200" b="1">
                <a:latin typeface="Courier New" pitchFamily="49" charset="0"/>
              </a:rPr>
              <a:t>Variable| Coefficient    Standard Error  b/St.Er. P[|Z|&gt;z]   Mean of X</a:t>
            </a:r>
          </a:p>
          <a:p>
            <a:r>
              <a:rPr lang="en-US" sz="1200" b="1">
                <a:latin typeface="Courier New" pitchFamily="49" charset="0"/>
              </a:rPr>
              <a:t>--------+-------------------------------------------------------------</a:t>
            </a:r>
          </a:p>
          <a:p>
            <a:r>
              <a:rPr lang="en-US" sz="1200" b="1">
                <a:latin typeface="Courier New" pitchFamily="49" charset="0"/>
              </a:rPr>
              <a:t>Constant|    1.76536***       .67060        2.633   .0085</a:t>
            </a:r>
          </a:p>
          <a:p>
            <a:r>
              <a:rPr lang="en-US" sz="1200" b="1">
                <a:latin typeface="Courier New" pitchFamily="49" charset="0"/>
              </a:rPr>
              <a:t>     AGE|    -.08577***       .03018       -2.842   .0045      42.6266</a:t>
            </a:r>
          </a:p>
          <a:p>
            <a:r>
              <a:rPr lang="en-US" sz="1200" b="1">
                <a:latin typeface="Courier New" pitchFamily="49" charset="0"/>
              </a:rPr>
              <a:t>   AGESQ|     .00139***       .00033        4.168   .0000      1951.22</a:t>
            </a:r>
          </a:p>
          <a:p>
            <a:r>
              <a:rPr lang="en-US" sz="1200" b="1">
                <a:latin typeface="Courier New" pitchFamily="49" charset="0"/>
              </a:rPr>
              <a:t>  INCOME|     .61090          .74073         .825   .4095       .44476</a:t>
            </a:r>
          </a:p>
          <a:p>
            <a:r>
              <a:rPr lang="en-US" sz="1200" b="1">
                <a:latin typeface="Courier New" pitchFamily="49" charset="0"/>
              </a:rPr>
              <a:t> AGE_INC|    -.02192          .01678       -1.306   .1915      19.0288</a:t>
            </a:r>
          </a:p>
          <a:p>
            <a:r>
              <a:rPr lang="en-US" sz="1200" b="1">
                <a:latin typeface="Courier New" pitchFamily="49" charset="0"/>
              </a:rPr>
              <a:t>--------+-------------------------------------------------------------</a:t>
            </a:r>
          </a:p>
          <a:p>
            <a:r>
              <a:rPr lang="en-US" sz="1200" b="1">
                <a:solidFill>
                  <a:srgbClr val="FF0000"/>
                </a:solidFill>
                <a:latin typeface="Courier New" pitchFamily="49" charset="0"/>
              </a:rPr>
              <a:t>Male</a:t>
            </a:r>
            <a:r>
              <a:rPr lang="en-US" sz="1200" b="1">
                <a:latin typeface="Courier New" pitchFamily="49" charset="0"/>
              </a:rPr>
              <a:t> Log likelihood function     -1198.55615</a:t>
            </a:r>
          </a:p>
          <a:p>
            <a:r>
              <a:rPr lang="en-US" sz="1200" b="1">
                <a:latin typeface="Courier New" pitchFamily="49" charset="0"/>
              </a:rPr>
              <a:t>--------+-------------------------------------------------------------</a:t>
            </a:r>
          </a:p>
          <a:p>
            <a:r>
              <a:rPr lang="en-US" sz="1200" b="1">
                <a:latin typeface="Courier New" pitchFamily="49" charset="0"/>
              </a:rPr>
              <a:t>Constant|    1.65856*         .86595        1.915   .0555</a:t>
            </a:r>
          </a:p>
          <a:p>
            <a:r>
              <a:rPr lang="en-US" sz="1200" b="1">
                <a:latin typeface="Courier New" pitchFamily="49" charset="0"/>
              </a:rPr>
              <a:t>     AGE|    -.10350***       .03928       -2.635   .0084      41.6529</a:t>
            </a:r>
          </a:p>
          <a:p>
            <a:r>
              <a:rPr lang="en-US" sz="1200" b="1">
                <a:latin typeface="Courier New" pitchFamily="49" charset="0"/>
              </a:rPr>
              <a:t>   AGESQ|     .00165***       .00044        3.760   .0002      1869.06</a:t>
            </a:r>
          </a:p>
          <a:p>
            <a:r>
              <a:rPr lang="en-US" sz="1200" b="1">
                <a:latin typeface="Courier New" pitchFamily="49" charset="0"/>
              </a:rPr>
              <a:t>  INCOME|     .99214          .93005        1.067   .2861       .45174</a:t>
            </a:r>
          </a:p>
          <a:p>
            <a:r>
              <a:rPr lang="en-US" sz="1200" b="1">
                <a:latin typeface="Courier New" pitchFamily="49" charset="0"/>
              </a:rPr>
              <a:t> AGE_INC|    -.02632          .02130       -1.235   .2167      19.0016</a:t>
            </a:r>
          </a:p>
          <a:p>
            <a:r>
              <a:rPr lang="en-US" sz="1200" b="1">
                <a:latin typeface="Courier New" pitchFamily="49" charset="0"/>
              </a:rPr>
              <a:t>--------+-------------------------------------------------------------</a:t>
            </a:r>
          </a:p>
          <a:p>
            <a:r>
              <a:rPr lang="en-US" sz="1200" b="1">
                <a:solidFill>
                  <a:srgbClr val="FF0000"/>
                </a:solidFill>
                <a:latin typeface="Courier New" pitchFamily="49" charset="0"/>
              </a:rPr>
              <a:t>Female</a:t>
            </a:r>
            <a:r>
              <a:rPr lang="en-US" sz="1200" b="1">
                <a:latin typeface="Courier New" pitchFamily="49" charset="0"/>
              </a:rPr>
              <a:t> Log likelihood function   </a:t>
            </a:r>
            <a:r>
              <a:rPr lang="en-US" sz="1200" b="1" smtClean="0">
                <a:latin typeface="Courier New" pitchFamily="49" charset="0"/>
              </a:rPr>
              <a:t> </a:t>
            </a:r>
            <a:r>
              <a:rPr lang="en-US" sz="1200" b="1">
                <a:latin typeface="Courier New" pitchFamily="49" charset="0"/>
              </a:rPr>
              <a:t>-885.19118</a:t>
            </a:r>
          </a:p>
          <a:p>
            <a:r>
              <a:rPr lang="en-US" sz="1200" b="1">
                <a:latin typeface="Courier New" pitchFamily="49" charset="0"/>
              </a:rPr>
              <a:t>--------+-------------------------------------------------------------</a:t>
            </a:r>
          </a:p>
          <a:p>
            <a:r>
              <a:rPr lang="en-US" sz="1200" b="1">
                <a:latin typeface="Courier New" pitchFamily="49" charset="0"/>
              </a:rPr>
              <a:t>Constant|    2.91277***      1.10880        2.627   .0086</a:t>
            </a:r>
          </a:p>
          <a:p>
            <a:r>
              <a:rPr lang="en-US" sz="1200" b="1">
                <a:latin typeface="Courier New" pitchFamily="49" charset="0"/>
              </a:rPr>
              <a:t>     AGE|    -.10433**        .04909       -2.125   .0336      43.7540</a:t>
            </a:r>
          </a:p>
          <a:p>
            <a:r>
              <a:rPr lang="en-US" sz="1200" b="1">
                <a:latin typeface="Courier New" pitchFamily="49" charset="0"/>
              </a:rPr>
              <a:t>   AGESQ|     .00143***       .00054        2.673   .0075      2046.35</a:t>
            </a:r>
          </a:p>
          <a:p>
            <a:r>
              <a:rPr lang="en-US" sz="1200" b="1">
                <a:latin typeface="Courier New" pitchFamily="49" charset="0"/>
              </a:rPr>
              <a:t>  INCOME|    -.17913         1.27741        -.140   .8885       .43669</a:t>
            </a:r>
          </a:p>
          <a:p>
            <a:r>
              <a:rPr lang="en-US" sz="1200" b="1">
                <a:latin typeface="Courier New" pitchFamily="49" charset="0"/>
              </a:rPr>
              <a:t> AGE_INC|    -.00729          .02850        -.256   .7981      19.0604</a:t>
            </a:r>
          </a:p>
          <a:p>
            <a:r>
              <a:rPr lang="en-US" sz="1200" b="1">
                <a:latin typeface="Courier New" pitchFamily="49" charset="0"/>
              </a:rPr>
              <a:t>--------+-------------------------------------------------------------</a:t>
            </a:r>
          </a:p>
          <a:p>
            <a:r>
              <a:rPr lang="en-US" sz="1200" b="1">
                <a:latin typeface="Courier New" pitchFamily="49" charset="0"/>
              </a:rPr>
              <a:t> </a:t>
            </a:r>
            <a:r>
              <a:rPr lang="en-US" sz="1200" b="1">
                <a:solidFill>
                  <a:srgbClr val="FF3300"/>
                </a:solidFill>
                <a:latin typeface="Courier New" pitchFamily="49" charset="0"/>
              </a:rPr>
              <a:t>Chi squared[5] = 2[-885.19118+(-1198.55615) – (-2123.84754] = 80.2004</a:t>
            </a:r>
          </a:p>
        </p:txBody>
      </p:sp>
      <p:sp>
        <p:nvSpPr>
          <p:cNvPr id="4" name="Rectangle 3"/>
          <p:cNvSpPr/>
          <p:nvPr/>
        </p:nvSpPr>
        <p:spPr bwMode="auto">
          <a:xfrm>
            <a:off x="1143000" y="1752600"/>
            <a:ext cx="6477000" cy="304800"/>
          </a:xfrm>
          <a:prstGeom prst="rect">
            <a:avLst/>
          </a:prstGeom>
          <a:solidFill>
            <a:srgbClr val="7030A0">
              <a:alpha val="2000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7030A0"/>
              </a:solidFill>
              <a:effectLst/>
              <a:latin typeface="Times New Roman" pitchFamily="18" charset="0"/>
            </a:endParaRPr>
          </a:p>
        </p:txBody>
      </p:sp>
      <p:sp>
        <p:nvSpPr>
          <p:cNvPr id="5" name="Rectangle 4"/>
          <p:cNvSpPr/>
          <p:nvPr/>
        </p:nvSpPr>
        <p:spPr bwMode="auto">
          <a:xfrm>
            <a:off x="1143000" y="3513666"/>
            <a:ext cx="6477000" cy="372533"/>
          </a:xfrm>
          <a:prstGeom prst="rect">
            <a:avLst/>
          </a:prstGeom>
          <a:solidFill>
            <a:srgbClr val="7030A0">
              <a:alpha val="2000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7030A0"/>
              </a:solidFill>
              <a:effectLst/>
              <a:latin typeface="Times New Roman" pitchFamily="18" charset="0"/>
            </a:endParaRPr>
          </a:p>
        </p:txBody>
      </p:sp>
      <p:sp>
        <p:nvSpPr>
          <p:cNvPr id="6" name="Rectangle 5"/>
          <p:cNvSpPr/>
          <p:nvPr/>
        </p:nvSpPr>
        <p:spPr bwMode="auto">
          <a:xfrm>
            <a:off x="1143000" y="4969934"/>
            <a:ext cx="6477000" cy="372533"/>
          </a:xfrm>
          <a:prstGeom prst="rect">
            <a:avLst/>
          </a:prstGeom>
          <a:solidFill>
            <a:srgbClr val="7030A0">
              <a:alpha val="2000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7030A0"/>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3"/>
          <p:cNvSpPr>
            <a:spLocks noGrp="1"/>
          </p:cNvSpPr>
          <p:nvPr>
            <p:ph type="title" idx="4294967295"/>
          </p:nvPr>
        </p:nvSpPr>
        <p:spPr>
          <a:xfrm>
            <a:off x="762000" y="1143000"/>
            <a:ext cx="8229600" cy="530225"/>
          </a:xfrm>
        </p:spPr>
        <p:txBody>
          <a:bodyPr/>
          <a:lstStyle/>
          <a:p>
            <a:pPr algn="ctr" eaLnBrk="1" hangingPunct="1"/>
            <a:r>
              <a:rPr lang="en-US" b="1" smtClean="0"/>
              <a:t>Structural Change Over Time</a:t>
            </a:r>
          </a:p>
        </p:txBody>
      </p:sp>
      <p:sp>
        <p:nvSpPr>
          <p:cNvPr id="45059" name="TextBox 4"/>
          <p:cNvSpPr txBox="1">
            <a:spLocks noChangeArrowheads="1"/>
          </p:cNvSpPr>
          <p:nvPr/>
        </p:nvSpPr>
        <p:spPr bwMode="auto">
          <a:xfrm>
            <a:off x="762000" y="2057400"/>
            <a:ext cx="7467600" cy="382588"/>
          </a:xfrm>
          <a:prstGeom prst="rect">
            <a:avLst/>
          </a:prstGeom>
          <a:noFill/>
          <a:ln w="15875">
            <a:solidFill>
              <a:schemeClr val="tx1"/>
            </a:solidFill>
            <a:miter lim="800000"/>
            <a:headEnd/>
            <a:tailEnd/>
          </a:ln>
        </p:spPr>
        <p:txBody>
          <a:bodyPr>
            <a:spAutoFit/>
          </a:bodyPr>
          <a:lstStyle/>
          <a:p>
            <a:r>
              <a:rPr lang="en-US" b="1">
                <a:latin typeface="Arial" charset="0"/>
              </a:rPr>
              <a:t>Health Satisfaction: Panel Data – 1984,1985,…,1988,1991,1994</a:t>
            </a:r>
          </a:p>
        </p:txBody>
      </p:sp>
      <p:pic>
        <p:nvPicPr>
          <p:cNvPr id="45060" name="Picture 2"/>
          <p:cNvPicPr>
            <a:picLocks noChangeAspect="1" noChangeArrowheads="1"/>
          </p:cNvPicPr>
          <p:nvPr/>
        </p:nvPicPr>
        <p:blipFill>
          <a:blip r:embed="rId3" cstate="print"/>
          <a:srcRect/>
          <a:stretch>
            <a:fillRect/>
          </a:stretch>
        </p:blipFill>
        <p:spPr bwMode="auto">
          <a:xfrm>
            <a:off x="762000" y="3419475"/>
            <a:ext cx="3381375" cy="2371725"/>
          </a:xfrm>
          <a:prstGeom prst="rect">
            <a:avLst/>
          </a:prstGeom>
          <a:noFill/>
          <a:ln w="19050">
            <a:noFill/>
            <a:miter lim="800000"/>
            <a:headEnd/>
            <a:tailEnd/>
          </a:ln>
        </p:spPr>
      </p:pic>
      <p:sp>
        <p:nvSpPr>
          <p:cNvPr id="45061" name="TextBox 8"/>
          <p:cNvSpPr txBox="1">
            <a:spLocks noChangeArrowheads="1"/>
          </p:cNvSpPr>
          <p:nvPr/>
        </p:nvSpPr>
        <p:spPr bwMode="auto">
          <a:xfrm>
            <a:off x="4419600" y="3429000"/>
            <a:ext cx="4038600" cy="2576513"/>
          </a:xfrm>
          <a:prstGeom prst="rect">
            <a:avLst/>
          </a:prstGeom>
          <a:noFill/>
          <a:ln w="12700">
            <a:solidFill>
              <a:srgbClr val="000000"/>
            </a:solidFill>
            <a:miter lim="800000"/>
            <a:headEnd/>
            <a:tailEnd/>
          </a:ln>
        </p:spPr>
        <p:txBody>
          <a:bodyPr>
            <a:spAutoFit/>
          </a:bodyPr>
          <a:lstStyle/>
          <a:p>
            <a:r>
              <a:rPr lang="en-US" b="1">
                <a:latin typeface="Arial" charset="0"/>
              </a:rPr>
              <a:t>The log likelihood for the pooled sample is -17365.76.  The sum of the log likelihoods for the seven individual years is -17324.33.  Twice the difference is 82.87.  The degrees of freedom is 6</a:t>
            </a:r>
            <a:r>
              <a:rPr lang="en-US" b="1">
                <a:latin typeface="Arial" charset="0"/>
                <a:sym typeface="Symbol" pitchFamily="18" charset="2"/>
              </a:rPr>
              <a:t></a:t>
            </a:r>
            <a:r>
              <a:rPr lang="en-US" b="1">
                <a:latin typeface="Arial" charset="0"/>
              </a:rPr>
              <a:t>6 = 36.  The 95% critical value from the chi squared table is 50.998, so the pooling hypothesis is rejected.</a:t>
            </a:r>
          </a:p>
        </p:txBody>
      </p:sp>
      <p:sp>
        <p:nvSpPr>
          <p:cNvPr id="45062" name="TextBox 9"/>
          <p:cNvSpPr txBox="1">
            <a:spLocks noChangeArrowheads="1"/>
          </p:cNvSpPr>
          <p:nvPr/>
        </p:nvSpPr>
        <p:spPr bwMode="auto">
          <a:xfrm>
            <a:off x="762000" y="2667000"/>
            <a:ext cx="7467600" cy="381000"/>
          </a:xfrm>
          <a:prstGeom prst="rect">
            <a:avLst/>
          </a:prstGeom>
          <a:noFill/>
          <a:ln w="15875">
            <a:solidFill>
              <a:schemeClr val="tx1"/>
            </a:solidFill>
            <a:miter lim="800000"/>
            <a:headEnd/>
            <a:tailEnd/>
          </a:ln>
        </p:spPr>
        <p:txBody>
          <a:bodyPr>
            <a:spAutoFit/>
          </a:bodyPr>
          <a:lstStyle/>
          <a:p>
            <a:r>
              <a:rPr lang="en-US" b="1">
                <a:latin typeface="Arial" charset="0"/>
              </a:rPr>
              <a:t>Healthy(0/1) = f(1, Age, Educ, Income, Married(0/1), Kids(0.1)</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457200" y="381000"/>
            <a:ext cx="8229600" cy="1139825"/>
          </a:xfrm>
        </p:spPr>
        <p:txBody>
          <a:bodyPr/>
          <a:lstStyle/>
          <a:p>
            <a:pPr eaLnBrk="1" hangingPunct="1"/>
            <a:r>
              <a:rPr lang="en-US" sz="3600" b="1" smtClean="0"/>
              <a:t>Vuong Test for Nonnested Models</a:t>
            </a:r>
          </a:p>
        </p:txBody>
      </p:sp>
      <p:graphicFrame>
        <p:nvGraphicFramePr>
          <p:cNvPr id="7170" name="Object 4"/>
          <p:cNvGraphicFramePr>
            <a:graphicFrameLocks noChangeAspect="1"/>
          </p:cNvGraphicFramePr>
          <p:nvPr/>
        </p:nvGraphicFramePr>
        <p:xfrm>
          <a:off x="1752600" y="1676400"/>
          <a:ext cx="5105400" cy="3567113"/>
        </p:xfrm>
        <a:graphic>
          <a:graphicData uri="http://schemas.openxmlformats.org/presentationml/2006/ole">
            <mc:AlternateContent xmlns:mc="http://schemas.openxmlformats.org/markup-compatibility/2006">
              <mc:Choice xmlns:v="urn:schemas-microsoft-com:vml" Requires="v">
                <p:oleObj spid="_x0000_s234505" name="Equation" r:id="rId4" imgW="3416300" imgH="2387600" progId="Equation.DSMT4">
                  <p:embed/>
                </p:oleObj>
              </mc:Choice>
              <mc:Fallback>
                <p:oleObj name="Equation" r:id="rId4" imgW="3416300" imgH="2387600" progId="Equation.DSMT4">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1676400"/>
                        <a:ext cx="5105400" cy="35671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172" name="Text Box 5"/>
          <p:cNvSpPr txBox="1">
            <a:spLocks noChangeArrowheads="1"/>
          </p:cNvSpPr>
          <p:nvPr/>
        </p:nvSpPr>
        <p:spPr bwMode="auto">
          <a:xfrm>
            <a:off x="1752600" y="5478463"/>
            <a:ext cx="5638800" cy="1184275"/>
          </a:xfrm>
          <a:prstGeom prst="rect">
            <a:avLst/>
          </a:prstGeom>
          <a:noFill/>
          <a:ln w="28575">
            <a:solidFill>
              <a:schemeClr val="tx1"/>
            </a:solidFill>
            <a:miter lim="800000"/>
            <a:headEnd/>
            <a:tailEnd/>
          </a:ln>
        </p:spPr>
        <p:txBody>
          <a:bodyPr>
            <a:spAutoFit/>
          </a:bodyPr>
          <a:lstStyle/>
          <a:p>
            <a:r>
              <a:rPr lang="en-US" sz="1400" b="1">
                <a:latin typeface="Courier New" pitchFamily="49" charset="0"/>
              </a:rPr>
              <a:t>Test of Logit (Model A) vs. Probit (Model B)?</a:t>
            </a:r>
          </a:p>
          <a:p>
            <a:r>
              <a:rPr lang="en-US" sz="1400" b="1">
                <a:latin typeface="Courier New" pitchFamily="49" charset="0"/>
              </a:rPr>
              <a:t>+------------------------------------+</a:t>
            </a:r>
          </a:p>
          <a:p>
            <a:r>
              <a:rPr lang="en-US" sz="1400" b="1">
                <a:latin typeface="Courier New" pitchFamily="49" charset="0"/>
              </a:rPr>
              <a:t>| Listed Calculator Results          |</a:t>
            </a:r>
          </a:p>
          <a:p>
            <a:r>
              <a:rPr lang="en-US" sz="1400" b="1">
                <a:latin typeface="Courier New" pitchFamily="49" charset="0"/>
              </a:rPr>
              <a:t>+------------------------------------+</a:t>
            </a:r>
          </a:p>
          <a:p>
            <a:r>
              <a:rPr lang="en-US" sz="1400" b="1">
                <a:latin typeface="Courier New" pitchFamily="49" charset="0"/>
              </a:rPr>
              <a:t>VUONGTST=      1.570052</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ctrTitle" idx="4294967295"/>
          </p:nvPr>
        </p:nvSpPr>
        <p:spPr>
          <a:xfrm>
            <a:off x="838200" y="2895600"/>
            <a:ext cx="7696200" cy="1676400"/>
          </a:xfrm>
        </p:spPr>
        <p:txBody>
          <a:bodyPr/>
          <a:lstStyle/>
          <a:p>
            <a:pPr marL="0" indent="0" eaLnBrk="1" hangingPunct="1"/>
            <a:r>
              <a:rPr lang="en-US" sz="7200" smtClean="0">
                <a:latin typeface="Arial" charset="0"/>
              </a:rPr>
              <a:t>Inference About Partial Effects</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2"/>
          <p:cNvSpPr>
            <a:spLocks noGrp="1" noChangeArrowheads="1"/>
          </p:cNvSpPr>
          <p:nvPr>
            <p:ph type="title" idx="4294967295"/>
          </p:nvPr>
        </p:nvSpPr>
        <p:spPr>
          <a:xfrm>
            <a:off x="609600" y="1143000"/>
            <a:ext cx="8229600" cy="530225"/>
          </a:xfrm>
        </p:spPr>
        <p:txBody>
          <a:bodyPr/>
          <a:lstStyle/>
          <a:p>
            <a:pPr algn="ctr" eaLnBrk="1" hangingPunct="1"/>
            <a:r>
              <a:rPr lang="en-US" sz="3600" b="1" smtClean="0">
                <a:solidFill>
                  <a:schemeClr val="tx1"/>
                </a:solidFill>
              </a:rPr>
              <a:t>Marginal Effects for Binary Choice</a:t>
            </a:r>
          </a:p>
        </p:txBody>
      </p:sp>
      <p:graphicFrame>
        <p:nvGraphicFramePr>
          <p:cNvPr id="2050" name="Object 4"/>
          <p:cNvGraphicFramePr>
            <a:graphicFrameLocks noChangeAspect="1"/>
          </p:cNvGraphicFramePr>
          <p:nvPr/>
        </p:nvGraphicFramePr>
        <p:xfrm>
          <a:off x="2133600" y="1937890"/>
          <a:ext cx="4913312" cy="1033910"/>
        </p:xfrm>
        <a:graphic>
          <a:graphicData uri="http://schemas.openxmlformats.org/presentationml/2006/ole">
            <mc:AlternateContent xmlns:mc="http://schemas.openxmlformats.org/markup-compatibility/2006">
              <mc:Choice xmlns:v="urn:schemas-microsoft-com:vml" Requires="v">
                <p:oleObj spid="_x0000_s231447" name="Equation" r:id="rId4" imgW="3378200" imgH="711200" progId="Equation.DSMT4">
                  <p:embed/>
                </p:oleObj>
              </mc:Choice>
              <mc:Fallback>
                <p:oleObj name="Equation" r:id="rId4" imgW="3378200" imgH="711200" progId="Equation.DSMT4">
                  <p:embed/>
                  <p:pic>
                    <p:nvPicPr>
                      <p:cNvPr id="0"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1937890"/>
                        <a:ext cx="4913312" cy="103391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51" name="Object 5"/>
          <p:cNvGraphicFramePr>
            <a:graphicFrameLocks noGrp="1" noChangeAspect="1"/>
          </p:cNvGraphicFramePr>
          <p:nvPr>
            <p:ph sz="half" idx="4294967295"/>
          </p:nvPr>
        </p:nvGraphicFramePr>
        <p:xfrm>
          <a:off x="2144713" y="3182938"/>
          <a:ext cx="3341687" cy="1008062"/>
        </p:xfrm>
        <a:graphic>
          <a:graphicData uri="http://schemas.openxmlformats.org/presentationml/2006/ole">
            <mc:AlternateContent xmlns:mc="http://schemas.openxmlformats.org/markup-compatibility/2006">
              <mc:Choice xmlns:v="urn:schemas-microsoft-com:vml" Requires="v">
                <p:oleObj spid="_x0000_s231448" name="Equation" r:id="rId6" imgW="2273300" imgH="685800" progId="Equation.DSMT4">
                  <p:embed/>
                </p:oleObj>
              </mc:Choice>
              <mc:Fallback>
                <p:oleObj name="Equation" r:id="rId6" imgW="2273300" imgH="685800" progId="Equation.DSMT4">
                  <p:embed/>
                  <p:pic>
                    <p:nvPicPr>
                      <p:cNvPr id="0" name="Picture 9"/>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44713" y="3182938"/>
                        <a:ext cx="3341687" cy="10080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52" name="Object 4"/>
          <p:cNvGraphicFramePr>
            <a:graphicFrameLocks noChangeAspect="1"/>
          </p:cNvGraphicFramePr>
          <p:nvPr/>
        </p:nvGraphicFramePr>
        <p:xfrm>
          <a:off x="2133600" y="4487184"/>
          <a:ext cx="5029200" cy="999216"/>
        </p:xfrm>
        <a:graphic>
          <a:graphicData uri="http://schemas.openxmlformats.org/presentationml/2006/ole">
            <mc:AlternateContent xmlns:mc="http://schemas.openxmlformats.org/markup-compatibility/2006">
              <mc:Choice xmlns:v="urn:schemas-microsoft-com:vml" Requires="v">
                <p:oleObj spid="_x0000_s231449" name="Equation" r:id="rId8" imgW="3454400" imgH="685800" progId="Equation.DSMT4">
                  <p:embed/>
                </p:oleObj>
              </mc:Choice>
              <mc:Fallback>
                <p:oleObj name="Equation" r:id="rId8" imgW="3454400" imgH="685800" progId="Equation.DSMT4">
                  <p:embed/>
                  <p:pic>
                    <p:nvPicPr>
                      <p:cNvPr id="0" name="Picture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33600" y="4487184"/>
                        <a:ext cx="5029200" cy="99921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idx="4294967295"/>
          </p:nvPr>
        </p:nvSpPr>
        <p:spPr>
          <a:xfrm>
            <a:off x="533400" y="1219200"/>
            <a:ext cx="8229600" cy="530225"/>
          </a:xfrm>
        </p:spPr>
        <p:txBody>
          <a:bodyPr/>
          <a:lstStyle/>
          <a:p>
            <a:pPr algn="ctr" eaLnBrk="1" hangingPunct="1"/>
            <a:r>
              <a:rPr lang="en-US" b="1" smtClean="0">
                <a:solidFill>
                  <a:schemeClr val="tx1"/>
                </a:solidFill>
              </a:rPr>
              <a:t>The Delta Method</a:t>
            </a:r>
          </a:p>
        </p:txBody>
      </p:sp>
      <p:sp>
        <p:nvSpPr>
          <p:cNvPr id="3076" name="Rectangle 3"/>
          <p:cNvSpPr>
            <a:spLocks noGrp="1" noChangeArrowheads="1"/>
          </p:cNvSpPr>
          <p:nvPr>
            <p:ph type="body" idx="4294967295"/>
          </p:nvPr>
        </p:nvSpPr>
        <p:spPr/>
        <p:txBody>
          <a:bodyPr/>
          <a:lstStyle/>
          <a:p>
            <a:pPr eaLnBrk="1" hangingPunct="1">
              <a:buFont typeface="Wingdings" pitchFamily="2" charset="2"/>
              <a:buNone/>
            </a:pPr>
            <a:r>
              <a:rPr lang="en-US" smtClean="0"/>
              <a:t> </a:t>
            </a:r>
          </a:p>
        </p:txBody>
      </p:sp>
      <p:graphicFrame>
        <p:nvGraphicFramePr>
          <p:cNvPr id="3074" name="Object 4"/>
          <p:cNvGraphicFramePr>
            <a:graphicFrameLocks noChangeAspect="1"/>
          </p:cNvGraphicFramePr>
          <p:nvPr/>
        </p:nvGraphicFramePr>
        <p:xfrm>
          <a:off x="1524000" y="2057400"/>
          <a:ext cx="6596840" cy="3352800"/>
        </p:xfrm>
        <a:graphic>
          <a:graphicData uri="http://schemas.openxmlformats.org/presentationml/2006/ole">
            <mc:AlternateContent xmlns:mc="http://schemas.openxmlformats.org/markup-compatibility/2006">
              <mc:Choice xmlns:v="urn:schemas-microsoft-com:vml" Requires="v">
                <p:oleObj spid="_x0000_s232457" name="Equation" r:id="rId4" imgW="3898900" imgH="1981200" progId="Equation.DSMT4">
                  <p:embed/>
                </p:oleObj>
              </mc:Choice>
              <mc:Fallback>
                <p:oleObj name="Equation" r:id="rId4" imgW="3898900" imgH="1981200" progId="Equation.DSMT4">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2057400"/>
                        <a:ext cx="6596840" cy="3352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idx="4294967295"/>
          </p:nvPr>
        </p:nvSpPr>
        <p:spPr>
          <a:xfrm>
            <a:off x="685800" y="990600"/>
            <a:ext cx="8229600" cy="530225"/>
          </a:xfrm>
        </p:spPr>
        <p:txBody>
          <a:bodyPr/>
          <a:lstStyle/>
          <a:p>
            <a:pPr algn="ctr" eaLnBrk="1" hangingPunct="1"/>
            <a:r>
              <a:rPr lang="en-US" b="1" smtClean="0">
                <a:solidFill>
                  <a:schemeClr val="tx1"/>
                </a:solidFill>
              </a:rPr>
              <a:t>Computing Effects</a:t>
            </a:r>
          </a:p>
        </p:txBody>
      </p:sp>
      <p:sp>
        <p:nvSpPr>
          <p:cNvPr id="41987" name="Rectangle 3"/>
          <p:cNvSpPr>
            <a:spLocks noGrp="1" noChangeArrowheads="1"/>
          </p:cNvSpPr>
          <p:nvPr>
            <p:ph type="body" idx="4294967295"/>
          </p:nvPr>
        </p:nvSpPr>
        <p:spPr>
          <a:xfrm>
            <a:off x="1447800" y="1676400"/>
            <a:ext cx="7315200" cy="4530725"/>
          </a:xfrm>
        </p:spPr>
        <p:txBody>
          <a:bodyPr/>
          <a:lstStyle/>
          <a:p>
            <a:pPr eaLnBrk="1" hangingPunct="1"/>
            <a:r>
              <a:rPr lang="en-US" sz="2400" smtClean="0">
                <a:latin typeface="+mj-lt"/>
              </a:rPr>
              <a:t>Compute at the data means?</a:t>
            </a:r>
          </a:p>
          <a:p>
            <a:pPr lvl="1" eaLnBrk="1" hangingPunct="1"/>
            <a:r>
              <a:rPr lang="en-US" sz="2000" smtClean="0">
                <a:latin typeface="+mj-lt"/>
              </a:rPr>
              <a:t>Simple</a:t>
            </a:r>
          </a:p>
          <a:p>
            <a:pPr lvl="1" eaLnBrk="1" hangingPunct="1"/>
            <a:r>
              <a:rPr lang="en-US" sz="2000" smtClean="0">
                <a:latin typeface="+mj-lt"/>
              </a:rPr>
              <a:t>Inference is well defined</a:t>
            </a:r>
          </a:p>
          <a:p>
            <a:pPr eaLnBrk="1" hangingPunct="1"/>
            <a:r>
              <a:rPr lang="en-US" sz="2400" smtClean="0">
                <a:latin typeface="+mj-lt"/>
              </a:rPr>
              <a:t>Average the individual effects</a:t>
            </a:r>
          </a:p>
          <a:p>
            <a:pPr lvl="1" eaLnBrk="1" hangingPunct="1"/>
            <a:r>
              <a:rPr lang="en-US" sz="2000" smtClean="0">
                <a:latin typeface="+mj-lt"/>
              </a:rPr>
              <a:t>More appropriate?</a:t>
            </a:r>
          </a:p>
          <a:p>
            <a:pPr lvl="1" eaLnBrk="1" hangingPunct="1"/>
            <a:r>
              <a:rPr lang="en-US" sz="2000" smtClean="0">
                <a:latin typeface="+mj-lt"/>
              </a:rPr>
              <a:t>Asymptotic standard errors.</a:t>
            </a:r>
          </a:p>
          <a:p>
            <a:pPr eaLnBrk="1" hangingPunct="1"/>
            <a:r>
              <a:rPr lang="en-US" sz="2400" smtClean="0">
                <a:latin typeface="+mj-lt"/>
              </a:rPr>
              <a:t>Is testing about marginal effects meaningful?</a:t>
            </a:r>
          </a:p>
          <a:p>
            <a:pPr lvl="1" eaLnBrk="1" hangingPunct="1"/>
            <a:r>
              <a:rPr lang="en-US" sz="2000" smtClean="0">
                <a:latin typeface="+mj-lt"/>
              </a:rPr>
              <a:t>f(</a:t>
            </a:r>
            <a:r>
              <a:rPr lang="en-US" sz="2000" b="1" smtClean="0">
                <a:latin typeface="+mj-lt"/>
              </a:rPr>
              <a:t>b’x</a:t>
            </a:r>
            <a:r>
              <a:rPr lang="en-US" sz="2000" smtClean="0">
                <a:latin typeface="+mj-lt"/>
              </a:rPr>
              <a:t>) must be &gt; 0; </a:t>
            </a:r>
            <a:r>
              <a:rPr lang="en-US" sz="2000" b="1" smtClean="0">
                <a:latin typeface="+mj-lt"/>
              </a:rPr>
              <a:t>b</a:t>
            </a:r>
            <a:r>
              <a:rPr lang="en-US" sz="2000" smtClean="0">
                <a:latin typeface="+mj-lt"/>
              </a:rPr>
              <a:t> is highly significant</a:t>
            </a:r>
          </a:p>
          <a:p>
            <a:pPr lvl="1" eaLnBrk="1" hangingPunct="1"/>
            <a:r>
              <a:rPr lang="en-US" sz="2000" smtClean="0">
                <a:latin typeface="+mj-lt"/>
              </a:rPr>
              <a:t>How could f(</a:t>
            </a:r>
            <a:r>
              <a:rPr lang="en-US" sz="2000" b="1" smtClean="0">
                <a:latin typeface="+mj-lt"/>
              </a:rPr>
              <a:t>b’x</a:t>
            </a:r>
            <a:r>
              <a:rPr lang="en-US" sz="2000" smtClean="0">
                <a:latin typeface="+mj-lt"/>
              </a:rPr>
              <a:t>)*</a:t>
            </a:r>
            <a:r>
              <a:rPr lang="en-US" sz="2000" b="1" smtClean="0">
                <a:latin typeface="+mj-lt"/>
              </a:rPr>
              <a:t>b</a:t>
            </a:r>
            <a:r>
              <a:rPr lang="en-US" sz="2000" smtClean="0">
                <a:latin typeface="+mj-lt"/>
              </a:rPr>
              <a:t> equal zero?</a:t>
            </a:r>
            <a:endParaRPr lang="el-GR" sz="2000" smtClean="0">
              <a:latin typeface="+mj-lt"/>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457200"/>
            <a:ext cx="8534400" cy="1139825"/>
          </a:xfrm>
        </p:spPr>
        <p:txBody>
          <a:bodyPr/>
          <a:lstStyle/>
          <a:p>
            <a:pPr algn="ctr" eaLnBrk="1" hangingPunct="1"/>
            <a:r>
              <a:rPr lang="en-US" sz="2400" b="1" smtClean="0">
                <a:solidFill>
                  <a:schemeClr val="tx1"/>
                </a:solidFill>
              </a:rPr>
              <a:t>Average Partial Effects vs. Partial Effects at Data Means</a:t>
            </a:r>
          </a:p>
        </p:txBody>
      </p:sp>
      <p:sp>
        <p:nvSpPr>
          <p:cNvPr id="43011" name="Text Box 4"/>
          <p:cNvSpPr txBox="1">
            <a:spLocks noChangeArrowheads="1"/>
          </p:cNvSpPr>
          <p:nvPr/>
        </p:nvSpPr>
        <p:spPr bwMode="auto">
          <a:xfrm>
            <a:off x="1371600" y="1600200"/>
            <a:ext cx="6705600" cy="2014538"/>
          </a:xfrm>
          <a:prstGeom prst="rect">
            <a:avLst/>
          </a:prstGeom>
          <a:noFill/>
          <a:ln w="19050">
            <a:noFill/>
            <a:miter lim="800000"/>
            <a:headEnd/>
            <a:tailEnd/>
          </a:ln>
        </p:spPr>
        <p:txBody>
          <a:bodyPr>
            <a:spAutoFit/>
          </a:bodyPr>
          <a:lstStyle/>
          <a:p>
            <a:r>
              <a:rPr lang="en-US" b="1">
                <a:latin typeface="Courier New" pitchFamily="49" charset="0"/>
              </a:rPr>
              <a:t>=============================================</a:t>
            </a:r>
          </a:p>
          <a:p>
            <a:r>
              <a:rPr lang="en-US" b="1">
                <a:latin typeface="Courier New" pitchFamily="49" charset="0"/>
              </a:rPr>
              <a:t>Variable     Mean       Std.Dev.    S.E.Mean </a:t>
            </a:r>
          </a:p>
          <a:p>
            <a:r>
              <a:rPr lang="en-US" b="1">
                <a:latin typeface="Courier New" pitchFamily="49" charset="0"/>
              </a:rPr>
              <a:t>=============================================</a:t>
            </a:r>
          </a:p>
          <a:p>
            <a:r>
              <a:rPr lang="en-US" b="1">
                <a:latin typeface="Courier New" pitchFamily="49" charset="0"/>
              </a:rPr>
              <a:t>--------+------------------------------------</a:t>
            </a:r>
          </a:p>
          <a:p>
            <a:r>
              <a:rPr lang="en-US" b="1">
                <a:latin typeface="Courier New" pitchFamily="49" charset="0"/>
              </a:rPr>
              <a:t>  ME_AGE|  .00511838  .000611470  .0000106</a:t>
            </a:r>
          </a:p>
          <a:p>
            <a:r>
              <a:rPr lang="en-US" b="1">
                <a:latin typeface="Courier New" pitchFamily="49" charset="0"/>
              </a:rPr>
              <a:t>ME_INCOM| -.0960923   .0114797    .0001987</a:t>
            </a:r>
          </a:p>
          <a:p>
            <a:r>
              <a:rPr lang="en-US" b="1">
                <a:latin typeface="Courier New" pitchFamily="49" charset="0"/>
              </a:rPr>
              <a:t>ME_FEMAL|  .137915    .0109264    .000189</a:t>
            </a:r>
          </a:p>
        </p:txBody>
      </p:sp>
      <p:pic>
        <p:nvPicPr>
          <p:cNvPr id="43012" name="Picture 5"/>
          <p:cNvPicPr>
            <a:picLocks noChangeAspect="1" noChangeArrowheads="1"/>
          </p:cNvPicPr>
          <p:nvPr/>
        </p:nvPicPr>
        <p:blipFill>
          <a:blip r:embed="rId3" cstate="print"/>
          <a:srcRect/>
          <a:stretch>
            <a:fillRect/>
          </a:stretch>
        </p:blipFill>
        <p:spPr bwMode="auto">
          <a:xfrm>
            <a:off x="1447800" y="3657600"/>
            <a:ext cx="2497138" cy="3048000"/>
          </a:xfrm>
          <a:prstGeom prst="rect">
            <a:avLst/>
          </a:prstGeom>
          <a:noFill/>
          <a:ln w="9525">
            <a:noFill/>
            <a:miter lim="800000"/>
            <a:headEnd/>
            <a:tailEnd/>
          </a:ln>
        </p:spPr>
      </p:pic>
      <p:sp>
        <p:nvSpPr>
          <p:cNvPr id="43013" name="Text Box 6"/>
          <p:cNvSpPr txBox="1">
            <a:spLocks noChangeArrowheads="1"/>
          </p:cNvSpPr>
          <p:nvPr/>
        </p:nvSpPr>
        <p:spPr bwMode="auto">
          <a:xfrm>
            <a:off x="4038600" y="3973513"/>
            <a:ext cx="2286000" cy="2427287"/>
          </a:xfrm>
          <a:prstGeom prst="rect">
            <a:avLst/>
          </a:prstGeom>
          <a:noFill/>
          <a:ln w="19050">
            <a:noFill/>
            <a:miter lim="800000"/>
            <a:headEnd/>
            <a:tailEnd/>
          </a:ln>
        </p:spPr>
        <p:txBody>
          <a:bodyPr>
            <a:spAutoFit/>
          </a:bodyPr>
          <a:lstStyle/>
          <a:p>
            <a:pPr>
              <a:spcBef>
                <a:spcPct val="50000"/>
              </a:spcBef>
            </a:pPr>
            <a:r>
              <a:rPr lang="en-US" b="1">
                <a:latin typeface="Arial" charset="0"/>
              </a:rPr>
              <a:t>Std. Error</a:t>
            </a:r>
            <a:br>
              <a:rPr lang="en-US" b="1">
                <a:latin typeface="Arial" charset="0"/>
              </a:rPr>
            </a:br>
            <a:endParaRPr lang="en-US" b="1">
              <a:latin typeface="Arial" charset="0"/>
            </a:endParaRPr>
          </a:p>
          <a:p>
            <a:pPr>
              <a:spcBef>
                <a:spcPct val="50000"/>
              </a:spcBef>
            </a:pPr>
            <a:r>
              <a:rPr lang="en-US" b="1">
                <a:latin typeface="Arial" charset="0"/>
              </a:rPr>
              <a:t>(.0007250)</a:t>
            </a:r>
          </a:p>
          <a:p>
            <a:pPr>
              <a:spcBef>
                <a:spcPct val="50000"/>
              </a:spcBef>
            </a:pPr>
            <a:endParaRPr lang="en-US" sz="1000" b="1">
              <a:latin typeface="Arial" charset="0"/>
            </a:endParaRPr>
          </a:p>
          <a:p>
            <a:pPr>
              <a:spcBef>
                <a:spcPct val="50000"/>
              </a:spcBef>
            </a:pPr>
            <a:r>
              <a:rPr lang="en-US" b="1">
                <a:latin typeface="Arial" charset="0"/>
              </a:rPr>
              <a:t>(.03754)</a:t>
            </a:r>
          </a:p>
          <a:p>
            <a:pPr>
              <a:spcBef>
                <a:spcPct val="50000"/>
              </a:spcBef>
            </a:pPr>
            <a:endParaRPr lang="en-US" sz="1400" b="1">
              <a:latin typeface="Arial" charset="0"/>
            </a:endParaRPr>
          </a:p>
          <a:p>
            <a:pPr>
              <a:spcBef>
                <a:spcPct val="50000"/>
              </a:spcBef>
            </a:pPr>
            <a:r>
              <a:rPr lang="en-US" b="1">
                <a:latin typeface="Arial" charset="0"/>
              </a:rPr>
              <a:t>(.01689)</a:t>
            </a:r>
          </a:p>
        </p:txBody>
      </p:sp>
      <p:sp>
        <p:nvSpPr>
          <p:cNvPr id="43014" name="Text Box 7"/>
          <p:cNvSpPr txBox="1">
            <a:spLocks noChangeArrowheads="1"/>
          </p:cNvSpPr>
          <p:nvPr/>
        </p:nvSpPr>
        <p:spPr bwMode="auto">
          <a:xfrm>
            <a:off x="5486400" y="3802063"/>
            <a:ext cx="3200400" cy="2582862"/>
          </a:xfrm>
          <a:prstGeom prst="rect">
            <a:avLst/>
          </a:prstGeom>
          <a:noFill/>
          <a:ln w="19050">
            <a:solidFill>
              <a:schemeClr val="tx1"/>
            </a:solidFill>
            <a:miter lim="800000"/>
            <a:headEnd/>
            <a:tailEnd/>
          </a:ln>
        </p:spPr>
        <p:txBody>
          <a:bodyPr>
            <a:spAutoFit/>
          </a:bodyPr>
          <a:lstStyle/>
          <a:p>
            <a:pPr>
              <a:spcBef>
                <a:spcPct val="50000"/>
              </a:spcBef>
            </a:pPr>
            <a:r>
              <a:rPr lang="en-US"/>
              <a:t>Neither the empirical standard deviations nor the standard errors of the means for the APEs are close to the estimates from the delta method.  The standard errors for the APEs are computed incorrectly by not accounting for the correlation across observations</a:t>
            </a:r>
          </a:p>
        </p:txBody>
      </p:sp>
      <p:cxnSp>
        <p:nvCxnSpPr>
          <p:cNvPr id="10" name="Straight Connector 9"/>
          <p:cNvCxnSpPr/>
          <p:nvPr/>
        </p:nvCxnSpPr>
        <p:spPr bwMode="auto">
          <a:xfrm flipV="1">
            <a:off x="4419600" y="2667000"/>
            <a:ext cx="1371600" cy="838200"/>
          </a:xfrm>
          <a:prstGeom prst="line">
            <a:avLst/>
          </a:prstGeom>
          <a:solidFill>
            <a:schemeClr val="accent1"/>
          </a:solidFill>
          <a:ln w="57150" cap="flat" cmpd="sng" algn="ctr">
            <a:solidFill>
              <a:srgbClr val="FF6600"/>
            </a:solidFill>
            <a:prstDash val="solid"/>
            <a:round/>
            <a:headEnd type="none" w="med" len="med"/>
            <a:tailEnd type="none" w="med" len="med"/>
          </a:ln>
          <a:effectLst/>
        </p:spPr>
      </p:cxnSp>
      <p:cxnSp>
        <p:nvCxnSpPr>
          <p:cNvPr id="11" name="Straight Connector 10"/>
          <p:cNvCxnSpPr/>
          <p:nvPr/>
        </p:nvCxnSpPr>
        <p:spPr bwMode="auto">
          <a:xfrm flipV="1">
            <a:off x="6096000" y="2667000"/>
            <a:ext cx="1371600" cy="838200"/>
          </a:xfrm>
          <a:prstGeom prst="line">
            <a:avLst/>
          </a:prstGeom>
          <a:solidFill>
            <a:schemeClr val="accent1"/>
          </a:solidFill>
          <a:ln w="57150" cap="flat" cmpd="sng" algn="ctr">
            <a:solidFill>
              <a:srgbClr val="FF6600"/>
            </a:solidFill>
            <a:prstDash val="solid"/>
            <a:round/>
            <a:headEnd type="none" w="med" len="med"/>
            <a:tailEnd type="none" w="med" len="med"/>
          </a:ln>
          <a:effectLst/>
        </p:spPr>
      </p:cxnSp>
      <p:cxnSp>
        <p:nvCxnSpPr>
          <p:cNvPr id="13" name="Straight Connector 12"/>
          <p:cNvCxnSpPr/>
          <p:nvPr/>
        </p:nvCxnSpPr>
        <p:spPr bwMode="auto">
          <a:xfrm>
            <a:off x="4343400" y="2667000"/>
            <a:ext cx="1371600" cy="762000"/>
          </a:xfrm>
          <a:prstGeom prst="line">
            <a:avLst/>
          </a:prstGeom>
          <a:solidFill>
            <a:schemeClr val="accent1"/>
          </a:solidFill>
          <a:ln w="57150" cap="flat" cmpd="sng" algn="ctr">
            <a:solidFill>
              <a:srgbClr val="FF3300"/>
            </a:solidFill>
            <a:prstDash val="solid"/>
            <a:round/>
            <a:headEnd type="none" w="med" len="med"/>
            <a:tailEnd type="none" w="med" len="med"/>
          </a:ln>
          <a:effectLst/>
        </p:spPr>
      </p:cxnSp>
      <p:cxnSp>
        <p:nvCxnSpPr>
          <p:cNvPr id="14" name="Straight Connector 13"/>
          <p:cNvCxnSpPr/>
          <p:nvPr/>
        </p:nvCxnSpPr>
        <p:spPr bwMode="auto">
          <a:xfrm>
            <a:off x="5943600" y="2667000"/>
            <a:ext cx="1371600" cy="762000"/>
          </a:xfrm>
          <a:prstGeom prst="line">
            <a:avLst/>
          </a:prstGeom>
          <a:solidFill>
            <a:schemeClr val="accent1"/>
          </a:solidFill>
          <a:ln w="57150" cap="flat" cmpd="sng" algn="ctr">
            <a:solidFill>
              <a:srgbClr val="FF3300"/>
            </a:solidFill>
            <a:prstDash val="solid"/>
            <a:round/>
            <a:headEnd type="none" w="med" len="med"/>
            <a:tailEnd type="none" w="med" len="med"/>
          </a:ln>
          <a:effectLst/>
        </p:spPr>
      </p:cxn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1"/>
            <a:ext cx="8229600" cy="838200"/>
          </a:xfrm>
        </p:spPr>
        <p:txBody>
          <a:bodyPr/>
          <a:lstStyle/>
          <a:p>
            <a:r>
              <a:rPr lang="en-US" smtClean="0"/>
              <a:t>APE vs. Partial Effects at the Mean</a:t>
            </a:r>
            <a:endParaRPr lang="en-US"/>
          </a:p>
        </p:txBody>
      </p:sp>
      <p:graphicFrame>
        <p:nvGraphicFramePr>
          <p:cNvPr id="3" name="Object 2"/>
          <p:cNvGraphicFramePr>
            <a:graphicFrameLocks noChangeAspect="1"/>
          </p:cNvGraphicFramePr>
          <p:nvPr/>
        </p:nvGraphicFramePr>
        <p:xfrm>
          <a:off x="2286000" y="1600200"/>
          <a:ext cx="4400550" cy="838200"/>
        </p:xfrm>
        <a:graphic>
          <a:graphicData uri="http://schemas.openxmlformats.org/presentationml/2006/ole">
            <mc:AlternateContent xmlns:mc="http://schemas.openxmlformats.org/markup-compatibility/2006">
              <mc:Choice xmlns:v="urn:schemas-microsoft-com:vml" Requires="v">
                <p:oleObj spid="_x0000_s396297" name="Equation" r:id="rId3" imgW="3200400" imgH="609600" progId="Equation.DSMT4">
                  <p:embed/>
                </p:oleObj>
              </mc:Choice>
              <mc:Fallback>
                <p:oleObj name="Equation" r:id="rId3" imgW="3200400" imgH="609600" progId="Equation.DSMT4">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1600200"/>
                        <a:ext cx="4400550" cy="83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396291" name="Picture 3"/>
          <p:cNvPicPr>
            <a:picLocks noChangeAspect="1" noChangeArrowheads="1"/>
          </p:cNvPicPr>
          <p:nvPr/>
        </p:nvPicPr>
        <p:blipFill>
          <a:blip r:embed="rId5"/>
          <a:srcRect/>
          <a:stretch>
            <a:fillRect/>
          </a:stretch>
        </p:blipFill>
        <p:spPr bwMode="auto">
          <a:xfrm>
            <a:off x="1524000" y="2590800"/>
            <a:ext cx="6981940" cy="3962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304800" y="609600"/>
            <a:ext cx="8229600" cy="1139825"/>
          </a:xfrm>
        </p:spPr>
        <p:txBody>
          <a:bodyPr/>
          <a:lstStyle/>
          <a:p>
            <a:pPr algn="ctr" eaLnBrk="1" hangingPunct="1"/>
            <a:r>
              <a:rPr lang="en-US" sz="4000" smtClean="0">
                <a:solidFill>
                  <a:schemeClr val="tx1"/>
                </a:solidFill>
              </a:rPr>
              <a:t>Partial Effect for Nonlinear Terms</a:t>
            </a:r>
          </a:p>
        </p:txBody>
      </p:sp>
      <p:graphicFrame>
        <p:nvGraphicFramePr>
          <p:cNvPr id="6146" name="Object 4"/>
          <p:cNvGraphicFramePr>
            <a:graphicFrameLocks noChangeAspect="1"/>
          </p:cNvGraphicFramePr>
          <p:nvPr/>
        </p:nvGraphicFramePr>
        <p:xfrm>
          <a:off x="517525" y="2057400"/>
          <a:ext cx="8185150" cy="3248025"/>
        </p:xfrm>
        <a:graphic>
          <a:graphicData uri="http://schemas.openxmlformats.org/presentationml/2006/ole">
            <mc:AlternateContent xmlns:mc="http://schemas.openxmlformats.org/markup-compatibility/2006">
              <mc:Choice xmlns:v="urn:schemas-microsoft-com:vml" Requires="v">
                <p:oleObj spid="_x0000_s233488" name="Equation" r:id="rId4" imgW="4254500" imgH="1689100" progId="Equation.DSMT4">
                  <p:embed/>
                </p:oleObj>
              </mc:Choice>
              <mc:Fallback>
                <p:oleObj name="Equation" r:id="rId4" imgW="4254500" imgH="1689100" progId="Equation.DSMT4">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7525" y="2057400"/>
                        <a:ext cx="8185150" cy="3248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 name="Object 3"/>
          <p:cNvGraphicFramePr>
            <a:graphicFrameLocks noChangeAspect="1"/>
          </p:cNvGraphicFramePr>
          <p:nvPr/>
        </p:nvGraphicFramePr>
        <p:xfrm>
          <a:off x="990600" y="5638800"/>
          <a:ext cx="7022053" cy="654050"/>
        </p:xfrm>
        <a:graphic>
          <a:graphicData uri="http://schemas.openxmlformats.org/presentationml/2006/ole">
            <mc:AlternateContent xmlns:mc="http://schemas.openxmlformats.org/markup-compatibility/2006">
              <mc:Choice xmlns:v="urn:schemas-microsoft-com:vml" Requires="v">
                <p:oleObj spid="_x0000_s233489" name="Equation" r:id="rId6" imgW="4635500" imgH="431800" progId="Equation.DSMT4">
                  <p:embed/>
                </p:oleObj>
              </mc:Choice>
              <mc:Fallback>
                <p:oleObj name="Equation" r:id="rId6" imgW="4635500" imgH="431800" progId="Equation.DSMT4">
                  <p:embed/>
                  <p:pic>
                    <p:nvPicPr>
                      <p:cNvPr id="0"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90600" y="5638800"/>
                        <a:ext cx="7022053" cy="654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4"/>
          <p:cNvSpPr>
            <a:spLocks noGrp="1" noChangeArrowheads="1"/>
          </p:cNvSpPr>
          <p:nvPr>
            <p:ph type="title"/>
          </p:nvPr>
        </p:nvSpPr>
        <p:spPr>
          <a:xfrm>
            <a:off x="533400" y="990600"/>
            <a:ext cx="8458200" cy="1139825"/>
          </a:xfrm>
        </p:spPr>
        <p:txBody>
          <a:bodyPr/>
          <a:lstStyle/>
          <a:p>
            <a:pPr eaLnBrk="1" hangingPunct="1"/>
            <a:r>
              <a:rPr lang="en-US" sz="2400" smtClean="0">
                <a:solidFill>
                  <a:schemeClr val="tx1"/>
                </a:solidFill>
              </a:rPr>
              <a:t>Average Partial Effect: Averaged over Sample Incomes and Genders for Specific Values of Age</a:t>
            </a:r>
          </a:p>
        </p:txBody>
      </p:sp>
      <p:pic>
        <p:nvPicPr>
          <p:cNvPr id="454657" name="Picture 1"/>
          <p:cNvPicPr>
            <a:picLocks noChangeAspect="1" noChangeArrowheads="1"/>
          </p:cNvPicPr>
          <p:nvPr/>
        </p:nvPicPr>
        <p:blipFill>
          <a:blip r:embed="rId3"/>
          <a:srcRect/>
          <a:stretch>
            <a:fillRect/>
          </a:stretch>
        </p:blipFill>
        <p:spPr bwMode="auto">
          <a:xfrm>
            <a:off x="1143000" y="2362200"/>
            <a:ext cx="6897129" cy="3886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algn="ctr" eaLnBrk="1" hangingPunct="1"/>
            <a:r>
              <a:rPr lang="en-US" smtClean="0">
                <a:solidFill>
                  <a:schemeClr val="tx1"/>
                </a:solidFill>
              </a:rPr>
              <a:t>Krinsky and Robb</a:t>
            </a:r>
          </a:p>
        </p:txBody>
      </p:sp>
      <p:sp>
        <p:nvSpPr>
          <p:cNvPr id="38915" name="Text Box 4"/>
          <p:cNvSpPr txBox="1">
            <a:spLocks noChangeArrowheads="1"/>
          </p:cNvSpPr>
          <p:nvPr/>
        </p:nvSpPr>
        <p:spPr bwMode="auto">
          <a:xfrm>
            <a:off x="381000" y="1752600"/>
            <a:ext cx="4495800" cy="3960813"/>
          </a:xfrm>
          <a:prstGeom prst="rect">
            <a:avLst/>
          </a:prstGeom>
          <a:noFill/>
          <a:ln w="19050">
            <a:solidFill>
              <a:schemeClr val="tx1"/>
            </a:solidFill>
            <a:miter lim="800000"/>
            <a:headEnd/>
            <a:tailEnd/>
          </a:ln>
        </p:spPr>
        <p:txBody>
          <a:bodyPr>
            <a:spAutoFit/>
          </a:bodyPr>
          <a:lstStyle/>
          <a:p>
            <a:pPr>
              <a:spcBef>
                <a:spcPct val="50000"/>
              </a:spcBef>
            </a:pPr>
            <a:r>
              <a:rPr lang="en-US"/>
              <a:t>Estimate </a:t>
            </a:r>
            <a:r>
              <a:rPr lang="el-GR" b="1">
                <a:cs typeface="Times New Roman" pitchFamily="18" charset="0"/>
              </a:rPr>
              <a:t>β</a:t>
            </a:r>
            <a:r>
              <a:rPr lang="en-US" b="1">
                <a:cs typeface="Times New Roman" pitchFamily="18" charset="0"/>
              </a:rPr>
              <a:t> </a:t>
            </a:r>
            <a:r>
              <a:rPr lang="en-US">
                <a:cs typeface="Times New Roman" pitchFamily="18" charset="0"/>
              </a:rPr>
              <a:t>by Maximum Likelihood with </a:t>
            </a:r>
            <a:r>
              <a:rPr lang="en-US" b="1">
                <a:cs typeface="Times New Roman" pitchFamily="18" charset="0"/>
              </a:rPr>
              <a:t>b</a:t>
            </a:r>
          </a:p>
          <a:p>
            <a:pPr>
              <a:spcBef>
                <a:spcPct val="50000"/>
              </a:spcBef>
            </a:pPr>
            <a:r>
              <a:rPr lang="en-US">
                <a:cs typeface="Times New Roman" pitchFamily="18" charset="0"/>
              </a:rPr>
              <a:t>Estimate asymptotic covariance matrix with </a:t>
            </a:r>
            <a:r>
              <a:rPr lang="en-US" b="1">
                <a:cs typeface="Times New Roman" pitchFamily="18" charset="0"/>
              </a:rPr>
              <a:t>V</a:t>
            </a:r>
          </a:p>
          <a:p>
            <a:pPr>
              <a:spcBef>
                <a:spcPct val="50000"/>
              </a:spcBef>
            </a:pPr>
            <a:r>
              <a:rPr lang="en-US">
                <a:cs typeface="Times New Roman" pitchFamily="18" charset="0"/>
              </a:rPr>
              <a:t>Draw R observations </a:t>
            </a:r>
            <a:r>
              <a:rPr lang="en-US" b="1">
                <a:cs typeface="Times New Roman" pitchFamily="18" charset="0"/>
              </a:rPr>
              <a:t>b</a:t>
            </a:r>
            <a:r>
              <a:rPr lang="en-US">
                <a:cs typeface="Times New Roman" pitchFamily="18" charset="0"/>
              </a:rPr>
              <a:t>(r) from the normal</a:t>
            </a:r>
            <a:br>
              <a:rPr lang="en-US">
                <a:cs typeface="Times New Roman" pitchFamily="18" charset="0"/>
              </a:rPr>
            </a:br>
            <a:r>
              <a:rPr lang="en-US">
                <a:cs typeface="Times New Roman" pitchFamily="18" charset="0"/>
              </a:rPr>
              <a:t>          population N[</a:t>
            </a:r>
            <a:r>
              <a:rPr lang="en-US" b="1">
                <a:cs typeface="Times New Roman" pitchFamily="18" charset="0"/>
              </a:rPr>
              <a:t>b</a:t>
            </a:r>
            <a:r>
              <a:rPr lang="en-US">
                <a:cs typeface="Times New Roman" pitchFamily="18" charset="0"/>
              </a:rPr>
              <a:t>,</a:t>
            </a:r>
            <a:r>
              <a:rPr lang="en-US" b="1">
                <a:cs typeface="Times New Roman" pitchFamily="18" charset="0"/>
              </a:rPr>
              <a:t>V</a:t>
            </a:r>
            <a:r>
              <a:rPr lang="en-US">
                <a:cs typeface="Times New Roman" pitchFamily="18" charset="0"/>
              </a:rPr>
              <a:t>]</a:t>
            </a:r>
          </a:p>
          <a:p>
            <a:pPr>
              <a:spcBef>
                <a:spcPct val="50000"/>
              </a:spcBef>
            </a:pPr>
            <a:r>
              <a:rPr lang="en-US" b="1">
                <a:cs typeface="Times New Roman" pitchFamily="18" charset="0"/>
              </a:rPr>
              <a:t>b</a:t>
            </a:r>
            <a:r>
              <a:rPr lang="en-US">
                <a:cs typeface="Times New Roman" pitchFamily="18" charset="0"/>
              </a:rPr>
              <a:t>(r)  =  </a:t>
            </a:r>
            <a:r>
              <a:rPr lang="en-US" b="1">
                <a:cs typeface="Times New Roman" pitchFamily="18" charset="0"/>
              </a:rPr>
              <a:t>b</a:t>
            </a:r>
            <a:r>
              <a:rPr lang="en-US">
                <a:cs typeface="Times New Roman" pitchFamily="18" charset="0"/>
              </a:rPr>
              <a:t>  +  </a:t>
            </a:r>
            <a:r>
              <a:rPr lang="en-US" b="1">
                <a:cs typeface="Times New Roman" pitchFamily="18" charset="0"/>
              </a:rPr>
              <a:t>C</a:t>
            </a:r>
            <a:r>
              <a:rPr lang="en-US">
                <a:cs typeface="Times New Roman" pitchFamily="18" charset="0"/>
              </a:rPr>
              <a:t>*</a:t>
            </a:r>
            <a:r>
              <a:rPr lang="en-US" b="1">
                <a:cs typeface="Times New Roman" pitchFamily="18" charset="0"/>
              </a:rPr>
              <a:t>v</a:t>
            </a:r>
            <a:r>
              <a:rPr lang="en-US">
                <a:cs typeface="Times New Roman" pitchFamily="18" charset="0"/>
              </a:rPr>
              <a:t>(r),  </a:t>
            </a:r>
            <a:r>
              <a:rPr lang="en-US" b="1">
                <a:cs typeface="Times New Roman" pitchFamily="18" charset="0"/>
              </a:rPr>
              <a:t>v</a:t>
            </a:r>
            <a:r>
              <a:rPr lang="en-US">
                <a:cs typeface="Times New Roman" pitchFamily="18" charset="0"/>
              </a:rPr>
              <a:t>(r) drawn from N[0,I]</a:t>
            </a:r>
            <a:br>
              <a:rPr lang="en-US">
                <a:cs typeface="Times New Roman" pitchFamily="18" charset="0"/>
              </a:rPr>
            </a:br>
            <a:r>
              <a:rPr lang="en-US">
                <a:cs typeface="Times New Roman" pitchFamily="18" charset="0"/>
              </a:rPr>
              <a:t>   </a:t>
            </a:r>
            <a:r>
              <a:rPr lang="en-US" b="1">
                <a:cs typeface="Times New Roman" pitchFamily="18" charset="0"/>
              </a:rPr>
              <a:t>C</a:t>
            </a:r>
            <a:r>
              <a:rPr lang="en-US">
                <a:cs typeface="Times New Roman" pitchFamily="18" charset="0"/>
              </a:rPr>
              <a:t>  =  Cholesky matrix, </a:t>
            </a:r>
            <a:r>
              <a:rPr lang="en-US" b="1">
                <a:cs typeface="Times New Roman" pitchFamily="18" charset="0"/>
              </a:rPr>
              <a:t>V</a:t>
            </a:r>
            <a:r>
              <a:rPr lang="en-US">
                <a:cs typeface="Times New Roman" pitchFamily="18" charset="0"/>
              </a:rPr>
              <a:t> = </a:t>
            </a:r>
            <a:r>
              <a:rPr lang="en-US" b="1">
                <a:cs typeface="Times New Roman" pitchFamily="18" charset="0"/>
              </a:rPr>
              <a:t>CC’</a:t>
            </a:r>
          </a:p>
          <a:p>
            <a:pPr>
              <a:spcBef>
                <a:spcPct val="50000"/>
              </a:spcBef>
            </a:pPr>
            <a:r>
              <a:rPr lang="en-US">
                <a:cs typeface="Times New Roman" pitchFamily="18" charset="0"/>
              </a:rPr>
              <a:t>Compute partial effects </a:t>
            </a:r>
            <a:r>
              <a:rPr lang="en-US" b="1">
                <a:cs typeface="Times New Roman" pitchFamily="18" charset="0"/>
              </a:rPr>
              <a:t>d</a:t>
            </a:r>
            <a:r>
              <a:rPr lang="en-US">
                <a:cs typeface="Times New Roman" pitchFamily="18" charset="0"/>
              </a:rPr>
              <a:t>(r) using </a:t>
            </a:r>
            <a:r>
              <a:rPr lang="en-US" b="1">
                <a:cs typeface="Times New Roman" pitchFamily="18" charset="0"/>
              </a:rPr>
              <a:t>b</a:t>
            </a:r>
            <a:r>
              <a:rPr lang="en-US">
                <a:cs typeface="Times New Roman" pitchFamily="18" charset="0"/>
              </a:rPr>
              <a:t>(r)</a:t>
            </a:r>
          </a:p>
          <a:p>
            <a:pPr>
              <a:spcBef>
                <a:spcPct val="50000"/>
              </a:spcBef>
            </a:pPr>
            <a:r>
              <a:rPr lang="en-US">
                <a:cs typeface="Times New Roman" pitchFamily="18" charset="0"/>
              </a:rPr>
              <a:t>Compute the sample variance of </a:t>
            </a:r>
            <a:r>
              <a:rPr lang="en-US" b="1">
                <a:cs typeface="Times New Roman" pitchFamily="18" charset="0"/>
              </a:rPr>
              <a:t>d</a:t>
            </a:r>
            <a:r>
              <a:rPr lang="en-US">
                <a:cs typeface="Times New Roman" pitchFamily="18" charset="0"/>
              </a:rPr>
              <a:t>(r),r=1,…,R</a:t>
            </a:r>
          </a:p>
          <a:p>
            <a:pPr>
              <a:spcBef>
                <a:spcPct val="50000"/>
              </a:spcBef>
            </a:pPr>
            <a:r>
              <a:rPr lang="en-US">
                <a:cs typeface="Times New Roman" pitchFamily="18" charset="0"/>
              </a:rPr>
              <a:t>Use the sample standard deviations of the R observations to estimate the sampling standard errors for the partial effects.</a:t>
            </a:r>
            <a:endParaRPr lang="el-GR">
              <a:cs typeface="Times New Roman" pitchFamily="18" charset="0"/>
            </a:endParaRPr>
          </a:p>
        </p:txBody>
      </p:sp>
      <p:pic>
        <p:nvPicPr>
          <p:cNvPr id="38916" name="Picture 5"/>
          <p:cNvPicPr>
            <a:picLocks noChangeAspect="1" noChangeArrowheads="1"/>
          </p:cNvPicPr>
          <p:nvPr/>
        </p:nvPicPr>
        <p:blipFill>
          <a:blip r:embed="rId3" cstate="print"/>
          <a:srcRect/>
          <a:stretch>
            <a:fillRect/>
          </a:stretch>
        </p:blipFill>
        <p:spPr bwMode="auto">
          <a:xfrm>
            <a:off x="5029200" y="1857375"/>
            <a:ext cx="3829050" cy="3781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381000" y="457200"/>
            <a:ext cx="8229600" cy="1139825"/>
          </a:xfrm>
        </p:spPr>
        <p:txBody>
          <a:bodyPr/>
          <a:lstStyle/>
          <a:p>
            <a:pPr algn="ctr" eaLnBrk="1" hangingPunct="1"/>
            <a:r>
              <a:rPr lang="en-US" b="1" smtClean="0">
                <a:solidFill>
                  <a:schemeClr val="tx1"/>
                </a:solidFill>
              </a:rPr>
              <a:t>Krinsky and Robb</a:t>
            </a:r>
          </a:p>
        </p:txBody>
      </p:sp>
      <p:pic>
        <p:nvPicPr>
          <p:cNvPr id="39939" name="Picture 5"/>
          <p:cNvPicPr>
            <a:picLocks noChangeAspect="1" noChangeArrowheads="1"/>
          </p:cNvPicPr>
          <p:nvPr/>
        </p:nvPicPr>
        <p:blipFill>
          <a:blip r:embed="rId3" cstate="print"/>
          <a:srcRect/>
          <a:stretch>
            <a:fillRect/>
          </a:stretch>
        </p:blipFill>
        <p:spPr bwMode="auto">
          <a:xfrm>
            <a:off x="6400800" y="2362200"/>
            <a:ext cx="2497138" cy="3048000"/>
          </a:xfrm>
          <a:prstGeom prst="rect">
            <a:avLst/>
          </a:prstGeom>
          <a:noFill/>
          <a:ln w="9525">
            <a:noFill/>
            <a:miter lim="800000"/>
            <a:headEnd/>
            <a:tailEnd/>
          </a:ln>
        </p:spPr>
      </p:pic>
      <p:pic>
        <p:nvPicPr>
          <p:cNvPr id="39940" name="Picture 6"/>
          <p:cNvPicPr>
            <a:picLocks noChangeAspect="1" noChangeArrowheads="1"/>
          </p:cNvPicPr>
          <p:nvPr/>
        </p:nvPicPr>
        <p:blipFill>
          <a:blip r:embed="rId4" cstate="print"/>
          <a:srcRect/>
          <a:stretch>
            <a:fillRect/>
          </a:stretch>
        </p:blipFill>
        <p:spPr bwMode="auto">
          <a:xfrm>
            <a:off x="457200" y="2209800"/>
            <a:ext cx="5707063" cy="3305175"/>
          </a:xfrm>
          <a:prstGeom prst="rect">
            <a:avLst/>
          </a:prstGeom>
          <a:noFill/>
          <a:ln w="9525">
            <a:noFill/>
            <a:miter lim="800000"/>
            <a:headEnd/>
            <a:tailEnd/>
          </a:ln>
        </p:spPr>
      </p:pic>
      <p:sp>
        <p:nvSpPr>
          <p:cNvPr id="39941" name="Line 7"/>
          <p:cNvSpPr>
            <a:spLocks noChangeShapeType="1"/>
          </p:cNvSpPr>
          <p:nvPr/>
        </p:nvSpPr>
        <p:spPr bwMode="auto">
          <a:xfrm flipV="1">
            <a:off x="6172200" y="3581400"/>
            <a:ext cx="1905000" cy="914400"/>
          </a:xfrm>
          <a:prstGeom prst="line">
            <a:avLst/>
          </a:prstGeom>
          <a:noFill/>
          <a:ln w="19050">
            <a:solidFill>
              <a:srgbClr val="FF3300"/>
            </a:solidFill>
            <a:round/>
            <a:headEnd/>
            <a:tailEnd type="triangle" w="med" len="med"/>
          </a:ln>
        </p:spPr>
        <p:txBody>
          <a:bodyPr wrap="none"/>
          <a:lstStyle/>
          <a:p>
            <a:endParaRPr lang="en-US"/>
          </a:p>
        </p:txBody>
      </p:sp>
      <p:sp>
        <p:nvSpPr>
          <p:cNvPr id="39942" name="Line 8"/>
          <p:cNvSpPr>
            <a:spLocks noChangeShapeType="1"/>
          </p:cNvSpPr>
          <p:nvPr/>
        </p:nvSpPr>
        <p:spPr bwMode="auto">
          <a:xfrm flipV="1">
            <a:off x="6172200" y="4343400"/>
            <a:ext cx="1828800" cy="381000"/>
          </a:xfrm>
          <a:prstGeom prst="line">
            <a:avLst/>
          </a:prstGeom>
          <a:noFill/>
          <a:ln w="19050">
            <a:solidFill>
              <a:srgbClr val="FF3300"/>
            </a:solidFill>
            <a:round/>
            <a:headEnd/>
            <a:tailEnd type="triangle" w="med" len="med"/>
          </a:ln>
        </p:spPr>
        <p:txBody>
          <a:bodyPr wrap="none"/>
          <a:lstStyle/>
          <a:p>
            <a:endParaRPr lang="en-US"/>
          </a:p>
        </p:txBody>
      </p:sp>
      <p:sp>
        <p:nvSpPr>
          <p:cNvPr id="39943" name="Line 9"/>
          <p:cNvSpPr>
            <a:spLocks noChangeShapeType="1"/>
          </p:cNvSpPr>
          <p:nvPr/>
        </p:nvSpPr>
        <p:spPr bwMode="auto">
          <a:xfrm>
            <a:off x="6172200" y="4876800"/>
            <a:ext cx="1905000" cy="76200"/>
          </a:xfrm>
          <a:prstGeom prst="line">
            <a:avLst/>
          </a:prstGeom>
          <a:noFill/>
          <a:ln w="19050">
            <a:solidFill>
              <a:srgbClr val="FF3300"/>
            </a:solidFill>
            <a:round/>
            <a:headEnd/>
            <a:tailEnd type="triangle" w="med" len="med"/>
          </a:ln>
        </p:spPr>
        <p:txBody>
          <a:bodyPr wrap="none"/>
          <a:lstStyle/>
          <a:p>
            <a:endParaRPr lang="en-US"/>
          </a:p>
        </p:txBody>
      </p:sp>
      <p:sp>
        <p:nvSpPr>
          <p:cNvPr id="39944" name="Rectangle 10"/>
          <p:cNvSpPr>
            <a:spLocks noChangeArrowheads="1"/>
          </p:cNvSpPr>
          <p:nvPr/>
        </p:nvSpPr>
        <p:spPr bwMode="auto">
          <a:xfrm>
            <a:off x="533400" y="4419600"/>
            <a:ext cx="5638800" cy="609600"/>
          </a:xfrm>
          <a:prstGeom prst="rect">
            <a:avLst/>
          </a:prstGeom>
          <a:solidFill>
            <a:srgbClr val="FFCC99">
              <a:alpha val="16862"/>
            </a:srgbClr>
          </a:solidFill>
          <a:ln w="19050">
            <a:solidFill>
              <a:schemeClr val="tx1"/>
            </a:solidFill>
            <a:miter lim="800000"/>
            <a:headEnd/>
            <a:tailEnd/>
          </a:ln>
        </p:spPr>
        <p:txBody>
          <a:bodyPr wrap="none" anchor="ctr"/>
          <a:lstStyle/>
          <a:p>
            <a:endParaRPr lang="en-US"/>
          </a:p>
        </p:txBody>
      </p:sp>
      <p:sp>
        <p:nvSpPr>
          <p:cNvPr id="39945" name="Text Box 11"/>
          <p:cNvSpPr txBox="1">
            <a:spLocks noChangeArrowheads="1"/>
          </p:cNvSpPr>
          <p:nvPr/>
        </p:nvSpPr>
        <p:spPr bwMode="auto">
          <a:xfrm>
            <a:off x="6426200" y="1981200"/>
            <a:ext cx="2438400" cy="385763"/>
          </a:xfrm>
          <a:prstGeom prst="rect">
            <a:avLst/>
          </a:prstGeom>
          <a:noFill/>
          <a:ln w="19050">
            <a:solidFill>
              <a:schemeClr val="tx1"/>
            </a:solidFill>
            <a:miter lim="800000"/>
            <a:headEnd/>
            <a:tailEnd/>
          </a:ln>
        </p:spPr>
        <p:txBody>
          <a:bodyPr>
            <a:spAutoFit/>
          </a:bodyPr>
          <a:lstStyle/>
          <a:p>
            <a:pPr algn="ctr">
              <a:spcBef>
                <a:spcPct val="50000"/>
              </a:spcBef>
            </a:pPr>
            <a:r>
              <a:rPr lang="en-US"/>
              <a:t>Delta Method</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ctrTitle" idx="4294967295"/>
          </p:nvPr>
        </p:nvSpPr>
        <p:spPr>
          <a:xfrm>
            <a:off x="762000" y="2438400"/>
            <a:ext cx="7696200" cy="1676400"/>
          </a:xfrm>
        </p:spPr>
        <p:txBody>
          <a:bodyPr/>
          <a:lstStyle/>
          <a:p>
            <a:pPr marL="0" indent="0" eaLnBrk="1" hangingPunct="1"/>
            <a:r>
              <a:rPr lang="en-US" sz="7200" smtClean="0">
                <a:latin typeface="Arial" charset="0"/>
              </a:rPr>
              <a:t>Heteroscedasticity</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idx="4294967295"/>
          </p:nvPr>
        </p:nvSpPr>
        <p:spPr>
          <a:xfrm>
            <a:off x="685800" y="990600"/>
            <a:ext cx="8229600" cy="530225"/>
          </a:xfrm>
        </p:spPr>
        <p:txBody>
          <a:bodyPr/>
          <a:lstStyle/>
          <a:p>
            <a:pPr algn="ctr" eaLnBrk="1" hangingPunct="1"/>
            <a:r>
              <a:rPr lang="en-US" b="1" smtClean="0"/>
              <a:t>Scaling in Choice Models</a:t>
            </a:r>
          </a:p>
        </p:txBody>
      </p:sp>
      <p:sp>
        <p:nvSpPr>
          <p:cNvPr id="47107" name="Rectangle 3"/>
          <p:cNvSpPr>
            <a:spLocks noGrp="1" noChangeArrowheads="1"/>
          </p:cNvSpPr>
          <p:nvPr>
            <p:ph type="body" idx="4294967295"/>
          </p:nvPr>
        </p:nvSpPr>
        <p:spPr>
          <a:xfrm>
            <a:off x="1371600" y="1676400"/>
            <a:ext cx="7010400" cy="4495800"/>
          </a:xfrm>
        </p:spPr>
        <p:txBody>
          <a:bodyPr/>
          <a:lstStyle/>
          <a:p>
            <a:pPr eaLnBrk="1" hangingPunct="1">
              <a:lnSpc>
                <a:spcPct val="80000"/>
              </a:lnSpc>
              <a:spcBef>
                <a:spcPct val="50000"/>
              </a:spcBef>
              <a:buClrTx/>
              <a:buFont typeface="Wingdings" pitchFamily="2" charset="2"/>
              <a:buNone/>
            </a:pPr>
            <a:r>
              <a:rPr lang="en-US" sz="2000" smtClean="0"/>
              <a:t>	</a:t>
            </a:r>
            <a:r>
              <a:rPr lang="en-US" sz="2000" smtClean="0">
                <a:latin typeface="Arial" charset="0"/>
              </a:rPr>
              <a:t>Utility of choice  U</a:t>
            </a:r>
            <a:r>
              <a:rPr lang="en-US" sz="2000" baseline="-25000" smtClean="0">
                <a:latin typeface="Arial" charset="0"/>
              </a:rPr>
              <a:t>i</a:t>
            </a:r>
            <a:r>
              <a:rPr lang="en-US" sz="2400" smtClean="0"/>
              <a:t>   =  </a:t>
            </a:r>
            <a:r>
              <a:rPr lang="en-US" smtClean="0">
                <a:sym typeface="Symbol" pitchFamily="18" charset="2"/>
              </a:rPr>
              <a:t></a:t>
            </a:r>
            <a:r>
              <a:rPr lang="en-US" sz="2400" smtClean="0">
                <a:sym typeface="Symbol" pitchFamily="18" charset="2"/>
              </a:rPr>
              <a:t>  </a:t>
            </a:r>
            <a:r>
              <a:rPr lang="en-US" smtClean="0">
                <a:sym typeface="Symbol" pitchFamily="18" charset="2"/>
              </a:rPr>
              <a:t>+</a:t>
            </a:r>
            <a:r>
              <a:rPr lang="en-US" sz="2400" smtClean="0">
                <a:sym typeface="Symbol" pitchFamily="18" charset="2"/>
              </a:rPr>
              <a:t>  </a:t>
            </a:r>
            <a:r>
              <a:rPr lang="en-US" b="1" smtClean="0">
                <a:sym typeface="Symbol" pitchFamily="18" charset="2"/>
              </a:rPr>
              <a:t></a:t>
            </a:r>
            <a:r>
              <a:rPr lang="en-US" smtClean="0">
                <a:sym typeface="Symbol" pitchFamily="18" charset="2"/>
              </a:rPr>
              <a:t>’</a:t>
            </a:r>
            <a:r>
              <a:rPr lang="en-US" b="1" smtClean="0">
                <a:sym typeface="Symbol" pitchFamily="18" charset="2"/>
              </a:rPr>
              <a:t>x</a:t>
            </a:r>
            <a:r>
              <a:rPr lang="en-US" sz="1800" baseline="-25000" smtClean="0">
                <a:sym typeface="Symbol" pitchFamily="18" charset="2"/>
              </a:rPr>
              <a:t>i</a:t>
            </a:r>
            <a:r>
              <a:rPr lang="en-US" sz="2400" smtClean="0">
                <a:sym typeface="Symbol" pitchFamily="18" charset="2"/>
              </a:rPr>
              <a:t>  +</a:t>
            </a:r>
            <a:r>
              <a:rPr lang="en-US" smtClean="0">
                <a:sym typeface="Symbol" pitchFamily="18" charset="2"/>
              </a:rPr>
              <a:t> </a:t>
            </a:r>
            <a:r>
              <a:rPr lang="en-US" sz="1800" baseline="-25000" smtClean="0">
                <a:sym typeface="Symbol" pitchFamily="18" charset="2"/>
              </a:rPr>
              <a:t>i</a:t>
            </a:r>
            <a:endParaRPr lang="en-US" baseline="-25000" smtClean="0">
              <a:sym typeface="Symbol" pitchFamily="18" charset="2"/>
            </a:endParaRPr>
          </a:p>
          <a:p>
            <a:pPr eaLnBrk="1" hangingPunct="1">
              <a:lnSpc>
                <a:spcPct val="75000"/>
              </a:lnSpc>
              <a:spcBef>
                <a:spcPct val="50000"/>
              </a:spcBef>
              <a:buClrTx/>
              <a:buFont typeface="Wingdings" pitchFamily="2" charset="2"/>
              <a:buNone/>
            </a:pPr>
            <a:r>
              <a:rPr lang="en-US" smtClean="0">
                <a:sym typeface="Symbol" pitchFamily="18" charset="2"/>
              </a:rPr>
              <a:t>	</a:t>
            </a:r>
            <a:r>
              <a:rPr lang="en-US" sz="1800" baseline="-25000" smtClean="0">
                <a:sym typeface="Symbol" pitchFamily="18" charset="2"/>
              </a:rPr>
              <a:t>i</a:t>
            </a:r>
            <a:r>
              <a:rPr lang="en-US" sz="2000" smtClean="0"/>
              <a:t> =  </a:t>
            </a:r>
            <a:r>
              <a:rPr lang="en-US" sz="2000" smtClean="0">
                <a:latin typeface="Arial" charset="0"/>
              </a:rPr>
              <a:t>Unobserved </a:t>
            </a:r>
            <a:r>
              <a:rPr lang="en-US" sz="2000" b="1" i="1" smtClean="0">
                <a:latin typeface="Arial" charset="0"/>
              </a:rPr>
              <a:t>random</a:t>
            </a:r>
            <a:r>
              <a:rPr lang="en-US" sz="2000" smtClean="0">
                <a:latin typeface="Arial" charset="0"/>
              </a:rPr>
              <a:t> component of utility</a:t>
            </a:r>
            <a:r>
              <a:rPr lang="en-US" sz="2000" smtClean="0"/>
              <a:t/>
            </a:r>
            <a:br>
              <a:rPr lang="en-US" sz="2000" smtClean="0"/>
            </a:br>
            <a:r>
              <a:rPr lang="en-US" sz="2000" smtClean="0"/>
              <a:t>        Mean: E[</a:t>
            </a:r>
            <a:r>
              <a:rPr lang="en-US" smtClean="0">
                <a:sym typeface="Symbol" pitchFamily="18" charset="2"/>
              </a:rPr>
              <a:t></a:t>
            </a:r>
            <a:r>
              <a:rPr lang="en-US" sz="1800" baseline="-25000" smtClean="0">
                <a:sym typeface="Symbol" pitchFamily="18" charset="2"/>
              </a:rPr>
              <a:t>i</a:t>
            </a:r>
            <a:r>
              <a:rPr lang="en-US" sz="2000" smtClean="0"/>
              <a:t>] = 0, Var[</a:t>
            </a:r>
            <a:r>
              <a:rPr lang="en-US" smtClean="0">
                <a:sym typeface="Symbol" pitchFamily="18" charset="2"/>
              </a:rPr>
              <a:t></a:t>
            </a:r>
            <a:r>
              <a:rPr lang="en-US" sz="1800" baseline="-25000" smtClean="0">
                <a:sym typeface="Symbol" pitchFamily="18" charset="2"/>
              </a:rPr>
              <a:t>i</a:t>
            </a:r>
            <a:r>
              <a:rPr lang="en-US" sz="2000" smtClean="0"/>
              <a:t>] = 1</a:t>
            </a:r>
            <a:br>
              <a:rPr lang="en-US" sz="2000" smtClean="0"/>
            </a:br>
            <a:endParaRPr lang="en-US" sz="2000" smtClean="0"/>
          </a:p>
          <a:p>
            <a:pPr eaLnBrk="1" hangingPunct="1">
              <a:lnSpc>
                <a:spcPct val="80000"/>
              </a:lnSpc>
            </a:pPr>
            <a:r>
              <a:rPr lang="en-US" sz="2000" smtClean="0">
                <a:latin typeface="Arial" charset="0"/>
              </a:rPr>
              <a:t>Utility based model specification</a:t>
            </a:r>
          </a:p>
          <a:p>
            <a:pPr eaLnBrk="1" hangingPunct="1">
              <a:lnSpc>
                <a:spcPct val="80000"/>
              </a:lnSpc>
            </a:pPr>
            <a:r>
              <a:rPr lang="en-US" sz="2000" smtClean="0">
                <a:latin typeface="Arial" charset="0"/>
              </a:rPr>
              <a:t>Why assume variance = 1?</a:t>
            </a:r>
          </a:p>
          <a:p>
            <a:pPr lvl="1" eaLnBrk="1" hangingPunct="1">
              <a:lnSpc>
                <a:spcPct val="80000"/>
              </a:lnSpc>
            </a:pPr>
            <a:r>
              <a:rPr lang="en-US" sz="1800" smtClean="0">
                <a:latin typeface="Arial" charset="0"/>
              </a:rPr>
              <a:t>Identification issue: Data do not provide information on </a:t>
            </a:r>
            <a:r>
              <a:rPr lang="el-GR" sz="1800" smtClean="0">
                <a:latin typeface="Arial" charset="0"/>
              </a:rPr>
              <a:t>σ</a:t>
            </a:r>
            <a:r>
              <a:rPr lang="en-US" sz="1800" smtClean="0">
                <a:latin typeface="Arial" charset="0"/>
              </a:rPr>
              <a:t> </a:t>
            </a:r>
          </a:p>
          <a:p>
            <a:pPr lvl="1" eaLnBrk="1" hangingPunct="1">
              <a:lnSpc>
                <a:spcPct val="80000"/>
              </a:lnSpc>
            </a:pPr>
            <a:r>
              <a:rPr lang="en-US" sz="1800" smtClean="0">
                <a:latin typeface="Arial" charset="0"/>
              </a:rPr>
              <a:t>Assumption of homoscedasticity across individuals</a:t>
            </a:r>
          </a:p>
          <a:p>
            <a:pPr eaLnBrk="1" hangingPunct="1">
              <a:lnSpc>
                <a:spcPct val="80000"/>
              </a:lnSpc>
            </a:pPr>
            <a:r>
              <a:rPr lang="en-US" sz="2000" smtClean="0">
                <a:latin typeface="Arial" charset="0"/>
              </a:rPr>
              <a:t>What if there are subgroups with different variances?</a:t>
            </a:r>
          </a:p>
          <a:p>
            <a:pPr lvl="1" eaLnBrk="1" hangingPunct="1">
              <a:lnSpc>
                <a:spcPct val="80000"/>
              </a:lnSpc>
            </a:pPr>
            <a:r>
              <a:rPr lang="en-US" sz="1800" smtClean="0">
                <a:latin typeface="Arial" charset="0"/>
              </a:rPr>
              <a:t>Cost of ignoring the between group variation?</a:t>
            </a:r>
          </a:p>
          <a:p>
            <a:pPr lvl="1" eaLnBrk="1" hangingPunct="1">
              <a:lnSpc>
                <a:spcPct val="80000"/>
              </a:lnSpc>
            </a:pPr>
            <a:r>
              <a:rPr lang="en-US" sz="1800" smtClean="0">
                <a:latin typeface="Arial" charset="0"/>
              </a:rPr>
              <a:t>Specifically modeling</a:t>
            </a:r>
          </a:p>
          <a:p>
            <a:pPr eaLnBrk="1" hangingPunct="1">
              <a:lnSpc>
                <a:spcPct val="80000"/>
              </a:lnSpc>
            </a:pPr>
            <a:r>
              <a:rPr lang="en-US" sz="2000" smtClean="0">
                <a:latin typeface="Arial" charset="0"/>
              </a:rPr>
              <a:t>More general heterogeneity across people</a:t>
            </a:r>
          </a:p>
          <a:p>
            <a:pPr lvl="1" eaLnBrk="1" hangingPunct="1">
              <a:lnSpc>
                <a:spcPct val="80000"/>
              </a:lnSpc>
            </a:pPr>
            <a:r>
              <a:rPr lang="en-US" sz="1800" smtClean="0">
                <a:latin typeface="Arial" charset="0"/>
              </a:rPr>
              <a:t>Cost of the homogeneity assumption</a:t>
            </a:r>
          </a:p>
          <a:p>
            <a:pPr lvl="1" eaLnBrk="1" hangingPunct="1">
              <a:lnSpc>
                <a:spcPct val="80000"/>
              </a:lnSpc>
            </a:pPr>
            <a:r>
              <a:rPr lang="en-US" sz="1800" smtClean="0">
                <a:latin typeface="Arial" charset="0"/>
              </a:rPr>
              <a:t>Modeling issues</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idx="4294967295"/>
          </p:nvPr>
        </p:nvSpPr>
        <p:spPr>
          <a:xfrm>
            <a:off x="609600" y="1066800"/>
            <a:ext cx="7769225" cy="611188"/>
          </a:xfrm>
        </p:spPr>
        <p:txBody>
          <a:bodyPr/>
          <a:lstStyle/>
          <a:p>
            <a:pPr eaLnBrk="1" hangingPunct="1"/>
            <a:r>
              <a:rPr lang="en-US" sz="2800" b="1" smtClean="0"/>
              <a:t>Heteroscedasticity in Binary Choice Models</a:t>
            </a:r>
          </a:p>
        </p:txBody>
      </p:sp>
      <p:sp>
        <p:nvSpPr>
          <p:cNvPr id="4100" name="Rectangle 3"/>
          <p:cNvSpPr>
            <a:spLocks noGrp="1" noChangeArrowheads="1"/>
          </p:cNvSpPr>
          <p:nvPr>
            <p:ph type="body" idx="4294967295"/>
          </p:nvPr>
        </p:nvSpPr>
        <p:spPr>
          <a:xfrm>
            <a:off x="1676400" y="1981200"/>
            <a:ext cx="6477000" cy="3657600"/>
          </a:xfrm>
        </p:spPr>
        <p:txBody>
          <a:bodyPr/>
          <a:lstStyle/>
          <a:p>
            <a:pPr eaLnBrk="1" hangingPunct="1">
              <a:lnSpc>
                <a:spcPct val="90000"/>
              </a:lnSpc>
            </a:pPr>
            <a:r>
              <a:rPr lang="en-US" sz="2000" smtClean="0">
                <a:latin typeface="Arial" charset="0"/>
              </a:rPr>
              <a:t>Random utility:</a:t>
            </a:r>
            <a:r>
              <a:rPr lang="en-US" sz="2000" smtClean="0"/>
              <a:t>  Y</a:t>
            </a:r>
            <a:r>
              <a:rPr lang="en-US" sz="1600" baseline="-25000" smtClean="0"/>
              <a:t>i</a:t>
            </a:r>
            <a:r>
              <a:rPr lang="en-US" sz="2000" smtClean="0"/>
              <a:t> = 1 iff </a:t>
            </a:r>
            <a:r>
              <a:rPr lang="en-US" sz="2000" b="1" smtClean="0">
                <a:sym typeface="Symbol" pitchFamily="18" charset="2"/>
              </a:rPr>
              <a:t></a:t>
            </a:r>
            <a:r>
              <a:rPr lang="en-US" sz="2000" smtClean="0">
                <a:sym typeface="Symbol" pitchFamily="18" charset="2"/>
              </a:rPr>
              <a:t>’</a:t>
            </a:r>
            <a:r>
              <a:rPr lang="en-US" sz="2000" b="1" smtClean="0">
                <a:sym typeface="Symbol" pitchFamily="18" charset="2"/>
              </a:rPr>
              <a:t>x</a:t>
            </a:r>
            <a:r>
              <a:rPr lang="en-US" sz="1600" baseline="-25000" smtClean="0">
                <a:sym typeface="Symbol" pitchFamily="18" charset="2"/>
              </a:rPr>
              <a:t>i</a:t>
            </a:r>
            <a:r>
              <a:rPr lang="en-US" sz="2000" smtClean="0">
                <a:sym typeface="Symbol" pitchFamily="18" charset="2"/>
              </a:rPr>
              <a:t> + </a:t>
            </a:r>
            <a:r>
              <a:rPr lang="en-US" sz="1600" baseline="-25000" smtClean="0">
                <a:sym typeface="Symbol" pitchFamily="18" charset="2"/>
              </a:rPr>
              <a:t>i</a:t>
            </a:r>
            <a:r>
              <a:rPr lang="en-US" sz="2000" smtClean="0">
                <a:sym typeface="Symbol" pitchFamily="18" charset="2"/>
              </a:rPr>
              <a:t> &gt; 0</a:t>
            </a:r>
          </a:p>
          <a:p>
            <a:pPr eaLnBrk="1" hangingPunct="1">
              <a:lnSpc>
                <a:spcPct val="90000"/>
              </a:lnSpc>
            </a:pPr>
            <a:r>
              <a:rPr lang="en-US" sz="2000" smtClean="0">
                <a:latin typeface="Arial" charset="0"/>
                <a:sym typeface="Symbol" pitchFamily="18" charset="2"/>
              </a:rPr>
              <a:t>Resemblance to regression: How to accommodate heterogeneity in the random unobserved effects across individuals?</a:t>
            </a:r>
          </a:p>
          <a:p>
            <a:pPr eaLnBrk="1" hangingPunct="1">
              <a:lnSpc>
                <a:spcPct val="90000"/>
              </a:lnSpc>
            </a:pPr>
            <a:r>
              <a:rPr lang="en-US" sz="2000" smtClean="0">
                <a:latin typeface="Arial" charset="0"/>
                <a:sym typeface="Symbol" pitchFamily="18" charset="2"/>
              </a:rPr>
              <a:t>Heteroscedasticity – different scaling</a:t>
            </a:r>
          </a:p>
          <a:p>
            <a:pPr lvl="1" eaLnBrk="1" hangingPunct="1">
              <a:lnSpc>
                <a:spcPct val="90000"/>
              </a:lnSpc>
            </a:pPr>
            <a:r>
              <a:rPr lang="en-US" sz="1800" smtClean="0">
                <a:latin typeface="Arial" charset="0"/>
              </a:rPr>
              <a:t>Parameterize:</a:t>
            </a:r>
            <a:r>
              <a:rPr lang="en-US" sz="1800" smtClean="0"/>
              <a:t> Var[</a:t>
            </a:r>
            <a:r>
              <a:rPr lang="en-US" sz="1800" smtClean="0">
                <a:sym typeface="Symbol" pitchFamily="18" charset="2"/>
              </a:rPr>
              <a:t></a:t>
            </a:r>
            <a:r>
              <a:rPr lang="en-US" sz="1400" baseline="-25000" smtClean="0">
                <a:sym typeface="Symbol" pitchFamily="18" charset="2"/>
              </a:rPr>
              <a:t>i</a:t>
            </a:r>
            <a:r>
              <a:rPr lang="en-US" sz="1800" smtClean="0"/>
              <a:t>]  =  exp(</a:t>
            </a:r>
            <a:r>
              <a:rPr lang="en-US" sz="1800" b="1" smtClean="0">
                <a:sym typeface="Symbol" pitchFamily="18" charset="2"/>
              </a:rPr>
              <a:t></a:t>
            </a:r>
            <a:r>
              <a:rPr lang="en-US" sz="1800" smtClean="0">
                <a:sym typeface="Symbol" pitchFamily="18" charset="2"/>
              </a:rPr>
              <a:t>’</a:t>
            </a:r>
            <a:r>
              <a:rPr lang="en-US" sz="1800" b="1" smtClean="0">
                <a:sym typeface="Symbol" pitchFamily="18" charset="2"/>
              </a:rPr>
              <a:t>z</a:t>
            </a:r>
            <a:r>
              <a:rPr lang="en-US" sz="1600" baseline="-25000" smtClean="0">
                <a:sym typeface="Symbol" pitchFamily="18" charset="2"/>
              </a:rPr>
              <a:t>i</a:t>
            </a:r>
            <a:r>
              <a:rPr lang="en-US" sz="1800" smtClean="0">
                <a:sym typeface="Symbol" pitchFamily="18" charset="2"/>
              </a:rPr>
              <a:t>)</a:t>
            </a:r>
          </a:p>
          <a:p>
            <a:pPr lvl="1" eaLnBrk="1" hangingPunct="1">
              <a:lnSpc>
                <a:spcPct val="90000"/>
              </a:lnSpc>
            </a:pPr>
            <a:r>
              <a:rPr lang="en-US" sz="1800" smtClean="0">
                <a:latin typeface="Arial" charset="0"/>
                <a:sym typeface="Symbol" pitchFamily="18" charset="2"/>
              </a:rPr>
              <a:t>Reformulate probabilities</a:t>
            </a:r>
          </a:p>
          <a:p>
            <a:pPr eaLnBrk="1" hangingPunct="1">
              <a:lnSpc>
                <a:spcPct val="90000"/>
              </a:lnSpc>
              <a:buFont typeface="Wingdings" pitchFamily="2" charset="2"/>
              <a:buNone/>
            </a:pPr>
            <a:r>
              <a:rPr lang="en-US" sz="2000" smtClean="0">
                <a:latin typeface="Arial" charset="0"/>
              </a:rPr>
              <a:t/>
            </a:r>
            <a:br>
              <a:rPr lang="en-US" sz="2000" smtClean="0">
                <a:latin typeface="Arial" charset="0"/>
              </a:rPr>
            </a:br>
            <a:r>
              <a:rPr lang="en-US" sz="2000" smtClean="0">
                <a:latin typeface="Arial" charset="0"/>
              </a:rPr>
              <a:t>Probit or Logit:</a:t>
            </a:r>
          </a:p>
          <a:p>
            <a:pPr eaLnBrk="1" hangingPunct="1">
              <a:lnSpc>
                <a:spcPct val="90000"/>
              </a:lnSpc>
            </a:pPr>
            <a:endParaRPr lang="en-US" sz="2000" smtClean="0">
              <a:latin typeface="Arial" charset="0"/>
            </a:endParaRPr>
          </a:p>
          <a:p>
            <a:pPr eaLnBrk="1" hangingPunct="1">
              <a:lnSpc>
                <a:spcPct val="90000"/>
              </a:lnSpc>
            </a:pPr>
            <a:r>
              <a:rPr lang="en-US" sz="2000" smtClean="0">
                <a:latin typeface="Arial" charset="0"/>
              </a:rPr>
              <a:t>Partial effects are now very complicated</a:t>
            </a:r>
          </a:p>
        </p:txBody>
      </p:sp>
      <p:graphicFrame>
        <p:nvGraphicFramePr>
          <p:cNvPr id="4098" name="Object 4"/>
          <p:cNvGraphicFramePr>
            <a:graphicFrameLocks noChangeAspect="1"/>
          </p:cNvGraphicFramePr>
          <p:nvPr/>
        </p:nvGraphicFramePr>
        <p:xfrm>
          <a:off x="3886200" y="4191000"/>
          <a:ext cx="3057525" cy="847725"/>
        </p:xfrm>
        <a:graphic>
          <a:graphicData uri="http://schemas.openxmlformats.org/presentationml/2006/ole">
            <mc:AlternateContent xmlns:mc="http://schemas.openxmlformats.org/markup-compatibility/2006">
              <mc:Choice xmlns:v="urn:schemas-microsoft-com:vml" Requires="v">
                <p:oleObj spid="_x0000_s4105" name="Equation" r:id="rId4" imgW="1739900" imgH="482600" progId="Equation.DSMT4">
                  <p:embed/>
                </p:oleObj>
              </mc:Choice>
              <mc:Fallback>
                <p:oleObj name="Equation" r:id="rId4" imgW="1739900" imgH="482600" progId="Equation.DSMT4">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6200" y="4191000"/>
                        <a:ext cx="3057525" cy="847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457200" y="609600"/>
            <a:ext cx="8229600" cy="1139825"/>
          </a:xfrm>
        </p:spPr>
        <p:txBody>
          <a:bodyPr/>
          <a:lstStyle/>
          <a:p>
            <a:pPr eaLnBrk="1" hangingPunct="1"/>
            <a:r>
              <a:rPr lang="en-US" b="1" smtClean="0"/>
              <a:t>Scaling with a Dummy Variable</a:t>
            </a:r>
          </a:p>
        </p:txBody>
      </p:sp>
      <p:graphicFrame>
        <p:nvGraphicFramePr>
          <p:cNvPr id="5122" name="Object 4"/>
          <p:cNvGraphicFramePr>
            <a:graphicFrameLocks noChangeAspect="1"/>
          </p:cNvGraphicFramePr>
          <p:nvPr/>
        </p:nvGraphicFramePr>
        <p:xfrm>
          <a:off x="838200" y="1981200"/>
          <a:ext cx="7696200" cy="3054350"/>
        </p:xfrm>
        <a:graphic>
          <a:graphicData uri="http://schemas.openxmlformats.org/presentationml/2006/ole">
            <mc:AlternateContent xmlns:mc="http://schemas.openxmlformats.org/markup-compatibility/2006">
              <mc:Choice xmlns:v="urn:schemas-microsoft-com:vml" Requires="v">
                <p:oleObj spid="_x0000_s399369" name="Equation" r:id="rId4" imgW="3390900" imgH="1346200" progId="Equation.DSMT4">
                  <p:embed/>
                </p:oleObj>
              </mc:Choice>
              <mc:Fallback>
                <p:oleObj name="Equation" r:id="rId4" imgW="3390900" imgH="1346200" progId="Equation.DSMT4">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981200"/>
                        <a:ext cx="7696200" cy="30543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381000" y="381000"/>
            <a:ext cx="8229600" cy="1139825"/>
          </a:xfrm>
        </p:spPr>
        <p:txBody>
          <a:bodyPr/>
          <a:lstStyle/>
          <a:p>
            <a:pPr algn="ctr" eaLnBrk="1" hangingPunct="1"/>
            <a:r>
              <a:rPr lang="en-US" b="1" smtClean="0"/>
              <a:t>Application:  Demographics</a:t>
            </a:r>
          </a:p>
        </p:txBody>
      </p:sp>
      <p:sp>
        <p:nvSpPr>
          <p:cNvPr id="49155" name="Text Box 6"/>
          <p:cNvSpPr txBox="1">
            <a:spLocks noChangeArrowheads="1"/>
          </p:cNvSpPr>
          <p:nvPr/>
        </p:nvSpPr>
        <p:spPr bwMode="auto">
          <a:xfrm>
            <a:off x="533400" y="1676400"/>
            <a:ext cx="8153400" cy="4772025"/>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solidFill>
                  <a:srgbClr val="FF3300"/>
                </a:solidFill>
                <a:latin typeface="Courier New" pitchFamily="49" charset="0"/>
              </a:rPr>
              <a:t>Binary Logit Model for Binary Choice</a:t>
            </a:r>
          </a:p>
          <a:p>
            <a:r>
              <a:rPr lang="en-US" sz="1400" b="1">
                <a:latin typeface="Courier New" pitchFamily="49" charset="0"/>
              </a:rPr>
              <a:t>Dependent variable               DOCTOR</a:t>
            </a:r>
          </a:p>
          <a:p>
            <a:r>
              <a:rPr lang="en-US" sz="1400" b="1">
                <a:latin typeface="Courier New" pitchFamily="49" charset="0"/>
              </a:rPr>
              <a:t>Log likelihood function     -2096.42765</a:t>
            </a:r>
          </a:p>
          <a:p>
            <a:r>
              <a:rPr lang="en-US" sz="1400" b="1">
                <a:latin typeface="Courier New" pitchFamily="49" charset="0"/>
              </a:rPr>
              <a:t>Restricted log likelihood   -2169.26982</a:t>
            </a:r>
          </a:p>
          <a:p>
            <a:r>
              <a:rPr lang="en-US" sz="1400" b="1">
                <a:latin typeface="Courier New" pitchFamily="49" charset="0"/>
              </a:rPr>
              <a:t>Chi squared [   4 d.f.]       145.68433</a:t>
            </a:r>
          </a:p>
          <a:p>
            <a:r>
              <a:rPr lang="en-US" sz="1400" b="1">
                <a:latin typeface="Courier New" pitchFamily="49" charset="0"/>
              </a:rPr>
              <a:t>Significance level               .00000</a:t>
            </a:r>
          </a:p>
          <a:p>
            <a:r>
              <a:rPr lang="en-US" sz="1400" b="1">
                <a:latin typeface="Courier New" pitchFamily="49" charset="0"/>
              </a:rPr>
              <a:t>McFadden Pseudo R-squared      .0335791</a:t>
            </a:r>
          </a:p>
          <a:p>
            <a:r>
              <a:rPr lang="en-US" sz="1400" b="1">
                <a:latin typeface="Courier New" pitchFamily="49" charset="0"/>
              </a:rPr>
              <a:t>Estimation based on N =   3377, K =   6</a:t>
            </a:r>
          </a:p>
          <a:p>
            <a:r>
              <a:rPr lang="en-US" sz="1400" b="1">
                <a:solidFill>
                  <a:srgbClr val="FF3300"/>
                </a:solidFill>
                <a:latin typeface="Courier New" pitchFamily="49" charset="0"/>
              </a:rPr>
              <a:t>Heteroscedastic Logit Model for Binary Data</a:t>
            </a:r>
          </a:p>
          <a:p>
            <a:r>
              <a:rPr lang="en-US" sz="1400" b="1">
                <a:latin typeface="Courier New" pitchFamily="49" charset="0"/>
              </a:rPr>
              <a:t>--------+-------------------------------------------------------------</a:t>
            </a:r>
          </a:p>
          <a:p>
            <a:r>
              <a:rPr lang="en-US" sz="1400" b="1">
                <a:latin typeface="Courier New" pitchFamily="49" charset="0"/>
              </a:rPr>
              <a:t>Variable| Coefficient    Standard Error  b/St.Er. P[|Z|&gt;z]   Mean of X</a:t>
            </a:r>
          </a:p>
          <a:p>
            <a:r>
              <a:rPr lang="en-US" sz="1400" b="1">
                <a:latin typeface="Courier New" pitchFamily="49" charset="0"/>
              </a:rPr>
              <a:t>--------+-------------------------------------------------------------</a:t>
            </a:r>
          </a:p>
          <a:p>
            <a:r>
              <a:rPr lang="en-US" sz="1400" b="1">
                <a:latin typeface="Courier New" pitchFamily="49" charset="0"/>
              </a:rPr>
              <a:t>        |Characteristics in numerator of Prob[Y = 1]</a:t>
            </a:r>
          </a:p>
          <a:p>
            <a:r>
              <a:rPr lang="en-US" sz="1400" b="1">
                <a:latin typeface="Courier New" pitchFamily="49" charset="0"/>
              </a:rPr>
              <a:t>Constant|    1.31369***       .43268        3.036   .0024</a:t>
            </a:r>
          </a:p>
          <a:p>
            <a:r>
              <a:rPr lang="en-US" sz="1400" b="1">
                <a:latin typeface="Courier New" pitchFamily="49" charset="0"/>
              </a:rPr>
              <a:t>     AGE|    -.05602***       .01905       -2.941   .0033      42.6266</a:t>
            </a:r>
          </a:p>
          <a:p>
            <a:r>
              <a:rPr lang="en-US" sz="1400" b="1">
                <a:latin typeface="Courier New" pitchFamily="49" charset="0"/>
              </a:rPr>
              <a:t>   AGESQ|     .00082***       .00021        3.838   .0001      1951.22</a:t>
            </a:r>
          </a:p>
          <a:p>
            <a:r>
              <a:rPr lang="en-US" sz="1400" b="1">
                <a:latin typeface="Courier New" pitchFamily="49" charset="0"/>
              </a:rPr>
              <a:t>  INCOME|     .11564          .47799         .242   .8088       .44476</a:t>
            </a:r>
          </a:p>
          <a:p>
            <a:r>
              <a:rPr lang="en-US" sz="1400" b="1">
                <a:latin typeface="Courier New" pitchFamily="49" charset="0"/>
              </a:rPr>
              <a:t> AGE_INC|    -.00704          .01086        -.648   .5172      19.0288</a:t>
            </a:r>
          </a:p>
          <a:p>
            <a:r>
              <a:rPr lang="en-US" sz="1400" b="1">
                <a:latin typeface="Courier New" pitchFamily="49" charset="0"/>
              </a:rPr>
              <a:t>        |Disturbance Variance Terms</a:t>
            </a:r>
          </a:p>
          <a:p>
            <a:r>
              <a:rPr lang="en-US" sz="1400" b="1">
                <a:latin typeface="Courier New" pitchFamily="49" charset="0"/>
              </a:rPr>
              <a:t>  </a:t>
            </a:r>
            <a:r>
              <a:rPr lang="en-US" sz="1400" b="1">
                <a:solidFill>
                  <a:srgbClr val="FF3300"/>
                </a:solidFill>
                <a:latin typeface="Courier New" pitchFamily="49" charset="0"/>
              </a:rPr>
              <a:t>FEMALE|    -.81675***       .12143       -6.726   .0000       .46343</a:t>
            </a:r>
          </a:p>
          <a:p>
            <a:r>
              <a:rPr lang="en-US" sz="1400" b="1">
                <a:latin typeface="Courier New" pitchFamily="49" charset="0"/>
              </a:rPr>
              <a:t>--------+-------------------------------------------------------------</a:t>
            </a:r>
          </a:p>
        </p:txBody>
      </p:sp>
      <p:sp>
        <p:nvSpPr>
          <p:cNvPr id="4" name="Rectangle 3"/>
          <p:cNvSpPr/>
          <p:nvPr/>
        </p:nvSpPr>
        <p:spPr bwMode="auto">
          <a:xfrm>
            <a:off x="685800" y="5791200"/>
            <a:ext cx="7620000" cy="533400"/>
          </a:xfrm>
          <a:prstGeom prst="rect">
            <a:avLst/>
          </a:prstGeom>
          <a:solidFill>
            <a:srgbClr val="7030A0">
              <a:alpha val="2000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smtClean="0"/>
              <a:t>Heteroscedastic Probit Model: Probabilities by Age</a:t>
            </a:r>
            <a:endParaRPr lang="en-US" sz="2400" b="1"/>
          </a:p>
        </p:txBody>
      </p:sp>
      <p:pic>
        <p:nvPicPr>
          <p:cNvPr id="397314" name="Picture 2"/>
          <p:cNvPicPr>
            <a:picLocks noChangeAspect="1" noChangeArrowheads="1"/>
          </p:cNvPicPr>
          <p:nvPr/>
        </p:nvPicPr>
        <p:blipFill>
          <a:blip r:embed="rId2"/>
          <a:srcRect/>
          <a:stretch>
            <a:fillRect/>
          </a:stretch>
        </p:blipFill>
        <p:spPr bwMode="auto">
          <a:xfrm>
            <a:off x="2362200" y="1524000"/>
            <a:ext cx="4951521" cy="5257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smtClean="0"/>
              <a:t>Heteroscedastic Probit Model: Probabilities by Age</a:t>
            </a:r>
            <a:endParaRPr lang="en-US" sz="2400"/>
          </a:p>
        </p:txBody>
      </p:sp>
      <p:pic>
        <p:nvPicPr>
          <p:cNvPr id="398338" name="Picture 2"/>
          <p:cNvPicPr>
            <a:picLocks noChangeAspect="1" noChangeArrowheads="1"/>
          </p:cNvPicPr>
          <p:nvPr/>
        </p:nvPicPr>
        <p:blipFill>
          <a:blip r:embed="rId2"/>
          <a:srcRect/>
          <a:stretch>
            <a:fillRect/>
          </a:stretch>
        </p:blipFill>
        <p:spPr bwMode="auto">
          <a:xfrm>
            <a:off x="457200" y="1676400"/>
            <a:ext cx="8572500" cy="408307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idx="4294967295"/>
          </p:nvPr>
        </p:nvSpPr>
        <p:spPr>
          <a:xfrm>
            <a:off x="685800" y="1219200"/>
            <a:ext cx="8229600" cy="530225"/>
          </a:xfrm>
        </p:spPr>
        <p:txBody>
          <a:bodyPr/>
          <a:lstStyle/>
          <a:p>
            <a:pPr algn="ctr" eaLnBrk="1" hangingPunct="1"/>
            <a:r>
              <a:rPr lang="en-US" sz="3600" smtClean="0"/>
              <a:t>Heteroscedasticity in Marginal Effects</a:t>
            </a:r>
          </a:p>
        </p:txBody>
      </p:sp>
      <p:sp>
        <p:nvSpPr>
          <p:cNvPr id="48131" name="Rectangle 3"/>
          <p:cNvSpPr>
            <a:spLocks noGrp="1" noChangeArrowheads="1"/>
          </p:cNvSpPr>
          <p:nvPr>
            <p:ph type="body" idx="4294967295"/>
          </p:nvPr>
        </p:nvSpPr>
        <p:spPr>
          <a:xfrm>
            <a:off x="457200" y="2133600"/>
            <a:ext cx="8229600" cy="3657600"/>
          </a:xfrm>
        </p:spPr>
        <p:txBody>
          <a:bodyPr/>
          <a:lstStyle/>
          <a:p>
            <a:pPr eaLnBrk="1" hangingPunct="1">
              <a:lnSpc>
                <a:spcPct val="90000"/>
              </a:lnSpc>
              <a:buFont typeface="Wingdings" pitchFamily="2" charset="2"/>
              <a:buNone/>
            </a:pPr>
            <a:r>
              <a:rPr lang="en-US" sz="2400" smtClean="0">
                <a:latin typeface="Arial" charset="0"/>
              </a:rPr>
              <a:t>       For the univariate case:</a:t>
            </a:r>
            <a:br>
              <a:rPr lang="en-US" sz="2400" smtClean="0">
                <a:latin typeface="Arial" charset="0"/>
              </a:rPr>
            </a:br>
            <a:endParaRPr lang="en-US" sz="2400" smtClean="0">
              <a:latin typeface="Arial" charset="0"/>
            </a:endParaRPr>
          </a:p>
          <a:p>
            <a:pPr eaLnBrk="1" hangingPunct="1">
              <a:lnSpc>
                <a:spcPct val="90000"/>
              </a:lnSpc>
              <a:buFont typeface="Wingdings" pitchFamily="2" charset="2"/>
              <a:buNone/>
            </a:pPr>
            <a:r>
              <a:rPr lang="en-US" sz="2400" smtClean="0"/>
              <a:t>        E[y</a:t>
            </a:r>
            <a:r>
              <a:rPr lang="en-US" sz="2400" baseline="-25000" smtClean="0"/>
              <a:t>i</a:t>
            </a:r>
            <a:r>
              <a:rPr lang="en-US" sz="2400" smtClean="0"/>
              <a:t>|</a:t>
            </a:r>
            <a:r>
              <a:rPr lang="en-US" sz="2400" b="1" smtClean="0"/>
              <a:t>x</a:t>
            </a:r>
            <a:r>
              <a:rPr lang="en-US" sz="2400" b="1" baseline="-25000" smtClean="0"/>
              <a:t>i</a:t>
            </a:r>
            <a:r>
              <a:rPr lang="en-US" sz="2400" b="1" smtClean="0"/>
              <a:t>,z</a:t>
            </a:r>
            <a:r>
              <a:rPr lang="en-US" sz="2400" b="1" baseline="-25000" smtClean="0"/>
              <a:t>i</a:t>
            </a:r>
            <a:r>
              <a:rPr lang="en-US" sz="2400" smtClean="0"/>
              <a:t>]           	=  </a:t>
            </a:r>
            <a:r>
              <a:rPr lang="el-GR" sz="2400" smtClean="0">
                <a:cs typeface="Times New Roman" pitchFamily="18" charset="0"/>
              </a:rPr>
              <a:t>Φ</a:t>
            </a:r>
            <a:r>
              <a:rPr lang="en-US" sz="2400" smtClean="0">
                <a:cs typeface="Times New Roman" pitchFamily="18" charset="0"/>
              </a:rPr>
              <a:t>[</a:t>
            </a:r>
            <a:r>
              <a:rPr lang="el-GR" sz="2400" b="1" smtClean="0">
                <a:cs typeface="Times New Roman" pitchFamily="18" charset="0"/>
              </a:rPr>
              <a:t>β</a:t>
            </a:r>
            <a:r>
              <a:rPr lang="en-US" sz="2400" smtClean="0">
                <a:cs typeface="Times New Roman" pitchFamily="18" charset="0"/>
              </a:rPr>
              <a:t>’</a:t>
            </a:r>
            <a:r>
              <a:rPr lang="en-US" sz="2400" b="1" smtClean="0">
                <a:cs typeface="Times New Roman" pitchFamily="18" charset="0"/>
              </a:rPr>
              <a:t>x</a:t>
            </a:r>
            <a:r>
              <a:rPr lang="en-US" sz="2400" baseline="-25000" smtClean="0">
                <a:cs typeface="Times New Roman" pitchFamily="18" charset="0"/>
              </a:rPr>
              <a:t>i</a:t>
            </a:r>
            <a:r>
              <a:rPr lang="en-US" sz="2400" smtClean="0">
                <a:cs typeface="Times New Roman" pitchFamily="18" charset="0"/>
              </a:rPr>
              <a:t> / exp(</a:t>
            </a:r>
            <a:r>
              <a:rPr lang="el-GR" sz="2400" b="1" smtClean="0">
                <a:cs typeface="Times New Roman" pitchFamily="18" charset="0"/>
              </a:rPr>
              <a:t>γ</a:t>
            </a:r>
            <a:r>
              <a:rPr lang="en-US" sz="2400" b="1" smtClean="0">
                <a:cs typeface="Times New Roman" pitchFamily="18" charset="0"/>
              </a:rPr>
              <a:t>’z</a:t>
            </a:r>
            <a:r>
              <a:rPr lang="en-US" sz="2400" b="1" baseline="-25000" smtClean="0">
                <a:cs typeface="Times New Roman" pitchFamily="18" charset="0"/>
              </a:rPr>
              <a:t>i</a:t>
            </a:r>
            <a:r>
              <a:rPr lang="en-US" sz="2400" smtClean="0">
                <a:cs typeface="Times New Roman" pitchFamily="18" charset="0"/>
              </a:rPr>
              <a:t>)]</a:t>
            </a:r>
          </a:p>
          <a:p>
            <a:pPr>
              <a:lnSpc>
                <a:spcPct val="90000"/>
              </a:lnSpc>
              <a:buNone/>
            </a:pPr>
            <a:r>
              <a:rPr lang="en-US" sz="2400" smtClean="0">
                <a:cs typeface="Times New Roman" pitchFamily="18" charset="0"/>
              </a:rPr>
              <a:t>     ∂ </a:t>
            </a:r>
            <a:r>
              <a:rPr lang="en-US" sz="2400" smtClean="0"/>
              <a:t>E[y</a:t>
            </a:r>
            <a:r>
              <a:rPr lang="en-US" sz="2400" baseline="-25000" smtClean="0"/>
              <a:t>i</a:t>
            </a:r>
            <a:r>
              <a:rPr lang="en-US" sz="2400" smtClean="0"/>
              <a:t>|</a:t>
            </a:r>
            <a:r>
              <a:rPr lang="en-US" sz="2400" b="1" smtClean="0"/>
              <a:t>x</a:t>
            </a:r>
            <a:r>
              <a:rPr lang="en-US" sz="2400" b="1" baseline="-25000" smtClean="0"/>
              <a:t>i</a:t>
            </a:r>
            <a:r>
              <a:rPr lang="en-US" sz="2400" b="1" smtClean="0"/>
              <a:t>,z</a:t>
            </a:r>
            <a:r>
              <a:rPr lang="en-US" sz="2400" b="1" baseline="-25000" smtClean="0"/>
              <a:t>i</a:t>
            </a:r>
            <a:r>
              <a:rPr lang="en-US" sz="2400" smtClean="0"/>
              <a:t>] /</a:t>
            </a:r>
            <a:r>
              <a:rPr lang="en-US" sz="2400" smtClean="0">
                <a:cs typeface="Times New Roman" pitchFamily="18" charset="0"/>
              </a:rPr>
              <a:t>∂</a:t>
            </a:r>
            <a:r>
              <a:rPr lang="en-US" sz="2400" b="1" smtClean="0">
                <a:cs typeface="Times New Roman" pitchFamily="18" charset="0"/>
              </a:rPr>
              <a:t>x</a:t>
            </a:r>
            <a:r>
              <a:rPr lang="en-US" sz="2400" baseline="-25000" smtClean="0">
                <a:cs typeface="Times New Roman" pitchFamily="18" charset="0"/>
              </a:rPr>
              <a:t>i</a:t>
            </a:r>
            <a:r>
              <a:rPr lang="en-US" sz="2400" smtClean="0">
                <a:cs typeface="Times New Roman" pitchFamily="18" charset="0"/>
              </a:rPr>
              <a:t> 	=  </a:t>
            </a:r>
            <a:r>
              <a:rPr lang="el-GR" sz="2400" smtClean="0">
                <a:cs typeface="Times New Roman" pitchFamily="18" charset="0"/>
              </a:rPr>
              <a:t>Φ</a:t>
            </a:r>
            <a:r>
              <a:rPr lang="en-US" sz="2400" smtClean="0">
                <a:cs typeface="Times New Roman" pitchFamily="18" charset="0"/>
              </a:rPr>
              <a:t>[</a:t>
            </a:r>
            <a:r>
              <a:rPr lang="el-GR" sz="2400" b="1" smtClean="0">
                <a:cs typeface="Times New Roman" pitchFamily="18" charset="0"/>
              </a:rPr>
              <a:t>β</a:t>
            </a:r>
            <a:r>
              <a:rPr lang="en-US" sz="2400" smtClean="0">
                <a:cs typeface="Times New Roman" pitchFamily="18" charset="0"/>
              </a:rPr>
              <a:t>’</a:t>
            </a:r>
            <a:r>
              <a:rPr lang="en-US" sz="2400" b="1" smtClean="0">
                <a:cs typeface="Times New Roman" pitchFamily="18" charset="0"/>
              </a:rPr>
              <a:t>x</a:t>
            </a:r>
            <a:r>
              <a:rPr lang="en-US" sz="2400" baseline="-25000" smtClean="0">
                <a:cs typeface="Times New Roman" pitchFamily="18" charset="0"/>
              </a:rPr>
              <a:t>i</a:t>
            </a:r>
            <a:r>
              <a:rPr lang="en-US" sz="2400" smtClean="0">
                <a:cs typeface="Times New Roman" pitchFamily="18" charset="0"/>
              </a:rPr>
              <a:t> / exp(</a:t>
            </a:r>
            <a:r>
              <a:rPr lang="el-GR" sz="2400" b="1" smtClean="0">
                <a:cs typeface="Times New Roman" pitchFamily="18" charset="0"/>
              </a:rPr>
              <a:t>γ</a:t>
            </a:r>
            <a:r>
              <a:rPr lang="en-US" sz="2400" b="1" smtClean="0">
                <a:cs typeface="Times New Roman" pitchFamily="18" charset="0"/>
              </a:rPr>
              <a:t>’z</a:t>
            </a:r>
            <a:r>
              <a:rPr lang="en-US" sz="2400" b="1" baseline="-25000" smtClean="0">
                <a:cs typeface="Times New Roman" pitchFamily="18" charset="0"/>
              </a:rPr>
              <a:t>i</a:t>
            </a:r>
            <a:r>
              <a:rPr lang="en-US" sz="2400" smtClean="0">
                <a:cs typeface="Times New Roman" pitchFamily="18" charset="0"/>
              </a:rPr>
              <a:t>)] </a:t>
            </a:r>
            <a:r>
              <a:rPr lang="en-US" sz="2400" smtClean="0">
                <a:cs typeface="Times New Roman" pitchFamily="18" charset="0"/>
              </a:rPr>
              <a:t>times</a:t>
            </a:r>
          </a:p>
          <a:p>
            <a:pPr>
              <a:lnSpc>
                <a:spcPct val="90000"/>
              </a:lnSpc>
              <a:buNone/>
            </a:pPr>
            <a:r>
              <a:rPr lang="en-US" sz="2400" b="1" smtClean="0">
                <a:cs typeface="Times New Roman" pitchFamily="18" charset="0"/>
              </a:rPr>
              <a:t>                                         </a:t>
            </a:r>
            <a:r>
              <a:rPr lang="en-US" sz="2400" smtClean="0">
                <a:cs typeface="Times New Roman" pitchFamily="18" charset="0"/>
              </a:rPr>
              <a:t>[</a:t>
            </a:r>
            <a:r>
              <a:rPr lang="en-US" sz="2400" b="1" smtClean="0">
                <a:cs typeface="Times New Roman" pitchFamily="18" charset="0"/>
              </a:rPr>
              <a:t>     </a:t>
            </a:r>
            <a:r>
              <a:rPr lang="en-US" sz="2400" smtClean="0">
                <a:cs typeface="Times New Roman" pitchFamily="18" charset="0"/>
              </a:rPr>
              <a:t>1/</a:t>
            </a:r>
            <a:r>
              <a:rPr lang="en-US" sz="2400">
                <a:cs typeface="Times New Roman" pitchFamily="18" charset="0"/>
              </a:rPr>
              <a:t> exp(</a:t>
            </a:r>
            <a:r>
              <a:rPr lang="el-GR" sz="2400" b="1">
                <a:cs typeface="Times New Roman" pitchFamily="18" charset="0"/>
              </a:rPr>
              <a:t>γ</a:t>
            </a:r>
            <a:r>
              <a:rPr lang="en-US" sz="2400" b="1">
                <a:cs typeface="Times New Roman" pitchFamily="18" charset="0"/>
              </a:rPr>
              <a:t>’z</a:t>
            </a:r>
            <a:r>
              <a:rPr lang="en-US" sz="2400" b="1" baseline="-25000">
                <a:cs typeface="Times New Roman" pitchFamily="18" charset="0"/>
              </a:rPr>
              <a:t>i</a:t>
            </a:r>
            <a:r>
              <a:rPr lang="en-US" sz="2400">
                <a:cs typeface="Times New Roman" pitchFamily="18" charset="0"/>
              </a:rPr>
              <a:t>)] </a:t>
            </a:r>
            <a:r>
              <a:rPr lang="el-GR" sz="2400" b="1" smtClean="0">
                <a:cs typeface="Times New Roman" pitchFamily="18" charset="0"/>
              </a:rPr>
              <a:t>β</a:t>
            </a:r>
            <a:endParaRPr lang="en-US" sz="2400" smtClean="0">
              <a:cs typeface="Times New Roman" pitchFamily="18" charset="0"/>
            </a:endParaRPr>
          </a:p>
          <a:p>
            <a:pPr>
              <a:lnSpc>
                <a:spcPct val="90000"/>
              </a:lnSpc>
              <a:buNone/>
            </a:pPr>
            <a:r>
              <a:rPr lang="en-US" sz="2400" smtClean="0">
                <a:cs typeface="Times New Roman" pitchFamily="18" charset="0"/>
              </a:rPr>
              <a:t>     ∂ </a:t>
            </a:r>
            <a:r>
              <a:rPr lang="en-US" sz="2400" smtClean="0"/>
              <a:t>E[y</a:t>
            </a:r>
            <a:r>
              <a:rPr lang="en-US" sz="2400" baseline="-25000" smtClean="0"/>
              <a:t>i</a:t>
            </a:r>
            <a:r>
              <a:rPr lang="en-US" sz="2400" smtClean="0"/>
              <a:t>|</a:t>
            </a:r>
            <a:r>
              <a:rPr lang="en-US" sz="2400" b="1" smtClean="0"/>
              <a:t>x</a:t>
            </a:r>
            <a:r>
              <a:rPr lang="en-US" sz="2400" b="1" baseline="-25000" smtClean="0"/>
              <a:t>i</a:t>
            </a:r>
            <a:r>
              <a:rPr lang="en-US" sz="2400" b="1" smtClean="0"/>
              <a:t>,z</a:t>
            </a:r>
            <a:r>
              <a:rPr lang="en-US" sz="2400" b="1" baseline="-25000" smtClean="0"/>
              <a:t>i</a:t>
            </a:r>
            <a:r>
              <a:rPr lang="en-US" sz="2400" smtClean="0"/>
              <a:t>] /</a:t>
            </a:r>
            <a:r>
              <a:rPr lang="en-US" sz="2400" smtClean="0">
                <a:cs typeface="Times New Roman" pitchFamily="18" charset="0"/>
              </a:rPr>
              <a:t>∂</a:t>
            </a:r>
            <a:r>
              <a:rPr lang="en-US" sz="2400" b="1" smtClean="0">
                <a:cs typeface="Times New Roman" pitchFamily="18" charset="0"/>
              </a:rPr>
              <a:t>z</a:t>
            </a:r>
            <a:r>
              <a:rPr lang="en-US" sz="2400" baseline="-25000" smtClean="0">
                <a:cs typeface="Times New Roman" pitchFamily="18" charset="0"/>
              </a:rPr>
              <a:t>i</a:t>
            </a:r>
            <a:r>
              <a:rPr lang="en-US" sz="2400" smtClean="0">
                <a:cs typeface="Times New Roman" pitchFamily="18" charset="0"/>
              </a:rPr>
              <a:t> 	=  </a:t>
            </a:r>
            <a:r>
              <a:rPr lang="el-GR" sz="2400" smtClean="0">
                <a:cs typeface="Times New Roman" pitchFamily="18" charset="0"/>
              </a:rPr>
              <a:t>Φ</a:t>
            </a:r>
            <a:r>
              <a:rPr lang="en-US" sz="2400" smtClean="0">
                <a:cs typeface="Times New Roman" pitchFamily="18" charset="0"/>
              </a:rPr>
              <a:t>[</a:t>
            </a:r>
            <a:r>
              <a:rPr lang="el-GR" sz="2400" b="1" smtClean="0">
                <a:cs typeface="Times New Roman" pitchFamily="18" charset="0"/>
              </a:rPr>
              <a:t>β</a:t>
            </a:r>
            <a:r>
              <a:rPr lang="en-US" sz="2400" smtClean="0">
                <a:cs typeface="Times New Roman" pitchFamily="18" charset="0"/>
              </a:rPr>
              <a:t>’</a:t>
            </a:r>
            <a:r>
              <a:rPr lang="en-US" sz="2400" b="1" smtClean="0">
                <a:cs typeface="Times New Roman" pitchFamily="18" charset="0"/>
              </a:rPr>
              <a:t>x</a:t>
            </a:r>
            <a:r>
              <a:rPr lang="en-US" sz="2400" baseline="-25000" smtClean="0">
                <a:cs typeface="Times New Roman" pitchFamily="18" charset="0"/>
              </a:rPr>
              <a:t>i</a:t>
            </a:r>
            <a:r>
              <a:rPr lang="en-US" sz="2400" smtClean="0">
                <a:cs typeface="Times New Roman" pitchFamily="18" charset="0"/>
              </a:rPr>
              <a:t> / exp(</a:t>
            </a:r>
            <a:r>
              <a:rPr lang="el-GR" sz="2400" b="1" smtClean="0">
                <a:cs typeface="Times New Roman" pitchFamily="18" charset="0"/>
              </a:rPr>
              <a:t>γ</a:t>
            </a:r>
            <a:r>
              <a:rPr lang="en-US" sz="2400" b="1" smtClean="0">
                <a:cs typeface="Times New Roman" pitchFamily="18" charset="0"/>
              </a:rPr>
              <a:t>’z</a:t>
            </a:r>
            <a:r>
              <a:rPr lang="en-US" sz="2400" b="1" baseline="-25000" smtClean="0">
                <a:cs typeface="Times New Roman" pitchFamily="18" charset="0"/>
              </a:rPr>
              <a:t>i</a:t>
            </a:r>
            <a:r>
              <a:rPr lang="en-US" sz="2400" smtClean="0">
                <a:cs typeface="Times New Roman" pitchFamily="18" charset="0"/>
              </a:rPr>
              <a:t>)] times</a:t>
            </a:r>
          </a:p>
          <a:p>
            <a:pPr eaLnBrk="1" hangingPunct="1">
              <a:lnSpc>
                <a:spcPct val="90000"/>
              </a:lnSpc>
              <a:buFont typeface="Wingdings" pitchFamily="2" charset="2"/>
              <a:buNone/>
            </a:pPr>
            <a:r>
              <a:rPr lang="en-US" sz="2400" smtClean="0">
                <a:cs typeface="Times New Roman" pitchFamily="18" charset="0"/>
              </a:rPr>
              <a:t>                                        [- </a:t>
            </a:r>
            <a:r>
              <a:rPr lang="el-GR" sz="2400" b="1" smtClean="0">
                <a:cs typeface="Times New Roman" pitchFamily="18" charset="0"/>
              </a:rPr>
              <a:t>β</a:t>
            </a:r>
            <a:r>
              <a:rPr lang="en-US" sz="2400" smtClean="0">
                <a:cs typeface="Times New Roman" pitchFamily="18" charset="0"/>
              </a:rPr>
              <a:t>’</a:t>
            </a:r>
            <a:r>
              <a:rPr lang="en-US" sz="2400" b="1" smtClean="0">
                <a:cs typeface="Times New Roman" pitchFamily="18" charset="0"/>
              </a:rPr>
              <a:t>x</a:t>
            </a:r>
            <a:r>
              <a:rPr lang="en-US" sz="2400" baseline="-25000" smtClean="0">
                <a:cs typeface="Times New Roman" pitchFamily="18" charset="0"/>
              </a:rPr>
              <a:t>i</a:t>
            </a:r>
            <a:r>
              <a:rPr lang="en-US" sz="2400" smtClean="0">
                <a:cs typeface="Times New Roman" pitchFamily="18" charset="0"/>
              </a:rPr>
              <a:t>/exp(</a:t>
            </a:r>
            <a:r>
              <a:rPr lang="el-GR" sz="2400" b="1" smtClean="0">
                <a:cs typeface="Times New Roman" pitchFamily="18" charset="0"/>
              </a:rPr>
              <a:t>γ</a:t>
            </a:r>
            <a:r>
              <a:rPr lang="en-US" sz="2400" b="1" smtClean="0">
                <a:cs typeface="Times New Roman" pitchFamily="18" charset="0"/>
              </a:rPr>
              <a:t>’z</a:t>
            </a:r>
            <a:r>
              <a:rPr lang="en-US" sz="2400" b="1" baseline="-25000" smtClean="0">
                <a:cs typeface="Times New Roman" pitchFamily="18" charset="0"/>
              </a:rPr>
              <a:t>i</a:t>
            </a:r>
            <a:r>
              <a:rPr lang="en-US" sz="2400" smtClean="0">
                <a:cs typeface="Times New Roman" pitchFamily="18" charset="0"/>
              </a:rPr>
              <a:t>)] </a:t>
            </a:r>
            <a:r>
              <a:rPr lang="el-GR" sz="2400" b="1" smtClean="0">
                <a:cs typeface="Times New Roman" pitchFamily="18" charset="0"/>
              </a:rPr>
              <a:t>γ</a:t>
            </a:r>
            <a:endParaRPr lang="en-US" sz="2400" b="1" smtClean="0">
              <a:cs typeface="Times New Roman" pitchFamily="18" charset="0"/>
            </a:endParaRPr>
          </a:p>
          <a:p>
            <a:pPr eaLnBrk="1" hangingPunct="1">
              <a:lnSpc>
                <a:spcPct val="90000"/>
              </a:lnSpc>
              <a:buFont typeface="Wingdings" pitchFamily="2" charset="2"/>
              <a:buNone/>
            </a:pPr>
            <a:r>
              <a:rPr lang="en-US" sz="2400" smtClean="0">
                <a:cs typeface="Times New Roman" pitchFamily="18" charset="0"/>
              </a:rPr>
              <a:t/>
            </a:r>
            <a:br>
              <a:rPr lang="en-US" sz="2400" smtClean="0">
                <a:cs typeface="Times New Roman" pitchFamily="18" charset="0"/>
              </a:rPr>
            </a:br>
            <a:r>
              <a:rPr lang="en-US" sz="2400" smtClean="0">
                <a:latin typeface="Arial" charset="0"/>
                <a:cs typeface="Times New Roman" pitchFamily="18" charset="0"/>
              </a:rPr>
              <a:t>If the variables are the same in </a:t>
            </a:r>
            <a:r>
              <a:rPr lang="en-US" sz="2400" b="1" smtClean="0">
                <a:latin typeface="Arial" charset="0"/>
                <a:cs typeface="Times New Roman" pitchFamily="18" charset="0"/>
              </a:rPr>
              <a:t>x</a:t>
            </a:r>
            <a:r>
              <a:rPr lang="en-US" sz="2400" smtClean="0">
                <a:latin typeface="Arial" charset="0"/>
                <a:cs typeface="Times New Roman" pitchFamily="18" charset="0"/>
              </a:rPr>
              <a:t> and </a:t>
            </a:r>
            <a:r>
              <a:rPr lang="en-US" sz="2400" b="1" smtClean="0">
                <a:latin typeface="Arial" charset="0"/>
                <a:cs typeface="Times New Roman" pitchFamily="18" charset="0"/>
              </a:rPr>
              <a:t>z</a:t>
            </a:r>
            <a:r>
              <a:rPr lang="en-US" sz="2400" smtClean="0">
                <a:latin typeface="Arial" charset="0"/>
                <a:cs typeface="Times New Roman" pitchFamily="18" charset="0"/>
              </a:rPr>
              <a:t>, these are added.  Sign and magnitude are ambiguous</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57200" y="457200"/>
            <a:ext cx="8229600" cy="1139825"/>
          </a:xfrm>
        </p:spPr>
        <p:txBody>
          <a:bodyPr/>
          <a:lstStyle/>
          <a:p>
            <a:pPr eaLnBrk="1" hangingPunct="1"/>
            <a:r>
              <a:rPr lang="en-US" sz="3600" smtClean="0"/>
              <a:t>Partial Effects in the Scaling Model</a:t>
            </a:r>
          </a:p>
        </p:txBody>
      </p:sp>
      <p:sp>
        <p:nvSpPr>
          <p:cNvPr id="50179" name="Text Box 4"/>
          <p:cNvSpPr txBox="1">
            <a:spLocks noChangeArrowheads="1"/>
          </p:cNvSpPr>
          <p:nvPr/>
        </p:nvSpPr>
        <p:spPr bwMode="auto">
          <a:xfrm>
            <a:off x="457200" y="1600200"/>
            <a:ext cx="8153400" cy="4656138"/>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Partial derivatives of probabilities with respect to the vector of characteristics.</a:t>
            </a:r>
          </a:p>
          <a:p>
            <a:r>
              <a:rPr lang="en-US" sz="1200" b="1">
                <a:latin typeface="Courier New" pitchFamily="49" charset="0"/>
              </a:rPr>
              <a:t>They are computed at the means of the Xs. Effects are the sum of the mean and var-</a:t>
            </a:r>
          </a:p>
          <a:p>
            <a:r>
              <a:rPr lang="en-US" sz="1200" b="1">
                <a:latin typeface="Courier New" pitchFamily="49" charset="0"/>
              </a:rPr>
              <a:t>iance term for variables which appear in both parts of the function.</a:t>
            </a:r>
          </a:p>
          <a:p>
            <a:r>
              <a:rPr lang="en-US" sz="1200" b="1">
                <a:latin typeface="Courier New" pitchFamily="49" charset="0"/>
              </a:rPr>
              <a:t>--------+---------------------------------------------------------------------------</a:t>
            </a:r>
          </a:p>
          <a:p>
            <a:r>
              <a:rPr lang="en-US" sz="1200" b="1">
                <a:latin typeface="Courier New" pitchFamily="49" charset="0"/>
              </a:rPr>
              <a:t>Variable| Coefficient    Standard Error  b/St.Er. P[|Z|&gt;z]  Elasticity</a:t>
            </a:r>
          </a:p>
          <a:p>
            <a:r>
              <a:rPr lang="en-US" sz="1200" b="1">
                <a:latin typeface="Courier New" pitchFamily="49" charset="0"/>
              </a:rPr>
              <a:t>--------+---------------------------------------------------------------------------</a:t>
            </a:r>
          </a:p>
          <a:p>
            <a:r>
              <a:rPr lang="en-US" sz="1200" b="1">
                <a:latin typeface="Courier New" pitchFamily="49" charset="0"/>
              </a:rPr>
              <a:t>     AGE|    -.02121***       .00637       -3.331   .0009     -1.32701</a:t>
            </a:r>
          </a:p>
          <a:p>
            <a:r>
              <a:rPr lang="en-US" sz="1200" b="1">
                <a:latin typeface="Courier New" pitchFamily="49" charset="0"/>
              </a:rPr>
              <a:t>   AGESQ|     .00032***     .717036D-04     4.527   .0000       .92966</a:t>
            </a:r>
          </a:p>
          <a:p>
            <a:r>
              <a:rPr lang="en-US" sz="1200" b="1">
                <a:latin typeface="Courier New" pitchFamily="49" charset="0"/>
              </a:rPr>
              <a:t>  INCOME|     .13342          .15190         .878   .3797       .08709</a:t>
            </a:r>
          </a:p>
          <a:p>
            <a:r>
              <a:rPr lang="en-US" sz="1200" b="1">
                <a:latin typeface="Courier New" pitchFamily="49" charset="0"/>
              </a:rPr>
              <a:t> AGE_INC|    -.00439          .00344       -1.276   .2020      -.12264</a:t>
            </a:r>
          </a:p>
          <a:p>
            <a:r>
              <a:rPr lang="en-US" sz="1200" b="1">
                <a:latin typeface="Courier New" pitchFamily="49" charset="0"/>
              </a:rPr>
              <a:t>  FEMALE|     .19362***       .04043        4.790   .0000       .13169</a:t>
            </a:r>
          </a:p>
          <a:p>
            <a:r>
              <a:rPr lang="en-US" sz="1200" b="1">
                <a:latin typeface="Courier New" pitchFamily="49" charset="0"/>
              </a:rPr>
              <a:t>        |Disturbance Variance Terms</a:t>
            </a:r>
          </a:p>
          <a:p>
            <a:r>
              <a:rPr lang="en-US" sz="1200" b="1">
                <a:latin typeface="Courier New" pitchFamily="49" charset="0"/>
              </a:rPr>
              <a:t>  FEMALE|    -.05339          .05604        -.953   .3407      -.03632</a:t>
            </a:r>
          </a:p>
          <a:p>
            <a:r>
              <a:rPr lang="en-US" sz="1200" b="1">
                <a:latin typeface="Courier New" pitchFamily="49" charset="0"/>
              </a:rPr>
              <a:t>        |Sum of terms for variables in both parts</a:t>
            </a:r>
          </a:p>
          <a:p>
            <a:r>
              <a:rPr lang="en-US" sz="1200" b="1">
                <a:latin typeface="Courier New" pitchFamily="49" charset="0"/>
              </a:rPr>
              <a:t>  </a:t>
            </a:r>
            <a:r>
              <a:rPr lang="en-US" sz="1200" b="1">
                <a:solidFill>
                  <a:srgbClr val="FF3300"/>
                </a:solidFill>
                <a:latin typeface="Courier New" pitchFamily="49" charset="0"/>
              </a:rPr>
              <a:t>FEMALE|     .14023***       .02509        5.588   .0000       .09538</a:t>
            </a:r>
          </a:p>
          <a:p>
            <a:r>
              <a:rPr lang="en-US" sz="1200" b="1">
                <a:latin typeface="Courier New" pitchFamily="49" charset="0"/>
              </a:rPr>
              <a:t>--------+---------------------------------------------------------------------------</a:t>
            </a:r>
          </a:p>
          <a:p>
            <a:r>
              <a:rPr lang="en-US" sz="1200" b="1">
                <a:latin typeface="Courier New" pitchFamily="49" charset="0"/>
              </a:rPr>
              <a:t>        |Marginal effect for variable in probability – Homoscedastic Model</a:t>
            </a:r>
          </a:p>
          <a:p>
            <a:r>
              <a:rPr lang="en-US" sz="1200" b="1">
                <a:latin typeface="Courier New" pitchFamily="49" charset="0"/>
              </a:rPr>
              <a:t>     AGE|    -.02266***       .00677       -3.347   .0008     -1.44664</a:t>
            </a:r>
          </a:p>
          <a:p>
            <a:r>
              <a:rPr lang="en-US" sz="1200" b="1">
                <a:latin typeface="Courier New" pitchFamily="49" charset="0"/>
              </a:rPr>
              <a:t>   AGESQ|     .00034***     .747582D-04     4.572   .0000       .99890</a:t>
            </a:r>
          </a:p>
          <a:p>
            <a:r>
              <a:rPr lang="en-US" sz="1200" b="1">
                <a:latin typeface="Courier New" pitchFamily="49" charset="0"/>
              </a:rPr>
              <a:t>  INCOME|     .11363          .16552         .687   .4924       .07571</a:t>
            </a:r>
          </a:p>
          <a:p>
            <a:r>
              <a:rPr lang="en-US" sz="1200" b="1">
                <a:latin typeface="Courier New" pitchFamily="49" charset="0"/>
              </a:rPr>
              <a:t> AGE_INC|    -.00409          .00375       -1.091   .2754      -.11660</a:t>
            </a:r>
          </a:p>
          <a:p>
            <a:r>
              <a:rPr lang="en-US" sz="1200" b="1">
                <a:latin typeface="Courier New" pitchFamily="49" charset="0"/>
              </a:rPr>
              <a:t>        |Marginal effect for dummy variable is P|1 - P|0.</a:t>
            </a:r>
          </a:p>
          <a:p>
            <a:r>
              <a:rPr lang="en-US" sz="1200" b="1">
                <a:latin typeface="Courier New" pitchFamily="49" charset="0"/>
              </a:rPr>
              <a:t>  </a:t>
            </a:r>
            <a:r>
              <a:rPr lang="en-US" sz="1200" b="1">
                <a:solidFill>
                  <a:srgbClr val="FF3300"/>
                </a:solidFill>
                <a:latin typeface="Courier New" pitchFamily="49" charset="0"/>
              </a:rPr>
              <a:t>FEMALE|     .14306***       .01619        8.837   .0000       .09931</a:t>
            </a:r>
          </a:p>
          <a:p>
            <a:r>
              <a:rPr lang="en-US" sz="1200" b="1">
                <a:latin typeface="Courier New" pitchFamily="49" charset="0"/>
              </a:rPr>
              <a:t>--------+---------------------------------------------------------------------------</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idx="4294967295"/>
          </p:nvPr>
        </p:nvSpPr>
        <p:spPr>
          <a:xfrm>
            <a:off x="685800" y="1295400"/>
            <a:ext cx="8229600" cy="530225"/>
          </a:xfrm>
        </p:spPr>
        <p:txBody>
          <a:bodyPr/>
          <a:lstStyle/>
          <a:p>
            <a:pPr algn="ctr" eaLnBrk="1" hangingPunct="1"/>
            <a:r>
              <a:rPr lang="en-US" b="1" smtClean="0"/>
              <a:t>Testing for Heteroscedasticity</a:t>
            </a:r>
          </a:p>
        </p:txBody>
      </p:sp>
      <p:sp>
        <p:nvSpPr>
          <p:cNvPr id="51203" name="Rectangle 3"/>
          <p:cNvSpPr>
            <a:spLocks noGrp="1" noChangeArrowheads="1"/>
          </p:cNvSpPr>
          <p:nvPr>
            <p:ph type="body" idx="4294967295"/>
          </p:nvPr>
        </p:nvSpPr>
        <p:spPr>
          <a:xfrm>
            <a:off x="1447800" y="2362200"/>
            <a:ext cx="7010400" cy="2362200"/>
          </a:xfrm>
        </p:spPr>
        <p:txBody>
          <a:bodyPr/>
          <a:lstStyle/>
          <a:p>
            <a:pPr eaLnBrk="1" hangingPunct="1"/>
            <a:r>
              <a:rPr lang="en-US" sz="2400" smtClean="0">
                <a:latin typeface="Arial" charset="0"/>
              </a:rPr>
              <a:t>Likelihood Ratio, Wald and Lagrange Multiplier Tests are all straightforward</a:t>
            </a:r>
          </a:p>
          <a:p>
            <a:pPr eaLnBrk="1" hangingPunct="1"/>
            <a:r>
              <a:rPr lang="en-US" sz="2400" smtClean="0">
                <a:latin typeface="Arial" charset="0"/>
              </a:rPr>
              <a:t>All tests require a specification of the model of heteroscedasticity</a:t>
            </a:r>
          </a:p>
          <a:p>
            <a:pPr eaLnBrk="1" hangingPunct="1"/>
            <a:r>
              <a:rPr lang="en-US" sz="2400" smtClean="0">
                <a:latin typeface="Arial" charset="0"/>
              </a:rPr>
              <a:t>There is no generic ‘test for heteroscedasticity’</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39825"/>
          </a:xfrm>
        </p:spPr>
        <p:txBody>
          <a:bodyPr/>
          <a:lstStyle/>
          <a:p>
            <a:r>
              <a:rPr lang="en-US" b="1" smtClean="0"/>
              <a:t>Some Disagreement About APE in the Heteroscedasticity Model</a:t>
            </a:r>
            <a:endParaRPr lang="en-US" b="1"/>
          </a:p>
        </p:txBody>
      </p:sp>
      <p:graphicFrame>
        <p:nvGraphicFramePr>
          <p:cNvPr id="3" name="Object 2"/>
          <p:cNvGraphicFramePr>
            <a:graphicFrameLocks noChangeAspect="1"/>
          </p:cNvGraphicFramePr>
          <p:nvPr>
            <p:extLst>
              <p:ext uri="{D42A27DB-BD31-4B8C-83A1-F6EECF244321}">
                <p14:modId xmlns:p14="http://schemas.microsoft.com/office/powerpoint/2010/main" val="3497646536"/>
              </p:ext>
            </p:extLst>
          </p:nvPr>
        </p:nvGraphicFramePr>
        <p:xfrm>
          <a:off x="1828800" y="1905000"/>
          <a:ext cx="5943600" cy="4687910"/>
        </p:xfrm>
        <a:graphic>
          <a:graphicData uri="http://schemas.openxmlformats.org/presentationml/2006/ole">
            <mc:AlternateContent xmlns:mc="http://schemas.openxmlformats.org/markup-compatibility/2006">
              <mc:Choice xmlns:v="urn:schemas-microsoft-com:vml" Requires="v">
                <p:oleObj spid="_x0000_s400388" name="Equation" r:id="rId3" imgW="3606480" imgH="2844720" progId="Equation.DSMT4">
                  <p:embed/>
                </p:oleObj>
              </mc:Choice>
              <mc:Fallback>
                <p:oleObj name="Equation" r:id="rId3" imgW="3606480" imgH="2844720" progId="Equation.DSMT4">
                  <p:embed/>
                  <p:pic>
                    <p:nvPicPr>
                      <p:cNvPr id="0" name=""/>
                      <p:cNvPicPr/>
                      <p:nvPr/>
                    </p:nvPicPr>
                    <p:blipFill>
                      <a:blip r:embed="rId4"/>
                      <a:stretch>
                        <a:fillRect/>
                      </a:stretch>
                    </p:blipFill>
                    <p:spPr>
                      <a:xfrm>
                        <a:off x="1828800" y="1905000"/>
                        <a:ext cx="5943600" cy="4687910"/>
                      </a:xfrm>
                      <a:prstGeom prst="rect">
                        <a:avLst/>
                      </a:prstGeom>
                    </p:spPr>
                  </p:pic>
                </p:oleObj>
              </mc:Fallback>
            </mc:AlternateContent>
          </a:graphicData>
        </a:graphic>
      </p:graphicFrame>
    </p:spTree>
    <p:extLst>
      <p:ext uri="{BB962C8B-B14F-4D97-AF65-F5344CB8AC3E}">
        <p14:creationId xmlns:p14="http://schemas.microsoft.com/office/powerpoint/2010/main" val="247126558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idx="4294967295"/>
          </p:nvPr>
        </p:nvSpPr>
        <p:spPr>
          <a:xfrm>
            <a:off x="685800" y="990600"/>
            <a:ext cx="8229600" cy="530225"/>
          </a:xfrm>
        </p:spPr>
        <p:txBody>
          <a:bodyPr/>
          <a:lstStyle/>
          <a:p>
            <a:pPr eaLnBrk="1" hangingPunct="1"/>
            <a:r>
              <a:rPr lang="en-US" sz="3600" smtClean="0"/>
              <a:t>Heteroscedastic Probit Model: Tests</a:t>
            </a:r>
          </a:p>
        </p:txBody>
      </p:sp>
      <p:pic>
        <p:nvPicPr>
          <p:cNvPr id="52227" name="Picture 2"/>
          <p:cNvPicPr>
            <a:picLocks noChangeAspect="1" noChangeArrowheads="1"/>
          </p:cNvPicPr>
          <p:nvPr/>
        </p:nvPicPr>
        <p:blipFill>
          <a:blip r:embed="rId3" cstate="print"/>
          <a:srcRect/>
          <a:stretch>
            <a:fillRect/>
          </a:stretch>
        </p:blipFill>
        <p:spPr bwMode="auto">
          <a:xfrm>
            <a:off x="990600" y="1600200"/>
            <a:ext cx="7304088" cy="4876800"/>
          </a:xfrm>
          <a:prstGeom prst="rect">
            <a:avLst/>
          </a:prstGeom>
          <a:noFill/>
          <a:ln w="19050">
            <a:noFill/>
            <a:miter lim="800000"/>
            <a:headEnd/>
            <a:tailEnd/>
          </a:ln>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ctrTitle" idx="4294967295"/>
          </p:nvPr>
        </p:nvSpPr>
        <p:spPr>
          <a:xfrm>
            <a:off x="762000" y="2286000"/>
            <a:ext cx="7696200" cy="1676400"/>
          </a:xfrm>
        </p:spPr>
        <p:txBody>
          <a:bodyPr/>
          <a:lstStyle/>
          <a:p>
            <a:pPr marL="0" indent="0" eaLnBrk="1" hangingPunct="1"/>
            <a:r>
              <a:rPr lang="en-US" sz="7200" smtClean="0">
                <a:latin typeface="Arial" charset="0"/>
              </a:rPr>
              <a:t>Endogeneity</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algn="ctr" eaLnBrk="1" hangingPunct="1"/>
            <a:r>
              <a:rPr lang="en-US" smtClean="0"/>
              <a:t>Endogenous RHS Variable</a:t>
            </a:r>
          </a:p>
        </p:txBody>
      </p:sp>
      <p:sp>
        <p:nvSpPr>
          <p:cNvPr id="55299" name="Rectangle 3"/>
          <p:cNvSpPr>
            <a:spLocks noGrp="1" noChangeArrowheads="1"/>
          </p:cNvSpPr>
          <p:nvPr>
            <p:ph type="body" idx="1"/>
          </p:nvPr>
        </p:nvSpPr>
        <p:spPr>
          <a:xfrm>
            <a:off x="1524000" y="1905000"/>
            <a:ext cx="6705600" cy="4530725"/>
          </a:xfrm>
        </p:spPr>
        <p:txBody>
          <a:bodyPr/>
          <a:lstStyle/>
          <a:p>
            <a:pPr eaLnBrk="1" hangingPunct="1"/>
            <a:r>
              <a:rPr lang="en-US" smtClean="0"/>
              <a:t>U*  </a:t>
            </a:r>
            <a:r>
              <a:rPr lang="en-US" smtClean="0">
                <a:latin typeface="+mj-lt"/>
              </a:rPr>
              <a:t>=</a:t>
            </a:r>
            <a:r>
              <a:rPr lang="en-US" smtClean="0"/>
              <a:t> </a:t>
            </a:r>
            <a:r>
              <a:rPr lang="el-GR" b="1" smtClean="0"/>
              <a:t>β</a:t>
            </a:r>
            <a:r>
              <a:rPr lang="en-US" b="1" smtClean="0"/>
              <a:t>’x</a:t>
            </a:r>
            <a:r>
              <a:rPr lang="en-US" smtClean="0"/>
              <a:t> + </a:t>
            </a:r>
            <a:r>
              <a:rPr lang="el-GR" smtClean="0">
                <a:latin typeface="Arial" charset="0"/>
                <a:cs typeface="Arial" charset="0"/>
              </a:rPr>
              <a:t>θ</a:t>
            </a:r>
            <a:r>
              <a:rPr lang="en-US" smtClean="0">
                <a:latin typeface="Arial" charset="0"/>
                <a:cs typeface="Arial" charset="0"/>
              </a:rPr>
              <a:t>h +</a:t>
            </a:r>
            <a:r>
              <a:rPr lang="en-US" smtClean="0"/>
              <a:t> </a:t>
            </a:r>
            <a:r>
              <a:rPr lang="el-GR" smtClean="0"/>
              <a:t>ε</a:t>
            </a:r>
            <a:r>
              <a:rPr lang="en-US" smtClean="0"/>
              <a:t/>
            </a:r>
            <a:br>
              <a:rPr lang="en-US" smtClean="0"/>
            </a:br>
            <a:r>
              <a:rPr lang="en-US" smtClean="0">
                <a:latin typeface="Arial" charset="0"/>
              </a:rPr>
              <a:t>y     = 1[U* &gt; 0]</a:t>
            </a:r>
          </a:p>
          <a:p>
            <a:pPr eaLnBrk="1" hangingPunct="1">
              <a:buFont typeface="Wingdings" pitchFamily="2" charset="2"/>
              <a:buNone/>
            </a:pPr>
            <a:r>
              <a:rPr lang="en-US" smtClean="0"/>
              <a:t>   </a:t>
            </a:r>
            <a:r>
              <a:rPr lang="en-US" smtClean="0">
                <a:latin typeface="Arial" charset="0"/>
              </a:rPr>
              <a:t>E[</a:t>
            </a:r>
            <a:r>
              <a:rPr lang="el-GR" smtClean="0">
                <a:latin typeface="Arial" charset="0"/>
              </a:rPr>
              <a:t>ε</a:t>
            </a:r>
            <a:r>
              <a:rPr lang="en-US" smtClean="0">
                <a:latin typeface="Arial" charset="0"/>
              </a:rPr>
              <a:t>|h] ≠ 0 (h is endogenous)</a:t>
            </a:r>
          </a:p>
          <a:p>
            <a:pPr lvl="1" eaLnBrk="1" hangingPunct="1"/>
            <a:r>
              <a:rPr lang="en-US" smtClean="0">
                <a:latin typeface="Arial" charset="0"/>
              </a:rPr>
              <a:t>Case 1: h is continuous</a:t>
            </a:r>
          </a:p>
          <a:p>
            <a:pPr lvl="1" eaLnBrk="1" hangingPunct="1"/>
            <a:r>
              <a:rPr lang="en-US" smtClean="0">
                <a:latin typeface="Arial" charset="0"/>
              </a:rPr>
              <a:t>Case 2: h is binary = a treatment effect</a:t>
            </a:r>
          </a:p>
          <a:p>
            <a:pPr eaLnBrk="1" hangingPunct="1"/>
            <a:r>
              <a:rPr lang="en-US" smtClean="0">
                <a:latin typeface="Arial" charset="0"/>
              </a:rPr>
              <a:t>Approaches</a:t>
            </a:r>
          </a:p>
          <a:p>
            <a:pPr lvl="1" eaLnBrk="1" hangingPunct="1"/>
            <a:r>
              <a:rPr lang="en-US" smtClean="0">
                <a:latin typeface="Arial" charset="0"/>
              </a:rPr>
              <a:t>Parametric: Maximum Likelihood</a:t>
            </a:r>
          </a:p>
          <a:p>
            <a:pPr lvl="1" eaLnBrk="1" hangingPunct="1"/>
            <a:r>
              <a:rPr lang="en-US" smtClean="0">
                <a:latin typeface="Arial" charset="0"/>
              </a:rPr>
              <a:t>Semiparametric (not developed here): </a:t>
            </a:r>
          </a:p>
          <a:p>
            <a:pPr lvl="2" eaLnBrk="1" hangingPunct="1"/>
            <a:r>
              <a:rPr lang="en-US" smtClean="0">
                <a:latin typeface="Arial" charset="0"/>
              </a:rPr>
              <a:t>GMM</a:t>
            </a:r>
          </a:p>
          <a:p>
            <a:pPr lvl="2" eaLnBrk="1" hangingPunct="1"/>
            <a:r>
              <a:rPr lang="en-US" smtClean="0">
                <a:latin typeface="Arial" charset="0"/>
              </a:rPr>
              <a:t>Various approaches for case 2</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algn="ctr" eaLnBrk="1" hangingPunct="1"/>
            <a:r>
              <a:rPr lang="en-US" sz="4000" smtClean="0"/>
              <a:t>Endogenous Continuous Variable</a:t>
            </a:r>
          </a:p>
        </p:txBody>
      </p:sp>
      <p:sp>
        <p:nvSpPr>
          <p:cNvPr id="56323" name="Rectangle 3"/>
          <p:cNvSpPr>
            <a:spLocks noGrp="1" noChangeArrowheads="1"/>
          </p:cNvSpPr>
          <p:nvPr>
            <p:ph type="body" idx="1"/>
          </p:nvPr>
        </p:nvSpPr>
        <p:spPr>
          <a:xfrm>
            <a:off x="1066800" y="1752600"/>
            <a:ext cx="7543800" cy="4191000"/>
          </a:xfrm>
        </p:spPr>
        <p:txBody>
          <a:bodyPr/>
          <a:lstStyle/>
          <a:p>
            <a:pPr eaLnBrk="1" hangingPunct="1">
              <a:buFont typeface="Wingdings" pitchFamily="2" charset="2"/>
              <a:buNone/>
            </a:pPr>
            <a:r>
              <a:rPr lang="en-US" smtClean="0"/>
              <a:t>   U* = </a:t>
            </a:r>
            <a:r>
              <a:rPr lang="el-GR" b="1" smtClean="0"/>
              <a:t>β</a:t>
            </a:r>
            <a:r>
              <a:rPr lang="en-US" b="1" smtClean="0"/>
              <a:t>’x</a:t>
            </a:r>
            <a:r>
              <a:rPr lang="en-US" smtClean="0"/>
              <a:t> + </a:t>
            </a:r>
            <a:r>
              <a:rPr lang="el-GR" smtClean="0">
                <a:latin typeface="Arial" charset="0"/>
                <a:cs typeface="Arial" charset="0"/>
              </a:rPr>
              <a:t>θ</a:t>
            </a:r>
            <a:r>
              <a:rPr lang="en-US" smtClean="0">
                <a:latin typeface="Arial" charset="0"/>
                <a:cs typeface="Arial" charset="0"/>
              </a:rPr>
              <a:t>h +</a:t>
            </a:r>
            <a:r>
              <a:rPr lang="en-US" smtClean="0"/>
              <a:t> </a:t>
            </a:r>
            <a:r>
              <a:rPr lang="el-GR" smtClean="0"/>
              <a:t>ε</a:t>
            </a:r>
            <a:r>
              <a:rPr lang="en-US" smtClean="0"/>
              <a:t/>
            </a:r>
            <a:br>
              <a:rPr lang="en-US" smtClean="0"/>
            </a:br>
            <a:r>
              <a:rPr lang="en-US" smtClean="0"/>
              <a:t>y   = 1[U* &gt; 0]     </a:t>
            </a:r>
            <a:r>
              <a:rPr lang="en-US" b="1" smtClean="0">
                <a:solidFill>
                  <a:srgbClr val="FF0000"/>
                </a:solidFill>
                <a:sym typeface="Symbol"/>
              </a:rPr>
              <a:t></a:t>
            </a:r>
            <a:r>
              <a:rPr lang="en-US" smtClean="0"/>
              <a:t/>
            </a:r>
            <a:br>
              <a:rPr lang="en-US" smtClean="0"/>
            </a:br>
            <a:r>
              <a:rPr lang="en-US" smtClean="0"/>
              <a:t>h   = </a:t>
            </a:r>
            <a:r>
              <a:rPr lang="el-GR" b="1" smtClean="0"/>
              <a:t>α</a:t>
            </a:r>
            <a:r>
              <a:rPr lang="en-US" b="1" smtClean="0"/>
              <a:t>’z</a:t>
            </a:r>
            <a:r>
              <a:rPr lang="en-US" smtClean="0"/>
              <a:t>        + u</a:t>
            </a:r>
            <a:endParaRPr lang="el-GR" smtClean="0"/>
          </a:p>
          <a:p>
            <a:pPr eaLnBrk="1" hangingPunct="1">
              <a:buFont typeface="Wingdings" pitchFamily="2" charset="2"/>
              <a:buNone/>
            </a:pPr>
            <a:r>
              <a:rPr lang="en-US" smtClean="0"/>
              <a:t>   E[</a:t>
            </a:r>
            <a:r>
              <a:rPr lang="el-GR" smtClean="0"/>
              <a:t>ε</a:t>
            </a:r>
            <a:r>
              <a:rPr lang="en-US" smtClean="0"/>
              <a:t>|h] ≠ 0 </a:t>
            </a:r>
            <a:r>
              <a:rPr lang="en-US" smtClean="0">
                <a:sym typeface="Wingdings" pitchFamily="2" charset="2"/>
              </a:rPr>
              <a:t> Cov[u, </a:t>
            </a:r>
            <a:r>
              <a:rPr lang="el-GR" smtClean="0"/>
              <a:t>ε</a:t>
            </a:r>
            <a:r>
              <a:rPr lang="en-US" smtClean="0">
                <a:sym typeface="Wingdings" pitchFamily="2" charset="2"/>
              </a:rPr>
              <a:t>] </a:t>
            </a:r>
            <a:r>
              <a:rPr lang="en-US" smtClean="0"/>
              <a:t>≠ 0</a:t>
            </a:r>
          </a:p>
          <a:p>
            <a:pPr eaLnBrk="1" hangingPunct="1">
              <a:buFont typeface="Wingdings" pitchFamily="2" charset="2"/>
              <a:buNone/>
            </a:pPr>
            <a:r>
              <a:rPr lang="en-US" smtClean="0"/>
              <a:t>   </a:t>
            </a:r>
            <a:r>
              <a:rPr lang="en-US" smtClean="0">
                <a:latin typeface="Arial" charset="0"/>
              </a:rPr>
              <a:t>Additional Assumptions:</a:t>
            </a:r>
          </a:p>
          <a:p>
            <a:pPr eaLnBrk="1" hangingPunct="1">
              <a:buFont typeface="Wingdings" pitchFamily="2" charset="2"/>
              <a:buNone/>
            </a:pPr>
            <a:r>
              <a:rPr lang="en-US" smtClean="0"/>
              <a:t>   (u,</a:t>
            </a:r>
            <a:r>
              <a:rPr lang="el-GR" smtClean="0"/>
              <a:t>ε</a:t>
            </a:r>
            <a:r>
              <a:rPr lang="en-US" smtClean="0"/>
              <a:t>)  ~  N[(0,0),(</a:t>
            </a:r>
            <a:r>
              <a:rPr lang="el-GR" smtClean="0"/>
              <a:t>σ</a:t>
            </a:r>
            <a:r>
              <a:rPr lang="en-US" baseline="-25000" smtClean="0"/>
              <a:t>u</a:t>
            </a:r>
            <a:r>
              <a:rPr lang="en-US" baseline="30000" smtClean="0"/>
              <a:t>2</a:t>
            </a:r>
            <a:r>
              <a:rPr lang="en-US" smtClean="0"/>
              <a:t>, </a:t>
            </a:r>
            <a:r>
              <a:rPr lang="el-GR" smtClean="0"/>
              <a:t>ρσ</a:t>
            </a:r>
            <a:r>
              <a:rPr lang="en-US" baseline="-25000" smtClean="0"/>
              <a:t>u</a:t>
            </a:r>
            <a:r>
              <a:rPr lang="en-US" smtClean="0"/>
              <a:t>, 1)]</a:t>
            </a:r>
          </a:p>
          <a:p>
            <a:pPr eaLnBrk="1" hangingPunct="1">
              <a:buFont typeface="Wingdings" pitchFamily="2" charset="2"/>
              <a:buNone/>
            </a:pPr>
            <a:r>
              <a:rPr lang="en-US" smtClean="0"/>
              <a:t>   </a:t>
            </a:r>
            <a:r>
              <a:rPr lang="en-US" b="1" smtClean="0">
                <a:latin typeface="Arial" charset="0"/>
              </a:rPr>
              <a:t>z</a:t>
            </a:r>
            <a:r>
              <a:rPr lang="en-US" smtClean="0">
                <a:latin typeface="Arial" charset="0"/>
              </a:rPr>
              <a:t>          =  a valid set of exogenous</a:t>
            </a:r>
            <a:br>
              <a:rPr lang="en-US" smtClean="0">
                <a:latin typeface="Arial" charset="0"/>
              </a:rPr>
            </a:br>
            <a:r>
              <a:rPr lang="en-US" smtClean="0">
                <a:latin typeface="Arial" charset="0"/>
              </a:rPr>
              <a:t>                variables, uncorrelated with (u,</a:t>
            </a:r>
            <a:r>
              <a:rPr lang="el-GR" smtClean="0"/>
              <a:t>ε</a:t>
            </a:r>
            <a:r>
              <a:rPr lang="en-US" smtClean="0"/>
              <a:t>)</a:t>
            </a:r>
          </a:p>
        </p:txBody>
      </p:sp>
      <p:sp>
        <p:nvSpPr>
          <p:cNvPr id="4" name="Rectangle 3"/>
          <p:cNvSpPr/>
          <p:nvPr/>
        </p:nvSpPr>
        <p:spPr bwMode="auto">
          <a:xfrm>
            <a:off x="4495800" y="1828800"/>
            <a:ext cx="304800" cy="1219200"/>
          </a:xfrm>
          <a:prstGeom prst="rect">
            <a:avLst/>
          </a:prstGeom>
          <a:solidFill>
            <a:srgbClr val="7030A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TextBox 4"/>
          <p:cNvSpPr txBox="1"/>
          <p:nvPr/>
        </p:nvSpPr>
        <p:spPr>
          <a:xfrm>
            <a:off x="5334000" y="2209800"/>
            <a:ext cx="3581400" cy="523220"/>
          </a:xfrm>
          <a:prstGeom prst="rect">
            <a:avLst/>
          </a:prstGeom>
          <a:noFill/>
          <a:ln w="28575">
            <a:solidFill>
              <a:schemeClr val="tx1"/>
            </a:solidFill>
          </a:ln>
        </p:spPr>
        <p:txBody>
          <a:bodyPr wrap="square" rtlCol="0">
            <a:spAutoFit/>
          </a:bodyPr>
          <a:lstStyle/>
          <a:p>
            <a:r>
              <a:rPr lang="en-US" sz="1400" b="1" smtClean="0">
                <a:latin typeface="+mj-lt"/>
              </a:rPr>
              <a:t>Correlation = </a:t>
            </a:r>
            <a:r>
              <a:rPr lang="el-GR" sz="1400" b="1" smtClean="0">
                <a:latin typeface="+mj-lt"/>
              </a:rPr>
              <a:t>ρ</a:t>
            </a:r>
            <a:r>
              <a:rPr lang="en-US" sz="1400" b="1" smtClean="0">
                <a:latin typeface="+mj-lt"/>
              </a:rPr>
              <a:t>.</a:t>
            </a:r>
          </a:p>
          <a:p>
            <a:r>
              <a:rPr lang="en-US" sz="1400" b="1" smtClean="0">
                <a:latin typeface="+mj-lt"/>
              </a:rPr>
              <a:t>This is the source of the endogeneity  </a:t>
            </a:r>
            <a:endParaRPr lang="en-US" sz="1400" b="1">
              <a:latin typeface="+mj-lt"/>
            </a:endParaRPr>
          </a:p>
        </p:txBody>
      </p:sp>
      <p:sp>
        <p:nvSpPr>
          <p:cNvPr id="10" name="TextBox 9"/>
          <p:cNvSpPr txBox="1"/>
          <p:nvPr/>
        </p:nvSpPr>
        <p:spPr>
          <a:xfrm>
            <a:off x="1143000" y="5791200"/>
            <a:ext cx="7315200" cy="338554"/>
          </a:xfrm>
          <a:prstGeom prst="rect">
            <a:avLst/>
          </a:prstGeom>
          <a:noFill/>
        </p:spPr>
        <p:txBody>
          <a:bodyPr wrap="square" rtlCol="0">
            <a:spAutoFit/>
          </a:bodyPr>
          <a:lstStyle/>
          <a:p>
            <a:r>
              <a:rPr lang="en-US" sz="1600" b="1" smtClean="0">
                <a:solidFill>
                  <a:srgbClr val="FF0000"/>
                </a:solidFill>
                <a:latin typeface="+mj-lt"/>
              </a:rPr>
              <a:t>This is not IV estimation. Z may be uncorrelated with X without problems.</a:t>
            </a:r>
            <a:endParaRPr lang="en-US" sz="1600" b="1">
              <a:solidFill>
                <a:srgbClr val="FF0000"/>
              </a:solidFill>
              <a:latin typeface="+mj-lt"/>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3"/>
          <p:cNvSpPr>
            <a:spLocks noGrp="1"/>
          </p:cNvSpPr>
          <p:nvPr>
            <p:ph type="title" idx="4294967295"/>
          </p:nvPr>
        </p:nvSpPr>
        <p:spPr>
          <a:xfrm>
            <a:off x="457200" y="304800"/>
            <a:ext cx="8229600" cy="1139825"/>
          </a:xfrm>
        </p:spPr>
        <p:txBody>
          <a:bodyPr/>
          <a:lstStyle/>
          <a:p>
            <a:pPr algn="ctr" eaLnBrk="1" hangingPunct="1"/>
            <a:r>
              <a:rPr lang="en-US" b="1" smtClean="0"/>
              <a:t>Endogenous Income</a:t>
            </a:r>
          </a:p>
        </p:txBody>
      </p:sp>
      <p:pic>
        <p:nvPicPr>
          <p:cNvPr id="57347" name="Picture 2"/>
          <p:cNvPicPr>
            <a:picLocks noChangeAspect="1" noChangeArrowheads="1"/>
          </p:cNvPicPr>
          <p:nvPr/>
        </p:nvPicPr>
        <p:blipFill>
          <a:blip r:embed="rId3" cstate="print"/>
          <a:srcRect/>
          <a:stretch>
            <a:fillRect/>
          </a:stretch>
        </p:blipFill>
        <p:spPr bwMode="auto">
          <a:xfrm>
            <a:off x="457200" y="1600200"/>
            <a:ext cx="3505200" cy="2581275"/>
          </a:xfrm>
          <a:prstGeom prst="rect">
            <a:avLst/>
          </a:prstGeom>
          <a:noFill/>
          <a:ln w="9525">
            <a:noFill/>
            <a:miter lim="800000"/>
            <a:headEnd/>
            <a:tailEnd/>
          </a:ln>
        </p:spPr>
      </p:pic>
      <p:cxnSp>
        <p:nvCxnSpPr>
          <p:cNvPr id="7" name="Straight Arrow Connector 6"/>
          <p:cNvCxnSpPr/>
          <p:nvPr/>
        </p:nvCxnSpPr>
        <p:spPr bwMode="auto">
          <a:xfrm>
            <a:off x="2590800" y="4267200"/>
            <a:ext cx="1371600" cy="158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7349" name="Straight Arrow Connector 8"/>
          <p:cNvCxnSpPr>
            <a:cxnSpLocks noChangeShapeType="1"/>
          </p:cNvCxnSpPr>
          <p:nvPr/>
        </p:nvCxnSpPr>
        <p:spPr bwMode="auto">
          <a:xfrm flipH="1">
            <a:off x="457200" y="4267200"/>
            <a:ext cx="1752600" cy="0"/>
          </a:xfrm>
          <a:prstGeom prst="straightConnector1">
            <a:avLst/>
          </a:prstGeom>
          <a:noFill/>
          <a:ln w="19050" algn="ctr">
            <a:solidFill>
              <a:schemeClr val="tx1"/>
            </a:solidFill>
            <a:round/>
            <a:headEnd/>
            <a:tailEnd type="arrow" w="med" len="med"/>
          </a:ln>
        </p:spPr>
      </p:cxnSp>
      <p:sp>
        <p:nvSpPr>
          <p:cNvPr id="57350" name="TextBox 10"/>
          <p:cNvSpPr txBox="1">
            <a:spLocks noChangeArrowheads="1"/>
          </p:cNvSpPr>
          <p:nvPr/>
        </p:nvSpPr>
        <p:spPr bwMode="auto">
          <a:xfrm>
            <a:off x="457200" y="4419600"/>
            <a:ext cx="1828800" cy="304800"/>
          </a:xfrm>
          <a:prstGeom prst="rect">
            <a:avLst/>
          </a:prstGeom>
          <a:noFill/>
          <a:ln w="9525">
            <a:noFill/>
            <a:miter lim="800000"/>
            <a:headEnd/>
            <a:tailEnd/>
          </a:ln>
        </p:spPr>
        <p:txBody>
          <a:bodyPr>
            <a:spAutoFit/>
          </a:bodyPr>
          <a:lstStyle/>
          <a:p>
            <a:r>
              <a:rPr lang="en-US" sz="1400" b="1">
                <a:latin typeface="Arial" charset="0"/>
                <a:cs typeface="Arial" charset="0"/>
              </a:rPr>
              <a:t>     0 = Not Healthy</a:t>
            </a:r>
          </a:p>
        </p:txBody>
      </p:sp>
      <p:sp>
        <p:nvSpPr>
          <p:cNvPr id="57351" name="TextBox 17"/>
          <p:cNvSpPr txBox="1">
            <a:spLocks noChangeArrowheads="1"/>
          </p:cNvSpPr>
          <p:nvPr/>
        </p:nvSpPr>
        <p:spPr bwMode="auto">
          <a:xfrm>
            <a:off x="2114550" y="4381500"/>
            <a:ext cx="1828800" cy="366713"/>
          </a:xfrm>
          <a:prstGeom prst="rect">
            <a:avLst/>
          </a:prstGeom>
          <a:noFill/>
          <a:ln w="9525">
            <a:noFill/>
            <a:miter lim="800000"/>
            <a:headEnd/>
            <a:tailEnd/>
          </a:ln>
        </p:spPr>
        <p:txBody>
          <a:bodyPr>
            <a:spAutoFit/>
          </a:bodyPr>
          <a:lstStyle/>
          <a:p>
            <a:r>
              <a:rPr lang="en-US" b="1">
                <a:latin typeface="Arial" charset="0"/>
                <a:cs typeface="Arial" charset="0"/>
              </a:rPr>
              <a:t>        </a:t>
            </a:r>
            <a:r>
              <a:rPr lang="en-US" sz="1400" b="1">
                <a:latin typeface="Arial" charset="0"/>
                <a:cs typeface="Arial" charset="0"/>
              </a:rPr>
              <a:t>1 = Healthy</a:t>
            </a:r>
          </a:p>
        </p:txBody>
      </p:sp>
      <p:sp>
        <p:nvSpPr>
          <p:cNvPr id="57352" name="Text Box 8"/>
          <p:cNvSpPr txBox="1">
            <a:spLocks noChangeArrowheads="1"/>
          </p:cNvSpPr>
          <p:nvPr/>
        </p:nvSpPr>
        <p:spPr bwMode="auto">
          <a:xfrm>
            <a:off x="457200" y="4800600"/>
            <a:ext cx="3505200" cy="1277273"/>
          </a:xfrm>
          <a:prstGeom prst="rect">
            <a:avLst/>
          </a:prstGeom>
          <a:noFill/>
          <a:ln w="19050">
            <a:solidFill>
              <a:schemeClr val="tx1"/>
            </a:solidFill>
            <a:miter lim="800000"/>
            <a:headEnd/>
            <a:tailEnd/>
          </a:ln>
        </p:spPr>
        <p:txBody>
          <a:bodyPr>
            <a:spAutoFit/>
          </a:bodyPr>
          <a:lstStyle/>
          <a:p>
            <a:pPr algn="ctr">
              <a:spcBef>
                <a:spcPct val="50000"/>
              </a:spcBef>
            </a:pPr>
            <a:r>
              <a:rPr lang="en-US" sz="1400" b="1" smtClean="0">
                <a:latin typeface="Arial" charset="0"/>
              </a:rPr>
              <a:t>Healthy = 0 or 1</a:t>
            </a:r>
          </a:p>
          <a:p>
            <a:pPr algn="ctr">
              <a:spcBef>
                <a:spcPct val="50000"/>
              </a:spcBef>
            </a:pPr>
            <a:r>
              <a:rPr lang="en-US" sz="1400" b="1" smtClean="0">
                <a:latin typeface="Arial" charset="0"/>
              </a:rPr>
              <a:t>Age</a:t>
            </a:r>
            <a:r>
              <a:rPr lang="en-US" sz="1400" b="1">
                <a:latin typeface="Arial" charset="0"/>
              </a:rPr>
              <a:t>, Married, Kids, Gender, </a:t>
            </a:r>
            <a:r>
              <a:rPr lang="en-US" sz="1400" b="1" smtClean="0">
                <a:solidFill>
                  <a:srgbClr val="FF3300"/>
                </a:solidFill>
                <a:latin typeface="Arial" charset="0"/>
              </a:rPr>
              <a:t>Income</a:t>
            </a:r>
            <a:br>
              <a:rPr lang="en-US" sz="1400" b="1" smtClean="0">
                <a:solidFill>
                  <a:srgbClr val="FF3300"/>
                </a:solidFill>
                <a:latin typeface="Arial" charset="0"/>
              </a:rPr>
            </a:br>
            <a:r>
              <a:rPr lang="en-US" sz="1400" b="1" smtClean="0">
                <a:solidFill>
                  <a:srgbClr val="FF3300"/>
                </a:solidFill>
                <a:latin typeface="Arial" charset="0"/>
              </a:rPr>
              <a:t>Determinants of Income (observed and unobserved) also determine health satisfaction.</a:t>
            </a:r>
            <a:endParaRPr lang="en-US" sz="1400" b="1">
              <a:solidFill>
                <a:srgbClr val="FF3300"/>
              </a:solidFill>
              <a:latin typeface="Arial" charset="0"/>
            </a:endParaRPr>
          </a:p>
        </p:txBody>
      </p:sp>
      <p:pic>
        <p:nvPicPr>
          <p:cNvPr id="57353" name="Picture 9"/>
          <p:cNvPicPr>
            <a:picLocks noChangeAspect="1" noChangeArrowheads="1"/>
          </p:cNvPicPr>
          <p:nvPr/>
        </p:nvPicPr>
        <p:blipFill>
          <a:blip r:embed="rId4" cstate="print"/>
          <a:srcRect/>
          <a:stretch>
            <a:fillRect/>
          </a:stretch>
        </p:blipFill>
        <p:spPr bwMode="auto">
          <a:xfrm>
            <a:off x="4267200" y="3276600"/>
            <a:ext cx="4419600" cy="2341563"/>
          </a:xfrm>
          <a:prstGeom prst="rect">
            <a:avLst/>
          </a:prstGeom>
          <a:noFill/>
          <a:ln w="9525">
            <a:noFill/>
            <a:miter lim="800000"/>
            <a:headEnd/>
            <a:tailEnd/>
          </a:ln>
        </p:spPr>
      </p:pic>
      <p:sp>
        <p:nvSpPr>
          <p:cNvPr id="57354" name="Text Box 10"/>
          <p:cNvSpPr txBox="1">
            <a:spLocks noChangeArrowheads="1"/>
          </p:cNvSpPr>
          <p:nvPr/>
        </p:nvSpPr>
        <p:spPr bwMode="auto">
          <a:xfrm>
            <a:off x="4572000" y="2514600"/>
            <a:ext cx="3733800" cy="630942"/>
          </a:xfrm>
          <a:prstGeom prst="rect">
            <a:avLst/>
          </a:prstGeom>
          <a:noFill/>
          <a:ln w="19050">
            <a:solidFill>
              <a:schemeClr val="tx1"/>
            </a:solidFill>
            <a:miter lim="800000"/>
            <a:headEnd/>
            <a:tailEnd/>
          </a:ln>
        </p:spPr>
        <p:txBody>
          <a:bodyPr>
            <a:spAutoFit/>
          </a:bodyPr>
          <a:lstStyle/>
          <a:p>
            <a:pPr algn="ctr">
              <a:spcBef>
                <a:spcPct val="50000"/>
              </a:spcBef>
            </a:pPr>
            <a:r>
              <a:rPr lang="en-US" sz="1400" b="1" smtClean="0">
                <a:latin typeface="Arial" charset="0"/>
              </a:rPr>
              <a:t>Income responds to</a:t>
            </a:r>
          </a:p>
          <a:p>
            <a:pPr algn="ctr">
              <a:spcBef>
                <a:spcPct val="50000"/>
              </a:spcBef>
            </a:pPr>
            <a:r>
              <a:rPr lang="en-US" sz="1400" b="1" smtClean="0">
                <a:latin typeface="Arial" charset="0"/>
              </a:rPr>
              <a:t>Age</a:t>
            </a:r>
            <a:r>
              <a:rPr lang="en-US" sz="1400" b="1">
                <a:latin typeface="Arial" charset="0"/>
              </a:rPr>
              <a:t>, Age</a:t>
            </a:r>
            <a:r>
              <a:rPr lang="en-US" sz="1400" b="1" baseline="30000">
                <a:latin typeface="Arial" charset="0"/>
              </a:rPr>
              <a:t>2</a:t>
            </a:r>
            <a:r>
              <a:rPr lang="en-US" sz="1400" b="1">
                <a:latin typeface="Arial" charset="0"/>
              </a:rPr>
              <a:t>, </a:t>
            </a:r>
            <a:r>
              <a:rPr lang="en-US" sz="1400" b="1">
                <a:solidFill>
                  <a:srgbClr val="FF3300"/>
                </a:solidFill>
                <a:latin typeface="Arial" charset="0"/>
              </a:rPr>
              <a:t>Educ</a:t>
            </a:r>
            <a:r>
              <a:rPr lang="en-US" sz="1400" b="1">
                <a:latin typeface="Arial" charset="0"/>
              </a:rPr>
              <a:t>, Married, Kids, Gender</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4"/>
          <p:cNvSpPr>
            <a:spLocks noGrp="1" noChangeArrowheads="1"/>
          </p:cNvSpPr>
          <p:nvPr>
            <p:ph type="title"/>
          </p:nvPr>
        </p:nvSpPr>
        <p:spPr>
          <a:xfrm>
            <a:off x="457200" y="533400"/>
            <a:ext cx="8229600" cy="1139825"/>
          </a:xfrm>
        </p:spPr>
        <p:txBody>
          <a:bodyPr/>
          <a:lstStyle/>
          <a:p>
            <a:pPr algn="ctr" eaLnBrk="1" hangingPunct="1"/>
            <a:r>
              <a:rPr lang="en-US" smtClean="0"/>
              <a:t>Estimation by ML (Control Function)</a:t>
            </a:r>
          </a:p>
        </p:txBody>
      </p:sp>
      <p:graphicFrame>
        <p:nvGraphicFramePr>
          <p:cNvPr id="8194" name="Object 5"/>
          <p:cNvGraphicFramePr>
            <a:graphicFrameLocks noChangeAspect="1"/>
          </p:cNvGraphicFramePr>
          <p:nvPr/>
        </p:nvGraphicFramePr>
        <p:xfrm>
          <a:off x="2057400" y="1905000"/>
          <a:ext cx="5334000" cy="4140726"/>
        </p:xfrm>
        <a:graphic>
          <a:graphicData uri="http://schemas.openxmlformats.org/presentationml/2006/ole">
            <mc:AlternateContent xmlns:mc="http://schemas.openxmlformats.org/markup-compatibility/2006">
              <mc:Choice xmlns:v="urn:schemas-microsoft-com:vml" Requires="v">
                <p:oleObj spid="_x0000_s8201" name="Equation" r:id="rId4" imgW="3568700" imgH="2768600" progId="Equation.DSMT4">
                  <p:embed/>
                </p:oleObj>
              </mc:Choice>
              <mc:Fallback>
                <p:oleObj name="Equation" r:id="rId4" imgW="3568700" imgH="2768600" progId="Equation.DSMT4">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1905000"/>
                        <a:ext cx="5334000" cy="414072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457200" y="304800"/>
            <a:ext cx="8229600" cy="1139825"/>
          </a:xfrm>
        </p:spPr>
        <p:txBody>
          <a:bodyPr/>
          <a:lstStyle/>
          <a:p>
            <a:pPr algn="ctr" eaLnBrk="1" hangingPunct="1"/>
            <a:r>
              <a:rPr lang="en-US" smtClean="0"/>
              <a:t>Two Approaches to ML</a:t>
            </a:r>
          </a:p>
        </p:txBody>
      </p:sp>
      <p:graphicFrame>
        <p:nvGraphicFramePr>
          <p:cNvPr id="9218" name="Object 4"/>
          <p:cNvGraphicFramePr>
            <a:graphicFrameLocks noChangeAspect="1"/>
          </p:cNvGraphicFramePr>
          <p:nvPr/>
        </p:nvGraphicFramePr>
        <p:xfrm>
          <a:off x="1752600" y="1676400"/>
          <a:ext cx="5916613" cy="4680284"/>
        </p:xfrm>
        <a:graphic>
          <a:graphicData uri="http://schemas.openxmlformats.org/presentationml/2006/ole">
            <mc:AlternateContent xmlns:mc="http://schemas.openxmlformats.org/markup-compatibility/2006">
              <mc:Choice xmlns:v="urn:schemas-microsoft-com:vml" Requires="v">
                <p:oleObj spid="_x0000_s9225" name="Equation" r:id="rId4" imgW="3886200" imgH="3073400" progId="Equation.DSMT4">
                  <p:embed/>
                </p:oleObj>
              </mc:Choice>
              <mc:Fallback>
                <p:oleObj name="Equation" r:id="rId4" imgW="3886200" imgH="3073400" progId="Equation.DSMT4">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1676400"/>
                        <a:ext cx="5916613" cy="468028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4"/>
          <p:cNvSpPr>
            <a:spLocks noGrp="1" noChangeArrowheads="1"/>
          </p:cNvSpPr>
          <p:nvPr>
            <p:ph type="title"/>
          </p:nvPr>
        </p:nvSpPr>
        <p:spPr>
          <a:xfrm>
            <a:off x="457200" y="381000"/>
            <a:ext cx="8229600" cy="1139825"/>
          </a:xfrm>
        </p:spPr>
        <p:txBody>
          <a:bodyPr/>
          <a:lstStyle/>
          <a:p>
            <a:pPr algn="ctr" eaLnBrk="1" hangingPunct="1"/>
            <a:r>
              <a:rPr lang="en-US" b="1" smtClean="0"/>
              <a:t>FIML Estimates</a:t>
            </a:r>
          </a:p>
        </p:txBody>
      </p:sp>
      <p:sp>
        <p:nvSpPr>
          <p:cNvPr id="58371" name="Text Box 5"/>
          <p:cNvSpPr txBox="1">
            <a:spLocks noChangeArrowheads="1"/>
          </p:cNvSpPr>
          <p:nvPr/>
        </p:nvSpPr>
        <p:spPr bwMode="auto">
          <a:xfrm>
            <a:off x="1371600" y="1676400"/>
            <a:ext cx="7010400" cy="5021263"/>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solidFill>
                  <a:srgbClr val="FF3300"/>
                </a:solidFill>
                <a:latin typeface="Courier New" pitchFamily="49" charset="0"/>
              </a:rPr>
              <a:t>Probit with Endogenous RHS Variable</a:t>
            </a:r>
          </a:p>
          <a:p>
            <a:r>
              <a:rPr lang="en-US" sz="1200" b="1">
                <a:latin typeface="Courier New" pitchFamily="49" charset="0"/>
              </a:rPr>
              <a:t>Dependent variable              HEALTHY</a:t>
            </a:r>
          </a:p>
          <a:p>
            <a:r>
              <a:rPr lang="en-US" sz="1200" b="1">
                <a:latin typeface="Courier New" pitchFamily="49" charset="0"/>
              </a:rPr>
              <a:t>Log likelihood function     -6464.60772</a:t>
            </a:r>
          </a:p>
          <a:p>
            <a:r>
              <a:rPr lang="en-US" sz="1200" b="1">
                <a:latin typeface="Courier New" pitchFamily="49" charset="0"/>
              </a:rPr>
              <a:t>--------+-------------------------------------------------------------</a:t>
            </a:r>
          </a:p>
          <a:p>
            <a:r>
              <a:rPr lang="en-US" sz="1200" b="1">
                <a:latin typeface="Courier New" pitchFamily="49" charset="0"/>
              </a:rPr>
              <a:t>Variable| Coefficient    Standard Error  b/St.Er. P[|Z|&gt;z]   Mean of X</a:t>
            </a:r>
          </a:p>
          <a:p>
            <a:r>
              <a:rPr lang="en-US" sz="1200" b="1">
                <a:latin typeface="Courier New" pitchFamily="49" charset="0"/>
              </a:rPr>
              <a:t>--------+-------------------------------------------------------------</a:t>
            </a:r>
          </a:p>
          <a:p>
            <a:r>
              <a:rPr lang="en-US" sz="1200" b="1">
                <a:latin typeface="Courier New" pitchFamily="49" charset="0"/>
              </a:rPr>
              <a:t>        |Coefficients in Probit Equation for HEALTHY</a:t>
            </a:r>
          </a:p>
          <a:p>
            <a:r>
              <a:rPr lang="en-US" sz="1200" b="1">
                <a:latin typeface="Courier New" pitchFamily="49" charset="0"/>
              </a:rPr>
              <a:t>Constant|    1.21760***       .06359       19.149   .0000</a:t>
            </a:r>
          </a:p>
          <a:p>
            <a:r>
              <a:rPr lang="en-US" sz="1200" b="1">
                <a:latin typeface="Courier New" pitchFamily="49" charset="0"/>
              </a:rPr>
              <a:t>     AGE|    -.02426***       .00081      -29.864   .0000      43.5257</a:t>
            </a:r>
          </a:p>
          <a:p>
            <a:r>
              <a:rPr lang="en-US" sz="1200" b="1">
                <a:latin typeface="Courier New" pitchFamily="49" charset="0"/>
              </a:rPr>
              <a:t> MARRIED|    -.02599          .02329       -1.116   .2644       .75862</a:t>
            </a:r>
          </a:p>
          <a:p>
            <a:r>
              <a:rPr lang="en-US" sz="1200" b="1">
                <a:latin typeface="Courier New" pitchFamily="49" charset="0"/>
              </a:rPr>
              <a:t>  HHKIDS|     .06932***       .01890        3.668   .0002       .40273</a:t>
            </a:r>
          </a:p>
          <a:p>
            <a:r>
              <a:rPr lang="en-US" sz="1200" b="1">
                <a:latin typeface="Courier New" pitchFamily="49" charset="0"/>
              </a:rPr>
              <a:t>  FEMALE|    -.14180***       .01583       -8.959   .0000       .47877</a:t>
            </a:r>
          </a:p>
          <a:p>
            <a:r>
              <a:rPr lang="en-US" sz="1200" b="1">
                <a:latin typeface="Courier New" pitchFamily="49" charset="0"/>
              </a:rPr>
              <a:t>  INCOME|     .53778***       .14473        3.716   .0002       .35208</a:t>
            </a:r>
          </a:p>
          <a:p>
            <a:r>
              <a:rPr lang="en-US" sz="1200" b="1">
                <a:latin typeface="Courier New" pitchFamily="49" charset="0"/>
              </a:rPr>
              <a:t>        |Coefficients in Linear Regression for INCOME</a:t>
            </a:r>
          </a:p>
          <a:p>
            <a:r>
              <a:rPr lang="en-US" sz="1200" b="1">
                <a:latin typeface="Courier New" pitchFamily="49" charset="0"/>
              </a:rPr>
              <a:t>Constant|    -.36099***       .01704      -21.180   .0000</a:t>
            </a:r>
          </a:p>
          <a:p>
            <a:r>
              <a:rPr lang="en-US" sz="1200" b="1">
                <a:latin typeface="Courier New" pitchFamily="49" charset="0"/>
              </a:rPr>
              <a:t>     AGE|     .02159***       .00083       26.062   .0000      43.5257</a:t>
            </a:r>
          </a:p>
          <a:p>
            <a:r>
              <a:rPr lang="en-US" sz="1200" b="1">
                <a:latin typeface="Courier New" pitchFamily="49" charset="0"/>
              </a:rPr>
              <a:t>   AGESQ|    -.00025***     .944134D-05   -26.569   .0000      2022.86</a:t>
            </a:r>
          </a:p>
          <a:p>
            <a:r>
              <a:rPr lang="en-US" sz="1200" b="1">
                <a:latin typeface="Courier New" pitchFamily="49" charset="0"/>
              </a:rPr>
              <a:t>    EDUC|     .02064***       .00039       52.729   .0000      11.3206</a:t>
            </a:r>
          </a:p>
          <a:p>
            <a:r>
              <a:rPr lang="en-US" sz="1200" b="1">
                <a:latin typeface="Courier New" pitchFamily="49" charset="0"/>
              </a:rPr>
              <a:t> MARRIED|     .07783***       .00259       30.080   .0000       .75862</a:t>
            </a:r>
          </a:p>
          <a:p>
            <a:r>
              <a:rPr lang="en-US" sz="1200" b="1">
                <a:latin typeface="Courier New" pitchFamily="49" charset="0"/>
              </a:rPr>
              <a:t>  HHKIDS|    -.03564***       .00232      -15.332   .0000       .40273</a:t>
            </a:r>
          </a:p>
          <a:p>
            <a:r>
              <a:rPr lang="en-US" sz="1200" b="1">
                <a:latin typeface="Courier New" pitchFamily="49" charset="0"/>
              </a:rPr>
              <a:t>  FEMALE|     .00413**        .00203        2.033   .0420       .47877</a:t>
            </a:r>
          </a:p>
          <a:p>
            <a:r>
              <a:rPr lang="en-US" sz="1200" b="1">
                <a:latin typeface="Courier New" pitchFamily="49" charset="0"/>
              </a:rPr>
              <a:t>        |Standard Deviation of Regression Disturbances</a:t>
            </a:r>
          </a:p>
          <a:p>
            <a:r>
              <a:rPr lang="en-US" sz="1200" b="1">
                <a:latin typeface="Courier New" pitchFamily="49" charset="0"/>
              </a:rPr>
              <a:t>Sigma(w)|     .16445***       .00026      644.874   .0000</a:t>
            </a:r>
          </a:p>
          <a:p>
            <a:r>
              <a:rPr lang="en-US" sz="1200" b="1">
                <a:latin typeface="Courier New" pitchFamily="49" charset="0"/>
              </a:rPr>
              <a:t>        |Correlation Between Probit and Regression Disturbances</a:t>
            </a:r>
          </a:p>
          <a:p>
            <a:r>
              <a:rPr lang="en-US" sz="1200" b="1">
                <a:latin typeface="Courier New" pitchFamily="49" charset="0"/>
              </a:rPr>
              <a:t>Rho(e,w)|    -.02630          .02499       -1.052   .2926</a:t>
            </a:r>
          </a:p>
          <a:p>
            <a:r>
              <a:rPr lang="en-US" sz="1200" b="1">
                <a:latin typeface="Courier New" pitchFamily="49" charset="0"/>
              </a:rPr>
              <a:t>--------+-------------------------------------------------------------</a:t>
            </a:r>
          </a:p>
        </p:txBody>
      </p:sp>
      <p:sp>
        <p:nvSpPr>
          <p:cNvPr id="4" name="Rectangle 3"/>
          <p:cNvSpPr/>
          <p:nvPr/>
        </p:nvSpPr>
        <p:spPr bwMode="auto">
          <a:xfrm>
            <a:off x="1295400" y="6096000"/>
            <a:ext cx="6705600" cy="533400"/>
          </a:xfrm>
          <a:prstGeom prst="rect">
            <a:avLst/>
          </a:prstGeom>
          <a:solidFill>
            <a:srgbClr val="7030A0">
              <a:alpha val="2000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457200" y="228600"/>
            <a:ext cx="8229600" cy="1371600"/>
          </a:xfrm>
        </p:spPr>
        <p:txBody>
          <a:bodyPr/>
          <a:lstStyle/>
          <a:p>
            <a:pPr algn="ctr" eaLnBrk="1" hangingPunct="1"/>
            <a:r>
              <a:rPr lang="en-US" b="1" smtClean="0"/>
              <a:t>Partial Effects: Scaled Coefficients</a:t>
            </a:r>
          </a:p>
        </p:txBody>
      </p:sp>
      <p:graphicFrame>
        <p:nvGraphicFramePr>
          <p:cNvPr id="10242" name="Object 4"/>
          <p:cNvGraphicFramePr>
            <a:graphicFrameLocks noChangeAspect="1"/>
          </p:cNvGraphicFramePr>
          <p:nvPr>
            <p:extLst>
              <p:ext uri="{D42A27DB-BD31-4B8C-83A1-F6EECF244321}">
                <p14:modId xmlns:p14="http://schemas.microsoft.com/office/powerpoint/2010/main" val="1517949858"/>
              </p:ext>
            </p:extLst>
          </p:nvPr>
        </p:nvGraphicFramePr>
        <p:xfrm>
          <a:off x="1371600" y="1752600"/>
          <a:ext cx="6959600" cy="4351167"/>
        </p:xfrm>
        <a:graphic>
          <a:graphicData uri="http://schemas.openxmlformats.org/presentationml/2006/ole">
            <mc:AlternateContent xmlns:mc="http://schemas.openxmlformats.org/markup-compatibility/2006">
              <mc:Choice xmlns:v="urn:schemas-microsoft-com:vml" Requires="v">
                <p:oleObj spid="_x0000_s10249" name="Equation" r:id="rId4" imgW="4203360" imgH="2628720" progId="Equation.DSMT4">
                  <p:embed/>
                </p:oleObj>
              </mc:Choice>
              <mc:Fallback>
                <p:oleObj name="Equation" r:id="rId4" imgW="4203360" imgH="2628720" progId="Equation.DSMT4">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1752600"/>
                        <a:ext cx="6959600" cy="435116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4"/>
          <p:cNvSpPr>
            <a:spLocks noGrp="1" noChangeArrowheads="1"/>
          </p:cNvSpPr>
          <p:nvPr>
            <p:ph type="title"/>
          </p:nvPr>
        </p:nvSpPr>
        <p:spPr>
          <a:xfrm>
            <a:off x="457200" y="533400"/>
            <a:ext cx="8229600" cy="1139825"/>
          </a:xfrm>
        </p:spPr>
        <p:txBody>
          <a:bodyPr/>
          <a:lstStyle/>
          <a:p>
            <a:pPr eaLnBrk="1" hangingPunct="1"/>
            <a:r>
              <a:rPr lang="en-US" b="1" smtClean="0"/>
              <a:t>Partial Effects</a:t>
            </a:r>
          </a:p>
        </p:txBody>
      </p:sp>
      <p:pic>
        <p:nvPicPr>
          <p:cNvPr id="59395" name="Picture 5"/>
          <p:cNvPicPr>
            <a:picLocks noChangeAspect="1" noChangeArrowheads="1"/>
          </p:cNvPicPr>
          <p:nvPr/>
        </p:nvPicPr>
        <p:blipFill>
          <a:blip r:embed="rId3" cstate="print"/>
          <a:srcRect/>
          <a:stretch>
            <a:fillRect/>
          </a:stretch>
        </p:blipFill>
        <p:spPr bwMode="auto">
          <a:xfrm>
            <a:off x="609600" y="1828800"/>
            <a:ext cx="8229600" cy="3392488"/>
          </a:xfrm>
          <a:prstGeom prst="rect">
            <a:avLst/>
          </a:prstGeom>
          <a:noFill/>
          <a:ln w="9525">
            <a:noFill/>
            <a:miter lim="800000"/>
            <a:headEnd/>
            <a:tailEnd/>
          </a:ln>
        </p:spPr>
      </p:pic>
      <p:sp>
        <p:nvSpPr>
          <p:cNvPr id="59396" name="Text Box 6"/>
          <p:cNvSpPr txBox="1">
            <a:spLocks noChangeArrowheads="1"/>
          </p:cNvSpPr>
          <p:nvPr/>
        </p:nvSpPr>
        <p:spPr bwMode="auto">
          <a:xfrm>
            <a:off x="609600" y="5410200"/>
            <a:ext cx="8077200" cy="650875"/>
          </a:xfrm>
          <a:prstGeom prst="rect">
            <a:avLst/>
          </a:prstGeom>
          <a:noFill/>
          <a:ln w="9525">
            <a:solidFill>
              <a:schemeClr val="tx1"/>
            </a:solidFill>
            <a:miter lim="800000"/>
            <a:headEnd/>
            <a:tailEnd/>
          </a:ln>
        </p:spPr>
        <p:txBody>
          <a:bodyPr>
            <a:spAutoFit/>
          </a:bodyPr>
          <a:lstStyle/>
          <a:p>
            <a:pPr>
              <a:spcBef>
                <a:spcPct val="50000"/>
              </a:spcBef>
            </a:pPr>
            <a:r>
              <a:rPr lang="en-US" b="1">
                <a:latin typeface="Arial" charset="0"/>
              </a:rPr>
              <a:t>The scale factor is computed using the model coefficients, means of the variables and 35,000 draws from the standard normal population.</a:t>
            </a:r>
          </a:p>
        </p:txBody>
      </p:sp>
      <p:sp>
        <p:nvSpPr>
          <p:cNvPr id="59397" name="Text Box 8"/>
          <p:cNvSpPr txBox="1">
            <a:spLocks noChangeArrowheads="1"/>
          </p:cNvSpPr>
          <p:nvPr/>
        </p:nvSpPr>
        <p:spPr bwMode="auto">
          <a:xfrm>
            <a:off x="4648200" y="1981200"/>
            <a:ext cx="1752600" cy="379413"/>
          </a:xfrm>
          <a:prstGeom prst="rect">
            <a:avLst/>
          </a:prstGeom>
          <a:noFill/>
          <a:ln w="12700">
            <a:solidFill>
              <a:schemeClr val="tx1"/>
            </a:solidFill>
            <a:miter lim="800000"/>
            <a:headEnd/>
            <a:tailEnd/>
          </a:ln>
        </p:spPr>
        <p:txBody>
          <a:bodyPr>
            <a:spAutoFit/>
          </a:bodyPr>
          <a:lstStyle/>
          <a:p>
            <a:pPr algn="ctr">
              <a:spcBef>
                <a:spcPct val="50000"/>
              </a:spcBef>
            </a:pPr>
            <a:r>
              <a:rPr lang="el-GR">
                <a:cs typeface="Times New Roman" pitchFamily="18" charset="0"/>
              </a:rPr>
              <a:t>θ</a:t>
            </a:r>
            <a:r>
              <a:rPr lang="en-US">
                <a:cs typeface="Times New Roman" pitchFamily="18" charset="0"/>
              </a:rPr>
              <a:t> = 0.53778</a:t>
            </a:r>
            <a:endParaRPr lang="el-GR">
              <a:cs typeface="Times New Roman" pitchFamily="18" charset="0"/>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algn="ctr" eaLnBrk="1" hangingPunct="1"/>
            <a:r>
              <a:rPr lang="en-US" smtClean="0"/>
              <a:t>Endogenous Binary Variable</a:t>
            </a:r>
          </a:p>
        </p:txBody>
      </p:sp>
      <p:sp>
        <p:nvSpPr>
          <p:cNvPr id="60419" name="Rectangle 3"/>
          <p:cNvSpPr>
            <a:spLocks noGrp="1" noChangeArrowheads="1"/>
          </p:cNvSpPr>
          <p:nvPr>
            <p:ph type="body" idx="1"/>
          </p:nvPr>
        </p:nvSpPr>
        <p:spPr>
          <a:xfrm>
            <a:off x="533400" y="1752600"/>
            <a:ext cx="8458200" cy="4191000"/>
          </a:xfrm>
        </p:spPr>
        <p:txBody>
          <a:bodyPr/>
          <a:lstStyle/>
          <a:p>
            <a:pPr eaLnBrk="1" hangingPunct="1">
              <a:lnSpc>
                <a:spcPct val="90000"/>
              </a:lnSpc>
              <a:buFont typeface="Wingdings" pitchFamily="2" charset="2"/>
              <a:buNone/>
            </a:pPr>
            <a:r>
              <a:rPr lang="en-US" smtClean="0"/>
              <a:t>   U*   = </a:t>
            </a:r>
            <a:r>
              <a:rPr lang="el-GR" b="1" smtClean="0"/>
              <a:t>β</a:t>
            </a:r>
            <a:r>
              <a:rPr lang="en-US" b="1" smtClean="0"/>
              <a:t>’x</a:t>
            </a:r>
            <a:r>
              <a:rPr lang="en-US" smtClean="0"/>
              <a:t> + </a:t>
            </a:r>
            <a:r>
              <a:rPr lang="el-GR" smtClean="0">
                <a:latin typeface="Arial" charset="0"/>
                <a:cs typeface="Arial" charset="0"/>
              </a:rPr>
              <a:t>θ</a:t>
            </a:r>
            <a:r>
              <a:rPr lang="en-US" smtClean="0">
                <a:latin typeface="Arial" charset="0"/>
                <a:cs typeface="Arial" charset="0"/>
              </a:rPr>
              <a:t>h +</a:t>
            </a:r>
            <a:r>
              <a:rPr lang="en-US" smtClean="0"/>
              <a:t> </a:t>
            </a:r>
            <a:r>
              <a:rPr lang="el-GR" smtClean="0"/>
              <a:t>ε</a:t>
            </a:r>
            <a:r>
              <a:rPr lang="en-US" smtClean="0"/>
              <a:t/>
            </a:r>
            <a:br>
              <a:rPr lang="en-US" smtClean="0"/>
            </a:br>
            <a:r>
              <a:rPr lang="en-US" smtClean="0"/>
              <a:t>y     = 1[U* &gt; 0]</a:t>
            </a:r>
            <a:br>
              <a:rPr lang="en-US" smtClean="0"/>
            </a:br>
            <a:r>
              <a:rPr lang="en-US" smtClean="0">
                <a:solidFill>
                  <a:srgbClr val="FF3300"/>
                </a:solidFill>
              </a:rPr>
              <a:t>h*   = </a:t>
            </a:r>
            <a:r>
              <a:rPr lang="el-GR" b="1" smtClean="0">
                <a:solidFill>
                  <a:srgbClr val="FF3300"/>
                </a:solidFill>
              </a:rPr>
              <a:t>α</a:t>
            </a:r>
            <a:r>
              <a:rPr lang="en-US" b="1" smtClean="0">
                <a:solidFill>
                  <a:srgbClr val="FF3300"/>
                </a:solidFill>
              </a:rPr>
              <a:t>’z</a:t>
            </a:r>
            <a:r>
              <a:rPr lang="en-US" smtClean="0">
                <a:solidFill>
                  <a:srgbClr val="FF3300"/>
                </a:solidFill>
              </a:rPr>
              <a:t>        + u</a:t>
            </a:r>
            <a:br>
              <a:rPr lang="en-US" smtClean="0">
                <a:solidFill>
                  <a:srgbClr val="FF3300"/>
                </a:solidFill>
              </a:rPr>
            </a:br>
            <a:r>
              <a:rPr lang="en-US" smtClean="0">
                <a:solidFill>
                  <a:srgbClr val="FF3300"/>
                </a:solidFill>
              </a:rPr>
              <a:t>h     = 1[h* &gt; 0]</a:t>
            </a:r>
            <a:endParaRPr lang="el-GR" smtClean="0">
              <a:solidFill>
                <a:srgbClr val="FF3300"/>
              </a:solidFill>
            </a:endParaRPr>
          </a:p>
          <a:p>
            <a:pPr eaLnBrk="1" hangingPunct="1">
              <a:lnSpc>
                <a:spcPct val="90000"/>
              </a:lnSpc>
              <a:buFont typeface="Wingdings" pitchFamily="2" charset="2"/>
              <a:buNone/>
            </a:pPr>
            <a:r>
              <a:rPr lang="en-US" smtClean="0"/>
              <a:t>   E[</a:t>
            </a:r>
            <a:r>
              <a:rPr lang="el-GR" smtClean="0"/>
              <a:t>ε</a:t>
            </a:r>
            <a:r>
              <a:rPr lang="en-US" smtClean="0"/>
              <a:t>|h*] ≠ 0 </a:t>
            </a:r>
            <a:r>
              <a:rPr lang="en-US" smtClean="0">
                <a:sym typeface="Wingdings" pitchFamily="2" charset="2"/>
              </a:rPr>
              <a:t> Cov[u, </a:t>
            </a:r>
            <a:r>
              <a:rPr lang="el-GR" smtClean="0"/>
              <a:t>ε</a:t>
            </a:r>
            <a:r>
              <a:rPr lang="en-US" smtClean="0">
                <a:sym typeface="Wingdings" pitchFamily="2" charset="2"/>
              </a:rPr>
              <a:t>] </a:t>
            </a:r>
            <a:r>
              <a:rPr lang="en-US" smtClean="0"/>
              <a:t>≠ 0</a:t>
            </a:r>
          </a:p>
          <a:p>
            <a:pPr eaLnBrk="1" hangingPunct="1">
              <a:lnSpc>
                <a:spcPct val="90000"/>
              </a:lnSpc>
              <a:buFont typeface="Wingdings" pitchFamily="2" charset="2"/>
              <a:buNone/>
            </a:pPr>
            <a:r>
              <a:rPr lang="en-US" smtClean="0"/>
              <a:t>   Additional Assumptions:</a:t>
            </a:r>
          </a:p>
          <a:p>
            <a:pPr eaLnBrk="1" hangingPunct="1">
              <a:lnSpc>
                <a:spcPct val="90000"/>
              </a:lnSpc>
              <a:buFont typeface="Wingdings" pitchFamily="2" charset="2"/>
              <a:buNone/>
            </a:pPr>
            <a:r>
              <a:rPr lang="en-US" smtClean="0"/>
              <a:t>   (u,</a:t>
            </a:r>
            <a:r>
              <a:rPr lang="el-GR" smtClean="0"/>
              <a:t>ε</a:t>
            </a:r>
            <a:r>
              <a:rPr lang="en-US" smtClean="0"/>
              <a:t>)  ~  N[(0,0),(</a:t>
            </a:r>
            <a:r>
              <a:rPr lang="el-GR" smtClean="0"/>
              <a:t>σ</a:t>
            </a:r>
            <a:r>
              <a:rPr lang="en-US" baseline="-25000" smtClean="0"/>
              <a:t>u</a:t>
            </a:r>
            <a:r>
              <a:rPr lang="en-US" baseline="30000" smtClean="0"/>
              <a:t>2</a:t>
            </a:r>
            <a:r>
              <a:rPr lang="en-US" smtClean="0"/>
              <a:t>, </a:t>
            </a:r>
            <a:r>
              <a:rPr lang="el-GR" smtClean="0"/>
              <a:t>ρσ</a:t>
            </a:r>
            <a:r>
              <a:rPr lang="en-US" baseline="-25000" smtClean="0"/>
              <a:t>u</a:t>
            </a:r>
            <a:r>
              <a:rPr lang="en-US" smtClean="0"/>
              <a:t>, 1)]</a:t>
            </a:r>
          </a:p>
          <a:p>
            <a:pPr eaLnBrk="1" hangingPunct="1">
              <a:lnSpc>
                <a:spcPct val="90000"/>
              </a:lnSpc>
              <a:buFont typeface="Wingdings" pitchFamily="2" charset="2"/>
              <a:buNone/>
            </a:pPr>
            <a:r>
              <a:rPr lang="en-US" smtClean="0"/>
              <a:t>   </a:t>
            </a:r>
            <a:r>
              <a:rPr lang="en-US" b="1" smtClean="0">
                <a:latin typeface="Arial" charset="0"/>
              </a:rPr>
              <a:t>z</a:t>
            </a:r>
            <a:r>
              <a:rPr lang="en-US" smtClean="0">
                <a:latin typeface="Arial" charset="0"/>
              </a:rPr>
              <a:t>          =  a valid set of exogenous</a:t>
            </a:r>
            <a:br>
              <a:rPr lang="en-US" smtClean="0">
                <a:latin typeface="Arial" charset="0"/>
              </a:rPr>
            </a:br>
            <a:r>
              <a:rPr lang="en-US" smtClean="0">
                <a:latin typeface="Arial" charset="0"/>
              </a:rPr>
              <a:t>                variables, uncorrelated with (u,</a:t>
            </a:r>
            <a:r>
              <a:rPr lang="el-GR" smtClean="0"/>
              <a:t>ε</a:t>
            </a:r>
            <a:r>
              <a:rPr lang="en-US" smtClean="0"/>
              <a:t>)</a:t>
            </a:r>
          </a:p>
        </p:txBody>
      </p:sp>
      <p:sp>
        <p:nvSpPr>
          <p:cNvPr id="4" name="Rectangle 3"/>
          <p:cNvSpPr/>
          <p:nvPr/>
        </p:nvSpPr>
        <p:spPr bwMode="auto">
          <a:xfrm>
            <a:off x="4191000" y="1828800"/>
            <a:ext cx="304800" cy="1219200"/>
          </a:xfrm>
          <a:prstGeom prst="rect">
            <a:avLst/>
          </a:prstGeom>
          <a:solidFill>
            <a:srgbClr val="7030A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TextBox 4"/>
          <p:cNvSpPr txBox="1"/>
          <p:nvPr/>
        </p:nvSpPr>
        <p:spPr>
          <a:xfrm>
            <a:off x="5105400" y="2133600"/>
            <a:ext cx="3581400" cy="523220"/>
          </a:xfrm>
          <a:prstGeom prst="rect">
            <a:avLst/>
          </a:prstGeom>
          <a:noFill/>
          <a:ln w="28575">
            <a:solidFill>
              <a:schemeClr val="tx1"/>
            </a:solidFill>
          </a:ln>
        </p:spPr>
        <p:txBody>
          <a:bodyPr wrap="square" rtlCol="0">
            <a:spAutoFit/>
          </a:bodyPr>
          <a:lstStyle/>
          <a:p>
            <a:r>
              <a:rPr lang="en-US" sz="1400" b="1" smtClean="0">
                <a:latin typeface="+mj-lt"/>
              </a:rPr>
              <a:t>Correlation = </a:t>
            </a:r>
            <a:r>
              <a:rPr lang="el-GR" sz="1400" b="1" smtClean="0">
                <a:latin typeface="+mj-lt"/>
              </a:rPr>
              <a:t>ρ</a:t>
            </a:r>
            <a:r>
              <a:rPr lang="en-US" sz="1400" b="1" smtClean="0">
                <a:latin typeface="+mj-lt"/>
              </a:rPr>
              <a:t>.</a:t>
            </a:r>
          </a:p>
          <a:p>
            <a:r>
              <a:rPr lang="en-US" sz="1400" b="1" smtClean="0">
                <a:latin typeface="+mj-lt"/>
              </a:rPr>
              <a:t>This is the source of the endogeneity  </a:t>
            </a:r>
            <a:endParaRPr lang="en-US" sz="1400" b="1">
              <a:latin typeface="+mj-lt"/>
            </a:endParaRPr>
          </a:p>
        </p:txBody>
      </p:sp>
      <p:sp>
        <p:nvSpPr>
          <p:cNvPr id="6" name="Rectangle 5"/>
          <p:cNvSpPr/>
          <p:nvPr/>
        </p:nvSpPr>
        <p:spPr>
          <a:xfrm>
            <a:off x="4616908" y="2209800"/>
            <a:ext cx="412292" cy="369332"/>
          </a:xfrm>
          <a:prstGeom prst="rect">
            <a:avLst/>
          </a:prstGeom>
        </p:spPr>
        <p:txBody>
          <a:bodyPr wrap="none">
            <a:spAutoFit/>
          </a:bodyPr>
          <a:lstStyle/>
          <a:p>
            <a:r>
              <a:rPr lang="en-US" b="1" smtClean="0">
                <a:solidFill>
                  <a:srgbClr val="FF0000"/>
                </a:solidFill>
                <a:sym typeface="Symbol"/>
              </a:rPr>
              <a:t></a:t>
            </a:r>
            <a:endParaRPr lang="en-US"/>
          </a:p>
        </p:txBody>
      </p:sp>
      <p:sp>
        <p:nvSpPr>
          <p:cNvPr id="7" name="TextBox 6"/>
          <p:cNvSpPr txBox="1"/>
          <p:nvPr/>
        </p:nvSpPr>
        <p:spPr>
          <a:xfrm>
            <a:off x="1143000" y="5791200"/>
            <a:ext cx="7315200" cy="338554"/>
          </a:xfrm>
          <a:prstGeom prst="rect">
            <a:avLst/>
          </a:prstGeom>
          <a:noFill/>
        </p:spPr>
        <p:txBody>
          <a:bodyPr wrap="square" rtlCol="0">
            <a:spAutoFit/>
          </a:bodyPr>
          <a:lstStyle/>
          <a:p>
            <a:r>
              <a:rPr lang="en-US" sz="1600" b="1" smtClean="0">
                <a:solidFill>
                  <a:srgbClr val="FF0000"/>
                </a:solidFill>
                <a:latin typeface="+mj-lt"/>
              </a:rPr>
              <a:t>This is not IV estimation. Z may be uncorrelated with X without problems.</a:t>
            </a:r>
            <a:endParaRPr lang="en-US" sz="1600" b="1">
              <a:solidFill>
                <a:srgbClr val="FF0000"/>
              </a:solidFill>
              <a:latin typeface="+mj-lt"/>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pPr algn="ctr" eaLnBrk="1" hangingPunct="1"/>
            <a:r>
              <a:rPr lang="en-US" b="1" smtClean="0"/>
              <a:t>Endogenous Binary Variable</a:t>
            </a:r>
          </a:p>
        </p:txBody>
      </p:sp>
      <p:graphicFrame>
        <p:nvGraphicFramePr>
          <p:cNvPr id="11266" name="Object 4"/>
          <p:cNvGraphicFramePr>
            <a:graphicFrameLocks noChangeAspect="1"/>
          </p:cNvGraphicFramePr>
          <p:nvPr/>
        </p:nvGraphicFramePr>
        <p:xfrm>
          <a:off x="1371600" y="1600200"/>
          <a:ext cx="7162800" cy="2024063"/>
        </p:xfrm>
        <a:graphic>
          <a:graphicData uri="http://schemas.openxmlformats.org/presentationml/2006/ole">
            <mc:AlternateContent xmlns:mc="http://schemas.openxmlformats.org/markup-compatibility/2006">
              <mc:Choice xmlns:v="urn:schemas-microsoft-com:vml" Requires="v">
                <p:oleObj spid="_x0000_s11273" name="Equation" r:id="rId4" imgW="2921000" imgH="825500" progId="Equation.DSMT4">
                  <p:embed/>
                </p:oleObj>
              </mc:Choice>
              <mc:Fallback>
                <p:oleObj name="Equation" r:id="rId4" imgW="2921000" imgH="825500" progId="Equation.DSMT4">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1600200"/>
                        <a:ext cx="7162800" cy="2024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1268" name="Picture 5"/>
          <p:cNvPicPr>
            <a:picLocks noChangeAspect="1" noChangeArrowheads="1"/>
          </p:cNvPicPr>
          <p:nvPr/>
        </p:nvPicPr>
        <p:blipFill>
          <a:blip r:embed="rId6" cstate="print"/>
          <a:srcRect/>
          <a:stretch>
            <a:fillRect/>
          </a:stretch>
        </p:blipFill>
        <p:spPr bwMode="auto">
          <a:xfrm>
            <a:off x="533400" y="4267200"/>
            <a:ext cx="3657600" cy="1998663"/>
          </a:xfrm>
          <a:prstGeom prst="rect">
            <a:avLst/>
          </a:prstGeom>
          <a:noFill/>
          <a:ln w="9525">
            <a:noFill/>
            <a:miter lim="800000"/>
            <a:headEnd/>
            <a:tailEnd/>
          </a:ln>
        </p:spPr>
      </p:pic>
      <p:pic>
        <p:nvPicPr>
          <p:cNvPr id="11269" name="Picture 6"/>
          <p:cNvPicPr>
            <a:picLocks noChangeAspect="1" noChangeArrowheads="1"/>
          </p:cNvPicPr>
          <p:nvPr/>
        </p:nvPicPr>
        <p:blipFill>
          <a:blip r:embed="rId7" cstate="print"/>
          <a:srcRect/>
          <a:stretch>
            <a:fillRect/>
          </a:stretch>
        </p:blipFill>
        <p:spPr bwMode="auto">
          <a:xfrm>
            <a:off x="4572000" y="4267200"/>
            <a:ext cx="4038600" cy="1998663"/>
          </a:xfrm>
          <a:prstGeom prst="rect">
            <a:avLst/>
          </a:prstGeom>
          <a:noFill/>
          <a:ln w="9525">
            <a:noFill/>
            <a:miter lim="800000"/>
            <a:headEnd/>
            <a:tailEnd/>
          </a:ln>
        </p:spPr>
      </p:pic>
      <p:sp>
        <p:nvSpPr>
          <p:cNvPr id="11270" name="Text Box 7"/>
          <p:cNvSpPr txBox="1">
            <a:spLocks noChangeArrowheads="1"/>
          </p:cNvSpPr>
          <p:nvPr/>
        </p:nvSpPr>
        <p:spPr bwMode="auto">
          <a:xfrm>
            <a:off x="457200" y="3810000"/>
            <a:ext cx="3686175" cy="323850"/>
          </a:xfrm>
          <a:prstGeom prst="rect">
            <a:avLst/>
          </a:prstGeom>
          <a:noFill/>
          <a:ln w="19050">
            <a:solidFill>
              <a:schemeClr val="tx1"/>
            </a:solidFill>
            <a:miter lim="800000"/>
            <a:headEnd/>
            <a:tailEnd/>
          </a:ln>
        </p:spPr>
        <p:txBody>
          <a:bodyPr>
            <a:spAutoFit/>
          </a:bodyPr>
          <a:lstStyle/>
          <a:p>
            <a:pPr>
              <a:spcBef>
                <a:spcPct val="50000"/>
              </a:spcBef>
            </a:pPr>
            <a:r>
              <a:rPr lang="en-US" sz="1400">
                <a:latin typeface="Arial" charset="0"/>
              </a:rPr>
              <a:t>Doctor = F(age,age</a:t>
            </a:r>
            <a:r>
              <a:rPr lang="en-US" sz="1400" baseline="30000">
                <a:latin typeface="Arial" charset="0"/>
              </a:rPr>
              <a:t>2</a:t>
            </a:r>
            <a:r>
              <a:rPr lang="en-US" sz="1400">
                <a:latin typeface="Arial" charset="0"/>
              </a:rPr>
              <a:t>,income,female,</a:t>
            </a:r>
            <a:r>
              <a:rPr lang="en-US" sz="1400" b="1">
                <a:solidFill>
                  <a:srgbClr val="FF3300"/>
                </a:solidFill>
                <a:latin typeface="Arial" charset="0"/>
              </a:rPr>
              <a:t>Public</a:t>
            </a:r>
            <a:r>
              <a:rPr lang="en-US" sz="1400">
                <a:latin typeface="Arial" charset="0"/>
              </a:rPr>
              <a:t>)</a:t>
            </a:r>
          </a:p>
        </p:txBody>
      </p:sp>
      <p:sp>
        <p:nvSpPr>
          <p:cNvPr id="11271" name="Text Box 8"/>
          <p:cNvSpPr txBox="1">
            <a:spLocks noChangeArrowheads="1"/>
          </p:cNvSpPr>
          <p:nvPr/>
        </p:nvSpPr>
        <p:spPr bwMode="auto">
          <a:xfrm>
            <a:off x="4495800" y="3810000"/>
            <a:ext cx="4191000" cy="323850"/>
          </a:xfrm>
          <a:prstGeom prst="rect">
            <a:avLst/>
          </a:prstGeom>
          <a:noFill/>
          <a:ln w="19050">
            <a:solidFill>
              <a:schemeClr val="tx1"/>
            </a:solidFill>
            <a:miter lim="800000"/>
            <a:headEnd/>
            <a:tailEnd/>
          </a:ln>
        </p:spPr>
        <p:txBody>
          <a:bodyPr>
            <a:spAutoFit/>
          </a:bodyPr>
          <a:lstStyle/>
          <a:p>
            <a:pPr>
              <a:spcBef>
                <a:spcPct val="50000"/>
              </a:spcBef>
            </a:pPr>
            <a:r>
              <a:rPr lang="en-US" sz="1400" b="1">
                <a:solidFill>
                  <a:srgbClr val="FF3300"/>
                </a:solidFill>
                <a:latin typeface="Arial" charset="0"/>
              </a:rPr>
              <a:t>Public</a:t>
            </a:r>
            <a:r>
              <a:rPr lang="en-US" sz="1400">
                <a:latin typeface="Arial" charset="0"/>
              </a:rPr>
              <a:t> = F(age,educ,income,married,kids,female)</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4"/>
          <p:cNvSpPr>
            <a:spLocks noGrp="1" noChangeArrowheads="1"/>
          </p:cNvSpPr>
          <p:nvPr>
            <p:ph type="title"/>
          </p:nvPr>
        </p:nvSpPr>
        <p:spPr>
          <a:xfrm>
            <a:off x="457200" y="457201"/>
            <a:ext cx="8229600" cy="990600"/>
          </a:xfrm>
        </p:spPr>
        <p:txBody>
          <a:bodyPr/>
          <a:lstStyle/>
          <a:p>
            <a:pPr algn="ctr" eaLnBrk="1" hangingPunct="1"/>
            <a:r>
              <a:rPr lang="en-US" b="1" smtClean="0"/>
              <a:t>FIML Estimates</a:t>
            </a:r>
          </a:p>
        </p:txBody>
      </p:sp>
      <p:sp>
        <p:nvSpPr>
          <p:cNvPr id="62467" name="Text Box 5"/>
          <p:cNvSpPr txBox="1">
            <a:spLocks noChangeArrowheads="1"/>
          </p:cNvSpPr>
          <p:nvPr/>
        </p:nvSpPr>
        <p:spPr bwMode="auto">
          <a:xfrm>
            <a:off x="1143000" y="1600200"/>
            <a:ext cx="7086600" cy="4838700"/>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FIML Estimates of Bivariate Probit Model</a:t>
            </a:r>
          </a:p>
          <a:p>
            <a:r>
              <a:rPr lang="en-US" sz="1200" b="1">
                <a:latin typeface="Courier New" pitchFamily="49" charset="0"/>
              </a:rPr>
              <a:t>Dependent variable               DOCPUB</a:t>
            </a:r>
          </a:p>
          <a:p>
            <a:r>
              <a:rPr lang="en-US" sz="1200" b="1">
                <a:latin typeface="Courier New" pitchFamily="49" charset="0"/>
              </a:rPr>
              <a:t>Log likelihood function    -25671.43905</a:t>
            </a:r>
          </a:p>
          <a:p>
            <a:r>
              <a:rPr lang="en-US" sz="1200" b="1">
                <a:latin typeface="Courier New" pitchFamily="49" charset="0"/>
              </a:rPr>
              <a:t>Estimation based on N =  27326, K =  14</a:t>
            </a:r>
          </a:p>
          <a:p>
            <a:r>
              <a:rPr lang="en-US" sz="1200" b="1">
                <a:latin typeface="Courier New" pitchFamily="49" charset="0"/>
              </a:rPr>
              <a:t>--------+-------------------------------------------------------------</a:t>
            </a:r>
          </a:p>
          <a:p>
            <a:r>
              <a:rPr lang="en-US" sz="1200" b="1">
                <a:latin typeface="Courier New" pitchFamily="49" charset="0"/>
              </a:rPr>
              <a:t>Variable| Coefficient    Standard Error  b/St.Er. P[|Z|&gt;z]   Mean of X</a:t>
            </a:r>
          </a:p>
          <a:p>
            <a:r>
              <a:rPr lang="en-US" sz="1200" b="1">
                <a:latin typeface="Courier New" pitchFamily="49" charset="0"/>
              </a:rPr>
              <a:t>--------+-------------------------------------------------------------</a:t>
            </a:r>
          </a:p>
          <a:p>
            <a:r>
              <a:rPr lang="en-US" sz="1200" b="1">
                <a:latin typeface="Courier New" pitchFamily="49" charset="0"/>
              </a:rPr>
              <a:t>        |Index    equation for DOCTOR</a:t>
            </a:r>
          </a:p>
          <a:p>
            <a:r>
              <a:rPr lang="en-US" sz="1200" b="1">
                <a:latin typeface="Courier New" pitchFamily="49" charset="0"/>
              </a:rPr>
              <a:t>Constant|     .59049***       .14473        4.080   .0000</a:t>
            </a:r>
          </a:p>
          <a:p>
            <a:r>
              <a:rPr lang="en-US" sz="1200" b="1">
                <a:latin typeface="Courier New" pitchFamily="49" charset="0"/>
              </a:rPr>
              <a:t>     AGE|    -.05740***       .00601       -9.559   .0000      43.5257</a:t>
            </a:r>
          </a:p>
          <a:p>
            <a:r>
              <a:rPr lang="en-US" sz="1200" b="1">
                <a:latin typeface="Courier New" pitchFamily="49" charset="0"/>
              </a:rPr>
              <a:t>   AGESQ|     .00082***     .681660D-04    12.100   .0000      2022.86</a:t>
            </a:r>
          </a:p>
          <a:p>
            <a:r>
              <a:rPr lang="en-US" sz="1200" b="1">
                <a:latin typeface="Courier New" pitchFamily="49" charset="0"/>
              </a:rPr>
              <a:t>  INCOME|     .08883*         .05094        1.744   .0812       .35208</a:t>
            </a:r>
          </a:p>
          <a:p>
            <a:r>
              <a:rPr lang="en-US" sz="1200" b="1">
                <a:latin typeface="Courier New" pitchFamily="49" charset="0"/>
              </a:rPr>
              <a:t>  FEMALE|     .34583***       .01629       21.225   .0000       .47877</a:t>
            </a:r>
          </a:p>
          <a:p>
            <a:r>
              <a:rPr lang="en-US" sz="1200" b="1">
                <a:latin typeface="Courier New" pitchFamily="49" charset="0"/>
              </a:rPr>
              <a:t>  PUBLIC|     .43533***       .07357        5.917   .0000       .88571</a:t>
            </a:r>
          </a:p>
          <a:p>
            <a:r>
              <a:rPr lang="en-US" sz="1200" b="1">
                <a:latin typeface="Courier New" pitchFamily="49" charset="0"/>
              </a:rPr>
              <a:t>        |Index    equation for PUBLIC</a:t>
            </a:r>
          </a:p>
          <a:p>
            <a:r>
              <a:rPr lang="en-US" sz="1200" b="1">
                <a:latin typeface="Courier New" pitchFamily="49" charset="0"/>
              </a:rPr>
              <a:t>Constant|    3.55054***       .07446       47.681   .0000</a:t>
            </a:r>
          </a:p>
          <a:p>
            <a:r>
              <a:rPr lang="en-US" sz="1200" b="1">
                <a:latin typeface="Courier New" pitchFamily="49" charset="0"/>
              </a:rPr>
              <a:t>     AGE|     .00067          .00115         .581   .5612      43.5257</a:t>
            </a:r>
          </a:p>
          <a:p>
            <a:r>
              <a:rPr lang="en-US" sz="1200" b="1">
                <a:latin typeface="Courier New" pitchFamily="49" charset="0"/>
              </a:rPr>
              <a:t>    EDUC|    -.16839***       .00416      -40.499   .0000      11.3206</a:t>
            </a:r>
          </a:p>
          <a:p>
            <a:r>
              <a:rPr lang="en-US" sz="1200" b="1">
                <a:latin typeface="Courier New" pitchFamily="49" charset="0"/>
              </a:rPr>
              <a:t>  INCOME|    -.98656***       .05171      -19.077   .0000       .35208</a:t>
            </a:r>
          </a:p>
          <a:p>
            <a:r>
              <a:rPr lang="en-US" sz="1200" b="1">
                <a:latin typeface="Courier New" pitchFamily="49" charset="0"/>
              </a:rPr>
              <a:t> MARRIED|    -.00985          .02922        -.337   .7361       .75862</a:t>
            </a:r>
          </a:p>
          <a:p>
            <a:r>
              <a:rPr lang="en-US" sz="1200" b="1">
                <a:latin typeface="Courier New" pitchFamily="49" charset="0"/>
              </a:rPr>
              <a:t>  HHKIDS|    -.08095***       .02510       -3.225   .0013       .40273</a:t>
            </a:r>
          </a:p>
          <a:p>
            <a:r>
              <a:rPr lang="en-US" sz="1200" b="1">
                <a:latin typeface="Courier New" pitchFamily="49" charset="0"/>
              </a:rPr>
              <a:t>  FEMALE|     .12139***       .02231        5.442   .0000       .47877</a:t>
            </a:r>
          </a:p>
          <a:p>
            <a:r>
              <a:rPr lang="en-US" sz="1200" b="1">
                <a:latin typeface="Courier New" pitchFamily="49" charset="0"/>
              </a:rPr>
              <a:t>        |Disturbance correlation</a:t>
            </a:r>
          </a:p>
          <a:p>
            <a:r>
              <a:rPr lang="en-US" sz="1200" b="1">
                <a:latin typeface="Courier New" pitchFamily="49" charset="0"/>
              </a:rPr>
              <a:t>RHO(1,2)|    -.17280***       .04074       -4.241   .0000</a:t>
            </a:r>
          </a:p>
          <a:p>
            <a:r>
              <a:rPr lang="en-US" sz="1200" b="1">
                <a:latin typeface="Courier New" pitchFamily="49" charset="0"/>
              </a:rPr>
              <a:t>--------+-------------------------------------------------------------</a:t>
            </a:r>
          </a:p>
        </p:txBody>
      </p:sp>
      <p:sp>
        <p:nvSpPr>
          <p:cNvPr id="4" name="Rectangle 3"/>
          <p:cNvSpPr/>
          <p:nvPr/>
        </p:nvSpPr>
        <p:spPr bwMode="auto">
          <a:xfrm>
            <a:off x="1143000" y="5850469"/>
            <a:ext cx="6705600" cy="533400"/>
          </a:xfrm>
          <a:prstGeom prst="rect">
            <a:avLst/>
          </a:prstGeom>
          <a:solidFill>
            <a:srgbClr val="7030A0">
              <a:alpha val="2000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57200" y="457200"/>
            <a:ext cx="8229600" cy="1139825"/>
          </a:xfrm>
        </p:spPr>
        <p:txBody>
          <a:bodyPr/>
          <a:lstStyle/>
          <a:p>
            <a:pPr algn="ctr" eaLnBrk="1" hangingPunct="1"/>
            <a:r>
              <a:rPr lang="en-US" b="1" smtClean="0"/>
              <a:t>Model Predictions</a:t>
            </a:r>
          </a:p>
        </p:txBody>
      </p:sp>
      <p:sp>
        <p:nvSpPr>
          <p:cNvPr id="63491" name="Text Box 4"/>
          <p:cNvSpPr txBox="1">
            <a:spLocks noChangeArrowheads="1"/>
          </p:cNvSpPr>
          <p:nvPr/>
        </p:nvSpPr>
        <p:spPr bwMode="auto">
          <a:xfrm>
            <a:off x="990600" y="1828800"/>
            <a:ext cx="7543800" cy="4248150"/>
          </a:xfrm>
          <a:prstGeom prst="rect">
            <a:avLst/>
          </a:prstGeom>
          <a:noFill/>
          <a:ln w="19050">
            <a:noFill/>
            <a:miter lim="800000"/>
            <a:headEnd/>
            <a:tailEnd/>
          </a:ln>
        </p:spPr>
        <p:txBody>
          <a:bodyPr>
            <a:spAutoFit/>
          </a:bodyPr>
          <a:lstStyle/>
          <a:p>
            <a:r>
              <a:rPr lang="en-US" sz="1600" b="1">
                <a:latin typeface="Courier New" pitchFamily="49" charset="0"/>
              </a:rPr>
              <a:t>+--------------------------------------------------------+</a:t>
            </a:r>
          </a:p>
          <a:p>
            <a:r>
              <a:rPr lang="en-US" sz="1600" b="1">
                <a:latin typeface="Courier New" pitchFamily="49" charset="0"/>
              </a:rPr>
              <a:t>| Bivariate Probit Predictions for DOCTOR   and PUBLIC   |</a:t>
            </a:r>
          </a:p>
          <a:p>
            <a:r>
              <a:rPr lang="en-US" sz="1600" b="1">
                <a:latin typeface="Courier New" pitchFamily="49" charset="0"/>
              </a:rPr>
              <a:t>| Predicted cell (i,j) is cell with largest probability  |</a:t>
            </a:r>
          </a:p>
          <a:p>
            <a:r>
              <a:rPr lang="en-US" sz="1600" b="1">
                <a:latin typeface="Courier New" pitchFamily="49" charset="0"/>
              </a:rPr>
              <a:t>| Neither DOCTOR   nor PUBLIC   predicted correctly      |</a:t>
            </a:r>
          </a:p>
          <a:p>
            <a:r>
              <a:rPr lang="en-US" sz="1600" b="1">
                <a:latin typeface="Courier New" pitchFamily="49" charset="0"/>
              </a:rPr>
              <a:t>|                          1599 of   27326 observations  |</a:t>
            </a:r>
          </a:p>
          <a:p>
            <a:r>
              <a:rPr lang="en-US" sz="1600" b="1">
                <a:latin typeface="Courier New" pitchFamily="49" charset="0"/>
              </a:rPr>
              <a:t>| Only    DOCTOR   correctly predicted                   |</a:t>
            </a:r>
          </a:p>
          <a:p>
            <a:r>
              <a:rPr lang="en-US" sz="1600" b="1">
                <a:latin typeface="Courier New" pitchFamily="49" charset="0"/>
              </a:rPr>
              <a:t>|         DOCTOR   = 0:    1062 of   10135 observations  |</a:t>
            </a:r>
          </a:p>
          <a:p>
            <a:r>
              <a:rPr lang="en-US" sz="1600" b="1">
                <a:latin typeface="Courier New" pitchFamily="49" charset="0"/>
              </a:rPr>
              <a:t>|         DOCTOR   = 1:     632 of   17191 observations  |</a:t>
            </a:r>
          </a:p>
          <a:p>
            <a:r>
              <a:rPr lang="en-US" sz="1600" b="1">
                <a:latin typeface="Courier New" pitchFamily="49" charset="0"/>
              </a:rPr>
              <a:t>| Only    PUBLIC   correctly predicted                   |</a:t>
            </a:r>
          </a:p>
          <a:p>
            <a:r>
              <a:rPr lang="en-US" sz="1600" b="1">
                <a:latin typeface="Courier New" pitchFamily="49" charset="0"/>
              </a:rPr>
              <a:t>|         PUBLIC   = 0:     140 of    3123 observations  |</a:t>
            </a:r>
          </a:p>
          <a:p>
            <a:r>
              <a:rPr lang="en-US" sz="1600" b="1">
                <a:latin typeface="Courier New" pitchFamily="49" charset="0"/>
              </a:rPr>
              <a:t>|         PUBLIC   = 1:     632 of   24203 observations  |</a:t>
            </a:r>
          </a:p>
          <a:p>
            <a:r>
              <a:rPr lang="en-US" sz="1600" b="1">
                <a:latin typeface="Courier New" pitchFamily="49" charset="0"/>
              </a:rPr>
              <a:t>| Both    DOCTOR   and PUBLIC   correctly predicted      |</a:t>
            </a:r>
          </a:p>
          <a:p>
            <a:r>
              <a:rPr lang="en-US" sz="1600" b="1">
                <a:latin typeface="Courier New" pitchFamily="49" charset="0"/>
              </a:rPr>
              <a:t>|         DOCTOR   = 0 PUBLIC   = 0:      69 of    1403  |</a:t>
            </a:r>
          </a:p>
          <a:p>
            <a:r>
              <a:rPr lang="en-US" sz="1600" b="1">
                <a:latin typeface="Courier New" pitchFamily="49" charset="0"/>
              </a:rPr>
              <a:t>|         DOCTOR   = 1 PUBLIC   = 0:      92 of    1720  |</a:t>
            </a:r>
          </a:p>
          <a:p>
            <a:r>
              <a:rPr lang="en-US" sz="1600" b="1">
                <a:latin typeface="Courier New" pitchFamily="49" charset="0"/>
              </a:rPr>
              <a:t>|         DOCTOR   = 0 PUBLIC   = 1:     252 of    8732  |</a:t>
            </a:r>
          </a:p>
          <a:p>
            <a:r>
              <a:rPr lang="en-US" sz="1600" b="1">
                <a:latin typeface="Courier New" pitchFamily="49" charset="0"/>
              </a:rPr>
              <a:t>|         DOCTOR   = 1 PUBLIC   = 1:   15008 of   15471  |</a:t>
            </a:r>
          </a:p>
          <a:p>
            <a:r>
              <a:rPr lang="en-US" sz="1600" b="1">
                <a:latin typeface="Courier New" pitchFamily="49" charset="0"/>
              </a:rPr>
              <a:t>+--------------------------------------------------------+</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457200" y="304800"/>
            <a:ext cx="8229600" cy="1139825"/>
          </a:xfrm>
        </p:spPr>
        <p:txBody>
          <a:bodyPr/>
          <a:lstStyle/>
          <a:p>
            <a:pPr algn="ctr" eaLnBrk="1" hangingPunct="1"/>
            <a:r>
              <a:rPr lang="en-US" b="1" smtClean="0"/>
              <a:t>Partial Effects</a:t>
            </a:r>
          </a:p>
        </p:txBody>
      </p:sp>
      <p:graphicFrame>
        <p:nvGraphicFramePr>
          <p:cNvPr id="12290" name="Object 4"/>
          <p:cNvGraphicFramePr>
            <a:graphicFrameLocks noChangeAspect="1"/>
          </p:cNvGraphicFramePr>
          <p:nvPr/>
        </p:nvGraphicFramePr>
        <p:xfrm>
          <a:off x="1219200" y="1634661"/>
          <a:ext cx="6313488" cy="4572463"/>
        </p:xfrm>
        <a:graphic>
          <a:graphicData uri="http://schemas.openxmlformats.org/presentationml/2006/ole">
            <mc:AlternateContent xmlns:mc="http://schemas.openxmlformats.org/markup-compatibility/2006">
              <mc:Choice xmlns:v="urn:schemas-microsoft-com:vml" Requires="v">
                <p:oleObj spid="_x0000_s12297" name="Equation" r:id="rId4" imgW="3962400" imgH="2870200" progId="Equation.DSMT4">
                  <p:embed/>
                </p:oleObj>
              </mc:Choice>
              <mc:Fallback>
                <p:oleObj name="Equation" r:id="rId4" imgW="3962400" imgH="2870200" progId="Equation.DSMT4">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1634661"/>
                        <a:ext cx="6313488" cy="45724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3"/>
          <p:cNvSpPr/>
          <p:nvPr/>
        </p:nvSpPr>
        <p:spPr bwMode="auto">
          <a:xfrm>
            <a:off x="1447800" y="3657600"/>
            <a:ext cx="1447800" cy="914400"/>
          </a:xfrm>
          <a:prstGeom prst="rect">
            <a:avLst/>
          </a:prstGeom>
          <a:solidFill>
            <a:srgbClr val="7030A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1447800" y="4953000"/>
            <a:ext cx="1524000" cy="914400"/>
          </a:xfrm>
          <a:prstGeom prst="rect">
            <a:avLst/>
          </a:prstGeom>
          <a:solidFill>
            <a:srgbClr val="92D05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algn="ctr" eaLnBrk="1" hangingPunct="1"/>
            <a:r>
              <a:rPr lang="en-US" smtClean="0"/>
              <a:t>Identification Issues</a:t>
            </a:r>
          </a:p>
        </p:txBody>
      </p:sp>
      <p:sp>
        <p:nvSpPr>
          <p:cNvPr id="64515" name="Rectangle 3"/>
          <p:cNvSpPr>
            <a:spLocks noGrp="1" noChangeArrowheads="1"/>
          </p:cNvSpPr>
          <p:nvPr>
            <p:ph type="body" idx="1"/>
          </p:nvPr>
        </p:nvSpPr>
        <p:spPr>
          <a:xfrm>
            <a:off x="1447800" y="1905001"/>
            <a:ext cx="7315200" cy="3505200"/>
          </a:xfrm>
        </p:spPr>
        <p:txBody>
          <a:bodyPr/>
          <a:lstStyle/>
          <a:p>
            <a:pPr eaLnBrk="1" hangingPunct="1"/>
            <a:r>
              <a:rPr lang="en-US" sz="2400" smtClean="0">
                <a:latin typeface="Arial" charset="0"/>
              </a:rPr>
              <a:t>Exclusions are not needed for estimation</a:t>
            </a:r>
          </a:p>
          <a:p>
            <a:pPr eaLnBrk="1" hangingPunct="1"/>
            <a:r>
              <a:rPr lang="en-US" sz="2400" smtClean="0">
                <a:latin typeface="Arial" charset="0"/>
              </a:rPr>
              <a:t>Identification is, in principle, by “functional form”</a:t>
            </a:r>
          </a:p>
          <a:p>
            <a:pPr eaLnBrk="1" hangingPunct="1"/>
            <a:r>
              <a:rPr lang="en-US" sz="2400" smtClean="0">
                <a:latin typeface="Arial" charset="0"/>
              </a:rPr>
              <a:t>Researchers usually have a variable in the treatment equation that is not in the main probit equation “to improve identification”</a:t>
            </a:r>
          </a:p>
          <a:p>
            <a:pPr eaLnBrk="1" hangingPunct="1"/>
            <a:r>
              <a:rPr lang="en-US" sz="2400" smtClean="0">
                <a:latin typeface="Arial" charset="0"/>
              </a:rPr>
              <a:t>A fully simultaneous model</a:t>
            </a:r>
          </a:p>
          <a:p>
            <a:pPr lvl="1" eaLnBrk="1" hangingPunct="1"/>
            <a:r>
              <a:rPr lang="en-US" sz="2000" smtClean="0">
                <a:latin typeface="Arial" charset="0"/>
              </a:rPr>
              <a:t>y1 = f(</a:t>
            </a:r>
            <a:r>
              <a:rPr lang="en-US" sz="2000" b="1" smtClean="0">
                <a:latin typeface="Arial" charset="0"/>
              </a:rPr>
              <a:t>x</a:t>
            </a:r>
            <a:r>
              <a:rPr lang="en-US" sz="2000" smtClean="0">
                <a:latin typeface="Arial" charset="0"/>
              </a:rPr>
              <a:t>1,y2),  y2 = f(</a:t>
            </a:r>
            <a:r>
              <a:rPr lang="en-US" sz="2000" b="1" smtClean="0">
                <a:latin typeface="Arial" charset="0"/>
              </a:rPr>
              <a:t>x</a:t>
            </a:r>
            <a:r>
              <a:rPr lang="en-US" sz="2000" smtClean="0">
                <a:latin typeface="Arial" charset="0"/>
              </a:rPr>
              <a:t>2,y1)</a:t>
            </a:r>
          </a:p>
          <a:p>
            <a:pPr lvl="1" eaLnBrk="1" hangingPunct="1"/>
            <a:r>
              <a:rPr lang="en-US" sz="2000" smtClean="0">
                <a:latin typeface="Arial" charset="0"/>
              </a:rPr>
              <a:t>Not identified even with exclusion restrictions</a:t>
            </a:r>
          </a:p>
          <a:p>
            <a:pPr lvl="1" eaLnBrk="1" hangingPunct="1"/>
            <a:r>
              <a:rPr lang="en-US" sz="2000" smtClean="0">
                <a:latin typeface="Arial" charset="0"/>
              </a:rPr>
              <a:t>(Model is “incoherent”)</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ctrTitle" idx="4294967295"/>
          </p:nvPr>
        </p:nvSpPr>
        <p:spPr>
          <a:xfrm>
            <a:off x="762000" y="2057400"/>
            <a:ext cx="7696200" cy="1676400"/>
          </a:xfrm>
        </p:spPr>
        <p:txBody>
          <a:bodyPr/>
          <a:lstStyle/>
          <a:p>
            <a:pPr marL="0" indent="0" eaLnBrk="1" hangingPunct="1"/>
            <a:r>
              <a:rPr lang="en-US" sz="7200" smtClean="0">
                <a:latin typeface="Arial" charset="0"/>
              </a:rPr>
              <a:t>Selection</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algn="ctr" eaLnBrk="1" hangingPunct="1"/>
            <a:r>
              <a:rPr lang="en-US" b="1" smtClean="0"/>
              <a:t>A Sample Selection Model</a:t>
            </a:r>
          </a:p>
        </p:txBody>
      </p:sp>
      <p:sp>
        <p:nvSpPr>
          <p:cNvPr id="65539" name="Rectangle 3"/>
          <p:cNvSpPr>
            <a:spLocks noGrp="1" noChangeArrowheads="1"/>
          </p:cNvSpPr>
          <p:nvPr>
            <p:ph type="body" idx="1"/>
          </p:nvPr>
        </p:nvSpPr>
        <p:spPr>
          <a:xfrm>
            <a:off x="533400" y="1752600"/>
            <a:ext cx="8458200" cy="4191000"/>
          </a:xfrm>
        </p:spPr>
        <p:txBody>
          <a:bodyPr/>
          <a:lstStyle/>
          <a:p>
            <a:pPr eaLnBrk="1" hangingPunct="1">
              <a:buFont typeface="Wingdings" pitchFamily="2" charset="2"/>
              <a:buNone/>
            </a:pPr>
            <a:r>
              <a:rPr lang="en-US" sz="2400" smtClean="0"/>
              <a:t>   U*   = </a:t>
            </a:r>
            <a:r>
              <a:rPr lang="el-GR" sz="2400" b="1" smtClean="0"/>
              <a:t>β</a:t>
            </a:r>
            <a:r>
              <a:rPr lang="en-US" sz="2400" b="1" smtClean="0"/>
              <a:t>’x</a:t>
            </a:r>
            <a:r>
              <a:rPr lang="en-US" sz="2400" smtClean="0"/>
              <a:t>          </a:t>
            </a:r>
            <a:r>
              <a:rPr lang="en-US" sz="2400" smtClean="0">
                <a:latin typeface="Arial" charset="0"/>
                <a:cs typeface="Arial" charset="0"/>
              </a:rPr>
              <a:t>+</a:t>
            </a:r>
            <a:r>
              <a:rPr lang="en-US" sz="2400" smtClean="0"/>
              <a:t> </a:t>
            </a:r>
            <a:r>
              <a:rPr lang="el-GR" sz="2400" smtClean="0"/>
              <a:t>ε</a:t>
            </a:r>
            <a:r>
              <a:rPr lang="en-US" sz="2400" smtClean="0"/>
              <a:t/>
            </a:r>
            <a:br>
              <a:rPr lang="en-US" sz="2400" smtClean="0"/>
            </a:br>
            <a:r>
              <a:rPr lang="en-US" sz="2400" smtClean="0"/>
              <a:t>y     = 1[U* &gt; 0]</a:t>
            </a:r>
            <a:br>
              <a:rPr lang="en-US" sz="2400" smtClean="0"/>
            </a:br>
            <a:r>
              <a:rPr lang="en-US" sz="2400" smtClean="0"/>
              <a:t>h*   = </a:t>
            </a:r>
            <a:r>
              <a:rPr lang="el-GR" sz="2400" b="1" smtClean="0"/>
              <a:t>α</a:t>
            </a:r>
            <a:r>
              <a:rPr lang="en-US" sz="2400" b="1" smtClean="0"/>
              <a:t>’z</a:t>
            </a:r>
            <a:r>
              <a:rPr lang="en-US" sz="2400" smtClean="0"/>
              <a:t>          </a:t>
            </a:r>
            <a:r>
              <a:rPr lang="en-US" sz="2400" smtClean="0">
                <a:latin typeface="+mj-lt"/>
              </a:rPr>
              <a:t>+</a:t>
            </a:r>
            <a:r>
              <a:rPr lang="en-US" sz="2400" smtClean="0"/>
              <a:t> u</a:t>
            </a:r>
            <a:br>
              <a:rPr lang="en-US" sz="2400" smtClean="0"/>
            </a:br>
            <a:r>
              <a:rPr lang="en-US" sz="2400" smtClean="0"/>
              <a:t>h     = 1[h* &gt; 0]</a:t>
            </a:r>
            <a:endParaRPr lang="el-GR" sz="2400" smtClean="0"/>
          </a:p>
          <a:p>
            <a:pPr eaLnBrk="1" hangingPunct="1">
              <a:buFont typeface="Wingdings" pitchFamily="2" charset="2"/>
              <a:buNone/>
            </a:pPr>
            <a:r>
              <a:rPr lang="en-US" sz="2400" smtClean="0"/>
              <a:t>   E[</a:t>
            </a:r>
            <a:r>
              <a:rPr lang="el-GR" sz="2400" smtClean="0"/>
              <a:t>ε</a:t>
            </a:r>
            <a:r>
              <a:rPr lang="en-US" sz="2400" smtClean="0"/>
              <a:t>|h] ≠ 0 </a:t>
            </a:r>
            <a:r>
              <a:rPr lang="en-US" sz="2400" smtClean="0">
                <a:sym typeface="Wingdings" pitchFamily="2" charset="2"/>
              </a:rPr>
              <a:t> Cov[u, </a:t>
            </a:r>
            <a:r>
              <a:rPr lang="el-GR" sz="2400" smtClean="0"/>
              <a:t>ε</a:t>
            </a:r>
            <a:r>
              <a:rPr lang="en-US" sz="2400" smtClean="0">
                <a:sym typeface="Wingdings" pitchFamily="2" charset="2"/>
              </a:rPr>
              <a:t>] </a:t>
            </a:r>
            <a:r>
              <a:rPr lang="en-US" sz="2400" smtClean="0"/>
              <a:t>≠ 0</a:t>
            </a:r>
            <a:br>
              <a:rPr lang="en-US" sz="2400" smtClean="0"/>
            </a:br>
            <a:r>
              <a:rPr lang="en-US" sz="2400" smtClean="0"/>
              <a:t>(y,</a:t>
            </a:r>
            <a:r>
              <a:rPr lang="en-US" sz="2400" b="1" smtClean="0"/>
              <a:t>x</a:t>
            </a:r>
            <a:r>
              <a:rPr lang="en-US" sz="2400" smtClean="0"/>
              <a:t>) are observed only when h = 1</a:t>
            </a:r>
          </a:p>
          <a:p>
            <a:pPr eaLnBrk="1" hangingPunct="1">
              <a:buFont typeface="Wingdings" pitchFamily="2" charset="2"/>
              <a:buNone/>
            </a:pPr>
            <a:r>
              <a:rPr lang="en-US" sz="2400" smtClean="0"/>
              <a:t>Additional Assumptions:</a:t>
            </a:r>
          </a:p>
          <a:p>
            <a:pPr eaLnBrk="1" hangingPunct="1">
              <a:buFont typeface="Wingdings" pitchFamily="2" charset="2"/>
              <a:buNone/>
            </a:pPr>
            <a:r>
              <a:rPr lang="en-US" sz="2400" smtClean="0"/>
              <a:t>   (u,</a:t>
            </a:r>
            <a:r>
              <a:rPr lang="el-GR" sz="2400" smtClean="0"/>
              <a:t>ε</a:t>
            </a:r>
            <a:r>
              <a:rPr lang="en-US" sz="2400" smtClean="0"/>
              <a:t>)  ~  N[(0,0),(</a:t>
            </a:r>
            <a:r>
              <a:rPr lang="el-GR" sz="2400" smtClean="0"/>
              <a:t>σ</a:t>
            </a:r>
            <a:r>
              <a:rPr lang="en-US" sz="2400" baseline="-25000" smtClean="0"/>
              <a:t>u</a:t>
            </a:r>
            <a:r>
              <a:rPr lang="en-US" sz="2400" baseline="30000" smtClean="0"/>
              <a:t>2</a:t>
            </a:r>
            <a:r>
              <a:rPr lang="en-US" sz="2400" smtClean="0"/>
              <a:t>, </a:t>
            </a:r>
            <a:r>
              <a:rPr lang="el-GR" sz="2400" smtClean="0"/>
              <a:t>ρσ</a:t>
            </a:r>
            <a:r>
              <a:rPr lang="en-US" sz="2400" baseline="-25000" smtClean="0"/>
              <a:t>u</a:t>
            </a:r>
            <a:r>
              <a:rPr lang="en-US" sz="2400" smtClean="0"/>
              <a:t>, 1)]</a:t>
            </a:r>
          </a:p>
          <a:p>
            <a:pPr eaLnBrk="1" hangingPunct="1">
              <a:buFont typeface="Wingdings" pitchFamily="2" charset="2"/>
              <a:buNone/>
            </a:pPr>
            <a:r>
              <a:rPr lang="en-US" sz="2400" smtClean="0"/>
              <a:t>   </a:t>
            </a:r>
            <a:r>
              <a:rPr lang="en-US" sz="2400" b="1" smtClean="0"/>
              <a:t>z</a:t>
            </a:r>
            <a:r>
              <a:rPr lang="en-US" sz="2400" smtClean="0"/>
              <a:t>        =  a valid set of exogenous</a:t>
            </a:r>
            <a:br>
              <a:rPr lang="en-US" sz="2400" smtClean="0"/>
            </a:br>
            <a:r>
              <a:rPr lang="en-US" sz="2400" smtClean="0"/>
              <a:t>              variables, uncorrelated with (u,</a:t>
            </a:r>
            <a:r>
              <a:rPr lang="el-GR" sz="2400" smtClean="0"/>
              <a:t>ε</a:t>
            </a:r>
            <a:r>
              <a:rPr lang="en-US" sz="2400" smtClean="0"/>
              <a:t>)</a:t>
            </a:r>
          </a:p>
        </p:txBody>
      </p:sp>
      <p:sp>
        <p:nvSpPr>
          <p:cNvPr id="4" name="Rectangle 3"/>
          <p:cNvSpPr/>
          <p:nvPr/>
        </p:nvSpPr>
        <p:spPr bwMode="auto">
          <a:xfrm>
            <a:off x="3886200" y="1828800"/>
            <a:ext cx="304800" cy="1219200"/>
          </a:xfrm>
          <a:prstGeom prst="rect">
            <a:avLst/>
          </a:prstGeom>
          <a:solidFill>
            <a:srgbClr val="7030A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TextBox 4"/>
          <p:cNvSpPr txBox="1"/>
          <p:nvPr/>
        </p:nvSpPr>
        <p:spPr>
          <a:xfrm>
            <a:off x="4724400" y="2133600"/>
            <a:ext cx="3581400" cy="523220"/>
          </a:xfrm>
          <a:prstGeom prst="rect">
            <a:avLst/>
          </a:prstGeom>
          <a:noFill/>
          <a:ln w="28575">
            <a:solidFill>
              <a:schemeClr val="tx1"/>
            </a:solidFill>
          </a:ln>
        </p:spPr>
        <p:txBody>
          <a:bodyPr wrap="square" rtlCol="0">
            <a:spAutoFit/>
          </a:bodyPr>
          <a:lstStyle/>
          <a:p>
            <a:r>
              <a:rPr lang="en-US" sz="1400" b="1" smtClean="0">
                <a:latin typeface="+mj-lt"/>
              </a:rPr>
              <a:t>Correlation = </a:t>
            </a:r>
            <a:r>
              <a:rPr lang="el-GR" sz="1400" b="1" smtClean="0">
                <a:latin typeface="+mj-lt"/>
              </a:rPr>
              <a:t>ρ</a:t>
            </a:r>
            <a:r>
              <a:rPr lang="en-US" sz="1400" b="1" smtClean="0">
                <a:latin typeface="+mj-lt"/>
              </a:rPr>
              <a:t>.</a:t>
            </a:r>
          </a:p>
          <a:p>
            <a:r>
              <a:rPr lang="en-US" sz="1400" b="1" smtClean="0">
                <a:latin typeface="+mj-lt"/>
              </a:rPr>
              <a:t>This is the source of the “selectivity:  </a:t>
            </a:r>
            <a:endParaRPr lang="en-US" sz="1400" b="1">
              <a:latin typeface="+mj-lt"/>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algn="ctr" eaLnBrk="1" hangingPunct="1"/>
            <a:r>
              <a:rPr lang="en-US" b="1" smtClean="0"/>
              <a:t>Application: Doctor,Public</a:t>
            </a:r>
          </a:p>
        </p:txBody>
      </p:sp>
      <p:sp>
        <p:nvSpPr>
          <p:cNvPr id="66567" name="Text Box 7"/>
          <p:cNvSpPr txBox="1">
            <a:spLocks noChangeArrowheads="1"/>
          </p:cNvSpPr>
          <p:nvPr/>
        </p:nvSpPr>
        <p:spPr bwMode="auto">
          <a:xfrm>
            <a:off x="990600" y="1600200"/>
            <a:ext cx="7010400" cy="307777"/>
          </a:xfrm>
          <a:prstGeom prst="rect">
            <a:avLst/>
          </a:prstGeom>
          <a:noFill/>
          <a:ln w="19050">
            <a:solidFill>
              <a:schemeClr val="tx1"/>
            </a:solidFill>
            <a:miter lim="800000"/>
            <a:headEnd/>
            <a:tailEnd/>
          </a:ln>
        </p:spPr>
        <p:txBody>
          <a:bodyPr>
            <a:spAutoFit/>
          </a:bodyPr>
          <a:lstStyle/>
          <a:p>
            <a:pPr algn="ctr">
              <a:spcBef>
                <a:spcPct val="50000"/>
              </a:spcBef>
            </a:pPr>
            <a:r>
              <a:rPr lang="en-US" sz="1400" b="1">
                <a:latin typeface="Arial" charset="0"/>
              </a:rPr>
              <a:t>3 Groups of observations: (Public=0), (</a:t>
            </a:r>
            <a:r>
              <a:rPr lang="en-US" sz="1400" b="1" smtClean="0">
                <a:latin typeface="Arial" charset="0"/>
              </a:rPr>
              <a:t>Doctor=0|Public=1</a:t>
            </a:r>
            <a:r>
              <a:rPr lang="en-US" sz="1400" b="1">
                <a:latin typeface="Arial" charset="0"/>
              </a:rPr>
              <a:t>), (</a:t>
            </a:r>
            <a:r>
              <a:rPr lang="en-US" sz="1400" b="1" smtClean="0">
                <a:latin typeface="Arial" charset="0"/>
              </a:rPr>
              <a:t>Doctor=1|Public=1</a:t>
            </a:r>
            <a:r>
              <a:rPr lang="en-US" sz="1400" b="1">
                <a:latin typeface="Arial" charset="0"/>
              </a:rPr>
              <a:t>)</a:t>
            </a:r>
            <a:endParaRPr lang="en-US"/>
          </a:p>
        </p:txBody>
      </p:sp>
      <p:pic>
        <p:nvPicPr>
          <p:cNvPr id="389121" name="Picture 1"/>
          <p:cNvPicPr>
            <a:picLocks noChangeAspect="1" noChangeArrowheads="1"/>
          </p:cNvPicPr>
          <p:nvPr/>
        </p:nvPicPr>
        <p:blipFill>
          <a:blip r:embed="rId3"/>
          <a:srcRect/>
          <a:stretch>
            <a:fillRect/>
          </a:stretch>
        </p:blipFill>
        <p:spPr bwMode="auto">
          <a:xfrm>
            <a:off x="838200" y="2133600"/>
            <a:ext cx="8100204" cy="4114800"/>
          </a:xfrm>
          <a:prstGeom prst="rect">
            <a:avLst/>
          </a:prstGeom>
          <a:noFill/>
          <a:ln w="9525">
            <a:noFill/>
            <a:miter lim="800000"/>
            <a:headEnd/>
            <a:tailEnd/>
          </a:ln>
          <a:effectLst/>
        </p:spPr>
      </p:pic>
      <p:sp>
        <p:nvSpPr>
          <p:cNvPr id="9" name="Rectangle 6"/>
          <p:cNvSpPr>
            <a:spLocks noChangeArrowheads="1"/>
          </p:cNvSpPr>
          <p:nvPr/>
        </p:nvSpPr>
        <p:spPr bwMode="auto">
          <a:xfrm>
            <a:off x="2286000" y="5562600"/>
            <a:ext cx="762000" cy="381000"/>
          </a:xfrm>
          <a:prstGeom prst="rect">
            <a:avLst/>
          </a:prstGeom>
          <a:solidFill>
            <a:srgbClr val="FF0000">
              <a:alpha val="23921"/>
            </a:srgbClr>
          </a:solidFill>
          <a:ln w="19050">
            <a:solidFill>
              <a:schemeClr val="tx1"/>
            </a:solidFill>
            <a:miter lim="800000"/>
            <a:headEnd/>
            <a:tailEnd/>
          </a:ln>
        </p:spPr>
        <p:txBody>
          <a:bodyPr wrap="none" anchor="ctr"/>
          <a:lstStyle/>
          <a:p>
            <a:endParaRPr lang="en-US"/>
          </a:p>
        </p:txBody>
      </p:sp>
      <p:sp>
        <p:nvSpPr>
          <p:cNvPr id="10" name="Rectangle 6"/>
          <p:cNvSpPr>
            <a:spLocks noChangeArrowheads="1"/>
          </p:cNvSpPr>
          <p:nvPr/>
        </p:nvSpPr>
        <p:spPr bwMode="auto">
          <a:xfrm>
            <a:off x="3048000" y="4953000"/>
            <a:ext cx="762000" cy="609600"/>
          </a:xfrm>
          <a:prstGeom prst="rect">
            <a:avLst/>
          </a:prstGeom>
          <a:solidFill>
            <a:srgbClr val="FF0000">
              <a:alpha val="23921"/>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algn="ctr" eaLnBrk="1" hangingPunct="1"/>
            <a:r>
              <a:rPr lang="en-US" b="1" smtClean="0"/>
              <a:t>Sample Selection</a:t>
            </a:r>
          </a:p>
        </p:txBody>
      </p:sp>
      <p:pic>
        <p:nvPicPr>
          <p:cNvPr id="67587" name="Picture 4"/>
          <p:cNvPicPr>
            <a:picLocks noChangeAspect="1" noChangeArrowheads="1"/>
          </p:cNvPicPr>
          <p:nvPr/>
        </p:nvPicPr>
        <p:blipFill>
          <a:blip r:embed="rId3" cstate="print"/>
          <a:srcRect/>
          <a:stretch>
            <a:fillRect/>
          </a:stretch>
        </p:blipFill>
        <p:spPr bwMode="auto">
          <a:xfrm>
            <a:off x="533400" y="2116138"/>
            <a:ext cx="3886200" cy="2124075"/>
          </a:xfrm>
          <a:prstGeom prst="rect">
            <a:avLst/>
          </a:prstGeom>
          <a:noFill/>
          <a:ln w="9525">
            <a:noFill/>
            <a:miter lim="800000"/>
            <a:headEnd/>
            <a:tailEnd/>
          </a:ln>
        </p:spPr>
      </p:pic>
      <p:pic>
        <p:nvPicPr>
          <p:cNvPr id="67588" name="Picture 5"/>
          <p:cNvPicPr>
            <a:picLocks noChangeAspect="1" noChangeArrowheads="1"/>
          </p:cNvPicPr>
          <p:nvPr/>
        </p:nvPicPr>
        <p:blipFill>
          <a:blip r:embed="rId4" cstate="print"/>
          <a:srcRect/>
          <a:stretch>
            <a:fillRect/>
          </a:stretch>
        </p:blipFill>
        <p:spPr bwMode="auto">
          <a:xfrm>
            <a:off x="4572000" y="4419600"/>
            <a:ext cx="4343400" cy="2149475"/>
          </a:xfrm>
          <a:prstGeom prst="rect">
            <a:avLst/>
          </a:prstGeom>
          <a:noFill/>
          <a:ln w="9525">
            <a:noFill/>
            <a:miter lim="800000"/>
            <a:headEnd/>
            <a:tailEnd/>
          </a:ln>
        </p:spPr>
      </p:pic>
      <p:sp>
        <p:nvSpPr>
          <p:cNvPr id="67589" name="Text Box 6"/>
          <p:cNvSpPr txBox="1">
            <a:spLocks noChangeArrowheads="1"/>
          </p:cNvSpPr>
          <p:nvPr/>
        </p:nvSpPr>
        <p:spPr bwMode="auto">
          <a:xfrm>
            <a:off x="457200" y="1600200"/>
            <a:ext cx="3962400" cy="323850"/>
          </a:xfrm>
          <a:prstGeom prst="rect">
            <a:avLst/>
          </a:prstGeom>
          <a:noFill/>
          <a:ln w="19050">
            <a:solidFill>
              <a:schemeClr val="tx1"/>
            </a:solidFill>
            <a:miter lim="800000"/>
            <a:headEnd/>
            <a:tailEnd/>
          </a:ln>
        </p:spPr>
        <p:txBody>
          <a:bodyPr>
            <a:spAutoFit/>
          </a:bodyPr>
          <a:lstStyle/>
          <a:p>
            <a:pPr>
              <a:spcBef>
                <a:spcPct val="50000"/>
              </a:spcBef>
            </a:pPr>
            <a:r>
              <a:rPr lang="en-US" sz="1400">
                <a:latin typeface="Arial" charset="0"/>
              </a:rPr>
              <a:t>Doctor = F(age,age</a:t>
            </a:r>
            <a:r>
              <a:rPr lang="en-US" sz="1400" baseline="30000">
                <a:latin typeface="Arial" charset="0"/>
              </a:rPr>
              <a:t>2</a:t>
            </a:r>
            <a:r>
              <a:rPr lang="en-US" sz="1400">
                <a:latin typeface="Arial" charset="0"/>
              </a:rPr>
              <a:t>,income,female,</a:t>
            </a:r>
            <a:r>
              <a:rPr lang="en-US" sz="1400" b="1">
                <a:solidFill>
                  <a:srgbClr val="FF3300"/>
                </a:solidFill>
                <a:latin typeface="Arial" charset="0"/>
              </a:rPr>
              <a:t>Public=1</a:t>
            </a:r>
            <a:r>
              <a:rPr lang="en-US" sz="1400">
                <a:latin typeface="Arial" charset="0"/>
              </a:rPr>
              <a:t>)</a:t>
            </a:r>
          </a:p>
        </p:txBody>
      </p:sp>
      <p:sp>
        <p:nvSpPr>
          <p:cNvPr id="67590" name="Text Box 7"/>
          <p:cNvSpPr txBox="1">
            <a:spLocks noChangeArrowheads="1"/>
          </p:cNvSpPr>
          <p:nvPr/>
        </p:nvSpPr>
        <p:spPr bwMode="auto">
          <a:xfrm>
            <a:off x="4648200" y="3962400"/>
            <a:ext cx="4191000" cy="323850"/>
          </a:xfrm>
          <a:prstGeom prst="rect">
            <a:avLst/>
          </a:prstGeom>
          <a:noFill/>
          <a:ln w="19050">
            <a:solidFill>
              <a:schemeClr val="tx1"/>
            </a:solidFill>
            <a:miter lim="800000"/>
            <a:headEnd/>
            <a:tailEnd/>
          </a:ln>
        </p:spPr>
        <p:txBody>
          <a:bodyPr>
            <a:spAutoFit/>
          </a:bodyPr>
          <a:lstStyle/>
          <a:p>
            <a:pPr>
              <a:spcBef>
                <a:spcPct val="50000"/>
              </a:spcBef>
            </a:pPr>
            <a:r>
              <a:rPr lang="en-US" sz="1400" b="1">
                <a:solidFill>
                  <a:srgbClr val="FF3300"/>
                </a:solidFill>
                <a:latin typeface="Arial" charset="0"/>
              </a:rPr>
              <a:t>Public</a:t>
            </a:r>
            <a:r>
              <a:rPr lang="en-US" sz="1400">
                <a:latin typeface="Arial" charset="0"/>
              </a:rPr>
              <a:t> = F(age,educ,income,married,kids,female)</a:t>
            </a:r>
          </a:p>
        </p:txBody>
      </p:sp>
      <p:sp>
        <p:nvSpPr>
          <p:cNvPr id="67591" name="Line 9"/>
          <p:cNvSpPr>
            <a:spLocks noChangeShapeType="1"/>
          </p:cNvSpPr>
          <p:nvPr/>
        </p:nvSpPr>
        <p:spPr bwMode="auto">
          <a:xfrm flipV="1">
            <a:off x="5486400" y="6102350"/>
            <a:ext cx="990600" cy="152400"/>
          </a:xfrm>
          <a:prstGeom prst="line">
            <a:avLst/>
          </a:prstGeom>
          <a:noFill/>
          <a:ln w="19050">
            <a:solidFill>
              <a:srgbClr val="FF3300"/>
            </a:solidFill>
            <a:round/>
            <a:headEnd/>
            <a:tailEnd/>
          </a:ln>
        </p:spPr>
        <p:txBody>
          <a:bodyPr wrap="none"/>
          <a:lstStyle/>
          <a:p>
            <a:endParaRPr lang="en-US"/>
          </a:p>
        </p:txBody>
      </p:sp>
      <p:sp>
        <p:nvSpPr>
          <p:cNvPr id="67592" name="Line 10"/>
          <p:cNvSpPr>
            <a:spLocks noChangeShapeType="1"/>
          </p:cNvSpPr>
          <p:nvPr/>
        </p:nvSpPr>
        <p:spPr bwMode="auto">
          <a:xfrm>
            <a:off x="5486400" y="6096000"/>
            <a:ext cx="990600" cy="152400"/>
          </a:xfrm>
          <a:prstGeom prst="line">
            <a:avLst/>
          </a:prstGeom>
          <a:noFill/>
          <a:ln w="19050">
            <a:solidFill>
              <a:srgbClr val="FF3300"/>
            </a:solidFill>
            <a:round/>
            <a:headEnd/>
            <a:tailEnd/>
          </a:ln>
        </p:spPr>
        <p:txBody>
          <a:bodyPr wrap="none"/>
          <a:lstStyle/>
          <a:p>
            <a:endParaRPr lang="en-US"/>
          </a:p>
        </p:txBody>
      </p:sp>
      <p:sp>
        <p:nvSpPr>
          <p:cNvPr id="67593" name="Rectangle 12"/>
          <p:cNvSpPr>
            <a:spLocks noChangeArrowheads="1"/>
          </p:cNvSpPr>
          <p:nvPr/>
        </p:nvSpPr>
        <p:spPr bwMode="auto">
          <a:xfrm>
            <a:off x="1358900" y="3860800"/>
            <a:ext cx="863600" cy="88900"/>
          </a:xfrm>
          <a:prstGeom prst="rect">
            <a:avLst/>
          </a:prstGeom>
          <a:solidFill>
            <a:srgbClr val="FF3300"/>
          </a:solidFill>
          <a:ln w="19050">
            <a:solidFill>
              <a:schemeClr val="tx1"/>
            </a:solidFill>
            <a:miter lim="800000"/>
            <a:headEnd/>
            <a:tailEnd/>
          </a:ln>
        </p:spPr>
        <p:txBody>
          <a:bodyPr wrap="none" anchor="ctr"/>
          <a:lstStyle/>
          <a:p>
            <a:endParaRPr lang="en-US"/>
          </a:p>
        </p:txBody>
      </p:sp>
      <p:sp>
        <p:nvSpPr>
          <p:cNvPr id="67594" name="Rectangle 13"/>
          <p:cNvSpPr>
            <a:spLocks noChangeArrowheads="1"/>
          </p:cNvSpPr>
          <p:nvPr/>
        </p:nvSpPr>
        <p:spPr bwMode="auto">
          <a:xfrm>
            <a:off x="2997200" y="3873500"/>
            <a:ext cx="863600" cy="88900"/>
          </a:xfrm>
          <a:prstGeom prst="rect">
            <a:avLst/>
          </a:prstGeom>
          <a:solidFill>
            <a:srgbClr val="FF3300"/>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57200" y="519642"/>
            <a:ext cx="8229600" cy="1139825"/>
          </a:xfrm>
        </p:spPr>
        <p:txBody>
          <a:bodyPr/>
          <a:lstStyle/>
          <a:p>
            <a:pPr algn="ctr" eaLnBrk="1" hangingPunct="1"/>
            <a:r>
              <a:rPr lang="en-US" b="1" smtClean="0"/>
              <a:t>Selected Sample</a:t>
            </a:r>
          </a:p>
        </p:txBody>
      </p:sp>
      <p:sp>
        <p:nvSpPr>
          <p:cNvPr id="68611" name="Text Box 4"/>
          <p:cNvSpPr txBox="1">
            <a:spLocks noChangeArrowheads="1"/>
          </p:cNvSpPr>
          <p:nvPr/>
        </p:nvSpPr>
        <p:spPr bwMode="auto">
          <a:xfrm>
            <a:off x="914400" y="1676400"/>
            <a:ext cx="7315200" cy="4737100"/>
          </a:xfrm>
          <a:prstGeom prst="rect">
            <a:avLst/>
          </a:prstGeom>
          <a:noFill/>
          <a:ln w="19050">
            <a:noFill/>
            <a:miter lim="800000"/>
            <a:headEnd/>
            <a:tailEnd/>
          </a:ln>
        </p:spPr>
        <p:txBody>
          <a:bodyPr>
            <a:spAutoFit/>
          </a:bodyPr>
          <a:lstStyle/>
          <a:p>
            <a:r>
              <a:rPr lang="en-US" sz="1600" b="1">
                <a:latin typeface="Courier New" pitchFamily="49" charset="0"/>
              </a:rPr>
              <a:t>+-----------------------------------------------------+</a:t>
            </a:r>
          </a:p>
          <a:p>
            <a:r>
              <a:rPr lang="en-US" sz="1600" b="1">
                <a:latin typeface="Courier New" pitchFamily="49" charset="0"/>
              </a:rPr>
              <a:t>| Joint Frequency Table for Bivariate Probit Model    |</a:t>
            </a:r>
          </a:p>
          <a:p>
            <a:r>
              <a:rPr lang="en-US" sz="1600" b="1">
                <a:latin typeface="Courier New" pitchFamily="49" charset="0"/>
              </a:rPr>
              <a:t>| Predicted cell is the one with highest probability  |</a:t>
            </a:r>
          </a:p>
          <a:p>
            <a:r>
              <a:rPr lang="en-US" sz="1600" b="1">
                <a:latin typeface="Courier New" pitchFamily="49" charset="0"/>
              </a:rPr>
              <a:t>+-----------------------------------------------------+</a:t>
            </a:r>
          </a:p>
          <a:p>
            <a:r>
              <a:rPr lang="en-US" sz="1600" b="1">
                <a:latin typeface="Courier New" pitchFamily="49" charset="0"/>
              </a:rPr>
              <a:t>|                         PUBLIC                      |</a:t>
            </a:r>
          </a:p>
          <a:p>
            <a:r>
              <a:rPr lang="en-US" sz="1600" b="1">
                <a:latin typeface="Courier New" pitchFamily="49" charset="0"/>
              </a:rPr>
              <a:t>+-------------+---------------------------------------+</a:t>
            </a:r>
          </a:p>
          <a:p>
            <a:r>
              <a:rPr lang="en-US" sz="1600" b="1">
                <a:latin typeface="Courier New" pitchFamily="49" charset="0"/>
              </a:rPr>
              <a:t>|  DOCTOR     |       0            1         Total    |</a:t>
            </a:r>
          </a:p>
          <a:p>
            <a:r>
              <a:rPr lang="en-US" sz="1600" b="1">
                <a:latin typeface="Courier New" pitchFamily="49" charset="0"/>
              </a:rPr>
              <a:t>|-------------+-------------+------------+------------+</a:t>
            </a:r>
          </a:p>
          <a:p>
            <a:r>
              <a:rPr lang="en-US" sz="1600" b="1">
                <a:latin typeface="Courier New" pitchFamily="49" charset="0"/>
              </a:rPr>
              <a:t>|         0   |         0   |     8732   |     8732   |</a:t>
            </a:r>
          </a:p>
          <a:p>
            <a:r>
              <a:rPr lang="en-US" sz="1600" b="1">
                <a:latin typeface="Courier New" pitchFamily="49" charset="0"/>
              </a:rPr>
              <a:t>|    Fitted   |   (     0)  |  (   511)  |  (   511)  |</a:t>
            </a:r>
          </a:p>
          <a:p>
            <a:r>
              <a:rPr lang="en-US" sz="1600" b="1">
                <a:latin typeface="Courier New" pitchFamily="49" charset="0"/>
              </a:rPr>
              <a:t>|-------------+-------------+------------+------------+</a:t>
            </a:r>
          </a:p>
          <a:p>
            <a:r>
              <a:rPr lang="en-US" sz="1600" b="1">
                <a:latin typeface="Courier New" pitchFamily="49" charset="0"/>
              </a:rPr>
              <a:t>|         1   |         0   |    15471   |    15471   |</a:t>
            </a:r>
          </a:p>
          <a:p>
            <a:r>
              <a:rPr lang="en-US" sz="1600" b="1">
                <a:latin typeface="Courier New" pitchFamily="49" charset="0"/>
              </a:rPr>
              <a:t>|    Fitted   |   (   477)  |  ( 23215)  |  ( 23692)  |</a:t>
            </a:r>
          </a:p>
          <a:p>
            <a:r>
              <a:rPr lang="en-US" sz="1600" b="1">
                <a:latin typeface="Courier New" pitchFamily="49" charset="0"/>
              </a:rPr>
              <a:t>|-------------+-------------+------------+------------+</a:t>
            </a:r>
          </a:p>
          <a:p>
            <a:r>
              <a:rPr lang="en-US" sz="1600" b="1">
                <a:latin typeface="Courier New" pitchFamily="49" charset="0"/>
              </a:rPr>
              <a:t>|     Total   |         0   |    24203   |    24203   |</a:t>
            </a:r>
          </a:p>
          <a:p>
            <a:r>
              <a:rPr lang="en-US" sz="1600" b="1">
                <a:latin typeface="Courier New" pitchFamily="49" charset="0"/>
              </a:rPr>
              <a:t>|    Fitted   |   (   477)  |  ( 23726)  |  ( 24203)  |</a:t>
            </a:r>
          </a:p>
          <a:p>
            <a:r>
              <a:rPr lang="en-US" sz="1600" b="1">
                <a:latin typeface="Courier New" pitchFamily="49" charset="0"/>
              </a:rPr>
              <a:t>|-------------+-------------+------------+------------+</a:t>
            </a:r>
          </a:p>
          <a:p>
            <a:r>
              <a:rPr lang="en-US" sz="1600" b="1">
                <a:latin typeface="Courier New" pitchFamily="49" charset="0"/>
              </a:rPr>
              <a:t>| Counts based on  24203 selected of  27326 in sample |</a:t>
            </a:r>
          </a:p>
          <a:p>
            <a:r>
              <a:rPr lang="en-US" sz="1600" b="1">
                <a:latin typeface="Courier New" pitchFamily="49" charset="0"/>
              </a:rPr>
              <a:t>+-----------------------------------------------------+</a:t>
            </a:r>
          </a:p>
        </p:txBody>
      </p:sp>
      <p:sp>
        <p:nvSpPr>
          <p:cNvPr id="68612" name="Rectangle 5"/>
          <p:cNvSpPr>
            <a:spLocks noChangeArrowheads="1"/>
          </p:cNvSpPr>
          <p:nvPr/>
        </p:nvSpPr>
        <p:spPr bwMode="auto">
          <a:xfrm>
            <a:off x="2819400" y="4343400"/>
            <a:ext cx="1676400" cy="304800"/>
          </a:xfrm>
          <a:prstGeom prst="rect">
            <a:avLst/>
          </a:prstGeom>
          <a:solidFill>
            <a:srgbClr val="FF0000">
              <a:alpha val="23921"/>
            </a:srgbClr>
          </a:solidFill>
          <a:ln w="19050">
            <a:solidFill>
              <a:schemeClr val="tx1"/>
            </a:solidFill>
            <a:miter lim="800000"/>
            <a:headEnd/>
            <a:tailEnd/>
          </a:ln>
        </p:spPr>
        <p:txBody>
          <a:bodyPr wrap="none" anchor="ctr"/>
          <a:lstStyle/>
          <a:p>
            <a:endParaRPr lang="en-US"/>
          </a:p>
        </p:txBody>
      </p:sp>
      <p:sp>
        <p:nvSpPr>
          <p:cNvPr id="68613" name="Rectangle 6"/>
          <p:cNvSpPr>
            <a:spLocks noChangeArrowheads="1"/>
          </p:cNvSpPr>
          <p:nvPr/>
        </p:nvSpPr>
        <p:spPr bwMode="auto">
          <a:xfrm>
            <a:off x="4495800" y="4360334"/>
            <a:ext cx="1600200" cy="304800"/>
          </a:xfrm>
          <a:prstGeom prst="rect">
            <a:avLst/>
          </a:prstGeom>
          <a:solidFill>
            <a:srgbClr val="FF0000">
              <a:alpha val="23921"/>
            </a:srgbClr>
          </a:solidFill>
          <a:ln w="19050">
            <a:solidFill>
              <a:schemeClr val="tx1"/>
            </a:solidFill>
            <a:miter lim="800000"/>
            <a:headEnd/>
            <a:tailEnd/>
          </a:ln>
        </p:spPr>
        <p:txBody>
          <a:bodyPr wrap="none" anchor="ctr"/>
          <a:lstStyle/>
          <a:p>
            <a:endParaRPr lang="en-US"/>
          </a:p>
        </p:txBody>
      </p:sp>
      <p:sp>
        <p:nvSpPr>
          <p:cNvPr id="68614" name="Rectangle 7"/>
          <p:cNvSpPr>
            <a:spLocks noChangeArrowheads="1"/>
          </p:cNvSpPr>
          <p:nvPr/>
        </p:nvSpPr>
        <p:spPr bwMode="auto">
          <a:xfrm>
            <a:off x="4495800" y="3606801"/>
            <a:ext cx="1600200" cy="304800"/>
          </a:xfrm>
          <a:prstGeom prst="rect">
            <a:avLst/>
          </a:prstGeom>
          <a:solidFill>
            <a:srgbClr val="FF0000">
              <a:alpha val="23921"/>
            </a:srgbClr>
          </a:solidFill>
          <a:ln w="19050">
            <a:solidFill>
              <a:schemeClr val="tx1"/>
            </a:solidFill>
            <a:miter lim="800000"/>
            <a:headEnd/>
            <a:tailEnd/>
          </a:ln>
        </p:spPr>
        <p:txBody>
          <a:bodyPr wrap="none" anchor="ctr"/>
          <a:lstStyle/>
          <a:p>
            <a:endParaRPr lang="en-US"/>
          </a:p>
        </p:txBody>
      </p:sp>
      <p:sp>
        <p:nvSpPr>
          <p:cNvPr id="7" name="Rectangle 6"/>
          <p:cNvSpPr>
            <a:spLocks noChangeArrowheads="1"/>
          </p:cNvSpPr>
          <p:nvPr/>
        </p:nvSpPr>
        <p:spPr bwMode="auto">
          <a:xfrm>
            <a:off x="3200400" y="5791200"/>
            <a:ext cx="762000" cy="381000"/>
          </a:xfrm>
          <a:prstGeom prst="rect">
            <a:avLst/>
          </a:prstGeom>
          <a:solidFill>
            <a:srgbClr val="FF0000">
              <a:alpha val="23921"/>
            </a:srgbClr>
          </a:solidFill>
          <a:ln w="19050">
            <a:solidFill>
              <a:schemeClr val="tx1"/>
            </a:solidFill>
            <a:miter lim="800000"/>
            <a:headEnd/>
            <a:tailEnd/>
          </a:ln>
        </p:spPr>
        <p:txBody>
          <a:bodyPr wrap="none" anchor="ctr"/>
          <a:lstStyle/>
          <a:p>
            <a:endParaRPr lang="en-US"/>
          </a:p>
        </p:txBody>
      </p:sp>
      <p:sp>
        <p:nvSpPr>
          <p:cNvPr id="8" name="Rectangle 7"/>
          <p:cNvSpPr>
            <a:spLocks noChangeArrowheads="1"/>
          </p:cNvSpPr>
          <p:nvPr/>
        </p:nvSpPr>
        <p:spPr bwMode="auto">
          <a:xfrm>
            <a:off x="4953000" y="5029200"/>
            <a:ext cx="762000" cy="381000"/>
          </a:xfrm>
          <a:prstGeom prst="rect">
            <a:avLst/>
          </a:prstGeom>
          <a:solidFill>
            <a:srgbClr val="FF0000">
              <a:alpha val="23921"/>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4"/>
          <p:cNvSpPr>
            <a:spLocks noGrp="1" noChangeArrowheads="1"/>
          </p:cNvSpPr>
          <p:nvPr>
            <p:ph type="title"/>
          </p:nvPr>
        </p:nvSpPr>
        <p:spPr>
          <a:xfrm>
            <a:off x="457200" y="228600"/>
            <a:ext cx="8229600" cy="1295400"/>
          </a:xfrm>
        </p:spPr>
        <p:txBody>
          <a:bodyPr/>
          <a:lstStyle/>
          <a:p>
            <a:pPr algn="ctr" eaLnBrk="1" hangingPunct="1"/>
            <a:r>
              <a:rPr lang="en-US" b="1" smtClean="0"/>
              <a:t>ML Estimates</a:t>
            </a:r>
          </a:p>
        </p:txBody>
      </p:sp>
      <p:sp>
        <p:nvSpPr>
          <p:cNvPr id="69635" name="Text Box 5"/>
          <p:cNvSpPr txBox="1">
            <a:spLocks noChangeArrowheads="1"/>
          </p:cNvSpPr>
          <p:nvPr/>
        </p:nvSpPr>
        <p:spPr bwMode="auto">
          <a:xfrm>
            <a:off x="1371600" y="1600200"/>
            <a:ext cx="7086600" cy="5021263"/>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FIML Estimates of Bivariate Probit Model</a:t>
            </a:r>
          </a:p>
          <a:p>
            <a:r>
              <a:rPr lang="en-US" sz="1200" b="1">
                <a:latin typeface="Courier New" pitchFamily="49" charset="0"/>
              </a:rPr>
              <a:t>Dependent variable               DOCPUB</a:t>
            </a:r>
          </a:p>
          <a:p>
            <a:r>
              <a:rPr lang="en-US" sz="1200" b="1">
                <a:latin typeface="Courier New" pitchFamily="49" charset="0"/>
              </a:rPr>
              <a:t>Log likelihood function    -23581.80697</a:t>
            </a:r>
          </a:p>
          <a:p>
            <a:r>
              <a:rPr lang="en-US" sz="1200" b="1">
                <a:latin typeface="Courier New" pitchFamily="49" charset="0"/>
              </a:rPr>
              <a:t>Estimation based on N =  27326, K =  13</a:t>
            </a:r>
          </a:p>
          <a:p>
            <a:r>
              <a:rPr lang="en-US" sz="1200" b="1">
                <a:latin typeface="Courier New" pitchFamily="49" charset="0"/>
              </a:rPr>
              <a:t>Selection model based on PUBLIC</a:t>
            </a:r>
          </a:p>
          <a:p>
            <a:r>
              <a:rPr lang="en-US" sz="1200" b="1">
                <a:latin typeface="Courier New" pitchFamily="49" charset="0"/>
              </a:rPr>
              <a:t>Means for vars. 1-  5 are after selection.</a:t>
            </a:r>
          </a:p>
          <a:p>
            <a:r>
              <a:rPr lang="en-US" sz="1200" b="1">
                <a:latin typeface="Courier New" pitchFamily="49" charset="0"/>
              </a:rPr>
              <a:t>--------+-------------------------------------------------------------</a:t>
            </a:r>
          </a:p>
          <a:p>
            <a:r>
              <a:rPr lang="en-US" sz="1200" b="1">
                <a:latin typeface="Courier New" pitchFamily="49" charset="0"/>
              </a:rPr>
              <a:t>Variable| Coefficient    Standard Error  b/St.Er. P[|Z|&gt;z]   Mean of X</a:t>
            </a:r>
          </a:p>
          <a:p>
            <a:r>
              <a:rPr lang="en-US" sz="1200" b="1">
                <a:latin typeface="Courier New" pitchFamily="49" charset="0"/>
              </a:rPr>
              <a:t>--------+-------------------------------------------------------------</a:t>
            </a:r>
          </a:p>
          <a:p>
            <a:r>
              <a:rPr lang="en-US" sz="1200" b="1">
                <a:latin typeface="Courier New" pitchFamily="49" charset="0"/>
              </a:rPr>
              <a:t>        |Index    equation for DOCTOR</a:t>
            </a:r>
          </a:p>
          <a:p>
            <a:r>
              <a:rPr lang="en-US" sz="1200" b="1">
                <a:latin typeface="Courier New" pitchFamily="49" charset="0"/>
              </a:rPr>
              <a:t>Constant|    1.09027***       .13112        8.315   .0000</a:t>
            </a:r>
          </a:p>
          <a:p>
            <a:r>
              <a:rPr lang="en-US" sz="1200" b="1">
                <a:latin typeface="Courier New" pitchFamily="49" charset="0"/>
              </a:rPr>
              <a:t>     AGE|    -.06030***       .00633       -9.532   .0000      43.6996</a:t>
            </a:r>
          </a:p>
          <a:p>
            <a:r>
              <a:rPr lang="en-US" sz="1200" b="1">
                <a:latin typeface="Courier New" pitchFamily="49" charset="0"/>
              </a:rPr>
              <a:t>   AGESQ|     .00086***     .718153D-04    11.967   .0000      2041.87</a:t>
            </a:r>
          </a:p>
          <a:p>
            <a:r>
              <a:rPr lang="en-US" sz="1200" b="1">
                <a:latin typeface="Courier New" pitchFamily="49" charset="0"/>
              </a:rPr>
              <a:t>  INCOME|     .07820          .05779        1.353   .1760       .33976</a:t>
            </a:r>
          </a:p>
          <a:p>
            <a:r>
              <a:rPr lang="en-US" sz="1200" b="1">
                <a:latin typeface="Courier New" pitchFamily="49" charset="0"/>
              </a:rPr>
              <a:t>  FEMALE|     .34357***       .01756       19.561   .0000       .49329</a:t>
            </a:r>
          </a:p>
          <a:p>
            <a:r>
              <a:rPr lang="en-US" sz="1200" b="1">
                <a:latin typeface="Courier New" pitchFamily="49" charset="0"/>
              </a:rPr>
              <a:t>        |Index    equation for PUBLIC</a:t>
            </a:r>
          </a:p>
          <a:p>
            <a:r>
              <a:rPr lang="en-US" sz="1200" b="1">
                <a:latin typeface="Courier New" pitchFamily="49" charset="0"/>
              </a:rPr>
              <a:t>Constant|    3.54736***       .07456       47.580   .0000</a:t>
            </a:r>
          </a:p>
          <a:p>
            <a:r>
              <a:rPr lang="en-US" sz="1200" b="1">
                <a:latin typeface="Courier New" pitchFamily="49" charset="0"/>
              </a:rPr>
              <a:t>     AGE|     .00080          .00116         .690   .4899      43.5257</a:t>
            </a:r>
          </a:p>
          <a:p>
            <a:r>
              <a:rPr lang="en-US" sz="1200" b="1">
                <a:latin typeface="Courier New" pitchFamily="49" charset="0"/>
              </a:rPr>
              <a:t>    EDUC|    -.16832***       .00416      -40.490   .0000      11.3206</a:t>
            </a:r>
          </a:p>
          <a:p>
            <a:r>
              <a:rPr lang="en-US" sz="1200" b="1">
                <a:latin typeface="Courier New" pitchFamily="49" charset="0"/>
              </a:rPr>
              <a:t>  INCOME|    -.98747***       .05162      -19.128   .0000       .35208</a:t>
            </a:r>
          </a:p>
          <a:p>
            <a:r>
              <a:rPr lang="en-US" sz="1200" b="1">
                <a:latin typeface="Courier New" pitchFamily="49" charset="0"/>
              </a:rPr>
              <a:t> MARRIED|    -.01508          .02934        -.514   .6072       .75862</a:t>
            </a:r>
          </a:p>
          <a:p>
            <a:r>
              <a:rPr lang="en-US" sz="1200" b="1">
                <a:latin typeface="Courier New" pitchFamily="49" charset="0"/>
              </a:rPr>
              <a:t>  HHKIDS|    -.07777***       .02514       -3.093   .0020       .40273</a:t>
            </a:r>
          </a:p>
          <a:p>
            <a:r>
              <a:rPr lang="en-US" sz="1200" b="1">
                <a:latin typeface="Courier New" pitchFamily="49" charset="0"/>
              </a:rPr>
              <a:t>  FEMALE|     .12154***       .02231        5.447   .0000       .47877</a:t>
            </a:r>
          </a:p>
          <a:p>
            <a:r>
              <a:rPr lang="en-US" sz="1200" b="1">
                <a:latin typeface="Courier New" pitchFamily="49" charset="0"/>
              </a:rPr>
              <a:t>        |Disturbance correlation</a:t>
            </a:r>
          </a:p>
          <a:p>
            <a:r>
              <a:rPr lang="en-US" sz="1200" b="1">
                <a:latin typeface="Courier New" pitchFamily="49" charset="0"/>
              </a:rPr>
              <a:t>RHO(1,2)|    -.19303***       .06763       -2.854   .0043</a:t>
            </a:r>
          </a:p>
          <a:p>
            <a:r>
              <a:rPr lang="en-US" sz="1200" b="1">
                <a:latin typeface="Courier New" pitchFamily="49" charset="0"/>
              </a:rPr>
              <a:t>--------+-------------------------------------------------------------</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eaLnBrk="1" hangingPunct="1"/>
            <a:r>
              <a:rPr lang="en-US" b="1" smtClean="0"/>
              <a:t>Estimation Issues</a:t>
            </a:r>
          </a:p>
        </p:txBody>
      </p:sp>
      <p:sp>
        <p:nvSpPr>
          <p:cNvPr id="70659" name="Rectangle 3"/>
          <p:cNvSpPr>
            <a:spLocks noGrp="1" noChangeArrowheads="1"/>
          </p:cNvSpPr>
          <p:nvPr>
            <p:ph type="body" idx="1"/>
          </p:nvPr>
        </p:nvSpPr>
        <p:spPr>
          <a:xfrm>
            <a:off x="457200" y="2133600"/>
            <a:ext cx="8382000" cy="3657600"/>
          </a:xfrm>
        </p:spPr>
        <p:txBody>
          <a:bodyPr/>
          <a:lstStyle/>
          <a:p>
            <a:pPr eaLnBrk="1" hangingPunct="1"/>
            <a:r>
              <a:rPr lang="en-US" smtClean="0">
                <a:latin typeface="Arial" charset="0"/>
              </a:rPr>
              <a:t>This is a sample selection model applied to a nonlinear model</a:t>
            </a:r>
          </a:p>
          <a:p>
            <a:pPr lvl="1" eaLnBrk="1" hangingPunct="1"/>
            <a:r>
              <a:rPr lang="en-US" smtClean="0">
                <a:latin typeface="Arial" charset="0"/>
              </a:rPr>
              <a:t>There is no lambda</a:t>
            </a:r>
          </a:p>
          <a:p>
            <a:pPr lvl="1" eaLnBrk="1" hangingPunct="1"/>
            <a:r>
              <a:rPr lang="en-US" smtClean="0">
                <a:latin typeface="Arial" charset="0"/>
              </a:rPr>
              <a:t>Estimated by FIML, not two step least squares</a:t>
            </a:r>
          </a:p>
          <a:p>
            <a:pPr lvl="1" eaLnBrk="1" hangingPunct="1"/>
            <a:r>
              <a:rPr lang="en-US" smtClean="0">
                <a:latin typeface="Arial" charset="0"/>
              </a:rPr>
              <a:t>Estimator is a type of </a:t>
            </a:r>
            <a:r>
              <a:rPr lang="en-US" b="1" smtClean="0">
                <a:solidFill>
                  <a:srgbClr val="FF3300"/>
                </a:solidFill>
                <a:latin typeface="Arial" charset="0"/>
              </a:rPr>
              <a:t>BIVARIATE PROBIT MODEL</a:t>
            </a:r>
          </a:p>
          <a:p>
            <a:pPr eaLnBrk="1" hangingPunct="1"/>
            <a:r>
              <a:rPr lang="en-US" smtClean="0">
                <a:latin typeface="Arial" charset="0"/>
              </a:rPr>
              <a:t>The model is identified without exclusions (again)</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a:xfrm>
            <a:off x="457200" y="304800"/>
            <a:ext cx="8229600" cy="1139825"/>
          </a:xfrm>
        </p:spPr>
        <p:txBody>
          <a:bodyPr/>
          <a:lstStyle/>
          <a:p>
            <a:pPr algn="ctr" eaLnBrk="1" hangingPunct="1"/>
            <a:r>
              <a:rPr lang="en-US" b="1" smtClean="0"/>
              <a:t>Partial Effects in the Selection Model</a:t>
            </a:r>
          </a:p>
        </p:txBody>
      </p:sp>
      <p:graphicFrame>
        <p:nvGraphicFramePr>
          <p:cNvPr id="13314" name="Object 4"/>
          <p:cNvGraphicFramePr>
            <a:graphicFrameLocks noChangeAspect="1"/>
          </p:cNvGraphicFramePr>
          <p:nvPr/>
        </p:nvGraphicFramePr>
        <p:xfrm>
          <a:off x="1676400" y="1676400"/>
          <a:ext cx="6019800" cy="4378165"/>
        </p:xfrm>
        <a:graphic>
          <a:graphicData uri="http://schemas.openxmlformats.org/presentationml/2006/ole">
            <mc:AlternateContent xmlns:mc="http://schemas.openxmlformats.org/markup-compatibility/2006">
              <mc:Choice xmlns:v="urn:schemas-microsoft-com:vml" Requires="v">
                <p:oleObj spid="_x0000_s13321" name="Equation" r:id="rId4" imgW="4191000" imgH="3048000" progId="Equation.DSMT4">
                  <p:embed/>
                </p:oleObj>
              </mc:Choice>
              <mc:Fallback>
                <p:oleObj name="Equation" r:id="rId4" imgW="4191000" imgH="3048000" progId="Equation.DSMT4">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1676400"/>
                        <a:ext cx="6019800" cy="437816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Quadrant</Template>
  <TotalTime>11883</TotalTime>
  <Words>5077</Words>
  <Application>Microsoft Office PowerPoint</Application>
  <PresentationFormat>On-screen Show (4:3)</PresentationFormat>
  <Paragraphs>777</Paragraphs>
  <Slides>88</Slides>
  <Notes>77</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88</vt:i4>
      </vt:variant>
    </vt:vector>
  </HeadingPairs>
  <TitlesOfParts>
    <vt:vector size="91" baseType="lpstr">
      <vt:lpstr>Level</vt:lpstr>
      <vt:lpstr>Equation</vt:lpstr>
      <vt:lpstr>MathType 6.0 Equation</vt:lpstr>
      <vt:lpstr>Discrete Choice Modeling</vt:lpstr>
      <vt:lpstr>Inference in Binary Choice Models</vt:lpstr>
      <vt:lpstr>Agenda</vt:lpstr>
      <vt:lpstr>Measures of Fit in Binary Choice Models</vt:lpstr>
      <vt:lpstr>How Well Does the Model Fit?</vt:lpstr>
      <vt:lpstr>Fitstat</vt:lpstr>
      <vt:lpstr>Log Likelihoods</vt:lpstr>
      <vt:lpstr>Likelihood Ratio Index</vt:lpstr>
      <vt:lpstr>The Likelihood Ratio Index</vt:lpstr>
      <vt:lpstr>Fit Measures Based on LogL</vt:lpstr>
      <vt:lpstr>Modifications of LRI Do Not Fix It</vt:lpstr>
      <vt:lpstr>Fit Measures Based on Predictions</vt:lpstr>
      <vt:lpstr>Predicting the Outcome </vt:lpstr>
      <vt:lpstr>Individual Predictions from a Logit Model</vt:lpstr>
      <vt:lpstr>Cramer Fit Measure</vt:lpstr>
      <vt:lpstr>Aggregate Predictions</vt:lpstr>
      <vt:lpstr>Predictions in Binary Choice</vt:lpstr>
      <vt:lpstr>Aggregate Predictions</vt:lpstr>
      <vt:lpstr>Simulating the Model to Examine  Changes in Market Shares</vt:lpstr>
      <vt:lpstr>Graphical View of the Scenario</vt:lpstr>
      <vt:lpstr>Comparing Groups: Oaxaca Decomposition</vt:lpstr>
      <vt:lpstr>Oaxaca (and other) Decompositions</vt:lpstr>
      <vt:lpstr>Hypothesis Testing in Binary Choice Models</vt:lpstr>
      <vt:lpstr>Covariance Matrix</vt:lpstr>
      <vt:lpstr>Simplifications</vt:lpstr>
      <vt:lpstr>Robust Covariance Matrix(?)</vt:lpstr>
      <vt:lpstr>The Robust Matrix is not Robust</vt:lpstr>
      <vt:lpstr>Estimated Robust Covariance Matrix for Logit Model</vt:lpstr>
      <vt:lpstr>Hypothesis Tests</vt:lpstr>
      <vt:lpstr>Hypothesis Testing</vt:lpstr>
      <vt:lpstr>Base Model</vt:lpstr>
      <vt:lpstr>Likelihood Ratio Tests</vt:lpstr>
      <vt:lpstr>LR Test of H0</vt:lpstr>
      <vt:lpstr>Wald Test</vt:lpstr>
      <vt:lpstr>Carrying Out a Wald Test</vt:lpstr>
      <vt:lpstr>Lagrange Multiplier Test</vt:lpstr>
      <vt:lpstr>LM Test for a Logit Model</vt:lpstr>
      <vt:lpstr>Test Results</vt:lpstr>
      <vt:lpstr>A Test of Structural Stability</vt:lpstr>
      <vt:lpstr>Testing Structural Stability</vt:lpstr>
      <vt:lpstr>Structural Change (Over Groups) Test</vt:lpstr>
      <vt:lpstr>Structural Change Over Time</vt:lpstr>
      <vt:lpstr>Vuong Test for Nonnested Models</vt:lpstr>
      <vt:lpstr>Inference About Partial Effects</vt:lpstr>
      <vt:lpstr>Marginal Effects for Binary Choice</vt:lpstr>
      <vt:lpstr>The Delta Method</vt:lpstr>
      <vt:lpstr>Computing Effects</vt:lpstr>
      <vt:lpstr>Average Partial Effects vs. Partial Effects at Data Means</vt:lpstr>
      <vt:lpstr>APE vs. Partial Effects at the Mean</vt:lpstr>
      <vt:lpstr>Partial Effect for Nonlinear Terms</vt:lpstr>
      <vt:lpstr>Average Partial Effect: Averaged over Sample Incomes and Genders for Specific Values of Age</vt:lpstr>
      <vt:lpstr>Krinsky and Robb</vt:lpstr>
      <vt:lpstr>Krinsky and Robb</vt:lpstr>
      <vt:lpstr>Heteroscedasticity</vt:lpstr>
      <vt:lpstr>Scaling in Choice Models</vt:lpstr>
      <vt:lpstr>Heteroscedasticity in Binary Choice Models</vt:lpstr>
      <vt:lpstr>Scaling with a Dummy Variable</vt:lpstr>
      <vt:lpstr>Application:  Demographics</vt:lpstr>
      <vt:lpstr>Heteroscedastic Probit Model: Probabilities by Age</vt:lpstr>
      <vt:lpstr>Heteroscedastic Probit Model: Probabilities by Age</vt:lpstr>
      <vt:lpstr>Heteroscedasticity in Marginal Effects</vt:lpstr>
      <vt:lpstr>Partial Effects in the Scaling Model</vt:lpstr>
      <vt:lpstr>Testing for Heteroscedasticity</vt:lpstr>
      <vt:lpstr>Some Disagreement About APE in the Heteroscedasticity Model</vt:lpstr>
      <vt:lpstr>Heteroscedastic Probit Model: Tests</vt:lpstr>
      <vt:lpstr>Endogeneity</vt:lpstr>
      <vt:lpstr>Endogenous RHS Variable</vt:lpstr>
      <vt:lpstr>Endogenous Continuous Variable</vt:lpstr>
      <vt:lpstr>Endogenous Income</vt:lpstr>
      <vt:lpstr>Estimation by ML (Control Function)</vt:lpstr>
      <vt:lpstr>Two Approaches to ML</vt:lpstr>
      <vt:lpstr>FIML Estimates</vt:lpstr>
      <vt:lpstr>Partial Effects: Scaled Coefficients</vt:lpstr>
      <vt:lpstr>Partial Effects</vt:lpstr>
      <vt:lpstr>Endogenous Binary Variable</vt:lpstr>
      <vt:lpstr>Endogenous Binary Variable</vt:lpstr>
      <vt:lpstr>FIML Estimates</vt:lpstr>
      <vt:lpstr>Model Predictions</vt:lpstr>
      <vt:lpstr>Partial Effects</vt:lpstr>
      <vt:lpstr>Identification Issues</vt:lpstr>
      <vt:lpstr>Selection</vt:lpstr>
      <vt:lpstr>A Sample Selection Model</vt:lpstr>
      <vt:lpstr>Application: Doctor,Public</vt:lpstr>
      <vt:lpstr>Sample Selection</vt:lpstr>
      <vt:lpstr>Selected Sample</vt:lpstr>
      <vt:lpstr>ML Estimates</vt:lpstr>
      <vt:lpstr>Estimation Issues</vt:lpstr>
      <vt:lpstr>Partial Effects in the Selection Model</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Sherrie</cp:lastModifiedBy>
  <cp:revision>92</cp:revision>
  <dcterms:created xsi:type="dcterms:W3CDTF">2001-06-17T19:05:03Z</dcterms:created>
  <dcterms:modified xsi:type="dcterms:W3CDTF">2012-04-28T19:43:04Z</dcterms:modified>
</cp:coreProperties>
</file>