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48"/>
  </p:notesMasterIdLst>
  <p:handoutMasterIdLst>
    <p:handoutMasterId r:id="rId49"/>
  </p:handoutMasterIdLst>
  <p:sldIdLst>
    <p:sldId id="535" r:id="rId2"/>
    <p:sldId id="537" r:id="rId3"/>
    <p:sldId id="538" r:id="rId4"/>
    <p:sldId id="539" r:id="rId5"/>
    <p:sldId id="540" r:id="rId6"/>
    <p:sldId id="541" r:id="rId7"/>
    <p:sldId id="543" r:id="rId8"/>
    <p:sldId id="544" r:id="rId9"/>
    <p:sldId id="545" r:id="rId10"/>
    <p:sldId id="546" r:id="rId11"/>
    <p:sldId id="547" r:id="rId12"/>
    <p:sldId id="549" r:id="rId13"/>
    <p:sldId id="550" r:id="rId14"/>
    <p:sldId id="551" r:id="rId15"/>
    <p:sldId id="552" r:id="rId16"/>
    <p:sldId id="553" r:id="rId17"/>
    <p:sldId id="554" r:id="rId18"/>
    <p:sldId id="555" r:id="rId19"/>
    <p:sldId id="556" r:id="rId20"/>
    <p:sldId id="557" r:id="rId21"/>
    <p:sldId id="558" r:id="rId22"/>
    <p:sldId id="559" r:id="rId23"/>
    <p:sldId id="560" r:id="rId24"/>
    <p:sldId id="561" r:id="rId25"/>
    <p:sldId id="562" r:id="rId26"/>
    <p:sldId id="563" r:id="rId27"/>
    <p:sldId id="564" r:id="rId28"/>
    <p:sldId id="565" r:id="rId29"/>
    <p:sldId id="566" r:id="rId30"/>
    <p:sldId id="567" r:id="rId31"/>
    <p:sldId id="568" r:id="rId32"/>
    <p:sldId id="569" r:id="rId33"/>
    <p:sldId id="570" r:id="rId34"/>
    <p:sldId id="571" r:id="rId35"/>
    <p:sldId id="572" r:id="rId36"/>
    <p:sldId id="573" r:id="rId37"/>
    <p:sldId id="574" r:id="rId38"/>
    <p:sldId id="575" r:id="rId39"/>
    <p:sldId id="576" r:id="rId40"/>
    <p:sldId id="577" r:id="rId41"/>
    <p:sldId id="578" r:id="rId42"/>
    <p:sldId id="579" r:id="rId43"/>
    <p:sldId id="580" r:id="rId44"/>
    <p:sldId id="581" r:id="rId45"/>
    <p:sldId id="582" r:id="rId46"/>
    <p:sldId id="583" r:id="rId47"/>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00"/>
    <a:srgbClr val="7030A0"/>
    <a:srgbClr val="003399"/>
    <a:srgbClr val="6699FF"/>
    <a:srgbClr val="FFFFFF"/>
    <a:srgbClr val="CCECFF"/>
    <a:srgbClr val="FF3300"/>
    <a:srgbClr val="0066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6112" autoAdjust="0"/>
  </p:normalViewPr>
  <p:slideViewPr>
    <p:cSldViewPr>
      <p:cViewPr varScale="1">
        <p:scale>
          <a:sx n="112" d="100"/>
          <a:sy n="112" d="100"/>
        </p:scale>
        <p:origin x="-1584" y="-90"/>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646299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330366281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pPr eaLnBrk="1" hangingPunct="1"/>
            <a:endParaRPr lang="en-US" smtClean="0"/>
          </a:p>
        </p:txBody>
      </p:sp>
      <p:sp>
        <p:nvSpPr>
          <p:cNvPr id="54276" name="Slide Number Placeholder 3"/>
          <p:cNvSpPr>
            <a:spLocks noGrp="1"/>
          </p:cNvSpPr>
          <p:nvPr>
            <p:ph type="sldNum" sz="quarter" idx="5"/>
          </p:nvPr>
        </p:nvSpPr>
        <p:spPr>
          <a:noFill/>
        </p:spPr>
        <p:txBody>
          <a:bodyPr/>
          <a:lstStyle/>
          <a:p>
            <a:fld id="{4BB093AA-924C-4BA1-A4FE-47209230682D}" type="slidenum">
              <a:rPr lang="en-US" smtClean="0">
                <a:cs typeface="Arial" charset="0"/>
              </a:rPr>
              <a:pPr/>
              <a:t>2</a:t>
            </a:fld>
            <a:endParaRPr lang="en-US"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smtClean="0"/>
          </a:p>
        </p:txBody>
      </p:sp>
      <p:sp>
        <p:nvSpPr>
          <p:cNvPr id="55300" name="Slide Number Placeholder 3"/>
          <p:cNvSpPr>
            <a:spLocks noGrp="1"/>
          </p:cNvSpPr>
          <p:nvPr>
            <p:ph type="sldNum" sz="quarter" idx="5"/>
          </p:nvPr>
        </p:nvSpPr>
        <p:spPr>
          <a:noFill/>
        </p:spPr>
        <p:txBody>
          <a:bodyPr/>
          <a:lstStyle/>
          <a:p>
            <a:fld id="{9C590818-5D1B-46E4-BB4E-3FD01601BCFB}" type="slidenum">
              <a:rPr lang="en-US" smtClean="0">
                <a:cs typeface="Arial" charset="0"/>
              </a:rPr>
              <a:pPr/>
              <a:t>3</a:t>
            </a:fld>
            <a:endParaRPr lang="en-US" smtClean="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eaLnBrk="1" hangingPunct="1"/>
            <a:endParaRPr lang="en-US" smtClean="0"/>
          </a:p>
        </p:txBody>
      </p:sp>
      <p:sp>
        <p:nvSpPr>
          <p:cNvPr id="56324" name="Slide Number Placeholder 3"/>
          <p:cNvSpPr>
            <a:spLocks noGrp="1"/>
          </p:cNvSpPr>
          <p:nvPr>
            <p:ph type="sldNum" sz="quarter" idx="5"/>
          </p:nvPr>
        </p:nvSpPr>
        <p:spPr>
          <a:noFill/>
        </p:spPr>
        <p:txBody>
          <a:bodyPr/>
          <a:lstStyle/>
          <a:p>
            <a:fld id="{8224FD53-D4DF-4DC6-8A13-98F2DA055EE5}" type="slidenum">
              <a:rPr lang="en-US" smtClean="0">
                <a:cs typeface="Arial" charset="0"/>
              </a:rPr>
              <a:pPr/>
              <a:t>4</a:t>
            </a:fld>
            <a:endParaRPr lang="en-US" smtClean="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pPr eaLnBrk="1" hangingPunct="1"/>
            <a:endParaRPr lang="en-US" smtClean="0"/>
          </a:p>
        </p:txBody>
      </p:sp>
      <p:sp>
        <p:nvSpPr>
          <p:cNvPr id="57348" name="Slide Number Placeholder 3"/>
          <p:cNvSpPr>
            <a:spLocks noGrp="1"/>
          </p:cNvSpPr>
          <p:nvPr>
            <p:ph type="sldNum" sz="quarter" idx="5"/>
          </p:nvPr>
        </p:nvSpPr>
        <p:spPr>
          <a:noFill/>
        </p:spPr>
        <p:txBody>
          <a:bodyPr/>
          <a:lstStyle/>
          <a:p>
            <a:fld id="{2B16252F-6FE9-46D6-821C-E40D5B177E76}" type="slidenum">
              <a:rPr lang="en-US" smtClean="0">
                <a:cs typeface="Arial" charset="0"/>
              </a:rPr>
              <a:pPr/>
              <a:t>5</a:t>
            </a:fld>
            <a:endParaRPr lang="en-US"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pPr eaLnBrk="1" hangingPunct="1"/>
            <a:endParaRPr lang="en-US" smtClean="0"/>
          </a:p>
        </p:txBody>
      </p:sp>
      <p:sp>
        <p:nvSpPr>
          <p:cNvPr id="58372" name="Slide Number Placeholder 3"/>
          <p:cNvSpPr>
            <a:spLocks noGrp="1"/>
          </p:cNvSpPr>
          <p:nvPr>
            <p:ph type="sldNum" sz="quarter" idx="5"/>
          </p:nvPr>
        </p:nvSpPr>
        <p:spPr>
          <a:noFill/>
        </p:spPr>
        <p:txBody>
          <a:bodyPr/>
          <a:lstStyle/>
          <a:p>
            <a:fld id="{F3285F78-EE2C-48C3-8D43-42A9AF85ABB3}" type="slidenum">
              <a:rPr lang="en-US" smtClean="0">
                <a:cs typeface="Arial" charset="0"/>
              </a:rPr>
              <a:pPr/>
              <a:t>6</a:t>
            </a:fld>
            <a:endParaRPr lang="en-US" smtClean="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pPr eaLnBrk="1" hangingPunct="1"/>
            <a:endParaRPr lang="en-US" smtClean="0"/>
          </a:p>
        </p:txBody>
      </p:sp>
      <p:sp>
        <p:nvSpPr>
          <p:cNvPr id="60420" name="Slide Number Placeholder 3"/>
          <p:cNvSpPr>
            <a:spLocks noGrp="1"/>
          </p:cNvSpPr>
          <p:nvPr>
            <p:ph type="sldNum" sz="quarter" idx="5"/>
          </p:nvPr>
        </p:nvSpPr>
        <p:spPr>
          <a:noFill/>
        </p:spPr>
        <p:txBody>
          <a:bodyPr/>
          <a:lstStyle/>
          <a:p>
            <a:fld id="{8460B1C4-5E7E-43D4-AD61-9EE7B13D52F8}" type="slidenum">
              <a:rPr lang="en-US" smtClean="0">
                <a:cs typeface="Arial" charset="0"/>
              </a:rPr>
              <a:pPr/>
              <a:t>7</a:t>
            </a:fld>
            <a:endParaRPr lang="en-US" smtClean="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BCBD7CC6-17C8-40DB-AC06-D68A6169C9BF}" type="slidenum">
              <a:rPr lang="en-US" smtClean="0">
                <a:cs typeface="Arial" charset="0"/>
              </a:rPr>
              <a:pPr/>
              <a:t>8</a:t>
            </a:fld>
            <a:endParaRPr lang="en-US" smtClean="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endParaRPr lang="en-US" smtClean="0"/>
          </a:p>
        </p:txBody>
      </p:sp>
      <p:sp>
        <p:nvSpPr>
          <p:cNvPr id="62468" name="Slide Number Placeholder 3"/>
          <p:cNvSpPr>
            <a:spLocks noGrp="1"/>
          </p:cNvSpPr>
          <p:nvPr>
            <p:ph type="sldNum" sz="quarter" idx="5"/>
          </p:nvPr>
        </p:nvSpPr>
        <p:spPr>
          <a:noFill/>
        </p:spPr>
        <p:txBody>
          <a:bodyPr/>
          <a:lstStyle/>
          <a:p>
            <a:fld id="{E79AC08A-BF07-4AC3-A124-20A780169FF9}" type="slidenum">
              <a:rPr lang="en-US" smtClean="0">
                <a:cs typeface="Arial" charset="0"/>
              </a:rPr>
              <a:pPr/>
              <a:t>9</a:t>
            </a:fld>
            <a:endParaRPr lang="en-US" smtClean="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smtClean="0"/>
          </a:p>
        </p:txBody>
      </p:sp>
      <p:sp>
        <p:nvSpPr>
          <p:cNvPr id="63492" name="Slide Number Placeholder 3"/>
          <p:cNvSpPr>
            <a:spLocks noGrp="1"/>
          </p:cNvSpPr>
          <p:nvPr>
            <p:ph type="sldNum" sz="quarter" idx="5"/>
          </p:nvPr>
        </p:nvSpPr>
        <p:spPr>
          <a:noFill/>
        </p:spPr>
        <p:txBody>
          <a:bodyPr/>
          <a:lstStyle/>
          <a:p>
            <a:fld id="{6A8C0290-02B1-4222-A34B-6FE661C6CA05}" type="slidenum">
              <a:rPr lang="en-US" smtClean="0">
                <a:cs typeface="Arial" charset="0"/>
              </a:rPr>
              <a:pPr/>
              <a:t>10</a:t>
            </a:fld>
            <a:endParaRPr lang="en-US"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endParaRPr lang="en-US" smtClean="0"/>
          </a:p>
        </p:txBody>
      </p:sp>
      <p:sp>
        <p:nvSpPr>
          <p:cNvPr id="64516" name="Slide Number Placeholder 3"/>
          <p:cNvSpPr>
            <a:spLocks noGrp="1"/>
          </p:cNvSpPr>
          <p:nvPr>
            <p:ph type="sldNum" sz="quarter" idx="5"/>
          </p:nvPr>
        </p:nvSpPr>
        <p:spPr>
          <a:noFill/>
        </p:spPr>
        <p:txBody>
          <a:bodyPr/>
          <a:lstStyle/>
          <a:p>
            <a:fld id="{06AC089C-B6C2-4487-9BE6-D6160D871F23}" type="slidenum">
              <a:rPr lang="en-US" smtClean="0">
                <a:cs typeface="Arial" charset="0"/>
              </a:rPr>
              <a:pPr/>
              <a:t>11</a:t>
            </a:fld>
            <a:endParaRPr lang="en-US" smtClean="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pPr eaLnBrk="1" hangingPunct="1"/>
            <a:endParaRPr lang="en-US" smtClean="0"/>
          </a:p>
        </p:txBody>
      </p:sp>
      <p:sp>
        <p:nvSpPr>
          <p:cNvPr id="66564" name="Slide Number Placeholder 3"/>
          <p:cNvSpPr>
            <a:spLocks noGrp="1"/>
          </p:cNvSpPr>
          <p:nvPr>
            <p:ph type="sldNum" sz="quarter" idx="5"/>
          </p:nvPr>
        </p:nvSpPr>
        <p:spPr>
          <a:noFill/>
        </p:spPr>
        <p:txBody>
          <a:bodyPr/>
          <a:lstStyle/>
          <a:p>
            <a:fld id="{AB8ED991-0DC3-43F4-8CED-1B16912D4EC8}" type="slidenum">
              <a:rPr lang="en-US" smtClean="0">
                <a:cs typeface="Arial" charset="0"/>
              </a:rPr>
              <a:pPr/>
              <a:t>12</a:t>
            </a:fld>
            <a:endParaRPr lang="en-US" smtClean="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endParaRPr lang="en-US" smtClean="0"/>
          </a:p>
        </p:txBody>
      </p:sp>
      <p:sp>
        <p:nvSpPr>
          <p:cNvPr id="67588" name="Slide Number Placeholder 3"/>
          <p:cNvSpPr txBox="1">
            <a:spLocks noGrp="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eaLnBrk="1" hangingPunct="1"/>
            <a:fld id="{BE30CCBB-8920-4C06-A74D-BF062592ABE0}" type="slidenum">
              <a:rPr lang="en-US" sz="1300"/>
              <a:pPr algn="r" defTabSz="966788" eaLnBrk="1" hangingPunct="1"/>
              <a:t>13</a:t>
            </a:fld>
            <a:endParaRPr lang="en-US"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endParaRPr lang="en-US" smtClean="0"/>
          </a:p>
        </p:txBody>
      </p:sp>
      <p:sp>
        <p:nvSpPr>
          <p:cNvPr id="68612" name="Slide Number Placeholder 3"/>
          <p:cNvSpPr txBox="1">
            <a:spLocks noGrp="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eaLnBrk="1" hangingPunct="1"/>
            <a:fld id="{4D85D25C-27B2-4065-87FD-7D1998BEC05D}" type="slidenum">
              <a:rPr lang="en-US" sz="1300"/>
              <a:pPr algn="r" defTabSz="966788" eaLnBrk="1" hangingPunct="1"/>
              <a:t>14</a:t>
            </a:fld>
            <a:endParaRPr lang="en-US"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smtClean="0"/>
          </a:p>
        </p:txBody>
      </p:sp>
      <p:sp>
        <p:nvSpPr>
          <p:cNvPr id="69636" name="Slide Number Placeholder 3"/>
          <p:cNvSpPr>
            <a:spLocks noGrp="1"/>
          </p:cNvSpPr>
          <p:nvPr>
            <p:ph type="sldNum" sz="quarter" idx="5"/>
          </p:nvPr>
        </p:nvSpPr>
        <p:spPr>
          <a:noFill/>
        </p:spPr>
        <p:txBody>
          <a:bodyPr/>
          <a:lstStyle/>
          <a:p>
            <a:fld id="{A7555354-CC9E-478D-AF8F-36D496B70471}" type="slidenum">
              <a:rPr lang="en-US" smtClean="0">
                <a:cs typeface="Arial" charset="0"/>
              </a:rPr>
              <a:pPr/>
              <a:t>15</a:t>
            </a:fld>
            <a:endParaRPr lang="en-US" smtClean="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30A57B65-CE09-4F92-92DF-F247C992B49B}" type="slidenum">
              <a:rPr lang="en-US" smtClean="0">
                <a:cs typeface="Arial" charset="0"/>
              </a:rPr>
              <a:pPr/>
              <a:t>16</a:t>
            </a:fld>
            <a:endParaRPr lang="en-US" smtClean="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endParaRPr lang="en-US" smtClean="0"/>
          </a:p>
        </p:txBody>
      </p:sp>
      <p:sp>
        <p:nvSpPr>
          <p:cNvPr id="71684" name="Slide Number Placeholder 3"/>
          <p:cNvSpPr>
            <a:spLocks noGrp="1"/>
          </p:cNvSpPr>
          <p:nvPr>
            <p:ph type="sldNum" sz="quarter" idx="5"/>
          </p:nvPr>
        </p:nvSpPr>
        <p:spPr>
          <a:noFill/>
        </p:spPr>
        <p:txBody>
          <a:bodyPr/>
          <a:lstStyle/>
          <a:p>
            <a:fld id="{BA308ABB-CDA8-4D89-9667-C460ED11906E}" type="slidenum">
              <a:rPr lang="en-US" smtClean="0">
                <a:cs typeface="Arial" charset="0"/>
              </a:rPr>
              <a:pPr/>
              <a:t>17</a:t>
            </a:fld>
            <a:endParaRPr lang="en-US" smtClean="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a:spLocks noGrp="1"/>
          </p:cNvSpPr>
          <p:nvPr>
            <p:ph type="sldNum" sz="quarter" idx="5"/>
          </p:nvPr>
        </p:nvSpPr>
        <p:spPr>
          <a:noFill/>
        </p:spPr>
        <p:txBody>
          <a:bodyPr/>
          <a:lstStyle/>
          <a:p>
            <a:fld id="{52A1AF7C-C65D-4C8F-AF6A-0D822838F270}" type="slidenum">
              <a:rPr lang="en-US" smtClean="0">
                <a:cs typeface="Arial" charset="0"/>
              </a:rPr>
              <a:pPr/>
              <a:t>18</a:t>
            </a:fld>
            <a:endParaRPr lang="en-US" smtClean="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endParaRPr lang="en-US" smtClean="0"/>
          </a:p>
        </p:txBody>
      </p:sp>
      <p:sp>
        <p:nvSpPr>
          <p:cNvPr id="73732" name="Slide Number Placeholder 3"/>
          <p:cNvSpPr>
            <a:spLocks noGrp="1"/>
          </p:cNvSpPr>
          <p:nvPr>
            <p:ph type="sldNum" sz="quarter" idx="5"/>
          </p:nvPr>
        </p:nvSpPr>
        <p:spPr>
          <a:noFill/>
        </p:spPr>
        <p:txBody>
          <a:bodyPr/>
          <a:lstStyle/>
          <a:p>
            <a:fld id="{E1591513-937A-4D21-8D4D-97B5438809F3}" type="slidenum">
              <a:rPr lang="en-US" smtClean="0">
                <a:cs typeface="Arial" charset="0"/>
              </a:rPr>
              <a:pPr/>
              <a:t>19</a:t>
            </a:fld>
            <a:endParaRPr lang="en-US" smtClean="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0F8865B5-D7F2-4258-A980-D70A1D802341}" type="slidenum">
              <a:rPr lang="en-US" smtClean="0">
                <a:cs typeface="Arial" charset="0"/>
              </a:rPr>
              <a:pPr/>
              <a:t>20</a:t>
            </a:fld>
            <a:endParaRPr lang="en-US" smtClean="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a:spLocks noGrp="1"/>
          </p:cNvSpPr>
          <p:nvPr>
            <p:ph type="sldNum" sz="quarter" idx="5"/>
          </p:nvPr>
        </p:nvSpPr>
        <p:spPr>
          <a:noFill/>
        </p:spPr>
        <p:txBody>
          <a:bodyPr/>
          <a:lstStyle/>
          <a:p>
            <a:fld id="{12AFF89E-7C90-4D46-BB3B-49EE2DB28ED0}" type="slidenum">
              <a:rPr lang="en-US" smtClean="0">
                <a:cs typeface="Arial" charset="0"/>
              </a:rPr>
              <a:pPr/>
              <a:t>21</a:t>
            </a:fld>
            <a:endParaRPr lang="en-US" smtClean="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endParaRPr lang="en-US" smtClean="0"/>
          </a:p>
        </p:txBody>
      </p:sp>
      <p:sp>
        <p:nvSpPr>
          <p:cNvPr id="76804" name="Slide Number Placeholder 3"/>
          <p:cNvSpPr>
            <a:spLocks noGrp="1"/>
          </p:cNvSpPr>
          <p:nvPr>
            <p:ph type="sldNum" sz="quarter" idx="5"/>
          </p:nvPr>
        </p:nvSpPr>
        <p:spPr>
          <a:noFill/>
        </p:spPr>
        <p:txBody>
          <a:bodyPr/>
          <a:lstStyle/>
          <a:p>
            <a:fld id="{FEA1B0C9-90E1-49EF-AB7A-D0D9A739659E}" type="slidenum">
              <a:rPr lang="en-US" smtClean="0">
                <a:cs typeface="Arial" charset="0"/>
              </a:rPr>
              <a:pPr/>
              <a:t>22</a:t>
            </a:fld>
            <a:endParaRPr lang="en-US" smtClean="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E561CC14-2936-4EC4-970A-67B10A092F15}" type="slidenum">
              <a:rPr lang="en-US" smtClean="0">
                <a:cs typeface="Arial" charset="0"/>
              </a:rPr>
              <a:pPr/>
              <a:t>23</a:t>
            </a:fld>
            <a:endParaRPr lang="en-US" smtClean="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endParaRPr lang="en-US" smtClean="0"/>
          </a:p>
        </p:txBody>
      </p:sp>
      <p:sp>
        <p:nvSpPr>
          <p:cNvPr id="78852" name="Slide Number Placeholder 3"/>
          <p:cNvSpPr>
            <a:spLocks noGrp="1"/>
          </p:cNvSpPr>
          <p:nvPr>
            <p:ph type="sldNum" sz="quarter" idx="5"/>
          </p:nvPr>
        </p:nvSpPr>
        <p:spPr>
          <a:noFill/>
        </p:spPr>
        <p:txBody>
          <a:bodyPr/>
          <a:lstStyle/>
          <a:p>
            <a:fld id="{FB4D84C9-B235-4C27-9E63-CC50808BAF6A}" type="slidenum">
              <a:rPr lang="en-US" smtClean="0">
                <a:cs typeface="Arial" charset="0"/>
              </a:rPr>
              <a:pPr/>
              <a:t>24</a:t>
            </a:fld>
            <a:endParaRPr lang="en-US" smtClean="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n-US" smtClean="0"/>
          </a:p>
        </p:txBody>
      </p:sp>
      <p:sp>
        <p:nvSpPr>
          <p:cNvPr id="79876" name="Slide Number Placeholder 3"/>
          <p:cNvSpPr>
            <a:spLocks noGrp="1"/>
          </p:cNvSpPr>
          <p:nvPr>
            <p:ph type="sldNum" sz="quarter" idx="5"/>
          </p:nvPr>
        </p:nvSpPr>
        <p:spPr>
          <a:noFill/>
        </p:spPr>
        <p:txBody>
          <a:bodyPr/>
          <a:lstStyle/>
          <a:p>
            <a:fld id="{F2EBFC63-C54A-413E-BED9-0B32D2C887A5}" type="slidenum">
              <a:rPr lang="en-US" smtClean="0">
                <a:cs typeface="Arial" charset="0"/>
              </a:rPr>
              <a:pPr/>
              <a:t>25</a:t>
            </a:fld>
            <a:endParaRPr lang="en-US" smtClean="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pPr eaLnBrk="1" hangingPunct="1"/>
            <a:endParaRPr lang="en-US" smtClean="0"/>
          </a:p>
        </p:txBody>
      </p:sp>
      <p:sp>
        <p:nvSpPr>
          <p:cNvPr id="80900" name="Slide Number Placeholder 3"/>
          <p:cNvSpPr>
            <a:spLocks noGrp="1"/>
          </p:cNvSpPr>
          <p:nvPr>
            <p:ph type="sldNum" sz="quarter" idx="5"/>
          </p:nvPr>
        </p:nvSpPr>
        <p:spPr>
          <a:noFill/>
        </p:spPr>
        <p:txBody>
          <a:bodyPr/>
          <a:lstStyle/>
          <a:p>
            <a:fld id="{44AD1C73-4DE6-4729-AA90-03DFB142D8D3}" type="slidenum">
              <a:rPr lang="en-US" smtClean="0">
                <a:cs typeface="Arial" charset="0"/>
              </a:rPr>
              <a:pPr/>
              <a:t>26</a:t>
            </a:fld>
            <a:endParaRPr lang="en-US" smtClean="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smtClean="0"/>
          </a:p>
        </p:txBody>
      </p:sp>
      <p:sp>
        <p:nvSpPr>
          <p:cNvPr id="81924" name="Slide Number Placeholder 3"/>
          <p:cNvSpPr>
            <a:spLocks noGrp="1"/>
          </p:cNvSpPr>
          <p:nvPr>
            <p:ph type="sldNum" sz="quarter" idx="5"/>
          </p:nvPr>
        </p:nvSpPr>
        <p:spPr>
          <a:noFill/>
        </p:spPr>
        <p:txBody>
          <a:bodyPr/>
          <a:lstStyle/>
          <a:p>
            <a:fld id="{F182F53D-39F4-4F40-BAB5-D0D5B7BD729E}" type="slidenum">
              <a:rPr lang="en-US" smtClean="0">
                <a:cs typeface="Arial" charset="0"/>
              </a:rPr>
              <a:pPr/>
              <a:t>27</a:t>
            </a:fld>
            <a:endParaRPr lang="en-US" smtClean="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F4B0D637-AB00-4BC7-A52E-6612CDACF76D}" type="slidenum">
              <a:rPr lang="en-US" smtClean="0">
                <a:cs typeface="Arial" charset="0"/>
              </a:rPr>
              <a:pPr/>
              <a:t>28</a:t>
            </a:fld>
            <a:endParaRPr lang="en-US" smtClean="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4634BF25-3913-45F0-8BBC-F6AA5699CC03}" type="slidenum">
              <a:rPr lang="en-US" smtClean="0">
                <a:cs typeface="Arial" charset="0"/>
              </a:rPr>
              <a:pPr/>
              <a:t>29</a:t>
            </a:fld>
            <a:endParaRPr lang="en-US" smtClean="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endParaRPr lang="en-US" smtClean="0"/>
          </a:p>
        </p:txBody>
      </p:sp>
      <p:sp>
        <p:nvSpPr>
          <p:cNvPr id="84996" name="Slide Number Placeholder 3"/>
          <p:cNvSpPr>
            <a:spLocks noGrp="1"/>
          </p:cNvSpPr>
          <p:nvPr>
            <p:ph type="sldNum" sz="quarter" idx="5"/>
          </p:nvPr>
        </p:nvSpPr>
        <p:spPr>
          <a:noFill/>
        </p:spPr>
        <p:txBody>
          <a:bodyPr/>
          <a:lstStyle/>
          <a:p>
            <a:fld id="{CC18BC7C-6728-4D2F-8DCF-19BE0F603B00}" type="slidenum">
              <a:rPr lang="en-US" smtClean="0">
                <a:cs typeface="Arial" charset="0"/>
              </a:rPr>
              <a:pPr/>
              <a:t>30</a:t>
            </a:fld>
            <a:endParaRPr lang="en-US" smtClean="0">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29845D23-8163-48B1-9FE5-3CCC9E033B97}" type="slidenum">
              <a:rPr lang="en-US" smtClean="0">
                <a:cs typeface="Arial" charset="0"/>
              </a:rPr>
              <a:pPr/>
              <a:t>31</a:t>
            </a:fld>
            <a:endParaRPr lang="en-US" smtClean="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a:spLocks noGrp="1"/>
          </p:cNvSpPr>
          <p:nvPr>
            <p:ph type="sldNum" sz="quarter" idx="5"/>
          </p:nvPr>
        </p:nvSpPr>
        <p:spPr>
          <a:noFill/>
        </p:spPr>
        <p:txBody>
          <a:bodyPr/>
          <a:lstStyle/>
          <a:p>
            <a:fld id="{E33CEFBF-893D-456E-A13E-3CD746250D47}" type="slidenum">
              <a:rPr lang="en-US" smtClean="0">
                <a:cs typeface="Arial" charset="0"/>
              </a:rPr>
              <a:pPr/>
              <a:t>32</a:t>
            </a:fld>
            <a:endParaRPr lang="en-US" smtClean="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endParaRPr lang="en-US" smtClean="0"/>
          </a:p>
        </p:txBody>
      </p:sp>
      <p:sp>
        <p:nvSpPr>
          <p:cNvPr id="88068" name="Slide Number Placeholder 3"/>
          <p:cNvSpPr>
            <a:spLocks noGrp="1"/>
          </p:cNvSpPr>
          <p:nvPr>
            <p:ph type="sldNum" sz="quarter" idx="5"/>
          </p:nvPr>
        </p:nvSpPr>
        <p:spPr>
          <a:noFill/>
        </p:spPr>
        <p:txBody>
          <a:bodyPr/>
          <a:lstStyle/>
          <a:p>
            <a:fld id="{D7D82C63-0B50-40C6-BA7B-93DD226C1FC4}" type="slidenum">
              <a:rPr lang="en-US" smtClean="0">
                <a:cs typeface="Arial" charset="0"/>
              </a:rPr>
              <a:pPr/>
              <a:t>33</a:t>
            </a:fld>
            <a:endParaRPr lang="en-US" smtClean="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0266A27B-A97A-4676-8FC8-88B5E6413FC8}" type="slidenum">
              <a:rPr lang="en-US" smtClean="0">
                <a:cs typeface="Arial" charset="0"/>
              </a:rPr>
              <a:pPr/>
              <a:t>34</a:t>
            </a:fld>
            <a:endParaRPr lang="en-US" smtClean="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endParaRPr lang="en-US" smtClean="0"/>
          </a:p>
        </p:txBody>
      </p:sp>
      <p:sp>
        <p:nvSpPr>
          <p:cNvPr id="90116" name="Slide Number Placeholder 3"/>
          <p:cNvSpPr>
            <a:spLocks noGrp="1"/>
          </p:cNvSpPr>
          <p:nvPr>
            <p:ph type="sldNum" sz="quarter" idx="5"/>
          </p:nvPr>
        </p:nvSpPr>
        <p:spPr>
          <a:noFill/>
        </p:spPr>
        <p:txBody>
          <a:bodyPr/>
          <a:lstStyle/>
          <a:p>
            <a:fld id="{3369DDC2-E542-4D34-ACBC-9AB48F3B34C6}" type="slidenum">
              <a:rPr lang="en-US" smtClean="0">
                <a:cs typeface="Arial" charset="0"/>
              </a:rPr>
              <a:pPr/>
              <a:t>35</a:t>
            </a:fld>
            <a:endParaRPr lang="en-US" smtClean="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endParaRPr lang="en-US" smtClean="0"/>
          </a:p>
        </p:txBody>
      </p:sp>
      <p:sp>
        <p:nvSpPr>
          <p:cNvPr id="91140" name="Slide Number Placeholder 3"/>
          <p:cNvSpPr>
            <a:spLocks noGrp="1"/>
          </p:cNvSpPr>
          <p:nvPr>
            <p:ph type="sldNum" sz="quarter" idx="5"/>
          </p:nvPr>
        </p:nvSpPr>
        <p:spPr>
          <a:noFill/>
        </p:spPr>
        <p:txBody>
          <a:bodyPr/>
          <a:lstStyle/>
          <a:p>
            <a:fld id="{0F2F03B1-4970-4658-B456-A075C240098B}" type="slidenum">
              <a:rPr lang="en-US" smtClean="0">
                <a:cs typeface="Arial" charset="0"/>
              </a:rPr>
              <a:pPr/>
              <a:t>36</a:t>
            </a:fld>
            <a:endParaRPr lang="en-US" smtClean="0">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eaLnBrk="1" hangingPunct="1"/>
            <a:endParaRPr lang="en-US" smtClean="0"/>
          </a:p>
        </p:txBody>
      </p:sp>
      <p:sp>
        <p:nvSpPr>
          <p:cNvPr id="92164" name="Slide Number Placeholder 3"/>
          <p:cNvSpPr>
            <a:spLocks noGrp="1"/>
          </p:cNvSpPr>
          <p:nvPr>
            <p:ph type="sldNum" sz="quarter" idx="5"/>
          </p:nvPr>
        </p:nvSpPr>
        <p:spPr>
          <a:noFill/>
        </p:spPr>
        <p:txBody>
          <a:bodyPr/>
          <a:lstStyle/>
          <a:p>
            <a:fld id="{5B948ABC-0FEA-4730-B4C8-1056E49B5085}" type="slidenum">
              <a:rPr lang="en-US" smtClean="0">
                <a:cs typeface="Arial" charset="0"/>
              </a:rPr>
              <a:pPr/>
              <a:t>37</a:t>
            </a:fld>
            <a:endParaRPr lang="en-US" smtClean="0">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endParaRPr lang="en-US" smtClean="0"/>
          </a:p>
        </p:txBody>
      </p:sp>
      <p:sp>
        <p:nvSpPr>
          <p:cNvPr id="93188" name="Slide Number Placeholder 3"/>
          <p:cNvSpPr>
            <a:spLocks noGrp="1"/>
          </p:cNvSpPr>
          <p:nvPr>
            <p:ph type="sldNum" sz="quarter" idx="5"/>
          </p:nvPr>
        </p:nvSpPr>
        <p:spPr>
          <a:noFill/>
        </p:spPr>
        <p:txBody>
          <a:bodyPr/>
          <a:lstStyle/>
          <a:p>
            <a:fld id="{996D5E82-0B87-4388-A5DC-AAD79C2F2656}" type="slidenum">
              <a:rPr lang="en-US" smtClean="0">
                <a:cs typeface="Arial" charset="0"/>
              </a:rPr>
              <a:pPr/>
              <a:t>38</a:t>
            </a:fld>
            <a:endParaRPr lang="en-US" smtClean="0">
              <a:cs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smtClean="0"/>
          </a:p>
        </p:txBody>
      </p:sp>
      <p:sp>
        <p:nvSpPr>
          <p:cNvPr id="94212" name="Slide Number Placeholder 3"/>
          <p:cNvSpPr>
            <a:spLocks noGrp="1"/>
          </p:cNvSpPr>
          <p:nvPr>
            <p:ph type="sldNum" sz="quarter" idx="5"/>
          </p:nvPr>
        </p:nvSpPr>
        <p:spPr>
          <a:noFill/>
        </p:spPr>
        <p:txBody>
          <a:bodyPr/>
          <a:lstStyle/>
          <a:p>
            <a:fld id="{39C9902A-08FF-437D-875F-A1CF91512241}" type="slidenum">
              <a:rPr lang="en-US" smtClean="0">
                <a:cs typeface="Arial" charset="0"/>
              </a:rPr>
              <a:pPr/>
              <a:t>39</a:t>
            </a:fld>
            <a:endParaRPr lang="en-US" smtClean="0">
              <a:cs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n-US" smtClean="0"/>
          </a:p>
        </p:txBody>
      </p:sp>
      <p:sp>
        <p:nvSpPr>
          <p:cNvPr id="95236" name="Slide Number Placeholder 3"/>
          <p:cNvSpPr>
            <a:spLocks noGrp="1"/>
          </p:cNvSpPr>
          <p:nvPr>
            <p:ph type="sldNum" sz="quarter" idx="5"/>
          </p:nvPr>
        </p:nvSpPr>
        <p:spPr>
          <a:noFill/>
        </p:spPr>
        <p:txBody>
          <a:bodyPr/>
          <a:lstStyle/>
          <a:p>
            <a:fld id="{9FCDB154-51C0-45C4-AB24-11AF35FA3135}" type="slidenum">
              <a:rPr lang="en-US" smtClean="0">
                <a:cs typeface="Arial" charset="0"/>
              </a:rPr>
              <a:pPr/>
              <a:t>40</a:t>
            </a:fld>
            <a:endParaRPr lang="en-US" smtClean="0">
              <a:cs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9E4704D6-26E2-463C-9071-0C5CF0D0FC11}" type="slidenum">
              <a:rPr lang="en-US" smtClean="0">
                <a:cs typeface="Arial" charset="0"/>
              </a:rPr>
              <a:pPr/>
              <a:t>41</a:t>
            </a:fld>
            <a:endParaRPr lang="en-US" smtClean="0">
              <a:cs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endParaRPr lang="en-US" smtClean="0"/>
          </a:p>
        </p:txBody>
      </p:sp>
      <p:sp>
        <p:nvSpPr>
          <p:cNvPr id="97284" name="Slide Number Placeholder 3"/>
          <p:cNvSpPr>
            <a:spLocks noGrp="1"/>
          </p:cNvSpPr>
          <p:nvPr>
            <p:ph type="sldNum" sz="quarter" idx="5"/>
          </p:nvPr>
        </p:nvSpPr>
        <p:spPr>
          <a:noFill/>
        </p:spPr>
        <p:txBody>
          <a:bodyPr/>
          <a:lstStyle/>
          <a:p>
            <a:fld id="{AAD9AF9B-F20B-40D4-8E00-15ED1CF666CB}" type="slidenum">
              <a:rPr lang="en-US" smtClean="0">
                <a:cs typeface="Arial" charset="0"/>
              </a:rPr>
              <a:pPr/>
              <a:t>42</a:t>
            </a:fld>
            <a:endParaRPr lang="en-US" smtClean="0">
              <a:cs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endParaRPr lang="en-US" smtClean="0"/>
          </a:p>
        </p:txBody>
      </p:sp>
      <p:sp>
        <p:nvSpPr>
          <p:cNvPr id="98308" name="Slide Number Placeholder 3"/>
          <p:cNvSpPr>
            <a:spLocks noGrp="1"/>
          </p:cNvSpPr>
          <p:nvPr>
            <p:ph type="sldNum" sz="quarter" idx="5"/>
          </p:nvPr>
        </p:nvSpPr>
        <p:spPr>
          <a:noFill/>
        </p:spPr>
        <p:txBody>
          <a:bodyPr/>
          <a:lstStyle/>
          <a:p>
            <a:fld id="{28735F72-50FB-4721-BDA1-89F37002E827}" type="slidenum">
              <a:rPr lang="en-US" smtClean="0">
                <a:cs typeface="Arial" charset="0"/>
              </a:rPr>
              <a:pPr/>
              <a:t>43</a:t>
            </a:fld>
            <a:endParaRPr lang="en-US" smtClean="0">
              <a:cs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pPr eaLnBrk="1" hangingPunct="1"/>
            <a:endParaRPr lang="en-US" smtClean="0"/>
          </a:p>
        </p:txBody>
      </p:sp>
      <p:sp>
        <p:nvSpPr>
          <p:cNvPr id="99332" name="Slide Number Placeholder 3"/>
          <p:cNvSpPr>
            <a:spLocks noGrp="1"/>
          </p:cNvSpPr>
          <p:nvPr>
            <p:ph type="sldNum" sz="quarter" idx="5"/>
          </p:nvPr>
        </p:nvSpPr>
        <p:spPr>
          <a:noFill/>
        </p:spPr>
        <p:txBody>
          <a:bodyPr/>
          <a:lstStyle/>
          <a:p>
            <a:fld id="{F7F8ACE4-1471-49C4-85AC-A447ADEB1D88}" type="slidenum">
              <a:rPr lang="en-US" smtClean="0">
                <a:cs typeface="Arial" charset="0"/>
              </a:rPr>
              <a:pPr/>
              <a:t>44</a:t>
            </a:fld>
            <a:endParaRPr lang="en-US" smtClean="0">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smtClean="0"/>
          </a:p>
        </p:txBody>
      </p:sp>
      <p:sp>
        <p:nvSpPr>
          <p:cNvPr id="100356" name="Slide Number Placeholder 3"/>
          <p:cNvSpPr>
            <a:spLocks noGrp="1"/>
          </p:cNvSpPr>
          <p:nvPr>
            <p:ph type="sldNum" sz="quarter" idx="5"/>
          </p:nvPr>
        </p:nvSpPr>
        <p:spPr>
          <a:noFill/>
        </p:spPr>
        <p:txBody>
          <a:bodyPr/>
          <a:lstStyle/>
          <a:p>
            <a:fld id="{4443A309-BFBD-468D-8491-D68EC0E59205}" type="slidenum">
              <a:rPr lang="en-US" smtClean="0">
                <a:cs typeface="Arial" charset="0"/>
              </a:rPr>
              <a:pPr/>
              <a:t>45</a:t>
            </a:fld>
            <a:endParaRPr lang="en-US" smtClean="0">
              <a:cs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pPr eaLnBrk="1" hangingPunct="1"/>
            <a:endParaRPr lang="en-US" smtClean="0"/>
          </a:p>
        </p:txBody>
      </p:sp>
      <p:sp>
        <p:nvSpPr>
          <p:cNvPr id="101380" name="Slide Number Placeholder 3"/>
          <p:cNvSpPr>
            <a:spLocks noGrp="1"/>
          </p:cNvSpPr>
          <p:nvPr>
            <p:ph type="sldNum" sz="quarter" idx="5"/>
          </p:nvPr>
        </p:nvSpPr>
        <p:spPr>
          <a:noFill/>
        </p:spPr>
        <p:txBody>
          <a:bodyPr/>
          <a:lstStyle/>
          <a:p>
            <a:fld id="{5FC0CDA8-2834-4C82-8187-95AFFA069EE6}" type="slidenum">
              <a:rPr lang="en-US" smtClean="0">
                <a:cs typeface="Arial" charset="0"/>
              </a:rPr>
              <a:pPr/>
              <a:t>46</a:t>
            </a:fld>
            <a:endParaRPr lang="en-US"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10" name="Picture 3"/>
          <p:cNvPicPr>
            <a:picLocks noChangeAspect="1" noChangeArrowheads="1"/>
          </p:cNvPicPr>
          <p:nvPr userDrawn="1"/>
        </p:nvPicPr>
        <p:blipFill>
          <a:blip r:embed="rId13"/>
          <a:srcRect/>
          <a:stretch>
            <a:fillRect/>
          </a:stretch>
        </p:blipFill>
        <p:spPr bwMode="auto">
          <a:xfrm>
            <a:off x="229982" y="0"/>
            <a:ext cx="8914018" cy="78984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4.w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6.wmf"/><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7.wmf"/><Relationship Id="rId4" Type="http://schemas.openxmlformats.org/officeDocument/2006/relationships/oleObject" Target="../embeddings/oleObject6.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8.wmf"/><Relationship Id="rId4" Type="http://schemas.openxmlformats.org/officeDocument/2006/relationships/oleObject" Target="../embeddings/oleObject7.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9.wmf"/><Relationship Id="rId4" Type="http://schemas.openxmlformats.org/officeDocument/2006/relationships/oleObject" Target="../embeddings/oleObject8.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0.wmf"/><Relationship Id="rId4" Type="http://schemas.openxmlformats.org/officeDocument/2006/relationships/oleObject" Target="../embeddings/oleObject9.bin"/></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4.wmf"/><Relationship Id="rId4" Type="http://schemas.openxmlformats.org/officeDocument/2006/relationships/oleObject" Target="../embeddings/oleObject10.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15.wmf"/><Relationship Id="rId4" Type="http://schemas.openxmlformats.org/officeDocument/2006/relationships/oleObject" Target="../embeddings/oleObject11.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18.wmf"/><Relationship Id="rId4" Type="http://schemas.openxmlformats.org/officeDocument/2006/relationships/oleObject" Target="../embeddings/oleObject12.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457200" y="1143000"/>
            <a:ext cx="8229600" cy="1139825"/>
          </a:xfrm>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1676400" y="2743200"/>
            <a:ext cx="6705600" cy="2566987"/>
          </a:xfrm>
        </p:spPr>
        <p:txBody>
          <a:bodyPr/>
          <a:lstStyle/>
          <a:p>
            <a:pPr marL="0" indent="0">
              <a:buFont typeface="Wingdings" pitchFamily="2" charset="2"/>
              <a:buNone/>
            </a:pPr>
            <a:r>
              <a:rPr lang="en-US" sz="3600" b="1">
                <a:latin typeface="Arial" charset="0"/>
              </a:rPr>
              <a:t>William Greene</a:t>
            </a:r>
          </a:p>
          <a:p>
            <a:pPr marL="0" indent="0">
              <a:buFont typeface="Wingdings" pitchFamily="2" charset="2"/>
              <a:buNone/>
            </a:pPr>
            <a:r>
              <a:rPr lang="en-US" sz="3600" b="1">
                <a:latin typeface="Arial" charset="0"/>
              </a:rPr>
              <a:t>Stern School of Business</a:t>
            </a:r>
          </a:p>
          <a:p>
            <a:pPr marL="0" indent="0">
              <a:buFont typeface="Wingdings" pitchFamily="2" charset="2"/>
              <a:buNone/>
            </a:pPr>
            <a:r>
              <a:rPr lang="en-US" sz="3600" b="1">
                <a:latin typeface="Arial" charset="0"/>
              </a:rPr>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idx="4294967295"/>
          </p:nvPr>
        </p:nvSpPr>
        <p:spPr>
          <a:xfrm>
            <a:off x="762000" y="1371600"/>
            <a:ext cx="7696200" cy="1676400"/>
          </a:xfrm>
        </p:spPr>
        <p:txBody>
          <a:bodyPr/>
          <a:lstStyle/>
          <a:p>
            <a:pPr eaLnBrk="1" hangingPunct="1"/>
            <a:r>
              <a:rPr lang="en-US" sz="6500" smtClean="0">
                <a:solidFill>
                  <a:srgbClr val="7030A0"/>
                </a:solidFill>
              </a:rPr>
              <a:t>Part 4</a:t>
            </a:r>
          </a:p>
        </p:txBody>
      </p:sp>
      <p:sp>
        <p:nvSpPr>
          <p:cNvPr id="16387" name="Rectangle 3"/>
          <p:cNvSpPr>
            <a:spLocks noGrp="1" noChangeArrowheads="1"/>
          </p:cNvSpPr>
          <p:nvPr>
            <p:ph type="subTitle" idx="4294967295"/>
          </p:nvPr>
        </p:nvSpPr>
        <p:spPr>
          <a:xfrm>
            <a:off x="457200" y="3846513"/>
            <a:ext cx="8534400" cy="1444625"/>
          </a:xfrm>
        </p:spPr>
        <p:txBody>
          <a:bodyPr/>
          <a:lstStyle/>
          <a:p>
            <a:pPr marL="0" indent="0" algn="ctr" eaLnBrk="1" hangingPunct="1">
              <a:buFont typeface="Wingdings" pitchFamily="2" charset="2"/>
              <a:buNone/>
            </a:pPr>
            <a:r>
              <a:rPr lang="en-US" sz="3000" b="1" smtClean="0"/>
              <a:t>Bivariate and Multivariate </a:t>
            </a:r>
            <a:br>
              <a:rPr lang="en-US" sz="3000" b="1" smtClean="0"/>
            </a:br>
            <a:r>
              <a:rPr lang="en-US" sz="3000" b="1" smtClean="0"/>
              <a:t>Binary Choice Models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838200" y="1066800"/>
            <a:ext cx="8229600" cy="530225"/>
          </a:xfrm>
        </p:spPr>
        <p:txBody>
          <a:bodyPr/>
          <a:lstStyle/>
          <a:p>
            <a:pPr eaLnBrk="1" hangingPunct="1"/>
            <a:r>
              <a:rPr lang="en-US" sz="3600" b="1" smtClean="0"/>
              <a:t>Multivariate Binary Choice Models</a:t>
            </a:r>
          </a:p>
        </p:txBody>
      </p:sp>
      <p:sp>
        <p:nvSpPr>
          <p:cNvPr id="17411" name="Rectangle 3"/>
          <p:cNvSpPr>
            <a:spLocks noGrp="1" noChangeArrowheads="1"/>
          </p:cNvSpPr>
          <p:nvPr>
            <p:ph type="body" idx="4294967295"/>
          </p:nvPr>
        </p:nvSpPr>
        <p:spPr>
          <a:xfrm>
            <a:off x="1143000" y="1828800"/>
            <a:ext cx="7239000" cy="4419600"/>
          </a:xfrm>
        </p:spPr>
        <p:txBody>
          <a:bodyPr/>
          <a:lstStyle/>
          <a:p>
            <a:pPr eaLnBrk="1" hangingPunct="1">
              <a:lnSpc>
                <a:spcPct val="90000"/>
              </a:lnSpc>
            </a:pPr>
            <a:r>
              <a:rPr lang="en-US" sz="2400" smtClean="0">
                <a:latin typeface="+mj-lt"/>
              </a:rPr>
              <a:t>Bivariate Probit Models</a:t>
            </a:r>
          </a:p>
          <a:p>
            <a:pPr lvl="1" eaLnBrk="1" hangingPunct="1">
              <a:lnSpc>
                <a:spcPct val="90000"/>
              </a:lnSpc>
            </a:pPr>
            <a:r>
              <a:rPr lang="en-US" sz="2000" smtClean="0">
                <a:latin typeface="+mj-lt"/>
              </a:rPr>
              <a:t>Analysis of bivariate choices</a:t>
            </a:r>
          </a:p>
          <a:p>
            <a:pPr lvl="1" eaLnBrk="1" hangingPunct="1">
              <a:lnSpc>
                <a:spcPct val="90000"/>
              </a:lnSpc>
            </a:pPr>
            <a:r>
              <a:rPr lang="en-US" sz="2000" smtClean="0">
                <a:latin typeface="+mj-lt"/>
              </a:rPr>
              <a:t>Marginal effects </a:t>
            </a:r>
          </a:p>
          <a:p>
            <a:pPr lvl="1" eaLnBrk="1" hangingPunct="1">
              <a:lnSpc>
                <a:spcPct val="90000"/>
              </a:lnSpc>
            </a:pPr>
            <a:r>
              <a:rPr lang="en-US" sz="2000" smtClean="0">
                <a:latin typeface="+mj-lt"/>
              </a:rPr>
              <a:t>Prediction </a:t>
            </a:r>
          </a:p>
          <a:p>
            <a:pPr eaLnBrk="1" hangingPunct="1">
              <a:lnSpc>
                <a:spcPct val="90000"/>
              </a:lnSpc>
            </a:pPr>
            <a:r>
              <a:rPr lang="en-US" sz="2400" smtClean="0">
                <a:latin typeface="+mj-lt"/>
              </a:rPr>
              <a:t>Simultaneous Equations and Recursive Models</a:t>
            </a:r>
          </a:p>
          <a:p>
            <a:pPr eaLnBrk="1" hangingPunct="1">
              <a:lnSpc>
                <a:spcPct val="90000"/>
              </a:lnSpc>
            </a:pPr>
            <a:r>
              <a:rPr lang="en-US" sz="2400" smtClean="0">
                <a:latin typeface="+mj-lt"/>
              </a:rPr>
              <a:t>A Sample Selection Bivariate Probit Model</a:t>
            </a:r>
          </a:p>
          <a:p>
            <a:pPr eaLnBrk="1" hangingPunct="1">
              <a:lnSpc>
                <a:spcPct val="90000"/>
              </a:lnSpc>
            </a:pPr>
            <a:r>
              <a:rPr lang="en-US" sz="2400" smtClean="0">
                <a:latin typeface="+mj-lt"/>
              </a:rPr>
              <a:t>The Multivariate Probit Model</a:t>
            </a:r>
          </a:p>
          <a:p>
            <a:pPr lvl="1" eaLnBrk="1" hangingPunct="1">
              <a:lnSpc>
                <a:spcPct val="90000"/>
              </a:lnSpc>
            </a:pPr>
            <a:r>
              <a:rPr lang="en-US" sz="2000" smtClean="0">
                <a:latin typeface="+mj-lt"/>
              </a:rPr>
              <a:t>Specification</a:t>
            </a:r>
          </a:p>
          <a:p>
            <a:pPr lvl="1" eaLnBrk="1" hangingPunct="1">
              <a:lnSpc>
                <a:spcPct val="90000"/>
              </a:lnSpc>
            </a:pPr>
            <a:r>
              <a:rPr lang="en-US" sz="2000" smtClean="0">
                <a:latin typeface="+mj-lt"/>
              </a:rPr>
              <a:t>Simulation based estimation</a:t>
            </a:r>
          </a:p>
          <a:p>
            <a:pPr lvl="1" eaLnBrk="1" hangingPunct="1">
              <a:lnSpc>
                <a:spcPct val="90000"/>
              </a:lnSpc>
            </a:pPr>
            <a:r>
              <a:rPr lang="en-US" sz="2000" smtClean="0">
                <a:latin typeface="+mj-lt"/>
              </a:rPr>
              <a:t>Inference</a:t>
            </a:r>
          </a:p>
          <a:p>
            <a:pPr lvl="1" eaLnBrk="1" hangingPunct="1">
              <a:lnSpc>
                <a:spcPct val="90000"/>
              </a:lnSpc>
            </a:pPr>
            <a:r>
              <a:rPr lang="en-US" sz="2000" smtClean="0">
                <a:latin typeface="+mj-lt"/>
              </a:rPr>
              <a:t>Partial effects and analysis</a:t>
            </a:r>
          </a:p>
          <a:p>
            <a:pPr eaLnBrk="1" hangingPunct="1">
              <a:lnSpc>
                <a:spcPct val="90000"/>
              </a:lnSpc>
            </a:pPr>
            <a:r>
              <a:rPr lang="en-US" sz="2400" smtClean="0">
                <a:latin typeface="+mj-lt"/>
              </a:rPr>
              <a:t>The ‘panel probit model’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1219200" y="1066800"/>
            <a:ext cx="6705600" cy="530225"/>
          </a:xfrm>
        </p:spPr>
        <p:txBody>
          <a:bodyPr/>
          <a:lstStyle/>
          <a:p>
            <a:pPr algn="l" eaLnBrk="1" hangingPunct="1"/>
            <a:r>
              <a:rPr lang="en-US" b="1" smtClean="0"/>
              <a:t>Application: Health Care Usage</a:t>
            </a:r>
          </a:p>
        </p:txBody>
      </p:sp>
      <p:sp>
        <p:nvSpPr>
          <p:cNvPr id="18435" name="Text Box 3"/>
          <p:cNvSpPr txBox="1">
            <a:spLocks noChangeArrowheads="1"/>
          </p:cNvSpPr>
          <p:nvPr/>
        </p:nvSpPr>
        <p:spPr bwMode="auto">
          <a:xfrm>
            <a:off x="457200" y="1828800"/>
            <a:ext cx="8229600" cy="4539704"/>
          </a:xfrm>
          <a:prstGeom prst="rect">
            <a:avLst/>
          </a:prstGeom>
          <a:noFill/>
          <a:ln w="19050">
            <a:noFill/>
            <a:miter lim="800000"/>
            <a:headEnd/>
            <a:tailEnd/>
          </a:ln>
        </p:spPr>
        <p:txBody>
          <a:bodyPr wrap="square">
            <a:spAutoFit/>
          </a:bodyPr>
          <a:lstStyle/>
          <a:p>
            <a:pPr>
              <a:spcBef>
                <a:spcPct val="50000"/>
              </a:spcBef>
            </a:pPr>
            <a:r>
              <a:rPr lang="en-US" sz="1600" b="1">
                <a:solidFill>
                  <a:srgbClr val="FF3300"/>
                </a:solidFill>
              </a:rPr>
              <a:t>German Health Care Usage Data</a:t>
            </a:r>
            <a:r>
              <a:rPr lang="en-US" sz="1400" b="1"/>
              <a:t>, 7,293 Individuals, Varying Numbers of Periods</a:t>
            </a:r>
            <a:r>
              <a:rPr lang="en-US" sz="1400"/>
              <a:t/>
            </a:r>
            <a:br>
              <a:rPr lang="en-US" sz="1400"/>
            </a:br>
            <a:r>
              <a:rPr lang="en-US" sz="1400"/>
              <a:t/>
            </a:r>
            <a:br>
              <a:rPr lang="en-US" sz="1400"/>
            </a:br>
            <a:r>
              <a:rPr lang="en-US" sz="1400"/>
              <a:t>Data downloaded from Journal of Applied Econometrics Archive. This is an unbalanced panel with 7,293 individuals. They can be used for regression, count models, binary choice, ordered choice, and bivariate binary choice.  </a:t>
            </a:r>
            <a:r>
              <a:rPr lang="en-US" sz="1400" smtClean="0"/>
              <a:t>There </a:t>
            </a:r>
            <a:r>
              <a:rPr lang="en-US" sz="1400"/>
              <a:t>are altogether 27,326 observations.  The number of observations ranges from 1 to 7.  </a:t>
            </a:r>
            <a:r>
              <a:rPr lang="en-US" sz="1400" smtClean="0"/>
              <a:t/>
            </a:r>
            <a:br>
              <a:rPr lang="en-US" sz="1400" smtClean="0"/>
            </a:br>
            <a:r>
              <a:rPr lang="en-US" sz="1400" smtClean="0"/>
              <a:t>(</a:t>
            </a:r>
            <a:r>
              <a:rPr lang="en-US" sz="1400"/>
              <a:t>Frequencies are: 1=1525, 2=2158, 3=825, 4=926, 5=1051, 6=1000, 7=987). </a:t>
            </a:r>
            <a:endParaRPr lang="en-US" sz="1400" smtClean="0"/>
          </a:p>
          <a:p>
            <a:pPr>
              <a:spcBef>
                <a:spcPts val="0"/>
              </a:spcBef>
            </a:pPr>
            <a:r>
              <a:rPr lang="en-US" sz="1400" b="1"/>
              <a:t>Variables in the file are</a:t>
            </a:r>
            <a:endParaRPr lang="en-US" sz="1400"/>
          </a:p>
          <a:p>
            <a:r>
              <a:rPr lang="en-US" sz="1400"/>
              <a:t>                   </a:t>
            </a:r>
            <a:r>
              <a:rPr lang="en-US" sz="1400" b="1"/>
              <a:t>DOCTOR = 1(Number of doctor visits &gt; 0)</a:t>
            </a:r>
            <a:br>
              <a:rPr lang="en-US" sz="1400" b="1"/>
            </a:br>
            <a:r>
              <a:rPr lang="en-US" sz="1400" b="1"/>
              <a:t>                   HOSPITAL = 1(Number of hospital visits &gt; 0)</a:t>
            </a:r>
          </a:p>
          <a:p>
            <a:r>
              <a:rPr lang="en-US" sz="1400" b="1"/>
              <a:t>                   HSAT =  health satisfaction, coded 0 (low) - 10 (high)  </a:t>
            </a:r>
          </a:p>
          <a:p>
            <a:r>
              <a:rPr lang="en-US" sz="1400" b="1">
                <a:solidFill>
                  <a:srgbClr val="FF3300"/>
                </a:solidFill>
              </a:rPr>
              <a:t>                   DOCVIS =  number of doctor visits in last three months</a:t>
            </a:r>
            <a:br>
              <a:rPr lang="en-US" sz="1400" b="1">
                <a:solidFill>
                  <a:srgbClr val="FF3300"/>
                </a:solidFill>
              </a:rPr>
            </a:br>
            <a:r>
              <a:rPr lang="en-US" sz="1400" b="1">
                <a:solidFill>
                  <a:srgbClr val="FF3300"/>
                </a:solidFill>
              </a:rPr>
              <a:t>                   HOSPVIS =  number of hospital visits in last calendar year</a:t>
            </a:r>
            <a:br>
              <a:rPr lang="en-US" sz="1400" b="1">
                <a:solidFill>
                  <a:srgbClr val="FF3300"/>
                </a:solidFill>
              </a:rPr>
            </a:br>
            <a:r>
              <a:rPr lang="en-US" sz="1400" b="1">
                <a:solidFill>
                  <a:srgbClr val="FF3300"/>
                </a:solidFill>
              </a:rPr>
              <a:t>                   </a:t>
            </a:r>
            <a:r>
              <a:rPr lang="en-US" sz="1400" b="1"/>
              <a:t>PUBLIC =  insured in public health insurance = 1; otherwise = 0</a:t>
            </a:r>
            <a:br>
              <a:rPr lang="en-US" sz="1400" b="1"/>
            </a:br>
            <a:r>
              <a:rPr lang="en-US" sz="1400" b="1"/>
              <a:t>                   ADDON =  insured by add-on insurance = 1; otherswise = 0</a:t>
            </a:r>
          </a:p>
          <a:p>
            <a:r>
              <a:rPr lang="en-US" sz="1400"/>
              <a:t>                   HHNINC =  household nominal monthly net income in German marks / 10000.</a:t>
            </a:r>
          </a:p>
          <a:p>
            <a:r>
              <a:rPr lang="en-US" sz="1400"/>
              <a:t>                     (4 observations with income=0 were dropped)</a:t>
            </a:r>
            <a:br>
              <a:rPr lang="en-US" sz="1400"/>
            </a:br>
            <a:r>
              <a:rPr lang="en-US" sz="1400"/>
              <a:t>                   HHKIDS = children under age 16 in the household = 1; otherwise = 0</a:t>
            </a:r>
            <a:br>
              <a:rPr lang="en-US" sz="1400"/>
            </a:br>
            <a:r>
              <a:rPr lang="en-US" sz="1400"/>
              <a:t>                   EDUC =  years of schooling </a:t>
            </a:r>
          </a:p>
          <a:p>
            <a:r>
              <a:rPr lang="en-US" sz="1400"/>
              <a:t>                   AGE = age in years</a:t>
            </a:r>
          </a:p>
          <a:p>
            <a:r>
              <a:rPr lang="en-US" sz="1400"/>
              <a:t>                   MARRIED = marital </a:t>
            </a:r>
            <a:r>
              <a:rPr lang="en-US" sz="1400" smtClean="0"/>
              <a:t>status</a:t>
            </a:r>
            <a:endParaRPr lang="en-US" sz="1400"/>
          </a:p>
        </p:txBody>
      </p:sp>
      <p:sp>
        <p:nvSpPr>
          <p:cNvPr id="18436" name="Line 4"/>
          <p:cNvSpPr>
            <a:spLocks noChangeShapeType="1"/>
          </p:cNvSpPr>
          <p:nvPr/>
        </p:nvSpPr>
        <p:spPr bwMode="auto">
          <a:xfrm>
            <a:off x="533400" y="3962400"/>
            <a:ext cx="762000" cy="0"/>
          </a:xfrm>
          <a:prstGeom prst="line">
            <a:avLst/>
          </a:prstGeom>
          <a:noFill/>
          <a:ln w="57150">
            <a:solidFill>
              <a:srgbClr val="FF3300"/>
            </a:solidFill>
            <a:round/>
            <a:headEnd/>
            <a:tailEnd type="triangle" w="med" len="med"/>
          </a:ln>
        </p:spPr>
        <p:txBody>
          <a:bodyPr wrap="none"/>
          <a:lstStyle/>
          <a:p>
            <a:endParaRPr lang="en-US"/>
          </a:p>
        </p:txBody>
      </p:sp>
      <p:sp>
        <p:nvSpPr>
          <p:cNvPr id="18437" name="Line 5"/>
          <p:cNvSpPr>
            <a:spLocks noChangeShapeType="1"/>
          </p:cNvSpPr>
          <p:nvPr/>
        </p:nvSpPr>
        <p:spPr bwMode="auto">
          <a:xfrm>
            <a:off x="533400" y="3733800"/>
            <a:ext cx="762000" cy="0"/>
          </a:xfrm>
          <a:prstGeom prst="line">
            <a:avLst/>
          </a:prstGeom>
          <a:noFill/>
          <a:ln w="57150">
            <a:solidFill>
              <a:srgbClr val="FF3300"/>
            </a:solidFill>
            <a:round/>
            <a:headEnd/>
            <a:tailEnd type="triangle" w="med" len="med"/>
          </a:ln>
        </p:spPr>
        <p:txBody>
          <a:bodyPr wrap="none"/>
          <a:lstStyle/>
          <a:p>
            <a:endParaRPr lang="en-US"/>
          </a:p>
        </p:txBody>
      </p:sp>
      <p:sp>
        <p:nvSpPr>
          <p:cNvPr id="18438" name="Line 4"/>
          <p:cNvSpPr>
            <a:spLocks noChangeShapeType="1"/>
          </p:cNvSpPr>
          <p:nvPr/>
        </p:nvSpPr>
        <p:spPr bwMode="auto">
          <a:xfrm>
            <a:off x="533400" y="4772025"/>
            <a:ext cx="7620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sz="2400" b="1" smtClean="0"/>
              <a:t>Gross Relation Between Two Binary Variables</a:t>
            </a:r>
          </a:p>
        </p:txBody>
      </p:sp>
      <p:sp>
        <p:nvSpPr>
          <p:cNvPr id="19459" name="Rectangle 3"/>
          <p:cNvSpPr>
            <a:spLocks noGrp="1" noChangeArrowheads="1"/>
          </p:cNvSpPr>
          <p:nvPr>
            <p:ph type="body" idx="4294967295"/>
          </p:nvPr>
        </p:nvSpPr>
        <p:spPr/>
        <p:txBody>
          <a:bodyPr/>
          <a:lstStyle/>
          <a:p>
            <a:pPr eaLnBrk="1" hangingPunct="1">
              <a:buFont typeface="Wingdings" pitchFamily="2" charset="2"/>
              <a:buNone/>
            </a:pPr>
            <a:r>
              <a:rPr lang="en-US" sz="1800" b="1" smtClean="0"/>
              <a:t>                          Cross Tabulation Suggests Presence or </a:t>
            </a:r>
            <a:br>
              <a:rPr lang="en-US" sz="1800" b="1" smtClean="0"/>
            </a:br>
            <a:r>
              <a:rPr lang="en-US" sz="1800" b="1" smtClean="0"/>
              <a:t>                       Absence of a Bivariate Relationship</a:t>
            </a:r>
          </a:p>
        </p:txBody>
      </p:sp>
      <p:sp>
        <p:nvSpPr>
          <p:cNvPr id="19460" name="Text Box 4"/>
          <p:cNvSpPr txBox="1">
            <a:spLocks noChangeArrowheads="1"/>
          </p:cNvSpPr>
          <p:nvPr/>
        </p:nvSpPr>
        <p:spPr bwMode="auto">
          <a:xfrm>
            <a:off x="1295400" y="2514600"/>
            <a:ext cx="7543800" cy="3539430"/>
          </a:xfrm>
          <a:prstGeom prst="rect">
            <a:avLst/>
          </a:prstGeom>
          <a:noFill/>
          <a:ln w="19050">
            <a:noFill/>
            <a:miter lim="800000"/>
            <a:headEnd/>
            <a:tailEnd/>
          </a:ln>
        </p:spPr>
        <p:txBody>
          <a:bodyPr wrap="square">
            <a:spAutoFit/>
          </a:bodyPr>
          <a:lstStyle/>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|Cross Tabulation                                                 |</a:t>
            </a:r>
          </a:p>
          <a:p>
            <a:r>
              <a:rPr lang="en-US" sz="1400" b="1" smtClean="0">
                <a:latin typeface="Courier New" pitchFamily="49" charset="0"/>
                <a:cs typeface="Courier New" pitchFamily="49" charset="0"/>
              </a:rPr>
              <a:t>|Row variable is DOCTOR   (Out of range 0-49:      0)             |</a:t>
            </a:r>
          </a:p>
          <a:p>
            <a:r>
              <a:rPr lang="en-US" sz="1400" b="1" smtClean="0">
                <a:latin typeface="Courier New" pitchFamily="49" charset="0"/>
                <a:cs typeface="Courier New" pitchFamily="49" charset="0"/>
              </a:rPr>
              <a:t>|Number of Rows =  2      (DOCTOR   =  0 to  1)                   |</a:t>
            </a:r>
          </a:p>
          <a:p>
            <a:r>
              <a:rPr lang="en-US" sz="1400" b="1" smtClean="0">
                <a:latin typeface="Courier New" pitchFamily="49" charset="0"/>
                <a:cs typeface="Courier New" pitchFamily="49" charset="0"/>
              </a:rPr>
              <a:t>|Col variable is HOSPITAL (Out of range 0-49:      0)             |</a:t>
            </a:r>
          </a:p>
          <a:p>
            <a:r>
              <a:rPr lang="en-US" sz="1400" b="1" smtClean="0">
                <a:latin typeface="Courier New" pitchFamily="49" charset="0"/>
                <a:cs typeface="Courier New" pitchFamily="49" charset="0"/>
              </a:rPr>
              <a:t>|Number of Cols =  2      (HOSPITAL =  0 to  1)                   |</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               HOSPITAL                                          |</a:t>
            </a:r>
          </a:p>
          <a:p>
            <a:r>
              <a:rPr lang="en-US" sz="1400" b="1" smtClean="0">
                <a:latin typeface="Courier New" pitchFamily="49" charset="0"/>
                <a:cs typeface="Courier New" pitchFamily="49" charset="0"/>
              </a:rPr>
              <a:t>+--------+--------------+------+                                  |</a:t>
            </a:r>
          </a:p>
          <a:p>
            <a:r>
              <a:rPr lang="en-US" sz="1400" b="1" smtClean="0">
                <a:latin typeface="Courier New" pitchFamily="49" charset="0"/>
                <a:cs typeface="Courier New" pitchFamily="49" charset="0"/>
              </a:rPr>
              <a:t>|  DOCTOR|      0      1| Total|                                  |</a:t>
            </a:r>
          </a:p>
          <a:p>
            <a:r>
              <a:rPr lang="en-US" sz="1400" b="1" smtClean="0">
                <a:latin typeface="Courier New" pitchFamily="49" charset="0"/>
                <a:cs typeface="Courier New" pitchFamily="49" charset="0"/>
              </a:rPr>
              <a:t>+--------+--------------+------+                                  |</a:t>
            </a:r>
          </a:p>
          <a:p>
            <a:r>
              <a:rPr lang="en-US" sz="1400" b="1" smtClean="0">
                <a:latin typeface="Courier New" pitchFamily="49" charset="0"/>
                <a:cs typeface="Courier New" pitchFamily="49" charset="0"/>
              </a:rPr>
              <a:t>|       0|   9715    420| 10135|                                  |</a:t>
            </a:r>
          </a:p>
          <a:p>
            <a:r>
              <a:rPr lang="en-US" sz="1400" b="1" smtClean="0">
                <a:latin typeface="Courier New" pitchFamily="49" charset="0"/>
                <a:cs typeface="Courier New" pitchFamily="49" charset="0"/>
              </a:rPr>
              <a:t>|       1|  15216   1975| 17191|                                  |</a:t>
            </a:r>
          </a:p>
          <a:p>
            <a:r>
              <a:rPr lang="en-US" sz="1400" b="1" smtClean="0">
                <a:latin typeface="Courier New" pitchFamily="49" charset="0"/>
                <a:cs typeface="Courier New" pitchFamily="49" charset="0"/>
              </a:rPr>
              <a:t>+--------+--------------+------+                                  |</a:t>
            </a:r>
          </a:p>
          <a:p>
            <a:r>
              <a:rPr lang="en-US" sz="1400" b="1" smtClean="0">
                <a:latin typeface="Courier New" pitchFamily="49" charset="0"/>
                <a:cs typeface="Courier New" pitchFamily="49" charset="0"/>
              </a:rPr>
              <a:t>|   Total|  24931   2395| 27326|                                  |</a:t>
            </a:r>
          </a:p>
          <a:p>
            <a:r>
              <a:rPr lang="en-US" sz="1400" b="1" smtClean="0">
                <a:latin typeface="Courier New" pitchFamily="49" charset="0"/>
                <a:cs typeface="Courier New" pitchFamily="49" charset="0"/>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762000" y="1371600"/>
            <a:ext cx="8229600" cy="530225"/>
          </a:xfrm>
        </p:spPr>
        <p:txBody>
          <a:bodyPr/>
          <a:lstStyle/>
          <a:p>
            <a:pPr eaLnBrk="1" hangingPunct="1"/>
            <a:r>
              <a:rPr lang="en-US" b="1" smtClean="0"/>
              <a:t>Tetrachoric Correlation</a:t>
            </a:r>
          </a:p>
        </p:txBody>
      </p:sp>
      <p:graphicFrame>
        <p:nvGraphicFramePr>
          <p:cNvPr id="1026" name="Object 3"/>
          <p:cNvGraphicFramePr>
            <a:graphicFrameLocks noChangeAspect="1"/>
          </p:cNvGraphicFramePr>
          <p:nvPr/>
        </p:nvGraphicFramePr>
        <p:xfrm>
          <a:off x="1752600" y="2362200"/>
          <a:ext cx="6364288" cy="3109608"/>
        </p:xfrm>
        <a:graphic>
          <a:graphicData uri="http://schemas.openxmlformats.org/presentationml/2006/ole">
            <mc:AlternateContent xmlns:mc="http://schemas.openxmlformats.org/markup-compatibility/2006">
              <mc:Choice xmlns:v="urn:schemas-microsoft-com:vml" Requires="v">
                <p:oleObj spid="_x0000_s1029" name="Equation" r:id="rId4" imgW="3377880" imgH="1650960" progId="Equation.DSMT4">
                  <p:embed/>
                </p:oleObj>
              </mc:Choice>
              <mc:Fallback>
                <p:oleObj name="Equation" r:id="rId4" imgW="3377880" imgH="165096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362200"/>
                        <a:ext cx="6364288" cy="31096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a:xfrm>
            <a:off x="762000" y="1676400"/>
            <a:ext cx="8229600" cy="530225"/>
          </a:xfrm>
        </p:spPr>
        <p:txBody>
          <a:bodyPr/>
          <a:lstStyle/>
          <a:p>
            <a:pPr eaLnBrk="1" hangingPunct="1"/>
            <a:r>
              <a:rPr lang="en-US" sz="3600" b="1" smtClean="0"/>
              <a:t>Log Likelihood Function</a:t>
            </a:r>
            <a:br>
              <a:rPr lang="en-US" sz="3600" b="1" smtClean="0"/>
            </a:br>
            <a:r>
              <a:rPr lang="en-US" sz="3600" b="1" smtClean="0"/>
              <a:t>for Tetrachoric Correlation</a:t>
            </a:r>
          </a:p>
        </p:txBody>
      </p:sp>
      <p:graphicFrame>
        <p:nvGraphicFramePr>
          <p:cNvPr id="2050" name="Object 3"/>
          <p:cNvGraphicFramePr>
            <a:graphicFrameLocks noChangeAspect="1"/>
          </p:cNvGraphicFramePr>
          <p:nvPr/>
        </p:nvGraphicFramePr>
        <p:xfrm>
          <a:off x="914400" y="2590800"/>
          <a:ext cx="7543800" cy="3049588"/>
        </p:xfrm>
        <a:graphic>
          <a:graphicData uri="http://schemas.openxmlformats.org/presentationml/2006/ole">
            <mc:AlternateContent xmlns:mc="http://schemas.openxmlformats.org/markup-compatibility/2006">
              <mc:Choice xmlns:v="urn:schemas-microsoft-com:vml" Requires="v">
                <p:oleObj spid="_x0000_s2053" name="Equation" r:id="rId4" imgW="3771720" imgH="1523880" progId="Equation.DSMT4">
                  <p:embed/>
                </p:oleObj>
              </mc:Choice>
              <mc:Fallback>
                <p:oleObj name="Equation" r:id="rId4" imgW="3771720" imgH="152388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590800"/>
                        <a:ext cx="7543800" cy="3049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533400" y="1219200"/>
            <a:ext cx="8229600" cy="530225"/>
          </a:xfrm>
        </p:spPr>
        <p:txBody>
          <a:bodyPr/>
          <a:lstStyle/>
          <a:p>
            <a:pPr eaLnBrk="1" hangingPunct="1"/>
            <a:r>
              <a:rPr lang="en-US" b="1" smtClean="0"/>
              <a:t>Estimation</a:t>
            </a:r>
          </a:p>
        </p:txBody>
      </p:sp>
      <p:sp>
        <p:nvSpPr>
          <p:cNvPr id="21507" name="Text Box 4"/>
          <p:cNvSpPr txBox="1">
            <a:spLocks noChangeArrowheads="1"/>
          </p:cNvSpPr>
          <p:nvPr/>
        </p:nvSpPr>
        <p:spPr bwMode="auto">
          <a:xfrm>
            <a:off x="1447800" y="1905000"/>
            <a:ext cx="7162800" cy="392112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FIML Estimates of Bivariate Probit Model    |</a:t>
            </a:r>
          </a:p>
          <a:p>
            <a:r>
              <a:rPr lang="en-US" sz="1400" b="1">
                <a:latin typeface="Courier New" pitchFamily="49" charset="0"/>
              </a:rPr>
              <a:t>| Maximum Likelihood Estimates                |</a:t>
            </a:r>
          </a:p>
          <a:p>
            <a:r>
              <a:rPr lang="en-US" sz="1400" b="1">
                <a:latin typeface="Courier New" pitchFamily="49" charset="0"/>
              </a:rPr>
              <a:t>| Dependent variable               DOCHOS     |</a:t>
            </a:r>
          </a:p>
          <a:p>
            <a:r>
              <a:rPr lang="en-US" sz="1400" b="1">
                <a:latin typeface="Courier New" pitchFamily="49" charset="0"/>
              </a:rPr>
              <a:t>| Weighting variable                 None     |</a:t>
            </a:r>
          </a:p>
          <a:p>
            <a:r>
              <a:rPr lang="en-US" sz="1400" b="1">
                <a:latin typeface="Courier New" pitchFamily="49" charset="0"/>
              </a:rPr>
              <a:t>| Number of observations            27326     |</a:t>
            </a:r>
          </a:p>
          <a:p>
            <a:r>
              <a:rPr lang="en-US" sz="1400" b="1">
                <a:latin typeface="Courier New" pitchFamily="49" charset="0"/>
              </a:rPr>
              <a:t>| Log likelihood function       -25898.27     |</a:t>
            </a:r>
          </a:p>
          <a:p>
            <a:r>
              <a:rPr lang="en-US" sz="1400" b="1">
                <a:latin typeface="Courier New" pitchFamily="49" charset="0"/>
              </a:rPr>
              <a:t>| Number of parameters                  3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a:t>
            </a:r>
          </a:p>
          <a:p>
            <a:r>
              <a:rPr lang="en-US" sz="1400" b="1">
                <a:latin typeface="Courier New" pitchFamily="49" charset="0"/>
              </a:rPr>
              <a:t>+---------+--------------+----------------+--------+---------+</a:t>
            </a:r>
          </a:p>
          <a:p>
            <a:r>
              <a:rPr lang="en-US" sz="1400" b="1">
                <a:latin typeface="Courier New" pitchFamily="49" charset="0"/>
              </a:rPr>
              <a:t>          Index    equation for DOCTOR</a:t>
            </a:r>
          </a:p>
          <a:p>
            <a:r>
              <a:rPr lang="en-US" sz="1400" b="1">
                <a:latin typeface="Courier New" pitchFamily="49" charset="0"/>
              </a:rPr>
              <a:t> Constant       .32949128      .00773326    42.607   .0000</a:t>
            </a:r>
          </a:p>
          <a:p>
            <a:r>
              <a:rPr lang="en-US" sz="1400" b="1">
                <a:latin typeface="Courier New" pitchFamily="49" charset="0"/>
              </a:rPr>
              <a:t>          Index    equation for HOSPITAL</a:t>
            </a:r>
          </a:p>
          <a:p>
            <a:r>
              <a:rPr lang="en-US" sz="1400" b="1">
                <a:latin typeface="Courier New" pitchFamily="49" charset="0"/>
              </a:rPr>
              <a:t> Constant     -1.35539755      .01074410  -126.153   .0000</a:t>
            </a:r>
          </a:p>
          <a:p>
            <a:r>
              <a:rPr lang="en-US" sz="1400" b="1">
                <a:latin typeface="Courier New" pitchFamily="49" charset="0"/>
              </a:rPr>
              <a:t>          Tetrachoric Correlation between DOCTOR   and HOSPITAL</a:t>
            </a:r>
          </a:p>
          <a:p>
            <a:r>
              <a:rPr lang="en-US" sz="1400" b="1">
                <a:latin typeface="Courier New" pitchFamily="49" charset="0"/>
              </a:rPr>
              <a:t> RHO(1,2)       .31105965      .01357302    22.918   .0000</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762000" y="1295400"/>
            <a:ext cx="8229600" cy="530225"/>
          </a:xfrm>
        </p:spPr>
        <p:txBody>
          <a:bodyPr/>
          <a:lstStyle/>
          <a:p>
            <a:pPr eaLnBrk="1" hangingPunct="1"/>
            <a:r>
              <a:rPr lang="en-US" b="1" smtClean="0"/>
              <a:t>A Bivariate Probit Model</a:t>
            </a:r>
          </a:p>
        </p:txBody>
      </p:sp>
      <p:sp>
        <p:nvSpPr>
          <p:cNvPr id="22531" name="Rectangle 3"/>
          <p:cNvSpPr>
            <a:spLocks noGrp="1" noChangeArrowheads="1"/>
          </p:cNvSpPr>
          <p:nvPr>
            <p:ph type="body" idx="4294967295"/>
          </p:nvPr>
        </p:nvSpPr>
        <p:spPr>
          <a:xfrm>
            <a:off x="1447800" y="2057400"/>
            <a:ext cx="7086600" cy="4038600"/>
          </a:xfrm>
        </p:spPr>
        <p:txBody>
          <a:bodyPr/>
          <a:lstStyle/>
          <a:p>
            <a:pPr eaLnBrk="1" hangingPunct="1"/>
            <a:r>
              <a:rPr lang="en-US" smtClean="0">
                <a:latin typeface="+mj-lt"/>
              </a:rPr>
              <a:t>Two Equation Probit Model</a:t>
            </a:r>
          </a:p>
          <a:p>
            <a:pPr eaLnBrk="1" hangingPunct="1"/>
            <a:r>
              <a:rPr lang="en-US" smtClean="0">
                <a:latin typeface="+mj-lt"/>
              </a:rPr>
              <a:t>(More than two equations comes later)</a:t>
            </a:r>
          </a:p>
          <a:p>
            <a:pPr eaLnBrk="1" hangingPunct="1"/>
            <a:r>
              <a:rPr lang="en-US" smtClean="0">
                <a:latin typeface="+mj-lt"/>
              </a:rPr>
              <a:t>No bivariate logit – there is no reasonable bivariate counterpart</a:t>
            </a:r>
          </a:p>
          <a:p>
            <a:pPr eaLnBrk="1" hangingPunct="1"/>
            <a:r>
              <a:rPr lang="en-US" smtClean="0">
                <a:latin typeface="+mj-lt"/>
              </a:rPr>
              <a:t>Why fit the two equation model?</a:t>
            </a:r>
          </a:p>
          <a:p>
            <a:pPr lvl="1" eaLnBrk="1" hangingPunct="1"/>
            <a:r>
              <a:rPr lang="en-US" smtClean="0">
                <a:latin typeface="+mj-lt"/>
              </a:rPr>
              <a:t>Analogy to SUR model: Efficient</a:t>
            </a:r>
          </a:p>
          <a:p>
            <a:pPr lvl="1" eaLnBrk="1" hangingPunct="1"/>
            <a:r>
              <a:rPr lang="en-US" smtClean="0">
                <a:latin typeface="+mj-lt"/>
              </a:rPr>
              <a:t>Make tetrachoric correlation conditional on covariates – i.e., residual correlation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685800" y="1066800"/>
            <a:ext cx="8229600" cy="530225"/>
          </a:xfrm>
        </p:spPr>
        <p:txBody>
          <a:bodyPr/>
          <a:lstStyle/>
          <a:p>
            <a:pPr eaLnBrk="1" hangingPunct="1"/>
            <a:r>
              <a:rPr lang="en-US" b="1" smtClean="0"/>
              <a:t>Bivariate Probit Model</a:t>
            </a:r>
          </a:p>
        </p:txBody>
      </p:sp>
      <p:graphicFrame>
        <p:nvGraphicFramePr>
          <p:cNvPr id="3074" name="Object 3"/>
          <p:cNvGraphicFramePr>
            <a:graphicFrameLocks noGrp="1" noChangeAspect="1"/>
          </p:cNvGraphicFramePr>
          <p:nvPr>
            <p:ph idx="4294967295"/>
          </p:nvPr>
        </p:nvGraphicFramePr>
        <p:xfrm>
          <a:off x="1676400" y="1905000"/>
          <a:ext cx="6748462" cy="3895725"/>
        </p:xfrm>
        <a:graphic>
          <a:graphicData uri="http://schemas.openxmlformats.org/presentationml/2006/ole">
            <mc:AlternateContent xmlns:mc="http://schemas.openxmlformats.org/markup-compatibility/2006">
              <mc:Choice xmlns:v="urn:schemas-microsoft-com:vml" Requires="v">
                <p:oleObj spid="_x0000_s3077" name="Equation" r:id="rId4" imgW="4025880" imgH="2323800" progId="Equation.DSMT4">
                  <p:embed/>
                </p:oleObj>
              </mc:Choice>
              <mc:Fallback>
                <p:oleObj name="Equation" r:id="rId4" imgW="4025880" imgH="23238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905000"/>
                        <a:ext cx="6748462" cy="3895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533400" y="1143000"/>
            <a:ext cx="8534400" cy="530225"/>
          </a:xfrm>
        </p:spPr>
        <p:txBody>
          <a:bodyPr/>
          <a:lstStyle/>
          <a:p>
            <a:pPr eaLnBrk="1" hangingPunct="1"/>
            <a:r>
              <a:rPr lang="en-US" b="1" smtClean="0"/>
              <a:t>Estimation of the Bivariate Probit Model</a:t>
            </a:r>
          </a:p>
        </p:txBody>
      </p:sp>
      <p:graphicFrame>
        <p:nvGraphicFramePr>
          <p:cNvPr id="4098" name="Object 3"/>
          <p:cNvGraphicFramePr>
            <a:graphicFrameLocks noChangeAspect="1"/>
          </p:cNvGraphicFramePr>
          <p:nvPr/>
        </p:nvGraphicFramePr>
        <p:xfrm>
          <a:off x="1600200" y="2057400"/>
          <a:ext cx="6629400" cy="4000947"/>
        </p:xfrm>
        <a:graphic>
          <a:graphicData uri="http://schemas.openxmlformats.org/presentationml/2006/ole">
            <mc:AlternateContent xmlns:mc="http://schemas.openxmlformats.org/markup-compatibility/2006">
              <mc:Choice xmlns:v="urn:schemas-microsoft-com:vml" Requires="v">
                <p:oleObj spid="_x0000_s4101" name="Equation" r:id="rId4" imgW="3200400" imgH="1930320" progId="Equation.DSMT4">
                  <p:embed/>
                </p:oleObj>
              </mc:Choice>
              <mc:Fallback>
                <p:oleObj name="Equation" r:id="rId4" imgW="3200400" imgH="19303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2057400"/>
                        <a:ext cx="6629400" cy="40009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762000" y="1066800"/>
            <a:ext cx="8229600" cy="530225"/>
          </a:xfrm>
        </p:spPr>
        <p:txBody>
          <a:bodyPr/>
          <a:lstStyle/>
          <a:p>
            <a:pPr eaLnBrk="1" hangingPunct="1"/>
            <a:r>
              <a:rPr lang="en-US" b="1" smtClean="0"/>
              <a:t>Parameter Estimates</a:t>
            </a:r>
          </a:p>
        </p:txBody>
      </p:sp>
      <p:sp>
        <p:nvSpPr>
          <p:cNvPr id="24579" name="Text Box 3"/>
          <p:cNvSpPr txBox="1">
            <a:spLocks noChangeArrowheads="1"/>
          </p:cNvSpPr>
          <p:nvPr/>
        </p:nvSpPr>
        <p:spPr bwMode="auto">
          <a:xfrm>
            <a:off x="1143000" y="1676400"/>
            <a:ext cx="7315200" cy="5078313"/>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FIML Estimates of Bivariate Probit </a:t>
            </a:r>
            <a:r>
              <a:rPr lang="en-US" sz="1200" b="1" smtClean="0">
                <a:latin typeface="Courier New" pitchFamily="49" charset="0"/>
              </a:rPr>
              <a:t>Model for DOCTOR and HOSPITAL</a:t>
            </a:r>
            <a:endParaRPr lang="en-US" sz="1200" b="1">
              <a:latin typeface="Courier New" pitchFamily="49" charset="0"/>
            </a:endParaRPr>
          </a:p>
          <a:p>
            <a:r>
              <a:rPr lang="en-US" sz="1200" b="1">
                <a:latin typeface="Courier New" pitchFamily="49" charset="0"/>
              </a:rPr>
              <a:t>Dependent variable               DOCHOS</a:t>
            </a:r>
          </a:p>
          <a:p>
            <a:r>
              <a:rPr lang="en-US" sz="1200" b="1">
                <a:latin typeface="Courier New" pitchFamily="49" charset="0"/>
              </a:rPr>
              <a:t>Log likelihood function    -25323.63074</a:t>
            </a:r>
          </a:p>
          <a:p>
            <a:r>
              <a:rPr lang="en-US" sz="1200" b="1">
                <a:latin typeface="Courier New" pitchFamily="49" charset="0"/>
              </a:rPr>
              <a:t>Estimation based on N =  27326, K =  12</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DOCTOR</a:t>
            </a:r>
          </a:p>
          <a:p>
            <a:r>
              <a:rPr lang="en-US" sz="1200" b="1">
                <a:latin typeface="Courier New" pitchFamily="49" charset="0"/>
              </a:rPr>
              <a:t>Constant|    -.20664***       .05832       -3.543   .0004</a:t>
            </a:r>
          </a:p>
          <a:p>
            <a:r>
              <a:rPr lang="en-US" sz="1200" b="1">
                <a:latin typeface="Courier New" pitchFamily="49" charset="0"/>
              </a:rPr>
              <a:t>     AGE|     .01402***       .00074       18.948   .0000      43.5257</a:t>
            </a:r>
          </a:p>
          <a:p>
            <a:r>
              <a:rPr lang="en-US" sz="1200" b="1">
                <a:latin typeface="Courier New" pitchFamily="49" charset="0"/>
              </a:rPr>
              <a:t>  FEMALE|     .32453***       .01733       18.722   .0000       .47877</a:t>
            </a:r>
          </a:p>
          <a:p>
            <a:r>
              <a:rPr lang="en-US" sz="1200" b="1">
                <a:latin typeface="Courier New" pitchFamily="49" charset="0"/>
              </a:rPr>
              <a:t>    EDUC|    -.01438***       .00342       -4.209   .0000      11.3206</a:t>
            </a:r>
          </a:p>
          <a:p>
            <a:r>
              <a:rPr lang="en-US" sz="1200" b="1">
                <a:latin typeface="Courier New" pitchFamily="49" charset="0"/>
              </a:rPr>
              <a:t> MARRIED|     .00224          .01856         .121   .9040       .75862</a:t>
            </a:r>
          </a:p>
          <a:p>
            <a:r>
              <a:rPr lang="en-US" sz="1200" b="1">
                <a:latin typeface="Courier New" pitchFamily="49" charset="0"/>
              </a:rPr>
              <a:t> WORKING|    -.08356***       .01891       -4.419   .0000       .67705</a:t>
            </a:r>
          </a:p>
          <a:p>
            <a:r>
              <a:rPr lang="en-US" sz="1200" b="1">
                <a:latin typeface="Courier New" pitchFamily="49" charset="0"/>
              </a:rPr>
              <a:t>        |Index    equation for HOSPITAL</a:t>
            </a:r>
          </a:p>
          <a:p>
            <a:r>
              <a:rPr lang="en-US" sz="1200" b="1">
                <a:latin typeface="Courier New" pitchFamily="49" charset="0"/>
              </a:rPr>
              <a:t>Constant|   -1.62738***       .05430      -29.972   .0000</a:t>
            </a:r>
          </a:p>
          <a:p>
            <a:r>
              <a:rPr lang="en-US" sz="1200" b="1">
                <a:latin typeface="Courier New" pitchFamily="49" charset="0"/>
              </a:rPr>
              <a:t>     AGE|     .00509***       .00100        5.075   .0000      43.5257</a:t>
            </a:r>
          </a:p>
          <a:p>
            <a:r>
              <a:rPr lang="en-US" sz="1200" b="1">
                <a:latin typeface="Courier New" pitchFamily="49" charset="0"/>
              </a:rPr>
              <a:t>  FEMALE|     .12143***       .02153        5.641   .0000       .47877</a:t>
            </a:r>
          </a:p>
          <a:p>
            <a:r>
              <a:rPr lang="en-US" sz="1200" b="1">
                <a:latin typeface="Courier New" pitchFamily="49" charset="0"/>
              </a:rPr>
              <a:t>  HHNINC|    -.03147          .05452        -.577   .5638       .35208</a:t>
            </a:r>
          </a:p>
          <a:p>
            <a:r>
              <a:rPr lang="en-US" sz="1200" b="1">
                <a:latin typeface="Courier New" pitchFamily="49" charset="0"/>
              </a:rPr>
              <a:t>  HHKIDS|    -.00505          .02387        -.212   .8323       .40273</a:t>
            </a:r>
          </a:p>
          <a:p>
            <a:r>
              <a:rPr lang="en-US" sz="1200" b="1">
                <a:latin typeface="Courier New" pitchFamily="49" charset="0"/>
              </a:rPr>
              <a:t>        |Disturbance </a:t>
            </a:r>
            <a:r>
              <a:rPr lang="en-US" sz="1200" b="1" smtClean="0">
                <a:latin typeface="Courier New" pitchFamily="49" charset="0"/>
              </a:rPr>
              <a:t>correlation  (Conditional tetrachoric correlation)</a:t>
            </a:r>
            <a:endParaRPr lang="en-US" sz="1200" b="1">
              <a:latin typeface="Courier New" pitchFamily="49" charset="0"/>
            </a:endParaRPr>
          </a:p>
          <a:p>
            <a:r>
              <a:rPr lang="en-US" sz="1200" b="1">
                <a:latin typeface="Courier New" pitchFamily="49" charset="0"/>
              </a:rPr>
              <a:t>RHO(1,2)|     .29611***       .01393       21.253   .</a:t>
            </a:r>
            <a:r>
              <a:rPr lang="en-US" sz="1200" b="1" smtClean="0">
                <a:latin typeface="Courier New" pitchFamily="49" charset="0"/>
              </a:rPr>
              <a:t>0000</a:t>
            </a:r>
          </a:p>
          <a:p>
            <a:r>
              <a:rPr lang="en-US" sz="1200" b="1" smtClean="0">
                <a:latin typeface="Courier New" pitchFamily="49" charset="0"/>
              </a:rPr>
              <a:t>----------------------------------------------------------------------</a:t>
            </a:r>
          </a:p>
          <a:p>
            <a:r>
              <a:rPr lang="en-US" sz="1200" b="1" smtClean="0">
                <a:latin typeface="Courier New" pitchFamily="49" charset="0"/>
              </a:rPr>
              <a:t>        | Tetrachoric Correlation between DOCTOR   and HOSPITAL</a:t>
            </a:r>
          </a:p>
          <a:p>
            <a:r>
              <a:rPr lang="en-US" sz="1200" b="1" smtClean="0">
                <a:latin typeface="Courier New" pitchFamily="49" charset="0"/>
              </a:rPr>
              <a:t>RHO(1,2)|     .31106          .01357       22.918   .0000</a:t>
            </a:r>
            <a:endParaRPr lang="en-US" sz="1200" b="1">
              <a:latin typeface="Courier New" pitchFamily="49" charset="0"/>
            </a:endParaRPr>
          </a:p>
          <a:p>
            <a:r>
              <a:rPr lang="en-US" sz="1200" b="1">
                <a:latin typeface="Courier New" pitchFamily="49" charset="0"/>
              </a:rPr>
              <a:t>--------+-------------------------------------------------------------</a:t>
            </a:r>
          </a:p>
        </p:txBody>
      </p:sp>
      <p:sp>
        <p:nvSpPr>
          <p:cNvPr id="4" name="Rectangle 3"/>
          <p:cNvSpPr/>
          <p:nvPr/>
        </p:nvSpPr>
        <p:spPr bwMode="auto">
          <a:xfrm>
            <a:off x="1219200" y="6028267"/>
            <a:ext cx="6477000" cy="5334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533400" y="1371600"/>
            <a:ext cx="8458200" cy="530225"/>
          </a:xfrm>
        </p:spPr>
        <p:txBody>
          <a:bodyPr/>
          <a:lstStyle/>
          <a:p>
            <a:pPr eaLnBrk="1" hangingPunct="1"/>
            <a:r>
              <a:rPr lang="en-US" sz="3600" b="1" smtClean="0"/>
              <a:t/>
            </a:r>
            <a:br>
              <a:rPr lang="en-US" sz="3600" b="1" smtClean="0"/>
            </a:br>
            <a:r>
              <a:rPr lang="en-US" sz="2800" b="1" smtClean="0"/>
              <a:t>How to Measure Fit? Pseudo R</a:t>
            </a:r>
            <a:r>
              <a:rPr lang="en-US" sz="2800" b="1" baseline="30000" smtClean="0"/>
              <a:t>2</a:t>
            </a:r>
            <a:r>
              <a:rPr lang="en-US" sz="2800" b="1" smtClean="0"/>
              <a:t> is meaningless </a:t>
            </a:r>
            <a:br>
              <a:rPr lang="en-US" sz="2800" b="1" smtClean="0"/>
            </a:br>
            <a:r>
              <a:rPr lang="en-US" sz="2800" b="1" smtClean="0"/>
              <a:t>Predictions: Success and Failure</a:t>
            </a:r>
          </a:p>
        </p:txBody>
      </p:sp>
      <p:sp>
        <p:nvSpPr>
          <p:cNvPr id="25603" name="Text Box 3"/>
          <p:cNvSpPr txBox="1">
            <a:spLocks noChangeArrowheads="1"/>
          </p:cNvSpPr>
          <p:nvPr/>
        </p:nvSpPr>
        <p:spPr bwMode="auto">
          <a:xfrm>
            <a:off x="533400" y="1981200"/>
            <a:ext cx="8382000" cy="3800475"/>
          </a:xfrm>
          <a:prstGeom prst="rect">
            <a:avLst/>
          </a:prstGeom>
          <a:noFill/>
          <a:ln w="19050">
            <a:noFill/>
            <a:miter lim="800000"/>
            <a:headEnd/>
            <a:tailEnd/>
          </a:ln>
        </p:spPr>
        <p:txBody>
          <a:bodyPr>
            <a:spAutoFit/>
          </a:bodyPr>
          <a:lstStyle/>
          <a:p>
            <a:r>
              <a:rPr lang="en-US"/>
              <a:t>  </a:t>
            </a:r>
            <a:r>
              <a:rPr lang="en-US" b="1">
                <a:latin typeface="Courier New" pitchFamily="49" charset="0"/>
              </a:rPr>
              <a:t>Joint Frequency Table: Columns = HOSPITAL</a:t>
            </a:r>
          </a:p>
          <a:p>
            <a:r>
              <a:rPr lang="en-US" b="1">
                <a:latin typeface="Courier New" pitchFamily="49" charset="0"/>
              </a:rPr>
              <a:t>                         Rows   = DOCTOR</a:t>
            </a:r>
          </a:p>
          <a:p>
            <a:endParaRPr lang="en-US" b="1">
              <a:latin typeface="Courier New" pitchFamily="49" charset="0"/>
            </a:endParaRPr>
          </a:p>
          <a:p>
            <a:r>
              <a:rPr lang="en-US" b="1">
                <a:latin typeface="Courier New" pitchFamily="49" charset="0"/>
              </a:rPr>
              <a:t>(N) = Count of Fitted Values </a:t>
            </a:r>
          </a:p>
          <a:p>
            <a:r>
              <a:rPr lang="en-US" b="1">
                <a:latin typeface="Courier New" pitchFamily="49" charset="0"/>
              </a:rPr>
              <a:t>      Cell with largest probability</a:t>
            </a:r>
          </a:p>
          <a:p>
            <a:r>
              <a:rPr lang="en-US" b="1">
                <a:latin typeface="Courier New" pitchFamily="49" charset="0"/>
              </a:rPr>
              <a:t>                       0          1         TOTAL</a:t>
            </a:r>
          </a:p>
          <a:p>
            <a:r>
              <a:rPr lang="en-US" b="1">
                <a:latin typeface="Courier New" pitchFamily="49" charset="0"/>
              </a:rPr>
              <a:t>            0       9715        420         10135</a:t>
            </a:r>
          </a:p>
          <a:p>
            <a:r>
              <a:rPr lang="en-US" b="1">
                <a:latin typeface="Courier New" pitchFamily="49" charset="0"/>
              </a:rPr>
              <a:t>                  ( 4683)    (    0)       ( 4683)</a:t>
            </a:r>
          </a:p>
          <a:p>
            <a:r>
              <a:rPr lang="en-US" b="1">
                <a:latin typeface="Courier New" pitchFamily="49" charset="0"/>
              </a:rPr>
              <a:t>            1      15216       1975         17191</a:t>
            </a:r>
          </a:p>
          <a:p>
            <a:r>
              <a:rPr lang="en-US" b="1">
                <a:latin typeface="Courier New" pitchFamily="49" charset="0"/>
              </a:rPr>
              <a:t>                  (22643)    (    0)       (22643)</a:t>
            </a:r>
          </a:p>
          <a:p>
            <a:r>
              <a:rPr lang="en-US" b="1">
                <a:latin typeface="Courier New" pitchFamily="49" charset="0"/>
              </a:rPr>
              <a:t>          TOTAL    24931       2395         27326</a:t>
            </a:r>
          </a:p>
          <a:p>
            <a:r>
              <a:rPr lang="en-US" b="1">
                <a:latin typeface="Courier New" pitchFamily="49" charset="0"/>
              </a:rPr>
              <a:t>                  (27326)    (    0)       (27326)</a:t>
            </a:r>
          </a:p>
          <a:p>
            <a:pPr>
              <a:spcBef>
                <a:spcPct val="50000"/>
              </a:spcBef>
            </a:pPr>
            <a:endParaRPr lang="en-US" b="1">
              <a:latin typeface="Courier New" pitchFamily="49" charset="0"/>
            </a:endParaRPr>
          </a:p>
        </p:txBody>
      </p:sp>
      <p:sp>
        <p:nvSpPr>
          <p:cNvPr id="4" name="Rectangle 3"/>
          <p:cNvSpPr/>
          <p:nvPr/>
        </p:nvSpPr>
        <p:spPr bwMode="auto">
          <a:xfrm>
            <a:off x="609600" y="2836334"/>
            <a:ext cx="4876800" cy="5334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2971800" y="3911601"/>
            <a:ext cx="1143000" cy="3048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4495800" y="3911601"/>
            <a:ext cx="1143000" cy="3048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2971800" y="4453468"/>
            <a:ext cx="1143000" cy="3048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4495800" y="4445001"/>
            <a:ext cx="1143000" cy="3048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2971800" y="4995332"/>
            <a:ext cx="1143000" cy="3048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4495800" y="5003799"/>
            <a:ext cx="1143000" cy="3048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6400800" y="3911601"/>
            <a:ext cx="1143000" cy="3048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6400800" y="4453468"/>
            <a:ext cx="1143000" cy="3048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Rectangle 12"/>
          <p:cNvSpPr/>
          <p:nvPr/>
        </p:nvSpPr>
        <p:spPr bwMode="auto">
          <a:xfrm>
            <a:off x="6400800" y="4995335"/>
            <a:ext cx="1143000" cy="3048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762000" y="1295400"/>
            <a:ext cx="8229600" cy="530225"/>
          </a:xfrm>
        </p:spPr>
        <p:txBody>
          <a:bodyPr/>
          <a:lstStyle/>
          <a:p>
            <a:pPr eaLnBrk="1" hangingPunct="1"/>
            <a:r>
              <a:rPr lang="en-US" b="1" smtClean="0"/>
              <a:t>Analysis of Predictions</a:t>
            </a:r>
          </a:p>
        </p:txBody>
      </p:sp>
      <p:sp>
        <p:nvSpPr>
          <p:cNvPr id="26627" name="Text Box 3"/>
          <p:cNvSpPr txBox="1">
            <a:spLocks noChangeArrowheads="1"/>
          </p:cNvSpPr>
          <p:nvPr/>
        </p:nvSpPr>
        <p:spPr bwMode="auto">
          <a:xfrm>
            <a:off x="1066800" y="1981200"/>
            <a:ext cx="7467600" cy="4248150"/>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Bivariate Probit Predictions for DOCTOR   and HOSPITAL |</a:t>
            </a:r>
          </a:p>
          <a:p>
            <a:r>
              <a:rPr lang="en-US" sz="1600" b="1">
                <a:latin typeface="Courier New" pitchFamily="49" charset="0"/>
              </a:rPr>
              <a:t>| Predicted cell (i,j) is cell with largest probability  |</a:t>
            </a:r>
          </a:p>
          <a:p>
            <a:r>
              <a:rPr lang="en-US" sz="1600" b="1">
                <a:latin typeface="Courier New" pitchFamily="49" charset="0"/>
              </a:rPr>
              <a:t>| Neither DOCTOR   nor HOSPITAL predicted correctly      |</a:t>
            </a:r>
          </a:p>
          <a:p>
            <a:r>
              <a:rPr lang="en-US" sz="1600" b="1">
                <a:latin typeface="Courier New" pitchFamily="49" charset="0"/>
              </a:rPr>
              <a:t>|                           558 of   27326 observations  |</a:t>
            </a:r>
          </a:p>
          <a:p>
            <a:r>
              <a:rPr lang="en-US" sz="1600" b="1">
                <a:latin typeface="Courier New" pitchFamily="49" charset="0"/>
              </a:rPr>
              <a:t>| Only    DOCTOR   correctly predicted                   |</a:t>
            </a:r>
          </a:p>
          <a:p>
            <a:r>
              <a:rPr lang="en-US" sz="1600" b="1">
                <a:latin typeface="Courier New" pitchFamily="49" charset="0"/>
              </a:rPr>
              <a:t>|         DOCTOR   = 0:      69 of   10135 observations  |</a:t>
            </a:r>
          </a:p>
          <a:p>
            <a:r>
              <a:rPr lang="en-US" sz="1600" b="1">
                <a:latin typeface="Courier New" pitchFamily="49" charset="0"/>
              </a:rPr>
              <a:t>|         DOCTOR   = 1:    1768 of   17191 observations  |</a:t>
            </a:r>
          </a:p>
          <a:p>
            <a:r>
              <a:rPr lang="en-US" sz="1600" b="1">
                <a:latin typeface="Courier New" pitchFamily="49" charset="0"/>
              </a:rPr>
              <a:t>| Only    HOSPITAL correctly predicted                   |</a:t>
            </a:r>
          </a:p>
          <a:p>
            <a:r>
              <a:rPr lang="en-US" sz="1600" b="1">
                <a:latin typeface="Courier New" pitchFamily="49" charset="0"/>
              </a:rPr>
              <a:t>|         HOSPITAL = 0:    9510 of   24931 observations  |</a:t>
            </a:r>
          </a:p>
          <a:p>
            <a:r>
              <a:rPr lang="en-US" sz="1600" b="1">
                <a:latin typeface="Courier New" pitchFamily="49" charset="0"/>
              </a:rPr>
              <a:t>|         HOSPITAL = 1:    1768 of    2395 observations  |</a:t>
            </a:r>
          </a:p>
          <a:p>
            <a:r>
              <a:rPr lang="en-US" sz="1600" b="1">
                <a:latin typeface="Courier New" pitchFamily="49" charset="0"/>
              </a:rPr>
              <a:t>| Both    DOCTOR   and HOSPITAL correctly predicted      |</a:t>
            </a:r>
          </a:p>
          <a:p>
            <a:r>
              <a:rPr lang="en-US" sz="1600" b="1">
                <a:latin typeface="Courier New" pitchFamily="49" charset="0"/>
              </a:rPr>
              <a:t>|         DOCTOR   = 0 HOSPITAL = 0:    2306 of    9715  |</a:t>
            </a:r>
          </a:p>
          <a:p>
            <a:r>
              <a:rPr lang="en-US" sz="1600" b="1">
                <a:latin typeface="Courier New" pitchFamily="49" charset="0"/>
              </a:rPr>
              <a:t>|         DOCTOR   = 1 HOSPITAL = 0:   13115 of   15216  |</a:t>
            </a:r>
          </a:p>
          <a:p>
            <a:r>
              <a:rPr lang="en-US" sz="1600" b="1">
                <a:latin typeface="Courier New" pitchFamily="49" charset="0"/>
              </a:rPr>
              <a:t>|         DOCTOR   = 0 HOSPITAL = 1:       0 of     420  |</a:t>
            </a:r>
          </a:p>
          <a:p>
            <a:r>
              <a:rPr lang="en-US" sz="1600" b="1">
                <a:latin typeface="Courier New" pitchFamily="49" charset="0"/>
              </a:rPr>
              <a:t>|         DOCTOR   = 1 HOSPITAL = 1:       0 of    1975  |</a:t>
            </a:r>
          </a:p>
          <a:p>
            <a:r>
              <a:rPr lang="en-US" sz="1600" b="1">
                <a:latin typeface="Courier New" pitchFamily="49" charset="0"/>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685800" y="1219200"/>
            <a:ext cx="8229600" cy="530225"/>
          </a:xfrm>
        </p:spPr>
        <p:txBody>
          <a:bodyPr/>
          <a:lstStyle/>
          <a:p>
            <a:pPr eaLnBrk="1" hangingPunct="1"/>
            <a:r>
              <a:rPr lang="en-US" b="1" smtClean="0"/>
              <a:t>Marginal Effects</a:t>
            </a:r>
          </a:p>
        </p:txBody>
      </p:sp>
      <p:sp>
        <p:nvSpPr>
          <p:cNvPr id="27651" name="Rectangle 3"/>
          <p:cNvSpPr>
            <a:spLocks noGrp="1" noChangeArrowheads="1"/>
          </p:cNvSpPr>
          <p:nvPr>
            <p:ph type="body" idx="4294967295"/>
          </p:nvPr>
        </p:nvSpPr>
        <p:spPr>
          <a:xfrm>
            <a:off x="609600" y="1981200"/>
            <a:ext cx="8229600" cy="3657600"/>
          </a:xfrm>
        </p:spPr>
        <p:txBody>
          <a:bodyPr/>
          <a:lstStyle/>
          <a:p>
            <a:pPr eaLnBrk="1" hangingPunct="1">
              <a:lnSpc>
                <a:spcPct val="90000"/>
              </a:lnSpc>
            </a:pPr>
            <a:r>
              <a:rPr lang="en-US" sz="2400" smtClean="0">
                <a:latin typeface="+mj-lt"/>
              </a:rPr>
              <a:t>What are the marginal effects</a:t>
            </a:r>
          </a:p>
          <a:p>
            <a:pPr lvl="1" eaLnBrk="1" hangingPunct="1">
              <a:lnSpc>
                <a:spcPct val="90000"/>
              </a:lnSpc>
            </a:pPr>
            <a:r>
              <a:rPr lang="en-US" sz="2000" smtClean="0">
                <a:latin typeface="+mj-lt"/>
              </a:rPr>
              <a:t>Effect of what on what?</a:t>
            </a:r>
          </a:p>
          <a:p>
            <a:pPr lvl="1" eaLnBrk="1" hangingPunct="1">
              <a:lnSpc>
                <a:spcPct val="90000"/>
              </a:lnSpc>
            </a:pPr>
            <a:r>
              <a:rPr lang="en-US" sz="2000" smtClean="0">
                <a:latin typeface="+mj-lt"/>
              </a:rPr>
              <a:t>Two equation model, what is the conditional mean?</a:t>
            </a:r>
          </a:p>
          <a:p>
            <a:pPr eaLnBrk="1" hangingPunct="1">
              <a:lnSpc>
                <a:spcPct val="90000"/>
              </a:lnSpc>
            </a:pPr>
            <a:r>
              <a:rPr lang="en-US" sz="2400" smtClean="0">
                <a:latin typeface="+mj-lt"/>
              </a:rPr>
              <a:t>Possible margins?</a:t>
            </a:r>
          </a:p>
          <a:p>
            <a:pPr lvl="1" eaLnBrk="1" hangingPunct="1">
              <a:lnSpc>
                <a:spcPct val="90000"/>
              </a:lnSpc>
            </a:pPr>
            <a:r>
              <a:rPr lang="en-US" sz="2000" smtClean="0">
                <a:latin typeface="+mj-lt"/>
              </a:rPr>
              <a:t>Derivatives of joint probability = </a:t>
            </a:r>
            <a:r>
              <a:rPr lang="el-GR" sz="2000" smtClean="0">
                <a:latin typeface="+mj-lt"/>
                <a:cs typeface="Times New Roman" pitchFamily="18" charset="0"/>
              </a:rPr>
              <a:t>Φ</a:t>
            </a:r>
            <a:r>
              <a:rPr lang="en-US" sz="2000" baseline="-25000" smtClean="0">
                <a:latin typeface="+mj-lt"/>
                <a:cs typeface="Times New Roman" pitchFamily="18" charset="0"/>
              </a:rPr>
              <a:t>2</a:t>
            </a:r>
            <a:r>
              <a:rPr lang="en-US" sz="2000" smtClean="0">
                <a:latin typeface="+mj-lt"/>
                <a:cs typeface="Times New Roman" pitchFamily="18" charset="0"/>
              </a:rPr>
              <a:t>(</a:t>
            </a:r>
            <a:r>
              <a:rPr lang="el-GR" sz="2000" b="1" smtClean="0">
                <a:latin typeface="+mj-lt"/>
                <a:cs typeface="Times New Roman" pitchFamily="18" charset="0"/>
              </a:rPr>
              <a:t>β</a:t>
            </a:r>
            <a:r>
              <a:rPr lang="en-US" sz="2000" b="1" baseline="-25000" smtClean="0">
                <a:latin typeface="+mj-lt"/>
                <a:cs typeface="Times New Roman" pitchFamily="18" charset="0"/>
              </a:rPr>
              <a:t>1</a:t>
            </a:r>
            <a:r>
              <a:rPr lang="en-US" sz="2000" smtClean="0">
                <a:latin typeface="+mj-lt"/>
                <a:cs typeface="Times New Roman" pitchFamily="18" charset="0"/>
              </a:rPr>
              <a:t>’</a:t>
            </a:r>
            <a:r>
              <a:rPr lang="en-US" sz="2000" b="1" smtClean="0">
                <a:latin typeface="+mj-lt"/>
                <a:cs typeface="Times New Roman" pitchFamily="18" charset="0"/>
              </a:rPr>
              <a:t>x</a:t>
            </a:r>
            <a:r>
              <a:rPr lang="en-US" sz="2000" baseline="-25000" smtClean="0">
                <a:latin typeface="+mj-lt"/>
                <a:cs typeface="Times New Roman" pitchFamily="18" charset="0"/>
              </a:rPr>
              <a:t>i1</a:t>
            </a:r>
            <a:r>
              <a:rPr lang="en-US" sz="2000" smtClean="0">
                <a:latin typeface="+mj-lt"/>
                <a:cs typeface="Times New Roman" pitchFamily="18" charset="0"/>
              </a:rPr>
              <a:t>, </a:t>
            </a:r>
            <a:r>
              <a:rPr lang="el-GR" sz="2000" b="1" smtClean="0">
                <a:latin typeface="+mj-lt"/>
                <a:cs typeface="Times New Roman" pitchFamily="18" charset="0"/>
              </a:rPr>
              <a:t>β</a:t>
            </a:r>
            <a:r>
              <a:rPr lang="en-US" sz="2000" b="1" baseline="-25000" smtClean="0">
                <a:latin typeface="+mj-lt"/>
                <a:cs typeface="Times New Roman" pitchFamily="18" charset="0"/>
              </a:rPr>
              <a:t>2</a:t>
            </a:r>
            <a:r>
              <a:rPr lang="en-US" sz="2000" smtClean="0">
                <a:latin typeface="+mj-lt"/>
                <a:cs typeface="Times New Roman" pitchFamily="18" charset="0"/>
              </a:rPr>
              <a:t>’</a:t>
            </a:r>
            <a:r>
              <a:rPr lang="en-US" sz="2000" b="1" smtClean="0">
                <a:latin typeface="+mj-lt"/>
                <a:cs typeface="Times New Roman" pitchFamily="18" charset="0"/>
              </a:rPr>
              <a:t>x</a:t>
            </a:r>
            <a:r>
              <a:rPr lang="en-US" sz="2000" baseline="-25000" smtClean="0">
                <a:latin typeface="+mj-lt"/>
                <a:cs typeface="Times New Roman" pitchFamily="18" charset="0"/>
              </a:rPr>
              <a:t>i2</a:t>
            </a:r>
            <a:r>
              <a:rPr lang="en-US" sz="2000" smtClean="0">
                <a:latin typeface="+mj-lt"/>
                <a:cs typeface="Times New Roman" pitchFamily="18" charset="0"/>
              </a:rPr>
              <a:t>,</a:t>
            </a:r>
            <a:r>
              <a:rPr lang="el-GR" sz="2000" smtClean="0">
                <a:latin typeface="+mj-lt"/>
                <a:cs typeface="Times New Roman" pitchFamily="18" charset="0"/>
              </a:rPr>
              <a:t>ρ</a:t>
            </a:r>
            <a:r>
              <a:rPr lang="en-US" sz="2000" smtClean="0">
                <a:latin typeface="+mj-lt"/>
                <a:cs typeface="Times New Roman" pitchFamily="18" charset="0"/>
              </a:rPr>
              <a:t>) </a:t>
            </a:r>
            <a:endParaRPr lang="en-US" sz="2000" smtClean="0">
              <a:latin typeface="+mj-lt"/>
            </a:endParaRPr>
          </a:p>
          <a:p>
            <a:pPr lvl="1" eaLnBrk="1" hangingPunct="1">
              <a:lnSpc>
                <a:spcPct val="90000"/>
              </a:lnSpc>
            </a:pPr>
            <a:r>
              <a:rPr lang="en-US" sz="2000" smtClean="0">
                <a:latin typeface="+mj-lt"/>
              </a:rPr>
              <a:t>Partials of E[y</a:t>
            </a:r>
            <a:r>
              <a:rPr lang="en-US" sz="2000" baseline="-25000" smtClean="0">
                <a:latin typeface="+mj-lt"/>
              </a:rPr>
              <a:t>ij</a:t>
            </a:r>
            <a:r>
              <a:rPr lang="en-US" sz="2000" smtClean="0">
                <a:latin typeface="+mj-lt"/>
              </a:rPr>
              <a:t>|</a:t>
            </a:r>
            <a:r>
              <a:rPr lang="en-US" sz="2000" b="1" smtClean="0">
                <a:latin typeface="+mj-lt"/>
              </a:rPr>
              <a:t>x</a:t>
            </a:r>
            <a:r>
              <a:rPr lang="en-US" sz="2000" baseline="-25000" smtClean="0">
                <a:latin typeface="+mj-lt"/>
              </a:rPr>
              <a:t>ij</a:t>
            </a:r>
            <a:r>
              <a:rPr lang="en-US" sz="2000" smtClean="0">
                <a:latin typeface="+mj-lt"/>
              </a:rPr>
              <a:t>] =</a:t>
            </a:r>
            <a:r>
              <a:rPr lang="el-GR" sz="2000" smtClean="0">
                <a:latin typeface="+mj-lt"/>
                <a:cs typeface="Times New Roman" pitchFamily="18" charset="0"/>
              </a:rPr>
              <a:t>Φ</a:t>
            </a:r>
            <a:r>
              <a:rPr lang="en-US" sz="2000" smtClean="0">
                <a:latin typeface="+mj-lt"/>
                <a:cs typeface="Times New Roman" pitchFamily="18" charset="0"/>
              </a:rPr>
              <a:t>(</a:t>
            </a:r>
            <a:r>
              <a:rPr lang="el-GR" sz="2000" b="1" smtClean="0">
                <a:latin typeface="+mj-lt"/>
                <a:cs typeface="Times New Roman" pitchFamily="18" charset="0"/>
              </a:rPr>
              <a:t>β</a:t>
            </a:r>
            <a:r>
              <a:rPr lang="en-US" sz="2000" baseline="-25000" smtClean="0">
                <a:latin typeface="+mj-lt"/>
                <a:cs typeface="Times New Roman" pitchFamily="18" charset="0"/>
              </a:rPr>
              <a:t>j</a:t>
            </a:r>
            <a:r>
              <a:rPr lang="en-US" sz="2000" smtClean="0">
                <a:latin typeface="+mj-lt"/>
                <a:cs typeface="Times New Roman" pitchFamily="18" charset="0"/>
              </a:rPr>
              <a:t>’</a:t>
            </a:r>
            <a:r>
              <a:rPr lang="en-US" sz="2000" b="1" smtClean="0">
                <a:latin typeface="+mj-lt"/>
                <a:cs typeface="Times New Roman" pitchFamily="18" charset="0"/>
              </a:rPr>
              <a:t>x</a:t>
            </a:r>
            <a:r>
              <a:rPr lang="en-US" sz="2000" baseline="-25000" smtClean="0">
                <a:latin typeface="+mj-lt"/>
                <a:cs typeface="Times New Roman" pitchFamily="18" charset="0"/>
              </a:rPr>
              <a:t>ij</a:t>
            </a:r>
            <a:r>
              <a:rPr lang="en-US" sz="2000" smtClean="0">
                <a:latin typeface="+mj-lt"/>
                <a:cs typeface="Times New Roman" pitchFamily="18" charset="0"/>
              </a:rPr>
              <a:t>)  (Univariate probability)</a:t>
            </a:r>
          </a:p>
          <a:p>
            <a:pPr lvl="1" eaLnBrk="1" hangingPunct="1">
              <a:lnSpc>
                <a:spcPct val="90000"/>
              </a:lnSpc>
            </a:pPr>
            <a:r>
              <a:rPr lang="en-US" sz="2000" smtClean="0">
                <a:latin typeface="+mj-lt"/>
                <a:cs typeface="Times New Roman" pitchFamily="18" charset="0"/>
              </a:rPr>
              <a:t>Partials of E[y</a:t>
            </a:r>
            <a:r>
              <a:rPr lang="en-US" sz="2000" baseline="-25000" smtClean="0">
                <a:latin typeface="+mj-lt"/>
                <a:cs typeface="Times New Roman" pitchFamily="18" charset="0"/>
              </a:rPr>
              <a:t>i1</a:t>
            </a:r>
            <a:r>
              <a:rPr lang="en-US" sz="2000" smtClean="0">
                <a:latin typeface="+mj-lt"/>
                <a:cs typeface="Times New Roman" pitchFamily="18" charset="0"/>
              </a:rPr>
              <a:t>|</a:t>
            </a:r>
            <a:r>
              <a:rPr lang="en-US" sz="2000" b="1" smtClean="0">
                <a:latin typeface="+mj-lt"/>
                <a:cs typeface="Times New Roman" pitchFamily="18" charset="0"/>
              </a:rPr>
              <a:t>x</a:t>
            </a:r>
            <a:r>
              <a:rPr lang="en-US" sz="2000" baseline="-25000" smtClean="0">
                <a:latin typeface="+mj-lt"/>
                <a:cs typeface="Times New Roman" pitchFamily="18" charset="0"/>
              </a:rPr>
              <a:t>i1</a:t>
            </a:r>
            <a:r>
              <a:rPr lang="en-US" sz="2000" smtClean="0">
                <a:latin typeface="+mj-lt"/>
                <a:cs typeface="Times New Roman" pitchFamily="18" charset="0"/>
              </a:rPr>
              <a:t>,</a:t>
            </a:r>
            <a:r>
              <a:rPr lang="en-US" sz="2000" b="1" smtClean="0">
                <a:latin typeface="+mj-lt"/>
                <a:cs typeface="Times New Roman" pitchFamily="18" charset="0"/>
              </a:rPr>
              <a:t>x</a:t>
            </a:r>
            <a:r>
              <a:rPr lang="en-US" sz="2000" baseline="-25000" smtClean="0">
                <a:latin typeface="+mj-lt"/>
                <a:cs typeface="Times New Roman" pitchFamily="18" charset="0"/>
              </a:rPr>
              <a:t>i2</a:t>
            </a:r>
            <a:r>
              <a:rPr lang="en-US" sz="2000" smtClean="0">
                <a:latin typeface="+mj-lt"/>
                <a:cs typeface="Times New Roman" pitchFamily="18" charset="0"/>
              </a:rPr>
              <a:t>,y</a:t>
            </a:r>
            <a:r>
              <a:rPr lang="en-US" sz="2000" baseline="-25000" smtClean="0">
                <a:latin typeface="+mj-lt"/>
                <a:cs typeface="Times New Roman" pitchFamily="18" charset="0"/>
              </a:rPr>
              <a:t>i2</a:t>
            </a:r>
            <a:r>
              <a:rPr lang="en-US" sz="2000" smtClean="0">
                <a:latin typeface="+mj-lt"/>
                <a:cs typeface="Times New Roman" pitchFamily="18" charset="0"/>
              </a:rPr>
              <a:t>=1] = P(y</a:t>
            </a:r>
            <a:r>
              <a:rPr lang="en-US" sz="2000" baseline="-25000" smtClean="0">
                <a:latin typeface="+mj-lt"/>
                <a:cs typeface="Times New Roman" pitchFamily="18" charset="0"/>
              </a:rPr>
              <a:t>i1</a:t>
            </a:r>
            <a:r>
              <a:rPr lang="en-US" sz="2000" smtClean="0">
                <a:latin typeface="+mj-lt"/>
                <a:cs typeface="Times New Roman" pitchFamily="18" charset="0"/>
              </a:rPr>
              <a:t>,y</a:t>
            </a:r>
            <a:r>
              <a:rPr lang="en-US" sz="2000" baseline="-25000" smtClean="0">
                <a:latin typeface="+mj-lt"/>
                <a:cs typeface="Times New Roman" pitchFamily="18" charset="0"/>
              </a:rPr>
              <a:t>i2</a:t>
            </a:r>
            <a:r>
              <a:rPr lang="en-US" sz="2000" smtClean="0">
                <a:latin typeface="+mj-lt"/>
                <a:cs typeface="Times New Roman" pitchFamily="18" charset="0"/>
              </a:rPr>
              <a:t>=1)/Prob[y</a:t>
            </a:r>
            <a:r>
              <a:rPr lang="en-US" sz="2000" baseline="-25000" smtClean="0">
                <a:latin typeface="+mj-lt"/>
                <a:cs typeface="Times New Roman" pitchFamily="18" charset="0"/>
              </a:rPr>
              <a:t>i2</a:t>
            </a:r>
            <a:r>
              <a:rPr lang="en-US" sz="2000" smtClean="0">
                <a:latin typeface="+mj-lt"/>
                <a:cs typeface="Times New Roman" pitchFamily="18" charset="0"/>
              </a:rPr>
              <a:t>=1]</a:t>
            </a:r>
          </a:p>
          <a:p>
            <a:pPr eaLnBrk="1" hangingPunct="1">
              <a:lnSpc>
                <a:spcPct val="90000"/>
              </a:lnSpc>
            </a:pPr>
            <a:r>
              <a:rPr lang="en-US" sz="2400" smtClean="0">
                <a:latin typeface="+mj-lt"/>
              </a:rPr>
              <a:t>Note marginal effects involve both sets of regressors. </a:t>
            </a:r>
            <a:br>
              <a:rPr lang="en-US" sz="2400" smtClean="0">
                <a:latin typeface="+mj-lt"/>
              </a:rPr>
            </a:br>
            <a:r>
              <a:rPr lang="en-US" sz="2400" smtClean="0">
                <a:latin typeface="+mj-lt"/>
              </a:rPr>
              <a:t>If there are common variables, there are two effects </a:t>
            </a:r>
            <a:br>
              <a:rPr lang="en-US" sz="2400" smtClean="0">
                <a:latin typeface="+mj-lt"/>
              </a:rPr>
            </a:br>
            <a:r>
              <a:rPr lang="en-US" sz="2400" smtClean="0">
                <a:latin typeface="+mj-lt"/>
              </a:rPr>
              <a:t>in the derivative that are added.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idx="4294967295"/>
          </p:nvPr>
        </p:nvSpPr>
        <p:spPr>
          <a:xfrm>
            <a:off x="762000" y="990600"/>
            <a:ext cx="8229600" cy="530225"/>
          </a:xfrm>
        </p:spPr>
        <p:txBody>
          <a:bodyPr/>
          <a:lstStyle/>
          <a:p>
            <a:pPr eaLnBrk="1" hangingPunct="1"/>
            <a:r>
              <a:rPr lang="en-US" b="1" smtClean="0"/>
              <a:t>Bivariate Probit Conditional Means</a:t>
            </a:r>
          </a:p>
        </p:txBody>
      </p:sp>
      <p:graphicFrame>
        <p:nvGraphicFramePr>
          <p:cNvPr id="5122" name="Object 3"/>
          <p:cNvGraphicFramePr>
            <a:graphicFrameLocks noChangeAspect="1"/>
          </p:cNvGraphicFramePr>
          <p:nvPr/>
        </p:nvGraphicFramePr>
        <p:xfrm>
          <a:off x="601663" y="1828800"/>
          <a:ext cx="8288337" cy="4303713"/>
        </p:xfrm>
        <a:graphic>
          <a:graphicData uri="http://schemas.openxmlformats.org/presentationml/2006/ole">
            <mc:AlternateContent xmlns:mc="http://schemas.openxmlformats.org/markup-compatibility/2006">
              <mc:Choice xmlns:v="urn:schemas-microsoft-com:vml" Requires="v">
                <p:oleObj spid="_x0000_s5125" name="Equation" r:id="rId4" imgW="5918040" imgH="3073320" progId="Equation.DSMT4">
                  <p:embed/>
                </p:oleObj>
              </mc:Choice>
              <mc:Fallback>
                <p:oleObj name="Equation" r:id="rId4" imgW="5918040" imgH="30733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663" y="1828800"/>
                        <a:ext cx="8288337" cy="4303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4" name="Rectangle 9"/>
          <p:cNvSpPr>
            <a:spLocks noChangeArrowheads="1"/>
          </p:cNvSpPr>
          <p:nvPr/>
        </p:nvSpPr>
        <p:spPr bwMode="auto">
          <a:xfrm>
            <a:off x="609600" y="1752600"/>
            <a:ext cx="35052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125" name="Rectangle 11"/>
          <p:cNvSpPr>
            <a:spLocks noChangeArrowheads="1"/>
          </p:cNvSpPr>
          <p:nvPr/>
        </p:nvSpPr>
        <p:spPr bwMode="auto">
          <a:xfrm>
            <a:off x="609600" y="4191000"/>
            <a:ext cx="60198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6" name="Rectangle 9"/>
          <p:cNvSpPr>
            <a:spLocks noChangeArrowheads="1"/>
          </p:cNvSpPr>
          <p:nvPr/>
        </p:nvSpPr>
        <p:spPr bwMode="auto">
          <a:xfrm>
            <a:off x="609600" y="2133600"/>
            <a:ext cx="2895600" cy="304800"/>
          </a:xfrm>
          <a:prstGeom prst="rect">
            <a:avLst/>
          </a:prstGeom>
          <a:solidFill>
            <a:srgbClr val="7030A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762000" y="1219200"/>
            <a:ext cx="8229600" cy="530225"/>
          </a:xfrm>
        </p:spPr>
        <p:txBody>
          <a:bodyPr/>
          <a:lstStyle/>
          <a:p>
            <a:pPr eaLnBrk="1" hangingPunct="1"/>
            <a:r>
              <a:rPr lang="en-US" b="1" smtClean="0"/>
              <a:t>Marginal Effects: Decomposition</a:t>
            </a:r>
          </a:p>
        </p:txBody>
      </p:sp>
      <p:sp>
        <p:nvSpPr>
          <p:cNvPr id="28675" name="Text Box 3"/>
          <p:cNvSpPr txBox="1">
            <a:spLocks noChangeArrowheads="1"/>
          </p:cNvSpPr>
          <p:nvPr/>
        </p:nvSpPr>
        <p:spPr bwMode="auto">
          <a:xfrm>
            <a:off x="457200" y="1981200"/>
            <a:ext cx="8153400" cy="3693319"/>
          </a:xfrm>
          <a:prstGeom prst="rect">
            <a:avLst/>
          </a:prstGeom>
          <a:noFill/>
          <a:ln w="19050">
            <a:noFill/>
            <a:miter lim="800000"/>
            <a:headEnd/>
            <a:tailEnd/>
          </a:ln>
        </p:spPr>
        <p:txBody>
          <a:bodyPr>
            <a:spAutoFit/>
          </a:bodyPr>
          <a:lstStyle/>
          <a:p>
            <a:r>
              <a:rPr lang="en-US" b="1">
                <a:latin typeface="Courier New" pitchFamily="49" charset="0"/>
              </a:rPr>
              <a:t>+------------------------------------------------------+</a:t>
            </a:r>
          </a:p>
          <a:p>
            <a:r>
              <a:rPr lang="en-US" b="1">
                <a:latin typeface="Courier New" pitchFamily="49" charset="0"/>
              </a:rPr>
              <a:t>| Marginal Effects for </a:t>
            </a:r>
            <a:r>
              <a:rPr lang="en-US" b="1" smtClean="0">
                <a:latin typeface="Courier New" pitchFamily="49" charset="0"/>
              </a:rPr>
              <a:t>E[y1|y2=1]                      </a:t>
            </a:r>
            <a:r>
              <a:rPr lang="en-US" b="1">
                <a:latin typeface="Courier New" pitchFamily="49" charset="0"/>
              </a:rPr>
              <a:t>|</a:t>
            </a:r>
          </a:p>
          <a:p>
            <a:r>
              <a:rPr lang="en-US" b="1">
                <a:latin typeface="Courier New" pitchFamily="49" charset="0"/>
              </a:rPr>
              <a:t>+----------+----------+----------+----------+----------+</a:t>
            </a:r>
          </a:p>
          <a:p>
            <a:r>
              <a:rPr lang="en-US" b="1">
                <a:latin typeface="Courier New" pitchFamily="49" charset="0"/>
              </a:rPr>
              <a:t>| Variable | Efct  x1 | Efct  x2 | Efct  z1 | Efct  z2 |</a:t>
            </a:r>
          </a:p>
          <a:p>
            <a:r>
              <a:rPr lang="en-US" b="1">
                <a:latin typeface="Courier New" pitchFamily="49" charset="0"/>
              </a:rPr>
              <a:t>+----------+----------+----------+----------+----------+</a:t>
            </a:r>
          </a:p>
          <a:p>
            <a:r>
              <a:rPr lang="en-US" b="1">
                <a:latin typeface="Courier New" pitchFamily="49" charset="0"/>
              </a:rPr>
              <a:t>| AGE      |   .00383 |  -.00035 |   .00000 |   .00000 |</a:t>
            </a:r>
          </a:p>
          <a:p>
            <a:r>
              <a:rPr lang="en-US" b="1">
                <a:latin typeface="Courier New" pitchFamily="49" charset="0"/>
              </a:rPr>
              <a:t>| FEMALE   |   .08857 |  -.00835 |   .00000 |   .00000 |</a:t>
            </a:r>
          </a:p>
          <a:p>
            <a:r>
              <a:rPr lang="en-US" b="1">
                <a:latin typeface="Courier New" pitchFamily="49" charset="0"/>
              </a:rPr>
              <a:t>| EDUC     |  -.00392 |   .00000 |   .00000 |   .00000 |</a:t>
            </a:r>
          </a:p>
          <a:p>
            <a:r>
              <a:rPr lang="en-US" b="1">
                <a:latin typeface="Courier New" pitchFamily="49" charset="0"/>
              </a:rPr>
              <a:t>| MARRIED  |   .00061 |   .00000 |   .00000 |   .00000 |</a:t>
            </a:r>
          </a:p>
          <a:p>
            <a:r>
              <a:rPr lang="en-US" b="1">
                <a:latin typeface="Courier New" pitchFamily="49" charset="0"/>
              </a:rPr>
              <a:t>| WORKING  |  -.02281 |   .00000 |   .00000 |   .00000 |</a:t>
            </a:r>
          </a:p>
          <a:p>
            <a:r>
              <a:rPr lang="en-US" b="1">
                <a:latin typeface="Courier New" pitchFamily="49" charset="0"/>
              </a:rPr>
              <a:t>| HHNINC   |   .00000 |   .00217 |   .00000 |   .00000 |</a:t>
            </a:r>
          </a:p>
          <a:p>
            <a:r>
              <a:rPr lang="en-US" b="1">
                <a:latin typeface="Courier New" pitchFamily="49" charset="0"/>
              </a:rPr>
              <a:t>| HHKIDS   |   .00000 |   .00035 |   .00000 |   .00000 |</a:t>
            </a:r>
          </a:p>
          <a:p>
            <a:r>
              <a:rPr lang="en-US" b="1" smtClean="0">
                <a:latin typeface="Courier New" pitchFamily="49" charset="0"/>
              </a:rPr>
              <a:t>+----------+----------+----------+----------+----------+</a:t>
            </a:r>
            <a:endParaRPr lang="en-US" b="1">
              <a:latin typeface="Courier New" pitchFamily="49" charset="0"/>
            </a:endParaRPr>
          </a:p>
        </p:txBody>
      </p:sp>
      <p:sp>
        <p:nvSpPr>
          <p:cNvPr id="28676" name="Rectangle 5"/>
          <p:cNvSpPr>
            <a:spLocks noChangeArrowheads="1"/>
          </p:cNvSpPr>
          <p:nvPr/>
        </p:nvSpPr>
        <p:spPr bwMode="auto">
          <a:xfrm>
            <a:off x="5105400" y="2717802"/>
            <a:ext cx="3048000" cy="2714625"/>
          </a:xfrm>
          <a:prstGeom prst="rect">
            <a:avLst/>
          </a:prstGeom>
          <a:solidFill>
            <a:srgbClr val="000000">
              <a:alpha val="78824"/>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685800" y="1371600"/>
            <a:ext cx="8229600" cy="530225"/>
          </a:xfrm>
        </p:spPr>
        <p:txBody>
          <a:bodyPr/>
          <a:lstStyle/>
          <a:p>
            <a:pPr eaLnBrk="1" hangingPunct="1"/>
            <a:r>
              <a:rPr lang="en-US" sz="3200" b="1" smtClean="0"/>
              <a:t>Direct Effects</a:t>
            </a:r>
            <a:br>
              <a:rPr lang="en-US" sz="3200" b="1" smtClean="0"/>
            </a:br>
            <a:r>
              <a:rPr lang="en-US" sz="3200" b="1" smtClean="0"/>
              <a:t>Derivatives of E[y</a:t>
            </a:r>
            <a:r>
              <a:rPr lang="en-US" sz="3200" b="1" baseline="-25000" smtClean="0"/>
              <a:t>1</a:t>
            </a:r>
            <a:r>
              <a:rPr lang="en-US" sz="3200" b="1" smtClean="0"/>
              <a:t>|x</a:t>
            </a:r>
            <a:r>
              <a:rPr lang="en-US" sz="3200" b="1" baseline="-25000" smtClean="0"/>
              <a:t>1</a:t>
            </a:r>
            <a:r>
              <a:rPr lang="en-US" sz="3200" b="1" smtClean="0"/>
              <a:t>,x</a:t>
            </a:r>
            <a:r>
              <a:rPr lang="en-US" sz="3200" b="1" baseline="-25000" smtClean="0"/>
              <a:t>2</a:t>
            </a:r>
            <a:r>
              <a:rPr lang="en-US" sz="3200" b="1" smtClean="0"/>
              <a:t>,y</a:t>
            </a:r>
            <a:r>
              <a:rPr lang="en-US" sz="3200" b="1" baseline="-25000" smtClean="0"/>
              <a:t>2</a:t>
            </a:r>
            <a:r>
              <a:rPr lang="en-US" sz="3200" b="1" smtClean="0"/>
              <a:t>=1] wrt x</a:t>
            </a:r>
            <a:r>
              <a:rPr lang="en-US" sz="3200" b="1" baseline="-25000" smtClean="0"/>
              <a:t>1</a:t>
            </a:r>
          </a:p>
        </p:txBody>
      </p:sp>
      <p:sp>
        <p:nvSpPr>
          <p:cNvPr id="29699" name="Text Box 3"/>
          <p:cNvSpPr txBox="1">
            <a:spLocks noChangeArrowheads="1"/>
          </p:cNvSpPr>
          <p:nvPr/>
        </p:nvSpPr>
        <p:spPr bwMode="auto">
          <a:xfrm>
            <a:off x="457200" y="1981200"/>
            <a:ext cx="8382000" cy="4452938"/>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These are the direct marginal effects.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.00382760      .00022088    17.329   .0000    43.5256898</a:t>
            </a:r>
          </a:p>
          <a:p>
            <a:r>
              <a:rPr lang="en-US" sz="1400" b="1">
                <a:latin typeface="Courier New" pitchFamily="49" charset="0"/>
              </a:rPr>
              <a:t> FEMALE         .08857260      .00519658    17.044   .0000     .47877479</a:t>
            </a:r>
          </a:p>
          <a:p>
            <a:r>
              <a:rPr lang="en-US" sz="1400" b="1">
                <a:latin typeface="Courier New" pitchFamily="49" charset="0"/>
              </a:rPr>
              <a:t> EDUC          -.00392413      .00093911    -4.179   .0000    11.3206310</a:t>
            </a:r>
          </a:p>
          <a:p>
            <a:r>
              <a:rPr lang="en-US" sz="1400" b="1">
                <a:latin typeface="Courier New" pitchFamily="49" charset="0"/>
              </a:rPr>
              <a:t> MARRIED        .00061108      .00506488      .121   .9040     .75861817</a:t>
            </a:r>
          </a:p>
          <a:p>
            <a:r>
              <a:rPr lang="en-US" sz="1400" b="1">
                <a:latin typeface="Courier New" pitchFamily="49" charset="0"/>
              </a:rPr>
              <a:t> WORKING       -.02280671      .00518908    -4.395   .0000     .67704750</a:t>
            </a:r>
          </a:p>
          <a:p>
            <a:r>
              <a:rPr lang="en-US" sz="1400" b="1">
                <a:latin typeface="Courier New" pitchFamily="49" charset="0"/>
              </a:rPr>
              <a:t> HHNINC           .000000   ......(Fixed Parameter).......     .35208362</a:t>
            </a:r>
          </a:p>
          <a:p>
            <a:r>
              <a:rPr lang="en-US" sz="1400" b="1">
                <a:latin typeface="Courier New" pitchFamily="49" charset="0"/>
              </a:rPr>
              <a:t> HHKIDS           .000000   ......(Fixed Parameter).......     .40273000</a:t>
            </a:r>
          </a:p>
          <a:p>
            <a:pPr>
              <a:spcBef>
                <a:spcPct val="50000"/>
              </a:spcBef>
            </a:pPr>
            <a:endParaRPr lang="en-US" sz="1400" b="1">
              <a:latin typeface="Courier New" pitchFamily="49"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685800" y="1371600"/>
            <a:ext cx="8229600" cy="530225"/>
          </a:xfrm>
        </p:spPr>
        <p:txBody>
          <a:bodyPr/>
          <a:lstStyle/>
          <a:p>
            <a:pPr eaLnBrk="1" hangingPunct="1"/>
            <a:r>
              <a:rPr lang="en-US" sz="3200" b="1" smtClean="0"/>
              <a:t>Indirect Effects</a:t>
            </a:r>
            <a:br>
              <a:rPr lang="en-US" sz="3200" b="1" smtClean="0"/>
            </a:br>
            <a:r>
              <a:rPr lang="en-US" sz="3200" b="1" smtClean="0"/>
              <a:t>Derivatives of E[y</a:t>
            </a:r>
            <a:r>
              <a:rPr lang="en-US" sz="3200" b="1" baseline="-25000" smtClean="0"/>
              <a:t>1</a:t>
            </a:r>
            <a:r>
              <a:rPr lang="en-US" sz="3200" b="1" smtClean="0"/>
              <a:t>|x</a:t>
            </a:r>
            <a:r>
              <a:rPr lang="en-US" sz="3200" b="1" baseline="-25000" smtClean="0"/>
              <a:t>1</a:t>
            </a:r>
            <a:r>
              <a:rPr lang="en-US" sz="3200" b="1" smtClean="0"/>
              <a:t>,x</a:t>
            </a:r>
            <a:r>
              <a:rPr lang="en-US" sz="3200" b="1" baseline="-25000" smtClean="0"/>
              <a:t>2</a:t>
            </a:r>
            <a:r>
              <a:rPr lang="en-US" sz="3200" b="1" smtClean="0"/>
              <a:t>,y</a:t>
            </a:r>
            <a:r>
              <a:rPr lang="en-US" sz="3200" b="1" baseline="-25000" smtClean="0"/>
              <a:t>2</a:t>
            </a:r>
            <a:r>
              <a:rPr lang="en-US" sz="3200" b="1" smtClean="0"/>
              <a:t>=1] wrt x</a:t>
            </a:r>
            <a:r>
              <a:rPr lang="en-US" sz="3200" b="1" baseline="-25000" smtClean="0"/>
              <a:t>2</a:t>
            </a:r>
          </a:p>
        </p:txBody>
      </p:sp>
      <p:sp>
        <p:nvSpPr>
          <p:cNvPr id="30723" name="Text Box 3"/>
          <p:cNvSpPr txBox="1">
            <a:spLocks noChangeArrowheads="1"/>
          </p:cNvSpPr>
          <p:nvPr/>
        </p:nvSpPr>
        <p:spPr bwMode="auto">
          <a:xfrm>
            <a:off x="457200" y="1905000"/>
            <a:ext cx="8382000" cy="454660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These are the indirect marginal effects.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-.00035034    .697563D-04    -5.022   .0000    43.5256898</a:t>
            </a:r>
          </a:p>
          <a:p>
            <a:r>
              <a:rPr lang="en-US" sz="1400" b="1">
                <a:latin typeface="Courier New" pitchFamily="49" charset="0"/>
              </a:rPr>
              <a:t> FEMALE        -.00835397      .00150062    -5.567   .0000     .47877479</a:t>
            </a:r>
          </a:p>
          <a:p>
            <a:r>
              <a:rPr lang="en-US" sz="1400" b="1">
                <a:latin typeface="Courier New" pitchFamily="49" charset="0"/>
              </a:rPr>
              <a:t> EDUC             .000000   ......(Fixed Parameter).......    11.3206310</a:t>
            </a:r>
          </a:p>
          <a:p>
            <a:r>
              <a:rPr lang="en-US" sz="1400" b="1">
                <a:latin typeface="Courier New" pitchFamily="49" charset="0"/>
              </a:rPr>
              <a:t> MARRIED          .000000   ......(Fixed Parameter).......     .75861817</a:t>
            </a:r>
          </a:p>
          <a:p>
            <a:r>
              <a:rPr lang="en-US" sz="1400" b="1">
                <a:latin typeface="Courier New" pitchFamily="49" charset="0"/>
              </a:rPr>
              <a:t> WORKING          .000000   ......(Fixed Parameter).......     .67704750</a:t>
            </a:r>
          </a:p>
          <a:p>
            <a:r>
              <a:rPr lang="en-US" sz="1400" b="1">
                <a:latin typeface="Courier New" pitchFamily="49" charset="0"/>
              </a:rPr>
              <a:t> HHNINC         .00216510      .00374879      .578   .5636     .35208362</a:t>
            </a:r>
          </a:p>
          <a:p>
            <a:r>
              <a:rPr lang="en-US" sz="1400" b="1">
                <a:latin typeface="Courier New" pitchFamily="49" charset="0"/>
              </a:rPr>
              <a:t> HHKIDS         .00034768      .00164160      .212   .8323     .40273000</a:t>
            </a:r>
          </a:p>
          <a:p>
            <a:pPr>
              <a:spcBef>
                <a:spcPct val="50000"/>
              </a:spcBef>
            </a:pP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762000" y="1371600"/>
            <a:ext cx="8229600" cy="530225"/>
          </a:xfrm>
        </p:spPr>
        <p:txBody>
          <a:bodyPr/>
          <a:lstStyle/>
          <a:p>
            <a:pPr eaLnBrk="1" hangingPunct="1"/>
            <a:r>
              <a:rPr lang="en-US" sz="3200" b="1" smtClean="0"/>
              <a:t>Marginal Effects: Total Effects</a:t>
            </a:r>
            <a:br>
              <a:rPr lang="en-US" sz="3200" b="1" smtClean="0"/>
            </a:br>
            <a:r>
              <a:rPr lang="en-US" sz="3200" b="1" smtClean="0"/>
              <a:t>Sum of Two Derivative Vectors</a:t>
            </a:r>
          </a:p>
        </p:txBody>
      </p:sp>
      <p:sp>
        <p:nvSpPr>
          <p:cNvPr id="31747" name="Text Box 3"/>
          <p:cNvSpPr txBox="1">
            <a:spLocks noChangeArrowheads="1"/>
          </p:cNvSpPr>
          <p:nvPr/>
        </p:nvSpPr>
        <p:spPr bwMode="auto">
          <a:xfrm>
            <a:off x="457200" y="2057400"/>
            <a:ext cx="8382000" cy="41338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Total effects reported = direct+indirect.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.00347726      .00022941    15.157   .0000    43.5256898</a:t>
            </a:r>
          </a:p>
          <a:p>
            <a:r>
              <a:rPr lang="en-US" sz="1400" b="1">
                <a:latin typeface="Courier New" pitchFamily="49" charset="0"/>
              </a:rPr>
              <a:t> FEMALE         .08021863      .00535648    14.976   .0000     .47877479</a:t>
            </a:r>
          </a:p>
          <a:p>
            <a:r>
              <a:rPr lang="en-US" sz="1400" b="1">
                <a:latin typeface="Courier New" pitchFamily="49" charset="0"/>
              </a:rPr>
              <a:t> EDUC          -.00392413      .00093911    -4.179   .0000    11.3206310</a:t>
            </a:r>
          </a:p>
          <a:p>
            <a:r>
              <a:rPr lang="en-US" sz="1400" b="1">
                <a:latin typeface="Courier New" pitchFamily="49" charset="0"/>
              </a:rPr>
              <a:t> MARRIED        .00061108      .00506488      .121   .9040     .75861817</a:t>
            </a:r>
          </a:p>
          <a:p>
            <a:r>
              <a:rPr lang="en-US" sz="1400" b="1">
                <a:latin typeface="Courier New" pitchFamily="49" charset="0"/>
              </a:rPr>
              <a:t> WORKING       -.02280671      .00518908    -4.395   .0000     .67704750</a:t>
            </a:r>
          </a:p>
          <a:p>
            <a:r>
              <a:rPr lang="en-US" sz="1400" b="1">
                <a:latin typeface="Courier New" pitchFamily="49" charset="0"/>
              </a:rPr>
              <a:t> HHNINC         .00216510      .00374879      .578   .5636     .35208362</a:t>
            </a:r>
          </a:p>
          <a:p>
            <a:r>
              <a:rPr lang="en-US" sz="1400" b="1">
                <a:latin typeface="Courier New" pitchFamily="49" charset="0"/>
              </a:rPr>
              <a:t> HHKIDS         .00034768      .00164160      .212   .8323     .40273000</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762000" y="1524000"/>
            <a:ext cx="8229600" cy="530225"/>
          </a:xfrm>
        </p:spPr>
        <p:txBody>
          <a:bodyPr/>
          <a:lstStyle/>
          <a:p>
            <a:pPr eaLnBrk="1" hangingPunct="1"/>
            <a:r>
              <a:rPr lang="en-US" b="1" smtClean="0"/>
              <a:t>Marginal Effects: Dummy Variables</a:t>
            </a:r>
            <a:br>
              <a:rPr lang="en-US" b="1" smtClean="0"/>
            </a:br>
            <a:r>
              <a:rPr lang="en-US" b="1" smtClean="0"/>
              <a:t>Using Differences of Probabilities</a:t>
            </a:r>
          </a:p>
        </p:txBody>
      </p:sp>
      <p:sp>
        <p:nvSpPr>
          <p:cNvPr id="32771" name="Text Box 3"/>
          <p:cNvSpPr txBox="1">
            <a:spLocks noChangeArrowheads="1"/>
          </p:cNvSpPr>
          <p:nvPr/>
        </p:nvSpPr>
        <p:spPr bwMode="auto">
          <a:xfrm>
            <a:off x="1371600" y="2133600"/>
            <a:ext cx="7086600" cy="264477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Analysis of dummy variables in the model. The effects are |</a:t>
            </a:r>
          </a:p>
          <a:p>
            <a:r>
              <a:rPr lang="en-US" sz="1400" b="1">
                <a:latin typeface="Courier New" pitchFamily="49" charset="0"/>
              </a:rPr>
              <a:t>| computed using E[y1|y2=1,d=1] - E[y1|y2=1,d=0] where d is |</a:t>
            </a:r>
          </a:p>
          <a:p>
            <a:r>
              <a:rPr lang="en-US" sz="1400" b="1">
                <a:latin typeface="Courier New" pitchFamily="49" charset="0"/>
              </a:rPr>
              <a:t>| the variable. Variances use the delta method.  The effect |</a:t>
            </a:r>
          </a:p>
          <a:p>
            <a:r>
              <a:rPr lang="en-US" sz="1400" b="1">
                <a:latin typeface="Courier New" pitchFamily="49" charset="0"/>
              </a:rPr>
              <a:t>| accounts for all appearances of the variable in the model.|</a:t>
            </a:r>
          </a:p>
          <a:p>
            <a:r>
              <a:rPr lang="en-US" sz="1400" b="1">
                <a:latin typeface="Courier New" pitchFamily="49" charset="0"/>
              </a:rPr>
              <a:t>+-----------------------------------------------------------+</a:t>
            </a:r>
          </a:p>
          <a:p>
            <a:r>
              <a:rPr lang="en-US" sz="1400" b="1">
                <a:latin typeface="Courier New" pitchFamily="49" charset="0"/>
              </a:rPr>
              <a:t>|Variable      Effect   Standard error     t ratio  (deriv) |</a:t>
            </a:r>
          </a:p>
          <a:p>
            <a:r>
              <a:rPr lang="en-US" sz="1400" b="1">
                <a:latin typeface="Courier New" pitchFamily="49" charset="0"/>
              </a:rPr>
              <a:t>+-----------------------------------------------------------+</a:t>
            </a:r>
          </a:p>
          <a:p>
            <a:r>
              <a:rPr lang="en-US" sz="1400" b="1">
                <a:latin typeface="Courier New" pitchFamily="49" charset="0"/>
              </a:rPr>
              <a:t> FEMALE       .079694     .005290           15.065  (.080219)</a:t>
            </a:r>
          </a:p>
          <a:p>
            <a:r>
              <a:rPr lang="en-US" sz="1400" b="1">
                <a:latin typeface="Courier New" pitchFamily="49" charset="0"/>
              </a:rPr>
              <a:t> MARRIED      .000611     .005070             .121  (.000511)</a:t>
            </a:r>
          </a:p>
          <a:p>
            <a:r>
              <a:rPr lang="en-US" sz="1400" b="1">
                <a:latin typeface="Courier New" pitchFamily="49" charset="0"/>
              </a:rPr>
              <a:t> WORKING     -.022485     .005044           -4.457 (-.022807)</a:t>
            </a:r>
          </a:p>
          <a:p>
            <a:r>
              <a:rPr lang="en-US" sz="1400" b="1">
                <a:latin typeface="Courier New" pitchFamily="49" charset="0"/>
              </a:rPr>
              <a:t> HHKIDS       .000348     .001641             .212  (.000348)</a:t>
            </a:r>
          </a:p>
        </p:txBody>
      </p:sp>
      <p:sp>
        <p:nvSpPr>
          <p:cNvPr id="32772" name="Rectangle 5"/>
          <p:cNvSpPr>
            <a:spLocks noChangeArrowheads="1"/>
          </p:cNvSpPr>
          <p:nvPr/>
        </p:nvSpPr>
        <p:spPr bwMode="auto">
          <a:xfrm>
            <a:off x="6858000" y="3429000"/>
            <a:ext cx="1143000" cy="1371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2773" name="Rectangle 6"/>
          <p:cNvSpPr>
            <a:spLocks noChangeArrowheads="1"/>
          </p:cNvSpPr>
          <p:nvPr/>
        </p:nvSpPr>
        <p:spPr bwMode="auto">
          <a:xfrm>
            <a:off x="2743200" y="3429000"/>
            <a:ext cx="1143000" cy="1371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6" name="TextBox 5"/>
          <p:cNvSpPr txBox="1"/>
          <p:nvPr/>
        </p:nvSpPr>
        <p:spPr>
          <a:xfrm>
            <a:off x="2133600" y="4953000"/>
            <a:ext cx="2438400" cy="523220"/>
          </a:xfrm>
          <a:prstGeom prst="rect">
            <a:avLst/>
          </a:prstGeom>
          <a:noFill/>
          <a:ln w="12700">
            <a:solidFill>
              <a:schemeClr val="tx1"/>
            </a:solidFill>
          </a:ln>
        </p:spPr>
        <p:txBody>
          <a:bodyPr wrap="square" rtlCol="0">
            <a:spAutoFit/>
          </a:bodyPr>
          <a:lstStyle/>
          <a:p>
            <a:r>
              <a:rPr lang="en-US" sz="1400" b="1" smtClean="0">
                <a:latin typeface="+mj-lt"/>
              </a:rPr>
              <a:t>Computed using difference of probabilities</a:t>
            </a:r>
            <a:endParaRPr lang="en-US" sz="1400" b="1">
              <a:latin typeface="+mj-lt"/>
            </a:endParaRPr>
          </a:p>
        </p:txBody>
      </p:sp>
      <p:sp>
        <p:nvSpPr>
          <p:cNvPr id="7" name="TextBox 6"/>
          <p:cNvSpPr txBox="1"/>
          <p:nvPr/>
        </p:nvSpPr>
        <p:spPr>
          <a:xfrm>
            <a:off x="6324600" y="4963180"/>
            <a:ext cx="2438400" cy="523220"/>
          </a:xfrm>
          <a:prstGeom prst="rect">
            <a:avLst/>
          </a:prstGeom>
          <a:noFill/>
          <a:ln w="12700">
            <a:solidFill>
              <a:schemeClr val="tx1"/>
            </a:solidFill>
          </a:ln>
        </p:spPr>
        <p:txBody>
          <a:bodyPr wrap="square" rtlCol="0">
            <a:spAutoFit/>
          </a:bodyPr>
          <a:lstStyle/>
          <a:p>
            <a:r>
              <a:rPr lang="en-US" sz="1400" b="1" smtClean="0">
                <a:latin typeface="+mj-lt"/>
              </a:rPr>
              <a:t>Computed using scaled coefficients</a:t>
            </a:r>
            <a:endParaRPr lang="en-US" sz="1400" b="1">
              <a:latin typeface="+mj-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762000" y="1600200"/>
            <a:ext cx="8229600" cy="530225"/>
          </a:xfrm>
        </p:spPr>
        <p:txBody>
          <a:bodyPr/>
          <a:lstStyle/>
          <a:p>
            <a:pPr eaLnBrk="1" hangingPunct="1"/>
            <a:r>
              <a:rPr lang="en-US" b="1" smtClean="0"/>
              <a:t>Heteroscedasticity in Bivariate Probit</a:t>
            </a:r>
          </a:p>
        </p:txBody>
      </p:sp>
      <p:graphicFrame>
        <p:nvGraphicFramePr>
          <p:cNvPr id="6146" name="Object 3"/>
          <p:cNvGraphicFramePr>
            <a:graphicFrameLocks noGrp="1" noChangeAspect="1"/>
          </p:cNvGraphicFramePr>
          <p:nvPr>
            <p:ph idx="1"/>
          </p:nvPr>
        </p:nvGraphicFramePr>
        <p:xfrm>
          <a:off x="2438400" y="2386013"/>
          <a:ext cx="4800600" cy="2647950"/>
        </p:xfrm>
        <a:graphic>
          <a:graphicData uri="http://schemas.openxmlformats.org/presentationml/2006/ole">
            <mc:AlternateContent xmlns:mc="http://schemas.openxmlformats.org/markup-compatibility/2006">
              <mc:Choice xmlns:v="urn:schemas-microsoft-com:vml" Requires="v">
                <p:oleObj spid="_x0000_s6149" name="Equation" r:id="rId4" imgW="2209680" imgH="1218960" progId="Equation.DSMT4">
                  <p:embed/>
                </p:oleObj>
              </mc:Choice>
              <mc:Fallback>
                <p:oleObj name="Equation" r:id="rId4" imgW="2209680" imgH="121896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2386013"/>
                        <a:ext cx="4800600" cy="2647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p:nvPr/>
        </p:nvSpPr>
        <p:spPr>
          <a:xfrm>
            <a:off x="1447800" y="5181600"/>
            <a:ext cx="7239000" cy="830997"/>
          </a:xfrm>
          <a:prstGeom prst="rect">
            <a:avLst/>
          </a:prstGeom>
          <a:noFill/>
          <a:ln w="6350">
            <a:solidFill>
              <a:schemeClr val="tx1"/>
            </a:solidFill>
          </a:ln>
        </p:spPr>
        <p:txBody>
          <a:bodyPr wrap="square" rtlCol="0">
            <a:spAutoFit/>
          </a:bodyPr>
          <a:lstStyle/>
          <a:p>
            <a:r>
              <a:rPr lang="en-US" sz="1600" b="1" smtClean="0">
                <a:latin typeface="+mj-lt"/>
              </a:rPr>
              <a:t>Modeling the covariance separately produces an internal inconsistency.</a:t>
            </a:r>
          </a:p>
          <a:p>
            <a:r>
              <a:rPr lang="en-US" sz="1600" b="1" smtClean="0">
                <a:latin typeface="+mj-lt"/>
              </a:rPr>
              <a:t>The correlation cannot vary freely from the variances and maintain the Cauchy Schwarz inequality.</a:t>
            </a:r>
            <a:endParaRPr lang="en-US" sz="1600" b="1">
              <a:latin typeface="+mj-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381000"/>
            <a:ext cx="8229600" cy="1139825"/>
          </a:xfrm>
        </p:spPr>
        <p:txBody>
          <a:bodyPr/>
          <a:lstStyle/>
          <a:p>
            <a:pPr eaLnBrk="1" hangingPunct="1"/>
            <a:r>
              <a:rPr lang="en-US" b="1" smtClean="0"/>
              <a:t>A Model with Heteroscedasticity</a:t>
            </a:r>
          </a:p>
        </p:txBody>
      </p:sp>
      <p:sp>
        <p:nvSpPr>
          <p:cNvPr id="33795" name="Text Box 4"/>
          <p:cNvSpPr txBox="1">
            <a:spLocks noChangeArrowheads="1"/>
          </p:cNvSpPr>
          <p:nvPr/>
        </p:nvSpPr>
        <p:spPr bwMode="auto">
          <a:xfrm>
            <a:off x="1066800" y="1635125"/>
            <a:ext cx="7239000" cy="520382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FIML Estimates of Bivariate Probit Model</a:t>
            </a:r>
          </a:p>
          <a:p>
            <a:r>
              <a:rPr lang="en-US" sz="1200" b="1">
                <a:latin typeface="Courier New" pitchFamily="49" charset="0"/>
              </a:rPr>
              <a:t>Log likelihood function    -25282.46370 (-25323.63074. ChiSq = 82.336)</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DOCTOR</a:t>
            </a:r>
          </a:p>
          <a:p>
            <a:r>
              <a:rPr lang="en-US" sz="1200" b="1">
                <a:latin typeface="Courier New" pitchFamily="49" charset="0"/>
              </a:rPr>
              <a:t>Constant|    -.16213**        .07022       -2.309   .0210</a:t>
            </a:r>
          </a:p>
          <a:p>
            <a:r>
              <a:rPr lang="en-US" sz="1200" b="1">
                <a:latin typeface="Courier New" pitchFamily="49" charset="0"/>
              </a:rPr>
              <a:t>     AGE|     .01745***       .00114       15.363   .0000      43.5257</a:t>
            </a:r>
          </a:p>
          <a:p>
            <a:r>
              <a:rPr lang="en-US" sz="1200" b="1">
                <a:latin typeface="Courier New" pitchFamily="49" charset="0"/>
              </a:rPr>
              <a:t>  FEMALE|     .94019***       .14039        6.697   .0000       .47877</a:t>
            </a:r>
          </a:p>
          <a:p>
            <a:r>
              <a:rPr lang="en-US" sz="1200" b="1">
                <a:latin typeface="Courier New" pitchFamily="49" charset="0"/>
              </a:rPr>
              <a:t>    EDUC|    -.02277***       .00419       -5.441   .0000      11.3206</a:t>
            </a:r>
          </a:p>
          <a:p>
            <a:r>
              <a:rPr lang="en-US" sz="1200" b="1">
                <a:latin typeface="Courier New" pitchFamily="49" charset="0"/>
              </a:rPr>
              <a:t> MARRIED|     .00952          .02743         .347   .7284       .75862</a:t>
            </a:r>
          </a:p>
          <a:p>
            <a:r>
              <a:rPr lang="en-US" sz="1200" b="1">
                <a:latin typeface="Courier New" pitchFamily="49" charset="0"/>
              </a:rPr>
              <a:t> WORKING|    -.19688***       .03041       -6.475   .0000       .67705</a:t>
            </a:r>
          </a:p>
          <a:p>
            <a:r>
              <a:rPr lang="en-US" sz="1200" b="1">
                <a:latin typeface="Courier New" pitchFamily="49" charset="0"/>
              </a:rPr>
              <a:t>        |Index    equation for HOSPITAL</a:t>
            </a:r>
          </a:p>
          <a:p>
            <a:r>
              <a:rPr lang="en-US" sz="1200" b="1">
                <a:latin typeface="Courier New" pitchFamily="49" charset="0"/>
              </a:rPr>
              <a:t>Constant|   -1.75985***       .06894      -25.527   .0000</a:t>
            </a:r>
          </a:p>
          <a:p>
            <a:r>
              <a:rPr lang="en-US" sz="1200" b="1">
                <a:latin typeface="Courier New" pitchFamily="49" charset="0"/>
              </a:rPr>
              <a:t>     AGE|     .00987***       .00136        7.250   .0000      43.5257</a:t>
            </a:r>
          </a:p>
          <a:p>
            <a:r>
              <a:rPr lang="en-US" sz="1200" b="1">
                <a:latin typeface="Courier New" pitchFamily="49" charset="0"/>
              </a:rPr>
              <a:t>  FEMALE|   -16.5930        32.11025        -.517   .6053       .47877</a:t>
            </a:r>
          </a:p>
          <a:p>
            <a:r>
              <a:rPr lang="en-US" sz="1200" b="1">
                <a:latin typeface="Courier New" pitchFamily="49" charset="0"/>
              </a:rPr>
              <a:t>  HHNINC|    -.12331          .07497       -1.645   .1000       .35208</a:t>
            </a:r>
          </a:p>
          <a:p>
            <a:r>
              <a:rPr lang="en-US" sz="1200" b="1">
                <a:latin typeface="Courier New" pitchFamily="49" charset="0"/>
              </a:rPr>
              <a:t>  HHKIDS|    -.00425          .03374        -.126   .8997       .40273</a:t>
            </a:r>
          </a:p>
          <a:p>
            <a:r>
              <a:rPr lang="en-US" sz="1200" b="1">
                <a:latin typeface="Courier New" pitchFamily="49" charset="0"/>
              </a:rPr>
              <a:t>        |Variance equation for DOCTOR</a:t>
            </a:r>
          </a:p>
          <a:p>
            <a:r>
              <a:rPr lang="en-US" sz="1200" b="1">
                <a:latin typeface="Courier New" pitchFamily="49" charset="0"/>
              </a:rPr>
              <a:t>  FEMALE|     .81572***       .11624        7.017   .0000       .47877</a:t>
            </a:r>
          </a:p>
          <a:p>
            <a:r>
              <a:rPr lang="en-US" sz="1200" b="1">
                <a:latin typeface="Courier New" pitchFamily="49" charset="0"/>
              </a:rPr>
              <a:t> MARRIED|    -.00893          .05285        -.169   .8659       .75862</a:t>
            </a:r>
          </a:p>
          <a:p>
            <a:r>
              <a:rPr lang="en-US" sz="1200" b="1">
                <a:latin typeface="Courier New" pitchFamily="49" charset="0"/>
              </a:rPr>
              <a:t>        |Variance equation for HOSPITAL</a:t>
            </a:r>
          </a:p>
          <a:p>
            <a:r>
              <a:rPr lang="en-US" sz="1200" b="1">
                <a:latin typeface="Courier New" pitchFamily="49" charset="0"/>
              </a:rPr>
              <a:t>  FEMALE|    2.66327         1.78858        1.489   .1365       .47877</a:t>
            </a:r>
          </a:p>
          <a:p>
            <a:r>
              <a:rPr lang="en-US" sz="1200" b="1">
                <a:latin typeface="Courier New" pitchFamily="49" charset="0"/>
              </a:rPr>
              <a:t> MARRIED|    -.04095**        .02031       -2.016   .0438       .75862</a:t>
            </a:r>
          </a:p>
          <a:p>
            <a:r>
              <a:rPr lang="en-US" sz="1200" b="1">
                <a:latin typeface="Courier New" pitchFamily="49" charset="0"/>
              </a:rPr>
              <a:t>        |Disturbance correlation</a:t>
            </a:r>
          </a:p>
          <a:p>
            <a:r>
              <a:rPr lang="en-US" sz="1200" b="1">
                <a:latin typeface="Courier New" pitchFamily="49" charset="0"/>
              </a:rPr>
              <a:t>RHO(1,2)|     .29295***       .01398       20.951   .0000</a:t>
            </a:r>
          </a:p>
          <a:p>
            <a:r>
              <a:rPr lang="en-US" sz="1200" b="1">
                <a:latin typeface="Courier New" pitchFamily="49" charset="0"/>
              </a:rPr>
              <a:t>--------+-------------------------------------------------------------</a:t>
            </a:r>
          </a:p>
        </p:txBody>
      </p:sp>
      <p:sp>
        <p:nvSpPr>
          <p:cNvPr id="33796" name="Rectangle 5"/>
          <p:cNvSpPr>
            <a:spLocks noChangeArrowheads="1"/>
          </p:cNvSpPr>
          <p:nvPr/>
        </p:nvSpPr>
        <p:spPr bwMode="auto">
          <a:xfrm>
            <a:off x="1219200" y="5181600"/>
            <a:ext cx="64008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z="3200" smtClean="0"/>
              <a:t>Partial Effects Due to Means and Variances</a:t>
            </a:r>
          </a:p>
        </p:txBody>
      </p:sp>
      <p:sp>
        <p:nvSpPr>
          <p:cNvPr id="34819" name="Text Box 4"/>
          <p:cNvSpPr txBox="1">
            <a:spLocks noChangeArrowheads="1"/>
          </p:cNvSpPr>
          <p:nvPr/>
        </p:nvSpPr>
        <p:spPr bwMode="auto">
          <a:xfrm>
            <a:off x="609600" y="1828800"/>
            <a:ext cx="8077200" cy="3662363"/>
          </a:xfrm>
          <a:prstGeom prst="rect">
            <a:avLst/>
          </a:prstGeom>
          <a:noFill/>
          <a:ln w="19050">
            <a:noFill/>
            <a:miter lim="800000"/>
            <a:headEnd/>
            <a:tailEnd/>
          </a:ln>
        </p:spPr>
        <p:txBody>
          <a:bodyPr>
            <a:spAutoFit/>
          </a:bodyPr>
          <a:lstStyle/>
          <a:p>
            <a:r>
              <a:rPr lang="en-US" b="1">
                <a:latin typeface="Courier New" pitchFamily="49" charset="0"/>
              </a:rPr>
              <a:t>+------------------------------------------------------+</a:t>
            </a:r>
          </a:p>
          <a:p>
            <a:r>
              <a:rPr lang="en-US" b="1">
                <a:latin typeface="Courier New" pitchFamily="49" charset="0"/>
              </a:rPr>
              <a:t>| Marginal Effects for Ey1|y2=1                        |</a:t>
            </a:r>
          </a:p>
          <a:p>
            <a:r>
              <a:rPr lang="en-US" b="1">
                <a:latin typeface="Courier New" pitchFamily="49" charset="0"/>
              </a:rPr>
              <a:t>+----------+----------+----------+----------+----------+</a:t>
            </a:r>
          </a:p>
          <a:p>
            <a:r>
              <a:rPr lang="en-US" b="1">
                <a:latin typeface="Courier New" pitchFamily="49" charset="0"/>
              </a:rPr>
              <a:t>| Variable | Efct  x1 | Efct  x2 | Efct  h1 | Efct  h2 |</a:t>
            </a:r>
          </a:p>
          <a:p>
            <a:r>
              <a:rPr lang="en-US" b="1">
                <a:latin typeface="Courier New" pitchFamily="49" charset="0"/>
              </a:rPr>
              <a:t>+----------+----------+----------+----------+----------+</a:t>
            </a:r>
          </a:p>
          <a:p>
            <a:r>
              <a:rPr lang="en-US" b="1">
                <a:latin typeface="Courier New" pitchFamily="49" charset="0"/>
              </a:rPr>
              <a:t>| AGE      |   .00190 |  -.00012 |   .00000 |   .00000 |</a:t>
            </a:r>
          </a:p>
          <a:p>
            <a:r>
              <a:rPr lang="en-US" b="1">
                <a:latin typeface="Courier New" pitchFamily="49" charset="0"/>
              </a:rPr>
              <a:t>| FEMALE   |   .10212 |   .20690 |  -.05879 |  -.30949 |</a:t>
            </a:r>
          </a:p>
          <a:p>
            <a:r>
              <a:rPr lang="en-US" b="1">
                <a:latin typeface="Courier New" pitchFamily="49" charset="0"/>
              </a:rPr>
              <a:t>| EDUC     |  -.00247 |   .00000 |   .00000 |   .00000 |</a:t>
            </a:r>
          </a:p>
          <a:p>
            <a:r>
              <a:rPr lang="en-US" b="1">
                <a:latin typeface="Courier New" pitchFamily="49" charset="0"/>
              </a:rPr>
              <a:t>| MARRIED  |   .00103 |   .00000 |   .00064 |   .00476 |</a:t>
            </a:r>
          </a:p>
          <a:p>
            <a:r>
              <a:rPr lang="en-US" b="1">
                <a:latin typeface="Courier New" pitchFamily="49" charset="0"/>
              </a:rPr>
              <a:t>| WORKING  |  -.02139 |   .00000 |   .00000 |   .00000 |</a:t>
            </a:r>
          </a:p>
          <a:p>
            <a:r>
              <a:rPr lang="en-US" b="1">
                <a:latin typeface="Courier New" pitchFamily="49" charset="0"/>
              </a:rPr>
              <a:t>| HHNINC   |   .00000 |   .00154 |   .00000 |   .00000 |</a:t>
            </a:r>
          </a:p>
          <a:p>
            <a:r>
              <a:rPr lang="en-US" b="1">
                <a:latin typeface="Courier New" pitchFamily="49" charset="0"/>
              </a:rPr>
              <a:t>| HHKIDS   |   .00000 |   .00005 |   .00000 |   .00000 |</a:t>
            </a:r>
          </a:p>
          <a:p>
            <a:r>
              <a:rPr lang="en-US" b="1">
                <a:latin typeface="Courier New" pitchFamily="49" charset="0"/>
              </a:rPr>
              <a:t>+----------+----------+----------+----------+----------+</a:t>
            </a:r>
          </a:p>
        </p:txBody>
      </p:sp>
      <p:sp>
        <p:nvSpPr>
          <p:cNvPr id="34820" name="Rectangle 5"/>
          <p:cNvSpPr>
            <a:spLocks noChangeArrowheads="1"/>
          </p:cNvSpPr>
          <p:nvPr/>
        </p:nvSpPr>
        <p:spPr bwMode="auto">
          <a:xfrm>
            <a:off x="2314575" y="3171825"/>
            <a:ext cx="2895600" cy="1981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4821" name="Rectangle 6"/>
          <p:cNvSpPr>
            <a:spLocks noChangeArrowheads="1"/>
          </p:cNvSpPr>
          <p:nvPr/>
        </p:nvSpPr>
        <p:spPr bwMode="auto">
          <a:xfrm>
            <a:off x="5334000" y="3171825"/>
            <a:ext cx="2895600" cy="1981200"/>
          </a:xfrm>
          <a:prstGeom prst="rect">
            <a:avLst/>
          </a:prstGeom>
          <a:solidFill>
            <a:srgbClr val="0000FF">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457200"/>
            <a:ext cx="8229600" cy="1139825"/>
          </a:xfrm>
        </p:spPr>
        <p:txBody>
          <a:bodyPr/>
          <a:lstStyle/>
          <a:p>
            <a:pPr eaLnBrk="1" hangingPunct="1"/>
            <a:r>
              <a:rPr lang="en-US" b="1" smtClean="0"/>
              <a:t>Partial Effects: All 4 Sources</a:t>
            </a:r>
          </a:p>
        </p:txBody>
      </p:sp>
      <p:sp>
        <p:nvSpPr>
          <p:cNvPr id="35843" name="Text Box 4"/>
          <p:cNvSpPr txBox="1">
            <a:spLocks noChangeArrowheads="1"/>
          </p:cNvSpPr>
          <p:nvPr/>
        </p:nvSpPr>
        <p:spPr bwMode="auto">
          <a:xfrm>
            <a:off x="838200" y="1676400"/>
            <a:ext cx="7924800" cy="41338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Partial derivatives of E[y1|y2=1] with</a:t>
            </a:r>
          </a:p>
          <a:p>
            <a:r>
              <a:rPr lang="en-US" sz="1400" b="1">
                <a:latin typeface="Courier New" pitchFamily="49" charset="0"/>
              </a:rPr>
              <a:t>respect to the vector of characteristics.</a:t>
            </a:r>
          </a:p>
          <a:p>
            <a:r>
              <a:rPr lang="en-US" sz="1400" b="1">
                <a:latin typeface="Courier New" pitchFamily="49" charset="0"/>
              </a:rPr>
              <a:t>They are computed at the means of the Xs.</a:t>
            </a:r>
          </a:p>
          <a:p>
            <a:r>
              <a:rPr lang="en-US" sz="1400" b="1">
                <a:latin typeface="Courier New" pitchFamily="49" charset="0"/>
              </a:rPr>
              <a:t>Effect shown is total of 4 parts above.</a:t>
            </a:r>
          </a:p>
          <a:p>
            <a:r>
              <a:rPr lang="en-US" sz="1400" b="1">
                <a:latin typeface="Courier New" pitchFamily="49" charset="0"/>
              </a:rPr>
              <a:t>Estimate of E[y1|y2=1] = .916928</a:t>
            </a:r>
          </a:p>
          <a:p>
            <a:r>
              <a:rPr lang="en-US" sz="1400" b="1">
                <a:latin typeface="Courier New" pitchFamily="49" charset="0"/>
              </a:rPr>
              <a:t>Observations used for means are All Obs.</a:t>
            </a:r>
          </a:p>
          <a:p>
            <a:r>
              <a:rPr lang="en-US" sz="1400" b="1">
                <a:latin typeface="Courier New" pitchFamily="49" charset="0"/>
              </a:rPr>
              <a:t>Total effects reported = direct+indirect.</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AGE|     .00177          .00142        1.248   .2120      43.5257</a:t>
            </a:r>
          </a:p>
          <a:p>
            <a:r>
              <a:rPr lang="en-US" sz="1400" b="1">
                <a:latin typeface="Courier New" pitchFamily="49" charset="0"/>
              </a:rPr>
              <a:t>  FEMALE|    -.05926          .18914        -.313   .7540       .47877</a:t>
            </a:r>
          </a:p>
          <a:p>
            <a:r>
              <a:rPr lang="en-US" sz="1400" b="1">
                <a:latin typeface="Courier New" pitchFamily="49" charset="0"/>
              </a:rPr>
              <a:t>    EDUC|    -.00247          .00215       -1.152   .2494      11.3206</a:t>
            </a:r>
          </a:p>
          <a:p>
            <a:r>
              <a:rPr lang="en-US" sz="1400" b="1">
                <a:latin typeface="Courier New" pitchFamily="49" charset="0"/>
              </a:rPr>
              <a:t> MARRIED|     .00644          .00422        1.525   .1272       .75862</a:t>
            </a:r>
          </a:p>
          <a:p>
            <a:r>
              <a:rPr lang="en-US" sz="1400" b="1">
                <a:latin typeface="Courier New" pitchFamily="49" charset="0"/>
              </a:rPr>
              <a:t> WORKING|    -.02139          .01834       -1.166   .2435       .67705</a:t>
            </a:r>
          </a:p>
          <a:p>
            <a:r>
              <a:rPr lang="en-US" sz="1400" b="1">
                <a:latin typeface="Courier New" pitchFamily="49" charset="0"/>
              </a:rPr>
              <a:t>  HHNINC|     .00154          .00263         .584   .5592       .35208</a:t>
            </a:r>
          </a:p>
          <a:p>
            <a:r>
              <a:rPr lang="en-US" sz="1400" b="1">
                <a:latin typeface="Courier New" pitchFamily="49" charset="0"/>
              </a:rPr>
              <a:t>  HHKIDS| .53016D-04          .00043         .124   .9016       .40273</a:t>
            </a:r>
          </a:p>
          <a:p>
            <a:r>
              <a:rPr lang="en-US" sz="1400" b="1">
                <a:latin typeface="Courier New" pitchFamily="49" charset="0"/>
              </a:rPr>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idx="4294967295"/>
          </p:nvPr>
        </p:nvSpPr>
        <p:spPr>
          <a:xfrm>
            <a:off x="685800" y="1143000"/>
            <a:ext cx="8229600" cy="530225"/>
          </a:xfrm>
        </p:spPr>
        <p:txBody>
          <a:bodyPr/>
          <a:lstStyle/>
          <a:p>
            <a:pPr eaLnBrk="1" hangingPunct="1"/>
            <a:r>
              <a:rPr lang="en-US" sz="3600" smtClean="0"/>
              <a:t>A Simultaneous Equations Model</a:t>
            </a:r>
          </a:p>
        </p:txBody>
      </p:sp>
      <p:graphicFrame>
        <p:nvGraphicFramePr>
          <p:cNvPr id="7170" name="Object 3"/>
          <p:cNvGraphicFramePr>
            <a:graphicFrameLocks noGrp="1" noChangeAspect="1"/>
          </p:cNvGraphicFramePr>
          <p:nvPr>
            <p:ph idx="4294967295"/>
          </p:nvPr>
        </p:nvGraphicFramePr>
        <p:xfrm>
          <a:off x="2133600" y="1828800"/>
          <a:ext cx="5605463" cy="3521810"/>
        </p:xfrm>
        <a:graphic>
          <a:graphicData uri="http://schemas.openxmlformats.org/presentationml/2006/ole">
            <mc:AlternateContent xmlns:mc="http://schemas.openxmlformats.org/markup-compatibility/2006">
              <mc:Choice xmlns:v="urn:schemas-microsoft-com:vml" Requires="v">
                <p:oleObj spid="_x0000_s7173" name="Equation" r:id="rId4" imgW="2971800" imgH="1866600" progId="Equation.DSMT4">
                  <p:embed/>
                </p:oleObj>
              </mc:Choice>
              <mc:Fallback>
                <p:oleObj name="Equation" r:id="rId4" imgW="2971800" imgH="18666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828800"/>
                        <a:ext cx="5605463" cy="352181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p:nvPr/>
        </p:nvSpPr>
        <p:spPr>
          <a:xfrm>
            <a:off x="1752600" y="5562600"/>
            <a:ext cx="5943600" cy="830997"/>
          </a:xfrm>
          <a:prstGeom prst="rect">
            <a:avLst/>
          </a:prstGeom>
          <a:noFill/>
          <a:ln w="12700">
            <a:solidFill>
              <a:schemeClr val="tx1"/>
            </a:solidFill>
          </a:ln>
        </p:spPr>
        <p:txBody>
          <a:bodyPr wrap="square" rtlCol="0">
            <a:spAutoFit/>
          </a:bodyPr>
          <a:lstStyle/>
          <a:p>
            <a:r>
              <a:rPr lang="en-US" sz="1200" b="1" smtClean="0">
                <a:latin typeface="Courier New" pitchFamily="49" charset="0"/>
                <a:cs typeface="Courier New" pitchFamily="49" charset="0"/>
              </a:rPr>
              <a:t>bivariate probit;lhs=doctor,hospital</a:t>
            </a:r>
          </a:p>
          <a:p>
            <a:r>
              <a:rPr lang="en-US" sz="1200" b="1" smtClean="0">
                <a:latin typeface="Courier New" pitchFamily="49" charset="0"/>
                <a:cs typeface="Courier New" pitchFamily="49" charset="0"/>
              </a:rPr>
              <a:t>        ;rh1=one,age,educ,married,female,hospital</a:t>
            </a:r>
          </a:p>
          <a:p>
            <a:r>
              <a:rPr lang="en-US" sz="1200" b="1" smtClean="0">
                <a:latin typeface="Courier New" pitchFamily="49" charset="0"/>
                <a:cs typeface="Courier New" pitchFamily="49" charset="0"/>
              </a:rPr>
              <a:t>        ;rh2=one,age,educ,married,female,doctor$</a:t>
            </a:r>
          </a:p>
          <a:p>
            <a:r>
              <a:rPr lang="en-US" sz="1200" b="1" smtClean="0">
                <a:solidFill>
                  <a:srgbClr val="FF0000"/>
                </a:solidFill>
                <a:latin typeface="Courier New" pitchFamily="49" charset="0"/>
                <a:cs typeface="Courier New" pitchFamily="49" charset="0"/>
              </a:rPr>
              <a:t>Error   809: Fully simultaneous BVP model is not identified</a:t>
            </a:r>
          </a:p>
        </p:txBody>
      </p:sp>
      <p:sp>
        <p:nvSpPr>
          <p:cNvPr id="5" name="Rectangle 4"/>
          <p:cNvSpPr/>
          <p:nvPr/>
        </p:nvSpPr>
        <p:spPr bwMode="auto">
          <a:xfrm>
            <a:off x="3429000" y="2209800"/>
            <a:ext cx="762000" cy="914400"/>
          </a:xfrm>
          <a:prstGeom prst="rect">
            <a:avLst/>
          </a:prstGeom>
          <a:solidFill>
            <a:srgbClr val="FF000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81000" y="685800"/>
            <a:ext cx="8229600" cy="1139825"/>
          </a:xfrm>
        </p:spPr>
        <p:txBody>
          <a:bodyPr/>
          <a:lstStyle/>
          <a:p>
            <a:pPr eaLnBrk="1" hangingPunct="1"/>
            <a:r>
              <a:rPr lang="en-US" sz="2400" b="1" smtClean="0"/>
              <a:t>Fully Simultaneous ‘Model’</a:t>
            </a:r>
            <a:br>
              <a:rPr lang="en-US" sz="2400" b="1" smtClean="0"/>
            </a:br>
            <a:r>
              <a:rPr lang="en-US" sz="2400" b="1" smtClean="0"/>
              <a:t>(Obtained by bypassing internal control)</a:t>
            </a:r>
          </a:p>
        </p:txBody>
      </p:sp>
      <p:sp>
        <p:nvSpPr>
          <p:cNvPr id="36867" name="Text Box 4"/>
          <p:cNvSpPr txBox="1">
            <a:spLocks noChangeArrowheads="1"/>
          </p:cNvSpPr>
          <p:nvPr/>
        </p:nvSpPr>
        <p:spPr bwMode="auto">
          <a:xfrm>
            <a:off x="1066800" y="1981200"/>
            <a:ext cx="7010400" cy="4656138"/>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FIML Estimates of Bivariate Probit Model</a:t>
            </a:r>
          </a:p>
          <a:p>
            <a:r>
              <a:rPr lang="en-US" sz="1200" b="1">
                <a:latin typeface="Courier New" pitchFamily="49" charset="0"/>
              </a:rPr>
              <a:t>Dependent variable               DOCHOS</a:t>
            </a:r>
          </a:p>
          <a:p>
            <a:r>
              <a:rPr lang="en-US" sz="1200" b="1">
                <a:latin typeface="Courier New" pitchFamily="49" charset="0"/>
              </a:rPr>
              <a:t>Log likelihood function    -20318.69455</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a:t>
            </a:r>
            <a:r>
              <a:rPr lang="en-US" sz="1200" b="1">
                <a:solidFill>
                  <a:srgbClr val="FF3300"/>
                </a:solidFill>
                <a:latin typeface="Courier New" pitchFamily="49" charset="0"/>
              </a:rPr>
              <a:t>DOCTOR</a:t>
            </a:r>
          </a:p>
          <a:p>
            <a:r>
              <a:rPr lang="en-US" sz="1200" b="1">
                <a:latin typeface="Courier New" pitchFamily="49" charset="0"/>
              </a:rPr>
              <a:t>Constant|    -.46741***       .06726       -6.949   .0000</a:t>
            </a:r>
          </a:p>
          <a:p>
            <a:r>
              <a:rPr lang="en-US" sz="1200" b="1">
                <a:latin typeface="Courier New" pitchFamily="49" charset="0"/>
              </a:rPr>
              <a:t>     AGE|     .01124***       .00084       13.353   .0000      43.5257</a:t>
            </a:r>
          </a:p>
          <a:p>
            <a:r>
              <a:rPr lang="en-US" sz="1200" b="1">
                <a:latin typeface="Courier New" pitchFamily="49" charset="0"/>
              </a:rPr>
              <a:t>  FEMALE|     .27070***       .01961       13.807   .0000       .47877</a:t>
            </a:r>
          </a:p>
          <a:p>
            <a:r>
              <a:rPr lang="en-US" sz="1200" b="1">
                <a:latin typeface="Courier New" pitchFamily="49" charset="0"/>
              </a:rPr>
              <a:t>    EDUC|    -.00025          .00376        -.067   .9463      11.3206</a:t>
            </a:r>
          </a:p>
          <a:p>
            <a:r>
              <a:rPr lang="en-US" sz="1200" b="1">
                <a:latin typeface="Courier New" pitchFamily="49" charset="0"/>
              </a:rPr>
              <a:t> MARRIED|    -.00212          .02114        -.100   .9201       .75862</a:t>
            </a:r>
          </a:p>
          <a:p>
            <a:r>
              <a:rPr lang="en-US" sz="1200" b="1">
                <a:latin typeface="Courier New" pitchFamily="49" charset="0"/>
              </a:rPr>
              <a:t> WORKING|    -.00362          .02212        -.164   .8701       .67705</a:t>
            </a:r>
          </a:p>
          <a:p>
            <a:r>
              <a:rPr lang="en-US" sz="1200" b="1">
                <a:solidFill>
                  <a:srgbClr val="FF3300"/>
                </a:solidFill>
                <a:latin typeface="Courier New" pitchFamily="49" charset="0"/>
              </a:rPr>
              <a:t>HOSPITAL|    2.04295***       .30031        6.803   .0000       .08765</a:t>
            </a:r>
          </a:p>
          <a:p>
            <a:r>
              <a:rPr lang="en-US" sz="1200" b="1">
                <a:latin typeface="Courier New" pitchFamily="49" charset="0"/>
              </a:rPr>
              <a:t>        |Index    equation for </a:t>
            </a:r>
            <a:r>
              <a:rPr lang="en-US" sz="1200" b="1">
                <a:solidFill>
                  <a:srgbClr val="FF3300"/>
                </a:solidFill>
                <a:latin typeface="Courier New" pitchFamily="49" charset="0"/>
              </a:rPr>
              <a:t>HOSPITAL</a:t>
            </a:r>
          </a:p>
          <a:p>
            <a:r>
              <a:rPr lang="en-US" sz="1200" b="1">
                <a:latin typeface="Courier New" pitchFamily="49" charset="0"/>
              </a:rPr>
              <a:t>Constant|   -1.58437***       .08367      -18.936   .0000</a:t>
            </a:r>
          </a:p>
          <a:p>
            <a:r>
              <a:rPr lang="en-US" sz="1200" b="1">
                <a:latin typeface="Courier New" pitchFamily="49" charset="0"/>
              </a:rPr>
              <a:t>     AGE|    -.01115***       .00165       -6.755   .0000      43.5257</a:t>
            </a:r>
          </a:p>
          <a:p>
            <a:r>
              <a:rPr lang="en-US" sz="1200" b="1">
                <a:latin typeface="Courier New" pitchFamily="49" charset="0"/>
              </a:rPr>
              <a:t>  FEMALE|    -.26881***       .03966       -6.778   .0000       .47877</a:t>
            </a:r>
          </a:p>
          <a:p>
            <a:r>
              <a:rPr lang="en-US" sz="1200" b="1">
                <a:latin typeface="Courier New" pitchFamily="49" charset="0"/>
              </a:rPr>
              <a:t>  HHNINC|     .00421          .08006         .053   .9581       .35208</a:t>
            </a:r>
          </a:p>
          <a:p>
            <a:r>
              <a:rPr lang="en-US" sz="1200" b="1">
                <a:latin typeface="Courier New" pitchFamily="49" charset="0"/>
              </a:rPr>
              <a:t>  HHKIDS|    -.00050          .03559        -.014   .9888       .40273</a:t>
            </a:r>
          </a:p>
          <a:p>
            <a:r>
              <a:rPr lang="en-US" sz="1200" b="1">
                <a:latin typeface="Courier New" pitchFamily="49" charset="0"/>
              </a:rPr>
              <a:t>  </a:t>
            </a:r>
            <a:r>
              <a:rPr lang="en-US" sz="1200" b="1">
                <a:solidFill>
                  <a:srgbClr val="FF3300"/>
                </a:solidFill>
                <a:latin typeface="Courier New" pitchFamily="49" charset="0"/>
              </a:rPr>
              <a:t>DOCTOR|    2.04479***       .09133       22.389   .0000       .62911</a:t>
            </a:r>
          </a:p>
          <a:p>
            <a:r>
              <a:rPr lang="en-US" sz="1200" b="1">
                <a:latin typeface="Courier New" pitchFamily="49" charset="0"/>
              </a:rPr>
              <a:t>        |Disturbance correlation</a:t>
            </a:r>
          </a:p>
          <a:p>
            <a:r>
              <a:rPr lang="en-US" sz="1200" b="1">
                <a:solidFill>
                  <a:srgbClr val="FF3300"/>
                </a:solidFill>
                <a:latin typeface="Courier New" pitchFamily="49" charset="0"/>
              </a:rPr>
              <a:t>RHO(1,2)|    -.99996***       .00048     ********   .0000</a:t>
            </a:r>
          </a:p>
          <a:p>
            <a:r>
              <a:rPr lang="en-US" sz="1200" b="1">
                <a:latin typeface="Courier New" pitchFamily="49" charset="0"/>
              </a:rPr>
              <a:t>--------+-------------------------------------------------------------</a:t>
            </a:r>
          </a:p>
        </p:txBody>
      </p:sp>
      <p:sp>
        <p:nvSpPr>
          <p:cNvPr id="4" name="Rectangle 3"/>
          <p:cNvSpPr/>
          <p:nvPr/>
        </p:nvSpPr>
        <p:spPr bwMode="auto">
          <a:xfrm>
            <a:off x="1109135" y="6045198"/>
            <a:ext cx="6629400" cy="457200"/>
          </a:xfrm>
          <a:prstGeom prst="rect">
            <a:avLst/>
          </a:prstGeom>
          <a:solidFill>
            <a:srgbClr val="FF000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idx="4294967295"/>
          </p:nvPr>
        </p:nvSpPr>
        <p:spPr>
          <a:xfrm>
            <a:off x="762000" y="1066800"/>
            <a:ext cx="8229600" cy="530225"/>
          </a:xfrm>
        </p:spPr>
        <p:txBody>
          <a:bodyPr/>
          <a:lstStyle/>
          <a:p>
            <a:pPr eaLnBrk="1" hangingPunct="1"/>
            <a:r>
              <a:rPr lang="en-US" sz="3200" b="1" smtClean="0"/>
              <a:t>A Latent Simultaneous Equations Model</a:t>
            </a:r>
          </a:p>
        </p:txBody>
      </p:sp>
      <p:graphicFrame>
        <p:nvGraphicFramePr>
          <p:cNvPr id="8194" name="Object 3"/>
          <p:cNvGraphicFramePr>
            <a:graphicFrameLocks noGrp="1" noChangeAspect="1"/>
          </p:cNvGraphicFramePr>
          <p:nvPr>
            <p:ph idx="4294967295"/>
          </p:nvPr>
        </p:nvGraphicFramePr>
        <p:xfrm>
          <a:off x="1447800" y="1752600"/>
          <a:ext cx="6319838" cy="4168775"/>
        </p:xfrm>
        <a:graphic>
          <a:graphicData uri="http://schemas.openxmlformats.org/presentationml/2006/ole">
            <mc:AlternateContent xmlns:mc="http://schemas.openxmlformats.org/markup-compatibility/2006">
              <mc:Choice xmlns:v="urn:schemas-microsoft-com:vml" Requires="v">
                <p:oleObj spid="_x0000_s8197" name="Equation" r:id="rId4" imgW="4736880" imgH="3124080" progId="Equation.DSMT4">
                  <p:embed/>
                </p:oleObj>
              </mc:Choice>
              <mc:Fallback>
                <p:oleObj name="Equation" r:id="rId4" imgW="4736880" imgH="312408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752600"/>
                        <a:ext cx="6319838" cy="4168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96" name="Rectangle 5"/>
          <p:cNvSpPr>
            <a:spLocks noChangeArrowheads="1"/>
          </p:cNvSpPr>
          <p:nvPr/>
        </p:nvSpPr>
        <p:spPr bwMode="auto">
          <a:xfrm>
            <a:off x="2971800" y="2057400"/>
            <a:ext cx="6096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idx="4294967295"/>
          </p:nvPr>
        </p:nvSpPr>
        <p:spPr>
          <a:xfrm>
            <a:off x="762000" y="990600"/>
            <a:ext cx="8229600" cy="530225"/>
          </a:xfrm>
        </p:spPr>
        <p:txBody>
          <a:bodyPr/>
          <a:lstStyle/>
          <a:p>
            <a:pPr eaLnBrk="1" hangingPunct="1"/>
            <a:r>
              <a:rPr lang="en-US" sz="2800" b="1" smtClean="0"/>
              <a:t>A Recursive Simultaneous Equations Model</a:t>
            </a:r>
          </a:p>
        </p:txBody>
      </p:sp>
      <p:graphicFrame>
        <p:nvGraphicFramePr>
          <p:cNvPr id="9218" name="Object 3"/>
          <p:cNvGraphicFramePr>
            <a:graphicFrameLocks noGrp="1" noChangeAspect="1"/>
          </p:cNvGraphicFramePr>
          <p:nvPr>
            <p:ph idx="4294967295"/>
          </p:nvPr>
        </p:nvGraphicFramePr>
        <p:xfrm>
          <a:off x="1452563" y="1778000"/>
          <a:ext cx="6161087" cy="3779838"/>
        </p:xfrm>
        <a:graphic>
          <a:graphicData uri="http://schemas.openxmlformats.org/presentationml/2006/ole">
            <mc:AlternateContent xmlns:mc="http://schemas.openxmlformats.org/markup-compatibility/2006">
              <mc:Choice xmlns:v="urn:schemas-microsoft-com:vml" Requires="v">
                <p:oleObj spid="_x0000_s9221" name="Equation" r:id="rId4" imgW="4140000" imgH="2539800" progId="Equation.DSMT4">
                  <p:embed/>
                </p:oleObj>
              </mc:Choice>
              <mc:Fallback>
                <p:oleObj name="Equation" r:id="rId4" imgW="4140000" imgH="25398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2563" y="1778000"/>
                        <a:ext cx="6161087" cy="3779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0" name="Text Box 4"/>
          <p:cNvSpPr txBox="1">
            <a:spLocks noChangeArrowheads="1"/>
          </p:cNvSpPr>
          <p:nvPr/>
        </p:nvSpPr>
        <p:spPr bwMode="auto">
          <a:xfrm>
            <a:off x="1676400" y="5867400"/>
            <a:ext cx="6019800" cy="406400"/>
          </a:xfrm>
          <a:prstGeom prst="rect">
            <a:avLst/>
          </a:prstGeom>
          <a:noFill/>
          <a:ln w="9525">
            <a:solidFill>
              <a:schemeClr val="tx1"/>
            </a:solidFill>
            <a:miter lim="800000"/>
            <a:headEnd/>
            <a:tailEnd/>
          </a:ln>
        </p:spPr>
        <p:txBody>
          <a:bodyPr>
            <a:spAutoFit/>
          </a:bodyPr>
          <a:lstStyle/>
          <a:p>
            <a:pPr>
              <a:spcBef>
                <a:spcPct val="50000"/>
              </a:spcBef>
            </a:pPr>
            <a:r>
              <a:rPr lang="en-US" sz="2000" b="1">
                <a:latin typeface="Arial" charset="0"/>
              </a:rPr>
              <a:t>Bivariate ; Lhs = y1,y2 ; Rh1=…,y2 ; Rh2 = … $</a:t>
            </a:r>
          </a:p>
        </p:txBody>
      </p:sp>
      <p:sp>
        <p:nvSpPr>
          <p:cNvPr id="9221" name="Rectangle 6"/>
          <p:cNvSpPr>
            <a:spLocks noChangeArrowheads="1"/>
          </p:cNvSpPr>
          <p:nvPr/>
        </p:nvSpPr>
        <p:spPr bwMode="auto">
          <a:xfrm>
            <a:off x="2667000" y="2438400"/>
            <a:ext cx="609600" cy="685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685800" y="1447800"/>
            <a:ext cx="8229600" cy="530225"/>
          </a:xfrm>
        </p:spPr>
        <p:txBody>
          <a:bodyPr/>
          <a:lstStyle/>
          <a:p>
            <a:pPr eaLnBrk="1" hangingPunct="1"/>
            <a:r>
              <a:rPr lang="en-US" b="1" smtClean="0"/>
              <a:t>Application:  Gender Economics at Liberal Arts Colleges</a:t>
            </a:r>
          </a:p>
        </p:txBody>
      </p:sp>
      <p:pic>
        <p:nvPicPr>
          <p:cNvPr id="37891" name="Picture 3"/>
          <p:cNvPicPr>
            <a:picLocks noChangeAspect="1" noChangeArrowheads="1"/>
          </p:cNvPicPr>
          <p:nvPr/>
        </p:nvPicPr>
        <p:blipFill>
          <a:blip r:embed="rId3"/>
          <a:srcRect/>
          <a:stretch>
            <a:fillRect/>
          </a:stretch>
        </p:blipFill>
        <p:spPr bwMode="auto">
          <a:xfrm>
            <a:off x="1524000" y="2057400"/>
            <a:ext cx="6400800" cy="3825875"/>
          </a:xfrm>
          <a:prstGeom prst="rect">
            <a:avLst/>
          </a:prstGeom>
          <a:noFill/>
          <a:ln w="9525">
            <a:noFill/>
            <a:miter lim="800000"/>
            <a:headEnd/>
            <a:tailEnd/>
          </a:ln>
        </p:spPr>
      </p:pic>
      <p:sp>
        <p:nvSpPr>
          <p:cNvPr id="37892" name="Text Box 4"/>
          <p:cNvSpPr txBox="1">
            <a:spLocks noChangeArrowheads="1"/>
          </p:cNvSpPr>
          <p:nvPr/>
        </p:nvSpPr>
        <p:spPr bwMode="auto">
          <a:xfrm>
            <a:off x="2209800" y="6019800"/>
            <a:ext cx="4267200" cy="376238"/>
          </a:xfrm>
          <a:prstGeom prst="rect">
            <a:avLst/>
          </a:prstGeom>
          <a:noFill/>
          <a:ln w="9525">
            <a:solidFill>
              <a:schemeClr val="tx1"/>
            </a:solidFill>
            <a:miter lim="800000"/>
            <a:headEnd/>
            <a:tailEnd/>
          </a:ln>
        </p:spPr>
        <p:txBody>
          <a:bodyPr>
            <a:spAutoFit/>
          </a:bodyPr>
          <a:lstStyle/>
          <a:p>
            <a:pPr>
              <a:spcBef>
                <a:spcPct val="50000"/>
              </a:spcBef>
            </a:pPr>
            <a:r>
              <a:rPr lang="en-US"/>
              <a:t>Journal of Economic Education, fall, 1998.</a:t>
            </a:r>
          </a:p>
        </p:txBody>
      </p:sp>
      <p:sp>
        <p:nvSpPr>
          <p:cNvPr id="37893" name="Rectangle 6"/>
          <p:cNvSpPr>
            <a:spLocks noChangeArrowheads="1"/>
          </p:cNvSpPr>
          <p:nvPr/>
        </p:nvSpPr>
        <p:spPr bwMode="auto">
          <a:xfrm>
            <a:off x="1752600" y="2638425"/>
            <a:ext cx="838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7894" name="Rectangle 7"/>
          <p:cNvSpPr>
            <a:spLocks noChangeArrowheads="1"/>
          </p:cNvSpPr>
          <p:nvPr/>
        </p:nvSpPr>
        <p:spPr bwMode="auto">
          <a:xfrm>
            <a:off x="3733800" y="2390775"/>
            <a:ext cx="838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7895" name="Rectangle 9"/>
          <p:cNvSpPr>
            <a:spLocks noChangeArrowheads="1"/>
          </p:cNvSpPr>
          <p:nvPr/>
        </p:nvSpPr>
        <p:spPr bwMode="auto">
          <a:xfrm>
            <a:off x="3105150" y="2400300"/>
            <a:ext cx="552450" cy="228600"/>
          </a:xfrm>
          <a:prstGeom prst="rect">
            <a:avLst/>
          </a:prstGeom>
          <a:solidFill>
            <a:srgbClr val="008000">
              <a:alpha val="29019"/>
            </a:srgbClr>
          </a:solidFill>
          <a:ln w="19050">
            <a:solidFill>
              <a:schemeClr val="tx1"/>
            </a:solidFill>
            <a:miter lim="800000"/>
            <a:headEnd/>
            <a:tailEnd/>
          </a:ln>
        </p:spPr>
        <p:txBody>
          <a:bodyPr wrap="none" anchor="ctr"/>
          <a:lstStyle/>
          <a:p>
            <a:endParaRPr lang="en-US"/>
          </a:p>
        </p:txBody>
      </p:sp>
      <p:sp>
        <p:nvSpPr>
          <p:cNvPr id="37896" name="Rectangle 10"/>
          <p:cNvSpPr>
            <a:spLocks noChangeArrowheads="1"/>
          </p:cNvSpPr>
          <p:nvPr/>
        </p:nvSpPr>
        <p:spPr bwMode="auto">
          <a:xfrm>
            <a:off x="3086100" y="2638425"/>
            <a:ext cx="552450" cy="228600"/>
          </a:xfrm>
          <a:prstGeom prst="rect">
            <a:avLst/>
          </a:prstGeom>
          <a:solidFill>
            <a:srgbClr val="008000">
              <a:alpha val="30196"/>
            </a:srgbClr>
          </a:solidFill>
          <a:ln w="19050">
            <a:solidFill>
              <a:schemeClr val="tx1"/>
            </a:solidFill>
            <a:miter lim="800000"/>
            <a:headEnd/>
            <a:tailEnd/>
          </a:ln>
        </p:spPr>
        <p:txBody>
          <a:bodyPr wrap="none" anchor="ctr"/>
          <a:lstStyle/>
          <a:p>
            <a:endParaRPr lang="en-US"/>
          </a:p>
        </p:txBody>
      </p:sp>
      <p:sp>
        <p:nvSpPr>
          <p:cNvPr id="37897" name="Rectangle 12"/>
          <p:cNvSpPr>
            <a:spLocks noChangeArrowheads="1"/>
          </p:cNvSpPr>
          <p:nvPr/>
        </p:nvSpPr>
        <p:spPr bwMode="auto">
          <a:xfrm>
            <a:off x="4476750" y="2647950"/>
            <a:ext cx="552450" cy="228600"/>
          </a:xfrm>
          <a:prstGeom prst="rect">
            <a:avLst/>
          </a:prstGeom>
          <a:solidFill>
            <a:srgbClr val="FFFF00">
              <a:alpha val="14902"/>
            </a:srgbClr>
          </a:solidFill>
          <a:ln w="19050">
            <a:solidFill>
              <a:schemeClr val="tx1"/>
            </a:solidFill>
            <a:miter lim="800000"/>
            <a:headEnd/>
            <a:tailEnd/>
          </a:ln>
        </p:spPr>
        <p:txBody>
          <a:bodyPr wrap="none" anchor="ctr"/>
          <a:lstStyle/>
          <a:p>
            <a:endParaRPr lang="en-US"/>
          </a:p>
        </p:txBody>
      </p:sp>
      <p:sp>
        <p:nvSpPr>
          <p:cNvPr id="37898" name="Rectangle 13"/>
          <p:cNvSpPr>
            <a:spLocks noChangeArrowheads="1"/>
          </p:cNvSpPr>
          <p:nvPr/>
        </p:nvSpPr>
        <p:spPr bwMode="auto">
          <a:xfrm>
            <a:off x="6229350" y="2390775"/>
            <a:ext cx="552450" cy="228600"/>
          </a:xfrm>
          <a:prstGeom prst="rect">
            <a:avLst/>
          </a:prstGeom>
          <a:solidFill>
            <a:srgbClr val="FFFF00">
              <a:alpha val="14902"/>
            </a:srgbClr>
          </a:solidFill>
          <a:ln w="19050">
            <a:solidFill>
              <a:schemeClr val="tx1"/>
            </a:solidFill>
            <a:miter lim="800000"/>
            <a:headEnd/>
            <a:tailEnd/>
          </a:ln>
        </p:spPr>
        <p:txBody>
          <a:bodyPr wrap="none" anchor="ctr"/>
          <a:lstStyle/>
          <a:p>
            <a:endParaRPr lang="en-US"/>
          </a:p>
        </p:txBody>
      </p:sp>
      <p:sp>
        <p:nvSpPr>
          <p:cNvPr id="37899" name="Rectangle 14"/>
          <p:cNvSpPr>
            <a:spLocks noChangeArrowheads="1"/>
          </p:cNvSpPr>
          <p:nvPr/>
        </p:nvSpPr>
        <p:spPr bwMode="auto">
          <a:xfrm>
            <a:off x="3762375" y="2638425"/>
            <a:ext cx="685800" cy="228600"/>
          </a:xfrm>
          <a:prstGeom prst="rect">
            <a:avLst/>
          </a:prstGeom>
          <a:solidFill>
            <a:srgbClr val="0000FF">
              <a:alpha val="25098"/>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762000" y="914400"/>
            <a:ext cx="8229600" cy="530225"/>
          </a:xfrm>
        </p:spPr>
        <p:txBody>
          <a:bodyPr/>
          <a:lstStyle/>
          <a:p>
            <a:pPr eaLnBrk="1" hangingPunct="1"/>
            <a:r>
              <a:rPr lang="en-US" b="1" smtClean="0"/>
              <a:t>Estimated Recursive Model</a:t>
            </a:r>
          </a:p>
        </p:txBody>
      </p:sp>
      <p:pic>
        <p:nvPicPr>
          <p:cNvPr id="38915" name="Picture 3"/>
          <p:cNvPicPr>
            <a:picLocks noChangeAspect="1" noChangeArrowheads="1"/>
          </p:cNvPicPr>
          <p:nvPr/>
        </p:nvPicPr>
        <p:blipFill>
          <a:blip r:embed="rId3"/>
          <a:srcRect/>
          <a:stretch>
            <a:fillRect/>
          </a:stretch>
        </p:blipFill>
        <p:spPr bwMode="auto">
          <a:xfrm>
            <a:off x="1295400" y="1676400"/>
            <a:ext cx="6107113" cy="4752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762000" y="1066800"/>
            <a:ext cx="8229600" cy="530225"/>
          </a:xfrm>
        </p:spPr>
        <p:txBody>
          <a:bodyPr/>
          <a:lstStyle/>
          <a:p>
            <a:pPr eaLnBrk="1" hangingPunct="1"/>
            <a:r>
              <a:rPr lang="en-US" b="1" smtClean="0"/>
              <a:t>Estimated Effects: Decomposition</a:t>
            </a:r>
          </a:p>
        </p:txBody>
      </p:sp>
      <p:pic>
        <p:nvPicPr>
          <p:cNvPr id="39939" name="Picture 3"/>
          <p:cNvPicPr>
            <a:picLocks noChangeAspect="1" noChangeArrowheads="1"/>
          </p:cNvPicPr>
          <p:nvPr/>
        </p:nvPicPr>
        <p:blipFill>
          <a:blip r:embed="rId3"/>
          <a:srcRect/>
          <a:stretch>
            <a:fillRect/>
          </a:stretch>
        </p:blipFill>
        <p:spPr bwMode="auto">
          <a:xfrm>
            <a:off x="533400" y="1789113"/>
            <a:ext cx="8305800" cy="3970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idx="4294967295"/>
          </p:nvPr>
        </p:nvSpPr>
        <p:spPr>
          <a:xfrm>
            <a:off x="762000" y="1066800"/>
            <a:ext cx="8229600" cy="530225"/>
          </a:xfrm>
        </p:spPr>
        <p:txBody>
          <a:bodyPr/>
          <a:lstStyle/>
          <a:p>
            <a:pPr eaLnBrk="1" hangingPunct="1"/>
            <a:r>
              <a:rPr lang="en-US" b="1" smtClean="0"/>
              <a:t>A Sample Selection Model</a:t>
            </a:r>
          </a:p>
        </p:txBody>
      </p:sp>
      <p:graphicFrame>
        <p:nvGraphicFramePr>
          <p:cNvPr id="10242" name="Object 3"/>
          <p:cNvGraphicFramePr>
            <a:graphicFrameLocks noGrp="1" noChangeAspect="1"/>
          </p:cNvGraphicFramePr>
          <p:nvPr>
            <p:ph idx="4294967295"/>
          </p:nvPr>
        </p:nvGraphicFramePr>
        <p:xfrm>
          <a:off x="1295400" y="1960563"/>
          <a:ext cx="7010400" cy="3424237"/>
        </p:xfrm>
        <a:graphic>
          <a:graphicData uri="http://schemas.openxmlformats.org/presentationml/2006/ole">
            <mc:AlternateContent xmlns:mc="http://schemas.openxmlformats.org/markup-compatibility/2006">
              <mc:Choice xmlns:v="urn:schemas-microsoft-com:vml" Requires="v">
                <p:oleObj spid="_x0000_s10245" name="Equation" r:id="rId4" imgW="3848040" imgH="1879560" progId="Equation.DSMT4">
                  <p:embed/>
                </p:oleObj>
              </mc:Choice>
              <mc:Fallback>
                <p:oleObj name="Equation" r:id="rId4" imgW="3848040" imgH="187956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960563"/>
                        <a:ext cx="7010400" cy="3424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idx="4294967295"/>
          </p:nvPr>
        </p:nvSpPr>
        <p:spPr>
          <a:xfrm>
            <a:off x="762000" y="1066800"/>
            <a:ext cx="8229600" cy="530225"/>
          </a:xfrm>
        </p:spPr>
        <p:txBody>
          <a:bodyPr/>
          <a:lstStyle/>
          <a:p>
            <a:pPr eaLnBrk="1" hangingPunct="1"/>
            <a:r>
              <a:rPr lang="en-US" b="1" smtClean="0"/>
              <a:t>Sample Selection Model: Estimation</a:t>
            </a:r>
          </a:p>
        </p:txBody>
      </p:sp>
      <p:graphicFrame>
        <p:nvGraphicFramePr>
          <p:cNvPr id="11266" name="Object 3"/>
          <p:cNvGraphicFramePr>
            <a:graphicFrameLocks noGrp="1" noChangeAspect="1"/>
          </p:cNvGraphicFramePr>
          <p:nvPr>
            <p:ph idx="4294967295"/>
          </p:nvPr>
        </p:nvGraphicFramePr>
        <p:xfrm>
          <a:off x="990600" y="1828800"/>
          <a:ext cx="7467600" cy="3968750"/>
        </p:xfrm>
        <a:graphic>
          <a:graphicData uri="http://schemas.openxmlformats.org/presentationml/2006/ole">
            <mc:AlternateContent xmlns:mc="http://schemas.openxmlformats.org/markup-compatibility/2006">
              <mc:Choice xmlns:v="urn:schemas-microsoft-com:vml" Requires="v">
                <p:oleObj spid="_x0000_s11269" name="Equation" r:id="rId4" imgW="3848040" imgH="2044440" progId="Equation.DSMT4">
                  <p:embed/>
                </p:oleObj>
              </mc:Choice>
              <mc:Fallback>
                <p:oleObj name="Equation" r:id="rId4" imgW="3848040" imgH="204444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828800"/>
                        <a:ext cx="7467600" cy="396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762000" y="1066800"/>
            <a:ext cx="8229600" cy="530225"/>
          </a:xfrm>
        </p:spPr>
        <p:txBody>
          <a:bodyPr/>
          <a:lstStyle/>
          <a:p>
            <a:pPr eaLnBrk="1" hangingPunct="1"/>
            <a:r>
              <a:rPr lang="en-US" b="1" smtClean="0"/>
              <a:t>Application: Credit Scoring</a:t>
            </a:r>
          </a:p>
        </p:txBody>
      </p:sp>
      <p:sp>
        <p:nvSpPr>
          <p:cNvPr id="40963" name="Rectangle 3"/>
          <p:cNvSpPr>
            <a:spLocks noGrp="1" noChangeArrowheads="1"/>
          </p:cNvSpPr>
          <p:nvPr>
            <p:ph type="body" idx="4294967295"/>
          </p:nvPr>
        </p:nvSpPr>
        <p:spPr>
          <a:xfrm>
            <a:off x="1066800" y="1752600"/>
            <a:ext cx="7848600" cy="4530725"/>
          </a:xfrm>
        </p:spPr>
        <p:txBody>
          <a:bodyPr/>
          <a:lstStyle/>
          <a:p>
            <a:pPr eaLnBrk="1" hangingPunct="1"/>
            <a:r>
              <a:rPr lang="en-US" smtClean="0">
                <a:latin typeface="+mj-lt"/>
              </a:rPr>
              <a:t>American Express: 1992</a:t>
            </a:r>
          </a:p>
          <a:p>
            <a:pPr eaLnBrk="1" hangingPunct="1"/>
            <a:r>
              <a:rPr lang="en-US" b="1" smtClean="0">
                <a:solidFill>
                  <a:srgbClr val="FF3300"/>
                </a:solidFill>
                <a:latin typeface="+mj-lt"/>
              </a:rPr>
              <a:t>N = 13,444 Applications</a:t>
            </a:r>
          </a:p>
          <a:p>
            <a:pPr lvl="1" eaLnBrk="1" hangingPunct="1"/>
            <a:r>
              <a:rPr lang="en-US" smtClean="0">
                <a:latin typeface="+mj-lt"/>
              </a:rPr>
              <a:t>Observed application data</a:t>
            </a:r>
          </a:p>
          <a:p>
            <a:pPr lvl="1" eaLnBrk="1" hangingPunct="1"/>
            <a:r>
              <a:rPr lang="en-US" smtClean="0">
                <a:latin typeface="+mj-lt"/>
              </a:rPr>
              <a:t>Observed acceptance/rejection of application</a:t>
            </a:r>
          </a:p>
          <a:p>
            <a:pPr eaLnBrk="1" hangingPunct="1"/>
            <a:r>
              <a:rPr lang="en-US" b="1" smtClean="0">
                <a:solidFill>
                  <a:srgbClr val="FF3300"/>
                </a:solidFill>
                <a:latin typeface="+mj-lt"/>
              </a:rPr>
              <a:t>N</a:t>
            </a:r>
            <a:r>
              <a:rPr lang="en-US" b="1" baseline="-25000" smtClean="0">
                <a:solidFill>
                  <a:srgbClr val="FF3300"/>
                </a:solidFill>
                <a:latin typeface="+mj-lt"/>
              </a:rPr>
              <a:t>1</a:t>
            </a:r>
            <a:r>
              <a:rPr lang="en-US" b="1" smtClean="0">
                <a:solidFill>
                  <a:srgbClr val="FF3300"/>
                </a:solidFill>
                <a:latin typeface="+mj-lt"/>
              </a:rPr>
              <a:t> =  10,499 Cardholders</a:t>
            </a:r>
          </a:p>
          <a:p>
            <a:pPr lvl="1" eaLnBrk="1" hangingPunct="1"/>
            <a:r>
              <a:rPr lang="en-US" smtClean="0">
                <a:latin typeface="+mj-lt"/>
              </a:rPr>
              <a:t>Observed demographics and economic data</a:t>
            </a:r>
          </a:p>
          <a:p>
            <a:pPr lvl="1" eaLnBrk="1" hangingPunct="1"/>
            <a:r>
              <a:rPr lang="en-US" smtClean="0">
                <a:latin typeface="+mj-lt"/>
              </a:rPr>
              <a:t>Observed default or not in first 12 months</a:t>
            </a:r>
          </a:p>
        </p:txBody>
      </p:sp>
      <p:sp>
        <p:nvSpPr>
          <p:cNvPr id="40964" name="Text Box 4"/>
          <p:cNvSpPr txBox="1">
            <a:spLocks noChangeArrowheads="1"/>
          </p:cNvSpPr>
          <p:nvPr/>
        </p:nvSpPr>
        <p:spPr bwMode="auto">
          <a:xfrm>
            <a:off x="1143000" y="5334000"/>
            <a:ext cx="6705600" cy="406400"/>
          </a:xfrm>
          <a:prstGeom prst="rect">
            <a:avLst/>
          </a:prstGeom>
          <a:noFill/>
          <a:ln w="9525">
            <a:solidFill>
              <a:schemeClr val="tx1"/>
            </a:solidFill>
            <a:miter lim="800000"/>
            <a:headEnd/>
            <a:tailEnd/>
          </a:ln>
        </p:spPr>
        <p:txBody>
          <a:bodyPr wrap="square">
            <a:spAutoFit/>
          </a:bodyPr>
          <a:lstStyle/>
          <a:p>
            <a:pPr>
              <a:spcBef>
                <a:spcPct val="50000"/>
              </a:spcBef>
            </a:pPr>
            <a:r>
              <a:rPr lang="en-US" sz="2000" b="1">
                <a:latin typeface="Arial" charset="0"/>
              </a:rPr>
              <a:t>Full Sample is in AmEx.lpj and described in AmEx.lim</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762000" y="1143000"/>
            <a:ext cx="8229600" cy="530225"/>
          </a:xfrm>
        </p:spPr>
        <p:txBody>
          <a:bodyPr/>
          <a:lstStyle/>
          <a:p>
            <a:pPr eaLnBrk="1" hangingPunct="1"/>
            <a:r>
              <a:rPr lang="en-US" b="1" smtClean="0"/>
              <a:t>Application:  Credit Scoring</a:t>
            </a:r>
          </a:p>
        </p:txBody>
      </p:sp>
      <p:pic>
        <p:nvPicPr>
          <p:cNvPr id="41987" name="Picture 3"/>
          <p:cNvPicPr>
            <a:picLocks noChangeAspect="1" noChangeArrowheads="1"/>
          </p:cNvPicPr>
          <p:nvPr/>
        </p:nvPicPr>
        <p:blipFill>
          <a:blip r:embed="rId3"/>
          <a:srcRect/>
          <a:stretch>
            <a:fillRect/>
          </a:stretch>
        </p:blipFill>
        <p:spPr bwMode="auto">
          <a:xfrm>
            <a:off x="381000" y="1752600"/>
            <a:ext cx="8534400" cy="4054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ChangeArrowheads="1"/>
          </p:cNvSpPr>
          <p:nvPr/>
        </p:nvSpPr>
        <p:spPr bwMode="auto">
          <a:xfrm>
            <a:off x="381000" y="1371600"/>
            <a:ext cx="8229600" cy="228600"/>
          </a:xfrm>
          <a:prstGeom prst="rect">
            <a:avLst/>
          </a:prstGeom>
          <a:solidFill>
            <a:schemeClr val="bg1"/>
          </a:solidFill>
          <a:ln w="19050">
            <a:noFill/>
            <a:miter lim="800000"/>
            <a:headEnd/>
            <a:tailEnd/>
          </a:ln>
        </p:spPr>
        <p:txBody>
          <a:bodyPr wrap="none" anchor="ctr"/>
          <a:lstStyle/>
          <a:p>
            <a:endParaRPr lang="en-US"/>
          </a:p>
        </p:txBody>
      </p:sp>
      <p:pic>
        <p:nvPicPr>
          <p:cNvPr id="43011" name="Picture 2"/>
          <p:cNvPicPr>
            <a:picLocks noChangeAspect="1" noChangeArrowheads="1"/>
          </p:cNvPicPr>
          <p:nvPr/>
        </p:nvPicPr>
        <p:blipFill>
          <a:blip r:embed="rId3"/>
          <a:srcRect/>
          <a:stretch>
            <a:fillRect/>
          </a:stretch>
        </p:blipFill>
        <p:spPr bwMode="auto">
          <a:xfrm>
            <a:off x="1371600" y="1752600"/>
            <a:ext cx="6400800" cy="4562475"/>
          </a:xfrm>
          <a:prstGeom prst="rect">
            <a:avLst/>
          </a:prstGeom>
          <a:noFill/>
          <a:ln w="9525">
            <a:noFill/>
            <a:miter lim="800000"/>
            <a:headEnd/>
            <a:tailEnd/>
          </a:ln>
        </p:spPr>
      </p:pic>
      <p:sp>
        <p:nvSpPr>
          <p:cNvPr id="4" name="Rectangle 2"/>
          <p:cNvSpPr txBox="1">
            <a:spLocks noChangeArrowheads="1"/>
          </p:cNvSpPr>
          <p:nvPr/>
        </p:nvSpPr>
        <p:spPr bwMode="auto">
          <a:xfrm>
            <a:off x="762000" y="11430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smtClean="0">
                <a:ln>
                  <a:noFill/>
                </a:ln>
                <a:solidFill>
                  <a:srgbClr val="003399"/>
                </a:solidFill>
                <a:effectLst/>
                <a:uLnTx/>
                <a:uFillTx/>
                <a:latin typeface="+mj-lt"/>
                <a:ea typeface="+mj-ea"/>
                <a:cs typeface="+mj-cs"/>
              </a:rPr>
              <a:t>Credit Scoring Data</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idx="4294967295"/>
          </p:nvPr>
        </p:nvSpPr>
        <p:spPr>
          <a:xfrm>
            <a:off x="762000" y="1066800"/>
            <a:ext cx="8229600" cy="530225"/>
          </a:xfrm>
        </p:spPr>
        <p:txBody>
          <a:bodyPr/>
          <a:lstStyle/>
          <a:p>
            <a:pPr eaLnBrk="1" hangingPunct="1"/>
            <a:r>
              <a:rPr lang="en-US" b="1" smtClean="0"/>
              <a:t>The Multivariate Probit Model</a:t>
            </a:r>
          </a:p>
        </p:txBody>
      </p:sp>
      <p:graphicFrame>
        <p:nvGraphicFramePr>
          <p:cNvPr id="12290" name="Object 3"/>
          <p:cNvGraphicFramePr>
            <a:graphicFrameLocks noChangeAspect="1"/>
          </p:cNvGraphicFramePr>
          <p:nvPr/>
        </p:nvGraphicFramePr>
        <p:xfrm>
          <a:off x="1647825" y="1981200"/>
          <a:ext cx="6348413" cy="3917950"/>
        </p:xfrm>
        <a:graphic>
          <a:graphicData uri="http://schemas.openxmlformats.org/presentationml/2006/ole">
            <mc:AlternateContent xmlns:mc="http://schemas.openxmlformats.org/markup-compatibility/2006">
              <mc:Choice xmlns:v="urn:schemas-microsoft-com:vml" Requires="v">
                <p:oleObj spid="_x0000_s12293" name="Equation" r:id="rId4" imgW="4279680" imgH="2641320" progId="Equation.DSMT4">
                  <p:embed/>
                </p:oleObj>
              </mc:Choice>
              <mc:Fallback>
                <p:oleObj name="Equation" r:id="rId4" imgW="4279680" imgH="26413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7825" y="1981200"/>
                        <a:ext cx="6348413" cy="3917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685800" y="990600"/>
            <a:ext cx="8229600" cy="530225"/>
          </a:xfrm>
        </p:spPr>
        <p:txBody>
          <a:bodyPr/>
          <a:lstStyle/>
          <a:p>
            <a:pPr eaLnBrk="1" hangingPunct="1"/>
            <a:r>
              <a:rPr lang="en-US" b="1" smtClean="0"/>
              <a:t>MLE: Simulation</a:t>
            </a:r>
          </a:p>
        </p:txBody>
      </p:sp>
      <p:sp>
        <p:nvSpPr>
          <p:cNvPr id="44035" name="Rectangle 3"/>
          <p:cNvSpPr>
            <a:spLocks noGrp="1" noChangeArrowheads="1"/>
          </p:cNvSpPr>
          <p:nvPr>
            <p:ph type="body" idx="4294967295"/>
          </p:nvPr>
        </p:nvSpPr>
        <p:spPr/>
        <p:txBody>
          <a:bodyPr/>
          <a:lstStyle/>
          <a:p>
            <a:pPr eaLnBrk="1" hangingPunct="1">
              <a:lnSpc>
                <a:spcPct val="90000"/>
              </a:lnSpc>
            </a:pPr>
            <a:r>
              <a:rPr lang="en-US" smtClean="0">
                <a:latin typeface="+mj-lt"/>
              </a:rPr>
              <a:t>Estimation of the multivariate probit model requires evaluation of M-order Integrals</a:t>
            </a:r>
          </a:p>
          <a:p>
            <a:pPr eaLnBrk="1" hangingPunct="1">
              <a:lnSpc>
                <a:spcPct val="90000"/>
              </a:lnSpc>
            </a:pPr>
            <a:r>
              <a:rPr lang="en-US" smtClean="0">
                <a:latin typeface="+mj-lt"/>
              </a:rPr>
              <a:t>The general case is usually handled with the GHK simulator.  Much current research focuses on efficiency (speed) gains in this computation.</a:t>
            </a:r>
          </a:p>
          <a:p>
            <a:pPr eaLnBrk="1" hangingPunct="1">
              <a:lnSpc>
                <a:spcPct val="90000"/>
              </a:lnSpc>
            </a:pPr>
            <a:r>
              <a:rPr lang="en-US" smtClean="0">
                <a:latin typeface="+mj-lt"/>
              </a:rPr>
              <a:t>The “Panel Probit Model” is a special case.</a:t>
            </a:r>
          </a:p>
          <a:p>
            <a:pPr lvl="1" eaLnBrk="1" hangingPunct="1">
              <a:lnSpc>
                <a:spcPct val="90000"/>
              </a:lnSpc>
            </a:pPr>
            <a:r>
              <a:rPr lang="en-US" smtClean="0">
                <a:latin typeface="+mj-lt"/>
              </a:rPr>
              <a:t>(Bertschek-Lechner, JE, 1999) – Construct a GMM estimator using only first order integrals of the univariate normal CDF</a:t>
            </a:r>
          </a:p>
          <a:p>
            <a:pPr lvl="1" eaLnBrk="1" hangingPunct="1">
              <a:lnSpc>
                <a:spcPct val="90000"/>
              </a:lnSpc>
            </a:pPr>
            <a:r>
              <a:rPr lang="en-US" smtClean="0">
                <a:latin typeface="+mj-lt"/>
              </a:rPr>
              <a:t>(Greene, Emp.Econ, 2003) – Estimate the integrals with (GHK) simulation anyway.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ChangeArrowheads="1"/>
          </p:cNvSpPr>
          <p:nvPr/>
        </p:nvSpPr>
        <p:spPr bwMode="auto">
          <a:xfrm>
            <a:off x="381000" y="1371600"/>
            <a:ext cx="8305800" cy="228600"/>
          </a:xfrm>
          <a:prstGeom prst="rect">
            <a:avLst/>
          </a:prstGeom>
          <a:solidFill>
            <a:schemeClr val="bg1"/>
          </a:solidFill>
          <a:ln w="19050">
            <a:noFill/>
            <a:miter lim="800000"/>
            <a:headEnd/>
            <a:tailEnd/>
          </a:ln>
        </p:spPr>
        <p:txBody>
          <a:bodyPr wrap="none" anchor="ctr"/>
          <a:lstStyle/>
          <a:p>
            <a:endParaRPr lang="en-US"/>
          </a:p>
        </p:txBody>
      </p:sp>
      <p:sp>
        <p:nvSpPr>
          <p:cNvPr id="45059" name="Text Box 6"/>
          <p:cNvSpPr txBox="1">
            <a:spLocks noChangeArrowheads="1"/>
          </p:cNvSpPr>
          <p:nvPr/>
        </p:nvSpPr>
        <p:spPr bwMode="auto">
          <a:xfrm>
            <a:off x="457200" y="768489"/>
            <a:ext cx="8534400" cy="5632311"/>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Multivariate Probit Model:  3 equations.</a:t>
            </a:r>
          </a:p>
          <a:p>
            <a:r>
              <a:rPr lang="en-US" sz="1200" b="1">
                <a:latin typeface="Courier New" pitchFamily="49" charset="0"/>
              </a:rPr>
              <a:t>Dependent variable             MVProbit</a:t>
            </a:r>
          </a:p>
          <a:p>
            <a:r>
              <a:rPr lang="en-US" sz="1200" b="1">
                <a:latin typeface="Courier New" pitchFamily="49" charset="0"/>
              </a:rPr>
              <a:t>Log likelihood function     -4751.09039</a:t>
            </a:r>
          </a:p>
          <a:p>
            <a:r>
              <a:rPr lang="en-US" sz="1200" b="1">
                <a:latin typeface="Courier New" pitchFamily="49" charset="0"/>
              </a:rPr>
              <a:t>--------+-------------------------------------------------------------</a:t>
            </a:r>
          </a:p>
          <a:p>
            <a:r>
              <a:rPr lang="en-US" sz="1200" b="1">
                <a:latin typeface="Courier New" pitchFamily="49" charset="0"/>
              </a:rPr>
              <a:t>Variable| Coefficient    Standard Error  b/St.Er. P[|Z|&gt;z]   Mean of </a:t>
            </a:r>
            <a:r>
              <a:rPr lang="en-US" sz="1200" b="1" smtClean="0">
                <a:latin typeface="Courier New" pitchFamily="49" charset="0"/>
              </a:rPr>
              <a:t>X      Univariate</a:t>
            </a:r>
            <a:endParaRPr lang="en-US" sz="1200" b="1">
              <a:latin typeface="Courier New" pitchFamily="49" charset="0"/>
            </a:endParaRPr>
          </a:p>
          <a:p>
            <a:r>
              <a:rPr lang="en-US" sz="1200" b="1" smtClean="0">
                <a:latin typeface="Courier New" pitchFamily="49" charset="0"/>
              </a:rPr>
              <a:t>--------+-------------------------------------------------------------       Estimates</a:t>
            </a:r>
            <a:endParaRPr lang="en-US" sz="1200" b="1">
              <a:latin typeface="Courier New" pitchFamily="49" charset="0"/>
            </a:endParaRPr>
          </a:p>
          <a:p>
            <a:r>
              <a:rPr lang="en-US" sz="1200" b="1">
                <a:latin typeface="Courier New" pitchFamily="49" charset="0"/>
              </a:rPr>
              <a:t>        |Index function for DOCTOR</a:t>
            </a:r>
          </a:p>
          <a:p>
            <a:r>
              <a:rPr lang="en-US" sz="1200" b="1">
                <a:latin typeface="Courier New" pitchFamily="49" charset="0"/>
              </a:rPr>
              <a:t>Constant|    -.35527**        .16715       -2.125   .0335               [-0.29987  .16195]</a:t>
            </a:r>
          </a:p>
          <a:p>
            <a:r>
              <a:rPr lang="en-US" sz="1200" b="1">
                <a:latin typeface="Courier New" pitchFamily="49" charset="0"/>
              </a:rPr>
              <a:t>     AGE|     .01664***       .00194        8.565   .0000      43.9959  [ 0.01644  .00193]</a:t>
            </a:r>
          </a:p>
          <a:p>
            <a:r>
              <a:rPr lang="en-US" sz="1200" b="1">
                <a:latin typeface="Courier New" pitchFamily="49" charset="0"/>
              </a:rPr>
              <a:t>  FEMALE|     .30931***       .04812        6.427   .0000       .47935  [ 0.30643  .04767]</a:t>
            </a:r>
          </a:p>
          <a:p>
            <a:r>
              <a:rPr lang="en-US" sz="1200" b="1">
                <a:latin typeface="Courier New" pitchFamily="49" charset="0"/>
              </a:rPr>
              <a:t>    EDUC|    -.01566          .01024       -1.530   .1261      11.0909  [-0.01936  .00962]</a:t>
            </a:r>
          </a:p>
          <a:p>
            <a:r>
              <a:rPr lang="en-US" sz="1200" b="1">
                <a:latin typeface="Courier New" pitchFamily="49" charset="0"/>
              </a:rPr>
              <a:t> MARRIED|    -.04487          .05112        -.878   .3801       .78911  [-0.04423  .05139]</a:t>
            </a:r>
          </a:p>
          <a:p>
            <a:r>
              <a:rPr lang="en-US" sz="1200" b="1">
                <a:latin typeface="Courier New" pitchFamily="49" charset="0"/>
              </a:rPr>
              <a:t> WORKING|    -.14712***       .05075       -2.899   .0037       .63345  [-0.15390  .05054]</a:t>
            </a:r>
          </a:p>
          <a:p>
            <a:r>
              <a:rPr lang="en-US" sz="1200" b="1">
                <a:latin typeface="Courier New" pitchFamily="49" charset="0"/>
              </a:rPr>
              <a:t>        |Index function for HOSPITAL</a:t>
            </a:r>
          </a:p>
          <a:p>
            <a:r>
              <a:rPr lang="en-US" sz="1200" b="1">
                <a:latin typeface="Courier New" pitchFamily="49" charset="0"/>
              </a:rPr>
              <a:t>Constant|   -1.61787***       .15729      -10.286   .0000               [-1.58276  .16119]</a:t>
            </a:r>
          </a:p>
          <a:p>
            <a:r>
              <a:rPr lang="en-US" sz="1200" b="1">
                <a:latin typeface="Courier New" pitchFamily="49" charset="0"/>
              </a:rPr>
              <a:t>     AGE|     .00717**        .00283        2.536   .0112      43.9959  [ 0.00662  .00288]</a:t>
            </a:r>
          </a:p>
          <a:p>
            <a:r>
              <a:rPr lang="en-US" sz="1200" b="1">
                <a:latin typeface="Courier New" pitchFamily="49" charset="0"/>
              </a:rPr>
              <a:t>  FEMALE|    -.00039          .05995        -.007   .9948       .47935  [-0.00407  .05991]</a:t>
            </a:r>
          </a:p>
          <a:p>
            <a:r>
              <a:rPr lang="en-US" sz="1200" b="1">
                <a:latin typeface="Courier New" pitchFamily="49" charset="0"/>
              </a:rPr>
              <a:t>  HHNINC|    -.41050          .25147       -1.632   .1026       .29688  [-0.41080  .22891]</a:t>
            </a:r>
          </a:p>
          <a:p>
            <a:r>
              <a:rPr lang="en-US" sz="1200" b="1">
                <a:latin typeface="Courier New" pitchFamily="49" charset="0"/>
              </a:rPr>
              <a:t>  HHKIDS|    -.01547          .06551        -.236   .8134       .44915  [-0.03688  .06615]</a:t>
            </a:r>
          </a:p>
          <a:p>
            <a:r>
              <a:rPr lang="en-US" sz="1200" b="1">
                <a:latin typeface="Courier New" pitchFamily="49" charset="0"/>
              </a:rPr>
              <a:t>        |Index function for PUBLIC</a:t>
            </a:r>
          </a:p>
          <a:p>
            <a:r>
              <a:rPr lang="en-US" sz="1200" b="1">
                <a:latin typeface="Courier New" pitchFamily="49" charset="0"/>
              </a:rPr>
              <a:t>Constant|    1.51314***       .18608        8.132   .0000               [ 1.53542  .17060]</a:t>
            </a:r>
          </a:p>
          <a:p>
            <a:r>
              <a:rPr lang="en-US" sz="1200" b="1">
                <a:latin typeface="Courier New" pitchFamily="49" charset="0"/>
              </a:rPr>
              <a:t>     AGE|     .00661**        .00289        2.287   .0222      43.9959  [ 0.00646  .00268]</a:t>
            </a:r>
          </a:p>
          <a:p>
            <a:r>
              <a:rPr lang="en-US" sz="1200" b="1">
                <a:latin typeface="Courier New" pitchFamily="49" charset="0"/>
              </a:rPr>
              <a:t>    HSAT|    -.06844***       .01385       -4.941   .0000      6.90062  [-0.07069  .01266]</a:t>
            </a:r>
          </a:p>
          <a:p>
            <a:r>
              <a:rPr lang="en-US" sz="1200" b="1">
                <a:latin typeface="Courier New" pitchFamily="49" charset="0"/>
              </a:rPr>
              <a:t> MARRIED|    -.00859          .06892        -.125   .9008       .78911  [-.00813   .06908]</a:t>
            </a:r>
          </a:p>
          <a:p>
            <a:r>
              <a:rPr lang="en-US" sz="1200" b="1">
                <a:latin typeface="Courier New" pitchFamily="49" charset="0"/>
              </a:rPr>
              <a:t>        |Correlation coefficients</a:t>
            </a:r>
          </a:p>
          <a:p>
            <a:r>
              <a:rPr lang="en-US" sz="1200" b="1">
                <a:latin typeface="Courier New" pitchFamily="49" charset="0"/>
              </a:rPr>
              <a:t>R(01,02)|     .28381***       .03833        7.404   .0000               [ was 0.29611    ]</a:t>
            </a:r>
          </a:p>
          <a:p>
            <a:r>
              <a:rPr lang="en-US" sz="1200" b="1">
                <a:latin typeface="Courier New" pitchFamily="49" charset="0"/>
              </a:rPr>
              <a:t>R(01,03)|     .03509          .03768         .931   .3517</a:t>
            </a:r>
          </a:p>
          <a:p>
            <a:r>
              <a:rPr lang="en-US" sz="1200" b="1">
                <a:latin typeface="Courier New" pitchFamily="49" charset="0"/>
              </a:rPr>
              <a:t>R(02,03)|    -.04100          .04831        -.849   .3960</a:t>
            </a:r>
          </a:p>
          <a:p>
            <a:r>
              <a:rPr lang="en-US" sz="1200" b="1">
                <a:latin typeface="Courier New" pitchFamily="49" charset="0"/>
              </a:rPr>
              <a:t>--------+-------------------------------------------------------------</a:t>
            </a:r>
          </a:p>
        </p:txBody>
      </p:sp>
      <p:sp>
        <p:nvSpPr>
          <p:cNvPr id="45060" name="Rectangle 7"/>
          <p:cNvSpPr>
            <a:spLocks noChangeArrowheads="1"/>
          </p:cNvSpPr>
          <p:nvPr/>
        </p:nvSpPr>
        <p:spPr bwMode="auto">
          <a:xfrm>
            <a:off x="1676400" y="2209800"/>
            <a:ext cx="2286000" cy="1143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5061" name="Rectangle 8"/>
          <p:cNvSpPr>
            <a:spLocks noChangeArrowheads="1"/>
          </p:cNvSpPr>
          <p:nvPr/>
        </p:nvSpPr>
        <p:spPr bwMode="auto">
          <a:xfrm>
            <a:off x="1676400" y="3543300"/>
            <a:ext cx="2286000" cy="8763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5062" name="Rectangle 9"/>
          <p:cNvSpPr>
            <a:spLocks noChangeArrowheads="1"/>
          </p:cNvSpPr>
          <p:nvPr/>
        </p:nvSpPr>
        <p:spPr bwMode="auto">
          <a:xfrm>
            <a:off x="1676400" y="4655609"/>
            <a:ext cx="2286000" cy="69532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5063" name="Rectangle 10"/>
          <p:cNvSpPr>
            <a:spLocks noChangeArrowheads="1"/>
          </p:cNvSpPr>
          <p:nvPr/>
        </p:nvSpPr>
        <p:spPr bwMode="auto">
          <a:xfrm>
            <a:off x="7162800" y="2209800"/>
            <a:ext cx="1676400" cy="1143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5064" name="Rectangle 11"/>
          <p:cNvSpPr>
            <a:spLocks noChangeArrowheads="1"/>
          </p:cNvSpPr>
          <p:nvPr/>
        </p:nvSpPr>
        <p:spPr bwMode="auto">
          <a:xfrm>
            <a:off x="7162800" y="3543300"/>
            <a:ext cx="1676400" cy="8763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5065" name="Rectangle 12"/>
          <p:cNvSpPr>
            <a:spLocks noChangeArrowheads="1"/>
          </p:cNvSpPr>
          <p:nvPr/>
        </p:nvSpPr>
        <p:spPr bwMode="auto">
          <a:xfrm>
            <a:off x="7162800" y="4664076"/>
            <a:ext cx="1676400" cy="69532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5066" name="Rectangle 13"/>
          <p:cNvSpPr>
            <a:spLocks noChangeArrowheads="1"/>
          </p:cNvSpPr>
          <p:nvPr/>
        </p:nvSpPr>
        <p:spPr bwMode="auto">
          <a:xfrm>
            <a:off x="1676400" y="5534025"/>
            <a:ext cx="2286000" cy="18097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5067" name="Rectangle 14"/>
          <p:cNvSpPr>
            <a:spLocks noChangeArrowheads="1"/>
          </p:cNvSpPr>
          <p:nvPr/>
        </p:nvSpPr>
        <p:spPr bwMode="auto">
          <a:xfrm>
            <a:off x="7162800" y="5553075"/>
            <a:ext cx="1676400" cy="23812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762000" y="1371600"/>
            <a:ext cx="8229600" cy="530225"/>
          </a:xfrm>
        </p:spPr>
        <p:txBody>
          <a:bodyPr/>
          <a:lstStyle/>
          <a:p>
            <a:pPr eaLnBrk="1" hangingPunct="1"/>
            <a:r>
              <a:rPr lang="en-US" b="1" smtClean="0"/>
              <a:t>Marginal Effects</a:t>
            </a:r>
          </a:p>
        </p:txBody>
      </p:sp>
      <p:sp>
        <p:nvSpPr>
          <p:cNvPr id="46083" name="Rectangle 3"/>
          <p:cNvSpPr>
            <a:spLocks noGrp="1" noChangeArrowheads="1"/>
          </p:cNvSpPr>
          <p:nvPr>
            <p:ph type="body" idx="4294967295"/>
          </p:nvPr>
        </p:nvSpPr>
        <p:spPr>
          <a:xfrm>
            <a:off x="1524000" y="2286000"/>
            <a:ext cx="6705600" cy="2971800"/>
          </a:xfrm>
        </p:spPr>
        <p:txBody>
          <a:bodyPr/>
          <a:lstStyle/>
          <a:p>
            <a:pPr eaLnBrk="1" hangingPunct="1"/>
            <a:r>
              <a:rPr lang="en-US" sz="2400" smtClean="0">
                <a:latin typeface="+mj-lt"/>
              </a:rPr>
              <a:t>There are M equations:  “Effect of what on what?”</a:t>
            </a:r>
          </a:p>
          <a:p>
            <a:pPr eaLnBrk="1" hangingPunct="1"/>
            <a:r>
              <a:rPr lang="en-US" sz="2400" smtClean="0">
                <a:latin typeface="+mj-lt"/>
              </a:rPr>
              <a:t>NLOGIT computes E[y1|all other ys, all xs]</a:t>
            </a:r>
          </a:p>
          <a:p>
            <a:pPr eaLnBrk="1" hangingPunct="1"/>
            <a:r>
              <a:rPr lang="en-US" sz="2400" smtClean="0">
                <a:latin typeface="+mj-lt"/>
              </a:rPr>
              <a:t>Marginal effects are derivatives of this with respect to all xs.  (EXTREMELY MESSY)</a:t>
            </a:r>
          </a:p>
          <a:p>
            <a:pPr eaLnBrk="1" hangingPunct="1"/>
            <a:r>
              <a:rPr lang="en-US" sz="2400" smtClean="0">
                <a:latin typeface="+mj-lt"/>
              </a:rPr>
              <a:t>Standard errors are estimated with bootstrapping.</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762000" y="1371600"/>
            <a:ext cx="8229600" cy="530225"/>
          </a:xfrm>
        </p:spPr>
        <p:txBody>
          <a:bodyPr/>
          <a:lstStyle/>
          <a:p>
            <a:pPr eaLnBrk="1" hangingPunct="1"/>
            <a:r>
              <a:rPr lang="en-US" b="1" smtClean="0"/>
              <a:t>Application:  The ‘Panel Probit Model’</a:t>
            </a:r>
          </a:p>
        </p:txBody>
      </p:sp>
      <p:sp>
        <p:nvSpPr>
          <p:cNvPr id="47107" name="Rectangle 3"/>
          <p:cNvSpPr>
            <a:spLocks noGrp="1" noChangeArrowheads="1"/>
          </p:cNvSpPr>
          <p:nvPr>
            <p:ph type="body" idx="4294967295"/>
          </p:nvPr>
        </p:nvSpPr>
        <p:spPr>
          <a:xfrm>
            <a:off x="1828800" y="2209800"/>
            <a:ext cx="6096000" cy="2971800"/>
          </a:xfrm>
        </p:spPr>
        <p:txBody>
          <a:bodyPr/>
          <a:lstStyle/>
          <a:p>
            <a:pPr eaLnBrk="1" hangingPunct="1"/>
            <a:r>
              <a:rPr lang="en-US" smtClean="0">
                <a:latin typeface="+mj-lt"/>
              </a:rPr>
              <a:t>M equations are M periods of the same equation</a:t>
            </a:r>
          </a:p>
          <a:p>
            <a:pPr eaLnBrk="1" hangingPunct="1"/>
            <a:r>
              <a:rPr lang="en-US" smtClean="0">
                <a:latin typeface="+mj-lt"/>
              </a:rPr>
              <a:t>Parameter vector is the same in every period (equation)</a:t>
            </a:r>
          </a:p>
          <a:p>
            <a:pPr eaLnBrk="1" hangingPunct="1"/>
            <a:r>
              <a:rPr lang="en-US" smtClean="0">
                <a:latin typeface="+mj-lt"/>
              </a:rPr>
              <a:t>Correlation matrix is unrestricted across periods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762000" y="990600"/>
            <a:ext cx="8229600" cy="530225"/>
          </a:xfrm>
        </p:spPr>
        <p:txBody>
          <a:bodyPr/>
          <a:lstStyle/>
          <a:p>
            <a:pPr eaLnBrk="1" hangingPunct="1"/>
            <a:r>
              <a:rPr lang="en-US" b="1" smtClean="0"/>
              <a:t>Application: Innovation</a:t>
            </a:r>
          </a:p>
        </p:txBody>
      </p:sp>
      <p:pic>
        <p:nvPicPr>
          <p:cNvPr id="48131" name="Picture 3"/>
          <p:cNvPicPr>
            <a:picLocks noChangeAspect="1" noChangeArrowheads="1"/>
          </p:cNvPicPr>
          <p:nvPr/>
        </p:nvPicPr>
        <p:blipFill>
          <a:blip r:embed="rId3"/>
          <a:srcRect/>
          <a:stretch>
            <a:fillRect/>
          </a:stretch>
        </p:blipFill>
        <p:spPr bwMode="auto">
          <a:xfrm>
            <a:off x="762000" y="1828800"/>
            <a:ext cx="7467600" cy="4625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762000" y="1066800"/>
            <a:ext cx="8229600" cy="530225"/>
          </a:xfrm>
        </p:spPr>
        <p:txBody>
          <a:bodyPr/>
          <a:lstStyle/>
          <a:p>
            <a:pPr eaLnBrk="1" hangingPunct="1"/>
            <a:r>
              <a:rPr lang="en-US" b="1" smtClean="0"/>
              <a:t>Pooled Probit – Ignoring Correlation</a:t>
            </a:r>
          </a:p>
        </p:txBody>
      </p:sp>
      <p:pic>
        <p:nvPicPr>
          <p:cNvPr id="49155" name="Picture 3"/>
          <p:cNvPicPr>
            <a:picLocks noChangeAspect="1" noChangeArrowheads="1"/>
          </p:cNvPicPr>
          <p:nvPr/>
        </p:nvPicPr>
        <p:blipFill>
          <a:blip r:embed="rId3"/>
          <a:srcRect/>
          <a:stretch>
            <a:fillRect/>
          </a:stretch>
        </p:blipFill>
        <p:spPr bwMode="auto">
          <a:xfrm>
            <a:off x="914400" y="1905000"/>
            <a:ext cx="7239000" cy="4503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609600" y="1066800"/>
            <a:ext cx="8229600" cy="530225"/>
          </a:xfrm>
        </p:spPr>
        <p:txBody>
          <a:bodyPr/>
          <a:lstStyle/>
          <a:p>
            <a:pPr eaLnBrk="1" hangingPunct="1"/>
            <a:r>
              <a:rPr lang="en-US" b="1" smtClean="0"/>
              <a:t>Random Effects: </a:t>
            </a:r>
            <a:r>
              <a:rPr lang="el-GR" b="1" smtClean="0">
                <a:cs typeface="Times New Roman" pitchFamily="18" charset="0"/>
              </a:rPr>
              <a:t>Σ</a:t>
            </a:r>
            <a:r>
              <a:rPr lang="en-US" b="1" smtClean="0">
                <a:cs typeface="Times New Roman" pitchFamily="18" charset="0"/>
              </a:rPr>
              <a:t>=(1- </a:t>
            </a:r>
            <a:r>
              <a:rPr lang="el-GR" b="1" smtClean="0">
                <a:cs typeface="Times New Roman" pitchFamily="18" charset="0"/>
              </a:rPr>
              <a:t>ρ</a:t>
            </a:r>
            <a:r>
              <a:rPr lang="en-US" b="1" smtClean="0">
                <a:cs typeface="Times New Roman" pitchFamily="18" charset="0"/>
              </a:rPr>
              <a:t>)I+</a:t>
            </a:r>
            <a:r>
              <a:rPr lang="el-GR" b="1" smtClean="0">
                <a:cs typeface="Times New Roman" pitchFamily="18" charset="0"/>
              </a:rPr>
              <a:t>ρ</a:t>
            </a:r>
            <a:r>
              <a:rPr lang="en-US" b="1" smtClean="0">
                <a:cs typeface="Times New Roman" pitchFamily="18" charset="0"/>
              </a:rPr>
              <a:t>ii’</a:t>
            </a:r>
            <a:endParaRPr lang="el-GR" b="1" smtClean="0">
              <a:cs typeface="Times New Roman" pitchFamily="18" charset="0"/>
            </a:endParaRPr>
          </a:p>
        </p:txBody>
      </p:sp>
      <p:pic>
        <p:nvPicPr>
          <p:cNvPr id="50179" name="Picture 3"/>
          <p:cNvPicPr>
            <a:picLocks noChangeAspect="1" noChangeArrowheads="1"/>
          </p:cNvPicPr>
          <p:nvPr/>
        </p:nvPicPr>
        <p:blipFill>
          <a:blip r:embed="rId3"/>
          <a:srcRect/>
          <a:stretch>
            <a:fillRect/>
          </a:stretch>
        </p:blipFill>
        <p:spPr bwMode="auto">
          <a:xfrm>
            <a:off x="838200" y="1971675"/>
            <a:ext cx="7400925" cy="3617913"/>
          </a:xfrm>
          <a:prstGeom prst="rect">
            <a:avLst/>
          </a:prstGeom>
          <a:noFill/>
          <a:ln w="9525">
            <a:noFill/>
            <a:miter lim="800000"/>
            <a:headEnd/>
            <a:tailEnd/>
          </a:ln>
        </p:spPr>
      </p:pic>
      <p:sp>
        <p:nvSpPr>
          <p:cNvPr id="50180" name="Rectangle 5"/>
          <p:cNvSpPr>
            <a:spLocks noChangeArrowheads="1"/>
          </p:cNvSpPr>
          <p:nvPr/>
        </p:nvSpPr>
        <p:spPr bwMode="auto">
          <a:xfrm>
            <a:off x="2114550" y="4600575"/>
            <a:ext cx="11430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a:xfrm>
            <a:off x="685800" y="1066800"/>
            <a:ext cx="8229600" cy="530225"/>
          </a:xfrm>
        </p:spPr>
        <p:txBody>
          <a:bodyPr/>
          <a:lstStyle/>
          <a:p>
            <a:pPr eaLnBrk="1" hangingPunct="1"/>
            <a:r>
              <a:rPr lang="en-US" b="1" smtClean="0"/>
              <a:t>Unrestricted Correlation Matrix</a:t>
            </a:r>
          </a:p>
        </p:txBody>
      </p:sp>
      <p:pic>
        <p:nvPicPr>
          <p:cNvPr id="51203" name="Picture 3"/>
          <p:cNvPicPr>
            <a:picLocks noChangeAspect="1" noChangeArrowheads="1"/>
          </p:cNvPicPr>
          <p:nvPr/>
        </p:nvPicPr>
        <p:blipFill>
          <a:blip r:embed="rId3"/>
          <a:srcRect/>
          <a:stretch>
            <a:fillRect/>
          </a:stretch>
        </p:blipFill>
        <p:spPr bwMode="auto">
          <a:xfrm>
            <a:off x="914400" y="1828800"/>
            <a:ext cx="7239000" cy="4719638"/>
          </a:xfrm>
          <a:prstGeom prst="rect">
            <a:avLst/>
          </a:prstGeom>
          <a:noFill/>
          <a:ln w="9525">
            <a:noFill/>
            <a:miter lim="800000"/>
            <a:headEnd/>
            <a:tailEnd/>
          </a:ln>
        </p:spPr>
      </p:pic>
      <p:sp>
        <p:nvSpPr>
          <p:cNvPr id="51204" name="Rectangle 5"/>
          <p:cNvSpPr>
            <a:spLocks noChangeArrowheads="1"/>
          </p:cNvSpPr>
          <p:nvPr/>
        </p:nvSpPr>
        <p:spPr bwMode="auto">
          <a:xfrm>
            <a:off x="4914900" y="3838575"/>
            <a:ext cx="3124200" cy="2057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10879</TotalTime>
  <Words>3233</Words>
  <Application>Microsoft Office PowerPoint</Application>
  <PresentationFormat>On-screen Show (4:3)</PresentationFormat>
  <Paragraphs>448</Paragraphs>
  <Slides>46</Slides>
  <Notes>46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Level</vt:lpstr>
      <vt:lpstr>Equation</vt:lpstr>
      <vt:lpstr>Discrete Choice Modeling</vt:lpstr>
      <vt:lpstr>Part 4</vt:lpstr>
      <vt:lpstr>Multivariate Binary Choice Models</vt:lpstr>
      <vt:lpstr>Application: Health Care Usage</vt:lpstr>
      <vt:lpstr>Gross Relation Between Two Binary Variables</vt:lpstr>
      <vt:lpstr>Tetrachoric Correlation</vt:lpstr>
      <vt:lpstr>Log Likelihood Function for Tetrachoric Correlation</vt:lpstr>
      <vt:lpstr>Estimation</vt:lpstr>
      <vt:lpstr>A Bivariate Probit Model</vt:lpstr>
      <vt:lpstr>Bivariate Probit Model</vt:lpstr>
      <vt:lpstr>Estimation of the Bivariate Probit Model</vt:lpstr>
      <vt:lpstr>Parameter Estimates</vt:lpstr>
      <vt:lpstr> How to Measure Fit? Pseudo R2 is meaningless  Predictions: Success and Failure</vt:lpstr>
      <vt:lpstr>Analysis of Predictions</vt:lpstr>
      <vt:lpstr>Marginal Effects</vt:lpstr>
      <vt:lpstr>Bivariate Probit Conditional Means</vt:lpstr>
      <vt:lpstr>Marginal Effects: Decomposition</vt:lpstr>
      <vt:lpstr>Direct Effects Derivatives of E[y1|x1,x2,y2=1] wrt x1</vt:lpstr>
      <vt:lpstr>Indirect Effects Derivatives of E[y1|x1,x2,y2=1] wrt x2</vt:lpstr>
      <vt:lpstr>Marginal Effects: Total Effects Sum of Two Derivative Vectors</vt:lpstr>
      <vt:lpstr>Marginal Effects: Dummy Variables Using Differences of Probabilities</vt:lpstr>
      <vt:lpstr>Heteroscedasticity in Bivariate Probit</vt:lpstr>
      <vt:lpstr>A Model with Heteroscedasticity</vt:lpstr>
      <vt:lpstr>Partial Effects Due to Means and Variances</vt:lpstr>
      <vt:lpstr>Partial Effects: All 4 Sources</vt:lpstr>
      <vt:lpstr>A Simultaneous Equations Model</vt:lpstr>
      <vt:lpstr>Fully Simultaneous ‘Model’ (Obtained by bypassing internal control)</vt:lpstr>
      <vt:lpstr>A Latent Simultaneous Equations Model</vt:lpstr>
      <vt:lpstr>A Recursive Simultaneous Equations Model</vt:lpstr>
      <vt:lpstr>Application:  Gender Economics at Liberal Arts Colleges</vt:lpstr>
      <vt:lpstr>Estimated Recursive Model</vt:lpstr>
      <vt:lpstr>Estimated Effects: Decomposition</vt:lpstr>
      <vt:lpstr>A Sample Selection Model</vt:lpstr>
      <vt:lpstr>Sample Selection Model: Estimation</vt:lpstr>
      <vt:lpstr>Application: Credit Scoring</vt:lpstr>
      <vt:lpstr>Application:  Credit Scoring</vt:lpstr>
      <vt:lpstr>PowerPoint Presentation</vt:lpstr>
      <vt:lpstr>The Multivariate Probit Model</vt:lpstr>
      <vt:lpstr>MLE: Simulation</vt:lpstr>
      <vt:lpstr>PowerPoint Presentation</vt:lpstr>
      <vt:lpstr>Marginal Effects</vt:lpstr>
      <vt:lpstr>Application:  The ‘Panel Probit Model’</vt:lpstr>
      <vt:lpstr>Application: Innovation</vt:lpstr>
      <vt:lpstr>Pooled Probit – Ignoring Correlation</vt:lpstr>
      <vt:lpstr>Random Effects: Σ=(1- ρ)I+ρii’</vt:lpstr>
      <vt:lpstr>Unrestricted Correlation Matrix</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68</cp:revision>
  <dcterms:created xsi:type="dcterms:W3CDTF">2001-06-17T19:05:03Z</dcterms:created>
  <dcterms:modified xsi:type="dcterms:W3CDTF">2012-04-28T20:44:05Z</dcterms:modified>
</cp:coreProperties>
</file>