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1"/>
  </p:notesMasterIdLst>
  <p:handoutMasterIdLst>
    <p:handoutMasterId r:id="rId62"/>
  </p:handoutMasterIdLst>
  <p:sldIdLst>
    <p:sldId id="535" r:id="rId2"/>
    <p:sldId id="592" r:id="rId3"/>
    <p:sldId id="536" r:id="rId4"/>
    <p:sldId id="537" r:id="rId5"/>
    <p:sldId id="596" r:id="rId6"/>
    <p:sldId id="538" r:id="rId7"/>
    <p:sldId id="539" r:id="rId8"/>
    <p:sldId id="540" r:id="rId9"/>
    <p:sldId id="541" r:id="rId10"/>
    <p:sldId id="542" r:id="rId11"/>
    <p:sldId id="543" r:id="rId12"/>
    <p:sldId id="544" r:id="rId13"/>
    <p:sldId id="545" r:id="rId14"/>
    <p:sldId id="546" r:id="rId15"/>
    <p:sldId id="547" r:id="rId16"/>
    <p:sldId id="548" r:id="rId17"/>
    <p:sldId id="549" r:id="rId18"/>
    <p:sldId id="594" r:id="rId19"/>
    <p:sldId id="550" r:id="rId20"/>
    <p:sldId id="551" r:id="rId21"/>
    <p:sldId id="552" r:id="rId22"/>
    <p:sldId id="553" r:id="rId23"/>
    <p:sldId id="554" r:id="rId24"/>
    <p:sldId id="555" r:id="rId25"/>
    <p:sldId id="556" r:id="rId26"/>
    <p:sldId id="557" r:id="rId27"/>
    <p:sldId id="558" r:id="rId28"/>
    <p:sldId id="559" r:id="rId29"/>
    <p:sldId id="560" r:id="rId30"/>
    <p:sldId id="561" r:id="rId31"/>
    <p:sldId id="562" r:id="rId32"/>
    <p:sldId id="563" r:id="rId33"/>
    <p:sldId id="564" r:id="rId34"/>
    <p:sldId id="595" r:id="rId35"/>
    <p:sldId id="565" r:id="rId36"/>
    <p:sldId id="566" r:id="rId37"/>
    <p:sldId id="567" r:id="rId38"/>
    <p:sldId id="568" r:id="rId39"/>
    <p:sldId id="569" r:id="rId40"/>
    <p:sldId id="570" r:id="rId41"/>
    <p:sldId id="571" r:id="rId42"/>
    <p:sldId id="572" r:id="rId43"/>
    <p:sldId id="573" r:id="rId44"/>
    <p:sldId id="574" r:id="rId45"/>
    <p:sldId id="575" r:id="rId46"/>
    <p:sldId id="576" r:id="rId47"/>
    <p:sldId id="577" r:id="rId48"/>
    <p:sldId id="580" r:id="rId49"/>
    <p:sldId id="581" r:id="rId50"/>
    <p:sldId id="582" r:id="rId51"/>
    <p:sldId id="583" r:id="rId52"/>
    <p:sldId id="584" r:id="rId53"/>
    <p:sldId id="585" r:id="rId54"/>
    <p:sldId id="586" r:id="rId55"/>
    <p:sldId id="587" r:id="rId56"/>
    <p:sldId id="588" r:id="rId57"/>
    <p:sldId id="589" r:id="rId58"/>
    <p:sldId id="590" r:id="rId59"/>
    <p:sldId id="591" r:id="rId60"/>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003399"/>
    <a:srgbClr val="6699FF"/>
    <a:srgbClr val="000000"/>
    <a:srgbClr val="FFFFFF"/>
    <a:srgbClr val="CCECFF"/>
    <a:srgbClr val="FF3300"/>
    <a:srgbClr val="0066FF"/>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varScale="1">
        <p:scale>
          <a:sx n="112" d="100"/>
          <a:sy n="112" d="100"/>
        </p:scale>
        <p:origin x="-1584" y="-9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906"/>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1354079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223375408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4BB093AA-924C-4BA1-A4FE-47209230682D}" type="slidenum">
              <a:rPr lang="en-US" smtClean="0">
                <a:cs typeface="Arial" charset="0"/>
              </a:rPr>
              <a:pPr/>
              <a:t>2</a:t>
            </a:fld>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
        <p:nvSpPr>
          <p:cNvPr id="65540"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A47390C8-A45A-46F4-9F2F-379024F44192}" type="slidenum">
              <a:rPr lang="en-US" sz="1300"/>
              <a:pPr algn="r" defTabSz="966788" eaLnBrk="1" hangingPunct="1"/>
              <a:t>3</a:t>
            </a:fld>
            <a:endParaRPr lang="en-US"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7E8993AE-7DF1-47FE-896A-074FECA644A2}" type="slidenum">
              <a:rPr lang="en-US" smtClean="0">
                <a:cs typeface="Arial" charset="0"/>
              </a:rPr>
              <a:pPr/>
              <a:t>9</a:t>
            </a:fld>
            <a:endParaRPr lang="en-US"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EF89E8E0-8F26-4F5F-BF5C-CBFABEA4CC1E}" type="slidenum">
              <a:rPr lang="en-US" smtClean="0">
                <a:cs typeface="Arial" charset="0"/>
              </a:rPr>
              <a:pPr/>
              <a:t>15</a:t>
            </a:fld>
            <a:endParaRPr lang="en-US"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CCE079AA-2C60-43CF-80E8-3D42158FFBFC}" type="slidenum">
              <a:rPr lang="en-US" smtClean="0">
                <a:cs typeface="Arial" charset="0"/>
              </a:rPr>
              <a:pPr/>
              <a:t>16</a:t>
            </a:fld>
            <a:endParaRPr lang="en-US"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EEFA22A1-7CF8-45EE-8BD8-89D0D05134C4}" type="slidenum">
              <a:rPr lang="en-US" smtClean="0">
                <a:cs typeface="Arial" charset="0"/>
              </a:rPr>
              <a:pPr/>
              <a:t>22</a:t>
            </a:fld>
            <a:endParaRPr lang="en-US"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smtClean="0"/>
          </a:p>
        </p:txBody>
      </p:sp>
      <p:sp>
        <p:nvSpPr>
          <p:cNvPr id="84996"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9D027422-0113-4CB0-855F-B69482172C33}" type="slidenum">
              <a:rPr lang="en-US" sz="1300"/>
              <a:pPr algn="r" defTabSz="966788" eaLnBrk="1" hangingPunct="1"/>
              <a:t>24</a:t>
            </a:fld>
            <a:endParaRPr lang="en-US"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a:spLocks noGrp="1"/>
          </p:cNvSpPr>
          <p:nvPr>
            <p:ph type="sldNum" sz="quarter" idx="5"/>
          </p:nvPr>
        </p:nvSpPr>
        <p:spPr>
          <a:noFill/>
        </p:spPr>
        <p:txBody>
          <a:bodyPr/>
          <a:lstStyle/>
          <a:p>
            <a:fld id="{B04859DD-11EE-4814-A6BE-E84B1FC32330}" type="slidenum">
              <a:rPr lang="en-US" smtClean="0">
                <a:cs typeface="Arial" charset="0"/>
              </a:rPr>
              <a:pPr/>
              <a:t>25</a:t>
            </a:fld>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a:spLocks noGrp="1"/>
          </p:cNvSpPr>
          <p:nvPr>
            <p:ph type="sldNum" sz="quarter" idx="5"/>
          </p:nvPr>
        </p:nvSpPr>
        <p:spPr>
          <a:noFill/>
        </p:spPr>
        <p:txBody>
          <a:bodyPr/>
          <a:lstStyle/>
          <a:p>
            <a:fld id="{CE91CFFF-E2F7-4385-95BF-E1675FF8A023}" type="slidenum">
              <a:rPr lang="en-US" smtClean="0">
                <a:cs typeface="Arial" charset="0"/>
              </a:rPr>
              <a:pPr/>
              <a:t>26</a:t>
            </a:fld>
            <a:endParaRPr lang="en-US"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endParaRPr lang="en-US" smtClean="0"/>
          </a:p>
        </p:txBody>
      </p:sp>
      <p:sp>
        <p:nvSpPr>
          <p:cNvPr id="90116" name="Slide Number Placeholder 3"/>
          <p:cNvSpPr>
            <a:spLocks noGrp="1"/>
          </p:cNvSpPr>
          <p:nvPr>
            <p:ph type="sldNum" sz="quarter" idx="5"/>
          </p:nvPr>
        </p:nvSpPr>
        <p:spPr>
          <a:noFill/>
        </p:spPr>
        <p:txBody>
          <a:bodyPr/>
          <a:lstStyle/>
          <a:p>
            <a:fld id="{C8535F23-9FFA-4682-9DD4-1C346CCA42F3}" type="slidenum">
              <a:rPr lang="en-US" smtClean="0">
                <a:cs typeface="Arial" charset="0"/>
              </a:rPr>
              <a:pPr/>
              <a:t>29</a:t>
            </a:fld>
            <a:endParaRPr lang="en-US"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3C0EBEC1-A7BA-4F8B-9540-1C053920C0F2}" type="slidenum">
              <a:rPr lang="en-US" smtClean="0">
                <a:cs typeface="Arial" charset="0"/>
              </a:rPr>
              <a:pPr/>
              <a:t>35</a:t>
            </a:fld>
            <a:endParaRPr lang="en-US"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21E058A4-CA8D-46FF-9B27-6209E78B47DC}" type="slidenum">
              <a:rPr lang="en-US" smtClean="0">
                <a:cs typeface="Arial" charset="0"/>
              </a:rPr>
              <a:pPr/>
              <a:t>36</a:t>
            </a:fld>
            <a:endParaRPr lang="en-US"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smtClean="0"/>
          </a:p>
        </p:txBody>
      </p:sp>
      <p:sp>
        <p:nvSpPr>
          <p:cNvPr id="97284" name="Slide Number Placeholder 3"/>
          <p:cNvSpPr>
            <a:spLocks noGrp="1"/>
          </p:cNvSpPr>
          <p:nvPr>
            <p:ph type="sldNum" sz="quarter" idx="5"/>
          </p:nvPr>
        </p:nvSpPr>
        <p:spPr>
          <a:noFill/>
        </p:spPr>
        <p:txBody>
          <a:bodyPr/>
          <a:lstStyle/>
          <a:p>
            <a:fld id="{4CF05944-27DB-4BEA-B36D-5C0253A011DE}" type="slidenum">
              <a:rPr lang="en-US" smtClean="0">
                <a:cs typeface="Arial" charset="0"/>
              </a:rPr>
              <a:pPr/>
              <a:t>37</a:t>
            </a:fld>
            <a:endParaRPr lang="en-US" smtClean="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smtClean="0"/>
          </a:p>
        </p:txBody>
      </p:sp>
      <p:sp>
        <p:nvSpPr>
          <p:cNvPr id="98308" name="Slide Number Placeholder 3"/>
          <p:cNvSpPr>
            <a:spLocks noGrp="1"/>
          </p:cNvSpPr>
          <p:nvPr>
            <p:ph type="sldNum" sz="quarter" idx="5"/>
          </p:nvPr>
        </p:nvSpPr>
        <p:spPr>
          <a:noFill/>
        </p:spPr>
        <p:txBody>
          <a:bodyPr/>
          <a:lstStyle/>
          <a:p>
            <a:fld id="{179D3A6C-E334-417D-9F3C-5AF2224BA83B}" type="slidenum">
              <a:rPr lang="en-US" smtClean="0">
                <a:cs typeface="Arial" charset="0"/>
              </a:rPr>
              <a:pPr/>
              <a:t>38</a:t>
            </a:fld>
            <a:endParaRPr lang="en-US"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endParaRPr lang="en-US" smtClean="0"/>
          </a:p>
        </p:txBody>
      </p:sp>
      <p:sp>
        <p:nvSpPr>
          <p:cNvPr id="99332" name="Slide Number Placeholder 3"/>
          <p:cNvSpPr>
            <a:spLocks noGrp="1"/>
          </p:cNvSpPr>
          <p:nvPr>
            <p:ph type="sldNum" sz="quarter" idx="5"/>
          </p:nvPr>
        </p:nvSpPr>
        <p:spPr>
          <a:noFill/>
        </p:spPr>
        <p:txBody>
          <a:bodyPr/>
          <a:lstStyle/>
          <a:p>
            <a:fld id="{4A6C10E9-5910-4146-AD33-393209E2692C}" type="slidenum">
              <a:rPr lang="en-US" smtClean="0">
                <a:cs typeface="Arial" charset="0"/>
              </a:rPr>
              <a:pPr/>
              <a:t>39</a:t>
            </a:fld>
            <a:endParaRPr lang="en-US" smtClean="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smtClean="0"/>
          </a:p>
        </p:txBody>
      </p:sp>
      <p:sp>
        <p:nvSpPr>
          <p:cNvPr id="100356" name="Slide Number Placeholder 3"/>
          <p:cNvSpPr>
            <a:spLocks noGrp="1"/>
          </p:cNvSpPr>
          <p:nvPr>
            <p:ph type="sldNum" sz="quarter" idx="5"/>
          </p:nvPr>
        </p:nvSpPr>
        <p:spPr>
          <a:noFill/>
        </p:spPr>
        <p:txBody>
          <a:bodyPr/>
          <a:lstStyle/>
          <a:p>
            <a:fld id="{4626CDD3-68BA-41F6-B9D3-5F3BF2F4BCBA}" type="slidenum">
              <a:rPr lang="en-US" smtClean="0">
                <a:cs typeface="Arial" charset="0"/>
              </a:rPr>
              <a:pPr/>
              <a:t>40</a:t>
            </a:fld>
            <a:endParaRPr lang="en-US" smtClean="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pPr eaLnBrk="1" hangingPunct="1"/>
            <a:endParaRPr lang="en-US" smtClean="0"/>
          </a:p>
        </p:txBody>
      </p:sp>
      <p:sp>
        <p:nvSpPr>
          <p:cNvPr id="101380" name="Slide Number Placeholder 3"/>
          <p:cNvSpPr>
            <a:spLocks noGrp="1"/>
          </p:cNvSpPr>
          <p:nvPr>
            <p:ph type="sldNum" sz="quarter" idx="5"/>
          </p:nvPr>
        </p:nvSpPr>
        <p:spPr>
          <a:noFill/>
        </p:spPr>
        <p:txBody>
          <a:bodyPr/>
          <a:lstStyle/>
          <a:p>
            <a:fld id="{E2F7A207-2383-4E24-9166-95361AAF6058}" type="slidenum">
              <a:rPr lang="en-US" smtClean="0">
                <a:cs typeface="Arial" charset="0"/>
              </a:rPr>
              <a:pPr/>
              <a:t>41</a:t>
            </a:fld>
            <a:endParaRPr lang="en-US" smtClean="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pPr eaLnBrk="1" hangingPunct="1"/>
            <a:endParaRPr lang="en-US" smtClean="0"/>
          </a:p>
        </p:txBody>
      </p:sp>
      <p:sp>
        <p:nvSpPr>
          <p:cNvPr id="102404"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A7755789-AACD-4754-BBED-0E516C17D2CA}" type="slidenum">
              <a:rPr lang="en-US" sz="1300"/>
              <a:pPr algn="r" defTabSz="966788" eaLnBrk="1" hangingPunct="1"/>
              <a:t>42</a:t>
            </a:fld>
            <a:endParaRPr lang="en-US" sz="13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eaLnBrk="1" hangingPunct="1"/>
            <a:endParaRPr lang="en-US" smtClean="0"/>
          </a:p>
        </p:txBody>
      </p:sp>
      <p:sp>
        <p:nvSpPr>
          <p:cNvPr id="103428" name="Slide Number Placeholder 3"/>
          <p:cNvSpPr>
            <a:spLocks noGrp="1"/>
          </p:cNvSpPr>
          <p:nvPr>
            <p:ph type="sldNum" sz="quarter" idx="5"/>
          </p:nvPr>
        </p:nvSpPr>
        <p:spPr>
          <a:noFill/>
        </p:spPr>
        <p:txBody>
          <a:bodyPr/>
          <a:lstStyle/>
          <a:p>
            <a:fld id="{E595EABD-EC89-4B92-85AB-5FCD963A2ABF}" type="slidenum">
              <a:rPr lang="en-US" smtClean="0">
                <a:cs typeface="Arial" charset="0"/>
              </a:rPr>
              <a:pPr/>
              <a:t>43</a:t>
            </a:fld>
            <a:endParaRPr lang="en-US" smtClean="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pPr eaLnBrk="1" hangingPunct="1"/>
            <a:endParaRPr lang="en-US" smtClean="0"/>
          </a:p>
        </p:txBody>
      </p:sp>
      <p:sp>
        <p:nvSpPr>
          <p:cNvPr id="104452" name="Slide Number Placeholder 3"/>
          <p:cNvSpPr>
            <a:spLocks noGrp="1"/>
          </p:cNvSpPr>
          <p:nvPr>
            <p:ph type="sldNum" sz="quarter" idx="5"/>
          </p:nvPr>
        </p:nvSpPr>
        <p:spPr>
          <a:noFill/>
        </p:spPr>
        <p:txBody>
          <a:bodyPr/>
          <a:lstStyle/>
          <a:p>
            <a:fld id="{3A08BB08-6E82-4DCB-8C6C-22233A9DD1AD}" type="slidenum">
              <a:rPr lang="en-US" smtClean="0">
                <a:cs typeface="Arial" charset="0"/>
              </a:rPr>
              <a:pPr/>
              <a:t>44</a:t>
            </a:fld>
            <a:endParaRPr lang="en-US" smtClean="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pPr eaLnBrk="1" hangingPunct="1"/>
            <a:endParaRPr lang="en-US" smtClean="0"/>
          </a:p>
        </p:txBody>
      </p:sp>
      <p:sp>
        <p:nvSpPr>
          <p:cNvPr id="105476" name="Slide Number Placeholder 3"/>
          <p:cNvSpPr>
            <a:spLocks noGrp="1"/>
          </p:cNvSpPr>
          <p:nvPr>
            <p:ph type="sldNum" sz="quarter" idx="5"/>
          </p:nvPr>
        </p:nvSpPr>
        <p:spPr>
          <a:noFill/>
        </p:spPr>
        <p:txBody>
          <a:bodyPr/>
          <a:lstStyle/>
          <a:p>
            <a:fld id="{B68A752E-B492-46FE-A41E-81C35F1B5E56}" type="slidenum">
              <a:rPr lang="en-US" smtClean="0">
                <a:cs typeface="Arial" charset="0"/>
              </a:rPr>
              <a:pPr/>
              <a:t>45</a:t>
            </a:fld>
            <a:endParaRPr lang="en-US" smtClean="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endParaRPr lang="en-US" smtClean="0"/>
          </a:p>
        </p:txBody>
      </p:sp>
      <p:sp>
        <p:nvSpPr>
          <p:cNvPr id="106500" name="Slide Number Placeholder 3"/>
          <p:cNvSpPr>
            <a:spLocks noGrp="1"/>
          </p:cNvSpPr>
          <p:nvPr>
            <p:ph type="sldNum" sz="quarter" idx="5"/>
          </p:nvPr>
        </p:nvSpPr>
        <p:spPr>
          <a:noFill/>
        </p:spPr>
        <p:txBody>
          <a:bodyPr/>
          <a:lstStyle/>
          <a:p>
            <a:fld id="{8742AF5C-A880-43F8-8D6E-F9D14F37026C}" type="slidenum">
              <a:rPr lang="en-US" smtClean="0">
                <a:cs typeface="Arial" charset="0"/>
              </a:rPr>
              <a:pPr/>
              <a:t>46</a:t>
            </a:fld>
            <a:endParaRPr lang="en-US" smtClean="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pPr eaLnBrk="1" hangingPunct="1"/>
            <a:endParaRPr lang="en-US" smtClean="0"/>
          </a:p>
        </p:txBody>
      </p:sp>
      <p:sp>
        <p:nvSpPr>
          <p:cNvPr id="107524" name="Slide Number Placeholder 3"/>
          <p:cNvSpPr>
            <a:spLocks noGrp="1"/>
          </p:cNvSpPr>
          <p:nvPr>
            <p:ph type="sldNum" sz="quarter" idx="5"/>
          </p:nvPr>
        </p:nvSpPr>
        <p:spPr>
          <a:noFill/>
        </p:spPr>
        <p:txBody>
          <a:bodyPr/>
          <a:lstStyle/>
          <a:p>
            <a:fld id="{B16520F0-76C7-45AA-B22C-5997FCA7E657}" type="slidenum">
              <a:rPr lang="en-US" smtClean="0">
                <a:cs typeface="Arial" charset="0"/>
              </a:rPr>
              <a:pPr/>
              <a:t>47</a:t>
            </a:fld>
            <a:endParaRPr lang="en-US" smtClean="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pPr eaLnBrk="1" hangingPunct="1"/>
            <a:endParaRPr lang="en-US" smtClean="0"/>
          </a:p>
        </p:txBody>
      </p:sp>
      <p:sp>
        <p:nvSpPr>
          <p:cNvPr id="110596" name="Slide Number Placeholder 3"/>
          <p:cNvSpPr>
            <a:spLocks noGrp="1"/>
          </p:cNvSpPr>
          <p:nvPr>
            <p:ph type="sldNum" sz="quarter" idx="5"/>
          </p:nvPr>
        </p:nvSpPr>
        <p:spPr>
          <a:noFill/>
        </p:spPr>
        <p:txBody>
          <a:bodyPr/>
          <a:lstStyle/>
          <a:p>
            <a:fld id="{CC1CB4C4-9367-4677-BAA8-63F935DC8D7C}" type="slidenum">
              <a:rPr lang="en-US" smtClean="0">
                <a:cs typeface="Arial" charset="0"/>
              </a:rPr>
              <a:pPr/>
              <a:t>48</a:t>
            </a:fld>
            <a:endParaRPr lang="en-US" smtClean="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smtClean="0"/>
          </a:p>
        </p:txBody>
      </p:sp>
      <p:sp>
        <p:nvSpPr>
          <p:cNvPr id="111620" name="Slide Number Placeholder 3"/>
          <p:cNvSpPr>
            <a:spLocks noGrp="1"/>
          </p:cNvSpPr>
          <p:nvPr>
            <p:ph type="sldNum" sz="quarter" idx="5"/>
          </p:nvPr>
        </p:nvSpPr>
        <p:spPr>
          <a:noFill/>
        </p:spPr>
        <p:txBody>
          <a:bodyPr/>
          <a:lstStyle/>
          <a:p>
            <a:fld id="{E84DBA5B-DEF9-42F9-8CE7-1F84AB218270}" type="slidenum">
              <a:rPr lang="en-US" smtClean="0">
                <a:cs typeface="Arial" charset="0"/>
              </a:rPr>
              <a:pPr/>
              <a:t>49</a:t>
            </a:fld>
            <a:endParaRPr lang="en-US" smtClean="0">
              <a:cs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pPr eaLnBrk="1" hangingPunct="1"/>
            <a:endParaRPr lang="en-US" smtClean="0"/>
          </a:p>
        </p:txBody>
      </p:sp>
      <p:sp>
        <p:nvSpPr>
          <p:cNvPr id="113668" name="Slide Number Placeholder 3"/>
          <p:cNvSpPr>
            <a:spLocks noGrp="1"/>
          </p:cNvSpPr>
          <p:nvPr>
            <p:ph type="sldNum" sz="quarter" idx="5"/>
          </p:nvPr>
        </p:nvSpPr>
        <p:spPr>
          <a:noFill/>
        </p:spPr>
        <p:txBody>
          <a:bodyPr/>
          <a:lstStyle/>
          <a:p>
            <a:fld id="{462CEC0E-2179-4C30-9A7F-5590E386FB8A}" type="slidenum">
              <a:rPr lang="en-US" smtClean="0">
                <a:cs typeface="Arial" charset="0"/>
              </a:rPr>
              <a:pPr/>
              <a:t>51</a:t>
            </a:fld>
            <a:endParaRPr lang="en-US" smtClean="0">
              <a:cs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pPr eaLnBrk="1" hangingPunct="1"/>
            <a:endParaRPr lang="en-US" smtClean="0"/>
          </a:p>
        </p:txBody>
      </p:sp>
      <p:sp>
        <p:nvSpPr>
          <p:cNvPr id="114692" name="Slide Number Placeholder 3"/>
          <p:cNvSpPr>
            <a:spLocks noGrp="1"/>
          </p:cNvSpPr>
          <p:nvPr>
            <p:ph type="sldNum" sz="quarter" idx="5"/>
          </p:nvPr>
        </p:nvSpPr>
        <p:spPr>
          <a:noFill/>
        </p:spPr>
        <p:txBody>
          <a:bodyPr/>
          <a:lstStyle/>
          <a:p>
            <a:fld id="{47344CE4-5AB8-4BED-91AF-2A01B222C774}" type="slidenum">
              <a:rPr lang="en-US" smtClean="0">
                <a:cs typeface="Arial" charset="0"/>
              </a:rPr>
              <a:pPr/>
              <a:t>52</a:t>
            </a:fld>
            <a:endParaRPr lang="en-US" smtClean="0">
              <a:cs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pPr eaLnBrk="1" hangingPunct="1"/>
            <a:endParaRPr lang="en-US" smtClean="0"/>
          </a:p>
        </p:txBody>
      </p:sp>
      <p:sp>
        <p:nvSpPr>
          <p:cNvPr id="115716" name="Slide Number Placeholder 3"/>
          <p:cNvSpPr>
            <a:spLocks noGrp="1"/>
          </p:cNvSpPr>
          <p:nvPr>
            <p:ph type="sldNum" sz="quarter" idx="5"/>
          </p:nvPr>
        </p:nvSpPr>
        <p:spPr>
          <a:noFill/>
        </p:spPr>
        <p:txBody>
          <a:bodyPr/>
          <a:lstStyle/>
          <a:p>
            <a:fld id="{BCB64E27-B17D-4FBB-957E-BD2ABD315068}" type="slidenum">
              <a:rPr lang="en-US" smtClean="0">
                <a:cs typeface="Arial" charset="0"/>
              </a:rPr>
              <a:pPr/>
              <a:t>53</a:t>
            </a:fld>
            <a:endParaRPr lang="en-US" smtClean="0">
              <a:cs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pPr eaLnBrk="1" hangingPunct="1"/>
            <a:endParaRPr lang="en-US" smtClean="0"/>
          </a:p>
        </p:txBody>
      </p:sp>
      <p:sp>
        <p:nvSpPr>
          <p:cNvPr id="116740" name="Slide Number Placeholder 3"/>
          <p:cNvSpPr>
            <a:spLocks noGrp="1"/>
          </p:cNvSpPr>
          <p:nvPr>
            <p:ph type="sldNum" sz="quarter" idx="5"/>
          </p:nvPr>
        </p:nvSpPr>
        <p:spPr>
          <a:noFill/>
        </p:spPr>
        <p:txBody>
          <a:bodyPr/>
          <a:lstStyle/>
          <a:p>
            <a:fld id="{64E0141D-DC07-4E62-91DD-D9208353FB93}" type="slidenum">
              <a:rPr lang="en-US" smtClean="0">
                <a:cs typeface="Arial" charset="0"/>
              </a:rPr>
              <a:pPr/>
              <a:t>54</a:t>
            </a:fld>
            <a:endParaRPr lang="en-US" smtClean="0">
              <a:cs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en-US" smtClean="0"/>
          </a:p>
        </p:txBody>
      </p:sp>
      <p:sp>
        <p:nvSpPr>
          <p:cNvPr id="117764" name="Slide Number Placeholder 3"/>
          <p:cNvSpPr>
            <a:spLocks noGrp="1"/>
          </p:cNvSpPr>
          <p:nvPr>
            <p:ph type="sldNum" sz="quarter" idx="5"/>
          </p:nvPr>
        </p:nvSpPr>
        <p:spPr>
          <a:noFill/>
        </p:spPr>
        <p:txBody>
          <a:bodyPr/>
          <a:lstStyle/>
          <a:p>
            <a:fld id="{547A92C4-1C62-400A-B574-0CB2D333BB0B}" type="slidenum">
              <a:rPr lang="en-US" smtClean="0">
                <a:cs typeface="Arial" charset="0"/>
              </a:rPr>
              <a:pPr/>
              <a:t>55</a:t>
            </a:fld>
            <a:endParaRPr lang="en-US" smtClean="0">
              <a:cs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p:spPr>
        <p:txBody>
          <a:bodyPr/>
          <a:lstStyle/>
          <a:p>
            <a:pPr eaLnBrk="1" hangingPunct="1"/>
            <a:endParaRPr lang="en-US" smtClean="0"/>
          </a:p>
        </p:txBody>
      </p:sp>
      <p:sp>
        <p:nvSpPr>
          <p:cNvPr id="118788" name="Slide Number Placeholder 3"/>
          <p:cNvSpPr>
            <a:spLocks noGrp="1"/>
          </p:cNvSpPr>
          <p:nvPr>
            <p:ph type="sldNum" sz="quarter" idx="5"/>
          </p:nvPr>
        </p:nvSpPr>
        <p:spPr>
          <a:noFill/>
        </p:spPr>
        <p:txBody>
          <a:bodyPr/>
          <a:lstStyle/>
          <a:p>
            <a:fld id="{7D45E605-8A4D-44C0-8532-DD6B952E831E}" type="slidenum">
              <a:rPr lang="en-US" smtClean="0">
                <a:cs typeface="Arial" charset="0"/>
              </a:rPr>
              <a:pPr/>
              <a:t>56</a:t>
            </a:fld>
            <a:endParaRPr lang="en-US" smtClean="0">
              <a:cs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endParaRPr lang="en-US" smtClean="0"/>
          </a:p>
        </p:txBody>
      </p:sp>
      <p:sp>
        <p:nvSpPr>
          <p:cNvPr id="119812" name="Slide Number Placeholder 3"/>
          <p:cNvSpPr>
            <a:spLocks noGrp="1"/>
          </p:cNvSpPr>
          <p:nvPr>
            <p:ph type="sldNum" sz="quarter" idx="5"/>
          </p:nvPr>
        </p:nvSpPr>
        <p:spPr>
          <a:noFill/>
        </p:spPr>
        <p:txBody>
          <a:bodyPr/>
          <a:lstStyle/>
          <a:p>
            <a:fld id="{C7279493-9029-47B8-ACCD-FA8AC0F9F90C}" type="slidenum">
              <a:rPr lang="en-US" smtClean="0">
                <a:cs typeface="Arial" charset="0"/>
              </a:rPr>
              <a:pPr/>
              <a:t>57</a:t>
            </a:fld>
            <a:endParaRPr lang="en-US" smtClean="0">
              <a:cs typeface="Arial"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endParaRPr lang="en-US" smtClean="0"/>
          </a:p>
        </p:txBody>
      </p:sp>
      <p:sp>
        <p:nvSpPr>
          <p:cNvPr id="120836" name="Slide Number Placeholder 3"/>
          <p:cNvSpPr>
            <a:spLocks noGrp="1"/>
          </p:cNvSpPr>
          <p:nvPr>
            <p:ph type="sldNum" sz="quarter" idx="5"/>
          </p:nvPr>
        </p:nvSpPr>
        <p:spPr>
          <a:noFill/>
        </p:spPr>
        <p:txBody>
          <a:bodyPr/>
          <a:lstStyle/>
          <a:p>
            <a:fld id="{C667CF7C-6C72-43EA-825F-B0D3938A15FD}" type="slidenum">
              <a:rPr lang="en-US" smtClean="0">
                <a:cs typeface="Arial" charset="0"/>
              </a:rPr>
              <a:pPr/>
              <a:t>58</a:t>
            </a:fld>
            <a:endParaRPr lang="en-US" smtClean="0">
              <a:cs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endParaRPr lang="en-US" smtClean="0"/>
          </a:p>
        </p:txBody>
      </p:sp>
      <p:sp>
        <p:nvSpPr>
          <p:cNvPr id="121860" name="Slide Number Placeholder 3"/>
          <p:cNvSpPr>
            <a:spLocks noGrp="1"/>
          </p:cNvSpPr>
          <p:nvPr>
            <p:ph type="sldNum" sz="quarter" idx="5"/>
          </p:nvPr>
        </p:nvSpPr>
        <p:spPr>
          <a:noFill/>
        </p:spPr>
        <p:txBody>
          <a:bodyPr/>
          <a:lstStyle/>
          <a:p>
            <a:fld id="{EA2E697B-48D2-46EA-B2FE-FA9B2F9FCAA8}" type="slidenum">
              <a:rPr lang="en-US" smtClean="0">
                <a:cs typeface="Arial" charset="0"/>
              </a:rPr>
              <a:pPr/>
              <a:t>59</a:t>
            </a:fld>
            <a:endParaRPr lang="en-U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3"/>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7.png"/><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8.png"/><Relationship Id="rId4"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9.wmf"/><Relationship Id="rId4" Type="http://schemas.openxmlformats.org/officeDocument/2006/relationships/oleObject" Target="../embeddings/oleObject6.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0.wmf"/><Relationship Id="rId4" Type="http://schemas.openxmlformats.org/officeDocument/2006/relationships/oleObject" Target="../embeddings/oleObject7.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1.wmf"/><Relationship Id="rId4" Type="http://schemas.openxmlformats.org/officeDocument/2006/relationships/oleObject" Target="../embeddings/oleObject8.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2.wmf"/><Relationship Id="rId4" Type="http://schemas.openxmlformats.org/officeDocument/2006/relationships/oleObject" Target="../embeddings/oleObject9.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3.wmf"/><Relationship Id="rId4" Type="http://schemas.openxmlformats.org/officeDocument/2006/relationships/oleObject" Target="../embeddings/oleObject10.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4.wmf"/><Relationship Id="rId4" Type="http://schemas.openxmlformats.org/officeDocument/2006/relationships/oleObject" Target="../embeddings/oleObject11.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6.wmf"/><Relationship Id="rId4" Type="http://schemas.openxmlformats.org/officeDocument/2006/relationships/oleObject" Target="../embeddings/oleObject12.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17.wmf"/><Relationship Id="rId4" Type="http://schemas.openxmlformats.org/officeDocument/2006/relationships/oleObject" Target="../embeddings/oleObject13.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18.wmf"/><Relationship Id="rId4" Type="http://schemas.openxmlformats.org/officeDocument/2006/relationships/oleObject" Target="../embeddings/oleObject14.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19.wmf"/><Relationship Id="rId4" Type="http://schemas.openxmlformats.org/officeDocument/2006/relationships/oleObject" Target="../embeddings/oleObject15.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0.wmf"/><Relationship Id="rId4" Type="http://schemas.openxmlformats.org/officeDocument/2006/relationships/oleObject" Target="../embeddings/oleObject16.bin"/></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22.png"/><Relationship Id="rId4" Type="http://schemas.openxmlformats.org/officeDocument/2006/relationships/oleObject" Target="../embeddings/oleObject17.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23.png"/><Relationship Id="rId4" Type="http://schemas.openxmlformats.org/officeDocument/2006/relationships/oleObject" Target="../embeddings/oleObject18.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24.wmf"/><Relationship Id="rId4" Type="http://schemas.openxmlformats.org/officeDocument/2006/relationships/oleObject" Target="../embeddings/oleObject19.bin"/></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26.wmf"/><Relationship Id="rId4" Type="http://schemas.openxmlformats.org/officeDocument/2006/relationships/oleObject" Target="../embeddings/oleObject20.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27.wmf"/><Relationship Id="rId4" Type="http://schemas.openxmlformats.org/officeDocument/2006/relationships/oleObject" Target="../embeddings/oleObject21.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28.wmf"/><Relationship Id="rId4" Type="http://schemas.openxmlformats.org/officeDocument/2006/relationships/oleObject" Target="../embeddings/oleObject22.bin"/></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752600" y="30480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idx="4294967295"/>
          </p:nvPr>
        </p:nvSpPr>
        <p:spPr>
          <a:xfrm>
            <a:off x="762000" y="1371600"/>
            <a:ext cx="7696200" cy="1676400"/>
          </a:xfrm>
        </p:spPr>
        <p:txBody>
          <a:bodyPr/>
          <a:lstStyle/>
          <a:p>
            <a:pPr eaLnBrk="1" hangingPunct="1"/>
            <a:r>
              <a:rPr lang="en-US" sz="6500" smtClean="0">
                <a:solidFill>
                  <a:srgbClr val="7030A0"/>
                </a:solidFill>
              </a:rPr>
              <a:t>Part 5</a:t>
            </a:r>
          </a:p>
        </p:txBody>
      </p:sp>
      <p:sp>
        <p:nvSpPr>
          <p:cNvPr id="16387" name="Rectangle 3"/>
          <p:cNvSpPr>
            <a:spLocks noGrp="1" noChangeArrowheads="1"/>
          </p:cNvSpPr>
          <p:nvPr>
            <p:ph type="subTitle" idx="4294967295"/>
          </p:nvPr>
        </p:nvSpPr>
        <p:spPr>
          <a:xfrm>
            <a:off x="457200" y="3846513"/>
            <a:ext cx="8534400" cy="1444625"/>
          </a:xfrm>
        </p:spPr>
        <p:txBody>
          <a:bodyPr/>
          <a:lstStyle/>
          <a:p>
            <a:pPr marL="0" indent="0" algn="ctr" eaLnBrk="1" hangingPunct="1">
              <a:buFont typeface="Wingdings" pitchFamily="2" charset="2"/>
              <a:buNone/>
            </a:pPr>
            <a:r>
              <a:rPr lang="en-US" sz="3000" b="1" smtClean="0"/>
              <a:t>Panel Data Models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457200" y="609600"/>
            <a:ext cx="8229600" cy="1139825"/>
          </a:xfrm>
        </p:spPr>
        <p:txBody>
          <a:bodyPr/>
          <a:lstStyle/>
          <a:p>
            <a:pPr eaLnBrk="1" hangingPunct="1"/>
            <a:r>
              <a:rPr lang="en-US" sz="3600" b="1" smtClean="0">
                <a:solidFill>
                  <a:schemeClr val="tx1"/>
                </a:solidFill>
              </a:rPr>
              <a:t>Application: Health Care Panel Data</a:t>
            </a:r>
          </a:p>
        </p:txBody>
      </p:sp>
      <p:sp>
        <p:nvSpPr>
          <p:cNvPr id="27651" name="Text Box 3"/>
          <p:cNvSpPr txBox="1">
            <a:spLocks noChangeArrowheads="1"/>
          </p:cNvSpPr>
          <p:nvPr/>
        </p:nvSpPr>
        <p:spPr bwMode="auto">
          <a:xfrm>
            <a:off x="457200" y="1828800"/>
            <a:ext cx="8382000" cy="4539704"/>
          </a:xfrm>
          <a:prstGeom prst="rect">
            <a:avLst/>
          </a:prstGeom>
          <a:noFill/>
          <a:ln w="19050">
            <a:noFill/>
            <a:miter lim="800000"/>
            <a:headEnd/>
            <a:tailEnd/>
          </a:ln>
        </p:spPr>
        <p:txBody>
          <a:bodyPr>
            <a:spAutoFit/>
          </a:bodyPr>
          <a:lstStyle/>
          <a:p>
            <a:pPr>
              <a:spcBef>
                <a:spcPct val="5000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smtClean="0"/>
              <a:t>Data </a:t>
            </a:r>
            <a:r>
              <a:rPr lang="en-US" sz="1400"/>
              <a:t>downloaded from Journal of Applied Econometrics Archive. This is an unbalanced panel with 7,293 individuals. They can be used for regression, count models, binary choice, ordered choice, and bivariate binary choice.  </a:t>
            </a:r>
            <a:r>
              <a:rPr lang="en-US" sz="1400" b="1" smtClean="0">
                <a:solidFill>
                  <a:srgbClr val="FF3300"/>
                </a:solidFill>
              </a:rPr>
              <a:t>There </a:t>
            </a:r>
            <a:r>
              <a:rPr lang="en-US" sz="1400" b="1">
                <a:solidFill>
                  <a:srgbClr val="FF3300"/>
                </a:solidFill>
              </a:rPr>
              <a:t>are altogether 27,326 observations.  The number of observations ranges from 1 to 7.  (Frequencies are: 1=1525, 2=2158, 3=825, 4=926, 5=1051, 6=1000, 7=987).</a:t>
            </a:r>
            <a:r>
              <a:rPr lang="en-US" sz="1400"/>
              <a:t> </a:t>
            </a:r>
            <a:endParaRPr lang="en-US" sz="1400" smtClean="0"/>
          </a:p>
          <a:p>
            <a:pPr>
              <a:spcBef>
                <a:spcPct val="50000"/>
              </a:spcBef>
            </a:pPr>
            <a:r>
              <a:rPr lang="en-US" sz="1400" b="1"/>
              <a:t>Variables in the file are</a:t>
            </a:r>
            <a:r>
              <a:rPr lang="en-US" sz="1400"/>
              <a:t/>
            </a:r>
            <a:br>
              <a:rPr lang="en-US" sz="1400"/>
            </a:br>
            <a:endParaRPr lang="en-US" sz="1400"/>
          </a:p>
          <a:p>
            <a:r>
              <a:rPr lang="en-US" sz="1400"/>
              <a:t>                   </a:t>
            </a:r>
            <a:r>
              <a:rPr lang="en-US" sz="1400" b="1"/>
              <a:t>DOCTOR  	=  1(Number of doctor visits &gt; 0)</a:t>
            </a:r>
            <a:br>
              <a:rPr lang="en-US" sz="1400" b="1"/>
            </a:br>
            <a:r>
              <a:rPr lang="en-US" sz="1400" b="1"/>
              <a:t>                   HOSPITAL	=  1(Number of hospital visits &gt; 0)</a:t>
            </a:r>
          </a:p>
          <a:p>
            <a:r>
              <a:rPr lang="en-US" sz="1400" b="1"/>
              <a:t>                   HSAT       	=  health satisfaction, coded 0 (low) - 10 (high)  </a:t>
            </a:r>
          </a:p>
          <a:p>
            <a:r>
              <a:rPr lang="en-US" sz="1400" b="1">
                <a:solidFill>
                  <a:srgbClr val="FF3300"/>
                </a:solidFill>
              </a:rPr>
              <a:t>                   </a:t>
            </a:r>
            <a:r>
              <a:rPr lang="en-US" sz="1400" b="1"/>
              <a:t>DOCVIS    	=  number of doctor visits in last three months</a:t>
            </a:r>
            <a:br>
              <a:rPr lang="en-US" sz="1400" b="1"/>
            </a:br>
            <a:r>
              <a:rPr lang="en-US" sz="1400" b="1"/>
              <a:t>                   HOSPVIS  	=  number of hospital visits in last calendar year</a:t>
            </a:r>
            <a:r>
              <a:rPr lang="en-US" sz="1400" b="1">
                <a:solidFill>
                  <a:srgbClr val="FF3300"/>
                </a:solidFill>
              </a:rPr>
              <a:t/>
            </a:r>
            <a:br>
              <a:rPr lang="en-US" sz="1400" b="1">
                <a:solidFill>
                  <a:srgbClr val="FF3300"/>
                </a:solidFill>
              </a:rPr>
            </a:br>
            <a:r>
              <a:rPr lang="en-US" sz="1400" b="1">
                <a:solidFill>
                  <a:srgbClr val="FF3300"/>
                </a:solidFill>
              </a:rPr>
              <a:t>                   </a:t>
            </a:r>
            <a:r>
              <a:rPr lang="en-US" sz="1400" b="1"/>
              <a:t>PUBLIC    	=  insured in public health insurance = 1; otherwise = 0</a:t>
            </a:r>
            <a:br>
              <a:rPr lang="en-US" sz="1400" b="1"/>
            </a:br>
            <a:r>
              <a:rPr lang="en-US" sz="1400" b="1"/>
              <a:t>                   ADDON 	=  insured by add-on insurance = 1; otherswise = 0</a:t>
            </a:r>
          </a:p>
          <a:p>
            <a:r>
              <a:rPr lang="en-US" sz="1400"/>
              <a:t>                   </a:t>
            </a:r>
            <a:r>
              <a:rPr lang="en-US" sz="1400" b="1"/>
              <a:t>HHNINC 	=  household nominal monthly net income in German marks / 10000</a:t>
            </a:r>
            <a:r>
              <a:rPr lang="en-US" sz="1400"/>
              <a:t>.</a:t>
            </a:r>
          </a:p>
          <a:p>
            <a:r>
              <a:rPr lang="en-US" sz="1400"/>
              <a:t>                                             (4 observations with income=0 were dropped)</a:t>
            </a:r>
            <a:br>
              <a:rPr lang="en-US" sz="1400"/>
            </a:br>
            <a:r>
              <a:rPr lang="en-US" sz="1400"/>
              <a:t>                   </a:t>
            </a:r>
            <a:r>
              <a:rPr lang="en-US" sz="1400" b="1"/>
              <a:t>HHKIDS 	=  children under age 16 in the household = 1; otherwise = 0</a:t>
            </a:r>
            <a:br>
              <a:rPr lang="en-US" sz="1400" b="1"/>
            </a:br>
            <a:r>
              <a:rPr lang="en-US" sz="1400" b="1"/>
              <a:t>                   EDUC 	=  years of schooling </a:t>
            </a:r>
          </a:p>
          <a:p>
            <a:r>
              <a:rPr lang="en-US" sz="1400" b="1"/>
              <a:t>                   AGE 	=  age in years</a:t>
            </a:r>
          </a:p>
          <a:p>
            <a:r>
              <a:rPr lang="en-US" sz="1400" b="1"/>
              <a:t>                   MARRIED 	=  marital </a:t>
            </a:r>
            <a:r>
              <a:rPr lang="en-US" sz="1400" b="1" smtClean="0"/>
              <a:t>status</a:t>
            </a:r>
            <a:endParaRPr lang="en-US" sz="1400" b="1"/>
          </a:p>
        </p:txBody>
      </p:sp>
      <p:sp>
        <p:nvSpPr>
          <p:cNvPr id="27652" name="Line 4"/>
          <p:cNvSpPr>
            <a:spLocks noChangeShapeType="1"/>
          </p:cNvSpPr>
          <p:nvPr/>
        </p:nvSpPr>
        <p:spPr bwMode="auto">
          <a:xfrm>
            <a:off x="685800" y="3733800"/>
            <a:ext cx="609600" cy="0"/>
          </a:xfrm>
          <a:prstGeom prst="line">
            <a:avLst/>
          </a:prstGeom>
          <a:noFill/>
          <a:ln w="57150">
            <a:solidFill>
              <a:srgbClr val="FF3300"/>
            </a:solidFill>
            <a:round/>
            <a:headEnd/>
            <a:tailEnd type="triangle" w="med" len="med"/>
          </a:ln>
        </p:spPr>
        <p:txBody>
          <a:bodyPr wrap="none"/>
          <a:lstStyle/>
          <a:p>
            <a:endParaRPr lang="en-US"/>
          </a:p>
        </p:txBody>
      </p:sp>
      <p:sp>
        <p:nvSpPr>
          <p:cNvPr id="27653" name="Line 5"/>
          <p:cNvSpPr>
            <a:spLocks noChangeShapeType="1"/>
          </p:cNvSpPr>
          <p:nvPr/>
        </p:nvSpPr>
        <p:spPr bwMode="auto">
          <a:xfrm>
            <a:off x="685800" y="4648200"/>
            <a:ext cx="609600" cy="0"/>
          </a:xfrm>
          <a:prstGeom prst="line">
            <a:avLst/>
          </a:prstGeom>
          <a:noFill/>
          <a:ln w="57150">
            <a:solidFill>
              <a:srgbClr val="FF3300"/>
            </a:solidFill>
            <a:round/>
            <a:headEnd/>
            <a:tailEnd type="triangle" w="med" len="med"/>
          </a:ln>
        </p:spPr>
        <p:txBody>
          <a:bodyPr wrap="none"/>
          <a:lstStyle/>
          <a:p>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762000"/>
            <a:ext cx="8229600" cy="1139825"/>
          </a:xfrm>
        </p:spPr>
        <p:txBody>
          <a:bodyPr/>
          <a:lstStyle/>
          <a:p>
            <a:pPr eaLnBrk="1" hangingPunct="1"/>
            <a:r>
              <a:rPr lang="en-US" b="1" smtClean="0"/>
              <a:t>Unbalanced Panels</a:t>
            </a:r>
          </a:p>
        </p:txBody>
      </p:sp>
      <p:pic>
        <p:nvPicPr>
          <p:cNvPr id="28675" name="Picture 4"/>
          <p:cNvPicPr>
            <a:picLocks noChangeAspect="1" noChangeArrowheads="1"/>
          </p:cNvPicPr>
          <p:nvPr/>
        </p:nvPicPr>
        <p:blipFill>
          <a:blip r:embed="rId3"/>
          <a:srcRect/>
          <a:stretch>
            <a:fillRect/>
          </a:stretch>
        </p:blipFill>
        <p:spPr bwMode="auto">
          <a:xfrm>
            <a:off x="609600" y="2438400"/>
            <a:ext cx="3161475" cy="1981200"/>
          </a:xfrm>
          <a:prstGeom prst="rect">
            <a:avLst/>
          </a:prstGeom>
          <a:noFill/>
          <a:ln w="9525">
            <a:noFill/>
            <a:miter lim="800000"/>
            <a:headEnd/>
            <a:tailEnd/>
          </a:ln>
        </p:spPr>
      </p:pic>
      <p:sp>
        <p:nvSpPr>
          <p:cNvPr id="4" name="TextBox 3"/>
          <p:cNvSpPr txBox="1"/>
          <p:nvPr/>
        </p:nvSpPr>
        <p:spPr>
          <a:xfrm>
            <a:off x="1524000" y="4583668"/>
            <a:ext cx="1524000" cy="369332"/>
          </a:xfrm>
          <a:prstGeom prst="rect">
            <a:avLst/>
          </a:prstGeom>
          <a:noFill/>
        </p:spPr>
        <p:txBody>
          <a:bodyPr wrap="square" rtlCol="0">
            <a:spAutoFit/>
          </a:bodyPr>
          <a:lstStyle/>
          <a:p>
            <a:r>
              <a:rPr lang="en-US" b="1" smtClean="0">
                <a:solidFill>
                  <a:srgbClr val="7030A0"/>
                </a:solidFill>
                <a:latin typeface="+mj-lt"/>
              </a:rPr>
              <a:t>Group Sizes</a:t>
            </a:r>
            <a:endParaRPr lang="en-US">
              <a:solidFill>
                <a:srgbClr val="7030A0"/>
              </a:solidFill>
              <a:latin typeface="+mj-lt"/>
            </a:endParaRPr>
          </a:p>
        </p:txBody>
      </p:sp>
      <p:sp>
        <p:nvSpPr>
          <p:cNvPr id="5" name="TextBox 4"/>
          <p:cNvSpPr txBox="1"/>
          <p:nvPr/>
        </p:nvSpPr>
        <p:spPr>
          <a:xfrm>
            <a:off x="4114800" y="2133600"/>
            <a:ext cx="4724400" cy="2893100"/>
          </a:xfrm>
          <a:prstGeom prst="rect">
            <a:avLst/>
          </a:prstGeom>
          <a:noFill/>
        </p:spPr>
        <p:txBody>
          <a:bodyPr wrap="square" rtlCol="0">
            <a:spAutoFit/>
          </a:bodyPr>
          <a:lstStyle/>
          <a:p>
            <a:r>
              <a:rPr lang="en-US" sz="1400" b="1" smtClean="0">
                <a:latin typeface="+mj-lt"/>
              </a:rPr>
              <a:t>Most theoretical results are for balanced panels.</a:t>
            </a:r>
          </a:p>
          <a:p>
            <a:endParaRPr lang="en-US" sz="1400" b="1" smtClean="0">
              <a:latin typeface="+mj-lt"/>
            </a:endParaRPr>
          </a:p>
          <a:p>
            <a:r>
              <a:rPr lang="en-US" sz="1400" b="1" smtClean="0">
                <a:latin typeface="+mj-lt"/>
              </a:rPr>
              <a:t>Most real world panels are unbalanced.</a:t>
            </a:r>
          </a:p>
          <a:p>
            <a:endParaRPr lang="en-US" sz="1400" b="1" smtClean="0">
              <a:latin typeface="+mj-lt"/>
            </a:endParaRPr>
          </a:p>
          <a:p>
            <a:r>
              <a:rPr lang="en-US" sz="1400" b="1" smtClean="0">
                <a:latin typeface="+mj-lt"/>
              </a:rPr>
              <a:t>Often the gaps are caused by attrition.</a:t>
            </a:r>
          </a:p>
          <a:p>
            <a:endParaRPr lang="en-US" sz="1400" b="1" smtClean="0">
              <a:latin typeface="+mj-lt"/>
            </a:endParaRPr>
          </a:p>
          <a:p>
            <a:r>
              <a:rPr lang="en-US" sz="1400" b="1" smtClean="0">
                <a:latin typeface="+mj-lt"/>
              </a:rPr>
              <a:t>The major question is whether the gaps are ‘missing completely at random.’  If not, the observation mechanism is endogenous, and at least some methods will produce questionable results.</a:t>
            </a:r>
          </a:p>
          <a:p>
            <a:endParaRPr lang="en-US" sz="1400" b="1" smtClean="0">
              <a:latin typeface="+mj-lt"/>
            </a:endParaRPr>
          </a:p>
          <a:p>
            <a:r>
              <a:rPr lang="en-US" sz="1400" b="1" smtClean="0">
                <a:latin typeface="+mj-lt"/>
              </a:rPr>
              <a:t>Researchers rarely have any reason to treat the data as nonrandomly sampled.  (This is good news.)</a:t>
            </a:r>
            <a:endParaRPr lang="en-US" sz="1400" b="1">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Unbalanced Panels and Attrition ‘Bias’</a:t>
            </a:r>
            <a:endParaRPr lang="en-US" b="1"/>
          </a:p>
        </p:txBody>
      </p:sp>
      <p:sp>
        <p:nvSpPr>
          <p:cNvPr id="3" name="Content Placeholder 2"/>
          <p:cNvSpPr>
            <a:spLocks noGrp="1"/>
          </p:cNvSpPr>
          <p:nvPr>
            <p:ph idx="1"/>
          </p:nvPr>
        </p:nvSpPr>
        <p:spPr>
          <a:xfrm>
            <a:off x="533400" y="1905001"/>
            <a:ext cx="8229600" cy="2286000"/>
          </a:xfrm>
        </p:spPr>
        <p:txBody>
          <a:bodyPr/>
          <a:lstStyle/>
          <a:p>
            <a:r>
              <a:rPr lang="en-US" sz="2000" smtClean="0">
                <a:latin typeface="+mj-lt"/>
              </a:rPr>
              <a:t>Test for ‘attrition bias.’  (Verbeek and Nijman, Testing for Selectivity Bias in Panel Data Models, International Economic Review, 1992, 33, 681-703.</a:t>
            </a:r>
          </a:p>
          <a:p>
            <a:pPr lvl="1"/>
            <a:r>
              <a:rPr lang="en-US" sz="1800" smtClean="0">
                <a:latin typeface="+mj-lt"/>
              </a:rPr>
              <a:t>Variable addition test using covariates of presence in the panel</a:t>
            </a:r>
          </a:p>
          <a:p>
            <a:pPr lvl="1"/>
            <a:r>
              <a:rPr lang="en-US" sz="1800" smtClean="0">
                <a:latin typeface="+mj-lt"/>
              </a:rPr>
              <a:t>Nonconstructive – what to do next?</a:t>
            </a:r>
          </a:p>
          <a:p>
            <a:r>
              <a:rPr lang="en-US" sz="2000" smtClean="0">
                <a:latin typeface="+mj-lt"/>
              </a:rPr>
              <a:t>Do something about attrition bias. (Wooldridge, Inverse Probability Weighted M-Estimators for Sample Stratification and Attrition, Portuguese Economic Journal, 2002, 1: 117-139)</a:t>
            </a:r>
          </a:p>
          <a:p>
            <a:pPr lvl="1"/>
            <a:r>
              <a:rPr lang="en-US" sz="1800" smtClean="0">
                <a:latin typeface="+mj-lt"/>
              </a:rPr>
              <a:t>Stringent assumptions about the process</a:t>
            </a:r>
          </a:p>
          <a:p>
            <a:pPr lvl="1"/>
            <a:r>
              <a:rPr lang="en-US" sz="1800" smtClean="0">
                <a:latin typeface="+mj-lt"/>
              </a:rPr>
              <a:t>Model based on probability of being present in each wave of the panel</a:t>
            </a:r>
          </a:p>
          <a:p>
            <a:r>
              <a:rPr lang="en-US" sz="2000" smtClean="0">
                <a:latin typeface="+mj-lt"/>
              </a:rPr>
              <a:t>We return to these in discussion of applications of ordered choice models</a:t>
            </a:r>
            <a:endParaRPr lang="en-US" sz="2000">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b="1" smtClean="0"/>
              <a:t>Panel Data Models</a:t>
            </a:r>
          </a:p>
        </p:txBody>
      </p:sp>
      <p:sp>
        <p:nvSpPr>
          <p:cNvPr id="29699" name="Rectangle 3"/>
          <p:cNvSpPr>
            <a:spLocks noGrp="1" noChangeArrowheads="1"/>
          </p:cNvSpPr>
          <p:nvPr>
            <p:ph type="body" idx="1"/>
          </p:nvPr>
        </p:nvSpPr>
        <p:spPr>
          <a:xfrm>
            <a:off x="762000" y="1828800"/>
            <a:ext cx="8229600" cy="4530725"/>
          </a:xfrm>
        </p:spPr>
        <p:txBody>
          <a:bodyPr/>
          <a:lstStyle/>
          <a:p>
            <a:pPr eaLnBrk="1" hangingPunct="1"/>
            <a:r>
              <a:rPr lang="en-US" smtClean="0">
                <a:latin typeface="Arial" charset="0"/>
              </a:rPr>
              <a:t>Benefits</a:t>
            </a:r>
          </a:p>
          <a:p>
            <a:pPr lvl="1" eaLnBrk="1" hangingPunct="1"/>
            <a:r>
              <a:rPr lang="en-US" smtClean="0">
                <a:latin typeface="Arial" charset="0"/>
              </a:rPr>
              <a:t>Modeling heterogeneity</a:t>
            </a:r>
          </a:p>
          <a:p>
            <a:pPr lvl="1" eaLnBrk="1" hangingPunct="1"/>
            <a:r>
              <a:rPr lang="en-US" smtClean="0">
                <a:latin typeface="Arial" charset="0"/>
              </a:rPr>
              <a:t>Rich specifications</a:t>
            </a:r>
          </a:p>
          <a:p>
            <a:pPr lvl="1" eaLnBrk="1" hangingPunct="1"/>
            <a:r>
              <a:rPr lang="en-US" smtClean="0">
                <a:latin typeface="Arial" charset="0"/>
              </a:rPr>
              <a:t>Modeling dynamic effects in individual behavior</a:t>
            </a:r>
          </a:p>
          <a:p>
            <a:pPr eaLnBrk="1" hangingPunct="1"/>
            <a:r>
              <a:rPr lang="en-US" smtClean="0">
                <a:latin typeface="Arial" charset="0"/>
              </a:rPr>
              <a:t>Costs</a:t>
            </a:r>
          </a:p>
          <a:p>
            <a:pPr lvl="1" eaLnBrk="1" hangingPunct="1"/>
            <a:r>
              <a:rPr lang="en-US" smtClean="0">
                <a:latin typeface="Arial" charset="0"/>
              </a:rPr>
              <a:t>More complex models and estimation procedures</a:t>
            </a:r>
          </a:p>
          <a:p>
            <a:pPr lvl="1" eaLnBrk="1" hangingPunct="1"/>
            <a:r>
              <a:rPr lang="en-US" smtClean="0">
                <a:latin typeface="Arial" charset="0"/>
              </a:rPr>
              <a:t>Statistical issues for identification and estimation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609600"/>
            <a:ext cx="8229600" cy="1139825"/>
          </a:xfrm>
        </p:spPr>
        <p:txBody>
          <a:bodyPr/>
          <a:lstStyle/>
          <a:p>
            <a:pPr algn="ctr" eaLnBrk="1" hangingPunct="1"/>
            <a:r>
              <a:rPr lang="en-US" b="1" smtClean="0"/>
              <a:t>Fixed and Random Effects</a:t>
            </a:r>
          </a:p>
        </p:txBody>
      </p:sp>
      <p:sp>
        <p:nvSpPr>
          <p:cNvPr id="30723" name="Rectangle 3"/>
          <p:cNvSpPr>
            <a:spLocks noGrp="1" noChangeArrowheads="1"/>
          </p:cNvSpPr>
          <p:nvPr>
            <p:ph type="body" idx="1"/>
          </p:nvPr>
        </p:nvSpPr>
        <p:spPr>
          <a:xfrm>
            <a:off x="1828800" y="1905000"/>
            <a:ext cx="7010400" cy="4530725"/>
          </a:xfrm>
        </p:spPr>
        <p:txBody>
          <a:bodyPr/>
          <a:lstStyle/>
          <a:p>
            <a:pPr eaLnBrk="1" hangingPunct="1"/>
            <a:r>
              <a:rPr lang="en-US" sz="2400" smtClean="0">
                <a:latin typeface="Arial" charset="0"/>
              </a:rPr>
              <a:t>Model: Feature of interest y</a:t>
            </a:r>
            <a:r>
              <a:rPr lang="en-US" sz="2400" baseline="-25000" smtClean="0">
                <a:latin typeface="Arial" charset="0"/>
              </a:rPr>
              <a:t>it</a:t>
            </a:r>
            <a:endParaRPr lang="en-US" sz="2400" smtClean="0">
              <a:latin typeface="Arial" charset="0"/>
            </a:endParaRPr>
          </a:p>
          <a:p>
            <a:pPr eaLnBrk="1" hangingPunct="1"/>
            <a:r>
              <a:rPr lang="en-US" sz="2400" smtClean="0">
                <a:latin typeface="Arial" charset="0"/>
              </a:rPr>
              <a:t>Probability distribution or conditional mean</a:t>
            </a:r>
          </a:p>
          <a:p>
            <a:pPr lvl="1" eaLnBrk="1" hangingPunct="1"/>
            <a:r>
              <a:rPr lang="en-US" sz="2000" smtClean="0">
                <a:latin typeface="Arial" charset="0"/>
              </a:rPr>
              <a:t>Observable covariates </a:t>
            </a:r>
            <a:r>
              <a:rPr lang="en-US" sz="2000" b="1" smtClean="0">
                <a:latin typeface="Arial" charset="0"/>
              </a:rPr>
              <a:t>x</a:t>
            </a:r>
            <a:r>
              <a:rPr lang="en-US" sz="2000" baseline="-25000" smtClean="0">
                <a:latin typeface="Arial" charset="0"/>
              </a:rPr>
              <a:t>it</a:t>
            </a:r>
            <a:r>
              <a:rPr lang="en-US" sz="2000" smtClean="0">
                <a:latin typeface="Arial" charset="0"/>
              </a:rPr>
              <a:t>, </a:t>
            </a:r>
            <a:r>
              <a:rPr lang="en-US" sz="2000" b="1" smtClean="0">
                <a:latin typeface="Arial" charset="0"/>
              </a:rPr>
              <a:t>z</a:t>
            </a:r>
            <a:r>
              <a:rPr lang="en-US" sz="2000" baseline="-25000" smtClean="0">
                <a:latin typeface="Arial" charset="0"/>
              </a:rPr>
              <a:t>i</a:t>
            </a:r>
            <a:endParaRPr lang="en-US" sz="2000" smtClean="0">
              <a:latin typeface="Arial" charset="0"/>
            </a:endParaRPr>
          </a:p>
          <a:p>
            <a:pPr lvl="1" eaLnBrk="1" hangingPunct="1"/>
            <a:r>
              <a:rPr lang="en-US" sz="2000" smtClean="0">
                <a:latin typeface="Arial" charset="0"/>
              </a:rPr>
              <a:t>Individual specific heterogeneity, u</a:t>
            </a:r>
            <a:r>
              <a:rPr lang="en-US" sz="2000" baseline="-25000" smtClean="0">
                <a:latin typeface="Arial" charset="0"/>
              </a:rPr>
              <a:t>i</a:t>
            </a:r>
            <a:endParaRPr lang="en-US" sz="2000" smtClean="0">
              <a:latin typeface="Arial" charset="0"/>
            </a:endParaRPr>
          </a:p>
          <a:p>
            <a:pPr lvl="1" eaLnBrk="1" hangingPunct="1"/>
            <a:r>
              <a:rPr lang="en-US" sz="2000" smtClean="0">
                <a:latin typeface="Arial" charset="0"/>
              </a:rPr>
              <a:t>Probability or mean, f(</a:t>
            </a:r>
            <a:r>
              <a:rPr lang="en-US" sz="2000" b="1" smtClean="0">
                <a:latin typeface="Arial" charset="0"/>
              </a:rPr>
              <a:t>x</a:t>
            </a:r>
            <a:r>
              <a:rPr lang="en-US" sz="2000" baseline="-25000" smtClean="0">
                <a:latin typeface="Arial" charset="0"/>
              </a:rPr>
              <a:t>it</a:t>
            </a:r>
            <a:r>
              <a:rPr lang="en-US" sz="2000" smtClean="0">
                <a:latin typeface="Arial" charset="0"/>
              </a:rPr>
              <a:t>,</a:t>
            </a:r>
            <a:r>
              <a:rPr lang="en-US" sz="2000" b="1" smtClean="0">
                <a:latin typeface="Arial" charset="0"/>
              </a:rPr>
              <a:t>z</a:t>
            </a:r>
            <a:r>
              <a:rPr lang="en-US" sz="2000" baseline="-25000" smtClean="0">
                <a:latin typeface="Arial" charset="0"/>
              </a:rPr>
              <a:t>i</a:t>
            </a:r>
            <a:r>
              <a:rPr lang="en-US" sz="2000" smtClean="0">
                <a:latin typeface="Arial" charset="0"/>
              </a:rPr>
              <a:t>,u</a:t>
            </a:r>
            <a:r>
              <a:rPr lang="en-US" sz="2000" baseline="-25000" smtClean="0">
                <a:latin typeface="Arial" charset="0"/>
              </a:rPr>
              <a:t>i</a:t>
            </a:r>
            <a:r>
              <a:rPr lang="en-US" sz="2000" smtClean="0">
                <a:latin typeface="Arial" charset="0"/>
              </a:rPr>
              <a:t>)</a:t>
            </a:r>
          </a:p>
          <a:p>
            <a:pPr eaLnBrk="1" hangingPunct="1"/>
            <a:r>
              <a:rPr lang="en-US" sz="2400" smtClean="0">
                <a:latin typeface="Arial" charset="0"/>
              </a:rPr>
              <a:t>Random effects: E[u</a:t>
            </a:r>
            <a:r>
              <a:rPr lang="en-US" sz="2400" baseline="-25000" smtClean="0">
                <a:latin typeface="Arial" charset="0"/>
              </a:rPr>
              <a:t>i</a:t>
            </a:r>
            <a:r>
              <a:rPr lang="en-US" sz="2400" smtClean="0">
                <a:latin typeface="Arial" charset="0"/>
              </a:rPr>
              <a:t>|</a:t>
            </a:r>
            <a:r>
              <a:rPr lang="en-US" sz="2400" b="1" smtClean="0">
                <a:latin typeface="Arial" charset="0"/>
              </a:rPr>
              <a:t>x</a:t>
            </a:r>
            <a:r>
              <a:rPr lang="en-US" sz="2400" baseline="-25000" smtClean="0">
                <a:latin typeface="Arial" charset="0"/>
              </a:rPr>
              <a:t>i1</a:t>
            </a:r>
            <a:r>
              <a:rPr lang="en-US" sz="2400" smtClean="0">
                <a:latin typeface="Arial" charset="0"/>
              </a:rPr>
              <a:t>,…,</a:t>
            </a:r>
            <a:r>
              <a:rPr lang="en-US" sz="2400" b="1" smtClean="0">
                <a:latin typeface="Arial" charset="0"/>
              </a:rPr>
              <a:t>x</a:t>
            </a:r>
            <a:r>
              <a:rPr lang="en-US" sz="2400" baseline="-25000" smtClean="0">
                <a:latin typeface="Arial" charset="0"/>
              </a:rPr>
              <a:t>iT</a:t>
            </a:r>
            <a:r>
              <a:rPr lang="en-US" sz="2400" smtClean="0">
                <a:latin typeface="Arial" charset="0"/>
              </a:rPr>
              <a:t>,</a:t>
            </a:r>
            <a:r>
              <a:rPr lang="en-US" sz="2400" b="1" smtClean="0">
                <a:latin typeface="Arial" charset="0"/>
              </a:rPr>
              <a:t>z</a:t>
            </a:r>
            <a:r>
              <a:rPr lang="en-US" sz="2400" baseline="-25000" smtClean="0">
                <a:latin typeface="Arial" charset="0"/>
              </a:rPr>
              <a:t>i</a:t>
            </a:r>
            <a:r>
              <a:rPr lang="en-US" sz="2400" smtClean="0">
                <a:latin typeface="Arial" charset="0"/>
              </a:rPr>
              <a:t>] = 0</a:t>
            </a:r>
          </a:p>
          <a:p>
            <a:pPr eaLnBrk="1" hangingPunct="1"/>
            <a:r>
              <a:rPr lang="en-US" sz="2400" smtClean="0">
                <a:latin typeface="Arial" charset="0"/>
              </a:rPr>
              <a:t>Fixed effects: E[u</a:t>
            </a:r>
            <a:r>
              <a:rPr lang="en-US" sz="2400" baseline="-25000" smtClean="0">
                <a:latin typeface="Arial" charset="0"/>
              </a:rPr>
              <a:t>i</a:t>
            </a:r>
            <a:r>
              <a:rPr lang="en-US" sz="2400" smtClean="0">
                <a:latin typeface="Arial" charset="0"/>
              </a:rPr>
              <a:t>|</a:t>
            </a:r>
            <a:r>
              <a:rPr lang="en-US" sz="2400" b="1" smtClean="0">
                <a:latin typeface="Arial" charset="0"/>
              </a:rPr>
              <a:t>x</a:t>
            </a:r>
            <a:r>
              <a:rPr lang="en-US" sz="2400" baseline="-25000" smtClean="0">
                <a:latin typeface="Arial" charset="0"/>
              </a:rPr>
              <a:t>i1</a:t>
            </a:r>
            <a:r>
              <a:rPr lang="en-US" sz="2400" smtClean="0">
                <a:latin typeface="Arial" charset="0"/>
              </a:rPr>
              <a:t>,…,</a:t>
            </a:r>
            <a:r>
              <a:rPr lang="en-US" sz="2400" b="1" smtClean="0">
                <a:latin typeface="Arial" charset="0"/>
              </a:rPr>
              <a:t>x</a:t>
            </a:r>
            <a:r>
              <a:rPr lang="en-US" sz="2400" baseline="-25000" smtClean="0">
                <a:latin typeface="Arial" charset="0"/>
              </a:rPr>
              <a:t>iT</a:t>
            </a:r>
            <a:r>
              <a:rPr lang="en-US" sz="2400" smtClean="0">
                <a:latin typeface="Arial" charset="0"/>
              </a:rPr>
              <a:t>,</a:t>
            </a:r>
            <a:r>
              <a:rPr lang="en-US" sz="2400" b="1" smtClean="0">
                <a:latin typeface="Arial" charset="0"/>
              </a:rPr>
              <a:t>z</a:t>
            </a:r>
            <a:r>
              <a:rPr lang="en-US" sz="2400" baseline="-25000" smtClean="0">
                <a:latin typeface="Arial" charset="0"/>
              </a:rPr>
              <a:t>i</a:t>
            </a:r>
            <a:r>
              <a:rPr lang="en-US" sz="2400" smtClean="0">
                <a:latin typeface="Arial" charset="0"/>
              </a:rPr>
              <a:t>] = g(</a:t>
            </a:r>
            <a:r>
              <a:rPr lang="en-US" sz="2400" b="1" smtClean="0">
                <a:latin typeface="Arial" charset="0"/>
              </a:rPr>
              <a:t>X</a:t>
            </a:r>
            <a:r>
              <a:rPr lang="en-US" sz="2400" baseline="-25000" smtClean="0">
                <a:latin typeface="Arial" charset="0"/>
              </a:rPr>
              <a:t>i</a:t>
            </a:r>
            <a:r>
              <a:rPr lang="en-US" sz="2400" smtClean="0">
                <a:latin typeface="Arial" charset="0"/>
              </a:rPr>
              <a:t>,</a:t>
            </a:r>
            <a:r>
              <a:rPr lang="en-US" sz="2400" b="1" smtClean="0">
                <a:latin typeface="Arial" charset="0"/>
              </a:rPr>
              <a:t>z</a:t>
            </a:r>
            <a:r>
              <a:rPr lang="en-US" sz="2400" baseline="-25000" smtClean="0">
                <a:latin typeface="Arial" charset="0"/>
              </a:rPr>
              <a:t>i</a:t>
            </a:r>
            <a:r>
              <a:rPr lang="en-US" sz="2400" smtClean="0">
                <a:latin typeface="Arial" charset="0"/>
              </a:rPr>
              <a:t>).</a:t>
            </a:r>
          </a:p>
          <a:p>
            <a:pPr eaLnBrk="1" hangingPunct="1"/>
            <a:r>
              <a:rPr lang="en-US" sz="2400" smtClean="0">
                <a:latin typeface="Arial" charset="0"/>
              </a:rPr>
              <a:t>The difference relates to how u</a:t>
            </a:r>
            <a:r>
              <a:rPr lang="en-US" sz="2400" baseline="-25000" smtClean="0">
                <a:latin typeface="Arial" charset="0"/>
              </a:rPr>
              <a:t>i</a:t>
            </a:r>
            <a:r>
              <a:rPr lang="en-US" sz="2400" smtClean="0">
                <a:latin typeface="Arial" charset="0"/>
              </a:rPr>
              <a:t> relates to the observable covariates.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a:srcRect/>
          <a:stretch>
            <a:fillRect/>
          </a:stretch>
        </p:blipFill>
        <p:spPr bwMode="auto">
          <a:xfrm>
            <a:off x="1066800" y="1676400"/>
            <a:ext cx="7162800" cy="3795713"/>
          </a:xfrm>
          <a:prstGeom prst="rect">
            <a:avLst/>
          </a:prstGeom>
          <a:noFill/>
          <a:ln w="9525">
            <a:noFill/>
            <a:miter lim="800000"/>
            <a:headEnd/>
            <a:tailEnd/>
          </a:ln>
        </p:spPr>
      </p:pic>
      <p:sp>
        <p:nvSpPr>
          <p:cNvPr id="31747" name="Rectangle 3"/>
          <p:cNvSpPr>
            <a:spLocks noGrp="1" noChangeArrowheads="1"/>
          </p:cNvSpPr>
          <p:nvPr>
            <p:ph type="title"/>
          </p:nvPr>
        </p:nvSpPr>
        <p:spPr>
          <a:xfrm>
            <a:off x="457200" y="304800"/>
            <a:ext cx="8229600" cy="1139825"/>
          </a:xfrm>
        </p:spPr>
        <p:txBody>
          <a:bodyPr/>
          <a:lstStyle/>
          <a:p>
            <a:pPr algn="ctr" eaLnBrk="1" hangingPunct="1"/>
            <a:r>
              <a:rPr lang="en-US" b="1" smtClean="0">
                <a:solidFill>
                  <a:schemeClr val="tx1"/>
                </a:solidFill>
              </a:rPr>
              <a:t>Household Income</a:t>
            </a:r>
          </a:p>
        </p:txBody>
      </p:sp>
      <p:sp>
        <p:nvSpPr>
          <p:cNvPr id="31748" name="Text Box 4"/>
          <p:cNvSpPr txBox="1">
            <a:spLocks noChangeArrowheads="1"/>
          </p:cNvSpPr>
          <p:nvPr/>
        </p:nvSpPr>
        <p:spPr bwMode="auto">
          <a:xfrm>
            <a:off x="1066800" y="5791200"/>
            <a:ext cx="7162800" cy="415925"/>
          </a:xfrm>
          <a:prstGeom prst="rect">
            <a:avLst/>
          </a:prstGeom>
          <a:noFill/>
          <a:ln w="19050">
            <a:solidFill>
              <a:schemeClr val="tx1"/>
            </a:solidFill>
            <a:miter lim="800000"/>
            <a:headEnd/>
            <a:tailEnd/>
          </a:ln>
        </p:spPr>
        <p:txBody>
          <a:bodyPr>
            <a:spAutoFit/>
          </a:bodyPr>
          <a:lstStyle/>
          <a:p>
            <a:pPr algn="ctr">
              <a:spcBef>
                <a:spcPct val="50000"/>
              </a:spcBef>
            </a:pPr>
            <a:r>
              <a:rPr lang="en-US" sz="2000" b="1">
                <a:latin typeface="Arial" charset="0"/>
              </a:rPr>
              <a:t>We begin by analyzing Income using linear regression.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457200" y="609600"/>
            <a:ext cx="8229600" cy="1139825"/>
          </a:xfrm>
        </p:spPr>
        <p:txBody>
          <a:bodyPr/>
          <a:lstStyle/>
          <a:p>
            <a:pPr algn="ctr" eaLnBrk="1" hangingPunct="1"/>
            <a:r>
              <a:rPr lang="en-US" sz="3200" b="1" smtClean="0"/>
              <a:t>Fixed and Random Effects in Regression</a:t>
            </a:r>
          </a:p>
        </p:txBody>
      </p:sp>
      <p:sp>
        <p:nvSpPr>
          <p:cNvPr id="32771" name="Rectangle 3"/>
          <p:cNvSpPr>
            <a:spLocks noGrp="1" noChangeArrowheads="1"/>
          </p:cNvSpPr>
          <p:nvPr>
            <p:ph type="body" idx="4294967295"/>
          </p:nvPr>
        </p:nvSpPr>
        <p:spPr>
          <a:xfrm>
            <a:off x="914400" y="1905000"/>
            <a:ext cx="7772400" cy="4572000"/>
          </a:xfrm>
        </p:spPr>
        <p:txBody>
          <a:bodyPr/>
          <a:lstStyle/>
          <a:p>
            <a:pPr eaLnBrk="1" hangingPunct="1"/>
            <a:r>
              <a:rPr lang="en-US" sz="2400" i="1" smtClean="0">
                <a:latin typeface="Arial" charset="0"/>
              </a:rPr>
              <a:t>y</a:t>
            </a:r>
            <a:r>
              <a:rPr lang="en-US" sz="2400" i="1" baseline="-25000" smtClean="0">
                <a:latin typeface="Arial" charset="0"/>
              </a:rPr>
              <a:t>it</a:t>
            </a:r>
            <a:r>
              <a:rPr lang="en-US" sz="2400" i="1" smtClean="0">
                <a:latin typeface="Arial" charset="0"/>
              </a:rPr>
              <a:t> </a:t>
            </a:r>
            <a:r>
              <a:rPr lang="en-US" sz="2400" smtClean="0">
                <a:latin typeface="Arial" charset="0"/>
              </a:rPr>
              <a:t>= </a:t>
            </a:r>
            <a:r>
              <a:rPr lang="en-US" sz="2400" i="1" smtClean="0">
                <a:latin typeface="Arial" charset="0"/>
              </a:rPr>
              <a:t>a</a:t>
            </a:r>
            <a:r>
              <a:rPr lang="en-US" sz="2400" i="1" baseline="-25000" smtClean="0">
                <a:latin typeface="Arial" charset="0"/>
              </a:rPr>
              <a:t>i</a:t>
            </a:r>
            <a:r>
              <a:rPr lang="en-US" sz="2400" i="1" smtClean="0">
                <a:latin typeface="Arial" charset="0"/>
              </a:rPr>
              <a:t> </a:t>
            </a:r>
            <a:r>
              <a:rPr lang="en-US" sz="2400" smtClean="0">
                <a:latin typeface="Arial" charset="0"/>
              </a:rPr>
              <a:t>+ </a:t>
            </a:r>
            <a:r>
              <a:rPr lang="en-US" sz="2400" b="1" smtClean="0">
                <a:latin typeface="Arial" charset="0"/>
              </a:rPr>
              <a:t>b’x</a:t>
            </a:r>
            <a:r>
              <a:rPr lang="en-US" sz="2400" i="1" baseline="-25000" smtClean="0">
                <a:latin typeface="Arial" charset="0"/>
              </a:rPr>
              <a:t>it</a:t>
            </a:r>
            <a:r>
              <a:rPr lang="en-US" sz="2400" smtClean="0">
                <a:latin typeface="Arial" charset="0"/>
              </a:rPr>
              <a:t> + </a:t>
            </a:r>
            <a:r>
              <a:rPr lang="en-US" sz="2400" i="1" smtClean="0">
                <a:latin typeface="Arial" charset="0"/>
              </a:rPr>
              <a:t>e</a:t>
            </a:r>
            <a:r>
              <a:rPr lang="en-US" sz="2400" i="1" baseline="-25000" smtClean="0">
                <a:latin typeface="Arial" charset="0"/>
              </a:rPr>
              <a:t>it</a:t>
            </a:r>
            <a:endParaRPr lang="en-US" sz="2400" i="1" smtClean="0">
              <a:latin typeface="Arial" charset="0"/>
            </a:endParaRPr>
          </a:p>
          <a:p>
            <a:pPr lvl="1" eaLnBrk="1" hangingPunct="1"/>
            <a:r>
              <a:rPr lang="en-US" sz="2000" smtClean="0">
                <a:latin typeface="Arial" charset="0"/>
              </a:rPr>
              <a:t>Random effects: Two step FGLS. First step is OLS</a:t>
            </a:r>
          </a:p>
          <a:p>
            <a:pPr lvl="1" eaLnBrk="1" hangingPunct="1"/>
            <a:r>
              <a:rPr lang="en-US" sz="2000" smtClean="0">
                <a:latin typeface="Arial" charset="0"/>
              </a:rPr>
              <a:t>Fixed effects:  OLS based on group mean differences</a:t>
            </a:r>
          </a:p>
          <a:p>
            <a:pPr eaLnBrk="1" hangingPunct="1"/>
            <a:r>
              <a:rPr lang="en-US" sz="2400" smtClean="0">
                <a:latin typeface="Arial" charset="0"/>
              </a:rPr>
              <a:t>How do we proceed for a binary choice model?</a:t>
            </a:r>
          </a:p>
          <a:p>
            <a:pPr lvl="1" eaLnBrk="1" hangingPunct="1"/>
            <a:r>
              <a:rPr lang="en-US" sz="2000" i="1" smtClean="0">
                <a:latin typeface="Arial" charset="0"/>
              </a:rPr>
              <a:t>     y</a:t>
            </a:r>
            <a:r>
              <a:rPr lang="en-US" sz="2000" i="1" baseline="-25000" smtClean="0">
                <a:latin typeface="Arial" charset="0"/>
              </a:rPr>
              <a:t>it</a:t>
            </a:r>
            <a:r>
              <a:rPr lang="en-US" sz="2000" i="1" smtClean="0">
                <a:latin typeface="Arial" charset="0"/>
              </a:rPr>
              <a:t>* </a:t>
            </a:r>
            <a:r>
              <a:rPr lang="en-US" sz="2000" smtClean="0">
                <a:latin typeface="Arial" charset="0"/>
              </a:rPr>
              <a:t>= </a:t>
            </a:r>
            <a:r>
              <a:rPr lang="en-US" sz="2000" i="1" smtClean="0">
                <a:latin typeface="Arial" charset="0"/>
              </a:rPr>
              <a:t>a</a:t>
            </a:r>
            <a:r>
              <a:rPr lang="en-US" sz="2000" i="1" baseline="-25000" smtClean="0">
                <a:latin typeface="Arial" charset="0"/>
              </a:rPr>
              <a:t>i</a:t>
            </a:r>
            <a:r>
              <a:rPr lang="en-US" sz="2000" i="1" smtClean="0">
                <a:latin typeface="Arial" charset="0"/>
              </a:rPr>
              <a:t> </a:t>
            </a:r>
            <a:r>
              <a:rPr lang="en-US" sz="2000" smtClean="0">
                <a:latin typeface="Arial" charset="0"/>
              </a:rPr>
              <a:t>+ </a:t>
            </a:r>
            <a:r>
              <a:rPr lang="en-US" sz="2000" b="1" smtClean="0">
                <a:latin typeface="Arial" charset="0"/>
              </a:rPr>
              <a:t>b’x</a:t>
            </a:r>
            <a:r>
              <a:rPr lang="en-US" sz="2000" i="1" baseline="-25000" smtClean="0">
                <a:latin typeface="Arial" charset="0"/>
              </a:rPr>
              <a:t>it</a:t>
            </a:r>
            <a:r>
              <a:rPr lang="en-US" sz="2000" smtClean="0">
                <a:latin typeface="Arial" charset="0"/>
              </a:rPr>
              <a:t> + </a:t>
            </a:r>
            <a:r>
              <a:rPr lang="en-US" sz="2000" i="1" smtClean="0">
                <a:latin typeface="Arial" charset="0"/>
              </a:rPr>
              <a:t>e</a:t>
            </a:r>
            <a:r>
              <a:rPr lang="en-US" sz="2000" i="1" baseline="-25000" smtClean="0">
                <a:latin typeface="Arial" charset="0"/>
              </a:rPr>
              <a:t>it</a:t>
            </a:r>
          </a:p>
          <a:p>
            <a:pPr lvl="1" eaLnBrk="1" hangingPunct="1"/>
            <a:r>
              <a:rPr lang="en-US" sz="2000" i="1" smtClean="0">
                <a:latin typeface="Arial" charset="0"/>
              </a:rPr>
              <a:t>     y</a:t>
            </a:r>
            <a:r>
              <a:rPr lang="en-US" sz="2000" i="1" baseline="-25000" smtClean="0">
                <a:latin typeface="Arial" charset="0"/>
              </a:rPr>
              <a:t>it</a:t>
            </a:r>
            <a:r>
              <a:rPr lang="en-US" sz="2000" i="1" smtClean="0">
                <a:latin typeface="Arial" charset="0"/>
              </a:rPr>
              <a:t> =</a:t>
            </a:r>
            <a:r>
              <a:rPr lang="en-US" sz="2000" smtClean="0">
                <a:latin typeface="Arial" charset="0"/>
              </a:rPr>
              <a:t> 1 if y</a:t>
            </a:r>
            <a:r>
              <a:rPr lang="en-US" sz="2000" baseline="-25000" smtClean="0">
                <a:latin typeface="Arial" charset="0"/>
              </a:rPr>
              <a:t>it</a:t>
            </a:r>
            <a:r>
              <a:rPr lang="en-US" sz="2000" smtClean="0">
                <a:latin typeface="Arial" charset="0"/>
              </a:rPr>
              <a:t>* &gt; 0, 0 otherwise. </a:t>
            </a:r>
          </a:p>
          <a:p>
            <a:pPr eaLnBrk="1" hangingPunct="1"/>
            <a:r>
              <a:rPr lang="en-US" sz="2400" smtClean="0">
                <a:latin typeface="Arial" charset="0"/>
              </a:rPr>
              <a:t>Neither ols nor two step FGLS works (even approximately) if the model is nonlinear.</a:t>
            </a:r>
          </a:p>
          <a:p>
            <a:pPr lvl="1" eaLnBrk="1" hangingPunct="1"/>
            <a:r>
              <a:rPr lang="en-US" sz="2000" smtClean="0">
                <a:latin typeface="Arial" charset="0"/>
              </a:rPr>
              <a:t>Models are fit by maximum likelihood, not OLS or GLS</a:t>
            </a:r>
          </a:p>
          <a:p>
            <a:pPr lvl="1" eaLnBrk="1" hangingPunct="1"/>
            <a:r>
              <a:rPr lang="en-US" sz="2000" smtClean="0">
                <a:latin typeface="Arial" charset="0"/>
              </a:rPr>
              <a:t>New complications arise that are absent in the linear case.</a:t>
            </a:r>
          </a:p>
          <a:p>
            <a:pPr lvl="1" eaLnBrk="1" hangingPunct="1"/>
            <a:endParaRPr lang="en-US" sz="2000" i="1" smtClean="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3400" y="609600"/>
            <a:ext cx="8229600" cy="1139825"/>
          </a:xfrm>
        </p:spPr>
        <p:txBody>
          <a:bodyPr/>
          <a:lstStyle/>
          <a:p>
            <a:pPr algn="ctr" eaLnBrk="1" hangingPunct="1"/>
            <a:r>
              <a:rPr lang="en-US" b="1" smtClean="0">
                <a:solidFill>
                  <a:schemeClr val="tx1"/>
                </a:solidFill>
              </a:rPr>
              <a:t>Pooled Linear Regression - Income</a:t>
            </a:r>
          </a:p>
        </p:txBody>
      </p:sp>
      <p:sp>
        <p:nvSpPr>
          <p:cNvPr id="33795" name="Text Box 3"/>
          <p:cNvSpPr txBox="1">
            <a:spLocks noChangeArrowheads="1"/>
          </p:cNvSpPr>
          <p:nvPr/>
        </p:nvSpPr>
        <p:spPr bwMode="auto">
          <a:xfrm>
            <a:off x="609600" y="1905000"/>
            <a:ext cx="8153400" cy="39211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Ordinary     least squares regression ............</a:t>
            </a:r>
          </a:p>
          <a:p>
            <a:r>
              <a:rPr lang="en-US" sz="1400" b="1">
                <a:latin typeface="Courier New" pitchFamily="49" charset="0"/>
              </a:rPr>
              <a:t>LHS=HHNINC   Mean                 =         .35208</a:t>
            </a:r>
          </a:p>
          <a:p>
            <a:r>
              <a:rPr lang="en-US" sz="1400" b="1">
                <a:latin typeface="Courier New" pitchFamily="49" charset="0"/>
              </a:rPr>
              <a:t>             Standard deviation   =         .17691</a:t>
            </a:r>
          </a:p>
          <a:p>
            <a:r>
              <a:rPr lang="en-US" sz="1400" b="1">
                <a:latin typeface="Courier New" pitchFamily="49" charset="0"/>
              </a:rPr>
              <a:t>             Number of observs.   =          27326</a:t>
            </a:r>
          </a:p>
          <a:p>
            <a:r>
              <a:rPr lang="en-US" sz="1400" b="1">
                <a:latin typeface="Courier New" pitchFamily="49" charset="0"/>
              </a:rPr>
              <a:t>Model size   Parameters           =              2</a:t>
            </a:r>
          </a:p>
          <a:p>
            <a:r>
              <a:rPr lang="en-US" sz="1400" b="1">
                <a:latin typeface="Courier New" pitchFamily="49" charset="0"/>
              </a:rPr>
              <a:t>             Degrees of freedom   =          27324</a:t>
            </a:r>
          </a:p>
          <a:p>
            <a:r>
              <a:rPr lang="en-US" sz="1400" b="1">
                <a:latin typeface="Courier New" pitchFamily="49" charset="0"/>
              </a:rPr>
              <a:t>Residuals    Sum of squares       =      796.31864</a:t>
            </a:r>
          </a:p>
          <a:p>
            <a:r>
              <a:rPr lang="en-US" sz="1400" b="1">
                <a:latin typeface="Courier New" pitchFamily="49" charset="0"/>
              </a:rPr>
              <a:t>             Standard error of e  =         .17071</a:t>
            </a:r>
          </a:p>
          <a:p>
            <a:r>
              <a:rPr lang="en-US" sz="1400" b="1">
                <a:latin typeface="Courier New" pitchFamily="49" charset="0"/>
              </a:rPr>
              <a:t>Fit          R-squared            =         .06883</a:t>
            </a:r>
          </a:p>
          <a:p>
            <a:r>
              <a:rPr lang="en-US" sz="1400" b="1">
                <a:latin typeface="Courier New" pitchFamily="49" charset="0"/>
              </a:rPr>
              <a:t>             Adjusted R-squared   =         .06879</a:t>
            </a:r>
          </a:p>
          <a:p>
            <a:r>
              <a:rPr lang="en-US" sz="1400" b="1">
                <a:latin typeface="Courier New" pitchFamily="49" charset="0"/>
              </a:rPr>
              <a:t>Model test   F[  1, 27324] (prob) =  2019.6(.0000)</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.12609***       .00513       24.561   .0000</a:t>
            </a:r>
          </a:p>
          <a:p>
            <a:r>
              <a:rPr lang="en-US" sz="1400" b="1">
                <a:latin typeface="Courier New" pitchFamily="49" charset="0"/>
              </a:rPr>
              <a:t>    EDUC|     .01996***       .00044       44.940   .0000      11.3206</a:t>
            </a:r>
          </a:p>
          <a:p>
            <a:r>
              <a:rPr lang="en-US" sz="1400" b="1">
                <a:latin typeface="Courier New" pitchFamily="49" charset="0"/>
              </a:rPr>
              <a:t>--------+-------------------------------------------------------------</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9600" y="533400"/>
            <a:ext cx="8229600" cy="1139825"/>
          </a:xfrm>
        </p:spPr>
        <p:txBody>
          <a:bodyPr/>
          <a:lstStyle/>
          <a:p>
            <a:pPr algn="ctr" eaLnBrk="1" hangingPunct="1"/>
            <a:r>
              <a:rPr lang="en-US" b="1" smtClean="0"/>
              <a:t>Fixed Effects</a:t>
            </a:r>
          </a:p>
        </p:txBody>
      </p:sp>
      <p:sp>
        <p:nvSpPr>
          <p:cNvPr id="34819" name="Text Box 4"/>
          <p:cNvSpPr txBox="1">
            <a:spLocks noChangeArrowheads="1"/>
          </p:cNvSpPr>
          <p:nvPr/>
        </p:nvSpPr>
        <p:spPr bwMode="auto">
          <a:xfrm>
            <a:off x="685800" y="1752600"/>
            <a:ext cx="8153400" cy="440120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Least Squares with Group Dummy Variables..........</a:t>
            </a:r>
          </a:p>
          <a:p>
            <a:r>
              <a:rPr lang="en-US" sz="1400" b="1">
                <a:latin typeface="Courier New" pitchFamily="49" charset="0"/>
              </a:rPr>
              <a:t>Ordinary     least squares regression ............</a:t>
            </a:r>
          </a:p>
          <a:p>
            <a:r>
              <a:rPr lang="en-US" sz="1400" b="1">
                <a:latin typeface="Courier New" pitchFamily="49" charset="0"/>
              </a:rPr>
              <a:t>LHS=HHNINC   Mean                 =         .35208</a:t>
            </a:r>
          </a:p>
          <a:p>
            <a:r>
              <a:rPr lang="en-US" sz="1400" b="1">
                <a:latin typeface="Courier New" pitchFamily="49" charset="0"/>
              </a:rPr>
              <a:t>             Standard deviation   =         .17691</a:t>
            </a:r>
          </a:p>
          <a:p>
            <a:r>
              <a:rPr lang="en-US" sz="1400" b="1">
                <a:latin typeface="Courier New" pitchFamily="49" charset="0"/>
              </a:rPr>
              <a:t>             Number of observs.   =          27326</a:t>
            </a:r>
          </a:p>
          <a:p>
            <a:r>
              <a:rPr lang="en-US" sz="1400" b="1">
                <a:latin typeface="Courier New" pitchFamily="49" charset="0"/>
              </a:rPr>
              <a:t>Model size   Parameters           =           7294</a:t>
            </a:r>
          </a:p>
          <a:p>
            <a:r>
              <a:rPr lang="en-US" sz="1400" b="1">
                <a:latin typeface="Courier New" pitchFamily="49" charset="0"/>
              </a:rPr>
              <a:t>             Degrees of freedom   =          20032</a:t>
            </a:r>
          </a:p>
          <a:p>
            <a:r>
              <a:rPr lang="en-US" sz="1400" b="1">
                <a:latin typeface="Courier New" pitchFamily="49" charset="0"/>
              </a:rPr>
              <a:t>Residuals    Sum of squares       =      277.15841</a:t>
            </a:r>
          </a:p>
          <a:p>
            <a:r>
              <a:rPr lang="en-US" sz="1400" b="1">
                <a:latin typeface="Courier New" pitchFamily="49" charset="0"/>
              </a:rPr>
              <a:t>             Standard error of e  =         .11763</a:t>
            </a:r>
          </a:p>
          <a:p>
            <a:r>
              <a:rPr lang="en-US" sz="1400" b="1">
                <a:latin typeface="Courier New" pitchFamily="49" charset="0"/>
              </a:rPr>
              <a:t>Fit          R-squared            =         .67591</a:t>
            </a:r>
          </a:p>
          <a:p>
            <a:r>
              <a:rPr lang="en-US" sz="1400" b="1">
                <a:latin typeface="Courier New" pitchFamily="49" charset="0"/>
              </a:rPr>
              <a:t>             Adjusted R-squared   =         .55791</a:t>
            </a:r>
          </a:p>
          <a:p>
            <a:r>
              <a:rPr lang="en-US" sz="1400" b="1">
                <a:latin typeface="Courier New" pitchFamily="49" charset="0"/>
              </a:rPr>
              <a:t>Model test   F[***, 20032] (prob) =     5.7(.0000)</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EDUC|     .03664***       .00289       12.688   .0000      11.3206</a:t>
            </a:r>
          </a:p>
          <a:p>
            <a:r>
              <a:rPr lang="en-US" sz="1400" b="1">
                <a:latin typeface="Courier New" pitchFamily="49" charset="0"/>
              </a:rPr>
              <a:t>--------+-------------------------------------------------------------</a:t>
            </a:r>
          </a:p>
          <a:p>
            <a:r>
              <a:rPr lang="en-US" sz="1400" b="1" smtClean="0">
                <a:solidFill>
                  <a:srgbClr val="FF3300"/>
                </a:solidFill>
                <a:latin typeface="Courier New" pitchFamily="49" charset="0"/>
              </a:rPr>
              <a:t>          For </a:t>
            </a:r>
            <a:r>
              <a:rPr lang="en-US" sz="1400" b="1">
                <a:solidFill>
                  <a:srgbClr val="FF3300"/>
                </a:solidFill>
                <a:latin typeface="Courier New" pitchFamily="49" charset="0"/>
              </a:rPr>
              <a:t>the pooled model, R squared was .06883 and </a:t>
            </a:r>
            <a:r>
              <a:rPr lang="en-US" sz="1400" b="1" smtClean="0">
                <a:solidFill>
                  <a:srgbClr val="FF3300"/>
                </a:solidFill>
                <a:latin typeface="Courier New" pitchFamily="49" charset="0"/>
              </a:rPr>
              <a:t/>
            </a:r>
            <a:br>
              <a:rPr lang="en-US" sz="1400" b="1" smtClean="0">
                <a:solidFill>
                  <a:srgbClr val="FF3300"/>
                </a:solidFill>
                <a:latin typeface="Courier New" pitchFamily="49" charset="0"/>
              </a:rPr>
            </a:br>
            <a:r>
              <a:rPr lang="en-US" sz="1400" b="1" smtClean="0">
                <a:solidFill>
                  <a:srgbClr val="FF3300"/>
                </a:solidFill>
                <a:latin typeface="Courier New" pitchFamily="49" charset="0"/>
              </a:rPr>
              <a:t>          the </a:t>
            </a:r>
            <a:r>
              <a:rPr lang="en-US" sz="1400" b="1">
                <a:solidFill>
                  <a:srgbClr val="FF3300"/>
                </a:solidFill>
                <a:latin typeface="Courier New" pitchFamily="49" charset="0"/>
              </a:rPr>
              <a:t>estimated </a:t>
            </a:r>
            <a:r>
              <a:rPr lang="en-US" sz="1400" b="1" smtClean="0">
                <a:solidFill>
                  <a:srgbClr val="FF3300"/>
                </a:solidFill>
                <a:latin typeface="Courier New" pitchFamily="49" charset="0"/>
              </a:rPr>
              <a:t>coefficient on </a:t>
            </a:r>
            <a:r>
              <a:rPr lang="en-US" sz="1400" b="1">
                <a:solidFill>
                  <a:srgbClr val="FF3300"/>
                </a:solidFill>
                <a:latin typeface="Courier New" pitchFamily="49" charset="0"/>
              </a:rPr>
              <a:t>EDUC was .01996.</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457200"/>
            <a:ext cx="8229600" cy="1139825"/>
          </a:xfrm>
        </p:spPr>
        <p:txBody>
          <a:bodyPr/>
          <a:lstStyle/>
          <a:p>
            <a:pPr algn="ctr" eaLnBrk="1" hangingPunct="1"/>
            <a:r>
              <a:rPr lang="en-US" b="1" smtClean="0"/>
              <a:t>Random Effects</a:t>
            </a:r>
          </a:p>
        </p:txBody>
      </p:sp>
      <p:sp>
        <p:nvSpPr>
          <p:cNvPr id="35843" name="Text Box 4"/>
          <p:cNvSpPr txBox="1">
            <a:spLocks noChangeArrowheads="1"/>
          </p:cNvSpPr>
          <p:nvPr/>
        </p:nvSpPr>
        <p:spPr bwMode="auto">
          <a:xfrm>
            <a:off x="533400" y="1676400"/>
            <a:ext cx="8077200" cy="45593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Effects Model: v(i,t)    = e(i,t) + u(i)</a:t>
            </a:r>
          </a:p>
          <a:p>
            <a:r>
              <a:rPr lang="en-US" sz="1400" b="1">
                <a:latin typeface="Courier New" pitchFamily="49" charset="0"/>
              </a:rPr>
              <a:t>Estimates:  Var[e]              =       .013836</a:t>
            </a:r>
          </a:p>
          <a:p>
            <a:r>
              <a:rPr lang="en-US" sz="1400" b="1">
                <a:latin typeface="Courier New" pitchFamily="49" charset="0"/>
              </a:rPr>
              <a:t>            Var[u]              =       .015308</a:t>
            </a:r>
          </a:p>
          <a:p>
            <a:r>
              <a:rPr lang="en-US" sz="1400" b="1">
                <a:latin typeface="Courier New" pitchFamily="49" charset="0"/>
              </a:rPr>
              <a:t>            Corr[v(i,t),v(i,s)] =       .525254</a:t>
            </a:r>
          </a:p>
          <a:p>
            <a:r>
              <a:rPr lang="en-US" sz="1400" b="1">
                <a:latin typeface="Courier New" pitchFamily="49" charset="0"/>
              </a:rPr>
              <a:t>Lagrange Multiplier Test vs. Model (3) =*******</a:t>
            </a:r>
          </a:p>
          <a:p>
            <a:r>
              <a:rPr lang="en-US" sz="1400" b="1">
                <a:latin typeface="Courier New" pitchFamily="49" charset="0"/>
              </a:rPr>
              <a:t>( 1 degrees of freedom, prob. value =  .000000)</a:t>
            </a:r>
          </a:p>
          <a:p>
            <a:r>
              <a:rPr lang="en-US" sz="1400" b="1">
                <a:latin typeface="Courier New" pitchFamily="49" charset="0"/>
              </a:rPr>
              <a:t>(High values of LM favor FEM/REM over CR model)</a:t>
            </a:r>
          </a:p>
          <a:p>
            <a:r>
              <a:rPr lang="en-US" sz="1400" b="1">
                <a:latin typeface="Courier New" pitchFamily="49" charset="0"/>
              </a:rPr>
              <a:t>Baltagi-Li form of LM Statistic =       4534.78</a:t>
            </a:r>
          </a:p>
          <a:p>
            <a:r>
              <a:rPr lang="en-US" sz="1400" b="1">
                <a:latin typeface="Courier New" pitchFamily="49" charset="0"/>
              </a:rPr>
              <a:t>            Sum of Squares           796.363710</a:t>
            </a:r>
          </a:p>
          <a:p>
            <a:r>
              <a:rPr lang="en-US" sz="1400" b="1">
                <a:latin typeface="Courier New" pitchFamily="49" charset="0"/>
              </a:rPr>
              <a:t>            R-squared                   .068775</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EDUC|     .02051***       .00069       29.576   .0000      11.3206</a:t>
            </a:r>
          </a:p>
          <a:p>
            <a:r>
              <a:rPr lang="en-US" sz="1400" b="1">
                <a:latin typeface="Courier New" pitchFamily="49" charset="0"/>
              </a:rPr>
              <a:t>Constant|     .11973***       .00808       14.820   .0000</a:t>
            </a:r>
          </a:p>
          <a:p>
            <a:r>
              <a:rPr lang="en-US" sz="1400" b="1">
                <a:latin typeface="Courier New" pitchFamily="49" charset="0"/>
              </a:rPr>
              <a:t>--------+-------------------------------------------------------------</a:t>
            </a:r>
          </a:p>
          <a:p>
            <a:r>
              <a:rPr lang="en-US" sz="1400" b="1">
                <a:latin typeface="Courier New" pitchFamily="49" charset="0"/>
              </a:rPr>
              <a:t>Note: ***, **, * = Significance at 1%, 5%, 10% level.</a:t>
            </a:r>
          </a:p>
          <a:p>
            <a:r>
              <a:rPr lang="en-US" sz="1400" b="1">
                <a:latin typeface="Courier New" pitchFamily="49" charset="0"/>
              </a:rPr>
              <a:t>----------------------------------------------------------------------</a:t>
            </a:r>
          </a:p>
          <a:p>
            <a:r>
              <a:rPr lang="en-US" sz="1400" b="1">
                <a:solidFill>
                  <a:srgbClr val="FF3300"/>
                </a:solidFill>
                <a:latin typeface="Courier New" pitchFamily="49" charset="0"/>
              </a:rPr>
              <a:t>For the pooled model, the estimated coefficient on EDUC was .01996.</a:t>
            </a:r>
          </a:p>
          <a:p>
            <a:endParaRPr lang="en-US" sz="1400" b="1">
              <a:latin typeface="Courier New" pitchFamily="49"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a:xfrm>
            <a:off x="762000" y="1146175"/>
            <a:ext cx="8229600" cy="530225"/>
          </a:xfrm>
        </p:spPr>
        <p:txBody>
          <a:bodyPr/>
          <a:lstStyle/>
          <a:p>
            <a:pPr algn="ctr" eaLnBrk="1" hangingPunct="1"/>
            <a:r>
              <a:rPr lang="en-US" b="1" smtClean="0"/>
              <a:t>Fixed vs. Random Effects</a:t>
            </a:r>
          </a:p>
        </p:txBody>
      </p:sp>
      <p:sp>
        <p:nvSpPr>
          <p:cNvPr id="36867" name="Rectangle 5"/>
          <p:cNvSpPr>
            <a:spLocks noGrp="1" noChangeArrowheads="1"/>
          </p:cNvSpPr>
          <p:nvPr>
            <p:ph type="body" sz="half" idx="1"/>
          </p:nvPr>
        </p:nvSpPr>
        <p:spPr>
          <a:xfrm>
            <a:off x="457200" y="1870075"/>
            <a:ext cx="4038600" cy="4530725"/>
          </a:xfrm>
          <a:ln w="12700">
            <a:solidFill>
              <a:schemeClr val="tx1"/>
            </a:solidFill>
          </a:ln>
        </p:spPr>
        <p:txBody>
          <a:bodyPr/>
          <a:lstStyle/>
          <a:p>
            <a:pPr eaLnBrk="1" hangingPunct="1">
              <a:lnSpc>
                <a:spcPct val="90000"/>
              </a:lnSpc>
              <a:buFont typeface="Wingdings" pitchFamily="2" charset="2"/>
              <a:buNone/>
            </a:pPr>
            <a:r>
              <a:rPr lang="en-US" sz="2000" smtClean="0">
                <a:latin typeface="Arial" charset="0"/>
              </a:rPr>
              <a:t>    </a:t>
            </a:r>
            <a:r>
              <a:rPr lang="en-US" sz="2000" b="1" smtClean="0">
                <a:solidFill>
                  <a:srgbClr val="0099FF"/>
                </a:solidFill>
                <a:latin typeface="Arial" charset="0"/>
              </a:rPr>
              <a:t>Linear Models</a:t>
            </a:r>
          </a:p>
          <a:p>
            <a:pPr eaLnBrk="1" hangingPunct="1">
              <a:lnSpc>
                <a:spcPct val="90000"/>
              </a:lnSpc>
            </a:pPr>
            <a:r>
              <a:rPr lang="en-US" sz="2000" smtClean="0">
                <a:latin typeface="Arial" charset="0"/>
              </a:rPr>
              <a:t>Fixed Effects</a:t>
            </a:r>
          </a:p>
          <a:p>
            <a:pPr lvl="1" eaLnBrk="1" hangingPunct="1">
              <a:lnSpc>
                <a:spcPct val="90000"/>
              </a:lnSpc>
            </a:pPr>
            <a:r>
              <a:rPr lang="en-US" sz="1800" smtClean="0">
                <a:latin typeface="Arial" charset="0"/>
              </a:rPr>
              <a:t>Robust to both cases</a:t>
            </a:r>
          </a:p>
          <a:p>
            <a:pPr lvl="1" eaLnBrk="1" hangingPunct="1">
              <a:lnSpc>
                <a:spcPct val="90000"/>
              </a:lnSpc>
            </a:pPr>
            <a:r>
              <a:rPr lang="en-US" sz="1800" smtClean="0">
                <a:latin typeface="Arial" charset="0"/>
              </a:rPr>
              <a:t>Use OLS</a:t>
            </a:r>
          </a:p>
          <a:p>
            <a:pPr lvl="1" eaLnBrk="1" hangingPunct="1">
              <a:lnSpc>
                <a:spcPct val="90000"/>
              </a:lnSpc>
            </a:pPr>
            <a:r>
              <a:rPr lang="en-US" sz="1800" smtClean="0">
                <a:latin typeface="Arial" charset="0"/>
              </a:rPr>
              <a:t>Convenient</a:t>
            </a:r>
          </a:p>
          <a:p>
            <a:pPr eaLnBrk="1" hangingPunct="1">
              <a:lnSpc>
                <a:spcPct val="90000"/>
              </a:lnSpc>
            </a:pPr>
            <a:r>
              <a:rPr lang="en-US" sz="2000" smtClean="0">
                <a:latin typeface="Arial" charset="0"/>
              </a:rPr>
              <a:t>Random Effects</a:t>
            </a:r>
          </a:p>
          <a:p>
            <a:pPr lvl="1" eaLnBrk="1" hangingPunct="1">
              <a:lnSpc>
                <a:spcPct val="90000"/>
              </a:lnSpc>
            </a:pPr>
            <a:r>
              <a:rPr lang="en-US" sz="1800" smtClean="0">
                <a:latin typeface="Arial" charset="0"/>
              </a:rPr>
              <a:t>Inconsistent in FE case: effects correlated with </a:t>
            </a:r>
            <a:r>
              <a:rPr lang="en-US" sz="1800" b="1" smtClean="0">
                <a:latin typeface="Arial" charset="0"/>
              </a:rPr>
              <a:t>X</a:t>
            </a:r>
          </a:p>
          <a:p>
            <a:pPr lvl="1" eaLnBrk="1" hangingPunct="1">
              <a:lnSpc>
                <a:spcPct val="90000"/>
              </a:lnSpc>
            </a:pPr>
            <a:r>
              <a:rPr lang="en-US" sz="1800" smtClean="0">
                <a:latin typeface="Arial" charset="0"/>
              </a:rPr>
              <a:t>Use FGLS: No necessary distributional assumption</a:t>
            </a:r>
          </a:p>
          <a:p>
            <a:pPr lvl="1" eaLnBrk="1" hangingPunct="1">
              <a:lnSpc>
                <a:spcPct val="90000"/>
              </a:lnSpc>
            </a:pPr>
            <a:r>
              <a:rPr lang="en-US" sz="1800" smtClean="0">
                <a:latin typeface="Arial" charset="0"/>
              </a:rPr>
              <a:t>Smaller number of parameters</a:t>
            </a:r>
          </a:p>
          <a:p>
            <a:pPr lvl="1" eaLnBrk="1" hangingPunct="1">
              <a:lnSpc>
                <a:spcPct val="90000"/>
              </a:lnSpc>
            </a:pPr>
            <a:r>
              <a:rPr lang="en-US" sz="1800" smtClean="0">
                <a:latin typeface="Arial" charset="0"/>
              </a:rPr>
              <a:t>Inconvenient to compute</a:t>
            </a:r>
          </a:p>
          <a:p>
            <a:pPr lvl="1" eaLnBrk="1" hangingPunct="1">
              <a:lnSpc>
                <a:spcPct val="90000"/>
              </a:lnSpc>
            </a:pPr>
            <a:endParaRPr lang="en-US" sz="1800" smtClean="0">
              <a:latin typeface="Arial" charset="0"/>
            </a:endParaRPr>
          </a:p>
        </p:txBody>
      </p:sp>
      <p:sp>
        <p:nvSpPr>
          <p:cNvPr id="36868" name="Rectangle 6"/>
          <p:cNvSpPr>
            <a:spLocks noGrp="1" noChangeArrowheads="1"/>
          </p:cNvSpPr>
          <p:nvPr>
            <p:ph type="body" sz="half" idx="2"/>
          </p:nvPr>
        </p:nvSpPr>
        <p:spPr>
          <a:xfrm>
            <a:off x="4648200" y="1870075"/>
            <a:ext cx="4038600" cy="4530725"/>
          </a:xfrm>
          <a:ln w="12700">
            <a:solidFill>
              <a:schemeClr val="tx1"/>
            </a:solidFill>
          </a:ln>
        </p:spPr>
        <p:txBody>
          <a:bodyPr/>
          <a:lstStyle/>
          <a:p>
            <a:pPr eaLnBrk="1" hangingPunct="1">
              <a:lnSpc>
                <a:spcPct val="90000"/>
              </a:lnSpc>
              <a:buFont typeface="Wingdings" pitchFamily="2" charset="2"/>
              <a:buNone/>
            </a:pPr>
            <a:r>
              <a:rPr lang="en-US" sz="2000" smtClean="0">
                <a:latin typeface="Arial" charset="0"/>
              </a:rPr>
              <a:t>    </a:t>
            </a:r>
            <a:r>
              <a:rPr lang="en-US" sz="2000" b="1" smtClean="0">
                <a:solidFill>
                  <a:srgbClr val="0099FF"/>
                </a:solidFill>
                <a:latin typeface="Arial" charset="0"/>
              </a:rPr>
              <a:t>Nonlinear Models</a:t>
            </a:r>
          </a:p>
          <a:p>
            <a:pPr eaLnBrk="1" hangingPunct="1">
              <a:lnSpc>
                <a:spcPct val="90000"/>
              </a:lnSpc>
            </a:pPr>
            <a:r>
              <a:rPr lang="en-US" sz="2000" smtClean="0">
                <a:latin typeface="Arial" charset="0"/>
              </a:rPr>
              <a:t>Fixed Effects</a:t>
            </a:r>
          </a:p>
          <a:p>
            <a:pPr lvl="1" eaLnBrk="1" hangingPunct="1">
              <a:lnSpc>
                <a:spcPct val="90000"/>
              </a:lnSpc>
            </a:pPr>
            <a:r>
              <a:rPr lang="en-US" sz="1800" smtClean="0">
                <a:latin typeface="Arial" charset="0"/>
              </a:rPr>
              <a:t>Usually inconsistent because of ‘IP’ problem</a:t>
            </a:r>
          </a:p>
          <a:p>
            <a:pPr lvl="1" eaLnBrk="1" hangingPunct="1">
              <a:lnSpc>
                <a:spcPct val="90000"/>
              </a:lnSpc>
            </a:pPr>
            <a:r>
              <a:rPr lang="en-US" sz="1800" smtClean="0">
                <a:latin typeface="Arial" charset="0"/>
              </a:rPr>
              <a:t>Fit by full ML</a:t>
            </a:r>
          </a:p>
          <a:p>
            <a:pPr lvl="1" eaLnBrk="1" hangingPunct="1">
              <a:lnSpc>
                <a:spcPct val="90000"/>
              </a:lnSpc>
            </a:pPr>
            <a:r>
              <a:rPr lang="en-US" sz="1800" smtClean="0">
                <a:latin typeface="Arial" charset="0"/>
              </a:rPr>
              <a:t>Extremely inconvenient</a:t>
            </a:r>
          </a:p>
          <a:p>
            <a:pPr eaLnBrk="1" hangingPunct="1">
              <a:lnSpc>
                <a:spcPct val="90000"/>
              </a:lnSpc>
            </a:pPr>
            <a:r>
              <a:rPr lang="en-US" sz="2000" smtClean="0">
                <a:latin typeface="Arial" charset="0"/>
              </a:rPr>
              <a:t>Random Effects</a:t>
            </a:r>
          </a:p>
          <a:p>
            <a:pPr lvl="1" eaLnBrk="1" hangingPunct="1">
              <a:lnSpc>
                <a:spcPct val="90000"/>
              </a:lnSpc>
            </a:pPr>
            <a:r>
              <a:rPr lang="en-US" sz="1800" smtClean="0">
                <a:latin typeface="Arial" charset="0"/>
              </a:rPr>
              <a:t>Inconsistent in FE case : effects correlated with </a:t>
            </a:r>
            <a:r>
              <a:rPr lang="en-US" sz="1800" b="1" smtClean="0">
                <a:latin typeface="Arial" charset="0"/>
              </a:rPr>
              <a:t>X</a:t>
            </a:r>
          </a:p>
          <a:p>
            <a:pPr lvl="1" eaLnBrk="1" hangingPunct="1">
              <a:lnSpc>
                <a:spcPct val="90000"/>
              </a:lnSpc>
            </a:pPr>
            <a:r>
              <a:rPr lang="en-US" sz="1800" smtClean="0">
                <a:latin typeface="Arial" charset="0"/>
              </a:rPr>
              <a:t>Use full ML: Distributional assumption</a:t>
            </a:r>
          </a:p>
          <a:p>
            <a:pPr lvl="1" eaLnBrk="1" hangingPunct="1">
              <a:lnSpc>
                <a:spcPct val="90000"/>
              </a:lnSpc>
            </a:pPr>
            <a:r>
              <a:rPr lang="en-US" sz="1800" smtClean="0">
                <a:latin typeface="Arial" charset="0"/>
              </a:rPr>
              <a:t>Smaller number of parameters</a:t>
            </a:r>
          </a:p>
          <a:p>
            <a:pPr lvl="1" eaLnBrk="1" hangingPunct="1">
              <a:lnSpc>
                <a:spcPct val="90000"/>
              </a:lnSpc>
            </a:pPr>
            <a:r>
              <a:rPr lang="en-US" sz="1800" smtClean="0">
                <a:latin typeface="Arial" charset="0"/>
              </a:rPr>
              <a:t>Always inconvenient to compute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609600"/>
            <a:ext cx="8229600" cy="1139825"/>
          </a:xfrm>
        </p:spPr>
        <p:txBody>
          <a:bodyPr/>
          <a:lstStyle/>
          <a:p>
            <a:pPr algn="ctr" eaLnBrk="1" hangingPunct="1"/>
            <a:r>
              <a:rPr lang="en-US" b="1" smtClean="0"/>
              <a:t>Binary Choice Model</a:t>
            </a:r>
          </a:p>
        </p:txBody>
      </p:sp>
      <p:sp>
        <p:nvSpPr>
          <p:cNvPr id="37891" name="Rectangle 3"/>
          <p:cNvSpPr>
            <a:spLocks noGrp="1" noChangeArrowheads="1"/>
          </p:cNvSpPr>
          <p:nvPr>
            <p:ph type="body" idx="1"/>
          </p:nvPr>
        </p:nvSpPr>
        <p:spPr>
          <a:xfrm>
            <a:off x="762000" y="2057400"/>
            <a:ext cx="8229600" cy="3048000"/>
          </a:xfrm>
        </p:spPr>
        <p:txBody>
          <a:bodyPr/>
          <a:lstStyle/>
          <a:p>
            <a:pPr eaLnBrk="1" hangingPunct="1"/>
            <a:r>
              <a:rPr lang="en-US" smtClean="0">
                <a:latin typeface="Arial" charset="0"/>
              </a:rPr>
              <a:t>Model is Prob(y</a:t>
            </a:r>
            <a:r>
              <a:rPr lang="en-US" baseline="-25000" smtClean="0">
                <a:latin typeface="Arial" charset="0"/>
              </a:rPr>
              <a:t>it</a:t>
            </a:r>
            <a:r>
              <a:rPr lang="en-US" smtClean="0">
                <a:latin typeface="Arial" charset="0"/>
              </a:rPr>
              <a:t> = 1|</a:t>
            </a:r>
            <a:r>
              <a:rPr lang="en-US" b="1" smtClean="0">
                <a:latin typeface="Arial" charset="0"/>
              </a:rPr>
              <a:t>x</a:t>
            </a:r>
            <a:r>
              <a:rPr lang="en-US" baseline="-25000" smtClean="0">
                <a:latin typeface="Arial" charset="0"/>
              </a:rPr>
              <a:t>it</a:t>
            </a:r>
            <a:r>
              <a:rPr lang="en-US" smtClean="0">
                <a:latin typeface="Arial" charset="0"/>
              </a:rPr>
              <a:t>)  (</a:t>
            </a:r>
            <a:r>
              <a:rPr lang="en-US" b="1" smtClean="0">
                <a:latin typeface="Arial" charset="0"/>
              </a:rPr>
              <a:t>z</a:t>
            </a:r>
            <a:r>
              <a:rPr lang="en-US" baseline="-25000" smtClean="0">
                <a:latin typeface="Arial" charset="0"/>
              </a:rPr>
              <a:t>i</a:t>
            </a:r>
            <a:r>
              <a:rPr lang="en-US" smtClean="0">
                <a:latin typeface="Arial" charset="0"/>
              </a:rPr>
              <a:t> is embedded in </a:t>
            </a:r>
            <a:r>
              <a:rPr lang="en-US" b="1" smtClean="0">
                <a:latin typeface="Arial" charset="0"/>
              </a:rPr>
              <a:t>x</a:t>
            </a:r>
            <a:r>
              <a:rPr lang="en-US" baseline="-25000" smtClean="0">
                <a:latin typeface="Arial" charset="0"/>
              </a:rPr>
              <a:t>it</a:t>
            </a:r>
            <a:r>
              <a:rPr lang="en-US" smtClean="0">
                <a:latin typeface="Arial" charset="0"/>
              </a:rPr>
              <a:t>)</a:t>
            </a:r>
          </a:p>
          <a:p>
            <a:pPr eaLnBrk="1" hangingPunct="1"/>
            <a:endParaRPr lang="en-US" smtClean="0">
              <a:latin typeface="Arial" charset="0"/>
            </a:endParaRPr>
          </a:p>
          <a:p>
            <a:pPr eaLnBrk="1" hangingPunct="1"/>
            <a:r>
              <a:rPr lang="en-US" smtClean="0">
                <a:latin typeface="Arial" charset="0"/>
              </a:rPr>
              <a:t>In the presence of heterogeneity,</a:t>
            </a:r>
          </a:p>
          <a:p>
            <a:pPr eaLnBrk="1" hangingPunct="1"/>
            <a:endParaRPr lang="en-US" smtClean="0">
              <a:latin typeface="Arial" charset="0"/>
            </a:endParaRPr>
          </a:p>
          <a:p>
            <a:pPr eaLnBrk="1" hangingPunct="1">
              <a:buFont typeface="Wingdings" pitchFamily="2" charset="2"/>
              <a:buNone/>
            </a:pPr>
            <a:r>
              <a:rPr lang="en-US" smtClean="0">
                <a:latin typeface="Arial" charset="0"/>
              </a:rPr>
              <a:t>              Prob(y</a:t>
            </a:r>
            <a:r>
              <a:rPr lang="en-US" baseline="-25000" smtClean="0">
                <a:latin typeface="Arial" charset="0"/>
              </a:rPr>
              <a:t>it</a:t>
            </a:r>
            <a:r>
              <a:rPr lang="en-US" smtClean="0">
                <a:latin typeface="Arial" charset="0"/>
              </a:rPr>
              <a:t> = 1|</a:t>
            </a:r>
            <a:r>
              <a:rPr lang="en-US" b="1" smtClean="0">
                <a:latin typeface="Arial" charset="0"/>
              </a:rPr>
              <a:t>x</a:t>
            </a:r>
            <a:r>
              <a:rPr lang="en-US" baseline="-25000" smtClean="0">
                <a:latin typeface="Arial" charset="0"/>
              </a:rPr>
              <a:t>it</a:t>
            </a:r>
            <a:r>
              <a:rPr lang="en-US" smtClean="0">
                <a:latin typeface="Arial" charset="0"/>
              </a:rPr>
              <a:t>,u</a:t>
            </a:r>
            <a:r>
              <a:rPr lang="en-US" baseline="-25000" smtClean="0">
                <a:latin typeface="Arial" charset="0"/>
              </a:rPr>
              <a:t>i</a:t>
            </a:r>
            <a:r>
              <a:rPr lang="en-US" smtClean="0">
                <a:latin typeface="Arial" charset="0"/>
              </a:rPr>
              <a:t>)  =  F(</a:t>
            </a:r>
            <a:r>
              <a:rPr lang="en-US" b="1" smtClean="0">
                <a:latin typeface="Arial" charset="0"/>
              </a:rPr>
              <a:t>x</a:t>
            </a:r>
            <a:r>
              <a:rPr lang="en-US" baseline="-25000" smtClean="0">
                <a:latin typeface="Arial" charset="0"/>
              </a:rPr>
              <a:t>it</a:t>
            </a:r>
            <a:r>
              <a:rPr lang="en-US" smtClean="0">
                <a:latin typeface="Arial" charset="0"/>
              </a:rPr>
              <a:t>,u</a:t>
            </a:r>
            <a:r>
              <a:rPr lang="en-US" baseline="-25000" smtClean="0">
                <a:latin typeface="Arial" charset="0"/>
              </a:rPr>
              <a:t>i</a:t>
            </a:r>
            <a:r>
              <a:rPr lang="en-US" smtClean="0">
                <a:latin typeface="Arial"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457200" y="914400"/>
            <a:ext cx="8229600" cy="682625"/>
          </a:xfrm>
        </p:spPr>
        <p:txBody>
          <a:bodyPr/>
          <a:lstStyle/>
          <a:p>
            <a:pPr algn="ctr" eaLnBrk="1" hangingPunct="1"/>
            <a:r>
              <a:rPr lang="en-US" sz="3600" b="1" smtClean="0"/>
              <a:t>Panel Data Binary Choice Models</a:t>
            </a:r>
          </a:p>
        </p:txBody>
      </p:sp>
      <p:sp>
        <p:nvSpPr>
          <p:cNvPr id="38915" name="Rectangle 3"/>
          <p:cNvSpPr>
            <a:spLocks noGrp="1" noChangeArrowheads="1"/>
          </p:cNvSpPr>
          <p:nvPr>
            <p:ph type="body" idx="4294967295"/>
          </p:nvPr>
        </p:nvSpPr>
        <p:spPr>
          <a:xfrm>
            <a:off x="1143000" y="1946275"/>
            <a:ext cx="7696200" cy="4530725"/>
          </a:xfrm>
        </p:spPr>
        <p:txBody>
          <a:bodyPr/>
          <a:lstStyle/>
          <a:p>
            <a:pPr eaLnBrk="1" hangingPunct="1">
              <a:lnSpc>
                <a:spcPct val="90000"/>
              </a:lnSpc>
              <a:spcBef>
                <a:spcPct val="50000"/>
              </a:spcBef>
              <a:buClrTx/>
              <a:buFont typeface="Wingdings" pitchFamily="2" charset="2"/>
              <a:buNone/>
            </a:pPr>
            <a:r>
              <a:rPr lang="en-US" sz="2400" smtClean="0">
                <a:latin typeface="Arial" charset="0"/>
              </a:rPr>
              <a:t>Random Utility Model for Binary Choice</a:t>
            </a:r>
            <a:br>
              <a:rPr lang="en-US" sz="2400" smtClean="0">
                <a:latin typeface="Arial" charset="0"/>
              </a:rPr>
            </a:br>
            <a:r>
              <a:rPr lang="en-US" sz="2400" smtClean="0">
                <a:latin typeface="Arial" charset="0"/>
              </a:rPr>
              <a:t>    </a:t>
            </a:r>
          </a:p>
          <a:p>
            <a:pPr eaLnBrk="1" hangingPunct="1">
              <a:lnSpc>
                <a:spcPct val="90000"/>
              </a:lnSpc>
              <a:spcBef>
                <a:spcPct val="1000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 Person i specific effect</a:t>
            </a:r>
            <a:br>
              <a:rPr lang="en-US" sz="2400" smtClean="0">
                <a:latin typeface="Arial" charset="0"/>
                <a:sym typeface="Symbol" pitchFamily="18" charset="2"/>
              </a:rPr>
            </a:br>
            <a:endParaRPr lang="en-US" sz="2400" smtClean="0">
              <a:latin typeface="Arial" charset="0"/>
            </a:endParaRPr>
          </a:p>
          <a:p>
            <a:pPr eaLnBrk="1" hangingPunct="1">
              <a:lnSpc>
                <a:spcPct val="90000"/>
              </a:lnSpc>
              <a:buFont typeface="Wingdings" pitchFamily="2" charset="2"/>
              <a:buNone/>
            </a:pPr>
            <a:r>
              <a:rPr lang="en-US" sz="2400" smtClean="0">
                <a:latin typeface="Arial" charset="0"/>
              </a:rPr>
              <a:t>Fixed effects using “dummy” variables</a:t>
            </a:r>
            <a:br>
              <a:rPr lang="en-US" sz="2400" smtClean="0">
                <a:latin typeface="Arial" charset="0"/>
              </a:rPr>
            </a:br>
            <a:endParaRPr lang="en-US" sz="2400" smtClean="0">
              <a:latin typeface="Arial" charset="0"/>
            </a:endParaRPr>
          </a:p>
          <a:p>
            <a:pPr eaLnBrk="1" hangingPunct="1">
              <a:lnSpc>
                <a:spcPct val="90000"/>
              </a:lnSpc>
              <a:spcBef>
                <a:spcPct val="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a:t>
            </a:r>
            <a:r>
              <a:rPr lang="en-US" baseline="-25000" smtClean="0">
                <a:latin typeface="Arial" charset="0"/>
                <a:sym typeface="Symbol" pitchFamily="18" charset="2"/>
              </a:rPr>
              <a:t>i</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a:t>
            </a:r>
            <a:br>
              <a:rPr lang="en-US" sz="2400" smtClean="0">
                <a:latin typeface="Arial" charset="0"/>
                <a:sym typeface="Symbol" pitchFamily="18" charset="2"/>
              </a:rPr>
            </a:br>
            <a:endParaRPr lang="en-US" sz="2400" smtClean="0">
              <a:latin typeface="Arial" charset="0"/>
            </a:endParaRPr>
          </a:p>
          <a:p>
            <a:pPr eaLnBrk="1" hangingPunct="1">
              <a:lnSpc>
                <a:spcPct val="90000"/>
              </a:lnSpc>
              <a:buFont typeface="Wingdings" pitchFamily="2" charset="2"/>
              <a:buNone/>
            </a:pPr>
            <a:r>
              <a:rPr lang="en-US" sz="2400" smtClean="0">
                <a:latin typeface="Arial" charset="0"/>
              </a:rPr>
              <a:t>Random effects using omitted heterogeneity</a:t>
            </a:r>
          </a:p>
          <a:p>
            <a:pPr eaLnBrk="1" hangingPunct="1">
              <a:lnSpc>
                <a:spcPct val="90000"/>
              </a:lnSpc>
              <a:spcBef>
                <a:spcPct val="50000"/>
              </a:spcBef>
              <a:buClrTx/>
              <a:buFont typeface="Wingdings" pitchFamily="2" charset="2"/>
              <a:buNone/>
            </a:pPr>
            <a:r>
              <a:rPr lang="en-US" sz="2400" smtClean="0">
                <a:latin typeface="Arial" charset="0"/>
              </a:rPr>
              <a:t>	 U</a:t>
            </a:r>
            <a:r>
              <a:rPr lang="en-US" baseline="-25000" smtClean="0">
                <a:latin typeface="Arial" charset="0"/>
              </a:rPr>
              <a:t>it</a:t>
            </a:r>
            <a:r>
              <a:rPr lang="en-US" sz="2400" smtClean="0">
                <a:latin typeface="Arial" charset="0"/>
              </a:rPr>
              <a:t> =  </a:t>
            </a:r>
            <a:r>
              <a:rPr lang="en-US" sz="2400" smtClean="0">
                <a:latin typeface="Arial" charset="0"/>
                <a:sym typeface="Symbol" pitchFamily="18" charset="2"/>
              </a:rPr>
              <a:t>   + </a:t>
            </a:r>
            <a:r>
              <a:rPr lang="en-US" sz="2400" b="1" smtClean="0">
                <a:latin typeface="Arial" charset="0"/>
                <a:sym typeface="Symbol" pitchFamily="18" charset="2"/>
              </a:rPr>
              <a:t>’x</a:t>
            </a:r>
            <a:r>
              <a:rPr lang="en-US" baseline="-25000" smtClean="0">
                <a:latin typeface="Arial" charset="0"/>
                <a:sym typeface="Symbol" pitchFamily="18" charset="2"/>
              </a:rPr>
              <a:t>it</a:t>
            </a:r>
            <a:r>
              <a:rPr lang="en-US" sz="2400" smtClean="0">
                <a:latin typeface="Arial" charset="0"/>
                <a:sym typeface="Symbol" pitchFamily="18" charset="2"/>
              </a:rPr>
              <a:t> +  </a:t>
            </a:r>
            <a:r>
              <a:rPr lang="en-US" baseline="-25000" smtClean="0">
                <a:latin typeface="Arial" charset="0"/>
                <a:sym typeface="Symbol" pitchFamily="18" charset="2"/>
              </a:rPr>
              <a:t>it</a:t>
            </a:r>
            <a:r>
              <a:rPr lang="en-US" sz="2400" smtClean="0">
                <a:latin typeface="Arial" charset="0"/>
                <a:sym typeface="Symbol" pitchFamily="18" charset="2"/>
              </a:rPr>
              <a:t> +  u</a:t>
            </a:r>
            <a:r>
              <a:rPr lang="en-US" baseline="-25000" smtClean="0">
                <a:latin typeface="Arial" charset="0"/>
                <a:sym typeface="Symbol" pitchFamily="18" charset="2"/>
              </a:rPr>
              <a:t>i</a:t>
            </a:r>
            <a:endParaRPr lang="en-US" sz="2400" smtClean="0">
              <a:latin typeface="Arial" charset="0"/>
              <a:sym typeface="Symbol" pitchFamily="18" charset="2"/>
            </a:endParaRPr>
          </a:p>
          <a:p>
            <a:pPr eaLnBrk="1" hangingPunct="1">
              <a:lnSpc>
                <a:spcPct val="90000"/>
              </a:lnSpc>
              <a:spcBef>
                <a:spcPct val="50000"/>
              </a:spcBef>
              <a:buClrTx/>
              <a:buFont typeface="Wingdings" pitchFamily="2" charset="2"/>
              <a:buNone/>
            </a:pPr>
            <a:r>
              <a:rPr lang="en-US" sz="2400" smtClean="0">
                <a:latin typeface="Arial" charset="0"/>
              </a:rPr>
              <a:t>Same outcome mechanism:  Y</a:t>
            </a:r>
            <a:r>
              <a:rPr lang="en-US" baseline="-25000" smtClean="0">
                <a:latin typeface="Arial" charset="0"/>
              </a:rPr>
              <a:t>it</a:t>
            </a:r>
            <a:r>
              <a:rPr lang="en-US" sz="2400" smtClean="0">
                <a:latin typeface="Arial" charset="0"/>
              </a:rPr>
              <a:t> =  1[U</a:t>
            </a:r>
            <a:r>
              <a:rPr lang="en-US" baseline="-25000" smtClean="0">
                <a:latin typeface="Arial" charset="0"/>
              </a:rPr>
              <a:t>it</a:t>
            </a:r>
            <a:r>
              <a:rPr lang="en-US" sz="2400" smtClean="0">
                <a:latin typeface="Arial" charset="0"/>
              </a:rPr>
              <a:t> &gt; 0]</a:t>
            </a:r>
          </a:p>
          <a:p>
            <a:pPr eaLnBrk="1" hangingPunct="1">
              <a:lnSpc>
                <a:spcPct val="90000"/>
              </a:lnSpc>
              <a:buFont typeface="Wingdings" pitchFamily="2" charset="2"/>
              <a:buNone/>
            </a:pPr>
            <a:endParaRPr lang="en-US" sz="2400" smtClean="0">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457200" y="762000"/>
            <a:ext cx="8229600" cy="1139825"/>
          </a:xfrm>
        </p:spPr>
        <p:txBody>
          <a:bodyPr/>
          <a:lstStyle/>
          <a:p>
            <a:pPr algn="ctr" eaLnBrk="1" hangingPunct="1"/>
            <a:r>
              <a:rPr lang="en-US" sz="3600" b="1" smtClean="0"/>
              <a:t>Ignoring Unobserved Heterogeneity</a:t>
            </a:r>
          </a:p>
        </p:txBody>
      </p:sp>
      <p:graphicFrame>
        <p:nvGraphicFramePr>
          <p:cNvPr id="1026" name="Object 3"/>
          <p:cNvGraphicFramePr>
            <a:graphicFrameLocks noChangeAspect="1"/>
          </p:cNvGraphicFramePr>
          <p:nvPr/>
        </p:nvGraphicFramePr>
        <p:xfrm>
          <a:off x="1447800" y="2209800"/>
          <a:ext cx="6769100" cy="3248836"/>
        </p:xfrm>
        <a:graphic>
          <a:graphicData uri="http://schemas.openxmlformats.org/presentationml/2006/ole">
            <mc:AlternateContent xmlns:mc="http://schemas.openxmlformats.org/markup-compatibility/2006">
              <mc:Choice xmlns:v="urn:schemas-microsoft-com:vml" Requires="v">
                <p:oleObj spid="_x0000_s1030" name="Equation" r:id="rId4" imgW="3225600" imgH="1549080" progId="Equation.DSMT4">
                  <p:embed/>
                </p:oleObj>
              </mc:Choice>
              <mc:Fallback>
                <p:oleObj name="Equation" r:id="rId4" imgW="3225600" imgH="15490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09800"/>
                        <a:ext cx="6769100" cy="32488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6"/>
          <p:cNvSpPr>
            <a:spLocks noGrp="1" noChangeArrowheads="1"/>
          </p:cNvSpPr>
          <p:nvPr>
            <p:ph type="title"/>
          </p:nvPr>
        </p:nvSpPr>
        <p:spPr>
          <a:xfrm>
            <a:off x="685800" y="1219200"/>
            <a:ext cx="8229600" cy="530225"/>
          </a:xfrm>
        </p:spPr>
        <p:txBody>
          <a:bodyPr/>
          <a:lstStyle/>
          <a:p>
            <a:pPr algn="ctr" eaLnBrk="1" hangingPunct="1"/>
            <a:r>
              <a:rPr lang="en-US" b="1" smtClean="0"/>
              <a:t>Ignoring Heterogeneity in the RE Model</a:t>
            </a:r>
          </a:p>
        </p:txBody>
      </p:sp>
      <p:graphicFrame>
        <p:nvGraphicFramePr>
          <p:cNvPr id="2050" name="Object 3"/>
          <p:cNvGraphicFramePr>
            <a:graphicFrameLocks noGrp="1" noChangeAspect="1"/>
          </p:cNvGraphicFramePr>
          <p:nvPr>
            <p:ph idx="1"/>
          </p:nvPr>
        </p:nvGraphicFramePr>
        <p:xfrm>
          <a:off x="1143000" y="2209800"/>
          <a:ext cx="7391400" cy="3448050"/>
        </p:xfrm>
        <a:graphic>
          <a:graphicData uri="http://schemas.openxmlformats.org/presentationml/2006/ole">
            <mc:AlternateContent xmlns:mc="http://schemas.openxmlformats.org/markup-compatibility/2006">
              <mc:Choice xmlns:v="urn:schemas-microsoft-com:vml" Requires="v">
                <p:oleObj spid="_x0000_s2054" name="Equation" r:id="rId4" imgW="3403440" imgH="1587240" progId="Equation.DSMT4">
                  <p:embed/>
                </p:oleObj>
              </mc:Choice>
              <mc:Fallback>
                <p:oleObj name="Equation" r:id="rId4" imgW="3403440" imgH="158724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209800"/>
                        <a:ext cx="7391400" cy="3448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Ignoring Heterogeneity (Broadly)</a:t>
            </a:r>
            <a:endParaRPr lang="en-US" b="1"/>
          </a:p>
        </p:txBody>
      </p:sp>
      <p:sp>
        <p:nvSpPr>
          <p:cNvPr id="3" name="Content Placeholder 2"/>
          <p:cNvSpPr>
            <a:spLocks noGrp="1"/>
          </p:cNvSpPr>
          <p:nvPr>
            <p:ph idx="1"/>
          </p:nvPr>
        </p:nvSpPr>
        <p:spPr>
          <a:xfrm>
            <a:off x="533400" y="1981201"/>
            <a:ext cx="8229600" cy="3429000"/>
          </a:xfrm>
        </p:spPr>
        <p:txBody>
          <a:bodyPr/>
          <a:lstStyle/>
          <a:p>
            <a:r>
              <a:rPr lang="en-US" sz="2400" smtClean="0">
                <a:latin typeface="+mj-lt"/>
              </a:rPr>
              <a:t>Presence will generally make parameter estimates look smaller than they would otherwise.</a:t>
            </a:r>
          </a:p>
          <a:p>
            <a:r>
              <a:rPr lang="en-US" sz="2400" smtClean="0">
                <a:latin typeface="+mj-lt"/>
              </a:rPr>
              <a:t>Ignoring heterogeneity will definitely distort standard errors.</a:t>
            </a:r>
          </a:p>
          <a:p>
            <a:r>
              <a:rPr lang="en-US" sz="2400" smtClean="0">
                <a:latin typeface="+mj-lt"/>
              </a:rPr>
              <a:t>Partial effects based on the parametric model may not be affected very much.</a:t>
            </a:r>
          </a:p>
          <a:p>
            <a:r>
              <a:rPr lang="en-US" sz="2400" smtClean="0">
                <a:latin typeface="+mj-lt"/>
              </a:rPr>
              <a:t>Is the pooled estimator ‘robust?’  Less so than in the linear model case.</a:t>
            </a:r>
            <a:endParaRPr lang="en-US" sz="2400">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457200" y="609600"/>
            <a:ext cx="8229600" cy="1139825"/>
          </a:xfrm>
        </p:spPr>
        <p:txBody>
          <a:bodyPr/>
          <a:lstStyle/>
          <a:p>
            <a:pPr algn="ctr" eaLnBrk="1" hangingPunct="1"/>
            <a:r>
              <a:rPr lang="en-US" b="1" smtClean="0"/>
              <a:t>Pooled vs.  A Panel Estimator</a:t>
            </a:r>
          </a:p>
        </p:txBody>
      </p:sp>
      <p:sp>
        <p:nvSpPr>
          <p:cNvPr id="39939" name="Text Box 5"/>
          <p:cNvSpPr txBox="1">
            <a:spLocks noChangeArrowheads="1"/>
          </p:cNvSpPr>
          <p:nvPr/>
        </p:nvSpPr>
        <p:spPr bwMode="auto">
          <a:xfrm>
            <a:off x="457200" y="1752600"/>
            <a:ext cx="8382000" cy="41338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 </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p:txBody>
      </p:sp>
      <p:sp>
        <p:nvSpPr>
          <p:cNvPr id="39940" name="Rectangle 6"/>
          <p:cNvSpPr>
            <a:spLocks noChangeArrowheads="1"/>
          </p:cNvSpPr>
          <p:nvPr/>
        </p:nvSpPr>
        <p:spPr bwMode="auto">
          <a:xfrm>
            <a:off x="1828800" y="30480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9941" name="Rectangle 7"/>
          <p:cNvSpPr>
            <a:spLocks noChangeArrowheads="1"/>
          </p:cNvSpPr>
          <p:nvPr/>
        </p:nvSpPr>
        <p:spPr bwMode="auto">
          <a:xfrm>
            <a:off x="1828800" y="4495800"/>
            <a:ext cx="1295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533400" y="609600"/>
            <a:ext cx="8229600" cy="1139825"/>
          </a:xfrm>
        </p:spPr>
        <p:txBody>
          <a:bodyPr/>
          <a:lstStyle/>
          <a:p>
            <a:pPr algn="ctr" eaLnBrk="1" hangingPunct="1"/>
            <a:r>
              <a:rPr lang="en-US" b="1" smtClean="0"/>
              <a:t>Partial Effects</a:t>
            </a:r>
          </a:p>
        </p:txBody>
      </p:sp>
      <p:sp>
        <p:nvSpPr>
          <p:cNvPr id="40963" name="Text Box 5"/>
          <p:cNvSpPr txBox="1">
            <a:spLocks noChangeArrowheads="1"/>
          </p:cNvSpPr>
          <p:nvPr/>
        </p:nvSpPr>
        <p:spPr bwMode="auto">
          <a:xfrm>
            <a:off x="914400" y="1828800"/>
            <a:ext cx="7924800" cy="392112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Partial derivatives of E[y] = F[*]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Observations used for means are All Obs.</a:t>
            </a:r>
          </a:p>
          <a:p>
            <a:r>
              <a:rPr lang="en-US" sz="1400" b="1">
                <a:latin typeface="Courier New" pitchFamily="49" charset="0"/>
              </a:rPr>
              <a:t>--------+-------------------------------------------------------------</a:t>
            </a:r>
          </a:p>
          <a:p>
            <a:r>
              <a:rPr lang="en-US" sz="1400" b="1">
                <a:latin typeface="Courier New" pitchFamily="49" charset="0"/>
              </a:rPr>
              <a:t>Variable| Coefficient    Standard Error  b/St.Er. P[|Z|&gt;z]  Elasticity</a:t>
            </a:r>
          </a:p>
          <a:p>
            <a:r>
              <a:rPr lang="en-US" sz="1400" b="1">
                <a:latin typeface="Courier New" pitchFamily="49" charset="0"/>
              </a:rPr>
              <a:t>--------+-------------------------------------------------------------</a:t>
            </a:r>
          </a:p>
          <a:p>
            <a:r>
              <a:rPr lang="en-US" sz="1400" b="1">
                <a:latin typeface="Courier New" pitchFamily="49" charset="0"/>
              </a:rPr>
              <a:t>        |Pooled</a:t>
            </a:r>
          </a:p>
          <a:p>
            <a:r>
              <a:rPr lang="en-US" sz="1400" b="1">
                <a:latin typeface="Courier New" pitchFamily="49" charset="0"/>
              </a:rPr>
              <a:t>     AGE|     .00578***       .00027       21.720   .0000       .39801</a:t>
            </a:r>
          </a:p>
          <a:p>
            <a:r>
              <a:rPr lang="en-US" sz="1400" b="1">
                <a:latin typeface="Courier New" pitchFamily="49" charset="0"/>
              </a:rPr>
              <a:t>    EDUC|    -.01053***       .00131       -8.024   .0000      -.18870</a:t>
            </a:r>
          </a:p>
          <a:p>
            <a:r>
              <a:rPr lang="en-US" sz="1400" b="1">
                <a:latin typeface="Courier New" pitchFamily="49" charset="0"/>
              </a:rPr>
              <a:t>  </a:t>
            </a:r>
            <a:r>
              <a:rPr lang="en-US" sz="1400" b="1">
                <a:solidFill>
                  <a:srgbClr val="FF3300"/>
                </a:solidFill>
                <a:latin typeface="Courier New" pitchFamily="49" charset="0"/>
              </a:rPr>
              <a:t>HHNINC|    -.03847**        .01713       -2.246   .0247      -.02144</a:t>
            </a:r>
          </a:p>
          <a:p>
            <a:r>
              <a:rPr lang="en-US" sz="1400" b="1">
                <a:latin typeface="Courier New" pitchFamily="49" charset="0"/>
              </a:rPr>
              <a:t>--------+-------------------------------------------------------------</a:t>
            </a:r>
          </a:p>
          <a:p>
            <a:r>
              <a:rPr lang="en-US" sz="1400" b="1">
                <a:latin typeface="Courier New" pitchFamily="49" charset="0"/>
              </a:rPr>
              <a:t>        |Based on the panel data estimator</a:t>
            </a:r>
          </a:p>
          <a:p>
            <a:r>
              <a:rPr lang="en-US" sz="1400" b="1">
                <a:latin typeface="Courier New" pitchFamily="49" charset="0"/>
              </a:rPr>
              <a:t>     AGE|     .00620***       .00034       18.375   .0000       .42181</a:t>
            </a:r>
          </a:p>
          <a:p>
            <a:r>
              <a:rPr lang="en-US" sz="1400" b="1">
                <a:latin typeface="Courier New" pitchFamily="49" charset="0"/>
              </a:rPr>
              <a:t>    EDUC|    -.00918***       .00174       -5.282   .0000      -.16256</a:t>
            </a:r>
          </a:p>
          <a:p>
            <a:r>
              <a:rPr lang="en-US" sz="1400" b="1">
                <a:latin typeface="Courier New" pitchFamily="49" charset="0"/>
              </a:rPr>
              <a:t>  </a:t>
            </a:r>
            <a:r>
              <a:rPr lang="en-US" sz="1400" b="1">
                <a:solidFill>
                  <a:srgbClr val="FF3300"/>
                </a:solidFill>
                <a:latin typeface="Courier New" pitchFamily="49" charset="0"/>
              </a:rPr>
              <a:t>HHNINC|     .00183          .01829         .100   .9202       .00101</a:t>
            </a:r>
          </a:p>
          <a:p>
            <a:r>
              <a:rPr lang="en-US" sz="1400" b="1">
                <a:latin typeface="Courier New" pitchFamily="49" charset="0"/>
              </a:rPr>
              <a:t>--------+-------------------------------------------------------------</a:t>
            </a:r>
          </a:p>
        </p:txBody>
      </p:sp>
      <p:sp>
        <p:nvSpPr>
          <p:cNvPr id="40964" name="Rectangle 6"/>
          <p:cNvSpPr>
            <a:spLocks noChangeArrowheads="1"/>
          </p:cNvSpPr>
          <p:nvPr/>
        </p:nvSpPr>
        <p:spPr bwMode="auto">
          <a:xfrm>
            <a:off x="2209800" y="3778250"/>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0965" name="Rectangle 7"/>
          <p:cNvSpPr>
            <a:spLocks noChangeArrowheads="1"/>
          </p:cNvSpPr>
          <p:nvPr/>
        </p:nvSpPr>
        <p:spPr bwMode="auto">
          <a:xfrm>
            <a:off x="2209800" y="4840288"/>
            <a:ext cx="1295400" cy="685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eaLnBrk="1" hangingPunct="1"/>
            <a:r>
              <a:rPr lang="en-US" b="1" smtClean="0"/>
              <a:t>Effect of Clustering</a:t>
            </a:r>
          </a:p>
        </p:txBody>
      </p:sp>
      <p:sp>
        <p:nvSpPr>
          <p:cNvPr id="41987" name="Rectangle 3"/>
          <p:cNvSpPr>
            <a:spLocks noGrp="1" noChangeArrowheads="1"/>
          </p:cNvSpPr>
          <p:nvPr>
            <p:ph type="body" idx="1"/>
          </p:nvPr>
        </p:nvSpPr>
        <p:spPr>
          <a:xfrm>
            <a:off x="762000" y="1828800"/>
            <a:ext cx="8229600" cy="4530725"/>
          </a:xfrm>
        </p:spPr>
        <p:txBody>
          <a:bodyPr/>
          <a:lstStyle/>
          <a:p>
            <a:pPr eaLnBrk="1" hangingPunct="1">
              <a:lnSpc>
                <a:spcPct val="90000"/>
              </a:lnSpc>
            </a:pPr>
            <a:r>
              <a:rPr lang="en-US" sz="2400" smtClean="0">
                <a:latin typeface="Arial" charset="0"/>
              </a:rPr>
              <a:t>Y</a:t>
            </a:r>
            <a:r>
              <a:rPr lang="en-US" sz="2400" baseline="-25000" smtClean="0">
                <a:latin typeface="Arial" charset="0"/>
              </a:rPr>
              <a:t>it</a:t>
            </a:r>
            <a:r>
              <a:rPr lang="en-US" sz="2400" smtClean="0">
                <a:latin typeface="Arial" charset="0"/>
              </a:rPr>
              <a:t> must be correlated with Y</a:t>
            </a:r>
            <a:r>
              <a:rPr lang="en-US" sz="2400" baseline="-25000" smtClean="0">
                <a:latin typeface="Arial" charset="0"/>
              </a:rPr>
              <a:t>is</a:t>
            </a:r>
            <a:r>
              <a:rPr lang="en-US" sz="2400" smtClean="0">
                <a:latin typeface="Arial" charset="0"/>
              </a:rPr>
              <a:t> across periods</a:t>
            </a:r>
          </a:p>
          <a:p>
            <a:pPr eaLnBrk="1" hangingPunct="1">
              <a:lnSpc>
                <a:spcPct val="90000"/>
              </a:lnSpc>
            </a:pPr>
            <a:r>
              <a:rPr lang="en-US" sz="2400" smtClean="0">
                <a:latin typeface="Arial" charset="0"/>
              </a:rPr>
              <a:t>Pooled estimator ignores correlation</a:t>
            </a:r>
          </a:p>
          <a:p>
            <a:pPr eaLnBrk="1" hangingPunct="1">
              <a:lnSpc>
                <a:spcPct val="90000"/>
              </a:lnSpc>
            </a:pPr>
            <a:r>
              <a:rPr lang="en-US" sz="2400" smtClean="0">
                <a:latin typeface="Arial" charset="0"/>
              </a:rPr>
              <a:t>Broadly, y</a:t>
            </a:r>
            <a:r>
              <a:rPr lang="en-US" sz="2400" baseline="-25000" smtClean="0">
                <a:latin typeface="Arial" charset="0"/>
              </a:rPr>
              <a:t>it</a:t>
            </a:r>
            <a:r>
              <a:rPr lang="en-US" sz="2400" smtClean="0">
                <a:latin typeface="Arial" charset="0"/>
              </a:rPr>
              <a:t> = E[y</a:t>
            </a:r>
            <a:r>
              <a:rPr lang="en-US" sz="2400" baseline="-25000" smtClean="0">
                <a:latin typeface="Arial" charset="0"/>
              </a:rPr>
              <a:t>it</a:t>
            </a:r>
            <a:r>
              <a:rPr lang="en-US" sz="2400" smtClean="0">
                <a:latin typeface="Arial" charset="0"/>
              </a:rPr>
              <a:t>|</a:t>
            </a:r>
            <a:r>
              <a:rPr lang="en-US" sz="2400" b="1" smtClean="0">
                <a:latin typeface="Arial" charset="0"/>
              </a:rPr>
              <a:t>x</a:t>
            </a:r>
            <a:r>
              <a:rPr lang="en-US" sz="2400" baseline="-25000" smtClean="0">
                <a:latin typeface="Arial" charset="0"/>
              </a:rPr>
              <a:t>it</a:t>
            </a:r>
            <a:r>
              <a:rPr lang="en-US" sz="2400" smtClean="0">
                <a:latin typeface="Arial" charset="0"/>
              </a:rPr>
              <a:t>] + w</a:t>
            </a:r>
            <a:r>
              <a:rPr lang="en-US" sz="2400" baseline="-25000" smtClean="0">
                <a:latin typeface="Arial" charset="0"/>
              </a:rPr>
              <a:t>it</a:t>
            </a:r>
            <a:r>
              <a:rPr lang="en-US" sz="2400" smtClean="0">
                <a:latin typeface="Arial" charset="0"/>
              </a:rPr>
              <a:t>, </a:t>
            </a:r>
          </a:p>
          <a:p>
            <a:pPr lvl="1" eaLnBrk="1" hangingPunct="1">
              <a:lnSpc>
                <a:spcPct val="90000"/>
              </a:lnSpc>
            </a:pPr>
            <a:r>
              <a:rPr lang="en-US" smtClean="0">
                <a:latin typeface="Arial" charset="0"/>
              </a:rPr>
              <a:t>E[y</a:t>
            </a:r>
            <a:r>
              <a:rPr lang="en-US" baseline="-25000" smtClean="0">
                <a:latin typeface="Arial" charset="0"/>
              </a:rPr>
              <a:t>it</a:t>
            </a:r>
            <a:r>
              <a:rPr lang="en-US" smtClean="0">
                <a:latin typeface="Arial" charset="0"/>
              </a:rPr>
              <a:t>|</a:t>
            </a:r>
            <a:r>
              <a:rPr lang="en-US" b="1" smtClean="0">
                <a:latin typeface="Arial" charset="0"/>
              </a:rPr>
              <a:t>x</a:t>
            </a:r>
            <a:r>
              <a:rPr lang="en-US" baseline="-25000" smtClean="0">
                <a:latin typeface="Arial" charset="0"/>
              </a:rPr>
              <a:t>it</a:t>
            </a:r>
            <a:r>
              <a:rPr lang="en-US" smtClean="0">
                <a:latin typeface="Arial" charset="0"/>
              </a:rPr>
              <a:t>]  =  Prob(y</a:t>
            </a:r>
            <a:r>
              <a:rPr lang="en-US" baseline="-25000" smtClean="0">
                <a:latin typeface="Arial" charset="0"/>
              </a:rPr>
              <a:t>it</a:t>
            </a:r>
            <a:r>
              <a:rPr lang="en-US" smtClean="0">
                <a:latin typeface="Arial" charset="0"/>
              </a:rPr>
              <a:t> = 1|</a:t>
            </a:r>
            <a:r>
              <a:rPr lang="en-US" b="1" smtClean="0">
                <a:latin typeface="Arial" charset="0"/>
              </a:rPr>
              <a:t>x</a:t>
            </a:r>
            <a:r>
              <a:rPr lang="en-US" baseline="-25000" smtClean="0">
                <a:latin typeface="Arial" charset="0"/>
              </a:rPr>
              <a:t>it</a:t>
            </a:r>
            <a:r>
              <a:rPr lang="en-US" smtClean="0">
                <a:latin typeface="Arial" charset="0"/>
              </a:rPr>
              <a:t>)</a:t>
            </a:r>
          </a:p>
          <a:p>
            <a:pPr lvl="1" eaLnBrk="1" hangingPunct="1">
              <a:lnSpc>
                <a:spcPct val="90000"/>
              </a:lnSpc>
            </a:pPr>
            <a:r>
              <a:rPr lang="en-US" smtClean="0">
                <a:latin typeface="Arial" charset="0"/>
              </a:rPr>
              <a:t>w</a:t>
            </a:r>
            <a:r>
              <a:rPr lang="en-US" baseline="-25000" smtClean="0">
                <a:latin typeface="Arial" charset="0"/>
              </a:rPr>
              <a:t>it</a:t>
            </a:r>
            <a:r>
              <a:rPr lang="en-US" smtClean="0">
                <a:latin typeface="Arial" charset="0"/>
              </a:rPr>
              <a:t> is correlated across periods</a:t>
            </a:r>
          </a:p>
          <a:p>
            <a:pPr eaLnBrk="1" hangingPunct="1">
              <a:lnSpc>
                <a:spcPct val="90000"/>
              </a:lnSpc>
            </a:pPr>
            <a:r>
              <a:rPr lang="en-US" sz="2400" smtClean="0">
                <a:latin typeface="Arial" charset="0"/>
              </a:rPr>
              <a:t>Assuming the marginal probability is the same, the pooled estimator is consistent.  (We just saw that it might not be.)</a:t>
            </a:r>
          </a:p>
          <a:p>
            <a:pPr eaLnBrk="1" hangingPunct="1">
              <a:lnSpc>
                <a:spcPct val="90000"/>
              </a:lnSpc>
            </a:pPr>
            <a:r>
              <a:rPr lang="en-US" sz="2400" smtClean="0">
                <a:latin typeface="Arial" charset="0"/>
              </a:rPr>
              <a:t>Ignoring the correlation across periods generally leads to underestimating standard errors</a:t>
            </a:r>
            <a:r>
              <a:rPr lang="en-US" smtClean="0">
                <a:latin typeface="Arial" charset="0"/>
              </a:rPr>
              <a:t>.</a:t>
            </a:r>
          </a:p>
          <a:p>
            <a:pPr eaLnBrk="1" hangingPunct="1">
              <a:lnSpc>
                <a:spcPct val="90000"/>
              </a:lnSpc>
            </a:pPr>
            <a:endParaRPr lang="en-US" smtClean="0">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09600" y="1752600"/>
            <a:ext cx="8229600" cy="530225"/>
          </a:xfrm>
        </p:spPr>
        <p:txBody>
          <a:bodyPr/>
          <a:lstStyle/>
          <a:p>
            <a:pPr eaLnBrk="1" hangingPunct="1"/>
            <a:r>
              <a:rPr lang="en-US" b="1" smtClean="0"/>
              <a:t>‘Cluster’ Corrected Covariance Matrix</a:t>
            </a:r>
          </a:p>
        </p:txBody>
      </p:sp>
      <p:graphicFrame>
        <p:nvGraphicFramePr>
          <p:cNvPr id="3074" name="Object 4"/>
          <p:cNvGraphicFramePr>
            <a:graphicFrameLocks noChangeAspect="1"/>
          </p:cNvGraphicFramePr>
          <p:nvPr/>
        </p:nvGraphicFramePr>
        <p:xfrm>
          <a:off x="990600" y="2895600"/>
          <a:ext cx="7227887" cy="3163888"/>
        </p:xfrm>
        <a:graphic>
          <a:graphicData uri="http://schemas.openxmlformats.org/presentationml/2006/ole">
            <mc:AlternateContent xmlns:mc="http://schemas.openxmlformats.org/markup-compatibility/2006">
              <mc:Choice xmlns:v="urn:schemas-microsoft-com:vml" Requires="v">
                <p:oleObj spid="_x0000_s3078" name="Equation" r:id="rId4" imgW="2869920" imgH="1257120" progId="Equation.DSMT4">
                  <p:embed/>
                </p:oleObj>
              </mc:Choice>
              <mc:Fallback>
                <p:oleObj name="Equation" r:id="rId4" imgW="2869920" imgH="12571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895600"/>
                        <a:ext cx="7227887" cy="3163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7" name="Rectangle 6"/>
          <p:cNvSpPr>
            <a:spLocks noChangeArrowheads="1"/>
          </p:cNvSpPr>
          <p:nvPr/>
        </p:nvSpPr>
        <p:spPr bwMode="auto">
          <a:xfrm>
            <a:off x="3276600" y="5105400"/>
            <a:ext cx="38100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078" name="Rectangle 7"/>
          <p:cNvSpPr>
            <a:spLocks noChangeArrowheads="1"/>
          </p:cNvSpPr>
          <p:nvPr/>
        </p:nvSpPr>
        <p:spPr bwMode="auto">
          <a:xfrm>
            <a:off x="4191000" y="5181600"/>
            <a:ext cx="2819400" cy="762000"/>
          </a:xfrm>
          <a:prstGeom prst="rect">
            <a:avLst/>
          </a:prstGeom>
          <a:solidFill>
            <a:srgbClr val="003399">
              <a:alpha val="14902"/>
            </a:srgbClr>
          </a:solidFill>
          <a:ln w="19050">
            <a:solidFill>
              <a:schemeClr val="tx1"/>
            </a:solidFill>
            <a:miter lim="800000"/>
            <a:headEnd/>
            <a:tailEnd/>
          </a:ln>
        </p:spPr>
        <p:txBody>
          <a:bodyPr wrap="none" anchor="ctr"/>
          <a:lstStyle/>
          <a:p>
            <a:endParaRPr lang="en-US"/>
          </a:p>
        </p:txBody>
      </p:sp>
      <p:sp>
        <p:nvSpPr>
          <p:cNvPr id="3079" name="Rectangle 8"/>
          <p:cNvSpPr>
            <a:spLocks noChangeArrowheads="1"/>
          </p:cNvSpPr>
          <p:nvPr/>
        </p:nvSpPr>
        <p:spPr bwMode="auto">
          <a:xfrm>
            <a:off x="2133600" y="5105400"/>
            <a:ext cx="1143000" cy="914400"/>
          </a:xfrm>
          <a:prstGeom prst="rect">
            <a:avLst/>
          </a:prstGeom>
          <a:solidFill>
            <a:schemeClr val="accent1">
              <a:alpha val="25098"/>
            </a:scheme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457200" y="533400"/>
            <a:ext cx="8229600" cy="1139825"/>
          </a:xfrm>
        </p:spPr>
        <p:txBody>
          <a:bodyPr/>
          <a:lstStyle/>
          <a:p>
            <a:pPr algn="ctr" eaLnBrk="1" hangingPunct="1"/>
            <a:r>
              <a:rPr lang="en-US" b="1" smtClean="0"/>
              <a:t>Cluster Correction: Doctor</a:t>
            </a:r>
          </a:p>
        </p:txBody>
      </p:sp>
      <p:sp>
        <p:nvSpPr>
          <p:cNvPr id="43011" name="Text Box 5"/>
          <p:cNvSpPr txBox="1">
            <a:spLocks noChangeArrowheads="1"/>
          </p:cNvSpPr>
          <p:nvPr/>
        </p:nvSpPr>
        <p:spPr bwMode="auto">
          <a:xfrm>
            <a:off x="457200" y="1752600"/>
            <a:ext cx="8458200" cy="45593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a:t>
            </a:r>
          </a:p>
          <a:p>
            <a:r>
              <a:rPr lang="en-US" sz="1400" b="1">
                <a:latin typeface="Courier New" pitchFamily="49" charset="0"/>
              </a:rPr>
              <a:t>Log likelihood function    -17457.21899</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 Conventional Standard Errors</a:t>
            </a:r>
          </a:p>
          <a:p>
            <a:r>
              <a:rPr lang="en-US" sz="1400" b="1">
                <a:latin typeface="Courier New" pitchFamily="49" charset="0"/>
              </a:rPr>
              <a:t>Constant|    -.25597***       .05481       -4.670   .0000</a:t>
            </a:r>
          </a:p>
          <a:p>
            <a:r>
              <a:rPr lang="en-US" sz="1400" b="1">
                <a:latin typeface="Courier New" pitchFamily="49" charset="0"/>
              </a:rPr>
              <a:t>     AGE|     .01469***       .00071       20.686   .0000      43.5257</a:t>
            </a:r>
          </a:p>
          <a:p>
            <a:r>
              <a:rPr lang="en-US" sz="1400" b="1">
                <a:latin typeface="Courier New" pitchFamily="49" charset="0"/>
              </a:rPr>
              <a:t>    EDUC|    -.01523***       .00355       -4.289   .0000      11.3206</a:t>
            </a:r>
          </a:p>
          <a:p>
            <a:r>
              <a:rPr lang="en-US" sz="1400" b="1">
                <a:latin typeface="Courier New" pitchFamily="49" charset="0"/>
              </a:rPr>
              <a:t>  HHNINC|    -.10914**        .04569       -2.389   .0169       .35208</a:t>
            </a:r>
          </a:p>
          <a:p>
            <a:r>
              <a:rPr lang="en-US" sz="1400" b="1">
                <a:latin typeface="Courier New" pitchFamily="49" charset="0"/>
              </a:rPr>
              <a:t>  FEMALE|     .35209***       .01598       22.027   .0000       .47877</a:t>
            </a:r>
          </a:p>
          <a:p>
            <a:r>
              <a:rPr lang="en-US" sz="1400" b="1">
                <a:latin typeface="Courier New" pitchFamily="49" charset="0"/>
              </a:rPr>
              <a:t>--------+-------------------------------------------------------------</a:t>
            </a:r>
          </a:p>
          <a:p>
            <a:r>
              <a:rPr lang="en-US" sz="1400" b="1">
                <a:latin typeface="Courier New" pitchFamily="49" charset="0"/>
              </a:rPr>
              <a:t>        | Corrected Standard Errors</a:t>
            </a:r>
          </a:p>
          <a:p>
            <a:r>
              <a:rPr lang="en-US" sz="1400" b="1">
                <a:latin typeface="Courier New" pitchFamily="49" charset="0"/>
              </a:rPr>
              <a:t>Constant|    -.25597***       .07744       -3.305   .0009</a:t>
            </a:r>
          </a:p>
          <a:p>
            <a:r>
              <a:rPr lang="en-US" sz="1400" b="1">
                <a:latin typeface="Courier New" pitchFamily="49" charset="0"/>
              </a:rPr>
              <a:t>     AGE|     .01469***       .00098       15.065   .0000      43.5257</a:t>
            </a:r>
          </a:p>
          <a:p>
            <a:r>
              <a:rPr lang="en-US" sz="1400" b="1">
                <a:latin typeface="Courier New" pitchFamily="49" charset="0"/>
              </a:rPr>
              <a:t>    EDUC|    -.01523***       .00504       -3.023   .0025      11.3206</a:t>
            </a:r>
          </a:p>
          <a:p>
            <a:r>
              <a:rPr lang="en-US" sz="1400" b="1">
                <a:latin typeface="Courier New" pitchFamily="49" charset="0"/>
              </a:rPr>
              <a:t>  HHNINC|    -.10914*         .05645       -1.933   .0532       .35208</a:t>
            </a:r>
          </a:p>
          <a:p>
            <a:r>
              <a:rPr lang="en-US" sz="1400" b="1">
                <a:latin typeface="Courier New" pitchFamily="49" charset="0"/>
              </a:rPr>
              <a:t>  FEMALE|     .35209***       .02290       15.372   .0000       .47877</a:t>
            </a:r>
          </a:p>
          <a:p>
            <a:r>
              <a:rPr lang="en-US" sz="1400" b="1">
                <a:latin typeface="Courier New" pitchFamily="49" charset="0"/>
              </a:rPr>
              <a:t>--------+-------------------------------------------------------------</a:t>
            </a:r>
          </a:p>
        </p:txBody>
      </p:sp>
      <p:sp>
        <p:nvSpPr>
          <p:cNvPr id="43012" name="Rectangle 6"/>
          <p:cNvSpPr>
            <a:spLocks noChangeArrowheads="1"/>
          </p:cNvSpPr>
          <p:nvPr/>
        </p:nvSpPr>
        <p:spPr bwMode="auto">
          <a:xfrm>
            <a:off x="3581400" y="35052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
        <p:nvSpPr>
          <p:cNvPr id="43013" name="Rectangle 7"/>
          <p:cNvSpPr>
            <a:spLocks noChangeArrowheads="1"/>
          </p:cNvSpPr>
          <p:nvPr/>
        </p:nvSpPr>
        <p:spPr bwMode="auto">
          <a:xfrm>
            <a:off x="3581400" y="4953000"/>
            <a:ext cx="1066800" cy="1143000"/>
          </a:xfrm>
          <a:prstGeom prst="rect">
            <a:avLst/>
          </a:prstGeom>
          <a:solidFill>
            <a:srgbClr val="FF0000">
              <a:alpha val="9019"/>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609600" y="1219200"/>
            <a:ext cx="8229600" cy="530225"/>
          </a:xfrm>
        </p:spPr>
        <p:txBody>
          <a:bodyPr/>
          <a:lstStyle/>
          <a:p>
            <a:pPr eaLnBrk="1" hangingPunct="1"/>
            <a:r>
              <a:rPr lang="en-US" b="1" smtClean="0"/>
              <a:t>Modeling a Binary Outcome</a:t>
            </a:r>
          </a:p>
        </p:txBody>
      </p:sp>
      <p:sp>
        <p:nvSpPr>
          <p:cNvPr id="44035" name="Rectangle 3"/>
          <p:cNvSpPr>
            <a:spLocks noGrp="1" noChangeArrowheads="1"/>
          </p:cNvSpPr>
          <p:nvPr>
            <p:ph type="body" idx="4294967295"/>
          </p:nvPr>
        </p:nvSpPr>
        <p:spPr>
          <a:xfrm>
            <a:off x="914400" y="2209800"/>
            <a:ext cx="7543800" cy="3276600"/>
          </a:xfrm>
        </p:spPr>
        <p:txBody>
          <a:bodyPr/>
          <a:lstStyle/>
          <a:p>
            <a:pPr eaLnBrk="1" hangingPunct="1"/>
            <a:r>
              <a:rPr lang="en-US" sz="2000" smtClean="0">
                <a:latin typeface="Arial" charset="0"/>
              </a:rPr>
              <a:t>Did firm </a:t>
            </a:r>
            <a:r>
              <a:rPr lang="en-US" sz="2000" i="1" smtClean="0">
                <a:latin typeface="Arial" charset="0"/>
              </a:rPr>
              <a:t>i</a:t>
            </a:r>
            <a:r>
              <a:rPr lang="en-US" sz="2000" smtClean="0">
                <a:latin typeface="Arial" charset="0"/>
              </a:rPr>
              <a:t> produce a product or process innovation in year </a:t>
            </a:r>
            <a:r>
              <a:rPr lang="en-US" sz="2000" i="1" smtClean="0">
                <a:latin typeface="Arial" charset="0"/>
              </a:rPr>
              <a:t>t </a:t>
            </a:r>
            <a:r>
              <a:rPr lang="en-US" sz="2000" smtClean="0">
                <a:latin typeface="Arial" charset="0"/>
              </a:rPr>
              <a:t>?   </a:t>
            </a:r>
            <a:r>
              <a:rPr lang="en-US" sz="2000" i="1" smtClean="0">
                <a:latin typeface="Arial" charset="0"/>
              </a:rPr>
              <a:t>y</a:t>
            </a:r>
            <a:r>
              <a:rPr lang="en-US" sz="2000" i="1" baseline="-25000" smtClean="0">
                <a:latin typeface="Arial" charset="0"/>
              </a:rPr>
              <a:t>it</a:t>
            </a:r>
            <a:r>
              <a:rPr lang="en-US" sz="2000" smtClean="0">
                <a:latin typeface="Arial" charset="0"/>
              </a:rPr>
              <a:t> : 1=Yes/0=No</a:t>
            </a:r>
          </a:p>
          <a:p>
            <a:pPr eaLnBrk="1" hangingPunct="1"/>
            <a:r>
              <a:rPr lang="en-US" sz="2000" smtClean="0">
                <a:latin typeface="Arial" charset="0"/>
              </a:rPr>
              <a:t>Observed N=1270 firms for T=5 years, 1984-1988</a:t>
            </a:r>
          </a:p>
          <a:p>
            <a:pPr eaLnBrk="1" hangingPunct="1"/>
            <a:r>
              <a:rPr lang="en-US" sz="2000" smtClean="0">
                <a:latin typeface="Arial" charset="0"/>
              </a:rPr>
              <a:t>Observed covariates: </a:t>
            </a:r>
            <a:r>
              <a:rPr lang="en-US" sz="2000" b="1" smtClean="0">
                <a:latin typeface="Arial" charset="0"/>
              </a:rPr>
              <a:t>x</a:t>
            </a:r>
            <a:r>
              <a:rPr lang="en-US" sz="2000" baseline="-25000" smtClean="0">
                <a:latin typeface="Arial" charset="0"/>
              </a:rPr>
              <a:t>it</a:t>
            </a:r>
            <a:r>
              <a:rPr lang="en-US" sz="2000" smtClean="0">
                <a:latin typeface="Arial" charset="0"/>
              </a:rPr>
              <a:t> = Industry, competitive pressures, size, productivity, etc.</a:t>
            </a:r>
          </a:p>
          <a:p>
            <a:pPr eaLnBrk="1" hangingPunct="1"/>
            <a:r>
              <a:rPr lang="en-US" sz="2000" smtClean="0">
                <a:latin typeface="Arial" charset="0"/>
              </a:rPr>
              <a:t>How to model?</a:t>
            </a:r>
          </a:p>
          <a:p>
            <a:pPr lvl="1" eaLnBrk="1" hangingPunct="1"/>
            <a:r>
              <a:rPr lang="en-US" sz="1800" smtClean="0">
                <a:latin typeface="Arial" charset="0"/>
              </a:rPr>
              <a:t>Binary outcome</a:t>
            </a:r>
          </a:p>
          <a:p>
            <a:pPr lvl="1" eaLnBrk="1" hangingPunct="1"/>
            <a:r>
              <a:rPr lang="en-US" sz="1800" smtClean="0">
                <a:latin typeface="Arial" charset="0"/>
              </a:rPr>
              <a:t>Correlation across time</a:t>
            </a:r>
          </a:p>
          <a:p>
            <a:pPr lvl="1" eaLnBrk="1" hangingPunct="1"/>
            <a:r>
              <a:rPr lang="en-US" sz="1800" smtClean="0">
                <a:latin typeface="Arial" charset="0"/>
              </a:rPr>
              <a:t>Heterogeneity across firms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685800" y="990600"/>
            <a:ext cx="7772400" cy="631825"/>
          </a:xfrm>
        </p:spPr>
        <p:txBody>
          <a:bodyPr/>
          <a:lstStyle/>
          <a:p>
            <a:pPr algn="ctr" eaLnBrk="1" hangingPunct="1"/>
            <a:r>
              <a:rPr lang="en-US" smtClean="0"/>
              <a:t>Application: Innovation</a:t>
            </a:r>
          </a:p>
        </p:txBody>
      </p:sp>
      <p:graphicFrame>
        <p:nvGraphicFramePr>
          <p:cNvPr id="4098" name="Object 3"/>
          <p:cNvGraphicFramePr>
            <a:graphicFrameLocks noChangeAspect="1"/>
          </p:cNvGraphicFramePr>
          <p:nvPr/>
        </p:nvGraphicFramePr>
        <p:xfrm>
          <a:off x="1524000" y="1600200"/>
          <a:ext cx="6553200" cy="4902200"/>
        </p:xfrm>
        <a:graphic>
          <a:graphicData uri="http://schemas.openxmlformats.org/presentationml/2006/ole">
            <mc:AlternateContent xmlns:mc="http://schemas.openxmlformats.org/markup-compatibility/2006">
              <mc:Choice xmlns:v="urn:schemas-microsoft-com:vml" Requires="v">
                <p:oleObj spid="_x0000_s4102" name="Bitmap Image" r:id="rId4" imgW="5830114" imgH="4361905" progId="PBrush">
                  <p:embed/>
                </p:oleObj>
              </mc:Choice>
              <mc:Fallback>
                <p:oleObj name="Bitmap Image" r:id="rId4" imgW="5830114" imgH="4361905" progId="PBrush">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600200"/>
                        <a:ext cx="6553200" cy="490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0" name="Rectangle 4"/>
          <p:cNvSpPr>
            <a:spLocks noChangeArrowheads="1"/>
          </p:cNvSpPr>
          <p:nvPr/>
        </p:nvSpPr>
        <p:spPr bwMode="auto">
          <a:xfrm>
            <a:off x="1524000" y="3581400"/>
            <a:ext cx="6629400" cy="533400"/>
          </a:xfrm>
          <a:prstGeom prst="rect">
            <a:avLst/>
          </a:prstGeom>
          <a:noFill/>
          <a:ln w="38100">
            <a:solidFill>
              <a:srgbClr val="FF0000"/>
            </a:solidFill>
            <a:miter lim="800000"/>
            <a:headEnd/>
            <a:tailEnd/>
          </a:ln>
        </p:spPr>
        <p:txBody>
          <a:bodyPr wrap="none" anchor="ctr"/>
          <a:lstStyle/>
          <a:p>
            <a:endParaRPr lang="en-US"/>
          </a:p>
        </p:txBody>
      </p:sp>
      <p:sp>
        <p:nvSpPr>
          <p:cNvPr id="4101" name="Rectangle 5"/>
          <p:cNvSpPr>
            <a:spLocks noChangeArrowheads="1"/>
          </p:cNvSpPr>
          <p:nvPr/>
        </p:nvSpPr>
        <p:spPr bwMode="auto">
          <a:xfrm>
            <a:off x="1524000" y="4724400"/>
            <a:ext cx="6629400" cy="533400"/>
          </a:xfrm>
          <a:prstGeom prst="rect">
            <a:avLst/>
          </a:prstGeom>
          <a:noFill/>
          <a:ln w="38100">
            <a:solidFill>
              <a:srgbClr val="FF0000"/>
            </a:solidFill>
            <a:miter lim="800000"/>
            <a:headEnd/>
            <a:tailEnd/>
          </a:ln>
        </p:spPr>
        <p:txBody>
          <a:bodyPr wrap="none" anchor="ctr"/>
          <a:lstStyle/>
          <a:p>
            <a:endParaRPr lang="en-US"/>
          </a:p>
        </p:txBody>
      </p:sp>
      <p:sp>
        <p:nvSpPr>
          <p:cNvPr id="4102" name="Rectangle 4"/>
          <p:cNvSpPr>
            <a:spLocks noChangeArrowheads="1"/>
          </p:cNvSpPr>
          <p:nvPr/>
        </p:nvSpPr>
        <p:spPr bwMode="auto">
          <a:xfrm>
            <a:off x="1524000" y="2667000"/>
            <a:ext cx="6629400" cy="533400"/>
          </a:xfrm>
          <a:prstGeom prst="rect">
            <a:avLst/>
          </a:prstGeom>
          <a:noFill/>
          <a:ln w="38100">
            <a:solidFill>
              <a:srgbClr val="FF0000"/>
            </a:solidFill>
            <a:miter lim="800000"/>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304800" y="1066800"/>
          <a:ext cx="8839200" cy="5419725"/>
        </p:xfrm>
        <a:graphic>
          <a:graphicData uri="http://schemas.openxmlformats.org/presentationml/2006/ole">
            <mc:AlternateContent xmlns:mc="http://schemas.openxmlformats.org/markup-compatibility/2006">
              <mc:Choice xmlns:v="urn:schemas-microsoft-com:vml" Requires="v">
                <p:oleObj spid="_x0000_s5126" name="Bitmap Image" r:id="rId4" imgW="8047619" imgH="4933333" progId="PBrush">
                  <p:embed/>
                </p:oleObj>
              </mc:Choice>
              <mc:Fallback>
                <p:oleObj name="Bitmap Image" r:id="rId4" imgW="8047619" imgH="4933333"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066800"/>
                        <a:ext cx="8839200" cy="541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3" name="Rectangle 3"/>
          <p:cNvSpPr>
            <a:spLocks noChangeArrowheads="1"/>
          </p:cNvSpPr>
          <p:nvPr/>
        </p:nvSpPr>
        <p:spPr bwMode="auto">
          <a:xfrm>
            <a:off x="3505200" y="1600200"/>
            <a:ext cx="1066800" cy="2362200"/>
          </a:xfrm>
          <a:prstGeom prst="rect">
            <a:avLst/>
          </a:prstGeom>
          <a:solidFill>
            <a:srgbClr val="7030A0">
              <a:alpha val="14117"/>
            </a:srgbClr>
          </a:solidFill>
          <a:ln w="57150">
            <a:solidFill>
              <a:srgbClr val="7030A0"/>
            </a:solidFill>
            <a:miter lim="800000"/>
            <a:headEnd/>
            <a:tailEnd/>
          </a:ln>
        </p:spPr>
        <p:txBody>
          <a:bodyPr wrap="none" anchor="ctr"/>
          <a:lstStyle/>
          <a:p>
            <a:endParaRPr lang="en-US"/>
          </a:p>
        </p:txBody>
      </p:sp>
      <p:sp>
        <p:nvSpPr>
          <p:cNvPr id="5124" name="Rectangle 4"/>
          <p:cNvSpPr>
            <a:spLocks noChangeArrowheads="1"/>
          </p:cNvSpPr>
          <p:nvPr/>
        </p:nvSpPr>
        <p:spPr bwMode="auto">
          <a:xfrm>
            <a:off x="5562600" y="1600200"/>
            <a:ext cx="1066800" cy="2362200"/>
          </a:xfrm>
          <a:prstGeom prst="rect">
            <a:avLst/>
          </a:prstGeom>
          <a:solidFill>
            <a:srgbClr val="0000FF">
              <a:alpha val="14902"/>
            </a:srgbClr>
          </a:solidFill>
          <a:ln w="57150">
            <a:solidFill>
              <a:srgbClr val="0000FF"/>
            </a:solidFill>
            <a:miter lim="800000"/>
            <a:headEnd/>
            <a:tailEnd/>
          </a:ln>
        </p:spPr>
        <p:txBody>
          <a:bodyPr wrap="none" anchor="ctr"/>
          <a:lstStyle/>
          <a:p>
            <a:endParaRPr lang="en-US"/>
          </a:p>
        </p:txBody>
      </p:sp>
      <p:sp>
        <p:nvSpPr>
          <p:cNvPr id="5125" name="Rectangle 5"/>
          <p:cNvSpPr>
            <a:spLocks noChangeArrowheads="1"/>
          </p:cNvSpPr>
          <p:nvPr/>
        </p:nvSpPr>
        <p:spPr bwMode="auto">
          <a:xfrm>
            <a:off x="381000" y="4495800"/>
            <a:ext cx="5943600" cy="304800"/>
          </a:xfrm>
          <a:prstGeom prst="rect">
            <a:avLst/>
          </a:prstGeom>
          <a:noFill/>
          <a:ln w="38100">
            <a:solidFill>
              <a:srgbClr val="7030A0"/>
            </a:solidFill>
            <a:miter lim="800000"/>
            <a:headEnd/>
            <a:tailEnd/>
          </a:ln>
        </p:spPr>
        <p:txBody>
          <a:bodyPr wrap="none" anchor="ctr"/>
          <a:lstStyle/>
          <a:p>
            <a:endParaRPr lang="en-US"/>
          </a:p>
        </p:txBody>
      </p:sp>
      <p:sp>
        <p:nvSpPr>
          <p:cNvPr id="5126" name="Rectangle 6"/>
          <p:cNvSpPr>
            <a:spLocks noChangeArrowheads="1"/>
          </p:cNvSpPr>
          <p:nvPr/>
        </p:nvSpPr>
        <p:spPr bwMode="auto">
          <a:xfrm>
            <a:off x="381000" y="5105400"/>
            <a:ext cx="5943600" cy="304800"/>
          </a:xfrm>
          <a:prstGeom prst="rect">
            <a:avLst/>
          </a:prstGeom>
          <a:noFill/>
          <a:ln w="38100">
            <a:solidFill>
              <a:srgbClr val="0000FF"/>
            </a:solidFill>
            <a:miter lim="800000"/>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algn="ctr" eaLnBrk="1" hangingPunct="1"/>
            <a:r>
              <a:rPr lang="en-US" b="1" smtClean="0"/>
              <a:t>A Random Effects Model</a:t>
            </a:r>
          </a:p>
        </p:txBody>
      </p:sp>
      <p:graphicFrame>
        <p:nvGraphicFramePr>
          <p:cNvPr id="6146" name="Object 4"/>
          <p:cNvGraphicFramePr>
            <a:graphicFrameLocks noGrp="1" noChangeAspect="1"/>
          </p:cNvGraphicFramePr>
          <p:nvPr>
            <p:ph idx="1"/>
          </p:nvPr>
        </p:nvGraphicFramePr>
        <p:xfrm>
          <a:off x="1295400" y="1828800"/>
          <a:ext cx="6477000" cy="4262438"/>
        </p:xfrm>
        <a:graphic>
          <a:graphicData uri="http://schemas.openxmlformats.org/presentationml/2006/ole">
            <mc:AlternateContent xmlns:mc="http://schemas.openxmlformats.org/markup-compatibility/2006">
              <mc:Choice xmlns:v="urn:schemas-microsoft-com:vml" Requires="v">
                <p:oleObj spid="_x0000_s6150" name="Equation" r:id="rId4" imgW="3416040" imgH="2247840" progId="Equation.DSMT4">
                  <p:embed/>
                </p:oleObj>
              </mc:Choice>
              <mc:Fallback>
                <p:oleObj name="Equation" r:id="rId4" imgW="3416040" imgH="22478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828800"/>
                        <a:ext cx="6477000" cy="4262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8" name="Line 7"/>
          <p:cNvSpPr>
            <a:spLocks noChangeShapeType="1"/>
          </p:cNvSpPr>
          <p:nvPr/>
        </p:nvSpPr>
        <p:spPr bwMode="auto">
          <a:xfrm flipH="1">
            <a:off x="3429000" y="1600200"/>
            <a:ext cx="457200" cy="304800"/>
          </a:xfrm>
          <a:prstGeom prst="line">
            <a:avLst/>
          </a:prstGeom>
          <a:noFill/>
          <a:ln w="38100">
            <a:solidFill>
              <a:srgbClr val="FF33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6"/>
          <p:cNvSpPr>
            <a:spLocks noGrp="1" noChangeArrowheads="1"/>
          </p:cNvSpPr>
          <p:nvPr>
            <p:ph type="title"/>
          </p:nvPr>
        </p:nvSpPr>
        <p:spPr>
          <a:xfrm>
            <a:off x="762000" y="1295400"/>
            <a:ext cx="8229600" cy="530225"/>
          </a:xfrm>
        </p:spPr>
        <p:txBody>
          <a:bodyPr/>
          <a:lstStyle/>
          <a:p>
            <a:pPr algn="ctr" eaLnBrk="1" hangingPunct="1"/>
            <a:r>
              <a:rPr lang="en-US" b="1" smtClean="0"/>
              <a:t>A Computable Log Likelihood</a:t>
            </a:r>
          </a:p>
        </p:txBody>
      </p:sp>
      <p:graphicFrame>
        <p:nvGraphicFramePr>
          <p:cNvPr id="7170" name="Object 5"/>
          <p:cNvGraphicFramePr>
            <a:graphicFrameLocks noGrp="1" noChangeAspect="1"/>
          </p:cNvGraphicFramePr>
          <p:nvPr>
            <p:ph idx="1"/>
          </p:nvPr>
        </p:nvGraphicFramePr>
        <p:xfrm>
          <a:off x="1295400" y="2209800"/>
          <a:ext cx="7010400" cy="3346450"/>
        </p:xfrm>
        <a:graphic>
          <a:graphicData uri="http://schemas.openxmlformats.org/presentationml/2006/ole">
            <mc:AlternateContent xmlns:mc="http://schemas.openxmlformats.org/markup-compatibility/2006">
              <mc:Choice xmlns:v="urn:schemas-microsoft-com:vml" Requires="v">
                <p:oleObj spid="_x0000_s7174" name="Equation" r:id="rId4" imgW="3593880" imgH="1714320" progId="Equation.DSMT4">
                  <p:embed/>
                </p:oleObj>
              </mc:Choice>
              <mc:Fallback>
                <p:oleObj name="Equation" r:id="rId4" imgW="3593880" imgH="171432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209800"/>
                        <a:ext cx="7010400" cy="3346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762000" y="990600"/>
            <a:ext cx="8229600" cy="530225"/>
          </a:xfrm>
        </p:spPr>
        <p:txBody>
          <a:bodyPr/>
          <a:lstStyle/>
          <a:p>
            <a:pPr eaLnBrk="1" hangingPunct="1"/>
            <a:r>
              <a:rPr lang="en-US" b="1" smtClean="0"/>
              <a:t>Quadrature – Butler and Moffitt</a:t>
            </a:r>
          </a:p>
        </p:txBody>
      </p:sp>
      <p:graphicFrame>
        <p:nvGraphicFramePr>
          <p:cNvPr id="8194" name="Object 3"/>
          <p:cNvGraphicFramePr>
            <a:graphicFrameLocks noGrp="1" noChangeAspect="1"/>
          </p:cNvGraphicFramePr>
          <p:nvPr>
            <p:ph idx="4294967295"/>
          </p:nvPr>
        </p:nvGraphicFramePr>
        <p:xfrm>
          <a:off x="1295400" y="1676400"/>
          <a:ext cx="6705600" cy="4697413"/>
        </p:xfrm>
        <a:graphic>
          <a:graphicData uri="http://schemas.openxmlformats.org/presentationml/2006/ole">
            <mc:AlternateContent xmlns:mc="http://schemas.openxmlformats.org/markup-compatibility/2006">
              <mc:Choice xmlns:v="urn:schemas-microsoft-com:vml" Requires="v">
                <p:oleObj spid="_x0000_s8198" name="Equation" r:id="rId4" imgW="4495680" imgH="3149280" progId="Equation.DSMT4">
                  <p:embed/>
                </p:oleObj>
              </mc:Choice>
              <mc:Fallback>
                <p:oleObj name="Equation" r:id="rId4" imgW="4495680" imgH="31492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676400"/>
                        <a:ext cx="6705600" cy="4697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6"/>
          <p:cNvSpPr>
            <a:spLocks noGrp="1" noChangeArrowheads="1"/>
          </p:cNvSpPr>
          <p:nvPr>
            <p:ph type="title"/>
          </p:nvPr>
        </p:nvSpPr>
        <p:spPr>
          <a:xfrm>
            <a:off x="685800" y="1295400"/>
            <a:ext cx="8229600" cy="530225"/>
          </a:xfrm>
        </p:spPr>
        <p:txBody>
          <a:bodyPr/>
          <a:lstStyle/>
          <a:p>
            <a:pPr algn="ctr" eaLnBrk="1" hangingPunct="1"/>
            <a:r>
              <a:rPr lang="en-US" b="1" smtClean="0"/>
              <a:t>Quadrature Log Likelihood</a:t>
            </a:r>
          </a:p>
        </p:txBody>
      </p:sp>
      <p:graphicFrame>
        <p:nvGraphicFramePr>
          <p:cNvPr id="9218" name="Object 3"/>
          <p:cNvGraphicFramePr>
            <a:graphicFrameLocks noGrp="1" noChangeAspect="1"/>
          </p:cNvGraphicFramePr>
          <p:nvPr>
            <p:ph idx="1"/>
          </p:nvPr>
        </p:nvGraphicFramePr>
        <p:xfrm>
          <a:off x="990600" y="2362200"/>
          <a:ext cx="7162800" cy="1552575"/>
        </p:xfrm>
        <a:graphic>
          <a:graphicData uri="http://schemas.openxmlformats.org/presentationml/2006/ole">
            <mc:AlternateContent xmlns:mc="http://schemas.openxmlformats.org/markup-compatibility/2006">
              <mc:Choice xmlns:v="urn:schemas-microsoft-com:vml" Requires="v">
                <p:oleObj spid="_x0000_s9222" name="Equation" r:id="rId4" imgW="4101840" imgH="888840" progId="Equation.DSMT4">
                  <p:embed/>
                </p:oleObj>
              </mc:Choice>
              <mc:Fallback>
                <p:oleObj name="Equation" r:id="rId4" imgW="4101840" imgH="88884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2200"/>
                        <a:ext cx="7162800" cy="155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p:txBody>
          <a:bodyPr/>
          <a:lstStyle/>
          <a:p>
            <a:pPr algn="ctr" eaLnBrk="1" hangingPunct="1"/>
            <a:r>
              <a:rPr lang="en-US" b="1" smtClean="0"/>
              <a:t>Simulation</a:t>
            </a:r>
          </a:p>
        </p:txBody>
      </p:sp>
      <p:graphicFrame>
        <p:nvGraphicFramePr>
          <p:cNvPr id="10242" name="Object 3"/>
          <p:cNvGraphicFramePr>
            <a:graphicFrameLocks noGrp="1" noChangeAspect="1"/>
          </p:cNvGraphicFramePr>
          <p:nvPr>
            <p:ph idx="1"/>
          </p:nvPr>
        </p:nvGraphicFramePr>
        <p:xfrm>
          <a:off x="838200" y="1752600"/>
          <a:ext cx="7772400" cy="4127500"/>
        </p:xfrm>
        <a:graphic>
          <a:graphicData uri="http://schemas.openxmlformats.org/presentationml/2006/ole">
            <mc:AlternateContent xmlns:mc="http://schemas.openxmlformats.org/markup-compatibility/2006">
              <mc:Choice xmlns:v="urn:schemas-microsoft-com:vml" Requires="v">
                <p:oleObj spid="_x0000_s10246" name="Equation" r:id="rId4" imgW="4305240" imgH="2286000" progId="Equation.DSMT4">
                  <p:embed/>
                </p:oleObj>
              </mc:Choice>
              <mc:Fallback>
                <p:oleObj name="Equation" r:id="rId4" imgW="4305240" imgH="22860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7772400" cy="412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457200" y="304801"/>
            <a:ext cx="8229600" cy="990600"/>
          </a:xfrm>
        </p:spPr>
        <p:txBody>
          <a:bodyPr/>
          <a:lstStyle/>
          <a:p>
            <a:pPr algn="ctr" eaLnBrk="1" hangingPunct="1"/>
            <a:r>
              <a:rPr lang="en-US" b="1" smtClean="0"/>
              <a:t>Random Effects Model</a:t>
            </a:r>
          </a:p>
        </p:txBody>
      </p:sp>
      <p:sp>
        <p:nvSpPr>
          <p:cNvPr id="45059" name="Text Box 5"/>
          <p:cNvSpPr txBox="1">
            <a:spLocks noChangeArrowheads="1"/>
          </p:cNvSpPr>
          <p:nvPr/>
        </p:nvSpPr>
        <p:spPr bwMode="auto">
          <a:xfrm>
            <a:off x="668867" y="1295400"/>
            <a:ext cx="7696200" cy="54102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Effects Binary Probit Model</a:t>
            </a:r>
          </a:p>
          <a:p>
            <a:r>
              <a:rPr lang="en-US" sz="1400" b="1">
                <a:latin typeface="Courier New" pitchFamily="49" charset="0"/>
              </a:rPr>
              <a:t>Dependent variable               DOCTOR</a:t>
            </a:r>
          </a:p>
          <a:p>
            <a:r>
              <a:rPr lang="en-US" sz="1400" b="1">
                <a:latin typeface="Courier New" pitchFamily="49" charset="0"/>
              </a:rPr>
              <a:t>Log likelihood function    -16290.72192  </a:t>
            </a:r>
            <a:r>
              <a:rPr lang="en-US" sz="1400" b="1">
                <a:latin typeface="Courier New" pitchFamily="49" charset="0"/>
                <a:sym typeface="Wingdings" pitchFamily="2" charset="2"/>
              </a:rPr>
              <a:t> Random Effects</a:t>
            </a:r>
            <a:endParaRPr lang="en-US" sz="1400" b="1">
              <a:latin typeface="Courier New" pitchFamily="49" charset="0"/>
            </a:endParaRPr>
          </a:p>
          <a:p>
            <a:r>
              <a:rPr lang="en-US" sz="1400" b="1">
                <a:latin typeface="Courier New" pitchFamily="49" charset="0"/>
              </a:rPr>
              <a:t>Restricted log likelihood  -17701.08500  </a:t>
            </a:r>
            <a:r>
              <a:rPr lang="en-US" sz="1400" b="1">
                <a:latin typeface="Courier New" pitchFamily="49" charset="0"/>
                <a:sym typeface="Wingdings" pitchFamily="2" charset="2"/>
              </a:rPr>
              <a:t> Pooled</a:t>
            </a:r>
            <a:endParaRPr lang="en-US" sz="1400" b="1">
              <a:latin typeface="Courier New" pitchFamily="49" charset="0"/>
            </a:endParaRPr>
          </a:p>
          <a:p>
            <a:r>
              <a:rPr lang="en-US" sz="1400" b="1">
                <a:latin typeface="Courier New" pitchFamily="49" charset="0"/>
              </a:rPr>
              <a:t>Chi squared [   1 d.f.]      2820.72616</a:t>
            </a:r>
          </a:p>
          <a:p>
            <a:r>
              <a:rPr lang="en-US" sz="1400" b="1">
                <a:latin typeface="Courier New" pitchFamily="49" charset="0"/>
              </a:rPr>
              <a:t>Significance level               .00000</a:t>
            </a:r>
          </a:p>
          <a:p>
            <a:r>
              <a:rPr lang="en-US" sz="1400" b="1">
                <a:latin typeface="Courier New" pitchFamily="49" charset="0"/>
              </a:rPr>
              <a:t>McFadden Pseudo R-squared      .0796766</a:t>
            </a:r>
          </a:p>
          <a:p>
            <a:r>
              <a:rPr lang="en-US" sz="1400" b="1">
                <a:latin typeface="Courier New" pitchFamily="49" charset="0"/>
              </a:rPr>
              <a:t>Estimation based on N =  27326, K =   5</a:t>
            </a:r>
          </a:p>
          <a:p>
            <a:r>
              <a:rPr lang="en-US" sz="1400" b="1">
                <a:latin typeface="Courier New" pitchFamily="49" charset="0"/>
              </a:rPr>
              <a:t>Unbalanced panel has   7293 individuals</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Constant|    -.11819          .09280       -1.273   .2028</a:t>
            </a:r>
          </a:p>
          <a:p>
            <a:r>
              <a:rPr lang="en-US" sz="1400" b="1">
                <a:latin typeface="Courier New" pitchFamily="49" charset="0"/>
              </a:rPr>
              <a:t>     AGE|     .02232***       .00123       18.145   .0000      43.5257</a:t>
            </a:r>
          </a:p>
          <a:p>
            <a:r>
              <a:rPr lang="en-US" sz="1400" b="1">
                <a:latin typeface="Courier New" pitchFamily="49" charset="0"/>
              </a:rPr>
              <a:t>    EDUC|    -.03307***       .00627       -5.276   .0000      11.3206</a:t>
            </a:r>
          </a:p>
          <a:p>
            <a:r>
              <a:rPr lang="en-US" sz="1400" b="1">
                <a:latin typeface="Courier New" pitchFamily="49" charset="0"/>
              </a:rPr>
              <a:t>  HHNINC|     .00660          .06587         .100   .9202       .35208</a:t>
            </a:r>
          </a:p>
          <a:p>
            <a:r>
              <a:rPr lang="en-US" sz="1400" b="1">
                <a:latin typeface="Courier New" pitchFamily="49" charset="0"/>
              </a:rPr>
              <a:t>     Rho|     .44990***       .01020       44.101   .0000</a:t>
            </a:r>
          </a:p>
          <a:p>
            <a:r>
              <a:rPr lang="en-US" sz="1400" b="1">
                <a:latin typeface="Courier New" pitchFamily="49" charset="0"/>
              </a:rPr>
              <a:t>--------+-------------------------------------------------------------</a:t>
            </a:r>
          </a:p>
          <a:p>
            <a:r>
              <a:rPr lang="en-US" sz="1400" b="1">
                <a:latin typeface="Courier New" pitchFamily="49" charset="0"/>
              </a:rPr>
              <a:t>        |Pooled Estimates using the Butler and Moffitt method</a:t>
            </a:r>
          </a:p>
          <a:p>
            <a:r>
              <a:rPr lang="en-US" sz="1400" b="1">
                <a:latin typeface="Courier New" pitchFamily="49" charset="0"/>
              </a:rPr>
              <a:t>Constant|     .02159          .05307         .407   .6842</a:t>
            </a:r>
          </a:p>
          <a:p>
            <a:r>
              <a:rPr lang="en-US" sz="1400" b="1">
                <a:latin typeface="Courier New" pitchFamily="49" charset="0"/>
              </a:rPr>
              <a:t>     AGE|     .01532***       .00071       21.695   .0000      43.5257</a:t>
            </a:r>
          </a:p>
          <a:p>
            <a:r>
              <a:rPr lang="en-US" sz="1400" b="1">
                <a:latin typeface="Courier New" pitchFamily="49" charset="0"/>
              </a:rPr>
              <a:t>    EDUC|    -.02793***       .00348       -8.023   .0000      11.3206</a:t>
            </a:r>
          </a:p>
          <a:p>
            <a:r>
              <a:rPr lang="en-US" sz="1400" b="1">
                <a:latin typeface="Courier New" pitchFamily="49" charset="0"/>
              </a:rPr>
              <a:t>  HHNINC|    -.10204**        .04544       -2.246   .0247       .35208</a:t>
            </a:r>
          </a:p>
          <a:p>
            <a:r>
              <a:rPr lang="en-US" sz="1400" b="1">
                <a:latin typeface="Courier New" pitchFamily="49" charset="0"/>
              </a:rPr>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lgn="ctr" eaLnBrk="1" hangingPunct="1"/>
            <a:r>
              <a:rPr lang="en-US" b="1" smtClean="0"/>
              <a:t>Random Parameter Model</a:t>
            </a:r>
          </a:p>
        </p:txBody>
      </p:sp>
      <p:sp>
        <p:nvSpPr>
          <p:cNvPr id="46083" name="Text Box 4"/>
          <p:cNvSpPr txBox="1">
            <a:spLocks noChangeArrowheads="1"/>
          </p:cNvSpPr>
          <p:nvPr/>
        </p:nvSpPr>
        <p:spPr bwMode="auto">
          <a:xfrm>
            <a:off x="457200" y="1371600"/>
            <a:ext cx="8077200" cy="4247317"/>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Random Coefficients  Probit   Model</a:t>
            </a:r>
          </a:p>
          <a:p>
            <a:r>
              <a:rPr lang="en-US" sz="1400" b="1">
                <a:latin typeface="Courier New" pitchFamily="49" charset="0"/>
              </a:rPr>
              <a:t>Dependent variable               DOCTOR (Quadrature Based)</a:t>
            </a:r>
          </a:p>
          <a:p>
            <a:r>
              <a:rPr lang="en-US" sz="1400" b="1">
                <a:latin typeface="Courier New" pitchFamily="49" charset="0"/>
              </a:rPr>
              <a:t>Log likelihood function    -16296.68110 (-16290.72192)</a:t>
            </a:r>
            <a:r>
              <a:rPr lang="en-US"/>
              <a:t> </a:t>
            </a:r>
            <a:endParaRPr lang="en-US" sz="1400" b="1">
              <a:latin typeface="Courier New" pitchFamily="49" charset="0"/>
            </a:endParaRPr>
          </a:p>
          <a:p>
            <a:r>
              <a:rPr lang="en-US" sz="1400" b="1">
                <a:latin typeface="Courier New" pitchFamily="49" charset="0"/>
              </a:rPr>
              <a:t>Restricted log likelihood  -17701.08500</a:t>
            </a:r>
          </a:p>
          <a:p>
            <a:r>
              <a:rPr lang="en-US" sz="1400" b="1">
                <a:latin typeface="Courier New" pitchFamily="49" charset="0"/>
              </a:rPr>
              <a:t>Chi squared [   1 d.f.]      2808.80780</a:t>
            </a:r>
          </a:p>
          <a:p>
            <a:r>
              <a:rPr lang="en-US" sz="1400" b="1" smtClean="0">
                <a:latin typeface="Courier New" pitchFamily="49" charset="0"/>
              </a:rPr>
              <a:t>Simulation </a:t>
            </a:r>
            <a:r>
              <a:rPr lang="en-US" sz="1400" b="1">
                <a:latin typeface="Courier New" pitchFamily="49" charset="0"/>
              </a:rPr>
              <a:t>based on  50 Halton draws</a:t>
            </a:r>
          </a:p>
          <a:p>
            <a:r>
              <a:rPr lang="en-US" sz="1400" b="1">
                <a:latin typeface="Courier New" pitchFamily="49" charset="0"/>
              </a:rPr>
              <a:t>--------+-------------------------------------------------</a:t>
            </a:r>
          </a:p>
          <a:p>
            <a:r>
              <a:rPr lang="en-US" sz="1400" b="1">
                <a:latin typeface="Courier New" pitchFamily="49" charset="0"/>
              </a:rPr>
              <a:t>Variable| Coefficient    Standard Error  b/St.Er. P[|Z|&gt;z]</a:t>
            </a:r>
          </a:p>
          <a:p>
            <a:r>
              <a:rPr lang="en-US" sz="1400" b="1">
                <a:latin typeface="Courier New" pitchFamily="49" charset="0"/>
              </a:rPr>
              <a:t>--------+-------------------------------------------------</a:t>
            </a:r>
          </a:p>
          <a:p>
            <a:r>
              <a:rPr lang="en-US" sz="1400" b="1">
                <a:latin typeface="Courier New" pitchFamily="49" charset="0"/>
              </a:rPr>
              <a:t>        |Nonrandom parameters</a:t>
            </a:r>
          </a:p>
          <a:p>
            <a:r>
              <a:rPr lang="en-US" sz="1400" b="1">
                <a:latin typeface="Courier New" pitchFamily="49" charset="0"/>
              </a:rPr>
              <a:t>     AGE|     .02226***       .00081       27.365   .0000  ( .02232)</a:t>
            </a:r>
          </a:p>
          <a:p>
            <a:r>
              <a:rPr lang="en-US" sz="1400" b="1">
                <a:latin typeface="Courier New" pitchFamily="49" charset="0"/>
              </a:rPr>
              <a:t>    EDUC|    -.03285***       .00391       -8.407   .0000  (-.03307)</a:t>
            </a:r>
          </a:p>
          <a:p>
            <a:r>
              <a:rPr lang="en-US" sz="1400" b="1">
                <a:latin typeface="Courier New" pitchFamily="49" charset="0"/>
              </a:rPr>
              <a:t>  HHNINC|     .00673          .05105         .132   .8952  ( .00660)</a:t>
            </a:r>
          </a:p>
          <a:p>
            <a:r>
              <a:rPr lang="en-US" sz="1400" b="1">
                <a:latin typeface="Courier New" pitchFamily="49" charset="0"/>
              </a:rPr>
              <a:t>        |Means for random parameters</a:t>
            </a:r>
          </a:p>
          <a:p>
            <a:r>
              <a:rPr lang="en-US" sz="1400" b="1">
                <a:latin typeface="Courier New" pitchFamily="49" charset="0"/>
              </a:rPr>
              <a:t>Constant|    -.11873**        .05950       -1.995   .0460  (-.11819)</a:t>
            </a:r>
          </a:p>
          <a:p>
            <a:r>
              <a:rPr lang="en-US" sz="1400" b="1">
                <a:latin typeface="Courier New" pitchFamily="49" charset="0"/>
              </a:rPr>
              <a:t>        |Scale parameters for dists. of random parameters</a:t>
            </a:r>
          </a:p>
          <a:p>
            <a:r>
              <a:rPr lang="en-US" sz="1400" b="1">
                <a:latin typeface="Courier New" pitchFamily="49" charset="0"/>
              </a:rPr>
              <a:t>Constant|     .90453***       .01128       80.180   .0000</a:t>
            </a:r>
          </a:p>
          <a:p>
            <a:r>
              <a:rPr lang="en-US" sz="1400" b="1">
                <a:latin typeface="Courier New" pitchFamily="49" charset="0"/>
              </a:rPr>
              <a:t>--------+-------------------------------------------------------------</a:t>
            </a:r>
          </a:p>
        </p:txBody>
      </p:sp>
      <p:sp>
        <p:nvSpPr>
          <p:cNvPr id="4" name="TextBox 3"/>
          <p:cNvSpPr txBox="1"/>
          <p:nvPr/>
        </p:nvSpPr>
        <p:spPr>
          <a:xfrm>
            <a:off x="533400" y="5562600"/>
            <a:ext cx="7543800" cy="584775"/>
          </a:xfrm>
          <a:prstGeom prst="rect">
            <a:avLst/>
          </a:prstGeom>
          <a:noFill/>
        </p:spPr>
        <p:txBody>
          <a:bodyPr wrap="square" rtlCol="0">
            <a:spAutoFit/>
          </a:bodyPr>
          <a:lstStyle/>
          <a:p>
            <a:r>
              <a:rPr lang="en-US" sz="1600" b="1" smtClean="0">
                <a:latin typeface="+mj-lt"/>
              </a:rPr>
              <a:t>Using quadrature, a = -.11819.  Implied </a:t>
            </a:r>
            <a:r>
              <a:rPr lang="en-US" sz="1600" b="1" smtClean="0">
                <a:latin typeface="+mj-lt"/>
                <a:sym typeface="Symbol"/>
              </a:rPr>
              <a:t></a:t>
            </a:r>
            <a:r>
              <a:rPr lang="en-US" sz="1600" b="1" smtClean="0">
                <a:latin typeface="+mj-lt"/>
              </a:rPr>
              <a:t> from these estimates is</a:t>
            </a:r>
          </a:p>
          <a:p>
            <a:r>
              <a:rPr lang="en-US" sz="1600" b="1" smtClean="0">
                <a:latin typeface="+mj-lt"/>
              </a:rPr>
              <a:t>.90454</a:t>
            </a:r>
            <a:r>
              <a:rPr lang="en-US" sz="1600" b="1" baseline="30000" smtClean="0">
                <a:latin typeface="+mj-lt"/>
              </a:rPr>
              <a:t>2</a:t>
            </a:r>
            <a:r>
              <a:rPr lang="en-US" sz="1600" b="1" smtClean="0">
                <a:latin typeface="+mj-lt"/>
              </a:rPr>
              <a:t>/(1+.90453</a:t>
            </a:r>
            <a:r>
              <a:rPr lang="en-US" sz="1600" b="1" baseline="30000" smtClean="0">
                <a:latin typeface="+mj-lt"/>
              </a:rPr>
              <a:t>2</a:t>
            </a:r>
            <a:r>
              <a:rPr lang="en-US" sz="1600" b="1" smtClean="0">
                <a:latin typeface="+mj-lt"/>
              </a:rPr>
              <a:t>) = .449998 compared to .44990 using quadrature.</a:t>
            </a:r>
            <a:endParaRPr lang="en-US" sz="1600" b="1">
              <a:latin typeface="+mj-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smtClean="0"/>
              <a:t>Fixed Effects Models</a:t>
            </a:r>
            <a:endParaRPr lang="en-US" b="1"/>
          </a:p>
        </p:txBody>
      </p:sp>
      <p:sp>
        <p:nvSpPr>
          <p:cNvPr id="5" name="Content Placeholder 4"/>
          <p:cNvSpPr>
            <a:spLocks noGrp="1"/>
          </p:cNvSpPr>
          <p:nvPr>
            <p:ph idx="1"/>
          </p:nvPr>
        </p:nvSpPr>
        <p:spPr>
          <a:xfrm>
            <a:off x="838200" y="1828800"/>
            <a:ext cx="7772400" cy="4530725"/>
          </a:xfrm>
        </p:spPr>
        <p:txBody>
          <a:bodyPr/>
          <a:lstStyle/>
          <a:p>
            <a:r>
              <a:rPr lang="en-US" sz="2400" smtClean="0">
                <a:latin typeface="+mj-lt"/>
              </a:rPr>
              <a:t>Uit  =  </a:t>
            </a:r>
            <a:r>
              <a:rPr lang="en-US" sz="2400" smtClean="0">
                <a:latin typeface="+mj-lt"/>
                <a:sym typeface="Symbol" pitchFamily="18" charset="2"/>
              </a:rPr>
              <a:t></a:t>
            </a:r>
            <a:r>
              <a:rPr lang="en-US" sz="2400" baseline="-25000" smtClean="0">
                <a:latin typeface="+mj-lt"/>
                <a:sym typeface="Symbol" pitchFamily="18" charset="2"/>
              </a:rPr>
              <a:t>i</a:t>
            </a:r>
            <a:r>
              <a:rPr lang="en-US" sz="2400" smtClean="0">
                <a:latin typeface="+mj-lt"/>
                <a:sym typeface="Symbol" pitchFamily="18" charset="2"/>
              </a:rPr>
              <a:t>  +  </a:t>
            </a:r>
            <a:r>
              <a:rPr lang="en-US" sz="2400" b="1" smtClean="0">
                <a:latin typeface="+mj-lt"/>
                <a:sym typeface="Symbol" pitchFamily="18" charset="2"/>
              </a:rPr>
              <a:t></a:t>
            </a:r>
            <a:r>
              <a:rPr lang="en-US" sz="2400" smtClean="0">
                <a:latin typeface="+mj-lt"/>
                <a:sym typeface="Symbol" pitchFamily="18" charset="2"/>
              </a:rPr>
              <a:t>’</a:t>
            </a:r>
            <a:r>
              <a:rPr lang="en-US" sz="2400" b="1" smtClean="0">
                <a:latin typeface="+mj-lt"/>
                <a:sym typeface="Symbol" pitchFamily="18" charset="2"/>
              </a:rPr>
              <a:t>x</a:t>
            </a:r>
            <a:r>
              <a:rPr lang="en-US" sz="2400" smtClean="0">
                <a:latin typeface="+mj-lt"/>
                <a:sym typeface="Symbol" pitchFamily="18" charset="2"/>
              </a:rPr>
              <a:t>it    +  </a:t>
            </a:r>
            <a:r>
              <a:rPr lang="en-US" sz="2400" baseline="-25000" smtClean="0">
                <a:latin typeface="+mj-lt"/>
                <a:sym typeface="Symbol" pitchFamily="18" charset="2"/>
              </a:rPr>
              <a:t>it</a:t>
            </a:r>
            <a:endParaRPr lang="en-US" sz="2400" smtClean="0">
              <a:latin typeface="+mj-lt"/>
            </a:endParaRPr>
          </a:p>
          <a:p>
            <a:r>
              <a:rPr lang="en-US" sz="2400" smtClean="0">
                <a:latin typeface="+mj-lt"/>
              </a:rPr>
              <a:t>For the linear model, </a:t>
            </a:r>
            <a:r>
              <a:rPr lang="en-US" sz="2400" smtClean="0">
                <a:sym typeface="Symbol" pitchFamily="18" charset="2"/>
              </a:rPr>
              <a:t></a:t>
            </a:r>
            <a:r>
              <a:rPr lang="en-US" sz="2400" baseline="-25000" smtClean="0">
                <a:sym typeface="Symbol" pitchFamily="18" charset="2"/>
              </a:rPr>
              <a:t>i</a:t>
            </a:r>
            <a:r>
              <a:rPr lang="en-US" sz="2400" smtClean="0">
                <a:latin typeface="+mj-lt"/>
              </a:rPr>
              <a:t> and </a:t>
            </a:r>
            <a:r>
              <a:rPr lang="en-US" sz="2400" b="1" smtClean="0">
                <a:sym typeface="Symbol" pitchFamily="18" charset="2"/>
              </a:rPr>
              <a:t></a:t>
            </a:r>
            <a:r>
              <a:rPr lang="en-US" sz="2400" smtClean="0">
                <a:latin typeface="+mj-lt"/>
              </a:rPr>
              <a:t> (easily) estimated separately using least squares</a:t>
            </a:r>
          </a:p>
          <a:p>
            <a:r>
              <a:rPr lang="en-US" sz="2400" smtClean="0">
                <a:latin typeface="+mj-lt"/>
              </a:rPr>
              <a:t>For most nonlinear models, it is not possible to condition out the fixed effects. (Mean deviations does not work.)</a:t>
            </a:r>
          </a:p>
          <a:p>
            <a:r>
              <a:rPr lang="en-US" sz="2400" smtClean="0">
                <a:latin typeface="+mj-lt"/>
              </a:rPr>
              <a:t>Even when it is possible to estimate </a:t>
            </a:r>
            <a:r>
              <a:rPr lang="en-US" sz="2400" b="1" smtClean="0">
                <a:sym typeface="Symbol" pitchFamily="18" charset="2"/>
              </a:rPr>
              <a:t></a:t>
            </a:r>
            <a:r>
              <a:rPr lang="en-US" sz="2400" smtClean="0">
                <a:latin typeface="+mj-lt"/>
              </a:rPr>
              <a:t> without </a:t>
            </a:r>
            <a:r>
              <a:rPr lang="en-US" sz="2400" smtClean="0">
                <a:sym typeface="Symbol" pitchFamily="18" charset="2"/>
              </a:rPr>
              <a:t></a:t>
            </a:r>
            <a:r>
              <a:rPr lang="en-US" sz="2400" baseline="-25000" smtClean="0">
                <a:sym typeface="Symbol" pitchFamily="18" charset="2"/>
              </a:rPr>
              <a:t>i</a:t>
            </a:r>
            <a:r>
              <a:rPr lang="en-US" sz="2400" smtClean="0">
                <a:latin typeface="+mj-lt"/>
              </a:rPr>
              <a:t>, in order to compute partial effects, predictions, or anything else interesting, some kind of estimate of </a:t>
            </a:r>
            <a:r>
              <a:rPr lang="en-US" sz="2400" smtClean="0">
                <a:sym typeface="Symbol" pitchFamily="18" charset="2"/>
              </a:rPr>
              <a:t></a:t>
            </a:r>
            <a:r>
              <a:rPr lang="en-US" sz="2400" baseline="-25000" smtClean="0">
                <a:sym typeface="Symbol" pitchFamily="18" charset="2"/>
              </a:rPr>
              <a:t>i</a:t>
            </a:r>
            <a:r>
              <a:rPr lang="en-US" sz="2400" smtClean="0">
                <a:latin typeface="+mj-lt"/>
              </a:rPr>
              <a:t> is still needed.</a:t>
            </a:r>
            <a:endParaRPr lang="en-US" sz="2400">
              <a:latin typeface="+mj-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381000" y="609600"/>
            <a:ext cx="8229600" cy="1139825"/>
          </a:xfrm>
        </p:spPr>
        <p:txBody>
          <a:bodyPr/>
          <a:lstStyle/>
          <a:p>
            <a:pPr algn="ctr" eaLnBrk="1" hangingPunct="1"/>
            <a:r>
              <a:rPr lang="en-US" b="1" smtClean="0"/>
              <a:t>Fixed Effects Models</a:t>
            </a:r>
          </a:p>
        </p:txBody>
      </p:sp>
      <p:sp>
        <p:nvSpPr>
          <p:cNvPr id="11268" name="Rectangle 3"/>
          <p:cNvSpPr>
            <a:spLocks noGrp="1" noChangeArrowheads="1"/>
          </p:cNvSpPr>
          <p:nvPr>
            <p:ph type="body" idx="4294967295"/>
          </p:nvPr>
        </p:nvSpPr>
        <p:spPr>
          <a:xfrm>
            <a:off x="533400" y="1905000"/>
            <a:ext cx="8229600" cy="4530725"/>
          </a:xfrm>
        </p:spPr>
        <p:txBody>
          <a:bodyPr/>
          <a:lstStyle/>
          <a:p>
            <a:pPr eaLnBrk="1" hangingPunct="1"/>
            <a:r>
              <a:rPr lang="en-US" sz="2400" smtClean="0">
                <a:latin typeface="Arial" charset="0"/>
              </a:rPr>
              <a:t>Estimate with dummy variable coefficients</a:t>
            </a:r>
          </a:p>
          <a:p>
            <a:pPr eaLnBrk="1" hangingPunct="1">
              <a:buFont typeface="Wingdings" pitchFamily="2" charset="2"/>
              <a:buNone/>
            </a:pPr>
            <a:r>
              <a:rPr lang="en-US" sz="1800" smtClean="0">
                <a:latin typeface="Arial" charset="0"/>
              </a:rPr>
              <a:t> </a:t>
            </a:r>
            <a:r>
              <a:rPr lang="en-US" sz="2400" smtClean="0">
                <a:latin typeface="Arial" charset="0"/>
              </a:rPr>
              <a:t>	U</a:t>
            </a:r>
            <a:r>
              <a:rPr lang="en-US" sz="1600" smtClean="0">
                <a:latin typeface="Arial" charset="0"/>
              </a:rPr>
              <a:t>it</a:t>
            </a:r>
            <a:r>
              <a:rPr lang="en-US" sz="2000" smtClean="0">
                <a:latin typeface="Arial" charset="0"/>
              </a:rPr>
              <a:t>  =  </a:t>
            </a:r>
            <a:r>
              <a:rPr lang="en-US" sz="2400" smtClean="0">
                <a:latin typeface="Arial" charset="0"/>
                <a:sym typeface="Symbol" pitchFamily="18" charset="2"/>
              </a:rPr>
              <a:t></a:t>
            </a:r>
            <a:r>
              <a:rPr lang="en-US" sz="2400" baseline="-25000" smtClean="0">
                <a:latin typeface="Arial" charset="0"/>
                <a:sym typeface="Symbol" pitchFamily="18" charset="2"/>
              </a:rPr>
              <a:t>i</a:t>
            </a:r>
            <a:r>
              <a:rPr lang="en-US" sz="2000" smtClean="0">
                <a:latin typeface="Arial" charset="0"/>
                <a:sym typeface="Symbol" pitchFamily="18" charset="2"/>
              </a:rPr>
              <a:t>  </a:t>
            </a:r>
            <a:r>
              <a:rPr lang="en-US" sz="2400" smtClean="0">
                <a:latin typeface="Arial" charset="0"/>
                <a:sym typeface="Symbol" pitchFamily="18" charset="2"/>
              </a:rPr>
              <a:t>+</a:t>
            </a:r>
            <a:r>
              <a:rPr lang="en-US" sz="2000" smtClean="0">
                <a:latin typeface="Arial" charset="0"/>
                <a:sym typeface="Symbol" pitchFamily="18" charset="2"/>
              </a:rPr>
              <a:t>  </a:t>
            </a:r>
            <a:r>
              <a:rPr lang="en-US" sz="2400" b="1" smtClean="0">
                <a:latin typeface="Arial" charset="0"/>
                <a:sym typeface="Symbol" pitchFamily="18" charset="2"/>
              </a:rPr>
              <a:t></a:t>
            </a:r>
            <a:r>
              <a:rPr lang="en-US" sz="2400" smtClean="0">
                <a:latin typeface="Arial" charset="0"/>
                <a:sym typeface="Symbol" pitchFamily="18" charset="2"/>
              </a:rPr>
              <a:t>’</a:t>
            </a:r>
            <a:r>
              <a:rPr lang="en-US" sz="2400" b="1" smtClean="0">
                <a:latin typeface="Arial" charset="0"/>
                <a:sym typeface="Symbol" pitchFamily="18" charset="2"/>
              </a:rPr>
              <a:t>x</a:t>
            </a:r>
            <a:r>
              <a:rPr lang="en-US" sz="1600" smtClean="0">
                <a:latin typeface="Arial" charset="0"/>
                <a:sym typeface="Symbol" pitchFamily="18" charset="2"/>
              </a:rPr>
              <a:t>it</a:t>
            </a:r>
            <a:r>
              <a:rPr lang="en-US" sz="2000" smtClean="0">
                <a:latin typeface="Arial" charset="0"/>
                <a:sym typeface="Symbol" pitchFamily="18" charset="2"/>
              </a:rPr>
              <a:t>  </a:t>
            </a:r>
            <a:r>
              <a:rPr lang="en-US" sz="1600" smtClean="0">
                <a:latin typeface="Arial" charset="0"/>
                <a:sym typeface="Symbol" pitchFamily="18" charset="2"/>
              </a:rPr>
              <a:t>  </a:t>
            </a:r>
            <a:r>
              <a:rPr lang="en-US" sz="2400" smtClean="0">
                <a:latin typeface="Arial" charset="0"/>
                <a:sym typeface="Symbol" pitchFamily="18" charset="2"/>
              </a:rPr>
              <a:t>+  </a:t>
            </a:r>
            <a:r>
              <a:rPr lang="en-US" sz="1600" baseline="-25000" smtClean="0">
                <a:latin typeface="Arial" charset="0"/>
                <a:sym typeface="Symbol" pitchFamily="18" charset="2"/>
              </a:rPr>
              <a:t>it</a:t>
            </a:r>
            <a:r>
              <a:rPr lang="en-US" sz="1600" smtClean="0">
                <a:latin typeface="Arial" charset="0"/>
                <a:sym typeface="Symbol" pitchFamily="18" charset="2"/>
              </a:rPr>
              <a:t> </a:t>
            </a:r>
            <a:endParaRPr lang="en-US" sz="1800" smtClean="0">
              <a:latin typeface="Arial" charset="0"/>
            </a:endParaRPr>
          </a:p>
          <a:p>
            <a:pPr eaLnBrk="1" hangingPunct="1"/>
            <a:r>
              <a:rPr lang="en-US" sz="2400" smtClean="0">
                <a:latin typeface="Arial" charset="0"/>
              </a:rPr>
              <a:t>Can be done by “brute force” even for 10,000s of individuals</a:t>
            </a:r>
          </a:p>
          <a:p>
            <a:pPr eaLnBrk="1" hangingPunct="1"/>
            <a:endParaRPr lang="en-US" sz="1800" smtClean="0">
              <a:latin typeface="Arial" charset="0"/>
            </a:endParaRPr>
          </a:p>
          <a:p>
            <a:pPr eaLnBrk="1" hangingPunct="1"/>
            <a:endParaRPr lang="en-US" sz="1800" smtClean="0">
              <a:latin typeface="Arial" charset="0"/>
            </a:endParaRPr>
          </a:p>
          <a:p>
            <a:pPr eaLnBrk="1" hangingPunct="1"/>
            <a:endParaRPr lang="en-US" sz="1800" smtClean="0">
              <a:latin typeface="Arial" charset="0"/>
            </a:endParaRPr>
          </a:p>
          <a:p>
            <a:pPr eaLnBrk="1" hangingPunct="1"/>
            <a:r>
              <a:rPr lang="en-US" sz="2400" smtClean="0">
                <a:latin typeface="Arial" charset="0"/>
              </a:rPr>
              <a:t>F(.) = appropriate probability for the observed outcome</a:t>
            </a:r>
          </a:p>
          <a:p>
            <a:pPr eaLnBrk="1" hangingPunct="1"/>
            <a:r>
              <a:rPr lang="en-US" sz="2400" smtClean="0">
                <a:latin typeface="Arial" charset="0"/>
              </a:rPr>
              <a:t>Compute </a:t>
            </a:r>
            <a:r>
              <a:rPr lang="en-US" sz="2400" b="1" smtClean="0">
                <a:latin typeface="Arial" charset="0"/>
                <a:sym typeface="Symbol" pitchFamily="18" charset="2"/>
              </a:rPr>
              <a:t></a:t>
            </a:r>
            <a:r>
              <a:rPr lang="en-US" sz="2400" smtClean="0">
                <a:latin typeface="Arial" charset="0"/>
                <a:sym typeface="Symbol" pitchFamily="18" charset="2"/>
              </a:rPr>
              <a:t> and </a:t>
            </a:r>
            <a:r>
              <a:rPr lang="en-US" sz="2400" baseline="-25000" smtClean="0">
                <a:latin typeface="Arial" charset="0"/>
                <a:sym typeface="Symbol" pitchFamily="18" charset="2"/>
              </a:rPr>
              <a:t>i</a:t>
            </a:r>
            <a:r>
              <a:rPr lang="en-US" sz="2400" smtClean="0">
                <a:latin typeface="Arial" charset="0"/>
                <a:sym typeface="Symbol" pitchFamily="18" charset="2"/>
              </a:rPr>
              <a:t> for i=1,…,N (may be large)</a:t>
            </a:r>
            <a:endParaRPr lang="en-US" sz="2400" smtClean="0">
              <a:latin typeface="Arial" charset="0"/>
            </a:endParaRPr>
          </a:p>
        </p:txBody>
      </p:sp>
      <p:graphicFrame>
        <p:nvGraphicFramePr>
          <p:cNvPr id="11266" name="Object 4"/>
          <p:cNvGraphicFramePr>
            <a:graphicFrameLocks noChangeAspect="1"/>
          </p:cNvGraphicFramePr>
          <p:nvPr/>
        </p:nvGraphicFramePr>
        <p:xfrm>
          <a:off x="2066925" y="3775075"/>
          <a:ext cx="4791075" cy="568325"/>
        </p:xfrm>
        <a:graphic>
          <a:graphicData uri="http://schemas.openxmlformats.org/presentationml/2006/ole">
            <mc:AlternateContent xmlns:mc="http://schemas.openxmlformats.org/markup-compatibility/2006">
              <mc:Choice xmlns:v="urn:schemas-microsoft-com:vml" Requires="v">
                <p:oleObj spid="_x0000_s11270" name="Equation" r:id="rId4" imgW="2463480" imgH="291960" progId="Equation.DSMT4">
                  <p:embed/>
                </p:oleObj>
              </mc:Choice>
              <mc:Fallback>
                <p:oleObj name="Equation" r:id="rId4" imgW="2463480" imgH="2919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6925" y="3775075"/>
                        <a:ext cx="4791075" cy="568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7"/>
          <p:cNvSpPr>
            <a:spLocks noChangeArrowheads="1"/>
          </p:cNvSpPr>
          <p:nvPr/>
        </p:nvSpPr>
        <p:spPr bwMode="auto">
          <a:xfrm>
            <a:off x="1905000" y="3657600"/>
            <a:ext cx="5334000" cy="762000"/>
          </a:xfrm>
          <a:prstGeom prst="rect">
            <a:avLst/>
          </a:prstGeom>
          <a:solidFill>
            <a:srgbClr val="7030A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762000" y="1371600"/>
            <a:ext cx="8229600" cy="530225"/>
          </a:xfrm>
        </p:spPr>
        <p:txBody>
          <a:bodyPr/>
          <a:lstStyle/>
          <a:p>
            <a:pPr algn="ctr" eaLnBrk="1" hangingPunct="1"/>
            <a:r>
              <a:rPr lang="en-US" b="1" smtClean="0"/>
              <a:t>Unconditional Estimation</a:t>
            </a:r>
          </a:p>
        </p:txBody>
      </p:sp>
      <p:sp>
        <p:nvSpPr>
          <p:cNvPr id="47107" name="Rectangle 3"/>
          <p:cNvSpPr>
            <a:spLocks noGrp="1" noChangeArrowheads="1"/>
          </p:cNvSpPr>
          <p:nvPr>
            <p:ph type="body" idx="4294967295"/>
          </p:nvPr>
        </p:nvSpPr>
        <p:spPr/>
        <p:txBody>
          <a:bodyPr/>
          <a:lstStyle/>
          <a:p>
            <a:pPr eaLnBrk="1" hangingPunct="1"/>
            <a:endParaRPr lang="en-US" smtClean="0"/>
          </a:p>
          <a:p>
            <a:pPr eaLnBrk="1" hangingPunct="1"/>
            <a:r>
              <a:rPr lang="en-US" smtClean="0">
                <a:latin typeface="Arial" charset="0"/>
              </a:rPr>
              <a:t>Maximize the whole log likelihood </a:t>
            </a:r>
          </a:p>
          <a:p>
            <a:pPr eaLnBrk="1" hangingPunct="1"/>
            <a:endParaRPr lang="en-US" smtClean="0">
              <a:latin typeface="Arial" charset="0"/>
            </a:endParaRPr>
          </a:p>
          <a:p>
            <a:pPr eaLnBrk="1" hangingPunct="1"/>
            <a:r>
              <a:rPr lang="en-US" smtClean="0">
                <a:latin typeface="Arial" charset="0"/>
              </a:rPr>
              <a:t>Difficult!  Many (thousands) of parameters.</a:t>
            </a:r>
          </a:p>
          <a:p>
            <a:pPr eaLnBrk="1" hangingPunct="1"/>
            <a:endParaRPr lang="en-US" smtClean="0">
              <a:latin typeface="Arial" charset="0"/>
            </a:endParaRPr>
          </a:p>
          <a:p>
            <a:pPr eaLnBrk="1" hangingPunct="1"/>
            <a:r>
              <a:rPr lang="en-US" smtClean="0">
                <a:latin typeface="Arial" charset="0"/>
              </a:rPr>
              <a:t>Feasible – NLOGIT (2001)  (‘Brute force’)</a:t>
            </a:r>
            <a:br>
              <a:rPr lang="en-US" smtClean="0">
                <a:latin typeface="Arial" charset="0"/>
              </a:rPr>
            </a:br>
            <a:r>
              <a:rPr lang="en-US" smtClean="0">
                <a:latin typeface="Arial" charset="0"/>
              </a:rPr>
              <a:t>(One approach is just to create the thousands of dummy variables – SAS.)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idx="4294967295"/>
          </p:nvPr>
        </p:nvSpPr>
        <p:spPr>
          <a:xfrm>
            <a:off x="457200" y="304800"/>
            <a:ext cx="8229600" cy="1139825"/>
          </a:xfrm>
        </p:spPr>
        <p:txBody>
          <a:bodyPr/>
          <a:lstStyle/>
          <a:p>
            <a:pPr algn="ctr" eaLnBrk="1" hangingPunct="1"/>
            <a:r>
              <a:rPr lang="en-US" smtClean="0"/>
              <a:t>Fixed Effects Health Model</a:t>
            </a:r>
          </a:p>
        </p:txBody>
      </p:sp>
      <p:pic>
        <p:nvPicPr>
          <p:cNvPr id="48131" name="Picture 2"/>
          <p:cNvPicPr>
            <a:picLocks noChangeAspect="1" noChangeArrowheads="1"/>
          </p:cNvPicPr>
          <p:nvPr/>
        </p:nvPicPr>
        <p:blipFill>
          <a:blip r:embed="rId3"/>
          <a:srcRect/>
          <a:stretch>
            <a:fillRect/>
          </a:stretch>
        </p:blipFill>
        <p:spPr bwMode="auto">
          <a:xfrm>
            <a:off x="457200" y="1905000"/>
            <a:ext cx="8329613" cy="4114800"/>
          </a:xfrm>
          <a:prstGeom prst="rect">
            <a:avLst/>
          </a:prstGeom>
          <a:noFill/>
          <a:ln w="19050">
            <a:noFill/>
            <a:miter lim="800000"/>
            <a:headEnd/>
            <a:tailEnd/>
          </a:ln>
        </p:spPr>
      </p:pic>
      <p:sp>
        <p:nvSpPr>
          <p:cNvPr id="48132" name="Line 5"/>
          <p:cNvSpPr>
            <a:spLocks noChangeShapeType="1"/>
          </p:cNvSpPr>
          <p:nvPr/>
        </p:nvSpPr>
        <p:spPr bwMode="auto">
          <a:xfrm>
            <a:off x="914400" y="1828800"/>
            <a:ext cx="990600" cy="1143000"/>
          </a:xfrm>
          <a:prstGeom prst="line">
            <a:avLst/>
          </a:prstGeom>
          <a:noFill/>
          <a:ln w="19050">
            <a:solidFill>
              <a:srgbClr val="FF3300"/>
            </a:solidFill>
            <a:round/>
            <a:headEnd/>
            <a:tailEnd type="triangle" w="med" len="med"/>
          </a:ln>
        </p:spPr>
        <p:txBody>
          <a:bodyPr wrap="none"/>
          <a:lstStyle/>
          <a:p>
            <a:endParaRPr lang="en-US"/>
          </a:p>
        </p:txBody>
      </p:sp>
      <p:sp>
        <p:nvSpPr>
          <p:cNvPr id="48133" name="Text Box 6"/>
          <p:cNvSpPr txBox="1">
            <a:spLocks noChangeArrowheads="1"/>
          </p:cNvSpPr>
          <p:nvPr/>
        </p:nvSpPr>
        <p:spPr bwMode="auto">
          <a:xfrm>
            <a:off x="1066800" y="1524000"/>
            <a:ext cx="7086600" cy="379413"/>
          </a:xfrm>
          <a:prstGeom prst="rect">
            <a:avLst/>
          </a:prstGeom>
          <a:noFill/>
          <a:ln w="12700">
            <a:solidFill>
              <a:schemeClr val="tx1"/>
            </a:solidFill>
            <a:miter lim="800000"/>
            <a:headEnd/>
            <a:tailEnd/>
          </a:ln>
        </p:spPr>
        <p:txBody>
          <a:bodyPr>
            <a:spAutoFit/>
          </a:bodyPr>
          <a:lstStyle/>
          <a:p>
            <a:pPr>
              <a:spcBef>
                <a:spcPct val="50000"/>
              </a:spcBef>
            </a:pPr>
            <a:r>
              <a:rPr lang="en-US"/>
              <a:t>Groups in which y</a:t>
            </a:r>
            <a:r>
              <a:rPr lang="en-US" baseline="-25000"/>
              <a:t>it</a:t>
            </a:r>
            <a:r>
              <a:rPr lang="en-US"/>
              <a:t> is always = 0 or always = 1. Cannot compute </a:t>
            </a:r>
            <a:r>
              <a:rPr lang="el-GR">
                <a:cs typeface="Times New Roman" pitchFamily="18" charset="0"/>
              </a:rPr>
              <a:t>α</a:t>
            </a:r>
            <a:r>
              <a:rPr lang="en-US" baseline="-25000">
                <a:cs typeface="Times New Roman" pitchFamily="18" charset="0"/>
              </a:rPr>
              <a:t>i</a:t>
            </a:r>
            <a:r>
              <a:rPr lang="en-US">
                <a:cs typeface="Times New Roman" pitchFamily="18" charset="0"/>
              </a:rPr>
              <a:t>.</a:t>
            </a:r>
            <a:endParaRPr lang="el-GR">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457200" y="609600"/>
            <a:ext cx="8229600" cy="1139825"/>
          </a:xfrm>
        </p:spPr>
        <p:txBody>
          <a:bodyPr/>
          <a:lstStyle/>
          <a:p>
            <a:pPr algn="ctr" eaLnBrk="1" hangingPunct="1"/>
            <a:r>
              <a:rPr lang="en-US" b="1" smtClean="0"/>
              <a:t>Conditional Estimation</a:t>
            </a:r>
          </a:p>
        </p:txBody>
      </p:sp>
      <p:sp>
        <p:nvSpPr>
          <p:cNvPr id="49155" name="Rectangle 3"/>
          <p:cNvSpPr>
            <a:spLocks noGrp="1" noChangeArrowheads="1"/>
          </p:cNvSpPr>
          <p:nvPr>
            <p:ph type="body" idx="4294967295"/>
          </p:nvPr>
        </p:nvSpPr>
        <p:spPr>
          <a:xfrm>
            <a:off x="838200" y="2057401"/>
            <a:ext cx="7772400" cy="3886200"/>
          </a:xfrm>
        </p:spPr>
        <p:txBody>
          <a:bodyPr/>
          <a:lstStyle/>
          <a:p>
            <a:pPr eaLnBrk="1" hangingPunct="1"/>
            <a:r>
              <a:rPr lang="en-US" smtClean="0">
                <a:latin typeface="Arial" charset="0"/>
              </a:rPr>
              <a:t>Principle:  f(y</a:t>
            </a:r>
            <a:r>
              <a:rPr lang="en-US" baseline="-25000" smtClean="0">
                <a:latin typeface="Arial" charset="0"/>
              </a:rPr>
              <a:t>i1</a:t>
            </a:r>
            <a:r>
              <a:rPr lang="en-US" smtClean="0">
                <a:latin typeface="Arial" charset="0"/>
              </a:rPr>
              <a:t>,y</a:t>
            </a:r>
            <a:r>
              <a:rPr lang="en-US" baseline="-25000" smtClean="0">
                <a:latin typeface="Arial" charset="0"/>
              </a:rPr>
              <a:t>i2</a:t>
            </a:r>
            <a:r>
              <a:rPr lang="en-US" smtClean="0">
                <a:latin typeface="Arial" charset="0"/>
              </a:rPr>
              <a:t>,… | some statistic) is free of the fixed effects for some models.</a:t>
            </a:r>
          </a:p>
          <a:p>
            <a:pPr eaLnBrk="1" hangingPunct="1"/>
            <a:r>
              <a:rPr lang="en-US" smtClean="0">
                <a:latin typeface="Arial" charset="0"/>
              </a:rPr>
              <a:t>Maximize the conditional log likelihood, given the statistic.</a:t>
            </a:r>
          </a:p>
          <a:p>
            <a:pPr eaLnBrk="1" hangingPunct="1"/>
            <a:r>
              <a:rPr lang="en-US" smtClean="0">
                <a:latin typeface="Arial" charset="0"/>
              </a:rPr>
              <a:t>Can estimate </a:t>
            </a:r>
            <a:r>
              <a:rPr lang="el-GR" b="1" smtClean="0">
                <a:latin typeface="Arial" charset="0"/>
              </a:rPr>
              <a:t>β</a:t>
            </a:r>
            <a:r>
              <a:rPr lang="en-US" smtClean="0">
                <a:latin typeface="Arial" charset="0"/>
              </a:rPr>
              <a:t> without having to estimate </a:t>
            </a:r>
            <a:r>
              <a:rPr lang="el-GR" smtClean="0">
                <a:latin typeface="Arial" charset="0"/>
              </a:rPr>
              <a:t>α</a:t>
            </a:r>
            <a:r>
              <a:rPr lang="en-US" baseline="-25000" smtClean="0">
                <a:latin typeface="Arial" charset="0"/>
              </a:rPr>
              <a:t>i</a:t>
            </a:r>
            <a:r>
              <a:rPr lang="en-US" smtClean="0">
                <a:latin typeface="Arial" charset="0"/>
              </a:rPr>
              <a:t>.</a:t>
            </a:r>
          </a:p>
          <a:p>
            <a:pPr eaLnBrk="1" hangingPunct="1"/>
            <a:r>
              <a:rPr lang="en-US" smtClean="0">
                <a:latin typeface="Arial" charset="0"/>
              </a:rPr>
              <a:t>Only feasible for the logit model. (Poisson and a few other continuous variable models. No other discrete choice models.)</a:t>
            </a:r>
            <a:endParaRPr lang="el-GR" smtClean="0">
              <a:latin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idx="4294967295"/>
          </p:nvPr>
        </p:nvSpPr>
        <p:spPr>
          <a:xfrm>
            <a:off x="457200" y="381000"/>
            <a:ext cx="8229600" cy="1139825"/>
          </a:xfrm>
        </p:spPr>
        <p:txBody>
          <a:bodyPr/>
          <a:lstStyle/>
          <a:p>
            <a:pPr algn="ctr" eaLnBrk="1" hangingPunct="1"/>
            <a:r>
              <a:rPr lang="en-US" b="1" smtClean="0"/>
              <a:t>Binary Logit Conditional Probabiities</a:t>
            </a:r>
          </a:p>
        </p:txBody>
      </p:sp>
      <p:sp>
        <p:nvSpPr>
          <p:cNvPr id="12292" name="Rectangle 3"/>
          <p:cNvSpPr>
            <a:spLocks noGrp="1" noChangeArrowheads="1"/>
          </p:cNvSpPr>
          <p:nvPr>
            <p:ph type="body" idx="4294967295"/>
          </p:nvPr>
        </p:nvSpPr>
        <p:spPr/>
        <p:txBody>
          <a:bodyPr/>
          <a:lstStyle/>
          <a:p>
            <a:pPr eaLnBrk="1" hangingPunct="1">
              <a:buFont typeface="Wingdings" pitchFamily="2" charset="2"/>
              <a:buNone/>
            </a:pPr>
            <a:r>
              <a:rPr lang="en-US" smtClean="0"/>
              <a:t> </a:t>
            </a:r>
          </a:p>
        </p:txBody>
      </p:sp>
      <p:graphicFrame>
        <p:nvGraphicFramePr>
          <p:cNvPr id="12290" name="Object 5"/>
          <p:cNvGraphicFramePr>
            <a:graphicFrameLocks noChangeAspect="1"/>
          </p:cNvGraphicFramePr>
          <p:nvPr/>
        </p:nvGraphicFramePr>
        <p:xfrm>
          <a:off x="838200" y="1565275"/>
          <a:ext cx="7699375" cy="4911725"/>
        </p:xfrm>
        <a:graphic>
          <a:graphicData uri="http://schemas.openxmlformats.org/presentationml/2006/ole">
            <mc:AlternateContent xmlns:mc="http://schemas.openxmlformats.org/markup-compatibility/2006">
              <mc:Choice xmlns:v="urn:schemas-microsoft-com:vml" Requires="v">
                <p:oleObj spid="_x0000_s12294" name="Equation" r:id="rId4" imgW="4457520" imgH="2844720" progId="Equation.DSMT4">
                  <p:embed/>
                </p:oleObj>
              </mc:Choice>
              <mc:Fallback>
                <p:oleObj name="Equation" r:id="rId4" imgW="4457520" imgH="284472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565275"/>
                        <a:ext cx="7699375" cy="4911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7"/>
          <p:cNvSpPr>
            <a:spLocks noChangeArrowheads="1"/>
          </p:cNvSpPr>
          <p:nvPr/>
        </p:nvSpPr>
        <p:spPr bwMode="auto">
          <a:xfrm>
            <a:off x="3810000" y="3048000"/>
            <a:ext cx="4114800" cy="1676400"/>
          </a:xfrm>
          <a:prstGeom prst="rect">
            <a:avLst/>
          </a:prstGeom>
          <a:solidFill>
            <a:srgbClr val="7030A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idx="4294967295"/>
          </p:nvPr>
        </p:nvSpPr>
        <p:spPr>
          <a:xfrm>
            <a:off x="762000" y="1219200"/>
            <a:ext cx="8229600" cy="530225"/>
          </a:xfrm>
        </p:spPr>
        <p:txBody>
          <a:bodyPr/>
          <a:lstStyle/>
          <a:p>
            <a:pPr eaLnBrk="1" hangingPunct="1"/>
            <a:r>
              <a:rPr lang="en-US" b="1" smtClean="0"/>
              <a:t>Example: Two Period Binary Logit</a:t>
            </a:r>
          </a:p>
        </p:txBody>
      </p:sp>
      <p:sp>
        <p:nvSpPr>
          <p:cNvPr id="13316" name="Rectangle 3"/>
          <p:cNvSpPr>
            <a:spLocks noGrp="1" noChangeArrowheads="1"/>
          </p:cNvSpPr>
          <p:nvPr>
            <p:ph type="body" idx="4294967295"/>
          </p:nvPr>
        </p:nvSpPr>
        <p:spPr/>
        <p:txBody>
          <a:bodyPr/>
          <a:lstStyle/>
          <a:p>
            <a:pPr eaLnBrk="1" hangingPunct="1">
              <a:buFont typeface="Wingdings" pitchFamily="2" charset="2"/>
              <a:buNone/>
            </a:pPr>
            <a:r>
              <a:rPr lang="en-US" smtClean="0"/>
              <a:t> </a:t>
            </a:r>
          </a:p>
        </p:txBody>
      </p:sp>
      <p:graphicFrame>
        <p:nvGraphicFramePr>
          <p:cNvPr id="13314" name="Object 4"/>
          <p:cNvGraphicFramePr>
            <a:graphicFrameLocks noChangeAspect="1"/>
          </p:cNvGraphicFramePr>
          <p:nvPr/>
        </p:nvGraphicFramePr>
        <p:xfrm>
          <a:off x="1341438" y="1981200"/>
          <a:ext cx="7116762" cy="4221163"/>
        </p:xfrm>
        <a:graphic>
          <a:graphicData uri="http://schemas.openxmlformats.org/presentationml/2006/ole">
            <mc:AlternateContent xmlns:mc="http://schemas.openxmlformats.org/markup-compatibility/2006">
              <mc:Choice xmlns:v="urn:schemas-microsoft-com:vml" Requires="v">
                <p:oleObj spid="_x0000_s13318" name="Equation" r:id="rId4" imgW="5092560" imgH="3022560" progId="Equation.DSMT4">
                  <p:embed/>
                </p:oleObj>
              </mc:Choice>
              <mc:Fallback>
                <p:oleObj name="Equation" r:id="rId4" imgW="5092560" imgH="30225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1438" y="1981200"/>
                        <a:ext cx="7116762" cy="422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7" name="Rectangle 7"/>
          <p:cNvSpPr>
            <a:spLocks noChangeArrowheads="1"/>
          </p:cNvSpPr>
          <p:nvPr/>
        </p:nvSpPr>
        <p:spPr bwMode="auto">
          <a:xfrm>
            <a:off x="1295400" y="3781425"/>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3318" name="Rectangle 8"/>
          <p:cNvSpPr>
            <a:spLocks noChangeArrowheads="1"/>
          </p:cNvSpPr>
          <p:nvPr/>
        </p:nvSpPr>
        <p:spPr bwMode="auto">
          <a:xfrm>
            <a:off x="1295400" y="5562600"/>
            <a:ext cx="4038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7" name="Rectangle 7"/>
          <p:cNvSpPr>
            <a:spLocks noChangeArrowheads="1"/>
          </p:cNvSpPr>
          <p:nvPr/>
        </p:nvSpPr>
        <p:spPr bwMode="auto">
          <a:xfrm>
            <a:off x="5037667" y="4402666"/>
            <a:ext cx="2286000" cy="1143000"/>
          </a:xfrm>
          <a:prstGeom prst="rect">
            <a:avLst/>
          </a:prstGeom>
          <a:solidFill>
            <a:srgbClr val="7030A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idx="4294967295"/>
          </p:nvPr>
        </p:nvSpPr>
        <p:spPr>
          <a:xfrm>
            <a:off x="762000" y="1219200"/>
            <a:ext cx="8229600" cy="530225"/>
          </a:xfrm>
        </p:spPr>
        <p:txBody>
          <a:bodyPr/>
          <a:lstStyle/>
          <a:p>
            <a:pPr eaLnBrk="1" hangingPunct="1"/>
            <a:r>
              <a:rPr lang="en-US" sz="2800" b="1" smtClean="0"/>
              <a:t>Comments on Enumeration in the Logit Model</a:t>
            </a:r>
          </a:p>
        </p:txBody>
      </p:sp>
      <p:graphicFrame>
        <p:nvGraphicFramePr>
          <p:cNvPr id="14338" name="Object 3"/>
          <p:cNvGraphicFramePr>
            <a:graphicFrameLocks noChangeAspect="1"/>
          </p:cNvGraphicFramePr>
          <p:nvPr/>
        </p:nvGraphicFramePr>
        <p:xfrm>
          <a:off x="1828800" y="2286000"/>
          <a:ext cx="5778090" cy="3124200"/>
        </p:xfrm>
        <a:graphic>
          <a:graphicData uri="http://schemas.openxmlformats.org/presentationml/2006/ole">
            <mc:AlternateContent xmlns:mc="http://schemas.openxmlformats.org/markup-compatibility/2006">
              <mc:Choice xmlns:v="urn:schemas-microsoft-com:vml" Requires="v">
                <p:oleObj spid="_x0000_s14342" name="Equation" r:id="rId4" imgW="3555720" imgH="1879560" progId="Equation.DSMT4">
                  <p:embed/>
                </p:oleObj>
              </mc:Choice>
              <mc:Fallback>
                <p:oleObj name="Equation" r:id="rId4" imgW="3555720" imgH="187956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286000"/>
                        <a:ext cx="5778090" cy="312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685800" y="1066800"/>
            <a:ext cx="8229600" cy="530225"/>
          </a:xfrm>
        </p:spPr>
        <p:txBody>
          <a:bodyPr/>
          <a:lstStyle/>
          <a:p>
            <a:pPr algn="ctr" eaLnBrk="1" hangingPunct="1"/>
            <a:r>
              <a:rPr lang="en-US" b="1" smtClean="0"/>
              <a:t>Estimating Partial Effects</a:t>
            </a:r>
          </a:p>
        </p:txBody>
      </p:sp>
      <p:sp>
        <p:nvSpPr>
          <p:cNvPr id="50179" name="Rectangle 3"/>
          <p:cNvSpPr>
            <a:spLocks noGrp="1" noChangeArrowheads="1"/>
          </p:cNvSpPr>
          <p:nvPr>
            <p:ph type="body" idx="4294967295"/>
          </p:nvPr>
        </p:nvSpPr>
        <p:spPr>
          <a:xfrm>
            <a:off x="304800" y="1828800"/>
            <a:ext cx="8610600" cy="4302125"/>
          </a:xfrm>
        </p:spPr>
        <p:txBody>
          <a:bodyPr/>
          <a:lstStyle/>
          <a:p>
            <a:pPr eaLnBrk="1" hangingPunct="1">
              <a:buFont typeface="Wingdings" pitchFamily="2" charset="2"/>
              <a:buNone/>
            </a:pPr>
            <a:r>
              <a:rPr lang="en-US" sz="2400" smtClean="0"/>
              <a:t>  “</a:t>
            </a:r>
            <a:r>
              <a:rPr lang="en-US" sz="2400" smtClean="0">
                <a:latin typeface="+mj-lt"/>
              </a:rPr>
              <a:t>The fixed effects logit estimator of </a:t>
            </a:r>
            <a:r>
              <a:rPr lang="en-US" sz="2400" b="1" smtClean="0">
                <a:latin typeface="+mj-lt"/>
                <a:sym typeface="Symbol" pitchFamily="18" charset="2"/>
              </a:rPr>
              <a:t></a:t>
            </a:r>
            <a:r>
              <a:rPr lang="en-US" sz="2400" smtClean="0">
                <a:latin typeface="+mj-lt"/>
              </a:rPr>
              <a:t> immediately gives us the effect of each element of </a:t>
            </a:r>
            <a:r>
              <a:rPr lang="en-US" sz="2400" b="1" smtClean="0">
                <a:latin typeface="+mj-lt"/>
              </a:rPr>
              <a:t>x</a:t>
            </a:r>
            <a:r>
              <a:rPr lang="en-US" sz="2400" b="1" baseline="-25000" smtClean="0">
                <a:latin typeface="+mj-lt"/>
              </a:rPr>
              <a:t>i</a:t>
            </a:r>
            <a:r>
              <a:rPr lang="en-US" sz="2400" smtClean="0">
                <a:latin typeface="+mj-lt"/>
              </a:rPr>
              <a:t> on the </a:t>
            </a:r>
            <a:r>
              <a:rPr lang="en-US" sz="2400" b="1" smtClean="0">
                <a:solidFill>
                  <a:srgbClr val="FF3300"/>
                </a:solidFill>
                <a:latin typeface="+mj-lt"/>
              </a:rPr>
              <a:t>log-odds ratio</a:t>
            </a:r>
            <a:r>
              <a:rPr lang="en-US" sz="2400" smtClean="0">
                <a:latin typeface="+mj-lt"/>
              </a:rPr>
              <a:t>… Unfortunately, we cannot estimate the partial effects… unless we plug in a value for </a:t>
            </a:r>
            <a:r>
              <a:rPr lang="el-GR" sz="2400" smtClean="0">
                <a:latin typeface="+mj-lt"/>
              </a:rPr>
              <a:t>α</a:t>
            </a:r>
            <a:r>
              <a:rPr lang="en-US" sz="2400" baseline="-25000" smtClean="0">
                <a:latin typeface="+mj-lt"/>
              </a:rPr>
              <a:t>i</a:t>
            </a:r>
            <a:r>
              <a:rPr lang="en-US" sz="2400" smtClean="0">
                <a:latin typeface="+mj-lt"/>
              </a:rPr>
              <a:t>.  Because the distribution of </a:t>
            </a:r>
            <a:r>
              <a:rPr lang="el-GR" sz="2400" smtClean="0">
                <a:latin typeface="+mj-lt"/>
              </a:rPr>
              <a:t>α</a:t>
            </a:r>
            <a:r>
              <a:rPr lang="en-US" sz="2400" baseline="-25000" smtClean="0">
                <a:latin typeface="+mj-lt"/>
              </a:rPr>
              <a:t>i</a:t>
            </a:r>
            <a:r>
              <a:rPr lang="en-US" sz="2400" smtClean="0">
                <a:latin typeface="+mj-lt"/>
              </a:rPr>
              <a:t> is unrestricted – in particular, E[</a:t>
            </a:r>
            <a:r>
              <a:rPr lang="el-GR" sz="2400" smtClean="0">
                <a:latin typeface="+mj-lt"/>
              </a:rPr>
              <a:t>α</a:t>
            </a:r>
            <a:r>
              <a:rPr lang="en-US" sz="2400" baseline="-25000" smtClean="0">
                <a:latin typeface="+mj-lt"/>
              </a:rPr>
              <a:t>i</a:t>
            </a:r>
            <a:r>
              <a:rPr lang="en-US" sz="2400" smtClean="0">
                <a:latin typeface="+mj-lt"/>
              </a:rPr>
              <a:t>] is not necessarily zero – </a:t>
            </a:r>
            <a:r>
              <a:rPr lang="en-US" sz="2400" smtClean="0">
                <a:solidFill>
                  <a:srgbClr val="FF3300"/>
                </a:solidFill>
                <a:latin typeface="+mj-lt"/>
              </a:rPr>
              <a:t>it is hard to know what to plug in for </a:t>
            </a:r>
            <a:r>
              <a:rPr lang="el-GR" sz="2400" smtClean="0">
                <a:solidFill>
                  <a:srgbClr val="FF3300"/>
                </a:solidFill>
                <a:latin typeface="+mj-lt"/>
              </a:rPr>
              <a:t>α</a:t>
            </a:r>
            <a:r>
              <a:rPr lang="en-US" sz="2400" baseline="-25000" smtClean="0">
                <a:solidFill>
                  <a:srgbClr val="FF3300"/>
                </a:solidFill>
                <a:latin typeface="+mj-lt"/>
              </a:rPr>
              <a:t>i</a:t>
            </a:r>
            <a:r>
              <a:rPr lang="en-US" sz="2400" smtClean="0">
                <a:solidFill>
                  <a:srgbClr val="FF3300"/>
                </a:solidFill>
                <a:latin typeface="+mj-lt"/>
              </a:rPr>
              <a:t>.</a:t>
            </a:r>
            <a:r>
              <a:rPr lang="en-US" sz="2400" smtClean="0">
                <a:latin typeface="+mj-lt"/>
              </a:rPr>
              <a:t>  In addition, we cannot estimate average partial effects, as doing so would require finding E[</a:t>
            </a:r>
            <a:r>
              <a:rPr lang="el-GR" sz="2400" smtClean="0">
                <a:latin typeface="+mj-lt"/>
              </a:rPr>
              <a:t>Λ</a:t>
            </a:r>
            <a:r>
              <a:rPr lang="en-US" sz="2400" smtClean="0">
                <a:latin typeface="+mj-lt"/>
              </a:rPr>
              <a:t>(</a:t>
            </a:r>
            <a:r>
              <a:rPr lang="en-US" sz="2400" b="1" smtClean="0">
                <a:latin typeface="+mj-lt"/>
              </a:rPr>
              <a:t>x</a:t>
            </a:r>
            <a:r>
              <a:rPr lang="en-US" sz="2400" baseline="-25000" smtClean="0">
                <a:latin typeface="+mj-lt"/>
              </a:rPr>
              <a:t>it </a:t>
            </a:r>
            <a:r>
              <a:rPr lang="en-US" sz="2400" b="1" smtClean="0">
                <a:latin typeface="+mj-lt"/>
                <a:sym typeface="Symbol" pitchFamily="18" charset="2"/>
              </a:rPr>
              <a:t>+ </a:t>
            </a:r>
            <a:r>
              <a:rPr lang="el-GR" sz="2400" smtClean="0">
                <a:latin typeface="+mj-lt"/>
              </a:rPr>
              <a:t>α</a:t>
            </a:r>
            <a:r>
              <a:rPr lang="en-US" sz="2400" baseline="-25000" smtClean="0">
                <a:latin typeface="+mj-lt"/>
              </a:rPr>
              <a:t>i</a:t>
            </a:r>
            <a:r>
              <a:rPr lang="en-US" sz="2400" smtClean="0">
                <a:latin typeface="+mj-lt"/>
              </a:rPr>
              <a:t>)], a task that apparently requires specifying a distribution for </a:t>
            </a:r>
            <a:r>
              <a:rPr lang="el-GR" sz="2400" smtClean="0">
                <a:latin typeface="+mj-lt"/>
              </a:rPr>
              <a:t>α</a:t>
            </a:r>
            <a:r>
              <a:rPr lang="en-US" sz="2400" baseline="-25000" smtClean="0">
                <a:latin typeface="+mj-lt"/>
              </a:rPr>
              <a:t>i</a:t>
            </a:r>
            <a:r>
              <a:rPr lang="en-US" sz="2400" smtClean="0">
                <a:latin typeface="+mj-lt"/>
              </a:rPr>
              <a:t>.”</a:t>
            </a:r>
          </a:p>
          <a:p>
            <a:pPr eaLnBrk="1" hangingPunct="1">
              <a:buFont typeface="Wingdings" pitchFamily="2" charset="2"/>
              <a:buNone/>
            </a:pPr>
            <a:r>
              <a:rPr lang="en-US" sz="2400" smtClean="0">
                <a:latin typeface="+mj-lt"/>
              </a:rPr>
              <a:t>   (Wooldridge, 2002)</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idx="4294967295"/>
          </p:nvPr>
        </p:nvSpPr>
        <p:spPr>
          <a:xfrm>
            <a:off x="457200" y="381000"/>
            <a:ext cx="8229600" cy="1139825"/>
          </a:xfrm>
        </p:spPr>
        <p:txBody>
          <a:bodyPr/>
          <a:lstStyle/>
          <a:p>
            <a:pPr algn="ctr" eaLnBrk="1" hangingPunct="1"/>
            <a:r>
              <a:rPr lang="en-US" b="1" smtClean="0"/>
              <a:t>Binary Logit Estimation</a:t>
            </a:r>
          </a:p>
        </p:txBody>
      </p:sp>
      <p:sp>
        <p:nvSpPr>
          <p:cNvPr id="15364" name="Rectangle 3"/>
          <p:cNvSpPr>
            <a:spLocks noGrp="1" noChangeArrowheads="1"/>
          </p:cNvSpPr>
          <p:nvPr>
            <p:ph type="body" sz="half" idx="4294967295"/>
          </p:nvPr>
        </p:nvSpPr>
        <p:spPr>
          <a:xfrm>
            <a:off x="457200" y="1600200"/>
            <a:ext cx="8153400" cy="4530725"/>
          </a:xfrm>
        </p:spPr>
        <p:txBody>
          <a:bodyPr/>
          <a:lstStyle/>
          <a:p>
            <a:pPr eaLnBrk="1" hangingPunct="1"/>
            <a:r>
              <a:rPr lang="en-US" sz="2000" smtClean="0">
                <a:latin typeface="Arial" charset="0"/>
              </a:rPr>
              <a:t>Estimate </a:t>
            </a:r>
            <a:r>
              <a:rPr lang="en-US" sz="2000" b="1" smtClean="0">
                <a:latin typeface="Arial" charset="0"/>
                <a:sym typeface="Symbol" pitchFamily="18" charset="2"/>
              </a:rPr>
              <a:t></a:t>
            </a:r>
            <a:r>
              <a:rPr lang="en-US" sz="2000" smtClean="0">
                <a:latin typeface="Arial" charset="0"/>
                <a:sym typeface="Symbol" pitchFamily="18" charset="2"/>
              </a:rPr>
              <a:t> by maximizing conditional logL</a:t>
            </a:r>
          </a:p>
          <a:p>
            <a:pPr eaLnBrk="1" hangingPunct="1"/>
            <a:r>
              <a:rPr lang="en-US" sz="2000" smtClean="0">
                <a:latin typeface="Arial" charset="0"/>
                <a:sym typeface="Symbol" pitchFamily="18" charset="2"/>
              </a:rPr>
              <a:t>Estimate </a:t>
            </a:r>
            <a:r>
              <a:rPr lang="en-US" sz="2000" baseline="-25000" smtClean="0">
                <a:latin typeface="Arial" charset="0"/>
                <a:sym typeface="Symbol" pitchFamily="18" charset="2"/>
              </a:rPr>
              <a:t>i</a:t>
            </a:r>
            <a:r>
              <a:rPr lang="en-US" sz="2000" smtClean="0">
                <a:latin typeface="Arial" charset="0"/>
                <a:sym typeface="Symbol" pitchFamily="18" charset="2"/>
              </a:rPr>
              <a:t> by using the ‘known’ </a:t>
            </a:r>
            <a:r>
              <a:rPr lang="en-US" sz="2000" b="1" smtClean="0">
                <a:latin typeface="Arial" charset="0"/>
                <a:sym typeface="Symbol" pitchFamily="18" charset="2"/>
              </a:rPr>
              <a:t></a:t>
            </a:r>
            <a:r>
              <a:rPr lang="en-US" sz="2000" smtClean="0">
                <a:latin typeface="Arial" charset="0"/>
                <a:sym typeface="Symbol" pitchFamily="18" charset="2"/>
              </a:rPr>
              <a:t> in the FOC for the unconditional logL</a:t>
            </a:r>
          </a:p>
          <a:p>
            <a:pPr eaLnBrk="1" hangingPunct="1"/>
            <a:endParaRPr lang="en-US" sz="2400" smtClean="0">
              <a:latin typeface="Arial" charset="0"/>
              <a:sym typeface="Symbol" pitchFamily="18" charset="2"/>
            </a:endParaRPr>
          </a:p>
          <a:p>
            <a:pPr eaLnBrk="1" hangingPunct="1"/>
            <a:endParaRPr lang="en-US" sz="2400" smtClean="0">
              <a:latin typeface="Arial" charset="0"/>
              <a:sym typeface="Symbol" pitchFamily="18" charset="2"/>
            </a:endParaRPr>
          </a:p>
          <a:p>
            <a:pPr eaLnBrk="1" hangingPunct="1"/>
            <a:endParaRPr lang="en-US" sz="2400" smtClean="0">
              <a:latin typeface="Arial" charset="0"/>
              <a:sym typeface="Symbol" pitchFamily="18" charset="2"/>
            </a:endParaRPr>
          </a:p>
          <a:p>
            <a:pPr eaLnBrk="1" hangingPunct="1"/>
            <a:r>
              <a:rPr lang="en-US" sz="2000" smtClean="0">
                <a:latin typeface="Arial" charset="0"/>
                <a:sym typeface="Symbol" pitchFamily="18" charset="2"/>
              </a:rPr>
              <a:t>Solve for the N constants, one at a time treating </a:t>
            </a:r>
            <a:r>
              <a:rPr lang="en-US" sz="2000" b="1" smtClean="0">
                <a:latin typeface="Arial" charset="0"/>
                <a:sym typeface="Symbol" pitchFamily="18" charset="2"/>
              </a:rPr>
              <a:t></a:t>
            </a:r>
            <a:r>
              <a:rPr lang="en-US" sz="2000" smtClean="0">
                <a:latin typeface="Arial" charset="0"/>
                <a:sym typeface="Symbol" pitchFamily="18" charset="2"/>
              </a:rPr>
              <a:t> as known.</a:t>
            </a:r>
          </a:p>
          <a:p>
            <a:pPr eaLnBrk="1" hangingPunct="1"/>
            <a:r>
              <a:rPr lang="en-US" sz="2000" smtClean="0">
                <a:latin typeface="Arial" charset="0"/>
                <a:sym typeface="Symbol" pitchFamily="18" charset="2"/>
              </a:rPr>
              <a:t>No solution when y</a:t>
            </a:r>
            <a:r>
              <a:rPr lang="en-US" sz="2000" baseline="-25000" smtClean="0">
                <a:latin typeface="Arial" charset="0"/>
                <a:sym typeface="Symbol" pitchFamily="18" charset="2"/>
              </a:rPr>
              <a:t>it</a:t>
            </a:r>
            <a:r>
              <a:rPr lang="en-US" sz="2000" smtClean="0">
                <a:latin typeface="Arial" charset="0"/>
                <a:sym typeface="Symbol" pitchFamily="18" charset="2"/>
              </a:rPr>
              <a:t> sums to 0 or T</a:t>
            </a:r>
            <a:r>
              <a:rPr lang="en-US" sz="2000" baseline="-25000" smtClean="0">
                <a:latin typeface="Arial" charset="0"/>
                <a:sym typeface="Symbol" pitchFamily="18" charset="2"/>
              </a:rPr>
              <a:t>i</a:t>
            </a:r>
          </a:p>
          <a:p>
            <a:pPr eaLnBrk="1" hangingPunct="1"/>
            <a:r>
              <a:rPr lang="en-US" sz="2000" smtClean="0">
                <a:latin typeface="Arial" charset="0"/>
                <a:sym typeface="Symbol" pitchFamily="18" charset="2"/>
              </a:rPr>
              <a:t>“Works” if E[</a:t>
            </a:r>
            <a:r>
              <a:rPr lang="en-US" sz="2000" baseline="-25000" smtClean="0">
                <a:latin typeface="Arial" charset="0"/>
                <a:sym typeface="Symbol" pitchFamily="18" charset="2"/>
              </a:rPr>
              <a:t>i</a:t>
            </a:r>
            <a:r>
              <a:rPr lang="en-US" sz="2000" smtClean="0">
                <a:latin typeface="Arial" charset="0"/>
                <a:sym typeface="Symbol" pitchFamily="18" charset="2"/>
              </a:rPr>
              <a:t>|</a:t>
            </a:r>
            <a:r>
              <a:rPr lang="el-GR" sz="2000" smtClean="0">
                <a:latin typeface="Arial" charset="0"/>
                <a:sym typeface="Symbol" pitchFamily="18" charset="2"/>
              </a:rPr>
              <a:t>Σ</a:t>
            </a:r>
            <a:r>
              <a:rPr lang="en-US" sz="2000" baseline="-25000" smtClean="0">
                <a:latin typeface="Arial" charset="0"/>
                <a:sym typeface="Symbol" pitchFamily="18" charset="2"/>
              </a:rPr>
              <a:t>i</a:t>
            </a:r>
            <a:r>
              <a:rPr lang="en-US" sz="2000" smtClean="0">
                <a:latin typeface="Arial" charset="0"/>
                <a:sym typeface="Symbol" pitchFamily="18" charset="2"/>
              </a:rPr>
              <a:t>y</a:t>
            </a:r>
            <a:r>
              <a:rPr lang="en-US" sz="2000" baseline="-25000" smtClean="0">
                <a:latin typeface="Arial" charset="0"/>
                <a:sym typeface="Symbol" pitchFamily="18" charset="2"/>
              </a:rPr>
              <a:t>it</a:t>
            </a:r>
            <a:r>
              <a:rPr lang="en-US" sz="2000" smtClean="0">
                <a:latin typeface="Arial" charset="0"/>
                <a:sym typeface="Symbol" pitchFamily="18" charset="2"/>
              </a:rPr>
              <a:t>] = E[</a:t>
            </a:r>
            <a:r>
              <a:rPr lang="en-US" sz="2000" baseline="-25000" smtClean="0">
                <a:latin typeface="Arial" charset="0"/>
                <a:sym typeface="Symbol" pitchFamily="18" charset="2"/>
              </a:rPr>
              <a:t>i</a:t>
            </a:r>
            <a:r>
              <a:rPr lang="en-US" sz="2000" smtClean="0">
                <a:latin typeface="Arial" charset="0"/>
                <a:sym typeface="Symbol" pitchFamily="18" charset="2"/>
              </a:rPr>
              <a:t>].</a:t>
            </a:r>
          </a:p>
          <a:p>
            <a:pPr eaLnBrk="1" hangingPunct="1"/>
            <a:r>
              <a:rPr lang="en-US" sz="2000" smtClean="0">
                <a:latin typeface="Arial" charset="0"/>
                <a:sym typeface="Symbol" pitchFamily="18" charset="2"/>
              </a:rPr>
              <a:t>Use the average of the estimates of </a:t>
            </a:r>
            <a:r>
              <a:rPr lang="en-US" sz="2000" baseline="-25000" smtClean="0">
                <a:latin typeface="Arial" charset="0"/>
                <a:sym typeface="Symbol" pitchFamily="18" charset="2"/>
              </a:rPr>
              <a:t>i</a:t>
            </a:r>
            <a:r>
              <a:rPr lang="en-US" sz="2000" smtClean="0">
                <a:latin typeface="Arial" charset="0"/>
                <a:sym typeface="Symbol" pitchFamily="18" charset="2"/>
              </a:rPr>
              <a:t> for E[</a:t>
            </a:r>
            <a:r>
              <a:rPr lang="en-US" sz="2000" baseline="-25000" smtClean="0">
                <a:latin typeface="Arial" charset="0"/>
                <a:sym typeface="Symbol" pitchFamily="18" charset="2"/>
              </a:rPr>
              <a:t>i</a:t>
            </a:r>
            <a:r>
              <a:rPr lang="en-US" sz="2000" smtClean="0">
                <a:latin typeface="Arial" charset="0"/>
                <a:sym typeface="Symbol" pitchFamily="18" charset="2"/>
              </a:rPr>
              <a:t>].  Works if the cases of </a:t>
            </a:r>
            <a:r>
              <a:rPr lang="el-GR" sz="2000" smtClean="0">
                <a:latin typeface="Arial" charset="0"/>
                <a:sym typeface="Symbol" pitchFamily="18" charset="2"/>
              </a:rPr>
              <a:t>Σ</a:t>
            </a:r>
            <a:r>
              <a:rPr lang="en-US" sz="2000" baseline="-25000" smtClean="0">
                <a:latin typeface="Arial" charset="0"/>
                <a:sym typeface="Symbol" pitchFamily="18" charset="2"/>
              </a:rPr>
              <a:t>i</a:t>
            </a:r>
            <a:r>
              <a:rPr lang="en-US" sz="2000" smtClean="0">
                <a:latin typeface="Arial" charset="0"/>
                <a:sym typeface="Symbol" pitchFamily="18" charset="2"/>
              </a:rPr>
              <a:t>y</a:t>
            </a:r>
            <a:r>
              <a:rPr lang="en-US" sz="2000" baseline="-25000" smtClean="0">
                <a:latin typeface="Arial" charset="0"/>
                <a:sym typeface="Symbol" pitchFamily="18" charset="2"/>
              </a:rPr>
              <a:t>it</a:t>
            </a:r>
            <a:r>
              <a:rPr lang="en-US" sz="2000" smtClean="0">
                <a:latin typeface="Arial" charset="0"/>
                <a:sym typeface="Symbol" pitchFamily="18" charset="2"/>
              </a:rPr>
              <a:t> = 0 or </a:t>
            </a:r>
            <a:r>
              <a:rPr lang="el-GR" sz="2000" smtClean="0">
                <a:latin typeface="Arial" charset="0"/>
                <a:sym typeface="Symbol" pitchFamily="18" charset="2"/>
              </a:rPr>
              <a:t>Σ</a:t>
            </a:r>
            <a:r>
              <a:rPr lang="en-US" sz="2000" baseline="-25000" smtClean="0">
                <a:latin typeface="Arial" charset="0"/>
                <a:sym typeface="Symbol" pitchFamily="18" charset="2"/>
              </a:rPr>
              <a:t>i</a:t>
            </a:r>
            <a:r>
              <a:rPr lang="en-US" sz="2000" smtClean="0">
                <a:latin typeface="Arial" charset="0"/>
                <a:sym typeface="Symbol" pitchFamily="18" charset="2"/>
              </a:rPr>
              <a:t>y</a:t>
            </a:r>
            <a:r>
              <a:rPr lang="en-US" sz="2000" baseline="-25000" smtClean="0">
                <a:latin typeface="Arial" charset="0"/>
                <a:sym typeface="Symbol" pitchFamily="18" charset="2"/>
              </a:rPr>
              <a:t>it</a:t>
            </a:r>
            <a:r>
              <a:rPr lang="en-US" sz="2000" smtClean="0">
                <a:latin typeface="Arial" charset="0"/>
                <a:sym typeface="Symbol" pitchFamily="18" charset="2"/>
              </a:rPr>
              <a:t> = T occur completely at random.</a:t>
            </a:r>
          </a:p>
          <a:p>
            <a:pPr eaLnBrk="1" hangingPunct="1"/>
            <a:r>
              <a:rPr lang="en-US" sz="2000" smtClean="0">
                <a:latin typeface="Arial" charset="0"/>
                <a:sym typeface="Symbol" pitchFamily="18" charset="2"/>
              </a:rPr>
              <a:t>Use this average to compute predictions and partial effects.</a:t>
            </a:r>
            <a:endParaRPr lang="el-GR" sz="2000" smtClean="0">
              <a:latin typeface="Arial" charset="0"/>
              <a:sym typeface="Symbol" pitchFamily="18" charset="2"/>
            </a:endParaRPr>
          </a:p>
        </p:txBody>
      </p:sp>
      <p:graphicFrame>
        <p:nvGraphicFramePr>
          <p:cNvPr id="15362" name="Object 4"/>
          <p:cNvGraphicFramePr>
            <a:graphicFrameLocks noGrp="1" noChangeAspect="1"/>
          </p:cNvGraphicFramePr>
          <p:nvPr>
            <p:ph sz="half" idx="4294967295"/>
          </p:nvPr>
        </p:nvGraphicFramePr>
        <p:xfrm>
          <a:off x="1828800" y="2743200"/>
          <a:ext cx="5178425" cy="941387"/>
        </p:xfrm>
        <a:graphic>
          <a:graphicData uri="http://schemas.openxmlformats.org/presentationml/2006/ole">
            <mc:AlternateContent xmlns:mc="http://schemas.openxmlformats.org/markup-compatibility/2006">
              <mc:Choice xmlns:v="urn:schemas-microsoft-com:vml" Requires="v">
                <p:oleObj spid="_x0000_s15366" name="Equation" r:id="rId4" imgW="2654280" imgH="482400" progId="Equation.DSMT4">
                  <p:embed/>
                </p:oleObj>
              </mc:Choice>
              <mc:Fallback>
                <p:oleObj name="Equation" r:id="rId4" imgW="2654280" imgH="4824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743200"/>
                        <a:ext cx="5178425" cy="941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7"/>
          <p:cNvSpPr>
            <a:spLocks noChangeArrowheads="1"/>
          </p:cNvSpPr>
          <p:nvPr/>
        </p:nvSpPr>
        <p:spPr bwMode="auto">
          <a:xfrm>
            <a:off x="1600200" y="2667000"/>
            <a:ext cx="5723467" cy="1143000"/>
          </a:xfrm>
          <a:prstGeom prst="rect">
            <a:avLst/>
          </a:prstGeom>
          <a:solidFill>
            <a:srgbClr val="7030A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idx="4294967295"/>
          </p:nvPr>
        </p:nvSpPr>
        <p:spPr>
          <a:xfrm>
            <a:off x="685800" y="1143000"/>
            <a:ext cx="8229600" cy="530225"/>
          </a:xfrm>
        </p:spPr>
        <p:txBody>
          <a:bodyPr/>
          <a:lstStyle/>
          <a:p>
            <a:pPr algn="ctr" eaLnBrk="1" hangingPunct="1"/>
            <a:r>
              <a:rPr lang="en-US" b="1" smtClean="0"/>
              <a:t>Logit Constant Terms</a:t>
            </a:r>
          </a:p>
        </p:txBody>
      </p:sp>
      <p:graphicFrame>
        <p:nvGraphicFramePr>
          <p:cNvPr id="16386" name="Object 3"/>
          <p:cNvGraphicFramePr>
            <a:graphicFrameLocks noChangeAspect="1"/>
          </p:cNvGraphicFramePr>
          <p:nvPr/>
        </p:nvGraphicFramePr>
        <p:xfrm>
          <a:off x="1219200" y="1873250"/>
          <a:ext cx="6858000" cy="4033838"/>
        </p:xfrm>
        <a:graphic>
          <a:graphicData uri="http://schemas.openxmlformats.org/presentationml/2006/ole">
            <mc:AlternateContent xmlns:mc="http://schemas.openxmlformats.org/markup-compatibility/2006">
              <mc:Choice xmlns:v="urn:schemas-microsoft-com:vml" Requires="v">
                <p:oleObj spid="_x0000_s16390" name="Equation" r:id="rId4" imgW="4101840" imgH="2412720" progId="Equation.DSMT4">
                  <p:embed/>
                </p:oleObj>
              </mc:Choice>
              <mc:Fallback>
                <p:oleObj name="Equation" r:id="rId4" imgW="4101840" imgH="24127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873250"/>
                        <a:ext cx="6858000" cy="4033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idx="4294967295"/>
          </p:nvPr>
        </p:nvSpPr>
        <p:spPr>
          <a:xfrm>
            <a:off x="762000" y="1295400"/>
            <a:ext cx="8229600" cy="530225"/>
          </a:xfrm>
        </p:spPr>
        <p:txBody>
          <a:bodyPr/>
          <a:lstStyle/>
          <a:p>
            <a:pPr algn="ctr" eaLnBrk="1" hangingPunct="1"/>
            <a:r>
              <a:rPr lang="en-US" sz="2800" b="1" smtClean="0"/>
              <a:t>Fixed Effects Logit Health Model: Conditional vs. Unconditional</a:t>
            </a:r>
          </a:p>
        </p:txBody>
      </p:sp>
      <p:pic>
        <p:nvPicPr>
          <p:cNvPr id="51203" name="Picture 2"/>
          <p:cNvPicPr>
            <a:picLocks noChangeAspect="1" noChangeArrowheads="1"/>
          </p:cNvPicPr>
          <p:nvPr/>
        </p:nvPicPr>
        <p:blipFill>
          <a:blip r:embed="rId3"/>
          <a:srcRect/>
          <a:stretch>
            <a:fillRect/>
          </a:stretch>
        </p:blipFill>
        <p:spPr bwMode="auto">
          <a:xfrm>
            <a:off x="381000" y="1981200"/>
            <a:ext cx="8534400" cy="4343400"/>
          </a:xfrm>
          <a:prstGeom prst="rect">
            <a:avLst/>
          </a:prstGeom>
          <a:noFill/>
          <a:ln w="19050">
            <a:noFill/>
            <a:miter lim="800000"/>
            <a:headEnd/>
            <a:tailEnd/>
          </a:ln>
        </p:spPr>
      </p:pic>
      <p:sp>
        <p:nvSpPr>
          <p:cNvPr id="51204" name="Rectangle 5"/>
          <p:cNvSpPr>
            <a:spLocks noChangeArrowheads="1"/>
          </p:cNvSpPr>
          <p:nvPr/>
        </p:nvSpPr>
        <p:spPr bwMode="auto">
          <a:xfrm>
            <a:off x="19050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51205" name="Rectangle 6"/>
          <p:cNvSpPr>
            <a:spLocks noChangeArrowheads="1"/>
          </p:cNvSpPr>
          <p:nvPr/>
        </p:nvSpPr>
        <p:spPr bwMode="auto">
          <a:xfrm>
            <a:off x="5105400" y="2438400"/>
            <a:ext cx="2438400" cy="228600"/>
          </a:xfrm>
          <a:prstGeom prst="rect">
            <a:avLst/>
          </a:prstGeom>
          <a:solidFill>
            <a:srgbClr val="FF3300">
              <a:alpha val="14902"/>
            </a:srgbClr>
          </a:solidFill>
          <a:ln w="19050">
            <a:solidFill>
              <a:schemeClr val="tx1"/>
            </a:solidFill>
            <a:miter lim="800000"/>
            <a:headEnd/>
            <a:tailEnd/>
          </a:ln>
        </p:spPr>
        <p:txBody>
          <a:bodyPr wrap="none" anchor="ctr"/>
          <a:lstStyle/>
          <a:p>
            <a:endParaRPr lang="en-US"/>
          </a:p>
        </p:txBody>
      </p:sp>
      <p:sp>
        <p:nvSpPr>
          <p:cNvPr id="51206" name="Rectangle 7"/>
          <p:cNvSpPr>
            <a:spLocks noChangeArrowheads="1"/>
          </p:cNvSpPr>
          <p:nvPr/>
        </p:nvSpPr>
        <p:spPr bwMode="auto">
          <a:xfrm>
            <a:off x="14478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1207" name="Rectangle 8"/>
          <p:cNvSpPr>
            <a:spLocks noChangeArrowheads="1"/>
          </p:cNvSpPr>
          <p:nvPr/>
        </p:nvSpPr>
        <p:spPr bwMode="auto">
          <a:xfrm>
            <a:off x="4724400" y="5181600"/>
            <a:ext cx="838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1447800" y="685800"/>
            <a:ext cx="6553200" cy="1139825"/>
          </a:xfrm>
        </p:spPr>
        <p:txBody>
          <a:bodyPr/>
          <a:lstStyle/>
          <a:p>
            <a:pPr algn="ctr" eaLnBrk="1" hangingPunct="1"/>
            <a:r>
              <a:rPr lang="en-US" sz="2800" b="1" smtClean="0"/>
              <a:t>Advantages and Disadvantages </a:t>
            </a:r>
            <a:br>
              <a:rPr lang="en-US" sz="2800" b="1" smtClean="0"/>
            </a:br>
            <a:r>
              <a:rPr lang="en-US" sz="2800" b="1" smtClean="0"/>
              <a:t>of the FE Model</a:t>
            </a:r>
          </a:p>
        </p:txBody>
      </p:sp>
      <p:sp>
        <p:nvSpPr>
          <p:cNvPr id="52227" name="Rectangle 3"/>
          <p:cNvSpPr>
            <a:spLocks noGrp="1" noChangeArrowheads="1"/>
          </p:cNvSpPr>
          <p:nvPr>
            <p:ph type="body" idx="4294967295"/>
          </p:nvPr>
        </p:nvSpPr>
        <p:spPr/>
        <p:txBody>
          <a:bodyPr/>
          <a:lstStyle/>
          <a:p>
            <a:pPr eaLnBrk="1" hangingPunct="1"/>
            <a:r>
              <a:rPr lang="en-US" smtClean="0">
                <a:latin typeface="Arial" charset="0"/>
              </a:rPr>
              <a:t>Advantages</a:t>
            </a:r>
          </a:p>
          <a:p>
            <a:pPr lvl="1" eaLnBrk="1" hangingPunct="1"/>
            <a:r>
              <a:rPr lang="en-US" smtClean="0">
                <a:latin typeface="Arial" charset="0"/>
              </a:rPr>
              <a:t>Allows correlation of effect and regressors</a:t>
            </a:r>
          </a:p>
          <a:p>
            <a:pPr lvl="1" eaLnBrk="1" hangingPunct="1"/>
            <a:r>
              <a:rPr lang="en-US" smtClean="0">
                <a:latin typeface="Arial" charset="0"/>
              </a:rPr>
              <a:t>Fairly straightforward to estimate</a:t>
            </a:r>
          </a:p>
          <a:p>
            <a:pPr lvl="1" eaLnBrk="1" hangingPunct="1"/>
            <a:r>
              <a:rPr lang="en-US" smtClean="0">
                <a:latin typeface="Arial" charset="0"/>
              </a:rPr>
              <a:t>Simple to interpret</a:t>
            </a:r>
          </a:p>
          <a:p>
            <a:pPr eaLnBrk="1" hangingPunct="1"/>
            <a:r>
              <a:rPr lang="en-US" smtClean="0">
                <a:latin typeface="Arial" charset="0"/>
              </a:rPr>
              <a:t>Disadvantages</a:t>
            </a:r>
          </a:p>
          <a:p>
            <a:pPr lvl="1" eaLnBrk="1" hangingPunct="1"/>
            <a:r>
              <a:rPr lang="en-US" smtClean="0">
                <a:latin typeface="Arial" charset="0"/>
              </a:rPr>
              <a:t>Model may not contain time invariant variables</a:t>
            </a:r>
          </a:p>
          <a:p>
            <a:pPr lvl="1" eaLnBrk="1" hangingPunct="1"/>
            <a:r>
              <a:rPr lang="en-US" smtClean="0">
                <a:latin typeface="Arial" charset="0"/>
              </a:rPr>
              <a:t>Not necessarily simple to estimate if very large samples (Stata just creates the thousands of dummy variables)</a:t>
            </a:r>
          </a:p>
          <a:p>
            <a:pPr lvl="1" eaLnBrk="1" hangingPunct="1"/>
            <a:r>
              <a:rPr lang="en-US" b="1" smtClean="0">
                <a:solidFill>
                  <a:srgbClr val="FF3300"/>
                </a:solidFill>
                <a:latin typeface="Arial" charset="0"/>
              </a:rPr>
              <a:t>The incidental parameters problem:  Small T bias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685800" y="1447800"/>
            <a:ext cx="8229600" cy="530225"/>
          </a:xfrm>
        </p:spPr>
        <p:txBody>
          <a:bodyPr/>
          <a:lstStyle/>
          <a:p>
            <a:pPr algn="ctr" eaLnBrk="1" hangingPunct="1"/>
            <a:r>
              <a:rPr lang="en-US" sz="3600" b="1" u="sng" smtClean="0"/>
              <a:t>Incidental Parameters Problems</a:t>
            </a:r>
            <a:r>
              <a:rPr lang="en-US" sz="3600" smtClean="0"/>
              <a:t>: </a:t>
            </a:r>
            <a:r>
              <a:rPr lang="en-US" sz="2800" b="1" smtClean="0"/>
              <a:t>Conventional Wisdom</a:t>
            </a:r>
          </a:p>
        </p:txBody>
      </p:sp>
      <p:sp>
        <p:nvSpPr>
          <p:cNvPr id="53251" name="Rectangle 3"/>
          <p:cNvSpPr>
            <a:spLocks noGrp="1" noChangeArrowheads="1"/>
          </p:cNvSpPr>
          <p:nvPr>
            <p:ph type="body" idx="4294967295"/>
          </p:nvPr>
        </p:nvSpPr>
        <p:spPr>
          <a:xfrm>
            <a:off x="457200" y="2057400"/>
            <a:ext cx="8229600" cy="4191000"/>
          </a:xfrm>
        </p:spPr>
        <p:txBody>
          <a:bodyPr/>
          <a:lstStyle/>
          <a:p>
            <a:pPr eaLnBrk="1" hangingPunct="1"/>
            <a:r>
              <a:rPr lang="en-US" u="sng" smtClean="0">
                <a:latin typeface="Arial" charset="0"/>
              </a:rPr>
              <a:t>General</a:t>
            </a:r>
            <a:r>
              <a:rPr lang="en-US" smtClean="0">
                <a:latin typeface="Arial" charset="0"/>
              </a:rPr>
              <a:t>:  The unconditional MLE is biased in samples with fixed </a:t>
            </a:r>
            <a:r>
              <a:rPr lang="en-US" i="1" smtClean="0">
                <a:latin typeface="Arial" charset="0"/>
              </a:rPr>
              <a:t>T</a:t>
            </a:r>
            <a:r>
              <a:rPr lang="en-US" smtClean="0">
                <a:latin typeface="Arial" charset="0"/>
              </a:rPr>
              <a:t> except in special cases such as linear or Poisson regression (even when the FEM is the right model).</a:t>
            </a:r>
          </a:p>
          <a:p>
            <a:pPr lvl="1" eaLnBrk="1" hangingPunct="1">
              <a:buFont typeface="Wingdings" pitchFamily="2" charset="2"/>
              <a:buNone/>
            </a:pPr>
            <a:r>
              <a:rPr lang="en-US" smtClean="0">
                <a:latin typeface="Arial" charset="0"/>
              </a:rPr>
              <a:t>   The conditional estimator (that bypasses </a:t>
            </a:r>
            <a:br>
              <a:rPr lang="en-US" smtClean="0">
                <a:latin typeface="Arial" charset="0"/>
              </a:rPr>
            </a:br>
            <a:r>
              <a:rPr lang="en-US" smtClean="0">
                <a:latin typeface="Arial" charset="0"/>
              </a:rPr>
              <a:t>estimation of </a:t>
            </a:r>
            <a:r>
              <a:rPr lang="el-GR" smtClean="0">
                <a:latin typeface="Arial" charset="0"/>
              </a:rPr>
              <a:t>α</a:t>
            </a:r>
            <a:r>
              <a:rPr lang="en-US" baseline="-25000" smtClean="0">
                <a:latin typeface="Arial" charset="0"/>
              </a:rPr>
              <a:t>i</a:t>
            </a:r>
            <a:r>
              <a:rPr lang="en-US" smtClean="0">
                <a:latin typeface="Arial" charset="0"/>
              </a:rPr>
              <a:t>) is consistent.</a:t>
            </a:r>
          </a:p>
          <a:p>
            <a:pPr eaLnBrk="1" hangingPunct="1"/>
            <a:r>
              <a:rPr lang="en-US" u="sng" smtClean="0">
                <a:latin typeface="Arial" charset="0"/>
              </a:rPr>
              <a:t>Specific</a:t>
            </a:r>
            <a:r>
              <a:rPr lang="en-US" smtClean="0">
                <a:latin typeface="Arial" charset="0"/>
              </a:rPr>
              <a:t>:  Upward bias (experience with probit and logit) in estimators of </a:t>
            </a:r>
            <a:r>
              <a:rPr lang="en-US" b="1" smtClean="0">
                <a:latin typeface="Arial" charset="0"/>
                <a:sym typeface="Symbol" pitchFamily="18" charset="2"/>
              </a:rPr>
              <a:t>.  Exactly 100% when T = 2.  Declines as T increases.</a:t>
            </a:r>
            <a:endParaRPr lang="en-US" b="1" smtClean="0">
              <a:latin typeface="Arial"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idx="4294967295"/>
          </p:nvPr>
        </p:nvSpPr>
        <p:spPr>
          <a:xfrm>
            <a:off x="685800" y="1371600"/>
            <a:ext cx="8229600" cy="530225"/>
          </a:xfrm>
        </p:spPr>
        <p:txBody>
          <a:bodyPr/>
          <a:lstStyle/>
          <a:p>
            <a:pPr eaLnBrk="1" hangingPunct="1"/>
            <a:r>
              <a:rPr lang="en-US" sz="2800" b="1" smtClean="0"/>
              <a:t>Some Familiar Territory – A Monte Carlo Study of the FE Estimator: Probit vs. Logit</a:t>
            </a:r>
          </a:p>
        </p:txBody>
      </p:sp>
      <p:sp>
        <p:nvSpPr>
          <p:cNvPr id="17412" name="Rectangle 3"/>
          <p:cNvSpPr>
            <a:spLocks noGrp="1" noChangeArrowheads="1"/>
          </p:cNvSpPr>
          <p:nvPr>
            <p:ph type="body" idx="4294967295"/>
          </p:nvPr>
        </p:nvSpPr>
        <p:spPr/>
        <p:txBody>
          <a:bodyPr/>
          <a:lstStyle/>
          <a:p>
            <a:pPr eaLnBrk="1" hangingPunct="1"/>
            <a:endParaRPr lang="en-US" smtClean="0"/>
          </a:p>
          <a:p>
            <a:pPr eaLnBrk="1" hangingPunct="1"/>
            <a:endParaRPr lang="en-US" smtClean="0"/>
          </a:p>
        </p:txBody>
      </p:sp>
      <p:graphicFrame>
        <p:nvGraphicFramePr>
          <p:cNvPr id="17410" name="Object 4"/>
          <p:cNvGraphicFramePr>
            <a:graphicFrameLocks noChangeAspect="1"/>
          </p:cNvGraphicFramePr>
          <p:nvPr/>
        </p:nvGraphicFramePr>
        <p:xfrm>
          <a:off x="609600" y="2743200"/>
          <a:ext cx="8153400" cy="2620263"/>
        </p:xfrm>
        <a:graphic>
          <a:graphicData uri="http://schemas.openxmlformats.org/presentationml/2006/ole">
            <mc:AlternateContent xmlns:mc="http://schemas.openxmlformats.org/markup-compatibility/2006">
              <mc:Choice xmlns:v="urn:schemas-microsoft-com:vml" Requires="v">
                <p:oleObj spid="_x0000_s17414" name="Bitmap Image" r:id="rId4" imgW="8802329" imgH="2448267" progId="PBrush">
                  <p:embed/>
                </p:oleObj>
              </mc:Choice>
              <mc:Fallback>
                <p:oleObj name="Bitmap Image" r:id="rId4" imgW="8802329" imgH="2448267" progId="PBrush">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743200"/>
                        <a:ext cx="8153400" cy="262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3" name="Text Box 5"/>
          <p:cNvSpPr txBox="1">
            <a:spLocks noChangeArrowheads="1"/>
          </p:cNvSpPr>
          <p:nvPr/>
        </p:nvSpPr>
        <p:spPr bwMode="auto">
          <a:xfrm>
            <a:off x="2133600" y="1981200"/>
            <a:ext cx="5257800" cy="701675"/>
          </a:xfrm>
          <a:prstGeom prst="rect">
            <a:avLst/>
          </a:prstGeom>
          <a:noFill/>
          <a:ln w="9525">
            <a:noFill/>
            <a:miter lim="800000"/>
            <a:headEnd/>
            <a:tailEnd/>
          </a:ln>
        </p:spPr>
        <p:txBody>
          <a:bodyPr>
            <a:spAutoFit/>
          </a:bodyPr>
          <a:lstStyle/>
          <a:p>
            <a:pPr eaLnBrk="1" hangingPunct="1">
              <a:spcBef>
                <a:spcPct val="50000"/>
              </a:spcBef>
            </a:pPr>
            <a:r>
              <a:rPr lang="en-US" sz="2000" b="1">
                <a:latin typeface="Arial" charset="0"/>
              </a:rPr>
              <a:t>Estimates of Coefficients and Marginal Effects at the Implied Data Means</a:t>
            </a:r>
          </a:p>
        </p:txBody>
      </p:sp>
      <p:sp>
        <p:nvSpPr>
          <p:cNvPr id="17414" name="Text Box 6"/>
          <p:cNvSpPr txBox="1">
            <a:spLocks noChangeArrowheads="1"/>
          </p:cNvSpPr>
          <p:nvPr/>
        </p:nvSpPr>
        <p:spPr bwMode="auto">
          <a:xfrm>
            <a:off x="1066800" y="5486400"/>
            <a:ext cx="7315200" cy="660400"/>
          </a:xfrm>
          <a:prstGeom prst="rect">
            <a:avLst/>
          </a:prstGeom>
          <a:noFill/>
          <a:ln w="19050">
            <a:solidFill>
              <a:srgbClr val="000000"/>
            </a:solidFill>
            <a:miter lim="800000"/>
            <a:headEnd/>
            <a:tailEnd/>
          </a:ln>
        </p:spPr>
        <p:txBody>
          <a:bodyPr>
            <a:spAutoFit/>
          </a:bodyPr>
          <a:lstStyle/>
          <a:p>
            <a:pPr>
              <a:spcBef>
                <a:spcPct val="50000"/>
              </a:spcBef>
            </a:pPr>
            <a:r>
              <a:rPr lang="en-US" b="1">
                <a:latin typeface="Arial" charset="0"/>
              </a:rPr>
              <a:t>Results are scaled so the desired quantity being estimated </a:t>
            </a:r>
            <a:br>
              <a:rPr lang="en-US" b="1">
                <a:latin typeface="Arial" charset="0"/>
              </a:rPr>
            </a:br>
            <a:r>
              <a:rPr lang="en-US" b="1">
                <a:latin typeface="Arial" charset="0"/>
              </a:rPr>
              <a:t>(</a:t>
            </a:r>
            <a:r>
              <a:rPr lang="en-US" b="1">
                <a:latin typeface="Arial" charset="0"/>
                <a:sym typeface="Symbol" pitchFamily="18" charset="2"/>
              </a:rPr>
              <a:t>, , marginal effects) all equal 1.0 in the population.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idx="4294967295"/>
          </p:nvPr>
        </p:nvSpPr>
        <p:spPr>
          <a:xfrm>
            <a:off x="457200" y="990600"/>
            <a:ext cx="8229600" cy="608013"/>
          </a:xfrm>
        </p:spPr>
        <p:txBody>
          <a:bodyPr/>
          <a:lstStyle/>
          <a:p>
            <a:pPr algn="ctr" eaLnBrk="1" hangingPunct="1"/>
            <a:r>
              <a:rPr lang="en-US" sz="2800" b="1" smtClean="0"/>
              <a:t>A Monte Carlo Study of the FE Probit Estimator</a:t>
            </a:r>
          </a:p>
        </p:txBody>
      </p:sp>
      <p:graphicFrame>
        <p:nvGraphicFramePr>
          <p:cNvPr id="18434" name="Object 3"/>
          <p:cNvGraphicFramePr>
            <a:graphicFrameLocks noGrp="1" noChangeAspect="1"/>
          </p:cNvGraphicFramePr>
          <p:nvPr>
            <p:ph type="body" idx="4294967295"/>
          </p:nvPr>
        </p:nvGraphicFramePr>
        <p:xfrm>
          <a:off x="304800" y="2667000"/>
          <a:ext cx="8610600" cy="3651250"/>
        </p:xfrm>
        <a:graphic>
          <a:graphicData uri="http://schemas.openxmlformats.org/presentationml/2006/ole">
            <mc:AlternateContent xmlns:mc="http://schemas.openxmlformats.org/markup-compatibility/2006">
              <mc:Choice xmlns:v="urn:schemas-microsoft-com:vml" Requires="v">
                <p:oleObj spid="_x0000_s18438" name="Bitmap Image" r:id="rId4" imgW="8828571" imgH="3742857" progId="PBrush">
                  <p:embed/>
                </p:oleObj>
              </mc:Choice>
              <mc:Fallback>
                <p:oleObj name="Bitmap Image" r:id="rId4" imgW="8828571" imgH="3742857" progId="PBrush">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667000"/>
                        <a:ext cx="8610600" cy="3651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6" name="Rectangle 4"/>
          <p:cNvSpPr>
            <a:spLocks noChangeArrowheads="1"/>
          </p:cNvSpPr>
          <p:nvPr/>
        </p:nvSpPr>
        <p:spPr bwMode="auto">
          <a:xfrm>
            <a:off x="1585913" y="3224213"/>
            <a:ext cx="7177087" cy="271462"/>
          </a:xfrm>
          <a:prstGeom prst="rect">
            <a:avLst/>
          </a:prstGeom>
          <a:noFill/>
          <a:ln w="38100">
            <a:solidFill>
              <a:srgbClr val="FF0000"/>
            </a:solidFill>
            <a:miter lim="800000"/>
            <a:headEnd/>
            <a:tailEnd/>
          </a:ln>
        </p:spPr>
        <p:txBody>
          <a:bodyPr wrap="none" anchor="ctr"/>
          <a:lstStyle/>
          <a:p>
            <a:endParaRPr lang="en-US"/>
          </a:p>
        </p:txBody>
      </p:sp>
      <p:sp>
        <p:nvSpPr>
          <p:cNvPr id="18437" name="Text Box 5"/>
          <p:cNvSpPr txBox="1">
            <a:spLocks noChangeArrowheads="1"/>
          </p:cNvSpPr>
          <p:nvPr/>
        </p:nvSpPr>
        <p:spPr bwMode="auto">
          <a:xfrm>
            <a:off x="762000" y="1828800"/>
            <a:ext cx="7467600" cy="714375"/>
          </a:xfrm>
          <a:prstGeom prst="rect">
            <a:avLst/>
          </a:prstGeom>
          <a:noFill/>
          <a:ln w="12700">
            <a:solidFill>
              <a:srgbClr val="000000"/>
            </a:solidFill>
            <a:miter lim="800000"/>
            <a:headEnd/>
            <a:tailEnd/>
          </a:ln>
        </p:spPr>
        <p:txBody>
          <a:bodyPr>
            <a:spAutoFit/>
          </a:bodyPr>
          <a:lstStyle/>
          <a:p>
            <a:pPr eaLnBrk="1" hangingPunct="1">
              <a:spcBef>
                <a:spcPct val="50000"/>
              </a:spcBef>
            </a:pPr>
            <a:r>
              <a:rPr lang="en-US" sz="2000" b="1">
                <a:latin typeface="Arial" charset="0"/>
              </a:rPr>
              <a:t>Percentage Biases in Estimates of Coefficients, Standard </a:t>
            </a:r>
            <a:br>
              <a:rPr lang="en-US" sz="2000" b="1">
                <a:latin typeface="Arial" charset="0"/>
              </a:rPr>
            </a:br>
            <a:r>
              <a:rPr lang="en-US" sz="2000" b="1">
                <a:latin typeface="Arial" charset="0"/>
              </a:rPr>
              <a:t>Errors and Marginal Effects at the Implied Data Means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ctr" eaLnBrk="1" hangingPunct="1"/>
            <a:r>
              <a:rPr lang="en-US" smtClean="0"/>
              <a:t>Bias Correction Estimators</a:t>
            </a:r>
          </a:p>
        </p:txBody>
      </p:sp>
      <p:sp>
        <p:nvSpPr>
          <p:cNvPr id="56323" name="Rectangle 3"/>
          <p:cNvSpPr>
            <a:spLocks noGrp="1" noChangeArrowheads="1"/>
          </p:cNvSpPr>
          <p:nvPr>
            <p:ph type="body" idx="1"/>
          </p:nvPr>
        </p:nvSpPr>
        <p:spPr/>
        <p:txBody>
          <a:bodyPr/>
          <a:lstStyle/>
          <a:p>
            <a:pPr eaLnBrk="1" hangingPunct="1">
              <a:lnSpc>
                <a:spcPct val="90000"/>
              </a:lnSpc>
            </a:pPr>
            <a:r>
              <a:rPr lang="en-US" sz="2400" smtClean="0">
                <a:latin typeface="Arial" charset="0"/>
              </a:rPr>
              <a:t>Motivation: Undo the incidental parameters bias in the fixed effects probit model:</a:t>
            </a:r>
          </a:p>
          <a:p>
            <a:pPr lvl="1" eaLnBrk="1" hangingPunct="1">
              <a:lnSpc>
                <a:spcPct val="90000"/>
              </a:lnSpc>
            </a:pPr>
            <a:r>
              <a:rPr lang="en-US" sz="2000" smtClean="0">
                <a:latin typeface="Arial" charset="0"/>
              </a:rPr>
              <a:t>(1) Maximize a penalized log likelihood function, or</a:t>
            </a:r>
          </a:p>
          <a:p>
            <a:pPr lvl="1" eaLnBrk="1" hangingPunct="1">
              <a:lnSpc>
                <a:spcPct val="90000"/>
              </a:lnSpc>
            </a:pPr>
            <a:r>
              <a:rPr lang="en-US" sz="2000" smtClean="0">
                <a:latin typeface="Arial" charset="0"/>
              </a:rPr>
              <a:t>(2) Directly correct the estimator of </a:t>
            </a:r>
            <a:r>
              <a:rPr lang="el-GR" sz="2000" smtClean="0">
                <a:latin typeface="Arial" charset="0"/>
              </a:rPr>
              <a:t>β</a:t>
            </a:r>
            <a:endParaRPr lang="en-US" sz="2000" smtClean="0">
              <a:latin typeface="Arial" charset="0"/>
            </a:endParaRPr>
          </a:p>
          <a:p>
            <a:pPr eaLnBrk="1" hangingPunct="1">
              <a:lnSpc>
                <a:spcPct val="90000"/>
              </a:lnSpc>
            </a:pPr>
            <a:r>
              <a:rPr lang="en-US" sz="2400" smtClean="0">
                <a:latin typeface="Arial" charset="0"/>
              </a:rPr>
              <a:t>Advantages</a:t>
            </a:r>
          </a:p>
          <a:p>
            <a:pPr lvl="1" eaLnBrk="1" hangingPunct="1">
              <a:lnSpc>
                <a:spcPct val="90000"/>
              </a:lnSpc>
            </a:pPr>
            <a:r>
              <a:rPr lang="en-US" sz="2000" smtClean="0">
                <a:latin typeface="Arial" charset="0"/>
              </a:rPr>
              <a:t>For (1) estimates </a:t>
            </a:r>
            <a:r>
              <a:rPr lang="el-GR" sz="2000" smtClean="0">
                <a:latin typeface="Arial" charset="0"/>
              </a:rPr>
              <a:t>α</a:t>
            </a:r>
            <a:r>
              <a:rPr lang="en-US" sz="2000" baseline="-25000" smtClean="0">
                <a:latin typeface="Arial" charset="0"/>
              </a:rPr>
              <a:t>i</a:t>
            </a:r>
            <a:r>
              <a:rPr lang="en-US" sz="2000" smtClean="0">
                <a:latin typeface="Arial" charset="0"/>
              </a:rPr>
              <a:t> so enables partial effects</a:t>
            </a:r>
          </a:p>
          <a:p>
            <a:pPr lvl="1" eaLnBrk="1" hangingPunct="1">
              <a:lnSpc>
                <a:spcPct val="90000"/>
              </a:lnSpc>
            </a:pPr>
            <a:r>
              <a:rPr lang="en-US" sz="2000" smtClean="0">
                <a:latin typeface="Arial" charset="0"/>
              </a:rPr>
              <a:t>Estimator is consistent under some circumstances</a:t>
            </a:r>
          </a:p>
          <a:p>
            <a:pPr lvl="1" eaLnBrk="1" hangingPunct="1">
              <a:lnSpc>
                <a:spcPct val="90000"/>
              </a:lnSpc>
            </a:pPr>
            <a:r>
              <a:rPr lang="en-US" sz="2000" smtClean="0">
                <a:latin typeface="Arial" charset="0"/>
              </a:rPr>
              <a:t>(Possibly) corrects in dynamic models</a:t>
            </a:r>
          </a:p>
          <a:p>
            <a:pPr eaLnBrk="1" hangingPunct="1">
              <a:lnSpc>
                <a:spcPct val="90000"/>
              </a:lnSpc>
            </a:pPr>
            <a:r>
              <a:rPr lang="en-US" sz="2400" smtClean="0">
                <a:latin typeface="Arial" charset="0"/>
              </a:rPr>
              <a:t>Disadvantage</a:t>
            </a:r>
          </a:p>
          <a:p>
            <a:pPr lvl="1" eaLnBrk="1" hangingPunct="1">
              <a:lnSpc>
                <a:spcPct val="90000"/>
              </a:lnSpc>
            </a:pPr>
            <a:r>
              <a:rPr lang="en-US" sz="2000" smtClean="0">
                <a:latin typeface="Arial" charset="0"/>
              </a:rPr>
              <a:t>No time invariant variables in the model</a:t>
            </a:r>
          </a:p>
          <a:p>
            <a:pPr lvl="1" eaLnBrk="1" hangingPunct="1">
              <a:lnSpc>
                <a:spcPct val="90000"/>
              </a:lnSpc>
            </a:pPr>
            <a:r>
              <a:rPr lang="en-US" sz="2000" smtClean="0">
                <a:latin typeface="Arial" charset="0"/>
              </a:rPr>
              <a:t>Practical implementation</a:t>
            </a:r>
          </a:p>
          <a:p>
            <a:pPr lvl="1" eaLnBrk="1" hangingPunct="1">
              <a:lnSpc>
                <a:spcPct val="90000"/>
              </a:lnSpc>
            </a:pPr>
            <a:r>
              <a:rPr lang="en-US" sz="2000" smtClean="0">
                <a:latin typeface="Arial" charset="0"/>
              </a:rPr>
              <a:t>Extension to other models? (Ordered probit model (maybe) – see JBES 2009)</a:t>
            </a:r>
            <a:endParaRPr lang="el-GR" sz="2000" smtClean="0">
              <a:latin typeface="Arial"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idx="4294967295"/>
          </p:nvPr>
        </p:nvSpPr>
        <p:spPr>
          <a:xfrm>
            <a:off x="762000" y="1298575"/>
            <a:ext cx="8229600" cy="530225"/>
          </a:xfrm>
        </p:spPr>
        <p:txBody>
          <a:bodyPr/>
          <a:lstStyle/>
          <a:p>
            <a:pPr eaLnBrk="1" hangingPunct="1"/>
            <a:r>
              <a:rPr lang="en-US" sz="2800" b="1" smtClean="0"/>
              <a:t>A Mundlak Correction for the FE Model</a:t>
            </a:r>
            <a:br>
              <a:rPr lang="en-US" sz="2800" b="1" smtClean="0"/>
            </a:br>
            <a:r>
              <a:rPr lang="en-US" sz="2800" b="1" smtClean="0"/>
              <a:t>“Correlated Random Effects”</a:t>
            </a:r>
          </a:p>
        </p:txBody>
      </p:sp>
      <p:graphicFrame>
        <p:nvGraphicFramePr>
          <p:cNvPr id="19458" name="Object 5"/>
          <p:cNvGraphicFramePr>
            <a:graphicFrameLocks noChangeAspect="1"/>
          </p:cNvGraphicFramePr>
          <p:nvPr/>
        </p:nvGraphicFramePr>
        <p:xfrm>
          <a:off x="1295400" y="2011363"/>
          <a:ext cx="7086600" cy="4241800"/>
        </p:xfrm>
        <a:graphic>
          <a:graphicData uri="http://schemas.openxmlformats.org/presentationml/2006/ole">
            <mc:AlternateContent xmlns:mc="http://schemas.openxmlformats.org/markup-compatibility/2006">
              <mc:Choice xmlns:v="urn:schemas-microsoft-com:vml" Requires="v">
                <p:oleObj spid="_x0000_s19462" name="Equation" r:id="rId4" imgW="3606480" imgH="2158920" progId="Equation.DSMT4">
                  <p:embed/>
                </p:oleObj>
              </mc:Choice>
              <mc:Fallback>
                <p:oleObj name="Equation" r:id="rId4" imgW="3606480" imgH="215892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011363"/>
                        <a:ext cx="7086600" cy="424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0" name="Rectangle 6"/>
          <p:cNvSpPr>
            <a:spLocks noChangeArrowheads="1"/>
          </p:cNvSpPr>
          <p:nvPr/>
        </p:nvSpPr>
        <p:spPr bwMode="auto">
          <a:xfrm>
            <a:off x="1219200" y="3657600"/>
            <a:ext cx="1981200" cy="457200"/>
          </a:xfrm>
          <a:prstGeom prst="rect">
            <a:avLst/>
          </a:prstGeom>
          <a:solidFill>
            <a:srgbClr val="FF0000">
              <a:alpha val="16078"/>
            </a:srgbClr>
          </a:solidFill>
          <a:ln w="19050">
            <a:solidFill>
              <a:schemeClr val="tx1"/>
            </a:solidFill>
            <a:miter lim="800000"/>
            <a:headEnd/>
            <a:tailEnd/>
          </a:ln>
        </p:spPr>
        <p:txBody>
          <a:bodyPr wrap="none" anchor="ctr"/>
          <a:lstStyle/>
          <a:p>
            <a:endParaRPr lang="en-US"/>
          </a:p>
        </p:txBody>
      </p:sp>
      <p:sp>
        <p:nvSpPr>
          <p:cNvPr id="19461" name="Rectangle 7"/>
          <p:cNvSpPr>
            <a:spLocks noChangeArrowheads="1"/>
          </p:cNvSpPr>
          <p:nvPr/>
        </p:nvSpPr>
        <p:spPr bwMode="auto">
          <a:xfrm>
            <a:off x="1219200" y="2438400"/>
            <a:ext cx="2209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19462" name="Rectangle 8"/>
          <p:cNvSpPr>
            <a:spLocks noChangeArrowheads="1"/>
          </p:cNvSpPr>
          <p:nvPr/>
        </p:nvSpPr>
        <p:spPr bwMode="auto">
          <a:xfrm>
            <a:off x="1219200" y="5410200"/>
            <a:ext cx="32766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a:xfrm>
            <a:off x="685800" y="1219200"/>
            <a:ext cx="8229600" cy="530225"/>
          </a:xfrm>
        </p:spPr>
        <p:txBody>
          <a:bodyPr/>
          <a:lstStyle/>
          <a:p>
            <a:pPr algn="ctr" eaLnBrk="1" hangingPunct="1"/>
            <a:r>
              <a:rPr lang="en-US" b="1" smtClean="0"/>
              <a:t>Mundlak Correction</a:t>
            </a:r>
          </a:p>
        </p:txBody>
      </p:sp>
      <p:pic>
        <p:nvPicPr>
          <p:cNvPr id="57347" name="Picture 2"/>
          <p:cNvPicPr>
            <a:picLocks noChangeAspect="1" noChangeArrowheads="1"/>
          </p:cNvPicPr>
          <p:nvPr/>
        </p:nvPicPr>
        <p:blipFill>
          <a:blip r:embed="rId3"/>
          <a:srcRect/>
          <a:stretch>
            <a:fillRect/>
          </a:stretch>
        </p:blipFill>
        <p:spPr bwMode="auto">
          <a:xfrm>
            <a:off x="457200" y="1981200"/>
            <a:ext cx="8434388" cy="4267200"/>
          </a:xfrm>
          <a:prstGeom prst="rect">
            <a:avLst/>
          </a:prstGeom>
          <a:noFill/>
          <a:ln w="19050">
            <a:noFill/>
            <a:miter lim="800000"/>
            <a:headEnd/>
            <a:tailEnd/>
          </a:ln>
        </p:spPr>
      </p:pic>
      <p:sp>
        <p:nvSpPr>
          <p:cNvPr id="57348" name="Rectangle 5"/>
          <p:cNvSpPr>
            <a:spLocks noChangeArrowheads="1"/>
          </p:cNvSpPr>
          <p:nvPr/>
        </p:nvSpPr>
        <p:spPr bwMode="auto">
          <a:xfrm>
            <a:off x="4800600" y="4876800"/>
            <a:ext cx="2362200" cy="990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7349" name="Line 6"/>
          <p:cNvSpPr>
            <a:spLocks noChangeShapeType="1"/>
          </p:cNvSpPr>
          <p:nvPr/>
        </p:nvSpPr>
        <p:spPr bwMode="auto">
          <a:xfrm>
            <a:off x="3846513" y="2690813"/>
            <a:ext cx="1295400" cy="0"/>
          </a:xfrm>
          <a:prstGeom prst="line">
            <a:avLst/>
          </a:prstGeom>
          <a:noFill/>
          <a:ln w="57150">
            <a:solidFill>
              <a:srgbClr val="FF3300"/>
            </a:solidFill>
            <a:round/>
            <a:headEnd type="triangle" w="med" len="me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idx="4294967295"/>
          </p:nvPr>
        </p:nvSpPr>
        <p:spPr>
          <a:xfrm>
            <a:off x="609600" y="1371600"/>
            <a:ext cx="8229600" cy="530225"/>
          </a:xfrm>
        </p:spPr>
        <p:txBody>
          <a:bodyPr/>
          <a:lstStyle/>
          <a:p>
            <a:pPr eaLnBrk="1" hangingPunct="1"/>
            <a:r>
              <a:rPr lang="en-US" sz="3600" smtClean="0"/>
              <a:t>A Variable Addition Test for FE vs. RE</a:t>
            </a:r>
          </a:p>
        </p:txBody>
      </p:sp>
      <p:sp>
        <p:nvSpPr>
          <p:cNvPr id="58371" name="TextBox 2"/>
          <p:cNvSpPr txBox="1">
            <a:spLocks noChangeArrowheads="1"/>
          </p:cNvSpPr>
          <p:nvPr/>
        </p:nvSpPr>
        <p:spPr bwMode="auto">
          <a:xfrm>
            <a:off x="1828800" y="2209800"/>
            <a:ext cx="5715000" cy="3783013"/>
          </a:xfrm>
          <a:prstGeom prst="rect">
            <a:avLst/>
          </a:prstGeom>
          <a:noFill/>
          <a:ln w="9525">
            <a:noFill/>
            <a:miter lim="800000"/>
            <a:headEnd/>
            <a:tailEnd/>
          </a:ln>
        </p:spPr>
        <p:txBody>
          <a:bodyPr>
            <a:spAutoFit/>
          </a:bodyPr>
          <a:lstStyle/>
          <a:p>
            <a:r>
              <a:rPr lang="en-US" sz="2800">
                <a:latin typeface="Arial" charset="0"/>
              </a:rPr>
              <a:t>The Wald statistic of 45.27922 and the likelihood ratio statistic of 40.280 are both far larger than the critical chi squared with 5 degrees of freedom, 11.07.  This suggests that for these data, the fixed effects model is the preferred framework.</a:t>
            </a:r>
          </a:p>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762000" y="1066800"/>
            <a:ext cx="8229600" cy="530225"/>
          </a:xfrm>
        </p:spPr>
        <p:txBody>
          <a:bodyPr/>
          <a:lstStyle/>
          <a:p>
            <a:pPr eaLnBrk="1" hangingPunct="1"/>
            <a:r>
              <a:rPr lang="en-US" b="1" smtClean="0"/>
              <a:t>Fixed Effects Models Summary</a:t>
            </a:r>
          </a:p>
        </p:txBody>
      </p:sp>
      <p:sp>
        <p:nvSpPr>
          <p:cNvPr id="59395" name="Rectangle 3"/>
          <p:cNvSpPr>
            <a:spLocks noGrp="1" noChangeArrowheads="1"/>
          </p:cNvSpPr>
          <p:nvPr>
            <p:ph type="body" idx="4294967295"/>
          </p:nvPr>
        </p:nvSpPr>
        <p:spPr>
          <a:xfrm>
            <a:off x="990600" y="1752600"/>
            <a:ext cx="7772400" cy="4530725"/>
          </a:xfrm>
        </p:spPr>
        <p:txBody>
          <a:bodyPr/>
          <a:lstStyle/>
          <a:p>
            <a:pPr eaLnBrk="1" hangingPunct="1">
              <a:lnSpc>
                <a:spcPct val="90000"/>
              </a:lnSpc>
            </a:pPr>
            <a:r>
              <a:rPr lang="en-US" sz="2400" smtClean="0">
                <a:latin typeface="Arial" charset="0"/>
              </a:rPr>
              <a:t>Incidental parameters problem if T &lt; 10 (roughly)</a:t>
            </a:r>
          </a:p>
          <a:p>
            <a:pPr eaLnBrk="1" hangingPunct="1">
              <a:lnSpc>
                <a:spcPct val="90000"/>
              </a:lnSpc>
            </a:pPr>
            <a:r>
              <a:rPr lang="en-US" sz="2400" smtClean="0">
                <a:latin typeface="Arial" charset="0"/>
              </a:rPr>
              <a:t>Inconvenience of computation</a:t>
            </a:r>
          </a:p>
          <a:p>
            <a:pPr eaLnBrk="1" hangingPunct="1">
              <a:lnSpc>
                <a:spcPct val="90000"/>
              </a:lnSpc>
            </a:pPr>
            <a:r>
              <a:rPr lang="en-US" sz="2400" smtClean="0">
                <a:latin typeface="Arial" charset="0"/>
              </a:rPr>
              <a:t>Appealing specification</a:t>
            </a:r>
          </a:p>
          <a:p>
            <a:pPr eaLnBrk="1" hangingPunct="1">
              <a:lnSpc>
                <a:spcPct val="90000"/>
              </a:lnSpc>
            </a:pPr>
            <a:r>
              <a:rPr lang="en-US" sz="2400" smtClean="0">
                <a:latin typeface="Arial" charset="0"/>
              </a:rPr>
              <a:t>Alternative semiparametric estimators?</a:t>
            </a:r>
          </a:p>
          <a:p>
            <a:pPr lvl="1" eaLnBrk="1" hangingPunct="1">
              <a:lnSpc>
                <a:spcPct val="90000"/>
              </a:lnSpc>
            </a:pPr>
            <a:r>
              <a:rPr lang="en-US" smtClean="0">
                <a:latin typeface="Arial" charset="0"/>
              </a:rPr>
              <a:t>Theory not well developed for T &gt; 2</a:t>
            </a:r>
          </a:p>
          <a:p>
            <a:pPr lvl="1" eaLnBrk="1" hangingPunct="1">
              <a:lnSpc>
                <a:spcPct val="90000"/>
              </a:lnSpc>
            </a:pPr>
            <a:r>
              <a:rPr lang="en-US" smtClean="0">
                <a:latin typeface="Arial" charset="0"/>
              </a:rPr>
              <a:t>Not informative for anything but slopes (e.g., predictions and marginal effects)</a:t>
            </a:r>
          </a:p>
          <a:p>
            <a:pPr eaLnBrk="1" hangingPunct="1">
              <a:lnSpc>
                <a:spcPct val="90000"/>
              </a:lnSpc>
            </a:pPr>
            <a:r>
              <a:rPr lang="en-US" sz="2400" smtClean="0">
                <a:latin typeface="Arial" charset="0"/>
              </a:rPr>
              <a:t>Ignoring the heterogeneity definitely produces an inconsistent estimator (</a:t>
            </a:r>
            <a:r>
              <a:rPr lang="en-US" sz="2400" i="1" u="sng" smtClean="0">
                <a:latin typeface="Arial" charset="0"/>
              </a:rPr>
              <a:t>even with cluster correction</a:t>
            </a:r>
            <a:r>
              <a:rPr lang="en-US" sz="2400" smtClean="0">
                <a:latin typeface="Arial" charset="0"/>
              </a:rPr>
              <a:t>!)</a:t>
            </a:r>
          </a:p>
          <a:p>
            <a:pPr eaLnBrk="1" hangingPunct="1">
              <a:lnSpc>
                <a:spcPct val="90000"/>
              </a:lnSpc>
            </a:pPr>
            <a:r>
              <a:rPr lang="en-US" sz="2400" smtClean="0">
                <a:latin typeface="Arial" charset="0"/>
              </a:rPr>
              <a:t>A Hobson’s choice</a:t>
            </a:r>
          </a:p>
          <a:p>
            <a:pPr eaLnBrk="1" hangingPunct="1">
              <a:lnSpc>
                <a:spcPct val="90000"/>
              </a:lnSpc>
            </a:pPr>
            <a:r>
              <a:rPr lang="en-US" sz="2400" smtClean="0">
                <a:latin typeface="Arial" charset="0"/>
              </a:rPr>
              <a:t>Mundlak correction is a useful common approach.</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idx="4294967295"/>
          </p:nvPr>
        </p:nvSpPr>
        <p:spPr>
          <a:xfrm>
            <a:off x="533400" y="1143000"/>
            <a:ext cx="8229600" cy="530225"/>
          </a:xfrm>
        </p:spPr>
        <p:txBody>
          <a:bodyPr/>
          <a:lstStyle/>
          <a:p>
            <a:pPr algn="ctr" eaLnBrk="1" hangingPunct="1"/>
            <a:r>
              <a:rPr lang="en-US" b="1" smtClean="0"/>
              <a:t>Dynamic Models</a:t>
            </a:r>
          </a:p>
        </p:txBody>
      </p:sp>
      <p:graphicFrame>
        <p:nvGraphicFramePr>
          <p:cNvPr id="20482" name="Object 3"/>
          <p:cNvGraphicFramePr>
            <a:graphicFrameLocks noChangeAspect="1"/>
          </p:cNvGraphicFramePr>
          <p:nvPr/>
        </p:nvGraphicFramePr>
        <p:xfrm>
          <a:off x="1676400" y="1981200"/>
          <a:ext cx="6436505" cy="3962400"/>
        </p:xfrm>
        <a:graphic>
          <a:graphicData uri="http://schemas.openxmlformats.org/presentationml/2006/ole">
            <mc:AlternateContent xmlns:mc="http://schemas.openxmlformats.org/markup-compatibility/2006">
              <mc:Choice xmlns:v="urn:schemas-microsoft-com:vml" Requires="v">
                <p:oleObj spid="_x0000_s20486" name="Equation" r:id="rId4" imgW="3403440" imgH="2095200" progId="Equation.DSMT4">
                  <p:embed/>
                </p:oleObj>
              </mc:Choice>
              <mc:Fallback>
                <p:oleObj name="Equation" r:id="rId4" imgW="3403440" imgH="20952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981200"/>
                        <a:ext cx="6436505" cy="396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idx="4294967295"/>
          </p:nvPr>
        </p:nvSpPr>
        <p:spPr>
          <a:xfrm>
            <a:off x="762000" y="990600"/>
            <a:ext cx="8229600" cy="530225"/>
          </a:xfrm>
        </p:spPr>
        <p:txBody>
          <a:bodyPr/>
          <a:lstStyle/>
          <a:p>
            <a:pPr algn="ctr" eaLnBrk="1" hangingPunct="1"/>
            <a:r>
              <a:rPr lang="en-US" sz="2800" b="1" smtClean="0"/>
              <a:t>Dynamic Probit Model: A Standard Approach</a:t>
            </a:r>
          </a:p>
        </p:txBody>
      </p:sp>
      <p:graphicFrame>
        <p:nvGraphicFramePr>
          <p:cNvPr id="21506" name="Object 3"/>
          <p:cNvGraphicFramePr>
            <a:graphicFrameLocks noChangeAspect="1"/>
          </p:cNvGraphicFramePr>
          <p:nvPr/>
        </p:nvGraphicFramePr>
        <p:xfrm>
          <a:off x="1104900" y="1695450"/>
          <a:ext cx="7040563" cy="4786313"/>
        </p:xfrm>
        <a:graphic>
          <a:graphicData uri="http://schemas.openxmlformats.org/presentationml/2006/ole">
            <mc:AlternateContent xmlns:mc="http://schemas.openxmlformats.org/markup-compatibility/2006">
              <mc:Choice xmlns:v="urn:schemas-microsoft-com:vml" Requires="v">
                <p:oleObj spid="_x0000_s21510" name="Equation" r:id="rId4" imgW="4520880" imgH="3073320" progId="Equation.DSMT4">
                  <p:embed/>
                </p:oleObj>
              </mc:Choice>
              <mc:Fallback>
                <p:oleObj name="Equation" r:id="rId4" imgW="4520880" imgH="307332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900" y="1695450"/>
                        <a:ext cx="7040563" cy="4786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08" name="Rectangle 5"/>
          <p:cNvSpPr>
            <a:spLocks noChangeArrowheads="1"/>
          </p:cNvSpPr>
          <p:nvPr/>
        </p:nvSpPr>
        <p:spPr bwMode="auto">
          <a:xfrm>
            <a:off x="1524000" y="5257800"/>
            <a:ext cx="62484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09" name="Rectangle 6"/>
          <p:cNvSpPr>
            <a:spLocks noChangeArrowheads="1"/>
          </p:cNvSpPr>
          <p:nvPr/>
        </p:nvSpPr>
        <p:spPr bwMode="auto">
          <a:xfrm>
            <a:off x="1447800" y="2057400"/>
            <a:ext cx="5895975"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1510" name="Rectangle 7"/>
          <p:cNvSpPr>
            <a:spLocks noChangeArrowheads="1"/>
          </p:cNvSpPr>
          <p:nvPr/>
        </p:nvSpPr>
        <p:spPr bwMode="auto">
          <a:xfrm>
            <a:off x="1524000" y="4524375"/>
            <a:ext cx="348615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algn="ctr" eaLnBrk="1" hangingPunct="1"/>
            <a:r>
              <a:rPr lang="en-US" b="1" smtClean="0"/>
              <a:t>Simplified Dynamic Model</a:t>
            </a:r>
          </a:p>
        </p:txBody>
      </p:sp>
      <p:graphicFrame>
        <p:nvGraphicFramePr>
          <p:cNvPr id="22530" name="Object 3"/>
          <p:cNvGraphicFramePr>
            <a:graphicFrameLocks noGrp="1" noChangeAspect="1"/>
          </p:cNvGraphicFramePr>
          <p:nvPr>
            <p:ph idx="1"/>
          </p:nvPr>
        </p:nvGraphicFramePr>
        <p:xfrm>
          <a:off x="838200" y="1828800"/>
          <a:ext cx="7543800" cy="3814763"/>
        </p:xfrm>
        <a:graphic>
          <a:graphicData uri="http://schemas.openxmlformats.org/presentationml/2006/ole">
            <mc:AlternateContent xmlns:mc="http://schemas.openxmlformats.org/markup-compatibility/2006">
              <mc:Choice xmlns:v="urn:schemas-microsoft-com:vml" Requires="v">
                <p:oleObj spid="_x0000_s22534" name="Equation" r:id="rId4" imgW="4394160" imgH="2222280" progId="Equation.DSMT4">
                  <p:embed/>
                </p:oleObj>
              </mc:Choice>
              <mc:Fallback>
                <p:oleObj name="Equation" r:id="rId4" imgW="4394160" imgH="22222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828800"/>
                        <a:ext cx="7543800" cy="3814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2" name="Rectangle 6"/>
          <p:cNvSpPr>
            <a:spLocks noChangeArrowheads="1"/>
          </p:cNvSpPr>
          <p:nvPr/>
        </p:nvSpPr>
        <p:spPr bwMode="auto">
          <a:xfrm>
            <a:off x="1066800" y="3886200"/>
            <a:ext cx="46482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1143000" y="2514600"/>
            <a:ext cx="4648200" cy="914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381000"/>
            <a:ext cx="8229600" cy="1139825"/>
          </a:xfrm>
        </p:spPr>
        <p:txBody>
          <a:bodyPr/>
          <a:lstStyle/>
          <a:p>
            <a:pPr eaLnBrk="1" hangingPunct="1"/>
            <a:r>
              <a:rPr lang="en-US" b="1" smtClean="0"/>
              <a:t>A Dynamic Model for Public Insurance</a:t>
            </a:r>
          </a:p>
        </p:txBody>
      </p:sp>
      <p:pic>
        <p:nvPicPr>
          <p:cNvPr id="60419" name="Picture 4"/>
          <p:cNvPicPr>
            <a:picLocks noChangeAspect="1" noChangeArrowheads="1"/>
          </p:cNvPicPr>
          <p:nvPr/>
        </p:nvPicPr>
        <p:blipFill>
          <a:blip r:embed="rId3"/>
          <a:srcRect/>
          <a:stretch>
            <a:fillRect/>
          </a:stretch>
        </p:blipFill>
        <p:spPr bwMode="auto">
          <a:xfrm>
            <a:off x="533400" y="1600200"/>
            <a:ext cx="7275513" cy="3790950"/>
          </a:xfrm>
          <a:prstGeom prst="rect">
            <a:avLst/>
          </a:prstGeom>
          <a:noFill/>
          <a:ln w="9525">
            <a:noFill/>
            <a:miter lim="800000"/>
            <a:headEnd/>
            <a:tailEnd/>
          </a:ln>
        </p:spPr>
      </p:pic>
      <p:sp>
        <p:nvSpPr>
          <p:cNvPr id="60420" name="Text Box 5"/>
          <p:cNvSpPr txBox="1">
            <a:spLocks noChangeArrowheads="1"/>
          </p:cNvSpPr>
          <p:nvPr/>
        </p:nvSpPr>
        <p:spPr bwMode="auto">
          <a:xfrm>
            <a:off x="5181600" y="2209800"/>
            <a:ext cx="2209800" cy="835025"/>
          </a:xfrm>
          <a:prstGeom prst="rect">
            <a:avLst/>
          </a:prstGeom>
          <a:solidFill>
            <a:srgbClr val="FF0000">
              <a:alpha val="14902"/>
            </a:srgbClr>
          </a:solidFill>
          <a:ln w="12700">
            <a:solidFill>
              <a:schemeClr val="tx1"/>
            </a:solidFill>
            <a:miter lim="800000"/>
            <a:headEnd/>
            <a:tailEnd/>
          </a:ln>
        </p:spPr>
        <p:txBody>
          <a:bodyPr>
            <a:spAutoFit/>
          </a:bodyPr>
          <a:lstStyle/>
          <a:p>
            <a:pPr>
              <a:spcBef>
                <a:spcPct val="50000"/>
              </a:spcBef>
            </a:pPr>
            <a:r>
              <a:rPr lang="en-US" sz="1200" b="1">
                <a:latin typeface="Courier New" pitchFamily="49" charset="0"/>
              </a:rPr>
              <a:t>Age</a:t>
            </a:r>
            <a:br>
              <a:rPr lang="en-US" sz="1200" b="1">
                <a:latin typeface="Courier New" pitchFamily="49" charset="0"/>
              </a:rPr>
            </a:br>
            <a:r>
              <a:rPr lang="en-US" sz="1200" b="1">
                <a:latin typeface="Courier New" pitchFamily="49" charset="0"/>
              </a:rPr>
              <a:t>Household Income</a:t>
            </a:r>
            <a:br>
              <a:rPr lang="en-US" sz="1200" b="1">
                <a:latin typeface="Courier New" pitchFamily="49" charset="0"/>
              </a:rPr>
            </a:br>
            <a:r>
              <a:rPr lang="en-US" sz="1200" b="1">
                <a:latin typeface="Courier New" pitchFamily="49" charset="0"/>
              </a:rPr>
              <a:t>Kids in the household</a:t>
            </a:r>
            <a:br>
              <a:rPr lang="en-US" sz="1200" b="1">
                <a:latin typeface="Courier New" pitchFamily="49" charset="0"/>
              </a:rPr>
            </a:br>
            <a:r>
              <a:rPr lang="en-US" sz="1200" b="1">
                <a:latin typeface="Courier New" pitchFamily="49" charset="0"/>
              </a:rPr>
              <a:t>Health Status</a:t>
            </a:r>
          </a:p>
        </p:txBody>
      </p:sp>
      <p:sp>
        <p:nvSpPr>
          <p:cNvPr id="60421" name="Text Box 6"/>
          <p:cNvSpPr txBox="1">
            <a:spLocks noChangeArrowheads="1"/>
          </p:cNvSpPr>
          <p:nvPr/>
        </p:nvSpPr>
        <p:spPr bwMode="auto">
          <a:xfrm>
            <a:off x="4267200" y="4114800"/>
            <a:ext cx="1577975" cy="303213"/>
          </a:xfrm>
          <a:prstGeom prst="rect">
            <a:avLst/>
          </a:prstGeom>
          <a:solidFill>
            <a:srgbClr val="FF0000">
              <a:alpha val="14902"/>
            </a:srgbClr>
          </a:solidFill>
          <a:ln w="28575">
            <a:solidFill>
              <a:schemeClr val="tx1"/>
            </a:solidFill>
            <a:miter lim="800000"/>
            <a:headEnd/>
            <a:tailEnd/>
          </a:ln>
        </p:spPr>
        <p:txBody>
          <a:bodyPr>
            <a:spAutoFit/>
          </a:bodyPr>
          <a:lstStyle/>
          <a:p>
            <a:pPr>
              <a:spcBef>
                <a:spcPct val="50000"/>
              </a:spcBef>
            </a:pPr>
            <a:r>
              <a:rPr lang="en-US" sz="1200" b="1">
                <a:latin typeface="Courier New" pitchFamily="49" charset="0"/>
              </a:rPr>
              <a:t>Basic Model</a:t>
            </a:r>
          </a:p>
        </p:txBody>
      </p:sp>
      <p:sp>
        <p:nvSpPr>
          <p:cNvPr id="60422" name="Text Box 7"/>
          <p:cNvSpPr txBox="1">
            <a:spLocks noChangeArrowheads="1"/>
          </p:cNvSpPr>
          <p:nvPr/>
        </p:nvSpPr>
        <p:spPr bwMode="auto">
          <a:xfrm>
            <a:off x="3200400" y="4954588"/>
            <a:ext cx="4343400" cy="303212"/>
          </a:xfrm>
          <a:prstGeom prst="rect">
            <a:avLst/>
          </a:prstGeom>
          <a:solidFill>
            <a:srgbClr val="FF0000">
              <a:alpha val="14902"/>
            </a:srgbClr>
          </a:solidFill>
          <a:ln w="28575">
            <a:solidFill>
              <a:schemeClr val="tx1"/>
            </a:solidFill>
            <a:miter lim="800000"/>
            <a:headEnd/>
            <a:tailEnd/>
          </a:ln>
        </p:spPr>
        <p:txBody>
          <a:bodyPr>
            <a:spAutoFit/>
          </a:bodyPr>
          <a:lstStyle/>
          <a:p>
            <a:pPr>
              <a:spcBef>
                <a:spcPct val="50000"/>
              </a:spcBef>
            </a:pPr>
            <a:r>
              <a:rPr lang="en-US" sz="1200" b="1">
                <a:latin typeface="Courier New" pitchFamily="49" charset="0"/>
              </a:rPr>
              <a:t>Add initial value, lagged value, group means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type="title"/>
          </p:nvPr>
        </p:nvSpPr>
        <p:spPr>
          <a:xfrm>
            <a:off x="457200" y="685800"/>
            <a:ext cx="8229600" cy="1139825"/>
          </a:xfrm>
        </p:spPr>
        <p:txBody>
          <a:bodyPr/>
          <a:lstStyle/>
          <a:p>
            <a:pPr algn="ctr" eaLnBrk="1" hangingPunct="1"/>
            <a:r>
              <a:rPr lang="en-US" b="1" smtClean="0"/>
              <a:t>Dynamic Common Effects Model</a:t>
            </a:r>
          </a:p>
        </p:txBody>
      </p:sp>
      <p:pic>
        <p:nvPicPr>
          <p:cNvPr id="23554" name="Picture 2"/>
          <p:cNvPicPr>
            <a:picLocks noChangeAspect="1" noChangeArrowheads="1"/>
          </p:cNvPicPr>
          <p:nvPr/>
        </p:nvPicPr>
        <p:blipFill>
          <a:blip r:embed="rId3"/>
          <a:srcRect/>
          <a:stretch>
            <a:fillRect/>
          </a:stretch>
        </p:blipFill>
        <p:spPr bwMode="auto">
          <a:xfrm>
            <a:off x="838200" y="2057400"/>
            <a:ext cx="7505700" cy="3552825"/>
          </a:xfrm>
          <a:prstGeom prst="rect">
            <a:avLst/>
          </a:prstGeom>
          <a:noFill/>
          <a:ln w="9525">
            <a:noFill/>
            <a:miter lim="800000"/>
            <a:headEnd/>
            <a:tailEnd/>
          </a:ln>
          <a:effectLst/>
        </p:spPr>
      </p:pic>
      <p:sp>
        <p:nvSpPr>
          <p:cNvPr id="6" name="Rectangle 5"/>
          <p:cNvSpPr/>
          <p:nvPr/>
        </p:nvSpPr>
        <p:spPr bwMode="auto">
          <a:xfrm>
            <a:off x="1066800" y="4239768"/>
            <a:ext cx="6858000" cy="304800"/>
          </a:xfrm>
          <a:prstGeom prst="rect">
            <a:avLst/>
          </a:prstGeom>
          <a:solidFill>
            <a:srgbClr val="7030A0">
              <a:alpha val="14118"/>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10512</TotalTime>
  <Words>2938</Words>
  <Application>Microsoft Office PowerPoint</Application>
  <PresentationFormat>On-screen Show (4:3)</PresentationFormat>
  <Paragraphs>434</Paragraphs>
  <Slides>59</Slides>
  <Notes>56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62" baseType="lpstr">
      <vt:lpstr>Level</vt:lpstr>
      <vt:lpstr>Equation</vt:lpstr>
      <vt:lpstr>Bitmap Image</vt:lpstr>
      <vt:lpstr>Discrete Choice Modeling</vt:lpstr>
      <vt:lpstr>Part 5</vt:lpstr>
      <vt:lpstr>Application: Health Care Panel Data</vt:lpstr>
      <vt:lpstr>Unbalanced Panels</vt:lpstr>
      <vt:lpstr>Unbalanced Panels and Attrition ‘Bias’</vt:lpstr>
      <vt:lpstr>Panel Data Models</vt:lpstr>
      <vt:lpstr>Fixed and Random Effects</vt:lpstr>
      <vt:lpstr>Household Income</vt:lpstr>
      <vt:lpstr>Fixed and Random Effects in Regression</vt:lpstr>
      <vt:lpstr>Pooled Linear Regression - Income</vt:lpstr>
      <vt:lpstr>Fixed Effects</vt:lpstr>
      <vt:lpstr>Random Effects</vt:lpstr>
      <vt:lpstr>Fixed vs. Random Effects</vt:lpstr>
      <vt:lpstr>Binary Choice Model</vt:lpstr>
      <vt:lpstr>Panel Data Binary Choice Models</vt:lpstr>
      <vt:lpstr>Ignoring Unobserved Heterogeneity</vt:lpstr>
      <vt:lpstr>Ignoring Heterogeneity in the RE Model</vt:lpstr>
      <vt:lpstr>Ignoring Heterogeneity (Broadly)</vt:lpstr>
      <vt:lpstr>Pooled vs.  A Panel Estimator</vt:lpstr>
      <vt:lpstr>Partial Effects</vt:lpstr>
      <vt:lpstr>Effect of Clustering</vt:lpstr>
      <vt:lpstr>‘Cluster’ Corrected Covariance Matrix</vt:lpstr>
      <vt:lpstr>Cluster Correction: Doctor</vt:lpstr>
      <vt:lpstr>Modeling a Binary Outcome</vt:lpstr>
      <vt:lpstr>Application: Innovation</vt:lpstr>
      <vt:lpstr>PowerPoint Presentation</vt:lpstr>
      <vt:lpstr>A Random Effects Model</vt:lpstr>
      <vt:lpstr>A Computable Log Likelihood</vt:lpstr>
      <vt:lpstr>Quadrature – Butler and Moffitt</vt:lpstr>
      <vt:lpstr>Quadrature Log Likelihood</vt:lpstr>
      <vt:lpstr>Simulation</vt:lpstr>
      <vt:lpstr>Random Effects Model</vt:lpstr>
      <vt:lpstr>Random Parameter Model</vt:lpstr>
      <vt:lpstr>Fixed Effects Models</vt:lpstr>
      <vt:lpstr>Fixed Effects Models</vt:lpstr>
      <vt:lpstr>Unconditional Estimation</vt:lpstr>
      <vt:lpstr>Fixed Effects Health Model</vt:lpstr>
      <vt:lpstr>Conditional Estimation</vt:lpstr>
      <vt:lpstr>Binary Logit Conditional Probabiities</vt:lpstr>
      <vt:lpstr>Example: Two Period Binary Logit</vt:lpstr>
      <vt:lpstr>Comments on Enumeration in the Logit Model</vt:lpstr>
      <vt:lpstr>Estimating Partial Effects</vt:lpstr>
      <vt:lpstr>Binary Logit Estimation</vt:lpstr>
      <vt:lpstr>Logit Constant Terms</vt:lpstr>
      <vt:lpstr>Fixed Effects Logit Health Model: Conditional vs. Unconditional</vt:lpstr>
      <vt:lpstr>Advantages and Disadvantages  of the FE Model</vt:lpstr>
      <vt:lpstr>Incidental Parameters Problems: Conventional Wisdom</vt:lpstr>
      <vt:lpstr>Some Familiar Territory – A Monte Carlo Study of the FE Estimator: Probit vs. Logit</vt:lpstr>
      <vt:lpstr>A Monte Carlo Study of the FE Probit Estimator</vt:lpstr>
      <vt:lpstr>Bias Correction Estimators</vt:lpstr>
      <vt:lpstr>A Mundlak Correction for the FE Model “Correlated Random Effects”</vt:lpstr>
      <vt:lpstr>Mundlak Correction</vt:lpstr>
      <vt:lpstr>A Variable Addition Test for FE vs. RE</vt:lpstr>
      <vt:lpstr>Fixed Effects Models Summary</vt:lpstr>
      <vt:lpstr>Dynamic Models</vt:lpstr>
      <vt:lpstr>Dynamic Probit Model: A Standard Approach</vt:lpstr>
      <vt:lpstr>Simplified Dynamic Model</vt:lpstr>
      <vt:lpstr>A Dynamic Model for Public Insurance</vt:lpstr>
      <vt:lpstr>Dynamic Common Effects Model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70</cp:revision>
  <dcterms:created xsi:type="dcterms:W3CDTF">2001-06-17T19:05:03Z</dcterms:created>
  <dcterms:modified xsi:type="dcterms:W3CDTF">2012-04-28T20:44:11Z</dcterms:modified>
</cp:coreProperties>
</file>