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54"/>
  </p:notesMasterIdLst>
  <p:handoutMasterIdLst>
    <p:handoutMasterId r:id="rId55"/>
  </p:handoutMasterIdLst>
  <p:sldIdLst>
    <p:sldId id="535" r:id="rId2"/>
    <p:sldId id="537" r:id="rId3"/>
    <p:sldId id="538" r:id="rId4"/>
    <p:sldId id="539" r:id="rId5"/>
    <p:sldId id="540" r:id="rId6"/>
    <p:sldId id="541" r:id="rId7"/>
    <p:sldId id="542" r:id="rId8"/>
    <p:sldId id="543" r:id="rId9"/>
    <p:sldId id="544" r:id="rId10"/>
    <p:sldId id="545" r:id="rId11"/>
    <p:sldId id="546" r:id="rId12"/>
    <p:sldId id="547" r:id="rId13"/>
    <p:sldId id="548" r:id="rId14"/>
    <p:sldId id="549" r:id="rId15"/>
    <p:sldId id="550" r:id="rId16"/>
    <p:sldId id="551" r:id="rId17"/>
    <p:sldId id="552" r:id="rId18"/>
    <p:sldId id="555" r:id="rId19"/>
    <p:sldId id="558" r:id="rId20"/>
    <p:sldId id="559" r:id="rId21"/>
    <p:sldId id="560" r:id="rId22"/>
    <p:sldId id="561" r:id="rId23"/>
    <p:sldId id="562" r:id="rId24"/>
    <p:sldId id="595" r:id="rId25"/>
    <p:sldId id="596" r:id="rId26"/>
    <p:sldId id="565" r:id="rId27"/>
    <p:sldId id="566" r:id="rId28"/>
    <p:sldId id="597" r:id="rId29"/>
    <p:sldId id="598" r:id="rId30"/>
    <p:sldId id="567" r:id="rId31"/>
    <p:sldId id="568" r:id="rId32"/>
    <p:sldId id="569" r:id="rId33"/>
    <p:sldId id="570" r:id="rId34"/>
    <p:sldId id="571" r:id="rId35"/>
    <p:sldId id="572" r:id="rId36"/>
    <p:sldId id="573" r:id="rId37"/>
    <p:sldId id="574" r:id="rId38"/>
    <p:sldId id="575" r:id="rId39"/>
    <p:sldId id="576" r:id="rId40"/>
    <p:sldId id="577" r:id="rId41"/>
    <p:sldId id="578" r:id="rId42"/>
    <p:sldId id="579" r:id="rId43"/>
    <p:sldId id="580" r:id="rId44"/>
    <p:sldId id="581" r:id="rId45"/>
    <p:sldId id="582" r:id="rId46"/>
    <p:sldId id="583" r:id="rId47"/>
    <p:sldId id="584" r:id="rId48"/>
    <p:sldId id="599" r:id="rId49"/>
    <p:sldId id="585" r:id="rId50"/>
    <p:sldId id="586" r:id="rId51"/>
    <p:sldId id="587" r:id="rId52"/>
    <p:sldId id="588" r:id="rId53"/>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3399"/>
    <a:srgbClr val="6699FF"/>
    <a:srgbClr val="000000"/>
    <a:srgbClr val="FFFFFF"/>
    <a:srgbClr val="CCECFF"/>
    <a:srgbClr val="0066FF"/>
    <a:srgbClr val="00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6112" autoAdjust="0"/>
  </p:normalViewPr>
  <p:slideViewPr>
    <p:cSldViewPr>
      <p:cViewPr varScale="1">
        <p:scale>
          <a:sx n="112" d="100"/>
          <a:sy n="112" d="100"/>
        </p:scale>
        <p:origin x="-1584" y="-90"/>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202"/>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p14="http://schemas.microsoft.com/office/powerpoint/2010/main" val="10636957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p14="http://schemas.microsoft.com/office/powerpoint/2010/main" val="358644614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pPr eaLnBrk="1" hangingPunct="1"/>
            <a:endParaRPr lang="en-US" smtClean="0"/>
          </a:p>
        </p:txBody>
      </p:sp>
      <p:sp>
        <p:nvSpPr>
          <p:cNvPr id="60420" name="Slide Number Placeholder 3"/>
          <p:cNvSpPr>
            <a:spLocks noGrp="1"/>
          </p:cNvSpPr>
          <p:nvPr>
            <p:ph type="sldNum" sz="quarter" idx="5"/>
          </p:nvPr>
        </p:nvSpPr>
        <p:spPr>
          <a:noFill/>
        </p:spPr>
        <p:txBody>
          <a:bodyPr/>
          <a:lstStyle/>
          <a:p>
            <a:fld id="{362B4A9B-FAD9-4AAF-9E01-CC3FBC72AF76}" type="slidenum">
              <a:rPr lang="en-US" smtClean="0">
                <a:cs typeface="Arial" charset="0"/>
              </a:rPr>
              <a:pPr/>
              <a:t>2</a:t>
            </a:fld>
            <a:endParaRPr lang="en-US" smtClean="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endParaRPr lang="en-US" smtClean="0"/>
          </a:p>
        </p:txBody>
      </p:sp>
      <p:sp>
        <p:nvSpPr>
          <p:cNvPr id="61444" name="Slide Number Placeholder 3"/>
          <p:cNvSpPr>
            <a:spLocks noGrp="1"/>
          </p:cNvSpPr>
          <p:nvPr>
            <p:ph type="sldNum" sz="quarter" idx="5"/>
          </p:nvPr>
        </p:nvSpPr>
        <p:spPr>
          <a:noFill/>
        </p:spPr>
        <p:txBody>
          <a:bodyPr/>
          <a:lstStyle/>
          <a:p>
            <a:fld id="{D8384B6A-A294-4D45-B3A3-293E4656A290}" type="slidenum">
              <a:rPr lang="en-US" smtClean="0">
                <a:cs typeface="Arial" charset="0"/>
              </a:rPr>
              <a:pPr/>
              <a:t>3</a:t>
            </a:fld>
            <a:endParaRPr lang="en-US" smtClean="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smtClean="0"/>
          </a:p>
        </p:txBody>
      </p:sp>
      <p:sp>
        <p:nvSpPr>
          <p:cNvPr id="62468" name="Slide Number Placeholder 3"/>
          <p:cNvSpPr>
            <a:spLocks noGrp="1"/>
          </p:cNvSpPr>
          <p:nvPr>
            <p:ph type="sldNum" sz="quarter" idx="5"/>
          </p:nvPr>
        </p:nvSpPr>
        <p:spPr>
          <a:noFill/>
        </p:spPr>
        <p:txBody>
          <a:bodyPr/>
          <a:lstStyle/>
          <a:p>
            <a:fld id="{BE895314-7510-4520-A036-8690C83CA71E}" type="slidenum">
              <a:rPr lang="en-US" smtClean="0">
                <a:cs typeface="Arial" charset="0"/>
              </a:rPr>
              <a:pPr/>
              <a:t>4</a:t>
            </a:fld>
            <a:endParaRPr lang="en-US" smtClean="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endParaRPr lang="en-US" smtClean="0"/>
          </a:p>
        </p:txBody>
      </p:sp>
      <p:sp>
        <p:nvSpPr>
          <p:cNvPr id="63492" name="Slide Number Placeholder 3"/>
          <p:cNvSpPr>
            <a:spLocks noGrp="1"/>
          </p:cNvSpPr>
          <p:nvPr>
            <p:ph type="sldNum" sz="quarter" idx="5"/>
          </p:nvPr>
        </p:nvSpPr>
        <p:spPr>
          <a:noFill/>
        </p:spPr>
        <p:txBody>
          <a:bodyPr/>
          <a:lstStyle/>
          <a:p>
            <a:fld id="{FCD27D15-72C2-4D85-8F5C-C5C0FC283BCB}" type="slidenum">
              <a:rPr lang="en-US" smtClean="0">
                <a:cs typeface="Arial" charset="0"/>
              </a:rPr>
              <a:pPr/>
              <a:t>5</a:t>
            </a:fld>
            <a:endParaRPr lang="en-US" smtClean="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smtClean="0"/>
          </a:p>
        </p:txBody>
      </p:sp>
      <p:sp>
        <p:nvSpPr>
          <p:cNvPr id="64516" name="Slide Number Placeholder 3"/>
          <p:cNvSpPr>
            <a:spLocks noGrp="1"/>
          </p:cNvSpPr>
          <p:nvPr>
            <p:ph type="sldNum" sz="quarter" idx="5"/>
          </p:nvPr>
        </p:nvSpPr>
        <p:spPr>
          <a:noFill/>
        </p:spPr>
        <p:txBody>
          <a:bodyPr/>
          <a:lstStyle/>
          <a:p>
            <a:fld id="{ABC4DDDA-474B-4B9E-B49C-EDD0F88F1059}" type="slidenum">
              <a:rPr lang="en-US" smtClean="0">
                <a:cs typeface="Arial" charset="0"/>
              </a:rPr>
              <a:pPr/>
              <a:t>6</a:t>
            </a:fld>
            <a:endParaRPr lang="en-US" smtClean="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pPr eaLnBrk="1" hangingPunct="1"/>
            <a:endParaRPr lang="en-US" smtClean="0"/>
          </a:p>
        </p:txBody>
      </p:sp>
      <p:sp>
        <p:nvSpPr>
          <p:cNvPr id="65540" name="Slide Number Placeholder 3"/>
          <p:cNvSpPr>
            <a:spLocks noGrp="1"/>
          </p:cNvSpPr>
          <p:nvPr>
            <p:ph type="sldNum" sz="quarter" idx="5"/>
          </p:nvPr>
        </p:nvSpPr>
        <p:spPr>
          <a:noFill/>
        </p:spPr>
        <p:txBody>
          <a:bodyPr/>
          <a:lstStyle/>
          <a:p>
            <a:fld id="{A2BAA520-BB52-4A88-A5C2-8B870C058CCA}" type="slidenum">
              <a:rPr lang="en-US" smtClean="0">
                <a:cs typeface="Arial" charset="0"/>
              </a:rPr>
              <a:pPr/>
              <a:t>7</a:t>
            </a:fld>
            <a:endParaRPr lang="en-US" smtClean="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pPr eaLnBrk="1" hangingPunct="1"/>
            <a:endParaRPr lang="en-US" smtClean="0"/>
          </a:p>
        </p:txBody>
      </p:sp>
      <p:sp>
        <p:nvSpPr>
          <p:cNvPr id="66564" name="Slide Number Placeholder 3"/>
          <p:cNvSpPr>
            <a:spLocks noGrp="1"/>
          </p:cNvSpPr>
          <p:nvPr>
            <p:ph type="sldNum" sz="quarter" idx="5"/>
          </p:nvPr>
        </p:nvSpPr>
        <p:spPr>
          <a:noFill/>
        </p:spPr>
        <p:txBody>
          <a:bodyPr/>
          <a:lstStyle/>
          <a:p>
            <a:fld id="{D46777F0-93C3-4512-AE19-B11C72597F7A}" type="slidenum">
              <a:rPr lang="en-US" smtClean="0">
                <a:cs typeface="Arial" charset="0"/>
              </a:rPr>
              <a:pPr/>
              <a:t>8</a:t>
            </a:fld>
            <a:endParaRPr lang="en-US" smtClean="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DA1264E5-31B1-4345-9950-DDB4410055EB}" type="slidenum">
              <a:rPr lang="en-US" smtClean="0">
                <a:cs typeface="Arial" charset="0"/>
              </a:rPr>
              <a:pPr/>
              <a:t>9</a:t>
            </a:fld>
            <a:endParaRPr lang="en-US" smtClean="0">
              <a:cs typeface="Arial"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8DE94257-86AE-4506-8A20-245950584BCC}" type="slidenum">
              <a:rPr lang="en-US" smtClean="0">
                <a:cs typeface="Arial" charset="0"/>
              </a:rPr>
              <a:pPr/>
              <a:t>10</a:t>
            </a:fld>
            <a:endParaRPr lang="en-US" smtClean="0">
              <a:cs typeface="Arial"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B67EAD71-7A64-4278-BFC5-914879BC57EE}" type="slidenum">
              <a:rPr lang="en-US" smtClean="0">
                <a:cs typeface="Arial" charset="0"/>
              </a:rPr>
              <a:pPr/>
              <a:t>11</a:t>
            </a:fld>
            <a:endParaRPr lang="en-US" smtClean="0">
              <a:cs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endParaRPr lang="en-US" smtClean="0"/>
          </a:p>
        </p:txBody>
      </p:sp>
      <p:sp>
        <p:nvSpPr>
          <p:cNvPr id="70660" name="Slide Number Placeholder 3"/>
          <p:cNvSpPr>
            <a:spLocks noGrp="1"/>
          </p:cNvSpPr>
          <p:nvPr>
            <p:ph type="sldNum" sz="quarter" idx="5"/>
          </p:nvPr>
        </p:nvSpPr>
        <p:spPr>
          <a:noFill/>
        </p:spPr>
        <p:txBody>
          <a:bodyPr/>
          <a:lstStyle/>
          <a:p>
            <a:fld id="{9D94CFEC-0C9B-4DDF-90A8-0B352A30439A}" type="slidenum">
              <a:rPr lang="en-US" smtClean="0">
                <a:cs typeface="Arial" charset="0"/>
              </a:rPr>
              <a:pPr/>
              <a:t>12</a:t>
            </a:fld>
            <a:endParaRPr lang="en-US" smtClean="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902BE3C4-00F4-4786-B18B-B20F94604EBC}" type="slidenum">
              <a:rPr lang="en-US" smtClean="0">
                <a:cs typeface="Arial" charset="0"/>
              </a:rPr>
              <a:pPr/>
              <a:t>13</a:t>
            </a:fld>
            <a:endParaRPr lang="en-US" smtClean="0">
              <a:cs typeface="Arial"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A372229A-58E1-4E7F-A4AC-D15368E60BFC}" type="slidenum">
              <a:rPr lang="en-US" smtClean="0">
                <a:cs typeface="Arial" charset="0"/>
              </a:rPr>
              <a:pPr/>
              <a:t>14</a:t>
            </a:fld>
            <a:endParaRPr lang="en-US" smtClean="0">
              <a:cs typeface="Arial"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F6AD9059-522F-4E42-9C64-7544F877C25A}" type="slidenum">
              <a:rPr lang="en-US" smtClean="0">
                <a:cs typeface="Arial" charset="0"/>
              </a:rPr>
              <a:pPr/>
              <a:t>15</a:t>
            </a:fld>
            <a:endParaRPr lang="en-US" smtClean="0">
              <a:cs typeface="Arial"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endParaRPr lang="en-US" smtClean="0"/>
          </a:p>
        </p:txBody>
      </p:sp>
      <p:sp>
        <p:nvSpPr>
          <p:cNvPr id="74756" name="Slide Number Placeholder 3"/>
          <p:cNvSpPr>
            <a:spLocks noGrp="1"/>
          </p:cNvSpPr>
          <p:nvPr>
            <p:ph type="sldNum" sz="quarter" idx="5"/>
          </p:nvPr>
        </p:nvSpPr>
        <p:spPr>
          <a:noFill/>
        </p:spPr>
        <p:txBody>
          <a:bodyPr/>
          <a:lstStyle/>
          <a:p>
            <a:fld id="{24ED1717-6331-4209-AAAA-779C576E3BF2}" type="slidenum">
              <a:rPr lang="en-US" smtClean="0">
                <a:cs typeface="Arial" charset="0"/>
              </a:rPr>
              <a:pPr/>
              <a:t>16</a:t>
            </a:fld>
            <a:endParaRPr lang="en-US" smtClean="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endParaRPr lang="en-US" smtClean="0"/>
          </a:p>
        </p:txBody>
      </p:sp>
      <p:sp>
        <p:nvSpPr>
          <p:cNvPr id="75780" name="Slide Number Placeholder 3"/>
          <p:cNvSpPr>
            <a:spLocks noGrp="1"/>
          </p:cNvSpPr>
          <p:nvPr>
            <p:ph type="sldNum" sz="quarter" idx="5"/>
          </p:nvPr>
        </p:nvSpPr>
        <p:spPr>
          <a:noFill/>
        </p:spPr>
        <p:txBody>
          <a:bodyPr/>
          <a:lstStyle/>
          <a:p>
            <a:fld id="{712711D8-D084-4DA4-8A54-7B0E62383D5C}" type="slidenum">
              <a:rPr lang="en-US" smtClean="0">
                <a:cs typeface="Arial" charset="0"/>
              </a:rPr>
              <a:pPr/>
              <a:t>17</a:t>
            </a:fld>
            <a:endParaRPr lang="en-US" smtClean="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endParaRPr lang="en-US" smtClean="0"/>
          </a:p>
        </p:txBody>
      </p:sp>
      <p:sp>
        <p:nvSpPr>
          <p:cNvPr id="78852" name="Slide Number Placeholder 3"/>
          <p:cNvSpPr>
            <a:spLocks noGrp="1"/>
          </p:cNvSpPr>
          <p:nvPr>
            <p:ph type="sldNum" sz="quarter" idx="5"/>
          </p:nvPr>
        </p:nvSpPr>
        <p:spPr>
          <a:noFill/>
        </p:spPr>
        <p:txBody>
          <a:bodyPr/>
          <a:lstStyle/>
          <a:p>
            <a:fld id="{40039AC2-3C02-4968-B974-BC5AE1EA77B6}" type="slidenum">
              <a:rPr lang="en-US" smtClean="0">
                <a:cs typeface="Arial" charset="0"/>
              </a:rPr>
              <a:pPr/>
              <a:t>18</a:t>
            </a:fld>
            <a:endParaRPr lang="en-US" smtClean="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smtClean="0"/>
          </a:p>
        </p:txBody>
      </p:sp>
      <p:sp>
        <p:nvSpPr>
          <p:cNvPr id="81924" name="Slide Number Placeholder 3"/>
          <p:cNvSpPr>
            <a:spLocks noGrp="1"/>
          </p:cNvSpPr>
          <p:nvPr>
            <p:ph type="sldNum" sz="quarter" idx="5"/>
          </p:nvPr>
        </p:nvSpPr>
        <p:spPr>
          <a:noFill/>
        </p:spPr>
        <p:txBody>
          <a:bodyPr/>
          <a:lstStyle/>
          <a:p>
            <a:fld id="{BF2981AD-65ED-4611-A304-C9E9579F5C5A}" type="slidenum">
              <a:rPr lang="en-US" smtClean="0">
                <a:cs typeface="Arial" charset="0"/>
              </a:rPr>
              <a:pPr/>
              <a:t>19</a:t>
            </a:fld>
            <a:endParaRPr lang="en-US" smtClean="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endParaRPr lang="en-US" smtClean="0"/>
          </a:p>
        </p:txBody>
      </p:sp>
      <p:sp>
        <p:nvSpPr>
          <p:cNvPr id="82948" name="Slide Number Placeholder 3"/>
          <p:cNvSpPr>
            <a:spLocks noGrp="1"/>
          </p:cNvSpPr>
          <p:nvPr>
            <p:ph type="sldNum" sz="quarter" idx="5"/>
          </p:nvPr>
        </p:nvSpPr>
        <p:spPr>
          <a:noFill/>
        </p:spPr>
        <p:txBody>
          <a:bodyPr/>
          <a:lstStyle/>
          <a:p>
            <a:fld id="{184353AF-ECC2-4F95-ADF9-60B411D6EF06}" type="slidenum">
              <a:rPr lang="en-US" smtClean="0">
                <a:cs typeface="Arial" charset="0"/>
              </a:rPr>
              <a:pPr/>
              <a:t>20</a:t>
            </a:fld>
            <a:endParaRPr lang="en-US" smtClean="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n-US" smtClean="0"/>
          </a:p>
        </p:txBody>
      </p:sp>
      <p:sp>
        <p:nvSpPr>
          <p:cNvPr id="83972" name="Slide Number Placeholder 3"/>
          <p:cNvSpPr>
            <a:spLocks noGrp="1"/>
          </p:cNvSpPr>
          <p:nvPr>
            <p:ph type="sldNum" sz="quarter" idx="5"/>
          </p:nvPr>
        </p:nvSpPr>
        <p:spPr>
          <a:noFill/>
        </p:spPr>
        <p:txBody>
          <a:bodyPr/>
          <a:lstStyle/>
          <a:p>
            <a:fld id="{EEFEFB56-0D2E-4F89-A6A6-C79FDC619E04}" type="slidenum">
              <a:rPr lang="en-US" smtClean="0">
                <a:cs typeface="Arial" charset="0"/>
              </a:rPr>
              <a:pPr/>
              <a:t>21</a:t>
            </a:fld>
            <a:endParaRPr lang="en-US" smtClean="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smtClean="0"/>
          </a:p>
        </p:txBody>
      </p:sp>
      <p:sp>
        <p:nvSpPr>
          <p:cNvPr id="84996" name="Slide Number Placeholder 3"/>
          <p:cNvSpPr>
            <a:spLocks noGrp="1"/>
          </p:cNvSpPr>
          <p:nvPr>
            <p:ph type="sldNum" sz="quarter" idx="5"/>
          </p:nvPr>
        </p:nvSpPr>
        <p:spPr>
          <a:noFill/>
        </p:spPr>
        <p:txBody>
          <a:bodyPr/>
          <a:lstStyle/>
          <a:p>
            <a:fld id="{505878DB-8CE7-417F-9857-B1C010CBAAEC}" type="slidenum">
              <a:rPr lang="en-US" smtClean="0">
                <a:cs typeface="Arial" charset="0"/>
              </a:rPr>
              <a:pPr/>
              <a:t>22</a:t>
            </a:fld>
            <a:endParaRPr lang="en-US" smtClean="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n-US" smtClean="0"/>
          </a:p>
        </p:txBody>
      </p:sp>
      <p:sp>
        <p:nvSpPr>
          <p:cNvPr id="86020" name="Slide Number Placeholder 3"/>
          <p:cNvSpPr>
            <a:spLocks noGrp="1"/>
          </p:cNvSpPr>
          <p:nvPr>
            <p:ph type="sldNum" sz="quarter" idx="5"/>
          </p:nvPr>
        </p:nvSpPr>
        <p:spPr>
          <a:noFill/>
        </p:spPr>
        <p:txBody>
          <a:bodyPr/>
          <a:lstStyle/>
          <a:p>
            <a:fld id="{AFAED315-D109-4B2E-AD71-C1FD95550DDB}" type="slidenum">
              <a:rPr lang="en-US" smtClean="0">
                <a:cs typeface="Arial" charset="0"/>
              </a:rPr>
              <a:pPr/>
              <a:t>23</a:t>
            </a:fld>
            <a:endParaRPr lang="en-US" smtClean="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endParaRPr lang="en-US" smtClean="0"/>
          </a:p>
        </p:txBody>
      </p:sp>
      <p:sp>
        <p:nvSpPr>
          <p:cNvPr id="89092" name="Slide Number Placeholder 3"/>
          <p:cNvSpPr txBox="1">
            <a:spLocks noGrp="1"/>
          </p:cNvSpPr>
          <p:nvPr/>
        </p:nvSpPr>
        <p:spPr bwMode="auto">
          <a:xfrm>
            <a:off x="4145280" y="9121140"/>
            <a:ext cx="3169920" cy="480060"/>
          </a:xfrm>
          <a:prstGeom prst="rect">
            <a:avLst/>
          </a:prstGeom>
          <a:noFill/>
          <a:ln w="9525">
            <a:noFill/>
            <a:miter lim="800000"/>
            <a:headEnd/>
            <a:tailEnd/>
          </a:ln>
        </p:spPr>
        <p:txBody>
          <a:bodyPr lIns="96661" tIns="48331" rIns="96661" bIns="48331" anchor="b"/>
          <a:lstStyle/>
          <a:p>
            <a:pPr algn="r" eaLnBrk="1" hangingPunct="1"/>
            <a:fld id="{9D388A82-592A-474F-A872-A9E22B944877}" type="slidenum">
              <a:rPr lang="en-US" sz="1300"/>
              <a:pPr algn="r" eaLnBrk="1" hangingPunct="1"/>
              <a:t>26</a:t>
            </a:fld>
            <a:endParaRPr lang="en-US"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smtClean="0"/>
          </a:p>
        </p:txBody>
      </p:sp>
      <p:sp>
        <p:nvSpPr>
          <p:cNvPr id="90116" name="Slide Number Placeholder 3"/>
          <p:cNvSpPr>
            <a:spLocks noGrp="1"/>
          </p:cNvSpPr>
          <p:nvPr>
            <p:ph type="sldNum" sz="quarter" idx="5"/>
          </p:nvPr>
        </p:nvSpPr>
        <p:spPr>
          <a:noFill/>
        </p:spPr>
        <p:txBody>
          <a:bodyPr/>
          <a:lstStyle/>
          <a:p>
            <a:fld id="{A6A73F1C-A654-4446-9A2F-CC79ECC46874}" type="slidenum">
              <a:rPr lang="en-US" smtClean="0">
                <a:cs typeface="Arial" charset="0"/>
              </a:rPr>
              <a:pPr/>
              <a:t>27</a:t>
            </a:fld>
            <a:endParaRPr lang="en-US" smtClean="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smtClean="0"/>
          </a:p>
        </p:txBody>
      </p:sp>
      <p:sp>
        <p:nvSpPr>
          <p:cNvPr id="87044" name="Slide Number Placeholder 3"/>
          <p:cNvSpPr>
            <a:spLocks noGrp="1"/>
          </p:cNvSpPr>
          <p:nvPr>
            <p:ph type="sldNum" sz="quarter" idx="5"/>
          </p:nvPr>
        </p:nvSpPr>
        <p:spPr>
          <a:noFill/>
        </p:spPr>
        <p:txBody>
          <a:bodyPr/>
          <a:lstStyle/>
          <a:p>
            <a:fld id="{D6402102-A9FF-4D81-9C5D-352780D2A6DE}" type="slidenum">
              <a:rPr lang="en-US" smtClean="0">
                <a:cs typeface="Arial" charset="0"/>
              </a:rPr>
              <a:pPr/>
              <a:t>28</a:t>
            </a:fld>
            <a:endParaRPr lang="en-US" smtClean="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endParaRPr lang="en-US" smtClean="0"/>
          </a:p>
        </p:txBody>
      </p:sp>
      <p:sp>
        <p:nvSpPr>
          <p:cNvPr id="88068" name="Slide Number Placeholder 3"/>
          <p:cNvSpPr>
            <a:spLocks noGrp="1"/>
          </p:cNvSpPr>
          <p:nvPr>
            <p:ph type="sldNum" sz="quarter" idx="5"/>
          </p:nvPr>
        </p:nvSpPr>
        <p:spPr>
          <a:noFill/>
        </p:spPr>
        <p:txBody>
          <a:bodyPr/>
          <a:lstStyle/>
          <a:p>
            <a:fld id="{B830C5A2-1D61-4626-9274-6E99D1B5ABB9}" type="slidenum">
              <a:rPr lang="en-US" smtClean="0">
                <a:cs typeface="Arial" charset="0"/>
              </a:rPr>
              <a:pPr/>
              <a:t>29</a:t>
            </a:fld>
            <a:endParaRPr lang="en-US" smtClean="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eaLnBrk="1" hangingPunct="1"/>
            <a:endParaRPr lang="en-US" smtClean="0"/>
          </a:p>
        </p:txBody>
      </p:sp>
      <p:sp>
        <p:nvSpPr>
          <p:cNvPr id="91140" name="Slide Number Placeholder 3"/>
          <p:cNvSpPr txBox="1">
            <a:spLocks noGrp="1"/>
          </p:cNvSpPr>
          <p:nvPr/>
        </p:nvSpPr>
        <p:spPr bwMode="auto">
          <a:xfrm>
            <a:off x="4145280" y="9121140"/>
            <a:ext cx="3169920" cy="480060"/>
          </a:xfrm>
          <a:prstGeom prst="rect">
            <a:avLst/>
          </a:prstGeom>
          <a:noFill/>
          <a:ln w="9525">
            <a:noFill/>
            <a:miter lim="800000"/>
            <a:headEnd/>
            <a:tailEnd/>
          </a:ln>
        </p:spPr>
        <p:txBody>
          <a:bodyPr lIns="96661" tIns="48331" rIns="96661" bIns="48331" anchor="b"/>
          <a:lstStyle/>
          <a:p>
            <a:pPr algn="r" eaLnBrk="1" hangingPunct="1"/>
            <a:fld id="{12AC4DA8-A58E-41FD-90CD-F64397E43160}" type="slidenum">
              <a:rPr lang="en-US" sz="1300"/>
              <a:pPr algn="r" eaLnBrk="1" hangingPunct="1"/>
              <a:t>30</a:t>
            </a:fld>
            <a:endParaRPr lang="en-US"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pPr eaLnBrk="1" hangingPunct="1"/>
            <a:endParaRPr lang="en-US" smtClean="0"/>
          </a:p>
        </p:txBody>
      </p:sp>
      <p:sp>
        <p:nvSpPr>
          <p:cNvPr id="92164" name="Slide Number Placeholder 3"/>
          <p:cNvSpPr>
            <a:spLocks noGrp="1"/>
          </p:cNvSpPr>
          <p:nvPr>
            <p:ph type="sldNum" sz="quarter" idx="5"/>
          </p:nvPr>
        </p:nvSpPr>
        <p:spPr>
          <a:noFill/>
        </p:spPr>
        <p:txBody>
          <a:bodyPr/>
          <a:lstStyle/>
          <a:p>
            <a:fld id="{3357FBDE-AD08-432A-9609-FBE256D69319}" type="slidenum">
              <a:rPr lang="en-US" smtClean="0">
                <a:cs typeface="Arial" charset="0"/>
              </a:rPr>
              <a:pPr/>
              <a:t>31</a:t>
            </a:fld>
            <a:endParaRPr lang="en-US" smtClean="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eaLnBrk="1" hangingPunct="1"/>
            <a:endParaRPr lang="en-US" smtClean="0"/>
          </a:p>
        </p:txBody>
      </p:sp>
      <p:sp>
        <p:nvSpPr>
          <p:cNvPr id="93188" name="Slide Number Placeholder 3"/>
          <p:cNvSpPr>
            <a:spLocks noGrp="1"/>
          </p:cNvSpPr>
          <p:nvPr>
            <p:ph type="sldNum" sz="quarter" idx="5"/>
          </p:nvPr>
        </p:nvSpPr>
        <p:spPr>
          <a:noFill/>
        </p:spPr>
        <p:txBody>
          <a:bodyPr/>
          <a:lstStyle/>
          <a:p>
            <a:fld id="{515AC93E-D315-4488-B013-01549B0EF145}" type="slidenum">
              <a:rPr lang="en-US" smtClean="0">
                <a:cs typeface="Arial" charset="0"/>
              </a:rPr>
              <a:pPr/>
              <a:t>32</a:t>
            </a:fld>
            <a:endParaRPr lang="en-US" smtClean="0">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endParaRPr lang="en-US" smtClean="0"/>
          </a:p>
        </p:txBody>
      </p:sp>
      <p:sp>
        <p:nvSpPr>
          <p:cNvPr id="94212" name="Slide Number Placeholder 3"/>
          <p:cNvSpPr>
            <a:spLocks noGrp="1"/>
          </p:cNvSpPr>
          <p:nvPr>
            <p:ph type="sldNum" sz="quarter" idx="5"/>
          </p:nvPr>
        </p:nvSpPr>
        <p:spPr>
          <a:noFill/>
        </p:spPr>
        <p:txBody>
          <a:bodyPr/>
          <a:lstStyle/>
          <a:p>
            <a:fld id="{F151DE1E-E101-41EB-B574-820395BBBC5E}" type="slidenum">
              <a:rPr lang="en-US" smtClean="0">
                <a:cs typeface="Arial" charset="0"/>
              </a:rPr>
              <a:pPr/>
              <a:t>33</a:t>
            </a:fld>
            <a:endParaRPr lang="en-US" smtClean="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endParaRPr lang="en-US" smtClean="0"/>
          </a:p>
        </p:txBody>
      </p:sp>
      <p:sp>
        <p:nvSpPr>
          <p:cNvPr id="95236" name="Slide Number Placeholder 3"/>
          <p:cNvSpPr>
            <a:spLocks noGrp="1"/>
          </p:cNvSpPr>
          <p:nvPr>
            <p:ph type="sldNum" sz="quarter" idx="5"/>
          </p:nvPr>
        </p:nvSpPr>
        <p:spPr>
          <a:noFill/>
        </p:spPr>
        <p:txBody>
          <a:bodyPr/>
          <a:lstStyle/>
          <a:p>
            <a:fld id="{48B9889F-9D22-4F64-90C1-0FB5C2290C00}" type="slidenum">
              <a:rPr lang="en-US" smtClean="0">
                <a:cs typeface="Arial" charset="0"/>
              </a:rPr>
              <a:pPr/>
              <a:t>34</a:t>
            </a:fld>
            <a:endParaRPr lang="en-US" smtClean="0">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endParaRPr lang="en-US" smtClean="0"/>
          </a:p>
        </p:txBody>
      </p:sp>
      <p:sp>
        <p:nvSpPr>
          <p:cNvPr id="96260" name="Slide Number Placeholder 3"/>
          <p:cNvSpPr>
            <a:spLocks noGrp="1"/>
          </p:cNvSpPr>
          <p:nvPr>
            <p:ph type="sldNum" sz="quarter" idx="5"/>
          </p:nvPr>
        </p:nvSpPr>
        <p:spPr>
          <a:noFill/>
        </p:spPr>
        <p:txBody>
          <a:bodyPr/>
          <a:lstStyle/>
          <a:p>
            <a:fld id="{ACD211D5-85E6-49E5-BF1B-4F3FD1B56566}" type="slidenum">
              <a:rPr lang="en-US" smtClean="0">
                <a:cs typeface="Arial" charset="0"/>
              </a:rPr>
              <a:pPr/>
              <a:t>35</a:t>
            </a:fld>
            <a:endParaRPr lang="en-US" smtClean="0">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endParaRPr lang="en-US" smtClean="0"/>
          </a:p>
        </p:txBody>
      </p:sp>
      <p:sp>
        <p:nvSpPr>
          <p:cNvPr id="97284" name="Slide Number Placeholder 3"/>
          <p:cNvSpPr>
            <a:spLocks noGrp="1"/>
          </p:cNvSpPr>
          <p:nvPr>
            <p:ph type="sldNum" sz="quarter" idx="5"/>
          </p:nvPr>
        </p:nvSpPr>
        <p:spPr>
          <a:noFill/>
        </p:spPr>
        <p:txBody>
          <a:bodyPr/>
          <a:lstStyle/>
          <a:p>
            <a:fld id="{1F2F2B4E-BAB8-4E4E-8F49-4EDED0DDE853}" type="slidenum">
              <a:rPr lang="en-US" smtClean="0">
                <a:cs typeface="Arial" charset="0"/>
              </a:rPr>
              <a:pPr/>
              <a:t>36</a:t>
            </a:fld>
            <a:endParaRPr lang="en-US" smtClean="0">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endParaRPr lang="en-US" smtClean="0"/>
          </a:p>
        </p:txBody>
      </p:sp>
      <p:sp>
        <p:nvSpPr>
          <p:cNvPr id="98308" name="Slide Number Placeholder 3"/>
          <p:cNvSpPr>
            <a:spLocks noGrp="1"/>
          </p:cNvSpPr>
          <p:nvPr>
            <p:ph type="sldNum" sz="quarter" idx="5"/>
          </p:nvPr>
        </p:nvSpPr>
        <p:spPr>
          <a:noFill/>
        </p:spPr>
        <p:txBody>
          <a:bodyPr/>
          <a:lstStyle/>
          <a:p>
            <a:fld id="{1AF4C1A0-1D2F-4124-820B-C526FF98563E}" type="slidenum">
              <a:rPr lang="en-US" smtClean="0">
                <a:cs typeface="Arial" charset="0"/>
              </a:rPr>
              <a:pPr/>
              <a:t>37</a:t>
            </a:fld>
            <a:endParaRPr lang="en-US" smtClean="0">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en-US" smtClean="0"/>
          </a:p>
        </p:txBody>
      </p:sp>
      <p:sp>
        <p:nvSpPr>
          <p:cNvPr id="99332" name="Slide Number Placeholder 3"/>
          <p:cNvSpPr>
            <a:spLocks noGrp="1"/>
          </p:cNvSpPr>
          <p:nvPr>
            <p:ph type="sldNum" sz="quarter" idx="5"/>
          </p:nvPr>
        </p:nvSpPr>
        <p:spPr>
          <a:noFill/>
        </p:spPr>
        <p:txBody>
          <a:bodyPr/>
          <a:lstStyle/>
          <a:p>
            <a:fld id="{A315CA08-3D50-4CFE-B9E0-8552A52E3AEA}" type="slidenum">
              <a:rPr lang="en-US" smtClean="0">
                <a:cs typeface="Arial" charset="0"/>
              </a:rPr>
              <a:pPr/>
              <a:t>38</a:t>
            </a:fld>
            <a:endParaRPr lang="en-US" smtClean="0">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en-US" smtClean="0"/>
          </a:p>
        </p:txBody>
      </p:sp>
      <p:sp>
        <p:nvSpPr>
          <p:cNvPr id="100356" name="Slide Number Placeholder 3"/>
          <p:cNvSpPr>
            <a:spLocks noGrp="1"/>
          </p:cNvSpPr>
          <p:nvPr>
            <p:ph type="sldNum" sz="quarter" idx="5"/>
          </p:nvPr>
        </p:nvSpPr>
        <p:spPr>
          <a:noFill/>
        </p:spPr>
        <p:txBody>
          <a:bodyPr/>
          <a:lstStyle/>
          <a:p>
            <a:fld id="{21B91C7D-C140-45CB-BFA7-AE41633625E2}" type="slidenum">
              <a:rPr lang="en-US" smtClean="0">
                <a:cs typeface="Arial" charset="0"/>
              </a:rPr>
              <a:pPr/>
              <a:t>39</a:t>
            </a:fld>
            <a:endParaRPr lang="en-US" smtClean="0">
              <a:cs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pPr eaLnBrk="1" hangingPunct="1"/>
            <a:endParaRPr lang="en-US" smtClean="0"/>
          </a:p>
        </p:txBody>
      </p:sp>
      <p:sp>
        <p:nvSpPr>
          <p:cNvPr id="101380" name="Slide Number Placeholder 3"/>
          <p:cNvSpPr>
            <a:spLocks noGrp="1"/>
          </p:cNvSpPr>
          <p:nvPr>
            <p:ph type="sldNum" sz="quarter" idx="5"/>
          </p:nvPr>
        </p:nvSpPr>
        <p:spPr>
          <a:noFill/>
        </p:spPr>
        <p:txBody>
          <a:bodyPr/>
          <a:lstStyle/>
          <a:p>
            <a:fld id="{58973524-4CD3-4D4E-BD81-DC7695107EF8}" type="slidenum">
              <a:rPr lang="en-US" smtClean="0">
                <a:cs typeface="Arial" charset="0"/>
              </a:rPr>
              <a:pPr/>
              <a:t>40</a:t>
            </a:fld>
            <a:endParaRPr lang="en-US" smtClean="0">
              <a:cs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endParaRPr lang="en-US" smtClean="0"/>
          </a:p>
        </p:txBody>
      </p:sp>
      <p:sp>
        <p:nvSpPr>
          <p:cNvPr id="102404" name="Slide Number Placeholder 3"/>
          <p:cNvSpPr>
            <a:spLocks noGrp="1"/>
          </p:cNvSpPr>
          <p:nvPr>
            <p:ph type="sldNum" sz="quarter" idx="5"/>
          </p:nvPr>
        </p:nvSpPr>
        <p:spPr>
          <a:noFill/>
        </p:spPr>
        <p:txBody>
          <a:bodyPr/>
          <a:lstStyle/>
          <a:p>
            <a:fld id="{F20702EB-62E6-41CC-99D7-CE6D0BFFBBCE}" type="slidenum">
              <a:rPr lang="en-US" smtClean="0">
                <a:cs typeface="Arial" charset="0"/>
              </a:rPr>
              <a:pPr/>
              <a:t>41</a:t>
            </a:fld>
            <a:endParaRPr lang="en-US" smtClean="0">
              <a:cs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pPr eaLnBrk="1" hangingPunct="1"/>
            <a:endParaRPr lang="en-US" smtClean="0"/>
          </a:p>
        </p:txBody>
      </p:sp>
      <p:sp>
        <p:nvSpPr>
          <p:cNvPr id="103428" name="Slide Number Placeholder 3"/>
          <p:cNvSpPr>
            <a:spLocks noGrp="1"/>
          </p:cNvSpPr>
          <p:nvPr>
            <p:ph type="sldNum" sz="quarter" idx="5"/>
          </p:nvPr>
        </p:nvSpPr>
        <p:spPr>
          <a:noFill/>
        </p:spPr>
        <p:txBody>
          <a:bodyPr/>
          <a:lstStyle/>
          <a:p>
            <a:fld id="{3B294FB1-6ABD-40B9-80CF-C0D2860C9CFC}" type="slidenum">
              <a:rPr lang="en-US" smtClean="0">
                <a:cs typeface="Arial" charset="0"/>
              </a:rPr>
              <a:pPr/>
              <a:t>42</a:t>
            </a:fld>
            <a:endParaRPr lang="en-US" smtClean="0">
              <a:cs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pPr eaLnBrk="1" hangingPunct="1"/>
            <a:endParaRPr lang="en-US" smtClean="0"/>
          </a:p>
        </p:txBody>
      </p:sp>
      <p:sp>
        <p:nvSpPr>
          <p:cNvPr id="104452" name="Slide Number Placeholder 3"/>
          <p:cNvSpPr txBox="1">
            <a:spLocks noGrp="1"/>
          </p:cNvSpPr>
          <p:nvPr/>
        </p:nvSpPr>
        <p:spPr bwMode="auto">
          <a:xfrm>
            <a:off x="4145280" y="9121140"/>
            <a:ext cx="3169920" cy="480060"/>
          </a:xfrm>
          <a:prstGeom prst="rect">
            <a:avLst/>
          </a:prstGeom>
          <a:noFill/>
          <a:ln w="9525">
            <a:noFill/>
            <a:miter lim="800000"/>
            <a:headEnd/>
            <a:tailEnd/>
          </a:ln>
        </p:spPr>
        <p:txBody>
          <a:bodyPr lIns="96661" tIns="48331" rIns="96661" bIns="48331" anchor="b"/>
          <a:lstStyle/>
          <a:p>
            <a:pPr algn="r" eaLnBrk="1" hangingPunct="1"/>
            <a:fld id="{DB3A3275-D1F0-4011-95B6-76AFB2F86BA6}" type="slidenum">
              <a:rPr lang="en-US" sz="1300"/>
              <a:pPr algn="r" eaLnBrk="1" hangingPunct="1"/>
              <a:t>43</a:t>
            </a:fld>
            <a:endParaRPr lang="en-US" sz="13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pPr eaLnBrk="1" hangingPunct="1"/>
            <a:endParaRPr lang="en-US" smtClean="0"/>
          </a:p>
        </p:txBody>
      </p:sp>
      <p:sp>
        <p:nvSpPr>
          <p:cNvPr id="105476" name="Slide Number Placeholder 3"/>
          <p:cNvSpPr>
            <a:spLocks noGrp="1"/>
          </p:cNvSpPr>
          <p:nvPr>
            <p:ph type="sldNum" sz="quarter" idx="5"/>
          </p:nvPr>
        </p:nvSpPr>
        <p:spPr>
          <a:noFill/>
        </p:spPr>
        <p:txBody>
          <a:bodyPr/>
          <a:lstStyle/>
          <a:p>
            <a:fld id="{7E3242E7-E7EF-41BB-9503-E5E2FE56B128}" type="slidenum">
              <a:rPr lang="en-US" smtClean="0">
                <a:cs typeface="Arial" charset="0"/>
              </a:rPr>
              <a:pPr/>
              <a:t>44</a:t>
            </a:fld>
            <a:endParaRPr lang="en-US" smtClean="0">
              <a:cs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pPr eaLnBrk="1" hangingPunct="1"/>
            <a:endParaRPr lang="en-US" smtClean="0"/>
          </a:p>
        </p:txBody>
      </p:sp>
      <p:sp>
        <p:nvSpPr>
          <p:cNvPr id="106500" name="Slide Number Placeholder 3"/>
          <p:cNvSpPr>
            <a:spLocks noGrp="1"/>
          </p:cNvSpPr>
          <p:nvPr>
            <p:ph type="sldNum" sz="quarter" idx="5"/>
          </p:nvPr>
        </p:nvSpPr>
        <p:spPr>
          <a:noFill/>
        </p:spPr>
        <p:txBody>
          <a:bodyPr/>
          <a:lstStyle/>
          <a:p>
            <a:fld id="{3BA6F609-19CE-4723-B265-204407CA08F4}" type="slidenum">
              <a:rPr lang="en-US" smtClean="0">
                <a:cs typeface="Arial" charset="0"/>
              </a:rPr>
              <a:pPr/>
              <a:t>45</a:t>
            </a:fld>
            <a:endParaRPr lang="en-US" smtClean="0">
              <a:cs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pPr eaLnBrk="1" hangingPunct="1"/>
            <a:endParaRPr lang="en-US" smtClean="0"/>
          </a:p>
        </p:txBody>
      </p:sp>
      <p:sp>
        <p:nvSpPr>
          <p:cNvPr id="107524" name="Slide Number Placeholder 3"/>
          <p:cNvSpPr>
            <a:spLocks noGrp="1"/>
          </p:cNvSpPr>
          <p:nvPr>
            <p:ph type="sldNum" sz="quarter" idx="5"/>
          </p:nvPr>
        </p:nvSpPr>
        <p:spPr>
          <a:noFill/>
        </p:spPr>
        <p:txBody>
          <a:bodyPr/>
          <a:lstStyle/>
          <a:p>
            <a:fld id="{3E8B9FFE-A4EE-434A-BFDC-D63271EF7B87}" type="slidenum">
              <a:rPr lang="en-US" smtClean="0">
                <a:cs typeface="Arial" charset="0"/>
              </a:rPr>
              <a:pPr/>
              <a:t>46</a:t>
            </a:fld>
            <a:endParaRPr lang="en-US" smtClean="0">
              <a:cs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pPr eaLnBrk="1" hangingPunct="1"/>
            <a:endParaRPr lang="en-US" smtClean="0"/>
          </a:p>
        </p:txBody>
      </p:sp>
      <p:sp>
        <p:nvSpPr>
          <p:cNvPr id="108548" name="Slide Number Placeholder 3"/>
          <p:cNvSpPr>
            <a:spLocks noGrp="1"/>
          </p:cNvSpPr>
          <p:nvPr>
            <p:ph type="sldNum" sz="quarter" idx="5"/>
          </p:nvPr>
        </p:nvSpPr>
        <p:spPr>
          <a:noFill/>
        </p:spPr>
        <p:txBody>
          <a:bodyPr/>
          <a:lstStyle/>
          <a:p>
            <a:fld id="{C381581A-6D09-4584-A31A-5D2D0D306DDE}" type="slidenum">
              <a:rPr lang="en-US" smtClean="0">
                <a:cs typeface="Arial" charset="0"/>
              </a:rPr>
              <a:pPr/>
              <a:t>47</a:t>
            </a:fld>
            <a:endParaRPr lang="en-US" smtClean="0">
              <a:cs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pPr eaLnBrk="1" hangingPunct="1"/>
            <a:endParaRPr lang="en-US" smtClean="0"/>
          </a:p>
        </p:txBody>
      </p:sp>
      <p:sp>
        <p:nvSpPr>
          <p:cNvPr id="113668" name="Slide Number Placeholder 3"/>
          <p:cNvSpPr>
            <a:spLocks noGrp="1"/>
          </p:cNvSpPr>
          <p:nvPr>
            <p:ph type="sldNum" sz="quarter" idx="5"/>
          </p:nvPr>
        </p:nvSpPr>
        <p:spPr>
          <a:noFill/>
        </p:spPr>
        <p:txBody>
          <a:bodyPr/>
          <a:lstStyle/>
          <a:p>
            <a:fld id="{E47F9F55-5524-4C40-A0CD-2FD06C868927}" type="slidenum">
              <a:rPr lang="en-US" smtClean="0">
                <a:cs typeface="Arial" charset="0"/>
              </a:rPr>
              <a:pPr/>
              <a:t>48</a:t>
            </a:fld>
            <a:endParaRPr lang="en-US" smtClean="0">
              <a:cs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pPr eaLnBrk="1" hangingPunct="1"/>
            <a:endParaRPr lang="en-US" smtClean="0"/>
          </a:p>
        </p:txBody>
      </p:sp>
      <p:sp>
        <p:nvSpPr>
          <p:cNvPr id="109572" name="Slide Number Placeholder 3"/>
          <p:cNvSpPr>
            <a:spLocks noGrp="1"/>
          </p:cNvSpPr>
          <p:nvPr>
            <p:ph type="sldNum" sz="quarter" idx="5"/>
          </p:nvPr>
        </p:nvSpPr>
        <p:spPr>
          <a:noFill/>
        </p:spPr>
        <p:txBody>
          <a:bodyPr/>
          <a:lstStyle/>
          <a:p>
            <a:fld id="{8804419C-748E-4F6B-8E85-96290AFE68E1}" type="slidenum">
              <a:rPr lang="en-US" smtClean="0">
                <a:cs typeface="Arial" charset="0"/>
              </a:rPr>
              <a:pPr/>
              <a:t>49</a:t>
            </a:fld>
            <a:endParaRPr lang="en-US" smtClean="0">
              <a:cs typeface="Arial"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pPr eaLnBrk="1" hangingPunct="1"/>
            <a:endParaRPr lang="en-US" smtClean="0"/>
          </a:p>
        </p:txBody>
      </p:sp>
      <p:sp>
        <p:nvSpPr>
          <p:cNvPr id="110596" name="Slide Number Placeholder 3"/>
          <p:cNvSpPr>
            <a:spLocks noGrp="1"/>
          </p:cNvSpPr>
          <p:nvPr>
            <p:ph type="sldNum" sz="quarter" idx="5"/>
          </p:nvPr>
        </p:nvSpPr>
        <p:spPr>
          <a:noFill/>
        </p:spPr>
        <p:txBody>
          <a:bodyPr/>
          <a:lstStyle/>
          <a:p>
            <a:fld id="{7B194D21-9F27-46F0-BD24-CFAD0CA8EEEA}" type="slidenum">
              <a:rPr lang="en-US" smtClean="0">
                <a:cs typeface="Arial" charset="0"/>
              </a:rPr>
              <a:pPr/>
              <a:t>50</a:t>
            </a:fld>
            <a:endParaRPr lang="en-US" smtClean="0">
              <a:cs typeface="Arial"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pPr eaLnBrk="1" hangingPunct="1"/>
            <a:endParaRPr lang="en-US" smtClean="0"/>
          </a:p>
        </p:txBody>
      </p:sp>
      <p:sp>
        <p:nvSpPr>
          <p:cNvPr id="111620" name="Slide Number Placeholder 3"/>
          <p:cNvSpPr>
            <a:spLocks noGrp="1"/>
          </p:cNvSpPr>
          <p:nvPr>
            <p:ph type="sldNum" sz="quarter" idx="5"/>
          </p:nvPr>
        </p:nvSpPr>
        <p:spPr>
          <a:noFill/>
        </p:spPr>
        <p:txBody>
          <a:bodyPr/>
          <a:lstStyle/>
          <a:p>
            <a:fld id="{55AF753F-BF48-4F7A-AA91-66E4B123B99A}" type="slidenum">
              <a:rPr lang="en-US" smtClean="0">
                <a:cs typeface="Arial" charset="0"/>
              </a:rPr>
              <a:pPr/>
              <a:t>51</a:t>
            </a:fld>
            <a:endParaRPr lang="en-US" smtClean="0">
              <a:cs typeface="Arial"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p:spPr>
        <p:txBody>
          <a:bodyPr/>
          <a:lstStyle/>
          <a:p>
            <a:pPr eaLnBrk="1" hangingPunct="1"/>
            <a:endParaRPr lang="en-US" smtClean="0"/>
          </a:p>
        </p:txBody>
      </p:sp>
      <p:sp>
        <p:nvSpPr>
          <p:cNvPr id="112644" name="Slide Number Placeholder 3"/>
          <p:cNvSpPr>
            <a:spLocks noGrp="1"/>
          </p:cNvSpPr>
          <p:nvPr>
            <p:ph type="sldNum" sz="quarter" idx="5"/>
          </p:nvPr>
        </p:nvSpPr>
        <p:spPr>
          <a:noFill/>
        </p:spPr>
        <p:txBody>
          <a:bodyPr/>
          <a:lstStyle/>
          <a:p>
            <a:fld id="{D1094E51-F1F9-4266-8E8D-72E6652030AE}" type="slidenum">
              <a:rPr lang="en-US" smtClean="0">
                <a:cs typeface="Arial" charset="0"/>
              </a:rPr>
              <a:pPr/>
              <a:t>52</a:t>
            </a:fld>
            <a:endParaRPr lang="en-US"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2133600" cy="457200"/>
          </a:xfrm>
          <a:prstGeom prst="rect">
            <a:avLst/>
          </a:prstGeom>
          <a:ln/>
        </p:spPr>
        <p:txBody>
          <a:bodyPr/>
          <a:lstStyle>
            <a:lvl1pPr>
              <a:defRPr/>
            </a:lvl1pPr>
          </a:lstStyle>
          <a:p>
            <a:pPr>
              <a:defRPr/>
            </a:pPr>
            <a:fld id="{A196A37E-33C3-46CE-BB1A-2765EBDD59F1}" type="datetimeFigureOut">
              <a:rPr lang="en-US"/>
              <a:pPr>
                <a:defRPr/>
              </a:pPr>
              <a:t>4/28/2012</a:t>
            </a:fld>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8400"/>
            <a:ext cx="2133600" cy="457200"/>
          </a:xfrm>
          <a:prstGeom prst="rect">
            <a:avLst/>
          </a:prstGeom>
          <a:ln/>
        </p:spPr>
        <p:txBody>
          <a:bodyPr/>
          <a:lstStyle>
            <a:lvl1pPr>
              <a:defRPr/>
            </a:lvl1pPr>
          </a:lstStyle>
          <a:p>
            <a:pPr>
              <a:defRPr/>
            </a:pPr>
            <a:fld id="{D253BA38-49CC-477A-A7FE-2C33B2B87E8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10" name="Picture 3"/>
          <p:cNvPicPr>
            <a:picLocks noChangeAspect="1" noChangeArrowheads="1"/>
          </p:cNvPicPr>
          <p:nvPr userDrawn="1"/>
        </p:nvPicPr>
        <p:blipFill>
          <a:blip r:embed="rId14"/>
          <a:srcRect/>
          <a:stretch>
            <a:fillRect/>
          </a:stretch>
        </p:blipFill>
        <p:spPr bwMode="auto">
          <a:xfrm>
            <a:off x="229982" y="0"/>
            <a:ext cx="8914018" cy="789842"/>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4.w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6.wmf"/><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8.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image" Target="../media/image7.wmf"/><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0.wmf"/><Relationship Id="rId4" Type="http://schemas.openxmlformats.org/officeDocument/2006/relationships/oleObject" Target="../embeddings/oleObject7.bin"/></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vmlDrawing" Target="../drawings/vmlDrawing7.vml"/><Relationship Id="rId5" Type="http://schemas.openxmlformats.org/officeDocument/2006/relationships/image" Target="../media/image12.wmf"/><Relationship Id="rId4"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image" Target="../media/image15.wmf"/><Relationship Id="rId5" Type="http://schemas.openxmlformats.org/officeDocument/2006/relationships/oleObject" Target="../embeddings/oleObject9.bin"/><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18.wmf"/><Relationship Id="rId4" Type="http://schemas.openxmlformats.org/officeDocument/2006/relationships/oleObject" Target="../embeddings/oleObject10.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9.wmf"/><Relationship Id="rId4" Type="http://schemas.openxmlformats.org/officeDocument/2006/relationships/oleObject" Target="../embeddings/oleObject11.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20.wmf"/><Relationship Id="rId4" Type="http://schemas.openxmlformats.org/officeDocument/2006/relationships/oleObject" Target="../embeddings/oleObject12.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21.wmf"/><Relationship Id="rId4" Type="http://schemas.openxmlformats.org/officeDocument/2006/relationships/oleObject" Target="../embeddings/oleObject13.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22.wmf"/><Relationship Id="rId4" Type="http://schemas.openxmlformats.org/officeDocument/2006/relationships/oleObject" Target="../embeddings/oleObject14.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25.wmf"/><Relationship Id="rId4" Type="http://schemas.openxmlformats.org/officeDocument/2006/relationships/oleObject" Target="../embeddings/oleObject15.bin"/></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29.wmf"/><Relationship Id="rId4" Type="http://schemas.openxmlformats.org/officeDocument/2006/relationships/oleObject" Target="../embeddings/oleObject16.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16.vml"/><Relationship Id="rId5" Type="http://schemas.openxmlformats.org/officeDocument/2006/relationships/image" Target="../media/image30.wmf"/><Relationship Id="rId4" Type="http://schemas.openxmlformats.org/officeDocument/2006/relationships/oleObject" Target="../embeddings/oleObject17.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vmlDrawing" Target="../drawings/vmlDrawing17.vml"/><Relationship Id="rId5" Type="http://schemas.openxmlformats.org/officeDocument/2006/relationships/image" Target="../media/image29.wmf"/><Relationship Id="rId4" Type="http://schemas.openxmlformats.org/officeDocument/2006/relationships/oleObject" Target="../embeddings/oleObject18.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image" Target="../media/image31.wmf"/><Relationship Id="rId4" Type="http://schemas.openxmlformats.org/officeDocument/2006/relationships/oleObject" Target="../embeddings/oleObject19.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image" Target="../media/image32.wmf"/><Relationship Id="rId4" Type="http://schemas.openxmlformats.org/officeDocument/2006/relationships/oleObject" Target="../embeddings/oleObject20.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34.wmf"/><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oleObject" Target="../embeddings/oleObject22.bin"/><Relationship Id="rId5" Type="http://schemas.openxmlformats.org/officeDocument/2006/relationships/image" Target="../media/image33.wmf"/><Relationship Id="rId4" Type="http://schemas.openxmlformats.org/officeDocument/2006/relationships/oleObject" Target="../embeddings/oleObject21.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vmlDrawing" Target="../drawings/vmlDrawing21.vml"/><Relationship Id="rId5" Type="http://schemas.openxmlformats.org/officeDocument/2006/relationships/image" Target="../media/image35.wmf"/><Relationship Id="rId4" Type="http://schemas.openxmlformats.org/officeDocument/2006/relationships/oleObject" Target="../embeddings/oleObject23.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vmlDrawing" Target="../drawings/vmlDrawing22.vml"/><Relationship Id="rId5" Type="http://schemas.openxmlformats.org/officeDocument/2006/relationships/image" Target="../media/image36.wmf"/><Relationship Id="rId4" Type="http://schemas.openxmlformats.org/officeDocument/2006/relationships/oleObject" Target="../embeddings/oleObject24.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image" Target="../media/image37.wmf"/><Relationship Id="rId4" Type="http://schemas.openxmlformats.org/officeDocument/2006/relationships/oleObject" Target="../embeddings/oleObject25.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vmlDrawing" Target="../drawings/vmlDrawing24.vml"/><Relationship Id="rId5" Type="http://schemas.openxmlformats.org/officeDocument/2006/relationships/image" Target="../media/image38.wmf"/><Relationship Id="rId4" Type="http://schemas.openxmlformats.org/officeDocument/2006/relationships/oleObject" Target="../embeddings/oleObject26.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xml"/><Relationship Id="rId1" Type="http://schemas.openxmlformats.org/officeDocument/2006/relationships/vmlDrawing" Target="../drawings/vmlDrawing25.vml"/><Relationship Id="rId5" Type="http://schemas.openxmlformats.org/officeDocument/2006/relationships/image" Target="../media/image39.wmf"/><Relationship Id="rId4" Type="http://schemas.openxmlformats.org/officeDocument/2006/relationships/oleObject" Target="../embeddings/oleObject27.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7.xml"/><Relationship Id="rId1" Type="http://schemas.openxmlformats.org/officeDocument/2006/relationships/vmlDrawing" Target="../drawings/vmlDrawing26.vml"/><Relationship Id="rId5" Type="http://schemas.openxmlformats.org/officeDocument/2006/relationships/image" Target="../media/image40.png"/><Relationship Id="rId4" Type="http://schemas.openxmlformats.org/officeDocument/2006/relationships/oleObject" Target="../embeddings/oleObject28.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457200" y="1143000"/>
            <a:ext cx="8229600" cy="1139825"/>
          </a:xfrm>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1676400" y="2971800"/>
            <a:ext cx="6705600" cy="2566987"/>
          </a:xfrm>
        </p:spPr>
        <p:txBody>
          <a:bodyPr/>
          <a:lstStyle/>
          <a:p>
            <a:pPr marL="0" indent="0">
              <a:buFont typeface="Wingdings" pitchFamily="2" charset="2"/>
              <a:buNone/>
            </a:pPr>
            <a:r>
              <a:rPr lang="en-US" sz="3600" b="1">
                <a:latin typeface="Arial" charset="0"/>
              </a:rPr>
              <a:t>William Greene</a:t>
            </a:r>
          </a:p>
          <a:p>
            <a:pPr marL="0" indent="0">
              <a:buFont typeface="Wingdings" pitchFamily="2" charset="2"/>
              <a:buNone/>
            </a:pPr>
            <a:r>
              <a:rPr lang="en-US" sz="3600" b="1">
                <a:latin typeface="Arial" charset="0"/>
              </a:rPr>
              <a:t>Stern School of Business</a:t>
            </a:r>
          </a:p>
          <a:p>
            <a:pPr marL="0" indent="0">
              <a:buFont typeface="Wingdings" pitchFamily="2" charset="2"/>
              <a:buNone/>
            </a:pPr>
            <a:r>
              <a:rPr lang="en-US" sz="3600" b="1">
                <a:latin typeface="Arial" charset="0"/>
              </a:rPr>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ctrTitle" idx="4294967295"/>
          </p:nvPr>
        </p:nvSpPr>
        <p:spPr>
          <a:xfrm>
            <a:off x="762000" y="1371600"/>
            <a:ext cx="7696200" cy="1676400"/>
          </a:xfrm>
        </p:spPr>
        <p:txBody>
          <a:bodyPr/>
          <a:lstStyle/>
          <a:p>
            <a:pPr eaLnBrk="1" hangingPunct="1"/>
            <a:r>
              <a:rPr lang="en-US" sz="6500" smtClean="0">
                <a:solidFill>
                  <a:srgbClr val="7030A0"/>
                </a:solidFill>
              </a:rPr>
              <a:t>Part 6</a:t>
            </a:r>
          </a:p>
        </p:txBody>
      </p:sp>
      <p:sp>
        <p:nvSpPr>
          <p:cNvPr id="31747" name="Rectangle 3"/>
          <p:cNvSpPr>
            <a:spLocks noGrp="1" noChangeArrowheads="1"/>
          </p:cNvSpPr>
          <p:nvPr>
            <p:ph type="subTitle" idx="4294967295"/>
          </p:nvPr>
        </p:nvSpPr>
        <p:spPr>
          <a:xfrm>
            <a:off x="1066800" y="3657600"/>
            <a:ext cx="7467600" cy="1444625"/>
          </a:xfrm>
        </p:spPr>
        <p:txBody>
          <a:bodyPr/>
          <a:lstStyle/>
          <a:p>
            <a:pPr marL="0" indent="0" eaLnBrk="1" hangingPunct="1">
              <a:buFont typeface="Wingdings" pitchFamily="2" charset="2"/>
              <a:buNone/>
            </a:pPr>
            <a:r>
              <a:rPr lang="en-US" sz="3000" smtClean="0">
                <a:latin typeface="+mj-lt"/>
              </a:rPr>
              <a:t>Modeling Latent Parameter Heterogeneity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b="1" smtClean="0"/>
              <a:t>Parameter Heterogeneity</a:t>
            </a:r>
          </a:p>
        </p:txBody>
      </p:sp>
      <p:sp>
        <p:nvSpPr>
          <p:cNvPr id="32771" name="Rectangle 3"/>
          <p:cNvSpPr>
            <a:spLocks noGrp="1" noChangeArrowheads="1"/>
          </p:cNvSpPr>
          <p:nvPr>
            <p:ph type="body" idx="1"/>
          </p:nvPr>
        </p:nvSpPr>
        <p:spPr>
          <a:xfrm>
            <a:off x="533400" y="1905000"/>
            <a:ext cx="8229600" cy="4530725"/>
          </a:xfrm>
        </p:spPr>
        <p:txBody>
          <a:bodyPr/>
          <a:lstStyle/>
          <a:p>
            <a:pPr eaLnBrk="1" hangingPunct="1">
              <a:lnSpc>
                <a:spcPct val="90000"/>
              </a:lnSpc>
            </a:pPr>
            <a:r>
              <a:rPr lang="en-US" smtClean="0">
                <a:latin typeface="+mj-lt"/>
              </a:rPr>
              <a:t>Fixed and Random Effects Models</a:t>
            </a:r>
          </a:p>
          <a:p>
            <a:pPr lvl="1" eaLnBrk="1" hangingPunct="1">
              <a:lnSpc>
                <a:spcPct val="90000"/>
              </a:lnSpc>
            </a:pPr>
            <a:r>
              <a:rPr lang="en-US" smtClean="0">
                <a:latin typeface="+mj-lt"/>
              </a:rPr>
              <a:t>Latent common time invariant “effects”</a:t>
            </a:r>
          </a:p>
          <a:p>
            <a:pPr lvl="1" eaLnBrk="1" hangingPunct="1">
              <a:lnSpc>
                <a:spcPct val="90000"/>
              </a:lnSpc>
            </a:pPr>
            <a:r>
              <a:rPr lang="en-US" smtClean="0">
                <a:latin typeface="+mj-lt"/>
              </a:rPr>
              <a:t>Heterogeneity in level parameter – constant term – in the model</a:t>
            </a:r>
          </a:p>
          <a:p>
            <a:pPr eaLnBrk="1" hangingPunct="1">
              <a:lnSpc>
                <a:spcPct val="90000"/>
              </a:lnSpc>
            </a:pPr>
            <a:r>
              <a:rPr lang="en-US" b="1" smtClean="0">
                <a:solidFill>
                  <a:srgbClr val="FF3300"/>
                </a:solidFill>
                <a:latin typeface="+mj-lt"/>
              </a:rPr>
              <a:t>General Parameter Heterogeneity</a:t>
            </a:r>
            <a:r>
              <a:rPr lang="en-US" smtClean="0">
                <a:latin typeface="+mj-lt"/>
              </a:rPr>
              <a:t> in Models</a:t>
            </a:r>
          </a:p>
          <a:p>
            <a:pPr lvl="1" eaLnBrk="1" hangingPunct="1">
              <a:lnSpc>
                <a:spcPct val="90000"/>
              </a:lnSpc>
            </a:pPr>
            <a:r>
              <a:rPr lang="en-US" smtClean="0">
                <a:latin typeface="+mj-lt"/>
              </a:rPr>
              <a:t>Discrete: There is more than one time of individual in the population – parameters differ across types. Produces a </a:t>
            </a:r>
            <a:r>
              <a:rPr lang="en-US" b="1" smtClean="0">
                <a:solidFill>
                  <a:srgbClr val="FF3300"/>
                </a:solidFill>
                <a:latin typeface="+mj-lt"/>
              </a:rPr>
              <a:t>Latent Class Model</a:t>
            </a:r>
          </a:p>
          <a:p>
            <a:pPr lvl="1" eaLnBrk="1" hangingPunct="1">
              <a:lnSpc>
                <a:spcPct val="90000"/>
              </a:lnSpc>
            </a:pPr>
            <a:r>
              <a:rPr lang="en-US" smtClean="0">
                <a:latin typeface="+mj-lt"/>
              </a:rPr>
              <a:t>Continuous; Parameters vary randomly across individuals: Produces a </a:t>
            </a:r>
            <a:r>
              <a:rPr lang="en-US" b="1" smtClean="0">
                <a:solidFill>
                  <a:srgbClr val="FF3300"/>
                </a:solidFill>
                <a:latin typeface="+mj-lt"/>
              </a:rPr>
              <a:t>Random Parameters Model</a:t>
            </a:r>
            <a:r>
              <a:rPr lang="en-US" smtClean="0">
                <a:latin typeface="+mj-lt"/>
              </a:rPr>
              <a:t> or a </a:t>
            </a:r>
            <a:r>
              <a:rPr lang="en-US" b="1" smtClean="0">
                <a:solidFill>
                  <a:srgbClr val="FF3300"/>
                </a:solidFill>
                <a:latin typeface="+mj-lt"/>
              </a:rPr>
              <a:t>Mixed Model</a:t>
            </a:r>
            <a:r>
              <a:rPr lang="en-US" smtClean="0">
                <a:latin typeface="+mj-lt"/>
              </a:rPr>
              <a:t>. (Synonyms)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b="1" smtClean="0"/>
              <a:t>Latent Class Models</a:t>
            </a:r>
          </a:p>
        </p:txBody>
      </p:sp>
      <p:sp>
        <p:nvSpPr>
          <p:cNvPr id="33795" name="Rectangle 3"/>
          <p:cNvSpPr>
            <a:spLocks noGrp="1" noChangeArrowheads="1"/>
          </p:cNvSpPr>
          <p:nvPr>
            <p:ph type="body" idx="1"/>
          </p:nvPr>
        </p:nvSpPr>
        <p:spPr>
          <a:xfrm>
            <a:off x="457200" y="1905000"/>
            <a:ext cx="8458200" cy="4530725"/>
          </a:xfrm>
        </p:spPr>
        <p:txBody>
          <a:bodyPr/>
          <a:lstStyle/>
          <a:p>
            <a:pPr eaLnBrk="1" hangingPunct="1"/>
            <a:r>
              <a:rPr lang="en-US" smtClean="0">
                <a:latin typeface="+mj-lt"/>
              </a:rPr>
              <a:t>There are Q types of people, q = 1,…,Q</a:t>
            </a:r>
          </a:p>
          <a:p>
            <a:pPr eaLnBrk="1" hangingPunct="1"/>
            <a:r>
              <a:rPr lang="en-US" smtClean="0">
                <a:latin typeface="+mj-lt"/>
              </a:rPr>
              <a:t>For each type, </a:t>
            </a:r>
            <a:br>
              <a:rPr lang="en-US" smtClean="0">
                <a:latin typeface="+mj-lt"/>
              </a:rPr>
            </a:br>
            <a:r>
              <a:rPr lang="en-US" smtClean="0">
                <a:latin typeface="+mj-lt"/>
              </a:rPr>
              <a:t>   Prob(Outcome|type=q)  =  f(y,</a:t>
            </a:r>
            <a:r>
              <a:rPr lang="en-US" b="1" smtClean="0">
                <a:latin typeface="+mj-lt"/>
              </a:rPr>
              <a:t>x</a:t>
            </a:r>
            <a:r>
              <a:rPr lang="en-US" smtClean="0">
                <a:latin typeface="+mj-lt"/>
              </a:rPr>
              <a:t>|</a:t>
            </a:r>
            <a:r>
              <a:rPr lang="el-GR" b="1" smtClean="0">
                <a:latin typeface="+mj-lt"/>
              </a:rPr>
              <a:t>β</a:t>
            </a:r>
            <a:r>
              <a:rPr lang="en-US" baseline="-25000" smtClean="0">
                <a:latin typeface="+mj-lt"/>
              </a:rPr>
              <a:t>q</a:t>
            </a:r>
            <a:r>
              <a:rPr lang="en-US" smtClean="0">
                <a:latin typeface="+mj-lt"/>
              </a:rPr>
              <a:t>)</a:t>
            </a:r>
          </a:p>
          <a:p>
            <a:pPr eaLnBrk="1" hangingPunct="1"/>
            <a:r>
              <a:rPr lang="en-US" smtClean="0">
                <a:latin typeface="+mj-lt"/>
              </a:rPr>
              <a:t>Individual i is and remains a member of class q</a:t>
            </a:r>
          </a:p>
          <a:p>
            <a:pPr eaLnBrk="1" hangingPunct="1"/>
            <a:r>
              <a:rPr lang="en-US" smtClean="0">
                <a:latin typeface="+mj-lt"/>
              </a:rPr>
              <a:t>An individual will be drawn at random from the population.  Prob(in class q) = </a:t>
            </a:r>
            <a:r>
              <a:rPr lang="el-GR" smtClean="0">
                <a:latin typeface="+mj-lt"/>
              </a:rPr>
              <a:t>π</a:t>
            </a:r>
            <a:r>
              <a:rPr lang="en-US" baseline="-25000" smtClean="0">
                <a:latin typeface="+mj-lt"/>
              </a:rPr>
              <a:t>q</a:t>
            </a:r>
            <a:r>
              <a:rPr lang="en-US" smtClean="0">
                <a:latin typeface="+mj-lt"/>
              </a:rPr>
              <a:t> </a:t>
            </a:r>
          </a:p>
          <a:p>
            <a:pPr eaLnBrk="1" hangingPunct="1"/>
            <a:r>
              <a:rPr lang="en-US" smtClean="0">
                <a:latin typeface="+mj-lt"/>
              </a:rPr>
              <a:t>From the modeler’s point of view:</a:t>
            </a:r>
            <a:br>
              <a:rPr lang="en-US" smtClean="0">
                <a:latin typeface="+mj-lt"/>
              </a:rPr>
            </a:br>
            <a:r>
              <a:rPr lang="en-US" smtClean="0">
                <a:latin typeface="+mj-lt"/>
              </a:rPr>
              <a:t>   Prob(Outcome)  =  </a:t>
            </a:r>
            <a:r>
              <a:rPr lang="el-GR" smtClean="0">
                <a:latin typeface="+mj-lt"/>
              </a:rPr>
              <a:t>Σ</a:t>
            </a:r>
            <a:r>
              <a:rPr lang="en-US" baseline="-25000" smtClean="0">
                <a:latin typeface="+mj-lt"/>
              </a:rPr>
              <a:t>q</a:t>
            </a:r>
            <a:r>
              <a:rPr lang="en-US" smtClean="0">
                <a:latin typeface="+mj-lt"/>
              </a:rPr>
              <a:t> </a:t>
            </a:r>
            <a:r>
              <a:rPr lang="el-GR" smtClean="0">
                <a:latin typeface="+mj-lt"/>
              </a:rPr>
              <a:t>π</a:t>
            </a:r>
            <a:r>
              <a:rPr lang="en-US" baseline="-25000" smtClean="0">
                <a:latin typeface="+mj-lt"/>
              </a:rPr>
              <a:t>q</a:t>
            </a:r>
            <a:r>
              <a:rPr lang="en-US" smtClean="0">
                <a:latin typeface="+mj-lt"/>
              </a:rPr>
              <a:t> Prob(Outcome|type=q)</a:t>
            </a:r>
            <a:br>
              <a:rPr lang="en-US" smtClean="0">
                <a:latin typeface="+mj-lt"/>
              </a:rPr>
            </a:br>
            <a:r>
              <a:rPr lang="en-US" smtClean="0">
                <a:latin typeface="+mj-lt"/>
              </a:rPr>
              <a:t>                              =  </a:t>
            </a:r>
            <a:r>
              <a:rPr lang="el-GR" smtClean="0">
                <a:latin typeface="+mj-lt"/>
              </a:rPr>
              <a:t>Σ</a:t>
            </a:r>
            <a:r>
              <a:rPr lang="en-US" baseline="-25000" smtClean="0">
                <a:latin typeface="+mj-lt"/>
              </a:rPr>
              <a:t>q</a:t>
            </a:r>
            <a:r>
              <a:rPr lang="en-US" smtClean="0">
                <a:latin typeface="+mj-lt"/>
              </a:rPr>
              <a:t> </a:t>
            </a:r>
            <a:r>
              <a:rPr lang="el-GR" smtClean="0">
                <a:latin typeface="+mj-lt"/>
              </a:rPr>
              <a:t>π</a:t>
            </a:r>
            <a:r>
              <a:rPr lang="en-US" baseline="-25000" smtClean="0">
                <a:latin typeface="+mj-lt"/>
              </a:rPr>
              <a:t>q</a:t>
            </a:r>
            <a:r>
              <a:rPr lang="en-US" smtClean="0">
                <a:latin typeface="+mj-lt"/>
              </a:rPr>
              <a:t> f(y,</a:t>
            </a:r>
            <a:r>
              <a:rPr lang="en-US" b="1" smtClean="0">
                <a:latin typeface="+mj-lt"/>
              </a:rPr>
              <a:t>x</a:t>
            </a:r>
            <a:r>
              <a:rPr lang="en-US" smtClean="0">
                <a:latin typeface="+mj-lt"/>
              </a:rPr>
              <a:t>|</a:t>
            </a:r>
            <a:r>
              <a:rPr lang="el-GR" b="1" smtClean="0">
                <a:latin typeface="+mj-lt"/>
              </a:rPr>
              <a:t>β</a:t>
            </a:r>
            <a:r>
              <a:rPr lang="en-US" b="1" baseline="-25000" smtClean="0">
                <a:latin typeface="+mj-lt"/>
              </a:rPr>
              <a:t>q</a:t>
            </a:r>
            <a:r>
              <a:rPr lang="en-US" smtClean="0">
                <a:latin typeface="+mj-lt"/>
              </a:rPr>
              <a:t>)</a:t>
            </a:r>
          </a:p>
          <a:p>
            <a:pPr eaLnBrk="1" hangingPunct="1">
              <a:buNone/>
            </a:pPr>
            <a:endParaRPr lang="el-GR" smtClean="0">
              <a:latin typeface="+mj-lt"/>
            </a:endParaRPr>
          </a:p>
        </p:txBody>
      </p:sp>
      <p:sp>
        <p:nvSpPr>
          <p:cNvPr id="4" name="Rectangle 6"/>
          <p:cNvSpPr>
            <a:spLocks noChangeArrowheads="1"/>
          </p:cNvSpPr>
          <p:nvPr/>
        </p:nvSpPr>
        <p:spPr bwMode="auto">
          <a:xfrm>
            <a:off x="1143000" y="2895600"/>
            <a:ext cx="5715000" cy="533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 name="Rectangle 6"/>
          <p:cNvSpPr>
            <a:spLocks noChangeArrowheads="1"/>
          </p:cNvSpPr>
          <p:nvPr/>
        </p:nvSpPr>
        <p:spPr bwMode="auto">
          <a:xfrm>
            <a:off x="1143000" y="5257800"/>
            <a:ext cx="7620000" cy="1066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6" name="Rectangle 6"/>
          <p:cNvSpPr>
            <a:spLocks noChangeArrowheads="1"/>
          </p:cNvSpPr>
          <p:nvPr/>
        </p:nvSpPr>
        <p:spPr bwMode="auto">
          <a:xfrm>
            <a:off x="2743200" y="4343400"/>
            <a:ext cx="3429000" cy="533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b="1" smtClean="0"/>
              <a:t>Finite Mixture Model</a:t>
            </a:r>
          </a:p>
        </p:txBody>
      </p:sp>
      <p:sp>
        <p:nvSpPr>
          <p:cNvPr id="34819" name="Rectangle 3"/>
          <p:cNvSpPr>
            <a:spLocks noGrp="1" noChangeArrowheads="1"/>
          </p:cNvSpPr>
          <p:nvPr>
            <p:ph type="body" idx="1"/>
          </p:nvPr>
        </p:nvSpPr>
        <p:spPr>
          <a:xfrm>
            <a:off x="609600" y="1905001"/>
            <a:ext cx="8229600" cy="4114800"/>
          </a:xfrm>
        </p:spPr>
        <p:txBody>
          <a:bodyPr/>
          <a:lstStyle/>
          <a:p>
            <a:pPr eaLnBrk="1" hangingPunct="1"/>
            <a:r>
              <a:rPr lang="en-US" smtClean="0">
                <a:latin typeface="+mj-lt"/>
              </a:rPr>
              <a:t>Prob(Outcome|type=q)  =  f(y,</a:t>
            </a:r>
            <a:r>
              <a:rPr lang="en-US" b="1" smtClean="0">
                <a:latin typeface="+mj-lt"/>
              </a:rPr>
              <a:t>x</a:t>
            </a:r>
            <a:r>
              <a:rPr lang="en-US" smtClean="0">
                <a:latin typeface="+mj-lt"/>
              </a:rPr>
              <a:t>|</a:t>
            </a:r>
            <a:r>
              <a:rPr lang="el-GR" b="1" smtClean="0">
                <a:latin typeface="+mj-lt"/>
              </a:rPr>
              <a:t>β</a:t>
            </a:r>
            <a:r>
              <a:rPr lang="en-US" b="1" baseline="-25000" smtClean="0">
                <a:latin typeface="+mj-lt"/>
              </a:rPr>
              <a:t>q</a:t>
            </a:r>
            <a:r>
              <a:rPr lang="en-US" smtClean="0">
                <a:latin typeface="+mj-lt"/>
              </a:rPr>
              <a:t>) depends on parameter vector </a:t>
            </a:r>
          </a:p>
          <a:p>
            <a:pPr eaLnBrk="1" hangingPunct="1"/>
            <a:r>
              <a:rPr lang="en-US" smtClean="0">
                <a:latin typeface="+mj-lt"/>
              </a:rPr>
              <a:t>Parameters are randomly, discretely distributed among population members, with</a:t>
            </a:r>
            <a:br>
              <a:rPr lang="en-US" smtClean="0">
                <a:latin typeface="+mj-lt"/>
              </a:rPr>
            </a:br>
            <a:r>
              <a:rPr lang="en-US" smtClean="0">
                <a:latin typeface="+mj-lt"/>
              </a:rPr>
              <a:t>Prob(</a:t>
            </a:r>
            <a:r>
              <a:rPr lang="el-GR" b="1" smtClean="0">
                <a:latin typeface="+mj-lt"/>
              </a:rPr>
              <a:t>β</a:t>
            </a:r>
            <a:r>
              <a:rPr lang="en-US" b="1" smtClean="0">
                <a:latin typeface="+mj-lt"/>
              </a:rPr>
              <a:t>  = </a:t>
            </a:r>
            <a:r>
              <a:rPr lang="el-GR" b="1" smtClean="0">
                <a:latin typeface="+mj-lt"/>
              </a:rPr>
              <a:t>β</a:t>
            </a:r>
            <a:r>
              <a:rPr lang="en-US" b="1" baseline="-25000" smtClean="0">
                <a:latin typeface="+mj-lt"/>
              </a:rPr>
              <a:t>q</a:t>
            </a:r>
            <a:r>
              <a:rPr lang="en-US" smtClean="0">
                <a:latin typeface="+mj-lt"/>
              </a:rPr>
              <a:t>) = </a:t>
            </a:r>
            <a:r>
              <a:rPr lang="el-GR" smtClean="0">
                <a:latin typeface="+mj-lt"/>
              </a:rPr>
              <a:t>π</a:t>
            </a:r>
            <a:r>
              <a:rPr lang="en-US" baseline="-25000" smtClean="0">
                <a:latin typeface="+mj-lt"/>
              </a:rPr>
              <a:t>q</a:t>
            </a:r>
            <a:r>
              <a:rPr lang="en-US" smtClean="0">
                <a:latin typeface="+mj-lt"/>
              </a:rPr>
              <a:t>, q = 1,…,Q</a:t>
            </a:r>
          </a:p>
          <a:p>
            <a:pPr eaLnBrk="1" hangingPunct="1"/>
            <a:r>
              <a:rPr lang="en-US" smtClean="0">
                <a:latin typeface="+mj-lt"/>
              </a:rPr>
              <a:t>Integrating out the variation across parameters,</a:t>
            </a:r>
            <a:br>
              <a:rPr lang="en-US" smtClean="0">
                <a:latin typeface="+mj-lt"/>
              </a:rPr>
            </a:br>
            <a:r>
              <a:rPr lang="en-US" smtClean="0">
                <a:latin typeface="+mj-lt"/>
              </a:rPr>
              <a:t> Prob(Outcome)  = </a:t>
            </a:r>
            <a:r>
              <a:rPr lang="el-GR" smtClean="0">
                <a:latin typeface="+mj-lt"/>
              </a:rPr>
              <a:t>Σ</a:t>
            </a:r>
            <a:r>
              <a:rPr lang="en-US" baseline="-25000" smtClean="0">
                <a:latin typeface="+mj-lt"/>
              </a:rPr>
              <a:t>q</a:t>
            </a:r>
            <a:r>
              <a:rPr lang="en-US" smtClean="0">
                <a:latin typeface="+mj-lt"/>
              </a:rPr>
              <a:t> </a:t>
            </a:r>
            <a:r>
              <a:rPr lang="el-GR" smtClean="0">
                <a:latin typeface="+mj-lt"/>
              </a:rPr>
              <a:t>π</a:t>
            </a:r>
            <a:r>
              <a:rPr lang="en-US" baseline="-25000" smtClean="0">
                <a:latin typeface="+mj-lt"/>
              </a:rPr>
              <a:t>q</a:t>
            </a:r>
            <a:r>
              <a:rPr lang="en-US" smtClean="0">
                <a:latin typeface="+mj-lt"/>
              </a:rPr>
              <a:t> f(y,</a:t>
            </a:r>
            <a:r>
              <a:rPr lang="en-US" b="1" smtClean="0">
                <a:latin typeface="+mj-lt"/>
              </a:rPr>
              <a:t>x</a:t>
            </a:r>
            <a:r>
              <a:rPr lang="en-US" smtClean="0">
                <a:latin typeface="+mj-lt"/>
              </a:rPr>
              <a:t>|</a:t>
            </a:r>
            <a:r>
              <a:rPr lang="el-GR" b="1" smtClean="0">
                <a:latin typeface="+mj-lt"/>
              </a:rPr>
              <a:t>β</a:t>
            </a:r>
            <a:r>
              <a:rPr lang="en-US" b="1" baseline="-25000" smtClean="0">
                <a:latin typeface="+mj-lt"/>
              </a:rPr>
              <a:t>q</a:t>
            </a:r>
            <a:r>
              <a:rPr lang="en-US" smtClean="0">
                <a:latin typeface="+mj-lt"/>
              </a:rPr>
              <a:t>)</a:t>
            </a:r>
          </a:p>
          <a:p>
            <a:pPr eaLnBrk="1" hangingPunct="1"/>
            <a:r>
              <a:rPr lang="en-US" smtClean="0">
                <a:latin typeface="+mj-lt"/>
              </a:rPr>
              <a:t>Same model, slightly different interpretation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Estimation Problems</a:t>
            </a:r>
          </a:p>
        </p:txBody>
      </p:sp>
      <p:sp>
        <p:nvSpPr>
          <p:cNvPr id="35843" name="Rectangle 3"/>
          <p:cNvSpPr>
            <a:spLocks noGrp="1" noChangeArrowheads="1"/>
          </p:cNvSpPr>
          <p:nvPr>
            <p:ph type="body" idx="1"/>
          </p:nvPr>
        </p:nvSpPr>
        <p:spPr>
          <a:xfrm>
            <a:off x="1295400" y="1752600"/>
            <a:ext cx="7162800" cy="4530725"/>
          </a:xfrm>
        </p:spPr>
        <p:txBody>
          <a:bodyPr/>
          <a:lstStyle/>
          <a:p>
            <a:pPr eaLnBrk="1" hangingPunct="1"/>
            <a:r>
              <a:rPr lang="en-US" smtClean="0">
                <a:latin typeface="+mj-lt"/>
              </a:rPr>
              <a:t>Estimation of population features</a:t>
            </a:r>
          </a:p>
          <a:p>
            <a:pPr lvl="1" eaLnBrk="1" hangingPunct="1"/>
            <a:r>
              <a:rPr lang="en-US" smtClean="0">
                <a:latin typeface="+mj-lt"/>
              </a:rPr>
              <a:t>Latent parameter vectors, </a:t>
            </a:r>
            <a:r>
              <a:rPr lang="el-GR" b="1" smtClean="0">
                <a:latin typeface="+mj-lt"/>
              </a:rPr>
              <a:t>β</a:t>
            </a:r>
            <a:r>
              <a:rPr lang="en-US" b="1" baseline="-25000" smtClean="0">
                <a:latin typeface="+mj-lt"/>
              </a:rPr>
              <a:t>q</a:t>
            </a:r>
            <a:r>
              <a:rPr lang="en-US" smtClean="0">
                <a:latin typeface="+mj-lt"/>
              </a:rPr>
              <a:t>, q = 1,…,Q</a:t>
            </a:r>
          </a:p>
          <a:p>
            <a:pPr lvl="1" eaLnBrk="1" hangingPunct="1"/>
            <a:r>
              <a:rPr lang="en-US" smtClean="0">
                <a:latin typeface="+mj-lt"/>
              </a:rPr>
              <a:t>Mixing probabilities, </a:t>
            </a:r>
            <a:r>
              <a:rPr lang="el-GR" smtClean="0">
                <a:latin typeface="+mj-lt"/>
              </a:rPr>
              <a:t>π</a:t>
            </a:r>
            <a:r>
              <a:rPr lang="en-US" baseline="-25000" smtClean="0">
                <a:latin typeface="+mj-lt"/>
              </a:rPr>
              <a:t>q</a:t>
            </a:r>
            <a:r>
              <a:rPr lang="en-US" smtClean="0">
                <a:latin typeface="+mj-lt"/>
              </a:rPr>
              <a:t>, q = 1,…,Q</a:t>
            </a:r>
          </a:p>
          <a:p>
            <a:pPr lvl="1" eaLnBrk="1" hangingPunct="1"/>
            <a:r>
              <a:rPr lang="en-US" smtClean="0">
                <a:latin typeface="+mj-lt"/>
              </a:rPr>
              <a:t>Probabilities, partial effects, predictions, etc.</a:t>
            </a:r>
          </a:p>
          <a:p>
            <a:pPr lvl="1" eaLnBrk="1" hangingPunct="1"/>
            <a:r>
              <a:rPr lang="en-US" smtClean="0">
                <a:latin typeface="+mj-lt"/>
              </a:rPr>
              <a:t>Model structure: The number of classes, Q</a:t>
            </a:r>
          </a:p>
          <a:p>
            <a:pPr eaLnBrk="1" hangingPunct="1"/>
            <a:r>
              <a:rPr lang="en-US" smtClean="0">
                <a:latin typeface="+mj-lt"/>
              </a:rPr>
              <a:t>Classification: Prediction of class membership for individuals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762000" y="1066800"/>
            <a:ext cx="8229600" cy="530225"/>
          </a:xfrm>
        </p:spPr>
        <p:txBody>
          <a:bodyPr/>
          <a:lstStyle/>
          <a:p>
            <a:pPr eaLnBrk="1" hangingPunct="1"/>
            <a:r>
              <a:rPr lang="en-US" b="1" smtClean="0"/>
              <a:t>An Extended Latent Class Model</a:t>
            </a:r>
          </a:p>
        </p:txBody>
      </p:sp>
      <p:graphicFrame>
        <p:nvGraphicFramePr>
          <p:cNvPr id="1026" name="Object 3"/>
          <p:cNvGraphicFramePr>
            <a:graphicFrameLocks noChangeAspect="1"/>
          </p:cNvGraphicFramePr>
          <p:nvPr/>
        </p:nvGraphicFramePr>
        <p:xfrm>
          <a:off x="968375" y="1905000"/>
          <a:ext cx="7588250" cy="4038600"/>
        </p:xfrm>
        <a:graphic>
          <a:graphicData uri="http://schemas.openxmlformats.org/presentationml/2006/ole">
            <mc:AlternateContent xmlns:mc="http://schemas.openxmlformats.org/markup-compatibility/2006">
              <mc:Choice xmlns:v="urn:schemas-microsoft-com:vml" Requires="v">
                <p:oleObj spid="_x0000_s1027" name="Equation" r:id="rId4" imgW="4343400" imgH="2311200" progId="Equation.DSMT4">
                  <p:embed/>
                </p:oleObj>
              </mc:Choice>
              <mc:Fallback>
                <p:oleObj name="Equation" r:id="rId4" imgW="4343400" imgH="23112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375" y="1905000"/>
                        <a:ext cx="7588250" cy="403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idx="4294967295"/>
          </p:nvPr>
        </p:nvSpPr>
        <p:spPr>
          <a:xfrm>
            <a:off x="609600" y="1066800"/>
            <a:ext cx="8229600" cy="530225"/>
          </a:xfrm>
        </p:spPr>
        <p:txBody>
          <a:bodyPr/>
          <a:lstStyle/>
          <a:p>
            <a:pPr eaLnBrk="1" hangingPunct="1"/>
            <a:r>
              <a:rPr lang="en-US" b="1" smtClean="0"/>
              <a:t>Log Likelihood for an LC Model</a:t>
            </a:r>
          </a:p>
        </p:txBody>
      </p:sp>
      <p:graphicFrame>
        <p:nvGraphicFramePr>
          <p:cNvPr id="2050" name="Object 3"/>
          <p:cNvGraphicFramePr>
            <a:graphicFrameLocks noChangeAspect="1"/>
          </p:cNvGraphicFramePr>
          <p:nvPr/>
        </p:nvGraphicFramePr>
        <p:xfrm>
          <a:off x="1370013" y="1882775"/>
          <a:ext cx="7150100" cy="4614863"/>
        </p:xfrm>
        <a:graphic>
          <a:graphicData uri="http://schemas.openxmlformats.org/presentationml/2006/ole">
            <mc:AlternateContent xmlns:mc="http://schemas.openxmlformats.org/markup-compatibility/2006">
              <mc:Choice xmlns:v="urn:schemas-microsoft-com:vml" Requires="v">
                <p:oleObj spid="_x0000_s2051" name="Equation" r:id="rId4" imgW="4101840" imgH="2641320" progId="Equation.DSMT4">
                  <p:embed/>
                </p:oleObj>
              </mc:Choice>
              <mc:Fallback>
                <p:oleObj name="Equation" r:id="rId4" imgW="4101840" imgH="26413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0013" y="1882775"/>
                        <a:ext cx="7150100" cy="4614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6"/>
          <p:cNvSpPr>
            <a:spLocks noChangeArrowheads="1"/>
          </p:cNvSpPr>
          <p:nvPr/>
        </p:nvSpPr>
        <p:spPr bwMode="auto">
          <a:xfrm>
            <a:off x="1371600" y="5943600"/>
            <a:ext cx="7239000" cy="533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609600" y="1066800"/>
            <a:ext cx="8229600" cy="530225"/>
          </a:xfrm>
        </p:spPr>
        <p:txBody>
          <a:bodyPr/>
          <a:lstStyle/>
          <a:p>
            <a:pPr eaLnBrk="1" hangingPunct="1"/>
            <a:r>
              <a:rPr lang="en-US" b="1" smtClean="0"/>
              <a:t>Example: Mixture of Normals</a:t>
            </a:r>
          </a:p>
        </p:txBody>
      </p:sp>
      <p:graphicFrame>
        <p:nvGraphicFramePr>
          <p:cNvPr id="3074" name="Object 2"/>
          <p:cNvGraphicFramePr>
            <a:graphicFrameLocks noChangeAspect="1"/>
          </p:cNvGraphicFramePr>
          <p:nvPr/>
        </p:nvGraphicFramePr>
        <p:xfrm>
          <a:off x="1066800" y="1828800"/>
          <a:ext cx="7497762" cy="4565650"/>
        </p:xfrm>
        <a:graphic>
          <a:graphicData uri="http://schemas.openxmlformats.org/presentationml/2006/ole">
            <mc:AlternateContent xmlns:mc="http://schemas.openxmlformats.org/markup-compatibility/2006">
              <mc:Choice xmlns:v="urn:schemas-microsoft-com:vml" Requires="v">
                <p:oleObj spid="_x0000_s3075" name="Equation" r:id="rId4" imgW="4736880" imgH="2882880" progId="Equation.DSMT4">
                  <p:embed/>
                </p:oleObj>
              </mc:Choice>
              <mc:Fallback>
                <p:oleObj name="Equation" r:id="rId4" imgW="4736880" imgH="288288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828800"/>
                        <a:ext cx="7497762" cy="4565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914400" y="1600200"/>
            <a:ext cx="8229600" cy="530225"/>
          </a:xfrm>
        </p:spPr>
        <p:txBody>
          <a:bodyPr/>
          <a:lstStyle/>
          <a:p>
            <a:pPr eaLnBrk="1" hangingPunct="1"/>
            <a:r>
              <a:rPr lang="en-US" sz="2800" b="1" smtClean="0"/>
              <a:t>Unmixing a Mixed Sample</a:t>
            </a:r>
            <a:br>
              <a:rPr lang="en-US" sz="2800" b="1" smtClean="0"/>
            </a:br>
            <a:r>
              <a:rPr lang="en-US" sz="2800" b="1" smtClean="0"/>
              <a:t>N[1,1] and N[5,1]</a:t>
            </a:r>
          </a:p>
        </p:txBody>
      </p:sp>
      <p:sp>
        <p:nvSpPr>
          <p:cNvPr id="36867" name="Text Box 4"/>
          <p:cNvSpPr txBox="1">
            <a:spLocks noChangeArrowheads="1"/>
          </p:cNvSpPr>
          <p:nvPr/>
        </p:nvSpPr>
        <p:spPr bwMode="auto">
          <a:xfrm>
            <a:off x="2514600" y="2286000"/>
            <a:ext cx="4953000" cy="1803400"/>
          </a:xfrm>
          <a:prstGeom prst="rect">
            <a:avLst/>
          </a:prstGeom>
          <a:noFill/>
          <a:ln w="19050">
            <a:noFill/>
            <a:miter lim="800000"/>
            <a:headEnd/>
            <a:tailEnd/>
          </a:ln>
        </p:spPr>
        <p:txBody>
          <a:bodyPr wrap="square">
            <a:spAutoFit/>
          </a:bodyPr>
          <a:lstStyle/>
          <a:p>
            <a:r>
              <a:rPr lang="en-US" sz="1600" b="1">
                <a:latin typeface="Arial" charset="0"/>
              </a:rPr>
              <a:t>Sample  ; 1 – 1000$</a:t>
            </a:r>
          </a:p>
          <a:p>
            <a:r>
              <a:rPr lang="en-US" sz="1600" b="1">
                <a:latin typeface="Arial" charset="0"/>
              </a:rPr>
              <a:t>Calc        ; Ran(123457)$</a:t>
            </a:r>
          </a:p>
          <a:p>
            <a:r>
              <a:rPr lang="en-US" sz="1600" b="1">
                <a:latin typeface="Arial" charset="0"/>
              </a:rPr>
              <a:t>Create	; lc1=rnn(1,1) ; lc2=rnn(5,1)$  </a:t>
            </a:r>
          </a:p>
          <a:p>
            <a:r>
              <a:rPr lang="en-US" sz="1600" b="1">
                <a:latin typeface="Arial" charset="0"/>
              </a:rPr>
              <a:t>Create	; class=rnu(0,1)$</a:t>
            </a:r>
          </a:p>
          <a:p>
            <a:r>
              <a:rPr lang="en-US" sz="1600" b="1">
                <a:latin typeface="Arial" charset="0"/>
              </a:rPr>
              <a:t>Create	; if(class&lt;.3)ylc=lc1 ; (else)ylc=lc2$ </a:t>
            </a:r>
          </a:p>
          <a:p>
            <a:r>
              <a:rPr lang="en-US" sz="1600" b="1">
                <a:latin typeface="Arial" charset="0"/>
              </a:rPr>
              <a:t>Kernel	; rhs=ylc $</a:t>
            </a:r>
          </a:p>
          <a:p>
            <a:r>
              <a:rPr lang="en-US" sz="1600" b="1">
                <a:latin typeface="Arial" charset="0"/>
              </a:rPr>
              <a:t>Regress  ; lhs=ylc;rhs=one;lcm;pts=2;pds=1$</a:t>
            </a:r>
          </a:p>
        </p:txBody>
      </p:sp>
      <p:pic>
        <p:nvPicPr>
          <p:cNvPr id="36868" name="Picture 8"/>
          <p:cNvPicPr>
            <a:picLocks noChangeAspect="1" noChangeArrowheads="1"/>
          </p:cNvPicPr>
          <p:nvPr/>
        </p:nvPicPr>
        <p:blipFill>
          <a:blip r:embed="rId3"/>
          <a:srcRect/>
          <a:stretch>
            <a:fillRect/>
          </a:stretch>
        </p:blipFill>
        <p:spPr bwMode="auto">
          <a:xfrm>
            <a:off x="2895600" y="4191000"/>
            <a:ext cx="3429000" cy="2329866"/>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idx="4294967295"/>
          </p:nvPr>
        </p:nvSpPr>
        <p:spPr>
          <a:xfrm>
            <a:off x="762000" y="990600"/>
            <a:ext cx="8229600" cy="530225"/>
          </a:xfrm>
        </p:spPr>
        <p:txBody>
          <a:bodyPr/>
          <a:lstStyle/>
          <a:p>
            <a:pPr eaLnBrk="1" hangingPunct="1"/>
            <a:r>
              <a:rPr lang="en-US" b="1" smtClean="0"/>
              <a:t>Mixture of Normals</a:t>
            </a:r>
          </a:p>
        </p:txBody>
      </p:sp>
      <p:sp>
        <p:nvSpPr>
          <p:cNvPr id="37891" name="Text Box 5"/>
          <p:cNvSpPr txBox="1">
            <a:spLocks noChangeArrowheads="1"/>
          </p:cNvSpPr>
          <p:nvPr/>
        </p:nvSpPr>
        <p:spPr bwMode="auto">
          <a:xfrm>
            <a:off x="1066800" y="1676400"/>
            <a:ext cx="7315200" cy="4473575"/>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Latent Class / Panel LinearRg Model         |</a:t>
            </a:r>
          </a:p>
          <a:p>
            <a:r>
              <a:rPr lang="en-US" sz="1200" b="1">
                <a:latin typeface="Courier New" pitchFamily="49" charset="0"/>
              </a:rPr>
              <a:t>| Dependent variable                  YLC     |</a:t>
            </a:r>
          </a:p>
          <a:p>
            <a:r>
              <a:rPr lang="en-US" sz="1200" b="1">
                <a:latin typeface="Courier New" pitchFamily="49" charset="0"/>
              </a:rPr>
              <a:t>| Number of observations             1000     |</a:t>
            </a:r>
          </a:p>
          <a:p>
            <a:r>
              <a:rPr lang="en-US" sz="1200" b="1">
                <a:latin typeface="Courier New" pitchFamily="49" charset="0"/>
              </a:rPr>
              <a:t>| Log likelihood function       -1960.443     |</a:t>
            </a:r>
          </a:p>
          <a:p>
            <a:r>
              <a:rPr lang="en-US" sz="1200" b="1">
                <a:latin typeface="Courier New" pitchFamily="49" charset="0"/>
              </a:rPr>
              <a:t>| Info. Criterion: AIC =          3.93089     |</a:t>
            </a:r>
          </a:p>
          <a:p>
            <a:r>
              <a:rPr lang="en-US" sz="1200" b="1">
                <a:latin typeface="Courier New" pitchFamily="49" charset="0"/>
              </a:rPr>
              <a:t>| LINEAR regression model                     |</a:t>
            </a:r>
          </a:p>
          <a:p>
            <a:r>
              <a:rPr lang="en-US" sz="1200" b="1">
                <a:latin typeface="Courier New" pitchFamily="49" charset="0"/>
              </a:rPr>
              <a:t>| Model fit with  2 latent classes.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|b/St.Er.|P[|Z|&gt;z]| Mean of X|</a:t>
            </a:r>
          </a:p>
          <a:p>
            <a:r>
              <a:rPr lang="en-US" sz="1200" b="1">
                <a:latin typeface="Courier New" pitchFamily="49" charset="0"/>
              </a:rPr>
              <a:t>+--------+--------------+----------------+--------+--------+----------+</a:t>
            </a:r>
          </a:p>
          <a:p>
            <a:r>
              <a:rPr lang="en-US" sz="1200" b="1">
                <a:latin typeface="Courier New" pitchFamily="49" charset="0"/>
              </a:rPr>
              <a:t>+--------+Model parameters for latent class 1                         |</a:t>
            </a:r>
          </a:p>
          <a:p>
            <a:r>
              <a:rPr lang="en-US" sz="1200" b="1">
                <a:latin typeface="Courier New" pitchFamily="49" charset="0"/>
              </a:rPr>
              <a:t>|Constant|    </a:t>
            </a:r>
            <a:r>
              <a:rPr lang="en-US" sz="1200" b="1">
                <a:solidFill>
                  <a:srgbClr val="FF3300"/>
                </a:solidFill>
                <a:latin typeface="Courier New" pitchFamily="49" charset="0"/>
              </a:rPr>
              <a:t>4.97029</a:t>
            </a:r>
            <a:r>
              <a:rPr lang="en-US" sz="1200" b="1">
                <a:latin typeface="Courier New" pitchFamily="49" charset="0"/>
              </a:rPr>
              <a:t>***       .04511814   110.162   .0000            |</a:t>
            </a:r>
          </a:p>
          <a:p>
            <a:r>
              <a:rPr lang="en-US" sz="1200" b="1">
                <a:latin typeface="Courier New" pitchFamily="49" charset="0"/>
              </a:rPr>
              <a:t>|Sigma   |    </a:t>
            </a:r>
            <a:r>
              <a:rPr lang="en-US" sz="1200" b="1">
                <a:solidFill>
                  <a:srgbClr val="FF3300"/>
                </a:solidFill>
                <a:latin typeface="Courier New" pitchFamily="49" charset="0"/>
              </a:rPr>
              <a:t>1.00214</a:t>
            </a:r>
            <a:r>
              <a:rPr lang="en-US" sz="1200" b="1">
                <a:latin typeface="Courier New" pitchFamily="49" charset="0"/>
              </a:rPr>
              <a:t>***       .03317650    30.206   .0000            |</a:t>
            </a:r>
          </a:p>
          <a:p>
            <a:r>
              <a:rPr lang="en-US" sz="1200" b="1">
                <a:latin typeface="Courier New" pitchFamily="49" charset="0"/>
              </a:rPr>
              <a:t>+--------+Model parameters for latent class 2                         |</a:t>
            </a:r>
          </a:p>
          <a:p>
            <a:r>
              <a:rPr lang="en-US" sz="1200" b="1">
                <a:latin typeface="Courier New" pitchFamily="49" charset="0"/>
              </a:rPr>
              <a:t>|Constant|    </a:t>
            </a:r>
            <a:r>
              <a:rPr lang="en-US" sz="1200" b="1">
                <a:solidFill>
                  <a:srgbClr val="FF3300"/>
                </a:solidFill>
                <a:latin typeface="Courier New" pitchFamily="49" charset="0"/>
              </a:rPr>
              <a:t>1.05522</a:t>
            </a:r>
            <a:r>
              <a:rPr lang="en-US" sz="1200" b="1">
                <a:latin typeface="Courier New" pitchFamily="49" charset="0"/>
              </a:rPr>
              <a:t>***       .07347646    14.361   .0000            |</a:t>
            </a:r>
          </a:p>
          <a:p>
            <a:r>
              <a:rPr lang="en-US" sz="1200" b="1">
                <a:latin typeface="Courier New" pitchFamily="49" charset="0"/>
              </a:rPr>
              <a:t>|Sigma   |     </a:t>
            </a:r>
            <a:r>
              <a:rPr lang="en-US" sz="1200" b="1">
                <a:solidFill>
                  <a:srgbClr val="FF3300"/>
                </a:solidFill>
                <a:latin typeface="Courier New" pitchFamily="49" charset="0"/>
              </a:rPr>
              <a:t>.95746</a:t>
            </a:r>
            <a:r>
              <a:rPr lang="en-US" sz="1200" b="1">
                <a:latin typeface="Courier New" pitchFamily="49" charset="0"/>
              </a:rPr>
              <a:t>***       .05456724    17.546   .0000            |</a:t>
            </a:r>
          </a:p>
          <a:p>
            <a:r>
              <a:rPr lang="en-US" sz="1200" b="1">
                <a:latin typeface="Courier New" pitchFamily="49" charset="0"/>
              </a:rPr>
              <a:t>+--------+Estimated prior probabilities for class membership          |</a:t>
            </a:r>
          </a:p>
          <a:p>
            <a:r>
              <a:rPr lang="en-US" sz="1200" b="1">
                <a:latin typeface="Courier New" pitchFamily="49" charset="0"/>
              </a:rPr>
              <a:t>|Class1Pr|     </a:t>
            </a:r>
            <a:r>
              <a:rPr lang="en-US" sz="1200" b="1">
                <a:solidFill>
                  <a:srgbClr val="FF3300"/>
                </a:solidFill>
                <a:latin typeface="Courier New" pitchFamily="49" charset="0"/>
              </a:rPr>
              <a:t>.70003</a:t>
            </a:r>
            <a:r>
              <a:rPr lang="en-US" sz="1200" b="1">
                <a:latin typeface="Courier New" pitchFamily="49" charset="0"/>
              </a:rPr>
              <a:t>***       .01659777    42.176   .0000            |</a:t>
            </a:r>
          </a:p>
          <a:p>
            <a:r>
              <a:rPr lang="en-US" sz="1200" b="1">
                <a:latin typeface="Courier New" pitchFamily="49" charset="0"/>
              </a:rPr>
              <a:t>|Class2Pr|     </a:t>
            </a:r>
            <a:r>
              <a:rPr lang="en-US" sz="1200" b="1">
                <a:solidFill>
                  <a:srgbClr val="FF3300"/>
                </a:solidFill>
                <a:latin typeface="Courier New" pitchFamily="49" charset="0"/>
              </a:rPr>
              <a:t>.29997</a:t>
            </a:r>
            <a:r>
              <a:rPr lang="en-US" sz="1200" b="1">
                <a:latin typeface="Courier New" pitchFamily="49" charset="0"/>
              </a:rPr>
              <a:t>***       .01659777    18.073   .0000            |</a:t>
            </a:r>
          </a:p>
          <a:p>
            <a:r>
              <a:rPr lang="en-US" sz="1200" b="1">
                <a:latin typeface="Courier New" pitchFamily="49" charset="0"/>
              </a:rPr>
              <a:t>+--------+------------------------------------------------------------+</a:t>
            </a:r>
          </a:p>
          <a:p>
            <a:r>
              <a:rPr lang="en-US" sz="1200" b="1">
                <a:latin typeface="Courier New" pitchFamily="49" charset="0"/>
              </a:rPr>
              <a:t>| Note: ***, **, * = Significance at 1%, 5%, 10% level.               |</a:t>
            </a:r>
          </a:p>
          <a:p>
            <a:r>
              <a:rPr lang="en-US" sz="1200" b="1">
                <a:latin typeface="Courier New" pitchFamily="49" charset="0"/>
              </a:rPr>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p:txBody>
          <a:bodyPr/>
          <a:lstStyle/>
          <a:p>
            <a:pPr eaLnBrk="1" hangingPunct="1"/>
            <a:r>
              <a:rPr lang="en-US" b="1" smtClean="0"/>
              <a:t>Estimating Which Class</a:t>
            </a:r>
          </a:p>
        </p:txBody>
      </p:sp>
      <p:graphicFrame>
        <p:nvGraphicFramePr>
          <p:cNvPr id="4098" name="Object 3"/>
          <p:cNvGraphicFramePr>
            <a:graphicFrameLocks noChangeAspect="1"/>
          </p:cNvGraphicFramePr>
          <p:nvPr/>
        </p:nvGraphicFramePr>
        <p:xfrm>
          <a:off x="1295400" y="1508125"/>
          <a:ext cx="6553200" cy="5035550"/>
        </p:xfrm>
        <a:graphic>
          <a:graphicData uri="http://schemas.openxmlformats.org/presentationml/2006/ole">
            <mc:AlternateContent xmlns:mc="http://schemas.openxmlformats.org/markup-compatibility/2006">
              <mc:Choice xmlns:v="urn:schemas-microsoft-com:vml" Requires="v">
                <p:oleObj spid="_x0000_s4099" name="Equation" r:id="rId4" imgW="5092560" imgH="3911400" progId="Equation.DSMT4">
                  <p:embed/>
                </p:oleObj>
              </mc:Choice>
              <mc:Fallback>
                <p:oleObj name="Equation" r:id="rId4" imgW="5092560" imgH="39114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508125"/>
                        <a:ext cx="6553200" cy="5035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0" name="Line 7"/>
          <p:cNvSpPr>
            <a:spLocks noChangeShapeType="1"/>
          </p:cNvSpPr>
          <p:nvPr/>
        </p:nvSpPr>
        <p:spPr bwMode="auto">
          <a:xfrm flipH="1">
            <a:off x="5257800" y="1676400"/>
            <a:ext cx="3276600" cy="0"/>
          </a:xfrm>
          <a:prstGeom prst="line">
            <a:avLst/>
          </a:prstGeom>
          <a:noFill/>
          <a:ln w="38100">
            <a:solidFill>
              <a:srgbClr val="FF3300"/>
            </a:solidFill>
            <a:round/>
            <a:headEnd/>
            <a:tailEnd type="triangle" w="med" len="med"/>
          </a:ln>
        </p:spPr>
        <p:txBody>
          <a:bodyPr wrap="none"/>
          <a:lstStyle/>
          <a:p>
            <a:endParaRPr lang="en-US"/>
          </a:p>
        </p:txBody>
      </p:sp>
      <p:sp>
        <p:nvSpPr>
          <p:cNvPr id="4101" name="Line 8"/>
          <p:cNvSpPr>
            <a:spLocks noChangeShapeType="1"/>
          </p:cNvSpPr>
          <p:nvPr/>
        </p:nvSpPr>
        <p:spPr bwMode="auto">
          <a:xfrm flipH="1">
            <a:off x="6858000" y="5486400"/>
            <a:ext cx="1828800" cy="0"/>
          </a:xfrm>
          <a:prstGeom prst="line">
            <a:avLst/>
          </a:prstGeom>
          <a:noFill/>
          <a:ln w="38100">
            <a:solidFill>
              <a:srgbClr val="FF3300"/>
            </a:solidFill>
            <a:round/>
            <a:headEnd/>
            <a:tailEnd type="triangle" w="med" len="med"/>
          </a:ln>
        </p:spPr>
        <p:txBody>
          <a:bodyPr wrap="none"/>
          <a:lstStyle/>
          <a:p>
            <a:endParaRPr lang="en-US"/>
          </a:p>
        </p:txBody>
      </p:sp>
      <p:sp>
        <p:nvSpPr>
          <p:cNvPr id="6" name="Rectangle 6"/>
          <p:cNvSpPr>
            <a:spLocks noChangeArrowheads="1"/>
          </p:cNvSpPr>
          <p:nvPr/>
        </p:nvSpPr>
        <p:spPr bwMode="auto">
          <a:xfrm>
            <a:off x="1219200" y="5181600"/>
            <a:ext cx="54864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idx="4294967295"/>
          </p:nvPr>
        </p:nvSpPr>
        <p:spPr>
          <a:xfrm>
            <a:off x="609600" y="1524000"/>
            <a:ext cx="8229600" cy="530225"/>
          </a:xfrm>
        </p:spPr>
        <p:txBody>
          <a:bodyPr/>
          <a:lstStyle/>
          <a:p>
            <a:pPr eaLnBrk="1" hangingPunct="1"/>
            <a:r>
              <a:rPr lang="en-US" b="1" smtClean="0"/>
              <a:t>Posterior for Normal Mixture</a:t>
            </a:r>
          </a:p>
        </p:txBody>
      </p:sp>
      <p:graphicFrame>
        <p:nvGraphicFramePr>
          <p:cNvPr id="5122" name="Object 2"/>
          <p:cNvGraphicFramePr>
            <a:graphicFrameLocks noChangeAspect="1"/>
          </p:cNvGraphicFramePr>
          <p:nvPr/>
        </p:nvGraphicFramePr>
        <p:xfrm>
          <a:off x="400050" y="12700"/>
          <a:ext cx="114300" cy="177800"/>
        </p:xfrm>
        <a:graphic>
          <a:graphicData uri="http://schemas.openxmlformats.org/presentationml/2006/ole">
            <mc:AlternateContent xmlns:mc="http://schemas.openxmlformats.org/markup-compatibility/2006">
              <mc:Choice xmlns:v="urn:schemas-microsoft-com:vml" Requires="v">
                <p:oleObj spid="_x0000_s5124" name="Equation" r:id="rId4" imgW="114120" imgH="177480" progId="Equation.DSMT4">
                  <p:embed/>
                </p:oleObj>
              </mc:Choice>
              <mc:Fallback>
                <p:oleObj name="Equation" r:id="rId4" imgW="114120" imgH="17748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050" y="12700"/>
                        <a:ext cx="114300" cy="17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3" name="Object 3"/>
          <p:cNvGraphicFramePr>
            <a:graphicFrameLocks noChangeAspect="1"/>
          </p:cNvGraphicFramePr>
          <p:nvPr/>
        </p:nvGraphicFramePr>
        <p:xfrm>
          <a:off x="625475" y="2667000"/>
          <a:ext cx="7589838" cy="2301875"/>
        </p:xfrm>
        <a:graphic>
          <a:graphicData uri="http://schemas.openxmlformats.org/presentationml/2006/ole">
            <mc:AlternateContent xmlns:mc="http://schemas.openxmlformats.org/markup-compatibility/2006">
              <mc:Choice xmlns:v="urn:schemas-microsoft-com:vml" Requires="v">
                <p:oleObj spid="_x0000_s5125" name="Equation" r:id="rId6" imgW="3517560" imgH="1066680" progId="Equation.DSMT4">
                  <p:embed/>
                </p:oleObj>
              </mc:Choice>
              <mc:Fallback>
                <p:oleObj name="Equation" r:id="rId6" imgW="3517560" imgH="106668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5475" y="2667000"/>
                        <a:ext cx="7589838" cy="2301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idx="4294967295"/>
          </p:nvPr>
        </p:nvSpPr>
        <p:spPr/>
        <p:txBody>
          <a:bodyPr/>
          <a:lstStyle/>
          <a:p>
            <a:pPr eaLnBrk="1" hangingPunct="1"/>
            <a:r>
              <a:rPr lang="en-US" b="1" smtClean="0"/>
              <a:t>Estimated Posterior Probabilities</a:t>
            </a:r>
          </a:p>
        </p:txBody>
      </p:sp>
      <p:pic>
        <p:nvPicPr>
          <p:cNvPr id="2" name="Picture 3"/>
          <p:cNvPicPr>
            <a:picLocks noChangeAspect="1" noChangeArrowheads="1"/>
          </p:cNvPicPr>
          <p:nvPr/>
        </p:nvPicPr>
        <p:blipFill>
          <a:blip r:embed="rId3"/>
          <a:srcRect/>
          <a:stretch>
            <a:fillRect/>
          </a:stretch>
        </p:blipFill>
        <p:spPr bwMode="auto">
          <a:xfrm>
            <a:off x="3048000" y="1447800"/>
            <a:ext cx="3581400" cy="50935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idx="4294967295"/>
          </p:nvPr>
        </p:nvSpPr>
        <p:spPr>
          <a:xfrm>
            <a:off x="762000" y="1066800"/>
            <a:ext cx="8229600" cy="530225"/>
          </a:xfrm>
        </p:spPr>
        <p:txBody>
          <a:bodyPr/>
          <a:lstStyle/>
          <a:p>
            <a:pPr eaLnBrk="1" hangingPunct="1"/>
            <a:r>
              <a:rPr lang="en-US" b="1" smtClean="0"/>
              <a:t>How Many Classes?</a:t>
            </a:r>
          </a:p>
        </p:txBody>
      </p:sp>
      <p:graphicFrame>
        <p:nvGraphicFramePr>
          <p:cNvPr id="7170" name="Object 2"/>
          <p:cNvGraphicFramePr>
            <a:graphicFrameLocks noChangeAspect="1"/>
          </p:cNvGraphicFramePr>
          <p:nvPr/>
        </p:nvGraphicFramePr>
        <p:xfrm>
          <a:off x="1371600" y="1981200"/>
          <a:ext cx="7358062" cy="3613150"/>
        </p:xfrm>
        <a:graphic>
          <a:graphicData uri="http://schemas.openxmlformats.org/presentationml/2006/ole">
            <mc:AlternateContent xmlns:mc="http://schemas.openxmlformats.org/markup-compatibility/2006">
              <mc:Choice xmlns:v="urn:schemas-microsoft-com:vml" Requires="v">
                <p:oleObj spid="_x0000_s7171" name="Equation" r:id="rId4" imgW="4241520" imgH="2082600" progId="Equation.DSMT4">
                  <p:embed/>
                </p:oleObj>
              </mc:Choice>
              <mc:Fallback>
                <p:oleObj name="Equation" r:id="rId4" imgW="4241520" imgH="20826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981200"/>
                        <a:ext cx="7358062" cy="3613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a:xfrm>
            <a:off x="457200" y="990600"/>
            <a:ext cx="8229600" cy="1139825"/>
          </a:xfrm>
        </p:spPr>
        <p:txBody>
          <a:bodyPr/>
          <a:lstStyle/>
          <a:p>
            <a:pPr eaLnBrk="1" hangingPunct="1"/>
            <a:r>
              <a:rPr lang="en-US" sz="3200" b="1" smtClean="0"/>
              <a:t>More Difficult When the </a:t>
            </a:r>
            <a:br>
              <a:rPr lang="en-US" sz="3200" b="1" smtClean="0"/>
            </a:br>
            <a:r>
              <a:rPr lang="en-US" sz="3200" b="1" smtClean="0"/>
              <a:t>Populations are Close Together</a:t>
            </a:r>
          </a:p>
        </p:txBody>
      </p:sp>
      <p:pic>
        <p:nvPicPr>
          <p:cNvPr id="38915" name="Picture 5"/>
          <p:cNvPicPr>
            <a:picLocks noChangeAspect="1" noChangeArrowheads="1"/>
          </p:cNvPicPr>
          <p:nvPr/>
        </p:nvPicPr>
        <p:blipFill>
          <a:blip r:embed="rId3"/>
          <a:srcRect/>
          <a:stretch>
            <a:fillRect/>
          </a:stretch>
        </p:blipFill>
        <p:spPr bwMode="auto">
          <a:xfrm>
            <a:off x="1676400" y="2667000"/>
            <a:ext cx="6400800" cy="3529929"/>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533400"/>
            <a:ext cx="8229600" cy="1139825"/>
          </a:xfrm>
        </p:spPr>
        <p:txBody>
          <a:bodyPr/>
          <a:lstStyle/>
          <a:p>
            <a:pPr eaLnBrk="1" hangingPunct="1"/>
            <a:r>
              <a:rPr lang="en-US" b="1" smtClean="0"/>
              <a:t>The Technique Still Works</a:t>
            </a:r>
          </a:p>
        </p:txBody>
      </p:sp>
      <p:sp>
        <p:nvSpPr>
          <p:cNvPr id="39939" name="Text Box 4"/>
          <p:cNvSpPr txBox="1">
            <a:spLocks noChangeArrowheads="1"/>
          </p:cNvSpPr>
          <p:nvPr/>
        </p:nvSpPr>
        <p:spPr bwMode="auto">
          <a:xfrm>
            <a:off x="762000" y="1676400"/>
            <a:ext cx="7848600" cy="413385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Latent Class / Panel LinearRg Model</a:t>
            </a:r>
          </a:p>
          <a:p>
            <a:r>
              <a:rPr lang="en-US" sz="1400" b="1">
                <a:latin typeface="Courier New" pitchFamily="49" charset="0"/>
              </a:rPr>
              <a:t>Dependent variable                  YLC</a:t>
            </a:r>
          </a:p>
          <a:p>
            <a:r>
              <a:rPr lang="en-US" sz="1400" b="1">
                <a:latin typeface="Courier New" pitchFamily="49" charset="0"/>
              </a:rPr>
              <a:t>Sample is  1 pds and   1000 individuals</a:t>
            </a:r>
          </a:p>
          <a:p>
            <a:r>
              <a:rPr lang="en-US" sz="1400" b="1">
                <a:latin typeface="Courier New" pitchFamily="49" charset="0"/>
              </a:rPr>
              <a:t>LINEAR regression model</a:t>
            </a:r>
          </a:p>
          <a:p>
            <a:r>
              <a:rPr lang="en-US" sz="1400" b="1">
                <a:latin typeface="Courier New" pitchFamily="49" charset="0"/>
              </a:rPr>
              <a:t>Model fit with  2 latent classes.</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|Model parameters for latent class 1</a:t>
            </a:r>
          </a:p>
          <a:p>
            <a:r>
              <a:rPr lang="en-US" sz="1400" b="1">
                <a:latin typeface="Courier New" pitchFamily="49" charset="0"/>
              </a:rPr>
              <a:t>Constant|    2.93611***       .15813       18.568   .0000</a:t>
            </a:r>
          </a:p>
          <a:p>
            <a:r>
              <a:rPr lang="en-US" sz="1400" b="1">
                <a:latin typeface="Courier New" pitchFamily="49" charset="0"/>
              </a:rPr>
              <a:t>   Sigma|    1.00326***       .07370       13.613   .0000</a:t>
            </a:r>
          </a:p>
          <a:p>
            <a:r>
              <a:rPr lang="en-US" sz="1400" b="1">
                <a:latin typeface="Courier New" pitchFamily="49" charset="0"/>
              </a:rPr>
              <a:t>        |Model parameters for latent class 2</a:t>
            </a:r>
          </a:p>
          <a:p>
            <a:r>
              <a:rPr lang="en-US" sz="1400" b="1">
                <a:latin typeface="Courier New" pitchFamily="49" charset="0"/>
              </a:rPr>
              <a:t>Constant|     .90156***       .28767        3.134   .0017</a:t>
            </a:r>
          </a:p>
          <a:p>
            <a:r>
              <a:rPr lang="en-US" sz="1400" b="1">
                <a:latin typeface="Courier New" pitchFamily="49" charset="0"/>
              </a:rPr>
              <a:t>   Sigma|     .86951***       .10808        8.045   .0000</a:t>
            </a:r>
          </a:p>
          <a:p>
            <a:r>
              <a:rPr lang="en-US" sz="1400" b="1">
                <a:latin typeface="Courier New" pitchFamily="49" charset="0"/>
              </a:rPr>
              <a:t>        |Estimated prior probabilities for class membership</a:t>
            </a:r>
          </a:p>
          <a:p>
            <a:r>
              <a:rPr lang="en-US" sz="1400" b="1">
                <a:latin typeface="Courier New" pitchFamily="49" charset="0"/>
              </a:rPr>
              <a:t>Class1Pr|     .73447***       .09076        8.092   .0000</a:t>
            </a:r>
          </a:p>
          <a:p>
            <a:r>
              <a:rPr lang="en-US" sz="1400" b="1">
                <a:latin typeface="Courier New" pitchFamily="49" charset="0"/>
              </a:rPr>
              <a:t>Class2Pr|     .26553***       .09076        2.926   .0034</a:t>
            </a:r>
          </a:p>
          <a:p>
            <a:r>
              <a:rPr lang="en-US" sz="1400" b="1">
                <a:latin typeface="Courier New" pitchFamily="49" charset="0"/>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b="1" smtClean="0"/>
              <a:t>Heckman and Singer RE Model</a:t>
            </a:r>
          </a:p>
        </p:txBody>
      </p:sp>
      <p:sp>
        <p:nvSpPr>
          <p:cNvPr id="8196" name="Rectangle 3"/>
          <p:cNvSpPr>
            <a:spLocks noGrp="1" noChangeArrowheads="1"/>
          </p:cNvSpPr>
          <p:nvPr>
            <p:ph type="body" sz="half" idx="1"/>
          </p:nvPr>
        </p:nvSpPr>
        <p:spPr>
          <a:xfrm>
            <a:off x="457200" y="1600200"/>
            <a:ext cx="7924800" cy="4530725"/>
          </a:xfrm>
        </p:spPr>
        <p:txBody>
          <a:bodyPr/>
          <a:lstStyle/>
          <a:p>
            <a:pPr eaLnBrk="1" hangingPunct="1"/>
            <a:r>
              <a:rPr lang="en-US" sz="2400" smtClean="0">
                <a:latin typeface="+mj-lt"/>
              </a:rPr>
              <a:t>Random Effects Model</a:t>
            </a:r>
          </a:p>
          <a:p>
            <a:pPr eaLnBrk="1" hangingPunct="1"/>
            <a:r>
              <a:rPr lang="en-US" sz="2400" smtClean="0">
                <a:latin typeface="+mj-lt"/>
              </a:rPr>
              <a:t>Random Constants with Discrete Distribution</a:t>
            </a:r>
          </a:p>
        </p:txBody>
      </p:sp>
      <p:graphicFrame>
        <p:nvGraphicFramePr>
          <p:cNvPr id="8194" name="Object 3"/>
          <p:cNvGraphicFramePr>
            <a:graphicFrameLocks noGrp="1" noChangeAspect="1"/>
          </p:cNvGraphicFramePr>
          <p:nvPr>
            <p:ph sz="half" idx="2"/>
          </p:nvPr>
        </p:nvGraphicFramePr>
        <p:xfrm>
          <a:off x="914400" y="2601913"/>
          <a:ext cx="6629400" cy="3527425"/>
        </p:xfrm>
        <a:graphic>
          <a:graphicData uri="http://schemas.openxmlformats.org/presentationml/2006/ole">
            <mc:AlternateContent xmlns:mc="http://schemas.openxmlformats.org/markup-compatibility/2006">
              <mc:Choice xmlns:v="urn:schemas-microsoft-com:vml" Requires="v">
                <p:oleObj spid="_x0000_s8195" name="Equation" r:id="rId4" imgW="4343400" imgH="2311200" progId="Equation.DSMT4">
                  <p:embed/>
                </p:oleObj>
              </mc:Choice>
              <mc:Fallback>
                <p:oleObj name="Equation" r:id="rId4" imgW="4343400" imgH="23112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601913"/>
                        <a:ext cx="6629400" cy="3527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97" name="Rectangle 6"/>
          <p:cNvSpPr>
            <a:spLocks noChangeArrowheads="1"/>
          </p:cNvSpPr>
          <p:nvPr/>
        </p:nvSpPr>
        <p:spPr bwMode="auto">
          <a:xfrm>
            <a:off x="838200" y="2895600"/>
            <a:ext cx="66294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mtClean="0"/>
              <a:t>LCM for Health Status</a:t>
            </a:r>
          </a:p>
        </p:txBody>
      </p:sp>
      <p:sp>
        <p:nvSpPr>
          <p:cNvPr id="45059" name="Rectangle 3"/>
          <p:cNvSpPr>
            <a:spLocks noGrp="1" noChangeArrowheads="1"/>
          </p:cNvSpPr>
          <p:nvPr>
            <p:ph type="body" idx="1"/>
          </p:nvPr>
        </p:nvSpPr>
        <p:spPr>
          <a:xfrm>
            <a:off x="990600" y="1676400"/>
            <a:ext cx="7239000" cy="2438400"/>
          </a:xfrm>
        </p:spPr>
        <p:txBody>
          <a:bodyPr/>
          <a:lstStyle/>
          <a:p>
            <a:pPr eaLnBrk="1" hangingPunct="1"/>
            <a:r>
              <a:rPr lang="en-US" sz="2400" smtClean="0">
                <a:latin typeface="+mj-lt"/>
              </a:rPr>
              <a:t>Self Assessed Health Status = 0,1,…,10</a:t>
            </a:r>
          </a:p>
          <a:p>
            <a:pPr eaLnBrk="1" hangingPunct="1"/>
            <a:r>
              <a:rPr lang="en-US" sz="2400" smtClean="0">
                <a:latin typeface="+mj-lt"/>
              </a:rPr>
              <a:t>Recoded:  Healthy  =  HSAT &gt; 6</a:t>
            </a:r>
          </a:p>
          <a:p>
            <a:pPr eaLnBrk="1" hangingPunct="1"/>
            <a:r>
              <a:rPr lang="en-US" sz="2400" smtClean="0">
                <a:latin typeface="+mj-lt"/>
              </a:rPr>
              <a:t>Using only groups observed T=7 times; N=887</a:t>
            </a:r>
          </a:p>
          <a:p>
            <a:pPr eaLnBrk="1" hangingPunct="1"/>
            <a:r>
              <a:rPr lang="en-US" sz="2400" smtClean="0">
                <a:latin typeface="+mj-lt"/>
              </a:rPr>
              <a:t>Prob = </a:t>
            </a:r>
            <a:r>
              <a:rPr lang="en-US" sz="2400" smtClean="0">
                <a:latin typeface="+mj-lt"/>
                <a:sym typeface="Symbol"/>
              </a:rPr>
              <a:t></a:t>
            </a:r>
            <a:r>
              <a:rPr lang="en-US" sz="2400" smtClean="0">
                <a:latin typeface="+mj-lt"/>
              </a:rPr>
              <a:t>(Age,Educ,Income,Married,Kids)</a:t>
            </a:r>
          </a:p>
          <a:p>
            <a:pPr eaLnBrk="1" hangingPunct="1"/>
            <a:r>
              <a:rPr lang="en-US" sz="2400" smtClean="0">
                <a:latin typeface="+mj-lt"/>
              </a:rPr>
              <a:t>2, 3 classes</a:t>
            </a:r>
          </a:p>
        </p:txBody>
      </p:sp>
      <p:pic>
        <p:nvPicPr>
          <p:cNvPr id="62465" name="Picture 1"/>
          <p:cNvPicPr>
            <a:picLocks noChangeAspect="1" noChangeArrowheads="1"/>
          </p:cNvPicPr>
          <p:nvPr/>
        </p:nvPicPr>
        <p:blipFill>
          <a:blip r:embed="rId3"/>
          <a:srcRect/>
          <a:stretch>
            <a:fillRect/>
          </a:stretch>
        </p:blipFill>
        <p:spPr bwMode="auto">
          <a:xfrm>
            <a:off x="1371600" y="3886200"/>
            <a:ext cx="6795260" cy="2667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Grp="1" noChangeArrowheads="1"/>
          </p:cNvSpPr>
          <p:nvPr>
            <p:ph type="title"/>
          </p:nvPr>
        </p:nvSpPr>
        <p:spPr>
          <a:xfrm>
            <a:off x="457200" y="914400"/>
            <a:ext cx="8229600" cy="636587"/>
          </a:xfrm>
        </p:spPr>
        <p:txBody>
          <a:bodyPr/>
          <a:lstStyle/>
          <a:p>
            <a:pPr eaLnBrk="1" hangingPunct="1"/>
            <a:r>
              <a:rPr lang="en-US" sz="3600" smtClean="0"/>
              <a:t>Too Many Classes</a:t>
            </a:r>
          </a:p>
        </p:txBody>
      </p:sp>
      <p:pic>
        <p:nvPicPr>
          <p:cNvPr id="60417" name="Picture 1"/>
          <p:cNvPicPr>
            <a:picLocks noChangeAspect="1" noChangeArrowheads="1"/>
          </p:cNvPicPr>
          <p:nvPr/>
        </p:nvPicPr>
        <p:blipFill>
          <a:blip r:embed="rId3"/>
          <a:srcRect/>
          <a:stretch>
            <a:fillRect/>
          </a:stretch>
        </p:blipFill>
        <p:spPr bwMode="auto">
          <a:xfrm>
            <a:off x="2209799" y="1600200"/>
            <a:ext cx="5229921" cy="5105400"/>
          </a:xfrm>
          <a:prstGeom prst="rect">
            <a:avLst/>
          </a:prstGeom>
          <a:noFill/>
          <a:ln w="9525">
            <a:noFill/>
            <a:miter lim="800000"/>
            <a:headEnd/>
            <a:tailEnd/>
          </a:ln>
          <a:effectLst/>
        </p:spPr>
      </p:pic>
      <p:cxnSp>
        <p:nvCxnSpPr>
          <p:cNvPr id="8" name="Straight Arrow Connector 7"/>
          <p:cNvCxnSpPr/>
          <p:nvPr/>
        </p:nvCxnSpPr>
        <p:spPr bwMode="auto">
          <a:xfrm rot="10800000" flipV="1">
            <a:off x="5105400" y="2057400"/>
            <a:ext cx="1371600" cy="1219200"/>
          </a:xfrm>
          <a:prstGeom prst="straightConnector1">
            <a:avLst/>
          </a:prstGeom>
          <a:solidFill>
            <a:schemeClr val="accent1"/>
          </a:solidFill>
          <a:ln w="76200" cap="flat" cmpd="sng" algn="ctr">
            <a:solidFill>
              <a:srgbClr val="FF3300"/>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mtClean="0"/>
              <a:t>Two Class Model</a:t>
            </a:r>
          </a:p>
        </p:txBody>
      </p:sp>
      <p:sp>
        <p:nvSpPr>
          <p:cNvPr id="47107" name="Text Box 4"/>
          <p:cNvSpPr txBox="1">
            <a:spLocks noChangeArrowheads="1"/>
          </p:cNvSpPr>
          <p:nvPr/>
        </p:nvSpPr>
        <p:spPr bwMode="auto">
          <a:xfrm>
            <a:off x="990600" y="1600200"/>
            <a:ext cx="7086600" cy="4838700"/>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Latent Class / Panel Probit   Model</a:t>
            </a:r>
          </a:p>
          <a:p>
            <a:r>
              <a:rPr lang="en-US" sz="1200" b="1">
                <a:latin typeface="Courier New" pitchFamily="49" charset="0"/>
              </a:rPr>
              <a:t>Dependent variable              HEALTHY</a:t>
            </a:r>
          </a:p>
          <a:p>
            <a:r>
              <a:rPr lang="en-US" sz="1200" b="1">
                <a:latin typeface="Courier New" pitchFamily="49" charset="0"/>
              </a:rPr>
              <a:t>Unbalanced panel has    887 individuals</a:t>
            </a:r>
          </a:p>
          <a:p>
            <a:r>
              <a:rPr lang="en-US" sz="1200" b="1">
                <a:latin typeface="Courier New" pitchFamily="49" charset="0"/>
              </a:rPr>
              <a:t>PROBIT (normal)  probability model</a:t>
            </a:r>
          </a:p>
          <a:p>
            <a:r>
              <a:rPr lang="en-US" sz="1200" b="1">
                <a:latin typeface="Courier New" pitchFamily="49" charset="0"/>
              </a:rPr>
              <a:t>Model fit with  2 latent classes.</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|Model parameters for latent class 1</a:t>
            </a:r>
          </a:p>
          <a:p>
            <a:r>
              <a:rPr lang="en-US" sz="1200" b="1">
                <a:latin typeface="Courier New" pitchFamily="49" charset="0"/>
              </a:rPr>
              <a:t>Constant|     .61652**        .28620        2.154   .0312</a:t>
            </a:r>
          </a:p>
          <a:p>
            <a:r>
              <a:rPr lang="en-US" sz="1200" b="1">
                <a:latin typeface="Courier New" pitchFamily="49" charset="0"/>
              </a:rPr>
              <a:t>     AGE|    -.02466***       .00401       -6.143   .0000      44.3352</a:t>
            </a:r>
          </a:p>
          <a:p>
            <a:r>
              <a:rPr lang="en-US" sz="1200" b="1">
                <a:latin typeface="Courier New" pitchFamily="49" charset="0"/>
              </a:rPr>
              <a:t>    EDUC|     .11759***       .01852        6.351   .0000      10.9409</a:t>
            </a:r>
          </a:p>
          <a:p>
            <a:r>
              <a:rPr lang="en-US" sz="1200" b="1">
                <a:latin typeface="Courier New" pitchFamily="49" charset="0"/>
              </a:rPr>
              <a:t>  HHNINC|     .10713          .20447         .524   .6003       .34930</a:t>
            </a:r>
          </a:p>
          <a:p>
            <a:r>
              <a:rPr lang="en-US" sz="1200" b="1">
                <a:latin typeface="Courier New" pitchFamily="49" charset="0"/>
              </a:rPr>
              <a:t> MARRIED|     .11705          .09574        1.223   .2215       .84539</a:t>
            </a:r>
          </a:p>
          <a:p>
            <a:r>
              <a:rPr lang="en-US" sz="1200" b="1">
                <a:latin typeface="Courier New" pitchFamily="49" charset="0"/>
              </a:rPr>
              <a:t>  HHKIDS|     .04421          .07017         .630   .5287       .45482</a:t>
            </a:r>
          </a:p>
          <a:p>
            <a:r>
              <a:rPr lang="en-US" sz="1200" b="1">
                <a:latin typeface="Courier New" pitchFamily="49" charset="0"/>
              </a:rPr>
              <a:t>        |Model parameters for latent class 2</a:t>
            </a:r>
          </a:p>
          <a:p>
            <a:r>
              <a:rPr lang="en-US" sz="1200" b="1">
                <a:latin typeface="Courier New" pitchFamily="49" charset="0"/>
              </a:rPr>
              <a:t>Constant|     .18988          .31890         .595   .5516</a:t>
            </a:r>
          </a:p>
          <a:p>
            <a:r>
              <a:rPr lang="en-US" sz="1200" b="1">
                <a:latin typeface="Courier New" pitchFamily="49" charset="0"/>
              </a:rPr>
              <a:t>     AGE|    -.03120***       .00464       -6.719   .0000      44.3352</a:t>
            </a:r>
          </a:p>
          <a:p>
            <a:r>
              <a:rPr lang="en-US" sz="1200" b="1">
                <a:latin typeface="Courier New" pitchFamily="49" charset="0"/>
              </a:rPr>
              <a:t>    EDUC|     .02122          .01934        1.097   .2726      10.9409</a:t>
            </a:r>
          </a:p>
          <a:p>
            <a:r>
              <a:rPr lang="en-US" sz="1200" b="1">
                <a:latin typeface="Courier New" pitchFamily="49" charset="0"/>
              </a:rPr>
              <a:t>  HHNINC|     .61039***       .19688        3.100   .0019       .34930</a:t>
            </a:r>
          </a:p>
          <a:p>
            <a:r>
              <a:rPr lang="en-US" sz="1200" b="1">
                <a:latin typeface="Courier New" pitchFamily="49" charset="0"/>
              </a:rPr>
              <a:t> MARRIED|     .06201          .10035         .618   .5367       .84539</a:t>
            </a:r>
          </a:p>
          <a:p>
            <a:r>
              <a:rPr lang="en-US" sz="1200" b="1">
                <a:latin typeface="Courier New" pitchFamily="49" charset="0"/>
              </a:rPr>
              <a:t>  HHKIDS|     .19465**        .07936        2.453   .0142       .45482</a:t>
            </a:r>
          </a:p>
          <a:p>
            <a:r>
              <a:rPr lang="en-US" sz="1200" b="1">
                <a:latin typeface="Courier New" pitchFamily="49" charset="0"/>
              </a:rPr>
              <a:t>        |Estimated prior probabilities for class membership</a:t>
            </a:r>
          </a:p>
          <a:p>
            <a:r>
              <a:rPr lang="en-US" sz="1200" b="1">
                <a:latin typeface="Courier New" pitchFamily="49" charset="0"/>
              </a:rPr>
              <a:t>Class1Pr|     .56604***       .02487       22.763   .0000</a:t>
            </a:r>
          </a:p>
          <a:p>
            <a:r>
              <a:rPr lang="en-US" sz="1200" b="1">
                <a:latin typeface="Courier New" pitchFamily="49" charset="0"/>
              </a:rPr>
              <a:t>Class2Pr|     .43396***       .02487       17.452   .0000</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533400"/>
            <a:ext cx="8229600" cy="1139825"/>
          </a:xfrm>
        </p:spPr>
        <p:txBody>
          <a:bodyPr/>
          <a:lstStyle/>
          <a:p>
            <a:pPr eaLnBrk="1" hangingPunct="1"/>
            <a:r>
              <a:rPr lang="en-US" smtClean="0"/>
              <a:t>Partial Effects in LC Model</a:t>
            </a:r>
          </a:p>
        </p:txBody>
      </p:sp>
      <p:sp>
        <p:nvSpPr>
          <p:cNvPr id="48131" name="Text Box 4"/>
          <p:cNvSpPr txBox="1">
            <a:spLocks noChangeArrowheads="1"/>
          </p:cNvSpPr>
          <p:nvPr/>
        </p:nvSpPr>
        <p:spPr bwMode="auto">
          <a:xfrm>
            <a:off x="1066800" y="1676400"/>
            <a:ext cx="6934200" cy="4838700"/>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Partial derivatives of expected val. with</a:t>
            </a:r>
          </a:p>
          <a:p>
            <a:r>
              <a:rPr lang="en-US" sz="1200" b="1">
                <a:latin typeface="Courier New" pitchFamily="49" charset="0"/>
              </a:rPr>
              <a:t>respect to the vector of characteristics.</a:t>
            </a:r>
          </a:p>
          <a:p>
            <a:r>
              <a:rPr lang="en-US" sz="1200" b="1">
                <a:latin typeface="Courier New" pitchFamily="49" charset="0"/>
              </a:rPr>
              <a:t>They are computed at the means of the Xs.</a:t>
            </a:r>
          </a:p>
          <a:p>
            <a:r>
              <a:rPr lang="en-US" sz="1200" b="1">
                <a:latin typeface="Courier New" pitchFamily="49" charset="0"/>
              </a:rPr>
              <a:t>Conditional Mean at Sample Point    .6116</a:t>
            </a:r>
          </a:p>
          <a:p>
            <a:r>
              <a:rPr lang="en-US" sz="1200" b="1">
                <a:latin typeface="Courier New" pitchFamily="49" charset="0"/>
              </a:rPr>
              <a:t>Scale Factor for Marginal Effects   .3832</a:t>
            </a:r>
          </a:p>
          <a:p>
            <a:r>
              <a:rPr lang="en-US" sz="1200" b="1">
                <a:latin typeface="Courier New" pitchFamily="49" charset="0"/>
              </a:rPr>
              <a:t>B for latent class model is a wghted avrg.</a:t>
            </a:r>
          </a:p>
          <a:p>
            <a:r>
              <a:rPr lang="en-US" sz="1200" b="1">
                <a:latin typeface="Courier New" pitchFamily="49" charset="0"/>
              </a:rPr>
              <a:t>--------+-------------------------------------------------------------</a:t>
            </a:r>
          </a:p>
          <a:p>
            <a:r>
              <a:rPr lang="en-US" sz="1200" b="1">
                <a:latin typeface="Courier New" pitchFamily="49" charset="0"/>
              </a:rPr>
              <a:t>Variable| Coefficient    Standard Error  b/St.Er. P[|Z|&gt;z]  Elasticity</a:t>
            </a:r>
          </a:p>
          <a:p>
            <a:r>
              <a:rPr lang="en-US" sz="1200" b="1">
                <a:latin typeface="Courier New" pitchFamily="49" charset="0"/>
              </a:rPr>
              <a:t>--------+-------------------------------------------------------------</a:t>
            </a:r>
          </a:p>
          <a:p>
            <a:r>
              <a:rPr lang="en-US" sz="1200" b="1">
                <a:latin typeface="Courier New" pitchFamily="49" charset="0"/>
              </a:rPr>
              <a:t>        |Two class latent class model</a:t>
            </a:r>
          </a:p>
          <a:p>
            <a:r>
              <a:rPr lang="en-US" sz="1200" b="1">
                <a:latin typeface="Courier New" pitchFamily="49" charset="0"/>
              </a:rPr>
              <a:t>     AGE|    -.01054***       .00134       -7.860   .0000      -.76377</a:t>
            </a:r>
          </a:p>
          <a:p>
            <a:r>
              <a:rPr lang="en-US" sz="1200" b="1">
                <a:latin typeface="Courier New" pitchFamily="49" charset="0"/>
              </a:rPr>
              <a:t>    EDUC|     .02904***       .00589        4.932   .0000       .51939</a:t>
            </a:r>
          </a:p>
          <a:p>
            <a:r>
              <a:rPr lang="en-US" sz="1200" b="1">
                <a:latin typeface="Courier New" pitchFamily="49" charset="0"/>
              </a:rPr>
              <a:t>  HHNINC|     .12475**        .05598        2.228   .0259       .07124</a:t>
            </a:r>
          </a:p>
          <a:p>
            <a:r>
              <a:rPr lang="en-US" sz="1200" b="1">
                <a:latin typeface="Courier New" pitchFamily="49" charset="0"/>
              </a:rPr>
              <a:t> MARRIED|     .03570          .02991        1.194   .2326       .04934</a:t>
            </a:r>
          </a:p>
          <a:p>
            <a:r>
              <a:rPr lang="en-US" sz="1200" b="1">
                <a:latin typeface="Courier New" pitchFamily="49" charset="0"/>
              </a:rPr>
              <a:t>  HHKIDS|     .04196**        .02075        2.022   .0432       .03120</a:t>
            </a:r>
          </a:p>
          <a:p>
            <a:r>
              <a:rPr lang="en-US" sz="1200" b="1">
                <a:latin typeface="Courier New" pitchFamily="49" charset="0"/>
              </a:rPr>
              <a:t>--------+-------------------------------------------------------------</a:t>
            </a:r>
          </a:p>
          <a:p>
            <a:r>
              <a:rPr lang="en-US" sz="1200" b="1">
                <a:latin typeface="Courier New" pitchFamily="49" charset="0"/>
              </a:rPr>
              <a:t>        |Pooled Probit Model</a:t>
            </a:r>
          </a:p>
          <a:p>
            <a:r>
              <a:rPr lang="en-US" sz="1200" b="1">
                <a:latin typeface="Courier New" pitchFamily="49" charset="0"/>
              </a:rPr>
              <a:t>     AGE|    -.00846***       .00081      -10.429   .0000      -.63399</a:t>
            </a:r>
          </a:p>
          <a:p>
            <a:r>
              <a:rPr lang="en-US" sz="1200" b="1">
                <a:latin typeface="Courier New" pitchFamily="49" charset="0"/>
              </a:rPr>
              <a:t>    EDUC|     .03219***       .00336        9.594   .0000       .59568</a:t>
            </a:r>
          </a:p>
          <a:p>
            <a:r>
              <a:rPr lang="en-US" sz="1200" b="1">
                <a:latin typeface="Courier New" pitchFamily="49" charset="0"/>
              </a:rPr>
              <a:t>  HHNINC|     .16699***       .04253        3.927   .0001       .09865</a:t>
            </a:r>
          </a:p>
          <a:p>
            <a:r>
              <a:rPr lang="en-US" sz="1200" b="1">
                <a:latin typeface="Courier New" pitchFamily="49" charset="0"/>
              </a:rPr>
              <a:t>        |Marginal effect for dummy variable is P|1 - P|0.</a:t>
            </a:r>
          </a:p>
          <a:p>
            <a:r>
              <a:rPr lang="en-US" sz="1200" b="1">
                <a:latin typeface="Courier New" pitchFamily="49" charset="0"/>
              </a:rPr>
              <a:t> MARRIED|     .02414          .01877        1.286   .1986       .03451</a:t>
            </a:r>
          </a:p>
          <a:p>
            <a:r>
              <a:rPr lang="en-US" sz="1200" b="1">
                <a:latin typeface="Courier New" pitchFamily="49" charset="0"/>
              </a:rPr>
              <a:t>        |Marginal effect for dummy variable is P|1 - P|0.</a:t>
            </a:r>
          </a:p>
          <a:p>
            <a:r>
              <a:rPr lang="en-US" sz="1200" b="1">
                <a:latin typeface="Courier New" pitchFamily="49" charset="0"/>
              </a:rPr>
              <a:t>  HHKIDS|     .06754***       .01483        4.555   .0000       .05195</a:t>
            </a:r>
          </a:p>
          <a:p>
            <a:r>
              <a:rPr lang="en-US" sz="1200" b="1">
                <a:latin typeface="Courier New" pitchFamily="49" charset="0"/>
              </a:rPr>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457200" y="381000"/>
            <a:ext cx="8229600" cy="1139825"/>
          </a:xfrm>
        </p:spPr>
        <p:txBody>
          <a:bodyPr/>
          <a:lstStyle/>
          <a:p>
            <a:pPr eaLnBrk="1" hangingPunct="1"/>
            <a:r>
              <a:rPr lang="en-US" b="1" smtClean="0"/>
              <a:t>Conditional Means of Parameters</a:t>
            </a:r>
          </a:p>
        </p:txBody>
      </p:sp>
      <p:pic>
        <p:nvPicPr>
          <p:cNvPr id="9220" name="Picture 4"/>
          <p:cNvPicPr>
            <a:picLocks noChangeAspect="1" noChangeArrowheads="1"/>
          </p:cNvPicPr>
          <p:nvPr/>
        </p:nvPicPr>
        <p:blipFill>
          <a:blip r:embed="rId4"/>
          <a:srcRect/>
          <a:stretch>
            <a:fillRect/>
          </a:stretch>
        </p:blipFill>
        <p:spPr bwMode="auto">
          <a:xfrm>
            <a:off x="2286000" y="2667000"/>
            <a:ext cx="5181600" cy="3810000"/>
          </a:xfrm>
          <a:prstGeom prst="rect">
            <a:avLst/>
          </a:prstGeom>
          <a:noFill/>
          <a:ln w="9525">
            <a:noFill/>
            <a:miter lim="800000"/>
            <a:headEnd/>
            <a:tailEnd/>
          </a:ln>
        </p:spPr>
      </p:pic>
      <p:graphicFrame>
        <p:nvGraphicFramePr>
          <p:cNvPr id="9218" name="Object 5"/>
          <p:cNvGraphicFramePr>
            <a:graphicFrameLocks noChangeAspect="1"/>
          </p:cNvGraphicFramePr>
          <p:nvPr/>
        </p:nvGraphicFramePr>
        <p:xfrm>
          <a:off x="1828800" y="1676400"/>
          <a:ext cx="5943600" cy="947738"/>
        </p:xfrm>
        <a:graphic>
          <a:graphicData uri="http://schemas.openxmlformats.org/presentationml/2006/ole">
            <mc:AlternateContent xmlns:mc="http://schemas.openxmlformats.org/markup-compatibility/2006">
              <mc:Choice xmlns:v="urn:schemas-microsoft-com:vml" Requires="v">
                <p:oleObj spid="_x0000_s9219" name="Equation" r:id="rId5" imgW="3263760" imgH="520560" progId="Equation.DSMT4">
                  <p:embed/>
                </p:oleObj>
              </mc:Choice>
              <mc:Fallback>
                <p:oleObj name="Equation" r:id="rId5" imgW="3263760" imgH="520560" progId="Equation.DSMT4">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1676400"/>
                        <a:ext cx="5943600" cy="9477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39825"/>
          </a:xfrm>
        </p:spPr>
        <p:txBody>
          <a:bodyPr/>
          <a:lstStyle/>
          <a:p>
            <a:r>
              <a:rPr lang="en-US" b="1" smtClean="0"/>
              <a:t>Heckman and Singer Model – 3 Points</a:t>
            </a:r>
            <a:endParaRPr lang="en-US" b="1"/>
          </a:p>
        </p:txBody>
      </p:sp>
      <p:pic>
        <p:nvPicPr>
          <p:cNvPr id="120834" name="Picture 2"/>
          <p:cNvPicPr>
            <a:picLocks noChangeAspect="1" noChangeArrowheads="1"/>
          </p:cNvPicPr>
          <p:nvPr/>
        </p:nvPicPr>
        <p:blipFill>
          <a:blip r:embed="rId2"/>
          <a:srcRect/>
          <a:stretch>
            <a:fillRect/>
          </a:stretch>
        </p:blipFill>
        <p:spPr bwMode="auto">
          <a:xfrm>
            <a:off x="1752600" y="1752600"/>
            <a:ext cx="6115050" cy="4829175"/>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b="1" smtClean="0"/>
              <a:t>Heckman/Singer vs. REM</a:t>
            </a:r>
            <a:endParaRPr lang="en-US" b="1"/>
          </a:p>
        </p:txBody>
      </p:sp>
      <p:sp>
        <p:nvSpPr>
          <p:cNvPr id="3" name="TextBox 2"/>
          <p:cNvSpPr txBox="1"/>
          <p:nvPr/>
        </p:nvSpPr>
        <p:spPr>
          <a:xfrm>
            <a:off x="685800" y="1828800"/>
            <a:ext cx="7543800" cy="3416320"/>
          </a:xfrm>
          <a:prstGeom prst="rect">
            <a:avLst/>
          </a:prstGeom>
          <a:noFill/>
        </p:spPr>
        <p:txBody>
          <a:bodyPr wrap="square" rtlCol="0">
            <a:spAutoFit/>
          </a:bodyPr>
          <a:lstStyle/>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Random Effects Binary Probit Model</a:t>
            </a:r>
          </a:p>
          <a:p>
            <a:r>
              <a:rPr lang="en-US" sz="1200" b="1" smtClean="0">
                <a:latin typeface="Courier New" pitchFamily="49" charset="0"/>
                <a:cs typeface="Courier New" pitchFamily="49" charset="0"/>
              </a:rPr>
              <a:t>Sample is  7 pds and   887 individuals.</a:t>
            </a:r>
          </a:p>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        |                  Standard            Prob.      95% Confidence</a:t>
            </a:r>
          </a:p>
          <a:p>
            <a:r>
              <a:rPr lang="en-US" sz="1200" b="1" smtClean="0">
                <a:latin typeface="Courier New" pitchFamily="49" charset="0"/>
                <a:cs typeface="Courier New" pitchFamily="49" charset="0"/>
              </a:rPr>
              <a:t> HEALTHY|  Coefficient       Error       z    |z|&gt;Z*         Interval</a:t>
            </a:r>
          </a:p>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Constant|     .33609         .29252     1.15  .2506     -.23723    .90941</a:t>
            </a:r>
          </a:p>
          <a:p>
            <a:r>
              <a:rPr lang="en-US" sz="1200" b="1" smtClean="0">
                <a:latin typeface="Courier New" pitchFamily="49" charset="0"/>
                <a:cs typeface="Courier New" pitchFamily="49" charset="0"/>
              </a:rPr>
              <a:t>(Other coefficients omitted)</a:t>
            </a:r>
          </a:p>
          <a:p>
            <a:r>
              <a:rPr lang="en-US" sz="1200" b="1" smtClean="0">
                <a:latin typeface="Courier New" pitchFamily="49" charset="0"/>
                <a:cs typeface="Courier New" pitchFamily="49" charset="0"/>
              </a:rPr>
              <a:t>     Rho|     .52565***      .02025    25.96  .0000      .48596    .56534</a:t>
            </a:r>
          </a:p>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Rho = </a:t>
            </a:r>
            <a:r>
              <a:rPr lang="en-US" sz="1200" b="1" smtClean="0">
                <a:latin typeface="Courier New" pitchFamily="49" charset="0"/>
                <a:cs typeface="Courier New" pitchFamily="49" charset="0"/>
                <a:sym typeface="Symbol"/>
              </a:rPr>
              <a:t></a:t>
            </a:r>
            <a:r>
              <a:rPr lang="en-US" sz="1200" b="1" baseline="30000" smtClean="0">
                <a:latin typeface="Courier New" pitchFamily="49" charset="0"/>
                <a:cs typeface="Courier New" pitchFamily="49" charset="0"/>
              </a:rPr>
              <a:t>2</a:t>
            </a:r>
            <a:r>
              <a:rPr lang="en-US" sz="1200" b="1" smtClean="0">
                <a:latin typeface="Courier New" pitchFamily="49" charset="0"/>
                <a:cs typeface="Courier New" pitchFamily="49" charset="0"/>
              </a:rPr>
              <a:t>/(1+s2) so </a:t>
            </a:r>
            <a:r>
              <a:rPr lang="en-US" sz="1200" b="1" smtClean="0">
                <a:latin typeface="Courier New" pitchFamily="49" charset="0"/>
                <a:cs typeface="Courier New" pitchFamily="49" charset="0"/>
                <a:sym typeface="Symbol"/>
              </a:rPr>
              <a:t></a:t>
            </a:r>
            <a:r>
              <a:rPr lang="en-US" sz="1200" b="1" baseline="30000" smtClean="0">
                <a:latin typeface="Courier New" pitchFamily="49" charset="0"/>
                <a:cs typeface="Courier New" pitchFamily="49" charset="0"/>
              </a:rPr>
              <a:t>2</a:t>
            </a:r>
            <a:r>
              <a:rPr lang="en-US" sz="1200" b="1" smtClean="0">
                <a:latin typeface="Courier New" pitchFamily="49" charset="0"/>
                <a:cs typeface="Courier New" pitchFamily="49" charset="0"/>
              </a:rPr>
              <a:t> = rho/(1-rho) = 1.10814.</a:t>
            </a:r>
          </a:p>
          <a:p>
            <a:r>
              <a:rPr lang="en-US" sz="1200" b="1" smtClean="0">
                <a:latin typeface="Courier New" pitchFamily="49" charset="0"/>
                <a:cs typeface="Courier New" pitchFamily="49" charset="0"/>
              </a:rPr>
              <a:t>Mean = .33609, Variance = 1.10814</a:t>
            </a:r>
          </a:p>
          <a:p>
            <a:endParaRPr lang="en-US" sz="1200" b="1" smtClean="0">
              <a:latin typeface="Courier New" pitchFamily="49" charset="0"/>
              <a:cs typeface="Courier New" pitchFamily="49" charset="0"/>
            </a:endParaRPr>
          </a:p>
          <a:p>
            <a:r>
              <a:rPr lang="en-US" sz="1200" b="1" smtClean="0">
                <a:latin typeface="Courier New" pitchFamily="49" charset="0"/>
                <a:cs typeface="Courier New" pitchFamily="49" charset="0"/>
              </a:rPr>
              <a:t>For Heckman and Singer model, </a:t>
            </a:r>
          </a:p>
          <a:p>
            <a:r>
              <a:rPr lang="en-US" sz="1200" b="1" smtClean="0">
                <a:latin typeface="Courier New" pitchFamily="49" charset="0"/>
                <a:cs typeface="Courier New" pitchFamily="49" charset="0"/>
              </a:rPr>
              <a:t>3 points        a1,a2,a3 = 1.82601, .50135, -.75636</a:t>
            </a:r>
          </a:p>
          <a:p>
            <a:r>
              <a:rPr lang="en-US" sz="1200" b="1" smtClean="0">
                <a:latin typeface="Courier New" pitchFamily="49" charset="0"/>
                <a:cs typeface="Courier New" pitchFamily="49" charset="0"/>
              </a:rPr>
              <a:t>3 probabilities p1,p2,p3 =  .31094, .45267,  .23639</a:t>
            </a:r>
          </a:p>
          <a:p>
            <a:r>
              <a:rPr lang="en-US" sz="1200" b="1" smtClean="0">
                <a:latin typeface="Courier New" pitchFamily="49" charset="0"/>
                <a:cs typeface="Courier New" pitchFamily="49" charset="0"/>
              </a:rPr>
              <a:t>Mean = .61593   variance = .90642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idx="4294967295"/>
          </p:nvPr>
        </p:nvSpPr>
        <p:spPr>
          <a:xfrm>
            <a:off x="762000" y="1295400"/>
            <a:ext cx="8229600" cy="530225"/>
          </a:xfrm>
        </p:spPr>
        <p:txBody>
          <a:bodyPr/>
          <a:lstStyle/>
          <a:p>
            <a:pPr eaLnBrk="1" hangingPunct="1"/>
            <a:r>
              <a:rPr lang="en-US" b="1" smtClean="0"/>
              <a:t>An Extended Latent Class Model</a:t>
            </a:r>
          </a:p>
        </p:txBody>
      </p:sp>
      <p:graphicFrame>
        <p:nvGraphicFramePr>
          <p:cNvPr id="12290" name="Object 3"/>
          <p:cNvGraphicFramePr>
            <a:graphicFrameLocks noChangeAspect="1"/>
          </p:cNvGraphicFramePr>
          <p:nvPr/>
        </p:nvGraphicFramePr>
        <p:xfrm>
          <a:off x="838200" y="2286000"/>
          <a:ext cx="7620000" cy="3479800"/>
        </p:xfrm>
        <a:graphic>
          <a:graphicData uri="http://schemas.openxmlformats.org/presentationml/2006/ole">
            <mc:AlternateContent xmlns:mc="http://schemas.openxmlformats.org/markup-compatibility/2006">
              <mc:Choice xmlns:v="urn:schemas-microsoft-com:vml" Requires="v">
                <p:oleObj spid="_x0000_s12291" name="Equation" r:id="rId4" imgW="4254480" imgH="1942920" progId="Equation.DSMT4">
                  <p:embed/>
                </p:oleObj>
              </mc:Choice>
              <mc:Fallback>
                <p:oleObj name="Equation" r:id="rId4" imgW="4254480" imgH="19429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286000"/>
                        <a:ext cx="7620000" cy="3479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b="1" smtClean="0"/>
              <a:t>Health Satisfaction Model</a:t>
            </a:r>
          </a:p>
        </p:txBody>
      </p:sp>
      <p:sp>
        <p:nvSpPr>
          <p:cNvPr id="49155" name="Text Box 4"/>
          <p:cNvSpPr txBox="1">
            <a:spLocks noChangeArrowheads="1"/>
          </p:cNvSpPr>
          <p:nvPr/>
        </p:nvSpPr>
        <p:spPr bwMode="auto">
          <a:xfrm>
            <a:off x="1143000" y="1371600"/>
            <a:ext cx="7162800" cy="5447645"/>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Latent Class / Panel Probit   </a:t>
            </a:r>
            <a:r>
              <a:rPr lang="en-US" sz="1200" b="1" smtClean="0">
                <a:latin typeface="Courier New" pitchFamily="49" charset="0"/>
              </a:rPr>
              <a:t>Model        Used mean AGE and FEMALE</a:t>
            </a:r>
            <a:endParaRPr lang="en-US" sz="1200" b="1">
              <a:latin typeface="Courier New" pitchFamily="49" charset="0"/>
            </a:endParaRPr>
          </a:p>
          <a:p>
            <a:r>
              <a:rPr lang="en-US" sz="1200" b="1">
                <a:latin typeface="Courier New" pitchFamily="49" charset="0"/>
              </a:rPr>
              <a:t>Dependent variable              </a:t>
            </a:r>
            <a:r>
              <a:rPr lang="en-US" sz="1200" b="1" smtClean="0">
                <a:latin typeface="Courier New" pitchFamily="49" charset="0"/>
              </a:rPr>
              <a:t>HEALTHY    in class probability model</a:t>
            </a:r>
            <a:endParaRPr lang="en-US" sz="1200" b="1">
              <a:latin typeface="Courier New" pitchFamily="49" charset="0"/>
            </a:endParaRPr>
          </a:p>
          <a:p>
            <a:r>
              <a:rPr lang="en-US" sz="1200" b="1">
                <a:latin typeface="Courier New" pitchFamily="49" charset="0"/>
              </a:rPr>
              <a:t>Log likelihood function     -3465.98697</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|Model parameters for latent class 1</a:t>
            </a:r>
          </a:p>
          <a:p>
            <a:r>
              <a:rPr lang="en-US" sz="1200" b="1">
                <a:latin typeface="Courier New" pitchFamily="49" charset="0"/>
              </a:rPr>
              <a:t>Constant|     .60050**        .29187        2.057   .0396</a:t>
            </a:r>
          </a:p>
          <a:p>
            <a:r>
              <a:rPr lang="en-US" sz="1200" b="1">
                <a:latin typeface="Courier New" pitchFamily="49" charset="0"/>
              </a:rPr>
              <a:t>     AGE|    -.02002***       .00447       -4.477   .0000      44.3352</a:t>
            </a:r>
          </a:p>
          <a:p>
            <a:r>
              <a:rPr lang="en-US" sz="1200" b="1">
                <a:latin typeface="Courier New" pitchFamily="49" charset="0"/>
              </a:rPr>
              <a:t>    EDUC|     .10597***       .01776        5.968   .0000      10.9409</a:t>
            </a:r>
          </a:p>
          <a:p>
            <a:r>
              <a:rPr lang="en-US" sz="1200" b="1">
                <a:latin typeface="Courier New" pitchFamily="49" charset="0"/>
              </a:rPr>
              <a:t>  HHNINC|     .06355          .20751         .306   .7594       .34930</a:t>
            </a:r>
          </a:p>
          <a:p>
            <a:r>
              <a:rPr lang="en-US" sz="1200" b="1">
                <a:latin typeface="Courier New" pitchFamily="49" charset="0"/>
              </a:rPr>
              <a:t> MARRIED|     .07532          .10316         .730   .4653       .84539</a:t>
            </a:r>
          </a:p>
          <a:p>
            <a:r>
              <a:rPr lang="en-US" sz="1200" b="1">
                <a:latin typeface="Courier New" pitchFamily="49" charset="0"/>
              </a:rPr>
              <a:t>  HHKIDS|     .02632          .07082         .372   .7102       .45482</a:t>
            </a:r>
          </a:p>
          <a:p>
            <a:r>
              <a:rPr lang="en-US" sz="1200" b="1">
                <a:latin typeface="Courier New" pitchFamily="49" charset="0"/>
              </a:rPr>
              <a:t>        |Model parameters for latent class 2</a:t>
            </a:r>
          </a:p>
          <a:p>
            <a:r>
              <a:rPr lang="en-US" sz="1200" b="1">
                <a:latin typeface="Courier New" pitchFamily="49" charset="0"/>
              </a:rPr>
              <a:t>Constant|     .10508          .32937         .319   .7497</a:t>
            </a:r>
          </a:p>
          <a:p>
            <a:r>
              <a:rPr lang="en-US" sz="1200" b="1">
                <a:latin typeface="Courier New" pitchFamily="49" charset="0"/>
              </a:rPr>
              <a:t>     AGE|    -.02499***       .00514       -4.860   .0000      44.3352</a:t>
            </a:r>
          </a:p>
          <a:p>
            <a:r>
              <a:rPr lang="en-US" sz="1200" b="1">
                <a:latin typeface="Courier New" pitchFamily="49" charset="0"/>
              </a:rPr>
              <a:t>    EDUC|     .00945          .01826         .518   .6046      10.9409</a:t>
            </a:r>
          </a:p>
          <a:p>
            <a:r>
              <a:rPr lang="en-US" sz="1200" b="1">
                <a:latin typeface="Courier New" pitchFamily="49" charset="0"/>
              </a:rPr>
              <a:t>  HHNINC|     .59026***       .19137        3.084   .0020       .34930</a:t>
            </a:r>
          </a:p>
          <a:p>
            <a:r>
              <a:rPr lang="en-US" sz="1200" b="1">
                <a:latin typeface="Courier New" pitchFamily="49" charset="0"/>
              </a:rPr>
              <a:t> MARRIED|    -.00039          .09478        -.004   .9967       .84539</a:t>
            </a:r>
          </a:p>
          <a:p>
            <a:r>
              <a:rPr lang="en-US" sz="1200" b="1">
                <a:latin typeface="Courier New" pitchFamily="49" charset="0"/>
              </a:rPr>
              <a:t>  HHKIDS|     .20652***       .07782        2.654   .0080       .45482</a:t>
            </a:r>
          </a:p>
          <a:p>
            <a:r>
              <a:rPr lang="en-US" sz="1200" b="1">
                <a:latin typeface="Courier New" pitchFamily="49" charset="0"/>
              </a:rPr>
              <a:t>        |Estimated prior probabilities for class membership</a:t>
            </a:r>
          </a:p>
          <a:p>
            <a:r>
              <a:rPr lang="en-US" sz="1200" b="1">
                <a:latin typeface="Courier New" pitchFamily="49" charset="0"/>
              </a:rPr>
              <a:t>   ONE_1|    1.43661***       .53679        2.676   .0074         (.56519)</a:t>
            </a:r>
          </a:p>
          <a:p>
            <a:r>
              <a:rPr lang="en-US" sz="1200" b="1">
                <a:latin typeface="Courier New" pitchFamily="49" charset="0"/>
              </a:rPr>
              <a:t>AGEBAR_1|    -.01897*         .01140       -1.664   .0960</a:t>
            </a:r>
          </a:p>
          <a:p>
            <a:r>
              <a:rPr lang="en-US" sz="1200" b="1">
                <a:latin typeface="Courier New" pitchFamily="49" charset="0"/>
              </a:rPr>
              <a:t>FEMALE_1|    -.78809***       .15995       -4.927   .0000</a:t>
            </a:r>
          </a:p>
          <a:p>
            <a:r>
              <a:rPr lang="en-US" sz="1200" b="1">
                <a:latin typeface="Courier New" pitchFamily="49" charset="0"/>
              </a:rPr>
              <a:t>   ONE_2|       .000        ......(Fixed Parameter)......         (.43481)</a:t>
            </a:r>
          </a:p>
          <a:p>
            <a:r>
              <a:rPr lang="en-US" sz="1200" b="1">
                <a:latin typeface="Courier New" pitchFamily="49" charset="0"/>
              </a:rPr>
              <a:t>AGEBAR_2|       .000        ......(Fixed Parameter)......</a:t>
            </a:r>
          </a:p>
          <a:p>
            <a:r>
              <a:rPr lang="en-US" sz="1200" b="1">
                <a:latin typeface="Courier New" pitchFamily="49" charset="0"/>
              </a:rPr>
              <a:t>FEMALE_2|       .000        ......(Fixed Parameter)......</a:t>
            </a:r>
          </a:p>
          <a:p>
            <a:r>
              <a:rPr lang="en-US" sz="1200" b="1">
                <a:latin typeface="Courier New" pitchFamily="49" charset="0"/>
              </a:rPr>
              <a:t>--------+-------------------------------------------------------------</a:t>
            </a:r>
          </a:p>
        </p:txBody>
      </p:sp>
      <p:sp>
        <p:nvSpPr>
          <p:cNvPr id="49156" name="Rectangle 6"/>
          <p:cNvSpPr>
            <a:spLocks noChangeArrowheads="1"/>
          </p:cNvSpPr>
          <p:nvPr/>
        </p:nvSpPr>
        <p:spPr bwMode="auto">
          <a:xfrm>
            <a:off x="2057400" y="5257800"/>
            <a:ext cx="5029200" cy="1295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 name="Rectangle 6"/>
          <p:cNvSpPr>
            <a:spLocks noChangeArrowheads="1"/>
          </p:cNvSpPr>
          <p:nvPr/>
        </p:nvSpPr>
        <p:spPr bwMode="auto">
          <a:xfrm>
            <a:off x="5105400" y="1600200"/>
            <a:ext cx="25908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idx="4294967295"/>
          </p:nvPr>
        </p:nvSpPr>
        <p:spPr>
          <a:xfrm>
            <a:off x="762000" y="1066800"/>
            <a:ext cx="8229600" cy="530225"/>
          </a:xfrm>
        </p:spPr>
        <p:txBody>
          <a:bodyPr/>
          <a:lstStyle/>
          <a:p>
            <a:pPr eaLnBrk="1" hangingPunct="1"/>
            <a:r>
              <a:rPr lang="en-US" b="1" smtClean="0"/>
              <a:t>The EM Algorithm</a:t>
            </a:r>
          </a:p>
        </p:txBody>
      </p:sp>
      <p:graphicFrame>
        <p:nvGraphicFramePr>
          <p:cNvPr id="10242" name="Object 3"/>
          <p:cNvGraphicFramePr>
            <a:graphicFrameLocks noChangeAspect="1"/>
          </p:cNvGraphicFramePr>
          <p:nvPr/>
        </p:nvGraphicFramePr>
        <p:xfrm>
          <a:off x="1066800" y="1760538"/>
          <a:ext cx="7543800" cy="4422775"/>
        </p:xfrm>
        <a:graphic>
          <a:graphicData uri="http://schemas.openxmlformats.org/presentationml/2006/ole">
            <mc:AlternateContent xmlns:mc="http://schemas.openxmlformats.org/markup-compatibility/2006">
              <mc:Choice xmlns:v="urn:schemas-microsoft-com:vml" Requires="v">
                <p:oleObj spid="_x0000_s121859" name="Equation" r:id="rId4" imgW="4635360" imgH="2717640" progId="Equation.DSMT4">
                  <p:embed/>
                </p:oleObj>
              </mc:Choice>
              <mc:Fallback>
                <p:oleObj name="Equation" r:id="rId4" imgW="4635360" imgH="271764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760538"/>
                        <a:ext cx="7543800" cy="4422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idx="4294967295"/>
          </p:nvPr>
        </p:nvSpPr>
        <p:spPr>
          <a:xfrm>
            <a:off x="762000" y="990600"/>
            <a:ext cx="8229600" cy="530225"/>
          </a:xfrm>
        </p:spPr>
        <p:txBody>
          <a:bodyPr/>
          <a:lstStyle/>
          <a:p>
            <a:pPr eaLnBrk="1" hangingPunct="1"/>
            <a:r>
              <a:rPr lang="en-US" b="1" smtClean="0"/>
              <a:t>Implementing EM for LC Models</a:t>
            </a:r>
          </a:p>
        </p:txBody>
      </p:sp>
      <p:graphicFrame>
        <p:nvGraphicFramePr>
          <p:cNvPr id="11266" name="Object 3"/>
          <p:cNvGraphicFramePr>
            <a:graphicFrameLocks noChangeAspect="1"/>
          </p:cNvGraphicFramePr>
          <p:nvPr/>
        </p:nvGraphicFramePr>
        <p:xfrm>
          <a:off x="1447800" y="1655763"/>
          <a:ext cx="6934200" cy="4792662"/>
        </p:xfrm>
        <a:graphic>
          <a:graphicData uri="http://schemas.openxmlformats.org/presentationml/2006/ole">
            <mc:AlternateContent xmlns:mc="http://schemas.openxmlformats.org/markup-compatibility/2006">
              <mc:Choice xmlns:v="urn:schemas-microsoft-com:vml" Requires="v">
                <p:oleObj spid="_x0000_s122883" name="Equation" r:id="rId4" imgW="4241520" imgH="2933640" progId="Equation.DSMT4">
                  <p:embed/>
                </p:oleObj>
              </mc:Choice>
              <mc:Fallback>
                <p:oleObj name="Equation" r:id="rId4" imgW="4241520" imgH="293364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655763"/>
                        <a:ext cx="6934200" cy="4792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idx="4294967295"/>
          </p:nvPr>
        </p:nvSpPr>
        <p:spPr>
          <a:xfrm>
            <a:off x="762000" y="1143000"/>
            <a:ext cx="8229600" cy="530225"/>
          </a:xfrm>
        </p:spPr>
        <p:txBody>
          <a:bodyPr/>
          <a:lstStyle/>
          <a:p>
            <a:pPr eaLnBrk="1" hangingPunct="1"/>
            <a:r>
              <a:rPr lang="en-US" b="1" smtClean="0"/>
              <a:t>Random Parameters Models</a:t>
            </a:r>
          </a:p>
        </p:txBody>
      </p:sp>
      <p:graphicFrame>
        <p:nvGraphicFramePr>
          <p:cNvPr id="13314" name="Object 3"/>
          <p:cNvGraphicFramePr>
            <a:graphicFrameLocks noChangeAspect="1"/>
          </p:cNvGraphicFramePr>
          <p:nvPr/>
        </p:nvGraphicFramePr>
        <p:xfrm>
          <a:off x="1371600" y="1828800"/>
          <a:ext cx="7032850" cy="4648200"/>
        </p:xfrm>
        <a:graphic>
          <a:graphicData uri="http://schemas.openxmlformats.org/presentationml/2006/ole">
            <mc:AlternateContent xmlns:mc="http://schemas.openxmlformats.org/markup-compatibility/2006">
              <mc:Choice xmlns:v="urn:schemas-microsoft-com:vml" Requires="v">
                <p:oleObj spid="_x0000_s13315" name="Equation" r:id="rId4" imgW="4343400" imgH="2869920" progId="Equation.DSMT4">
                  <p:embed/>
                </p:oleObj>
              </mc:Choice>
              <mc:Fallback>
                <p:oleObj name="Equation" r:id="rId4" imgW="4343400" imgH="28699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828800"/>
                        <a:ext cx="7032850" cy="464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idx="4294967295"/>
          </p:nvPr>
        </p:nvSpPr>
        <p:spPr>
          <a:xfrm>
            <a:off x="762000" y="1066800"/>
            <a:ext cx="8229600" cy="530225"/>
          </a:xfrm>
        </p:spPr>
        <p:txBody>
          <a:bodyPr/>
          <a:lstStyle/>
          <a:p>
            <a:pPr eaLnBrk="1" hangingPunct="1"/>
            <a:r>
              <a:rPr lang="en-US" b="1" smtClean="0"/>
              <a:t>A Mixed Probit Model</a:t>
            </a:r>
          </a:p>
        </p:txBody>
      </p:sp>
      <p:graphicFrame>
        <p:nvGraphicFramePr>
          <p:cNvPr id="14338" name="Object 3"/>
          <p:cNvGraphicFramePr>
            <a:graphicFrameLocks noChangeAspect="1"/>
          </p:cNvGraphicFramePr>
          <p:nvPr/>
        </p:nvGraphicFramePr>
        <p:xfrm>
          <a:off x="696913" y="1905000"/>
          <a:ext cx="7913687" cy="3346450"/>
        </p:xfrm>
        <a:graphic>
          <a:graphicData uri="http://schemas.openxmlformats.org/presentationml/2006/ole">
            <mc:AlternateContent xmlns:mc="http://schemas.openxmlformats.org/markup-compatibility/2006">
              <mc:Choice xmlns:v="urn:schemas-microsoft-com:vml" Requires="v">
                <p:oleObj spid="_x0000_s14339" name="Equation" r:id="rId4" imgW="4203360" imgH="1777680" progId="Equation.DSMT4">
                  <p:embed/>
                </p:oleObj>
              </mc:Choice>
              <mc:Fallback>
                <p:oleObj name="Equation" r:id="rId4" imgW="4203360" imgH="177768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913" y="1905000"/>
                        <a:ext cx="7913687" cy="3346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762000" y="1219200"/>
            <a:ext cx="8229600" cy="530225"/>
          </a:xfrm>
        </p:spPr>
        <p:txBody>
          <a:bodyPr/>
          <a:lstStyle/>
          <a:p>
            <a:pPr eaLnBrk="1" hangingPunct="1"/>
            <a:r>
              <a:rPr lang="en-US" b="1" smtClean="0"/>
              <a:t>Application – Healthy</a:t>
            </a:r>
          </a:p>
        </p:txBody>
      </p:sp>
      <p:sp>
        <p:nvSpPr>
          <p:cNvPr id="50179" name="Text Box 3"/>
          <p:cNvSpPr txBox="1">
            <a:spLocks noChangeArrowheads="1"/>
          </p:cNvSpPr>
          <p:nvPr/>
        </p:nvSpPr>
        <p:spPr bwMode="auto">
          <a:xfrm>
            <a:off x="457200" y="1981200"/>
            <a:ext cx="8382000" cy="4324261"/>
          </a:xfrm>
          <a:prstGeom prst="rect">
            <a:avLst/>
          </a:prstGeom>
          <a:noFill/>
          <a:ln w="19050">
            <a:noFill/>
            <a:miter lim="800000"/>
            <a:headEnd/>
            <a:tailEnd/>
          </a:ln>
        </p:spPr>
        <p:txBody>
          <a:bodyPr>
            <a:spAutoFit/>
          </a:bodyPr>
          <a:lstStyle/>
          <a:p>
            <a:pPr>
              <a:spcBef>
                <a:spcPct val="50000"/>
              </a:spcBef>
            </a:pPr>
            <a:r>
              <a:rPr lang="en-US" sz="1600" b="1">
                <a:solidFill>
                  <a:srgbClr val="FF3300"/>
                </a:solidFill>
              </a:rPr>
              <a:t>German Health Care Usage Data</a:t>
            </a:r>
            <a:r>
              <a:rPr lang="en-US" sz="1400" b="1"/>
              <a:t>, 7,293 Individuals, Varying Numbers of Periods</a:t>
            </a:r>
            <a:r>
              <a:rPr lang="en-US" sz="1400"/>
              <a:t/>
            </a:r>
            <a:br>
              <a:rPr lang="en-US" sz="1400"/>
            </a:br>
            <a:r>
              <a:rPr lang="en-US" sz="1400" b="1"/>
              <a:t>Variables in the file are</a:t>
            </a:r>
            <a:r>
              <a:rPr lang="en-US" sz="1400"/>
              <a:t/>
            </a:r>
            <a:br>
              <a:rPr lang="en-US" sz="1400"/>
            </a:br>
            <a:r>
              <a:rPr lang="en-US" sz="1400"/>
              <a:t>Data downloaded from Journal of Applied Econometrics Archive. This is an unbalanced panel with 7,293 individuals. They can be used for regression, count models, binary choice, ordered choice, and bivariate binary choice.  </a:t>
            </a:r>
            <a:r>
              <a:rPr lang="en-US" sz="1400" smtClean="0"/>
              <a:t>There </a:t>
            </a:r>
            <a:r>
              <a:rPr lang="en-US" sz="1400"/>
              <a:t>are altogether 27,326 observations.  The number of observations ranges from 1 to 7.  (Frequencies are: 1=1525, 2=2158, 3=825, 4=926, 5=1051, 6=1000, 7=987). </a:t>
            </a:r>
            <a:endParaRPr lang="en-US" sz="1400" smtClean="0"/>
          </a:p>
          <a:p>
            <a:pPr>
              <a:spcBef>
                <a:spcPct val="50000"/>
              </a:spcBef>
            </a:pPr>
            <a:endParaRPr lang="en-US" sz="1400"/>
          </a:p>
          <a:p>
            <a:r>
              <a:rPr lang="en-US" sz="1400"/>
              <a:t>                    </a:t>
            </a:r>
            <a:r>
              <a:rPr lang="en-US" sz="1400" b="1">
                <a:solidFill>
                  <a:srgbClr val="FF3300"/>
                </a:solidFill>
              </a:rPr>
              <a:t>DOCTOR = 1(Number of doctor visits &gt; 0)</a:t>
            </a:r>
            <a:br>
              <a:rPr lang="en-US" sz="1400" b="1">
                <a:solidFill>
                  <a:srgbClr val="FF3300"/>
                </a:solidFill>
              </a:rPr>
            </a:br>
            <a:r>
              <a:rPr lang="en-US" sz="1400" b="1">
                <a:solidFill>
                  <a:srgbClr val="FF3300"/>
                </a:solidFill>
              </a:rPr>
              <a:t>                    HSAT =  health satisfaction, coded 0 (low) - 10 (high)  </a:t>
            </a:r>
          </a:p>
          <a:p>
            <a:r>
              <a:rPr lang="en-US" sz="1400" b="1">
                <a:solidFill>
                  <a:srgbClr val="FF3300"/>
                </a:solidFill>
              </a:rPr>
              <a:t>                    DOCVIS =  number of doctor visits in last three months</a:t>
            </a:r>
            <a:br>
              <a:rPr lang="en-US" sz="1400" b="1">
                <a:solidFill>
                  <a:srgbClr val="FF3300"/>
                </a:solidFill>
              </a:rPr>
            </a:br>
            <a:r>
              <a:rPr lang="en-US" sz="1400" b="1">
                <a:solidFill>
                  <a:srgbClr val="FF3300"/>
                </a:solidFill>
              </a:rPr>
              <a:t>                    HOSPVIS =  number of hospital visits in last calendar year</a:t>
            </a:r>
            <a:br>
              <a:rPr lang="en-US" sz="1400" b="1">
                <a:solidFill>
                  <a:srgbClr val="FF3300"/>
                </a:solidFill>
              </a:rPr>
            </a:br>
            <a:r>
              <a:rPr lang="en-US" sz="1400" b="1">
                <a:solidFill>
                  <a:srgbClr val="FF3300"/>
                </a:solidFill>
              </a:rPr>
              <a:t>                    PUBLIC =  insured in public health insurance = 1; otherwise = 0</a:t>
            </a:r>
            <a:br>
              <a:rPr lang="en-US" sz="1400" b="1">
                <a:solidFill>
                  <a:srgbClr val="FF3300"/>
                </a:solidFill>
              </a:rPr>
            </a:br>
            <a:r>
              <a:rPr lang="en-US" sz="1400" b="1">
                <a:solidFill>
                  <a:srgbClr val="FF3300"/>
                </a:solidFill>
              </a:rPr>
              <a:t>                   ADDON =  insured by add-on insurance = 1; otherswise = 0</a:t>
            </a:r>
          </a:p>
          <a:p>
            <a:r>
              <a:rPr lang="en-US" sz="1400"/>
              <a:t>                   HHNINC =  household nominal monthly net income in German marks / 10000.</a:t>
            </a:r>
          </a:p>
          <a:p>
            <a:r>
              <a:rPr lang="en-US" sz="1400"/>
              <a:t>                     (4 observations with income=0 were dropped)</a:t>
            </a:r>
            <a:br>
              <a:rPr lang="en-US" sz="1400"/>
            </a:br>
            <a:r>
              <a:rPr lang="en-US" sz="1400"/>
              <a:t>                   HHKIDS = children under age 16 in the household = 1; otherwise = 0</a:t>
            </a:r>
            <a:br>
              <a:rPr lang="en-US" sz="1400"/>
            </a:br>
            <a:r>
              <a:rPr lang="en-US" sz="1400"/>
              <a:t>                   EDUC =  years of schooling </a:t>
            </a:r>
          </a:p>
          <a:p>
            <a:r>
              <a:rPr lang="en-US" sz="1400"/>
              <a:t>                   AGE = age in years</a:t>
            </a:r>
          </a:p>
          <a:p>
            <a:r>
              <a:rPr lang="en-US" sz="1400"/>
              <a:t>                   MARRIED = marital </a:t>
            </a:r>
            <a:r>
              <a:rPr lang="en-US" sz="1400" smtClean="0"/>
              <a:t>status</a:t>
            </a:r>
            <a:endParaRPr lang="en-US" sz="1400"/>
          </a:p>
        </p:txBody>
      </p:sp>
      <p:sp>
        <p:nvSpPr>
          <p:cNvPr id="50180" name="Line 4"/>
          <p:cNvSpPr>
            <a:spLocks noChangeShapeType="1"/>
          </p:cNvSpPr>
          <p:nvPr/>
        </p:nvSpPr>
        <p:spPr bwMode="auto">
          <a:xfrm>
            <a:off x="533400" y="3810000"/>
            <a:ext cx="762000" cy="0"/>
          </a:xfrm>
          <a:prstGeom prst="line">
            <a:avLst/>
          </a:prstGeom>
          <a:noFill/>
          <a:ln w="57150">
            <a:solidFill>
              <a:srgbClr val="FF3300"/>
            </a:solidFill>
            <a:round/>
            <a:headEnd/>
            <a:tailEnd type="triangle" w="med" len="med"/>
          </a:ln>
        </p:spPr>
        <p:txBody>
          <a:bodyPr wrap="none"/>
          <a:lstStyle/>
          <a:p>
            <a:endParaRPr lang="en-US"/>
          </a:p>
        </p:txBody>
      </p:sp>
      <p:sp>
        <p:nvSpPr>
          <p:cNvPr id="50181" name="Line 5"/>
          <p:cNvSpPr>
            <a:spLocks noChangeShapeType="1"/>
          </p:cNvSpPr>
          <p:nvPr/>
        </p:nvSpPr>
        <p:spPr bwMode="auto">
          <a:xfrm>
            <a:off x="533400" y="4876800"/>
            <a:ext cx="762000" cy="0"/>
          </a:xfrm>
          <a:prstGeom prst="line">
            <a:avLst/>
          </a:prstGeom>
          <a:noFill/>
          <a:ln w="57150">
            <a:solidFill>
              <a:srgbClr val="FF3300"/>
            </a:solidFill>
            <a:round/>
            <a:headEnd/>
            <a:tailEnd type="triangle" w="med" len="med"/>
          </a:ln>
        </p:spPr>
        <p:txBody>
          <a:bodyPr wrap="none"/>
          <a:lstStyle/>
          <a:p>
            <a:endParaRPr lang="en-US"/>
          </a:p>
        </p:txBody>
      </p:sp>
      <p:sp>
        <p:nvSpPr>
          <p:cNvPr id="50182" name="Line 6"/>
          <p:cNvSpPr>
            <a:spLocks noChangeShapeType="1"/>
          </p:cNvSpPr>
          <p:nvPr/>
        </p:nvSpPr>
        <p:spPr bwMode="auto">
          <a:xfrm>
            <a:off x="533400" y="5486400"/>
            <a:ext cx="762000" cy="0"/>
          </a:xfrm>
          <a:prstGeom prst="line">
            <a:avLst/>
          </a:prstGeom>
          <a:noFill/>
          <a:ln w="57150">
            <a:solidFill>
              <a:srgbClr val="FF3300"/>
            </a:solidFill>
            <a:round/>
            <a:headEnd/>
            <a:tailEnd type="triangle" w="med" len="med"/>
          </a:ln>
        </p:spPr>
        <p:txBody>
          <a:bodyPr wrap="none"/>
          <a:lstStyle/>
          <a:p>
            <a:endParaRPr lang="en-US"/>
          </a:p>
        </p:txBody>
      </p:sp>
      <p:sp>
        <p:nvSpPr>
          <p:cNvPr id="50183" name="Line 7"/>
          <p:cNvSpPr>
            <a:spLocks noChangeShapeType="1"/>
          </p:cNvSpPr>
          <p:nvPr/>
        </p:nvSpPr>
        <p:spPr bwMode="auto">
          <a:xfrm>
            <a:off x="533400" y="6096000"/>
            <a:ext cx="762000" cy="0"/>
          </a:xfrm>
          <a:prstGeom prst="line">
            <a:avLst/>
          </a:prstGeom>
          <a:noFill/>
          <a:ln w="57150">
            <a:solidFill>
              <a:srgbClr val="FF3300"/>
            </a:solidFill>
            <a:round/>
            <a:headEnd/>
            <a:tailEnd type="triangle" w="med" len="med"/>
          </a:ln>
        </p:spPr>
        <p:txBody>
          <a:bodyPr wrap="none"/>
          <a:lstStyle/>
          <a:p>
            <a:endParaRPr lang="en-US"/>
          </a:p>
        </p:txBody>
      </p:sp>
      <p:sp>
        <p:nvSpPr>
          <p:cNvPr id="50184" name="Line 8"/>
          <p:cNvSpPr>
            <a:spLocks noChangeShapeType="1"/>
          </p:cNvSpPr>
          <p:nvPr/>
        </p:nvSpPr>
        <p:spPr bwMode="auto">
          <a:xfrm>
            <a:off x="533400" y="5105400"/>
            <a:ext cx="762000" cy="0"/>
          </a:xfrm>
          <a:prstGeom prst="line">
            <a:avLst/>
          </a:prstGeom>
          <a:noFill/>
          <a:ln w="57150">
            <a:solidFill>
              <a:srgbClr val="FF3300"/>
            </a:solidFill>
            <a:round/>
            <a:headEnd/>
            <a:tailEnd type="triangle" w="med" len="med"/>
          </a:ln>
        </p:spPr>
        <p:txBody>
          <a:bodyPr wrap="none"/>
          <a:lstStyle/>
          <a:p>
            <a:endParaRPr lang="en-US"/>
          </a:p>
        </p:txBody>
      </p:sp>
      <p:sp>
        <p:nvSpPr>
          <p:cNvPr id="50185" name="Line 4"/>
          <p:cNvSpPr>
            <a:spLocks noChangeShapeType="1"/>
          </p:cNvSpPr>
          <p:nvPr/>
        </p:nvSpPr>
        <p:spPr bwMode="auto">
          <a:xfrm>
            <a:off x="533400" y="5867400"/>
            <a:ext cx="7620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a:xfrm>
            <a:off x="762000" y="1066800"/>
            <a:ext cx="8229600" cy="530225"/>
          </a:xfrm>
        </p:spPr>
        <p:txBody>
          <a:bodyPr/>
          <a:lstStyle/>
          <a:p>
            <a:pPr eaLnBrk="1" hangingPunct="1"/>
            <a:r>
              <a:rPr lang="en-US" b="1" smtClean="0"/>
              <a:t>Estimates of a Mixed Probit Model</a:t>
            </a:r>
          </a:p>
        </p:txBody>
      </p:sp>
      <p:pic>
        <p:nvPicPr>
          <p:cNvPr id="51203" name="Picture 4"/>
          <p:cNvPicPr>
            <a:picLocks noChangeAspect="1" noChangeArrowheads="1"/>
          </p:cNvPicPr>
          <p:nvPr/>
        </p:nvPicPr>
        <p:blipFill>
          <a:blip r:embed="rId3"/>
          <a:srcRect/>
          <a:stretch>
            <a:fillRect/>
          </a:stretch>
        </p:blipFill>
        <p:spPr bwMode="auto">
          <a:xfrm>
            <a:off x="381000" y="1905000"/>
            <a:ext cx="8232775" cy="4495800"/>
          </a:xfrm>
          <a:prstGeom prst="rect">
            <a:avLst/>
          </a:prstGeom>
          <a:noFill/>
          <a:ln w="19050">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idx="4294967295"/>
          </p:nvPr>
        </p:nvSpPr>
        <p:spPr>
          <a:xfrm>
            <a:off x="762000" y="1143000"/>
            <a:ext cx="8229600" cy="530225"/>
          </a:xfrm>
        </p:spPr>
        <p:txBody>
          <a:bodyPr/>
          <a:lstStyle/>
          <a:p>
            <a:pPr eaLnBrk="1" hangingPunct="1"/>
            <a:r>
              <a:rPr lang="en-US" b="1" smtClean="0"/>
              <a:t>Partial Effects are Also Simulated</a:t>
            </a:r>
          </a:p>
        </p:txBody>
      </p:sp>
      <p:pic>
        <p:nvPicPr>
          <p:cNvPr id="52227" name="Picture 2"/>
          <p:cNvPicPr>
            <a:picLocks noChangeAspect="1" noChangeArrowheads="1"/>
          </p:cNvPicPr>
          <p:nvPr/>
        </p:nvPicPr>
        <p:blipFill>
          <a:blip r:embed="rId3"/>
          <a:srcRect/>
          <a:stretch>
            <a:fillRect/>
          </a:stretch>
        </p:blipFill>
        <p:spPr bwMode="auto">
          <a:xfrm>
            <a:off x="609600" y="2209800"/>
            <a:ext cx="7875588" cy="3048000"/>
          </a:xfrm>
          <a:prstGeom prst="rect">
            <a:avLst/>
          </a:prstGeom>
          <a:noFill/>
          <a:ln w="19050">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1"/>
          <p:cNvSpPr>
            <a:spLocks noGrp="1"/>
          </p:cNvSpPr>
          <p:nvPr>
            <p:ph type="title" idx="4294967295"/>
          </p:nvPr>
        </p:nvSpPr>
        <p:spPr>
          <a:xfrm>
            <a:off x="533400" y="1447800"/>
            <a:ext cx="8229600" cy="530225"/>
          </a:xfrm>
        </p:spPr>
        <p:txBody>
          <a:bodyPr/>
          <a:lstStyle/>
          <a:p>
            <a:pPr eaLnBrk="1" hangingPunct="1"/>
            <a:r>
              <a:rPr lang="en-US" sz="3200" b="1" smtClean="0"/>
              <a:t>Simulating Conditional Means </a:t>
            </a:r>
            <a:br>
              <a:rPr lang="en-US" sz="3200" b="1" smtClean="0"/>
            </a:br>
            <a:r>
              <a:rPr lang="en-US" sz="3200" b="1" smtClean="0"/>
              <a:t>for Individual Parameters</a:t>
            </a:r>
          </a:p>
        </p:txBody>
      </p:sp>
      <p:sp>
        <p:nvSpPr>
          <p:cNvPr id="15364" name="Rectangle 2"/>
          <p:cNvSpPr>
            <a:spLocks noChangeArrowheads="1"/>
          </p:cNvSpPr>
          <p:nvPr/>
        </p:nvSpPr>
        <p:spPr bwMode="auto">
          <a:xfrm>
            <a:off x="0" y="0"/>
            <a:ext cx="9144000" cy="0"/>
          </a:xfrm>
          <a:prstGeom prst="rect">
            <a:avLst/>
          </a:prstGeom>
          <a:noFill/>
          <a:ln w="19050">
            <a:noFill/>
            <a:miter lim="800000"/>
            <a:headEnd/>
            <a:tailEnd/>
          </a:ln>
        </p:spPr>
        <p:txBody>
          <a:bodyPr wrap="none" anchor="ctr">
            <a:spAutoFit/>
          </a:bodyPr>
          <a:lstStyle/>
          <a:p>
            <a:endParaRPr lang="en-US"/>
          </a:p>
        </p:txBody>
      </p:sp>
      <p:graphicFrame>
        <p:nvGraphicFramePr>
          <p:cNvPr id="15362" name="Object 1"/>
          <p:cNvGraphicFramePr>
            <a:graphicFrameLocks noChangeAspect="1"/>
          </p:cNvGraphicFramePr>
          <p:nvPr/>
        </p:nvGraphicFramePr>
        <p:xfrm>
          <a:off x="685800" y="2514600"/>
          <a:ext cx="7046913" cy="1447800"/>
        </p:xfrm>
        <a:graphic>
          <a:graphicData uri="http://schemas.openxmlformats.org/presentationml/2006/ole">
            <mc:AlternateContent xmlns:mc="http://schemas.openxmlformats.org/markup-compatibility/2006">
              <mc:Choice xmlns:v="urn:schemas-microsoft-com:vml" Requires="v">
                <p:oleObj spid="_x0000_s15363" name="Equation" r:id="rId4" imgW="3708360" imgH="761760" progId="Equation.DSMT4">
                  <p:embed/>
                </p:oleObj>
              </mc:Choice>
              <mc:Fallback>
                <p:oleObj name="Equation" r:id="rId4" imgW="3708360" imgH="76176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514600"/>
                        <a:ext cx="7046913" cy="144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5" name="TextBox 4"/>
          <p:cNvSpPr txBox="1">
            <a:spLocks noChangeArrowheads="1"/>
          </p:cNvSpPr>
          <p:nvPr/>
        </p:nvSpPr>
        <p:spPr bwMode="auto">
          <a:xfrm>
            <a:off x="609600" y="4419600"/>
            <a:ext cx="7848600" cy="461963"/>
          </a:xfrm>
          <a:prstGeom prst="rect">
            <a:avLst/>
          </a:prstGeom>
          <a:noFill/>
          <a:ln w="9525">
            <a:noFill/>
            <a:miter lim="800000"/>
            <a:headEnd/>
            <a:tailEnd/>
          </a:ln>
        </p:spPr>
        <p:txBody>
          <a:bodyPr>
            <a:spAutoFit/>
          </a:bodyPr>
          <a:lstStyle/>
          <a:p>
            <a:r>
              <a:rPr lang="en-US" sz="2400" b="1">
                <a:latin typeface="Arial" charset="0"/>
              </a:rPr>
              <a:t>Posterior estimates of E[parameters(i) | Data(i)]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idx="4294967295"/>
          </p:nvPr>
        </p:nvSpPr>
        <p:spPr>
          <a:xfrm>
            <a:off x="762000" y="1295400"/>
            <a:ext cx="8229600" cy="530225"/>
          </a:xfrm>
        </p:spPr>
        <p:txBody>
          <a:bodyPr/>
          <a:lstStyle/>
          <a:p>
            <a:pPr eaLnBrk="1" hangingPunct="1"/>
            <a:r>
              <a:rPr lang="en-US" b="1" smtClean="0"/>
              <a:t>Summarizing Simulated Estimates</a:t>
            </a:r>
          </a:p>
        </p:txBody>
      </p:sp>
      <p:pic>
        <p:nvPicPr>
          <p:cNvPr id="53251" name="Picture 2"/>
          <p:cNvPicPr>
            <a:picLocks noChangeAspect="1" noChangeArrowheads="1"/>
          </p:cNvPicPr>
          <p:nvPr/>
        </p:nvPicPr>
        <p:blipFill>
          <a:blip r:embed="rId3"/>
          <a:srcRect/>
          <a:stretch>
            <a:fillRect/>
          </a:stretch>
        </p:blipFill>
        <p:spPr bwMode="auto">
          <a:xfrm>
            <a:off x="685800" y="2286000"/>
            <a:ext cx="7591425" cy="37338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381000"/>
            <a:ext cx="8229600" cy="1139825"/>
          </a:xfrm>
        </p:spPr>
        <p:txBody>
          <a:bodyPr/>
          <a:lstStyle/>
          <a:p>
            <a:pPr eaLnBrk="1" hangingPunct="1"/>
            <a:r>
              <a:rPr lang="en-US" b="1" smtClean="0"/>
              <a:t>Correlated Parameters</a:t>
            </a:r>
          </a:p>
        </p:txBody>
      </p:sp>
      <p:sp>
        <p:nvSpPr>
          <p:cNvPr id="54275" name="Text Box 4"/>
          <p:cNvSpPr txBox="1">
            <a:spLocks noChangeArrowheads="1"/>
          </p:cNvSpPr>
          <p:nvPr/>
        </p:nvSpPr>
        <p:spPr bwMode="auto">
          <a:xfrm>
            <a:off x="1066800" y="1524000"/>
            <a:ext cx="7391400" cy="5021263"/>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Random Coefficients  Probit   Model</a:t>
            </a:r>
          </a:p>
          <a:p>
            <a:r>
              <a:rPr lang="en-US" sz="1200" b="1">
                <a:latin typeface="Courier New" pitchFamily="49" charset="0"/>
              </a:rPr>
              <a:t>Dependent variable              HEALTHY</a:t>
            </a:r>
          </a:p>
          <a:p>
            <a:r>
              <a:rPr lang="en-US" sz="1200" b="1">
                <a:latin typeface="Courier New" pitchFamily="49" charset="0"/>
              </a:rPr>
              <a:t>PROBIT (normal)  probability model</a:t>
            </a:r>
          </a:p>
          <a:p>
            <a:r>
              <a:rPr lang="en-US" sz="1200" b="1">
                <a:latin typeface="Courier New" pitchFamily="49" charset="0"/>
              </a:rPr>
              <a:t>Simulation based on     25 random draws</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|Means for random parameters</a:t>
            </a:r>
          </a:p>
          <a:p>
            <a:r>
              <a:rPr lang="en-US" sz="1200" b="1">
                <a:latin typeface="Courier New" pitchFamily="49" charset="0"/>
              </a:rPr>
              <a:t>Constant|     .22395          .18073        1.239   .2153</a:t>
            </a:r>
          </a:p>
          <a:p>
            <a:r>
              <a:rPr lang="en-US" sz="1200" b="1">
                <a:latin typeface="Courier New" pitchFamily="49" charset="0"/>
              </a:rPr>
              <a:t>     AGE|    -.03919***       .00257      -15.256   .0000      44.3352</a:t>
            </a:r>
          </a:p>
          <a:p>
            <a:r>
              <a:rPr lang="en-US" sz="1200" b="1">
                <a:latin typeface="Courier New" pitchFamily="49" charset="0"/>
              </a:rPr>
              <a:t>    EDUC|     .15526***       .01173       13.236   .0000      10.9409</a:t>
            </a:r>
          </a:p>
          <a:p>
            <a:r>
              <a:rPr lang="en-US" sz="1200" b="1">
                <a:latin typeface="Courier New" pitchFamily="49" charset="0"/>
              </a:rPr>
              <a:t>  HHNINC|     .28023**        .12572        2.229   .0258       .34930</a:t>
            </a:r>
          </a:p>
          <a:p>
            <a:r>
              <a:rPr lang="en-US" sz="1200" b="1">
                <a:latin typeface="Courier New" pitchFamily="49" charset="0"/>
              </a:rPr>
              <a:t> MARRIED|     .03971          .05918         .671   .5023       .84539</a:t>
            </a:r>
          </a:p>
          <a:p>
            <a:r>
              <a:rPr lang="en-US" sz="1200" b="1">
                <a:latin typeface="Courier New" pitchFamily="49" charset="0"/>
              </a:rPr>
              <a:t>  HHKIDS|     .06313          .04713        1.340   .1804       .45482</a:t>
            </a:r>
          </a:p>
          <a:p>
            <a:r>
              <a:rPr lang="en-US" sz="1200" b="1">
                <a:latin typeface="Courier New" pitchFamily="49" charset="0"/>
              </a:rPr>
              <a:t>----------------------------------------------------------------------</a:t>
            </a:r>
          </a:p>
          <a:p>
            <a:r>
              <a:rPr lang="en-US" sz="1200" b="1">
                <a:latin typeface="Courier New" pitchFamily="49" charset="0"/>
              </a:rPr>
              <a:t>Partial derivatives of expected val. with</a:t>
            </a:r>
          </a:p>
          <a:p>
            <a:r>
              <a:rPr lang="en-US" sz="1200" b="1">
                <a:latin typeface="Courier New" pitchFamily="49" charset="0"/>
              </a:rPr>
              <a:t>respect to the vector of characteristics.</a:t>
            </a:r>
          </a:p>
          <a:p>
            <a:r>
              <a:rPr lang="en-US" sz="1200" b="1">
                <a:latin typeface="Courier New" pitchFamily="49" charset="0"/>
              </a:rPr>
              <a:t>They are computed at the means of the Xs.</a:t>
            </a:r>
          </a:p>
          <a:p>
            <a:r>
              <a:rPr lang="en-US" sz="1200" b="1">
                <a:latin typeface="Courier New" pitchFamily="49" charset="0"/>
              </a:rPr>
              <a:t>Conditional Mean at Sample Point    .6351</a:t>
            </a:r>
          </a:p>
          <a:p>
            <a:r>
              <a:rPr lang="en-US" sz="1200" b="1">
                <a:latin typeface="Courier New" pitchFamily="49" charset="0"/>
              </a:rPr>
              <a:t>Scale Factor for Marginal Effects   .3758</a:t>
            </a:r>
          </a:p>
          <a:p>
            <a:r>
              <a:rPr lang="en-US" sz="1200" b="1">
                <a:latin typeface="Courier New" pitchFamily="49" charset="0"/>
              </a:rPr>
              <a:t>     AGE|    -.01473***       .00102      -14.420   .0000     -1.02820</a:t>
            </a:r>
          </a:p>
          <a:p>
            <a:r>
              <a:rPr lang="en-US" sz="1200" b="1">
                <a:latin typeface="Courier New" pitchFamily="49" charset="0"/>
              </a:rPr>
              <a:t>    EDUC|     .05835***       .00444       13.149   .0000      1.00526</a:t>
            </a:r>
          </a:p>
          <a:p>
            <a:r>
              <a:rPr lang="en-US" sz="1200" b="1">
                <a:latin typeface="Courier New" pitchFamily="49" charset="0"/>
              </a:rPr>
              <a:t>  HHNINC|     .10532**        .04722        2.231   .0257       .05793</a:t>
            </a:r>
          </a:p>
          <a:p>
            <a:r>
              <a:rPr lang="en-US" sz="1200" b="1">
                <a:latin typeface="Courier New" pitchFamily="49" charset="0"/>
              </a:rPr>
              <a:t> MARRIED|     .01492          .02228         .670   .5029       .01987</a:t>
            </a:r>
          </a:p>
          <a:p>
            <a:r>
              <a:rPr lang="en-US" sz="1200" b="1">
                <a:latin typeface="Courier New" pitchFamily="49" charset="0"/>
              </a:rPr>
              <a:t>  HHKIDS|     .02373          .01754        1.353   .1761       .01699</a:t>
            </a:r>
          </a:p>
          <a:p>
            <a:r>
              <a:rPr lang="en-US" sz="1200" b="1">
                <a:latin typeface="Courier New" pitchFamily="49" charset="0"/>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381000"/>
            <a:ext cx="8229600" cy="1139825"/>
          </a:xfrm>
        </p:spPr>
        <p:txBody>
          <a:bodyPr/>
          <a:lstStyle/>
          <a:p>
            <a:pPr eaLnBrk="1" hangingPunct="1"/>
            <a:r>
              <a:rPr lang="en-US" b="1" smtClean="0"/>
              <a:t>Cholesky Matrix</a:t>
            </a:r>
          </a:p>
        </p:txBody>
      </p:sp>
      <p:sp>
        <p:nvSpPr>
          <p:cNvPr id="55299" name="Text Box 4"/>
          <p:cNvSpPr txBox="1">
            <a:spLocks noChangeArrowheads="1"/>
          </p:cNvSpPr>
          <p:nvPr/>
        </p:nvSpPr>
        <p:spPr bwMode="auto">
          <a:xfrm>
            <a:off x="1371600" y="1584325"/>
            <a:ext cx="6324600" cy="5273675"/>
          </a:xfrm>
          <a:prstGeom prst="rect">
            <a:avLst/>
          </a:prstGeom>
          <a:noFill/>
          <a:ln w="19050">
            <a:noFill/>
            <a:miter lim="800000"/>
            <a:headEnd/>
            <a:tailEnd/>
          </a:ln>
        </p:spPr>
        <p:txBody>
          <a:bodyPr>
            <a:spAutoFit/>
          </a:bodyPr>
          <a:lstStyle/>
          <a:p>
            <a:r>
              <a:rPr lang="en-US" sz="1000" b="1">
                <a:latin typeface="Courier New" pitchFamily="49" charset="0"/>
              </a:rPr>
              <a:t>--------+-------------------------------------------------------------</a:t>
            </a:r>
          </a:p>
          <a:p>
            <a:r>
              <a:rPr lang="en-US" sz="1000" b="1">
                <a:latin typeface="Courier New" pitchFamily="49" charset="0"/>
              </a:rPr>
              <a:t>Variable| Coefficient    Standard Error  b/St.Er. P[|Z|&gt;z]   Mean of X</a:t>
            </a:r>
          </a:p>
          <a:p>
            <a:r>
              <a:rPr lang="en-US" sz="1000" b="1">
                <a:latin typeface="Courier New" pitchFamily="49" charset="0"/>
              </a:rPr>
              <a:t>--------+-------------------------------------------------------------</a:t>
            </a:r>
          </a:p>
          <a:p>
            <a:r>
              <a:rPr lang="en-US" sz="1000" b="1">
                <a:latin typeface="Courier New" pitchFamily="49" charset="0"/>
              </a:rPr>
              <a:t>        |Means for random parameters</a:t>
            </a:r>
          </a:p>
          <a:p>
            <a:r>
              <a:rPr lang="en-US" sz="1000" b="1">
                <a:latin typeface="Courier New" pitchFamily="49" charset="0"/>
              </a:rPr>
              <a:t>Constant|     .22395          .18073        1.239   .2153</a:t>
            </a:r>
          </a:p>
          <a:p>
            <a:r>
              <a:rPr lang="en-US" sz="1000" b="1">
                <a:latin typeface="Courier New" pitchFamily="49" charset="0"/>
              </a:rPr>
              <a:t>     AGE|    -.03919***       .00257      -15.256   .0000      44.3352</a:t>
            </a:r>
          </a:p>
          <a:p>
            <a:r>
              <a:rPr lang="en-US" sz="1000" b="1">
                <a:latin typeface="Courier New" pitchFamily="49" charset="0"/>
              </a:rPr>
              <a:t>    EDUC|     .15526***       .01173       13.236   .0000      10.9409</a:t>
            </a:r>
          </a:p>
          <a:p>
            <a:r>
              <a:rPr lang="en-US" sz="1000" b="1">
                <a:latin typeface="Courier New" pitchFamily="49" charset="0"/>
              </a:rPr>
              <a:t>  HHNINC|     .28023**        .12572        2.229   .0258       .34930</a:t>
            </a:r>
          </a:p>
          <a:p>
            <a:r>
              <a:rPr lang="en-US" sz="1000" b="1">
                <a:latin typeface="Courier New" pitchFamily="49" charset="0"/>
              </a:rPr>
              <a:t> MARRIED|     .03971          .05918         .671   .5023       .84539</a:t>
            </a:r>
          </a:p>
          <a:p>
            <a:r>
              <a:rPr lang="en-US" sz="1000" b="1">
                <a:latin typeface="Courier New" pitchFamily="49" charset="0"/>
              </a:rPr>
              <a:t>  HHKIDS|     .06313          .04713        1.340   .1804       .45482</a:t>
            </a:r>
          </a:p>
          <a:p>
            <a:r>
              <a:rPr lang="en-US" sz="1000" b="1">
                <a:latin typeface="Courier New" pitchFamily="49" charset="0"/>
              </a:rPr>
              <a:t>        |Diagonal elements of Cholesky matrix</a:t>
            </a:r>
          </a:p>
          <a:p>
            <a:r>
              <a:rPr lang="en-US" sz="1000" b="1">
                <a:latin typeface="Courier New" pitchFamily="49" charset="0"/>
              </a:rPr>
              <a:t>Constant|     .66612***       .21850        3.049   .0023</a:t>
            </a:r>
          </a:p>
          <a:p>
            <a:r>
              <a:rPr lang="en-US" sz="1000" b="1">
                <a:latin typeface="Courier New" pitchFamily="49" charset="0"/>
              </a:rPr>
              <a:t>     AGE|     .01041***       .00183        5.687   .0000</a:t>
            </a:r>
          </a:p>
          <a:p>
            <a:r>
              <a:rPr lang="en-US" sz="1000" b="1">
                <a:latin typeface="Courier New" pitchFamily="49" charset="0"/>
              </a:rPr>
              <a:t>    EDUC|     .07307***       .00592       12.346   .0000</a:t>
            </a:r>
          </a:p>
          <a:p>
            <a:r>
              <a:rPr lang="en-US" sz="1000" b="1">
                <a:latin typeface="Courier New" pitchFamily="49" charset="0"/>
              </a:rPr>
              <a:t>  HHNINC|     .18897*         .10133        1.865   .0622</a:t>
            </a:r>
          </a:p>
          <a:p>
            <a:r>
              <a:rPr lang="en-US" sz="1000" b="1">
                <a:latin typeface="Courier New" pitchFamily="49" charset="0"/>
              </a:rPr>
              <a:t> MARRIED|     .47889***       .03140       15.252   .0000</a:t>
            </a:r>
          </a:p>
          <a:p>
            <a:r>
              <a:rPr lang="en-US" sz="1000" b="1">
                <a:latin typeface="Courier New" pitchFamily="49" charset="0"/>
              </a:rPr>
              <a:t>  HHKIDS|     .44804***       .03126       14.334   .0000</a:t>
            </a:r>
          </a:p>
          <a:p>
            <a:r>
              <a:rPr lang="en-US" sz="1000" b="1">
                <a:latin typeface="Courier New" pitchFamily="49" charset="0"/>
              </a:rPr>
              <a:t>        |Below diagonal elements of Cholesky matrix</a:t>
            </a:r>
          </a:p>
          <a:p>
            <a:r>
              <a:rPr lang="en-US" sz="1000" b="1">
                <a:latin typeface="Courier New" pitchFamily="49" charset="0"/>
              </a:rPr>
              <a:t>lAGE_ONE|    -.00211          .00298        -.706   .4799</a:t>
            </a:r>
          </a:p>
          <a:p>
            <a:r>
              <a:rPr lang="en-US" sz="1000" b="1">
                <a:latin typeface="Courier New" pitchFamily="49" charset="0"/>
              </a:rPr>
              <a:t>lEDU_ONE|     .07359***       .01403        5.246   .0000</a:t>
            </a:r>
          </a:p>
          <a:p>
            <a:r>
              <a:rPr lang="en-US" sz="1000" b="1">
                <a:latin typeface="Courier New" pitchFamily="49" charset="0"/>
              </a:rPr>
              <a:t>lEDU_AGE|    -.01881**        .00778       -2.417   .0156</a:t>
            </a:r>
          </a:p>
          <a:p>
            <a:r>
              <a:rPr lang="en-US" sz="1000" b="1">
                <a:latin typeface="Courier New" pitchFamily="49" charset="0"/>
              </a:rPr>
              <a:t>lHHN_ONE|    -.32031**        .15453       -2.073   .0382</a:t>
            </a:r>
          </a:p>
          <a:p>
            <a:r>
              <a:rPr lang="en-US" sz="1000" b="1">
                <a:latin typeface="Courier New" pitchFamily="49" charset="0"/>
              </a:rPr>
              <a:t>lHHN_AGE|     .05302          .12989         .408   .6831</a:t>
            </a:r>
          </a:p>
          <a:p>
            <a:r>
              <a:rPr lang="en-US" sz="1000" b="1">
                <a:latin typeface="Courier New" pitchFamily="49" charset="0"/>
              </a:rPr>
              <a:t>lHHN_EDU|     .44021***       .13082        3.365   .0008</a:t>
            </a:r>
          </a:p>
          <a:p>
            <a:r>
              <a:rPr lang="en-US" sz="1000" b="1">
                <a:latin typeface="Courier New" pitchFamily="49" charset="0"/>
              </a:rPr>
              <a:t>lMAR_ONE|    -.19247**        .07503       -2.565   .0103</a:t>
            </a:r>
          </a:p>
          <a:p>
            <a:r>
              <a:rPr lang="en-US" sz="1000" b="1">
                <a:latin typeface="Courier New" pitchFamily="49" charset="0"/>
              </a:rPr>
              <a:t>lMAR_AGE|    -.24710***       .06002       -4.117   .0000</a:t>
            </a:r>
          </a:p>
          <a:p>
            <a:r>
              <a:rPr lang="en-US" sz="1000" b="1">
                <a:latin typeface="Courier New" pitchFamily="49" charset="0"/>
              </a:rPr>
              <a:t>lMAR_EDU|     .01475          .05933         .249   .8037</a:t>
            </a:r>
          </a:p>
          <a:p>
            <a:r>
              <a:rPr lang="en-US" sz="1000" b="1">
                <a:latin typeface="Courier New" pitchFamily="49" charset="0"/>
              </a:rPr>
              <a:t>lMAR_HHN|     .07949*         .04724        1.683   .0924</a:t>
            </a:r>
          </a:p>
          <a:p>
            <a:r>
              <a:rPr lang="en-US" sz="1000" b="1">
                <a:latin typeface="Courier New" pitchFamily="49" charset="0"/>
              </a:rPr>
              <a:t>lHHK_ONE|    -.07220          .05686       -1.270   .2041</a:t>
            </a:r>
          </a:p>
          <a:p>
            <a:r>
              <a:rPr lang="en-US" sz="1000" b="1">
                <a:latin typeface="Courier New" pitchFamily="49" charset="0"/>
              </a:rPr>
              <a:t>lHHK_AGE|     .21508***       .04456        4.827   .0000</a:t>
            </a:r>
          </a:p>
          <a:p>
            <a:r>
              <a:rPr lang="en-US" sz="1000" b="1">
                <a:latin typeface="Courier New" pitchFamily="49" charset="0"/>
              </a:rPr>
              <a:t>lHHK_EDU|     .31374***       .04369        7.181   .0000</a:t>
            </a:r>
          </a:p>
          <a:p>
            <a:r>
              <a:rPr lang="en-US" sz="1000" b="1">
                <a:latin typeface="Courier New" pitchFamily="49" charset="0"/>
              </a:rPr>
              <a:t>lHHK_HHN|    -.11592***       .04023       -2.881   .0040</a:t>
            </a:r>
          </a:p>
          <a:p>
            <a:r>
              <a:rPr lang="en-US" sz="1000" b="1">
                <a:latin typeface="Courier New" pitchFamily="49" charset="0"/>
              </a:rPr>
              <a:t>lHHK_MAR|    -.35853***       .04154       -8.631   .0000</a:t>
            </a:r>
          </a:p>
          <a:p>
            <a:r>
              <a:rPr lang="en-US" sz="1000" b="1">
                <a:latin typeface="Courier New" pitchFamily="49" charset="0"/>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sz="3600" smtClean="0"/>
              <a:t>Estimated Parameter Correlation Matrix</a:t>
            </a:r>
          </a:p>
        </p:txBody>
      </p:sp>
      <p:pic>
        <p:nvPicPr>
          <p:cNvPr id="56323" name="Picture 4"/>
          <p:cNvPicPr>
            <a:picLocks noChangeAspect="1" noChangeArrowheads="1"/>
          </p:cNvPicPr>
          <p:nvPr/>
        </p:nvPicPr>
        <p:blipFill>
          <a:blip r:embed="rId3"/>
          <a:srcRect/>
          <a:stretch>
            <a:fillRect/>
          </a:stretch>
        </p:blipFill>
        <p:spPr bwMode="auto">
          <a:xfrm>
            <a:off x="1524000" y="1600200"/>
            <a:ext cx="6705600" cy="2217738"/>
          </a:xfrm>
          <a:prstGeom prst="rect">
            <a:avLst/>
          </a:prstGeom>
          <a:noFill/>
          <a:ln w="9525">
            <a:noFill/>
            <a:miter lim="800000"/>
            <a:headEnd/>
            <a:tailEnd/>
          </a:ln>
        </p:spPr>
      </p:pic>
      <p:pic>
        <p:nvPicPr>
          <p:cNvPr id="56324" name="Picture 5"/>
          <p:cNvPicPr>
            <a:picLocks noChangeAspect="1" noChangeArrowheads="1"/>
          </p:cNvPicPr>
          <p:nvPr/>
        </p:nvPicPr>
        <p:blipFill>
          <a:blip r:embed="rId4"/>
          <a:srcRect/>
          <a:stretch>
            <a:fillRect/>
          </a:stretch>
        </p:blipFill>
        <p:spPr bwMode="auto">
          <a:xfrm>
            <a:off x="2057400" y="4038600"/>
            <a:ext cx="6096000" cy="226695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idx="4294967295"/>
          </p:nvPr>
        </p:nvSpPr>
        <p:spPr>
          <a:xfrm>
            <a:off x="685800" y="1143000"/>
            <a:ext cx="8229600" cy="530225"/>
          </a:xfrm>
        </p:spPr>
        <p:txBody>
          <a:bodyPr/>
          <a:lstStyle/>
          <a:p>
            <a:pPr eaLnBrk="1" hangingPunct="1"/>
            <a:r>
              <a:rPr lang="en-US" b="1" smtClean="0"/>
              <a:t>Modeling Parameter Heterogeneity</a:t>
            </a:r>
          </a:p>
        </p:txBody>
      </p:sp>
      <p:graphicFrame>
        <p:nvGraphicFramePr>
          <p:cNvPr id="16386" name="Object 3"/>
          <p:cNvGraphicFramePr>
            <a:graphicFrameLocks noChangeAspect="1"/>
          </p:cNvGraphicFramePr>
          <p:nvPr/>
        </p:nvGraphicFramePr>
        <p:xfrm>
          <a:off x="884238" y="1924050"/>
          <a:ext cx="6861175" cy="4191000"/>
        </p:xfrm>
        <a:graphic>
          <a:graphicData uri="http://schemas.openxmlformats.org/presentationml/2006/ole">
            <mc:AlternateContent xmlns:mc="http://schemas.openxmlformats.org/markup-compatibility/2006">
              <mc:Choice xmlns:v="urn:schemas-microsoft-com:vml" Requires="v">
                <p:oleObj spid="_x0000_s16387" name="Equation" r:id="rId4" imgW="4305240" imgH="2628720" progId="Equation.DSMT4">
                  <p:embed/>
                </p:oleObj>
              </mc:Choice>
              <mc:Fallback>
                <p:oleObj name="Equation" r:id="rId4" imgW="4305240" imgH="26287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238" y="1924050"/>
                        <a:ext cx="6861175"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88" name="Rectangle 7"/>
          <p:cNvSpPr>
            <a:spLocks noChangeArrowheads="1"/>
          </p:cNvSpPr>
          <p:nvPr/>
        </p:nvSpPr>
        <p:spPr bwMode="auto">
          <a:xfrm>
            <a:off x="1219200" y="2990850"/>
            <a:ext cx="65532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16389" name="Rectangle 8"/>
          <p:cNvSpPr>
            <a:spLocks noChangeArrowheads="1"/>
          </p:cNvSpPr>
          <p:nvPr/>
        </p:nvSpPr>
        <p:spPr bwMode="auto">
          <a:xfrm>
            <a:off x="1228725" y="3790950"/>
            <a:ext cx="3429000" cy="838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16390" name="Rectangle 10"/>
          <p:cNvSpPr>
            <a:spLocks noChangeArrowheads="1"/>
          </p:cNvSpPr>
          <p:nvPr/>
        </p:nvSpPr>
        <p:spPr bwMode="auto">
          <a:xfrm>
            <a:off x="1219200" y="5334000"/>
            <a:ext cx="60198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533400" y="838200"/>
            <a:ext cx="8229600" cy="457200"/>
          </a:xfrm>
        </p:spPr>
        <p:txBody>
          <a:bodyPr/>
          <a:lstStyle/>
          <a:p>
            <a:pPr eaLnBrk="1" hangingPunct="1"/>
            <a:r>
              <a:rPr lang="en-US" sz="2400" b="1" smtClean="0"/>
              <a:t>Hierarchical Probit Model</a:t>
            </a:r>
            <a:endParaRPr lang="en-US" sz="3600" smtClean="0"/>
          </a:p>
        </p:txBody>
      </p:sp>
      <p:graphicFrame>
        <p:nvGraphicFramePr>
          <p:cNvPr id="17410" name="Object 4"/>
          <p:cNvGraphicFramePr>
            <a:graphicFrameLocks noChangeAspect="1"/>
          </p:cNvGraphicFramePr>
          <p:nvPr/>
        </p:nvGraphicFramePr>
        <p:xfrm>
          <a:off x="1752600" y="1287462"/>
          <a:ext cx="5805488" cy="465138"/>
        </p:xfrm>
        <a:graphic>
          <a:graphicData uri="http://schemas.openxmlformats.org/presentationml/2006/ole">
            <mc:AlternateContent xmlns:mc="http://schemas.openxmlformats.org/markup-compatibility/2006">
              <mc:Choice xmlns:v="urn:schemas-microsoft-com:vml" Requires="v">
                <p:oleObj spid="_x0000_s17411" name="Equation" r:id="rId4" imgW="2857320" imgH="228600" progId="Equation.DSMT4">
                  <p:embed/>
                </p:oleObj>
              </mc:Choice>
              <mc:Fallback>
                <p:oleObj name="Equation" r:id="rId4" imgW="2857320" imgH="2286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287462"/>
                        <a:ext cx="5805488" cy="465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412" name="Text Box 5"/>
          <p:cNvSpPr txBox="1">
            <a:spLocks noChangeArrowheads="1"/>
          </p:cNvSpPr>
          <p:nvPr/>
        </p:nvSpPr>
        <p:spPr bwMode="auto">
          <a:xfrm>
            <a:off x="1828800" y="1600200"/>
            <a:ext cx="6248400" cy="5121275"/>
          </a:xfrm>
          <a:prstGeom prst="rect">
            <a:avLst/>
          </a:prstGeom>
          <a:noFill/>
          <a:ln w="19050">
            <a:noFill/>
            <a:miter lim="800000"/>
            <a:headEnd/>
            <a:tailEnd/>
          </a:ln>
        </p:spPr>
        <p:txBody>
          <a:bodyPr>
            <a:spAutoFit/>
          </a:bodyPr>
          <a:lstStyle/>
          <a:p>
            <a:r>
              <a:rPr lang="en-US" sz="1000" b="1">
                <a:latin typeface="Courier New" pitchFamily="49" charset="0"/>
              </a:rPr>
              <a:t>----------------------------------------------------------------------</a:t>
            </a:r>
          </a:p>
          <a:p>
            <a:r>
              <a:rPr lang="en-US" sz="1000" b="1">
                <a:latin typeface="Courier New" pitchFamily="49" charset="0"/>
              </a:rPr>
              <a:t>Random Coefficients  Probit   Model</a:t>
            </a:r>
          </a:p>
          <a:p>
            <a:r>
              <a:rPr lang="en-US" sz="1000" b="1">
                <a:latin typeface="Courier New" pitchFamily="49" charset="0"/>
              </a:rPr>
              <a:t>--------+-------------------------------------------------------------</a:t>
            </a:r>
          </a:p>
          <a:p>
            <a:r>
              <a:rPr lang="en-US" sz="1000" b="1">
                <a:latin typeface="Courier New" pitchFamily="49" charset="0"/>
              </a:rPr>
              <a:t>Variable| Coefficient    Standard Error  b/St.Er. P[|Z|&gt;z]   Mean of X</a:t>
            </a:r>
          </a:p>
          <a:p>
            <a:r>
              <a:rPr lang="en-US" sz="1000" b="1">
                <a:latin typeface="Courier New" pitchFamily="49" charset="0"/>
              </a:rPr>
              <a:t>--------+-------------------------------------------------------------</a:t>
            </a:r>
          </a:p>
          <a:p>
            <a:r>
              <a:rPr lang="en-US" sz="1000" b="1">
                <a:latin typeface="Courier New" pitchFamily="49" charset="0"/>
              </a:rPr>
              <a:t>        |Means for random parameters</a:t>
            </a:r>
          </a:p>
          <a:p>
            <a:r>
              <a:rPr lang="en-US" sz="1000" b="1">
                <a:latin typeface="Courier New" pitchFamily="49" charset="0"/>
              </a:rPr>
              <a:t>Constant|    2.80514***       .84261        3.329   .0009</a:t>
            </a:r>
          </a:p>
          <a:p>
            <a:r>
              <a:rPr lang="en-US" sz="1000" b="1">
                <a:latin typeface="Courier New" pitchFamily="49" charset="0"/>
              </a:rPr>
              <a:t>     AGE|    -.06321***       .01397       -4.523   .0000      44.3352</a:t>
            </a:r>
          </a:p>
          <a:p>
            <a:r>
              <a:rPr lang="en-US" sz="1000" b="1">
                <a:latin typeface="Courier New" pitchFamily="49" charset="0"/>
              </a:rPr>
              <a:t>    EDUC|    -.15340***       .05506       -2.786   .0053      10.9409</a:t>
            </a:r>
          </a:p>
          <a:p>
            <a:r>
              <a:rPr lang="en-US" sz="1000" b="1">
                <a:latin typeface="Courier New" pitchFamily="49" charset="0"/>
              </a:rPr>
              <a:t>  HHNINC|    2.56154***       .67822        3.777   .0002       .34930</a:t>
            </a:r>
          </a:p>
          <a:p>
            <a:r>
              <a:rPr lang="en-US" sz="1000" b="1">
                <a:latin typeface="Courier New" pitchFamily="49" charset="0"/>
              </a:rPr>
              <a:t> MARRIED|     .61453**        .26650        2.306   .0211       .84539</a:t>
            </a:r>
          </a:p>
          <a:p>
            <a:r>
              <a:rPr lang="en-US" sz="1000" b="1">
                <a:latin typeface="Courier New" pitchFamily="49" charset="0"/>
              </a:rPr>
              <a:t>  HHKIDS|    -.19855          .24303        -.817   .4140       .45482</a:t>
            </a:r>
          </a:p>
          <a:p>
            <a:r>
              <a:rPr lang="en-US" sz="1000" b="1">
                <a:latin typeface="Courier New" pitchFamily="49" charset="0"/>
              </a:rPr>
              <a:t>        |Scale parameters for dists. of random parameters</a:t>
            </a:r>
          </a:p>
          <a:p>
            <a:r>
              <a:rPr lang="en-US" sz="1000" b="1">
                <a:latin typeface="Courier New" pitchFamily="49" charset="0"/>
              </a:rPr>
              <a:t>Constant|     .12981***       .02448        5.303   .0000</a:t>
            </a:r>
          </a:p>
          <a:p>
            <a:r>
              <a:rPr lang="en-US" sz="1000" b="1">
                <a:latin typeface="Courier New" pitchFamily="49" charset="0"/>
              </a:rPr>
              <a:t>     AGE|     .01424***       .00050       28.712   .0000</a:t>
            </a:r>
          </a:p>
          <a:p>
            <a:r>
              <a:rPr lang="en-US" sz="1000" b="1">
                <a:latin typeface="Courier New" pitchFamily="49" charset="0"/>
              </a:rPr>
              <a:t>    EDUC|     .00368**        .00172        2.142   .0322</a:t>
            </a:r>
          </a:p>
          <a:p>
            <a:r>
              <a:rPr lang="en-US" sz="1000" b="1">
                <a:latin typeface="Courier New" pitchFamily="49" charset="0"/>
              </a:rPr>
              <a:t>  HHNINC|     .52685***       .05165       10.201   .0000</a:t>
            </a:r>
          </a:p>
          <a:p>
            <a:r>
              <a:rPr lang="en-US" sz="1000" b="1">
                <a:latin typeface="Courier New" pitchFamily="49" charset="0"/>
              </a:rPr>
              <a:t> MARRIED|     .16399***       .02111        7.768   .0000</a:t>
            </a:r>
          </a:p>
          <a:p>
            <a:r>
              <a:rPr lang="en-US" sz="1000" b="1">
                <a:latin typeface="Courier New" pitchFamily="49" charset="0"/>
              </a:rPr>
              <a:t>  HHKIDS|     .13928***       .02845        4.896   .0000</a:t>
            </a:r>
          </a:p>
          <a:p>
            <a:r>
              <a:rPr lang="en-US" sz="1000" b="1">
                <a:latin typeface="Courier New" pitchFamily="49" charset="0"/>
              </a:rPr>
              <a:t>        |Heterogeneity in the means of random parameters</a:t>
            </a:r>
          </a:p>
          <a:p>
            <a:r>
              <a:rPr lang="en-US" sz="1000" b="1">
                <a:latin typeface="Courier New" pitchFamily="49" charset="0"/>
              </a:rPr>
              <a:t>cONE_AGE|    -.02875          .02082       -1.381   .1673</a:t>
            </a:r>
          </a:p>
          <a:p>
            <a:r>
              <a:rPr lang="en-US" sz="1000" b="1">
                <a:latin typeface="Courier New" pitchFamily="49" charset="0"/>
              </a:rPr>
              <a:t>cONE_FEM|    -.98200***       .35328       -2.780   .0054</a:t>
            </a:r>
          </a:p>
          <a:p>
            <a:r>
              <a:rPr lang="en-US" sz="1000" b="1">
                <a:latin typeface="Courier New" pitchFamily="49" charset="0"/>
              </a:rPr>
              <a:t>cAGE_AGE|     .00022          .00029         .740   .4592</a:t>
            </a:r>
          </a:p>
          <a:p>
            <a:r>
              <a:rPr lang="en-US" sz="1000" b="1">
                <a:latin typeface="Courier New" pitchFamily="49" charset="0"/>
              </a:rPr>
              <a:t>cAGE_FEM|     .01552***       .00510        3.043   .0023</a:t>
            </a:r>
          </a:p>
          <a:p>
            <a:r>
              <a:rPr lang="en-US" sz="1000" b="1">
                <a:latin typeface="Courier New" pitchFamily="49" charset="0"/>
              </a:rPr>
              <a:t>cEDU_AGE|     .00575***       .00130        4.438   .0000</a:t>
            </a:r>
          </a:p>
          <a:p>
            <a:r>
              <a:rPr lang="en-US" sz="1000" b="1">
                <a:latin typeface="Courier New" pitchFamily="49" charset="0"/>
              </a:rPr>
              <a:t>cEDU_FEM|    -.00877          .02172        -.404   .6864</a:t>
            </a:r>
          </a:p>
          <a:p>
            <a:r>
              <a:rPr lang="en-US" sz="1000" b="1">
                <a:latin typeface="Courier New" pitchFamily="49" charset="0"/>
              </a:rPr>
              <a:t>cHHN_AGE|    -.04540***       .01485       -3.057   .0022</a:t>
            </a:r>
          </a:p>
          <a:p>
            <a:r>
              <a:rPr lang="en-US" sz="1000" b="1">
                <a:latin typeface="Courier New" pitchFamily="49" charset="0"/>
              </a:rPr>
              <a:t>cHHN_FEM|    -.03645          .25041        -.146   .8843</a:t>
            </a:r>
          </a:p>
          <a:p>
            <a:r>
              <a:rPr lang="en-US" sz="1000" b="1">
                <a:latin typeface="Courier New" pitchFamily="49" charset="0"/>
              </a:rPr>
              <a:t>cMAR_AGE|    -.01556**        .00610       -2.550   .0108</a:t>
            </a:r>
          </a:p>
          <a:p>
            <a:r>
              <a:rPr lang="en-US" sz="1000" b="1">
                <a:latin typeface="Courier New" pitchFamily="49" charset="0"/>
              </a:rPr>
              <a:t>cMAR_FEM|     .20538*         .11232        1.828   .0675</a:t>
            </a:r>
          </a:p>
          <a:p>
            <a:r>
              <a:rPr lang="en-US" sz="1000" b="1">
                <a:latin typeface="Courier New" pitchFamily="49" charset="0"/>
              </a:rPr>
              <a:t>cHHK_AGE|     .01053*         .00552        1.906   .0566</a:t>
            </a:r>
          </a:p>
          <a:p>
            <a:r>
              <a:rPr lang="en-US" sz="1000" b="1">
                <a:latin typeface="Courier New" pitchFamily="49" charset="0"/>
              </a:rPr>
              <a:t>cHHK_FEM|    -.25666***       .08923       -2.876   .0040</a:t>
            </a:r>
          </a:p>
          <a:p>
            <a:r>
              <a:rPr lang="en-US" sz="1000" b="1">
                <a:latin typeface="Courier New" pitchFamily="49" charset="0"/>
              </a:rPr>
              <a:t>--------+-------------------------------------------------------------</a:t>
            </a:r>
          </a:p>
        </p:txBody>
      </p:sp>
      <p:sp>
        <p:nvSpPr>
          <p:cNvPr id="17413" name="Rectangle 6"/>
          <p:cNvSpPr>
            <a:spLocks noChangeArrowheads="1"/>
          </p:cNvSpPr>
          <p:nvPr/>
        </p:nvSpPr>
        <p:spPr bwMode="auto">
          <a:xfrm>
            <a:off x="2590800" y="4673598"/>
            <a:ext cx="3810000" cy="1981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a:xfrm>
            <a:off x="457200" y="304800"/>
            <a:ext cx="8229600" cy="1143000"/>
          </a:xfrm>
        </p:spPr>
        <p:txBody>
          <a:bodyPr/>
          <a:lstStyle/>
          <a:p>
            <a:pPr eaLnBrk="1" hangingPunct="1"/>
            <a:r>
              <a:rPr lang="en-US" b="1" smtClean="0"/>
              <a:t>Mixed Model Estimation</a:t>
            </a:r>
          </a:p>
        </p:txBody>
      </p:sp>
      <p:sp>
        <p:nvSpPr>
          <p:cNvPr id="57347" name="Rectangle 3"/>
          <p:cNvSpPr>
            <a:spLocks noGrp="1" noChangeArrowheads="1"/>
          </p:cNvSpPr>
          <p:nvPr>
            <p:ph type="body" idx="4294967295"/>
          </p:nvPr>
        </p:nvSpPr>
        <p:spPr>
          <a:xfrm>
            <a:off x="1295400" y="1447800"/>
            <a:ext cx="7391400" cy="4953000"/>
          </a:xfrm>
        </p:spPr>
        <p:txBody>
          <a:bodyPr/>
          <a:lstStyle/>
          <a:p>
            <a:pPr>
              <a:spcBef>
                <a:spcPct val="50000"/>
              </a:spcBef>
              <a:buClrTx/>
              <a:buSzTx/>
              <a:buFontTx/>
              <a:buNone/>
            </a:pPr>
            <a:r>
              <a:rPr lang="en-US" sz="1400" smtClean="0"/>
              <a:t>      Programs differ on the models fitted, the algorithms, the paradigm, and </a:t>
            </a:r>
            <a:br>
              <a:rPr lang="en-US" sz="1400" smtClean="0"/>
            </a:br>
            <a:r>
              <a:rPr lang="en-US" sz="1400" smtClean="0"/>
              <a:t>the extensions provided to the simplest RPM, </a:t>
            </a:r>
            <a:r>
              <a:rPr lang="en-US" sz="1400" b="1" smtClean="0">
                <a:sym typeface="Symbol" pitchFamily="18" charset="2"/>
              </a:rPr>
              <a:t></a:t>
            </a:r>
            <a:r>
              <a:rPr lang="en-US" sz="1400" b="1" baseline="-25000" smtClean="0">
                <a:sym typeface="Symbol" pitchFamily="18" charset="2"/>
              </a:rPr>
              <a:t>i</a:t>
            </a:r>
            <a:r>
              <a:rPr lang="en-US" sz="1400" smtClean="0">
                <a:sym typeface="Symbol" pitchFamily="18" charset="2"/>
              </a:rPr>
              <a:t> = </a:t>
            </a:r>
            <a:r>
              <a:rPr lang="en-US" sz="1400" b="1" smtClean="0">
                <a:sym typeface="Symbol" pitchFamily="18" charset="2"/>
              </a:rPr>
              <a:t>+u</a:t>
            </a:r>
            <a:r>
              <a:rPr lang="en-US" sz="1400" b="1" baseline="-25000" smtClean="0">
                <a:sym typeface="Symbol" pitchFamily="18" charset="2"/>
              </a:rPr>
              <a:t>i</a:t>
            </a:r>
            <a:r>
              <a:rPr lang="en-US" sz="1400" smtClean="0">
                <a:sym typeface="Symbol" pitchFamily="18" charset="2"/>
              </a:rPr>
              <a:t>.</a:t>
            </a:r>
            <a:endParaRPr lang="en-US" sz="1400" smtClean="0"/>
          </a:p>
          <a:p>
            <a:pPr eaLnBrk="1" hangingPunct="1">
              <a:lnSpc>
                <a:spcPct val="80000"/>
              </a:lnSpc>
            </a:pPr>
            <a:r>
              <a:rPr lang="en-US" sz="1400" smtClean="0"/>
              <a:t>MLWin: http://www.cmm.bristol.ac.uk/MLwiN/index.shtml</a:t>
            </a:r>
          </a:p>
          <a:p>
            <a:pPr lvl="1" eaLnBrk="1" hangingPunct="1">
              <a:lnSpc>
                <a:spcPct val="80000"/>
              </a:lnSpc>
            </a:pPr>
            <a:r>
              <a:rPr lang="en-US" sz="1200" smtClean="0"/>
              <a:t>Multilevel models</a:t>
            </a:r>
          </a:p>
          <a:p>
            <a:pPr lvl="1" eaLnBrk="1" hangingPunct="1">
              <a:lnSpc>
                <a:spcPct val="80000"/>
              </a:lnSpc>
            </a:pPr>
            <a:r>
              <a:rPr lang="en-US" sz="1200" smtClean="0"/>
              <a:t>Regression and some loglinear models</a:t>
            </a:r>
          </a:p>
          <a:p>
            <a:pPr eaLnBrk="1" hangingPunct="1">
              <a:lnSpc>
                <a:spcPct val="80000"/>
              </a:lnSpc>
            </a:pPr>
            <a:r>
              <a:rPr lang="en-US" sz="1400" smtClean="0"/>
              <a:t>WinBUGS:  Mainly for Bayesian Applications</a:t>
            </a:r>
          </a:p>
          <a:p>
            <a:pPr lvl="1" eaLnBrk="1" hangingPunct="1">
              <a:lnSpc>
                <a:spcPct val="80000"/>
              </a:lnSpc>
            </a:pPr>
            <a:r>
              <a:rPr lang="en-US" sz="1200" smtClean="0"/>
              <a:t>MCMC </a:t>
            </a:r>
          </a:p>
          <a:p>
            <a:pPr lvl="1" eaLnBrk="1" hangingPunct="1">
              <a:lnSpc>
                <a:spcPct val="80000"/>
              </a:lnSpc>
            </a:pPr>
            <a:r>
              <a:rPr lang="en-US" sz="1200" smtClean="0"/>
              <a:t>User specifies the model – constructs the Gibbs Sampler/Metropolis Hastings</a:t>
            </a:r>
          </a:p>
          <a:p>
            <a:pPr eaLnBrk="1" hangingPunct="1">
              <a:lnSpc>
                <a:spcPct val="80000"/>
              </a:lnSpc>
            </a:pPr>
            <a:r>
              <a:rPr lang="en-US" sz="1400" smtClean="0"/>
              <a:t>SAS: Proc Mixed. </a:t>
            </a:r>
          </a:p>
          <a:p>
            <a:pPr lvl="1" eaLnBrk="1" hangingPunct="1">
              <a:lnSpc>
                <a:spcPct val="80000"/>
              </a:lnSpc>
            </a:pPr>
            <a:r>
              <a:rPr lang="en-US" sz="1200" smtClean="0"/>
              <a:t>Classical</a:t>
            </a:r>
          </a:p>
          <a:p>
            <a:pPr lvl="1" eaLnBrk="1" hangingPunct="1">
              <a:lnSpc>
                <a:spcPct val="80000"/>
              </a:lnSpc>
            </a:pPr>
            <a:r>
              <a:rPr lang="en-US" sz="1200" smtClean="0"/>
              <a:t>Uses primarily a kind of GLS/GMM (method of moments algorithm for loglinear models)</a:t>
            </a:r>
          </a:p>
          <a:p>
            <a:pPr eaLnBrk="1" hangingPunct="1">
              <a:lnSpc>
                <a:spcPct val="80000"/>
              </a:lnSpc>
            </a:pPr>
            <a:r>
              <a:rPr lang="en-US" sz="1400" smtClean="0"/>
              <a:t>LIMDEP/NLOGIT</a:t>
            </a:r>
          </a:p>
          <a:p>
            <a:pPr lvl="1" eaLnBrk="1" hangingPunct="1">
              <a:lnSpc>
                <a:spcPct val="80000"/>
              </a:lnSpc>
            </a:pPr>
            <a:r>
              <a:rPr lang="en-US" sz="1200" smtClean="0"/>
              <a:t>Classical</a:t>
            </a:r>
          </a:p>
          <a:p>
            <a:pPr lvl="1" eaLnBrk="1" hangingPunct="1">
              <a:lnSpc>
                <a:spcPct val="80000"/>
              </a:lnSpc>
            </a:pPr>
            <a:r>
              <a:rPr lang="en-US" sz="1200" smtClean="0"/>
              <a:t>Mixing done by Monte Carlo integration – maximum simulated likelihood</a:t>
            </a:r>
          </a:p>
          <a:p>
            <a:pPr lvl="1" eaLnBrk="1" hangingPunct="1">
              <a:lnSpc>
                <a:spcPct val="80000"/>
              </a:lnSpc>
            </a:pPr>
            <a:r>
              <a:rPr lang="en-US" sz="1200" smtClean="0"/>
              <a:t>Numerous linear, nonlinear, loglinear models, multinomial choice models</a:t>
            </a:r>
          </a:p>
          <a:p>
            <a:pPr eaLnBrk="1" hangingPunct="1">
              <a:lnSpc>
                <a:spcPct val="80000"/>
              </a:lnSpc>
            </a:pPr>
            <a:r>
              <a:rPr lang="en-US" sz="1400" smtClean="0"/>
              <a:t>Stata: Classical - GLAMM</a:t>
            </a:r>
          </a:p>
          <a:p>
            <a:pPr lvl="1" eaLnBrk="1" hangingPunct="1">
              <a:lnSpc>
                <a:spcPct val="80000"/>
              </a:lnSpc>
            </a:pPr>
            <a:r>
              <a:rPr lang="en-US" sz="1200" smtClean="0"/>
              <a:t>Mixing done by quadrature. (Very, very slow for 2 or more dimensions)</a:t>
            </a:r>
          </a:p>
          <a:p>
            <a:pPr lvl="1" eaLnBrk="1" hangingPunct="1">
              <a:lnSpc>
                <a:spcPct val="80000"/>
              </a:lnSpc>
            </a:pPr>
            <a:r>
              <a:rPr lang="en-US" sz="1200" smtClean="0"/>
              <a:t>Several loglinear models</a:t>
            </a:r>
          </a:p>
          <a:p>
            <a:pPr lvl="1" eaLnBrk="1" hangingPunct="1">
              <a:lnSpc>
                <a:spcPct val="80000"/>
              </a:lnSpc>
            </a:pPr>
            <a:r>
              <a:rPr lang="en-US" sz="1200" smtClean="0"/>
              <a:t>Arne Hole has developed a basic RP multinomial logit estimator</a:t>
            </a:r>
          </a:p>
          <a:p>
            <a:pPr eaLnBrk="1" hangingPunct="1">
              <a:lnSpc>
                <a:spcPct val="80000"/>
              </a:lnSpc>
            </a:pPr>
            <a:r>
              <a:rPr lang="en-US" sz="1400" smtClean="0"/>
              <a:t>Ken Train’s Free Gauss Code</a:t>
            </a:r>
          </a:p>
          <a:p>
            <a:pPr lvl="1" eaLnBrk="1" hangingPunct="1">
              <a:lnSpc>
                <a:spcPct val="80000"/>
              </a:lnSpc>
            </a:pPr>
            <a:r>
              <a:rPr lang="en-US" sz="1200" smtClean="0"/>
              <a:t>Monte Carlo integration</a:t>
            </a:r>
          </a:p>
          <a:p>
            <a:pPr lvl="1" eaLnBrk="1" hangingPunct="1">
              <a:lnSpc>
                <a:spcPct val="80000"/>
              </a:lnSpc>
            </a:pPr>
            <a:r>
              <a:rPr lang="en-US" sz="1200" smtClean="0"/>
              <a:t>Used by many researchers</a:t>
            </a:r>
          </a:p>
          <a:p>
            <a:pPr lvl="1" eaLnBrk="1" hangingPunct="1">
              <a:lnSpc>
                <a:spcPct val="80000"/>
              </a:lnSpc>
            </a:pPr>
            <a:r>
              <a:rPr lang="en-US" sz="1200" smtClean="0"/>
              <a:t>Mixed Multinomial Logit model only (but free!)</a:t>
            </a:r>
          </a:p>
          <a:p>
            <a:pPr>
              <a:lnSpc>
                <a:spcPct val="80000"/>
              </a:lnSpc>
            </a:pPr>
            <a:r>
              <a:rPr lang="en-US" sz="1600" smtClean="0"/>
              <a:t>Biogeme – Michel Bierlaire free multinomial logit package</a:t>
            </a:r>
          </a:p>
          <a:p>
            <a:pPr>
              <a:lnSpc>
                <a:spcPct val="80000"/>
              </a:lnSpc>
            </a:pPr>
            <a:r>
              <a:rPr lang="en-US" sz="1600" smtClean="0"/>
              <a:t>R: nlme package – multilevel linear regression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idx="4294967295"/>
          </p:nvPr>
        </p:nvSpPr>
        <p:spPr>
          <a:xfrm>
            <a:off x="609600" y="1143000"/>
            <a:ext cx="8229600" cy="530225"/>
          </a:xfrm>
        </p:spPr>
        <p:txBody>
          <a:bodyPr/>
          <a:lstStyle/>
          <a:p>
            <a:pPr eaLnBrk="1" hangingPunct="1"/>
            <a:r>
              <a:rPr lang="en-US" b="1" smtClean="0"/>
              <a:t>Hierarchical Model</a:t>
            </a:r>
          </a:p>
        </p:txBody>
      </p:sp>
      <p:graphicFrame>
        <p:nvGraphicFramePr>
          <p:cNvPr id="18434" name="Object 3"/>
          <p:cNvGraphicFramePr>
            <a:graphicFrameLocks noChangeAspect="1"/>
          </p:cNvGraphicFramePr>
          <p:nvPr/>
        </p:nvGraphicFramePr>
        <p:xfrm>
          <a:off x="884238" y="1924050"/>
          <a:ext cx="6861175" cy="4191000"/>
        </p:xfrm>
        <a:graphic>
          <a:graphicData uri="http://schemas.openxmlformats.org/presentationml/2006/ole">
            <mc:AlternateContent xmlns:mc="http://schemas.openxmlformats.org/markup-compatibility/2006">
              <mc:Choice xmlns:v="urn:schemas-microsoft-com:vml" Requires="v">
                <p:oleObj spid="_x0000_s18435" name="Equation" r:id="rId4" imgW="4305240" imgH="2628720" progId="Equation.DSMT4">
                  <p:embed/>
                </p:oleObj>
              </mc:Choice>
              <mc:Fallback>
                <p:oleObj name="Equation" r:id="rId4" imgW="4305240" imgH="26287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238" y="1924050"/>
                        <a:ext cx="6861175"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36" name="Rectangle 4"/>
          <p:cNvSpPr>
            <a:spLocks noChangeArrowheads="1"/>
          </p:cNvSpPr>
          <p:nvPr/>
        </p:nvSpPr>
        <p:spPr bwMode="auto">
          <a:xfrm>
            <a:off x="1219200" y="2990850"/>
            <a:ext cx="65532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18437" name="Rectangle 5"/>
          <p:cNvSpPr>
            <a:spLocks noChangeArrowheads="1"/>
          </p:cNvSpPr>
          <p:nvPr/>
        </p:nvSpPr>
        <p:spPr bwMode="auto">
          <a:xfrm>
            <a:off x="1228725" y="3790950"/>
            <a:ext cx="3429000" cy="838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18438" name="Rectangle 6"/>
          <p:cNvSpPr>
            <a:spLocks noChangeArrowheads="1"/>
          </p:cNvSpPr>
          <p:nvPr/>
        </p:nvSpPr>
        <p:spPr bwMode="auto">
          <a:xfrm>
            <a:off x="1219200" y="5334000"/>
            <a:ext cx="60198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idx="4294967295"/>
          </p:nvPr>
        </p:nvSpPr>
        <p:spPr>
          <a:xfrm>
            <a:off x="762000" y="1371600"/>
            <a:ext cx="8229600" cy="530225"/>
          </a:xfrm>
        </p:spPr>
        <p:txBody>
          <a:bodyPr/>
          <a:lstStyle/>
          <a:p>
            <a:pPr eaLnBrk="1" hangingPunct="1"/>
            <a:r>
              <a:rPr lang="en-US" b="1" smtClean="0"/>
              <a:t>Maximum Simulated Likelihood</a:t>
            </a:r>
          </a:p>
        </p:txBody>
      </p:sp>
      <p:graphicFrame>
        <p:nvGraphicFramePr>
          <p:cNvPr id="19458" name="Object 3"/>
          <p:cNvGraphicFramePr>
            <a:graphicFrameLocks noChangeAspect="1"/>
          </p:cNvGraphicFramePr>
          <p:nvPr/>
        </p:nvGraphicFramePr>
        <p:xfrm>
          <a:off x="1447800" y="2362200"/>
          <a:ext cx="6477000" cy="2457450"/>
        </p:xfrm>
        <a:graphic>
          <a:graphicData uri="http://schemas.openxmlformats.org/presentationml/2006/ole">
            <mc:AlternateContent xmlns:mc="http://schemas.openxmlformats.org/markup-compatibility/2006">
              <mc:Choice xmlns:v="urn:schemas-microsoft-com:vml" Requires="v">
                <p:oleObj spid="_x0000_s19459" name="Equation" r:id="rId4" imgW="3314520" imgH="1257120" progId="Equation.DSMT4">
                  <p:embed/>
                </p:oleObj>
              </mc:Choice>
              <mc:Fallback>
                <p:oleObj name="Equation" r:id="rId4" imgW="3314520" imgH="12571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362200"/>
                        <a:ext cx="6477000" cy="2457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idx="4294967295"/>
          </p:nvPr>
        </p:nvSpPr>
        <p:spPr>
          <a:xfrm>
            <a:off x="685800" y="1066800"/>
            <a:ext cx="8229600" cy="530225"/>
          </a:xfrm>
        </p:spPr>
        <p:txBody>
          <a:bodyPr/>
          <a:lstStyle/>
          <a:p>
            <a:pPr eaLnBrk="1" hangingPunct="1"/>
            <a:r>
              <a:rPr lang="en-US" b="1" smtClean="0"/>
              <a:t>Monte Carlo Integration</a:t>
            </a:r>
          </a:p>
        </p:txBody>
      </p:sp>
      <p:graphicFrame>
        <p:nvGraphicFramePr>
          <p:cNvPr id="20482" name="Object 3"/>
          <p:cNvGraphicFramePr>
            <a:graphicFrameLocks noChangeAspect="1"/>
          </p:cNvGraphicFramePr>
          <p:nvPr/>
        </p:nvGraphicFramePr>
        <p:xfrm>
          <a:off x="1828800" y="1981200"/>
          <a:ext cx="5943600" cy="4314825"/>
        </p:xfrm>
        <a:graphic>
          <a:graphicData uri="http://schemas.openxmlformats.org/presentationml/2006/ole">
            <mc:AlternateContent xmlns:mc="http://schemas.openxmlformats.org/markup-compatibility/2006">
              <mc:Choice xmlns:v="urn:schemas-microsoft-com:vml" Requires="v">
                <p:oleObj spid="_x0000_s20483" name="Equation" r:id="rId4" imgW="3708360" imgH="2692080" progId="Equation.DSMT4">
                  <p:embed/>
                </p:oleObj>
              </mc:Choice>
              <mc:Fallback>
                <p:oleObj name="Equation" r:id="rId4" imgW="3708360" imgH="269208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981200"/>
                        <a:ext cx="5943600" cy="4314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idx="4294967295"/>
          </p:nvPr>
        </p:nvSpPr>
        <p:spPr>
          <a:xfrm>
            <a:off x="609600" y="1295400"/>
            <a:ext cx="8229600" cy="530225"/>
          </a:xfrm>
        </p:spPr>
        <p:txBody>
          <a:bodyPr/>
          <a:lstStyle/>
          <a:p>
            <a:pPr eaLnBrk="1" hangingPunct="1"/>
            <a:r>
              <a:rPr lang="en-US" b="1" smtClean="0"/>
              <a:t>Monte Carlo Integration</a:t>
            </a:r>
          </a:p>
        </p:txBody>
      </p:sp>
      <p:graphicFrame>
        <p:nvGraphicFramePr>
          <p:cNvPr id="21506" name="Object 3"/>
          <p:cNvGraphicFramePr>
            <a:graphicFrameLocks noChangeAspect="1"/>
          </p:cNvGraphicFramePr>
          <p:nvPr/>
        </p:nvGraphicFramePr>
        <p:xfrm>
          <a:off x="914400" y="2286000"/>
          <a:ext cx="6280150" cy="1346200"/>
        </p:xfrm>
        <a:graphic>
          <a:graphicData uri="http://schemas.openxmlformats.org/presentationml/2006/ole">
            <mc:AlternateContent xmlns:mc="http://schemas.openxmlformats.org/markup-compatibility/2006">
              <mc:Choice xmlns:v="urn:schemas-microsoft-com:vml" Requires="v">
                <p:oleObj spid="_x0000_s21508" name="Equation" r:id="rId4" imgW="2844720" imgH="609480" progId="Equation.DSMT4">
                  <p:embed/>
                </p:oleObj>
              </mc:Choice>
              <mc:Fallback>
                <p:oleObj name="Equation" r:id="rId4" imgW="2844720" imgH="60948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286000"/>
                        <a:ext cx="6280150" cy="1346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507" name="Object 4"/>
          <p:cNvGraphicFramePr>
            <a:graphicFrameLocks noChangeAspect="1"/>
          </p:cNvGraphicFramePr>
          <p:nvPr/>
        </p:nvGraphicFramePr>
        <p:xfrm>
          <a:off x="914400" y="3810000"/>
          <a:ext cx="7639050" cy="1893888"/>
        </p:xfrm>
        <a:graphic>
          <a:graphicData uri="http://schemas.openxmlformats.org/presentationml/2006/ole">
            <mc:AlternateContent xmlns:mc="http://schemas.openxmlformats.org/markup-compatibility/2006">
              <mc:Choice xmlns:v="urn:schemas-microsoft-com:vml" Requires="v">
                <p:oleObj spid="_x0000_s21509" name="Equation" r:id="rId6" imgW="3429000" imgH="850680" progId="Equation.DSMT4">
                  <p:embed/>
                </p:oleObj>
              </mc:Choice>
              <mc:Fallback>
                <p:oleObj name="Equation" r:id="rId6" imgW="3429000" imgH="850680" progId="Equation.DSMT4">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0" y="3810000"/>
                        <a:ext cx="7639050" cy="1893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idx="4294967295"/>
          </p:nvPr>
        </p:nvSpPr>
        <p:spPr>
          <a:xfrm>
            <a:off x="685800" y="1143000"/>
            <a:ext cx="8229600" cy="530225"/>
          </a:xfrm>
        </p:spPr>
        <p:txBody>
          <a:bodyPr/>
          <a:lstStyle/>
          <a:p>
            <a:pPr eaLnBrk="1" hangingPunct="1"/>
            <a:r>
              <a:rPr lang="en-US" b="1" smtClean="0"/>
              <a:t>Example: Monte Carlo Integral</a:t>
            </a:r>
          </a:p>
        </p:txBody>
      </p:sp>
      <p:graphicFrame>
        <p:nvGraphicFramePr>
          <p:cNvPr id="22530" name="Object 3"/>
          <p:cNvGraphicFramePr>
            <a:graphicFrameLocks noChangeAspect="1"/>
          </p:cNvGraphicFramePr>
          <p:nvPr/>
        </p:nvGraphicFramePr>
        <p:xfrm>
          <a:off x="1295400" y="1981200"/>
          <a:ext cx="6934200" cy="3565525"/>
        </p:xfrm>
        <a:graphic>
          <a:graphicData uri="http://schemas.openxmlformats.org/presentationml/2006/ole">
            <mc:AlternateContent xmlns:mc="http://schemas.openxmlformats.org/markup-compatibility/2006">
              <mc:Choice xmlns:v="urn:schemas-microsoft-com:vml" Requires="v">
                <p:oleObj spid="_x0000_s22531" name="Equation" r:id="rId4" imgW="4051080" imgH="2082600" progId="Equation.DSMT4">
                  <p:embed/>
                </p:oleObj>
              </mc:Choice>
              <mc:Fallback>
                <p:oleObj name="Equation" r:id="rId4" imgW="4051080" imgH="20826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981200"/>
                        <a:ext cx="6934200" cy="3565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idx="4294967295"/>
          </p:nvPr>
        </p:nvSpPr>
        <p:spPr>
          <a:xfrm>
            <a:off x="685800" y="1524000"/>
            <a:ext cx="8229600" cy="530225"/>
          </a:xfrm>
        </p:spPr>
        <p:txBody>
          <a:bodyPr/>
          <a:lstStyle/>
          <a:p>
            <a:pPr eaLnBrk="1" hangingPunct="1"/>
            <a:r>
              <a:rPr lang="en-US" b="1" smtClean="0"/>
              <a:t>Simulated Log Likelihood </a:t>
            </a:r>
            <a:br>
              <a:rPr lang="en-US" b="1" smtClean="0"/>
            </a:br>
            <a:r>
              <a:rPr lang="en-US" b="1" smtClean="0"/>
              <a:t>for a Mixed Probit Model</a:t>
            </a:r>
          </a:p>
        </p:txBody>
      </p:sp>
      <p:graphicFrame>
        <p:nvGraphicFramePr>
          <p:cNvPr id="27650" name="Object 3"/>
          <p:cNvGraphicFramePr>
            <a:graphicFrameLocks noChangeAspect="1"/>
          </p:cNvGraphicFramePr>
          <p:nvPr/>
        </p:nvGraphicFramePr>
        <p:xfrm>
          <a:off x="838200" y="2286000"/>
          <a:ext cx="7507288" cy="3681413"/>
        </p:xfrm>
        <a:graphic>
          <a:graphicData uri="http://schemas.openxmlformats.org/presentationml/2006/ole">
            <mc:AlternateContent xmlns:mc="http://schemas.openxmlformats.org/markup-compatibility/2006">
              <mc:Choice xmlns:v="urn:schemas-microsoft-com:vml" Requires="v">
                <p:oleObj spid="_x0000_s123907" name="Equation" r:id="rId4" imgW="3987720" imgH="1955520" progId="Equation.DSMT4">
                  <p:embed/>
                </p:oleObj>
              </mc:Choice>
              <mc:Fallback>
                <p:oleObj name="Equation" r:id="rId4" imgW="3987720" imgH="19555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286000"/>
                        <a:ext cx="7507288" cy="3681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idx="4294967295"/>
          </p:nvPr>
        </p:nvSpPr>
        <p:spPr>
          <a:xfrm>
            <a:off x="609600" y="1143000"/>
            <a:ext cx="8229600" cy="530225"/>
          </a:xfrm>
        </p:spPr>
        <p:txBody>
          <a:bodyPr/>
          <a:lstStyle/>
          <a:p>
            <a:pPr eaLnBrk="1" hangingPunct="1"/>
            <a:r>
              <a:rPr lang="en-US" b="1" smtClean="0"/>
              <a:t>Generating a Random Draw</a:t>
            </a:r>
          </a:p>
        </p:txBody>
      </p:sp>
      <p:graphicFrame>
        <p:nvGraphicFramePr>
          <p:cNvPr id="23554" name="Object 3"/>
          <p:cNvGraphicFramePr>
            <a:graphicFrameLocks noChangeAspect="1"/>
          </p:cNvGraphicFramePr>
          <p:nvPr/>
        </p:nvGraphicFramePr>
        <p:xfrm>
          <a:off x="1219200" y="1828800"/>
          <a:ext cx="7239000" cy="4479925"/>
        </p:xfrm>
        <a:graphic>
          <a:graphicData uri="http://schemas.openxmlformats.org/presentationml/2006/ole">
            <mc:AlternateContent xmlns:mc="http://schemas.openxmlformats.org/markup-compatibility/2006">
              <mc:Choice xmlns:v="urn:schemas-microsoft-com:vml" Requires="v">
                <p:oleObj spid="_x0000_s23555" name="Equation" r:id="rId4" imgW="4431960" imgH="2743200" progId="Equation.DSMT4">
                  <p:embed/>
                </p:oleObj>
              </mc:Choice>
              <mc:Fallback>
                <p:oleObj name="Equation" r:id="rId4" imgW="4431960" imgH="27432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828800"/>
                        <a:ext cx="7239000" cy="4479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idx="4294967295"/>
          </p:nvPr>
        </p:nvSpPr>
        <p:spPr>
          <a:xfrm>
            <a:off x="609600" y="1143000"/>
            <a:ext cx="8229600" cy="530225"/>
          </a:xfrm>
        </p:spPr>
        <p:txBody>
          <a:bodyPr/>
          <a:lstStyle/>
          <a:p>
            <a:pPr eaLnBrk="1" hangingPunct="1"/>
            <a:r>
              <a:rPr lang="en-US" sz="3200" b="1" smtClean="0"/>
              <a:t>Drawing Uniform Random Numbers</a:t>
            </a:r>
          </a:p>
        </p:txBody>
      </p:sp>
      <p:graphicFrame>
        <p:nvGraphicFramePr>
          <p:cNvPr id="24578" name="Object 3"/>
          <p:cNvGraphicFramePr>
            <a:graphicFrameLocks noChangeAspect="1"/>
          </p:cNvGraphicFramePr>
          <p:nvPr/>
        </p:nvGraphicFramePr>
        <p:xfrm>
          <a:off x="1244600" y="1905000"/>
          <a:ext cx="7112000" cy="4356100"/>
        </p:xfrm>
        <a:graphic>
          <a:graphicData uri="http://schemas.openxmlformats.org/presentationml/2006/ole">
            <mc:AlternateContent xmlns:mc="http://schemas.openxmlformats.org/markup-compatibility/2006">
              <mc:Choice xmlns:v="urn:schemas-microsoft-com:vml" Requires="v">
                <p:oleObj spid="_x0000_s24579" name="Equation" r:id="rId4" imgW="4851360" imgH="2971800" progId="Equation.DSMT4">
                  <p:embed/>
                </p:oleObj>
              </mc:Choice>
              <mc:Fallback>
                <p:oleObj name="Equation" r:id="rId4" imgW="4851360" imgH="29718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4600" y="1905000"/>
                        <a:ext cx="7112000" cy="4356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idx="4294967295"/>
          </p:nvPr>
        </p:nvSpPr>
        <p:spPr>
          <a:xfrm>
            <a:off x="228600" y="838200"/>
            <a:ext cx="8915400" cy="762000"/>
          </a:xfrm>
        </p:spPr>
        <p:txBody>
          <a:bodyPr/>
          <a:lstStyle/>
          <a:p>
            <a:pPr eaLnBrk="1" hangingPunct="1"/>
            <a:r>
              <a:rPr lang="en-US" sz="2400" b="1" smtClean="0"/>
              <a:t>Quasi-Monte Carlo Integration Based on Halton Sequences</a:t>
            </a:r>
          </a:p>
        </p:txBody>
      </p:sp>
      <p:graphicFrame>
        <p:nvGraphicFramePr>
          <p:cNvPr id="25602" name="Object 3"/>
          <p:cNvGraphicFramePr>
            <a:graphicFrameLocks noChangeAspect="1"/>
          </p:cNvGraphicFramePr>
          <p:nvPr/>
        </p:nvGraphicFramePr>
        <p:xfrm>
          <a:off x="685800" y="1828800"/>
          <a:ext cx="7134225" cy="2879725"/>
        </p:xfrm>
        <a:graphic>
          <a:graphicData uri="http://schemas.openxmlformats.org/presentationml/2006/ole">
            <mc:AlternateContent xmlns:mc="http://schemas.openxmlformats.org/markup-compatibility/2006">
              <mc:Choice xmlns:v="urn:schemas-microsoft-com:vml" Requires="v">
                <p:oleObj spid="_x0000_s25603" name="Equation" r:id="rId4" imgW="3429000" imgH="1384200" progId="Equation.DSMT4">
                  <p:embed/>
                </p:oleObj>
              </mc:Choice>
              <mc:Fallback>
                <p:oleObj name="Equation" r:id="rId4" imgW="3429000" imgH="13842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828800"/>
                        <a:ext cx="7134225" cy="287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604" name="Text Box 4"/>
          <p:cNvSpPr txBox="1">
            <a:spLocks noChangeArrowheads="1"/>
          </p:cNvSpPr>
          <p:nvPr/>
        </p:nvSpPr>
        <p:spPr bwMode="auto">
          <a:xfrm>
            <a:off x="609600" y="5045075"/>
            <a:ext cx="7924800" cy="1200329"/>
          </a:xfrm>
          <a:prstGeom prst="rect">
            <a:avLst/>
          </a:prstGeom>
          <a:noFill/>
          <a:ln w="9525">
            <a:noFill/>
            <a:miter lim="800000"/>
            <a:headEnd/>
            <a:tailEnd/>
          </a:ln>
        </p:spPr>
        <p:txBody>
          <a:bodyPr>
            <a:spAutoFit/>
          </a:bodyPr>
          <a:lstStyle/>
          <a:p>
            <a:pPr algn="just" eaLnBrk="1" hangingPunct="1">
              <a:spcBef>
                <a:spcPct val="50000"/>
              </a:spcBef>
            </a:pPr>
            <a:r>
              <a:rPr lang="en-US" sz="2400">
                <a:latin typeface="+mj-lt"/>
                <a:cs typeface="Times New Roman" pitchFamily="18" charset="0"/>
              </a:rPr>
              <a:t>For example, using base p=5, the integer r=37 has b</a:t>
            </a:r>
            <a:r>
              <a:rPr lang="en-US" sz="2400" baseline="-30000">
                <a:latin typeface="+mj-lt"/>
                <a:cs typeface="Times New Roman" pitchFamily="18" charset="0"/>
              </a:rPr>
              <a:t>0</a:t>
            </a:r>
            <a:r>
              <a:rPr lang="en-US" sz="2400">
                <a:latin typeface="+mj-lt"/>
                <a:cs typeface="Times New Roman" pitchFamily="18" charset="0"/>
              </a:rPr>
              <a:t> = 2, b</a:t>
            </a:r>
            <a:r>
              <a:rPr lang="en-US" sz="2400" baseline="-30000">
                <a:latin typeface="+mj-lt"/>
                <a:cs typeface="Times New Roman" pitchFamily="18" charset="0"/>
              </a:rPr>
              <a:t>1</a:t>
            </a:r>
            <a:r>
              <a:rPr lang="en-US" sz="2400">
                <a:latin typeface="+mj-lt"/>
                <a:cs typeface="Times New Roman" pitchFamily="18" charset="0"/>
              </a:rPr>
              <a:t> = 2, and b</a:t>
            </a:r>
            <a:r>
              <a:rPr lang="en-US" sz="2400" baseline="-30000">
                <a:latin typeface="+mj-lt"/>
                <a:cs typeface="Times New Roman" pitchFamily="18" charset="0"/>
              </a:rPr>
              <a:t>3</a:t>
            </a:r>
            <a:r>
              <a:rPr lang="en-US" sz="2400">
                <a:latin typeface="+mj-lt"/>
                <a:cs typeface="Times New Roman" pitchFamily="18" charset="0"/>
              </a:rPr>
              <a:t> = 1; (37=1x5</a:t>
            </a:r>
            <a:r>
              <a:rPr lang="en-US" sz="2400" baseline="30000">
                <a:latin typeface="+mj-lt"/>
                <a:cs typeface="Times New Roman" pitchFamily="18" charset="0"/>
              </a:rPr>
              <a:t>2</a:t>
            </a:r>
            <a:r>
              <a:rPr lang="en-US" sz="2400">
                <a:latin typeface="+mj-lt"/>
                <a:cs typeface="Times New Roman" pitchFamily="18" charset="0"/>
              </a:rPr>
              <a:t> + 2x5</a:t>
            </a:r>
            <a:r>
              <a:rPr lang="en-US" sz="2400" baseline="30000">
                <a:latin typeface="+mj-lt"/>
                <a:cs typeface="Times New Roman" pitchFamily="18" charset="0"/>
              </a:rPr>
              <a:t>1</a:t>
            </a:r>
            <a:r>
              <a:rPr lang="en-US" sz="2400">
                <a:latin typeface="+mj-lt"/>
                <a:cs typeface="Times New Roman" pitchFamily="18" charset="0"/>
              </a:rPr>
              <a:t> + 2x5</a:t>
            </a:r>
            <a:r>
              <a:rPr lang="en-US" sz="2400" baseline="30000">
                <a:latin typeface="+mj-lt"/>
                <a:cs typeface="Times New Roman" pitchFamily="18" charset="0"/>
              </a:rPr>
              <a:t>0</a:t>
            </a:r>
            <a:r>
              <a:rPr lang="en-US" sz="2400">
                <a:latin typeface="+mj-lt"/>
                <a:cs typeface="Times New Roman" pitchFamily="18" charset="0"/>
              </a:rPr>
              <a:t>).  Then  </a:t>
            </a:r>
          </a:p>
          <a:p>
            <a:pPr algn="just" eaLnBrk="1" hangingPunct="1"/>
            <a:r>
              <a:rPr lang="en-US" sz="2400">
                <a:latin typeface="+mj-lt"/>
                <a:cs typeface="Times New Roman" pitchFamily="18" charset="0"/>
              </a:rPr>
              <a:t>H(37|5) = 2</a:t>
            </a:r>
            <a:r>
              <a:rPr lang="en-US" sz="2400">
                <a:latin typeface="+mj-lt"/>
                <a:cs typeface="Times New Roman" pitchFamily="18" charset="0"/>
                <a:sym typeface="Symbol" pitchFamily="18" charset="2"/>
              </a:rPr>
              <a:t></a:t>
            </a:r>
            <a:r>
              <a:rPr lang="en-US" sz="2400">
                <a:latin typeface="+mj-lt"/>
                <a:cs typeface="Times New Roman" pitchFamily="18" charset="0"/>
              </a:rPr>
              <a:t>5</a:t>
            </a:r>
            <a:r>
              <a:rPr lang="en-US" sz="2400" baseline="30000">
                <a:latin typeface="+mj-lt"/>
                <a:cs typeface="Times New Roman" pitchFamily="18" charset="0"/>
              </a:rPr>
              <a:t>-1</a:t>
            </a:r>
            <a:r>
              <a:rPr lang="en-US" sz="2400">
                <a:latin typeface="+mj-lt"/>
                <a:cs typeface="Times New Roman" pitchFamily="18" charset="0"/>
              </a:rPr>
              <a:t> + 2</a:t>
            </a:r>
            <a:r>
              <a:rPr lang="en-US" sz="2400">
                <a:latin typeface="+mj-lt"/>
                <a:cs typeface="Times New Roman" pitchFamily="18" charset="0"/>
                <a:sym typeface="Symbol" pitchFamily="18" charset="2"/>
              </a:rPr>
              <a:t></a:t>
            </a:r>
            <a:r>
              <a:rPr lang="en-US" sz="2400">
                <a:latin typeface="+mj-lt"/>
                <a:cs typeface="Times New Roman" pitchFamily="18" charset="0"/>
              </a:rPr>
              <a:t>5</a:t>
            </a:r>
            <a:r>
              <a:rPr lang="en-US" sz="2400" baseline="30000">
                <a:latin typeface="+mj-lt"/>
                <a:cs typeface="Times New Roman" pitchFamily="18" charset="0"/>
              </a:rPr>
              <a:t>-2</a:t>
            </a:r>
            <a:r>
              <a:rPr lang="en-US" sz="2400">
                <a:latin typeface="+mj-lt"/>
                <a:cs typeface="Times New Roman" pitchFamily="18" charset="0"/>
              </a:rPr>
              <a:t> + 1</a:t>
            </a:r>
            <a:r>
              <a:rPr lang="en-US" sz="2400">
                <a:latin typeface="+mj-lt"/>
                <a:cs typeface="Times New Roman" pitchFamily="18" charset="0"/>
                <a:sym typeface="Symbol" pitchFamily="18" charset="2"/>
              </a:rPr>
              <a:t></a:t>
            </a:r>
            <a:r>
              <a:rPr lang="en-US" sz="2400">
                <a:latin typeface="+mj-lt"/>
                <a:cs typeface="Times New Roman" pitchFamily="18" charset="0"/>
              </a:rPr>
              <a:t>5</a:t>
            </a:r>
            <a:r>
              <a:rPr lang="en-US" sz="2400" baseline="30000">
                <a:latin typeface="+mj-lt"/>
                <a:cs typeface="Times New Roman" pitchFamily="18" charset="0"/>
              </a:rPr>
              <a:t>-3</a:t>
            </a:r>
            <a:r>
              <a:rPr lang="en-US" sz="2400">
                <a:latin typeface="+mj-lt"/>
                <a:cs typeface="Times New Roman" pitchFamily="18" charset="0"/>
              </a:rPr>
              <a:t>  =  0.448.</a:t>
            </a:r>
            <a:endParaRPr lang="en-US" sz="2400">
              <a:latin typeface="+mj-lt"/>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idx="4294967295"/>
          </p:nvPr>
        </p:nvSpPr>
        <p:spPr>
          <a:xfrm>
            <a:off x="685800" y="990600"/>
            <a:ext cx="8229600" cy="530225"/>
          </a:xfrm>
        </p:spPr>
        <p:txBody>
          <a:bodyPr/>
          <a:lstStyle/>
          <a:p>
            <a:pPr eaLnBrk="1" hangingPunct="1"/>
            <a:r>
              <a:rPr lang="en-US" sz="3200" b="1" smtClean="0"/>
              <a:t>Halton Sequences vs. Random Draws</a:t>
            </a:r>
          </a:p>
        </p:txBody>
      </p:sp>
      <p:sp>
        <p:nvSpPr>
          <p:cNvPr id="26628" name="Rectangle 3"/>
          <p:cNvSpPr>
            <a:spLocks noChangeArrowheads="1"/>
          </p:cNvSpPr>
          <p:nvPr/>
        </p:nvSpPr>
        <p:spPr bwMode="auto">
          <a:xfrm>
            <a:off x="1828800" y="2443163"/>
            <a:ext cx="9144000" cy="0"/>
          </a:xfrm>
          <a:prstGeom prst="rect">
            <a:avLst/>
          </a:prstGeom>
          <a:noFill/>
          <a:ln w="9525">
            <a:noFill/>
            <a:miter lim="800000"/>
            <a:headEnd/>
            <a:tailEnd/>
          </a:ln>
        </p:spPr>
        <p:txBody>
          <a:bodyPr>
            <a:spAutoFit/>
          </a:bodyPr>
          <a:lstStyle/>
          <a:p>
            <a:endParaRPr lang="en-US"/>
          </a:p>
        </p:txBody>
      </p:sp>
      <p:graphicFrame>
        <p:nvGraphicFramePr>
          <p:cNvPr id="26626" name="Object 4"/>
          <p:cNvGraphicFramePr>
            <a:graphicFrameLocks noChangeAspect="1"/>
          </p:cNvGraphicFramePr>
          <p:nvPr/>
        </p:nvGraphicFramePr>
        <p:xfrm>
          <a:off x="533400" y="1676400"/>
          <a:ext cx="8077200" cy="3276600"/>
        </p:xfrm>
        <a:graphic>
          <a:graphicData uri="http://schemas.openxmlformats.org/presentationml/2006/ole">
            <mc:AlternateContent xmlns:mc="http://schemas.openxmlformats.org/markup-compatibility/2006">
              <mc:Choice xmlns:v="urn:schemas-microsoft-com:vml" Requires="v">
                <p:oleObj spid="_x0000_s26627" r:id="rId4" imgW="8247619" imgH="2971429" progId="PBrush">
                  <p:embed/>
                </p:oleObj>
              </mc:Choice>
              <mc:Fallback>
                <p:oleObj r:id="rId4" imgW="8247619" imgH="2971429" progId="PBrush">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676400"/>
                        <a:ext cx="8077200" cy="3276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629" name="Text Box 5"/>
          <p:cNvSpPr txBox="1">
            <a:spLocks noChangeArrowheads="1"/>
          </p:cNvSpPr>
          <p:nvPr/>
        </p:nvSpPr>
        <p:spPr bwMode="auto">
          <a:xfrm>
            <a:off x="990600" y="4968875"/>
            <a:ext cx="7924800" cy="822325"/>
          </a:xfrm>
          <a:prstGeom prst="rect">
            <a:avLst/>
          </a:prstGeom>
          <a:noFill/>
          <a:ln w="9525">
            <a:noFill/>
            <a:miter lim="800000"/>
            <a:headEnd/>
            <a:tailEnd/>
          </a:ln>
        </p:spPr>
        <p:txBody>
          <a:bodyPr>
            <a:spAutoFit/>
          </a:bodyPr>
          <a:lstStyle/>
          <a:p>
            <a:pPr eaLnBrk="1" hangingPunct="1">
              <a:spcBef>
                <a:spcPct val="50000"/>
              </a:spcBef>
            </a:pPr>
            <a:r>
              <a:rPr lang="en-US" sz="2400">
                <a:latin typeface="Arial" charset="0"/>
              </a:rPr>
              <a:t>Requires far fewer draws – for one dimension, about 1/10.  Accelerates estimation by a factor of 5 to 10.</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10419</TotalTime>
  <Words>2641</Words>
  <Application>Microsoft Office PowerPoint</Application>
  <PresentationFormat>On-screen Show (4:3)</PresentationFormat>
  <Paragraphs>413</Paragraphs>
  <Slides>52</Slides>
  <Notes>50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54" baseType="lpstr">
      <vt:lpstr>Level</vt:lpstr>
      <vt:lpstr>Equation</vt:lpstr>
      <vt:lpstr>Discrete Choice Modeling</vt:lpstr>
      <vt:lpstr>Part 6</vt:lpstr>
      <vt:lpstr>Parameter Heterogeneity</vt:lpstr>
      <vt:lpstr>Latent Class Models</vt:lpstr>
      <vt:lpstr>Finite Mixture Model</vt:lpstr>
      <vt:lpstr>Estimation Problems</vt:lpstr>
      <vt:lpstr>An Extended Latent Class Model</vt:lpstr>
      <vt:lpstr>Log Likelihood for an LC Model</vt:lpstr>
      <vt:lpstr>Example: Mixture of Normals</vt:lpstr>
      <vt:lpstr>Unmixing a Mixed Sample N[1,1] and N[5,1]</vt:lpstr>
      <vt:lpstr>Mixture of Normals</vt:lpstr>
      <vt:lpstr>Estimating Which Class</vt:lpstr>
      <vt:lpstr>Posterior for Normal Mixture</vt:lpstr>
      <vt:lpstr>Estimated Posterior Probabilities</vt:lpstr>
      <vt:lpstr>How Many Classes?</vt:lpstr>
      <vt:lpstr>More Difficult When the  Populations are Close Together</vt:lpstr>
      <vt:lpstr>The Technique Still Works</vt:lpstr>
      <vt:lpstr>Heckman and Singer RE Model</vt:lpstr>
      <vt:lpstr>LCM for Health Status</vt:lpstr>
      <vt:lpstr>Too Many Classes</vt:lpstr>
      <vt:lpstr>Two Class Model</vt:lpstr>
      <vt:lpstr>Partial Effects in LC Model</vt:lpstr>
      <vt:lpstr>Conditional Means of Parameters</vt:lpstr>
      <vt:lpstr>Heckman and Singer Model – 3 Points</vt:lpstr>
      <vt:lpstr>Heckman/Singer vs. REM</vt:lpstr>
      <vt:lpstr>An Extended Latent Class Model</vt:lpstr>
      <vt:lpstr>Health Satisfaction Model</vt:lpstr>
      <vt:lpstr>The EM Algorithm</vt:lpstr>
      <vt:lpstr>Implementing EM for LC Models</vt:lpstr>
      <vt:lpstr>Random Parameters Models</vt:lpstr>
      <vt:lpstr>A Mixed Probit Model</vt:lpstr>
      <vt:lpstr>Application – Healthy</vt:lpstr>
      <vt:lpstr>Estimates of a Mixed Probit Model</vt:lpstr>
      <vt:lpstr>Partial Effects are Also Simulated</vt:lpstr>
      <vt:lpstr>Simulating Conditional Means  for Individual Parameters</vt:lpstr>
      <vt:lpstr>Summarizing Simulated Estimates</vt:lpstr>
      <vt:lpstr>Correlated Parameters</vt:lpstr>
      <vt:lpstr>Cholesky Matrix</vt:lpstr>
      <vt:lpstr>Estimated Parameter Correlation Matrix</vt:lpstr>
      <vt:lpstr>Modeling Parameter Heterogeneity</vt:lpstr>
      <vt:lpstr>Hierarchical Probit Model</vt:lpstr>
      <vt:lpstr>Mixed Model Estimation</vt:lpstr>
      <vt:lpstr>Hierarchical Model</vt:lpstr>
      <vt:lpstr>Maximum Simulated Likelihood</vt:lpstr>
      <vt:lpstr>Monte Carlo Integration</vt:lpstr>
      <vt:lpstr>Monte Carlo Integration</vt:lpstr>
      <vt:lpstr>Example: Monte Carlo Integral</vt:lpstr>
      <vt:lpstr>Simulated Log Likelihood  for a Mixed Probit Model</vt:lpstr>
      <vt:lpstr>Generating a Random Draw</vt:lpstr>
      <vt:lpstr>Drawing Uniform Random Numbers</vt:lpstr>
      <vt:lpstr>Quasi-Monte Carlo Integration Based on Halton Sequences</vt:lpstr>
      <vt:lpstr>Halton Sequences vs. Random Draws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69</cp:revision>
  <dcterms:created xsi:type="dcterms:W3CDTF">2001-06-17T19:05:03Z</dcterms:created>
  <dcterms:modified xsi:type="dcterms:W3CDTF">2012-04-28T19:49:17Z</dcterms:modified>
</cp:coreProperties>
</file>