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8"/>
  </p:notesMasterIdLst>
  <p:handoutMasterIdLst>
    <p:handoutMasterId r:id="rId39"/>
  </p:handoutMasterIdLst>
  <p:sldIdLst>
    <p:sldId id="535" r:id="rId2"/>
    <p:sldId id="564" r:id="rId3"/>
    <p:sldId id="536" r:id="rId4"/>
    <p:sldId id="537" r:id="rId5"/>
    <p:sldId id="538" r:id="rId6"/>
    <p:sldId id="539" r:id="rId7"/>
    <p:sldId id="540" r:id="rId8"/>
    <p:sldId id="541" r:id="rId9"/>
    <p:sldId id="542" r:id="rId10"/>
    <p:sldId id="543" r:id="rId11"/>
    <p:sldId id="544" r:id="rId12"/>
    <p:sldId id="565" r:id="rId13"/>
    <p:sldId id="566" r:id="rId14"/>
    <p:sldId id="545" r:id="rId15"/>
    <p:sldId id="568" r:id="rId16"/>
    <p:sldId id="546" r:id="rId17"/>
    <p:sldId id="547" r:id="rId18"/>
    <p:sldId id="548" r:id="rId19"/>
    <p:sldId id="549" r:id="rId20"/>
    <p:sldId id="550" r:id="rId21"/>
    <p:sldId id="551" r:id="rId22"/>
    <p:sldId id="552" r:id="rId23"/>
    <p:sldId id="553" r:id="rId24"/>
    <p:sldId id="554" r:id="rId25"/>
    <p:sldId id="555" r:id="rId26"/>
    <p:sldId id="556" r:id="rId27"/>
    <p:sldId id="557" r:id="rId28"/>
    <p:sldId id="569" r:id="rId29"/>
    <p:sldId id="558" r:id="rId30"/>
    <p:sldId id="559" r:id="rId31"/>
    <p:sldId id="560" r:id="rId32"/>
    <p:sldId id="561" r:id="rId33"/>
    <p:sldId id="562" r:id="rId34"/>
    <p:sldId id="570" r:id="rId35"/>
    <p:sldId id="572" r:id="rId36"/>
    <p:sldId id="571" r:id="rId3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699FF"/>
    <a:srgbClr val="000000"/>
    <a:srgbClr val="FFFFFF"/>
    <a:srgbClr val="CCECFF"/>
    <a:srgbClr val="FF3300"/>
    <a:srgbClr val="0066FF"/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036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609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3F62D3-ABD5-4F76-93E4-409382875B58}" type="slidenum">
              <a:rPr lang="en-US" smtClean="0">
                <a:cs typeface="Arial" charset="0"/>
              </a:rPr>
              <a:pPr/>
              <a:t>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B8EAE5-967B-4D97-AC4A-04CB89D8AE29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712676-E6B6-49A0-A803-2CC844D6F054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74CC5-E926-47D8-A3F2-81470E845EB0}" type="slidenum">
              <a:rPr lang="en-US" smtClean="0">
                <a:cs typeface="Arial" charset="0"/>
              </a:rPr>
              <a:pPr/>
              <a:t>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6DAD26-6A02-4EC3-BC7E-24A2890355A0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545BC-12D2-4D8B-A0E8-83755D01B90E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744BF-129E-477E-87BB-BD2FD9C5DFBB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0100B6-606F-49FF-9CD7-CBCC4F3785C2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AFE08E-B3F2-4153-8456-1F25A770DA66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8F0166-6B64-47A7-AF3B-982EACBE3E41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72519" indent="-297123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88491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63888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39285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1468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90078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565474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04087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B523390-469E-4145-8ADD-1022529EAE2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808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72519" indent="-297123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88491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63888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39285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1468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90078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565474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04087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FE83DB4-A935-4D29-9C57-C52DC47C4104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819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E4BD5B-2844-4645-9E69-11A65CFB99BE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72519" indent="-297123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88491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63888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39285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1468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90078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565474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04087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94B11DD-521B-449D-B852-2856D3B51B21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839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1F220-FF44-4D44-802D-727BBEC04F43}" type="slidenum">
              <a:rPr lang="en-US" smtClean="0">
                <a:cs typeface="Arial" charset="0"/>
              </a:rPr>
              <a:pPr/>
              <a:t>16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10C0DA-3D9A-4EFA-BBED-ADCC5AA6B917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AA6588-D747-40BC-A925-BD4C2D927E54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AB6673-6D54-4D42-8632-BB829A99DAE3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E63529-D618-4875-B3BD-85F583026CFF}" type="slidenum">
              <a:rPr lang="en-US" smtClean="0">
                <a:cs typeface="Arial" charset="0"/>
              </a:rPr>
              <a:pPr/>
              <a:t>20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 txBox="1">
            <a:spLocks noGrp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defTabSz="966788" eaLnBrk="1" hangingPunct="1"/>
            <a:fld id="{B68030E6-02BF-43E8-875E-F36FB2BA8F93}" type="slidenum">
              <a:rPr lang="en-US" sz="1300"/>
              <a:pPr algn="r" defTabSz="966788" eaLnBrk="1" hangingPunct="1"/>
              <a:t>21</a:t>
            </a:fld>
            <a:endParaRPr lang="en-US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8646BD-4621-4E54-AB8B-248AB1AF5587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8EB532-81B7-43A5-8C28-9324FF2AABA9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DCDE1A-2AED-40DD-A075-32F757418165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748809-3DF1-4AAE-AC27-069EA332090F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 txBox="1">
            <a:spLocks noGrp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defTabSz="966788" eaLnBrk="1" hangingPunct="1"/>
            <a:fld id="{117832B9-F343-4786-9B90-9A2263DB83C3}" type="slidenum">
              <a:rPr lang="en-US" sz="1300"/>
              <a:pPr algn="r" defTabSz="966788" eaLnBrk="1" hangingPunct="1"/>
              <a:t>27</a:t>
            </a:fld>
            <a:endParaRPr lang="en-US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72519" indent="-297123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88491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63888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39285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1468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90078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565474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04087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F969D2-3C9F-4C1C-98A3-0FC22D6E253D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880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7B88B8-F30C-495B-8CD0-BE47D6C22A31}" type="slidenum">
              <a:rPr lang="en-US" smtClean="0">
                <a:cs typeface="Arial" charset="0"/>
              </a:rPr>
              <a:pPr/>
              <a:t>29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D16F34-3490-4DB9-AAB5-0F458F1FFEB7}" type="slidenum">
              <a:rPr lang="en-US" smtClean="0">
                <a:cs typeface="Arial" charset="0"/>
              </a:rPr>
              <a:pPr/>
              <a:t>30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7AF5F-2A4D-4329-BD82-114263C30B4F}" type="slidenum">
              <a:rPr lang="en-US" smtClean="0">
                <a:cs typeface="Arial" charset="0"/>
              </a:rPr>
              <a:pPr/>
              <a:t>31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F6BE3A-18C5-4828-9C7B-69F5B66EAE83}" type="slidenum">
              <a:rPr lang="en-US" smtClean="0">
                <a:cs typeface="Arial" charset="0"/>
              </a:rPr>
              <a:pPr/>
              <a:t>32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6BDF80-0054-4CC9-8E67-8A8DC399938D}" type="slidenum">
              <a:rPr lang="en-US" smtClean="0">
                <a:cs typeface="Arial" charset="0"/>
              </a:rPr>
              <a:pPr/>
              <a:t>33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72519" indent="-297123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88491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63888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39285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1468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90078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565474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04087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B84BC03-471D-4974-B92D-F92EFDDE5FF4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911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72519" indent="-297123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88491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63888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39285" indent="-237698" defTabSz="9673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1468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90078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565474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040871" indent="-237698" defTabSz="967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E95883-5C91-4DF6-94B5-11A2E09038FF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921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8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139825"/>
          </a:xfrm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2971800"/>
            <a:ext cx="6705600" cy="256698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1371600"/>
            <a:ext cx="7696200" cy="1676400"/>
          </a:xfrm>
        </p:spPr>
        <p:txBody>
          <a:bodyPr/>
          <a:lstStyle/>
          <a:p>
            <a:pPr eaLnBrk="1" hangingPunct="1"/>
            <a:r>
              <a:rPr lang="en-US" sz="6500" smtClean="0">
                <a:solidFill>
                  <a:srgbClr val="7030A0"/>
                </a:solidFill>
              </a:rPr>
              <a:t>Part 8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95400" y="3429000"/>
            <a:ext cx="6705600" cy="1846263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b="1" smtClean="0"/>
              <a:t>Models for Count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sz="3200" b="1" smtClean="0"/>
              <a:t>Application: Major Derogatory Reports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533400" y="1944688"/>
            <a:ext cx="2895600" cy="3519487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66FF"/>
                </a:solidFill>
                <a:latin typeface="+mj-lt"/>
              </a:rPr>
              <a:t>AmEx Credit Card  Holders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66FF"/>
                </a:solidFill>
                <a:latin typeface="Tahoma" pitchFamily="34" charset="0"/>
              </a:rPr>
              <a:t>N = </a:t>
            </a:r>
            <a:r>
              <a:rPr lang="en-US" sz="2000" smtClean="0">
                <a:solidFill>
                  <a:srgbClr val="0066FF"/>
                </a:solidFill>
                <a:latin typeface="Tahoma" pitchFamily="34" charset="0"/>
              </a:rPr>
              <a:t>13,777</a:t>
            </a:r>
            <a:endParaRPr lang="en-US" sz="2000">
              <a:solidFill>
                <a:srgbClr val="0066FF"/>
              </a:solidFill>
              <a:latin typeface="Tahoma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66FF"/>
                </a:solidFill>
                <a:latin typeface="Tahoma" pitchFamily="34" charset="0"/>
              </a:rPr>
              <a:t>Number of major derogatory reports in 1 year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66FF"/>
                </a:solidFill>
                <a:latin typeface="Tahoma" pitchFamily="34" charset="0"/>
              </a:rPr>
              <a:t>Issues: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66FF"/>
                </a:solidFill>
                <a:latin typeface="Tahoma" pitchFamily="34" charset="0"/>
              </a:rPr>
              <a:t>  </a:t>
            </a:r>
            <a:r>
              <a:rPr lang="en-US" sz="1600">
                <a:solidFill>
                  <a:srgbClr val="0066FF"/>
                </a:solidFill>
                <a:latin typeface="Tahoma" pitchFamily="34" charset="0"/>
              </a:rPr>
              <a:t>Nonrandom selection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66FF"/>
                </a:solidFill>
                <a:latin typeface="Tahoma" pitchFamily="34" charset="0"/>
              </a:rPr>
              <a:t>   Excess zeros</a:t>
            </a:r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1905000"/>
            <a:ext cx="5181600" cy="3581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1400" smtClean="0">
                <a:latin typeface="Courier New" pitchFamily="49" charset="0"/>
              </a:rPr>
              <a:t/>
            </a:r>
            <a:br>
              <a:rPr lang="en-US" sz="1400" smtClean="0">
                <a:latin typeface="Courier New" pitchFamily="49" charset="0"/>
              </a:rPr>
            </a:br>
            <a:endParaRPr lang="en-US" sz="1400" smtClean="0">
              <a:latin typeface="Courier New" pitchFamily="49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295400" y="1981200"/>
            <a:ext cx="7391400" cy="356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Histogram for MAJORDRG     NOBS=  1310, Too low:     0, Too high:     0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Bin  Lower limit   Upper limit       Frequency     Cumulative Frequency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========================================================================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0         .000         1.000       1053 ( .8038)        1053( .8038)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1        1.000         2.000        136 ( .1038)        1189( .9076)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2        2.000         3.000         50 ( .0382)        1239( .9458)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3        3.000         4.000         24 ( .0183)        1263( .9641)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4        4.000         5.000         17 ( .0130)        1280( .9771)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5        5.000         6.000         10 ( .0076)        1290( .9847)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6        6.000         7.000          5 ( .0038)        1295( .9885)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7        7.000         8.000          6 ( .0046)        1301( .9931)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8        8.000         9.000          0 ( .0000)        1301( .9931)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 9        9.000        10.000          2 ( .0015)        1303( .9947)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10       10.000        11.000          1 ( .0008)        1304( .9954)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11       11.000        12.000          4 ( .0031)        1308( .9985)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12       12.000        13.000          1 ( .0008)        1309( .9992)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13       13.000        14.000          0 ( .0000)        1309( .9992)</a:t>
            </a:r>
            <a:br>
              <a:rPr lang="en-US" sz="1200" b="1">
                <a:latin typeface="Courier New" pitchFamily="49" charset="0"/>
              </a:rPr>
            </a:br>
            <a:r>
              <a:rPr lang="en-US" sz="1200" b="1">
                <a:latin typeface="Courier New" pitchFamily="49" charset="0"/>
              </a:rPr>
              <a:t> 14       14.000        15.000          1 ( .0008)        1310(1.0000)</a:t>
            </a:r>
            <a:br>
              <a:rPr lang="en-US" sz="1200" b="1">
                <a:latin typeface="Courier New" pitchFamily="49" charset="0"/>
              </a:rPr>
            </a:br>
            <a:endParaRPr lang="en-US" sz="1200" b="1">
              <a:latin typeface="Courier New" pitchFamily="49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362200" y="1143000"/>
            <a:ext cx="4800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>
                <a:solidFill>
                  <a:srgbClr val="7030A0"/>
                </a:solidFill>
                <a:latin typeface="Tahoma" pitchFamily="34" charset="0"/>
              </a:rPr>
              <a:t>Histogram for Credit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Doctor Visits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752600"/>
            <a:ext cx="7772400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Basic Model for Counts of Events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1600200"/>
            <a:ext cx="7010400" cy="4530725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E.g., Visits to site, number of purchases, number of doctor visits</a:t>
            </a:r>
          </a:p>
          <a:p>
            <a:pPr eaLnBrk="1" hangingPunct="1"/>
            <a:r>
              <a:rPr lang="en-US" smtClean="0">
                <a:latin typeface="+mj-lt"/>
              </a:rPr>
              <a:t>Regression approach</a:t>
            </a:r>
          </a:p>
          <a:p>
            <a:pPr lvl="1" eaLnBrk="1" hangingPunct="1"/>
            <a:r>
              <a:rPr lang="en-US" smtClean="0">
                <a:latin typeface="+mj-lt"/>
              </a:rPr>
              <a:t>Quantitative outcome measured</a:t>
            </a:r>
          </a:p>
          <a:p>
            <a:pPr lvl="1" eaLnBrk="1" hangingPunct="1"/>
            <a:r>
              <a:rPr lang="en-US" smtClean="0">
                <a:latin typeface="+mj-lt"/>
              </a:rPr>
              <a:t>Discrete variable, model probabilities</a:t>
            </a:r>
          </a:p>
          <a:p>
            <a:pPr eaLnBrk="1" hangingPunct="1"/>
            <a:r>
              <a:rPr lang="en-US" smtClean="0">
                <a:latin typeface="+mj-lt"/>
              </a:rPr>
              <a:t>Poisson probabilities – “loglinear model”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667000" y="4495800"/>
          <a:ext cx="3919538" cy="151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4" imgW="1777680" imgH="685800" progId="Equation.DSMT4">
                  <p:embed/>
                </p:oleObj>
              </mc:Choice>
              <mc:Fallback>
                <p:oleObj name="Equation" r:id="rId4" imgW="1777680" imgH="685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495800"/>
                        <a:ext cx="3919538" cy="151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Poisson Model for Doctor Visits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Poisson Regression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>
                <a:latin typeface="Courier New" pitchFamily="49" charset="0"/>
              </a:rPr>
              <a:t>Chi squared [   6 d.f.]      9869.67916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>
                <a:latin typeface="Courier New" pitchFamily="49" charset="0"/>
              </a:rPr>
              <a:t>Chi- squared =255127.59573  RsqP= .0818</a:t>
            </a:r>
          </a:p>
          <a:p>
            <a:r>
              <a:rPr lang="en-US" sz="1200" b="1">
                <a:latin typeface="Courier New" pitchFamily="49" charset="0"/>
              </a:rPr>
              <a:t>G  - squared =154416.01169  RsqD= .0601</a:t>
            </a:r>
          </a:p>
          <a:p>
            <a:r>
              <a:rPr lang="en-US" sz="1200" b="1">
                <a:latin typeface="Courier New" pitchFamily="49" charset="0"/>
              </a:rPr>
              <a:t>Overdispersion tests: g=mu(i)  : 20.974</a:t>
            </a:r>
          </a:p>
          <a:p>
            <a:r>
              <a:rPr lang="en-US" sz="1200" b="1">
                <a:latin typeface="Courier New" pitchFamily="49" charset="0"/>
              </a:rPr>
              <a:t>Overdispersion tests: g=mu(i)^2: 20.943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371600" y="4191000"/>
            <a:ext cx="37338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57200" y="1744663"/>
            <a:ext cx="8382000" cy="3708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sz="14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Effects are averaged over individuals.</a:t>
            </a:r>
          </a:p>
          <a:p>
            <a:r>
              <a:rPr lang="en-US" sz="14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400" b="1">
                <a:latin typeface="Courier New" pitchFamily="49" charset="0"/>
              </a:rPr>
              <a:t>Conditional Mean at Sample Point   3.1835</a:t>
            </a:r>
          </a:p>
          <a:p>
            <a:r>
              <a:rPr lang="en-US" sz="1400" b="1">
                <a:latin typeface="Courier New" pitchFamily="49" charset="0"/>
              </a:rPr>
              <a:t>Scale Factor for Marginal Effects  3.1835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4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4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4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4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5486400" y="2133600"/>
          <a:ext cx="213360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4" imgW="927000" imgH="406080" progId="Equation.DSMT4">
                  <p:embed/>
                </p:oleObj>
              </mc:Choice>
              <mc:Fallback>
                <p:oleObj name="Equation" r:id="rId4" imgW="927000" imgH="4060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133600"/>
                        <a:ext cx="2133600" cy="935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5410200" y="2057400"/>
            <a:ext cx="23622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457200" y="2838450"/>
            <a:ext cx="45720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Poisson Model Specification Issues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828800"/>
            <a:ext cx="7848600" cy="43434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Equi-Dispersion: Var[y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</a:rPr>
              <a:t>|</a:t>
            </a:r>
            <a:r>
              <a:rPr lang="en-US" b="1" smtClean="0">
                <a:latin typeface="+mj-lt"/>
              </a:rPr>
              <a:t>x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</a:rPr>
              <a:t>] = E[y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</a:rPr>
              <a:t>|</a:t>
            </a:r>
            <a:r>
              <a:rPr lang="en-US" b="1" smtClean="0">
                <a:latin typeface="+mj-lt"/>
              </a:rPr>
              <a:t>x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</a:rPr>
              <a:t>].</a:t>
            </a:r>
          </a:p>
          <a:p>
            <a:pPr eaLnBrk="1" hangingPunct="1"/>
            <a:r>
              <a:rPr lang="en-US" smtClean="0">
                <a:latin typeface="+mj-lt"/>
              </a:rPr>
              <a:t>Overdispersion: If </a:t>
            </a:r>
            <a:r>
              <a:rPr lang="en-US" smtClean="0">
                <a:latin typeface="+mj-lt"/>
                <a:sym typeface="Symbol" pitchFamily="18" charset="2"/>
              </a:rPr>
              <a:t></a:t>
            </a:r>
            <a:r>
              <a:rPr lang="en-US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  <a:sym typeface="Symbol" pitchFamily="18" charset="2"/>
              </a:rPr>
              <a:t> = exp[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x</a:t>
            </a:r>
            <a:r>
              <a:rPr lang="en-US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  <a:sym typeface="Symbol" pitchFamily="18" charset="2"/>
              </a:rPr>
              <a:t> + </a:t>
            </a:r>
            <a:r>
              <a:rPr lang="el-GR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],</a:t>
            </a:r>
          </a:p>
          <a:p>
            <a:pPr lvl="1" eaLnBrk="1" hangingPunct="1"/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E[y</a:t>
            </a:r>
            <a:r>
              <a:rPr lang="en-US" baseline="-25000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|</a:t>
            </a:r>
            <a:r>
              <a:rPr lang="en-US" b="1" smtClean="0">
                <a:latin typeface="+mj-lt"/>
                <a:sym typeface="Symbol" pitchFamily="18" charset="2"/>
              </a:rPr>
              <a:t>x</a:t>
            </a:r>
            <a:r>
              <a:rPr lang="en-US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  <a:sym typeface="Symbol" pitchFamily="18" charset="2"/>
              </a:rPr>
              <a:t>]</a:t>
            </a:r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 = </a:t>
            </a:r>
            <a:r>
              <a:rPr lang="el-GR" smtClean="0">
                <a:latin typeface="+mj-lt"/>
                <a:cs typeface="Times New Roman" pitchFamily="18" charset="0"/>
                <a:sym typeface="Symbol" pitchFamily="18" charset="2"/>
              </a:rPr>
              <a:t>γ</a:t>
            </a:r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exp[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x</a:t>
            </a:r>
            <a:r>
              <a:rPr lang="en-US" baseline="-25000" smtClean="0">
                <a:latin typeface="+mj-lt"/>
                <a:sym typeface="Symbol" pitchFamily="18" charset="2"/>
              </a:rPr>
              <a:t>i</a:t>
            </a:r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]</a:t>
            </a:r>
          </a:p>
          <a:p>
            <a:pPr lvl="1" eaLnBrk="1" hangingPunct="1"/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Var[y</a:t>
            </a:r>
            <a:r>
              <a:rPr lang="en-US" baseline="-25000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] &gt; E[y</a:t>
            </a:r>
            <a:r>
              <a:rPr lang="en-US" baseline="-25000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] (overdispersed)</a:t>
            </a:r>
          </a:p>
          <a:p>
            <a:pPr lvl="1" eaLnBrk="1" hangingPunct="1"/>
            <a:r>
              <a:rPr lang="el-GR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 ~ log-Gamma  </a:t>
            </a:r>
            <a:r>
              <a:rPr lang="en-US" smtClean="0">
                <a:latin typeface="+mj-lt"/>
                <a:cs typeface="Times New Roman" pitchFamily="18" charset="0"/>
                <a:sym typeface="Wingdings" pitchFamily="2" charset="2"/>
              </a:rPr>
              <a:t> Negative binomial model</a:t>
            </a:r>
          </a:p>
          <a:p>
            <a:pPr lvl="1" eaLnBrk="1" hangingPunct="1"/>
            <a:r>
              <a:rPr lang="el-GR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latin typeface="+mj-lt"/>
                <a:cs typeface="Times New Roman" pitchFamily="18" charset="0"/>
                <a:sym typeface="Wingdings" pitchFamily="2" charset="2"/>
              </a:rPr>
              <a:t> ~ Normal[0,</a:t>
            </a:r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</a:t>
            </a:r>
            <a:r>
              <a:rPr lang="en-US" baseline="3000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] </a:t>
            </a:r>
            <a:r>
              <a:rPr lang="en-US" smtClean="0">
                <a:latin typeface="+mj-lt"/>
                <a:cs typeface="Times New Roman" pitchFamily="18" charset="0"/>
                <a:sym typeface="Wingdings" pitchFamily="2" charset="2"/>
              </a:rPr>
              <a:t> Normal-mixture model</a:t>
            </a:r>
          </a:p>
          <a:p>
            <a:pPr lvl="1" eaLnBrk="1" hangingPunct="1"/>
            <a:r>
              <a:rPr lang="el-GR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 is viewed as unobserved heterogeneity (“frailty”). </a:t>
            </a:r>
          </a:p>
          <a:p>
            <a:pPr lvl="2" eaLnBrk="1" hangingPunct="1"/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Normal model may be more natural.  </a:t>
            </a:r>
          </a:p>
          <a:p>
            <a:pPr lvl="2" eaLnBrk="1" hangingPunct="1"/>
            <a:r>
              <a:rPr lang="en-US" smtClean="0">
                <a:latin typeface="+mj-lt"/>
                <a:cs typeface="Times New Roman" pitchFamily="18" charset="0"/>
                <a:sym typeface="Symbol" pitchFamily="18" charset="2"/>
              </a:rPr>
              <a:t>Estimation is a bit more complicated.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Poisson Model for Doctor Visits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Poisson Regression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>
                <a:latin typeface="Courier New" pitchFamily="49" charset="0"/>
              </a:rPr>
              <a:t>Chi squared [   6 d.f.]      9869.67916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>
                <a:latin typeface="Courier New" pitchFamily="49" charset="0"/>
              </a:rPr>
              <a:t>Chi- squared =255127.59573  RsqP= .0818</a:t>
            </a:r>
          </a:p>
          <a:p>
            <a:r>
              <a:rPr lang="en-US" sz="1200" b="1">
                <a:latin typeface="Courier New" pitchFamily="49" charset="0"/>
              </a:rPr>
              <a:t>G  - squared =154416.01169  RsqD= .0601</a:t>
            </a:r>
          </a:p>
          <a:p>
            <a:r>
              <a:rPr lang="en-US" sz="1200" b="1">
                <a:latin typeface="Courier New" pitchFamily="49" charset="0"/>
              </a:rPr>
              <a:t>Overdispersion tests: g=mu(i)  : 20.974</a:t>
            </a:r>
          </a:p>
          <a:p>
            <a:r>
              <a:rPr lang="en-US" sz="1200" b="1">
                <a:latin typeface="Courier New" pitchFamily="49" charset="0"/>
              </a:rPr>
              <a:t>Overdispersion tests: g=mu(i)^2: 20.943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7467600" cy="560388"/>
          </a:xfrm>
        </p:spPr>
        <p:txBody>
          <a:bodyPr/>
          <a:lstStyle/>
          <a:p>
            <a:pPr eaLnBrk="1" hangingPunct="1"/>
            <a:r>
              <a:rPr lang="en-US" sz="2800" b="1" smtClean="0"/>
              <a:t>Alternative Covariance Matrices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381000" y="1371600"/>
            <a:ext cx="8229600" cy="2286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685800" y="1166812"/>
            <a:ext cx="8077200" cy="53863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Standard – Negative Inverse of Second Derivatives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Robust – Sandwich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Constant|     .77267***       .08529        9.059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.00105       16.773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.00487       -6.123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.02250       13.015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.02906         .332   .7401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.06674       -7.825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.02657       -6.034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Cluster Correction</a:t>
            </a:r>
          </a:p>
          <a:p>
            <a:r>
              <a:rPr lang="en-US" sz="1200" b="1">
                <a:latin typeface="Courier New" pitchFamily="49" charset="0"/>
              </a:rPr>
              <a:t>Constant|     .77267***       .11628        6.645   .0000</a:t>
            </a:r>
          </a:p>
          <a:p>
            <a:r>
              <a:rPr lang="en-US" sz="1200" b="1">
                <a:latin typeface="Courier New" pitchFamily="49" charset="0"/>
              </a:rPr>
              <a:t>     AGE|     .01763***       .00142       12.440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-.02981***       .00685       -4.355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.29287***       .03213        9.116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.00964          .03851         .250   .8023       .75862</a:t>
            </a:r>
          </a:p>
          <a:p>
            <a:r>
              <a:rPr lang="en-US" sz="1200" b="1">
                <a:latin typeface="Courier New" pitchFamily="49" charset="0"/>
              </a:rPr>
              <a:t>  HHNINC|    -.52229***       .08295       -6.297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-.16032***       .03455       -4.640   .0000       .40273</a:t>
            </a:r>
          </a:p>
        </p:txBody>
      </p:sp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3505200" y="1938868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8"/>
          <p:cNvSpPr>
            <a:spLocks noChangeArrowheads="1"/>
          </p:cNvSpPr>
          <p:nvPr/>
        </p:nvSpPr>
        <p:spPr bwMode="auto">
          <a:xfrm>
            <a:off x="3505200" y="3581400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1" name="Rectangle 9"/>
          <p:cNvSpPr>
            <a:spLocks noChangeArrowheads="1"/>
          </p:cNvSpPr>
          <p:nvPr/>
        </p:nvSpPr>
        <p:spPr bwMode="auto">
          <a:xfrm>
            <a:off x="3505200" y="5257800"/>
            <a:ext cx="762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Overdispersion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In the Poisson model, Var[y|x]=E[y|x]</a:t>
            </a:r>
          </a:p>
          <a:p>
            <a:pPr eaLnBrk="1" hangingPunct="1"/>
            <a:r>
              <a:rPr lang="en-US" sz="2000" smtClean="0"/>
              <a:t>Equidispersion is a strong assumption</a:t>
            </a:r>
          </a:p>
          <a:p>
            <a:pPr eaLnBrk="1" hangingPunct="1"/>
            <a:r>
              <a:rPr lang="en-US" sz="2000" smtClean="0"/>
              <a:t>Negbin II: Var[y|x]=E[y|x] + </a:t>
            </a:r>
            <a:r>
              <a:rPr lang="en-US" sz="2000" smtClean="0">
                <a:sym typeface="Symbol" pitchFamily="18" charset="2"/>
              </a:rPr>
              <a:t></a:t>
            </a:r>
            <a:r>
              <a:rPr lang="en-US" sz="2000" baseline="30000" smtClean="0">
                <a:sym typeface="Symbol" pitchFamily="18" charset="2"/>
              </a:rPr>
              <a:t>2</a:t>
            </a:r>
            <a:r>
              <a:rPr lang="en-US" sz="2000" smtClean="0">
                <a:sym typeface="Symbol" pitchFamily="18" charset="2"/>
              </a:rPr>
              <a:t>E[y|x]</a:t>
            </a:r>
            <a:r>
              <a:rPr lang="en-US" sz="2000" baseline="30000" smtClean="0">
                <a:sym typeface="Symbol" pitchFamily="18" charset="2"/>
              </a:rPr>
              <a:t>2</a:t>
            </a:r>
            <a:endParaRPr lang="en-US" sz="2000" smtClean="0">
              <a:sym typeface="Symbol" pitchFamily="18" charset="2"/>
            </a:endParaRPr>
          </a:p>
          <a:p>
            <a:pPr eaLnBrk="1" hangingPunct="1"/>
            <a:r>
              <a:rPr lang="en-US" sz="2000" smtClean="0">
                <a:sym typeface="Symbol" pitchFamily="18" charset="2"/>
              </a:rPr>
              <a:t>How does overdispersion arise:</a:t>
            </a:r>
          </a:p>
          <a:p>
            <a:pPr lvl="1" eaLnBrk="1" hangingPunct="1"/>
            <a:r>
              <a:rPr lang="en-US" sz="1800" smtClean="0">
                <a:sym typeface="Symbol" pitchFamily="18" charset="2"/>
              </a:rPr>
              <a:t>NonPoissonness</a:t>
            </a:r>
          </a:p>
          <a:p>
            <a:pPr lvl="1" eaLnBrk="1" hangingPunct="1"/>
            <a:r>
              <a:rPr lang="en-US" sz="1800" smtClean="0">
                <a:sym typeface="Symbol" pitchFamily="18" charset="2"/>
              </a:rPr>
              <a:t>Omitted Heterogeneity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1371600" y="3925888"/>
          <a:ext cx="6400800" cy="255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4" imgW="3632200" imgH="1447800" progId="Equation.DSMT4">
                  <p:embed/>
                </p:oleObj>
              </mc:Choice>
              <mc:Fallback>
                <p:oleObj name="Equation" r:id="rId4" imgW="3632200" imgH="144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925888"/>
                        <a:ext cx="6400800" cy="255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Line 5"/>
          <p:cNvSpPr>
            <a:spLocks noChangeShapeType="1"/>
          </p:cNvSpPr>
          <p:nvPr/>
        </p:nvSpPr>
        <p:spPr bwMode="auto">
          <a:xfrm flipH="1">
            <a:off x="6019800" y="2971800"/>
            <a:ext cx="1066800" cy="1143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8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Negative Binomial Regression</a:t>
            </a:r>
          </a:p>
        </p:txBody>
      </p:sp>
      <p:graphicFrame>
        <p:nvGraphicFramePr>
          <p:cNvPr id="36867" name="Object 4"/>
          <p:cNvGraphicFramePr>
            <a:graphicFrameLocks noChangeAspect="1"/>
          </p:cNvGraphicFramePr>
          <p:nvPr/>
        </p:nvGraphicFramePr>
        <p:xfrm>
          <a:off x="609600" y="2362200"/>
          <a:ext cx="7377113" cy="265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4" imgW="3175000" imgH="1143000" progId="Equation.DSMT4">
                  <p:embed/>
                </p:oleObj>
              </mc:Choice>
              <mc:Fallback>
                <p:oleObj name="Equation" r:id="rId4" imgW="3175000" imgH="114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7377113" cy="2655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8243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Negative Binomial Specification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600200"/>
            <a:ext cx="7391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Prob(Y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=j|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) has greater mass to the right and left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    of the mean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Conditional mean function is the same as the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    Poisson: E[y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] = </a:t>
            </a:r>
            <a:r>
              <a:rPr lang="el-GR" sz="240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smtClean="0">
                <a:latin typeface="+mj-lt"/>
                <a:cs typeface="Times New Roman" pitchFamily="18" charset="0"/>
              </a:rPr>
              <a:t>i</a:t>
            </a:r>
            <a:r>
              <a:rPr lang="en-US" sz="2400" smtClean="0">
                <a:latin typeface="+mj-lt"/>
                <a:cs typeface="Times New Roman" pitchFamily="18" charset="0"/>
              </a:rPr>
              <a:t>=Exp(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smtClean="0">
                <a:latin typeface="+mj-lt"/>
                <a:sym typeface="Symbol" pitchFamily="18" charset="2"/>
              </a:rPr>
              <a:t>’</a:t>
            </a:r>
            <a:r>
              <a:rPr lang="en-US" sz="2400" b="1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cs typeface="Times New Roman" pitchFamily="18" charset="0"/>
              </a:rPr>
              <a:t>), so marginal</a:t>
            </a:r>
            <a:br>
              <a:rPr lang="en-US" sz="2400" smtClean="0">
                <a:latin typeface="+mj-lt"/>
                <a:cs typeface="Times New Roman" pitchFamily="18" charset="0"/>
              </a:rPr>
            </a:br>
            <a:r>
              <a:rPr lang="en-US" sz="2400" smtClean="0">
                <a:latin typeface="+mj-lt"/>
                <a:cs typeface="Times New Roman" pitchFamily="18" charset="0"/>
              </a:rPr>
              <a:t>     effects have the same form.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  <a:cs typeface="Times New Roman" pitchFamily="18" charset="0"/>
              </a:rPr>
              <a:t>Variance is Var[</a:t>
            </a:r>
            <a:r>
              <a:rPr lang="en-US" sz="2400" smtClean="0">
                <a:latin typeface="+mj-lt"/>
              </a:rPr>
              <a:t>y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] = </a:t>
            </a:r>
            <a:r>
              <a:rPr lang="el-GR" sz="240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smtClean="0">
                <a:latin typeface="+mj-lt"/>
                <a:cs typeface="Times New Roman" pitchFamily="18" charset="0"/>
              </a:rPr>
              <a:t>i</a:t>
            </a:r>
            <a:r>
              <a:rPr lang="en-US" sz="2400" smtClean="0">
                <a:latin typeface="+mj-lt"/>
                <a:cs typeface="Times New Roman" pitchFamily="18" charset="0"/>
              </a:rPr>
              <a:t>(1 + </a:t>
            </a:r>
            <a:r>
              <a:rPr lang="el-GR" sz="2400" smtClean="0">
                <a:latin typeface="+mj-lt"/>
                <a:cs typeface="Times New Roman" pitchFamily="18" charset="0"/>
              </a:rPr>
              <a:t>α λ</a:t>
            </a:r>
            <a:r>
              <a:rPr lang="en-US" sz="2400" baseline="-25000" smtClean="0">
                <a:latin typeface="+mj-lt"/>
                <a:cs typeface="Times New Roman" pitchFamily="18" charset="0"/>
              </a:rPr>
              <a:t>i</a:t>
            </a:r>
            <a:r>
              <a:rPr lang="en-US" sz="2400" smtClean="0">
                <a:latin typeface="+mj-lt"/>
                <a:cs typeface="Times New Roman" pitchFamily="18" charset="0"/>
              </a:rPr>
              <a:t>), </a:t>
            </a:r>
            <a:r>
              <a:rPr lang="el-GR" sz="2400" smtClean="0">
                <a:latin typeface="+mj-lt"/>
                <a:cs typeface="Times New Roman" pitchFamily="18" charset="0"/>
              </a:rPr>
              <a:t>α</a:t>
            </a:r>
            <a:r>
              <a:rPr lang="en-US" sz="2400" smtClean="0">
                <a:latin typeface="+mj-lt"/>
                <a:cs typeface="Times New Roman" pitchFamily="18" charset="0"/>
              </a:rPr>
              <a:t> is the</a:t>
            </a:r>
            <a:br>
              <a:rPr lang="en-US" sz="2400" smtClean="0">
                <a:latin typeface="+mj-lt"/>
                <a:cs typeface="Times New Roman" pitchFamily="18" charset="0"/>
              </a:rPr>
            </a:br>
            <a:r>
              <a:rPr lang="en-US" sz="2400" smtClean="0">
                <a:latin typeface="+mj-lt"/>
                <a:cs typeface="Times New Roman" pitchFamily="18" charset="0"/>
              </a:rPr>
              <a:t>     overdispersion parameter; </a:t>
            </a:r>
            <a:r>
              <a:rPr lang="el-GR" sz="2400" smtClean="0">
                <a:latin typeface="+mj-lt"/>
                <a:cs typeface="Times New Roman" pitchFamily="18" charset="0"/>
              </a:rPr>
              <a:t>α</a:t>
            </a:r>
            <a:r>
              <a:rPr lang="en-US" sz="2400" smtClean="0">
                <a:latin typeface="+mj-lt"/>
                <a:cs typeface="Times New Roman" pitchFamily="18" charset="0"/>
              </a:rPr>
              <a:t> = 0 reverts </a:t>
            </a:r>
            <a:br>
              <a:rPr lang="en-US" sz="2400" smtClean="0">
                <a:latin typeface="+mj-lt"/>
                <a:cs typeface="Times New Roman" pitchFamily="18" charset="0"/>
              </a:rPr>
            </a:br>
            <a:r>
              <a:rPr lang="en-US" sz="2400" smtClean="0">
                <a:latin typeface="+mj-lt"/>
                <a:cs typeface="Times New Roman" pitchFamily="18" charset="0"/>
              </a:rPr>
              <a:t>     to the Poisson.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  <a:cs typeface="Times New Roman" pitchFamily="18" charset="0"/>
              </a:rPr>
              <a:t>Poisson is consistent when NegBin is appropriate.</a:t>
            </a:r>
            <a:br>
              <a:rPr lang="en-US" sz="2400" smtClean="0">
                <a:latin typeface="+mj-lt"/>
                <a:cs typeface="Times New Roman" pitchFamily="18" charset="0"/>
              </a:rPr>
            </a:br>
            <a:r>
              <a:rPr lang="en-US" sz="2400" smtClean="0">
                <a:latin typeface="+mj-lt"/>
                <a:cs typeface="Times New Roman" pitchFamily="18" charset="0"/>
              </a:rPr>
              <a:t>    Therefore, this is a case for the ROBUST</a:t>
            </a:r>
            <a:br>
              <a:rPr lang="en-US" sz="2400" smtClean="0">
                <a:latin typeface="+mj-lt"/>
                <a:cs typeface="Times New Roman" pitchFamily="18" charset="0"/>
              </a:rPr>
            </a:br>
            <a:r>
              <a:rPr lang="en-US" sz="2400" smtClean="0">
                <a:latin typeface="+mj-lt"/>
                <a:cs typeface="Times New Roman" pitchFamily="18" charset="0"/>
              </a:rPr>
              <a:t>    covariance matrix estimator.  (Neglected</a:t>
            </a:r>
            <a:br>
              <a:rPr lang="en-US" sz="2400" smtClean="0">
                <a:latin typeface="+mj-lt"/>
                <a:cs typeface="Times New Roman" pitchFamily="18" charset="0"/>
              </a:rPr>
            </a:br>
            <a:r>
              <a:rPr lang="en-US" sz="2400" smtClean="0">
                <a:latin typeface="+mj-lt"/>
                <a:cs typeface="Times New Roman" pitchFamily="18" charset="0"/>
              </a:rPr>
              <a:t>    heterogeneity that is uncorrelated with </a:t>
            </a:r>
            <a:r>
              <a:rPr lang="en-US" sz="2400" b="1" smtClean="0">
                <a:latin typeface="+mj-lt"/>
                <a:cs typeface="Times New Roman" pitchFamily="18" charset="0"/>
              </a:rPr>
              <a:t>x</a:t>
            </a:r>
            <a:r>
              <a:rPr lang="en-US" sz="2400" baseline="-25000" smtClean="0">
                <a:latin typeface="+mj-lt"/>
                <a:cs typeface="Times New Roman" pitchFamily="18" charset="0"/>
              </a:rPr>
              <a:t>i</a:t>
            </a:r>
            <a:r>
              <a:rPr lang="en-US" sz="2400" smtClean="0">
                <a:latin typeface="+mj-lt"/>
                <a:cs typeface="Times New Roman" pitchFamily="18" charset="0"/>
              </a:rPr>
              <a:t>.)</a:t>
            </a:r>
            <a:endParaRPr lang="el-GR" sz="2400" smtClean="0">
              <a:latin typeface="+mj-lt"/>
              <a:cs typeface="Times New Roman" pitchFamily="18" charset="0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143000" y="4419600"/>
            <a:ext cx="74676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Testing for Overdispersion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 based test: Regress (y-mean)</a:t>
            </a:r>
            <a:r>
              <a:rPr lang="en-US" baseline="30000" smtClean="0"/>
              <a:t>2</a:t>
            </a:r>
            <a:r>
              <a:rPr lang="en-US" smtClean="0"/>
              <a:t> on mean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Neyman – Pearson tests in NegBin regression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066800" y="2895600"/>
            <a:ext cx="708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b="1">
                <a:latin typeface="Courier New" pitchFamily="49" charset="0"/>
              </a:rPr>
              <a:t>| Overdispersion tests: g=mu(i)  :  7.283     |</a:t>
            </a:r>
          </a:p>
          <a:p>
            <a:r>
              <a:rPr lang="en-US" b="1">
                <a:latin typeface="Courier New" pitchFamily="49" charset="0"/>
              </a:rPr>
              <a:t>| Overdispersion tests: g=mu(i)^2:  7.358     |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143000" y="4419600"/>
            <a:ext cx="6553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Dispersion parameter for count data model</a:t>
            </a:r>
          </a:p>
          <a:p>
            <a:r>
              <a:rPr lang="en-US" sz="1400" b="1">
                <a:latin typeface="Courier New" pitchFamily="49" charset="0"/>
              </a:rPr>
              <a:t> Alpha          .63363306      .03061167    20.699   .0000</a:t>
            </a:r>
          </a:p>
        </p:txBody>
      </p:sp>
    </p:spTree>
    <p:extLst>
      <p:ext uri="{BB962C8B-B14F-4D97-AF65-F5344CB8AC3E}">
        <p14:creationId xmlns:p14="http://schemas.microsoft.com/office/powerpoint/2010/main" val="1361664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NegBin Model for Doctor Visits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1524000" y="1600200"/>
            <a:ext cx="70104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Negative Binomial Regression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 -60134.50735  NegBin  LogL</a:t>
            </a:r>
          </a:p>
          <a:p>
            <a:r>
              <a:rPr lang="en-US" sz="1200" b="1">
                <a:latin typeface="Courier New" pitchFamily="49" charset="0"/>
              </a:rPr>
              <a:t>Restricted log likelihood -103727.29625  Poisson LogL</a:t>
            </a:r>
          </a:p>
          <a:p>
            <a:r>
              <a:rPr lang="en-US" sz="1200" b="1">
                <a:latin typeface="Courier New" pitchFamily="49" charset="0"/>
              </a:rPr>
              <a:t>Chi squared [   1 d.f.]     87185.57782  Reject Poisson model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.4202634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 8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4.40185   120285.01469</a:t>
            </a:r>
          </a:p>
          <a:p>
            <a:r>
              <a:rPr lang="en-US" sz="1200" b="1">
                <a:latin typeface="Courier New" pitchFamily="49" charset="0"/>
              </a:rPr>
              <a:t>NegBin form 2; Psi(i) = theta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.80825***       .05955       13.572   .0000</a:t>
            </a:r>
          </a:p>
          <a:p>
            <a:r>
              <a:rPr lang="en-US" sz="1200" b="1">
                <a:latin typeface="Courier New" pitchFamily="49" charset="0"/>
              </a:rPr>
              <a:t>     AGE|     .01806***       .00079       22.780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-.03717***       .00386       -9.622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.32596***       .01586       20.556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-.00605          .01880        -.322   .7477       .75862</a:t>
            </a:r>
          </a:p>
          <a:p>
            <a:r>
              <a:rPr lang="en-US" sz="1200" b="1">
                <a:latin typeface="Courier New" pitchFamily="49" charset="0"/>
              </a:rPr>
              <a:t>  HHNINC|    -.46768***       .04663      -10.029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-.15274***       .01729       -8.832   .0000       .40273</a:t>
            </a:r>
          </a:p>
          <a:p>
            <a:r>
              <a:rPr lang="en-US" sz="1200" b="1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>
                <a:latin typeface="Courier New" pitchFamily="49" charset="0"/>
              </a:rPr>
              <a:t>   Alpha|    1.89679***       .01981       95.747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1752600" y="5867400"/>
            <a:ext cx="5181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 Should Be the Same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1219200" y="1905000"/>
            <a:ext cx="6858000" cy="39258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2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3.1924  NEGATIVE BINOMIAL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sz="1200" b="1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smtClean="0"/>
              <a:t>Model Formulations for Negative Binomial</a:t>
            </a: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0" y="3005138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685800" y="1676400"/>
          <a:ext cx="29718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4" imgW="2184120" imgH="1066680" progId="Equation.DSMT4">
                  <p:embed/>
                </p:oleObj>
              </mc:Choice>
              <mc:Fallback>
                <p:oleObj name="Equation" r:id="rId4" imgW="2184120" imgH="10666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2971800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3429000"/>
            <a:ext cx="32004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86400" y="1600200"/>
            <a:ext cx="3048000" cy="234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53000" y="3962400"/>
            <a:ext cx="3733800" cy="257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Rectangle 9"/>
          <p:cNvSpPr>
            <a:spLocks noChangeArrowheads="1"/>
          </p:cNvSpPr>
          <p:nvPr/>
        </p:nvSpPr>
        <p:spPr bwMode="auto">
          <a:xfrm>
            <a:off x="533400" y="1600200"/>
            <a:ext cx="3276600" cy="16764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Rectangle 10"/>
          <p:cNvSpPr>
            <a:spLocks noChangeArrowheads="1"/>
          </p:cNvSpPr>
          <p:nvPr/>
        </p:nvSpPr>
        <p:spPr bwMode="auto">
          <a:xfrm>
            <a:off x="533400" y="3429000"/>
            <a:ext cx="3276600" cy="3048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Rectangle 11"/>
          <p:cNvSpPr>
            <a:spLocks noChangeArrowheads="1"/>
          </p:cNvSpPr>
          <p:nvPr/>
        </p:nvSpPr>
        <p:spPr bwMode="auto">
          <a:xfrm>
            <a:off x="5410200" y="1600200"/>
            <a:ext cx="3276600" cy="2286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Rectangle 12"/>
          <p:cNvSpPr>
            <a:spLocks noChangeArrowheads="1"/>
          </p:cNvSpPr>
          <p:nvPr/>
        </p:nvSpPr>
        <p:spPr bwMode="auto">
          <a:xfrm>
            <a:off x="4876800" y="3962400"/>
            <a:ext cx="3886200" cy="25908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4" name="Text Box 13"/>
          <p:cNvSpPr txBox="1">
            <a:spLocks noChangeArrowheads="1"/>
          </p:cNvSpPr>
          <p:nvPr/>
        </p:nvSpPr>
        <p:spPr bwMode="auto">
          <a:xfrm>
            <a:off x="3962400" y="2895600"/>
            <a:ext cx="1295400" cy="379413"/>
          </a:xfrm>
          <a:prstGeom prst="rect">
            <a:avLst/>
          </a:prstGeom>
          <a:solidFill>
            <a:srgbClr val="FF0000">
              <a:alpha val="1098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E[y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|</a:t>
            </a:r>
            <a:r>
              <a:rPr lang="en-US" b="1">
                <a:cs typeface="Times New Roman" pitchFamily="18" charset="0"/>
              </a:rPr>
              <a:t>x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]=</a:t>
            </a:r>
            <a:r>
              <a:rPr lang="el-GR">
                <a:cs typeface="Times New Roman" pitchFamily="18" charset="0"/>
              </a:rPr>
              <a:t>λ</a:t>
            </a:r>
            <a:r>
              <a:rPr lang="en-US" baseline="-25000">
                <a:cs typeface="Times New Roman" pitchFamily="18" charset="0"/>
              </a:rPr>
              <a:t>i</a:t>
            </a:r>
            <a:endParaRPr lang="el-GR">
              <a:cs typeface="Times New Roman" pitchFamily="18" charset="0"/>
            </a:endParaRPr>
          </a:p>
        </p:txBody>
      </p:sp>
      <p:sp>
        <p:nvSpPr>
          <p:cNvPr id="3085" name="Line 14"/>
          <p:cNvSpPr>
            <a:spLocks noChangeShapeType="1"/>
          </p:cNvSpPr>
          <p:nvPr/>
        </p:nvSpPr>
        <p:spPr bwMode="auto">
          <a:xfrm flipH="1">
            <a:off x="2743200" y="2971800"/>
            <a:ext cx="12192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86" name="Line 15"/>
          <p:cNvSpPr>
            <a:spLocks noChangeShapeType="1"/>
          </p:cNvSpPr>
          <p:nvPr/>
        </p:nvSpPr>
        <p:spPr bwMode="auto">
          <a:xfrm flipH="1">
            <a:off x="1447800" y="3124200"/>
            <a:ext cx="2514600" cy="2438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87" name="Line 16"/>
          <p:cNvSpPr>
            <a:spLocks noChangeShapeType="1"/>
          </p:cNvSpPr>
          <p:nvPr/>
        </p:nvSpPr>
        <p:spPr bwMode="auto">
          <a:xfrm>
            <a:off x="5257800" y="3048000"/>
            <a:ext cx="381000" cy="609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88" name="Line 17"/>
          <p:cNvSpPr>
            <a:spLocks noChangeShapeType="1"/>
          </p:cNvSpPr>
          <p:nvPr/>
        </p:nvSpPr>
        <p:spPr bwMode="auto">
          <a:xfrm>
            <a:off x="5257800" y="3200400"/>
            <a:ext cx="0" cy="2514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NegBin-1 Model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1143000" y="1752600"/>
            <a:ext cx="7315200" cy="35607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Negative Binomial Regression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 -60025.78734</a:t>
            </a:r>
          </a:p>
          <a:p>
            <a:r>
              <a:rPr lang="en-US" sz="1200" b="1">
                <a:latin typeface="Courier New" pitchFamily="49" charset="0"/>
              </a:rPr>
              <a:t>Restricted log likelihood -103727.29625</a:t>
            </a:r>
          </a:p>
          <a:p>
            <a:r>
              <a:rPr lang="en-US" sz="1200" b="1">
                <a:latin typeface="Courier New" pitchFamily="49" charset="0"/>
              </a:rPr>
              <a:t>NegBin form 1; Psi(i) = theta*exp[bx(i)]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.62584***       .05816       10.761   .0000</a:t>
            </a:r>
          </a:p>
          <a:p>
            <a:r>
              <a:rPr lang="en-US" sz="1200" b="1">
                <a:latin typeface="Courier New" pitchFamily="49" charset="0"/>
              </a:rPr>
              <a:t>     AGE|     .01428***       .00073       19.462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-.01549***       .00359       -4.314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.33028***       .01479       22.328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.04324**        .01852        2.335   .0196       .75862</a:t>
            </a:r>
          </a:p>
          <a:p>
            <a:r>
              <a:rPr lang="en-US" sz="1200" b="1">
                <a:latin typeface="Courier New" pitchFamily="49" charset="0"/>
              </a:rPr>
              <a:t>  HHNINC|    -.24543***       .04540       -5.406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-.14877***       .01745       -8.526   .0000       .40273</a:t>
            </a:r>
          </a:p>
          <a:p>
            <a:r>
              <a:rPr lang="en-US" sz="1200" b="1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>
                <a:latin typeface="Courier New" pitchFamily="49" charset="0"/>
              </a:rPr>
              <a:t>   Alpha|    6.09246***       .06694       91.018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NegBin-P Model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457200" y="1600200"/>
            <a:ext cx="8077200" cy="39258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Negative Binomial (P)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 -59992.32903</a:t>
            </a:r>
          </a:p>
          <a:p>
            <a:r>
              <a:rPr lang="en-US" sz="1200" b="1">
                <a:latin typeface="Courier New" pitchFamily="49" charset="0"/>
              </a:rPr>
              <a:t>Restricted log likelihood -103727.29625</a:t>
            </a:r>
          </a:p>
          <a:p>
            <a:r>
              <a:rPr lang="en-US" sz="1200" b="1">
                <a:latin typeface="Courier New" pitchFamily="49" charset="0"/>
              </a:rPr>
              <a:t>Chi squared [   1 d.f.]     87469.93445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 .60840***       .06452        9.429 </a:t>
            </a:r>
          </a:p>
          <a:p>
            <a:r>
              <a:rPr lang="en-US" sz="1200" b="1">
                <a:latin typeface="Courier New" pitchFamily="49" charset="0"/>
              </a:rPr>
              <a:t>     AGE|     .01710***       .00082       20.782 </a:t>
            </a:r>
          </a:p>
          <a:p>
            <a:r>
              <a:rPr lang="en-US" sz="1200" b="1">
                <a:latin typeface="Courier New" pitchFamily="49" charset="0"/>
              </a:rPr>
              <a:t>    EDUC|    -.02313***       .00414       -5.581 </a:t>
            </a:r>
          </a:p>
          <a:p>
            <a:r>
              <a:rPr lang="en-US" sz="1200" b="1">
                <a:latin typeface="Courier New" pitchFamily="49" charset="0"/>
              </a:rPr>
              <a:t>  FEMALE|     .36386***       .01640       22.187 </a:t>
            </a:r>
          </a:p>
          <a:p>
            <a:r>
              <a:rPr lang="en-US" sz="1200" b="1">
                <a:latin typeface="Courier New" pitchFamily="49" charset="0"/>
              </a:rPr>
              <a:t> MARRIED|     .03670*         .02030        1.808 </a:t>
            </a:r>
          </a:p>
          <a:p>
            <a:r>
              <a:rPr lang="en-US" sz="1200" b="1">
                <a:latin typeface="Courier New" pitchFamily="49" charset="0"/>
              </a:rPr>
              <a:t>  HHNINC|    -.35093***       .05146       -6.819 </a:t>
            </a:r>
          </a:p>
          <a:p>
            <a:r>
              <a:rPr lang="en-US" sz="1200" b="1">
                <a:latin typeface="Courier New" pitchFamily="49" charset="0"/>
              </a:rPr>
              <a:t>  HHKIDS|    -.16902***       .01911       -8.843 </a:t>
            </a:r>
          </a:p>
          <a:p>
            <a:r>
              <a:rPr lang="en-US" sz="1200" b="1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>
                <a:latin typeface="Courier New" pitchFamily="49" charset="0"/>
              </a:rPr>
              <a:t>   Alpha|    3.85713***       .14581       26.453 </a:t>
            </a:r>
          </a:p>
          <a:p>
            <a:r>
              <a:rPr lang="en-US" sz="1200" b="1">
                <a:latin typeface="Courier New" pitchFamily="49" charset="0"/>
              </a:rPr>
              <a:t>        |Negative Binomial. General form, NegBin P</a:t>
            </a:r>
          </a:p>
          <a:p>
            <a:r>
              <a:rPr lang="en-US" sz="1200" b="1">
                <a:latin typeface="Courier New" pitchFamily="49" charset="0"/>
              </a:rPr>
              <a:t>       P|    1.38693***       .03142       44.140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pic>
        <p:nvPicPr>
          <p:cNvPr id="2150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05425" y="3257550"/>
            <a:ext cx="111442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9850" y="3267075"/>
            <a:ext cx="10096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7600" y="3305175"/>
            <a:ext cx="10858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 Box 9"/>
          <p:cNvSpPr txBox="1">
            <a:spLocks noChangeArrowheads="1"/>
          </p:cNvSpPr>
          <p:nvPr/>
        </p:nvSpPr>
        <p:spPr bwMode="auto">
          <a:xfrm>
            <a:off x="5334000" y="2847975"/>
            <a:ext cx="3276600" cy="287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NB-2       NB-1       Poisson</a:t>
            </a:r>
          </a:p>
        </p:txBody>
      </p:sp>
      <p:sp>
        <p:nvSpPr>
          <p:cNvPr id="21512" name="Rectangle 10"/>
          <p:cNvSpPr>
            <a:spLocks noChangeArrowheads="1"/>
          </p:cNvSpPr>
          <p:nvPr/>
        </p:nvSpPr>
        <p:spPr bwMode="auto">
          <a:xfrm>
            <a:off x="1724025" y="3276600"/>
            <a:ext cx="990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Rectangle 11"/>
          <p:cNvSpPr>
            <a:spLocks noChangeArrowheads="1"/>
          </p:cNvSpPr>
          <p:nvPr/>
        </p:nvSpPr>
        <p:spPr bwMode="auto">
          <a:xfrm>
            <a:off x="5334000" y="3276600"/>
            <a:ext cx="3276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066800"/>
            <a:ext cx="8229600" cy="407987"/>
          </a:xfrm>
        </p:spPr>
        <p:txBody>
          <a:bodyPr/>
          <a:lstStyle/>
          <a:p>
            <a:pPr eaLnBrk="1" hangingPunct="1"/>
            <a:r>
              <a:rPr lang="en-US" sz="3200" b="1" smtClean="0"/>
              <a:t>Partial Effects for Different Models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295400" y="1676400"/>
            <a:ext cx="6858000" cy="47089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2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3.1924  NEGATIVE BINOMIAL - 2</a:t>
            </a:r>
          </a:p>
          <a:p>
            <a:r>
              <a:rPr lang="en-US" sz="1200" b="1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sz="1200" b="1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sz="1200" b="1" smtClean="0">
                <a:latin typeface="Courier New" pitchFamily="49" charset="0"/>
              </a:rPr>
              <a:t>--------+-------------------------------------------------------------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Scale Factor for Marginal Effects  3.0077  NEGATIVE BINOMIAL - P</a:t>
            </a:r>
          </a:p>
          <a:p>
            <a:r>
              <a:rPr lang="en-US" sz="1200" b="1">
                <a:latin typeface="Courier New" pitchFamily="49" charset="0"/>
              </a:rPr>
              <a:t>     AGE|     .05143***       .00246       20.934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-.06957***       .01241       -5.605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1.09436***       .04968       22.027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.11038*         .06109        1.807   .0708       .75862</a:t>
            </a:r>
          </a:p>
          <a:p>
            <a:r>
              <a:rPr lang="en-US" sz="1200" b="1">
                <a:latin typeface="Courier New" pitchFamily="49" charset="0"/>
              </a:rPr>
              <a:t>  HHNINC|   -1.05547***       .15411       -6.849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-.50835***       .05753       -8.836   .0000       .40273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Zero Inflation – ZIP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Two regimes: (Recreation site visits)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Zero (with probability 1). (Never visit site)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Poisson with Pr(0) = exp[- </a:t>
            </a:r>
            <a:r>
              <a:rPr lang="en-US" sz="2000" smtClean="0">
                <a:latin typeface="+mj-lt"/>
                <a:sym typeface="Symbol" pitchFamily="18" charset="2"/>
              </a:rPr>
              <a:t>’x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</a:rPr>
              <a:t>]. (Number of visits, including zero visits this season.)</a:t>
            </a:r>
          </a:p>
          <a:p>
            <a:pPr eaLnBrk="1" hangingPunct="1"/>
            <a:r>
              <a:rPr lang="en-US" sz="2400" smtClean="0">
                <a:latin typeface="+mj-lt"/>
              </a:rPr>
              <a:t>Unconditional: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Pr[0] = P(regime 0) + P(regime 1)*Pr[0|regime 1]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Pr[j | j &gt;0] = P(regime 1)*Pr[j|regime 1]</a:t>
            </a:r>
          </a:p>
          <a:p>
            <a:pPr eaLnBrk="1" hangingPunct="1"/>
            <a:r>
              <a:rPr lang="en-US" sz="2400" smtClean="0">
                <a:latin typeface="+mj-lt"/>
              </a:rPr>
              <a:t>“Two inflation” – Number of children</a:t>
            </a:r>
          </a:p>
          <a:p>
            <a:pPr eaLnBrk="1" hangingPunct="1"/>
            <a:r>
              <a:rPr lang="en-US" sz="2400" smtClean="0">
                <a:latin typeface="+mj-lt"/>
              </a:rPr>
              <a:t>These are “latent class models”</a:t>
            </a:r>
          </a:p>
          <a:p>
            <a:pPr lvl="1" eaLnBrk="1" hangingPunct="1"/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Two Forms of Zero Inflation Models</a:t>
            </a: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2133600" y="1828800"/>
          <a:ext cx="5029200" cy="384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4" imgW="2489040" imgH="1904760" progId="Equation.DSMT4">
                  <p:embed/>
                </p:oleObj>
              </mc:Choice>
              <mc:Fallback>
                <p:oleObj name="Equation" r:id="rId4" imgW="2489040" imgH="19047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828800"/>
                        <a:ext cx="5029200" cy="3848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5486400" y="2495550"/>
            <a:ext cx="16764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5486400" y="4638675"/>
            <a:ext cx="16764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8"/>
          <p:cNvSpPr>
            <a:spLocks noChangeArrowheads="1"/>
          </p:cNvSpPr>
          <p:nvPr/>
        </p:nvSpPr>
        <p:spPr bwMode="auto">
          <a:xfrm>
            <a:off x="4419600" y="3124200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9"/>
          <p:cNvSpPr>
            <a:spLocks noChangeArrowheads="1"/>
          </p:cNvSpPr>
          <p:nvPr/>
        </p:nvSpPr>
        <p:spPr bwMode="auto">
          <a:xfrm>
            <a:off x="4391025" y="5267325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Notes on Zero Inflation Models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29600" cy="41148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Poisson is not nested in ZIP.  tau = 0 in ZIP(tau) or </a:t>
            </a:r>
            <a:r>
              <a:rPr lang="el-GR" smtClean="0">
                <a:latin typeface="+mj-lt"/>
              </a:rPr>
              <a:t>γ</a:t>
            </a:r>
            <a:r>
              <a:rPr lang="en-US" smtClean="0">
                <a:latin typeface="+mj-lt"/>
              </a:rPr>
              <a:t> = 0 in ZIP does not produce Poisson; it produces ZIP with P(regime 0) = ½.</a:t>
            </a:r>
          </a:p>
          <a:p>
            <a:pPr lvl="1" eaLnBrk="1" hangingPunct="1"/>
            <a:r>
              <a:rPr lang="en-US" smtClean="0">
                <a:latin typeface="+mj-lt"/>
              </a:rPr>
              <a:t>Standard tests are not appropriate</a:t>
            </a:r>
          </a:p>
          <a:p>
            <a:pPr lvl="1" eaLnBrk="1" hangingPunct="1"/>
            <a:r>
              <a:rPr lang="en-US" smtClean="0">
                <a:latin typeface="+mj-lt"/>
              </a:rPr>
              <a:t>Use Vuong statistic.  ZIP model almost always wins.</a:t>
            </a:r>
          </a:p>
          <a:p>
            <a:pPr eaLnBrk="1" hangingPunct="1"/>
            <a:r>
              <a:rPr lang="en-US" smtClean="0">
                <a:latin typeface="+mj-lt"/>
              </a:rPr>
              <a:t>Zero Inflation models extend to NB models – ZINB(tau) and ZINB are standard models</a:t>
            </a:r>
          </a:p>
          <a:p>
            <a:pPr lvl="1" eaLnBrk="1" hangingPunct="1"/>
            <a:r>
              <a:rPr lang="en-US" smtClean="0">
                <a:latin typeface="+mj-lt"/>
              </a:rPr>
              <a:t>Creates two sources of overdispersion</a:t>
            </a:r>
          </a:p>
          <a:p>
            <a:pPr lvl="1" eaLnBrk="1" hangingPunct="1"/>
            <a:r>
              <a:rPr lang="en-US" smtClean="0">
                <a:latin typeface="+mj-lt"/>
              </a:rPr>
              <a:t>Generally difficult to estimate</a:t>
            </a:r>
            <a:endParaRPr lang="el-GR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ZIP(</a:t>
            </a:r>
            <a:r>
              <a:rPr lang="el-GR" b="1" smtClean="0"/>
              <a:t>τ</a:t>
            </a:r>
            <a:r>
              <a:rPr lang="en-US" b="1" smtClean="0"/>
              <a:t>) Model</a:t>
            </a:r>
          </a:p>
        </p:txBody>
      </p:sp>
      <p:sp>
        <p:nvSpPr>
          <p:cNvPr id="25603" name="Text Box 7"/>
          <p:cNvSpPr txBox="1">
            <a:spLocks noChangeArrowheads="1"/>
          </p:cNvSpPr>
          <p:nvPr/>
        </p:nvSpPr>
        <p:spPr bwMode="auto">
          <a:xfrm>
            <a:off x="457200" y="1600200"/>
            <a:ext cx="8229600" cy="52038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Zero Altered Poisson      Regression Model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Logistic distribution used for splitting model.</a:t>
            </a:r>
          </a:p>
          <a:p>
            <a:r>
              <a:rPr lang="en-US" sz="1200" b="1">
                <a:latin typeface="Courier New" pitchFamily="49" charset="0"/>
              </a:rPr>
              <a:t>ZAP term in probability is F[tau x ln LAMBDA]</a:t>
            </a:r>
          </a:p>
          <a:p>
            <a:r>
              <a:rPr lang="en-US" sz="1200" b="1">
                <a:latin typeface="Courier New" pitchFamily="49" charset="0"/>
              </a:rPr>
              <a:t>Comparison of estimated models</a:t>
            </a:r>
          </a:p>
          <a:p>
            <a:r>
              <a:rPr lang="en-US" sz="1200" b="1">
                <a:latin typeface="Courier New" pitchFamily="49" charset="0"/>
              </a:rPr>
              <a:t>            Pr[0|means]       Number of zeros        Log-likelihood</a:t>
            </a:r>
          </a:p>
          <a:p>
            <a:r>
              <a:rPr lang="en-US" sz="1200" b="1">
                <a:latin typeface="Courier New" pitchFamily="49" charset="0"/>
              </a:rPr>
              <a:t>Poisson          .04933   Act.= 10135 Prd.=  1347.9   -103727.29625</a:t>
            </a:r>
          </a:p>
          <a:p>
            <a:r>
              <a:rPr lang="en-US" sz="1200" b="1">
                <a:latin typeface="Courier New" pitchFamily="49" charset="0"/>
              </a:rPr>
              <a:t>Z.I.Poisson      .35944   Act.= 10135 Prd.=  9822.1    -84012.30960</a:t>
            </a:r>
          </a:p>
          <a:p>
            <a:r>
              <a:rPr lang="en-US" sz="1200" b="1">
                <a:latin typeface="Courier New" pitchFamily="49" charset="0"/>
              </a:rPr>
              <a:t>Note, the ZIP log-likelihood is not directly comparable.</a:t>
            </a:r>
          </a:p>
          <a:p>
            <a:r>
              <a:rPr lang="en-US" sz="1200" b="1">
                <a:latin typeface="Courier New" pitchFamily="49" charset="0"/>
              </a:rPr>
              <a:t>ZIP model with nonzero Q does not encompass the others.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Vuong statistic for testing ZIP vs. unaltered model is     44.5723</a:t>
            </a:r>
          </a:p>
          <a:p>
            <a:r>
              <a:rPr lang="en-US" sz="1200" b="1">
                <a:latin typeface="Courier New" pitchFamily="49" charset="0"/>
              </a:rPr>
              <a:t>Distributed as standard normal. A value greater than</a:t>
            </a:r>
          </a:p>
          <a:p>
            <a:r>
              <a:rPr lang="en-US" sz="1200" b="1">
                <a:latin typeface="Courier New" pitchFamily="49" charset="0"/>
              </a:rPr>
              <a:t>+1.96 favors the zero altered Z.I.Poisson model.</a:t>
            </a:r>
          </a:p>
          <a:p>
            <a:r>
              <a:rPr lang="en-US" sz="1200" b="1">
                <a:latin typeface="Courier New" pitchFamily="49" charset="0"/>
              </a:rPr>
              <a:t>A value less than -1.96 rejects the ZIP model.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|Poisson/NB/Gamma regression model</a:t>
            </a:r>
          </a:p>
          <a:p>
            <a:r>
              <a:rPr lang="en-US" sz="1200" b="1">
                <a:latin typeface="Courier New" pitchFamily="49" charset="0"/>
              </a:rPr>
              <a:t>Constant|    1.45145***       .01121      129.498   .0000</a:t>
            </a:r>
          </a:p>
          <a:p>
            <a:r>
              <a:rPr lang="en-US" sz="1200" b="1">
                <a:latin typeface="Courier New" pitchFamily="49" charset="0"/>
              </a:rPr>
              <a:t>     AGE|     .01140***       .00013       86.245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-.02306***       .00075      -30.829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.13129***       .00256       51.357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-.02270***       .00317       -7.151   .0000       .75862</a:t>
            </a:r>
          </a:p>
          <a:p>
            <a:r>
              <a:rPr lang="en-US" sz="1200" b="1">
                <a:latin typeface="Courier New" pitchFamily="49" charset="0"/>
              </a:rPr>
              <a:t>  HHNINC|    -.41799***       .00898      -46.527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-.08750***       .00322      -27.189   .0000       .40273</a:t>
            </a:r>
          </a:p>
          <a:p>
            <a:r>
              <a:rPr lang="en-US" sz="1200" b="1">
                <a:latin typeface="Courier New" pitchFamily="49" charset="0"/>
              </a:rPr>
              <a:t>        |Zero inflation model</a:t>
            </a:r>
          </a:p>
          <a:p>
            <a:r>
              <a:rPr lang="en-US" sz="1200" b="1">
                <a:latin typeface="Courier New" pitchFamily="49" charset="0"/>
              </a:rPr>
              <a:t>     Tau|    -.38910***       .00836      -46.550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25604" name="Line 8"/>
          <p:cNvSpPr>
            <a:spLocks noChangeShapeType="1"/>
          </p:cNvSpPr>
          <p:nvPr/>
        </p:nvSpPr>
        <p:spPr bwMode="auto">
          <a:xfrm flipV="1">
            <a:off x="6248400" y="3657600"/>
            <a:ext cx="0" cy="5334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5605" name="Rectangle 9"/>
          <p:cNvSpPr>
            <a:spLocks noChangeArrowheads="1"/>
          </p:cNvSpPr>
          <p:nvPr/>
        </p:nvSpPr>
        <p:spPr bwMode="auto">
          <a:xfrm>
            <a:off x="457200" y="2362200"/>
            <a:ext cx="6324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ZIP Model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1447800" y="1524000"/>
            <a:ext cx="6858000" cy="52038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Zero Altered Poisson      Regression Model</a:t>
            </a:r>
          </a:p>
          <a:p>
            <a:r>
              <a:rPr lang="en-US" sz="1200" b="1">
                <a:latin typeface="Courier New" pitchFamily="49" charset="0"/>
              </a:rPr>
              <a:t>Logistic distribution used for splitting model.</a:t>
            </a:r>
          </a:p>
          <a:p>
            <a:r>
              <a:rPr lang="en-US" sz="1200" b="1">
                <a:latin typeface="Courier New" pitchFamily="49" charset="0"/>
              </a:rPr>
              <a:t>ZAP term in probability is F[tau x Z(i)     ]</a:t>
            </a:r>
          </a:p>
          <a:p>
            <a:r>
              <a:rPr lang="en-US" sz="1200" b="1">
                <a:latin typeface="Courier New" pitchFamily="49" charset="0"/>
              </a:rPr>
              <a:t>Comparison of estimated models</a:t>
            </a:r>
          </a:p>
          <a:p>
            <a:r>
              <a:rPr lang="en-US" sz="1200" b="1">
                <a:latin typeface="Courier New" pitchFamily="49" charset="0"/>
              </a:rPr>
              <a:t>            Pr[0|means]       Number of zeros        Log-likelihood</a:t>
            </a:r>
          </a:p>
          <a:p>
            <a:r>
              <a:rPr lang="en-US" sz="1200" b="1">
                <a:latin typeface="Courier New" pitchFamily="49" charset="0"/>
              </a:rPr>
              <a:t>Poisson          .04933   Act.= 10135 Prd.=  1347.9   -103727.29625</a:t>
            </a:r>
          </a:p>
          <a:p>
            <a:r>
              <a:rPr lang="en-US" sz="1200" b="1">
                <a:latin typeface="Courier New" pitchFamily="49" charset="0"/>
              </a:rPr>
              <a:t>Z.I.Poisson      .36565   Act.= 10135 Prd.=  9991.8    -83843.36088</a:t>
            </a:r>
          </a:p>
          <a:p>
            <a:r>
              <a:rPr lang="en-US" sz="1200" b="1">
                <a:latin typeface="Courier New" pitchFamily="49" charset="0"/>
              </a:rPr>
              <a:t>Vuong statistic for testing ZIP vs. unaltered model is     44.6739</a:t>
            </a:r>
          </a:p>
          <a:p>
            <a:r>
              <a:rPr lang="en-US" sz="1200" b="1">
                <a:latin typeface="Courier New" pitchFamily="49" charset="0"/>
              </a:rPr>
              <a:t>Distributed as standard normal. A value greater than</a:t>
            </a:r>
          </a:p>
          <a:p>
            <a:r>
              <a:rPr lang="en-US" sz="1200" b="1">
                <a:latin typeface="Courier New" pitchFamily="49" charset="0"/>
              </a:rPr>
              <a:t>+1.96 favors the zero altered Z.I.Poisson model.</a:t>
            </a:r>
          </a:p>
          <a:p>
            <a:r>
              <a:rPr lang="en-US" sz="1200" b="1">
                <a:latin typeface="Courier New" pitchFamily="49" charset="0"/>
              </a:rPr>
              <a:t>A value less than -1.96 rejects the ZIP model.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|Poisson/NB/Gamma regression model</a:t>
            </a:r>
          </a:p>
          <a:p>
            <a:r>
              <a:rPr lang="en-US" sz="1200" b="1">
                <a:latin typeface="Courier New" pitchFamily="49" charset="0"/>
              </a:rPr>
              <a:t>Constant|    1.47301***       .01123      131.119   .0000</a:t>
            </a:r>
          </a:p>
          <a:p>
            <a:r>
              <a:rPr lang="en-US" sz="1200" b="1">
                <a:latin typeface="Courier New" pitchFamily="49" charset="0"/>
              </a:rPr>
              <a:t>     AGE|     .01100***       .00013       83.038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-.02164***       .00075      -28.864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.10943***       .00256       42.728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-.02774***       .00318       -8.723   .0000       .75862</a:t>
            </a:r>
          </a:p>
          <a:p>
            <a:r>
              <a:rPr lang="en-US" sz="1200" b="1">
                <a:latin typeface="Courier New" pitchFamily="49" charset="0"/>
              </a:rPr>
              <a:t>  HHNINC|    -.42240***       .00902      -46.838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-.08182***       .00323      -25.370   .0000       .40273</a:t>
            </a:r>
          </a:p>
          <a:p>
            <a:r>
              <a:rPr lang="en-US" sz="1200" b="1">
                <a:latin typeface="Courier New" pitchFamily="49" charset="0"/>
              </a:rPr>
              <a:t>        |Zero inflation model</a:t>
            </a:r>
          </a:p>
          <a:p>
            <a:r>
              <a:rPr lang="en-US" sz="1200" b="1">
                <a:latin typeface="Courier New" pitchFamily="49" charset="0"/>
              </a:rPr>
              <a:t>Constant|    -.75828***       .06803      -11.146   .0000</a:t>
            </a:r>
          </a:p>
          <a:p>
            <a:r>
              <a:rPr lang="en-US" sz="1200" b="1">
                <a:latin typeface="Courier New" pitchFamily="49" charset="0"/>
              </a:rPr>
              <a:t>  FEMALE|    -.59011***       .02652      -22.250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 .04114***       .00561        7.336   .0000      11.3206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90600"/>
            <a:ext cx="8229600" cy="407988"/>
          </a:xfrm>
        </p:spPr>
        <p:txBody>
          <a:bodyPr/>
          <a:lstStyle/>
          <a:p>
            <a:pPr eaLnBrk="1" hangingPunct="1"/>
            <a:r>
              <a:rPr lang="en-US" sz="3200" b="1" smtClean="0"/>
              <a:t>Partial Effects for Different Models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295400" y="1447800"/>
            <a:ext cx="6858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2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3.1924  NEGATIVE BINOMIAL - 2</a:t>
            </a:r>
          </a:p>
          <a:p>
            <a:r>
              <a:rPr lang="en-US" sz="1200" b="1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sz="1200" b="1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  <a:endParaRPr lang="en-US" b="1"/>
          </a:p>
          <a:p>
            <a:r>
              <a:rPr lang="en-US" sz="1200" b="1">
                <a:latin typeface="Courier New" pitchFamily="49" charset="0"/>
              </a:rPr>
              <a:t>Scale Factor for Marginal Effects  3.1149  ZERO INFLATED POISSON</a:t>
            </a:r>
          </a:p>
          <a:p>
            <a:r>
              <a:rPr lang="en-US" sz="1200" b="1">
                <a:latin typeface="Courier New" pitchFamily="49" charset="0"/>
              </a:rPr>
              <a:t>     AGE|     .03427***       .00052       66.157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-.11192***       .00662      -16.901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.97958***       .02917       33.577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-.08639***       .01031       -8.379   .0000       .75862</a:t>
            </a:r>
          </a:p>
          <a:p>
            <a:r>
              <a:rPr lang="en-US" sz="1200" b="1">
                <a:latin typeface="Courier New" pitchFamily="49" charset="0"/>
              </a:rPr>
              <a:t>  HHNINC|   -1.31573***       .03112      -42.278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-.25486***       .01064      -23.958   .0000       .40273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1"/>
            <a:ext cx="8229600" cy="685800"/>
          </a:xfrm>
        </p:spPr>
        <p:txBody>
          <a:bodyPr/>
          <a:lstStyle/>
          <a:p>
            <a:pPr eaLnBrk="1" hangingPunct="1"/>
            <a:r>
              <a:rPr lang="en-US" sz="2800" smtClean="0"/>
              <a:t>The Vuong Statistic </a:t>
            </a:r>
            <a:r>
              <a:rPr lang="en-US" sz="2800" smtClean="0"/>
              <a:t>for </a:t>
            </a:r>
            <a:r>
              <a:rPr lang="en-US" sz="2800" smtClean="0"/>
              <a:t>Nonnested </a:t>
            </a:r>
            <a:r>
              <a:rPr lang="en-US" sz="2800" smtClean="0"/>
              <a:t>Models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938623"/>
              </p:ext>
            </p:extLst>
          </p:nvPr>
        </p:nvGraphicFramePr>
        <p:xfrm>
          <a:off x="2057400" y="1447800"/>
          <a:ext cx="5257800" cy="3888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4" imgW="4292600" imgH="3175000" progId="Equation.DSMT4">
                  <p:embed/>
                </p:oleObj>
              </mc:Choice>
              <mc:Fallback>
                <p:oleObj name="Equation" r:id="rId4" imgW="4292600" imgH="317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447800"/>
                        <a:ext cx="5257800" cy="38885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562599"/>
            <a:ext cx="733425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369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 Hurdle Model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905000"/>
            <a:ext cx="7620000" cy="37338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Two part model:</a:t>
            </a:r>
          </a:p>
          <a:p>
            <a:pPr lvl="1" eaLnBrk="1" hangingPunct="1"/>
            <a:r>
              <a:rPr lang="en-US" smtClean="0">
                <a:latin typeface="+mj-lt"/>
              </a:rPr>
              <a:t>Model 1:  Probability model for more than zero occurrences</a:t>
            </a:r>
          </a:p>
          <a:p>
            <a:pPr lvl="1" eaLnBrk="1" hangingPunct="1"/>
            <a:r>
              <a:rPr lang="en-US" smtClean="0">
                <a:latin typeface="+mj-lt"/>
              </a:rPr>
              <a:t>Model 2:  Model for number of occurrences given that the number is greater than zero.</a:t>
            </a:r>
          </a:p>
          <a:p>
            <a:pPr eaLnBrk="1" hangingPunct="1"/>
            <a:r>
              <a:rPr lang="en-US" smtClean="0">
                <a:latin typeface="+mj-lt"/>
              </a:rPr>
              <a:t>Applications common in health economics</a:t>
            </a:r>
          </a:p>
          <a:p>
            <a:pPr lvl="1" eaLnBrk="1" hangingPunct="1"/>
            <a:r>
              <a:rPr lang="en-US" smtClean="0">
                <a:latin typeface="+mj-lt"/>
              </a:rPr>
              <a:t>Usage of health care facilities</a:t>
            </a:r>
          </a:p>
          <a:p>
            <a:pPr lvl="1" eaLnBrk="1" hangingPunct="1"/>
            <a:r>
              <a:rPr lang="en-US" smtClean="0">
                <a:latin typeface="+mj-lt"/>
              </a:rPr>
              <a:t>Use of drugs, alcohol,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Hurdle Model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838200" y="1752600"/>
          <a:ext cx="7689850" cy="450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4" imgW="4597200" imgH="2692080" progId="Equation.DSMT4">
                  <p:embed/>
                </p:oleObj>
              </mc:Choice>
              <mc:Fallback>
                <p:oleObj name="Equation" r:id="rId4" imgW="4597200" imgH="26920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52600"/>
                        <a:ext cx="7689850" cy="4503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Hurdle Model for Doctor Visits</a:t>
            </a:r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1371600" y="1600200"/>
            <a:ext cx="70866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Poisson hurdle model for counts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>
                <a:latin typeface="Courier New" pitchFamily="49" charset="0"/>
              </a:rPr>
              <a:t>Log likelihood function    -84211.96961</a:t>
            </a:r>
          </a:p>
          <a:p>
            <a:r>
              <a:rPr lang="en-US" sz="1200" b="1">
                <a:latin typeface="Courier New" pitchFamily="49" charset="0"/>
              </a:rPr>
              <a:t>Restricted log likelihood -103727.29625</a:t>
            </a:r>
          </a:p>
          <a:p>
            <a:r>
              <a:rPr lang="en-US" sz="1200" b="1">
                <a:latin typeface="Courier New" pitchFamily="49" charset="0"/>
              </a:rPr>
              <a:t>Chi squared [   1 d.f.]     39030.65329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.1881407</a:t>
            </a:r>
          </a:p>
          <a:p>
            <a:r>
              <a:rPr lang="en-US" sz="1200" b="1">
                <a:latin typeface="Courier New" pitchFamily="49" charset="0"/>
              </a:rPr>
              <a:t>Estimation based on N =  27326, K =  10</a:t>
            </a:r>
          </a:p>
          <a:p>
            <a:r>
              <a:rPr lang="en-US" sz="1200" b="1">
                <a:latin typeface="Courier New" pitchFamily="49" charset="0"/>
              </a:rPr>
              <a:t>LOGIT  hurdle equation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|Parameters of count model equation</a:t>
            </a:r>
          </a:p>
          <a:p>
            <a:r>
              <a:rPr lang="en-US" sz="1200" b="1">
                <a:latin typeface="Courier New" pitchFamily="49" charset="0"/>
              </a:rPr>
              <a:t>Constant|    1.53350***       .01053      145.596   .0000</a:t>
            </a:r>
          </a:p>
          <a:p>
            <a:r>
              <a:rPr lang="en-US" sz="1200" b="1">
                <a:latin typeface="Courier New" pitchFamily="49" charset="0"/>
              </a:rPr>
              <a:t>     AGE|     .01088***       .00013       85.292   .0000      43.5257</a:t>
            </a:r>
          </a:p>
          <a:p>
            <a:r>
              <a:rPr lang="en-US" sz="1200" b="1">
                <a:latin typeface="Courier New" pitchFamily="49" charset="0"/>
              </a:rPr>
              <a:t>    EDUC|    -.02387***       .00072      -32.957   .0000      11.3206</a:t>
            </a:r>
          </a:p>
          <a:p>
            <a:r>
              <a:rPr lang="en-US" sz="1200" b="1">
                <a:latin typeface="Courier New" pitchFamily="49" charset="0"/>
              </a:rPr>
              <a:t>  FEMALE|     .10244***       .00243       42.128   .0000       .47877</a:t>
            </a:r>
          </a:p>
          <a:p>
            <a:r>
              <a:rPr lang="en-US" sz="1200" b="1">
                <a:latin typeface="Courier New" pitchFamily="49" charset="0"/>
              </a:rPr>
              <a:t> MARRIED|    -.03463***       .00294      -11.787   .0000       .75862</a:t>
            </a:r>
          </a:p>
          <a:p>
            <a:r>
              <a:rPr lang="en-US" sz="1200" b="1">
                <a:latin typeface="Courier New" pitchFamily="49" charset="0"/>
              </a:rPr>
              <a:t>  HHNINC|    -.46142***       .00873      -52.842   .0000       .35208</a:t>
            </a:r>
          </a:p>
          <a:p>
            <a:r>
              <a:rPr lang="en-US" sz="1200" b="1">
                <a:latin typeface="Courier New" pitchFamily="49" charset="0"/>
              </a:rPr>
              <a:t>  HHKIDS|    -.07842***       .00301      -26.022   .0000       .40273</a:t>
            </a:r>
          </a:p>
          <a:p>
            <a:r>
              <a:rPr lang="en-US" sz="1200" b="1">
                <a:latin typeface="Courier New" pitchFamily="49" charset="0"/>
              </a:rPr>
              <a:t>        |Parameters of binary hurdle equation</a:t>
            </a:r>
          </a:p>
          <a:p>
            <a:r>
              <a:rPr lang="en-US" sz="1200" b="1">
                <a:latin typeface="Courier New" pitchFamily="49" charset="0"/>
              </a:rPr>
              <a:t>Constant|     .77475***       .06634       11.678   .0000</a:t>
            </a:r>
          </a:p>
          <a:p>
            <a:r>
              <a:rPr lang="en-US" sz="1200" b="1">
                <a:latin typeface="Courier New" pitchFamily="49" charset="0"/>
              </a:rPr>
              <a:t>  FEMALE|     .59389***       .02597       22.865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-.04562***       .00546       -8.357   .0000      11.3206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1295400" y="1600200"/>
            <a:ext cx="69342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sz="12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sz="1200" b="1">
                <a:latin typeface="Courier New" pitchFamily="49" charset="0"/>
              </a:rPr>
              <a:t>Effects are averaged over individuals.</a:t>
            </a:r>
          </a:p>
          <a:p>
            <a:r>
              <a:rPr lang="en-US" sz="12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200" b="1">
                <a:latin typeface="Courier New" pitchFamily="49" charset="0"/>
              </a:rPr>
              <a:t>Conditional Mean at Sample Point    .0109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3.0118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|Effects in Count Model Equation</a:t>
            </a:r>
          </a:p>
          <a:p>
            <a:r>
              <a:rPr lang="en-US" sz="1200" b="1">
                <a:latin typeface="Courier New" pitchFamily="49" charset="0"/>
              </a:rPr>
              <a:t>Constant|    4.61864         2.84230        1.625   .1042</a:t>
            </a:r>
          </a:p>
          <a:p>
            <a:r>
              <a:rPr lang="en-US" sz="1200" b="1">
                <a:latin typeface="Courier New" pitchFamily="49" charset="0"/>
              </a:rPr>
              <a:t>     AGE|     .03278          .02018        1.625   .1042      43.5257</a:t>
            </a:r>
          </a:p>
          <a:p>
            <a:r>
              <a:rPr lang="en-US" sz="1200" b="1">
                <a:latin typeface="Courier New" pitchFamily="49" charset="0"/>
              </a:rPr>
              <a:t>    EDUC|    -.07189          .04429       -1.623   .1045      11.3206</a:t>
            </a:r>
          </a:p>
          <a:p>
            <a:r>
              <a:rPr lang="en-US" sz="1200" b="1">
                <a:latin typeface="Courier New" pitchFamily="49" charset="0"/>
              </a:rPr>
              <a:t>  FEMALE|     .30854          .19000        1.624   .1044       .47877</a:t>
            </a:r>
          </a:p>
          <a:p>
            <a:r>
              <a:rPr lang="en-US" sz="1200" b="1">
                <a:latin typeface="Courier New" pitchFamily="49" charset="0"/>
              </a:rPr>
              <a:t> MARRIED|    -.10431          .06479       -1.610   .1074       .75862</a:t>
            </a:r>
          </a:p>
          <a:p>
            <a:r>
              <a:rPr lang="en-US" sz="1200" b="1">
                <a:latin typeface="Courier New" pitchFamily="49" charset="0"/>
              </a:rPr>
              <a:t>  HHNINC|   -1.38971          .85557       -1.624   .1043       .35208</a:t>
            </a:r>
          </a:p>
          <a:p>
            <a:r>
              <a:rPr lang="en-US" sz="1200" b="1">
                <a:latin typeface="Courier New" pitchFamily="49" charset="0"/>
              </a:rPr>
              <a:t>  HHKIDS|    -.23620          .14563       -1.622   .1048       .40273</a:t>
            </a:r>
          </a:p>
          <a:p>
            <a:r>
              <a:rPr lang="en-US" sz="1200" b="1">
                <a:latin typeface="Courier New" pitchFamily="49" charset="0"/>
              </a:rPr>
              <a:t>        |Effects in Binary Hurdle Equation</a:t>
            </a:r>
          </a:p>
          <a:p>
            <a:r>
              <a:rPr lang="en-US" sz="1200" b="1">
                <a:latin typeface="Courier New" pitchFamily="49" charset="0"/>
              </a:rPr>
              <a:t>Constant|     .86178***       .07379       11.678   .0000</a:t>
            </a:r>
          </a:p>
          <a:p>
            <a:r>
              <a:rPr lang="en-US" sz="1200" b="1">
                <a:latin typeface="Courier New" pitchFamily="49" charset="0"/>
              </a:rPr>
              <a:t>  FEMALE|     .66060***       .02889       22.865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-.05074***       .00607       -8.357   .0000      11.3206</a:t>
            </a:r>
          </a:p>
          <a:p>
            <a:r>
              <a:rPr lang="en-US" sz="1200" b="1">
                <a:latin typeface="Courier New" pitchFamily="49" charset="0"/>
              </a:rPr>
              <a:t>        |Combined effect is the sum of the two parts</a:t>
            </a:r>
          </a:p>
          <a:p>
            <a:r>
              <a:rPr lang="en-US" sz="1200" b="1">
                <a:latin typeface="Courier New" pitchFamily="49" charset="0"/>
              </a:rPr>
              <a:t>Constant|    5.48042*        2.85728        1.918   .0551</a:t>
            </a:r>
          </a:p>
          <a:p>
            <a:r>
              <a:rPr lang="en-US" sz="1200" b="1">
                <a:latin typeface="Courier New" pitchFamily="49" charset="0"/>
              </a:rPr>
              <a:t>    EDUC|    -.12264***       .04479       -2.738   .0062      11.3206</a:t>
            </a:r>
          </a:p>
          <a:p>
            <a:r>
              <a:rPr lang="en-US" sz="1200" b="1">
                <a:latin typeface="Courier New" pitchFamily="49" charset="0"/>
              </a:rPr>
              <a:t>  FEMALE|     .96915***       .19441        4.985   .0000       .47877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Panel Data Models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  </a:t>
            </a:r>
            <a:r>
              <a:rPr lang="en-US" sz="2400" smtClean="0">
                <a:latin typeface="+mj-lt"/>
              </a:rPr>
              <a:t>Heterogeneity; </a:t>
            </a:r>
            <a:r>
              <a:rPr lang="el-GR" sz="2400" smtClean="0">
                <a:latin typeface="+mj-lt"/>
              </a:rPr>
              <a:t>λ</a:t>
            </a:r>
            <a:r>
              <a:rPr lang="en-US" sz="2400" baseline="-25000" smtClean="0">
                <a:latin typeface="+mj-lt"/>
              </a:rPr>
              <a:t>it</a:t>
            </a:r>
            <a:r>
              <a:rPr lang="en-US" sz="2400" smtClean="0">
                <a:latin typeface="+mj-lt"/>
              </a:rPr>
              <a:t>  = exp(</a:t>
            </a:r>
            <a:r>
              <a:rPr lang="el-GR" sz="2400" b="1" smtClean="0">
                <a:latin typeface="+mj-lt"/>
              </a:rPr>
              <a:t>β</a:t>
            </a:r>
            <a:r>
              <a:rPr lang="en-US" sz="2400" smtClean="0">
                <a:latin typeface="+mj-lt"/>
              </a:rPr>
              <a:t>’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it</a:t>
            </a:r>
            <a:r>
              <a:rPr lang="en-US" sz="2400" smtClean="0">
                <a:latin typeface="+mj-lt"/>
              </a:rPr>
              <a:t> + c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)</a:t>
            </a:r>
            <a:endParaRPr lang="el-GR" sz="240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Fixed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Poisson: Standard, no incidental parameters issue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NB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>
                <a:latin typeface="+mj-lt"/>
              </a:rPr>
              <a:t>Hausman, Hall, Griliches (1984) put FE in variance, not the mean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>
                <a:latin typeface="+mj-lt"/>
              </a:rPr>
              <a:t>Use “brute force” to get a conventional FE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Random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Poisson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>
                <a:latin typeface="+mj-lt"/>
              </a:rPr>
              <a:t>Log-gamma heterogeneity becomes an NB model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>
                <a:latin typeface="+mj-lt"/>
              </a:rPr>
              <a:t>Contemporary treatments are using normal heterogeneity with simulation or quadrature based estimators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NB with random effects is equivalent to two “effects” one time varying one time invariant. The model is probably overspecified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Random Parameters: Mixed models, latent class models, hiererchical – all extended to Poisson and NB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A Peculiarity of the FENB Model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924800" cy="33528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‘True’ FE model has </a:t>
            </a:r>
            <a:r>
              <a:rPr lang="el-GR" smtClean="0">
                <a:latin typeface="+mj-lt"/>
                <a:cs typeface="Tahoma" pitchFamily="34" charset="0"/>
              </a:rPr>
              <a:t>λ</a:t>
            </a:r>
            <a:r>
              <a:rPr lang="en-US" baseline="-25000" smtClean="0">
                <a:latin typeface="+mj-lt"/>
                <a:cs typeface="Tahoma" pitchFamily="34" charset="0"/>
              </a:rPr>
              <a:t>i</a:t>
            </a:r>
            <a:r>
              <a:rPr lang="en-US" smtClean="0">
                <a:latin typeface="+mj-lt"/>
                <a:cs typeface="Tahoma" pitchFamily="34" charset="0"/>
              </a:rPr>
              <a:t>=exp(</a:t>
            </a:r>
            <a:r>
              <a:rPr lang="el-GR" smtClean="0">
                <a:latin typeface="+mj-lt"/>
                <a:cs typeface="Tahoma" pitchFamily="34" charset="0"/>
              </a:rPr>
              <a:t>α</a:t>
            </a:r>
            <a:r>
              <a:rPr lang="en-US" baseline="-25000" smtClean="0">
                <a:latin typeface="+mj-lt"/>
                <a:cs typeface="Tahoma" pitchFamily="34" charset="0"/>
              </a:rPr>
              <a:t>i</a:t>
            </a:r>
            <a:r>
              <a:rPr lang="en-US" smtClean="0">
                <a:latin typeface="+mj-lt"/>
                <a:cs typeface="Tahoma" pitchFamily="34" charset="0"/>
              </a:rPr>
              <a:t>+x</a:t>
            </a:r>
            <a:r>
              <a:rPr lang="en-US" baseline="-25000" smtClean="0">
                <a:latin typeface="+mj-lt"/>
                <a:cs typeface="Tahoma" pitchFamily="34" charset="0"/>
              </a:rPr>
              <a:t>it</a:t>
            </a:r>
            <a:r>
              <a:rPr lang="en-US" smtClean="0">
                <a:latin typeface="+mj-lt"/>
                <a:cs typeface="Tahoma" pitchFamily="34" charset="0"/>
              </a:rPr>
              <a:t>’</a:t>
            </a:r>
            <a:r>
              <a:rPr lang="el-GR" smtClean="0">
                <a:latin typeface="+mj-lt"/>
                <a:cs typeface="Tahoma" pitchFamily="34" charset="0"/>
              </a:rPr>
              <a:t>β</a:t>
            </a:r>
            <a:r>
              <a:rPr lang="en-US" smtClean="0">
                <a:latin typeface="+mj-lt"/>
                <a:cs typeface="Tahoma" pitchFamily="34" charset="0"/>
              </a:rPr>
              <a:t>).  Cannot be fit if there are time invariant variables.</a:t>
            </a:r>
          </a:p>
          <a:p>
            <a:pPr eaLnBrk="1" hangingPunct="1"/>
            <a:r>
              <a:rPr lang="en-US" smtClean="0">
                <a:latin typeface="+mj-lt"/>
                <a:cs typeface="Tahoma" pitchFamily="34" charset="0"/>
              </a:rPr>
              <a:t>Hausman, Hall and Griliches (Econometrica, 1984) has </a:t>
            </a:r>
            <a:r>
              <a:rPr lang="el-GR" smtClean="0">
                <a:latin typeface="+mj-lt"/>
                <a:cs typeface="Tahoma" pitchFamily="34" charset="0"/>
              </a:rPr>
              <a:t>α</a:t>
            </a:r>
            <a:r>
              <a:rPr lang="en-US" baseline="-25000" smtClean="0">
                <a:latin typeface="+mj-lt"/>
                <a:cs typeface="Tahoma" pitchFamily="34" charset="0"/>
              </a:rPr>
              <a:t>i</a:t>
            </a:r>
            <a:r>
              <a:rPr lang="en-US" smtClean="0">
                <a:latin typeface="+mj-lt"/>
                <a:cs typeface="Tahoma" pitchFamily="34" charset="0"/>
              </a:rPr>
              <a:t> appearing in </a:t>
            </a:r>
            <a:r>
              <a:rPr lang="el-GR" smtClean="0">
                <a:latin typeface="+mj-lt"/>
                <a:cs typeface="Tahoma" pitchFamily="34" charset="0"/>
              </a:rPr>
              <a:t>θ</a:t>
            </a:r>
            <a:r>
              <a:rPr lang="en-US" smtClean="0">
                <a:latin typeface="+mj-lt"/>
                <a:cs typeface="Tahoma" pitchFamily="34" charset="0"/>
              </a:rPr>
              <a:t>.</a:t>
            </a:r>
          </a:p>
          <a:p>
            <a:pPr lvl="1" eaLnBrk="1" hangingPunct="1"/>
            <a:r>
              <a:rPr lang="en-US" smtClean="0">
                <a:latin typeface="+mj-lt"/>
                <a:cs typeface="Tahoma" pitchFamily="34" charset="0"/>
              </a:rPr>
              <a:t>Produces different results</a:t>
            </a:r>
          </a:p>
          <a:p>
            <a:pPr lvl="1" eaLnBrk="1" hangingPunct="1"/>
            <a:r>
              <a:rPr lang="en-US" smtClean="0">
                <a:latin typeface="+mj-lt"/>
                <a:cs typeface="Tahoma" pitchFamily="34" charset="0"/>
              </a:rPr>
              <a:t>Implies that the FEM can contain time invariant variables. </a:t>
            </a:r>
            <a:endParaRPr lang="el-GR" smtClean="0"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2674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52600"/>
            <a:ext cx="6902302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5400" y="4895165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Also:  Allison and Waterman (2002), </a:t>
            </a:r>
            <a:br>
              <a:rPr lang="en-US" smtClean="0"/>
            </a:br>
            <a:r>
              <a:rPr lang="en-US" smtClean="0"/>
              <a:t>           Greene, Econometric Analysis (2011)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599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5"/>
          <p:cNvSpPr txBox="1">
            <a:spLocks noChangeArrowheads="1"/>
          </p:cNvSpPr>
          <p:nvPr/>
        </p:nvSpPr>
        <p:spPr bwMode="auto">
          <a:xfrm>
            <a:off x="304800" y="869950"/>
            <a:ext cx="8686800" cy="583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Panel Model with Group Effects              |</a:t>
            </a:r>
          </a:p>
          <a:p>
            <a:r>
              <a:rPr lang="en-US" sz="1400" b="1">
                <a:latin typeface="Courier New" pitchFamily="49" charset="0"/>
              </a:rPr>
              <a:t>| Log likelihood function       </a:t>
            </a:r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-33576.74</a:t>
            </a:r>
            <a:r>
              <a:rPr lang="en-US" sz="1400" b="1">
                <a:latin typeface="Courier New" pitchFamily="49" charset="0"/>
              </a:rPr>
              <a:t>     | Hausman et al. version.    </a:t>
            </a:r>
          </a:p>
          <a:p>
            <a:r>
              <a:rPr lang="en-US" sz="1400" b="1">
                <a:latin typeface="Courier New" pitchFamily="49" charset="0"/>
              </a:rPr>
              <a:t>| Unbalanced panel has    7293 individuals.   | FENB turns into a logit</a:t>
            </a:r>
          </a:p>
          <a:p>
            <a:r>
              <a:rPr lang="en-US" sz="1400" b="1">
                <a:latin typeface="Courier New" pitchFamily="49" charset="0"/>
              </a:rPr>
              <a:t>| Neg.Binomial Regression -- Fixed Effects    | model.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400" b="1">
                <a:latin typeface="Courier New" pitchFamily="49" charset="0"/>
              </a:rPr>
              <a:t>|Variable| Coefficient  | Standard Error |b/St.Er.|P[|Z|&gt;z]| Mean of X|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400" b="1">
                <a:latin typeface="Courier New" pitchFamily="49" charset="0"/>
              </a:rPr>
              <a:t> HHNINC  |     .23681421       .05317660     4.453   .0000    .35208362</a:t>
            </a:r>
          </a:p>
          <a:p>
            <a:r>
              <a:rPr lang="en-US" sz="1400" b="1">
                <a:latin typeface="Courier New" pitchFamily="49" charset="0"/>
              </a:rPr>
              <a:t> EDUC    |     .08097026       .00267695    30.247   .0000   11.3206310</a:t>
            </a:r>
          </a:p>
          <a:p>
            <a:r>
              <a:rPr lang="en-US" sz="1400" b="1">
                <a:latin typeface="Courier New" pitchFamily="49" charset="0"/>
              </a:rPr>
              <a:t> HSAT    |    -.13764986       .00336492   -40.907   .0000   6.78542607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FIXED EFFECTS NegBin Model                  |</a:t>
            </a:r>
          </a:p>
          <a:p>
            <a:r>
              <a:rPr lang="en-US" sz="1400" b="1">
                <a:latin typeface="Courier New" pitchFamily="49" charset="0"/>
              </a:rPr>
              <a:t>| Log likelihood function       </a:t>
            </a:r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-51020.09</a:t>
            </a:r>
            <a:r>
              <a:rPr lang="en-US" sz="1400" b="1">
                <a:latin typeface="Courier New" pitchFamily="49" charset="0"/>
              </a:rPr>
              <a:t>     | ‘True’ FE model. Estimated</a:t>
            </a:r>
          </a:p>
          <a:p>
            <a:r>
              <a:rPr lang="en-US" sz="1400" b="1">
                <a:latin typeface="Courier New" pitchFamily="49" charset="0"/>
              </a:rPr>
              <a:t>| Bypassed 1153 groups with inestimable a(i). | by ‘brute force.’</a:t>
            </a:r>
          </a:p>
          <a:p>
            <a:r>
              <a:rPr lang="en-US" sz="1400" b="1">
                <a:latin typeface="Courier New" pitchFamily="49" charset="0"/>
              </a:rPr>
              <a:t>| Negative binomial regression model      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400" b="1">
                <a:latin typeface="Courier New" pitchFamily="49" charset="0"/>
              </a:rPr>
              <a:t>|Variable| Coefficient  | Standard Error |b/St.Er.|P[|Z|&gt;z]| Mean of X|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400" b="1">
                <a:latin typeface="Courier New" pitchFamily="49" charset="0"/>
              </a:rPr>
              <a:t>---------+Index function for probability</a:t>
            </a:r>
          </a:p>
          <a:p>
            <a:r>
              <a:rPr lang="en-US" sz="1400" b="1">
                <a:latin typeface="Courier New" pitchFamily="49" charset="0"/>
              </a:rPr>
              <a:t> HHNINC  |     .14058502       .04799217     2.929   .0034    .35040228</a:t>
            </a:r>
          </a:p>
          <a:p>
            <a:r>
              <a:rPr lang="en-US" sz="1400" b="1">
                <a:latin typeface="Courier New" pitchFamily="49" charset="0"/>
              </a:rPr>
              <a:t> EDUC    |    -.01688381       .02135354     -.791   .4291   11.2596731</a:t>
            </a:r>
          </a:p>
          <a:p>
            <a:r>
              <a:rPr lang="en-US" sz="1400" b="1">
                <a:latin typeface="Courier New" pitchFamily="49" charset="0"/>
              </a:rPr>
              <a:t> HSAT    |    -.15775644       .00304539   -51.802   .0000   6.66405976</a:t>
            </a:r>
          </a:p>
          <a:p>
            <a:r>
              <a:rPr lang="en-US" sz="1400" b="1">
                <a:latin typeface="Courier New" pitchFamily="49" charset="0"/>
              </a:rPr>
              <a:t>---------+Overdispersion parameter</a:t>
            </a:r>
          </a:p>
          <a:p>
            <a:r>
              <a:rPr lang="en-US" sz="1400" b="1">
                <a:latin typeface="Courier New" pitchFamily="49" charset="0"/>
              </a:rPr>
              <a:t> Alpha   |    7.58363763       .01432940   529.236   .0000</a:t>
            </a:r>
          </a:p>
        </p:txBody>
      </p:sp>
    </p:spTree>
    <p:extLst>
      <p:ext uri="{BB962C8B-B14F-4D97-AF65-F5344CB8AC3E}">
        <p14:creationId xmlns:p14="http://schemas.microsoft.com/office/powerpoint/2010/main" val="3385753897"/>
      </p:ext>
    </p:extLst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10341</TotalTime>
  <Words>4028</Words>
  <Application>Microsoft Office PowerPoint</Application>
  <PresentationFormat>On-screen Show (4:3)</PresentationFormat>
  <Paragraphs>526</Paragraphs>
  <Slides>36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Level</vt:lpstr>
      <vt:lpstr>Equation</vt:lpstr>
      <vt:lpstr>MathType 5.0 Equation</vt:lpstr>
      <vt:lpstr>Discrete Choice Modeling</vt:lpstr>
      <vt:lpstr>Part 8</vt:lpstr>
      <vt:lpstr>Application: Major Derogatory Reports</vt:lpstr>
      <vt:lpstr> </vt:lpstr>
      <vt:lpstr>Doctor Visits</vt:lpstr>
      <vt:lpstr>Basic Model for Counts of Events</vt:lpstr>
      <vt:lpstr>Poisson Model for Doctor Visits</vt:lpstr>
      <vt:lpstr>Partial Effects</vt:lpstr>
      <vt:lpstr>Poisson Model Specification Issues</vt:lpstr>
      <vt:lpstr>Poisson Model for Doctor Visits</vt:lpstr>
      <vt:lpstr>Alternative Covariance Matrices</vt:lpstr>
      <vt:lpstr>Overdispersion</vt:lpstr>
      <vt:lpstr>Negative Binomial Regression</vt:lpstr>
      <vt:lpstr>Negative Binomial Specification</vt:lpstr>
      <vt:lpstr>Testing for Overdispersion</vt:lpstr>
      <vt:lpstr>NegBin Model for Doctor Visits</vt:lpstr>
      <vt:lpstr>Partial Effects Should Be the Same</vt:lpstr>
      <vt:lpstr>Model Formulations for Negative Binomial</vt:lpstr>
      <vt:lpstr>NegBin-1 Model</vt:lpstr>
      <vt:lpstr>NegBin-P Model</vt:lpstr>
      <vt:lpstr>Partial Effects for Different Models</vt:lpstr>
      <vt:lpstr>Zero Inflation – ZIP Models</vt:lpstr>
      <vt:lpstr>Two Forms of Zero Inflation Models</vt:lpstr>
      <vt:lpstr>Notes on Zero Inflation Models</vt:lpstr>
      <vt:lpstr>ZIP(τ) Model</vt:lpstr>
      <vt:lpstr>ZIP Model</vt:lpstr>
      <vt:lpstr>Partial Effects for Different Models</vt:lpstr>
      <vt:lpstr>The Vuong Statistic for Nonnested Models</vt:lpstr>
      <vt:lpstr>A Hurdle Model</vt:lpstr>
      <vt:lpstr>Hurdle Model</vt:lpstr>
      <vt:lpstr>Hurdle Model for Doctor Visits</vt:lpstr>
      <vt:lpstr>Partial Effects</vt:lpstr>
      <vt:lpstr>Panel Data Models</vt:lpstr>
      <vt:lpstr>A Peculiarity of the FENB Model</vt:lpstr>
      <vt:lpstr>PowerPoint Presentation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66</cp:revision>
  <dcterms:created xsi:type="dcterms:W3CDTF">2001-06-17T19:05:03Z</dcterms:created>
  <dcterms:modified xsi:type="dcterms:W3CDTF">2012-04-28T20:12:37Z</dcterms:modified>
</cp:coreProperties>
</file>