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doc" ContentType="application/msword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68"/>
  </p:notesMasterIdLst>
  <p:handoutMasterIdLst>
    <p:handoutMasterId r:id="rId69"/>
  </p:handoutMasterIdLst>
  <p:sldIdLst>
    <p:sldId id="535" r:id="rId2"/>
    <p:sldId id="593" r:id="rId3"/>
    <p:sldId id="537" r:id="rId4"/>
    <p:sldId id="538" r:id="rId5"/>
    <p:sldId id="539" r:id="rId6"/>
    <p:sldId id="540" r:id="rId7"/>
    <p:sldId id="541" r:id="rId8"/>
    <p:sldId id="595" r:id="rId9"/>
    <p:sldId id="594" r:id="rId10"/>
    <p:sldId id="542" r:id="rId11"/>
    <p:sldId id="596" r:id="rId12"/>
    <p:sldId id="543" r:id="rId13"/>
    <p:sldId id="544" r:id="rId14"/>
    <p:sldId id="597" r:id="rId15"/>
    <p:sldId id="545" r:id="rId16"/>
    <p:sldId id="546" r:id="rId17"/>
    <p:sldId id="547" r:id="rId18"/>
    <p:sldId id="548" r:id="rId19"/>
    <p:sldId id="598" r:id="rId20"/>
    <p:sldId id="549" r:id="rId21"/>
    <p:sldId id="550" r:id="rId22"/>
    <p:sldId id="551" r:id="rId23"/>
    <p:sldId id="553" r:id="rId24"/>
    <p:sldId id="552" r:id="rId25"/>
    <p:sldId id="555" r:id="rId26"/>
    <p:sldId id="556" r:id="rId27"/>
    <p:sldId id="557" r:id="rId28"/>
    <p:sldId id="599" r:id="rId29"/>
    <p:sldId id="600" r:id="rId30"/>
    <p:sldId id="558" r:id="rId31"/>
    <p:sldId id="559" r:id="rId32"/>
    <p:sldId id="560" r:id="rId33"/>
    <p:sldId id="561" r:id="rId34"/>
    <p:sldId id="562" r:id="rId35"/>
    <p:sldId id="563" r:id="rId36"/>
    <p:sldId id="564" r:id="rId37"/>
    <p:sldId id="566" r:id="rId38"/>
    <p:sldId id="567" r:id="rId39"/>
    <p:sldId id="568" r:id="rId40"/>
    <p:sldId id="569" r:id="rId41"/>
    <p:sldId id="608" r:id="rId42"/>
    <p:sldId id="614" r:id="rId43"/>
    <p:sldId id="615" r:id="rId44"/>
    <p:sldId id="609" r:id="rId45"/>
    <p:sldId id="611" r:id="rId46"/>
    <p:sldId id="616" r:id="rId47"/>
    <p:sldId id="617" r:id="rId48"/>
    <p:sldId id="618" r:id="rId49"/>
    <p:sldId id="619" r:id="rId50"/>
    <p:sldId id="579" r:id="rId51"/>
    <p:sldId id="612" r:id="rId52"/>
    <p:sldId id="613" r:id="rId53"/>
    <p:sldId id="570" r:id="rId54"/>
    <p:sldId id="571" r:id="rId55"/>
    <p:sldId id="572" r:id="rId56"/>
    <p:sldId id="601" r:id="rId57"/>
    <p:sldId id="604" r:id="rId58"/>
    <p:sldId id="621" r:id="rId59"/>
    <p:sldId id="573" r:id="rId60"/>
    <p:sldId id="574" r:id="rId61"/>
    <p:sldId id="602" r:id="rId62"/>
    <p:sldId id="603" r:id="rId63"/>
    <p:sldId id="577" r:id="rId64"/>
    <p:sldId id="578" r:id="rId65"/>
    <p:sldId id="605" r:id="rId66"/>
    <p:sldId id="592" r:id="rId67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C0C0C0"/>
    <a:srgbClr val="7030A0"/>
    <a:srgbClr val="FF0000"/>
    <a:srgbClr val="FF6600"/>
    <a:srgbClr val="99CC00"/>
    <a:srgbClr val="003399"/>
    <a:srgbClr val="6699FF"/>
    <a:srgbClr val="FFFFFF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7" autoAdjust="0"/>
    <p:restoredTop sz="96112" autoAdjust="0"/>
  </p:normalViewPr>
  <p:slideViewPr>
    <p:cSldViewPr>
      <p:cViewPr varScale="1">
        <p:scale>
          <a:sx n="112" d="100"/>
          <a:sy n="112" d="100"/>
        </p:scale>
        <p:origin x="-1584" y="-90"/>
      </p:cViewPr>
      <p:guideLst>
        <p:guide orient="horz" pos="412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208"/>
    </p:cViewPr>
  </p:sorterViewPr>
  <p:notesViewPr>
    <p:cSldViewPr>
      <p:cViewPr varScale="1">
        <p:scale>
          <a:sx n="85" d="100"/>
          <a:sy n="85" d="100"/>
        </p:scale>
        <p:origin x="-1848" y="-60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endParaRPr lang="en-US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endParaRPr lang="en-US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endParaRPr lang="en-US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fld id="{44C157CD-6158-49F9-80B5-A86DDA7FD83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1194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endParaRPr 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endParaRPr lang="en-US"/>
          </a:p>
        </p:txBody>
      </p:sp>
      <p:sp>
        <p:nvSpPr>
          <p:cNvPr id="450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endParaRPr lang="en-US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fld id="{94F65917-EF9C-4924-8575-6D173FBB75B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70463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3653969-DC21-4755-AC8F-061A368DACEE}" type="slidenum">
              <a:rPr lang="en-US"/>
              <a:pPr/>
              <a:t>1</a:t>
            </a:fld>
            <a:endParaRPr lang="en-US"/>
          </a:p>
        </p:txBody>
      </p:sp>
      <p:sp>
        <p:nvSpPr>
          <p:cNvPr id="432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2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8849276-D66C-4A9A-8DCE-40F5CEEAD549}" type="slidenum">
              <a:rPr lang="en-US"/>
              <a:pPr/>
              <a:t>2</a:t>
            </a:fld>
            <a:endParaRPr lang="en-US"/>
          </a:p>
        </p:txBody>
      </p:sp>
      <p:sp>
        <p:nvSpPr>
          <p:cNvPr id="434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4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52ABBE2-FF18-4CC4-90D8-03DF920B9E54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62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7FBF3A2-6772-4489-8E94-A0A3A6C714AC}" type="slidenum">
              <a:rPr lang="en-US" smtClean="0"/>
              <a:pPr>
                <a:defRPr/>
              </a:pPr>
              <a:t>40</a:t>
            </a:fld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72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972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97BA62-C477-40C2-97AF-D45FA7D980BF}" type="slidenum">
              <a:rPr lang="en-US" smtClean="0">
                <a:cs typeface="Arial" charset="0"/>
              </a:rPr>
              <a:pPr/>
              <a:t>53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83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98308" name="Slide Number Placeholder 3"/>
          <p:cNvSpPr txBox="1">
            <a:spLocks noGrp="1"/>
          </p:cNvSpPr>
          <p:nvPr/>
        </p:nvSpPr>
        <p:spPr bwMode="auto">
          <a:xfrm>
            <a:off x="4144963" y="9120188"/>
            <a:ext cx="3168650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7273" tIns="48637" rIns="97273" bIns="48637" anchor="b"/>
          <a:lstStyle/>
          <a:p>
            <a:pPr algn="r" defTabSz="971550"/>
            <a:fld id="{9B28508E-0B8A-4FF4-9DD3-C89A1FCE0B22}" type="slidenum">
              <a:rPr lang="en-US" sz="1300">
                <a:latin typeface="Calibri" pitchFamily="34" charset="0"/>
              </a:rPr>
              <a:pPr algn="r" defTabSz="971550"/>
              <a:t>54</a:t>
            </a:fld>
            <a:endParaRPr lang="en-US" sz="13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9331" name="Rectangle 3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Rectangle 3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3" name="Rectangle 3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0355" name="Rectangle 3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1379" name="Rectangle 3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391BA09-906E-49D6-9A70-84F1DB846B7F}" type="slidenum">
              <a:rPr lang="en-US"/>
              <a:pPr/>
              <a:t>61</a:t>
            </a:fld>
            <a:endParaRPr lang="en-US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Rectangle 3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4451" name="Rectangle 3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5475" name="Rectangle 3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683" name="Rectangle 3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066800"/>
            <a:ext cx="8229600" cy="5302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2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838200"/>
            <a:ext cx="8229600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352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5239" name="Rectangle 7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00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1" name="Rectangle 9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2" name="Rectangle 10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229982" y="0"/>
            <a:ext cx="8914018" cy="789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3200">
          <a:solidFill>
            <a:srgbClr val="003399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2.wmf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4.wmf"/><Relationship Id="rId4" Type="http://schemas.openxmlformats.org/officeDocument/2006/relationships/oleObject" Target="../embeddings/oleObject2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5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6.wmf"/><Relationship Id="rId4" Type="http://schemas.openxmlformats.org/officeDocument/2006/relationships/oleObject" Target="../embeddings/oleObject4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7.wmf"/><Relationship Id="rId4" Type="http://schemas.openxmlformats.org/officeDocument/2006/relationships/oleObject" Target="../embeddings/oleObject5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18.wmf"/><Relationship Id="rId4" Type="http://schemas.openxmlformats.org/officeDocument/2006/relationships/oleObject" Target="../embeddings/oleObject6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19.wmf"/><Relationship Id="rId4" Type="http://schemas.openxmlformats.org/officeDocument/2006/relationships/oleObject" Target="../embeddings/oleObject7.bin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20.wmf"/><Relationship Id="rId4" Type="http://schemas.openxmlformats.org/officeDocument/2006/relationships/oleObject" Target="../embeddings/oleObject8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21.wmf"/><Relationship Id="rId4" Type="http://schemas.openxmlformats.org/officeDocument/2006/relationships/oleObject" Target="../embeddings/oleObject9.bin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22.wmf"/><Relationship Id="rId4" Type="http://schemas.openxmlformats.org/officeDocument/2006/relationships/oleObject" Target="../embeddings/oleObject10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23.wmf"/><Relationship Id="rId4" Type="http://schemas.openxmlformats.org/officeDocument/2006/relationships/oleObject" Target="../embeddings/oleObject11.bin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24.wmf"/><Relationship Id="rId4" Type="http://schemas.openxmlformats.org/officeDocument/2006/relationships/oleObject" Target="../embeddings/oleObject12.bin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3.vml"/><Relationship Id="rId5" Type="http://schemas.openxmlformats.org/officeDocument/2006/relationships/image" Target="../media/image25.wmf"/><Relationship Id="rId4" Type="http://schemas.openxmlformats.org/officeDocument/2006/relationships/oleObject" Target="../embeddings/oleObject13.bin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26.wmf"/><Relationship Id="rId4" Type="http://schemas.openxmlformats.org/officeDocument/2006/relationships/oleObject" Target="../embeddings/oleObject14.bin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5" Type="http://schemas.openxmlformats.org/officeDocument/2006/relationships/image" Target="../media/image27.wmf"/><Relationship Id="rId4" Type="http://schemas.openxmlformats.org/officeDocument/2006/relationships/oleObject" Target="../embeddings/oleObject15.bin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6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6.vml"/><Relationship Id="rId5" Type="http://schemas.openxmlformats.org/officeDocument/2006/relationships/image" Target="../media/image33.wmf"/><Relationship Id="rId4" Type="http://schemas.openxmlformats.org/officeDocument/2006/relationships/oleObject" Target="../embeddings/oleObject16.bin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5" Type="http://schemas.openxmlformats.org/officeDocument/2006/relationships/image" Target="../media/image35.emf"/><Relationship Id="rId4" Type="http://schemas.openxmlformats.org/officeDocument/2006/relationships/oleObject" Target="../embeddings/Microsoft_Word_97_-_2003_Document1.doc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Relationship Id="rId5" Type="http://schemas.openxmlformats.org/officeDocument/2006/relationships/image" Target="../media/image36.wmf"/><Relationship Id="rId4" Type="http://schemas.openxmlformats.org/officeDocument/2006/relationships/oleObject" Target="../embeddings/oleObject17.bin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4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9.vml"/><Relationship Id="rId5" Type="http://schemas.openxmlformats.org/officeDocument/2006/relationships/image" Target="../media/image37.wmf"/><Relationship Id="rId4" Type="http://schemas.openxmlformats.org/officeDocument/2006/relationships/oleObject" Target="../embeddings/oleObject18.bin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1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143000"/>
            <a:ext cx="8229600" cy="1139825"/>
          </a:xfrm>
        </p:spPr>
        <p:txBody>
          <a:bodyPr/>
          <a:lstStyle/>
          <a:p>
            <a:pPr algn="ctr"/>
            <a:r>
              <a:rPr lang="en-US" sz="4800" b="1"/>
              <a:t>Discrete Choice Modeling</a:t>
            </a:r>
          </a:p>
        </p:txBody>
      </p:sp>
      <p:sp>
        <p:nvSpPr>
          <p:cNvPr id="431107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676400" y="2971800"/>
            <a:ext cx="6705600" cy="2566987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en-US" sz="3600" b="1">
                <a:latin typeface="Arial" charset="0"/>
              </a:rPr>
              <a:t>William Greene</a:t>
            </a:r>
          </a:p>
          <a:p>
            <a:pPr marL="0" indent="0">
              <a:buFont typeface="Wingdings" pitchFamily="2" charset="2"/>
              <a:buNone/>
            </a:pPr>
            <a:r>
              <a:rPr lang="en-US" sz="3600" b="1">
                <a:latin typeface="Arial" charset="0"/>
              </a:rPr>
              <a:t>Stern School of Business</a:t>
            </a:r>
          </a:p>
          <a:p>
            <a:pPr marL="0" indent="0">
              <a:buFont typeface="Wingdings" pitchFamily="2" charset="2"/>
              <a:buNone/>
            </a:pPr>
            <a:r>
              <a:rPr lang="en-US" sz="3600" b="1">
                <a:latin typeface="Arial" charset="0"/>
              </a:rPr>
              <a:t>New York University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609600" y="990600"/>
            <a:ext cx="4572000" cy="530225"/>
          </a:xfrm>
        </p:spPr>
        <p:txBody>
          <a:bodyPr/>
          <a:lstStyle/>
          <a:p>
            <a:pPr algn="l"/>
            <a:r>
              <a:rPr lang="en-US" sz="3600" smtClean="0"/>
              <a:t>Where to from here?</a:t>
            </a:r>
            <a:endParaRPr lang="en-US" sz="3600"/>
          </a:p>
        </p:txBody>
      </p:sp>
      <p:pic>
        <p:nvPicPr>
          <p:cNvPr id="4" name="Picture 2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53000" y="3429000"/>
            <a:ext cx="1600200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971800"/>
            <a:ext cx="1442983" cy="914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1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14400" y="5410200"/>
            <a:ext cx="1376337" cy="89184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914400" y="4191000"/>
            <a:ext cx="1394452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14400" y="1752600"/>
            <a:ext cx="1412449" cy="937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876800" y="1981200"/>
            <a:ext cx="1647201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2" descr="Small confetti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029200" y="5029200"/>
            <a:ext cx="1570831" cy="914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086600" y="1828800"/>
            <a:ext cx="1618254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086600" y="3429000"/>
            <a:ext cx="1731792" cy="107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Right Arrow 14"/>
          <p:cNvSpPr/>
          <p:nvPr/>
        </p:nvSpPr>
        <p:spPr bwMode="auto">
          <a:xfrm>
            <a:off x="2819400" y="1676400"/>
            <a:ext cx="1600200" cy="914400"/>
          </a:xfrm>
          <a:prstGeom prst="rightArrow">
            <a:avLst/>
          </a:prstGeom>
          <a:solidFill>
            <a:srgbClr val="7030A0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7086600" y="4953000"/>
            <a:ext cx="1676400" cy="10024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TextBox 16"/>
          <p:cNvSpPr txBox="1"/>
          <p:nvPr/>
        </p:nvSpPr>
        <p:spPr>
          <a:xfrm>
            <a:off x="4876800" y="1524000"/>
            <a:ext cx="1600200" cy="461665"/>
          </a:xfrm>
          <a:prstGeom prst="rect">
            <a:avLst/>
          </a:prstGeom>
          <a:solidFill>
            <a:srgbClr val="7030A0">
              <a:alpha val="9020"/>
            </a:srgbClr>
          </a:solidFill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smtClean="0">
                <a:latin typeface="+mj-lt"/>
              </a:rPr>
              <a:t>Multinomial Unordered Choice</a:t>
            </a:r>
            <a:endParaRPr lang="en-US" sz="1200">
              <a:latin typeface="+mj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953000" y="3152001"/>
            <a:ext cx="1524000" cy="276999"/>
          </a:xfrm>
          <a:prstGeom prst="rect">
            <a:avLst/>
          </a:prstGeom>
          <a:solidFill>
            <a:srgbClr val="7030A0">
              <a:alpha val="9020"/>
            </a:srgbClr>
          </a:solidFill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smtClean="0">
                <a:latin typeface="+mj-lt"/>
              </a:rPr>
              <a:t>Ordered Choice</a:t>
            </a:r>
            <a:endParaRPr lang="en-US" sz="1200">
              <a:latin typeface="+mj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029200" y="4567535"/>
            <a:ext cx="1524000" cy="461665"/>
          </a:xfrm>
          <a:prstGeom prst="rect">
            <a:avLst/>
          </a:prstGeom>
          <a:solidFill>
            <a:srgbClr val="7030A0">
              <a:alpha val="9020"/>
            </a:srgbClr>
          </a:solidFill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smtClean="0">
                <a:latin typeface="+mj-lt"/>
              </a:rPr>
              <a:t>Stated Preference Methods</a:t>
            </a:r>
            <a:endParaRPr lang="en-US" sz="1200">
              <a:latin typeface="+mj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086600" y="2881066"/>
            <a:ext cx="1600200" cy="276999"/>
          </a:xfrm>
          <a:prstGeom prst="rect">
            <a:avLst/>
          </a:prstGeom>
          <a:solidFill>
            <a:srgbClr val="7030A0">
              <a:alpha val="9020"/>
            </a:srgbClr>
          </a:solidFill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smtClean="0">
                <a:latin typeface="+mj-lt"/>
              </a:rPr>
              <a:t>Panel Data Models</a:t>
            </a:r>
            <a:endParaRPr lang="en-US" sz="1200">
              <a:latin typeface="+mj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086600" y="4478866"/>
            <a:ext cx="1676400" cy="276999"/>
          </a:xfrm>
          <a:prstGeom prst="rect">
            <a:avLst/>
          </a:prstGeom>
          <a:solidFill>
            <a:srgbClr val="7030A0">
              <a:alpha val="9020"/>
            </a:srgbClr>
          </a:solidFill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smtClean="0">
                <a:latin typeface="+mj-lt"/>
              </a:rPr>
              <a:t>Bayesian Methods</a:t>
            </a:r>
            <a:endParaRPr lang="en-US" sz="1200">
              <a:latin typeface="+mj-lt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086600" y="5943600"/>
            <a:ext cx="1676400" cy="646331"/>
          </a:xfrm>
          <a:prstGeom prst="rect">
            <a:avLst/>
          </a:prstGeom>
          <a:solidFill>
            <a:srgbClr val="7030A0">
              <a:alpha val="9020"/>
            </a:srgbClr>
          </a:solidFill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smtClean="0">
                <a:latin typeface="+mj-lt"/>
              </a:rPr>
              <a:t>Non- and Semiparametric Methods</a:t>
            </a:r>
            <a:endParaRPr lang="en-US" sz="1200">
              <a:latin typeface="+mj-lt"/>
            </a:endParaRPr>
          </a:p>
        </p:txBody>
      </p:sp>
      <p:sp>
        <p:nvSpPr>
          <p:cNvPr id="23" name="Oval 22"/>
          <p:cNvSpPr/>
          <p:nvPr/>
        </p:nvSpPr>
        <p:spPr bwMode="auto">
          <a:xfrm>
            <a:off x="4572000" y="1219200"/>
            <a:ext cx="2286000" cy="1828800"/>
          </a:xfrm>
          <a:prstGeom prst="ellipse">
            <a:avLst/>
          </a:prstGeom>
          <a:solidFill>
            <a:srgbClr val="7030A0">
              <a:alpha val="7843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762000" y="1371600"/>
            <a:ext cx="7696200" cy="1676400"/>
          </a:xfrm>
        </p:spPr>
        <p:txBody>
          <a:bodyPr/>
          <a:lstStyle/>
          <a:p>
            <a:pPr eaLnBrk="1" hangingPunct="1"/>
            <a:r>
              <a:rPr lang="en-US" sz="5200" smtClean="0">
                <a:solidFill>
                  <a:schemeClr val="folHlink"/>
                </a:solidFill>
              </a:rPr>
              <a:t>Part 4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219200" y="3846513"/>
            <a:ext cx="7086600" cy="1444625"/>
          </a:xfrm>
        </p:spPr>
        <p:txBody>
          <a:bodyPr/>
          <a:lstStyle/>
          <a:p>
            <a:pPr marL="0" indent="0" algn="ctr" eaLnBrk="1" hangingPunct="1">
              <a:buFont typeface="Wingdings" pitchFamily="2" charset="2"/>
              <a:buNone/>
            </a:pPr>
            <a:r>
              <a:rPr lang="en-US" sz="4300" smtClean="0">
                <a:latin typeface="+mj-lt"/>
              </a:rPr>
              <a:t>Multinomial Choice Models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9906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A Microeconomics Platform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066800" y="1752600"/>
            <a:ext cx="7620000" cy="4530725"/>
          </a:xfrm>
        </p:spPr>
        <p:txBody>
          <a:bodyPr/>
          <a:lstStyle/>
          <a:p>
            <a:pPr eaLnBrk="1" hangingPunct="1"/>
            <a:r>
              <a:rPr lang="en-US" sz="2400" b="1" smtClean="0">
                <a:solidFill>
                  <a:srgbClr val="FF0000"/>
                </a:solidFill>
                <a:latin typeface="+mj-lt"/>
              </a:rPr>
              <a:t>Consumers Maximize Utility </a:t>
            </a:r>
            <a:r>
              <a:rPr lang="en-US" sz="2400" smtClean="0">
                <a:latin typeface="+mj-lt"/>
              </a:rPr>
              <a:t>(!!!)</a:t>
            </a:r>
          </a:p>
          <a:p>
            <a:pPr eaLnBrk="1" hangingPunct="1"/>
            <a:r>
              <a:rPr lang="en-US" sz="2400" smtClean="0">
                <a:latin typeface="+mj-lt"/>
              </a:rPr>
              <a:t>Fundamental Choice Problem:  Maximize U(x</a:t>
            </a:r>
            <a:r>
              <a:rPr lang="en-US" sz="2400" baseline="-25000" smtClean="0">
                <a:latin typeface="+mj-lt"/>
              </a:rPr>
              <a:t>1</a:t>
            </a:r>
            <a:r>
              <a:rPr lang="en-US" sz="2400" smtClean="0">
                <a:latin typeface="+mj-lt"/>
              </a:rPr>
              <a:t>,x</a:t>
            </a:r>
            <a:r>
              <a:rPr lang="en-US" sz="2400" baseline="-25000" smtClean="0">
                <a:latin typeface="+mj-lt"/>
              </a:rPr>
              <a:t>2</a:t>
            </a:r>
            <a:r>
              <a:rPr lang="en-US" sz="2400" smtClean="0">
                <a:latin typeface="+mj-lt"/>
              </a:rPr>
              <a:t>,…) subject to prices and budget constraints</a:t>
            </a:r>
          </a:p>
          <a:p>
            <a:pPr eaLnBrk="1" hangingPunct="1"/>
            <a:r>
              <a:rPr lang="en-US" sz="2400" smtClean="0">
                <a:latin typeface="+mj-lt"/>
              </a:rPr>
              <a:t>A Crucial Result for the Classical Problem:</a:t>
            </a:r>
          </a:p>
          <a:p>
            <a:pPr lvl="1" eaLnBrk="1" hangingPunct="1"/>
            <a:r>
              <a:rPr lang="en-US" sz="2000" b="1" smtClean="0">
                <a:solidFill>
                  <a:srgbClr val="FF0000"/>
                </a:solidFill>
                <a:latin typeface="+mj-lt"/>
              </a:rPr>
              <a:t>Indirect Utility Function: V = V(p,I)</a:t>
            </a:r>
          </a:p>
          <a:p>
            <a:pPr lvl="1" eaLnBrk="1" hangingPunct="1"/>
            <a:r>
              <a:rPr lang="en-US" sz="2000" smtClean="0">
                <a:latin typeface="+mj-lt"/>
              </a:rPr>
              <a:t>Demand System of Continuous Choices</a:t>
            </a:r>
          </a:p>
          <a:p>
            <a:pPr eaLnBrk="1" hangingPunct="1"/>
            <a:endParaRPr lang="en-US" sz="2400" smtClean="0">
              <a:latin typeface="+mj-lt"/>
            </a:endParaRPr>
          </a:p>
          <a:p>
            <a:pPr eaLnBrk="1" hangingPunct="1"/>
            <a:endParaRPr lang="en-US" sz="2400" smtClean="0">
              <a:latin typeface="+mj-lt"/>
            </a:endParaRPr>
          </a:p>
          <a:p>
            <a:pPr lvl="1"/>
            <a:r>
              <a:rPr lang="en-US" sz="2000" smtClean="0">
                <a:latin typeface="+mj-lt"/>
              </a:rPr>
              <a:t>Observed data usually consist of choices, prices, income</a:t>
            </a:r>
          </a:p>
          <a:p>
            <a:pPr eaLnBrk="1" hangingPunct="1"/>
            <a:r>
              <a:rPr lang="en-US" sz="2400" b="1" smtClean="0">
                <a:solidFill>
                  <a:srgbClr val="FF0000"/>
                </a:solidFill>
                <a:latin typeface="+mj-lt"/>
              </a:rPr>
              <a:t>The Integrability Problem</a:t>
            </a:r>
            <a:r>
              <a:rPr lang="en-US" sz="2400" smtClean="0">
                <a:latin typeface="+mj-lt"/>
              </a:rPr>
              <a:t>: Utility is not revealed by demands</a:t>
            </a:r>
          </a:p>
        </p:txBody>
      </p:sp>
      <p:graphicFrame>
        <p:nvGraphicFramePr>
          <p:cNvPr id="1026" name="Object 4"/>
          <p:cNvGraphicFramePr>
            <a:graphicFrameLocks noChangeAspect="1"/>
          </p:cNvGraphicFramePr>
          <p:nvPr/>
        </p:nvGraphicFramePr>
        <p:xfrm>
          <a:off x="3124200" y="4211638"/>
          <a:ext cx="2041525" cy="817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Equation" r:id="rId4" imgW="952200" imgH="380880" progId="Equation.DSMT4">
                  <p:embed/>
                </p:oleObj>
              </mc:Choice>
              <mc:Fallback>
                <p:oleObj name="Equation" r:id="rId4" imgW="952200" imgH="38088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4211638"/>
                        <a:ext cx="2041525" cy="8175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0668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Implications for Discrete Choice Models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143000" y="1828801"/>
            <a:ext cx="7467600" cy="4191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000" smtClean="0">
                <a:latin typeface="+mj-lt"/>
              </a:rPr>
              <a:t>Theory is silent about discrete choices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>
                <a:latin typeface="+mj-lt"/>
              </a:rPr>
              <a:t>Translation of utilities to discrete choice requires: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>
                <a:latin typeface="+mj-lt"/>
              </a:rPr>
              <a:t>Well defined utility indexes: Completeness of rankings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>
                <a:latin typeface="+mj-lt"/>
              </a:rPr>
              <a:t>Rationality: Utility maximization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>
                <a:latin typeface="+mj-lt"/>
              </a:rPr>
              <a:t>Axioms of revealed preferences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>
                <a:latin typeface="+mj-lt"/>
              </a:rPr>
              <a:t>Choice sets and consideration sets – consumers simplify choice situations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>
                <a:latin typeface="+mj-lt"/>
              </a:rPr>
              <a:t>Implication for choice among a set of discrete alternatives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>
                <a:latin typeface="+mj-lt"/>
              </a:rPr>
              <a:t>This allows us to build “models.”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>
                <a:latin typeface="+mj-lt"/>
              </a:rPr>
              <a:t>What common elements can be assumed?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>
                <a:latin typeface="+mj-lt"/>
              </a:rPr>
              <a:t>How can we account for heterogeneity?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>
                <a:latin typeface="+mj-lt"/>
              </a:rPr>
              <a:t>However, revealed choices do not reveal utility, only rankings which are scale invariant.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1143000"/>
            <a:ext cx="8305800" cy="608013"/>
          </a:xfrm>
        </p:spPr>
        <p:txBody>
          <a:bodyPr/>
          <a:lstStyle/>
          <a:p>
            <a:pPr eaLnBrk="1" hangingPunct="1"/>
            <a:r>
              <a:rPr lang="en-US" b="1" smtClean="0"/>
              <a:t>Multinomial Choice Among J Alternatives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981200"/>
            <a:ext cx="8001000" cy="4495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2400" smtClean="0"/>
              <a:t>• </a:t>
            </a:r>
            <a:r>
              <a:rPr lang="en-US" sz="2400" b="1" smtClean="0">
                <a:solidFill>
                  <a:srgbClr val="0066FF"/>
                </a:solidFill>
                <a:latin typeface="+mj-lt"/>
              </a:rPr>
              <a:t>Random Utility Basis</a:t>
            </a:r>
          </a:p>
          <a:p>
            <a:pPr eaLnBrk="1" hangingPunct="1">
              <a:lnSpc>
                <a:spcPct val="4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2400" smtClean="0">
                <a:latin typeface="+mj-lt"/>
              </a:rPr>
              <a:t>	       U</a:t>
            </a:r>
            <a:r>
              <a:rPr lang="en-US" sz="1600" smtClean="0">
                <a:latin typeface="+mj-lt"/>
              </a:rPr>
              <a:t>itj</a:t>
            </a:r>
            <a:r>
              <a:rPr lang="en-US" sz="2000" smtClean="0">
                <a:latin typeface="+mj-lt"/>
              </a:rPr>
              <a:t>   =  </a:t>
            </a:r>
            <a:r>
              <a:rPr lang="en-US" sz="2400" smtClean="0">
                <a:latin typeface="+mj-lt"/>
                <a:sym typeface="Symbol" pitchFamily="18" charset="2"/>
              </a:rPr>
              <a:t></a:t>
            </a:r>
            <a:r>
              <a:rPr lang="en-US" sz="2400" baseline="-25000" smtClean="0">
                <a:latin typeface="+mj-lt"/>
                <a:sym typeface="Symbol" pitchFamily="18" charset="2"/>
              </a:rPr>
              <a:t>ij</a:t>
            </a:r>
            <a:r>
              <a:rPr lang="en-US" sz="2000" smtClean="0">
                <a:latin typeface="+mj-lt"/>
                <a:sym typeface="Symbol" pitchFamily="18" charset="2"/>
              </a:rPr>
              <a:t>  </a:t>
            </a:r>
            <a:r>
              <a:rPr lang="en-US" sz="2400" smtClean="0">
                <a:latin typeface="+mj-lt"/>
                <a:sym typeface="Symbol" pitchFamily="18" charset="2"/>
              </a:rPr>
              <a:t>+</a:t>
            </a:r>
            <a:r>
              <a:rPr lang="en-US" sz="2000" smtClean="0">
                <a:latin typeface="+mj-lt"/>
                <a:sym typeface="Symbol" pitchFamily="18" charset="2"/>
              </a:rPr>
              <a:t>  </a:t>
            </a:r>
            <a:r>
              <a:rPr lang="en-US" sz="2400" b="1" smtClean="0">
                <a:latin typeface="+mj-lt"/>
                <a:sym typeface="Symbol" pitchFamily="18" charset="2"/>
              </a:rPr>
              <a:t></a:t>
            </a:r>
            <a:r>
              <a:rPr lang="en-US" sz="2400" baseline="-25000" smtClean="0">
                <a:latin typeface="+mj-lt"/>
                <a:sym typeface="Symbol" pitchFamily="18" charset="2"/>
              </a:rPr>
              <a:t>i</a:t>
            </a:r>
            <a:r>
              <a:rPr lang="en-US" sz="2400" smtClean="0">
                <a:latin typeface="+mj-lt"/>
                <a:sym typeface="Symbol" pitchFamily="18" charset="2"/>
              </a:rPr>
              <a:t>’</a:t>
            </a:r>
            <a:r>
              <a:rPr lang="en-US" sz="2400" b="1" smtClean="0">
                <a:latin typeface="+mj-lt"/>
                <a:sym typeface="Symbol" pitchFamily="18" charset="2"/>
              </a:rPr>
              <a:t>x</a:t>
            </a:r>
            <a:r>
              <a:rPr lang="en-US" sz="2400" baseline="-25000" smtClean="0">
                <a:latin typeface="+mj-lt"/>
                <a:sym typeface="Symbol" pitchFamily="18" charset="2"/>
              </a:rPr>
              <a:t>itj</a:t>
            </a:r>
            <a:r>
              <a:rPr lang="en-US" sz="2000" smtClean="0">
                <a:latin typeface="+mj-lt"/>
                <a:sym typeface="Symbol" pitchFamily="18" charset="2"/>
              </a:rPr>
              <a:t>   </a:t>
            </a:r>
            <a:r>
              <a:rPr lang="en-US" sz="2400" smtClean="0">
                <a:latin typeface="+mj-lt"/>
                <a:sym typeface="Symbol" pitchFamily="18" charset="2"/>
              </a:rPr>
              <a:t>+ </a:t>
            </a:r>
            <a:r>
              <a:rPr lang="en-US" sz="2000" smtClean="0">
                <a:latin typeface="+mj-lt"/>
                <a:sym typeface="Symbol" pitchFamily="18" charset="2"/>
              </a:rPr>
              <a:t> </a:t>
            </a:r>
            <a:r>
              <a:rPr lang="en-US" sz="2400" b="1" smtClean="0">
                <a:latin typeface="+mj-lt"/>
                <a:sym typeface="Symbol" pitchFamily="18" charset="2"/>
              </a:rPr>
              <a:t></a:t>
            </a:r>
            <a:r>
              <a:rPr lang="en-US" sz="2400" baseline="-25000" smtClean="0">
                <a:latin typeface="+mj-lt"/>
                <a:sym typeface="Symbol" pitchFamily="18" charset="2"/>
              </a:rPr>
              <a:t>ij</a:t>
            </a:r>
            <a:r>
              <a:rPr lang="en-US" sz="2400" b="1" smtClean="0">
                <a:latin typeface="+mj-lt"/>
                <a:sym typeface="Symbol" pitchFamily="18" charset="2"/>
              </a:rPr>
              <a:t>z</a:t>
            </a:r>
            <a:r>
              <a:rPr lang="en-US" sz="2400" baseline="-25000" smtClean="0">
                <a:latin typeface="+mj-lt"/>
                <a:sym typeface="Symbol" pitchFamily="18" charset="2"/>
              </a:rPr>
              <a:t>it</a:t>
            </a:r>
            <a:r>
              <a:rPr lang="en-US" sz="1600" smtClean="0">
                <a:latin typeface="+mj-lt"/>
                <a:sym typeface="Symbol" pitchFamily="18" charset="2"/>
              </a:rPr>
              <a:t>   </a:t>
            </a:r>
            <a:r>
              <a:rPr lang="en-US" sz="2400" smtClean="0">
                <a:latin typeface="+mj-lt"/>
                <a:sym typeface="Symbol" pitchFamily="18" charset="2"/>
              </a:rPr>
              <a:t>+  </a:t>
            </a:r>
            <a:r>
              <a:rPr lang="en-US" sz="2400" baseline="-25000" smtClean="0">
                <a:latin typeface="+mj-lt"/>
                <a:sym typeface="Symbol" pitchFamily="18" charset="2"/>
              </a:rPr>
              <a:t>ijt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1800" smtClean="0">
                <a:latin typeface="+mj-lt"/>
              </a:rPr>
              <a:t>                      i = 1,…,N;  j = 1,…,J(i,t);  t = 1,…,T(i)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smtClean="0">
                <a:latin typeface="+mj-lt"/>
              </a:rPr>
              <a:t>                </a:t>
            </a:r>
            <a:r>
              <a:rPr lang="en-US" sz="1800" smtClean="0">
                <a:latin typeface="+mj-lt"/>
              </a:rPr>
              <a:t>N individuals studied, J(i,t) alternatives in the choice</a:t>
            </a:r>
            <a:br>
              <a:rPr lang="en-US" sz="1800" smtClean="0">
                <a:latin typeface="+mj-lt"/>
              </a:rPr>
            </a:br>
            <a:r>
              <a:rPr lang="en-US" sz="1800" smtClean="0">
                <a:latin typeface="+mj-lt"/>
              </a:rPr>
              <a:t>                set, T(i) [usually 1] choice situations examined.</a:t>
            </a:r>
            <a:endParaRPr lang="en-US" sz="2400" smtClean="0">
              <a:latin typeface="+mj-lt"/>
            </a:endParaRPr>
          </a:p>
          <a:p>
            <a:pPr>
              <a:lnSpc>
                <a:spcPct val="90000"/>
              </a:lnSpc>
              <a:buNone/>
            </a:pPr>
            <a:r>
              <a:rPr lang="en-US" sz="2400" smtClean="0"/>
              <a:t>•</a:t>
            </a:r>
            <a:r>
              <a:rPr lang="en-US" sz="2400" smtClean="0">
                <a:latin typeface="+mj-lt"/>
              </a:rPr>
              <a:t> </a:t>
            </a:r>
            <a:r>
              <a:rPr lang="en-US" sz="2400" b="1" smtClean="0">
                <a:solidFill>
                  <a:srgbClr val="0066FF"/>
                </a:solidFill>
                <a:latin typeface="+mj-lt"/>
              </a:rPr>
              <a:t>Maximum Utility Assumption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smtClean="0">
                <a:latin typeface="+mj-lt"/>
              </a:rPr>
              <a:t>     Individual i will Choose alternative j in choice setting t if and only if </a:t>
            </a:r>
            <a:br>
              <a:rPr lang="en-US" sz="2000" smtClean="0">
                <a:latin typeface="+mj-lt"/>
              </a:rPr>
            </a:br>
            <a:r>
              <a:rPr lang="en-US" sz="2000" smtClean="0">
                <a:latin typeface="+mj-lt"/>
              </a:rPr>
              <a:t>              </a:t>
            </a:r>
            <a:r>
              <a:rPr lang="en-US" sz="2400" smtClean="0">
                <a:latin typeface="+mj-lt"/>
              </a:rPr>
              <a:t>U</a:t>
            </a:r>
            <a:r>
              <a:rPr lang="en-US" sz="1600" smtClean="0">
                <a:latin typeface="+mj-lt"/>
              </a:rPr>
              <a:t>itj</a:t>
            </a:r>
            <a:r>
              <a:rPr lang="en-US" sz="2000" smtClean="0">
                <a:latin typeface="+mj-lt"/>
              </a:rPr>
              <a:t>  </a:t>
            </a:r>
            <a:r>
              <a:rPr lang="en-US" sz="2000" u="sng" smtClean="0">
                <a:latin typeface="+mj-lt"/>
              </a:rPr>
              <a:t>&gt;</a:t>
            </a:r>
            <a:r>
              <a:rPr lang="en-US" sz="2000" smtClean="0">
                <a:latin typeface="+mj-lt"/>
              </a:rPr>
              <a:t> </a:t>
            </a:r>
            <a:r>
              <a:rPr lang="en-US" sz="2400" smtClean="0">
                <a:latin typeface="+mj-lt"/>
              </a:rPr>
              <a:t>U</a:t>
            </a:r>
            <a:r>
              <a:rPr lang="en-US" sz="1600" smtClean="0">
                <a:latin typeface="+mj-lt"/>
              </a:rPr>
              <a:t>itk</a:t>
            </a:r>
            <a:r>
              <a:rPr lang="en-US" sz="2000" smtClean="0">
                <a:latin typeface="+mj-lt"/>
              </a:rPr>
              <a:t> for all k </a:t>
            </a:r>
            <a:r>
              <a:rPr lang="en-US" sz="2000" smtClean="0">
                <a:latin typeface="+mj-lt"/>
                <a:sym typeface="Symbol" pitchFamily="18" charset="2"/>
              </a:rPr>
              <a:t> j.</a:t>
            </a:r>
          </a:p>
          <a:p>
            <a:pPr>
              <a:lnSpc>
                <a:spcPct val="90000"/>
              </a:lnSpc>
              <a:buNone/>
            </a:pPr>
            <a:r>
              <a:rPr lang="en-US" sz="2400" smtClean="0"/>
              <a:t>•</a:t>
            </a:r>
            <a:r>
              <a:rPr lang="en-US" sz="2000" smtClean="0">
                <a:latin typeface="+mj-lt"/>
                <a:sym typeface="Symbol" pitchFamily="18" charset="2"/>
              </a:rPr>
              <a:t> </a:t>
            </a:r>
            <a:r>
              <a:rPr lang="en-US" sz="2400" b="1" smtClean="0">
                <a:solidFill>
                  <a:srgbClr val="0066FF"/>
                </a:solidFill>
                <a:latin typeface="+mj-lt"/>
                <a:sym typeface="Symbol" pitchFamily="18" charset="2"/>
              </a:rPr>
              <a:t>Underlying assumptions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>
                <a:latin typeface="+mj-lt"/>
              </a:rPr>
              <a:t>Smoothness of utilities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>
                <a:latin typeface="+mj-lt"/>
              </a:rPr>
              <a:t>Axioms of utility maximization: Transitive, Complete, Monotonic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990600"/>
            <a:ext cx="8229600" cy="530225"/>
          </a:xfrm>
        </p:spPr>
        <p:txBody>
          <a:bodyPr/>
          <a:lstStyle/>
          <a:p>
            <a:pPr eaLnBrk="1" hangingPunct="1"/>
            <a:r>
              <a:rPr lang="en-US" sz="3600" b="1" smtClean="0"/>
              <a:t>Features of Utility Functions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143000" y="1752600"/>
            <a:ext cx="7696200" cy="3962400"/>
          </a:xfrm>
        </p:spPr>
        <p:txBody>
          <a:bodyPr/>
          <a:lstStyle/>
          <a:p>
            <a:pPr eaLnBrk="1" hangingPunct="1"/>
            <a:r>
              <a:rPr lang="en-US" sz="2000" smtClean="0">
                <a:latin typeface="+mj-lt"/>
              </a:rPr>
              <a:t>The linearity assumption U</a:t>
            </a:r>
            <a:r>
              <a:rPr lang="en-US" sz="2000" baseline="-25000" smtClean="0">
                <a:latin typeface="+mj-lt"/>
              </a:rPr>
              <a:t>itj</a:t>
            </a:r>
            <a:r>
              <a:rPr lang="en-US" sz="2000" smtClean="0">
                <a:latin typeface="+mj-lt"/>
              </a:rPr>
              <a:t>   =  </a:t>
            </a:r>
            <a:r>
              <a:rPr lang="en-US" sz="2000" smtClean="0">
                <a:latin typeface="+mj-lt"/>
                <a:sym typeface="Symbol" pitchFamily="18" charset="2"/>
              </a:rPr>
              <a:t></a:t>
            </a:r>
            <a:r>
              <a:rPr lang="en-US" sz="2000" baseline="-25000" smtClean="0">
                <a:latin typeface="+mj-lt"/>
                <a:sym typeface="Symbol" pitchFamily="18" charset="2"/>
              </a:rPr>
              <a:t>ij</a:t>
            </a:r>
            <a:r>
              <a:rPr lang="en-US" sz="2000" smtClean="0">
                <a:latin typeface="+mj-lt"/>
                <a:sym typeface="Symbol" pitchFamily="18" charset="2"/>
              </a:rPr>
              <a:t>  + </a:t>
            </a:r>
            <a:r>
              <a:rPr lang="en-US" sz="2000" b="1" smtClean="0">
                <a:latin typeface="+mj-lt"/>
                <a:sym typeface="Symbol" pitchFamily="18" charset="2"/>
              </a:rPr>
              <a:t></a:t>
            </a:r>
            <a:r>
              <a:rPr lang="en-US" sz="2000" baseline="-25000" smtClean="0">
                <a:latin typeface="+mj-lt"/>
                <a:sym typeface="Symbol" pitchFamily="18" charset="2"/>
              </a:rPr>
              <a:t>i</a:t>
            </a:r>
            <a:r>
              <a:rPr lang="en-US" sz="2000" smtClean="0">
                <a:latin typeface="+mj-lt"/>
                <a:sym typeface="Symbol" pitchFamily="18" charset="2"/>
              </a:rPr>
              <a:t>’</a:t>
            </a:r>
            <a:r>
              <a:rPr lang="en-US" sz="2000" b="1" smtClean="0">
                <a:latin typeface="+mj-lt"/>
                <a:sym typeface="Symbol" pitchFamily="18" charset="2"/>
              </a:rPr>
              <a:t>x</a:t>
            </a:r>
            <a:r>
              <a:rPr lang="en-US" sz="2000" baseline="-25000" smtClean="0">
                <a:latin typeface="+mj-lt"/>
                <a:sym typeface="Symbol" pitchFamily="18" charset="2"/>
              </a:rPr>
              <a:t>itj</a:t>
            </a:r>
            <a:r>
              <a:rPr lang="en-US" sz="2000" smtClean="0">
                <a:latin typeface="+mj-lt"/>
                <a:sym typeface="Symbol" pitchFamily="18" charset="2"/>
              </a:rPr>
              <a:t> + </a:t>
            </a:r>
            <a:r>
              <a:rPr lang="en-US" sz="2000" b="1" smtClean="0">
                <a:latin typeface="+mj-lt"/>
                <a:sym typeface="Symbol" pitchFamily="18" charset="2"/>
              </a:rPr>
              <a:t></a:t>
            </a:r>
            <a:r>
              <a:rPr lang="en-US" sz="2000" baseline="-25000" smtClean="0">
                <a:latin typeface="+mj-lt"/>
                <a:sym typeface="Symbol" pitchFamily="18" charset="2"/>
              </a:rPr>
              <a:t>j </a:t>
            </a:r>
            <a:r>
              <a:rPr lang="en-US" sz="2000" b="1" smtClean="0">
                <a:latin typeface="+mj-lt"/>
                <a:sym typeface="Symbol" pitchFamily="18" charset="2"/>
              </a:rPr>
              <a:t>z</a:t>
            </a:r>
            <a:r>
              <a:rPr lang="en-US" sz="2000" baseline="-25000" smtClean="0">
                <a:latin typeface="+mj-lt"/>
                <a:sym typeface="Symbol" pitchFamily="18" charset="2"/>
              </a:rPr>
              <a:t>it</a:t>
            </a:r>
            <a:r>
              <a:rPr lang="en-US" sz="2000" smtClean="0">
                <a:latin typeface="+mj-lt"/>
                <a:sym typeface="Symbol" pitchFamily="18" charset="2"/>
              </a:rPr>
              <a:t>  + </a:t>
            </a:r>
            <a:r>
              <a:rPr lang="en-US" sz="2000" baseline="-25000" smtClean="0">
                <a:latin typeface="+mj-lt"/>
                <a:sym typeface="Symbol" pitchFamily="18" charset="2"/>
              </a:rPr>
              <a:t>ijt</a:t>
            </a:r>
            <a:r>
              <a:rPr lang="en-US" sz="2000" smtClean="0">
                <a:latin typeface="+mj-lt"/>
                <a:sym typeface="Symbol" pitchFamily="18" charset="2"/>
              </a:rPr>
              <a:t/>
            </a:r>
            <a:br>
              <a:rPr lang="en-US" sz="2000" smtClean="0">
                <a:latin typeface="+mj-lt"/>
                <a:sym typeface="Symbol" pitchFamily="18" charset="2"/>
              </a:rPr>
            </a:br>
            <a:r>
              <a:rPr lang="en-US" sz="2000" smtClean="0">
                <a:latin typeface="+mj-lt"/>
                <a:sym typeface="Symbol" pitchFamily="18" charset="2"/>
              </a:rPr>
              <a:t>To be relaxed later:	      </a:t>
            </a:r>
            <a:r>
              <a:rPr lang="en-US" sz="2000" smtClean="0">
                <a:latin typeface="+mj-lt"/>
              </a:rPr>
              <a:t>U</a:t>
            </a:r>
            <a:r>
              <a:rPr lang="en-US" sz="2000" baseline="-25000" smtClean="0">
                <a:latin typeface="+mj-lt"/>
              </a:rPr>
              <a:t>itj</a:t>
            </a:r>
            <a:r>
              <a:rPr lang="en-US" sz="2000" smtClean="0">
                <a:latin typeface="+mj-lt"/>
              </a:rPr>
              <a:t>   =  V(</a:t>
            </a:r>
            <a:r>
              <a:rPr lang="en-US" sz="2000" b="1" smtClean="0">
                <a:latin typeface="+mj-lt"/>
              </a:rPr>
              <a:t>x</a:t>
            </a:r>
            <a:r>
              <a:rPr lang="en-US" sz="2000" baseline="-25000" smtClean="0">
                <a:latin typeface="+mj-lt"/>
              </a:rPr>
              <a:t>itj</a:t>
            </a:r>
            <a:r>
              <a:rPr lang="en-US" sz="2000" smtClean="0">
                <a:latin typeface="+mj-lt"/>
              </a:rPr>
              <a:t>,</a:t>
            </a:r>
            <a:r>
              <a:rPr lang="en-US" sz="2000" b="1" smtClean="0">
                <a:latin typeface="+mj-lt"/>
              </a:rPr>
              <a:t>z</a:t>
            </a:r>
            <a:r>
              <a:rPr lang="en-US" sz="2000" baseline="-25000" smtClean="0">
                <a:latin typeface="+mj-lt"/>
              </a:rPr>
              <a:t>it</a:t>
            </a:r>
            <a:r>
              <a:rPr lang="en-US" sz="2000" smtClean="0">
                <a:latin typeface="+mj-lt"/>
              </a:rPr>
              <a:t>, </a:t>
            </a:r>
            <a:r>
              <a:rPr lang="en-US" sz="2000" b="1" smtClean="0">
                <a:latin typeface="+mj-lt"/>
                <a:sym typeface="Symbol" pitchFamily="18" charset="2"/>
              </a:rPr>
              <a:t></a:t>
            </a:r>
            <a:r>
              <a:rPr lang="en-US" sz="2000" b="1" baseline="-25000" smtClean="0">
                <a:latin typeface="+mj-lt"/>
                <a:sym typeface="Symbol" pitchFamily="18" charset="2"/>
              </a:rPr>
              <a:t>i</a:t>
            </a:r>
            <a:r>
              <a:rPr lang="en-US" sz="2000" smtClean="0">
                <a:latin typeface="+mj-lt"/>
                <a:sym typeface="Symbol" pitchFamily="18" charset="2"/>
              </a:rPr>
              <a:t>)</a:t>
            </a:r>
            <a:r>
              <a:rPr lang="en-US" sz="2000" smtClean="0">
                <a:latin typeface="+mj-lt"/>
              </a:rPr>
              <a:t> + </a:t>
            </a:r>
            <a:r>
              <a:rPr lang="en-US" sz="2000" smtClean="0">
                <a:latin typeface="+mj-lt"/>
                <a:sym typeface="Symbol" pitchFamily="18" charset="2"/>
              </a:rPr>
              <a:t></a:t>
            </a:r>
            <a:r>
              <a:rPr lang="en-US" sz="2000" baseline="-25000" smtClean="0">
                <a:latin typeface="+mj-lt"/>
                <a:sym typeface="Symbol" pitchFamily="18" charset="2"/>
              </a:rPr>
              <a:t>ijt</a:t>
            </a:r>
            <a:endParaRPr lang="en-US" sz="2000" smtClean="0">
              <a:latin typeface="+mj-lt"/>
            </a:endParaRPr>
          </a:p>
          <a:p>
            <a:pPr eaLnBrk="1" hangingPunct="1"/>
            <a:r>
              <a:rPr lang="en-US" sz="2000" smtClean="0">
                <a:latin typeface="+mj-lt"/>
              </a:rPr>
              <a:t>The choice set: </a:t>
            </a:r>
          </a:p>
          <a:p>
            <a:pPr lvl="1"/>
            <a:r>
              <a:rPr lang="en-US" sz="1800" smtClean="0">
                <a:latin typeface="+mj-lt"/>
              </a:rPr>
              <a:t>Individual (i) and situation (t) specific</a:t>
            </a:r>
          </a:p>
          <a:p>
            <a:pPr lvl="1"/>
            <a:r>
              <a:rPr lang="en-US" sz="1800" smtClean="0">
                <a:latin typeface="+mj-lt"/>
              </a:rPr>
              <a:t>Unordered alternatives j = 1,…,J(i,t)</a:t>
            </a:r>
          </a:p>
          <a:p>
            <a:pPr eaLnBrk="1" hangingPunct="1"/>
            <a:r>
              <a:rPr lang="en-US" sz="2000" smtClean="0">
                <a:latin typeface="+mj-lt"/>
              </a:rPr>
              <a:t>Deterministic (</a:t>
            </a:r>
            <a:r>
              <a:rPr lang="en-US" sz="2000" b="1" smtClean="0">
                <a:latin typeface="+mj-lt"/>
              </a:rPr>
              <a:t>x</a:t>
            </a:r>
            <a:r>
              <a:rPr lang="en-US" sz="2000" smtClean="0">
                <a:latin typeface="+mj-lt"/>
              </a:rPr>
              <a:t>,</a:t>
            </a:r>
            <a:r>
              <a:rPr lang="en-US" sz="2000" b="1" smtClean="0">
                <a:latin typeface="+mj-lt"/>
              </a:rPr>
              <a:t>z,</a:t>
            </a:r>
            <a:r>
              <a:rPr lang="en-US" sz="2000" b="1" smtClean="0">
                <a:sym typeface="Symbol" pitchFamily="18" charset="2"/>
              </a:rPr>
              <a:t></a:t>
            </a:r>
            <a:r>
              <a:rPr lang="en-US" sz="2000" baseline="-25000" smtClean="0">
                <a:sym typeface="Symbol" pitchFamily="18" charset="2"/>
              </a:rPr>
              <a:t>j</a:t>
            </a:r>
            <a:r>
              <a:rPr lang="en-US" sz="2000" smtClean="0">
                <a:latin typeface="+mj-lt"/>
              </a:rPr>
              <a:t>) and random components (</a:t>
            </a:r>
            <a:r>
              <a:rPr lang="en-US" sz="2000" smtClean="0">
                <a:sym typeface="Symbol" pitchFamily="18" charset="2"/>
              </a:rPr>
              <a:t></a:t>
            </a:r>
            <a:r>
              <a:rPr lang="en-US" sz="2000" baseline="-25000" smtClean="0">
                <a:sym typeface="Symbol" pitchFamily="18" charset="2"/>
              </a:rPr>
              <a:t>ij</a:t>
            </a:r>
            <a:r>
              <a:rPr lang="en-US" sz="2000" smtClean="0">
                <a:sym typeface="Symbol" pitchFamily="18" charset="2"/>
              </a:rPr>
              <a:t>,</a:t>
            </a:r>
            <a:r>
              <a:rPr lang="en-US" sz="2000" b="1" smtClean="0">
                <a:sym typeface="Symbol" pitchFamily="18" charset="2"/>
              </a:rPr>
              <a:t></a:t>
            </a:r>
            <a:r>
              <a:rPr lang="en-US" sz="2000" baseline="-25000" smtClean="0">
                <a:sym typeface="Symbol" pitchFamily="18" charset="2"/>
              </a:rPr>
              <a:t>i</a:t>
            </a:r>
            <a:r>
              <a:rPr lang="en-US" sz="2000" smtClean="0">
                <a:sym typeface="Symbol" pitchFamily="18" charset="2"/>
              </a:rPr>
              <a:t>,</a:t>
            </a:r>
            <a:r>
              <a:rPr lang="en-US" sz="2000" baseline="-25000" smtClean="0">
                <a:sym typeface="Symbol" pitchFamily="18" charset="2"/>
              </a:rPr>
              <a:t>ijt</a:t>
            </a:r>
            <a:r>
              <a:rPr lang="en-US" sz="2000" smtClean="0">
                <a:sym typeface="Symbol" pitchFamily="18" charset="2"/>
              </a:rPr>
              <a:t>)</a:t>
            </a:r>
            <a:endParaRPr lang="en-US" sz="2000" smtClean="0">
              <a:latin typeface="+mj-lt"/>
            </a:endParaRPr>
          </a:p>
          <a:p>
            <a:r>
              <a:rPr lang="en-US" sz="2000" smtClean="0">
                <a:latin typeface="+mj-lt"/>
              </a:rPr>
              <a:t>Attributes of choices, </a:t>
            </a:r>
            <a:r>
              <a:rPr lang="en-US" sz="2000" b="1" smtClean="0">
                <a:latin typeface="+mj-lt"/>
                <a:sym typeface="Symbol" pitchFamily="18" charset="2"/>
              </a:rPr>
              <a:t>x</a:t>
            </a:r>
            <a:r>
              <a:rPr lang="en-US" sz="2000" baseline="-25000" smtClean="0">
                <a:latin typeface="+mj-lt"/>
                <a:sym typeface="Symbol" pitchFamily="18" charset="2"/>
              </a:rPr>
              <a:t>itj</a:t>
            </a:r>
            <a:r>
              <a:rPr lang="en-US" sz="2000" smtClean="0">
                <a:latin typeface="+mj-lt"/>
              </a:rPr>
              <a:t> and characteristics of the chooser, </a:t>
            </a:r>
            <a:r>
              <a:rPr lang="en-US" sz="2000" b="1" smtClean="0">
                <a:latin typeface="+mj-lt"/>
                <a:sym typeface="Symbol" pitchFamily="18" charset="2"/>
              </a:rPr>
              <a:t>z</a:t>
            </a:r>
            <a:r>
              <a:rPr lang="en-US" sz="2000" baseline="-25000" smtClean="0">
                <a:latin typeface="+mj-lt"/>
                <a:sym typeface="Symbol" pitchFamily="18" charset="2"/>
              </a:rPr>
              <a:t>it</a:t>
            </a:r>
            <a:r>
              <a:rPr lang="en-US" sz="2000" smtClean="0">
                <a:latin typeface="+mj-lt"/>
              </a:rPr>
              <a:t>.</a:t>
            </a:r>
          </a:p>
          <a:p>
            <a:pPr lvl="1"/>
            <a:r>
              <a:rPr lang="en-US" sz="1800" smtClean="0">
                <a:latin typeface="+mj-lt"/>
              </a:rPr>
              <a:t>Alternative specific constants </a:t>
            </a:r>
            <a:r>
              <a:rPr lang="en-US" sz="1800" smtClean="0">
                <a:latin typeface="+mj-lt"/>
                <a:sym typeface="Symbol" pitchFamily="18" charset="2"/>
              </a:rPr>
              <a:t></a:t>
            </a:r>
            <a:r>
              <a:rPr lang="en-US" sz="1800" baseline="-25000" smtClean="0">
                <a:latin typeface="+mj-lt"/>
                <a:sym typeface="Symbol" pitchFamily="18" charset="2"/>
              </a:rPr>
              <a:t>ij</a:t>
            </a:r>
            <a:r>
              <a:rPr lang="en-US" sz="1800" smtClean="0">
                <a:latin typeface="+mj-lt"/>
                <a:sym typeface="Symbol" pitchFamily="18" charset="2"/>
              </a:rPr>
              <a:t> may vary by individual</a:t>
            </a:r>
            <a:endParaRPr lang="en-US" sz="1800" smtClean="0">
              <a:latin typeface="+mj-lt"/>
            </a:endParaRPr>
          </a:p>
          <a:p>
            <a:pPr lvl="1"/>
            <a:r>
              <a:rPr lang="en-US" sz="1800" smtClean="0">
                <a:latin typeface="+mj-lt"/>
              </a:rPr>
              <a:t>Preference weights, </a:t>
            </a:r>
            <a:r>
              <a:rPr lang="en-US" sz="1800" b="1" smtClean="0">
                <a:latin typeface="+mj-lt"/>
                <a:sym typeface="Symbol" pitchFamily="18" charset="2"/>
              </a:rPr>
              <a:t></a:t>
            </a:r>
            <a:r>
              <a:rPr lang="en-US" sz="1800" baseline="-25000" smtClean="0">
                <a:latin typeface="+mj-lt"/>
                <a:sym typeface="Symbol" pitchFamily="18" charset="2"/>
              </a:rPr>
              <a:t>i </a:t>
            </a:r>
            <a:r>
              <a:rPr lang="en-US" sz="1800" smtClean="0">
                <a:latin typeface="+mj-lt"/>
                <a:sym typeface="Symbol" pitchFamily="18" charset="2"/>
              </a:rPr>
              <a:t>may vary by individual</a:t>
            </a:r>
            <a:endParaRPr lang="en-US" sz="1800" smtClean="0">
              <a:latin typeface="+mj-lt"/>
            </a:endParaRPr>
          </a:p>
          <a:p>
            <a:pPr lvl="1"/>
            <a:r>
              <a:rPr lang="en-US" sz="1800" smtClean="0">
                <a:latin typeface="+mj-lt"/>
              </a:rPr>
              <a:t>Individual components, </a:t>
            </a:r>
            <a:r>
              <a:rPr lang="en-US" sz="1800" b="1" smtClean="0">
                <a:latin typeface="+mj-lt"/>
                <a:sym typeface="Symbol" pitchFamily="18" charset="2"/>
              </a:rPr>
              <a:t></a:t>
            </a:r>
            <a:r>
              <a:rPr lang="en-US" sz="1800" baseline="-25000" smtClean="0">
                <a:latin typeface="+mj-lt"/>
                <a:sym typeface="Symbol" pitchFamily="18" charset="2"/>
              </a:rPr>
              <a:t>j  </a:t>
            </a:r>
            <a:r>
              <a:rPr lang="en-US" sz="1800" smtClean="0">
                <a:latin typeface="+mj-lt"/>
                <a:sym typeface="Symbol" pitchFamily="18" charset="2"/>
              </a:rPr>
              <a:t>typically vary by choice, not by person</a:t>
            </a:r>
            <a:endParaRPr lang="en-US" sz="1800" smtClean="0">
              <a:latin typeface="+mj-lt"/>
            </a:endParaRPr>
          </a:p>
          <a:p>
            <a:pPr lvl="1"/>
            <a:r>
              <a:rPr lang="en-US" sz="1800" smtClean="0">
                <a:latin typeface="+mj-lt"/>
              </a:rPr>
              <a:t>Scaling parameters, </a:t>
            </a:r>
            <a:r>
              <a:rPr lang="el-GR" sz="1800" smtClean="0">
                <a:latin typeface="+mj-lt"/>
              </a:rPr>
              <a:t>σ</a:t>
            </a:r>
            <a:r>
              <a:rPr lang="en-US" sz="1800" baseline="-25000" smtClean="0">
                <a:latin typeface="+mj-lt"/>
              </a:rPr>
              <a:t>ij</a:t>
            </a:r>
            <a:r>
              <a:rPr lang="en-US" sz="1800" smtClean="0">
                <a:latin typeface="+mj-lt"/>
              </a:rPr>
              <a:t> = Var[</a:t>
            </a:r>
            <a:r>
              <a:rPr lang="el-GR" sz="1800" smtClean="0">
                <a:latin typeface="+mj-lt"/>
              </a:rPr>
              <a:t>ε</a:t>
            </a:r>
            <a:r>
              <a:rPr lang="en-US" sz="1800" baseline="-25000" smtClean="0">
                <a:latin typeface="+mj-lt"/>
              </a:rPr>
              <a:t>ijt</a:t>
            </a:r>
            <a:r>
              <a:rPr lang="en-US" sz="1800" smtClean="0">
                <a:latin typeface="+mj-lt"/>
              </a:rPr>
              <a:t>], subject to much modeling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9200" y="1752600"/>
            <a:ext cx="7094538" cy="464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457200" y="990600"/>
            <a:ext cx="8229600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Unordered </a:t>
            </a:r>
            <a:r>
              <a:rPr kumimoji="0" lang="en-US" sz="3600" b="1" i="0" u="none" strike="noStrike" kern="0" cap="none" spc="0" normalizeH="0" baseline="0" noProof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Choices of 210 Travelers</a:t>
            </a:r>
            <a:endParaRPr kumimoji="0" lang="en-US" sz="3600" b="1" i="0" u="none" strike="noStrike" kern="0" cap="none" spc="0" normalizeH="0" baseline="0" noProof="0" smtClean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381000"/>
            <a:ext cx="8229600" cy="1139825"/>
          </a:xfrm>
        </p:spPr>
        <p:txBody>
          <a:bodyPr/>
          <a:lstStyle/>
          <a:p>
            <a:pPr eaLnBrk="1" hangingPunct="1"/>
            <a:r>
              <a:rPr lang="en-US" b="1" smtClean="0"/>
              <a:t> Data on Discrete Choices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90600" y="1828800"/>
            <a:ext cx="7315200" cy="4267200"/>
          </a:xfrm>
        </p:spPr>
        <p:txBody>
          <a:bodyPr/>
          <a:lstStyle/>
          <a:p>
            <a:pPr eaLnBrk="1" hangingPunct="1">
              <a:lnSpc>
                <a:spcPct val="5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endParaRPr lang="en-US" sz="1200" b="1" smtClean="0">
              <a:latin typeface="Courier New" pitchFamily="49" charset="0"/>
            </a:endParaRP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     CHOICE                     ATTRIBUTES                  CHARACTERISTIC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MODE    TRAVEL       INVC      INVT     TTME     GC              HINC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AIR     .00000      59.000   100.00   69.000   70.000          35.000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TRAIN   .00000      31.000   372.00   34.000   71.000          35.000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BUS     .00000      25.000   417.00   35.000   70.000          35.000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CAR     1.0000      10.000   180.00   .00000   30.000          35.000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AIR     .00000      58.000   68.000   64.000   68.000          30.000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TRAIN   .00000      31.000   354.00   44.000   84.000          30.000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BUS     .00000      25.000   399.00   53.000   85.000          30.000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CAR     1.0000      11.000   255.00   .00000   50.000          30.000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AIR     .00000      127.00   193.00   69.000   148.00          60.000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TRAIN   .00000      109.00   888.00   34.000   205.00          60.000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BUS     1.0000      52.000   1025.0   60.000   163.00          60.000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CAR     .00000      50.000   892.00   .00000   147.00          60.000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AIR     .00000      44.000   100.00   64.000   59.000          70.000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TRAIN   .00000      25.000   351.00   44.000   78.000          70.000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BUS     .00000      20.000   361.00   53.000   75.000          70.000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CAR     1.0000      5.0000   180.00   .00000   32.000          70.000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200" b="1" smtClean="0">
              <a:latin typeface="Courier New" pitchFamily="49" charset="0"/>
            </a:endParaRPr>
          </a:p>
        </p:txBody>
      </p:sp>
      <p:sp>
        <p:nvSpPr>
          <p:cNvPr id="22532" name="Rectangle 5"/>
          <p:cNvSpPr>
            <a:spLocks noChangeArrowheads="1"/>
          </p:cNvSpPr>
          <p:nvPr/>
        </p:nvSpPr>
        <p:spPr bwMode="auto">
          <a:xfrm>
            <a:off x="1009650" y="1981200"/>
            <a:ext cx="1447800" cy="33528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3" name="Rectangle 6"/>
          <p:cNvSpPr>
            <a:spLocks noChangeArrowheads="1"/>
          </p:cNvSpPr>
          <p:nvPr/>
        </p:nvSpPr>
        <p:spPr bwMode="auto">
          <a:xfrm>
            <a:off x="2895600" y="1981200"/>
            <a:ext cx="3124200" cy="3352800"/>
          </a:xfrm>
          <a:prstGeom prst="rect">
            <a:avLst/>
          </a:prstGeom>
          <a:solidFill>
            <a:srgbClr val="3366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4" name="Rectangle 7"/>
          <p:cNvSpPr>
            <a:spLocks noChangeArrowheads="1"/>
          </p:cNvSpPr>
          <p:nvPr/>
        </p:nvSpPr>
        <p:spPr bwMode="auto">
          <a:xfrm>
            <a:off x="6553200" y="1981200"/>
            <a:ext cx="1447800" cy="3352800"/>
          </a:xfrm>
          <a:prstGeom prst="rect">
            <a:avLst/>
          </a:prstGeom>
          <a:solidFill>
            <a:srgbClr val="FFFF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9906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The Multinomial Logit (MNL) Model</a:t>
            </a:r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371600" y="1828800"/>
            <a:ext cx="6858000" cy="2362200"/>
          </a:xfrm>
        </p:spPr>
        <p:txBody>
          <a:bodyPr/>
          <a:lstStyle/>
          <a:p>
            <a:pPr eaLnBrk="1" hangingPunct="1"/>
            <a:r>
              <a:rPr lang="en-US" sz="2000" smtClean="0">
                <a:latin typeface="+mj-lt"/>
              </a:rPr>
              <a:t>Independent extreme value (Gumbel):</a:t>
            </a:r>
          </a:p>
          <a:p>
            <a:pPr lvl="1" eaLnBrk="1" hangingPunct="1"/>
            <a:r>
              <a:rPr lang="en-US" sz="1800" smtClean="0">
                <a:latin typeface="+mj-lt"/>
              </a:rPr>
              <a:t>F(</a:t>
            </a:r>
            <a:r>
              <a:rPr lang="en-US" smtClean="0">
                <a:latin typeface="+mj-lt"/>
                <a:sym typeface="Symbol" pitchFamily="18" charset="2"/>
              </a:rPr>
              <a:t></a:t>
            </a:r>
            <a:r>
              <a:rPr lang="en-US" sz="1400" smtClean="0">
                <a:latin typeface="+mj-lt"/>
                <a:sym typeface="Symbol" pitchFamily="18" charset="2"/>
              </a:rPr>
              <a:t>itj</a:t>
            </a:r>
            <a:r>
              <a:rPr lang="en-US" sz="1800" smtClean="0">
                <a:latin typeface="+mj-lt"/>
                <a:sym typeface="Symbol" pitchFamily="18" charset="2"/>
              </a:rPr>
              <a:t>)  =  Exp(-Exp(-</a:t>
            </a:r>
            <a:r>
              <a:rPr lang="en-US" smtClean="0">
                <a:latin typeface="+mj-lt"/>
                <a:sym typeface="Symbol" pitchFamily="18" charset="2"/>
              </a:rPr>
              <a:t></a:t>
            </a:r>
            <a:r>
              <a:rPr lang="en-US" sz="1400" smtClean="0">
                <a:latin typeface="+mj-lt"/>
                <a:sym typeface="Symbol" pitchFamily="18" charset="2"/>
              </a:rPr>
              <a:t>itj</a:t>
            </a:r>
            <a:r>
              <a:rPr lang="en-US" sz="1800" smtClean="0">
                <a:latin typeface="+mj-lt"/>
                <a:sym typeface="Symbol" pitchFamily="18" charset="2"/>
              </a:rPr>
              <a:t>)) (random part of each utility)</a:t>
            </a:r>
          </a:p>
          <a:p>
            <a:pPr lvl="1" eaLnBrk="1" hangingPunct="1"/>
            <a:r>
              <a:rPr lang="en-US" sz="1800" b="1" u="sng" smtClean="0">
                <a:latin typeface="+mj-lt"/>
                <a:sym typeface="Symbol" pitchFamily="18" charset="2"/>
              </a:rPr>
              <a:t>Independence</a:t>
            </a:r>
            <a:r>
              <a:rPr lang="en-US" sz="1800" smtClean="0">
                <a:latin typeface="+mj-lt"/>
                <a:sym typeface="Symbol" pitchFamily="18" charset="2"/>
              </a:rPr>
              <a:t> across utility functions</a:t>
            </a:r>
          </a:p>
          <a:p>
            <a:pPr lvl="1" eaLnBrk="1" hangingPunct="1"/>
            <a:r>
              <a:rPr lang="en-US" sz="1800" b="1" u="sng" smtClean="0">
                <a:latin typeface="+mj-lt"/>
                <a:sym typeface="Symbol" pitchFamily="18" charset="2"/>
              </a:rPr>
              <a:t>Identical variances</a:t>
            </a:r>
            <a:r>
              <a:rPr lang="en-US" sz="1800" smtClean="0">
                <a:latin typeface="+mj-lt"/>
                <a:sym typeface="Symbol" pitchFamily="18" charset="2"/>
              </a:rPr>
              <a:t> (means absorbed in constants)</a:t>
            </a:r>
          </a:p>
          <a:p>
            <a:pPr lvl="1" eaLnBrk="1" hangingPunct="1"/>
            <a:r>
              <a:rPr lang="en-US" sz="1800" b="1" u="sng" smtClean="0">
                <a:latin typeface="+mj-lt"/>
                <a:sym typeface="Symbol" pitchFamily="18" charset="2"/>
              </a:rPr>
              <a:t>Same parameters</a:t>
            </a:r>
            <a:r>
              <a:rPr lang="en-US" sz="1800" smtClean="0">
                <a:latin typeface="+mj-lt"/>
                <a:sym typeface="Symbol" pitchFamily="18" charset="2"/>
              </a:rPr>
              <a:t> for all individuals (temporary)</a:t>
            </a:r>
          </a:p>
          <a:p>
            <a:pPr eaLnBrk="1" hangingPunct="1"/>
            <a:r>
              <a:rPr lang="en-US" sz="2000" smtClean="0">
                <a:latin typeface="+mj-lt"/>
                <a:sym typeface="Symbol" pitchFamily="18" charset="2"/>
              </a:rPr>
              <a:t>Implied probabilities for observed outcomes</a:t>
            </a:r>
          </a:p>
          <a:p>
            <a:pPr eaLnBrk="1" hangingPunct="1">
              <a:buFont typeface="Wingdings" pitchFamily="2" charset="2"/>
              <a:buNone/>
            </a:pPr>
            <a:endParaRPr lang="en-US" sz="2000" smtClean="0">
              <a:sym typeface="Symbol" pitchFamily="18" charset="2"/>
            </a:endParaRPr>
          </a:p>
        </p:txBody>
      </p:sp>
      <p:graphicFrame>
        <p:nvGraphicFramePr>
          <p:cNvPr id="2050" name="Object 4"/>
          <p:cNvGraphicFramePr>
            <a:graphicFrameLocks noChangeAspect="1"/>
          </p:cNvGraphicFramePr>
          <p:nvPr/>
        </p:nvGraphicFramePr>
        <p:xfrm>
          <a:off x="2209800" y="4267200"/>
          <a:ext cx="4800600" cy="1152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" name="Equation" r:id="rId4" imgW="3593880" imgH="761760" progId="Equation.DSMT4">
                  <p:embed/>
                </p:oleObj>
              </mc:Choice>
              <mc:Fallback>
                <p:oleObj name="Equation" r:id="rId4" imgW="3593880" imgH="76176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4267200"/>
                        <a:ext cx="4800600" cy="1152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3" name="Rectangle 7"/>
          <p:cNvSpPr>
            <a:spLocks noChangeArrowheads="1"/>
          </p:cNvSpPr>
          <p:nvPr/>
        </p:nvSpPr>
        <p:spPr bwMode="auto">
          <a:xfrm>
            <a:off x="2133600" y="4191000"/>
            <a:ext cx="5105400" cy="1295400"/>
          </a:xfrm>
          <a:prstGeom prst="rect">
            <a:avLst/>
          </a:prstGeom>
          <a:solidFill>
            <a:srgbClr val="FF0000">
              <a:alpha val="14117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09600"/>
            <a:ext cx="8229600" cy="1139825"/>
          </a:xfrm>
        </p:spPr>
        <p:txBody>
          <a:bodyPr/>
          <a:lstStyle/>
          <a:p>
            <a:r>
              <a:rPr lang="en-US" b="1" smtClean="0"/>
              <a:t>Multinomial Choice Models</a:t>
            </a:r>
            <a:endParaRPr lang="en-US" b="1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/>
        </p:nvGraphicFramePr>
        <p:xfrm>
          <a:off x="1897062" y="2057400"/>
          <a:ext cx="5951538" cy="4195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101" name="Equation" r:id="rId3" imgW="3530520" imgH="2489040" progId="Equation.DSMT4">
                  <p:embed/>
                </p:oleObj>
              </mc:Choice>
              <mc:Fallback>
                <p:oleObj name="Equation" r:id="rId3" imgW="3530520" imgH="248904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97062" y="2057400"/>
                        <a:ext cx="5951538" cy="41957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0668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Specifying the Probabilities</a:t>
            </a:r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685800" y="1828800"/>
            <a:ext cx="8229600" cy="2017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>
                <a:latin typeface="Tahoma" pitchFamily="34" charset="0"/>
              </a:rPr>
              <a:t>•</a:t>
            </a:r>
            <a:r>
              <a:rPr lang="en-US">
                <a:solidFill>
                  <a:schemeClr val="folHlink"/>
                </a:solidFill>
                <a:latin typeface="Tahoma" pitchFamily="34" charset="0"/>
              </a:rPr>
              <a:t> </a:t>
            </a:r>
            <a:r>
              <a:rPr lang="en-US">
                <a:latin typeface="Tahoma" pitchFamily="34" charset="0"/>
              </a:rPr>
              <a:t>Choice specific attributes (</a:t>
            </a:r>
            <a:r>
              <a:rPr lang="en-US" b="1">
                <a:latin typeface="Tahoma" pitchFamily="34" charset="0"/>
              </a:rPr>
              <a:t>X</a:t>
            </a:r>
            <a:r>
              <a:rPr lang="en-US">
                <a:latin typeface="Tahoma" pitchFamily="34" charset="0"/>
              </a:rPr>
              <a:t>) vary by choices, multiply by generic</a:t>
            </a:r>
          </a:p>
          <a:p>
            <a:pPr eaLnBrk="1" hangingPunct="1">
              <a:spcBef>
                <a:spcPct val="50000"/>
              </a:spcBef>
            </a:pPr>
            <a:r>
              <a:rPr lang="en-US">
                <a:latin typeface="Tahoma" pitchFamily="34" charset="0"/>
              </a:rPr>
              <a:t>  coefficients.  E.g., TTME=terminal time, GC=generalized cost of travel mode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>
                <a:latin typeface="Tahoma" pitchFamily="34" charset="0"/>
              </a:rPr>
              <a:t> Generic characteristics (Income, constants) must be interacted with</a:t>
            </a:r>
          </a:p>
          <a:p>
            <a:pPr eaLnBrk="1" hangingPunct="1">
              <a:spcBef>
                <a:spcPct val="50000"/>
              </a:spcBef>
            </a:pPr>
            <a:r>
              <a:rPr lang="en-US">
                <a:latin typeface="Tahoma" pitchFamily="34" charset="0"/>
              </a:rPr>
              <a:t>  choice specific constants. </a:t>
            </a:r>
          </a:p>
          <a:p>
            <a:pPr eaLnBrk="1" hangingPunct="1">
              <a:spcBef>
                <a:spcPct val="50000"/>
              </a:spcBef>
            </a:pPr>
            <a:r>
              <a:rPr lang="en-US">
                <a:latin typeface="Tahoma" pitchFamily="34" charset="0"/>
              </a:rPr>
              <a:t>• Estimation by maximum likelihood; d</a:t>
            </a:r>
            <a:r>
              <a:rPr lang="en-US" baseline="-25000">
                <a:latin typeface="Tahoma" pitchFamily="34" charset="0"/>
              </a:rPr>
              <a:t>ij</a:t>
            </a:r>
            <a:r>
              <a:rPr lang="en-US">
                <a:latin typeface="Tahoma" pitchFamily="34" charset="0"/>
              </a:rPr>
              <a:t> = 1 if person i chooses j</a:t>
            </a:r>
          </a:p>
        </p:txBody>
      </p:sp>
      <p:graphicFrame>
        <p:nvGraphicFramePr>
          <p:cNvPr id="3074" name="Object 4"/>
          <p:cNvGraphicFramePr>
            <a:graphicFrameLocks noChangeAspect="1"/>
          </p:cNvGraphicFramePr>
          <p:nvPr/>
        </p:nvGraphicFramePr>
        <p:xfrm>
          <a:off x="1828800" y="4114800"/>
          <a:ext cx="4800600" cy="1997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Equation" r:id="rId4" imgW="3593880" imgH="1320480" progId="Equation.DSMT4">
                  <p:embed/>
                </p:oleObj>
              </mc:Choice>
              <mc:Fallback>
                <p:oleObj name="Equation" r:id="rId4" imgW="3593880" imgH="132048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4114800"/>
                        <a:ext cx="4800600" cy="1997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7" name="Rectangle 8"/>
          <p:cNvSpPr>
            <a:spLocks noChangeArrowheads="1"/>
          </p:cNvSpPr>
          <p:nvPr/>
        </p:nvSpPr>
        <p:spPr bwMode="auto">
          <a:xfrm>
            <a:off x="1752600" y="4038600"/>
            <a:ext cx="5562600" cy="23622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809625"/>
            <a:ext cx="8229600" cy="608013"/>
          </a:xfrm>
        </p:spPr>
        <p:txBody>
          <a:bodyPr/>
          <a:lstStyle/>
          <a:p>
            <a:pPr eaLnBrk="1" hangingPunct="1"/>
            <a:r>
              <a:rPr lang="en-US" sz="2800" b="1" smtClean="0"/>
              <a:t>Using the Model to Measure Consumer Surplus</a:t>
            </a:r>
          </a:p>
        </p:txBody>
      </p:sp>
      <p:graphicFrame>
        <p:nvGraphicFramePr>
          <p:cNvPr id="4098" name="Object 4"/>
          <p:cNvGraphicFramePr>
            <a:graphicFrameLocks noChangeAspect="1"/>
          </p:cNvGraphicFramePr>
          <p:nvPr/>
        </p:nvGraphicFramePr>
        <p:xfrm>
          <a:off x="762000" y="1828800"/>
          <a:ext cx="6962775" cy="3957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1" name="Equation" r:id="rId4" imgW="3035160" imgH="1726920" progId="Equation.DSMT4">
                  <p:embed/>
                </p:oleObj>
              </mc:Choice>
              <mc:Fallback>
                <p:oleObj name="Equation" r:id="rId4" imgW="3035160" imgH="172692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1828800"/>
                        <a:ext cx="6962775" cy="39576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0" name="Rectangle 7"/>
          <p:cNvSpPr>
            <a:spLocks noChangeArrowheads="1"/>
          </p:cNvSpPr>
          <p:nvPr/>
        </p:nvSpPr>
        <p:spPr bwMode="auto">
          <a:xfrm>
            <a:off x="1295400" y="3505200"/>
            <a:ext cx="6172200" cy="9144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1" name="Rectangle 8"/>
          <p:cNvSpPr>
            <a:spLocks noChangeArrowheads="1"/>
          </p:cNvSpPr>
          <p:nvPr/>
        </p:nvSpPr>
        <p:spPr bwMode="auto">
          <a:xfrm>
            <a:off x="1295400" y="1752600"/>
            <a:ext cx="6172200" cy="9144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809625"/>
            <a:ext cx="8229600" cy="608013"/>
          </a:xfrm>
        </p:spPr>
        <p:txBody>
          <a:bodyPr/>
          <a:lstStyle/>
          <a:p>
            <a:pPr eaLnBrk="1" hangingPunct="1"/>
            <a:r>
              <a:rPr lang="en-US" sz="2800" b="1" smtClean="0"/>
              <a:t>Measuring the Change in Consumer Surplus</a:t>
            </a:r>
          </a:p>
        </p:txBody>
      </p:sp>
      <p:graphicFrame>
        <p:nvGraphicFramePr>
          <p:cNvPr id="4098" name="Object 4"/>
          <p:cNvGraphicFramePr>
            <a:graphicFrameLocks noChangeAspect="1"/>
          </p:cNvGraphicFramePr>
          <p:nvPr/>
        </p:nvGraphicFramePr>
        <p:xfrm>
          <a:off x="1143000" y="1828800"/>
          <a:ext cx="7205663" cy="40632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25" name="Equation" r:id="rId4" imgW="3936960" imgH="2222280" progId="Equation.DSMT4">
                  <p:embed/>
                </p:oleObj>
              </mc:Choice>
              <mc:Fallback>
                <p:oleObj name="Equation" r:id="rId4" imgW="3936960" imgH="222228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1828800"/>
                        <a:ext cx="7205663" cy="406323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0" name="Rectangle 7"/>
          <p:cNvSpPr>
            <a:spLocks noChangeArrowheads="1"/>
          </p:cNvSpPr>
          <p:nvPr/>
        </p:nvSpPr>
        <p:spPr bwMode="auto">
          <a:xfrm>
            <a:off x="1143000" y="4495800"/>
            <a:ext cx="5638800" cy="15240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10668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Willingness to Pay</a:t>
            </a:r>
          </a:p>
        </p:txBody>
      </p:sp>
      <p:graphicFrame>
        <p:nvGraphicFramePr>
          <p:cNvPr id="5122" name="Object 5"/>
          <p:cNvGraphicFramePr>
            <a:graphicFrameLocks noChangeAspect="1"/>
          </p:cNvGraphicFramePr>
          <p:nvPr/>
        </p:nvGraphicFramePr>
        <p:xfrm>
          <a:off x="1600200" y="1736725"/>
          <a:ext cx="6719888" cy="4437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5" name="Equation" r:id="rId4" imgW="4038480" imgH="2666880" progId="Equation.DSMT4">
                  <p:embed/>
                </p:oleObj>
              </mc:Choice>
              <mc:Fallback>
                <p:oleObj name="Equation" r:id="rId4" imgW="4038480" imgH="266688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1736725"/>
                        <a:ext cx="6719888" cy="44370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4" name="Rectangle 6"/>
          <p:cNvSpPr>
            <a:spLocks noChangeArrowheads="1"/>
          </p:cNvSpPr>
          <p:nvPr/>
        </p:nvSpPr>
        <p:spPr bwMode="auto">
          <a:xfrm>
            <a:off x="1752600" y="2362200"/>
            <a:ext cx="4800600" cy="7620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1752600" y="4072468"/>
            <a:ext cx="4800600" cy="7620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9906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Observed Data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295400" y="1752600"/>
            <a:ext cx="7620000" cy="3962400"/>
          </a:xfrm>
        </p:spPr>
        <p:txBody>
          <a:bodyPr/>
          <a:lstStyle/>
          <a:p>
            <a:pPr eaLnBrk="1" hangingPunct="1"/>
            <a:r>
              <a:rPr lang="en-US" sz="2000" smtClean="0">
                <a:latin typeface="+mj-lt"/>
              </a:rPr>
              <a:t>Types of Data</a:t>
            </a:r>
          </a:p>
          <a:p>
            <a:pPr lvl="1" eaLnBrk="1" hangingPunct="1"/>
            <a:r>
              <a:rPr lang="en-US" sz="1600" smtClean="0">
                <a:latin typeface="+mj-lt"/>
              </a:rPr>
              <a:t>Individual choice</a:t>
            </a:r>
          </a:p>
          <a:p>
            <a:pPr lvl="1" eaLnBrk="1" hangingPunct="1"/>
            <a:r>
              <a:rPr lang="en-US" sz="1600" smtClean="0">
                <a:latin typeface="+mj-lt"/>
              </a:rPr>
              <a:t>Market shares – consumer markets</a:t>
            </a:r>
          </a:p>
          <a:p>
            <a:pPr lvl="1" eaLnBrk="1" hangingPunct="1"/>
            <a:r>
              <a:rPr lang="en-US" sz="1600" smtClean="0">
                <a:latin typeface="+mj-lt"/>
              </a:rPr>
              <a:t>Frequencies – vote counts</a:t>
            </a:r>
          </a:p>
          <a:p>
            <a:pPr lvl="1" eaLnBrk="1" hangingPunct="1"/>
            <a:r>
              <a:rPr lang="en-US" sz="1600" smtClean="0">
                <a:latin typeface="+mj-lt"/>
              </a:rPr>
              <a:t>Ranks – contests, preference rankings</a:t>
            </a:r>
          </a:p>
          <a:p>
            <a:pPr eaLnBrk="1" hangingPunct="1"/>
            <a:r>
              <a:rPr lang="en-US" sz="2000" smtClean="0">
                <a:latin typeface="+mj-lt"/>
              </a:rPr>
              <a:t>Attributes and Characteristics</a:t>
            </a:r>
          </a:p>
          <a:p>
            <a:pPr lvl="1" eaLnBrk="1" hangingPunct="1"/>
            <a:r>
              <a:rPr lang="en-US" sz="1600" smtClean="0">
                <a:latin typeface="+mj-lt"/>
              </a:rPr>
              <a:t>Attributes are features of the choices such as price</a:t>
            </a:r>
          </a:p>
          <a:p>
            <a:pPr lvl="1" eaLnBrk="1" hangingPunct="1"/>
            <a:r>
              <a:rPr lang="en-US" sz="1600" smtClean="0">
                <a:latin typeface="+mj-lt"/>
              </a:rPr>
              <a:t>Characteristics are features of the chooser such as age, gender and income.</a:t>
            </a:r>
          </a:p>
          <a:p>
            <a:pPr eaLnBrk="1" hangingPunct="1"/>
            <a:r>
              <a:rPr lang="en-US" sz="2000" smtClean="0">
                <a:latin typeface="+mj-lt"/>
              </a:rPr>
              <a:t>Choice Settings</a:t>
            </a:r>
          </a:p>
          <a:p>
            <a:pPr lvl="1" eaLnBrk="1" hangingPunct="1"/>
            <a:r>
              <a:rPr lang="en-US" sz="1600" smtClean="0">
                <a:latin typeface="+mj-lt"/>
              </a:rPr>
              <a:t>Cross section</a:t>
            </a:r>
          </a:p>
          <a:p>
            <a:pPr lvl="1" eaLnBrk="1" hangingPunct="1"/>
            <a:r>
              <a:rPr lang="en-US" sz="1600" smtClean="0">
                <a:latin typeface="+mj-lt"/>
              </a:rPr>
              <a:t>Repeated measurement (panel data)</a:t>
            </a:r>
          </a:p>
          <a:p>
            <a:pPr lvl="2" eaLnBrk="1" hangingPunct="1"/>
            <a:r>
              <a:rPr lang="en-US" sz="1400" smtClean="0">
                <a:latin typeface="+mj-lt"/>
              </a:rPr>
              <a:t>Stated choice experiments</a:t>
            </a:r>
          </a:p>
          <a:p>
            <a:pPr lvl="2" eaLnBrk="1" hangingPunct="1"/>
            <a:r>
              <a:rPr lang="en-US" sz="1400" smtClean="0">
                <a:latin typeface="+mj-lt"/>
              </a:rPr>
              <a:t>Repeated observations – THE scanner data on consumer choices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381000"/>
            <a:ext cx="8229600" cy="1139825"/>
          </a:xfrm>
        </p:spPr>
        <p:txBody>
          <a:bodyPr/>
          <a:lstStyle/>
          <a:p>
            <a:pPr eaLnBrk="1" hangingPunct="1"/>
            <a:r>
              <a:rPr lang="en-US" b="1" smtClean="0"/>
              <a:t> Data on Discrete Choices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90600" y="1828800"/>
            <a:ext cx="7315200" cy="4267200"/>
          </a:xfrm>
        </p:spPr>
        <p:txBody>
          <a:bodyPr/>
          <a:lstStyle/>
          <a:p>
            <a:pPr eaLnBrk="1" hangingPunct="1">
              <a:lnSpc>
                <a:spcPct val="5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endParaRPr lang="en-US" sz="1200" b="1" smtClean="0">
              <a:latin typeface="Courier New" pitchFamily="49" charset="0"/>
            </a:endParaRP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     CHOICE                     ATTRIBUTES                  CHARACTERISTIC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MODE    TRAVEL       INVC      INVT     TTME     GC              HINC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AIR     .00000      59.000   100.00   69.000   70.000          35.000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TRAIN   .00000      31.000   372.00   34.000   71.000          35.000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BUS     .00000      25.000   417.00   35.000   70.000          35.000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CAR     1.0000      10.000   180.00   .00000   30.000          35.000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AIR     .00000      58.000   68.000   64.000   68.000          30.000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TRAIN   .00000      31.000   354.00   44.000   84.000          30.000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BUS     .00000      25.000   399.00   53.000   85.000          30.000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CAR     1.0000      11.000   255.00   .00000   50.000          30.000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AIR     .00000      127.00   193.00   69.000   148.00          60.000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TRAIN   .00000      109.00   888.00   34.000   205.00          60.000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BUS     1.0000      52.000   1025.0   60.000   163.00          60.000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CAR     .00000      50.000   892.00   .00000   147.00          60.000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AIR     .00000      44.000   100.00   64.000   59.000          70.000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TRAIN   .00000      25.000   351.00   44.000   78.000          70.000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BUS     .00000      20.000   361.00   53.000   75.000          70.000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CAR     1.0000      5.0000   180.00   .00000   32.000          70.000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200" b="1" smtClean="0">
              <a:latin typeface="Courier New" pitchFamily="49" charset="0"/>
            </a:endParaRPr>
          </a:p>
        </p:txBody>
      </p:sp>
      <p:sp>
        <p:nvSpPr>
          <p:cNvPr id="22532" name="Rectangle 5"/>
          <p:cNvSpPr>
            <a:spLocks noChangeArrowheads="1"/>
          </p:cNvSpPr>
          <p:nvPr/>
        </p:nvSpPr>
        <p:spPr bwMode="auto">
          <a:xfrm>
            <a:off x="1009650" y="1981200"/>
            <a:ext cx="1447800" cy="33528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3" name="Rectangle 6"/>
          <p:cNvSpPr>
            <a:spLocks noChangeArrowheads="1"/>
          </p:cNvSpPr>
          <p:nvPr/>
        </p:nvSpPr>
        <p:spPr bwMode="auto">
          <a:xfrm>
            <a:off x="2895600" y="1981200"/>
            <a:ext cx="3124200" cy="3352800"/>
          </a:xfrm>
          <a:prstGeom prst="rect">
            <a:avLst/>
          </a:prstGeom>
          <a:solidFill>
            <a:srgbClr val="3366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4" name="Rectangle 7"/>
          <p:cNvSpPr>
            <a:spLocks noChangeArrowheads="1"/>
          </p:cNvSpPr>
          <p:nvPr/>
        </p:nvSpPr>
        <p:spPr bwMode="auto">
          <a:xfrm>
            <a:off x="6553200" y="1981200"/>
            <a:ext cx="1447800" cy="3352800"/>
          </a:xfrm>
          <a:prstGeom prst="rect">
            <a:avLst/>
          </a:prstGeom>
          <a:solidFill>
            <a:srgbClr val="FFFF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81000" y="5791200"/>
            <a:ext cx="8458200" cy="52322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smtClean="0">
                <a:latin typeface="+mj-lt"/>
              </a:rPr>
              <a:t>This is the ‘long form.’ In the ‘wide form,’ all data for the individual appear on a single ‘line’.  The wide form is unmanageable for models of any complexity and for stated preference applications.</a:t>
            </a:r>
            <a:endParaRPr lang="en-US" sz="1400">
              <a:latin typeface="+mj-lt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990600" y="3048000"/>
            <a:ext cx="7010400" cy="762000"/>
          </a:xfrm>
          <a:prstGeom prst="rect">
            <a:avLst/>
          </a:prstGeom>
          <a:solidFill>
            <a:srgbClr val="000000">
              <a:alpha val="14902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3640666" y="5791200"/>
            <a:ext cx="1981200" cy="304800"/>
          </a:xfrm>
          <a:prstGeom prst="rect">
            <a:avLst/>
          </a:prstGeom>
          <a:solidFill>
            <a:srgbClr val="000000">
              <a:alpha val="14902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66800" y="733425"/>
            <a:ext cx="7162800" cy="684213"/>
          </a:xfrm>
        </p:spPr>
        <p:txBody>
          <a:bodyPr/>
          <a:lstStyle/>
          <a:p>
            <a:pPr eaLnBrk="1" hangingPunct="1"/>
            <a:r>
              <a:rPr lang="en-US" b="1" smtClean="0"/>
              <a:t>An Estimated MNL Model</a:t>
            </a:r>
          </a:p>
        </p:txBody>
      </p:sp>
      <p:sp>
        <p:nvSpPr>
          <p:cNvPr id="23555" name="Text Box 3"/>
          <p:cNvSpPr txBox="1">
            <a:spLocks noChangeArrowheads="1"/>
          </p:cNvSpPr>
          <p:nvPr/>
        </p:nvSpPr>
        <p:spPr bwMode="auto">
          <a:xfrm>
            <a:off x="1447800" y="1600200"/>
            <a:ext cx="6477000" cy="48387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Discrete choice (multinomial logit) model</a:t>
            </a:r>
          </a:p>
          <a:p>
            <a:r>
              <a:rPr lang="en-US" sz="1200" b="1">
                <a:latin typeface="Courier New" pitchFamily="49" charset="0"/>
              </a:rPr>
              <a:t>Dependent variable               Choice</a:t>
            </a:r>
          </a:p>
          <a:p>
            <a:r>
              <a:rPr lang="en-US" sz="1200" b="1">
                <a:latin typeface="Courier New" pitchFamily="49" charset="0"/>
              </a:rPr>
              <a:t>Log likelihood function      -199.97662</a:t>
            </a:r>
          </a:p>
          <a:p>
            <a:r>
              <a:rPr lang="en-US" sz="1200" b="1">
                <a:latin typeface="Courier New" pitchFamily="49" charset="0"/>
              </a:rPr>
              <a:t>Estimation based on N =    210, K =   5</a:t>
            </a:r>
          </a:p>
          <a:p>
            <a:r>
              <a:rPr lang="en-US" sz="1200" b="1">
                <a:latin typeface="Courier New" pitchFamily="49" charset="0"/>
              </a:rPr>
              <a:t>Information Criteria: Normalization=1/N</a:t>
            </a:r>
          </a:p>
          <a:p>
            <a:r>
              <a:rPr lang="en-US" sz="1200" b="1">
                <a:latin typeface="Courier New" pitchFamily="49" charset="0"/>
              </a:rPr>
              <a:t>              Normalized   Unnormalized</a:t>
            </a:r>
          </a:p>
          <a:p>
            <a:r>
              <a:rPr lang="en-US" sz="1200" b="1">
                <a:latin typeface="Courier New" pitchFamily="49" charset="0"/>
              </a:rPr>
              <a:t>AIC              1.95216      409.95325</a:t>
            </a:r>
          </a:p>
          <a:p>
            <a:r>
              <a:rPr lang="en-US" sz="1200" b="1">
                <a:latin typeface="Courier New" pitchFamily="49" charset="0"/>
              </a:rPr>
              <a:t>Fin.Smpl.AIC     1.95356      410.24736</a:t>
            </a:r>
          </a:p>
          <a:p>
            <a:r>
              <a:rPr lang="en-US" sz="1200" b="1">
                <a:latin typeface="Courier New" pitchFamily="49" charset="0"/>
              </a:rPr>
              <a:t>Bayes IC         2.03185      426.68878</a:t>
            </a:r>
          </a:p>
          <a:p>
            <a:r>
              <a:rPr lang="en-US" sz="1200" b="1">
                <a:latin typeface="Courier New" pitchFamily="49" charset="0"/>
              </a:rPr>
              <a:t>Hannan Quinn     1.98438      416.71880</a:t>
            </a:r>
          </a:p>
          <a:p>
            <a:r>
              <a:rPr lang="en-US" sz="1200" b="1">
                <a:latin typeface="Courier New" pitchFamily="49" charset="0"/>
              </a:rPr>
              <a:t>R2=1-LogL/LogL* Log-L fncn R-sqrd R2Adj</a:t>
            </a:r>
          </a:p>
          <a:p>
            <a:r>
              <a:rPr lang="en-US" sz="1200" b="1">
                <a:latin typeface="Courier New" pitchFamily="49" charset="0"/>
              </a:rPr>
              <a:t>Constants only   -283.7588  .2953 .2896</a:t>
            </a:r>
          </a:p>
          <a:p>
            <a:r>
              <a:rPr lang="en-US" sz="1200" b="1">
                <a:latin typeface="Courier New" pitchFamily="49" charset="0"/>
              </a:rPr>
              <a:t>Chi-squared[ 2]          =    167.56429</a:t>
            </a:r>
          </a:p>
          <a:p>
            <a:r>
              <a:rPr lang="en-US" sz="1200" b="1">
                <a:latin typeface="Courier New" pitchFamily="49" charset="0"/>
              </a:rPr>
              <a:t>Prob [ chi squared &gt; value ] =   .00000</a:t>
            </a:r>
          </a:p>
          <a:p>
            <a:r>
              <a:rPr lang="en-US" sz="1200" b="1">
                <a:latin typeface="Courier New" pitchFamily="49" charset="0"/>
              </a:rPr>
              <a:t>Response data are given as ind. choices</a:t>
            </a:r>
          </a:p>
          <a:p>
            <a:r>
              <a:rPr lang="en-US" sz="1200" b="1">
                <a:latin typeface="Courier New" pitchFamily="49" charset="0"/>
              </a:rPr>
              <a:t>Number of obs.=   210, skipped    0 obs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Variable| Coefficient    Standard Error  b/St.Er. P[|Z|&gt;z]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      GC|    -.01578***       .00438       -3.601   .0003</a:t>
            </a:r>
          </a:p>
          <a:p>
            <a:r>
              <a:rPr lang="en-US" sz="1200" b="1">
                <a:latin typeface="Courier New" pitchFamily="49" charset="0"/>
              </a:rPr>
              <a:t>    TTME|    -.09709***       .01044       -9.304   .0000</a:t>
            </a:r>
          </a:p>
          <a:p>
            <a:r>
              <a:rPr lang="en-US" sz="1200" b="1">
                <a:latin typeface="Courier New" pitchFamily="49" charset="0"/>
              </a:rPr>
              <a:t>   A_AIR|    5.77636***       .65592        8.807   .0000</a:t>
            </a:r>
          </a:p>
          <a:p>
            <a:r>
              <a:rPr lang="en-US" sz="1200" b="1">
                <a:latin typeface="Courier New" pitchFamily="49" charset="0"/>
              </a:rPr>
              <a:t> A_TRAIN|    3.92300***       .44199        8.876   .0000</a:t>
            </a:r>
          </a:p>
          <a:p>
            <a:r>
              <a:rPr lang="en-US" sz="1200" b="1">
                <a:latin typeface="Courier New" pitchFamily="49" charset="0"/>
              </a:rPr>
              <a:t>   A_BUS|    3.21073***       .44965        7.140   .0000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</p:txBody>
      </p:sp>
      <p:sp>
        <p:nvSpPr>
          <p:cNvPr id="23556" name="Line 5"/>
          <p:cNvSpPr>
            <a:spLocks noChangeShapeType="1"/>
          </p:cNvSpPr>
          <p:nvPr/>
        </p:nvSpPr>
        <p:spPr bwMode="auto">
          <a:xfrm flipH="1">
            <a:off x="5257800" y="2286000"/>
            <a:ext cx="1524000" cy="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3557" name="Rectangle 4"/>
          <p:cNvSpPr>
            <a:spLocks noChangeArrowheads="1"/>
          </p:cNvSpPr>
          <p:nvPr/>
        </p:nvSpPr>
        <p:spPr bwMode="auto">
          <a:xfrm>
            <a:off x="1447800" y="3810000"/>
            <a:ext cx="3733800" cy="609600"/>
          </a:xfrm>
          <a:prstGeom prst="rect">
            <a:avLst/>
          </a:prstGeom>
          <a:solidFill>
            <a:srgbClr val="7030A0">
              <a:alpha val="27058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3558" name="Rectangle 5"/>
          <p:cNvSpPr>
            <a:spLocks noChangeArrowheads="1"/>
          </p:cNvSpPr>
          <p:nvPr/>
        </p:nvSpPr>
        <p:spPr bwMode="auto">
          <a:xfrm>
            <a:off x="1447800" y="2192338"/>
            <a:ext cx="3733800" cy="228600"/>
          </a:xfrm>
          <a:prstGeom prst="rect">
            <a:avLst/>
          </a:prstGeom>
          <a:solidFill>
            <a:srgbClr val="7030A0">
              <a:alpha val="27058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3559" name="Rectangle 6"/>
          <p:cNvSpPr>
            <a:spLocks noChangeArrowheads="1"/>
          </p:cNvSpPr>
          <p:nvPr/>
        </p:nvSpPr>
        <p:spPr bwMode="auto">
          <a:xfrm>
            <a:off x="1447800" y="5257800"/>
            <a:ext cx="5486400" cy="990600"/>
          </a:xfrm>
          <a:prstGeom prst="rect">
            <a:avLst/>
          </a:prstGeom>
          <a:solidFill>
            <a:srgbClr val="7030A0">
              <a:alpha val="27058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8" name="Line 5"/>
          <p:cNvSpPr>
            <a:spLocks noChangeShapeType="1"/>
          </p:cNvSpPr>
          <p:nvPr/>
        </p:nvSpPr>
        <p:spPr bwMode="auto">
          <a:xfrm flipH="1">
            <a:off x="5257800" y="3903134"/>
            <a:ext cx="1524000" cy="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81000" y="914400"/>
            <a:ext cx="8229600" cy="685800"/>
          </a:xfrm>
        </p:spPr>
        <p:txBody>
          <a:bodyPr/>
          <a:lstStyle/>
          <a:p>
            <a:pPr eaLnBrk="1" hangingPunct="1"/>
            <a:r>
              <a:rPr lang="en-US" b="1" smtClean="0"/>
              <a:t>Descriptive Statistics for the Model</a:t>
            </a:r>
          </a:p>
        </p:txBody>
      </p:sp>
      <p:sp>
        <p:nvSpPr>
          <p:cNvPr id="29699" name="Text Box 4"/>
          <p:cNvSpPr txBox="1">
            <a:spLocks noChangeArrowheads="1"/>
          </p:cNvSpPr>
          <p:nvPr/>
        </p:nvSpPr>
        <p:spPr bwMode="auto">
          <a:xfrm>
            <a:off x="304800" y="1905000"/>
            <a:ext cx="8458200" cy="466566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latin typeface="Courier New" pitchFamily="49" charset="0"/>
              </a:rPr>
              <a:t>+-------------------------------------------------------------------------+</a:t>
            </a:r>
          </a:p>
          <a:p>
            <a:r>
              <a:rPr lang="en-US" sz="1400" b="1">
                <a:latin typeface="Courier New" pitchFamily="49" charset="0"/>
              </a:rPr>
              <a:t>|             Descriptive Statistics for Alternative AIR                  :</a:t>
            </a:r>
          </a:p>
          <a:p>
            <a:r>
              <a:rPr lang="en-US" sz="1400" b="1">
                <a:latin typeface="Courier New" pitchFamily="49" charset="0"/>
              </a:rPr>
              <a:t>|     Utility Function          |                    |     58.0 observs.  |</a:t>
            </a:r>
          </a:p>
          <a:p>
            <a:r>
              <a:rPr lang="en-US" sz="1400" b="1">
                <a:latin typeface="Courier New" pitchFamily="49" charset="0"/>
              </a:rPr>
              <a:t>|     Coefficient               | All      210.0 obs.|that chose AIR      |</a:t>
            </a:r>
          </a:p>
          <a:p>
            <a:r>
              <a:rPr lang="en-US" sz="1400" b="1">
                <a:latin typeface="Courier New" pitchFamily="49" charset="0"/>
              </a:rPr>
              <a:t>| Name          Value  Variable | Mean      Std. Dev.|Mean      Std. Dev. |</a:t>
            </a:r>
          </a:p>
          <a:p>
            <a:r>
              <a:rPr lang="en-US" sz="1400" b="1">
                <a:latin typeface="Courier New" pitchFamily="49" charset="0"/>
              </a:rPr>
              <a:t>| -------------------  -------- | -------------------+------------------- |</a:t>
            </a:r>
          </a:p>
          <a:p>
            <a:r>
              <a:rPr lang="en-US" sz="1400" b="1">
                <a:latin typeface="Courier New" pitchFamily="49" charset="0"/>
              </a:rPr>
              <a:t>| GC           -.0158  GC       |  102.648     30.575|  113.552    33.198 |</a:t>
            </a:r>
          </a:p>
          <a:p>
            <a:r>
              <a:rPr lang="en-US" sz="1400" b="1">
                <a:latin typeface="Courier New" pitchFamily="49" charset="0"/>
              </a:rPr>
              <a:t>| TTME         -.0971  TTME     |   61.010     15.719|   46.534    24.389 |</a:t>
            </a:r>
          </a:p>
          <a:p>
            <a:r>
              <a:rPr lang="en-US" sz="1400" b="1">
                <a:latin typeface="Courier New" pitchFamily="49" charset="0"/>
              </a:rPr>
              <a:t>| A_AIR        5.7764  ONE      |    1.000       .000|    1.000      .000 |</a:t>
            </a:r>
          </a:p>
          <a:p>
            <a:r>
              <a:rPr lang="en-US" sz="1400" b="1">
                <a:latin typeface="Courier New" pitchFamily="49" charset="0"/>
              </a:rPr>
              <a:t>+-------------------------------------------------------------------------+</a:t>
            </a:r>
          </a:p>
          <a:p>
            <a:r>
              <a:rPr lang="en-US" sz="1400" b="1">
                <a:latin typeface="Courier New" pitchFamily="49" charset="0"/>
              </a:rPr>
              <a:t>+-------------------------------------------------------------------------+</a:t>
            </a:r>
          </a:p>
          <a:p>
            <a:r>
              <a:rPr lang="en-US" sz="1400" b="1">
                <a:latin typeface="Courier New" pitchFamily="49" charset="0"/>
              </a:rPr>
              <a:t>|             Descriptive Statistics for Alternative TRAIN                :</a:t>
            </a:r>
          </a:p>
          <a:p>
            <a:r>
              <a:rPr lang="en-US" sz="1400" b="1">
                <a:latin typeface="Courier New" pitchFamily="49" charset="0"/>
              </a:rPr>
              <a:t>|     Utility Function          |                    |     63.0 observs.  |</a:t>
            </a:r>
          </a:p>
          <a:p>
            <a:r>
              <a:rPr lang="en-US" sz="1400" b="1">
                <a:latin typeface="Courier New" pitchFamily="49" charset="0"/>
              </a:rPr>
              <a:t>|     Coefficient               | All      210.0 obs.|that chose TRAIN    |</a:t>
            </a:r>
          </a:p>
          <a:p>
            <a:r>
              <a:rPr lang="en-US" sz="1400" b="1">
                <a:latin typeface="Courier New" pitchFamily="49" charset="0"/>
              </a:rPr>
              <a:t>| Name          Value  Variable | Mean      Std. Dev.|Mean      Std. Dev. |</a:t>
            </a:r>
          </a:p>
          <a:p>
            <a:r>
              <a:rPr lang="en-US" sz="1400" b="1">
                <a:latin typeface="Courier New" pitchFamily="49" charset="0"/>
              </a:rPr>
              <a:t>| -------------------  -------- | -------------------+------------------- |</a:t>
            </a:r>
          </a:p>
          <a:p>
            <a:r>
              <a:rPr lang="en-US" sz="1400" b="1">
                <a:latin typeface="Courier New" pitchFamily="49" charset="0"/>
              </a:rPr>
              <a:t>| GC           -.0158  GC       |  130.200     58.235|  106.619    49.601 |</a:t>
            </a:r>
          </a:p>
          <a:p>
            <a:r>
              <a:rPr lang="en-US" sz="1400" b="1">
                <a:latin typeface="Courier New" pitchFamily="49" charset="0"/>
              </a:rPr>
              <a:t>| TTME         -.0971  TTME     |   35.690     12.279|   28.524    19.354 |</a:t>
            </a:r>
          </a:p>
          <a:p>
            <a:r>
              <a:rPr lang="en-US" sz="1400" b="1">
                <a:latin typeface="Courier New" pitchFamily="49" charset="0"/>
              </a:rPr>
              <a:t>| A_TRAIN      3.9230  ONE      |    1.000       .000|    1.000      .000 |</a:t>
            </a:r>
          </a:p>
          <a:p>
            <a:r>
              <a:rPr lang="en-US" sz="1400" b="1">
                <a:latin typeface="Courier New" pitchFamily="49" charset="0"/>
              </a:rPr>
              <a:t>+-------------------------------------------------------------------------+</a:t>
            </a:r>
          </a:p>
          <a:p>
            <a:pPr>
              <a:spcBef>
                <a:spcPct val="50000"/>
              </a:spcBef>
            </a:pPr>
            <a:endParaRPr lang="en-US" sz="1400">
              <a:latin typeface="Courier New" pitchFamily="49" charset="0"/>
            </a:endParaRPr>
          </a:p>
        </p:txBody>
      </p:sp>
      <p:sp>
        <p:nvSpPr>
          <p:cNvPr id="29700" name="Rectangle 5"/>
          <p:cNvSpPr>
            <a:spLocks noChangeArrowheads="1"/>
          </p:cNvSpPr>
          <p:nvPr/>
        </p:nvSpPr>
        <p:spPr bwMode="auto">
          <a:xfrm>
            <a:off x="533400" y="3200400"/>
            <a:ext cx="2819400" cy="685800"/>
          </a:xfrm>
          <a:prstGeom prst="rect">
            <a:avLst/>
          </a:prstGeom>
          <a:solidFill>
            <a:srgbClr val="7030A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01" name="Rectangle 6"/>
          <p:cNvSpPr>
            <a:spLocks noChangeArrowheads="1"/>
          </p:cNvSpPr>
          <p:nvPr/>
        </p:nvSpPr>
        <p:spPr bwMode="auto">
          <a:xfrm>
            <a:off x="6324600" y="3200400"/>
            <a:ext cx="1905000" cy="685800"/>
          </a:xfrm>
          <a:prstGeom prst="rect">
            <a:avLst/>
          </a:prstGeom>
          <a:solidFill>
            <a:srgbClr val="3366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5"/>
          <p:cNvSpPr txBox="1">
            <a:spLocks noChangeArrowheads="1"/>
          </p:cNvSpPr>
          <p:nvPr/>
        </p:nvSpPr>
        <p:spPr bwMode="auto">
          <a:xfrm>
            <a:off x="1143000" y="1676400"/>
            <a:ext cx="6477000" cy="48387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Discrete choice (multinomial logit) model</a:t>
            </a:r>
          </a:p>
          <a:p>
            <a:r>
              <a:rPr lang="en-US" sz="1200" b="1">
                <a:latin typeface="Courier New" pitchFamily="49" charset="0"/>
              </a:rPr>
              <a:t>Dependent variable               Choice</a:t>
            </a:r>
          </a:p>
          <a:p>
            <a:r>
              <a:rPr lang="en-US" sz="1200" b="1">
                <a:latin typeface="Courier New" pitchFamily="49" charset="0"/>
              </a:rPr>
              <a:t>Log likelihood function      -199.97662</a:t>
            </a:r>
          </a:p>
          <a:p>
            <a:r>
              <a:rPr lang="en-US" sz="1200" b="1">
                <a:latin typeface="Courier New" pitchFamily="49" charset="0"/>
              </a:rPr>
              <a:t>Estimation based on N =    210, K =   5</a:t>
            </a:r>
          </a:p>
          <a:p>
            <a:r>
              <a:rPr lang="en-US" sz="1200" b="1">
                <a:latin typeface="Courier New" pitchFamily="49" charset="0"/>
              </a:rPr>
              <a:t>Information Criteria: Normalization=1/N</a:t>
            </a:r>
          </a:p>
          <a:p>
            <a:r>
              <a:rPr lang="en-US" sz="1200" b="1">
                <a:latin typeface="Courier New" pitchFamily="49" charset="0"/>
              </a:rPr>
              <a:t>              Normalized   Unnormalized</a:t>
            </a:r>
          </a:p>
          <a:p>
            <a:r>
              <a:rPr lang="en-US" sz="1200" b="1">
                <a:latin typeface="Courier New" pitchFamily="49" charset="0"/>
              </a:rPr>
              <a:t>AIC              1.95216      409.95325</a:t>
            </a:r>
          </a:p>
          <a:p>
            <a:r>
              <a:rPr lang="en-US" sz="1200" b="1">
                <a:latin typeface="Courier New" pitchFamily="49" charset="0"/>
              </a:rPr>
              <a:t>Fin.Smpl.AIC     1.95356      410.24736</a:t>
            </a:r>
          </a:p>
          <a:p>
            <a:r>
              <a:rPr lang="en-US" sz="1200" b="1">
                <a:latin typeface="Courier New" pitchFamily="49" charset="0"/>
              </a:rPr>
              <a:t>Bayes IC         2.03185      426.68878</a:t>
            </a:r>
          </a:p>
          <a:p>
            <a:r>
              <a:rPr lang="en-US" sz="1200" b="1">
                <a:latin typeface="Courier New" pitchFamily="49" charset="0"/>
              </a:rPr>
              <a:t>Hannan Quinn     1.98438      416.71880</a:t>
            </a:r>
          </a:p>
          <a:p>
            <a:r>
              <a:rPr lang="en-US" sz="1200" b="1">
                <a:latin typeface="Courier New" pitchFamily="49" charset="0"/>
              </a:rPr>
              <a:t>R2=1-LogL/LogL* Log-L fncn R-sqrd R2Adj</a:t>
            </a:r>
          </a:p>
          <a:p>
            <a:r>
              <a:rPr lang="en-US" sz="1200" b="1">
                <a:latin typeface="Courier New" pitchFamily="49" charset="0"/>
              </a:rPr>
              <a:t>Constants only   -283.7588  .2953 .2896</a:t>
            </a:r>
          </a:p>
          <a:p>
            <a:r>
              <a:rPr lang="en-US" sz="1200" b="1">
                <a:latin typeface="Courier New" pitchFamily="49" charset="0"/>
              </a:rPr>
              <a:t>Chi-squared[ 2]          =    167.56429</a:t>
            </a:r>
          </a:p>
          <a:p>
            <a:r>
              <a:rPr lang="en-US" sz="1200" b="1">
                <a:latin typeface="Courier New" pitchFamily="49" charset="0"/>
              </a:rPr>
              <a:t>Prob [ chi squared &gt; value ] =   .00000</a:t>
            </a:r>
          </a:p>
          <a:p>
            <a:r>
              <a:rPr lang="en-US" sz="1200" b="1">
                <a:latin typeface="Courier New" pitchFamily="49" charset="0"/>
              </a:rPr>
              <a:t>Response data are given as ind. choices</a:t>
            </a:r>
          </a:p>
          <a:p>
            <a:r>
              <a:rPr lang="en-US" sz="1200" b="1">
                <a:latin typeface="Courier New" pitchFamily="49" charset="0"/>
              </a:rPr>
              <a:t>Number of obs.=   210, skipped    0 obs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Variable| Coefficient    Standard Error  b/St.Er. P[|Z|&gt;z]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      GC|    -.01578***       .00438       -3.601   .0003</a:t>
            </a:r>
          </a:p>
          <a:p>
            <a:r>
              <a:rPr lang="en-US" sz="1200" b="1">
                <a:latin typeface="Courier New" pitchFamily="49" charset="0"/>
              </a:rPr>
              <a:t>    TTME|    -.09709***       .01044       -9.304   .0000</a:t>
            </a:r>
          </a:p>
          <a:p>
            <a:r>
              <a:rPr lang="en-US" sz="1200" b="1">
                <a:latin typeface="Courier New" pitchFamily="49" charset="0"/>
              </a:rPr>
              <a:t>   A_AIR|    5.77636***       .65592        8.807   .0000</a:t>
            </a:r>
          </a:p>
          <a:p>
            <a:r>
              <a:rPr lang="en-US" sz="1200" b="1">
                <a:latin typeface="Courier New" pitchFamily="49" charset="0"/>
              </a:rPr>
              <a:t> A_TRAIN|    3.92300***       .44199        8.876   .0000</a:t>
            </a:r>
          </a:p>
          <a:p>
            <a:r>
              <a:rPr lang="en-US" sz="1200" b="1">
                <a:latin typeface="Courier New" pitchFamily="49" charset="0"/>
              </a:rPr>
              <a:t>   A_BUS|    3.21073***       .44965        7.140   .0000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</p:txBody>
      </p:sp>
      <p:sp>
        <p:nvSpPr>
          <p:cNvPr id="24579" name="Rectangle 6"/>
          <p:cNvSpPr>
            <a:spLocks noChangeArrowheads="1"/>
          </p:cNvSpPr>
          <p:nvPr/>
        </p:nvSpPr>
        <p:spPr bwMode="auto">
          <a:xfrm>
            <a:off x="2209800" y="5334000"/>
            <a:ext cx="1295400" cy="990600"/>
          </a:xfrm>
          <a:prstGeom prst="rect">
            <a:avLst/>
          </a:prstGeom>
          <a:solidFill>
            <a:srgbClr val="FF0000">
              <a:alpha val="14902"/>
            </a:srgbClr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0" name="Rectangle 8"/>
          <p:cNvSpPr>
            <a:spLocks noChangeArrowheads="1"/>
          </p:cNvSpPr>
          <p:nvPr/>
        </p:nvSpPr>
        <p:spPr bwMode="auto">
          <a:xfrm>
            <a:off x="838200" y="762000"/>
            <a:ext cx="7162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eaLnBrk="1" hangingPunct="1"/>
            <a:r>
              <a:rPr lang="en-US" sz="3200" b="1">
                <a:solidFill>
                  <a:srgbClr val="7030A0"/>
                </a:solidFill>
                <a:latin typeface="Arial" charset="0"/>
              </a:rPr>
              <a:t>Estimated MNL Model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5"/>
          <p:cNvSpPr txBox="1">
            <a:spLocks noChangeArrowheads="1"/>
          </p:cNvSpPr>
          <p:nvPr/>
        </p:nvSpPr>
        <p:spPr bwMode="auto">
          <a:xfrm>
            <a:off x="1143000" y="1676400"/>
            <a:ext cx="6477000" cy="48387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Discrete choice (multinomial logit) model</a:t>
            </a:r>
          </a:p>
          <a:p>
            <a:r>
              <a:rPr lang="en-US" sz="1200" b="1">
                <a:latin typeface="Courier New" pitchFamily="49" charset="0"/>
              </a:rPr>
              <a:t>Dependent variable               Choice</a:t>
            </a:r>
          </a:p>
          <a:p>
            <a:r>
              <a:rPr lang="en-US" sz="1200" b="1">
                <a:latin typeface="Courier New" pitchFamily="49" charset="0"/>
              </a:rPr>
              <a:t>Log likelihood function      -199.97662</a:t>
            </a:r>
          </a:p>
          <a:p>
            <a:r>
              <a:rPr lang="en-US" sz="1200" b="1">
                <a:latin typeface="Courier New" pitchFamily="49" charset="0"/>
              </a:rPr>
              <a:t>Estimation based on N =    210, K =   5</a:t>
            </a:r>
          </a:p>
          <a:p>
            <a:r>
              <a:rPr lang="en-US" sz="1200" b="1">
                <a:latin typeface="Courier New" pitchFamily="49" charset="0"/>
              </a:rPr>
              <a:t>Information Criteria: Normalization=1/N</a:t>
            </a:r>
          </a:p>
          <a:p>
            <a:r>
              <a:rPr lang="en-US" sz="1200" b="1">
                <a:latin typeface="Courier New" pitchFamily="49" charset="0"/>
              </a:rPr>
              <a:t>              Normalized   Unnormalized</a:t>
            </a:r>
          </a:p>
          <a:p>
            <a:r>
              <a:rPr lang="en-US" sz="1200" b="1">
                <a:latin typeface="Courier New" pitchFamily="49" charset="0"/>
              </a:rPr>
              <a:t>AIC              1.95216      409.95325</a:t>
            </a:r>
          </a:p>
          <a:p>
            <a:r>
              <a:rPr lang="en-US" sz="1200" b="1">
                <a:latin typeface="Courier New" pitchFamily="49" charset="0"/>
              </a:rPr>
              <a:t>Fin.Smpl.AIC     1.95356      410.24736</a:t>
            </a:r>
          </a:p>
          <a:p>
            <a:r>
              <a:rPr lang="en-US" sz="1200" b="1">
                <a:latin typeface="Courier New" pitchFamily="49" charset="0"/>
              </a:rPr>
              <a:t>Bayes IC         2.03185      426.68878</a:t>
            </a:r>
          </a:p>
          <a:p>
            <a:r>
              <a:rPr lang="en-US" sz="1200" b="1">
                <a:latin typeface="Courier New" pitchFamily="49" charset="0"/>
              </a:rPr>
              <a:t>Hannan Quinn     1.98438      416.71880</a:t>
            </a:r>
          </a:p>
          <a:p>
            <a:r>
              <a:rPr lang="en-US" sz="1200" b="1">
                <a:latin typeface="Courier New" pitchFamily="49" charset="0"/>
              </a:rPr>
              <a:t>R2=1-LogL/LogL* Log-L fncn R-sqrd R2Adj</a:t>
            </a:r>
          </a:p>
          <a:p>
            <a:r>
              <a:rPr lang="en-US" sz="1200" b="1">
                <a:latin typeface="Courier New" pitchFamily="49" charset="0"/>
              </a:rPr>
              <a:t>Constants only   -283.7588  .2953 .2896</a:t>
            </a:r>
          </a:p>
          <a:p>
            <a:r>
              <a:rPr lang="en-US" sz="1200" b="1">
                <a:latin typeface="Courier New" pitchFamily="49" charset="0"/>
              </a:rPr>
              <a:t>Chi-squared[ 2]          =    167.56429</a:t>
            </a:r>
          </a:p>
          <a:p>
            <a:r>
              <a:rPr lang="en-US" sz="1200" b="1">
                <a:latin typeface="Courier New" pitchFamily="49" charset="0"/>
              </a:rPr>
              <a:t>Prob [ chi squared &gt; value ] =   .00000</a:t>
            </a:r>
          </a:p>
          <a:p>
            <a:r>
              <a:rPr lang="en-US" sz="1200" b="1">
                <a:latin typeface="Courier New" pitchFamily="49" charset="0"/>
              </a:rPr>
              <a:t>Response data are given as ind. choices</a:t>
            </a:r>
          </a:p>
          <a:p>
            <a:r>
              <a:rPr lang="en-US" sz="1200" b="1">
                <a:latin typeface="Courier New" pitchFamily="49" charset="0"/>
              </a:rPr>
              <a:t>Number of obs.=   210, skipped    0 obs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Variable| Coefficient    Standard Error  b/St.Er. P[|Z|&gt;z]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      GC|    -.01578***       .00438       -3.601   .0003</a:t>
            </a:r>
          </a:p>
          <a:p>
            <a:r>
              <a:rPr lang="en-US" sz="1200" b="1">
                <a:latin typeface="Courier New" pitchFamily="49" charset="0"/>
              </a:rPr>
              <a:t>    TTME|    -.09709***       .01044       -9.304   .0000</a:t>
            </a:r>
          </a:p>
          <a:p>
            <a:r>
              <a:rPr lang="en-US" sz="1200" b="1">
                <a:latin typeface="Courier New" pitchFamily="49" charset="0"/>
              </a:rPr>
              <a:t>   A_AIR|    5.77636***       .65592        8.807   .0000</a:t>
            </a:r>
          </a:p>
          <a:p>
            <a:r>
              <a:rPr lang="en-US" sz="1200" b="1">
                <a:latin typeface="Courier New" pitchFamily="49" charset="0"/>
              </a:rPr>
              <a:t> A_TRAIN|    3.92300***       .44199        8.876   .0000</a:t>
            </a:r>
          </a:p>
          <a:p>
            <a:r>
              <a:rPr lang="en-US" sz="1200" b="1">
                <a:latin typeface="Courier New" pitchFamily="49" charset="0"/>
              </a:rPr>
              <a:t>   A_BUS|    3.21073***       .44965        7.140   .0000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</p:txBody>
      </p:sp>
      <p:sp>
        <p:nvSpPr>
          <p:cNvPr id="25603" name="Rectangle 6"/>
          <p:cNvSpPr>
            <a:spLocks noChangeArrowheads="1"/>
          </p:cNvSpPr>
          <p:nvPr/>
        </p:nvSpPr>
        <p:spPr bwMode="auto">
          <a:xfrm>
            <a:off x="3657600" y="5334000"/>
            <a:ext cx="2209800" cy="990600"/>
          </a:xfrm>
          <a:prstGeom prst="rect">
            <a:avLst/>
          </a:prstGeom>
          <a:solidFill>
            <a:srgbClr val="FF0000">
              <a:alpha val="14902"/>
            </a:srgbClr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04" name="Rectangle 8"/>
          <p:cNvSpPr>
            <a:spLocks noChangeArrowheads="1"/>
          </p:cNvSpPr>
          <p:nvPr/>
        </p:nvSpPr>
        <p:spPr bwMode="auto">
          <a:xfrm>
            <a:off x="838200" y="762000"/>
            <a:ext cx="7162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eaLnBrk="1" hangingPunct="1"/>
            <a:r>
              <a:rPr lang="en-US" sz="3200" b="1">
                <a:solidFill>
                  <a:srgbClr val="7030A0"/>
                </a:solidFill>
                <a:latin typeface="Arial" charset="0"/>
              </a:rPr>
              <a:t>Estimated MNL Model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762000"/>
            <a:ext cx="8229600" cy="760413"/>
          </a:xfrm>
        </p:spPr>
        <p:txBody>
          <a:bodyPr/>
          <a:lstStyle/>
          <a:p>
            <a:pPr eaLnBrk="1" hangingPunct="1"/>
            <a:r>
              <a:rPr lang="en-US" b="1" smtClean="0"/>
              <a:t>Model Fit Based on Log Likelihood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600200" y="1828800"/>
            <a:ext cx="6934200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smtClean="0">
                <a:latin typeface="+mj-lt"/>
              </a:rPr>
              <a:t>Three sets of predicted probabilities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latin typeface="+mj-lt"/>
              </a:rPr>
              <a:t>No model:             P</a:t>
            </a:r>
            <a:r>
              <a:rPr lang="en-US" sz="1600" smtClean="0">
                <a:latin typeface="+mj-lt"/>
              </a:rPr>
              <a:t>ij</a:t>
            </a:r>
            <a:r>
              <a:rPr lang="en-US" sz="2000" smtClean="0">
                <a:latin typeface="+mj-lt"/>
              </a:rPr>
              <a:t>  =  1/J  (.25)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latin typeface="+mj-lt"/>
              </a:rPr>
              <a:t>Constants only:    P</a:t>
            </a:r>
            <a:r>
              <a:rPr lang="en-US" sz="1600" smtClean="0">
                <a:latin typeface="+mj-lt"/>
              </a:rPr>
              <a:t>ij</a:t>
            </a:r>
            <a:r>
              <a:rPr lang="en-US" sz="2000" smtClean="0">
                <a:latin typeface="+mj-lt"/>
              </a:rPr>
              <a:t>  =  (1/N)</a:t>
            </a:r>
            <a:r>
              <a:rPr lang="en-US" smtClean="0">
                <a:latin typeface="+mj-lt"/>
                <a:sym typeface="Symbol" pitchFamily="18" charset="2"/>
              </a:rPr>
              <a:t></a:t>
            </a:r>
            <a:r>
              <a:rPr lang="en-US" sz="1600" smtClean="0">
                <a:latin typeface="+mj-lt"/>
                <a:sym typeface="Symbol" pitchFamily="18" charset="2"/>
              </a:rPr>
              <a:t>i</a:t>
            </a:r>
            <a:r>
              <a:rPr lang="en-US" sz="2000" smtClean="0">
                <a:latin typeface="+mj-lt"/>
                <a:sym typeface="Symbol" pitchFamily="18" charset="2"/>
              </a:rPr>
              <a:t> d</a:t>
            </a:r>
            <a:r>
              <a:rPr lang="en-US" sz="1600" smtClean="0">
                <a:latin typeface="+mj-lt"/>
                <a:sym typeface="Symbol" pitchFamily="18" charset="2"/>
              </a:rPr>
              <a:t>ij</a:t>
            </a:r>
            <a:r>
              <a:rPr lang="en-US" sz="2000" smtClean="0">
                <a:latin typeface="+mj-lt"/>
              </a:rPr>
              <a:t> 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smtClean="0">
                <a:latin typeface="+mj-lt"/>
              </a:rPr>
              <a:t>    (58,63,30,59)/210=.286,.300,.143,.281</a:t>
            </a:r>
            <a:br>
              <a:rPr lang="en-US" sz="2000" smtClean="0">
                <a:latin typeface="+mj-lt"/>
              </a:rPr>
            </a:br>
            <a:r>
              <a:rPr lang="en-US" sz="2000" smtClean="0">
                <a:latin typeface="+mj-lt"/>
              </a:rPr>
              <a:t>Constants only model matches sample shares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latin typeface="+mj-lt"/>
              </a:rPr>
              <a:t>Estimated model: Logit probabilities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>
                <a:latin typeface="+mj-lt"/>
              </a:rPr>
              <a:t>Compute log likelihood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>
                <a:latin typeface="+mj-lt"/>
              </a:rPr>
              <a:t>Measure improvement in log likelihood with </a:t>
            </a:r>
            <a:br>
              <a:rPr lang="en-US" sz="2400" smtClean="0">
                <a:latin typeface="+mj-lt"/>
              </a:rPr>
            </a:br>
            <a:r>
              <a:rPr lang="en-US" sz="2400" smtClean="0">
                <a:latin typeface="+mj-lt"/>
              </a:rPr>
              <a:t>pseudo R-squared = 1 – LogL/LogL</a:t>
            </a:r>
            <a:r>
              <a:rPr lang="en-US" sz="2400" baseline="-25000" smtClean="0">
                <a:latin typeface="+mj-lt"/>
              </a:rPr>
              <a:t>0</a:t>
            </a:r>
            <a:r>
              <a:rPr lang="en-US" sz="2400" smtClean="0">
                <a:latin typeface="+mj-lt"/>
              </a:rPr>
              <a:t> </a:t>
            </a:r>
            <a:br>
              <a:rPr lang="en-US" sz="2400" smtClean="0">
                <a:latin typeface="+mj-lt"/>
              </a:rPr>
            </a:br>
            <a:r>
              <a:rPr lang="en-US" sz="2400" smtClean="0">
                <a:latin typeface="+mj-lt"/>
              </a:rPr>
              <a:t>(“Adjusted” for number of parameters in the model.)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2438400" y="2260599"/>
            <a:ext cx="4038600" cy="304800"/>
          </a:xfrm>
          <a:prstGeom prst="rect">
            <a:avLst/>
          </a:prstGeom>
          <a:solidFill>
            <a:srgbClr val="FF660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438400" y="2667000"/>
            <a:ext cx="4038600" cy="304800"/>
          </a:xfrm>
          <a:prstGeom prst="rect">
            <a:avLst/>
          </a:prstGeom>
          <a:solidFill>
            <a:srgbClr val="FF660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2438400" y="3581400"/>
            <a:ext cx="4038600" cy="304800"/>
          </a:xfrm>
          <a:prstGeom prst="rect">
            <a:avLst/>
          </a:prstGeom>
          <a:solidFill>
            <a:srgbClr val="FF660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81000" y="533400"/>
            <a:ext cx="8229600" cy="914400"/>
          </a:xfrm>
        </p:spPr>
        <p:txBody>
          <a:bodyPr/>
          <a:lstStyle/>
          <a:p>
            <a:pPr eaLnBrk="1" hangingPunct="1"/>
            <a:r>
              <a:rPr lang="en-US" b="1" smtClean="0"/>
              <a:t>Fit the Model with Only ASCs</a:t>
            </a:r>
          </a:p>
        </p:txBody>
      </p:sp>
      <p:sp>
        <p:nvSpPr>
          <p:cNvPr id="28675" name="Text Box 5"/>
          <p:cNvSpPr txBox="1">
            <a:spLocks noChangeArrowheads="1"/>
          </p:cNvSpPr>
          <p:nvPr/>
        </p:nvSpPr>
        <p:spPr bwMode="auto">
          <a:xfrm>
            <a:off x="1447800" y="2209800"/>
            <a:ext cx="6629400" cy="41084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Discrete choice (multinomial logit) model</a:t>
            </a:r>
          </a:p>
          <a:p>
            <a:r>
              <a:rPr lang="en-US" sz="1200" b="1">
                <a:latin typeface="Courier New" pitchFamily="49" charset="0"/>
              </a:rPr>
              <a:t>Dependent variable               Choice</a:t>
            </a:r>
          </a:p>
          <a:p>
            <a:r>
              <a:rPr lang="en-US" sz="1200" b="1">
                <a:latin typeface="Courier New" pitchFamily="49" charset="0"/>
              </a:rPr>
              <a:t>Log likelihood function      -283.75877</a:t>
            </a:r>
          </a:p>
          <a:p>
            <a:r>
              <a:rPr lang="en-US" sz="1200" b="1">
                <a:latin typeface="Courier New" pitchFamily="49" charset="0"/>
              </a:rPr>
              <a:t>Estimation based on N =    210, K =   3</a:t>
            </a:r>
          </a:p>
          <a:p>
            <a:r>
              <a:rPr lang="en-US" sz="1200" b="1">
                <a:latin typeface="Courier New" pitchFamily="49" charset="0"/>
              </a:rPr>
              <a:t>Information Criteria: Normalization=1/N</a:t>
            </a:r>
          </a:p>
          <a:p>
            <a:r>
              <a:rPr lang="en-US" sz="1200" b="1">
                <a:latin typeface="Courier New" pitchFamily="49" charset="0"/>
              </a:rPr>
              <a:t>              Normalized   Unnormalized</a:t>
            </a:r>
          </a:p>
          <a:p>
            <a:r>
              <a:rPr lang="en-US" sz="1200" b="1">
                <a:latin typeface="Courier New" pitchFamily="49" charset="0"/>
              </a:rPr>
              <a:t>AIC              2.73104      573.51754</a:t>
            </a:r>
          </a:p>
          <a:p>
            <a:r>
              <a:rPr lang="en-US" sz="1200" b="1">
                <a:latin typeface="Courier New" pitchFamily="49" charset="0"/>
              </a:rPr>
              <a:t>Fin.Smpl.AIC     2.73159      573.63404</a:t>
            </a:r>
          </a:p>
          <a:p>
            <a:r>
              <a:rPr lang="en-US" sz="1200" b="1">
                <a:latin typeface="Courier New" pitchFamily="49" charset="0"/>
              </a:rPr>
              <a:t>Bayes IC         2.77885      583.55886</a:t>
            </a:r>
          </a:p>
          <a:p>
            <a:r>
              <a:rPr lang="en-US" sz="1200" b="1">
                <a:latin typeface="Courier New" pitchFamily="49" charset="0"/>
              </a:rPr>
              <a:t>Hannan Quinn     2.75037      577.57687</a:t>
            </a:r>
          </a:p>
          <a:p>
            <a:r>
              <a:rPr lang="en-US" sz="1200" b="1">
                <a:latin typeface="Courier New" pitchFamily="49" charset="0"/>
              </a:rPr>
              <a:t>R2=1-LogL/LogL* Log-L fncn R-sqrd R2Adj</a:t>
            </a:r>
          </a:p>
          <a:p>
            <a:r>
              <a:rPr lang="en-US" sz="1200" b="1">
                <a:latin typeface="Courier New" pitchFamily="49" charset="0"/>
              </a:rPr>
              <a:t>Constants only   -283.7588  .0000-.0048</a:t>
            </a:r>
          </a:p>
          <a:p>
            <a:r>
              <a:rPr lang="en-US" sz="1200" b="1">
                <a:latin typeface="Courier New" pitchFamily="49" charset="0"/>
              </a:rPr>
              <a:t>Response data are given as ind. choices</a:t>
            </a:r>
          </a:p>
          <a:p>
            <a:r>
              <a:rPr lang="en-US" sz="1200" b="1">
                <a:latin typeface="Courier New" pitchFamily="49" charset="0"/>
              </a:rPr>
              <a:t>Number of obs.=   210, skipped    0 obs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Variable| Coefficient    Standard Error  b/St.Er. P[|Z|&gt;z]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   A_AIR|    -.01709          .18491        -.092   .9263</a:t>
            </a:r>
          </a:p>
          <a:p>
            <a:r>
              <a:rPr lang="en-US" sz="1200" b="1">
                <a:latin typeface="Courier New" pitchFamily="49" charset="0"/>
              </a:rPr>
              <a:t> A_TRAIN|     .06560          .18117         .362   .7173</a:t>
            </a:r>
          </a:p>
          <a:p>
            <a:r>
              <a:rPr lang="en-US" sz="1200" b="1">
                <a:latin typeface="Courier New" pitchFamily="49" charset="0"/>
              </a:rPr>
              <a:t>   A_BUS|    -.67634***       .22424       -3.016   .0026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</p:txBody>
      </p:sp>
      <p:sp>
        <p:nvSpPr>
          <p:cNvPr id="28676" name="Text Box 5"/>
          <p:cNvSpPr txBox="1">
            <a:spLocks noChangeArrowheads="1"/>
          </p:cNvSpPr>
          <p:nvPr/>
        </p:nvSpPr>
        <p:spPr bwMode="auto">
          <a:xfrm>
            <a:off x="1524000" y="1600200"/>
            <a:ext cx="5410200" cy="650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Arial" charset="0"/>
              </a:rPr>
              <a:t>If the choice set varies across observations, this is the only way to obtain the restricted log likelihood.</a:t>
            </a:r>
          </a:p>
        </p:txBody>
      </p:sp>
      <p:sp>
        <p:nvSpPr>
          <p:cNvPr id="28677" name="Line 6"/>
          <p:cNvSpPr>
            <a:spLocks noChangeShapeType="1"/>
          </p:cNvSpPr>
          <p:nvPr/>
        </p:nvSpPr>
        <p:spPr bwMode="auto">
          <a:xfrm flipH="1">
            <a:off x="5257800" y="4495800"/>
            <a:ext cx="6858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524000" y="4419600"/>
            <a:ext cx="2438400" cy="2286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5486400" y="2590800"/>
          <a:ext cx="3265273" cy="160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09" name="Equation" r:id="rId4" imgW="1917360" imgH="939600" progId="Equation.DSMT4">
                  <p:embed/>
                </p:oleObj>
              </mc:Choice>
              <mc:Fallback>
                <p:oleObj name="Equation" r:id="rId4" imgW="1917360" imgH="9396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6400" y="2590800"/>
                        <a:ext cx="3265273" cy="1600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/>
          <p:cNvSpPr/>
          <p:nvPr/>
        </p:nvSpPr>
        <p:spPr bwMode="auto">
          <a:xfrm>
            <a:off x="5486400" y="2590800"/>
            <a:ext cx="3276600" cy="1676400"/>
          </a:xfrm>
          <a:prstGeom prst="rect">
            <a:avLst/>
          </a:prstGeom>
          <a:solidFill>
            <a:srgbClr val="7030A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66800" y="838200"/>
            <a:ext cx="7162800" cy="684213"/>
          </a:xfrm>
        </p:spPr>
        <p:txBody>
          <a:bodyPr/>
          <a:lstStyle/>
          <a:p>
            <a:pPr eaLnBrk="1" hangingPunct="1"/>
            <a:r>
              <a:rPr lang="en-US" b="1" smtClean="0"/>
              <a:t>Estimated MNL Model</a:t>
            </a:r>
          </a:p>
        </p:txBody>
      </p:sp>
      <p:sp>
        <p:nvSpPr>
          <p:cNvPr id="27651" name="Text Box 3"/>
          <p:cNvSpPr txBox="1">
            <a:spLocks noChangeArrowheads="1"/>
          </p:cNvSpPr>
          <p:nvPr/>
        </p:nvSpPr>
        <p:spPr bwMode="auto">
          <a:xfrm>
            <a:off x="1447800" y="1600200"/>
            <a:ext cx="6477000" cy="48387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Discrete choice (multinomial logit) model</a:t>
            </a:r>
          </a:p>
          <a:p>
            <a:r>
              <a:rPr lang="en-US" sz="1200" b="1">
                <a:latin typeface="Courier New" pitchFamily="49" charset="0"/>
              </a:rPr>
              <a:t>Dependent variable               Choice</a:t>
            </a:r>
          </a:p>
          <a:p>
            <a:r>
              <a:rPr lang="en-US" sz="1200" b="1" smtClean="0">
                <a:latin typeface="Courier New" pitchFamily="49" charset="0"/>
              </a:rPr>
              <a:t>Log likelihood function      -199.97662</a:t>
            </a:r>
          </a:p>
          <a:p>
            <a:r>
              <a:rPr lang="en-US" sz="1200" b="1" smtClean="0">
                <a:latin typeface="Courier New" pitchFamily="49" charset="0"/>
              </a:rPr>
              <a:t>Estimation </a:t>
            </a:r>
            <a:r>
              <a:rPr lang="en-US" sz="1200" b="1">
                <a:latin typeface="Courier New" pitchFamily="49" charset="0"/>
              </a:rPr>
              <a:t>based on N =    210, K =   5</a:t>
            </a:r>
          </a:p>
          <a:p>
            <a:r>
              <a:rPr lang="en-US" sz="1200" b="1">
                <a:latin typeface="Courier New" pitchFamily="49" charset="0"/>
              </a:rPr>
              <a:t>Information Criteria: Normalization=1/N</a:t>
            </a:r>
          </a:p>
          <a:p>
            <a:r>
              <a:rPr lang="en-US" sz="1200" b="1">
                <a:latin typeface="Courier New" pitchFamily="49" charset="0"/>
              </a:rPr>
              <a:t>              Normalized   Unnormalized</a:t>
            </a:r>
          </a:p>
          <a:p>
            <a:r>
              <a:rPr lang="en-US" sz="1200" b="1">
                <a:latin typeface="Courier New" pitchFamily="49" charset="0"/>
              </a:rPr>
              <a:t>AIC              1.95216      409.95325</a:t>
            </a:r>
          </a:p>
          <a:p>
            <a:r>
              <a:rPr lang="en-US" sz="1200" b="1">
                <a:latin typeface="Courier New" pitchFamily="49" charset="0"/>
              </a:rPr>
              <a:t>Fin.Smpl.AIC     1.95356      410.24736</a:t>
            </a:r>
          </a:p>
          <a:p>
            <a:r>
              <a:rPr lang="en-US" sz="1200" b="1">
                <a:latin typeface="Courier New" pitchFamily="49" charset="0"/>
              </a:rPr>
              <a:t>Bayes IC         2.03185      426.68878</a:t>
            </a:r>
          </a:p>
          <a:p>
            <a:r>
              <a:rPr lang="en-US" sz="1200" b="1">
                <a:latin typeface="Courier New" pitchFamily="49" charset="0"/>
              </a:rPr>
              <a:t>Hannan Quinn     1.98438      416.71880</a:t>
            </a:r>
          </a:p>
          <a:p>
            <a:r>
              <a:rPr lang="en-US" sz="1200" b="1">
                <a:latin typeface="Courier New" pitchFamily="49" charset="0"/>
              </a:rPr>
              <a:t>R2=1-LogL/LogL* Log-L fncn R-sqrd R2Adj</a:t>
            </a:r>
          </a:p>
          <a:p>
            <a:r>
              <a:rPr lang="en-US" sz="1200" b="1">
                <a:latin typeface="Courier New" pitchFamily="49" charset="0"/>
              </a:rPr>
              <a:t>Constants only   -283.7588  .2953 .2896</a:t>
            </a:r>
          </a:p>
          <a:p>
            <a:r>
              <a:rPr lang="en-US" sz="1200" b="1">
                <a:latin typeface="Courier New" pitchFamily="49" charset="0"/>
              </a:rPr>
              <a:t>Chi-squared[ 2]          =    167.56429</a:t>
            </a:r>
          </a:p>
          <a:p>
            <a:r>
              <a:rPr lang="en-US" sz="1200" b="1">
                <a:latin typeface="Courier New" pitchFamily="49" charset="0"/>
              </a:rPr>
              <a:t>Prob [ chi squared &gt; value ] =   .00000</a:t>
            </a:r>
          </a:p>
          <a:p>
            <a:r>
              <a:rPr lang="en-US" sz="1200" b="1">
                <a:latin typeface="Courier New" pitchFamily="49" charset="0"/>
              </a:rPr>
              <a:t>Response data are given as ind. choices</a:t>
            </a:r>
          </a:p>
          <a:p>
            <a:r>
              <a:rPr lang="en-US" sz="1200" b="1">
                <a:latin typeface="Courier New" pitchFamily="49" charset="0"/>
              </a:rPr>
              <a:t>Number of obs.=   210, skipped    0 obs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Variable| Coefficient    Standard Error  b/St.Er. P[|Z|&gt;z]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      GC|    -.01578***       .00438       -3.601   .0003</a:t>
            </a:r>
          </a:p>
          <a:p>
            <a:r>
              <a:rPr lang="en-US" sz="1200" b="1">
                <a:latin typeface="Courier New" pitchFamily="49" charset="0"/>
              </a:rPr>
              <a:t>    TTME|    -.09709***       .01044       -9.304   .0000</a:t>
            </a:r>
          </a:p>
          <a:p>
            <a:r>
              <a:rPr lang="en-US" sz="1200" b="1">
                <a:latin typeface="Courier New" pitchFamily="49" charset="0"/>
              </a:rPr>
              <a:t>   A_AIR|    5.77636***       .65592        8.807   .0000</a:t>
            </a:r>
          </a:p>
          <a:p>
            <a:r>
              <a:rPr lang="en-US" sz="1200" b="1">
                <a:latin typeface="Courier New" pitchFamily="49" charset="0"/>
              </a:rPr>
              <a:t> A_TRAIN|    3.92300***       .44199        8.876   .0000</a:t>
            </a:r>
          </a:p>
          <a:p>
            <a:r>
              <a:rPr lang="en-US" sz="1200" b="1">
                <a:latin typeface="Courier New" pitchFamily="49" charset="0"/>
              </a:rPr>
              <a:t>   A_BUS|    3.21073***       .44965        7.140   .0000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</p:txBody>
      </p:sp>
      <p:sp>
        <p:nvSpPr>
          <p:cNvPr id="27652" name="Rectangle 5"/>
          <p:cNvSpPr>
            <a:spLocks noChangeArrowheads="1"/>
          </p:cNvSpPr>
          <p:nvPr/>
        </p:nvSpPr>
        <p:spPr bwMode="auto">
          <a:xfrm>
            <a:off x="1524000" y="2171700"/>
            <a:ext cx="3657600" cy="2286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653" name="Rectangle 6"/>
          <p:cNvSpPr>
            <a:spLocks noChangeArrowheads="1"/>
          </p:cNvSpPr>
          <p:nvPr/>
        </p:nvSpPr>
        <p:spPr bwMode="auto">
          <a:xfrm>
            <a:off x="1524000" y="3657600"/>
            <a:ext cx="3657600" cy="3810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654" name="Rectangle 7"/>
          <p:cNvSpPr>
            <a:spLocks noChangeArrowheads="1"/>
          </p:cNvSpPr>
          <p:nvPr/>
        </p:nvSpPr>
        <p:spPr bwMode="auto">
          <a:xfrm>
            <a:off x="1524000" y="4038600"/>
            <a:ext cx="3657600" cy="228600"/>
          </a:xfrm>
          <a:prstGeom prst="rect">
            <a:avLst/>
          </a:prstGeom>
          <a:solidFill>
            <a:srgbClr val="3366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9153" name="Object 1"/>
          <p:cNvGraphicFramePr>
            <a:graphicFrameLocks noChangeAspect="1"/>
          </p:cNvGraphicFramePr>
          <p:nvPr/>
        </p:nvGraphicFramePr>
        <p:xfrm>
          <a:off x="5410199" y="2514600"/>
          <a:ext cx="3563471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56" name="Equation" r:id="rId4" imgW="2692080" imgH="863280" progId="Equation.DSMT4">
                  <p:embed/>
                </p:oleObj>
              </mc:Choice>
              <mc:Fallback>
                <p:oleObj name="Equation" r:id="rId4" imgW="2692080" imgH="863280" progId="Equation.DSMT4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0199" y="2514600"/>
                        <a:ext cx="3563471" cy="1143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5257800" y="2362200"/>
            <a:ext cx="3657600" cy="12954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1430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Model Fit Based on Predictions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09600" y="1905000"/>
            <a:ext cx="8229600" cy="3810000"/>
          </a:xfrm>
        </p:spPr>
        <p:txBody>
          <a:bodyPr/>
          <a:lstStyle/>
          <a:p>
            <a:pPr eaLnBrk="1" hangingPunct="1"/>
            <a:r>
              <a:rPr lang="en-US" smtClean="0">
                <a:latin typeface="+mj-lt"/>
              </a:rPr>
              <a:t>N</a:t>
            </a:r>
            <a:r>
              <a:rPr lang="en-US" sz="1800" smtClean="0">
                <a:latin typeface="+mj-lt"/>
              </a:rPr>
              <a:t>j</a:t>
            </a:r>
            <a:r>
              <a:rPr lang="en-US" sz="2400" smtClean="0">
                <a:latin typeface="+mj-lt"/>
              </a:rPr>
              <a:t>   = actual number of choosers of “j.”</a:t>
            </a:r>
          </a:p>
          <a:p>
            <a:pPr eaLnBrk="1" hangingPunct="1"/>
            <a:r>
              <a:rPr lang="en-US" sz="2400" smtClean="0">
                <a:latin typeface="+mj-lt"/>
              </a:rPr>
              <a:t>Nfit</a:t>
            </a:r>
            <a:r>
              <a:rPr lang="en-US" sz="1800" smtClean="0">
                <a:latin typeface="+mj-lt"/>
              </a:rPr>
              <a:t>j</a:t>
            </a:r>
            <a:r>
              <a:rPr lang="en-US" sz="2400" smtClean="0">
                <a:latin typeface="+mj-lt"/>
              </a:rPr>
              <a:t> = </a:t>
            </a:r>
            <a:r>
              <a:rPr lang="en-US" sz="2400" smtClean="0">
                <a:latin typeface="+mj-lt"/>
                <a:sym typeface="Symbol" pitchFamily="18" charset="2"/>
              </a:rPr>
              <a:t></a:t>
            </a:r>
            <a:r>
              <a:rPr lang="en-US" smtClean="0">
                <a:latin typeface="+mj-lt"/>
                <a:sym typeface="Symbol" pitchFamily="18" charset="2"/>
              </a:rPr>
              <a:t></a:t>
            </a:r>
            <a:r>
              <a:rPr lang="en-US" sz="1800" smtClean="0">
                <a:latin typeface="+mj-lt"/>
                <a:sym typeface="Symbol" pitchFamily="18" charset="2"/>
              </a:rPr>
              <a:t>i</a:t>
            </a:r>
            <a:r>
              <a:rPr lang="en-US" sz="2400" smtClean="0">
                <a:latin typeface="+mj-lt"/>
                <a:sym typeface="Symbol" pitchFamily="18" charset="2"/>
              </a:rPr>
              <a:t> Predicted Probabilities for “j”</a:t>
            </a:r>
          </a:p>
          <a:p>
            <a:pPr eaLnBrk="1" hangingPunct="1"/>
            <a:r>
              <a:rPr lang="en-US" sz="2400" smtClean="0">
                <a:latin typeface="+mj-lt"/>
                <a:sym typeface="Symbol" pitchFamily="18" charset="2"/>
              </a:rPr>
              <a:t>Cross tabulate:  </a:t>
            </a:r>
            <a:br>
              <a:rPr lang="en-US" sz="2400" smtClean="0">
                <a:latin typeface="+mj-lt"/>
                <a:sym typeface="Symbol" pitchFamily="18" charset="2"/>
              </a:rPr>
            </a:br>
            <a:r>
              <a:rPr lang="en-US" sz="2400" smtClean="0">
                <a:latin typeface="+mj-lt"/>
                <a:sym typeface="Symbol" pitchFamily="18" charset="2"/>
              </a:rPr>
              <a:t>Predicted vs. Actual, cell prediction is cell probability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>
                <a:latin typeface="+mj-lt"/>
                <a:sym typeface="Symbol" pitchFamily="18" charset="2"/>
              </a:rPr>
              <a:t>    Predicted vs. Actual, cell prediction is the cell</a:t>
            </a:r>
            <a:br>
              <a:rPr lang="en-US" sz="2400" smtClean="0">
                <a:latin typeface="+mj-lt"/>
                <a:sym typeface="Symbol" pitchFamily="18" charset="2"/>
              </a:rPr>
            </a:br>
            <a:r>
              <a:rPr lang="en-US" sz="2400" smtClean="0">
                <a:latin typeface="+mj-lt"/>
                <a:sym typeface="Symbol" pitchFamily="18" charset="2"/>
              </a:rPr>
              <a:t>                      with the largest probability</a:t>
            </a:r>
          </a:p>
          <a:p>
            <a:pPr eaLnBrk="1" hangingPunct="1">
              <a:buFont typeface="Wingdings" pitchFamily="2" charset="2"/>
              <a:buNone/>
            </a:pPr>
            <a:endParaRPr lang="en-US" sz="2400" smtClean="0">
              <a:latin typeface="+mj-lt"/>
              <a:sym typeface="Symbol" pitchFamily="18" charset="2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>
                <a:latin typeface="+mj-lt"/>
                <a:sym typeface="Symbol" pitchFamily="18" charset="2"/>
              </a:rPr>
              <a:t>                      N</a:t>
            </a:r>
            <a:r>
              <a:rPr lang="en-US" sz="1800" smtClean="0">
                <a:latin typeface="+mj-lt"/>
                <a:sym typeface="Symbol" pitchFamily="18" charset="2"/>
              </a:rPr>
              <a:t>jk </a:t>
            </a:r>
            <a:r>
              <a:rPr lang="en-US" sz="2400" smtClean="0">
                <a:latin typeface="+mj-lt"/>
                <a:sym typeface="Symbol" pitchFamily="18" charset="2"/>
              </a:rPr>
              <a:t>=  </a:t>
            </a:r>
            <a:r>
              <a:rPr lang="en-US" smtClean="0">
                <a:latin typeface="+mj-lt"/>
                <a:sym typeface="Symbol" pitchFamily="18" charset="2"/>
              </a:rPr>
              <a:t></a:t>
            </a:r>
            <a:r>
              <a:rPr lang="en-US" sz="1800" smtClean="0">
                <a:latin typeface="+mj-lt"/>
                <a:sym typeface="Symbol" pitchFamily="18" charset="2"/>
              </a:rPr>
              <a:t>i</a:t>
            </a:r>
            <a:r>
              <a:rPr lang="en-US" sz="2400" smtClean="0">
                <a:latin typeface="+mj-lt"/>
                <a:sym typeface="Symbol" pitchFamily="18" charset="2"/>
              </a:rPr>
              <a:t> d</a:t>
            </a:r>
            <a:r>
              <a:rPr lang="en-US" sz="1800" smtClean="0">
                <a:latin typeface="+mj-lt"/>
                <a:sym typeface="Symbol" pitchFamily="18" charset="2"/>
              </a:rPr>
              <a:t>ij</a:t>
            </a:r>
            <a:r>
              <a:rPr lang="en-US" sz="2400" smtClean="0">
                <a:latin typeface="+mj-lt"/>
                <a:sym typeface="Symbol" pitchFamily="18" charset="2"/>
              </a:rPr>
              <a:t>  Predicted P(i,k)</a:t>
            </a:r>
            <a:br>
              <a:rPr lang="en-US" sz="2400" smtClean="0">
                <a:latin typeface="+mj-lt"/>
                <a:sym typeface="Symbol" pitchFamily="18" charset="2"/>
              </a:rPr>
            </a:br>
            <a:endParaRPr lang="en-US" sz="2400" smtClean="0">
              <a:latin typeface="+mj-lt"/>
              <a:sym typeface="Symbol" pitchFamily="18" charset="2"/>
            </a:endParaRPr>
          </a:p>
          <a:p>
            <a:pPr eaLnBrk="1" hangingPunct="1">
              <a:buFont typeface="Wingdings" pitchFamily="2" charset="2"/>
              <a:buNone/>
            </a:pPr>
            <a:endParaRPr lang="en-US" smtClean="0"/>
          </a:p>
        </p:txBody>
      </p:sp>
      <p:sp>
        <p:nvSpPr>
          <p:cNvPr id="30724" name="Rectangle 5"/>
          <p:cNvSpPr>
            <a:spLocks noChangeArrowheads="1"/>
          </p:cNvSpPr>
          <p:nvPr/>
        </p:nvSpPr>
        <p:spPr bwMode="auto">
          <a:xfrm>
            <a:off x="2286000" y="4953000"/>
            <a:ext cx="4419600" cy="6858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457200"/>
            <a:ext cx="8229600" cy="1139825"/>
          </a:xfrm>
        </p:spPr>
        <p:txBody>
          <a:bodyPr/>
          <a:lstStyle/>
          <a:p>
            <a:pPr eaLnBrk="1" hangingPunct="1"/>
            <a:r>
              <a:rPr lang="en-US" b="1" smtClean="0"/>
              <a:t>Fit Measures Based on Crosstabulation</a:t>
            </a:r>
          </a:p>
        </p:txBody>
      </p:sp>
      <p:sp>
        <p:nvSpPr>
          <p:cNvPr id="31747" name="Text Box 4"/>
          <p:cNvSpPr txBox="1">
            <a:spLocks noChangeArrowheads="1"/>
          </p:cNvSpPr>
          <p:nvPr/>
        </p:nvSpPr>
        <p:spPr bwMode="auto">
          <a:xfrm>
            <a:off x="457200" y="1676400"/>
            <a:ext cx="8153400" cy="48387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        +-------------------------------------------------------+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        | Cross tabulation of actual choice vs. predicted P(j)  |</a:t>
            </a:r>
          </a:p>
          <a:p>
            <a:r>
              <a:rPr lang="en-US" sz="1200" b="1">
                <a:latin typeface="Courier New" pitchFamily="49" charset="0"/>
              </a:rPr>
              <a:t>        | Row indicator is actual, column is predicted.         |</a:t>
            </a:r>
          </a:p>
          <a:p>
            <a:r>
              <a:rPr lang="en-US" sz="1200" b="1">
                <a:latin typeface="Courier New" pitchFamily="49" charset="0"/>
              </a:rPr>
              <a:t>        | Predicted total is F(k,j,i)=Sum(i=1,...,N) P(k,j,i).  |</a:t>
            </a:r>
          </a:p>
          <a:p>
            <a:r>
              <a:rPr lang="en-US" sz="1200" b="1">
                <a:latin typeface="Courier New" pitchFamily="49" charset="0"/>
              </a:rPr>
              <a:t>        | Column totals may be subject to rounding error.       |</a:t>
            </a:r>
          </a:p>
          <a:p>
            <a:r>
              <a:rPr lang="en-US" sz="1200" b="1">
                <a:latin typeface="Courier New" pitchFamily="49" charset="0"/>
              </a:rPr>
              <a:t>        +-------------------------------------------------------+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        </a:t>
            </a:r>
            <a:r>
              <a:rPr lang="en-US" sz="1200" b="1">
                <a:solidFill>
                  <a:srgbClr val="FF3300"/>
                </a:solidFill>
                <a:latin typeface="Courier New" pitchFamily="49" charset="0"/>
              </a:rPr>
              <a:t>NLOGIT Cross Tabulation for 4 outcome Multinomial Choice Model</a:t>
            </a:r>
          </a:p>
          <a:p>
            <a:r>
              <a:rPr lang="en-US" sz="1200" b="1">
                <a:latin typeface="Courier New" pitchFamily="49" charset="0"/>
              </a:rPr>
              <a:t>           AIR           TRAIN         BUS           CAR           Total</a:t>
            </a:r>
          </a:p>
          <a:p>
            <a:r>
              <a:rPr lang="en-US" sz="1200" b="1">
                <a:latin typeface="Courier New" pitchFamily="49" charset="0"/>
              </a:rPr>
              <a:t>        +-------------+-------------+-------------+-------------+-------------+</a:t>
            </a:r>
          </a:p>
          <a:p>
            <a:r>
              <a:rPr lang="en-US" sz="1200" b="1">
                <a:latin typeface="Courier New" pitchFamily="49" charset="0"/>
              </a:rPr>
              <a:t>AIR     |     32      |      8      |      5      |     13      |     58      |</a:t>
            </a:r>
          </a:p>
          <a:p>
            <a:r>
              <a:rPr lang="en-US" sz="1200" b="1">
                <a:latin typeface="Courier New" pitchFamily="49" charset="0"/>
              </a:rPr>
              <a:t>TRAIN   |      8      |     37      |      5      |     14      |     63      |</a:t>
            </a:r>
          </a:p>
          <a:p>
            <a:r>
              <a:rPr lang="en-US" sz="1200" b="1">
                <a:latin typeface="Courier New" pitchFamily="49" charset="0"/>
              </a:rPr>
              <a:t>BUS     |      3      |      5      |     15      |      6      |     30      |</a:t>
            </a:r>
          </a:p>
          <a:p>
            <a:r>
              <a:rPr lang="en-US" sz="1200" b="1">
                <a:latin typeface="Courier New" pitchFamily="49" charset="0"/>
              </a:rPr>
              <a:t>CAR     |     15      |     13      |      6      |     26      |     59      |</a:t>
            </a:r>
          </a:p>
          <a:p>
            <a:r>
              <a:rPr lang="en-US" sz="1200" b="1">
                <a:latin typeface="Courier New" pitchFamily="49" charset="0"/>
              </a:rPr>
              <a:t>        +-------------+-------------+-------------+-------------+-------------+</a:t>
            </a:r>
          </a:p>
          <a:p>
            <a:r>
              <a:rPr lang="en-US" sz="1200" b="1">
                <a:latin typeface="Courier New" pitchFamily="49" charset="0"/>
              </a:rPr>
              <a:t>Total   |     58      |     63      |     30      |     59      |    210      |</a:t>
            </a:r>
          </a:p>
          <a:p>
            <a:r>
              <a:rPr lang="en-US" sz="1200" b="1">
                <a:latin typeface="Courier New" pitchFamily="49" charset="0"/>
              </a:rPr>
              <a:t>        +-------------+-------------+-------------+-------------+-------------+</a:t>
            </a:r>
          </a:p>
          <a:p>
            <a:r>
              <a:rPr lang="en-US" sz="1200" b="1">
                <a:latin typeface="Courier New" pitchFamily="49" charset="0"/>
              </a:rPr>
              <a:t>        </a:t>
            </a:r>
            <a:r>
              <a:rPr lang="en-US" sz="1200" b="1">
                <a:solidFill>
                  <a:srgbClr val="FF3300"/>
                </a:solidFill>
                <a:latin typeface="Courier New" pitchFamily="49" charset="0"/>
              </a:rPr>
              <a:t>NLOGIT Cross Tabulation for 4 outcome Constants Only Choice Model</a:t>
            </a:r>
          </a:p>
          <a:p>
            <a:r>
              <a:rPr lang="en-US" sz="1200" b="1">
                <a:latin typeface="Courier New" pitchFamily="49" charset="0"/>
              </a:rPr>
              <a:t>           AIR           TRAIN         BUS           CAR           Total</a:t>
            </a:r>
          </a:p>
          <a:p>
            <a:r>
              <a:rPr lang="en-US" sz="1200" b="1">
                <a:latin typeface="Courier New" pitchFamily="49" charset="0"/>
              </a:rPr>
              <a:t>        +-------------+-------------+-------------+-------------+-------------+</a:t>
            </a:r>
          </a:p>
          <a:p>
            <a:r>
              <a:rPr lang="en-US" sz="1200" b="1">
                <a:latin typeface="Courier New" pitchFamily="49" charset="0"/>
              </a:rPr>
              <a:t>AIR     |     16      |     17      |      8      |     16      |     58      |</a:t>
            </a:r>
          </a:p>
          <a:p>
            <a:r>
              <a:rPr lang="en-US" sz="1200" b="1">
                <a:latin typeface="Courier New" pitchFamily="49" charset="0"/>
              </a:rPr>
              <a:t>TRAIN   |     17      |     19      |      9      |     18      |     63      |</a:t>
            </a:r>
          </a:p>
          <a:p>
            <a:r>
              <a:rPr lang="en-US" sz="1200" b="1">
                <a:latin typeface="Courier New" pitchFamily="49" charset="0"/>
              </a:rPr>
              <a:t>BUS     |      8      |      9      |      4      |      8      |     30      |</a:t>
            </a:r>
          </a:p>
          <a:p>
            <a:r>
              <a:rPr lang="en-US" sz="1200" b="1">
                <a:latin typeface="Courier New" pitchFamily="49" charset="0"/>
              </a:rPr>
              <a:t>CAR     |     16      |     18      |      8      |     17      |     59      |</a:t>
            </a:r>
          </a:p>
          <a:p>
            <a:r>
              <a:rPr lang="en-US" sz="1200" b="1">
                <a:latin typeface="Courier New" pitchFamily="49" charset="0"/>
              </a:rPr>
              <a:t>        +-------------+-------------+-------------+-------------+-------------+</a:t>
            </a:r>
          </a:p>
          <a:p>
            <a:r>
              <a:rPr lang="en-US" sz="1200" b="1">
                <a:latin typeface="Courier New" pitchFamily="49" charset="0"/>
              </a:rPr>
              <a:t>Total   |     58      |     63      |     30      |     59      |    210      |</a:t>
            </a:r>
          </a:p>
          <a:p>
            <a:r>
              <a:rPr lang="en-US" sz="1200" b="1">
                <a:latin typeface="Courier New" pitchFamily="49" charset="0"/>
              </a:rPr>
              <a:t>        +-------------+-------------+-------------+-------------+-------------+</a:t>
            </a:r>
          </a:p>
        </p:txBody>
      </p:sp>
      <p:sp>
        <p:nvSpPr>
          <p:cNvPr id="31748" name="Rectangle 5"/>
          <p:cNvSpPr>
            <a:spLocks noChangeArrowheads="1"/>
          </p:cNvSpPr>
          <p:nvPr/>
        </p:nvSpPr>
        <p:spPr bwMode="auto">
          <a:xfrm>
            <a:off x="1752600" y="3352800"/>
            <a:ext cx="381000" cy="228600"/>
          </a:xfrm>
          <a:prstGeom prst="rect">
            <a:avLst/>
          </a:prstGeom>
          <a:solidFill>
            <a:srgbClr val="3366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49" name="Rectangle 6"/>
          <p:cNvSpPr>
            <a:spLocks noChangeArrowheads="1"/>
          </p:cNvSpPr>
          <p:nvPr/>
        </p:nvSpPr>
        <p:spPr bwMode="auto">
          <a:xfrm>
            <a:off x="1752600" y="5162550"/>
            <a:ext cx="381000" cy="228600"/>
          </a:xfrm>
          <a:prstGeom prst="rect">
            <a:avLst/>
          </a:prstGeom>
          <a:solidFill>
            <a:srgbClr val="3366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50" name="Rectangle 7"/>
          <p:cNvSpPr>
            <a:spLocks noChangeArrowheads="1"/>
          </p:cNvSpPr>
          <p:nvPr/>
        </p:nvSpPr>
        <p:spPr bwMode="auto">
          <a:xfrm>
            <a:off x="3000375" y="3533775"/>
            <a:ext cx="381000" cy="228600"/>
          </a:xfrm>
          <a:prstGeom prst="rect">
            <a:avLst/>
          </a:prstGeom>
          <a:solidFill>
            <a:srgbClr val="3366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51" name="Rectangle 8"/>
          <p:cNvSpPr>
            <a:spLocks noChangeArrowheads="1"/>
          </p:cNvSpPr>
          <p:nvPr/>
        </p:nvSpPr>
        <p:spPr bwMode="auto">
          <a:xfrm>
            <a:off x="3019425" y="5353050"/>
            <a:ext cx="381000" cy="228600"/>
          </a:xfrm>
          <a:prstGeom prst="rect">
            <a:avLst/>
          </a:prstGeom>
          <a:solidFill>
            <a:srgbClr val="3366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52" name="Rectangle 9"/>
          <p:cNvSpPr>
            <a:spLocks noChangeArrowheads="1"/>
          </p:cNvSpPr>
          <p:nvPr/>
        </p:nvSpPr>
        <p:spPr bwMode="auto">
          <a:xfrm>
            <a:off x="4295775" y="3695700"/>
            <a:ext cx="381000" cy="228600"/>
          </a:xfrm>
          <a:prstGeom prst="rect">
            <a:avLst/>
          </a:prstGeom>
          <a:solidFill>
            <a:srgbClr val="3366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53" name="Rectangle 10"/>
          <p:cNvSpPr>
            <a:spLocks noChangeArrowheads="1"/>
          </p:cNvSpPr>
          <p:nvPr/>
        </p:nvSpPr>
        <p:spPr bwMode="auto">
          <a:xfrm>
            <a:off x="4343400" y="5514975"/>
            <a:ext cx="381000" cy="228600"/>
          </a:xfrm>
          <a:prstGeom prst="rect">
            <a:avLst/>
          </a:prstGeom>
          <a:solidFill>
            <a:srgbClr val="3366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54" name="Rectangle 11"/>
          <p:cNvSpPr>
            <a:spLocks noChangeArrowheads="1"/>
          </p:cNvSpPr>
          <p:nvPr/>
        </p:nvSpPr>
        <p:spPr bwMode="auto">
          <a:xfrm>
            <a:off x="5581650" y="3886200"/>
            <a:ext cx="381000" cy="228600"/>
          </a:xfrm>
          <a:prstGeom prst="rect">
            <a:avLst/>
          </a:prstGeom>
          <a:solidFill>
            <a:srgbClr val="3366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55" name="Rectangle 12"/>
          <p:cNvSpPr>
            <a:spLocks noChangeArrowheads="1"/>
          </p:cNvSpPr>
          <p:nvPr/>
        </p:nvSpPr>
        <p:spPr bwMode="auto">
          <a:xfrm>
            <a:off x="5591175" y="5715000"/>
            <a:ext cx="381000" cy="228600"/>
          </a:xfrm>
          <a:prstGeom prst="rect">
            <a:avLst/>
          </a:prstGeom>
          <a:solidFill>
            <a:srgbClr val="3366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56" name="Line 13"/>
          <p:cNvSpPr>
            <a:spLocks noChangeShapeType="1"/>
          </p:cNvSpPr>
          <p:nvPr/>
        </p:nvSpPr>
        <p:spPr bwMode="auto">
          <a:xfrm>
            <a:off x="1828800" y="3581400"/>
            <a:ext cx="0" cy="152400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 type="triangle" w="med" len="med"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1757" name="Line 14"/>
          <p:cNvSpPr>
            <a:spLocks noChangeShapeType="1"/>
          </p:cNvSpPr>
          <p:nvPr/>
        </p:nvSpPr>
        <p:spPr bwMode="auto">
          <a:xfrm>
            <a:off x="3105150" y="3790950"/>
            <a:ext cx="0" cy="152400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 type="triangle" w="med" len="med"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1758" name="Line 15"/>
          <p:cNvSpPr>
            <a:spLocks noChangeShapeType="1"/>
          </p:cNvSpPr>
          <p:nvPr/>
        </p:nvSpPr>
        <p:spPr bwMode="auto">
          <a:xfrm>
            <a:off x="4419600" y="3952875"/>
            <a:ext cx="0" cy="152400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 type="triangle" w="med" len="med"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1759" name="Line 16"/>
          <p:cNvSpPr>
            <a:spLocks noChangeShapeType="1"/>
          </p:cNvSpPr>
          <p:nvPr/>
        </p:nvSpPr>
        <p:spPr bwMode="auto">
          <a:xfrm>
            <a:off x="5667375" y="4152900"/>
            <a:ext cx="0" cy="152400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 type="triangle" w="med" len="med"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6" name="Rectangle 5"/>
          <p:cNvSpPr>
            <a:spLocks noChangeArrowheads="1"/>
          </p:cNvSpPr>
          <p:nvPr/>
        </p:nvSpPr>
        <p:spPr bwMode="auto">
          <a:xfrm>
            <a:off x="4724400" y="2793999"/>
            <a:ext cx="2362200" cy="228600"/>
          </a:xfrm>
          <a:prstGeom prst="rect">
            <a:avLst/>
          </a:prstGeom>
          <a:solidFill>
            <a:srgbClr val="3366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Rectangle 5"/>
          <p:cNvSpPr>
            <a:spLocks noChangeArrowheads="1"/>
          </p:cNvSpPr>
          <p:nvPr/>
        </p:nvSpPr>
        <p:spPr bwMode="auto">
          <a:xfrm>
            <a:off x="4724400" y="4605868"/>
            <a:ext cx="2667000" cy="228600"/>
          </a:xfrm>
          <a:prstGeom prst="rect">
            <a:avLst/>
          </a:prstGeom>
          <a:solidFill>
            <a:srgbClr val="3366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1139825"/>
          </a:xfrm>
        </p:spPr>
        <p:txBody>
          <a:bodyPr/>
          <a:lstStyle/>
          <a:p>
            <a:pPr eaLnBrk="1" hangingPunct="1"/>
            <a:r>
              <a:rPr lang="en-US" b="1" smtClean="0"/>
              <a:t>Using the Most Probable Cell</a:t>
            </a:r>
          </a:p>
        </p:txBody>
      </p:sp>
      <p:sp>
        <p:nvSpPr>
          <p:cNvPr id="32771" name="Text Box 5"/>
          <p:cNvSpPr txBox="1">
            <a:spLocks noChangeArrowheads="1"/>
          </p:cNvSpPr>
          <p:nvPr/>
        </p:nvSpPr>
        <p:spPr bwMode="auto">
          <a:xfrm>
            <a:off x="457200" y="1600200"/>
            <a:ext cx="8382000" cy="489364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        +-------------------------------------------------------+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        | Cross tabulation of actual y(ij) vs. predicted y(ij)  |</a:t>
            </a:r>
          </a:p>
          <a:p>
            <a:r>
              <a:rPr lang="en-US" sz="1200" b="1">
                <a:latin typeface="Courier New" pitchFamily="49" charset="0"/>
              </a:rPr>
              <a:t>        | Row indicator is actual, column is predicted.         |</a:t>
            </a:r>
          </a:p>
          <a:p>
            <a:r>
              <a:rPr lang="en-US" sz="1200" b="1">
                <a:latin typeface="Courier New" pitchFamily="49" charset="0"/>
              </a:rPr>
              <a:t>        | Predicted total is N(k,j,i)=Sum(i=1,...,N) Y(k,j,i).  |</a:t>
            </a:r>
          </a:p>
          <a:p>
            <a:r>
              <a:rPr lang="en-US" sz="1200" b="1">
                <a:latin typeface="Courier New" pitchFamily="49" charset="0"/>
              </a:rPr>
              <a:t>        | Predicted y(ij)=1 is the j with largest probability.  |</a:t>
            </a:r>
          </a:p>
          <a:p>
            <a:r>
              <a:rPr lang="en-US" sz="1200" b="1">
                <a:latin typeface="Courier New" pitchFamily="49" charset="0"/>
              </a:rPr>
              <a:t>        +-------------------------------------------------------+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        NLOGIT Cross Tabulation for 4 outcome Multinomial Choice Model</a:t>
            </a:r>
          </a:p>
          <a:p>
            <a:r>
              <a:rPr lang="en-US" sz="1200" b="1">
                <a:latin typeface="Courier New" pitchFamily="49" charset="0"/>
              </a:rPr>
              <a:t>           AIR           TRAIN         BUS           CAR           Total</a:t>
            </a:r>
          </a:p>
          <a:p>
            <a:r>
              <a:rPr lang="en-US" sz="1200" b="1">
                <a:latin typeface="Courier New" pitchFamily="49" charset="0"/>
              </a:rPr>
              <a:t>        +-------------+-------------+-------------+-------------+-------------+</a:t>
            </a:r>
          </a:p>
          <a:p>
            <a:r>
              <a:rPr lang="en-US" sz="1200" b="1">
                <a:latin typeface="Courier New" pitchFamily="49" charset="0"/>
              </a:rPr>
              <a:t>AIR     |     40      |      3      |      0      |     15      |     58      |</a:t>
            </a:r>
          </a:p>
          <a:p>
            <a:r>
              <a:rPr lang="en-US" sz="1200" b="1">
                <a:latin typeface="Courier New" pitchFamily="49" charset="0"/>
              </a:rPr>
              <a:t>TRAIN   |      4      |     45      |      0      |     14      |     63      |</a:t>
            </a:r>
          </a:p>
          <a:p>
            <a:r>
              <a:rPr lang="en-US" sz="1200" b="1">
                <a:latin typeface="Courier New" pitchFamily="49" charset="0"/>
              </a:rPr>
              <a:t>BUS     |      0      |      3      |     23      |      4      |     30      |</a:t>
            </a:r>
          </a:p>
          <a:p>
            <a:r>
              <a:rPr lang="en-US" sz="1200" b="1">
                <a:latin typeface="Courier New" pitchFamily="49" charset="0"/>
              </a:rPr>
              <a:t>CAR     |      7      |     14      |      0      |     38      |     59      |</a:t>
            </a:r>
          </a:p>
          <a:p>
            <a:r>
              <a:rPr lang="en-US" sz="1200" b="1">
                <a:latin typeface="Courier New" pitchFamily="49" charset="0"/>
              </a:rPr>
              <a:t>        +-------------+-------------+-------------+-------------+-------------+</a:t>
            </a:r>
          </a:p>
          <a:p>
            <a:r>
              <a:rPr lang="en-US" sz="1200" b="1">
                <a:latin typeface="Courier New" pitchFamily="49" charset="0"/>
              </a:rPr>
              <a:t>Total   |     51      |     65      |     23      |     71      |    210      |</a:t>
            </a:r>
          </a:p>
          <a:p>
            <a:r>
              <a:rPr lang="en-US" sz="1200" b="1">
                <a:latin typeface="Courier New" pitchFamily="49" charset="0"/>
              </a:rPr>
              <a:t>        +-------------+-------------+-------------+-------------+-------------+</a:t>
            </a:r>
          </a:p>
          <a:p>
            <a:r>
              <a:rPr lang="en-US" sz="1200" b="1">
                <a:latin typeface="Courier New" pitchFamily="49" charset="0"/>
              </a:rPr>
              <a:t>        NLOGIT Cross Tabulation for 4 outcome </a:t>
            </a:r>
            <a:r>
              <a:rPr lang="en-US" sz="1200" b="1" smtClean="0">
                <a:latin typeface="Courier New" pitchFamily="49" charset="0"/>
              </a:rPr>
              <a:t>Constants only Model</a:t>
            </a:r>
            <a:endParaRPr lang="en-US" sz="1200" b="1">
              <a:latin typeface="Courier New" pitchFamily="49" charset="0"/>
            </a:endParaRPr>
          </a:p>
          <a:p>
            <a:r>
              <a:rPr lang="en-US" sz="1200" b="1">
                <a:latin typeface="Courier New" pitchFamily="49" charset="0"/>
              </a:rPr>
              <a:t>           AIR           TRAIN         BUS           CAR           Total</a:t>
            </a:r>
          </a:p>
          <a:p>
            <a:r>
              <a:rPr lang="en-US" sz="1200" b="1">
                <a:latin typeface="Courier New" pitchFamily="49" charset="0"/>
              </a:rPr>
              <a:t>        +-------------+-------------+-------------+-------------+-------------+</a:t>
            </a:r>
          </a:p>
          <a:p>
            <a:r>
              <a:rPr lang="en-US" sz="1200" b="1">
                <a:latin typeface="Courier New" pitchFamily="49" charset="0"/>
              </a:rPr>
              <a:t>AIR     |      0      |     58      |      0      |      0      |     58      |</a:t>
            </a:r>
          </a:p>
          <a:p>
            <a:r>
              <a:rPr lang="en-US" sz="1200" b="1">
                <a:latin typeface="Courier New" pitchFamily="49" charset="0"/>
              </a:rPr>
              <a:t>TRAIN   |      0      |     63      |      0      |      0      |     63      |</a:t>
            </a:r>
          </a:p>
          <a:p>
            <a:r>
              <a:rPr lang="en-US" sz="1200" b="1">
                <a:latin typeface="Courier New" pitchFamily="49" charset="0"/>
              </a:rPr>
              <a:t>BUS     |      0      |     30      |      0      |      0      |     30      |</a:t>
            </a:r>
          </a:p>
          <a:p>
            <a:r>
              <a:rPr lang="en-US" sz="1200" b="1">
                <a:latin typeface="Courier New" pitchFamily="49" charset="0"/>
              </a:rPr>
              <a:t>CAR     |      0      |     59      |      0      |      0      |     59      |</a:t>
            </a:r>
          </a:p>
          <a:p>
            <a:r>
              <a:rPr lang="en-US" sz="1200" b="1">
                <a:latin typeface="Courier New" pitchFamily="49" charset="0"/>
              </a:rPr>
              <a:t>        +-------------+-------------+-------------+-------------+-------------+</a:t>
            </a:r>
          </a:p>
          <a:p>
            <a:r>
              <a:rPr lang="en-US" sz="1200" b="1">
                <a:latin typeface="Courier New" pitchFamily="49" charset="0"/>
              </a:rPr>
              <a:t>Total   |      0      |    210      |      0      |      0      |    210      |</a:t>
            </a:r>
          </a:p>
          <a:p>
            <a:r>
              <a:rPr lang="en-US" sz="1200" b="1">
                <a:latin typeface="Courier New" pitchFamily="49" charset="0"/>
              </a:rPr>
              <a:t>        +-------------+-------------+-------------+-------------+-------------+</a:t>
            </a:r>
          </a:p>
        </p:txBody>
      </p:sp>
      <p:sp>
        <p:nvSpPr>
          <p:cNvPr id="32772" name="Rectangle 6"/>
          <p:cNvSpPr>
            <a:spLocks noChangeArrowheads="1"/>
          </p:cNvSpPr>
          <p:nvPr/>
        </p:nvSpPr>
        <p:spPr bwMode="auto">
          <a:xfrm>
            <a:off x="2819400" y="4724400"/>
            <a:ext cx="685800" cy="11430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73" name="Line 7"/>
          <p:cNvSpPr>
            <a:spLocks noChangeShapeType="1"/>
          </p:cNvSpPr>
          <p:nvPr/>
        </p:nvSpPr>
        <p:spPr bwMode="auto">
          <a:xfrm flipH="1">
            <a:off x="7261225" y="5400675"/>
            <a:ext cx="914400" cy="0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810000" y="4529668"/>
            <a:ext cx="3352800" cy="228600"/>
          </a:xfrm>
          <a:prstGeom prst="rect">
            <a:avLst/>
          </a:prstGeom>
          <a:solidFill>
            <a:srgbClr val="3366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3810000" y="2717799"/>
            <a:ext cx="3352800" cy="228600"/>
          </a:xfrm>
          <a:prstGeom prst="rect">
            <a:avLst/>
          </a:prstGeom>
          <a:solidFill>
            <a:srgbClr val="3366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14400" y="990600"/>
            <a:ext cx="7772400" cy="531813"/>
          </a:xfrm>
        </p:spPr>
        <p:txBody>
          <a:bodyPr/>
          <a:lstStyle/>
          <a:p>
            <a:pPr eaLnBrk="1" hangingPunct="1"/>
            <a:r>
              <a:rPr lang="en-US" sz="2400" b="1" smtClean="0"/>
              <a:t>Effects of Changes in Attributes on Probabilities</a:t>
            </a:r>
          </a:p>
        </p:txBody>
      </p:sp>
      <p:graphicFrame>
        <p:nvGraphicFramePr>
          <p:cNvPr id="6146" name="Object 9"/>
          <p:cNvGraphicFramePr>
            <a:graphicFrameLocks noChangeAspect="1"/>
          </p:cNvGraphicFramePr>
          <p:nvPr/>
        </p:nvGraphicFramePr>
        <p:xfrm>
          <a:off x="990600" y="1905000"/>
          <a:ext cx="7810724" cy="335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149" name="Equation" r:id="rId4" imgW="4228920" imgH="1815840" progId="Equation.DSMT4">
                  <p:embed/>
                </p:oleObj>
              </mc:Choice>
              <mc:Fallback>
                <p:oleObj name="Equation" r:id="rId4" imgW="4228920" imgH="181584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1905000"/>
                        <a:ext cx="7810724" cy="3352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295400" y="5257800"/>
            <a:ext cx="1219200" cy="369332"/>
          </a:xfrm>
          <a:prstGeom prst="rect">
            <a:avLst/>
          </a:prstGeom>
          <a:solidFill>
            <a:srgbClr val="7030A0">
              <a:alpha val="18824"/>
            </a:srgbClr>
          </a:solidFill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+mj-lt"/>
              </a:rPr>
              <a:t>m = Car</a:t>
            </a:r>
            <a:endParaRPr lang="en-US" b="1"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90800" y="3657600"/>
            <a:ext cx="1143000" cy="369332"/>
          </a:xfrm>
          <a:prstGeom prst="rect">
            <a:avLst/>
          </a:prstGeom>
          <a:solidFill>
            <a:srgbClr val="7030A0">
              <a:alpha val="18824"/>
            </a:srgbClr>
          </a:solidFill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+mj-lt"/>
              </a:rPr>
              <a:t>j = Train</a:t>
            </a:r>
            <a:endParaRPr lang="en-US" b="1"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67000" y="5257800"/>
            <a:ext cx="1143000" cy="369332"/>
          </a:xfrm>
          <a:prstGeom prst="rect">
            <a:avLst/>
          </a:prstGeom>
          <a:solidFill>
            <a:srgbClr val="7030A0">
              <a:alpha val="18824"/>
            </a:srgbClr>
          </a:solidFill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+mj-lt"/>
              </a:rPr>
              <a:t>k = Price</a:t>
            </a:r>
            <a:endParaRPr lang="en-US" b="1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14400" y="990600"/>
            <a:ext cx="7772400" cy="531813"/>
          </a:xfrm>
        </p:spPr>
        <p:txBody>
          <a:bodyPr/>
          <a:lstStyle/>
          <a:p>
            <a:pPr eaLnBrk="1" hangingPunct="1"/>
            <a:r>
              <a:rPr lang="en-US" sz="2400" b="1" smtClean="0"/>
              <a:t>Effects of Changes in Attributes on Probabilities</a:t>
            </a:r>
          </a:p>
        </p:txBody>
      </p:sp>
      <p:graphicFrame>
        <p:nvGraphicFramePr>
          <p:cNvPr id="6146" name="Object 9"/>
          <p:cNvGraphicFramePr>
            <a:graphicFrameLocks noChangeAspect="1"/>
          </p:cNvGraphicFramePr>
          <p:nvPr/>
        </p:nvGraphicFramePr>
        <p:xfrm>
          <a:off x="2209800" y="1676400"/>
          <a:ext cx="4588463" cy="3527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221" name="Equation" r:id="rId4" imgW="2806560" imgH="2158920" progId="Equation.DSMT4">
                  <p:embed/>
                </p:oleObj>
              </mc:Choice>
              <mc:Fallback>
                <p:oleObj name="Equation" r:id="rId4" imgW="2806560" imgH="215892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1676400"/>
                        <a:ext cx="4588463" cy="3527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562600" y="3733800"/>
            <a:ext cx="1219200" cy="369332"/>
          </a:xfrm>
          <a:prstGeom prst="rect">
            <a:avLst/>
          </a:prstGeom>
          <a:solidFill>
            <a:srgbClr val="7030A0">
              <a:alpha val="18824"/>
            </a:srgbClr>
          </a:solidFill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+mj-lt"/>
              </a:rPr>
              <a:t>m = Car</a:t>
            </a:r>
            <a:endParaRPr lang="en-US" b="1"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267200" y="3733800"/>
            <a:ext cx="1143000" cy="369332"/>
          </a:xfrm>
          <a:prstGeom prst="rect">
            <a:avLst/>
          </a:prstGeom>
          <a:solidFill>
            <a:srgbClr val="7030A0">
              <a:alpha val="18824"/>
            </a:srgbClr>
          </a:solidFill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+mj-lt"/>
              </a:rPr>
              <a:t>j = Train</a:t>
            </a:r>
            <a:endParaRPr lang="en-US" b="1"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419600" y="1676400"/>
            <a:ext cx="1143000" cy="369332"/>
          </a:xfrm>
          <a:prstGeom prst="rect">
            <a:avLst/>
          </a:prstGeom>
          <a:solidFill>
            <a:srgbClr val="7030A0">
              <a:alpha val="18824"/>
            </a:srgbClr>
          </a:solidFill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+mj-lt"/>
              </a:rPr>
              <a:t>k = Price</a:t>
            </a:r>
            <a:endParaRPr lang="en-US" b="1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419600" y="2209800"/>
            <a:ext cx="1143000" cy="369332"/>
          </a:xfrm>
          <a:prstGeom prst="rect">
            <a:avLst/>
          </a:prstGeom>
          <a:solidFill>
            <a:srgbClr val="7030A0">
              <a:alpha val="18824"/>
            </a:srgbClr>
          </a:solidFill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+mj-lt"/>
              </a:rPr>
              <a:t>j = Train</a:t>
            </a:r>
            <a:endParaRPr lang="en-US" b="1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14400" y="990600"/>
            <a:ext cx="7772400" cy="531813"/>
          </a:xfrm>
        </p:spPr>
        <p:txBody>
          <a:bodyPr/>
          <a:lstStyle/>
          <a:p>
            <a:pPr eaLnBrk="1" hangingPunct="1"/>
            <a:r>
              <a:rPr lang="en-US" sz="2400" b="1" smtClean="0"/>
              <a:t>Effects of Changes in Attributes on Probabilities</a:t>
            </a:r>
          </a:p>
        </p:txBody>
      </p:sp>
      <p:graphicFrame>
        <p:nvGraphicFramePr>
          <p:cNvPr id="6146" name="Object 9"/>
          <p:cNvGraphicFramePr>
            <a:graphicFrameLocks noChangeAspect="1"/>
          </p:cNvGraphicFramePr>
          <p:nvPr/>
        </p:nvGraphicFramePr>
        <p:xfrm>
          <a:off x="914400" y="1981200"/>
          <a:ext cx="7800921" cy="381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9" name="Equation" r:id="rId4" imgW="4368600" imgH="2133360" progId="Equation.DSMT4">
                  <p:embed/>
                </p:oleObj>
              </mc:Choice>
              <mc:Fallback>
                <p:oleObj name="Equation" r:id="rId4" imgW="4368600" imgH="213336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1981200"/>
                        <a:ext cx="7800921" cy="381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9" name="Rectangle 11"/>
          <p:cNvSpPr>
            <a:spLocks noChangeArrowheads="1"/>
          </p:cNvSpPr>
          <p:nvPr/>
        </p:nvSpPr>
        <p:spPr bwMode="auto">
          <a:xfrm>
            <a:off x="1676400" y="2362200"/>
            <a:ext cx="7086600" cy="18288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687387"/>
            <a:ext cx="7772400" cy="531813"/>
          </a:xfrm>
        </p:spPr>
        <p:txBody>
          <a:bodyPr/>
          <a:lstStyle/>
          <a:p>
            <a:pPr eaLnBrk="1" hangingPunct="1"/>
            <a:r>
              <a:rPr lang="en-US" sz="2400" b="1" smtClean="0"/>
              <a:t>Elasticities for CLOGIT</a:t>
            </a:r>
          </a:p>
        </p:txBody>
      </p:sp>
      <p:sp>
        <p:nvSpPr>
          <p:cNvPr id="33795" name="Text Box 5"/>
          <p:cNvSpPr txBox="1">
            <a:spLocks noChangeArrowheads="1"/>
          </p:cNvSpPr>
          <p:nvPr/>
        </p:nvSpPr>
        <p:spPr bwMode="auto">
          <a:xfrm>
            <a:off x="6477000" y="1811338"/>
            <a:ext cx="1524000" cy="703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Own effect</a:t>
            </a:r>
          </a:p>
          <a:p>
            <a:pPr eaLnBrk="1" hangingPunct="1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Cross effects</a:t>
            </a:r>
          </a:p>
        </p:txBody>
      </p:sp>
      <p:sp>
        <p:nvSpPr>
          <p:cNvPr id="33796" name="Line 6"/>
          <p:cNvSpPr>
            <a:spLocks noChangeShapeType="1"/>
          </p:cNvSpPr>
          <p:nvPr/>
        </p:nvSpPr>
        <p:spPr bwMode="auto">
          <a:xfrm flipH="1">
            <a:off x="6019800" y="1981200"/>
            <a:ext cx="4572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3797" name="Line 7"/>
          <p:cNvSpPr>
            <a:spLocks noChangeShapeType="1"/>
          </p:cNvSpPr>
          <p:nvPr/>
        </p:nvSpPr>
        <p:spPr bwMode="auto">
          <a:xfrm flipH="1">
            <a:off x="6019800" y="2362200"/>
            <a:ext cx="4572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3798" name="Rectangle 11"/>
          <p:cNvSpPr>
            <a:spLocks noChangeArrowheads="1"/>
          </p:cNvSpPr>
          <p:nvPr/>
        </p:nvSpPr>
        <p:spPr bwMode="auto">
          <a:xfrm>
            <a:off x="381000" y="1295400"/>
            <a:ext cx="8305800" cy="457200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799" name="Text Box 12"/>
          <p:cNvSpPr txBox="1">
            <a:spLocks noChangeArrowheads="1"/>
          </p:cNvSpPr>
          <p:nvPr/>
        </p:nvSpPr>
        <p:spPr bwMode="auto">
          <a:xfrm>
            <a:off x="914400" y="1136650"/>
            <a:ext cx="7620000" cy="55689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+---------------------------------------------------+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Elasticity             averaged over observations.|</a:t>
            </a:r>
          </a:p>
          <a:p>
            <a:r>
              <a:rPr lang="en-US" sz="1200" b="1">
                <a:latin typeface="Courier New" pitchFamily="49" charset="0"/>
              </a:rPr>
              <a:t>| Attribute is INVT     in choice AIR               |</a:t>
            </a:r>
          </a:p>
          <a:p>
            <a:r>
              <a:rPr lang="en-US" sz="1200" b="1">
                <a:latin typeface="Courier New" pitchFamily="49" charset="0"/>
              </a:rPr>
              <a:t>|                                  Mean    St.Dev   |</a:t>
            </a:r>
          </a:p>
          <a:p>
            <a:r>
              <a:rPr lang="en-US" sz="1200" b="1">
                <a:latin typeface="Courier New" pitchFamily="49" charset="0"/>
              </a:rPr>
              <a:t>| *     Choice=AIR               -.2055     .0666   |</a:t>
            </a:r>
          </a:p>
          <a:p>
            <a:r>
              <a:rPr lang="en-US" sz="1200" b="1">
                <a:latin typeface="Courier New" pitchFamily="49" charset="0"/>
              </a:rPr>
              <a:t>|       Choice=TRAIN              .0903     .0681   |</a:t>
            </a:r>
          </a:p>
          <a:p>
            <a:r>
              <a:rPr lang="en-US" sz="1200" b="1">
                <a:latin typeface="Courier New" pitchFamily="49" charset="0"/>
              </a:rPr>
              <a:t>|       Choice=BUS                .0903     .0681   |</a:t>
            </a:r>
          </a:p>
          <a:p>
            <a:r>
              <a:rPr lang="en-US" sz="1200" b="1">
                <a:latin typeface="Courier New" pitchFamily="49" charset="0"/>
              </a:rPr>
              <a:t>|       Choice=CAR                .0903     .0681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Attribute is INVT     in choice TRAIN             |</a:t>
            </a:r>
          </a:p>
          <a:p>
            <a:r>
              <a:rPr lang="en-US" sz="1200" b="1">
                <a:latin typeface="Courier New" pitchFamily="49" charset="0"/>
              </a:rPr>
              <a:t>|       Choice=AIR                .3568     .1231   |</a:t>
            </a:r>
          </a:p>
          <a:p>
            <a:r>
              <a:rPr lang="en-US" sz="1200" b="1">
                <a:latin typeface="Courier New" pitchFamily="49" charset="0"/>
              </a:rPr>
              <a:t>| *     Choice=TRAIN             -.9892     .5217   |</a:t>
            </a:r>
          </a:p>
          <a:p>
            <a:r>
              <a:rPr lang="en-US" sz="1200" b="1">
                <a:latin typeface="Courier New" pitchFamily="49" charset="0"/>
              </a:rPr>
              <a:t>|       Choice=BUS                .3568     .1231   |</a:t>
            </a:r>
          </a:p>
          <a:p>
            <a:r>
              <a:rPr lang="en-US" sz="1200" b="1">
                <a:latin typeface="Courier New" pitchFamily="49" charset="0"/>
              </a:rPr>
              <a:t>|       Choice=CAR                .3568     .1231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Attribute is INVT     in choice BUS               |</a:t>
            </a:r>
          </a:p>
          <a:p>
            <a:r>
              <a:rPr lang="en-US" sz="1200" b="1">
                <a:latin typeface="Courier New" pitchFamily="49" charset="0"/>
              </a:rPr>
              <a:t>|       Choice=AIR                .1889     .0743   |</a:t>
            </a:r>
          </a:p>
          <a:p>
            <a:r>
              <a:rPr lang="en-US" sz="1200" b="1">
                <a:latin typeface="Courier New" pitchFamily="49" charset="0"/>
              </a:rPr>
              <a:t>|       Choice=TRAIN              .1889     .0743   |</a:t>
            </a:r>
          </a:p>
          <a:p>
            <a:r>
              <a:rPr lang="en-US" sz="1200" b="1">
                <a:latin typeface="Courier New" pitchFamily="49" charset="0"/>
              </a:rPr>
              <a:t>| *     Choice=BUS              -1.2040     .4803   |</a:t>
            </a:r>
          </a:p>
          <a:p>
            <a:r>
              <a:rPr lang="en-US" sz="1200" b="1">
                <a:latin typeface="Courier New" pitchFamily="49" charset="0"/>
              </a:rPr>
              <a:t>|       Choice=CAR                .1889     .0743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Attribute is INVT     in choice CAR               |</a:t>
            </a:r>
          </a:p>
          <a:p>
            <a:r>
              <a:rPr lang="en-US" sz="1200" b="1">
                <a:latin typeface="Courier New" pitchFamily="49" charset="0"/>
              </a:rPr>
              <a:t>|       Choice=AIR                .3174     .1195   |</a:t>
            </a:r>
          </a:p>
          <a:p>
            <a:r>
              <a:rPr lang="en-US" sz="1200" b="1">
                <a:latin typeface="Courier New" pitchFamily="49" charset="0"/>
              </a:rPr>
              <a:t>|       Choice=TRAIN              .3174     .1195   |</a:t>
            </a:r>
          </a:p>
          <a:p>
            <a:r>
              <a:rPr lang="en-US" sz="1200" b="1">
                <a:latin typeface="Courier New" pitchFamily="49" charset="0"/>
              </a:rPr>
              <a:t>|       Choice=BUS                .3174     .1195   |</a:t>
            </a:r>
          </a:p>
          <a:p>
            <a:r>
              <a:rPr lang="en-US" sz="1200" b="1">
                <a:latin typeface="Courier New" pitchFamily="49" charset="0"/>
              </a:rPr>
              <a:t>| *     Choice=CAR               -.9510     .5504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Effects on probabilities of all choices in model: |</a:t>
            </a:r>
          </a:p>
          <a:p>
            <a:r>
              <a:rPr lang="en-US" sz="1200" b="1">
                <a:latin typeface="Courier New" pitchFamily="49" charset="0"/>
              </a:rPr>
              <a:t>| * = Direct Elasticity effect of the attribute. 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+---------------------------------------------------+</a:t>
            </a:r>
          </a:p>
        </p:txBody>
      </p:sp>
      <p:sp>
        <p:nvSpPr>
          <p:cNvPr id="33800" name="Rectangle 13"/>
          <p:cNvSpPr>
            <a:spLocks noChangeArrowheads="1"/>
          </p:cNvSpPr>
          <p:nvPr/>
        </p:nvSpPr>
        <p:spPr bwMode="auto">
          <a:xfrm>
            <a:off x="4038600" y="2095500"/>
            <a:ext cx="685800" cy="5334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01" name="Text Box 8"/>
          <p:cNvSpPr txBox="1">
            <a:spLocks noChangeArrowheads="1"/>
          </p:cNvSpPr>
          <p:nvPr/>
        </p:nvSpPr>
        <p:spPr bwMode="auto">
          <a:xfrm>
            <a:off x="6019800" y="1235075"/>
            <a:ext cx="2590800" cy="593725"/>
          </a:xfrm>
          <a:prstGeom prst="rect">
            <a:avLst/>
          </a:prstGeom>
          <a:solidFill>
            <a:srgbClr val="FF0000">
              <a:alpha val="14902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>
                <a:latin typeface="Arial" charset="0"/>
              </a:rPr>
              <a:t>Note the effect of IIA on the cross effects.</a:t>
            </a:r>
          </a:p>
        </p:txBody>
      </p:sp>
      <p:sp>
        <p:nvSpPr>
          <p:cNvPr id="33802" name="Text Box 15"/>
          <p:cNvSpPr txBox="1">
            <a:spLocks noChangeArrowheads="1"/>
          </p:cNvSpPr>
          <p:nvPr/>
        </p:nvSpPr>
        <p:spPr bwMode="auto">
          <a:xfrm>
            <a:off x="6019800" y="3228975"/>
            <a:ext cx="2667000" cy="1571625"/>
          </a:xfrm>
          <a:prstGeom prst="rect">
            <a:avLst/>
          </a:prstGeom>
          <a:solidFill>
            <a:srgbClr val="FF0000">
              <a:alpha val="14902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>
                <a:latin typeface="Arial" charset="0"/>
              </a:rPr>
              <a:t>Elasticities are computed for each observation; the mean and standard deviation are then computed across the sample observations.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15240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Analyzing the Behavior of Market </a:t>
            </a:r>
            <a:br>
              <a:rPr lang="en-US" b="1" smtClean="0"/>
            </a:br>
            <a:r>
              <a:rPr lang="en-US" b="1" smtClean="0"/>
              <a:t>Shares to Examine Discrete Effects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219200" y="2362200"/>
            <a:ext cx="7315200" cy="3200400"/>
          </a:xfrm>
        </p:spPr>
        <p:txBody>
          <a:bodyPr/>
          <a:lstStyle/>
          <a:p>
            <a:pPr eaLnBrk="1" hangingPunct="1"/>
            <a:r>
              <a:rPr lang="en-US" sz="2000" smtClean="0">
                <a:latin typeface="+mj-lt"/>
              </a:rPr>
              <a:t>Scenario: What happens to the number of people who make specific choices if a particular attribute changes in a specified way?</a:t>
            </a:r>
          </a:p>
          <a:p>
            <a:pPr eaLnBrk="1" hangingPunct="1">
              <a:buFont typeface="Wingdings" pitchFamily="2" charset="2"/>
              <a:buNone/>
            </a:pPr>
            <a:endParaRPr lang="en-US" sz="2000" smtClean="0">
              <a:latin typeface="+mj-lt"/>
            </a:endParaRPr>
          </a:p>
          <a:p>
            <a:pPr eaLnBrk="1" hangingPunct="1"/>
            <a:r>
              <a:rPr lang="en-US" sz="2000" smtClean="0">
                <a:latin typeface="+mj-lt"/>
              </a:rPr>
              <a:t>Fit the model first, then using the identical model setup, add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smtClean="0">
                <a:latin typeface="+mj-lt"/>
              </a:rPr>
              <a:t>    </a:t>
            </a:r>
            <a:r>
              <a:rPr lang="en-US" sz="2000" b="1" smtClean="0">
                <a:latin typeface="+mj-lt"/>
              </a:rPr>
              <a:t>; Simulation = list of choices to be analyzed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b="1" smtClean="0">
                <a:latin typeface="+mj-lt"/>
              </a:rPr>
              <a:t>    ; Scenario    = Attribute (in choices) = type of change</a:t>
            </a:r>
          </a:p>
          <a:p>
            <a:pPr eaLnBrk="1" hangingPunct="1">
              <a:buFont typeface="Wingdings" pitchFamily="2" charset="2"/>
              <a:buNone/>
            </a:pPr>
            <a:endParaRPr lang="en-US" sz="2000" b="1" smtClean="0">
              <a:latin typeface="+mj-lt"/>
            </a:endParaRPr>
          </a:p>
          <a:p>
            <a:pPr eaLnBrk="1" hangingPunct="1"/>
            <a:r>
              <a:rPr lang="en-US" sz="2000" smtClean="0">
                <a:latin typeface="+mj-lt"/>
              </a:rPr>
              <a:t>For the CLOGIT application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b="1" smtClean="0">
                <a:latin typeface="+mj-lt"/>
              </a:rPr>
              <a:t>    ; Simulation  =  *                  ? This is ALL choices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b="1" smtClean="0">
                <a:latin typeface="+mj-lt"/>
              </a:rPr>
              <a:t>    ; Scenario: GC(car)=[*]1.25$  Car_GC rises by 25%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914400"/>
            <a:ext cx="7772400" cy="608013"/>
          </a:xfrm>
        </p:spPr>
        <p:txBody>
          <a:bodyPr/>
          <a:lstStyle/>
          <a:p>
            <a:pPr eaLnBrk="1" hangingPunct="1"/>
            <a:r>
              <a:rPr lang="en-US" b="1" smtClean="0"/>
              <a:t>Model Simulation</a:t>
            </a:r>
          </a:p>
        </p:txBody>
      </p:sp>
      <p:sp>
        <p:nvSpPr>
          <p:cNvPr id="35843" name="Text Box 3"/>
          <p:cNvSpPr txBox="1">
            <a:spLocks noChangeArrowheads="1"/>
          </p:cNvSpPr>
          <p:nvPr/>
        </p:nvSpPr>
        <p:spPr bwMode="auto">
          <a:xfrm>
            <a:off x="533400" y="1676400"/>
            <a:ext cx="6096000" cy="496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000" b="1">
                <a:latin typeface="Courier New" pitchFamily="49" charset="0"/>
              </a:rPr>
              <a:t>+---------------------------------------------+</a:t>
            </a:r>
          </a:p>
          <a:p>
            <a:r>
              <a:rPr lang="en-US" sz="1000" b="1">
                <a:latin typeface="Courier New" pitchFamily="49" charset="0"/>
              </a:rPr>
              <a:t>| Discrete Choice (One Level) Model           |</a:t>
            </a:r>
          </a:p>
          <a:p>
            <a:r>
              <a:rPr lang="en-US" sz="1000" b="1">
                <a:latin typeface="Courier New" pitchFamily="49" charset="0"/>
              </a:rPr>
              <a:t>| Model Simulation Using Previous Estimates   |</a:t>
            </a:r>
          </a:p>
          <a:p>
            <a:r>
              <a:rPr lang="en-US" sz="1000" b="1">
                <a:latin typeface="Courier New" pitchFamily="49" charset="0"/>
              </a:rPr>
              <a:t>| Number of observations              210     |</a:t>
            </a:r>
          </a:p>
          <a:p>
            <a:r>
              <a:rPr lang="en-US" sz="1000" b="1">
                <a:latin typeface="Courier New" pitchFamily="49" charset="0"/>
              </a:rPr>
              <a:t>+---------------------------------------------+</a:t>
            </a:r>
          </a:p>
          <a:p>
            <a:r>
              <a:rPr lang="en-US" sz="1000" b="1">
                <a:latin typeface="Courier New" pitchFamily="49" charset="0"/>
              </a:rPr>
              <a:t>+------------------------------------------------------+</a:t>
            </a:r>
          </a:p>
          <a:p>
            <a:r>
              <a:rPr lang="en-US" sz="1000" b="1">
                <a:latin typeface="Courier New" pitchFamily="49" charset="0"/>
              </a:rPr>
              <a:t>|Simulations of Probability Model                      |</a:t>
            </a:r>
          </a:p>
          <a:p>
            <a:r>
              <a:rPr lang="en-US" sz="1000" b="1">
                <a:latin typeface="Courier New" pitchFamily="49" charset="0"/>
              </a:rPr>
              <a:t>|Model: Discrete Choice (One Level) Model              |</a:t>
            </a:r>
          </a:p>
          <a:p>
            <a:r>
              <a:rPr lang="en-US" sz="1000" b="1">
                <a:latin typeface="Courier New" pitchFamily="49" charset="0"/>
              </a:rPr>
              <a:t>|Simulated choice set may be a subset of the choices.  |</a:t>
            </a:r>
          </a:p>
          <a:p>
            <a:r>
              <a:rPr lang="en-US" sz="1000" b="1">
                <a:latin typeface="Courier New" pitchFamily="49" charset="0"/>
              </a:rPr>
              <a:t>|Number of individuals is the probability times the    |</a:t>
            </a:r>
          </a:p>
          <a:p>
            <a:r>
              <a:rPr lang="en-US" sz="1000" b="1">
                <a:latin typeface="Courier New" pitchFamily="49" charset="0"/>
              </a:rPr>
              <a:t>|number of observations in the simulated sample.       |</a:t>
            </a:r>
          </a:p>
          <a:p>
            <a:r>
              <a:rPr lang="en-US" sz="1000" b="1">
                <a:latin typeface="Courier New" pitchFamily="49" charset="0"/>
              </a:rPr>
              <a:t>|Column totals may be affected by rounding error.      |</a:t>
            </a:r>
          </a:p>
          <a:p>
            <a:r>
              <a:rPr lang="en-US" sz="1000" b="1">
                <a:latin typeface="Courier New" pitchFamily="49" charset="0"/>
              </a:rPr>
              <a:t>|The model used was simulated with    210 observations.|</a:t>
            </a:r>
          </a:p>
          <a:p>
            <a:r>
              <a:rPr lang="en-US" sz="1000" b="1">
                <a:latin typeface="Courier New" pitchFamily="49" charset="0"/>
              </a:rPr>
              <a:t>+------------------------------------------------------+</a:t>
            </a:r>
          </a:p>
          <a:p>
            <a:r>
              <a:rPr lang="en-US" sz="1000" b="1">
                <a:latin typeface="Courier New" pitchFamily="49" charset="0"/>
              </a:rPr>
              <a:t>-------------------------------------------------------------------------</a:t>
            </a:r>
          </a:p>
          <a:p>
            <a:r>
              <a:rPr lang="en-US" sz="1000" b="1">
                <a:latin typeface="Courier New" pitchFamily="49" charset="0"/>
              </a:rPr>
              <a:t>Specification of scenario 1 is:</a:t>
            </a:r>
          </a:p>
          <a:p>
            <a:r>
              <a:rPr lang="en-US" sz="1000" b="1">
                <a:latin typeface="Courier New" pitchFamily="49" charset="0"/>
              </a:rPr>
              <a:t>Attribute  Alternatives affected            Change type             Value</a:t>
            </a:r>
          </a:p>
          <a:p>
            <a:r>
              <a:rPr lang="en-US" sz="1000" b="1">
                <a:latin typeface="Courier New" pitchFamily="49" charset="0"/>
              </a:rPr>
              <a:t>---------  -------------------------------  ------------------- ---------</a:t>
            </a:r>
          </a:p>
          <a:p>
            <a:r>
              <a:rPr lang="en-US" sz="1000" b="1">
                <a:latin typeface="Courier New" pitchFamily="49" charset="0"/>
              </a:rPr>
              <a:t>GC         CAR                              Scale base by value     1.250</a:t>
            </a:r>
          </a:p>
          <a:p>
            <a:r>
              <a:rPr lang="en-US" sz="1000" b="1">
                <a:latin typeface="Courier New" pitchFamily="49" charset="0"/>
              </a:rPr>
              <a:t>-------------------------------------------------------------------------</a:t>
            </a:r>
          </a:p>
          <a:p>
            <a:r>
              <a:rPr lang="en-US" sz="1000" b="1">
                <a:latin typeface="Courier New" pitchFamily="49" charset="0"/>
              </a:rPr>
              <a:t>The simulator located    209 observations for this scenario.</a:t>
            </a:r>
          </a:p>
          <a:p>
            <a:r>
              <a:rPr lang="en-US" sz="1000" b="1">
                <a:latin typeface="Courier New" pitchFamily="49" charset="0"/>
              </a:rPr>
              <a:t>Simulated Probabilities (shares) for this scenario:</a:t>
            </a:r>
          </a:p>
          <a:p>
            <a:r>
              <a:rPr lang="en-US" sz="1000" b="1">
                <a:latin typeface="Courier New" pitchFamily="49" charset="0"/>
              </a:rPr>
              <a:t>+----------+--------------+--------------+------------------+</a:t>
            </a:r>
          </a:p>
          <a:p>
            <a:r>
              <a:rPr lang="en-US" sz="1000" b="1">
                <a:latin typeface="Courier New" pitchFamily="49" charset="0"/>
              </a:rPr>
              <a:t>|Choice    |     Base     |   Scenario   | Scenario - Base  |</a:t>
            </a:r>
          </a:p>
          <a:p>
            <a:r>
              <a:rPr lang="en-US" sz="1000" b="1">
                <a:latin typeface="Courier New" pitchFamily="49" charset="0"/>
              </a:rPr>
              <a:t>|          |%Share Number |%Share Number |ChgShare ChgNumber|</a:t>
            </a:r>
          </a:p>
          <a:p>
            <a:r>
              <a:rPr lang="en-US" sz="1000" b="1">
                <a:latin typeface="Courier New" pitchFamily="49" charset="0"/>
              </a:rPr>
              <a:t>+----------+--------------+--------------+------------------+</a:t>
            </a:r>
          </a:p>
          <a:p>
            <a:r>
              <a:rPr lang="en-US" sz="1000" b="1">
                <a:latin typeface="Courier New" pitchFamily="49" charset="0"/>
              </a:rPr>
              <a:t>|AIR       | 27.619    58 | 29.592    62 |  1.973%        4 |</a:t>
            </a:r>
          </a:p>
          <a:p>
            <a:r>
              <a:rPr lang="en-US" sz="1000" b="1">
                <a:latin typeface="Courier New" pitchFamily="49" charset="0"/>
              </a:rPr>
              <a:t>|TRAIN     | 30.000    63 | 31.748    67 |  1.748%        4 |</a:t>
            </a:r>
          </a:p>
          <a:p>
            <a:r>
              <a:rPr lang="en-US" sz="1000" b="1">
                <a:latin typeface="Courier New" pitchFamily="49" charset="0"/>
              </a:rPr>
              <a:t>|BUS       | 14.286    30 | 15.189    32 |   .903%        2 |</a:t>
            </a:r>
          </a:p>
          <a:p>
            <a:r>
              <a:rPr lang="en-US" sz="1000" b="1">
                <a:latin typeface="Courier New" pitchFamily="49" charset="0"/>
              </a:rPr>
              <a:t>|CAR       | 28.095    59 | 23.472    49 | -4.624%      -10 |</a:t>
            </a:r>
          </a:p>
          <a:p>
            <a:r>
              <a:rPr lang="en-US" sz="1000" b="1">
                <a:latin typeface="Courier New" pitchFamily="49" charset="0"/>
              </a:rPr>
              <a:t>|Total     |100.000   210 |100.000   210 |   .000%        0 |</a:t>
            </a:r>
          </a:p>
          <a:p>
            <a:r>
              <a:rPr lang="en-US" sz="1000" b="1">
                <a:latin typeface="Courier New" pitchFamily="49" charset="0"/>
              </a:rPr>
              <a:t>+----------+--------------+--------------+------------------+</a:t>
            </a:r>
          </a:p>
        </p:txBody>
      </p:sp>
      <p:sp>
        <p:nvSpPr>
          <p:cNvPr id="35844" name="Text Box 5"/>
          <p:cNvSpPr txBox="1">
            <a:spLocks noChangeArrowheads="1"/>
          </p:cNvSpPr>
          <p:nvPr/>
        </p:nvSpPr>
        <p:spPr bwMode="auto">
          <a:xfrm>
            <a:off x="5334000" y="5181600"/>
            <a:ext cx="3505200" cy="1031875"/>
          </a:xfrm>
          <a:prstGeom prst="rect">
            <a:avLst/>
          </a:prstGeom>
          <a:solidFill>
            <a:srgbClr val="FF0000">
              <a:alpha val="14902"/>
            </a:srgbClr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000">
                <a:latin typeface="Tahoma" pitchFamily="34" charset="0"/>
              </a:rPr>
              <a:t>Changes in the predicted market shares when GC_CAR increases by 25%.</a:t>
            </a:r>
          </a:p>
        </p:txBody>
      </p:sp>
      <p:sp>
        <p:nvSpPr>
          <p:cNvPr id="35845" name="Rectangle 7"/>
          <p:cNvSpPr>
            <a:spLocks noChangeArrowheads="1"/>
          </p:cNvSpPr>
          <p:nvPr/>
        </p:nvSpPr>
        <p:spPr bwMode="auto">
          <a:xfrm>
            <a:off x="3829050" y="5181600"/>
            <a:ext cx="1371600" cy="12954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838200"/>
            <a:ext cx="7772400" cy="608013"/>
          </a:xfrm>
        </p:spPr>
        <p:txBody>
          <a:bodyPr/>
          <a:lstStyle/>
          <a:p>
            <a:pPr eaLnBrk="1" hangingPunct="1"/>
            <a:r>
              <a:rPr lang="en-US" b="1" smtClean="0"/>
              <a:t>More Complicated Model Simulation</a:t>
            </a:r>
          </a:p>
        </p:txBody>
      </p:sp>
      <p:sp>
        <p:nvSpPr>
          <p:cNvPr id="36867" name="Text Box 3"/>
          <p:cNvSpPr txBox="1">
            <a:spLocks noChangeArrowheads="1"/>
          </p:cNvSpPr>
          <p:nvPr/>
        </p:nvSpPr>
        <p:spPr bwMode="auto">
          <a:xfrm>
            <a:off x="914400" y="1600200"/>
            <a:ext cx="77724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800">
                <a:latin typeface="Tahoma" pitchFamily="34" charset="0"/>
              </a:rPr>
              <a:t>In vehicle cost of CAR falls by 10%</a:t>
            </a:r>
            <a:br>
              <a:rPr lang="en-US" sz="2800">
                <a:latin typeface="Tahoma" pitchFamily="34" charset="0"/>
              </a:rPr>
            </a:br>
            <a:r>
              <a:rPr lang="en-US" sz="2800">
                <a:latin typeface="Tahoma" pitchFamily="34" charset="0"/>
              </a:rPr>
              <a:t>Market is limited to ground (Train, Bus, Car)</a:t>
            </a:r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1447800" y="2895600"/>
            <a:ext cx="5638800" cy="314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000" b="1">
                <a:latin typeface="Tahoma" pitchFamily="34" charset="0"/>
              </a:rPr>
              <a:t>CLOGIT  ; Lhs = Mode</a:t>
            </a:r>
          </a:p>
          <a:p>
            <a:pPr eaLnBrk="1" hangingPunct="1">
              <a:spcBef>
                <a:spcPct val="50000"/>
              </a:spcBef>
            </a:pPr>
            <a:r>
              <a:rPr lang="en-US" sz="2000" b="1">
                <a:latin typeface="Tahoma" pitchFamily="34" charset="0"/>
              </a:rPr>
              <a:t>    	   ; Choices = Air,Train,Bus,Car</a:t>
            </a:r>
          </a:p>
          <a:p>
            <a:pPr eaLnBrk="1" hangingPunct="1">
              <a:spcBef>
                <a:spcPct val="50000"/>
              </a:spcBef>
            </a:pPr>
            <a:r>
              <a:rPr lang="en-US" sz="2000" b="1">
                <a:latin typeface="Tahoma" pitchFamily="34" charset="0"/>
              </a:rPr>
              <a:t>    	   ; Rhs = TTME,INVC,INVT,GC</a:t>
            </a:r>
          </a:p>
          <a:p>
            <a:pPr eaLnBrk="1" hangingPunct="1">
              <a:spcBef>
                <a:spcPct val="50000"/>
              </a:spcBef>
            </a:pPr>
            <a:r>
              <a:rPr lang="en-US" sz="2000" b="1">
                <a:latin typeface="Tahoma" pitchFamily="34" charset="0"/>
              </a:rPr>
              <a:t>    	   ; Rh2 = One ,Hinc</a:t>
            </a:r>
          </a:p>
          <a:p>
            <a:pPr eaLnBrk="1" hangingPunct="1">
              <a:spcBef>
                <a:spcPct val="50000"/>
              </a:spcBef>
            </a:pPr>
            <a:r>
              <a:rPr lang="en-US" sz="2000" b="1">
                <a:latin typeface="Tahoma" pitchFamily="34" charset="0"/>
              </a:rPr>
              <a:t>    	   ; Simulation = TRAIN,BUS,CAR</a:t>
            </a:r>
          </a:p>
          <a:p>
            <a:pPr eaLnBrk="1" hangingPunct="1">
              <a:spcBef>
                <a:spcPct val="50000"/>
              </a:spcBef>
            </a:pPr>
            <a:r>
              <a:rPr lang="en-US" sz="2000" b="1">
                <a:latin typeface="Tahoma" pitchFamily="34" charset="0"/>
              </a:rPr>
              <a:t>    	   ; Scenario: GC(car)=[*].9$</a:t>
            </a:r>
          </a:p>
          <a:p>
            <a:pPr eaLnBrk="1" hangingPunct="1">
              <a:spcBef>
                <a:spcPct val="50000"/>
              </a:spcBef>
            </a:pPr>
            <a:endParaRPr lang="en-US" sz="2000" b="1"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3"/>
          <p:cNvSpPr txBox="1">
            <a:spLocks noChangeArrowheads="1"/>
          </p:cNvSpPr>
          <p:nvPr/>
        </p:nvSpPr>
        <p:spPr bwMode="auto">
          <a:xfrm>
            <a:off x="533400" y="745067"/>
            <a:ext cx="8077200" cy="6413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1">
                <a:latin typeface="Arial" charset="0"/>
              </a:rPr>
              <a:t>Model Estimation Step</a:t>
            </a:r>
          </a:p>
        </p:txBody>
      </p:sp>
      <p:sp>
        <p:nvSpPr>
          <p:cNvPr id="37891" name="Rectangle 4"/>
          <p:cNvSpPr>
            <a:spLocks noChangeArrowheads="1"/>
          </p:cNvSpPr>
          <p:nvPr/>
        </p:nvSpPr>
        <p:spPr bwMode="auto">
          <a:xfrm>
            <a:off x="304800" y="1295400"/>
            <a:ext cx="8382000" cy="381000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7892" name="Text Box 5"/>
          <p:cNvSpPr txBox="1">
            <a:spLocks noChangeArrowheads="1"/>
          </p:cNvSpPr>
          <p:nvPr/>
        </p:nvSpPr>
        <p:spPr bwMode="auto">
          <a:xfrm>
            <a:off x="609600" y="1371600"/>
            <a:ext cx="7315200" cy="465613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Discrete choice (multinomial logit) model</a:t>
            </a:r>
          </a:p>
          <a:p>
            <a:r>
              <a:rPr lang="en-US" sz="1200" b="1">
                <a:latin typeface="Courier New" pitchFamily="49" charset="0"/>
              </a:rPr>
              <a:t>Dependent variable               Choice</a:t>
            </a:r>
          </a:p>
          <a:p>
            <a:r>
              <a:rPr lang="en-US" sz="1200" b="1">
                <a:latin typeface="Courier New" pitchFamily="49" charset="0"/>
              </a:rPr>
              <a:t>Log likelihood function      -172.94366</a:t>
            </a:r>
          </a:p>
          <a:p>
            <a:r>
              <a:rPr lang="en-US" sz="1200" b="1">
                <a:latin typeface="Courier New" pitchFamily="49" charset="0"/>
              </a:rPr>
              <a:t>Estimation based on N =    210, K =  10</a:t>
            </a:r>
          </a:p>
          <a:p>
            <a:r>
              <a:rPr lang="en-US" sz="1200" b="1">
                <a:latin typeface="Courier New" pitchFamily="49" charset="0"/>
              </a:rPr>
              <a:t>R2=1-LogL/LogL* Log-L fncn R-sqrd R2Adj</a:t>
            </a:r>
          </a:p>
          <a:p>
            <a:r>
              <a:rPr lang="en-US" sz="1200" b="1">
                <a:latin typeface="Courier New" pitchFamily="49" charset="0"/>
              </a:rPr>
              <a:t>Constants only   -283.7588  .3905 .3807</a:t>
            </a:r>
          </a:p>
          <a:p>
            <a:r>
              <a:rPr lang="en-US" sz="1200" b="1">
                <a:latin typeface="Courier New" pitchFamily="49" charset="0"/>
              </a:rPr>
              <a:t>Chi-squared[ 7]          =    221.63022</a:t>
            </a:r>
          </a:p>
          <a:p>
            <a:r>
              <a:rPr lang="en-US" sz="1200" b="1">
                <a:latin typeface="Courier New" pitchFamily="49" charset="0"/>
              </a:rPr>
              <a:t>Prob [ chi squared &gt; value ] =   .00000</a:t>
            </a:r>
          </a:p>
          <a:p>
            <a:r>
              <a:rPr lang="en-US" sz="1200" b="1">
                <a:latin typeface="Courier New" pitchFamily="49" charset="0"/>
              </a:rPr>
              <a:t>Response data are given as ind. choices</a:t>
            </a:r>
          </a:p>
          <a:p>
            <a:r>
              <a:rPr lang="en-US" sz="1200" b="1">
                <a:latin typeface="Courier New" pitchFamily="49" charset="0"/>
              </a:rPr>
              <a:t>Number of obs.=   210, skipped    0 obs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Variable| Coefficient    Standard Error  b/St.Er. P[|Z|&gt;z]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    TTME|    -.10289***       .01109       -9.280   .0000</a:t>
            </a:r>
          </a:p>
          <a:p>
            <a:r>
              <a:rPr lang="en-US" sz="1200" b="1">
                <a:latin typeface="Courier New" pitchFamily="49" charset="0"/>
              </a:rPr>
              <a:t>    INVC|    -.08044***       .01995       -4.032   .0001</a:t>
            </a:r>
          </a:p>
          <a:p>
            <a:r>
              <a:rPr lang="en-US" sz="1200" b="1">
                <a:latin typeface="Courier New" pitchFamily="49" charset="0"/>
              </a:rPr>
              <a:t>    INVT|    -.01399***       .00267       -5.240   .0000</a:t>
            </a:r>
          </a:p>
          <a:p>
            <a:r>
              <a:rPr lang="en-US" sz="1200" b="1">
                <a:latin typeface="Courier New" pitchFamily="49" charset="0"/>
              </a:rPr>
              <a:t>      GC|     .07578***       .01833        4.134   .0000</a:t>
            </a:r>
          </a:p>
          <a:p>
            <a:r>
              <a:rPr lang="en-US" sz="1200" b="1">
                <a:latin typeface="Courier New" pitchFamily="49" charset="0"/>
              </a:rPr>
              <a:t>   A_AIR|    4.37035***      1.05734        4.133   .0000</a:t>
            </a:r>
          </a:p>
          <a:p>
            <a:r>
              <a:rPr lang="en-US" sz="1200" b="1">
                <a:latin typeface="Courier New" pitchFamily="49" charset="0"/>
              </a:rPr>
              <a:t>AIR_HIN1|     .00428          .01306         .327   .7434</a:t>
            </a:r>
          </a:p>
          <a:p>
            <a:r>
              <a:rPr lang="en-US" sz="1200" b="1">
                <a:latin typeface="Courier New" pitchFamily="49" charset="0"/>
              </a:rPr>
              <a:t> A_TRAIN|    5.91407***       .68993        8.572   .0000</a:t>
            </a:r>
          </a:p>
          <a:p>
            <a:r>
              <a:rPr lang="en-US" sz="1200" b="1">
                <a:latin typeface="Courier New" pitchFamily="49" charset="0"/>
              </a:rPr>
              <a:t>TRA_HIN2|    -.05907***       .01471       -4.016   .0001</a:t>
            </a:r>
          </a:p>
          <a:p>
            <a:r>
              <a:rPr lang="en-US" sz="1200" b="1">
                <a:latin typeface="Courier New" pitchFamily="49" charset="0"/>
              </a:rPr>
              <a:t>   A_BUS|    4.46269***       .72333        6.170   .0000</a:t>
            </a:r>
          </a:p>
          <a:p>
            <a:r>
              <a:rPr lang="en-US" sz="1200" b="1">
                <a:latin typeface="Courier New" pitchFamily="49" charset="0"/>
              </a:rPr>
              <a:t>BUS_HIN3|    -.02295          .01592       -1.442   .1493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</p:txBody>
      </p:sp>
      <p:sp>
        <p:nvSpPr>
          <p:cNvPr id="37893" name="Rectangle 6"/>
          <p:cNvSpPr>
            <a:spLocks noChangeArrowheads="1"/>
          </p:cNvSpPr>
          <p:nvPr/>
        </p:nvSpPr>
        <p:spPr bwMode="auto">
          <a:xfrm>
            <a:off x="685800" y="4695825"/>
            <a:ext cx="5448300" cy="11430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7894" name="Text Box 7"/>
          <p:cNvSpPr txBox="1">
            <a:spLocks noChangeArrowheads="1"/>
          </p:cNvSpPr>
          <p:nvPr/>
        </p:nvSpPr>
        <p:spPr bwMode="auto">
          <a:xfrm>
            <a:off x="6248400" y="4800600"/>
            <a:ext cx="2590800" cy="9556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>
                <a:latin typeface="Arial" charset="0"/>
              </a:rPr>
              <a:t>Alternative specific constants and interactions of ASCs and Household Income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3"/>
          <p:cNvSpPr txBox="1">
            <a:spLocks noChangeArrowheads="1"/>
          </p:cNvSpPr>
          <p:nvPr/>
        </p:nvSpPr>
        <p:spPr bwMode="auto">
          <a:xfrm>
            <a:off x="609600" y="757535"/>
            <a:ext cx="8077200" cy="46166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>
                <a:latin typeface="Arial" charset="0"/>
              </a:rPr>
              <a:t>Model Simulation Step</a:t>
            </a:r>
          </a:p>
        </p:txBody>
      </p:sp>
      <p:sp>
        <p:nvSpPr>
          <p:cNvPr id="38915" name="Rectangle 5"/>
          <p:cNvSpPr>
            <a:spLocks noChangeArrowheads="1"/>
          </p:cNvSpPr>
          <p:nvPr/>
        </p:nvSpPr>
        <p:spPr bwMode="auto">
          <a:xfrm>
            <a:off x="381000" y="1295400"/>
            <a:ext cx="8382000" cy="381000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8916" name="Text Box 2"/>
          <p:cNvSpPr txBox="1">
            <a:spLocks noChangeArrowheads="1"/>
          </p:cNvSpPr>
          <p:nvPr/>
        </p:nvSpPr>
        <p:spPr bwMode="auto">
          <a:xfrm>
            <a:off x="1143000" y="1066800"/>
            <a:ext cx="7010400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+---------------------------------------------+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Discrete Choice (One Level) Model           |</a:t>
            </a:r>
          </a:p>
          <a:p>
            <a:r>
              <a:rPr lang="en-US" sz="1200" b="1">
                <a:latin typeface="Courier New" pitchFamily="49" charset="0"/>
              </a:rPr>
              <a:t>| Model Simulation Using Previous Estimates   |</a:t>
            </a:r>
          </a:p>
          <a:p>
            <a:r>
              <a:rPr lang="en-US" sz="1200" b="1">
                <a:latin typeface="Courier New" pitchFamily="49" charset="0"/>
              </a:rPr>
              <a:t>| Number of observations              210  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|Simulations of Probability Model                      |</a:t>
            </a:r>
          </a:p>
          <a:p>
            <a:r>
              <a:rPr lang="en-US" sz="1200" b="1">
                <a:latin typeface="Courier New" pitchFamily="49" charset="0"/>
              </a:rPr>
              <a:t>|Model: Discrete Choice (One Level) Model              |</a:t>
            </a:r>
          </a:p>
          <a:p>
            <a:r>
              <a:rPr lang="en-US" sz="1200" b="1">
                <a:latin typeface="Courier New" pitchFamily="49" charset="0"/>
              </a:rPr>
              <a:t>|Simulated choice set may be a subset of the choices.  |</a:t>
            </a:r>
          </a:p>
          <a:p>
            <a:r>
              <a:rPr lang="en-US" sz="1200" b="1">
                <a:latin typeface="Courier New" pitchFamily="49" charset="0"/>
              </a:rPr>
              <a:t>|Number of individuals is the probability times the    |</a:t>
            </a:r>
          </a:p>
          <a:p>
            <a:r>
              <a:rPr lang="en-US" sz="1200" b="1">
                <a:latin typeface="Courier New" pitchFamily="49" charset="0"/>
              </a:rPr>
              <a:t>|number of observations in the simulated sample.       |</a:t>
            </a:r>
          </a:p>
          <a:p>
            <a:r>
              <a:rPr lang="en-US" sz="1200" b="1" smtClean="0">
                <a:latin typeface="Courier New" pitchFamily="49" charset="0"/>
              </a:rPr>
              <a:t>|</a:t>
            </a:r>
            <a:r>
              <a:rPr lang="en-US" sz="1200" b="1">
                <a:latin typeface="Courier New" pitchFamily="49" charset="0"/>
              </a:rPr>
              <a:t>The model used was simulated with    210 observations.|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-------------------------------------------------------------------------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Specification of scenario 1 is:</a:t>
            </a:r>
          </a:p>
          <a:p>
            <a:r>
              <a:rPr lang="en-US" sz="1200" b="1">
                <a:latin typeface="Courier New" pitchFamily="49" charset="0"/>
              </a:rPr>
              <a:t>Attribute  Alternatives affected            Change type             Value</a:t>
            </a:r>
          </a:p>
          <a:p>
            <a:r>
              <a:rPr lang="en-US" sz="1200" b="1">
                <a:latin typeface="Courier New" pitchFamily="49" charset="0"/>
              </a:rPr>
              <a:t>---------  -------------------------------  ------------------- ---------</a:t>
            </a:r>
          </a:p>
          <a:p>
            <a:r>
              <a:rPr lang="en-US" sz="1200" b="1">
                <a:latin typeface="Courier New" pitchFamily="49" charset="0"/>
              </a:rPr>
              <a:t>INVC       CAR                              Scale base by value      .900</a:t>
            </a:r>
          </a:p>
          <a:p>
            <a:r>
              <a:rPr lang="en-US" sz="1200" b="1">
                <a:latin typeface="Courier New" pitchFamily="49" charset="0"/>
              </a:rPr>
              <a:t>-------------------------------------------------------------------------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The simulator located    210 observations for this scenario.</a:t>
            </a:r>
          </a:p>
          <a:p>
            <a:r>
              <a:rPr lang="en-US" sz="1200" b="1">
                <a:latin typeface="Courier New" pitchFamily="49" charset="0"/>
              </a:rPr>
              <a:t>Simulated Probabilities (shares) for this scenario:</a:t>
            </a:r>
          </a:p>
          <a:p>
            <a:r>
              <a:rPr lang="en-US" sz="1200" b="1">
                <a:latin typeface="Courier New" pitchFamily="49" charset="0"/>
              </a:rPr>
              <a:t>+----------+--------------+--------------+------------------+</a:t>
            </a:r>
          </a:p>
          <a:p>
            <a:r>
              <a:rPr lang="en-US" sz="1200" b="1">
                <a:latin typeface="Courier New" pitchFamily="49" charset="0"/>
              </a:rPr>
              <a:t>|Choice    |     Base     |   Scenario   | Scenario - Base  |</a:t>
            </a:r>
          </a:p>
          <a:p>
            <a:r>
              <a:rPr lang="en-US" sz="1200" b="1">
                <a:latin typeface="Courier New" pitchFamily="49" charset="0"/>
              </a:rPr>
              <a:t>|          |%Share Number |%Share Number |ChgShare ChgNumber|</a:t>
            </a:r>
          </a:p>
          <a:p>
            <a:r>
              <a:rPr lang="en-US" sz="1200" b="1">
                <a:latin typeface="Courier New" pitchFamily="49" charset="0"/>
              </a:rPr>
              <a:t>+----------+--------------+--------------+------------------+</a:t>
            </a:r>
          </a:p>
          <a:p>
            <a:r>
              <a:rPr lang="en-US" sz="1200" b="1">
                <a:latin typeface="Courier New" pitchFamily="49" charset="0"/>
              </a:rPr>
              <a:t>|TRAIN     | 37.321    78 | 35.854    75 | -1.467%       -3 |</a:t>
            </a:r>
          </a:p>
          <a:p>
            <a:r>
              <a:rPr lang="en-US" sz="1200" b="1">
                <a:latin typeface="Courier New" pitchFamily="49" charset="0"/>
              </a:rPr>
              <a:t>|BUS       | 19.805    42 | 18.641    39 | -1.164%       -3 |</a:t>
            </a:r>
          </a:p>
          <a:p>
            <a:r>
              <a:rPr lang="en-US" sz="1200" b="1">
                <a:latin typeface="Courier New" pitchFamily="49" charset="0"/>
              </a:rPr>
              <a:t>|CAR       | 42.874    90 | 45.506    96 |  2.632%        6 |</a:t>
            </a:r>
          </a:p>
          <a:p>
            <a:r>
              <a:rPr lang="en-US" sz="1200" b="1">
                <a:latin typeface="Courier New" pitchFamily="49" charset="0"/>
              </a:rPr>
              <a:t>|Total     |100.000   210 |100.000   210 |   .000%        0 |</a:t>
            </a:r>
          </a:p>
          <a:p>
            <a:r>
              <a:rPr lang="en-US" sz="1200" b="1">
                <a:latin typeface="Courier New" pitchFamily="49" charset="0"/>
              </a:rPr>
              <a:t>+----------+--------------+--------------+------------------+</a:t>
            </a:r>
          </a:p>
        </p:txBody>
      </p:sp>
      <p:sp>
        <p:nvSpPr>
          <p:cNvPr id="38917" name="Rectangle 7"/>
          <p:cNvSpPr>
            <a:spLocks noChangeArrowheads="1"/>
          </p:cNvSpPr>
          <p:nvPr/>
        </p:nvSpPr>
        <p:spPr bwMode="auto">
          <a:xfrm>
            <a:off x="1314450" y="5715000"/>
            <a:ext cx="5410200" cy="8382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219200" y="990600"/>
            <a:ext cx="6248400" cy="636588"/>
          </a:xfrm>
        </p:spPr>
        <p:txBody>
          <a:bodyPr/>
          <a:lstStyle/>
          <a:p>
            <a:pPr algn="l" eaLnBrk="1" hangingPunct="1"/>
            <a:r>
              <a:rPr lang="en-US" sz="2000" b="1" smtClean="0">
                <a:solidFill>
                  <a:schemeClr val="tx1"/>
                </a:solidFill>
              </a:rPr>
              <a:t>Compound Scenario:  GC(Car) falls by 10%, </a:t>
            </a:r>
            <a:br>
              <a:rPr lang="en-US" sz="2000" b="1" smtClean="0">
                <a:solidFill>
                  <a:schemeClr val="tx1"/>
                </a:solidFill>
              </a:rPr>
            </a:br>
            <a:r>
              <a:rPr lang="en-US" sz="2000" b="1" smtClean="0">
                <a:solidFill>
                  <a:schemeClr val="tx1"/>
                </a:solidFill>
              </a:rPr>
              <a:t>TTME (Air,Train) rises by 25%   (at the same time).</a:t>
            </a:r>
          </a:p>
        </p:txBody>
      </p:sp>
      <p:sp>
        <p:nvSpPr>
          <p:cNvPr id="40963" name="Text Box 3"/>
          <p:cNvSpPr txBox="1">
            <a:spLocks noChangeArrowheads="1"/>
          </p:cNvSpPr>
          <p:nvPr/>
        </p:nvSpPr>
        <p:spPr bwMode="auto">
          <a:xfrm>
            <a:off x="1066800" y="1828800"/>
            <a:ext cx="7848600" cy="4653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40000"/>
              </a:lnSpc>
              <a:spcBef>
                <a:spcPct val="50000"/>
              </a:spcBef>
            </a:pPr>
            <a:r>
              <a:rPr lang="en-US" sz="1200" b="1">
                <a:latin typeface="Courier New" pitchFamily="49" charset="0"/>
              </a:rPr>
              <a:t>+------------------------------------------------------+</a:t>
            </a:r>
          </a:p>
          <a:p>
            <a:pPr eaLnBrk="1" hangingPunct="1">
              <a:lnSpc>
                <a:spcPct val="40000"/>
              </a:lnSpc>
              <a:spcBef>
                <a:spcPct val="50000"/>
              </a:spcBef>
            </a:pPr>
            <a:r>
              <a:rPr lang="en-US" sz="1200" b="1">
                <a:latin typeface="Courier New" pitchFamily="49" charset="0"/>
              </a:rPr>
              <a:t>|Simulations of Probability Model                      |</a:t>
            </a:r>
          </a:p>
          <a:p>
            <a:pPr eaLnBrk="1" hangingPunct="1">
              <a:lnSpc>
                <a:spcPct val="40000"/>
              </a:lnSpc>
              <a:spcBef>
                <a:spcPct val="50000"/>
              </a:spcBef>
            </a:pPr>
            <a:r>
              <a:rPr lang="en-US" sz="1200" b="1">
                <a:latin typeface="Courier New" pitchFamily="49" charset="0"/>
              </a:rPr>
              <a:t>|Model: Discrete Choice (One Level) Model              |</a:t>
            </a:r>
          </a:p>
          <a:p>
            <a:pPr eaLnBrk="1" hangingPunct="1">
              <a:lnSpc>
                <a:spcPct val="40000"/>
              </a:lnSpc>
              <a:spcBef>
                <a:spcPct val="50000"/>
              </a:spcBef>
            </a:pPr>
            <a:r>
              <a:rPr lang="en-US" sz="1200" b="1">
                <a:latin typeface="Courier New" pitchFamily="49" charset="0"/>
              </a:rPr>
              <a:t>|Simulated choice set may be a subset of the choices.  |</a:t>
            </a:r>
          </a:p>
          <a:p>
            <a:pPr eaLnBrk="1" hangingPunct="1">
              <a:lnSpc>
                <a:spcPct val="40000"/>
              </a:lnSpc>
              <a:spcBef>
                <a:spcPct val="50000"/>
              </a:spcBef>
            </a:pPr>
            <a:r>
              <a:rPr lang="en-US" sz="1200" b="1">
                <a:latin typeface="Courier New" pitchFamily="49" charset="0"/>
              </a:rPr>
              <a:t>|Number of individuals is the probability times the    |</a:t>
            </a:r>
          </a:p>
          <a:p>
            <a:pPr eaLnBrk="1" hangingPunct="1">
              <a:lnSpc>
                <a:spcPct val="40000"/>
              </a:lnSpc>
              <a:spcBef>
                <a:spcPct val="50000"/>
              </a:spcBef>
            </a:pPr>
            <a:r>
              <a:rPr lang="en-US" sz="1200" b="1">
                <a:latin typeface="Courier New" pitchFamily="49" charset="0"/>
              </a:rPr>
              <a:t>|number of observations in the simulated sample.       |</a:t>
            </a:r>
          </a:p>
          <a:p>
            <a:pPr eaLnBrk="1" hangingPunct="1">
              <a:lnSpc>
                <a:spcPct val="40000"/>
              </a:lnSpc>
              <a:spcBef>
                <a:spcPct val="50000"/>
              </a:spcBef>
            </a:pPr>
            <a:r>
              <a:rPr lang="en-US" sz="1200" b="1">
                <a:latin typeface="Courier New" pitchFamily="49" charset="0"/>
              </a:rPr>
              <a:t>|Column totals may be affected by rounding error.      |</a:t>
            </a:r>
          </a:p>
          <a:p>
            <a:pPr eaLnBrk="1" hangingPunct="1">
              <a:lnSpc>
                <a:spcPct val="40000"/>
              </a:lnSpc>
              <a:spcBef>
                <a:spcPct val="50000"/>
              </a:spcBef>
            </a:pPr>
            <a:r>
              <a:rPr lang="en-US" sz="1200" b="1" smtClean="0">
                <a:latin typeface="Courier New" pitchFamily="49" charset="0"/>
              </a:rPr>
              <a:t>+------------------------------------------------------+</a:t>
            </a:r>
            <a:endParaRPr lang="en-US" sz="1200" b="1">
              <a:latin typeface="Courier New" pitchFamily="49" charset="0"/>
            </a:endParaRPr>
          </a:p>
          <a:p>
            <a:r>
              <a:rPr lang="en-US" sz="1200" b="1">
                <a:latin typeface="Courier New" pitchFamily="49" charset="0"/>
              </a:rPr>
              <a:t>-------------------------------------------------------------------------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Specification of scenario 1 is:</a:t>
            </a:r>
          </a:p>
          <a:p>
            <a:r>
              <a:rPr lang="en-US" sz="1200" b="1">
                <a:latin typeface="Courier New" pitchFamily="49" charset="0"/>
              </a:rPr>
              <a:t>Attribute  Alternatives affected            Change type             Value</a:t>
            </a:r>
          </a:p>
          <a:p>
            <a:r>
              <a:rPr lang="en-US" sz="1200" b="1">
                <a:latin typeface="Courier New" pitchFamily="49" charset="0"/>
              </a:rPr>
              <a:t>---------  -------------------------------  ------------------- ---------</a:t>
            </a:r>
          </a:p>
          <a:p>
            <a:r>
              <a:rPr lang="en-US" sz="1200" b="1">
                <a:latin typeface="Courier New" pitchFamily="49" charset="0"/>
              </a:rPr>
              <a:t>INVC       CAR                              Scale base by value      .900</a:t>
            </a:r>
          </a:p>
          <a:p>
            <a:r>
              <a:rPr lang="en-US" sz="1200" b="1">
                <a:latin typeface="Courier New" pitchFamily="49" charset="0"/>
              </a:rPr>
              <a:t>TTME       AIR      TRAIN                   Scale base by value     1.250</a:t>
            </a:r>
          </a:p>
          <a:p>
            <a:r>
              <a:rPr lang="en-US" sz="1200" b="1">
                <a:latin typeface="Courier New" pitchFamily="49" charset="0"/>
              </a:rPr>
              <a:t>-------------------------------------------------------------------------</a:t>
            </a:r>
          </a:p>
          <a:p>
            <a:r>
              <a:rPr lang="en-US" sz="1200" b="1" smtClean="0">
                <a:latin typeface="Courier New" pitchFamily="49" charset="0"/>
              </a:rPr>
              <a:t>Simulated </a:t>
            </a:r>
            <a:r>
              <a:rPr lang="en-US" sz="1200" b="1">
                <a:latin typeface="Courier New" pitchFamily="49" charset="0"/>
              </a:rPr>
              <a:t>Probabilities (shares) for this scenario:</a:t>
            </a:r>
          </a:p>
          <a:p>
            <a:r>
              <a:rPr lang="en-US" sz="1200" b="1">
                <a:latin typeface="Courier New" pitchFamily="49" charset="0"/>
              </a:rPr>
              <a:t>+----------+--------------+--------------+------------------+</a:t>
            </a:r>
          </a:p>
          <a:p>
            <a:r>
              <a:rPr lang="en-US" sz="1200" b="1">
                <a:latin typeface="Courier New" pitchFamily="49" charset="0"/>
              </a:rPr>
              <a:t>|Choice    |     Base     |   Scenario   | Scenario - Base  |</a:t>
            </a:r>
          </a:p>
          <a:p>
            <a:r>
              <a:rPr lang="en-US" sz="1200" b="1">
                <a:latin typeface="Courier New" pitchFamily="49" charset="0"/>
              </a:rPr>
              <a:t>|          |%Share Number |%Share Number |ChgShare ChgNumber|</a:t>
            </a:r>
          </a:p>
          <a:p>
            <a:r>
              <a:rPr lang="en-US" sz="1200" b="1">
                <a:latin typeface="Courier New" pitchFamily="49" charset="0"/>
              </a:rPr>
              <a:t>+----------+--------------+--------------+------------------+</a:t>
            </a:r>
          </a:p>
          <a:p>
            <a:r>
              <a:rPr lang="en-US" sz="1200" b="1">
                <a:latin typeface="Courier New" pitchFamily="49" charset="0"/>
              </a:rPr>
              <a:t>|AIR       | 27.619    58 | 16.516    35 |-11.103%      -23 |</a:t>
            </a:r>
          </a:p>
          <a:p>
            <a:r>
              <a:rPr lang="en-US" sz="1200" b="1">
                <a:latin typeface="Courier New" pitchFamily="49" charset="0"/>
              </a:rPr>
              <a:t>|TRAIN     | 30.000    63 | 23.012    48 | -6.988%      -15 |</a:t>
            </a:r>
          </a:p>
          <a:p>
            <a:r>
              <a:rPr lang="en-US" sz="1200" b="1">
                <a:latin typeface="Courier New" pitchFamily="49" charset="0"/>
              </a:rPr>
              <a:t>|BUS       | 14.286    30 | 18.495    39 |  4.209%        9 |</a:t>
            </a:r>
          </a:p>
          <a:p>
            <a:r>
              <a:rPr lang="en-US" sz="1200" b="1">
                <a:latin typeface="Courier New" pitchFamily="49" charset="0"/>
              </a:rPr>
              <a:t>|CAR       | 28.095    59 | 41.977    88 | 13.882%       29 |</a:t>
            </a:r>
          </a:p>
          <a:p>
            <a:r>
              <a:rPr lang="en-US" sz="1200" b="1">
                <a:latin typeface="Courier New" pitchFamily="49" charset="0"/>
              </a:rPr>
              <a:t>|Total     |100.000   210 |100.000   210 |   .000%        0 |</a:t>
            </a:r>
          </a:p>
          <a:p>
            <a:r>
              <a:rPr lang="en-US" sz="1200" b="1">
                <a:latin typeface="Courier New" pitchFamily="49" charset="0"/>
              </a:rPr>
              <a:t>+----------+--------------+--------------+------------------+</a:t>
            </a:r>
          </a:p>
        </p:txBody>
      </p:sp>
      <p:sp>
        <p:nvSpPr>
          <p:cNvPr id="40964" name="Rectangle 4"/>
          <p:cNvSpPr>
            <a:spLocks noChangeArrowheads="1"/>
          </p:cNvSpPr>
          <p:nvPr/>
        </p:nvSpPr>
        <p:spPr bwMode="auto">
          <a:xfrm>
            <a:off x="1219200" y="5257800"/>
            <a:ext cx="5410200" cy="9144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1139825"/>
          </a:xfrm>
        </p:spPr>
        <p:txBody>
          <a:bodyPr/>
          <a:lstStyle/>
          <a:p>
            <a:pPr eaLnBrk="1" hangingPunct="1"/>
            <a:r>
              <a:rPr lang="en-US" b="1" smtClean="0"/>
              <a:t>Willingness to Pay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600201"/>
            <a:ext cx="8229600" cy="38862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2400" smtClean="0"/>
              <a:t>   </a:t>
            </a:r>
            <a:r>
              <a:rPr lang="en-US" sz="2400" smtClean="0">
                <a:latin typeface="+mj-lt"/>
              </a:rPr>
              <a:t>U(alt) = a</a:t>
            </a:r>
            <a:r>
              <a:rPr lang="en-US" sz="2400" baseline="-25000" smtClean="0">
                <a:latin typeface="+mj-lt"/>
              </a:rPr>
              <a:t>j</a:t>
            </a:r>
            <a:r>
              <a:rPr lang="en-US" sz="2400" smtClean="0">
                <a:latin typeface="+mj-lt"/>
              </a:rPr>
              <a:t> + b</a:t>
            </a:r>
            <a:r>
              <a:rPr lang="en-US" sz="2400" baseline="-25000" smtClean="0">
                <a:latin typeface="+mj-lt"/>
              </a:rPr>
              <a:t>INCOME</a:t>
            </a:r>
            <a:r>
              <a:rPr lang="en-US" sz="2400" smtClean="0">
                <a:latin typeface="+mj-lt"/>
              </a:rPr>
              <a:t>*INCOME + b</a:t>
            </a:r>
            <a:r>
              <a:rPr lang="en-US" sz="2400" baseline="-25000" smtClean="0">
                <a:latin typeface="+mj-lt"/>
              </a:rPr>
              <a:t>Attribute</a:t>
            </a:r>
            <a:r>
              <a:rPr lang="en-US" sz="2400" smtClean="0">
                <a:latin typeface="+mj-lt"/>
              </a:rPr>
              <a:t>*Attribute + …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>
                <a:latin typeface="+mj-lt"/>
              </a:rPr>
              <a:t>    WTP = MU(Attribute)/MU(Income)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>
                <a:latin typeface="+mj-lt"/>
              </a:rPr>
              <a:t>    When MU(Income) is not available, an approximation</a:t>
            </a:r>
            <a:br>
              <a:rPr lang="en-US" sz="2400" smtClean="0">
                <a:latin typeface="+mj-lt"/>
              </a:rPr>
            </a:br>
            <a:r>
              <a:rPr lang="en-US" sz="2400" smtClean="0">
                <a:latin typeface="+mj-lt"/>
              </a:rPr>
              <a:t>often used is –MU(Cost).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>
                <a:latin typeface="+mj-lt"/>
              </a:rPr>
              <a:t>    U(Air,Train,Bus,Car) 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>
                <a:latin typeface="+mj-lt"/>
              </a:rPr>
              <a:t>       =  </a:t>
            </a:r>
            <a:r>
              <a:rPr lang="el-GR" sz="2400" smtClean="0">
                <a:latin typeface="+mj-lt"/>
              </a:rPr>
              <a:t>α</a:t>
            </a:r>
            <a:r>
              <a:rPr lang="en-US" sz="2400" baseline="-25000" smtClean="0">
                <a:latin typeface="+mj-lt"/>
              </a:rPr>
              <a:t>alt</a:t>
            </a:r>
            <a:r>
              <a:rPr lang="en-US" sz="2400" smtClean="0">
                <a:latin typeface="+mj-lt"/>
              </a:rPr>
              <a:t>  + </a:t>
            </a:r>
            <a:r>
              <a:rPr lang="el-GR" sz="2400" smtClean="0">
                <a:latin typeface="+mj-lt"/>
              </a:rPr>
              <a:t>β</a:t>
            </a:r>
            <a:r>
              <a:rPr lang="en-US" sz="2400" baseline="-25000" smtClean="0">
                <a:latin typeface="+mj-lt"/>
              </a:rPr>
              <a:t>cost</a:t>
            </a:r>
            <a:r>
              <a:rPr lang="en-US" sz="2400" smtClean="0">
                <a:latin typeface="+mj-lt"/>
              </a:rPr>
              <a:t> Cost + </a:t>
            </a:r>
            <a:r>
              <a:rPr lang="el-GR" sz="2400" smtClean="0">
                <a:latin typeface="+mj-lt"/>
              </a:rPr>
              <a:t>β</a:t>
            </a:r>
            <a:r>
              <a:rPr lang="en-US" sz="2400" baseline="-25000" smtClean="0">
                <a:latin typeface="+mj-lt"/>
              </a:rPr>
              <a:t>INVT</a:t>
            </a:r>
            <a:r>
              <a:rPr lang="en-US" sz="2400" smtClean="0">
                <a:latin typeface="+mj-lt"/>
              </a:rPr>
              <a:t> INVT  + </a:t>
            </a:r>
            <a:r>
              <a:rPr lang="el-GR" sz="2400" smtClean="0">
                <a:latin typeface="+mj-lt"/>
              </a:rPr>
              <a:t>β</a:t>
            </a:r>
            <a:r>
              <a:rPr lang="en-US" sz="2400" baseline="-25000" smtClean="0">
                <a:latin typeface="+mj-lt"/>
              </a:rPr>
              <a:t>TTME</a:t>
            </a:r>
            <a:r>
              <a:rPr lang="en-US" sz="2400" smtClean="0">
                <a:latin typeface="+mj-lt"/>
              </a:rPr>
              <a:t> TTME +    </a:t>
            </a:r>
            <a:r>
              <a:rPr lang="el-GR" sz="2400" smtClean="0">
                <a:latin typeface="+mj-lt"/>
              </a:rPr>
              <a:t>ε</a:t>
            </a:r>
            <a:r>
              <a:rPr lang="en-US" sz="2400" baseline="-25000" smtClean="0">
                <a:latin typeface="+mj-lt"/>
              </a:rPr>
              <a:t>alt </a:t>
            </a:r>
            <a:endParaRPr lang="en-US" sz="2400" smtClean="0">
              <a:latin typeface="+mj-lt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>
                <a:latin typeface="+mj-lt"/>
              </a:rPr>
              <a:t>         WTP for less in vehicle time  = -</a:t>
            </a:r>
            <a:r>
              <a:rPr lang="el-GR" sz="2400" smtClean="0">
                <a:latin typeface="+mj-lt"/>
              </a:rPr>
              <a:t>β</a:t>
            </a:r>
            <a:r>
              <a:rPr lang="en-US" sz="2400" baseline="-25000" smtClean="0">
                <a:latin typeface="+mj-lt"/>
              </a:rPr>
              <a:t>INVT</a:t>
            </a:r>
            <a:r>
              <a:rPr lang="en-US" sz="2400" smtClean="0">
                <a:latin typeface="+mj-lt"/>
              </a:rPr>
              <a:t> / </a:t>
            </a:r>
            <a:r>
              <a:rPr lang="el-GR" sz="2400" smtClean="0">
                <a:latin typeface="+mj-lt"/>
              </a:rPr>
              <a:t>β</a:t>
            </a:r>
            <a:r>
              <a:rPr lang="en-US" sz="2400" baseline="-25000" smtClean="0">
                <a:latin typeface="+mj-lt"/>
              </a:rPr>
              <a:t>COST</a:t>
            </a:r>
            <a:r>
              <a:rPr lang="en-US" sz="2400" smtClean="0">
                <a:latin typeface="+mj-lt"/>
              </a:rPr>
              <a:t>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>
                <a:latin typeface="+mj-lt"/>
              </a:rPr>
              <a:t>         WTP for less terminal time    = -</a:t>
            </a:r>
            <a:r>
              <a:rPr lang="el-GR" sz="2400" smtClean="0">
                <a:latin typeface="+mj-lt"/>
              </a:rPr>
              <a:t>β</a:t>
            </a:r>
            <a:r>
              <a:rPr lang="en-US" sz="2400" baseline="-25000" smtClean="0">
                <a:latin typeface="+mj-lt"/>
              </a:rPr>
              <a:t>TIME</a:t>
            </a:r>
            <a:r>
              <a:rPr lang="en-US" sz="2400" smtClean="0">
                <a:latin typeface="+mj-lt"/>
              </a:rPr>
              <a:t> / </a:t>
            </a:r>
            <a:r>
              <a:rPr lang="el-GR" sz="2400" smtClean="0">
                <a:latin typeface="+mj-lt"/>
              </a:rPr>
              <a:t>β</a:t>
            </a:r>
            <a:r>
              <a:rPr lang="en-US" sz="2400" baseline="-25000" smtClean="0">
                <a:latin typeface="+mj-lt"/>
              </a:rPr>
              <a:t>COST</a:t>
            </a:r>
            <a:r>
              <a:rPr lang="en-US" sz="2400" smtClean="0">
                <a:latin typeface="+mj-lt"/>
              </a:rPr>
              <a:t> </a:t>
            </a:r>
          </a:p>
        </p:txBody>
      </p:sp>
      <p:sp>
        <p:nvSpPr>
          <p:cNvPr id="41988" name="Rectangle 3"/>
          <p:cNvSpPr>
            <a:spLocks noChangeArrowheads="1"/>
          </p:cNvSpPr>
          <p:nvPr/>
        </p:nvSpPr>
        <p:spPr bwMode="auto">
          <a:xfrm>
            <a:off x="1219200" y="4191000"/>
            <a:ext cx="6172200" cy="9906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3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39825"/>
          </a:xfrm>
        </p:spPr>
        <p:txBody>
          <a:bodyPr/>
          <a:lstStyle/>
          <a:p>
            <a:r>
              <a:rPr lang="en-US" b="1" smtClean="0"/>
              <a:t>WTP from CLOGIT Model</a:t>
            </a:r>
          </a:p>
        </p:txBody>
      </p:sp>
      <p:sp>
        <p:nvSpPr>
          <p:cNvPr id="43011" name="TextBox 4"/>
          <p:cNvSpPr txBox="1">
            <a:spLocks noChangeArrowheads="1"/>
          </p:cNvSpPr>
          <p:nvPr/>
        </p:nvSpPr>
        <p:spPr bwMode="auto">
          <a:xfrm>
            <a:off x="1676400" y="1905000"/>
            <a:ext cx="6096000" cy="415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Discrete choice (multinomial logit) model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Dependent variable               Choice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Variable| Coefficient    Standard Error  b/St.Er. P[|Z|&gt;z]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  GC|    -.00286          .00610        -.469   .6390</a:t>
            </a:r>
          </a:p>
          <a:p>
            <a:r>
              <a:rPr lang="sv-SE" sz="1200" b="1">
                <a:latin typeface="Courier New" pitchFamily="49" charset="0"/>
                <a:cs typeface="Courier New" pitchFamily="49" charset="0"/>
              </a:rPr>
              <a:t>    INVT|    -.00349***       .00115       -3.037   .0024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TTME|    -.09746***       .01035       -9.414   .0000</a:t>
            </a:r>
          </a:p>
          <a:p>
            <a:r>
              <a:rPr lang="nl-NL" sz="1200" b="1">
                <a:latin typeface="Courier New" pitchFamily="49" charset="0"/>
                <a:cs typeface="Courier New" pitchFamily="49" charset="0"/>
              </a:rPr>
              <a:t>    AASC|    4.05405***       .83662        4.846   .0000</a:t>
            </a:r>
          </a:p>
          <a:p>
            <a:r>
              <a:rPr lang="it-IT" sz="1200" b="1">
                <a:latin typeface="Courier New" pitchFamily="49" charset="0"/>
                <a:cs typeface="Courier New" pitchFamily="49" charset="0"/>
              </a:rPr>
              <a:t>    TASC|    3.64460***       .44276        8.232   .0000</a:t>
            </a:r>
          </a:p>
          <a:p>
            <a:r>
              <a:rPr lang="it-IT" sz="1200" b="1">
                <a:latin typeface="Courier New" pitchFamily="49" charset="0"/>
                <a:cs typeface="Courier New" pitchFamily="49" charset="0"/>
              </a:rPr>
              <a:t>    BASC|    3.19579***       .45194        7.071   .0000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WALD ; fn1=WTP_INVT=b_invt/b_gc ; fn2=WTP_TTME=b_ttme/b_gc$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WALD procedure. 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Variable| Coefficient    Standard Error  b/St.Er. P[|Z|&gt;z]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sv-SE" sz="1200" b="1">
                <a:latin typeface="Courier New" pitchFamily="49" charset="0"/>
                <a:cs typeface="Courier New" pitchFamily="49" charset="0"/>
              </a:rPr>
              <a:t>WTP_INVT|    1.22006         2.88619         .423   .6725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WTP_TTME|    34.0771        73.07097         .466   .6410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6096000"/>
            <a:ext cx="7086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smtClean="0">
                <a:latin typeface="+mj-lt"/>
              </a:rPr>
              <a:t>Very different estimates suggests this might not be a very good model.</a:t>
            </a:r>
            <a:endParaRPr lang="en-US" sz="1600" b="1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39825"/>
          </a:xfrm>
        </p:spPr>
        <p:txBody>
          <a:bodyPr/>
          <a:lstStyle/>
          <a:p>
            <a:r>
              <a:rPr lang="en-US" b="1" smtClean="0"/>
              <a:t>Estimation in WTP Space</a:t>
            </a:r>
          </a:p>
        </p:txBody>
      </p:sp>
      <p:graphicFrame>
        <p:nvGraphicFramePr>
          <p:cNvPr id="7170" name="Object 2"/>
          <p:cNvGraphicFramePr>
            <a:graphicFrameLocks noChangeAspect="1"/>
          </p:cNvGraphicFramePr>
          <p:nvPr/>
        </p:nvGraphicFramePr>
        <p:xfrm>
          <a:off x="1447800" y="1752600"/>
          <a:ext cx="6464300" cy="4346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3" name="Equation" r:id="rId4" imgW="4495680" imgH="3022560" progId="Equation.DSMT4">
                  <p:embed/>
                </p:oleObj>
              </mc:Choice>
              <mc:Fallback>
                <p:oleObj name="Equation" r:id="rId4" imgW="4495680" imgH="302256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1752600"/>
                        <a:ext cx="6464300" cy="4346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2" name="Rectangle 3"/>
          <p:cNvSpPr>
            <a:spLocks noChangeArrowheads="1"/>
          </p:cNvSpPr>
          <p:nvPr/>
        </p:nvSpPr>
        <p:spPr bwMode="auto">
          <a:xfrm>
            <a:off x="1905000" y="4038600"/>
            <a:ext cx="5486400" cy="1447800"/>
          </a:xfrm>
          <a:prstGeom prst="rect">
            <a:avLst/>
          </a:prstGeom>
          <a:solidFill>
            <a:srgbClr val="0066FF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5" name="Rectangle 4"/>
          <p:cNvSpPr/>
          <p:nvPr/>
        </p:nvSpPr>
        <p:spPr bwMode="auto">
          <a:xfrm>
            <a:off x="1447800" y="3716866"/>
            <a:ext cx="2514600" cy="304800"/>
          </a:xfrm>
          <a:prstGeom prst="rect">
            <a:avLst/>
          </a:prstGeom>
          <a:solidFill>
            <a:srgbClr val="FF000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914400"/>
            <a:ext cx="8229600" cy="701675"/>
          </a:xfrm>
        </p:spPr>
        <p:txBody>
          <a:bodyPr/>
          <a:lstStyle/>
          <a:p>
            <a:pPr eaLnBrk="1" hangingPunct="1"/>
            <a:r>
              <a:rPr lang="en-US" b="1" smtClean="0"/>
              <a:t>The I.I.D Assumption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09600" y="1828800"/>
            <a:ext cx="7772400" cy="4252913"/>
          </a:xfrm>
        </p:spPr>
        <p:txBody>
          <a:bodyPr/>
          <a:lstStyle/>
          <a:p>
            <a:pPr eaLnBrk="1" hangingPunct="1"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mtClean="0">
                <a:latin typeface="+mj-lt"/>
              </a:rPr>
              <a:t>	    U</a:t>
            </a:r>
            <a:r>
              <a:rPr lang="en-US" sz="1800" baseline="-25000" smtClean="0">
                <a:latin typeface="+mj-lt"/>
              </a:rPr>
              <a:t>itj</a:t>
            </a:r>
            <a:r>
              <a:rPr lang="en-US" sz="2400" smtClean="0">
                <a:latin typeface="+mj-lt"/>
              </a:rPr>
              <a:t>   =  </a:t>
            </a:r>
            <a:r>
              <a:rPr lang="en-US" smtClean="0">
                <a:latin typeface="+mj-lt"/>
                <a:sym typeface="Symbol" pitchFamily="18" charset="2"/>
              </a:rPr>
              <a:t></a:t>
            </a:r>
            <a:r>
              <a:rPr lang="en-US" sz="2000" baseline="-25000" smtClean="0">
                <a:latin typeface="+mj-lt"/>
                <a:sym typeface="Symbol" pitchFamily="18" charset="2"/>
              </a:rPr>
              <a:t>ij</a:t>
            </a:r>
            <a:r>
              <a:rPr lang="en-US" sz="2400" smtClean="0">
                <a:latin typeface="+mj-lt"/>
                <a:sym typeface="Symbol" pitchFamily="18" charset="2"/>
              </a:rPr>
              <a:t>  </a:t>
            </a:r>
            <a:r>
              <a:rPr lang="en-US" smtClean="0">
                <a:latin typeface="+mj-lt"/>
                <a:sym typeface="Symbol" pitchFamily="18" charset="2"/>
              </a:rPr>
              <a:t>+</a:t>
            </a:r>
            <a:r>
              <a:rPr lang="en-US" sz="2400" smtClean="0">
                <a:latin typeface="+mj-lt"/>
                <a:sym typeface="Symbol" pitchFamily="18" charset="2"/>
              </a:rPr>
              <a:t>  </a:t>
            </a:r>
            <a:r>
              <a:rPr lang="en-US" b="1" smtClean="0">
                <a:latin typeface="+mj-lt"/>
                <a:sym typeface="Symbol" pitchFamily="18" charset="2"/>
              </a:rPr>
              <a:t></a:t>
            </a:r>
            <a:r>
              <a:rPr lang="en-US" smtClean="0">
                <a:latin typeface="+mj-lt"/>
                <a:sym typeface="Symbol" pitchFamily="18" charset="2"/>
              </a:rPr>
              <a:t>’</a:t>
            </a:r>
            <a:r>
              <a:rPr lang="en-US" b="1" smtClean="0">
                <a:latin typeface="+mj-lt"/>
                <a:sym typeface="Symbol" pitchFamily="18" charset="2"/>
              </a:rPr>
              <a:t>x</a:t>
            </a:r>
            <a:r>
              <a:rPr lang="en-US" sz="2000" baseline="-25000" smtClean="0">
                <a:latin typeface="+mj-lt"/>
                <a:sym typeface="Symbol" pitchFamily="18" charset="2"/>
              </a:rPr>
              <a:t>itj</a:t>
            </a:r>
            <a:r>
              <a:rPr lang="en-US" sz="2400" smtClean="0">
                <a:latin typeface="+mj-lt"/>
                <a:sym typeface="Symbol" pitchFamily="18" charset="2"/>
              </a:rPr>
              <a:t>   </a:t>
            </a:r>
            <a:r>
              <a:rPr lang="en-US" smtClean="0">
                <a:latin typeface="+mj-lt"/>
                <a:sym typeface="Symbol" pitchFamily="18" charset="2"/>
              </a:rPr>
              <a:t>+ </a:t>
            </a:r>
            <a:r>
              <a:rPr lang="en-US" sz="2400" smtClean="0">
                <a:latin typeface="+mj-lt"/>
                <a:sym typeface="Symbol" pitchFamily="18" charset="2"/>
              </a:rPr>
              <a:t> </a:t>
            </a:r>
            <a:r>
              <a:rPr lang="en-US" b="1" smtClean="0">
                <a:latin typeface="+mj-lt"/>
                <a:sym typeface="Symbol" pitchFamily="18" charset="2"/>
              </a:rPr>
              <a:t></a:t>
            </a:r>
            <a:r>
              <a:rPr lang="en-US" smtClean="0">
                <a:latin typeface="+mj-lt"/>
                <a:sym typeface="Symbol" pitchFamily="18" charset="2"/>
              </a:rPr>
              <a:t>’</a:t>
            </a:r>
            <a:r>
              <a:rPr lang="en-US" b="1" smtClean="0">
                <a:latin typeface="+mj-lt"/>
                <a:sym typeface="Symbol" pitchFamily="18" charset="2"/>
              </a:rPr>
              <a:t>z</a:t>
            </a:r>
            <a:r>
              <a:rPr lang="en-US" sz="2000" baseline="-25000" smtClean="0">
                <a:latin typeface="+mj-lt"/>
                <a:sym typeface="Symbol" pitchFamily="18" charset="2"/>
              </a:rPr>
              <a:t>it</a:t>
            </a:r>
            <a:r>
              <a:rPr lang="en-US" sz="1800" smtClean="0">
                <a:latin typeface="+mj-lt"/>
                <a:sym typeface="Symbol" pitchFamily="18" charset="2"/>
              </a:rPr>
              <a:t>   </a:t>
            </a:r>
            <a:r>
              <a:rPr lang="en-US" smtClean="0">
                <a:latin typeface="+mj-lt"/>
                <a:sym typeface="Symbol" pitchFamily="18" charset="2"/>
              </a:rPr>
              <a:t>+  </a:t>
            </a:r>
            <a:r>
              <a:rPr lang="en-US" sz="2000" baseline="-25000" smtClean="0">
                <a:latin typeface="+mj-lt"/>
                <a:sym typeface="Symbol" pitchFamily="18" charset="2"/>
              </a:rPr>
              <a:t>ijt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sz="1800" smtClean="0">
                <a:latin typeface="+mj-lt"/>
              </a:rPr>
              <a:t>     F(</a:t>
            </a:r>
            <a:r>
              <a:rPr lang="en-US" smtClean="0">
                <a:latin typeface="+mj-lt"/>
                <a:sym typeface="Symbol" pitchFamily="18" charset="2"/>
              </a:rPr>
              <a:t></a:t>
            </a:r>
            <a:r>
              <a:rPr lang="en-US" sz="1400" baseline="-25000" smtClean="0">
                <a:latin typeface="+mj-lt"/>
                <a:sym typeface="Symbol" pitchFamily="18" charset="2"/>
              </a:rPr>
              <a:t>itj</a:t>
            </a:r>
            <a:r>
              <a:rPr lang="en-US" sz="1800" smtClean="0">
                <a:latin typeface="+mj-lt"/>
                <a:sym typeface="Symbol" pitchFamily="18" charset="2"/>
              </a:rPr>
              <a:t>)  =  Exp(-Exp(-</a:t>
            </a:r>
            <a:r>
              <a:rPr lang="en-US" smtClean="0">
                <a:latin typeface="+mj-lt"/>
                <a:sym typeface="Symbol" pitchFamily="18" charset="2"/>
              </a:rPr>
              <a:t></a:t>
            </a:r>
            <a:r>
              <a:rPr lang="en-US" sz="1400" smtClean="0">
                <a:latin typeface="+mj-lt"/>
                <a:sym typeface="Symbol" pitchFamily="18" charset="2"/>
              </a:rPr>
              <a:t>itj</a:t>
            </a:r>
            <a:r>
              <a:rPr lang="en-US" sz="1800" smtClean="0">
                <a:latin typeface="+mj-lt"/>
                <a:sym typeface="Symbol" pitchFamily="18" charset="2"/>
              </a:rPr>
              <a:t>)) (random part of each utility)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sz="1800" b="1" smtClean="0">
                <a:latin typeface="+mj-lt"/>
                <a:sym typeface="Symbol" pitchFamily="18" charset="2"/>
              </a:rPr>
              <a:t>     </a:t>
            </a:r>
            <a:r>
              <a:rPr lang="en-US" sz="1800" b="1" u="sng" smtClean="0">
                <a:latin typeface="+mj-lt"/>
                <a:sym typeface="Symbol" pitchFamily="18" charset="2"/>
              </a:rPr>
              <a:t>Independence</a:t>
            </a:r>
            <a:r>
              <a:rPr lang="en-US" sz="1800" smtClean="0">
                <a:latin typeface="+mj-lt"/>
                <a:sym typeface="Symbol" pitchFamily="18" charset="2"/>
              </a:rPr>
              <a:t> across utility functions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sz="1800" smtClean="0">
                <a:latin typeface="+mj-lt"/>
                <a:sym typeface="Symbol" pitchFamily="18" charset="2"/>
              </a:rPr>
              <a:t>     </a:t>
            </a:r>
            <a:r>
              <a:rPr lang="en-US" sz="1800" b="1" u="sng" smtClean="0">
                <a:latin typeface="+mj-lt"/>
                <a:sym typeface="Symbol" pitchFamily="18" charset="2"/>
              </a:rPr>
              <a:t>Identical variances</a:t>
            </a:r>
            <a:r>
              <a:rPr lang="en-US" sz="1800" smtClean="0">
                <a:latin typeface="+mj-lt"/>
                <a:sym typeface="Symbol" pitchFamily="18" charset="2"/>
              </a:rPr>
              <a:t> (means absorbed in constants)</a:t>
            </a:r>
          </a:p>
          <a:p>
            <a:pPr eaLnBrk="1" hangingPunct="1"/>
            <a:endParaRPr lang="en-US" sz="2000" smtClean="0">
              <a:latin typeface="+mj-lt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z="2000" smtClean="0">
                <a:latin typeface="+mj-lt"/>
              </a:rPr>
              <a:t>          Restriction on equal scaling may be inappropriate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smtClean="0">
                <a:latin typeface="+mj-lt"/>
              </a:rPr>
              <a:t>          Correlation across alternatives may be suppressed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smtClean="0">
                <a:latin typeface="+mj-lt"/>
              </a:rPr>
              <a:t>          Equal cross elasticities is a substantive restriction</a:t>
            </a:r>
          </a:p>
          <a:p>
            <a:pPr>
              <a:buNone/>
            </a:pPr>
            <a:r>
              <a:rPr lang="en-US" sz="2000" smtClean="0">
                <a:latin typeface="+mj-lt"/>
              </a:rPr>
              <a:t>          Behavioral implication of IID is independence from irrelevant</a:t>
            </a:r>
            <a:br>
              <a:rPr lang="en-US" sz="2000" smtClean="0">
                <a:latin typeface="+mj-lt"/>
              </a:rPr>
            </a:br>
            <a:r>
              <a:rPr lang="en-US" sz="2000" smtClean="0">
                <a:latin typeface="+mj-lt"/>
              </a:rPr>
              <a:t>     alternatives.. If an alternative is removed, probability is</a:t>
            </a:r>
            <a:br>
              <a:rPr lang="en-US" sz="2000" smtClean="0">
                <a:latin typeface="+mj-lt"/>
              </a:rPr>
            </a:br>
            <a:r>
              <a:rPr lang="en-US" sz="2000" smtClean="0">
                <a:latin typeface="+mj-lt"/>
              </a:rPr>
              <a:t>     spread equally across the remaining alternatives. This is</a:t>
            </a:r>
            <a:br>
              <a:rPr lang="en-US" sz="2000" smtClean="0">
                <a:latin typeface="+mj-lt"/>
              </a:rPr>
            </a:br>
            <a:r>
              <a:rPr lang="en-US" sz="2000" smtClean="0">
                <a:latin typeface="+mj-lt"/>
              </a:rPr>
              <a:t>     unreasonable</a:t>
            </a:r>
          </a:p>
        </p:txBody>
      </p:sp>
      <p:sp>
        <p:nvSpPr>
          <p:cNvPr id="53252" name="Rectangle 5"/>
          <p:cNvSpPr>
            <a:spLocks noChangeArrowheads="1"/>
          </p:cNvSpPr>
          <p:nvPr/>
        </p:nvSpPr>
        <p:spPr bwMode="auto">
          <a:xfrm>
            <a:off x="1295400" y="1752600"/>
            <a:ext cx="5867400" cy="18288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39825"/>
          </a:xfrm>
        </p:spPr>
        <p:txBody>
          <a:bodyPr/>
          <a:lstStyle/>
          <a:p>
            <a:r>
              <a:rPr lang="en-US" smtClean="0"/>
              <a:t>IIA Implication of IID</a:t>
            </a:r>
            <a:endParaRPr lang="en-US"/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19400" y="3810000"/>
            <a:ext cx="3724269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1924050" y="1828800"/>
          <a:ext cx="6076950" cy="182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0293" name="Equation" r:id="rId4" imgW="4051080" imgH="1218960" progId="Equation.DSMT4">
                  <p:embed/>
                </p:oleObj>
              </mc:Choice>
              <mc:Fallback>
                <p:oleObj name="Equation" r:id="rId4" imgW="4051080" imgH="121896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24050" y="1828800"/>
                        <a:ext cx="6076950" cy="1828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 bwMode="auto">
          <a:xfrm>
            <a:off x="4055534" y="3962400"/>
            <a:ext cx="2362200" cy="1981200"/>
          </a:xfrm>
          <a:prstGeom prst="rect">
            <a:avLst/>
          </a:prstGeom>
          <a:solidFill>
            <a:srgbClr val="FF0000">
              <a:alpha val="12157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685800"/>
            <a:ext cx="7772400" cy="531813"/>
          </a:xfrm>
        </p:spPr>
        <p:txBody>
          <a:bodyPr/>
          <a:lstStyle/>
          <a:p>
            <a:pPr eaLnBrk="1" hangingPunct="1"/>
            <a:r>
              <a:rPr lang="en-US" sz="2400" b="1" smtClean="0"/>
              <a:t>Behavioral Implication of IIA</a:t>
            </a:r>
          </a:p>
        </p:txBody>
      </p:sp>
      <p:sp>
        <p:nvSpPr>
          <p:cNvPr id="33795" name="Text Box 5"/>
          <p:cNvSpPr txBox="1">
            <a:spLocks noChangeArrowheads="1"/>
          </p:cNvSpPr>
          <p:nvPr/>
        </p:nvSpPr>
        <p:spPr bwMode="auto">
          <a:xfrm>
            <a:off x="6477000" y="1811338"/>
            <a:ext cx="1524000" cy="703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Own effect</a:t>
            </a:r>
          </a:p>
          <a:p>
            <a:pPr eaLnBrk="1" hangingPunct="1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Cross effects</a:t>
            </a:r>
          </a:p>
        </p:txBody>
      </p:sp>
      <p:sp>
        <p:nvSpPr>
          <p:cNvPr id="33796" name="Line 6"/>
          <p:cNvSpPr>
            <a:spLocks noChangeShapeType="1"/>
          </p:cNvSpPr>
          <p:nvPr/>
        </p:nvSpPr>
        <p:spPr bwMode="auto">
          <a:xfrm flipH="1">
            <a:off x="6019800" y="1981200"/>
            <a:ext cx="4572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3797" name="Line 7"/>
          <p:cNvSpPr>
            <a:spLocks noChangeShapeType="1"/>
          </p:cNvSpPr>
          <p:nvPr/>
        </p:nvSpPr>
        <p:spPr bwMode="auto">
          <a:xfrm flipH="1">
            <a:off x="6019800" y="2362200"/>
            <a:ext cx="4572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3798" name="Rectangle 11"/>
          <p:cNvSpPr>
            <a:spLocks noChangeArrowheads="1"/>
          </p:cNvSpPr>
          <p:nvPr/>
        </p:nvSpPr>
        <p:spPr bwMode="auto">
          <a:xfrm>
            <a:off x="381000" y="1295400"/>
            <a:ext cx="8305800" cy="457200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799" name="Text Box 12"/>
          <p:cNvSpPr txBox="1">
            <a:spLocks noChangeArrowheads="1"/>
          </p:cNvSpPr>
          <p:nvPr/>
        </p:nvSpPr>
        <p:spPr bwMode="auto">
          <a:xfrm>
            <a:off x="914400" y="1136650"/>
            <a:ext cx="7620000" cy="55689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+---------------------------------------------------+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Elasticity             averaged over observations.|</a:t>
            </a:r>
          </a:p>
          <a:p>
            <a:r>
              <a:rPr lang="en-US" sz="1200" b="1">
                <a:latin typeface="Courier New" pitchFamily="49" charset="0"/>
              </a:rPr>
              <a:t>| Attribute is INVT     in choice AIR               |</a:t>
            </a:r>
          </a:p>
          <a:p>
            <a:r>
              <a:rPr lang="en-US" sz="1200" b="1">
                <a:latin typeface="Courier New" pitchFamily="49" charset="0"/>
              </a:rPr>
              <a:t>|                                  Mean    St.Dev   |</a:t>
            </a:r>
          </a:p>
          <a:p>
            <a:r>
              <a:rPr lang="en-US" sz="1200" b="1">
                <a:latin typeface="Courier New" pitchFamily="49" charset="0"/>
              </a:rPr>
              <a:t>| *     Choice=AIR               -.2055     .0666   |</a:t>
            </a:r>
          </a:p>
          <a:p>
            <a:r>
              <a:rPr lang="en-US" sz="1200" b="1">
                <a:latin typeface="Courier New" pitchFamily="49" charset="0"/>
              </a:rPr>
              <a:t>|       Choice=TRAIN              .0903     .0681   |</a:t>
            </a:r>
          </a:p>
          <a:p>
            <a:r>
              <a:rPr lang="en-US" sz="1200" b="1">
                <a:latin typeface="Courier New" pitchFamily="49" charset="0"/>
              </a:rPr>
              <a:t>|       Choice=BUS                .0903     .0681   |</a:t>
            </a:r>
          </a:p>
          <a:p>
            <a:r>
              <a:rPr lang="en-US" sz="1200" b="1">
                <a:latin typeface="Courier New" pitchFamily="49" charset="0"/>
              </a:rPr>
              <a:t>|       Choice=CAR                .0903     .0681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Attribute is INVT     in choice TRAIN             |</a:t>
            </a:r>
          </a:p>
          <a:p>
            <a:r>
              <a:rPr lang="en-US" sz="1200" b="1">
                <a:latin typeface="Courier New" pitchFamily="49" charset="0"/>
              </a:rPr>
              <a:t>|       Choice=AIR                .3568     .1231   |</a:t>
            </a:r>
          </a:p>
          <a:p>
            <a:r>
              <a:rPr lang="en-US" sz="1200" b="1">
                <a:latin typeface="Courier New" pitchFamily="49" charset="0"/>
              </a:rPr>
              <a:t>| *     Choice=TRAIN             -.9892     .5217   |</a:t>
            </a:r>
          </a:p>
          <a:p>
            <a:r>
              <a:rPr lang="en-US" sz="1200" b="1">
                <a:latin typeface="Courier New" pitchFamily="49" charset="0"/>
              </a:rPr>
              <a:t>|       Choice=BUS                .3568     .1231   |</a:t>
            </a:r>
          </a:p>
          <a:p>
            <a:r>
              <a:rPr lang="en-US" sz="1200" b="1">
                <a:latin typeface="Courier New" pitchFamily="49" charset="0"/>
              </a:rPr>
              <a:t>|       Choice=CAR                .3568     .1231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Attribute is INVT     in choice BUS               |</a:t>
            </a:r>
          </a:p>
          <a:p>
            <a:r>
              <a:rPr lang="en-US" sz="1200" b="1">
                <a:latin typeface="Courier New" pitchFamily="49" charset="0"/>
              </a:rPr>
              <a:t>|       Choice=AIR                .1889     .0743   |</a:t>
            </a:r>
          </a:p>
          <a:p>
            <a:r>
              <a:rPr lang="en-US" sz="1200" b="1">
                <a:latin typeface="Courier New" pitchFamily="49" charset="0"/>
              </a:rPr>
              <a:t>|       Choice=TRAIN              .1889     .0743   |</a:t>
            </a:r>
          </a:p>
          <a:p>
            <a:r>
              <a:rPr lang="en-US" sz="1200" b="1">
                <a:latin typeface="Courier New" pitchFamily="49" charset="0"/>
              </a:rPr>
              <a:t>| *     Choice=BUS              -1.2040     .4803   |</a:t>
            </a:r>
          </a:p>
          <a:p>
            <a:r>
              <a:rPr lang="en-US" sz="1200" b="1">
                <a:latin typeface="Courier New" pitchFamily="49" charset="0"/>
              </a:rPr>
              <a:t>|       Choice=CAR                .1889     .0743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Attribute is INVT     in choice CAR               |</a:t>
            </a:r>
          </a:p>
          <a:p>
            <a:r>
              <a:rPr lang="en-US" sz="1200" b="1">
                <a:latin typeface="Courier New" pitchFamily="49" charset="0"/>
              </a:rPr>
              <a:t>|       Choice=AIR                .3174     .1195   |</a:t>
            </a:r>
          </a:p>
          <a:p>
            <a:r>
              <a:rPr lang="en-US" sz="1200" b="1">
                <a:latin typeface="Courier New" pitchFamily="49" charset="0"/>
              </a:rPr>
              <a:t>|       Choice=TRAIN              .3174     .1195   |</a:t>
            </a:r>
          </a:p>
          <a:p>
            <a:r>
              <a:rPr lang="en-US" sz="1200" b="1">
                <a:latin typeface="Courier New" pitchFamily="49" charset="0"/>
              </a:rPr>
              <a:t>|       Choice=BUS                .3174     .1195   |</a:t>
            </a:r>
          </a:p>
          <a:p>
            <a:r>
              <a:rPr lang="en-US" sz="1200" b="1">
                <a:latin typeface="Courier New" pitchFamily="49" charset="0"/>
              </a:rPr>
              <a:t>| *     Choice=CAR               -.9510     .5504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Effects on probabilities of all choices in model: |</a:t>
            </a:r>
          </a:p>
          <a:p>
            <a:r>
              <a:rPr lang="en-US" sz="1200" b="1">
                <a:latin typeface="Courier New" pitchFamily="49" charset="0"/>
              </a:rPr>
              <a:t>| * = Direct Elasticity effect of the attribute. 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+---------------------------------------------------+</a:t>
            </a:r>
          </a:p>
        </p:txBody>
      </p:sp>
      <p:sp>
        <p:nvSpPr>
          <p:cNvPr id="33800" name="Rectangle 13"/>
          <p:cNvSpPr>
            <a:spLocks noChangeArrowheads="1"/>
          </p:cNvSpPr>
          <p:nvPr/>
        </p:nvSpPr>
        <p:spPr bwMode="auto">
          <a:xfrm>
            <a:off x="4038600" y="2095500"/>
            <a:ext cx="685800" cy="5334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01" name="Text Box 8"/>
          <p:cNvSpPr txBox="1">
            <a:spLocks noChangeArrowheads="1"/>
          </p:cNvSpPr>
          <p:nvPr/>
        </p:nvSpPr>
        <p:spPr bwMode="auto">
          <a:xfrm>
            <a:off x="6019800" y="1235075"/>
            <a:ext cx="2590800" cy="593725"/>
          </a:xfrm>
          <a:prstGeom prst="rect">
            <a:avLst/>
          </a:prstGeom>
          <a:solidFill>
            <a:srgbClr val="FF0000">
              <a:alpha val="14902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>
                <a:latin typeface="Arial" charset="0"/>
              </a:rPr>
              <a:t>Note the effect of IIA on the cross effects.</a:t>
            </a:r>
          </a:p>
        </p:txBody>
      </p:sp>
      <p:sp>
        <p:nvSpPr>
          <p:cNvPr id="33802" name="Text Box 15"/>
          <p:cNvSpPr txBox="1">
            <a:spLocks noChangeArrowheads="1"/>
          </p:cNvSpPr>
          <p:nvPr/>
        </p:nvSpPr>
        <p:spPr bwMode="auto">
          <a:xfrm>
            <a:off x="6019800" y="3228975"/>
            <a:ext cx="2667000" cy="1571625"/>
          </a:xfrm>
          <a:prstGeom prst="rect">
            <a:avLst/>
          </a:prstGeom>
          <a:solidFill>
            <a:srgbClr val="FF0000">
              <a:alpha val="14902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>
                <a:latin typeface="Arial" charset="0"/>
              </a:rPr>
              <a:t>Elasticities are computed for each observation; the mean and standard deviation are then computed across the sample observations.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533400"/>
            <a:ext cx="8229600" cy="1139825"/>
          </a:xfrm>
        </p:spPr>
        <p:txBody>
          <a:bodyPr/>
          <a:lstStyle/>
          <a:p>
            <a:pPr eaLnBrk="1" hangingPunct="1"/>
            <a:r>
              <a:rPr lang="en-US" smtClean="0"/>
              <a:t>A Hausman and McFadden Test for IIA</a:t>
            </a:r>
          </a:p>
        </p:txBody>
      </p:sp>
      <p:sp>
        <p:nvSpPr>
          <p:cNvPr id="1126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14400" y="2057400"/>
            <a:ext cx="7620000" cy="3473450"/>
          </a:xfrm>
        </p:spPr>
        <p:txBody>
          <a:bodyPr/>
          <a:lstStyle/>
          <a:p>
            <a:pPr eaLnBrk="1" hangingPunct="1"/>
            <a:r>
              <a:rPr lang="en-US" sz="2000" smtClean="0">
                <a:latin typeface="+mj-lt"/>
              </a:rPr>
              <a:t>Estimate full model with “irrelevant alternatives”</a:t>
            </a:r>
          </a:p>
          <a:p>
            <a:pPr eaLnBrk="1" hangingPunct="1"/>
            <a:r>
              <a:rPr lang="en-US" sz="2000" smtClean="0">
                <a:latin typeface="+mj-lt"/>
              </a:rPr>
              <a:t>Estimate the short model eliminating the irrelevant alternatives</a:t>
            </a:r>
          </a:p>
          <a:p>
            <a:pPr lvl="1" eaLnBrk="1" hangingPunct="1"/>
            <a:r>
              <a:rPr lang="en-US" sz="1800" smtClean="0">
                <a:latin typeface="+mj-lt"/>
              </a:rPr>
              <a:t>Eliminate individuals who chose the irrelevant alternatives</a:t>
            </a:r>
          </a:p>
          <a:p>
            <a:pPr lvl="1" eaLnBrk="1" hangingPunct="1"/>
            <a:r>
              <a:rPr lang="en-US" sz="1800" smtClean="0">
                <a:latin typeface="+mj-lt"/>
              </a:rPr>
              <a:t>Drop attributes that are constant in the surviving choice set.</a:t>
            </a:r>
          </a:p>
          <a:p>
            <a:pPr eaLnBrk="1" hangingPunct="1"/>
            <a:r>
              <a:rPr lang="en-US" sz="2000" smtClean="0">
                <a:latin typeface="+mj-lt"/>
              </a:rPr>
              <a:t>Do the coefficients change? Under the IIA assumption, they should not.  </a:t>
            </a:r>
          </a:p>
          <a:p>
            <a:pPr lvl="1" eaLnBrk="1" hangingPunct="1"/>
            <a:r>
              <a:rPr lang="en-US" sz="1800" smtClean="0">
                <a:latin typeface="+mj-lt"/>
              </a:rPr>
              <a:t>Use a Hausman test: </a:t>
            </a:r>
          </a:p>
          <a:p>
            <a:pPr lvl="1" eaLnBrk="1" hangingPunct="1"/>
            <a:r>
              <a:rPr lang="en-US" sz="1800" smtClean="0">
                <a:latin typeface="+mj-lt"/>
              </a:rPr>
              <a:t>Chi-squared, d.f.  Number of parameters estimated</a:t>
            </a:r>
          </a:p>
          <a:p>
            <a:pPr eaLnBrk="1" hangingPunct="1"/>
            <a:endParaRPr lang="en-US" sz="2000" smtClean="0">
              <a:latin typeface="+mj-lt"/>
            </a:endParaRPr>
          </a:p>
          <a:p>
            <a:pPr eaLnBrk="1" hangingPunct="1">
              <a:buNone/>
            </a:pPr>
            <a:endParaRPr lang="en-US" sz="2000" smtClean="0">
              <a:latin typeface="+mj-lt"/>
            </a:endParaRPr>
          </a:p>
        </p:txBody>
      </p:sp>
      <p:graphicFrame>
        <p:nvGraphicFramePr>
          <p:cNvPr id="11266" name="Object 4"/>
          <p:cNvGraphicFramePr>
            <a:graphicFrameLocks noChangeAspect="1"/>
          </p:cNvGraphicFramePr>
          <p:nvPr/>
        </p:nvGraphicFramePr>
        <p:xfrm>
          <a:off x="2371725" y="5226050"/>
          <a:ext cx="4638675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269" name="Equation" r:id="rId4" imgW="2654280" imgH="279360" progId="Equation.DSMT4">
                  <p:embed/>
                </p:oleObj>
              </mc:Choice>
              <mc:Fallback>
                <p:oleObj name="Equation" r:id="rId4" imgW="2654280" imgH="27936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71725" y="5226050"/>
                        <a:ext cx="4638675" cy="488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69" name="Rectangle 6"/>
          <p:cNvSpPr>
            <a:spLocks noChangeArrowheads="1"/>
          </p:cNvSpPr>
          <p:nvPr/>
        </p:nvSpPr>
        <p:spPr bwMode="auto">
          <a:xfrm>
            <a:off x="2286000" y="5181600"/>
            <a:ext cx="4800600" cy="6096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533400"/>
            <a:ext cx="8229600" cy="1139825"/>
          </a:xfrm>
        </p:spPr>
        <p:txBody>
          <a:bodyPr/>
          <a:lstStyle/>
          <a:p>
            <a:pPr eaLnBrk="1" hangingPunct="1"/>
            <a:r>
              <a:rPr lang="en-US" b="1" smtClean="0"/>
              <a:t>IIA Test for Choice AIR</a:t>
            </a:r>
          </a:p>
        </p:txBody>
      </p:sp>
      <p:sp>
        <p:nvSpPr>
          <p:cNvPr id="55299" name="Text Box 4"/>
          <p:cNvSpPr txBox="1">
            <a:spLocks noChangeArrowheads="1"/>
          </p:cNvSpPr>
          <p:nvPr/>
        </p:nvSpPr>
        <p:spPr bwMode="auto">
          <a:xfrm>
            <a:off x="990600" y="1752600"/>
            <a:ext cx="7696200" cy="465613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+--------+--------------+----------------+--------+--------+</a:t>
            </a:r>
          </a:p>
          <a:p>
            <a:r>
              <a:rPr lang="en-US" sz="1200" b="1">
                <a:latin typeface="Courier New" pitchFamily="49" charset="0"/>
              </a:rPr>
              <a:t>|Variable| Coefficient  | Standard Error |b/St.Er.|P[|Z|&gt;z]|</a:t>
            </a:r>
          </a:p>
          <a:p>
            <a:r>
              <a:rPr lang="en-US" sz="1200" b="1">
                <a:latin typeface="Courier New" pitchFamily="49" charset="0"/>
              </a:rPr>
              <a:t>+--------+--------------+----------------+--------+--------+</a:t>
            </a:r>
          </a:p>
          <a:p>
            <a:r>
              <a:rPr lang="en-US" sz="1200" b="1">
                <a:latin typeface="Courier New" pitchFamily="49" charset="0"/>
              </a:rPr>
              <a:t> GC      |     .06929537       .01743306     3.975   .0001</a:t>
            </a:r>
          </a:p>
          <a:p>
            <a:r>
              <a:rPr lang="en-US" sz="1200" b="1">
                <a:latin typeface="Courier New" pitchFamily="49" charset="0"/>
              </a:rPr>
              <a:t> TTME    |    -.10364955       .01093815    -9.476   .0000</a:t>
            </a:r>
          </a:p>
          <a:p>
            <a:r>
              <a:rPr lang="en-US" sz="1200" b="1">
                <a:latin typeface="Courier New" pitchFamily="49" charset="0"/>
              </a:rPr>
              <a:t> INVC    |    -.08493182       .01938251    -4.382   .0000</a:t>
            </a:r>
          </a:p>
          <a:p>
            <a:r>
              <a:rPr lang="en-US" sz="1200" b="1">
                <a:latin typeface="Courier New" pitchFamily="49" charset="0"/>
              </a:rPr>
              <a:t> INVT    |    -.01333220       .00251698    -5.297   .0000</a:t>
            </a:r>
          </a:p>
          <a:p>
            <a:r>
              <a:rPr lang="en-US" sz="1200" b="1">
                <a:latin typeface="Courier New" pitchFamily="49" charset="0"/>
              </a:rPr>
              <a:t> AASC    |    5.20474275       .90521312     5.750   .0000</a:t>
            </a:r>
          </a:p>
          <a:p>
            <a:r>
              <a:rPr lang="en-US" sz="1200" b="1">
                <a:latin typeface="Courier New" pitchFamily="49" charset="0"/>
              </a:rPr>
              <a:t> TASC    |    4.36060457       .51066543     8.539   .0000</a:t>
            </a:r>
          </a:p>
          <a:p>
            <a:r>
              <a:rPr lang="en-US" sz="1200" b="1">
                <a:latin typeface="Courier New" pitchFamily="49" charset="0"/>
              </a:rPr>
              <a:t> BASC    |    3.76323447       .50625946     7.433   .0000</a:t>
            </a:r>
          </a:p>
          <a:p>
            <a:r>
              <a:rPr lang="en-US" sz="1200" b="1">
                <a:latin typeface="Courier New" pitchFamily="49" charset="0"/>
              </a:rPr>
              <a:t>+--------+--------------+----------------+--------+--------+</a:t>
            </a:r>
          </a:p>
          <a:p>
            <a:r>
              <a:rPr lang="en-US" sz="1200" b="1">
                <a:latin typeface="Courier New" pitchFamily="49" charset="0"/>
              </a:rPr>
              <a:t> GC      |     .53961173       .14654681     3.682   .0002</a:t>
            </a:r>
          </a:p>
          <a:p>
            <a:r>
              <a:rPr lang="en-US" sz="1200" b="1">
                <a:latin typeface="Courier New" pitchFamily="49" charset="0"/>
              </a:rPr>
              <a:t> TTME    |    -.06847037       .01674719    -4.088   .0000</a:t>
            </a:r>
          </a:p>
          <a:p>
            <a:r>
              <a:rPr lang="en-US" sz="1200" b="1">
                <a:latin typeface="Courier New" pitchFamily="49" charset="0"/>
              </a:rPr>
              <a:t> INVC    |    -.58715772       .14955000    -3.926   .0001</a:t>
            </a:r>
          </a:p>
          <a:p>
            <a:r>
              <a:rPr lang="en-US" sz="1200" b="1">
                <a:latin typeface="Courier New" pitchFamily="49" charset="0"/>
              </a:rPr>
              <a:t> INVT    |    -.09100015       .02158271    -4.216   .0000</a:t>
            </a:r>
          </a:p>
          <a:p>
            <a:r>
              <a:rPr lang="en-US" sz="1200" b="1">
                <a:latin typeface="Courier New" pitchFamily="49" charset="0"/>
              </a:rPr>
              <a:t> TASC    |    4.62957401       .81841212     5.657   .0000</a:t>
            </a:r>
          </a:p>
          <a:p>
            <a:r>
              <a:rPr lang="en-US" sz="1200" b="1">
                <a:latin typeface="Courier New" pitchFamily="49" charset="0"/>
              </a:rPr>
              <a:t> BASC    |    3.27415138       .76403628     4.285   .0000</a:t>
            </a:r>
          </a:p>
          <a:p>
            <a:r>
              <a:rPr lang="en-US" sz="1200" b="1">
                <a:latin typeface="Courier New" pitchFamily="49" charset="0"/>
              </a:rPr>
              <a:t>Matrix IIATEST  has  1 rows and  1 columns.</a:t>
            </a:r>
          </a:p>
          <a:p>
            <a:r>
              <a:rPr lang="en-US" sz="1200" b="1">
                <a:latin typeface="Courier New" pitchFamily="49" charset="0"/>
              </a:rPr>
              <a:t>               1</a:t>
            </a:r>
          </a:p>
          <a:p>
            <a:r>
              <a:rPr lang="en-US" sz="1200" b="1">
                <a:latin typeface="Courier New" pitchFamily="49" charset="0"/>
              </a:rPr>
              <a:t>        +--------------</a:t>
            </a:r>
          </a:p>
          <a:p>
            <a:r>
              <a:rPr lang="en-US" sz="1200" b="1">
                <a:latin typeface="Courier New" pitchFamily="49" charset="0"/>
              </a:rPr>
              <a:t>       1|   33.78445         Test statistic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Listed Calculator Results       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 Result  =      9.487729     Critical value</a:t>
            </a:r>
          </a:p>
        </p:txBody>
      </p:sp>
      <p:sp>
        <p:nvSpPr>
          <p:cNvPr id="55300" name="Rectangle 5"/>
          <p:cNvSpPr>
            <a:spLocks noChangeArrowheads="1"/>
          </p:cNvSpPr>
          <p:nvPr/>
        </p:nvSpPr>
        <p:spPr bwMode="auto">
          <a:xfrm>
            <a:off x="1066800" y="2306638"/>
            <a:ext cx="5562600" cy="762000"/>
          </a:xfrm>
          <a:prstGeom prst="rect">
            <a:avLst/>
          </a:prstGeom>
          <a:solidFill>
            <a:srgbClr val="FF0000">
              <a:alpha val="16078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5301" name="Rectangle 6"/>
          <p:cNvSpPr>
            <a:spLocks noChangeArrowheads="1"/>
          </p:cNvSpPr>
          <p:nvPr/>
        </p:nvSpPr>
        <p:spPr bwMode="auto">
          <a:xfrm>
            <a:off x="1066800" y="3787775"/>
            <a:ext cx="5562600" cy="762000"/>
          </a:xfrm>
          <a:prstGeom prst="rect">
            <a:avLst/>
          </a:prstGeom>
          <a:solidFill>
            <a:srgbClr val="FF0000">
              <a:alpha val="16078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724400" y="5715000"/>
            <a:ext cx="1752600" cy="381000"/>
          </a:xfrm>
          <a:prstGeom prst="rect">
            <a:avLst/>
          </a:prstGeom>
          <a:solidFill>
            <a:srgbClr val="7030A0">
              <a:alpha val="18824"/>
            </a:srgbClr>
          </a:solidFill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+mj-lt"/>
              </a:rPr>
              <a:t>IIA is rejected</a:t>
            </a:r>
            <a:endParaRPr lang="en-US" b="1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1"/>
            <a:ext cx="8229600" cy="990600"/>
          </a:xfrm>
        </p:spPr>
        <p:txBody>
          <a:bodyPr/>
          <a:lstStyle/>
          <a:p>
            <a:r>
              <a:rPr lang="en-US" sz="2800" smtClean="0"/>
              <a:t>Alternative (Small and Hsiao) IIA Test</a:t>
            </a:r>
            <a:endParaRPr lang="en-US" sz="2800"/>
          </a:p>
        </p:txBody>
      </p:sp>
      <p:pic>
        <p:nvPicPr>
          <p:cNvPr id="1413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61436" y="1524000"/>
            <a:ext cx="6539564" cy="5134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Application of Small/Hsiao to CLOGIT</a:t>
            </a:r>
            <a:endParaRPr lang="en-US"/>
          </a:p>
        </p:txBody>
      </p:sp>
      <p:pic>
        <p:nvPicPr>
          <p:cNvPr id="14233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28800" y="1447800"/>
            <a:ext cx="6614892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5943600" y="5943600"/>
            <a:ext cx="1752600" cy="381000"/>
          </a:xfrm>
          <a:prstGeom prst="rect">
            <a:avLst/>
          </a:prstGeom>
          <a:solidFill>
            <a:srgbClr val="7030A0">
              <a:alpha val="18824"/>
            </a:srgbClr>
          </a:solidFill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+mj-lt"/>
              </a:rPr>
              <a:t>IIA is rejected</a:t>
            </a:r>
            <a:endParaRPr lang="en-US" b="1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0"/>
            <a:ext cx="8229600" cy="1139825"/>
          </a:xfrm>
        </p:spPr>
        <p:txBody>
          <a:bodyPr/>
          <a:lstStyle/>
          <a:p>
            <a:r>
              <a:rPr lang="en-US" b="1" smtClean="0"/>
              <a:t>Alternative to Utility Maximization (!)</a:t>
            </a:r>
            <a:br>
              <a:rPr lang="en-US" b="1" smtClean="0"/>
            </a:br>
            <a:r>
              <a:rPr lang="en-US" b="1" smtClean="0"/>
              <a:t>Minimizing Random Regret</a:t>
            </a:r>
            <a:endParaRPr lang="en-US" b="1"/>
          </a:p>
        </p:txBody>
      </p:sp>
      <p:pic>
        <p:nvPicPr>
          <p:cNvPr id="2467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28800" y="2057400"/>
            <a:ext cx="6338888" cy="4680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RUM vs. Random Regret</a:t>
            </a:r>
            <a:endParaRPr lang="en-US"/>
          </a:p>
        </p:txBody>
      </p:sp>
      <p:pic>
        <p:nvPicPr>
          <p:cNvPr id="24781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1524000"/>
            <a:ext cx="3733800" cy="4763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781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1524000"/>
            <a:ext cx="3505200" cy="49452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304800"/>
            <a:ext cx="8229600" cy="1139825"/>
          </a:xfrm>
        </p:spPr>
        <p:txBody>
          <a:bodyPr/>
          <a:lstStyle/>
          <a:p>
            <a:pPr eaLnBrk="1" hangingPunct="1"/>
            <a:r>
              <a:rPr lang="en-US" b="1" smtClean="0"/>
              <a:t>Choice Based Sampling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000" smtClean="0">
                <a:latin typeface="+mj-lt"/>
              </a:rPr>
              <a:t>Over/Underrepresenting alternatives in the data set</a:t>
            </a:r>
          </a:p>
          <a:p>
            <a:pPr eaLnBrk="1" hangingPunct="1">
              <a:lnSpc>
                <a:spcPct val="90000"/>
              </a:lnSpc>
            </a:pPr>
            <a:endParaRPr lang="en-US" sz="2000" smtClean="0">
              <a:latin typeface="+mj-lt"/>
            </a:endParaRPr>
          </a:p>
          <a:p>
            <a:pPr eaLnBrk="1" hangingPunct="1">
              <a:lnSpc>
                <a:spcPct val="90000"/>
              </a:lnSpc>
            </a:pPr>
            <a:endParaRPr lang="en-US" sz="2000" smtClean="0">
              <a:latin typeface="+mj-lt"/>
            </a:endParaRPr>
          </a:p>
          <a:p>
            <a:pPr eaLnBrk="1" hangingPunct="1">
              <a:lnSpc>
                <a:spcPct val="90000"/>
              </a:lnSpc>
            </a:pPr>
            <a:endParaRPr lang="en-US" sz="2000" smtClean="0">
              <a:latin typeface="+mj-lt"/>
            </a:endParaRPr>
          </a:p>
          <a:p>
            <a:pPr eaLnBrk="1" hangingPunct="1">
              <a:lnSpc>
                <a:spcPct val="90000"/>
              </a:lnSpc>
            </a:pPr>
            <a:endParaRPr lang="en-US" sz="2000" smtClean="0">
              <a:latin typeface="+mj-lt"/>
            </a:endParaRPr>
          </a:p>
          <a:p>
            <a:pPr eaLnBrk="1" hangingPunct="1">
              <a:lnSpc>
                <a:spcPct val="90000"/>
              </a:lnSpc>
            </a:pPr>
            <a:endParaRPr lang="en-US" sz="2000" smtClean="0">
              <a:latin typeface="+mj-lt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000" smtClean="0">
                <a:latin typeface="+mj-lt"/>
              </a:rPr>
              <a:t>May cause biases in parameter estimates.  (Possibly constants only)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>
                <a:latin typeface="+mj-lt"/>
              </a:rPr>
              <a:t>Certainly causes biases in estimated variances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>
                <a:latin typeface="+mj-lt"/>
              </a:rPr>
              <a:t>Weighted log likelihood, weight = </a:t>
            </a:r>
            <a:r>
              <a:rPr lang="en-US" smtClean="0">
                <a:latin typeface="+mj-lt"/>
                <a:sym typeface="Symbol" pitchFamily="18" charset="2"/>
              </a:rPr>
              <a:t></a:t>
            </a:r>
            <a:r>
              <a:rPr lang="en-US" sz="1200" smtClean="0">
                <a:latin typeface="+mj-lt"/>
                <a:sym typeface="Symbol" pitchFamily="18" charset="2"/>
              </a:rPr>
              <a:t>j</a:t>
            </a:r>
            <a:r>
              <a:rPr lang="en-US" sz="1800" smtClean="0">
                <a:latin typeface="+mj-lt"/>
                <a:sym typeface="Symbol" pitchFamily="18" charset="2"/>
              </a:rPr>
              <a:t> / F</a:t>
            </a:r>
            <a:r>
              <a:rPr lang="en-US" sz="1200" smtClean="0">
                <a:latin typeface="+mj-lt"/>
                <a:sym typeface="Symbol" pitchFamily="18" charset="2"/>
              </a:rPr>
              <a:t>j</a:t>
            </a:r>
            <a:r>
              <a:rPr lang="en-US" sz="2000" smtClean="0">
                <a:latin typeface="+mj-lt"/>
                <a:sym typeface="Symbol" pitchFamily="18" charset="2"/>
              </a:rPr>
              <a:t> </a:t>
            </a:r>
            <a:r>
              <a:rPr lang="en-US" sz="1800" smtClean="0">
                <a:latin typeface="+mj-lt"/>
                <a:sym typeface="Symbol" pitchFamily="18" charset="2"/>
              </a:rPr>
              <a:t>for all i.</a:t>
            </a:r>
            <a:endParaRPr lang="en-US" sz="1200" smtClean="0">
              <a:latin typeface="+mj-lt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1800" smtClean="0">
                <a:latin typeface="+mj-lt"/>
              </a:rPr>
              <a:t>Fixup of covariance matrix – use “sandwich” estimator. Using weighted Hessian and weighted BHHH in the center of the sandwich</a:t>
            </a:r>
          </a:p>
        </p:txBody>
      </p:sp>
      <p:graphicFrame>
        <p:nvGraphicFramePr>
          <p:cNvPr id="521220" name="Group 4"/>
          <p:cNvGraphicFramePr>
            <a:graphicFrameLocks noGrp="1"/>
          </p:cNvGraphicFramePr>
          <p:nvPr/>
        </p:nvGraphicFramePr>
        <p:xfrm>
          <a:off x="1752600" y="2286000"/>
          <a:ext cx="5334000" cy="1189038"/>
        </p:xfrm>
        <a:graphic>
          <a:graphicData uri="http://schemas.openxmlformats.org/drawingml/2006/table">
            <a:tbl>
              <a:tblPr/>
              <a:tblGrid>
                <a:gridCol w="1066800"/>
                <a:gridCol w="1066800"/>
                <a:gridCol w="1066800"/>
                <a:gridCol w="1066800"/>
                <a:gridCol w="1066800"/>
              </a:tblGrid>
              <a:tr h="396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Choice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Air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Bus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Car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5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True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0.14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0.09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0.64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Sample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0.28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0.14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0.28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0206" name="Rectangle 31"/>
          <p:cNvSpPr>
            <a:spLocks noChangeArrowheads="1"/>
          </p:cNvSpPr>
          <p:nvPr/>
        </p:nvSpPr>
        <p:spPr bwMode="auto">
          <a:xfrm>
            <a:off x="1752600" y="2286000"/>
            <a:ext cx="5334000" cy="1219200"/>
          </a:xfrm>
          <a:prstGeom prst="rect">
            <a:avLst/>
          </a:prstGeom>
          <a:solidFill>
            <a:srgbClr val="3366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Choice Based Sampling Estimators</a:t>
            </a:r>
          </a:p>
        </p:txBody>
      </p:sp>
      <p:sp>
        <p:nvSpPr>
          <p:cNvPr id="51203" name="Text Box 3"/>
          <p:cNvSpPr txBox="1">
            <a:spLocks noChangeArrowheads="1"/>
          </p:cNvSpPr>
          <p:nvPr/>
        </p:nvSpPr>
        <p:spPr bwMode="auto">
          <a:xfrm>
            <a:off x="1600200" y="1447800"/>
            <a:ext cx="6248400" cy="529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--------+-------------------------------------------------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Variable| Coefficient    Standard Error  b/St.Er. P[|Z|&gt;z]</a:t>
            </a:r>
          </a:p>
          <a:p>
            <a:pPr eaLnBrk="1" hangingPunct="1">
              <a:lnSpc>
                <a:spcPct val="40000"/>
              </a:lnSpc>
              <a:spcBef>
                <a:spcPct val="50000"/>
              </a:spcBef>
            </a:pPr>
            <a:r>
              <a:rPr lang="en-US" sz="1200" b="1">
                <a:latin typeface="Courier New" pitchFamily="49" charset="0"/>
              </a:rPr>
              <a:t>+---------+--------------+----------------+--------+------</a:t>
            </a:r>
          </a:p>
          <a:p>
            <a:pPr eaLnBrk="1" hangingPunct="1">
              <a:lnSpc>
                <a:spcPct val="40000"/>
              </a:lnSpc>
              <a:spcBef>
                <a:spcPct val="50000"/>
              </a:spcBef>
            </a:pPr>
            <a:r>
              <a:rPr lang="en-US" sz="1200" b="1">
                <a:latin typeface="Courier New" pitchFamily="49" charset="0"/>
              </a:rPr>
              <a:t> Unweighted</a:t>
            </a:r>
          </a:p>
          <a:p>
            <a:pPr eaLnBrk="1" hangingPunct="1">
              <a:lnSpc>
                <a:spcPct val="40000"/>
              </a:lnSpc>
              <a:spcBef>
                <a:spcPct val="50000"/>
              </a:spcBef>
            </a:pPr>
            <a:r>
              <a:rPr lang="en-US" sz="1200" b="1">
                <a:latin typeface="Courier New" pitchFamily="49" charset="0"/>
              </a:rPr>
              <a:t>--------+------------------------------------------------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    TTME|    -.10289***       .01109       -9.280   .0000</a:t>
            </a:r>
          </a:p>
          <a:p>
            <a:r>
              <a:rPr lang="en-US" sz="1200" b="1">
                <a:latin typeface="Courier New" pitchFamily="49" charset="0"/>
              </a:rPr>
              <a:t>    INVC|    -.08044***       .01995       -4.032   .0001</a:t>
            </a:r>
          </a:p>
          <a:p>
            <a:r>
              <a:rPr lang="en-US" sz="1200" b="1">
                <a:latin typeface="Courier New" pitchFamily="49" charset="0"/>
              </a:rPr>
              <a:t>    INVT|    -.01399***       .00267       -5.240   .0000</a:t>
            </a:r>
          </a:p>
          <a:p>
            <a:r>
              <a:rPr lang="en-US" sz="1200" b="1">
                <a:latin typeface="Courier New" pitchFamily="49" charset="0"/>
              </a:rPr>
              <a:t>      GC|     .07578***       .01833        4.134   .0000</a:t>
            </a:r>
          </a:p>
          <a:p>
            <a:r>
              <a:rPr lang="en-US" sz="1200" b="1">
                <a:latin typeface="Courier New" pitchFamily="49" charset="0"/>
              </a:rPr>
              <a:t>   A_AIR|    4.37035***      1.05734        4.133   .0000</a:t>
            </a:r>
          </a:p>
          <a:p>
            <a:r>
              <a:rPr lang="en-US" sz="1200" b="1">
                <a:latin typeface="Courier New" pitchFamily="49" charset="0"/>
              </a:rPr>
              <a:t>AIR_HIN1|     .00428          .01306         .327   .7434</a:t>
            </a:r>
          </a:p>
          <a:p>
            <a:r>
              <a:rPr lang="en-US" sz="1200" b="1">
                <a:latin typeface="Courier New" pitchFamily="49" charset="0"/>
              </a:rPr>
              <a:t> A_TRAIN|    5.91407***       .68993        8.572   .0000</a:t>
            </a:r>
          </a:p>
          <a:p>
            <a:r>
              <a:rPr lang="en-US" sz="1200" b="1">
                <a:latin typeface="Courier New" pitchFamily="49" charset="0"/>
              </a:rPr>
              <a:t>TRA_HIN2|    -.05907***       .01471       -4.016   .0001</a:t>
            </a:r>
          </a:p>
          <a:p>
            <a:r>
              <a:rPr lang="en-US" sz="1200" b="1">
                <a:latin typeface="Courier New" pitchFamily="49" charset="0"/>
              </a:rPr>
              <a:t>   A_BUS|    4.46269***       .72333        6.170   .0000</a:t>
            </a:r>
          </a:p>
          <a:p>
            <a:r>
              <a:rPr lang="en-US" sz="1200" b="1">
                <a:latin typeface="Courier New" pitchFamily="49" charset="0"/>
              </a:rPr>
              <a:t>BUS_HIN3|    -.02295          .01592       -1.442   .1493</a:t>
            </a:r>
          </a:p>
          <a:p>
            <a:pPr eaLnBrk="1" hangingPunct="1">
              <a:lnSpc>
                <a:spcPct val="40000"/>
              </a:lnSpc>
              <a:spcBef>
                <a:spcPct val="50000"/>
              </a:spcBef>
            </a:pPr>
            <a:r>
              <a:rPr lang="en-US" sz="1200" b="1">
                <a:latin typeface="Courier New" pitchFamily="49" charset="0"/>
              </a:rPr>
              <a:t>---------------------------------------------------------</a:t>
            </a:r>
          </a:p>
          <a:p>
            <a:pPr eaLnBrk="1" hangingPunct="1">
              <a:lnSpc>
                <a:spcPct val="40000"/>
              </a:lnSpc>
              <a:spcBef>
                <a:spcPct val="50000"/>
              </a:spcBef>
            </a:pPr>
            <a:r>
              <a:rPr lang="en-US" sz="1200" b="1">
                <a:latin typeface="Courier New" pitchFamily="49" charset="0"/>
              </a:rPr>
              <a:t> Weighted</a:t>
            </a:r>
          </a:p>
          <a:p>
            <a:r>
              <a:rPr lang="en-US" sz="1200" b="1">
                <a:latin typeface="Courier New" pitchFamily="49" charset="0"/>
              </a:rPr>
              <a:t>---------+-----------------------------------------------  </a:t>
            </a:r>
          </a:p>
          <a:p>
            <a:r>
              <a:rPr lang="en-US" sz="1200" b="1">
                <a:latin typeface="Courier New" pitchFamily="49" charset="0"/>
              </a:rPr>
              <a:t>    TTME|    -.13611***       .02538       -5.363   .0000</a:t>
            </a:r>
          </a:p>
          <a:p>
            <a:r>
              <a:rPr lang="en-US" sz="1200" b="1">
                <a:latin typeface="Courier New" pitchFamily="49" charset="0"/>
              </a:rPr>
              <a:t>    INVC|    -.10351***       .02470       -4.190   .0000</a:t>
            </a:r>
          </a:p>
          <a:p>
            <a:r>
              <a:rPr lang="en-US" sz="1200" b="1">
                <a:latin typeface="Courier New" pitchFamily="49" charset="0"/>
              </a:rPr>
              <a:t>    INVT|    -.01772***       .00323       -5.486   .0000</a:t>
            </a:r>
          </a:p>
          <a:p>
            <a:r>
              <a:rPr lang="en-US" sz="1200" b="1">
                <a:latin typeface="Courier New" pitchFamily="49" charset="0"/>
              </a:rPr>
              <a:t>      GC|     .10225***       .02107        4.853   .0000</a:t>
            </a:r>
          </a:p>
          <a:p>
            <a:r>
              <a:rPr lang="en-US" sz="1200" b="1">
                <a:latin typeface="Courier New" pitchFamily="49" charset="0"/>
              </a:rPr>
              <a:t>   A_AIR|    4.52505***      1.75589        2.577   .0100</a:t>
            </a:r>
          </a:p>
          <a:p>
            <a:r>
              <a:rPr lang="en-US" sz="1200" b="1">
                <a:latin typeface="Courier New" pitchFamily="49" charset="0"/>
              </a:rPr>
              <a:t>AIR_HIN1|     .00746          .01481         .504   .6145</a:t>
            </a:r>
          </a:p>
          <a:p>
            <a:r>
              <a:rPr lang="en-US" sz="1200" b="1">
                <a:latin typeface="Courier New" pitchFamily="49" charset="0"/>
              </a:rPr>
              <a:t> A_TRAIN|    5.53229***       .97331        5.684   .0000</a:t>
            </a:r>
          </a:p>
          <a:p>
            <a:r>
              <a:rPr lang="en-US" sz="1200" b="1">
                <a:latin typeface="Courier New" pitchFamily="49" charset="0"/>
              </a:rPr>
              <a:t>TRA_HIN2|    -.06026***       .02235       -2.696   .0070</a:t>
            </a:r>
          </a:p>
          <a:p>
            <a:r>
              <a:rPr lang="en-US" sz="1200" b="1">
                <a:latin typeface="Courier New" pitchFamily="49" charset="0"/>
              </a:rPr>
              <a:t>   A_BUS|    4.36579***       .97182        4.492   .0000</a:t>
            </a:r>
          </a:p>
          <a:p>
            <a:r>
              <a:rPr lang="en-US" sz="1200" b="1">
                <a:latin typeface="Courier New" pitchFamily="49" charset="0"/>
              </a:rPr>
              <a:t>BUS_HIN3|    -.01957          .01631       -1.200   .2302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11430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Changes in Estimated Elasticities</a:t>
            </a:r>
          </a:p>
        </p:txBody>
      </p:sp>
      <p:sp>
        <p:nvSpPr>
          <p:cNvPr id="52227" name="Text Box 3"/>
          <p:cNvSpPr txBox="1">
            <a:spLocks noChangeArrowheads="1"/>
          </p:cNvSpPr>
          <p:nvPr/>
        </p:nvSpPr>
        <p:spPr bwMode="auto">
          <a:xfrm>
            <a:off x="1752600" y="1981200"/>
            <a:ext cx="5867400" cy="436562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latin typeface="Courier New" pitchFamily="49" charset="0"/>
              </a:rPr>
              <a:t>+---------------------------------------------------+</a:t>
            </a:r>
          </a:p>
          <a:p>
            <a:r>
              <a:rPr lang="en-US" sz="1400" b="1">
                <a:latin typeface="Courier New" pitchFamily="49" charset="0"/>
              </a:rPr>
              <a:t>| Elasticity             averaged over observations.|</a:t>
            </a:r>
          </a:p>
          <a:p>
            <a:r>
              <a:rPr lang="en-US" sz="1400" b="1">
                <a:latin typeface="Courier New" pitchFamily="49" charset="0"/>
              </a:rPr>
              <a:t>| Attribute is INVC     in choice CAR               |</a:t>
            </a:r>
          </a:p>
          <a:p>
            <a:r>
              <a:rPr lang="en-US" sz="1400" b="1">
                <a:latin typeface="Courier New" pitchFamily="49" charset="0"/>
              </a:rPr>
              <a:t>| Effects on probabilities of all choices in model: |</a:t>
            </a:r>
          </a:p>
          <a:p>
            <a:r>
              <a:rPr lang="en-US" sz="1400" b="1">
                <a:latin typeface="Courier New" pitchFamily="49" charset="0"/>
              </a:rPr>
              <a:t>| * = Direct Elasticity effect of the attribute.    |</a:t>
            </a:r>
          </a:p>
          <a:p>
            <a:r>
              <a:rPr lang="en-US" sz="1400" b="1">
                <a:latin typeface="Courier New" pitchFamily="49" charset="0"/>
              </a:rPr>
              <a:t>+---------------------------------------------------+</a:t>
            </a:r>
          </a:p>
          <a:p>
            <a:r>
              <a:rPr lang="en-US" sz="1400" b="1">
                <a:latin typeface="Courier New" pitchFamily="49" charset="0"/>
              </a:rPr>
              <a:t>| Unweighted                                        |</a:t>
            </a:r>
          </a:p>
          <a:p>
            <a:r>
              <a:rPr lang="en-US" sz="1400" b="1">
                <a:latin typeface="Courier New" pitchFamily="49" charset="0"/>
              </a:rPr>
              <a:t>|                                  Mean    St.Dev   |</a:t>
            </a:r>
          </a:p>
          <a:p>
            <a:r>
              <a:rPr lang="en-US" sz="1400" b="1">
                <a:latin typeface="Courier New" pitchFamily="49" charset="0"/>
              </a:rPr>
              <a:t>|       Choice=AIR                .3622     .3437   |</a:t>
            </a:r>
          </a:p>
          <a:p>
            <a:r>
              <a:rPr lang="en-US" sz="1400" b="1">
                <a:latin typeface="Courier New" pitchFamily="49" charset="0"/>
              </a:rPr>
              <a:t>|       Choice=TRAIN              .3622     .3437   |</a:t>
            </a:r>
          </a:p>
          <a:p>
            <a:r>
              <a:rPr lang="en-US" sz="1400" b="1">
                <a:latin typeface="Courier New" pitchFamily="49" charset="0"/>
              </a:rPr>
              <a:t>|       Choice=BUS                .3622     .3437   |</a:t>
            </a:r>
          </a:p>
          <a:p>
            <a:r>
              <a:rPr lang="en-US" sz="1400" b="1">
                <a:latin typeface="Courier New" pitchFamily="49" charset="0"/>
              </a:rPr>
              <a:t>| *     Choice=CAR              -1.3266    1.1731   |</a:t>
            </a:r>
          </a:p>
          <a:p>
            <a:r>
              <a:rPr lang="en-US" sz="1400" b="1">
                <a:latin typeface="Courier New" pitchFamily="49" charset="0"/>
              </a:rPr>
              <a:t>+---------------------------------------------------+</a:t>
            </a:r>
          </a:p>
          <a:p>
            <a:r>
              <a:rPr lang="en-US" sz="1400" b="1">
                <a:latin typeface="Courier New" pitchFamily="49" charset="0"/>
              </a:rPr>
              <a:t>| Weighted                                          |</a:t>
            </a:r>
          </a:p>
          <a:p>
            <a:r>
              <a:rPr lang="en-US" sz="1400" b="1">
                <a:latin typeface="Courier New" pitchFamily="49" charset="0"/>
              </a:rPr>
              <a:t>|                                  Mean    St.Dev   |</a:t>
            </a:r>
          </a:p>
          <a:p>
            <a:r>
              <a:rPr lang="en-US" sz="1400" b="1">
                <a:latin typeface="Courier New" pitchFamily="49" charset="0"/>
              </a:rPr>
              <a:t>|       Choice=AIR                .8371     .7363   |</a:t>
            </a:r>
          </a:p>
          <a:p>
            <a:r>
              <a:rPr lang="en-US" sz="1400" b="1">
                <a:latin typeface="Courier New" pitchFamily="49" charset="0"/>
              </a:rPr>
              <a:t>|       Choice=TRAIN              .8371     .7363   |</a:t>
            </a:r>
          </a:p>
          <a:p>
            <a:r>
              <a:rPr lang="en-US" sz="1400" b="1">
                <a:latin typeface="Courier New" pitchFamily="49" charset="0"/>
              </a:rPr>
              <a:t>|       Choice=BUS                .8371     .7363   |</a:t>
            </a:r>
          </a:p>
          <a:p>
            <a:r>
              <a:rPr lang="en-US" sz="1400" b="1">
                <a:latin typeface="Courier New" pitchFamily="49" charset="0"/>
              </a:rPr>
              <a:t>| *     Choice=CAR              -1.3362    1.4557   |</a:t>
            </a:r>
          </a:p>
          <a:p>
            <a:r>
              <a:rPr lang="en-US" sz="1400" b="1">
                <a:latin typeface="Courier New" pitchFamily="49" charset="0"/>
              </a:rPr>
              <a:t>+---------------------------------------------------+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39825"/>
          </a:xfrm>
        </p:spPr>
        <p:txBody>
          <a:bodyPr/>
          <a:lstStyle/>
          <a:p>
            <a:pPr eaLnBrk="1" hangingPunct="1"/>
            <a:r>
              <a:rPr lang="en-US" b="1" smtClean="0"/>
              <a:t>Nonlinear Utility Functions</a:t>
            </a:r>
          </a:p>
        </p:txBody>
      </p:sp>
      <p:graphicFrame>
        <p:nvGraphicFramePr>
          <p:cNvPr id="8194" name="Object 4"/>
          <p:cNvGraphicFramePr>
            <a:graphicFrameLocks noChangeAspect="1"/>
          </p:cNvGraphicFramePr>
          <p:nvPr/>
        </p:nvGraphicFramePr>
        <p:xfrm>
          <a:off x="1066800" y="1752600"/>
          <a:ext cx="7243763" cy="411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7" name="Equation" r:id="rId4" imgW="4292280" imgH="2438280" progId="Equation.DSMT4">
                  <p:embed/>
                </p:oleObj>
              </mc:Choice>
              <mc:Fallback>
                <p:oleObj name="Equation" r:id="rId4" imgW="4292280" imgH="243828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1752600"/>
                        <a:ext cx="7243763" cy="4114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1524000" y="2133600"/>
            <a:ext cx="2667000" cy="3810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1524000" y="2971800"/>
            <a:ext cx="4038600" cy="9144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8198" name="Rectangle 6"/>
          <p:cNvSpPr>
            <a:spLocks noChangeArrowheads="1"/>
          </p:cNvSpPr>
          <p:nvPr/>
        </p:nvSpPr>
        <p:spPr bwMode="auto">
          <a:xfrm>
            <a:off x="1524000" y="5029200"/>
            <a:ext cx="4038600" cy="9144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ctrTitle" idx="4294967295"/>
          </p:nvPr>
        </p:nvSpPr>
        <p:spPr>
          <a:xfrm>
            <a:off x="533400" y="1524000"/>
            <a:ext cx="7772400" cy="1470025"/>
          </a:xfrm>
        </p:spPr>
        <p:txBody>
          <a:bodyPr/>
          <a:lstStyle/>
          <a:p>
            <a:r>
              <a:rPr lang="en-AU" smtClean="0"/>
              <a:t>Assessing Prospect Theoretic Functional Forms and Risk in a Non-linear Logit Framework: Valuing Reliability Embedded Travel Time Savings</a:t>
            </a:r>
            <a:endParaRPr lang="en-US" smtClean="0"/>
          </a:p>
        </p:txBody>
      </p:sp>
      <p:sp>
        <p:nvSpPr>
          <p:cNvPr id="44035" name="Subtitle 2"/>
          <p:cNvSpPr>
            <a:spLocks noGrp="1"/>
          </p:cNvSpPr>
          <p:nvPr>
            <p:ph type="subTitle" idx="4294967295"/>
          </p:nvPr>
        </p:nvSpPr>
        <p:spPr>
          <a:xfrm>
            <a:off x="1371600" y="3200400"/>
            <a:ext cx="6400800" cy="2362200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Font typeface="Arial" charset="0"/>
              <a:buNone/>
            </a:pPr>
            <a:r>
              <a:rPr lang="en-US" sz="1600" smtClean="0"/>
              <a:t>David Hensher</a:t>
            </a:r>
          </a:p>
          <a:p>
            <a:pPr marL="0" indent="0" algn="ctr">
              <a:lnSpc>
                <a:spcPct val="80000"/>
              </a:lnSpc>
              <a:buFont typeface="Arial" charset="0"/>
              <a:buNone/>
            </a:pPr>
            <a:r>
              <a:rPr lang="en-US" sz="1600" smtClean="0"/>
              <a:t>The University of Sydney, ITLS</a:t>
            </a:r>
          </a:p>
          <a:p>
            <a:pPr marL="0" indent="0" algn="ctr">
              <a:lnSpc>
                <a:spcPct val="80000"/>
              </a:lnSpc>
              <a:buFont typeface="Arial" charset="0"/>
              <a:buNone/>
            </a:pPr>
            <a:r>
              <a:rPr lang="en-US" sz="1600" smtClean="0"/>
              <a:t>William Greene</a:t>
            </a:r>
          </a:p>
          <a:p>
            <a:pPr marL="0" indent="0" algn="ctr">
              <a:lnSpc>
                <a:spcPct val="80000"/>
              </a:lnSpc>
              <a:buFont typeface="Arial" charset="0"/>
              <a:buNone/>
            </a:pPr>
            <a:r>
              <a:rPr lang="en-US" sz="1600" smtClean="0"/>
              <a:t>Stern School of Business, New York University</a:t>
            </a:r>
          </a:p>
          <a:p>
            <a:pPr marL="0" indent="0" algn="ctr">
              <a:lnSpc>
                <a:spcPct val="80000"/>
              </a:lnSpc>
              <a:buFont typeface="Arial" charset="0"/>
              <a:buNone/>
            </a:pPr>
            <a:endParaRPr lang="en-US" sz="1600" smtClean="0"/>
          </a:p>
          <a:p>
            <a:pPr marL="0" indent="0" algn="ctr">
              <a:lnSpc>
                <a:spcPct val="80000"/>
              </a:lnSpc>
              <a:buFont typeface="Arial" charset="0"/>
              <a:buNone/>
            </a:pPr>
            <a:r>
              <a:rPr lang="en-US" sz="1600" smtClean="0"/>
              <a:t>8</a:t>
            </a:r>
            <a:r>
              <a:rPr lang="en-US" sz="1600" baseline="30000" smtClean="0"/>
              <a:t>th</a:t>
            </a:r>
            <a:r>
              <a:rPr lang="en-US" sz="1600" smtClean="0"/>
              <a:t> Annual Advances in Econometrics Conference</a:t>
            </a:r>
          </a:p>
          <a:p>
            <a:pPr marL="0" indent="0" algn="ctr">
              <a:lnSpc>
                <a:spcPct val="80000"/>
              </a:lnSpc>
              <a:buFont typeface="Arial" charset="0"/>
              <a:buNone/>
            </a:pPr>
            <a:r>
              <a:rPr lang="en-US" sz="1600" smtClean="0"/>
              <a:t>Louisiana State University</a:t>
            </a:r>
          </a:p>
          <a:p>
            <a:pPr marL="0" indent="0" algn="ctr">
              <a:lnSpc>
                <a:spcPct val="80000"/>
              </a:lnSpc>
              <a:buFont typeface="Arial" charset="0"/>
              <a:buNone/>
            </a:pPr>
            <a:r>
              <a:rPr lang="en-US" sz="1600" smtClean="0"/>
              <a:t>Baton Rouge, LA</a:t>
            </a:r>
          </a:p>
          <a:p>
            <a:pPr marL="0" indent="0" algn="ctr">
              <a:lnSpc>
                <a:spcPct val="80000"/>
              </a:lnSpc>
              <a:buFont typeface="Arial" charset="0"/>
              <a:buNone/>
            </a:pPr>
            <a:r>
              <a:rPr lang="en-US" sz="1600" smtClean="0"/>
              <a:t>November 6-8, 2009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81000" y="6019800"/>
            <a:ext cx="815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smtClean="0">
                <a:latin typeface="+mj-lt"/>
              </a:rPr>
              <a:t>Hensher, D., Greene, W., “Embedding Risk Attitude and Decisions Weights in Non-linear Logit to Accommodate Time Variability in the Value of Expected Travel Time Savings,” </a:t>
            </a:r>
            <a:r>
              <a:rPr lang="en-US" sz="1200" i="1" smtClean="0">
                <a:latin typeface="+mj-lt"/>
              </a:rPr>
              <a:t>Transportation Research Part B</a:t>
            </a:r>
            <a:endParaRPr lang="en-US" sz="120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Prospect Theory</a:t>
            </a:r>
          </a:p>
        </p:txBody>
      </p:sp>
      <p:sp>
        <p:nvSpPr>
          <p:cNvPr id="45059" name="Rectangle 3"/>
          <p:cNvSpPr>
            <a:spLocks noGrp="1"/>
          </p:cNvSpPr>
          <p:nvPr>
            <p:ph type="body" idx="1"/>
          </p:nvPr>
        </p:nvSpPr>
        <p:spPr>
          <a:xfrm>
            <a:off x="990600" y="2209800"/>
            <a:ext cx="7848600" cy="3657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000" smtClean="0">
                <a:latin typeface="+mj-lt"/>
              </a:rPr>
              <a:t>Marginal value function for an attribute (outcome) </a:t>
            </a:r>
            <a:br>
              <a:rPr lang="en-US" sz="2000" smtClean="0">
                <a:latin typeface="+mj-lt"/>
              </a:rPr>
            </a:br>
            <a:r>
              <a:rPr lang="en-US" sz="2000" smtClean="0">
                <a:latin typeface="+mj-lt"/>
              </a:rPr>
              <a:t>v(x</a:t>
            </a:r>
            <a:r>
              <a:rPr lang="en-US" sz="2000" baseline="-25000" smtClean="0">
                <a:latin typeface="+mj-lt"/>
              </a:rPr>
              <a:t>m</a:t>
            </a:r>
            <a:r>
              <a:rPr lang="en-US" sz="2000" smtClean="0">
                <a:latin typeface="+mj-lt"/>
              </a:rPr>
              <a:t>) = subjective value of attribute</a:t>
            </a:r>
          </a:p>
          <a:p>
            <a:pPr>
              <a:lnSpc>
                <a:spcPct val="90000"/>
              </a:lnSpc>
            </a:pPr>
            <a:endParaRPr lang="en-US" sz="2000" smtClean="0">
              <a:latin typeface="+mj-lt"/>
            </a:endParaRPr>
          </a:p>
          <a:p>
            <a:pPr>
              <a:lnSpc>
                <a:spcPct val="90000"/>
              </a:lnSpc>
            </a:pPr>
            <a:r>
              <a:rPr lang="en-US" sz="2000" smtClean="0">
                <a:latin typeface="+mj-lt"/>
              </a:rPr>
              <a:t>Decision weight w(p</a:t>
            </a:r>
            <a:r>
              <a:rPr lang="en-US" sz="2000" baseline="-25000" smtClean="0">
                <a:latin typeface="+mj-lt"/>
              </a:rPr>
              <a:t>m</a:t>
            </a:r>
            <a:r>
              <a:rPr lang="en-US" sz="2000" smtClean="0">
                <a:latin typeface="+mj-lt"/>
              </a:rPr>
              <a:t>) = impact of a probability on </a:t>
            </a:r>
            <a:br>
              <a:rPr lang="en-US" sz="2000" smtClean="0">
                <a:latin typeface="+mj-lt"/>
              </a:rPr>
            </a:br>
            <a:r>
              <a:rPr lang="en-US" sz="2000" smtClean="0">
                <a:latin typeface="+mj-lt"/>
              </a:rPr>
              <a:t>utility of a prospect</a:t>
            </a:r>
          </a:p>
          <a:p>
            <a:pPr>
              <a:lnSpc>
                <a:spcPct val="90000"/>
              </a:lnSpc>
            </a:pPr>
            <a:endParaRPr lang="en-US" sz="2000" smtClean="0">
              <a:latin typeface="+mj-lt"/>
            </a:endParaRPr>
          </a:p>
          <a:p>
            <a:pPr>
              <a:lnSpc>
                <a:spcPct val="90000"/>
              </a:lnSpc>
            </a:pPr>
            <a:r>
              <a:rPr lang="en-US" sz="2000" smtClean="0">
                <a:latin typeface="+mj-lt"/>
              </a:rPr>
              <a:t>Value function V(x</a:t>
            </a:r>
            <a:r>
              <a:rPr lang="en-US" sz="2000" baseline="-25000" smtClean="0">
                <a:latin typeface="+mj-lt"/>
              </a:rPr>
              <a:t>m</a:t>
            </a:r>
            <a:r>
              <a:rPr lang="en-US" sz="2000" smtClean="0">
                <a:latin typeface="+mj-lt"/>
              </a:rPr>
              <a:t>,p</a:t>
            </a:r>
            <a:r>
              <a:rPr lang="en-US" sz="2000" baseline="-25000" smtClean="0">
                <a:latin typeface="+mj-lt"/>
              </a:rPr>
              <a:t>m</a:t>
            </a:r>
            <a:r>
              <a:rPr lang="en-US" sz="2000" smtClean="0">
                <a:latin typeface="+mj-lt"/>
              </a:rPr>
              <a:t>) = v(x</a:t>
            </a:r>
            <a:r>
              <a:rPr lang="en-US" sz="2000" baseline="-25000" smtClean="0">
                <a:latin typeface="+mj-lt"/>
              </a:rPr>
              <a:t>m</a:t>
            </a:r>
            <a:r>
              <a:rPr lang="en-US" sz="2000" smtClean="0">
                <a:latin typeface="+mj-lt"/>
              </a:rPr>
              <a:t>)w(p</a:t>
            </a:r>
            <a:r>
              <a:rPr lang="en-US" sz="2000" baseline="-25000" smtClean="0">
                <a:latin typeface="+mj-lt"/>
              </a:rPr>
              <a:t>m</a:t>
            </a:r>
            <a:r>
              <a:rPr lang="en-US" sz="2000" smtClean="0">
                <a:latin typeface="+mj-lt"/>
              </a:rPr>
              <a:t>) = value of a prospect that delivers outcome x</a:t>
            </a:r>
            <a:r>
              <a:rPr lang="en-US" sz="2000" baseline="-25000" smtClean="0">
                <a:latin typeface="+mj-lt"/>
              </a:rPr>
              <a:t>m</a:t>
            </a:r>
            <a:r>
              <a:rPr lang="en-US" sz="2000" smtClean="0">
                <a:latin typeface="+mj-lt"/>
              </a:rPr>
              <a:t> with probability p</a:t>
            </a:r>
            <a:r>
              <a:rPr lang="en-US" sz="2000" baseline="-25000" smtClean="0">
                <a:latin typeface="+mj-lt"/>
              </a:rPr>
              <a:t>m</a:t>
            </a:r>
            <a:endParaRPr lang="en-US" sz="2000" smtClean="0">
              <a:latin typeface="+mj-lt"/>
            </a:endParaRPr>
          </a:p>
          <a:p>
            <a:pPr>
              <a:lnSpc>
                <a:spcPct val="90000"/>
              </a:lnSpc>
            </a:pPr>
            <a:endParaRPr lang="en-US" sz="2000" smtClean="0">
              <a:latin typeface="+mj-lt"/>
            </a:endParaRPr>
          </a:p>
          <a:p>
            <a:pPr>
              <a:lnSpc>
                <a:spcPct val="90000"/>
              </a:lnSpc>
            </a:pPr>
            <a:r>
              <a:rPr lang="en-US" sz="2000" smtClean="0">
                <a:latin typeface="+mj-lt"/>
              </a:rPr>
              <a:t>We explore functional forms for w(p</a:t>
            </a:r>
            <a:r>
              <a:rPr lang="en-US" sz="2000" baseline="-25000" smtClean="0">
                <a:latin typeface="+mj-lt"/>
              </a:rPr>
              <a:t>m</a:t>
            </a:r>
            <a:r>
              <a:rPr lang="en-US" sz="2000" smtClean="0">
                <a:latin typeface="+mj-lt"/>
              </a:rPr>
              <a:t>) with </a:t>
            </a:r>
            <a:br>
              <a:rPr lang="en-US" sz="2000" smtClean="0">
                <a:latin typeface="+mj-lt"/>
              </a:rPr>
            </a:br>
            <a:r>
              <a:rPr lang="en-US" sz="2000" smtClean="0">
                <a:latin typeface="+mj-lt"/>
              </a:rPr>
              <a:t>implications for decisions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/>
          </p:cNvSpPr>
          <p:nvPr>
            <p:ph type="title"/>
          </p:nvPr>
        </p:nvSpPr>
        <p:spPr>
          <a:xfrm>
            <a:off x="533400" y="533400"/>
            <a:ext cx="8229600" cy="792163"/>
          </a:xfrm>
        </p:spPr>
        <p:txBody>
          <a:bodyPr/>
          <a:lstStyle/>
          <a:p>
            <a:pPr eaLnBrk="1" hangingPunct="1"/>
            <a:r>
              <a:rPr lang="en-US" sz="2400" b="1" smtClean="0"/>
              <a:t>An Application of Valuing Reliability (due to Ken Small)</a:t>
            </a:r>
          </a:p>
        </p:txBody>
      </p:sp>
      <p:pic>
        <p:nvPicPr>
          <p:cNvPr id="14339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1447800"/>
            <a:ext cx="7772400" cy="459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1676400" y="3352800"/>
            <a:ext cx="2057400" cy="2133600"/>
          </a:xfrm>
          <a:prstGeom prst="rect">
            <a:avLst/>
          </a:prstGeom>
          <a:solidFill>
            <a:srgbClr val="99CC00">
              <a:alpha val="25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41" name="Rectangle 4"/>
          <p:cNvSpPr>
            <a:spLocks noChangeArrowheads="1"/>
          </p:cNvSpPr>
          <p:nvPr/>
        </p:nvSpPr>
        <p:spPr bwMode="auto">
          <a:xfrm>
            <a:off x="5410200" y="3352800"/>
            <a:ext cx="2057400" cy="2133600"/>
          </a:xfrm>
          <a:prstGeom prst="rect">
            <a:avLst/>
          </a:prstGeom>
          <a:solidFill>
            <a:srgbClr val="99CC00">
              <a:alpha val="25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43" name="Line 7"/>
          <p:cNvSpPr>
            <a:spLocks noChangeShapeType="1"/>
          </p:cNvSpPr>
          <p:nvPr/>
        </p:nvSpPr>
        <p:spPr bwMode="auto">
          <a:xfrm flipV="1">
            <a:off x="6781800" y="3810000"/>
            <a:ext cx="533400" cy="2286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344" name="Line 8"/>
          <p:cNvSpPr>
            <a:spLocks noChangeShapeType="1"/>
          </p:cNvSpPr>
          <p:nvPr/>
        </p:nvSpPr>
        <p:spPr bwMode="auto">
          <a:xfrm flipV="1">
            <a:off x="6781800" y="4343400"/>
            <a:ext cx="533400" cy="2286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345" name="Text Box 9"/>
          <p:cNvSpPr txBox="1">
            <a:spLocks noChangeArrowheads="1"/>
          </p:cNvSpPr>
          <p:nvPr/>
        </p:nvSpPr>
        <p:spPr bwMode="auto">
          <a:xfrm>
            <a:off x="7391400" y="3738563"/>
            <a:ext cx="685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latin typeface="Times New Roman" pitchFamily="18" charset="0"/>
              </a:rPr>
              <a:t>late</a:t>
            </a:r>
          </a:p>
        </p:txBody>
      </p:sp>
      <p:sp>
        <p:nvSpPr>
          <p:cNvPr id="14346" name="Text Box 10"/>
          <p:cNvSpPr txBox="1">
            <a:spLocks noChangeArrowheads="1"/>
          </p:cNvSpPr>
          <p:nvPr/>
        </p:nvSpPr>
        <p:spPr bwMode="auto">
          <a:xfrm>
            <a:off x="7391400" y="4281488"/>
            <a:ext cx="685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latin typeface="Times New Roman" pitchFamily="18" charset="0"/>
              </a:rPr>
              <a:t>late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Stated Choice Survey</a:t>
            </a:r>
          </a:p>
        </p:txBody>
      </p:sp>
      <p:sp>
        <p:nvSpPr>
          <p:cNvPr id="20483" name="Rectangle 3"/>
          <p:cNvSpPr>
            <a:spLocks noGrp="1"/>
          </p:cNvSpPr>
          <p:nvPr>
            <p:ph type="body" idx="1"/>
          </p:nvPr>
        </p:nvSpPr>
        <p:spPr>
          <a:xfrm>
            <a:off x="1295400" y="1600200"/>
            <a:ext cx="7239000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AU" sz="2400" b="1" smtClean="0">
                <a:latin typeface="+mj-lt"/>
              </a:rPr>
              <a:t>Trip Attributes in Stated Choice Design</a:t>
            </a:r>
            <a:endParaRPr lang="en-US" sz="2400" smtClean="0">
              <a:latin typeface="+mj-lt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latin typeface="+mj-lt"/>
              </a:rPr>
              <a:t>Routes A and B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latin typeface="+mj-lt"/>
              </a:rPr>
              <a:t>Free flow travel time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latin typeface="+mj-lt"/>
              </a:rPr>
              <a:t>Slowed down travel time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latin typeface="+mj-lt"/>
              </a:rPr>
              <a:t>Stop/start/crawling travel time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latin typeface="+mj-lt"/>
              </a:rPr>
              <a:t>Minutes arriving earlier than expected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latin typeface="+mj-lt"/>
              </a:rPr>
              <a:t>Minutes arriving later than expected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latin typeface="+mj-lt"/>
              </a:rPr>
              <a:t>Probability of arriving earlier than expected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latin typeface="+mj-lt"/>
              </a:rPr>
              <a:t>Probability of arriving at the time expected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latin typeface="+mj-lt"/>
              </a:rPr>
              <a:t>Probability of arriving later than expected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latin typeface="+mj-lt"/>
              </a:rPr>
              <a:t>Running cost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latin typeface="+mj-lt"/>
              </a:rPr>
              <a:t>Toll Cost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b="1" smtClean="0">
                <a:latin typeface="+mj-lt"/>
              </a:rPr>
              <a:t>Individual Characteristics:  Age, Income, Gender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057400" y="1981200"/>
            <a:ext cx="5029200" cy="381000"/>
          </a:xfrm>
          <a:prstGeom prst="rect">
            <a:avLst/>
          </a:prstGeom>
          <a:solidFill>
            <a:schemeClr val="accent1">
              <a:alpha val="24001"/>
            </a:schemeClr>
          </a:solidFill>
          <a:ln w="25400" algn="ctr">
            <a:solidFill>
              <a:srgbClr val="385D8A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057400" y="2362200"/>
            <a:ext cx="5029200" cy="990600"/>
          </a:xfrm>
          <a:prstGeom prst="rect">
            <a:avLst/>
          </a:prstGeom>
          <a:solidFill>
            <a:srgbClr val="FFC000">
              <a:alpha val="24001"/>
            </a:srgbClr>
          </a:solidFill>
          <a:ln w="25400" algn="ctr">
            <a:solidFill>
              <a:srgbClr val="385D8A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057400" y="3352800"/>
            <a:ext cx="5029200" cy="685800"/>
          </a:xfrm>
          <a:prstGeom prst="rect">
            <a:avLst/>
          </a:prstGeom>
          <a:solidFill>
            <a:srgbClr val="FF0000">
              <a:alpha val="24001"/>
            </a:srgbClr>
          </a:solidFill>
          <a:ln w="25400" algn="ctr">
            <a:solidFill>
              <a:srgbClr val="385D8A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057400" y="4038600"/>
            <a:ext cx="5029200" cy="990600"/>
          </a:xfrm>
          <a:prstGeom prst="rect">
            <a:avLst/>
          </a:prstGeom>
          <a:solidFill>
            <a:srgbClr val="92D050">
              <a:alpha val="24001"/>
            </a:srgbClr>
          </a:solidFill>
          <a:ln w="25400" algn="ctr">
            <a:solidFill>
              <a:srgbClr val="385D8A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057400" y="5029200"/>
            <a:ext cx="5029200" cy="685800"/>
          </a:xfrm>
          <a:prstGeom prst="rect">
            <a:avLst/>
          </a:prstGeom>
          <a:solidFill>
            <a:srgbClr val="7030A0">
              <a:alpha val="24001"/>
            </a:srgbClr>
          </a:solidFill>
          <a:ln w="25400" algn="ctr">
            <a:solidFill>
              <a:srgbClr val="385D8A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smtClean="0"/>
              <a:t>Survey Instrument for Reliability Study</a:t>
            </a:r>
          </a:p>
        </p:txBody>
      </p:sp>
      <p:graphicFrame>
        <p:nvGraphicFramePr>
          <p:cNvPr id="6146" name="Object 2"/>
          <p:cNvGraphicFramePr>
            <a:graphicFrameLocks noGrp="1" noChangeAspect="1"/>
          </p:cNvGraphicFramePr>
          <p:nvPr>
            <p:ph idx="1"/>
          </p:nvPr>
        </p:nvGraphicFramePr>
        <p:xfrm>
          <a:off x="685800" y="1600200"/>
          <a:ext cx="7772400" cy="4941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9861" name="Document" r:id="rId4" imgW="10443600" imgH="6642000" progId="Word.Document.8">
                  <p:embed/>
                </p:oleObj>
              </mc:Choice>
              <mc:Fallback>
                <p:oleObj name="Document" r:id="rId4" imgW="10443600" imgH="6642000" progId="Word.Documen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600200"/>
                        <a:ext cx="7772400" cy="4941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2"/>
          <p:cNvSpPr>
            <a:spLocks noGrp="1"/>
          </p:cNvSpPr>
          <p:nvPr>
            <p:ph type="title" idx="4294967295"/>
          </p:nvPr>
        </p:nvSpPr>
        <p:spPr>
          <a:xfrm>
            <a:off x="381000" y="685800"/>
            <a:ext cx="8229600" cy="1143000"/>
          </a:xfrm>
        </p:spPr>
        <p:txBody>
          <a:bodyPr/>
          <a:lstStyle/>
          <a:p>
            <a:r>
              <a:rPr lang="en-US" b="1" smtClean="0"/>
              <a:t>Value and Weighting Functions</a:t>
            </a:r>
          </a:p>
        </p:txBody>
      </p:sp>
      <p:graphicFrame>
        <p:nvGraphicFramePr>
          <p:cNvPr id="9218" name="Object 2"/>
          <p:cNvGraphicFramePr>
            <a:graphicFrameLocks noChangeAspect="1"/>
          </p:cNvGraphicFramePr>
          <p:nvPr/>
        </p:nvGraphicFramePr>
        <p:xfrm>
          <a:off x="1295400" y="2590800"/>
          <a:ext cx="6985000" cy="302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1" name="Equation" r:id="rId4" imgW="3403440" imgH="1473120" progId="Equation.DSMT4">
                  <p:embed/>
                </p:oleObj>
              </mc:Choice>
              <mc:Fallback>
                <p:oleObj name="Equation" r:id="rId4" imgW="3403440" imgH="147312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2590800"/>
                        <a:ext cx="6985000" cy="3022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1219200" y="4191000"/>
            <a:ext cx="1143000" cy="3810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219200" y="5139268"/>
            <a:ext cx="1219200" cy="3810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4825998" y="4191000"/>
            <a:ext cx="1219200" cy="3810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4800600" y="5139265"/>
            <a:ext cx="1143000" cy="3810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Choice Model</a:t>
            </a:r>
          </a:p>
        </p:txBody>
      </p:sp>
      <p:sp>
        <p:nvSpPr>
          <p:cNvPr id="46083" name="Rectangle 3"/>
          <p:cNvSpPr>
            <a:spLocks noGrp="1"/>
          </p:cNvSpPr>
          <p:nvPr>
            <p:ph type="body" idx="1"/>
          </p:nvPr>
        </p:nvSpPr>
        <p:spPr>
          <a:xfrm>
            <a:off x="533400" y="2057400"/>
            <a:ext cx="8229600" cy="3505200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mtClean="0"/>
              <a:t>  </a:t>
            </a:r>
            <a:r>
              <a:rPr lang="en-US" sz="2000" smtClean="0">
                <a:latin typeface="+mj-lt"/>
              </a:rPr>
              <a:t>U(j)  =  </a:t>
            </a:r>
            <a:r>
              <a:rPr lang="el-GR" sz="2000" smtClean="0">
                <a:latin typeface="+mj-lt"/>
              </a:rPr>
              <a:t>β</a:t>
            </a:r>
            <a:r>
              <a:rPr lang="en-US" sz="2000" baseline="-25000" smtClean="0">
                <a:latin typeface="+mj-lt"/>
              </a:rPr>
              <a:t>ref</a:t>
            </a:r>
            <a:r>
              <a:rPr lang="en-US" sz="2000" smtClean="0">
                <a:latin typeface="+mj-lt"/>
              </a:rPr>
              <a:t> + </a:t>
            </a:r>
            <a:r>
              <a:rPr lang="el-GR" sz="2000" smtClean="0">
                <a:latin typeface="+mj-lt"/>
              </a:rPr>
              <a:t>β</a:t>
            </a:r>
            <a:r>
              <a:rPr lang="en-US" sz="2000" baseline="-25000" smtClean="0">
                <a:latin typeface="+mj-lt"/>
              </a:rPr>
              <a:t>cost</a:t>
            </a:r>
            <a:r>
              <a:rPr lang="en-US" sz="2000" smtClean="0">
                <a:latin typeface="+mj-lt"/>
              </a:rPr>
              <a:t>Cost + </a:t>
            </a:r>
            <a:r>
              <a:rPr lang="el-GR" sz="2000" smtClean="0">
                <a:latin typeface="+mj-lt"/>
              </a:rPr>
              <a:t>β</a:t>
            </a:r>
            <a:r>
              <a:rPr lang="en-US" sz="2000" baseline="-25000" smtClean="0">
                <a:latin typeface="+mj-lt"/>
              </a:rPr>
              <a:t>Age</a:t>
            </a:r>
            <a:r>
              <a:rPr lang="en-US" sz="2000" smtClean="0">
                <a:latin typeface="+mj-lt"/>
              </a:rPr>
              <a:t>Age + </a:t>
            </a:r>
            <a:r>
              <a:rPr lang="el-GR" sz="2000" smtClean="0">
                <a:latin typeface="+mj-lt"/>
              </a:rPr>
              <a:t>β</a:t>
            </a:r>
            <a:r>
              <a:rPr lang="en-US" sz="2000" baseline="-25000" smtClean="0">
                <a:latin typeface="+mj-lt"/>
              </a:rPr>
              <a:t>Toll</a:t>
            </a:r>
            <a:r>
              <a:rPr lang="en-US" sz="2000" smtClean="0">
                <a:latin typeface="+mj-lt"/>
              </a:rPr>
              <a:t>TollASC</a:t>
            </a:r>
            <a:br>
              <a:rPr lang="en-US" sz="2000" smtClean="0">
                <a:latin typeface="+mj-lt"/>
              </a:rPr>
            </a:br>
            <a:r>
              <a:rPr lang="en-US" sz="2000" smtClean="0">
                <a:latin typeface="+mj-lt"/>
              </a:rPr>
              <a:t>                + </a:t>
            </a:r>
            <a:r>
              <a:rPr lang="el-GR" sz="2000" smtClean="0">
                <a:latin typeface="+mj-lt"/>
              </a:rPr>
              <a:t>β</a:t>
            </a:r>
            <a:r>
              <a:rPr lang="en-US" sz="2000" baseline="-25000" smtClean="0">
                <a:latin typeface="+mj-lt"/>
              </a:rPr>
              <a:t>curr</a:t>
            </a:r>
            <a:r>
              <a:rPr lang="en-US" sz="2000" smtClean="0">
                <a:latin typeface="+mj-lt"/>
              </a:rPr>
              <a:t> 	w(p</a:t>
            </a:r>
            <a:r>
              <a:rPr lang="en-US" sz="2000" baseline="-25000" smtClean="0">
                <a:latin typeface="+mj-lt"/>
              </a:rPr>
              <a:t>curr</a:t>
            </a:r>
            <a:r>
              <a:rPr lang="en-US" sz="2000" smtClean="0">
                <a:latin typeface="+mj-lt"/>
              </a:rPr>
              <a:t>)v(t</a:t>
            </a:r>
            <a:r>
              <a:rPr lang="en-US" sz="2000" baseline="-25000" smtClean="0">
                <a:latin typeface="+mj-lt"/>
              </a:rPr>
              <a:t>curr</a:t>
            </a:r>
            <a:r>
              <a:rPr lang="en-US" sz="2000" smtClean="0">
                <a:latin typeface="+mj-lt"/>
              </a:rPr>
              <a:t>)</a:t>
            </a:r>
            <a:br>
              <a:rPr lang="en-US" sz="2000" smtClean="0">
                <a:latin typeface="+mj-lt"/>
              </a:rPr>
            </a:br>
            <a:r>
              <a:rPr lang="en-US" sz="2000" smtClean="0">
                <a:latin typeface="+mj-lt"/>
              </a:rPr>
              <a:t>                + </a:t>
            </a:r>
            <a:r>
              <a:rPr lang="el-GR" sz="2000" smtClean="0">
                <a:latin typeface="+mj-lt"/>
              </a:rPr>
              <a:t>β</a:t>
            </a:r>
            <a:r>
              <a:rPr lang="en-US" sz="2000" baseline="-25000" smtClean="0">
                <a:latin typeface="+mj-lt"/>
              </a:rPr>
              <a:t>late</a:t>
            </a:r>
            <a:r>
              <a:rPr lang="en-US" sz="2000" smtClean="0">
                <a:latin typeface="+mj-lt"/>
              </a:rPr>
              <a:t> 	w(p</a:t>
            </a:r>
            <a:r>
              <a:rPr lang="en-US" sz="2000" baseline="-25000" smtClean="0">
                <a:latin typeface="+mj-lt"/>
              </a:rPr>
              <a:t>late</a:t>
            </a:r>
            <a:r>
              <a:rPr lang="en-US" sz="2000" smtClean="0">
                <a:latin typeface="+mj-lt"/>
              </a:rPr>
              <a:t>) v(t</a:t>
            </a:r>
            <a:r>
              <a:rPr lang="en-US" sz="2000" baseline="-25000" smtClean="0">
                <a:latin typeface="+mj-lt"/>
              </a:rPr>
              <a:t>late</a:t>
            </a:r>
            <a:r>
              <a:rPr lang="en-US" sz="2000" smtClean="0">
                <a:latin typeface="+mj-lt"/>
              </a:rPr>
              <a:t>)</a:t>
            </a:r>
            <a:br>
              <a:rPr lang="en-US" sz="2000" smtClean="0">
                <a:latin typeface="+mj-lt"/>
              </a:rPr>
            </a:br>
            <a:r>
              <a:rPr lang="en-US" sz="2000" smtClean="0">
                <a:latin typeface="+mj-lt"/>
              </a:rPr>
              <a:t>                + </a:t>
            </a:r>
            <a:r>
              <a:rPr lang="el-GR" sz="2000" smtClean="0">
                <a:latin typeface="+mj-lt"/>
              </a:rPr>
              <a:t>β</a:t>
            </a:r>
            <a:r>
              <a:rPr lang="en-US" sz="2000" baseline="-25000" smtClean="0">
                <a:latin typeface="+mj-lt"/>
              </a:rPr>
              <a:t>early</a:t>
            </a:r>
            <a:r>
              <a:rPr lang="en-US" sz="2000" smtClean="0">
                <a:latin typeface="+mj-lt"/>
              </a:rPr>
              <a:t>        w(p</a:t>
            </a:r>
            <a:r>
              <a:rPr lang="en-US" sz="2000" baseline="-25000" smtClean="0">
                <a:latin typeface="+mj-lt"/>
              </a:rPr>
              <a:t>early</a:t>
            </a:r>
            <a:r>
              <a:rPr lang="en-US" sz="2000" smtClean="0">
                <a:latin typeface="+mj-lt"/>
              </a:rPr>
              <a:t>)v(t</a:t>
            </a:r>
            <a:r>
              <a:rPr lang="en-US" sz="2000" baseline="-25000" smtClean="0">
                <a:latin typeface="+mj-lt"/>
              </a:rPr>
              <a:t>early</a:t>
            </a:r>
            <a:r>
              <a:rPr lang="en-US" sz="2000" smtClean="0">
                <a:latin typeface="+mj-lt"/>
              </a:rPr>
              <a:t>)  +  </a:t>
            </a:r>
            <a:r>
              <a:rPr lang="el-GR" sz="2000" smtClean="0">
                <a:latin typeface="+mj-lt"/>
              </a:rPr>
              <a:t>ε</a:t>
            </a:r>
            <a:r>
              <a:rPr lang="en-US" sz="2000" baseline="-25000" smtClean="0">
                <a:latin typeface="+mj-lt"/>
              </a:rPr>
              <a:t>j</a:t>
            </a:r>
          </a:p>
          <a:p>
            <a:pPr>
              <a:lnSpc>
                <a:spcPct val="80000"/>
              </a:lnSpc>
            </a:pPr>
            <a:endParaRPr lang="el-GR" sz="2000" smtClean="0">
              <a:latin typeface="+mj-lt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2000" smtClean="0">
                <a:latin typeface="+mj-lt"/>
              </a:rPr>
              <a:t>  Constraint: </a:t>
            </a:r>
            <a:r>
              <a:rPr lang="el-GR" sz="2000" smtClean="0">
                <a:latin typeface="+mj-lt"/>
              </a:rPr>
              <a:t>β</a:t>
            </a:r>
            <a:r>
              <a:rPr lang="en-US" sz="2000" baseline="-25000" smtClean="0">
                <a:latin typeface="+mj-lt"/>
              </a:rPr>
              <a:t>curr</a:t>
            </a:r>
            <a:r>
              <a:rPr lang="en-US" sz="2000" smtClean="0">
                <a:latin typeface="+mj-lt"/>
              </a:rPr>
              <a:t> = </a:t>
            </a:r>
            <a:r>
              <a:rPr lang="el-GR" sz="2000" smtClean="0">
                <a:latin typeface="+mj-lt"/>
              </a:rPr>
              <a:t>β</a:t>
            </a:r>
            <a:r>
              <a:rPr lang="en-US" sz="2000" baseline="-25000" smtClean="0">
                <a:latin typeface="+mj-lt"/>
              </a:rPr>
              <a:t>late</a:t>
            </a:r>
            <a:r>
              <a:rPr lang="en-US" sz="2000" smtClean="0">
                <a:latin typeface="+mj-lt"/>
              </a:rPr>
              <a:t> = </a:t>
            </a:r>
            <a:r>
              <a:rPr lang="el-GR" sz="2000" smtClean="0">
                <a:latin typeface="+mj-lt"/>
              </a:rPr>
              <a:t>β</a:t>
            </a:r>
            <a:r>
              <a:rPr lang="en-US" sz="2000" baseline="-25000" smtClean="0">
                <a:latin typeface="+mj-lt"/>
              </a:rPr>
              <a:t>early</a:t>
            </a:r>
          </a:p>
          <a:p>
            <a:pPr>
              <a:lnSpc>
                <a:spcPct val="80000"/>
              </a:lnSpc>
            </a:pPr>
            <a:endParaRPr lang="en-US" sz="2000" smtClean="0">
              <a:latin typeface="+mj-lt"/>
            </a:endParaRPr>
          </a:p>
          <a:p>
            <a:pPr>
              <a:lnSpc>
                <a:spcPct val="80000"/>
              </a:lnSpc>
              <a:buNone/>
            </a:pPr>
            <a:r>
              <a:rPr lang="en-US" sz="2000" smtClean="0">
                <a:latin typeface="+mj-lt"/>
              </a:rPr>
              <a:t>   U(j)  =  </a:t>
            </a:r>
            <a:r>
              <a:rPr lang="el-GR" sz="2000" smtClean="0">
                <a:latin typeface="+mj-lt"/>
              </a:rPr>
              <a:t>β</a:t>
            </a:r>
            <a:r>
              <a:rPr lang="en-US" sz="2000" baseline="-25000" smtClean="0">
                <a:latin typeface="+mj-lt"/>
              </a:rPr>
              <a:t>ref</a:t>
            </a:r>
            <a:r>
              <a:rPr lang="en-US" sz="2000" smtClean="0">
                <a:latin typeface="+mj-lt"/>
              </a:rPr>
              <a:t> + </a:t>
            </a:r>
            <a:r>
              <a:rPr lang="el-GR" sz="2000" smtClean="0">
                <a:latin typeface="+mj-lt"/>
              </a:rPr>
              <a:t>β</a:t>
            </a:r>
            <a:r>
              <a:rPr lang="en-US" sz="2000" baseline="-25000" smtClean="0">
                <a:latin typeface="+mj-lt"/>
              </a:rPr>
              <a:t>cost</a:t>
            </a:r>
            <a:r>
              <a:rPr lang="en-US" sz="2000" smtClean="0">
                <a:latin typeface="+mj-lt"/>
              </a:rPr>
              <a:t>Cost + </a:t>
            </a:r>
            <a:r>
              <a:rPr lang="el-GR" sz="2000" smtClean="0">
                <a:latin typeface="+mj-lt"/>
              </a:rPr>
              <a:t>β</a:t>
            </a:r>
            <a:r>
              <a:rPr lang="en-US" sz="2000" baseline="-25000" smtClean="0">
                <a:latin typeface="+mj-lt"/>
              </a:rPr>
              <a:t>Age</a:t>
            </a:r>
            <a:r>
              <a:rPr lang="en-US" sz="2000" smtClean="0">
                <a:latin typeface="+mj-lt"/>
              </a:rPr>
              <a:t>Age + </a:t>
            </a:r>
            <a:r>
              <a:rPr lang="el-GR" sz="2000" smtClean="0">
                <a:latin typeface="+mj-lt"/>
              </a:rPr>
              <a:t>β</a:t>
            </a:r>
            <a:r>
              <a:rPr lang="en-US" sz="2000" baseline="-25000" smtClean="0">
                <a:latin typeface="+mj-lt"/>
              </a:rPr>
              <a:t>Toll</a:t>
            </a:r>
            <a:r>
              <a:rPr lang="en-US" sz="2000" smtClean="0">
                <a:latin typeface="+mj-lt"/>
              </a:rPr>
              <a:t>TollASC</a:t>
            </a:r>
            <a:br>
              <a:rPr lang="en-US" sz="2000" smtClean="0">
                <a:latin typeface="+mj-lt"/>
              </a:rPr>
            </a:br>
            <a:r>
              <a:rPr lang="en-US" sz="2000" smtClean="0">
                <a:latin typeface="+mj-lt"/>
              </a:rPr>
              <a:t> </a:t>
            </a:r>
            <a:br>
              <a:rPr lang="en-US" sz="2000" smtClean="0">
                <a:latin typeface="+mj-lt"/>
              </a:rPr>
            </a:br>
            <a:r>
              <a:rPr lang="en-US" sz="2000" smtClean="0">
                <a:latin typeface="+mj-lt"/>
              </a:rPr>
              <a:t>          + </a:t>
            </a:r>
            <a:r>
              <a:rPr lang="el-GR" sz="2000" smtClean="0">
                <a:latin typeface="+mj-lt"/>
              </a:rPr>
              <a:t>β</a:t>
            </a:r>
            <a:r>
              <a:rPr lang="en-US" sz="2000" smtClean="0">
                <a:latin typeface="+mj-lt"/>
              </a:rPr>
              <a:t>[w(p</a:t>
            </a:r>
            <a:r>
              <a:rPr lang="en-US" sz="2000" baseline="-25000" smtClean="0">
                <a:latin typeface="+mj-lt"/>
              </a:rPr>
              <a:t>curr</a:t>
            </a:r>
            <a:r>
              <a:rPr lang="en-US" sz="2000" smtClean="0">
                <a:latin typeface="+mj-lt"/>
              </a:rPr>
              <a:t>)v(t</a:t>
            </a:r>
            <a:r>
              <a:rPr lang="en-US" sz="2000" baseline="-25000" smtClean="0">
                <a:latin typeface="+mj-lt"/>
              </a:rPr>
              <a:t>curr</a:t>
            </a:r>
            <a:r>
              <a:rPr lang="en-US" sz="2000" smtClean="0">
                <a:latin typeface="+mj-lt"/>
              </a:rPr>
              <a:t>) + w(p</a:t>
            </a:r>
            <a:r>
              <a:rPr lang="en-US" sz="2000" baseline="-25000" smtClean="0">
                <a:latin typeface="+mj-lt"/>
              </a:rPr>
              <a:t>late</a:t>
            </a:r>
            <a:r>
              <a:rPr lang="en-US" sz="2000" smtClean="0">
                <a:latin typeface="+mj-lt"/>
              </a:rPr>
              <a:t>)v(t</a:t>
            </a:r>
            <a:r>
              <a:rPr lang="en-US" sz="2000" baseline="-25000" smtClean="0">
                <a:latin typeface="+mj-lt"/>
              </a:rPr>
              <a:t>late</a:t>
            </a:r>
            <a:r>
              <a:rPr lang="en-US" sz="2000" smtClean="0">
                <a:latin typeface="+mj-lt"/>
              </a:rPr>
              <a:t>) + w(p</a:t>
            </a:r>
            <a:r>
              <a:rPr lang="en-US" sz="2000" baseline="-25000" smtClean="0">
                <a:latin typeface="+mj-lt"/>
              </a:rPr>
              <a:t>early</a:t>
            </a:r>
            <a:r>
              <a:rPr lang="en-US" sz="2000" smtClean="0">
                <a:latin typeface="+mj-lt"/>
              </a:rPr>
              <a:t>)v(t</a:t>
            </a:r>
            <a:r>
              <a:rPr lang="en-US" sz="2000" baseline="-25000" smtClean="0">
                <a:latin typeface="+mj-lt"/>
              </a:rPr>
              <a:t>early</a:t>
            </a:r>
            <a:r>
              <a:rPr lang="en-US" sz="2000" smtClean="0">
                <a:latin typeface="+mj-lt"/>
              </a:rPr>
              <a:t>)] </a:t>
            </a:r>
            <a:br>
              <a:rPr lang="en-US" sz="2000" smtClean="0">
                <a:latin typeface="+mj-lt"/>
              </a:rPr>
            </a:br>
            <a:r>
              <a:rPr lang="en-US" sz="2000" smtClean="0">
                <a:latin typeface="+mj-lt"/>
              </a:rPr>
              <a:t>                    </a:t>
            </a:r>
            <a:br>
              <a:rPr lang="en-US" sz="2000" smtClean="0">
                <a:latin typeface="+mj-lt"/>
              </a:rPr>
            </a:br>
            <a:r>
              <a:rPr lang="en-US" sz="2000" smtClean="0">
                <a:latin typeface="+mj-lt"/>
              </a:rPr>
              <a:t>          +  </a:t>
            </a:r>
            <a:r>
              <a:rPr lang="el-GR" sz="2000" smtClean="0">
                <a:latin typeface="+mj-lt"/>
              </a:rPr>
              <a:t>ε</a:t>
            </a:r>
            <a:r>
              <a:rPr lang="en-US" sz="2000" baseline="-25000" smtClean="0">
                <a:latin typeface="+mj-lt"/>
              </a:rPr>
              <a:t>j</a:t>
            </a:r>
            <a:endParaRPr lang="el-GR" sz="2000" smtClean="0">
              <a:latin typeface="+mj-lt"/>
            </a:endParaRPr>
          </a:p>
          <a:p>
            <a:pPr>
              <a:lnSpc>
                <a:spcPct val="80000"/>
              </a:lnSpc>
            </a:pPr>
            <a:endParaRPr lang="en-US" sz="2000" smtClean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Mixed Logit Structure</a:t>
            </a:r>
          </a:p>
        </p:txBody>
      </p:sp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1112838" y="1600200"/>
          <a:ext cx="7493000" cy="449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8245" name="Equation" r:id="rId4" imgW="3174840" imgH="1904760" progId="Equation.DSMT4">
                  <p:embed/>
                </p:oleObj>
              </mc:Choice>
              <mc:Fallback>
                <p:oleObj name="Equation" r:id="rId4" imgW="3174840" imgH="190476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2838" y="1600200"/>
                        <a:ext cx="7493000" cy="4495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1219200" y="4419600"/>
            <a:ext cx="3810000" cy="533400"/>
          </a:xfrm>
          <a:prstGeom prst="rect">
            <a:avLst/>
          </a:prstGeom>
          <a:solidFill>
            <a:srgbClr val="99CC00">
              <a:alpha val="25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7" name="Rectangle 4"/>
          <p:cNvSpPr>
            <a:spLocks noChangeArrowheads="1"/>
          </p:cNvSpPr>
          <p:nvPr/>
        </p:nvSpPr>
        <p:spPr bwMode="auto">
          <a:xfrm>
            <a:off x="1219200" y="5562600"/>
            <a:ext cx="3810000" cy="533400"/>
          </a:xfrm>
          <a:prstGeom prst="rect">
            <a:avLst/>
          </a:prstGeom>
          <a:solidFill>
            <a:srgbClr val="99CC00">
              <a:alpha val="25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8" name="Rectangle 4"/>
          <p:cNvSpPr>
            <a:spLocks noChangeArrowheads="1"/>
          </p:cNvSpPr>
          <p:nvPr/>
        </p:nvSpPr>
        <p:spPr bwMode="auto">
          <a:xfrm>
            <a:off x="5791200" y="3276600"/>
            <a:ext cx="2209800" cy="576263"/>
          </a:xfrm>
          <a:prstGeom prst="rect">
            <a:avLst/>
          </a:prstGeom>
          <a:solidFill>
            <a:srgbClr val="FF0000">
              <a:alpha val="25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9" name="Rectangle 4"/>
          <p:cNvSpPr>
            <a:spLocks noChangeArrowheads="1"/>
          </p:cNvSpPr>
          <p:nvPr/>
        </p:nvSpPr>
        <p:spPr bwMode="auto">
          <a:xfrm>
            <a:off x="4191000" y="2743200"/>
            <a:ext cx="2286000" cy="381000"/>
          </a:xfrm>
          <a:prstGeom prst="rect">
            <a:avLst/>
          </a:prstGeom>
          <a:solidFill>
            <a:srgbClr val="FF0000">
              <a:alpha val="25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 bwMode="auto">
          <a:xfrm>
            <a:off x="245534" y="778934"/>
            <a:ext cx="8839200" cy="6019800"/>
          </a:xfrm>
          <a:prstGeom prst="rect">
            <a:avLst/>
          </a:prstGeom>
          <a:solidFill>
            <a:srgbClr val="000000">
              <a:alpha val="18039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/>
          </p:cNvSpPr>
          <p:nvPr>
            <p:ph type="title"/>
          </p:nvPr>
        </p:nvSpPr>
        <p:spPr>
          <a:xfrm>
            <a:off x="685800" y="13716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Application</a:t>
            </a:r>
          </a:p>
        </p:txBody>
      </p:sp>
      <p:sp>
        <p:nvSpPr>
          <p:cNvPr id="19459" name="Rectangle 3"/>
          <p:cNvSpPr>
            <a:spLocks noGrp="1"/>
          </p:cNvSpPr>
          <p:nvPr>
            <p:ph type="body" idx="1"/>
          </p:nvPr>
        </p:nvSpPr>
        <p:spPr>
          <a:xfrm>
            <a:off x="1524000" y="2209800"/>
            <a:ext cx="7010400" cy="3581400"/>
          </a:xfrm>
        </p:spPr>
        <p:txBody>
          <a:bodyPr/>
          <a:lstStyle/>
          <a:p>
            <a:pPr eaLnBrk="1" hangingPunct="1"/>
            <a:r>
              <a:rPr lang="en-US" smtClean="0">
                <a:latin typeface="+mj-lt"/>
              </a:rPr>
              <a:t>2008 study undertaken in Australia </a:t>
            </a:r>
          </a:p>
          <a:p>
            <a:pPr lvl="1" eaLnBrk="1" hangingPunct="1"/>
            <a:r>
              <a:rPr lang="en-US" smtClean="0">
                <a:latin typeface="+mj-lt"/>
              </a:rPr>
              <a:t>toll vs. free roads</a:t>
            </a:r>
          </a:p>
          <a:p>
            <a:pPr lvl="1" eaLnBrk="1" hangingPunct="1"/>
            <a:r>
              <a:rPr lang="en-US" smtClean="0">
                <a:latin typeface="+mj-lt"/>
              </a:rPr>
              <a:t>stated choice (</a:t>
            </a:r>
            <a:r>
              <a:rPr lang="en-US" i="1" smtClean="0">
                <a:latin typeface="+mj-lt"/>
              </a:rPr>
              <a:t>SC</a:t>
            </a:r>
            <a:r>
              <a:rPr lang="en-US" smtClean="0">
                <a:latin typeface="+mj-lt"/>
              </a:rPr>
              <a:t>) experiment involving two </a:t>
            </a:r>
            <a:r>
              <a:rPr lang="en-US" i="1" smtClean="0">
                <a:latin typeface="+mj-lt"/>
              </a:rPr>
              <a:t>SC</a:t>
            </a:r>
            <a:r>
              <a:rPr lang="en-US" smtClean="0">
                <a:latin typeface="+mj-lt"/>
              </a:rPr>
              <a:t> alternatives (i.e., route A and route B) pivoted around the knowledge base of travellers (i.e., the current trip). </a:t>
            </a:r>
          </a:p>
          <a:p>
            <a:pPr eaLnBrk="1" hangingPunct="1"/>
            <a:r>
              <a:rPr lang="en-US" smtClean="0">
                <a:latin typeface="+mj-lt"/>
              </a:rPr>
              <a:t>280 Individuals</a:t>
            </a:r>
          </a:p>
          <a:p>
            <a:pPr eaLnBrk="1" hangingPunct="1"/>
            <a:r>
              <a:rPr lang="en-US" smtClean="0">
                <a:latin typeface="+mj-lt"/>
              </a:rPr>
              <a:t>32 Choice Situations (2 blocks of 16)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4"/>
          <p:cNvSpPr>
            <a:spLocks noGrp="1"/>
          </p:cNvSpPr>
          <p:nvPr>
            <p:ph type="title"/>
          </p:nvPr>
        </p:nvSpPr>
        <p:spPr>
          <a:xfrm>
            <a:off x="381000" y="381000"/>
            <a:ext cx="8229600" cy="1139825"/>
          </a:xfrm>
        </p:spPr>
        <p:txBody>
          <a:bodyPr/>
          <a:lstStyle/>
          <a:p>
            <a:r>
              <a:rPr lang="en-US" b="1" smtClean="0"/>
              <a:t>Data</a:t>
            </a:r>
          </a:p>
        </p:txBody>
      </p:sp>
      <p:pic>
        <p:nvPicPr>
          <p:cNvPr id="48131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1752600"/>
            <a:ext cx="8458200" cy="340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Estimation Results</a:t>
            </a:r>
          </a:p>
        </p:txBody>
      </p:sp>
      <p:pic>
        <p:nvPicPr>
          <p:cNvPr id="49155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3538" y="1390650"/>
            <a:ext cx="8418512" cy="493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56" name="Rectangle 6"/>
          <p:cNvSpPr>
            <a:spLocks noChangeArrowheads="1"/>
          </p:cNvSpPr>
          <p:nvPr/>
        </p:nvSpPr>
        <p:spPr bwMode="auto">
          <a:xfrm>
            <a:off x="3733800" y="1905000"/>
            <a:ext cx="1828800" cy="4267200"/>
          </a:xfrm>
          <a:prstGeom prst="rect">
            <a:avLst/>
          </a:prstGeom>
          <a:solidFill>
            <a:srgbClr val="0066FF">
              <a:alpha val="27843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1905000"/>
            <a:ext cx="7608888" cy="435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0" name="Text Box 7"/>
          <p:cNvSpPr txBox="1">
            <a:spLocks noChangeArrowheads="1"/>
          </p:cNvSpPr>
          <p:nvPr/>
        </p:nvSpPr>
        <p:spPr bwMode="auto">
          <a:xfrm>
            <a:off x="609600" y="1219200"/>
            <a:ext cx="8001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latin typeface="+mj-lt"/>
              </a:rPr>
              <a:t>Reliability Embedded Value of Travel Time Savings in Au$/hr</a:t>
            </a:r>
          </a:p>
        </p:txBody>
      </p:sp>
      <p:sp>
        <p:nvSpPr>
          <p:cNvPr id="29705" name="Line 9"/>
          <p:cNvSpPr>
            <a:spLocks noChangeShapeType="1"/>
          </p:cNvSpPr>
          <p:nvPr/>
        </p:nvSpPr>
        <p:spPr bwMode="auto">
          <a:xfrm>
            <a:off x="3581400" y="2286000"/>
            <a:ext cx="0" cy="2971800"/>
          </a:xfrm>
          <a:prstGeom prst="line">
            <a:avLst/>
          </a:prstGeom>
          <a:noFill/>
          <a:ln w="38100">
            <a:solidFill>
              <a:srgbClr val="7030A0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9706" name="Text Box 10"/>
          <p:cNvSpPr txBox="1">
            <a:spLocks noChangeArrowheads="1"/>
          </p:cNvSpPr>
          <p:nvPr/>
        </p:nvSpPr>
        <p:spPr bwMode="auto">
          <a:xfrm>
            <a:off x="3581400" y="3614738"/>
            <a:ext cx="1066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7030A0"/>
                </a:solidFill>
              </a:rPr>
              <a:t>$4.50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1143000"/>
            <a:ext cx="8229600" cy="530225"/>
          </a:xfrm>
        </p:spPr>
        <p:txBody>
          <a:bodyPr/>
          <a:lstStyle/>
          <a:p>
            <a:pPr eaLnBrk="1" hangingPunct="1"/>
            <a:r>
              <a:rPr lang="en-US" sz="2800" smtClean="0"/>
              <a:t>Multinomial Choice Models: Where to From Here?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24000" y="1981200"/>
            <a:ext cx="7239000" cy="36576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smtClean="0">
                <a:latin typeface="+mj-lt"/>
              </a:rPr>
              <a:t>Heteroscedasticity and other forms of heterogeneity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>
                <a:latin typeface="+mj-lt"/>
              </a:rPr>
              <a:t>Across individuals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>
                <a:latin typeface="+mj-lt"/>
              </a:rPr>
              <a:t>Across alternatives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smtClean="0">
                <a:latin typeface="+mj-lt"/>
              </a:rPr>
              <a:t>Panel data (Repeated measures)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>
                <a:latin typeface="+mj-lt"/>
              </a:rPr>
              <a:t>Random and fixed effects models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>
                <a:latin typeface="+mj-lt"/>
              </a:rPr>
              <a:t>Building into a multinomial logit model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smtClean="0">
                <a:latin typeface="+mj-lt"/>
              </a:rPr>
              <a:t>The nested logit model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smtClean="0">
                <a:latin typeface="+mj-lt"/>
              </a:rPr>
              <a:t>Latent class model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smtClean="0">
                <a:latin typeface="+mj-lt"/>
              </a:rPr>
              <a:t>Mixed logit, error components and multinomial probit models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smtClean="0">
                <a:latin typeface="+mj-lt"/>
              </a:rPr>
              <a:t>A Generalized Mixed Logit Model – The frontier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smtClean="0">
                <a:latin typeface="+mj-lt"/>
              </a:rPr>
              <a:t>Combining revealed and stated preference data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evel">
  <a:themeElements>
    <a:clrScheme name="Level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Level">
      <a:majorFont>
        <a:latin typeface="Arial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Quadrant</Template>
  <TotalTime>11268</TotalTime>
  <Words>5037</Words>
  <Application>Microsoft Office PowerPoint</Application>
  <PresentationFormat>On-screen Show (4:3)</PresentationFormat>
  <Paragraphs>804</Paragraphs>
  <Slides>66</Slides>
  <Notes>59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66</vt:i4>
      </vt:variant>
    </vt:vector>
  </HeadingPairs>
  <TitlesOfParts>
    <vt:vector size="69" baseType="lpstr">
      <vt:lpstr>Level</vt:lpstr>
      <vt:lpstr>Equation</vt:lpstr>
      <vt:lpstr>Document</vt:lpstr>
      <vt:lpstr>Discrete Choice Modeling</vt:lpstr>
      <vt:lpstr>Where to from here?</vt:lpstr>
      <vt:lpstr>Part 4</vt:lpstr>
      <vt:lpstr>A Microeconomics Platform</vt:lpstr>
      <vt:lpstr>Implications for Discrete Choice Models</vt:lpstr>
      <vt:lpstr>Multinomial Choice Among J Alternatives</vt:lpstr>
      <vt:lpstr>Features of Utility Functions</vt:lpstr>
      <vt:lpstr>PowerPoint Presentation</vt:lpstr>
      <vt:lpstr> Data on Discrete Choices</vt:lpstr>
      <vt:lpstr>The Multinomial Logit (MNL) Model</vt:lpstr>
      <vt:lpstr>Multinomial Choice Models</vt:lpstr>
      <vt:lpstr>Specifying the Probabilities</vt:lpstr>
      <vt:lpstr>Using the Model to Measure Consumer Surplus</vt:lpstr>
      <vt:lpstr>Measuring the Change in Consumer Surplus</vt:lpstr>
      <vt:lpstr>Willingness to Pay</vt:lpstr>
      <vt:lpstr>Observed Data</vt:lpstr>
      <vt:lpstr> Data on Discrete Choices</vt:lpstr>
      <vt:lpstr>An Estimated MNL Model</vt:lpstr>
      <vt:lpstr>Descriptive Statistics for the Model</vt:lpstr>
      <vt:lpstr>PowerPoint Presentation</vt:lpstr>
      <vt:lpstr>PowerPoint Presentation</vt:lpstr>
      <vt:lpstr>Model Fit Based on Log Likelihood</vt:lpstr>
      <vt:lpstr>Fit the Model with Only ASCs</vt:lpstr>
      <vt:lpstr>Estimated MNL Model</vt:lpstr>
      <vt:lpstr>Model Fit Based on Predictions</vt:lpstr>
      <vt:lpstr>Fit Measures Based on Crosstabulation</vt:lpstr>
      <vt:lpstr>Using the Most Probable Cell</vt:lpstr>
      <vt:lpstr>Effects of Changes in Attributes on Probabilities</vt:lpstr>
      <vt:lpstr>Effects of Changes in Attributes on Probabilities</vt:lpstr>
      <vt:lpstr>Effects of Changes in Attributes on Probabilities</vt:lpstr>
      <vt:lpstr>Elasticities for CLOGIT</vt:lpstr>
      <vt:lpstr>Analyzing the Behavior of Market  Shares to Examine Discrete Effects</vt:lpstr>
      <vt:lpstr>Model Simulation</vt:lpstr>
      <vt:lpstr>More Complicated Model Simulation</vt:lpstr>
      <vt:lpstr>PowerPoint Presentation</vt:lpstr>
      <vt:lpstr>PowerPoint Presentation</vt:lpstr>
      <vt:lpstr>Compound Scenario:  GC(Car) falls by 10%,  TTME (Air,Train) rises by 25%   (at the same time).</vt:lpstr>
      <vt:lpstr>Willingness to Pay</vt:lpstr>
      <vt:lpstr>WTP from CLOGIT Model</vt:lpstr>
      <vt:lpstr>Estimation in WTP Space</vt:lpstr>
      <vt:lpstr>The I.I.D Assumption</vt:lpstr>
      <vt:lpstr>IIA Implication of IID</vt:lpstr>
      <vt:lpstr>Behavioral Implication of IIA</vt:lpstr>
      <vt:lpstr>A Hausman and McFadden Test for IIA</vt:lpstr>
      <vt:lpstr>IIA Test for Choice AIR</vt:lpstr>
      <vt:lpstr>Alternative (Small and Hsiao) IIA Test</vt:lpstr>
      <vt:lpstr>Application of Small/Hsiao to CLOGIT</vt:lpstr>
      <vt:lpstr>Alternative to Utility Maximization (!) Minimizing Random Regret</vt:lpstr>
      <vt:lpstr>RUM vs. Random Regret</vt:lpstr>
      <vt:lpstr>Choice Based Sampling</vt:lpstr>
      <vt:lpstr>Choice Based Sampling Estimators</vt:lpstr>
      <vt:lpstr>Changes in Estimated Elasticities</vt:lpstr>
      <vt:lpstr>Nonlinear Utility Functions</vt:lpstr>
      <vt:lpstr>Assessing Prospect Theoretic Functional Forms and Risk in a Non-linear Logit Framework: Valuing Reliability Embedded Travel Time Savings</vt:lpstr>
      <vt:lpstr>Prospect Theory</vt:lpstr>
      <vt:lpstr>An Application of Valuing Reliability (due to Ken Small)</vt:lpstr>
      <vt:lpstr>Stated Choice Survey</vt:lpstr>
      <vt:lpstr>Survey Instrument for Reliability Study</vt:lpstr>
      <vt:lpstr>Value and Weighting Functions</vt:lpstr>
      <vt:lpstr>Choice Model</vt:lpstr>
      <vt:lpstr>Mixed Logit Structure</vt:lpstr>
      <vt:lpstr>Application</vt:lpstr>
      <vt:lpstr>Data</vt:lpstr>
      <vt:lpstr>Estimation Results</vt:lpstr>
      <vt:lpstr>PowerPoint Presentation</vt:lpstr>
      <vt:lpstr>Multinomial Choice Models: Where to From Here?</vt:lpstr>
    </vt:vector>
  </TitlesOfParts>
  <Company>Stern School of Business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Consumer Decision Making and Discrete Choice Behavior</dc:title>
  <dc:creator>Valued Sony Customer</dc:creator>
  <cp:lastModifiedBy>Sherrie</cp:lastModifiedBy>
  <cp:revision>71</cp:revision>
  <dcterms:created xsi:type="dcterms:W3CDTF">2001-06-17T19:05:03Z</dcterms:created>
  <dcterms:modified xsi:type="dcterms:W3CDTF">2012-04-28T20:44:19Z</dcterms:modified>
</cp:coreProperties>
</file>