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7"/>
  </p:notesMasterIdLst>
  <p:handoutMasterIdLst>
    <p:handoutMasterId r:id="rId28"/>
  </p:handoutMasterIdLst>
  <p:sldIdLst>
    <p:sldId id="482" r:id="rId2"/>
    <p:sldId id="481" r:id="rId3"/>
    <p:sldId id="478" r:id="rId4"/>
    <p:sldId id="480" r:id="rId5"/>
    <p:sldId id="458" r:id="rId6"/>
    <p:sldId id="459" r:id="rId7"/>
    <p:sldId id="460" r:id="rId8"/>
    <p:sldId id="461" r:id="rId9"/>
    <p:sldId id="463" r:id="rId10"/>
    <p:sldId id="462" r:id="rId11"/>
    <p:sldId id="507" r:id="rId12"/>
    <p:sldId id="466" r:id="rId13"/>
    <p:sldId id="464" r:id="rId14"/>
    <p:sldId id="465" r:id="rId15"/>
    <p:sldId id="467" r:id="rId16"/>
    <p:sldId id="469" r:id="rId17"/>
    <p:sldId id="468" r:id="rId18"/>
    <p:sldId id="473" r:id="rId19"/>
    <p:sldId id="474" r:id="rId20"/>
    <p:sldId id="470" r:id="rId21"/>
    <p:sldId id="475" r:id="rId22"/>
    <p:sldId id="476" r:id="rId23"/>
    <p:sldId id="477" r:id="rId24"/>
    <p:sldId id="472" r:id="rId25"/>
    <p:sldId id="471" r:id="rId2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CCECFF"/>
    <a:srgbClr val="000000"/>
    <a:srgbClr val="8B00EA"/>
    <a:srgbClr val="FFFFFF"/>
    <a:srgbClr val="FF3300"/>
    <a:srgbClr val="0099FF"/>
    <a:srgbClr val="6B0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36" autoAdjust="0"/>
  </p:normalViewPr>
  <p:slideViewPr>
    <p:cSldViewPr>
      <p:cViewPr>
        <p:scale>
          <a:sx n="100" d="100"/>
          <a:sy n="100" d="100"/>
        </p:scale>
        <p:origin x="-1944" y="-324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8BE06F-5255-41B0-8F24-69469E6F4AAC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778FD2-EB83-46ED-A9E9-34F48A10BA1C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37908D-5C14-42ED-B93B-5A1ED5578111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88EC584F-4D86-4CC2-93C5-DE0C9ED9794A}" type="slidenum">
              <a:rPr lang="en-US" sz="1200"/>
              <a:pPr algn="r" eaLnBrk="1" hangingPunct="1"/>
              <a:t>5</a:t>
            </a:fld>
            <a:endParaRPr 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3D8689-2E0A-4E9D-9424-AF923E451ECB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1047D4-37BD-49F1-B1A2-B0CEE562F0F7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D816BD-6273-434E-B4CB-C7A5D7FC4BA6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1E0A95-49D9-4FA4-98C0-3C3DD2455B16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C16EDE-FCA6-4939-9FFD-37FE2B5EBE39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FB67AD-E47A-4132-AA33-3F26FAAAB0C4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A25AC9-6B52-4609-AAB4-38216D852B19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BEA216-D1CC-47D5-9A8D-CB5E32BD328A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E4D241-874C-4C33-A76D-363BF91C2E10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1DCEB0-886C-456A-AA74-DF3C2F5D83CE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7BF76A-B21F-4DAB-BB85-6ED4CC136073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28A6D5-0BD3-4B4A-8988-9E6A35D8B7F8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E7CA54-3402-4E7D-A6BA-2FB0D122B3CE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954F5F-0330-47F6-B0AD-FD3B27863EAA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4ED82E-7F67-4D8F-8EC9-18586592EA7F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E08B7B-F6FD-4EC4-83B4-14875B94E6B0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B92068-E529-41DD-B025-A750C0C6B6C5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369642-BB67-4D8D-AD4D-A0AF547877F9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9F7C0-B71C-48E3-8D21-3D51220A2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29380-1897-433A-83E2-78BFB7A3F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B08BC-2A19-4263-8B55-A1A4B8805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4C73-02F2-4DC1-B269-52FE23B90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D4010-34EA-4EA8-981F-720E15DA5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58400-2C58-4E71-9457-D319FFE1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11B42-6EFE-4AE6-800A-3C78C5E65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68F6B-5A38-4B99-ACAD-F189922F4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E8ACA-B5BD-4F7A-B25A-B63BAEBDE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3A085-BCC2-4DC0-9EB0-B061B79EF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E1B09-0AB6-47A6-B67F-46C49B3A6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17036-0803-4802-BB49-F07795D3D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8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B020325C-B1CD-4090-B6FA-A224CB80F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4103" name="Picture 11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096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65000"/>
        <a:buChar char="•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png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4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1524000"/>
            <a:ext cx="8229600" cy="1981200"/>
          </a:xfrm>
        </p:spPr>
        <p:txBody>
          <a:bodyPr/>
          <a:lstStyle/>
          <a:p>
            <a:pPr eaLnBrk="1" hangingPunct="1"/>
            <a:r>
              <a:rPr lang="en-US" sz="2800" smtClean="0">
                <a:solidFill>
                  <a:schemeClr val="folHlink"/>
                </a:solidFill>
              </a:rPr>
              <a:t>Topics in Microeconometrics</a:t>
            </a:r>
            <a:br>
              <a:rPr lang="en-US" sz="2800" smtClean="0">
                <a:solidFill>
                  <a:schemeClr val="folHlink"/>
                </a:solidFill>
              </a:rPr>
            </a:br>
            <a:endParaRPr lang="en-US" sz="2800" smtClean="0">
              <a:solidFill>
                <a:schemeClr val="folHlink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4114800"/>
            <a:ext cx="4114800" cy="1447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400" b="1" smtClean="0">
                <a:latin typeface="Arial" charset="0"/>
              </a:rPr>
              <a:t>William Greene</a:t>
            </a:r>
          </a:p>
          <a:p>
            <a:pPr marL="0" indent="0" eaLnBrk="1" hangingPunct="1">
              <a:buFontTx/>
              <a:buNone/>
            </a:pPr>
            <a:r>
              <a:rPr lang="en-US" sz="2400" b="1" smtClean="0">
                <a:latin typeface="Arial" charset="0"/>
              </a:rPr>
              <a:t>Department of Economics</a:t>
            </a:r>
          </a:p>
          <a:p>
            <a:pPr marL="0" indent="0" eaLnBrk="1" hangingPunct="1">
              <a:buFontTx/>
              <a:buNone/>
            </a:pPr>
            <a:r>
              <a:rPr lang="en-US" sz="2400" b="1" smtClean="0">
                <a:latin typeface="Arial" charset="0"/>
              </a:rPr>
              <a:t>Stern School of Business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762000"/>
            <a:ext cx="1600200" cy="2109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0800" y="762000"/>
            <a:ext cx="1717252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" descr="C:\Text\cove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2800" y="762000"/>
            <a:ext cx="1752600" cy="2167337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98604" y="4098945"/>
            <a:ext cx="166039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baltagi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53000" y="762000"/>
            <a:ext cx="150876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449426" y="4104230"/>
            <a:ext cx="2067921" cy="235163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339513" y="4104230"/>
            <a:ext cx="1646574" cy="236220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609600" y="3200400"/>
            <a:ext cx="8077200" cy="461665"/>
          </a:xfrm>
          <a:prstGeom prst="rect">
            <a:avLst/>
          </a:prstGeom>
          <a:solidFill>
            <a:srgbClr val="CCECFF"/>
          </a:solidFill>
          <a:ln w="2222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Descriptive </a:t>
            </a:r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Statistics and Linear Regression</a:t>
            </a:r>
            <a:endParaRPr lang="en-US" sz="24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Model Building in Econometrics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2209800"/>
            <a:ext cx="4419600" cy="2971800"/>
          </a:xfrm>
        </p:spPr>
        <p:txBody>
          <a:bodyPr/>
          <a:lstStyle/>
          <a:p>
            <a:pPr eaLnBrk="1" hangingPunct="1"/>
            <a:r>
              <a:rPr lang="en-US" sz="2400" smtClean="0"/>
              <a:t>Parameterizing the model</a:t>
            </a:r>
          </a:p>
          <a:p>
            <a:pPr lvl="1" eaLnBrk="1" hangingPunct="1"/>
            <a:r>
              <a:rPr lang="en-US" sz="2000" smtClean="0"/>
              <a:t>Nonparametric analysis</a:t>
            </a:r>
          </a:p>
          <a:p>
            <a:pPr lvl="1" eaLnBrk="1" hangingPunct="1"/>
            <a:r>
              <a:rPr lang="en-US" sz="2000" smtClean="0"/>
              <a:t>Semiparametric analysis</a:t>
            </a:r>
          </a:p>
          <a:p>
            <a:pPr lvl="1" eaLnBrk="1" hangingPunct="1"/>
            <a:r>
              <a:rPr lang="en-US" sz="2000" smtClean="0"/>
              <a:t>Parametric analysis</a:t>
            </a:r>
          </a:p>
          <a:p>
            <a:pPr eaLnBrk="1" hangingPunct="1"/>
            <a:r>
              <a:rPr lang="en-US" sz="2400" smtClean="0"/>
              <a:t>Sharpness of inferences follows from the strength of the assumptions</a:t>
            </a:r>
          </a:p>
          <a:p>
            <a:pPr eaLnBrk="1" hangingPunct="1"/>
            <a:endParaRPr lang="en-US" sz="2400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  <p:pic>
        <p:nvPicPr>
          <p:cNvPr id="717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2895600"/>
            <a:ext cx="3686175" cy="233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Text Box 8"/>
          <p:cNvSpPr txBox="1">
            <a:spLocks noChangeArrowheads="1"/>
          </p:cNvSpPr>
          <p:nvPr/>
        </p:nvSpPr>
        <p:spPr bwMode="auto">
          <a:xfrm>
            <a:off x="4953000" y="2209800"/>
            <a:ext cx="3657600" cy="609600"/>
          </a:xfrm>
          <a:prstGeom prst="rect">
            <a:avLst/>
          </a:prstGeom>
          <a:noFill/>
          <a:ln w="28575">
            <a:solidFill>
              <a:srgbClr val="6B00B4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>
                <a:latin typeface="Arial" pitchFamily="34" charset="0"/>
              </a:rPr>
              <a:t>A Model Relating (Log)Wage </a:t>
            </a:r>
            <a:br>
              <a:rPr lang="en-US" sz="1600" b="1">
                <a:latin typeface="Arial" pitchFamily="34" charset="0"/>
              </a:rPr>
            </a:br>
            <a:r>
              <a:rPr lang="en-US" sz="1600" b="1">
                <a:latin typeface="Arial" pitchFamily="34" charset="0"/>
              </a:rPr>
              <a:t>to Gender and Experience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extBox 8"/>
          <p:cNvSpPr txBox="1">
            <a:spLocks noChangeArrowheads="1"/>
          </p:cNvSpPr>
          <p:nvPr/>
        </p:nvSpPr>
        <p:spPr bwMode="auto">
          <a:xfrm>
            <a:off x="609600" y="3657600"/>
            <a:ext cx="2895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Nonparametric Regression</a:t>
            </a:r>
          </a:p>
          <a:p>
            <a:r>
              <a:rPr lang="en-US" sz="1400">
                <a:latin typeface="Arial" pitchFamily="34" charset="0"/>
                <a:cs typeface="Arial" pitchFamily="34" charset="0"/>
              </a:rPr>
              <a:t>Kernel regression of y on x</a:t>
            </a:r>
          </a:p>
        </p:txBody>
      </p:sp>
      <p:sp>
        <p:nvSpPr>
          <p:cNvPr id="8198" name="TextBox 9"/>
          <p:cNvSpPr txBox="1">
            <a:spLocks noChangeArrowheads="1"/>
          </p:cNvSpPr>
          <p:nvPr/>
        </p:nvSpPr>
        <p:spPr bwMode="auto">
          <a:xfrm>
            <a:off x="4876800" y="762000"/>
            <a:ext cx="3429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Semiparametric Regression</a:t>
            </a:r>
            <a:r>
              <a:rPr lang="en-US" sz="1400">
                <a:latin typeface="Arial" pitchFamily="34" charset="0"/>
                <a:cs typeface="Arial" pitchFamily="34" charset="0"/>
              </a:rPr>
              <a:t>:  Least absolute deviations regression of y on x</a:t>
            </a:r>
          </a:p>
        </p:txBody>
      </p:sp>
      <p:sp>
        <p:nvSpPr>
          <p:cNvPr id="8199" name="TextBox 10"/>
          <p:cNvSpPr txBox="1">
            <a:spLocks noChangeArrowheads="1"/>
          </p:cNvSpPr>
          <p:nvPr/>
        </p:nvSpPr>
        <p:spPr bwMode="auto">
          <a:xfrm>
            <a:off x="4800600" y="3733800"/>
            <a:ext cx="3581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Parametric </a:t>
            </a:r>
            <a:r>
              <a:rPr lang="en-US" sz="1400" b="1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Regression:  </a:t>
            </a:r>
            <a:r>
              <a:rPr lang="en-US" sz="1400" smtClean="0">
                <a:latin typeface="Arial" pitchFamily="34" charset="0"/>
                <a:cs typeface="Arial" pitchFamily="34" charset="0"/>
              </a:rPr>
              <a:t>Least </a:t>
            </a:r>
            <a:r>
              <a:rPr lang="en-US" sz="1400">
                <a:latin typeface="Arial" pitchFamily="34" charset="0"/>
                <a:cs typeface="Arial" pitchFamily="34" charset="0"/>
              </a:rPr>
              <a:t>squares – maximum likelihood – regression of y on x</a:t>
            </a:r>
          </a:p>
        </p:txBody>
      </p:sp>
      <p:sp>
        <p:nvSpPr>
          <p:cNvPr id="8201" name="TextBox 8"/>
          <p:cNvSpPr txBox="1">
            <a:spLocks noChangeArrowheads="1"/>
          </p:cNvSpPr>
          <p:nvPr/>
        </p:nvSpPr>
        <p:spPr bwMode="auto">
          <a:xfrm>
            <a:off x="381000" y="777875"/>
            <a:ext cx="34290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latin typeface="Arial" pitchFamily="34" charset="0"/>
              </a:rPr>
              <a:t>Application:  Is there a relationship between investment and capital stock?</a:t>
            </a:r>
          </a:p>
        </p:txBody>
      </p:sp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2998871" cy="2047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85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890" y="1428751"/>
            <a:ext cx="3172909" cy="206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85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262438"/>
            <a:ext cx="3030496" cy="213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854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332855"/>
            <a:ext cx="3276600" cy="2165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533400"/>
            <a:ext cx="8229600" cy="762000"/>
          </a:xfrm>
        </p:spPr>
        <p:txBody>
          <a:bodyPr/>
          <a:lstStyle/>
          <a:p>
            <a:pPr eaLnBrk="1" hangingPunct="1"/>
            <a:r>
              <a:rPr lang="en-US" smtClean="0"/>
              <a:t>Cornwell and Rupert Panel Data</a:t>
            </a:r>
          </a:p>
        </p:txBody>
      </p:sp>
      <p:sp>
        <p:nvSpPr>
          <p:cNvPr id="9219" name="Text Box 5"/>
          <p:cNvSpPr txBox="1">
            <a:spLocks noChangeArrowheads="1"/>
          </p:cNvSpPr>
          <p:nvPr/>
        </p:nvSpPr>
        <p:spPr bwMode="auto">
          <a:xfrm>
            <a:off x="533400" y="1447800"/>
            <a:ext cx="8229600" cy="47371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Cornwell and Rupert Returns to Schooling Data, 595 Individuals, 7 Years</a:t>
            </a:r>
            <a:r>
              <a:rPr lang="en-US" sz="1600">
                <a:latin typeface="Tahoma" pitchFamily="34" charset="0"/>
              </a:rPr>
              <a:t/>
            </a:r>
            <a:br>
              <a:rPr lang="en-US" sz="1600">
                <a:latin typeface="Tahoma" pitchFamily="34" charset="0"/>
              </a:rPr>
            </a:br>
            <a:r>
              <a:rPr lang="en-US" sz="1600" b="1">
                <a:latin typeface="Tahoma" pitchFamily="34" charset="0"/>
              </a:rPr>
              <a:t>Variables in the file are</a:t>
            </a:r>
            <a:endParaRPr lang="en-US" sz="1600"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EXP 	= work experience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WKS 	= weeks worked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OCC 	= occupation, 1 if blue collar, 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IND 	= 1 if manufacturing industry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SOUTH 	= 1 if resides in south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SMSA	= 1 if resides in a city (SMSA)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MS 	= 1 if married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FEM 	= 1 if female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UNION 	= 1 if wage set by union contract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ED 	= years of education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BLK 	= 1 if individual is black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LWAGE 	= log of wage = dependent variable in regressions</a:t>
            </a:r>
          </a:p>
          <a:p>
            <a:pPr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These data were analyzed in Cornwell, C. and Rupert, P., "Efficient Estimation with Panel Data: An Empirical Comparison of Instrumental Variable Estimators," Journal of Applied Econometrics, 3, 1988, pp. 149-155.  See Baltagi, page 122 for further analysis.  The data were downloaded from the website for Baltagi's text. 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528638" y="4784725"/>
            <a:ext cx="5715000" cy="304800"/>
          </a:xfrm>
          <a:prstGeom prst="rect">
            <a:avLst/>
          </a:prstGeom>
          <a:solidFill>
            <a:srgbClr val="CC99FF">
              <a:alpha val="2588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533400" y="4267200"/>
            <a:ext cx="5715000" cy="304800"/>
          </a:xfrm>
          <a:prstGeom prst="rect">
            <a:avLst/>
          </a:prstGeom>
          <a:solidFill>
            <a:srgbClr val="99CC00">
              <a:alpha val="3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r>
              <a:rPr lang="en-US" smtClean="0"/>
              <a:t>A First Look at the Data</a:t>
            </a:r>
            <a:br>
              <a:rPr lang="en-US" smtClean="0"/>
            </a:br>
            <a:r>
              <a:rPr lang="en-US" smtClean="0"/>
              <a:t>Descriptive Statistics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590800"/>
            <a:ext cx="7696200" cy="2438400"/>
          </a:xfrm>
        </p:spPr>
        <p:txBody>
          <a:bodyPr/>
          <a:lstStyle/>
          <a:p>
            <a:r>
              <a:rPr lang="en-US" smtClean="0"/>
              <a:t>Basic Measures of Location and Dispersion</a:t>
            </a:r>
          </a:p>
          <a:p>
            <a:r>
              <a:rPr lang="en-US" smtClean="0"/>
              <a:t>Graphical Devices</a:t>
            </a:r>
          </a:p>
          <a:p>
            <a:pPr lvl="1"/>
            <a:r>
              <a:rPr lang="en-US" smtClean="0"/>
              <a:t>Histogram</a:t>
            </a:r>
          </a:p>
          <a:p>
            <a:pPr lvl="1"/>
            <a:r>
              <a:rPr lang="en-US" smtClean="0"/>
              <a:t>Kernel Density Estimator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143000"/>
            <a:ext cx="8315325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Rectangle 5"/>
          <p:cNvSpPr>
            <a:spLocks noChangeArrowheads="1"/>
          </p:cNvSpPr>
          <p:nvPr/>
        </p:nvSpPr>
        <p:spPr bwMode="auto">
          <a:xfrm>
            <a:off x="762000" y="5241925"/>
            <a:ext cx="7696200" cy="228600"/>
          </a:xfrm>
          <a:prstGeom prst="rect">
            <a:avLst/>
          </a:prstGeom>
          <a:solidFill>
            <a:srgbClr val="8B00EA">
              <a:alpha val="23921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Histogram for LWAGE</a:t>
            </a:r>
          </a:p>
        </p:txBody>
      </p:sp>
      <p:pic>
        <p:nvPicPr>
          <p:cNvPr id="1229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981200"/>
            <a:ext cx="8370888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752600"/>
            <a:ext cx="4343400" cy="1143000"/>
          </a:xfrm>
        </p:spPr>
        <p:txBody>
          <a:bodyPr/>
          <a:lstStyle/>
          <a:p>
            <a:pPr algn="l"/>
            <a:r>
              <a:rPr lang="en-US" sz="2800" smtClean="0"/>
              <a:t>The kernel density estimator is a</a:t>
            </a:r>
            <a:br>
              <a:rPr lang="en-US" sz="2800" smtClean="0"/>
            </a:br>
            <a:r>
              <a:rPr lang="en-US" sz="2800" smtClean="0"/>
              <a:t>histogram (of sorts).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228600" y="3733800"/>
          <a:ext cx="4156075" cy="194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Equation" r:id="rId4" imgW="3530520" imgH="1650960" progId="Equation.DSMT4">
                  <p:embed/>
                </p:oleObj>
              </mc:Choice>
              <mc:Fallback>
                <p:oleObj name="Equation" r:id="rId4" imgW="3530520" imgH="165096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3733800"/>
                        <a:ext cx="4156075" cy="194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24400" y="1143000"/>
            <a:ext cx="3875088" cy="217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24400" y="3810000"/>
            <a:ext cx="3886200" cy="230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Kernel Estimator for LWAGE</a:t>
            </a:r>
          </a:p>
        </p:txBody>
      </p:sp>
      <p:pic>
        <p:nvPicPr>
          <p:cNvPr id="1331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981200"/>
            <a:ext cx="7427913" cy="439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Kernel Density Estimator</a:t>
            </a:r>
            <a:endParaRPr lang="en-US"/>
          </a:p>
        </p:txBody>
      </p:sp>
      <p:pic>
        <p:nvPicPr>
          <p:cNvPr id="3" name="Picture 9" descr="detou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79" y="850900"/>
            <a:ext cx="1371600" cy="104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end-of-detou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562600"/>
            <a:ext cx="1460500" cy="117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752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6614168"/>
              </p:ext>
            </p:extLst>
          </p:nvPr>
        </p:nvGraphicFramePr>
        <p:xfrm>
          <a:off x="1752600" y="1905119"/>
          <a:ext cx="6192837" cy="387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27" name="Equation" r:id="rId5" imgW="4787640" imgH="2997000" progId="Equation.DSMT4">
                  <p:embed/>
                </p:oleObj>
              </mc:Choice>
              <mc:Fallback>
                <p:oleObj name="Equation" r:id="rId5" imgW="4787640" imgH="29970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905119"/>
                        <a:ext cx="6192837" cy="387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r>
              <a:rPr lang="en-US" smtClean="0"/>
              <a:t>Objective: Impact of Education </a:t>
            </a:r>
            <a:br>
              <a:rPr lang="en-US" smtClean="0"/>
            </a:br>
            <a:r>
              <a:rPr lang="en-US" smtClean="0"/>
              <a:t>on (log) wage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2590800"/>
            <a:ext cx="7086600" cy="2743200"/>
          </a:xfrm>
        </p:spPr>
        <p:txBody>
          <a:bodyPr/>
          <a:lstStyle/>
          <a:p>
            <a:r>
              <a:rPr lang="en-US" b="1" smtClean="0"/>
              <a:t>Specification</a:t>
            </a:r>
            <a:r>
              <a:rPr lang="en-US" smtClean="0"/>
              <a:t>: What is the right model to use to analyze this association?</a:t>
            </a:r>
          </a:p>
          <a:p>
            <a:r>
              <a:rPr lang="en-US" b="1" smtClean="0"/>
              <a:t>Estimation</a:t>
            </a:r>
          </a:p>
          <a:p>
            <a:r>
              <a:rPr lang="en-US" b="1" smtClean="0"/>
              <a:t>Inference</a:t>
            </a:r>
          </a:p>
          <a:p>
            <a:r>
              <a:rPr lang="en-US" b="1" smtClean="0"/>
              <a:t>Analysis</a:t>
            </a:r>
          </a:p>
          <a:p>
            <a:endParaRPr lang="en-US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/>
          <a:lstStyle/>
          <a:p>
            <a:r>
              <a:rPr lang="en-US" smtClean="0"/>
              <a:t>Simple Linear Regression</a:t>
            </a:r>
          </a:p>
        </p:txBody>
      </p:sp>
      <p:pic>
        <p:nvPicPr>
          <p:cNvPr id="1536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3413" y="1752600"/>
            <a:ext cx="7977187" cy="459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Text Box 7"/>
          <p:cNvSpPr txBox="1">
            <a:spLocks noChangeArrowheads="1"/>
          </p:cNvSpPr>
          <p:nvPr/>
        </p:nvSpPr>
        <p:spPr bwMode="auto">
          <a:xfrm>
            <a:off x="2667000" y="1828800"/>
            <a:ext cx="44958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LWAGE  =  5.8388 + 0.0652*ED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685800"/>
          </a:xfrm>
        </p:spPr>
        <p:txBody>
          <a:bodyPr/>
          <a:lstStyle/>
          <a:p>
            <a:r>
              <a:rPr lang="en-US" smtClean="0"/>
              <a:t>Multiple Regression</a:t>
            </a:r>
          </a:p>
        </p:txBody>
      </p:sp>
      <p:pic>
        <p:nvPicPr>
          <p:cNvPr id="1638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277938"/>
            <a:ext cx="6096000" cy="530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1812925" y="4660900"/>
            <a:ext cx="4876800" cy="139700"/>
          </a:xfrm>
          <a:prstGeom prst="rect">
            <a:avLst/>
          </a:prstGeom>
          <a:solidFill>
            <a:srgbClr val="CC99FF">
              <a:alpha val="34901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685800"/>
          </a:xfrm>
        </p:spPr>
        <p:txBody>
          <a:bodyPr/>
          <a:lstStyle/>
          <a:p>
            <a:r>
              <a:rPr lang="en-US" sz="2400" smtClean="0"/>
              <a:t>Specification: Quadratic Effect of Experience</a:t>
            </a:r>
          </a:p>
        </p:txBody>
      </p:sp>
      <p:pic>
        <p:nvPicPr>
          <p:cNvPr id="1741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409700"/>
            <a:ext cx="6019800" cy="527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1812925" y="4660900"/>
            <a:ext cx="4876800" cy="368300"/>
          </a:xfrm>
          <a:prstGeom prst="rect">
            <a:avLst/>
          </a:prstGeom>
          <a:solidFill>
            <a:srgbClr val="CC99FF">
              <a:alpha val="34901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1828800" y="5595938"/>
            <a:ext cx="4876800" cy="204787"/>
          </a:xfrm>
          <a:prstGeom prst="rect">
            <a:avLst/>
          </a:prstGeom>
          <a:solidFill>
            <a:srgbClr val="339966">
              <a:alpha val="34901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Partial Effects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057400"/>
            <a:ext cx="5792788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AutoShape 8"/>
          <p:cNvSpPr>
            <a:spLocks/>
          </p:cNvSpPr>
          <p:nvPr/>
        </p:nvSpPr>
        <p:spPr bwMode="auto">
          <a:xfrm>
            <a:off x="2209800" y="4724400"/>
            <a:ext cx="76200" cy="381000"/>
          </a:xfrm>
          <a:prstGeom prst="rightBrace">
            <a:avLst>
              <a:gd name="adj1" fmla="val 41667"/>
              <a:gd name="adj2" fmla="val 50000"/>
            </a:avLst>
          </a:prstGeom>
          <a:noFill/>
          <a:ln w="19050">
            <a:solidFill>
              <a:srgbClr val="6B00B4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6"/>
          <p:cNvSpPr txBox="1">
            <a:spLocks noChangeArrowheads="1"/>
          </p:cNvSpPr>
          <p:nvPr/>
        </p:nvSpPr>
        <p:spPr bwMode="auto">
          <a:xfrm>
            <a:off x="3352800" y="4717635"/>
            <a:ext cx="50292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69900" indent="-469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00B4"/>
              </a:buClr>
              <a:buSzPct val="7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00B4"/>
              </a:buClr>
              <a:buSzPct val="65000"/>
              <a:buChar char="•"/>
              <a:defRPr sz="2400">
                <a:solidFill>
                  <a:schemeClr val="tx1"/>
                </a:solidFill>
                <a:latin typeface="+mn-lt"/>
              </a:defRPr>
            </a:lvl2pPr>
            <a:lvl3pPr marL="1377950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3pPr>
            <a:lvl4pPr marL="1827213" indent="-4381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+mn-lt"/>
              </a:defRPr>
            </a:lvl4pPr>
            <a:lvl5pPr marL="2297113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1400">
                <a:solidFill>
                  <a:schemeClr val="tx1"/>
                </a:solidFill>
                <a:latin typeface="+mn-lt"/>
              </a:defRPr>
            </a:lvl5pPr>
            <a:lvl6pPr marL="27543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1400">
                <a:solidFill>
                  <a:schemeClr val="tx1"/>
                </a:solidFill>
                <a:latin typeface="+mn-lt"/>
              </a:defRPr>
            </a:lvl6pPr>
            <a:lvl7pPr marL="32115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1400">
                <a:solidFill>
                  <a:schemeClr val="tx1"/>
                </a:solidFill>
                <a:latin typeface="+mn-lt"/>
              </a:defRPr>
            </a:lvl7pPr>
            <a:lvl8pPr marL="36687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1400">
                <a:solidFill>
                  <a:schemeClr val="tx1"/>
                </a:solidFill>
                <a:latin typeface="+mn-lt"/>
              </a:defRPr>
            </a:lvl8pPr>
            <a:lvl9pPr marL="41259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smtClean="0"/>
              <a:t>Education: 	   .05544</a:t>
            </a:r>
          </a:p>
          <a:p>
            <a:pPr marL="0" indent="0">
              <a:buNone/>
            </a:pPr>
            <a:r>
              <a:rPr lang="en-US" sz="2000" smtClean="0"/>
              <a:t>Experience:   	   .04062 – 2*.00068*Exp</a:t>
            </a:r>
          </a:p>
          <a:p>
            <a:pPr marL="0" indent="0">
              <a:buNone/>
            </a:pPr>
            <a:r>
              <a:rPr lang="en-US" sz="2000" smtClean="0"/>
              <a:t>FEM           	– .37522</a:t>
            </a:r>
          </a:p>
        </p:txBody>
      </p:sp>
      <p:cxnSp>
        <p:nvCxnSpPr>
          <p:cNvPr id="4" name="Straight Arrow Connector 3"/>
          <p:cNvCxnSpPr/>
          <p:nvPr/>
        </p:nvCxnSpPr>
        <p:spPr bwMode="auto">
          <a:xfrm>
            <a:off x="2243984" y="4673838"/>
            <a:ext cx="1143000" cy="19726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" name="Straight Arrow Connector 5"/>
          <p:cNvCxnSpPr>
            <a:stCxn id="18438" idx="1"/>
          </p:cNvCxnSpPr>
          <p:nvPr/>
        </p:nvCxnSpPr>
        <p:spPr bwMode="auto">
          <a:xfrm>
            <a:off x="2286000" y="4914900"/>
            <a:ext cx="1143000" cy="3429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flipV="1">
            <a:off x="2243984" y="5638800"/>
            <a:ext cx="1185016" cy="25993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Model Implication: Effect of Experience and Male vs. Female</a:t>
            </a:r>
          </a:p>
        </p:txBody>
      </p:sp>
      <p:pic>
        <p:nvPicPr>
          <p:cNvPr id="19459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752600"/>
            <a:ext cx="7572375" cy="480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Hypothesis Test About Coefficients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870075"/>
            <a:ext cx="7848600" cy="4302125"/>
          </a:xfrm>
        </p:spPr>
        <p:txBody>
          <a:bodyPr/>
          <a:lstStyle/>
          <a:p>
            <a:r>
              <a:rPr lang="en-US" smtClean="0"/>
              <a:t>Hypothesis</a:t>
            </a:r>
          </a:p>
          <a:p>
            <a:pPr lvl="1"/>
            <a:r>
              <a:rPr lang="en-US" smtClean="0"/>
              <a:t>Null: Restriction on </a:t>
            </a:r>
            <a:r>
              <a:rPr lang="el-GR" b="1" smtClean="0">
                <a:cs typeface="Tahoma" pitchFamily="34" charset="0"/>
              </a:rPr>
              <a:t>β</a:t>
            </a:r>
            <a:r>
              <a:rPr lang="en-US" smtClean="0">
                <a:cs typeface="Tahoma" pitchFamily="34" charset="0"/>
              </a:rPr>
              <a:t>:   </a:t>
            </a:r>
            <a:r>
              <a:rPr lang="en-US" b="1" smtClean="0">
                <a:cs typeface="Tahoma" pitchFamily="34" charset="0"/>
              </a:rPr>
              <a:t>R</a:t>
            </a:r>
            <a:r>
              <a:rPr lang="el-GR" b="1" smtClean="0">
                <a:cs typeface="Tahoma" pitchFamily="34" charset="0"/>
              </a:rPr>
              <a:t>β</a:t>
            </a:r>
            <a:r>
              <a:rPr lang="en-US" smtClean="0">
                <a:cs typeface="Tahoma" pitchFamily="34" charset="0"/>
              </a:rPr>
              <a:t> – </a:t>
            </a:r>
            <a:r>
              <a:rPr lang="en-US" b="1" smtClean="0">
                <a:cs typeface="Tahoma" pitchFamily="34" charset="0"/>
              </a:rPr>
              <a:t>q</a:t>
            </a:r>
            <a:r>
              <a:rPr lang="en-US" smtClean="0">
                <a:cs typeface="Tahoma" pitchFamily="34" charset="0"/>
              </a:rPr>
              <a:t> = </a:t>
            </a:r>
            <a:r>
              <a:rPr lang="en-US" b="1" smtClean="0">
                <a:cs typeface="Tahoma" pitchFamily="34" charset="0"/>
              </a:rPr>
              <a:t>0</a:t>
            </a:r>
            <a:endParaRPr lang="en-US" smtClean="0">
              <a:cs typeface="Tahoma" pitchFamily="34" charset="0"/>
            </a:endParaRPr>
          </a:p>
          <a:p>
            <a:pPr lvl="1"/>
            <a:r>
              <a:rPr lang="en-US" smtClean="0">
                <a:cs typeface="Tahoma" pitchFamily="34" charset="0"/>
              </a:rPr>
              <a:t>Alternative: Not the null</a:t>
            </a:r>
          </a:p>
          <a:p>
            <a:pPr lvl="1"/>
            <a:endParaRPr lang="en-US" smtClean="0">
              <a:cs typeface="Tahoma" pitchFamily="34" charset="0"/>
            </a:endParaRPr>
          </a:p>
          <a:p>
            <a:r>
              <a:rPr lang="en-US" smtClean="0">
                <a:cs typeface="Tahoma" pitchFamily="34" charset="0"/>
              </a:rPr>
              <a:t>Approaches</a:t>
            </a:r>
          </a:p>
          <a:p>
            <a:pPr lvl="1"/>
            <a:r>
              <a:rPr lang="en-US" smtClean="0">
                <a:cs typeface="Tahoma" pitchFamily="34" charset="0"/>
              </a:rPr>
              <a:t>Fitting Criterion: R</a:t>
            </a:r>
            <a:r>
              <a:rPr lang="en-US" baseline="30000" smtClean="0">
                <a:cs typeface="Tahoma" pitchFamily="34" charset="0"/>
              </a:rPr>
              <a:t>2 </a:t>
            </a:r>
            <a:r>
              <a:rPr lang="en-US" smtClean="0">
                <a:cs typeface="Tahoma" pitchFamily="34" charset="0"/>
              </a:rPr>
              <a:t>decrease under the null?</a:t>
            </a:r>
          </a:p>
          <a:p>
            <a:pPr lvl="1"/>
            <a:r>
              <a:rPr lang="en-US" smtClean="0">
                <a:cs typeface="Tahoma" pitchFamily="34" charset="0"/>
              </a:rPr>
              <a:t>Wald:  </a:t>
            </a:r>
            <a:r>
              <a:rPr lang="en-US" b="1" smtClean="0">
                <a:cs typeface="Tahoma" pitchFamily="34" charset="0"/>
              </a:rPr>
              <a:t>Rb – q</a:t>
            </a:r>
            <a:r>
              <a:rPr lang="en-US" smtClean="0">
                <a:cs typeface="Tahoma" pitchFamily="34" charset="0"/>
              </a:rPr>
              <a:t> close to </a:t>
            </a:r>
            <a:r>
              <a:rPr lang="en-US" b="1" smtClean="0">
                <a:cs typeface="Tahoma" pitchFamily="34" charset="0"/>
              </a:rPr>
              <a:t>0</a:t>
            </a:r>
            <a:r>
              <a:rPr lang="en-US" smtClean="0">
                <a:cs typeface="Tahoma" pitchFamily="34" charset="0"/>
              </a:rPr>
              <a:t> under the alternative?</a:t>
            </a:r>
            <a:endParaRPr lang="el-GR" smtClean="0"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r>
              <a:rPr lang="en-US" smtClean="0"/>
              <a:t>Hypotheses</a:t>
            </a:r>
          </a:p>
        </p:txBody>
      </p:sp>
      <p:pic>
        <p:nvPicPr>
          <p:cNvPr id="2150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676400"/>
            <a:ext cx="51054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396875" y="4479925"/>
            <a:ext cx="1600200" cy="1295400"/>
          </a:xfrm>
          <a:prstGeom prst="rect">
            <a:avLst/>
          </a:prstGeom>
          <a:solidFill>
            <a:srgbClr val="CC99FF">
              <a:alpha val="32941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9" name="Text Box 6"/>
          <p:cNvSpPr txBox="1">
            <a:spLocks noChangeArrowheads="1"/>
          </p:cNvSpPr>
          <p:nvPr/>
        </p:nvSpPr>
        <p:spPr bwMode="auto">
          <a:xfrm>
            <a:off x="5791200" y="1981200"/>
            <a:ext cx="3048000" cy="798513"/>
          </a:xfrm>
          <a:prstGeom prst="rect">
            <a:avLst/>
          </a:prstGeom>
          <a:noFill/>
          <a:ln w="19050">
            <a:solidFill>
              <a:srgbClr val="CC99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All Coefficients = 0?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R = </a:t>
            </a:r>
            <a:r>
              <a:rPr lang="en-US" b="1" smtClean="0">
                <a:latin typeface="Arial" pitchFamily="34" charset="0"/>
              </a:rPr>
              <a:t>[ 0 </a:t>
            </a:r>
            <a:r>
              <a:rPr lang="en-US" b="1">
                <a:latin typeface="Arial" pitchFamily="34" charset="0"/>
              </a:rPr>
              <a:t>| </a:t>
            </a:r>
            <a:r>
              <a:rPr lang="en-US" b="1" smtClean="0">
                <a:latin typeface="Arial" pitchFamily="34" charset="0"/>
              </a:rPr>
              <a:t>I ]  </a:t>
            </a:r>
            <a:r>
              <a:rPr lang="en-US" b="1">
                <a:latin typeface="Arial" pitchFamily="34" charset="0"/>
              </a:rPr>
              <a:t>q = [0]</a:t>
            </a:r>
          </a:p>
        </p:txBody>
      </p:sp>
      <p:sp>
        <p:nvSpPr>
          <p:cNvPr id="21510" name="Text Box 7"/>
          <p:cNvSpPr txBox="1">
            <a:spLocks noChangeArrowheads="1"/>
          </p:cNvSpPr>
          <p:nvPr/>
        </p:nvSpPr>
        <p:spPr bwMode="auto">
          <a:xfrm>
            <a:off x="5791200" y="3124200"/>
            <a:ext cx="3124200" cy="1211263"/>
          </a:xfrm>
          <a:prstGeom prst="rect">
            <a:avLst/>
          </a:prstGeom>
          <a:noFill/>
          <a:ln w="19050">
            <a:solidFill>
              <a:srgbClr val="CC99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ED Coefficient = 0?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R = 0,1,0,0,0,0,0,0,0,0,0,0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q =  0</a:t>
            </a:r>
          </a:p>
        </p:txBody>
      </p:sp>
      <p:sp>
        <p:nvSpPr>
          <p:cNvPr id="21511" name="Text Box 8"/>
          <p:cNvSpPr txBox="1">
            <a:spLocks noChangeArrowheads="1"/>
          </p:cNvSpPr>
          <p:nvPr/>
        </p:nvSpPr>
        <p:spPr bwMode="auto">
          <a:xfrm>
            <a:off x="5791200" y="4648200"/>
            <a:ext cx="3124200" cy="1760538"/>
          </a:xfrm>
          <a:prstGeom prst="rect">
            <a:avLst/>
          </a:prstGeom>
          <a:noFill/>
          <a:ln w="19050">
            <a:solidFill>
              <a:srgbClr val="CC99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No Experience effect?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R = 0,0,1,0,0,0,0,0,0,0,0,0</a:t>
            </a:r>
            <a:br>
              <a:rPr lang="en-US" b="1">
                <a:latin typeface="Arial" pitchFamily="34" charset="0"/>
              </a:rPr>
            </a:br>
            <a:r>
              <a:rPr lang="en-US" b="1">
                <a:latin typeface="Arial" pitchFamily="34" charset="0"/>
              </a:rPr>
              <a:t>       0,0,0,1,0,0,0,0,0,0,0,0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q </a:t>
            </a:r>
            <a:r>
              <a:rPr lang="en-US" b="1" smtClean="0">
                <a:latin typeface="Arial" pitchFamily="34" charset="0"/>
              </a:rPr>
              <a:t>= 0</a:t>
            </a:r>
            <a:r>
              <a:rPr lang="en-US" b="1">
                <a:latin typeface="Arial" pitchFamily="34" charset="0"/>
              </a:rPr>
              <a:t/>
            </a:r>
            <a:br>
              <a:rPr lang="en-US" b="1">
                <a:latin typeface="Arial" pitchFamily="34" charset="0"/>
              </a:rPr>
            </a:br>
            <a:r>
              <a:rPr lang="en-US" b="1">
                <a:latin typeface="Arial" pitchFamily="34" charset="0"/>
              </a:rPr>
              <a:t>      </a:t>
            </a:r>
            <a:r>
              <a:rPr lang="en-US" b="1" baseline="-25000">
                <a:latin typeface="Arial" pitchFamily="34" charset="0"/>
              </a:rPr>
              <a:t> </a:t>
            </a:r>
            <a:r>
              <a:rPr lang="en-US" b="1">
                <a:latin typeface="Arial" pitchFamily="34" charset="0"/>
              </a:rPr>
              <a:t>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r>
              <a:rPr lang="en-US" smtClean="0"/>
              <a:t>Hypothesis Test Statistics</a:t>
            </a:r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738188" y="1662113"/>
          <a:ext cx="7059612" cy="4094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Equation" r:id="rId4" imgW="3898800" imgH="2260440" progId="Equation.DSMT4">
                  <p:embed/>
                </p:oleObj>
              </mc:Choice>
              <mc:Fallback>
                <p:oleObj name="Equation" r:id="rId4" imgW="3898800" imgH="22604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188" y="1662113"/>
                        <a:ext cx="7059612" cy="4094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1752600" y="3124200"/>
            <a:ext cx="5867400" cy="1066800"/>
          </a:xfrm>
          <a:prstGeom prst="rect">
            <a:avLst/>
          </a:prstGeom>
          <a:solidFill>
            <a:srgbClr val="CC99FF">
              <a:alpha val="3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1752600" y="4953000"/>
            <a:ext cx="5867400" cy="1066800"/>
          </a:xfrm>
          <a:prstGeom prst="rect">
            <a:avLst/>
          </a:prstGeom>
          <a:solidFill>
            <a:srgbClr val="CC99FF">
              <a:alpha val="3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8229600" cy="838200"/>
          </a:xfrm>
        </p:spPr>
        <p:txBody>
          <a:bodyPr/>
          <a:lstStyle/>
          <a:p>
            <a:r>
              <a:rPr lang="en-US" sz="2800" smtClean="0"/>
              <a:t>Hypothesis: All Coefficients Equal Zero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676400"/>
            <a:ext cx="51054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396875" y="4479925"/>
            <a:ext cx="1600200" cy="1295400"/>
          </a:xfrm>
          <a:prstGeom prst="rect">
            <a:avLst/>
          </a:prstGeom>
          <a:solidFill>
            <a:srgbClr val="CC99FF">
              <a:alpha val="32941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5638800" y="2590800"/>
            <a:ext cx="3048000" cy="3273425"/>
          </a:xfrm>
          <a:prstGeom prst="rect">
            <a:avLst/>
          </a:prstGeom>
          <a:noFill/>
          <a:ln w="19050">
            <a:solidFill>
              <a:srgbClr val="CC99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All Coefficients = 0?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R = [0 | I]  q = [0]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R</a:t>
            </a:r>
            <a:r>
              <a:rPr lang="en-US" b="1" baseline="-25000">
                <a:latin typeface="Arial" pitchFamily="34" charset="0"/>
              </a:rPr>
              <a:t>1</a:t>
            </a:r>
            <a:r>
              <a:rPr lang="en-US" b="1" baseline="30000">
                <a:latin typeface="Arial" pitchFamily="34" charset="0"/>
              </a:rPr>
              <a:t>2</a:t>
            </a:r>
            <a:r>
              <a:rPr lang="en-US" b="1">
                <a:latin typeface="Arial" pitchFamily="34" charset="0"/>
              </a:rPr>
              <a:t> = .42645</a:t>
            </a:r>
            <a:br>
              <a:rPr lang="en-US" b="1">
                <a:latin typeface="Arial" pitchFamily="34" charset="0"/>
              </a:rPr>
            </a:br>
            <a:r>
              <a:rPr lang="en-US" b="1">
                <a:latin typeface="Arial" pitchFamily="34" charset="0"/>
              </a:rPr>
              <a:t>R</a:t>
            </a:r>
            <a:r>
              <a:rPr lang="en-US" b="1" baseline="-25000">
                <a:latin typeface="Arial" pitchFamily="34" charset="0"/>
              </a:rPr>
              <a:t>0</a:t>
            </a:r>
            <a:r>
              <a:rPr lang="en-US" b="1" baseline="30000">
                <a:latin typeface="Arial" pitchFamily="34" charset="0"/>
              </a:rPr>
              <a:t>2</a:t>
            </a:r>
            <a:r>
              <a:rPr lang="en-US" b="1">
                <a:latin typeface="Arial" pitchFamily="34" charset="0"/>
              </a:rPr>
              <a:t> = .00000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F    = 280.7 with [11,4153]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Wald  =  b</a:t>
            </a:r>
            <a:r>
              <a:rPr lang="en-US" b="1" baseline="-25000">
                <a:latin typeface="Arial" pitchFamily="34" charset="0"/>
              </a:rPr>
              <a:t>2-12</a:t>
            </a:r>
            <a:r>
              <a:rPr lang="en-US" b="1">
                <a:latin typeface="Arial" pitchFamily="34" charset="0"/>
              </a:rPr>
              <a:t>[V</a:t>
            </a:r>
            <a:r>
              <a:rPr lang="en-US" b="1" baseline="-25000">
                <a:latin typeface="Arial" pitchFamily="34" charset="0"/>
              </a:rPr>
              <a:t>2-12</a:t>
            </a:r>
            <a:r>
              <a:rPr lang="en-US" b="1">
                <a:latin typeface="Arial" pitchFamily="34" charset="0"/>
              </a:rPr>
              <a:t>]</a:t>
            </a:r>
            <a:r>
              <a:rPr lang="en-US" b="1" baseline="30000">
                <a:latin typeface="Arial" pitchFamily="34" charset="0"/>
              </a:rPr>
              <a:t>-1</a:t>
            </a:r>
            <a:r>
              <a:rPr lang="en-US" b="1">
                <a:latin typeface="Arial" pitchFamily="34" charset="0"/>
              </a:rPr>
              <a:t>b</a:t>
            </a:r>
            <a:r>
              <a:rPr lang="en-US" b="1" baseline="-25000">
                <a:latin typeface="Arial" pitchFamily="34" charset="0"/>
              </a:rPr>
              <a:t>2-12</a:t>
            </a:r>
            <a:br>
              <a:rPr lang="en-US" b="1" baseline="-25000">
                <a:latin typeface="Arial" pitchFamily="34" charset="0"/>
              </a:rPr>
            </a:br>
            <a:r>
              <a:rPr lang="en-US" b="1" baseline="-25000">
                <a:latin typeface="Arial" pitchFamily="34" charset="0"/>
              </a:rPr>
              <a:t>                </a:t>
            </a:r>
            <a:r>
              <a:rPr lang="en-US" b="1">
                <a:latin typeface="Arial" pitchFamily="34" charset="0"/>
              </a:rPr>
              <a:t>=  3087.83355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Note that Wald = JF </a:t>
            </a:r>
            <a:br>
              <a:rPr lang="en-US" b="1">
                <a:latin typeface="Arial" pitchFamily="34" charset="0"/>
              </a:rPr>
            </a:br>
            <a:r>
              <a:rPr lang="en-US" b="1">
                <a:latin typeface="Arial" pitchFamily="34" charset="0"/>
              </a:rPr>
              <a:t>                          = 11(280.7)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r>
              <a:rPr lang="en-US" smtClean="0"/>
              <a:t>Hypothesis: Education Effect = 0</a:t>
            </a: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676400"/>
            <a:ext cx="51054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327866" y="4462673"/>
            <a:ext cx="4175125" cy="168275"/>
          </a:xfrm>
          <a:prstGeom prst="rect">
            <a:avLst/>
          </a:prstGeom>
          <a:solidFill>
            <a:srgbClr val="CC99FF">
              <a:alpha val="32941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Text Box 6"/>
          <p:cNvSpPr txBox="1">
            <a:spLocks noChangeArrowheads="1"/>
          </p:cNvSpPr>
          <p:nvPr/>
        </p:nvSpPr>
        <p:spPr bwMode="auto">
          <a:xfrm>
            <a:off x="5562600" y="2057400"/>
            <a:ext cx="3124200" cy="4098925"/>
          </a:xfrm>
          <a:prstGeom prst="rect">
            <a:avLst/>
          </a:prstGeom>
          <a:noFill/>
          <a:ln w="19050">
            <a:solidFill>
              <a:srgbClr val="CC99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ED Coefficient = 0?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R = 0,1,0,0,0,0,0,0,0,0,0,0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q =  0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R</a:t>
            </a:r>
            <a:r>
              <a:rPr lang="en-US" b="1" baseline="-25000">
                <a:latin typeface="Arial" pitchFamily="34" charset="0"/>
              </a:rPr>
              <a:t>1</a:t>
            </a:r>
            <a:r>
              <a:rPr lang="en-US" b="1" baseline="30000">
                <a:latin typeface="Arial" pitchFamily="34" charset="0"/>
              </a:rPr>
              <a:t>2</a:t>
            </a:r>
            <a:r>
              <a:rPr lang="en-US" b="1">
                <a:latin typeface="Arial" pitchFamily="34" charset="0"/>
              </a:rPr>
              <a:t> = .42645</a:t>
            </a:r>
            <a:br>
              <a:rPr lang="en-US" b="1">
                <a:latin typeface="Arial" pitchFamily="34" charset="0"/>
              </a:rPr>
            </a:br>
            <a:r>
              <a:rPr lang="en-US" b="1">
                <a:latin typeface="Arial" pitchFamily="34" charset="0"/>
              </a:rPr>
              <a:t>R</a:t>
            </a:r>
            <a:r>
              <a:rPr lang="en-US" b="1" baseline="-25000">
                <a:latin typeface="Arial" pitchFamily="34" charset="0"/>
              </a:rPr>
              <a:t>0</a:t>
            </a:r>
            <a:r>
              <a:rPr lang="en-US" b="1" baseline="30000">
                <a:latin typeface="Arial" pitchFamily="34" charset="0"/>
              </a:rPr>
              <a:t>2</a:t>
            </a:r>
            <a:r>
              <a:rPr lang="en-US" b="1">
                <a:latin typeface="Arial" pitchFamily="34" charset="0"/>
              </a:rPr>
              <a:t> = .36355 (not shown)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F    =  455.396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Wald = (.05544-0)</a:t>
            </a:r>
            <a:r>
              <a:rPr lang="en-US" b="1" baseline="30000">
                <a:latin typeface="Arial" pitchFamily="34" charset="0"/>
              </a:rPr>
              <a:t>2</a:t>
            </a:r>
            <a:r>
              <a:rPr lang="en-US" b="1">
                <a:latin typeface="Arial" pitchFamily="34" charset="0"/>
              </a:rPr>
              <a:t>/(.0026)</a:t>
            </a:r>
            <a:r>
              <a:rPr lang="en-US" b="1" baseline="30000">
                <a:latin typeface="Arial" pitchFamily="34" charset="0"/>
              </a:rPr>
              <a:t>2</a:t>
            </a:r>
            <a:br>
              <a:rPr lang="en-US" b="1" baseline="30000">
                <a:latin typeface="Arial" pitchFamily="34" charset="0"/>
              </a:rPr>
            </a:br>
            <a:r>
              <a:rPr lang="en-US" b="1" baseline="30000">
                <a:latin typeface="Arial" pitchFamily="34" charset="0"/>
              </a:rPr>
              <a:t>               </a:t>
            </a:r>
            <a:r>
              <a:rPr lang="en-US" b="1">
                <a:latin typeface="Arial" pitchFamily="34" charset="0"/>
              </a:rPr>
              <a:t>= 455.396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Note F = t</a:t>
            </a:r>
            <a:r>
              <a:rPr lang="en-US" b="1" baseline="30000">
                <a:latin typeface="Arial" pitchFamily="34" charset="0"/>
              </a:rPr>
              <a:t>2</a:t>
            </a:r>
            <a:r>
              <a:rPr lang="en-US" b="1">
                <a:latin typeface="Arial" pitchFamily="34" charset="0"/>
              </a:rPr>
              <a:t> and Wald = F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For a single hypothesis about 1 coefficient.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r>
              <a:rPr lang="en-US" smtClean="0"/>
              <a:t>Hypothesis: Experience Effect = 0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676400"/>
            <a:ext cx="51054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396874" y="4572000"/>
            <a:ext cx="4327525" cy="320675"/>
          </a:xfrm>
          <a:prstGeom prst="rect">
            <a:avLst/>
          </a:prstGeom>
          <a:solidFill>
            <a:srgbClr val="CC99FF">
              <a:alpha val="32941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1" name="Text Box 7"/>
          <p:cNvSpPr txBox="1">
            <a:spLocks noChangeArrowheads="1"/>
          </p:cNvSpPr>
          <p:nvPr/>
        </p:nvSpPr>
        <p:spPr bwMode="auto">
          <a:xfrm>
            <a:off x="5638800" y="1468438"/>
            <a:ext cx="3124200" cy="2722562"/>
          </a:xfrm>
          <a:prstGeom prst="rect">
            <a:avLst/>
          </a:prstGeom>
          <a:noFill/>
          <a:ln w="19050">
            <a:solidFill>
              <a:srgbClr val="CC99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No Experience effect?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R = </a:t>
            </a:r>
            <a:r>
              <a:rPr lang="en-US" b="1" baseline="-25000" smtClean="0">
                <a:latin typeface="Arial" pitchFamily="34" charset="0"/>
              </a:rPr>
              <a:t> </a:t>
            </a:r>
            <a:r>
              <a:rPr lang="en-US" b="1" smtClean="0">
                <a:latin typeface="Arial" pitchFamily="34" charset="0"/>
              </a:rPr>
              <a:t>0,0,1,0,0,0,0,0,0,0,0,0</a:t>
            </a:r>
            <a:r>
              <a:rPr lang="en-US" b="1">
                <a:latin typeface="Arial" pitchFamily="34" charset="0"/>
              </a:rPr>
              <a:t/>
            </a:r>
            <a:br>
              <a:rPr lang="en-US" b="1">
                <a:latin typeface="Arial" pitchFamily="34" charset="0"/>
              </a:rPr>
            </a:br>
            <a:r>
              <a:rPr lang="en-US" b="1">
                <a:latin typeface="Arial" pitchFamily="34" charset="0"/>
              </a:rPr>
              <a:t>       0,0,0,1,0,0,0,0,0,0,0,0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q = </a:t>
            </a:r>
            <a:r>
              <a:rPr lang="en-US" b="1" smtClean="0">
                <a:latin typeface="Arial" pitchFamily="34" charset="0"/>
              </a:rPr>
              <a:t> 0</a:t>
            </a:r>
            <a:r>
              <a:rPr lang="en-US" b="1">
                <a:latin typeface="Arial" pitchFamily="34" charset="0"/>
              </a:rPr>
              <a:t/>
            </a:r>
            <a:br>
              <a:rPr lang="en-US" b="1">
                <a:latin typeface="Arial" pitchFamily="34" charset="0"/>
              </a:rPr>
            </a:br>
            <a:r>
              <a:rPr lang="en-US" b="1">
                <a:latin typeface="Arial" pitchFamily="34" charset="0"/>
              </a:rPr>
              <a:t>      </a:t>
            </a:r>
            <a:r>
              <a:rPr lang="en-US" b="1" baseline="-25000" smtClean="0">
                <a:latin typeface="Arial" pitchFamily="34" charset="0"/>
              </a:rPr>
              <a:t>  </a:t>
            </a:r>
            <a:r>
              <a:rPr lang="en-US" b="1">
                <a:latin typeface="Arial" pitchFamily="34" charset="0"/>
              </a:rPr>
              <a:t>0</a:t>
            </a:r>
            <a:br>
              <a:rPr lang="en-US" b="1">
                <a:latin typeface="Arial" pitchFamily="34" charset="0"/>
              </a:rPr>
            </a:br>
            <a:r>
              <a:rPr lang="en-US" b="1">
                <a:latin typeface="Arial" pitchFamily="34" charset="0"/>
              </a:rPr>
              <a:t>R</a:t>
            </a:r>
            <a:r>
              <a:rPr lang="en-US" b="1" baseline="-25000">
                <a:latin typeface="Arial" pitchFamily="34" charset="0"/>
              </a:rPr>
              <a:t>0</a:t>
            </a:r>
            <a:r>
              <a:rPr lang="en-US" b="1" baseline="30000">
                <a:latin typeface="Arial" pitchFamily="34" charset="0"/>
              </a:rPr>
              <a:t>2</a:t>
            </a:r>
            <a:r>
              <a:rPr lang="en-US" b="1">
                <a:latin typeface="Arial" pitchFamily="34" charset="0"/>
              </a:rPr>
              <a:t> = .34101, R</a:t>
            </a:r>
            <a:r>
              <a:rPr lang="en-US" b="1" baseline="-25000">
                <a:latin typeface="Arial" pitchFamily="34" charset="0"/>
              </a:rPr>
              <a:t>1</a:t>
            </a:r>
            <a:r>
              <a:rPr lang="en-US" b="1" baseline="30000">
                <a:latin typeface="Arial" pitchFamily="34" charset="0"/>
              </a:rPr>
              <a:t>2</a:t>
            </a:r>
            <a:r>
              <a:rPr lang="en-US" b="1">
                <a:latin typeface="Arial" pitchFamily="34" charset="0"/>
              </a:rPr>
              <a:t> = .42645</a:t>
            </a:r>
            <a:br>
              <a:rPr lang="en-US" b="1">
                <a:latin typeface="Arial" pitchFamily="34" charset="0"/>
              </a:rPr>
            </a:br>
            <a:r>
              <a:rPr lang="en-US" b="1">
                <a:latin typeface="Arial" pitchFamily="34" charset="0"/>
              </a:rPr>
              <a:t>F    = 309.33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Wald = </a:t>
            </a:r>
            <a:r>
              <a:rPr lang="en-US" b="1" smtClean="0">
                <a:latin typeface="Arial" pitchFamily="34" charset="0"/>
              </a:rPr>
              <a:t>618.601 (W* = 5.99)</a:t>
            </a:r>
            <a:endParaRPr lang="en-US" b="1">
              <a:latin typeface="Arial" pitchFamily="34" charset="0"/>
            </a:endParaRPr>
          </a:p>
        </p:txBody>
      </p:sp>
      <p:pic>
        <p:nvPicPr>
          <p:cNvPr id="24582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2600" y="4343400"/>
            <a:ext cx="3276600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3" name="Rectangle 9"/>
          <p:cNvSpPr>
            <a:spLocks noChangeArrowheads="1"/>
          </p:cNvSpPr>
          <p:nvPr/>
        </p:nvSpPr>
        <p:spPr bwMode="auto">
          <a:xfrm>
            <a:off x="7239000" y="5181600"/>
            <a:ext cx="1371600" cy="304800"/>
          </a:xfrm>
          <a:prstGeom prst="rect">
            <a:avLst/>
          </a:prstGeom>
          <a:solidFill>
            <a:srgbClr val="CC99FF">
              <a:alpha val="32156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6143625" y="1905000"/>
            <a:ext cx="2286000" cy="609600"/>
          </a:xfrm>
          <a:prstGeom prst="rect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096000" y="2590800"/>
            <a:ext cx="381000" cy="609600"/>
          </a:xfrm>
          <a:prstGeom prst="rect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r>
              <a:rPr lang="en-US" smtClean="0"/>
              <a:t>A Robust Covariance Matrix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idx="1"/>
          </p:nvPr>
        </p:nvSpPr>
        <p:spPr>
          <a:xfrm>
            <a:off x="1905000" y="2743200"/>
            <a:ext cx="6248400" cy="3657600"/>
          </a:xfrm>
        </p:spPr>
        <p:txBody>
          <a:bodyPr/>
          <a:lstStyle/>
          <a:p>
            <a:r>
              <a:rPr lang="en-US" smtClean="0"/>
              <a:t>What does robustness mean?</a:t>
            </a:r>
          </a:p>
          <a:p>
            <a:r>
              <a:rPr lang="en-US" smtClean="0"/>
              <a:t>Robust to:</a:t>
            </a:r>
          </a:p>
          <a:p>
            <a:pPr lvl="1"/>
            <a:r>
              <a:rPr lang="en-US" smtClean="0"/>
              <a:t>Heteroscedasticty</a:t>
            </a:r>
          </a:p>
          <a:p>
            <a:r>
              <a:rPr lang="en-US" smtClean="0"/>
              <a:t>Not robust to:</a:t>
            </a:r>
          </a:p>
          <a:p>
            <a:pPr lvl="1"/>
            <a:r>
              <a:rPr lang="en-US" smtClean="0"/>
              <a:t>Autocorrelation</a:t>
            </a:r>
          </a:p>
          <a:p>
            <a:pPr lvl="1"/>
            <a:r>
              <a:rPr lang="en-US" smtClean="0"/>
              <a:t>Individual heterogeneity</a:t>
            </a:r>
          </a:p>
          <a:p>
            <a:pPr lvl="1"/>
            <a:r>
              <a:rPr lang="en-US" smtClean="0"/>
              <a:t>The wrong model </a:t>
            </a:r>
            <a:r>
              <a:rPr lang="en-US" smtClean="0"/>
              <a:t>specification</a:t>
            </a:r>
          </a:p>
          <a:p>
            <a:r>
              <a:rPr lang="en-US" smtClean="0"/>
              <a:t>‘Robust inference’</a:t>
            </a:r>
            <a:endParaRPr lang="en-US" smtClean="0"/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7193500"/>
              </p:ext>
            </p:extLst>
          </p:nvPr>
        </p:nvGraphicFramePr>
        <p:xfrm>
          <a:off x="2057400" y="1447800"/>
          <a:ext cx="5334000" cy="125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Equation" r:id="rId4" imgW="2323800" imgH="545760" progId="Equation.DSMT4">
                  <p:embed/>
                </p:oleObj>
              </mc:Choice>
              <mc:Fallback>
                <p:oleObj name="Equation" r:id="rId4" imgW="2323800" imgH="5457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447800"/>
                        <a:ext cx="5334000" cy="1254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Robust Covariance Matrix</a:t>
            </a:r>
          </a:p>
        </p:txBody>
      </p:sp>
      <p:pic>
        <p:nvPicPr>
          <p:cNvPr id="2560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905000"/>
            <a:ext cx="8723313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0" y="3810000"/>
            <a:ext cx="18478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Rectangle 8"/>
          <p:cNvSpPr>
            <a:spLocks noChangeArrowheads="1"/>
          </p:cNvSpPr>
          <p:nvPr/>
        </p:nvSpPr>
        <p:spPr bwMode="auto">
          <a:xfrm>
            <a:off x="2514600" y="3886200"/>
            <a:ext cx="1676400" cy="2362200"/>
          </a:xfrm>
          <a:prstGeom prst="rect">
            <a:avLst/>
          </a:prstGeom>
          <a:solidFill>
            <a:srgbClr val="FF66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6" name="Rectangle 9"/>
          <p:cNvSpPr>
            <a:spLocks noChangeArrowheads="1"/>
          </p:cNvSpPr>
          <p:nvPr/>
        </p:nvSpPr>
        <p:spPr bwMode="auto">
          <a:xfrm>
            <a:off x="6248400" y="3886200"/>
            <a:ext cx="1676400" cy="2362200"/>
          </a:xfrm>
          <a:prstGeom prst="rect">
            <a:avLst/>
          </a:prstGeom>
          <a:solidFill>
            <a:srgbClr val="0000FF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7" name="Text Box 10"/>
          <p:cNvSpPr txBox="1">
            <a:spLocks noChangeArrowheads="1"/>
          </p:cNvSpPr>
          <p:nvPr/>
        </p:nvSpPr>
        <p:spPr bwMode="auto">
          <a:xfrm>
            <a:off x="5715000" y="3200400"/>
            <a:ext cx="2606675" cy="536575"/>
          </a:xfrm>
          <a:prstGeom prst="rect">
            <a:avLst/>
          </a:prstGeom>
          <a:noFill/>
          <a:ln w="19050">
            <a:solidFill>
              <a:srgbClr val="CC99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Arial" pitchFamily="34" charset="0"/>
              </a:rPr>
              <a:t>Heteroscedasticity Robust Covariance Matrix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12120</TotalTime>
  <Words>397</Words>
  <Application>Microsoft Office PowerPoint</Application>
  <PresentationFormat>On-screen Show (4:3)</PresentationFormat>
  <Paragraphs>117</Paragraphs>
  <Slides>25</Slides>
  <Notes>24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1_Quadrant</vt:lpstr>
      <vt:lpstr>Equation</vt:lpstr>
      <vt:lpstr>Topics in Microeconometrics </vt:lpstr>
      <vt:lpstr>PowerPoint Presentation</vt:lpstr>
      <vt:lpstr>Model Building in Econometrics</vt:lpstr>
      <vt:lpstr>PowerPoint Presentation</vt:lpstr>
      <vt:lpstr>Cornwell and Rupert Panel Data</vt:lpstr>
      <vt:lpstr>A First Look at the Data Descriptive Statistics</vt:lpstr>
      <vt:lpstr>PowerPoint Presentation</vt:lpstr>
      <vt:lpstr>Histogram for LWAGE</vt:lpstr>
      <vt:lpstr>The kernel density estimator is a histogram (of sorts).</vt:lpstr>
      <vt:lpstr>Kernel Estimator for LWAGE</vt:lpstr>
      <vt:lpstr>Kernel Density Estimator</vt:lpstr>
      <vt:lpstr>Objective: Impact of Education  on (log) wage</vt:lpstr>
      <vt:lpstr>Simple Linear Regression</vt:lpstr>
      <vt:lpstr>Multiple Regression</vt:lpstr>
      <vt:lpstr>Specification: Quadratic Effect of Experience</vt:lpstr>
      <vt:lpstr>Partial Effects</vt:lpstr>
      <vt:lpstr>Model Implication: Effect of Experience and Male vs. Female</vt:lpstr>
      <vt:lpstr>Hypothesis Test About Coefficients</vt:lpstr>
      <vt:lpstr>Hypotheses</vt:lpstr>
      <vt:lpstr>Hypothesis Test Statistics</vt:lpstr>
      <vt:lpstr>Hypothesis: All Coefficients Equal Zero</vt:lpstr>
      <vt:lpstr>Hypothesis: Education Effect = 0</vt:lpstr>
      <vt:lpstr>Hypothesis: Experience Effect = 0</vt:lpstr>
      <vt:lpstr>A Robust Covariance Matrix</vt:lpstr>
      <vt:lpstr>Robust Covariance Matrix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94</cp:revision>
  <dcterms:created xsi:type="dcterms:W3CDTF">2001-06-17T19:05:03Z</dcterms:created>
  <dcterms:modified xsi:type="dcterms:W3CDTF">2012-04-28T14:02:12Z</dcterms:modified>
</cp:coreProperties>
</file>