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8"/>
  </p:notesMasterIdLst>
  <p:handoutMasterIdLst>
    <p:handoutMasterId r:id="rId29"/>
  </p:handoutMasterIdLst>
  <p:sldIdLst>
    <p:sldId id="256" r:id="rId2"/>
    <p:sldId id="477" r:id="rId3"/>
    <p:sldId id="458" r:id="rId4"/>
    <p:sldId id="459" r:id="rId5"/>
    <p:sldId id="460" r:id="rId6"/>
    <p:sldId id="461" r:id="rId7"/>
    <p:sldId id="462" r:id="rId8"/>
    <p:sldId id="463" r:id="rId9"/>
    <p:sldId id="464" r:id="rId10"/>
    <p:sldId id="465" r:id="rId11"/>
    <p:sldId id="466" r:id="rId12"/>
    <p:sldId id="479" r:id="rId13"/>
    <p:sldId id="481" r:id="rId14"/>
    <p:sldId id="480" r:id="rId15"/>
    <p:sldId id="482" r:id="rId16"/>
    <p:sldId id="483" r:id="rId17"/>
    <p:sldId id="467" r:id="rId18"/>
    <p:sldId id="468" r:id="rId19"/>
    <p:sldId id="469" r:id="rId20"/>
    <p:sldId id="470" r:id="rId21"/>
    <p:sldId id="471" r:id="rId22"/>
    <p:sldId id="472" r:id="rId23"/>
    <p:sldId id="473" r:id="rId24"/>
    <p:sldId id="474" r:id="rId25"/>
    <p:sldId id="475" r:id="rId26"/>
    <p:sldId id="476" r:id="rId2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00"/>
    <a:srgbClr val="0066FF"/>
    <a:srgbClr val="FF3300"/>
    <a:srgbClr val="8B00EA"/>
    <a:srgbClr val="000000"/>
    <a:srgbClr val="FFFFFF"/>
    <a:srgbClr val="CCECFF"/>
    <a:srgbClr val="0099FF"/>
    <a:srgbClr val="6B00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94636" autoAdjust="0"/>
  </p:normalViewPr>
  <p:slideViewPr>
    <p:cSldViewPr>
      <p:cViewPr varScale="1">
        <p:scale>
          <a:sx n="111" d="100"/>
          <a:sy n="111" d="100"/>
        </p:scale>
        <p:origin x="-1650" y="-78"/>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E74FD33-4F79-4657-A6E2-868638767519}" type="slidenum">
              <a:rPr lang="en-US"/>
              <a:pPr>
                <a:defRPr/>
              </a:pPr>
              <a:t>‹#›</a:t>
            </a:fld>
            <a:endParaRPr lang="en-US"/>
          </a:p>
        </p:txBody>
      </p:sp>
    </p:spTree>
    <p:extLst>
      <p:ext uri="{BB962C8B-B14F-4D97-AF65-F5344CB8AC3E}">
        <p14:creationId xmlns:p14="http://schemas.microsoft.com/office/powerpoint/2010/main" val="4226176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81F1940-F965-40CA-A2E4-B1B16F8A8AEC}" type="slidenum">
              <a:rPr lang="en-US"/>
              <a:pPr>
                <a:defRPr/>
              </a:pPr>
              <a:t>‹#›</a:t>
            </a:fld>
            <a:endParaRPr lang="en-US"/>
          </a:p>
        </p:txBody>
      </p:sp>
    </p:spTree>
    <p:extLst>
      <p:ext uri="{BB962C8B-B14F-4D97-AF65-F5344CB8AC3E}">
        <p14:creationId xmlns:p14="http://schemas.microsoft.com/office/powerpoint/2010/main" val="39392586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eaLnBrk="1" hangingPunct="1"/>
            <a:endParaRPr lang="en-US" smtClean="0"/>
          </a:p>
        </p:txBody>
      </p:sp>
      <p:sp>
        <p:nvSpPr>
          <p:cNvPr id="5124" name="Slide Number Placeholder 3"/>
          <p:cNvSpPr>
            <a:spLocks noGrp="1"/>
          </p:cNvSpPr>
          <p:nvPr>
            <p:ph type="sldNum" sz="quarter" idx="5"/>
          </p:nvPr>
        </p:nvSpPr>
        <p:spPr>
          <a:noFill/>
        </p:spPr>
        <p:txBody>
          <a:bodyPr/>
          <a:lstStyle/>
          <a:p>
            <a:fld id="{B03BD099-1299-48B1-8F33-60EF19AE88E6}"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1" hangingPunct="1"/>
            <a:fld id="{2152B732-800D-47B2-88DB-5A6E395CB4DA}" type="slidenum">
              <a:rPr lang="en-US" sz="1200"/>
              <a:pPr algn="r" eaLnBrk="1" hangingPunct="1"/>
              <a:t>3</a:t>
            </a:fld>
            <a:endParaRPr 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endParaRPr lang="en-US" smtClean="0"/>
          </a:p>
        </p:txBody>
      </p:sp>
      <p:sp>
        <p:nvSpPr>
          <p:cNvPr id="27652" name="Slide Number Placeholder 3"/>
          <p:cNvSpPr>
            <a:spLocks noGrp="1"/>
          </p:cNvSpPr>
          <p:nvPr>
            <p:ph type="sldNum" sz="quarter" idx="5"/>
          </p:nvPr>
        </p:nvSpPr>
        <p:spPr>
          <a:noFill/>
        </p:spPr>
        <p:txBody>
          <a:bodyPr/>
          <a:lstStyle/>
          <a:p>
            <a:fld id="{7731FDD2-7475-4AE8-8B40-1BEF1E3C3E9C}"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endParaRPr lang="en-US" smtClean="0"/>
          </a:p>
        </p:txBody>
      </p:sp>
      <p:sp>
        <p:nvSpPr>
          <p:cNvPr id="28676" name="Slide Number Placeholder 3"/>
          <p:cNvSpPr>
            <a:spLocks noGrp="1"/>
          </p:cNvSpPr>
          <p:nvPr>
            <p:ph type="sldNum" sz="quarter" idx="5"/>
          </p:nvPr>
        </p:nvSpPr>
        <p:spPr>
          <a:noFill/>
        </p:spPr>
        <p:txBody>
          <a:bodyPr/>
          <a:lstStyle/>
          <a:p>
            <a:fld id="{E29CD0EE-4DC3-4B4B-B786-AD6ADBF15B4A}"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endParaRPr lang="en-US" smtClean="0"/>
          </a:p>
        </p:txBody>
      </p:sp>
      <p:sp>
        <p:nvSpPr>
          <p:cNvPr id="29700" name="Slide Number Placeholder 3"/>
          <p:cNvSpPr>
            <a:spLocks noGrp="1"/>
          </p:cNvSpPr>
          <p:nvPr>
            <p:ph type="sldNum" sz="quarter" idx="5"/>
          </p:nvPr>
        </p:nvSpPr>
        <p:spPr>
          <a:noFill/>
        </p:spPr>
        <p:txBody>
          <a:bodyPr/>
          <a:lstStyle/>
          <a:p>
            <a:fld id="{BEF74FDA-0509-41B2-955A-CE556B58AA9C}"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smtClean="0"/>
          </a:p>
        </p:txBody>
      </p:sp>
      <p:sp>
        <p:nvSpPr>
          <p:cNvPr id="30724" name="Slide Number Placeholder 3"/>
          <p:cNvSpPr>
            <a:spLocks noGrp="1"/>
          </p:cNvSpPr>
          <p:nvPr>
            <p:ph type="sldNum" sz="quarter" idx="5"/>
          </p:nvPr>
        </p:nvSpPr>
        <p:spPr>
          <a:noFill/>
        </p:spPr>
        <p:txBody>
          <a:bodyPr/>
          <a:lstStyle/>
          <a:p>
            <a:fld id="{E5248333-F466-4CCA-874A-F4F10E64E2D9}"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smtClean="0"/>
          </a:p>
        </p:txBody>
      </p:sp>
      <p:sp>
        <p:nvSpPr>
          <p:cNvPr id="31748" name="Slide Number Placeholder 3"/>
          <p:cNvSpPr>
            <a:spLocks noGrp="1"/>
          </p:cNvSpPr>
          <p:nvPr>
            <p:ph type="sldNum" sz="quarter" idx="5"/>
          </p:nvPr>
        </p:nvSpPr>
        <p:spPr>
          <a:noFill/>
        </p:spPr>
        <p:txBody>
          <a:bodyPr/>
          <a:lstStyle/>
          <a:p>
            <a:fld id="{5791B84C-D0A4-4C56-BADB-7A8FFC98656B}"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smtClean="0"/>
          </a:p>
        </p:txBody>
      </p:sp>
      <p:sp>
        <p:nvSpPr>
          <p:cNvPr id="32772" name="Slide Number Placeholder 3"/>
          <p:cNvSpPr>
            <a:spLocks noGrp="1"/>
          </p:cNvSpPr>
          <p:nvPr>
            <p:ph type="sldNum" sz="quarter" idx="5"/>
          </p:nvPr>
        </p:nvSpPr>
        <p:spPr>
          <a:noFill/>
        </p:spPr>
        <p:txBody>
          <a:bodyPr/>
          <a:lstStyle/>
          <a:p>
            <a:fld id="{563E8D0C-5168-48B8-8A51-FB355D9F7062}"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smtClean="0"/>
          </a:p>
        </p:txBody>
      </p:sp>
      <p:sp>
        <p:nvSpPr>
          <p:cNvPr id="33796" name="Slide Number Placeholder 3"/>
          <p:cNvSpPr>
            <a:spLocks noGrp="1"/>
          </p:cNvSpPr>
          <p:nvPr>
            <p:ph type="sldNum" sz="quarter" idx="5"/>
          </p:nvPr>
        </p:nvSpPr>
        <p:spPr>
          <a:noFill/>
        </p:spPr>
        <p:txBody>
          <a:bodyPr/>
          <a:lstStyle/>
          <a:p>
            <a:fld id="{5E9A526C-A059-4C74-B76A-5EF6703A20F4}"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US" smtClean="0"/>
          </a:p>
        </p:txBody>
      </p:sp>
      <p:sp>
        <p:nvSpPr>
          <p:cNvPr id="34820" name="Slide Number Placeholder 3"/>
          <p:cNvSpPr>
            <a:spLocks noGrp="1"/>
          </p:cNvSpPr>
          <p:nvPr>
            <p:ph type="sldNum" sz="quarter" idx="5"/>
          </p:nvPr>
        </p:nvSpPr>
        <p:spPr>
          <a:noFill/>
        </p:spPr>
        <p:txBody>
          <a:bodyPr/>
          <a:lstStyle/>
          <a:p>
            <a:fld id="{166F5C11-2EC1-4317-AEDF-2484DA8E44F4}"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35844" name="Slide Number Placeholder 3"/>
          <p:cNvSpPr>
            <a:spLocks noGrp="1"/>
          </p:cNvSpPr>
          <p:nvPr>
            <p:ph type="sldNum" sz="quarter" idx="5"/>
          </p:nvPr>
        </p:nvSpPr>
        <p:spPr>
          <a:noFill/>
        </p:spPr>
        <p:txBody>
          <a:bodyPr/>
          <a:lstStyle/>
          <a:p>
            <a:fld id="{A373ECD6-0125-4A67-8324-B412B075A264}" type="slidenum">
              <a:rPr lang="en-US" smtClean="0"/>
              <a:pPr/>
              <a:t>17</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1144588" y="685800"/>
            <a:ext cx="4572000" cy="3429000"/>
          </a:xfrm>
          <a:ln/>
        </p:spPr>
      </p:sp>
      <p:sp>
        <p:nvSpPr>
          <p:cNvPr id="36867" name="Notes Placeholder 2"/>
          <p:cNvSpPr>
            <a:spLocks noGrp="1"/>
          </p:cNvSpPr>
          <p:nvPr>
            <p:ph type="body" idx="1"/>
          </p:nvPr>
        </p:nvSpPr>
        <p:spPr>
          <a:noFill/>
          <a:ln/>
        </p:spPr>
        <p:txBody>
          <a:bodyPr lIns="91432" tIns="45716" rIns="91432" bIns="45716"/>
          <a:lstStyle/>
          <a:p>
            <a:endParaRPr lang="en-US" smtClean="0"/>
          </a:p>
        </p:txBody>
      </p:sp>
      <p:sp>
        <p:nvSpPr>
          <p:cNvPr id="36868"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1" hangingPunct="1"/>
            <a:fld id="{84ED41C5-C6D4-4357-BE91-8EAC7E9BB24A}" type="slidenum">
              <a:rPr lang="en-US" sz="1200">
                <a:cs typeface="Arial" pitchFamily="34" charset="0"/>
              </a:rPr>
              <a:pPr algn="r" eaLnBrk="1" hangingPunct="1"/>
              <a:t>18</a:t>
            </a:fld>
            <a:endParaRPr lang="en-US" sz="120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C44FA4BD-BDC0-4F52-B53C-64532DA0343E}" type="slidenum">
              <a:rPr lang="en-US" smtClean="0"/>
              <a:pPr/>
              <a:t>19</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4B8E9278-522B-4D87-A2A1-04F3F9DF6513}" type="slidenum">
              <a:rPr lang="en-US" smtClean="0"/>
              <a:pPr/>
              <a:t>20</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208DB9FE-76B6-4ED2-9AB0-7F3E9605C28D}" type="slidenum">
              <a:rPr lang="en-US" smtClean="0"/>
              <a:pPr/>
              <a:t>21</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6B655B34-F999-4C0A-9D1C-E2627AA68DB8}" type="slidenum">
              <a:rPr lang="en-US" smtClean="0"/>
              <a:pPr/>
              <a:t>22</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00049F1E-3D7A-49E2-A344-B18BF3D4313A}" type="slidenum">
              <a:rPr lang="en-US" smtClean="0"/>
              <a:pPr/>
              <a:t>23</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smtClean="0"/>
          </a:p>
        </p:txBody>
      </p:sp>
      <p:sp>
        <p:nvSpPr>
          <p:cNvPr id="43012" name="Slide Number Placeholder 3"/>
          <p:cNvSpPr>
            <a:spLocks noGrp="1"/>
          </p:cNvSpPr>
          <p:nvPr>
            <p:ph type="sldNum" sz="quarter" idx="5"/>
          </p:nvPr>
        </p:nvSpPr>
        <p:spPr>
          <a:noFill/>
        </p:spPr>
        <p:txBody>
          <a:bodyPr/>
          <a:lstStyle/>
          <a:p>
            <a:fld id="{789A7149-B5C2-432E-A9DE-C68F72B6C6DF}" type="slidenum">
              <a:rPr lang="en-US" smtClean="0"/>
              <a:pPr/>
              <a:t>24</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59D9AE5F-3A79-4ABE-B7CB-A643F869CC90}" type="slidenum">
              <a:rPr lang="en-US" smtClean="0"/>
              <a:pPr/>
              <a:t>25</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5060" name="Slide Number Placeholder 3"/>
          <p:cNvSpPr>
            <a:spLocks noGrp="1"/>
          </p:cNvSpPr>
          <p:nvPr>
            <p:ph type="sldNum" sz="quarter" idx="5"/>
          </p:nvPr>
        </p:nvSpPr>
        <p:spPr>
          <a:noFill/>
        </p:spPr>
        <p:txBody>
          <a:bodyPr/>
          <a:lstStyle/>
          <a:p>
            <a:fld id="{48BDB1BF-A50C-4DFB-BDDF-D7F77D4E7F3A}" type="slidenum">
              <a:rPr lang="en-US" smtClean="0"/>
              <a:pPr/>
              <a:t>26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7728B9-6C6A-468E-824C-A21C9894584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F8465E-1898-4590-A3E7-08190F132E4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27B5277-6BF9-4654-90B2-38A705E81CF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A0BCA66-B47C-4172-8654-34D2490166B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06FCF48-2F5A-49F8-B94B-898F69690A4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2F00884-20E4-449D-B8DE-11C1F229709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F61F4D-1834-469D-BFA4-245DB41F4F9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FDE015-7ECD-45D4-A6E5-64DC4747B09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00185B-8609-4D45-8A74-F797EF91DFA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FCF639-4B4C-4AB4-9FCB-0651ADE86A0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2DF7989-55A4-4817-9D4E-F5B96DA7CA0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27EC7F-92BA-484B-B03D-8A012B39674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852366EF-D579-45A9-B1B4-94A0122FF73A}" type="slidenum">
              <a:rPr lang="en-US"/>
              <a:pPr>
                <a:defRPr/>
              </a:pPr>
              <a:t>‹#›</a:t>
            </a:fld>
            <a:endParaRPr lang="en-US"/>
          </a:p>
        </p:txBody>
      </p:sp>
      <p:pic>
        <p:nvPicPr>
          <p:cNvPr id="1031" name="Picture 11"/>
          <p:cNvPicPr>
            <a:picLocks noChangeAspect="1" noChangeArrowheads="1"/>
          </p:cNvPicPr>
          <p:nvPr userDrawn="1"/>
        </p:nvPicPr>
        <p:blipFill>
          <a:blip r:embed="rId14"/>
          <a:srcRect/>
          <a:stretch>
            <a:fillRect/>
          </a:stretch>
        </p:blipFill>
        <p:spPr bwMode="auto">
          <a:xfrm>
            <a:off x="0" y="0"/>
            <a:ext cx="9144000" cy="609600"/>
          </a:xfrm>
          <a:prstGeom prst="rect">
            <a:avLst/>
          </a:prstGeom>
          <a:noFill/>
          <a:ln w="19050">
            <a:noFill/>
            <a:miter lim="800000"/>
            <a:headEnd/>
            <a:tailEnd/>
          </a:ln>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11.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mlDrawing" Target="../drawings/vmlDrawing3.vml"/><Relationship Id="rId5" Type="http://schemas.openxmlformats.org/officeDocument/2006/relationships/image" Target="../media/image12.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sz="quarter"/>
          </p:nvPr>
        </p:nvSpPr>
        <p:spPr>
          <a:xfrm>
            <a:off x="457200" y="1524000"/>
            <a:ext cx="8229600" cy="1981200"/>
          </a:xfrm>
        </p:spPr>
        <p:txBody>
          <a:bodyPr/>
          <a:lstStyle/>
          <a:p>
            <a:pPr eaLnBrk="1" hangingPunct="1"/>
            <a:r>
              <a:rPr lang="en-US" sz="2800" smtClean="0">
                <a:solidFill>
                  <a:schemeClr val="folHlink"/>
                </a:solidFill>
              </a:rPr>
              <a:t>Topics in Microeconometrics</a:t>
            </a:r>
            <a:br>
              <a:rPr lang="en-US" sz="2800" smtClean="0">
                <a:solidFill>
                  <a:schemeClr val="folHlink"/>
                </a:solidFill>
              </a:rPr>
            </a:br>
            <a:endParaRPr lang="en-US" sz="2800" smtClean="0">
              <a:solidFill>
                <a:schemeClr val="folHlink"/>
              </a:solidFill>
            </a:endParaRPr>
          </a:p>
        </p:txBody>
      </p:sp>
      <p:sp>
        <p:nvSpPr>
          <p:cNvPr id="2051" name="Rectangle 3"/>
          <p:cNvSpPr>
            <a:spLocks noGrp="1" noChangeArrowheads="1"/>
          </p:cNvSpPr>
          <p:nvPr>
            <p:ph type="subTitle" idx="4294967295"/>
          </p:nvPr>
        </p:nvSpPr>
        <p:spPr>
          <a:xfrm>
            <a:off x="914400" y="4114800"/>
            <a:ext cx="4114800" cy="1447800"/>
          </a:xfrm>
        </p:spPr>
        <p:txBody>
          <a:bodyPr/>
          <a:lstStyle/>
          <a:p>
            <a:pPr marL="0" indent="0" eaLnBrk="1" hangingPunct="1">
              <a:buFontTx/>
              <a:buNone/>
            </a:pPr>
            <a:r>
              <a:rPr lang="en-US" sz="2400" b="1" smtClean="0">
                <a:latin typeface="Arial" pitchFamily="34" charset="0"/>
              </a:rPr>
              <a:t>William Greene</a:t>
            </a:r>
          </a:p>
          <a:p>
            <a:pPr marL="0" indent="0" eaLnBrk="1" hangingPunct="1">
              <a:buFontTx/>
              <a:buNone/>
            </a:pPr>
            <a:r>
              <a:rPr lang="en-US" sz="2400" b="1" smtClean="0">
                <a:latin typeface="Arial" pitchFamily="34" charset="0"/>
              </a:rPr>
              <a:t>Department of Economics</a:t>
            </a:r>
          </a:p>
          <a:p>
            <a:pPr marL="0" indent="0" eaLnBrk="1" hangingPunct="1">
              <a:buFontTx/>
              <a:buNone/>
            </a:pPr>
            <a:r>
              <a:rPr lang="en-US" sz="2400" b="1" smtClean="0">
                <a:latin typeface="Arial" pitchFamily="34" charset="0"/>
              </a:rPr>
              <a:t>Stern School of Business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a:srcRect/>
          <a:stretch>
            <a:fillRect/>
          </a:stretch>
        </p:blipFill>
        <p:spPr bwMode="auto">
          <a:xfrm>
            <a:off x="228600" y="762000"/>
            <a:ext cx="1600200" cy="2109791"/>
          </a:xfrm>
          <a:prstGeom prst="rect">
            <a:avLst/>
          </a:prstGeom>
          <a:noFill/>
          <a:ln w="9525">
            <a:noFill/>
            <a:miter lim="800000"/>
            <a:headEnd/>
            <a:tailEnd/>
          </a:ln>
        </p:spPr>
      </p:pic>
      <p:pic>
        <p:nvPicPr>
          <p:cNvPr id="9222" name="Picture 9"/>
          <p:cNvPicPr>
            <a:picLocks noChangeAspect="1" noChangeArrowheads="1"/>
          </p:cNvPicPr>
          <p:nvPr/>
        </p:nvPicPr>
        <p:blipFill>
          <a:blip r:embed="rId4"/>
          <a:srcRect/>
          <a:stretch>
            <a:fillRect/>
          </a:stretch>
        </p:blipFill>
        <p:spPr bwMode="auto">
          <a:xfrm>
            <a:off x="2590800" y="762000"/>
            <a:ext cx="1717252" cy="2133600"/>
          </a:xfrm>
          <a:prstGeom prst="rect">
            <a:avLst/>
          </a:prstGeom>
          <a:noFill/>
          <a:ln w="9525">
            <a:noFill/>
            <a:miter lim="800000"/>
            <a:headEnd/>
            <a:tailEnd/>
          </a:ln>
        </p:spPr>
      </p:pic>
      <p:pic>
        <p:nvPicPr>
          <p:cNvPr id="7" name="Picture 1" descr="C:\Text\cover.jpg"/>
          <p:cNvPicPr>
            <a:picLocks noChangeAspect="1" noChangeArrowheads="1"/>
          </p:cNvPicPr>
          <p:nvPr/>
        </p:nvPicPr>
        <p:blipFill>
          <a:blip r:embed="rId5" cstate="print"/>
          <a:srcRect/>
          <a:stretch>
            <a:fillRect/>
          </a:stretch>
        </p:blipFill>
        <p:spPr bwMode="auto">
          <a:xfrm>
            <a:off x="7162800" y="762000"/>
            <a:ext cx="1752600" cy="2167337"/>
          </a:xfrm>
          <a:prstGeom prst="rect">
            <a:avLst/>
          </a:prstGeom>
          <a:noFill/>
        </p:spPr>
      </p:pic>
      <p:pic>
        <p:nvPicPr>
          <p:cNvPr id="8" name="Picture 7"/>
          <p:cNvPicPr>
            <a:picLocks noChangeAspect="1" noChangeArrowheads="1"/>
          </p:cNvPicPr>
          <p:nvPr/>
        </p:nvPicPr>
        <p:blipFill>
          <a:blip r:embed="rId6" cstate="print"/>
          <a:srcRect/>
          <a:stretch>
            <a:fillRect/>
          </a:stretch>
        </p:blipFill>
        <p:spPr bwMode="auto">
          <a:xfrm>
            <a:off x="381000" y="4114800"/>
            <a:ext cx="1660392" cy="2362200"/>
          </a:xfrm>
          <a:prstGeom prst="rect">
            <a:avLst/>
          </a:prstGeom>
          <a:noFill/>
          <a:ln w="9525">
            <a:noFill/>
            <a:miter lim="800000"/>
            <a:headEnd/>
            <a:tailEnd/>
          </a:ln>
        </p:spPr>
      </p:pic>
      <p:pic>
        <p:nvPicPr>
          <p:cNvPr id="10" name="Picture 8" descr="baltagi4"/>
          <p:cNvPicPr>
            <a:picLocks noChangeAspect="1" noChangeArrowheads="1"/>
          </p:cNvPicPr>
          <p:nvPr/>
        </p:nvPicPr>
        <p:blipFill>
          <a:blip r:embed="rId7" cstate="print"/>
          <a:srcRect/>
          <a:stretch>
            <a:fillRect/>
          </a:stretch>
        </p:blipFill>
        <p:spPr bwMode="auto">
          <a:xfrm>
            <a:off x="4953000" y="762000"/>
            <a:ext cx="1508760" cy="2133600"/>
          </a:xfrm>
          <a:prstGeom prst="rect">
            <a:avLst/>
          </a:prstGeom>
          <a:noFill/>
          <a:ln w="9525">
            <a:noFill/>
            <a:miter lim="800000"/>
            <a:headEnd/>
            <a:tailEnd/>
          </a:ln>
        </p:spPr>
      </p:pic>
      <p:pic>
        <p:nvPicPr>
          <p:cNvPr id="9226" name="Picture 10"/>
          <p:cNvPicPr>
            <a:picLocks noChangeAspect="1" noChangeArrowheads="1"/>
          </p:cNvPicPr>
          <p:nvPr/>
        </p:nvPicPr>
        <p:blipFill>
          <a:blip r:embed="rId8"/>
          <a:srcRect/>
          <a:stretch>
            <a:fillRect/>
          </a:stretch>
        </p:blipFill>
        <p:spPr bwMode="auto">
          <a:xfrm>
            <a:off x="3429000" y="4114800"/>
            <a:ext cx="2067921" cy="2351630"/>
          </a:xfrm>
          <a:prstGeom prst="rect">
            <a:avLst/>
          </a:prstGeom>
          <a:noFill/>
          <a:ln w="19050" cap="flat" cmpd="sng">
            <a:noFill/>
            <a:prstDash val="solid"/>
            <a:miter lim="800000"/>
            <a:headEnd type="none" w="med" len="med"/>
            <a:tailEnd type="none" w="med" len="med"/>
          </a:ln>
          <a:effectLst/>
        </p:spPr>
      </p:pic>
      <p:pic>
        <p:nvPicPr>
          <p:cNvPr id="9227" name="Picture 11"/>
          <p:cNvPicPr>
            <a:picLocks noChangeAspect="1" noChangeArrowheads="1"/>
          </p:cNvPicPr>
          <p:nvPr/>
        </p:nvPicPr>
        <p:blipFill>
          <a:blip r:embed="rId9"/>
          <a:srcRect/>
          <a:stretch>
            <a:fillRect/>
          </a:stretch>
        </p:blipFill>
        <p:spPr bwMode="auto">
          <a:xfrm>
            <a:off x="6400800" y="4114800"/>
            <a:ext cx="1646574" cy="2362200"/>
          </a:xfrm>
          <a:prstGeom prst="rect">
            <a:avLst/>
          </a:prstGeom>
          <a:noFill/>
          <a:ln w="19050" cap="flat" cmpd="sng">
            <a:noFill/>
            <a:prstDash val="solid"/>
            <a:miter lim="800000"/>
            <a:headEnd type="none" w="med" len="med"/>
            <a:tailEnd type="none" w="med" len="med"/>
          </a:ln>
          <a:effectLst/>
        </p:spPr>
      </p:pic>
      <p:sp>
        <p:nvSpPr>
          <p:cNvPr id="11" name="TextBox 10"/>
          <p:cNvSpPr txBox="1"/>
          <p:nvPr/>
        </p:nvSpPr>
        <p:spPr>
          <a:xfrm>
            <a:off x="609600" y="3200400"/>
            <a:ext cx="8077200" cy="461665"/>
          </a:xfrm>
          <a:prstGeom prst="rect">
            <a:avLst/>
          </a:prstGeom>
          <a:solidFill>
            <a:srgbClr val="CCECFF"/>
          </a:solidFill>
          <a:ln w="22225">
            <a:solidFill>
              <a:srgbClr val="0066FF"/>
            </a:solidFill>
          </a:ln>
        </p:spPr>
        <p:txBody>
          <a:bodyPr wrap="square" rtlCol="0">
            <a:spAutoFit/>
          </a:bodyPr>
          <a:lstStyle/>
          <a:p>
            <a:pPr algn="ctr"/>
            <a:r>
              <a:rPr lang="en-US" sz="2400" b="1" smtClean="0">
                <a:solidFill>
                  <a:srgbClr val="000000"/>
                </a:solidFill>
                <a:latin typeface="Arial" pitchFamily="34" charset="0"/>
                <a:cs typeface="Arial" pitchFamily="34" charset="0"/>
              </a:rPr>
              <a:t>Part 2: Endogenous Variables in Linear Regression</a:t>
            </a:r>
            <a:endParaRPr lang="en-US" sz="2400" b="1">
              <a:solidFill>
                <a:srgbClr val="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idx="4294967295"/>
          </p:nvPr>
        </p:nvSpPr>
        <p:spPr>
          <a:xfrm>
            <a:off x="457200" y="533400"/>
            <a:ext cx="8229600" cy="762000"/>
          </a:xfrm>
        </p:spPr>
        <p:txBody>
          <a:bodyPr/>
          <a:lstStyle/>
          <a:p>
            <a:pPr eaLnBrk="1" hangingPunct="1"/>
            <a:r>
              <a:rPr lang="en-US" smtClean="0"/>
              <a:t>Cornwell and Rupert Data</a:t>
            </a:r>
          </a:p>
        </p:txBody>
      </p:sp>
      <p:sp>
        <p:nvSpPr>
          <p:cNvPr id="7171" name="Text Box 5"/>
          <p:cNvSpPr txBox="1">
            <a:spLocks noChangeArrowheads="1"/>
          </p:cNvSpPr>
          <p:nvPr/>
        </p:nvSpPr>
        <p:spPr bwMode="auto">
          <a:xfrm>
            <a:off x="533400" y="1447800"/>
            <a:ext cx="8229600" cy="4737100"/>
          </a:xfrm>
          <a:prstGeom prst="rect">
            <a:avLst/>
          </a:prstGeom>
          <a:noFill/>
          <a:ln w="19050">
            <a:noFill/>
            <a:miter lim="800000"/>
            <a:headEnd/>
            <a:tailEnd/>
          </a:ln>
        </p:spPr>
        <p:txBody>
          <a:bodyPr>
            <a:spAutoFit/>
          </a:bodyPr>
          <a:lstStyle/>
          <a:p>
            <a:pPr>
              <a:spcBef>
                <a:spcPct val="50000"/>
              </a:spcBef>
            </a:pPr>
            <a:r>
              <a:rPr lang="en-US" sz="1600" b="1">
                <a:latin typeface="Tahoma" pitchFamily="34" charset="0"/>
              </a:rPr>
              <a:t>Cornwell and Rupert Returns to Schooling Data, 595 Individuals, 7 Years</a:t>
            </a:r>
            <a:r>
              <a:rPr lang="en-US" sz="1600">
                <a:latin typeface="Tahoma" pitchFamily="34" charset="0"/>
              </a:rPr>
              <a:t/>
            </a:r>
            <a:br>
              <a:rPr lang="en-US" sz="1600">
                <a:latin typeface="Tahoma" pitchFamily="34" charset="0"/>
              </a:rPr>
            </a:br>
            <a:r>
              <a:rPr lang="en-US" sz="1600" b="1">
                <a:latin typeface="Tahoma" pitchFamily="34" charset="0"/>
              </a:rPr>
              <a:t>Variables in the file are</a:t>
            </a:r>
            <a:endParaRPr lang="en-US" sz="1600">
              <a:latin typeface="Tahoma" pitchFamily="34" charset="0"/>
            </a:endParaRPr>
          </a:p>
          <a:p>
            <a:pPr>
              <a:spcBef>
                <a:spcPct val="50000"/>
              </a:spcBef>
            </a:pPr>
            <a:r>
              <a:rPr lang="en-US" sz="1600">
                <a:latin typeface="Tahoma" pitchFamily="34" charset="0"/>
              </a:rPr>
              <a:t>EXP 	= work experience</a:t>
            </a:r>
            <a:br>
              <a:rPr lang="en-US" sz="1600">
                <a:latin typeface="Tahoma" pitchFamily="34" charset="0"/>
              </a:rPr>
            </a:br>
            <a:r>
              <a:rPr lang="en-US" sz="1600">
                <a:latin typeface="Tahoma" pitchFamily="34" charset="0"/>
              </a:rPr>
              <a:t>WKS 	= weeks worked</a:t>
            </a:r>
            <a:br>
              <a:rPr lang="en-US" sz="1600">
                <a:latin typeface="Tahoma" pitchFamily="34" charset="0"/>
              </a:rPr>
            </a:br>
            <a:r>
              <a:rPr lang="en-US" sz="1600">
                <a:latin typeface="Tahoma" pitchFamily="34" charset="0"/>
              </a:rPr>
              <a:t>OCC 	= occupation, 1 if blue collar, </a:t>
            </a:r>
            <a:br>
              <a:rPr lang="en-US" sz="1600">
                <a:latin typeface="Tahoma" pitchFamily="34" charset="0"/>
              </a:rPr>
            </a:br>
            <a:r>
              <a:rPr lang="en-US" sz="1600">
                <a:latin typeface="Tahoma" pitchFamily="34" charset="0"/>
              </a:rPr>
              <a:t>IND 	= 1 if manufacturing industry</a:t>
            </a:r>
            <a:br>
              <a:rPr lang="en-US" sz="1600">
                <a:latin typeface="Tahoma" pitchFamily="34" charset="0"/>
              </a:rPr>
            </a:br>
            <a:r>
              <a:rPr lang="en-US" sz="1600">
                <a:latin typeface="Tahoma" pitchFamily="34" charset="0"/>
              </a:rPr>
              <a:t>SOUTH 	= 1 if resides in south</a:t>
            </a:r>
            <a:br>
              <a:rPr lang="en-US" sz="1600">
                <a:latin typeface="Tahoma" pitchFamily="34" charset="0"/>
              </a:rPr>
            </a:br>
            <a:r>
              <a:rPr lang="en-US" sz="1600">
                <a:latin typeface="Tahoma" pitchFamily="34" charset="0"/>
              </a:rPr>
              <a:t>SMSA	= 1 if resides in a city (SMSA)</a:t>
            </a:r>
            <a:br>
              <a:rPr lang="en-US" sz="1600">
                <a:latin typeface="Tahoma" pitchFamily="34" charset="0"/>
              </a:rPr>
            </a:br>
            <a:r>
              <a:rPr lang="en-US" sz="1600">
                <a:latin typeface="Tahoma" pitchFamily="34" charset="0"/>
              </a:rPr>
              <a:t>MS 	= 1 if married</a:t>
            </a:r>
            <a:br>
              <a:rPr lang="en-US" sz="1600">
                <a:latin typeface="Tahoma" pitchFamily="34" charset="0"/>
              </a:rPr>
            </a:br>
            <a:r>
              <a:rPr lang="en-US" sz="1600">
                <a:latin typeface="Tahoma" pitchFamily="34" charset="0"/>
              </a:rPr>
              <a:t>FEM 	= 1 if female</a:t>
            </a:r>
            <a:br>
              <a:rPr lang="en-US" sz="1600">
                <a:latin typeface="Tahoma" pitchFamily="34" charset="0"/>
              </a:rPr>
            </a:br>
            <a:r>
              <a:rPr lang="en-US" sz="1600">
                <a:latin typeface="Tahoma" pitchFamily="34" charset="0"/>
              </a:rPr>
              <a:t>UNION 	= 1 if wage set by union contract</a:t>
            </a:r>
            <a:br>
              <a:rPr lang="en-US" sz="1600">
                <a:latin typeface="Tahoma" pitchFamily="34" charset="0"/>
              </a:rPr>
            </a:br>
            <a:r>
              <a:rPr lang="en-US" sz="1600">
                <a:latin typeface="Tahoma" pitchFamily="34" charset="0"/>
              </a:rPr>
              <a:t>ED 	= years of education</a:t>
            </a:r>
            <a:br>
              <a:rPr lang="en-US" sz="1600">
                <a:latin typeface="Tahoma" pitchFamily="34" charset="0"/>
              </a:rPr>
            </a:br>
            <a:r>
              <a:rPr lang="en-US" sz="1600">
                <a:latin typeface="Tahoma" pitchFamily="34" charset="0"/>
              </a:rPr>
              <a:t>BLK 	= 1 if individual is black</a:t>
            </a:r>
            <a:br>
              <a:rPr lang="en-US" sz="1600">
                <a:latin typeface="Tahoma" pitchFamily="34" charset="0"/>
              </a:rPr>
            </a:br>
            <a:r>
              <a:rPr lang="en-US" sz="1600">
                <a:latin typeface="Tahoma" pitchFamily="34" charset="0"/>
              </a:rPr>
              <a:t>LWAGE 	= log of wage = dependent variable in regressions</a:t>
            </a:r>
          </a:p>
          <a:p>
            <a:pPr>
              <a:spcBef>
                <a:spcPct val="50000"/>
              </a:spcBef>
            </a:pPr>
            <a:r>
              <a:rPr lang="en-US" sz="1600">
                <a:latin typeface="Tahoma" pitchFamily="34" charset="0"/>
              </a:rPr>
              <a:t>These data were analyzed in Cornwell, C. and Rupert, P., "Efficient Estimation with Panel Data: An Empirical Comparison of Instrumental Variable Estimators," Journal of Applied Econometrics, 3, 1988, pp. 149-155.  See Baltagi, page 122 for further analysis.  The data were downloaded from the website for Baltagi's text. </a:t>
            </a:r>
          </a:p>
        </p:txBody>
      </p:sp>
      <p:sp>
        <p:nvSpPr>
          <p:cNvPr id="7172" name="Rectangle 4"/>
          <p:cNvSpPr>
            <a:spLocks noChangeArrowheads="1"/>
          </p:cNvSpPr>
          <p:nvPr/>
        </p:nvSpPr>
        <p:spPr bwMode="auto">
          <a:xfrm>
            <a:off x="528638" y="4784725"/>
            <a:ext cx="5715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sp>
        <p:nvSpPr>
          <p:cNvPr id="7173" name="Rectangle 5"/>
          <p:cNvSpPr>
            <a:spLocks noChangeArrowheads="1"/>
          </p:cNvSpPr>
          <p:nvPr/>
        </p:nvSpPr>
        <p:spPr bwMode="auto">
          <a:xfrm>
            <a:off x="533400" y="4267200"/>
            <a:ext cx="5715000" cy="304800"/>
          </a:xfrm>
          <a:prstGeom prst="rect">
            <a:avLst/>
          </a:prstGeom>
          <a:solidFill>
            <a:srgbClr val="99CC00">
              <a:alpha val="34117"/>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533400"/>
            <a:ext cx="8229600" cy="685800"/>
          </a:xfrm>
        </p:spPr>
        <p:txBody>
          <a:bodyPr/>
          <a:lstStyle/>
          <a:p>
            <a:r>
              <a:rPr lang="en-US" sz="2400" smtClean="0"/>
              <a:t>Specification: Quadratic Effect of Experience</a:t>
            </a:r>
          </a:p>
        </p:txBody>
      </p:sp>
      <p:pic>
        <p:nvPicPr>
          <p:cNvPr id="8195" name="Picture 4"/>
          <p:cNvPicPr>
            <a:picLocks noChangeAspect="1" noChangeArrowheads="1"/>
          </p:cNvPicPr>
          <p:nvPr/>
        </p:nvPicPr>
        <p:blipFill>
          <a:blip r:embed="rId3"/>
          <a:srcRect/>
          <a:stretch>
            <a:fillRect/>
          </a:stretch>
        </p:blipFill>
        <p:spPr bwMode="auto">
          <a:xfrm>
            <a:off x="1676400" y="1409700"/>
            <a:ext cx="6019800" cy="5270500"/>
          </a:xfrm>
          <a:prstGeom prst="rect">
            <a:avLst/>
          </a:prstGeom>
          <a:noFill/>
          <a:ln w="9525">
            <a:noFill/>
            <a:miter lim="800000"/>
            <a:headEnd/>
            <a:tailEnd/>
          </a:ln>
        </p:spPr>
      </p:pic>
      <p:sp>
        <p:nvSpPr>
          <p:cNvPr id="8196" name="Rectangle 5"/>
          <p:cNvSpPr>
            <a:spLocks noChangeArrowheads="1"/>
          </p:cNvSpPr>
          <p:nvPr/>
        </p:nvSpPr>
        <p:spPr bwMode="auto">
          <a:xfrm>
            <a:off x="1685026" y="4648200"/>
            <a:ext cx="5867400" cy="326604"/>
          </a:xfrm>
          <a:prstGeom prst="rect">
            <a:avLst/>
          </a:prstGeom>
          <a:solidFill>
            <a:srgbClr val="CC99FF">
              <a:alpha val="34901"/>
            </a:srgbClr>
          </a:solidFill>
          <a:ln w="19050">
            <a:solidFill>
              <a:schemeClr val="tx1"/>
            </a:solidFill>
            <a:miter lim="800000"/>
            <a:headEnd/>
            <a:tailEnd/>
          </a:ln>
        </p:spPr>
        <p:txBody>
          <a:bodyPr wrap="none" anchor="ctr"/>
          <a:lstStyle/>
          <a:p>
            <a:endParaRPr lang="en-US"/>
          </a:p>
        </p:txBody>
      </p:sp>
      <p:sp>
        <p:nvSpPr>
          <p:cNvPr id="8197" name="Rectangle 6"/>
          <p:cNvSpPr>
            <a:spLocks noChangeArrowheads="1"/>
          </p:cNvSpPr>
          <p:nvPr/>
        </p:nvSpPr>
        <p:spPr bwMode="auto">
          <a:xfrm>
            <a:off x="1685026" y="5486400"/>
            <a:ext cx="5858774" cy="609600"/>
          </a:xfrm>
          <a:prstGeom prst="rect">
            <a:avLst/>
          </a:prstGeom>
          <a:solidFill>
            <a:srgbClr val="339966">
              <a:alpha val="34901"/>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r>
              <a:rPr lang="en-US" smtClean="0"/>
              <a:t>The Effect of Education on LWAGE</a:t>
            </a:r>
          </a:p>
        </p:txBody>
      </p:sp>
      <p:graphicFrame>
        <p:nvGraphicFramePr>
          <p:cNvPr id="1026" name="Object 2"/>
          <p:cNvGraphicFramePr>
            <a:graphicFrameLocks noChangeAspect="1"/>
          </p:cNvGraphicFramePr>
          <p:nvPr/>
        </p:nvGraphicFramePr>
        <p:xfrm>
          <a:off x="839788" y="2286000"/>
          <a:ext cx="7615237" cy="2514600"/>
        </p:xfrm>
        <a:graphic>
          <a:graphicData uri="http://schemas.openxmlformats.org/presentationml/2006/ole">
            <mc:AlternateContent xmlns:mc="http://schemas.openxmlformats.org/markup-compatibility/2006">
              <mc:Choice xmlns:v="urn:schemas-microsoft-com:vml" Requires="v">
                <p:oleObj spid="_x0000_s20485" name="Equation" r:id="rId4" imgW="3911600" imgH="1155700" progId="Equation.DSMT4">
                  <p:embed/>
                </p:oleObj>
              </mc:Choice>
              <mc:Fallback>
                <p:oleObj name="Equation" r:id="rId4" imgW="3911600" imgH="115570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9788" y="2286000"/>
                        <a:ext cx="7615237"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028" name="Straight Arrow Connector 4"/>
          <p:cNvCxnSpPr>
            <a:cxnSpLocks noChangeShapeType="1"/>
          </p:cNvCxnSpPr>
          <p:nvPr/>
        </p:nvCxnSpPr>
        <p:spPr bwMode="auto">
          <a:xfrm flipV="1">
            <a:off x="3581400" y="2743200"/>
            <a:ext cx="3505200" cy="609600"/>
          </a:xfrm>
          <a:prstGeom prst="straightConnector1">
            <a:avLst/>
          </a:prstGeom>
          <a:noFill/>
          <a:ln w="19050" algn="ctr">
            <a:solidFill>
              <a:srgbClr val="8B00EA"/>
            </a:solidFill>
            <a:round/>
            <a:headEnd/>
            <a:tailEnd type="arrow" w="med" len="med"/>
          </a:ln>
        </p:spPr>
      </p:cxnSp>
      <p:cxnSp>
        <p:nvCxnSpPr>
          <p:cNvPr id="1029" name="Straight Arrow Connector 6"/>
          <p:cNvCxnSpPr>
            <a:cxnSpLocks noChangeShapeType="1"/>
          </p:cNvCxnSpPr>
          <p:nvPr/>
        </p:nvCxnSpPr>
        <p:spPr bwMode="auto">
          <a:xfrm rot="5400000">
            <a:off x="6286501" y="3543300"/>
            <a:ext cx="1600200" cy="3175"/>
          </a:xfrm>
          <a:prstGeom prst="straightConnector1">
            <a:avLst/>
          </a:prstGeom>
          <a:noFill/>
          <a:ln w="19050" algn="ctr">
            <a:solidFill>
              <a:srgbClr val="8B00EA"/>
            </a:solidFill>
            <a:round/>
            <a:headEnd/>
            <a:tailEnd type="arrow"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p:txBody>
          <a:bodyPr/>
          <a:lstStyle/>
          <a:p>
            <a:r>
              <a:rPr lang="en-US" smtClean="0"/>
              <a:t>What Influences LWAGE?</a:t>
            </a:r>
          </a:p>
        </p:txBody>
      </p:sp>
      <p:graphicFrame>
        <p:nvGraphicFramePr>
          <p:cNvPr id="2050" name="Object 2"/>
          <p:cNvGraphicFramePr>
            <a:graphicFrameLocks noChangeAspect="1"/>
          </p:cNvGraphicFramePr>
          <p:nvPr/>
        </p:nvGraphicFramePr>
        <p:xfrm>
          <a:off x="762000" y="1905000"/>
          <a:ext cx="7243763" cy="4586288"/>
        </p:xfrm>
        <a:graphic>
          <a:graphicData uri="http://schemas.openxmlformats.org/presentationml/2006/ole">
            <mc:AlternateContent xmlns:mc="http://schemas.openxmlformats.org/markup-compatibility/2006">
              <mc:Choice xmlns:v="urn:schemas-microsoft-com:vml" Requires="v">
                <p:oleObj spid="_x0000_s21509" name="Equation" r:id="rId4" imgW="3721100" imgH="2108200" progId="Equation.DSMT4">
                  <p:embed/>
                </p:oleObj>
              </mc:Choice>
              <mc:Fallback>
                <p:oleObj name="Equation" r:id="rId4" imgW="3721100" imgH="210820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905000"/>
                        <a:ext cx="7243763" cy="4586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457200" y="533400"/>
            <a:ext cx="8229600" cy="838200"/>
          </a:xfrm>
        </p:spPr>
        <p:txBody>
          <a:bodyPr/>
          <a:lstStyle/>
          <a:p>
            <a:r>
              <a:rPr lang="en-US" smtClean="0"/>
              <a:t>An Exogenous Influence</a:t>
            </a:r>
          </a:p>
        </p:txBody>
      </p:sp>
      <p:graphicFrame>
        <p:nvGraphicFramePr>
          <p:cNvPr id="3074" name="Object 2"/>
          <p:cNvGraphicFramePr>
            <a:graphicFrameLocks noChangeAspect="1"/>
          </p:cNvGraphicFramePr>
          <p:nvPr/>
        </p:nvGraphicFramePr>
        <p:xfrm>
          <a:off x="762000" y="1627188"/>
          <a:ext cx="7299325" cy="4597400"/>
        </p:xfrm>
        <a:graphic>
          <a:graphicData uri="http://schemas.openxmlformats.org/presentationml/2006/ole">
            <mc:AlternateContent xmlns:mc="http://schemas.openxmlformats.org/markup-compatibility/2006">
              <mc:Choice xmlns:v="urn:schemas-microsoft-com:vml" Requires="v">
                <p:oleObj spid="_x0000_s22533" name="Equation" r:id="rId4" imgW="4102100" imgH="2311400" progId="Equation.DSMT4">
                  <p:embed/>
                </p:oleObj>
              </mc:Choice>
              <mc:Fallback>
                <p:oleObj name="Equation" r:id="rId4" imgW="4102100" imgH="2311400" progId="Equation.DSMT4">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627188"/>
                        <a:ext cx="7299325" cy="459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838200" y="5791200"/>
            <a:ext cx="7086600" cy="533400"/>
          </a:xfrm>
          <a:prstGeom prst="rect">
            <a:avLst/>
          </a:prstGeom>
          <a:solidFill>
            <a:srgbClr val="CCECFF">
              <a:alpha val="35000"/>
            </a:srgbClr>
          </a:solidFill>
          <a:ln w="19050" cap="flat" cmpd="sng" algn="ctr">
            <a:solidFill>
              <a:schemeClr val="tx1"/>
            </a:solidFill>
            <a:prstDash val="solid"/>
            <a:round/>
            <a:headEnd type="none" w="med" len="med"/>
            <a:tailEnd type="none" w="med" len="med"/>
          </a:ln>
          <a:effectLst/>
        </p:spPr>
        <p:txBody>
          <a:bodyPr wrap="none"/>
          <a:lstStyle/>
          <a:p>
            <a:pPr>
              <a:defRPr/>
            </a:pPr>
            <a:endParaRPr lang="en-US">
              <a:solidFill>
                <a:srgbClr val="CCECFF">
                  <a:alpha val="34000"/>
                </a:srgb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2800" smtClean="0"/>
              <a:t>The First IV Study</a:t>
            </a:r>
            <a:br>
              <a:rPr lang="en-US" sz="2800" smtClean="0"/>
            </a:br>
            <a:r>
              <a:rPr lang="en-US" sz="1800" smtClean="0"/>
              <a:t>(Snow, J., On the Mode of Communication of Cholera, 1855)</a:t>
            </a:r>
            <a:endParaRPr lang="en-US" sz="2800" smtClean="0"/>
          </a:p>
        </p:txBody>
      </p:sp>
      <p:sp>
        <p:nvSpPr>
          <p:cNvPr id="9219" name="Rectangle 3"/>
          <p:cNvSpPr>
            <a:spLocks noGrp="1" noChangeArrowheads="1"/>
          </p:cNvSpPr>
          <p:nvPr>
            <p:ph type="body" idx="1"/>
          </p:nvPr>
        </p:nvSpPr>
        <p:spPr/>
        <p:txBody>
          <a:bodyPr/>
          <a:lstStyle/>
          <a:p>
            <a:r>
              <a:rPr lang="en-US" smtClean="0"/>
              <a:t>London Cholera epidemic, ca 1853-4</a:t>
            </a:r>
          </a:p>
          <a:p>
            <a:r>
              <a:rPr lang="en-US" smtClean="0"/>
              <a:t>Cholera = f(Water Purity,u)+</a:t>
            </a:r>
            <a:r>
              <a:rPr lang="el-GR" smtClean="0">
                <a:cs typeface="Tahoma" pitchFamily="34" charset="0"/>
              </a:rPr>
              <a:t>ε</a:t>
            </a:r>
            <a:r>
              <a:rPr lang="en-US" smtClean="0">
                <a:cs typeface="Tahoma" pitchFamily="34" charset="0"/>
              </a:rPr>
              <a:t>.</a:t>
            </a:r>
          </a:p>
          <a:p>
            <a:pPr lvl="1"/>
            <a:r>
              <a:rPr lang="en-US" smtClean="0">
                <a:cs typeface="Tahoma" pitchFamily="34" charset="0"/>
              </a:rPr>
              <a:t>Effect of water purity on cholera?</a:t>
            </a:r>
          </a:p>
          <a:p>
            <a:pPr lvl="1"/>
            <a:r>
              <a:rPr lang="en-US" smtClean="0">
                <a:cs typeface="Tahoma" pitchFamily="34" charset="0"/>
              </a:rPr>
              <a:t>Purity=f(cholera prone environment (poor, garbage in streets, rodents, etc.). Regression does not work.</a:t>
            </a:r>
          </a:p>
          <a:p>
            <a:pPr lvl="1">
              <a:buFont typeface="Wingdings" pitchFamily="2" charset="2"/>
              <a:buNone/>
            </a:pPr>
            <a:r>
              <a:rPr lang="en-US" smtClean="0">
                <a:cs typeface="Tahoma" pitchFamily="34" charset="0"/>
              </a:rPr>
              <a:t>    Two London water companies</a:t>
            </a:r>
          </a:p>
          <a:p>
            <a:pPr>
              <a:buFont typeface="Wingdings" pitchFamily="2" charset="2"/>
              <a:buNone/>
            </a:pPr>
            <a:r>
              <a:rPr lang="en-US" smtClean="0">
                <a:cs typeface="Tahoma" pitchFamily="34" charset="0"/>
              </a:rPr>
              <a:t>    </a:t>
            </a:r>
            <a:r>
              <a:rPr lang="en-US" baseline="-25000" smtClean="0">
                <a:cs typeface="Tahoma" pitchFamily="34" charset="0"/>
              </a:rPr>
              <a:t>Lambeth                      Southwark</a:t>
            </a:r>
            <a:endParaRPr lang="en-US" smtClean="0">
              <a:cs typeface="Tahoma" pitchFamily="34" charset="0"/>
            </a:endParaRPr>
          </a:p>
          <a:p>
            <a:r>
              <a:rPr lang="en-US" smtClean="0">
                <a:cs typeface="Tahoma" pitchFamily="34" charset="0"/>
              </a:rPr>
              <a:t>======|||||======</a:t>
            </a:r>
          </a:p>
          <a:p>
            <a:pPr>
              <a:buFont typeface="Wingdings" pitchFamily="2" charset="2"/>
              <a:buNone/>
            </a:pPr>
            <a:r>
              <a:rPr lang="en-US" smtClean="0">
                <a:cs typeface="Tahoma" pitchFamily="34" charset="0"/>
              </a:rPr>
              <a:t>          </a:t>
            </a:r>
            <a:r>
              <a:rPr lang="en-US" baseline="30000" smtClean="0">
                <a:cs typeface="Tahoma" pitchFamily="34" charset="0"/>
              </a:rPr>
              <a:t>Main sewage discharge</a:t>
            </a:r>
            <a:endParaRPr lang="el-GR" smtClean="0">
              <a:cs typeface="Tahoma" pitchFamily="34" charset="0"/>
            </a:endParaRPr>
          </a:p>
        </p:txBody>
      </p:sp>
      <p:sp>
        <p:nvSpPr>
          <p:cNvPr id="9220" name="Line 4"/>
          <p:cNvSpPr>
            <a:spLocks noChangeShapeType="1"/>
          </p:cNvSpPr>
          <p:nvPr/>
        </p:nvSpPr>
        <p:spPr bwMode="auto">
          <a:xfrm>
            <a:off x="914400" y="5562600"/>
            <a:ext cx="1828800" cy="0"/>
          </a:xfrm>
          <a:prstGeom prst="line">
            <a:avLst/>
          </a:prstGeom>
          <a:noFill/>
          <a:ln w="38100">
            <a:solidFill>
              <a:srgbClr val="0066FF"/>
            </a:solidFill>
            <a:prstDash val="lgDash"/>
            <a:round/>
            <a:headEnd/>
            <a:tailEnd type="triangle" w="med" len="med"/>
          </a:ln>
        </p:spPr>
        <p:txBody>
          <a:bodyPr wrap="none"/>
          <a:lstStyle/>
          <a:p>
            <a:endParaRPr lang="en-US"/>
          </a:p>
        </p:txBody>
      </p:sp>
      <p:sp>
        <p:nvSpPr>
          <p:cNvPr id="9221" name="Line 5"/>
          <p:cNvSpPr>
            <a:spLocks noChangeShapeType="1"/>
          </p:cNvSpPr>
          <p:nvPr/>
        </p:nvSpPr>
        <p:spPr bwMode="auto">
          <a:xfrm flipV="1">
            <a:off x="1524000" y="5067300"/>
            <a:ext cx="0" cy="152400"/>
          </a:xfrm>
          <a:prstGeom prst="line">
            <a:avLst/>
          </a:prstGeom>
          <a:noFill/>
          <a:ln w="57150">
            <a:solidFill>
              <a:srgbClr val="0066FF"/>
            </a:solidFill>
            <a:round/>
            <a:headEnd/>
            <a:tailEnd type="triangle" w="med" len="med"/>
          </a:ln>
        </p:spPr>
        <p:txBody>
          <a:bodyPr wrap="none"/>
          <a:lstStyle/>
          <a:p>
            <a:endParaRPr lang="en-US"/>
          </a:p>
        </p:txBody>
      </p:sp>
      <p:sp>
        <p:nvSpPr>
          <p:cNvPr id="9222" name="Line 6"/>
          <p:cNvSpPr>
            <a:spLocks noChangeShapeType="1"/>
          </p:cNvSpPr>
          <p:nvPr/>
        </p:nvSpPr>
        <p:spPr bwMode="auto">
          <a:xfrm flipV="1">
            <a:off x="4038600" y="5067300"/>
            <a:ext cx="0" cy="152400"/>
          </a:xfrm>
          <a:prstGeom prst="line">
            <a:avLst/>
          </a:prstGeom>
          <a:noFill/>
          <a:ln w="57150">
            <a:solidFill>
              <a:schemeClr val="folHlink"/>
            </a:solidFill>
            <a:round/>
            <a:headEnd/>
            <a:tailEnd type="triangle" w="med" len="med"/>
          </a:ln>
        </p:spPr>
        <p:txBody>
          <a:bodyPr wrap="none"/>
          <a:lstStyle/>
          <a:p>
            <a:endParaRPr lang="en-US"/>
          </a:p>
        </p:txBody>
      </p:sp>
      <p:sp>
        <p:nvSpPr>
          <p:cNvPr id="9223" name="Line 7"/>
          <p:cNvSpPr>
            <a:spLocks noChangeShapeType="1"/>
          </p:cNvSpPr>
          <p:nvPr/>
        </p:nvSpPr>
        <p:spPr bwMode="auto">
          <a:xfrm>
            <a:off x="1981200" y="4724400"/>
            <a:ext cx="4038600" cy="0"/>
          </a:xfrm>
          <a:prstGeom prst="line">
            <a:avLst/>
          </a:prstGeom>
          <a:noFill/>
          <a:ln w="19050">
            <a:solidFill>
              <a:srgbClr val="0066FF"/>
            </a:solidFill>
            <a:round/>
            <a:headEnd/>
            <a:tailEnd type="triangle" w="med" len="med"/>
          </a:ln>
        </p:spPr>
        <p:txBody>
          <a:bodyPr wrap="none"/>
          <a:lstStyle/>
          <a:p>
            <a:endParaRPr lang="en-US"/>
          </a:p>
        </p:txBody>
      </p:sp>
      <p:sp>
        <p:nvSpPr>
          <p:cNvPr id="9224" name="Line 8"/>
          <p:cNvSpPr>
            <a:spLocks noChangeShapeType="1"/>
          </p:cNvSpPr>
          <p:nvPr/>
        </p:nvSpPr>
        <p:spPr bwMode="auto">
          <a:xfrm>
            <a:off x="4800600" y="4953000"/>
            <a:ext cx="1219200" cy="0"/>
          </a:xfrm>
          <a:prstGeom prst="line">
            <a:avLst/>
          </a:prstGeom>
          <a:noFill/>
          <a:ln w="19050">
            <a:solidFill>
              <a:schemeClr val="folHlink"/>
            </a:solidFill>
            <a:round/>
            <a:headEnd/>
            <a:tailEnd type="triangle" w="med" len="med"/>
          </a:ln>
        </p:spPr>
        <p:txBody>
          <a:bodyPr wrap="none"/>
          <a:lstStyle/>
          <a:p>
            <a:endParaRPr lang="en-US"/>
          </a:p>
        </p:txBody>
      </p:sp>
      <p:sp>
        <p:nvSpPr>
          <p:cNvPr id="9225" name="Oval 9"/>
          <p:cNvSpPr>
            <a:spLocks noChangeArrowheads="1"/>
          </p:cNvSpPr>
          <p:nvPr/>
        </p:nvSpPr>
        <p:spPr bwMode="auto">
          <a:xfrm>
            <a:off x="5638800" y="4267200"/>
            <a:ext cx="2209800" cy="1676400"/>
          </a:xfrm>
          <a:prstGeom prst="ellipse">
            <a:avLst/>
          </a:prstGeom>
          <a:noFill/>
          <a:ln w="19050">
            <a:solidFill>
              <a:schemeClr val="tx1"/>
            </a:solidFill>
            <a:round/>
            <a:headEnd/>
            <a:tailEnd/>
          </a:ln>
        </p:spPr>
        <p:txBody>
          <a:bodyPr wrap="none" anchor="ctr"/>
          <a:lstStyle/>
          <a:p>
            <a:endParaRPr lang="en-US"/>
          </a:p>
        </p:txBody>
      </p:sp>
      <p:sp>
        <p:nvSpPr>
          <p:cNvPr id="9226" name="Line 10"/>
          <p:cNvSpPr>
            <a:spLocks noChangeShapeType="1"/>
          </p:cNvSpPr>
          <p:nvPr/>
        </p:nvSpPr>
        <p:spPr bwMode="auto">
          <a:xfrm>
            <a:off x="3352800" y="5562600"/>
            <a:ext cx="1828800" cy="0"/>
          </a:xfrm>
          <a:prstGeom prst="line">
            <a:avLst/>
          </a:prstGeom>
          <a:noFill/>
          <a:ln w="38100">
            <a:solidFill>
              <a:schemeClr val="folHlink"/>
            </a:solidFill>
            <a:prstDash val="lgDash"/>
            <a:round/>
            <a:headEnd/>
            <a:tailEnd type="triangle" w="med" len="med"/>
          </a:ln>
        </p:spPr>
        <p:txBody>
          <a:bodyPr wrap="none"/>
          <a:lstStyle/>
          <a:p>
            <a:endParaRPr lang="en-US"/>
          </a:p>
        </p:txBody>
      </p:sp>
      <p:sp>
        <p:nvSpPr>
          <p:cNvPr id="9227" name="Oval 11"/>
          <p:cNvSpPr>
            <a:spLocks noChangeArrowheads="1"/>
          </p:cNvSpPr>
          <p:nvPr/>
        </p:nvSpPr>
        <p:spPr bwMode="auto">
          <a:xfrm>
            <a:off x="6096000" y="4495800"/>
            <a:ext cx="76200" cy="76200"/>
          </a:xfrm>
          <a:prstGeom prst="ellipse">
            <a:avLst/>
          </a:prstGeom>
          <a:solidFill>
            <a:schemeClr val="folHlink"/>
          </a:solidFill>
          <a:ln w="19050">
            <a:solidFill>
              <a:schemeClr val="tx1"/>
            </a:solidFill>
            <a:round/>
            <a:headEnd/>
            <a:tailEnd/>
          </a:ln>
        </p:spPr>
        <p:txBody>
          <a:bodyPr wrap="none" anchor="ctr"/>
          <a:lstStyle/>
          <a:p>
            <a:endParaRPr lang="en-US"/>
          </a:p>
        </p:txBody>
      </p:sp>
      <p:sp>
        <p:nvSpPr>
          <p:cNvPr id="9228" name="Oval 12"/>
          <p:cNvSpPr>
            <a:spLocks noChangeArrowheads="1"/>
          </p:cNvSpPr>
          <p:nvPr/>
        </p:nvSpPr>
        <p:spPr bwMode="auto">
          <a:xfrm>
            <a:off x="6248400" y="4648200"/>
            <a:ext cx="76200" cy="76200"/>
          </a:xfrm>
          <a:prstGeom prst="ellipse">
            <a:avLst/>
          </a:prstGeom>
          <a:solidFill>
            <a:schemeClr val="folHlink"/>
          </a:solidFill>
          <a:ln w="19050">
            <a:solidFill>
              <a:schemeClr val="tx1"/>
            </a:solidFill>
            <a:round/>
            <a:headEnd/>
            <a:tailEnd/>
          </a:ln>
        </p:spPr>
        <p:txBody>
          <a:bodyPr wrap="none" anchor="ctr"/>
          <a:lstStyle/>
          <a:p>
            <a:endParaRPr lang="en-US"/>
          </a:p>
        </p:txBody>
      </p:sp>
      <p:sp>
        <p:nvSpPr>
          <p:cNvPr id="9229" name="Oval 13"/>
          <p:cNvSpPr>
            <a:spLocks noChangeArrowheads="1"/>
          </p:cNvSpPr>
          <p:nvPr/>
        </p:nvSpPr>
        <p:spPr bwMode="auto">
          <a:xfrm>
            <a:off x="6629400" y="5029200"/>
            <a:ext cx="76200" cy="76200"/>
          </a:xfrm>
          <a:prstGeom prst="ellipse">
            <a:avLst/>
          </a:prstGeom>
          <a:solidFill>
            <a:schemeClr val="folHlink"/>
          </a:solidFill>
          <a:ln w="19050">
            <a:solidFill>
              <a:schemeClr val="tx1"/>
            </a:solidFill>
            <a:round/>
            <a:headEnd/>
            <a:tailEnd/>
          </a:ln>
        </p:spPr>
        <p:txBody>
          <a:bodyPr wrap="none" anchor="ctr"/>
          <a:lstStyle/>
          <a:p>
            <a:endParaRPr lang="en-US"/>
          </a:p>
        </p:txBody>
      </p:sp>
      <p:sp>
        <p:nvSpPr>
          <p:cNvPr id="9230" name="Oval 14"/>
          <p:cNvSpPr>
            <a:spLocks noChangeArrowheads="1"/>
          </p:cNvSpPr>
          <p:nvPr/>
        </p:nvSpPr>
        <p:spPr bwMode="auto">
          <a:xfrm>
            <a:off x="6553200" y="5638800"/>
            <a:ext cx="76200" cy="76200"/>
          </a:xfrm>
          <a:prstGeom prst="ellipse">
            <a:avLst/>
          </a:prstGeom>
          <a:solidFill>
            <a:schemeClr val="folHlink"/>
          </a:solidFill>
          <a:ln w="19050">
            <a:solidFill>
              <a:schemeClr val="tx1"/>
            </a:solidFill>
            <a:round/>
            <a:headEnd/>
            <a:tailEnd/>
          </a:ln>
        </p:spPr>
        <p:txBody>
          <a:bodyPr wrap="none" anchor="ctr"/>
          <a:lstStyle/>
          <a:p>
            <a:endParaRPr lang="en-US"/>
          </a:p>
        </p:txBody>
      </p:sp>
      <p:sp>
        <p:nvSpPr>
          <p:cNvPr id="9231" name="Oval 15"/>
          <p:cNvSpPr>
            <a:spLocks noChangeArrowheads="1"/>
          </p:cNvSpPr>
          <p:nvPr/>
        </p:nvSpPr>
        <p:spPr bwMode="auto">
          <a:xfrm>
            <a:off x="6019800" y="5105400"/>
            <a:ext cx="76200" cy="76200"/>
          </a:xfrm>
          <a:prstGeom prst="ellipse">
            <a:avLst/>
          </a:prstGeom>
          <a:solidFill>
            <a:schemeClr val="folHlink"/>
          </a:solidFill>
          <a:ln w="19050">
            <a:solidFill>
              <a:schemeClr val="tx1"/>
            </a:solidFill>
            <a:round/>
            <a:headEnd/>
            <a:tailEnd/>
          </a:ln>
        </p:spPr>
        <p:txBody>
          <a:bodyPr wrap="none" anchor="ctr"/>
          <a:lstStyle/>
          <a:p>
            <a:endParaRPr lang="en-US"/>
          </a:p>
        </p:txBody>
      </p:sp>
      <p:sp>
        <p:nvSpPr>
          <p:cNvPr id="9232" name="Oval 16"/>
          <p:cNvSpPr>
            <a:spLocks noChangeArrowheads="1"/>
          </p:cNvSpPr>
          <p:nvPr/>
        </p:nvSpPr>
        <p:spPr bwMode="auto">
          <a:xfrm>
            <a:off x="6858000" y="5257800"/>
            <a:ext cx="76200" cy="76200"/>
          </a:xfrm>
          <a:prstGeom prst="ellipse">
            <a:avLst/>
          </a:prstGeom>
          <a:solidFill>
            <a:schemeClr val="folHlink"/>
          </a:solidFill>
          <a:ln w="19050">
            <a:solidFill>
              <a:schemeClr val="tx1"/>
            </a:solidFill>
            <a:round/>
            <a:headEnd/>
            <a:tailEnd/>
          </a:ln>
        </p:spPr>
        <p:txBody>
          <a:bodyPr wrap="none" anchor="ctr"/>
          <a:lstStyle/>
          <a:p>
            <a:endParaRPr lang="en-US"/>
          </a:p>
        </p:txBody>
      </p:sp>
      <p:sp>
        <p:nvSpPr>
          <p:cNvPr id="9233" name="Oval 17"/>
          <p:cNvSpPr>
            <a:spLocks noChangeArrowheads="1"/>
          </p:cNvSpPr>
          <p:nvPr/>
        </p:nvSpPr>
        <p:spPr bwMode="auto">
          <a:xfrm>
            <a:off x="6553200" y="4495800"/>
            <a:ext cx="76200" cy="76200"/>
          </a:xfrm>
          <a:prstGeom prst="ellipse">
            <a:avLst/>
          </a:prstGeom>
          <a:solidFill>
            <a:schemeClr val="folHlink"/>
          </a:solidFill>
          <a:ln w="19050">
            <a:solidFill>
              <a:schemeClr val="tx1"/>
            </a:solidFill>
            <a:round/>
            <a:headEnd/>
            <a:tailEnd/>
          </a:ln>
        </p:spPr>
        <p:txBody>
          <a:bodyPr wrap="none" anchor="ctr"/>
          <a:lstStyle/>
          <a:p>
            <a:endParaRPr lang="en-US"/>
          </a:p>
        </p:txBody>
      </p:sp>
      <p:sp>
        <p:nvSpPr>
          <p:cNvPr id="9234" name="Oval 18"/>
          <p:cNvSpPr>
            <a:spLocks noChangeArrowheads="1"/>
          </p:cNvSpPr>
          <p:nvPr/>
        </p:nvSpPr>
        <p:spPr bwMode="auto">
          <a:xfrm>
            <a:off x="7315200" y="5257800"/>
            <a:ext cx="76200" cy="76200"/>
          </a:xfrm>
          <a:prstGeom prst="ellipse">
            <a:avLst/>
          </a:prstGeom>
          <a:solidFill>
            <a:srgbClr val="0066FF"/>
          </a:solidFill>
          <a:ln w="19050">
            <a:solidFill>
              <a:schemeClr val="tx1"/>
            </a:solidFill>
            <a:round/>
            <a:headEnd/>
            <a:tailEnd/>
          </a:ln>
        </p:spPr>
        <p:txBody>
          <a:bodyPr wrap="none" anchor="ctr"/>
          <a:lstStyle/>
          <a:p>
            <a:endParaRPr lang="en-US"/>
          </a:p>
        </p:txBody>
      </p:sp>
      <p:sp>
        <p:nvSpPr>
          <p:cNvPr id="9235" name="Oval 19"/>
          <p:cNvSpPr>
            <a:spLocks noChangeArrowheads="1"/>
          </p:cNvSpPr>
          <p:nvPr/>
        </p:nvSpPr>
        <p:spPr bwMode="auto">
          <a:xfrm>
            <a:off x="7162800" y="5562600"/>
            <a:ext cx="76200" cy="76200"/>
          </a:xfrm>
          <a:prstGeom prst="ellipse">
            <a:avLst/>
          </a:prstGeom>
          <a:solidFill>
            <a:schemeClr val="folHlink"/>
          </a:solidFill>
          <a:ln w="19050">
            <a:solidFill>
              <a:schemeClr val="tx1"/>
            </a:solidFill>
            <a:round/>
            <a:headEnd/>
            <a:tailEnd/>
          </a:ln>
        </p:spPr>
        <p:txBody>
          <a:bodyPr wrap="none" anchor="ctr"/>
          <a:lstStyle/>
          <a:p>
            <a:endParaRPr lang="en-US"/>
          </a:p>
        </p:txBody>
      </p:sp>
      <p:sp>
        <p:nvSpPr>
          <p:cNvPr id="9236" name="Oval 20"/>
          <p:cNvSpPr>
            <a:spLocks noChangeArrowheads="1"/>
          </p:cNvSpPr>
          <p:nvPr/>
        </p:nvSpPr>
        <p:spPr bwMode="auto">
          <a:xfrm>
            <a:off x="7315200" y="4800600"/>
            <a:ext cx="76200" cy="76200"/>
          </a:xfrm>
          <a:prstGeom prst="ellipse">
            <a:avLst/>
          </a:prstGeom>
          <a:solidFill>
            <a:schemeClr val="folHlink"/>
          </a:solidFill>
          <a:ln w="19050">
            <a:solidFill>
              <a:schemeClr val="tx1"/>
            </a:solidFill>
            <a:round/>
            <a:headEnd/>
            <a:tailEnd/>
          </a:ln>
        </p:spPr>
        <p:txBody>
          <a:bodyPr wrap="none" anchor="ctr"/>
          <a:lstStyle/>
          <a:p>
            <a:endParaRPr lang="en-US"/>
          </a:p>
        </p:txBody>
      </p:sp>
      <p:sp>
        <p:nvSpPr>
          <p:cNvPr id="9237" name="Oval 21"/>
          <p:cNvSpPr>
            <a:spLocks noChangeArrowheads="1"/>
          </p:cNvSpPr>
          <p:nvPr/>
        </p:nvSpPr>
        <p:spPr bwMode="auto">
          <a:xfrm>
            <a:off x="7467600" y="5410200"/>
            <a:ext cx="76200" cy="76200"/>
          </a:xfrm>
          <a:prstGeom prst="ellipse">
            <a:avLst/>
          </a:prstGeom>
          <a:solidFill>
            <a:srgbClr val="0066FF"/>
          </a:solidFill>
          <a:ln w="19050">
            <a:solidFill>
              <a:schemeClr val="tx1"/>
            </a:solidFill>
            <a:round/>
            <a:headEnd/>
            <a:tailEnd/>
          </a:ln>
        </p:spPr>
        <p:txBody>
          <a:bodyPr wrap="none" anchor="ctr"/>
          <a:lstStyle/>
          <a:p>
            <a:endParaRPr lang="en-US"/>
          </a:p>
        </p:txBody>
      </p:sp>
      <p:sp>
        <p:nvSpPr>
          <p:cNvPr id="9238" name="Oval 22"/>
          <p:cNvSpPr>
            <a:spLocks noChangeArrowheads="1"/>
          </p:cNvSpPr>
          <p:nvPr/>
        </p:nvSpPr>
        <p:spPr bwMode="auto">
          <a:xfrm>
            <a:off x="6172200" y="5334000"/>
            <a:ext cx="76200" cy="76200"/>
          </a:xfrm>
          <a:prstGeom prst="ellipse">
            <a:avLst/>
          </a:prstGeom>
          <a:solidFill>
            <a:srgbClr val="0066FF"/>
          </a:solidFill>
          <a:ln w="19050">
            <a:solidFill>
              <a:schemeClr val="tx1"/>
            </a:solidFill>
            <a:round/>
            <a:headEnd/>
            <a:tailEnd/>
          </a:ln>
        </p:spPr>
        <p:txBody>
          <a:bodyPr wrap="none" anchor="ctr"/>
          <a:lstStyle/>
          <a:p>
            <a:endParaRPr lang="en-US"/>
          </a:p>
        </p:txBody>
      </p:sp>
      <p:sp>
        <p:nvSpPr>
          <p:cNvPr id="9239" name="Oval 23"/>
          <p:cNvSpPr>
            <a:spLocks noChangeArrowheads="1"/>
          </p:cNvSpPr>
          <p:nvPr/>
        </p:nvSpPr>
        <p:spPr bwMode="auto">
          <a:xfrm>
            <a:off x="6934200" y="4724400"/>
            <a:ext cx="76200" cy="76200"/>
          </a:xfrm>
          <a:prstGeom prst="ellipse">
            <a:avLst/>
          </a:prstGeom>
          <a:solidFill>
            <a:srgbClr val="0066FF"/>
          </a:solidFill>
          <a:ln w="19050">
            <a:solidFill>
              <a:schemeClr val="tx1"/>
            </a:solidFill>
            <a:round/>
            <a:headEnd/>
            <a:tailEnd/>
          </a:ln>
        </p:spPr>
        <p:txBody>
          <a:bodyPr wrap="none" anchor="ctr"/>
          <a:lstStyle/>
          <a:p>
            <a:endParaRPr lang="en-US"/>
          </a:p>
        </p:txBody>
      </p:sp>
      <p:sp>
        <p:nvSpPr>
          <p:cNvPr id="9240" name="Oval 24"/>
          <p:cNvSpPr>
            <a:spLocks noChangeArrowheads="1"/>
          </p:cNvSpPr>
          <p:nvPr/>
        </p:nvSpPr>
        <p:spPr bwMode="auto">
          <a:xfrm>
            <a:off x="7010400" y="4495800"/>
            <a:ext cx="76200" cy="76200"/>
          </a:xfrm>
          <a:prstGeom prst="ellipse">
            <a:avLst/>
          </a:prstGeom>
          <a:solidFill>
            <a:srgbClr val="0066FF"/>
          </a:solidFill>
          <a:ln w="19050">
            <a:solidFill>
              <a:schemeClr val="tx1"/>
            </a:solidFill>
            <a:round/>
            <a:headEnd/>
            <a:tailEnd/>
          </a:ln>
        </p:spPr>
        <p:txBody>
          <a:bodyPr wrap="none" anchor="ctr"/>
          <a:lstStyle/>
          <a:p>
            <a:endParaRPr lang="en-US"/>
          </a:p>
        </p:txBody>
      </p:sp>
      <p:sp>
        <p:nvSpPr>
          <p:cNvPr id="9241" name="Oval 25"/>
          <p:cNvSpPr>
            <a:spLocks noChangeArrowheads="1"/>
          </p:cNvSpPr>
          <p:nvPr/>
        </p:nvSpPr>
        <p:spPr bwMode="auto">
          <a:xfrm>
            <a:off x="7467600" y="5029200"/>
            <a:ext cx="76200" cy="76200"/>
          </a:xfrm>
          <a:prstGeom prst="ellipse">
            <a:avLst/>
          </a:prstGeom>
          <a:solidFill>
            <a:srgbClr val="0066FF"/>
          </a:solidFill>
          <a:ln w="19050">
            <a:solidFill>
              <a:schemeClr val="tx1"/>
            </a:solidFill>
            <a:round/>
            <a:headEnd/>
            <a:tailEnd/>
          </a:ln>
        </p:spPr>
        <p:txBody>
          <a:bodyPr wrap="none" anchor="ctr"/>
          <a:lstStyle/>
          <a:p>
            <a:endParaRPr lang="en-US"/>
          </a:p>
        </p:txBody>
      </p:sp>
      <p:sp>
        <p:nvSpPr>
          <p:cNvPr id="9242" name="Oval 26"/>
          <p:cNvSpPr>
            <a:spLocks noChangeArrowheads="1"/>
          </p:cNvSpPr>
          <p:nvPr/>
        </p:nvSpPr>
        <p:spPr bwMode="auto">
          <a:xfrm>
            <a:off x="6477000" y="4648200"/>
            <a:ext cx="76200" cy="76200"/>
          </a:xfrm>
          <a:prstGeom prst="ellipse">
            <a:avLst/>
          </a:prstGeom>
          <a:solidFill>
            <a:srgbClr val="0066FF"/>
          </a:solidFill>
          <a:ln w="19050">
            <a:solidFill>
              <a:schemeClr val="tx1"/>
            </a:solidFill>
            <a:round/>
            <a:headEnd/>
            <a:tailEnd/>
          </a:ln>
        </p:spPr>
        <p:txBody>
          <a:bodyPr wrap="none" anchor="ctr"/>
          <a:lstStyle/>
          <a:p>
            <a:endParaRPr lang="en-US"/>
          </a:p>
        </p:txBody>
      </p:sp>
      <p:sp>
        <p:nvSpPr>
          <p:cNvPr id="9243" name="Text Box 27"/>
          <p:cNvSpPr txBox="1">
            <a:spLocks noChangeArrowheads="1"/>
          </p:cNvSpPr>
          <p:nvPr/>
        </p:nvSpPr>
        <p:spPr bwMode="auto">
          <a:xfrm>
            <a:off x="228600" y="6096000"/>
            <a:ext cx="8763000" cy="660400"/>
          </a:xfrm>
          <a:prstGeom prst="rect">
            <a:avLst/>
          </a:prstGeom>
          <a:noFill/>
          <a:ln w="19050">
            <a:solidFill>
              <a:schemeClr val="tx1"/>
            </a:solidFill>
            <a:miter lim="800000"/>
            <a:headEnd/>
            <a:tailEnd/>
          </a:ln>
        </p:spPr>
        <p:txBody>
          <a:bodyPr>
            <a:spAutoFit/>
          </a:bodyPr>
          <a:lstStyle/>
          <a:p>
            <a:pPr>
              <a:spcBef>
                <a:spcPct val="50000"/>
              </a:spcBef>
            </a:pPr>
            <a:r>
              <a:rPr lang="en-US"/>
              <a:t>Paul Grootendorst: A Review of Instrumental Variables Estimation of Treatment Effects…</a:t>
            </a:r>
            <a:br>
              <a:rPr lang="en-US"/>
            </a:br>
            <a:r>
              <a:rPr lang="en-US"/>
              <a:t>http://individual.utoronto.ca/grootendorst/pdf/IV_Paper_Sept6_2007.pdf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Instrumental Variables</a:t>
            </a:r>
          </a:p>
        </p:txBody>
      </p:sp>
      <p:sp>
        <p:nvSpPr>
          <p:cNvPr id="4" name="Content Placeholder 3"/>
          <p:cNvSpPr>
            <a:spLocks noGrp="1"/>
          </p:cNvSpPr>
          <p:nvPr>
            <p:ph idx="1"/>
          </p:nvPr>
        </p:nvSpPr>
        <p:spPr/>
        <p:txBody>
          <a:bodyPr/>
          <a:lstStyle/>
          <a:p>
            <a:pPr>
              <a:defRPr/>
            </a:pPr>
            <a:r>
              <a:rPr lang="en-US" smtClean="0"/>
              <a:t>Structure</a:t>
            </a:r>
          </a:p>
          <a:p>
            <a:pPr lvl="1">
              <a:defRPr/>
            </a:pPr>
            <a:r>
              <a:rPr lang="en-US" smtClean="0"/>
              <a:t>LWAGE (</a:t>
            </a:r>
            <a:r>
              <a:rPr lang="en-US" b="1" smtClean="0"/>
              <a:t>ED,EXP,EXPSQ,WKS,OCC,</a:t>
            </a:r>
            <a:br>
              <a:rPr lang="en-US" b="1" smtClean="0"/>
            </a:br>
            <a:r>
              <a:rPr lang="en-US" b="1" smtClean="0"/>
              <a:t>             SOUTH,SMSA,UNION</a:t>
            </a:r>
            <a:r>
              <a:rPr lang="en-US" smtClean="0"/>
              <a:t>)</a:t>
            </a:r>
          </a:p>
          <a:p>
            <a:pPr lvl="1">
              <a:defRPr/>
            </a:pPr>
            <a:r>
              <a:rPr lang="en-US" smtClean="0"/>
              <a:t>ED (</a:t>
            </a:r>
            <a:r>
              <a:rPr lang="en-US" b="1" smtClean="0">
                <a:solidFill>
                  <a:srgbClr val="0066FF"/>
                </a:solidFill>
              </a:rPr>
              <a:t>MS</a:t>
            </a:r>
            <a:r>
              <a:rPr lang="en-US" smtClean="0"/>
              <a:t>, </a:t>
            </a:r>
            <a:r>
              <a:rPr lang="en-US" b="1" smtClean="0">
                <a:solidFill>
                  <a:srgbClr val="0066FF"/>
                </a:solidFill>
              </a:rPr>
              <a:t>FEM</a:t>
            </a:r>
            <a:r>
              <a:rPr lang="en-US" smtClean="0"/>
              <a:t>, </a:t>
            </a:r>
            <a:r>
              <a:rPr lang="en-US" b="1" smtClean="0">
                <a:solidFill>
                  <a:srgbClr val="0066FF"/>
                </a:solidFill>
              </a:rPr>
              <a:t>BLK</a:t>
            </a:r>
            <a:r>
              <a:rPr lang="en-US" smtClean="0"/>
              <a:t>)</a:t>
            </a:r>
          </a:p>
          <a:p>
            <a:pPr lvl="1">
              <a:defRPr/>
            </a:pPr>
            <a:endParaRPr lang="en-US" smtClean="0"/>
          </a:p>
          <a:p>
            <a:pPr marL="469900" lvl="1" indent="-469900">
              <a:buSzPct val="70000"/>
              <a:defRPr/>
            </a:pPr>
            <a:r>
              <a:rPr lang="en-US" sz="2800" smtClean="0"/>
              <a:t>Reduced Form: </a:t>
            </a:r>
            <a:br>
              <a:rPr lang="en-US" sz="2800" smtClean="0"/>
            </a:br>
            <a:r>
              <a:rPr lang="en-US" sz="2800" smtClean="0"/>
              <a:t>    LWAGE[ </a:t>
            </a:r>
            <a:r>
              <a:rPr lang="en-US" sz="2800" b="1" smtClean="0"/>
              <a:t>ED</a:t>
            </a:r>
            <a:r>
              <a:rPr lang="en-US" sz="2800" smtClean="0"/>
              <a:t> (</a:t>
            </a:r>
            <a:r>
              <a:rPr lang="en-US" sz="2800" b="1" smtClean="0">
                <a:solidFill>
                  <a:srgbClr val="0066FF"/>
                </a:solidFill>
              </a:rPr>
              <a:t>MS</a:t>
            </a:r>
            <a:r>
              <a:rPr lang="en-US" sz="2800" smtClean="0"/>
              <a:t>, </a:t>
            </a:r>
            <a:r>
              <a:rPr lang="en-US" sz="2800" b="1" smtClean="0">
                <a:solidFill>
                  <a:srgbClr val="0066FF"/>
                </a:solidFill>
              </a:rPr>
              <a:t>FEM</a:t>
            </a:r>
            <a:r>
              <a:rPr lang="en-US" sz="2800" smtClean="0"/>
              <a:t>, </a:t>
            </a:r>
            <a:r>
              <a:rPr lang="en-US" sz="2800" b="1" smtClean="0">
                <a:solidFill>
                  <a:srgbClr val="0066FF"/>
                </a:solidFill>
              </a:rPr>
              <a:t>BLK</a:t>
            </a:r>
            <a:r>
              <a:rPr lang="en-US" sz="2800" smtClean="0"/>
              <a:t>),</a:t>
            </a:r>
            <a:br>
              <a:rPr lang="en-US" sz="2800" smtClean="0"/>
            </a:br>
            <a:r>
              <a:rPr lang="en-US" sz="2800" smtClean="0"/>
              <a:t>                 </a:t>
            </a:r>
            <a:r>
              <a:rPr lang="en-US" sz="2800" b="1" smtClean="0"/>
              <a:t>EXP,EXPSQ,WKS,OCC,</a:t>
            </a:r>
            <a:br>
              <a:rPr lang="en-US" sz="2800" b="1" smtClean="0"/>
            </a:br>
            <a:r>
              <a:rPr lang="en-US" sz="2800" b="1" smtClean="0"/>
              <a:t>                  SOUTH,SMSA,UNION </a:t>
            </a:r>
            <a:r>
              <a:rPr lang="en-US" sz="2800" smtClean="0"/>
              <a:t>]</a:t>
            </a:r>
          </a:p>
          <a:p>
            <a:pPr>
              <a:defRPr/>
            </a:pP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p:txBody>
          <a:bodyPr/>
          <a:lstStyle/>
          <a:p>
            <a:r>
              <a:rPr lang="en-US" smtClean="0"/>
              <a:t>Two Stage Least Squares Strategy</a:t>
            </a:r>
          </a:p>
        </p:txBody>
      </p:sp>
      <p:sp>
        <p:nvSpPr>
          <p:cNvPr id="5" name="Content Placeholder 4"/>
          <p:cNvSpPr>
            <a:spLocks noGrp="1"/>
          </p:cNvSpPr>
          <p:nvPr>
            <p:ph idx="1"/>
          </p:nvPr>
        </p:nvSpPr>
        <p:spPr>
          <a:xfrm>
            <a:off x="304800" y="1870075"/>
            <a:ext cx="8610600" cy="4302125"/>
          </a:xfrm>
        </p:spPr>
        <p:txBody>
          <a:bodyPr/>
          <a:lstStyle/>
          <a:p>
            <a:pPr marL="469900" lvl="1" indent="-469900">
              <a:buSzPct val="70000"/>
              <a:defRPr/>
            </a:pPr>
            <a:r>
              <a:rPr lang="en-US" sz="2800" smtClean="0"/>
              <a:t>Reduced Form: </a:t>
            </a:r>
            <a:br>
              <a:rPr lang="en-US" sz="2800" smtClean="0"/>
            </a:br>
            <a:r>
              <a:rPr lang="en-US" sz="2800" smtClean="0"/>
              <a:t>       LWAGE[ </a:t>
            </a:r>
            <a:r>
              <a:rPr lang="en-US" sz="2800" b="1" smtClean="0"/>
              <a:t>ED</a:t>
            </a:r>
            <a:r>
              <a:rPr lang="en-US" sz="2800" smtClean="0"/>
              <a:t> (</a:t>
            </a:r>
            <a:r>
              <a:rPr lang="en-US" sz="2800" b="1" smtClean="0">
                <a:solidFill>
                  <a:srgbClr val="0066FF"/>
                </a:solidFill>
              </a:rPr>
              <a:t>MS</a:t>
            </a:r>
            <a:r>
              <a:rPr lang="en-US" sz="2800" smtClean="0"/>
              <a:t>, </a:t>
            </a:r>
            <a:r>
              <a:rPr lang="en-US" sz="2800" b="1" smtClean="0">
                <a:solidFill>
                  <a:srgbClr val="0066FF"/>
                </a:solidFill>
              </a:rPr>
              <a:t>FEM</a:t>
            </a:r>
            <a:r>
              <a:rPr lang="en-US" sz="2800" smtClean="0"/>
              <a:t>, </a:t>
            </a:r>
            <a:r>
              <a:rPr lang="en-US" sz="2800" b="1" smtClean="0">
                <a:solidFill>
                  <a:srgbClr val="0066FF"/>
                </a:solidFill>
              </a:rPr>
              <a:t>BLK</a:t>
            </a:r>
            <a:r>
              <a:rPr lang="en-US" sz="2800" b="1" smtClean="0">
                <a:solidFill>
                  <a:srgbClr val="000000"/>
                </a:solidFill>
              </a:rPr>
              <a:t>,X</a:t>
            </a:r>
            <a:r>
              <a:rPr lang="en-US" sz="2800" smtClean="0"/>
              <a:t>),</a:t>
            </a:r>
            <a:br>
              <a:rPr lang="en-US" sz="2800" smtClean="0"/>
            </a:br>
            <a:r>
              <a:rPr lang="en-US" sz="2800" smtClean="0"/>
              <a:t>                    </a:t>
            </a:r>
            <a:r>
              <a:rPr lang="en-US" sz="2800" b="1" smtClean="0"/>
              <a:t>EXP,EXPSQ,WKS,OCC,</a:t>
            </a:r>
            <a:br>
              <a:rPr lang="en-US" sz="2800" b="1" smtClean="0"/>
            </a:br>
            <a:r>
              <a:rPr lang="en-US" sz="2800" b="1" smtClean="0"/>
              <a:t>                     SOUTH,SMSA,UNION </a:t>
            </a:r>
            <a:r>
              <a:rPr lang="en-US" sz="2800" smtClean="0"/>
              <a:t>]</a:t>
            </a:r>
          </a:p>
          <a:p>
            <a:pPr>
              <a:defRPr/>
            </a:pPr>
            <a:r>
              <a:rPr lang="en-US" smtClean="0"/>
              <a:t>Strategy </a:t>
            </a:r>
          </a:p>
          <a:p>
            <a:pPr lvl="1">
              <a:defRPr/>
            </a:pPr>
            <a:r>
              <a:rPr lang="en-US" smtClean="0"/>
              <a:t>(1)  Purge ED of the influence of everything but MS, FEM, BLK (and the other variables). Predict ED using all exogenous information in the sample (</a:t>
            </a:r>
            <a:r>
              <a:rPr lang="en-US" b="1" smtClean="0"/>
              <a:t>X</a:t>
            </a:r>
            <a:r>
              <a:rPr lang="en-US" smtClean="0"/>
              <a:t> and </a:t>
            </a:r>
            <a:r>
              <a:rPr lang="en-US" b="1" smtClean="0">
                <a:solidFill>
                  <a:srgbClr val="0066FF"/>
                </a:solidFill>
              </a:rPr>
              <a:t>Z</a:t>
            </a:r>
            <a:r>
              <a:rPr lang="en-US" smtClean="0"/>
              <a:t>).</a:t>
            </a:r>
          </a:p>
          <a:p>
            <a:pPr lvl="1">
              <a:defRPr/>
            </a:pPr>
            <a:r>
              <a:rPr lang="en-US" smtClean="0"/>
              <a:t>(2)  Regress LWAGE on this prediction of ED and everything else.</a:t>
            </a:r>
          </a:p>
          <a:p>
            <a:pPr lvl="1">
              <a:defRPr/>
            </a:pPr>
            <a:r>
              <a:rPr lang="en-US" smtClean="0"/>
              <a:t>Standard errors must be adjusted for the predicted ED</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srcRect/>
          <a:stretch>
            <a:fillRect/>
          </a:stretch>
        </p:blipFill>
        <p:spPr bwMode="auto">
          <a:xfrm>
            <a:off x="304800" y="838200"/>
            <a:ext cx="6829425" cy="5791200"/>
          </a:xfrm>
          <a:prstGeom prst="rect">
            <a:avLst/>
          </a:prstGeom>
          <a:noFill/>
          <a:ln w="19050">
            <a:noFill/>
            <a:miter lim="800000"/>
            <a:headEnd/>
            <a:tailEnd/>
          </a:ln>
        </p:spPr>
      </p:pic>
      <p:sp>
        <p:nvSpPr>
          <p:cNvPr id="12291" name="Rectangle 4"/>
          <p:cNvSpPr>
            <a:spLocks noChangeArrowheads="1"/>
          </p:cNvSpPr>
          <p:nvPr/>
        </p:nvSpPr>
        <p:spPr bwMode="auto">
          <a:xfrm>
            <a:off x="1371600" y="3733800"/>
            <a:ext cx="2362200" cy="228600"/>
          </a:xfrm>
          <a:prstGeom prst="rect">
            <a:avLst/>
          </a:prstGeom>
          <a:solidFill>
            <a:srgbClr val="0099FF">
              <a:alpha val="32156"/>
            </a:srgbClr>
          </a:solidFill>
          <a:ln w="19050" algn="ctr">
            <a:solidFill>
              <a:schemeClr val="tx1"/>
            </a:solidFill>
            <a:round/>
            <a:headEnd/>
            <a:tailEnd/>
          </a:ln>
        </p:spPr>
        <p:txBody>
          <a:bodyPr wrap="none"/>
          <a:lstStyle/>
          <a:p>
            <a:endParaRPr lang="en-US"/>
          </a:p>
        </p:txBody>
      </p:sp>
      <p:pic>
        <p:nvPicPr>
          <p:cNvPr id="12292" name="Picture 3"/>
          <p:cNvPicPr>
            <a:picLocks noChangeAspect="1" noChangeArrowheads="1"/>
          </p:cNvPicPr>
          <p:nvPr/>
        </p:nvPicPr>
        <p:blipFill>
          <a:blip r:embed="rId4"/>
          <a:srcRect/>
          <a:stretch>
            <a:fillRect/>
          </a:stretch>
        </p:blipFill>
        <p:spPr bwMode="auto">
          <a:xfrm>
            <a:off x="6858000" y="4267200"/>
            <a:ext cx="1447800" cy="2212975"/>
          </a:xfrm>
          <a:prstGeom prst="rect">
            <a:avLst/>
          </a:prstGeom>
          <a:noFill/>
          <a:ln w="19050">
            <a:noFill/>
            <a:miter lim="800000"/>
            <a:headEnd/>
            <a:tailEnd/>
          </a:ln>
        </p:spPr>
      </p:pic>
      <p:cxnSp>
        <p:nvCxnSpPr>
          <p:cNvPr id="12293" name="Straight Arrow Connector 7"/>
          <p:cNvCxnSpPr>
            <a:cxnSpLocks noChangeShapeType="1"/>
          </p:cNvCxnSpPr>
          <p:nvPr/>
        </p:nvCxnSpPr>
        <p:spPr bwMode="auto">
          <a:xfrm>
            <a:off x="2895600" y="6172200"/>
            <a:ext cx="4114800" cy="152400"/>
          </a:xfrm>
          <a:prstGeom prst="straightConnector1">
            <a:avLst/>
          </a:prstGeom>
          <a:noFill/>
          <a:ln w="28575" algn="ctr">
            <a:solidFill>
              <a:srgbClr val="8B00EA"/>
            </a:solidFill>
            <a:round/>
            <a:headEnd type="triangle" w="med" len="med"/>
            <a:tailEnd type="arrow" w="med" len="med"/>
          </a:ln>
        </p:spPr>
      </p:cxnSp>
      <p:sp>
        <p:nvSpPr>
          <p:cNvPr id="12294" name="TextBox 8"/>
          <p:cNvSpPr txBox="1">
            <a:spLocks noChangeArrowheads="1"/>
          </p:cNvSpPr>
          <p:nvPr/>
        </p:nvSpPr>
        <p:spPr bwMode="auto">
          <a:xfrm>
            <a:off x="5638800" y="1371600"/>
            <a:ext cx="3276600" cy="2032000"/>
          </a:xfrm>
          <a:prstGeom prst="rect">
            <a:avLst/>
          </a:prstGeom>
          <a:noFill/>
          <a:ln w="22225">
            <a:solidFill>
              <a:srgbClr val="8B00EA"/>
            </a:solidFill>
            <a:miter lim="800000"/>
            <a:headEnd/>
            <a:tailEnd/>
          </a:ln>
        </p:spPr>
        <p:txBody>
          <a:bodyPr>
            <a:spAutoFit/>
          </a:bodyPr>
          <a:lstStyle/>
          <a:p>
            <a:r>
              <a:rPr lang="en-US" b="1">
                <a:latin typeface="Arial" pitchFamily="34" charset="0"/>
                <a:cs typeface="Arial" pitchFamily="34" charset="0"/>
              </a:rPr>
              <a:t>The weird results for the coefficient on ED happened because the instruments, MS,FEM,BLK are all dummy variables.  There is not enough variation in these variables.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Source of Endogeneity</a:t>
            </a:r>
            <a:endParaRPr lang="en-US"/>
          </a:p>
        </p:txBody>
      </p:sp>
      <p:sp>
        <p:nvSpPr>
          <p:cNvPr id="5" name="Content Placeholder 4"/>
          <p:cNvSpPr>
            <a:spLocks noGrp="1"/>
          </p:cNvSpPr>
          <p:nvPr>
            <p:ph idx="1"/>
          </p:nvPr>
        </p:nvSpPr>
        <p:spPr/>
        <p:txBody>
          <a:bodyPr/>
          <a:lstStyle/>
          <a:p>
            <a:pPr lvl="1">
              <a:defRPr/>
            </a:pPr>
            <a:r>
              <a:rPr lang="en-US" b="1" smtClean="0"/>
              <a:t>LWAGE</a:t>
            </a:r>
            <a:r>
              <a:rPr lang="en-US" smtClean="0"/>
              <a:t>   = f(</a:t>
            </a:r>
            <a:r>
              <a:rPr lang="en-US" b="1" smtClean="0"/>
              <a:t>ED,</a:t>
            </a:r>
            <a:br>
              <a:rPr lang="en-US" b="1" smtClean="0"/>
            </a:br>
            <a:r>
              <a:rPr lang="en-US" b="1" smtClean="0"/>
              <a:t>                     EXP,EXPSQ,WKS,OCC,</a:t>
            </a:r>
            <a:br>
              <a:rPr lang="en-US" b="1" smtClean="0"/>
            </a:br>
            <a:r>
              <a:rPr lang="en-US" b="1" smtClean="0"/>
              <a:t>                     SOUTH,SMSA,UNION</a:t>
            </a:r>
            <a:r>
              <a:rPr lang="en-US" smtClean="0"/>
              <a:t>)  +  </a:t>
            </a:r>
            <a:r>
              <a:rPr lang="en-US" smtClean="0">
                <a:sym typeface="Symbol"/>
              </a:rPr>
              <a:t></a:t>
            </a:r>
          </a:p>
          <a:p>
            <a:pPr lvl="1">
              <a:defRPr/>
            </a:pPr>
            <a:r>
              <a:rPr lang="en-US" b="1" smtClean="0"/>
              <a:t>ED</a:t>
            </a:r>
            <a:r>
              <a:rPr lang="en-US" smtClean="0"/>
              <a:t>          =  f(</a:t>
            </a:r>
            <a:r>
              <a:rPr lang="en-US" b="1" smtClean="0"/>
              <a:t>MS,FEM,BLK,</a:t>
            </a:r>
            <a:br>
              <a:rPr lang="en-US" b="1" smtClean="0"/>
            </a:br>
            <a:r>
              <a:rPr lang="en-US" b="1" smtClean="0"/>
              <a:t>                     EXP,EXPSQ,WKS,OCC,</a:t>
            </a:r>
            <a:br>
              <a:rPr lang="en-US" b="1" smtClean="0"/>
            </a:br>
            <a:r>
              <a:rPr lang="en-US" b="1" smtClean="0"/>
              <a:t>                     SOUTH,SMSA,UNION</a:t>
            </a:r>
            <a:r>
              <a:rPr lang="en-US" smtClean="0"/>
              <a:t>)  +  u</a:t>
            </a:r>
            <a:endParaRPr lang="en-US" smtClean="0">
              <a:sym typeface="Symbol"/>
            </a:endParaRPr>
          </a:p>
        </p:txBody>
      </p:sp>
      <p:cxnSp>
        <p:nvCxnSpPr>
          <p:cNvPr id="7" name="Straight Arrow Connector 6"/>
          <p:cNvCxnSpPr/>
          <p:nvPr/>
        </p:nvCxnSpPr>
        <p:spPr bwMode="auto">
          <a:xfrm>
            <a:off x="3886200" y="2055812"/>
            <a:ext cx="3581400" cy="1588"/>
          </a:xfrm>
          <a:prstGeom prst="straightConnector1">
            <a:avLst/>
          </a:prstGeom>
          <a:solidFill>
            <a:schemeClr val="accent1"/>
          </a:solidFill>
          <a:ln w="38100" cap="flat" cmpd="sng" algn="ctr">
            <a:solidFill>
              <a:srgbClr val="FF3300"/>
            </a:solidFill>
            <a:prstDash val="solid"/>
            <a:round/>
            <a:headEnd type="arrow" w="med" len="med"/>
            <a:tailEnd type="arrow" w="med" len="med"/>
          </a:ln>
          <a:effectLst/>
        </p:spPr>
      </p:cxnSp>
      <p:cxnSp>
        <p:nvCxnSpPr>
          <p:cNvPr id="9" name="Straight Arrow Connector 8"/>
          <p:cNvCxnSpPr/>
          <p:nvPr/>
        </p:nvCxnSpPr>
        <p:spPr bwMode="auto">
          <a:xfrm rot="5400000">
            <a:off x="7123906" y="2400300"/>
            <a:ext cx="533400" cy="1588"/>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11" name="Straight Arrow Connector 10"/>
          <p:cNvCxnSpPr/>
          <p:nvPr/>
        </p:nvCxnSpPr>
        <p:spPr bwMode="auto">
          <a:xfrm rot="5400000" flipH="1" flipV="1">
            <a:off x="6896100" y="3390900"/>
            <a:ext cx="838200" cy="1588"/>
          </a:xfrm>
          <a:prstGeom prst="straightConnector1">
            <a:avLst/>
          </a:prstGeom>
          <a:solidFill>
            <a:schemeClr val="accent1"/>
          </a:solidFill>
          <a:ln w="38100" cap="flat" cmpd="sng" algn="ctr">
            <a:solidFill>
              <a:srgbClr val="0066FF"/>
            </a:solidFill>
            <a:prstDash val="sysDash"/>
            <a:round/>
            <a:headEnd type="arrow" w="med" len="med"/>
            <a:tailEnd type="arrow" w="med" len="med"/>
          </a:ln>
          <a:effectLst/>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Remove the Endogeneity</a:t>
            </a:r>
            <a:endParaRPr lang="en-US"/>
          </a:p>
        </p:txBody>
      </p:sp>
      <p:sp>
        <p:nvSpPr>
          <p:cNvPr id="5" name="Content Placeholder 4"/>
          <p:cNvSpPr>
            <a:spLocks noGrp="1"/>
          </p:cNvSpPr>
          <p:nvPr>
            <p:ph idx="1"/>
          </p:nvPr>
        </p:nvSpPr>
        <p:spPr/>
        <p:txBody>
          <a:bodyPr/>
          <a:lstStyle/>
          <a:p>
            <a:pPr lvl="1">
              <a:defRPr/>
            </a:pPr>
            <a:r>
              <a:rPr lang="en-US" b="1" smtClean="0"/>
              <a:t>LWAGE</a:t>
            </a:r>
            <a:r>
              <a:rPr lang="en-US" smtClean="0"/>
              <a:t>   = f(</a:t>
            </a:r>
            <a:r>
              <a:rPr lang="en-US" b="1" smtClean="0"/>
              <a:t>ED,</a:t>
            </a:r>
            <a:br>
              <a:rPr lang="en-US" b="1" smtClean="0"/>
            </a:br>
            <a:r>
              <a:rPr lang="en-US" b="1" smtClean="0"/>
              <a:t>                     EXP,EXPSQ,WKS,OCC,</a:t>
            </a:r>
            <a:br>
              <a:rPr lang="en-US" b="1" smtClean="0"/>
            </a:br>
            <a:r>
              <a:rPr lang="en-US" b="1" smtClean="0"/>
              <a:t>                     SOUTH,SMSA,UNION</a:t>
            </a:r>
            <a:r>
              <a:rPr lang="en-US" smtClean="0"/>
              <a:t>)  + u +  </a:t>
            </a:r>
            <a:r>
              <a:rPr lang="en-US" smtClean="0">
                <a:sym typeface="Symbol"/>
              </a:rPr>
              <a:t></a:t>
            </a:r>
          </a:p>
          <a:p>
            <a:pPr lvl="1">
              <a:defRPr/>
            </a:pPr>
            <a:endParaRPr lang="en-US" smtClean="0">
              <a:sym typeface="Symbol"/>
            </a:endParaRPr>
          </a:p>
          <a:p>
            <a:pPr lvl="1">
              <a:defRPr/>
            </a:pPr>
            <a:r>
              <a:rPr lang="en-US" smtClean="0">
                <a:sym typeface="Symbol"/>
              </a:rPr>
              <a:t>Strategy</a:t>
            </a:r>
          </a:p>
          <a:p>
            <a:pPr lvl="2">
              <a:defRPr/>
            </a:pPr>
            <a:r>
              <a:rPr lang="en-US" smtClean="0">
                <a:sym typeface="Symbol"/>
              </a:rPr>
              <a:t>Estimate u</a:t>
            </a:r>
          </a:p>
          <a:p>
            <a:pPr lvl="2">
              <a:defRPr/>
            </a:pPr>
            <a:r>
              <a:rPr lang="en-US" smtClean="0">
                <a:sym typeface="Symbol"/>
              </a:rPr>
              <a:t>Add u to the equation.  ED is uncorrelated with  when u is in the equation.</a:t>
            </a:r>
          </a:p>
          <a:p>
            <a:pPr lvl="1">
              <a:defRPr/>
            </a:pPr>
            <a:endParaRPr lang="en-US" smtClean="0">
              <a:sym typeface="Symbol"/>
            </a:endParaRPr>
          </a:p>
        </p:txBody>
      </p:sp>
      <p:cxnSp>
        <p:nvCxnSpPr>
          <p:cNvPr id="7" name="Straight Arrow Connector 6"/>
          <p:cNvCxnSpPr/>
          <p:nvPr/>
        </p:nvCxnSpPr>
        <p:spPr bwMode="auto">
          <a:xfrm>
            <a:off x="3886200" y="2055812"/>
            <a:ext cx="3276600" cy="1588"/>
          </a:xfrm>
          <a:prstGeom prst="straightConnector1">
            <a:avLst/>
          </a:prstGeom>
          <a:solidFill>
            <a:schemeClr val="accent1"/>
          </a:solidFill>
          <a:ln w="38100" cap="flat" cmpd="sng" algn="ctr">
            <a:solidFill>
              <a:srgbClr val="FF3300"/>
            </a:solidFill>
            <a:prstDash val="solid"/>
            <a:round/>
            <a:headEnd type="arrow" w="med" len="med"/>
            <a:tailEnd type="arrow" w="med" len="med"/>
          </a:ln>
          <a:effectLst/>
        </p:spPr>
      </p:cxnSp>
      <p:cxnSp>
        <p:nvCxnSpPr>
          <p:cNvPr id="9" name="Straight Arrow Connector 8"/>
          <p:cNvCxnSpPr/>
          <p:nvPr/>
        </p:nvCxnSpPr>
        <p:spPr bwMode="auto">
          <a:xfrm rot="5400000">
            <a:off x="6895306" y="2400300"/>
            <a:ext cx="533400" cy="1588"/>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srcRect/>
          <a:stretch>
            <a:fillRect/>
          </a:stretch>
        </p:blipFill>
        <p:spPr bwMode="auto">
          <a:xfrm>
            <a:off x="1066800" y="1981200"/>
            <a:ext cx="7658467" cy="4599822"/>
          </a:xfrm>
          <a:prstGeom prst="rect">
            <a:avLst/>
          </a:prstGeom>
          <a:noFill/>
          <a:ln w="9525">
            <a:noFill/>
            <a:miter lim="800000"/>
            <a:headEnd/>
            <a:tailEnd/>
          </a:ln>
          <a:effectLst/>
        </p:spPr>
      </p:pic>
      <p:sp>
        <p:nvSpPr>
          <p:cNvPr id="2" name="Title 1"/>
          <p:cNvSpPr>
            <a:spLocks noGrp="1"/>
          </p:cNvSpPr>
          <p:nvPr>
            <p:ph type="title"/>
          </p:nvPr>
        </p:nvSpPr>
        <p:spPr>
          <a:xfrm>
            <a:off x="495667" y="1066800"/>
            <a:ext cx="8229600" cy="838200"/>
          </a:xfrm>
        </p:spPr>
        <p:txBody>
          <a:bodyPr/>
          <a:lstStyle/>
          <a:p>
            <a:r>
              <a:rPr lang="en-US" smtClean="0"/>
              <a:t>Auxiliary Regression for ED to Obtain Residuals</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srcRect/>
          <a:stretch>
            <a:fillRect/>
          </a:stretch>
        </p:blipFill>
        <p:spPr bwMode="auto">
          <a:xfrm>
            <a:off x="381000" y="1600200"/>
            <a:ext cx="6682426" cy="4038600"/>
          </a:xfrm>
          <a:prstGeom prst="rect">
            <a:avLst/>
          </a:prstGeom>
          <a:noFill/>
          <a:ln w="9525">
            <a:noFill/>
            <a:miter lim="800000"/>
            <a:headEnd/>
            <a:tailEnd/>
          </a:ln>
          <a:effectLst/>
        </p:spPr>
      </p:pic>
      <p:pic>
        <p:nvPicPr>
          <p:cNvPr id="49155" name="Picture 3"/>
          <p:cNvPicPr>
            <a:picLocks noChangeAspect="1" noChangeArrowheads="1"/>
          </p:cNvPicPr>
          <p:nvPr/>
        </p:nvPicPr>
        <p:blipFill>
          <a:blip r:embed="rId3"/>
          <a:srcRect/>
          <a:stretch>
            <a:fillRect/>
          </a:stretch>
        </p:blipFill>
        <p:spPr bwMode="auto">
          <a:xfrm>
            <a:off x="7315200" y="3505200"/>
            <a:ext cx="1466850" cy="1638300"/>
          </a:xfrm>
          <a:prstGeom prst="rect">
            <a:avLst/>
          </a:prstGeom>
          <a:noFill/>
          <a:ln w="9525">
            <a:noFill/>
            <a:miter lim="800000"/>
            <a:headEnd/>
            <a:tailEnd/>
          </a:ln>
          <a:effectLst/>
        </p:spPr>
      </p:pic>
      <p:sp>
        <p:nvSpPr>
          <p:cNvPr id="6" name="TextBox 5"/>
          <p:cNvSpPr txBox="1"/>
          <p:nvPr/>
        </p:nvSpPr>
        <p:spPr>
          <a:xfrm>
            <a:off x="416860" y="881390"/>
            <a:ext cx="8117540" cy="523220"/>
          </a:xfrm>
          <a:prstGeom prst="rect">
            <a:avLst/>
          </a:prstGeom>
          <a:noFill/>
        </p:spPr>
        <p:txBody>
          <a:bodyPr wrap="square" rtlCol="0">
            <a:spAutoFit/>
          </a:bodyPr>
          <a:lstStyle/>
          <a:p>
            <a:r>
              <a:rPr lang="en-US" sz="2800" b="1" smtClean="0">
                <a:solidFill>
                  <a:srgbClr val="7030A0"/>
                </a:solidFill>
                <a:latin typeface="Arial" pitchFamily="34" charset="0"/>
                <a:cs typeface="Arial" pitchFamily="34" charset="0"/>
              </a:rPr>
              <a:t>OLS with Residual (Control Function) Added</a:t>
            </a:r>
            <a:endParaRPr lang="en-US" sz="2800" b="1">
              <a:solidFill>
                <a:srgbClr val="7030A0"/>
              </a:solidFill>
              <a:latin typeface="Arial" pitchFamily="34" charset="0"/>
              <a:cs typeface="Arial" pitchFamily="34" charset="0"/>
            </a:endParaRPr>
          </a:p>
        </p:txBody>
      </p:sp>
      <p:sp>
        <p:nvSpPr>
          <p:cNvPr id="7" name="TextBox 6"/>
          <p:cNvSpPr txBox="1"/>
          <p:nvPr/>
        </p:nvSpPr>
        <p:spPr>
          <a:xfrm>
            <a:off x="7543800" y="3048000"/>
            <a:ext cx="914400" cy="369332"/>
          </a:xfrm>
          <a:prstGeom prst="rect">
            <a:avLst/>
          </a:prstGeom>
          <a:noFill/>
        </p:spPr>
        <p:txBody>
          <a:bodyPr wrap="square" rtlCol="0">
            <a:spAutoFit/>
          </a:bodyPr>
          <a:lstStyle/>
          <a:p>
            <a:r>
              <a:rPr lang="en-US" b="1" smtClean="0">
                <a:solidFill>
                  <a:srgbClr val="7030A0"/>
                </a:solidFill>
                <a:latin typeface="Arial" pitchFamily="34" charset="0"/>
                <a:cs typeface="Arial" pitchFamily="34" charset="0"/>
              </a:rPr>
              <a:t>2SLS</a:t>
            </a:r>
            <a:endParaRPr lang="en-US" b="1">
              <a:solidFill>
                <a:srgbClr val="7030A0"/>
              </a:solidFill>
              <a:latin typeface="Arial" pitchFamily="34" charset="0"/>
              <a:cs typeface="Arial" pitchFamily="34" charset="0"/>
            </a:endParaRPr>
          </a:p>
        </p:txBody>
      </p:sp>
      <p:sp>
        <p:nvSpPr>
          <p:cNvPr id="8" name="Rectangle 7"/>
          <p:cNvSpPr/>
          <p:nvPr/>
        </p:nvSpPr>
        <p:spPr bwMode="auto">
          <a:xfrm>
            <a:off x="416860" y="4827495"/>
            <a:ext cx="6400800" cy="228600"/>
          </a:xfrm>
          <a:prstGeom prst="rect">
            <a:avLst/>
          </a:prstGeom>
          <a:solidFill>
            <a:srgbClr val="CCCC0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09600"/>
          </a:xfrm>
        </p:spPr>
        <p:txBody>
          <a:bodyPr/>
          <a:lstStyle/>
          <a:p>
            <a:r>
              <a:rPr lang="en-US" smtClean="0"/>
              <a:t>A Warning About Control Function</a:t>
            </a:r>
            <a:endParaRPr lang="en-US"/>
          </a:p>
        </p:txBody>
      </p:sp>
      <p:pic>
        <p:nvPicPr>
          <p:cNvPr id="235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199" y="1447800"/>
            <a:ext cx="7246671"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3414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Endogenous Dummy Variable</a:t>
            </a:r>
          </a:p>
        </p:txBody>
      </p:sp>
      <p:sp>
        <p:nvSpPr>
          <p:cNvPr id="13315" name="Content Placeholder 2"/>
          <p:cNvSpPr>
            <a:spLocks noGrp="1"/>
          </p:cNvSpPr>
          <p:nvPr>
            <p:ph idx="1"/>
          </p:nvPr>
        </p:nvSpPr>
        <p:spPr/>
        <p:txBody>
          <a:bodyPr/>
          <a:lstStyle/>
          <a:p>
            <a:r>
              <a:rPr lang="en-US" smtClean="0"/>
              <a:t>Y  =  x</a:t>
            </a:r>
            <a:r>
              <a:rPr lang="el-GR" smtClean="0"/>
              <a:t>β</a:t>
            </a:r>
            <a:r>
              <a:rPr lang="en-US" smtClean="0"/>
              <a:t>  +  </a:t>
            </a:r>
            <a:r>
              <a:rPr lang="el-GR" smtClean="0"/>
              <a:t>δ</a:t>
            </a:r>
            <a:r>
              <a:rPr lang="en-US" smtClean="0"/>
              <a:t>T +  </a:t>
            </a:r>
            <a:r>
              <a:rPr lang="el-GR" smtClean="0"/>
              <a:t>ε</a:t>
            </a:r>
            <a:r>
              <a:rPr lang="en-US" smtClean="0"/>
              <a:t> (</a:t>
            </a:r>
            <a:r>
              <a:rPr lang="en-US" smtClean="0">
                <a:solidFill>
                  <a:srgbClr val="FF0000"/>
                </a:solidFill>
              </a:rPr>
              <a:t>unobservable factors</a:t>
            </a:r>
            <a:r>
              <a:rPr lang="en-US" smtClean="0"/>
              <a:t>)</a:t>
            </a:r>
          </a:p>
          <a:p>
            <a:endParaRPr lang="en-US" sz="1400" smtClean="0"/>
          </a:p>
          <a:p>
            <a:r>
              <a:rPr lang="en-US" smtClean="0"/>
              <a:t>T  =  a dummy variable (treatment)</a:t>
            </a:r>
          </a:p>
          <a:p>
            <a:endParaRPr lang="en-US" sz="1400" smtClean="0"/>
          </a:p>
          <a:p>
            <a:r>
              <a:rPr lang="en-US" smtClean="0"/>
              <a:t>T = 0/1 depending on:</a:t>
            </a:r>
          </a:p>
          <a:p>
            <a:pPr lvl="1"/>
            <a:r>
              <a:rPr lang="en-US" smtClean="0"/>
              <a:t>x and z</a:t>
            </a:r>
          </a:p>
          <a:p>
            <a:pPr lvl="1"/>
            <a:r>
              <a:rPr lang="en-US" smtClean="0"/>
              <a:t>The same </a:t>
            </a:r>
            <a:r>
              <a:rPr lang="en-US" smtClean="0">
                <a:solidFill>
                  <a:srgbClr val="FF0000"/>
                </a:solidFill>
              </a:rPr>
              <a:t>unobservable factors</a:t>
            </a:r>
          </a:p>
          <a:p>
            <a:pPr lvl="1"/>
            <a:endParaRPr lang="en-US" sz="1400" smtClean="0">
              <a:solidFill>
                <a:srgbClr val="FF0000"/>
              </a:solidFill>
            </a:endParaRPr>
          </a:p>
          <a:p>
            <a:r>
              <a:rPr lang="en-US" smtClean="0">
                <a:solidFill>
                  <a:srgbClr val="000000"/>
                </a:solidFill>
              </a:rPr>
              <a:t>T is endogenous – same as 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457200" y="304800"/>
            <a:ext cx="8229600" cy="1139825"/>
          </a:xfrm>
        </p:spPr>
        <p:txBody>
          <a:bodyPr/>
          <a:lstStyle/>
          <a:p>
            <a:pPr eaLnBrk="1" hangingPunct="1"/>
            <a:r>
              <a:rPr lang="en-US" sz="2400" b="1" smtClean="0">
                <a:solidFill>
                  <a:schemeClr val="tx1"/>
                </a:solidFill>
              </a:rPr>
              <a:t>Application: Health Care Panel Data</a:t>
            </a:r>
          </a:p>
        </p:txBody>
      </p:sp>
      <p:sp>
        <p:nvSpPr>
          <p:cNvPr id="14339" name="Text Box 3"/>
          <p:cNvSpPr txBox="1">
            <a:spLocks noChangeArrowheads="1"/>
          </p:cNvSpPr>
          <p:nvPr/>
        </p:nvSpPr>
        <p:spPr bwMode="auto">
          <a:xfrm>
            <a:off x="381000" y="1600200"/>
            <a:ext cx="8382000" cy="4803775"/>
          </a:xfrm>
          <a:prstGeom prst="rect">
            <a:avLst/>
          </a:prstGeom>
          <a:noFill/>
          <a:ln w="19050">
            <a:noFill/>
            <a:miter lim="800000"/>
            <a:headEnd/>
            <a:tailEnd/>
          </a:ln>
        </p:spPr>
        <p:txBody>
          <a:bodyPr>
            <a:spAutoFit/>
          </a:bodyPr>
          <a:lstStyle/>
          <a:p>
            <a:pPr>
              <a:spcBef>
                <a:spcPct val="50000"/>
              </a:spcBef>
            </a:pPr>
            <a:r>
              <a:rPr lang="en-US" sz="1600" b="1">
                <a:solidFill>
                  <a:srgbClr val="FF3300"/>
                </a:solidFill>
                <a:cs typeface="Arial" pitchFamily="34" charset="0"/>
              </a:rPr>
              <a:t>German Health Care Usage Data</a:t>
            </a:r>
            <a:r>
              <a:rPr lang="en-US" sz="1400" b="1">
                <a:cs typeface="Arial" pitchFamily="34" charset="0"/>
              </a:rPr>
              <a:t>, 7,293 Individuals, Varying Numbers of Periods</a:t>
            </a:r>
            <a:r>
              <a:rPr lang="en-US" sz="1400">
                <a:cs typeface="Arial" pitchFamily="34" charset="0"/>
              </a:rPr>
              <a:t/>
            </a:r>
            <a:br>
              <a:rPr lang="en-US" sz="1400">
                <a:cs typeface="Arial" pitchFamily="34" charset="0"/>
              </a:rPr>
            </a:br>
            <a:r>
              <a:rPr lang="en-US" sz="1400" b="1">
                <a:cs typeface="Arial" pitchFamily="34" charset="0"/>
              </a:rPr>
              <a:t>Variables in the file are</a:t>
            </a:r>
            <a:r>
              <a:rPr lang="en-US" sz="1400">
                <a:cs typeface="Arial" pitchFamily="34" charset="0"/>
              </a:rPr>
              <a:t/>
            </a:r>
            <a:br>
              <a:rPr lang="en-US" sz="1400">
                <a:cs typeface="Arial" pitchFamily="34" charset="0"/>
              </a:rPr>
            </a:br>
            <a:r>
              <a:rPr lang="en-US" sz="1400">
                <a:cs typeface="Arial" pitchFamily="34" charset="0"/>
              </a:rPr>
              <a:t>Data downloaded from Journal of Applied Econometrics Archive. This is an unbalanced panel with 7,293 individuals. They can be used for regression, count models, binary choice, ordered choice, and bivariate binary choice.  </a:t>
            </a:r>
            <a:r>
              <a:rPr lang="en-US" sz="1400" b="1">
                <a:solidFill>
                  <a:srgbClr val="FF3300"/>
                </a:solidFill>
                <a:cs typeface="Arial" pitchFamily="34" charset="0"/>
              </a:rPr>
              <a:t>This is a large data set.  There are altogether 27,326 observations.  The number of observations ranges from 1 to 7.  (Frequencies are: 1=1525, 2=2158, 3=825, 4=926, 5=1051, 6=1000, 7=987).</a:t>
            </a:r>
            <a:r>
              <a:rPr lang="en-US" sz="1400">
                <a:cs typeface="Arial" pitchFamily="34" charset="0"/>
              </a:rPr>
              <a:t>  Note, the variable NUMOBS below tells how many observations there are for each person.  This variable is repeated in each row of the data for the person.  (Downloaded from the JAE Archive)</a:t>
            </a:r>
          </a:p>
          <a:p>
            <a:r>
              <a:rPr lang="en-US" sz="1400">
                <a:cs typeface="Arial" pitchFamily="34" charset="0"/>
              </a:rPr>
              <a:t>                   </a:t>
            </a:r>
            <a:r>
              <a:rPr lang="en-US" sz="1400" b="1">
                <a:cs typeface="Arial" pitchFamily="34" charset="0"/>
              </a:rPr>
              <a:t>DOCTOR  	=  1(Number of doctor visits &gt; 0)</a:t>
            </a:r>
            <a:br>
              <a:rPr lang="en-US" sz="1400" b="1">
                <a:cs typeface="Arial" pitchFamily="34" charset="0"/>
              </a:rPr>
            </a:br>
            <a:r>
              <a:rPr lang="en-US" sz="1400" b="1">
                <a:cs typeface="Arial" pitchFamily="34" charset="0"/>
              </a:rPr>
              <a:t>                   HOSPITAL	=  1(Number of hospital visits &gt; 0)</a:t>
            </a:r>
          </a:p>
          <a:p>
            <a:r>
              <a:rPr lang="en-US" sz="1400" b="1">
                <a:cs typeface="Arial" pitchFamily="34" charset="0"/>
              </a:rPr>
              <a:t>                   HSAT       	=  health satisfaction, coded 0 (low) - 10 (high)  </a:t>
            </a:r>
          </a:p>
          <a:p>
            <a:r>
              <a:rPr lang="en-US" sz="1400" b="1">
                <a:solidFill>
                  <a:srgbClr val="FF3300"/>
                </a:solidFill>
                <a:cs typeface="Arial" pitchFamily="34" charset="0"/>
              </a:rPr>
              <a:t>                   </a:t>
            </a:r>
            <a:r>
              <a:rPr lang="en-US" sz="1400" b="1">
                <a:cs typeface="Arial" pitchFamily="34" charset="0"/>
              </a:rPr>
              <a:t>DOCVIS    	=  number of doctor visits in last three months</a:t>
            </a:r>
            <a:br>
              <a:rPr lang="en-US" sz="1400" b="1">
                <a:cs typeface="Arial" pitchFamily="34" charset="0"/>
              </a:rPr>
            </a:br>
            <a:r>
              <a:rPr lang="en-US" sz="1400" b="1">
                <a:cs typeface="Arial" pitchFamily="34" charset="0"/>
              </a:rPr>
              <a:t>                   HOSPVIS  	=  number of hospital visits in last calendar year</a:t>
            </a:r>
            <a:r>
              <a:rPr lang="en-US" sz="1400" b="1">
                <a:solidFill>
                  <a:srgbClr val="FF3300"/>
                </a:solidFill>
                <a:cs typeface="Arial" pitchFamily="34" charset="0"/>
              </a:rPr>
              <a:t/>
            </a:r>
            <a:br>
              <a:rPr lang="en-US" sz="1400" b="1">
                <a:solidFill>
                  <a:srgbClr val="FF3300"/>
                </a:solidFill>
                <a:cs typeface="Arial" pitchFamily="34" charset="0"/>
              </a:rPr>
            </a:br>
            <a:r>
              <a:rPr lang="en-US" sz="1400" b="1">
                <a:solidFill>
                  <a:srgbClr val="FF3300"/>
                </a:solidFill>
                <a:cs typeface="Arial" pitchFamily="34" charset="0"/>
              </a:rPr>
              <a:t>                   </a:t>
            </a:r>
            <a:r>
              <a:rPr lang="en-US" sz="1400" b="1">
                <a:cs typeface="Arial" pitchFamily="34" charset="0"/>
              </a:rPr>
              <a:t>PUBLIC    	=  insured in public health insurance = 1; otherwise = 0</a:t>
            </a:r>
            <a:br>
              <a:rPr lang="en-US" sz="1400" b="1">
                <a:cs typeface="Arial" pitchFamily="34" charset="0"/>
              </a:rPr>
            </a:br>
            <a:r>
              <a:rPr lang="en-US" sz="1400" b="1">
                <a:cs typeface="Arial" pitchFamily="34" charset="0"/>
              </a:rPr>
              <a:t>                   ADDON 	=  insured by add-on insurance = 1; otherswise = 0</a:t>
            </a:r>
          </a:p>
          <a:p>
            <a:r>
              <a:rPr lang="en-US" sz="1400">
                <a:cs typeface="Arial" pitchFamily="34" charset="0"/>
              </a:rPr>
              <a:t>                   </a:t>
            </a:r>
            <a:r>
              <a:rPr lang="en-US" sz="1400" b="1">
                <a:cs typeface="Arial" pitchFamily="34" charset="0"/>
              </a:rPr>
              <a:t>HHNINC 	=  household nominal monthly net income in German marks / 10000</a:t>
            </a:r>
            <a:r>
              <a:rPr lang="en-US" sz="1400">
                <a:cs typeface="Arial" pitchFamily="34" charset="0"/>
              </a:rPr>
              <a:t>.</a:t>
            </a:r>
          </a:p>
          <a:p>
            <a:r>
              <a:rPr lang="en-US" sz="1400">
                <a:cs typeface="Arial" pitchFamily="34" charset="0"/>
              </a:rPr>
              <a:t>                                             (4 observations with income=0 were dropped)</a:t>
            </a:r>
            <a:br>
              <a:rPr lang="en-US" sz="1400">
                <a:cs typeface="Arial" pitchFamily="34" charset="0"/>
              </a:rPr>
            </a:br>
            <a:r>
              <a:rPr lang="en-US" sz="1400">
                <a:cs typeface="Arial" pitchFamily="34" charset="0"/>
              </a:rPr>
              <a:t>                   </a:t>
            </a:r>
            <a:r>
              <a:rPr lang="en-US" sz="1400" b="1">
                <a:cs typeface="Arial" pitchFamily="34" charset="0"/>
              </a:rPr>
              <a:t>HHKIDS 	=  children under age 16 in the household = 1; otherwise = 0</a:t>
            </a:r>
            <a:br>
              <a:rPr lang="en-US" sz="1400" b="1">
                <a:cs typeface="Arial" pitchFamily="34" charset="0"/>
              </a:rPr>
            </a:br>
            <a:r>
              <a:rPr lang="en-US" sz="1400" b="1">
                <a:cs typeface="Arial" pitchFamily="34" charset="0"/>
              </a:rPr>
              <a:t>                   EDUC 	=  years of schooling </a:t>
            </a:r>
          </a:p>
          <a:p>
            <a:r>
              <a:rPr lang="en-US" sz="1400" b="1">
                <a:cs typeface="Arial" pitchFamily="34" charset="0"/>
              </a:rPr>
              <a:t>                   AGE 	=  age in years</a:t>
            </a:r>
          </a:p>
          <a:p>
            <a:r>
              <a:rPr lang="en-US" sz="1400" b="1">
                <a:cs typeface="Arial" pitchFamily="34" charset="0"/>
              </a:rPr>
              <a:t>                   MARRIED 	=  marital status</a:t>
            </a:r>
          </a:p>
          <a:p>
            <a:r>
              <a:rPr lang="en-US" sz="1400" b="1">
                <a:cs typeface="Arial" pitchFamily="34" charset="0"/>
              </a:rPr>
              <a:t>                   EDUC 	=  years of education</a:t>
            </a:r>
          </a:p>
        </p:txBody>
      </p:sp>
      <p:sp>
        <p:nvSpPr>
          <p:cNvPr id="14340" name="Line 4"/>
          <p:cNvSpPr>
            <a:spLocks noChangeShapeType="1"/>
          </p:cNvSpPr>
          <p:nvPr/>
        </p:nvSpPr>
        <p:spPr bwMode="auto">
          <a:xfrm>
            <a:off x="609600" y="3505200"/>
            <a:ext cx="609600" cy="0"/>
          </a:xfrm>
          <a:prstGeom prst="line">
            <a:avLst/>
          </a:prstGeom>
          <a:noFill/>
          <a:ln w="57150">
            <a:solidFill>
              <a:srgbClr val="FF3300"/>
            </a:solidFill>
            <a:round/>
            <a:headEnd/>
            <a:tailEnd type="triangle" w="med" len="med"/>
          </a:ln>
        </p:spPr>
        <p:txBody>
          <a:bodyPr wrap="none"/>
          <a:lstStyle/>
          <a:p>
            <a:endParaRPr lang="en-US"/>
          </a:p>
        </p:txBody>
      </p:sp>
      <p:sp>
        <p:nvSpPr>
          <p:cNvPr id="14341" name="Line 5"/>
          <p:cNvSpPr>
            <a:spLocks noChangeShapeType="1"/>
          </p:cNvSpPr>
          <p:nvPr/>
        </p:nvSpPr>
        <p:spPr bwMode="auto">
          <a:xfrm>
            <a:off x="609600" y="4572000"/>
            <a:ext cx="609600" cy="0"/>
          </a:xfrm>
          <a:prstGeom prst="line">
            <a:avLst/>
          </a:prstGeom>
          <a:noFill/>
          <a:ln w="57150">
            <a:solidFill>
              <a:srgbClr val="FF3300"/>
            </a:solidFill>
            <a:round/>
            <a:headEnd/>
            <a:tailEnd type="triangle" w="med" len="med"/>
          </a:ln>
        </p:spPr>
        <p:txBody>
          <a:bodyPr wrap="none"/>
          <a:lstStyle/>
          <a:p>
            <a:endParaRPr lang="en-US"/>
          </a:p>
        </p:txBody>
      </p:sp>
      <p:sp>
        <p:nvSpPr>
          <p:cNvPr id="14342" name="Line 5"/>
          <p:cNvSpPr>
            <a:spLocks noChangeShapeType="1"/>
          </p:cNvSpPr>
          <p:nvPr/>
        </p:nvSpPr>
        <p:spPr bwMode="auto">
          <a:xfrm>
            <a:off x="609600" y="4767263"/>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228600" y="5181600"/>
            <a:ext cx="8686800" cy="838200"/>
          </a:xfrm>
        </p:spPr>
        <p:txBody>
          <a:bodyPr/>
          <a:lstStyle/>
          <a:p>
            <a:pPr algn="l"/>
            <a:r>
              <a:rPr lang="en-US" sz="2400" smtClean="0"/>
              <a:t>A study of moral hazard</a:t>
            </a:r>
            <a:br>
              <a:rPr lang="en-US" sz="2400" smtClean="0"/>
            </a:br>
            <a:r>
              <a:rPr lang="en-US" sz="2400" smtClean="0"/>
              <a:t>Riphahn, Wambach, Million: “Incentive Effects in the Demand for Healthcare”</a:t>
            </a:r>
            <a:br>
              <a:rPr lang="en-US" sz="2400" smtClean="0"/>
            </a:br>
            <a:r>
              <a:rPr lang="en-US" sz="2400" smtClean="0"/>
              <a:t>Journal of Applied Econometrics, 2003</a:t>
            </a:r>
            <a:br>
              <a:rPr lang="en-US" sz="2400" smtClean="0"/>
            </a:br>
            <a:r>
              <a:rPr lang="en-US" sz="2400" smtClean="0"/>
              <a:t/>
            </a:r>
            <a:br>
              <a:rPr lang="en-US" sz="2400" smtClean="0"/>
            </a:br>
            <a:r>
              <a:rPr lang="en-US" sz="2400" smtClean="0"/>
              <a:t>Did the presence of the ADDON insurance influence the demand for health care – doctor visits and hospital visits?</a:t>
            </a:r>
            <a:br>
              <a:rPr lang="en-US" sz="2400" smtClean="0"/>
            </a:br>
            <a:r>
              <a:rPr lang="en-US" sz="2400" smtClean="0"/>
              <a:t/>
            </a:r>
            <a:br>
              <a:rPr lang="en-US" sz="2400" smtClean="0"/>
            </a:br>
            <a:r>
              <a:rPr lang="en-US" sz="2400" smtClean="0"/>
              <a:t>For a simple example, we examine the PUBLIC insurance (89%) instead of ADDON insurance (2%).</a:t>
            </a:r>
            <a:r>
              <a:rPr lang="en-US" smtClean="0"/>
              <a:t/>
            </a:r>
            <a:br>
              <a:rPr lang="en-US" smtClean="0"/>
            </a:br>
            <a:endParaRPr lang="en-US"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533400"/>
            <a:ext cx="8229600" cy="914400"/>
          </a:xfrm>
        </p:spPr>
        <p:txBody>
          <a:bodyPr/>
          <a:lstStyle/>
          <a:p>
            <a:r>
              <a:rPr lang="en-US" smtClean="0"/>
              <a:t>Evidence of Moral Hazard?</a:t>
            </a:r>
          </a:p>
        </p:txBody>
      </p:sp>
      <p:pic>
        <p:nvPicPr>
          <p:cNvPr id="16387" name="Picture 2"/>
          <p:cNvPicPr>
            <a:picLocks noChangeAspect="1" noChangeArrowheads="1"/>
          </p:cNvPicPr>
          <p:nvPr/>
        </p:nvPicPr>
        <p:blipFill>
          <a:blip r:embed="rId3"/>
          <a:srcRect/>
          <a:stretch>
            <a:fillRect/>
          </a:stretch>
        </p:blipFill>
        <p:spPr bwMode="auto">
          <a:xfrm>
            <a:off x="533400" y="1676400"/>
            <a:ext cx="8001000" cy="5005388"/>
          </a:xfrm>
          <a:prstGeom prst="rect">
            <a:avLst/>
          </a:prstGeom>
          <a:noFill/>
          <a:ln w="19050">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533400"/>
            <a:ext cx="8229600" cy="838200"/>
          </a:xfrm>
        </p:spPr>
        <p:txBody>
          <a:bodyPr/>
          <a:lstStyle/>
          <a:p>
            <a:r>
              <a:rPr lang="en-US" smtClean="0"/>
              <a:t>Regression Study</a:t>
            </a:r>
          </a:p>
        </p:txBody>
      </p:sp>
      <p:pic>
        <p:nvPicPr>
          <p:cNvPr id="17411" name="Picture 3"/>
          <p:cNvPicPr>
            <a:picLocks noChangeAspect="1" noChangeArrowheads="1"/>
          </p:cNvPicPr>
          <p:nvPr/>
        </p:nvPicPr>
        <p:blipFill>
          <a:blip r:embed="rId3"/>
          <a:srcRect/>
          <a:stretch>
            <a:fillRect/>
          </a:stretch>
        </p:blipFill>
        <p:spPr bwMode="auto">
          <a:xfrm>
            <a:off x="762000" y="1524000"/>
            <a:ext cx="7704138" cy="5029200"/>
          </a:xfrm>
          <a:prstGeom prst="rect">
            <a:avLst/>
          </a:prstGeom>
          <a:noFill/>
          <a:ln w="19050">
            <a:noFill/>
            <a:miter lim="800000"/>
            <a:headEnd/>
            <a:tailEnd/>
          </a:ln>
        </p:spPr>
      </p:pic>
      <p:sp>
        <p:nvSpPr>
          <p:cNvPr id="17412" name="Rectangle 5"/>
          <p:cNvSpPr>
            <a:spLocks noChangeArrowheads="1"/>
          </p:cNvSpPr>
          <p:nvPr/>
        </p:nvSpPr>
        <p:spPr bwMode="auto">
          <a:xfrm>
            <a:off x="838200" y="5715000"/>
            <a:ext cx="7543800" cy="304800"/>
          </a:xfrm>
          <a:prstGeom prst="rect">
            <a:avLst/>
          </a:prstGeom>
          <a:solidFill>
            <a:srgbClr val="8B00EA">
              <a:alpha val="34117"/>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Endogenous Dummy Variable</a:t>
            </a:r>
          </a:p>
        </p:txBody>
      </p:sp>
      <p:sp>
        <p:nvSpPr>
          <p:cNvPr id="18435" name="Content Placeholder 2"/>
          <p:cNvSpPr>
            <a:spLocks noGrp="1"/>
          </p:cNvSpPr>
          <p:nvPr>
            <p:ph idx="1"/>
          </p:nvPr>
        </p:nvSpPr>
        <p:spPr>
          <a:xfrm>
            <a:off x="457200" y="2286000"/>
            <a:ext cx="8229600" cy="3352800"/>
          </a:xfrm>
        </p:spPr>
        <p:txBody>
          <a:bodyPr/>
          <a:lstStyle/>
          <a:p>
            <a:r>
              <a:rPr lang="en-US" smtClean="0"/>
              <a:t>Doctor Visits = f(Age, Educ, Health, </a:t>
            </a:r>
            <a:br>
              <a:rPr lang="en-US" smtClean="0"/>
            </a:br>
            <a:r>
              <a:rPr lang="en-US" smtClean="0"/>
              <a:t>                        Presence of Insurance,</a:t>
            </a:r>
            <a:br>
              <a:rPr lang="en-US" smtClean="0"/>
            </a:br>
            <a:r>
              <a:rPr lang="en-US" smtClean="0"/>
              <a:t>                        </a:t>
            </a:r>
            <a:r>
              <a:rPr lang="en-US" smtClean="0">
                <a:solidFill>
                  <a:srgbClr val="FF0000"/>
                </a:solidFill>
              </a:rPr>
              <a:t>Other unobservables</a:t>
            </a:r>
            <a:r>
              <a:rPr lang="en-US" smtClean="0"/>
              <a:t>)</a:t>
            </a:r>
          </a:p>
          <a:p>
            <a:endParaRPr lang="en-US" smtClean="0"/>
          </a:p>
          <a:p>
            <a:r>
              <a:rPr lang="en-US" smtClean="0"/>
              <a:t>Insurance     = f(Expected Doctor Visits,</a:t>
            </a:r>
            <a:br>
              <a:rPr lang="en-US" smtClean="0"/>
            </a:br>
            <a:r>
              <a:rPr lang="en-US" smtClean="0"/>
              <a:t>                        </a:t>
            </a:r>
            <a:r>
              <a:rPr lang="en-US" smtClean="0">
                <a:solidFill>
                  <a:srgbClr val="FF3300"/>
                </a:solidFill>
              </a:rPr>
              <a:t>Other unobservables</a:t>
            </a:r>
            <a:r>
              <a:rPr lang="en-US" smtClean="0"/>
              <a:t>)</a:t>
            </a:r>
          </a:p>
        </p:txBody>
      </p:sp>
      <p:cxnSp>
        <p:nvCxnSpPr>
          <p:cNvPr id="18436" name="Straight Arrow Connector 4"/>
          <p:cNvCxnSpPr>
            <a:cxnSpLocks noChangeShapeType="1"/>
          </p:cNvCxnSpPr>
          <p:nvPr/>
        </p:nvCxnSpPr>
        <p:spPr bwMode="auto">
          <a:xfrm flipV="1">
            <a:off x="1633538" y="3048000"/>
            <a:ext cx="1905000" cy="1143000"/>
          </a:xfrm>
          <a:prstGeom prst="straightConnector1">
            <a:avLst/>
          </a:prstGeom>
          <a:noFill/>
          <a:ln w="19050" algn="ctr">
            <a:solidFill>
              <a:srgbClr val="6B00B4"/>
            </a:solidFill>
            <a:round/>
            <a:headEnd type="stealth" w="med" len="med"/>
            <a:tailEnd type="stealth"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p:txBody>
          <a:bodyPr/>
          <a:lstStyle/>
          <a:p>
            <a:r>
              <a:rPr lang="en-US" smtClean="0"/>
              <a:t>Approaches</a:t>
            </a:r>
          </a:p>
        </p:txBody>
      </p:sp>
      <p:sp>
        <p:nvSpPr>
          <p:cNvPr id="19459" name="Content Placeholder 4"/>
          <p:cNvSpPr>
            <a:spLocks noGrp="1"/>
          </p:cNvSpPr>
          <p:nvPr>
            <p:ph idx="1"/>
          </p:nvPr>
        </p:nvSpPr>
        <p:spPr/>
        <p:txBody>
          <a:bodyPr/>
          <a:lstStyle/>
          <a:p>
            <a:r>
              <a:rPr lang="en-US" smtClean="0"/>
              <a:t>(Parametric) Control </a:t>
            </a:r>
            <a:r>
              <a:rPr lang="en-US" smtClean="0"/>
              <a:t>Function: Build a structural model for the two variables (Heckman)</a:t>
            </a:r>
          </a:p>
          <a:p>
            <a:endParaRPr lang="en-US" sz="1400" smtClean="0"/>
          </a:p>
          <a:p>
            <a:r>
              <a:rPr lang="en-US" smtClean="0"/>
              <a:t>(Semiparametric) Instrumental </a:t>
            </a:r>
            <a:r>
              <a:rPr lang="en-US" smtClean="0"/>
              <a:t>Variable: Create an instrumental variable for the dummy variable (</a:t>
            </a:r>
            <a:r>
              <a:rPr lang="en-US" smtClean="0"/>
              <a:t>Barnow/Cain/ Goldberger, Angrist, Current generation of researchers)</a:t>
            </a:r>
            <a:endParaRPr lang="en-US" smtClean="0"/>
          </a:p>
          <a:p>
            <a:endParaRPr lang="en-US" sz="1400" smtClean="0"/>
          </a:p>
          <a:p>
            <a:r>
              <a:rPr lang="en-US" smtClean="0"/>
              <a:t>(?) Propensity </a:t>
            </a:r>
            <a:r>
              <a:rPr lang="en-US" smtClean="0"/>
              <a:t>Score Matching (Heckman et al., </a:t>
            </a:r>
            <a:r>
              <a:rPr lang="en-US" smtClean="0"/>
              <a:t>Becker/Ichino,  Many recent researchers)</a:t>
            </a:r>
            <a:endParaRPr lang="en-US"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a:xfrm>
            <a:off x="228600" y="533400"/>
            <a:ext cx="8763000" cy="990600"/>
          </a:xfrm>
        </p:spPr>
        <p:txBody>
          <a:bodyPr/>
          <a:lstStyle/>
          <a:p>
            <a:r>
              <a:rPr lang="en-US" smtClean="0"/>
              <a:t>Heckman’s Control Function Approach</a:t>
            </a:r>
          </a:p>
        </p:txBody>
      </p:sp>
      <p:sp>
        <p:nvSpPr>
          <p:cNvPr id="20483" name="Content Placeholder 4"/>
          <p:cNvSpPr>
            <a:spLocks noGrp="1"/>
          </p:cNvSpPr>
          <p:nvPr>
            <p:ph idx="1"/>
          </p:nvPr>
        </p:nvSpPr>
        <p:spPr>
          <a:xfrm>
            <a:off x="228600" y="1676400"/>
            <a:ext cx="8763000" cy="1524000"/>
          </a:xfrm>
        </p:spPr>
        <p:txBody>
          <a:bodyPr/>
          <a:lstStyle/>
          <a:p>
            <a:r>
              <a:rPr lang="en-US" sz="1800" smtClean="0"/>
              <a:t>Y  =  x</a:t>
            </a:r>
            <a:r>
              <a:rPr lang="el-GR" sz="1800" smtClean="0"/>
              <a:t>β</a:t>
            </a:r>
            <a:r>
              <a:rPr lang="en-US" sz="1800" smtClean="0"/>
              <a:t>  +  </a:t>
            </a:r>
            <a:r>
              <a:rPr lang="el-GR" sz="1800" smtClean="0"/>
              <a:t>δ</a:t>
            </a:r>
            <a:r>
              <a:rPr lang="en-US" sz="1800" smtClean="0"/>
              <a:t>T + E[</a:t>
            </a:r>
            <a:r>
              <a:rPr lang="el-GR" sz="1800" smtClean="0"/>
              <a:t>ε</a:t>
            </a:r>
            <a:r>
              <a:rPr lang="en-US" sz="1800" smtClean="0"/>
              <a:t>|T]  +  {</a:t>
            </a:r>
            <a:r>
              <a:rPr lang="el-GR" sz="1800" smtClean="0"/>
              <a:t>ε</a:t>
            </a:r>
            <a:r>
              <a:rPr lang="en-US" sz="1800" smtClean="0"/>
              <a:t> - E[</a:t>
            </a:r>
            <a:r>
              <a:rPr lang="el-GR" sz="1800" smtClean="0"/>
              <a:t>ε</a:t>
            </a:r>
            <a:r>
              <a:rPr lang="en-US" sz="1800" smtClean="0"/>
              <a:t>|T]}</a:t>
            </a:r>
          </a:p>
          <a:p>
            <a:r>
              <a:rPr lang="el-GR" sz="1800" smtClean="0"/>
              <a:t>λ</a:t>
            </a:r>
            <a:r>
              <a:rPr lang="en-US" sz="1800" smtClean="0"/>
              <a:t>  =  E[</a:t>
            </a:r>
            <a:r>
              <a:rPr lang="el-GR" sz="1800" smtClean="0"/>
              <a:t>ε</a:t>
            </a:r>
            <a:r>
              <a:rPr lang="en-US" sz="1800" smtClean="0"/>
              <a:t>|T] , computed from a model for whether T = 0 or </a:t>
            </a:r>
            <a:r>
              <a:rPr lang="en-US" sz="1800"/>
              <a:t>1</a:t>
            </a:r>
            <a:endParaRPr lang="en-US" sz="1800" smtClean="0"/>
          </a:p>
        </p:txBody>
      </p:sp>
      <p:pic>
        <p:nvPicPr>
          <p:cNvPr id="20484" name="Picture 3"/>
          <p:cNvPicPr>
            <a:picLocks noChangeAspect="1" noChangeArrowheads="1"/>
          </p:cNvPicPr>
          <p:nvPr/>
        </p:nvPicPr>
        <p:blipFill>
          <a:blip r:embed="rId3"/>
          <a:srcRect/>
          <a:stretch>
            <a:fillRect/>
          </a:stretch>
        </p:blipFill>
        <p:spPr bwMode="auto">
          <a:xfrm>
            <a:off x="1676400" y="2513176"/>
            <a:ext cx="6248400" cy="3279478"/>
          </a:xfrm>
          <a:prstGeom prst="rect">
            <a:avLst/>
          </a:prstGeom>
          <a:noFill/>
          <a:ln w="19050">
            <a:noFill/>
            <a:miter lim="800000"/>
            <a:headEnd/>
            <a:tailEnd/>
          </a:ln>
        </p:spPr>
      </p:pic>
      <p:sp>
        <p:nvSpPr>
          <p:cNvPr id="2" name="TextBox 1"/>
          <p:cNvSpPr txBox="1"/>
          <p:nvPr/>
        </p:nvSpPr>
        <p:spPr>
          <a:xfrm>
            <a:off x="2324100" y="6006269"/>
            <a:ext cx="4953000" cy="369332"/>
          </a:xfrm>
          <a:prstGeom prst="rect">
            <a:avLst/>
          </a:prstGeom>
          <a:noFill/>
        </p:spPr>
        <p:txBody>
          <a:bodyPr wrap="square" rtlCol="0">
            <a:spAutoFit/>
          </a:bodyPr>
          <a:lstStyle/>
          <a:p>
            <a:r>
              <a:rPr lang="en-US" smtClean="0"/>
              <a:t>Magnitude = 11.1200 is nonsensical in this context.</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p:txBody>
          <a:bodyPr/>
          <a:lstStyle/>
          <a:p>
            <a:r>
              <a:rPr lang="en-US" smtClean="0"/>
              <a:t>Instrumental Variable Approach</a:t>
            </a:r>
          </a:p>
        </p:txBody>
      </p:sp>
      <p:sp>
        <p:nvSpPr>
          <p:cNvPr id="21507" name="Content Placeholder 4"/>
          <p:cNvSpPr>
            <a:spLocks noGrp="1"/>
          </p:cNvSpPr>
          <p:nvPr>
            <p:ph idx="1"/>
          </p:nvPr>
        </p:nvSpPr>
        <p:spPr/>
        <p:txBody>
          <a:bodyPr/>
          <a:lstStyle/>
          <a:p>
            <a:r>
              <a:rPr lang="en-US" sz="1800" smtClean="0"/>
              <a:t>Construct a prediction for T using only the exogenous information</a:t>
            </a:r>
          </a:p>
          <a:p>
            <a:r>
              <a:rPr lang="en-US" sz="1800" smtClean="0"/>
              <a:t>Use 2SLS using this instrumental variable.</a:t>
            </a:r>
          </a:p>
        </p:txBody>
      </p:sp>
      <p:pic>
        <p:nvPicPr>
          <p:cNvPr id="21508" name="Picture 2"/>
          <p:cNvPicPr>
            <a:picLocks noChangeAspect="1" noChangeArrowheads="1"/>
          </p:cNvPicPr>
          <p:nvPr/>
        </p:nvPicPr>
        <p:blipFill>
          <a:blip r:embed="rId3"/>
          <a:srcRect/>
          <a:stretch>
            <a:fillRect/>
          </a:stretch>
        </p:blipFill>
        <p:spPr bwMode="auto">
          <a:xfrm>
            <a:off x="1752600" y="2667000"/>
            <a:ext cx="7000875" cy="3122119"/>
          </a:xfrm>
          <a:prstGeom prst="rect">
            <a:avLst/>
          </a:prstGeom>
          <a:noFill/>
          <a:ln w="19050">
            <a:noFill/>
            <a:miter lim="800000"/>
            <a:headEnd/>
            <a:tailEnd/>
          </a:ln>
        </p:spPr>
      </p:pic>
      <p:sp>
        <p:nvSpPr>
          <p:cNvPr id="5" name="TextBox 4"/>
          <p:cNvSpPr txBox="1"/>
          <p:nvPr/>
        </p:nvSpPr>
        <p:spPr>
          <a:xfrm>
            <a:off x="2324100" y="5821603"/>
            <a:ext cx="5448300" cy="369332"/>
          </a:xfrm>
          <a:prstGeom prst="rect">
            <a:avLst/>
          </a:prstGeom>
          <a:noFill/>
        </p:spPr>
        <p:txBody>
          <a:bodyPr wrap="square" rtlCol="0">
            <a:spAutoFit/>
          </a:bodyPr>
          <a:lstStyle/>
          <a:p>
            <a:r>
              <a:rPr lang="en-US" smtClean="0"/>
              <a:t>Magnitude = 23.9012 is also nonsensical in this context.</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a:xfrm>
            <a:off x="457200" y="533400"/>
            <a:ext cx="8229600" cy="685800"/>
          </a:xfrm>
        </p:spPr>
        <p:txBody>
          <a:bodyPr/>
          <a:lstStyle/>
          <a:p>
            <a:r>
              <a:rPr lang="en-US" smtClean="0"/>
              <a:t>Propensity Score Matching</a:t>
            </a:r>
          </a:p>
        </p:txBody>
      </p:sp>
      <p:sp>
        <p:nvSpPr>
          <p:cNvPr id="22531" name="Content Placeholder 4"/>
          <p:cNvSpPr>
            <a:spLocks noGrp="1"/>
          </p:cNvSpPr>
          <p:nvPr>
            <p:ph idx="1"/>
          </p:nvPr>
        </p:nvSpPr>
        <p:spPr>
          <a:xfrm>
            <a:off x="186531" y="1600200"/>
            <a:ext cx="8839200" cy="1143000"/>
          </a:xfrm>
        </p:spPr>
        <p:txBody>
          <a:bodyPr/>
          <a:lstStyle/>
          <a:p>
            <a:r>
              <a:rPr lang="en-US" sz="1800" smtClean="0"/>
              <a:t>Create a model for T that produces probabilities for T=1: “Propensity Scores”</a:t>
            </a:r>
          </a:p>
          <a:p>
            <a:r>
              <a:rPr lang="en-US" sz="1800" smtClean="0"/>
              <a:t>Find people </a:t>
            </a:r>
            <a:r>
              <a:rPr lang="en-US" sz="1800" smtClean="0"/>
              <a:t>with </a:t>
            </a:r>
            <a:r>
              <a:rPr lang="en-US" sz="1800" smtClean="0"/>
              <a:t>the same propensity score – some with T=1, some with T=0</a:t>
            </a:r>
          </a:p>
          <a:p>
            <a:r>
              <a:rPr lang="en-US" sz="1800" smtClean="0"/>
              <a:t>Compare number of doctor visits of those with T=1 to those with T=0.</a:t>
            </a:r>
          </a:p>
        </p:txBody>
      </p:sp>
      <p:pic>
        <p:nvPicPr>
          <p:cNvPr id="22532" name="Picture 2"/>
          <p:cNvPicPr>
            <a:picLocks noChangeAspect="1" noChangeArrowheads="1"/>
          </p:cNvPicPr>
          <p:nvPr/>
        </p:nvPicPr>
        <p:blipFill>
          <a:blip r:embed="rId3"/>
          <a:srcRect/>
          <a:stretch>
            <a:fillRect/>
          </a:stretch>
        </p:blipFill>
        <p:spPr bwMode="auto">
          <a:xfrm>
            <a:off x="533400" y="2971800"/>
            <a:ext cx="8145463" cy="3505200"/>
          </a:xfrm>
          <a:prstGeom prst="rect">
            <a:avLst/>
          </a:prstGeom>
          <a:noFill/>
          <a:ln w="19050">
            <a:noFill/>
            <a:miter lim="800000"/>
            <a:headEnd/>
            <a:tailEnd/>
          </a:ln>
        </p:spPr>
      </p:pic>
    </p:spTree>
  </p:cSld>
  <p:clrMapOvr>
    <a:masterClrMapping/>
  </p:clrMapOvr>
</p:sld>
</file>

<file path=ppt/theme/theme1.xml><?xml version="1.0" encoding="utf-8"?>
<a:theme xmlns:a="http://schemas.openxmlformats.org/drawingml/2006/main" name="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11838</TotalTime>
  <Words>498</Words>
  <Application>Microsoft Office PowerPoint</Application>
  <PresentationFormat>On-screen Show (4:3)</PresentationFormat>
  <Paragraphs>115</Paragraphs>
  <Slides>26</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Quadrant</vt:lpstr>
      <vt:lpstr>Equation</vt:lpstr>
      <vt:lpstr>Topics in Microeconometrics </vt:lpstr>
      <vt:lpstr>PowerPoint Presentation</vt:lpstr>
      <vt:lpstr>Cornwell and Rupert Data</vt:lpstr>
      <vt:lpstr>Specification: Quadratic Effect of Experience</vt:lpstr>
      <vt:lpstr>The Effect of Education on LWAGE</vt:lpstr>
      <vt:lpstr>What Influences LWAGE?</vt:lpstr>
      <vt:lpstr>An Exogenous Influence</vt:lpstr>
      <vt:lpstr>The First IV Study (Snow, J., On the Mode of Communication of Cholera, 1855)</vt:lpstr>
      <vt:lpstr>Instrumental Variables</vt:lpstr>
      <vt:lpstr>Two Stage Least Squares Strategy</vt:lpstr>
      <vt:lpstr>PowerPoint Presentation</vt:lpstr>
      <vt:lpstr>Source of Endogeneity</vt:lpstr>
      <vt:lpstr>Remove the Endogeneity</vt:lpstr>
      <vt:lpstr>Auxiliary Regression for ED to Obtain Residuals</vt:lpstr>
      <vt:lpstr>PowerPoint Presentation</vt:lpstr>
      <vt:lpstr>A Warning About Control Function</vt:lpstr>
      <vt:lpstr>Endogenous Dummy Variable</vt:lpstr>
      <vt:lpstr>Application: Health Care Panel Data</vt:lpstr>
      <vt:lpstr>A study of moral hazard Riphahn, Wambach, Million: “Incentive Effects in the Demand for Healthcare” Journal of Applied Econometrics, 2003  Did the presence of the ADDON insurance influence the demand for health care – doctor visits and hospital visits?  For a simple example, we examine the PUBLIC insurance (89%) instead of ADDON insurance (2%). </vt:lpstr>
      <vt:lpstr>Evidence of Moral Hazard?</vt:lpstr>
      <vt:lpstr>Regression Study</vt:lpstr>
      <vt:lpstr>Endogenous Dummy Variable</vt:lpstr>
      <vt:lpstr>Approaches</vt:lpstr>
      <vt:lpstr>Heckman’s Control Function Approach</vt:lpstr>
      <vt:lpstr>Instrumental Variable Approach</vt:lpstr>
      <vt:lpstr>Propensity Score Matching</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96</cp:revision>
  <dcterms:created xsi:type="dcterms:W3CDTF">2001-06-17T19:05:03Z</dcterms:created>
  <dcterms:modified xsi:type="dcterms:W3CDTF">2012-04-28T14:34:04Z</dcterms:modified>
</cp:coreProperties>
</file>