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1" r:id="rId1"/>
  </p:sldMasterIdLst>
  <p:notesMasterIdLst>
    <p:notesMasterId r:id="rId95"/>
  </p:notesMasterIdLst>
  <p:handoutMasterIdLst>
    <p:handoutMasterId r:id="rId96"/>
  </p:handoutMasterIdLst>
  <p:sldIdLst>
    <p:sldId id="256" r:id="rId2"/>
    <p:sldId id="477" r:id="rId3"/>
    <p:sldId id="581" r:id="rId4"/>
    <p:sldId id="580" r:id="rId5"/>
    <p:sldId id="478" r:id="rId6"/>
    <p:sldId id="479" r:id="rId7"/>
    <p:sldId id="480" r:id="rId8"/>
    <p:sldId id="576" r:id="rId9"/>
    <p:sldId id="481" r:id="rId10"/>
    <p:sldId id="482" r:id="rId11"/>
    <p:sldId id="483" r:id="rId12"/>
    <p:sldId id="484" r:id="rId13"/>
    <p:sldId id="485" r:id="rId14"/>
    <p:sldId id="486" r:id="rId15"/>
    <p:sldId id="487" r:id="rId16"/>
    <p:sldId id="488" r:id="rId17"/>
    <p:sldId id="489" r:id="rId18"/>
    <p:sldId id="573" r:id="rId19"/>
    <p:sldId id="574" r:id="rId20"/>
    <p:sldId id="490" r:id="rId21"/>
    <p:sldId id="491" r:id="rId22"/>
    <p:sldId id="578" r:id="rId23"/>
    <p:sldId id="494" r:id="rId24"/>
    <p:sldId id="495" r:id="rId25"/>
    <p:sldId id="496" r:id="rId26"/>
    <p:sldId id="497" r:id="rId27"/>
    <p:sldId id="498" r:id="rId28"/>
    <p:sldId id="499" r:id="rId29"/>
    <p:sldId id="500" r:id="rId30"/>
    <p:sldId id="577" r:id="rId31"/>
    <p:sldId id="501" r:id="rId32"/>
    <p:sldId id="502" r:id="rId33"/>
    <p:sldId id="503" r:id="rId34"/>
    <p:sldId id="504" r:id="rId35"/>
    <p:sldId id="505" r:id="rId36"/>
    <p:sldId id="506" r:id="rId37"/>
    <p:sldId id="507" r:id="rId38"/>
    <p:sldId id="508" r:id="rId39"/>
    <p:sldId id="509" r:id="rId40"/>
    <p:sldId id="510" r:id="rId41"/>
    <p:sldId id="511" r:id="rId42"/>
    <p:sldId id="512" r:id="rId43"/>
    <p:sldId id="513" r:id="rId44"/>
    <p:sldId id="514" r:id="rId45"/>
    <p:sldId id="515" r:id="rId46"/>
    <p:sldId id="571" r:id="rId47"/>
    <p:sldId id="516" r:id="rId48"/>
    <p:sldId id="517" r:id="rId49"/>
    <p:sldId id="518" r:id="rId50"/>
    <p:sldId id="519" r:id="rId51"/>
    <p:sldId id="520" r:id="rId52"/>
    <p:sldId id="521" r:id="rId53"/>
    <p:sldId id="522" r:id="rId54"/>
    <p:sldId id="523" r:id="rId55"/>
    <p:sldId id="524" r:id="rId56"/>
    <p:sldId id="525" r:id="rId57"/>
    <p:sldId id="526" r:id="rId58"/>
    <p:sldId id="527" r:id="rId59"/>
    <p:sldId id="528" r:id="rId60"/>
    <p:sldId id="529" r:id="rId61"/>
    <p:sldId id="530" r:id="rId62"/>
    <p:sldId id="531" r:id="rId63"/>
    <p:sldId id="532" r:id="rId64"/>
    <p:sldId id="579" r:id="rId65"/>
    <p:sldId id="533" r:id="rId66"/>
    <p:sldId id="534" r:id="rId67"/>
    <p:sldId id="535" r:id="rId68"/>
    <p:sldId id="536" r:id="rId69"/>
    <p:sldId id="537" r:id="rId70"/>
    <p:sldId id="538" r:id="rId71"/>
    <p:sldId id="539" r:id="rId72"/>
    <p:sldId id="540" r:id="rId73"/>
    <p:sldId id="572" r:id="rId74"/>
    <p:sldId id="541" r:id="rId75"/>
    <p:sldId id="575" r:id="rId76"/>
    <p:sldId id="542" r:id="rId77"/>
    <p:sldId id="543" r:id="rId78"/>
    <p:sldId id="544" r:id="rId79"/>
    <p:sldId id="546" r:id="rId80"/>
    <p:sldId id="547" r:id="rId81"/>
    <p:sldId id="549" r:id="rId82"/>
    <p:sldId id="550" r:id="rId83"/>
    <p:sldId id="551" r:id="rId84"/>
    <p:sldId id="552" r:id="rId85"/>
    <p:sldId id="559" r:id="rId86"/>
    <p:sldId id="560" r:id="rId87"/>
    <p:sldId id="561" r:id="rId88"/>
    <p:sldId id="565" r:id="rId89"/>
    <p:sldId id="566" r:id="rId90"/>
    <p:sldId id="567" r:id="rId91"/>
    <p:sldId id="568" r:id="rId92"/>
    <p:sldId id="569" r:id="rId93"/>
    <p:sldId id="570" r:id="rId94"/>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8B00EA"/>
    <a:srgbClr val="000000"/>
    <a:srgbClr val="FFFFFF"/>
    <a:srgbClr val="CCECFF"/>
    <a:srgbClr val="0066FF"/>
    <a:srgbClr val="0099FF"/>
    <a:srgbClr val="6B00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525" autoAdjust="0"/>
    <p:restoredTop sz="94636" autoAdjust="0"/>
  </p:normalViewPr>
  <p:slideViewPr>
    <p:cSldViewPr>
      <p:cViewPr>
        <p:scale>
          <a:sx n="75" d="100"/>
          <a:sy n="75" d="100"/>
        </p:scale>
        <p:origin x="-2700" y="-864"/>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1848" y="-6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image" Target="../media/image14.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1.png"/></Relationships>
</file>

<file path=ppt/drawings/_rels/vmlDrawing8.v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image" Target="../media/image23.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image" Target="../media/image25.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2.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3.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5.png"/></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21.vml.rels><?xml version="1.0" encoding="UTF-8" standalone="yes"?>
<Relationships xmlns="http://schemas.openxmlformats.org/package/2006/relationships"><Relationship Id="rId2" Type="http://schemas.openxmlformats.org/officeDocument/2006/relationships/image" Target="../media/image42.wmf"/><Relationship Id="rId1" Type="http://schemas.openxmlformats.org/officeDocument/2006/relationships/image" Target="../media/image41.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43.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47.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48.wmf"/></Relationships>
</file>

<file path=ppt/drawings/_rels/vmlDrawing25.vml.rels><?xml version="1.0" encoding="UTF-8" standalone="yes"?>
<Relationships xmlns="http://schemas.openxmlformats.org/package/2006/relationships"><Relationship Id="rId2" Type="http://schemas.openxmlformats.org/officeDocument/2006/relationships/image" Target="../media/image50.wmf"/><Relationship Id="rId1" Type="http://schemas.openxmlformats.org/officeDocument/2006/relationships/image" Target="../media/image49.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51.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52.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53.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54.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55.w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56.w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57.w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58.png"/></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59.w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60.w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61.w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62.w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63.w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64.w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67.w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68.wmf"/></Relationships>
</file>

<file path=ppt/drawings/_rels/vmlDrawing42.vml.rels><?xml version="1.0" encoding="UTF-8" standalone="yes"?>
<Relationships xmlns="http://schemas.openxmlformats.org/package/2006/relationships"><Relationship Id="rId2" Type="http://schemas.openxmlformats.org/officeDocument/2006/relationships/image" Target="../media/image70.wmf"/><Relationship Id="rId1" Type="http://schemas.openxmlformats.org/officeDocument/2006/relationships/image" Target="../media/image69.w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71.w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72.png"/></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73.w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74.w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75.w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76.w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77.wmf"/></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78.w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7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13005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13005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13005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DE74FD33-4F79-4657-A6E2-868638767519}" type="slidenum">
              <a:rPr lang="en-US"/>
              <a:pPr>
                <a:defRPr/>
              </a:pPr>
              <a:t>‹#›</a:t>
            </a:fld>
            <a:endParaRPr lang="en-US"/>
          </a:p>
        </p:txBody>
      </p:sp>
    </p:spTree>
    <p:extLst>
      <p:ext uri="{BB962C8B-B14F-4D97-AF65-F5344CB8AC3E}">
        <p14:creationId xmlns:p14="http://schemas.microsoft.com/office/powerpoint/2010/main" val="38832897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4505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410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506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506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4506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381F1940-F965-40CA-A2E4-B1B16F8A8AEC}" type="slidenum">
              <a:rPr lang="en-US"/>
              <a:pPr>
                <a:defRPr/>
              </a:pPr>
              <a:t>‹#›</a:t>
            </a:fld>
            <a:endParaRPr lang="en-US"/>
          </a:p>
        </p:txBody>
      </p:sp>
    </p:spTree>
    <p:extLst>
      <p:ext uri="{BB962C8B-B14F-4D97-AF65-F5344CB8AC3E}">
        <p14:creationId xmlns:p14="http://schemas.microsoft.com/office/powerpoint/2010/main" val="41611385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eaLnBrk="1" hangingPunct="1"/>
            <a:endParaRPr lang="en-US" smtClean="0"/>
          </a:p>
        </p:txBody>
      </p:sp>
      <p:sp>
        <p:nvSpPr>
          <p:cNvPr id="5124" name="Slide Number Placeholder 3"/>
          <p:cNvSpPr>
            <a:spLocks noGrp="1"/>
          </p:cNvSpPr>
          <p:nvPr>
            <p:ph type="sldNum" sz="quarter" idx="5"/>
          </p:nvPr>
        </p:nvSpPr>
        <p:spPr>
          <a:noFill/>
        </p:spPr>
        <p:txBody>
          <a:bodyPr/>
          <a:lstStyle/>
          <a:p>
            <a:fld id="{B03BD099-1299-48B1-8F33-60EF19AE88E6}" type="slidenum">
              <a:rPr lang="en-US" smtClean="0"/>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p:spPr>
        <p:txBody>
          <a:bodyPr/>
          <a:lstStyle/>
          <a:p>
            <a:endParaRPr lang="en-US" smtClean="0"/>
          </a:p>
        </p:txBody>
      </p:sp>
      <p:sp>
        <p:nvSpPr>
          <p:cNvPr id="16388" name="Slide Number Placeholder 3"/>
          <p:cNvSpPr>
            <a:spLocks noGrp="1"/>
          </p:cNvSpPr>
          <p:nvPr>
            <p:ph type="sldNum" sz="quarter" idx="5"/>
          </p:nvPr>
        </p:nvSpPr>
        <p:spPr>
          <a:noFill/>
        </p:spPr>
        <p:txBody>
          <a:bodyPr/>
          <a:lstStyle/>
          <a:p>
            <a:fld id="{26172DDA-956E-4631-A7E4-932FA1984A07}" type="slidenum">
              <a:rPr lang="en-US" smtClean="0"/>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eaLnBrk="1" hangingPunct="1"/>
            <a:fld id="{B3AAD43F-E6F2-4203-A82D-4B40A2226516}" type="slidenum">
              <a:rPr lang="en-US" sz="1200"/>
              <a:pPr algn="r" eaLnBrk="1" hangingPunct="1"/>
              <a:t>5</a:t>
            </a:fld>
            <a:endParaRPr lang="en-US" sz="120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endParaRPr lang="en-US" smtClean="0"/>
          </a:p>
        </p:txBody>
      </p:sp>
      <p:sp>
        <p:nvSpPr>
          <p:cNvPr id="77828" name="Slide Number Placeholder 3"/>
          <p:cNvSpPr>
            <a:spLocks noGrp="1"/>
          </p:cNvSpPr>
          <p:nvPr>
            <p:ph type="sldNum" sz="quarter" idx="5"/>
          </p:nvPr>
        </p:nvSpPr>
        <p:spPr>
          <a:noFill/>
        </p:spPr>
        <p:txBody>
          <a:bodyPr/>
          <a:lstStyle/>
          <a:p>
            <a:fld id="{D57980DE-22A7-462F-AB21-6D4DA11EDE38}" type="slidenum">
              <a:rPr lang="en-US" smtClean="0"/>
              <a:pPr/>
              <a:t>6</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4F8D99C0-BEFB-4096-9774-C4A5DBAFC918}" type="slidenum">
              <a:rPr lang="en-US" smtClean="0"/>
              <a:pPr/>
              <a:t>7</a:t>
            </a:fld>
            <a:endParaRPr lang="en-US" smtClean="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EDAF4A9C-7D61-4C54-874B-7808355A007D}" type="slidenum">
              <a:rPr lang="en-US"/>
              <a:pPr/>
              <a:t>8</a:t>
            </a:fld>
            <a:endParaRPr lang="en-US"/>
          </a:p>
        </p:txBody>
      </p:sp>
      <p:sp>
        <p:nvSpPr>
          <p:cNvPr id="37891" name="Slide Image Placeholder 1"/>
          <p:cNvSpPr>
            <a:spLocks noGrp="1" noRot="1" noChangeAspect="1" noTextEdit="1"/>
          </p:cNvSpPr>
          <p:nvPr>
            <p:ph type="sldImg"/>
          </p:nvPr>
        </p:nvSpPr>
        <p:spPr>
          <a:ln/>
        </p:spPr>
      </p:sp>
      <p:sp>
        <p:nvSpPr>
          <p:cNvPr id="37892" name="Notes Placeholder 2"/>
          <p:cNvSpPr>
            <a:spLocks noGrp="1"/>
          </p:cNvSpPr>
          <p:nvPr>
            <p:ph type="body" idx="1"/>
          </p:nvPr>
        </p:nvSpPr>
        <p:spPr>
          <a:noFill/>
          <a:ln/>
        </p:spPr>
        <p:txBody>
          <a:bodyPr/>
          <a:lstStyle/>
          <a:p>
            <a:pPr eaLnBrk="1" hangingPunct="1"/>
            <a:endParaRPr lang="en-US" smtClean="0"/>
          </a:p>
        </p:txBody>
      </p:sp>
      <p:sp>
        <p:nvSpPr>
          <p:cNvPr id="37893" name="Slide Number Placeholder 3"/>
          <p:cNvSpPr txBox="1">
            <a:spLocks noGrp="1"/>
          </p:cNvSpPr>
          <p:nvPr/>
        </p:nvSpPr>
        <p:spPr bwMode="auto">
          <a:xfrm>
            <a:off x="3885903" y="8687405"/>
            <a:ext cx="2972097" cy="456595"/>
          </a:xfrm>
          <a:prstGeom prst="rect">
            <a:avLst/>
          </a:prstGeom>
          <a:noFill/>
          <a:ln w="9525">
            <a:noFill/>
            <a:miter lim="800000"/>
            <a:headEnd/>
            <a:tailEnd/>
          </a:ln>
        </p:spPr>
        <p:txBody>
          <a:bodyPr lIns="91432" tIns="45716" rIns="91432" bIns="45716" anchor="b"/>
          <a:lstStyle/>
          <a:p>
            <a:pPr algn="r" defTabSz="914485" eaLnBrk="1" hangingPunct="1"/>
            <a:fld id="{D509D91A-2067-4F28-BE45-B0B1B03AA04D}" type="slidenum">
              <a:rPr lang="en-US" sz="1200"/>
              <a:pPr algn="r" defTabSz="914485" eaLnBrk="1" hangingPunct="1"/>
              <a:t>8</a:t>
            </a:fld>
            <a:endParaRPr lang="en-US"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p:spPr>
        <p:txBody>
          <a:bodyPr/>
          <a:lstStyle/>
          <a:p>
            <a:pPr eaLnBrk="1" hangingPunct="1"/>
            <a:endParaRPr lang="en-US" smtClean="0"/>
          </a:p>
        </p:txBody>
      </p:sp>
      <p:sp>
        <p:nvSpPr>
          <p:cNvPr id="79876" name="Slide Number Placeholder 3"/>
          <p:cNvSpPr>
            <a:spLocks noGrp="1"/>
          </p:cNvSpPr>
          <p:nvPr>
            <p:ph type="sldNum" sz="quarter" idx="5"/>
          </p:nvPr>
        </p:nvSpPr>
        <p:spPr>
          <a:noFill/>
        </p:spPr>
        <p:txBody>
          <a:bodyPr/>
          <a:lstStyle/>
          <a:p>
            <a:fld id="{46C28A15-B84B-4A89-B066-C191E7DFDE5E}" type="slidenum">
              <a:rPr lang="en-US" smtClean="0"/>
              <a:pPr/>
              <a:t>9</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364B64CA-6588-481C-AFCA-CD1155B50592}" type="slidenum">
              <a:rPr lang="en-US" smtClean="0"/>
              <a:pPr/>
              <a:t>10</a:t>
            </a:fld>
            <a:endParaRPr lang="en-US" smtClean="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A03D41F1-3BF7-4280-9BEC-18A02C9E0FBB}" type="slidenum">
              <a:rPr lang="en-US" smtClean="0"/>
              <a:pPr/>
              <a:t>11</a:t>
            </a:fld>
            <a:endParaRPr lang="en-US"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p:spPr>
        <p:txBody>
          <a:bodyPr/>
          <a:lstStyle/>
          <a:p>
            <a:pPr eaLnBrk="1" hangingPunct="1"/>
            <a:endParaRPr lang="en-US" smtClean="0"/>
          </a:p>
        </p:txBody>
      </p:sp>
      <p:sp>
        <p:nvSpPr>
          <p:cNvPr id="82948" name="Slide Number Placeholder 3"/>
          <p:cNvSpPr>
            <a:spLocks noGrp="1"/>
          </p:cNvSpPr>
          <p:nvPr>
            <p:ph type="sldNum" sz="quarter" idx="5"/>
          </p:nvPr>
        </p:nvSpPr>
        <p:spPr>
          <a:noFill/>
        </p:spPr>
        <p:txBody>
          <a:bodyPr/>
          <a:lstStyle/>
          <a:p>
            <a:fld id="{2E9B7557-9EE7-4118-9DFA-D935B069388C}" type="slidenum">
              <a:rPr lang="en-US" smtClean="0"/>
              <a:pPr/>
              <a:t>12</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A961C2DE-6570-4BF3-9298-F1548087040B}" type="slidenum">
              <a:rPr lang="en-US" smtClean="0"/>
              <a:pPr/>
              <a:t>13</a:t>
            </a:fld>
            <a:endParaRPr lang="en-US" smtClean="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37E78C66-39E5-4B30-957A-CB3D494C9265}" type="slidenum">
              <a:rPr lang="en-US" smtClean="0"/>
              <a:pPr/>
              <a:t>14</a:t>
            </a:fld>
            <a:endParaRPr lang="en-US" smtClean="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p:spPr>
        <p:txBody>
          <a:bodyPr/>
          <a:lstStyle/>
          <a:p>
            <a:pPr eaLnBrk="1" hangingPunct="1"/>
            <a:endParaRPr lang="en-US" smtClean="0"/>
          </a:p>
        </p:txBody>
      </p:sp>
      <p:sp>
        <p:nvSpPr>
          <p:cNvPr id="86020" name="Slide Number Placeholder 3"/>
          <p:cNvSpPr>
            <a:spLocks noGrp="1"/>
          </p:cNvSpPr>
          <p:nvPr>
            <p:ph type="sldNum" sz="quarter" idx="5"/>
          </p:nvPr>
        </p:nvSpPr>
        <p:spPr>
          <a:noFill/>
        </p:spPr>
        <p:txBody>
          <a:bodyPr/>
          <a:lstStyle/>
          <a:p>
            <a:fld id="{A564E79B-7EA8-4AB2-8096-0B09C0BF78B2}" type="slidenum">
              <a:rPr lang="en-US" smtClean="0"/>
              <a:pPr/>
              <a:t>15</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BA8AA440-060F-444D-85F8-9C531EA008A3}" type="slidenum">
              <a:rPr lang="en-US" smtClean="0"/>
              <a:pPr/>
              <a:t>16</a:t>
            </a:fld>
            <a:endParaRPr lang="en-US"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8B6B970E-05A7-4DE3-AAF0-5FF8828FAE4B}" type="slidenum">
              <a:rPr lang="en-US" smtClean="0"/>
              <a:pPr/>
              <a:t>17</a:t>
            </a:fld>
            <a:endParaRPr lang="en-US"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endParaRPr lang="en-US" smtClean="0"/>
          </a:p>
        </p:txBody>
      </p:sp>
      <p:sp>
        <p:nvSpPr>
          <p:cNvPr id="77828" name="Slide Number Placeholder 3"/>
          <p:cNvSpPr>
            <a:spLocks noGrp="1"/>
          </p:cNvSpPr>
          <p:nvPr>
            <p:ph type="sldNum" sz="quarter" idx="5"/>
          </p:nvPr>
        </p:nvSpPr>
        <p:spPr>
          <a:noFill/>
        </p:spPr>
        <p:txBody>
          <a:bodyPr/>
          <a:lstStyle/>
          <a:p>
            <a:fld id="{D57980DE-22A7-462F-AB21-6D4DA11EDE38}" type="slidenum">
              <a:rPr lang="en-US" smtClean="0"/>
              <a:pPr/>
              <a:t>18</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85E0E732-9414-4454-8810-692C6DFA3404}" type="slidenum">
              <a:rPr lang="en-US" smtClean="0"/>
              <a:pPr/>
              <a:t>20</a:t>
            </a:fld>
            <a:endParaRPr lang="en-US" smtClean="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A11C7D29-AD1E-46F5-8B1C-5DF9647864E4}" type="slidenum">
              <a:rPr lang="en-US" smtClean="0"/>
              <a:pPr/>
              <a:t>21</a:t>
            </a:fld>
            <a:endParaRPr lang="en-US" smtClean="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691D289D-DE9C-4B3C-9BD4-726700F97625}" type="slidenum">
              <a:rPr lang="en-US" smtClean="0"/>
              <a:pPr/>
              <a:t>23</a:t>
            </a:fld>
            <a:endParaRPr lang="en-US" smtClean="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5123EADF-B2D7-4DBD-B169-A87C47AC1579}" type="slidenum">
              <a:rPr lang="en-US" smtClean="0"/>
              <a:pPr/>
              <a:t>24</a:t>
            </a:fld>
            <a:endParaRPr lang="en-US" smtClean="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44E76DF0-4C5E-42CF-9117-9C8595C76636}" type="slidenum">
              <a:rPr lang="en-US" smtClean="0"/>
              <a:pPr/>
              <a:t>25</a:t>
            </a:fld>
            <a:endParaRPr lang="en-US" smtClean="0"/>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8DC4CD5F-5369-4E1E-BC04-3C4DA6930B5A}" type="slidenum">
              <a:rPr lang="en-US" smtClean="0"/>
              <a:pPr/>
              <a:t>26</a:t>
            </a:fld>
            <a:endParaRPr lang="en-US" smtClean="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AC6E468B-A01E-47EB-A4F0-32DF929D945E}" type="slidenum">
              <a:rPr lang="en-US" smtClean="0"/>
              <a:pPr/>
              <a:t>27</a:t>
            </a:fld>
            <a:endParaRPr lang="en-US" smtClean="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584A8FC8-B72D-4365-8E76-654B81B6834A}" type="slidenum">
              <a:rPr lang="en-US" smtClean="0"/>
              <a:pPr/>
              <a:t>28</a:t>
            </a:fld>
            <a:endParaRPr lang="en-US" smtClean="0"/>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0293EFF5-3C2C-49D0-9F90-C64A3D0FD01E}" type="slidenum">
              <a:rPr lang="en-US" smtClean="0"/>
              <a:pPr/>
              <a:t>29</a:t>
            </a:fld>
            <a:endParaRPr lang="en-US" smtClean="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CD9201EC-CBE9-460E-AA5A-91B78C437735}" type="slidenum">
              <a:rPr lang="en-US" smtClean="0"/>
              <a:pPr/>
              <a:t>31</a:t>
            </a:fld>
            <a:endParaRPr lang="en-US" smtClean="0"/>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ln/>
        </p:spPr>
      </p:sp>
      <p:sp>
        <p:nvSpPr>
          <p:cNvPr id="101379" name="Notes Placeholder 2"/>
          <p:cNvSpPr>
            <a:spLocks noGrp="1"/>
          </p:cNvSpPr>
          <p:nvPr>
            <p:ph type="body" idx="1"/>
          </p:nvPr>
        </p:nvSpPr>
        <p:spPr>
          <a:noFill/>
          <a:ln/>
        </p:spPr>
        <p:txBody>
          <a:bodyPr/>
          <a:lstStyle/>
          <a:p>
            <a:endParaRPr lang="en-US" smtClean="0"/>
          </a:p>
        </p:txBody>
      </p:sp>
      <p:sp>
        <p:nvSpPr>
          <p:cNvPr id="101380" name="Slide Number Placeholder 3"/>
          <p:cNvSpPr>
            <a:spLocks noGrp="1"/>
          </p:cNvSpPr>
          <p:nvPr>
            <p:ph type="sldNum" sz="quarter" idx="5"/>
          </p:nvPr>
        </p:nvSpPr>
        <p:spPr>
          <a:noFill/>
        </p:spPr>
        <p:txBody>
          <a:bodyPr/>
          <a:lstStyle/>
          <a:p>
            <a:fld id="{592A8873-0D5C-4F67-9698-C15CAE3D6B87}" type="slidenum">
              <a:rPr lang="en-US" smtClean="0"/>
              <a:pPr/>
              <a:t>32</a:t>
            </a:fld>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039D825B-C0B3-4A11-9041-4F7CE83138B5}" type="slidenum">
              <a:rPr lang="en-US" smtClean="0"/>
              <a:pPr/>
              <a:t>33</a:t>
            </a:fld>
            <a:endParaRPr lang="en-US" smtClean="0"/>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D7BF02B9-D155-4828-98EB-783710FFA81C}" type="slidenum">
              <a:rPr lang="en-US" smtClean="0"/>
              <a:pPr/>
              <a:t>34</a:t>
            </a:fld>
            <a:endParaRPr lang="en-US" smtClean="0"/>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3C1DAFE5-9893-4FF9-B3DD-75D92E2F8B04}" type="slidenum">
              <a:rPr lang="en-US" smtClean="0"/>
              <a:pPr/>
              <a:t>35</a:t>
            </a:fld>
            <a:endParaRPr lang="en-US" smtClean="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a:ln/>
        </p:spPr>
      </p:sp>
      <p:sp>
        <p:nvSpPr>
          <p:cNvPr id="105475" name="Notes Placeholder 2"/>
          <p:cNvSpPr>
            <a:spLocks noGrp="1"/>
          </p:cNvSpPr>
          <p:nvPr>
            <p:ph type="body" idx="1"/>
          </p:nvPr>
        </p:nvSpPr>
        <p:spPr>
          <a:noFill/>
          <a:ln/>
        </p:spPr>
        <p:txBody>
          <a:bodyPr/>
          <a:lstStyle/>
          <a:p>
            <a:endParaRPr lang="en-US" smtClean="0"/>
          </a:p>
        </p:txBody>
      </p:sp>
      <p:sp>
        <p:nvSpPr>
          <p:cNvPr id="105476" name="Slide Number Placeholder 3"/>
          <p:cNvSpPr>
            <a:spLocks noGrp="1"/>
          </p:cNvSpPr>
          <p:nvPr>
            <p:ph type="sldNum" sz="quarter" idx="5"/>
          </p:nvPr>
        </p:nvSpPr>
        <p:spPr>
          <a:noFill/>
        </p:spPr>
        <p:txBody>
          <a:bodyPr/>
          <a:lstStyle/>
          <a:p>
            <a:fld id="{81C30E4F-18F8-41BE-BA9F-2BF595DE2DB0}" type="slidenum">
              <a:rPr lang="en-US" smtClean="0"/>
              <a:pPr/>
              <a:t>36</a:t>
            </a:fld>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a:noFill/>
          <a:ln/>
        </p:spPr>
        <p:txBody>
          <a:bodyPr/>
          <a:lstStyle/>
          <a:p>
            <a:endParaRPr lang="en-US" smtClean="0"/>
          </a:p>
        </p:txBody>
      </p:sp>
      <p:sp>
        <p:nvSpPr>
          <p:cNvPr id="106500" name="Slide Number Placeholder 3"/>
          <p:cNvSpPr>
            <a:spLocks noGrp="1"/>
          </p:cNvSpPr>
          <p:nvPr>
            <p:ph type="sldNum" sz="quarter" idx="5"/>
          </p:nvPr>
        </p:nvSpPr>
        <p:spPr>
          <a:noFill/>
        </p:spPr>
        <p:txBody>
          <a:bodyPr/>
          <a:lstStyle/>
          <a:p>
            <a:fld id="{BF27635B-9E7F-41CA-866B-9F3412F92D55}" type="slidenum">
              <a:rPr lang="en-US" smtClean="0"/>
              <a:pPr/>
              <a:t>37</a:t>
            </a:fld>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ln/>
        </p:spPr>
      </p:sp>
      <p:sp>
        <p:nvSpPr>
          <p:cNvPr id="107523" name="Notes Placeholder 2"/>
          <p:cNvSpPr>
            <a:spLocks noGrp="1"/>
          </p:cNvSpPr>
          <p:nvPr>
            <p:ph type="body" idx="1"/>
          </p:nvPr>
        </p:nvSpPr>
        <p:spPr>
          <a:noFill/>
          <a:ln/>
        </p:spPr>
        <p:txBody>
          <a:bodyPr/>
          <a:lstStyle/>
          <a:p>
            <a:endParaRPr lang="en-US" smtClean="0"/>
          </a:p>
        </p:txBody>
      </p:sp>
      <p:sp>
        <p:nvSpPr>
          <p:cNvPr id="107524" name="Slide Number Placeholder 3"/>
          <p:cNvSpPr>
            <a:spLocks noGrp="1"/>
          </p:cNvSpPr>
          <p:nvPr>
            <p:ph type="sldNum" sz="quarter" idx="5"/>
          </p:nvPr>
        </p:nvSpPr>
        <p:spPr>
          <a:noFill/>
        </p:spPr>
        <p:txBody>
          <a:bodyPr/>
          <a:lstStyle/>
          <a:p>
            <a:fld id="{4C733644-B586-4FD7-9C5C-8167892DD8B2}" type="slidenum">
              <a:rPr lang="en-US" smtClean="0"/>
              <a:pPr/>
              <a:t>38</a:t>
            </a:fld>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C655B0EB-157D-4698-A60D-37401DA43B59}" type="slidenum">
              <a:rPr lang="en-US" smtClean="0"/>
              <a:pPr/>
              <a:t>39</a:t>
            </a:fld>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p:spPr>
        <p:txBody>
          <a:bodyPr/>
          <a:lstStyle/>
          <a:p>
            <a:endParaRPr lang="en-US" smtClean="0"/>
          </a:p>
        </p:txBody>
      </p:sp>
      <p:sp>
        <p:nvSpPr>
          <p:cNvPr id="109572" name="Slide Number Placeholder 3"/>
          <p:cNvSpPr>
            <a:spLocks noGrp="1"/>
          </p:cNvSpPr>
          <p:nvPr>
            <p:ph type="sldNum" sz="quarter" idx="5"/>
          </p:nvPr>
        </p:nvSpPr>
        <p:spPr>
          <a:noFill/>
        </p:spPr>
        <p:txBody>
          <a:bodyPr/>
          <a:lstStyle/>
          <a:p>
            <a:fld id="{2D023F51-C312-49CA-B0CA-80C8455AFBC7}" type="slidenum">
              <a:rPr lang="en-US" smtClean="0"/>
              <a:pPr/>
              <a:t>40</a:t>
            </a:fld>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a:ln/>
        </p:spPr>
      </p:sp>
      <p:sp>
        <p:nvSpPr>
          <p:cNvPr id="110595" name="Notes Placeholder 2"/>
          <p:cNvSpPr>
            <a:spLocks noGrp="1"/>
          </p:cNvSpPr>
          <p:nvPr>
            <p:ph type="body" idx="1"/>
          </p:nvPr>
        </p:nvSpPr>
        <p:spPr>
          <a:noFill/>
          <a:ln/>
        </p:spPr>
        <p:txBody>
          <a:bodyPr/>
          <a:lstStyle/>
          <a:p>
            <a:endParaRPr lang="en-US" smtClean="0"/>
          </a:p>
        </p:txBody>
      </p:sp>
      <p:sp>
        <p:nvSpPr>
          <p:cNvPr id="110596" name="Slide Number Placeholder 3"/>
          <p:cNvSpPr>
            <a:spLocks noGrp="1"/>
          </p:cNvSpPr>
          <p:nvPr>
            <p:ph type="sldNum" sz="quarter" idx="5"/>
          </p:nvPr>
        </p:nvSpPr>
        <p:spPr>
          <a:noFill/>
        </p:spPr>
        <p:txBody>
          <a:bodyPr/>
          <a:lstStyle/>
          <a:p>
            <a:fld id="{17560DEF-C897-4487-A9AC-F778841F30F4}" type="slidenum">
              <a:rPr lang="en-US" smtClean="0"/>
              <a:pPr/>
              <a:t>41</a:t>
            </a:fld>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a:ln/>
        </p:spPr>
      </p:sp>
      <p:sp>
        <p:nvSpPr>
          <p:cNvPr id="111619" name="Notes Placeholder 2"/>
          <p:cNvSpPr>
            <a:spLocks noGrp="1"/>
          </p:cNvSpPr>
          <p:nvPr>
            <p:ph type="body" idx="1"/>
          </p:nvPr>
        </p:nvSpPr>
        <p:spPr>
          <a:noFill/>
          <a:ln/>
        </p:spPr>
        <p:txBody>
          <a:bodyPr/>
          <a:lstStyle/>
          <a:p>
            <a:endParaRPr lang="en-US" smtClean="0"/>
          </a:p>
        </p:txBody>
      </p:sp>
      <p:sp>
        <p:nvSpPr>
          <p:cNvPr id="111620" name="Slide Number Placeholder 3"/>
          <p:cNvSpPr>
            <a:spLocks noGrp="1"/>
          </p:cNvSpPr>
          <p:nvPr>
            <p:ph type="sldNum" sz="quarter" idx="5"/>
          </p:nvPr>
        </p:nvSpPr>
        <p:spPr>
          <a:noFill/>
        </p:spPr>
        <p:txBody>
          <a:bodyPr/>
          <a:lstStyle/>
          <a:p>
            <a:fld id="{5E8D6699-6851-48E5-ABA8-8E3033512327}" type="slidenum">
              <a:rPr lang="en-US" smtClean="0"/>
              <a:pPr/>
              <a:t>42</a:t>
            </a:fld>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a:ln/>
        </p:spPr>
      </p:sp>
      <p:sp>
        <p:nvSpPr>
          <p:cNvPr id="112643" name="Notes Placeholder 2"/>
          <p:cNvSpPr>
            <a:spLocks noGrp="1"/>
          </p:cNvSpPr>
          <p:nvPr>
            <p:ph type="body" idx="1"/>
          </p:nvPr>
        </p:nvSpPr>
        <p:spPr>
          <a:noFill/>
          <a:ln/>
        </p:spPr>
        <p:txBody>
          <a:bodyPr/>
          <a:lstStyle/>
          <a:p>
            <a:endParaRPr lang="en-US" smtClean="0"/>
          </a:p>
        </p:txBody>
      </p:sp>
      <p:sp>
        <p:nvSpPr>
          <p:cNvPr id="112644" name="Slide Number Placeholder 3"/>
          <p:cNvSpPr>
            <a:spLocks noGrp="1"/>
          </p:cNvSpPr>
          <p:nvPr>
            <p:ph type="sldNum" sz="quarter" idx="5"/>
          </p:nvPr>
        </p:nvSpPr>
        <p:spPr>
          <a:noFill/>
        </p:spPr>
        <p:txBody>
          <a:bodyPr/>
          <a:lstStyle/>
          <a:p>
            <a:fld id="{0A9401BA-5867-4C21-B426-300CA44D11A8}" type="slidenum">
              <a:rPr lang="en-US" smtClean="0"/>
              <a:pPr/>
              <a:t>43</a:t>
            </a:fld>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a:ln/>
        </p:spPr>
      </p:sp>
      <p:sp>
        <p:nvSpPr>
          <p:cNvPr id="113667" name="Notes Placeholder 2"/>
          <p:cNvSpPr>
            <a:spLocks noGrp="1"/>
          </p:cNvSpPr>
          <p:nvPr>
            <p:ph type="body" idx="1"/>
          </p:nvPr>
        </p:nvSpPr>
        <p:spPr>
          <a:noFill/>
          <a:ln/>
        </p:spPr>
        <p:txBody>
          <a:bodyPr/>
          <a:lstStyle/>
          <a:p>
            <a:endParaRPr lang="en-US" smtClean="0"/>
          </a:p>
        </p:txBody>
      </p:sp>
      <p:sp>
        <p:nvSpPr>
          <p:cNvPr id="113668" name="Slide Number Placeholder 3"/>
          <p:cNvSpPr>
            <a:spLocks noGrp="1"/>
          </p:cNvSpPr>
          <p:nvPr>
            <p:ph type="sldNum" sz="quarter" idx="5"/>
          </p:nvPr>
        </p:nvSpPr>
        <p:spPr>
          <a:noFill/>
        </p:spPr>
        <p:txBody>
          <a:bodyPr/>
          <a:lstStyle/>
          <a:p>
            <a:fld id="{6111A43D-A768-487E-B030-8260DA215F09}" type="slidenum">
              <a:rPr lang="en-US" smtClean="0"/>
              <a:pPr/>
              <a:t>44</a:t>
            </a:fld>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a:ln/>
        </p:spPr>
      </p:sp>
      <p:sp>
        <p:nvSpPr>
          <p:cNvPr id="114691" name="Notes Placeholder 2"/>
          <p:cNvSpPr>
            <a:spLocks noGrp="1"/>
          </p:cNvSpPr>
          <p:nvPr>
            <p:ph type="body" idx="1"/>
          </p:nvPr>
        </p:nvSpPr>
        <p:spPr>
          <a:noFill/>
          <a:ln/>
        </p:spPr>
        <p:txBody>
          <a:bodyPr/>
          <a:lstStyle/>
          <a:p>
            <a:endParaRPr lang="en-US" smtClean="0"/>
          </a:p>
        </p:txBody>
      </p:sp>
      <p:sp>
        <p:nvSpPr>
          <p:cNvPr id="114692" name="Slide Number Placeholder 3"/>
          <p:cNvSpPr>
            <a:spLocks noGrp="1"/>
          </p:cNvSpPr>
          <p:nvPr>
            <p:ph type="sldNum" sz="quarter" idx="5"/>
          </p:nvPr>
        </p:nvSpPr>
        <p:spPr>
          <a:noFill/>
        </p:spPr>
        <p:txBody>
          <a:bodyPr/>
          <a:lstStyle/>
          <a:p>
            <a:fld id="{4F3534DC-2BC9-4EC8-AFBF-353E4BF88BA6}" type="slidenum">
              <a:rPr lang="en-US" smtClean="0"/>
              <a:pPr/>
              <a:t>45</a:t>
            </a:fld>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p>
            <a:fld id="{2A55CCD3-268A-4605-916B-A3922CD09530}" type="slidenum">
              <a:rPr lang="en-US" smtClean="0"/>
              <a:pPr/>
              <a:t>47</a:t>
            </a:fld>
            <a:endParaRPr lang="en-US" smtClean="0"/>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p>
            <a:fld id="{7ADBF1BE-4122-432D-9660-FDC352C6EC90}" type="slidenum">
              <a:rPr lang="en-US" smtClean="0"/>
              <a:pPr/>
              <a:t>48</a:t>
            </a:fld>
            <a:endParaRPr lang="en-US" smtClean="0"/>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fld id="{7C0230DC-71D5-47B7-B56D-B8D0202F1C28}" type="slidenum">
              <a:rPr lang="en-US" smtClean="0"/>
              <a:pPr/>
              <a:t>49</a:t>
            </a:fld>
            <a:endParaRPr lang="en-US" smtClean="0"/>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4112768D-967A-4782-AF8E-7DAF89B67040}" type="slidenum">
              <a:rPr lang="en-US" smtClean="0"/>
              <a:pPr/>
              <a:t>50</a:t>
            </a:fld>
            <a:endParaRPr lang="en-US" smtClean="0"/>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366A8F89-ADC5-41B9-8D14-B6B837614E36}" type="slidenum">
              <a:rPr lang="en-US" smtClean="0"/>
              <a:pPr/>
              <a:t>51</a:t>
            </a:fld>
            <a:endParaRPr lang="en-US" smtClean="0"/>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p>
            <a:fld id="{C49404E9-93B7-4F26-8035-C0F42769C400}" type="slidenum">
              <a:rPr lang="en-US" smtClean="0"/>
              <a:pPr/>
              <a:t>52</a:t>
            </a:fld>
            <a:endParaRPr lang="en-US" smtClean="0"/>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p>
            <a:fld id="{0DAF291B-5305-40EF-8DD4-95C58AD5D653}" type="slidenum">
              <a:rPr lang="en-US" smtClean="0"/>
              <a:pPr/>
              <a:t>53</a:t>
            </a:fld>
            <a:endParaRPr lang="en-US" smtClean="0"/>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p>
            <a:fld id="{D18400E4-D3E1-4D87-9A06-8A9753CB0506}" type="slidenum">
              <a:rPr lang="en-US" smtClean="0"/>
              <a:pPr/>
              <a:t>54</a:t>
            </a:fld>
            <a:endParaRPr lang="en-US" smtClean="0"/>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p>
            <a:fld id="{F0FFD636-AE1E-460A-9F15-8EF841151DC5}" type="slidenum">
              <a:rPr lang="en-US" smtClean="0"/>
              <a:pPr/>
              <a:t>55</a:t>
            </a:fld>
            <a:endParaRPr lang="en-US" smtClean="0"/>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p:spPr>
        <p:txBody>
          <a:bodyPr/>
          <a:lstStyle/>
          <a:p>
            <a:fld id="{E554A06E-4FFD-4269-9C70-99ACAC5BCF58}" type="slidenum">
              <a:rPr lang="en-US" smtClean="0"/>
              <a:pPr/>
              <a:t>56</a:t>
            </a:fld>
            <a:endParaRPr lang="en-US" smtClean="0"/>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p:spPr>
        <p:txBody>
          <a:bodyPr/>
          <a:lstStyle/>
          <a:p>
            <a:fld id="{3E95F00D-8B3C-44E1-9672-977F9FE984E8}" type="slidenum">
              <a:rPr lang="en-US" smtClean="0"/>
              <a:pPr/>
              <a:t>57</a:t>
            </a:fld>
            <a:endParaRPr lang="en-US" smtClean="0"/>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p>
            <a:fld id="{09F01395-913B-45BF-B47A-00AE1441A381}" type="slidenum">
              <a:rPr lang="en-US" smtClean="0"/>
              <a:pPr/>
              <a:t>58</a:t>
            </a:fld>
            <a:endParaRPr lang="en-US" smtClean="0"/>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p:spPr>
        <p:txBody>
          <a:bodyPr/>
          <a:lstStyle/>
          <a:p>
            <a:fld id="{ADD54609-BC0A-40E7-99D6-6EFD8BE3E7FE}" type="slidenum">
              <a:rPr lang="en-US" smtClean="0"/>
              <a:pPr/>
              <a:t>59</a:t>
            </a:fld>
            <a:endParaRPr lang="en-US" smtClean="0"/>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p:spPr>
        <p:txBody>
          <a:bodyPr/>
          <a:lstStyle/>
          <a:p>
            <a:fld id="{76A6A033-F7B8-4A9F-A7DC-374C2B5F557D}" type="slidenum">
              <a:rPr lang="en-US" smtClean="0"/>
              <a:pPr/>
              <a:t>60</a:t>
            </a:fld>
            <a:endParaRPr lang="en-US" smtClean="0"/>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p:spPr>
        <p:txBody>
          <a:bodyPr/>
          <a:lstStyle/>
          <a:p>
            <a:fld id="{E442F419-4CCA-40EC-B0A3-9BFD7BB3D3E0}" type="slidenum">
              <a:rPr lang="en-US" smtClean="0"/>
              <a:pPr/>
              <a:t>61</a:t>
            </a:fld>
            <a:endParaRPr lang="en-US" smtClean="0"/>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p:spPr>
        <p:txBody>
          <a:bodyPr/>
          <a:lstStyle/>
          <a:p>
            <a:fld id="{A1E531D8-667B-4873-962F-26C256294C26}" type="slidenum">
              <a:rPr lang="en-US" smtClean="0"/>
              <a:pPr/>
              <a:t>62</a:t>
            </a:fld>
            <a:endParaRPr lang="en-US" smtClean="0"/>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p:spPr>
        <p:txBody>
          <a:bodyPr/>
          <a:lstStyle/>
          <a:p>
            <a:fld id="{8778092F-2218-4A2B-A411-5A6BE8A505B9}" type="slidenum">
              <a:rPr lang="en-US" smtClean="0"/>
              <a:pPr/>
              <a:t>63</a:t>
            </a:fld>
            <a:endParaRPr lang="en-US" smtClean="0"/>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p:spPr>
        <p:txBody>
          <a:bodyPr/>
          <a:lstStyle/>
          <a:p>
            <a:fld id="{0D61C558-C096-47A7-9AD5-6551F9AE4C07}" type="slidenum">
              <a:rPr lang="en-US" smtClean="0"/>
              <a:pPr/>
              <a:t>65</a:t>
            </a:fld>
            <a:endParaRPr lang="en-US" smtClean="0"/>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a:ln/>
        </p:spPr>
      </p:sp>
      <p:sp>
        <p:nvSpPr>
          <p:cNvPr id="134147" name="Notes Placeholder 2"/>
          <p:cNvSpPr>
            <a:spLocks noGrp="1"/>
          </p:cNvSpPr>
          <p:nvPr>
            <p:ph type="body" idx="1"/>
          </p:nvPr>
        </p:nvSpPr>
        <p:spPr>
          <a:noFill/>
          <a:ln/>
        </p:spPr>
        <p:txBody>
          <a:bodyPr/>
          <a:lstStyle/>
          <a:p>
            <a:pPr eaLnBrk="1" hangingPunct="1"/>
            <a:endParaRPr lang="en-US" smtClean="0"/>
          </a:p>
        </p:txBody>
      </p:sp>
      <p:sp>
        <p:nvSpPr>
          <p:cNvPr id="134148" name="Slide Number Placeholder 3"/>
          <p:cNvSpPr>
            <a:spLocks noGrp="1"/>
          </p:cNvSpPr>
          <p:nvPr>
            <p:ph type="sldNum" sz="quarter" idx="5"/>
          </p:nvPr>
        </p:nvSpPr>
        <p:spPr>
          <a:noFill/>
        </p:spPr>
        <p:txBody>
          <a:bodyPr/>
          <a:lstStyle/>
          <a:p>
            <a:fld id="{51AD9745-006E-4276-98CC-4C8FDC69AD16}" type="slidenum">
              <a:rPr lang="en-US" smtClean="0"/>
              <a:pPr/>
              <a:t>66</a:t>
            </a:fld>
            <a:endParaRPr lang="en-US"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a:ln/>
        </p:spPr>
      </p:sp>
      <p:sp>
        <p:nvSpPr>
          <p:cNvPr id="135171" name="Notes Placeholder 2"/>
          <p:cNvSpPr>
            <a:spLocks noGrp="1"/>
          </p:cNvSpPr>
          <p:nvPr>
            <p:ph type="body" idx="1"/>
          </p:nvPr>
        </p:nvSpPr>
        <p:spPr>
          <a:noFill/>
          <a:ln/>
        </p:spPr>
        <p:txBody>
          <a:bodyPr/>
          <a:lstStyle/>
          <a:p>
            <a:pPr eaLnBrk="1" hangingPunct="1"/>
            <a:endParaRPr lang="en-US" smtClean="0"/>
          </a:p>
        </p:txBody>
      </p:sp>
      <p:sp>
        <p:nvSpPr>
          <p:cNvPr id="135172" name="Slide Number Placeholder 3"/>
          <p:cNvSpPr>
            <a:spLocks noGrp="1"/>
          </p:cNvSpPr>
          <p:nvPr>
            <p:ph type="sldNum" sz="quarter" idx="5"/>
          </p:nvPr>
        </p:nvSpPr>
        <p:spPr>
          <a:noFill/>
        </p:spPr>
        <p:txBody>
          <a:bodyPr/>
          <a:lstStyle/>
          <a:p>
            <a:fld id="{0A957C9D-08FC-4027-B9C9-3E28DBF1FA28}" type="slidenum">
              <a:rPr lang="en-US" smtClean="0"/>
              <a:pPr/>
              <a:t>67</a:t>
            </a:fld>
            <a:endParaRPr lang="en-US"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a:ln/>
        </p:spPr>
      </p:sp>
      <p:sp>
        <p:nvSpPr>
          <p:cNvPr id="136195" name="Notes Placeholder 2"/>
          <p:cNvSpPr>
            <a:spLocks noGrp="1"/>
          </p:cNvSpPr>
          <p:nvPr>
            <p:ph type="body" idx="1"/>
          </p:nvPr>
        </p:nvSpPr>
        <p:spPr>
          <a:noFill/>
          <a:ln/>
        </p:spPr>
        <p:txBody>
          <a:bodyPr/>
          <a:lstStyle/>
          <a:p>
            <a:pPr eaLnBrk="1" hangingPunct="1"/>
            <a:endParaRPr lang="en-US" smtClean="0"/>
          </a:p>
        </p:txBody>
      </p:sp>
      <p:sp>
        <p:nvSpPr>
          <p:cNvPr id="136196" name="Slide Number Placeholder 3"/>
          <p:cNvSpPr>
            <a:spLocks noGrp="1"/>
          </p:cNvSpPr>
          <p:nvPr>
            <p:ph type="sldNum" sz="quarter" idx="5"/>
          </p:nvPr>
        </p:nvSpPr>
        <p:spPr>
          <a:noFill/>
        </p:spPr>
        <p:txBody>
          <a:bodyPr/>
          <a:lstStyle/>
          <a:p>
            <a:fld id="{4278649C-C0D9-432D-9D92-F8FC9C6914D6}" type="slidenum">
              <a:rPr lang="en-US" smtClean="0"/>
              <a:pPr/>
              <a:t>68</a:t>
            </a:fld>
            <a:endParaRPr lang="en-US"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a:ln/>
        </p:spPr>
      </p:sp>
      <p:sp>
        <p:nvSpPr>
          <p:cNvPr id="137219" name="Notes Placeholder 2"/>
          <p:cNvSpPr>
            <a:spLocks noGrp="1"/>
          </p:cNvSpPr>
          <p:nvPr>
            <p:ph type="body" idx="1"/>
          </p:nvPr>
        </p:nvSpPr>
        <p:spPr>
          <a:noFill/>
          <a:ln/>
        </p:spPr>
        <p:txBody>
          <a:bodyPr/>
          <a:lstStyle/>
          <a:p>
            <a:pPr eaLnBrk="1" hangingPunct="1"/>
            <a:endParaRPr lang="en-US" smtClean="0"/>
          </a:p>
        </p:txBody>
      </p:sp>
      <p:sp>
        <p:nvSpPr>
          <p:cNvPr id="137220" name="Slide Number Placeholder 3"/>
          <p:cNvSpPr>
            <a:spLocks noGrp="1"/>
          </p:cNvSpPr>
          <p:nvPr>
            <p:ph type="sldNum" sz="quarter" idx="5"/>
          </p:nvPr>
        </p:nvSpPr>
        <p:spPr>
          <a:noFill/>
        </p:spPr>
        <p:txBody>
          <a:bodyPr/>
          <a:lstStyle/>
          <a:p>
            <a:fld id="{7DBABC10-2692-4127-BD73-F0F2C2E47D78}" type="slidenum">
              <a:rPr lang="en-US" smtClean="0"/>
              <a:pPr/>
              <a:t>69</a:t>
            </a:fld>
            <a:endParaRPr lang="en-US"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p:cNvSpPr>
            <a:spLocks noGrp="1" noRot="1" noChangeAspect="1" noTextEdit="1"/>
          </p:cNvSpPr>
          <p:nvPr>
            <p:ph type="sldImg"/>
          </p:nvPr>
        </p:nvSpPr>
        <p:spPr>
          <a:ln/>
        </p:spPr>
      </p:sp>
      <p:sp>
        <p:nvSpPr>
          <p:cNvPr id="138243" name="Notes Placeholder 2"/>
          <p:cNvSpPr>
            <a:spLocks noGrp="1"/>
          </p:cNvSpPr>
          <p:nvPr>
            <p:ph type="body" idx="1"/>
          </p:nvPr>
        </p:nvSpPr>
        <p:spPr>
          <a:noFill/>
          <a:ln/>
        </p:spPr>
        <p:txBody>
          <a:bodyPr/>
          <a:lstStyle/>
          <a:p>
            <a:pPr eaLnBrk="1" hangingPunct="1"/>
            <a:endParaRPr lang="en-US" smtClean="0"/>
          </a:p>
        </p:txBody>
      </p:sp>
      <p:sp>
        <p:nvSpPr>
          <p:cNvPr id="138244" name="Slide Number Placeholder 3"/>
          <p:cNvSpPr>
            <a:spLocks noGrp="1"/>
          </p:cNvSpPr>
          <p:nvPr>
            <p:ph type="sldNum" sz="quarter" idx="5"/>
          </p:nvPr>
        </p:nvSpPr>
        <p:spPr>
          <a:noFill/>
        </p:spPr>
        <p:txBody>
          <a:bodyPr/>
          <a:lstStyle/>
          <a:p>
            <a:fld id="{40D36C4E-FB0E-49FF-8172-9CE4C0D64C9B}" type="slidenum">
              <a:rPr lang="en-US" smtClean="0"/>
              <a:pPr/>
              <a:t>70</a:t>
            </a:fld>
            <a:endParaRPr lang="en-US"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p:spPr>
        <p:txBody>
          <a:bodyPr/>
          <a:lstStyle/>
          <a:p>
            <a:fld id="{24AE0EAA-32EB-4574-83FD-31A19799DBF0}" type="slidenum">
              <a:rPr lang="en-US" smtClean="0"/>
              <a:pPr/>
              <a:t>71</a:t>
            </a:fld>
            <a:endParaRPr lang="en-US" smtClean="0"/>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p>
            <a:fld id="{B88AE3B0-2312-4FF2-AD72-A4158613BAA9}" type="slidenum">
              <a:rPr lang="en-US" smtClean="0"/>
              <a:pPr/>
              <a:t>72</a:t>
            </a:fld>
            <a:endParaRPr lang="en-US" smtClean="0"/>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p:spPr>
        <p:txBody>
          <a:bodyPr/>
          <a:lstStyle/>
          <a:p>
            <a:fld id="{068A23A2-9EBF-4C35-9E41-5FE65005F357}" type="slidenum">
              <a:rPr lang="en-US" smtClean="0"/>
              <a:pPr/>
              <a:t>74</a:t>
            </a:fld>
            <a:endParaRPr lang="en-US" smtClean="0"/>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p:spPr>
        <p:txBody>
          <a:bodyPr/>
          <a:lstStyle/>
          <a:p>
            <a:fld id="{9841DAA4-CEC1-4F78-AAD7-61912859BD06}" type="slidenum">
              <a:rPr lang="en-US" smtClean="0"/>
              <a:pPr/>
              <a:t>76</a:t>
            </a:fld>
            <a:endParaRPr lang="en-US" smtClean="0"/>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p:spPr>
        <p:txBody>
          <a:bodyPr/>
          <a:lstStyle/>
          <a:p>
            <a:fld id="{44BDA5E2-79C9-4800-A921-8C108DE15506}" type="slidenum">
              <a:rPr lang="en-US" smtClean="0"/>
              <a:pPr/>
              <a:t>77</a:t>
            </a:fld>
            <a:endParaRPr lang="en-US" smtClean="0"/>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p:cNvSpPr>
            <a:spLocks noGrp="1" noRot="1" noChangeAspect="1" noTextEdit="1"/>
          </p:cNvSpPr>
          <p:nvPr>
            <p:ph type="sldImg"/>
          </p:nvPr>
        </p:nvSpPr>
        <p:spPr>
          <a:ln/>
        </p:spPr>
      </p:sp>
      <p:sp>
        <p:nvSpPr>
          <p:cNvPr id="144387" name="Notes Placeholder 2"/>
          <p:cNvSpPr>
            <a:spLocks noGrp="1"/>
          </p:cNvSpPr>
          <p:nvPr>
            <p:ph type="body" idx="1"/>
          </p:nvPr>
        </p:nvSpPr>
        <p:spPr>
          <a:noFill/>
          <a:ln/>
        </p:spPr>
        <p:txBody>
          <a:bodyPr/>
          <a:lstStyle/>
          <a:p>
            <a:endParaRPr lang="en-US" smtClean="0"/>
          </a:p>
        </p:txBody>
      </p:sp>
      <p:sp>
        <p:nvSpPr>
          <p:cNvPr id="144388" name="Slide Number Placeholder 3"/>
          <p:cNvSpPr>
            <a:spLocks noGrp="1"/>
          </p:cNvSpPr>
          <p:nvPr>
            <p:ph type="sldNum" sz="quarter" idx="5"/>
          </p:nvPr>
        </p:nvSpPr>
        <p:spPr>
          <a:noFill/>
        </p:spPr>
        <p:txBody>
          <a:bodyPr/>
          <a:lstStyle/>
          <a:p>
            <a:fld id="{76CE1E68-5921-4365-B51E-32B12CD44A65}" type="slidenum">
              <a:rPr lang="en-US" smtClean="0"/>
              <a:pPr/>
              <a:t>78</a:t>
            </a:fld>
            <a:endParaRPr lang="en-US"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F358DBB-BDF6-4567-8053-D4A6FD52D291}" type="slidenum">
              <a:rPr lang="en-US"/>
              <a:pPr/>
              <a:t>79</a:t>
            </a:fld>
            <a:endParaRPr lang="en-US"/>
          </a:p>
        </p:txBody>
      </p:sp>
      <p:sp>
        <p:nvSpPr>
          <p:cNvPr id="1058818" name="Rectangle 2"/>
          <p:cNvSpPr>
            <a:spLocks noGrp="1" noRot="1" noChangeAspect="1" noChangeArrowheads="1" noTextEdit="1"/>
          </p:cNvSpPr>
          <p:nvPr>
            <p:ph type="sldImg"/>
          </p:nvPr>
        </p:nvSpPr>
        <p:spPr>
          <a:ln/>
        </p:spPr>
      </p:sp>
      <p:sp>
        <p:nvSpPr>
          <p:cNvPr id="10588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24BAA6-E11F-41AE-B5E1-B0C95352288A}" type="slidenum">
              <a:rPr lang="en-US"/>
              <a:pPr/>
              <a:t>80</a:t>
            </a:fld>
            <a:endParaRPr lang="en-US"/>
          </a:p>
        </p:txBody>
      </p:sp>
      <p:sp>
        <p:nvSpPr>
          <p:cNvPr id="1059842" name="Rectangle 2"/>
          <p:cNvSpPr>
            <a:spLocks noGrp="1" noRot="1" noChangeAspect="1" noChangeArrowheads="1" noTextEdit="1"/>
          </p:cNvSpPr>
          <p:nvPr>
            <p:ph type="sldImg"/>
          </p:nvPr>
        </p:nvSpPr>
        <p:spPr>
          <a:ln/>
        </p:spPr>
      </p:sp>
      <p:sp>
        <p:nvSpPr>
          <p:cNvPr id="10598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76B04FD-6863-4D8F-B970-4F0BD82C5A38}" type="slidenum">
              <a:rPr lang="en-US"/>
              <a:pPr/>
              <a:t>81</a:t>
            </a:fld>
            <a:endParaRPr lang="en-US"/>
          </a:p>
        </p:txBody>
      </p:sp>
      <p:sp>
        <p:nvSpPr>
          <p:cNvPr id="1061890" name="Rectangle 2"/>
          <p:cNvSpPr>
            <a:spLocks noGrp="1" noRot="1" noChangeAspect="1" noChangeArrowheads="1" noTextEdit="1"/>
          </p:cNvSpPr>
          <p:nvPr>
            <p:ph type="sldImg"/>
          </p:nvPr>
        </p:nvSpPr>
        <p:spPr>
          <a:ln/>
        </p:spPr>
      </p:sp>
      <p:sp>
        <p:nvSpPr>
          <p:cNvPr id="10618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F2B148-1D37-43B9-8CA7-03E9E405B327}" type="slidenum">
              <a:rPr lang="en-US"/>
              <a:pPr/>
              <a:t>82</a:t>
            </a:fld>
            <a:endParaRPr lang="en-US"/>
          </a:p>
        </p:txBody>
      </p:sp>
      <p:sp>
        <p:nvSpPr>
          <p:cNvPr id="1062914" name="Rectangle 2"/>
          <p:cNvSpPr>
            <a:spLocks noGrp="1" noRot="1" noChangeAspect="1" noChangeArrowheads="1" noTextEdit="1"/>
          </p:cNvSpPr>
          <p:nvPr>
            <p:ph type="sldImg"/>
          </p:nvPr>
        </p:nvSpPr>
        <p:spPr>
          <a:ln/>
        </p:spPr>
      </p:sp>
      <p:sp>
        <p:nvSpPr>
          <p:cNvPr id="10629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D2DCD0-AE70-4CA7-9614-67258E85B60E}" type="slidenum">
              <a:rPr lang="en-US"/>
              <a:pPr/>
              <a:t>83</a:t>
            </a:fld>
            <a:endParaRPr lang="en-US"/>
          </a:p>
        </p:txBody>
      </p:sp>
      <p:sp>
        <p:nvSpPr>
          <p:cNvPr id="1063938" name="Rectangle 2"/>
          <p:cNvSpPr>
            <a:spLocks noGrp="1" noRot="1" noChangeAspect="1" noChangeArrowheads="1" noTextEdit="1"/>
          </p:cNvSpPr>
          <p:nvPr>
            <p:ph type="sldImg"/>
          </p:nvPr>
        </p:nvSpPr>
        <p:spPr>
          <a:ln/>
        </p:spPr>
      </p:sp>
      <p:sp>
        <p:nvSpPr>
          <p:cNvPr id="10639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C4B438-87AB-4FE1-A051-8D8901BAA0D7}" type="slidenum">
              <a:rPr lang="en-US"/>
              <a:pPr/>
              <a:t>84</a:t>
            </a:fld>
            <a:endParaRPr lang="en-US"/>
          </a:p>
        </p:txBody>
      </p:sp>
      <p:sp>
        <p:nvSpPr>
          <p:cNvPr id="1064962" name="Rectangle 2"/>
          <p:cNvSpPr>
            <a:spLocks noGrp="1" noRot="1" noChangeAspect="1" noChangeArrowheads="1" noTextEdit="1"/>
          </p:cNvSpPr>
          <p:nvPr>
            <p:ph type="sldImg"/>
          </p:nvPr>
        </p:nvSpPr>
        <p:spPr>
          <a:ln/>
        </p:spPr>
      </p:sp>
      <p:sp>
        <p:nvSpPr>
          <p:cNvPr id="10649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079EBB-1057-434D-9849-CF455D256375}" type="slidenum">
              <a:rPr lang="en-US"/>
              <a:pPr/>
              <a:t>85</a:t>
            </a:fld>
            <a:endParaRPr lang="en-US"/>
          </a:p>
        </p:txBody>
      </p:sp>
      <p:sp>
        <p:nvSpPr>
          <p:cNvPr id="1072130" name="Rectangle 2"/>
          <p:cNvSpPr>
            <a:spLocks noGrp="1" noRot="1" noChangeAspect="1" noChangeArrowheads="1" noTextEdit="1"/>
          </p:cNvSpPr>
          <p:nvPr>
            <p:ph type="sldImg"/>
          </p:nvPr>
        </p:nvSpPr>
        <p:spPr>
          <a:ln/>
        </p:spPr>
      </p:sp>
      <p:sp>
        <p:nvSpPr>
          <p:cNvPr id="1072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40BE7E-103E-4421-9E71-C85B55F7610B}" type="slidenum">
              <a:rPr lang="en-US"/>
              <a:pPr/>
              <a:t>86</a:t>
            </a:fld>
            <a:endParaRPr lang="en-US"/>
          </a:p>
        </p:txBody>
      </p:sp>
      <p:sp>
        <p:nvSpPr>
          <p:cNvPr id="1073154" name="Rectangle 2"/>
          <p:cNvSpPr>
            <a:spLocks noGrp="1" noRot="1" noChangeAspect="1" noChangeArrowheads="1" noTextEdit="1"/>
          </p:cNvSpPr>
          <p:nvPr>
            <p:ph type="sldImg"/>
          </p:nvPr>
        </p:nvSpPr>
        <p:spPr>
          <a:ln/>
        </p:spPr>
      </p:sp>
      <p:sp>
        <p:nvSpPr>
          <p:cNvPr id="10731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6C4E90-4EBF-4E67-8BF3-2C79FD41E245}" type="slidenum">
              <a:rPr lang="en-US"/>
              <a:pPr/>
              <a:t>87</a:t>
            </a:fld>
            <a:endParaRPr lang="en-US"/>
          </a:p>
        </p:txBody>
      </p:sp>
      <p:sp>
        <p:nvSpPr>
          <p:cNvPr id="1074178" name="Rectangle 2"/>
          <p:cNvSpPr>
            <a:spLocks noGrp="1" noRot="1" noChangeAspect="1" noChangeArrowheads="1" noTextEdit="1"/>
          </p:cNvSpPr>
          <p:nvPr>
            <p:ph type="sldImg"/>
          </p:nvPr>
        </p:nvSpPr>
        <p:spPr>
          <a:ln/>
        </p:spPr>
      </p:sp>
      <p:sp>
        <p:nvSpPr>
          <p:cNvPr id="10741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339432-3882-4161-83F0-B752679F17A8}" type="slidenum">
              <a:rPr lang="en-US"/>
              <a:pPr/>
              <a:t>88</a:t>
            </a:fld>
            <a:endParaRPr lang="en-US"/>
          </a:p>
        </p:txBody>
      </p:sp>
      <p:sp>
        <p:nvSpPr>
          <p:cNvPr id="1078274" name="Rectangle 2"/>
          <p:cNvSpPr>
            <a:spLocks noGrp="1" noRot="1" noChangeAspect="1" noChangeArrowheads="1" noTextEdit="1"/>
          </p:cNvSpPr>
          <p:nvPr>
            <p:ph type="sldImg"/>
          </p:nvPr>
        </p:nvSpPr>
        <p:spPr>
          <a:ln/>
        </p:spPr>
      </p:sp>
      <p:sp>
        <p:nvSpPr>
          <p:cNvPr id="10782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B5CF0C0-317C-4258-9B6F-00766F8CCE9C}" type="slidenum">
              <a:rPr lang="en-US"/>
              <a:pPr/>
              <a:t>89</a:t>
            </a:fld>
            <a:endParaRPr lang="en-US"/>
          </a:p>
        </p:txBody>
      </p:sp>
      <p:sp>
        <p:nvSpPr>
          <p:cNvPr id="1079298" name="Rectangle 2"/>
          <p:cNvSpPr>
            <a:spLocks noGrp="1" noRot="1" noChangeAspect="1" noChangeArrowheads="1" noTextEdit="1"/>
          </p:cNvSpPr>
          <p:nvPr>
            <p:ph type="sldImg"/>
          </p:nvPr>
        </p:nvSpPr>
        <p:spPr>
          <a:ln/>
        </p:spPr>
      </p:sp>
      <p:sp>
        <p:nvSpPr>
          <p:cNvPr id="10792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72454E-C25B-4660-AE86-74B421FE9F23}" type="slidenum">
              <a:rPr lang="en-US"/>
              <a:pPr/>
              <a:t>90</a:t>
            </a:fld>
            <a:endParaRPr lang="en-US"/>
          </a:p>
        </p:txBody>
      </p:sp>
      <p:sp>
        <p:nvSpPr>
          <p:cNvPr id="1080322" name="Rectangle 2"/>
          <p:cNvSpPr>
            <a:spLocks noGrp="1" noRot="1" noChangeAspect="1" noChangeArrowheads="1" noTextEdit="1"/>
          </p:cNvSpPr>
          <p:nvPr>
            <p:ph type="sldImg"/>
          </p:nvPr>
        </p:nvSpPr>
        <p:spPr>
          <a:ln/>
        </p:spPr>
      </p:sp>
      <p:sp>
        <p:nvSpPr>
          <p:cNvPr id="10803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EB1D7F9-6023-4F7E-9716-8ECD50209E10}" type="slidenum">
              <a:rPr lang="en-US"/>
              <a:pPr/>
              <a:t>91</a:t>
            </a:fld>
            <a:endParaRPr lang="en-US"/>
          </a:p>
        </p:txBody>
      </p:sp>
      <p:sp>
        <p:nvSpPr>
          <p:cNvPr id="1107970" name="Rectangle 2"/>
          <p:cNvSpPr>
            <a:spLocks noGrp="1" noRot="1" noChangeAspect="1" noChangeArrowheads="1" noTextEdit="1"/>
          </p:cNvSpPr>
          <p:nvPr>
            <p:ph type="sldImg"/>
          </p:nvPr>
        </p:nvSpPr>
        <p:spPr>
          <a:ln/>
        </p:spPr>
      </p:sp>
      <p:sp>
        <p:nvSpPr>
          <p:cNvPr id="11079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98273C-94B7-46F6-9625-3B2F22147FB2}" type="slidenum">
              <a:rPr lang="en-US"/>
              <a:pPr/>
              <a:t>92</a:t>
            </a:fld>
            <a:endParaRPr lang="en-US"/>
          </a:p>
        </p:txBody>
      </p:sp>
      <p:sp>
        <p:nvSpPr>
          <p:cNvPr id="1110018" name="Rectangle 2"/>
          <p:cNvSpPr>
            <a:spLocks noGrp="1" noRot="1" noChangeAspect="1" noChangeArrowheads="1" noTextEdit="1"/>
          </p:cNvSpPr>
          <p:nvPr>
            <p:ph type="sldImg"/>
          </p:nvPr>
        </p:nvSpPr>
        <p:spPr>
          <a:ln/>
        </p:spPr>
      </p:sp>
      <p:sp>
        <p:nvSpPr>
          <p:cNvPr id="11100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A61CECF-21C1-4C3F-BC77-315C7209E0FE}" type="slidenum">
              <a:rPr lang="en-US"/>
              <a:pPr/>
              <a:t>93</a:t>
            </a:fld>
            <a:endParaRPr lang="en-US"/>
          </a:p>
        </p:txBody>
      </p:sp>
      <p:sp>
        <p:nvSpPr>
          <p:cNvPr id="1112066" name="Rectangle 2"/>
          <p:cNvSpPr>
            <a:spLocks noGrp="1" noRot="1" noChangeAspect="1" noChangeArrowheads="1" noTextEdit="1"/>
          </p:cNvSpPr>
          <p:nvPr>
            <p:ph type="sldImg"/>
          </p:nvPr>
        </p:nvSpPr>
        <p:spPr>
          <a:ln/>
        </p:spPr>
      </p:sp>
      <p:sp>
        <p:nvSpPr>
          <p:cNvPr id="111206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27728B9-6C6A-468E-824C-A21C98945846}"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EF8465E-1898-4590-A3E7-08190F132E41}"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27B5277-6BF9-4654-90B2-38A705E81CFD}"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3A0BCA66-B47C-4172-8654-34D2490166B9}"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906FCF48-2F5A-49F8-B94B-898F69690A4E}"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F2F00884-20E4-449D-B8DE-11C1F2297097}"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8F61F4D-1834-469D-BFA4-245DB41F4F9D}"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2FDE015-7ECD-45D4-A6E5-64DC4747B091}"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B00185B-8609-4D45-8A74-F797EF91DFAC}"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0"/>
            <a:ext cx="2057400" cy="5597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533400"/>
            <a:ext cx="6019800" cy="5597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6FCF639-4B4C-4AB4-9FCB-0651ADE86A04}"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533400"/>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A2DF7989-55A4-4817-9D4E-F5B96DA7CA0E}"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E27EC7F-92BA-484B-B03D-8A012B396748}"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09E53219-AADE-4BE8-B50D-201BE6C3C8B6}"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828800"/>
            <a:ext cx="8229600" cy="4302125"/>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279ECB8-AE39-4C44-845F-65065C2E30B9}"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533400"/>
            <a:ext cx="82296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828800"/>
            <a:ext cx="8229600" cy="43021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98340" name="Rectangle 4"/>
          <p:cNvSpPr>
            <a:spLocks noGrp="1" noChangeArrowheads="1"/>
          </p:cNvSpPr>
          <p:nvPr>
            <p:ph type="dt" sz="half" idx="2"/>
          </p:nvPr>
        </p:nvSpPr>
        <p:spPr bwMode="auto">
          <a:xfrm>
            <a:off x="457200" y="6248400"/>
            <a:ext cx="1676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atin typeface="Arial" charset="0"/>
              </a:defRPr>
            </a:lvl1pPr>
          </a:lstStyle>
          <a:p>
            <a:pPr>
              <a:defRPr/>
            </a:pPr>
            <a:endParaRPr lang="en-US"/>
          </a:p>
        </p:txBody>
      </p:sp>
      <p:sp>
        <p:nvSpPr>
          <p:cNvPr id="39834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atin typeface="Arial" charset="0"/>
              </a:defRPr>
            </a:lvl1pPr>
          </a:lstStyle>
          <a:p>
            <a:pPr>
              <a:defRPr/>
            </a:pPr>
            <a:endParaRPr lang="en-US"/>
          </a:p>
        </p:txBody>
      </p:sp>
      <p:sp>
        <p:nvSpPr>
          <p:cNvPr id="398342" name="Rectangle 6"/>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atin typeface="Arial" charset="0"/>
              </a:defRPr>
            </a:lvl1pPr>
          </a:lstStyle>
          <a:p>
            <a:pPr>
              <a:defRPr/>
            </a:pPr>
            <a:fld id="{852366EF-D579-45A9-B1B4-94A0122FF73A}" type="slidenum">
              <a:rPr lang="en-US"/>
              <a:pPr>
                <a:defRPr/>
              </a:pPr>
              <a:t>‹#›</a:t>
            </a:fld>
            <a:endParaRPr lang="en-US"/>
          </a:p>
        </p:txBody>
      </p:sp>
      <p:pic>
        <p:nvPicPr>
          <p:cNvPr id="1031" name="Picture 11"/>
          <p:cNvPicPr>
            <a:picLocks noChangeAspect="1" noChangeArrowheads="1"/>
          </p:cNvPicPr>
          <p:nvPr userDrawn="1"/>
        </p:nvPicPr>
        <p:blipFill>
          <a:blip r:embed="rId16"/>
          <a:srcRect/>
          <a:stretch>
            <a:fillRect/>
          </a:stretch>
        </p:blipFill>
        <p:spPr bwMode="auto">
          <a:xfrm>
            <a:off x="0" y="0"/>
            <a:ext cx="9144000" cy="609600"/>
          </a:xfrm>
          <a:prstGeom prst="rect">
            <a:avLst/>
          </a:prstGeom>
          <a:noFill/>
          <a:ln w="19050">
            <a:noFill/>
            <a:miter lim="800000"/>
            <a:headEnd/>
            <a:tailEnd/>
          </a:ln>
        </p:spPr>
      </p:pic>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Lst>
  <p:timing>
    <p:tnLst>
      <p:par>
        <p:cTn id="1" dur="indefinite" restart="never" nodeType="tmRoot"/>
      </p:par>
    </p:tnLst>
  </p:timing>
  <p:txStyles>
    <p:titleStyle>
      <a:lvl1pPr algn="ctr" rtl="0" eaLnBrk="0" fontAlgn="base" hangingPunct="0">
        <a:spcBef>
          <a:spcPct val="0"/>
        </a:spcBef>
        <a:spcAft>
          <a:spcPct val="0"/>
        </a:spcAft>
        <a:defRPr sz="3200">
          <a:solidFill>
            <a:srgbClr val="6B00B4"/>
          </a:solidFill>
          <a:latin typeface="+mj-lt"/>
          <a:ea typeface="+mj-ea"/>
          <a:cs typeface="+mj-cs"/>
        </a:defRPr>
      </a:lvl1pPr>
      <a:lvl2pPr algn="ctr" rtl="0" eaLnBrk="0" fontAlgn="base" hangingPunct="0">
        <a:spcBef>
          <a:spcPct val="0"/>
        </a:spcBef>
        <a:spcAft>
          <a:spcPct val="0"/>
        </a:spcAft>
        <a:defRPr sz="3200">
          <a:solidFill>
            <a:srgbClr val="6B00B4"/>
          </a:solidFill>
          <a:latin typeface="Arial Black" pitchFamily="34" charset="0"/>
        </a:defRPr>
      </a:lvl2pPr>
      <a:lvl3pPr algn="ctr" rtl="0" eaLnBrk="0" fontAlgn="base" hangingPunct="0">
        <a:spcBef>
          <a:spcPct val="0"/>
        </a:spcBef>
        <a:spcAft>
          <a:spcPct val="0"/>
        </a:spcAft>
        <a:defRPr sz="3200">
          <a:solidFill>
            <a:srgbClr val="6B00B4"/>
          </a:solidFill>
          <a:latin typeface="Arial Black" pitchFamily="34" charset="0"/>
        </a:defRPr>
      </a:lvl3pPr>
      <a:lvl4pPr algn="ctr" rtl="0" eaLnBrk="0" fontAlgn="base" hangingPunct="0">
        <a:spcBef>
          <a:spcPct val="0"/>
        </a:spcBef>
        <a:spcAft>
          <a:spcPct val="0"/>
        </a:spcAft>
        <a:defRPr sz="3200">
          <a:solidFill>
            <a:srgbClr val="6B00B4"/>
          </a:solidFill>
          <a:latin typeface="Arial Black" pitchFamily="34" charset="0"/>
        </a:defRPr>
      </a:lvl4pPr>
      <a:lvl5pPr algn="ctr" rtl="0" eaLnBrk="0" fontAlgn="base" hangingPunct="0">
        <a:spcBef>
          <a:spcPct val="0"/>
        </a:spcBef>
        <a:spcAft>
          <a:spcPct val="0"/>
        </a:spcAft>
        <a:defRPr sz="3200">
          <a:solidFill>
            <a:srgbClr val="6B00B4"/>
          </a:solidFill>
          <a:latin typeface="Arial Black" pitchFamily="34" charset="0"/>
        </a:defRPr>
      </a:lvl5pPr>
      <a:lvl6pPr marL="457200" algn="ctr" rtl="0" fontAlgn="base">
        <a:spcBef>
          <a:spcPct val="0"/>
        </a:spcBef>
        <a:spcAft>
          <a:spcPct val="0"/>
        </a:spcAft>
        <a:defRPr sz="3200">
          <a:solidFill>
            <a:schemeClr val="tx2"/>
          </a:solidFill>
          <a:latin typeface="Arial Black" pitchFamily="34" charset="0"/>
        </a:defRPr>
      </a:lvl6pPr>
      <a:lvl7pPr marL="914400" algn="ctr" rtl="0" fontAlgn="base">
        <a:spcBef>
          <a:spcPct val="0"/>
        </a:spcBef>
        <a:spcAft>
          <a:spcPct val="0"/>
        </a:spcAft>
        <a:defRPr sz="3200">
          <a:solidFill>
            <a:schemeClr val="tx2"/>
          </a:solidFill>
          <a:latin typeface="Arial Black" pitchFamily="34" charset="0"/>
        </a:defRPr>
      </a:lvl7pPr>
      <a:lvl8pPr marL="1371600" algn="ctr" rtl="0" fontAlgn="base">
        <a:spcBef>
          <a:spcPct val="0"/>
        </a:spcBef>
        <a:spcAft>
          <a:spcPct val="0"/>
        </a:spcAft>
        <a:defRPr sz="3200">
          <a:solidFill>
            <a:schemeClr val="tx2"/>
          </a:solidFill>
          <a:latin typeface="Arial Black" pitchFamily="34" charset="0"/>
        </a:defRPr>
      </a:lvl8pPr>
      <a:lvl9pPr marL="1828800" algn="ctr" rtl="0" fontAlgn="base">
        <a:spcBef>
          <a:spcPct val="0"/>
        </a:spcBef>
        <a:spcAft>
          <a:spcPct val="0"/>
        </a:spcAft>
        <a:defRPr sz="3200">
          <a:solidFill>
            <a:schemeClr val="tx2"/>
          </a:solidFill>
          <a:latin typeface="Arial Black" pitchFamily="34" charset="0"/>
        </a:defRPr>
      </a:lvl9pPr>
    </p:titleStyle>
    <p:bodyStyle>
      <a:lvl1pPr marL="469900" indent="-469900" algn="l" rtl="0" eaLnBrk="0" fontAlgn="base" hangingPunct="0">
        <a:spcBef>
          <a:spcPct val="20000"/>
        </a:spcBef>
        <a:spcAft>
          <a:spcPct val="0"/>
        </a:spcAft>
        <a:buClr>
          <a:srgbClr val="6B00B4"/>
        </a:buClr>
        <a:buSzPct val="70000"/>
        <a:buChar char="•"/>
        <a:defRPr sz="2800">
          <a:solidFill>
            <a:schemeClr val="tx1"/>
          </a:solidFill>
          <a:latin typeface="+mn-lt"/>
          <a:ea typeface="+mn-ea"/>
          <a:cs typeface="+mn-cs"/>
        </a:defRPr>
      </a:lvl1pPr>
      <a:lvl2pPr marL="908050" indent="-436563" algn="l" rtl="0" eaLnBrk="0" fontAlgn="base" hangingPunct="0">
        <a:spcBef>
          <a:spcPct val="20000"/>
        </a:spcBef>
        <a:spcAft>
          <a:spcPct val="0"/>
        </a:spcAft>
        <a:buClr>
          <a:srgbClr val="6B00B4"/>
        </a:buClr>
        <a:buSzPct val="65000"/>
        <a:buChar char="•"/>
        <a:defRPr sz="2400">
          <a:solidFill>
            <a:schemeClr val="tx1"/>
          </a:solidFill>
          <a:latin typeface="+mn-lt"/>
        </a:defRPr>
      </a:lvl2pPr>
      <a:lvl3pPr marL="1377950" indent="-468313" algn="l" rtl="0" eaLnBrk="0" fontAlgn="base" hangingPunct="0">
        <a:spcBef>
          <a:spcPct val="20000"/>
        </a:spcBef>
        <a:spcAft>
          <a:spcPct val="0"/>
        </a:spcAft>
        <a:buClr>
          <a:schemeClr val="bg2"/>
        </a:buClr>
        <a:buSzPct val="65000"/>
        <a:buFont typeface="Wingdings" pitchFamily="2" charset="2"/>
        <a:buChar char="o"/>
        <a:defRPr sz="2000">
          <a:solidFill>
            <a:schemeClr val="tx1"/>
          </a:solidFill>
          <a:latin typeface="+mn-lt"/>
        </a:defRPr>
      </a:lvl3pPr>
      <a:lvl4pPr marL="1827213" indent="-438150" algn="l" rtl="0" eaLnBrk="0" fontAlgn="base" hangingPunct="0">
        <a:spcBef>
          <a:spcPct val="20000"/>
        </a:spcBef>
        <a:spcAft>
          <a:spcPct val="0"/>
        </a:spcAft>
        <a:buClr>
          <a:schemeClr val="accent2"/>
        </a:buClr>
        <a:buSzPct val="75000"/>
        <a:buFont typeface="Wingdings" pitchFamily="2" charset="2"/>
        <a:buChar char="n"/>
        <a:defRPr sz="1600">
          <a:solidFill>
            <a:schemeClr val="tx1"/>
          </a:solidFill>
          <a:latin typeface="+mn-lt"/>
        </a:defRPr>
      </a:lvl4pPr>
      <a:lvl5pPr marL="2297113" indent="-468313" algn="l" rtl="0" eaLnBrk="0" fontAlgn="base" hangingPunct="0">
        <a:spcBef>
          <a:spcPct val="20000"/>
        </a:spcBef>
        <a:spcAft>
          <a:spcPct val="0"/>
        </a:spcAft>
        <a:buClr>
          <a:schemeClr val="accent1"/>
        </a:buClr>
        <a:buSzPct val="50000"/>
        <a:buFont typeface="Wingdings" pitchFamily="2" charset="2"/>
        <a:buChar char="o"/>
        <a:defRPr sz="1400">
          <a:solidFill>
            <a:schemeClr val="tx1"/>
          </a:solidFill>
          <a:latin typeface="+mn-lt"/>
        </a:defRPr>
      </a:lvl5pPr>
      <a:lvl6pPr marL="27543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6pPr>
      <a:lvl7pPr marL="32115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7pPr>
      <a:lvl8pPr marL="36687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8pPr>
      <a:lvl9pPr marL="41259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12.wmf"/><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15.wmf"/><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14.wmf"/><Relationship Id="rId4" Type="http://schemas.openxmlformats.org/officeDocument/2006/relationships/oleObject" Target="../embeddings/oleObject2.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17.wmf"/><Relationship Id="rId2" Type="http://schemas.openxmlformats.org/officeDocument/2006/relationships/slideLayout" Target="../slideLayouts/slideLayout13.xml"/><Relationship Id="rId1" Type="http://schemas.openxmlformats.org/officeDocument/2006/relationships/vmlDrawing" Target="../drawings/vmlDrawing3.vml"/><Relationship Id="rId6" Type="http://schemas.openxmlformats.org/officeDocument/2006/relationships/oleObject" Target="../embeddings/oleObject5.bin"/><Relationship Id="rId5" Type="http://schemas.openxmlformats.org/officeDocument/2006/relationships/image" Target="../media/image16.wmf"/><Relationship Id="rId4" Type="http://schemas.openxmlformats.org/officeDocument/2006/relationships/oleObject" Target="../embeddings/oleObject4.bin"/></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vmlDrawing" Target="../drawings/vmlDrawing4.vml"/><Relationship Id="rId5" Type="http://schemas.openxmlformats.org/officeDocument/2006/relationships/image" Target="../media/image18.wmf"/><Relationship Id="rId4" Type="http://schemas.openxmlformats.org/officeDocument/2006/relationships/oleObject" Target="../embeddings/oleObject6.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vmlDrawing" Target="../drawings/vmlDrawing5.vml"/><Relationship Id="rId5" Type="http://schemas.openxmlformats.org/officeDocument/2006/relationships/image" Target="../media/image19.wmf"/><Relationship Id="rId4" Type="http://schemas.openxmlformats.org/officeDocument/2006/relationships/oleObject" Target="../embeddings/oleObject7.bin"/></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vmlDrawing" Target="../drawings/vmlDrawing6.vml"/><Relationship Id="rId5" Type="http://schemas.openxmlformats.org/officeDocument/2006/relationships/image" Target="../media/image20.wmf"/><Relationship Id="rId4" Type="http://schemas.openxmlformats.org/officeDocument/2006/relationships/oleObject" Target="../embeddings/oleObject8.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vmlDrawing" Target="../drawings/vmlDrawing7.vml"/><Relationship Id="rId5" Type="http://schemas.openxmlformats.org/officeDocument/2006/relationships/image" Target="../media/image21.png"/><Relationship Id="rId4" Type="http://schemas.openxmlformats.org/officeDocument/2006/relationships/oleObject" Target="../embeddings/oleObject9.bin"/></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24.wmf"/><Relationship Id="rId2" Type="http://schemas.openxmlformats.org/officeDocument/2006/relationships/slideLayout" Target="../slideLayouts/slideLayout12.xml"/><Relationship Id="rId1" Type="http://schemas.openxmlformats.org/officeDocument/2006/relationships/vmlDrawing" Target="../drawings/vmlDrawing8.vml"/><Relationship Id="rId6" Type="http://schemas.openxmlformats.org/officeDocument/2006/relationships/oleObject" Target="../embeddings/oleObject11.bin"/><Relationship Id="rId5" Type="http://schemas.openxmlformats.org/officeDocument/2006/relationships/image" Target="../media/image23.wmf"/><Relationship Id="rId4" Type="http://schemas.openxmlformats.org/officeDocument/2006/relationships/oleObject" Target="../embeddings/oleObject10.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image" Target="../media/image26.wmf"/><Relationship Id="rId2" Type="http://schemas.openxmlformats.org/officeDocument/2006/relationships/slideLayout" Target="../slideLayouts/slideLayout12.xml"/><Relationship Id="rId1" Type="http://schemas.openxmlformats.org/officeDocument/2006/relationships/vmlDrawing" Target="../drawings/vmlDrawing9.vml"/><Relationship Id="rId6" Type="http://schemas.openxmlformats.org/officeDocument/2006/relationships/oleObject" Target="../embeddings/oleObject13.bin"/><Relationship Id="rId5" Type="http://schemas.openxmlformats.org/officeDocument/2006/relationships/image" Target="../media/image25.wmf"/><Relationship Id="rId4" Type="http://schemas.openxmlformats.org/officeDocument/2006/relationships/oleObject" Target="../embeddings/oleObject12.bin"/></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5.xml"/><Relationship Id="rId1" Type="http://schemas.openxmlformats.org/officeDocument/2006/relationships/vmlDrawing" Target="../drawings/vmlDrawing10.vml"/><Relationship Id="rId4" Type="http://schemas.openxmlformats.org/officeDocument/2006/relationships/image" Target="../media/image27.wmf"/></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xml"/><Relationship Id="rId1" Type="http://schemas.openxmlformats.org/officeDocument/2006/relationships/vmlDrawing" Target="../drawings/vmlDrawing11.vml"/><Relationship Id="rId5" Type="http://schemas.openxmlformats.org/officeDocument/2006/relationships/image" Target="../media/image28.wmf"/><Relationship Id="rId4" Type="http://schemas.openxmlformats.org/officeDocument/2006/relationships/oleObject" Target="../embeddings/oleObject15.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vmlDrawing" Target="../drawings/vmlDrawing12.vml"/><Relationship Id="rId5" Type="http://schemas.openxmlformats.org/officeDocument/2006/relationships/image" Target="../media/image29.wmf"/><Relationship Id="rId4" Type="http://schemas.openxmlformats.org/officeDocument/2006/relationships/oleObject" Target="../embeddings/oleObject16.bin"/></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xml"/><Relationship Id="rId1" Type="http://schemas.openxmlformats.org/officeDocument/2006/relationships/vmlDrawing" Target="../drawings/vmlDrawing13.vml"/><Relationship Id="rId5" Type="http://schemas.openxmlformats.org/officeDocument/2006/relationships/image" Target="../media/image30.wmf"/><Relationship Id="rId4" Type="http://schemas.openxmlformats.org/officeDocument/2006/relationships/oleObject" Target="../embeddings/oleObject17.bin"/></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vmlDrawing" Target="../drawings/vmlDrawing14.vml"/><Relationship Id="rId5" Type="http://schemas.openxmlformats.org/officeDocument/2006/relationships/image" Target="../media/image31.wmf"/><Relationship Id="rId4" Type="http://schemas.openxmlformats.org/officeDocument/2006/relationships/oleObject" Target="../embeddings/oleObject18.bin"/></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vmlDrawing" Target="../drawings/vmlDrawing15.vml"/><Relationship Id="rId5" Type="http://schemas.openxmlformats.org/officeDocument/2006/relationships/image" Target="../media/image32.png"/><Relationship Id="rId4" Type="http://schemas.openxmlformats.org/officeDocument/2006/relationships/oleObject" Target="../embeddings/oleObject19.bin"/></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vmlDrawing" Target="../drawings/vmlDrawing16.v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oleObject" Target="../embeddings/oleObject20.bin"/></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vmlDrawing" Target="../drawings/vmlDrawing17.vml"/><Relationship Id="rId5" Type="http://schemas.openxmlformats.org/officeDocument/2006/relationships/image" Target="../media/image35.png"/><Relationship Id="rId4" Type="http://schemas.openxmlformats.org/officeDocument/2006/relationships/oleObject" Target="../embeddings/oleObject21.bin"/></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5.xml"/><Relationship Id="rId1" Type="http://schemas.openxmlformats.org/officeDocument/2006/relationships/vmlDrawing" Target="../drawings/vmlDrawing18.vml"/><Relationship Id="rId6" Type="http://schemas.openxmlformats.org/officeDocument/2006/relationships/hyperlink" Target="http://www.stata.com/help.cgi?xtreg" TargetMode="External"/><Relationship Id="rId5" Type="http://schemas.openxmlformats.org/officeDocument/2006/relationships/hyperlink" Target="http://www.stata.com/help.cgi?areg" TargetMode="External"/><Relationship Id="rId4" Type="http://schemas.openxmlformats.org/officeDocument/2006/relationships/image" Target="../media/image36.wmf"/></Relationships>
</file>

<file path=ppt/slides/_rels/slide31.x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38.wmf"/></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5.xml"/><Relationship Id="rId1" Type="http://schemas.openxmlformats.org/officeDocument/2006/relationships/vmlDrawing" Target="../drawings/vmlDrawing19.vml"/><Relationship Id="rId5" Type="http://schemas.openxmlformats.org/officeDocument/2006/relationships/image" Target="../media/image39.wmf"/><Relationship Id="rId4" Type="http://schemas.openxmlformats.org/officeDocument/2006/relationships/oleObject" Target="../embeddings/oleObject23.bin"/></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xml"/><Relationship Id="rId1" Type="http://schemas.openxmlformats.org/officeDocument/2006/relationships/vmlDrawing" Target="../drawings/vmlDrawing20.vml"/><Relationship Id="rId5" Type="http://schemas.openxmlformats.org/officeDocument/2006/relationships/image" Target="../media/image40.wmf"/><Relationship Id="rId4" Type="http://schemas.openxmlformats.org/officeDocument/2006/relationships/oleObject" Target="../embeddings/oleObject24.bin"/></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5.xml"/><Relationship Id="rId7" Type="http://schemas.openxmlformats.org/officeDocument/2006/relationships/image" Target="../media/image42.wmf"/><Relationship Id="rId2" Type="http://schemas.openxmlformats.org/officeDocument/2006/relationships/slideLayout" Target="../slideLayouts/slideLayout1.xml"/><Relationship Id="rId1" Type="http://schemas.openxmlformats.org/officeDocument/2006/relationships/vmlDrawing" Target="../drawings/vmlDrawing21.vml"/><Relationship Id="rId6" Type="http://schemas.openxmlformats.org/officeDocument/2006/relationships/oleObject" Target="../embeddings/oleObject26.bin"/><Relationship Id="rId5" Type="http://schemas.openxmlformats.org/officeDocument/2006/relationships/image" Target="../media/image41.wmf"/><Relationship Id="rId4" Type="http://schemas.openxmlformats.org/officeDocument/2006/relationships/oleObject" Target="../embeddings/oleObject25.bin"/></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xml"/><Relationship Id="rId1" Type="http://schemas.openxmlformats.org/officeDocument/2006/relationships/vmlDrawing" Target="../drawings/vmlDrawing22.vml"/><Relationship Id="rId5" Type="http://schemas.openxmlformats.org/officeDocument/2006/relationships/image" Target="../media/image43.wmf"/><Relationship Id="rId4" Type="http://schemas.openxmlformats.org/officeDocument/2006/relationships/oleObject" Target="../embeddings/oleObject27.bin"/></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0.xml"/><Relationship Id="rId1" Type="http://schemas.openxmlformats.org/officeDocument/2006/relationships/slideLayout" Target="../slideLayouts/slideLayout5.xml"/><Relationship Id="rId5" Type="http://schemas.openxmlformats.org/officeDocument/2006/relationships/image" Target="../media/image46.png"/><Relationship Id="rId4" Type="http://schemas.openxmlformats.org/officeDocument/2006/relationships/image" Target="../media/image45.png"/></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Layout" Target="../slideLayouts/slideLayout1.xml"/><Relationship Id="rId1" Type="http://schemas.openxmlformats.org/officeDocument/2006/relationships/vmlDrawing" Target="../drawings/vmlDrawing23.vml"/><Relationship Id="rId4" Type="http://schemas.openxmlformats.org/officeDocument/2006/relationships/image" Target="../media/image47.wmf"/></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3.xml"/><Relationship Id="rId1" Type="http://schemas.openxmlformats.org/officeDocument/2006/relationships/vmlDrawing" Target="../drawings/vmlDrawing24.vml"/><Relationship Id="rId5" Type="http://schemas.openxmlformats.org/officeDocument/2006/relationships/image" Target="../media/image48.wmf"/><Relationship Id="rId4" Type="http://schemas.openxmlformats.org/officeDocument/2006/relationships/oleObject" Target="../embeddings/oleObject29.bin"/></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2.xml"/><Relationship Id="rId7" Type="http://schemas.openxmlformats.org/officeDocument/2006/relationships/image" Target="../media/image50.wmf"/><Relationship Id="rId2" Type="http://schemas.openxmlformats.org/officeDocument/2006/relationships/slideLayout" Target="../slideLayouts/slideLayout1.xml"/><Relationship Id="rId1" Type="http://schemas.openxmlformats.org/officeDocument/2006/relationships/vmlDrawing" Target="../drawings/vmlDrawing25.vml"/><Relationship Id="rId6" Type="http://schemas.openxmlformats.org/officeDocument/2006/relationships/oleObject" Target="../embeddings/oleObject31.bin"/><Relationship Id="rId5" Type="http://schemas.openxmlformats.org/officeDocument/2006/relationships/image" Target="../media/image49.wmf"/><Relationship Id="rId4" Type="http://schemas.openxmlformats.org/officeDocument/2006/relationships/oleObject" Target="../embeddings/oleObject30.bin"/></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12.xml"/><Relationship Id="rId1" Type="http://schemas.openxmlformats.org/officeDocument/2006/relationships/vmlDrawing" Target="../drawings/vmlDrawing26.vml"/><Relationship Id="rId5" Type="http://schemas.openxmlformats.org/officeDocument/2006/relationships/image" Target="../media/image51.wmf"/><Relationship Id="rId4" Type="http://schemas.openxmlformats.org/officeDocument/2006/relationships/oleObject" Target="../embeddings/oleObject32.bin"/></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1.xml"/><Relationship Id="rId1" Type="http://schemas.openxmlformats.org/officeDocument/2006/relationships/vmlDrawing" Target="../drawings/vmlDrawing27.vml"/><Relationship Id="rId5" Type="http://schemas.openxmlformats.org/officeDocument/2006/relationships/image" Target="../media/image52.wmf"/><Relationship Id="rId4" Type="http://schemas.openxmlformats.org/officeDocument/2006/relationships/oleObject" Target="../embeddings/oleObject33.bin"/></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1.xml"/><Relationship Id="rId1" Type="http://schemas.openxmlformats.org/officeDocument/2006/relationships/vmlDrawing" Target="../drawings/vmlDrawing28.vml"/><Relationship Id="rId5" Type="http://schemas.openxmlformats.org/officeDocument/2006/relationships/image" Target="../media/image53.wmf"/><Relationship Id="rId4" Type="http://schemas.openxmlformats.org/officeDocument/2006/relationships/oleObject" Target="../embeddings/oleObject34.bin"/></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5.xml"/><Relationship Id="rId1" Type="http://schemas.openxmlformats.org/officeDocument/2006/relationships/vmlDrawing" Target="../drawings/vmlDrawing29.vml"/><Relationship Id="rId5" Type="http://schemas.openxmlformats.org/officeDocument/2006/relationships/image" Target="../media/image54.wmf"/><Relationship Id="rId4" Type="http://schemas.openxmlformats.org/officeDocument/2006/relationships/oleObject" Target="../embeddings/oleObject35.bin"/></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1.xml"/><Relationship Id="rId1" Type="http://schemas.openxmlformats.org/officeDocument/2006/relationships/vmlDrawing" Target="../drawings/vmlDrawing30.vml"/><Relationship Id="rId5" Type="http://schemas.openxmlformats.org/officeDocument/2006/relationships/image" Target="../media/image55.wmf"/><Relationship Id="rId4" Type="http://schemas.openxmlformats.org/officeDocument/2006/relationships/oleObject" Target="../embeddings/oleObject36.bin"/></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12.xml"/><Relationship Id="rId1" Type="http://schemas.openxmlformats.org/officeDocument/2006/relationships/vmlDrawing" Target="../drawings/vmlDrawing31.vml"/><Relationship Id="rId5" Type="http://schemas.openxmlformats.org/officeDocument/2006/relationships/image" Target="../media/image56.wmf"/><Relationship Id="rId4" Type="http://schemas.openxmlformats.org/officeDocument/2006/relationships/oleObject" Target="../embeddings/oleObject37.bin"/></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5.xml"/><Relationship Id="rId1" Type="http://schemas.openxmlformats.org/officeDocument/2006/relationships/vmlDrawing" Target="../drawings/vmlDrawing32.vml"/><Relationship Id="rId5" Type="http://schemas.openxmlformats.org/officeDocument/2006/relationships/image" Target="../media/image57.wmf"/><Relationship Id="rId4" Type="http://schemas.openxmlformats.org/officeDocument/2006/relationships/oleObject" Target="../embeddings/oleObject38.bin"/></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1.xml"/><Relationship Id="rId1" Type="http://schemas.openxmlformats.org/officeDocument/2006/relationships/vmlDrawing" Target="../drawings/vmlDrawing33.vml"/><Relationship Id="rId5" Type="http://schemas.openxmlformats.org/officeDocument/2006/relationships/image" Target="../media/image58.png"/><Relationship Id="rId4" Type="http://schemas.openxmlformats.org/officeDocument/2006/relationships/oleObject" Target="../embeddings/oleObject39.bin"/></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5.xml"/><Relationship Id="rId1" Type="http://schemas.openxmlformats.org/officeDocument/2006/relationships/vmlDrawing" Target="../drawings/vmlDrawing34.vml"/><Relationship Id="rId5" Type="http://schemas.openxmlformats.org/officeDocument/2006/relationships/image" Target="../media/image59.wmf"/><Relationship Id="rId4" Type="http://schemas.openxmlformats.org/officeDocument/2006/relationships/oleObject" Target="../embeddings/oleObject40.bin"/></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oleObject" Target="../embeddings/oleObject41.bin"/><Relationship Id="rId2" Type="http://schemas.openxmlformats.org/officeDocument/2006/relationships/slideLayout" Target="../slideLayouts/slideLayout5.xml"/><Relationship Id="rId1" Type="http://schemas.openxmlformats.org/officeDocument/2006/relationships/vmlDrawing" Target="../drawings/vmlDrawing35.vml"/><Relationship Id="rId4" Type="http://schemas.openxmlformats.org/officeDocument/2006/relationships/image" Target="../media/image60.wmf"/></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1.xml"/><Relationship Id="rId1" Type="http://schemas.openxmlformats.org/officeDocument/2006/relationships/vmlDrawing" Target="../drawings/vmlDrawing36.vml"/><Relationship Id="rId5" Type="http://schemas.openxmlformats.org/officeDocument/2006/relationships/image" Target="../media/image61.wmf"/><Relationship Id="rId4" Type="http://schemas.openxmlformats.org/officeDocument/2006/relationships/oleObject" Target="../embeddings/oleObject42.bin"/></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oleObject" Target="../embeddings/oleObject43.bin"/><Relationship Id="rId2" Type="http://schemas.openxmlformats.org/officeDocument/2006/relationships/slideLayout" Target="../slideLayouts/slideLayout1.xml"/><Relationship Id="rId1" Type="http://schemas.openxmlformats.org/officeDocument/2006/relationships/vmlDrawing" Target="../drawings/vmlDrawing37.vml"/><Relationship Id="rId4" Type="http://schemas.openxmlformats.org/officeDocument/2006/relationships/image" Target="../media/image62.wmf"/></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5.xml"/><Relationship Id="rId1" Type="http://schemas.openxmlformats.org/officeDocument/2006/relationships/vmlDrawing" Target="../drawings/vmlDrawing38.vml"/><Relationship Id="rId5" Type="http://schemas.openxmlformats.org/officeDocument/2006/relationships/image" Target="../media/image63.wmf"/><Relationship Id="rId4" Type="http://schemas.openxmlformats.org/officeDocument/2006/relationships/oleObject" Target="../embeddings/oleObject44.bin"/></Relationships>
</file>

<file path=ppt/slides/_rels/slide7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slideLayout" Target="../slideLayouts/slideLayout5.xml"/><Relationship Id="rId1" Type="http://schemas.openxmlformats.org/officeDocument/2006/relationships/vmlDrawing" Target="../drawings/vmlDrawing39.vml"/><Relationship Id="rId6" Type="http://schemas.openxmlformats.org/officeDocument/2006/relationships/image" Target="../media/image64.wmf"/><Relationship Id="rId5" Type="http://schemas.openxmlformats.org/officeDocument/2006/relationships/oleObject" Target="../embeddings/oleObject45.bin"/><Relationship Id="rId4" Type="http://schemas.openxmlformats.org/officeDocument/2006/relationships/image" Target="../media/image66.jpeg"/></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1.xml"/><Relationship Id="rId1" Type="http://schemas.openxmlformats.org/officeDocument/2006/relationships/vmlDrawing" Target="../drawings/vmlDrawing40.vml"/><Relationship Id="rId5" Type="http://schemas.openxmlformats.org/officeDocument/2006/relationships/image" Target="../media/image67.wmf"/><Relationship Id="rId4" Type="http://schemas.openxmlformats.org/officeDocument/2006/relationships/oleObject" Target="../embeddings/oleObject46.bin"/></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5.xml"/><Relationship Id="rId1" Type="http://schemas.openxmlformats.org/officeDocument/2006/relationships/vmlDrawing" Target="../drawings/vmlDrawing41.vml"/><Relationship Id="rId5" Type="http://schemas.openxmlformats.org/officeDocument/2006/relationships/image" Target="../media/image68.wmf"/><Relationship Id="rId4" Type="http://schemas.openxmlformats.org/officeDocument/2006/relationships/oleObject" Target="../embeddings/oleObject47.bin"/></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71.xml"/><Relationship Id="rId7" Type="http://schemas.openxmlformats.org/officeDocument/2006/relationships/image" Target="../media/image70.wmf"/><Relationship Id="rId2" Type="http://schemas.openxmlformats.org/officeDocument/2006/relationships/slideLayout" Target="../slideLayouts/slideLayout5.xml"/><Relationship Id="rId1" Type="http://schemas.openxmlformats.org/officeDocument/2006/relationships/vmlDrawing" Target="../drawings/vmlDrawing42.vml"/><Relationship Id="rId6" Type="http://schemas.openxmlformats.org/officeDocument/2006/relationships/oleObject" Target="../embeddings/oleObject49.bin"/><Relationship Id="rId5" Type="http://schemas.openxmlformats.org/officeDocument/2006/relationships/image" Target="../media/image69.wmf"/><Relationship Id="rId4" Type="http://schemas.openxmlformats.org/officeDocument/2006/relationships/oleObject" Target="../embeddings/oleObject48.bin"/></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5.xml"/><Relationship Id="rId1" Type="http://schemas.openxmlformats.org/officeDocument/2006/relationships/vmlDrawing" Target="../drawings/vmlDrawing43.vml"/><Relationship Id="rId5" Type="http://schemas.openxmlformats.org/officeDocument/2006/relationships/image" Target="../media/image71.wmf"/><Relationship Id="rId4" Type="http://schemas.openxmlformats.org/officeDocument/2006/relationships/oleObject" Target="../embeddings/oleObject50.bin"/></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6.xml"/><Relationship Id="rId1" Type="http://schemas.openxmlformats.org/officeDocument/2006/relationships/vmlDrawing" Target="../drawings/vmlDrawing44.vml"/><Relationship Id="rId5" Type="http://schemas.openxmlformats.org/officeDocument/2006/relationships/image" Target="../media/image72.png"/><Relationship Id="rId4" Type="http://schemas.openxmlformats.org/officeDocument/2006/relationships/oleObject" Target="../embeddings/oleObject51.bin"/></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1.xml"/><Relationship Id="rId1" Type="http://schemas.openxmlformats.org/officeDocument/2006/relationships/vmlDrawing" Target="../drawings/vmlDrawing45.vml"/><Relationship Id="rId5" Type="http://schemas.openxmlformats.org/officeDocument/2006/relationships/image" Target="../media/image73.wmf"/><Relationship Id="rId4" Type="http://schemas.openxmlformats.org/officeDocument/2006/relationships/oleObject" Target="../embeddings/oleObject52.bin"/></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1.xml"/><Relationship Id="rId1" Type="http://schemas.openxmlformats.org/officeDocument/2006/relationships/vmlDrawing" Target="../drawings/vmlDrawing46.vml"/><Relationship Id="rId5" Type="http://schemas.openxmlformats.org/officeDocument/2006/relationships/image" Target="../media/image74.wmf"/><Relationship Id="rId4" Type="http://schemas.openxmlformats.org/officeDocument/2006/relationships/oleObject" Target="../embeddings/oleObject53.bin"/></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77.xml"/><Relationship Id="rId2" Type="http://schemas.openxmlformats.org/officeDocument/2006/relationships/slideLayout" Target="../slideLayouts/slideLayout5.xml"/><Relationship Id="rId1" Type="http://schemas.openxmlformats.org/officeDocument/2006/relationships/vmlDrawing" Target="../drawings/vmlDrawing47.vml"/><Relationship Id="rId5" Type="http://schemas.openxmlformats.org/officeDocument/2006/relationships/image" Target="../media/image75.wmf"/><Relationship Id="rId4" Type="http://schemas.openxmlformats.org/officeDocument/2006/relationships/oleObject" Target="../embeddings/oleObject54.bin"/></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78.xml"/><Relationship Id="rId2" Type="http://schemas.openxmlformats.org/officeDocument/2006/relationships/slideLayout" Target="../slideLayouts/slideLayout5.xml"/><Relationship Id="rId1" Type="http://schemas.openxmlformats.org/officeDocument/2006/relationships/vmlDrawing" Target="../drawings/vmlDrawing48.vml"/><Relationship Id="rId5" Type="http://schemas.openxmlformats.org/officeDocument/2006/relationships/image" Target="../media/image76.wmf"/><Relationship Id="rId4" Type="http://schemas.openxmlformats.org/officeDocument/2006/relationships/oleObject" Target="../embeddings/oleObject55.bin"/></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79.xml"/><Relationship Id="rId2" Type="http://schemas.openxmlformats.org/officeDocument/2006/relationships/slideLayout" Target="../slideLayouts/slideLayout1.xml"/><Relationship Id="rId1" Type="http://schemas.openxmlformats.org/officeDocument/2006/relationships/vmlDrawing" Target="../drawings/vmlDrawing49.vml"/><Relationship Id="rId5" Type="http://schemas.openxmlformats.org/officeDocument/2006/relationships/image" Target="../media/image77.wmf"/><Relationship Id="rId4" Type="http://schemas.openxmlformats.org/officeDocument/2006/relationships/oleObject" Target="../embeddings/oleObject56.bin"/></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80.xml"/><Relationship Id="rId2" Type="http://schemas.openxmlformats.org/officeDocument/2006/relationships/slideLayout" Target="../slideLayouts/slideLayout1.xml"/><Relationship Id="rId1" Type="http://schemas.openxmlformats.org/officeDocument/2006/relationships/vmlDrawing" Target="../drawings/vmlDrawing50.vml"/><Relationship Id="rId5" Type="http://schemas.openxmlformats.org/officeDocument/2006/relationships/image" Target="../media/image78.wmf"/><Relationship Id="rId4" Type="http://schemas.openxmlformats.org/officeDocument/2006/relationships/oleObject" Target="../embeddings/oleObject57.bin"/></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81.xml"/><Relationship Id="rId2" Type="http://schemas.openxmlformats.org/officeDocument/2006/relationships/slideLayout" Target="../slideLayouts/slideLayout1.xml"/><Relationship Id="rId1" Type="http://schemas.openxmlformats.org/officeDocument/2006/relationships/vmlDrawing" Target="../drawings/vmlDrawing51.vml"/><Relationship Id="rId5" Type="http://schemas.openxmlformats.org/officeDocument/2006/relationships/image" Target="../media/image79.wmf"/><Relationship Id="rId4" Type="http://schemas.openxmlformats.org/officeDocument/2006/relationships/oleObject" Target="../embeddings/oleObject58.bin"/></Relationships>
</file>

<file path=ppt/slides/_rels/slide9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sz="quarter"/>
          </p:nvPr>
        </p:nvSpPr>
        <p:spPr>
          <a:xfrm>
            <a:off x="457200" y="1524000"/>
            <a:ext cx="8229600" cy="1981200"/>
          </a:xfrm>
        </p:spPr>
        <p:txBody>
          <a:bodyPr/>
          <a:lstStyle/>
          <a:p>
            <a:pPr eaLnBrk="1" hangingPunct="1"/>
            <a:r>
              <a:rPr lang="en-US" sz="2800" smtClean="0">
                <a:solidFill>
                  <a:schemeClr val="folHlink"/>
                </a:solidFill>
              </a:rPr>
              <a:t>Topics in Microeconometrics</a:t>
            </a:r>
            <a:br>
              <a:rPr lang="en-US" sz="2800" smtClean="0">
                <a:solidFill>
                  <a:schemeClr val="folHlink"/>
                </a:solidFill>
              </a:rPr>
            </a:br>
            <a:endParaRPr lang="en-US" sz="2800" smtClean="0">
              <a:solidFill>
                <a:schemeClr val="folHlink"/>
              </a:solidFill>
            </a:endParaRPr>
          </a:p>
        </p:txBody>
      </p:sp>
      <p:sp>
        <p:nvSpPr>
          <p:cNvPr id="2051" name="Rectangle 3"/>
          <p:cNvSpPr>
            <a:spLocks noGrp="1" noChangeArrowheads="1"/>
          </p:cNvSpPr>
          <p:nvPr>
            <p:ph type="subTitle" idx="4294967295"/>
          </p:nvPr>
        </p:nvSpPr>
        <p:spPr>
          <a:xfrm>
            <a:off x="914400" y="4114800"/>
            <a:ext cx="4114800" cy="1447800"/>
          </a:xfrm>
        </p:spPr>
        <p:txBody>
          <a:bodyPr/>
          <a:lstStyle/>
          <a:p>
            <a:pPr marL="0" indent="0" eaLnBrk="1" hangingPunct="1">
              <a:buFontTx/>
              <a:buNone/>
            </a:pPr>
            <a:r>
              <a:rPr lang="en-US" sz="2400" b="1" smtClean="0">
                <a:latin typeface="Arial" pitchFamily="34" charset="0"/>
              </a:rPr>
              <a:t>William Greene</a:t>
            </a:r>
          </a:p>
          <a:p>
            <a:pPr marL="0" indent="0" eaLnBrk="1" hangingPunct="1">
              <a:buFontTx/>
              <a:buNone/>
            </a:pPr>
            <a:r>
              <a:rPr lang="en-US" sz="2400" b="1" smtClean="0">
                <a:latin typeface="Arial" pitchFamily="34" charset="0"/>
              </a:rPr>
              <a:t>Department of Economics</a:t>
            </a:r>
          </a:p>
          <a:p>
            <a:pPr marL="0" indent="0" eaLnBrk="1" hangingPunct="1">
              <a:buFontTx/>
              <a:buNone/>
            </a:pPr>
            <a:r>
              <a:rPr lang="en-US" sz="2400" b="1" smtClean="0">
                <a:latin typeface="Arial" pitchFamily="34" charset="0"/>
              </a:rPr>
              <a:t>Stern School of Business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5" descr="Cameron-Trivedi"/>
          <p:cNvPicPr>
            <a:picLocks noChangeAspect="1" noChangeArrowheads="1"/>
          </p:cNvPicPr>
          <p:nvPr/>
        </p:nvPicPr>
        <p:blipFill>
          <a:blip r:embed="rId3"/>
          <a:srcRect/>
          <a:stretch>
            <a:fillRect/>
          </a:stretch>
        </p:blipFill>
        <p:spPr bwMode="auto">
          <a:xfrm>
            <a:off x="228600" y="762000"/>
            <a:ext cx="1600200" cy="2109791"/>
          </a:xfrm>
          <a:prstGeom prst="rect">
            <a:avLst/>
          </a:prstGeom>
          <a:noFill/>
          <a:ln w="9525">
            <a:noFill/>
            <a:miter lim="800000"/>
            <a:headEnd/>
            <a:tailEnd/>
          </a:ln>
        </p:spPr>
      </p:pic>
      <p:pic>
        <p:nvPicPr>
          <p:cNvPr id="9222" name="Picture 9"/>
          <p:cNvPicPr>
            <a:picLocks noChangeAspect="1" noChangeArrowheads="1"/>
          </p:cNvPicPr>
          <p:nvPr/>
        </p:nvPicPr>
        <p:blipFill>
          <a:blip r:embed="rId4"/>
          <a:srcRect/>
          <a:stretch>
            <a:fillRect/>
          </a:stretch>
        </p:blipFill>
        <p:spPr bwMode="auto">
          <a:xfrm>
            <a:off x="2590800" y="762000"/>
            <a:ext cx="1717252" cy="2133600"/>
          </a:xfrm>
          <a:prstGeom prst="rect">
            <a:avLst/>
          </a:prstGeom>
          <a:noFill/>
          <a:ln w="9525">
            <a:noFill/>
            <a:miter lim="800000"/>
            <a:headEnd/>
            <a:tailEnd/>
          </a:ln>
        </p:spPr>
      </p:pic>
      <p:pic>
        <p:nvPicPr>
          <p:cNvPr id="7" name="Picture 1" descr="C:\Text\cover.jpg"/>
          <p:cNvPicPr>
            <a:picLocks noChangeAspect="1" noChangeArrowheads="1"/>
          </p:cNvPicPr>
          <p:nvPr/>
        </p:nvPicPr>
        <p:blipFill>
          <a:blip r:embed="rId5" cstate="print"/>
          <a:srcRect/>
          <a:stretch>
            <a:fillRect/>
          </a:stretch>
        </p:blipFill>
        <p:spPr bwMode="auto">
          <a:xfrm>
            <a:off x="7162800" y="762000"/>
            <a:ext cx="1752600" cy="2167337"/>
          </a:xfrm>
          <a:prstGeom prst="rect">
            <a:avLst/>
          </a:prstGeom>
          <a:noFill/>
        </p:spPr>
      </p:pic>
      <p:pic>
        <p:nvPicPr>
          <p:cNvPr id="8" name="Picture 7"/>
          <p:cNvPicPr>
            <a:picLocks noChangeAspect="1" noChangeArrowheads="1"/>
          </p:cNvPicPr>
          <p:nvPr/>
        </p:nvPicPr>
        <p:blipFill>
          <a:blip r:embed="rId6" cstate="print"/>
          <a:srcRect/>
          <a:stretch>
            <a:fillRect/>
          </a:stretch>
        </p:blipFill>
        <p:spPr bwMode="auto">
          <a:xfrm>
            <a:off x="381000" y="4114800"/>
            <a:ext cx="1660392" cy="2362200"/>
          </a:xfrm>
          <a:prstGeom prst="rect">
            <a:avLst/>
          </a:prstGeom>
          <a:noFill/>
          <a:ln w="9525">
            <a:noFill/>
            <a:miter lim="800000"/>
            <a:headEnd/>
            <a:tailEnd/>
          </a:ln>
        </p:spPr>
      </p:pic>
      <p:pic>
        <p:nvPicPr>
          <p:cNvPr id="10" name="Picture 8" descr="baltagi4"/>
          <p:cNvPicPr>
            <a:picLocks noChangeAspect="1" noChangeArrowheads="1"/>
          </p:cNvPicPr>
          <p:nvPr/>
        </p:nvPicPr>
        <p:blipFill>
          <a:blip r:embed="rId7" cstate="print"/>
          <a:srcRect/>
          <a:stretch>
            <a:fillRect/>
          </a:stretch>
        </p:blipFill>
        <p:spPr bwMode="auto">
          <a:xfrm>
            <a:off x="4953000" y="762000"/>
            <a:ext cx="1508760" cy="2133600"/>
          </a:xfrm>
          <a:prstGeom prst="rect">
            <a:avLst/>
          </a:prstGeom>
          <a:noFill/>
          <a:ln w="9525">
            <a:noFill/>
            <a:miter lim="800000"/>
            <a:headEnd/>
            <a:tailEnd/>
          </a:ln>
        </p:spPr>
      </p:pic>
      <p:pic>
        <p:nvPicPr>
          <p:cNvPr id="9226" name="Picture 10"/>
          <p:cNvPicPr>
            <a:picLocks noChangeAspect="1" noChangeArrowheads="1"/>
          </p:cNvPicPr>
          <p:nvPr/>
        </p:nvPicPr>
        <p:blipFill>
          <a:blip r:embed="rId8"/>
          <a:srcRect/>
          <a:stretch>
            <a:fillRect/>
          </a:stretch>
        </p:blipFill>
        <p:spPr bwMode="auto">
          <a:xfrm>
            <a:off x="3276600" y="4114800"/>
            <a:ext cx="2067921" cy="2351630"/>
          </a:xfrm>
          <a:prstGeom prst="rect">
            <a:avLst/>
          </a:prstGeom>
          <a:noFill/>
          <a:ln w="19050" cap="flat" cmpd="sng">
            <a:noFill/>
            <a:prstDash val="solid"/>
            <a:miter lim="800000"/>
            <a:headEnd type="none" w="med" len="med"/>
            <a:tailEnd type="none" w="med" len="med"/>
          </a:ln>
          <a:effectLst/>
        </p:spPr>
      </p:pic>
      <p:pic>
        <p:nvPicPr>
          <p:cNvPr id="9227" name="Picture 11"/>
          <p:cNvPicPr>
            <a:picLocks noChangeAspect="1" noChangeArrowheads="1"/>
          </p:cNvPicPr>
          <p:nvPr/>
        </p:nvPicPr>
        <p:blipFill>
          <a:blip r:embed="rId9"/>
          <a:srcRect/>
          <a:stretch>
            <a:fillRect/>
          </a:stretch>
        </p:blipFill>
        <p:spPr bwMode="auto">
          <a:xfrm>
            <a:off x="6477000" y="4114800"/>
            <a:ext cx="1646574" cy="2362200"/>
          </a:xfrm>
          <a:prstGeom prst="rect">
            <a:avLst/>
          </a:prstGeom>
          <a:noFill/>
          <a:ln w="19050" cap="flat" cmpd="sng">
            <a:noFill/>
            <a:prstDash val="solid"/>
            <a:miter lim="800000"/>
            <a:headEnd type="none" w="med" len="med"/>
            <a:tailEnd type="none" w="med" len="med"/>
          </a:ln>
          <a:effectLst/>
        </p:spPr>
      </p:pic>
      <p:sp>
        <p:nvSpPr>
          <p:cNvPr id="11" name="TextBox 10"/>
          <p:cNvSpPr txBox="1"/>
          <p:nvPr/>
        </p:nvSpPr>
        <p:spPr>
          <a:xfrm>
            <a:off x="609600" y="3200400"/>
            <a:ext cx="8077200" cy="461665"/>
          </a:xfrm>
          <a:prstGeom prst="rect">
            <a:avLst/>
          </a:prstGeom>
          <a:solidFill>
            <a:srgbClr val="CCECFF"/>
          </a:solidFill>
          <a:ln w="22225">
            <a:solidFill>
              <a:srgbClr val="0066FF"/>
            </a:solidFill>
          </a:ln>
        </p:spPr>
        <p:txBody>
          <a:bodyPr wrap="square" rtlCol="0">
            <a:spAutoFit/>
          </a:bodyPr>
          <a:lstStyle/>
          <a:p>
            <a:pPr algn="ctr"/>
            <a:r>
              <a:rPr lang="en-US" sz="2400" b="1" smtClean="0">
                <a:solidFill>
                  <a:srgbClr val="000000"/>
                </a:solidFill>
                <a:latin typeface="Arial" pitchFamily="34" charset="0"/>
                <a:cs typeface="Arial" pitchFamily="34" charset="0"/>
              </a:rPr>
              <a:t>Part 3: Basic Linear Panel Data Models</a:t>
            </a:r>
            <a:endParaRPr lang="en-US" sz="2400" b="1">
              <a:solidFill>
                <a:srgbClr val="00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8299" y="1143000"/>
            <a:ext cx="8567789"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089836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44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762000"/>
            <a:ext cx="6557963" cy="5863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605002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4"/>
          <p:cNvSpPr>
            <a:spLocks noGrp="1" noChangeArrowheads="1"/>
          </p:cNvSpPr>
          <p:nvPr>
            <p:ph type="title" idx="4294967295"/>
          </p:nvPr>
        </p:nvSpPr>
        <p:spPr>
          <a:xfrm>
            <a:off x="457200" y="533400"/>
            <a:ext cx="8229600" cy="762000"/>
          </a:xfrm>
        </p:spPr>
        <p:txBody>
          <a:bodyPr/>
          <a:lstStyle/>
          <a:p>
            <a:pPr eaLnBrk="1" hangingPunct="1"/>
            <a:r>
              <a:rPr lang="en-US" smtClean="0"/>
              <a:t>Cornwell and Rupert Data</a:t>
            </a:r>
          </a:p>
        </p:txBody>
      </p:sp>
      <p:sp>
        <p:nvSpPr>
          <p:cNvPr id="38915" name="Text Box 5"/>
          <p:cNvSpPr txBox="1">
            <a:spLocks noChangeArrowheads="1"/>
          </p:cNvSpPr>
          <p:nvPr/>
        </p:nvSpPr>
        <p:spPr bwMode="auto">
          <a:xfrm>
            <a:off x="533400" y="1447800"/>
            <a:ext cx="8229600" cy="4737100"/>
          </a:xfrm>
          <a:prstGeom prst="rect">
            <a:avLst/>
          </a:prstGeom>
          <a:noFill/>
          <a:ln w="19050">
            <a:noFill/>
            <a:miter lim="800000"/>
            <a:headEnd/>
            <a:tailEnd/>
          </a:ln>
        </p:spPr>
        <p:txBody>
          <a:bodyPr>
            <a:spAutoFit/>
          </a:bodyPr>
          <a:lstStyle/>
          <a:p>
            <a:pPr>
              <a:spcBef>
                <a:spcPct val="50000"/>
              </a:spcBef>
            </a:pPr>
            <a:r>
              <a:rPr lang="en-US" sz="1600" b="1">
                <a:latin typeface="Tahoma" pitchFamily="34" charset="0"/>
              </a:rPr>
              <a:t>Cornwell and Rupert Returns to Schooling Data, 595 Individuals, 7 Years</a:t>
            </a:r>
            <a:r>
              <a:rPr lang="en-US" sz="1600">
                <a:latin typeface="Tahoma" pitchFamily="34" charset="0"/>
              </a:rPr>
              <a:t/>
            </a:r>
            <a:br>
              <a:rPr lang="en-US" sz="1600">
                <a:latin typeface="Tahoma" pitchFamily="34" charset="0"/>
              </a:rPr>
            </a:br>
            <a:r>
              <a:rPr lang="en-US" sz="1600" b="1">
                <a:latin typeface="Tahoma" pitchFamily="34" charset="0"/>
              </a:rPr>
              <a:t>Variables in the file are</a:t>
            </a:r>
            <a:endParaRPr lang="en-US" sz="1600">
              <a:latin typeface="Tahoma" pitchFamily="34" charset="0"/>
            </a:endParaRPr>
          </a:p>
          <a:p>
            <a:pPr>
              <a:spcBef>
                <a:spcPct val="50000"/>
              </a:spcBef>
            </a:pPr>
            <a:r>
              <a:rPr lang="en-US" sz="1600">
                <a:latin typeface="Tahoma" pitchFamily="34" charset="0"/>
              </a:rPr>
              <a:t>EXP 	= work experience</a:t>
            </a:r>
            <a:br>
              <a:rPr lang="en-US" sz="1600">
                <a:latin typeface="Tahoma" pitchFamily="34" charset="0"/>
              </a:rPr>
            </a:br>
            <a:r>
              <a:rPr lang="en-US" sz="1600">
                <a:latin typeface="Tahoma" pitchFamily="34" charset="0"/>
              </a:rPr>
              <a:t>WKS 	= weeks worked</a:t>
            </a:r>
            <a:br>
              <a:rPr lang="en-US" sz="1600">
                <a:latin typeface="Tahoma" pitchFamily="34" charset="0"/>
              </a:rPr>
            </a:br>
            <a:r>
              <a:rPr lang="en-US" sz="1600">
                <a:latin typeface="Tahoma" pitchFamily="34" charset="0"/>
              </a:rPr>
              <a:t>OCC 	= occupation, 1 if blue collar, </a:t>
            </a:r>
            <a:br>
              <a:rPr lang="en-US" sz="1600">
                <a:latin typeface="Tahoma" pitchFamily="34" charset="0"/>
              </a:rPr>
            </a:br>
            <a:r>
              <a:rPr lang="en-US" sz="1600">
                <a:latin typeface="Tahoma" pitchFamily="34" charset="0"/>
              </a:rPr>
              <a:t>IND 	= 1 if manufacturing industry</a:t>
            </a:r>
            <a:br>
              <a:rPr lang="en-US" sz="1600">
                <a:latin typeface="Tahoma" pitchFamily="34" charset="0"/>
              </a:rPr>
            </a:br>
            <a:r>
              <a:rPr lang="en-US" sz="1600">
                <a:latin typeface="Tahoma" pitchFamily="34" charset="0"/>
              </a:rPr>
              <a:t>SOUTH 	= 1 if resides in south</a:t>
            </a:r>
            <a:br>
              <a:rPr lang="en-US" sz="1600">
                <a:latin typeface="Tahoma" pitchFamily="34" charset="0"/>
              </a:rPr>
            </a:br>
            <a:r>
              <a:rPr lang="en-US" sz="1600">
                <a:latin typeface="Tahoma" pitchFamily="34" charset="0"/>
              </a:rPr>
              <a:t>SMSA	= 1 if resides in a city (SMSA)</a:t>
            </a:r>
            <a:br>
              <a:rPr lang="en-US" sz="1600">
                <a:latin typeface="Tahoma" pitchFamily="34" charset="0"/>
              </a:rPr>
            </a:br>
            <a:r>
              <a:rPr lang="en-US" sz="1600">
                <a:latin typeface="Tahoma" pitchFamily="34" charset="0"/>
              </a:rPr>
              <a:t>MS 	= 1 if married</a:t>
            </a:r>
            <a:br>
              <a:rPr lang="en-US" sz="1600">
                <a:latin typeface="Tahoma" pitchFamily="34" charset="0"/>
              </a:rPr>
            </a:br>
            <a:r>
              <a:rPr lang="en-US" sz="1600">
                <a:latin typeface="Tahoma" pitchFamily="34" charset="0"/>
              </a:rPr>
              <a:t>FEM 	= 1 if female</a:t>
            </a:r>
            <a:br>
              <a:rPr lang="en-US" sz="1600">
                <a:latin typeface="Tahoma" pitchFamily="34" charset="0"/>
              </a:rPr>
            </a:br>
            <a:r>
              <a:rPr lang="en-US" sz="1600">
                <a:latin typeface="Tahoma" pitchFamily="34" charset="0"/>
              </a:rPr>
              <a:t>UNION 	= 1 if wage set by union contract</a:t>
            </a:r>
            <a:br>
              <a:rPr lang="en-US" sz="1600">
                <a:latin typeface="Tahoma" pitchFamily="34" charset="0"/>
              </a:rPr>
            </a:br>
            <a:r>
              <a:rPr lang="en-US" sz="1600">
                <a:latin typeface="Tahoma" pitchFamily="34" charset="0"/>
              </a:rPr>
              <a:t>ED 	= years of education</a:t>
            </a:r>
            <a:br>
              <a:rPr lang="en-US" sz="1600">
                <a:latin typeface="Tahoma" pitchFamily="34" charset="0"/>
              </a:rPr>
            </a:br>
            <a:r>
              <a:rPr lang="en-US" sz="1600">
                <a:latin typeface="Tahoma" pitchFamily="34" charset="0"/>
              </a:rPr>
              <a:t>BLK 	= 1 if individual is black</a:t>
            </a:r>
            <a:br>
              <a:rPr lang="en-US" sz="1600">
                <a:latin typeface="Tahoma" pitchFamily="34" charset="0"/>
              </a:rPr>
            </a:br>
            <a:r>
              <a:rPr lang="en-US" sz="1600">
                <a:latin typeface="Tahoma" pitchFamily="34" charset="0"/>
              </a:rPr>
              <a:t>LWAGE 	= log of wage = dependent variable in regressions</a:t>
            </a:r>
          </a:p>
          <a:p>
            <a:pPr>
              <a:spcBef>
                <a:spcPct val="50000"/>
              </a:spcBef>
            </a:pPr>
            <a:r>
              <a:rPr lang="en-US" sz="1600">
                <a:latin typeface="Tahoma" pitchFamily="34" charset="0"/>
              </a:rPr>
              <a:t>These data were analyzed in Cornwell, C. and Rupert, P., "Efficient Estimation with Panel Data: An Empirical Comparison of Instrumental Variable Estimators," Journal of Applied Econometrics, 3, 1988, pp. 149-155.  See Baltagi, page 122 for further analysis.  The data were downloaded from the website for Baltagi's text. </a:t>
            </a:r>
          </a:p>
        </p:txBody>
      </p:sp>
      <p:sp>
        <p:nvSpPr>
          <p:cNvPr id="38916" name="Rectangle 4"/>
          <p:cNvSpPr>
            <a:spLocks noChangeArrowheads="1"/>
          </p:cNvSpPr>
          <p:nvPr/>
        </p:nvSpPr>
        <p:spPr bwMode="auto">
          <a:xfrm>
            <a:off x="528638" y="4784725"/>
            <a:ext cx="5715000" cy="304800"/>
          </a:xfrm>
          <a:prstGeom prst="rect">
            <a:avLst/>
          </a:prstGeom>
          <a:solidFill>
            <a:srgbClr val="CC99FF">
              <a:alpha val="25882"/>
            </a:srgbClr>
          </a:solidFill>
          <a:ln w="19050">
            <a:solidFill>
              <a:schemeClr val="tx1"/>
            </a:solidFill>
            <a:miter lim="800000"/>
            <a:headEnd/>
            <a:tailEnd/>
          </a:ln>
        </p:spPr>
        <p:txBody>
          <a:bodyPr wrap="none" anchor="ctr"/>
          <a:lstStyle/>
          <a:p>
            <a:endParaRPr lang="en-US"/>
          </a:p>
        </p:txBody>
      </p:sp>
      <p:sp>
        <p:nvSpPr>
          <p:cNvPr id="38917" name="Rectangle 4"/>
          <p:cNvSpPr>
            <a:spLocks noChangeArrowheads="1"/>
          </p:cNvSpPr>
          <p:nvPr/>
        </p:nvSpPr>
        <p:spPr bwMode="auto">
          <a:xfrm>
            <a:off x="5529263" y="1470025"/>
            <a:ext cx="2667000" cy="304800"/>
          </a:xfrm>
          <a:prstGeom prst="rect">
            <a:avLst/>
          </a:prstGeom>
          <a:solidFill>
            <a:srgbClr val="CC99FF">
              <a:alpha val="2588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3"/>
          <a:srcRect/>
          <a:stretch>
            <a:fillRect/>
          </a:stretch>
        </p:blipFill>
        <p:spPr bwMode="auto">
          <a:xfrm>
            <a:off x="2869962" y="1000363"/>
            <a:ext cx="3581400" cy="5578475"/>
          </a:xfrm>
          <a:prstGeom prst="rect">
            <a:avLst/>
          </a:prstGeom>
          <a:noFill/>
          <a:ln w="19050">
            <a:noFill/>
            <a:miter lim="800000"/>
            <a:headEnd/>
            <a:tailEnd/>
          </a:ln>
        </p:spPr>
      </p:pic>
      <p:sp>
        <p:nvSpPr>
          <p:cNvPr id="39939" name="Rectangle 2"/>
          <p:cNvSpPr>
            <a:spLocks noChangeArrowheads="1"/>
          </p:cNvSpPr>
          <p:nvPr/>
        </p:nvSpPr>
        <p:spPr bwMode="auto">
          <a:xfrm>
            <a:off x="2895600" y="1905000"/>
            <a:ext cx="2895600" cy="1447800"/>
          </a:xfrm>
          <a:prstGeom prst="rect">
            <a:avLst/>
          </a:prstGeom>
          <a:solidFill>
            <a:srgbClr val="FF3300">
              <a:alpha val="32156"/>
            </a:srgbClr>
          </a:solidFill>
          <a:ln w="19050" algn="ctr">
            <a:solidFill>
              <a:schemeClr val="tx1"/>
            </a:solidFill>
            <a:round/>
            <a:headEnd/>
            <a:tailEnd/>
          </a:ln>
        </p:spPr>
        <p:txBody>
          <a:bodyPr wrap="none"/>
          <a:lstStyle/>
          <a:p>
            <a:endParaRPr lang="en-US"/>
          </a:p>
        </p:txBody>
      </p:sp>
      <p:sp>
        <p:nvSpPr>
          <p:cNvPr id="39940" name="Rectangle 3"/>
          <p:cNvSpPr>
            <a:spLocks noChangeArrowheads="1"/>
          </p:cNvSpPr>
          <p:nvPr/>
        </p:nvSpPr>
        <p:spPr bwMode="auto">
          <a:xfrm>
            <a:off x="2895600" y="3352800"/>
            <a:ext cx="2895600" cy="1447800"/>
          </a:xfrm>
          <a:prstGeom prst="rect">
            <a:avLst/>
          </a:prstGeom>
          <a:solidFill>
            <a:srgbClr val="CCECFF">
              <a:alpha val="31764"/>
            </a:srgbClr>
          </a:solidFill>
          <a:ln w="19050" algn="ctr">
            <a:solidFill>
              <a:schemeClr val="tx1"/>
            </a:solidFill>
            <a:round/>
            <a:headEnd/>
            <a:tailEnd/>
          </a:ln>
        </p:spPr>
        <p:txBody>
          <a:bodyPr wrap="none"/>
          <a:lstStyle/>
          <a:p>
            <a:endParaRPr lang="en-US"/>
          </a:p>
        </p:txBody>
      </p:sp>
      <p:sp>
        <p:nvSpPr>
          <p:cNvPr id="39941" name="Rectangle 4"/>
          <p:cNvSpPr>
            <a:spLocks noChangeArrowheads="1"/>
          </p:cNvSpPr>
          <p:nvPr/>
        </p:nvSpPr>
        <p:spPr bwMode="auto">
          <a:xfrm>
            <a:off x="2895600" y="4800600"/>
            <a:ext cx="2895600" cy="1447800"/>
          </a:xfrm>
          <a:prstGeom prst="rect">
            <a:avLst/>
          </a:prstGeom>
          <a:solidFill>
            <a:srgbClr val="6B00B4">
              <a:alpha val="32156"/>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pPr eaLnBrk="1" hangingPunct="1"/>
            <a:r>
              <a:rPr lang="en-US" smtClean="0"/>
              <a:t>Balanced and Unbalanced Panels</a:t>
            </a:r>
          </a:p>
        </p:txBody>
      </p:sp>
      <p:sp>
        <p:nvSpPr>
          <p:cNvPr id="1028" name="Rectangle 3"/>
          <p:cNvSpPr>
            <a:spLocks noGrp="1" noChangeArrowheads="1"/>
          </p:cNvSpPr>
          <p:nvPr>
            <p:ph type="body" idx="1"/>
          </p:nvPr>
        </p:nvSpPr>
        <p:spPr/>
        <p:txBody>
          <a:bodyPr/>
          <a:lstStyle/>
          <a:p>
            <a:pPr eaLnBrk="1" hangingPunct="1">
              <a:lnSpc>
                <a:spcPct val="90000"/>
              </a:lnSpc>
            </a:pPr>
            <a:r>
              <a:rPr lang="en-US" smtClean="0"/>
              <a:t>Distinction: Balanced vs. Unbalanced Panels</a:t>
            </a:r>
          </a:p>
          <a:p>
            <a:pPr eaLnBrk="1" hangingPunct="1">
              <a:lnSpc>
                <a:spcPct val="90000"/>
              </a:lnSpc>
            </a:pPr>
            <a:r>
              <a:rPr lang="en-US" smtClean="0"/>
              <a:t>A notation to help with mechanics</a:t>
            </a:r>
          </a:p>
          <a:p>
            <a:pPr lvl="1" eaLnBrk="1" hangingPunct="1">
              <a:lnSpc>
                <a:spcPct val="90000"/>
              </a:lnSpc>
              <a:buFont typeface="Wingdings" pitchFamily="2" charset="2"/>
              <a:buNone/>
            </a:pPr>
            <a:r>
              <a:rPr lang="en-US" smtClean="0"/>
              <a:t>            z</a:t>
            </a:r>
            <a:r>
              <a:rPr lang="en-US" baseline="-25000" smtClean="0"/>
              <a:t>i,t</a:t>
            </a:r>
            <a:r>
              <a:rPr lang="en-US" smtClean="0"/>
              <a:t>, i = 1,…,N;  t = 1,…,T</a:t>
            </a:r>
            <a:r>
              <a:rPr lang="en-US" baseline="-25000" smtClean="0"/>
              <a:t>i</a:t>
            </a:r>
            <a:endParaRPr lang="en-US" smtClean="0"/>
          </a:p>
          <a:p>
            <a:pPr eaLnBrk="1" hangingPunct="1">
              <a:lnSpc>
                <a:spcPct val="90000"/>
              </a:lnSpc>
            </a:pPr>
            <a:r>
              <a:rPr lang="en-US" smtClean="0"/>
              <a:t>The role of the assumption </a:t>
            </a:r>
          </a:p>
          <a:p>
            <a:pPr lvl="1" eaLnBrk="1" hangingPunct="1">
              <a:lnSpc>
                <a:spcPct val="90000"/>
              </a:lnSpc>
            </a:pPr>
            <a:r>
              <a:rPr lang="en-US" smtClean="0"/>
              <a:t>Mathematical and notational convenience:</a:t>
            </a:r>
          </a:p>
          <a:p>
            <a:pPr lvl="2" eaLnBrk="1" hangingPunct="1">
              <a:lnSpc>
                <a:spcPct val="90000"/>
              </a:lnSpc>
            </a:pPr>
            <a:r>
              <a:rPr lang="en-US" smtClean="0"/>
              <a:t>Balanced, n=NT</a:t>
            </a:r>
          </a:p>
          <a:p>
            <a:pPr lvl="2" eaLnBrk="1" hangingPunct="1">
              <a:lnSpc>
                <a:spcPct val="90000"/>
              </a:lnSpc>
            </a:pPr>
            <a:r>
              <a:rPr lang="en-US" smtClean="0"/>
              <a:t>Unbalanced:</a:t>
            </a:r>
          </a:p>
          <a:p>
            <a:pPr lvl="1" eaLnBrk="1" hangingPunct="1">
              <a:lnSpc>
                <a:spcPct val="90000"/>
              </a:lnSpc>
            </a:pPr>
            <a:r>
              <a:rPr lang="en-US" smtClean="0"/>
              <a:t>Is the fixed T</a:t>
            </a:r>
            <a:r>
              <a:rPr lang="en-US" baseline="-25000" smtClean="0"/>
              <a:t>i</a:t>
            </a:r>
            <a:r>
              <a:rPr lang="en-US" smtClean="0"/>
              <a:t> assumption ever necessary?  Almost never.</a:t>
            </a:r>
          </a:p>
          <a:p>
            <a:pPr eaLnBrk="1" hangingPunct="1">
              <a:lnSpc>
                <a:spcPct val="90000"/>
              </a:lnSpc>
            </a:pPr>
            <a:r>
              <a:rPr lang="en-US" smtClean="0"/>
              <a:t>Is unbalancedness due to </a:t>
            </a:r>
            <a:r>
              <a:rPr lang="en-US" b="1" smtClean="0">
                <a:solidFill>
                  <a:srgbClr val="FF0000"/>
                </a:solidFill>
              </a:rPr>
              <a:t>nonrandom</a:t>
            </a:r>
            <a:r>
              <a:rPr lang="en-US" smtClean="0">
                <a:solidFill>
                  <a:srgbClr val="FF0000"/>
                </a:solidFill>
              </a:rPr>
              <a:t> </a:t>
            </a:r>
            <a:r>
              <a:rPr lang="en-US" smtClean="0"/>
              <a:t>attrition from an otherwise balanced panel? This would require special considerations.</a:t>
            </a:r>
          </a:p>
        </p:txBody>
      </p:sp>
      <p:graphicFrame>
        <p:nvGraphicFramePr>
          <p:cNvPr id="1026" name="Object 4"/>
          <p:cNvGraphicFramePr>
            <a:graphicFrameLocks noChangeAspect="1"/>
          </p:cNvGraphicFramePr>
          <p:nvPr/>
        </p:nvGraphicFramePr>
        <p:xfrm>
          <a:off x="3360738" y="4303713"/>
          <a:ext cx="1133475" cy="449262"/>
        </p:xfrm>
        <a:graphic>
          <a:graphicData uri="http://schemas.openxmlformats.org/presentationml/2006/ole">
            <mc:AlternateContent xmlns:mc="http://schemas.openxmlformats.org/markup-compatibility/2006">
              <mc:Choice xmlns:v="urn:schemas-microsoft-com:vml" Requires="v">
                <p:oleObj spid="_x0000_s48140" name="Equation" r:id="rId4" imgW="736600" imgH="292100" progId="Equation.DSMT4">
                  <p:embed/>
                </p:oleObj>
              </mc:Choice>
              <mc:Fallback>
                <p:oleObj name="Equation" r:id="rId4" imgW="736600" imgH="292100" progId="Equation.DSMT4">
                  <p:embed/>
                  <p:pic>
                    <p:nvPicPr>
                      <p:cNvPr id="0"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60738" y="4303713"/>
                        <a:ext cx="1133475" cy="4492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30" name="Rectangle 4"/>
          <p:cNvSpPr>
            <a:spLocks noChangeArrowheads="1"/>
          </p:cNvSpPr>
          <p:nvPr/>
        </p:nvSpPr>
        <p:spPr bwMode="auto">
          <a:xfrm>
            <a:off x="4114800" y="2743200"/>
            <a:ext cx="1600200" cy="457200"/>
          </a:xfrm>
          <a:prstGeom prst="rect">
            <a:avLst/>
          </a:prstGeom>
          <a:solidFill>
            <a:srgbClr val="6B00B4">
              <a:alpha val="32156"/>
            </a:srgbClr>
          </a:solidFill>
          <a:ln w="19050" algn="ctr">
            <a:solidFill>
              <a:schemeClr val="tx1"/>
            </a:solidFill>
            <a:round/>
            <a:headEnd/>
            <a:tailEnd/>
          </a:ln>
        </p:spPr>
        <p:txBody>
          <a:bodyPr wrap="none"/>
          <a:lstStyle/>
          <a:p>
            <a:endParaRPr lang="en-US"/>
          </a:p>
        </p:txBody>
      </p:sp>
      <p:sp>
        <p:nvSpPr>
          <p:cNvPr id="1031" name="Rectangle 4"/>
          <p:cNvSpPr>
            <a:spLocks noChangeArrowheads="1"/>
          </p:cNvSpPr>
          <p:nvPr/>
        </p:nvSpPr>
        <p:spPr bwMode="auto">
          <a:xfrm>
            <a:off x="3360738" y="4343400"/>
            <a:ext cx="1447800" cy="381000"/>
          </a:xfrm>
          <a:prstGeom prst="rect">
            <a:avLst/>
          </a:prstGeom>
          <a:solidFill>
            <a:srgbClr val="6B00B4">
              <a:alpha val="32156"/>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p:txBody>
          <a:bodyPr/>
          <a:lstStyle/>
          <a:p>
            <a:pPr algn="ctr" eaLnBrk="1" hangingPunct="1"/>
            <a:r>
              <a:rPr lang="en-US" sz="3600" smtClean="0">
                <a:solidFill>
                  <a:schemeClr val="tx1"/>
                </a:solidFill>
              </a:rPr>
              <a:t>Application: Health Care Usage</a:t>
            </a:r>
          </a:p>
        </p:txBody>
      </p:sp>
      <p:sp>
        <p:nvSpPr>
          <p:cNvPr id="14339" name="Text Box 3"/>
          <p:cNvSpPr txBox="1">
            <a:spLocks noChangeArrowheads="1"/>
          </p:cNvSpPr>
          <p:nvPr/>
        </p:nvSpPr>
        <p:spPr bwMode="auto">
          <a:xfrm>
            <a:off x="457200" y="1828800"/>
            <a:ext cx="8382000" cy="4216539"/>
          </a:xfrm>
          <a:prstGeom prst="rect">
            <a:avLst/>
          </a:prstGeom>
          <a:noFill/>
          <a:ln w="19050">
            <a:noFill/>
            <a:miter lim="800000"/>
            <a:headEnd/>
            <a:tailEnd/>
          </a:ln>
        </p:spPr>
        <p:txBody>
          <a:bodyPr>
            <a:spAutoFit/>
          </a:bodyPr>
          <a:lstStyle/>
          <a:p>
            <a:pPr>
              <a:spcBef>
                <a:spcPct val="50000"/>
              </a:spcBef>
            </a:pPr>
            <a:r>
              <a:rPr lang="en-US" sz="1600" b="1">
                <a:solidFill>
                  <a:srgbClr val="FF3300"/>
                </a:solidFill>
                <a:latin typeface="Times New Roman" pitchFamily="18" charset="0"/>
              </a:rPr>
              <a:t>German Health Care Usage Data</a:t>
            </a:r>
            <a:r>
              <a:rPr lang="en-US" sz="1400" b="1">
                <a:latin typeface="Times New Roman" pitchFamily="18" charset="0"/>
              </a:rPr>
              <a:t>, 7,293 Individuals, Varying Numbers of </a:t>
            </a:r>
            <a:r>
              <a:rPr lang="en-US" sz="1400" b="1" smtClean="0">
                <a:latin typeface="Times New Roman" pitchFamily="18" charset="0"/>
              </a:rPr>
              <a:t>Periods</a:t>
            </a:r>
            <a:r>
              <a:rPr lang="en-US" sz="1400">
                <a:latin typeface="Times New Roman" pitchFamily="18" charset="0"/>
              </a:rPr>
              <a:t/>
            </a:r>
            <a:br>
              <a:rPr lang="en-US" sz="1400">
                <a:latin typeface="Times New Roman" pitchFamily="18" charset="0"/>
              </a:rPr>
            </a:br>
            <a:r>
              <a:rPr lang="en-US" sz="1400" smtClean="0">
                <a:latin typeface="Times New Roman" pitchFamily="18" charset="0"/>
              </a:rPr>
              <a:t>This </a:t>
            </a:r>
            <a:r>
              <a:rPr lang="en-US" sz="1400">
                <a:latin typeface="Times New Roman" pitchFamily="18" charset="0"/>
              </a:rPr>
              <a:t>is an unbalanced panel with 7,293 individuals.  </a:t>
            </a:r>
            <a:r>
              <a:rPr lang="en-US" sz="1400" smtClean="0">
                <a:latin typeface="Times New Roman" pitchFamily="18" charset="0"/>
              </a:rPr>
              <a:t>There </a:t>
            </a:r>
            <a:r>
              <a:rPr lang="en-US" sz="1400">
                <a:latin typeface="Times New Roman" pitchFamily="18" charset="0"/>
              </a:rPr>
              <a:t>are altogether 27,326 observations.  The number of observations ranges from 1 to 7.  </a:t>
            </a:r>
            <a:r>
              <a:rPr lang="en-US" sz="1400" smtClean="0">
                <a:latin typeface="Times New Roman" pitchFamily="18" charset="0"/>
              </a:rPr>
              <a:t/>
            </a:r>
            <a:br>
              <a:rPr lang="en-US" sz="1400" smtClean="0">
                <a:latin typeface="Times New Roman" pitchFamily="18" charset="0"/>
              </a:rPr>
            </a:br>
            <a:r>
              <a:rPr lang="en-US" sz="1400" smtClean="0">
                <a:latin typeface="Times New Roman" pitchFamily="18" charset="0"/>
              </a:rPr>
              <a:t>(</a:t>
            </a:r>
            <a:r>
              <a:rPr lang="en-US" sz="1400">
                <a:latin typeface="Times New Roman" pitchFamily="18" charset="0"/>
              </a:rPr>
              <a:t>Frequencies are: 1=1525, 2=2158, 3=825, 4=926, 5=1051, 6=1000, 7=987).  </a:t>
            </a:r>
            <a:r>
              <a:rPr lang="en-US" sz="1400" smtClean="0">
                <a:latin typeface="Times New Roman" pitchFamily="18" charset="0"/>
              </a:rPr>
              <a:t/>
            </a:r>
            <a:br>
              <a:rPr lang="en-US" sz="1400" smtClean="0">
                <a:latin typeface="Times New Roman" pitchFamily="18" charset="0"/>
              </a:rPr>
            </a:br>
            <a:r>
              <a:rPr lang="en-US" sz="1400" smtClean="0">
                <a:latin typeface="Times New Roman" pitchFamily="18" charset="0"/>
              </a:rPr>
              <a:t>(</a:t>
            </a:r>
            <a:r>
              <a:rPr lang="en-US" sz="1400">
                <a:latin typeface="Times New Roman" pitchFamily="18" charset="0"/>
              </a:rPr>
              <a:t>Downloaded from the JAE Archive</a:t>
            </a:r>
            <a:r>
              <a:rPr lang="en-US" sz="1400" smtClean="0">
                <a:latin typeface="Times New Roman" pitchFamily="18" charset="0"/>
              </a:rPr>
              <a:t>)</a:t>
            </a:r>
            <a:br>
              <a:rPr lang="en-US" sz="1400" smtClean="0">
                <a:latin typeface="Times New Roman" pitchFamily="18" charset="0"/>
              </a:rPr>
            </a:br>
            <a:r>
              <a:rPr lang="en-US" sz="1400" b="1" smtClean="0"/>
              <a:t>Variables </a:t>
            </a:r>
            <a:r>
              <a:rPr lang="en-US" sz="1400" b="1"/>
              <a:t>in the file </a:t>
            </a:r>
            <a:r>
              <a:rPr lang="en-US" sz="1400" b="1" smtClean="0"/>
              <a:t>are</a:t>
            </a:r>
          </a:p>
          <a:p>
            <a:r>
              <a:rPr lang="en-US" sz="1400" smtClean="0">
                <a:latin typeface="Times New Roman" pitchFamily="18" charset="0"/>
              </a:rPr>
              <a:t>                   </a:t>
            </a:r>
            <a:r>
              <a:rPr lang="en-US" sz="1400" b="1">
                <a:latin typeface="Times New Roman" pitchFamily="18" charset="0"/>
              </a:rPr>
              <a:t>DOCTOR  	=  1(Number of doctor visits &gt; 0)</a:t>
            </a:r>
            <a:br>
              <a:rPr lang="en-US" sz="1400" b="1">
                <a:latin typeface="Times New Roman" pitchFamily="18" charset="0"/>
              </a:rPr>
            </a:br>
            <a:r>
              <a:rPr lang="en-US" sz="1400" b="1">
                <a:latin typeface="Times New Roman" pitchFamily="18" charset="0"/>
              </a:rPr>
              <a:t>                   HOSPITAL	=  1(Number of hospital visits &gt; 0)</a:t>
            </a:r>
          </a:p>
          <a:p>
            <a:r>
              <a:rPr lang="en-US" sz="1400" b="1">
                <a:latin typeface="Times New Roman" pitchFamily="18" charset="0"/>
              </a:rPr>
              <a:t>                   HSAT       	=  health satisfaction, coded 0 (low) - 10 (high)  </a:t>
            </a:r>
          </a:p>
          <a:p>
            <a:r>
              <a:rPr lang="en-US" sz="1400" b="1">
                <a:solidFill>
                  <a:srgbClr val="FF3300"/>
                </a:solidFill>
                <a:latin typeface="Times New Roman" pitchFamily="18" charset="0"/>
              </a:rPr>
              <a:t>                   </a:t>
            </a:r>
            <a:r>
              <a:rPr lang="en-US" sz="1400" b="1">
                <a:latin typeface="Times New Roman" pitchFamily="18" charset="0"/>
              </a:rPr>
              <a:t>DOCVIS    	=  number of doctor visits in last three months</a:t>
            </a:r>
            <a:br>
              <a:rPr lang="en-US" sz="1400" b="1">
                <a:latin typeface="Times New Roman" pitchFamily="18" charset="0"/>
              </a:rPr>
            </a:br>
            <a:r>
              <a:rPr lang="en-US" sz="1400" b="1">
                <a:latin typeface="Times New Roman" pitchFamily="18" charset="0"/>
              </a:rPr>
              <a:t>                   HOSPVIS  	=  number of hospital visits in last calendar year</a:t>
            </a:r>
            <a:r>
              <a:rPr lang="en-US" sz="1400" b="1">
                <a:solidFill>
                  <a:srgbClr val="FF3300"/>
                </a:solidFill>
                <a:latin typeface="Times New Roman" pitchFamily="18" charset="0"/>
              </a:rPr>
              <a:t/>
            </a:r>
            <a:br>
              <a:rPr lang="en-US" sz="1400" b="1">
                <a:solidFill>
                  <a:srgbClr val="FF3300"/>
                </a:solidFill>
                <a:latin typeface="Times New Roman" pitchFamily="18" charset="0"/>
              </a:rPr>
            </a:br>
            <a:r>
              <a:rPr lang="en-US" sz="1400" b="1">
                <a:solidFill>
                  <a:srgbClr val="FF3300"/>
                </a:solidFill>
                <a:latin typeface="Times New Roman" pitchFamily="18" charset="0"/>
              </a:rPr>
              <a:t>                   </a:t>
            </a:r>
            <a:r>
              <a:rPr lang="en-US" sz="1400" b="1">
                <a:latin typeface="Times New Roman" pitchFamily="18" charset="0"/>
              </a:rPr>
              <a:t>PUBLIC    	=  insured in public health insurance = 1; otherwise = 0</a:t>
            </a:r>
            <a:br>
              <a:rPr lang="en-US" sz="1400" b="1">
                <a:latin typeface="Times New Roman" pitchFamily="18" charset="0"/>
              </a:rPr>
            </a:br>
            <a:r>
              <a:rPr lang="en-US" sz="1400" b="1">
                <a:latin typeface="Times New Roman" pitchFamily="18" charset="0"/>
              </a:rPr>
              <a:t>                   ADDON 	=  insured by add-on insurance = 1; otherswise = 0</a:t>
            </a:r>
          </a:p>
          <a:p>
            <a:r>
              <a:rPr lang="en-US" sz="1400">
                <a:latin typeface="Times New Roman" pitchFamily="18" charset="0"/>
              </a:rPr>
              <a:t>                   </a:t>
            </a:r>
            <a:r>
              <a:rPr lang="en-US" sz="1400" b="1">
                <a:latin typeface="Times New Roman" pitchFamily="18" charset="0"/>
              </a:rPr>
              <a:t>HHNINC 	=  household nominal monthly net income in German marks / 10000</a:t>
            </a:r>
            <a:r>
              <a:rPr lang="en-US" sz="1400">
                <a:latin typeface="Times New Roman" pitchFamily="18" charset="0"/>
              </a:rPr>
              <a:t>.</a:t>
            </a:r>
          </a:p>
          <a:p>
            <a:r>
              <a:rPr lang="en-US" sz="1400">
                <a:latin typeface="Times New Roman" pitchFamily="18" charset="0"/>
              </a:rPr>
              <a:t>                                             (4 observations with income=0 were dropped)</a:t>
            </a:r>
            <a:br>
              <a:rPr lang="en-US" sz="1400">
                <a:latin typeface="Times New Roman" pitchFamily="18" charset="0"/>
              </a:rPr>
            </a:br>
            <a:r>
              <a:rPr lang="en-US" sz="1400">
                <a:latin typeface="Times New Roman" pitchFamily="18" charset="0"/>
              </a:rPr>
              <a:t>                   </a:t>
            </a:r>
            <a:r>
              <a:rPr lang="en-US" sz="1400" b="1">
                <a:latin typeface="Times New Roman" pitchFamily="18" charset="0"/>
              </a:rPr>
              <a:t>HHKIDS 	=  children under age 16 in the household = 1; otherwise = 0</a:t>
            </a:r>
            <a:br>
              <a:rPr lang="en-US" sz="1400" b="1">
                <a:latin typeface="Times New Roman" pitchFamily="18" charset="0"/>
              </a:rPr>
            </a:br>
            <a:r>
              <a:rPr lang="en-US" sz="1400" b="1">
                <a:latin typeface="Times New Roman" pitchFamily="18" charset="0"/>
              </a:rPr>
              <a:t>                   EDUC 	=  years of schooling </a:t>
            </a:r>
          </a:p>
          <a:p>
            <a:r>
              <a:rPr lang="en-US" sz="1400" b="1">
                <a:latin typeface="Times New Roman" pitchFamily="18" charset="0"/>
              </a:rPr>
              <a:t>                   AGE 	=  age in years</a:t>
            </a:r>
          </a:p>
          <a:p>
            <a:r>
              <a:rPr lang="en-US" sz="1400" b="1">
                <a:latin typeface="Times New Roman" pitchFamily="18" charset="0"/>
              </a:rPr>
              <a:t>                   MARRIED 	=  marital </a:t>
            </a:r>
            <a:r>
              <a:rPr lang="en-US" sz="1400" b="1" smtClean="0"/>
              <a:t>status</a:t>
            </a:r>
            <a:endParaRPr lang="en-US" sz="1400" b="1">
              <a:latin typeface="Times New Roman" pitchFamily="18"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smtClean="0"/>
              <a:t>An Unbalanced Panel: RWM’s GSOEP Data on Health Care</a:t>
            </a:r>
          </a:p>
        </p:txBody>
      </p:sp>
      <p:pic>
        <p:nvPicPr>
          <p:cNvPr id="40963" name="Picture 4"/>
          <p:cNvPicPr>
            <a:picLocks noChangeAspect="1" noChangeArrowheads="1"/>
          </p:cNvPicPr>
          <p:nvPr/>
        </p:nvPicPr>
        <p:blipFill>
          <a:blip r:embed="rId3"/>
          <a:srcRect/>
          <a:stretch>
            <a:fillRect/>
          </a:stretch>
        </p:blipFill>
        <p:spPr bwMode="auto">
          <a:xfrm>
            <a:off x="152400" y="1905000"/>
            <a:ext cx="8770938" cy="4762500"/>
          </a:xfrm>
          <a:prstGeom prst="rect">
            <a:avLst/>
          </a:prstGeom>
          <a:noFill/>
          <a:ln w="9525">
            <a:noFill/>
            <a:miter lim="800000"/>
            <a:headEnd/>
            <a:tailEnd/>
          </a:ln>
        </p:spPr>
      </p:pic>
      <p:sp>
        <p:nvSpPr>
          <p:cNvPr id="40964" name="Text Box 5"/>
          <p:cNvSpPr txBox="1">
            <a:spLocks noChangeArrowheads="1"/>
          </p:cNvSpPr>
          <p:nvPr/>
        </p:nvSpPr>
        <p:spPr bwMode="auto">
          <a:xfrm>
            <a:off x="3429000" y="2514600"/>
            <a:ext cx="2743200" cy="385763"/>
          </a:xfrm>
          <a:prstGeom prst="rect">
            <a:avLst/>
          </a:prstGeom>
          <a:solidFill>
            <a:srgbClr val="8B00EA">
              <a:alpha val="28999"/>
            </a:srgbClr>
          </a:solidFill>
          <a:ln w="19050">
            <a:solidFill>
              <a:schemeClr val="tx1"/>
            </a:solidFill>
            <a:miter lim="800000"/>
            <a:headEnd/>
            <a:tailEnd/>
          </a:ln>
        </p:spPr>
        <p:txBody>
          <a:bodyPr>
            <a:spAutoFit/>
          </a:bodyPr>
          <a:lstStyle/>
          <a:p>
            <a:pPr>
              <a:spcBef>
                <a:spcPct val="50000"/>
              </a:spcBef>
            </a:pPr>
            <a:r>
              <a:rPr lang="en-US" b="1">
                <a:latin typeface="Arial" charset="0"/>
              </a:rPr>
              <a:t>N = 7,293 Households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2"/>
          <p:cNvSpPr>
            <a:spLocks noGrp="1" noChangeArrowheads="1"/>
          </p:cNvSpPr>
          <p:nvPr>
            <p:ph type="title"/>
          </p:nvPr>
        </p:nvSpPr>
        <p:spPr/>
        <p:txBody>
          <a:bodyPr/>
          <a:lstStyle/>
          <a:p>
            <a:pPr eaLnBrk="1" hangingPunct="1"/>
            <a:r>
              <a:rPr lang="en-US" smtClean="0"/>
              <a:t>Fixed and Random Effects</a:t>
            </a:r>
          </a:p>
        </p:txBody>
      </p:sp>
      <p:sp>
        <p:nvSpPr>
          <p:cNvPr id="2053" name="Rectangle 4"/>
          <p:cNvSpPr>
            <a:spLocks noGrp="1" noChangeArrowheads="1"/>
          </p:cNvSpPr>
          <p:nvPr>
            <p:ph type="body" idx="1"/>
          </p:nvPr>
        </p:nvSpPr>
        <p:spPr>
          <a:xfrm>
            <a:off x="457200" y="1828800"/>
            <a:ext cx="8229600" cy="4800600"/>
          </a:xfrm>
        </p:spPr>
        <p:txBody>
          <a:bodyPr/>
          <a:lstStyle/>
          <a:p>
            <a:pPr eaLnBrk="1" hangingPunct="1">
              <a:lnSpc>
                <a:spcPct val="90000"/>
              </a:lnSpc>
            </a:pPr>
            <a:r>
              <a:rPr lang="en-US" sz="2000" smtClean="0"/>
              <a:t>Unobserved individual effects in regression:  E[y</a:t>
            </a:r>
            <a:r>
              <a:rPr lang="en-US" sz="2000" baseline="-25000" smtClean="0"/>
              <a:t>it</a:t>
            </a:r>
            <a:r>
              <a:rPr lang="en-US" sz="2000" smtClean="0"/>
              <a:t> | </a:t>
            </a:r>
            <a:r>
              <a:rPr lang="en-US" sz="2000" b="1" smtClean="0"/>
              <a:t>x</a:t>
            </a:r>
            <a:r>
              <a:rPr lang="en-US" sz="2000" baseline="-25000" smtClean="0"/>
              <a:t>it</a:t>
            </a:r>
            <a:r>
              <a:rPr lang="en-US" sz="2000" smtClean="0"/>
              <a:t>, c</a:t>
            </a:r>
            <a:r>
              <a:rPr lang="en-US" sz="2000" baseline="-25000" smtClean="0"/>
              <a:t>i</a:t>
            </a:r>
            <a:r>
              <a:rPr lang="en-US" sz="2000" smtClean="0"/>
              <a:t>]</a:t>
            </a:r>
          </a:p>
          <a:p>
            <a:pPr lvl="1" eaLnBrk="1" hangingPunct="1">
              <a:lnSpc>
                <a:spcPct val="90000"/>
              </a:lnSpc>
              <a:buFontTx/>
              <a:buNone/>
            </a:pPr>
            <a:r>
              <a:rPr lang="en-US" sz="2000" smtClean="0"/>
              <a:t>     Notation:</a:t>
            </a:r>
          </a:p>
          <a:p>
            <a:pPr lvl="1" eaLnBrk="1" hangingPunct="1">
              <a:lnSpc>
                <a:spcPct val="90000"/>
              </a:lnSpc>
            </a:pPr>
            <a:endParaRPr lang="en-US" sz="2000" smtClean="0"/>
          </a:p>
          <a:p>
            <a:pPr lvl="1" eaLnBrk="1" hangingPunct="1">
              <a:lnSpc>
                <a:spcPct val="90000"/>
              </a:lnSpc>
              <a:buFontTx/>
              <a:buNone/>
            </a:pPr>
            <a:r>
              <a:rPr lang="en-US" smtClean="0"/>
              <a:t> </a:t>
            </a:r>
          </a:p>
          <a:p>
            <a:pPr eaLnBrk="1" hangingPunct="1">
              <a:lnSpc>
                <a:spcPct val="90000"/>
              </a:lnSpc>
            </a:pPr>
            <a:endParaRPr lang="en-US" smtClean="0"/>
          </a:p>
          <a:p>
            <a:pPr eaLnBrk="1" hangingPunct="1">
              <a:lnSpc>
                <a:spcPct val="90000"/>
              </a:lnSpc>
            </a:pPr>
            <a:endParaRPr lang="en-US" sz="2000" smtClean="0"/>
          </a:p>
          <a:p>
            <a:pPr eaLnBrk="1" hangingPunct="1">
              <a:lnSpc>
                <a:spcPct val="90000"/>
              </a:lnSpc>
            </a:pPr>
            <a:endParaRPr lang="en-US" sz="2000" smtClean="0"/>
          </a:p>
          <a:p>
            <a:pPr eaLnBrk="1" hangingPunct="1">
              <a:lnSpc>
                <a:spcPct val="90000"/>
              </a:lnSpc>
            </a:pPr>
            <a:r>
              <a:rPr lang="en-US" sz="2000" smtClean="0"/>
              <a:t>Linear specification:</a:t>
            </a:r>
          </a:p>
          <a:p>
            <a:pPr lvl="1" eaLnBrk="1" hangingPunct="1">
              <a:lnSpc>
                <a:spcPct val="90000"/>
              </a:lnSpc>
              <a:buFontTx/>
              <a:buNone/>
            </a:pPr>
            <a:r>
              <a:rPr lang="en-US" sz="2000" b="1" smtClean="0">
                <a:solidFill>
                  <a:srgbClr val="FF3300"/>
                </a:solidFill>
              </a:rPr>
              <a:t>      Fixed Effects:</a:t>
            </a:r>
            <a:r>
              <a:rPr lang="en-US" sz="2000" smtClean="0"/>
              <a:t>  E[c</a:t>
            </a:r>
            <a:r>
              <a:rPr lang="en-US" sz="2000" baseline="-25000" smtClean="0"/>
              <a:t>i</a:t>
            </a:r>
            <a:r>
              <a:rPr lang="en-US" sz="2000" smtClean="0"/>
              <a:t> | </a:t>
            </a:r>
            <a:r>
              <a:rPr lang="en-US" sz="2000" b="1" smtClean="0"/>
              <a:t>X</a:t>
            </a:r>
            <a:r>
              <a:rPr lang="en-US" sz="2000" baseline="-25000" smtClean="0"/>
              <a:t>i</a:t>
            </a:r>
            <a:r>
              <a:rPr lang="en-US" sz="2000" smtClean="0"/>
              <a:t> ] = g(</a:t>
            </a:r>
            <a:r>
              <a:rPr lang="en-US" sz="2000" b="1" smtClean="0"/>
              <a:t>X</a:t>
            </a:r>
            <a:r>
              <a:rPr lang="en-US" sz="2000" baseline="-25000" smtClean="0"/>
              <a:t>i</a:t>
            </a:r>
            <a:r>
              <a:rPr lang="en-US" sz="2000" smtClean="0"/>
              <a:t>).  Cov[</a:t>
            </a:r>
            <a:r>
              <a:rPr lang="en-US" sz="2000" b="1" smtClean="0"/>
              <a:t>x</a:t>
            </a:r>
            <a:r>
              <a:rPr lang="en-US" sz="2000" baseline="-25000" smtClean="0"/>
              <a:t>it</a:t>
            </a:r>
            <a:r>
              <a:rPr lang="en-US" sz="2000" smtClean="0"/>
              <a:t>,c</a:t>
            </a:r>
            <a:r>
              <a:rPr lang="en-US" sz="2000" baseline="-25000" smtClean="0"/>
              <a:t>i</a:t>
            </a:r>
            <a:r>
              <a:rPr lang="en-US" sz="2000" smtClean="0"/>
              <a:t>] ≠</a:t>
            </a:r>
            <a:r>
              <a:rPr lang="en-US" sz="2000" b="1" smtClean="0"/>
              <a:t>0</a:t>
            </a:r>
            <a:r>
              <a:rPr lang="en-US" sz="2000" smtClean="0"/>
              <a:t> </a:t>
            </a:r>
          </a:p>
          <a:p>
            <a:pPr lvl="1" eaLnBrk="1" hangingPunct="1">
              <a:lnSpc>
                <a:spcPct val="90000"/>
              </a:lnSpc>
              <a:buFontTx/>
              <a:buNone/>
            </a:pPr>
            <a:r>
              <a:rPr lang="en-US" sz="2000" smtClean="0"/>
              <a:t>     effects are correlated with included variables.</a:t>
            </a:r>
            <a:br>
              <a:rPr lang="en-US" sz="2000" smtClean="0"/>
            </a:br>
            <a:endParaRPr lang="en-US" sz="2000" b="1" smtClean="0"/>
          </a:p>
          <a:p>
            <a:pPr lvl="1" eaLnBrk="1" hangingPunct="1">
              <a:lnSpc>
                <a:spcPct val="90000"/>
              </a:lnSpc>
              <a:buFontTx/>
              <a:buNone/>
            </a:pPr>
            <a:r>
              <a:rPr lang="en-US" sz="2000" b="1" smtClean="0">
                <a:solidFill>
                  <a:srgbClr val="FF3300"/>
                </a:solidFill>
              </a:rPr>
              <a:t>      Random Effects:</a:t>
            </a:r>
            <a:r>
              <a:rPr lang="en-US" sz="2000" smtClean="0"/>
              <a:t> E[c</a:t>
            </a:r>
            <a:r>
              <a:rPr lang="en-US" sz="2000" baseline="-25000" smtClean="0"/>
              <a:t>i</a:t>
            </a:r>
            <a:r>
              <a:rPr lang="en-US" sz="2000" smtClean="0"/>
              <a:t> | </a:t>
            </a:r>
            <a:r>
              <a:rPr lang="en-US" sz="2000" b="1" smtClean="0"/>
              <a:t>X</a:t>
            </a:r>
            <a:r>
              <a:rPr lang="en-US" sz="2000" baseline="-25000" smtClean="0"/>
              <a:t>i</a:t>
            </a:r>
            <a:r>
              <a:rPr lang="en-US" sz="2000" smtClean="0"/>
              <a:t> ] = 0.   Cov[</a:t>
            </a:r>
            <a:r>
              <a:rPr lang="en-US" sz="2000" b="1" smtClean="0"/>
              <a:t>x</a:t>
            </a:r>
            <a:r>
              <a:rPr lang="en-US" sz="2000" baseline="-25000" smtClean="0"/>
              <a:t>it</a:t>
            </a:r>
            <a:r>
              <a:rPr lang="en-US" sz="2000" smtClean="0"/>
              <a:t>,c</a:t>
            </a:r>
            <a:r>
              <a:rPr lang="en-US" sz="2000" baseline="-25000" smtClean="0"/>
              <a:t>i</a:t>
            </a:r>
            <a:r>
              <a:rPr lang="en-US" sz="2000" smtClean="0"/>
              <a:t>] = </a:t>
            </a:r>
            <a:r>
              <a:rPr lang="en-US" sz="2000" b="1" smtClean="0"/>
              <a:t>0</a:t>
            </a:r>
            <a:endParaRPr lang="el-GR" sz="2000" smtClean="0"/>
          </a:p>
        </p:txBody>
      </p:sp>
      <p:graphicFrame>
        <p:nvGraphicFramePr>
          <p:cNvPr id="2050" name="Object 5"/>
          <p:cNvGraphicFramePr>
            <a:graphicFrameLocks noChangeAspect="1"/>
          </p:cNvGraphicFramePr>
          <p:nvPr/>
        </p:nvGraphicFramePr>
        <p:xfrm>
          <a:off x="2590800" y="2133600"/>
          <a:ext cx="2590800" cy="490538"/>
        </p:xfrm>
        <a:graphic>
          <a:graphicData uri="http://schemas.openxmlformats.org/presentationml/2006/ole">
            <mc:AlternateContent xmlns:mc="http://schemas.openxmlformats.org/markup-compatibility/2006">
              <mc:Choice xmlns:v="urn:schemas-microsoft-com:vml" Requires="v">
                <p:oleObj spid="_x0000_s49174" name="Equation" r:id="rId4" imgW="1206500" imgH="228600" progId="Equation.DSMT4">
                  <p:embed/>
                </p:oleObj>
              </mc:Choice>
              <mc:Fallback>
                <p:oleObj name="Equation" r:id="rId4" imgW="1206500" imgH="228600" progId="Equation.DSMT4">
                  <p:embed/>
                  <p:pic>
                    <p:nvPicPr>
                      <p:cNvPr id="0"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90800" y="2133600"/>
                        <a:ext cx="2590800" cy="490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51" name="Object 6"/>
          <p:cNvGraphicFramePr>
            <a:graphicFrameLocks noChangeAspect="1"/>
          </p:cNvGraphicFramePr>
          <p:nvPr/>
        </p:nvGraphicFramePr>
        <p:xfrm>
          <a:off x="2619375" y="2643188"/>
          <a:ext cx="3733800" cy="1700212"/>
        </p:xfrm>
        <a:graphic>
          <a:graphicData uri="http://schemas.openxmlformats.org/presentationml/2006/ole">
            <mc:AlternateContent xmlns:mc="http://schemas.openxmlformats.org/markup-compatibility/2006">
              <mc:Choice xmlns:v="urn:schemas-microsoft-com:vml" Requires="v">
                <p:oleObj spid="_x0000_s49175" name="Equation" r:id="rId6" imgW="2120900" imgH="965200" progId="Equation.DSMT4">
                  <p:embed/>
                </p:oleObj>
              </mc:Choice>
              <mc:Fallback>
                <p:oleObj name="Equation" r:id="rId6" imgW="2120900" imgH="965200" progId="Equation.DSMT4">
                  <p:embed/>
                  <p:pic>
                    <p:nvPicPr>
                      <p:cNvPr id="0" name="Picture 1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19375" y="2643188"/>
                        <a:ext cx="3733800" cy="17002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54" name="Rectangle 5"/>
          <p:cNvSpPr>
            <a:spLocks noChangeArrowheads="1"/>
          </p:cNvSpPr>
          <p:nvPr/>
        </p:nvSpPr>
        <p:spPr bwMode="auto">
          <a:xfrm>
            <a:off x="1371600" y="4724400"/>
            <a:ext cx="6172200" cy="6858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
        <p:nvSpPr>
          <p:cNvPr id="2055" name="Rectangle 7"/>
          <p:cNvSpPr>
            <a:spLocks noChangeArrowheads="1"/>
          </p:cNvSpPr>
          <p:nvPr/>
        </p:nvSpPr>
        <p:spPr bwMode="auto">
          <a:xfrm>
            <a:off x="1371600" y="5638800"/>
            <a:ext cx="6172200" cy="3810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
        <p:nvSpPr>
          <p:cNvPr id="2056" name="Rectangle 8"/>
          <p:cNvSpPr>
            <a:spLocks noChangeArrowheads="1"/>
          </p:cNvSpPr>
          <p:nvPr/>
        </p:nvSpPr>
        <p:spPr bwMode="auto">
          <a:xfrm>
            <a:off x="2514600" y="2187575"/>
            <a:ext cx="2819400" cy="3810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2"/>
          <p:cNvSpPr>
            <a:spLocks noGrp="1" noChangeArrowheads="1"/>
          </p:cNvSpPr>
          <p:nvPr>
            <p:ph type="title"/>
          </p:nvPr>
        </p:nvSpPr>
        <p:spPr/>
        <p:txBody>
          <a:bodyPr/>
          <a:lstStyle/>
          <a:p>
            <a:pPr eaLnBrk="1" hangingPunct="1"/>
            <a:r>
              <a:rPr lang="en-US" smtClean="0"/>
              <a:t>Convenient Notation</a:t>
            </a:r>
          </a:p>
        </p:txBody>
      </p:sp>
      <p:sp>
        <p:nvSpPr>
          <p:cNvPr id="3077" name="Rectangle 3"/>
          <p:cNvSpPr>
            <a:spLocks noGrp="1" noChangeArrowheads="1"/>
          </p:cNvSpPr>
          <p:nvPr>
            <p:ph type="body" sz="half" idx="1"/>
          </p:nvPr>
        </p:nvSpPr>
        <p:spPr>
          <a:xfrm>
            <a:off x="457200" y="1828800"/>
            <a:ext cx="7696200" cy="4302125"/>
          </a:xfrm>
        </p:spPr>
        <p:txBody>
          <a:bodyPr/>
          <a:lstStyle/>
          <a:p>
            <a:pPr eaLnBrk="1" hangingPunct="1"/>
            <a:r>
              <a:rPr lang="en-US" sz="2400" smtClean="0"/>
              <a:t>Fixed Effects – the ‘dummy variable model’</a:t>
            </a:r>
          </a:p>
          <a:p>
            <a:pPr eaLnBrk="1" hangingPunct="1"/>
            <a:endParaRPr lang="en-US" sz="2400" smtClean="0"/>
          </a:p>
          <a:p>
            <a:pPr eaLnBrk="1" hangingPunct="1"/>
            <a:endParaRPr lang="en-US" sz="2400" smtClean="0"/>
          </a:p>
          <a:p>
            <a:pPr eaLnBrk="1" hangingPunct="1"/>
            <a:endParaRPr lang="en-US" sz="2400" smtClean="0"/>
          </a:p>
          <a:p>
            <a:pPr eaLnBrk="1" hangingPunct="1"/>
            <a:endParaRPr lang="en-US" sz="2400" smtClean="0"/>
          </a:p>
          <a:p>
            <a:pPr eaLnBrk="1" hangingPunct="1"/>
            <a:r>
              <a:rPr lang="en-US" sz="2400" smtClean="0"/>
              <a:t>Random Effects – the ‘error components model’</a:t>
            </a:r>
          </a:p>
        </p:txBody>
      </p:sp>
      <p:graphicFrame>
        <p:nvGraphicFramePr>
          <p:cNvPr id="3074" name="Object 4"/>
          <p:cNvGraphicFramePr>
            <a:graphicFrameLocks noGrp="1" noChangeAspect="1"/>
          </p:cNvGraphicFramePr>
          <p:nvPr>
            <p:ph sz="quarter" idx="2"/>
          </p:nvPr>
        </p:nvGraphicFramePr>
        <p:xfrm>
          <a:off x="2438400" y="2438400"/>
          <a:ext cx="3810000" cy="647700"/>
        </p:xfrm>
        <a:graphic>
          <a:graphicData uri="http://schemas.openxmlformats.org/presentationml/2006/ole">
            <mc:AlternateContent xmlns:mc="http://schemas.openxmlformats.org/markup-compatibility/2006">
              <mc:Choice xmlns:v="urn:schemas-microsoft-com:vml" Requires="v">
                <p:oleObj spid="_x0000_s50198" name="Equation" r:id="rId4" imgW="1346200" imgH="228600" progId="Equation.DSMT4">
                  <p:embed/>
                </p:oleObj>
              </mc:Choice>
              <mc:Fallback>
                <p:oleObj name="Equation" r:id="rId4" imgW="1346200" imgH="228600" progId="Equation.DSMT4">
                  <p:embed/>
                  <p:pic>
                    <p:nvPicPr>
                      <p:cNvPr id="0" name="Picture 14"/>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38400" y="2438400"/>
                        <a:ext cx="3810000" cy="647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78" name="Text Box 6"/>
          <p:cNvSpPr txBox="1">
            <a:spLocks noChangeArrowheads="1"/>
          </p:cNvSpPr>
          <p:nvPr/>
        </p:nvSpPr>
        <p:spPr bwMode="auto">
          <a:xfrm>
            <a:off x="990600" y="3429000"/>
            <a:ext cx="7848600" cy="461963"/>
          </a:xfrm>
          <a:prstGeom prst="rect">
            <a:avLst/>
          </a:prstGeom>
          <a:noFill/>
          <a:ln w="19050">
            <a:noFill/>
            <a:miter lim="800000"/>
            <a:headEnd/>
            <a:tailEnd/>
          </a:ln>
        </p:spPr>
        <p:txBody>
          <a:bodyPr>
            <a:spAutoFit/>
          </a:bodyPr>
          <a:lstStyle/>
          <a:p>
            <a:pPr>
              <a:spcBef>
                <a:spcPct val="50000"/>
              </a:spcBef>
            </a:pPr>
            <a:r>
              <a:rPr lang="en-US" sz="2400">
                <a:latin typeface="Tahoma" pitchFamily="34" charset="0"/>
              </a:rPr>
              <a:t>Individual specific constant terms.</a:t>
            </a:r>
          </a:p>
        </p:txBody>
      </p:sp>
      <p:graphicFrame>
        <p:nvGraphicFramePr>
          <p:cNvPr id="3075" name="Object 7"/>
          <p:cNvGraphicFramePr>
            <a:graphicFrameLocks noGrp="1" noChangeAspect="1"/>
          </p:cNvGraphicFramePr>
          <p:nvPr>
            <p:ph sz="quarter" idx="3"/>
          </p:nvPr>
        </p:nvGraphicFramePr>
        <p:xfrm>
          <a:off x="2544763" y="4724400"/>
          <a:ext cx="3519487" cy="633413"/>
        </p:xfrm>
        <a:graphic>
          <a:graphicData uri="http://schemas.openxmlformats.org/presentationml/2006/ole">
            <mc:AlternateContent xmlns:mc="http://schemas.openxmlformats.org/markup-compatibility/2006">
              <mc:Choice xmlns:v="urn:schemas-microsoft-com:vml" Requires="v">
                <p:oleObj spid="_x0000_s50199" name="Equation" r:id="rId6" imgW="1270000" imgH="228600" progId="Equation.DSMT4">
                  <p:embed/>
                </p:oleObj>
              </mc:Choice>
              <mc:Fallback>
                <p:oleObj name="Equation" r:id="rId6" imgW="1270000" imgH="228600" progId="Equation.DSMT4">
                  <p:embed/>
                  <p:pic>
                    <p:nvPicPr>
                      <p:cNvPr id="0" name="Picture 15"/>
                      <p:cNvPicPr>
                        <a:picLocks noGrp="1"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44763" y="4724400"/>
                        <a:ext cx="3519487" cy="6334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79" name="Text Box 9"/>
          <p:cNvSpPr txBox="1">
            <a:spLocks noChangeArrowheads="1"/>
          </p:cNvSpPr>
          <p:nvPr/>
        </p:nvSpPr>
        <p:spPr bwMode="auto">
          <a:xfrm>
            <a:off x="990600" y="5653088"/>
            <a:ext cx="7848600" cy="461962"/>
          </a:xfrm>
          <a:prstGeom prst="rect">
            <a:avLst/>
          </a:prstGeom>
          <a:noFill/>
          <a:ln w="19050">
            <a:noFill/>
            <a:miter lim="800000"/>
            <a:headEnd/>
            <a:tailEnd/>
          </a:ln>
        </p:spPr>
        <p:txBody>
          <a:bodyPr>
            <a:spAutoFit/>
          </a:bodyPr>
          <a:lstStyle/>
          <a:p>
            <a:pPr>
              <a:spcBef>
                <a:spcPct val="50000"/>
              </a:spcBef>
            </a:pPr>
            <a:r>
              <a:rPr lang="en-US" sz="2400">
                <a:latin typeface="Tahoma" pitchFamily="34" charset="0"/>
              </a:rPr>
              <a:t>Compound (“composed”) disturbance</a:t>
            </a:r>
          </a:p>
        </p:txBody>
      </p:sp>
      <p:sp>
        <p:nvSpPr>
          <p:cNvPr id="3080" name="Rectangle 7"/>
          <p:cNvSpPr>
            <a:spLocks noChangeArrowheads="1"/>
          </p:cNvSpPr>
          <p:nvPr/>
        </p:nvSpPr>
        <p:spPr bwMode="auto">
          <a:xfrm>
            <a:off x="1371600" y="4724400"/>
            <a:ext cx="5410200" cy="6858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
        <p:nvSpPr>
          <p:cNvPr id="3081" name="Rectangle 8"/>
          <p:cNvSpPr>
            <a:spLocks noChangeArrowheads="1"/>
          </p:cNvSpPr>
          <p:nvPr/>
        </p:nvSpPr>
        <p:spPr bwMode="auto">
          <a:xfrm>
            <a:off x="1371600" y="2438400"/>
            <a:ext cx="5410200" cy="6858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US" smtClean="0"/>
              <a:t>Estimating </a:t>
            </a:r>
            <a:r>
              <a:rPr lang="el-GR" smtClean="0"/>
              <a:t>β</a:t>
            </a:r>
          </a:p>
        </p:txBody>
      </p:sp>
      <p:sp>
        <p:nvSpPr>
          <p:cNvPr id="41987" name="Rectangle 3"/>
          <p:cNvSpPr>
            <a:spLocks noGrp="1" noChangeArrowheads="1"/>
          </p:cNvSpPr>
          <p:nvPr>
            <p:ph type="body" idx="1"/>
          </p:nvPr>
        </p:nvSpPr>
        <p:spPr>
          <a:xfrm>
            <a:off x="1524000" y="2286000"/>
            <a:ext cx="6629400" cy="3048000"/>
          </a:xfrm>
        </p:spPr>
        <p:txBody>
          <a:bodyPr/>
          <a:lstStyle/>
          <a:p>
            <a:pPr eaLnBrk="1" hangingPunct="1"/>
            <a:r>
              <a:rPr lang="el-GR" b="1" smtClean="0"/>
              <a:t>β</a:t>
            </a:r>
            <a:r>
              <a:rPr lang="en-US" smtClean="0"/>
              <a:t> is the partial effect of interest</a:t>
            </a:r>
            <a:br>
              <a:rPr lang="en-US" smtClean="0"/>
            </a:br>
            <a:endParaRPr lang="en-US" smtClean="0"/>
          </a:p>
          <a:p>
            <a:pPr eaLnBrk="1" hangingPunct="1"/>
            <a:r>
              <a:rPr lang="en-US" smtClean="0"/>
              <a:t>Can it be estimated (consistently) in the presence of (unmeasured) c</a:t>
            </a:r>
            <a:r>
              <a:rPr lang="en-US" baseline="-25000" smtClean="0"/>
              <a:t>i</a:t>
            </a:r>
            <a:r>
              <a:rPr lang="en-US" smtClean="0"/>
              <a:t>?</a:t>
            </a:r>
          </a:p>
          <a:p>
            <a:pPr lvl="1" eaLnBrk="1" hangingPunct="1"/>
            <a:r>
              <a:rPr lang="en-US" smtClean="0"/>
              <a:t>Does pooled least squares “work?”</a:t>
            </a:r>
          </a:p>
          <a:p>
            <a:pPr lvl="1" eaLnBrk="1" hangingPunct="1"/>
            <a:r>
              <a:rPr lang="en-US" smtClean="0"/>
              <a:t>Strategies for “controlling for c</a:t>
            </a:r>
            <a:r>
              <a:rPr lang="en-US" baseline="-25000" smtClean="0"/>
              <a:t>i</a:t>
            </a:r>
            <a:r>
              <a:rPr lang="en-US" smtClean="0"/>
              <a:t>” using the sample data</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p:txBody>
          <a:bodyPr/>
          <a:lstStyle/>
          <a:p>
            <a:pPr eaLnBrk="1" hangingPunct="1"/>
            <a:r>
              <a:rPr lang="en-US" smtClean="0"/>
              <a:t>The Pooled Regression</a:t>
            </a:r>
          </a:p>
        </p:txBody>
      </p:sp>
      <p:sp>
        <p:nvSpPr>
          <p:cNvPr id="4100" name="Rectangle 3"/>
          <p:cNvSpPr>
            <a:spLocks noGrp="1" noChangeArrowheads="1"/>
          </p:cNvSpPr>
          <p:nvPr>
            <p:ph type="body" idx="1"/>
          </p:nvPr>
        </p:nvSpPr>
        <p:spPr/>
        <p:txBody>
          <a:bodyPr/>
          <a:lstStyle/>
          <a:p>
            <a:pPr eaLnBrk="1" hangingPunct="1"/>
            <a:r>
              <a:rPr lang="en-US" smtClean="0"/>
              <a:t>Presence of omitted effects</a:t>
            </a:r>
          </a:p>
          <a:p>
            <a:pPr eaLnBrk="1" hangingPunct="1"/>
            <a:endParaRPr lang="en-US" smtClean="0"/>
          </a:p>
          <a:p>
            <a:pPr eaLnBrk="1" hangingPunct="1"/>
            <a:endParaRPr lang="en-US" smtClean="0"/>
          </a:p>
          <a:p>
            <a:pPr eaLnBrk="1" hangingPunct="1"/>
            <a:endParaRPr lang="en-US" smtClean="0"/>
          </a:p>
          <a:p>
            <a:pPr eaLnBrk="1" hangingPunct="1"/>
            <a:endParaRPr lang="en-US" smtClean="0"/>
          </a:p>
          <a:p>
            <a:pPr eaLnBrk="1" hangingPunct="1"/>
            <a:r>
              <a:rPr lang="en-US" smtClean="0"/>
              <a:t>Potential bias/inconsistency of OLS – depends on ‘fixed’ or ‘random’</a:t>
            </a:r>
          </a:p>
          <a:p>
            <a:pPr eaLnBrk="1" hangingPunct="1"/>
            <a:endParaRPr lang="en-US" smtClean="0"/>
          </a:p>
          <a:p>
            <a:pPr eaLnBrk="1" hangingPunct="1"/>
            <a:endParaRPr lang="en-US" smtClean="0"/>
          </a:p>
        </p:txBody>
      </p:sp>
      <p:graphicFrame>
        <p:nvGraphicFramePr>
          <p:cNvPr id="4098" name="Object 4"/>
          <p:cNvGraphicFramePr>
            <a:graphicFrameLocks noChangeAspect="1"/>
          </p:cNvGraphicFramePr>
          <p:nvPr/>
        </p:nvGraphicFramePr>
        <p:xfrm>
          <a:off x="1447800" y="2438400"/>
          <a:ext cx="6248400" cy="1798638"/>
        </p:xfrm>
        <a:graphic>
          <a:graphicData uri="http://schemas.openxmlformats.org/presentationml/2006/ole">
            <mc:AlternateContent xmlns:mc="http://schemas.openxmlformats.org/markup-compatibility/2006">
              <mc:Choice xmlns:v="urn:schemas-microsoft-com:vml" Requires="v">
                <p:oleObj spid="_x0000_s51212" name="Equation" r:id="rId4" imgW="3352800" imgH="965200" progId="Equation.DSMT4">
                  <p:embed/>
                </p:oleObj>
              </mc:Choice>
              <mc:Fallback>
                <p:oleObj name="Equation" r:id="rId4" imgW="3352800" imgH="965200" progId="Equation.DSMT4">
                  <p:embed/>
                  <p:pic>
                    <p:nvPicPr>
                      <p:cNvPr id="0"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2438400"/>
                        <a:ext cx="6248400" cy="17986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pPr eaLnBrk="1" hangingPunct="1"/>
            <a:r>
              <a:rPr lang="en-US" smtClean="0"/>
              <a:t>OLS with Individual Effects</a:t>
            </a:r>
          </a:p>
        </p:txBody>
      </p:sp>
      <p:graphicFrame>
        <p:nvGraphicFramePr>
          <p:cNvPr id="5122" name="Object 4"/>
          <p:cNvGraphicFramePr>
            <a:graphicFrameLocks noChangeAspect="1"/>
          </p:cNvGraphicFramePr>
          <p:nvPr>
            <p:extLst>
              <p:ext uri="{D42A27DB-BD31-4B8C-83A1-F6EECF244321}">
                <p14:modId xmlns:p14="http://schemas.microsoft.com/office/powerpoint/2010/main" val="841905174"/>
              </p:ext>
            </p:extLst>
          </p:nvPr>
        </p:nvGraphicFramePr>
        <p:xfrm>
          <a:off x="500063" y="2103438"/>
          <a:ext cx="8408987" cy="3754437"/>
        </p:xfrm>
        <a:graphic>
          <a:graphicData uri="http://schemas.openxmlformats.org/presentationml/2006/ole">
            <mc:AlternateContent xmlns:mc="http://schemas.openxmlformats.org/markup-compatibility/2006">
              <mc:Choice xmlns:v="urn:schemas-microsoft-com:vml" Requires="v">
                <p:oleObj spid="_x0000_s52241" name="Equation" r:id="rId4" imgW="4863960" imgH="2171520" progId="Equation.DSMT4">
                  <p:embed/>
                </p:oleObj>
              </mc:Choice>
              <mc:Fallback>
                <p:oleObj name="Equation" r:id="rId4" imgW="4863960" imgH="2171520" progId="Equation.DSMT4">
                  <p:embed/>
                  <p:pic>
                    <p:nvPicPr>
                      <p:cNvPr id="0" name="Picture 8"/>
                      <p:cNvPicPr>
                        <a:picLocks noChangeAspect="1" noChangeArrowheads="1"/>
                      </p:cNvPicPr>
                      <p:nvPr/>
                    </p:nvPicPr>
                    <p:blipFill>
                      <a:blip r:embed="rId5"/>
                      <a:srcRect/>
                      <a:stretch>
                        <a:fillRect/>
                      </a:stretch>
                    </p:blipFill>
                    <p:spPr bwMode="auto">
                      <a:xfrm>
                        <a:off x="500063" y="2103438"/>
                        <a:ext cx="8408987" cy="37544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124" name="Rectangle 3"/>
          <p:cNvSpPr>
            <a:spLocks noChangeArrowheads="1"/>
          </p:cNvSpPr>
          <p:nvPr/>
        </p:nvSpPr>
        <p:spPr bwMode="auto">
          <a:xfrm>
            <a:off x="511175" y="5399088"/>
            <a:ext cx="7272338" cy="468312"/>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
        <p:nvSpPr>
          <p:cNvPr id="5126" name="Rectangle 3"/>
          <p:cNvSpPr>
            <a:spLocks noChangeArrowheads="1"/>
          </p:cNvSpPr>
          <p:nvPr/>
        </p:nvSpPr>
        <p:spPr bwMode="auto">
          <a:xfrm>
            <a:off x="1282700" y="2590800"/>
            <a:ext cx="7632700" cy="468313"/>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
        <p:nvSpPr>
          <p:cNvPr id="5127" name="Rectangle 3"/>
          <p:cNvSpPr>
            <a:spLocks noChangeArrowheads="1"/>
          </p:cNvSpPr>
          <p:nvPr/>
        </p:nvSpPr>
        <p:spPr bwMode="auto">
          <a:xfrm>
            <a:off x="1256054" y="3150550"/>
            <a:ext cx="7677150" cy="533400"/>
          </a:xfrm>
          <a:prstGeom prst="rect">
            <a:avLst/>
          </a:prstGeom>
          <a:solidFill>
            <a:srgbClr val="FFFF00">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US" sz="2800" smtClean="0"/>
              <a:t>Estimating the Sampling Variance of b</a:t>
            </a:r>
          </a:p>
        </p:txBody>
      </p:sp>
      <p:sp>
        <p:nvSpPr>
          <p:cNvPr id="43011" name="Rectangle 3"/>
          <p:cNvSpPr>
            <a:spLocks noGrp="1" noChangeArrowheads="1"/>
          </p:cNvSpPr>
          <p:nvPr>
            <p:ph type="body" idx="1"/>
          </p:nvPr>
        </p:nvSpPr>
        <p:spPr>
          <a:xfrm>
            <a:off x="1447800" y="2133600"/>
            <a:ext cx="6553200" cy="3352800"/>
          </a:xfrm>
        </p:spPr>
        <p:txBody>
          <a:bodyPr/>
          <a:lstStyle/>
          <a:p>
            <a:pPr eaLnBrk="1" hangingPunct="1"/>
            <a:r>
              <a:rPr lang="en-US" sz="2400" smtClean="0"/>
              <a:t>s</a:t>
            </a:r>
            <a:r>
              <a:rPr lang="en-US" sz="2400" baseline="30000" smtClean="0"/>
              <a:t>2</a:t>
            </a:r>
            <a:r>
              <a:rPr lang="en-US" sz="2400" smtClean="0"/>
              <a:t>(</a:t>
            </a:r>
            <a:r>
              <a:rPr lang="en-US" sz="2400" b="1" smtClean="0"/>
              <a:t>X</a:t>
            </a:r>
            <a:r>
              <a:rPr lang="en-US" sz="2400" b="1" smtClean="0">
                <a:cs typeface="Tahoma" pitchFamily="34" charset="0"/>
              </a:rPr>
              <a:t> </a:t>
            </a:r>
            <a:r>
              <a:rPr lang="en-US" sz="2400" smtClean="0">
                <a:cs typeface="Tahoma" pitchFamily="34" charset="0"/>
              </a:rPr>
              <a:t>́</a:t>
            </a:r>
            <a:r>
              <a:rPr lang="en-US" sz="2400" b="1" smtClean="0">
                <a:cs typeface="Tahoma" pitchFamily="34" charset="0"/>
              </a:rPr>
              <a:t>X</a:t>
            </a:r>
            <a:r>
              <a:rPr lang="en-US" sz="2400" smtClean="0">
                <a:cs typeface="Tahoma" pitchFamily="34" charset="0"/>
              </a:rPr>
              <a:t>)</a:t>
            </a:r>
            <a:r>
              <a:rPr lang="en-US" sz="2400" baseline="30000" smtClean="0">
                <a:cs typeface="Tahoma" pitchFamily="34" charset="0"/>
              </a:rPr>
              <a:t>-1</a:t>
            </a:r>
            <a:r>
              <a:rPr lang="en-US" sz="2400" smtClean="0">
                <a:cs typeface="Tahoma" pitchFamily="34" charset="0"/>
              </a:rPr>
              <a:t>?  Inappropriate because</a:t>
            </a:r>
          </a:p>
          <a:p>
            <a:pPr lvl="1" eaLnBrk="1" hangingPunct="1"/>
            <a:r>
              <a:rPr lang="en-US" sz="2000" smtClean="0">
                <a:cs typeface="Tahoma" pitchFamily="34" charset="0"/>
              </a:rPr>
              <a:t>Correlation across observations</a:t>
            </a:r>
          </a:p>
          <a:p>
            <a:pPr lvl="1" eaLnBrk="1" hangingPunct="1"/>
            <a:r>
              <a:rPr lang="en-US" sz="2000" smtClean="0">
                <a:cs typeface="Tahoma" pitchFamily="34" charset="0"/>
              </a:rPr>
              <a:t>(Possibly) Heteroscedasticity</a:t>
            </a:r>
          </a:p>
          <a:p>
            <a:pPr lvl="1" eaLnBrk="1" hangingPunct="1"/>
            <a:endParaRPr lang="en-US" sz="2000" smtClean="0">
              <a:cs typeface="Tahoma" pitchFamily="34" charset="0"/>
            </a:endParaRPr>
          </a:p>
          <a:p>
            <a:pPr eaLnBrk="1" hangingPunct="1"/>
            <a:r>
              <a:rPr lang="en-US" sz="2400" smtClean="0">
                <a:cs typeface="Tahoma" pitchFamily="34" charset="0"/>
              </a:rPr>
              <a:t>A ‘robust’ covariance matrix</a:t>
            </a:r>
          </a:p>
          <a:p>
            <a:pPr lvl="1" eaLnBrk="1" hangingPunct="1"/>
            <a:r>
              <a:rPr lang="en-US" sz="2000" smtClean="0">
                <a:cs typeface="Tahoma" pitchFamily="34" charset="0"/>
              </a:rPr>
              <a:t>Robust estimation (in general)</a:t>
            </a:r>
          </a:p>
          <a:p>
            <a:pPr lvl="1" eaLnBrk="1" hangingPunct="1"/>
            <a:r>
              <a:rPr lang="en-US" sz="2000" smtClean="0">
                <a:cs typeface="Tahoma" pitchFamily="34" charset="0"/>
              </a:rPr>
              <a:t>The White estimator</a:t>
            </a:r>
          </a:p>
          <a:p>
            <a:pPr lvl="1" eaLnBrk="1" hangingPunct="1"/>
            <a:r>
              <a:rPr lang="en-US" sz="2000" smtClean="0">
                <a:cs typeface="Tahoma" pitchFamily="34" charset="0"/>
              </a:rPr>
              <a:t>A Robust estimator for OLS.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p:txBody>
          <a:bodyPr/>
          <a:lstStyle/>
          <a:p>
            <a:pPr eaLnBrk="1" hangingPunct="1"/>
            <a:r>
              <a:rPr lang="en-US" smtClean="0"/>
              <a:t>Cluster Estimator</a:t>
            </a:r>
          </a:p>
        </p:txBody>
      </p:sp>
      <p:graphicFrame>
        <p:nvGraphicFramePr>
          <p:cNvPr id="6146" name="Object 4"/>
          <p:cNvGraphicFramePr>
            <a:graphicFrameLocks noChangeAspect="1"/>
          </p:cNvGraphicFramePr>
          <p:nvPr>
            <p:extLst>
              <p:ext uri="{D42A27DB-BD31-4B8C-83A1-F6EECF244321}">
                <p14:modId xmlns:p14="http://schemas.microsoft.com/office/powerpoint/2010/main" val="1271201938"/>
              </p:ext>
            </p:extLst>
          </p:nvPr>
        </p:nvGraphicFramePr>
        <p:xfrm>
          <a:off x="504825" y="1839913"/>
          <a:ext cx="8121650" cy="4230687"/>
        </p:xfrm>
        <a:graphic>
          <a:graphicData uri="http://schemas.openxmlformats.org/presentationml/2006/ole">
            <mc:AlternateContent xmlns:mc="http://schemas.openxmlformats.org/markup-compatibility/2006">
              <mc:Choice xmlns:v="urn:schemas-microsoft-com:vml" Requires="v">
                <p:oleObj spid="_x0000_s53260" name="Equation" r:id="rId4" imgW="3073320" imgH="1600200" progId="Equation.DSMT4">
                  <p:embed/>
                </p:oleObj>
              </mc:Choice>
              <mc:Fallback>
                <p:oleObj name="Equation" r:id="rId4" imgW="3073320" imgH="1600200" progId="Equation.DSMT4">
                  <p:embed/>
                  <p:pic>
                    <p:nvPicPr>
                      <p:cNvPr id="0"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4825" y="1839913"/>
                        <a:ext cx="8121650" cy="42306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148" name="Rectangle 3"/>
          <p:cNvSpPr>
            <a:spLocks noChangeArrowheads="1"/>
          </p:cNvSpPr>
          <p:nvPr/>
        </p:nvSpPr>
        <p:spPr bwMode="auto">
          <a:xfrm>
            <a:off x="1143000" y="3065092"/>
            <a:ext cx="7543800" cy="6858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4"/>
          <p:cNvSpPr>
            <a:spLocks noGrp="1" noChangeArrowheads="1"/>
          </p:cNvSpPr>
          <p:nvPr>
            <p:ph type="title"/>
          </p:nvPr>
        </p:nvSpPr>
        <p:spPr/>
        <p:txBody>
          <a:bodyPr/>
          <a:lstStyle/>
          <a:p>
            <a:pPr eaLnBrk="1" hangingPunct="1"/>
            <a:r>
              <a:rPr lang="en-US" smtClean="0"/>
              <a:t>Application: Cornwell and Rupert</a:t>
            </a:r>
          </a:p>
        </p:txBody>
      </p:sp>
      <p:graphicFrame>
        <p:nvGraphicFramePr>
          <p:cNvPr id="7170" name="Object 5"/>
          <p:cNvGraphicFramePr>
            <a:graphicFrameLocks noGrp="1" noChangeAspect="1"/>
          </p:cNvGraphicFramePr>
          <p:nvPr>
            <p:ph idx="1"/>
            <p:extLst>
              <p:ext uri="{D42A27DB-BD31-4B8C-83A1-F6EECF244321}">
                <p14:modId xmlns:p14="http://schemas.microsoft.com/office/powerpoint/2010/main" val="866102717"/>
              </p:ext>
            </p:extLst>
          </p:nvPr>
        </p:nvGraphicFramePr>
        <p:xfrm>
          <a:off x="838200" y="1828800"/>
          <a:ext cx="7467600" cy="4648200"/>
        </p:xfrm>
        <a:graphic>
          <a:graphicData uri="http://schemas.openxmlformats.org/presentationml/2006/ole">
            <mc:AlternateContent xmlns:mc="http://schemas.openxmlformats.org/markup-compatibility/2006">
              <mc:Choice xmlns:v="urn:schemas-microsoft-com:vml" Requires="v">
                <p:oleObj spid="_x0000_s54286" name="Bitmap Image" r:id="rId4" imgW="5676840" imgH="3533760" progId="PBrush">
                  <p:embed/>
                </p:oleObj>
              </mc:Choice>
              <mc:Fallback>
                <p:oleObj name="Bitmap Image" r:id="rId4" imgW="5676840" imgH="3533760" progId="PBrush">
                  <p:embed/>
                  <p:pic>
                    <p:nvPicPr>
                      <p:cNvPr id="0" name="Picture 10"/>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828800"/>
                        <a:ext cx="7467600"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172" name="Rectangle 3"/>
          <p:cNvSpPr>
            <a:spLocks noChangeArrowheads="1"/>
          </p:cNvSpPr>
          <p:nvPr/>
        </p:nvSpPr>
        <p:spPr bwMode="auto">
          <a:xfrm>
            <a:off x="3886200" y="2362200"/>
            <a:ext cx="1219200" cy="1447800"/>
          </a:xfrm>
          <a:prstGeom prst="rect">
            <a:avLst/>
          </a:prstGeom>
          <a:solidFill>
            <a:srgbClr val="8B00EA">
              <a:alpha val="10196"/>
            </a:srgbClr>
          </a:solidFill>
          <a:ln w="19050" algn="ctr">
            <a:solidFill>
              <a:schemeClr val="tx1"/>
            </a:solidFill>
            <a:round/>
            <a:headEnd/>
            <a:tailEnd/>
          </a:ln>
        </p:spPr>
        <p:txBody>
          <a:bodyPr wrap="none"/>
          <a:lstStyle/>
          <a:p>
            <a:endParaRPr lang="en-US"/>
          </a:p>
        </p:txBody>
      </p:sp>
      <p:sp>
        <p:nvSpPr>
          <p:cNvPr id="7173" name="Rectangle 4"/>
          <p:cNvSpPr>
            <a:spLocks noChangeArrowheads="1"/>
          </p:cNvSpPr>
          <p:nvPr/>
        </p:nvSpPr>
        <p:spPr bwMode="auto">
          <a:xfrm>
            <a:off x="3886200" y="5062538"/>
            <a:ext cx="1219200" cy="1414462"/>
          </a:xfrm>
          <a:prstGeom prst="rect">
            <a:avLst/>
          </a:prstGeom>
          <a:solidFill>
            <a:srgbClr val="8B00EA">
              <a:alpha val="10196"/>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3"/>
          <a:srcRect/>
          <a:stretch>
            <a:fillRect/>
          </a:stretch>
        </p:blipFill>
        <p:spPr bwMode="auto">
          <a:xfrm>
            <a:off x="381000" y="838200"/>
            <a:ext cx="3581400" cy="5578475"/>
          </a:xfrm>
          <a:prstGeom prst="rect">
            <a:avLst/>
          </a:prstGeom>
          <a:noFill/>
          <a:ln w="19050">
            <a:noFill/>
            <a:miter lim="800000"/>
            <a:headEnd/>
            <a:tailEnd/>
          </a:ln>
        </p:spPr>
      </p:pic>
      <p:sp>
        <p:nvSpPr>
          <p:cNvPr id="39939" name="Rectangle 2"/>
          <p:cNvSpPr>
            <a:spLocks noChangeArrowheads="1"/>
          </p:cNvSpPr>
          <p:nvPr/>
        </p:nvSpPr>
        <p:spPr bwMode="auto">
          <a:xfrm>
            <a:off x="457200" y="1752600"/>
            <a:ext cx="2895600" cy="1447800"/>
          </a:xfrm>
          <a:prstGeom prst="rect">
            <a:avLst/>
          </a:prstGeom>
          <a:solidFill>
            <a:srgbClr val="FF3300">
              <a:alpha val="32156"/>
            </a:srgbClr>
          </a:solidFill>
          <a:ln w="19050" algn="ctr">
            <a:solidFill>
              <a:schemeClr val="tx1"/>
            </a:solidFill>
            <a:round/>
            <a:headEnd/>
            <a:tailEnd/>
          </a:ln>
        </p:spPr>
        <p:txBody>
          <a:bodyPr wrap="none"/>
          <a:lstStyle/>
          <a:p>
            <a:endParaRPr lang="en-US"/>
          </a:p>
        </p:txBody>
      </p:sp>
      <p:sp>
        <p:nvSpPr>
          <p:cNvPr id="39940" name="Rectangle 3"/>
          <p:cNvSpPr>
            <a:spLocks noChangeArrowheads="1"/>
          </p:cNvSpPr>
          <p:nvPr/>
        </p:nvSpPr>
        <p:spPr bwMode="auto">
          <a:xfrm>
            <a:off x="457200" y="3203249"/>
            <a:ext cx="2895600" cy="1447800"/>
          </a:xfrm>
          <a:prstGeom prst="rect">
            <a:avLst/>
          </a:prstGeom>
          <a:solidFill>
            <a:srgbClr val="CCECFF">
              <a:alpha val="31764"/>
            </a:srgbClr>
          </a:solidFill>
          <a:ln w="19050" algn="ctr">
            <a:solidFill>
              <a:schemeClr val="tx1"/>
            </a:solidFill>
            <a:round/>
            <a:headEnd/>
            <a:tailEnd/>
          </a:ln>
        </p:spPr>
        <p:txBody>
          <a:bodyPr wrap="none"/>
          <a:lstStyle/>
          <a:p>
            <a:endParaRPr lang="en-US"/>
          </a:p>
        </p:txBody>
      </p:sp>
      <p:sp>
        <p:nvSpPr>
          <p:cNvPr id="39941" name="Rectangle 4"/>
          <p:cNvSpPr>
            <a:spLocks noChangeArrowheads="1"/>
          </p:cNvSpPr>
          <p:nvPr/>
        </p:nvSpPr>
        <p:spPr bwMode="auto">
          <a:xfrm>
            <a:off x="457200" y="4648200"/>
            <a:ext cx="2895600" cy="1447800"/>
          </a:xfrm>
          <a:prstGeom prst="rect">
            <a:avLst/>
          </a:prstGeom>
          <a:solidFill>
            <a:srgbClr val="6B00B4">
              <a:alpha val="32156"/>
            </a:srgbClr>
          </a:solidFill>
          <a:ln w="19050" algn="ctr">
            <a:solidFill>
              <a:schemeClr val="tx1"/>
            </a:solidFill>
            <a:round/>
            <a:headEnd/>
            <a:tailEnd/>
          </a:ln>
        </p:spPr>
        <p:txBody>
          <a:bodyPr wrap="none"/>
          <a:lstStyle/>
          <a:p>
            <a:endParaRPr lang="en-US"/>
          </a:p>
        </p:txBody>
      </p:sp>
      <p:sp>
        <p:nvSpPr>
          <p:cNvPr id="3" name="Content Placeholder 2"/>
          <p:cNvSpPr>
            <a:spLocks noGrp="1"/>
          </p:cNvSpPr>
          <p:nvPr>
            <p:ph idx="1"/>
          </p:nvPr>
        </p:nvSpPr>
        <p:spPr>
          <a:xfrm>
            <a:off x="4267200" y="1371600"/>
            <a:ext cx="4495800" cy="3505200"/>
          </a:xfrm>
        </p:spPr>
        <p:txBody>
          <a:bodyPr/>
          <a:lstStyle/>
          <a:p>
            <a:pPr marL="0" indent="0">
              <a:buNone/>
            </a:pPr>
            <a:r>
              <a:rPr lang="en-US" b="1" smtClean="0">
                <a:latin typeface="Arial" pitchFamily="34" charset="0"/>
                <a:cs typeface="Arial" pitchFamily="34" charset="0"/>
              </a:rPr>
              <a:t>Bootstrap variance for a panel data estimator</a:t>
            </a:r>
          </a:p>
          <a:p>
            <a:r>
              <a:rPr lang="en-US" b="1" smtClean="0">
                <a:latin typeface="Arial" pitchFamily="34" charset="0"/>
                <a:cs typeface="Arial" pitchFamily="34" charset="0"/>
              </a:rPr>
              <a:t>Panel Bootstrap = </a:t>
            </a:r>
            <a:br>
              <a:rPr lang="en-US" b="1" smtClean="0">
                <a:latin typeface="Arial" pitchFamily="34" charset="0"/>
                <a:cs typeface="Arial" pitchFamily="34" charset="0"/>
              </a:rPr>
            </a:br>
            <a:r>
              <a:rPr lang="en-US" b="1" smtClean="0">
                <a:latin typeface="Arial" pitchFamily="34" charset="0"/>
                <a:cs typeface="Arial" pitchFamily="34" charset="0"/>
              </a:rPr>
              <a:t>Block Bootstrap</a:t>
            </a:r>
          </a:p>
          <a:p>
            <a:r>
              <a:rPr lang="en-US" b="1" smtClean="0">
                <a:latin typeface="Arial" pitchFamily="34" charset="0"/>
                <a:cs typeface="Arial" pitchFamily="34" charset="0"/>
              </a:rPr>
              <a:t>Data set is N groups of size T</a:t>
            </a:r>
            <a:r>
              <a:rPr lang="en-US" b="1" baseline="-25000" smtClean="0">
                <a:latin typeface="Arial" pitchFamily="34" charset="0"/>
                <a:cs typeface="Arial" pitchFamily="34" charset="0"/>
              </a:rPr>
              <a:t>i</a:t>
            </a:r>
            <a:endParaRPr lang="en-US" b="1">
              <a:latin typeface="Arial" pitchFamily="34" charset="0"/>
              <a:cs typeface="Arial" pitchFamily="34" charset="0"/>
            </a:endParaRPr>
          </a:p>
          <a:p>
            <a:r>
              <a:rPr lang="en-US" b="1" smtClean="0">
                <a:latin typeface="Arial" pitchFamily="34" charset="0"/>
                <a:cs typeface="Arial" pitchFamily="34" charset="0"/>
              </a:rPr>
              <a:t>Bootstrap sample is N groups of size T</a:t>
            </a:r>
            <a:r>
              <a:rPr lang="en-US" b="1" baseline="-25000" smtClean="0">
                <a:latin typeface="Arial" pitchFamily="34" charset="0"/>
                <a:cs typeface="Arial" pitchFamily="34" charset="0"/>
              </a:rPr>
              <a:t>i</a:t>
            </a:r>
            <a:r>
              <a:rPr lang="en-US" b="1" smtClean="0">
                <a:latin typeface="Arial" pitchFamily="34" charset="0"/>
                <a:cs typeface="Arial" pitchFamily="34" charset="0"/>
              </a:rPr>
              <a:t> drawn with replacement</a:t>
            </a:r>
            <a:r>
              <a:rPr lang="en-US" smtClean="0"/>
              <a:t>.</a:t>
            </a:r>
          </a:p>
        </p:txBody>
      </p:sp>
      <p:sp>
        <p:nvSpPr>
          <p:cNvPr id="7" name="Rectangle 4"/>
          <p:cNvSpPr>
            <a:spLocks noChangeArrowheads="1"/>
          </p:cNvSpPr>
          <p:nvPr/>
        </p:nvSpPr>
        <p:spPr bwMode="auto">
          <a:xfrm>
            <a:off x="4267200" y="2362200"/>
            <a:ext cx="4114800" cy="914400"/>
          </a:xfrm>
          <a:prstGeom prst="rect">
            <a:avLst/>
          </a:prstGeom>
          <a:solidFill>
            <a:srgbClr val="6B00B4">
              <a:alpha val="32156"/>
            </a:srgbClr>
          </a:solidFill>
          <a:ln w="19050" algn="ctr">
            <a:solidFill>
              <a:schemeClr val="tx1"/>
            </a:solidFill>
            <a:round/>
            <a:headEnd/>
            <a:tailEnd/>
          </a:ln>
        </p:spPr>
        <p:txBody>
          <a:bodyPr wrap="none"/>
          <a:lstStyle/>
          <a:p>
            <a:endParaRPr lang="en-US"/>
          </a:p>
        </p:txBody>
      </p:sp>
    </p:spTree>
    <p:extLst>
      <p:ext uri="{BB962C8B-B14F-4D97-AF65-F5344CB8AC3E}">
        <p14:creationId xmlns:p14="http://schemas.microsoft.com/office/powerpoint/2010/main" val="24264199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990600"/>
            <a:ext cx="8583193" cy="533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3"/>
          <p:cNvSpPr>
            <a:spLocks noChangeArrowheads="1"/>
          </p:cNvSpPr>
          <p:nvPr/>
        </p:nvSpPr>
        <p:spPr bwMode="auto">
          <a:xfrm>
            <a:off x="2743200" y="1549638"/>
            <a:ext cx="838200" cy="2209800"/>
          </a:xfrm>
          <a:prstGeom prst="rect">
            <a:avLst/>
          </a:prstGeom>
          <a:solidFill>
            <a:srgbClr val="8B00EA">
              <a:alpha val="10196"/>
            </a:srgbClr>
          </a:solidFill>
          <a:ln w="19050" algn="ctr">
            <a:solidFill>
              <a:schemeClr val="tx1"/>
            </a:solidFill>
            <a:round/>
            <a:headEnd/>
            <a:tailEnd/>
          </a:ln>
        </p:spPr>
        <p:txBody>
          <a:bodyPr wrap="none"/>
          <a:lstStyle/>
          <a:p>
            <a:endParaRPr lang="en-US"/>
          </a:p>
        </p:txBody>
      </p:sp>
      <p:sp>
        <p:nvSpPr>
          <p:cNvPr id="6" name="Rectangle 3"/>
          <p:cNvSpPr>
            <a:spLocks noChangeArrowheads="1"/>
          </p:cNvSpPr>
          <p:nvPr/>
        </p:nvSpPr>
        <p:spPr bwMode="auto">
          <a:xfrm>
            <a:off x="2743200" y="3844184"/>
            <a:ext cx="838200" cy="2209800"/>
          </a:xfrm>
          <a:prstGeom prst="rect">
            <a:avLst/>
          </a:prstGeom>
          <a:solidFill>
            <a:srgbClr val="FFC000">
              <a:alpha val="10196"/>
            </a:srgbClr>
          </a:solidFill>
          <a:ln w="19050" algn="ctr">
            <a:solidFill>
              <a:schemeClr val="tx1"/>
            </a:solidFill>
            <a:round/>
            <a:headEnd/>
            <a:tailEnd/>
          </a:ln>
        </p:spPr>
        <p:txBody>
          <a:bodyPr wrap="none"/>
          <a:lstStyle/>
          <a:p>
            <a:endParaRPr lang="en-US"/>
          </a:p>
        </p:txBody>
      </p:sp>
      <p:sp>
        <p:nvSpPr>
          <p:cNvPr id="7" name="Rectangle 3"/>
          <p:cNvSpPr>
            <a:spLocks noChangeArrowheads="1"/>
          </p:cNvSpPr>
          <p:nvPr/>
        </p:nvSpPr>
        <p:spPr bwMode="auto">
          <a:xfrm>
            <a:off x="2743200" y="1066800"/>
            <a:ext cx="838200" cy="457200"/>
          </a:xfrm>
          <a:prstGeom prst="rect">
            <a:avLst/>
          </a:prstGeom>
          <a:solidFill>
            <a:srgbClr val="FF3300">
              <a:alpha val="25882"/>
            </a:srgbClr>
          </a:solidFill>
          <a:ln w="19050" algn="ctr">
            <a:solidFill>
              <a:schemeClr val="tx1"/>
            </a:solidFill>
            <a:round/>
            <a:headEnd/>
            <a:tailEnd/>
          </a:ln>
        </p:spPr>
        <p:txBody>
          <a:bodyPr wrap="none"/>
          <a:lstStyle/>
          <a:p>
            <a:endParaRPr lang="en-US"/>
          </a:p>
        </p:txBody>
      </p:sp>
    </p:spTree>
    <p:extLst>
      <p:ext uri="{BB962C8B-B14F-4D97-AF65-F5344CB8AC3E}">
        <p14:creationId xmlns:p14="http://schemas.microsoft.com/office/powerpoint/2010/main" val="14516356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2"/>
          <p:cNvSpPr>
            <a:spLocks noGrp="1" noChangeArrowheads="1"/>
          </p:cNvSpPr>
          <p:nvPr>
            <p:ph type="title"/>
          </p:nvPr>
        </p:nvSpPr>
        <p:spPr/>
        <p:txBody>
          <a:bodyPr/>
          <a:lstStyle/>
          <a:p>
            <a:pPr eaLnBrk="1" hangingPunct="1"/>
            <a:r>
              <a:rPr lang="en-US" smtClean="0"/>
              <a:t>Difference in Differences</a:t>
            </a:r>
          </a:p>
        </p:txBody>
      </p:sp>
      <p:sp>
        <p:nvSpPr>
          <p:cNvPr id="8197" name="Rectangle 3"/>
          <p:cNvSpPr>
            <a:spLocks noGrp="1" noChangeArrowheads="1"/>
          </p:cNvSpPr>
          <p:nvPr>
            <p:ph type="body" sz="half" idx="1"/>
          </p:nvPr>
        </p:nvSpPr>
        <p:spPr>
          <a:xfrm>
            <a:off x="457200" y="1828800"/>
            <a:ext cx="7620000" cy="4302125"/>
          </a:xfrm>
        </p:spPr>
        <p:txBody>
          <a:bodyPr/>
          <a:lstStyle/>
          <a:p>
            <a:pPr eaLnBrk="1" hangingPunct="1">
              <a:buFont typeface="Wingdings" pitchFamily="2" charset="2"/>
              <a:buNone/>
            </a:pPr>
            <a:r>
              <a:rPr lang="en-US" sz="2000" smtClean="0"/>
              <a:t>With two periods,</a:t>
            </a:r>
          </a:p>
          <a:p>
            <a:pPr eaLnBrk="1" hangingPunct="1"/>
            <a:endParaRPr lang="en-US" sz="2000" smtClean="0"/>
          </a:p>
          <a:p>
            <a:pPr eaLnBrk="1" hangingPunct="1">
              <a:buFont typeface="Wingdings" pitchFamily="2" charset="2"/>
              <a:buNone/>
            </a:pPr>
            <a:endParaRPr lang="en-US" sz="2000" smtClean="0"/>
          </a:p>
          <a:p>
            <a:pPr eaLnBrk="1" hangingPunct="1">
              <a:buFont typeface="Wingdings" pitchFamily="2" charset="2"/>
              <a:buNone/>
            </a:pPr>
            <a:endParaRPr lang="en-US" sz="2000" smtClean="0"/>
          </a:p>
          <a:p>
            <a:pPr eaLnBrk="1" hangingPunct="1">
              <a:buFont typeface="Wingdings" pitchFamily="2" charset="2"/>
              <a:buNone/>
            </a:pPr>
            <a:endParaRPr lang="en-US" sz="2000" smtClean="0"/>
          </a:p>
          <a:p>
            <a:pPr eaLnBrk="1" hangingPunct="1">
              <a:buFont typeface="Wingdings" pitchFamily="2" charset="2"/>
              <a:buNone/>
            </a:pPr>
            <a:endParaRPr lang="en-US" sz="2000" smtClean="0"/>
          </a:p>
          <a:p>
            <a:pPr eaLnBrk="1" hangingPunct="1">
              <a:buFont typeface="Wingdings" pitchFamily="2" charset="2"/>
              <a:buNone/>
            </a:pPr>
            <a:endParaRPr lang="en-US" sz="2000" smtClean="0"/>
          </a:p>
          <a:p>
            <a:pPr eaLnBrk="1" hangingPunct="1">
              <a:buFont typeface="Wingdings" pitchFamily="2" charset="2"/>
              <a:buNone/>
            </a:pPr>
            <a:r>
              <a:rPr lang="en-US" sz="2000" smtClean="0"/>
              <a:t>This is a linear regression model.  If there are no regressors,</a:t>
            </a:r>
          </a:p>
          <a:p>
            <a:pPr eaLnBrk="1" hangingPunct="1">
              <a:buFont typeface="Wingdings" pitchFamily="2" charset="2"/>
              <a:buNone/>
            </a:pPr>
            <a:endParaRPr lang="en-US" sz="2000" smtClean="0"/>
          </a:p>
          <a:p>
            <a:pPr eaLnBrk="1" hangingPunct="1">
              <a:buFont typeface="Wingdings" pitchFamily="2" charset="2"/>
              <a:buNone/>
            </a:pPr>
            <a:endParaRPr lang="en-US" sz="2000" smtClean="0"/>
          </a:p>
        </p:txBody>
      </p:sp>
      <p:graphicFrame>
        <p:nvGraphicFramePr>
          <p:cNvPr id="8194" name="Object 4"/>
          <p:cNvGraphicFramePr>
            <a:graphicFrameLocks noGrp="1" noChangeAspect="1"/>
          </p:cNvGraphicFramePr>
          <p:nvPr>
            <p:ph sz="half" idx="2"/>
            <p:extLst>
              <p:ext uri="{D42A27DB-BD31-4B8C-83A1-F6EECF244321}">
                <p14:modId xmlns:p14="http://schemas.microsoft.com/office/powerpoint/2010/main" val="2843570962"/>
              </p:ext>
            </p:extLst>
          </p:nvPr>
        </p:nvGraphicFramePr>
        <p:xfrm>
          <a:off x="1447800" y="2435225"/>
          <a:ext cx="5486400" cy="1765300"/>
        </p:xfrm>
        <a:graphic>
          <a:graphicData uri="http://schemas.openxmlformats.org/presentationml/2006/ole">
            <mc:AlternateContent xmlns:mc="http://schemas.openxmlformats.org/markup-compatibility/2006">
              <mc:Choice xmlns:v="urn:schemas-microsoft-com:vml" Requires="v">
                <p:oleObj spid="_x0000_s55321" name="Equation" r:id="rId4" imgW="3670200" imgH="1180800" progId="Equation.DSMT4">
                  <p:embed/>
                </p:oleObj>
              </mc:Choice>
              <mc:Fallback>
                <p:oleObj name="Equation" r:id="rId4" imgW="3670200" imgH="1180800" progId="Equation.DSMT4">
                  <p:embed/>
                  <p:pic>
                    <p:nvPicPr>
                      <p:cNvPr id="0" name="Picture 14"/>
                      <p:cNvPicPr>
                        <a:picLocks noGrp="1" noChangeAspect="1" noChangeArrowheads="1"/>
                      </p:cNvPicPr>
                      <p:nvPr/>
                    </p:nvPicPr>
                    <p:blipFill>
                      <a:blip r:embed="rId5"/>
                      <a:srcRect/>
                      <a:stretch>
                        <a:fillRect/>
                      </a:stretch>
                    </p:blipFill>
                    <p:spPr bwMode="auto">
                      <a:xfrm>
                        <a:off x="1447800" y="2435225"/>
                        <a:ext cx="5486400" cy="176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195" name="Object 6"/>
          <p:cNvGraphicFramePr>
            <a:graphicFrameLocks noChangeAspect="1"/>
          </p:cNvGraphicFramePr>
          <p:nvPr/>
        </p:nvGraphicFramePr>
        <p:xfrm>
          <a:off x="1447800" y="4984750"/>
          <a:ext cx="5334000" cy="1339850"/>
        </p:xfrm>
        <a:graphic>
          <a:graphicData uri="http://schemas.openxmlformats.org/presentationml/2006/ole">
            <mc:AlternateContent xmlns:mc="http://schemas.openxmlformats.org/markup-compatibility/2006">
              <mc:Choice xmlns:v="urn:schemas-microsoft-com:vml" Requires="v">
                <p:oleObj spid="_x0000_s55322" name="Equation" r:id="rId6" imgW="2984500" imgH="749300" progId="Equation.DSMT4">
                  <p:embed/>
                </p:oleObj>
              </mc:Choice>
              <mc:Fallback>
                <p:oleObj name="Equation" r:id="rId6" imgW="2984500" imgH="749300" progId="Equation.DSMT4">
                  <p:embed/>
                  <p:pic>
                    <p:nvPicPr>
                      <p:cNvPr id="0" name="Picture 1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47800" y="4984750"/>
                        <a:ext cx="5334000" cy="13398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2"/>
          <p:cNvSpPr>
            <a:spLocks noGrp="1" noChangeArrowheads="1"/>
          </p:cNvSpPr>
          <p:nvPr>
            <p:ph type="title"/>
          </p:nvPr>
        </p:nvSpPr>
        <p:spPr/>
        <p:txBody>
          <a:bodyPr/>
          <a:lstStyle/>
          <a:p>
            <a:pPr eaLnBrk="1" hangingPunct="1"/>
            <a:r>
              <a:rPr lang="en-US" smtClean="0"/>
              <a:t>Difference-in-Differences Model</a:t>
            </a:r>
          </a:p>
        </p:txBody>
      </p:sp>
      <p:sp>
        <p:nvSpPr>
          <p:cNvPr id="9221" name="Rectangle 3"/>
          <p:cNvSpPr>
            <a:spLocks noGrp="1" noChangeArrowheads="1"/>
          </p:cNvSpPr>
          <p:nvPr>
            <p:ph type="body" sz="half" idx="1"/>
          </p:nvPr>
        </p:nvSpPr>
        <p:spPr>
          <a:xfrm>
            <a:off x="457200" y="1828800"/>
            <a:ext cx="7620000" cy="4302125"/>
          </a:xfrm>
        </p:spPr>
        <p:txBody>
          <a:bodyPr/>
          <a:lstStyle/>
          <a:p>
            <a:pPr eaLnBrk="1" hangingPunct="1">
              <a:buFont typeface="Wingdings" pitchFamily="2" charset="2"/>
              <a:buNone/>
            </a:pPr>
            <a:r>
              <a:rPr lang="en-US" sz="2000" smtClean="0"/>
              <a:t>With two periods and strict exogeneity of D and T,</a:t>
            </a:r>
          </a:p>
          <a:p>
            <a:pPr eaLnBrk="1" hangingPunct="1"/>
            <a:endParaRPr lang="en-US" sz="2000" smtClean="0"/>
          </a:p>
          <a:p>
            <a:pPr eaLnBrk="1" hangingPunct="1">
              <a:buFont typeface="Wingdings" pitchFamily="2" charset="2"/>
              <a:buNone/>
            </a:pPr>
            <a:endParaRPr lang="en-US" sz="2000" smtClean="0"/>
          </a:p>
          <a:p>
            <a:pPr eaLnBrk="1" hangingPunct="1">
              <a:buFont typeface="Wingdings" pitchFamily="2" charset="2"/>
              <a:buNone/>
            </a:pPr>
            <a:endParaRPr lang="en-US" sz="2000" smtClean="0"/>
          </a:p>
          <a:p>
            <a:pPr eaLnBrk="1" hangingPunct="1">
              <a:buFont typeface="Wingdings" pitchFamily="2" charset="2"/>
              <a:buNone/>
            </a:pPr>
            <a:endParaRPr lang="en-US" sz="2000" smtClean="0"/>
          </a:p>
          <a:p>
            <a:pPr eaLnBrk="1" hangingPunct="1">
              <a:buFont typeface="Wingdings" pitchFamily="2" charset="2"/>
              <a:buNone/>
            </a:pPr>
            <a:endParaRPr lang="en-US" sz="2000" smtClean="0"/>
          </a:p>
          <a:p>
            <a:pPr eaLnBrk="1" hangingPunct="1">
              <a:buFont typeface="Wingdings" pitchFamily="2" charset="2"/>
              <a:buNone/>
            </a:pPr>
            <a:endParaRPr lang="en-US" sz="2000" smtClean="0"/>
          </a:p>
          <a:p>
            <a:pPr eaLnBrk="1" hangingPunct="1">
              <a:buFont typeface="Wingdings" pitchFamily="2" charset="2"/>
              <a:buNone/>
            </a:pPr>
            <a:r>
              <a:rPr lang="en-US" sz="2000" smtClean="0"/>
              <a:t>This is a linear regression model.  If there are no regressors,</a:t>
            </a:r>
          </a:p>
        </p:txBody>
      </p:sp>
      <p:graphicFrame>
        <p:nvGraphicFramePr>
          <p:cNvPr id="9218" name="Object 2"/>
          <p:cNvGraphicFramePr>
            <a:graphicFrameLocks noGrp="1" noChangeAspect="1"/>
          </p:cNvGraphicFramePr>
          <p:nvPr>
            <p:ph sz="half" idx="2"/>
            <p:extLst>
              <p:ext uri="{D42A27DB-BD31-4B8C-83A1-F6EECF244321}">
                <p14:modId xmlns:p14="http://schemas.microsoft.com/office/powerpoint/2010/main" val="3680553779"/>
              </p:ext>
            </p:extLst>
          </p:nvPr>
        </p:nvGraphicFramePr>
        <p:xfrm>
          <a:off x="1673225" y="2362200"/>
          <a:ext cx="6937375" cy="1981200"/>
        </p:xfrm>
        <a:graphic>
          <a:graphicData uri="http://schemas.openxmlformats.org/presentationml/2006/ole">
            <mc:AlternateContent xmlns:mc="http://schemas.openxmlformats.org/markup-compatibility/2006">
              <mc:Choice xmlns:v="urn:schemas-microsoft-com:vml" Requires="v">
                <p:oleObj spid="_x0000_s56350" name="Equation" r:id="rId4" imgW="4089240" imgH="1168200" progId="Equation.DSMT4">
                  <p:embed/>
                </p:oleObj>
              </mc:Choice>
              <mc:Fallback>
                <p:oleObj name="Equation" r:id="rId4" imgW="4089240" imgH="1168200" progId="Equation.DSMT4">
                  <p:embed/>
                  <p:pic>
                    <p:nvPicPr>
                      <p:cNvPr id="0" name="Picture 14"/>
                      <p:cNvPicPr>
                        <a:picLocks noGrp="1" noChangeAspect="1" noChangeArrowheads="1"/>
                      </p:cNvPicPr>
                      <p:nvPr/>
                    </p:nvPicPr>
                    <p:blipFill>
                      <a:blip r:embed="rId5"/>
                      <a:srcRect/>
                      <a:stretch>
                        <a:fillRect/>
                      </a:stretch>
                    </p:blipFill>
                    <p:spPr bwMode="auto">
                      <a:xfrm>
                        <a:off x="1673225" y="2362200"/>
                        <a:ext cx="6937375"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19" name="Object 3"/>
          <p:cNvGraphicFramePr>
            <a:graphicFrameLocks noChangeAspect="1"/>
          </p:cNvGraphicFramePr>
          <p:nvPr/>
        </p:nvGraphicFramePr>
        <p:xfrm>
          <a:off x="2133600" y="5029200"/>
          <a:ext cx="3581400" cy="831850"/>
        </p:xfrm>
        <a:graphic>
          <a:graphicData uri="http://schemas.openxmlformats.org/presentationml/2006/ole">
            <mc:AlternateContent xmlns:mc="http://schemas.openxmlformats.org/markup-compatibility/2006">
              <mc:Choice xmlns:v="urn:schemas-microsoft-com:vml" Requires="v">
                <p:oleObj spid="_x0000_s56351" name="Equation" r:id="rId6" imgW="1968500" imgH="457200" progId="Equation.DSMT4">
                  <p:embed/>
                </p:oleObj>
              </mc:Choice>
              <mc:Fallback>
                <p:oleObj name="Equation" r:id="rId6" imgW="1968500" imgH="457200" progId="Equation.DSMT4">
                  <p:embed/>
                  <p:pic>
                    <p:nvPicPr>
                      <p:cNvPr id="0" name="Picture 1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33600" y="5029200"/>
                        <a:ext cx="3581400" cy="8318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mtClean="0"/>
              <a:t>Difference in Differences</a:t>
            </a:r>
            <a:endParaRPr lang="en-US"/>
          </a:p>
        </p:txBody>
      </p:sp>
      <p:graphicFrame>
        <p:nvGraphicFramePr>
          <p:cNvPr id="6" name="Object 5"/>
          <p:cNvGraphicFramePr>
            <a:graphicFrameLocks noGrp="1" noChangeAspect="1"/>
          </p:cNvGraphicFramePr>
          <p:nvPr>
            <p:extLst>
              <p:ext uri="{D42A27DB-BD31-4B8C-83A1-F6EECF244321}">
                <p14:modId xmlns:p14="http://schemas.microsoft.com/office/powerpoint/2010/main" val="1651453304"/>
              </p:ext>
            </p:extLst>
          </p:nvPr>
        </p:nvGraphicFramePr>
        <p:xfrm>
          <a:off x="1219200" y="1905000"/>
          <a:ext cx="7115988" cy="4343400"/>
        </p:xfrm>
        <a:graphic>
          <a:graphicData uri="http://schemas.openxmlformats.org/presentationml/2006/ole">
            <mc:AlternateContent xmlns:mc="http://schemas.openxmlformats.org/markup-compatibility/2006">
              <mc:Choice xmlns:v="urn:schemas-microsoft-com:vml" Requires="v">
                <p:oleObj spid="_x0000_s232457" name="Equation" r:id="rId3" imgW="3911400" imgH="2387520" progId="Equation.DSMT4">
                  <p:embed/>
                </p:oleObj>
              </mc:Choice>
              <mc:Fallback>
                <p:oleObj name="Equation" r:id="rId3" imgW="3911400" imgH="2387520" progId="Equation.DSMT4">
                  <p:embed/>
                  <p:pic>
                    <p:nvPicPr>
                      <p:cNvPr id="0" name="Object 4"/>
                      <p:cNvPicPr>
                        <a:picLocks noGrp="1" noChangeAspect="1" noChangeArrowheads="1"/>
                      </p:cNvPicPr>
                      <p:nvPr/>
                    </p:nvPicPr>
                    <p:blipFill>
                      <a:blip r:embed="rId4"/>
                      <a:srcRect/>
                      <a:stretch>
                        <a:fillRect/>
                      </a:stretch>
                    </p:blipFill>
                    <p:spPr bwMode="auto">
                      <a:xfrm>
                        <a:off x="1219200" y="1905000"/>
                        <a:ext cx="7115988" cy="434340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943086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p:txBody>
          <a:bodyPr/>
          <a:lstStyle/>
          <a:p>
            <a:r>
              <a:rPr lang="en-US" smtClean="0"/>
              <a:t>The Fixed Effects Model</a:t>
            </a:r>
          </a:p>
        </p:txBody>
      </p:sp>
      <p:sp>
        <p:nvSpPr>
          <p:cNvPr id="10244" name="Rectangle 3"/>
          <p:cNvSpPr>
            <a:spLocks noGrp="1" noChangeArrowheads="1"/>
          </p:cNvSpPr>
          <p:nvPr>
            <p:ph type="body" idx="4294967295"/>
          </p:nvPr>
        </p:nvSpPr>
        <p:spPr>
          <a:xfrm>
            <a:off x="914400" y="1981200"/>
            <a:ext cx="8229600" cy="4302125"/>
          </a:xfrm>
        </p:spPr>
        <p:txBody>
          <a:bodyPr/>
          <a:lstStyle/>
          <a:p>
            <a:pPr>
              <a:buFont typeface="Wingdings" pitchFamily="2" charset="2"/>
              <a:buNone/>
            </a:pPr>
            <a:r>
              <a:rPr lang="en-US" smtClean="0"/>
              <a:t>    </a:t>
            </a:r>
            <a:r>
              <a:rPr lang="en-US" b="1" smtClean="0"/>
              <a:t>y</a:t>
            </a:r>
            <a:r>
              <a:rPr lang="en-US" baseline="-25000" smtClean="0"/>
              <a:t>i</a:t>
            </a:r>
            <a:r>
              <a:rPr lang="en-US" smtClean="0"/>
              <a:t>  =  </a:t>
            </a:r>
            <a:r>
              <a:rPr lang="en-US" b="1" smtClean="0"/>
              <a:t>X</a:t>
            </a:r>
            <a:r>
              <a:rPr lang="en-US" baseline="-25000" smtClean="0"/>
              <a:t>i</a:t>
            </a:r>
            <a:r>
              <a:rPr lang="en-US" smtClean="0">
                <a:sym typeface="Symbol" pitchFamily="18" charset="2"/>
              </a:rPr>
              <a:t>  +  </a:t>
            </a:r>
            <a:r>
              <a:rPr lang="en-US" b="1" smtClean="0">
                <a:sym typeface="Symbol" pitchFamily="18" charset="2"/>
              </a:rPr>
              <a:t>d</a:t>
            </a:r>
            <a:r>
              <a:rPr lang="en-US" baseline="-25000" smtClean="0">
                <a:sym typeface="Symbol" pitchFamily="18" charset="2"/>
              </a:rPr>
              <a:t>i</a:t>
            </a:r>
            <a:r>
              <a:rPr lang="el-GR" smtClean="0">
                <a:sym typeface="Symbol" pitchFamily="18" charset="2"/>
              </a:rPr>
              <a:t>α</a:t>
            </a:r>
            <a:r>
              <a:rPr lang="en-US" baseline="-25000" smtClean="0">
                <a:sym typeface="Symbol" pitchFamily="18" charset="2"/>
              </a:rPr>
              <a:t>i</a:t>
            </a:r>
            <a:r>
              <a:rPr lang="en-US" smtClean="0">
                <a:sym typeface="Symbol" pitchFamily="18" charset="2"/>
              </a:rPr>
              <a:t> + </a:t>
            </a:r>
            <a:r>
              <a:rPr lang="el-GR" b="1" smtClean="0">
                <a:sym typeface="Symbol" pitchFamily="18" charset="2"/>
              </a:rPr>
              <a:t>ε</a:t>
            </a:r>
            <a:r>
              <a:rPr lang="en-US" baseline="-25000" smtClean="0">
                <a:sym typeface="Symbol" pitchFamily="18" charset="2"/>
              </a:rPr>
              <a:t>i</a:t>
            </a:r>
            <a:r>
              <a:rPr lang="en-US" smtClean="0">
                <a:sym typeface="Symbol" pitchFamily="18" charset="2"/>
              </a:rPr>
              <a:t>, for each individual</a:t>
            </a:r>
            <a:endParaRPr lang="el-GR" smtClean="0">
              <a:sym typeface="Symbol" pitchFamily="18" charset="2"/>
            </a:endParaRPr>
          </a:p>
        </p:txBody>
      </p:sp>
      <p:graphicFrame>
        <p:nvGraphicFramePr>
          <p:cNvPr id="10242" name="Object 2"/>
          <p:cNvGraphicFramePr>
            <a:graphicFrameLocks noChangeAspect="1"/>
          </p:cNvGraphicFramePr>
          <p:nvPr/>
        </p:nvGraphicFramePr>
        <p:xfrm>
          <a:off x="1371600" y="2597150"/>
          <a:ext cx="4495800" cy="2813050"/>
        </p:xfrm>
        <a:graphic>
          <a:graphicData uri="http://schemas.openxmlformats.org/presentationml/2006/ole">
            <mc:AlternateContent xmlns:mc="http://schemas.openxmlformats.org/markup-compatibility/2006">
              <mc:Choice xmlns:v="urn:schemas-microsoft-com:vml" Requires="v">
                <p:oleObj spid="_x0000_s57356" name="Equation" r:id="rId4" imgW="2578100" imgH="1612900" progId="Equation.DSMT4">
                  <p:embed/>
                </p:oleObj>
              </mc:Choice>
              <mc:Fallback>
                <p:oleObj name="Equation" r:id="rId4" imgW="2578100" imgH="1612900" progId="Equation.DSMT4">
                  <p:embed/>
                  <p:pic>
                    <p:nvPicPr>
                      <p:cNvPr id="0"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2597150"/>
                        <a:ext cx="4495800" cy="28130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45" name="Text Box 5"/>
          <p:cNvSpPr txBox="1">
            <a:spLocks noChangeArrowheads="1"/>
          </p:cNvSpPr>
          <p:nvPr/>
        </p:nvSpPr>
        <p:spPr bwMode="auto">
          <a:xfrm>
            <a:off x="1066800" y="5867400"/>
            <a:ext cx="6858000" cy="366713"/>
          </a:xfrm>
          <a:prstGeom prst="rect">
            <a:avLst/>
          </a:prstGeom>
          <a:noFill/>
          <a:ln w="19050">
            <a:noFill/>
            <a:miter lim="800000"/>
            <a:headEnd/>
            <a:tailEnd/>
          </a:ln>
        </p:spPr>
        <p:txBody>
          <a:bodyPr>
            <a:spAutoFit/>
          </a:bodyPr>
          <a:lstStyle/>
          <a:p>
            <a:pPr>
              <a:spcBef>
                <a:spcPct val="50000"/>
              </a:spcBef>
            </a:pPr>
            <a:endParaRPr lang="en-US"/>
          </a:p>
        </p:txBody>
      </p:sp>
      <p:sp>
        <p:nvSpPr>
          <p:cNvPr id="10246" name="Rectangle 6"/>
          <p:cNvSpPr>
            <a:spLocks noChangeArrowheads="1"/>
          </p:cNvSpPr>
          <p:nvPr/>
        </p:nvSpPr>
        <p:spPr bwMode="auto">
          <a:xfrm>
            <a:off x="685800" y="5486400"/>
            <a:ext cx="8205788" cy="646113"/>
          </a:xfrm>
          <a:prstGeom prst="rect">
            <a:avLst/>
          </a:prstGeom>
          <a:noFill/>
          <a:ln w="19050">
            <a:noFill/>
            <a:miter lim="800000"/>
            <a:headEnd/>
            <a:tailEnd/>
          </a:ln>
        </p:spPr>
        <p:txBody>
          <a:bodyPr>
            <a:spAutoFit/>
          </a:bodyPr>
          <a:lstStyle/>
          <a:p>
            <a:pPr lvl="1" eaLnBrk="1" hangingPunct="1">
              <a:lnSpc>
                <a:spcPct val="90000"/>
              </a:lnSpc>
              <a:spcBef>
                <a:spcPct val="20000"/>
              </a:spcBef>
              <a:buClr>
                <a:schemeClr val="accent2"/>
              </a:buClr>
              <a:buSzPct val="75000"/>
              <a:buFont typeface="Wingdings" pitchFamily="2" charset="2"/>
              <a:buNone/>
            </a:pPr>
            <a:r>
              <a:rPr lang="en-US">
                <a:latin typeface="Tahoma" pitchFamily="34" charset="0"/>
              </a:rPr>
              <a:t>E[c</a:t>
            </a:r>
            <a:r>
              <a:rPr lang="en-US" b="1" baseline="-25000">
                <a:latin typeface="Tahoma" pitchFamily="34" charset="0"/>
              </a:rPr>
              <a:t>i</a:t>
            </a:r>
            <a:r>
              <a:rPr lang="en-US">
                <a:latin typeface="Tahoma" pitchFamily="34" charset="0"/>
              </a:rPr>
              <a:t> | </a:t>
            </a:r>
            <a:r>
              <a:rPr lang="en-US" b="1">
                <a:latin typeface="Tahoma" pitchFamily="34" charset="0"/>
              </a:rPr>
              <a:t>X</a:t>
            </a:r>
            <a:r>
              <a:rPr lang="en-US" baseline="-25000">
                <a:latin typeface="Tahoma" pitchFamily="34" charset="0"/>
              </a:rPr>
              <a:t>i</a:t>
            </a:r>
            <a:r>
              <a:rPr lang="en-US">
                <a:latin typeface="Tahoma" pitchFamily="34" charset="0"/>
              </a:rPr>
              <a:t> ] = g(</a:t>
            </a:r>
            <a:r>
              <a:rPr lang="en-US" b="1">
                <a:latin typeface="Tahoma" pitchFamily="34" charset="0"/>
              </a:rPr>
              <a:t>X</a:t>
            </a:r>
            <a:r>
              <a:rPr lang="en-US" b="1" baseline="-25000">
                <a:latin typeface="Tahoma" pitchFamily="34" charset="0"/>
              </a:rPr>
              <a:t>i</a:t>
            </a:r>
            <a:r>
              <a:rPr lang="en-US">
                <a:latin typeface="Tahoma" pitchFamily="34" charset="0"/>
              </a:rPr>
              <a:t>);   Effects are correlated with included variables. </a:t>
            </a:r>
          </a:p>
          <a:p>
            <a:pPr lvl="1" eaLnBrk="1" hangingPunct="1">
              <a:lnSpc>
                <a:spcPct val="90000"/>
              </a:lnSpc>
              <a:spcBef>
                <a:spcPct val="20000"/>
              </a:spcBef>
              <a:buClr>
                <a:schemeClr val="accent2"/>
              </a:buClr>
              <a:buSzPct val="75000"/>
              <a:buFont typeface="Wingdings" pitchFamily="2" charset="2"/>
              <a:buNone/>
            </a:pPr>
            <a:r>
              <a:rPr lang="en-US">
                <a:latin typeface="Tahoma" pitchFamily="34" charset="0"/>
              </a:rPr>
              <a:t>Cov[</a:t>
            </a:r>
            <a:r>
              <a:rPr lang="en-US" b="1">
                <a:latin typeface="Tahoma" pitchFamily="34" charset="0"/>
              </a:rPr>
              <a:t>x</a:t>
            </a:r>
            <a:r>
              <a:rPr lang="en-US" b="1" baseline="-25000">
                <a:latin typeface="Tahoma" pitchFamily="34" charset="0"/>
              </a:rPr>
              <a:t>it</a:t>
            </a:r>
            <a:r>
              <a:rPr lang="en-US">
                <a:latin typeface="Tahoma" pitchFamily="34" charset="0"/>
              </a:rPr>
              <a:t>,c</a:t>
            </a:r>
            <a:r>
              <a:rPr lang="en-US" b="1" baseline="-25000">
                <a:latin typeface="Tahoma" pitchFamily="34" charset="0"/>
              </a:rPr>
              <a:t>i</a:t>
            </a:r>
            <a:r>
              <a:rPr lang="en-US">
                <a:latin typeface="Tahoma" pitchFamily="34" charset="0"/>
              </a:rPr>
              <a:t>] ≠</a:t>
            </a:r>
            <a:r>
              <a:rPr lang="en-US" b="1">
                <a:latin typeface="Tahoma" pitchFamily="34" charset="0"/>
              </a:rPr>
              <a:t>0</a:t>
            </a:r>
          </a:p>
        </p:txBody>
      </p:sp>
      <p:sp>
        <p:nvSpPr>
          <p:cNvPr id="10247" name="Rectangle 6"/>
          <p:cNvSpPr>
            <a:spLocks noChangeArrowheads="1"/>
          </p:cNvSpPr>
          <p:nvPr/>
        </p:nvSpPr>
        <p:spPr bwMode="auto">
          <a:xfrm>
            <a:off x="1295400" y="2514600"/>
            <a:ext cx="4724400" cy="17526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lstStyle/>
          <a:p>
            <a:r>
              <a:rPr lang="en-US" smtClean="0"/>
              <a:t>Estimating the Fixed Effects Model</a:t>
            </a:r>
          </a:p>
        </p:txBody>
      </p:sp>
      <p:sp>
        <p:nvSpPr>
          <p:cNvPr id="11268" name="Rectangle 3"/>
          <p:cNvSpPr>
            <a:spLocks noGrp="1" noChangeArrowheads="1"/>
          </p:cNvSpPr>
          <p:nvPr>
            <p:ph type="body" idx="1"/>
          </p:nvPr>
        </p:nvSpPr>
        <p:spPr/>
        <p:txBody>
          <a:bodyPr/>
          <a:lstStyle/>
          <a:p>
            <a:r>
              <a:rPr lang="en-US" smtClean="0"/>
              <a:t>The FEM is a plain vanilla regression model but with many independent variables</a:t>
            </a:r>
          </a:p>
          <a:p>
            <a:r>
              <a:rPr lang="en-US" smtClean="0"/>
              <a:t>Least squares is unbiased, consistent, efficient, but inconvenient if N is large. </a:t>
            </a:r>
          </a:p>
          <a:p>
            <a:endParaRPr lang="en-US" smtClean="0"/>
          </a:p>
        </p:txBody>
      </p:sp>
      <p:graphicFrame>
        <p:nvGraphicFramePr>
          <p:cNvPr id="11266" name="Object 2"/>
          <p:cNvGraphicFramePr>
            <a:graphicFrameLocks noChangeAspect="1"/>
          </p:cNvGraphicFramePr>
          <p:nvPr/>
        </p:nvGraphicFramePr>
        <p:xfrm>
          <a:off x="2057400" y="3787775"/>
          <a:ext cx="4343400" cy="1927225"/>
        </p:xfrm>
        <a:graphic>
          <a:graphicData uri="http://schemas.openxmlformats.org/presentationml/2006/ole">
            <mc:AlternateContent xmlns:mc="http://schemas.openxmlformats.org/markup-compatibility/2006">
              <mc:Choice xmlns:v="urn:schemas-microsoft-com:vml" Requires="v">
                <p:oleObj spid="_x0000_s58380" name="Equation" r:id="rId4" imgW="2260600" imgH="1003300" progId="Equation.DSMT4">
                  <p:embed/>
                </p:oleObj>
              </mc:Choice>
              <mc:Fallback>
                <p:oleObj name="Equation" r:id="rId4" imgW="2260600" imgH="1003300" progId="Equation.DSMT4">
                  <p:embed/>
                  <p:pic>
                    <p:nvPicPr>
                      <p:cNvPr id="0"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7400" y="3787775"/>
                        <a:ext cx="4343400" cy="19272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381000" y="914400"/>
            <a:ext cx="8229600" cy="1143000"/>
          </a:xfrm>
        </p:spPr>
        <p:txBody>
          <a:bodyPr/>
          <a:lstStyle/>
          <a:p>
            <a:r>
              <a:rPr lang="en-US" smtClean="0"/>
              <a:t>The </a:t>
            </a:r>
            <a:r>
              <a:rPr lang="en-US" u="sng" smtClean="0"/>
              <a:t>Within Groups Transformation </a:t>
            </a:r>
            <a:r>
              <a:rPr lang="en-US" smtClean="0"/>
              <a:t>Removes the Effects</a:t>
            </a:r>
          </a:p>
        </p:txBody>
      </p:sp>
      <p:graphicFrame>
        <p:nvGraphicFramePr>
          <p:cNvPr id="12290" name="Object 2"/>
          <p:cNvGraphicFramePr>
            <a:graphicFrameLocks noChangeAspect="1"/>
          </p:cNvGraphicFramePr>
          <p:nvPr/>
        </p:nvGraphicFramePr>
        <p:xfrm>
          <a:off x="1066800" y="2514600"/>
          <a:ext cx="7086600" cy="3013075"/>
        </p:xfrm>
        <a:graphic>
          <a:graphicData uri="http://schemas.openxmlformats.org/presentationml/2006/ole">
            <mc:AlternateContent xmlns:mc="http://schemas.openxmlformats.org/markup-compatibility/2006">
              <mc:Choice xmlns:v="urn:schemas-microsoft-com:vml" Requires="v">
                <p:oleObj spid="_x0000_s59404" name="Equation" r:id="rId4" imgW="2209800" imgH="939800" progId="Equation.DSMT4">
                  <p:embed/>
                </p:oleObj>
              </mc:Choice>
              <mc:Fallback>
                <p:oleObj name="Equation" r:id="rId4" imgW="2209800" imgH="939800" progId="Equation.DSMT4">
                  <p:embed/>
                  <p:pic>
                    <p:nvPicPr>
                      <p:cNvPr id="0"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2514600"/>
                        <a:ext cx="7086600" cy="3013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a:xfrm>
            <a:off x="457200" y="533400"/>
            <a:ext cx="8534400" cy="914400"/>
          </a:xfrm>
        </p:spPr>
        <p:txBody>
          <a:bodyPr/>
          <a:lstStyle/>
          <a:p>
            <a:r>
              <a:rPr lang="en-US" sz="2800" smtClean="0"/>
              <a:t>Least Squares Dummy Variable Estimator</a:t>
            </a:r>
          </a:p>
        </p:txBody>
      </p:sp>
      <p:sp>
        <p:nvSpPr>
          <p:cNvPr id="13316" name="Rectangle 3"/>
          <p:cNvSpPr>
            <a:spLocks noGrp="1" noChangeArrowheads="1"/>
          </p:cNvSpPr>
          <p:nvPr>
            <p:ph type="body" idx="1"/>
          </p:nvPr>
        </p:nvSpPr>
        <p:spPr/>
        <p:txBody>
          <a:bodyPr/>
          <a:lstStyle/>
          <a:p>
            <a:r>
              <a:rPr lang="en-US" b="1" smtClean="0"/>
              <a:t>b</a:t>
            </a:r>
            <a:r>
              <a:rPr lang="en-US" smtClean="0"/>
              <a:t> is obtained by </a:t>
            </a:r>
            <a:r>
              <a:rPr lang="en-US" b="1" smtClean="0">
                <a:solidFill>
                  <a:srgbClr val="FF3300"/>
                </a:solidFill>
              </a:rPr>
              <a:t>‘within’ groups least squares</a:t>
            </a:r>
            <a:r>
              <a:rPr lang="en-US" smtClean="0"/>
              <a:t> (group mean deviations)</a:t>
            </a:r>
          </a:p>
          <a:p>
            <a:endParaRPr lang="en-US" smtClean="0"/>
          </a:p>
          <a:p>
            <a:r>
              <a:rPr lang="en-US" b="1" smtClean="0"/>
              <a:t>a</a:t>
            </a:r>
            <a:r>
              <a:rPr lang="en-US" smtClean="0"/>
              <a:t> is estimated using the normal equations:</a:t>
            </a:r>
          </a:p>
          <a:p>
            <a:pPr>
              <a:buFontTx/>
              <a:buNone/>
            </a:pPr>
            <a:r>
              <a:rPr lang="en-US" smtClean="0"/>
              <a:t>    </a:t>
            </a:r>
            <a:r>
              <a:rPr lang="en-US" b="1" smtClean="0"/>
              <a:t>D’Xb</a:t>
            </a:r>
            <a:r>
              <a:rPr lang="en-US" smtClean="0"/>
              <a:t>+</a:t>
            </a:r>
            <a:r>
              <a:rPr lang="en-US" b="1" smtClean="0"/>
              <a:t>D’Da</a:t>
            </a:r>
            <a:r>
              <a:rPr lang="en-US" smtClean="0"/>
              <a:t>=</a:t>
            </a:r>
            <a:r>
              <a:rPr lang="en-US" b="1" smtClean="0"/>
              <a:t>D’y</a:t>
            </a:r>
            <a:br>
              <a:rPr lang="en-US" b="1" smtClean="0"/>
            </a:br>
            <a:r>
              <a:rPr lang="en-US" b="1" smtClean="0"/>
              <a:t/>
            </a:r>
            <a:br>
              <a:rPr lang="en-US" b="1" smtClean="0"/>
            </a:br>
            <a:r>
              <a:rPr lang="en-US" b="1" smtClean="0"/>
              <a:t>                   a = (D’D)</a:t>
            </a:r>
            <a:r>
              <a:rPr lang="en-US" b="1" baseline="30000" smtClean="0"/>
              <a:t>-1</a:t>
            </a:r>
            <a:r>
              <a:rPr lang="en-US" b="1" smtClean="0"/>
              <a:t>D’(y – Xb)</a:t>
            </a:r>
            <a:endParaRPr lang="en-US" smtClean="0"/>
          </a:p>
          <a:p>
            <a:pPr>
              <a:buFont typeface="Wingdings" pitchFamily="2" charset="2"/>
              <a:buNone/>
            </a:pPr>
            <a:r>
              <a:rPr lang="en-US" smtClean="0"/>
              <a:t>                  </a:t>
            </a:r>
          </a:p>
        </p:txBody>
      </p:sp>
      <p:graphicFrame>
        <p:nvGraphicFramePr>
          <p:cNvPr id="13314" name="Object 2"/>
          <p:cNvGraphicFramePr>
            <a:graphicFrameLocks noChangeAspect="1"/>
          </p:cNvGraphicFramePr>
          <p:nvPr/>
        </p:nvGraphicFramePr>
        <p:xfrm>
          <a:off x="2971800" y="5181600"/>
          <a:ext cx="4114800" cy="628650"/>
        </p:xfrm>
        <a:graphic>
          <a:graphicData uri="http://schemas.openxmlformats.org/presentationml/2006/ole">
            <mc:AlternateContent xmlns:mc="http://schemas.openxmlformats.org/markup-compatibility/2006">
              <mc:Choice xmlns:v="urn:schemas-microsoft-com:vml" Requires="v">
                <p:oleObj spid="_x0000_s60428" name="Equation" r:id="rId4" imgW="1663700" imgH="254000" progId="Equation.DSMT4">
                  <p:embed/>
                </p:oleObj>
              </mc:Choice>
              <mc:Fallback>
                <p:oleObj name="Equation" r:id="rId4" imgW="1663700" imgH="254000" progId="Equation.DSMT4">
                  <p:embed/>
                  <p:pic>
                    <p:nvPicPr>
                      <p:cNvPr id="0"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1800" y="5181600"/>
                        <a:ext cx="4114800" cy="628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p:txBody>
          <a:bodyPr/>
          <a:lstStyle/>
          <a:p>
            <a:r>
              <a:rPr lang="en-US" smtClean="0"/>
              <a:t>Application Cornwell and Rupert</a:t>
            </a:r>
          </a:p>
        </p:txBody>
      </p:sp>
      <p:graphicFrame>
        <p:nvGraphicFramePr>
          <p:cNvPr id="14338" name="Object 2"/>
          <p:cNvGraphicFramePr>
            <a:graphicFrameLocks noGrp="1" noChangeAspect="1"/>
          </p:cNvGraphicFramePr>
          <p:nvPr>
            <p:ph idx="1"/>
          </p:nvPr>
        </p:nvGraphicFramePr>
        <p:xfrm>
          <a:off x="1447800" y="1793875"/>
          <a:ext cx="6705600" cy="4922838"/>
        </p:xfrm>
        <a:graphic>
          <a:graphicData uri="http://schemas.openxmlformats.org/presentationml/2006/ole">
            <mc:AlternateContent xmlns:mc="http://schemas.openxmlformats.org/markup-compatibility/2006">
              <mc:Choice xmlns:v="urn:schemas-microsoft-com:vml" Requires="v">
                <p:oleObj spid="_x0000_s61452" name="Bitmap Image" r:id="rId4" imgW="4657143" imgH="3419952" progId="PBrush">
                  <p:embed/>
                </p:oleObj>
              </mc:Choice>
              <mc:Fallback>
                <p:oleObj name="Bitmap Image" r:id="rId4" imgW="4657143" imgH="3419952" progId="PBrush">
                  <p:embed/>
                  <p:pic>
                    <p:nvPicPr>
                      <p:cNvPr id="0" name="Picture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1793875"/>
                        <a:ext cx="6705600" cy="4922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341" name="Rectangle 6"/>
          <p:cNvSpPr>
            <a:spLocks noChangeArrowheads="1"/>
          </p:cNvSpPr>
          <p:nvPr/>
        </p:nvSpPr>
        <p:spPr bwMode="auto">
          <a:xfrm>
            <a:off x="1576388" y="3405188"/>
            <a:ext cx="4672012" cy="3048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p:txBody>
          <a:bodyPr/>
          <a:lstStyle/>
          <a:p>
            <a:r>
              <a:rPr lang="en-US" smtClean="0"/>
              <a:t>LSDV Results</a:t>
            </a:r>
          </a:p>
        </p:txBody>
      </p:sp>
      <p:graphicFrame>
        <p:nvGraphicFramePr>
          <p:cNvPr id="15362" name="Object 2"/>
          <p:cNvGraphicFramePr>
            <a:graphicFrameLocks noGrp="1" noChangeAspect="1"/>
          </p:cNvGraphicFramePr>
          <p:nvPr>
            <p:ph idx="1"/>
          </p:nvPr>
        </p:nvGraphicFramePr>
        <p:xfrm>
          <a:off x="304800" y="1865313"/>
          <a:ext cx="6049963" cy="3773487"/>
        </p:xfrm>
        <a:graphic>
          <a:graphicData uri="http://schemas.openxmlformats.org/presentationml/2006/ole">
            <mc:AlternateContent xmlns:mc="http://schemas.openxmlformats.org/markup-compatibility/2006">
              <mc:Choice xmlns:v="urn:schemas-microsoft-com:vml" Requires="v">
                <p:oleObj spid="_x0000_s62476" name="Bitmap Image" r:id="rId4" imgW="6780952" imgH="4229690" progId="PBrush">
                  <p:embed/>
                </p:oleObj>
              </mc:Choice>
              <mc:Fallback>
                <p:oleObj name="Bitmap Image" r:id="rId4" imgW="6780952" imgH="4229690" progId="PBrush">
                  <p:embed/>
                  <p:pic>
                    <p:nvPicPr>
                      <p:cNvPr id="0" name="Picture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865313"/>
                        <a:ext cx="6049963" cy="3773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364" name="Text Box 6"/>
          <p:cNvSpPr txBox="1">
            <a:spLocks noChangeArrowheads="1"/>
          </p:cNvSpPr>
          <p:nvPr/>
        </p:nvSpPr>
        <p:spPr bwMode="auto">
          <a:xfrm>
            <a:off x="5257800" y="2286000"/>
            <a:ext cx="2819400" cy="1465263"/>
          </a:xfrm>
          <a:prstGeom prst="rect">
            <a:avLst/>
          </a:prstGeom>
          <a:noFill/>
          <a:ln w="19050">
            <a:noFill/>
            <a:miter lim="800000"/>
            <a:headEnd/>
            <a:tailEnd/>
          </a:ln>
        </p:spPr>
        <p:txBody>
          <a:bodyPr>
            <a:spAutoFit/>
          </a:bodyPr>
          <a:lstStyle/>
          <a:p>
            <a:pPr>
              <a:spcBef>
                <a:spcPct val="50000"/>
              </a:spcBef>
            </a:pPr>
            <a:r>
              <a:rPr lang="en-US" b="1">
                <a:latin typeface="Arial" charset="0"/>
              </a:rPr>
              <a:t>Note huge changes in the coefficients. SMSA and MS change signs.  Significance changes completely!</a:t>
            </a:r>
          </a:p>
        </p:txBody>
      </p:sp>
      <p:pic>
        <p:nvPicPr>
          <p:cNvPr id="15365" name="Picture 4"/>
          <p:cNvPicPr>
            <a:picLocks noChangeAspect="1" noChangeArrowheads="1"/>
          </p:cNvPicPr>
          <p:nvPr/>
        </p:nvPicPr>
        <p:blipFill>
          <a:blip r:embed="rId6"/>
          <a:srcRect/>
          <a:stretch>
            <a:fillRect/>
          </a:stretch>
        </p:blipFill>
        <p:spPr bwMode="auto">
          <a:xfrm>
            <a:off x="6400800" y="4953000"/>
            <a:ext cx="2085975" cy="571500"/>
          </a:xfrm>
          <a:prstGeom prst="rect">
            <a:avLst/>
          </a:prstGeom>
          <a:noFill/>
          <a:ln w="19050">
            <a:noFill/>
            <a:miter lim="800000"/>
            <a:headEnd/>
            <a:tailEnd/>
          </a:ln>
        </p:spPr>
      </p:pic>
      <p:sp>
        <p:nvSpPr>
          <p:cNvPr id="15366" name="Rectangle 6"/>
          <p:cNvSpPr>
            <a:spLocks noChangeArrowheads="1"/>
          </p:cNvSpPr>
          <p:nvPr/>
        </p:nvSpPr>
        <p:spPr bwMode="auto">
          <a:xfrm>
            <a:off x="1524000" y="4876800"/>
            <a:ext cx="2286000" cy="6858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
        <p:nvSpPr>
          <p:cNvPr id="15367" name="Rectangle 7"/>
          <p:cNvSpPr>
            <a:spLocks noChangeArrowheads="1"/>
          </p:cNvSpPr>
          <p:nvPr/>
        </p:nvSpPr>
        <p:spPr bwMode="auto">
          <a:xfrm>
            <a:off x="6400800" y="4876800"/>
            <a:ext cx="2286000" cy="6858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
        <p:nvSpPr>
          <p:cNvPr id="15369" name="Text Box 9"/>
          <p:cNvSpPr txBox="1">
            <a:spLocks noChangeArrowheads="1"/>
          </p:cNvSpPr>
          <p:nvPr/>
        </p:nvSpPr>
        <p:spPr bwMode="auto">
          <a:xfrm>
            <a:off x="6400800" y="4495800"/>
            <a:ext cx="2209800" cy="314325"/>
          </a:xfrm>
          <a:prstGeom prst="rect">
            <a:avLst/>
          </a:prstGeom>
          <a:noFill/>
          <a:ln w="9525">
            <a:solidFill>
              <a:schemeClr val="tx1"/>
            </a:solidFill>
            <a:miter lim="800000"/>
            <a:headEnd/>
            <a:tailEnd/>
          </a:ln>
          <a:effectLst/>
        </p:spPr>
        <p:txBody>
          <a:bodyPr>
            <a:spAutoFit/>
          </a:bodyPr>
          <a:lstStyle/>
          <a:p>
            <a:pPr algn="ctr">
              <a:spcBef>
                <a:spcPct val="50000"/>
              </a:spcBef>
            </a:pPr>
            <a:r>
              <a:rPr lang="en-US" sz="1400">
                <a:latin typeface="Arial" charset="0"/>
              </a:rPr>
              <a:t>Pooled OLS</a:t>
            </a:r>
          </a:p>
        </p:txBody>
      </p:sp>
      <p:sp>
        <p:nvSpPr>
          <p:cNvPr id="15370" name="Rectangle 6"/>
          <p:cNvSpPr>
            <a:spLocks noChangeArrowheads="1"/>
          </p:cNvSpPr>
          <p:nvPr/>
        </p:nvSpPr>
        <p:spPr bwMode="auto">
          <a:xfrm>
            <a:off x="381000" y="1905000"/>
            <a:ext cx="4343400" cy="3048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a:xfrm>
            <a:off x="457200" y="533400"/>
            <a:ext cx="8229600" cy="1371600"/>
          </a:xfrm>
        </p:spPr>
        <p:txBody>
          <a:bodyPr/>
          <a:lstStyle/>
          <a:p>
            <a:r>
              <a:rPr lang="en-US" smtClean="0"/>
              <a:t>The Effect of the Effects</a:t>
            </a:r>
          </a:p>
        </p:txBody>
      </p:sp>
      <p:graphicFrame>
        <p:nvGraphicFramePr>
          <p:cNvPr id="16386" name="Object 2"/>
          <p:cNvGraphicFramePr>
            <a:graphicFrameLocks noGrp="1" noChangeAspect="1"/>
          </p:cNvGraphicFramePr>
          <p:nvPr>
            <p:ph idx="1"/>
          </p:nvPr>
        </p:nvGraphicFramePr>
        <p:xfrm>
          <a:off x="685800" y="2427288"/>
          <a:ext cx="7839075" cy="3560762"/>
        </p:xfrm>
        <a:graphic>
          <a:graphicData uri="http://schemas.openxmlformats.org/presentationml/2006/ole">
            <mc:AlternateContent xmlns:mc="http://schemas.openxmlformats.org/markup-compatibility/2006">
              <mc:Choice xmlns:v="urn:schemas-microsoft-com:vml" Requires="v">
                <p:oleObj spid="_x0000_s63500" name="Bitmap Image" r:id="rId4" imgW="6838095" imgH="3104762" progId="PBrush">
                  <p:embed/>
                </p:oleObj>
              </mc:Choice>
              <mc:Fallback>
                <p:oleObj name="Bitmap Image" r:id="rId4" imgW="6838095" imgH="3104762" progId="PBrush">
                  <p:embed/>
                  <p:pic>
                    <p:nvPicPr>
                      <p:cNvPr id="0" name="Picture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2427288"/>
                        <a:ext cx="7839075" cy="3560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6388" name="Line 6"/>
          <p:cNvSpPr>
            <a:spLocks noChangeShapeType="1"/>
          </p:cNvSpPr>
          <p:nvPr/>
        </p:nvSpPr>
        <p:spPr bwMode="auto">
          <a:xfrm>
            <a:off x="76200" y="5638800"/>
            <a:ext cx="609600" cy="0"/>
          </a:xfrm>
          <a:prstGeom prst="line">
            <a:avLst/>
          </a:prstGeom>
          <a:noFill/>
          <a:ln w="76200">
            <a:solidFill>
              <a:srgbClr val="FF3300"/>
            </a:solidFill>
            <a:round/>
            <a:headEnd/>
            <a:tailEnd type="triangle" w="med" len="med"/>
          </a:ln>
        </p:spPr>
        <p:txBody>
          <a:bodyPr wrap="none"/>
          <a:lstStyle/>
          <a:p>
            <a:endParaRPr lang="en-US"/>
          </a:p>
        </p:txBody>
      </p:sp>
      <p:sp>
        <p:nvSpPr>
          <p:cNvPr id="16389" name="Line 7"/>
          <p:cNvSpPr>
            <a:spLocks noChangeShapeType="1"/>
          </p:cNvSpPr>
          <p:nvPr/>
        </p:nvSpPr>
        <p:spPr bwMode="auto">
          <a:xfrm flipH="1">
            <a:off x="8255000" y="3797300"/>
            <a:ext cx="609600" cy="0"/>
          </a:xfrm>
          <a:prstGeom prst="line">
            <a:avLst/>
          </a:prstGeom>
          <a:noFill/>
          <a:ln w="76200">
            <a:solidFill>
              <a:srgbClr val="FF3300"/>
            </a:solidFill>
            <a:round/>
            <a:headEnd/>
            <a:tailEnd type="triangle" w="med" len="med"/>
          </a:ln>
        </p:spPr>
        <p:txBody>
          <a:bodyPr wrap="none"/>
          <a:lstStyle/>
          <a:p>
            <a:endParaRPr lang="en-US"/>
          </a:p>
        </p:txBody>
      </p:sp>
      <p:sp>
        <p:nvSpPr>
          <p:cNvPr id="16390" name="Rectangle 8"/>
          <p:cNvSpPr>
            <a:spLocks noChangeArrowheads="1"/>
          </p:cNvSpPr>
          <p:nvPr/>
        </p:nvSpPr>
        <p:spPr bwMode="auto">
          <a:xfrm>
            <a:off x="7162800" y="2895600"/>
            <a:ext cx="1066800" cy="1219200"/>
          </a:xfrm>
          <a:prstGeom prst="rect">
            <a:avLst/>
          </a:prstGeom>
          <a:noFill/>
          <a:ln w="38100">
            <a:solidFill>
              <a:srgbClr val="FF3300"/>
            </a:solidFill>
            <a:miter lim="800000"/>
            <a:headEnd/>
            <a:tailEnd/>
          </a:ln>
        </p:spPr>
        <p:txBody>
          <a:bodyPr wrap="none" anchor="ctr"/>
          <a:lstStyle/>
          <a:p>
            <a:endParaRPr lang="en-US"/>
          </a:p>
        </p:txBody>
      </p:sp>
      <p:sp>
        <p:nvSpPr>
          <p:cNvPr id="16391" name="Rectangle 9"/>
          <p:cNvSpPr>
            <a:spLocks noChangeArrowheads="1"/>
          </p:cNvSpPr>
          <p:nvPr/>
        </p:nvSpPr>
        <p:spPr bwMode="auto">
          <a:xfrm>
            <a:off x="5257800" y="5562600"/>
            <a:ext cx="3200400" cy="304800"/>
          </a:xfrm>
          <a:prstGeom prst="rect">
            <a:avLst/>
          </a:prstGeom>
          <a:noFill/>
          <a:ln w="28575">
            <a:solidFill>
              <a:srgbClr val="FF3300"/>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533400"/>
            <a:ext cx="8229600" cy="838200"/>
          </a:xfrm>
        </p:spPr>
        <p:txBody>
          <a:bodyPr/>
          <a:lstStyle/>
          <a:p>
            <a:r>
              <a:rPr lang="en-US" smtClean="0"/>
              <a:t>A Caution About Stata and R</a:t>
            </a:r>
            <a:r>
              <a:rPr lang="en-US" baseline="30000" smtClean="0"/>
              <a:t>2</a:t>
            </a:r>
            <a:endParaRPr lang="en-US"/>
          </a:p>
        </p:txBody>
      </p:sp>
      <p:graphicFrame>
        <p:nvGraphicFramePr>
          <p:cNvPr id="5" name="Object 4"/>
          <p:cNvGraphicFramePr>
            <a:graphicFrameLocks noChangeAspect="1"/>
          </p:cNvGraphicFramePr>
          <p:nvPr/>
        </p:nvGraphicFramePr>
        <p:xfrm>
          <a:off x="533400" y="1600200"/>
          <a:ext cx="4475408" cy="2286000"/>
        </p:xfrm>
        <a:graphic>
          <a:graphicData uri="http://schemas.openxmlformats.org/presentationml/2006/ole">
            <mc:AlternateContent xmlns:mc="http://schemas.openxmlformats.org/markup-compatibility/2006">
              <mc:Choice xmlns:v="urn:schemas-microsoft-com:vml" Requires="v">
                <p:oleObj spid="_x0000_s231431" name="Equation" r:id="rId3" imgW="3530520" imgH="1803240" progId="Equation.DSMT4">
                  <p:embed/>
                </p:oleObj>
              </mc:Choice>
              <mc:Fallback>
                <p:oleObj name="Equation" r:id="rId3" imgW="3530520" imgH="1803240" progId="Equation.DSMT4">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1600200"/>
                        <a:ext cx="4475408" cy="2286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Box 5"/>
          <p:cNvSpPr txBox="1"/>
          <p:nvPr/>
        </p:nvSpPr>
        <p:spPr>
          <a:xfrm>
            <a:off x="381000" y="3962400"/>
            <a:ext cx="7620000" cy="2677656"/>
          </a:xfrm>
          <a:prstGeom prst="rect">
            <a:avLst/>
          </a:prstGeom>
          <a:noFill/>
        </p:spPr>
        <p:txBody>
          <a:bodyPr wrap="square" rtlCol="0">
            <a:spAutoFit/>
          </a:bodyPr>
          <a:lstStyle/>
          <a:p>
            <a:r>
              <a:rPr lang="en-US" sz="1400" smtClean="0"/>
              <a:t>The coefficient estimates and standard errors are the same. The calculation of the R</a:t>
            </a:r>
            <a:r>
              <a:rPr lang="en-US" sz="1400" baseline="30000" smtClean="0"/>
              <a:t>2</a:t>
            </a:r>
            <a:r>
              <a:rPr lang="en-US" sz="1400" smtClean="0"/>
              <a:t> is different. In the </a:t>
            </a:r>
            <a:r>
              <a:rPr lang="en-US" sz="1400" b="1" smtClean="0">
                <a:hlinkClick r:id="rId5"/>
              </a:rPr>
              <a:t>areg</a:t>
            </a:r>
            <a:r>
              <a:rPr lang="en-US" sz="1400" smtClean="0"/>
              <a:t> procedure, you are estimating coefficients for each of your covariates plus each dummy variable for your groups. In the </a:t>
            </a:r>
            <a:r>
              <a:rPr lang="en-US" sz="1400" b="1" smtClean="0">
                <a:hlinkClick r:id="rId6"/>
              </a:rPr>
              <a:t>xtreg, fe</a:t>
            </a:r>
            <a:r>
              <a:rPr lang="en-US" sz="1400" smtClean="0"/>
              <a:t> procedure the R</a:t>
            </a:r>
            <a:r>
              <a:rPr lang="en-US" sz="1400" baseline="30000" smtClean="0"/>
              <a:t>2</a:t>
            </a:r>
            <a:r>
              <a:rPr lang="en-US" sz="1400" smtClean="0"/>
              <a:t> reported is obtained by only fitting a mean deviated model where the effects of the groups (all of the dummy variables) are assumed to be fixed quantities. So, all of the effects for the groups are simply subtracted out of the model and no attempt is made to quantify their overall effect on the fit of the model.</a:t>
            </a:r>
          </a:p>
          <a:p>
            <a:endParaRPr lang="en-US" sz="1400" smtClean="0"/>
          </a:p>
          <a:p>
            <a:r>
              <a:rPr lang="en-US" sz="1400" smtClean="0"/>
              <a:t>Since the SSE is the same, the R</a:t>
            </a:r>
            <a:r>
              <a:rPr lang="en-US" sz="1400" baseline="30000" smtClean="0"/>
              <a:t>2</a:t>
            </a:r>
            <a:r>
              <a:rPr lang="en-US" sz="1400" smtClean="0"/>
              <a:t>=1−SSE/SST is very different. The difference is real in that we are making different assumptions with the two approaches. In the </a:t>
            </a:r>
            <a:r>
              <a:rPr lang="en-US" sz="1400" b="1" smtClean="0"/>
              <a:t>xtreg, fe</a:t>
            </a:r>
            <a:r>
              <a:rPr lang="en-US" sz="1400" smtClean="0"/>
              <a:t> approach, the effects of the groups are fixed and </a:t>
            </a:r>
            <a:r>
              <a:rPr lang="en-US" sz="1400" b="1" smtClean="0">
                <a:solidFill>
                  <a:srgbClr val="FF0000"/>
                </a:solidFill>
              </a:rPr>
              <a:t>unestimated quantities are subtracted out of the model </a:t>
            </a:r>
            <a:r>
              <a:rPr lang="en-US" sz="1400" smtClean="0"/>
              <a:t>before the fit is performed. In the </a:t>
            </a:r>
            <a:r>
              <a:rPr lang="en-US" sz="1400" b="1" smtClean="0"/>
              <a:t>areg</a:t>
            </a:r>
            <a:r>
              <a:rPr lang="en-US" sz="1400" smtClean="0"/>
              <a:t> approach, the group effects are estimated and affect the total sum of squares of the model under consideration.</a:t>
            </a:r>
            <a:endParaRPr lang="en-US" sz="1400"/>
          </a:p>
        </p:txBody>
      </p:sp>
      <p:cxnSp>
        <p:nvCxnSpPr>
          <p:cNvPr id="8" name="Straight Arrow Connector 7"/>
          <p:cNvCxnSpPr/>
          <p:nvPr/>
        </p:nvCxnSpPr>
        <p:spPr bwMode="auto">
          <a:xfrm rot="5400000">
            <a:off x="4610100" y="1638300"/>
            <a:ext cx="838200" cy="609600"/>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cxnSp>
        <p:nvCxnSpPr>
          <p:cNvPr id="9" name="Straight Arrow Connector 8"/>
          <p:cNvCxnSpPr/>
          <p:nvPr/>
        </p:nvCxnSpPr>
        <p:spPr bwMode="auto">
          <a:xfrm rot="5400000">
            <a:off x="4610100" y="2324100"/>
            <a:ext cx="838200" cy="609600"/>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sp>
        <p:nvSpPr>
          <p:cNvPr id="10" name="TextBox 9"/>
          <p:cNvSpPr txBox="1"/>
          <p:nvPr/>
        </p:nvSpPr>
        <p:spPr>
          <a:xfrm>
            <a:off x="5715000" y="1828800"/>
            <a:ext cx="2819400" cy="1477328"/>
          </a:xfrm>
          <a:prstGeom prst="rect">
            <a:avLst/>
          </a:prstGeom>
          <a:noFill/>
        </p:spPr>
        <p:txBody>
          <a:bodyPr wrap="square" rtlCol="0">
            <a:spAutoFit/>
          </a:bodyPr>
          <a:lstStyle/>
          <a:p>
            <a:r>
              <a:rPr lang="en-US" smtClean="0"/>
              <a:t>For the FE model above,</a:t>
            </a:r>
          </a:p>
          <a:p>
            <a:endParaRPr lang="en-US" smtClean="0"/>
          </a:p>
          <a:p>
            <a:r>
              <a:rPr lang="en-US" smtClean="0"/>
              <a:t>R</a:t>
            </a:r>
            <a:r>
              <a:rPr lang="en-US" baseline="30000" smtClean="0"/>
              <a:t>2</a:t>
            </a:r>
            <a:r>
              <a:rPr lang="en-US" smtClean="0"/>
              <a:t>  =  0.90542</a:t>
            </a:r>
          </a:p>
          <a:p>
            <a:endParaRPr lang="en-US" smtClean="0"/>
          </a:p>
          <a:p>
            <a:r>
              <a:rPr lang="en-US" smtClean="0"/>
              <a:t>R</a:t>
            </a:r>
            <a:r>
              <a:rPr lang="en-US" baseline="30000" smtClean="0"/>
              <a:t>2</a:t>
            </a:r>
            <a:r>
              <a:rPr lang="en-US" smtClean="0"/>
              <a:t>  =  0.65142</a:t>
            </a:r>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smtClean="0"/>
              <a:t>Examining the Effects with a KDE</a:t>
            </a:r>
          </a:p>
        </p:txBody>
      </p:sp>
      <p:sp>
        <p:nvSpPr>
          <p:cNvPr id="46083" name="Text Box 6"/>
          <p:cNvSpPr txBox="1">
            <a:spLocks noChangeArrowheads="1"/>
          </p:cNvSpPr>
          <p:nvPr/>
        </p:nvSpPr>
        <p:spPr bwMode="auto">
          <a:xfrm>
            <a:off x="685800" y="4876800"/>
            <a:ext cx="3581400" cy="646113"/>
          </a:xfrm>
          <a:prstGeom prst="rect">
            <a:avLst/>
          </a:prstGeom>
          <a:noFill/>
          <a:ln w="19050">
            <a:noFill/>
            <a:miter lim="800000"/>
            <a:headEnd/>
            <a:tailEnd/>
          </a:ln>
        </p:spPr>
        <p:txBody>
          <a:bodyPr>
            <a:spAutoFit/>
          </a:bodyPr>
          <a:lstStyle/>
          <a:p>
            <a:pPr>
              <a:spcBef>
                <a:spcPct val="50000"/>
              </a:spcBef>
            </a:pPr>
            <a:r>
              <a:rPr lang="en-US" b="1">
                <a:latin typeface="Tahoma" pitchFamily="34" charset="0"/>
              </a:rPr>
              <a:t>Mean = 4.819, </a:t>
            </a:r>
            <a:br>
              <a:rPr lang="en-US" b="1">
                <a:latin typeface="Tahoma" pitchFamily="34" charset="0"/>
              </a:rPr>
            </a:br>
            <a:r>
              <a:rPr lang="en-US" b="1">
                <a:latin typeface="Tahoma" pitchFamily="34" charset="0"/>
              </a:rPr>
              <a:t>Standard deviation = 1.054.</a:t>
            </a:r>
          </a:p>
        </p:txBody>
      </p:sp>
      <p:pic>
        <p:nvPicPr>
          <p:cNvPr id="46084" name="Picture 8"/>
          <p:cNvPicPr>
            <a:picLocks noChangeAspect="1" noChangeArrowheads="1"/>
          </p:cNvPicPr>
          <p:nvPr/>
        </p:nvPicPr>
        <p:blipFill>
          <a:blip r:embed="rId3"/>
          <a:srcRect/>
          <a:stretch>
            <a:fillRect/>
          </a:stretch>
        </p:blipFill>
        <p:spPr bwMode="auto">
          <a:xfrm>
            <a:off x="381000" y="1905000"/>
            <a:ext cx="4033838" cy="2514600"/>
          </a:xfrm>
          <a:prstGeom prst="rect">
            <a:avLst/>
          </a:prstGeom>
          <a:noFill/>
          <a:ln w="19050">
            <a:noFill/>
            <a:miter lim="800000"/>
            <a:headEnd/>
            <a:tailEnd/>
          </a:ln>
        </p:spPr>
      </p:pic>
      <p:pic>
        <p:nvPicPr>
          <p:cNvPr id="46085" name="Picture 5"/>
          <p:cNvPicPr>
            <a:picLocks noChangeAspect="1" noChangeArrowheads="1"/>
          </p:cNvPicPr>
          <p:nvPr/>
        </p:nvPicPr>
        <p:blipFill>
          <a:blip r:embed="rId4"/>
          <a:srcRect/>
          <a:stretch>
            <a:fillRect/>
          </a:stretch>
        </p:blipFill>
        <p:spPr bwMode="auto">
          <a:xfrm>
            <a:off x="4724400" y="3505200"/>
            <a:ext cx="4000500" cy="2514600"/>
          </a:xfrm>
          <a:prstGeom prst="rect">
            <a:avLst/>
          </a:prstGeom>
          <a:noFill/>
          <a:ln w="19050">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57200" y="838200"/>
            <a:ext cx="8229600" cy="914400"/>
          </a:xfrm>
        </p:spPr>
        <p:txBody>
          <a:bodyPr/>
          <a:lstStyle/>
          <a:p>
            <a:r>
              <a:rPr lang="en-US" sz="2400" smtClean="0"/>
              <a:t>Robust Covariance Matrix for LSDV</a:t>
            </a:r>
            <a:br>
              <a:rPr lang="en-US" sz="2400" smtClean="0"/>
            </a:br>
            <a:r>
              <a:rPr lang="en-US" sz="2400" smtClean="0"/>
              <a:t>Cluster Estimator for Within Estimator</a:t>
            </a:r>
          </a:p>
        </p:txBody>
      </p:sp>
      <p:sp>
        <p:nvSpPr>
          <p:cNvPr id="47107" name="Text Box 4"/>
          <p:cNvSpPr txBox="1">
            <a:spLocks noChangeArrowheads="1"/>
          </p:cNvSpPr>
          <p:nvPr/>
        </p:nvSpPr>
        <p:spPr bwMode="auto">
          <a:xfrm>
            <a:off x="381000" y="1981200"/>
            <a:ext cx="8534400" cy="4616450"/>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|Variable| Coefficient  | Standard Error |b/St.Er.|P[|Z|&gt;z]| Mean of X|</a:t>
            </a:r>
          </a:p>
          <a:p>
            <a:r>
              <a:rPr lang="en-US" sz="1400" b="1">
                <a:latin typeface="Courier New" pitchFamily="49" charset="0"/>
              </a:rPr>
              <a:t>+--------+--------------+----------------+--------+--------+----------+</a:t>
            </a:r>
          </a:p>
          <a:p>
            <a:r>
              <a:rPr lang="en-US" sz="1400" b="1">
                <a:latin typeface="Courier New" pitchFamily="49" charset="0"/>
              </a:rPr>
              <a:t>|OCC     |    -.02021          .01374007    -1.471   .1412    .5111645|</a:t>
            </a:r>
          </a:p>
          <a:p>
            <a:r>
              <a:rPr lang="en-US" sz="1400" b="1">
                <a:latin typeface="Courier New" pitchFamily="49" charset="0"/>
              </a:rPr>
              <a:t>|SMSA    |    -.04251**        .01950085    -2.180   .0293    .6537815|</a:t>
            </a:r>
          </a:p>
          <a:p>
            <a:r>
              <a:rPr lang="en-US" sz="1400" b="1">
                <a:latin typeface="Courier New" pitchFamily="49" charset="0"/>
              </a:rPr>
              <a:t>|MS      |    -.02946          .01913652    -1.540   .1236    .8144058|</a:t>
            </a:r>
          </a:p>
          <a:p>
            <a:r>
              <a:rPr lang="en-US" sz="1400" b="1">
                <a:latin typeface="Courier New" pitchFamily="49" charset="0"/>
              </a:rPr>
              <a:t>|EXP     |     .09666***       .00119162    81.114   .0000   19.853782|</a:t>
            </a:r>
          </a:p>
          <a:p>
            <a:r>
              <a:rPr lang="en-US" sz="1400" b="1">
                <a:latin typeface="Courier New" pitchFamily="49" charset="0"/>
              </a:rPr>
              <a:t>+--------+------------------------------------------------------------+</a:t>
            </a:r>
          </a:p>
          <a:p>
            <a:r>
              <a:rPr lang="en-US" sz="1400" b="1">
                <a:latin typeface="Courier New" pitchFamily="49" charset="0"/>
              </a:rPr>
              <a:t>+---------------------------------------------------------------------+</a:t>
            </a:r>
          </a:p>
          <a:p>
            <a:r>
              <a:rPr lang="en-US" sz="1400" b="1">
                <a:latin typeface="Courier New" pitchFamily="49" charset="0"/>
              </a:rPr>
              <a:t>| Covariance matrix for the model is adjusted for data clustering.    |</a:t>
            </a:r>
          </a:p>
          <a:p>
            <a:r>
              <a:rPr lang="en-US" sz="1400" b="1">
                <a:latin typeface="Courier New" pitchFamily="49" charset="0"/>
              </a:rPr>
              <a:t>| Sample of   4165 observations contained    595 clusters defined by  |</a:t>
            </a:r>
          </a:p>
          <a:p>
            <a:r>
              <a:rPr lang="en-US" sz="1400" b="1">
                <a:latin typeface="Courier New" pitchFamily="49" charset="0"/>
              </a:rPr>
              <a:t>|      7 observations (fixed number) in each cluster.                 |</a:t>
            </a:r>
          </a:p>
          <a:p>
            <a:r>
              <a:rPr lang="en-US" sz="1400" b="1">
                <a:latin typeface="Courier New" pitchFamily="49" charset="0"/>
              </a:rPr>
              <a:t>+---------------------------------------------------------------------+</a:t>
            </a:r>
          </a:p>
          <a:p>
            <a:r>
              <a:rPr lang="en-US" sz="1400" b="1">
                <a:latin typeface="Courier New" pitchFamily="49" charset="0"/>
              </a:rPr>
              <a:t>+--------+--------------+----------------+--------+--------+----------+</a:t>
            </a:r>
          </a:p>
          <a:p>
            <a:r>
              <a:rPr lang="en-US" sz="1400" b="1">
                <a:latin typeface="Courier New" pitchFamily="49" charset="0"/>
              </a:rPr>
              <a:t>|Variable| Coefficient  | Standard Error |b/St.Er.|P[|Z|&gt;z]| Mean of X|</a:t>
            </a:r>
          </a:p>
          <a:p>
            <a:r>
              <a:rPr lang="en-US" sz="1400" b="1">
                <a:latin typeface="Courier New" pitchFamily="49" charset="0"/>
              </a:rPr>
              <a:t>+--------+--------------+----------------+--------+--------+----------+</a:t>
            </a:r>
          </a:p>
          <a:p>
            <a:r>
              <a:rPr lang="en-US" sz="1400" b="1">
                <a:latin typeface="Courier New" pitchFamily="49" charset="0"/>
              </a:rPr>
              <a:t>|DOCC    |    -.02021          .01982162    -1.020   .3078      .00000|</a:t>
            </a:r>
          </a:p>
          <a:p>
            <a:r>
              <a:rPr lang="en-US" sz="1400" b="1">
                <a:latin typeface="Courier New" pitchFamily="49" charset="0"/>
              </a:rPr>
              <a:t>|DSMSA   |    -.04251          .03091685    -1.375   .1692      .00000|</a:t>
            </a:r>
          </a:p>
          <a:p>
            <a:r>
              <a:rPr lang="en-US" sz="1400" b="1">
                <a:latin typeface="Courier New" pitchFamily="49" charset="0"/>
              </a:rPr>
              <a:t>|DMS     |    -.02946          .02635035    -1.118   .2635      .00000|</a:t>
            </a:r>
          </a:p>
          <a:p>
            <a:r>
              <a:rPr lang="en-US" sz="1400" b="1">
                <a:latin typeface="Courier New" pitchFamily="49" charset="0"/>
              </a:rPr>
              <a:t>|DEXP    |     .09666***       .00176599    54.732   .0000      .00000|</a:t>
            </a:r>
          </a:p>
          <a:p>
            <a:r>
              <a:rPr lang="en-US" sz="1400" b="1">
                <a:latin typeface="Courier New" pitchFamily="49" charset="0"/>
              </a:rPr>
              <a:t>+--------+------------------------------------------------------------+</a:t>
            </a:r>
          </a:p>
        </p:txBody>
      </p:sp>
      <p:sp>
        <p:nvSpPr>
          <p:cNvPr id="47109" name="Rectangle 6"/>
          <p:cNvSpPr>
            <a:spLocks noChangeArrowheads="1"/>
          </p:cNvSpPr>
          <p:nvPr/>
        </p:nvSpPr>
        <p:spPr bwMode="auto">
          <a:xfrm>
            <a:off x="3581400" y="2590800"/>
            <a:ext cx="1295400" cy="9144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
        <p:nvSpPr>
          <p:cNvPr id="47110" name="Rectangle 6"/>
          <p:cNvSpPr>
            <a:spLocks noChangeArrowheads="1"/>
          </p:cNvSpPr>
          <p:nvPr/>
        </p:nvSpPr>
        <p:spPr bwMode="auto">
          <a:xfrm>
            <a:off x="3581400" y="5410200"/>
            <a:ext cx="1295400" cy="9144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smtClean="0"/>
              <a:t>Time Invariant Regressors</a:t>
            </a:r>
          </a:p>
        </p:txBody>
      </p:sp>
      <p:sp>
        <p:nvSpPr>
          <p:cNvPr id="48131" name="Rectangle 3"/>
          <p:cNvSpPr>
            <a:spLocks noGrp="1" noChangeArrowheads="1"/>
          </p:cNvSpPr>
          <p:nvPr>
            <p:ph type="body" idx="1"/>
          </p:nvPr>
        </p:nvSpPr>
        <p:spPr>
          <a:xfrm>
            <a:off x="1524000" y="1981200"/>
            <a:ext cx="6629400" cy="4302125"/>
          </a:xfrm>
        </p:spPr>
        <p:txBody>
          <a:bodyPr/>
          <a:lstStyle/>
          <a:p>
            <a:r>
              <a:rPr lang="en-US" smtClean="0"/>
              <a:t>Time invariant </a:t>
            </a:r>
            <a:r>
              <a:rPr lang="en-US" b="1" smtClean="0"/>
              <a:t>x</a:t>
            </a:r>
            <a:r>
              <a:rPr lang="en-US" baseline="-25000" smtClean="0"/>
              <a:t>it</a:t>
            </a:r>
            <a:r>
              <a:rPr lang="en-US" smtClean="0"/>
              <a:t> is defined as invariant for all i.  E.g., sex dummy variable, FEM and ED (education in the Cornwell/Rupert data).</a:t>
            </a:r>
          </a:p>
          <a:p>
            <a:endParaRPr lang="en-US" smtClean="0"/>
          </a:p>
          <a:p>
            <a:r>
              <a:rPr lang="en-US" smtClean="0"/>
              <a:t>If </a:t>
            </a:r>
            <a:r>
              <a:rPr lang="en-US" b="1" smtClean="0"/>
              <a:t>x</a:t>
            </a:r>
            <a:r>
              <a:rPr lang="en-US" baseline="-25000" smtClean="0"/>
              <a:t>it,k</a:t>
            </a:r>
            <a:r>
              <a:rPr lang="en-US" smtClean="0"/>
              <a:t> is invariant for all t, then the group mean deviations are all 0.</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smtClean="0"/>
              <a:t>FE With Time Invariant Variables</a:t>
            </a:r>
          </a:p>
        </p:txBody>
      </p:sp>
      <p:sp>
        <p:nvSpPr>
          <p:cNvPr id="49155" name="Text Box 4"/>
          <p:cNvSpPr txBox="1">
            <a:spLocks noChangeArrowheads="1"/>
          </p:cNvSpPr>
          <p:nvPr/>
        </p:nvSpPr>
        <p:spPr bwMode="auto">
          <a:xfrm>
            <a:off x="1143000" y="1905000"/>
            <a:ext cx="7315200" cy="4339650"/>
          </a:xfrm>
          <a:prstGeom prst="rect">
            <a:avLst/>
          </a:prstGeom>
          <a:noFill/>
          <a:ln w="19050">
            <a:noFill/>
            <a:miter lim="800000"/>
            <a:headEnd/>
            <a:tailEnd/>
          </a:ln>
        </p:spPr>
        <p:txBody>
          <a:bodyPr>
            <a:spAutoFit/>
          </a:bodyPr>
          <a:lstStyle/>
          <a:p>
            <a:r>
              <a:rPr lang="en-US" sz="1200" b="1">
                <a:latin typeface="Courier New" pitchFamily="49" charset="0"/>
              </a:rPr>
              <a:t>+----------------------------------------------------+</a:t>
            </a:r>
          </a:p>
          <a:p>
            <a:r>
              <a:rPr lang="en-US" sz="1200" b="1">
                <a:latin typeface="Courier New" pitchFamily="49" charset="0"/>
              </a:rPr>
              <a:t>| There are  3 vars. with no within group variation. |</a:t>
            </a:r>
          </a:p>
          <a:p>
            <a:r>
              <a:rPr lang="en-US" sz="1200" b="1">
                <a:latin typeface="Courier New" pitchFamily="49" charset="0"/>
              </a:rPr>
              <a:t>| FEM      ED       BLK                              |</a:t>
            </a:r>
          </a:p>
          <a:p>
            <a:r>
              <a:rPr lang="en-US" sz="1200" b="1">
                <a:latin typeface="Courier New" pitchFamily="49" charset="0"/>
              </a:rPr>
              <a:t>+----------------------------------------------------+</a:t>
            </a:r>
          </a:p>
          <a:p>
            <a:r>
              <a:rPr lang="en-US" sz="1200" b="1">
                <a:latin typeface="Courier New" pitchFamily="49" charset="0"/>
              </a:rPr>
              <a:t>+--------+--------------+----------------+--------+--------+----------+</a:t>
            </a:r>
          </a:p>
          <a:p>
            <a:r>
              <a:rPr lang="en-US" sz="1200" b="1">
                <a:latin typeface="Courier New" pitchFamily="49" charset="0"/>
              </a:rPr>
              <a:t>|Variable| Coefficient  | Standard Error |b/St.Er.|P[|Z|&gt;z]| Mean of X|</a:t>
            </a:r>
          </a:p>
          <a:p>
            <a:r>
              <a:rPr lang="en-US" sz="1200" b="1">
                <a:latin typeface="Courier New" pitchFamily="49" charset="0"/>
              </a:rPr>
              <a:t>+--------+--------------+----------------+--------+--------+----------+</a:t>
            </a:r>
          </a:p>
          <a:p>
            <a:r>
              <a:rPr lang="en-US" sz="1200" b="1">
                <a:latin typeface="Courier New" pitchFamily="49" charset="0"/>
              </a:rPr>
              <a:t> EXP     |     .09671227       .00119137    81.177   .0000   19.8537815</a:t>
            </a:r>
          </a:p>
          <a:p>
            <a:r>
              <a:rPr lang="en-US" sz="1200" b="1">
                <a:latin typeface="Courier New" pitchFamily="49" charset="0"/>
              </a:rPr>
              <a:t> WKS     |     .00118483       .00060357     1.963   .0496   46.8115246</a:t>
            </a:r>
          </a:p>
          <a:p>
            <a:r>
              <a:rPr lang="en-US" sz="1200" b="1">
                <a:latin typeface="Courier New" pitchFamily="49" charset="0"/>
              </a:rPr>
              <a:t> OCC     |    -.02145609       .01375327    -1.560   .1187    .51116447</a:t>
            </a:r>
          </a:p>
          <a:p>
            <a:r>
              <a:rPr lang="en-US" sz="1200" b="1">
                <a:latin typeface="Courier New" pitchFamily="49" charset="0"/>
              </a:rPr>
              <a:t> SMSA    |    -.04454343       .01946544    -2.288   .0221    .65378151</a:t>
            </a:r>
          </a:p>
          <a:p>
            <a:r>
              <a:rPr lang="en-US" sz="1200" b="1">
                <a:latin typeface="Courier New" pitchFamily="49" charset="0"/>
              </a:rPr>
              <a:t> </a:t>
            </a:r>
            <a:r>
              <a:rPr lang="en-US" sz="1200" b="1">
                <a:solidFill>
                  <a:srgbClr val="FF3300"/>
                </a:solidFill>
                <a:latin typeface="Courier New" pitchFamily="49" charset="0"/>
              </a:rPr>
              <a:t>FEM     |       .000000    ......(Fixed Parameter).......</a:t>
            </a:r>
          </a:p>
          <a:p>
            <a:r>
              <a:rPr lang="en-US" sz="1200" b="1">
                <a:solidFill>
                  <a:srgbClr val="FF3300"/>
                </a:solidFill>
                <a:latin typeface="Courier New" pitchFamily="49" charset="0"/>
              </a:rPr>
              <a:t> ED      |       .000000    ......(Fixed Parameter).......</a:t>
            </a:r>
          </a:p>
          <a:p>
            <a:r>
              <a:rPr lang="en-US" sz="1200" b="1">
                <a:solidFill>
                  <a:srgbClr val="FF3300"/>
                </a:solidFill>
                <a:latin typeface="Courier New" pitchFamily="49" charset="0"/>
              </a:rPr>
              <a:t> BLK     |       .000000    ......(Fixed Parameter).......</a:t>
            </a:r>
          </a:p>
          <a:p>
            <a:r>
              <a:rPr lang="en-US" sz="1200" b="1" smtClean="0">
                <a:latin typeface="Courier New" pitchFamily="49" charset="0"/>
                <a:cs typeface="Courier New" pitchFamily="49" charset="0"/>
              </a:rPr>
              <a:t>+--------------------------------------------------------------------+</a:t>
            </a:r>
          </a:p>
          <a:p>
            <a:r>
              <a:rPr lang="en-US" sz="1200" b="1" smtClean="0">
                <a:latin typeface="Courier New" pitchFamily="49" charset="0"/>
                <a:cs typeface="Courier New" pitchFamily="49" charset="0"/>
              </a:rPr>
              <a:t>|             Test Statistics for the Classical Model                |</a:t>
            </a:r>
          </a:p>
          <a:p>
            <a:r>
              <a:rPr lang="en-US" sz="1200" b="1" smtClean="0">
                <a:latin typeface="Courier New" pitchFamily="49" charset="0"/>
                <a:cs typeface="Courier New" pitchFamily="49" charset="0"/>
              </a:rPr>
              <a:t>+--------------------------------------------------------------------+</a:t>
            </a:r>
          </a:p>
          <a:p>
            <a:r>
              <a:rPr lang="en-US" sz="1200" b="1" smtClean="0">
                <a:latin typeface="Courier New" pitchFamily="49" charset="0"/>
                <a:cs typeface="Courier New" pitchFamily="49" charset="0"/>
              </a:rPr>
              <a:t>|       Model            Log-Likelihood    Sum of Squares  R-squared |</a:t>
            </a:r>
          </a:p>
          <a:p>
            <a:r>
              <a:rPr lang="en-US" sz="1200" b="1" smtClean="0">
                <a:latin typeface="Courier New" pitchFamily="49" charset="0"/>
                <a:cs typeface="Courier New" pitchFamily="49" charset="0"/>
              </a:rPr>
              <a:t>|(1)  Constant term only    -2688.80597         886.90494     .00000 |</a:t>
            </a:r>
          </a:p>
          <a:p>
            <a:r>
              <a:rPr lang="en-US" sz="1200" b="1" smtClean="0">
                <a:latin typeface="Courier New" pitchFamily="49" charset="0"/>
                <a:cs typeface="Courier New" pitchFamily="49" charset="0"/>
              </a:rPr>
              <a:t>|(2)  Group effects only       27.58464         240.65119     .72866 |</a:t>
            </a:r>
          </a:p>
          <a:p>
            <a:r>
              <a:rPr lang="en-US" sz="1200" b="1" smtClean="0">
                <a:latin typeface="Courier New" pitchFamily="49" charset="0"/>
                <a:cs typeface="Courier New" pitchFamily="49" charset="0"/>
              </a:rPr>
              <a:t>|(3)  X - variables only    -1688.12010         548.51596     .38154 |</a:t>
            </a:r>
          </a:p>
          <a:p>
            <a:r>
              <a:rPr lang="en-US" sz="1200" b="1" smtClean="0">
                <a:latin typeface="Courier New" pitchFamily="49" charset="0"/>
                <a:cs typeface="Courier New" pitchFamily="49" charset="0"/>
              </a:rPr>
              <a:t>|(4)  X and group effects    2223.20087          83.85013     .90546 |</a:t>
            </a:r>
          </a:p>
          <a:p>
            <a:r>
              <a:rPr lang="en-US" sz="1200" b="1" smtClean="0">
                <a:latin typeface="Courier New" pitchFamily="49" charset="0"/>
                <a:cs typeface="Courier New" pitchFamily="49" charset="0"/>
              </a:rPr>
              <a:t>+--------------------------------------------------------------------+</a:t>
            </a:r>
          </a:p>
        </p:txBody>
      </p:sp>
      <p:sp>
        <p:nvSpPr>
          <p:cNvPr id="49157" name="Rectangle 6"/>
          <p:cNvSpPr>
            <a:spLocks noChangeArrowheads="1"/>
          </p:cNvSpPr>
          <p:nvPr/>
        </p:nvSpPr>
        <p:spPr bwMode="auto">
          <a:xfrm>
            <a:off x="1295400" y="3962400"/>
            <a:ext cx="6477000" cy="533400"/>
          </a:xfrm>
          <a:prstGeom prst="rect">
            <a:avLst/>
          </a:prstGeom>
          <a:solidFill>
            <a:srgbClr val="0099FF">
              <a:alpha val="20000"/>
            </a:srgbClr>
          </a:solidFill>
          <a:ln w="19050" algn="ctr">
            <a:solidFill>
              <a:schemeClr val="tx1"/>
            </a:solidFill>
            <a:round/>
            <a:headEnd/>
            <a:tailEnd/>
          </a:ln>
        </p:spPr>
        <p:txBody>
          <a:bodyPr wrap="none"/>
          <a:lstStyle/>
          <a:p>
            <a:endParaRPr lang="en-US"/>
          </a:p>
        </p:txBody>
      </p:sp>
      <p:sp>
        <p:nvSpPr>
          <p:cNvPr id="49158" name="Rectangle 6"/>
          <p:cNvSpPr>
            <a:spLocks noChangeArrowheads="1"/>
          </p:cNvSpPr>
          <p:nvPr/>
        </p:nvSpPr>
        <p:spPr bwMode="auto">
          <a:xfrm>
            <a:off x="4945063" y="5740878"/>
            <a:ext cx="1600200" cy="228600"/>
          </a:xfrm>
          <a:prstGeom prst="rect">
            <a:avLst/>
          </a:prstGeom>
          <a:solidFill>
            <a:srgbClr val="0099FF">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4"/>
          <p:cNvSpPr>
            <a:spLocks noGrp="1" noChangeArrowheads="1"/>
          </p:cNvSpPr>
          <p:nvPr>
            <p:ph type="title"/>
          </p:nvPr>
        </p:nvSpPr>
        <p:spPr>
          <a:xfrm>
            <a:off x="304800" y="685800"/>
            <a:ext cx="8229600" cy="1143000"/>
          </a:xfrm>
        </p:spPr>
        <p:txBody>
          <a:bodyPr/>
          <a:lstStyle/>
          <a:p>
            <a:r>
              <a:rPr lang="en-US" smtClean="0"/>
              <a:t>Drop The Time Invariant Variables</a:t>
            </a:r>
            <a:br>
              <a:rPr lang="en-US" smtClean="0"/>
            </a:br>
            <a:r>
              <a:rPr lang="en-US" smtClean="0"/>
              <a:t>Same Results</a:t>
            </a:r>
          </a:p>
        </p:txBody>
      </p:sp>
      <p:sp>
        <p:nvSpPr>
          <p:cNvPr id="50179" name="Text Box 5"/>
          <p:cNvSpPr txBox="1">
            <a:spLocks noChangeArrowheads="1"/>
          </p:cNvSpPr>
          <p:nvPr/>
        </p:nvSpPr>
        <p:spPr bwMode="auto">
          <a:xfrm>
            <a:off x="457200" y="1981200"/>
            <a:ext cx="8153400" cy="3754874"/>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|Variable| Coefficient  | Standard Error |b/St.Er.|P[|Z|&gt;z]| Mean of X|</a:t>
            </a:r>
          </a:p>
          <a:p>
            <a:r>
              <a:rPr lang="en-US" sz="1400" b="1">
                <a:latin typeface="Courier New" pitchFamily="49" charset="0"/>
              </a:rPr>
              <a:t>+--------+--------------+----------------+--------+--------+----------+</a:t>
            </a:r>
          </a:p>
          <a:p>
            <a:r>
              <a:rPr lang="en-US" sz="1400" b="1">
                <a:latin typeface="Courier New" pitchFamily="49" charset="0"/>
              </a:rPr>
              <a:t> EXP     |     .09671227       .00119087    81.211   .0000   19.8537815</a:t>
            </a:r>
          </a:p>
          <a:p>
            <a:r>
              <a:rPr lang="en-US" sz="1400" b="1">
                <a:latin typeface="Courier New" pitchFamily="49" charset="0"/>
              </a:rPr>
              <a:t> WKS     |     .00118483       .00060332     1.964   .0495   46.8115246</a:t>
            </a:r>
          </a:p>
          <a:p>
            <a:r>
              <a:rPr lang="en-US" sz="1400" b="1">
                <a:latin typeface="Courier New" pitchFamily="49" charset="0"/>
              </a:rPr>
              <a:t> OCC     |    -.02145609       .01374749    -1.561   .1186    .51116447</a:t>
            </a:r>
          </a:p>
          <a:p>
            <a:r>
              <a:rPr lang="en-US" sz="1400" b="1">
                <a:latin typeface="Courier New" pitchFamily="49" charset="0"/>
              </a:rPr>
              <a:t> SMSA    |    -.04454343       .01945725    -2.289   .0221    .65378151</a:t>
            </a:r>
          </a:p>
          <a:p>
            <a:endParaRPr lang="en-US" sz="1400" b="1">
              <a:latin typeface="Courier New" pitchFamily="49" charset="0"/>
            </a:endParaRPr>
          </a:p>
          <a:p>
            <a:r>
              <a:rPr lang="en-US" sz="1400" b="1" smtClean="0">
                <a:latin typeface="Courier New" pitchFamily="49" charset="0"/>
                <a:cs typeface="Courier New" pitchFamily="49" charset="0"/>
              </a:rPr>
              <a:t>+--------------------------------------------------------------------+</a:t>
            </a:r>
          </a:p>
          <a:p>
            <a:r>
              <a:rPr lang="en-US" sz="1400" b="1" smtClean="0">
                <a:latin typeface="Courier New" pitchFamily="49" charset="0"/>
                <a:cs typeface="Courier New" pitchFamily="49" charset="0"/>
              </a:rPr>
              <a:t>|             Test Statistics for the Classical Model                |</a:t>
            </a:r>
          </a:p>
          <a:p>
            <a:r>
              <a:rPr lang="en-US" sz="1400" b="1" smtClean="0">
                <a:latin typeface="Courier New" pitchFamily="49" charset="0"/>
                <a:cs typeface="Courier New" pitchFamily="49" charset="0"/>
              </a:rPr>
              <a:t>+--------------------------------------------------------------------+</a:t>
            </a:r>
          </a:p>
          <a:p>
            <a:r>
              <a:rPr lang="en-US" sz="1400" b="1" smtClean="0">
                <a:latin typeface="Courier New" pitchFamily="49" charset="0"/>
                <a:cs typeface="Courier New" pitchFamily="49" charset="0"/>
              </a:rPr>
              <a:t>|       Model            Log-Likelihood    Sum of Squares  R-squared |</a:t>
            </a:r>
          </a:p>
          <a:p>
            <a:r>
              <a:rPr lang="en-US" sz="1400" b="1" smtClean="0">
                <a:latin typeface="Courier New" pitchFamily="49" charset="0"/>
                <a:cs typeface="Courier New" pitchFamily="49" charset="0"/>
              </a:rPr>
              <a:t>|(1)  Constant term only    -2688.80597         886.90494     .00000 |</a:t>
            </a:r>
          </a:p>
          <a:p>
            <a:r>
              <a:rPr lang="en-US" sz="1400" b="1" smtClean="0">
                <a:latin typeface="Courier New" pitchFamily="49" charset="0"/>
                <a:cs typeface="Courier New" pitchFamily="49" charset="0"/>
              </a:rPr>
              <a:t>|(2)  Group effects only       27.58464         240.65119     .72866 |</a:t>
            </a:r>
          </a:p>
          <a:p>
            <a:r>
              <a:rPr lang="en-US" sz="1400" b="1" smtClean="0">
                <a:latin typeface="Courier New" pitchFamily="49" charset="0"/>
                <a:cs typeface="Courier New" pitchFamily="49" charset="0"/>
              </a:rPr>
              <a:t>|(3)  X - variables only    -1688.12010         548.51596     .38154 |</a:t>
            </a:r>
          </a:p>
          <a:p>
            <a:r>
              <a:rPr lang="en-US" sz="1400" b="1" smtClean="0">
                <a:latin typeface="Courier New" pitchFamily="49" charset="0"/>
                <a:cs typeface="Courier New" pitchFamily="49" charset="0"/>
              </a:rPr>
              <a:t>|(4)  X and group effects    2223.20087          83.85013     .90546 |</a:t>
            </a:r>
          </a:p>
          <a:p>
            <a:r>
              <a:rPr lang="en-US" sz="1400" b="1" smtClean="0">
                <a:latin typeface="Courier New" pitchFamily="49" charset="0"/>
                <a:cs typeface="Courier New" pitchFamily="49" charset="0"/>
              </a:rPr>
              <a:t>+--------------------------------------------------------------------+</a:t>
            </a:r>
          </a:p>
        </p:txBody>
      </p:sp>
      <p:sp>
        <p:nvSpPr>
          <p:cNvPr id="50180" name="Text Box 6"/>
          <p:cNvSpPr txBox="1">
            <a:spLocks noChangeArrowheads="1"/>
          </p:cNvSpPr>
          <p:nvPr/>
        </p:nvSpPr>
        <p:spPr bwMode="auto">
          <a:xfrm>
            <a:off x="533400" y="5867400"/>
            <a:ext cx="7467600" cy="379413"/>
          </a:xfrm>
          <a:prstGeom prst="rect">
            <a:avLst/>
          </a:prstGeom>
          <a:noFill/>
          <a:ln w="12700">
            <a:solidFill>
              <a:schemeClr val="tx1"/>
            </a:solidFill>
            <a:miter lim="800000"/>
            <a:headEnd/>
            <a:tailEnd/>
          </a:ln>
        </p:spPr>
        <p:txBody>
          <a:bodyPr>
            <a:spAutoFit/>
          </a:bodyPr>
          <a:lstStyle/>
          <a:p>
            <a:pPr algn="ctr">
              <a:spcBef>
                <a:spcPct val="50000"/>
              </a:spcBef>
            </a:pPr>
            <a:r>
              <a:rPr lang="en-US" b="1">
                <a:latin typeface="Courier New" pitchFamily="49" charset="0"/>
              </a:rPr>
              <a:t>No change in the sum of squared residuals</a:t>
            </a:r>
          </a:p>
        </p:txBody>
      </p:sp>
      <p:sp>
        <p:nvSpPr>
          <p:cNvPr id="5" name="Rectangle 6"/>
          <p:cNvSpPr>
            <a:spLocks noChangeArrowheads="1"/>
          </p:cNvSpPr>
          <p:nvPr/>
        </p:nvSpPr>
        <p:spPr bwMode="auto">
          <a:xfrm>
            <a:off x="5334000" y="5223616"/>
            <a:ext cx="1600200" cy="228600"/>
          </a:xfrm>
          <a:prstGeom prst="rect">
            <a:avLst/>
          </a:prstGeom>
          <a:solidFill>
            <a:srgbClr val="0099FF">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2"/>
          <p:cNvSpPr>
            <a:spLocks noGrp="1"/>
          </p:cNvSpPr>
          <p:nvPr>
            <p:ph type="title"/>
          </p:nvPr>
        </p:nvSpPr>
        <p:spPr>
          <a:xfrm>
            <a:off x="609600" y="4419600"/>
            <a:ext cx="8229600" cy="1143000"/>
          </a:xfrm>
        </p:spPr>
        <p:txBody>
          <a:bodyPr/>
          <a:lstStyle/>
          <a:p>
            <a:r>
              <a:rPr lang="en-US" smtClean="0">
                <a:solidFill>
                  <a:schemeClr val="tx1"/>
                </a:solidFill>
              </a:rPr>
              <a:t>Fixed Effects Vector Decomposition</a:t>
            </a:r>
            <a:r>
              <a:rPr lang="en-US" smtClean="0"/>
              <a:t/>
            </a:r>
            <a:br>
              <a:rPr lang="en-US" smtClean="0"/>
            </a:br>
            <a:r>
              <a:rPr lang="en-US" smtClean="0"/>
              <a:t/>
            </a:r>
            <a:br>
              <a:rPr lang="en-US" smtClean="0"/>
            </a:br>
            <a:r>
              <a:rPr lang="en-US" smtClean="0"/>
              <a:t>Efficient Estimation of Time Invariant and Rarely Changing Variables in Finite Sample Panel Analyses with Unit Fixed Effects</a:t>
            </a:r>
            <a:br>
              <a:rPr lang="en-US" smtClean="0"/>
            </a:br>
            <a:r>
              <a:rPr lang="en-US" smtClean="0"/>
              <a:t/>
            </a:r>
            <a:br>
              <a:rPr lang="en-US" smtClean="0"/>
            </a:br>
            <a:r>
              <a:rPr lang="en-US" smtClean="0"/>
              <a:t>Thomas Pl</a:t>
            </a:r>
            <a:r>
              <a:rPr lang="en-US" smtClean="0">
                <a:cs typeface="Arial" charset="0"/>
              </a:rPr>
              <a:t>ümper and Vera Troeger</a:t>
            </a:r>
            <a:br>
              <a:rPr lang="en-US" smtClean="0">
                <a:cs typeface="Arial" charset="0"/>
              </a:rPr>
            </a:br>
            <a:r>
              <a:rPr lang="en-US" smtClean="0">
                <a:cs typeface="Arial" charset="0"/>
              </a:rPr>
              <a:t>Political Analysis, 2007</a:t>
            </a:r>
            <a:endParaRPr lang="en-US"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smtClean="0"/>
              <a:t>Introduction</a:t>
            </a:r>
          </a:p>
        </p:txBody>
      </p:sp>
      <p:sp>
        <p:nvSpPr>
          <p:cNvPr id="52227" name="Rectangle 3"/>
          <p:cNvSpPr>
            <a:spLocks noGrp="1" noChangeArrowheads="1"/>
          </p:cNvSpPr>
          <p:nvPr>
            <p:ph type="body" idx="1"/>
          </p:nvPr>
        </p:nvSpPr>
        <p:spPr/>
        <p:txBody>
          <a:bodyPr/>
          <a:lstStyle/>
          <a:p>
            <a:pPr>
              <a:buFont typeface="Wingdings" pitchFamily="2" charset="2"/>
              <a:buNone/>
            </a:pPr>
            <a:r>
              <a:rPr lang="en-US" smtClean="0"/>
              <a:t>[T]he FE model … does not allow the estimation of time invariant variables. A second drawback of the FE model … results from its </a:t>
            </a:r>
            <a:r>
              <a:rPr lang="en-US" b="1" u="sng" smtClean="0">
                <a:solidFill>
                  <a:srgbClr val="FF3300"/>
                </a:solidFill>
              </a:rPr>
              <a:t>inefficiency</a:t>
            </a:r>
            <a:r>
              <a:rPr lang="en-US" smtClean="0"/>
              <a:t> in estimating the effect of variables that have very little within variance.</a:t>
            </a:r>
          </a:p>
          <a:p>
            <a:pPr>
              <a:buFont typeface="Wingdings" pitchFamily="2" charset="2"/>
              <a:buNone/>
            </a:pPr>
            <a:r>
              <a:rPr lang="en-US" smtClean="0"/>
              <a:t>This article discusses a remedy to the related problems of estimating time invariant and rarely changing variables in FE models with unit effects</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p:txBody>
          <a:bodyPr/>
          <a:lstStyle/>
          <a:p>
            <a:r>
              <a:rPr lang="en-US" smtClean="0"/>
              <a:t>The Model</a:t>
            </a:r>
          </a:p>
        </p:txBody>
      </p:sp>
      <p:graphicFrame>
        <p:nvGraphicFramePr>
          <p:cNvPr id="17410" name="Object 2"/>
          <p:cNvGraphicFramePr>
            <a:graphicFrameLocks noChangeAspect="1"/>
          </p:cNvGraphicFramePr>
          <p:nvPr/>
        </p:nvGraphicFramePr>
        <p:xfrm>
          <a:off x="1511300" y="2451100"/>
          <a:ext cx="6146800" cy="1955800"/>
        </p:xfrm>
        <a:graphic>
          <a:graphicData uri="http://schemas.openxmlformats.org/presentationml/2006/ole">
            <mc:AlternateContent xmlns:mc="http://schemas.openxmlformats.org/markup-compatibility/2006">
              <mc:Choice xmlns:v="urn:schemas-microsoft-com:vml" Requires="v">
                <p:oleObj spid="_x0000_s64525" name="Equation" r:id="rId4" imgW="3073400" imgH="977900" progId="Equation.DSMT4">
                  <p:embed/>
                </p:oleObj>
              </mc:Choice>
              <mc:Fallback>
                <p:oleObj name="Equation" r:id="rId4" imgW="3073400" imgH="977900" progId="Equation.DSMT4">
                  <p:embed/>
                  <p:pic>
                    <p:nvPicPr>
                      <p:cNvPr id="0"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11300" y="2451100"/>
                        <a:ext cx="6146800" cy="1955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412" name="Rectangle 4"/>
          <p:cNvSpPr>
            <a:spLocks noChangeArrowheads="1"/>
          </p:cNvSpPr>
          <p:nvPr/>
        </p:nvSpPr>
        <p:spPr bwMode="auto">
          <a:xfrm>
            <a:off x="1359494" y="2438400"/>
            <a:ext cx="6781800" cy="8382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a:xfrm>
            <a:off x="457200" y="762000"/>
            <a:ext cx="8229600" cy="990600"/>
          </a:xfrm>
        </p:spPr>
        <p:txBody>
          <a:bodyPr/>
          <a:lstStyle/>
          <a:p>
            <a:r>
              <a:rPr lang="en-US" smtClean="0"/>
              <a:t>Fixed Effects Vector Decomposition</a:t>
            </a:r>
          </a:p>
        </p:txBody>
      </p:sp>
      <p:sp>
        <p:nvSpPr>
          <p:cNvPr id="18436" name="Rectangle 3"/>
          <p:cNvSpPr>
            <a:spLocks noGrp="1" noChangeArrowheads="1"/>
          </p:cNvSpPr>
          <p:nvPr>
            <p:ph type="body" idx="1"/>
          </p:nvPr>
        </p:nvSpPr>
        <p:spPr>
          <a:xfrm>
            <a:off x="533400" y="2362200"/>
            <a:ext cx="8229600" cy="3886200"/>
          </a:xfrm>
        </p:spPr>
        <p:txBody>
          <a:bodyPr/>
          <a:lstStyle/>
          <a:p>
            <a:pPr>
              <a:buFont typeface="Wingdings" pitchFamily="2" charset="2"/>
              <a:buNone/>
            </a:pPr>
            <a:r>
              <a:rPr lang="en-US" smtClean="0"/>
              <a:t>Step 1:  Compute the fixed effects regression to get the “estimated unit effects.”  “We run this FE model with the sole intention to obtain estimates of the unit effects, </a:t>
            </a:r>
            <a:r>
              <a:rPr lang="el-GR" smtClean="0">
                <a:cs typeface="Tahoma" pitchFamily="34" charset="0"/>
              </a:rPr>
              <a:t>α</a:t>
            </a:r>
            <a:r>
              <a:rPr lang="en-US" baseline="-25000" smtClean="0">
                <a:cs typeface="Tahoma" pitchFamily="34" charset="0"/>
              </a:rPr>
              <a:t>i</a:t>
            </a:r>
            <a:r>
              <a:rPr lang="en-US" smtClean="0">
                <a:cs typeface="Tahoma" pitchFamily="34" charset="0"/>
              </a:rPr>
              <a:t>.”</a:t>
            </a:r>
          </a:p>
          <a:p>
            <a:endParaRPr lang="en-US" smtClean="0">
              <a:cs typeface="Tahoma" pitchFamily="34" charset="0"/>
            </a:endParaRPr>
          </a:p>
          <a:p>
            <a:endParaRPr lang="el-GR" smtClean="0">
              <a:cs typeface="Tahoma" pitchFamily="34" charset="0"/>
            </a:endParaRPr>
          </a:p>
        </p:txBody>
      </p:sp>
      <p:graphicFrame>
        <p:nvGraphicFramePr>
          <p:cNvPr id="18434" name="Object 2"/>
          <p:cNvGraphicFramePr>
            <a:graphicFrameLocks noChangeAspect="1"/>
          </p:cNvGraphicFramePr>
          <p:nvPr/>
        </p:nvGraphicFramePr>
        <p:xfrm>
          <a:off x="2895600" y="4724400"/>
          <a:ext cx="2757488" cy="608013"/>
        </p:xfrm>
        <a:graphic>
          <a:graphicData uri="http://schemas.openxmlformats.org/presentationml/2006/ole">
            <mc:AlternateContent xmlns:mc="http://schemas.openxmlformats.org/markup-compatibility/2006">
              <mc:Choice xmlns:v="urn:schemas-microsoft-com:vml" Requires="v">
                <p:oleObj spid="_x0000_s65548" name="Equation" r:id="rId4" imgW="1689100" imgH="368300" progId="Equation.DSMT4">
                  <p:embed/>
                </p:oleObj>
              </mc:Choice>
              <mc:Fallback>
                <p:oleObj name="Equation" r:id="rId4" imgW="1689100" imgH="368300" progId="Equation.DSMT4">
                  <p:embed/>
                  <p:pic>
                    <p:nvPicPr>
                      <p:cNvPr id="0"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5600" y="4724400"/>
                        <a:ext cx="2757488" cy="6080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437" name="Rectangle 4"/>
          <p:cNvSpPr>
            <a:spLocks noChangeArrowheads="1"/>
          </p:cNvSpPr>
          <p:nvPr/>
        </p:nvSpPr>
        <p:spPr bwMode="auto">
          <a:xfrm>
            <a:off x="2590800" y="4648200"/>
            <a:ext cx="3505200" cy="8382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Rectangle 2"/>
          <p:cNvSpPr>
            <a:spLocks noGrp="1" noChangeArrowheads="1"/>
          </p:cNvSpPr>
          <p:nvPr>
            <p:ph type="title"/>
          </p:nvPr>
        </p:nvSpPr>
        <p:spPr/>
        <p:txBody>
          <a:bodyPr/>
          <a:lstStyle/>
          <a:p>
            <a:r>
              <a:rPr lang="en-US" smtClean="0"/>
              <a:t>Step 2</a:t>
            </a:r>
          </a:p>
        </p:txBody>
      </p:sp>
      <p:sp>
        <p:nvSpPr>
          <p:cNvPr id="19461" name="Rectangle 3"/>
          <p:cNvSpPr>
            <a:spLocks noGrp="1" noChangeArrowheads="1"/>
          </p:cNvSpPr>
          <p:nvPr>
            <p:ph type="body" idx="1"/>
          </p:nvPr>
        </p:nvSpPr>
        <p:spPr>
          <a:xfrm>
            <a:off x="457200" y="2133600"/>
            <a:ext cx="8229600" cy="3276600"/>
          </a:xfrm>
        </p:spPr>
        <p:txBody>
          <a:bodyPr/>
          <a:lstStyle/>
          <a:p>
            <a:pPr>
              <a:buFont typeface="Wingdings" pitchFamily="2" charset="2"/>
              <a:buNone/>
            </a:pPr>
            <a:r>
              <a:rPr lang="en-US" smtClean="0"/>
              <a:t>     Regress a</a:t>
            </a:r>
            <a:r>
              <a:rPr lang="en-US" baseline="-25000" smtClean="0"/>
              <a:t>i</a:t>
            </a:r>
            <a:r>
              <a:rPr lang="en-US" smtClean="0"/>
              <a:t> on </a:t>
            </a:r>
            <a:r>
              <a:rPr lang="en-US" b="1" smtClean="0"/>
              <a:t>z</a:t>
            </a:r>
            <a:r>
              <a:rPr lang="en-US" baseline="-25000" smtClean="0"/>
              <a:t>i</a:t>
            </a:r>
            <a:r>
              <a:rPr lang="en-US" smtClean="0"/>
              <a:t> and compute residuals</a:t>
            </a:r>
          </a:p>
          <a:p>
            <a:pPr>
              <a:buFont typeface="Wingdings" pitchFamily="2" charset="2"/>
              <a:buNone/>
            </a:pPr>
            <a:endParaRPr lang="en-US" smtClean="0"/>
          </a:p>
          <a:p>
            <a:pPr>
              <a:buFont typeface="Wingdings" pitchFamily="2" charset="2"/>
              <a:buNone/>
            </a:pPr>
            <a:endParaRPr lang="en-US" smtClean="0"/>
          </a:p>
        </p:txBody>
      </p:sp>
      <p:graphicFrame>
        <p:nvGraphicFramePr>
          <p:cNvPr id="19458" name="Object 2"/>
          <p:cNvGraphicFramePr>
            <a:graphicFrameLocks noChangeAspect="1"/>
          </p:cNvGraphicFramePr>
          <p:nvPr>
            <p:extLst>
              <p:ext uri="{D42A27DB-BD31-4B8C-83A1-F6EECF244321}">
                <p14:modId xmlns:p14="http://schemas.microsoft.com/office/powerpoint/2010/main" val="2697767732"/>
              </p:ext>
            </p:extLst>
          </p:nvPr>
        </p:nvGraphicFramePr>
        <p:xfrm>
          <a:off x="2895600" y="2743200"/>
          <a:ext cx="2986088" cy="677863"/>
        </p:xfrm>
        <a:graphic>
          <a:graphicData uri="http://schemas.openxmlformats.org/presentationml/2006/ole">
            <mc:AlternateContent xmlns:mc="http://schemas.openxmlformats.org/markup-compatibility/2006">
              <mc:Choice xmlns:v="urn:schemas-microsoft-com:vml" Requires="v">
                <p:oleObj spid="_x0000_s66586" name="Equation" r:id="rId4" imgW="1625600" imgH="368300" progId="Equation.DSMT4">
                  <p:embed/>
                </p:oleObj>
              </mc:Choice>
              <mc:Fallback>
                <p:oleObj name="Equation" r:id="rId4" imgW="1625600" imgH="368300" progId="Equation.DSMT4">
                  <p:embed/>
                  <p:pic>
                    <p:nvPicPr>
                      <p:cNvPr id="0"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5600" y="2743200"/>
                        <a:ext cx="2986088" cy="677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9462" name="Rectangle 4"/>
          <p:cNvSpPr>
            <a:spLocks noChangeArrowheads="1"/>
          </p:cNvSpPr>
          <p:nvPr/>
        </p:nvSpPr>
        <p:spPr bwMode="auto">
          <a:xfrm>
            <a:off x="2667000" y="2667000"/>
            <a:ext cx="3505200" cy="8382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graphicFrame>
        <p:nvGraphicFramePr>
          <p:cNvPr id="19459" name="Object 3"/>
          <p:cNvGraphicFramePr>
            <a:graphicFrameLocks noChangeAspect="1"/>
          </p:cNvGraphicFramePr>
          <p:nvPr>
            <p:extLst>
              <p:ext uri="{D42A27DB-BD31-4B8C-83A1-F6EECF244321}">
                <p14:modId xmlns:p14="http://schemas.microsoft.com/office/powerpoint/2010/main" val="2930809273"/>
              </p:ext>
            </p:extLst>
          </p:nvPr>
        </p:nvGraphicFramePr>
        <p:xfrm>
          <a:off x="1066800" y="3657600"/>
          <a:ext cx="6705600" cy="2192338"/>
        </p:xfrm>
        <a:graphic>
          <a:graphicData uri="http://schemas.openxmlformats.org/presentationml/2006/ole">
            <mc:AlternateContent xmlns:mc="http://schemas.openxmlformats.org/markup-compatibility/2006">
              <mc:Choice xmlns:v="urn:schemas-microsoft-com:vml" Requires="v">
                <p:oleObj spid="_x0000_s66587" name="Equation" r:id="rId6" imgW="3657600" imgH="1193760" progId="Equation.DSMT4">
                  <p:embed/>
                </p:oleObj>
              </mc:Choice>
              <mc:Fallback>
                <p:oleObj name="Equation" r:id="rId6" imgW="3657600" imgH="1193760" progId="Equation.DSMT4">
                  <p:embed/>
                  <p:pic>
                    <p:nvPicPr>
                      <p:cNvPr id="0" name="Picture 15"/>
                      <p:cNvPicPr>
                        <a:picLocks noChangeAspect="1" noChangeArrowheads="1"/>
                      </p:cNvPicPr>
                      <p:nvPr/>
                    </p:nvPicPr>
                    <p:blipFill>
                      <a:blip r:embed="rId7"/>
                      <a:srcRect/>
                      <a:stretch>
                        <a:fillRect/>
                      </a:stretch>
                    </p:blipFill>
                    <p:spPr bwMode="auto">
                      <a:xfrm>
                        <a:off x="1066800" y="3657600"/>
                        <a:ext cx="6705600" cy="2192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p:txBody>
          <a:bodyPr/>
          <a:lstStyle/>
          <a:p>
            <a:r>
              <a:rPr lang="en-US" smtClean="0"/>
              <a:t>Step 3</a:t>
            </a:r>
          </a:p>
        </p:txBody>
      </p:sp>
      <p:sp>
        <p:nvSpPr>
          <p:cNvPr id="20484" name="Rectangle 3"/>
          <p:cNvSpPr>
            <a:spLocks noGrp="1" noChangeArrowheads="1"/>
          </p:cNvSpPr>
          <p:nvPr>
            <p:ph type="body" idx="1"/>
          </p:nvPr>
        </p:nvSpPr>
        <p:spPr/>
        <p:txBody>
          <a:bodyPr/>
          <a:lstStyle/>
          <a:p>
            <a:pPr>
              <a:buFontTx/>
              <a:buNone/>
            </a:pPr>
            <a:r>
              <a:rPr lang="en-US" smtClean="0"/>
              <a:t>    Regress y</a:t>
            </a:r>
            <a:r>
              <a:rPr lang="en-US" baseline="-25000" smtClean="0"/>
              <a:t>it</a:t>
            </a:r>
            <a:r>
              <a:rPr lang="en-US" smtClean="0"/>
              <a:t> on a constant, </a:t>
            </a:r>
            <a:r>
              <a:rPr lang="en-US" b="1" smtClean="0"/>
              <a:t>X</a:t>
            </a:r>
            <a:r>
              <a:rPr lang="en-US" smtClean="0"/>
              <a:t>, </a:t>
            </a:r>
            <a:r>
              <a:rPr lang="en-US" b="1" smtClean="0"/>
              <a:t>Z</a:t>
            </a:r>
            <a:r>
              <a:rPr lang="en-US" smtClean="0"/>
              <a:t> and </a:t>
            </a:r>
            <a:r>
              <a:rPr lang="en-US" b="1" smtClean="0"/>
              <a:t>h</a:t>
            </a:r>
            <a:r>
              <a:rPr lang="en-US" smtClean="0"/>
              <a:t> using ordinary least squares to estimate </a:t>
            </a:r>
            <a:r>
              <a:rPr lang="el-GR" smtClean="0"/>
              <a:t>α</a:t>
            </a:r>
            <a:r>
              <a:rPr lang="en-US" smtClean="0"/>
              <a:t>, </a:t>
            </a:r>
            <a:r>
              <a:rPr lang="el-GR" b="1" smtClean="0"/>
              <a:t>β</a:t>
            </a:r>
            <a:r>
              <a:rPr lang="en-US" smtClean="0"/>
              <a:t>, </a:t>
            </a:r>
            <a:r>
              <a:rPr lang="el-GR" b="1" smtClean="0"/>
              <a:t>γ</a:t>
            </a:r>
            <a:r>
              <a:rPr lang="en-US" smtClean="0"/>
              <a:t>, </a:t>
            </a:r>
            <a:r>
              <a:rPr lang="el-GR" smtClean="0"/>
              <a:t>δ</a:t>
            </a:r>
            <a:r>
              <a:rPr lang="en-US" smtClean="0"/>
              <a:t>.</a:t>
            </a:r>
          </a:p>
          <a:p>
            <a:endParaRPr lang="en-US" smtClean="0"/>
          </a:p>
          <a:p>
            <a:pPr>
              <a:buFont typeface="Wingdings" pitchFamily="2" charset="2"/>
              <a:buNone/>
            </a:pPr>
            <a:endParaRPr lang="en-US" smtClean="0"/>
          </a:p>
        </p:txBody>
      </p:sp>
      <p:graphicFrame>
        <p:nvGraphicFramePr>
          <p:cNvPr id="20482" name="Object 2"/>
          <p:cNvGraphicFramePr>
            <a:graphicFrameLocks noChangeAspect="1"/>
          </p:cNvGraphicFramePr>
          <p:nvPr>
            <p:extLst>
              <p:ext uri="{D42A27DB-BD31-4B8C-83A1-F6EECF244321}">
                <p14:modId xmlns:p14="http://schemas.microsoft.com/office/powerpoint/2010/main" val="1548024016"/>
              </p:ext>
            </p:extLst>
          </p:nvPr>
        </p:nvGraphicFramePr>
        <p:xfrm>
          <a:off x="990600" y="2895600"/>
          <a:ext cx="6792913" cy="2530475"/>
        </p:xfrm>
        <a:graphic>
          <a:graphicData uri="http://schemas.openxmlformats.org/presentationml/2006/ole">
            <mc:AlternateContent xmlns:mc="http://schemas.openxmlformats.org/markup-compatibility/2006">
              <mc:Choice xmlns:v="urn:schemas-microsoft-com:vml" Requires="v">
                <p:oleObj spid="_x0000_s67597" name="Equation" r:id="rId4" imgW="3479760" imgH="1295280" progId="Equation.DSMT4">
                  <p:embed/>
                </p:oleObj>
              </mc:Choice>
              <mc:Fallback>
                <p:oleObj name="Equation" r:id="rId4" imgW="3479760" imgH="1295280" progId="Equation.DSMT4">
                  <p:embed/>
                  <p:pic>
                    <p:nvPicPr>
                      <p:cNvPr id="0" name="Picture 8"/>
                      <p:cNvPicPr>
                        <a:picLocks noChangeAspect="1" noChangeArrowheads="1"/>
                      </p:cNvPicPr>
                      <p:nvPr/>
                    </p:nvPicPr>
                    <p:blipFill>
                      <a:blip r:embed="rId5"/>
                      <a:srcRect/>
                      <a:stretch>
                        <a:fillRect/>
                      </a:stretch>
                    </p:blipFill>
                    <p:spPr bwMode="auto">
                      <a:xfrm>
                        <a:off x="990600" y="2895600"/>
                        <a:ext cx="6792913" cy="2530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485" name="Rectangle 5"/>
          <p:cNvSpPr>
            <a:spLocks noChangeArrowheads="1"/>
          </p:cNvSpPr>
          <p:nvPr/>
        </p:nvSpPr>
        <p:spPr bwMode="auto">
          <a:xfrm>
            <a:off x="784077" y="2933700"/>
            <a:ext cx="7315200" cy="27051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4"/>
          <p:cNvSpPr>
            <a:spLocks noGrp="1" noChangeArrowheads="1"/>
          </p:cNvSpPr>
          <p:nvPr>
            <p:ph type="title"/>
          </p:nvPr>
        </p:nvSpPr>
        <p:spPr/>
        <p:txBody>
          <a:bodyPr/>
          <a:lstStyle/>
          <a:p>
            <a:r>
              <a:rPr lang="en-US" smtClean="0"/>
              <a:t>Step 1 (Based on full sample)</a:t>
            </a:r>
          </a:p>
        </p:txBody>
      </p:sp>
      <p:sp>
        <p:nvSpPr>
          <p:cNvPr id="53251" name="Text Box 5"/>
          <p:cNvSpPr txBox="1">
            <a:spLocks noChangeArrowheads="1"/>
          </p:cNvSpPr>
          <p:nvPr/>
        </p:nvSpPr>
        <p:spPr bwMode="auto">
          <a:xfrm>
            <a:off x="381000" y="1981200"/>
            <a:ext cx="8534400" cy="4492625"/>
          </a:xfrm>
          <a:prstGeom prst="rect">
            <a:avLst/>
          </a:prstGeom>
          <a:noFill/>
          <a:ln w="19050">
            <a:noFill/>
            <a:miter lim="800000"/>
            <a:headEnd/>
            <a:tailEnd/>
          </a:ln>
        </p:spPr>
        <p:txBody>
          <a:bodyPr>
            <a:spAutoFit/>
          </a:bodyPr>
          <a:lstStyle/>
          <a:p>
            <a:r>
              <a:rPr lang="en-US" sz="1600" b="1">
                <a:latin typeface="Courier New" pitchFamily="49" charset="0"/>
              </a:rPr>
              <a:t>These  3 variables have no within group variation.</a:t>
            </a:r>
          </a:p>
          <a:p>
            <a:r>
              <a:rPr lang="en-US" sz="1600" b="1">
                <a:latin typeface="Courier New" pitchFamily="49" charset="0"/>
              </a:rPr>
              <a:t>FEM      ED       BLK</a:t>
            </a:r>
          </a:p>
          <a:p>
            <a:r>
              <a:rPr lang="en-US" sz="1600" b="1">
                <a:latin typeface="Courier New" pitchFamily="49" charset="0"/>
              </a:rPr>
              <a:t>F.E. estimates are based on a generalized inverse.</a:t>
            </a:r>
          </a:p>
          <a:p>
            <a:r>
              <a:rPr lang="en-US" sz="1600" b="1">
                <a:latin typeface="Courier New" pitchFamily="49" charset="0"/>
              </a:rPr>
              <a:t>--------+---------------------------------------------------------</a:t>
            </a:r>
          </a:p>
          <a:p>
            <a:r>
              <a:rPr lang="en-US" sz="1600" b="1">
                <a:latin typeface="Courier New" pitchFamily="49" charset="0"/>
              </a:rPr>
              <a:t>        |                  Standard           Prob.       Mean</a:t>
            </a:r>
          </a:p>
          <a:p>
            <a:r>
              <a:rPr lang="en-US" sz="1600" b="1">
                <a:latin typeface="Courier New" pitchFamily="49" charset="0"/>
              </a:rPr>
              <a:t>   LWAGE| Coefficient        Error       z    z&gt;|Z|       of X</a:t>
            </a:r>
          </a:p>
          <a:p>
            <a:r>
              <a:rPr lang="en-US" sz="1600" b="1">
                <a:latin typeface="Courier New" pitchFamily="49" charset="0"/>
              </a:rPr>
              <a:t>--------+---------------------------------------------------------</a:t>
            </a:r>
          </a:p>
          <a:p>
            <a:r>
              <a:rPr lang="en-US" sz="1600" b="1">
                <a:latin typeface="Courier New" pitchFamily="49" charset="0"/>
              </a:rPr>
              <a:t>     EXP|     .09663***      .00119    81.13  .0000    19.8538</a:t>
            </a:r>
          </a:p>
          <a:p>
            <a:r>
              <a:rPr lang="en-US" sz="1600" b="1">
                <a:latin typeface="Courier New" pitchFamily="49" charset="0"/>
              </a:rPr>
              <a:t>     WKS|     .00114*        .00060     1.88  .0600    46.8115</a:t>
            </a:r>
          </a:p>
          <a:p>
            <a:r>
              <a:rPr lang="en-US" sz="1600" b="1">
                <a:latin typeface="Courier New" pitchFamily="49" charset="0"/>
              </a:rPr>
              <a:t>     OCC|    -.02496*        .01390    -1.80  .0724     .51116</a:t>
            </a:r>
          </a:p>
          <a:p>
            <a:r>
              <a:rPr lang="en-US" sz="1600" b="1">
                <a:latin typeface="Courier New" pitchFamily="49" charset="0"/>
              </a:rPr>
              <a:t>     IND|     .02042         .01558     1.31  .1899     .39544</a:t>
            </a:r>
          </a:p>
          <a:p>
            <a:r>
              <a:rPr lang="en-US" sz="1600" b="1">
                <a:latin typeface="Courier New" pitchFamily="49" charset="0"/>
              </a:rPr>
              <a:t>   SOUTH|    -.00091         .03457     -.03  .9791     .29028</a:t>
            </a:r>
          </a:p>
          <a:p>
            <a:r>
              <a:rPr lang="en-US" sz="1600" b="1">
                <a:latin typeface="Courier New" pitchFamily="49" charset="0"/>
              </a:rPr>
              <a:t>    SMSA|    -.04581**       .01955    -2.34  .0191     .65378</a:t>
            </a:r>
          </a:p>
          <a:p>
            <a:r>
              <a:rPr lang="en-US" sz="1600" b="1">
                <a:latin typeface="Courier New" pitchFamily="49" charset="0"/>
              </a:rPr>
              <a:t>   UNION|     .03411**       .01505     2.27  .0234     .36399</a:t>
            </a:r>
          </a:p>
          <a:p>
            <a:r>
              <a:rPr lang="en-US" sz="1600" b="1">
                <a:latin typeface="Courier New" pitchFamily="49" charset="0"/>
              </a:rPr>
              <a:t>     </a:t>
            </a:r>
            <a:r>
              <a:rPr lang="en-US" sz="1600" b="1">
                <a:solidFill>
                  <a:srgbClr val="FF3300"/>
                </a:solidFill>
                <a:latin typeface="Courier New" pitchFamily="49" charset="0"/>
              </a:rPr>
              <a:t>FEM|       .000    .....(Fixed Parameter).....     .11261</a:t>
            </a:r>
          </a:p>
          <a:p>
            <a:r>
              <a:rPr lang="en-US" sz="1600" b="1">
                <a:solidFill>
                  <a:srgbClr val="FF3300"/>
                </a:solidFill>
                <a:latin typeface="Courier New" pitchFamily="49" charset="0"/>
              </a:rPr>
              <a:t>      ED|       .000    .....(Fixed Parameter).....    12.8454</a:t>
            </a:r>
          </a:p>
          <a:p>
            <a:r>
              <a:rPr lang="en-US" sz="1600" b="1">
                <a:solidFill>
                  <a:srgbClr val="FF3300"/>
                </a:solidFill>
                <a:latin typeface="Courier New" pitchFamily="49" charset="0"/>
              </a:rPr>
              <a:t>     BLK|       .000    .....(Fixed Parameter).....     .07227</a:t>
            </a:r>
          </a:p>
          <a:p>
            <a:r>
              <a:rPr lang="en-US" sz="1600" b="1">
                <a:latin typeface="Courier New" pitchFamily="49" charset="0"/>
              </a:rPr>
              <a:t>--------+---------------------------------------------------------</a:t>
            </a:r>
          </a:p>
        </p:txBody>
      </p:sp>
      <p:sp>
        <p:nvSpPr>
          <p:cNvPr id="53253" name="Rectangle 6"/>
          <p:cNvSpPr>
            <a:spLocks noChangeArrowheads="1"/>
          </p:cNvSpPr>
          <p:nvPr/>
        </p:nvSpPr>
        <p:spPr bwMode="auto">
          <a:xfrm>
            <a:off x="381000" y="5410200"/>
            <a:ext cx="8077200" cy="838200"/>
          </a:xfrm>
          <a:prstGeom prst="rect">
            <a:avLst/>
          </a:prstGeom>
          <a:solidFill>
            <a:srgbClr val="0099FF">
              <a:alpha val="20000"/>
            </a:srgbClr>
          </a:solidFill>
          <a:ln w="19050" algn="ctr">
            <a:solidFill>
              <a:schemeClr val="tx1"/>
            </a:solidFill>
            <a:round/>
            <a:headEnd/>
            <a:tailEnd/>
          </a:ln>
        </p:spPr>
        <p:txBody>
          <a:bodyPr wrap="none"/>
          <a:lstStyle/>
          <a:p>
            <a:endParaRPr lang="en-US"/>
          </a:p>
        </p:txBody>
      </p:sp>
      <p:sp>
        <p:nvSpPr>
          <p:cNvPr id="5" name="Rectangle 6"/>
          <p:cNvSpPr>
            <a:spLocks noChangeArrowheads="1"/>
          </p:cNvSpPr>
          <p:nvPr/>
        </p:nvSpPr>
        <p:spPr bwMode="auto">
          <a:xfrm>
            <a:off x="381000" y="1981200"/>
            <a:ext cx="8077200" cy="838200"/>
          </a:xfrm>
          <a:prstGeom prst="rect">
            <a:avLst/>
          </a:prstGeom>
          <a:solidFill>
            <a:srgbClr val="0099FF">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4"/>
          <p:cNvSpPr>
            <a:spLocks noGrp="1" noChangeArrowheads="1"/>
          </p:cNvSpPr>
          <p:nvPr>
            <p:ph type="title"/>
          </p:nvPr>
        </p:nvSpPr>
        <p:spPr>
          <a:xfrm>
            <a:off x="457200" y="533400"/>
            <a:ext cx="8229600" cy="1524000"/>
          </a:xfrm>
        </p:spPr>
        <p:txBody>
          <a:bodyPr/>
          <a:lstStyle/>
          <a:p>
            <a:r>
              <a:rPr lang="en-US" smtClean="0"/>
              <a:t>Step 2 (Based on 595 observations)</a:t>
            </a:r>
          </a:p>
        </p:txBody>
      </p:sp>
      <p:sp>
        <p:nvSpPr>
          <p:cNvPr id="54275" name="Text Box 5"/>
          <p:cNvSpPr txBox="1">
            <a:spLocks noChangeArrowheads="1"/>
          </p:cNvSpPr>
          <p:nvPr/>
        </p:nvSpPr>
        <p:spPr bwMode="auto">
          <a:xfrm>
            <a:off x="381000" y="2667000"/>
            <a:ext cx="8458200" cy="2292350"/>
          </a:xfrm>
          <a:prstGeom prst="rect">
            <a:avLst/>
          </a:prstGeom>
          <a:noFill/>
          <a:ln w="19050">
            <a:noFill/>
            <a:miter lim="800000"/>
            <a:headEnd/>
            <a:tailEnd/>
          </a:ln>
        </p:spPr>
        <p:txBody>
          <a:bodyPr>
            <a:spAutoFit/>
          </a:bodyPr>
          <a:lstStyle/>
          <a:p>
            <a:r>
              <a:rPr lang="en-US" sz="1600" b="1">
                <a:latin typeface="Courier New" pitchFamily="49" charset="0"/>
              </a:rPr>
              <a:t>--------+---------------------------------------------------------</a:t>
            </a:r>
          </a:p>
          <a:p>
            <a:r>
              <a:rPr lang="en-US" sz="1600" b="1">
                <a:latin typeface="Courier New" pitchFamily="49" charset="0"/>
              </a:rPr>
              <a:t>        |                  Standard           Prob.       Mean</a:t>
            </a:r>
          </a:p>
          <a:p>
            <a:r>
              <a:rPr lang="en-US" sz="1600" b="1">
                <a:latin typeface="Courier New" pitchFamily="49" charset="0"/>
              </a:rPr>
              <a:t>     UHI| Coefficient        Error       z    z&gt;|Z|       of X</a:t>
            </a:r>
          </a:p>
          <a:p>
            <a:r>
              <a:rPr lang="en-US" sz="1600" b="1">
                <a:latin typeface="Courier New" pitchFamily="49" charset="0"/>
              </a:rPr>
              <a:t>--------+---------------------------------------------------------</a:t>
            </a:r>
          </a:p>
          <a:p>
            <a:r>
              <a:rPr lang="en-US" sz="1600" b="1">
                <a:latin typeface="Courier New" pitchFamily="49" charset="0"/>
              </a:rPr>
              <a:t>Constant|    2.88090***      .07172    40.17  .0000</a:t>
            </a:r>
          </a:p>
          <a:p>
            <a:r>
              <a:rPr lang="en-US" sz="1600" b="1">
                <a:latin typeface="Courier New" pitchFamily="49" charset="0"/>
              </a:rPr>
              <a:t>     FEM|    -.09963**       .04842    -2.06  .0396     .11261</a:t>
            </a:r>
          </a:p>
          <a:p>
            <a:r>
              <a:rPr lang="en-US" sz="1600" b="1">
                <a:latin typeface="Courier New" pitchFamily="49" charset="0"/>
              </a:rPr>
              <a:t>      ED|     .14616***      .00541    27.02  .0000    12.8454</a:t>
            </a:r>
          </a:p>
          <a:p>
            <a:r>
              <a:rPr lang="en-US" sz="1600" b="1">
                <a:latin typeface="Courier New" pitchFamily="49" charset="0"/>
              </a:rPr>
              <a:t>     BLK|    -.27615***      .05954    -4.64  .0000     .07227</a:t>
            </a:r>
          </a:p>
          <a:p>
            <a:r>
              <a:rPr lang="en-US" sz="1600" b="1">
                <a:latin typeface="Courier New" pitchFamily="49" charset="0"/>
              </a:rPr>
              <a:t>--------+---------------------------------------------------------</a:t>
            </a:r>
          </a:p>
        </p:txBody>
      </p:sp>
      <p:sp>
        <p:nvSpPr>
          <p:cNvPr id="54277" name="Rectangle 6"/>
          <p:cNvSpPr>
            <a:spLocks noChangeArrowheads="1"/>
          </p:cNvSpPr>
          <p:nvPr/>
        </p:nvSpPr>
        <p:spPr bwMode="auto">
          <a:xfrm>
            <a:off x="457200" y="3938588"/>
            <a:ext cx="8077200" cy="762000"/>
          </a:xfrm>
          <a:prstGeom prst="rect">
            <a:avLst/>
          </a:prstGeom>
          <a:solidFill>
            <a:srgbClr val="0099FF">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US" smtClean="0"/>
              <a:t>Step 3!</a:t>
            </a:r>
          </a:p>
        </p:txBody>
      </p:sp>
      <p:sp>
        <p:nvSpPr>
          <p:cNvPr id="55299" name="Text Box 4"/>
          <p:cNvSpPr txBox="1">
            <a:spLocks noChangeArrowheads="1"/>
          </p:cNvSpPr>
          <p:nvPr/>
        </p:nvSpPr>
        <p:spPr bwMode="auto">
          <a:xfrm>
            <a:off x="457200" y="1981200"/>
            <a:ext cx="8382000" cy="4248150"/>
          </a:xfrm>
          <a:prstGeom prst="rect">
            <a:avLst/>
          </a:prstGeom>
          <a:noFill/>
          <a:ln w="19050">
            <a:noFill/>
            <a:miter lim="800000"/>
            <a:headEnd/>
            <a:tailEnd/>
          </a:ln>
        </p:spPr>
        <p:txBody>
          <a:bodyPr>
            <a:spAutoFit/>
          </a:bodyPr>
          <a:lstStyle/>
          <a:p>
            <a:r>
              <a:rPr lang="en-US" sz="1600" b="1">
                <a:latin typeface="Courier New" pitchFamily="49" charset="0"/>
              </a:rPr>
              <a:t>--------+---------------------------------------------------------</a:t>
            </a:r>
          </a:p>
          <a:p>
            <a:r>
              <a:rPr lang="en-US" sz="1600" b="1">
                <a:latin typeface="Courier New" pitchFamily="49" charset="0"/>
              </a:rPr>
              <a:t>        |                  Standard           Prob.       Mean</a:t>
            </a:r>
          </a:p>
          <a:p>
            <a:r>
              <a:rPr lang="en-US" sz="1600" b="1">
                <a:latin typeface="Courier New" pitchFamily="49" charset="0"/>
              </a:rPr>
              <a:t>   LWAGE| Coefficient        Error       z    z&gt;|Z|       of X</a:t>
            </a:r>
          </a:p>
          <a:p>
            <a:r>
              <a:rPr lang="en-US" sz="1600" b="1">
                <a:latin typeface="Courier New" pitchFamily="49" charset="0"/>
              </a:rPr>
              <a:t>--------+---------------------------------------------------------</a:t>
            </a:r>
          </a:p>
          <a:p>
            <a:r>
              <a:rPr lang="en-US" sz="1600" b="1">
                <a:latin typeface="Courier New" pitchFamily="49" charset="0"/>
              </a:rPr>
              <a:t>Constant|    2.88090***      .03282    87.78  .0000</a:t>
            </a:r>
          </a:p>
          <a:p>
            <a:r>
              <a:rPr lang="en-US" sz="1600" b="1">
                <a:latin typeface="Courier New" pitchFamily="49" charset="0"/>
              </a:rPr>
              <a:t>     EXP|     .09663***      .00061   157.53  .0000    19.8538</a:t>
            </a:r>
          </a:p>
          <a:p>
            <a:r>
              <a:rPr lang="en-US" sz="1600" b="1">
                <a:latin typeface="Courier New" pitchFamily="49" charset="0"/>
              </a:rPr>
              <a:t>     WKS|     .00114***      .00044     2.58  .0098    46.8115</a:t>
            </a:r>
          </a:p>
          <a:p>
            <a:r>
              <a:rPr lang="en-US" sz="1600" b="1">
                <a:latin typeface="Courier New" pitchFamily="49" charset="0"/>
              </a:rPr>
              <a:t>     OCC|    -.02496***      .00601    -4.16  .0000     .51116</a:t>
            </a:r>
          </a:p>
          <a:p>
            <a:r>
              <a:rPr lang="en-US" sz="1600" b="1">
                <a:latin typeface="Courier New" pitchFamily="49" charset="0"/>
              </a:rPr>
              <a:t>     IND|     .02042***      .00479     4.26  .0000     .39544</a:t>
            </a:r>
          </a:p>
          <a:p>
            <a:r>
              <a:rPr lang="en-US" sz="1600" b="1">
                <a:latin typeface="Courier New" pitchFamily="49" charset="0"/>
              </a:rPr>
              <a:t>   SOUTH|    -.00091         .00510     -.18  .8590     .29028</a:t>
            </a:r>
          </a:p>
          <a:p>
            <a:r>
              <a:rPr lang="en-US" sz="1600" b="1">
                <a:latin typeface="Courier New" pitchFamily="49" charset="0"/>
              </a:rPr>
              <a:t>    SMSA|    -.04581***      .00506    -9.06  .0000     .65378</a:t>
            </a:r>
          </a:p>
          <a:p>
            <a:r>
              <a:rPr lang="en-US" sz="1600" b="1">
                <a:latin typeface="Courier New" pitchFamily="49" charset="0"/>
              </a:rPr>
              <a:t>   UNION|     .03411***      .00521     6.55  .0000     .36399</a:t>
            </a:r>
          </a:p>
          <a:p>
            <a:r>
              <a:rPr lang="en-US" sz="1600" b="1">
                <a:latin typeface="Courier New" pitchFamily="49" charset="0"/>
              </a:rPr>
              <a:t>     FEM|    -.09963***      .00767   -13.00  .0000     .11261</a:t>
            </a:r>
          </a:p>
          <a:p>
            <a:r>
              <a:rPr lang="en-US" sz="1600" b="1">
                <a:latin typeface="Courier New" pitchFamily="49" charset="0"/>
              </a:rPr>
              <a:t>      ED|     .14616***      .00122   120.19  .0000    12.8454</a:t>
            </a:r>
          </a:p>
          <a:p>
            <a:r>
              <a:rPr lang="en-US" sz="1600" b="1">
                <a:latin typeface="Courier New" pitchFamily="49" charset="0"/>
              </a:rPr>
              <a:t>     BLK|    -.27615***      .00894   -30.90  .0000     .07227</a:t>
            </a:r>
          </a:p>
          <a:p>
            <a:r>
              <a:rPr lang="en-US" sz="1600" b="1">
                <a:latin typeface="Courier New" pitchFamily="49" charset="0"/>
              </a:rPr>
              <a:t>      HI|    1.00000***      .00670   149.26  .0000  -.103D-13</a:t>
            </a:r>
          </a:p>
          <a:p>
            <a:r>
              <a:rPr lang="en-US" sz="1600" b="1">
                <a:latin typeface="Courier New" pitchFamily="49" charset="0"/>
              </a:rPr>
              <a:t>--------+---------------------------------------------------------</a:t>
            </a:r>
          </a:p>
        </p:txBody>
      </p:sp>
      <p:sp>
        <p:nvSpPr>
          <p:cNvPr id="55301" name="Rectangle 6"/>
          <p:cNvSpPr>
            <a:spLocks noChangeArrowheads="1"/>
          </p:cNvSpPr>
          <p:nvPr/>
        </p:nvSpPr>
        <p:spPr bwMode="auto">
          <a:xfrm>
            <a:off x="533400" y="4953000"/>
            <a:ext cx="8077200" cy="762000"/>
          </a:xfrm>
          <a:prstGeom prst="rect">
            <a:avLst/>
          </a:prstGeom>
          <a:solidFill>
            <a:srgbClr val="0099FF">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57200" y="533400"/>
            <a:ext cx="8229600" cy="685800"/>
          </a:xfrm>
        </p:spPr>
        <p:txBody>
          <a:bodyPr/>
          <a:lstStyle/>
          <a:p>
            <a:r>
              <a:rPr lang="en-US" smtClean="0"/>
              <a:t>The Magic</a:t>
            </a:r>
          </a:p>
        </p:txBody>
      </p:sp>
      <p:pic>
        <p:nvPicPr>
          <p:cNvPr id="56323" name="Picture 4"/>
          <p:cNvPicPr>
            <a:picLocks noChangeAspect="1" noChangeArrowheads="1"/>
          </p:cNvPicPr>
          <p:nvPr/>
        </p:nvPicPr>
        <p:blipFill>
          <a:blip r:embed="rId3"/>
          <a:srcRect/>
          <a:stretch>
            <a:fillRect/>
          </a:stretch>
        </p:blipFill>
        <p:spPr bwMode="auto">
          <a:xfrm>
            <a:off x="25400" y="1765300"/>
            <a:ext cx="4470400" cy="2632075"/>
          </a:xfrm>
          <a:prstGeom prst="rect">
            <a:avLst/>
          </a:prstGeom>
          <a:noFill/>
          <a:ln w="9525">
            <a:noFill/>
            <a:miter lim="800000"/>
            <a:headEnd/>
            <a:tailEnd/>
          </a:ln>
        </p:spPr>
      </p:pic>
      <p:pic>
        <p:nvPicPr>
          <p:cNvPr id="56324" name="Picture 5"/>
          <p:cNvPicPr>
            <a:picLocks noChangeAspect="1" noChangeArrowheads="1"/>
          </p:cNvPicPr>
          <p:nvPr/>
        </p:nvPicPr>
        <p:blipFill>
          <a:blip r:embed="rId4"/>
          <a:srcRect/>
          <a:stretch>
            <a:fillRect/>
          </a:stretch>
        </p:blipFill>
        <p:spPr bwMode="auto">
          <a:xfrm>
            <a:off x="131763" y="4495800"/>
            <a:ext cx="4154487" cy="1981200"/>
          </a:xfrm>
          <a:prstGeom prst="rect">
            <a:avLst/>
          </a:prstGeom>
          <a:noFill/>
          <a:ln w="9525">
            <a:noFill/>
            <a:miter lim="800000"/>
            <a:headEnd/>
            <a:tailEnd/>
          </a:ln>
        </p:spPr>
      </p:pic>
      <p:pic>
        <p:nvPicPr>
          <p:cNvPr id="56325" name="Picture 6"/>
          <p:cNvPicPr>
            <a:picLocks noChangeAspect="1" noChangeArrowheads="1"/>
          </p:cNvPicPr>
          <p:nvPr/>
        </p:nvPicPr>
        <p:blipFill>
          <a:blip r:embed="rId5"/>
          <a:srcRect/>
          <a:stretch>
            <a:fillRect/>
          </a:stretch>
        </p:blipFill>
        <p:spPr bwMode="auto">
          <a:xfrm>
            <a:off x="5029200" y="1524000"/>
            <a:ext cx="3295650" cy="4038600"/>
          </a:xfrm>
          <a:prstGeom prst="rect">
            <a:avLst/>
          </a:prstGeom>
          <a:noFill/>
          <a:ln w="9525">
            <a:noFill/>
            <a:miter lim="800000"/>
            <a:headEnd/>
            <a:tailEnd/>
          </a:ln>
        </p:spPr>
      </p:pic>
      <p:sp>
        <p:nvSpPr>
          <p:cNvPr id="56326" name="Text Box 7"/>
          <p:cNvSpPr txBox="1">
            <a:spLocks noChangeArrowheads="1"/>
          </p:cNvSpPr>
          <p:nvPr/>
        </p:nvSpPr>
        <p:spPr bwMode="auto">
          <a:xfrm>
            <a:off x="1600200" y="1371600"/>
            <a:ext cx="2057400" cy="366713"/>
          </a:xfrm>
          <a:prstGeom prst="rect">
            <a:avLst/>
          </a:prstGeom>
          <a:noFill/>
          <a:ln w="19050">
            <a:noFill/>
            <a:miter lim="800000"/>
            <a:headEnd/>
            <a:tailEnd/>
          </a:ln>
        </p:spPr>
        <p:txBody>
          <a:bodyPr>
            <a:spAutoFit/>
          </a:bodyPr>
          <a:lstStyle/>
          <a:p>
            <a:pPr>
              <a:spcBef>
                <a:spcPct val="50000"/>
              </a:spcBef>
            </a:pPr>
            <a:r>
              <a:rPr lang="en-US" b="1">
                <a:solidFill>
                  <a:srgbClr val="FF3300"/>
                </a:solidFill>
                <a:latin typeface="Courier New" pitchFamily="49" charset="0"/>
              </a:rPr>
              <a:t>Step 1</a:t>
            </a:r>
          </a:p>
        </p:txBody>
      </p:sp>
      <p:sp>
        <p:nvSpPr>
          <p:cNvPr id="56327" name="Text Box 8"/>
          <p:cNvSpPr txBox="1">
            <a:spLocks noChangeArrowheads="1"/>
          </p:cNvSpPr>
          <p:nvPr/>
        </p:nvSpPr>
        <p:spPr bwMode="auto">
          <a:xfrm>
            <a:off x="1676400" y="4586288"/>
            <a:ext cx="2057400" cy="366712"/>
          </a:xfrm>
          <a:prstGeom prst="rect">
            <a:avLst/>
          </a:prstGeom>
          <a:noFill/>
          <a:ln w="19050">
            <a:noFill/>
            <a:miter lim="800000"/>
            <a:headEnd/>
            <a:tailEnd/>
          </a:ln>
        </p:spPr>
        <p:txBody>
          <a:bodyPr>
            <a:spAutoFit/>
          </a:bodyPr>
          <a:lstStyle/>
          <a:p>
            <a:pPr>
              <a:spcBef>
                <a:spcPct val="50000"/>
              </a:spcBef>
            </a:pPr>
            <a:r>
              <a:rPr lang="en-US" b="1">
                <a:solidFill>
                  <a:srgbClr val="FF3300"/>
                </a:solidFill>
                <a:latin typeface="Courier New" pitchFamily="49" charset="0"/>
              </a:rPr>
              <a:t>Step 2</a:t>
            </a:r>
          </a:p>
        </p:txBody>
      </p:sp>
      <p:sp>
        <p:nvSpPr>
          <p:cNvPr id="56328" name="Text Box 9"/>
          <p:cNvSpPr txBox="1">
            <a:spLocks noChangeArrowheads="1"/>
          </p:cNvSpPr>
          <p:nvPr/>
        </p:nvSpPr>
        <p:spPr bwMode="auto">
          <a:xfrm>
            <a:off x="5867400" y="1143000"/>
            <a:ext cx="2057400" cy="366713"/>
          </a:xfrm>
          <a:prstGeom prst="rect">
            <a:avLst/>
          </a:prstGeom>
          <a:noFill/>
          <a:ln w="19050">
            <a:noFill/>
            <a:miter lim="800000"/>
            <a:headEnd/>
            <a:tailEnd/>
          </a:ln>
        </p:spPr>
        <p:txBody>
          <a:bodyPr>
            <a:spAutoFit/>
          </a:bodyPr>
          <a:lstStyle/>
          <a:p>
            <a:pPr>
              <a:spcBef>
                <a:spcPct val="50000"/>
              </a:spcBef>
            </a:pPr>
            <a:r>
              <a:rPr lang="en-US" b="1">
                <a:solidFill>
                  <a:srgbClr val="FF3300"/>
                </a:solidFill>
                <a:latin typeface="Courier New" pitchFamily="49" charset="0"/>
              </a:rPr>
              <a:t>Step 3</a:t>
            </a:r>
          </a:p>
        </p:txBody>
      </p:sp>
      <p:sp>
        <p:nvSpPr>
          <p:cNvPr id="56329" name="Rectangle 12"/>
          <p:cNvSpPr>
            <a:spLocks noChangeArrowheads="1"/>
          </p:cNvSpPr>
          <p:nvPr/>
        </p:nvSpPr>
        <p:spPr bwMode="auto">
          <a:xfrm>
            <a:off x="1371600" y="5584825"/>
            <a:ext cx="2971800" cy="685800"/>
          </a:xfrm>
          <a:prstGeom prst="rect">
            <a:avLst/>
          </a:prstGeom>
          <a:solidFill>
            <a:srgbClr val="0099FF">
              <a:alpha val="25000"/>
            </a:srgbClr>
          </a:solidFill>
          <a:ln w="19050">
            <a:solidFill>
              <a:schemeClr val="tx1"/>
            </a:solidFill>
            <a:miter lim="800000"/>
            <a:headEnd/>
            <a:tailEnd/>
          </a:ln>
        </p:spPr>
        <p:txBody>
          <a:bodyPr wrap="none" anchor="ctr"/>
          <a:lstStyle/>
          <a:p>
            <a:endParaRPr lang="en-US"/>
          </a:p>
        </p:txBody>
      </p:sp>
      <p:sp>
        <p:nvSpPr>
          <p:cNvPr id="56330" name="Rectangle 13"/>
          <p:cNvSpPr>
            <a:spLocks noChangeArrowheads="1"/>
          </p:cNvSpPr>
          <p:nvPr/>
        </p:nvSpPr>
        <p:spPr bwMode="auto">
          <a:xfrm>
            <a:off x="5486400" y="4419600"/>
            <a:ext cx="2895600" cy="685800"/>
          </a:xfrm>
          <a:prstGeom prst="rect">
            <a:avLst/>
          </a:prstGeom>
          <a:solidFill>
            <a:srgbClr val="0099FF">
              <a:alpha val="25000"/>
            </a:srgbClr>
          </a:solidFill>
          <a:ln w="19050">
            <a:solidFill>
              <a:schemeClr val="tx1"/>
            </a:solidFill>
            <a:miter lim="800000"/>
            <a:headEnd/>
            <a:tailEnd/>
          </a:ln>
        </p:spPr>
        <p:txBody>
          <a:bodyPr wrap="none" anchor="ctr"/>
          <a:lstStyle/>
          <a:p>
            <a:endParaRPr lang="en-US"/>
          </a:p>
        </p:txBody>
      </p:sp>
      <p:sp>
        <p:nvSpPr>
          <p:cNvPr id="56331" name="Rectangle 12"/>
          <p:cNvSpPr>
            <a:spLocks noChangeArrowheads="1"/>
          </p:cNvSpPr>
          <p:nvPr/>
        </p:nvSpPr>
        <p:spPr bwMode="auto">
          <a:xfrm>
            <a:off x="457200" y="2667000"/>
            <a:ext cx="7924800" cy="304800"/>
          </a:xfrm>
          <a:prstGeom prst="rect">
            <a:avLst/>
          </a:prstGeom>
          <a:solidFill>
            <a:schemeClr val="accent1">
              <a:alpha val="34901"/>
            </a:schemeClr>
          </a:solidFill>
          <a:ln w="19050" algn="ctr">
            <a:solidFill>
              <a:schemeClr val="tx1"/>
            </a:solidFill>
            <a:round/>
            <a:headEnd/>
            <a:tailEnd/>
          </a:ln>
        </p:spPr>
        <p:txBody>
          <a:bodyPr wrap="none"/>
          <a:lstStyle/>
          <a:p>
            <a:endParaRPr lang="en-US"/>
          </a:p>
        </p:txBody>
      </p:sp>
      <p:sp>
        <p:nvSpPr>
          <p:cNvPr id="56332" name="Rectangle 13"/>
          <p:cNvSpPr>
            <a:spLocks noChangeArrowheads="1"/>
          </p:cNvSpPr>
          <p:nvPr/>
        </p:nvSpPr>
        <p:spPr bwMode="auto">
          <a:xfrm>
            <a:off x="381000" y="3375025"/>
            <a:ext cx="8001000" cy="304800"/>
          </a:xfrm>
          <a:prstGeom prst="rect">
            <a:avLst/>
          </a:prstGeom>
          <a:solidFill>
            <a:schemeClr val="accent1">
              <a:alpha val="34901"/>
            </a:schemeClr>
          </a:solidFill>
          <a:ln w="19050" algn="ctr">
            <a:solidFill>
              <a:schemeClr val="tx1"/>
            </a:solidFill>
            <a:round/>
            <a:headEnd/>
            <a:tailEnd/>
          </a:ln>
        </p:spPr>
        <p:txBody>
          <a:bodyPr wrap="none"/>
          <a:lstStyle/>
          <a:p>
            <a:endParaRPr lang="en-US"/>
          </a:p>
        </p:txBody>
      </p:sp>
      <p:sp>
        <p:nvSpPr>
          <p:cNvPr id="56333" name="Rectangle 14"/>
          <p:cNvSpPr>
            <a:spLocks noChangeArrowheads="1"/>
          </p:cNvSpPr>
          <p:nvPr/>
        </p:nvSpPr>
        <p:spPr bwMode="auto">
          <a:xfrm>
            <a:off x="381000" y="4114800"/>
            <a:ext cx="8001000" cy="304800"/>
          </a:xfrm>
          <a:prstGeom prst="rect">
            <a:avLst/>
          </a:prstGeom>
          <a:solidFill>
            <a:schemeClr val="accent1">
              <a:alpha val="34901"/>
            </a:schemeClr>
          </a:solidFill>
          <a:ln w="19050" algn="ctr">
            <a:solidFill>
              <a:schemeClr val="tx1"/>
            </a:solidFill>
            <a:round/>
            <a:headEnd/>
            <a:tailEnd/>
          </a:ln>
        </p:spPr>
        <p:txBody>
          <a:bodyPr wrap="none"/>
          <a:lstStyle/>
          <a:p>
            <a:endParaRPr lang="en-US"/>
          </a:p>
        </p:txBody>
      </p:sp>
      <p:sp>
        <p:nvSpPr>
          <p:cNvPr id="56336" name="Rectangle 6"/>
          <p:cNvSpPr>
            <a:spLocks noChangeArrowheads="1"/>
          </p:cNvSpPr>
          <p:nvPr/>
        </p:nvSpPr>
        <p:spPr bwMode="auto">
          <a:xfrm>
            <a:off x="1371600" y="5349875"/>
            <a:ext cx="2971800" cy="228600"/>
          </a:xfrm>
          <a:prstGeom prst="rect">
            <a:avLst/>
          </a:prstGeom>
          <a:solidFill>
            <a:srgbClr val="FF0000">
              <a:alpha val="20000"/>
            </a:srgbClr>
          </a:solidFill>
          <a:ln w="19050" algn="ctr">
            <a:solidFill>
              <a:schemeClr val="tx1"/>
            </a:solidFill>
            <a:round/>
            <a:headEnd/>
            <a:tailEnd/>
          </a:ln>
        </p:spPr>
        <p:txBody>
          <a:bodyPr wrap="none"/>
          <a:lstStyle/>
          <a:p>
            <a:endParaRPr lang="en-US"/>
          </a:p>
        </p:txBody>
      </p:sp>
      <p:sp>
        <p:nvSpPr>
          <p:cNvPr id="56337" name="Rectangle 6"/>
          <p:cNvSpPr>
            <a:spLocks noChangeArrowheads="1"/>
          </p:cNvSpPr>
          <p:nvPr/>
        </p:nvSpPr>
        <p:spPr bwMode="auto">
          <a:xfrm>
            <a:off x="5410200" y="2438400"/>
            <a:ext cx="2971800" cy="228600"/>
          </a:xfrm>
          <a:prstGeom prst="rect">
            <a:avLst/>
          </a:prstGeom>
          <a:solidFill>
            <a:srgbClr val="FF0000">
              <a:alpha val="20000"/>
            </a:srgbClr>
          </a:solidFill>
          <a:ln w="19050" algn="ctr">
            <a:solidFill>
              <a:schemeClr val="tx1"/>
            </a:solidFill>
            <a:round/>
            <a:headEnd/>
            <a:tailEnd/>
          </a:ln>
        </p:spPr>
        <p:txBody>
          <a:bodyPr wrap="none"/>
          <a:lstStyle/>
          <a:p>
            <a:endParaRPr lang="en-US"/>
          </a:p>
        </p:txBody>
      </p:sp>
      <p:sp>
        <p:nvSpPr>
          <p:cNvPr id="56338" name="Rectangle 6"/>
          <p:cNvSpPr>
            <a:spLocks noChangeArrowheads="1"/>
          </p:cNvSpPr>
          <p:nvPr/>
        </p:nvSpPr>
        <p:spPr bwMode="auto">
          <a:xfrm>
            <a:off x="5486400" y="5129213"/>
            <a:ext cx="2895600" cy="228600"/>
          </a:xfrm>
          <a:prstGeom prst="rect">
            <a:avLst/>
          </a:prstGeom>
          <a:solidFill>
            <a:srgbClr val="6B00B4">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What happened here?</a:t>
            </a:r>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3734803102"/>
              </p:ext>
            </p:extLst>
          </p:nvPr>
        </p:nvGraphicFramePr>
        <p:xfrm>
          <a:off x="685800" y="2057400"/>
          <a:ext cx="7772400" cy="3810000"/>
        </p:xfrm>
        <a:graphic>
          <a:graphicData uri="http://schemas.openxmlformats.org/presentationml/2006/ole">
            <mc:AlternateContent xmlns:mc="http://schemas.openxmlformats.org/markup-compatibility/2006">
              <mc:Choice xmlns:v="urn:schemas-microsoft-com:vml" Requires="v">
                <p:oleObj spid="_x0000_s104459" name="Equation" r:id="rId3" imgW="3886200" imgH="1904760" progId="Equation.DSMT4">
                  <p:embed/>
                </p:oleObj>
              </mc:Choice>
              <mc:Fallback>
                <p:oleObj name="Equation" r:id="rId3" imgW="3886200" imgH="1904760" progId="Equation.DSMT4">
                  <p:embed/>
                  <p:pic>
                    <p:nvPicPr>
                      <p:cNvPr id="0"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057400"/>
                        <a:ext cx="7772400" cy="3810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691861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p:txBody>
          <a:bodyPr/>
          <a:lstStyle/>
          <a:p>
            <a:pPr eaLnBrk="1" hangingPunct="1"/>
            <a:r>
              <a:rPr lang="en-US" smtClean="0"/>
              <a:t>The Random Effects Model</a:t>
            </a:r>
          </a:p>
        </p:txBody>
      </p:sp>
      <p:sp>
        <p:nvSpPr>
          <p:cNvPr id="21508" name="Rectangle 3"/>
          <p:cNvSpPr>
            <a:spLocks noGrp="1" noChangeArrowheads="1"/>
          </p:cNvSpPr>
          <p:nvPr>
            <p:ph type="body" sz="half" idx="1"/>
          </p:nvPr>
        </p:nvSpPr>
        <p:spPr>
          <a:xfrm>
            <a:off x="457200" y="1828800"/>
            <a:ext cx="8153400" cy="4302125"/>
          </a:xfrm>
        </p:spPr>
        <p:txBody>
          <a:bodyPr/>
          <a:lstStyle/>
          <a:p>
            <a:pPr eaLnBrk="1" hangingPunct="1"/>
            <a:r>
              <a:rPr lang="en-US" sz="2400" smtClean="0"/>
              <a:t>The random effects model</a:t>
            </a:r>
          </a:p>
          <a:p>
            <a:pPr eaLnBrk="1" hangingPunct="1"/>
            <a:endParaRPr lang="en-US" sz="2400" smtClean="0"/>
          </a:p>
          <a:p>
            <a:pPr eaLnBrk="1" hangingPunct="1"/>
            <a:endParaRPr lang="en-US" sz="2400" smtClean="0"/>
          </a:p>
          <a:p>
            <a:pPr eaLnBrk="1" hangingPunct="1"/>
            <a:endParaRPr lang="en-US" sz="2400" smtClean="0"/>
          </a:p>
          <a:p>
            <a:pPr eaLnBrk="1" hangingPunct="1"/>
            <a:endParaRPr lang="en-US" sz="2400" smtClean="0"/>
          </a:p>
          <a:p>
            <a:pPr eaLnBrk="1" hangingPunct="1"/>
            <a:endParaRPr lang="en-US" sz="2400" smtClean="0"/>
          </a:p>
          <a:p>
            <a:pPr eaLnBrk="1" hangingPunct="1"/>
            <a:r>
              <a:rPr lang="en-US" sz="2400" smtClean="0"/>
              <a:t>c</a:t>
            </a:r>
            <a:r>
              <a:rPr lang="en-US" sz="2400" baseline="-25000" smtClean="0"/>
              <a:t>i</a:t>
            </a:r>
            <a:r>
              <a:rPr lang="en-US" sz="2400" smtClean="0"/>
              <a:t> is uncorrelated with </a:t>
            </a:r>
            <a:r>
              <a:rPr lang="en-US" sz="2400" b="1" smtClean="0"/>
              <a:t>x</a:t>
            </a:r>
            <a:r>
              <a:rPr lang="en-US" sz="2400" baseline="-25000" smtClean="0"/>
              <a:t>it</a:t>
            </a:r>
            <a:r>
              <a:rPr lang="en-US" sz="2400" smtClean="0"/>
              <a:t> for all t; </a:t>
            </a:r>
          </a:p>
          <a:p>
            <a:pPr lvl="1" eaLnBrk="1" hangingPunct="1">
              <a:buFontTx/>
              <a:buNone/>
            </a:pPr>
            <a:r>
              <a:rPr lang="en-US" sz="2000" smtClean="0"/>
              <a:t>          E[c</a:t>
            </a:r>
            <a:r>
              <a:rPr lang="en-US" sz="2000" baseline="-25000" smtClean="0"/>
              <a:t>i</a:t>
            </a:r>
            <a:r>
              <a:rPr lang="en-US" sz="2000" smtClean="0"/>
              <a:t> |</a:t>
            </a:r>
            <a:r>
              <a:rPr lang="en-US" sz="2000" b="1" smtClean="0"/>
              <a:t>X</a:t>
            </a:r>
            <a:r>
              <a:rPr lang="en-US" sz="2000" baseline="-25000" smtClean="0"/>
              <a:t>i</a:t>
            </a:r>
            <a:r>
              <a:rPr lang="en-US" sz="2000" smtClean="0"/>
              <a:t>] = 0</a:t>
            </a:r>
          </a:p>
          <a:p>
            <a:pPr lvl="1" eaLnBrk="1" hangingPunct="1">
              <a:buFontTx/>
              <a:buNone/>
            </a:pPr>
            <a:r>
              <a:rPr lang="en-US" sz="2000" smtClean="0"/>
              <a:t>          E[</a:t>
            </a:r>
            <a:r>
              <a:rPr lang="el-GR" sz="2000" smtClean="0"/>
              <a:t>ε</a:t>
            </a:r>
            <a:r>
              <a:rPr lang="en-US" sz="2000" baseline="-25000" smtClean="0"/>
              <a:t>it</a:t>
            </a:r>
            <a:r>
              <a:rPr lang="en-US" sz="2000" smtClean="0"/>
              <a:t>|</a:t>
            </a:r>
            <a:r>
              <a:rPr lang="en-US" sz="2000" b="1" smtClean="0"/>
              <a:t>X</a:t>
            </a:r>
            <a:r>
              <a:rPr lang="en-US" sz="2000" baseline="-25000" smtClean="0"/>
              <a:t>i</a:t>
            </a:r>
            <a:r>
              <a:rPr lang="en-US" sz="2000" smtClean="0"/>
              <a:t>,c</a:t>
            </a:r>
            <a:r>
              <a:rPr lang="en-US" sz="2000" baseline="-25000" smtClean="0"/>
              <a:t>i</a:t>
            </a:r>
            <a:r>
              <a:rPr lang="en-US" sz="2000" smtClean="0"/>
              <a:t>]=0</a:t>
            </a:r>
            <a:endParaRPr lang="el-GR" sz="2000" smtClean="0"/>
          </a:p>
          <a:p>
            <a:pPr eaLnBrk="1" hangingPunct="1"/>
            <a:endParaRPr lang="en-US" sz="2400" smtClean="0"/>
          </a:p>
          <a:p>
            <a:pPr lvl="1" eaLnBrk="1" hangingPunct="1">
              <a:buFont typeface="Wingdings" pitchFamily="2" charset="2"/>
              <a:buNone/>
            </a:pPr>
            <a:endParaRPr lang="en-US" sz="2000" smtClean="0"/>
          </a:p>
        </p:txBody>
      </p:sp>
      <p:graphicFrame>
        <p:nvGraphicFramePr>
          <p:cNvPr id="21506" name="Object 4"/>
          <p:cNvGraphicFramePr>
            <a:graphicFrameLocks noGrp="1" noChangeAspect="1"/>
          </p:cNvGraphicFramePr>
          <p:nvPr>
            <p:ph sz="quarter" idx="2"/>
          </p:nvPr>
        </p:nvGraphicFramePr>
        <p:xfrm>
          <a:off x="1828800" y="2438400"/>
          <a:ext cx="5410200" cy="1966913"/>
        </p:xfrm>
        <a:graphic>
          <a:graphicData uri="http://schemas.openxmlformats.org/presentationml/2006/ole">
            <mc:AlternateContent xmlns:mc="http://schemas.openxmlformats.org/markup-compatibility/2006">
              <mc:Choice xmlns:v="urn:schemas-microsoft-com:vml" Requires="v">
                <p:oleObj spid="_x0000_s68620" name="Equation" r:id="rId4" imgW="3352800" imgH="1219200" progId="Equation.DSMT4">
                  <p:embed/>
                </p:oleObj>
              </mc:Choice>
              <mc:Fallback>
                <p:oleObj name="Equation" r:id="rId4" imgW="3352800" imgH="1219200" progId="Equation.DSMT4">
                  <p:embed/>
                  <p:pic>
                    <p:nvPicPr>
                      <p:cNvPr id="0" name="Picture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2438400"/>
                        <a:ext cx="5410200" cy="19669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1510" name="Rectangle 12"/>
          <p:cNvSpPr>
            <a:spLocks noChangeArrowheads="1"/>
          </p:cNvSpPr>
          <p:nvPr/>
        </p:nvSpPr>
        <p:spPr bwMode="auto">
          <a:xfrm>
            <a:off x="914400" y="4495800"/>
            <a:ext cx="4724400" cy="1219200"/>
          </a:xfrm>
          <a:prstGeom prst="rect">
            <a:avLst/>
          </a:prstGeom>
          <a:solidFill>
            <a:srgbClr val="0099FF">
              <a:alpha val="25000"/>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2"/>
          <p:cNvSpPr>
            <a:spLocks noGrp="1" noChangeArrowheads="1"/>
          </p:cNvSpPr>
          <p:nvPr>
            <p:ph type="title"/>
          </p:nvPr>
        </p:nvSpPr>
        <p:spPr/>
        <p:txBody>
          <a:bodyPr/>
          <a:lstStyle/>
          <a:p>
            <a:pPr eaLnBrk="1" hangingPunct="1"/>
            <a:r>
              <a:rPr lang="en-US" smtClean="0"/>
              <a:t>Error Components Model</a:t>
            </a:r>
          </a:p>
        </p:txBody>
      </p:sp>
      <p:sp>
        <p:nvSpPr>
          <p:cNvPr id="22533" name="Rectangle 3"/>
          <p:cNvSpPr>
            <a:spLocks noGrp="1" noChangeArrowheads="1"/>
          </p:cNvSpPr>
          <p:nvPr>
            <p:ph type="body" idx="1"/>
          </p:nvPr>
        </p:nvSpPr>
        <p:spPr>
          <a:xfrm>
            <a:off x="457200" y="2327275"/>
            <a:ext cx="8229600" cy="4302125"/>
          </a:xfrm>
        </p:spPr>
        <p:txBody>
          <a:bodyPr/>
          <a:lstStyle/>
          <a:p>
            <a:pPr eaLnBrk="1" hangingPunct="1">
              <a:buFont typeface="Wingdings" pitchFamily="2" charset="2"/>
              <a:buNone/>
            </a:pPr>
            <a:r>
              <a:rPr lang="en-US" smtClean="0"/>
              <a:t>A Generalized Regression Model</a:t>
            </a:r>
          </a:p>
        </p:txBody>
      </p:sp>
      <p:graphicFrame>
        <p:nvGraphicFramePr>
          <p:cNvPr id="22530" name="Object 4"/>
          <p:cNvGraphicFramePr>
            <a:graphicFrameLocks noChangeAspect="1"/>
          </p:cNvGraphicFramePr>
          <p:nvPr/>
        </p:nvGraphicFramePr>
        <p:xfrm>
          <a:off x="533400" y="2895600"/>
          <a:ext cx="4432300" cy="2854325"/>
        </p:xfrm>
        <a:graphic>
          <a:graphicData uri="http://schemas.openxmlformats.org/presentationml/2006/ole">
            <mc:AlternateContent xmlns:mc="http://schemas.openxmlformats.org/markup-compatibility/2006">
              <mc:Choice xmlns:v="urn:schemas-microsoft-com:vml" Requires="v">
                <p:oleObj spid="_x0000_s69654" name="Equation" r:id="rId4" imgW="2286000" imgH="1473200" progId="Equation.DSMT4">
                  <p:embed/>
                </p:oleObj>
              </mc:Choice>
              <mc:Fallback>
                <p:oleObj name="Equation" r:id="rId4" imgW="2286000" imgH="1473200" progId="Equation.DSMT4">
                  <p:embed/>
                  <p:pic>
                    <p:nvPicPr>
                      <p:cNvPr id="0"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2895600"/>
                        <a:ext cx="4432300" cy="28543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2531" name="Object 5"/>
          <p:cNvGraphicFramePr>
            <a:graphicFrameLocks noChangeAspect="1"/>
          </p:cNvGraphicFramePr>
          <p:nvPr/>
        </p:nvGraphicFramePr>
        <p:xfrm>
          <a:off x="2798763" y="3276600"/>
          <a:ext cx="5394325" cy="1524000"/>
        </p:xfrm>
        <a:graphic>
          <a:graphicData uri="http://schemas.openxmlformats.org/presentationml/2006/ole">
            <mc:AlternateContent xmlns:mc="http://schemas.openxmlformats.org/markup-compatibility/2006">
              <mc:Choice xmlns:v="urn:schemas-microsoft-com:vml" Requires="v">
                <p:oleObj spid="_x0000_s69655" name="Equation" r:id="rId6" imgW="3416300" imgH="965200" progId="Equation.DSMT4">
                  <p:embed/>
                </p:oleObj>
              </mc:Choice>
              <mc:Fallback>
                <p:oleObj name="Equation" r:id="rId6" imgW="3416300" imgH="965200" progId="Equation.DSMT4">
                  <p:embed/>
                  <p:pic>
                    <p:nvPicPr>
                      <p:cNvPr id="0" name="Picture 1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98763" y="3276600"/>
                        <a:ext cx="5394325" cy="1524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en-US" smtClean="0"/>
              <a:t>Random vs. Fixed Effects</a:t>
            </a:r>
          </a:p>
        </p:txBody>
      </p:sp>
      <p:sp>
        <p:nvSpPr>
          <p:cNvPr id="57347" name="Rectangle 3"/>
          <p:cNvSpPr>
            <a:spLocks noGrp="1" noChangeArrowheads="1"/>
          </p:cNvSpPr>
          <p:nvPr>
            <p:ph type="body" idx="1"/>
          </p:nvPr>
        </p:nvSpPr>
        <p:spPr/>
        <p:txBody>
          <a:bodyPr/>
          <a:lstStyle/>
          <a:p>
            <a:pPr eaLnBrk="1" hangingPunct="1"/>
            <a:r>
              <a:rPr lang="en-US" smtClean="0"/>
              <a:t>Random Effects</a:t>
            </a:r>
          </a:p>
          <a:p>
            <a:pPr lvl="1" eaLnBrk="1" hangingPunct="1"/>
            <a:r>
              <a:rPr lang="en-US" smtClean="0"/>
              <a:t>Small number of parameters</a:t>
            </a:r>
          </a:p>
          <a:p>
            <a:pPr lvl="1" eaLnBrk="1" hangingPunct="1"/>
            <a:r>
              <a:rPr lang="en-US" smtClean="0"/>
              <a:t>Efficient estimation</a:t>
            </a:r>
          </a:p>
          <a:p>
            <a:pPr lvl="1" eaLnBrk="1" hangingPunct="1"/>
            <a:r>
              <a:rPr lang="en-US" smtClean="0"/>
              <a:t>Objectionable orthogonality assumption (c</a:t>
            </a:r>
            <a:r>
              <a:rPr lang="en-US" baseline="-25000" smtClean="0"/>
              <a:t>i</a:t>
            </a:r>
            <a:r>
              <a:rPr lang="en-US" smtClean="0"/>
              <a:t> </a:t>
            </a:r>
            <a:r>
              <a:rPr lang="en-US" smtClean="0">
                <a:sym typeface="Symbol" pitchFamily="18" charset="2"/>
              </a:rPr>
              <a:t></a:t>
            </a:r>
            <a:r>
              <a:rPr lang="en-US" smtClean="0"/>
              <a:t> </a:t>
            </a:r>
            <a:r>
              <a:rPr lang="en-US" b="1" smtClean="0"/>
              <a:t>X</a:t>
            </a:r>
            <a:r>
              <a:rPr lang="en-US" baseline="-25000" smtClean="0"/>
              <a:t>i</a:t>
            </a:r>
            <a:r>
              <a:rPr lang="en-US" smtClean="0"/>
              <a:t>)</a:t>
            </a:r>
          </a:p>
          <a:p>
            <a:pPr eaLnBrk="1" hangingPunct="1"/>
            <a:r>
              <a:rPr lang="en-US" smtClean="0"/>
              <a:t>Fixed Effects</a:t>
            </a:r>
          </a:p>
          <a:p>
            <a:pPr lvl="1" eaLnBrk="1" hangingPunct="1"/>
            <a:r>
              <a:rPr lang="en-US" smtClean="0"/>
              <a:t>Robust – generally consistent</a:t>
            </a:r>
          </a:p>
          <a:p>
            <a:pPr lvl="1" eaLnBrk="1" hangingPunct="1"/>
            <a:r>
              <a:rPr lang="en-US" smtClean="0"/>
              <a:t>Large number of parameters</a:t>
            </a:r>
          </a:p>
          <a:p>
            <a:pPr lvl="1" eaLnBrk="1" hangingPunct="1"/>
            <a:endParaRPr lang="en-US" smtClean="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p:txBody>
          <a:bodyPr/>
          <a:lstStyle/>
          <a:p>
            <a:pPr eaLnBrk="1" hangingPunct="1"/>
            <a:r>
              <a:rPr lang="en-US" smtClean="0"/>
              <a:t>Ordinary Least Squares</a:t>
            </a:r>
          </a:p>
        </p:txBody>
      </p:sp>
      <p:sp>
        <p:nvSpPr>
          <p:cNvPr id="23556" name="Rectangle 3"/>
          <p:cNvSpPr>
            <a:spLocks noGrp="1" noChangeArrowheads="1"/>
          </p:cNvSpPr>
          <p:nvPr>
            <p:ph type="body" sz="half" idx="1"/>
          </p:nvPr>
        </p:nvSpPr>
        <p:spPr>
          <a:xfrm>
            <a:off x="457200" y="1828800"/>
            <a:ext cx="7772400" cy="4302125"/>
          </a:xfrm>
        </p:spPr>
        <p:txBody>
          <a:bodyPr/>
          <a:lstStyle/>
          <a:p>
            <a:pPr eaLnBrk="1" hangingPunct="1"/>
            <a:r>
              <a:rPr lang="en-US" sz="2400" smtClean="0"/>
              <a:t>Standard results for OLS in a GR model</a:t>
            </a:r>
          </a:p>
          <a:p>
            <a:pPr lvl="1" eaLnBrk="1" hangingPunct="1"/>
            <a:r>
              <a:rPr lang="en-US" sz="2000" smtClean="0"/>
              <a:t>Consistent</a:t>
            </a:r>
          </a:p>
          <a:p>
            <a:pPr lvl="1" eaLnBrk="1" hangingPunct="1"/>
            <a:r>
              <a:rPr lang="en-US" sz="2000" smtClean="0"/>
              <a:t>Unbiased</a:t>
            </a:r>
          </a:p>
          <a:p>
            <a:pPr lvl="1" eaLnBrk="1" hangingPunct="1"/>
            <a:r>
              <a:rPr lang="en-US" sz="2000" smtClean="0"/>
              <a:t>Inefficient</a:t>
            </a:r>
          </a:p>
          <a:p>
            <a:pPr eaLnBrk="1" hangingPunct="1"/>
            <a:r>
              <a:rPr lang="en-US" sz="2400" smtClean="0"/>
              <a:t>True variance of the least squares estimator</a:t>
            </a:r>
          </a:p>
        </p:txBody>
      </p:sp>
      <p:graphicFrame>
        <p:nvGraphicFramePr>
          <p:cNvPr id="23554" name="Object 4"/>
          <p:cNvGraphicFramePr>
            <a:graphicFrameLocks noGrp="1" noChangeAspect="1"/>
          </p:cNvGraphicFramePr>
          <p:nvPr>
            <p:ph sz="half" idx="2"/>
          </p:nvPr>
        </p:nvGraphicFramePr>
        <p:xfrm>
          <a:off x="2051050" y="3962400"/>
          <a:ext cx="5207000" cy="1743075"/>
        </p:xfrm>
        <a:graphic>
          <a:graphicData uri="http://schemas.openxmlformats.org/presentationml/2006/ole">
            <mc:AlternateContent xmlns:mc="http://schemas.openxmlformats.org/markup-compatibility/2006">
              <mc:Choice xmlns:v="urn:schemas-microsoft-com:vml" Requires="v">
                <p:oleObj spid="_x0000_s70668" name="Equation" r:id="rId4" imgW="2921000" imgH="977900" progId="Equation.DSMT4">
                  <p:embed/>
                </p:oleObj>
              </mc:Choice>
              <mc:Fallback>
                <p:oleObj name="Equation" r:id="rId4" imgW="2921000" imgH="977900" progId="Equation.DSMT4">
                  <p:embed/>
                  <p:pic>
                    <p:nvPicPr>
                      <p:cNvPr id="0" name="Picture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1050" y="3962400"/>
                        <a:ext cx="5207000" cy="1743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p:txBody>
          <a:bodyPr/>
          <a:lstStyle/>
          <a:p>
            <a:pPr eaLnBrk="1" hangingPunct="1"/>
            <a:r>
              <a:rPr lang="en-US" smtClean="0"/>
              <a:t>Estimating the Variance for OLS</a:t>
            </a:r>
          </a:p>
        </p:txBody>
      </p:sp>
      <p:graphicFrame>
        <p:nvGraphicFramePr>
          <p:cNvPr id="24578" name="Object 4"/>
          <p:cNvGraphicFramePr>
            <a:graphicFrameLocks noGrp="1" noChangeAspect="1"/>
          </p:cNvGraphicFramePr>
          <p:nvPr>
            <p:ph idx="1"/>
          </p:nvPr>
        </p:nvGraphicFramePr>
        <p:xfrm>
          <a:off x="1219200" y="1981200"/>
          <a:ext cx="7072313" cy="3886200"/>
        </p:xfrm>
        <a:graphic>
          <a:graphicData uri="http://schemas.openxmlformats.org/presentationml/2006/ole">
            <mc:AlternateContent xmlns:mc="http://schemas.openxmlformats.org/markup-compatibility/2006">
              <mc:Choice xmlns:v="urn:schemas-microsoft-com:vml" Requires="v">
                <p:oleObj spid="_x0000_s71692" name="Equation" r:id="rId4" imgW="3467100" imgH="1905000" progId="Equation.DSMT4">
                  <p:embed/>
                </p:oleObj>
              </mc:Choice>
              <mc:Fallback>
                <p:oleObj name="Equation" r:id="rId4" imgW="3467100" imgH="1905000" progId="Equation.DSMT4">
                  <p:embed/>
                  <p:pic>
                    <p:nvPicPr>
                      <p:cNvPr id="0" name="Picture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1981200"/>
                        <a:ext cx="7072313" cy="3886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304800" y="533400"/>
            <a:ext cx="8534400" cy="1143000"/>
          </a:xfrm>
        </p:spPr>
        <p:txBody>
          <a:bodyPr/>
          <a:lstStyle/>
          <a:p>
            <a:pPr eaLnBrk="1" hangingPunct="1"/>
            <a:r>
              <a:rPr lang="en-US" smtClean="0"/>
              <a:t>OLS Results for Cornwell and Rupert</a:t>
            </a:r>
          </a:p>
        </p:txBody>
      </p:sp>
      <p:sp>
        <p:nvSpPr>
          <p:cNvPr id="58371" name="Text Box 4"/>
          <p:cNvSpPr txBox="1">
            <a:spLocks noChangeArrowheads="1"/>
          </p:cNvSpPr>
          <p:nvPr/>
        </p:nvSpPr>
        <p:spPr bwMode="auto">
          <a:xfrm>
            <a:off x="457200" y="1905000"/>
            <a:ext cx="8305800" cy="4333875"/>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 Residuals    Sum of squares       =   522.2008     |</a:t>
            </a:r>
          </a:p>
          <a:p>
            <a:r>
              <a:rPr lang="en-US" sz="1400" b="1">
                <a:latin typeface="Courier New" pitchFamily="49" charset="0"/>
              </a:rPr>
              <a:t>|              Standard error of e  =   .3544712     |</a:t>
            </a:r>
          </a:p>
          <a:p>
            <a:r>
              <a:rPr lang="en-US" sz="1400" b="1">
                <a:latin typeface="Courier New" pitchFamily="49" charset="0"/>
              </a:rPr>
              <a:t>| Fit          R-squared            =   .4112099     |</a:t>
            </a:r>
          </a:p>
          <a:p>
            <a:r>
              <a:rPr lang="en-US" sz="1400" b="1">
                <a:latin typeface="Courier New" pitchFamily="49" charset="0"/>
              </a:rPr>
              <a:t>|              Adjusted R-squared   =   .4100766     |</a:t>
            </a:r>
          </a:p>
          <a:p>
            <a:r>
              <a:rPr lang="en-US" sz="1400" b="1">
                <a:latin typeface="Courier New" pitchFamily="49" charset="0"/>
              </a:rPr>
              <a:t>+----------------------------------------------------+</a:t>
            </a:r>
          </a:p>
          <a:p>
            <a:r>
              <a:rPr lang="en-US" sz="1400" b="1">
                <a:latin typeface="Courier New" pitchFamily="49" charset="0"/>
              </a:rPr>
              <a:t>+---------+--------------+----------------+--------+---------+----------+</a:t>
            </a:r>
          </a:p>
          <a:p>
            <a:r>
              <a:rPr lang="en-US" sz="1400" b="1">
                <a:latin typeface="Courier New" pitchFamily="49" charset="0"/>
              </a:rPr>
              <a:t>|Variable | Coefficient  | Standard Error |b/St.Er.|P[|Z|&gt;z] | Mean of X|</a:t>
            </a:r>
          </a:p>
          <a:p>
            <a:r>
              <a:rPr lang="en-US" sz="1400" b="1">
                <a:latin typeface="Courier New" pitchFamily="49" charset="0"/>
              </a:rPr>
              <a:t>+---------+--------------+----------------+--------+---------+----------+</a:t>
            </a:r>
          </a:p>
          <a:p>
            <a:r>
              <a:rPr lang="en-US" sz="1400" b="1">
                <a:latin typeface="Courier New" pitchFamily="49" charset="0"/>
              </a:rPr>
              <a:t> Constant      5.40159723      .04838934   111.628   .0000</a:t>
            </a:r>
          </a:p>
          <a:p>
            <a:r>
              <a:rPr lang="en-US" sz="1400" b="1">
                <a:latin typeface="Courier New" pitchFamily="49" charset="0"/>
              </a:rPr>
              <a:t> EXP            .04084968      .00218534    18.693   .0000    19.8537815</a:t>
            </a:r>
          </a:p>
          <a:p>
            <a:r>
              <a:rPr lang="en-US" sz="1400" b="1">
                <a:latin typeface="Courier New" pitchFamily="49" charset="0"/>
              </a:rPr>
              <a:t> EXPSQ         -.00068788    .480428D-04   -14.318   .0000    514.405042</a:t>
            </a:r>
          </a:p>
          <a:p>
            <a:r>
              <a:rPr lang="en-US" sz="1400" b="1">
                <a:latin typeface="Courier New" pitchFamily="49" charset="0"/>
              </a:rPr>
              <a:t> OCC           -.13830480      .01480107    -9.344   .0000     .51116447</a:t>
            </a:r>
          </a:p>
          <a:p>
            <a:r>
              <a:rPr lang="en-US" sz="1400" b="1">
                <a:latin typeface="Courier New" pitchFamily="49" charset="0"/>
              </a:rPr>
              <a:t> SMSA           .14856267      .01206772    12.311   .0000     .65378151</a:t>
            </a:r>
          </a:p>
          <a:p>
            <a:r>
              <a:rPr lang="en-US" sz="1400" b="1">
                <a:latin typeface="Courier New" pitchFamily="49" charset="0"/>
              </a:rPr>
              <a:t> MS             .06798358      .02074599     3.277   .0010     .81440576</a:t>
            </a:r>
          </a:p>
          <a:p>
            <a:r>
              <a:rPr lang="en-US" sz="1400" b="1">
                <a:latin typeface="Courier New" pitchFamily="49" charset="0"/>
              </a:rPr>
              <a:t> FEM           -.40020215      .02526118   -15.843   .0000     .11260504</a:t>
            </a:r>
          </a:p>
          <a:p>
            <a:r>
              <a:rPr lang="en-US" sz="1400" b="1">
                <a:latin typeface="Courier New" pitchFamily="49" charset="0"/>
              </a:rPr>
              <a:t> UNION          .09409925      .01253203     7.509   .0000     .36398559</a:t>
            </a:r>
          </a:p>
          <a:p>
            <a:r>
              <a:rPr lang="en-US" sz="1400" b="1">
                <a:latin typeface="Courier New" pitchFamily="49" charset="0"/>
              </a:rPr>
              <a:t> ED             .05812166      .00260039    22.351   .0000    12.8453782</a:t>
            </a:r>
          </a:p>
          <a:p>
            <a:pPr>
              <a:spcBef>
                <a:spcPct val="50000"/>
              </a:spcBef>
            </a:pPr>
            <a:endParaRPr 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r>
              <a:rPr lang="en-US" smtClean="0"/>
              <a:t>Alternative Variance Estimators</a:t>
            </a:r>
          </a:p>
        </p:txBody>
      </p:sp>
      <p:sp>
        <p:nvSpPr>
          <p:cNvPr id="59395" name="Text Box 4"/>
          <p:cNvSpPr txBox="1">
            <a:spLocks noChangeArrowheads="1"/>
          </p:cNvSpPr>
          <p:nvPr/>
        </p:nvSpPr>
        <p:spPr bwMode="auto">
          <a:xfrm>
            <a:off x="1066800" y="1752600"/>
            <a:ext cx="7239000" cy="4772025"/>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|Variable | Coefficient  | Standard Error |b/St.Er.|P[|Z|&gt;z] |</a:t>
            </a:r>
          </a:p>
          <a:p>
            <a:r>
              <a:rPr lang="en-US" sz="1400" b="1">
                <a:latin typeface="Courier New" pitchFamily="49" charset="0"/>
              </a:rPr>
              <a:t>+---------+--------------+----------------+--------+---------+</a:t>
            </a:r>
          </a:p>
          <a:p>
            <a:r>
              <a:rPr lang="en-US" sz="1400" b="1">
                <a:latin typeface="Courier New" pitchFamily="49" charset="0"/>
              </a:rPr>
              <a:t> Constant      5.40159723      .04838934   111.628   .0000</a:t>
            </a:r>
          </a:p>
          <a:p>
            <a:r>
              <a:rPr lang="en-US" sz="1400" b="1">
                <a:latin typeface="Courier New" pitchFamily="49" charset="0"/>
              </a:rPr>
              <a:t> EXP            .04084968      .00218534    18.693   .0000</a:t>
            </a:r>
          </a:p>
          <a:p>
            <a:r>
              <a:rPr lang="en-US" sz="1400" b="1">
                <a:latin typeface="Courier New" pitchFamily="49" charset="0"/>
              </a:rPr>
              <a:t> EXPSQ         -.00068788    .480428D-04   -14.318   .0000</a:t>
            </a:r>
          </a:p>
          <a:p>
            <a:r>
              <a:rPr lang="en-US" sz="1400" b="1">
                <a:latin typeface="Courier New" pitchFamily="49" charset="0"/>
              </a:rPr>
              <a:t> OCC           -.13830480      .01480107    -9.344   .0000</a:t>
            </a:r>
          </a:p>
          <a:p>
            <a:r>
              <a:rPr lang="en-US" sz="1400" b="1">
                <a:latin typeface="Courier New" pitchFamily="49" charset="0"/>
              </a:rPr>
              <a:t> SMSA           .14856267      .01206772    12.311   .0000</a:t>
            </a:r>
          </a:p>
          <a:p>
            <a:r>
              <a:rPr lang="en-US" sz="1400" b="1">
                <a:latin typeface="Courier New" pitchFamily="49" charset="0"/>
              </a:rPr>
              <a:t> </a:t>
            </a:r>
            <a:r>
              <a:rPr lang="en-US" sz="1400" b="1" u="sng">
                <a:solidFill>
                  <a:srgbClr val="0066FF"/>
                </a:solidFill>
                <a:latin typeface="Courier New" pitchFamily="49" charset="0"/>
              </a:rPr>
              <a:t>MS             .06798358      .02074599     3.277   .0010</a:t>
            </a:r>
          </a:p>
          <a:p>
            <a:r>
              <a:rPr lang="en-US" sz="1400" b="1">
                <a:latin typeface="Courier New" pitchFamily="49" charset="0"/>
              </a:rPr>
              <a:t> FEM           -.40020215      .02526118   -15.843   .0000</a:t>
            </a:r>
          </a:p>
          <a:p>
            <a:r>
              <a:rPr lang="en-US" sz="1400" b="1">
                <a:latin typeface="Courier New" pitchFamily="49" charset="0"/>
              </a:rPr>
              <a:t> UNION          .09409925      .01253203     7.509   .0000</a:t>
            </a:r>
          </a:p>
          <a:p>
            <a:r>
              <a:rPr lang="en-US" sz="1400" b="1">
                <a:latin typeface="Courier New" pitchFamily="49" charset="0"/>
              </a:rPr>
              <a:t> ED             .05812166      .00260039    22.351   .0000</a:t>
            </a:r>
          </a:p>
          <a:p>
            <a:r>
              <a:rPr lang="en-US" sz="1400" b="1" u="sng">
                <a:latin typeface="Courier New" pitchFamily="49" charset="0"/>
              </a:rPr>
              <a:t>Robust – Cluster___________________________________________</a:t>
            </a:r>
          </a:p>
          <a:p>
            <a:r>
              <a:rPr lang="en-US" sz="1400" b="1">
                <a:latin typeface="Courier New" pitchFamily="49" charset="0"/>
              </a:rPr>
              <a:t> Constant      5.40159723      .10156038    53.186   .0000</a:t>
            </a:r>
          </a:p>
          <a:p>
            <a:r>
              <a:rPr lang="en-US" sz="1400" b="1">
                <a:latin typeface="Courier New" pitchFamily="49" charset="0"/>
              </a:rPr>
              <a:t> EXP            .04084968      .00432272     9.450   .0000</a:t>
            </a:r>
          </a:p>
          <a:p>
            <a:r>
              <a:rPr lang="en-US" sz="1400" b="1">
                <a:latin typeface="Courier New" pitchFamily="49" charset="0"/>
              </a:rPr>
              <a:t> EXPSQ         -.00068788    .983981D-04    -6.991   .0000</a:t>
            </a:r>
          </a:p>
          <a:p>
            <a:r>
              <a:rPr lang="en-US" sz="1400" b="1">
                <a:latin typeface="Courier New" pitchFamily="49" charset="0"/>
              </a:rPr>
              <a:t> OCC           -.13830480      .02772631    -4.988   .0000</a:t>
            </a:r>
          </a:p>
          <a:p>
            <a:r>
              <a:rPr lang="en-US" sz="1400" b="1">
                <a:latin typeface="Courier New" pitchFamily="49" charset="0"/>
              </a:rPr>
              <a:t> SMSA           .14856267      .02423668     6.130   .0000</a:t>
            </a:r>
          </a:p>
          <a:p>
            <a:r>
              <a:rPr lang="en-US" sz="1400" b="1">
                <a:latin typeface="Courier New" pitchFamily="49" charset="0"/>
              </a:rPr>
              <a:t> </a:t>
            </a:r>
            <a:r>
              <a:rPr lang="en-US" sz="1400" b="1" u="sng">
                <a:solidFill>
                  <a:srgbClr val="0066FF"/>
                </a:solidFill>
                <a:latin typeface="Courier New" pitchFamily="49" charset="0"/>
              </a:rPr>
              <a:t>MS             .06798358      .04382220     1.551   .1208</a:t>
            </a:r>
          </a:p>
          <a:p>
            <a:r>
              <a:rPr lang="en-US" sz="1400" b="1">
                <a:latin typeface="Courier New" pitchFamily="49" charset="0"/>
              </a:rPr>
              <a:t> FEM           -.40020215      .04961926    -8.065   .0000</a:t>
            </a:r>
          </a:p>
          <a:p>
            <a:r>
              <a:rPr lang="en-US" sz="1400" b="1">
                <a:latin typeface="Courier New" pitchFamily="49" charset="0"/>
              </a:rPr>
              <a:t> UNION          .09409925      .02422669     3.884   .0001</a:t>
            </a:r>
          </a:p>
          <a:p>
            <a:r>
              <a:rPr lang="en-US" sz="1400" b="1">
                <a:latin typeface="Courier New" pitchFamily="49" charset="0"/>
              </a:rPr>
              <a:t> ED             .05812166      .00555697    10.459   .0000</a:t>
            </a:r>
          </a:p>
        </p:txBody>
      </p:sp>
      <p:sp>
        <p:nvSpPr>
          <p:cNvPr id="59396" name="Rectangle 3"/>
          <p:cNvSpPr>
            <a:spLocks noChangeArrowheads="1"/>
          </p:cNvSpPr>
          <p:nvPr/>
        </p:nvSpPr>
        <p:spPr bwMode="auto">
          <a:xfrm>
            <a:off x="4191000" y="2362200"/>
            <a:ext cx="1295400" cy="19812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
        <p:nvSpPr>
          <p:cNvPr id="59397" name="Rectangle 4"/>
          <p:cNvSpPr>
            <a:spLocks noChangeArrowheads="1"/>
          </p:cNvSpPr>
          <p:nvPr/>
        </p:nvSpPr>
        <p:spPr bwMode="auto">
          <a:xfrm>
            <a:off x="4191000" y="4548188"/>
            <a:ext cx="1295400" cy="19812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p:txBody>
          <a:bodyPr/>
          <a:lstStyle/>
          <a:p>
            <a:pPr eaLnBrk="1" hangingPunct="1"/>
            <a:r>
              <a:rPr lang="en-US" smtClean="0"/>
              <a:t>Generalized Least Squares</a:t>
            </a:r>
          </a:p>
        </p:txBody>
      </p:sp>
      <p:graphicFrame>
        <p:nvGraphicFramePr>
          <p:cNvPr id="25602" name="Object 4"/>
          <p:cNvGraphicFramePr>
            <a:graphicFrameLocks noGrp="1" noChangeAspect="1"/>
          </p:cNvGraphicFramePr>
          <p:nvPr>
            <p:ph idx="1"/>
          </p:nvPr>
        </p:nvGraphicFramePr>
        <p:xfrm>
          <a:off x="1447800" y="2262188"/>
          <a:ext cx="6461125" cy="3044825"/>
        </p:xfrm>
        <a:graphic>
          <a:graphicData uri="http://schemas.openxmlformats.org/presentationml/2006/ole">
            <mc:AlternateContent xmlns:mc="http://schemas.openxmlformats.org/markup-compatibility/2006">
              <mc:Choice xmlns:v="urn:schemas-microsoft-com:vml" Requires="v">
                <p:oleObj spid="_x0000_s72716" name="Equation" r:id="rId4" imgW="2641600" imgH="1244600" progId="Equation.DSMT4">
                  <p:embed/>
                </p:oleObj>
              </mc:Choice>
              <mc:Fallback>
                <p:oleObj name="Equation" r:id="rId4" imgW="2641600" imgH="1244600" progId="Equation.DSMT4">
                  <p:embed/>
                  <p:pic>
                    <p:nvPicPr>
                      <p:cNvPr id="0" name="Picture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2262188"/>
                        <a:ext cx="6461125" cy="3044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a:xfrm>
            <a:off x="457200" y="533400"/>
            <a:ext cx="8229600" cy="914400"/>
          </a:xfrm>
        </p:spPr>
        <p:txBody>
          <a:bodyPr/>
          <a:lstStyle/>
          <a:p>
            <a:pPr eaLnBrk="1" hangingPunct="1"/>
            <a:r>
              <a:rPr lang="en-US" smtClean="0"/>
              <a:t>Estimators for the Variances</a:t>
            </a:r>
          </a:p>
        </p:txBody>
      </p:sp>
      <p:graphicFrame>
        <p:nvGraphicFramePr>
          <p:cNvPr id="26626" name="Object 4"/>
          <p:cNvGraphicFramePr>
            <a:graphicFrameLocks noChangeAspect="1"/>
          </p:cNvGraphicFramePr>
          <p:nvPr/>
        </p:nvGraphicFramePr>
        <p:xfrm>
          <a:off x="381000" y="1524000"/>
          <a:ext cx="7905750" cy="4405313"/>
        </p:xfrm>
        <a:graphic>
          <a:graphicData uri="http://schemas.openxmlformats.org/presentationml/2006/ole">
            <mc:AlternateContent xmlns:mc="http://schemas.openxmlformats.org/markup-compatibility/2006">
              <mc:Choice xmlns:v="urn:schemas-microsoft-com:vml" Requires="v">
                <p:oleObj spid="_x0000_s73740" name="Equation" r:id="rId4" imgW="4673600" imgH="2603500" progId="Equation.DSMT4">
                  <p:embed/>
                </p:oleObj>
              </mc:Choice>
              <mc:Fallback>
                <p:oleObj name="Equation" r:id="rId4" imgW="4673600" imgH="2603500" progId="Equation.DSMT4">
                  <p:embed/>
                  <p:pic>
                    <p:nvPicPr>
                      <p:cNvPr id="0"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1524000"/>
                        <a:ext cx="7905750" cy="44053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6628" name="Rectangle 3"/>
          <p:cNvSpPr>
            <a:spLocks noChangeArrowheads="1"/>
          </p:cNvSpPr>
          <p:nvPr/>
        </p:nvSpPr>
        <p:spPr bwMode="auto">
          <a:xfrm>
            <a:off x="2362200" y="2286000"/>
            <a:ext cx="4724400" cy="9144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
        <p:nvSpPr>
          <p:cNvPr id="26629" name="Rectangle 4"/>
          <p:cNvSpPr>
            <a:spLocks noChangeArrowheads="1"/>
          </p:cNvSpPr>
          <p:nvPr/>
        </p:nvSpPr>
        <p:spPr bwMode="auto">
          <a:xfrm>
            <a:off x="2362200" y="3581400"/>
            <a:ext cx="4724400" cy="9144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
        <p:nvSpPr>
          <p:cNvPr id="26630" name="Rectangle 5"/>
          <p:cNvSpPr>
            <a:spLocks noChangeArrowheads="1"/>
          </p:cNvSpPr>
          <p:nvPr/>
        </p:nvSpPr>
        <p:spPr bwMode="auto">
          <a:xfrm>
            <a:off x="1066800" y="4876800"/>
            <a:ext cx="7315200" cy="9906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ChangeArrowheads="1"/>
          </p:cNvSpPr>
          <p:nvPr>
            <p:ph type="title"/>
          </p:nvPr>
        </p:nvSpPr>
        <p:spPr/>
        <p:txBody>
          <a:bodyPr/>
          <a:lstStyle/>
          <a:p>
            <a:pPr eaLnBrk="1" hangingPunct="1"/>
            <a:r>
              <a:rPr lang="en-US" smtClean="0"/>
              <a:t>Practical Problems with FGLS</a:t>
            </a:r>
          </a:p>
        </p:txBody>
      </p:sp>
      <p:graphicFrame>
        <p:nvGraphicFramePr>
          <p:cNvPr id="27650" name="Object 4"/>
          <p:cNvGraphicFramePr>
            <a:graphicFrameLocks noGrp="1" noChangeAspect="1"/>
          </p:cNvGraphicFramePr>
          <p:nvPr>
            <p:ph idx="1"/>
          </p:nvPr>
        </p:nvGraphicFramePr>
        <p:xfrm>
          <a:off x="590550" y="1905000"/>
          <a:ext cx="8143875" cy="4343400"/>
        </p:xfrm>
        <a:graphic>
          <a:graphicData uri="http://schemas.openxmlformats.org/presentationml/2006/ole">
            <mc:AlternateContent xmlns:mc="http://schemas.openxmlformats.org/markup-compatibility/2006">
              <mc:Choice xmlns:v="urn:schemas-microsoft-com:vml" Requires="v">
                <p:oleObj spid="_x0000_s74764" name="Equation" r:id="rId4" imgW="5334000" imgH="2844800" progId="Equation.DSMT4">
                  <p:embed/>
                </p:oleObj>
              </mc:Choice>
              <mc:Fallback>
                <p:oleObj name="Equation" r:id="rId4" imgW="5334000" imgH="2844800" progId="Equation.DSMT4">
                  <p:embed/>
                  <p:pic>
                    <p:nvPicPr>
                      <p:cNvPr id="0" name="Picture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0550" y="1905000"/>
                        <a:ext cx="8143875" cy="434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7653" name="Rectangle 3"/>
          <p:cNvSpPr>
            <a:spLocks noChangeArrowheads="1"/>
          </p:cNvSpPr>
          <p:nvPr/>
        </p:nvSpPr>
        <p:spPr bwMode="auto">
          <a:xfrm>
            <a:off x="914400" y="5410200"/>
            <a:ext cx="6858000" cy="9144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type="title"/>
          </p:nvPr>
        </p:nvSpPr>
        <p:spPr/>
        <p:txBody>
          <a:bodyPr/>
          <a:lstStyle/>
          <a:p>
            <a:pPr eaLnBrk="1" hangingPunct="1"/>
            <a:r>
              <a:rPr lang="en-US" smtClean="0"/>
              <a:t>Stata Variance Estimators</a:t>
            </a:r>
          </a:p>
        </p:txBody>
      </p:sp>
      <p:graphicFrame>
        <p:nvGraphicFramePr>
          <p:cNvPr id="28674" name="Object 4"/>
          <p:cNvGraphicFramePr>
            <a:graphicFrameLocks noGrp="1" noChangeAspect="1"/>
          </p:cNvGraphicFramePr>
          <p:nvPr>
            <p:ph sz="half" idx="2"/>
          </p:nvPr>
        </p:nvGraphicFramePr>
        <p:xfrm>
          <a:off x="685800" y="2133600"/>
          <a:ext cx="7434263" cy="3570288"/>
        </p:xfrm>
        <a:graphic>
          <a:graphicData uri="http://schemas.openxmlformats.org/presentationml/2006/ole">
            <mc:AlternateContent xmlns:mc="http://schemas.openxmlformats.org/markup-compatibility/2006">
              <mc:Choice xmlns:v="urn:schemas-microsoft-com:vml" Requires="v">
                <p:oleObj spid="_x0000_s75788" name="Equation" r:id="rId4" imgW="4495800" imgH="2159000" progId="Equation.DSMT4">
                  <p:embed/>
                </p:oleObj>
              </mc:Choice>
              <mc:Fallback>
                <p:oleObj name="Equation" r:id="rId4" imgW="4495800" imgH="2159000" progId="Equation.DSMT4">
                  <p:embed/>
                  <p:pic>
                    <p:nvPicPr>
                      <p:cNvPr id="0" name="Picture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2133600"/>
                        <a:ext cx="7434263" cy="3570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8677" name="Rectangle 3"/>
          <p:cNvSpPr>
            <a:spLocks noChangeArrowheads="1"/>
          </p:cNvSpPr>
          <p:nvPr/>
        </p:nvSpPr>
        <p:spPr bwMode="auto">
          <a:xfrm>
            <a:off x="457200" y="2133600"/>
            <a:ext cx="7010400" cy="8382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
        <p:nvSpPr>
          <p:cNvPr id="28678" name="Rectangle 3"/>
          <p:cNvSpPr>
            <a:spLocks noChangeArrowheads="1"/>
          </p:cNvSpPr>
          <p:nvPr/>
        </p:nvSpPr>
        <p:spPr bwMode="auto">
          <a:xfrm>
            <a:off x="457200" y="3200400"/>
            <a:ext cx="7010400" cy="9144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r>
              <a:rPr lang="en-US" smtClean="0"/>
              <a:t>Application</a:t>
            </a:r>
          </a:p>
        </p:txBody>
      </p:sp>
      <p:sp>
        <p:nvSpPr>
          <p:cNvPr id="60419" name="Text Box 4"/>
          <p:cNvSpPr txBox="1">
            <a:spLocks noChangeArrowheads="1"/>
          </p:cNvSpPr>
          <p:nvPr/>
        </p:nvSpPr>
        <p:spPr bwMode="auto">
          <a:xfrm>
            <a:off x="609600" y="1917700"/>
            <a:ext cx="8305800" cy="4186238"/>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 Random Effects Model: v(i,t) = e(i,t) + u(i)     |</a:t>
            </a:r>
          </a:p>
          <a:p>
            <a:r>
              <a:rPr lang="en-US" sz="1400" b="1">
                <a:latin typeface="Courier New" pitchFamily="49" charset="0"/>
              </a:rPr>
              <a:t>| Estimates:  Var[e]              =   .231188D-01  |</a:t>
            </a:r>
          </a:p>
          <a:p>
            <a:r>
              <a:rPr lang="en-US" sz="1400" b="1">
                <a:latin typeface="Courier New" pitchFamily="49" charset="0"/>
              </a:rPr>
              <a:t>|             Var[u]              =   .102531D+00  |</a:t>
            </a:r>
          </a:p>
          <a:p>
            <a:r>
              <a:rPr lang="en-US" sz="1400" b="1">
                <a:latin typeface="Courier New" pitchFamily="49" charset="0"/>
              </a:rPr>
              <a:t>|             Corr[v(i,t),v(i,s)] =   .816006      |</a:t>
            </a:r>
          </a:p>
          <a:p>
            <a:r>
              <a:rPr lang="en-US" sz="1400" b="1">
                <a:latin typeface="Courier New" pitchFamily="49" charset="0"/>
              </a:rPr>
              <a:t>| Variance estimators are based on OLS residuals.  |</a:t>
            </a:r>
          </a:p>
          <a:p>
            <a:r>
              <a:rPr lang="en-US" sz="1400" b="1">
                <a:latin typeface="Courier New" pitchFamily="49" charset="0"/>
              </a:rPr>
              <a:t>+--------------------------------------------------+</a:t>
            </a:r>
          </a:p>
          <a:p>
            <a:r>
              <a:rPr lang="en-US" sz="1400" b="1">
                <a:latin typeface="Courier New" pitchFamily="49" charset="0"/>
              </a:rPr>
              <a:t>+---------+--------------+----------------+--------+---------+----------+</a:t>
            </a:r>
          </a:p>
          <a:p>
            <a:r>
              <a:rPr lang="en-US" sz="1400" b="1">
                <a:latin typeface="Courier New" pitchFamily="49" charset="0"/>
              </a:rPr>
              <a:t>|Variable | Coefficient  | Standard Error |b/St.Er.|P[|Z|&gt;z] | Mean of X|</a:t>
            </a:r>
          </a:p>
          <a:p>
            <a:r>
              <a:rPr lang="en-US" sz="1400" b="1">
                <a:latin typeface="Courier New" pitchFamily="49" charset="0"/>
              </a:rPr>
              <a:t>+---------+--------------+----------------+--------+---------+----------+</a:t>
            </a:r>
          </a:p>
          <a:p>
            <a:r>
              <a:rPr lang="en-US" sz="1400" b="1">
                <a:latin typeface="Courier New" pitchFamily="49" charset="0"/>
              </a:rPr>
              <a:t> EXP            .08819204      .00224823    39.227   .0000    19.8537815</a:t>
            </a:r>
          </a:p>
          <a:p>
            <a:r>
              <a:rPr lang="en-US" sz="1400" b="1">
                <a:latin typeface="Courier New" pitchFamily="49" charset="0"/>
              </a:rPr>
              <a:t> EXPSQ         -.00076604    .496074D-04   -15.442   .0000    514.405042</a:t>
            </a:r>
          </a:p>
          <a:p>
            <a:r>
              <a:rPr lang="en-US" sz="1400" b="1">
                <a:latin typeface="Courier New" pitchFamily="49" charset="0"/>
              </a:rPr>
              <a:t> OCC           -.04243576      .01298466    -3.268   .0011     .51116447</a:t>
            </a:r>
          </a:p>
          <a:p>
            <a:r>
              <a:rPr lang="en-US" sz="1400" b="1">
                <a:latin typeface="Courier New" pitchFamily="49" charset="0"/>
              </a:rPr>
              <a:t> SMSA          -.03404260      .01620508    -2.101   .0357     .65378151</a:t>
            </a:r>
          </a:p>
          <a:p>
            <a:r>
              <a:rPr lang="en-US" sz="1400" b="1">
                <a:latin typeface="Courier New" pitchFamily="49" charset="0"/>
              </a:rPr>
              <a:t> MS            -.06708159      .01794516    -3.738   .0002     .81440576</a:t>
            </a:r>
          </a:p>
          <a:p>
            <a:r>
              <a:rPr lang="en-US" sz="1400" b="1">
                <a:latin typeface="Courier New" pitchFamily="49" charset="0"/>
              </a:rPr>
              <a:t> FEM           -.34346104      .04536453    -7.571   .0000     .11260504</a:t>
            </a:r>
          </a:p>
          <a:p>
            <a:r>
              <a:rPr lang="en-US" sz="1400" b="1">
                <a:latin typeface="Courier New" pitchFamily="49" charset="0"/>
              </a:rPr>
              <a:t> UNION          .05752770      .01350031     4.261   .0000     .36398559</a:t>
            </a:r>
          </a:p>
          <a:p>
            <a:r>
              <a:rPr lang="en-US" sz="1400" b="1">
                <a:latin typeface="Courier New" pitchFamily="49" charset="0"/>
              </a:rPr>
              <a:t> ED             .11028379      .00510008    21.624   .0000    12.8453782</a:t>
            </a:r>
          </a:p>
          <a:p>
            <a:r>
              <a:rPr lang="en-US" sz="1400" b="1">
                <a:latin typeface="Courier New" pitchFamily="49" charset="0"/>
              </a:rPr>
              <a:t> Constant      4.01913257      .07724830    52.029   .0000</a:t>
            </a:r>
          </a:p>
        </p:txBody>
      </p:sp>
      <p:sp>
        <p:nvSpPr>
          <p:cNvPr id="60421" name="Text Box 5"/>
          <p:cNvSpPr txBox="1">
            <a:spLocks noChangeArrowheads="1"/>
          </p:cNvSpPr>
          <p:nvPr/>
        </p:nvSpPr>
        <p:spPr bwMode="auto">
          <a:xfrm>
            <a:off x="6324600" y="2393950"/>
            <a:ext cx="2209800" cy="654050"/>
          </a:xfrm>
          <a:prstGeom prst="rect">
            <a:avLst/>
          </a:prstGeom>
          <a:noFill/>
          <a:ln w="12700">
            <a:solidFill>
              <a:schemeClr val="tx1"/>
            </a:solidFill>
            <a:miter lim="800000"/>
            <a:headEnd/>
            <a:tailEnd/>
          </a:ln>
          <a:effectLst/>
        </p:spPr>
        <p:txBody>
          <a:bodyPr>
            <a:spAutoFit/>
          </a:bodyPr>
          <a:lstStyle/>
          <a:p>
            <a:pPr>
              <a:spcBef>
                <a:spcPct val="50000"/>
              </a:spcBef>
            </a:pPr>
            <a:r>
              <a:rPr lang="en-US" b="1">
                <a:latin typeface="Arial" charset="0"/>
              </a:rPr>
              <a:t>No problems arise in this sample.</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2"/>
          <p:cNvSpPr>
            <a:spLocks noGrp="1" noChangeArrowheads="1"/>
          </p:cNvSpPr>
          <p:nvPr>
            <p:ph type="title"/>
          </p:nvPr>
        </p:nvSpPr>
        <p:spPr/>
        <p:txBody>
          <a:bodyPr/>
          <a:lstStyle/>
          <a:p>
            <a:pPr eaLnBrk="1" hangingPunct="1"/>
            <a:r>
              <a:rPr lang="en-US" smtClean="0"/>
              <a:t>Testing for Effects: An LM Test</a:t>
            </a:r>
          </a:p>
        </p:txBody>
      </p:sp>
      <p:graphicFrame>
        <p:nvGraphicFramePr>
          <p:cNvPr id="29698" name="Object 4"/>
          <p:cNvGraphicFramePr>
            <a:graphicFrameLocks noChangeAspect="1"/>
          </p:cNvGraphicFramePr>
          <p:nvPr/>
        </p:nvGraphicFramePr>
        <p:xfrm>
          <a:off x="1143000" y="1981200"/>
          <a:ext cx="6738938" cy="4133850"/>
        </p:xfrm>
        <a:graphic>
          <a:graphicData uri="http://schemas.openxmlformats.org/presentationml/2006/ole">
            <mc:AlternateContent xmlns:mc="http://schemas.openxmlformats.org/markup-compatibility/2006">
              <mc:Choice xmlns:v="urn:schemas-microsoft-com:vml" Requires="v">
                <p:oleObj spid="_x0000_s76812" name="Equation" r:id="rId4" imgW="3695700" imgH="2247900" progId="Equation.DSMT4">
                  <p:embed/>
                </p:oleObj>
              </mc:Choice>
              <mc:Fallback>
                <p:oleObj name="Equation" r:id="rId4" imgW="3695700" imgH="2247900" progId="Equation.DSMT4">
                  <p:embed/>
                  <p:pic>
                    <p:nvPicPr>
                      <p:cNvPr id="0"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1981200"/>
                        <a:ext cx="6738938" cy="41338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9701" name="Rectangle 3"/>
          <p:cNvSpPr>
            <a:spLocks noChangeArrowheads="1"/>
          </p:cNvSpPr>
          <p:nvPr/>
        </p:nvSpPr>
        <p:spPr bwMode="auto">
          <a:xfrm>
            <a:off x="1143000" y="2743200"/>
            <a:ext cx="6781800" cy="11430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
        <p:nvSpPr>
          <p:cNvPr id="29702" name="Rectangle 3"/>
          <p:cNvSpPr>
            <a:spLocks noChangeArrowheads="1"/>
          </p:cNvSpPr>
          <p:nvPr/>
        </p:nvSpPr>
        <p:spPr bwMode="auto">
          <a:xfrm>
            <a:off x="1143000" y="5105400"/>
            <a:ext cx="6781800" cy="11430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2"/>
          <p:cNvSpPr>
            <a:spLocks noGrp="1" noChangeArrowheads="1"/>
          </p:cNvSpPr>
          <p:nvPr>
            <p:ph type="title"/>
          </p:nvPr>
        </p:nvSpPr>
        <p:spPr>
          <a:xfrm>
            <a:off x="457200" y="533400"/>
            <a:ext cx="8229600" cy="685800"/>
          </a:xfrm>
        </p:spPr>
        <p:txBody>
          <a:bodyPr/>
          <a:lstStyle/>
          <a:p>
            <a:pPr eaLnBrk="1" hangingPunct="1"/>
            <a:r>
              <a:rPr lang="en-US" smtClean="0"/>
              <a:t>Application: Cornwell-Rupert</a:t>
            </a:r>
          </a:p>
        </p:txBody>
      </p:sp>
      <p:graphicFrame>
        <p:nvGraphicFramePr>
          <p:cNvPr id="30722" name="Object 4"/>
          <p:cNvGraphicFramePr>
            <a:graphicFrameLocks noGrp="1" noChangeAspect="1"/>
          </p:cNvGraphicFramePr>
          <p:nvPr>
            <p:ph idx="1"/>
          </p:nvPr>
        </p:nvGraphicFramePr>
        <p:xfrm>
          <a:off x="1600200" y="1247380"/>
          <a:ext cx="5761038" cy="5494734"/>
        </p:xfrm>
        <a:graphic>
          <a:graphicData uri="http://schemas.openxmlformats.org/presentationml/2006/ole">
            <mc:AlternateContent xmlns:mc="http://schemas.openxmlformats.org/markup-compatibility/2006">
              <mc:Choice xmlns:v="urn:schemas-microsoft-com:vml" Requires="v">
                <p:oleObj spid="_x0000_s77836" name="Bitmap Image" r:id="rId4" imgW="4533333" imgH="4323810" progId="PBrush">
                  <p:embed/>
                </p:oleObj>
              </mc:Choice>
              <mc:Fallback>
                <p:oleObj name="Bitmap Image" r:id="rId4" imgW="4533333" imgH="4323810" progId="PBrush">
                  <p:embed/>
                  <p:pic>
                    <p:nvPicPr>
                      <p:cNvPr id="0" name="Picture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0200" y="1247380"/>
                        <a:ext cx="5761038" cy="54947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0724" name="Line 6"/>
          <p:cNvSpPr>
            <a:spLocks noChangeShapeType="1"/>
          </p:cNvSpPr>
          <p:nvPr/>
        </p:nvSpPr>
        <p:spPr bwMode="auto">
          <a:xfrm flipH="1">
            <a:off x="5715000" y="5181600"/>
            <a:ext cx="1371600" cy="0"/>
          </a:xfrm>
          <a:prstGeom prst="line">
            <a:avLst/>
          </a:prstGeom>
          <a:noFill/>
          <a:ln w="57150">
            <a:solidFill>
              <a:srgbClr val="FF3300"/>
            </a:solidFill>
            <a:round/>
            <a:headEnd/>
            <a:tailEnd type="triangle" w="med" len="med"/>
          </a:ln>
        </p:spPr>
        <p:txBody>
          <a:bodyPr wrap="none"/>
          <a:lstStyle/>
          <a:p>
            <a:endParaRPr lang="en-US"/>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eaLnBrk="1" hangingPunct="1"/>
            <a:r>
              <a:rPr lang="en-US" smtClean="0"/>
              <a:t>Hausman Test for FE vs. RE</a:t>
            </a:r>
          </a:p>
        </p:txBody>
      </p:sp>
      <p:graphicFrame>
        <p:nvGraphicFramePr>
          <p:cNvPr id="789535" name="Group 31"/>
          <p:cNvGraphicFramePr>
            <a:graphicFrameLocks noGrp="1"/>
          </p:cNvGraphicFramePr>
          <p:nvPr>
            <p:ph idx="1"/>
          </p:nvPr>
        </p:nvGraphicFramePr>
        <p:xfrm>
          <a:off x="457200" y="2625725"/>
          <a:ext cx="8229600" cy="2688336"/>
        </p:xfrm>
        <a:graphic>
          <a:graphicData uri="http://schemas.openxmlformats.org/drawingml/2006/table">
            <a:tbl>
              <a:tblPr/>
              <a:tblGrid>
                <a:gridCol w="2743200"/>
                <a:gridCol w="2743200"/>
                <a:gridCol w="2743200"/>
              </a:tblGrid>
              <a:tr h="838200">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Estimator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Random Effects</a:t>
                      </a:r>
                    </a:p>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E[c</a:t>
                      </a:r>
                      <a:r>
                        <a:rPr kumimoji="0" lang="en-US" sz="2400" b="0" i="0" u="none" strike="noStrike" cap="none" normalizeH="0" baseline="-25000" smtClean="0">
                          <a:ln>
                            <a:noFill/>
                          </a:ln>
                          <a:solidFill>
                            <a:schemeClr val="tx1"/>
                          </a:solidFill>
                          <a:effectLst/>
                          <a:latin typeface="Tahoma" pitchFamily="34" charset="0"/>
                        </a:rPr>
                        <a:t>i</a:t>
                      </a:r>
                      <a:r>
                        <a:rPr kumimoji="0" lang="en-US" sz="2400" b="0" i="0" u="none" strike="noStrike" cap="none" normalizeH="0" baseline="0" smtClean="0">
                          <a:ln>
                            <a:noFill/>
                          </a:ln>
                          <a:solidFill>
                            <a:schemeClr val="tx1"/>
                          </a:solidFill>
                          <a:effectLst/>
                          <a:latin typeface="Tahoma" pitchFamily="34" charset="0"/>
                        </a:rPr>
                        <a:t>|</a:t>
                      </a:r>
                      <a:r>
                        <a:rPr kumimoji="0" lang="en-US" sz="2400" b="1" i="0" u="none" strike="noStrike" cap="none" normalizeH="0" baseline="0" smtClean="0">
                          <a:ln>
                            <a:noFill/>
                          </a:ln>
                          <a:solidFill>
                            <a:schemeClr val="tx1"/>
                          </a:solidFill>
                          <a:effectLst/>
                          <a:latin typeface="Tahoma" pitchFamily="34" charset="0"/>
                        </a:rPr>
                        <a:t>X</a:t>
                      </a:r>
                      <a:r>
                        <a:rPr kumimoji="0" lang="en-US" sz="2400" b="0" i="0" u="none" strike="noStrike" cap="none" normalizeH="0" baseline="-25000" smtClean="0">
                          <a:ln>
                            <a:noFill/>
                          </a:ln>
                          <a:solidFill>
                            <a:schemeClr val="tx1"/>
                          </a:solidFill>
                          <a:effectLst/>
                          <a:latin typeface="Tahoma" pitchFamily="34" charset="0"/>
                        </a:rPr>
                        <a:t>i</a:t>
                      </a:r>
                      <a:r>
                        <a:rPr kumimoji="0" lang="en-US" sz="2400" b="0" i="0" u="none" strike="noStrike" cap="none" normalizeH="0" baseline="0" smtClean="0">
                          <a:ln>
                            <a:noFill/>
                          </a:ln>
                          <a:solidFill>
                            <a:schemeClr val="tx1"/>
                          </a:solidFill>
                          <a:effectLst/>
                          <a:latin typeface="Tahoma" pitchFamily="34" charset="0"/>
                        </a:rPr>
                        <a:t>] = 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Fixed Effects</a:t>
                      </a:r>
                    </a:p>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E[c</a:t>
                      </a:r>
                      <a:r>
                        <a:rPr kumimoji="0" lang="en-US" sz="2400" b="0" i="0" u="none" strike="noStrike" cap="none" normalizeH="0" baseline="-25000" smtClean="0">
                          <a:ln>
                            <a:noFill/>
                          </a:ln>
                          <a:solidFill>
                            <a:schemeClr val="tx1"/>
                          </a:solidFill>
                          <a:effectLst/>
                          <a:latin typeface="Tahoma" pitchFamily="34" charset="0"/>
                        </a:rPr>
                        <a:t>i</a:t>
                      </a:r>
                      <a:r>
                        <a:rPr kumimoji="0" lang="en-US" sz="2400" b="0" i="0" u="none" strike="noStrike" cap="none" normalizeH="0" baseline="0" smtClean="0">
                          <a:ln>
                            <a:noFill/>
                          </a:ln>
                          <a:solidFill>
                            <a:schemeClr val="tx1"/>
                          </a:solidFill>
                          <a:effectLst/>
                          <a:latin typeface="Tahoma" pitchFamily="34" charset="0"/>
                        </a:rPr>
                        <a:t>|</a:t>
                      </a:r>
                      <a:r>
                        <a:rPr kumimoji="0" lang="en-US" sz="2400" b="1" i="0" u="none" strike="noStrike" cap="none" normalizeH="0" baseline="0" smtClean="0">
                          <a:ln>
                            <a:noFill/>
                          </a:ln>
                          <a:solidFill>
                            <a:schemeClr val="tx1"/>
                          </a:solidFill>
                          <a:effectLst/>
                          <a:latin typeface="Tahoma" pitchFamily="34" charset="0"/>
                        </a:rPr>
                        <a:t>X</a:t>
                      </a:r>
                      <a:r>
                        <a:rPr kumimoji="0" lang="en-US" sz="2400" b="0" i="0" u="none" strike="noStrike" cap="none" normalizeH="0" baseline="-25000" smtClean="0">
                          <a:ln>
                            <a:noFill/>
                          </a:ln>
                          <a:solidFill>
                            <a:schemeClr val="tx1"/>
                          </a:solidFill>
                          <a:effectLst/>
                          <a:latin typeface="Tahoma" pitchFamily="34" charset="0"/>
                        </a:rPr>
                        <a:t>i</a:t>
                      </a:r>
                      <a:r>
                        <a:rPr kumimoji="0" lang="en-US" sz="2400" b="0" i="0" u="none" strike="noStrike" cap="none" normalizeH="0" baseline="0" smtClean="0">
                          <a:ln>
                            <a:noFill/>
                          </a:ln>
                          <a:solidFill>
                            <a:schemeClr val="tx1"/>
                          </a:solidFill>
                          <a:effectLst/>
                          <a:latin typeface="Tahoma" pitchFamily="34" charset="0"/>
                        </a:rPr>
                        <a:t>] ≠ 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76288">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FGLS </a:t>
                      </a:r>
                    </a:p>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(Random Effects)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Consistent and Efficient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Inconsistent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88988">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LSDV</a:t>
                      </a:r>
                    </a:p>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(Fixed Effects)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Consistent</a:t>
                      </a:r>
                    </a:p>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Inefficient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Consistent</a:t>
                      </a:r>
                    </a:p>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Possibly Efficient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Grp="1" noChangeArrowheads="1"/>
          </p:cNvSpPr>
          <p:nvPr>
            <p:ph type="title"/>
          </p:nvPr>
        </p:nvSpPr>
        <p:spPr>
          <a:xfrm>
            <a:off x="419100" y="990600"/>
            <a:ext cx="8229600" cy="533400"/>
          </a:xfrm>
        </p:spPr>
        <p:txBody>
          <a:bodyPr/>
          <a:lstStyle/>
          <a:p>
            <a:pPr eaLnBrk="1" hangingPunct="1"/>
            <a:r>
              <a:rPr lang="en-US" smtClean="0"/>
              <a:t>Computing the Hausman Statistic</a:t>
            </a:r>
          </a:p>
        </p:txBody>
      </p:sp>
      <p:graphicFrame>
        <p:nvGraphicFramePr>
          <p:cNvPr id="31746" name="Object 4"/>
          <p:cNvGraphicFramePr>
            <a:graphicFrameLocks noChangeAspect="1"/>
          </p:cNvGraphicFramePr>
          <p:nvPr>
            <p:extLst>
              <p:ext uri="{D42A27DB-BD31-4B8C-83A1-F6EECF244321}">
                <p14:modId xmlns:p14="http://schemas.microsoft.com/office/powerpoint/2010/main" val="3009533854"/>
              </p:ext>
            </p:extLst>
          </p:nvPr>
        </p:nvGraphicFramePr>
        <p:xfrm>
          <a:off x="762000" y="1752600"/>
          <a:ext cx="7870825" cy="4346575"/>
        </p:xfrm>
        <a:graphic>
          <a:graphicData uri="http://schemas.openxmlformats.org/presentationml/2006/ole">
            <mc:AlternateContent xmlns:mc="http://schemas.openxmlformats.org/markup-compatibility/2006">
              <mc:Choice xmlns:v="urn:schemas-microsoft-com:vml" Requires="v">
                <p:oleObj spid="_x0000_s78861" name="Equation" r:id="rId4" imgW="5080000" imgH="2806700" progId="Equation.DSMT4">
                  <p:embed/>
                </p:oleObj>
              </mc:Choice>
              <mc:Fallback>
                <p:oleObj name="Equation" r:id="rId4" imgW="5080000" imgH="2806700" progId="Equation.DSMT4">
                  <p:embed/>
                  <p:pic>
                    <p:nvPicPr>
                      <p:cNvPr id="0"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1752600"/>
                        <a:ext cx="7870825" cy="4346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1748" name="Text Box 5"/>
          <p:cNvSpPr txBox="1">
            <a:spLocks noChangeArrowheads="1"/>
          </p:cNvSpPr>
          <p:nvPr/>
        </p:nvSpPr>
        <p:spPr bwMode="auto">
          <a:xfrm>
            <a:off x="1219200" y="6324600"/>
            <a:ext cx="6629400" cy="376238"/>
          </a:xfrm>
          <a:prstGeom prst="rect">
            <a:avLst/>
          </a:prstGeom>
          <a:noFill/>
          <a:ln w="9525">
            <a:solidFill>
              <a:schemeClr val="tx1"/>
            </a:solidFill>
            <a:miter lim="800000"/>
            <a:headEnd/>
            <a:tailEnd/>
          </a:ln>
        </p:spPr>
        <p:txBody>
          <a:bodyPr>
            <a:spAutoFit/>
          </a:bodyPr>
          <a:lstStyle/>
          <a:p>
            <a:pPr>
              <a:spcBef>
                <a:spcPct val="50000"/>
              </a:spcBef>
            </a:pPr>
            <a:r>
              <a:rPr lang="el-GR" b="1">
                <a:latin typeface="Tahoma" pitchFamily="34" charset="0"/>
              </a:rPr>
              <a:t>β</a:t>
            </a:r>
            <a:r>
              <a:rPr lang="en-US" b="1">
                <a:latin typeface="Tahoma" pitchFamily="34" charset="0"/>
              </a:rPr>
              <a:t> does not contain the constant term in the preceding.</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en-US" smtClean="0"/>
              <a:t>Hausman Test</a:t>
            </a:r>
          </a:p>
        </p:txBody>
      </p:sp>
      <p:sp>
        <p:nvSpPr>
          <p:cNvPr id="62467" name="Text Box 4"/>
          <p:cNvSpPr txBox="1">
            <a:spLocks noChangeArrowheads="1"/>
          </p:cNvSpPr>
          <p:nvPr/>
        </p:nvSpPr>
        <p:spPr bwMode="auto">
          <a:xfrm>
            <a:off x="1371600" y="2209800"/>
            <a:ext cx="7010400" cy="3344863"/>
          </a:xfrm>
          <a:prstGeom prst="rect">
            <a:avLst/>
          </a:prstGeom>
          <a:noFill/>
          <a:ln w="19050">
            <a:noFill/>
            <a:miter lim="800000"/>
            <a:headEnd/>
            <a:tailEnd/>
          </a:ln>
        </p:spPr>
        <p:txBody>
          <a:bodyPr>
            <a:spAutoFit/>
          </a:bodyPr>
          <a:lstStyle/>
          <a:p>
            <a:r>
              <a:rPr lang="en-US" sz="1600" b="1">
                <a:latin typeface="Courier New" pitchFamily="49" charset="0"/>
              </a:rPr>
              <a:t>+--------------------------------------------------+</a:t>
            </a:r>
          </a:p>
          <a:p>
            <a:r>
              <a:rPr lang="en-US" sz="1600" b="1">
                <a:latin typeface="Courier New" pitchFamily="49" charset="0"/>
              </a:rPr>
              <a:t>| Random Effects Model: v(i,t) = e(i,t) + u(i)     |</a:t>
            </a:r>
          </a:p>
          <a:p>
            <a:r>
              <a:rPr lang="en-US" sz="1600" b="1">
                <a:latin typeface="Courier New" pitchFamily="49" charset="0"/>
              </a:rPr>
              <a:t>| Estimates:  Var[e]              =   .235368D-01  |</a:t>
            </a:r>
          </a:p>
          <a:p>
            <a:r>
              <a:rPr lang="en-US" sz="1600" b="1">
                <a:latin typeface="Courier New" pitchFamily="49" charset="0"/>
              </a:rPr>
              <a:t>|             Var[u]              =   .110254D+00  |</a:t>
            </a:r>
          </a:p>
          <a:p>
            <a:r>
              <a:rPr lang="en-US" sz="1600" b="1">
                <a:latin typeface="Courier New" pitchFamily="49" charset="0"/>
              </a:rPr>
              <a:t>|             Corr[v(i,t),v(i,s)] =   .824078      |</a:t>
            </a:r>
          </a:p>
          <a:p>
            <a:r>
              <a:rPr lang="en-US" sz="1600" b="1">
                <a:latin typeface="Courier New" pitchFamily="49" charset="0"/>
              </a:rPr>
              <a:t>| Lagrange Multiplier Test vs. Model (3) = 3797.07 |</a:t>
            </a:r>
          </a:p>
          <a:p>
            <a:r>
              <a:rPr lang="en-US" sz="1600" b="1">
                <a:latin typeface="Courier New" pitchFamily="49" charset="0"/>
              </a:rPr>
              <a:t>| ( 1 df, prob value =  .000000)                   |</a:t>
            </a:r>
          </a:p>
          <a:p>
            <a:r>
              <a:rPr lang="en-US" sz="1600" b="1">
                <a:latin typeface="Courier New" pitchFamily="49" charset="0"/>
              </a:rPr>
              <a:t>| (High values of LM favor FEM/REM over CR model.) |</a:t>
            </a:r>
          </a:p>
          <a:p>
            <a:r>
              <a:rPr lang="en-US" sz="1600" b="1">
                <a:latin typeface="Courier New" pitchFamily="49" charset="0"/>
              </a:rPr>
              <a:t>| Fixed vs. Random Effects (Hausman)     = 2632.34 |</a:t>
            </a:r>
          </a:p>
          <a:p>
            <a:r>
              <a:rPr lang="en-US" sz="1600" b="1">
                <a:latin typeface="Courier New" pitchFamily="49" charset="0"/>
              </a:rPr>
              <a:t>| ( 4 df, prob value =  .000000)                   |</a:t>
            </a:r>
          </a:p>
          <a:p>
            <a:r>
              <a:rPr lang="en-US" sz="1600" b="1">
                <a:latin typeface="Courier New" pitchFamily="49" charset="0"/>
              </a:rPr>
              <a:t>| (High (low) values of H favor FEM (REM).)        |</a:t>
            </a:r>
          </a:p>
          <a:p>
            <a:r>
              <a:rPr lang="en-US" sz="1600" b="1">
                <a:latin typeface="Courier New" pitchFamily="49" charset="0"/>
              </a:rPr>
              <a:t>+--------------------------------------------------+</a:t>
            </a:r>
          </a:p>
          <a:p>
            <a:pPr>
              <a:spcBef>
                <a:spcPct val="50000"/>
              </a:spcBef>
            </a:pPr>
            <a:endParaRPr lang="en-US" sz="1400" b="1">
              <a:latin typeface="Courier New" pitchFamily="49" charset="0"/>
            </a:endParaRPr>
          </a:p>
        </p:txBody>
      </p:sp>
      <p:sp>
        <p:nvSpPr>
          <p:cNvPr id="62469" name="Rectangle 12"/>
          <p:cNvSpPr>
            <a:spLocks noChangeArrowheads="1"/>
          </p:cNvSpPr>
          <p:nvPr/>
        </p:nvSpPr>
        <p:spPr bwMode="auto">
          <a:xfrm>
            <a:off x="1524000" y="4191000"/>
            <a:ext cx="6248400" cy="838200"/>
          </a:xfrm>
          <a:prstGeom prst="rect">
            <a:avLst/>
          </a:prstGeom>
          <a:solidFill>
            <a:srgbClr val="0099FF">
              <a:alpha val="25000"/>
            </a:srgbClr>
          </a:solidFill>
          <a:ln w="19050">
            <a:solidFill>
              <a:schemeClr val="tx1"/>
            </a:solidFill>
            <a:miter lim="800000"/>
            <a:headEnd/>
            <a:tailEnd/>
          </a:ln>
        </p:spPr>
        <p:txBody>
          <a:bodyPr wrap="none" anchor="ctr"/>
          <a:lstStyle/>
          <a:p>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Variable Addition</a:t>
            </a:r>
            <a:endParaRPr lang="en-US"/>
          </a:p>
        </p:txBody>
      </p:sp>
      <p:graphicFrame>
        <p:nvGraphicFramePr>
          <p:cNvPr id="3" name="Object 2"/>
          <p:cNvGraphicFramePr>
            <a:graphicFrameLocks noChangeAspect="1"/>
          </p:cNvGraphicFramePr>
          <p:nvPr>
            <p:extLst>
              <p:ext uri="{D42A27DB-BD31-4B8C-83A1-F6EECF244321}">
                <p14:modId xmlns:p14="http://schemas.microsoft.com/office/powerpoint/2010/main" val="3378102629"/>
              </p:ext>
            </p:extLst>
          </p:nvPr>
        </p:nvGraphicFramePr>
        <p:xfrm>
          <a:off x="1828800" y="1905000"/>
          <a:ext cx="5562600" cy="4513913"/>
        </p:xfrm>
        <a:graphic>
          <a:graphicData uri="http://schemas.openxmlformats.org/presentationml/2006/ole">
            <mc:AlternateContent xmlns:mc="http://schemas.openxmlformats.org/markup-compatibility/2006">
              <mc:Choice xmlns:v="urn:schemas-microsoft-com:vml" Requires="v">
                <p:oleObj spid="_x0000_s233478" name="Equation" r:id="rId3" imgW="3098520" imgH="2514600" progId="Equation.DSMT4">
                  <p:embed/>
                </p:oleObj>
              </mc:Choice>
              <mc:Fallback>
                <p:oleObj name="Equation" r:id="rId3" imgW="3098520" imgH="2514600" progId="Equation.DSMT4">
                  <p:embed/>
                  <p:pic>
                    <p:nvPicPr>
                      <p:cNvPr id="0" name=""/>
                      <p:cNvPicPr/>
                      <p:nvPr/>
                    </p:nvPicPr>
                    <p:blipFill>
                      <a:blip r:embed="rId4"/>
                      <a:stretch>
                        <a:fillRect/>
                      </a:stretch>
                    </p:blipFill>
                    <p:spPr>
                      <a:xfrm>
                        <a:off x="1828800" y="1905000"/>
                        <a:ext cx="5562600" cy="4513913"/>
                      </a:xfrm>
                      <a:prstGeom prst="rect">
                        <a:avLst/>
                      </a:prstGeom>
                    </p:spPr>
                  </p:pic>
                </p:oleObj>
              </mc:Fallback>
            </mc:AlternateContent>
          </a:graphicData>
        </a:graphic>
      </p:graphicFrame>
    </p:spTree>
    <p:extLst>
      <p:ext uri="{BB962C8B-B14F-4D97-AF65-F5344CB8AC3E}">
        <p14:creationId xmlns:p14="http://schemas.microsoft.com/office/powerpoint/2010/main" val="241213121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r>
              <a:rPr lang="en-US" smtClean="0"/>
              <a:t>A Variable Addition Test</a:t>
            </a:r>
          </a:p>
        </p:txBody>
      </p:sp>
      <p:sp>
        <p:nvSpPr>
          <p:cNvPr id="63491" name="Rectangle 3"/>
          <p:cNvSpPr>
            <a:spLocks noGrp="1" noChangeArrowheads="1"/>
          </p:cNvSpPr>
          <p:nvPr>
            <p:ph type="body" idx="1"/>
          </p:nvPr>
        </p:nvSpPr>
        <p:spPr>
          <a:xfrm>
            <a:off x="457200" y="1828800"/>
            <a:ext cx="8001000" cy="4302125"/>
          </a:xfrm>
        </p:spPr>
        <p:txBody>
          <a:bodyPr/>
          <a:lstStyle/>
          <a:p>
            <a:pPr eaLnBrk="1" hangingPunct="1"/>
            <a:r>
              <a:rPr lang="en-US" smtClean="0"/>
              <a:t>Asymptotic equivalent to Hausman</a:t>
            </a:r>
          </a:p>
          <a:p>
            <a:pPr eaLnBrk="1" hangingPunct="1"/>
            <a:r>
              <a:rPr lang="en-US" smtClean="0"/>
              <a:t>Also equivalent to Mundlak formulation</a:t>
            </a:r>
          </a:p>
          <a:p>
            <a:pPr eaLnBrk="1" hangingPunct="1"/>
            <a:r>
              <a:rPr lang="en-US" smtClean="0"/>
              <a:t>In the random effects model, using FGLS</a:t>
            </a:r>
          </a:p>
          <a:p>
            <a:pPr lvl="1" eaLnBrk="1" hangingPunct="1"/>
            <a:r>
              <a:rPr lang="en-US" smtClean="0"/>
              <a:t>Only applies to time varying variables</a:t>
            </a:r>
          </a:p>
          <a:p>
            <a:pPr lvl="1" eaLnBrk="1" hangingPunct="1"/>
            <a:r>
              <a:rPr lang="en-US" smtClean="0"/>
              <a:t>Add expanded group means to the regression (i.e., observation i,t gets same group means for all t.</a:t>
            </a:r>
          </a:p>
          <a:p>
            <a:pPr lvl="1" eaLnBrk="1" hangingPunct="1"/>
            <a:r>
              <a:rPr lang="en-US" smtClean="0"/>
              <a:t>Use Wald test to test for coefficients on means equal to 0.  Large chi-squared weighs against random effects specification.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4"/>
          <p:cNvSpPr>
            <a:spLocks noGrp="1" noChangeArrowheads="1"/>
          </p:cNvSpPr>
          <p:nvPr>
            <p:ph type="title"/>
          </p:nvPr>
        </p:nvSpPr>
        <p:spPr/>
        <p:txBody>
          <a:bodyPr/>
          <a:lstStyle/>
          <a:p>
            <a:pPr eaLnBrk="1" hangingPunct="1"/>
            <a:r>
              <a:rPr lang="en-US" smtClean="0"/>
              <a:t>Fixed Effects</a:t>
            </a:r>
          </a:p>
        </p:txBody>
      </p:sp>
      <p:sp>
        <p:nvSpPr>
          <p:cNvPr id="64515" name="Text Box 5"/>
          <p:cNvSpPr txBox="1">
            <a:spLocks noChangeArrowheads="1"/>
          </p:cNvSpPr>
          <p:nvPr/>
        </p:nvSpPr>
        <p:spPr bwMode="auto">
          <a:xfrm>
            <a:off x="1219200" y="1828800"/>
            <a:ext cx="6934200" cy="4894263"/>
          </a:xfrm>
          <a:prstGeom prst="rect">
            <a:avLst/>
          </a:prstGeom>
          <a:noFill/>
          <a:ln w="19050">
            <a:noFill/>
            <a:miter lim="800000"/>
            <a:headEnd/>
            <a:tailEnd/>
          </a:ln>
        </p:spPr>
        <p:txBody>
          <a:bodyPr>
            <a:spAutoFit/>
          </a:bodyPr>
          <a:lstStyle/>
          <a:p>
            <a:r>
              <a:rPr lang="en-US" sz="1200" b="1">
                <a:latin typeface="Courier New" pitchFamily="49" charset="0"/>
              </a:rPr>
              <a:t>+----------------------------------------------------+</a:t>
            </a:r>
          </a:p>
          <a:p>
            <a:r>
              <a:rPr lang="en-US" sz="1200" b="1">
                <a:latin typeface="Courier New" pitchFamily="49" charset="0"/>
              </a:rPr>
              <a:t>| Panel:Groups   Empty       0,   Valid data     595 |</a:t>
            </a:r>
          </a:p>
          <a:p>
            <a:r>
              <a:rPr lang="en-US" sz="1200" b="1">
                <a:latin typeface="Courier New" pitchFamily="49" charset="0"/>
              </a:rPr>
              <a:t>|                Smallest    7,   Largest          7 |</a:t>
            </a:r>
          </a:p>
          <a:p>
            <a:r>
              <a:rPr lang="en-US" sz="1200" b="1">
                <a:latin typeface="Courier New" pitchFamily="49" charset="0"/>
              </a:rPr>
              <a:t>|                Average group size             7.00 |</a:t>
            </a:r>
          </a:p>
          <a:p>
            <a:r>
              <a:rPr lang="en-US" sz="1200" b="1">
                <a:latin typeface="Courier New" pitchFamily="49" charset="0"/>
              </a:rPr>
              <a:t>| There are  3 vars. with no within group variation. |</a:t>
            </a:r>
          </a:p>
          <a:p>
            <a:r>
              <a:rPr lang="en-US" sz="1200" b="1">
                <a:latin typeface="Courier New" pitchFamily="49" charset="0"/>
              </a:rPr>
              <a:t>| ED       BLK      FEM                              |</a:t>
            </a:r>
          </a:p>
          <a:p>
            <a:r>
              <a:rPr lang="en-US" sz="1200" b="1">
                <a:latin typeface="Courier New" pitchFamily="49" charset="0"/>
              </a:rPr>
              <a:t>| Look for huge standard errors and fixed parameters.|</a:t>
            </a:r>
          </a:p>
          <a:p>
            <a:r>
              <a:rPr lang="en-US" sz="1200" b="1">
                <a:latin typeface="Courier New" pitchFamily="49" charset="0"/>
              </a:rPr>
              <a:t>| F.E. results are based on a generalized inverse.   |</a:t>
            </a:r>
          </a:p>
          <a:p>
            <a:r>
              <a:rPr lang="en-US" sz="1200" b="1">
                <a:latin typeface="Courier New" pitchFamily="49" charset="0"/>
              </a:rPr>
              <a:t>| They will be highly erratic. (Problematic model.)  |</a:t>
            </a:r>
          </a:p>
          <a:p>
            <a:r>
              <a:rPr lang="en-US" sz="1200" b="1">
                <a:latin typeface="Courier New" pitchFamily="49" charset="0"/>
              </a:rPr>
              <a:t>| Unable to compute std.errors for dummy var. coeffs.|</a:t>
            </a:r>
          </a:p>
          <a:p>
            <a:r>
              <a:rPr lang="en-US" sz="1200" b="1">
                <a:latin typeface="Courier New" pitchFamily="49" charset="0"/>
              </a:rPr>
              <a:t>+----------------------------------------------------+</a:t>
            </a:r>
          </a:p>
          <a:p>
            <a:r>
              <a:rPr lang="en-US" sz="1200" b="1">
                <a:latin typeface="Courier New" pitchFamily="49" charset="0"/>
              </a:rPr>
              <a:t>+--------+--------------+----------------+--------+--------+----------+</a:t>
            </a:r>
          </a:p>
          <a:p>
            <a:r>
              <a:rPr lang="en-US" sz="1200" b="1">
                <a:latin typeface="Courier New" pitchFamily="49" charset="0"/>
              </a:rPr>
              <a:t>|Variable| Coefficient  | Standard Error |b/St.Er.|P[|Z|&gt;z]| Mean of X|</a:t>
            </a:r>
          </a:p>
          <a:p>
            <a:r>
              <a:rPr lang="en-US" sz="1200" b="1">
                <a:latin typeface="Courier New" pitchFamily="49" charset="0"/>
              </a:rPr>
              <a:t>+--------+--------------+----------------+--------+--------+----------+</a:t>
            </a:r>
          </a:p>
          <a:p>
            <a:r>
              <a:rPr lang="en-US" sz="1200" b="1">
                <a:latin typeface="Courier New" pitchFamily="49" charset="0"/>
              </a:rPr>
              <a:t>|WKS     |     .00083          .00060003     1.381   .1672   46.811525|</a:t>
            </a:r>
          </a:p>
          <a:p>
            <a:r>
              <a:rPr lang="en-US" sz="1200" b="1">
                <a:latin typeface="Courier New" pitchFamily="49" charset="0"/>
              </a:rPr>
              <a:t>|OCC     |    -.02157          .01379216    -1.564   .1178    .5111645|</a:t>
            </a:r>
          </a:p>
          <a:p>
            <a:r>
              <a:rPr lang="en-US" sz="1200" b="1">
                <a:latin typeface="Courier New" pitchFamily="49" charset="0"/>
              </a:rPr>
              <a:t>|IND     |     .01888          .01545450     1.221   .2219    .3954382|</a:t>
            </a:r>
          </a:p>
          <a:p>
            <a:r>
              <a:rPr lang="en-US" sz="1200" b="1">
                <a:latin typeface="Courier New" pitchFamily="49" charset="0"/>
              </a:rPr>
              <a:t>|SOUTH   |     .00039          .03429053      .011   .9909    .2902761|</a:t>
            </a:r>
          </a:p>
          <a:p>
            <a:r>
              <a:rPr lang="en-US" sz="1200" b="1">
                <a:latin typeface="Courier New" pitchFamily="49" charset="0"/>
              </a:rPr>
              <a:t>|SMSA    |    -.04451**        .01939659    -2.295   .0217    .6537815|</a:t>
            </a:r>
          </a:p>
          <a:p>
            <a:r>
              <a:rPr lang="en-US" sz="1200" b="1">
                <a:latin typeface="Courier New" pitchFamily="49" charset="0"/>
              </a:rPr>
              <a:t>|UNION   |     .03274**        .01493217     2.192   .0283    .3639856|</a:t>
            </a:r>
          </a:p>
          <a:p>
            <a:r>
              <a:rPr lang="en-US" sz="1200" b="1">
                <a:latin typeface="Courier New" pitchFamily="49" charset="0"/>
              </a:rPr>
              <a:t>|EXP     |     .11327***       .00247221    45.819   .0000   19.853782|</a:t>
            </a:r>
          </a:p>
          <a:p>
            <a:r>
              <a:rPr lang="en-US" sz="1200" b="1">
                <a:latin typeface="Courier New" pitchFamily="49" charset="0"/>
              </a:rPr>
              <a:t>|EXPSQ   |    -.00042***     .546283D-04    -7.664   .0000   514.40504|</a:t>
            </a:r>
          </a:p>
          <a:p>
            <a:r>
              <a:rPr lang="en-US" sz="1200" b="1">
                <a:latin typeface="Courier New" pitchFamily="49" charset="0"/>
              </a:rPr>
              <a:t>|ED      |       .000       ......(Fixed Parameter).......            |</a:t>
            </a:r>
          </a:p>
          <a:p>
            <a:r>
              <a:rPr lang="en-US" sz="1200" b="1">
                <a:latin typeface="Courier New" pitchFamily="49" charset="0"/>
              </a:rPr>
              <a:t>|BLK     |       .000       ......(Fixed Parameter).......            |</a:t>
            </a:r>
          </a:p>
          <a:p>
            <a:r>
              <a:rPr lang="en-US" sz="1200" b="1">
                <a:latin typeface="Courier New" pitchFamily="49" charset="0"/>
              </a:rPr>
              <a:t>|FEM     |       .000       ......(Fixed Parameter).......            |</a:t>
            </a:r>
          </a:p>
          <a:p>
            <a:r>
              <a:rPr lang="en-US" sz="1200" b="1">
                <a:latin typeface="Courier New" pitchFamily="49" charset="0"/>
              </a:rPr>
              <a:t>+--------+------------------------------------------------------------+</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4"/>
          <p:cNvSpPr>
            <a:spLocks noGrp="1" noChangeArrowheads="1"/>
          </p:cNvSpPr>
          <p:nvPr>
            <p:ph type="title"/>
          </p:nvPr>
        </p:nvSpPr>
        <p:spPr/>
        <p:txBody>
          <a:bodyPr/>
          <a:lstStyle/>
          <a:p>
            <a:pPr eaLnBrk="1" hangingPunct="1"/>
            <a:r>
              <a:rPr lang="en-US" smtClean="0"/>
              <a:t>Random Effects</a:t>
            </a:r>
          </a:p>
        </p:txBody>
      </p:sp>
      <p:sp>
        <p:nvSpPr>
          <p:cNvPr id="65539" name="Text Box 5"/>
          <p:cNvSpPr txBox="1">
            <a:spLocks noChangeArrowheads="1"/>
          </p:cNvSpPr>
          <p:nvPr/>
        </p:nvSpPr>
        <p:spPr bwMode="auto">
          <a:xfrm>
            <a:off x="1066800" y="1905000"/>
            <a:ext cx="7239000" cy="4656138"/>
          </a:xfrm>
          <a:prstGeom prst="rect">
            <a:avLst/>
          </a:prstGeom>
          <a:noFill/>
          <a:ln w="19050">
            <a:noFill/>
            <a:miter lim="800000"/>
            <a:headEnd/>
            <a:tailEnd/>
          </a:ln>
        </p:spPr>
        <p:txBody>
          <a:bodyPr>
            <a:spAutoFit/>
          </a:bodyPr>
          <a:lstStyle/>
          <a:p>
            <a:r>
              <a:rPr lang="en-US" sz="1200" b="1">
                <a:latin typeface="Courier New" pitchFamily="49" charset="0"/>
              </a:rPr>
              <a:t>+--------------------------------------------------+</a:t>
            </a:r>
          </a:p>
          <a:p>
            <a:r>
              <a:rPr lang="en-US" sz="1200" b="1">
                <a:latin typeface="Courier New" pitchFamily="49" charset="0"/>
              </a:rPr>
              <a:t>| Random Effects Model: v(i,t) = e(i,t) + u(i)     |</a:t>
            </a:r>
          </a:p>
          <a:p>
            <a:r>
              <a:rPr lang="en-US" sz="1200" b="1">
                <a:latin typeface="Courier New" pitchFamily="49" charset="0"/>
              </a:rPr>
              <a:t>| Estimates:  Var[e]              =   .235368D-01  |</a:t>
            </a:r>
          </a:p>
          <a:p>
            <a:r>
              <a:rPr lang="en-US" sz="1200" b="1">
                <a:latin typeface="Courier New" pitchFamily="49" charset="0"/>
              </a:rPr>
              <a:t>|             Var[u]              =   .110254D+00  |</a:t>
            </a:r>
          </a:p>
          <a:p>
            <a:r>
              <a:rPr lang="en-US" sz="1200" b="1">
                <a:latin typeface="Courier New" pitchFamily="49" charset="0"/>
              </a:rPr>
              <a:t>|             Corr[v(i,t),v(i,s)] =   .824078      |</a:t>
            </a:r>
          </a:p>
          <a:p>
            <a:r>
              <a:rPr lang="en-US" sz="1200" b="1">
                <a:latin typeface="Courier New" pitchFamily="49" charset="0"/>
              </a:rPr>
              <a:t>| Lagrange Multiplier Test vs. Model (3) = 3797.07 |</a:t>
            </a:r>
          </a:p>
          <a:p>
            <a:r>
              <a:rPr lang="en-US" sz="1200" b="1">
                <a:latin typeface="Courier New" pitchFamily="49" charset="0"/>
              </a:rPr>
              <a:t>| ( 1 df, prob value =  .000000)                   |</a:t>
            </a:r>
          </a:p>
          <a:p>
            <a:r>
              <a:rPr lang="en-US" sz="1200" b="1">
                <a:latin typeface="Courier New" pitchFamily="49" charset="0"/>
              </a:rPr>
              <a:t>| (High values of LM favor FEM/REM over CR model.) |</a:t>
            </a:r>
          </a:p>
          <a:p>
            <a:r>
              <a:rPr lang="en-US" sz="1200" b="1">
                <a:latin typeface="Courier New" pitchFamily="49" charset="0"/>
              </a:rPr>
              <a:t>+--------------------------------------------------+</a:t>
            </a:r>
          </a:p>
          <a:p>
            <a:r>
              <a:rPr lang="en-US" sz="1200" b="1">
                <a:latin typeface="Courier New" pitchFamily="49" charset="0"/>
              </a:rPr>
              <a:t>+--------+--------------+----------------+--------+--------+----------+</a:t>
            </a:r>
          </a:p>
          <a:p>
            <a:r>
              <a:rPr lang="en-US" sz="1200" b="1">
                <a:latin typeface="Courier New" pitchFamily="49" charset="0"/>
              </a:rPr>
              <a:t>|Variable| Coefficient  | Standard Error |b/St.Er.|P[|Z|&gt;z]| Mean of X|</a:t>
            </a:r>
          </a:p>
          <a:p>
            <a:r>
              <a:rPr lang="en-US" sz="1200" b="1">
                <a:latin typeface="Courier New" pitchFamily="49" charset="0"/>
              </a:rPr>
              <a:t>+--------+--------------+----------------+--------+--------+----------+</a:t>
            </a:r>
          </a:p>
          <a:p>
            <a:r>
              <a:rPr lang="en-US" sz="1200" b="1">
                <a:latin typeface="Courier New" pitchFamily="49" charset="0"/>
              </a:rPr>
              <a:t>|WKS     |     .00094          .00059308     1.586   .1128   46.811525|</a:t>
            </a:r>
          </a:p>
          <a:p>
            <a:r>
              <a:rPr lang="en-US" sz="1200" b="1">
                <a:latin typeface="Courier New" pitchFamily="49" charset="0"/>
              </a:rPr>
              <a:t>|OCC     |    -.04367***       .01299206    -3.361   .0008    .5111645|</a:t>
            </a:r>
          </a:p>
          <a:p>
            <a:r>
              <a:rPr lang="en-US" sz="1200" b="1">
                <a:latin typeface="Courier New" pitchFamily="49" charset="0"/>
              </a:rPr>
              <a:t>|IND     |     .00271          .01373256      .197   .8434    .3954382|</a:t>
            </a:r>
          </a:p>
          <a:p>
            <a:r>
              <a:rPr lang="en-US" sz="1200" b="1">
                <a:latin typeface="Courier New" pitchFamily="49" charset="0"/>
              </a:rPr>
              <a:t>|SOUTH   |    -.00664          .02246416     -.295   .7677    .2902761|</a:t>
            </a:r>
          </a:p>
          <a:p>
            <a:r>
              <a:rPr lang="en-US" sz="1200" b="1">
                <a:latin typeface="Courier New" pitchFamily="49" charset="0"/>
              </a:rPr>
              <a:t>|SMSA    |    -.03117*         .01615455    -1.930   .0536    .6537815|</a:t>
            </a:r>
          </a:p>
          <a:p>
            <a:r>
              <a:rPr lang="en-US" sz="1200" b="1">
                <a:latin typeface="Courier New" pitchFamily="49" charset="0"/>
              </a:rPr>
              <a:t>|UNION   |     .05802***       .01349982     4.298   .0000    .3639856|</a:t>
            </a:r>
          </a:p>
          <a:p>
            <a:r>
              <a:rPr lang="en-US" sz="1200" b="1">
                <a:latin typeface="Courier New" pitchFamily="49" charset="0"/>
              </a:rPr>
              <a:t>|EXP     |     .08744***       .00224705    38.913   .0000   19.853782|</a:t>
            </a:r>
          </a:p>
          <a:p>
            <a:r>
              <a:rPr lang="en-US" sz="1200" b="1">
                <a:latin typeface="Courier New" pitchFamily="49" charset="0"/>
              </a:rPr>
              <a:t>|EXPSQ   |    -.00076***     .495876D-04   -15.411   .0000   514.40504|</a:t>
            </a:r>
          </a:p>
          <a:p>
            <a:r>
              <a:rPr lang="en-US" sz="1200" b="1">
                <a:latin typeface="Courier New" pitchFamily="49" charset="0"/>
              </a:rPr>
              <a:t>|ED      |     .10724***       .00511463    20.967   .0000   12.845378|</a:t>
            </a:r>
          </a:p>
          <a:p>
            <a:r>
              <a:rPr lang="en-US" sz="1200" b="1">
                <a:latin typeface="Courier New" pitchFamily="49" charset="0"/>
              </a:rPr>
              <a:t>|BLK     |    -.21178***       .05252013    -4.032   .0001    .0722689|</a:t>
            </a:r>
          </a:p>
          <a:p>
            <a:r>
              <a:rPr lang="en-US" sz="1200" b="1">
                <a:latin typeface="Courier New" pitchFamily="49" charset="0"/>
              </a:rPr>
              <a:t>|FEM     |    -.24786***       .04283536    -5.786   .0000    .1126050|</a:t>
            </a:r>
          </a:p>
          <a:p>
            <a:r>
              <a:rPr lang="en-US" sz="1200" b="1">
                <a:latin typeface="Courier New" pitchFamily="49" charset="0"/>
              </a:rPr>
              <a:t>|Constant|    3.97756***       .08178139    48.637   .0000            |</a:t>
            </a:r>
          </a:p>
          <a:p>
            <a:r>
              <a:rPr lang="en-US" sz="1200" b="1">
                <a:latin typeface="Courier New" pitchFamily="49" charset="0"/>
              </a:rPr>
              <a:t>+--------+------------------------------------------------------------+</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eaLnBrk="1" hangingPunct="1"/>
            <a:r>
              <a:rPr lang="en-US" smtClean="0"/>
              <a:t>The Hausman Test, by Hand</a:t>
            </a:r>
          </a:p>
        </p:txBody>
      </p:sp>
      <p:sp>
        <p:nvSpPr>
          <p:cNvPr id="66563" name="Text Box 4"/>
          <p:cNvSpPr txBox="1">
            <a:spLocks noChangeArrowheads="1"/>
          </p:cNvSpPr>
          <p:nvPr/>
        </p:nvSpPr>
        <p:spPr bwMode="auto">
          <a:xfrm>
            <a:off x="1981200" y="1981200"/>
            <a:ext cx="6096000" cy="3970338"/>
          </a:xfrm>
          <a:prstGeom prst="rect">
            <a:avLst/>
          </a:prstGeom>
          <a:noFill/>
          <a:ln w="19050">
            <a:noFill/>
            <a:miter lim="800000"/>
            <a:headEnd/>
            <a:tailEnd/>
          </a:ln>
        </p:spPr>
        <p:txBody>
          <a:bodyPr>
            <a:spAutoFit/>
          </a:bodyPr>
          <a:lstStyle/>
          <a:p>
            <a:r>
              <a:rPr lang="en-US" b="1">
                <a:latin typeface="Courier New" pitchFamily="49" charset="0"/>
                <a:cs typeface="Courier New" pitchFamily="49" charset="0"/>
              </a:rPr>
              <a:t>--&gt; matrix;  br=b(1:8) ; vr=varb(1:8,1:8)$</a:t>
            </a:r>
            <a:endParaRPr lang="en-US">
              <a:latin typeface="Courier New" pitchFamily="49" charset="0"/>
              <a:cs typeface="Courier New" pitchFamily="49" charset="0"/>
            </a:endParaRPr>
          </a:p>
          <a:p>
            <a:r>
              <a:rPr lang="en-US" b="1">
                <a:latin typeface="Courier New" pitchFamily="49" charset="0"/>
                <a:cs typeface="Courier New" pitchFamily="49" charset="0"/>
              </a:rPr>
              <a:t>--&gt; matrix ; db = bf - br ; dv = vf - vr $</a:t>
            </a:r>
            <a:endParaRPr lang="en-US">
              <a:latin typeface="Courier New" pitchFamily="49" charset="0"/>
              <a:cs typeface="Courier New" pitchFamily="49" charset="0"/>
            </a:endParaRPr>
          </a:p>
          <a:p>
            <a:r>
              <a:rPr lang="en-US" b="1">
                <a:latin typeface="Courier New" pitchFamily="49" charset="0"/>
                <a:cs typeface="Courier New" pitchFamily="49" charset="0"/>
              </a:rPr>
              <a:t>--&gt; matrix ; list ; h =db'&lt;dv&gt;db$</a:t>
            </a:r>
            <a:endParaRPr lang="en-US">
              <a:latin typeface="Courier New" pitchFamily="49" charset="0"/>
              <a:cs typeface="Courier New" pitchFamily="49" charset="0"/>
            </a:endParaRPr>
          </a:p>
          <a:p>
            <a:endParaRPr lang="en-US">
              <a:latin typeface="Courier New" pitchFamily="49" charset="0"/>
              <a:cs typeface="Courier New" pitchFamily="49" charset="0"/>
            </a:endParaRPr>
          </a:p>
          <a:p>
            <a:r>
              <a:rPr lang="en-US">
                <a:latin typeface="Courier New" pitchFamily="49" charset="0"/>
                <a:cs typeface="Courier New" pitchFamily="49" charset="0"/>
              </a:rPr>
              <a:t>Matrix H        has  1 rows and  1 columns.</a:t>
            </a:r>
          </a:p>
          <a:p>
            <a:r>
              <a:rPr lang="en-US">
                <a:latin typeface="Courier New" pitchFamily="49" charset="0"/>
                <a:cs typeface="Courier New" pitchFamily="49" charset="0"/>
              </a:rPr>
              <a:t>               1</a:t>
            </a:r>
          </a:p>
          <a:p>
            <a:r>
              <a:rPr lang="en-US">
                <a:latin typeface="Courier New" pitchFamily="49" charset="0"/>
                <a:cs typeface="Courier New" pitchFamily="49" charset="0"/>
              </a:rPr>
              <a:t>        +--------------</a:t>
            </a:r>
          </a:p>
          <a:p>
            <a:r>
              <a:rPr lang="en-US">
                <a:latin typeface="Courier New" pitchFamily="49" charset="0"/>
                <a:cs typeface="Courier New" pitchFamily="49" charset="0"/>
              </a:rPr>
              <a:t>       1| 2523.64910</a:t>
            </a:r>
          </a:p>
          <a:p>
            <a:endParaRPr lang="en-US">
              <a:latin typeface="Courier New" pitchFamily="49" charset="0"/>
              <a:cs typeface="Courier New" pitchFamily="49" charset="0"/>
            </a:endParaRPr>
          </a:p>
          <a:p>
            <a:r>
              <a:rPr lang="en-US" b="1">
                <a:latin typeface="Courier New" pitchFamily="49" charset="0"/>
                <a:cs typeface="Courier New" pitchFamily="49" charset="0"/>
              </a:rPr>
              <a:t>--&gt; calc;list;ctb(.95,8)$</a:t>
            </a:r>
            <a:endParaRPr lang="en-US">
              <a:latin typeface="Courier New" pitchFamily="49" charset="0"/>
              <a:cs typeface="Courier New" pitchFamily="49" charset="0"/>
            </a:endParaRPr>
          </a:p>
          <a:p>
            <a:r>
              <a:rPr lang="en-US">
                <a:latin typeface="Courier New" pitchFamily="49" charset="0"/>
                <a:cs typeface="Courier New" pitchFamily="49" charset="0"/>
              </a:rPr>
              <a:t>+------------------------------------+</a:t>
            </a:r>
          </a:p>
          <a:p>
            <a:r>
              <a:rPr lang="en-US">
                <a:latin typeface="Courier New" pitchFamily="49" charset="0"/>
                <a:cs typeface="Courier New" pitchFamily="49" charset="0"/>
              </a:rPr>
              <a:t>| Listed Calculator Results          |</a:t>
            </a:r>
          </a:p>
          <a:p>
            <a:r>
              <a:rPr lang="en-US">
                <a:latin typeface="Courier New" pitchFamily="49" charset="0"/>
                <a:cs typeface="Courier New" pitchFamily="49" charset="0"/>
              </a:rPr>
              <a:t>+------------------------------------+</a:t>
            </a:r>
          </a:p>
          <a:p>
            <a:r>
              <a:rPr lang="en-US">
                <a:latin typeface="Courier New" pitchFamily="49" charset="0"/>
                <a:cs typeface="Courier New" pitchFamily="49" charset="0"/>
              </a:rPr>
              <a:t> Result  =     15.507313</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4"/>
          <p:cNvSpPr>
            <a:spLocks noGrp="1" noChangeArrowheads="1"/>
          </p:cNvSpPr>
          <p:nvPr>
            <p:ph type="title"/>
          </p:nvPr>
        </p:nvSpPr>
        <p:spPr/>
        <p:txBody>
          <a:bodyPr/>
          <a:lstStyle/>
          <a:p>
            <a:pPr eaLnBrk="1" hangingPunct="1"/>
            <a:r>
              <a:rPr lang="en-US" smtClean="0"/>
              <a:t>Means Added to REM - Mundlak</a:t>
            </a:r>
          </a:p>
        </p:txBody>
      </p:sp>
      <p:sp>
        <p:nvSpPr>
          <p:cNvPr id="67587" name="Text Box 5"/>
          <p:cNvSpPr txBox="1">
            <a:spLocks noChangeArrowheads="1"/>
          </p:cNvSpPr>
          <p:nvPr/>
        </p:nvSpPr>
        <p:spPr bwMode="auto">
          <a:xfrm>
            <a:off x="1066800" y="1905000"/>
            <a:ext cx="7543800" cy="4473575"/>
          </a:xfrm>
          <a:prstGeom prst="rect">
            <a:avLst/>
          </a:prstGeom>
          <a:noFill/>
          <a:ln w="19050">
            <a:noFill/>
            <a:miter lim="800000"/>
            <a:headEnd/>
            <a:tailEnd/>
          </a:ln>
        </p:spPr>
        <p:txBody>
          <a:bodyPr>
            <a:spAutoFit/>
          </a:bodyPr>
          <a:lstStyle/>
          <a:p>
            <a:r>
              <a:rPr lang="en-US" sz="1200" b="1">
                <a:latin typeface="Courier New" pitchFamily="49" charset="0"/>
              </a:rPr>
              <a:t>+--------+--------------+----------------+--------+--------+----------+</a:t>
            </a:r>
          </a:p>
          <a:p>
            <a:r>
              <a:rPr lang="en-US" sz="1200" b="1">
                <a:latin typeface="Courier New" pitchFamily="49" charset="0"/>
              </a:rPr>
              <a:t>|Variable| Coefficient  | Standard Error |b/St.Er.|P[|Z|&gt;z]| Mean of X|</a:t>
            </a:r>
          </a:p>
          <a:p>
            <a:r>
              <a:rPr lang="en-US" sz="1200" b="1">
                <a:latin typeface="Courier New" pitchFamily="49" charset="0"/>
              </a:rPr>
              <a:t>+--------+--------------+----------------+--------+--------+----------+</a:t>
            </a:r>
          </a:p>
          <a:p>
            <a:r>
              <a:rPr lang="en-US" sz="1200" b="1">
                <a:latin typeface="Courier New" pitchFamily="49" charset="0"/>
              </a:rPr>
              <a:t>|WKS     |     .00083          .00060070     1.380   .1677   46.811525|</a:t>
            </a:r>
          </a:p>
          <a:p>
            <a:r>
              <a:rPr lang="en-US" sz="1200" b="1">
                <a:latin typeface="Courier New" pitchFamily="49" charset="0"/>
              </a:rPr>
              <a:t>|OCC     |    -.02157          .01380769    -1.562   .1182    .5111645|</a:t>
            </a:r>
          </a:p>
          <a:p>
            <a:r>
              <a:rPr lang="en-US" sz="1200" b="1">
                <a:latin typeface="Courier New" pitchFamily="49" charset="0"/>
              </a:rPr>
              <a:t>|IND     |     .01888          .01547189     1.220   .2224    .3954382|</a:t>
            </a:r>
          </a:p>
          <a:p>
            <a:r>
              <a:rPr lang="en-US" sz="1200" b="1">
                <a:latin typeface="Courier New" pitchFamily="49" charset="0"/>
              </a:rPr>
              <a:t>|SOUTH   |     .00039          .03432914      .011   .9909    .2902761|</a:t>
            </a:r>
          </a:p>
          <a:p>
            <a:r>
              <a:rPr lang="en-US" sz="1200" b="1">
                <a:latin typeface="Courier New" pitchFamily="49" charset="0"/>
              </a:rPr>
              <a:t>|SMSA    |    -.04451**        .01941842    -2.292   .0219    .6537815|</a:t>
            </a:r>
          </a:p>
          <a:p>
            <a:r>
              <a:rPr lang="en-US" sz="1200" b="1">
                <a:latin typeface="Courier New" pitchFamily="49" charset="0"/>
              </a:rPr>
              <a:t>|UNION   |     .03274**        .01494898     2.190   .0285    .3639856|</a:t>
            </a:r>
          </a:p>
          <a:p>
            <a:r>
              <a:rPr lang="en-US" sz="1200" b="1">
                <a:latin typeface="Courier New" pitchFamily="49" charset="0"/>
              </a:rPr>
              <a:t>|EXP     |     .11327***       .00247500    45.768   .0000   19.853782|</a:t>
            </a:r>
          </a:p>
          <a:p>
            <a:r>
              <a:rPr lang="en-US" sz="1200" b="1">
                <a:latin typeface="Courier New" pitchFamily="49" charset="0"/>
              </a:rPr>
              <a:t>|EXPSQ   |    -.00042***     .546898D-04    -7.655   .0000   514.40504|</a:t>
            </a:r>
          </a:p>
          <a:p>
            <a:r>
              <a:rPr lang="en-US" sz="1200" b="1">
                <a:latin typeface="Courier New" pitchFamily="49" charset="0"/>
              </a:rPr>
              <a:t>|ED      |     .05199***       .00552893     9.404   .0000   12.845378|</a:t>
            </a:r>
          </a:p>
          <a:p>
            <a:r>
              <a:rPr lang="en-US" sz="1200" b="1">
                <a:latin typeface="Courier New" pitchFamily="49" charset="0"/>
              </a:rPr>
              <a:t>|BLK     |    -.16983***       .04456572    -3.811   .0001    .0722689|</a:t>
            </a:r>
          </a:p>
          <a:p>
            <a:r>
              <a:rPr lang="en-US" sz="1200" b="1">
                <a:latin typeface="Courier New" pitchFamily="49" charset="0"/>
              </a:rPr>
              <a:t>|FEM     |    -.41306***       .03732204   -11.067   .0000    .1126050|</a:t>
            </a:r>
          </a:p>
          <a:p>
            <a:r>
              <a:rPr lang="en-US" sz="1200" b="1">
                <a:latin typeface="Courier New" pitchFamily="49" charset="0"/>
              </a:rPr>
              <a:t>|WKSB    |     .00863**        .00363907     2.371   .0177   46.811525|</a:t>
            </a:r>
          </a:p>
          <a:p>
            <a:r>
              <a:rPr lang="en-US" sz="1200" b="1">
                <a:latin typeface="Courier New" pitchFamily="49" charset="0"/>
              </a:rPr>
              <a:t>|OCCB    |    -.14656***       .03640885    -4.025   .0001    .5111645|</a:t>
            </a:r>
          </a:p>
          <a:p>
            <a:r>
              <a:rPr lang="en-US" sz="1200" b="1">
                <a:latin typeface="Courier New" pitchFamily="49" charset="0"/>
              </a:rPr>
              <a:t>|INDB    |     .04142          .02976363     1.392   .1640    .3954382|</a:t>
            </a:r>
          </a:p>
          <a:p>
            <a:r>
              <a:rPr lang="en-US" sz="1200" b="1">
                <a:latin typeface="Courier New" pitchFamily="49" charset="0"/>
              </a:rPr>
              <a:t>|SOUTHB  |    -.05551          .04297816    -1.292   .1965    .2902761|</a:t>
            </a:r>
          </a:p>
          <a:p>
            <a:r>
              <a:rPr lang="en-US" sz="1200" b="1">
                <a:latin typeface="Courier New" pitchFamily="49" charset="0"/>
              </a:rPr>
              <a:t>|SMSAB   |     .21607***       .03213205     6.724   .0000    .6537815|</a:t>
            </a:r>
          </a:p>
          <a:p>
            <a:r>
              <a:rPr lang="en-US" sz="1200" b="1">
                <a:latin typeface="Courier New" pitchFamily="49" charset="0"/>
              </a:rPr>
              <a:t>|UNIONB  |     .08152**        .03266438     2.496   .0126    .3639856|</a:t>
            </a:r>
          </a:p>
          <a:p>
            <a:r>
              <a:rPr lang="en-US" sz="1200" b="1">
                <a:latin typeface="Courier New" pitchFamily="49" charset="0"/>
              </a:rPr>
              <a:t>|EXPB    |    -.08005***       .00533603   -15.002   .0000   19.853782|</a:t>
            </a:r>
          </a:p>
          <a:p>
            <a:r>
              <a:rPr lang="en-US" sz="1200" b="1">
                <a:latin typeface="Courier New" pitchFamily="49" charset="0"/>
              </a:rPr>
              <a:t>|EXPSQB  |    -.00017          .00011763    -1.416   .1567   514.40504|</a:t>
            </a:r>
          </a:p>
          <a:p>
            <a:r>
              <a:rPr lang="en-US" sz="1200" b="1">
                <a:latin typeface="Courier New" pitchFamily="49" charset="0"/>
              </a:rPr>
              <a:t>|Constant|    5.19036***       .20147201    25.762   .0000            |</a:t>
            </a:r>
          </a:p>
          <a:p>
            <a:r>
              <a:rPr lang="en-US" sz="1200" b="1">
                <a:latin typeface="Courier New" pitchFamily="49" charset="0"/>
              </a:rPr>
              <a:t>+--------+------------------------------------------------------------+</a:t>
            </a:r>
          </a:p>
        </p:txBody>
      </p:sp>
      <p:sp>
        <p:nvSpPr>
          <p:cNvPr id="4" name="Rectangle 12"/>
          <p:cNvSpPr>
            <a:spLocks noChangeArrowheads="1"/>
          </p:cNvSpPr>
          <p:nvPr/>
        </p:nvSpPr>
        <p:spPr bwMode="auto">
          <a:xfrm>
            <a:off x="1201948" y="4495800"/>
            <a:ext cx="6477000" cy="1524000"/>
          </a:xfrm>
          <a:prstGeom prst="rect">
            <a:avLst/>
          </a:prstGeom>
          <a:solidFill>
            <a:srgbClr val="0099FF">
              <a:alpha val="25000"/>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457200" y="533400"/>
            <a:ext cx="8229600" cy="1524000"/>
          </a:xfrm>
        </p:spPr>
        <p:txBody>
          <a:bodyPr/>
          <a:lstStyle/>
          <a:p>
            <a:pPr eaLnBrk="1" hangingPunct="1"/>
            <a:r>
              <a:rPr lang="en-US" smtClean="0"/>
              <a:t>Wu (Variable Addition) Test</a:t>
            </a:r>
          </a:p>
        </p:txBody>
      </p:sp>
      <p:sp>
        <p:nvSpPr>
          <p:cNvPr id="68611" name="Text Box 4"/>
          <p:cNvSpPr txBox="1">
            <a:spLocks noChangeArrowheads="1"/>
          </p:cNvSpPr>
          <p:nvPr/>
        </p:nvSpPr>
        <p:spPr bwMode="auto">
          <a:xfrm>
            <a:off x="1219200" y="2830513"/>
            <a:ext cx="6934200" cy="2427287"/>
          </a:xfrm>
          <a:prstGeom prst="rect">
            <a:avLst/>
          </a:prstGeom>
          <a:noFill/>
          <a:ln w="19050">
            <a:noFill/>
            <a:miter lim="800000"/>
            <a:headEnd/>
            <a:tailEnd/>
          </a:ln>
        </p:spPr>
        <p:txBody>
          <a:bodyPr>
            <a:spAutoFit/>
          </a:bodyPr>
          <a:lstStyle/>
          <a:p>
            <a:r>
              <a:rPr lang="en-US" b="1">
                <a:latin typeface="Courier New" pitchFamily="49" charset="0"/>
                <a:cs typeface="Courier New" pitchFamily="49" charset="0"/>
              </a:rPr>
              <a:t>--&gt; matrix ; bm=b(12:19);vm=varb(12:19,12:19)$</a:t>
            </a:r>
            <a:endParaRPr lang="en-US">
              <a:latin typeface="Courier New" pitchFamily="49" charset="0"/>
              <a:cs typeface="Courier New" pitchFamily="49" charset="0"/>
            </a:endParaRPr>
          </a:p>
          <a:p>
            <a:r>
              <a:rPr lang="en-US" b="1">
                <a:latin typeface="Courier New" pitchFamily="49" charset="0"/>
                <a:cs typeface="Courier New" pitchFamily="49" charset="0"/>
              </a:rPr>
              <a:t>--&gt; matrix ; list ; wu = bm'&lt;vm&gt;bm $</a:t>
            </a:r>
            <a:endParaRPr lang="en-US">
              <a:latin typeface="Courier New" pitchFamily="49" charset="0"/>
              <a:cs typeface="Courier New" pitchFamily="49" charset="0"/>
            </a:endParaRPr>
          </a:p>
          <a:p>
            <a:endParaRPr lang="en-US">
              <a:latin typeface="Courier New" pitchFamily="49" charset="0"/>
              <a:cs typeface="Courier New" pitchFamily="49" charset="0"/>
            </a:endParaRPr>
          </a:p>
          <a:p>
            <a:r>
              <a:rPr lang="en-US">
                <a:latin typeface="Courier New" pitchFamily="49" charset="0"/>
                <a:cs typeface="Courier New" pitchFamily="49" charset="0"/>
              </a:rPr>
              <a:t>Matrix WU       has  1 rows and  1 columns.</a:t>
            </a:r>
          </a:p>
          <a:p>
            <a:r>
              <a:rPr lang="en-US">
                <a:latin typeface="Courier New" pitchFamily="49" charset="0"/>
                <a:cs typeface="Courier New" pitchFamily="49" charset="0"/>
              </a:rPr>
              <a:t>               1</a:t>
            </a:r>
          </a:p>
          <a:p>
            <a:r>
              <a:rPr lang="en-US">
                <a:latin typeface="Courier New" pitchFamily="49" charset="0"/>
                <a:cs typeface="Courier New" pitchFamily="49" charset="0"/>
              </a:rPr>
              <a:t>        +--------------</a:t>
            </a:r>
          </a:p>
          <a:p>
            <a:r>
              <a:rPr lang="en-US">
                <a:latin typeface="Courier New" pitchFamily="49" charset="0"/>
                <a:cs typeface="Courier New" pitchFamily="49" charset="0"/>
              </a:rPr>
              <a:t>       1| 3004.38076</a:t>
            </a:r>
          </a:p>
          <a:p>
            <a:pPr>
              <a:spcBef>
                <a:spcPct val="50000"/>
              </a:spcBef>
            </a:pPr>
            <a:endParaRPr lang="en-US"/>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p:cNvSpPr>
            <a:spLocks noGrp="1" noChangeArrowheads="1"/>
          </p:cNvSpPr>
          <p:nvPr>
            <p:ph type="title"/>
          </p:nvPr>
        </p:nvSpPr>
        <p:spPr>
          <a:xfrm>
            <a:off x="457200" y="609600"/>
            <a:ext cx="8229600" cy="1447800"/>
          </a:xfrm>
        </p:spPr>
        <p:txBody>
          <a:bodyPr/>
          <a:lstStyle/>
          <a:p>
            <a:r>
              <a:rPr lang="en-US" smtClean="0"/>
              <a:t>A Hierarchical Linear Model</a:t>
            </a:r>
            <a:br>
              <a:rPr lang="en-US" smtClean="0"/>
            </a:br>
            <a:r>
              <a:rPr lang="en-US" smtClean="0"/>
              <a:t>Interpretation of the FE Model</a:t>
            </a:r>
          </a:p>
        </p:txBody>
      </p:sp>
      <p:graphicFrame>
        <p:nvGraphicFramePr>
          <p:cNvPr id="32770" name="Object 2"/>
          <p:cNvGraphicFramePr>
            <a:graphicFrameLocks noGrp="1" noChangeAspect="1"/>
          </p:cNvGraphicFramePr>
          <p:nvPr>
            <p:ph idx="1"/>
            <p:extLst>
              <p:ext uri="{D42A27DB-BD31-4B8C-83A1-F6EECF244321}">
                <p14:modId xmlns:p14="http://schemas.microsoft.com/office/powerpoint/2010/main" val="840102334"/>
              </p:ext>
            </p:extLst>
          </p:nvPr>
        </p:nvGraphicFramePr>
        <p:xfrm>
          <a:off x="914400" y="2438400"/>
          <a:ext cx="7770813" cy="2833688"/>
        </p:xfrm>
        <a:graphic>
          <a:graphicData uri="http://schemas.openxmlformats.org/presentationml/2006/ole">
            <mc:AlternateContent xmlns:mc="http://schemas.openxmlformats.org/markup-compatibility/2006">
              <mc:Choice xmlns:v="urn:schemas-microsoft-com:vml" Requires="v">
                <p:oleObj spid="_x0000_s79885" name="Equation" r:id="rId4" imgW="3378200" imgH="1231900" progId="Equation.DSMT4">
                  <p:embed/>
                </p:oleObj>
              </mc:Choice>
              <mc:Fallback>
                <p:oleObj name="Equation" r:id="rId4" imgW="3378200" imgH="1231900" progId="Equation.DSMT4">
                  <p:embed/>
                  <p:pic>
                    <p:nvPicPr>
                      <p:cNvPr id="0" name="Picture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2438400"/>
                        <a:ext cx="7770813" cy="2833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en-US" smtClean="0"/>
              <a:t>Hierarchical Linear Model as REM</a:t>
            </a:r>
          </a:p>
        </p:txBody>
      </p:sp>
      <p:sp>
        <p:nvSpPr>
          <p:cNvPr id="69635" name="Text Box 4"/>
          <p:cNvSpPr txBox="1">
            <a:spLocks noChangeArrowheads="1"/>
          </p:cNvSpPr>
          <p:nvPr/>
        </p:nvSpPr>
        <p:spPr bwMode="auto">
          <a:xfrm>
            <a:off x="381000" y="1828800"/>
            <a:ext cx="8382000" cy="3708400"/>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 Random Effects Model: v(i,t) = e(i,t) + u(i)     |</a:t>
            </a:r>
          </a:p>
          <a:p>
            <a:r>
              <a:rPr lang="en-US" sz="1400" b="1">
                <a:latin typeface="Courier New" pitchFamily="49" charset="0"/>
              </a:rPr>
              <a:t>| Estimates:  Var[e]              =   .235368D-01  |</a:t>
            </a:r>
          </a:p>
          <a:p>
            <a:r>
              <a:rPr lang="en-US" sz="1400" b="1">
                <a:latin typeface="Courier New" pitchFamily="49" charset="0"/>
              </a:rPr>
              <a:t>|             Var[u]              =   .110254D+00  |</a:t>
            </a:r>
          </a:p>
          <a:p>
            <a:r>
              <a:rPr lang="en-US" sz="1400" b="1">
                <a:latin typeface="Courier New" pitchFamily="49" charset="0"/>
              </a:rPr>
              <a:t>|             Corr[v(i,t),v(i,s)] =   .824078      |</a:t>
            </a:r>
          </a:p>
          <a:p>
            <a:r>
              <a:rPr lang="en-US" sz="1400" b="1">
                <a:latin typeface="Courier New" pitchFamily="49" charset="0"/>
              </a:rPr>
              <a:t>|             Sigma(u)            =  0.3303        |</a:t>
            </a:r>
          </a:p>
          <a:p>
            <a:r>
              <a:rPr lang="en-US" sz="1400" b="1">
                <a:latin typeface="Courier New" pitchFamily="49" charset="0"/>
              </a:rPr>
              <a:t>+--------------------------------------------------+</a:t>
            </a:r>
          </a:p>
          <a:p>
            <a:r>
              <a:rPr lang="en-US" sz="1400" b="1">
                <a:latin typeface="Courier New" pitchFamily="49" charset="0"/>
              </a:rPr>
              <a:t>+--------+--------------+----------------+--------+--------+----------+</a:t>
            </a:r>
          </a:p>
          <a:p>
            <a:r>
              <a:rPr lang="en-US" sz="1400" b="1">
                <a:latin typeface="Courier New" pitchFamily="49" charset="0"/>
              </a:rPr>
              <a:t>|Variable| Coefficient  | Standard Error |b/St.Er.|P[|Z|&gt;z]| Mean of X|</a:t>
            </a:r>
          </a:p>
          <a:p>
            <a:r>
              <a:rPr lang="en-US" sz="1400" b="1">
                <a:latin typeface="Courier New" pitchFamily="49" charset="0"/>
              </a:rPr>
              <a:t>+--------+--------------+----------------+--------+--------+----------+</a:t>
            </a:r>
          </a:p>
          <a:p>
            <a:r>
              <a:rPr lang="en-US" sz="1400" b="1">
                <a:latin typeface="Courier New" pitchFamily="49" charset="0"/>
              </a:rPr>
              <a:t> OCC     |    -.03908144       .01298962    -3.009   .0026    .51116447</a:t>
            </a:r>
          </a:p>
          <a:p>
            <a:r>
              <a:rPr lang="en-US" sz="1400" b="1">
                <a:latin typeface="Courier New" pitchFamily="49" charset="0"/>
              </a:rPr>
              <a:t> SMSA    |    -.03881553       .01645862    -2.358   .0184    .65378151</a:t>
            </a:r>
          </a:p>
          <a:p>
            <a:r>
              <a:rPr lang="en-US" sz="1400" b="1">
                <a:latin typeface="Courier New" pitchFamily="49" charset="0"/>
              </a:rPr>
              <a:t> MS      |    -.06557030       .01815465    -3.612   .0003    .81440576</a:t>
            </a:r>
          </a:p>
          <a:p>
            <a:r>
              <a:rPr lang="en-US" sz="1400" b="1">
                <a:latin typeface="Courier New" pitchFamily="49" charset="0"/>
              </a:rPr>
              <a:t> EXP     |     .05737298       .00088467    64.852   .0000   19.8537815</a:t>
            </a:r>
          </a:p>
          <a:p>
            <a:r>
              <a:rPr lang="en-US" sz="1400" b="1">
                <a:latin typeface="Courier New" pitchFamily="49" charset="0"/>
              </a:rPr>
              <a:t> FEM     |    -.34715010       .04681514    -7.415   .0000    .11260504</a:t>
            </a:r>
          </a:p>
          <a:p>
            <a:r>
              <a:rPr lang="en-US" sz="1400" b="1">
                <a:latin typeface="Courier New" pitchFamily="49" charset="0"/>
              </a:rPr>
              <a:t> ED      |     .11120152       .00525209    21.173   .0000   12.8453782</a:t>
            </a:r>
          </a:p>
          <a:p>
            <a:r>
              <a:rPr lang="en-US" sz="1400" b="1">
                <a:latin typeface="Courier New" pitchFamily="49" charset="0"/>
              </a:rPr>
              <a:t> Constant|    4.24669585       .07763394    54.702   .0000</a:t>
            </a:r>
          </a:p>
        </p:txBody>
      </p:sp>
      <p:sp>
        <p:nvSpPr>
          <p:cNvPr id="69637" name="Rectangle 3"/>
          <p:cNvSpPr>
            <a:spLocks noChangeArrowheads="1"/>
          </p:cNvSpPr>
          <p:nvPr/>
        </p:nvSpPr>
        <p:spPr bwMode="auto">
          <a:xfrm>
            <a:off x="457200" y="4811713"/>
            <a:ext cx="7696200" cy="6858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smtClean="0"/>
              <a:t>Evolution: Correlated Random Effects</a:t>
            </a:r>
            <a:endParaRPr lang="en-US" sz="2800"/>
          </a:p>
        </p:txBody>
      </p:sp>
      <p:graphicFrame>
        <p:nvGraphicFramePr>
          <p:cNvPr id="4" name="Object 3"/>
          <p:cNvGraphicFramePr>
            <a:graphicFrameLocks noChangeAspect="1"/>
          </p:cNvGraphicFramePr>
          <p:nvPr>
            <p:extLst>
              <p:ext uri="{D42A27DB-BD31-4B8C-83A1-F6EECF244321}">
                <p14:modId xmlns:p14="http://schemas.microsoft.com/office/powerpoint/2010/main" val="3052355115"/>
              </p:ext>
            </p:extLst>
          </p:nvPr>
        </p:nvGraphicFramePr>
        <p:xfrm>
          <a:off x="1676400" y="1752600"/>
          <a:ext cx="5715000" cy="4782766"/>
        </p:xfrm>
        <a:graphic>
          <a:graphicData uri="http://schemas.openxmlformats.org/presentationml/2006/ole">
            <mc:AlternateContent xmlns:mc="http://schemas.openxmlformats.org/markup-compatibility/2006">
              <mc:Choice xmlns:v="urn:schemas-microsoft-com:vml" Requires="v">
                <p:oleObj spid="_x0000_s103440" name="Equation" r:id="rId3" imgW="3581280" imgH="2997000" progId="Equation.DSMT4">
                  <p:embed/>
                </p:oleObj>
              </mc:Choice>
              <mc:Fallback>
                <p:oleObj name="Equation" r:id="rId3" imgW="3581280" imgH="2997000" progId="Equation.DSMT4">
                  <p:embed/>
                  <p:pic>
                    <p:nvPicPr>
                      <p:cNvPr id="0"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1752600"/>
                        <a:ext cx="5715000" cy="478276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68060600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p:txBody>
          <a:bodyPr/>
          <a:lstStyle/>
          <a:p>
            <a:pPr eaLnBrk="1" hangingPunct="1"/>
            <a:r>
              <a:rPr lang="en-US" smtClean="0"/>
              <a:t>Mundlak’s Estimator</a:t>
            </a:r>
          </a:p>
        </p:txBody>
      </p:sp>
      <p:graphicFrame>
        <p:nvGraphicFramePr>
          <p:cNvPr id="33794" name="Object 4"/>
          <p:cNvGraphicFramePr>
            <a:graphicFrameLocks noChangeAspect="1"/>
          </p:cNvGraphicFramePr>
          <p:nvPr/>
        </p:nvGraphicFramePr>
        <p:xfrm>
          <a:off x="1143000" y="2755900"/>
          <a:ext cx="7315200" cy="3644900"/>
        </p:xfrm>
        <a:graphic>
          <a:graphicData uri="http://schemas.openxmlformats.org/presentationml/2006/ole">
            <mc:AlternateContent xmlns:mc="http://schemas.openxmlformats.org/markup-compatibility/2006">
              <mc:Choice xmlns:v="urn:schemas-microsoft-com:vml" Requires="v">
                <p:oleObj spid="_x0000_s80909" name="Equation" r:id="rId4" imgW="3340100" imgH="1663700" progId="Equation.DSMT4">
                  <p:embed/>
                </p:oleObj>
              </mc:Choice>
              <mc:Fallback>
                <p:oleObj name="Equation" r:id="rId4" imgW="3340100" imgH="1663700" progId="Equation.DSMT4">
                  <p:embed/>
                  <p:pic>
                    <p:nvPicPr>
                      <p:cNvPr id="0"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2755900"/>
                        <a:ext cx="7315200" cy="3644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3796" name="Text Box 5"/>
          <p:cNvSpPr txBox="1">
            <a:spLocks noChangeArrowheads="1"/>
          </p:cNvSpPr>
          <p:nvPr/>
        </p:nvSpPr>
        <p:spPr bwMode="auto">
          <a:xfrm>
            <a:off x="1143000" y="1981200"/>
            <a:ext cx="7620000" cy="641350"/>
          </a:xfrm>
          <a:prstGeom prst="rect">
            <a:avLst/>
          </a:prstGeom>
          <a:noFill/>
          <a:ln w="19050">
            <a:noFill/>
            <a:miter lim="800000"/>
            <a:headEnd/>
            <a:tailEnd/>
          </a:ln>
        </p:spPr>
        <p:txBody>
          <a:bodyPr>
            <a:spAutoFit/>
          </a:bodyPr>
          <a:lstStyle/>
          <a:p>
            <a:pPr>
              <a:spcBef>
                <a:spcPct val="50000"/>
              </a:spcBef>
            </a:pPr>
            <a:r>
              <a:rPr lang="en-US" b="1">
                <a:latin typeface="Tahoma" pitchFamily="34" charset="0"/>
              </a:rPr>
              <a:t>Mundlak, Y., “On the Pooling of Time Series and Cross Section Data, Econometrica, 46, </a:t>
            </a:r>
            <a:r>
              <a:rPr lang="en-US" b="1">
                <a:solidFill>
                  <a:srgbClr val="000000"/>
                </a:solidFill>
                <a:latin typeface="Tahoma" pitchFamily="34" charset="0"/>
              </a:rPr>
              <a:t>1978</a:t>
            </a:r>
            <a:r>
              <a:rPr lang="en-US" b="1">
                <a:latin typeface="Tahoma" pitchFamily="34" charset="0"/>
              </a:rPr>
              <a:t>, pp. 69-85.</a:t>
            </a:r>
          </a:p>
        </p:txBody>
      </p:sp>
      <p:sp>
        <p:nvSpPr>
          <p:cNvPr id="33797" name="Rectangle 6"/>
          <p:cNvSpPr>
            <a:spLocks noChangeArrowheads="1"/>
          </p:cNvSpPr>
          <p:nvPr/>
        </p:nvSpPr>
        <p:spPr bwMode="auto">
          <a:xfrm>
            <a:off x="4114800" y="2667000"/>
            <a:ext cx="3962400" cy="609600"/>
          </a:xfrm>
          <a:prstGeom prst="rect">
            <a:avLst/>
          </a:prstGeom>
          <a:solidFill>
            <a:srgbClr val="8B00EA">
              <a:alpha val="21960"/>
            </a:srgbClr>
          </a:solidFill>
          <a:ln w="38100">
            <a:solidFill>
              <a:srgbClr val="FF3300"/>
            </a:solidFill>
            <a:miter lim="800000"/>
            <a:headEnd/>
            <a:tailEnd/>
          </a:ln>
        </p:spPr>
        <p:txBody>
          <a:bodyPr wrap="none" anchor="ctr"/>
          <a:lstStyle/>
          <a:p>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609600"/>
            <a:ext cx="7086600" cy="1143000"/>
          </a:xfrm>
        </p:spPr>
        <p:txBody>
          <a:bodyPr/>
          <a:lstStyle/>
          <a:p>
            <a:r>
              <a:rPr lang="en-US" smtClean="0"/>
              <a:t>Correlated Random Effects</a:t>
            </a:r>
            <a:endParaRPr lang="en-US"/>
          </a:p>
        </p:txBody>
      </p:sp>
      <p:pic>
        <p:nvPicPr>
          <p:cNvPr id="3" name="Picture 9" descr="detou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779" y="850900"/>
            <a:ext cx="1371600" cy="10414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0" descr="end-of-detou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43800" y="5562600"/>
            <a:ext cx="1460500" cy="117475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Object 4"/>
          <p:cNvGraphicFramePr>
            <a:graphicFrameLocks noChangeAspect="1"/>
          </p:cNvGraphicFramePr>
          <p:nvPr>
            <p:extLst>
              <p:ext uri="{D42A27DB-BD31-4B8C-83A1-F6EECF244321}">
                <p14:modId xmlns:p14="http://schemas.microsoft.com/office/powerpoint/2010/main" val="3545513695"/>
              </p:ext>
            </p:extLst>
          </p:nvPr>
        </p:nvGraphicFramePr>
        <p:xfrm>
          <a:off x="1828800" y="1828800"/>
          <a:ext cx="5340824" cy="4267200"/>
        </p:xfrm>
        <a:graphic>
          <a:graphicData uri="http://schemas.openxmlformats.org/presentationml/2006/ole">
            <mc:AlternateContent xmlns:mc="http://schemas.openxmlformats.org/markup-compatibility/2006">
              <mc:Choice xmlns:v="urn:schemas-microsoft-com:vml" Requires="v">
                <p:oleObj spid="_x0000_s106505" name="Equation" r:id="rId5" imgW="3403440" imgH="2717640" progId="Equation.DSMT4">
                  <p:embed/>
                </p:oleObj>
              </mc:Choice>
              <mc:Fallback>
                <p:oleObj name="Equation" r:id="rId5" imgW="3403440" imgH="2717640" progId="Equation.DSMT4">
                  <p:embed/>
                  <p:pic>
                    <p:nvPicPr>
                      <p:cNvPr id="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8800" y="1828800"/>
                        <a:ext cx="5340824" cy="426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84656512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p:cNvSpPr>
            <a:spLocks noGrp="1" noChangeArrowheads="1"/>
          </p:cNvSpPr>
          <p:nvPr>
            <p:ph type="title"/>
          </p:nvPr>
        </p:nvSpPr>
        <p:spPr>
          <a:xfrm>
            <a:off x="228600" y="685800"/>
            <a:ext cx="8686800" cy="1371600"/>
          </a:xfrm>
        </p:spPr>
        <p:txBody>
          <a:bodyPr/>
          <a:lstStyle/>
          <a:p>
            <a:r>
              <a:rPr lang="en-US" smtClean="0"/>
              <a:t>Mundlak’s Approach for an FE Model with Time Invariant Variables</a:t>
            </a:r>
          </a:p>
        </p:txBody>
      </p:sp>
      <p:graphicFrame>
        <p:nvGraphicFramePr>
          <p:cNvPr id="34818" name="Object 2"/>
          <p:cNvGraphicFramePr>
            <a:graphicFrameLocks noGrp="1" noChangeAspect="1"/>
          </p:cNvGraphicFramePr>
          <p:nvPr>
            <p:ph idx="1"/>
          </p:nvPr>
        </p:nvGraphicFramePr>
        <p:xfrm>
          <a:off x="381000" y="2286000"/>
          <a:ext cx="8399075" cy="3810000"/>
        </p:xfrm>
        <a:graphic>
          <a:graphicData uri="http://schemas.openxmlformats.org/presentationml/2006/ole">
            <mc:AlternateContent xmlns:mc="http://schemas.openxmlformats.org/markup-compatibility/2006">
              <mc:Choice xmlns:v="urn:schemas-microsoft-com:vml" Requires="v">
                <p:oleObj spid="_x0000_s81932" name="Equation" r:id="rId4" imgW="3695700" imgH="1676400" progId="Equation.DSMT4">
                  <p:embed/>
                </p:oleObj>
              </mc:Choice>
              <mc:Fallback>
                <p:oleObj name="Equation" r:id="rId4" imgW="3695700" imgH="1676400" progId="Equation.DSMT4">
                  <p:embed/>
                  <p:pic>
                    <p:nvPicPr>
                      <p:cNvPr id="0" name="Picture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2286000"/>
                        <a:ext cx="8399075"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4"/>
          <p:cNvSpPr>
            <a:spLocks noGrp="1" noChangeArrowheads="1"/>
          </p:cNvSpPr>
          <p:nvPr>
            <p:ph type="title"/>
          </p:nvPr>
        </p:nvSpPr>
        <p:spPr/>
        <p:txBody>
          <a:bodyPr/>
          <a:lstStyle/>
          <a:p>
            <a:r>
              <a:rPr lang="en-US" smtClean="0"/>
              <a:t>Mundlak Form of FE Model</a:t>
            </a:r>
          </a:p>
        </p:txBody>
      </p:sp>
      <p:sp>
        <p:nvSpPr>
          <p:cNvPr id="70659" name="Text Box 5"/>
          <p:cNvSpPr txBox="1">
            <a:spLocks noChangeArrowheads="1"/>
          </p:cNvSpPr>
          <p:nvPr/>
        </p:nvSpPr>
        <p:spPr bwMode="auto">
          <a:xfrm>
            <a:off x="381000" y="1828800"/>
            <a:ext cx="8534400" cy="4346575"/>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|Variable| Coefficient  | Standard Error |b/St.Er.|P[|Z|&gt;z]| Mean of X|</a:t>
            </a:r>
          </a:p>
          <a:p>
            <a:r>
              <a:rPr lang="en-US" sz="1400" b="1">
                <a:latin typeface="Courier New" pitchFamily="49" charset="0"/>
              </a:rPr>
              <a:t>+--------+--------------+----------------+--------+--------+----------+</a:t>
            </a:r>
          </a:p>
          <a:p>
            <a:r>
              <a:rPr lang="en-US" sz="1400" b="1">
                <a:latin typeface="Courier New" pitchFamily="49" charset="0"/>
              </a:rPr>
              <a:t>x(i,t)=================================================================</a:t>
            </a:r>
          </a:p>
          <a:p>
            <a:r>
              <a:rPr lang="en-US" sz="1400" b="1">
                <a:latin typeface="Courier New" pitchFamily="49" charset="0"/>
              </a:rPr>
              <a:t> OCC     |    -.02021384       .01375165    -1.470   .1416    .51116447</a:t>
            </a:r>
          </a:p>
          <a:p>
            <a:r>
              <a:rPr lang="en-US" sz="1400" b="1">
                <a:latin typeface="Courier New" pitchFamily="49" charset="0"/>
              </a:rPr>
              <a:t> SMSA    |    -.04250645       .01951727    -2.178   .0294    .65378151</a:t>
            </a:r>
          </a:p>
          <a:p>
            <a:r>
              <a:rPr lang="en-US" sz="1400" b="1">
                <a:latin typeface="Courier New" pitchFamily="49" charset="0"/>
              </a:rPr>
              <a:t> MS      |    -.02946444       .01915264    -1.538   .1240    .81440576</a:t>
            </a:r>
          </a:p>
          <a:p>
            <a:r>
              <a:rPr lang="en-US" sz="1400" b="1">
                <a:latin typeface="Courier New" pitchFamily="49" charset="0"/>
              </a:rPr>
              <a:t> EXP     |     .09665711       .00119262    81.046   .0000   19.8537815</a:t>
            </a:r>
          </a:p>
          <a:p>
            <a:r>
              <a:rPr lang="en-US" sz="1400" b="1">
                <a:latin typeface="Courier New" pitchFamily="49" charset="0"/>
              </a:rPr>
              <a:t>z(i)===================================================================</a:t>
            </a:r>
          </a:p>
          <a:p>
            <a:r>
              <a:rPr lang="en-US" sz="1400" b="1">
                <a:latin typeface="Courier New" pitchFamily="49" charset="0"/>
              </a:rPr>
              <a:t> FEM     |    -.34322129       .05725632    -5.994   .0000    .11260504</a:t>
            </a:r>
          </a:p>
          <a:p>
            <a:r>
              <a:rPr lang="en-US" sz="1400" b="1">
                <a:latin typeface="Courier New" pitchFamily="49" charset="0"/>
              </a:rPr>
              <a:t> ED      |     .05099781       .00575551     8.861   .0000   12.8453782</a:t>
            </a:r>
          </a:p>
          <a:p>
            <a:r>
              <a:rPr lang="en-US" sz="1400" b="1">
                <a:latin typeface="Courier New" pitchFamily="49" charset="0"/>
              </a:rPr>
              <a:t>Means of x(i,t) and constant===========================================</a:t>
            </a:r>
          </a:p>
          <a:p>
            <a:r>
              <a:rPr lang="en-US" sz="1400" b="1">
                <a:latin typeface="Courier New" pitchFamily="49" charset="0"/>
              </a:rPr>
              <a:t> Constant|    5.72655261       .10300460    55.595   .0000</a:t>
            </a:r>
          </a:p>
          <a:p>
            <a:r>
              <a:rPr lang="en-US" sz="1400" b="1">
                <a:latin typeface="Courier New" pitchFamily="49" charset="0"/>
              </a:rPr>
              <a:t> OCCB    |    -.10850252       .03635921    -2.984   .0028    .51116447</a:t>
            </a:r>
          </a:p>
          <a:p>
            <a:r>
              <a:rPr lang="en-US" sz="1400" b="1">
                <a:latin typeface="Courier New" pitchFamily="49" charset="0"/>
              </a:rPr>
              <a:t> SMSAB   |     .22934020       .03282197     6.987   .0000    .65378151</a:t>
            </a:r>
          </a:p>
          <a:p>
            <a:r>
              <a:rPr lang="en-US" sz="1400" b="1">
                <a:latin typeface="Courier New" pitchFamily="49" charset="0"/>
              </a:rPr>
              <a:t> MSB     |     .20453332       .05329948     3.837   .0001    .81440576</a:t>
            </a:r>
          </a:p>
          <a:p>
            <a:r>
              <a:rPr lang="en-US" sz="1400" b="1">
                <a:latin typeface="Courier New" pitchFamily="49" charset="0"/>
              </a:rPr>
              <a:t> EXPB    |    -.08988632       .00165025   -54.468   .0000   19.8537815</a:t>
            </a:r>
          </a:p>
          <a:p>
            <a:r>
              <a:rPr lang="en-US" sz="1400" b="1">
                <a:latin typeface="Courier New" pitchFamily="49" charset="0"/>
              </a:rPr>
              <a:t>Variance Estimates=====================================================</a:t>
            </a:r>
          </a:p>
          <a:p>
            <a:r>
              <a:rPr lang="en-US" sz="1400" b="1">
                <a:latin typeface="Courier New" pitchFamily="49" charset="0"/>
              </a:rPr>
              <a:t>   Var[e]|      .0235632</a:t>
            </a:r>
          </a:p>
          <a:p>
            <a:r>
              <a:rPr lang="en-US" sz="1400" b="1">
                <a:latin typeface="Courier New" pitchFamily="49" charset="0"/>
              </a:rPr>
              <a:t>   Var[u]|      .0773825</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2"/>
          <p:cNvSpPr>
            <a:spLocks noGrp="1"/>
          </p:cNvSpPr>
          <p:nvPr>
            <p:ph type="title"/>
          </p:nvPr>
        </p:nvSpPr>
        <p:spPr/>
        <p:txBody>
          <a:bodyPr/>
          <a:lstStyle/>
          <a:p>
            <a:r>
              <a:rPr lang="en-US" smtClean="0"/>
              <a:t>Panel Data Extensions</a:t>
            </a:r>
          </a:p>
        </p:txBody>
      </p:sp>
      <p:sp>
        <p:nvSpPr>
          <p:cNvPr id="71683" name="Content Placeholder 3"/>
          <p:cNvSpPr>
            <a:spLocks noGrp="1"/>
          </p:cNvSpPr>
          <p:nvPr>
            <p:ph idx="1"/>
          </p:nvPr>
        </p:nvSpPr>
        <p:spPr>
          <a:xfrm>
            <a:off x="1143000" y="2057400"/>
            <a:ext cx="7772400" cy="4302125"/>
          </a:xfrm>
        </p:spPr>
        <p:txBody>
          <a:bodyPr/>
          <a:lstStyle/>
          <a:p>
            <a:r>
              <a:rPr lang="en-US" smtClean="0"/>
              <a:t>Dynamic models: lagged effects of the dependent variable</a:t>
            </a:r>
          </a:p>
          <a:p>
            <a:r>
              <a:rPr lang="en-US" smtClean="0"/>
              <a:t>Endogenous RHS variables</a:t>
            </a:r>
          </a:p>
          <a:p>
            <a:r>
              <a:rPr lang="en-US" smtClean="0"/>
              <a:t>Cross country comparisons– large T</a:t>
            </a:r>
          </a:p>
          <a:p>
            <a:r>
              <a:rPr lang="en-US" smtClean="0"/>
              <a:t>More general parameter heterogeneity – not only the constant term</a:t>
            </a:r>
          </a:p>
          <a:p>
            <a:r>
              <a:rPr lang="en-US" smtClean="0"/>
              <a:t>Nonlinear models such as binary choice</a:t>
            </a:r>
          </a:p>
          <a:p>
            <a:endParaRPr lang="en-US" smtClean="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0930" name="Rectangle 2"/>
          <p:cNvSpPr>
            <a:spLocks noGrp="1" noChangeArrowheads="1"/>
          </p:cNvSpPr>
          <p:nvPr>
            <p:ph type="title"/>
          </p:nvPr>
        </p:nvSpPr>
        <p:spPr/>
        <p:txBody>
          <a:bodyPr/>
          <a:lstStyle/>
          <a:p>
            <a:r>
              <a:rPr lang="en-US" smtClean="0"/>
              <a:t>The Hausman </a:t>
            </a:r>
            <a:r>
              <a:rPr lang="en-US"/>
              <a:t>and </a:t>
            </a:r>
            <a:r>
              <a:rPr lang="en-US" smtClean="0"/>
              <a:t>Taylor Model</a:t>
            </a:r>
            <a:endParaRPr lang="en-US"/>
          </a:p>
        </p:txBody>
      </p:sp>
      <p:graphicFrame>
        <p:nvGraphicFramePr>
          <p:cNvPr id="1020931" name="Object 3"/>
          <p:cNvGraphicFramePr>
            <a:graphicFrameLocks noChangeAspect="1"/>
          </p:cNvGraphicFramePr>
          <p:nvPr/>
        </p:nvGraphicFramePr>
        <p:xfrm>
          <a:off x="609600" y="2057400"/>
          <a:ext cx="7772400" cy="4314825"/>
        </p:xfrm>
        <a:graphic>
          <a:graphicData uri="http://schemas.openxmlformats.org/presentationml/2006/ole">
            <mc:AlternateContent xmlns:mc="http://schemas.openxmlformats.org/markup-compatibility/2006">
              <mc:Choice xmlns:v="urn:schemas-microsoft-com:vml" Requires="v">
                <p:oleObj spid="_x0000_s82956" name="Equation" r:id="rId4" imgW="4483100" imgH="2489200" progId="Equation.DSMT4">
                  <p:embed/>
                </p:oleObj>
              </mc:Choice>
              <mc:Fallback>
                <p:oleObj name="Equation" r:id="rId4" imgW="4483100" imgH="2489200" progId="Equation.DSMT4">
                  <p:embed/>
                  <p:pic>
                    <p:nvPicPr>
                      <p:cNvPr id="0"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2057400"/>
                        <a:ext cx="7772400" cy="4314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Rectangle 12"/>
          <p:cNvSpPr>
            <a:spLocks noChangeArrowheads="1"/>
          </p:cNvSpPr>
          <p:nvPr/>
        </p:nvSpPr>
        <p:spPr bwMode="auto">
          <a:xfrm>
            <a:off x="2209800" y="2057400"/>
            <a:ext cx="838200" cy="381000"/>
          </a:xfrm>
          <a:prstGeom prst="rect">
            <a:avLst/>
          </a:prstGeom>
          <a:solidFill>
            <a:srgbClr val="0099FF">
              <a:alpha val="25000"/>
            </a:srgbClr>
          </a:solidFill>
          <a:ln w="19050">
            <a:solidFill>
              <a:schemeClr val="tx1"/>
            </a:solidFill>
            <a:miter lim="800000"/>
            <a:headEnd/>
            <a:tailEnd/>
          </a:ln>
        </p:spPr>
        <p:txBody>
          <a:bodyPr wrap="none" anchor="ctr"/>
          <a:lstStyle/>
          <a:p>
            <a:endParaRPr lang="en-US"/>
          </a:p>
        </p:txBody>
      </p:sp>
      <p:sp>
        <p:nvSpPr>
          <p:cNvPr id="5" name="Rectangle 12"/>
          <p:cNvSpPr>
            <a:spLocks noChangeArrowheads="1"/>
          </p:cNvSpPr>
          <p:nvPr/>
        </p:nvSpPr>
        <p:spPr bwMode="auto">
          <a:xfrm>
            <a:off x="4157930" y="2057400"/>
            <a:ext cx="762000" cy="381000"/>
          </a:xfrm>
          <a:prstGeom prst="rect">
            <a:avLst/>
          </a:prstGeom>
          <a:solidFill>
            <a:srgbClr val="0099FF">
              <a:alpha val="25000"/>
            </a:srgbClr>
          </a:solidFill>
          <a:ln w="19050">
            <a:solidFill>
              <a:schemeClr val="tx1"/>
            </a:solidFill>
            <a:miter lim="800000"/>
            <a:headEnd/>
            <a:tailEnd/>
          </a:ln>
        </p:spPr>
        <p:txBody>
          <a:bodyPr wrap="none" anchor="ctr"/>
          <a:lstStyle/>
          <a:p>
            <a:endParaRPr lang="en-US"/>
          </a:p>
        </p:txBody>
      </p:sp>
      <p:sp>
        <p:nvSpPr>
          <p:cNvPr id="6" name="Rectangle 12"/>
          <p:cNvSpPr>
            <a:spLocks noChangeArrowheads="1"/>
          </p:cNvSpPr>
          <p:nvPr/>
        </p:nvSpPr>
        <p:spPr bwMode="auto">
          <a:xfrm>
            <a:off x="5605730" y="2057400"/>
            <a:ext cx="355122" cy="381000"/>
          </a:xfrm>
          <a:prstGeom prst="rect">
            <a:avLst/>
          </a:prstGeom>
          <a:solidFill>
            <a:srgbClr val="0099FF">
              <a:alpha val="25000"/>
            </a:srgbClr>
          </a:solidFill>
          <a:ln w="19050">
            <a:solidFill>
              <a:schemeClr val="tx1"/>
            </a:solidFill>
            <a:miter lim="800000"/>
            <a:headEnd/>
            <a:tailEnd/>
          </a:ln>
        </p:spPr>
        <p:txBody>
          <a:bodyPr wrap="none" anchor="ctr"/>
          <a:lstStyle/>
          <a:p>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1954" name="Rectangle 2"/>
          <p:cNvSpPr>
            <a:spLocks noGrp="1" noChangeArrowheads="1"/>
          </p:cNvSpPr>
          <p:nvPr>
            <p:ph type="title"/>
          </p:nvPr>
        </p:nvSpPr>
        <p:spPr>
          <a:xfrm>
            <a:off x="457200" y="762000"/>
            <a:ext cx="8229600" cy="457200"/>
          </a:xfrm>
        </p:spPr>
        <p:txBody>
          <a:bodyPr/>
          <a:lstStyle/>
          <a:p>
            <a:r>
              <a:rPr lang="en-US"/>
              <a:t>H&amp;T’s </a:t>
            </a:r>
            <a:r>
              <a:rPr lang="en-US" smtClean="0"/>
              <a:t>4 Step FGLS </a:t>
            </a:r>
            <a:r>
              <a:rPr lang="en-US"/>
              <a:t>Estimator</a:t>
            </a:r>
          </a:p>
        </p:txBody>
      </p:sp>
      <p:graphicFrame>
        <p:nvGraphicFramePr>
          <p:cNvPr id="1021955" name="Object 3"/>
          <p:cNvGraphicFramePr>
            <a:graphicFrameLocks noChangeAspect="1"/>
          </p:cNvGraphicFramePr>
          <p:nvPr/>
        </p:nvGraphicFramePr>
        <p:xfrm>
          <a:off x="400050" y="12700"/>
          <a:ext cx="114300" cy="177800"/>
        </p:xfrm>
        <a:graphic>
          <a:graphicData uri="http://schemas.openxmlformats.org/presentationml/2006/ole">
            <mc:AlternateContent xmlns:mc="http://schemas.openxmlformats.org/markup-compatibility/2006">
              <mc:Choice xmlns:v="urn:schemas-microsoft-com:vml" Requires="v">
                <p:oleObj spid="_x0000_s83990" name="Equation" r:id="rId4" imgW="114102" imgH="177492" progId="Equation.DSMT4">
                  <p:embed/>
                </p:oleObj>
              </mc:Choice>
              <mc:Fallback>
                <p:oleObj name="Equation" r:id="rId4" imgW="114102" imgH="177492" progId="Equation.DSMT4">
                  <p:embed/>
                  <p:pic>
                    <p:nvPicPr>
                      <p:cNvPr id="0"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0050" y="12700"/>
                        <a:ext cx="114300" cy="177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21956" name="Object 4"/>
          <p:cNvGraphicFramePr>
            <a:graphicFrameLocks noChangeAspect="1"/>
          </p:cNvGraphicFramePr>
          <p:nvPr/>
        </p:nvGraphicFramePr>
        <p:xfrm>
          <a:off x="990600" y="1371600"/>
          <a:ext cx="7088188" cy="5086351"/>
        </p:xfrm>
        <a:graphic>
          <a:graphicData uri="http://schemas.openxmlformats.org/presentationml/2006/ole">
            <mc:AlternateContent xmlns:mc="http://schemas.openxmlformats.org/markup-compatibility/2006">
              <mc:Choice xmlns:v="urn:schemas-microsoft-com:vml" Requires="v">
                <p:oleObj spid="_x0000_s83991" name="Equation" r:id="rId6" imgW="4318000" imgH="3098800" progId="Equation.DSMT4">
                  <p:embed/>
                </p:oleObj>
              </mc:Choice>
              <mc:Fallback>
                <p:oleObj name="Equation" r:id="rId6" imgW="4318000" imgH="3098800" progId="Equation.DSMT4">
                  <p:embed/>
                  <p:pic>
                    <p:nvPicPr>
                      <p:cNvPr id="0" name="Picture 1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90600" y="1371600"/>
                        <a:ext cx="7088188" cy="508635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02" name="Rectangle 2"/>
          <p:cNvSpPr>
            <a:spLocks noGrp="1" noChangeArrowheads="1"/>
          </p:cNvSpPr>
          <p:nvPr>
            <p:ph type="title"/>
          </p:nvPr>
        </p:nvSpPr>
        <p:spPr/>
        <p:txBody>
          <a:bodyPr/>
          <a:lstStyle/>
          <a:p>
            <a:r>
              <a:rPr lang="en-US"/>
              <a:t>H&amp;T’s 4 STEP IV Estimator</a:t>
            </a:r>
          </a:p>
        </p:txBody>
      </p:sp>
      <p:graphicFrame>
        <p:nvGraphicFramePr>
          <p:cNvPr id="1024003" name="Object 3"/>
          <p:cNvGraphicFramePr>
            <a:graphicFrameLocks noChangeAspect="1"/>
          </p:cNvGraphicFramePr>
          <p:nvPr/>
        </p:nvGraphicFramePr>
        <p:xfrm>
          <a:off x="685800" y="2057400"/>
          <a:ext cx="7696200" cy="3706813"/>
        </p:xfrm>
        <a:graphic>
          <a:graphicData uri="http://schemas.openxmlformats.org/presentationml/2006/ole">
            <mc:AlternateContent xmlns:mc="http://schemas.openxmlformats.org/markup-compatibility/2006">
              <mc:Choice xmlns:v="urn:schemas-microsoft-com:vml" Requires="v">
                <p:oleObj spid="_x0000_s86028" name="Equation" r:id="rId4" imgW="4165600" imgH="2006600" progId="Equation.DSMT4">
                  <p:embed/>
                </p:oleObj>
              </mc:Choice>
              <mc:Fallback>
                <p:oleObj name="Equation" r:id="rId4" imgW="4165600" imgH="2006600" progId="Equation.DSMT4">
                  <p:embed/>
                  <p:pic>
                    <p:nvPicPr>
                      <p:cNvPr id="0"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2057400"/>
                        <a:ext cx="7696200" cy="37068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5026" name="Object 2"/>
          <p:cNvGraphicFramePr>
            <a:graphicFrameLocks noChangeAspect="1"/>
          </p:cNvGraphicFramePr>
          <p:nvPr/>
        </p:nvGraphicFramePr>
        <p:xfrm>
          <a:off x="276225" y="635000"/>
          <a:ext cx="8763000" cy="6088063"/>
        </p:xfrm>
        <a:graphic>
          <a:graphicData uri="http://schemas.openxmlformats.org/presentationml/2006/ole">
            <mc:AlternateContent xmlns:mc="http://schemas.openxmlformats.org/markup-compatibility/2006">
              <mc:Choice xmlns:v="urn:schemas-microsoft-com:vml" Requires="v">
                <p:oleObj spid="_x0000_s87052" name="Bitmap Image" r:id="rId4" imgW="7163800" imgH="5601482" progId="PBrush">
                  <p:embed/>
                </p:oleObj>
              </mc:Choice>
              <mc:Fallback>
                <p:oleObj name="Bitmap Image" r:id="rId4" imgW="7163800" imgH="5601482" progId="PBrush">
                  <p:embed/>
                  <p:pic>
                    <p:nvPicPr>
                      <p:cNvPr id="0"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6225" y="635000"/>
                        <a:ext cx="8763000" cy="6088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Rectangle 12"/>
          <p:cNvSpPr>
            <a:spLocks noChangeArrowheads="1"/>
          </p:cNvSpPr>
          <p:nvPr/>
        </p:nvSpPr>
        <p:spPr bwMode="auto">
          <a:xfrm>
            <a:off x="2971800" y="4495800"/>
            <a:ext cx="838200" cy="457200"/>
          </a:xfrm>
          <a:prstGeom prst="rect">
            <a:avLst/>
          </a:prstGeom>
          <a:solidFill>
            <a:srgbClr val="0099FF">
              <a:alpha val="25000"/>
            </a:srgbClr>
          </a:solidFill>
          <a:ln w="19050">
            <a:solidFill>
              <a:schemeClr val="tx1"/>
            </a:solidFill>
            <a:miter lim="800000"/>
            <a:headEnd/>
            <a:tailEnd/>
          </a:ln>
        </p:spPr>
        <p:txBody>
          <a:bodyPr wrap="none" anchor="ctr"/>
          <a:lstStyle/>
          <a:p>
            <a:endParaRPr lang="en-US"/>
          </a:p>
        </p:txBody>
      </p:sp>
      <p:sp>
        <p:nvSpPr>
          <p:cNvPr id="7" name="Rectangle 12"/>
          <p:cNvSpPr>
            <a:spLocks noChangeArrowheads="1"/>
          </p:cNvSpPr>
          <p:nvPr/>
        </p:nvSpPr>
        <p:spPr bwMode="auto">
          <a:xfrm>
            <a:off x="4191000" y="4495800"/>
            <a:ext cx="838200" cy="457200"/>
          </a:xfrm>
          <a:prstGeom prst="rect">
            <a:avLst/>
          </a:prstGeom>
          <a:solidFill>
            <a:srgbClr val="0099FF">
              <a:alpha val="25000"/>
            </a:srgbClr>
          </a:solidFill>
          <a:ln w="19050">
            <a:solidFill>
              <a:schemeClr val="tx1"/>
            </a:solidFill>
            <a:miter lim="800000"/>
            <a:headEnd/>
            <a:tailEnd/>
          </a:ln>
        </p:spPr>
        <p:txBody>
          <a:bodyPr wrap="none" anchor="ctr"/>
          <a:lstStyle/>
          <a:p>
            <a:endParaRPr lang="en-US"/>
          </a:p>
        </p:txBody>
      </p:sp>
      <p:sp>
        <p:nvSpPr>
          <p:cNvPr id="8" name="Rectangle 12"/>
          <p:cNvSpPr>
            <a:spLocks noChangeArrowheads="1"/>
          </p:cNvSpPr>
          <p:nvPr/>
        </p:nvSpPr>
        <p:spPr bwMode="auto">
          <a:xfrm>
            <a:off x="8001000" y="5105400"/>
            <a:ext cx="838200" cy="457200"/>
          </a:xfrm>
          <a:prstGeom prst="rect">
            <a:avLst/>
          </a:prstGeom>
          <a:solidFill>
            <a:srgbClr val="0099FF">
              <a:alpha val="25000"/>
            </a:srgbClr>
          </a:solidFill>
          <a:ln w="19050">
            <a:solidFill>
              <a:schemeClr val="tx1"/>
            </a:solidFill>
            <a:miter lim="800000"/>
            <a:headEnd/>
            <a:tailEnd/>
          </a:ln>
        </p:spPr>
        <p:txBody>
          <a:bodyPr wrap="none" anchor="ctr"/>
          <a:lstStyle/>
          <a:p>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050" name="Rectangle 2"/>
          <p:cNvSpPr>
            <a:spLocks noGrp="1" noChangeArrowheads="1"/>
          </p:cNvSpPr>
          <p:nvPr>
            <p:ph type="title"/>
          </p:nvPr>
        </p:nvSpPr>
        <p:spPr>
          <a:xfrm>
            <a:off x="457200" y="762000"/>
            <a:ext cx="8229600" cy="1143000"/>
          </a:xfrm>
        </p:spPr>
        <p:txBody>
          <a:bodyPr/>
          <a:lstStyle/>
          <a:p>
            <a:r>
              <a:rPr lang="en-US"/>
              <a:t>Arellano/Bond/Bover’s Formulation </a:t>
            </a:r>
            <a:r>
              <a:rPr lang="en-US" smtClean="0"/>
              <a:t>Builds on Hausman and Taylor</a:t>
            </a:r>
            <a:endParaRPr lang="en-US"/>
          </a:p>
        </p:txBody>
      </p:sp>
      <p:graphicFrame>
        <p:nvGraphicFramePr>
          <p:cNvPr id="1026051" name="Object 3"/>
          <p:cNvGraphicFramePr>
            <a:graphicFrameLocks noGrp="1" noChangeAspect="1"/>
          </p:cNvGraphicFramePr>
          <p:nvPr>
            <p:ph idx="1"/>
          </p:nvPr>
        </p:nvGraphicFramePr>
        <p:xfrm>
          <a:off x="1219200" y="2120900"/>
          <a:ext cx="7162800" cy="4279900"/>
        </p:xfrm>
        <a:graphic>
          <a:graphicData uri="http://schemas.openxmlformats.org/presentationml/2006/ole">
            <mc:AlternateContent xmlns:mc="http://schemas.openxmlformats.org/markup-compatibility/2006">
              <mc:Choice xmlns:v="urn:schemas-microsoft-com:vml" Requires="v">
                <p:oleObj spid="_x0000_s88076" name="Equation" r:id="rId4" imgW="4165600" imgH="2489200" progId="Equation.DSMT4">
                  <p:embed/>
                </p:oleObj>
              </mc:Choice>
              <mc:Fallback>
                <p:oleObj name="Equation" r:id="rId4" imgW="4165600" imgH="2489200" progId="Equation.DSMT4">
                  <p:embed/>
                  <p:pic>
                    <p:nvPicPr>
                      <p:cNvPr id="0" name="Picture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2120900"/>
                        <a:ext cx="7162800" cy="4279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9362" name="Rectangle 2"/>
          <p:cNvSpPr>
            <a:spLocks noGrp="1" noChangeArrowheads="1"/>
          </p:cNvSpPr>
          <p:nvPr>
            <p:ph type="title"/>
          </p:nvPr>
        </p:nvSpPr>
        <p:spPr>
          <a:xfrm>
            <a:off x="457200" y="838200"/>
            <a:ext cx="8229600" cy="1143000"/>
          </a:xfrm>
        </p:spPr>
        <p:txBody>
          <a:bodyPr/>
          <a:lstStyle/>
          <a:p>
            <a:r>
              <a:rPr lang="en-US"/>
              <a:t>Arellano/Bond/Bover’s </a:t>
            </a:r>
            <a:r>
              <a:rPr lang="en-US" smtClean="0"/>
              <a:t>Formulation Adds a Lagged DV to H&amp;T </a:t>
            </a:r>
            <a:endParaRPr lang="en-US"/>
          </a:p>
        </p:txBody>
      </p:sp>
      <p:graphicFrame>
        <p:nvGraphicFramePr>
          <p:cNvPr id="1039363" name="Object 3"/>
          <p:cNvGraphicFramePr>
            <a:graphicFrameLocks noGrp="1" noChangeAspect="1"/>
          </p:cNvGraphicFramePr>
          <p:nvPr>
            <p:ph idx="1"/>
          </p:nvPr>
        </p:nvGraphicFramePr>
        <p:xfrm>
          <a:off x="1371600" y="2341563"/>
          <a:ext cx="6238875" cy="3079750"/>
        </p:xfrm>
        <a:graphic>
          <a:graphicData uri="http://schemas.openxmlformats.org/presentationml/2006/ole">
            <mc:AlternateContent xmlns:mc="http://schemas.openxmlformats.org/markup-compatibility/2006">
              <mc:Choice xmlns:v="urn:schemas-microsoft-com:vml" Requires="v">
                <p:oleObj spid="_x0000_s89100" name="Equation" r:id="rId4" imgW="3937000" imgH="1943100" progId="Equation.DSMT4">
                  <p:embed/>
                </p:oleObj>
              </mc:Choice>
              <mc:Fallback>
                <p:oleObj name="Equation" r:id="rId4" imgW="3937000" imgH="1943100" progId="Equation.DSMT4">
                  <p:embed/>
                  <p:pic>
                    <p:nvPicPr>
                      <p:cNvPr id="0" name="Picture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2341563"/>
                        <a:ext cx="6238875" cy="3079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39364" name="Line 4"/>
          <p:cNvSpPr>
            <a:spLocks noChangeShapeType="1"/>
          </p:cNvSpPr>
          <p:nvPr/>
        </p:nvSpPr>
        <p:spPr bwMode="auto">
          <a:xfrm>
            <a:off x="1143000" y="1828800"/>
            <a:ext cx="762000" cy="533400"/>
          </a:xfrm>
          <a:prstGeom prst="line">
            <a:avLst/>
          </a:prstGeom>
          <a:noFill/>
          <a:ln w="38100">
            <a:solidFill>
              <a:srgbClr val="FF3300"/>
            </a:solidFill>
            <a:round/>
            <a:headEnd/>
            <a:tailEnd type="triangle" w="med" len="med"/>
          </a:ln>
          <a:effectLst/>
        </p:spPr>
        <p:txBody>
          <a:bodyPr wrap="none"/>
          <a:lstStyle/>
          <a:p>
            <a:endParaRPr lang="en-US"/>
          </a:p>
        </p:txBody>
      </p:sp>
      <p:sp>
        <p:nvSpPr>
          <p:cNvPr id="5" name="Rectangle 2"/>
          <p:cNvSpPr txBox="1">
            <a:spLocks noChangeArrowheads="1"/>
          </p:cNvSpPr>
          <p:nvPr/>
        </p:nvSpPr>
        <p:spPr bwMode="auto">
          <a:xfrm>
            <a:off x="457200" y="5486400"/>
            <a:ext cx="82296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0" cap="none" spc="0" normalizeH="0" baseline="0" noProof="0" smtClean="0">
                <a:ln>
                  <a:noFill/>
                </a:ln>
                <a:solidFill>
                  <a:srgbClr val="6B00B4"/>
                </a:solidFill>
                <a:effectLst/>
                <a:uLnTx/>
                <a:uFillTx/>
                <a:latin typeface="+mj-lt"/>
                <a:ea typeface="+mj-ea"/>
                <a:cs typeface="+mj-cs"/>
              </a:rPr>
              <a:t>This formulation is the same as H&amp;T with y</a:t>
            </a:r>
            <a:r>
              <a:rPr kumimoji="0" lang="en-US" sz="3200" b="0" i="0" u="none" strike="noStrike" kern="0" cap="none" spc="0" normalizeH="0" baseline="-25000" noProof="0" smtClean="0">
                <a:ln>
                  <a:noFill/>
                </a:ln>
                <a:solidFill>
                  <a:srgbClr val="6B00B4"/>
                </a:solidFill>
                <a:effectLst/>
                <a:uLnTx/>
                <a:uFillTx/>
                <a:latin typeface="+mj-lt"/>
                <a:ea typeface="+mj-ea"/>
                <a:cs typeface="+mj-cs"/>
              </a:rPr>
              <a:t>i,t-1</a:t>
            </a:r>
            <a:r>
              <a:rPr kumimoji="0" lang="en-US" sz="3200" b="0" i="0" u="none" strike="noStrike" kern="0" cap="none" spc="0" normalizeH="0" baseline="0" noProof="0" smtClean="0">
                <a:ln>
                  <a:noFill/>
                </a:ln>
                <a:solidFill>
                  <a:srgbClr val="6B00B4"/>
                </a:solidFill>
                <a:effectLst/>
                <a:uLnTx/>
                <a:uFillTx/>
                <a:latin typeface="+mj-lt"/>
                <a:ea typeface="+mj-ea"/>
                <a:cs typeface="+mj-cs"/>
              </a:rPr>
              <a:t> contained</a:t>
            </a:r>
            <a:r>
              <a:rPr kumimoji="0" lang="en-US" sz="3200" b="0" i="0" u="none" strike="noStrike" kern="0" cap="none" spc="0" normalizeH="0" noProof="0" smtClean="0">
                <a:ln>
                  <a:noFill/>
                </a:ln>
                <a:solidFill>
                  <a:srgbClr val="6B00B4"/>
                </a:solidFill>
                <a:effectLst/>
                <a:uLnTx/>
                <a:uFillTx/>
                <a:latin typeface="+mj-lt"/>
                <a:ea typeface="+mj-ea"/>
                <a:cs typeface="+mj-cs"/>
              </a:rPr>
              <a:t> in x2</a:t>
            </a:r>
            <a:r>
              <a:rPr kumimoji="0" lang="en-US" sz="3200" b="0" i="0" u="none" strike="noStrike" kern="0" cap="none" spc="0" normalizeH="0" baseline="-25000" noProof="0" smtClean="0">
                <a:ln>
                  <a:noFill/>
                </a:ln>
                <a:solidFill>
                  <a:srgbClr val="6B00B4"/>
                </a:solidFill>
                <a:effectLst/>
                <a:uLnTx/>
                <a:uFillTx/>
                <a:latin typeface="+mj-lt"/>
                <a:ea typeface="+mj-ea"/>
                <a:cs typeface="+mj-cs"/>
              </a:rPr>
              <a:t>it</a:t>
            </a:r>
            <a:r>
              <a:rPr kumimoji="0" lang="en-US" sz="3200" b="0" i="0" u="none" strike="noStrike" kern="0" cap="none" spc="0" normalizeH="0" noProof="0" smtClean="0">
                <a:ln>
                  <a:noFill/>
                </a:ln>
                <a:solidFill>
                  <a:srgbClr val="6B00B4"/>
                </a:solidFill>
                <a:effectLst/>
                <a:uLnTx/>
                <a:uFillTx/>
                <a:latin typeface="+mj-lt"/>
                <a:ea typeface="+mj-ea"/>
                <a:cs typeface="+mj-cs"/>
              </a:rPr>
              <a:t> .</a:t>
            </a:r>
            <a:endParaRPr kumimoji="0" lang="en-US" sz="3200" b="0" i="0" u="none" strike="noStrike" kern="0" cap="none" spc="0" normalizeH="0" baseline="0" noProof="0">
              <a:ln>
                <a:noFill/>
              </a:ln>
              <a:solidFill>
                <a:srgbClr val="6B00B4"/>
              </a:solidFill>
              <a:effectLst/>
              <a:uLnTx/>
              <a:uFillTx/>
              <a:latin typeface="+mj-lt"/>
              <a:ea typeface="+mj-ea"/>
              <a:cs typeface="+mj-cs"/>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42" name="Rectangle 2"/>
          <p:cNvSpPr>
            <a:spLocks noGrp="1" noChangeArrowheads="1"/>
          </p:cNvSpPr>
          <p:nvPr>
            <p:ph type="title"/>
          </p:nvPr>
        </p:nvSpPr>
        <p:spPr>
          <a:xfrm>
            <a:off x="457200" y="990600"/>
            <a:ext cx="8229600" cy="1143000"/>
          </a:xfrm>
        </p:spPr>
        <p:txBody>
          <a:bodyPr/>
          <a:lstStyle/>
          <a:p>
            <a:r>
              <a:rPr lang="en-US"/>
              <a:t>Dynamic (Linear) Panel</a:t>
            </a:r>
            <a:br>
              <a:rPr lang="en-US"/>
            </a:br>
            <a:r>
              <a:rPr lang="en-US"/>
              <a:t>Data (DPD) Models</a:t>
            </a:r>
          </a:p>
        </p:txBody>
      </p:sp>
      <p:sp>
        <p:nvSpPr>
          <p:cNvPr id="983043" name="Rectangle 3"/>
          <p:cNvSpPr>
            <a:spLocks noGrp="1" noChangeArrowheads="1"/>
          </p:cNvSpPr>
          <p:nvPr>
            <p:ph type="body" idx="1"/>
          </p:nvPr>
        </p:nvSpPr>
        <p:spPr>
          <a:xfrm>
            <a:off x="1295400" y="2743200"/>
            <a:ext cx="7086600" cy="2286000"/>
          </a:xfrm>
        </p:spPr>
        <p:txBody>
          <a:bodyPr/>
          <a:lstStyle/>
          <a:p>
            <a:r>
              <a:rPr lang="en-US"/>
              <a:t>Application</a:t>
            </a:r>
          </a:p>
          <a:p>
            <a:r>
              <a:rPr lang="en-US"/>
              <a:t>Bias in Conventional Estimation</a:t>
            </a:r>
          </a:p>
          <a:p>
            <a:r>
              <a:rPr lang="en-US"/>
              <a:t>Development of Consistent Estimators</a:t>
            </a:r>
          </a:p>
          <a:p>
            <a:r>
              <a:rPr lang="en-US"/>
              <a:t>Efficient GMM Estimators</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1236" name="Rectangle 4"/>
          <p:cNvSpPr>
            <a:spLocks noGrp="1" noChangeArrowheads="1"/>
          </p:cNvSpPr>
          <p:nvPr>
            <p:ph type="title"/>
          </p:nvPr>
        </p:nvSpPr>
        <p:spPr/>
        <p:txBody>
          <a:bodyPr/>
          <a:lstStyle/>
          <a:p>
            <a:r>
              <a:rPr lang="en-US"/>
              <a:t>Dynamic Linear Model</a:t>
            </a:r>
          </a:p>
        </p:txBody>
      </p:sp>
      <p:graphicFrame>
        <p:nvGraphicFramePr>
          <p:cNvPr id="991237" name="Object 5"/>
          <p:cNvGraphicFramePr>
            <a:graphicFrameLocks noChangeAspect="1"/>
          </p:cNvGraphicFramePr>
          <p:nvPr/>
        </p:nvGraphicFramePr>
        <p:xfrm>
          <a:off x="838200" y="2057400"/>
          <a:ext cx="7543800" cy="4122738"/>
        </p:xfrm>
        <a:graphic>
          <a:graphicData uri="http://schemas.openxmlformats.org/presentationml/2006/ole">
            <mc:AlternateContent xmlns:mc="http://schemas.openxmlformats.org/markup-compatibility/2006">
              <mc:Choice xmlns:v="urn:schemas-microsoft-com:vml" Requires="v">
                <p:oleObj spid="_x0000_s95244" name="Equation" r:id="rId4" imgW="4787900" imgH="2616200" progId="Equation.DSMT4">
                  <p:embed/>
                </p:oleObj>
              </mc:Choice>
              <mc:Fallback>
                <p:oleObj name="Equation" r:id="rId4" imgW="4787900" imgH="2616200" progId="Equation.DSMT4">
                  <p:embed/>
                  <p:pic>
                    <p:nvPicPr>
                      <p:cNvPr id="0"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2057400"/>
                        <a:ext cx="7543800" cy="41227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4066" name="Rectangle 2"/>
          <p:cNvSpPr>
            <a:spLocks noGrp="1" noChangeArrowheads="1"/>
          </p:cNvSpPr>
          <p:nvPr>
            <p:ph type="title"/>
          </p:nvPr>
        </p:nvSpPr>
        <p:spPr/>
        <p:txBody>
          <a:bodyPr/>
          <a:lstStyle/>
          <a:p>
            <a:r>
              <a:rPr lang="en-US"/>
              <a:t>A General DPD model</a:t>
            </a:r>
          </a:p>
        </p:txBody>
      </p:sp>
      <p:graphicFrame>
        <p:nvGraphicFramePr>
          <p:cNvPr id="984068" name="Object 4"/>
          <p:cNvGraphicFramePr>
            <a:graphicFrameLocks noChangeAspect="1"/>
          </p:cNvGraphicFramePr>
          <p:nvPr/>
        </p:nvGraphicFramePr>
        <p:xfrm>
          <a:off x="1143000" y="2027238"/>
          <a:ext cx="7086600" cy="3284537"/>
        </p:xfrm>
        <a:graphic>
          <a:graphicData uri="http://schemas.openxmlformats.org/presentationml/2006/ole">
            <mc:AlternateContent xmlns:mc="http://schemas.openxmlformats.org/markup-compatibility/2006">
              <mc:Choice xmlns:v="urn:schemas-microsoft-com:vml" Requires="v">
                <p:oleObj spid="_x0000_s96268" name="Equation" r:id="rId4" imgW="3124200" imgH="1447800" progId="Equation.DSMT4">
                  <p:embed/>
                </p:oleObj>
              </mc:Choice>
              <mc:Fallback>
                <p:oleObj name="Equation" r:id="rId4" imgW="3124200" imgH="1447800" progId="Equation.DSMT4">
                  <p:embed/>
                  <p:pic>
                    <p:nvPicPr>
                      <p:cNvPr id="0"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2027238"/>
                        <a:ext cx="7086600" cy="32845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Rectangle 12"/>
          <p:cNvSpPr>
            <a:spLocks noChangeArrowheads="1"/>
          </p:cNvSpPr>
          <p:nvPr/>
        </p:nvSpPr>
        <p:spPr bwMode="auto">
          <a:xfrm>
            <a:off x="2971800" y="2057400"/>
            <a:ext cx="838200" cy="457200"/>
          </a:xfrm>
          <a:prstGeom prst="rect">
            <a:avLst/>
          </a:prstGeom>
          <a:solidFill>
            <a:srgbClr val="0099FF">
              <a:alpha val="25000"/>
            </a:srgbClr>
          </a:solidFill>
          <a:ln w="19050">
            <a:solidFill>
              <a:schemeClr val="tx1"/>
            </a:solidFill>
            <a:miter lim="800000"/>
            <a:headEnd/>
            <a:tailEnd/>
          </a:ln>
        </p:spPr>
        <p:txBody>
          <a:bodyPr wrap="none" anchor="ctr"/>
          <a:lstStyle/>
          <a:p>
            <a:endParaRPr lang="en-US"/>
          </a:p>
        </p:txBody>
      </p:sp>
      <p:sp>
        <p:nvSpPr>
          <p:cNvPr id="6" name="Rectangle 12"/>
          <p:cNvSpPr>
            <a:spLocks noChangeArrowheads="1"/>
          </p:cNvSpPr>
          <p:nvPr/>
        </p:nvSpPr>
        <p:spPr bwMode="auto">
          <a:xfrm>
            <a:off x="4114800" y="2057400"/>
            <a:ext cx="381000" cy="457200"/>
          </a:xfrm>
          <a:prstGeom prst="rect">
            <a:avLst/>
          </a:prstGeom>
          <a:solidFill>
            <a:srgbClr val="0099FF">
              <a:alpha val="25000"/>
            </a:srgbClr>
          </a:solidFill>
          <a:ln w="19050">
            <a:solidFill>
              <a:schemeClr val="tx1"/>
            </a:solidFill>
            <a:miter lim="800000"/>
            <a:headEnd/>
            <a:tailEnd/>
          </a:ln>
        </p:spPr>
        <p:txBody>
          <a:bodyPr wrap="none" anchor="ctr"/>
          <a:lstStyle/>
          <a:p>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8162" name="Rectangle 2"/>
          <p:cNvSpPr>
            <a:spLocks noGrp="1" noChangeArrowheads="1"/>
          </p:cNvSpPr>
          <p:nvPr>
            <p:ph type="title"/>
          </p:nvPr>
        </p:nvSpPr>
        <p:spPr/>
        <p:txBody>
          <a:bodyPr/>
          <a:lstStyle/>
          <a:p>
            <a:r>
              <a:rPr lang="en-US"/>
              <a:t>Arellano and Bond Estimator</a:t>
            </a:r>
          </a:p>
        </p:txBody>
      </p:sp>
      <p:graphicFrame>
        <p:nvGraphicFramePr>
          <p:cNvPr id="988164" name="Object 4"/>
          <p:cNvGraphicFramePr>
            <a:graphicFrameLocks noGrp="1" noChangeAspect="1"/>
          </p:cNvGraphicFramePr>
          <p:nvPr>
            <p:ph idx="1"/>
          </p:nvPr>
        </p:nvGraphicFramePr>
        <p:xfrm>
          <a:off x="1371600" y="2057400"/>
          <a:ext cx="6096000" cy="3722688"/>
        </p:xfrm>
        <a:graphic>
          <a:graphicData uri="http://schemas.openxmlformats.org/presentationml/2006/ole">
            <mc:AlternateContent xmlns:mc="http://schemas.openxmlformats.org/markup-compatibility/2006">
              <mc:Choice xmlns:v="urn:schemas-microsoft-com:vml" Requires="v">
                <p:oleObj spid="_x0000_s100364" name="Equation" r:id="rId4" imgW="3619500" imgH="2209800" progId="Equation.DSMT4">
                  <p:embed/>
                </p:oleObj>
              </mc:Choice>
              <mc:Fallback>
                <p:oleObj name="Equation" r:id="rId4" imgW="3619500" imgH="2209800" progId="Equation.DSMT4">
                  <p:embed/>
                  <p:pic>
                    <p:nvPicPr>
                      <p:cNvPr id="0" name="Picture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2057400"/>
                        <a:ext cx="6096000" cy="37226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9426" name="Rectangle 2"/>
          <p:cNvSpPr>
            <a:spLocks noGrp="1" noChangeArrowheads="1"/>
          </p:cNvSpPr>
          <p:nvPr>
            <p:ph type="title"/>
          </p:nvPr>
        </p:nvSpPr>
        <p:spPr>
          <a:xfrm>
            <a:off x="457200" y="990600"/>
            <a:ext cx="8229600" cy="685800"/>
          </a:xfrm>
        </p:spPr>
        <p:txBody>
          <a:bodyPr/>
          <a:lstStyle/>
          <a:p>
            <a:r>
              <a:rPr lang="en-US"/>
              <a:t>Arellano and Bond Estimator</a:t>
            </a:r>
          </a:p>
        </p:txBody>
      </p:sp>
      <p:graphicFrame>
        <p:nvGraphicFramePr>
          <p:cNvPr id="999427" name="Object 3"/>
          <p:cNvGraphicFramePr>
            <a:graphicFrameLocks noGrp="1" noChangeAspect="1"/>
          </p:cNvGraphicFramePr>
          <p:nvPr>
            <p:ph idx="1"/>
          </p:nvPr>
        </p:nvGraphicFramePr>
        <p:xfrm>
          <a:off x="1371600" y="2287588"/>
          <a:ext cx="6096000" cy="3262312"/>
        </p:xfrm>
        <a:graphic>
          <a:graphicData uri="http://schemas.openxmlformats.org/presentationml/2006/ole">
            <mc:AlternateContent xmlns:mc="http://schemas.openxmlformats.org/markup-compatibility/2006">
              <mc:Choice xmlns:v="urn:schemas-microsoft-com:vml" Requires="v">
                <p:oleObj spid="_x0000_s101388" name="Equation" r:id="rId4" imgW="3251200" imgH="1739900" progId="Equation.DSMT4">
                  <p:embed/>
                </p:oleObj>
              </mc:Choice>
              <mc:Fallback>
                <p:oleObj name="Equation" r:id="rId4" imgW="3251200" imgH="1739900" progId="Equation.DSMT4">
                  <p:embed/>
                  <p:pic>
                    <p:nvPicPr>
                      <p:cNvPr id="0" name="Picture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2287588"/>
                        <a:ext cx="6096000" cy="32623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1474" name="Rectangle 2"/>
          <p:cNvSpPr>
            <a:spLocks noGrp="1" noChangeArrowheads="1"/>
          </p:cNvSpPr>
          <p:nvPr>
            <p:ph type="title"/>
          </p:nvPr>
        </p:nvSpPr>
        <p:spPr/>
        <p:txBody>
          <a:bodyPr/>
          <a:lstStyle/>
          <a:p>
            <a:r>
              <a:rPr lang="en-US"/>
              <a:t>Arellano and Bond Estimator</a:t>
            </a:r>
          </a:p>
        </p:txBody>
      </p:sp>
      <p:graphicFrame>
        <p:nvGraphicFramePr>
          <p:cNvPr id="1001475" name="Object 3"/>
          <p:cNvGraphicFramePr>
            <a:graphicFrameLocks noGrp="1" noChangeAspect="1"/>
          </p:cNvGraphicFramePr>
          <p:nvPr>
            <p:ph idx="1"/>
          </p:nvPr>
        </p:nvGraphicFramePr>
        <p:xfrm>
          <a:off x="1600200" y="1905000"/>
          <a:ext cx="6289675" cy="4013200"/>
        </p:xfrm>
        <a:graphic>
          <a:graphicData uri="http://schemas.openxmlformats.org/presentationml/2006/ole">
            <mc:AlternateContent xmlns:mc="http://schemas.openxmlformats.org/markup-compatibility/2006">
              <mc:Choice xmlns:v="urn:schemas-microsoft-com:vml" Requires="v">
                <p:oleObj spid="_x0000_s102412" name="Equation" r:id="rId4" imgW="3822700" imgH="2438400" progId="Equation.DSMT4">
                  <p:embed/>
                </p:oleObj>
              </mc:Choice>
              <mc:Fallback>
                <p:oleObj name="Equation" r:id="rId4" imgW="3822700" imgH="2438400" progId="Equation.DSMT4">
                  <p:embed/>
                  <p:pic>
                    <p:nvPicPr>
                      <p:cNvPr id="0" name="Picture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0200" y="1905000"/>
                        <a:ext cx="6289675" cy="4013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6946" name="Rectangle 2"/>
          <p:cNvSpPr>
            <a:spLocks noGrp="1" noChangeArrowheads="1"/>
          </p:cNvSpPr>
          <p:nvPr>
            <p:ph type="title"/>
          </p:nvPr>
        </p:nvSpPr>
        <p:spPr/>
        <p:txBody>
          <a:bodyPr/>
          <a:lstStyle/>
          <a:p>
            <a:r>
              <a:rPr lang="en-US"/>
              <a:t>Application: Maquiladora</a:t>
            </a:r>
          </a:p>
        </p:txBody>
      </p:sp>
      <p:pic>
        <p:nvPicPr>
          <p:cNvPr id="1106947" name="Picture 3"/>
          <p:cNvPicPr>
            <a:picLocks noChangeAspect="1" noChangeArrowheads="1"/>
          </p:cNvPicPr>
          <p:nvPr/>
        </p:nvPicPr>
        <p:blipFill>
          <a:blip r:embed="rId3"/>
          <a:srcRect/>
          <a:stretch>
            <a:fillRect/>
          </a:stretch>
        </p:blipFill>
        <p:spPr bwMode="auto">
          <a:xfrm>
            <a:off x="1828800" y="1905000"/>
            <a:ext cx="5486400" cy="4152900"/>
          </a:xfrm>
          <a:prstGeom prst="rect">
            <a:avLst/>
          </a:prstGeom>
          <a:noFill/>
        </p:spPr>
      </p:pic>
      <p:sp>
        <p:nvSpPr>
          <p:cNvPr id="1106948" name="Text Box 4"/>
          <p:cNvSpPr txBox="1">
            <a:spLocks noChangeArrowheads="1"/>
          </p:cNvSpPr>
          <p:nvPr/>
        </p:nvSpPr>
        <p:spPr bwMode="auto">
          <a:xfrm>
            <a:off x="66675" y="6396038"/>
            <a:ext cx="6553200" cy="366712"/>
          </a:xfrm>
          <a:prstGeom prst="rect">
            <a:avLst/>
          </a:prstGeom>
          <a:noFill/>
          <a:ln w="19050">
            <a:noFill/>
            <a:miter lim="800000"/>
            <a:headEnd/>
            <a:tailEnd/>
          </a:ln>
          <a:effectLst/>
        </p:spPr>
        <p:txBody>
          <a:bodyPr>
            <a:spAutoFit/>
          </a:bodyPr>
          <a:lstStyle/>
          <a:p>
            <a:pPr>
              <a:spcBef>
                <a:spcPct val="50000"/>
              </a:spcBef>
            </a:pPr>
            <a:r>
              <a:rPr lang="en-US"/>
              <a:t>http://www.dallasfed.org/news/research/2005/05us-mexico_felix.pdf</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8994" name="Rectangle 2"/>
          <p:cNvSpPr>
            <a:spLocks noGrp="1" noChangeArrowheads="1"/>
          </p:cNvSpPr>
          <p:nvPr>
            <p:ph type="title"/>
          </p:nvPr>
        </p:nvSpPr>
        <p:spPr/>
        <p:txBody>
          <a:bodyPr/>
          <a:lstStyle/>
          <a:p>
            <a:r>
              <a:rPr lang="en-US"/>
              <a:t>Maquiladora</a:t>
            </a:r>
          </a:p>
        </p:txBody>
      </p:sp>
      <p:pic>
        <p:nvPicPr>
          <p:cNvPr id="1108995" name="Picture 3"/>
          <p:cNvPicPr>
            <a:picLocks noChangeAspect="1" noChangeArrowheads="1"/>
          </p:cNvPicPr>
          <p:nvPr/>
        </p:nvPicPr>
        <p:blipFill>
          <a:blip r:embed="rId3"/>
          <a:srcRect/>
          <a:stretch>
            <a:fillRect/>
          </a:stretch>
        </p:blipFill>
        <p:spPr bwMode="auto">
          <a:xfrm>
            <a:off x="1524000" y="1981200"/>
            <a:ext cx="6315075" cy="4752975"/>
          </a:xfrm>
          <a:prstGeom prst="rect">
            <a:avLst/>
          </a:prstGeom>
          <a:noFill/>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1042" name="Rectangle 2"/>
          <p:cNvSpPr>
            <a:spLocks noGrp="1" noChangeArrowheads="1"/>
          </p:cNvSpPr>
          <p:nvPr>
            <p:ph type="title"/>
          </p:nvPr>
        </p:nvSpPr>
        <p:spPr/>
        <p:txBody>
          <a:bodyPr/>
          <a:lstStyle/>
          <a:p>
            <a:r>
              <a:rPr lang="en-US"/>
              <a:t>Estimates</a:t>
            </a:r>
          </a:p>
        </p:txBody>
      </p:sp>
      <p:pic>
        <p:nvPicPr>
          <p:cNvPr id="1111043" name="Picture 3"/>
          <p:cNvPicPr>
            <a:picLocks noChangeAspect="1" noChangeArrowheads="1"/>
          </p:cNvPicPr>
          <p:nvPr/>
        </p:nvPicPr>
        <p:blipFill>
          <a:blip r:embed="rId3"/>
          <a:srcRect/>
          <a:stretch>
            <a:fillRect/>
          </a:stretch>
        </p:blipFill>
        <p:spPr bwMode="auto">
          <a:xfrm>
            <a:off x="1411288" y="1828800"/>
            <a:ext cx="6361112" cy="4800600"/>
          </a:xfrm>
          <a:prstGeom prst="rect">
            <a:avLst/>
          </a:prstGeom>
          <a:noFill/>
        </p:spPr>
      </p:pic>
    </p:spTree>
  </p:cSld>
  <p:clrMapOvr>
    <a:masterClrMapping/>
  </p:clrMapOvr>
</p:sld>
</file>

<file path=ppt/theme/theme1.xml><?xml version="1.0" encoding="utf-8"?>
<a:theme xmlns:a="http://schemas.openxmlformats.org/drawingml/2006/main" name="Quadrant">
  <a:themeElements>
    <a:clrScheme name="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fontScheme name="Quadrant">
      <a:majorFont>
        <a:latin typeface="Arial Black"/>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Quadrant 1">
        <a:dk1>
          <a:srgbClr val="5C5674"/>
        </a:dk1>
        <a:lt1>
          <a:srgbClr val="FFFFFF"/>
        </a:lt1>
        <a:dk2>
          <a:srgbClr val="85986A"/>
        </a:dk2>
        <a:lt2>
          <a:srgbClr val="FFFFFF"/>
        </a:lt2>
        <a:accent1>
          <a:srgbClr val="666633"/>
        </a:accent1>
        <a:accent2>
          <a:srgbClr val="ADC5B8"/>
        </a:accent2>
        <a:accent3>
          <a:srgbClr val="C2CAB9"/>
        </a:accent3>
        <a:accent4>
          <a:srgbClr val="DADADA"/>
        </a:accent4>
        <a:accent5>
          <a:srgbClr val="B8B8AD"/>
        </a:accent5>
        <a:accent6>
          <a:srgbClr val="9CB2A6"/>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clrMap bg1="lt1" tx1="dk1" bg2="lt2" tx2="dk2" accent1="accent1" accent2="accent2" accent3="accent3" accent4="accent4" accent5="accent5" accent6="accent6" hlink="hlink" folHlink="folHlink"/>
    </a:extraClrScheme>
    <a:extraClrScheme>
      <a:clrScheme name="Quadrant 3">
        <a:dk1>
          <a:srgbClr val="618052"/>
        </a:dk1>
        <a:lt1>
          <a:srgbClr val="FFFFE3"/>
        </a:lt1>
        <a:dk2>
          <a:srgbClr val="162E36"/>
        </a:dk2>
        <a:lt2>
          <a:srgbClr val="FFFFFF"/>
        </a:lt2>
        <a:accent1>
          <a:srgbClr val="336699"/>
        </a:accent1>
        <a:accent2>
          <a:srgbClr val="69888B"/>
        </a:accent2>
        <a:accent3>
          <a:srgbClr val="ABADAE"/>
        </a:accent3>
        <a:accent4>
          <a:srgbClr val="DADAC2"/>
        </a:accent4>
        <a:accent5>
          <a:srgbClr val="ADB8CA"/>
        </a:accent5>
        <a:accent6>
          <a:srgbClr val="5E7B7D"/>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Quadrant 4">
        <a:dk1>
          <a:srgbClr val="000000"/>
        </a:dk1>
        <a:lt1>
          <a:srgbClr val="FFFFFF"/>
        </a:lt1>
        <a:dk2>
          <a:srgbClr val="000000"/>
        </a:dk2>
        <a:lt2>
          <a:srgbClr val="CC0000"/>
        </a:lt2>
        <a:accent1>
          <a:srgbClr val="FFCC00"/>
        </a:accent1>
        <a:accent2>
          <a:srgbClr val="3366CC"/>
        </a:accent2>
        <a:accent3>
          <a:srgbClr val="FFFFFF"/>
        </a:accent3>
        <a:accent4>
          <a:srgbClr val="000000"/>
        </a:accent4>
        <a:accent5>
          <a:srgbClr val="FFE2AA"/>
        </a:accent5>
        <a:accent6>
          <a:srgbClr val="2D5CB9"/>
        </a:accent6>
        <a:hlink>
          <a:srgbClr val="666699"/>
        </a:hlink>
        <a:folHlink>
          <a:srgbClr val="C0C0C0"/>
        </a:folHlink>
      </a:clrScheme>
      <a:clrMap bg1="lt1" tx1="dk1" bg2="lt2" tx2="dk2" accent1="accent1" accent2="accent2" accent3="accent3" accent4="accent4" accent5="accent5" accent6="accent6" hlink="hlink" folHlink="folHlink"/>
    </a:extraClrScheme>
    <a:extraClrScheme>
      <a:clrScheme name="Quadrant 5">
        <a:dk1>
          <a:srgbClr val="666699"/>
        </a:dk1>
        <a:lt1>
          <a:srgbClr val="FFFFFF"/>
        </a:lt1>
        <a:dk2>
          <a:srgbClr val="000033"/>
        </a:dk2>
        <a:lt2>
          <a:srgbClr val="FFFFFF"/>
        </a:lt2>
        <a:accent1>
          <a:srgbClr val="9966FF"/>
        </a:accent1>
        <a:accent2>
          <a:srgbClr val="CCCCFF"/>
        </a:accent2>
        <a:accent3>
          <a:srgbClr val="AAAAAD"/>
        </a:accent3>
        <a:accent4>
          <a:srgbClr val="DADADA"/>
        </a:accent4>
        <a:accent5>
          <a:srgbClr val="CAB8FF"/>
        </a:accent5>
        <a:accent6>
          <a:srgbClr val="B9B9E7"/>
        </a:accent6>
        <a:hlink>
          <a:srgbClr val="CCCC00"/>
        </a:hlink>
        <a:folHlink>
          <a:srgbClr val="CC9900"/>
        </a:folHlink>
      </a:clrScheme>
      <a:clrMap bg1="dk2" tx1="lt1" bg2="dk1" tx2="lt2" accent1="accent1" accent2="accent2" accent3="accent3" accent4="accent4" accent5="accent5" accent6="accent6" hlink="hlink" folHlink="folHlink"/>
    </a:extraClrScheme>
    <a:extraClrScheme>
      <a:clrScheme name="Quadrant 6">
        <a:dk1>
          <a:srgbClr val="000000"/>
        </a:dk1>
        <a:lt1>
          <a:srgbClr val="FFFFFF"/>
        </a:lt1>
        <a:dk2>
          <a:srgbClr val="000000"/>
        </a:dk2>
        <a:lt2>
          <a:srgbClr val="669966"/>
        </a:lt2>
        <a:accent1>
          <a:srgbClr val="CCCCFF"/>
        </a:accent1>
        <a:accent2>
          <a:srgbClr val="9999CC"/>
        </a:accent2>
        <a:accent3>
          <a:srgbClr val="FFFFFF"/>
        </a:accent3>
        <a:accent4>
          <a:srgbClr val="000000"/>
        </a:accent4>
        <a:accent5>
          <a:srgbClr val="E2E2FF"/>
        </a:accent5>
        <a:accent6>
          <a:srgbClr val="8A8AB9"/>
        </a:accent6>
        <a:hlink>
          <a:srgbClr val="000066"/>
        </a:hlink>
        <a:folHlink>
          <a:srgbClr val="333399"/>
        </a:folHlink>
      </a:clrScheme>
      <a:clrMap bg1="lt1" tx1="dk1" bg2="lt2" tx2="dk2" accent1="accent1" accent2="accent2" accent3="accent3" accent4="accent4" accent5="accent5" accent6="accent6" hlink="hlink" folHlink="folHlink"/>
    </a:extraClrScheme>
    <a:extraClrScheme>
      <a:clrScheme name="Quadrant 7">
        <a:dk1>
          <a:srgbClr val="0099CC"/>
        </a:dk1>
        <a:lt1>
          <a:srgbClr val="FFFFFF"/>
        </a:lt1>
        <a:dk2>
          <a:srgbClr val="000099"/>
        </a:dk2>
        <a:lt2>
          <a:srgbClr val="FFFFFF"/>
        </a:lt2>
        <a:accent1>
          <a:srgbClr val="0099CC"/>
        </a:accent1>
        <a:accent2>
          <a:srgbClr val="6600FF"/>
        </a:accent2>
        <a:accent3>
          <a:srgbClr val="AAAACA"/>
        </a:accent3>
        <a:accent4>
          <a:srgbClr val="DADADA"/>
        </a:accent4>
        <a:accent5>
          <a:srgbClr val="AACAE2"/>
        </a:accent5>
        <a:accent6>
          <a:srgbClr val="5C00E7"/>
        </a:accent6>
        <a:hlink>
          <a:srgbClr val="FFCC00"/>
        </a:hlink>
        <a:folHlink>
          <a:srgbClr val="00CCFF"/>
        </a:folHlink>
      </a:clrScheme>
      <a:clrMap bg1="dk2" tx1="lt1" bg2="dk1" tx2="lt2" accent1="accent1" accent2="accent2" accent3="accent3" accent4="accent4" accent5="accent5" accent6="accent6" hlink="hlink" folHlink="folHlink"/>
    </a:extraClrScheme>
    <a:extraClrScheme>
      <a:clrScheme name="Quadrant 8">
        <a:dk1>
          <a:srgbClr val="000033"/>
        </a:dk1>
        <a:lt1>
          <a:srgbClr val="FFFFFF"/>
        </a:lt1>
        <a:dk2>
          <a:srgbClr val="003366"/>
        </a:dk2>
        <a:lt2>
          <a:srgbClr val="275C6D"/>
        </a:lt2>
        <a:accent1>
          <a:srgbClr val="A7D2DF"/>
        </a:accent1>
        <a:accent2>
          <a:srgbClr val="108DA6"/>
        </a:accent2>
        <a:accent3>
          <a:srgbClr val="FFFFFF"/>
        </a:accent3>
        <a:accent4>
          <a:srgbClr val="00002A"/>
        </a:accent4>
        <a:accent5>
          <a:srgbClr val="D0E5EC"/>
        </a:accent5>
        <a:accent6>
          <a:srgbClr val="0D7F96"/>
        </a:accent6>
        <a:hlink>
          <a:srgbClr val="666699"/>
        </a:hlink>
        <a:folHlink>
          <a:srgbClr val="9999FF"/>
        </a:folHlink>
      </a:clrScheme>
      <a:clrMap bg1="lt1" tx1="dk1" bg2="lt2" tx2="dk2" accent1="accent1" accent2="accent2" accent3="accent3" accent4="accent4" accent5="accent5" accent6="accent6" hlink="hlink" folHlink="folHlink"/>
    </a:extraClrScheme>
    <a:extraClrScheme>
      <a:clrScheme name="Quadrant 9">
        <a:dk1>
          <a:srgbClr val="CC3300"/>
        </a:dk1>
        <a:lt1>
          <a:srgbClr val="FFFFFF"/>
        </a:lt1>
        <a:dk2>
          <a:srgbClr val="000000"/>
        </a:dk2>
        <a:lt2>
          <a:srgbClr val="FFFFCC"/>
        </a:lt2>
        <a:accent1>
          <a:srgbClr val="FF9900"/>
        </a:accent1>
        <a:accent2>
          <a:srgbClr val="993300"/>
        </a:accent2>
        <a:accent3>
          <a:srgbClr val="AAAAAA"/>
        </a:accent3>
        <a:accent4>
          <a:srgbClr val="DADADA"/>
        </a:accent4>
        <a:accent5>
          <a:srgbClr val="FFCAAA"/>
        </a:accent5>
        <a:accent6>
          <a:srgbClr val="8A2D00"/>
        </a:accent6>
        <a:hlink>
          <a:srgbClr val="CEC5A2"/>
        </a:hlink>
        <a:folHlink>
          <a:srgbClr val="DDDDDD"/>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Quadrant</Template>
  <TotalTime>12988</TotalTime>
  <Words>4324</Words>
  <Application>Microsoft Office PowerPoint</Application>
  <PresentationFormat>On-screen Show (4:3)</PresentationFormat>
  <Paragraphs>652</Paragraphs>
  <Slides>93</Slides>
  <Notes>84</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93</vt:i4>
      </vt:variant>
    </vt:vector>
  </HeadingPairs>
  <TitlesOfParts>
    <vt:vector size="96" baseType="lpstr">
      <vt:lpstr>Quadrant</vt:lpstr>
      <vt:lpstr>Equation</vt:lpstr>
      <vt:lpstr>Bitmap Image</vt:lpstr>
      <vt:lpstr>Topics in Microeconometrics </vt:lpstr>
      <vt:lpstr>PowerPoint Presentation</vt:lpstr>
      <vt:lpstr>PowerPoint Presentation</vt:lpstr>
      <vt:lpstr>PowerPoint Presentation</vt:lpstr>
      <vt:lpstr>Cornwell and Rupert Data</vt:lpstr>
      <vt:lpstr>PowerPoint Presentation</vt:lpstr>
      <vt:lpstr>Balanced and Unbalanced Panels</vt:lpstr>
      <vt:lpstr>Application: Health Care Usage</vt:lpstr>
      <vt:lpstr>An Unbalanced Panel: RWM’s GSOEP Data on Health Care</vt:lpstr>
      <vt:lpstr>Fixed and Random Effects</vt:lpstr>
      <vt:lpstr>Convenient Notation</vt:lpstr>
      <vt:lpstr>Estimating β</vt:lpstr>
      <vt:lpstr>The Pooled Regression</vt:lpstr>
      <vt:lpstr>OLS with Individual Effects</vt:lpstr>
      <vt:lpstr>Estimating the Sampling Variance of b</vt:lpstr>
      <vt:lpstr>Cluster Estimator</vt:lpstr>
      <vt:lpstr>Application: Cornwell and Rupert</vt:lpstr>
      <vt:lpstr>PowerPoint Presentation</vt:lpstr>
      <vt:lpstr>PowerPoint Presentation</vt:lpstr>
      <vt:lpstr>Difference in Differences</vt:lpstr>
      <vt:lpstr>Difference-in-Differences Model</vt:lpstr>
      <vt:lpstr>Difference in Differences</vt:lpstr>
      <vt:lpstr>The Fixed Effects Model</vt:lpstr>
      <vt:lpstr>Estimating the Fixed Effects Model</vt:lpstr>
      <vt:lpstr>The Within Groups Transformation Removes the Effects</vt:lpstr>
      <vt:lpstr>Least Squares Dummy Variable Estimator</vt:lpstr>
      <vt:lpstr>Application Cornwell and Rupert</vt:lpstr>
      <vt:lpstr>LSDV Results</vt:lpstr>
      <vt:lpstr>The Effect of the Effects</vt:lpstr>
      <vt:lpstr>A Caution About Stata and R2</vt:lpstr>
      <vt:lpstr>Examining the Effects with a KDE</vt:lpstr>
      <vt:lpstr>Robust Covariance Matrix for LSDV Cluster Estimator for Within Estimator</vt:lpstr>
      <vt:lpstr>Time Invariant Regressors</vt:lpstr>
      <vt:lpstr>FE With Time Invariant Variables</vt:lpstr>
      <vt:lpstr>Drop The Time Invariant Variables Same Results</vt:lpstr>
      <vt:lpstr>Fixed Effects Vector Decomposition  Efficient Estimation of Time Invariant and Rarely Changing Variables in Finite Sample Panel Analyses with Unit Fixed Effects  Thomas Plümper and Vera Troeger Political Analysis, 2007</vt:lpstr>
      <vt:lpstr>Introduction</vt:lpstr>
      <vt:lpstr>The Model</vt:lpstr>
      <vt:lpstr>Fixed Effects Vector Decomposition</vt:lpstr>
      <vt:lpstr>Step 2</vt:lpstr>
      <vt:lpstr>Step 3</vt:lpstr>
      <vt:lpstr>Step 1 (Based on full sample)</vt:lpstr>
      <vt:lpstr>Step 2 (Based on 595 observations)</vt:lpstr>
      <vt:lpstr>Step 3!</vt:lpstr>
      <vt:lpstr>The Magic</vt:lpstr>
      <vt:lpstr>What happened here?</vt:lpstr>
      <vt:lpstr>The Random Effects Model</vt:lpstr>
      <vt:lpstr>Error Components Model</vt:lpstr>
      <vt:lpstr>Random vs. Fixed Effects</vt:lpstr>
      <vt:lpstr>Ordinary Least Squares</vt:lpstr>
      <vt:lpstr>Estimating the Variance for OLS</vt:lpstr>
      <vt:lpstr>OLS Results for Cornwell and Rupert</vt:lpstr>
      <vt:lpstr>Alternative Variance Estimators</vt:lpstr>
      <vt:lpstr>Generalized Least Squares</vt:lpstr>
      <vt:lpstr>Estimators for the Variances</vt:lpstr>
      <vt:lpstr>Practical Problems with FGLS</vt:lpstr>
      <vt:lpstr>Stata Variance Estimators</vt:lpstr>
      <vt:lpstr>Application</vt:lpstr>
      <vt:lpstr>Testing for Effects: An LM Test</vt:lpstr>
      <vt:lpstr>Application: Cornwell-Rupert</vt:lpstr>
      <vt:lpstr>Hausman Test for FE vs. RE</vt:lpstr>
      <vt:lpstr>Computing the Hausman Statistic</vt:lpstr>
      <vt:lpstr>Hausman Test</vt:lpstr>
      <vt:lpstr>Variable Addition</vt:lpstr>
      <vt:lpstr>A Variable Addition Test</vt:lpstr>
      <vt:lpstr>Fixed Effects</vt:lpstr>
      <vt:lpstr>Random Effects</vt:lpstr>
      <vt:lpstr>The Hausman Test, by Hand</vt:lpstr>
      <vt:lpstr>Means Added to REM - Mundlak</vt:lpstr>
      <vt:lpstr>Wu (Variable Addition) Test</vt:lpstr>
      <vt:lpstr>A Hierarchical Linear Model Interpretation of the FE Model</vt:lpstr>
      <vt:lpstr>Hierarchical Linear Model as REM</vt:lpstr>
      <vt:lpstr>Evolution: Correlated Random Effects</vt:lpstr>
      <vt:lpstr>Mundlak’s Estimator</vt:lpstr>
      <vt:lpstr>Correlated Random Effects</vt:lpstr>
      <vt:lpstr>Mundlak’s Approach for an FE Model with Time Invariant Variables</vt:lpstr>
      <vt:lpstr>Mundlak Form of FE Model</vt:lpstr>
      <vt:lpstr>Panel Data Extensions</vt:lpstr>
      <vt:lpstr>The Hausman and Taylor Model</vt:lpstr>
      <vt:lpstr>H&amp;T’s 4 Step FGLS Estimator</vt:lpstr>
      <vt:lpstr>H&amp;T’s 4 STEP IV Estimator</vt:lpstr>
      <vt:lpstr>PowerPoint Presentation</vt:lpstr>
      <vt:lpstr>Arellano/Bond/Bover’s Formulation Builds on Hausman and Taylor</vt:lpstr>
      <vt:lpstr>Arellano/Bond/Bover’s Formulation Adds a Lagged DV to H&amp;T </vt:lpstr>
      <vt:lpstr>Dynamic (Linear) Panel Data (DPD) Models</vt:lpstr>
      <vt:lpstr>Dynamic Linear Model</vt:lpstr>
      <vt:lpstr>A General DPD model</vt:lpstr>
      <vt:lpstr>Arellano and Bond Estimator</vt:lpstr>
      <vt:lpstr>Arellano and Bond Estimator</vt:lpstr>
      <vt:lpstr>Arellano and Bond Estimator</vt:lpstr>
      <vt:lpstr>Application: Maquiladora</vt:lpstr>
      <vt:lpstr>Maquiladora</vt:lpstr>
      <vt:lpstr>Estimates</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Sherrie</cp:lastModifiedBy>
  <cp:revision>121</cp:revision>
  <dcterms:created xsi:type="dcterms:W3CDTF">2001-06-17T19:05:03Z</dcterms:created>
  <dcterms:modified xsi:type="dcterms:W3CDTF">2012-04-28T17:54:05Z</dcterms:modified>
</cp:coreProperties>
</file>