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535" r:id="rId2"/>
    <p:sldId id="541" r:id="rId3"/>
    <p:sldId id="548" r:id="rId4"/>
    <p:sldId id="536" r:id="rId5"/>
    <p:sldId id="542" r:id="rId6"/>
    <p:sldId id="537" r:id="rId7"/>
    <p:sldId id="538" r:id="rId8"/>
    <p:sldId id="539" r:id="rId9"/>
    <p:sldId id="543" r:id="rId10"/>
    <p:sldId id="547" r:id="rId11"/>
    <p:sldId id="546" r:id="rId12"/>
    <p:sldId id="545" r:id="rId13"/>
    <p:sldId id="540" r:id="rId1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CCECFF"/>
    <a:srgbClr val="000000"/>
    <a:srgbClr val="003399"/>
    <a:srgbClr val="6699FF"/>
    <a:srgbClr val="FFFFFF"/>
    <a:srgbClr val="FF3300"/>
    <a:srgbClr val="0066FF"/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112" autoAdjust="0"/>
  </p:normalViewPr>
  <p:slideViewPr>
    <p:cSldViewPr>
      <p:cViewPr varScale="1">
        <p:scale>
          <a:sx n="112" d="100"/>
          <a:sy n="112" d="100"/>
        </p:scale>
        <p:origin x="-1584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82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089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F15720-B60A-481B-B4D3-176B51FD4A0D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85969A-515C-4BB5-BE33-04810764A074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5C6AF3-5E41-4FDC-BCD0-33CF5B5EA1A7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CE87D7-11D6-495B-9955-99CA49CE50D0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9056CE-8174-4A66-B984-EF50FF5E38AC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458200" cy="1139825"/>
          </a:xfrm>
        </p:spPr>
        <p:txBody>
          <a:bodyPr/>
          <a:lstStyle/>
          <a:p>
            <a:pPr algn="ctr"/>
            <a:r>
              <a:rPr lang="en-US" sz="4800" b="1" smtClean="0"/>
              <a:t>Microeconometric Modeling</a:t>
            </a:r>
            <a:endParaRPr lang="en-US" sz="4800" b="1"/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76400" y="2563813"/>
            <a:ext cx="6705600" cy="256698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524000" y="2895600"/>
            <a:ext cx="6364287" cy="1500187"/>
          </a:xfrm>
        </p:spPr>
        <p:txBody>
          <a:bodyPr/>
          <a:lstStyle/>
          <a:p>
            <a:r>
              <a:rPr lang="en-US" sz="4000" b="1" smtClean="0">
                <a:solidFill>
                  <a:srgbClr val="7030A0"/>
                </a:solidFill>
              </a:rPr>
              <a:t>Bootstrapping and Quantile Regresion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371600"/>
            <a:ext cx="8229600" cy="530225"/>
          </a:xfrm>
        </p:spPr>
        <p:txBody>
          <a:bodyPr/>
          <a:lstStyle/>
          <a:p>
            <a:r>
              <a:rPr lang="en-US" smtClean="0"/>
              <a:t>Estimating the Asymptotic </a:t>
            </a:r>
            <a:br>
              <a:rPr lang="en-US" smtClean="0"/>
            </a:br>
            <a:r>
              <a:rPr lang="en-US" smtClean="0"/>
              <a:t>Variance of an Estimator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2286000"/>
          </a:xfrm>
        </p:spPr>
        <p:txBody>
          <a:bodyPr/>
          <a:lstStyle/>
          <a:p>
            <a:r>
              <a:rPr lang="en-US" smtClean="0">
                <a:latin typeface="+mj-lt"/>
              </a:rPr>
              <a:t>Known form of asymptotic variance:  Compute from known results</a:t>
            </a:r>
            <a:endParaRPr lang="en-US">
              <a:latin typeface="+mj-lt"/>
            </a:endParaRPr>
          </a:p>
          <a:p>
            <a:r>
              <a:rPr lang="en-US" smtClean="0">
                <a:latin typeface="+mj-lt"/>
              </a:rPr>
              <a:t>Unknown form, known generalities about properties:  Use bootstrapping</a:t>
            </a:r>
          </a:p>
          <a:p>
            <a:pPr lvl="1"/>
            <a:r>
              <a:rPr lang="en-US" smtClean="0">
                <a:latin typeface="+mj-lt"/>
              </a:rPr>
              <a:t>Root N consistency</a:t>
            </a:r>
          </a:p>
          <a:p>
            <a:pPr lvl="1"/>
            <a:r>
              <a:rPr lang="en-US" smtClean="0">
                <a:latin typeface="+mj-lt"/>
              </a:rPr>
              <a:t>Sampling conditions amenable to central limit theorems</a:t>
            </a:r>
          </a:p>
          <a:p>
            <a:pPr lvl="1"/>
            <a:r>
              <a:rPr lang="en-US" smtClean="0">
                <a:latin typeface="+mj-lt"/>
              </a:rPr>
              <a:t>Compute by resampling mechanism within the sample.</a:t>
            </a:r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125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Bootstrapping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1"/>
            <a:ext cx="8610600" cy="3962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Method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	1.  Estimate parameters using full sample: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endParaRPr lang="en-US" sz="240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	2.  Repeat R times: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		Draw n observations from the n, </a:t>
            </a:r>
            <a:r>
              <a:rPr lang="en-US" sz="2400" u="sng" smtClean="0">
                <a:latin typeface="Tahoma" pitchFamily="34" charset="0"/>
                <a:ea typeface="Tahoma" pitchFamily="34" charset="0"/>
                <a:cs typeface="Tahoma" pitchFamily="34" charset="0"/>
              </a:rPr>
              <a:t>with replacement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		Estimate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 with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(r).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	3.  Estimate variance with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V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  =  (1/R)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</a:t>
            </a:r>
            <a:r>
              <a:rPr lang="en-US" sz="2400" baseline="-25000" smtClean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 [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(r) -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][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(r) -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]’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(Some use mean of replications instead of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.  Advocated (without motivation) by original designers of the method.)</a:t>
            </a:r>
            <a:endParaRPr lang="en-US" sz="240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14400"/>
            <a:ext cx="802005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62000" y="1752600"/>
            <a:ext cx="2971800" cy="646331"/>
          </a:xfrm>
          <a:prstGeom prst="rect">
            <a:avLst/>
          </a:prstGeom>
          <a:solidFill>
            <a:srgbClr val="CCECFF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mtClean="0"/>
              <a:t>Application: Correlation between Age and Education</a:t>
            </a:r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736599" y="1752600"/>
            <a:ext cx="2895600" cy="646331"/>
          </a:xfrm>
          <a:prstGeom prst="rect">
            <a:avLst/>
          </a:prstGeom>
          <a:solidFill>
            <a:srgbClr val="7030A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Bootstrap Regression - Replications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2296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matrix;bboot=init(3,21,0.)$   	Store results here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namelist;x=one,y,pg$               	Define X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regress;lhs=g;rhs=x$    		Compute and display b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calc;r=0</a:t>
            </a:r>
            <a:r>
              <a:rPr lang="en-US" sz="2000" b="1" smtClean="0"/>
              <a:t>$                                	Counter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proc                                         	Define procedure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regress;quietly;lhs=g;rhs=x$    … Regression (silent)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matrix</a:t>
            </a:r>
            <a:r>
              <a:rPr lang="en-US" sz="2000" b="1" smtClean="0"/>
              <a:t>;{r=r+1</a:t>
            </a:r>
            <a:r>
              <a:rPr lang="en-US" sz="2000" b="1" smtClean="0"/>
              <a:t>};bboot</a:t>
            </a:r>
            <a:r>
              <a:rPr lang="en-US" sz="2000" b="1" smtClean="0"/>
              <a:t>(*,r)=</a:t>
            </a:r>
            <a:r>
              <a:rPr lang="en-US" sz="2000" b="1" smtClean="0"/>
              <a:t>b$	... Store b(r)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endproc                                   	Ends procedure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execute;n=20;bootstrap=b$   	20 bootstrap reps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matrix;list;bboot' $                   	Display replications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304800" y="1720850"/>
            <a:ext cx="8534400" cy="4984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t-ratio  P[|T|&gt;t]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Constant|   -79.7535***      8.67255       -9.196   .0000</a:t>
            </a:r>
          </a:p>
          <a:p>
            <a:r>
              <a:rPr lang="en-US" sz="1400" b="1">
                <a:latin typeface="Courier New" pitchFamily="49" charset="0"/>
              </a:rPr>
              <a:t>       Y|     .03692***       .00132       28.022   .0000      9232.86</a:t>
            </a:r>
          </a:p>
          <a:p>
            <a:r>
              <a:rPr lang="en-US" sz="1400" b="1">
                <a:latin typeface="Courier New" pitchFamily="49" charset="0"/>
              </a:rPr>
              <a:t>      PG|   -15.1224***      1.88034       -8.042   .0000      2.31661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Completed    20 bootstrap iterations.</a:t>
            </a:r>
          </a:p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Results of bootstrap estimation of model.</a:t>
            </a:r>
          </a:p>
          <a:p>
            <a:r>
              <a:rPr lang="en-US" sz="1400" b="1">
                <a:latin typeface="Courier New" pitchFamily="49" charset="0"/>
              </a:rPr>
              <a:t>Model has been reestimated    20 times.</a:t>
            </a:r>
          </a:p>
          <a:p>
            <a:r>
              <a:rPr lang="en-US" sz="1400" b="1">
                <a:latin typeface="Courier New" pitchFamily="49" charset="0"/>
              </a:rPr>
              <a:t>Means shown below are the means of the</a:t>
            </a:r>
          </a:p>
          <a:p>
            <a:r>
              <a:rPr lang="en-US" sz="1400" b="1">
                <a:latin typeface="Courier New" pitchFamily="49" charset="0"/>
              </a:rPr>
              <a:t>bootstrap estimates. Coefficients shown</a:t>
            </a:r>
          </a:p>
          <a:p>
            <a:r>
              <a:rPr lang="en-US" sz="1400" b="1">
                <a:latin typeface="Courier New" pitchFamily="49" charset="0"/>
              </a:rPr>
              <a:t>below are the original estimates based</a:t>
            </a:r>
          </a:p>
          <a:p>
            <a:r>
              <a:rPr lang="en-US" sz="1400" b="1">
                <a:latin typeface="Courier New" pitchFamily="49" charset="0"/>
              </a:rPr>
              <a:t>on the full sample.</a:t>
            </a:r>
          </a:p>
          <a:p>
            <a:r>
              <a:rPr lang="en-US" sz="1400" b="1">
                <a:latin typeface="Courier New" pitchFamily="49" charset="0"/>
              </a:rPr>
              <a:t>bootstrap samples have   36 observations.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B001|   -79.7535***      8.35512       -9.545   .0000     -79.5329</a:t>
            </a:r>
          </a:p>
          <a:p>
            <a:r>
              <a:rPr lang="en-US" sz="1400" b="1">
                <a:latin typeface="Courier New" pitchFamily="49" charset="0"/>
              </a:rPr>
              <a:t>    B002|     .03692***       .00133       27.773   .0000       .03682</a:t>
            </a:r>
          </a:p>
          <a:p>
            <a:r>
              <a:rPr lang="en-US" sz="1400" b="1">
                <a:latin typeface="Courier New" pitchFamily="49" charset="0"/>
              </a:rPr>
              <a:t>    B003|   -15.1224***      2.03503       -7.431   .0000     -14.7654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143000"/>
            <a:ext cx="8229600" cy="530225"/>
          </a:xfrm>
        </p:spPr>
        <p:txBody>
          <a:bodyPr/>
          <a:lstStyle/>
          <a:p>
            <a:r>
              <a:rPr lang="en-US" b="1" smtClean="0">
                <a:solidFill>
                  <a:schemeClr val="tx1"/>
                </a:solidFill>
              </a:rPr>
              <a:t>Results of Bootstrap Procedure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Bootstrap Replications</a:t>
            </a:r>
          </a:p>
        </p:txBody>
      </p:sp>
      <p:sp>
        <p:nvSpPr>
          <p:cNvPr id="24579" name="Line 6"/>
          <p:cNvSpPr>
            <a:spLocks noChangeShapeType="1"/>
          </p:cNvSpPr>
          <p:nvPr/>
        </p:nvSpPr>
        <p:spPr bwMode="auto">
          <a:xfrm flipH="1">
            <a:off x="3733800" y="2755900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5562600" y="2590800"/>
            <a:ext cx="3124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Full sample result</a:t>
            </a:r>
          </a:p>
        </p:txBody>
      </p:sp>
      <p:sp>
        <p:nvSpPr>
          <p:cNvPr id="24581" name="Line 8"/>
          <p:cNvSpPr>
            <a:spLocks noChangeShapeType="1"/>
          </p:cNvSpPr>
          <p:nvPr/>
        </p:nvSpPr>
        <p:spPr bwMode="auto">
          <a:xfrm flipH="1" flipV="1">
            <a:off x="3733800" y="3048000"/>
            <a:ext cx="17526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2" name="Line 9"/>
          <p:cNvSpPr>
            <a:spLocks noChangeShapeType="1"/>
          </p:cNvSpPr>
          <p:nvPr/>
        </p:nvSpPr>
        <p:spPr bwMode="auto">
          <a:xfrm flipH="1">
            <a:off x="3733800" y="4572000"/>
            <a:ext cx="175260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3" name="Text Box 10"/>
          <p:cNvSpPr txBox="1">
            <a:spLocks noChangeArrowheads="1"/>
          </p:cNvSpPr>
          <p:nvPr/>
        </p:nvSpPr>
        <p:spPr bwMode="auto">
          <a:xfrm>
            <a:off x="5562600" y="4267200"/>
            <a:ext cx="31242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Bootstrapped sample results</a:t>
            </a:r>
          </a:p>
        </p:txBody>
      </p:sp>
      <p:sp>
        <p:nvSpPr>
          <p:cNvPr id="24584" name="Line 11"/>
          <p:cNvSpPr>
            <a:spLocks noChangeShapeType="1"/>
          </p:cNvSpPr>
          <p:nvPr/>
        </p:nvSpPr>
        <p:spPr bwMode="auto">
          <a:xfrm flipH="1">
            <a:off x="3733800" y="4572000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pic>
        <p:nvPicPr>
          <p:cNvPr id="2458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905000"/>
            <a:ext cx="326548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 bwMode="auto">
          <a:xfrm>
            <a:off x="838200" y="2824958"/>
            <a:ext cx="2514600" cy="3474244"/>
          </a:xfrm>
          <a:prstGeom prst="rect">
            <a:avLst/>
          </a:prstGeom>
          <a:solidFill>
            <a:srgbClr val="7030A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Quantile Regression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429000"/>
          </a:xfrm>
        </p:spPr>
        <p:txBody>
          <a:bodyPr/>
          <a:lstStyle/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)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 = quantile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Estimated by linear programming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,.50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.50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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 median regression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Median regression estimated by LAD (estimates same parameters as mean regression if symmetric conditional distribution)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Why use quantile (median) regression?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Semiparametric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Robust to some extensions (heteroscedasticity?)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Complete characterization of conditional distribution</a:t>
            </a:r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8229600" cy="530225"/>
          </a:xfrm>
        </p:spPr>
        <p:txBody>
          <a:bodyPr/>
          <a:lstStyle/>
          <a:p>
            <a:r>
              <a:rPr lang="en-US" b="1" smtClean="0"/>
              <a:t>Estimated Variance for </a:t>
            </a:r>
            <a:r>
              <a:rPr lang="en-US" b="1" smtClean="0"/>
              <a:t/>
            </a:r>
            <a:br>
              <a:rPr lang="en-US" b="1" smtClean="0"/>
            </a:br>
            <a:r>
              <a:rPr lang="en-US" b="1" smtClean="0"/>
              <a:t>Quantile </a:t>
            </a:r>
            <a:r>
              <a:rPr lang="en-US" b="1" smtClean="0"/>
              <a:t>Regression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514600"/>
            <a:ext cx="6248400" cy="1981200"/>
          </a:xfrm>
        </p:spPr>
        <p:txBody>
          <a:bodyPr/>
          <a:lstStyle/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Asymptotic Theory</a:t>
            </a:r>
          </a:p>
          <a:p>
            <a:endParaRPr lang="en-US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Bootstrap – an ideal application</a:t>
            </a:r>
            <a:endParaRPr lang="en-US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54593"/>
              </p:ext>
            </p:extLst>
          </p:nvPr>
        </p:nvGraphicFramePr>
        <p:xfrm>
          <a:off x="1371600" y="1066800"/>
          <a:ext cx="6759575" cy="533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3" imgW="4038480" imgH="3187440" progId="Equation.DSMT4">
                  <p:embed/>
                </p:oleObj>
              </mc:Choice>
              <mc:Fallback>
                <p:oleObj name="Equation" r:id="rId3" imgW="4038480" imgH="31874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066800"/>
                        <a:ext cx="6759575" cy="5332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67234"/>
            <a:ext cx="6781800" cy="599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696200" y="4114800"/>
            <a:ext cx="99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ym typeface="Symbol"/>
              </a:rPr>
              <a:t> = .25</a:t>
            </a:r>
          </a:p>
          <a:p>
            <a:endParaRPr lang="en-US" smtClean="0">
              <a:sym typeface="Symbol"/>
            </a:endParaRPr>
          </a:p>
          <a:p>
            <a:endParaRPr lang="en-US" smtClean="0">
              <a:sym typeface="Symbol"/>
            </a:endParaRPr>
          </a:p>
          <a:p>
            <a:r>
              <a:rPr lang="en-US" smtClean="0">
                <a:sym typeface="Symbol"/>
              </a:rPr>
              <a:t> = .50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>
                <a:sym typeface="Symbol"/>
              </a:rPr>
              <a:t> = .75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495300" y="511175"/>
            <a:ext cx="8229600" cy="1139825"/>
          </a:xfrm>
        </p:spPr>
        <p:txBody>
          <a:bodyPr/>
          <a:lstStyle/>
          <a:p>
            <a:r>
              <a:rPr lang="en-US" b="1" smtClean="0"/>
              <a:t>OLS vs. Least Absolute Deviations</a:t>
            </a:r>
          </a:p>
        </p:txBody>
      </p:sp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457200" y="1676400"/>
            <a:ext cx="8305800" cy="5021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Least absolute deviations estimator...............</a:t>
            </a:r>
          </a:p>
          <a:p>
            <a:r>
              <a:rPr lang="en-US" sz="1200" b="1">
                <a:latin typeface="Courier New" pitchFamily="49" charset="0"/>
              </a:rPr>
              <a:t>Residuals    Sum of squares       =     1537.58603</a:t>
            </a:r>
          </a:p>
          <a:p>
            <a:r>
              <a:rPr lang="en-US" sz="1200" b="1">
                <a:latin typeface="Courier New" pitchFamily="49" charset="0"/>
              </a:rPr>
              <a:t>             Standard error of e  =        6.82594</a:t>
            </a:r>
          </a:p>
          <a:p>
            <a:r>
              <a:rPr lang="en-US" sz="1200" b="1">
                <a:latin typeface="Courier New" pitchFamily="49" charset="0"/>
              </a:rPr>
              <a:t>Fit          R-squared            =         .98284</a:t>
            </a:r>
          </a:p>
          <a:p>
            <a:r>
              <a:rPr lang="en-US" sz="1200" b="1">
                <a:latin typeface="Courier New" pitchFamily="49" charset="0"/>
              </a:rPr>
              <a:t>             Adjusted R-squared   =         .98180</a:t>
            </a:r>
          </a:p>
          <a:p>
            <a:r>
              <a:rPr lang="en-US" sz="1200" b="1">
                <a:latin typeface="Courier New" pitchFamily="49" charset="0"/>
              </a:rPr>
              <a:t>Sum of absolute deviations        =    189.3973484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|Covariance matrix based on   50 replications.</a:t>
            </a:r>
          </a:p>
          <a:p>
            <a:r>
              <a:rPr lang="en-US" sz="1200" b="1">
                <a:latin typeface="Courier New" pitchFamily="49" charset="0"/>
              </a:rPr>
              <a:t>Constant|   -84.0258***     16.08614       -5.223   .0000</a:t>
            </a:r>
          </a:p>
          <a:p>
            <a:r>
              <a:rPr lang="en-US" sz="1200" b="1">
                <a:latin typeface="Courier New" pitchFamily="49" charset="0"/>
              </a:rPr>
              <a:t>       Y|     .03784***       .00271       13.952   .0000      9232.86</a:t>
            </a:r>
          </a:p>
          <a:p>
            <a:r>
              <a:rPr lang="en-US" sz="1200" b="1">
                <a:latin typeface="Courier New" pitchFamily="49" charset="0"/>
              </a:rPr>
              <a:t>      PG|   -17.0990***      4.37160       -3.911   .0001      2.31661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Ordinary     least squares regression ............</a:t>
            </a:r>
          </a:p>
          <a:p>
            <a:r>
              <a:rPr lang="en-US" sz="1200" b="1">
                <a:latin typeface="Courier New" pitchFamily="49" charset="0"/>
              </a:rPr>
              <a:t>Residuals    Sum of squares       =     1472.79834</a:t>
            </a:r>
          </a:p>
          <a:p>
            <a:r>
              <a:rPr lang="en-US" sz="1200" b="1">
                <a:latin typeface="Courier New" pitchFamily="49" charset="0"/>
              </a:rPr>
              <a:t>             Standard error of e  =        6.68059   Standard errors are based on</a:t>
            </a:r>
          </a:p>
          <a:p>
            <a:r>
              <a:rPr lang="en-US" sz="1200" b="1">
                <a:latin typeface="Courier New" pitchFamily="49" charset="0"/>
              </a:rPr>
              <a:t>Fit          R-squared            =         .98356   50 bootstrap replications</a:t>
            </a:r>
          </a:p>
          <a:p>
            <a:r>
              <a:rPr lang="en-US" sz="1200" b="1">
                <a:latin typeface="Courier New" pitchFamily="49" charset="0"/>
              </a:rPr>
              <a:t>             Adjusted R-squared   =         .98256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t-ratio  P[|T|&gt;t]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-79.7535***      8.67255       -9.196   .0000</a:t>
            </a:r>
          </a:p>
          <a:p>
            <a:r>
              <a:rPr lang="en-US" sz="1200" b="1">
                <a:latin typeface="Courier New" pitchFamily="49" charset="0"/>
              </a:rPr>
              <a:t>       Y|     .03692***       .00132       28.022   .0000      9232.86</a:t>
            </a:r>
          </a:p>
          <a:p>
            <a:r>
              <a:rPr lang="en-US" sz="1200" b="1">
                <a:latin typeface="Courier New" pitchFamily="49" charset="0"/>
              </a:rPr>
              <a:t>      PG|   -15.1224***      1.88034       -8.042   .0000      2.31661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11897</TotalTime>
  <Words>533</Words>
  <Application>Microsoft Office PowerPoint</Application>
  <PresentationFormat>On-screen Show (4:3)</PresentationFormat>
  <Paragraphs>113</Paragraphs>
  <Slides>13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Level</vt:lpstr>
      <vt:lpstr>MathType 6.0 Equation</vt:lpstr>
      <vt:lpstr>Microeconometric Modeling</vt:lpstr>
      <vt:lpstr>PowerPoint Presentation</vt:lpstr>
      <vt:lpstr>Estimating the Asymptotic  Variance of an Estimator</vt:lpstr>
      <vt:lpstr>Bootstrapping</vt:lpstr>
      <vt:lpstr>PowerPoint Presentation</vt:lpstr>
      <vt:lpstr>Bootstrap Regression - Replications</vt:lpstr>
      <vt:lpstr>Results of Bootstrap Procedure</vt:lpstr>
      <vt:lpstr>Bootstrap Replications</vt:lpstr>
      <vt:lpstr>Quantile Regression</vt:lpstr>
      <vt:lpstr>Estimated Variance for  Quantile Regression</vt:lpstr>
      <vt:lpstr>PowerPoint Presentation</vt:lpstr>
      <vt:lpstr>PowerPoint Presentation</vt:lpstr>
      <vt:lpstr>OLS vs. Least Absolute Deviations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74</cp:revision>
  <dcterms:created xsi:type="dcterms:W3CDTF">2001-06-17T19:05:03Z</dcterms:created>
  <dcterms:modified xsi:type="dcterms:W3CDTF">2012-04-28T17:08:01Z</dcterms:modified>
</cp:coreProperties>
</file>