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3"/>
  </p:notesMasterIdLst>
  <p:handoutMasterIdLst>
    <p:handoutMasterId r:id="rId84"/>
  </p:handoutMasterIdLst>
  <p:sldIdLst>
    <p:sldId id="482" r:id="rId2"/>
    <p:sldId id="481" r:id="rId3"/>
    <p:sldId id="483" r:id="rId4"/>
    <p:sldId id="484" r:id="rId5"/>
    <p:sldId id="485" r:id="rId6"/>
    <p:sldId id="508" r:id="rId7"/>
    <p:sldId id="507" r:id="rId8"/>
    <p:sldId id="486" r:id="rId9"/>
    <p:sldId id="487" r:id="rId10"/>
    <p:sldId id="488" r:id="rId11"/>
    <p:sldId id="489" r:id="rId12"/>
    <p:sldId id="490" r:id="rId13"/>
    <p:sldId id="491" r:id="rId14"/>
    <p:sldId id="492" r:id="rId15"/>
    <p:sldId id="493" r:id="rId16"/>
    <p:sldId id="494" r:id="rId17"/>
    <p:sldId id="495" r:id="rId18"/>
    <p:sldId id="496" r:id="rId19"/>
    <p:sldId id="497" r:id="rId20"/>
    <p:sldId id="498" r:id="rId21"/>
    <p:sldId id="509" r:id="rId22"/>
    <p:sldId id="561" r:id="rId23"/>
    <p:sldId id="510" r:id="rId24"/>
    <p:sldId id="511" r:id="rId25"/>
    <p:sldId id="512" r:id="rId26"/>
    <p:sldId id="513" r:id="rId27"/>
    <p:sldId id="514" r:id="rId28"/>
    <p:sldId id="515" r:id="rId29"/>
    <p:sldId id="516" r:id="rId30"/>
    <p:sldId id="517" r:id="rId31"/>
    <p:sldId id="518" r:id="rId32"/>
    <p:sldId id="519" r:id="rId33"/>
    <p:sldId id="520" r:id="rId34"/>
    <p:sldId id="521" r:id="rId35"/>
    <p:sldId id="522" r:id="rId36"/>
    <p:sldId id="523" r:id="rId37"/>
    <p:sldId id="524" r:id="rId38"/>
    <p:sldId id="525" r:id="rId39"/>
    <p:sldId id="526" r:id="rId40"/>
    <p:sldId id="527" r:id="rId41"/>
    <p:sldId id="528" r:id="rId42"/>
    <p:sldId id="529" r:id="rId43"/>
    <p:sldId id="530" r:id="rId44"/>
    <p:sldId id="531" r:id="rId45"/>
    <p:sldId id="532" r:id="rId46"/>
    <p:sldId id="533" r:id="rId47"/>
    <p:sldId id="534" r:id="rId48"/>
    <p:sldId id="535" r:id="rId49"/>
    <p:sldId id="536" r:id="rId50"/>
    <p:sldId id="537" r:id="rId51"/>
    <p:sldId id="538" r:id="rId52"/>
    <p:sldId id="499" r:id="rId53"/>
    <p:sldId id="500" r:id="rId54"/>
    <p:sldId id="501" r:id="rId55"/>
    <p:sldId id="502" r:id="rId56"/>
    <p:sldId id="503" r:id="rId57"/>
    <p:sldId id="504" r:id="rId58"/>
    <p:sldId id="505" r:id="rId59"/>
    <p:sldId id="562" r:id="rId60"/>
    <p:sldId id="563" r:id="rId61"/>
    <p:sldId id="546" r:id="rId62"/>
    <p:sldId id="547" r:id="rId63"/>
    <p:sldId id="548" r:id="rId64"/>
    <p:sldId id="549" r:id="rId65"/>
    <p:sldId id="550" r:id="rId66"/>
    <p:sldId id="551" r:id="rId67"/>
    <p:sldId id="506" r:id="rId68"/>
    <p:sldId id="539" r:id="rId69"/>
    <p:sldId id="552" r:id="rId70"/>
    <p:sldId id="555" r:id="rId71"/>
    <p:sldId id="544" r:id="rId72"/>
    <p:sldId id="540" r:id="rId73"/>
    <p:sldId id="541" r:id="rId74"/>
    <p:sldId id="542" r:id="rId75"/>
    <p:sldId id="543" r:id="rId76"/>
    <p:sldId id="556" r:id="rId77"/>
    <p:sldId id="545" r:id="rId78"/>
    <p:sldId id="557" r:id="rId79"/>
    <p:sldId id="558" r:id="rId80"/>
    <p:sldId id="559" r:id="rId81"/>
    <p:sldId id="560" r:id="rId8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0066FF"/>
    <a:srgbClr val="CCECFF"/>
    <a:srgbClr val="000000"/>
    <a:srgbClr val="8B00EA"/>
    <a:srgbClr val="FFFFFF"/>
    <a:srgbClr val="FF3300"/>
    <a:srgbClr val="0099FF"/>
    <a:srgbClr val="6B00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36" autoAdjust="0"/>
  </p:normalViewPr>
  <p:slideViewPr>
    <p:cSldViewPr>
      <p:cViewPr varScale="1">
        <p:scale>
          <a:sx n="111" d="100"/>
          <a:sy n="111" d="100"/>
        </p:scale>
        <p:origin x="-1614" y="-78"/>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 Id="rId5" Type="http://schemas.openxmlformats.org/officeDocument/2006/relationships/image" Target="../media/image48.wmf"/><Relationship Id="rId4" Type="http://schemas.openxmlformats.org/officeDocument/2006/relationships/image" Target="../media/image47.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val="2444279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val="962499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pPr eaLnBrk="1" hangingPunct="1"/>
            <a:endParaRPr lang="en-US" smtClean="0"/>
          </a:p>
        </p:txBody>
      </p:sp>
      <p:sp>
        <p:nvSpPr>
          <p:cNvPr id="12292" name="Slide Number Placeholder 3"/>
          <p:cNvSpPr>
            <a:spLocks noGrp="1"/>
          </p:cNvSpPr>
          <p:nvPr>
            <p:ph type="sldNum" sz="quarter" idx="5"/>
          </p:nvPr>
        </p:nvSpPr>
        <p:spPr>
          <a:noFill/>
        </p:spPr>
        <p:txBody>
          <a:bodyPr/>
          <a:lstStyle/>
          <a:p>
            <a:fld id="{978BE06F-5255-41B0-8F24-69469E6F4AAC}"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endParaRPr lang="en-US" smtClean="0"/>
          </a:p>
        </p:txBody>
      </p:sp>
      <p:sp>
        <p:nvSpPr>
          <p:cNvPr id="32772" name="Slide Number Placeholder 3"/>
          <p:cNvSpPr>
            <a:spLocks noGrp="1"/>
          </p:cNvSpPr>
          <p:nvPr>
            <p:ph type="sldNum" sz="quarter" idx="5"/>
          </p:nvPr>
        </p:nvSpPr>
        <p:spPr>
          <a:noFill/>
        </p:spPr>
        <p:txBody>
          <a:bodyPr/>
          <a:lstStyle/>
          <a:p>
            <a:fld id="{39230EE6-97D8-4303-B690-611366D0B072}"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pPr eaLnBrk="1" hangingPunct="1"/>
            <a:endParaRPr lang="en-US" smtClean="0"/>
          </a:p>
        </p:txBody>
      </p:sp>
      <p:sp>
        <p:nvSpPr>
          <p:cNvPr id="33796" name="Slide Number Placeholder 3"/>
          <p:cNvSpPr>
            <a:spLocks noGrp="1"/>
          </p:cNvSpPr>
          <p:nvPr>
            <p:ph type="sldNum" sz="quarter" idx="5"/>
          </p:nvPr>
        </p:nvSpPr>
        <p:spPr>
          <a:noFill/>
        </p:spPr>
        <p:txBody>
          <a:bodyPr/>
          <a:lstStyle/>
          <a:p>
            <a:fld id="{B5588AC4-F8A4-43F8-BA8F-45AED18CC025}"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pPr eaLnBrk="1" hangingPunct="1"/>
            <a:endParaRPr lang="en-US" smtClean="0"/>
          </a:p>
        </p:txBody>
      </p:sp>
      <p:sp>
        <p:nvSpPr>
          <p:cNvPr id="34820" name="Slide Number Placeholder 3"/>
          <p:cNvSpPr>
            <a:spLocks noGrp="1"/>
          </p:cNvSpPr>
          <p:nvPr>
            <p:ph type="sldNum" sz="quarter" idx="5"/>
          </p:nvPr>
        </p:nvSpPr>
        <p:spPr>
          <a:noFill/>
        </p:spPr>
        <p:txBody>
          <a:bodyPr/>
          <a:lstStyle/>
          <a:p>
            <a:fld id="{AE1862EA-1AD8-45E1-BD50-B972BFEE41A3}"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E4E4FD8E-1F1B-4E8A-9E66-EC9EA6C9A3C1}" type="slidenum">
              <a:rPr lang="en-US">
                <a:cs typeface="Arial" charset="0"/>
              </a:rPr>
              <a:pPr/>
              <a:t>6</a:t>
            </a:fld>
            <a:endParaRPr lang="en-US">
              <a:cs typeface="Arial"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pPr eaLnBrk="1" hangingPunct="1"/>
            <a:endParaRPr lang="en-US" smtClean="0"/>
          </a:p>
        </p:txBody>
      </p:sp>
      <p:sp>
        <p:nvSpPr>
          <p:cNvPr id="35844" name="Slide Number Placeholder 3"/>
          <p:cNvSpPr>
            <a:spLocks noGrp="1"/>
          </p:cNvSpPr>
          <p:nvPr>
            <p:ph type="sldNum" sz="quarter" idx="5"/>
          </p:nvPr>
        </p:nvSpPr>
        <p:spPr>
          <a:noFill/>
        </p:spPr>
        <p:txBody>
          <a:bodyPr/>
          <a:lstStyle/>
          <a:p>
            <a:fld id="{D2E50625-E880-4A4F-8B6A-A02C0EF6041F}" type="slidenum">
              <a:rPr lang="en-US"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endParaRPr lang="en-US" smtClean="0"/>
          </a:p>
        </p:txBody>
      </p:sp>
      <p:sp>
        <p:nvSpPr>
          <p:cNvPr id="36868" name="Slide Number Placeholder 3"/>
          <p:cNvSpPr>
            <a:spLocks noGrp="1"/>
          </p:cNvSpPr>
          <p:nvPr>
            <p:ph type="sldNum" sz="quarter" idx="5"/>
          </p:nvPr>
        </p:nvSpPr>
        <p:spPr>
          <a:noFill/>
        </p:spPr>
        <p:txBody>
          <a:bodyPr/>
          <a:lstStyle/>
          <a:p>
            <a:fld id="{2FF6B283-1A65-49D5-8D99-9935BD1CFF86}" type="slidenum">
              <a:rPr lang="en-US"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smtClean="0"/>
          </a:p>
        </p:txBody>
      </p:sp>
      <p:sp>
        <p:nvSpPr>
          <p:cNvPr id="37892" name="Slide Number Placeholder 3"/>
          <p:cNvSpPr>
            <a:spLocks noGrp="1"/>
          </p:cNvSpPr>
          <p:nvPr>
            <p:ph type="sldNum" sz="quarter" idx="5"/>
          </p:nvPr>
        </p:nvSpPr>
        <p:spPr>
          <a:noFill/>
        </p:spPr>
        <p:txBody>
          <a:bodyPr/>
          <a:lstStyle/>
          <a:p>
            <a:fld id="{20118423-76C0-4E50-9520-4D269A53A620}" type="slidenum">
              <a:rPr lang="en-US"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smtClean="0"/>
          </a:p>
        </p:txBody>
      </p:sp>
      <p:sp>
        <p:nvSpPr>
          <p:cNvPr id="38916" name="Slide Number Placeholder 3"/>
          <p:cNvSpPr>
            <a:spLocks noGrp="1"/>
          </p:cNvSpPr>
          <p:nvPr>
            <p:ph type="sldNum" sz="quarter" idx="5"/>
          </p:nvPr>
        </p:nvSpPr>
        <p:spPr>
          <a:noFill/>
        </p:spPr>
        <p:txBody>
          <a:bodyPr/>
          <a:lstStyle/>
          <a:p>
            <a:fld id="{9F07C764-BD24-4F5F-9159-716F31089CAC}" type="slidenum">
              <a:rPr lang="en-US"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US" smtClean="0"/>
          </a:p>
        </p:txBody>
      </p:sp>
      <p:sp>
        <p:nvSpPr>
          <p:cNvPr id="39940" name="Slide Number Placeholder 3"/>
          <p:cNvSpPr>
            <a:spLocks noGrp="1"/>
          </p:cNvSpPr>
          <p:nvPr>
            <p:ph type="sldNum" sz="quarter" idx="5"/>
          </p:nvPr>
        </p:nvSpPr>
        <p:spPr>
          <a:noFill/>
        </p:spPr>
        <p:txBody>
          <a:bodyPr/>
          <a:lstStyle/>
          <a:p>
            <a:fld id="{8DAB3FB1-79A1-49A3-A906-5459E009ABD3}" type="slidenum">
              <a:rPr lang="en-US" smtClean="0"/>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D3FFCF04-CABF-4297-A166-871A71B36A9C}" type="slidenum">
              <a:rPr lang="en-US" smtClean="0"/>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CF807106-6881-4DFA-B17B-6A75F470706E}" type="slidenum">
              <a:rPr lang="en-US" smtClean="0"/>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US" smtClean="0"/>
          </a:p>
        </p:txBody>
      </p:sp>
      <p:sp>
        <p:nvSpPr>
          <p:cNvPr id="43012" name="Slide Number Placeholder 3"/>
          <p:cNvSpPr>
            <a:spLocks noGrp="1"/>
          </p:cNvSpPr>
          <p:nvPr>
            <p:ph type="sldNum" sz="quarter" idx="5"/>
          </p:nvPr>
        </p:nvSpPr>
        <p:spPr>
          <a:noFill/>
        </p:spPr>
        <p:txBody>
          <a:bodyPr/>
          <a:lstStyle/>
          <a:p>
            <a:fld id="{0F66DC47-D17B-429B-A994-4A2171EBE9BB}" type="slidenum">
              <a:rPr lang="en-US" smtClean="0"/>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US" smtClean="0"/>
          </a:p>
        </p:txBody>
      </p:sp>
      <p:sp>
        <p:nvSpPr>
          <p:cNvPr id="44036" name="Slide Number Placeholder 3"/>
          <p:cNvSpPr>
            <a:spLocks noGrp="1"/>
          </p:cNvSpPr>
          <p:nvPr>
            <p:ph type="sldNum" sz="quarter" idx="5"/>
          </p:nvPr>
        </p:nvSpPr>
        <p:spPr>
          <a:noFill/>
        </p:spPr>
        <p:txBody>
          <a:bodyPr/>
          <a:lstStyle/>
          <a:p>
            <a:fld id="{8C829138-BFD8-4DBA-ABF0-66317B3FBCAD}"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smtClean="0"/>
          </a:p>
        </p:txBody>
      </p:sp>
      <p:sp>
        <p:nvSpPr>
          <p:cNvPr id="45060" name="Slide Number Placeholder 3"/>
          <p:cNvSpPr>
            <a:spLocks noGrp="1"/>
          </p:cNvSpPr>
          <p:nvPr>
            <p:ph type="sldNum" sz="quarter" idx="5"/>
          </p:nvPr>
        </p:nvSpPr>
        <p:spPr>
          <a:noFill/>
        </p:spPr>
        <p:txBody>
          <a:bodyPr/>
          <a:lstStyle/>
          <a:p>
            <a:fld id="{E71EEC99-1CAA-478F-AC2D-21B306C70F71}" type="slidenum">
              <a:rPr lang="en-US"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smtClean="0"/>
          </a:p>
        </p:txBody>
      </p:sp>
      <p:sp>
        <p:nvSpPr>
          <p:cNvPr id="46084" name="Slide Number Placeholder 3"/>
          <p:cNvSpPr>
            <a:spLocks noGrp="1"/>
          </p:cNvSpPr>
          <p:nvPr>
            <p:ph type="sldNum" sz="quarter" idx="5"/>
          </p:nvPr>
        </p:nvSpPr>
        <p:spPr>
          <a:noFill/>
        </p:spPr>
        <p:txBody>
          <a:bodyPr/>
          <a:lstStyle/>
          <a:p>
            <a:fld id="{15533615-356E-42E2-83D8-78DEEF0E40C7}" type="slidenum">
              <a:rPr lang="en-US"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smtClean="0"/>
          </a:p>
        </p:txBody>
      </p:sp>
      <p:sp>
        <p:nvSpPr>
          <p:cNvPr id="47108" name="Slide Number Placeholder 3"/>
          <p:cNvSpPr>
            <a:spLocks noGrp="1"/>
          </p:cNvSpPr>
          <p:nvPr>
            <p:ph type="sldNum" sz="quarter" idx="5"/>
          </p:nvPr>
        </p:nvSpPr>
        <p:spPr>
          <a:noFill/>
        </p:spPr>
        <p:txBody>
          <a:bodyPr/>
          <a:lstStyle/>
          <a:p>
            <a:fld id="{12FD344D-C696-412D-AFB5-4DED059B66CC}" type="slidenum">
              <a:rPr lang="en-US"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pPr eaLnBrk="1" hangingPunct="1"/>
            <a:endParaRPr lang="en-US" smtClean="0"/>
          </a:p>
        </p:txBody>
      </p:sp>
      <p:sp>
        <p:nvSpPr>
          <p:cNvPr id="48132" name="Slide Number Placeholder 3"/>
          <p:cNvSpPr>
            <a:spLocks noGrp="1"/>
          </p:cNvSpPr>
          <p:nvPr>
            <p:ph type="sldNum" sz="quarter" idx="5"/>
          </p:nvPr>
        </p:nvSpPr>
        <p:spPr>
          <a:noFill/>
        </p:spPr>
        <p:txBody>
          <a:bodyPr/>
          <a:lstStyle/>
          <a:p>
            <a:fld id="{345B0208-6688-4D38-8106-B759428DE5CD}" type="slidenum">
              <a:rPr lang="en-US"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2AE36AA-7F8B-4B83-B553-36B2C77067CF}" type="slidenum">
              <a:rPr lang="en-US">
                <a:cs typeface="Arial" charset="0"/>
              </a:rPr>
              <a:pPr/>
              <a:t>21</a:t>
            </a:fld>
            <a:endParaRPr lang="en-US">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2AE36AA-7F8B-4B83-B553-36B2C77067CF}" type="slidenum">
              <a:rPr lang="en-US">
                <a:cs typeface="Arial" charset="0"/>
              </a:rPr>
              <a:pPr/>
              <a:t>22</a:t>
            </a:fld>
            <a:endParaRPr lang="en-US">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C688ED27-520F-4FEC-BFA0-912523A9679F}" type="slidenum">
              <a:rPr lang="en-US">
                <a:cs typeface="Arial" charset="0"/>
              </a:rPr>
              <a:pPr/>
              <a:t>23</a:t>
            </a:fld>
            <a:endParaRPr lang="en-US">
              <a:cs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81885DC6-2131-4347-A683-164EA1ADAD36}" type="slidenum">
              <a:rPr lang="en-US">
                <a:cs typeface="Arial" charset="0"/>
              </a:rPr>
              <a:pPr/>
              <a:t>26</a:t>
            </a:fld>
            <a:endParaRPr lang="en-US">
              <a:cs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15147EA-63A5-45F5-B562-A048AD49E985}" type="slidenum">
              <a:rPr lang="en-US">
                <a:cs typeface="Arial" charset="0"/>
              </a:rPr>
              <a:pPr/>
              <a:t>32</a:t>
            </a:fld>
            <a:endParaRPr lang="en-US">
              <a:cs typeface="Arial"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0EB4ED56-963D-410A-8397-0E9A19C9F0C8}" type="slidenum">
              <a:rPr lang="en-US">
                <a:cs typeface="Arial" charset="0"/>
              </a:rPr>
              <a:pPr/>
              <a:t>39</a:t>
            </a:fld>
            <a:endParaRPr lang="en-US">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1E88C001-9D4A-463B-9C3C-CA594BB6FA85}" type="slidenum">
              <a:rPr lang="en-US">
                <a:cs typeface="Arial" charset="0"/>
              </a:rPr>
              <a:pPr/>
              <a:t>40</a:t>
            </a:fld>
            <a:endParaRPr lang="en-US">
              <a:cs typeface="Arial"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C2180535-F6F7-4505-8E09-1F2F92C33E9B}" type="slidenum">
              <a:rPr lang="en-US">
                <a:cs typeface="Arial" charset="0"/>
              </a:rPr>
              <a:pPr/>
              <a:t>41</a:t>
            </a:fld>
            <a:endParaRPr lang="en-US">
              <a:cs typeface="Arial"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BB652934-09F9-4E53-BB21-4D9C1CDBF042}" type="slidenum">
              <a:rPr lang="en-US">
                <a:cs typeface="Arial" charset="0"/>
              </a:rPr>
              <a:pPr/>
              <a:t>42</a:t>
            </a:fld>
            <a:endParaRPr lang="en-US">
              <a:cs typeface="Arial"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5FCC278D-6E66-4B48-8670-9137C8C26CD6}" type="slidenum">
              <a:rPr lang="en-US">
                <a:cs typeface="Arial" charset="0"/>
              </a:rPr>
              <a:pPr/>
              <a:t>43</a:t>
            </a:fld>
            <a:endParaRPr lang="en-US">
              <a:cs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90082F92-7509-44BC-B4D8-8BCF0A41CDDF}" type="slidenum">
              <a:rPr lang="en-US">
                <a:cs typeface="Arial" charset="0"/>
              </a:rPr>
              <a:pPr/>
              <a:t>44</a:t>
            </a:fld>
            <a:endParaRPr lang="en-US">
              <a:cs typeface="Arial"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F751474E-C5C6-4278-8700-BFF011792BCF}" type="slidenum">
              <a:rPr lang="en-US" smtClean="0"/>
              <a:pPr/>
              <a:t>52</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3B24CF81-BF2B-4D7C-96F5-9408FBF6F28C}" type="slidenum">
              <a:rPr lang="en-US" smtClean="0"/>
              <a:pPr/>
              <a:t>53</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en-US" smtClean="0"/>
          </a:p>
        </p:txBody>
      </p:sp>
      <p:sp>
        <p:nvSpPr>
          <p:cNvPr id="51204" name="Slide Number Placeholder 3"/>
          <p:cNvSpPr>
            <a:spLocks noGrp="1"/>
          </p:cNvSpPr>
          <p:nvPr>
            <p:ph type="sldNum" sz="quarter" idx="5"/>
          </p:nvPr>
        </p:nvSpPr>
        <p:spPr>
          <a:noFill/>
        </p:spPr>
        <p:txBody>
          <a:bodyPr/>
          <a:lstStyle/>
          <a:p>
            <a:fld id="{0BBF3D4A-252E-4BCE-B9F6-4EA15FF46631}" type="slidenum">
              <a:rPr lang="en-US" smtClean="0"/>
              <a:pPr/>
              <a:t>54</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8AD530BF-182D-4C3E-847F-B2FD4A0269CA}" type="slidenum">
              <a:rPr lang="en-US" smtClean="0"/>
              <a:pPr/>
              <a:t>55</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B2F51A7E-22DF-4089-A46A-43A5B4570886}" type="slidenum">
              <a:rPr lang="en-US" smtClean="0"/>
              <a:pPr/>
              <a:t>56</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9587DD8D-DD3C-4C1B-86A5-61284405CF13}" type="slidenum">
              <a:rPr lang="en-US" smtClean="0"/>
              <a:pPr/>
              <a:t>57</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a:spLocks noGrp="1"/>
          </p:cNvSpPr>
          <p:nvPr>
            <p:ph type="sldNum" sz="quarter" idx="5"/>
          </p:nvPr>
        </p:nvSpPr>
        <p:spPr>
          <a:noFill/>
        </p:spPr>
        <p:txBody>
          <a:bodyPr/>
          <a:lstStyle/>
          <a:p>
            <a:fld id="{88D24E9D-C0BF-4EDA-8114-C50B6F633B33}" type="slidenum">
              <a:rPr lang="en-US" smtClean="0"/>
              <a:pPr/>
              <a:t>58</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AD537F-B7A5-4968-B6F9-595C72E8AE40}" type="slidenum">
              <a:rPr lang="en-US"/>
              <a:pPr fontAlgn="base">
                <a:spcBef>
                  <a:spcPct val="0"/>
                </a:spcBef>
                <a:spcAft>
                  <a:spcPct val="0"/>
                </a:spcAft>
              </a:pPr>
              <a:t>61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31AD4C-E2AB-4C1C-8E15-C23A9E86D6DE}" type="slidenum">
              <a:rPr lang="en-US"/>
              <a:pPr fontAlgn="base">
                <a:spcBef>
                  <a:spcPct val="0"/>
                </a:spcBef>
                <a:spcAft>
                  <a:spcPct val="0"/>
                </a:spcAft>
              </a:pPr>
              <a:t>62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043BA2E-34D0-4B25-9777-726099FA6D90}" type="slidenum">
              <a:rPr lang="en-US"/>
              <a:pPr fontAlgn="base">
                <a:spcBef>
                  <a:spcPct val="0"/>
                </a:spcBef>
                <a:spcAft>
                  <a:spcPct val="0"/>
                </a:spcAft>
              </a:pPr>
              <a:t>63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0E771D-5543-46BF-9538-614F8DCE9013}" type="slidenum">
              <a:rPr lang="en-US"/>
              <a:pPr fontAlgn="base">
                <a:spcBef>
                  <a:spcPct val="0"/>
                </a:spcBef>
                <a:spcAft>
                  <a:spcPct val="0"/>
                </a:spcAft>
              </a:pPr>
              <a:t>64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17AD71-9A92-40FD-AB79-00DA3B1F125C}" type="slidenum">
              <a:rPr lang="en-US"/>
              <a:pPr fontAlgn="base">
                <a:spcBef>
                  <a:spcPct val="0"/>
                </a:spcBef>
                <a:spcAft>
                  <a:spcPct val="0"/>
                </a:spcAft>
              </a:pPr>
              <a:t>65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68E368C-B777-4B0C-A5BF-C86184787189}" type="slidenum">
              <a:rPr lang="en-US"/>
              <a:pPr fontAlgn="base">
                <a:spcBef>
                  <a:spcPct val="0"/>
                </a:spcBef>
                <a:spcAft>
                  <a:spcPct val="0"/>
                </a:spcAft>
              </a:pPr>
              <a:t>66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A6E08D9A-54C1-41B9-A04B-4D0210D9BDDA}" type="slidenum">
              <a:rPr lang="en-US" smtClean="0"/>
              <a:pPr/>
              <a:t>67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9F7C0-B71C-48E3-8D21-3D51220A2BE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029380-1897-433A-83E2-78BFB7A3F17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CB08BC-2A19-4263-8B55-A1A4B8805C3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C384C73-02F2-4DC1-B269-52FE23B902F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B3D4010-34EA-4EA8-981F-720E15DA520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5558400-2C58-4E71-9457-D319FFE1D27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911B42-6EFE-4AE6-800A-3C78C5E65DC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0968F6B-5A38-4B99-ACAD-F189922F462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7E8ACA-B5BD-4F7A-B25A-B63BAEBDE36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D3A085-BCC2-4DC0-9EB0-B061B79EF32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87E1B09-0AB6-47A6-B67F-46C49B3A626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717036-0803-4802-BB49-F07795D3DD7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B020325C-B1CD-4090-B6FA-A224CB80F15F}" type="slidenum">
              <a:rPr lang="en-US"/>
              <a:pPr>
                <a:defRPr/>
              </a:pPr>
              <a:t>‹#›</a:t>
            </a:fld>
            <a:endParaRPr lang="en-US"/>
          </a:p>
        </p:txBody>
      </p:sp>
      <p:pic>
        <p:nvPicPr>
          <p:cNvPr id="4103" name="Picture 11"/>
          <p:cNvPicPr>
            <a:picLocks noChangeAspect="1" noChangeArrowheads="1"/>
          </p:cNvPicPr>
          <p:nvPr userDrawn="1"/>
        </p:nvPicPr>
        <p:blipFill>
          <a:blip r:embed="rId14" cstate="print"/>
          <a:srcRect/>
          <a:stretch>
            <a:fillRect/>
          </a:stretch>
        </p:blipFill>
        <p:spPr bwMode="auto">
          <a:xfrm>
            <a:off x="0" y="0"/>
            <a:ext cx="9144000" cy="609600"/>
          </a:xfrm>
          <a:prstGeom prst="rect">
            <a:avLst/>
          </a:prstGeom>
          <a:noFill/>
          <a:ln w="19050">
            <a:noFill/>
            <a:miter lim="800000"/>
            <a:headEnd/>
            <a:tailEnd/>
          </a:ln>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9.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mlDrawing" Target="../drawings/vmlDrawing2.vml"/><Relationship Id="rId5" Type="http://schemas.openxmlformats.org/officeDocument/2006/relationships/image" Target="../media/image10.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12.wmf"/><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13.wmf"/><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image" Target="../media/image14.wmf"/><Relationship Id="rId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vmlDrawing" Target="../drawings/vmlDrawing6.vml"/><Relationship Id="rId5" Type="http://schemas.openxmlformats.org/officeDocument/2006/relationships/image" Target="../media/image15.w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5.xml"/><Relationship Id="rId1" Type="http://schemas.openxmlformats.org/officeDocument/2006/relationships/vmlDrawing" Target="../drawings/vmlDrawing7.vml"/><Relationship Id="rId4" Type="http://schemas.openxmlformats.org/officeDocument/2006/relationships/image" Target="../media/image16.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vmlDrawing" Target="../drawings/vmlDrawing8.vml"/><Relationship Id="rId5" Type="http://schemas.openxmlformats.org/officeDocument/2006/relationships/image" Target="../media/image17.wmf"/><Relationship Id="rId4" Type="http://schemas.openxmlformats.org/officeDocument/2006/relationships/oleObject" Target="../embeddings/oleObject8.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5.xml"/><Relationship Id="rId1" Type="http://schemas.openxmlformats.org/officeDocument/2006/relationships/vmlDrawing" Target="../drawings/vmlDrawing9.vml"/><Relationship Id="rId4" Type="http://schemas.openxmlformats.org/officeDocument/2006/relationships/image" Target="../media/image18.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5.xml"/><Relationship Id="rId1" Type="http://schemas.openxmlformats.org/officeDocument/2006/relationships/vmlDrawing" Target="../drawings/vmlDrawing10.vml"/><Relationship Id="rId4" Type="http://schemas.openxmlformats.org/officeDocument/2006/relationships/image" Target="../media/image19.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5.xml"/><Relationship Id="rId1" Type="http://schemas.openxmlformats.org/officeDocument/2006/relationships/vmlDrawing" Target="../drawings/vmlDrawing11.vml"/><Relationship Id="rId4" Type="http://schemas.openxmlformats.org/officeDocument/2006/relationships/image" Target="../media/image23.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vmlDrawing" Target="../drawings/vmlDrawing12.vml"/><Relationship Id="rId5" Type="http://schemas.openxmlformats.org/officeDocument/2006/relationships/image" Target="../media/image24.wmf"/><Relationship Id="rId4" Type="http://schemas.openxmlformats.org/officeDocument/2006/relationships/oleObject" Target="../embeddings/oleObject12.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vmlDrawing" Target="../drawings/vmlDrawing13.vml"/><Relationship Id="rId5" Type="http://schemas.openxmlformats.org/officeDocument/2006/relationships/image" Target="../media/image25.wmf"/><Relationship Id="rId4" Type="http://schemas.openxmlformats.org/officeDocument/2006/relationships/oleObject" Target="../embeddings/oleObject13.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vmlDrawing" Target="../drawings/vmlDrawing14.vml"/><Relationship Id="rId5" Type="http://schemas.openxmlformats.org/officeDocument/2006/relationships/image" Target="../media/image26.wmf"/><Relationship Id="rId4" Type="http://schemas.openxmlformats.org/officeDocument/2006/relationships/oleObject" Target="../embeddings/oleObject14.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15.vml"/><Relationship Id="rId5" Type="http://schemas.openxmlformats.org/officeDocument/2006/relationships/image" Target="../media/image27.png"/><Relationship Id="rId4" Type="http://schemas.openxmlformats.org/officeDocument/2006/relationships/oleObject" Target="../embeddings/oleObject15.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5.xml"/><Relationship Id="rId1" Type="http://schemas.openxmlformats.org/officeDocument/2006/relationships/vmlDrawing" Target="../drawings/vmlDrawing16.vml"/><Relationship Id="rId4" Type="http://schemas.openxmlformats.org/officeDocument/2006/relationships/image" Target="../media/image28.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xml"/><Relationship Id="rId1" Type="http://schemas.openxmlformats.org/officeDocument/2006/relationships/vmlDrawing" Target="../drawings/vmlDrawing17.vml"/><Relationship Id="rId4" Type="http://schemas.openxmlformats.org/officeDocument/2006/relationships/image" Target="../media/image29.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5.xml"/><Relationship Id="rId1" Type="http://schemas.openxmlformats.org/officeDocument/2006/relationships/vmlDrawing" Target="../drawings/vmlDrawing18.vml"/><Relationship Id="rId4" Type="http://schemas.openxmlformats.org/officeDocument/2006/relationships/image" Target="../media/image30.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19.vml"/><Relationship Id="rId5" Type="http://schemas.openxmlformats.org/officeDocument/2006/relationships/image" Target="../media/image31.wmf"/><Relationship Id="rId4" Type="http://schemas.openxmlformats.org/officeDocument/2006/relationships/oleObject" Target="../embeddings/oleObject19.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vmlDrawing" Target="../drawings/vmlDrawing20.vml"/><Relationship Id="rId5" Type="http://schemas.openxmlformats.org/officeDocument/2006/relationships/image" Target="../media/image32.wmf"/><Relationship Id="rId4" Type="http://schemas.openxmlformats.org/officeDocument/2006/relationships/oleObject" Target="../embeddings/oleObject20.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vmlDrawing" Target="../drawings/vmlDrawing21.vml"/><Relationship Id="rId5" Type="http://schemas.openxmlformats.org/officeDocument/2006/relationships/image" Target="../media/image33.wmf"/><Relationship Id="rId4" Type="http://schemas.openxmlformats.org/officeDocument/2006/relationships/oleObject" Target="../embeddings/oleObject21.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vmlDrawing" Target="../drawings/vmlDrawing22.vml"/><Relationship Id="rId5" Type="http://schemas.openxmlformats.org/officeDocument/2006/relationships/image" Target="../media/image34.wmf"/><Relationship Id="rId4" Type="http://schemas.openxmlformats.org/officeDocument/2006/relationships/oleObject" Target="../embeddings/oleObject22.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38.wmf"/><Relationship Id="rId2" Type="http://schemas.openxmlformats.org/officeDocument/2006/relationships/slideLayout" Target="../slideLayouts/slideLayout5.xml"/><Relationship Id="rId1" Type="http://schemas.openxmlformats.org/officeDocument/2006/relationships/vmlDrawing" Target="../drawings/vmlDrawing23.vml"/><Relationship Id="rId6" Type="http://schemas.openxmlformats.org/officeDocument/2006/relationships/oleObject" Target="../embeddings/oleObject24.bin"/><Relationship Id="rId5" Type="http://schemas.openxmlformats.org/officeDocument/2006/relationships/image" Target="../media/image37.wmf"/><Relationship Id="rId4" Type="http://schemas.openxmlformats.org/officeDocument/2006/relationships/oleObject" Target="../embeddings/oleObject23.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vmlDrawing" Target="../drawings/vmlDrawing24.vml"/><Relationship Id="rId5" Type="http://schemas.openxmlformats.org/officeDocument/2006/relationships/image" Target="../media/image39.wmf"/><Relationship Id="rId4" Type="http://schemas.openxmlformats.org/officeDocument/2006/relationships/oleObject" Target="../embeddings/oleObject25.bin"/></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vmlDrawing" Target="../drawings/vmlDrawing25.vml"/><Relationship Id="rId5" Type="http://schemas.openxmlformats.org/officeDocument/2006/relationships/image" Target="../media/image41.wmf"/><Relationship Id="rId4" Type="http://schemas.openxmlformats.org/officeDocument/2006/relationships/oleObject" Target="../embeddings/oleObject26.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43.wmf"/><Relationship Id="rId2" Type="http://schemas.openxmlformats.org/officeDocument/2006/relationships/slideLayout" Target="../slideLayouts/slideLayout5.xml"/><Relationship Id="rId1" Type="http://schemas.openxmlformats.org/officeDocument/2006/relationships/vmlDrawing" Target="../drawings/vmlDrawing26.vml"/><Relationship Id="rId6" Type="http://schemas.openxmlformats.org/officeDocument/2006/relationships/oleObject" Target="../embeddings/oleObject28.bin"/><Relationship Id="rId5" Type="http://schemas.openxmlformats.org/officeDocument/2006/relationships/image" Target="../media/image42.wmf"/><Relationship Id="rId4" Type="http://schemas.openxmlformats.org/officeDocument/2006/relationships/oleObject" Target="../embeddings/oleObject27.bin"/></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image" Target="../media/image48.wmf"/><Relationship Id="rId3" Type="http://schemas.openxmlformats.org/officeDocument/2006/relationships/notesSlide" Target="../notesSlides/notesSlide43.xml"/><Relationship Id="rId7" Type="http://schemas.openxmlformats.org/officeDocument/2006/relationships/image" Target="../media/image45.wmf"/><Relationship Id="rId12" Type="http://schemas.openxmlformats.org/officeDocument/2006/relationships/oleObject" Target="../embeddings/oleObject33.bin"/><Relationship Id="rId2" Type="http://schemas.openxmlformats.org/officeDocument/2006/relationships/slideLayout" Target="../slideLayouts/slideLayout5.xml"/><Relationship Id="rId1" Type="http://schemas.openxmlformats.org/officeDocument/2006/relationships/vmlDrawing" Target="../drawings/vmlDrawing27.vml"/><Relationship Id="rId6" Type="http://schemas.openxmlformats.org/officeDocument/2006/relationships/oleObject" Target="../embeddings/oleObject30.bin"/><Relationship Id="rId11" Type="http://schemas.openxmlformats.org/officeDocument/2006/relationships/image" Target="../media/image47.wmf"/><Relationship Id="rId5" Type="http://schemas.openxmlformats.org/officeDocument/2006/relationships/image" Target="../media/image44.wmf"/><Relationship Id="rId10" Type="http://schemas.openxmlformats.org/officeDocument/2006/relationships/oleObject" Target="../embeddings/oleObject32.bin"/><Relationship Id="rId4" Type="http://schemas.openxmlformats.org/officeDocument/2006/relationships/oleObject" Target="../embeddings/oleObject29.bin"/><Relationship Id="rId9" Type="http://schemas.openxmlformats.org/officeDocument/2006/relationships/image" Target="../media/image46.wmf"/></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5.xml"/><Relationship Id="rId1" Type="http://schemas.openxmlformats.org/officeDocument/2006/relationships/vmlDrawing" Target="../drawings/vmlDrawing28.vml"/><Relationship Id="rId4" Type="http://schemas.openxmlformats.org/officeDocument/2006/relationships/image" Target="../media/image50.wmf"/></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5.xml"/><Relationship Id="rId1" Type="http://schemas.openxmlformats.org/officeDocument/2006/relationships/vmlDrawing" Target="../drawings/vmlDrawing29.vml"/><Relationship Id="rId4" Type="http://schemas.openxmlformats.org/officeDocument/2006/relationships/image" Target="../media/image51.wmf"/></Relationships>
</file>

<file path=ppt/slides/_rels/slide7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5.xml"/><Relationship Id="rId1" Type="http://schemas.openxmlformats.org/officeDocument/2006/relationships/vmlDrawing" Target="../drawings/vmlDrawing30.vml"/><Relationship Id="rId4" Type="http://schemas.openxmlformats.org/officeDocument/2006/relationships/image" Target="../media/image58.wmf"/></Relationships>
</file>

<file path=ppt/slides/_rels/slide8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1524000"/>
            <a:ext cx="8229600" cy="1981200"/>
          </a:xfrm>
        </p:spPr>
        <p:txBody>
          <a:bodyPr/>
          <a:lstStyle/>
          <a:p>
            <a:pPr eaLnBrk="1" hangingPunct="1"/>
            <a:r>
              <a:rPr lang="en-US" sz="2800" smtClean="0">
                <a:solidFill>
                  <a:schemeClr val="folHlink"/>
                </a:solidFill>
              </a:rPr>
              <a:t>Topics in Microeconometrics</a:t>
            </a:r>
            <a:br>
              <a:rPr lang="en-US" sz="2800" smtClean="0">
                <a:solidFill>
                  <a:schemeClr val="folHlink"/>
                </a:solidFill>
              </a:rPr>
            </a:br>
            <a:endParaRPr lang="en-US" sz="2800" smtClean="0">
              <a:solidFill>
                <a:schemeClr val="folHlink"/>
              </a:solidFill>
            </a:endParaRPr>
          </a:p>
        </p:txBody>
      </p:sp>
      <p:sp>
        <p:nvSpPr>
          <p:cNvPr id="5123" name="Rectangle 3"/>
          <p:cNvSpPr>
            <a:spLocks noGrp="1" noChangeArrowheads="1"/>
          </p:cNvSpPr>
          <p:nvPr>
            <p:ph sz="quarter" idx="1"/>
          </p:nvPr>
        </p:nvSpPr>
        <p:spPr>
          <a:xfrm>
            <a:off x="914400" y="4114800"/>
            <a:ext cx="4114800" cy="1447800"/>
          </a:xfrm>
        </p:spPr>
        <p:txBody>
          <a:bodyPr/>
          <a:lstStyle/>
          <a:p>
            <a:pPr marL="0" indent="0" eaLnBrk="1" hangingPunct="1">
              <a:buFontTx/>
              <a:buNone/>
            </a:pPr>
            <a:r>
              <a:rPr lang="en-US" sz="2400" b="1" smtClean="0">
                <a:latin typeface="Arial" charset="0"/>
              </a:rPr>
              <a:t>William Greene</a:t>
            </a:r>
          </a:p>
          <a:p>
            <a:pPr marL="0" indent="0" eaLnBrk="1" hangingPunct="1">
              <a:buFontTx/>
              <a:buNone/>
            </a:pPr>
            <a:r>
              <a:rPr lang="en-US" sz="2400" b="1" smtClean="0">
                <a:latin typeface="Arial" charset="0"/>
              </a:rPr>
              <a:t>Department of Economics</a:t>
            </a:r>
          </a:p>
          <a:p>
            <a:pPr marL="0" indent="0" eaLnBrk="1" hangingPunct="1">
              <a:buFontTx/>
              <a:buNone/>
            </a:pPr>
            <a:r>
              <a:rPr lang="en-US" sz="2400" b="1" smtClean="0">
                <a:latin typeface="Arial" charset="0"/>
              </a:rPr>
              <a:t>Stern School of Business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228600" y="762000"/>
            <a:ext cx="1600200" cy="2109791"/>
          </a:xfrm>
          <a:prstGeom prst="rect">
            <a:avLst/>
          </a:prstGeom>
          <a:noFill/>
          <a:ln w="9525">
            <a:noFill/>
            <a:miter lim="800000"/>
            <a:headEnd/>
            <a:tailEnd/>
          </a:ln>
        </p:spPr>
      </p:pic>
      <p:pic>
        <p:nvPicPr>
          <p:cNvPr id="9222" name="Picture 9"/>
          <p:cNvPicPr>
            <a:picLocks noChangeAspect="1" noChangeArrowheads="1"/>
          </p:cNvPicPr>
          <p:nvPr/>
        </p:nvPicPr>
        <p:blipFill>
          <a:blip r:embed="rId4" cstate="print"/>
          <a:srcRect/>
          <a:stretch>
            <a:fillRect/>
          </a:stretch>
        </p:blipFill>
        <p:spPr bwMode="auto">
          <a:xfrm>
            <a:off x="2590800" y="762000"/>
            <a:ext cx="1717252" cy="2133600"/>
          </a:xfrm>
          <a:prstGeom prst="rect">
            <a:avLst/>
          </a:prstGeom>
          <a:noFill/>
          <a:ln w="9525">
            <a:noFill/>
            <a:miter lim="800000"/>
            <a:headEnd/>
            <a:tailEnd/>
          </a:ln>
        </p:spPr>
      </p:pic>
      <p:pic>
        <p:nvPicPr>
          <p:cNvPr id="7" name="Picture 1" descr="C:\Text\cover.jpg"/>
          <p:cNvPicPr>
            <a:picLocks noChangeAspect="1" noChangeArrowheads="1"/>
          </p:cNvPicPr>
          <p:nvPr/>
        </p:nvPicPr>
        <p:blipFill>
          <a:blip r:embed="rId5" cstate="print"/>
          <a:srcRect/>
          <a:stretch>
            <a:fillRect/>
          </a:stretch>
        </p:blipFill>
        <p:spPr bwMode="auto">
          <a:xfrm>
            <a:off x="7162800" y="762000"/>
            <a:ext cx="1752600" cy="2167337"/>
          </a:xfrm>
          <a:prstGeom prst="rect">
            <a:avLst/>
          </a:prstGeom>
          <a:noFill/>
        </p:spPr>
      </p:pic>
      <p:pic>
        <p:nvPicPr>
          <p:cNvPr id="8" name="Picture 7"/>
          <p:cNvPicPr>
            <a:picLocks noChangeAspect="1" noChangeArrowheads="1"/>
          </p:cNvPicPr>
          <p:nvPr/>
        </p:nvPicPr>
        <p:blipFill>
          <a:blip r:embed="rId6" cstate="print"/>
          <a:srcRect/>
          <a:stretch>
            <a:fillRect/>
          </a:stretch>
        </p:blipFill>
        <p:spPr bwMode="auto">
          <a:xfrm>
            <a:off x="381000" y="4114800"/>
            <a:ext cx="1660392" cy="2362200"/>
          </a:xfrm>
          <a:prstGeom prst="rect">
            <a:avLst/>
          </a:prstGeom>
          <a:noFill/>
          <a:ln w="9525">
            <a:noFill/>
            <a:miter lim="800000"/>
            <a:headEnd/>
            <a:tailEnd/>
          </a:ln>
        </p:spPr>
      </p:pic>
      <p:pic>
        <p:nvPicPr>
          <p:cNvPr id="10" name="Picture 8" descr="baltagi4"/>
          <p:cNvPicPr>
            <a:picLocks noChangeAspect="1" noChangeArrowheads="1"/>
          </p:cNvPicPr>
          <p:nvPr/>
        </p:nvPicPr>
        <p:blipFill>
          <a:blip r:embed="rId7" cstate="print"/>
          <a:srcRect/>
          <a:stretch>
            <a:fillRect/>
          </a:stretch>
        </p:blipFill>
        <p:spPr bwMode="auto">
          <a:xfrm>
            <a:off x="4953000" y="762000"/>
            <a:ext cx="1508760" cy="2133600"/>
          </a:xfrm>
          <a:prstGeom prst="rect">
            <a:avLst/>
          </a:prstGeom>
          <a:noFill/>
          <a:ln w="9525">
            <a:noFill/>
            <a:miter lim="800000"/>
            <a:headEnd/>
            <a:tailEnd/>
          </a:ln>
        </p:spPr>
      </p:pic>
      <p:pic>
        <p:nvPicPr>
          <p:cNvPr id="9226" name="Picture 10"/>
          <p:cNvPicPr>
            <a:picLocks noChangeAspect="1" noChangeArrowheads="1"/>
          </p:cNvPicPr>
          <p:nvPr/>
        </p:nvPicPr>
        <p:blipFill>
          <a:blip r:embed="rId8" cstate="print"/>
          <a:srcRect/>
          <a:stretch>
            <a:fillRect/>
          </a:stretch>
        </p:blipFill>
        <p:spPr bwMode="auto">
          <a:xfrm>
            <a:off x="3505200" y="4038600"/>
            <a:ext cx="2067921" cy="2351630"/>
          </a:xfrm>
          <a:prstGeom prst="rect">
            <a:avLst/>
          </a:prstGeom>
          <a:noFill/>
          <a:ln w="19050" cap="flat" cmpd="sng">
            <a:noFill/>
            <a:prstDash val="solid"/>
            <a:miter lim="800000"/>
            <a:headEnd type="none" w="med" len="med"/>
            <a:tailEnd type="none" w="med" len="med"/>
          </a:ln>
          <a:effectLst/>
        </p:spPr>
      </p:pic>
      <p:pic>
        <p:nvPicPr>
          <p:cNvPr id="9227" name="Picture 11"/>
          <p:cNvPicPr>
            <a:picLocks noChangeAspect="1" noChangeArrowheads="1"/>
          </p:cNvPicPr>
          <p:nvPr/>
        </p:nvPicPr>
        <p:blipFill>
          <a:blip r:embed="rId9" cstate="print"/>
          <a:srcRect/>
          <a:stretch>
            <a:fillRect/>
          </a:stretch>
        </p:blipFill>
        <p:spPr bwMode="auto">
          <a:xfrm>
            <a:off x="6553200" y="4038600"/>
            <a:ext cx="1646574" cy="2362200"/>
          </a:xfrm>
          <a:prstGeom prst="rect">
            <a:avLst/>
          </a:prstGeom>
          <a:noFill/>
          <a:ln w="19050" cap="flat" cmpd="sng">
            <a:noFill/>
            <a:prstDash val="solid"/>
            <a:miter lim="800000"/>
            <a:headEnd type="none" w="med" len="med"/>
            <a:tailEnd type="none" w="med" len="med"/>
          </a:ln>
          <a:effectLst/>
        </p:spPr>
      </p:pic>
      <p:sp>
        <p:nvSpPr>
          <p:cNvPr id="11" name="TextBox 10"/>
          <p:cNvSpPr txBox="1"/>
          <p:nvPr/>
        </p:nvSpPr>
        <p:spPr>
          <a:xfrm>
            <a:off x="457200" y="3276600"/>
            <a:ext cx="8305800" cy="461665"/>
          </a:xfrm>
          <a:prstGeom prst="rect">
            <a:avLst/>
          </a:prstGeom>
          <a:solidFill>
            <a:srgbClr val="CCECFF"/>
          </a:solidFill>
          <a:ln w="22225">
            <a:solidFill>
              <a:srgbClr val="0066FF"/>
            </a:solidFill>
          </a:ln>
        </p:spPr>
        <p:txBody>
          <a:bodyPr wrap="square" rtlCol="0">
            <a:spAutoFit/>
          </a:bodyPr>
          <a:lstStyle/>
          <a:p>
            <a:pPr algn="ctr"/>
            <a:r>
              <a:rPr lang="en-US" sz="2400" b="1" smtClean="0">
                <a:solidFill>
                  <a:srgbClr val="000000"/>
                </a:solidFill>
                <a:latin typeface="Arial" pitchFamily="34" charset="0"/>
                <a:cs typeface="Arial" pitchFamily="34" charset="0"/>
              </a:rPr>
              <a:t>Part 5: Sample Selection in Nonlinear and Panel Models</a:t>
            </a:r>
            <a:endParaRPr lang="en-US" sz="2400" b="1">
              <a:solidFill>
                <a:srgbClr val="0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Samples and Populations</a:t>
            </a:r>
          </a:p>
        </p:txBody>
      </p:sp>
      <p:sp>
        <p:nvSpPr>
          <p:cNvPr id="12291" name="Rectangle 3"/>
          <p:cNvSpPr>
            <a:spLocks noGrp="1" noChangeArrowheads="1"/>
          </p:cNvSpPr>
          <p:nvPr>
            <p:ph type="body" idx="1"/>
          </p:nvPr>
        </p:nvSpPr>
        <p:spPr/>
        <p:txBody>
          <a:bodyPr/>
          <a:lstStyle/>
          <a:p>
            <a:pPr eaLnBrk="1" hangingPunct="1">
              <a:lnSpc>
                <a:spcPct val="90000"/>
              </a:lnSpc>
            </a:pPr>
            <a:r>
              <a:rPr lang="en-US" sz="2400" smtClean="0">
                <a:latin typeface="Arial" pitchFamily="34" charset="0"/>
                <a:cs typeface="Arial" pitchFamily="34" charset="0"/>
              </a:rPr>
              <a:t>Consistent estimation</a:t>
            </a:r>
          </a:p>
          <a:p>
            <a:pPr lvl="1" eaLnBrk="1" hangingPunct="1">
              <a:lnSpc>
                <a:spcPct val="90000"/>
              </a:lnSpc>
            </a:pPr>
            <a:r>
              <a:rPr lang="en-US" sz="2000" smtClean="0">
                <a:latin typeface="Arial" pitchFamily="34" charset="0"/>
                <a:cs typeface="Arial" pitchFamily="34" charset="0"/>
              </a:rPr>
              <a:t>The sample is randomly drawn from the population</a:t>
            </a:r>
          </a:p>
          <a:p>
            <a:pPr lvl="1" eaLnBrk="1" hangingPunct="1">
              <a:lnSpc>
                <a:spcPct val="90000"/>
              </a:lnSpc>
            </a:pPr>
            <a:r>
              <a:rPr lang="en-US" sz="2000" smtClean="0">
                <a:latin typeface="Arial" pitchFamily="34" charset="0"/>
                <a:cs typeface="Arial" pitchFamily="34" charset="0"/>
              </a:rPr>
              <a:t>Sample statistics converge to their population counterparts</a:t>
            </a:r>
          </a:p>
          <a:p>
            <a:pPr eaLnBrk="1" hangingPunct="1">
              <a:lnSpc>
                <a:spcPct val="90000"/>
              </a:lnSpc>
            </a:pPr>
            <a:r>
              <a:rPr lang="en-US" sz="2400" smtClean="0">
                <a:latin typeface="Arial" pitchFamily="34" charset="0"/>
                <a:cs typeface="Arial" pitchFamily="34" charset="0"/>
              </a:rPr>
              <a:t>A presumption:  The ‘population’ is the population of interest.</a:t>
            </a:r>
          </a:p>
          <a:p>
            <a:pPr eaLnBrk="1" hangingPunct="1">
              <a:lnSpc>
                <a:spcPct val="90000"/>
              </a:lnSpc>
            </a:pPr>
            <a:r>
              <a:rPr lang="en-US" sz="2400" smtClean="0">
                <a:latin typeface="Arial" pitchFamily="34" charset="0"/>
                <a:cs typeface="Arial" pitchFamily="34" charset="0"/>
              </a:rPr>
              <a:t>Implication: If the sample is randomly drawn from a specific subpopulation, statistics converge to the characteristics of that subpopulation. These may not be the same as the full population</a:t>
            </a:r>
          </a:p>
          <a:p>
            <a:pPr eaLnBrk="1" hangingPunct="1">
              <a:lnSpc>
                <a:spcPct val="90000"/>
              </a:lnSpc>
            </a:pPr>
            <a:r>
              <a:rPr lang="en-US" sz="2400" smtClean="0">
                <a:latin typeface="Arial" pitchFamily="34" charset="0"/>
                <a:cs typeface="Arial" pitchFamily="34" charset="0"/>
              </a:rPr>
              <a:t>Can one generalize from the subpopulation to the full population?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Nonrandom Sampling</a:t>
            </a:r>
          </a:p>
        </p:txBody>
      </p:sp>
      <p:sp>
        <p:nvSpPr>
          <p:cNvPr id="13315" name="Rectangle 3"/>
          <p:cNvSpPr>
            <a:spLocks noGrp="1" noChangeArrowheads="1"/>
          </p:cNvSpPr>
          <p:nvPr>
            <p:ph type="body" idx="1"/>
          </p:nvPr>
        </p:nvSpPr>
        <p:spPr/>
        <p:txBody>
          <a:bodyPr/>
          <a:lstStyle/>
          <a:p>
            <a:pPr eaLnBrk="1" hangingPunct="1">
              <a:lnSpc>
                <a:spcPct val="80000"/>
              </a:lnSpc>
            </a:pPr>
            <a:r>
              <a:rPr lang="en-US" sz="2400" smtClean="0"/>
              <a:t>Simple nonrandom samples:  Average incomes of airport travelers </a:t>
            </a:r>
            <a:r>
              <a:rPr lang="en-US" sz="2400" smtClean="0">
                <a:sym typeface="Wingdings" pitchFamily="2" charset="2"/>
              </a:rPr>
              <a:t> mean income in the population as a whole?</a:t>
            </a:r>
            <a:endParaRPr lang="en-US" sz="2400" smtClean="0"/>
          </a:p>
          <a:p>
            <a:pPr eaLnBrk="1" hangingPunct="1">
              <a:lnSpc>
                <a:spcPct val="80000"/>
              </a:lnSpc>
            </a:pPr>
            <a:r>
              <a:rPr lang="en-US" sz="2400" smtClean="0"/>
              <a:t>Survivorship: Time series of returns on business performance.  Mutual fund performance.  (Past performance is no guarantee of future success.  </a:t>
            </a:r>
            <a:r>
              <a:rPr lang="en-US" sz="2400" smtClean="0">
                <a:sym typeface="Wingdings" pitchFamily="2" charset="2"/>
              </a:rPr>
              <a:t>)</a:t>
            </a:r>
            <a:endParaRPr lang="en-US" sz="2400" smtClean="0"/>
          </a:p>
          <a:p>
            <a:pPr eaLnBrk="1" hangingPunct="1">
              <a:lnSpc>
                <a:spcPct val="80000"/>
              </a:lnSpc>
            </a:pPr>
            <a:r>
              <a:rPr lang="en-US" sz="2400" smtClean="0"/>
              <a:t>Attrition:  Drug trials.  Effect of erythropoetin on quality of life survey.</a:t>
            </a:r>
          </a:p>
          <a:p>
            <a:pPr eaLnBrk="1" hangingPunct="1">
              <a:lnSpc>
                <a:spcPct val="80000"/>
              </a:lnSpc>
            </a:pPr>
            <a:r>
              <a:rPr lang="en-US" sz="2400" smtClean="0"/>
              <a:t>Self-selection:  </a:t>
            </a:r>
          </a:p>
          <a:p>
            <a:pPr lvl="1" eaLnBrk="1" hangingPunct="1">
              <a:lnSpc>
                <a:spcPct val="80000"/>
              </a:lnSpc>
            </a:pPr>
            <a:r>
              <a:rPr lang="en-US" sz="2000" smtClean="0"/>
              <a:t>Labor supply models</a:t>
            </a:r>
          </a:p>
          <a:p>
            <a:pPr lvl="1" eaLnBrk="1" hangingPunct="1">
              <a:lnSpc>
                <a:spcPct val="80000"/>
              </a:lnSpc>
            </a:pPr>
            <a:r>
              <a:rPr lang="en-US" sz="2000" smtClean="0"/>
              <a:t>Shere Hite’s (1976) “The Hite Report” ‘survey’ of sexual habits of Americans. “While her books are ground-breaking and important, they are based on flawed statistical methods and one must view their results with skepticism.”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0" y="533400"/>
            <a:ext cx="8229600" cy="1143000"/>
          </a:xfrm>
        </p:spPr>
        <p:txBody>
          <a:bodyPr/>
          <a:lstStyle/>
          <a:p>
            <a:pPr eaLnBrk="1" hangingPunct="1"/>
            <a:r>
              <a:rPr lang="en-US" smtClean="0"/>
              <a:t>Heckman’s Canonical Model</a:t>
            </a:r>
          </a:p>
        </p:txBody>
      </p:sp>
      <p:graphicFrame>
        <p:nvGraphicFramePr>
          <p:cNvPr id="1026" name="Object 4"/>
          <p:cNvGraphicFramePr>
            <a:graphicFrameLocks noChangeAspect="1"/>
          </p:cNvGraphicFramePr>
          <p:nvPr/>
        </p:nvGraphicFramePr>
        <p:xfrm>
          <a:off x="847725" y="1914525"/>
          <a:ext cx="6840538" cy="4095750"/>
        </p:xfrm>
        <a:graphic>
          <a:graphicData uri="http://schemas.openxmlformats.org/presentationml/2006/ole">
            <mc:AlternateContent xmlns:mc="http://schemas.openxmlformats.org/markup-compatibility/2006">
              <mc:Choice xmlns:v="urn:schemas-microsoft-com:vml" Requires="v">
                <p:oleObj spid="_x0000_s61443" name="Equation" r:id="rId4" imgW="4394160" imgH="2628720" progId="Equation.DSMT4">
                  <p:embed/>
                </p:oleObj>
              </mc:Choice>
              <mc:Fallback>
                <p:oleObj name="Equation" r:id="rId4" imgW="4394160" imgH="26287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725" y="1914525"/>
                        <a:ext cx="6840538" cy="409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33400" y="685800"/>
            <a:ext cx="8229600" cy="1143000"/>
          </a:xfrm>
        </p:spPr>
        <p:txBody>
          <a:bodyPr/>
          <a:lstStyle/>
          <a:p>
            <a:pPr eaLnBrk="1" hangingPunct="1"/>
            <a:r>
              <a:rPr lang="en-US" smtClean="0"/>
              <a:t>Dueling Selection Biases – From two emails, same day.</a:t>
            </a:r>
          </a:p>
        </p:txBody>
      </p:sp>
      <p:sp>
        <p:nvSpPr>
          <p:cNvPr id="967683" name="Rectangle 3"/>
          <p:cNvSpPr>
            <a:spLocks noGrp="1" noChangeArrowheads="1"/>
          </p:cNvSpPr>
          <p:nvPr>
            <p:ph type="body" idx="1"/>
          </p:nvPr>
        </p:nvSpPr>
        <p:spPr>
          <a:xfrm>
            <a:off x="457200" y="2057400"/>
            <a:ext cx="8229600" cy="4302125"/>
          </a:xfrm>
        </p:spPr>
        <p:txBody>
          <a:bodyPr/>
          <a:lstStyle/>
          <a:p>
            <a:pPr eaLnBrk="1" hangingPunct="1">
              <a:lnSpc>
                <a:spcPct val="90000"/>
              </a:lnSpc>
              <a:defRPr/>
            </a:pPr>
            <a:r>
              <a:rPr lang="en-US" smtClean="0"/>
              <a:t>“I am trying to find methods which can deal with </a:t>
            </a:r>
            <a:r>
              <a:rPr lang="en-US" b="1" smtClean="0">
                <a:effectLst>
                  <a:outerShdw blurRad="38100" dist="38100" dir="2700000" algn="tl">
                    <a:srgbClr val="C0C0C0"/>
                  </a:outerShdw>
                </a:effectLst>
              </a:rPr>
              <a:t>data that is non-randomised and suffers from selection bias</a:t>
            </a:r>
            <a:r>
              <a:rPr lang="en-US" smtClean="0"/>
              <a:t>.”</a:t>
            </a:r>
          </a:p>
          <a:p>
            <a:pPr eaLnBrk="1" hangingPunct="1">
              <a:lnSpc>
                <a:spcPct val="90000"/>
              </a:lnSpc>
              <a:defRPr/>
            </a:pPr>
            <a:r>
              <a:rPr lang="en-US" smtClean="0"/>
              <a:t>“I explain the probability of answering questions using, among other independent variables, a variable which measures knowledge breadth. Knowledge breadth can be constructed only for those individuals that fill in a skill description in the company intranet. </a:t>
            </a:r>
            <a:r>
              <a:rPr lang="en-US" b="1" u="sng" smtClean="0"/>
              <a:t>This is where the selection bias comes from.”</a:t>
            </a:r>
            <a:r>
              <a:rPr lang="en-US"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Sample Selection Observations</a:t>
            </a:r>
            <a:endParaRPr lang="en-US"/>
          </a:p>
        </p:txBody>
      </p:sp>
      <p:sp>
        <p:nvSpPr>
          <p:cNvPr id="3" name="Content Placeholder 2"/>
          <p:cNvSpPr>
            <a:spLocks noGrp="1"/>
          </p:cNvSpPr>
          <p:nvPr>
            <p:ph idx="1"/>
          </p:nvPr>
        </p:nvSpPr>
        <p:spPr>
          <a:xfrm>
            <a:off x="457200" y="2057400"/>
            <a:ext cx="8229600" cy="3733800"/>
          </a:xfrm>
        </p:spPr>
        <p:txBody>
          <a:bodyPr/>
          <a:lstStyle/>
          <a:p>
            <a:r>
              <a:rPr lang="en-US" sz="2400" smtClean="0"/>
              <a:t>The selection ‘problem’ is caused by the correlation of the unobservables</a:t>
            </a:r>
          </a:p>
          <a:p>
            <a:pPr lvl="1"/>
            <a:r>
              <a:rPr lang="en-US" sz="2000" smtClean="0"/>
              <a:t>Selection on observables is often manageable within the conventional model.</a:t>
            </a:r>
          </a:p>
          <a:p>
            <a:pPr lvl="1"/>
            <a:r>
              <a:rPr lang="en-US" sz="2000" smtClean="0"/>
              <a:t>Selection on unobservables often requires a more detailed specification of the model – where does the effect come from?</a:t>
            </a:r>
          </a:p>
          <a:p>
            <a:r>
              <a:rPr lang="en-US" sz="2400" smtClean="0"/>
              <a:t>The ‘bias’ relates to the inconsistency of familiar estimators such as least squares</a:t>
            </a:r>
          </a:p>
          <a:p>
            <a:r>
              <a:rPr lang="en-US" sz="2400" smtClean="0"/>
              <a:t>The data are not biased; the (an) estimator is biased.</a:t>
            </a:r>
            <a:endParaRPr lang="en-US"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smtClean="0"/>
              <a:t>Standard Sample Selection Model</a:t>
            </a:r>
          </a:p>
        </p:txBody>
      </p:sp>
      <p:graphicFrame>
        <p:nvGraphicFramePr>
          <p:cNvPr id="2050" name="Object 4"/>
          <p:cNvGraphicFramePr>
            <a:graphicFrameLocks noChangeAspect="1"/>
          </p:cNvGraphicFramePr>
          <p:nvPr/>
        </p:nvGraphicFramePr>
        <p:xfrm>
          <a:off x="1676400" y="1960563"/>
          <a:ext cx="5105400" cy="4316412"/>
        </p:xfrm>
        <a:graphic>
          <a:graphicData uri="http://schemas.openxmlformats.org/presentationml/2006/ole">
            <mc:AlternateContent xmlns:mc="http://schemas.openxmlformats.org/markup-compatibility/2006">
              <mc:Choice xmlns:v="urn:schemas-microsoft-com:vml" Requires="v">
                <p:oleObj spid="_x0000_s62467" name="Equation" r:id="rId4" imgW="3124080" imgH="2641320" progId="Equation.DSMT4">
                  <p:embed/>
                </p:oleObj>
              </mc:Choice>
              <mc:Fallback>
                <p:oleObj name="Equation" r:id="rId4" imgW="3124080" imgH="26413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960563"/>
                        <a:ext cx="5105400" cy="4316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457200" y="609600"/>
            <a:ext cx="8229600" cy="1143000"/>
          </a:xfrm>
        </p:spPr>
        <p:txBody>
          <a:bodyPr/>
          <a:lstStyle/>
          <a:p>
            <a:pPr eaLnBrk="1" hangingPunct="1"/>
            <a:r>
              <a:rPr lang="en-US" smtClean="0"/>
              <a:t>Incidental Truncation</a:t>
            </a:r>
            <a:br>
              <a:rPr lang="en-US" smtClean="0"/>
            </a:br>
            <a:r>
              <a:rPr lang="en-US" smtClean="0"/>
              <a:t>u1,u2~N[(0,0),(1,.71,1)</a:t>
            </a:r>
          </a:p>
        </p:txBody>
      </p:sp>
      <p:pic>
        <p:nvPicPr>
          <p:cNvPr id="14339" name="Picture 6"/>
          <p:cNvPicPr>
            <a:picLocks noChangeAspect="1" noChangeArrowheads="1"/>
          </p:cNvPicPr>
          <p:nvPr/>
        </p:nvPicPr>
        <p:blipFill>
          <a:blip r:embed="rId3" cstate="print"/>
          <a:srcRect/>
          <a:stretch>
            <a:fillRect/>
          </a:stretch>
        </p:blipFill>
        <p:spPr bwMode="auto">
          <a:xfrm>
            <a:off x="685800" y="1905000"/>
            <a:ext cx="7877175" cy="4338638"/>
          </a:xfrm>
          <a:prstGeom prst="rect">
            <a:avLst/>
          </a:prstGeom>
          <a:noFill/>
          <a:ln w="19050">
            <a:noFill/>
            <a:miter lim="800000"/>
            <a:headEnd/>
            <a:tailEnd/>
          </a:ln>
        </p:spPr>
      </p:pic>
      <p:sp>
        <p:nvSpPr>
          <p:cNvPr id="14340" name="TextBox 5"/>
          <p:cNvSpPr txBox="1">
            <a:spLocks noChangeArrowheads="1"/>
          </p:cNvSpPr>
          <p:nvPr/>
        </p:nvSpPr>
        <p:spPr bwMode="auto">
          <a:xfrm>
            <a:off x="5410200" y="2438400"/>
            <a:ext cx="2667000" cy="523220"/>
          </a:xfrm>
          <a:prstGeom prst="rect">
            <a:avLst/>
          </a:prstGeom>
          <a:noFill/>
          <a:ln w="9525">
            <a:noFill/>
            <a:miter lim="800000"/>
            <a:headEnd/>
            <a:tailEnd/>
          </a:ln>
        </p:spPr>
        <p:txBody>
          <a:bodyPr wrap="square">
            <a:spAutoFit/>
          </a:bodyPr>
          <a:lstStyle/>
          <a:p>
            <a:r>
              <a:rPr lang="en-US" sz="1400" b="1">
                <a:latin typeface="Arial" charset="0"/>
                <a:cs typeface="Arial" charset="0"/>
              </a:rPr>
              <a:t>Conditional distribution of u2|u1 &gt; 0. No longer </a:t>
            </a:r>
            <a:r>
              <a:rPr lang="en-US" sz="1400" b="1" smtClean="0">
                <a:latin typeface="Arial" charset="0"/>
                <a:cs typeface="Arial" charset="0"/>
              </a:rPr>
              <a:t>~ </a:t>
            </a:r>
            <a:r>
              <a:rPr lang="en-US" sz="1400" b="1">
                <a:latin typeface="Arial" charset="0"/>
                <a:cs typeface="Arial" charset="0"/>
              </a:rPr>
              <a:t>N[0,1]</a:t>
            </a:r>
          </a:p>
        </p:txBody>
      </p:sp>
      <p:sp>
        <p:nvSpPr>
          <p:cNvPr id="14341" name="TextBox 4"/>
          <p:cNvSpPr txBox="1">
            <a:spLocks noChangeArrowheads="1"/>
          </p:cNvSpPr>
          <p:nvPr/>
        </p:nvSpPr>
        <p:spPr bwMode="auto">
          <a:xfrm>
            <a:off x="1905000" y="2667000"/>
            <a:ext cx="2362200" cy="523220"/>
          </a:xfrm>
          <a:prstGeom prst="rect">
            <a:avLst/>
          </a:prstGeom>
          <a:noFill/>
          <a:ln w="9525">
            <a:noFill/>
            <a:miter lim="800000"/>
            <a:headEnd/>
            <a:tailEnd/>
          </a:ln>
        </p:spPr>
        <p:txBody>
          <a:bodyPr wrap="square">
            <a:spAutoFit/>
          </a:bodyPr>
          <a:lstStyle/>
          <a:p>
            <a:r>
              <a:rPr lang="en-US" sz="1400" b="1">
                <a:latin typeface="Arial" charset="0"/>
                <a:cs typeface="Arial" charset="0"/>
              </a:rPr>
              <a:t>Unconditional distribution of u2 </a:t>
            </a:r>
            <a:r>
              <a:rPr lang="en-US" sz="1400" b="1" smtClean="0">
                <a:latin typeface="Arial" charset="0"/>
                <a:cs typeface="Arial" charset="0"/>
              </a:rPr>
              <a:t>~ </a:t>
            </a:r>
            <a:r>
              <a:rPr lang="en-US" sz="1400" b="1">
                <a:latin typeface="Arial" charset="0"/>
                <a:cs typeface="Arial" charset="0"/>
              </a:rPr>
              <a:t>N[0,1]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Selection as a Specification Error</a:t>
            </a:r>
          </a:p>
        </p:txBody>
      </p:sp>
      <p:sp>
        <p:nvSpPr>
          <p:cNvPr id="15363" name="Rectangle 3"/>
          <p:cNvSpPr>
            <a:spLocks noGrp="1" noChangeArrowheads="1"/>
          </p:cNvSpPr>
          <p:nvPr>
            <p:ph type="body" idx="1"/>
          </p:nvPr>
        </p:nvSpPr>
        <p:spPr>
          <a:xfrm>
            <a:off x="685800" y="1981200"/>
            <a:ext cx="8229600" cy="3657600"/>
          </a:xfrm>
        </p:spPr>
        <p:txBody>
          <a:bodyPr/>
          <a:lstStyle/>
          <a:p>
            <a:pPr eaLnBrk="1" hangingPunct="1"/>
            <a:r>
              <a:rPr lang="en-US" smtClean="0"/>
              <a:t>E[y</a:t>
            </a:r>
            <a:r>
              <a:rPr lang="en-US" baseline="-25000" smtClean="0"/>
              <a:t>i</a:t>
            </a:r>
            <a:r>
              <a:rPr lang="en-US" smtClean="0"/>
              <a:t>|</a:t>
            </a:r>
            <a:r>
              <a:rPr lang="en-US" b="1" smtClean="0"/>
              <a:t>x</a:t>
            </a:r>
            <a:r>
              <a:rPr lang="en-US" baseline="-25000" smtClean="0"/>
              <a:t>i</a:t>
            </a:r>
            <a:r>
              <a:rPr lang="en-US" smtClean="0"/>
              <a:t>,y</a:t>
            </a:r>
            <a:r>
              <a:rPr lang="en-US" baseline="-25000" smtClean="0"/>
              <a:t>i</a:t>
            </a:r>
            <a:r>
              <a:rPr lang="en-US" smtClean="0"/>
              <a:t> observed]  = </a:t>
            </a:r>
            <a:r>
              <a:rPr lang="el-GR" b="1" smtClean="0"/>
              <a:t>β</a:t>
            </a:r>
            <a:r>
              <a:rPr lang="en-US" b="1" smtClean="0"/>
              <a:t>’x</a:t>
            </a:r>
            <a:r>
              <a:rPr lang="en-US" baseline="-25000" smtClean="0"/>
              <a:t>i</a:t>
            </a:r>
            <a:r>
              <a:rPr lang="en-US" smtClean="0"/>
              <a:t> + </a:t>
            </a:r>
            <a:r>
              <a:rPr lang="el-GR" smtClean="0"/>
              <a:t>θ</a:t>
            </a:r>
            <a:r>
              <a:rPr lang="en-US" smtClean="0"/>
              <a:t> </a:t>
            </a:r>
            <a:r>
              <a:rPr lang="el-GR" smtClean="0"/>
              <a:t>λ</a:t>
            </a:r>
            <a:r>
              <a:rPr lang="en-US" baseline="-25000" smtClean="0"/>
              <a:t>i</a:t>
            </a:r>
            <a:endParaRPr lang="en-US" smtClean="0"/>
          </a:p>
          <a:p>
            <a:pPr eaLnBrk="1" hangingPunct="1"/>
            <a:r>
              <a:rPr lang="en-US" smtClean="0"/>
              <a:t>Regression of y</a:t>
            </a:r>
            <a:r>
              <a:rPr lang="en-US" baseline="-25000" smtClean="0"/>
              <a:t>i</a:t>
            </a:r>
            <a:r>
              <a:rPr lang="en-US" smtClean="0"/>
              <a:t> on </a:t>
            </a:r>
            <a:r>
              <a:rPr lang="en-US" b="1" smtClean="0"/>
              <a:t>x</a:t>
            </a:r>
            <a:r>
              <a:rPr lang="en-US" baseline="-25000" smtClean="0"/>
              <a:t>i</a:t>
            </a:r>
            <a:r>
              <a:rPr lang="en-US" smtClean="0"/>
              <a:t> omits </a:t>
            </a:r>
            <a:r>
              <a:rPr lang="el-GR" smtClean="0"/>
              <a:t>λ</a:t>
            </a:r>
            <a:r>
              <a:rPr lang="en-US" baseline="-25000" smtClean="0"/>
              <a:t>i</a:t>
            </a:r>
            <a:r>
              <a:rPr lang="en-US" smtClean="0"/>
              <a:t>.  </a:t>
            </a:r>
          </a:p>
          <a:p>
            <a:pPr lvl="1" eaLnBrk="1" hangingPunct="1"/>
            <a:r>
              <a:rPr lang="el-GR" smtClean="0"/>
              <a:t>λ</a:t>
            </a:r>
            <a:r>
              <a:rPr lang="en-US" baseline="-25000" smtClean="0"/>
              <a:t>i</a:t>
            </a:r>
            <a:r>
              <a:rPr lang="en-US" smtClean="0"/>
              <a:t> will generally be correlated with </a:t>
            </a:r>
            <a:r>
              <a:rPr lang="en-US" b="1" smtClean="0"/>
              <a:t>x</a:t>
            </a:r>
            <a:r>
              <a:rPr lang="en-US" baseline="-25000" smtClean="0"/>
              <a:t>i</a:t>
            </a:r>
            <a:r>
              <a:rPr lang="en-US" smtClean="0"/>
              <a:t> if </a:t>
            </a:r>
            <a:r>
              <a:rPr lang="en-US" b="1" smtClean="0"/>
              <a:t>z</a:t>
            </a:r>
            <a:r>
              <a:rPr lang="en-US" baseline="-25000" smtClean="0"/>
              <a:t>i</a:t>
            </a:r>
            <a:r>
              <a:rPr lang="en-US" smtClean="0"/>
              <a:t> is.</a:t>
            </a:r>
          </a:p>
          <a:p>
            <a:pPr lvl="1" eaLnBrk="1" hangingPunct="1"/>
            <a:r>
              <a:rPr lang="en-US" b="1" smtClean="0"/>
              <a:t>z</a:t>
            </a:r>
            <a:r>
              <a:rPr lang="en-US" baseline="-25000" smtClean="0"/>
              <a:t>i</a:t>
            </a:r>
            <a:r>
              <a:rPr lang="en-US" smtClean="0"/>
              <a:t> and </a:t>
            </a:r>
            <a:r>
              <a:rPr lang="en-US" b="1" smtClean="0"/>
              <a:t>x</a:t>
            </a:r>
            <a:r>
              <a:rPr lang="en-US" baseline="-25000" smtClean="0"/>
              <a:t>i</a:t>
            </a:r>
            <a:r>
              <a:rPr lang="en-US" smtClean="0"/>
              <a:t> often have variables in common.</a:t>
            </a:r>
          </a:p>
          <a:p>
            <a:pPr lvl="1" eaLnBrk="1" hangingPunct="1"/>
            <a:r>
              <a:rPr lang="en-US" smtClean="0"/>
              <a:t>There is no specification error if </a:t>
            </a:r>
            <a:r>
              <a:rPr lang="el-GR" smtClean="0"/>
              <a:t>θ</a:t>
            </a:r>
            <a:r>
              <a:rPr lang="en-US" smtClean="0"/>
              <a:t> = 0 </a:t>
            </a:r>
            <a:r>
              <a:rPr lang="en-US" smtClean="0">
                <a:sym typeface="Wingdings" pitchFamily="2" charset="2"/>
              </a:rPr>
              <a:t> </a:t>
            </a:r>
            <a:r>
              <a:rPr lang="el-GR" smtClean="0">
                <a:sym typeface="Wingdings" pitchFamily="2" charset="2"/>
              </a:rPr>
              <a:t>ρ</a:t>
            </a:r>
            <a:r>
              <a:rPr lang="en-US" smtClean="0">
                <a:sym typeface="Wingdings" pitchFamily="2" charset="2"/>
              </a:rPr>
              <a:t> = 0</a:t>
            </a:r>
          </a:p>
          <a:p>
            <a:pPr eaLnBrk="1" hangingPunct="1"/>
            <a:r>
              <a:rPr lang="en-US" smtClean="0"/>
              <a:t>The “selection bias” is plim (</a:t>
            </a:r>
            <a:r>
              <a:rPr lang="en-US" b="1" smtClean="0"/>
              <a:t>b</a:t>
            </a:r>
            <a:r>
              <a:rPr lang="en-US" smtClean="0"/>
              <a:t> – </a:t>
            </a:r>
            <a:r>
              <a:rPr lang="el-GR" b="1" smtClean="0"/>
              <a:t>β</a:t>
            </a:r>
            <a:r>
              <a:rPr lang="en-US" smtClean="0"/>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Estimation of the Selection Model</a:t>
            </a:r>
          </a:p>
        </p:txBody>
      </p:sp>
      <p:sp>
        <p:nvSpPr>
          <p:cNvPr id="16387" name="Rectangle 3"/>
          <p:cNvSpPr>
            <a:spLocks noGrp="1" noChangeArrowheads="1"/>
          </p:cNvSpPr>
          <p:nvPr>
            <p:ph type="body" idx="1"/>
          </p:nvPr>
        </p:nvSpPr>
        <p:spPr/>
        <p:txBody>
          <a:bodyPr/>
          <a:lstStyle/>
          <a:p>
            <a:pPr eaLnBrk="1" hangingPunct="1"/>
            <a:r>
              <a:rPr lang="en-US" b="1" smtClean="0">
                <a:latin typeface="Arial" pitchFamily="34" charset="0"/>
                <a:cs typeface="Arial" pitchFamily="34" charset="0"/>
              </a:rPr>
              <a:t>Two step least squares</a:t>
            </a:r>
          </a:p>
          <a:p>
            <a:pPr lvl="1" eaLnBrk="1" hangingPunct="1"/>
            <a:r>
              <a:rPr lang="en-US" smtClean="0">
                <a:latin typeface="Arial" pitchFamily="34" charset="0"/>
                <a:cs typeface="Arial" pitchFamily="34" charset="0"/>
              </a:rPr>
              <a:t>Inefficient</a:t>
            </a:r>
          </a:p>
          <a:p>
            <a:pPr lvl="1" eaLnBrk="1" hangingPunct="1"/>
            <a:r>
              <a:rPr lang="en-US" smtClean="0">
                <a:latin typeface="Arial" pitchFamily="34" charset="0"/>
                <a:cs typeface="Arial" pitchFamily="34" charset="0"/>
              </a:rPr>
              <a:t>Simple – exists in current software</a:t>
            </a:r>
          </a:p>
          <a:p>
            <a:pPr lvl="1" eaLnBrk="1" hangingPunct="1"/>
            <a:r>
              <a:rPr lang="en-US" smtClean="0">
                <a:latin typeface="Arial" pitchFamily="34" charset="0"/>
                <a:cs typeface="Arial" pitchFamily="34" charset="0"/>
              </a:rPr>
              <a:t>Simple to understand and widely used </a:t>
            </a:r>
          </a:p>
          <a:p>
            <a:pPr eaLnBrk="1" hangingPunct="1"/>
            <a:r>
              <a:rPr lang="en-US" b="1" smtClean="0">
                <a:latin typeface="Arial" pitchFamily="34" charset="0"/>
                <a:cs typeface="Arial" pitchFamily="34" charset="0"/>
              </a:rPr>
              <a:t>Full information maximum likelihood</a:t>
            </a:r>
          </a:p>
          <a:p>
            <a:pPr lvl="1" eaLnBrk="1" hangingPunct="1"/>
            <a:r>
              <a:rPr lang="en-US" smtClean="0">
                <a:latin typeface="Arial" pitchFamily="34" charset="0"/>
                <a:cs typeface="Arial" pitchFamily="34" charset="0"/>
              </a:rPr>
              <a:t>Efficient. Not more or less robust</a:t>
            </a:r>
          </a:p>
          <a:p>
            <a:pPr lvl="1" eaLnBrk="1" hangingPunct="1"/>
            <a:r>
              <a:rPr lang="en-US" smtClean="0">
                <a:latin typeface="Arial" pitchFamily="34" charset="0"/>
                <a:cs typeface="Arial" pitchFamily="34" charset="0"/>
              </a:rPr>
              <a:t>Simple to do – exists in current software</a:t>
            </a:r>
          </a:p>
          <a:p>
            <a:pPr lvl="1" eaLnBrk="1" hangingPunct="1"/>
            <a:r>
              <a:rPr lang="en-US" smtClean="0">
                <a:latin typeface="Arial" pitchFamily="34" charset="0"/>
                <a:cs typeface="Arial" pitchFamily="34" charset="0"/>
              </a:rPr>
              <a:t>Not so simple to understand – widely misunderstood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Estimation</a:t>
            </a:r>
          </a:p>
        </p:txBody>
      </p:sp>
      <p:sp>
        <p:nvSpPr>
          <p:cNvPr id="17411" name="Rectangle 3"/>
          <p:cNvSpPr>
            <a:spLocks noGrp="1" noChangeArrowheads="1"/>
          </p:cNvSpPr>
          <p:nvPr>
            <p:ph type="body" idx="1"/>
          </p:nvPr>
        </p:nvSpPr>
        <p:spPr/>
        <p:txBody>
          <a:bodyPr/>
          <a:lstStyle/>
          <a:p>
            <a:pPr eaLnBrk="1" hangingPunct="1">
              <a:buFont typeface="Wingdings" pitchFamily="2" charset="2"/>
              <a:buNone/>
            </a:pPr>
            <a:r>
              <a:rPr lang="en-US" smtClean="0"/>
              <a:t>     </a:t>
            </a:r>
            <a:r>
              <a:rPr lang="en-US" smtClean="0">
                <a:latin typeface="Arial" pitchFamily="34" charset="0"/>
                <a:cs typeface="Arial" pitchFamily="34" charset="0"/>
              </a:rPr>
              <a:t>Heckman’s two step procedure</a:t>
            </a:r>
          </a:p>
          <a:p>
            <a:pPr lvl="1" eaLnBrk="1" hangingPunct="1"/>
            <a:r>
              <a:rPr lang="en-US" smtClean="0">
                <a:latin typeface="Arial" pitchFamily="34" charset="0"/>
                <a:cs typeface="Arial" pitchFamily="34" charset="0"/>
              </a:rPr>
              <a:t>(1)  Estimate the probit model and compute </a:t>
            </a:r>
            <a:r>
              <a:rPr lang="el-GR" smtClean="0">
                <a:latin typeface="Arial" pitchFamily="34" charset="0"/>
                <a:cs typeface="Arial" pitchFamily="34" charset="0"/>
              </a:rPr>
              <a:t>λ</a:t>
            </a:r>
            <a:r>
              <a:rPr lang="en-US" baseline="-25000" smtClean="0">
                <a:latin typeface="Arial" pitchFamily="34" charset="0"/>
                <a:cs typeface="Arial" pitchFamily="34" charset="0"/>
              </a:rPr>
              <a:t>i</a:t>
            </a:r>
            <a:r>
              <a:rPr lang="en-US" smtClean="0">
                <a:latin typeface="Arial" pitchFamily="34" charset="0"/>
                <a:cs typeface="Arial" pitchFamily="34" charset="0"/>
              </a:rPr>
              <a:t> for each observation using the estimated parameters.</a:t>
            </a:r>
          </a:p>
          <a:p>
            <a:pPr lvl="1" eaLnBrk="1" hangingPunct="1"/>
            <a:r>
              <a:rPr lang="en-US" smtClean="0">
                <a:latin typeface="Arial" pitchFamily="34" charset="0"/>
                <a:cs typeface="Arial" pitchFamily="34" charset="0"/>
              </a:rPr>
              <a:t>(2)  a.  Linearly regress y</a:t>
            </a:r>
            <a:r>
              <a:rPr lang="en-US" baseline="-25000" smtClean="0">
                <a:latin typeface="Arial" pitchFamily="34" charset="0"/>
                <a:cs typeface="Arial" pitchFamily="34" charset="0"/>
              </a:rPr>
              <a:t>i</a:t>
            </a:r>
            <a:r>
              <a:rPr lang="en-US" smtClean="0">
                <a:latin typeface="Arial" pitchFamily="34" charset="0"/>
                <a:cs typeface="Arial" pitchFamily="34" charset="0"/>
              </a:rPr>
              <a:t> on x</a:t>
            </a:r>
            <a:r>
              <a:rPr lang="en-US" baseline="-25000" smtClean="0">
                <a:latin typeface="Arial" pitchFamily="34" charset="0"/>
                <a:cs typeface="Arial" pitchFamily="34" charset="0"/>
              </a:rPr>
              <a:t>i</a:t>
            </a:r>
            <a:r>
              <a:rPr lang="en-US" smtClean="0">
                <a:latin typeface="Arial" pitchFamily="34" charset="0"/>
                <a:cs typeface="Arial" pitchFamily="34" charset="0"/>
              </a:rPr>
              <a:t> and </a:t>
            </a:r>
            <a:r>
              <a:rPr lang="el-GR" smtClean="0">
                <a:latin typeface="Arial" pitchFamily="34" charset="0"/>
                <a:cs typeface="Arial" pitchFamily="34" charset="0"/>
              </a:rPr>
              <a:t>λ</a:t>
            </a:r>
            <a:r>
              <a:rPr lang="en-US" baseline="-25000" smtClean="0">
                <a:latin typeface="Arial" pitchFamily="34" charset="0"/>
                <a:cs typeface="Arial" pitchFamily="34" charset="0"/>
              </a:rPr>
              <a:t>i</a:t>
            </a:r>
            <a:r>
              <a:rPr lang="en-US" smtClean="0">
                <a:latin typeface="Arial" pitchFamily="34" charset="0"/>
                <a:cs typeface="Arial" pitchFamily="34" charset="0"/>
              </a:rPr>
              <a:t> using the observed data</a:t>
            </a:r>
          </a:p>
          <a:p>
            <a:pPr lvl="1" eaLnBrk="1" hangingPunct="1">
              <a:buFont typeface="Wingdings" pitchFamily="2" charset="2"/>
              <a:buNone/>
            </a:pPr>
            <a:r>
              <a:rPr lang="en-US" smtClean="0">
                <a:latin typeface="Arial" pitchFamily="34" charset="0"/>
                <a:cs typeface="Arial" pitchFamily="34" charset="0"/>
              </a:rPr>
              <a:t>            b.  Correct the estimated asymptotic covariance</a:t>
            </a:r>
          </a:p>
          <a:p>
            <a:pPr lvl="1" eaLnBrk="1" hangingPunct="1">
              <a:buFont typeface="Wingdings" pitchFamily="2" charset="2"/>
              <a:buNone/>
            </a:pPr>
            <a:r>
              <a:rPr lang="en-US" smtClean="0">
                <a:latin typeface="Arial" pitchFamily="34" charset="0"/>
                <a:cs typeface="Arial" pitchFamily="34" charset="0"/>
              </a:rPr>
              <a:t>    matrix for the use of the estimated </a:t>
            </a:r>
            <a:r>
              <a:rPr lang="el-GR" smtClean="0">
                <a:latin typeface="Arial" pitchFamily="34" charset="0"/>
                <a:cs typeface="Arial" pitchFamily="34" charset="0"/>
              </a:rPr>
              <a:t>λ</a:t>
            </a:r>
            <a:r>
              <a:rPr lang="en-US" baseline="-25000" smtClean="0">
                <a:latin typeface="Arial" pitchFamily="34" charset="0"/>
                <a:cs typeface="Arial" pitchFamily="34" charset="0"/>
              </a:rPr>
              <a:t>i</a:t>
            </a:r>
            <a:r>
              <a:rPr lang="en-US" smtClean="0">
                <a:latin typeface="Arial" pitchFamily="34" charset="0"/>
                <a:cs typeface="Arial" pitchFamily="34" charset="0"/>
              </a:rPr>
              <a:t>.  (An </a:t>
            </a:r>
          </a:p>
          <a:p>
            <a:pPr lvl="1" eaLnBrk="1" hangingPunct="1">
              <a:buFont typeface="Wingdings" pitchFamily="2" charset="2"/>
              <a:buNone/>
            </a:pPr>
            <a:r>
              <a:rPr lang="en-US" smtClean="0">
                <a:latin typeface="Arial" pitchFamily="34" charset="0"/>
                <a:cs typeface="Arial" pitchFamily="34" charset="0"/>
              </a:rPr>
              <a:t>    application of Murphy and Topel (1984) – Heckman</a:t>
            </a:r>
          </a:p>
          <a:p>
            <a:pPr lvl="1" eaLnBrk="1" hangingPunct="1">
              <a:buFont typeface="Wingdings" pitchFamily="2" charset="2"/>
              <a:buNone/>
            </a:pPr>
            <a:r>
              <a:rPr lang="en-US" smtClean="0">
                <a:latin typeface="Arial" pitchFamily="34" charset="0"/>
                <a:cs typeface="Arial" pitchFamily="34" charset="0"/>
              </a:rPr>
              <a:t>    was 1979).</a:t>
            </a:r>
          </a:p>
          <a:p>
            <a:pPr lvl="1" eaLnBrk="1" hangingPunct="1"/>
            <a:endParaRPr lang="el-GR"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381000"/>
            <a:ext cx="8229600" cy="1143000"/>
          </a:xfrm>
        </p:spPr>
        <p:txBody>
          <a:bodyPr/>
          <a:lstStyle/>
          <a:p>
            <a:pPr eaLnBrk="1" hangingPunct="1"/>
            <a:r>
              <a:rPr lang="en-US" smtClean="0"/>
              <a:t>Mroz Application – Labor Supply</a:t>
            </a:r>
          </a:p>
        </p:txBody>
      </p:sp>
      <p:sp>
        <p:nvSpPr>
          <p:cNvPr id="18435" name="Text Box 4"/>
          <p:cNvSpPr txBox="1">
            <a:spLocks noChangeArrowheads="1"/>
          </p:cNvSpPr>
          <p:nvPr/>
        </p:nvSpPr>
        <p:spPr bwMode="auto">
          <a:xfrm>
            <a:off x="1600200" y="1676400"/>
            <a:ext cx="6553200" cy="4838700"/>
          </a:xfrm>
          <a:prstGeom prst="rect">
            <a:avLst/>
          </a:prstGeom>
          <a:noFill/>
          <a:ln w="19050">
            <a:noFill/>
            <a:miter lim="800000"/>
            <a:headEnd/>
            <a:tailEnd/>
          </a:ln>
        </p:spPr>
        <p:txBody>
          <a:bodyPr>
            <a:spAutoFit/>
          </a:bodyPr>
          <a:lstStyle/>
          <a:p>
            <a:r>
              <a:rPr lang="en-US" sz="1200" b="1">
                <a:latin typeface="Courier New" pitchFamily="49" charset="0"/>
              </a:rPr>
              <a:t>MROZ labor supply data. Cross section, 753 observations</a:t>
            </a:r>
          </a:p>
          <a:p>
            <a:r>
              <a:rPr lang="en-US" sz="1200" b="1">
                <a:latin typeface="Courier New" pitchFamily="49" charset="0"/>
              </a:rPr>
              <a:t>Use LFP for binary choice, KIDS for count models.</a:t>
            </a:r>
          </a:p>
          <a:p>
            <a:r>
              <a:rPr lang="en-US" sz="1200" b="1">
                <a:latin typeface="Courier New" pitchFamily="49" charset="0"/>
              </a:rPr>
              <a:t>LFP     = labor force participation, 0 if no, 1 if yes.</a:t>
            </a:r>
          </a:p>
          <a:p>
            <a:r>
              <a:rPr lang="en-US" sz="1200" b="1">
                <a:latin typeface="Courier New" pitchFamily="49" charset="0"/>
              </a:rPr>
              <a:t>WHRS    = wife's hours worked. 0 if LFP=0</a:t>
            </a:r>
          </a:p>
          <a:p>
            <a:r>
              <a:rPr lang="en-US" sz="1200" b="1">
                <a:latin typeface="Courier New" pitchFamily="49" charset="0"/>
              </a:rPr>
              <a:t>KL6     = number of kids less than 6</a:t>
            </a:r>
          </a:p>
          <a:p>
            <a:r>
              <a:rPr lang="en-US" sz="1200" b="1">
                <a:latin typeface="Courier New" pitchFamily="49" charset="0"/>
              </a:rPr>
              <a:t>K618    = kids 6 to 18</a:t>
            </a:r>
          </a:p>
          <a:p>
            <a:r>
              <a:rPr lang="en-US" sz="1200" b="1">
                <a:latin typeface="Courier New" pitchFamily="49" charset="0"/>
              </a:rPr>
              <a:t>WA      = wife's age</a:t>
            </a:r>
          </a:p>
          <a:p>
            <a:r>
              <a:rPr lang="en-US" sz="1200" b="1">
                <a:latin typeface="Courier New" pitchFamily="49" charset="0"/>
              </a:rPr>
              <a:t>WE      = wife's education</a:t>
            </a:r>
          </a:p>
          <a:p>
            <a:r>
              <a:rPr lang="en-US" sz="1200" b="1">
                <a:latin typeface="Courier New" pitchFamily="49" charset="0"/>
              </a:rPr>
              <a:t>WW      = wife's wage, 0 if LFP=0.</a:t>
            </a:r>
          </a:p>
          <a:p>
            <a:r>
              <a:rPr lang="en-US" sz="1200" b="1">
                <a:latin typeface="Courier New" pitchFamily="49" charset="0"/>
              </a:rPr>
              <a:t>RPWG    = Wife's reported wage at the time of the interview</a:t>
            </a:r>
          </a:p>
          <a:p>
            <a:r>
              <a:rPr lang="en-US" sz="1200" b="1">
                <a:latin typeface="Courier New" pitchFamily="49" charset="0"/>
              </a:rPr>
              <a:t>HHRS    = husband's hours</a:t>
            </a:r>
          </a:p>
          <a:p>
            <a:r>
              <a:rPr lang="en-US" sz="1200" b="1">
                <a:latin typeface="Courier New" pitchFamily="49" charset="0"/>
              </a:rPr>
              <a:t>HA      = husband's age</a:t>
            </a:r>
          </a:p>
          <a:p>
            <a:r>
              <a:rPr lang="en-US" sz="1200" b="1">
                <a:latin typeface="Courier New" pitchFamily="49" charset="0"/>
              </a:rPr>
              <a:t>HE      = husband's education</a:t>
            </a:r>
          </a:p>
          <a:p>
            <a:r>
              <a:rPr lang="en-US" sz="1200" b="1">
                <a:latin typeface="Courier New" pitchFamily="49" charset="0"/>
              </a:rPr>
              <a:t>HW      = husband's wage</a:t>
            </a:r>
          </a:p>
          <a:p>
            <a:r>
              <a:rPr lang="en-US" sz="1200" b="1">
                <a:latin typeface="Courier New" pitchFamily="49" charset="0"/>
              </a:rPr>
              <a:t>FAMINC  = family income</a:t>
            </a:r>
          </a:p>
          <a:p>
            <a:r>
              <a:rPr lang="en-US" sz="1200" b="1">
                <a:latin typeface="Courier New" pitchFamily="49" charset="0"/>
              </a:rPr>
              <a:t>MTR     = marginal tax rate</a:t>
            </a:r>
          </a:p>
          <a:p>
            <a:r>
              <a:rPr lang="en-US" sz="1200" b="1">
                <a:latin typeface="Courier New" pitchFamily="49" charset="0"/>
              </a:rPr>
              <a:t>WMED    = wife's mother's education</a:t>
            </a:r>
          </a:p>
          <a:p>
            <a:r>
              <a:rPr lang="en-US" sz="1200" b="1">
                <a:latin typeface="Courier New" pitchFamily="49" charset="0"/>
              </a:rPr>
              <a:t>WFED    = wife's father's education</a:t>
            </a:r>
          </a:p>
          <a:p>
            <a:r>
              <a:rPr lang="en-US" sz="1200" b="1">
                <a:latin typeface="Courier New" pitchFamily="49" charset="0"/>
              </a:rPr>
              <a:t>UN      = unemployment rate in  county of residence</a:t>
            </a:r>
          </a:p>
          <a:p>
            <a:r>
              <a:rPr lang="en-US" sz="1200" b="1">
                <a:latin typeface="Courier New" pitchFamily="49" charset="0"/>
              </a:rPr>
              <a:t>CIT     = dummy for urban residence </a:t>
            </a:r>
          </a:p>
          <a:p>
            <a:r>
              <a:rPr lang="en-US" sz="1200" b="1">
                <a:latin typeface="Courier New" pitchFamily="49" charset="0"/>
              </a:rPr>
              <a:t>AX      = actual years of wife's previous labor market experience</a:t>
            </a:r>
          </a:p>
          <a:p>
            <a:r>
              <a:rPr lang="en-US" sz="1200" b="1">
                <a:latin typeface="Courier New" pitchFamily="49" charset="0"/>
              </a:rPr>
              <a:t>AGE     = Age</a:t>
            </a:r>
          </a:p>
          <a:p>
            <a:r>
              <a:rPr lang="en-US" sz="1200" b="1">
                <a:latin typeface="Courier New" pitchFamily="49" charset="0"/>
              </a:rPr>
              <a:t>AGESQ   = Age squared</a:t>
            </a:r>
          </a:p>
          <a:p>
            <a:r>
              <a:rPr lang="en-US" sz="1200" b="1">
                <a:latin typeface="Courier New" pitchFamily="49" charset="0"/>
              </a:rPr>
              <a:t>EARNINGS= WW * WHRS</a:t>
            </a:r>
          </a:p>
          <a:p>
            <a:r>
              <a:rPr lang="en-US" sz="1200" b="1">
                <a:latin typeface="Courier New" pitchFamily="49" charset="0"/>
              </a:rPr>
              <a:t>LOGE    = Log of EARNINGS</a:t>
            </a:r>
          </a:p>
          <a:p>
            <a:r>
              <a:rPr lang="en-US" sz="1200" b="1">
                <a:latin typeface="Courier New" pitchFamily="49" charset="0"/>
              </a:rPr>
              <a:t>KIDS    = 1 if kids &lt; 18 in the home.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Labor Supply Model</a:t>
            </a:r>
          </a:p>
        </p:txBody>
      </p:sp>
      <p:sp>
        <p:nvSpPr>
          <p:cNvPr id="19459" name="Rectangle 3"/>
          <p:cNvSpPr>
            <a:spLocks noGrp="1" noChangeArrowheads="1"/>
          </p:cNvSpPr>
          <p:nvPr>
            <p:ph type="body" idx="1"/>
          </p:nvPr>
        </p:nvSpPr>
        <p:spPr>
          <a:xfrm>
            <a:off x="457200" y="1828801"/>
            <a:ext cx="8229600" cy="3048000"/>
          </a:xfrm>
        </p:spPr>
        <p:txBody>
          <a:bodyPr/>
          <a:lstStyle/>
          <a:p>
            <a:pPr eaLnBrk="1" hangingPunct="1">
              <a:lnSpc>
                <a:spcPct val="90000"/>
              </a:lnSpc>
              <a:buFont typeface="Wingdings" pitchFamily="2" charset="2"/>
              <a:buNone/>
            </a:pPr>
            <a:r>
              <a:rPr lang="en-US" sz="2400" smtClean="0">
                <a:latin typeface="Arial" pitchFamily="34" charset="0"/>
                <a:cs typeface="Arial" pitchFamily="34" charset="0"/>
              </a:rPr>
              <a:t>NAMELIST ; Z = One,KL6,K618,WA,WE,HA,HE $</a:t>
            </a:r>
          </a:p>
          <a:p>
            <a:pPr eaLnBrk="1" hangingPunct="1">
              <a:lnSpc>
                <a:spcPct val="90000"/>
              </a:lnSpc>
              <a:buFont typeface="Wingdings" pitchFamily="2" charset="2"/>
              <a:buNone/>
            </a:pPr>
            <a:r>
              <a:rPr lang="en-US" sz="2400" smtClean="0">
                <a:latin typeface="Arial" pitchFamily="34" charset="0"/>
                <a:cs typeface="Arial" pitchFamily="34" charset="0"/>
              </a:rPr>
              <a:t>NAMELIST ; X = One,KL6,K618,Age,Agesq,WE,Faminc $</a:t>
            </a:r>
          </a:p>
          <a:p>
            <a:pPr eaLnBrk="1" hangingPunct="1">
              <a:lnSpc>
                <a:spcPct val="90000"/>
              </a:lnSpc>
              <a:buFont typeface="Wingdings" pitchFamily="2" charset="2"/>
              <a:buNone/>
            </a:pPr>
            <a:r>
              <a:rPr lang="en-US" sz="2400" smtClean="0">
                <a:latin typeface="Arial" pitchFamily="34" charset="0"/>
                <a:cs typeface="Arial" pitchFamily="34" charset="0"/>
              </a:rPr>
              <a:t>PROBIT      ; Lhs = LFP ; Rhs = Z ; Hold(IMR=Lambda) $</a:t>
            </a:r>
          </a:p>
          <a:p>
            <a:pPr eaLnBrk="1" hangingPunct="1">
              <a:lnSpc>
                <a:spcPct val="90000"/>
              </a:lnSpc>
              <a:buFont typeface="Wingdings" pitchFamily="2" charset="2"/>
              <a:buNone/>
            </a:pPr>
            <a:r>
              <a:rPr lang="en-US" sz="2400" smtClean="0">
                <a:latin typeface="Arial" pitchFamily="34" charset="0"/>
                <a:cs typeface="Arial" pitchFamily="34" charset="0"/>
              </a:rPr>
              <a:t>SELECT      ; Lhs = WHRS ; Rhs = X $</a:t>
            </a:r>
          </a:p>
          <a:p>
            <a:pPr eaLnBrk="1" hangingPunct="1">
              <a:lnSpc>
                <a:spcPct val="90000"/>
              </a:lnSpc>
              <a:buFont typeface="Wingdings" pitchFamily="2" charset="2"/>
              <a:buNone/>
            </a:pPr>
            <a:r>
              <a:rPr lang="en-US" sz="2400" smtClean="0">
                <a:latin typeface="Arial" pitchFamily="34" charset="0"/>
                <a:cs typeface="Arial" pitchFamily="34" charset="0"/>
              </a:rPr>
              <a:t>REGRESS  ; Lhs = WHRS ; Rhs = X,Lambda $ </a:t>
            </a:r>
          </a:p>
          <a:p>
            <a:pPr eaLnBrk="1" hangingPunct="1">
              <a:lnSpc>
                <a:spcPct val="90000"/>
              </a:lnSpc>
              <a:buFont typeface="Wingdings" pitchFamily="2" charset="2"/>
              <a:buNone/>
            </a:pPr>
            <a:r>
              <a:rPr lang="en-US" sz="2400" smtClean="0">
                <a:latin typeface="Arial" pitchFamily="34" charset="0"/>
                <a:cs typeface="Arial" pitchFamily="34" charset="0"/>
              </a:rPr>
              <a:t>REJECT      ; LFP = 0 $</a:t>
            </a:r>
          </a:p>
          <a:p>
            <a:pPr eaLnBrk="1" hangingPunct="1">
              <a:lnSpc>
                <a:spcPct val="90000"/>
              </a:lnSpc>
              <a:buFont typeface="Wingdings" pitchFamily="2" charset="2"/>
              <a:buNone/>
            </a:pPr>
            <a:r>
              <a:rPr lang="en-US" sz="2400" smtClean="0">
                <a:latin typeface="Arial" pitchFamily="34" charset="0"/>
                <a:cs typeface="Arial" pitchFamily="34" charset="0"/>
              </a:rPr>
              <a:t>REGRESS  ; Lhs = WHRS ; Rhs = X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533400"/>
            <a:ext cx="8229600" cy="1143000"/>
          </a:xfrm>
        </p:spPr>
        <p:txBody>
          <a:bodyPr/>
          <a:lstStyle/>
          <a:p>
            <a:pPr eaLnBrk="1" hangingPunct="1"/>
            <a:r>
              <a:rPr lang="en-US" smtClean="0"/>
              <a:t>Participation Equation</a:t>
            </a:r>
          </a:p>
        </p:txBody>
      </p:sp>
      <p:sp>
        <p:nvSpPr>
          <p:cNvPr id="20483" name="Text Box 4"/>
          <p:cNvSpPr txBox="1">
            <a:spLocks noChangeArrowheads="1"/>
          </p:cNvSpPr>
          <p:nvPr/>
        </p:nvSpPr>
        <p:spPr bwMode="auto">
          <a:xfrm>
            <a:off x="381000" y="1905000"/>
            <a:ext cx="8458200" cy="37084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Binomial Probit Model                       |</a:t>
            </a:r>
          </a:p>
          <a:p>
            <a:r>
              <a:rPr lang="en-US" sz="1400" b="1">
                <a:latin typeface="Courier New" pitchFamily="49" charset="0"/>
              </a:rPr>
              <a:t>| Dependent variable                  LFP     |</a:t>
            </a:r>
          </a:p>
          <a:p>
            <a:r>
              <a:rPr lang="en-US" sz="1400" b="1">
                <a:latin typeface="Courier New" pitchFamily="49" charset="0"/>
              </a:rPr>
              <a:t>| Weighting variable                 None     |</a:t>
            </a:r>
          </a:p>
          <a:p>
            <a:r>
              <a:rPr lang="en-US" sz="1400" b="1">
                <a:latin typeface="Courier New" pitchFamily="49" charset="0"/>
              </a:rPr>
              <a:t>| Number of observations              753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Index function for probability</a:t>
            </a:r>
          </a:p>
          <a:p>
            <a:r>
              <a:rPr lang="en-US" sz="1400" b="1">
                <a:latin typeface="Courier New" pitchFamily="49" charset="0"/>
              </a:rPr>
              <a:t> Constant      1.00264501      .49994379     2.006   .0449</a:t>
            </a:r>
          </a:p>
          <a:p>
            <a:r>
              <a:rPr lang="en-US" sz="1400" b="1">
                <a:latin typeface="Courier New" pitchFamily="49" charset="0"/>
              </a:rPr>
              <a:t> KL6           -.90399802      .11434394    -7.906   .0000     .23771580</a:t>
            </a:r>
          </a:p>
          <a:p>
            <a:r>
              <a:rPr lang="en-US" sz="1400" b="1">
                <a:latin typeface="Courier New" pitchFamily="49" charset="0"/>
              </a:rPr>
              <a:t> K618          -.05452607      .04021041    -1.356   .1751    1.35325365</a:t>
            </a:r>
          </a:p>
          <a:p>
            <a:r>
              <a:rPr lang="en-US" sz="1400" b="1">
                <a:latin typeface="Courier New" pitchFamily="49" charset="0"/>
              </a:rPr>
              <a:t> WA            -.02602427      .01332588    -1.953   .0508    42.5378486</a:t>
            </a:r>
          </a:p>
          <a:p>
            <a:r>
              <a:rPr lang="en-US" sz="1400" b="1">
                <a:latin typeface="Courier New" pitchFamily="49" charset="0"/>
              </a:rPr>
              <a:t> WE             .16038929      .02773622     5.783   .0000    12.2868526</a:t>
            </a:r>
          </a:p>
          <a:p>
            <a:r>
              <a:rPr lang="en-US" sz="1400" b="1">
                <a:latin typeface="Courier New" pitchFamily="49" charset="0"/>
              </a:rPr>
              <a:t> HA            -.01642514      .01329110    -1.236   .2165    45.1208499</a:t>
            </a:r>
          </a:p>
          <a:p>
            <a:r>
              <a:rPr lang="en-US" sz="1400" b="1">
                <a:latin typeface="Courier New" pitchFamily="49" charset="0"/>
              </a:rPr>
              <a:t> HE            -.05191039      .02040378    -2.544   .0110    12.4913679</a:t>
            </a:r>
            <a:endParaRPr lang="en-US" sz="1400"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533400"/>
            <a:ext cx="8229600" cy="1143000"/>
          </a:xfrm>
        </p:spPr>
        <p:txBody>
          <a:bodyPr/>
          <a:lstStyle/>
          <a:p>
            <a:pPr eaLnBrk="1" hangingPunct="1"/>
            <a:r>
              <a:rPr lang="en-US" smtClean="0"/>
              <a:t>Hours Equation</a:t>
            </a:r>
          </a:p>
        </p:txBody>
      </p:sp>
      <p:sp>
        <p:nvSpPr>
          <p:cNvPr id="21507" name="Text Box 4"/>
          <p:cNvSpPr txBox="1">
            <a:spLocks noChangeArrowheads="1"/>
          </p:cNvSpPr>
          <p:nvPr/>
        </p:nvSpPr>
        <p:spPr bwMode="auto">
          <a:xfrm>
            <a:off x="1371600" y="1905000"/>
            <a:ext cx="7162800" cy="4524315"/>
          </a:xfrm>
          <a:prstGeom prst="rect">
            <a:avLst/>
          </a:prstGeom>
          <a:noFill/>
          <a:ln w="19050">
            <a:noFill/>
            <a:miter lim="800000"/>
            <a:headEnd/>
            <a:tailEnd/>
          </a:ln>
        </p:spPr>
        <p:txBody>
          <a:bodyPr wrap="square">
            <a:spAutoFit/>
          </a:bodyPr>
          <a:lstStyle/>
          <a:p>
            <a:r>
              <a:rPr lang="en-US" sz="1200" b="1">
                <a:latin typeface="Courier New" pitchFamily="49" charset="0"/>
              </a:rPr>
              <a:t>+----------------------------------------------------+</a:t>
            </a:r>
          </a:p>
          <a:p>
            <a:r>
              <a:rPr lang="en-US" sz="1200" b="1">
                <a:latin typeface="Courier New" pitchFamily="49" charset="0"/>
              </a:rPr>
              <a:t>| Sample Selection Model                             |</a:t>
            </a:r>
          </a:p>
          <a:p>
            <a:r>
              <a:rPr lang="en-US" sz="1200" b="1">
                <a:latin typeface="Courier New" pitchFamily="49" charset="0"/>
              </a:rPr>
              <a:t>| Two stage   least squares regression               |</a:t>
            </a:r>
          </a:p>
          <a:p>
            <a:r>
              <a:rPr lang="en-US" sz="1200" b="1">
                <a:latin typeface="Courier New" pitchFamily="49" charset="0"/>
              </a:rPr>
              <a:t>| LHS=WHRS     Mean                 =   1302.930     |</a:t>
            </a:r>
          </a:p>
          <a:p>
            <a:r>
              <a:rPr lang="en-US" sz="1200" b="1">
                <a:latin typeface="Courier New" pitchFamily="49" charset="0"/>
              </a:rPr>
              <a:t>|              Standard deviation   =   776.2744     |</a:t>
            </a:r>
          </a:p>
          <a:p>
            <a:r>
              <a:rPr lang="en-US" sz="1200" b="1">
                <a:latin typeface="Courier New" pitchFamily="49" charset="0"/>
              </a:rPr>
              <a:t>| WTS=none     Number of observs.   =        428     |</a:t>
            </a:r>
          </a:p>
          <a:p>
            <a:r>
              <a:rPr lang="en-US" sz="1200" b="1">
                <a:latin typeface="Courier New" pitchFamily="49" charset="0"/>
              </a:rPr>
              <a:t>| Model size   Parameters           =          8     |</a:t>
            </a:r>
          </a:p>
          <a:p>
            <a:r>
              <a:rPr lang="en-US" sz="1200" b="1">
                <a:latin typeface="Courier New" pitchFamily="49" charset="0"/>
              </a:rPr>
              <a:t>|              Degrees of freedom   =        420     |</a:t>
            </a:r>
          </a:p>
          <a:p>
            <a:r>
              <a:rPr lang="en-US" sz="1200" b="1">
                <a:latin typeface="Courier New" pitchFamily="49" charset="0"/>
              </a:rPr>
              <a:t>| Residuals    Sum of squares       =   .2267214E+09 |</a:t>
            </a:r>
          </a:p>
          <a:p>
            <a:r>
              <a:rPr lang="en-US" sz="1200" b="1">
                <a:latin typeface="Courier New" pitchFamily="49" charset="0"/>
              </a:rPr>
              <a:t>|              Standard error of e  =   734.7195     |</a:t>
            </a:r>
          </a:p>
          <a:p>
            <a:r>
              <a:rPr lang="en-US" sz="1200" b="1">
                <a:latin typeface="Courier New" pitchFamily="49" charset="0"/>
              </a:rPr>
              <a:t>| Correlation of disturbance in regression           |</a:t>
            </a:r>
          </a:p>
          <a:p>
            <a:r>
              <a:rPr lang="en-US" sz="1200" b="1">
                <a:latin typeface="Courier New" pitchFamily="49" charset="0"/>
              </a:rPr>
              <a:t>| and Selection Criterion (Rho)...........   -.84541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Constant      2442.26665     1202.11143     2.032   .0422</a:t>
            </a:r>
          </a:p>
          <a:p>
            <a:r>
              <a:rPr lang="en-US" sz="1200" b="1">
                <a:latin typeface="Courier New" pitchFamily="49" charset="0"/>
              </a:rPr>
              <a:t> KL6           115.109657     282.008565      .408   .6831     .14018692</a:t>
            </a:r>
          </a:p>
          <a:p>
            <a:r>
              <a:rPr lang="en-US" sz="1200" b="1">
                <a:latin typeface="Courier New" pitchFamily="49" charset="0"/>
              </a:rPr>
              <a:t> K618         -101.720762     38.2833942    -2.657   .0079    1.35046729</a:t>
            </a:r>
          </a:p>
          <a:p>
            <a:r>
              <a:rPr lang="en-US" sz="1200" b="1">
                <a:latin typeface="Courier New" pitchFamily="49" charset="0"/>
              </a:rPr>
              <a:t> AGE           14.6359451     53.1916591      .275   .7832    41.9719626</a:t>
            </a:r>
          </a:p>
          <a:p>
            <a:r>
              <a:rPr lang="en-US" sz="1200" b="1">
                <a:latin typeface="Courier New" pitchFamily="49" charset="0"/>
              </a:rPr>
              <a:t> AGESQ         -.10078602      .61856252     -.163   .8706    1821.12150</a:t>
            </a:r>
          </a:p>
          <a:p>
            <a:r>
              <a:rPr lang="en-US" sz="1200" b="1">
                <a:latin typeface="Courier New" pitchFamily="49" charset="0"/>
              </a:rPr>
              <a:t> WE           -102.203059     39.4096323    -2.593   .0095    12.6588785</a:t>
            </a:r>
          </a:p>
          <a:p>
            <a:r>
              <a:rPr lang="en-US" sz="1200" b="1">
                <a:latin typeface="Courier New" pitchFamily="49" charset="0"/>
              </a:rPr>
              <a:t> FAMINC         .01379467      .00345041     3.998   .0001    24130.4229</a:t>
            </a:r>
          </a:p>
          <a:p>
            <a:r>
              <a:rPr lang="en-US" sz="1200" b="1">
                <a:latin typeface="Courier New" pitchFamily="49" charset="0"/>
              </a:rPr>
              <a:t> LAMBDA       -793.857053     494.541008    -1.605   .1084     .61466207</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533400"/>
            <a:ext cx="8229600" cy="1143000"/>
          </a:xfrm>
        </p:spPr>
        <p:txBody>
          <a:bodyPr/>
          <a:lstStyle/>
          <a:p>
            <a:pPr eaLnBrk="1" hangingPunct="1"/>
            <a:r>
              <a:rPr lang="en-US" smtClean="0"/>
              <a:t>Selection “Bias” of OLS</a:t>
            </a:r>
          </a:p>
        </p:txBody>
      </p:sp>
      <p:sp>
        <p:nvSpPr>
          <p:cNvPr id="22531" name="Text Box 4"/>
          <p:cNvSpPr txBox="1">
            <a:spLocks noChangeArrowheads="1"/>
          </p:cNvSpPr>
          <p:nvPr/>
        </p:nvSpPr>
        <p:spPr bwMode="auto">
          <a:xfrm>
            <a:off x="533400" y="1905000"/>
            <a:ext cx="8229600" cy="45593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Constant      2442.26665     1202.11143     2.032   .0422</a:t>
            </a:r>
          </a:p>
          <a:p>
            <a:r>
              <a:rPr lang="en-US" sz="1400" b="1">
                <a:latin typeface="Courier New" pitchFamily="49" charset="0"/>
              </a:rPr>
              <a:t> KL6           115.109657     282.008565      .408   .6831     .14018692</a:t>
            </a:r>
          </a:p>
          <a:p>
            <a:r>
              <a:rPr lang="en-US" sz="1400" b="1">
                <a:latin typeface="Courier New" pitchFamily="49" charset="0"/>
              </a:rPr>
              <a:t> K618         -101.720762     38.2833942    -2.657   .0079    1.35046729</a:t>
            </a:r>
          </a:p>
          <a:p>
            <a:r>
              <a:rPr lang="en-US" sz="1400" b="1">
                <a:latin typeface="Courier New" pitchFamily="49" charset="0"/>
              </a:rPr>
              <a:t> AGE           14.6359451     53.1916591      .275   .7832    41.9719626</a:t>
            </a:r>
          </a:p>
          <a:p>
            <a:r>
              <a:rPr lang="en-US" sz="1400" b="1">
                <a:latin typeface="Courier New" pitchFamily="49" charset="0"/>
              </a:rPr>
              <a:t> AGESQ         -.10078602      .61856252     -.163   .8706    1821.12150</a:t>
            </a:r>
          </a:p>
          <a:p>
            <a:r>
              <a:rPr lang="en-US" sz="1400" b="1">
                <a:latin typeface="Courier New" pitchFamily="49" charset="0"/>
              </a:rPr>
              <a:t> WE           -102.203059     39.4096323    -2.593   .0095    12.6588785</a:t>
            </a:r>
          </a:p>
          <a:p>
            <a:r>
              <a:rPr lang="en-US" sz="1400" b="1">
                <a:latin typeface="Courier New" pitchFamily="49" charset="0"/>
              </a:rPr>
              <a:t> FAMINC         .01379467      .00345041     3.998   .0001    24130.4229</a:t>
            </a:r>
          </a:p>
          <a:p>
            <a:r>
              <a:rPr lang="en-US" sz="1400" b="1">
                <a:latin typeface="Courier New" pitchFamily="49" charset="0"/>
              </a:rPr>
              <a:t> LAMBDA       -793.857053     494.541008    -1.605   .1084     .61466207</a:t>
            </a:r>
          </a:p>
          <a:p>
            <a:r>
              <a:rPr lang="en-US" sz="1400" b="1">
                <a:latin typeface="Courier New" pitchFamily="49" charset="0"/>
              </a:rPr>
              <a:t>+---------+--------------+----------------+--------+---------+----------+</a:t>
            </a:r>
          </a:p>
          <a:p>
            <a:r>
              <a:rPr lang="en-US" sz="1400" b="1">
                <a:latin typeface="Courier New" pitchFamily="49" charset="0"/>
              </a:rPr>
              <a:t>|Variable | Coefficient  | Standard Error |t-ratio |P[|T|&gt;t] | Mean of X|</a:t>
            </a:r>
          </a:p>
          <a:p>
            <a:r>
              <a:rPr lang="en-US" sz="1400" b="1">
                <a:latin typeface="Courier New" pitchFamily="49" charset="0"/>
              </a:rPr>
              <a:t>+---------+--------------+----------------+--------+---------+----------+</a:t>
            </a:r>
          </a:p>
          <a:p>
            <a:r>
              <a:rPr lang="en-US" sz="1400" b="1">
                <a:latin typeface="Courier New" pitchFamily="49" charset="0"/>
              </a:rPr>
              <a:t> Constant      1812.12538     1144.33342     1.584   .1140</a:t>
            </a:r>
          </a:p>
          <a:p>
            <a:r>
              <a:rPr lang="en-US" sz="1400" b="1">
                <a:latin typeface="Courier New" pitchFamily="49" charset="0"/>
              </a:rPr>
              <a:t> KL6          -299.128041     100.033124    -2.990   .0030     .14018692</a:t>
            </a:r>
          </a:p>
          <a:p>
            <a:r>
              <a:rPr lang="en-US" sz="1400" b="1">
                <a:latin typeface="Courier New" pitchFamily="49" charset="0"/>
              </a:rPr>
              <a:t> K618         -126.399697     30.8728451    -4.094   .0001    1.35046729</a:t>
            </a:r>
          </a:p>
          <a:p>
            <a:r>
              <a:rPr lang="en-US" sz="1400" b="1">
                <a:latin typeface="Courier New" pitchFamily="49" charset="0"/>
              </a:rPr>
              <a:t> AGE           11.2795338     53.8442084      .209   .8342    41.9719626</a:t>
            </a:r>
          </a:p>
          <a:p>
            <a:r>
              <a:rPr lang="en-US" sz="1400" b="1">
                <a:latin typeface="Courier New" pitchFamily="49" charset="0"/>
              </a:rPr>
              <a:t> AGESQ         -.26103541      .62632815     -.417   .6771    1821.12150</a:t>
            </a:r>
          </a:p>
          <a:p>
            <a:r>
              <a:rPr lang="en-US" sz="1400" b="1">
                <a:latin typeface="Courier New" pitchFamily="49" charset="0"/>
              </a:rPr>
              <a:t> WE           -47.3271780     17.2968137    -2.736   .0065    12.6588785</a:t>
            </a:r>
          </a:p>
          <a:p>
            <a:r>
              <a:rPr lang="en-US" sz="1400" b="1">
                <a:latin typeface="Courier New" pitchFamily="49" charset="0"/>
              </a:rPr>
              <a:t> FAMINC         .01261889      .00338906     3.723   .0002    24130.4229</a:t>
            </a:r>
          </a:p>
        </p:txBody>
      </p:sp>
      <p:sp>
        <p:nvSpPr>
          <p:cNvPr id="4" name="Rectangle 3"/>
          <p:cNvSpPr/>
          <p:nvPr/>
        </p:nvSpPr>
        <p:spPr bwMode="auto">
          <a:xfrm>
            <a:off x="685800" y="4800600"/>
            <a:ext cx="7772400" cy="1752600"/>
          </a:xfrm>
          <a:prstGeom prst="rect">
            <a:avLst/>
          </a:prstGeom>
          <a:solidFill>
            <a:srgbClr val="7030A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p:txBody>
          <a:bodyPr/>
          <a:lstStyle/>
          <a:p>
            <a:pPr eaLnBrk="1" hangingPunct="1"/>
            <a:r>
              <a:rPr lang="en-US" smtClean="0"/>
              <a:t>Maximum Likelihood Estimation</a:t>
            </a:r>
          </a:p>
        </p:txBody>
      </p:sp>
      <p:graphicFrame>
        <p:nvGraphicFramePr>
          <p:cNvPr id="3074" name="Object 4"/>
          <p:cNvGraphicFramePr>
            <a:graphicFrameLocks noChangeAspect="1"/>
          </p:cNvGraphicFramePr>
          <p:nvPr/>
        </p:nvGraphicFramePr>
        <p:xfrm>
          <a:off x="1198563" y="1905000"/>
          <a:ext cx="6594475" cy="4540250"/>
        </p:xfrm>
        <a:graphic>
          <a:graphicData uri="http://schemas.openxmlformats.org/presentationml/2006/ole">
            <mc:AlternateContent xmlns:mc="http://schemas.openxmlformats.org/markup-compatibility/2006">
              <mc:Choice xmlns:v="urn:schemas-microsoft-com:vml" Requires="v">
                <p:oleObj spid="_x0000_s63491" name="Equation" r:id="rId4" imgW="4101840" imgH="3073320" progId="Equation.DSMT4">
                  <p:embed/>
                </p:oleObj>
              </mc:Choice>
              <mc:Fallback>
                <p:oleObj name="Equation" r:id="rId4" imgW="4101840" imgH="30733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8563" y="1905000"/>
                        <a:ext cx="6594475" cy="454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5486400" y="1371600"/>
            <a:ext cx="3124200" cy="304800"/>
          </a:xfrm>
        </p:spPr>
        <p:txBody>
          <a:bodyPr/>
          <a:lstStyle/>
          <a:p>
            <a:pPr eaLnBrk="1" hangingPunct="1"/>
            <a:r>
              <a:rPr lang="en-US" smtClean="0"/>
              <a:t>MLE</a:t>
            </a:r>
          </a:p>
        </p:txBody>
      </p:sp>
      <p:sp>
        <p:nvSpPr>
          <p:cNvPr id="23555" name="Text Box 5"/>
          <p:cNvSpPr txBox="1">
            <a:spLocks noChangeArrowheads="1"/>
          </p:cNvSpPr>
          <p:nvPr/>
        </p:nvSpPr>
        <p:spPr bwMode="auto">
          <a:xfrm>
            <a:off x="381000" y="990600"/>
            <a:ext cx="6629400" cy="5632311"/>
          </a:xfrm>
          <a:prstGeom prst="rect">
            <a:avLst/>
          </a:prstGeom>
          <a:noFill/>
          <a:ln w="19050">
            <a:noFill/>
            <a:miter lim="800000"/>
            <a:headEnd/>
            <a:tailEnd/>
          </a:ln>
        </p:spPr>
        <p:txBody>
          <a:bodyPr wrap="square">
            <a:spAutoFit/>
          </a:bodyPr>
          <a:lstStyle/>
          <a:p>
            <a:r>
              <a:rPr lang="en-US" sz="1200" b="1">
                <a:latin typeface="Courier New" pitchFamily="49" charset="0"/>
              </a:rPr>
              <a:t>+---------------------------------------------+</a:t>
            </a:r>
          </a:p>
          <a:p>
            <a:r>
              <a:rPr lang="en-US" sz="1200" b="1">
                <a:latin typeface="Courier New" pitchFamily="49" charset="0"/>
              </a:rPr>
              <a:t>| ML Estimates of Selection Model             |</a:t>
            </a:r>
          </a:p>
          <a:p>
            <a:r>
              <a:rPr lang="en-US" sz="1200" b="1">
                <a:latin typeface="Courier New" pitchFamily="49" charset="0"/>
              </a:rPr>
              <a:t>| Maximum Likelihood Estimates                |</a:t>
            </a:r>
          </a:p>
          <a:p>
            <a:r>
              <a:rPr lang="en-US" sz="1200" b="1">
                <a:latin typeface="Courier New" pitchFamily="49" charset="0"/>
              </a:rPr>
              <a:t>| Number of observations              753     |</a:t>
            </a:r>
          </a:p>
          <a:p>
            <a:r>
              <a:rPr lang="en-US" sz="1200" b="1">
                <a:latin typeface="Courier New" pitchFamily="49" charset="0"/>
              </a:rPr>
              <a:t>| Iterations completed                 47     |</a:t>
            </a:r>
          </a:p>
          <a:p>
            <a:r>
              <a:rPr lang="en-US" sz="1200" b="1">
                <a:latin typeface="Courier New" pitchFamily="49" charset="0"/>
              </a:rPr>
              <a:t>| Log likelihood function       -3894.471     |</a:t>
            </a:r>
          </a:p>
          <a:p>
            <a:r>
              <a:rPr lang="en-US" sz="1200" b="1">
                <a:latin typeface="Courier New" pitchFamily="49" charset="0"/>
              </a:rPr>
              <a:t>| Number of parameters                 16     |</a:t>
            </a:r>
          </a:p>
          <a:p>
            <a:r>
              <a:rPr lang="en-US" sz="1200" b="1">
                <a:latin typeface="Courier New" pitchFamily="49" charset="0"/>
              </a:rPr>
              <a:t>| FIRST  7 estimates are probit equation.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a:t>
            </a:r>
          </a:p>
          <a:p>
            <a:r>
              <a:rPr lang="en-US" sz="1200" b="1">
                <a:latin typeface="Courier New" pitchFamily="49" charset="0"/>
              </a:rPr>
              <a:t>+---------+--------------+----------------+--------+---------+</a:t>
            </a:r>
          </a:p>
          <a:p>
            <a:r>
              <a:rPr lang="en-US" sz="1200" b="1">
                <a:latin typeface="Courier New" pitchFamily="49" charset="0"/>
              </a:rPr>
              <a:t>          Selection (probit) equation for LFP</a:t>
            </a:r>
          </a:p>
          <a:p>
            <a:r>
              <a:rPr lang="en-US" sz="1200" b="1">
                <a:latin typeface="Courier New" pitchFamily="49" charset="0"/>
              </a:rPr>
              <a:t> Constant      1.01350651      .54823177     1.849   .0645</a:t>
            </a:r>
          </a:p>
          <a:p>
            <a:r>
              <a:rPr lang="en-US" sz="1200" b="1">
                <a:latin typeface="Courier New" pitchFamily="49" charset="0"/>
              </a:rPr>
              <a:t> KL6           -.90129694      .11081111    -8.134   .0000</a:t>
            </a:r>
          </a:p>
          <a:p>
            <a:r>
              <a:rPr lang="en-US" sz="1200" b="1">
                <a:latin typeface="Courier New" pitchFamily="49" charset="0"/>
              </a:rPr>
              <a:t> K618          -.05292375      .04137216    -1.279   .2008</a:t>
            </a:r>
          </a:p>
          <a:p>
            <a:r>
              <a:rPr lang="en-US" sz="1200" b="1">
                <a:latin typeface="Courier New" pitchFamily="49" charset="0"/>
              </a:rPr>
              <a:t> WA            -.02491779      .01428642    -1.744   .0811</a:t>
            </a:r>
          </a:p>
          <a:p>
            <a:r>
              <a:rPr lang="en-US" sz="1200" b="1">
                <a:latin typeface="Courier New" pitchFamily="49" charset="0"/>
              </a:rPr>
              <a:t> WE             .16396194      .02911763     5.631   .0000</a:t>
            </a:r>
          </a:p>
          <a:p>
            <a:r>
              <a:rPr lang="en-US" sz="1200" b="1">
                <a:latin typeface="Courier New" pitchFamily="49" charset="0"/>
              </a:rPr>
              <a:t> HA            -.01763340      .01431873    -1.231   .2181</a:t>
            </a:r>
          </a:p>
          <a:p>
            <a:r>
              <a:rPr lang="en-US" sz="1200" b="1">
                <a:latin typeface="Courier New" pitchFamily="49" charset="0"/>
              </a:rPr>
              <a:t> HE            -.05596671      .02133647    -2.623   .0087</a:t>
            </a:r>
          </a:p>
          <a:p>
            <a:r>
              <a:rPr lang="en-US" sz="1200" b="1">
                <a:latin typeface="Courier New" pitchFamily="49" charset="0"/>
              </a:rPr>
              <a:t>          Corrected regression, Regime 1</a:t>
            </a:r>
          </a:p>
          <a:p>
            <a:r>
              <a:rPr lang="en-US" sz="1200" b="1">
                <a:latin typeface="Courier New" pitchFamily="49" charset="0"/>
              </a:rPr>
              <a:t> Constant      1946.84517     1167.56008     1.667   .0954</a:t>
            </a:r>
          </a:p>
          <a:p>
            <a:r>
              <a:rPr lang="en-US" sz="1200" b="1">
                <a:latin typeface="Courier New" pitchFamily="49" charset="0"/>
              </a:rPr>
              <a:t> KL6          -209.024866     222.027462     -.941   .3465</a:t>
            </a:r>
          </a:p>
          <a:p>
            <a:r>
              <a:rPr lang="en-US" sz="1200" b="1">
                <a:latin typeface="Courier New" pitchFamily="49" charset="0"/>
              </a:rPr>
              <a:t> K618         -120.969192     35.4425577    -3.413   .0006</a:t>
            </a:r>
          </a:p>
          <a:p>
            <a:r>
              <a:rPr lang="en-US" sz="1200" b="1">
                <a:latin typeface="Courier New" pitchFamily="49" charset="0"/>
              </a:rPr>
              <a:t> AGE           12.0375636     51.9850307      .232   .8169</a:t>
            </a:r>
          </a:p>
          <a:p>
            <a:r>
              <a:rPr lang="en-US" sz="1200" b="1">
                <a:latin typeface="Courier New" pitchFamily="49" charset="0"/>
              </a:rPr>
              <a:t> AGESQ         -.22652298      .59912775     -.378   .7054</a:t>
            </a:r>
          </a:p>
          <a:p>
            <a:r>
              <a:rPr lang="en-US" sz="1200" b="1">
                <a:latin typeface="Courier New" pitchFamily="49" charset="0"/>
              </a:rPr>
              <a:t> WE           -59.2166488     33.3802882    -1.774   .0761</a:t>
            </a:r>
          </a:p>
          <a:p>
            <a:r>
              <a:rPr lang="en-US" sz="1200" b="1">
                <a:latin typeface="Courier New" pitchFamily="49" charset="0"/>
              </a:rPr>
              <a:t> FAMINC         .01289491      .00332219     3.881   .0001</a:t>
            </a:r>
          </a:p>
          <a:p>
            <a:r>
              <a:rPr lang="en-US" sz="1200" b="1">
                <a:latin typeface="Courier New" pitchFamily="49" charset="0"/>
              </a:rPr>
              <a:t> SIGMA(1)      748.131644     59.7508375    12.521   .0000</a:t>
            </a:r>
          </a:p>
          <a:p>
            <a:r>
              <a:rPr lang="en-US" sz="1200" b="1">
                <a:latin typeface="Courier New" pitchFamily="49" charset="0"/>
              </a:rPr>
              <a:t> RHO(1,2)      -.22965163      .50082203     -.459   .6466</a:t>
            </a:r>
            <a:endParaRPr lang="en-US" sz="1200"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MLE vs. Two Step</a:t>
            </a:r>
          </a:p>
        </p:txBody>
      </p:sp>
      <p:sp>
        <p:nvSpPr>
          <p:cNvPr id="24579" name="Text Box 4"/>
          <p:cNvSpPr txBox="1">
            <a:spLocks noChangeArrowheads="1"/>
          </p:cNvSpPr>
          <p:nvPr/>
        </p:nvSpPr>
        <p:spPr bwMode="auto">
          <a:xfrm>
            <a:off x="381000" y="1905000"/>
            <a:ext cx="8458200" cy="4772025"/>
          </a:xfrm>
          <a:prstGeom prst="rect">
            <a:avLst/>
          </a:prstGeom>
          <a:noFill/>
          <a:ln w="19050">
            <a:noFill/>
            <a:miter lim="800000"/>
            <a:headEnd/>
            <a:tailEnd/>
          </a:ln>
        </p:spPr>
        <p:txBody>
          <a:bodyPr>
            <a:spAutoFit/>
          </a:bodyPr>
          <a:lstStyle/>
          <a:p>
            <a:r>
              <a:rPr lang="en-US" sz="1400" b="1">
                <a:latin typeface="Courier New" pitchFamily="49" charset="0"/>
              </a:rPr>
              <a:t>Two Step  </a:t>
            </a:r>
          </a:p>
          <a:p>
            <a:r>
              <a:rPr lang="en-US" sz="1400" b="1">
                <a:latin typeface="Courier New" pitchFamily="49" charset="0"/>
              </a:rPr>
              <a:t> Constant      2442.26665     1202.11143     2.032   .0422</a:t>
            </a:r>
          </a:p>
          <a:p>
            <a:r>
              <a:rPr lang="en-US" sz="1400" b="1">
                <a:latin typeface="Courier New" pitchFamily="49" charset="0"/>
              </a:rPr>
              <a:t> KL6           115.109657     282.008565      .408   .6831     .14018692</a:t>
            </a:r>
          </a:p>
          <a:p>
            <a:r>
              <a:rPr lang="en-US" sz="1400" b="1">
                <a:latin typeface="Courier New" pitchFamily="49" charset="0"/>
              </a:rPr>
              <a:t> K618         -101.720762     38.2833942    -2.657   .0079    1.35046729</a:t>
            </a:r>
          </a:p>
          <a:p>
            <a:r>
              <a:rPr lang="en-US" sz="1400" b="1">
                <a:latin typeface="Courier New" pitchFamily="49" charset="0"/>
              </a:rPr>
              <a:t> AGE           14.6359451     53.1916591      .275   .7832    41.9719626</a:t>
            </a:r>
          </a:p>
          <a:p>
            <a:r>
              <a:rPr lang="en-US" sz="1400" b="1">
                <a:latin typeface="Courier New" pitchFamily="49" charset="0"/>
              </a:rPr>
              <a:t> AGESQ         -.10078602      .61856252     -.163   .8706    1821.12150</a:t>
            </a:r>
          </a:p>
          <a:p>
            <a:r>
              <a:rPr lang="en-US" sz="1400" b="1">
                <a:latin typeface="Courier New" pitchFamily="49" charset="0"/>
              </a:rPr>
              <a:t> WE           -102.203059     39.4096323    -2.593   .0095    12.6588785</a:t>
            </a:r>
          </a:p>
          <a:p>
            <a:r>
              <a:rPr lang="en-US" sz="1400" b="1">
                <a:latin typeface="Courier New" pitchFamily="49" charset="0"/>
              </a:rPr>
              <a:t> FAMINC         .01379467      .00345041     3.998   .0001    24130.4229</a:t>
            </a:r>
          </a:p>
          <a:p>
            <a:r>
              <a:rPr lang="en-US" sz="1400" b="1">
                <a:latin typeface="Courier New" pitchFamily="49" charset="0"/>
              </a:rPr>
              <a:t> LAMBDA       -793.857053     494.541008    -1.605   .1084     .61466207</a:t>
            </a:r>
            <a:endParaRPr lang="en-US" sz="1400">
              <a:latin typeface="Courier New" pitchFamily="49" charset="0"/>
            </a:endParaRPr>
          </a:p>
          <a:p>
            <a:r>
              <a:rPr lang="en-US" sz="1400" b="1">
                <a:latin typeface="Courier New" pitchFamily="49" charset="0"/>
              </a:rPr>
              <a:t>|              Standard error of e  =   734.7195     |</a:t>
            </a:r>
          </a:p>
          <a:p>
            <a:r>
              <a:rPr lang="en-US" sz="1400" b="1">
                <a:latin typeface="Courier New" pitchFamily="49" charset="0"/>
              </a:rPr>
              <a:t>| Correlation of disturbance in regression           |</a:t>
            </a:r>
          </a:p>
          <a:p>
            <a:r>
              <a:rPr lang="en-US" sz="1400" b="1">
                <a:latin typeface="Courier New" pitchFamily="49" charset="0"/>
              </a:rPr>
              <a:t>| and Selection Criterion (Rho)...........   -.84541 |</a:t>
            </a:r>
          </a:p>
          <a:p>
            <a:r>
              <a:rPr lang="en-US" sz="1400" b="1">
                <a:latin typeface="Courier New" pitchFamily="49" charset="0"/>
              </a:rPr>
              <a:t>MLE</a:t>
            </a:r>
          </a:p>
          <a:p>
            <a:r>
              <a:rPr lang="en-US" sz="1400">
                <a:latin typeface="Courier New" pitchFamily="49" charset="0"/>
              </a:rPr>
              <a:t> </a:t>
            </a:r>
            <a:r>
              <a:rPr lang="en-US" sz="1400" b="1">
                <a:latin typeface="Courier New" pitchFamily="49" charset="0"/>
              </a:rPr>
              <a:t>Constant      1946.84517     1167.56008     1.667   .0954</a:t>
            </a:r>
          </a:p>
          <a:p>
            <a:r>
              <a:rPr lang="en-US" sz="1400" b="1">
                <a:latin typeface="Courier New" pitchFamily="49" charset="0"/>
              </a:rPr>
              <a:t> KL6          -209.024866     222.027462     -.941   .3465</a:t>
            </a:r>
          </a:p>
          <a:p>
            <a:r>
              <a:rPr lang="en-US" sz="1400" b="1">
                <a:latin typeface="Courier New" pitchFamily="49" charset="0"/>
              </a:rPr>
              <a:t> K618         -120.969192     35.4425577    -3.413   .0006</a:t>
            </a:r>
          </a:p>
          <a:p>
            <a:r>
              <a:rPr lang="en-US" sz="1400" b="1">
                <a:latin typeface="Courier New" pitchFamily="49" charset="0"/>
              </a:rPr>
              <a:t> AGE           12.0375636     51.9850307      .232   .8169</a:t>
            </a:r>
          </a:p>
          <a:p>
            <a:r>
              <a:rPr lang="en-US" sz="1400" b="1">
                <a:latin typeface="Courier New" pitchFamily="49" charset="0"/>
              </a:rPr>
              <a:t> AGESQ         -.22652298      .59912775     -.378   .7054</a:t>
            </a:r>
          </a:p>
          <a:p>
            <a:r>
              <a:rPr lang="en-US" sz="1400" b="1">
                <a:latin typeface="Courier New" pitchFamily="49" charset="0"/>
              </a:rPr>
              <a:t> WE           -59.2166488     33.3802882    -1.774   .0761</a:t>
            </a:r>
          </a:p>
          <a:p>
            <a:r>
              <a:rPr lang="en-US" sz="1400" b="1">
                <a:latin typeface="Courier New" pitchFamily="49" charset="0"/>
              </a:rPr>
              <a:t> FAMINC         .01289491      .00332219     3.881   .0001</a:t>
            </a:r>
          </a:p>
          <a:p>
            <a:r>
              <a:rPr lang="en-US" sz="1400" b="1">
                <a:latin typeface="Courier New" pitchFamily="49" charset="0"/>
              </a:rPr>
              <a:t> SIGMA(1)      748.131644     59.7508375    12.521   .0000</a:t>
            </a:r>
          </a:p>
          <a:p>
            <a:r>
              <a:rPr lang="en-US" sz="1400" b="1">
                <a:latin typeface="Courier New" pitchFamily="49" charset="0"/>
              </a:rPr>
              <a:t> RHO(1,2)      -.22965163      .50082203     -.459   .6466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533400"/>
            <a:ext cx="8229600" cy="685800"/>
          </a:xfrm>
        </p:spPr>
        <p:txBody>
          <a:bodyPr/>
          <a:lstStyle/>
          <a:p>
            <a:pPr eaLnBrk="1" hangingPunct="1"/>
            <a:r>
              <a:rPr lang="en-US" smtClean="0"/>
              <a:t>Extension – Treatment Effect</a:t>
            </a:r>
          </a:p>
        </p:txBody>
      </p:sp>
      <p:graphicFrame>
        <p:nvGraphicFramePr>
          <p:cNvPr id="5122" name="Object 3"/>
          <p:cNvGraphicFramePr>
            <a:graphicFrameLocks noGrp="1" noChangeAspect="1"/>
          </p:cNvGraphicFramePr>
          <p:nvPr>
            <p:ph idx="1"/>
          </p:nvPr>
        </p:nvGraphicFramePr>
        <p:xfrm>
          <a:off x="1143000" y="1295400"/>
          <a:ext cx="7118515" cy="5317039"/>
        </p:xfrm>
        <a:graphic>
          <a:graphicData uri="http://schemas.openxmlformats.org/presentationml/2006/ole">
            <mc:AlternateContent xmlns:mc="http://schemas.openxmlformats.org/markup-compatibility/2006">
              <mc:Choice xmlns:v="urn:schemas-microsoft-com:vml" Requires="v">
                <p:oleObj spid="_x0000_s124931" name="Equation" r:id="rId4" imgW="4216320" imgH="3149280" progId="Equation.DSMT4">
                  <p:embed/>
                </p:oleObj>
              </mc:Choice>
              <mc:Fallback>
                <p:oleObj name="Equation" r:id="rId4" imgW="4216320" imgH="31492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295400"/>
                        <a:ext cx="7118515" cy="53170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533400"/>
            <a:ext cx="8229600" cy="685800"/>
          </a:xfrm>
        </p:spPr>
        <p:txBody>
          <a:bodyPr/>
          <a:lstStyle/>
          <a:p>
            <a:pPr eaLnBrk="1" hangingPunct="1"/>
            <a:r>
              <a:rPr lang="en-US" smtClean="0"/>
              <a:t>Treatment Effect</a:t>
            </a:r>
          </a:p>
        </p:txBody>
      </p:sp>
      <p:graphicFrame>
        <p:nvGraphicFramePr>
          <p:cNvPr id="5122" name="Object 3"/>
          <p:cNvGraphicFramePr>
            <a:graphicFrameLocks noGrp="1" noChangeAspect="1"/>
          </p:cNvGraphicFramePr>
          <p:nvPr>
            <p:ph idx="1"/>
          </p:nvPr>
        </p:nvGraphicFramePr>
        <p:xfrm>
          <a:off x="1524000" y="1828800"/>
          <a:ext cx="5899150" cy="3932329"/>
        </p:xfrm>
        <a:graphic>
          <a:graphicData uri="http://schemas.openxmlformats.org/presentationml/2006/ole">
            <mc:AlternateContent xmlns:mc="http://schemas.openxmlformats.org/markup-compatibility/2006">
              <mc:Choice xmlns:v="urn:schemas-microsoft-com:vml" Requires="v">
                <p:oleObj spid="_x0000_s220163" name="Equation" r:id="rId4" imgW="2933640" imgH="1955520" progId="Equation.DSMT4">
                  <p:embed/>
                </p:oleObj>
              </mc:Choice>
              <mc:Fallback>
                <p:oleObj name="Equation" r:id="rId4" imgW="2933640" imgH="19555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828800"/>
                        <a:ext cx="5899150" cy="39323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sz="2400" smtClean="0"/>
              <a:t>Sample Selection in Exponential Regression</a:t>
            </a:r>
          </a:p>
        </p:txBody>
      </p:sp>
      <p:graphicFrame>
        <p:nvGraphicFramePr>
          <p:cNvPr id="6146" name="Object 3"/>
          <p:cNvGraphicFramePr>
            <a:graphicFrameLocks noChangeAspect="1"/>
          </p:cNvGraphicFramePr>
          <p:nvPr/>
        </p:nvGraphicFramePr>
        <p:xfrm>
          <a:off x="1600200" y="1828800"/>
          <a:ext cx="5986463" cy="4703552"/>
        </p:xfrm>
        <a:graphic>
          <a:graphicData uri="http://schemas.openxmlformats.org/presentationml/2006/ole">
            <mc:AlternateContent xmlns:mc="http://schemas.openxmlformats.org/markup-compatibility/2006">
              <mc:Choice xmlns:v="urn:schemas-microsoft-com:vml" Requires="v">
                <p:oleObj spid="_x0000_s125955" name="Equation" r:id="rId4" imgW="3657600" imgH="2717640" progId="Equation.DSMT4">
                  <p:embed/>
                </p:oleObj>
              </mc:Choice>
              <mc:Fallback>
                <p:oleObj name="Equation" r:id="rId4" imgW="3657600" imgH="271764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828800"/>
                        <a:ext cx="5986463" cy="470355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8" name="Line 4"/>
          <p:cNvSpPr>
            <a:spLocks noChangeShapeType="1"/>
          </p:cNvSpPr>
          <p:nvPr/>
        </p:nvSpPr>
        <p:spPr bwMode="auto">
          <a:xfrm flipV="1">
            <a:off x="5105400" y="3352800"/>
            <a:ext cx="304800" cy="457200"/>
          </a:xfrm>
          <a:prstGeom prst="line">
            <a:avLst/>
          </a:prstGeom>
          <a:noFill/>
          <a:ln w="57150">
            <a:solidFill>
              <a:srgbClr val="FF3300"/>
            </a:solidFill>
            <a:round/>
            <a:headEnd type="triangle" w="med" len="med"/>
            <a:tailEnd type="triangle" w="med" len="med"/>
          </a:ln>
        </p:spPr>
        <p:txBody>
          <a:bodyPr wrap="none"/>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smtClean="0"/>
              <a:t>Panel Data and Selection</a:t>
            </a:r>
          </a:p>
        </p:txBody>
      </p:sp>
      <p:graphicFrame>
        <p:nvGraphicFramePr>
          <p:cNvPr id="8194" name="Object 4"/>
          <p:cNvGraphicFramePr>
            <a:graphicFrameLocks noChangeAspect="1"/>
          </p:cNvGraphicFramePr>
          <p:nvPr/>
        </p:nvGraphicFramePr>
        <p:xfrm>
          <a:off x="533400" y="2209800"/>
          <a:ext cx="8358188" cy="3852863"/>
        </p:xfrm>
        <a:graphic>
          <a:graphicData uri="http://schemas.openxmlformats.org/presentationml/2006/ole">
            <mc:AlternateContent xmlns:mc="http://schemas.openxmlformats.org/markup-compatibility/2006">
              <mc:Choice xmlns:v="urn:schemas-microsoft-com:vml" Requires="v">
                <p:oleObj spid="_x0000_s126979" name="Equation" r:id="rId3" imgW="4572000" imgH="2108160" progId="Equation.DSMT4">
                  <p:embed/>
                </p:oleObj>
              </mc:Choice>
              <mc:Fallback>
                <p:oleObj name="Equation" r:id="rId3" imgW="4572000" imgH="210816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209800"/>
                        <a:ext cx="8358188" cy="3852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990600"/>
            <a:ext cx="8382000" cy="1143000"/>
          </a:xfrm>
        </p:spPr>
        <p:txBody>
          <a:bodyPr/>
          <a:lstStyle/>
          <a:p>
            <a:pPr eaLnBrk="1" hangingPunct="1"/>
            <a:r>
              <a:rPr lang="en-US" smtClean="0"/>
              <a:t>Panel Data and Sample Selection Models: A Nonlinear Time Series</a:t>
            </a:r>
          </a:p>
        </p:txBody>
      </p:sp>
      <p:sp>
        <p:nvSpPr>
          <p:cNvPr id="33795" name="Rectangle 3"/>
          <p:cNvSpPr>
            <a:spLocks noGrp="1" noChangeArrowheads="1"/>
          </p:cNvSpPr>
          <p:nvPr>
            <p:ph type="body" idx="1"/>
          </p:nvPr>
        </p:nvSpPr>
        <p:spPr>
          <a:xfrm>
            <a:off x="457200" y="2362200"/>
            <a:ext cx="8458200" cy="2971800"/>
          </a:xfrm>
        </p:spPr>
        <p:txBody>
          <a:bodyPr/>
          <a:lstStyle/>
          <a:p>
            <a:pPr eaLnBrk="1" hangingPunct="1">
              <a:buFont typeface="Wingdings" pitchFamily="2" charset="2"/>
              <a:buNone/>
            </a:pPr>
            <a:r>
              <a:rPr lang="en-US" sz="2400" smtClean="0">
                <a:latin typeface="Arial" pitchFamily="34" charset="0"/>
                <a:cs typeface="Arial" pitchFamily="34" charset="0"/>
              </a:rPr>
              <a:t>I.   </a:t>
            </a:r>
            <a:r>
              <a:rPr lang="en-US" sz="2400" smtClean="0">
                <a:solidFill>
                  <a:srgbClr val="FF3300"/>
                </a:solidFill>
                <a:latin typeface="Arial" pitchFamily="34" charset="0"/>
                <a:cs typeface="Arial" pitchFamily="34" charset="0"/>
              </a:rPr>
              <a:t>1990-1992:</a:t>
            </a:r>
            <a:r>
              <a:rPr lang="en-US" sz="2400" smtClean="0">
                <a:latin typeface="Arial" pitchFamily="34" charset="0"/>
                <a:cs typeface="Arial" pitchFamily="34" charset="0"/>
              </a:rPr>
              <a:t>  Fixed and Random Effects Extensions</a:t>
            </a:r>
          </a:p>
          <a:p>
            <a:pPr eaLnBrk="1" hangingPunct="1">
              <a:buFont typeface="Wingdings" pitchFamily="2" charset="2"/>
              <a:buNone/>
            </a:pPr>
            <a:r>
              <a:rPr lang="en-US" sz="2400" smtClean="0">
                <a:latin typeface="Arial" pitchFamily="34" charset="0"/>
                <a:cs typeface="Arial" pitchFamily="34" charset="0"/>
              </a:rPr>
              <a:t>II.  </a:t>
            </a:r>
            <a:r>
              <a:rPr lang="en-US" sz="2400" smtClean="0">
                <a:solidFill>
                  <a:srgbClr val="FF3300"/>
                </a:solidFill>
                <a:latin typeface="Arial" pitchFamily="34" charset="0"/>
                <a:cs typeface="Arial" pitchFamily="34" charset="0"/>
              </a:rPr>
              <a:t>1995 and 2005:</a:t>
            </a:r>
            <a:r>
              <a:rPr lang="en-US" sz="2400" smtClean="0">
                <a:latin typeface="Arial" pitchFamily="34" charset="0"/>
                <a:cs typeface="Arial" pitchFamily="34" charset="0"/>
              </a:rPr>
              <a:t> Model Identification through</a:t>
            </a:r>
            <a:br>
              <a:rPr lang="en-US" sz="2400" smtClean="0">
                <a:latin typeface="Arial" pitchFamily="34" charset="0"/>
                <a:cs typeface="Arial" pitchFamily="34" charset="0"/>
              </a:rPr>
            </a:br>
            <a:r>
              <a:rPr lang="en-US" sz="2400" smtClean="0">
                <a:latin typeface="Arial" pitchFamily="34" charset="0"/>
                <a:cs typeface="Arial" pitchFamily="34" charset="0"/>
              </a:rPr>
              <a:t> Conditional Mean Assumptions</a:t>
            </a:r>
          </a:p>
          <a:p>
            <a:pPr eaLnBrk="1" hangingPunct="1">
              <a:buFont typeface="Wingdings" pitchFamily="2" charset="2"/>
              <a:buNone/>
            </a:pPr>
            <a:r>
              <a:rPr lang="en-US" sz="2400" smtClean="0">
                <a:latin typeface="Arial" pitchFamily="34" charset="0"/>
                <a:cs typeface="Arial" pitchFamily="34" charset="0"/>
              </a:rPr>
              <a:t>III. </a:t>
            </a:r>
            <a:r>
              <a:rPr lang="en-US" sz="2400" smtClean="0">
                <a:solidFill>
                  <a:srgbClr val="FF3300"/>
                </a:solidFill>
                <a:latin typeface="Arial" pitchFamily="34" charset="0"/>
                <a:cs typeface="Arial" pitchFamily="34" charset="0"/>
              </a:rPr>
              <a:t>1997-2005:</a:t>
            </a:r>
            <a:r>
              <a:rPr lang="en-US" sz="2400" smtClean="0">
                <a:latin typeface="Arial" pitchFamily="34" charset="0"/>
                <a:cs typeface="Arial" pitchFamily="34" charset="0"/>
              </a:rPr>
              <a:t> Semiparametric Approaches based</a:t>
            </a:r>
            <a:br>
              <a:rPr lang="en-US" sz="2400" smtClean="0">
                <a:latin typeface="Arial" pitchFamily="34" charset="0"/>
                <a:cs typeface="Arial" pitchFamily="34" charset="0"/>
              </a:rPr>
            </a:br>
            <a:r>
              <a:rPr lang="en-US" sz="2400" smtClean="0">
                <a:latin typeface="Arial" pitchFamily="34" charset="0"/>
                <a:cs typeface="Arial" pitchFamily="34" charset="0"/>
              </a:rPr>
              <a:t> on Differences and Kernel Weights</a:t>
            </a:r>
          </a:p>
          <a:p>
            <a:pPr eaLnBrk="1" hangingPunct="1">
              <a:buFont typeface="Wingdings" pitchFamily="2" charset="2"/>
              <a:buNone/>
            </a:pPr>
            <a:r>
              <a:rPr lang="en-US" sz="2400" smtClean="0">
                <a:latin typeface="Arial" pitchFamily="34" charset="0"/>
                <a:cs typeface="Arial" pitchFamily="34" charset="0"/>
              </a:rPr>
              <a:t>IV.  </a:t>
            </a:r>
            <a:r>
              <a:rPr lang="en-US" sz="2400" smtClean="0">
                <a:solidFill>
                  <a:srgbClr val="FF3300"/>
                </a:solidFill>
                <a:latin typeface="Arial" pitchFamily="34" charset="0"/>
                <a:cs typeface="Arial" pitchFamily="34" charset="0"/>
              </a:rPr>
              <a:t>2007:</a:t>
            </a:r>
            <a:r>
              <a:rPr lang="en-US" sz="2400" smtClean="0">
                <a:latin typeface="Arial" pitchFamily="34" charset="0"/>
                <a:cs typeface="Arial" pitchFamily="34" charset="0"/>
              </a:rPr>
              <a:t> Return to Conventional Estimators, with</a:t>
            </a:r>
            <a:br>
              <a:rPr lang="en-US" sz="2400" smtClean="0">
                <a:latin typeface="Arial" pitchFamily="34" charset="0"/>
                <a:cs typeface="Arial" pitchFamily="34" charset="0"/>
              </a:rPr>
            </a:br>
            <a:r>
              <a:rPr lang="en-US" sz="2400" smtClean="0">
                <a:latin typeface="Arial" pitchFamily="34" charset="0"/>
                <a:cs typeface="Arial" pitchFamily="34" charset="0"/>
              </a:rPr>
              <a:t> Bias Corrections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sz="2800" smtClean="0"/>
              <a:t>Panel Data Sample Selection Models</a:t>
            </a:r>
          </a:p>
        </p:txBody>
      </p:sp>
      <p:graphicFrame>
        <p:nvGraphicFramePr>
          <p:cNvPr id="9218" name="Object 4"/>
          <p:cNvGraphicFramePr>
            <a:graphicFrameLocks noChangeAspect="1"/>
          </p:cNvGraphicFramePr>
          <p:nvPr/>
        </p:nvGraphicFramePr>
        <p:xfrm>
          <a:off x="914400" y="1905000"/>
          <a:ext cx="7478713" cy="4699000"/>
        </p:xfrm>
        <a:graphic>
          <a:graphicData uri="http://schemas.openxmlformats.org/presentationml/2006/ole">
            <mc:AlternateContent xmlns:mc="http://schemas.openxmlformats.org/markup-compatibility/2006">
              <mc:Choice xmlns:v="urn:schemas-microsoft-com:vml" Requires="v">
                <p:oleObj spid="_x0000_s128003" name="Equation" r:id="rId4" imgW="5092560" imgH="3200400" progId="Equation.DSMT4">
                  <p:embed/>
                </p:oleObj>
              </mc:Choice>
              <mc:Fallback>
                <p:oleObj name="Equation" r:id="rId4" imgW="5092560" imgH="32004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905000"/>
                        <a:ext cx="7478713" cy="469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Zabel – Economics Letters</a:t>
            </a:r>
          </a:p>
        </p:txBody>
      </p:sp>
      <p:sp>
        <p:nvSpPr>
          <p:cNvPr id="34819" name="Rectangle 3"/>
          <p:cNvSpPr>
            <a:spLocks noGrp="1" noChangeArrowheads="1"/>
          </p:cNvSpPr>
          <p:nvPr>
            <p:ph type="body" idx="1"/>
          </p:nvPr>
        </p:nvSpPr>
        <p:spPr/>
        <p:txBody>
          <a:bodyPr/>
          <a:lstStyle/>
          <a:p>
            <a:pPr eaLnBrk="1" hangingPunct="1"/>
            <a:r>
              <a:rPr lang="en-US" sz="2400" smtClean="0"/>
              <a:t>Inappropriate to have a mix of FE and RE models</a:t>
            </a:r>
          </a:p>
          <a:p>
            <a:pPr eaLnBrk="1" hangingPunct="1"/>
            <a:r>
              <a:rPr lang="en-US" sz="2400" smtClean="0"/>
              <a:t>Two part solution</a:t>
            </a:r>
          </a:p>
          <a:p>
            <a:pPr lvl="1" eaLnBrk="1" hangingPunct="1"/>
            <a:r>
              <a:rPr lang="en-US" smtClean="0"/>
              <a:t>Treat both effects as “fixed”</a:t>
            </a:r>
          </a:p>
          <a:p>
            <a:pPr lvl="1" eaLnBrk="1" hangingPunct="1"/>
            <a:r>
              <a:rPr lang="en-US" smtClean="0"/>
              <a:t>Project both effects onto the group means of the variables in the equations (Mundlak approach)</a:t>
            </a:r>
          </a:p>
          <a:p>
            <a:pPr lvl="1" eaLnBrk="1" hangingPunct="1"/>
            <a:r>
              <a:rPr lang="en-US" smtClean="0"/>
              <a:t>Resulting model is two random effects equations</a:t>
            </a:r>
          </a:p>
          <a:p>
            <a:pPr eaLnBrk="1" hangingPunct="1"/>
            <a:r>
              <a:rPr lang="en-US" sz="2400" smtClean="0"/>
              <a:t>Use both random effects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smtClean="0"/>
              <a:t>Selection with Fixed Effects</a:t>
            </a:r>
          </a:p>
        </p:txBody>
      </p:sp>
      <p:graphicFrame>
        <p:nvGraphicFramePr>
          <p:cNvPr id="10242" name="Object 4"/>
          <p:cNvGraphicFramePr>
            <a:graphicFrameLocks noChangeAspect="1"/>
          </p:cNvGraphicFramePr>
          <p:nvPr/>
        </p:nvGraphicFramePr>
        <p:xfrm>
          <a:off x="1447800" y="1752600"/>
          <a:ext cx="6821726" cy="4359275"/>
        </p:xfrm>
        <a:graphic>
          <a:graphicData uri="http://schemas.openxmlformats.org/presentationml/2006/ole">
            <mc:AlternateContent xmlns:mc="http://schemas.openxmlformats.org/markup-compatibility/2006">
              <mc:Choice xmlns:v="urn:schemas-microsoft-com:vml" Requires="v">
                <p:oleObj spid="_x0000_s129027" name="Equation" r:id="rId3" imgW="3657600" imgH="2336760" progId="Equation.DSMT4">
                  <p:embed/>
                </p:oleObj>
              </mc:Choice>
              <mc:Fallback>
                <p:oleObj name="Equation" r:id="rId3" imgW="3657600" imgH="233676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752600"/>
                        <a:ext cx="6821726" cy="435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eaLnBrk="1" hangingPunct="1"/>
            <a:r>
              <a:rPr lang="en-US" smtClean="0"/>
              <a:t>Practical Complications</a:t>
            </a:r>
          </a:p>
        </p:txBody>
      </p:sp>
      <p:sp>
        <p:nvSpPr>
          <p:cNvPr id="35843" name="Text Box 5"/>
          <p:cNvSpPr txBox="1">
            <a:spLocks noChangeArrowheads="1"/>
          </p:cNvSpPr>
          <p:nvPr/>
        </p:nvSpPr>
        <p:spPr bwMode="auto">
          <a:xfrm>
            <a:off x="685800" y="2133600"/>
            <a:ext cx="8001000" cy="3508375"/>
          </a:xfrm>
          <a:prstGeom prst="rect">
            <a:avLst/>
          </a:prstGeom>
          <a:noFill/>
          <a:ln w="19050">
            <a:noFill/>
            <a:miter lim="800000"/>
            <a:headEnd/>
            <a:tailEnd/>
          </a:ln>
        </p:spPr>
        <p:txBody>
          <a:bodyPr>
            <a:spAutoFit/>
          </a:bodyPr>
          <a:lstStyle/>
          <a:p>
            <a:pPr>
              <a:spcBef>
                <a:spcPct val="50000"/>
              </a:spcBef>
            </a:pPr>
            <a:r>
              <a:rPr lang="en-US" sz="2800"/>
              <a:t>The bivariate normal integration is actually the product of two univariate normals, because in the specification above, </a:t>
            </a:r>
            <a:r>
              <a:rPr lang="en-US" sz="2800" i="1"/>
              <a:t>v</a:t>
            </a:r>
            <a:r>
              <a:rPr lang="en-US" sz="2800" i="1" baseline="-25000"/>
              <a:t>i</a:t>
            </a:r>
            <a:r>
              <a:rPr lang="en-US" sz="2800"/>
              <a:t> and </a:t>
            </a:r>
            <a:r>
              <a:rPr lang="en-US" sz="2800" i="1"/>
              <a:t>w</a:t>
            </a:r>
            <a:r>
              <a:rPr lang="en-US" sz="2800" i="1" baseline="-25000"/>
              <a:t>i</a:t>
            </a:r>
            <a:r>
              <a:rPr lang="en-US" sz="2800"/>
              <a:t> are assumed to be uncorrelated.  Vella notes, however, “… given the computational demands of estimating by maximum likelihood induced by the requirement to evaluate multiple integrals, we consider the applicability of available simple, or two step procedures.”</a:t>
            </a:r>
            <a:r>
              <a:rPr lang="en-US"/>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smtClean="0"/>
              <a:t>Simulation</a:t>
            </a:r>
          </a:p>
        </p:txBody>
      </p:sp>
      <p:sp>
        <p:nvSpPr>
          <p:cNvPr id="11268" name="Text Box 4"/>
          <p:cNvSpPr txBox="1">
            <a:spLocks noChangeArrowheads="1"/>
          </p:cNvSpPr>
          <p:nvPr/>
        </p:nvSpPr>
        <p:spPr bwMode="auto">
          <a:xfrm>
            <a:off x="457200" y="1981200"/>
            <a:ext cx="8229600" cy="1800225"/>
          </a:xfrm>
          <a:prstGeom prst="rect">
            <a:avLst/>
          </a:prstGeom>
          <a:noFill/>
          <a:ln w="19050">
            <a:noFill/>
            <a:miter lim="800000"/>
            <a:headEnd/>
            <a:tailEnd/>
          </a:ln>
        </p:spPr>
        <p:txBody>
          <a:bodyPr>
            <a:spAutoFit/>
          </a:bodyPr>
          <a:lstStyle/>
          <a:p>
            <a:pPr>
              <a:spcBef>
                <a:spcPct val="50000"/>
              </a:spcBef>
            </a:pPr>
            <a:r>
              <a:rPr lang="en-US" sz="2800"/>
              <a:t>The first line in the log likelihood is of the form E</a:t>
            </a:r>
            <a:r>
              <a:rPr lang="en-US" sz="2800" baseline="-25000"/>
              <a:t>v</a:t>
            </a:r>
            <a:r>
              <a:rPr lang="en-US" sz="2800"/>
              <a:t>[</a:t>
            </a:r>
            <a:r>
              <a:rPr lang="en-US" sz="2800">
                <a:sym typeface="Symbol" pitchFamily="18" charset="2"/>
              </a:rPr>
              <a:t></a:t>
            </a:r>
            <a:r>
              <a:rPr lang="en-US" sz="2800" baseline="-25000"/>
              <a:t>d=0</a:t>
            </a:r>
            <a:r>
              <a:rPr lang="en-US" sz="2800">
                <a:sym typeface="Symbol" pitchFamily="18" charset="2"/>
              </a:rPr>
              <a:t></a:t>
            </a:r>
            <a:r>
              <a:rPr lang="en-US" sz="2800"/>
              <a:t>(…)] and the second line is of the form E</a:t>
            </a:r>
            <a:r>
              <a:rPr lang="en-US" sz="2800" baseline="-25000"/>
              <a:t>w</a:t>
            </a:r>
            <a:r>
              <a:rPr lang="en-US" sz="2800"/>
              <a:t>[E</a:t>
            </a:r>
            <a:r>
              <a:rPr lang="en-US" sz="2800" baseline="-25000"/>
              <a:t>v</a:t>
            </a:r>
            <a:r>
              <a:rPr lang="en-US" sz="2800"/>
              <a:t>[</a:t>
            </a:r>
            <a:r>
              <a:rPr lang="en-US" sz="2800">
                <a:sym typeface="Symbol" pitchFamily="18" charset="2"/>
              </a:rPr>
              <a:t></a:t>
            </a:r>
            <a:r>
              <a:rPr lang="en-US" sz="2800"/>
              <a:t>(…)</a:t>
            </a:r>
            <a:r>
              <a:rPr lang="en-US" sz="2800">
                <a:sym typeface="Symbol" pitchFamily="18" charset="2"/>
              </a:rPr>
              <a:t></a:t>
            </a:r>
            <a:r>
              <a:rPr lang="en-US" sz="2800"/>
              <a:t>(…)/</a:t>
            </a:r>
            <a:r>
              <a:rPr lang="en-US" sz="2800">
                <a:sym typeface="Symbol" pitchFamily="18" charset="2"/>
              </a:rPr>
              <a:t></a:t>
            </a:r>
            <a:r>
              <a:rPr lang="en-US" sz="2800"/>
              <a:t>]].  Using simulation instead, the simulated likelihood is</a:t>
            </a:r>
          </a:p>
        </p:txBody>
      </p:sp>
      <p:graphicFrame>
        <p:nvGraphicFramePr>
          <p:cNvPr id="11266" name="Object 5"/>
          <p:cNvGraphicFramePr>
            <a:graphicFrameLocks noChangeAspect="1"/>
          </p:cNvGraphicFramePr>
          <p:nvPr/>
        </p:nvGraphicFramePr>
        <p:xfrm>
          <a:off x="609600" y="3810000"/>
          <a:ext cx="8305800" cy="2465387"/>
        </p:xfrm>
        <a:graphic>
          <a:graphicData uri="http://schemas.openxmlformats.org/presentationml/2006/ole">
            <mc:AlternateContent xmlns:mc="http://schemas.openxmlformats.org/markup-compatibility/2006">
              <mc:Choice xmlns:v="urn:schemas-microsoft-com:vml" Requires="v">
                <p:oleObj spid="_x0000_s130051" name="Equation" r:id="rId3" imgW="4063680" imgH="1206360" progId="Equation.DSMT4">
                  <p:embed/>
                </p:oleObj>
              </mc:Choice>
              <mc:Fallback>
                <p:oleObj name="Equation" r:id="rId3" imgW="4063680" imgH="1206360"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810000"/>
                        <a:ext cx="8305800" cy="2465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Correlated Effects</a:t>
            </a:r>
          </a:p>
        </p:txBody>
      </p:sp>
      <p:sp>
        <p:nvSpPr>
          <p:cNvPr id="36867" name="Text Box 4"/>
          <p:cNvSpPr txBox="1">
            <a:spLocks noChangeArrowheads="1"/>
          </p:cNvSpPr>
          <p:nvPr/>
        </p:nvSpPr>
        <p:spPr bwMode="auto">
          <a:xfrm>
            <a:off x="457200" y="2133600"/>
            <a:ext cx="8305800" cy="3935413"/>
          </a:xfrm>
          <a:prstGeom prst="rect">
            <a:avLst/>
          </a:prstGeom>
          <a:noFill/>
          <a:ln w="19050">
            <a:noFill/>
            <a:miter lim="800000"/>
            <a:headEnd/>
            <a:tailEnd/>
          </a:ln>
        </p:spPr>
        <p:txBody>
          <a:bodyPr>
            <a:spAutoFit/>
          </a:bodyPr>
          <a:lstStyle/>
          <a:p>
            <a:r>
              <a:rPr lang="en-US" sz="2800"/>
              <a:t>Suppose that </a:t>
            </a:r>
            <a:r>
              <a:rPr lang="en-US" sz="2800" i="1"/>
              <a:t>w</a:t>
            </a:r>
            <a:r>
              <a:rPr lang="en-US" sz="2800" i="1" baseline="-25000"/>
              <a:t>i</a:t>
            </a:r>
            <a:r>
              <a:rPr lang="en-US" sz="2800" i="1"/>
              <a:t> </a:t>
            </a:r>
            <a:r>
              <a:rPr lang="en-US" sz="2800"/>
              <a:t>and </a:t>
            </a:r>
            <a:r>
              <a:rPr lang="en-US" sz="2800" i="1"/>
              <a:t>v</a:t>
            </a:r>
            <a:r>
              <a:rPr lang="en-US" sz="2800" i="1" baseline="-25000"/>
              <a:t>i</a:t>
            </a:r>
            <a:r>
              <a:rPr lang="en-US" sz="2800"/>
              <a:t> are bivariate standard normal with correlation </a:t>
            </a:r>
            <a:r>
              <a:rPr lang="en-US" sz="2800">
                <a:sym typeface="Symbol" pitchFamily="18" charset="2"/>
              </a:rPr>
              <a:t></a:t>
            </a:r>
            <a:r>
              <a:rPr lang="en-US" sz="2800" baseline="-25000"/>
              <a:t>vw</a:t>
            </a:r>
            <a:r>
              <a:rPr lang="en-US" sz="2800"/>
              <a:t>.  We can project </a:t>
            </a:r>
            <a:r>
              <a:rPr lang="en-US" sz="2800" i="1"/>
              <a:t>w</a:t>
            </a:r>
            <a:r>
              <a:rPr lang="en-US" sz="2800" i="1" baseline="-25000"/>
              <a:t>i</a:t>
            </a:r>
            <a:r>
              <a:rPr lang="en-US" sz="2800"/>
              <a:t> on </a:t>
            </a:r>
            <a:r>
              <a:rPr lang="en-US" sz="2800" i="1"/>
              <a:t>v</a:t>
            </a:r>
            <a:r>
              <a:rPr lang="en-US" sz="2800" i="1" baseline="-25000"/>
              <a:t>i</a:t>
            </a:r>
            <a:r>
              <a:rPr lang="en-US" sz="2800"/>
              <a:t> and write </a:t>
            </a:r>
          </a:p>
          <a:p>
            <a:r>
              <a:rPr lang="en-US" sz="2800" i="1"/>
              <a:t>	w</a:t>
            </a:r>
            <a:r>
              <a:rPr lang="en-US" sz="2800" i="1" baseline="-25000"/>
              <a:t>i</a:t>
            </a:r>
            <a:r>
              <a:rPr lang="en-US" sz="2800" i="1"/>
              <a:t> </a:t>
            </a:r>
            <a:r>
              <a:rPr lang="en-US" sz="2800"/>
              <a:t>= </a:t>
            </a:r>
            <a:r>
              <a:rPr lang="en-US" sz="2800">
                <a:sym typeface="Symbol" pitchFamily="18" charset="2"/>
              </a:rPr>
              <a:t></a:t>
            </a:r>
            <a:r>
              <a:rPr lang="en-US" sz="2800" i="1" baseline="-25000"/>
              <a:t>vw</a:t>
            </a:r>
            <a:r>
              <a:rPr lang="en-US" sz="2800" i="1"/>
              <a:t>v</a:t>
            </a:r>
            <a:r>
              <a:rPr lang="en-US" sz="2800" i="1" baseline="-25000"/>
              <a:t>i</a:t>
            </a:r>
            <a:r>
              <a:rPr lang="en-US" sz="2800" i="1"/>
              <a:t> </a:t>
            </a:r>
            <a:r>
              <a:rPr lang="en-US" sz="2800"/>
              <a:t>+ (1-</a:t>
            </a:r>
            <a:r>
              <a:rPr lang="en-US" sz="2800">
                <a:sym typeface="Symbol" pitchFamily="18" charset="2"/>
              </a:rPr>
              <a:t></a:t>
            </a:r>
            <a:r>
              <a:rPr lang="en-US" sz="2800" baseline="-25000"/>
              <a:t>vw</a:t>
            </a:r>
            <a:r>
              <a:rPr lang="en-US" sz="2800" baseline="30000"/>
              <a:t>2</a:t>
            </a:r>
            <a:r>
              <a:rPr lang="en-US" sz="2800"/>
              <a:t>)</a:t>
            </a:r>
            <a:r>
              <a:rPr lang="en-US" sz="2800" baseline="30000"/>
              <a:t>1/2</a:t>
            </a:r>
            <a:r>
              <a:rPr lang="en-US" sz="2800" i="1"/>
              <a:t>h</a:t>
            </a:r>
            <a:r>
              <a:rPr lang="en-US" sz="2800" i="1" baseline="-25000"/>
              <a:t>i</a:t>
            </a:r>
            <a:endParaRPr lang="en-US" sz="2800" baseline="-25000"/>
          </a:p>
          <a:p>
            <a:r>
              <a:rPr lang="en-US" sz="2800"/>
              <a:t>where </a:t>
            </a:r>
            <a:r>
              <a:rPr lang="en-US" sz="2800" i="1"/>
              <a:t>h</a:t>
            </a:r>
            <a:r>
              <a:rPr lang="en-US" sz="2800" i="1" baseline="-25000"/>
              <a:t>i</a:t>
            </a:r>
            <a:r>
              <a:rPr lang="en-US" sz="2800" i="1"/>
              <a:t> </a:t>
            </a:r>
            <a:r>
              <a:rPr lang="en-US" sz="2800"/>
              <a:t>has a standard normal distribution.  To allow the correlation, we now simply substitute this expression for wi in the simulated (or original) log likelihood, and add </a:t>
            </a:r>
            <a:r>
              <a:rPr lang="en-US" sz="2800">
                <a:sym typeface="Symbol" pitchFamily="18" charset="2"/>
              </a:rPr>
              <a:t></a:t>
            </a:r>
            <a:r>
              <a:rPr lang="en-US" sz="2800" i="1" baseline="-25000"/>
              <a:t>vw</a:t>
            </a:r>
            <a:r>
              <a:rPr lang="en-US" sz="2800"/>
              <a:t> to the list of parameters to be estimated.  The simulation is then over still independent normal variates, </a:t>
            </a:r>
            <a:r>
              <a:rPr lang="en-US" sz="2800" i="1"/>
              <a:t>v</a:t>
            </a:r>
            <a:r>
              <a:rPr lang="en-US" sz="2800" i="1" baseline="-25000"/>
              <a:t>i</a:t>
            </a:r>
            <a:r>
              <a:rPr lang="en-US" sz="2800" i="1"/>
              <a:t> </a:t>
            </a:r>
            <a:r>
              <a:rPr lang="en-US" sz="2800"/>
              <a:t>and </a:t>
            </a:r>
            <a:r>
              <a:rPr lang="en-US" sz="2800" i="1"/>
              <a:t>h</a:t>
            </a:r>
            <a:r>
              <a:rPr lang="en-US" sz="2800" i="1" baseline="-25000"/>
              <a:t>i</a:t>
            </a:r>
            <a:r>
              <a:rPr lang="en-US" sz="2800" i="1"/>
              <a:t>.</a:t>
            </a:r>
            <a:r>
              <a:rPr lang="en-US" sz="2800"/>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0" y="533400"/>
            <a:ext cx="8229600" cy="1143000"/>
          </a:xfrm>
        </p:spPr>
        <p:txBody>
          <a:bodyPr/>
          <a:lstStyle/>
          <a:p>
            <a:pPr eaLnBrk="1" hangingPunct="1"/>
            <a:r>
              <a:rPr lang="en-US" smtClean="0"/>
              <a:t>Conditional Means</a:t>
            </a:r>
          </a:p>
        </p:txBody>
      </p:sp>
      <p:pic>
        <p:nvPicPr>
          <p:cNvPr id="37891" name="Picture 4"/>
          <p:cNvPicPr>
            <a:picLocks noChangeAspect="1" noChangeArrowheads="1"/>
          </p:cNvPicPr>
          <p:nvPr/>
        </p:nvPicPr>
        <p:blipFill>
          <a:blip r:embed="rId3"/>
          <a:srcRect/>
          <a:stretch>
            <a:fillRect/>
          </a:stretch>
        </p:blipFill>
        <p:spPr bwMode="auto">
          <a:xfrm>
            <a:off x="685800" y="1828800"/>
            <a:ext cx="8001000" cy="48895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en-US" smtClean="0"/>
              <a:t>A Feasible Estimator</a:t>
            </a:r>
          </a:p>
        </p:txBody>
      </p:sp>
      <p:pic>
        <p:nvPicPr>
          <p:cNvPr id="38915" name="Picture 5"/>
          <p:cNvPicPr>
            <a:picLocks noChangeAspect="1" noChangeArrowheads="1"/>
          </p:cNvPicPr>
          <p:nvPr/>
        </p:nvPicPr>
        <p:blipFill>
          <a:blip r:embed="rId2"/>
          <a:srcRect/>
          <a:stretch>
            <a:fillRect/>
          </a:stretch>
        </p:blipFill>
        <p:spPr bwMode="auto">
          <a:xfrm>
            <a:off x="685800" y="2057400"/>
            <a:ext cx="8077200" cy="43815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Estimation</a:t>
            </a:r>
          </a:p>
        </p:txBody>
      </p:sp>
      <p:pic>
        <p:nvPicPr>
          <p:cNvPr id="39939" name="Picture 4"/>
          <p:cNvPicPr>
            <a:picLocks noChangeAspect="1" noChangeArrowheads="1"/>
          </p:cNvPicPr>
          <p:nvPr/>
        </p:nvPicPr>
        <p:blipFill>
          <a:blip r:embed="rId2"/>
          <a:srcRect/>
          <a:stretch>
            <a:fillRect/>
          </a:stretch>
        </p:blipFill>
        <p:spPr bwMode="auto">
          <a:xfrm>
            <a:off x="609600" y="1981200"/>
            <a:ext cx="8534400" cy="3484563"/>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US" smtClean="0"/>
              <a:t>Kyriazidou - Semiparametrics</a:t>
            </a:r>
          </a:p>
        </p:txBody>
      </p:sp>
      <p:graphicFrame>
        <p:nvGraphicFramePr>
          <p:cNvPr id="12290" name="Object 4"/>
          <p:cNvGraphicFramePr>
            <a:graphicFrameLocks noChangeAspect="1"/>
          </p:cNvGraphicFramePr>
          <p:nvPr/>
        </p:nvGraphicFramePr>
        <p:xfrm>
          <a:off x="838200" y="1905000"/>
          <a:ext cx="7496175" cy="4298950"/>
        </p:xfrm>
        <a:graphic>
          <a:graphicData uri="http://schemas.openxmlformats.org/presentationml/2006/ole">
            <mc:AlternateContent xmlns:mc="http://schemas.openxmlformats.org/markup-compatibility/2006">
              <mc:Choice xmlns:v="urn:schemas-microsoft-com:vml" Requires="v">
                <p:oleObj spid="_x0000_s131075" name="Equation" r:id="rId3" imgW="3720960" imgH="2133360" progId="Equation.DSMT4">
                  <p:embed/>
                </p:oleObj>
              </mc:Choice>
              <mc:Fallback>
                <p:oleObj name="Equation" r:id="rId3" imgW="3720960" imgH="213336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905000"/>
                        <a:ext cx="7496175" cy="429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Bias Corrections</a:t>
            </a:r>
          </a:p>
        </p:txBody>
      </p:sp>
      <p:sp>
        <p:nvSpPr>
          <p:cNvPr id="40963" name="Rectangle 3"/>
          <p:cNvSpPr>
            <a:spLocks noGrp="1" noChangeArrowheads="1"/>
          </p:cNvSpPr>
          <p:nvPr>
            <p:ph type="body" idx="1"/>
          </p:nvPr>
        </p:nvSpPr>
        <p:spPr/>
        <p:txBody>
          <a:bodyPr/>
          <a:lstStyle/>
          <a:p>
            <a:pPr eaLnBrk="1" hangingPunct="1"/>
            <a:r>
              <a:rPr lang="en-US" smtClean="0"/>
              <a:t>Val and Vella, 2007 (Working paper)</a:t>
            </a:r>
          </a:p>
          <a:p>
            <a:pPr eaLnBrk="1" hangingPunct="1"/>
            <a:r>
              <a:rPr lang="en-US" smtClean="0"/>
              <a:t>Assume fixed effects</a:t>
            </a:r>
          </a:p>
          <a:p>
            <a:pPr lvl="1" eaLnBrk="1" hangingPunct="1"/>
            <a:r>
              <a:rPr lang="en-US" smtClean="0"/>
              <a:t>Bias corrected probit estimator at the first step</a:t>
            </a:r>
          </a:p>
          <a:p>
            <a:pPr lvl="1" eaLnBrk="1" hangingPunct="1"/>
            <a:r>
              <a:rPr lang="en-US" smtClean="0"/>
              <a:t>Use fixed probit model to set up second step Heckman style regression treatment.</a:t>
            </a:r>
          </a:p>
          <a:p>
            <a:pPr eaLnBrk="1" hangingPunct="1"/>
            <a:endParaRPr lang="en-US"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Postscript</a:t>
            </a:r>
          </a:p>
        </p:txBody>
      </p:sp>
      <p:sp>
        <p:nvSpPr>
          <p:cNvPr id="41987" name="Rectangle 3"/>
          <p:cNvSpPr>
            <a:spLocks noGrp="1" noChangeArrowheads="1"/>
          </p:cNvSpPr>
          <p:nvPr>
            <p:ph type="body" idx="1"/>
          </p:nvPr>
        </p:nvSpPr>
        <p:spPr/>
        <p:txBody>
          <a:bodyPr/>
          <a:lstStyle/>
          <a:p>
            <a:pPr eaLnBrk="1" hangingPunct="1"/>
            <a:r>
              <a:rPr lang="en-US" sz="2400" smtClean="0"/>
              <a:t>What selection process is at work?</a:t>
            </a:r>
          </a:p>
          <a:p>
            <a:pPr lvl="1" eaLnBrk="1" hangingPunct="1"/>
            <a:r>
              <a:rPr lang="en-US" sz="2000" smtClean="0"/>
              <a:t>All of the work examined here (and in the literature) assumes the selection operates anew in each period</a:t>
            </a:r>
          </a:p>
          <a:p>
            <a:pPr lvl="1" eaLnBrk="1" hangingPunct="1"/>
            <a:r>
              <a:rPr lang="en-US" sz="2000" smtClean="0"/>
              <a:t>An alternative scenario: Selection into the panel, once, at baseline.</a:t>
            </a:r>
          </a:p>
          <a:p>
            <a:pPr lvl="1" eaLnBrk="1" hangingPunct="1"/>
            <a:r>
              <a:rPr lang="en-US" sz="2000" smtClean="0"/>
              <a:t>Alternative: Sequential selection = endogenous attrition (Wooldridge 2002, inverse probability weighting)</a:t>
            </a:r>
          </a:p>
          <a:p>
            <a:pPr eaLnBrk="1" hangingPunct="1"/>
            <a:r>
              <a:rPr lang="en-US" sz="2400" smtClean="0"/>
              <a:t>Why aren’t the time invariant components correlated?  </a:t>
            </a:r>
          </a:p>
          <a:p>
            <a:pPr eaLnBrk="1" hangingPunct="1"/>
            <a:r>
              <a:rPr lang="en-US" sz="2400" smtClean="0"/>
              <a:t>Other models</a:t>
            </a:r>
          </a:p>
          <a:p>
            <a:pPr lvl="1" eaLnBrk="1" hangingPunct="1"/>
            <a:r>
              <a:rPr lang="en-US" sz="2000" smtClean="0"/>
              <a:t>All of the work on panel data selection assumes the main equation is a linear model.</a:t>
            </a:r>
          </a:p>
          <a:p>
            <a:pPr lvl="1" eaLnBrk="1" hangingPunct="1"/>
            <a:r>
              <a:rPr lang="en-US" sz="2000" smtClean="0"/>
              <a:t>Any others?  Discrete choice?  Counts?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838200"/>
            <a:ext cx="8229600" cy="1143000"/>
          </a:xfrm>
        </p:spPr>
        <p:txBody>
          <a:bodyPr/>
          <a:lstStyle/>
          <a:p>
            <a:pPr eaLnBrk="1" hangingPunct="1"/>
            <a:r>
              <a:rPr lang="en-US" smtClean="0"/>
              <a:t>Attrition</a:t>
            </a:r>
          </a:p>
        </p:txBody>
      </p:sp>
      <p:sp>
        <p:nvSpPr>
          <p:cNvPr id="43011" name="Rectangle 3"/>
          <p:cNvSpPr>
            <a:spLocks noGrp="1" noChangeArrowheads="1"/>
          </p:cNvSpPr>
          <p:nvPr>
            <p:ph type="body" idx="1"/>
          </p:nvPr>
        </p:nvSpPr>
        <p:spPr>
          <a:xfrm>
            <a:off x="457200" y="2362200"/>
            <a:ext cx="8229600" cy="3200400"/>
          </a:xfrm>
        </p:spPr>
        <p:txBody>
          <a:bodyPr/>
          <a:lstStyle/>
          <a:p>
            <a:pPr eaLnBrk="1" hangingPunct="1"/>
            <a:r>
              <a:rPr lang="en-US" smtClean="0"/>
              <a:t>In a panel, t=1,…,T individual I leaves the sample at time K</a:t>
            </a:r>
            <a:r>
              <a:rPr lang="en-US" baseline="-25000" smtClean="0"/>
              <a:t>i</a:t>
            </a:r>
            <a:r>
              <a:rPr lang="en-US" smtClean="0"/>
              <a:t> and does not return.</a:t>
            </a:r>
          </a:p>
          <a:p>
            <a:pPr eaLnBrk="1" hangingPunct="1"/>
            <a:r>
              <a:rPr lang="en-US" smtClean="0"/>
              <a:t>If the determinants of attrition (especially the unobservables) are correlated with the variables in the equation of interest, then the now familiar problem of sample selection arises.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z="2800" smtClean="0"/>
              <a:t>Dealing with Attrition in a QOL Study</a:t>
            </a:r>
          </a:p>
        </p:txBody>
      </p:sp>
      <p:sp>
        <p:nvSpPr>
          <p:cNvPr id="46083" name="Rectangle 3"/>
          <p:cNvSpPr>
            <a:spLocks noGrp="1" noChangeArrowheads="1"/>
          </p:cNvSpPr>
          <p:nvPr>
            <p:ph type="body" idx="1"/>
          </p:nvPr>
        </p:nvSpPr>
        <p:spPr/>
        <p:txBody>
          <a:bodyPr/>
          <a:lstStyle/>
          <a:p>
            <a:pPr eaLnBrk="1" hangingPunct="1"/>
            <a:r>
              <a:rPr lang="en-US" sz="2400" smtClean="0"/>
              <a:t>The attrition issue: Appearance for the second interview was low for people with initial low QOL (death or depression) or with initial high QOL (don’t need the treatment). Thus, missing data at exit were clearly related to values of the dependent variable.</a:t>
            </a:r>
          </a:p>
          <a:p>
            <a:pPr eaLnBrk="1" hangingPunct="1"/>
            <a:r>
              <a:rPr lang="en-US" sz="2400" smtClean="0"/>
              <a:t>Solutions to the attrition problem</a:t>
            </a:r>
          </a:p>
          <a:p>
            <a:pPr lvl="1" eaLnBrk="1" hangingPunct="1"/>
            <a:r>
              <a:rPr lang="en-US" sz="2000" smtClean="0"/>
              <a:t>Heckman selection model (used in the study)</a:t>
            </a:r>
          </a:p>
          <a:p>
            <a:pPr lvl="2" eaLnBrk="1" hangingPunct="1"/>
            <a:r>
              <a:rPr lang="en-US" sz="1800" smtClean="0"/>
              <a:t>Prob[Present at exit|covariates] = </a:t>
            </a:r>
            <a:r>
              <a:rPr lang="el-GR" sz="1800" smtClean="0"/>
              <a:t>Φ</a:t>
            </a:r>
            <a:r>
              <a:rPr lang="en-US" sz="1800" smtClean="0"/>
              <a:t>(z’</a:t>
            </a:r>
            <a:r>
              <a:rPr lang="el-GR" sz="1800" smtClean="0"/>
              <a:t>θ</a:t>
            </a:r>
            <a:r>
              <a:rPr lang="en-US" sz="1800" smtClean="0"/>
              <a:t>) (Probit model)</a:t>
            </a:r>
          </a:p>
          <a:p>
            <a:pPr lvl="2" eaLnBrk="1" hangingPunct="1"/>
            <a:r>
              <a:rPr lang="en-US" sz="1800" smtClean="0"/>
              <a:t>Additional variable added to difference model </a:t>
            </a:r>
            <a:r>
              <a:rPr lang="en-US" sz="1800" smtClean="0">
                <a:sym typeface="Symbol" pitchFamily="18" charset="2"/>
              </a:rPr>
              <a:t></a:t>
            </a:r>
            <a:r>
              <a:rPr lang="en-US" sz="1800" baseline="-25000" smtClean="0">
                <a:sym typeface="Symbol" pitchFamily="18" charset="2"/>
              </a:rPr>
              <a:t>i</a:t>
            </a:r>
            <a:r>
              <a:rPr lang="en-US" sz="1800" smtClean="0">
                <a:sym typeface="Symbol" pitchFamily="18" charset="2"/>
              </a:rPr>
              <a:t> = </a:t>
            </a:r>
            <a:r>
              <a:rPr lang="el-GR" sz="1800" smtClean="0"/>
              <a:t>Φ</a:t>
            </a:r>
            <a:r>
              <a:rPr lang="en-US" sz="1800" smtClean="0"/>
              <a:t>(</a:t>
            </a:r>
            <a:r>
              <a:rPr lang="en-US" sz="1800" b="1" smtClean="0"/>
              <a:t>z</a:t>
            </a:r>
            <a:r>
              <a:rPr lang="en-US" sz="1800" baseline="-25000" smtClean="0"/>
              <a:t>i</a:t>
            </a:r>
            <a:r>
              <a:rPr lang="en-US" sz="1800" smtClean="0"/>
              <a:t>’</a:t>
            </a:r>
            <a:r>
              <a:rPr lang="el-GR" sz="1800" smtClean="0"/>
              <a:t>θ</a:t>
            </a:r>
            <a:r>
              <a:rPr lang="en-US" sz="1800" smtClean="0"/>
              <a:t>)/</a:t>
            </a:r>
            <a:r>
              <a:rPr lang="el-GR" sz="1800" smtClean="0"/>
              <a:t>Φ</a:t>
            </a:r>
            <a:r>
              <a:rPr lang="en-US" sz="1800" smtClean="0"/>
              <a:t>(</a:t>
            </a:r>
            <a:r>
              <a:rPr lang="en-US" sz="1800" b="1" smtClean="0"/>
              <a:t>z</a:t>
            </a:r>
            <a:r>
              <a:rPr lang="en-US" sz="1800" baseline="-25000" smtClean="0"/>
              <a:t>i</a:t>
            </a:r>
            <a:r>
              <a:rPr lang="en-US" sz="1800" smtClean="0"/>
              <a:t>’</a:t>
            </a:r>
            <a:r>
              <a:rPr lang="el-GR" sz="1800" smtClean="0"/>
              <a:t>θ</a:t>
            </a:r>
            <a:r>
              <a:rPr lang="en-US" sz="1800" smtClean="0"/>
              <a:t>) </a:t>
            </a:r>
            <a:endParaRPr lang="en-US" sz="1800" smtClean="0">
              <a:sym typeface="Symbol" pitchFamily="18" charset="2"/>
            </a:endParaRPr>
          </a:p>
          <a:p>
            <a:pPr lvl="1" eaLnBrk="1" hangingPunct="1"/>
            <a:r>
              <a:rPr lang="en-US" sz="2000" smtClean="0"/>
              <a:t>The FDA solution:  fill with zeros.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smtClean="0"/>
              <a:t>An Early Attrition Model</a:t>
            </a:r>
          </a:p>
        </p:txBody>
      </p:sp>
      <p:graphicFrame>
        <p:nvGraphicFramePr>
          <p:cNvPr id="13314" name="Object 3"/>
          <p:cNvGraphicFramePr>
            <a:graphicFrameLocks noChangeAspect="1"/>
          </p:cNvGraphicFramePr>
          <p:nvPr/>
        </p:nvGraphicFramePr>
        <p:xfrm>
          <a:off x="914400" y="1981200"/>
          <a:ext cx="7467600" cy="4144963"/>
        </p:xfrm>
        <a:graphic>
          <a:graphicData uri="http://schemas.openxmlformats.org/presentationml/2006/ole">
            <mc:AlternateContent xmlns:mc="http://schemas.openxmlformats.org/markup-compatibility/2006">
              <mc:Choice xmlns:v="urn:schemas-microsoft-com:vml" Requires="v">
                <p:oleObj spid="_x0000_s132099" name="Equation" r:id="rId4" imgW="5079960" imgH="2819160" progId="Equation.DSMT4">
                  <p:embed/>
                </p:oleObj>
              </mc:Choice>
              <mc:Fallback>
                <p:oleObj name="Equation" r:id="rId4" imgW="5079960" imgH="281916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981200"/>
                        <a:ext cx="7467600" cy="414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04800" y="533400"/>
            <a:ext cx="8382000" cy="1143000"/>
          </a:xfrm>
        </p:spPr>
        <p:txBody>
          <a:bodyPr/>
          <a:lstStyle/>
          <a:p>
            <a:pPr eaLnBrk="1" hangingPunct="1"/>
            <a:r>
              <a:rPr lang="en-US" sz="2800" smtClean="0"/>
              <a:t>Methods of Estimating the Attrition Model</a:t>
            </a:r>
          </a:p>
        </p:txBody>
      </p:sp>
      <p:sp>
        <p:nvSpPr>
          <p:cNvPr id="47107" name="Rectangle 3"/>
          <p:cNvSpPr>
            <a:spLocks noGrp="1" noChangeArrowheads="1"/>
          </p:cNvSpPr>
          <p:nvPr>
            <p:ph type="body" idx="1"/>
          </p:nvPr>
        </p:nvSpPr>
        <p:spPr>
          <a:xfrm>
            <a:off x="914400" y="2438400"/>
            <a:ext cx="7239000" cy="3048000"/>
          </a:xfrm>
        </p:spPr>
        <p:txBody>
          <a:bodyPr/>
          <a:lstStyle/>
          <a:p>
            <a:pPr eaLnBrk="1" hangingPunct="1"/>
            <a:r>
              <a:rPr lang="en-US" smtClean="0"/>
              <a:t>Heckman style “selection” model</a:t>
            </a:r>
          </a:p>
          <a:p>
            <a:pPr eaLnBrk="1" hangingPunct="1"/>
            <a:r>
              <a:rPr lang="en-US" smtClean="0"/>
              <a:t>Two step maximum likelihood</a:t>
            </a:r>
          </a:p>
          <a:p>
            <a:pPr eaLnBrk="1" hangingPunct="1"/>
            <a:r>
              <a:rPr lang="en-US" smtClean="0"/>
              <a:t>Full information maximum likelihood</a:t>
            </a:r>
          </a:p>
          <a:p>
            <a:pPr eaLnBrk="1" hangingPunct="1"/>
            <a:r>
              <a:rPr lang="en-US" smtClean="0"/>
              <a:t>Two step method of moments estimators</a:t>
            </a:r>
          </a:p>
          <a:p>
            <a:pPr eaLnBrk="1" hangingPunct="1"/>
            <a:r>
              <a:rPr lang="en-US" smtClean="0"/>
              <a:t>Weighting schemes that account for the “survivor bias”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smtClean="0"/>
              <a:t>Selection Model</a:t>
            </a:r>
          </a:p>
        </p:txBody>
      </p:sp>
      <p:graphicFrame>
        <p:nvGraphicFramePr>
          <p:cNvPr id="14338" name="Object 3"/>
          <p:cNvGraphicFramePr>
            <a:graphicFrameLocks noChangeAspect="1"/>
          </p:cNvGraphicFramePr>
          <p:nvPr/>
        </p:nvGraphicFramePr>
        <p:xfrm>
          <a:off x="1752600" y="1981200"/>
          <a:ext cx="5791200" cy="4551363"/>
        </p:xfrm>
        <a:graphic>
          <a:graphicData uri="http://schemas.openxmlformats.org/presentationml/2006/ole">
            <mc:AlternateContent xmlns:mc="http://schemas.openxmlformats.org/markup-compatibility/2006">
              <mc:Choice xmlns:v="urn:schemas-microsoft-com:vml" Requires="v">
                <p:oleObj spid="_x0000_s133123" name="Equation" r:id="rId4" imgW="4686120" imgH="3682800" progId="Equation.DSMT4">
                  <p:embed/>
                </p:oleObj>
              </mc:Choice>
              <mc:Fallback>
                <p:oleObj name="Equation" r:id="rId4" imgW="4686120" imgH="36828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981200"/>
                        <a:ext cx="5791200" cy="4551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smtClean="0"/>
              <a:t>Maximum Likelihood</a:t>
            </a:r>
          </a:p>
        </p:txBody>
      </p:sp>
      <p:graphicFrame>
        <p:nvGraphicFramePr>
          <p:cNvPr id="15362" name="Object 3"/>
          <p:cNvGraphicFramePr>
            <a:graphicFrameLocks noChangeAspect="1"/>
          </p:cNvGraphicFramePr>
          <p:nvPr/>
        </p:nvGraphicFramePr>
        <p:xfrm>
          <a:off x="914400" y="1981200"/>
          <a:ext cx="6858000" cy="4408488"/>
        </p:xfrm>
        <a:graphic>
          <a:graphicData uri="http://schemas.openxmlformats.org/presentationml/2006/ole">
            <mc:AlternateContent xmlns:mc="http://schemas.openxmlformats.org/markup-compatibility/2006">
              <mc:Choice xmlns:v="urn:schemas-microsoft-com:vml" Requires="v">
                <p:oleObj spid="_x0000_s134147" name="Equation" r:id="rId4" imgW="4800600" imgH="3085920" progId="Equation.DSMT4">
                  <p:embed/>
                </p:oleObj>
              </mc:Choice>
              <mc:Fallback>
                <p:oleObj name="Equation" r:id="rId4" imgW="4800600" imgH="30859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981200"/>
                        <a:ext cx="6858000" cy="4408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1447800" y="914400"/>
          <a:ext cx="6814815" cy="5422900"/>
        </p:xfrm>
        <a:graphic>
          <a:graphicData uri="http://schemas.openxmlformats.org/presentationml/2006/ole">
            <mc:AlternateContent xmlns:mc="http://schemas.openxmlformats.org/markup-compatibility/2006">
              <mc:Choice xmlns:v="urn:schemas-microsoft-com:vml" Requires="v">
                <p:oleObj spid="_x0000_s135171" name="Bitmap Image" r:id="rId4" imgW="6800000" imgH="5409524" progId="PBrush">
                  <p:embed/>
                </p:oleObj>
              </mc:Choice>
              <mc:Fallback>
                <p:oleObj name="Bitmap Image" r:id="rId4" imgW="6800000" imgH="5409524"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914400"/>
                        <a:ext cx="6814815" cy="542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mtClean="0"/>
              <a:t>A Model of Attrition</a:t>
            </a:r>
          </a:p>
        </p:txBody>
      </p:sp>
      <p:sp>
        <p:nvSpPr>
          <p:cNvPr id="48131" name="Rectangle 3"/>
          <p:cNvSpPr>
            <a:spLocks noGrp="1" noChangeArrowheads="1"/>
          </p:cNvSpPr>
          <p:nvPr>
            <p:ph type="body" idx="1"/>
          </p:nvPr>
        </p:nvSpPr>
        <p:spPr/>
        <p:txBody>
          <a:bodyPr/>
          <a:lstStyle/>
          <a:p>
            <a:pPr eaLnBrk="1" hangingPunct="1"/>
            <a:r>
              <a:rPr lang="en-US" smtClean="0"/>
              <a:t>Nijman and Verbeek, Journal of Applied Econometrics, 1992</a:t>
            </a:r>
          </a:p>
          <a:p>
            <a:pPr eaLnBrk="1" hangingPunct="1"/>
            <a:r>
              <a:rPr lang="en-US" smtClean="0"/>
              <a:t>Consumption survey (Holland, 1984 – 1986)</a:t>
            </a:r>
          </a:p>
          <a:p>
            <a:pPr lvl="1" eaLnBrk="1" hangingPunct="1"/>
            <a:r>
              <a:rPr lang="en-US" smtClean="0"/>
              <a:t>Exogenous selection for participation (rotating panel)</a:t>
            </a:r>
          </a:p>
          <a:p>
            <a:pPr lvl="1" eaLnBrk="1" hangingPunct="1"/>
            <a:r>
              <a:rPr lang="en-US" smtClean="0"/>
              <a:t>Voluntary participation (missing not at random – attrition)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smtClean="0"/>
              <a:t>Attrition Model</a:t>
            </a:r>
          </a:p>
        </p:txBody>
      </p:sp>
      <p:graphicFrame>
        <p:nvGraphicFramePr>
          <p:cNvPr id="17410" name="Object 4"/>
          <p:cNvGraphicFramePr>
            <a:graphicFrameLocks noChangeAspect="1"/>
          </p:cNvGraphicFramePr>
          <p:nvPr/>
        </p:nvGraphicFramePr>
        <p:xfrm>
          <a:off x="609600" y="1981200"/>
          <a:ext cx="8229600" cy="4016375"/>
        </p:xfrm>
        <a:graphic>
          <a:graphicData uri="http://schemas.openxmlformats.org/presentationml/2006/ole">
            <mc:AlternateContent xmlns:mc="http://schemas.openxmlformats.org/markup-compatibility/2006">
              <mc:Choice xmlns:v="urn:schemas-microsoft-com:vml" Requires="v">
                <p:oleObj spid="_x0000_s136195" name="Equation" r:id="rId3" imgW="5308560" imgH="2590560" progId="Equation.DSMT4">
                  <p:embed/>
                </p:oleObj>
              </mc:Choice>
              <mc:Fallback>
                <p:oleObj name="Equation" r:id="rId3" imgW="5308560" imgH="259056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81200"/>
                        <a:ext cx="8229600" cy="4016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smtClean="0"/>
              <a:t>Selection Equation</a:t>
            </a:r>
          </a:p>
        </p:txBody>
      </p:sp>
      <p:graphicFrame>
        <p:nvGraphicFramePr>
          <p:cNvPr id="18434" name="Object 4"/>
          <p:cNvGraphicFramePr>
            <a:graphicFrameLocks noGrp="1" noChangeAspect="1"/>
          </p:cNvGraphicFramePr>
          <p:nvPr>
            <p:ph idx="1"/>
          </p:nvPr>
        </p:nvGraphicFramePr>
        <p:xfrm>
          <a:off x="1544638" y="1981200"/>
          <a:ext cx="6913562" cy="4148138"/>
        </p:xfrm>
        <a:graphic>
          <a:graphicData uri="http://schemas.openxmlformats.org/presentationml/2006/ole">
            <mc:AlternateContent xmlns:mc="http://schemas.openxmlformats.org/markup-compatibility/2006">
              <mc:Choice xmlns:v="urn:schemas-microsoft-com:vml" Requires="v">
                <p:oleObj spid="_x0000_s137219" name="Equation" r:id="rId3" imgW="4381200" imgH="2628720" progId="Equation.DSMT4">
                  <p:embed/>
                </p:oleObj>
              </mc:Choice>
              <mc:Fallback>
                <p:oleObj name="Equation" r:id="rId3" imgW="4381200" imgH="262872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4638" y="1981200"/>
                        <a:ext cx="6913562" cy="4148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36" name="Line 6"/>
          <p:cNvSpPr>
            <a:spLocks noChangeShapeType="1"/>
          </p:cNvSpPr>
          <p:nvPr/>
        </p:nvSpPr>
        <p:spPr bwMode="auto">
          <a:xfrm>
            <a:off x="4267200" y="2654300"/>
            <a:ext cx="609600" cy="1981200"/>
          </a:xfrm>
          <a:prstGeom prst="line">
            <a:avLst/>
          </a:prstGeom>
          <a:noFill/>
          <a:ln w="28575">
            <a:solidFill>
              <a:srgbClr val="FF3300"/>
            </a:solidFill>
            <a:prstDash val="sysDot"/>
            <a:round/>
            <a:headEnd type="triangle" w="med" len="med"/>
            <a:tailEnd type="triangle" w="med" len="med"/>
          </a:ln>
        </p:spPr>
        <p:txBody>
          <a:bodyPr wrap="none"/>
          <a:lstStyle/>
          <a:p>
            <a:endParaRPr lang="en-US"/>
          </a:p>
        </p:txBody>
      </p:sp>
      <p:sp>
        <p:nvSpPr>
          <p:cNvPr id="18437" name="Line 7"/>
          <p:cNvSpPr>
            <a:spLocks noChangeShapeType="1"/>
          </p:cNvSpPr>
          <p:nvPr/>
        </p:nvSpPr>
        <p:spPr bwMode="auto">
          <a:xfrm>
            <a:off x="3848100" y="2667000"/>
            <a:ext cx="609600" cy="1981200"/>
          </a:xfrm>
          <a:prstGeom prst="line">
            <a:avLst/>
          </a:prstGeom>
          <a:noFill/>
          <a:ln w="28575">
            <a:solidFill>
              <a:srgbClr val="FF3300"/>
            </a:solidFill>
            <a:prstDash val="sysDot"/>
            <a:round/>
            <a:headEnd type="triangle" w="med" len="med"/>
            <a:tailEnd type="triangle" w="med" len="med"/>
          </a:ln>
        </p:spPr>
        <p:txBody>
          <a:bodyPr wrap="none"/>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t>Estimation Using One Wave</a:t>
            </a:r>
          </a:p>
        </p:txBody>
      </p:sp>
      <p:sp>
        <p:nvSpPr>
          <p:cNvPr id="49155" name="Rectangle 3"/>
          <p:cNvSpPr>
            <a:spLocks noGrp="1" noChangeArrowheads="1"/>
          </p:cNvSpPr>
          <p:nvPr>
            <p:ph type="body" idx="1"/>
          </p:nvPr>
        </p:nvSpPr>
        <p:spPr/>
        <p:txBody>
          <a:bodyPr/>
          <a:lstStyle/>
          <a:p>
            <a:pPr eaLnBrk="1" hangingPunct="1"/>
            <a:r>
              <a:rPr lang="en-US" smtClean="0"/>
              <a:t>Use any single wave as a cross section with observed lagged values.</a:t>
            </a:r>
          </a:p>
          <a:p>
            <a:pPr eaLnBrk="1" hangingPunct="1"/>
            <a:r>
              <a:rPr lang="en-US" smtClean="0"/>
              <a:t>Advantage: Familiar sample selection model</a:t>
            </a:r>
          </a:p>
          <a:p>
            <a:pPr eaLnBrk="1" hangingPunct="1"/>
            <a:r>
              <a:rPr lang="en-US" smtClean="0"/>
              <a:t>Disadvantages</a:t>
            </a:r>
          </a:p>
          <a:p>
            <a:pPr lvl="1" eaLnBrk="1" hangingPunct="1"/>
            <a:r>
              <a:rPr lang="en-US" smtClean="0"/>
              <a:t>Loss of efficiency</a:t>
            </a:r>
          </a:p>
          <a:p>
            <a:pPr lvl="1" eaLnBrk="1" hangingPunct="1"/>
            <a:r>
              <a:rPr lang="en-US" smtClean="0"/>
              <a:t>“One can no longer distinguish between state dependence and unobserved heterogeneity.”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smtClean="0"/>
              <a:t>One Wave Model</a:t>
            </a:r>
          </a:p>
        </p:txBody>
      </p:sp>
      <p:graphicFrame>
        <p:nvGraphicFramePr>
          <p:cNvPr id="19458" name="Object 4"/>
          <p:cNvGraphicFramePr>
            <a:graphicFrameLocks noChangeAspect="1"/>
          </p:cNvGraphicFramePr>
          <p:nvPr/>
        </p:nvGraphicFramePr>
        <p:xfrm>
          <a:off x="1295400" y="1905000"/>
          <a:ext cx="6781800" cy="4579938"/>
        </p:xfrm>
        <a:graphic>
          <a:graphicData uri="http://schemas.openxmlformats.org/presentationml/2006/ole">
            <mc:AlternateContent xmlns:mc="http://schemas.openxmlformats.org/markup-compatibility/2006">
              <mc:Choice xmlns:v="urn:schemas-microsoft-com:vml" Requires="v">
                <p:oleObj spid="_x0000_s138243" name="Equation" r:id="rId3" imgW="3835080" imgH="2590560" progId="Equation.DSMT4">
                  <p:embed/>
                </p:oleObj>
              </mc:Choice>
              <mc:Fallback>
                <p:oleObj name="Equation" r:id="rId3" imgW="3835080" imgH="259056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905000"/>
                        <a:ext cx="6781800" cy="4579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Maximum Likelihood Estimation</a:t>
            </a:r>
          </a:p>
        </p:txBody>
      </p:sp>
      <p:sp>
        <p:nvSpPr>
          <p:cNvPr id="50179" name="Rectangle 3"/>
          <p:cNvSpPr>
            <a:spLocks noGrp="1" noChangeArrowheads="1"/>
          </p:cNvSpPr>
          <p:nvPr>
            <p:ph type="body" idx="1"/>
          </p:nvPr>
        </p:nvSpPr>
        <p:spPr>
          <a:xfrm>
            <a:off x="457200" y="1828800"/>
            <a:ext cx="8458200" cy="4302125"/>
          </a:xfrm>
        </p:spPr>
        <p:txBody>
          <a:bodyPr/>
          <a:lstStyle/>
          <a:p>
            <a:pPr eaLnBrk="1" hangingPunct="1">
              <a:lnSpc>
                <a:spcPct val="90000"/>
              </a:lnSpc>
            </a:pPr>
            <a:r>
              <a:rPr lang="en-US" sz="2400" smtClean="0"/>
              <a:t>Because numerical integration is required in one or two dimensions for every individual in the sample at each iteration of a high dimensional numerical optimization problem, this is, though feasible, not computationally attractive.</a:t>
            </a:r>
          </a:p>
          <a:p>
            <a:pPr lvl="1" eaLnBrk="1" hangingPunct="1">
              <a:lnSpc>
                <a:spcPct val="90000"/>
              </a:lnSpc>
            </a:pPr>
            <a:r>
              <a:rPr lang="en-US" smtClean="0"/>
              <a:t>The dimensionality of the optimization is irrelevant</a:t>
            </a:r>
          </a:p>
          <a:p>
            <a:pPr lvl="1" eaLnBrk="1" hangingPunct="1">
              <a:lnSpc>
                <a:spcPct val="90000"/>
              </a:lnSpc>
            </a:pPr>
            <a:r>
              <a:rPr lang="en-US" smtClean="0"/>
              <a:t>This is much easier in 2008 than it was in 1992 (especially with simulation) The authors did the computations with Hermite quadrature.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Testing for Selection?</a:t>
            </a:r>
          </a:p>
        </p:txBody>
      </p:sp>
      <p:sp>
        <p:nvSpPr>
          <p:cNvPr id="51203" name="Rectangle 3"/>
          <p:cNvSpPr>
            <a:spLocks noGrp="1" noChangeArrowheads="1"/>
          </p:cNvSpPr>
          <p:nvPr>
            <p:ph type="body" idx="1"/>
          </p:nvPr>
        </p:nvSpPr>
        <p:spPr/>
        <p:txBody>
          <a:bodyPr/>
          <a:lstStyle/>
          <a:p>
            <a:pPr eaLnBrk="1" hangingPunct="1"/>
            <a:r>
              <a:rPr lang="en-US" smtClean="0"/>
              <a:t>Selectivity is parameterized in these models – coefficients are correlations or covariances.</a:t>
            </a:r>
          </a:p>
          <a:p>
            <a:pPr eaLnBrk="1" hangingPunct="1"/>
            <a:r>
              <a:rPr lang="en-US" smtClean="0"/>
              <a:t>Maximum Likelihood Results</a:t>
            </a:r>
          </a:p>
          <a:p>
            <a:pPr lvl="2" eaLnBrk="1" hangingPunct="1"/>
            <a:r>
              <a:rPr lang="en-US" smtClean="0"/>
              <a:t>Covariances were highly </a:t>
            </a:r>
            <a:r>
              <a:rPr lang="en-US" u="sng" smtClean="0"/>
              <a:t>insignificant</a:t>
            </a:r>
            <a:r>
              <a:rPr lang="en-US" smtClean="0"/>
              <a:t>.  </a:t>
            </a:r>
          </a:p>
          <a:p>
            <a:pPr lvl="2" eaLnBrk="1" hangingPunct="1"/>
            <a:r>
              <a:rPr lang="en-US" smtClean="0"/>
              <a:t>LR statistic=0.46.</a:t>
            </a:r>
          </a:p>
          <a:p>
            <a:pPr eaLnBrk="1" hangingPunct="1"/>
            <a:r>
              <a:rPr lang="en-US" smtClean="0"/>
              <a:t>Two step results produced the same conclusion based on a Hausman test</a:t>
            </a:r>
          </a:p>
          <a:p>
            <a:pPr eaLnBrk="1" hangingPunct="1"/>
            <a:r>
              <a:rPr lang="en-US" smtClean="0"/>
              <a:t>ML Estimation results looked like the two step results.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Selectivity in Nonlinear Models</a:t>
            </a:r>
          </a:p>
        </p:txBody>
      </p:sp>
      <p:sp>
        <p:nvSpPr>
          <p:cNvPr id="25603" name="Rectangle 3"/>
          <p:cNvSpPr>
            <a:spLocks noGrp="1" noChangeArrowheads="1"/>
          </p:cNvSpPr>
          <p:nvPr>
            <p:ph type="body" idx="1"/>
          </p:nvPr>
        </p:nvSpPr>
        <p:spPr/>
        <p:txBody>
          <a:bodyPr/>
          <a:lstStyle/>
          <a:p>
            <a:pPr eaLnBrk="1" hangingPunct="1"/>
            <a:r>
              <a:rPr lang="en-US" smtClean="0">
                <a:latin typeface="Arial" pitchFamily="34" charset="0"/>
                <a:cs typeface="Arial" pitchFamily="34" charset="0"/>
              </a:rPr>
              <a:t>The ‘Mills Ratio’ approach – just add a ‘lambda’ to whatever model is being estimated?</a:t>
            </a:r>
          </a:p>
          <a:p>
            <a:pPr lvl="1" eaLnBrk="1" hangingPunct="1"/>
            <a:r>
              <a:rPr lang="en-US" smtClean="0">
                <a:latin typeface="Arial" pitchFamily="34" charset="0"/>
                <a:cs typeface="Arial" pitchFamily="34" charset="0"/>
              </a:rPr>
              <a:t>The Heckman model applies to a probit model with a linear regression.</a:t>
            </a:r>
          </a:p>
          <a:p>
            <a:pPr lvl="1" eaLnBrk="1" hangingPunct="1"/>
            <a:r>
              <a:rPr lang="en-US" smtClean="0">
                <a:latin typeface="Arial" pitchFamily="34" charset="0"/>
                <a:cs typeface="Arial" pitchFamily="34" charset="0"/>
              </a:rPr>
              <a:t>The conditional mean in a nonlinear model is not something “+lambda” </a:t>
            </a:r>
          </a:p>
          <a:p>
            <a:pPr eaLnBrk="1" hangingPunct="1"/>
            <a:r>
              <a:rPr lang="en-US" smtClean="0">
                <a:latin typeface="Arial" pitchFamily="34" charset="0"/>
                <a:cs typeface="Arial" pitchFamily="34" charset="0"/>
              </a:rPr>
              <a:t>The model can sometimes be built up from first principles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0" y="533400"/>
            <a:ext cx="8229600" cy="914400"/>
          </a:xfrm>
        </p:spPr>
        <p:txBody>
          <a:bodyPr/>
          <a:lstStyle/>
          <a:p>
            <a:pPr eaLnBrk="1" hangingPunct="1"/>
            <a:r>
              <a:rPr lang="en-US" smtClean="0"/>
              <a:t>A Bivariate Probit Model</a:t>
            </a:r>
          </a:p>
        </p:txBody>
      </p:sp>
      <p:graphicFrame>
        <p:nvGraphicFramePr>
          <p:cNvPr id="4098" name="Object 4"/>
          <p:cNvGraphicFramePr>
            <a:graphicFrameLocks noChangeAspect="1"/>
          </p:cNvGraphicFramePr>
          <p:nvPr/>
        </p:nvGraphicFramePr>
        <p:xfrm>
          <a:off x="1192213" y="1600200"/>
          <a:ext cx="6608762" cy="4667250"/>
        </p:xfrm>
        <a:graphic>
          <a:graphicData uri="http://schemas.openxmlformats.org/presentationml/2006/ole">
            <mc:AlternateContent xmlns:mc="http://schemas.openxmlformats.org/markup-compatibility/2006">
              <mc:Choice xmlns:v="urn:schemas-microsoft-com:vml" Requires="v">
                <p:oleObj spid="_x0000_s64515" name="Equation" r:id="rId4" imgW="4495680" imgH="3174840" progId="Equation.DSMT4">
                  <p:embed/>
                </p:oleObj>
              </mc:Choice>
              <mc:Fallback>
                <p:oleObj name="Equation" r:id="rId4" imgW="4495680" imgH="31748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2213" y="1600200"/>
                        <a:ext cx="6608762" cy="4667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533400"/>
            <a:ext cx="8229600" cy="762000"/>
          </a:xfrm>
        </p:spPr>
        <p:txBody>
          <a:bodyPr/>
          <a:lstStyle/>
          <a:p>
            <a:pPr eaLnBrk="1" hangingPunct="1"/>
            <a:r>
              <a:rPr lang="en-US" smtClean="0"/>
              <a:t>FT/PT Selection Model</a:t>
            </a:r>
          </a:p>
        </p:txBody>
      </p:sp>
      <p:sp>
        <p:nvSpPr>
          <p:cNvPr id="26627" name="Text Box 4"/>
          <p:cNvSpPr txBox="1">
            <a:spLocks noChangeArrowheads="1"/>
          </p:cNvSpPr>
          <p:nvPr/>
        </p:nvSpPr>
        <p:spPr bwMode="auto">
          <a:xfrm>
            <a:off x="1676400" y="1524000"/>
            <a:ext cx="6324600" cy="4816475"/>
          </a:xfrm>
          <a:prstGeom prst="rect">
            <a:avLst/>
          </a:prstGeom>
          <a:noFill/>
          <a:ln w="19050">
            <a:noFill/>
            <a:miter lim="800000"/>
            <a:headEnd/>
            <a:tailEnd/>
          </a:ln>
        </p:spPr>
        <p:txBody>
          <a:bodyPr>
            <a:spAutoFit/>
          </a:bodyPr>
          <a:lstStyle/>
          <a:p>
            <a:r>
              <a:rPr lang="en-US" sz="1000">
                <a:latin typeface="Courier New" pitchFamily="49" charset="0"/>
              </a:rPr>
              <a:t>+---------------------------------------------+</a:t>
            </a:r>
          </a:p>
          <a:p>
            <a:r>
              <a:rPr lang="en-US" sz="1000">
                <a:latin typeface="Courier New" pitchFamily="49" charset="0"/>
              </a:rPr>
              <a:t>| FIML Estimates of Bivariate Probit Model    |</a:t>
            </a:r>
          </a:p>
          <a:p>
            <a:r>
              <a:rPr lang="en-US" sz="1000">
                <a:latin typeface="Courier New" pitchFamily="49" charset="0"/>
              </a:rPr>
              <a:t>| Dependent variable               FULLFP     |</a:t>
            </a:r>
          </a:p>
          <a:p>
            <a:r>
              <a:rPr lang="en-US" sz="1000">
                <a:latin typeface="Courier New" pitchFamily="49" charset="0"/>
              </a:rPr>
              <a:t>| Weighting variable                 None     |</a:t>
            </a:r>
          </a:p>
          <a:p>
            <a:r>
              <a:rPr lang="en-US" sz="1000">
                <a:latin typeface="Courier New" pitchFamily="49" charset="0"/>
              </a:rPr>
              <a:t>| Number of observations              753     |</a:t>
            </a:r>
          </a:p>
          <a:p>
            <a:r>
              <a:rPr lang="en-US" sz="1000">
                <a:latin typeface="Courier New" pitchFamily="49" charset="0"/>
              </a:rPr>
              <a:t>| Log likelihood function       -723.9798     |</a:t>
            </a:r>
          </a:p>
          <a:p>
            <a:r>
              <a:rPr lang="en-US" sz="1000">
                <a:latin typeface="Courier New" pitchFamily="49" charset="0"/>
              </a:rPr>
              <a:t>| Number of parameters                 16     |</a:t>
            </a:r>
          </a:p>
          <a:p>
            <a:r>
              <a:rPr lang="en-US" sz="1000">
                <a:latin typeface="Courier New" pitchFamily="49" charset="0"/>
              </a:rPr>
              <a:t>| Selection model based on LFP                |</a:t>
            </a:r>
          </a:p>
          <a:p>
            <a:r>
              <a:rPr lang="en-US" sz="1000">
                <a:latin typeface="Courier New" pitchFamily="49" charset="0"/>
              </a:rPr>
              <a:t>+---------------------------------------------+</a:t>
            </a:r>
          </a:p>
          <a:p>
            <a:r>
              <a:rPr lang="en-US" sz="1000">
                <a:latin typeface="Courier New" pitchFamily="49" charset="0"/>
              </a:rPr>
              <a:t>+---------+--------------+----------------+--------+---------+----------+</a:t>
            </a:r>
          </a:p>
          <a:p>
            <a:r>
              <a:rPr lang="en-US" sz="1000">
                <a:latin typeface="Courier New" pitchFamily="49" charset="0"/>
              </a:rPr>
              <a:t>|Variable | Coefficient  | Standard Error |b/St.Er.|P[|Z|&gt;z] | Mean of X|</a:t>
            </a:r>
          </a:p>
          <a:p>
            <a:r>
              <a:rPr lang="en-US" sz="1000">
                <a:latin typeface="Courier New" pitchFamily="49" charset="0"/>
              </a:rPr>
              <a:t>+---------+--------------+----------------+--------+---------+----------+</a:t>
            </a:r>
          </a:p>
          <a:p>
            <a:r>
              <a:rPr lang="en-US" sz="1000">
                <a:latin typeface="Courier New" pitchFamily="49" charset="0"/>
              </a:rPr>
              <a:t>          Index    equation for FULLTIME</a:t>
            </a:r>
          </a:p>
          <a:p>
            <a:r>
              <a:rPr lang="en-US" sz="1000">
                <a:latin typeface="Courier New" pitchFamily="49" charset="0"/>
              </a:rPr>
              <a:t> Constant       .94532822     1.61674948      .585   .5587</a:t>
            </a:r>
          </a:p>
          <a:p>
            <a:r>
              <a:rPr lang="en-US" sz="1000">
                <a:latin typeface="Courier New" pitchFamily="49" charset="0"/>
              </a:rPr>
              <a:t> WW            -.02764944      .01941006    -1.424   .1543    4.17768154</a:t>
            </a:r>
          </a:p>
          <a:p>
            <a:r>
              <a:rPr lang="en-US" sz="1000">
                <a:latin typeface="Courier New" pitchFamily="49" charset="0"/>
              </a:rPr>
              <a:t> KL6            .04098432      .26250878      .156   .8759     .14018692</a:t>
            </a:r>
          </a:p>
          <a:p>
            <a:r>
              <a:rPr lang="en-US" sz="1000">
                <a:latin typeface="Courier New" pitchFamily="49" charset="0"/>
              </a:rPr>
              <a:t> K618          -.13640024      .05930081    -2.300   .0214    1.35046729</a:t>
            </a:r>
          </a:p>
          <a:p>
            <a:r>
              <a:rPr lang="en-US" sz="1000">
                <a:latin typeface="Courier New" pitchFamily="49" charset="0"/>
              </a:rPr>
              <a:t> AGE            .03543435      .07530788      .471   .6380    41.9719626</a:t>
            </a:r>
          </a:p>
          <a:p>
            <a:r>
              <a:rPr lang="en-US" sz="1000">
                <a:latin typeface="Courier New" pitchFamily="49" charset="0"/>
              </a:rPr>
              <a:t> AGESQ         -.00043848      .00088406     -.496   .6199    1821.12150</a:t>
            </a:r>
          </a:p>
          <a:p>
            <a:r>
              <a:rPr lang="en-US" sz="1000">
                <a:latin typeface="Courier New" pitchFamily="49" charset="0"/>
              </a:rPr>
              <a:t> WE            -.08622974      .02808185    -3.071   .0021    12.6588785</a:t>
            </a:r>
          </a:p>
          <a:p>
            <a:r>
              <a:rPr lang="en-US" sz="1000">
                <a:latin typeface="Courier New" pitchFamily="49" charset="0"/>
              </a:rPr>
              <a:t> FAMINC       .210971D-04    .503746D-05     4.188   .0000    24130.4229</a:t>
            </a:r>
          </a:p>
          <a:p>
            <a:r>
              <a:rPr lang="en-US" sz="1000">
                <a:latin typeface="Courier New" pitchFamily="49" charset="0"/>
              </a:rPr>
              <a:t>          Index    equation for LFP</a:t>
            </a:r>
          </a:p>
          <a:p>
            <a:r>
              <a:rPr lang="en-US" sz="1000">
                <a:latin typeface="Courier New" pitchFamily="49" charset="0"/>
              </a:rPr>
              <a:t> Constant       .98337341      .50679582     1.940   .0523</a:t>
            </a:r>
          </a:p>
          <a:p>
            <a:r>
              <a:rPr lang="en-US" sz="1000">
                <a:latin typeface="Courier New" pitchFamily="49" charset="0"/>
              </a:rPr>
              <a:t> KL6           -.88485756      .11251971    -7.864   .0000     .23771580</a:t>
            </a:r>
          </a:p>
          <a:p>
            <a:r>
              <a:rPr lang="en-US" sz="1000">
                <a:latin typeface="Courier New" pitchFamily="49" charset="0"/>
              </a:rPr>
              <a:t> K618          -.04101187      .04020437    -1.020   .3077    1.35325365</a:t>
            </a:r>
          </a:p>
          <a:p>
            <a:r>
              <a:rPr lang="en-US" sz="1000">
                <a:latin typeface="Courier New" pitchFamily="49" charset="0"/>
              </a:rPr>
              <a:t> WA            -.02462108      .01308154    -1.882   .0598    42.5378486</a:t>
            </a:r>
          </a:p>
          <a:p>
            <a:r>
              <a:rPr lang="en-US" sz="1000">
                <a:latin typeface="Courier New" pitchFamily="49" charset="0"/>
              </a:rPr>
              <a:t> WE             .16636047      .02738447     6.075   .0000    12.2868526</a:t>
            </a:r>
          </a:p>
          <a:p>
            <a:r>
              <a:rPr lang="en-US" sz="1000">
                <a:latin typeface="Courier New" pitchFamily="49" charset="0"/>
              </a:rPr>
              <a:t> HA            -.01652335      .01287662    -1.283   .1994    45.1208499</a:t>
            </a:r>
          </a:p>
          <a:p>
            <a:r>
              <a:rPr lang="en-US" sz="1000">
                <a:latin typeface="Courier New" pitchFamily="49" charset="0"/>
              </a:rPr>
              <a:t> HE            -.06276470      .01912877    -3.281   .0010    12.4913679</a:t>
            </a:r>
          </a:p>
          <a:p>
            <a:r>
              <a:rPr lang="en-US" sz="1000">
                <a:latin typeface="Courier New" pitchFamily="49" charset="0"/>
              </a:rPr>
              <a:t>          Disturbance correlation</a:t>
            </a:r>
          </a:p>
          <a:p>
            <a:r>
              <a:rPr lang="en-US" sz="1000">
                <a:latin typeface="Courier New" pitchFamily="49" charset="0"/>
              </a:rPr>
              <a:t> RHO(1,2)      -.84102682      .25122229    -3.348   .0008</a:t>
            </a:r>
          </a:p>
        </p:txBody>
      </p:sp>
      <p:sp>
        <p:nvSpPr>
          <p:cNvPr id="26628" name="Text Box 5"/>
          <p:cNvSpPr txBox="1">
            <a:spLocks noChangeArrowheads="1"/>
          </p:cNvSpPr>
          <p:nvPr/>
        </p:nvSpPr>
        <p:spPr bwMode="auto">
          <a:xfrm>
            <a:off x="5410200" y="2514600"/>
            <a:ext cx="2895600" cy="366713"/>
          </a:xfrm>
          <a:prstGeom prst="rect">
            <a:avLst/>
          </a:prstGeom>
          <a:noFill/>
          <a:ln w="19050">
            <a:noFill/>
            <a:miter lim="800000"/>
            <a:headEnd/>
            <a:tailEnd/>
          </a:ln>
        </p:spPr>
        <p:txBody>
          <a:bodyPr>
            <a:spAutoFit/>
          </a:bodyPr>
          <a:lstStyle/>
          <a:p>
            <a:pPr>
              <a:spcBef>
                <a:spcPct val="50000"/>
              </a:spcBef>
            </a:pPr>
            <a:r>
              <a:rPr lang="en-US" b="1">
                <a:latin typeface="Arial" charset="0"/>
              </a:rPr>
              <a:t>Full Time = Hours &gt; 1000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3400" y="685800"/>
            <a:ext cx="8229600" cy="1143000"/>
          </a:xfrm>
        </p:spPr>
        <p:txBody>
          <a:bodyPr/>
          <a:lstStyle/>
          <a:p>
            <a:pPr eaLnBrk="1" hangingPunct="1"/>
            <a:r>
              <a:rPr lang="en-US" smtClean="0"/>
              <a:t>Building a Likelihood for a Poisson Regression Model with Selection</a:t>
            </a:r>
          </a:p>
        </p:txBody>
      </p:sp>
      <p:graphicFrame>
        <p:nvGraphicFramePr>
          <p:cNvPr id="5122" name="Object 3"/>
          <p:cNvGraphicFramePr>
            <a:graphicFrameLocks noChangeAspect="1"/>
          </p:cNvGraphicFramePr>
          <p:nvPr/>
        </p:nvGraphicFramePr>
        <p:xfrm>
          <a:off x="1573213" y="2016125"/>
          <a:ext cx="6092825" cy="4573588"/>
        </p:xfrm>
        <a:graphic>
          <a:graphicData uri="http://schemas.openxmlformats.org/presentationml/2006/ole">
            <mc:AlternateContent xmlns:mc="http://schemas.openxmlformats.org/markup-compatibility/2006">
              <mc:Choice xmlns:v="urn:schemas-microsoft-com:vml" Requires="v">
                <p:oleObj spid="_x0000_s65539" name="Equation" r:id="rId4" imgW="3517560" imgH="2641320" progId="Equation.DSMT4">
                  <p:embed/>
                </p:oleObj>
              </mc:Choice>
              <mc:Fallback>
                <p:oleObj name="Equation" r:id="rId4" imgW="3517560" imgH="26413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3213" y="2016125"/>
                        <a:ext cx="6092825" cy="4573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304800"/>
            <a:ext cx="8229600" cy="1143000"/>
          </a:xfrm>
        </p:spPr>
        <p:txBody>
          <a:bodyPr/>
          <a:lstStyle/>
          <a:p>
            <a:pPr eaLnBrk="1" hangingPunct="1"/>
            <a:r>
              <a:rPr lang="en-US" smtClean="0"/>
              <a:t>Building the Likelihood</a:t>
            </a:r>
          </a:p>
        </p:txBody>
      </p:sp>
      <p:graphicFrame>
        <p:nvGraphicFramePr>
          <p:cNvPr id="6146" name="Object 3"/>
          <p:cNvGraphicFramePr>
            <a:graphicFrameLocks noChangeAspect="1"/>
          </p:cNvGraphicFramePr>
          <p:nvPr/>
        </p:nvGraphicFramePr>
        <p:xfrm>
          <a:off x="1600200" y="1752600"/>
          <a:ext cx="6424612" cy="4174775"/>
        </p:xfrm>
        <a:graphic>
          <a:graphicData uri="http://schemas.openxmlformats.org/presentationml/2006/ole">
            <mc:AlternateContent xmlns:mc="http://schemas.openxmlformats.org/markup-compatibility/2006">
              <mc:Choice xmlns:v="urn:schemas-microsoft-com:vml" Requires="v">
                <p:oleObj spid="_x0000_s66563" name="Equation" r:id="rId4" imgW="3555720" imgH="2311200" progId="Equation.DSMT4">
                  <p:embed/>
                </p:oleObj>
              </mc:Choice>
              <mc:Fallback>
                <p:oleObj name="Equation" r:id="rId4" imgW="3555720" imgH="2311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752600"/>
                        <a:ext cx="6424612" cy="4174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smtClean="0"/>
              <a:t>Conditional Likelihood</a:t>
            </a:r>
          </a:p>
        </p:txBody>
      </p:sp>
      <p:graphicFrame>
        <p:nvGraphicFramePr>
          <p:cNvPr id="7170" name="Object 3"/>
          <p:cNvGraphicFramePr>
            <a:graphicFrameLocks noChangeAspect="1"/>
          </p:cNvGraphicFramePr>
          <p:nvPr/>
        </p:nvGraphicFramePr>
        <p:xfrm>
          <a:off x="1370013" y="2085975"/>
          <a:ext cx="6554787" cy="3911600"/>
        </p:xfrm>
        <a:graphic>
          <a:graphicData uri="http://schemas.openxmlformats.org/presentationml/2006/ole">
            <mc:AlternateContent xmlns:mc="http://schemas.openxmlformats.org/markup-compatibility/2006">
              <mc:Choice xmlns:v="urn:schemas-microsoft-com:vml" Requires="v">
                <p:oleObj spid="_x0000_s67587" name="Equation" r:id="rId4" imgW="3873240" imgH="2311200" progId="Equation.DSMT4">
                  <p:embed/>
                </p:oleObj>
              </mc:Choice>
              <mc:Fallback>
                <p:oleObj name="Equation" r:id="rId4" imgW="3873240" imgH="2311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0013" y="2085975"/>
                        <a:ext cx="6554787" cy="391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Poisson Model with Selection</a:t>
            </a:r>
          </a:p>
        </p:txBody>
      </p:sp>
      <p:sp>
        <p:nvSpPr>
          <p:cNvPr id="27651" name="Rectangle 3"/>
          <p:cNvSpPr>
            <a:spLocks noGrp="1" noChangeArrowheads="1"/>
          </p:cNvSpPr>
          <p:nvPr>
            <p:ph type="body" idx="1"/>
          </p:nvPr>
        </p:nvSpPr>
        <p:spPr>
          <a:xfrm>
            <a:off x="457200" y="1828800"/>
            <a:ext cx="8534400" cy="4302125"/>
          </a:xfrm>
        </p:spPr>
        <p:txBody>
          <a:bodyPr/>
          <a:lstStyle/>
          <a:p>
            <a:pPr eaLnBrk="1" hangingPunct="1"/>
            <a:r>
              <a:rPr lang="en-US" smtClean="0">
                <a:latin typeface="Arial" pitchFamily="34" charset="0"/>
                <a:cs typeface="Arial" pitchFamily="34" charset="0"/>
              </a:rPr>
              <a:t>Strategy: </a:t>
            </a:r>
          </a:p>
          <a:p>
            <a:pPr lvl="1" eaLnBrk="1" hangingPunct="1"/>
            <a:r>
              <a:rPr lang="en-US" smtClean="0">
                <a:latin typeface="Arial" pitchFamily="34" charset="0"/>
                <a:cs typeface="Arial" pitchFamily="34" charset="0"/>
              </a:rPr>
              <a:t>Hermite quadrature or maximum simulated likelihood.  </a:t>
            </a:r>
          </a:p>
          <a:p>
            <a:pPr lvl="1" eaLnBrk="1" hangingPunct="1"/>
            <a:r>
              <a:rPr lang="en-US" smtClean="0">
                <a:latin typeface="Arial" pitchFamily="34" charset="0"/>
                <a:cs typeface="Arial" pitchFamily="34" charset="0"/>
              </a:rPr>
              <a:t>Not by throwing a ‘lambda’ into the unconditional likelihood</a:t>
            </a:r>
          </a:p>
          <a:p>
            <a:pPr eaLnBrk="1" hangingPunct="1"/>
            <a:r>
              <a:rPr lang="en-US" smtClean="0">
                <a:latin typeface="Arial" pitchFamily="34" charset="0"/>
                <a:cs typeface="Arial" pitchFamily="34" charset="0"/>
              </a:rPr>
              <a:t>Could this be done without joint normality?</a:t>
            </a:r>
          </a:p>
          <a:p>
            <a:pPr lvl="1" eaLnBrk="1" hangingPunct="1"/>
            <a:r>
              <a:rPr lang="en-US" smtClean="0">
                <a:latin typeface="Arial" pitchFamily="34" charset="0"/>
                <a:cs typeface="Arial" pitchFamily="34" charset="0"/>
              </a:rPr>
              <a:t>How robust is the model?</a:t>
            </a:r>
          </a:p>
          <a:p>
            <a:pPr lvl="1" eaLnBrk="1" hangingPunct="1"/>
            <a:r>
              <a:rPr lang="en-US" smtClean="0">
                <a:latin typeface="Arial" pitchFamily="34" charset="0"/>
                <a:cs typeface="Arial" pitchFamily="34" charset="0"/>
              </a:rPr>
              <a:t>Is there any other approach available?</a:t>
            </a:r>
          </a:p>
          <a:p>
            <a:pPr lvl="1" eaLnBrk="1" hangingPunct="1"/>
            <a:r>
              <a:rPr lang="en-US" smtClean="0">
                <a:latin typeface="Arial" pitchFamily="34" charset="0"/>
                <a:cs typeface="Arial" pitchFamily="34" charset="0"/>
              </a:rPr>
              <a:t>Not easily.  The subject of ongoing research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838200"/>
            <a:ext cx="6827883" cy="551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38418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95400"/>
            <a:ext cx="7898946"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34134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
          <p:cNvSpPr>
            <a:spLocks noGrp="1"/>
          </p:cNvSpPr>
          <p:nvPr>
            <p:ph type="title"/>
          </p:nvPr>
        </p:nvSpPr>
        <p:spPr>
          <a:xfrm>
            <a:off x="457200" y="533400"/>
            <a:ext cx="8229600" cy="838200"/>
          </a:xfrm>
        </p:spPr>
        <p:txBody>
          <a:bodyPr/>
          <a:lstStyle/>
          <a:p>
            <a:pPr algn="ctr"/>
            <a:r>
              <a:rPr lang="en-US" smtClean="0"/>
              <a:t>Stochastic Frontier Model: ML</a:t>
            </a:r>
          </a:p>
        </p:txBody>
      </p:sp>
      <p:sp>
        <p:nvSpPr>
          <p:cNvPr id="2053" name="TextBox 2"/>
          <p:cNvSpPr txBox="1">
            <a:spLocks noChangeArrowheads="1"/>
          </p:cNvSpPr>
          <p:nvPr/>
        </p:nvSpPr>
        <p:spPr bwMode="auto">
          <a:xfrm>
            <a:off x="1066800" y="1674813"/>
            <a:ext cx="7086600" cy="1754187"/>
          </a:xfrm>
          <a:prstGeom prst="rect">
            <a:avLst/>
          </a:prstGeom>
          <a:noFill/>
          <a:ln w="9525">
            <a:noFill/>
            <a:miter lim="800000"/>
            <a:headEnd/>
            <a:tailEnd/>
          </a:ln>
        </p:spPr>
        <p:txBody>
          <a:bodyPr>
            <a:spAutoFit/>
          </a:bodyPr>
          <a:lstStyle/>
          <a:p>
            <a:r>
              <a:rPr lang="en-US">
                <a:latin typeface="Calibri" pitchFamily="34" charset="0"/>
              </a:rPr>
              <a:t>	</a:t>
            </a:r>
            <a:r>
              <a:rPr lang="en-US" i="1">
                <a:latin typeface="Calibri" pitchFamily="34" charset="0"/>
              </a:rPr>
              <a:t>y</a:t>
            </a:r>
            <a:r>
              <a:rPr lang="en-US" i="1" baseline="-25000">
                <a:latin typeface="Calibri" pitchFamily="34" charset="0"/>
              </a:rPr>
              <a:t>i</a:t>
            </a:r>
            <a:r>
              <a:rPr lang="en-US">
                <a:latin typeface="Calibri" pitchFamily="34" charset="0"/>
              </a:rPr>
              <a:t>  =  </a:t>
            </a:r>
            <a:r>
              <a:rPr lang="en-US" b="1">
                <a:latin typeface="Calibri" pitchFamily="34" charset="0"/>
                <a:sym typeface="Symbol" pitchFamily="18" charset="2"/>
              </a:rPr>
              <a:t></a:t>
            </a:r>
            <a:r>
              <a:rPr lang="en-US" b="1">
                <a:latin typeface="Calibri" pitchFamily="34" charset="0"/>
              </a:rPr>
              <a:t>′x</a:t>
            </a:r>
            <a:r>
              <a:rPr lang="en-US" i="1" baseline="-25000">
                <a:latin typeface="Calibri" pitchFamily="34" charset="0"/>
              </a:rPr>
              <a:t>i</a:t>
            </a:r>
            <a:r>
              <a:rPr lang="en-US">
                <a:latin typeface="Calibri" pitchFamily="34" charset="0"/>
              </a:rPr>
              <a:t>  +  </a:t>
            </a:r>
            <a:r>
              <a:rPr lang="en-US" i="1">
                <a:latin typeface="Calibri" pitchFamily="34" charset="0"/>
              </a:rPr>
              <a:t>v</a:t>
            </a:r>
            <a:r>
              <a:rPr lang="en-US" i="1" baseline="-25000">
                <a:latin typeface="Calibri" pitchFamily="34" charset="0"/>
              </a:rPr>
              <a:t>i</a:t>
            </a:r>
            <a:r>
              <a:rPr lang="en-US">
                <a:latin typeface="Calibri" pitchFamily="34" charset="0"/>
              </a:rPr>
              <a:t> - </a:t>
            </a:r>
            <a:r>
              <a:rPr lang="en-US" i="1">
                <a:latin typeface="Calibri" pitchFamily="34" charset="0"/>
              </a:rPr>
              <a:t>u</a:t>
            </a:r>
            <a:r>
              <a:rPr lang="en-US" i="1" baseline="-25000">
                <a:latin typeface="Calibri" pitchFamily="34" charset="0"/>
              </a:rPr>
              <a:t>i</a:t>
            </a:r>
            <a:endParaRPr lang="en-US">
              <a:latin typeface="Calibri" pitchFamily="34" charset="0"/>
            </a:endParaRPr>
          </a:p>
          <a:p>
            <a:r>
              <a:rPr lang="en-US">
                <a:latin typeface="Calibri" pitchFamily="34" charset="0"/>
              </a:rPr>
              <a:t> </a:t>
            </a:r>
          </a:p>
          <a:p>
            <a:r>
              <a:rPr lang="en-US">
                <a:latin typeface="Calibri" pitchFamily="34" charset="0"/>
              </a:rPr>
              <a:t>where	</a:t>
            </a:r>
            <a:r>
              <a:rPr lang="en-US" i="1">
                <a:latin typeface="Calibri" pitchFamily="34" charset="0"/>
              </a:rPr>
              <a:t>u</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u</a:t>
            </a:r>
            <a:r>
              <a:rPr lang="en-US" i="1">
                <a:latin typeface="Calibri" pitchFamily="34" charset="0"/>
              </a:rPr>
              <a:t>U</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u</a:t>
            </a:r>
            <a:r>
              <a:rPr lang="en-US">
                <a:latin typeface="Calibri" pitchFamily="34" charset="0"/>
              </a:rPr>
              <a:t> |</a:t>
            </a:r>
            <a:r>
              <a:rPr lang="en-US" i="1">
                <a:latin typeface="Calibri" pitchFamily="34" charset="0"/>
              </a:rPr>
              <a:t>U</a:t>
            </a:r>
            <a:r>
              <a:rPr lang="en-US" i="1" baseline="-25000">
                <a:latin typeface="Calibri" pitchFamily="34" charset="0"/>
              </a:rPr>
              <a:t>i</a:t>
            </a:r>
            <a:r>
              <a:rPr lang="en-US">
                <a:latin typeface="Calibri" pitchFamily="34" charset="0"/>
              </a:rPr>
              <a:t>|,  </a:t>
            </a:r>
            <a:r>
              <a:rPr lang="en-US" i="1">
                <a:latin typeface="Calibri" pitchFamily="34" charset="0"/>
              </a:rPr>
              <a:t>U</a:t>
            </a:r>
            <a:r>
              <a:rPr lang="en-US" i="1" baseline="-25000">
                <a:latin typeface="Calibri" pitchFamily="34" charset="0"/>
              </a:rPr>
              <a:t>i</a:t>
            </a:r>
            <a:r>
              <a:rPr lang="en-US">
                <a:latin typeface="Calibri" pitchFamily="34" charset="0"/>
              </a:rPr>
              <a:t> ~ N[0,1</a:t>
            </a:r>
            <a:r>
              <a:rPr lang="en-US" baseline="30000">
                <a:latin typeface="Calibri" pitchFamily="34" charset="0"/>
              </a:rPr>
              <a:t>2</a:t>
            </a:r>
            <a:r>
              <a:rPr lang="en-US">
                <a:latin typeface="Calibri" pitchFamily="34" charset="0"/>
              </a:rPr>
              <a:t>],</a:t>
            </a:r>
          </a:p>
          <a:p>
            <a:r>
              <a:rPr lang="en-US">
                <a:latin typeface="Calibri" pitchFamily="34" charset="0"/>
              </a:rPr>
              <a:t> </a:t>
            </a:r>
          </a:p>
          <a:p>
            <a:r>
              <a:rPr lang="en-US">
                <a:latin typeface="Calibri" pitchFamily="34" charset="0"/>
              </a:rPr>
              <a:t>	</a:t>
            </a:r>
            <a:r>
              <a:rPr lang="en-US" i="1">
                <a:latin typeface="Calibri" pitchFamily="34" charset="0"/>
              </a:rPr>
              <a:t>v</a:t>
            </a:r>
            <a:r>
              <a:rPr lang="en-US" i="1" baseline="-25000">
                <a:latin typeface="Calibri" pitchFamily="34" charset="0"/>
              </a:rPr>
              <a:t>i</a:t>
            </a:r>
            <a:r>
              <a:rPr lang="en-US" i="1">
                <a:latin typeface="Calibri" pitchFamily="34" charset="0"/>
              </a:rPr>
              <a:t> </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v</a:t>
            </a:r>
            <a:r>
              <a:rPr lang="en-US" i="1">
                <a:latin typeface="Calibri" pitchFamily="34" charset="0"/>
              </a:rPr>
              <a:t>V</a:t>
            </a:r>
            <a:r>
              <a:rPr lang="en-US" i="1" baseline="-25000">
                <a:latin typeface="Calibri" pitchFamily="34" charset="0"/>
              </a:rPr>
              <a:t>i</a:t>
            </a:r>
            <a:r>
              <a:rPr lang="en-US">
                <a:latin typeface="Calibri" pitchFamily="34" charset="0"/>
              </a:rPr>
              <a:t> , </a:t>
            </a:r>
            <a:r>
              <a:rPr lang="en-US" i="1">
                <a:latin typeface="Calibri" pitchFamily="34" charset="0"/>
              </a:rPr>
              <a:t>V</a:t>
            </a:r>
            <a:r>
              <a:rPr lang="en-US" i="1" baseline="-25000">
                <a:latin typeface="Calibri" pitchFamily="34" charset="0"/>
              </a:rPr>
              <a:t>i</a:t>
            </a:r>
            <a:r>
              <a:rPr lang="en-US">
                <a:latin typeface="Calibri" pitchFamily="34" charset="0"/>
              </a:rPr>
              <a:t> ~ N[0,1</a:t>
            </a:r>
            <a:r>
              <a:rPr lang="en-US" baseline="30000">
                <a:latin typeface="Calibri" pitchFamily="34" charset="0"/>
              </a:rPr>
              <a:t>2</a:t>
            </a:r>
            <a:r>
              <a:rPr lang="en-US">
                <a:latin typeface="Calibri" pitchFamily="34" charset="0"/>
              </a:rPr>
              <a:t>].</a:t>
            </a:r>
          </a:p>
          <a:p>
            <a:endParaRPr lang="en-US">
              <a:latin typeface="Calibri" pitchFamily="34" charset="0"/>
            </a:endParaRPr>
          </a:p>
        </p:txBody>
      </p:sp>
      <p:sp>
        <p:nvSpPr>
          <p:cNvPr id="2054" name="TextBox 3"/>
          <p:cNvSpPr txBox="1">
            <a:spLocks noChangeArrowheads="1"/>
          </p:cNvSpPr>
          <p:nvPr/>
        </p:nvSpPr>
        <p:spPr bwMode="auto">
          <a:xfrm>
            <a:off x="1066800" y="3581400"/>
            <a:ext cx="7391400" cy="2308225"/>
          </a:xfrm>
          <a:prstGeom prst="rect">
            <a:avLst/>
          </a:prstGeom>
          <a:noFill/>
          <a:ln w="9525">
            <a:noFill/>
            <a:miter lim="800000"/>
            <a:headEnd/>
            <a:tailEnd/>
          </a:ln>
        </p:spPr>
        <p:txBody>
          <a:bodyPr>
            <a:spAutoFit/>
          </a:bodyPr>
          <a:lstStyle/>
          <a:p>
            <a:r>
              <a:rPr lang="en-US">
                <a:latin typeface="Calibri" pitchFamily="34" charset="0"/>
              </a:rPr>
              <a:t>	</a:t>
            </a:r>
          </a:p>
          <a:p>
            <a:r>
              <a:rPr lang="en-US">
                <a:latin typeface="Calibri" pitchFamily="34" charset="0"/>
              </a:rPr>
              <a:t> </a:t>
            </a:r>
          </a:p>
          <a:p>
            <a:r>
              <a:rPr lang="en-US">
                <a:latin typeface="Calibri" pitchFamily="34" charset="0"/>
              </a:rPr>
              <a:t>where	</a:t>
            </a:r>
            <a:r>
              <a:rPr lang="en-US">
                <a:latin typeface="Calibri" pitchFamily="34" charset="0"/>
                <a:sym typeface="Symbol" pitchFamily="18" charset="2"/>
              </a:rPr>
              <a:t></a:t>
            </a:r>
            <a:r>
              <a:rPr lang="en-US" i="1" baseline="-25000">
                <a:latin typeface="Calibri" pitchFamily="34" charset="0"/>
              </a:rPr>
              <a:t>i</a:t>
            </a:r>
            <a:r>
              <a:rPr lang="en-US">
                <a:latin typeface="Calibri" pitchFamily="34" charset="0"/>
              </a:rPr>
              <a:t> 	=  </a:t>
            </a:r>
            <a:r>
              <a:rPr lang="en-US" i="1">
                <a:latin typeface="Calibri" pitchFamily="34" charset="0"/>
              </a:rPr>
              <a:t>y</a:t>
            </a:r>
            <a:r>
              <a:rPr lang="en-US" i="1" baseline="-25000">
                <a:latin typeface="Calibri" pitchFamily="34" charset="0"/>
              </a:rPr>
              <a:t>i</a:t>
            </a:r>
            <a:r>
              <a:rPr lang="en-US">
                <a:latin typeface="Calibri" pitchFamily="34" charset="0"/>
              </a:rPr>
              <a:t> - </a:t>
            </a:r>
            <a:r>
              <a:rPr lang="en-US" b="1">
                <a:latin typeface="Calibri" pitchFamily="34" charset="0"/>
                <a:sym typeface="Symbol" pitchFamily="18" charset="2"/>
              </a:rPr>
              <a:t></a:t>
            </a:r>
            <a:r>
              <a:rPr lang="en-US" b="1">
                <a:latin typeface="Calibri" pitchFamily="34" charset="0"/>
              </a:rPr>
              <a:t>′x</a:t>
            </a:r>
            <a:r>
              <a:rPr lang="en-US" i="1" baseline="-25000">
                <a:latin typeface="Calibri" pitchFamily="34" charset="0"/>
              </a:rPr>
              <a:t>i</a:t>
            </a:r>
            <a:r>
              <a:rPr lang="en-US">
                <a:latin typeface="Calibri" pitchFamily="34" charset="0"/>
              </a:rPr>
              <a:t> = </a:t>
            </a:r>
            <a:r>
              <a:rPr lang="en-US" i="1">
                <a:latin typeface="Calibri" pitchFamily="34" charset="0"/>
              </a:rPr>
              <a:t>v</a:t>
            </a:r>
            <a:r>
              <a:rPr lang="en-US" i="1" baseline="-25000">
                <a:latin typeface="Calibri" pitchFamily="34" charset="0"/>
              </a:rPr>
              <a:t>i</a:t>
            </a:r>
            <a:r>
              <a:rPr lang="en-US" i="1">
                <a:latin typeface="Calibri" pitchFamily="34" charset="0"/>
              </a:rPr>
              <a:t> </a:t>
            </a:r>
            <a:r>
              <a:rPr lang="en-US">
                <a:latin typeface="Calibri" pitchFamily="34" charset="0"/>
              </a:rPr>
              <a:t>– </a:t>
            </a:r>
            <a:r>
              <a:rPr lang="en-US" i="1">
                <a:latin typeface="Calibri" pitchFamily="34" charset="0"/>
              </a:rPr>
              <a:t>u</a:t>
            </a:r>
            <a:r>
              <a:rPr lang="en-US" i="1" baseline="-25000">
                <a:latin typeface="Calibri" pitchFamily="34" charset="0"/>
              </a:rPr>
              <a:t>i</a:t>
            </a:r>
            <a:r>
              <a:rPr lang="en-US">
                <a:latin typeface="Calibri" pitchFamily="34" charset="0"/>
              </a:rPr>
              <a:t>,</a:t>
            </a:r>
          </a:p>
          <a:p>
            <a:r>
              <a:rPr lang="en-US">
                <a:latin typeface="Calibri" pitchFamily="34" charset="0"/>
              </a:rPr>
              <a:t> </a:t>
            </a:r>
          </a:p>
          <a:p>
            <a:r>
              <a:rPr lang="en-US">
                <a:latin typeface="Calibri" pitchFamily="34" charset="0"/>
              </a:rPr>
              <a:t>	</a:t>
            </a:r>
            <a:r>
              <a:rPr lang="en-US">
                <a:latin typeface="Calibri" pitchFamily="34" charset="0"/>
                <a:sym typeface="Symbol" pitchFamily="18" charset="2"/>
              </a:rPr>
              <a:t></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u </a:t>
            </a:r>
            <a:r>
              <a:rPr lang="en-US">
                <a:latin typeface="Calibri" pitchFamily="34" charset="0"/>
              </a:rPr>
              <a:t>/</a:t>
            </a:r>
            <a:r>
              <a:rPr lang="en-US">
                <a:latin typeface="Calibri" pitchFamily="34" charset="0"/>
                <a:sym typeface="Symbol" pitchFamily="18" charset="2"/>
              </a:rPr>
              <a:t></a:t>
            </a:r>
            <a:r>
              <a:rPr lang="en-US" i="1" baseline="-25000">
                <a:latin typeface="Calibri" pitchFamily="34" charset="0"/>
              </a:rPr>
              <a:t>v</a:t>
            </a:r>
            <a:r>
              <a:rPr lang="en-US">
                <a:latin typeface="Calibri" pitchFamily="34" charset="0"/>
              </a:rPr>
              <a:t>,</a:t>
            </a:r>
          </a:p>
          <a:p>
            <a:r>
              <a:rPr lang="en-US">
                <a:latin typeface="Calibri" pitchFamily="34" charset="0"/>
              </a:rPr>
              <a:t> </a:t>
            </a:r>
          </a:p>
          <a:p>
            <a:r>
              <a:rPr lang="en-US">
                <a:latin typeface="Calibri" pitchFamily="34" charset="0"/>
              </a:rPr>
              <a:t>	</a:t>
            </a:r>
            <a:r>
              <a:rPr lang="en-US">
                <a:latin typeface="Calibri" pitchFamily="34" charset="0"/>
                <a:sym typeface="Symbol" pitchFamily="18" charset="2"/>
              </a:rPr>
              <a:t></a:t>
            </a:r>
            <a:r>
              <a:rPr lang="en-US">
                <a:latin typeface="Calibri" pitchFamily="34" charset="0"/>
              </a:rPr>
              <a:t>	=  </a:t>
            </a:r>
          </a:p>
          <a:p>
            <a:endParaRPr lang="en-US">
              <a:latin typeface="Calibri" pitchFamily="34" charset="0"/>
            </a:endParaRPr>
          </a:p>
        </p:txBody>
      </p:sp>
      <p:graphicFrame>
        <p:nvGraphicFramePr>
          <p:cNvPr id="2050" name="Object 2"/>
          <p:cNvGraphicFramePr>
            <a:graphicFrameLocks noChangeAspect="1"/>
          </p:cNvGraphicFramePr>
          <p:nvPr/>
        </p:nvGraphicFramePr>
        <p:xfrm>
          <a:off x="1066800" y="3429000"/>
          <a:ext cx="7224713" cy="533400"/>
        </p:xfrm>
        <a:graphic>
          <a:graphicData uri="http://schemas.openxmlformats.org/presentationml/2006/ole">
            <mc:AlternateContent xmlns:mc="http://schemas.openxmlformats.org/markup-compatibility/2006">
              <mc:Choice xmlns:v="urn:schemas-microsoft-com:vml" Requires="v">
                <p:oleObj spid="_x0000_s140292" name="Equation" r:id="rId4" imgW="3784320" imgH="279360" progId="Equation.DSMT4">
                  <p:embed/>
                </p:oleObj>
              </mc:Choice>
              <mc:Fallback>
                <p:oleObj name="Equation" r:id="rId4" imgW="3784320" imgH="27936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429000"/>
                        <a:ext cx="7224713"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3"/>
          <p:cNvGraphicFramePr>
            <a:graphicFrameLocks noChangeAspect="1"/>
          </p:cNvGraphicFramePr>
          <p:nvPr/>
        </p:nvGraphicFramePr>
        <p:xfrm>
          <a:off x="3313113" y="5181600"/>
          <a:ext cx="954087" cy="457200"/>
        </p:xfrm>
        <a:graphic>
          <a:graphicData uri="http://schemas.openxmlformats.org/presentationml/2006/ole">
            <mc:AlternateContent xmlns:mc="http://schemas.openxmlformats.org/markup-compatibility/2006">
              <mc:Choice xmlns:v="urn:schemas-microsoft-com:vml" Requires="v">
                <p:oleObj spid="_x0000_s140293" name="Equation" r:id="rId6" imgW="609480" imgH="291960" progId="Equation.DSMT4">
                  <p:embed/>
                </p:oleObj>
              </mc:Choice>
              <mc:Fallback>
                <p:oleObj name="Equation" r:id="rId6" imgW="609480" imgH="29196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3113" y="5181600"/>
                        <a:ext cx="954087"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p:txBody>
          <a:bodyPr/>
          <a:lstStyle/>
          <a:p>
            <a:pPr algn="ctr"/>
            <a:r>
              <a:rPr lang="en-US" smtClean="0"/>
              <a:t>Sample Selected SF Model</a:t>
            </a:r>
          </a:p>
        </p:txBody>
      </p:sp>
      <p:sp>
        <p:nvSpPr>
          <p:cNvPr id="5124" name="TextBox 2"/>
          <p:cNvSpPr txBox="1">
            <a:spLocks noChangeArrowheads="1"/>
          </p:cNvSpPr>
          <p:nvPr/>
        </p:nvSpPr>
        <p:spPr bwMode="auto">
          <a:xfrm>
            <a:off x="1828800" y="1905000"/>
            <a:ext cx="5410200" cy="2032000"/>
          </a:xfrm>
          <a:prstGeom prst="rect">
            <a:avLst/>
          </a:prstGeom>
          <a:noFill/>
          <a:ln w="9525">
            <a:noFill/>
            <a:miter lim="800000"/>
            <a:headEnd/>
            <a:tailEnd/>
          </a:ln>
        </p:spPr>
        <p:txBody>
          <a:bodyPr>
            <a:spAutoFit/>
          </a:bodyPr>
          <a:lstStyle/>
          <a:p>
            <a:r>
              <a:rPr lang="en-US">
                <a:latin typeface="Calibri" pitchFamily="34" charset="0"/>
              </a:rPr>
              <a:t>	</a:t>
            </a:r>
            <a:r>
              <a:rPr lang="en-US" i="1">
                <a:latin typeface="Calibri" pitchFamily="34" charset="0"/>
              </a:rPr>
              <a:t>d</a:t>
            </a:r>
            <a:r>
              <a:rPr lang="en-US" i="1" baseline="-25000">
                <a:latin typeface="Calibri" pitchFamily="34" charset="0"/>
              </a:rPr>
              <a:t>i</a:t>
            </a:r>
            <a:r>
              <a:rPr lang="en-US">
                <a:latin typeface="Calibri" pitchFamily="34" charset="0"/>
              </a:rPr>
              <a:t>  =  1[</a:t>
            </a:r>
            <a:r>
              <a:rPr lang="en-US" b="1">
                <a:latin typeface="Calibri" pitchFamily="34" charset="0"/>
                <a:sym typeface="Symbol" pitchFamily="18" charset="2"/>
              </a:rPr>
              <a:t></a:t>
            </a:r>
            <a:r>
              <a:rPr lang="en-US" b="1">
                <a:latin typeface="Calibri" pitchFamily="34" charset="0"/>
              </a:rPr>
              <a:t>′z</a:t>
            </a:r>
            <a:r>
              <a:rPr lang="en-US" i="1" baseline="-25000">
                <a:latin typeface="Calibri" pitchFamily="34" charset="0"/>
              </a:rPr>
              <a:t>i</a:t>
            </a:r>
            <a:r>
              <a:rPr lang="en-US">
                <a:latin typeface="Calibri" pitchFamily="34" charset="0"/>
              </a:rPr>
              <a:t>  +  </a:t>
            </a:r>
            <a:r>
              <a:rPr lang="en-US" i="1">
                <a:latin typeface="Calibri" pitchFamily="34" charset="0"/>
              </a:rPr>
              <a:t>w</a:t>
            </a:r>
            <a:r>
              <a:rPr lang="en-US" i="1" baseline="-25000">
                <a:latin typeface="Calibri" pitchFamily="34" charset="0"/>
              </a:rPr>
              <a:t>i</a:t>
            </a:r>
            <a:r>
              <a:rPr lang="en-US">
                <a:latin typeface="Calibri" pitchFamily="34" charset="0"/>
              </a:rPr>
              <a:t>  &gt;  0],  </a:t>
            </a:r>
            <a:r>
              <a:rPr lang="en-US" i="1">
                <a:latin typeface="Calibri" pitchFamily="34" charset="0"/>
              </a:rPr>
              <a:t>w</a:t>
            </a:r>
            <a:r>
              <a:rPr lang="en-US" i="1" baseline="-25000">
                <a:latin typeface="Calibri" pitchFamily="34" charset="0"/>
              </a:rPr>
              <a:t>i</a:t>
            </a:r>
            <a:r>
              <a:rPr lang="en-US">
                <a:latin typeface="Calibri" pitchFamily="34" charset="0"/>
              </a:rPr>
              <a:t> ~ N[0,1</a:t>
            </a:r>
            <a:r>
              <a:rPr lang="en-US" baseline="30000">
                <a:latin typeface="Calibri" pitchFamily="34" charset="0"/>
              </a:rPr>
              <a:t>2</a:t>
            </a:r>
            <a:r>
              <a:rPr lang="en-US">
                <a:latin typeface="Calibri" pitchFamily="34" charset="0"/>
              </a:rPr>
              <a:t>]</a:t>
            </a:r>
          </a:p>
          <a:p>
            <a:r>
              <a:rPr lang="en-US">
                <a:latin typeface="Calibri" pitchFamily="34" charset="0"/>
              </a:rPr>
              <a:t>	</a:t>
            </a:r>
            <a:r>
              <a:rPr lang="en-US" i="1">
                <a:latin typeface="Calibri" pitchFamily="34" charset="0"/>
              </a:rPr>
              <a:t>y</a:t>
            </a:r>
            <a:r>
              <a:rPr lang="en-US" i="1" baseline="-25000">
                <a:latin typeface="Calibri" pitchFamily="34" charset="0"/>
              </a:rPr>
              <a:t>i</a:t>
            </a:r>
            <a:r>
              <a:rPr lang="en-US" i="1">
                <a:latin typeface="Calibri" pitchFamily="34" charset="0"/>
              </a:rPr>
              <a:t> </a:t>
            </a:r>
            <a:r>
              <a:rPr lang="en-US">
                <a:latin typeface="Calibri" pitchFamily="34" charset="0"/>
              </a:rPr>
              <a:t> =  </a:t>
            </a:r>
            <a:r>
              <a:rPr lang="en-US" b="1">
                <a:latin typeface="Calibri" pitchFamily="34" charset="0"/>
                <a:sym typeface="Symbol" pitchFamily="18" charset="2"/>
              </a:rPr>
              <a:t></a:t>
            </a:r>
            <a:r>
              <a:rPr lang="en-US" b="1">
                <a:latin typeface="Calibri" pitchFamily="34" charset="0"/>
              </a:rPr>
              <a:t>′x</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i</a:t>
            </a:r>
            <a:r>
              <a:rPr lang="en-US">
                <a:latin typeface="Calibri" pitchFamily="34" charset="0"/>
              </a:rPr>
              <a:t>,  </a:t>
            </a:r>
            <a:r>
              <a:rPr lang="en-US">
                <a:latin typeface="Calibri" pitchFamily="34" charset="0"/>
                <a:sym typeface="Symbol" pitchFamily="18" charset="2"/>
              </a:rPr>
              <a:t></a:t>
            </a:r>
            <a:r>
              <a:rPr lang="en-US" i="1" baseline="-25000">
                <a:latin typeface="Calibri" pitchFamily="34" charset="0"/>
              </a:rPr>
              <a:t>i</a:t>
            </a:r>
            <a:r>
              <a:rPr lang="en-US">
                <a:latin typeface="Calibri" pitchFamily="34" charset="0"/>
              </a:rPr>
              <a:t>  ~  N[0,</a:t>
            </a:r>
            <a:r>
              <a:rPr lang="en-US">
                <a:latin typeface="Calibri" pitchFamily="34" charset="0"/>
                <a:sym typeface="Symbol" pitchFamily="18" charset="2"/>
              </a:rPr>
              <a:t></a:t>
            </a:r>
            <a:r>
              <a:rPr lang="en-US" baseline="-25000">
                <a:latin typeface="Calibri" pitchFamily="34" charset="0"/>
                <a:sym typeface="Symbol" pitchFamily="18" charset="2"/>
              </a:rPr>
              <a:t></a:t>
            </a:r>
            <a:r>
              <a:rPr lang="en-US" baseline="30000">
                <a:latin typeface="Calibri" pitchFamily="34" charset="0"/>
              </a:rPr>
              <a:t>2</a:t>
            </a:r>
            <a:r>
              <a:rPr lang="en-US">
                <a:latin typeface="Calibri" pitchFamily="34" charset="0"/>
              </a:rPr>
              <a:t>]</a:t>
            </a:r>
          </a:p>
          <a:p>
            <a:r>
              <a:rPr lang="en-US">
                <a:latin typeface="Calibri" pitchFamily="34" charset="0"/>
              </a:rPr>
              <a:t>	(</a:t>
            </a:r>
            <a:r>
              <a:rPr lang="en-US" i="1">
                <a:latin typeface="Calibri" pitchFamily="34" charset="0"/>
              </a:rPr>
              <a:t>y</a:t>
            </a:r>
            <a:r>
              <a:rPr lang="en-US" i="1" baseline="-25000">
                <a:latin typeface="Calibri" pitchFamily="34" charset="0"/>
              </a:rPr>
              <a:t>i</a:t>
            </a:r>
            <a:r>
              <a:rPr lang="en-US">
                <a:latin typeface="Calibri" pitchFamily="34" charset="0"/>
              </a:rPr>
              <a:t>,</a:t>
            </a:r>
            <a:r>
              <a:rPr lang="en-US" b="1">
                <a:latin typeface="Calibri" pitchFamily="34" charset="0"/>
              </a:rPr>
              <a:t>x</a:t>
            </a:r>
            <a:r>
              <a:rPr lang="en-US" i="1" baseline="-25000">
                <a:latin typeface="Calibri" pitchFamily="34" charset="0"/>
              </a:rPr>
              <a:t>i</a:t>
            </a:r>
            <a:r>
              <a:rPr lang="en-US">
                <a:latin typeface="Calibri" pitchFamily="34" charset="0"/>
              </a:rPr>
              <a:t>) observed only when </a:t>
            </a:r>
            <a:r>
              <a:rPr lang="en-US" i="1">
                <a:latin typeface="Calibri" pitchFamily="34" charset="0"/>
              </a:rPr>
              <a:t>d</a:t>
            </a:r>
            <a:r>
              <a:rPr lang="en-US" i="1" baseline="-25000">
                <a:latin typeface="Calibri" pitchFamily="34" charset="0"/>
              </a:rPr>
              <a:t>i</a:t>
            </a:r>
            <a:r>
              <a:rPr lang="en-US">
                <a:latin typeface="Calibri" pitchFamily="34" charset="0"/>
              </a:rPr>
              <a:t> = 1.</a:t>
            </a:r>
          </a:p>
          <a:p>
            <a:r>
              <a:rPr lang="en-US">
                <a:latin typeface="Calibri" pitchFamily="34" charset="0"/>
              </a:rPr>
              <a:t>	</a:t>
            </a:r>
            <a:r>
              <a:rPr lang="en-US">
                <a:latin typeface="Calibri" pitchFamily="34" charset="0"/>
                <a:sym typeface="Symbol" pitchFamily="18" charset="2"/>
              </a:rPr>
              <a:t></a:t>
            </a:r>
            <a:r>
              <a:rPr lang="en-US" i="1" baseline="-25000">
                <a:latin typeface="Calibri" pitchFamily="34" charset="0"/>
              </a:rPr>
              <a:t>i</a:t>
            </a:r>
            <a:r>
              <a:rPr lang="en-US" i="1">
                <a:latin typeface="Calibri" pitchFamily="34" charset="0"/>
              </a:rPr>
              <a:t> </a:t>
            </a:r>
            <a:r>
              <a:rPr lang="en-US">
                <a:latin typeface="Calibri" pitchFamily="34" charset="0"/>
              </a:rPr>
              <a:t> =  </a:t>
            </a:r>
            <a:r>
              <a:rPr lang="en-US" i="1">
                <a:latin typeface="Calibri" pitchFamily="34" charset="0"/>
              </a:rPr>
              <a:t>v</a:t>
            </a:r>
            <a:r>
              <a:rPr lang="en-US" i="1" baseline="-25000">
                <a:latin typeface="Calibri" pitchFamily="34" charset="0"/>
              </a:rPr>
              <a:t>i</a:t>
            </a:r>
            <a:r>
              <a:rPr lang="en-US" i="1">
                <a:latin typeface="Calibri" pitchFamily="34" charset="0"/>
              </a:rPr>
              <a:t> </a:t>
            </a:r>
            <a:r>
              <a:rPr lang="en-US">
                <a:latin typeface="Calibri" pitchFamily="34" charset="0"/>
              </a:rPr>
              <a:t>- </a:t>
            </a:r>
            <a:r>
              <a:rPr lang="en-US" i="1">
                <a:latin typeface="Calibri" pitchFamily="34" charset="0"/>
              </a:rPr>
              <a:t>u</a:t>
            </a:r>
            <a:r>
              <a:rPr lang="en-US" i="1" baseline="-25000">
                <a:latin typeface="Calibri" pitchFamily="34" charset="0"/>
              </a:rPr>
              <a:t>i</a:t>
            </a:r>
            <a:endParaRPr lang="en-US">
              <a:latin typeface="Calibri" pitchFamily="34" charset="0"/>
            </a:endParaRPr>
          </a:p>
          <a:p>
            <a:r>
              <a:rPr lang="en-US">
                <a:latin typeface="Calibri" pitchFamily="34" charset="0"/>
              </a:rPr>
              <a:t>	</a:t>
            </a:r>
            <a:r>
              <a:rPr lang="en-US" i="1">
                <a:latin typeface="Calibri" pitchFamily="34" charset="0"/>
              </a:rPr>
              <a:t>u</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u</a:t>
            </a:r>
            <a:r>
              <a:rPr lang="en-US" i="1">
                <a:latin typeface="Calibri" pitchFamily="34" charset="0"/>
              </a:rPr>
              <a:t>U</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u</a:t>
            </a:r>
            <a:r>
              <a:rPr lang="en-US">
                <a:latin typeface="Calibri" pitchFamily="34" charset="0"/>
              </a:rPr>
              <a:t> |</a:t>
            </a:r>
            <a:r>
              <a:rPr lang="en-US" i="1">
                <a:latin typeface="Calibri" pitchFamily="34" charset="0"/>
              </a:rPr>
              <a:t>U</a:t>
            </a:r>
            <a:r>
              <a:rPr lang="en-US" i="1" baseline="-25000">
                <a:latin typeface="Calibri" pitchFamily="34" charset="0"/>
              </a:rPr>
              <a:t>i</a:t>
            </a:r>
            <a:r>
              <a:rPr lang="en-US">
                <a:latin typeface="Calibri" pitchFamily="34" charset="0"/>
              </a:rPr>
              <a:t>| where </a:t>
            </a:r>
            <a:r>
              <a:rPr lang="en-US" i="1">
                <a:latin typeface="Calibri" pitchFamily="34" charset="0"/>
              </a:rPr>
              <a:t>U</a:t>
            </a:r>
            <a:r>
              <a:rPr lang="en-US" i="1" baseline="-25000">
                <a:latin typeface="Calibri" pitchFamily="34" charset="0"/>
              </a:rPr>
              <a:t>i</a:t>
            </a:r>
            <a:r>
              <a:rPr lang="en-US">
                <a:latin typeface="Calibri" pitchFamily="34" charset="0"/>
              </a:rPr>
              <a:t> ~ N[0,1</a:t>
            </a:r>
            <a:r>
              <a:rPr lang="en-US" baseline="30000">
                <a:latin typeface="Calibri" pitchFamily="34" charset="0"/>
              </a:rPr>
              <a:t>2</a:t>
            </a:r>
            <a:r>
              <a:rPr lang="en-US">
                <a:latin typeface="Calibri" pitchFamily="34" charset="0"/>
              </a:rPr>
              <a:t>]</a:t>
            </a:r>
          </a:p>
          <a:p>
            <a:r>
              <a:rPr lang="en-US">
                <a:latin typeface="Calibri" pitchFamily="34" charset="0"/>
              </a:rPr>
              <a:t>	</a:t>
            </a:r>
            <a:r>
              <a:rPr lang="en-US" i="1">
                <a:latin typeface="Calibri" pitchFamily="34" charset="0"/>
              </a:rPr>
              <a:t>v</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v</a:t>
            </a:r>
            <a:r>
              <a:rPr lang="en-US" i="1">
                <a:latin typeface="Calibri" pitchFamily="34" charset="0"/>
              </a:rPr>
              <a:t>V</a:t>
            </a:r>
            <a:r>
              <a:rPr lang="en-US" i="1" baseline="-25000">
                <a:latin typeface="Calibri" pitchFamily="34" charset="0"/>
              </a:rPr>
              <a:t>i</a:t>
            </a:r>
            <a:r>
              <a:rPr lang="en-US">
                <a:latin typeface="Calibri" pitchFamily="34" charset="0"/>
              </a:rPr>
              <a:t>   where </a:t>
            </a:r>
            <a:r>
              <a:rPr lang="en-US" i="1">
                <a:latin typeface="Calibri" pitchFamily="34" charset="0"/>
              </a:rPr>
              <a:t>V</a:t>
            </a:r>
            <a:r>
              <a:rPr lang="en-US" i="1" baseline="-25000">
                <a:latin typeface="Calibri" pitchFamily="34" charset="0"/>
              </a:rPr>
              <a:t>i</a:t>
            </a:r>
            <a:r>
              <a:rPr lang="en-US">
                <a:latin typeface="Calibri" pitchFamily="34" charset="0"/>
              </a:rPr>
              <a:t> ~ N[0,1</a:t>
            </a:r>
            <a:r>
              <a:rPr lang="en-US" baseline="30000">
                <a:latin typeface="Calibri" pitchFamily="34" charset="0"/>
              </a:rPr>
              <a:t>2</a:t>
            </a:r>
            <a:r>
              <a:rPr lang="en-US">
                <a:latin typeface="Calibri" pitchFamily="34" charset="0"/>
              </a:rPr>
              <a:t>].</a:t>
            </a:r>
          </a:p>
          <a:p>
            <a:r>
              <a:rPr lang="en-US">
                <a:latin typeface="Calibri" pitchFamily="34" charset="0"/>
              </a:rPr>
              <a:t>	(</a:t>
            </a:r>
            <a:r>
              <a:rPr lang="en-US" i="1">
                <a:latin typeface="Calibri" pitchFamily="34" charset="0"/>
              </a:rPr>
              <a:t>w</a:t>
            </a:r>
            <a:r>
              <a:rPr lang="en-US" i="1" baseline="-25000">
                <a:latin typeface="Calibri" pitchFamily="34" charset="0"/>
              </a:rPr>
              <a:t>i</a:t>
            </a:r>
            <a:r>
              <a:rPr lang="en-US" i="1">
                <a:latin typeface="Calibri" pitchFamily="34" charset="0"/>
              </a:rPr>
              <a:t>,v</a:t>
            </a:r>
            <a:r>
              <a:rPr lang="en-US" i="1" baseline="-25000">
                <a:latin typeface="Calibri" pitchFamily="34" charset="0"/>
              </a:rPr>
              <a:t>i</a:t>
            </a:r>
            <a:r>
              <a:rPr lang="en-US">
                <a:latin typeface="Calibri" pitchFamily="34" charset="0"/>
              </a:rPr>
              <a:t>)  ~  N</a:t>
            </a:r>
            <a:r>
              <a:rPr lang="en-US" baseline="-25000">
                <a:latin typeface="Calibri" pitchFamily="34" charset="0"/>
              </a:rPr>
              <a:t>2</a:t>
            </a:r>
            <a:r>
              <a:rPr lang="en-US">
                <a:latin typeface="Calibri" pitchFamily="34" charset="0"/>
              </a:rPr>
              <a:t>[(0,1), (1, </a:t>
            </a:r>
            <a:r>
              <a:rPr lang="en-US">
                <a:latin typeface="Calibri" pitchFamily="34" charset="0"/>
                <a:sym typeface="Symbol" pitchFamily="18" charset="2"/>
              </a:rPr>
              <a:t></a:t>
            </a:r>
            <a:r>
              <a:rPr lang="en-US" i="1" baseline="-25000">
                <a:latin typeface="Calibri" pitchFamily="34" charset="0"/>
              </a:rPr>
              <a:t>v</a:t>
            </a:r>
            <a:r>
              <a:rPr lang="en-US">
                <a:latin typeface="Calibri" pitchFamily="34" charset="0"/>
              </a:rPr>
              <a:t>, </a:t>
            </a:r>
            <a:r>
              <a:rPr lang="en-US">
                <a:latin typeface="Calibri" pitchFamily="34" charset="0"/>
                <a:sym typeface="Symbol" pitchFamily="18" charset="2"/>
              </a:rPr>
              <a:t></a:t>
            </a:r>
            <a:r>
              <a:rPr lang="en-US" i="1" baseline="-25000">
                <a:latin typeface="Calibri" pitchFamily="34" charset="0"/>
              </a:rPr>
              <a:t>v</a:t>
            </a:r>
            <a:r>
              <a:rPr lang="en-US" baseline="30000">
                <a:latin typeface="Calibri" pitchFamily="34" charset="0"/>
              </a:rPr>
              <a:t>2</a:t>
            </a:r>
            <a:r>
              <a:rPr lang="en-US">
                <a:latin typeface="Calibri" pitchFamily="34" charset="0"/>
              </a:rPr>
              <a:t>)]</a:t>
            </a:r>
          </a:p>
        </p:txBody>
      </p:sp>
      <p:graphicFrame>
        <p:nvGraphicFramePr>
          <p:cNvPr id="5122" name="Object 2"/>
          <p:cNvGraphicFramePr>
            <a:graphicFrameLocks noChangeAspect="1"/>
          </p:cNvGraphicFramePr>
          <p:nvPr/>
        </p:nvGraphicFramePr>
        <p:xfrm>
          <a:off x="304800" y="4191000"/>
          <a:ext cx="8466138" cy="1143000"/>
        </p:xfrm>
        <a:graphic>
          <a:graphicData uri="http://schemas.openxmlformats.org/presentationml/2006/ole">
            <mc:AlternateContent xmlns:mc="http://schemas.openxmlformats.org/markup-compatibility/2006">
              <mc:Choice xmlns:v="urn:schemas-microsoft-com:vml" Requires="v">
                <p:oleObj spid="_x0000_s141315" name="Equation" r:id="rId4" imgW="5549760" imgH="749160" progId="Equation.DSMT4">
                  <p:embed/>
                </p:oleObj>
              </mc:Choice>
              <mc:Fallback>
                <p:oleObj name="Equation" r:id="rId4" imgW="5549760" imgH="74916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191000"/>
                        <a:ext cx="8466138"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lgn="ctr" fontAlgn="auto">
              <a:spcAft>
                <a:spcPts val="0"/>
              </a:spcAft>
              <a:defRPr/>
            </a:pPr>
            <a:r>
              <a:rPr lang="en-US" smtClean="0"/>
              <a:t>Sample Selection in </a:t>
            </a:r>
            <a:br>
              <a:rPr lang="en-US" smtClean="0"/>
            </a:br>
            <a:r>
              <a:rPr lang="en-US" smtClean="0"/>
              <a:t>a Nonlinear Model</a:t>
            </a:r>
          </a:p>
        </p:txBody>
      </p:sp>
      <p:pic>
        <p:nvPicPr>
          <p:cNvPr id="16387" name="Picture 2"/>
          <p:cNvPicPr>
            <a:picLocks noChangeAspect="1" noChangeArrowheads="1"/>
          </p:cNvPicPr>
          <p:nvPr/>
        </p:nvPicPr>
        <p:blipFill>
          <a:blip r:embed="rId3"/>
          <a:srcRect/>
          <a:stretch>
            <a:fillRect/>
          </a:stretch>
        </p:blipFill>
        <p:spPr bwMode="auto">
          <a:xfrm>
            <a:off x="1600200" y="1828800"/>
            <a:ext cx="6164263" cy="4321907"/>
          </a:xfrm>
          <a:prstGeom prst="rect">
            <a:avLst/>
          </a:prstGeom>
          <a:noFill/>
          <a:ln w="9525">
            <a:noFill/>
            <a:miter lim="800000"/>
            <a:headEnd/>
            <a:tailEnd/>
          </a:ln>
        </p:spPr>
      </p:pic>
      <p:sp>
        <p:nvSpPr>
          <p:cNvPr id="4" name="Rectangle 3"/>
          <p:cNvSpPr/>
          <p:nvPr/>
        </p:nvSpPr>
        <p:spPr bwMode="auto">
          <a:xfrm>
            <a:off x="1600200" y="5105400"/>
            <a:ext cx="6324600" cy="1143000"/>
          </a:xfrm>
          <a:prstGeom prst="rect">
            <a:avLst/>
          </a:prstGeom>
          <a:solidFill>
            <a:schemeClr val="accent1">
              <a:alpha val="25000"/>
            </a:scheme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457200" y="1066800"/>
            <a:ext cx="8229600" cy="1143000"/>
          </a:xfrm>
        </p:spPr>
        <p:txBody>
          <a:bodyPr/>
          <a:lstStyle/>
          <a:p>
            <a:pPr algn="ctr"/>
            <a:r>
              <a:rPr lang="en-US" sz="4000" smtClean="0"/>
              <a:t>Simulated Log Likelihood </a:t>
            </a:r>
            <a:br>
              <a:rPr lang="en-US" sz="4000" smtClean="0"/>
            </a:br>
            <a:r>
              <a:rPr lang="en-US" sz="4000" smtClean="0"/>
              <a:t>for a Simpler Model</a:t>
            </a:r>
          </a:p>
        </p:txBody>
      </p:sp>
      <p:graphicFrame>
        <p:nvGraphicFramePr>
          <p:cNvPr id="6146" name="Object 2"/>
          <p:cNvGraphicFramePr>
            <a:graphicFrameLocks noChangeAspect="1"/>
          </p:cNvGraphicFramePr>
          <p:nvPr/>
        </p:nvGraphicFramePr>
        <p:xfrm>
          <a:off x="457200" y="2667000"/>
          <a:ext cx="7881938" cy="2514600"/>
        </p:xfrm>
        <a:graphic>
          <a:graphicData uri="http://schemas.openxmlformats.org/presentationml/2006/ole">
            <mc:AlternateContent xmlns:mc="http://schemas.openxmlformats.org/markup-compatibility/2006">
              <mc:Choice xmlns:v="urn:schemas-microsoft-com:vml" Requires="v">
                <p:oleObj spid="_x0000_s142339" name="Equation" r:id="rId4" imgW="4736880" imgH="1511280" progId="Equation.DSMT4">
                  <p:embed/>
                </p:oleObj>
              </mc:Choice>
              <mc:Fallback>
                <p:oleObj name="Equation" r:id="rId4" imgW="4736880" imgH="151128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667000"/>
                        <a:ext cx="7881938"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itle 1"/>
          <p:cNvSpPr>
            <a:spLocks noGrp="1"/>
          </p:cNvSpPr>
          <p:nvPr>
            <p:ph type="title"/>
          </p:nvPr>
        </p:nvSpPr>
        <p:spPr/>
        <p:txBody>
          <a:bodyPr/>
          <a:lstStyle/>
          <a:p>
            <a:pPr algn="ctr"/>
            <a:r>
              <a:rPr lang="en-US" smtClean="0"/>
              <a:t>A 2 Step MSL Approach</a:t>
            </a:r>
          </a:p>
        </p:txBody>
      </p:sp>
      <p:graphicFrame>
        <p:nvGraphicFramePr>
          <p:cNvPr id="7170" name="Object 2"/>
          <p:cNvGraphicFramePr>
            <a:graphicFrameLocks noChangeAspect="1"/>
          </p:cNvGraphicFramePr>
          <p:nvPr/>
        </p:nvGraphicFramePr>
        <p:xfrm>
          <a:off x="730250" y="1752600"/>
          <a:ext cx="7118350" cy="2667000"/>
        </p:xfrm>
        <a:graphic>
          <a:graphicData uri="http://schemas.openxmlformats.org/presentationml/2006/ole">
            <mc:AlternateContent xmlns:mc="http://schemas.openxmlformats.org/markup-compatibility/2006">
              <mc:Choice xmlns:v="urn:schemas-microsoft-com:vml" Requires="v">
                <p:oleObj spid="_x0000_s143364" name="Equation" r:id="rId4" imgW="4609800" imgH="1726920" progId="Equation.DSMT4">
                  <p:embed/>
                </p:oleObj>
              </mc:Choice>
              <mc:Fallback>
                <p:oleObj name="Equation" r:id="rId4" imgW="4609800" imgH="172692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250" y="1752600"/>
                        <a:ext cx="7118350" cy="2667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3"/>
          <p:cNvGraphicFramePr>
            <a:graphicFrameLocks noChangeAspect="1"/>
          </p:cNvGraphicFramePr>
          <p:nvPr/>
        </p:nvGraphicFramePr>
        <p:xfrm>
          <a:off x="762000" y="4587875"/>
          <a:ext cx="8066088" cy="1812925"/>
        </p:xfrm>
        <a:graphic>
          <a:graphicData uri="http://schemas.openxmlformats.org/presentationml/2006/ole">
            <mc:AlternateContent xmlns:mc="http://schemas.openxmlformats.org/markup-compatibility/2006">
              <mc:Choice xmlns:v="urn:schemas-microsoft-com:vml" Requires="v">
                <p:oleObj spid="_x0000_s143365" name="Equation" r:id="rId6" imgW="4520880" imgH="1015920" progId="Equation.DSMT4">
                  <p:embed/>
                </p:oleObj>
              </mc:Choice>
              <mc:Fallback>
                <p:oleObj name="Equation" r:id="rId6" imgW="4520880" imgH="101592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587875"/>
                        <a:ext cx="8066088" cy="181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5" name="Line 7"/>
          <p:cNvSpPr>
            <a:spLocks noChangeShapeType="1"/>
          </p:cNvSpPr>
          <p:nvPr/>
        </p:nvSpPr>
        <p:spPr bwMode="auto">
          <a:xfrm flipV="1">
            <a:off x="2057400" y="3581400"/>
            <a:ext cx="3429000" cy="457200"/>
          </a:xfrm>
          <a:prstGeom prst="line">
            <a:avLst/>
          </a:prstGeom>
          <a:noFill/>
          <a:ln w="9525">
            <a:solidFill>
              <a:srgbClr val="FF0000"/>
            </a:solidFill>
            <a:prstDash val="dash"/>
            <a:round/>
            <a:headEnd/>
            <a:tailEnd type="triangle" w="med" len="med"/>
          </a:ln>
          <a:effectLst/>
        </p:spPr>
        <p:txBody>
          <a:bodyPr/>
          <a:lstStyle/>
          <a:p>
            <a:endParaRPr lang="en-US"/>
          </a:p>
        </p:txBody>
      </p:sp>
      <p:sp>
        <p:nvSpPr>
          <p:cNvPr id="7176" name="Line 8"/>
          <p:cNvSpPr>
            <a:spLocks noChangeShapeType="1"/>
          </p:cNvSpPr>
          <p:nvPr/>
        </p:nvSpPr>
        <p:spPr bwMode="auto">
          <a:xfrm flipV="1">
            <a:off x="2057400" y="2895600"/>
            <a:ext cx="4876800" cy="1143000"/>
          </a:xfrm>
          <a:prstGeom prst="line">
            <a:avLst/>
          </a:prstGeom>
          <a:noFill/>
          <a:ln w="9525">
            <a:solidFill>
              <a:srgbClr val="FF0000"/>
            </a:solidFill>
            <a:prstDash val="dash"/>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Title 1"/>
          <p:cNvSpPr>
            <a:spLocks noGrp="1"/>
          </p:cNvSpPr>
          <p:nvPr>
            <p:ph type="title"/>
          </p:nvPr>
        </p:nvSpPr>
        <p:spPr>
          <a:xfrm>
            <a:off x="533400" y="609600"/>
            <a:ext cx="8229600" cy="865187"/>
          </a:xfrm>
        </p:spPr>
        <p:txBody>
          <a:bodyPr/>
          <a:lstStyle/>
          <a:p>
            <a:pPr algn="ctr"/>
            <a:r>
              <a:rPr lang="en-US" smtClean="0"/>
              <a:t>Simulated ML for the SF Model</a:t>
            </a:r>
          </a:p>
        </p:txBody>
      </p:sp>
      <p:graphicFrame>
        <p:nvGraphicFramePr>
          <p:cNvPr id="3074" name="Object 2"/>
          <p:cNvGraphicFramePr>
            <a:graphicFrameLocks noChangeAspect="1"/>
          </p:cNvGraphicFramePr>
          <p:nvPr/>
        </p:nvGraphicFramePr>
        <p:xfrm>
          <a:off x="990600" y="1676400"/>
          <a:ext cx="4408488" cy="685800"/>
        </p:xfrm>
        <a:graphic>
          <a:graphicData uri="http://schemas.openxmlformats.org/presentationml/2006/ole">
            <mc:AlternateContent xmlns:mc="http://schemas.openxmlformats.org/markup-compatibility/2006">
              <mc:Choice xmlns:v="urn:schemas-microsoft-com:vml" Requires="v">
                <p:oleObj spid="_x0000_s144391" name="Equation" r:id="rId4" imgW="2857320" imgH="444240" progId="Equation.DSMT4">
                  <p:embed/>
                </p:oleObj>
              </mc:Choice>
              <mc:Fallback>
                <p:oleObj name="Equation" r:id="rId4" imgW="2857320" imgH="44424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676400"/>
                        <a:ext cx="4408488"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3"/>
          <p:cNvGraphicFramePr>
            <a:graphicFrameLocks noChangeAspect="1"/>
          </p:cNvGraphicFramePr>
          <p:nvPr/>
        </p:nvGraphicFramePr>
        <p:xfrm>
          <a:off x="990600" y="2438400"/>
          <a:ext cx="5643563" cy="685800"/>
        </p:xfrm>
        <a:graphic>
          <a:graphicData uri="http://schemas.openxmlformats.org/presentationml/2006/ole">
            <mc:AlternateContent xmlns:mc="http://schemas.openxmlformats.org/markup-compatibility/2006">
              <mc:Choice xmlns:v="urn:schemas-microsoft-com:vml" Requires="v">
                <p:oleObj spid="_x0000_s144392" name="Equation" r:id="rId6" imgW="3657600" imgH="444240" progId="Equation.DSMT4">
                  <p:embed/>
                </p:oleObj>
              </mc:Choice>
              <mc:Fallback>
                <p:oleObj name="Equation" r:id="rId6" imgW="3657600" imgH="44424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2438400"/>
                        <a:ext cx="5643563"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6" name="Object 4"/>
          <p:cNvGraphicFramePr>
            <a:graphicFrameLocks noChangeAspect="1"/>
          </p:cNvGraphicFramePr>
          <p:nvPr/>
        </p:nvGraphicFramePr>
        <p:xfrm>
          <a:off x="990600" y="3200400"/>
          <a:ext cx="3103563" cy="609600"/>
        </p:xfrm>
        <a:graphic>
          <a:graphicData uri="http://schemas.openxmlformats.org/presentationml/2006/ole">
            <mc:AlternateContent xmlns:mc="http://schemas.openxmlformats.org/markup-compatibility/2006">
              <mc:Choice xmlns:v="urn:schemas-microsoft-com:vml" Requires="v">
                <p:oleObj spid="_x0000_s144393" name="Equation" r:id="rId8" imgW="2133360" imgH="419040" progId="Equation.DSMT4">
                  <p:embed/>
                </p:oleObj>
              </mc:Choice>
              <mc:Fallback>
                <p:oleObj name="Equation" r:id="rId8" imgW="2133360" imgH="419040" progId="Equation.DSMT4">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0600" y="3200400"/>
                        <a:ext cx="3103563"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7" name="Object 5"/>
          <p:cNvGraphicFramePr>
            <a:graphicFrameLocks noChangeAspect="1"/>
          </p:cNvGraphicFramePr>
          <p:nvPr/>
        </p:nvGraphicFramePr>
        <p:xfrm>
          <a:off x="990600" y="3886200"/>
          <a:ext cx="4840288" cy="685800"/>
        </p:xfrm>
        <a:graphic>
          <a:graphicData uri="http://schemas.openxmlformats.org/presentationml/2006/ole">
            <mc:AlternateContent xmlns:mc="http://schemas.openxmlformats.org/markup-compatibility/2006">
              <mc:Choice xmlns:v="urn:schemas-microsoft-com:vml" Requires="v">
                <p:oleObj spid="_x0000_s144394" name="Equation" r:id="rId10" imgW="3136680" imgH="444240" progId="Equation.DSMT4">
                  <p:embed/>
                </p:oleObj>
              </mc:Choice>
              <mc:Fallback>
                <p:oleObj name="Equation" r:id="rId10" imgW="3136680" imgH="444240" progId="Equation.DSMT4">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0600" y="3886200"/>
                        <a:ext cx="4840288"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0"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latin typeface="Calibri" pitchFamily="34" charset="0"/>
            </a:endParaRPr>
          </a:p>
        </p:txBody>
      </p:sp>
      <p:graphicFrame>
        <p:nvGraphicFramePr>
          <p:cNvPr id="3078" name="Object 6"/>
          <p:cNvGraphicFramePr>
            <a:graphicFrameLocks noChangeAspect="1"/>
          </p:cNvGraphicFramePr>
          <p:nvPr/>
        </p:nvGraphicFramePr>
        <p:xfrm>
          <a:off x="914400" y="4724400"/>
          <a:ext cx="6718300" cy="762000"/>
        </p:xfrm>
        <a:graphic>
          <a:graphicData uri="http://schemas.openxmlformats.org/presentationml/2006/ole">
            <mc:AlternateContent xmlns:mc="http://schemas.openxmlformats.org/markup-compatibility/2006">
              <mc:Choice xmlns:v="urn:schemas-microsoft-com:vml" Requires="v">
                <p:oleObj spid="_x0000_s144395" name="Equation" r:id="rId12" imgW="4114800" imgH="469900" progId="Equation.DSMT4">
                  <p:embed/>
                </p:oleObj>
              </mc:Choice>
              <mc:Fallback>
                <p:oleObj name="Equation" r:id="rId12" imgW="4114800" imgH="469900" progId="Equation.DSMT4">
                  <p:embed/>
                  <p:pic>
                    <p:nvPicPr>
                      <p:cNvPr id="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4400" y="4724400"/>
                        <a:ext cx="67183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1" name="TextBox 9"/>
          <p:cNvSpPr txBox="1">
            <a:spLocks noChangeArrowheads="1"/>
          </p:cNvSpPr>
          <p:nvPr/>
        </p:nvSpPr>
        <p:spPr bwMode="auto">
          <a:xfrm>
            <a:off x="533400" y="5486400"/>
            <a:ext cx="7924800" cy="366713"/>
          </a:xfrm>
          <a:prstGeom prst="rect">
            <a:avLst/>
          </a:prstGeom>
          <a:noFill/>
          <a:ln w="9525">
            <a:noFill/>
            <a:miter lim="800000"/>
            <a:headEnd/>
            <a:tailEnd/>
          </a:ln>
        </p:spPr>
        <p:txBody>
          <a:bodyPr>
            <a:spAutoFit/>
          </a:bodyPr>
          <a:lstStyle/>
          <a:p>
            <a:r>
              <a:rPr lang="en-US" b="1">
                <a:solidFill>
                  <a:srgbClr val="FF0000"/>
                </a:solidFill>
                <a:latin typeface="Calibri" pitchFamily="34" charset="0"/>
              </a:rPr>
              <a:t>This is simply a linear regression with a random constant term,</a:t>
            </a:r>
            <a:r>
              <a:rPr lang="el-GR" b="1">
                <a:solidFill>
                  <a:srgbClr val="FF0000"/>
                </a:solidFill>
                <a:latin typeface="Calibri" pitchFamily="34" charset="0"/>
              </a:rPr>
              <a:t> α</a:t>
            </a:r>
            <a:r>
              <a:rPr lang="en-US" b="1" baseline="-25000">
                <a:solidFill>
                  <a:srgbClr val="FF0000"/>
                </a:solidFill>
                <a:latin typeface="Calibri" pitchFamily="34" charset="0"/>
              </a:rPr>
              <a:t>i</a:t>
            </a:r>
            <a:r>
              <a:rPr lang="en-US" b="1">
                <a:solidFill>
                  <a:srgbClr val="FF0000"/>
                </a:solidFill>
                <a:latin typeface="Calibri" pitchFamily="34" charset="0"/>
              </a:rPr>
              <a:t> = </a:t>
            </a:r>
            <a:r>
              <a:rPr lang="el-GR" b="1">
                <a:solidFill>
                  <a:srgbClr val="FF0000"/>
                </a:solidFill>
                <a:latin typeface="Calibri" pitchFamily="34" charset="0"/>
              </a:rPr>
              <a:t>α</a:t>
            </a:r>
            <a:r>
              <a:rPr lang="en-US" b="1">
                <a:solidFill>
                  <a:srgbClr val="FF0000"/>
                </a:solidFill>
                <a:latin typeface="Calibri" pitchFamily="34" charset="0"/>
              </a:rPr>
              <a:t> - </a:t>
            </a:r>
            <a:r>
              <a:rPr lang="el-GR" b="1">
                <a:solidFill>
                  <a:srgbClr val="FF0000"/>
                </a:solidFill>
                <a:latin typeface="Calibri" pitchFamily="34" charset="0"/>
              </a:rPr>
              <a:t>σ</a:t>
            </a:r>
            <a:r>
              <a:rPr lang="en-US" b="1" baseline="-25000">
                <a:solidFill>
                  <a:srgbClr val="FF0000"/>
                </a:solidFill>
                <a:latin typeface="Calibri" pitchFamily="34" charset="0"/>
              </a:rPr>
              <a:t>u</a:t>
            </a:r>
            <a:r>
              <a:rPr lang="en-US" b="1">
                <a:solidFill>
                  <a:srgbClr val="FF0000"/>
                </a:solidFill>
                <a:latin typeface="Calibri" pitchFamily="34" charset="0"/>
              </a:rPr>
              <a:t> |U</a:t>
            </a:r>
            <a:r>
              <a:rPr lang="en-US" b="1" baseline="-25000">
                <a:solidFill>
                  <a:srgbClr val="FF0000"/>
                </a:solidFill>
                <a:latin typeface="Calibri" pitchFamily="34" charset="0"/>
              </a:rPr>
              <a:t>i</a:t>
            </a:r>
            <a:r>
              <a:rPr lang="en-US" b="1">
                <a:solidFill>
                  <a:srgbClr val="FF0000"/>
                </a:solidFill>
                <a:latin typeface="Calibri" pitchFamily="34" charset="0"/>
              </a:rPr>
              <a:t> </a:t>
            </a:r>
            <a:r>
              <a:rPr lang="en-US" b="1" smtClean="0">
                <a:solidFill>
                  <a:srgbClr val="FF0000"/>
                </a:solidFill>
                <a:latin typeface="Calibri" pitchFamily="34" charset="0"/>
              </a:rPr>
              <a:t>|</a:t>
            </a:r>
            <a:r>
              <a:rPr lang="en-US" smtClean="0">
                <a:latin typeface="Calibri" pitchFamily="34" charset="0"/>
              </a:rPr>
              <a:t> </a:t>
            </a:r>
            <a:endParaRPr lang="en-US" b="1">
              <a:solidFill>
                <a:srgbClr val="FF0000"/>
              </a:solidFill>
              <a:latin typeface="Calibri" pitchFamily="34" charset="0"/>
            </a:endParaRPr>
          </a:p>
        </p:txBody>
      </p:sp>
      <p:sp>
        <p:nvSpPr>
          <p:cNvPr id="10" name="Rectangle 9"/>
          <p:cNvSpPr/>
          <p:nvPr/>
        </p:nvSpPr>
        <p:spPr bwMode="auto">
          <a:xfrm>
            <a:off x="685800" y="4724400"/>
            <a:ext cx="7162800" cy="8382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Nonnormality Issue</a:t>
            </a:r>
          </a:p>
        </p:txBody>
      </p:sp>
      <p:sp>
        <p:nvSpPr>
          <p:cNvPr id="28675" name="Rectangle 3"/>
          <p:cNvSpPr>
            <a:spLocks noGrp="1" noChangeArrowheads="1"/>
          </p:cNvSpPr>
          <p:nvPr>
            <p:ph type="body" idx="1"/>
          </p:nvPr>
        </p:nvSpPr>
        <p:spPr/>
        <p:txBody>
          <a:bodyPr/>
          <a:lstStyle/>
          <a:p>
            <a:pPr eaLnBrk="1" hangingPunct="1"/>
            <a:r>
              <a:rPr lang="en-US" smtClean="0">
                <a:latin typeface="Arial" pitchFamily="34" charset="0"/>
                <a:cs typeface="Arial" pitchFamily="34" charset="0"/>
              </a:rPr>
              <a:t>How robust is the Heckman model to nonnormality of the unobserved effects?</a:t>
            </a:r>
          </a:p>
          <a:p>
            <a:pPr eaLnBrk="1" hangingPunct="1"/>
            <a:r>
              <a:rPr lang="en-US" smtClean="0">
                <a:latin typeface="Arial" pitchFamily="34" charset="0"/>
                <a:cs typeface="Arial" pitchFamily="34" charset="0"/>
              </a:rPr>
              <a:t>Are there other techniques </a:t>
            </a:r>
          </a:p>
          <a:p>
            <a:pPr lvl="1" eaLnBrk="1" hangingPunct="1"/>
            <a:r>
              <a:rPr lang="en-US" smtClean="0">
                <a:latin typeface="Arial" pitchFamily="34" charset="0"/>
                <a:cs typeface="Arial" pitchFamily="34" charset="0"/>
              </a:rPr>
              <a:t>Parametric:  Copula methods</a:t>
            </a:r>
          </a:p>
          <a:p>
            <a:pPr lvl="1" eaLnBrk="1" hangingPunct="1"/>
            <a:r>
              <a:rPr lang="en-US" smtClean="0">
                <a:latin typeface="Arial" pitchFamily="34" charset="0"/>
                <a:cs typeface="Arial" pitchFamily="34" charset="0"/>
              </a:rPr>
              <a:t>Semiparametric: Klein/Spady and Series methods</a:t>
            </a:r>
          </a:p>
          <a:p>
            <a:pPr eaLnBrk="1" hangingPunct="1"/>
            <a:r>
              <a:rPr lang="en-US" smtClean="0">
                <a:latin typeface="Arial" pitchFamily="34" charset="0"/>
                <a:cs typeface="Arial" pitchFamily="34" charset="0"/>
              </a:rPr>
              <a:t>Other forms of the selection equation – e.g., multinomial logit</a:t>
            </a:r>
          </a:p>
          <a:p>
            <a:pPr eaLnBrk="1" hangingPunct="1"/>
            <a:r>
              <a:rPr lang="en-US" smtClean="0">
                <a:latin typeface="Arial" pitchFamily="34" charset="0"/>
                <a:cs typeface="Arial" pitchFamily="34" charset="0"/>
              </a:rPr>
              <a:t>Other forms of the primary model: e.g., as above.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762000"/>
            <a:ext cx="8229600" cy="1143000"/>
          </a:xfrm>
        </p:spPr>
        <p:txBody>
          <a:bodyPr/>
          <a:lstStyle/>
          <a:p>
            <a:pPr eaLnBrk="1" hangingPunct="1"/>
            <a:r>
              <a:rPr lang="en-US" smtClean="0"/>
              <a:t>A Study of Health Status in the Presence of Attrition</a:t>
            </a:r>
          </a:p>
        </p:txBody>
      </p:sp>
      <p:pic>
        <p:nvPicPr>
          <p:cNvPr id="5" name="Picture 2"/>
          <p:cNvPicPr>
            <a:picLocks noChangeAspect="1" noChangeArrowheads="1"/>
          </p:cNvPicPr>
          <p:nvPr/>
        </p:nvPicPr>
        <p:blipFill>
          <a:blip r:embed="rId2"/>
          <a:srcRect/>
          <a:stretch>
            <a:fillRect/>
          </a:stretch>
        </p:blipFill>
        <p:spPr bwMode="auto">
          <a:xfrm>
            <a:off x="1066800" y="2133600"/>
            <a:ext cx="7334860" cy="4186237"/>
          </a:xfrm>
          <a:prstGeom prst="rect">
            <a:avLst/>
          </a:prstGeom>
          <a:noFill/>
          <a:ln w="9525">
            <a:noFill/>
            <a:miter lim="800000"/>
            <a:headEnd/>
            <a:tailEnd/>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Model for Self Assessed Health</a:t>
            </a:r>
            <a:endParaRPr lang="en-US" b="1"/>
          </a:p>
        </p:txBody>
      </p:sp>
      <p:sp>
        <p:nvSpPr>
          <p:cNvPr id="3" name="Content Placeholder 2"/>
          <p:cNvSpPr>
            <a:spLocks noGrp="1"/>
          </p:cNvSpPr>
          <p:nvPr>
            <p:ph idx="1"/>
          </p:nvPr>
        </p:nvSpPr>
        <p:spPr>
          <a:xfrm>
            <a:off x="533400" y="1981200"/>
            <a:ext cx="8229600" cy="3048000"/>
          </a:xfrm>
        </p:spPr>
        <p:txBody>
          <a:bodyPr/>
          <a:lstStyle/>
          <a:p>
            <a:r>
              <a:rPr lang="en-US" smtClean="0">
                <a:latin typeface="+mj-lt"/>
              </a:rPr>
              <a:t>British Household Panel Survey (BHPS) </a:t>
            </a:r>
          </a:p>
          <a:p>
            <a:pPr lvl="1"/>
            <a:r>
              <a:rPr lang="en-US" smtClean="0">
                <a:latin typeface="+mj-lt"/>
              </a:rPr>
              <a:t>Waves 1-8, 1991-1998</a:t>
            </a:r>
          </a:p>
          <a:p>
            <a:pPr lvl="1"/>
            <a:r>
              <a:rPr lang="en-US" smtClean="0">
                <a:latin typeface="+mj-lt"/>
              </a:rPr>
              <a:t>Self assessed health on 0,1,2,3,4 scale</a:t>
            </a:r>
          </a:p>
          <a:p>
            <a:pPr lvl="1"/>
            <a:r>
              <a:rPr lang="en-US" smtClean="0">
                <a:latin typeface="+mj-lt"/>
              </a:rPr>
              <a:t>Sociological and demographic covariates</a:t>
            </a:r>
          </a:p>
          <a:p>
            <a:pPr lvl="1"/>
            <a:r>
              <a:rPr lang="en-US" smtClean="0">
                <a:latin typeface="+mj-lt"/>
              </a:rPr>
              <a:t>Dynamics – inertia in reporting of top scale</a:t>
            </a:r>
          </a:p>
          <a:p>
            <a:r>
              <a:rPr lang="en-US" smtClean="0">
                <a:latin typeface="+mj-lt"/>
              </a:rPr>
              <a:t>Dynamic ordered probit model</a:t>
            </a:r>
          </a:p>
          <a:p>
            <a:pPr lvl="1"/>
            <a:r>
              <a:rPr lang="en-US" smtClean="0">
                <a:latin typeface="+mj-lt"/>
              </a:rPr>
              <a:t>Balanced panel – analyze dynamics</a:t>
            </a:r>
          </a:p>
          <a:p>
            <a:pPr lvl="1"/>
            <a:r>
              <a:rPr lang="en-US" smtClean="0">
                <a:latin typeface="+mj-lt"/>
              </a:rPr>
              <a:t>Unbalanced panel – examine attrition</a:t>
            </a:r>
            <a:endParaRPr lang="en-US">
              <a:latin typeface="+mj-l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b="1" smtClean="0">
                <a:solidFill>
                  <a:srgbClr val="FF0000"/>
                </a:solidFill>
              </a:rPr>
              <a:t>Dynamic</a:t>
            </a:r>
            <a:r>
              <a:rPr lang="en-US" b="1" smtClean="0"/>
              <a:t> Ordered Probit Model</a:t>
            </a:r>
            <a:endParaRPr lang="en-US" b="1"/>
          </a:p>
        </p:txBody>
      </p:sp>
      <p:graphicFrame>
        <p:nvGraphicFramePr>
          <p:cNvPr id="3" name="Object 2"/>
          <p:cNvGraphicFramePr>
            <a:graphicFrameLocks noChangeAspect="1"/>
          </p:cNvGraphicFramePr>
          <p:nvPr/>
        </p:nvGraphicFramePr>
        <p:xfrm>
          <a:off x="1066800" y="1905000"/>
          <a:ext cx="7709188" cy="4419600"/>
        </p:xfrm>
        <a:graphic>
          <a:graphicData uri="http://schemas.openxmlformats.org/presentationml/2006/ole">
            <mc:AlternateContent xmlns:mc="http://schemas.openxmlformats.org/markup-compatibility/2006">
              <mc:Choice xmlns:v="urn:schemas-microsoft-com:vml" Requires="v">
                <p:oleObj spid="_x0000_s204803" name="Equation" r:id="rId3" imgW="3898800" imgH="2234880" progId="Equation.DSMT4">
                  <p:embed/>
                </p:oleObj>
              </mc:Choice>
              <mc:Fallback>
                <p:oleObj name="Equation" r:id="rId3" imgW="3898800" imgH="223488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05000"/>
                        <a:ext cx="7709188" cy="441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2514600" y="2362200"/>
            <a:ext cx="914400" cy="3810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990600" y="3200400"/>
            <a:ext cx="7848600" cy="9144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3462864" y="5410200"/>
            <a:ext cx="48429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243665" y="5892801"/>
            <a:ext cx="15663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6400800" y="1828800"/>
            <a:ext cx="2209800" cy="1169551"/>
          </a:xfrm>
          <a:prstGeom prst="rect">
            <a:avLst/>
          </a:prstGeom>
          <a:noFill/>
          <a:ln w="12700">
            <a:solidFill>
              <a:schemeClr val="tx1"/>
            </a:solidFill>
          </a:ln>
        </p:spPr>
        <p:txBody>
          <a:bodyPr wrap="square" rtlCol="0">
            <a:spAutoFit/>
          </a:bodyPr>
          <a:lstStyle/>
          <a:p>
            <a:r>
              <a:rPr lang="en-US" sz="1400" b="1" smtClean="0">
                <a:latin typeface="+mj-lt"/>
              </a:rPr>
              <a:t>It would not be appropriate to include h</a:t>
            </a:r>
            <a:r>
              <a:rPr lang="en-US" sz="1400" b="1" baseline="-25000" smtClean="0">
                <a:latin typeface="+mj-lt"/>
              </a:rPr>
              <a:t>i,t-1</a:t>
            </a:r>
            <a:r>
              <a:rPr lang="en-US" sz="1400" b="1" smtClean="0">
                <a:latin typeface="+mj-lt"/>
              </a:rPr>
              <a:t> itself in the model as this is a label, not a measure</a:t>
            </a:r>
            <a:endParaRPr lang="en-US" sz="1400" b="1">
              <a:latin typeface="+mj-l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609600"/>
            <a:ext cx="8229600" cy="1143000"/>
          </a:xfrm>
        </p:spPr>
        <p:txBody>
          <a:bodyPr/>
          <a:lstStyle/>
          <a:p>
            <a:pPr eaLnBrk="1" hangingPunct="1"/>
            <a:r>
              <a:rPr lang="en-US" smtClean="0"/>
              <a:t>Random Effects Dynamic </a:t>
            </a:r>
            <a:br>
              <a:rPr lang="en-US" smtClean="0"/>
            </a:br>
            <a:r>
              <a:rPr lang="en-US" smtClean="0"/>
              <a:t>Ordered Probit Model</a:t>
            </a:r>
          </a:p>
        </p:txBody>
      </p:sp>
      <p:graphicFrame>
        <p:nvGraphicFramePr>
          <p:cNvPr id="20482" name="Object 4"/>
          <p:cNvGraphicFramePr>
            <a:graphicFrameLocks noChangeAspect="1"/>
          </p:cNvGraphicFramePr>
          <p:nvPr/>
        </p:nvGraphicFramePr>
        <p:xfrm>
          <a:off x="1905000" y="1905000"/>
          <a:ext cx="5638800" cy="4521242"/>
        </p:xfrm>
        <a:graphic>
          <a:graphicData uri="http://schemas.openxmlformats.org/presentationml/2006/ole">
            <mc:AlternateContent xmlns:mc="http://schemas.openxmlformats.org/markup-compatibility/2006">
              <mc:Choice xmlns:v="urn:schemas-microsoft-com:vml" Requires="v">
                <p:oleObj spid="_x0000_s139267" name="Equation" r:id="rId3" imgW="3009600" imgH="2412720" progId="Equation.DSMT4">
                  <p:embed/>
                </p:oleObj>
              </mc:Choice>
              <mc:Fallback>
                <p:oleObj name="Equation" r:id="rId3" imgW="3009600" imgH="241272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905000"/>
                        <a:ext cx="5638800" cy="45212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p:txBody>
          <a:bodyPr/>
          <a:lstStyle/>
          <a:p>
            <a:pPr eaLnBrk="1" hangingPunct="1"/>
            <a:r>
              <a:rPr lang="en-US" smtClean="0"/>
              <a:t>Data</a:t>
            </a:r>
          </a:p>
        </p:txBody>
      </p:sp>
      <p:pic>
        <p:nvPicPr>
          <p:cNvPr id="53251" name="Picture 5"/>
          <p:cNvPicPr>
            <a:picLocks noChangeAspect="1" noChangeArrowheads="1"/>
          </p:cNvPicPr>
          <p:nvPr/>
        </p:nvPicPr>
        <p:blipFill>
          <a:blip r:embed="rId2"/>
          <a:srcRect/>
          <a:stretch>
            <a:fillRect/>
          </a:stretch>
        </p:blipFill>
        <p:spPr bwMode="auto">
          <a:xfrm>
            <a:off x="304800" y="1981200"/>
            <a:ext cx="8610600" cy="3732213"/>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Variable of Interest</a:t>
            </a:r>
          </a:p>
        </p:txBody>
      </p:sp>
      <p:pic>
        <p:nvPicPr>
          <p:cNvPr id="54275" name="Picture 4"/>
          <p:cNvPicPr>
            <a:picLocks noChangeAspect="1" noChangeArrowheads="1"/>
          </p:cNvPicPr>
          <p:nvPr/>
        </p:nvPicPr>
        <p:blipFill>
          <a:blip r:embed="rId2"/>
          <a:srcRect/>
          <a:stretch>
            <a:fillRect/>
          </a:stretch>
        </p:blipFill>
        <p:spPr bwMode="auto">
          <a:xfrm>
            <a:off x="1524000" y="1828800"/>
            <a:ext cx="6248400" cy="4854575"/>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Dynamics</a:t>
            </a:r>
          </a:p>
        </p:txBody>
      </p:sp>
      <p:pic>
        <p:nvPicPr>
          <p:cNvPr id="55299" name="Picture 4"/>
          <p:cNvPicPr>
            <a:picLocks noChangeAspect="1" noChangeArrowheads="1"/>
          </p:cNvPicPr>
          <p:nvPr/>
        </p:nvPicPr>
        <p:blipFill>
          <a:blip r:embed="rId2"/>
          <a:srcRect/>
          <a:stretch>
            <a:fillRect/>
          </a:stretch>
        </p:blipFill>
        <p:spPr bwMode="auto">
          <a:xfrm>
            <a:off x="609600" y="1828800"/>
            <a:ext cx="7696200" cy="4732338"/>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mtClean="0"/>
              <a:t>Attrition</a:t>
            </a:r>
          </a:p>
        </p:txBody>
      </p:sp>
      <p:pic>
        <p:nvPicPr>
          <p:cNvPr id="56323" name="Picture 4"/>
          <p:cNvPicPr>
            <a:picLocks noChangeAspect="1" noChangeArrowheads="1"/>
          </p:cNvPicPr>
          <p:nvPr/>
        </p:nvPicPr>
        <p:blipFill>
          <a:blip r:embed="rId2"/>
          <a:srcRect/>
          <a:stretch>
            <a:fillRect/>
          </a:stretch>
        </p:blipFill>
        <p:spPr bwMode="auto">
          <a:xfrm>
            <a:off x="381000" y="2133600"/>
            <a:ext cx="8382000" cy="3332163"/>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Testing for Attrition Bias</a:t>
            </a:r>
            <a:endParaRPr lang="en-US" b="1"/>
          </a:p>
        </p:txBody>
      </p:sp>
      <p:pic>
        <p:nvPicPr>
          <p:cNvPr id="118786" name="Picture 2"/>
          <p:cNvPicPr>
            <a:picLocks noChangeAspect="1" noChangeArrowheads="1"/>
          </p:cNvPicPr>
          <p:nvPr/>
        </p:nvPicPr>
        <p:blipFill>
          <a:blip r:embed="rId2"/>
          <a:srcRect/>
          <a:stretch>
            <a:fillRect/>
          </a:stretch>
        </p:blipFill>
        <p:spPr bwMode="auto">
          <a:xfrm>
            <a:off x="647700" y="2209800"/>
            <a:ext cx="8191500" cy="2847975"/>
          </a:xfrm>
          <a:prstGeom prst="rect">
            <a:avLst/>
          </a:prstGeom>
          <a:noFill/>
          <a:ln w="9525">
            <a:noFill/>
            <a:miter lim="800000"/>
            <a:headEnd/>
            <a:tailEnd/>
          </a:ln>
          <a:effectLst/>
        </p:spPr>
      </p:pic>
      <p:sp>
        <p:nvSpPr>
          <p:cNvPr id="4" name="TextBox 3"/>
          <p:cNvSpPr txBox="1"/>
          <p:nvPr/>
        </p:nvSpPr>
        <p:spPr>
          <a:xfrm>
            <a:off x="609600" y="5257800"/>
            <a:ext cx="8001000" cy="584775"/>
          </a:xfrm>
          <a:prstGeom prst="rect">
            <a:avLst/>
          </a:prstGeom>
          <a:noFill/>
        </p:spPr>
        <p:txBody>
          <a:bodyPr wrap="square" rtlCol="0">
            <a:spAutoFit/>
          </a:bodyPr>
          <a:lstStyle/>
          <a:p>
            <a:r>
              <a:rPr lang="en-US" sz="1600" b="1" smtClean="0">
                <a:latin typeface="+mj-lt"/>
              </a:rPr>
              <a:t>Three dummy variables added to full model with unbalanced panel suggest presence of attrition effects.</a:t>
            </a:r>
            <a:endParaRPr lang="en-US" sz="1600" b="1">
              <a:latin typeface="+mj-l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Probability Weighting Estimators</a:t>
            </a:r>
          </a:p>
        </p:txBody>
      </p:sp>
      <p:sp>
        <p:nvSpPr>
          <p:cNvPr id="57347" name="Rectangle 3"/>
          <p:cNvSpPr>
            <a:spLocks noGrp="1" noChangeArrowheads="1"/>
          </p:cNvSpPr>
          <p:nvPr>
            <p:ph type="body" idx="1"/>
          </p:nvPr>
        </p:nvSpPr>
        <p:spPr>
          <a:xfrm>
            <a:off x="381000" y="2362200"/>
            <a:ext cx="8229600" cy="3276600"/>
          </a:xfrm>
        </p:spPr>
        <p:txBody>
          <a:bodyPr/>
          <a:lstStyle/>
          <a:p>
            <a:pPr eaLnBrk="1" hangingPunct="1"/>
            <a:r>
              <a:rPr lang="en-US" sz="2400" smtClean="0">
                <a:latin typeface="Arial" pitchFamily="34" charset="0"/>
                <a:cs typeface="Arial" pitchFamily="34" charset="0"/>
              </a:rPr>
              <a:t>A Patch for Attrition</a:t>
            </a:r>
          </a:p>
          <a:p>
            <a:pPr eaLnBrk="1" hangingPunct="1"/>
            <a:r>
              <a:rPr lang="en-US" sz="2400" smtClean="0">
                <a:latin typeface="Arial" pitchFamily="34" charset="0"/>
                <a:cs typeface="Arial" pitchFamily="34" charset="0"/>
              </a:rPr>
              <a:t>(1) Fit a participation probit equation for each wave.</a:t>
            </a:r>
          </a:p>
          <a:p>
            <a:pPr eaLnBrk="1" hangingPunct="1"/>
            <a:r>
              <a:rPr lang="en-US" sz="2400" smtClean="0">
                <a:latin typeface="Arial" pitchFamily="34" charset="0"/>
                <a:cs typeface="Arial" pitchFamily="34" charset="0"/>
              </a:rPr>
              <a:t>(2) Compute p(i,t) = predictions of participation for each individual in each period.</a:t>
            </a:r>
          </a:p>
          <a:p>
            <a:pPr lvl="1" eaLnBrk="1" hangingPunct="1"/>
            <a:r>
              <a:rPr lang="en-US" smtClean="0">
                <a:latin typeface="Arial" pitchFamily="34" charset="0"/>
                <a:cs typeface="Arial" pitchFamily="34" charset="0"/>
              </a:rPr>
              <a:t>Special assumptions needed to make this work</a:t>
            </a:r>
          </a:p>
          <a:p>
            <a:pPr eaLnBrk="1" hangingPunct="1"/>
            <a:r>
              <a:rPr lang="en-US" sz="2400" smtClean="0">
                <a:latin typeface="Arial" pitchFamily="34" charset="0"/>
                <a:cs typeface="Arial" pitchFamily="34" charset="0"/>
              </a:rPr>
              <a:t>Ignore common effects and fit a weighted pooled log likelihood: </a:t>
            </a:r>
            <a:r>
              <a:rPr lang="el-GR" sz="2400" smtClean="0">
                <a:latin typeface="Arial" pitchFamily="34" charset="0"/>
                <a:cs typeface="Arial" pitchFamily="34" charset="0"/>
              </a:rPr>
              <a:t>Σ</a:t>
            </a:r>
            <a:r>
              <a:rPr lang="en-US" sz="2400" baseline="-25000" smtClean="0">
                <a:latin typeface="Arial" pitchFamily="34" charset="0"/>
                <a:cs typeface="Arial" pitchFamily="34" charset="0"/>
              </a:rPr>
              <a:t>i</a:t>
            </a:r>
            <a:r>
              <a:rPr lang="en-US" sz="2400" smtClean="0">
                <a:latin typeface="Arial" pitchFamily="34" charset="0"/>
                <a:cs typeface="Arial" pitchFamily="34" charset="0"/>
              </a:rPr>
              <a:t> </a:t>
            </a:r>
            <a:r>
              <a:rPr lang="el-GR" sz="2400" smtClean="0">
                <a:latin typeface="Arial" pitchFamily="34" charset="0"/>
                <a:cs typeface="Arial" pitchFamily="34" charset="0"/>
              </a:rPr>
              <a:t>Σ</a:t>
            </a:r>
            <a:r>
              <a:rPr lang="en-US" sz="2400" baseline="-25000" smtClean="0">
                <a:latin typeface="Arial" pitchFamily="34" charset="0"/>
                <a:cs typeface="Arial" pitchFamily="34" charset="0"/>
              </a:rPr>
              <a:t>t</a:t>
            </a:r>
            <a:r>
              <a:rPr lang="en-US" sz="2400" smtClean="0">
                <a:latin typeface="Arial" pitchFamily="34" charset="0"/>
                <a:cs typeface="Arial" pitchFamily="34" charset="0"/>
              </a:rPr>
              <a:t> [d</a:t>
            </a:r>
            <a:r>
              <a:rPr lang="en-US" sz="2400" baseline="-25000" smtClean="0">
                <a:latin typeface="Arial" pitchFamily="34" charset="0"/>
                <a:cs typeface="Arial" pitchFamily="34" charset="0"/>
              </a:rPr>
              <a:t>it</a:t>
            </a:r>
            <a:r>
              <a:rPr lang="en-US" sz="2400" smtClean="0">
                <a:latin typeface="Arial" pitchFamily="34" charset="0"/>
                <a:cs typeface="Arial" pitchFamily="34" charset="0"/>
              </a:rPr>
              <a:t>/p(i,t)]logLP</a:t>
            </a:r>
            <a:r>
              <a:rPr lang="en-US" sz="2400" baseline="-25000" smtClean="0">
                <a:latin typeface="Arial" pitchFamily="34" charset="0"/>
                <a:cs typeface="Arial" pitchFamily="34" charset="0"/>
              </a:rPr>
              <a:t>it</a:t>
            </a:r>
            <a:r>
              <a:rPr lang="en-US" sz="2400" smtClean="0">
                <a:latin typeface="Arial" pitchFamily="34" charset="0"/>
                <a:cs typeface="Arial" pitchFamily="34" charset="0"/>
              </a:rPr>
              <a:t>.</a:t>
            </a:r>
            <a:endParaRPr lang="el-GR" sz="2400" smtClean="0">
              <a:latin typeface="Arial" pitchFamily="34" charset="0"/>
              <a:cs typeface="Arial"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Attrition Model with IP Weights</a:t>
            </a:r>
            <a:endParaRPr lang="en-US"/>
          </a:p>
        </p:txBody>
      </p:sp>
      <p:pic>
        <p:nvPicPr>
          <p:cNvPr id="3" name="Picture 4"/>
          <p:cNvPicPr>
            <a:picLocks noChangeAspect="1" noChangeArrowheads="1"/>
          </p:cNvPicPr>
          <p:nvPr/>
        </p:nvPicPr>
        <p:blipFill>
          <a:blip r:embed="rId2"/>
          <a:srcRect/>
          <a:stretch>
            <a:fillRect/>
          </a:stretch>
        </p:blipFill>
        <p:spPr bwMode="auto">
          <a:xfrm>
            <a:off x="2133600" y="1676400"/>
            <a:ext cx="4800600" cy="3008390"/>
          </a:xfrm>
          <a:prstGeom prst="rect">
            <a:avLst/>
          </a:prstGeom>
          <a:noFill/>
          <a:ln w="9525">
            <a:noFill/>
            <a:miter lim="800000"/>
            <a:headEnd/>
            <a:tailEnd/>
          </a:ln>
        </p:spPr>
      </p:pic>
      <p:sp>
        <p:nvSpPr>
          <p:cNvPr id="4" name="TextBox 3"/>
          <p:cNvSpPr txBox="1"/>
          <p:nvPr/>
        </p:nvSpPr>
        <p:spPr>
          <a:xfrm>
            <a:off x="838200" y="5029200"/>
            <a:ext cx="8001000" cy="1323439"/>
          </a:xfrm>
          <a:prstGeom prst="rect">
            <a:avLst/>
          </a:prstGeom>
          <a:noFill/>
          <a:ln w="19050">
            <a:solidFill>
              <a:schemeClr val="tx1"/>
            </a:solidFill>
          </a:ln>
        </p:spPr>
        <p:txBody>
          <a:bodyPr wrap="square" rtlCol="0">
            <a:spAutoFit/>
          </a:bodyPr>
          <a:lstStyle/>
          <a:p>
            <a:r>
              <a:rPr lang="en-US" sz="1600" smtClean="0">
                <a:ln w="12700">
                  <a:noFill/>
                </a:ln>
                <a:latin typeface="+mj-lt"/>
              </a:rPr>
              <a:t>Assumes (1) Prob(attrition|all data) = Prob(attrition|selected variables) (ignorability)</a:t>
            </a:r>
          </a:p>
          <a:p>
            <a:r>
              <a:rPr lang="en-US" sz="1600" smtClean="0">
                <a:ln w="12700">
                  <a:noFill/>
                </a:ln>
                <a:latin typeface="+mj-lt"/>
              </a:rPr>
              <a:t>                (2) Attrition is an ‘absorbing state.’  No reentry.  </a:t>
            </a:r>
            <a:br>
              <a:rPr lang="en-US" sz="1600" smtClean="0">
                <a:ln w="12700">
                  <a:noFill/>
                </a:ln>
                <a:latin typeface="+mj-lt"/>
              </a:rPr>
            </a:br>
            <a:r>
              <a:rPr lang="en-US" sz="1600" smtClean="0">
                <a:ln w="12700">
                  <a:noFill/>
                </a:ln>
                <a:latin typeface="+mj-lt"/>
              </a:rPr>
              <a:t>                     Obviously not true for the GSOEP data above.</a:t>
            </a:r>
          </a:p>
          <a:p>
            <a:r>
              <a:rPr lang="en-US" sz="1600" smtClean="0">
                <a:ln w="12700">
                  <a:noFill/>
                </a:ln>
                <a:latin typeface="+mj-lt"/>
              </a:rPr>
              <a:t>Can deal with point (2) by isolating a subsample of those present at wave 1 and the monotonically shrinking subsample as the waves progress.</a:t>
            </a:r>
            <a:endParaRPr lang="en-US" sz="1600">
              <a:ln w="12700">
                <a:noFill/>
              </a:ln>
              <a:latin typeface="+mj-lt"/>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39825"/>
          </a:xfrm>
        </p:spPr>
        <p:txBody>
          <a:bodyPr/>
          <a:lstStyle/>
          <a:p>
            <a:r>
              <a:rPr lang="en-US" b="1" smtClean="0"/>
              <a:t>Inverse Probability Weighting</a:t>
            </a:r>
            <a:endParaRPr lang="en-US" b="1"/>
          </a:p>
        </p:txBody>
      </p:sp>
      <p:graphicFrame>
        <p:nvGraphicFramePr>
          <p:cNvPr id="3" name="Object 2"/>
          <p:cNvGraphicFramePr>
            <a:graphicFrameLocks noChangeAspect="1"/>
          </p:cNvGraphicFramePr>
          <p:nvPr/>
        </p:nvGraphicFramePr>
        <p:xfrm>
          <a:off x="1447800" y="1371600"/>
          <a:ext cx="6955302" cy="5181600"/>
        </p:xfrm>
        <a:graphic>
          <a:graphicData uri="http://schemas.openxmlformats.org/presentationml/2006/ole">
            <mc:AlternateContent xmlns:mc="http://schemas.openxmlformats.org/markup-compatibility/2006">
              <mc:Choice xmlns:v="urn:schemas-microsoft-com:vml" Requires="v">
                <p:oleObj spid="_x0000_s205827" name="Equation" r:id="rId3" imgW="4431960" imgH="3301920" progId="Equation.DSMT4">
                  <p:embed/>
                </p:oleObj>
              </mc:Choice>
              <mc:Fallback>
                <p:oleObj name="Equation" r:id="rId3" imgW="4431960" imgH="330192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71600"/>
                        <a:ext cx="6955302" cy="518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Estimated Partial Effects by Model</a:t>
            </a:r>
            <a:endParaRPr lang="en-US" b="1"/>
          </a:p>
        </p:txBody>
      </p:sp>
      <p:pic>
        <p:nvPicPr>
          <p:cNvPr id="119810" name="Picture 2"/>
          <p:cNvPicPr>
            <a:picLocks noChangeAspect="1" noChangeArrowheads="1"/>
          </p:cNvPicPr>
          <p:nvPr/>
        </p:nvPicPr>
        <p:blipFill>
          <a:blip r:embed="rId2"/>
          <a:srcRect/>
          <a:stretch>
            <a:fillRect/>
          </a:stretch>
        </p:blipFill>
        <p:spPr bwMode="auto">
          <a:xfrm>
            <a:off x="762000" y="2133600"/>
            <a:ext cx="7858125" cy="3895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lstStyle/>
          <a:p>
            <a:r>
              <a:rPr lang="en-US" b="1" smtClean="0"/>
              <a:t>Partial Effect for a Category</a:t>
            </a:r>
            <a:endParaRPr lang="en-US" b="1"/>
          </a:p>
        </p:txBody>
      </p:sp>
      <p:pic>
        <p:nvPicPr>
          <p:cNvPr id="3" name="Picture 2"/>
          <p:cNvPicPr>
            <a:picLocks noChangeAspect="1" noChangeArrowheads="1"/>
          </p:cNvPicPr>
          <p:nvPr/>
        </p:nvPicPr>
        <p:blipFill>
          <a:blip r:embed="rId2"/>
          <a:srcRect/>
          <a:stretch>
            <a:fillRect/>
          </a:stretch>
        </p:blipFill>
        <p:spPr bwMode="auto">
          <a:xfrm>
            <a:off x="609600" y="2438400"/>
            <a:ext cx="3074081" cy="1523999"/>
          </a:xfrm>
          <a:prstGeom prst="rect">
            <a:avLst/>
          </a:prstGeom>
          <a:noFill/>
          <a:ln w="9525">
            <a:noFill/>
            <a:miter lim="800000"/>
            <a:headEnd/>
            <a:tailEnd/>
          </a:ln>
          <a:effectLst/>
        </p:spPr>
      </p:pic>
      <p:pic>
        <p:nvPicPr>
          <p:cNvPr id="120834" name="Picture 2"/>
          <p:cNvPicPr>
            <a:picLocks noChangeAspect="1" noChangeArrowheads="1"/>
          </p:cNvPicPr>
          <p:nvPr/>
        </p:nvPicPr>
        <p:blipFill>
          <a:blip r:embed="rId3"/>
          <a:srcRect/>
          <a:stretch>
            <a:fillRect/>
          </a:stretch>
        </p:blipFill>
        <p:spPr bwMode="auto">
          <a:xfrm>
            <a:off x="4495800" y="2590800"/>
            <a:ext cx="3657600" cy="1238250"/>
          </a:xfrm>
          <a:prstGeom prst="rect">
            <a:avLst/>
          </a:prstGeom>
          <a:noFill/>
          <a:ln w="9525">
            <a:noFill/>
            <a:miter lim="800000"/>
            <a:headEnd/>
            <a:tailEnd/>
          </a:ln>
          <a:effectLst/>
        </p:spPr>
      </p:pic>
      <p:sp>
        <p:nvSpPr>
          <p:cNvPr id="5" name="Rectangle 4"/>
          <p:cNvSpPr/>
          <p:nvPr/>
        </p:nvSpPr>
        <p:spPr bwMode="auto">
          <a:xfrm>
            <a:off x="609600" y="3581400"/>
            <a:ext cx="533400" cy="3048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a:stCxn id="5" idx="3"/>
          </p:cNvCxnSpPr>
          <p:nvPr/>
        </p:nvCxnSpPr>
        <p:spPr bwMode="auto">
          <a:xfrm flipV="1">
            <a:off x="1143000" y="3200400"/>
            <a:ext cx="3124200" cy="533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8" name="Rectangle 7"/>
          <p:cNvSpPr/>
          <p:nvPr/>
        </p:nvSpPr>
        <p:spPr bwMode="auto">
          <a:xfrm>
            <a:off x="4495800" y="2590800"/>
            <a:ext cx="3581400" cy="11430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762000" y="4343400"/>
            <a:ext cx="8077200" cy="2031325"/>
          </a:xfrm>
          <a:prstGeom prst="rect">
            <a:avLst/>
          </a:prstGeom>
          <a:noFill/>
        </p:spPr>
        <p:txBody>
          <a:bodyPr wrap="square" rtlCol="0">
            <a:spAutoFit/>
          </a:bodyPr>
          <a:lstStyle/>
          <a:p>
            <a:r>
              <a:rPr lang="en-US" b="1" smtClean="0">
                <a:latin typeface="+mj-lt"/>
              </a:rPr>
              <a:t>These are 4 dummy variables for state in the previous period.  Using first differences, the 0.234 estimated for SAHEX means transition from EXCELLENT in the previous period to GOOD in the previous period, where GOOD is the omitted category.  Likewise for the other 3 previous state variables.   The margin from ‘POOR’ to ‘GOOD’ was not interesting in the paper.  The better margin would have been from EXCELLENT to POOR, which would have (EX,POOR) change from (1,0) to (0,1).</a:t>
            </a:r>
            <a:endParaRPr lang="en-US" b="1">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11792</TotalTime>
  <Words>3372</Words>
  <Application>Microsoft Office PowerPoint</Application>
  <PresentationFormat>On-screen Show (4:3)</PresentationFormat>
  <Paragraphs>460</Paragraphs>
  <Slides>81</Slides>
  <Notes>44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81</vt:i4>
      </vt:variant>
    </vt:vector>
  </HeadingPairs>
  <TitlesOfParts>
    <vt:vector size="84" baseType="lpstr">
      <vt:lpstr>1_Quadrant</vt:lpstr>
      <vt:lpstr>Equation</vt:lpstr>
      <vt:lpstr>Bitmap Image</vt:lpstr>
      <vt:lpstr>Topics in Microeconometrics </vt:lpstr>
      <vt:lpstr>PowerPoint Presentation</vt:lpstr>
      <vt:lpstr>Samples and Populations</vt:lpstr>
      <vt:lpstr>Nonrandom Sampling</vt:lpstr>
      <vt:lpstr>Heckman’s Canonical Model</vt:lpstr>
      <vt:lpstr>Dueling Selection Biases – From two emails, same day.</vt:lpstr>
      <vt:lpstr>Sample Selection Observations</vt:lpstr>
      <vt:lpstr>Standard Sample Selection Model</vt:lpstr>
      <vt:lpstr>Incidental Truncation u1,u2~N[(0,0),(1,.71,1)</vt:lpstr>
      <vt:lpstr>Selection as a Specification Error</vt:lpstr>
      <vt:lpstr>Estimation of the Selection Model</vt:lpstr>
      <vt:lpstr>Estimation</vt:lpstr>
      <vt:lpstr>Mroz Application – Labor Supply</vt:lpstr>
      <vt:lpstr>Labor Supply Model</vt:lpstr>
      <vt:lpstr>Participation Equation</vt:lpstr>
      <vt:lpstr>Hours Equation</vt:lpstr>
      <vt:lpstr>Selection “Bias” of OLS</vt:lpstr>
      <vt:lpstr>Maximum Likelihood Estimation</vt:lpstr>
      <vt:lpstr>MLE</vt:lpstr>
      <vt:lpstr>MLE vs. Two Step</vt:lpstr>
      <vt:lpstr>Extension – Treatment Effect</vt:lpstr>
      <vt:lpstr>Treatment Effect</vt:lpstr>
      <vt:lpstr>Sample Selection in Exponential Regression</vt:lpstr>
      <vt:lpstr>Panel Data and Selection</vt:lpstr>
      <vt:lpstr>Panel Data and Sample Selection Models: A Nonlinear Time Series</vt:lpstr>
      <vt:lpstr>Panel Data Sample Selection Models</vt:lpstr>
      <vt:lpstr>Zabel – Economics Letters</vt:lpstr>
      <vt:lpstr>Selection with Fixed Effects</vt:lpstr>
      <vt:lpstr>Practical Complications</vt:lpstr>
      <vt:lpstr>Simulation</vt:lpstr>
      <vt:lpstr>Correlated Effects</vt:lpstr>
      <vt:lpstr>Conditional Means</vt:lpstr>
      <vt:lpstr>A Feasible Estimator</vt:lpstr>
      <vt:lpstr>Estimation</vt:lpstr>
      <vt:lpstr>Kyriazidou - Semiparametrics</vt:lpstr>
      <vt:lpstr>Bias Corrections</vt:lpstr>
      <vt:lpstr>Postscript</vt:lpstr>
      <vt:lpstr>Attrition</vt:lpstr>
      <vt:lpstr>Dealing with Attrition in a QOL Study</vt:lpstr>
      <vt:lpstr>An Early Attrition Model</vt:lpstr>
      <vt:lpstr>Methods of Estimating the Attrition Model</vt:lpstr>
      <vt:lpstr>Selection Model</vt:lpstr>
      <vt:lpstr>Maximum Likelihood</vt:lpstr>
      <vt:lpstr>PowerPoint Presentation</vt:lpstr>
      <vt:lpstr>A Model of Attrition</vt:lpstr>
      <vt:lpstr>Attrition Model</vt:lpstr>
      <vt:lpstr>Selection Equation</vt:lpstr>
      <vt:lpstr>Estimation Using One Wave</vt:lpstr>
      <vt:lpstr>One Wave Model</vt:lpstr>
      <vt:lpstr>Maximum Likelihood Estimation</vt:lpstr>
      <vt:lpstr>Testing for Selection?</vt:lpstr>
      <vt:lpstr>Selectivity in Nonlinear Models</vt:lpstr>
      <vt:lpstr>A Bivariate Probit Model</vt:lpstr>
      <vt:lpstr>FT/PT Selection Model</vt:lpstr>
      <vt:lpstr>Building a Likelihood for a Poisson Regression Model with Selection</vt:lpstr>
      <vt:lpstr>Building the Likelihood</vt:lpstr>
      <vt:lpstr>Conditional Likelihood</vt:lpstr>
      <vt:lpstr>Poisson Model with Selection</vt:lpstr>
      <vt:lpstr>PowerPoint Presentation</vt:lpstr>
      <vt:lpstr>PowerPoint Presentation</vt:lpstr>
      <vt:lpstr>Stochastic Frontier Model: ML</vt:lpstr>
      <vt:lpstr>Sample Selected SF Model</vt:lpstr>
      <vt:lpstr>Sample Selection in  a Nonlinear Model</vt:lpstr>
      <vt:lpstr>Simulated Log Likelihood  for a Simpler Model</vt:lpstr>
      <vt:lpstr>A 2 Step MSL Approach</vt:lpstr>
      <vt:lpstr>Simulated ML for the SF Model</vt:lpstr>
      <vt:lpstr>Nonnormality Issue</vt:lpstr>
      <vt:lpstr>A Study of Health Status in the Presence of Attrition</vt:lpstr>
      <vt:lpstr>Model for Self Assessed Health</vt:lpstr>
      <vt:lpstr>Dynamic Ordered Probit Model</vt:lpstr>
      <vt:lpstr>Random Effects Dynamic  Ordered Probit Model</vt:lpstr>
      <vt:lpstr>Data</vt:lpstr>
      <vt:lpstr>Variable of Interest</vt:lpstr>
      <vt:lpstr>Dynamics</vt:lpstr>
      <vt:lpstr>Attrition</vt:lpstr>
      <vt:lpstr>Testing for Attrition Bias</vt:lpstr>
      <vt:lpstr>Probability Weighting Estimators</vt:lpstr>
      <vt:lpstr>Attrition Model with IP Weights</vt:lpstr>
      <vt:lpstr>Inverse Probability Weighting</vt:lpstr>
      <vt:lpstr>Estimated Partial Effects by Model</vt:lpstr>
      <vt:lpstr>Partial Effect for a Category</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98</cp:revision>
  <dcterms:created xsi:type="dcterms:W3CDTF">2001-06-17T19:05:03Z</dcterms:created>
  <dcterms:modified xsi:type="dcterms:W3CDTF">2012-04-28T21:03:31Z</dcterms:modified>
</cp:coreProperties>
</file>