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14" r:id="rId4"/>
    <p:sldId id="315" r:id="rId5"/>
    <p:sldId id="316" r:id="rId6"/>
    <p:sldId id="318" r:id="rId7"/>
    <p:sldId id="317" r:id="rId8"/>
    <p:sldId id="319" r:id="rId9"/>
    <p:sldId id="258" r:id="rId10"/>
    <p:sldId id="354" r:id="rId11"/>
    <p:sldId id="259" r:id="rId12"/>
    <p:sldId id="304" r:id="rId13"/>
    <p:sldId id="305" r:id="rId14"/>
    <p:sldId id="260" r:id="rId15"/>
    <p:sldId id="321" r:id="rId16"/>
    <p:sldId id="307" r:id="rId17"/>
    <p:sldId id="311" r:id="rId18"/>
    <p:sldId id="312" r:id="rId19"/>
    <p:sldId id="323" r:id="rId20"/>
    <p:sldId id="324" r:id="rId21"/>
    <p:sldId id="313" r:id="rId22"/>
    <p:sldId id="309" r:id="rId23"/>
    <p:sldId id="265" r:id="rId24"/>
    <p:sldId id="310" r:id="rId25"/>
    <p:sldId id="345" r:id="rId26"/>
    <p:sldId id="346" r:id="rId27"/>
    <p:sldId id="350" r:id="rId28"/>
    <p:sldId id="325" r:id="rId29"/>
    <p:sldId id="326" r:id="rId30"/>
    <p:sldId id="327" r:id="rId31"/>
    <p:sldId id="266" r:id="rId32"/>
    <p:sldId id="328" r:id="rId33"/>
    <p:sldId id="267" r:id="rId34"/>
    <p:sldId id="339" r:id="rId35"/>
    <p:sldId id="347" r:id="rId36"/>
    <p:sldId id="341" r:id="rId37"/>
    <p:sldId id="342" r:id="rId38"/>
    <p:sldId id="343" r:id="rId39"/>
    <p:sldId id="334" r:id="rId40"/>
    <p:sldId id="344" r:id="rId41"/>
    <p:sldId id="336" r:id="rId42"/>
    <p:sldId id="337" r:id="rId43"/>
    <p:sldId id="338" r:id="rId44"/>
    <p:sldId id="351" r:id="rId45"/>
    <p:sldId id="282" r:id="rId46"/>
    <p:sldId id="294" r:id="rId47"/>
    <p:sldId id="283" r:id="rId48"/>
    <p:sldId id="284" r:id="rId49"/>
    <p:sldId id="286" r:id="rId50"/>
    <p:sldId id="288" r:id="rId51"/>
    <p:sldId id="285" r:id="rId52"/>
    <p:sldId id="289" r:id="rId53"/>
    <p:sldId id="270" r:id="rId54"/>
    <p:sldId id="290" r:id="rId55"/>
    <p:sldId id="271" r:id="rId56"/>
    <p:sldId id="348" r:id="rId57"/>
    <p:sldId id="349" r:id="rId58"/>
    <p:sldId id="300" r:id="rId59"/>
    <p:sldId id="301" r:id="rId60"/>
    <p:sldId id="274" r:id="rId61"/>
    <p:sldId id="279" r:id="rId62"/>
    <p:sldId id="299" r:id="rId63"/>
    <p:sldId id="275" r:id="rId64"/>
    <p:sldId id="276" r:id="rId65"/>
    <p:sldId id="280" r:id="rId66"/>
    <p:sldId id="303" r:id="rId67"/>
    <p:sldId id="277" r:id="rId68"/>
    <p:sldId id="278" r:id="rId69"/>
    <p:sldId id="296" r:id="rId70"/>
    <p:sldId id="295" r:id="rId71"/>
    <p:sldId id="297" r:id="rId72"/>
    <p:sldId id="298" r:id="rId73"/>
    <p:sldId id="352"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4F81BD"/>
    <a:srgbClr val="FFFFFF"/>
    <a:srgbClr val="000000"/>
    <a:srgbClr val="FF6600"/>
    <a:srgbClr val="FFC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5" d="100"/>
          <a:sy n="75" d="100"/>
        </p:scale>
        <p:origin x="-2664" y="-85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90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A60735F-7678-4308-88F0-346D8EDF7D91}" type="datetimeFigureOut">
              <a:rPr lang="en-US" smtClean="0"/>
              <a:pPr/>
              <a:t>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BB70E-C114-40A4-94B9-6E70637427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60735F-7678-4308-88F0-346D8EDF7D91}" type="datetimeFigureOut">
              <a:rPr lang="en-US" smtClean="0"/>
              <a:pPr/>
              <a:t>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BB70E-C114-40A4-94B9-6E70637427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60735F-7678-4308-88F0-346D8EDF7D91}" type="datetimeFigureOut">
              <a:rPr lang="en-US" smtClean="0"/>
              <a:pPr/>
              <a:t>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BB70E-C114-40A4-94B9-6E70637427A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A60735F-7678-4308-88F0-346D8EDF7D91}" type="datetimeFigureOut">
              <a:rPr lang="en-US" smtClean="0"/>
              <a:pPr/>
              <a:t>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FBB70E-C114-40A4-94B9-6E70637427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60735F-7678-4308-88F0-346D8EDF7D91}" type="datetimeFigureOut">
              <a:rPr lang="en-US" smtClean="0"/>
              <a:pPr/>
              <a:t>2/21/2012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FBB70E-C114-40A4-94B9-6E70637427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A60735F-7678-4308-88F0-346D8EDF7D91}" type="datetimeFigureOut">
              <a:rPr lang="en-US" smtClean="0"/>
              <a:pPr/>
              <a:t>2/21/2012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FBB70E-C114-40A4-94B9-6E70637427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60735F-7678-4308-88F0-346D8EDF7D91}" type="datetimeFigureOut">
              <a:rPr lang="en-US" smtClean="0"/>
              <a:pPr/>
              <a:t>2/21/2012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FBB70E-C114-40A4-94B9-6E70637427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60735F-7678-4308-88F0-346D8EDF7D91}" type="datetimeFigureOut">
              <a:rPr lang="en-US" smtClean="0"/>
              <a:pPr/>
              <a:t>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FBB70E-C114-40A4-94B9-6E70637427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60735F-7678-4308-88F0-346D8EDF7D91}" type="datetimeFigureOut">
              <a:rPr lang="en-US" smtClean="0"/>
              <a:pPr/>
              <a:t>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FBB70E-C114-40A4-94B9-6E70637427A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60735F-7678-4308-88F0-346D8EDF7D91}" type="datetimeFigureOut">
              <a:rPr lang="en-US" smtClean="0"/>
              <a:pPr/>
              <a:t>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BB70E-C114-40A4-94B9-6E70637427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60735F-7678-4308-88F0-346D8EDF7D91}" type="datetimeFigureOut">
              <a:rPr lang="en-US" smtClean="0"/>
              <a:pPr/>
              <a:t>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BB70E-C114-40A4-94B9-6E70637427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60735F-7678-4308-88F0-346D8EDF7D91}" type="datetimeFigureOut">
              <a:rPr lang="en-US" smtClean="0"/>
              <a:pPr/>
              <a:t>2/21/2012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FBB70E-C114-40A4-94B9-6E70637427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SzPct val="50000"/>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sciencedirect.com/science?_ob=MathURL&amp;_method=retrieve&amp;_udi=B6V8K-4TYJTTF-1&amp;_mathId=mml79&amp;_pii=S0167629608001860&amp;_issn=01676296&amp;_acct=C000000333&amp;_version=1&amp;_userid=142623&amp;md5=6356775d20f2707a86d4493341cecd38" TargetMode="External"/><Relationship Id="rId2" Type="http://schemas.openxmlformats.org/officeDocument/2006/relationships/hyperlink" Target="http://www.sciencedirect.com/science?_ob=MathURL&amp;_method=retrieve&amp;_udi=B6V8K-4TYJTTF-1&amp;_mathId=mml78&amp;_pii=S0167629608001860&amp;_issn=01676296&amp;_acct=C000000333&amp;_version=1&amp;_userid=142623&amp;md5=8e1e8c02140270eab6c906edf389246e" TargetMode="External"/><Relationship Id="rId1" Type="http://schemas.openxmlformats.org/officeDocument/2006/relationships/slideLayout" Target="../slideLayouts/slideLayout2.xml"/><Relationship Id="rId4" Type="http://schemas.openxmlformats.org/officeDocument/2006/relationships/hyperlink" Target="http://www.sciencedirect.com/science?_ob=MathURL&amp;_method=retrieve&amp;_udi=B6V8K-4TYJTTF-1&amp;_mathId=mml80&amp;_pii=S0167629608001860&amp;_issn=01676296&amp;_acct=C000000333&amp;_version=1&amp;_userid=142623&amp;md5=7e427f87c9c6bbff3c908970adb46a7f" TargetMode="Externa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4.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hyperlink" Target="mailto:David.Hensher@sydney.edu.au" TargetMode="External"/><Relationship Id="rId2" Type="http://schemas.openxmlformats.org/officeDocument/2006/relationships/hyperlink" Target="mailto:wgreene@stern.nyu.edu" TargetMode="Externa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4"/>
          <p:cNvSpPr txBox="1">
            <a:spLocks/>
          </p:cNvSpPr>
          <p:nvPr/>
        </p:nvSpPr>
        <p:spPr>
          <a:xfrm>
            <a:off x="1371600" y="2743200"/>
            <a:ext cx="6400800" cy="1752600"/>
          </a:xfrm>
          <a:prstGeom prst="rect">
            <a:avLst/>
          </a:prstGeom>
        </p:spPr>
        <p:txBody>
          <a:bodyPr vert="horz" lIns="91440" tIns="45720" rIns="91440" bIns="45720" rtlCol="0">
            <a:normAutofit fontScale="92500" lnSpcReduction="10000"/>
          </a:bodyPr>
          <a:lstStyle/>
          <a:p>
            <a:pPr marL="0" marR="0" lvl="0" indent="0" algn="ctr" defTabSz="914400" rtl="0" eaLnBrk="1" fontAlgn="auto" latinLnBrk="0" hangingPunct="1">
              <a:lnSpc>
                <a:spcPct val="100000"/>
              </a:lnSpc>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1">
                    <a:tint val="75000"/>
                  </a:schemeClr>
                </a:solidFill>
                <a:effectLst/>
                <a:uLnTx/>
                <a:uFillTx/>
                <a:latin typeface="+mn-lt"/>
                <a:ea typeface="+mn-ea"/>
                <a:cs typeface="+mn-cs"/>
              </a:rPr>
              <a:t>William Greene</a:t>
            </a:r>
          </a:p>
          <a:p>
            <a:pPr marL="0" marR="0" lvl="0" indent="0" algn="ctr" defTabSz="914400" rtl="0" eaLnBrk="1" fontAlgn="auto" latinLnBrk="0" hangingPunct="1">
              <a:lnSpc>
                <a:spcPct val="100000"/>
              </a:lnSpc>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1">
                    <a:tint val="75000"/>
                  </a:schemeClr>
                </a:solidFill>
                <a:effectLst/>
                <a:uLnTx/>
                <a:uFillTx/>
                <a:latin typeface="+mn-lt"/>
                <a:ea typeface="+mn-ea"/>
                <a:cs typeface="+mn-cs"/>
              </a:rPr>
              <a:t>Department of Economics</a:t>
            </a:r>
          </a:p>
          <a:p>
            <a:pPr marL="0" marR="0" lvl="0" indent="0" algn="ctr" defTabSz="914400" rtl="0" eaLnBrk="1" fontAlgn="auto" latinLnBrk="0" hangingPunct="1">
              <a:lnSpc>
                <a:spcPct val="100000"/>
              </a:lnSpc>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1">
                    <a:tint val="75000"/>
                  </a:schemeClr>
                </a:solidFill>
                <a:effectLst/>
                <a:uLnTx/>
                <a:uFillTx/>
                <a:latin typeface="+mn-lt"/>
                <a:ea typeface="+mn-ea"/>
                <a:cs typeface="+mn-cs"/>
              </a:rPr>
              <a:t>Stern School of Business</a:t>
            </a:r>
          </a:p>
          <a:p>
            <a:pPr marL="0" marR="0" lvl="0" indent="0" algn="ctr" defTabSz="914400" rtl="0" eaLnBrk="1" fontAlgn="auto" latinLnBrk="0" hangingPunct="1">
              <a:lnSpc>
                <a:spcPct val="100000"/>
              </a:lnSpc>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1">
                    <a:tint val="75000"/>
                  </a:schemeClr>
                </a:solidFill>
                <a:effectLst/>
                <a:uLnTx/>
                <a:uFillTx/>
                <a:latin typeface="+mn-lt"/>
                <a:ea typeface="+mn-ea"/>
                <a:cs typeface="+mn-cs"/>
              </a:rPr>
              <a:t>New York University</a:t>
            </a:r>
            <a:endParaRPr kumimoji="0" lang="en-US" sz="3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Title 3"/>
          <p:cNvSpPr txBox="1">
            <a:spLocks/>
          </p:cNvSpPr>
          <p:nvPr/>
        </p:nvSpPr>
        <p:spPr>
          <a:xfrm>
            <a:off x="685800" y="11430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smtClean="0">
                <a:ln>
                  <a:noFill/>
                </a:ln>
                <a:solidFill>
                  <a:schemeClr val="tx1"/>
                </a:solidFill>
                <a:effectLst/>
                <a:uLnTx/>
                <a:uFillTx/>
                <a:latin typeface="+mj-lt"/>
                <a:ea typeface="+mj-ea"/>
                <a:cs typeface="+mj-cs"/>
              </a:rPr>
              <a:t>Latent Class Modeling</a:t>
            </a:r>
            <a:endParaRPr kumimoji="0" lang="en-US" sz="4400" b="1" i="0" u="none" strike="noStrike" kern="1200" cap="none" spc="0" normalizeH="0" baseline="0" noProof="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Outline</a:t>
            </a:r>
            <a:endParaRPr lang="en-US"/>
          </a:p>
        </p:txBody>
      </p:sp>
      <p:sp>
        <p:nvSpPr>
          <p:cNvPr id="3" name="Content Placeholder 2"/>
          <p:cNvSpPr>
            <a:spLocks noGrp="1"/>
          </p:cNvSpPr>
          <p:nvPr>
            <p:ph idx="1"/>
          </p:nvPr>
        </p:nvSpPr>
        <p:spPr>
          <a:xfrm>
            <a:off x="1295400" y="1676400"/>
            <a:ext cx="7162800" cy="3657600"/>
          </a:xfrm>
        </p:spPr>
        <p:txBody>
          <a:bodyPr>
            <a:normAutofit lnSpcReduction="10000"/>
          </a:bodyPr>
          <a:lstStyle/>
          <a:p>
            <a:r>
              <a:rPr lang="en-US" smtClean="0"/>
              <a:t>Finite mixture and latent class models </a:t>
            </a:r>
          </a:p>
          <a:p>
            <a:r>
              <a:rPr lang="en-US" smtClean="0"/>
              <a:t>Extensions of the latent class model</a:t>
            </a:r>
          </a:p>
          <a:p>
            <a:r>
              <a:rPr lang="en-US" smtClean="0"/>
              <a:t>Applications of several variations</a:t>
            </a:r>
          </a:p>
          <a:p>
            <a:pPr lvl="1"/>
            <a:r>
              <a:rPr lang="en-US" smtClean="0"/>
              <a:t>Health economics</a:t>
            </a:r>
          </a:p>
          <a:p>
            <a:pPr lvl="1"/>
            <a:r>
              <a:rPr lang="en-US" smtClean="0"/>
              <a:t>Transport</a:t>
            </a:r>
          </a:p>
          <a:p>
            <a:pPr lvl="1"/>
            <a:r>
              <a:rPr lang="en-US" smtClean="0"/>
              <a:t>Production and efficiency</a:t>
            </a:r>
          </a:p>
          <a:p>
            <a:r>
              <a:rPr lang="en-US" smtClean="0"/>
              <a:t>Aspects of estimation of LC models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smtClean="0"/>
              <a:t>The “Finite Mixture Model”</a:t>
            </a:r>
            <a:endParaRPr lang="en-US"/>
          </a:p>
        </p:txBody>
      </p:sp>
      <p:sp>
        <p:nvSpPr>
          <p:cNvPr id="3" name="Content Placeholder 2"/>
          <p:cNvSpPr>
            <a:spLocks noGrp="1"/>
          </p:cNvSpPr>
          <p:nvPr>
            <p:ph idx="1"/>
          </p:nvPr>
        </p:nvSpPr>
        <p:spPr>
          <a:xfrm>
            <a:off x="228600" y="1600200"/>
            <a:ext cx="8686800" cy="4525963"/>
          </a:xfrm>
        </p:spPr>
        <p:txBody>
          <a:bodyPr>
            <a:normAutofit fontScale="92500"/>
          </a:bodyPr>
          <a:lstStyle/>
          <a:p>
            <a:r>
              <a:rPr lang="en-US" sz="3000" smtClean="0"/>
              <a:t>An unknown parametric model governs an outcome y  </a:t>
            </a:r>
          </a:p>
          <a:p>
            <a:pPr lvl="1"/>
            <a:r>
              <a:rPr lang="en-US" sz="2600" smtClean="0"/>
              <a:t>F(y|</a:t>
            </a:r>
            <a:r>
              <a:rPr lang="en-US" sz="2600" b="1" smtClean="0"/>
              <a:t>x</a:t>
            </a:r>
            <a:r>
              <a:rPr lang="en-US" sz="2600" smtClean="0"/>
              <a:t>,</a:t>
            </a:r>
            <a:r>
              <a:rPr lang="en-US" sz="2600" b="1" smtClean="0">
                <a:sym typeface="Symbol"/>
              </a:rPr>
              <a:t></a:t>
            </a:r>
            <a:r>
              <a:rPr lang="en-US" sz="2600" smtClean="0">
                <a:sym typeface="Symbol"/>
              </a:rPr>
              <a:t>)</a:t>
            </a:r>
          </a:p>
          <a:p>
            <a:pPr lvl="1"/>
            <a:r>
              <a:rPr lang="en-US" sz="2600" smtClean="0">
                <a:sym typeface="Symbol"/>
              </a:rPr>
              <a:t>This is </a:t>
            </a:r>
            <a:r>
              <a:rPr lang="en-US" sz="2600" i="1" smtClean="0">
                <a:sym typeface="Symbol"/>
              </a:rPr>
              <a:t>the</a:t>
            </a:r>
            <a:r>
              <a:rPr lang="en-US" sz="2600" smtClean="0">
                <a:sym typeface="Symbol"/>
              </a:rPr>
              <a:t> model</a:t>
            </a:r>
            <a:endParaRPr lang="en-US" sz="2600" smtClean="0"/>
          </a:p>
          <a:p>
            <a:r>
              <a:rPr lang="en-US" sz="3000" smtClean="0"/>
              <a:t>We approximate F(y|</a:t>
            </a:r>
            <a:r>
              <a:rPr lang="en-US" sz="3000" b="1" smtClean="0"/>
              <a:t>x</a:t>
            </a:r>
            <a:r>
              <a:rPr lang="en-US" sz="3000" smtClean="0"/>
              <a:t>,</a:t>
            </a:r>
            <a:r>
              <a:rPr lang="en-US" sz="3000" b="1" smtClean="0">
                <a:sym typeface="Symbol"/>
              </a:rPr>
              <a:t></a:t>
            </a:r>
            <a:r>
              <a:rPr lang="en-US" sz="3000" smtClean="0">
                <a:sym typeface="Symbol"/>
              </a:rPr>
              <a:t>) with a weighted sum of specified (e.g., normal) densities: </a:t>
            </a:r>
          </a:p>
          <a:p>
            <a:pPr lvl="1"/>
            <a:r>
              <a:rPr lang="en-US" sz="2600" smtClean="0"/>
              <a:t>F(y|</a:t>
            </a:r>
            <a:r>
              <a:rPr lang="en-US" sz="2600" b="1" smtClean="0"/>
              <a:t>x</a:t>
            </a:r>
            <a:r>
              <a:rPr lang="en-US" sz="2600" smtClean="0"/>
              <a:t>,</a:t>
            </a:r>
            <a:r>
              <a:rPr lang="en-US" sz="2600" b="1" smtClean="0">
                <a:sym typeface="Symbol"/>
              </a:rPr>
              <a:t></a:t>
            </a:r>
            <a:r>
              <a:rPr lang="en-US" sz="2600" smtClean="0">
                <a:sym typeface="Symbol"/>
              </a:rPr>
              <a:t>)   </a:t>
            </a:r>
            <a:r>
              <a:rPr lang="en-US" sz="2600" baseline="-25000" smtClean="0">
                <a:sym typeface="Symbol"/>
              </a:rPr>
              <a:t>j</a:t>
            </a:r>
            <a:r>
              <a:rPr lang="en-US" sz="2600" smtClean="0">
                <a:sym typeface="Symbol"/>
              </a:rPr>
              <a:t> </a:t>
            </a:r>
            <a:r>
              <a:rPr lang="en-US" sz="2600" baseline="-25000" smtClean="0">
                <a:sym typeface="Symbol"/>
              </a:rPr>
              <a:t>j</a:t>
            </a:r>
            <a:r>
              <a:rPr lang="en-US" sz="2600" smtClean="0">
                <a:sym typeface="Symbol"/>
              </a:rPr>
              <a:t> G(y|</a:t>
            </a:r>
            <a:r>
              <a:rPr lang="en-US" sz="2600" b="1" smtClean="0">
                <a:sym typeface="Symbol"/>
              </a:rPr>
              <a:t>x</a:t>
            </a:r>
            <a:r>
              <a:rPr lang="en-US" sz="2600" smtClean="0">
                <a:sym typeface="Symbol"/>
              </a:rPr>
              <a:t>,</a:t>
            </a:r>
            <a:r>
              <a:rPr lang="en-US" sz="2600" b="1" smtClean="0">
                <a:sym typeface="Symbol"/>
              </a:rPr>
              <a:t></a:t>
            </a:r>
            <a:r>
              <a:rPr lang="en-US" sz="2600" smtClean="0">
                <a:sym typeface="Symbol"/>
              </a:rPr>
              <a:t>)</a:t>
            </a:r>
          </a:p>
          <a:p>
            <a:pPr lvl="1"/>
            <a:r>
              <a:rPr lang="en-US" sz="2600" smtClean="0">
                <a:sym typeface="Symbol"/>
              </a:rPr>
              <a:t>This is a search for functional form.  With a sufficient number of (normal) components, we can approximate any density to any desired degree of accuracy.   (McLachlan and Peel (2000))</a:t>
            </a:r>
          </a:p>
          <a:p>
            <a:pPr lvl="1"/>
            <a:r>
              <a:rPr lang="en-US" sz="2600" smtClean="0">
                <a:sym typeface="Symbol"/>
              </a:rPr>
              <a:t>There is no “mixing” </a:t>
            </a:r>
            <a:r>
              <a:rPr lang="en-US" sz="2600" b="1" i="1" smtClean="0">
                <a:sym typeface="Symbol"/>
              </a:rPr>
              <a:t>process</a:t>
            </a:r>
            <a:r>
              <a:rPr lang="en-US" sz="2600" smtClean="0">
                <a:sym typeface="Symbol"/>
              </a:rPr>
              <a:t> at work</a:t>
            </a:r>
            <a:endParaRPr lang="en-US" sz="2600" smtClean="0"/>
          </a:p>
        </p:txBody>
      </p:sp>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cstate="print"/>
          <a:srcRect/>
          <a:stretch>
            <a:fillRect/>
          </a:stretch>
        </p:blipFill>
        <p:spPr bwMode="auto">
          <a:xfrm>
            <a:off x="2590800" y="1066800"/>
            <a:ext cx="6019800" cy="3557155"/>
          </a:xfrm>
          <a:prstGeom prst="rect">
            <a:avLst/>
          </a:prstGeom>
          <a:noFill/>
          <a:ln w="9525">
            <a:noFill/>
            <a:miter lim="800000"/>
            <a:headEnd/>
            <a:tailEnd/>
          </a:ln>
          <a:effectLst/>
        </p:spPr>
      </p:pic>
      <p:pic>
        <p:nvPicPr>
          <p:cNvPr id="57347" name="Picture 3"/>
          <p:cNvPicPr>
            <a:picLocks noChangeAspect="1" noChangeArrowheads="1"/>
          </p:cNvPicPr>
          <p:nvPr/>
        </p:nvPicPr>
        <p:blipFill>
          <a:blip r:embed="rId3" cstate="print"/>
          <a:srcRect/>
          <a:stretch>
            <a:fillRect/>
          </a:stretch>
        </p:blipFill>
        <p:spPr bwMode="auto">
          <a:xfrm>
            <a:off x="457200" y="619125"/>
            <a:ext cx="1924050" cy="6010275"/>
          </a:xfrm>
          <a:prstGeom prst="rect">
            <a:avLst/>
          </a:prstGeom>
          <a:noFill/>
          <a:ln w="9525">
            <a:noFill/>
            <a:miter lim="800000"/>
            <a:headEnd/>
            <a:tailEnd/>
          </a:ln>
          <a:effectLst/>
        </p:spPr>
      </p:pic>
      <p:sp>
        <p:nvSpPr>
          <p:cNvPr id="6" name="TextBox 5"/>
          <p:cNvSpPr txBox="1"/>
          <p:nvPr/>
        </p:nvSpPr>
        <p:spPr>
          <a:xfrm>
            <a:off x="2971800" y="4800600"/>
            <a:ext cx="5257800" cy="646331"/>
          </a:xfrm>
          <a:prstGeom prst="rect">
            <a:avLst/>
          </a:prstGeom>
          <a:noFill/>
        </p:spPr>
        <p:txBody>
          <a:bodyPr wrap="square" rtlCol="0">
            <a:spAutoFit/>
          </a:bodyPr>
          <a:lstStyle/>
          <a:p>
            <a:r>
              <a:rPr lang="en-US" smtClean="0">
                <a:ln w="12700">
                  <a:solidFill>
                    <a:schemeClr val="tx1"/>
                  </a:solidFill>
                </a:ln>
              </a:rPr>
              <a:t>Density?  Note significant mass below zero.  Not a gamma or lognormal or any other familiar density.</a:t>
            </a:r>
            <a:endParaRPr lang="en-US">
              <a:ln w="12700">
                <a:solidFill>
                  <a:schemeClr val="tx1"/>
                </a:solidFill>
              </a:ln>
            </a:endParaRPr>
          </a:p>
        </p:txBody>
      </p:sp>
      <p:sp>
        <p:nvSpPr>
          <p:cNvPr id="7" name="TextBox 6"/>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xmlns="" val="3412803859"/>
              </p:ext>
            </p:extLst>
          </p:nvPr>
        </p:nvGraphicFramePr>
        <p:xfrm>
          <a:off x="627063" y="5541963"/>
          <a:ext cx="7715250" cy="728662"/>
        </p:xfrm>
        <a:graphic>
          <a:graphicData uri="http://schemas.openxmlformats.org/presentationml/2006/ole">
            <p:oleObj spid="_x0000_s58382" name="Equation" r:id="rId3" imgW="4572000" imgH="431640" progId="Equation.DSMT4">
              <p:embed/>
            </p:oleObj>
          </a:graphicData>
        </a:graphic>
      </p:graphicFrame>
      <p:sp>
        <p:nvSpPr>
          <p:cNvPr id="4" name="TextBox 3"/>
          <p:cNvSpPr txBox="1"/>
          <p:nvPr/>
        </p:nvSpPr>
        <p:spPr>
          <a:xfrm>
            <a:off x="1295400" y="743298"/>
            <a:ext cx="6858000" cy="584775"/>
          </a:xfrm>
          <a:prstGeom prst="rect">
            <a:avLst/>
          </a:prstGeom>
          <a:noFill/>
        </p:spPr>
        <p:txBody>
          <a:bodyPr wrap="square" rtlCol="0">
            <a:spAutoFit/>
          </a:bodyPr>
          <a:lstStyle/>
          <a:p>
            <a:r>
              <a:rPr lang="en-US" sz="3200" b="1" smtClean="0">
                <a:latin typeface="Arial" pitchFamily="34" charset="0"/>
                <a:cs typeface="Arial" pitchFamily="34" charset="0"/>
              </a:rPr>
              <a:t>Mixture of Two Normal Densities</a:t>
            </a:r>
            <a:endParaRPr lang="en-US" sz="3200" b="1">
              <a:latin typeface="Arial" pitchFamily="34" charset="0"/>
              <a:cs typeface="Arial" pitchFamily="34" charset="0"/>
            </a:endParaRPr>
          </a:p>
        </p:txBody>
      </p:sp>
      <p:sp>
        <p:nvSpPr>
          <p:cNvPr id="6" name="TextBox 5"/>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xmlns="" val="1280292533"/>
              </p:ext>
            </p:extLst>
          </p:nvPr>
        </p:nvGraphicFramePr>
        <p:xfrm>
          <a:off x="1295400" y="1447800"/>
          <a:ext cx="6710800" cy="3624262"/>
        </p:xfrm>
        <a:graphic>
          <a:graphicData uri="http://schemas.openxmlformats.org/presentationml/2006/ole">
            <p:oleObj spid="_x0000_s58383" name="Equation" r:id="rId4" imgW="3479760" imgH="1879560" progId="Equation.DSMT4">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cstate="print"/>
          <a:srcRect/>
          <a:stretch>
            <a:fillRect/>
          </a:stretch>
        </p:blipFill>
        <p:spPr bwMode="auto">
          <a:xfrm>
            <a:off x="914400" y="1066800"/>
            <a:ext cx="7848600" cy="3909657"/>
          </a:xfrm>
          <a:prstGeom prst="rect">
            <a:avLst/>
          </a:prstGeom>
          <a:noFill/>
          <a:ln w="9525">
            <a:noFill/>
            <a:miter lim="800000"/>
            <a:headEnd/>
            <a:tailEnd/>
          </a:ln>
          <a:effectLst/>
        </p:spPr>
      </p:pic>
      <p:sp>
        <p:nvSpPr>
          <p:cNvPr id="3" name="TextBox 2"/>
          <p:cNvSpPr txBox="1"/>
          <p:nvPr/>
        </p:nvSpPr>
        <p:spPr>
          <a:xfrm>
            <a:off x="1219200" y="4953000"/>
            <a:ext cx="6858000" cy="584775"/>
          </a:xfrm>
          <a:prstGeom prst="rect">
            <a:avLst/>
          </a:prstGeom>
          <a:noFill/>
        </p:spPr>
        <p:txBody>
          <a:bodyPr wrap="square" rtlCol="0">
            <a:spAutoFit/>
          </a:bodyPr>
          <a:lstStyle/>
          <a:p>
            <a:r>
              <a:rPr lang="en-US" sz="3200" b="1" smtClean="0">
                <a:latin typeface="Arial" pitchFamily="34" charset="0"/>
                <a:cs typeface="Arial" pitchFamily="34" charset="0"/>
              </a:rPr>
              <a:t>Mixing probabilities .715 and .285</a:t>
            </a:r>
            <a:endParaRPr lang="en-US" sz="3200" b="1">
              <a:latin typeface="Arial" pitchFamily="34" charset="0"/>
              <a:cs typeface="Arial" pitchFamily="34" charset="0"/>
            </a:endParaRPr>
          </a:p>
        </p:txBody>
      </p:sp>
      <p:cxnSp>
        <p:nvCxnSpPr>
          <p:cNvPr id="5" name="Straight Arrow Connector 4"/>
          <p:cNvCxnSpPr/>
          <p:nvPr/>
        </p:nvCxnSpPr>
        <p:spPr>
          <a:xfrm rot="16200000" flipV="1">
            <a:off x="3695700" y="3467100"/>
            <a:ext cx="1676400" cy="1447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0800000">
            <a:off x="4876800" y="3733800"/>
            <a:ext cx="205740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3"/>
          <p:cNvPicPr>
            <a:picLocks noChangeAspect="1" noChangeArrowheads="1"/>
          </p:cNvPicPr>
          <p:nvPr/>
        </p:nvPicPr>
        <p:blipFill>
          <a:blip r:embed="rId2" cstate="print"/>
          <a:srcRect/>
          <a:stretch>
            <a:fillRect/>
          </a:stretch>
        </p:blipFill>
        <p:spPr bwMode="auto">
          <a:xfrm>
            <a:off x="399344" y="533400"/>
            <a:ext cx="8516056" cy="6248400"/>
          </a:xfrm>
          <a:prstGeom prst="rect">
            <a:avLst/>
          </a:prstGeom>
          <a:noFill/>
          <a:ln w="9525">
            <a:noFill/>
            <a:miter lim="800000"/>
            <a:headEnd/>
            <a:tailEnd/>
          </a:ln>
          <a:effectLst/>
        </p:spPr>
      </p:pic>
      <p:sp>
        <p:nvSpPr>
          <p:cNvPr id="4" name="TextBox 3"/>
          <p:cNvSpPr txBox="1"/>
          <p:nvPr/>
        </p:nvSpPr>
        <p:spPr>
          <a:xfrm>
            <a:off x="4191000" y="1371600"/>
            <a:ext cx="1676400" cy="369332"/>
          </a:xfrm>
          <a:prstGeom prst="rect">
            <a:avLst/>
          </a:prstGeom>
          <a:solidFill>
            <a:srgbClr val="FFFFFF"/>
          </a:solidFill>
        </p:spPr>
        <p:txBody>
          <a:bodyPr wrap="square" rtlCol="0">
            <a:spAutoFit/>
          </a:bodyPr>
          <a:lstStyle/>
          <a:p>
            <a:r>
              <a:rPr lang="en-US" smtClean="0"/>
              <a:t>Approximation</a:t>
            </a:r>
            <a:endParaRPr lang="en-US"/>
          </a:p>
        </p:txBody>
      </p:sp>
      <p:sp>
        <p:nvSpPr>
          <p:cNvPr id="5" name="TextBox 4"/>
          <p:cNvSpPr txBox="1"/>
          <p:nvPr/>
        </p:nvSpPr>
        <p:spPr>
          <a:xfrm>
            <a:off x="4267200" y="4736068"/>
            <a:ext cx="1981200" cy="369332"/>
          </a:xfrm>
          <a:prstGeom prst="rect">
            <a:avLst/>
          </a:prstGeom>
          <a:solidFill>
            <a:srgbClr val="FFFFFF"/>
          </a:solidFill>
        </p:spPr>
        <p:txBody>
          <a:bodyPr wrap="square" rtlCol="0">
            <a:spAutoFit/>
          </a:bodyPr>
          <a:lstStyle/>
          <a:p>
            <a:r>
              <a:rPr lang="en-US" smtClean="0"/>
              <a:t>Actual Distribution</a:t>
            </a:r>
            <a:endParaRPr lang="en-US"/>
          </a:p>
        </p:txBody>
      </p:sp>
      <p:sp>
        <p:nvSpPr>
          <p:cNvPr id="7" name="TextBox 6"/>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3" cstate="print"/>
          <a:srcRect/>
          <a:stretch>
            <a:fillRect/>
          </a:stretch>
        </p:blipFill>
        <p:spPr bwMode="auto">
          <a:xfrm>
            <a:off x="152400" y="1600200"/>
            <a:ext cx="8875288" cy="4038600"/>
          </a:xfrm>
          <a:prstGeom prst="rect">
            <a:avLst/>
          </a:prstGeom>
          <a:noFill/>
          <a:ln w="9525">
            <a:noFill/>
            <a:miter lim="800000"/>
            <a:headEnd/>
            <a:tailEnd/>
          </a:ln>
          <a:effectLst/>
        </p:spPr>
      </p:pic>
      <p:sp>
        <p:nvSpPr>
          <p:cNvPr id="3" name="TextBox 2"/>
          <p:cNvSpPr txBox="1"/>
          <p:nvPr/>
        </p:nvSpPr>
        <p:spPr>
          <a:xfrm>
            <a:off x="838200" y="609600"/>
            <a:ext cx="7772400" cy="830997"/>
          </a:xfrm>
          <a:prstGeom prst="rect">
            <a:avLst/>
          </a:prstGeom>
          <a:noFill/>
        </p:spPr>
        <p:txBody>
          <a:bodyPr wrap="square" rtlCol="0">
            <a:spAutoFit/>
          </a:bodyPr>
          <a:lstStyle/>
          <a:p>
            <a:r>
              <a:rPr lang="en-US" sz="2400" b="1" smtClean="0">
                <a:latin typeface="Arial" pitchFamily="34" charset="0"/>
                <a:cs typeface="Arial" pitchFamily="34" charset="0"/>
              </a:rPr>
              <a:t>The actual process is a mix of chi squared(5) and normal(3,2) with mixing probabilities .7 and .3.</a:t>
            </a:r>
            <a:endParaRPr lang="en-US" sz="2400" b="1">
              <a:latin typeface="Arial" pitchFamily="34" charset="0"/>
              <a:cs typeface="Arial" pitchFamily="34" charset="0"/>
            </a:endParaRPr>
          </a:p>
        </p:txBody>
      </p:sp>
      <p:graphicFrame>
        <p:nvGraphicFramePr>
          <p:cNvPr id="4" name="Object 3"/>
          <p:cNvGraphicFramePr>
            <a:graphicFrameLocks noChangeAspect="1"/>
          </p:cNvGraphicFramePr>
          <p:nvPr/>
        </p:nvGraphicFramePr>
        <p:xfrm>
          <a:off x="2057400" y="5791200"/>
          <a:ext cx="4433455" cy="762000"/>
        </p:xfrm>
        <a:graphic>
          <a:graphicData uri="http://schemas.openxmlformats.org/presentationml/2006/ole">
            <p:oleObj spid="_x0000_s61446" name="Equation" r:id="rId4" imgW="2438400" imgH="419100" progId="Equation.DSMT4">
              <p:embed/>
            </p:oleObj>
          </a:graphicData>
        </a:graphic>
      </p:graphicFrame>
      <p:sp>
        <p:nvSpPr>
          <p:cNvPr id="6" name="TextBox 5"/>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43000"/>
          </a:xfrm>
        </p:spPr>
        <p:txBody>
          <a:bodyPr/>
          <a:lstStyle/>
          <a:p>
            <a:r>
              <a:rPr lang="en-US" smtClean="0"/>
              <a:t>The Latent Class “Model”</a:t>
            </a:r>
            <a:endParaRPr lang="en-US"/>
          </a:p>
        </p:txBody>
      </p:sp>
      <p:sp>
        <p:nvSpPr>
          <p:cNvPr id="3" name="Content Placeholder 2"/>
          <p:cNvSpPr>
            <a:spLocks noGrp="1"/>
          </p:cNvSpPr>
          <p:nvPr>
            <p:ph idx="1"/>
          </p:nvPr>
        </p:nvSpPr>
        <p:spPr>
          <a:xfrm>
            <a:off x="457200" y="1600200"/>
            <a:ext cx="8458200" cy="4525963"/>
          </a:xfrm>
        </p:spPr>
        <p:txBody>
          <a:bodyPr>
            <a:normAutofit/>
          </a:bodyPr>
          <a:lstStyle/>
          <a:p>
            <a:r>
              <a:rPr lang="en-US" smtClean="0"/>
              <a:t>Parametric Model:  </a:t>
            </a:r>
          </a:p>
          <a:p>
            <a:pPr lvl="1"/>
            <a:r>
              <a:rPr lang="en-US" smtClean="0"/>
              <a:t>F(y|x,</a:t>
            </a:r>
            <a:r>
              <a:rPr lang="en-US" b="1" smtClean="0">
                <a:sym typeface="Symbol"/>
              </a:rPr>
              <a:t></a:t>
            </a:r>
            <a:r>
              <a:rPr lang="en-US" smtClean="0">
                <a:sym typeface="Symbol"/>
              </a:rPr>
              <a:t>)</a:t>
            </a:r>
          </a:p>
          <a:p>
            <a:pPr lvl="1"/>
            <a:r>
              <a:rPr lang="en-US" smtClean="0">
                <a:sym typeface="Symbol"/>
              </a:rPr>
              <a:t>E.g.,  y ~ N[</a:t>
            </a:r>
            <a:r>
              <a:rPr lang="en-US" b="1" smtClean="0">
                <a:sym typeface="Symbol"/>
              </a:rPr>
              <a:t>x</a:t>
            </a:r>
            <a:r>
              <a:rPr lang="en-US" smtClean="0">
                <a:sym typeface="Symbol"/>
              </a:rPr>
              <a:t>, </a:t>
            </a:r>
            <a:r>
              <a:rPr lang="en-US" baseline="30000" smtClean="0">
                <a:sym typeface="Symbol"/>
              </a:rPr>
              <a:t>2</a:t>
            </a:r>
            <a:r>
              <a:rPr lang="en-US" smtClean="0">
                <a:sym typeface="Symbol"/>
              </a:rPr>
              <a:t>],   y ~ Poisson[=exp(</a:t>
            </a:r>
            <a:r>
              <a:rPr lang="en-US" b="1" smtClean="0">
                <a:sym typeface="Symbol"/>
              </a:rPr>
              <a:t>x</a:t>
            </a:r>
            <a:r>
              <a:rPr lang="en-US" smtClean="0">
                <a:sym typeface="Symbol"/>
              </a:rPr>
              <a:t>)],  etc.</a:t>
            </a:r>
            <a:endParaRPr lang="en-US" smtClean="0"/>
          </a:p>
          <a:p>
            <a:pPr marL="342900" lvl="1" indent="-342900">
              <a:buSzTx/>
              <a:buFont typeface="Arial" pitchFamily="34" charset="0"/>
              <a:buChar char="•"/>
            </a:pPr>
            <a:r>
              <a:rPr lang="en-US" sz="3100" smtClean="0"/>
              <a:t>Density F(y|</a:t>
            </a:r>
            <a:r>
              <a:rPr lang="en-US" sz="3100" b="1" smtClean="0"/>
              <a:t>x</a:t>
            </a:r>
            <a:r>
              <a:rPr lang="en-US" sz="3100" smtClean="0"/>
              <a:t>,</a:t>
            </a:r>
            <a:r>
              <a:rPr lang="en-US" sz="3100" b="1" smtClean="0">
                <a:sym typeface="Symbol"/>
              </a:rPr>
              <a:t></a:t>
            </a:r>
            <a:r>
              <a:rPr lang="en-US" sz="3100" smtClean="0">
                <a:sym typeface="Symbol"/>
              </a:rPr>
              <a:t>)   </a:t>
            </a:r>
            <a:r>
              <a:rPr lang="en-US" sz="3100" baseline="-25000" smtClean="0">
                <a:sym typeface="Symbol"/>
              </a:rPr>
              <a:t>j</a:t>
            </a:r>
            <a:r>
              <a:rPr lang="en-US" sz="3100" smtClean="0">
                <a:sym typeface="Symbol"/>
              </a:rPr>
              <a:t> </a:t>
            </a:r>
            <a:r>
              <a:rPr lang="en-US" sz="3100" baseline="-25000" smtClean="0">
                <a:sym typeface="Symbol"/>
              </a:rPr>
              <a:t>j</a:t>
            </a:r>
            <a:r>
              <a:rPr lang="en-US" sz="3100" smtClean="0">
                <a:sym typeface="Symbol"/>
              </a:rPr>
              <a:t> F(y|</a:t>
            </a:r>
            <a:r>
              <a:rPr lang="en-US" sz="3100" b="1" smtClean="0">
                <a:sym typeface="Symbol"/>
              </a:rPr>
              <a:t>x</a:t>
            </a:r>
            <a:r>
              <a:rPr lang="en-US" sz="3100" smtClean="0">
                <a:sym typeface="Symbol"/>
              </a:rPr>
              <a:t>,</a:t>
            </a:r>
            <a:r>
              <a:rPr lang="en-US" sz="3100" b="1" smtClean="0">
                <a:sym typeface="Symbol"/>
              </a:rPr>
              <a:t></a:t>
            </a:r>
            <a:r>
              <a:rPr lang="en-US" sz="3100" baseline="-25000" smtClean="0">
                <a:sym typeface="Symbol"/>
              </a:rPr>
              <a:t>j</a:t>
            </a:r>
            <a:r>
              <a:rPr lang="en-US" sz="3100" b="1" smtClean="0">
                <a:sym typeface="Symbol"/>
              </a:rPr>
              <a:t> </a:t>
            </a:r>
            <a:r>
              <a:rPr lang="en-US" sz="3100" smtClean="0">
                <a:sym typeface="Symbol"/>
              </a:rPr>
              <a:t>), </a:t>
            </a:r>
            <a:br>
              <a:rPr lang="en-US" sz="3100" smtClean="0">
                <a:sym typeface="Symbol"/>
              </a:rPr>
            </a:br>
            <a:r>
              <a:rPr lang="en-US" sz="3100" smtClean="0">
                <a:sym typeface="Symbol"/>
              </a:rPr>
              <a:t>              </a:t>
            </a:r>
            <a:r>
              <a:rPr lang="en-US" sz="3100" b="1" smtClean="0">
                <a:sym typeface="Symbol"/>
              </a:rPr>
              <a:t>=[</a:t>
            </a:r>
            <a:r>
              <a:rPr lang="en-US" sz="3100" b="1" baseline="-25000" smtClean="0">
                <a:sym typeface="Symbol"/>
              </a:rPr>
              <a:t>1</a:t>
            </a:r>
            <a:r>
              <a:rPr lang="en-US" sz="3100" b="1" smtClean="0">
                <a:sym typeface="Symbol"/>
              </a:rPr>
              <a:t>, </a:t>
            </a:r>
            <a:r>
              <a:rPr lang="en-US" sz="3100" b="1" baseline="-25000" smtClean="0">
                <a:sym typeface="Symbol"/>
              </a:rPr>
              <a:t>2</a:t>
            </a:r>
            <a:r>
              <a:rPr lang="en-US" sz="3100" b="1" smtClean="0">
                <a:sym typeface="Symbol"/>
              </a:rPr>
              <a:t>,…, </a:t>
            </a:r>
            <a:r>
              <a:rPr lang="en-US" sz="3100" b="1" baseline="-25000" smtClean="0">
                <a:sym typeface="Symbol"/>
              </a:rPr>
              <a:t>J</a:t>
            </a:r>
            <a:r>
              <a:rPr lang="en-US" sz="3100" b="1" smtClean="0">
                <a:sym typeface="Symbol"/>
              </a:rPr>
              <a:t>,</a:t>
            </a:r>
            <a:r>
              <a:rPr lang="en-US" sz="3100" smtClean="0">
                <a:sym typeface="Symbol"/>
              </a:rPr>
              <a:t> </a:t>
            </a:r>
            <a:r>
              <a:rPr lang="en-US" sz="3100" baseline="-25000" smtClean="0">
                <a:sym typeface="Symbol"/>
              </a:rPr>
              <a:t>1</a:t>
            </a:r>
            <a:r>
              <a:rPr lang="en-US" sz="3100" b="1" smtClean="0">
                <a:sym typeface="Symbol"/>
              </a:rPr>
              <a:t>,</a:t>
            </a:r>
            <a:r>
              <a:rPr lang="en-US" sz="3100" smtClean="0">
                <a:sym typeface="Symbol"/>
              </a:rPr>
              <a:t> </a:t>
            </a:r>
            <a:r>
              <a:rPr lang="en-US" sz="3100" baseline="-25000" smtClean="0">
                <a:sym typeface="Symbol"/>
              </a:rPr>
              <a:t>2</a:t>
            </a:r>
            <a:r>
              <a:rPr lang="en-US" sz="3100" b="1" smtClean="0">
                <a:sym typeface="Symbol"/>
              </a:rPr>
              <a:t>,…,</a:t>
            </a:r>
            <a:r>
              <a:rPr lang="en-US" sz="3100" smtClean="0">
                <a:sym typeface="Symbol"/>
              </a:rPr>
              <a:t> </a:t>
            </a:r>
            <a:r>
              <a:rPr lang="en-US" sz="3100" baseline="-25000" smtClean="0">
                <a:sym typeface="Symbol"/>
              </a:rPr>
              <a:t>J</a:t>
            </a:r>
            <a:r>
              <a:rPr lang="en-US" sz="3100" b="1" smtClean="0">
                <a:sym typeface="Symbol"/>
              </a:rPr>
              <a:t> )</a:t>
            </a:r>
            <a:endParaRPr lang="en-US" sz="3100" smtClean="0">
              <a:sym typeface="Symbol"/>
            </a:endParaRPr>
          </a:p>
          <a:p>
            <a:pPr lvl="1"/>
            <a:r>
              <a:rPr lang="en-US" smtClean="0"/>
              <a:t>Generating mechanism for an individual drawn at random from the mixed population is F(y|</a:t>
            </a:r>
            <a:r>
              <a:rPr lang="en-US" b="1" smtClean="0"/>
              <a:t>x</a:t>
            </a:r>
            <a:r>
              <a:rPr lang="en-US" smtClean="0"/>
              <a:t>,</a:t>
            </a:r>
            <a:r>
              <a:rPr lang="en-US" b="1" smtClean="0">
                <a:sym typeface="Symbol"/>
              </a:rPr>
              <a:t></a:t>
            </a:r>
            <a:r>
              <a:rPr lang="en-US" smtClean="0">
                <a:sym typeface="Symbol"/>
              </a:rPr>
              <a:t>).</a:t>
            </a:r>
            <a:endParaRPr lang="en-US"/>
          </a:p>
          <a:p>
            <a:pPr lvl="1"/>
            <a:r>
              <a:rPr lang="en-US" smtClean="0"/>
              <a:t>Class probabilities relate to a stable process governing the mixture of types in the population</a:t>
            </a:r>
            <a:endParaRPr lang="en-US"/>
          </a:p>
        </p:txBody>
      </p:sp>
      <p:sp>
        <p:nvSpPr>
          <p:cNvPr id="6" name="TextBox 5"/>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762000"/>
            <a:ext cx="8229600" cy="792162"/>
          </a:xfrm>
        </p:spPr>
        <p:txBody>
          <a:bodyPr/>
          <a:lstStyle/>
          <a:p>
            <a:r>
              <a:rPr lang="en-US" smtClean="0"/>
              <a:t>Latent Classes</a:t>
            </a:r>
            <a:endParaRPr lang="en-US"/>
          </a:p>
        </p:txBody>
      </p:sp>
      <p:sp>
        <p:nvSpPr>
          <p:cNvPr id="3" name="Content Placeholder 2"/>
          <p:cNvSpPr>
            <a:spLocks noGrp="1"/>
          </p:cNvSpPr>
          <p:nvPr>
            <p:ph idx="1"/>
          </p:nvPr>
        </p:nvSpPr>
        <p:spPr>
          <a:xfrm>
            <a:off x="304800" y="1600200"/>
            <a:ext cx="8686800" cy="4525963"/>
          </a:xfrm>
        </p:spPr>
        <p:txBody>
          <a:bodyPr>
            <a:normAutofit/>
          </a:bodyPr>
          <a:lstStyle/>
          <a:p>
            <a:r>
              <a:rPr lang="en-US" smtClean="0"/>
              <a:t>Population contains a mixture of individuals of different types</a:t>
            </a:r>
          </a:p>
          <a:p>
            <a:r>
              <a:rPr lang="en-US" smtClean="0"/>
              <a:t>Common form of the generating mechanism within the classes</a:t>
            </a:r>
          </a:p>
          <a:p>
            <a:r>
              <a:rPr lang="en-US" smtClean="0"/>
              <a:t>Observed outcome y is governed by the </a:t>
            </a:r>
            <a:r>
              <a:rPr lang="en-US" b="1" smtClean="0">
                <a:solidFill>
                  <a:srgbClr val="FF0000"/>
                </a:solidFill>
              </a:rPr>
              <a:t>common process </a:t>
            </a:r>
            <a:r>
              <a:rPr lang="en-US" smtClean="0"/>
              <a:t>F(</a:t>
            </a:r>
            <a:r>
              <a:rPr lang="en-US" smtClean="0">
                <a:sym typeface="Symbol"/>
              </a:rPr>
              <a:t>y|</a:t>
            </a:r>
            <a:r>
              <a:rPr lang="en-US" b="1" smtClean="0">
                <a:sym typeface="Symbol"/>
              </a:rPr>
              <a:t>x</a:t>
            </a:r>
            <a:r>
              <a:rPr lang="en-US">
                <a:sym typeface="Symbol"/>
              </a:rPr>
              <a:t>,</a:t>
            </a:r>
            <a:r>
              <a:rPr lang="en-US" b="1">
                <a:sym typeface="Symbol"/>
              </a:rPr>
              <a:t></a:t>
            </a:r>
            <a:r>
              <a:rPr lang="en-US" baseline="-25000">
                <a:sym typeface="Symbol"/>
              </a:rPr>
              <a:t>j</a:t>
            </a:r>
            <a:r>
              <a:rPr lang="en-US" b="1">
                <a:sym typeface="Symbol"/>
              </a:rPr>
              <a:t> </a:t>
            </a:r>
            <a:r>
              <a:rPr lang="en-US" smtClean="0">
                <a:sym typeface="Symbol"/>
              </a:rPr>
              <a:t>)</a:t>
            </a:r>
            <a:endParaRPr lang="en-US" smtClean="0"/>
          </a:p>
          <a:p>
            <a:r>
              <a:rPr lang="en-US" smtClean="0"/>
              <a:t>Classes are distinguished by the parameters, </a:t>
            </a:r>
            <a:r>
              <a:rPr lang="en-US" b="1" smtClean="0">
                <a:sym typeface="Symbol"/>
              </a:rPr>
              <a:t></a:t>
            </a:r>
            <a:r>
              <a:rPr lang="en-US" baseline="-25000" smtClean="0">
                <a:sym typeface="Symbol"/>
              </a:rPr>
              <a:t>j</a:t>
            </a:r>
            <a:r>
              <a:rPr lang="en-US" smtClean="0"/>
              <a:t>.</a:t>
            </a:r>
          </a:p>
        </p:txBody>
      </p:sp>
      <p:sp>
        <p:nvSpPr>
          <p:cNvPr id="4" name="Rectangle 3"/>
          <p:cNvSpPr/>
          <p:nvPr/>
        </p:nvSpPr>
        <p:spPr>
          <a:xfrm>
            <a:off x="304800" y="3733800"/>
            <a:ext cx="8610600" cy="1143000"/>
          </a:xfrm>
          <a:prstGeom prst="rect">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extLst>
      <p:ext uri="{BB962C8B-B14F-4D97-AF65-F5344CB8AC3E}">
        <p14:creationId xmlns:p14="http://schemas.microsoft.com/office/powerpoint/2010/main" xmlns="" val="32352321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1142999" y="457200"/>
            <a:ext cx="7268449" cy="6019800"/>
          </a:xfrm>
          <a:prstGeom prst="rect">
            <a:avLst/>
          </a:prstGeom>
          <a:noFill/>
          <a:ln w="9525">
            <a:noFill/>
            <a:miter lim="800000"/>
            <a:headEnd/>
            <a:tailEnd/>
          </a:ln>
        </p:spPr>
      </p:pic>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143000"/>
          </a:xfrm>
        </p:spPr>
        <p:txBody>
          <a:bodyPr/>
          <a:lstStyle/>
          <a:p>
            <a:r>
              <a:rPr lang="en-US" smtClean="0"/>
              <a:t>An LC Hurdle NB2 Model</a:t>
            </a:r>
            <a:endParaRPr lang="en-US"/>
          </a:p>
        </p:txBody>
      </p:sp>
      <p:sp>
        <p:nvSpPr>
          <p:cNvPr id="3" name="Content Placeholder 2"/>
          <p:cNvSpPr>
            <a:spLocks noGrp="1"/>
          </p:cNvSpPr>
          <p:nvPr>
            <p:ph idx="1"/>
          </p:nvPr>
        </p:nvSpPr>
        <p:spPr>
          <a:xfrm>
            <a:off x="762000" y="2133600"/>
            <a:ext cx="7086600" cy="3352800"/>
          </a:xfrm>
        </p:spPr>
        <p:txBody>
          <a:bodyPr>
            <a:normAutofit fontScale="92500" lnSpcReduction="10000"/>
          </a:bodyPr>
          <a:lstStyle/>
          <a:p>
            <a:r>
              <a:rPr lang="en-US" smtClean="0"/>
              <a:t>Analysis of ECHP panel data (1994-2001)</a:t>
            </a:r>
          </a:p>
          <a:p>
            <a:r>
              <a:rPr lang="en-US" smtClean="0"/>
              <a:t>Two class Latent Class Model </a:t>
            </a:r>
          </a:p>
          <a:p>
            <a:pPr lvl="1"/>
            <a:r>
              <a:rPr lang="en-US" smtClean="0"/>
              <a:t>Typical in health economics applications</a:t>
            </a:r>
          </a:p>
          <a:p>
            <a:r>
              <a:rPr lang="en-US" smtClean="0"/>
              <a:t>Hurdle model for physician visits</a:t>
            </a:r>
          </a:p>
          <a:p>
            <a:pPr lvl="1"/>
            <a:r>
              <a:rPr lang="en-US" smtClean="0"/>
              <a:t>Poisson hurdle for participation and intensity given participation</a:t>
            </a:r>
          </a:p>
          <a:p>
            <a:pPr lvl="1"/>
            <a:r>
              <a:rPr lang="en-US" smtClean="0"/>
              <a:t>Contrast to a negative binomial model</a:t>
            </a:r>
            <a:endParaRPr lang="en-US"/>
          </a:p>
        </p:txBody>
      </p:sp>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152400" y="533400"/>
            <a:ext cx="8849107" cy="5643563"/>
          </a:xfrm>
          <a:prstGeom prst="rect">
            <a:avLst/>
          </a:prstGeom>
          <a:noFill/>
          <a:ln w="9525">
            <a:noFill/>
            <a:miter lim="800000"/>
            <a:headEnd/>
            <a:tailEnd/>
          </a:ln>
        </p:spPr>
      </p:pic>
      <p:cxnSp>
        <p:nvCxnSpPr>
          <p:cNvPr id="4" name="Straight Arrow Connector 3"/>
          <p:cNvCxnSpPr/>
          <p:nvPr/>
        </p:nvCxnSpPr>
        <p:spPr>
          <a:xfrm rot="5400000">
            <a:off x="2057400" y="533400"/>
            <a:ext cx="762000" cy="7620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rot="5400000">
            <a:off x="3886200" y="533400"/>
            <a:ext cx="762000" cy="7620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 Practical Distinction</a:t>
            </a:r>
            <a:endParaRPr lang="en-US"/>
          </a:p>
        </p:txBody>
      </p:sp>
      <p:sp>
        <p:nvSpPr>
          <p:cNvPr id="3" name="Content Placeholder 2"/>
          <p:cNvSpPr>
            <a:spLocks noGrp="1"/>
          </p:cNvSpPr>
          <p:nvPr>
            <p:ph idx="1"/>
          </p:nvPr>
        </p:nvSpPr>
        <p:spPr/>
        <p:txBody>
          <a:bodyPr>
            <a:normAutofit fontScale="77500" lnSpcReduction="20000"/>
          </a:bodyPr>
          <a:lstStyle/>
          <a:p>
            <a:r>
              <a:rPr lang="en-US" b="1" smtClean="0">
                <a:solidFill>
                  <a:srgbClr val="0070C0"/>
                </a:solidFill>
              </a:rPr>
              <a:t>Finite Mixture (Discrete Mixture):  </a:t>
            </a:r>
          </a:p>
          <a:p>
            <a:pPr lvl="1"/>
            <a:r>
              <a:rPr lang="en-US" smtClean="0"/>
              <a:t>Functional form strategy</a:t>
            </a:r>
          </a:p>
          <a:p>
            <a:pPr lvl="1"/>
            <a:r>
              <a:rPr lang="en-US" smtClean="0"/>
              <a:t>Component densities have no meaning </a:t>
            </a:r>
          </a:p>
          <a:p>
            <a:pPr lvl="1"/>
            <a:r>
              <a:rPr lang="en-US" smtClean="0"/>
              <a:t>Mixing probabilities have no meaning</a:t>
            </a:r>
          </a:p>
          <a:p>
            <a:pPr lvl="1"/>
            <a:r>
              <a:rPr lang="en-US" smtClean="0"/>
              <a:t>There is no question of “class membership”</a:t>
            </a:r>
          </a:p>
          <a:p>
            <a:r>
              <a:rPr lang="en-US" b="1" smtClean="0">
                <a:solidFill>
                  <a:srgbClr val="0070C0"/>
                </a:solidFill>
              </a:rPr>
              <a:t>Latent Class:</a:t>
            </a:r>
          </a:p>
          <a:p>
            <a:pPr lvl="1"/>
            <a:r>
              <a:rPr lang="en-US" smtClean="0"/>
              <a:t>Mixture of subpopulations</a:t>
            </a:r>
          </a:p>
          <a:p>
            <a:pPr lvl="1"/>
            <a:r>
              <a:rPr lang="en-US" smtClean="0"/>
              <a:t>Component densities are believed to be definable “groups”  </a:t>
            </a:r>
            <a:br>
              <a:rPr lang="en-US" smtClean="0"/>
            </a:br>
            <a:r>
              <a:rPr lang="en-US" smtClean="0"/>
              <a:t>(</a:t>
            </a:r>
            <a:r>
              <a:rPr lang="en-US" b="1" smtClean="0">
                <a:solidFill>
                  <a:srgbClr val="FF0000"/>
                </a:solidFill>
              </a:rPr>
              <a:t>Low Users </a:t>
            </a:r>
            <a:r>
              <a:rPr lang="en-US" smtClean="0"/>
              <a:t>and </a:t>
            </a:r>
            <a:r>
              <a:rPr lang="en-US" b="1" smtClean="0">
                <a:solidFill>
                  <a:srgbClr val="FF0000"/>
                </a:solidFill>
              </a:rPr>
              <a:t>High Users</a:t>
            </a:r>
            <a:r>
              <a:rPr lang="en-US" smtClean="0"/>
              <a:t>)</a:t>
            </a:r>
          </a:p>
          <a:p>
            <a:pPr lvl="1"/>
            <a:r>
              <a:rPr lang="en-US" smtClean="0"/>
              <a:t>The classification problem is interesting – who is in which class?</a:t>
            </a:r>
          </a:p>
          <a:p>
            <a:pPr lvl="1"/>
            <a:r>
              <a:rPr lang="en-US" smtClean="0"/>
              <a:t>Posterior probabilities, P(class|y,</a:t>
            </a:r>
            <a:r>
              <a:rPr lang="en-US" b="1" smtClean="0"/>
              <a:t>x</a:t>
            </a:r>
            <a:r>
              <a:rPr lang="en-US" smtClean="0"/>
              <a:t>) have meaning</a:t>
            </a:r>
          </a:p>
          <a:p>
            <a:pPr lvl="1"/>
            <a:r>
              <a:rPr lang="en-US" smtClean="0"/>
              <a:t>Question of the number of classes has content in the context of the analysis</a:t>
            </a:r>
            <a:endParaRPr lang="en-US"/>
          </a:p>
        </p:txBody>
      </p:sp>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1143000"/>
          </a:xfrm>
        </p:spPr>
        <p:txBody>
          <a:bodyPr/>
          <a:lstStyle/>
          <a:p>
            <a:r>
              <a:rPr lang="en-US" smtClean="0"/>
              <a:t>Why Make the Distinction?</a:t>
            </a:r>
            <a:endParaRPr lang="en-US"/>
          </a:p>
        </p:txBody>
      </p:sp>
      <p:sp>
        <p:nvSpPr>
          <p:cNvPr id="3" name="Content Placeholder 2"/>
          <p:cNvSpPr>
            <a:spLocks noGrp="1"/>
          </p:cNvSpPr>
          <p:nvPr>
            <p:ph idx="1"/>
          </p:nvPr>
        </p:nvSpPr>
        <p:spPr/>
        <p:txBody>
          <a:bodyPr/>
          <a:lstStyle/>
          <a:p>
            <a:r>
              <a:rPr lang="en-US" smtClean="0"/>
              <a:t>Same estimation strategy</a:t>
            </a:r>
          </a:p>
          <a:p>
            <a:r>
              <a:rPr lang="en-US" smtClean="0"/>
              <a:t>Same estimation results</a:t>
            </a:r>
          </a:p>
          <a:p>
            <a:r>
              <a:rPr lang="en-US" smtClean="0"/>
              <a:t>Extending the Latent Class Model</a:t>
            </a:r>
          </a:p>
          <a:p>
            <a:pPr lvl="1"/>
            <a:r>
              <a:rPr lang="en-US" smtClean="0"/>
              <a:t>Allows a rich, flexible model specification for behavior</a:t>
            </a:r>
          </a:p>
          <a:p>
            <a:pPr lvl="1"/>
            <a:r>
              <a:rPr lang="en-US" b="1" smtClean="0">
                <a:solidFill>
                  <a:srgbClr val="FF0000"/>
                </a:solidFill>
              </a:rPr>
              <a:t>The classes may be governed by different processes</a:t>
            </a:r>
            <a:endParaRPr lang="en-US" b="1">
              <a:solidFill>
                <a:srgbClr val="FF0000"/>
              </a:solidFill>
            </a:endParaRPr>
          </a:p>
        </p:txBody>
      </p:sp>
      <p:sp>
        <p:nvSpPr>
          <p:cNvPr id="4" name="Rectangle 3"/>
          <p:cNvSpPr/>
          <p:nvPr/>
        </p:nvSpPr>
        <p:spPr>
          <a:xfrm>
            <a:off x="762000" y="4267200"/>
            <a:ext cx="7086600" cy="1066800"/>
          </a:xfrm>
          <a:prstGeom prst="rect">
            <a:avLst/>
          </a:prstGeom>
          <a:solidFill>
            <a:srgbClr val="FF0000">
              <a:alpha val="1098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smtClean="0"/>
              <a:t>Antecedents</a:t>
            </a:r>
            <a:endParaRPr lang="en-US"/>
          </a:p>
        </p:txBody>
      </p:sp>
      <p:sp>
        <p:nvSpPr>
          <p:cNvPr id="3" name="Content Placeholder 2"/>
          <p:cNvSpPr>
            <a:spLocks noGrp="1"/>
          </p:cNvSpPr>
          <p:nvPr>
            <p:ph idx="1"/>
          </p:nvPr>
        </p:nvSpPr>
        <p:spPr/>
        <p:txBody>
          <a:bodyPr>
            <a:normAutofit fontScale="70000" lnSpcReduction="20000"/>
          </a:bodyPr>
          <a:lstStyle/>
          <a:p>
            <a:r>
              <a:rPr lang="en-US" smtClean="0"/>
              <a:t>Long history of finite mixture and latent class modeling in statistics and econometrics.  </a:t>
            </a:r>
          </a:p>
          <a:p>
            <a:pPr lvl="1"/>
            <a:r>
              <a:rPr lang="en-US" smtClean="0"/>
              <a:t>Early work starts with Pearson’s 1894 study of crabs in Naples – finite mixture of two normals – looking for evidence of two subspecies.</a:t>
            </a:r>
          </a:p>
          <a:p>
            <a:pPr lvl="1"/>
            <a:r>
              <a:rPr lang="en-US" smtClean="0"/>
              <a:t>See McLachlan and Peel (2000).  </a:t>
            </a:r>
          </a:p>
          <a:p>
            <a:r>
              <a:rPr lang="en-US" smtClean="0"/>
              <a:t>Some of the extensions I will note here have already been employed in earlier literature  (and noticed in surveys)</a:t>
            </a:r>
          </a:p>
          <a:p>
            <a:pPr lvl="1"/>
            <a:r>
              <a:rPr lang="en-US" smtClean="0"/>
              <a:t>Different underlying processes</a:t>
            </a:r>
          </a:p>
          <a:p>
            <a:pPr lvl="1"/>
            <a:r>
              <a:rPr lang="en-US" smtClean="0"/>
              <a:t>Heterogeneous class probabilities</a:t>
            </a:r>
          </a:p>
          <a:p>
            <a:pPr lvl="1"/>
            <a:r>
              <a:rPr lang="en-US" smtClean="0"/>
              <a:t>Correlations of unobservables in class probabiities with unobservables in structural (within class) models</a:t>
            </a:r>
          </a:p>
          <a:p>
            <a:r>
              <a:rPr lang="en-US" smtClean="0"/>
              <a:t>One has not and is not widespread (yet)</a:t>
            </a:r>
          </a:p>
          <a:p>
            <a:pPr lvl="1"/>
            <a:r>
              <a:rPr lang="en-US" smtClean="0"/>
              <a:t>Cross class restrictions implied by the theory of the model</a:t>
            </a:r>
          </a:p>
          <a:p>
            <a:endParaRPr lang="en-US"/>
          </a:p>
        </p:txBody>
      </p:sp>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
        <p:nvSpPr>
          <p:cNvPr id="6" name="Rectangle 5"/>
          <p:cNvSpPr/>
          <p:nvPr/>
        </p:nvSpPr>
        <p:spPr>
          <a:xfrm>
            <a:off x="419100" y="4826000"/>
            <a:ext cx="8382000" cy="698500"/>
          </a:xfrm>
          <a:prstGeom prst="rect">
            <a:avLst/>
          </a:prstGeom>
          <a:solidFill>
            <a:srgbClr val="FF0000">
              <a:alpha val="1098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Split Population Survival Models</a:t>
            </a:r>
            <a:endParaRPr lang="en-US"/>
          </a:p>
        </p:txBody>
      </p:sp>
      <p:sp>
        <p:nvSpPr>
          <p:cNvPr id="3" name="Content Placeholder 2"/>
          <p:cNvSpPr>
            <a:spLocks noGrp="1"/>
          </p:cNvSpPr>
          <p:nvPr>
            <p:ph idx="1"/>
          </p:nvPr>
        </p:nvSpPr>
        <p:spPr/>
        <p:txBody>
          <a:bodyPr>
            <a:normAutofit fontScale="77500" lnSpcReduction="20000"/>
          </a:bodyPr>
          <a:lstStyle/>
          <a:p>
            <a:r>
              <a:rPr lang="en-US" smtClean="0"/>
              <a:t>Schmidt and Witte 1989 study of recidivism</a:t>
            </a:r>
          </a:p>
          <a:p>
            <a:r>
              <a:rPr lang="en-US" b="1" smtClean="0">
                <a:solidFill>
                  <a:srgbClr val="FF0000"/>
                </a:solidFill>
              </a:rPr>
              <a:t>F=1 for eventual failure, F=0 for never fail.</a:t>
            </a:r>
            <a:r>
              <a:rPr lang="en-US" smtClean="0"/>
              <a:t>  Unobserved.  P(F=1)=d, P(F=0)=1-d</a:t>
            </a:r>
          </a:p>
          <a:p>
            <a:r>
              <a:rPr lang="en-US" smtClean="0"/>
              <a:t>C=1 for recidivist, observed. Prob(F=1|C=1)=1.</a:t>
            </a:r>
          </a:p>
          <a:p>
            <a:r>
              <a:rPr lang="en-US" smtClean="0"/>
              <a:t>Density for time until failure actually occurs is d × g(t|F=1).</a:t>
            </a:r>
          </a:p>
          <a:p>
            <a:r>
              <a:rPr lang="en-US" smtClean="0"/>
              <a:t>Density for observed duration (possibly censored)</a:t>
            </a:r>
          </a:p>
          <a:p>
            <a:pPr lvl="1"/>
            <a:r>
              <a:rPr lang="en-US" smtClean="0"/>
              <a:t>P(C=0)=(1-d)+d(G(T|F=1))  (Observation is censored)</a:t>
            </a:r>
          </a:p>
          <a:p>
            <a:pPr lvl="1"/>
            <a:r>
              <a:rPr lang="en-US" smtClean="0"/>
              <a:t>Density given C=1 = dg(t|F=1)</a:t>
            </a:r>
          </a:p>
          <a:p>
            <a:pPr lvl="1"/>
            <a:r>
              <a:rPr lang="en-US" smtClean="0"/>
              <a:t>G=survival function, t=time of observation.</a:t>
            </a:r>
          </a:p>
          <a:p>
            <a:r>
              <a:rPr lang="en-US" b="1" smtClean="0">
                <a:solidFill>
                  <a:srgbClr val="FF0000"/>
                </a:solidFill>
              </a:rPr>
              <a:t>Unobserved F implies a latent population split.</a:t>
            </a:r>
          </a:p>
          <a:p>
            <a:r>
              <a:rPr lang="en-US" smtClean="0"/>
              <a:t>They added covariates to d:  d</a:t>
            </a:r>
            <a:r>
              <a:rPr lang="en-US" baseline="-25000" smtClean="0"/>
              <a:t>i</a:t>
            </a:r>
            <a:r>
              <a:rPr lang="en-US" smtClean="0"/>
              <a:t> =logit(</a:t>
            </a:r>
            <a:r>
              <a:rPr lang="en-US" b="1" smtClean="0"/>
              <a:t>z</a:t>
            </a:r>
            <a:r>
              <a:rPr lang="en-US" baseline="-25000" smtClean="0"/>
              <a:t>i</a:t>
            </a:r>
            <a:r>
              <a:rPr lang="en-US" smtClean="0"/>
              <a:t>).</a:t>
            </a:r>
          </a:p>
          <a:p>
            <a:r>
              <a:rPr lang="en-US" b="1" smtClean="0">
                <a:solidFill>
                  <a:srgbClr val="FF0000"/>
                </a:solidFill>
              </a:rPr>
              <a:t>Different models apply to the two latent subpopulations.</a:t>
            </a:r>
          </a:p>
        </p:txBody>
      </p:sp>
      <p:sp>
        <p:nvSpPr>
          <p:cNvPr id="4" name="Rectangle 3"/>
          <p:cNvSpPr/>
          <p:nvPr/>
        </p:nvSpPr>
        <p:spPr>
          <a:xfrm>
            <a:off x="381000" y="5562600"/>
            <a:ext cx="8001000" cy="381000"/>
          </a:xfrm>
          <a:prstGeom prst="rect">
            <a:avLst/>
          </a:prstGeom>
          <a:solidFill>
            <a:srgbClr val="FF0000">
              <a:alpha val="12157"/>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81000" y="4800600"/>
            <a:ext cx="8001000" cy="381000"/>
          </a:xfrm>
          <a:prstGeom prst="rect">
            <a:avLst/>
          </a:prstGeom>
          <a:solidFill>
            <a:srgbClr val="FF0000">
              <a:alpha val="12941"/>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Switching Regressions</a:t>
            </a:r>
            <a:endParaRPr lang="en-US"/>
          </a:p>
        </p:txBody>
      </p:sp>
      <p:sp>
        <p:nvSpPr>
          <p:cNvPr id="3" name="Content Placeholder 2"/>
          <p:cNvSpPr>
            <a:spLocks noGrp="1"/>
          </p:cNvSpPr>
          <p:nvPr>
            <p:ph idx="1"/>
          </p:nvPr>
        </p:nvSpPr>
        <p:spPr/>
        <p:txBody>
          <a:bodyPr>
            <a:normAutofit fontScale="92500" lnSpcReduction="10000"/>
          </a:bodyPr>
          <a:lstStyle/>
          <a:p>
            <a:r>
              <a:rPr lang="en-US" smtClean="0"/>
              <a:t>Mixture of normals with heterogeneous mean</a:t>
            </a:r>
          </a:p>
          <a:p>
            <a:r>
              <a:rPr lang="en-US" smtClean="0"/>
              <a:t>y ~ N(</a:t>
            </a:r>
            <a:r>
              <a:rPr lang="en-US" b="1" smtClean="0"/>
              <a:t>b</a:t>
            </a:r>
            <a:r>
              <a:rPr lang="en-US" baseline="-25000" smtClean="0"/>
              <a:t>0</a:t>
            </a:r>
            <a:r>
              <a:rPr lang="en-US" smtClean="0"/>
              <a:t>’</a:t>
            </a:r>
            <a:r>
              <a:rPr lang="en-US" b="1" smtClean="0"/>
              <a:t>x</a:t>
            </a:r>
            <a:r>
              <a:rPr lang="en-US" smtClean="0"/>
              <a:t>, </a:t>
            </a:r>
            <a:r>
              <a:rPr lang="en-US" smtClean="0">
                <a:sym typeface="Symbol"/>
              </a:rPr>
              <a:t></a:t>
            </a:r>
            <a:r>
              <a:rPr lang="en-US" baseline="-25000" smtClean="0">
                <a:sym typeface="Symbol"/>
              </a:rPr>
              <a:t>0</a:t>
            </a:r>
            <a:r>
              <a:rPr lang="en-US" baseline="30000" smtClean="0">
                <a:sym typeface="Symbol"/>
              </a:rPr>
              <a:t>2</a:t>
            </a:r>
            <a:r>
              <a:rPr lang="en-US" smtClean="0"/>
              <a:t>) if d=0, y ~ N(</a:t>
            </a:r>
            <a:r>
              <a:rPr lang="en-US" b="1" smtClean="0"/>
              <a:t>b</a:t>
            </a:r>
            <a:r>
              <a:rPr lang="en-US" baseline="-25000" smtClean="0"/>
              <a:t>0</a:t>
            </a:r>
            <a:r>
              <a:rPr lang="en-US" smtClean="0"/>
              <a:t>’</a:t>
            </a:r>
            <a:r>
              <a:rPr lang="en-US" b="1" smtClean="0"/>
              <a:t>x</a:t>
            </a:r>
            <a:r>
              <a:rPr lang="en-US" smtClean="0"/>
              <a:t>,</a:t>
            </a:r>
            <a:r>
              <a:rPr lang="en-US" smtClean="0">
                <a:sym typeface="Symbol"/>
              </a:rPr>
              <a:t> </a:t>
            </a:r>
            <a:r>
              <a:rPr lang="en-US" baseline="-25000" smtClean="0">
                <a:sym typeface="Symbol"/>
              </a:rPr>
              <a:t>1</a:t>
            </a:r>
            <a:r>
              <a:rPr lang="en-US" baseline="30000" smtClean="0">
                <a:sym typeface="Symbol"/>
              </a:rPr>
              <a:t>2</a:t>
            </a:r>
            <a:r>
              <a:rPr lang="en-US" smtClean="0"/>
              <a:t>) if d=1</a:t>
            </a:r>
          </a:p>
          <a:p>
            <a:r>
              <a:rPr lang="en-US" smtClean="0"/>
              <a:t>d is unobserved (Latent switching).  P(d=1)=f(</a:t>
            </a:r>
            <a:r>
              <a:rPr lang="en-US" b="1" smtClean="0"/>
              <a:t>c’z</a:t>
            </a:r>
            <a:r>
              <a:rPr lang="en-US" smtClean="0"/>
              <a:t>).</a:t>
            </a:r>
          </a:p>
          <a:p>
            <a:r>
              <a:rPr lang="en-US" smtClean="0"/>
              <a:t>Lack of identification (Kiefer)</a:t>
            </a:r>
          </a:p>
          <a:p>
            <a:r>
              <a:rPr lang="en-US" smtClean="0"/>
              <a:t>Becomes a latent class model when regime 0 is a demand function and regime 1 is a supply function, d=0 if excess supply</a:t>
            </a:r>
          </a:p>
          <a:p>
            <a:r>
              <a:rPr lang="en-US" b="1" smtClean="0">
                <a:solidFill>
                  <a:srgbClr val="FF0000"/>
                </a:solidFill>
              </a:rPr>
              <a:t>The two regression equations may involve different variables – a true latent class model</a:t>
            </a:r>
            <a:endParaRPr lang="en-US" b="1">
              <a:solidFill>
                <a:srgbClr val="FF0000"/>
              </a:solidFill>
            </a:endParaRPr>
          </a:p>
        </p:txBody>
      </p:sp>
      <p:sp>
        <p:nvSpPr>
          <p:cNvPr id="4" name="Rectangle 3"/>
          <p:cNvSpPr/>
          <p:nvPr/>
        </p:nvSpPr>
        <p:spPr>
          <a:xfrm>
            <a:off x="457200" y="4876800"/>
            <a:ext cx="8001000" cy="990600"/>
          </a:xfrm>
          <a:prstGeom prst="rect">
            <a:avLst/>
          </a:prstGeom>
          <a:solidFill>
            <a:srgbClr val="FF0000">
              <a:alpha val="12941"/>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cstate="print"/>
          <a:srcRect/>
          <a:stretch>
            <a:fillRect/>
          </a:stretch>
        </p:blipFill>
        <p:spPr bwMode="auto">
          <a:xfrm>
            <a:off x="609600" y="1600200"/>
            <a:ext cx="8006755" cy="3581400"/>
          </a:xfrm>
          <a:prstGeom prst="rect">
            <a:avLst/>
          </a:prstGeom>
          <a:noFill/>
          <a:ln w="9525">
            <a:noFill/>
            <a:miter lim="800000"/>
            <a:headEnd/>
            <a:tailEnd/>
          </a:ln>
          <a:effectLst/>
        </p:spPr>
      </p:pic>
      <p:sp>
        <p:nvSpPr>
          <p:cNvPr id="5" name="TextBox 4"/>
          <p:cNvSpPr txBox="1"/>
          <p:nvPr/>
        </p:nvSpPr>
        <p:spPr>
          <a:xfrm>
            <a:off x="304800" y="6248400"/>
            <a:ext cx="5562600" cy="369332"/>
          </a:xfrm>
          <a:prstGeom prst="rect">
            <a:avLst/>
          </a:prstGeom>
          <a:noFill/>
        </p:spPr>
        <p:txBody>
          <a:bodyPr wrap="square" rtlCol="0">
            <a:spAutoFit/>
          </a:bodyPr>
          <a:lstStyle/>
          <a:p>
            <a:r>
              <a:rPr lang="en-US" smtClean="0"/>
              <a:t>http://schwert.ssb.rochester.edu/f533/maddala_fei.pdf</a:t>
            </a:r>
            <a:endParaRPr lang="en-US"/>
          </a:p>
        </p:txBody>
      </p:sp>
      <p:sp>
        <p:nvSpPr>
          <p:cNvPr id="6" name="TextBox 5"/>
          <p:cNvSpPr txBox="1"/>
          <p:nvPr/>
        </p:nvSpPr>
        <p:spPr>
          <a:xfrm>
            <a:off x="2819400" y="914400"/>
            <a:ext cx="2819400" cy="584775"/>
          </a:xfrm>
          <a:prstGeom prst="rect">
            <a:avLst/>
          </a:prstGeom>
          <a:noFill/>
        </p:spPr>
        <p:txBody>
          <a:bodyPr wrap="square" rtlCol="0">
            <a:spAutoFit/>
          </a:bodyPr>
          <a:lstStyle/>
          <a:p>
            <a:r>
              <a:rPr lang="en-US" sz="3200" b="1" smtClean="0">
                <a:latin typeface="Arial" pitchFamily="34" charset="0"/>
                <a:cs typeface="Arial" pitchFamily="34" charset="0"/>
              </a:rPr>
              <a:t>Applications</a:t>
            </a:r>
            <a:endParaRPr lang="en-US" sz="3200" b="1">
              <a:latin typeface="Arial" pitchFamily="34" charset="0"/>
              <a:cs typeface="Arial" pitchFamily="34" charset="0"/>
            </a:endParaRPr>
          </a:p>
        </p:txBody>
      </p:sp>
      <p:sp>
        <p:nvSpPr>
          <p:cNvPr id="8" name="TextBox 7"/>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Endogenous Switching</a:t>
            </a:r>
            <a:endParaRPr lang="en-US"/>
          </a:p>
        </p:txBody>
      </p:sp>
      <p:graphicFrame>
        <p:nvGraphicFramePr>
          <p:cNvPr id="7" name="Object 6"/>
          <p:cNvGraphicFramePr>
            <a:graphicFrameLocks noChangeAspect="1"/>
          </p:cNvGraphicFramePr>
          <p:nvPr/>
        </p:nvGraphicFramePr>
        <p:xfrm>
          <a:off x="914400" y="1371600"/>
          <a:ext cx="7134225" cy="4769899"/>
        </p:xfrm>
        <a:graphic>
          <a:graphicData uri="http://schemas.openxmlformats.org/presentationml/2006/ole">
            <p:oleObj spid="_x0000_s63497" name="Equation" r:id="rId3" imgW="3949700" imgH="2641600" progId="Equation.DSMT4">
              <p:embed/>
            </p:oleObj>
          </a:graphicData>
        </a:graphic>
      </p:graphicFrame>
      <p:sp>
        <p:nvSpPr>
          <p:cNvPr id="8" name="Rectangle 7"/>
          <p:cNvSpPr/>
          <p:nvPr/>
        </p:nvSpPr>
        <p:spPr>
          <a:xfrm>
            <a:off x="5181600" y="4191000"/>
            <a:ext cx="1219200" cy="381000"/>
          </a:xfrm>
          <a:prstGeom prst="rect">
            <a:avLst/>
          </a:prstGeom>
          <a:solidFill>
            <a:srgbClr val="4F81BD">
              <a:alpha val="2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rot="5400000" flipH="1" flipV="1">
            <a:off x="3467100" y="1942306"/>
            <a:ext cx="685800" cy="15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0800000">
            <a:off x="3513826" y="1601634"/>
            <a:ext cx="3048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a:off x="3505200" y="2055812"/>
            <a:ext cx="3048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533400" y="5334000"/>
            <a:ext cx="8001000" cy="990600"/>
          </a:xfrm>
          <a:prstGeom prst="rect">
            <a:avLst/>
          </a:prstGeom>
          <a:solidFill>
            <a:srgbClr val="FF0000">
              <a:alpha val="1098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172200" y="2133600"/>
            <a:ext cx="2590800" cy="646331"/>
          </a:xfrm>
          <a:prstGeom prst="rect">
            <a:avLst/>
          </a:prstGeom>
          <a:noFill/>
          <a:ln w="19050">
            <a:solidFill>
              <a:schemeClr val="tx1"/>
            </a:solidFill>
          </a:ln>
        </p:spPr>
        <p:txBody>
          <a:bodyPr wrap="square" rtlCol="0">
            <a:spAutoFit/>
          </a:bodyPr>
          <a:lstStyle/>
          <a:p>
            <a:r>
              <a:rPr lang="en-US" b="1" smtClean="0"/>
              <a:t>Not identified. Regimes do not coexist.</a:t>
            </a:r>
            <a:endParaRPr lang="en-US" b="1"/>
          </a:p>
        </p:txBody>
      </p:sp>
      <p:cxnSp>
        <p:nvCxnSpPr>
          <p:cNvPr id="17" name="Straight Arrow Connector 16"/>
          <p:cNvCxnSpPr/>
          <p:nvPr/>
        </p:nvCxnSpPr>
        <p:spPr>
          <a:xfrm rot="5400000">
            <a:off x="5651500" y="2832100"/>
            <a:ext cx="1066800" cy="990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43000"/>
          </a:xfrm>
        </p:spPr>
        <p:txBody>
          <a:bodyPr/>
          <a:lstStyle/>
          <a:p>
            <a:r>
              <a:rPr lang="en-US" smtClean="0"/>
              <a:t>Zero Inflation Models</a:t>
            </a:r>
            <a:endParaRPr lang="en-US"/>
          </a:p>
        </p:txBody>
      </p:sp>
      <p:sp>
        <p:nvSpPr>
          <p:cNvPr id="3" name="Content Placeholder 2"/>
          <p:cNvSpPr>
            <a:spLocks noGrp="1"/>
          </p:cNvSpPr>
          <p:nvPr>
            <p:ph idx="1"/>
          </p:nvPr>
        </p:nvSpPr>
        <p:spPr/>
        <p:txBody>
          <a:bodyPr>
            <a:normAutofit lnSpcReduction="10000"/>
          </a:bodyPr>
          <a:lstStyle/>
          <a:p>
            <a:r>
              <a:rPr lang="en-US" sz="2000" smtClean="0"/>
              <a:t>Lambert 1992, Technometrics.  Quality control problem.  Counting defects per unit of time  on the assembly line.  How to explain the zeros; is the process under control or not?</a:t>
            </a:r>
          </a:p>
          <a:p>
            <a:r>
              <a:rPr lang="en-US" sz="2000" smtClean="0"/>
              <a:t>Two State Outcome: Prob(State=0)=R, Prob(State=1)=1-R</a:t>
            </a:r>
          </a:p>
          <a:p>
            <a:pPr lvl="1"/>
            <a:r>
              <a:rPr lang="en-US" sz="2000" smtClean="0"/>
              <a:t>State=0, Y=0 with certainty</a:t>
            </a:r>
          </a:p>
          <a:p>
            <a:pPr lvl="1"/>
            <a:r>
              <a:rPr lang="en-US" sz="2000" smtClean="0"/>
              <a:t>State=1, Y ~ some distribution support that includes 0, e.g., Poisson.</a:t>
            </a:r>
          </a:p>
          <a:p>
            <a:r>
              <a:rPr lang="en-US" sz="2000" smtClean="0"/>
              <a:t>Prob(State 0|y&gt;0) = 0</a:t>
            </a:r>
          </a:p>
          <a:p>
            <a:r>
              <a:rPr lang="en-US" sz="2000" smtClean="0"/>
              <a:t>Prob(State 1|y=0) = (1-R)f(0)/[R + (1-R)f(0)]</a:t>
            </a:r>
          </a:p>
          <a:p>
            <a:r>
              <a:rPr lang="en-US" sz="2000" smtClean="0"/>
              <a:t>R = Logistic probability (with the same covariates as f – the “zip-tau” model)</a:t>
            </a:r>
          </a:p>
          <a:p>
            <a:r>
              <a:rPr lang="en-US" sz="2000" smtClean="0"/>
              <a:t>“Nonstandard” latent class model according to McLachlan and Peel</a:t>
            </a:r>
          </a:p>
          <a:p>
            <a:r>
              <a:rPr lang="en-US" sz="2000" smtClean="0"/>
              <a:t>Recent users have extended this to “Outcome Inflated Models,”  e.g., twos inflation in models of fertility.</a:t>
            </a:r>
            <a:endParaRPr lang="en-US" sz="2000"/>
          </a:p>
        </p:txBody>
      </p:sp>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smtClean="0"/>
              <a:t>Variations of Interest</a:t>
            </a:r>
            <a:endParaRPr lang="en-US"/>
          </a:p>
        </p:txBody>
      </p:sp>
      <p:sp>
        <p:nvSpPr>
          <p:cNvPr id="3" name="Content Placeholder 2"/>
          <p:cNvSpPr>
            <a:spLocks noGrp="1"/>
          </p:cNvSpPr>
          <p:nvPr>
            <p:ph idx="1"/>
          </p:nvPr>
        </p:nvSpPr>
        <p:spPr/>
        <p:txBody>
          <a:bodyPr>
            <a:normAutofit fontScale="92500" lnSpcReduction="10000"/>
          </a:bodyPr>
          <a:lstStyle/>
          <a:p>
            <a:r>
              <a:rPr lang="en-US" smtClean="0"/>
              <a:t>Heterogeneous priors for the class probabilities</a:t>
            </a:r>
          </a:p>
          <a:p>
            <a:pPr>
              <a:buNone/>
            </a:pPr>
            <a:endParaRPr lang="en-US" smtClean="0"/>
          </a:p>
          <a:p>
            <a:r>
              <a:rPr lang="en-US" smtClean="0"/>
              <a:t>Correlation of unobservables in class probabilities with unobservables in regime specific models</a:t>
            </a:r>
          </a:p>
          <a:p>
            <a:endParaRPr lang="en-US" smtClean="0"/>
          </a:p>
          <a:p>
            <a:r>
              <a:rPr lang="en-US" smtClean="0"/>
              <a:t>Variations of model structure across classes</a:t>
            </a:r>
          </a:p>
          <a:p>
            <a:pPr lvl="1">
              <a:buNone/>
            </a:pPr>
            <a:endParaRPr lang="en-US"/>
          </a:p>
          <a:p>
            <a:r>
              <a:rPr lang="en-US" smtClean="0"/>
              <a:t>Behavioral basis for the mixed model with implied restrictions</a:t>
            </a:r>
            <a:endParaRPr lang="en-US"/>
          </a:p>
        </p:txBody>
      </p:sp>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smtClean="0"/>
              <a:t>Heterogeneous Class Probabilities</a:t>
            </a:r>
            <a:endParaRPr lang="en-US"/>
          </a:p>
        </p:txBody>
      </p:sp>
      <p:sp>
        <p:nvSpPr>
          <p:cNvPr id="3" name="Content Placeholder 2"/>
          <p:cNvSpPr>
            <a:spLocks noGrp="1"/>
          </p:cNvSpPr>
          <p:nvPr>
            <p:ph idx="1"/>
          </p:nvPr>
        </p:nvSpPr>
        <p:spPr/>
        <p:txBody>
          <a:bodyPr/>
          <a:lstStyle/>
          <a:p>
            <a:r>
              <a:rPr lang="en-US" smtClean="0">
                <a:sym typeface="Symbol"/>
              </a:rPr>
              <a:t></a:t>
            </a:r>
            <a:r>
              <a:rPr lang="en-US" baseline="-25000" smtClean="0">
                <a:sym typeface="Symbol"/>
              </a:rPr>
              <a:t>j</a:t>
            </a:r>
            <a:r>
              <a:rPr lang="en-US" smtClean="0">
                <a:sym typeface="Symbol"/>
              </a:rPr>
              <a:t> =  Prob(class=j) = governor of a detached</a:t>
            </a:r>
            <a:br>
              <a:rPr lang="en-US" smtClean="0">
                <a:sym typeface="Symbol"/>
              </a:rPr>
            </a:br>
            <a:r>
              <a:rPr lang="en-US" smtClean="0">
                <a:sym typeface="Symbol"/>
              </a:rPr>
              <a:t>         natural process.</a:t>
            </a:r>
          </a:p>
          <a:p>
            <a:r>
              <a:rPr lang="en-US" smtClean="0">
                <a:sym typeface="Symbol"/>
              </a:rPr>
              <a:t></a:t>
            </a:r>
            <a:r>
              <a:rPr lang="en-US" baseline="-25000" smtClean="0">
                <a:sym typeface="Symbol"/>
              </a:rPr>
              <a:t>ij</a:t>
            </a:r>
            <a:r>
              <a:rPr lang="en-US" smtClean="0">
                <a:sym typeface="Symbol"/>
              </a:rPr>
              <a:t> =  Prob(class=j|individual i)</a:t>
            </a:r>
          </a:p>
          <a:p>
            <a:pPr lvl="1"/>
            <a:r>
              <a:rPr lang="en-US" smtClean="0">
                <a:sym typeface="Symbol"/>
              </a:rPr>
              <a:t>Usually modeled as a multinomial logit</a:t>
            </a:r>
          </a:p>
          <a:p>
            <a:pPr lvl="1"/>
            <a:r>
              <a:rPr lang="en-US" smtClean="0">
                <a:sym typeface="Symbol"/>
              </a:rPr>
              <a:t>Now possibly a behavioral aspect of the process, no longer “detached” or “natural”</a:t>
            </a:r>
          </a:p>
          <a:p>
            <a:r>
              <a:rPr lang="en-US" smtClean="0">
                <a:sym typeface="Symbol"/>
              </a:rPr>
              <a:t>F(y</a:t>
            </a:r>
            <a:r>
              <a:rPr lang="en-US" baseline="-25000" smtClean="0">
                <a:sym typeface="Symbol"/>
              </a:rPr>
              <a:t>i</a:t>
            </a:r>
            <a:r>
              <a:rPr lang="en-US" smtClean="0">
                <a:sym typeface="Symbol"/>
              </a:rPr>
              <a:t> |</a:t>
            </a:r>
            <a:r>
              <a:rPr lang="en-US" b="1" smtClean="0">
                <a:sym typeface="Symbol"/>
              </a:rPr>
              <a:t>x</a:t>
            </a:r>
            <a:r>
              <a:rPr lang="en-US" baseline="-25000" smtClean="0">
                <a:sym typeface="Symbol"/>
              </a:rPr>
              <a:t>i</a:t>
            </a:r>
            <a:r>
              <a:rPr lang="en-US" smtClean="0">
                <a:sym typeface="Symbol"/>
              </a:rPr>
              <a:t>,</a:t>
            </a:r>
            <a:r>
              <a:rPr lang="en-US" b="1" smtClean="0">
                <a:sym typeface="Symbol"/>
              </a:rPr>
              <a:t> </a:t>
            </a:r>
            <a:r>
              <a:rPr lang="en-US" smtClean="0">
                <a:sym typeface="Symbol"/>
              </a:rPr>
              <a:t>)   </a:t>
            </a:r>
            <a:r>
              <a:rPr lang="en-US" baseline="-25000" smtClean="0">
                <a:sym typeface="Symbol"/>
              </a:rPr>
              <a:t>j</a:t>
            </a:r>
            <a:r>
              <a:rPr lang="en-US" smtClean="0">
                <a:sym typeface="Symbol"/>
              </a:rPr>
              <a:t> </a:t>
            </a:r>
            <a:r>
              <a:rPr lang="en-US" baseline="-25000" smtClean="0">
                <a:sym typeface="Symbol"/>
              </a:rPr>
              <a:t>ij</a:t>
            </a:r>
            <a:r>
              <a:rPr lang="en-US" smtClean="0">
                <a:sym typeface="Symbol"/>
              </a:rPr>
              <a:t>(</a:t>
            </a:r>
            <a:r>
              <a:rPr lang="en-US" b="1" smtClean="0">
                <a:sym typeface="Symbol"/>
              </a:rPr>
              <a:t>z</a:t>
            </a:r>
            <a:r>
              <a:rPr lang="en-US" baseline="-25000" smtClean="0">
                <a:sym typeface="Symbol"/>
              </a:rPr>
              <a:t>i</a:t>
            </a:r>
            <a:r>
              <a:rPr lang="en-US" smtClean="0">
                <a:sym typeface="Symbol"/>
              </a:rPr>
              <a:t>,</a:t>
            </a:r>
            <a:r>
              <a:rPr lang="en-US" b="1" smtClean="0">
                <a:sym typeface="Symbol"/>
              </a:rPr>
              <a:t></a:t>
            </a:r>
            <a:r>
              <a:rPr lang="en-US" smtClean="0">
                <a:sym typeface="Symbol"/>
              </a:rPr>
              <a:t>)F(y</a:t>
            </a:r>
            <a:r>
              <a:rPr lang="en-US" baseline="-25000" smtClean="0">
                <a:sym typeface="Symbol"/>
              </a:rPr>
              <a:t>i</a:t>
            </a:r>
            <a:r>
              <a:rPr lang="en-US" smtClean="0">
                <a:sym typeface="Symbol"/>
              </a:rPr>
              <a:t>|</a:t>
            </a:r>
            <a:r>
              <a:rPr lang="en-US" b="1" smtClean="0">
                <a:sym typeface="Symbol"/>
              </a:rPr>
              <a:t>x</a:t>
            </a:r>
            <a:r>
              <a:rPr lang="en-US" baseline="-25000" smtClean="0">
                <a:sym typeface="Symbol"/>
              </a:rPr>
              <a:t>i</a:t>
            </a:r>
            <a:r>
              <a:rPr lang="en-US" smtClean="0">
                <a:sym typeface="Symbol"/>
              </a:rPr>
              <a:t>,</a:t>
            </a:r>
            <a:r>
              <a:rPr lang="en-US" b="1" smtClean="0">
                <a:sym typeface="Symbol"/>
              </a:rPr>
              <a:t></a:t>
            </a:r>
            <a:r>
              <a:rPr lang="en-US" baseline="-25000" smtClean="0">
                <a:sym typeface="Symbol"/>
              </a:rPr>
              <a:t>j</a:t>
            </a:r>
            <a:r>
              <a:rPr lang="en-US" b="1" smtClean="0">
                <a:sym typeface="Symbol"/>
              </a:rPr>
              <a:t> </a:t>
            </a:r>
            <a:r>
              <a:rPr lang="en-US" smtClean="0">
                <a:sym typeface="Symbol"/>
              </a:rPr>
              <a:t>)</a:t>
            </a:r>
            <a:endParaRPr lang="en-US" smtClean="0"/>
          </a:p>
          <a:p>
            <a:r>
              <a:rPr lang="en-US" smtClean="0"/>
              <a:t>Nagin and Land 1993, “Criminal Careers…</a:t>
            </a:r>
            <a:endParaRPr lang="en-US"/>
          </a:p>
        </p:txBody>
      </p:sp>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Interpreting the Discrete Variation</a:t>
            </a:r>
            <a:endParaRPr lang="en-US"/>
          </a:p>
        </p:txBody>
      </p:sp>
      <p:sp>
        <p:nvSpPr>
          <p:cNvPr id="3" name="Content Placeholder 2"/>
          <p:cNvSpPr>
            <a:spLocks noGrp="1"/>
          </p:cNvSpPr>
          <p:nvPr>
            <p:ph idx="1"/>
          </p:nvPr>
        </p:nvSpPr>
        <p:spPr/>
        <p:txBody>
          <a:bodyPr>
            <a:normAutofit fontScale="62500" lnSpcReduction="20000"/>
          </a:bodyPr>
          <a:lstStyle/>
          <a:p>
            <a:pPr>
              <a:buNone/>
            </a:pPr>
            <a:r>
              <a:rPr lang="en-US" smtClean="0"/>
              <a:t>      Most empirical applications of latent class models to health care utilisation take class membership probabilities as parameters </a:t>
            </a:r>
            <a:r>
              <a:rPr lang="en-US" i="1" smtClean="0">
                <a:hlinkClick r:id="rId2" action="ppaction://hlinkfile" tooltip="Click to view the MathML source"/>
              </a:rPr>
              <a:t>π</a:t>
            </a:r>
            <a:r>
              <a:rPr lang="en-US" i="1" baseline="-25000" smtClean="0">
                <a:hlinkClick r:id="rId2" action="ppaction://hlinkfile" tooltip="Click to view the MathML source"/>
              </a:rPr>
              <a:t>ij</a:t>
            </a:r>
            <a:r>
              <a:rPr lang="en-US" smtClean="0">
                <a:hlinkClick r:id="rId2" action="ppaction://hlinkfile" tooltip="Click to view the MathML source"/>
              </a:rPr>
              <a:t>=</a:t>
            </a:r>
            <a:r>
              <a:rPr lang="en-US" i="1" smtClean="0">
                <a:hlinkClick r:id="rId2" action="ppaction://hlinkfile" tooltip="Click to view the MathML source"/>
              </a:rPr>
              <a:t>π</a:t>
            </a:r>
            <a:r>
              <a:rPr lang="en-US" i="1" baseline="-25000" smtClean="0">
                <a:hlinkClick r:id="rId2" action="ppaction://hlinkfile" tooltip="Click to view the MathML source"/>
              </a:rPr>
              <a:t>j</a:t>
            </a:r>
            <a:r>
              <a:rPr lang="en-US" smtClean="0">
                <a:hlinkClick r:id="rId2" action="ppaction://hlinkfile" tooltip="Click to view the MathML source"/>
              </a:rPr>
              <a:t>,</a:t>
            </a:r>
            <a:r>
              <a:rPr lang="en-US" i="1" smtClean="0">
                <a:hlinkClick r:id="rId2" action="ppaction://hlinkfile" tooltip="Click to view the MathML source"/>
              </a:rPr>
              <a:t>j</a:t>
            </a:r>
            <a:r>
              <a:rPr lang="en-US" smtClean="0">
                <a:hlinkClick r:id="rId2" action="ppaction://hlinkfile" tooltip="Click to view the MathML source"/>
              </a:rPr>
              <a:t>=1,…,</a:t>
            </a:r>
            <a:r>
              <a:rPr lang="en-US" i="1" smtClean="0">
                <a:hlinkClick r:id="rId2" action="ppaction://hlinkfile" tooltip="Click to view the MathML source"/>
              </a:rPr>
              <a:t>C</a:t>
            </a:r>
            <a:r>
              <a:rPr lang="en-US" smtClean="0"/>
              <a:t> to be estimated along with </a:t>
            </a:r>
            <a:r>
              <a:rPr lang="en-US" i="1" smtClean="0">
                <a:hlinkClick r:id="rId3" action="ppaction://hlinkfile" tooltip="Click to view the MathML source"/>
              </a:rPr>
              <a:t>θ</a:t>
            </a:r>
            <a:r>
              <a:rPr lang="en-US" baseline="-25000" smtClean="0">
                <a:hlinkClick r:id="rId3" action="ppaction://hlinkfile" tooltip="Click to view the MathML source"/>
              </a:rPr>
              <a:t>1</a:t>
            </a:r>
            <a:r>
              <a:rPr lang="en-US" smtClean="0">
                <a:hlinkClick r:id="rId3" action="ppaction://hlinkfile" tooltip="Click to view the MathML source"/>
              </a:rPr>
              <a:t>,…,</a:t>
            </a:r>
            <a:r>
              <a:rPr lang="en-US" i="1" smtClean="0">
                <a:hlinkClick r:id="rId3" action="ppaction://hlinkfile" tooltip="Click to view the MathML source"/>
              </a:rPr>
              <a:t>θ</a:t>
            </a:r>
            <a:r>
              <a:rPr lang="en-US" i="1" baseline="-25000" smtClean="0">
                <a:hlinkClick r:id="rId3" action="ppaction://hlinkfile" tooltip="Click to view the MathML source"/>
              </a:rPr>
              <a:t>C</a:t>
            </a:r>
            <a:r>
              <a:rPr lang="en-US" smtClean="0"/>
              <a:t> (e.g., P. Deb and P.K. Trivedi, Demand for medical care by the elderly: a finite mixture approach, </a:t>
            </a:r>
            <a:r>
              <a:rPr lang="en-US" i="1" smtClean="0"/>
              <a:t>Journal of Applied Econometrics</a:t>
            </a:r>
            <a:r>
              <a:rPr lang="en-US" smtClean="0"/>
              <a:t> </a:t>
            </a:r>
            <a:r>
              <a:rPr lang="en-US" b="1" smtClean="0"/>
              <a:t>12</a:t>
            </a:r>
            <a:r>
              <a:rPr lang="en-US" smtClean="0"/>
              <a:t> (1997), pp. 313–336 </a:t>
            </a:r>
            <a:r>
              <a:rPr lang="en-US" smtClean="0">
                <a:hlinkClick r:id="" action="ppaction://hlinkfile"/>
              </a:rPr>
              <a:t>[Deb and Trivedi, 1997]</a:t>
            </a:r>
            <a:r>
              <a:rPr lang="en-US" smtClean="0"/>
              <a:t>, </a:t>
            </a:r>
            <a:r>
              <a:rPr lang="en-US" smtClean="0">
                <a:hlinkClick r:id="" action="ppaction://hlinkfile"/>
              </a:rPr>
              <a:t>[Deb, 2001]</a:t>
            </a:r>
            <a:r>
              <a:rPr lang="en-US" smtClean="0"/>
              <a:t>, </a:t>
            </a:r>
            <a:r>
              <a:rPr lang="en-US" smtClean="0">
                <a:hlinkClick r:id="" action="ppaction://hlinkfile"/>
              </a:rPr>
              <a:t>[Jiménez-Martín et al., 2002]</a:t>
            </a:r>
            <a:r>
              <a:rPr lang="en-US" smtClean="0"/>
              <a:t>, </a:t>
            </a:r>
            <a:r>
              <a:rPr lang="en-US" smtClean="0">
                <a:hlinkClick r:id="" action="ppaction://hlinkfile"/>
              </a:rPr>
              <a:t>[Atella et al., 2004]</a:t>
            </a:r>
            <a:r>
              <a:rPr lang="en-US" smtClean="0"/>
              <a:t> and </a:t>
            </a:r>
            <a:r>
              <a:rPr lang="en-US" smtClean="0">
                <a:hlinkClick r:id="" action="ppaction://hlinkfile"/>
              </a:rPr>
              <a:t>[Bago d’Uva, 2006]</a:t>
            </a:r>
            <a:r>
              <a:rPr lang="en-US" smtClean="0"/>
              <a:t>). </a:t>
            </a:r>
            <a:r>
              <a:rPr lang="en-US" smtClean="0">
                <a:solidFill>
                  <a:srgbClr val="FF0000"/>
                </a:solidFill>
              </a:rPr>
              <a:t>This is analogous to the hypothesis that individual heterogeneity is uncorrelated with the regressors in a random effects or random parameters specification</a:t>
            </a:r>
            <a:r>
              <a:rPr lang="en-US" smtClean="0"/>
              <a:t>. A more general approach is to parameterise the heterogeneity as a function of time invariant individual characteristics </a:t>
            </a:r>
            <a:r>
              <a:rPr lang="en-US" i="1" smtClean="0">
                <a:hlinkClick r:id="rId4" action="ppaction://hlinkfile" tooltip="Click to view the MathML source"/>
              </a:rPr>
              <a:t>z</a:t>
            </a:r>
            <a:r>
              <a:rPr lang="en-US" i="1" baseline="-25000" smtClean="0">
                <a:hlinkClick r:id="rId4" action="ppaction://hlinkfile" tooltip="Click to view the MathML source"/>
              </a:rPr>
              <a:t>i</a:t>
            </a:r>
            <a:r>
              <a:rPr lang="en-US" smtClean="0"/>
              <a:t>, as in </a:t>
            </a:r>
            <a:r>
              <a:rPr lang="en-US" smtClean="0">
                <a:hlinkClick r:id="" action="ppaction://hlinkfile"/>
              </a:rPr>
              <a:t>Mundlak (1978)</a:t>
            </a:r>
            <a:r>
              <a:rPr lang="en-US" smtClean="0"/>
              <a:t>, thus accounting for the possible correlation between observed regressors and unobserved effects. This has been done in recent studies that consider continuous distributions for the individual effects, mostly by setting </a:t>
            </a:r>
            <a:r>
              <a:rPr lang="en-US" b="1" smtClean="0"/>
              <a:t>z</a:t>
            </a:r>
            <a:r>
              <a:rPr lang="en-US" baseline="-25000" smtClean="0"/>
              <a:t>i</a:t>
            </a:r>
            <a:r>
              <a:rPr lang="en-US" smtClean="0"/>
              <a:t> = </a:t>
            </a:r>
            <a:r>
              <a:rPr lang="en-US" b="1" smtClean="0"/>
              <a:t>xbar</a:t>
            </a:r>
            <a:r>
              <a:rPr lang="en-US" baseline="-25000" smtClean="0"/>
              <a:t>i</a:t>
            </a:r>
            <a:r>
              <a:rPr lang="en-US" smtClean="0"/>
              <a:t>. To implement this approach in the case of the latent class model, class membership can be modelled as a multinomial logit (as in, e.g., </a:t>
            </a:r>
            <a:r>
              <a:rPr lang="en-US" smtClean="0">
                <a:hlinkClick r:id="" action="ppaction://hlinkfile"/>
              </a:rPr>
              <a:t>[Clark and Etilé, 2006]</a:t>
            </a:r>
            <a:r>
              <a:rPr lang="en-US" smtClean="0"/>
              <a:t>, </a:t>
            </a:r>
            <a:r>
              <a:rPr lang="en-US" smtClean="0">
                <a:hlinkClick r:id="" action="ppaction://hlinkfile"/>
              </a:rPr>
              <a:t>[Clark et al., 2005]</a:t>
            </a:r>
            <a:r>
              <a:rPr lang="en-US" smtClean="0"/>
              <a:t> and </a:t>
            </a:r>
            <a:r>
              <a:rPr lang="en-US" smtClean="0">
                <a:hlinkClick r:id="" action="ppaction://hlinkfile"/>
              </a:rPr>
              <a:t>[Bago d’Uva, 2005]</a:t>
            </a:r>
            <a:r>
              <a:rPr lang="en-US" smtClean="0"/>
              <a:t>):</a:t>
            </a:r>
            <a:br>
              <a:rPr lang="en-US" smtClean="0"/>
            </a:br>
            <a:endParaRPr lang="en-US"/>
          </a:p>
        </p:txBody>
      </p:sp>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
        <p:nvSpPr>
          <p:cNvPr id="6" name="Rectangle 5"/>
          <p:cNvSpPr/>
          <p:nvPr/>
        </p:nvSpPr>
        <p:spPr>
          <a:xfrm>
            <a:off x="685800" y="2819400"/>
            <a:ext cx="8001000" cy="1524000"/>
          </a:xfrm>
          <a:prstGeom prst="rect">
            <a:avLst/>
          </a:prstGeom>
          <a:solidFill>
            <a:srgbClr val="FF0000">
              <a:alpha val="1098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 Loose End in the Theory</a:t>
            </a:r>
            <a:endParaRPr lang="en-US"/>
          </a:p>
        </p:txBody>
      </p:sp>
      <p:graphicFrame>
        <p:nvGraphicFramePr>
          <p:cNvPr id="4" name="Object 3"/>
          <p:cNvGraphicFramePr>
            <a:graphicFrameLocks noChangeAspect="1"/>
          </p:cNvGraphicFramePr>
          <p:nvPr/>
        </p:nvGraphicFramePr>
        <p:xfrm>
          <a:off x="381000" y="1600200"/>
          <a:ext cx="8517448" cy="4038600"/>
        </p:xfrm>
        <a:graphic>
          <a:graphicData uri="http://schemas.openxmlformats.org/presentationml/2006/ole">
            <p:oleObj spid="_x0000_s81925" name="Equation" r:id="rId3" imgW="3937000" imgH="1866900" progId="Equation.DSMT4">
              <p:embed/>
            </p:oleObj>
          </a:graphicData>
        </a:graphic>
      </p:graphicFrame>
      <p:sp>
        <p:nvSpPr>
          <p:cNvPr id="7" name="TextBox 6"/>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 Mundlak Correction for LCM?</a:t>
            </a:r>
            <a:endParaRPr lang="en-US"/>
          </a:p>
        </p:txBody>
      </p:sp>
      <p:graphicFrame>
        <p:nvGraphicFramePr>
          <p:cNvPr id="82946" name="Object 2"/>
          <p:cNvGraphicFramePr>
            <a:graphicFrameLocks noChangeAspect="1"/>
          </p:cNvGraphicFramePr>
          <p:nvPr/>
        </p:nvGraphicFramePr>
        <p:xfrm>
          <a:off x="1547813" y="1371600"/>
          <a:ext cx="6380162" cy="5257800"/>
        </p:xfrm>
        <a:graphic>
          <a:graphicData uri="http://schemas.openxmlformats.org/presentationml/2006/ole">
            <p:oleObj spid="_x0000_s82950" name="Equation" r:id="rId3" imgW="3822700" imgH="3149600" progId="Equation.DSMT4">
              <p:embed/>
            </p:oleObj>
          </a:graphicData>
        </a:graphic>
      </p:graphicFrame>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
        <p:nvSpPr>
          <p:cNvPr id="6" name="Rectangle 5"/>
          <p:cNvSpPr/>
          <p:nvPr/>
        </p:nvSpPr>
        <p:spPr>
          <a:xfrm>
            <a:off x="533400" y="5105400"/>
            <a:ext cx="8001000" cy="1600200"/>
          </a:xfrm>
          <a:prstGeom prst="rect">
            <a:avLst/>
          </a:prstGeom>
          <a:solidFill>
            <a:srgbClr val="FF0000">
              <a:alpha val="1098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Applications</a:t>
            </a:r>
            <a:endParaRPr lang="en-US"/>
          </a:p>
        </p:txBody>
      </p:sp>
      <p:sp>
        <p:nvSpPr>
          <p:cNvPr id="4" name="Content Placeholder 3"/>
          <p:cNvSpPr>
            <a:spLocks noGrp="1"/>
          </p:cNvSpPr>
          <p:nvPr>
            <p:ph idx="1"/>
          </p:nvPr>
        </p:nvSpPr>
        <p:spPr/>
        <p:txBody>
          <a:bodyPr>
            <a:normAutofit lnSpcReduction="10000"/>
          </a:bodyPr>
          <a:lstStyle/>
          <a:p>
            <a:r>
              <a:rPr lang="en-US" smtClean="0"/>
              <a:t>Obesity:  Correlation of Unobservables</a:t>
            </a:r>
          </a:p>
          <a:p>
            <a:r>
              <a:rPr lang="en-US" smtClean="0"/>
              <a:t>Self Assessed Health:  Heterogeneous subpopulations</a:t>
            </a:r>
          </a:p>
          <a:p>
            <a:r>
              <a:rPr lang="en-US" smtClean="0"/>
              <a:t>Choice Strategy in Travel Route Choice: Cross Class Restrictions</a:t>
            </a:r>
          </a:p>
          <a:p>
            <a:r>
              <a:rPr lang="en-US" smtClean="0"/>
              <a:t>Cost Efficiency of Nursing Homes:  Theoretical Restrictions on Underlying Models</a:t>
            </a:r>
          </a:p>
          <a:p>
            <a:r>
              <a:rPr lang="en-US" smtClean="0"/>
              <a:t>Freight Forwarding: Finite Mixture of Random Parameters Models</a:t>
            </a:r>
            <a:endParaRPr lang="en-US"/>
          </a:p>
        </p:txBody>
      </p:sp>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cstate="print"/>
          <a:srcRect/>
          <a:stretch>
            <a:fillRect/>
          </a:stretch>
        </p:blipFill>
        <p:spPr bwMode="auto">
          <a:xfrm>
            <a:off x="304800" y="1219200"/>
            <a:ext cx="8570909" cy="4648200"/>
          </a:xfrm>
          <a:prstGeom prst="rect">
            <a:avLst/>
          </a:prstGeom>
          <a:noFill/>
          <a:ln w="9525">
            <a:noFill/>
            <a:miter lim="800000"/>
            <a:headEnd/>
            <a:tailEnd/>
          </a:ln>
          <a:effectLst/>
        </p:spPr>
      </p:pic>
      <p:sp>
        <p:nvSpPr>
          <p:cNvPr id="3" name="TextBox 2"/>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lstStyle/>
          <a:p>
            <a:r>
              <a:rPr lang="en-US" smtClean="0"/>
              <a:t>Modeling BMI</a:t>
            </a:r>
            <a:endParaRPr lang="en-US"/>
          </a:p>
        </p:txBody>
      </p:sp>
      <p:sp>
        <p:nvSpPr>
          <p:cNvPr id="3" name="Content Placeholder 2"/>
          <p:cNvSpPr>
            <a:spLocks noGrp="1"/>
          </p:cNvSpPr>
          <p:nvPr>
            <p:ph idx="1"/>
          </p:nvPr>
        </p:nvSpPr>
        <p:spPr/>
        <p:txBody>
          <a:bodyPr/>
          <a:lstStyle/>
          <a:p>
            <a:pPr>
              <a:buNone/>
            </a:pPr>
            <a:r>
              <a:rPr lang="en-US" smtClean="0"/>
              <a:t>   WHO BMI Classes: 1 – 4 </a:t>
            </a:r>
          </a:p>
          <a:p>
            <a:pPr>
              <a:buNone/>
            </a:pPr>
            <a:r>
              <a:rPr lang="en-US" smtClean="0"/>
              <a:t>   Standard ordered probit model</a:t>
            </a:r>
          </a:p>
          <a:p>
            <a:endParaRPr lang="en-US"/>
          </a:p>
        </p:txBody>
      </p:sp>
      <p:pic>
        <p:nvPicPr>
          <p:cNvPr id="65538" name="Picture 2"/>
          <p:cNvPicPr>
            <a:picLocks noChangeAspect="1" noChangeArrowheads="1"/>
          </p:cNvPicPr>
          <p:nvPr/>
        </p:nvPicPr>
        <p:blipFill>
          <a:blip r:embed="rId2" cstate="print"/>
          <a:srcRect/>
          <a:stretch>
            <a:fillRect/>
          </a:stretch>
        </p:blipFill>
        <p:spPr bwMode="auto">
          <a:xfrm>
            <a:off x="533400" y="2819400"/>
            <a:ext cx="7753350" cy="3254703"/>
          </a:xfrm>
          <a:prstGeom prst="rect">
            <a:avLst/>
          </a:prstGeom>
          <a:noFill/>
          <a:ln w="9525">
            <a:noFill/>
            <a:miter lim="800000"/>
            <a:headEnd/>
            <a:tailEnd/>
          </a:ln>
          <a:effectLst/>
        </p:spPr>
      </p:pic>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09600"/>
            <a:ext cx="8229600" cy="808038"/>
          </a:xfrm>
        </p:spPr>
        <p:txBody>
          <a:bodyPr/>
          <a:lstStyle/>
          <a:p>
            <a:r>
              <a:rPr lang="en-US" smtClean="0"/>
              <a:t>Standard Two Class LCM</a:t>
            </a:r>
            <a:endParaRPr lang="en-US"/>
          </a:p>
        </p:txBody>
      </p:sp>
      <p:pic>
        <p:nvPicPr>
          <p:cNvPr id="66563" name="Picture 3"/>
          <p:cNvPicPr>
            <a:picLocks noChangeAspect="1" noChangeArrowheads="1"/>
          </p:cNvPicPr>
          <p:nvPr/>
        </p:nvPicPr>
        <p:blipFill>
          <a:blip r:embed="rId2" cstate="print"/>
          <a:srcRect/>
          <a:stretch>
            <a:fillRect/>
          </a:stretch>
        </p:blipFill>
        <p:spPr bwMode="auto">
          <a:xfrm>
            <a:off x="228599" y="1371600"/>
            <a:ext cx="8717923" cy="4953000"/>
          </a:xfrm>
          <a:prstGeom prst="rect">
            <a:avLst/>
          </a:prstGeom>
          <a:noFill/>
          <a:ln w="9525">
            <a:noFill/>
            <a:miter lim="800000"/>
            <a:headEnd/>
            <a:tailEnd/>
          </a:ln>
          <a:effectLst/>
        </p:spPr>
      </p:pic>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Correlation of Unobservables</a:t>
            </a:r>
            <a:endParaRPr lang="en-US"/>
          </a:p>
        </p:txBody>
      </p:sp>
      <p:pic>
        <p:nvPicPr>
          <p:cNvPr id="5121" name="Picture 1"/>
          <p:cNvPicPr>
            <a:picLocks noChangeAspect="1" noChangeArrowheads="1"/>
          </p:cNvPicPr>
          <p:nvPr/>
        </p:nvPicPr>
        <p:blipFill>
          <a:blip r:embed="rId2" cstate="print"/>
          <a:srcRect/>
          <a:stretch>
            <a:fillRect/>
          </a:stretch>
        </p:blipFill>
        <p:spPr bwMode="auto">
          <a:xfrm>
            <a:off x="762000" y="1295400"/>
            <a:ext cx="7562170" cy="4953000"/>
          </a:xfrm>
          <a:prstGeom prst="rect">
            <a:avLst/>
          </a:prstGeom>
          <a:noFill/>
          <a:ln w="9525">
            <a:noFill/>
            <a:miter lim="800000"/>
            <a:headEnd/>
            <a:tailEnd/>
          </a:ln>
          <a:effectLst/>
        </p:spPr>
      </p:pic>
      <p:sp>
        <p:nvSpPr>
          <p:cNvPr id="5" name="Rectangle 4"/>
          <p:cNvSpPr/>
          <p:nvPr/>
        </p:nvSpPr>
        <p:spPr>
          <a:xfrm>
            <a:off x="2819400" y="1981200"/>
            <a:ext cx="381000" cy="1981200"/>
          </a:xfrm>
          <a:prstGeom prst="rect">
            <a:avLst/>
          </a:prstGeom>
          <a:solidFill>
            <a:srgbClr val="FF0000">
              <a:alpha val="23137"/>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cstate="print"/>
          <a:srcRect/>
          <a:stretch>
            <a:fillRect/>
          </a:stretch>
        </p:blipFill>
        <p:spPr bwMode="auto">
          <a:xfrm>
            <a:off x="533400" y="533400"/>
            <a:ext cx="8382905" cy="4495800"/>
          </a:xfrm>
          <a:prstGeom prst="rect">
            <a:avLst/>
          </a:prstGeom>
          <a:noFill/>
          <a:ln w="9525">
            <a:noFill/>
            <a:miter lim="800000"/>
            <a:headEnd/>
            <a:tailEnd/>
          </a:ln>
          <a:effectLst/>
        </p:spPr>
      </p:pic>
      <p:sp>
        <p:nvSpPr>
          <p:cNvPr id="5" name="TextBox 4"/>
          <p:cNvSpPr txBox="1"/>
          <p:nvPr/>
        </p:nvSpPr>
        <p:spPr>
          <a:xfrm>
            <a:off x="609600" y="5334000"/>
            <a:ext cx="7772400" cy="646331"/>
          </a:xfrm>
          <a:prstGeom prst="rect">
            <a:avLst/>
          </a:prstGeom>
          <a:noFill/>
        </p:spPr>
        <p:txBody>
          <a:bodyPr wrap="square" rtlCol="0">
            <a:spAutoFit/>
          </a:bodyPr>
          <a:lstStyle/>
          <a:p>
            <a:r>
              <a:rPr lang="en-US" smtClean="0"/>
              <a:t>These assume c is observed.  But,  the right terms would be Pr(y=j|c=1)Pr(c=1) which is, trivially, [Pr(y=j,c=1)/Pr(c=1)] x Pr(c=1) which returns the preceding.</a:t>
            </a:r>
            <a:endParaRPr lang="en-US"/>
          </a:p>
        </p:txBody>
      </p:sp>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143000"/>
          </a:xfrm>
        </p:spPr>
        <p:txBody>
          <a:bodyPr>
            <a:normAutofit fontScale="90000"/>
          </a:bodyPr>
          <a:lstStyle/>
          <a:p>
            <a:r>
              <a:rPr lang="en-US" smtClean="0"/>
              <a:t>An Identification Issue in Generalized Ordered Choice Models</a:t>
            </a:r>
            <a:endParaRPr lang="en-US"/>
          </a:p>
        </p:txBody>
      </p:sp>
      <p:sp>
        <p:nvSpPr>
          <p:cNvPr id="3" name="Content Placeholder 2"/>
          <p:cNvSpPr>
            <a:spLocks noGrp="1"/>
          </p:cNvSpPr>
          <p:nvPr>
            <p:ph idx="1"/>
          </p:nvPr>
        </p:nvSpPr>
        <p:spPr>
          <a:xfrm>
            <a:off x="457200" y="2286000"/>
            <a:ext cx="8229600" cy="3505200"/>
          </a:xfrm>
        </p:spPr>
        <p:txBody>
          <a:bodyPr/>
          <a:lstStyle/>
          <a:p>
            <a:r>
              <a:rPr lang="en-AU" smtClean="0"/>
              <a:t>Prob(y=j|c=0)=  Ф</a:t>
            </a:r>
            <a:r>
              <a:rPr lang="en-AU" baseline="-25000" smtClean="0"/>
              <a:t>2</a:t>
            </a:r>
            <a:r>
              <a:rPr lang="en-AU" smtClean="0"/>
              <a:t> (–</a:t>
            </a:r>
            <a:r>
              <a:rPr lang="en-AU" b="1" smtClean="0"/>
              <a:t>x′β</a:t>
            </a:r>
            <a:r>
              <a:rPr lang="en-AU" smtClean="0"/>
              <a:t>, μ</a:t>
            </a:r>
            <a:r>
              <a:rPr lang="en-AU" baseline="-25000" smtClean="0"/>
              <a:t>0, </a:t>
            </a:r>
            <a:r>
              <a:rPr lang="en-AU" i="1" baseline="-25000" smtClean="0"/>
              <a:t>j</a:t>
            </a:r>
            <a:r>
              <a:rPr lang="en-AU" smtClean="0"/>
              <a:t>  – </a:t>
            </a:r>
            <a:r>
              <a:rPr lang="en-AU" b="1" smtClean="0"/>
              <a:t>z′ γ</a:t>
            </a:r>
            <a:r>
              <a:rPr lang="en-AU" baseline="-25000" smtClean="0"/>
              <a:t>0</a:t>
            </a:r>
            <a:r>
              <a:rPr lang="en-AU" smtClean="0"/>
              <a:t>; ­–ρ</a:t>
            </a:r>
            <a:r>
              <a:rPr lang="en-AU" baseline="-25000" smtClean="0"/>
              <a:t>0</a:t>
            </a:r>
            <a:r>
              <a:rPr lang="en-AU" smtClean="0"/>
              <a:t>) </a:t>
            </a:r>
            <a:endParaRPr lang="en-US" smtClean="0"/>
          </a:p>
          <a:p>
            <a:pPr>
              <a:buNone/>
            </a:pPr>
            <a:r>
              <a:rPr lang="en-AU" smtClean="0"/>
              <a:t>                              – Ф</a:t>
            </a:r>
            <a:r>
              <a:rPr lang="en-AU" baseline="-25000" smtClean="0"/>
              <a:t>2</a:t>
            </a:r>
            <a:r>
              <a:rPr lang="en-AU" smtClean="0"/>
              <a:t> (–</a:t>
            </a:r>
            <a:r>
              <a:rPr lang="en-AU" b="1" smtClean="0"/>
              <a:t>x′β</a:t>
            </a:r>
            <a:r>
              <a:rPr lang="en-AU" smtClean="0"/>
              <a:t>, μ</a:t>
            </a:r>
            <a:r>
              <a:rPr lang="en-AU" baseline="-25000" smtClean="0"/>
              <a:t>0, </a:t>
            </a:r>
            <a:r>
              <a:rPr lang="en-AU" i="1" baseline="-25000" smtClean="0"/>
              <a:t>j</a:t>
            </a:r>
            <a:r>
              <a:rPr lang="en-AU" baseline="-25000" smtClean="0"/>
              <a:t>-1</a:t>
            </a:r>
            <a:r>
              <a:rPr lang="en-AU" smtClean="0"/>
              <a:t> – </a:t>
            </a:r>
            <a:r>
              <a:rPr lang="en-AU" b="1" smtClean="0"/>
              <a:t>z′ γ</a:t>
            </a:r>
            <a:r>
              <a:rPr lang="en-AU" baseline="-25000" smtClean="0"/>
              <a:t>0</a:t>
            </a:r>
            <a:r>
              <a:rPr lang="en-AU" smtClean="0"/>
              <a:t>; –ρ</a:t>
            </a:r>
            <a:r>
              <a:rPr lang="en-AU" baseline="-25000" smtClean="0"/>
              <a:t>0</a:t>
            </a:r>
            <a:r>
              <a:rPr lang="en-AU" smtClean="0"/>
              <a:t>) </a:t>
            </a:r>
            <a:endParaRPr lang="en-US" smtClean="0"/>
          </a:p>
          <a:p>
            <a:r>
              <a:rPr lang="en-AU" smtClean="0"/>
              <a:t>If μ</a:t>
            </a:r>
            <a:r>
              <a:rPr lang="en-AU" baseline="-25000" smtClean="0"/>
              <a:t>0, </a:t>
            </a:r>
            <a:r>
              <a:rPr lang="en-AU" i="1" baseline="-25000" smtClean="0"/>
              <a:t>j</a:t>
            </a:r>
            <a:r>
              <a:rPr lang="en-AU" smtClean="0"/>
              <a:t> = </a:t>
            </a:r>
            <a:r>
              <a:rPr lang="en-AU" smtClean="0">
                <a:sym typeface="Symbol"/>
              </a:rPr>
              <a:t></a:t>
            </a:r>
            <a:r>
              <a:rPr lang="en-AU" baseline="-25000" smtClean="0">
                <a:sym typeface="Symbol"/>
              </a:rPr>
              <a:t>0</a:t>
            </a:r>
            <a:r>
              <a:rPr lang="en-AU" smtClean="0">
                <a:sym typeface="Symbol"/>
              </a:rPr>
              <a:t>  + </a:t>
            </a:r>
            <a:r>
              <a:rPr lang="en-AU" b="1" smtClean="0"/>
              <a:t>w</a:t>
            </a:r>
            <a:r>
              <a:rPr lang="en-AU" i="1" baseline="-25000" smtClean="0"/>
              <a:t>i</a:t>
            </a:r>
            <a:r>
              <a:rPr lang="en-AU" b="1" smtClean="0"/>
              <a:t>′δ</a:t>
            </a:r>
            <a:r>
              <a:rPr lang="en-AU" b="1" baseline="-25000" smtClean="0"/>
              <a:t>0</a:t>
            </a:r>
            <a:r>
              <a:rPr lang="en-AU" smtClean="0">
                <a:sym typeface="Symbol"/>
              </a:rPr>
              <a:t>  then </a:t>
            </a:r>
            <a:r>
              <a:rPr lang="en-AU" b="1" smtClean="0"/>
              <a:t>δ</a:t>
            </a:r>
            <a:r>
              <a:rPr lang="en-AU" b="1" baseline="-25000" smtClean="0"/>
              <a:t>0</a:t>
            </a:r>
            <a:r>
              <a:rPr lang="en-AU" smtClean="0">
                <a:sym typeface="Symbol"/>
              </a:rPr>
              <a:t>   and </a:t>
            </a:r>
            <a:r>
              <a:rPr lang="en-AU" b="1" smtClean="0"/>
              <a:t>γ</a:t>
            </a:r>
            <a:r>
              <a:rPr lang="en-AU" baseline="-25000" smtClean="0"/>
              <a:t>0</a:t>
            </a:r>
            <a:r>
              <a:rPr lang="en-AU" smtClean="0">
                <a:sym typeface="Symbol"/>
              </a:rPr>
              <a:t>  are not separately identified.</a:t>
            </a:r>
            <a:endParaRPr lang="en-AU" smtClean="0"/>
          </a:p>
          <a:p>
            <a:r>
              <a:rPr lang="en-AU" smtClean="0"/>
              <a:t>We used μ</a:t>
            </a:r>
            <a:r>
              <a:rPr lang="en-AU" i="1" baseline="-25000" smtClean="0"/>
              <a:t>cij</a:t>
            </a:r>
            <a:r>
              <a:rPr lang="en-AU" smtClean="0"/>
              <a:t> = exp (</a:t>
            </a:r>
            <a:r>
              <a:rPr lang="en-AU" smtClean="0">
                <a:sym typeface="Symbol"/>
              </a:rPr>
              <a:t></a:t>
            </a:r>
            <a:r>
              <a:rPr lang="en-AU" i="1" baseline="-25000" smtClean="0"/>
              <a:t>cj</a:t>
            </a:r>
            <a:r>
              <a:rPr lang="en-AU" smtClean="0"/>
              <a:t> + </a:t>
            </a:r>
            <a:r>
              <a:rPr lang="en-AU" b="1" smtClean="0"/>
              <a:t>w</a:t>
            </a:r>
            <a:r>
              <a:rPr lang="en-AU" i="1" baseline="-25000" smtClean="0"/>
              <a:t>i</a:t>
            </a:r>
            <a:r>
              <a:rPr lang="en-AU" b="1" smtClean="0"/>
              <a:t>′δ</a:t>
            </a:r>
            <a:r>
              <a:rPr lang="en-AU" i="1" baseline="-25000" smtClean="0"/>
              <a:t>c</a:t>
            </a:r>
            <a:r>
              <a:rPr lang="en-AU" smtClean="0"/>
              <a:t>), </a:t>
            </a:r>
          </a:p>
          <a:p>
            <a:r>
              <a:rPr lang="en-AU" smtClean="0"/>
              <a:t>Isn’t this “identification by functional form?”</a:t>
            </a:r>
            <a:endParaRPr lang="en-US"/>
          </a:p>
        </p:txBody>
      </p:sp>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ChangeAspect="1" noChangeArrowheads="1"/>
          </p:cNvPicPr>
          <p:nvPr/>
        </p:nvPicPr>
        <p:blipFill>
          <a:blip r:embed="rId2" cstate="print"/>
          <a:srcRect/>
          <a:stretch>
            <a:fillRect/>
          </a:stretch>
        </p:blipFill>
        <p:spPr bwMode="auto">
          <a:xfrm>
            <a:off x="309563" y="1257300"/>
            <a:ext cx="8524875" cy="4343400"/>
          </a:xfrm>
          <a:prstGeom prst="rect">
            <a:avLst/>
          </a:prstGeom>
          <a:noFill/>
          <a:ln w="9525">
            <a:noFill/>
            <a:miter lim="800000"/>
            <a:headEnd/>
            <a:tailEnd/>
          </a:ln>
          <a:effectLst/>
        </p:spPr>
      </p:pic>
      <p:sp>
        <p:nvSpPr>
          <p:cNvPr id="3" name="TextBox 2"/>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Introduction</a:t>
            </a:r>
            <a:endParaRPr lang="en-US"/>
          </a:p>
        </p:txBody>
      </p:sp>
      <p:sp>
        <p:nvSpPr>
          <p:cNvPr id="3" name="Content Placeholder 2"/>
          <p:cNvSpPr>
            <a:spLocks noGrp="1"/>
          </p:cNvSpPr>
          <p:nvPr>
            <p:ph idx="1"/>
          </p:nvPr>
        </p:nvSpPr>
        <p:spPr/>
        <p:txBody>
          <a:bodyPr/>
          <a:lstStyle/>
          <a:p>
            <a:r>
              <a:rPr lang="en-AU" sz="2400" smtClean="0"/>
              <a:t>The typical question would be: </a:t>
            </a:r>
            <a:r>
              <a:rPr lang="en-AU" sz="2400" i="1" smtClean="0"/>
              <a:t>“In general, would you say your health is: Excellent, Very good, Good, Fair or Poor?"</a:t>
            </a:r>
          </a:p>
          <a:p>
            <a:r>
              <a:rPr lang="en-AU" sz="2400" smtClean="0"/>
              <a:t>So here respondents “tick a box”, typically from 1 – 5, for these responses</a:t>
            </a:r>
          </a:p>
          <a:p>
            <a:r>
              <a:rPr lang="en-AU" sz="2400" smtClean="0"/>
              <a:t>What we typically find is that approx. ¾ of the nation are of “good” or “very good” health</a:t>
            </a:r>
          </a:p>
          <a:p>
            <a:pPr lvl="1"/>
            <a:r>
              <a:rPr lang="en-AU" sz="2200" smtClean="0"/>
              <a:t>in our data (HILDA) we get 72%</a:t>
            </a:r>
          </a:p>
          <a:p>
            <a:r>
              <a:rPr lang="en-AU" sz="2400" smtClean="0"/>
              <a:t>Get similar numbers for most developed countries</a:t>
            </a:r>
          </a:p>
          <a:p>
            <a:r>
              <a:rPr lang="en-AU" sz="2400" smtClean="0"/>
              <a:t>So, key question is, </a:t>
            </a:r>
            <a:r>
              <a:rPr lang="en-AU" sz="2400" i="1" smtClean="0"/>
              <a:t>does this truly represent the health of the nation?</a:t>
            </a:r>
          </a:p>
          <a:p>
            <a:endParaRPr lang="en-US"/>
          </a:p>
        </p:txBody>
      </p:sp>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cstate="print"/>
          <a:srcRect/>
          <a:stretch>
            <a:fillRect/>
          </a:stretch>
        </p:blipFill>
        <p:spPr bwMode="auto">
          <a:xfrm>
            <a:off x="1142999" y="1066800"/>
            <a:ext cx="6709085" cy="5257800"/>
          </a:xfrm>
          <a:prstGeom prst="rect">
            <a:avLst/>
          </a:prstGeom>
          <a:noFill/>
          <a:ln w="9525">
            <a:noFill/>
            <a:miter lim="800000"/>
            <a:headEnd/>
            <a:tailEnd/>
          </a:ln>
          <a:effectLst/>
        </p:spPr>
      </p:pic>
      <p:sp>
        <p:nvSpPr>
          <p:cNvPr id="3" name="TextBox 2"/>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cstate="print"/>
          <a:srcRect/>
          <a:stretch>
            <a:fillRect/>
          </a:stretch>
        </p:blipFill>
        <p:spPr bwMode="auto">
          <a:xfrm>
            <a:off x="500063" y="723900"/>
            <a:ext cx="8143875" cy="5410200"/>
          </a:xfrm>
          <a:prstGeom prst="rect">
            <a:avLst/>
          </a:prstGeom>
          <a:noFill/>
          <a:ln w="9525">
            <a:noFill/>
            <a:miter lim="800000"/>
            <a:headEnd/>
            <a:tailEnd/>
          </a:ln>
          <a:effectLst/>
        </p:spPr>
      </p:pic>
      <p:sp>
        <p:nvSpPr>
          <p:cNvPr id="3" name="TextBox 2"/>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cstate="print"/>
          <a:srcRect/>
          <a:stretch>
            <a:fillRect/>
          </a:stretch>
        </p:blipFill>
        <p:spPr bwMode="auto">
          <a:xfrm>
            <a:off x="576263" y="1052513"/>
            <a:ext cx="7991475" cy="4752975"/>
          </a:xfrm>
          <a:prstGeom prst="rect">
            <a:avLst/>
          </a:prstGeom>
          <a:noFill/>
          <a:ln w="9525">
            <a:noFill/>
            <a:miter lim="800000"/>
            <a:headEnd/>
            <a:tailEnd/>
          </a:ln>
          <a:effectLst/>
        </p:spPr>
      </p:pic>
      <p:sp>
        <p:nvSpPr>
          <p:cNvPr id="3" name="TextBox 2"/>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1250" name="Content Placeholder 2"/>
          <p:cNvSpPr>
            <a:spLocks noGrp="1"/>
          </p:cNvSpPr>
          <p:nvPr>
            <p:ph idx="1"/>
          </p:nvPr>
        </p:nvSpPr>
        <p:spPr>
          <a:xfrm>
            <a:off x="381000" y="1500188"/>
            <a:ext cx="7607300" cy="4213225"/>
          </a:xfrm>
        </p:spPr>
        <p:txBody>
          <a:bodyPr/>
          <a:lstStyle/>
          <a:p>
            <a:pPr marL="612775" indent="-514350" eaLnBrk="1" hangingPunct="1">
              <a:buNone/>
            </a:pPr>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p:txBody>
      </p:sp>
      <p:pic>
        <p:nvPicPr>
          <p:cNvPr id="74754" name="Picture 2"/>
          <p:cNvPicPr>
            <a:picLocks noChangeAspect="1" noChangeArrowheads="1"/>
          </p:cNvPicPr>
          <p:nvPr/>
        </p:nvPicPr>
        <p:blipFill>
          <a:blip r:embed="rId2" cstate="print"/>
          <a:srcRect/>
          <a:stretch>
            <a:fillRect/>
          </a:stretch>
        </p:blipFill>
        <p:spPr bwMode="auto">
          <a:xfrm>
            <a:off x="304800" y="609600"/>
            <a:ext cx="8429625" cy="5591175"/>
          </a:xfrm>
          <a:prstGeom prst="rect">
            <a:avLst/>
          </a:prstGeom>
          <a:noFill/>
          <a:ln w="9525">
            <a:noFill/>
            <a:miter lim="800000"/>
            <a:headEnd/>
            <a:tailEnd/>
          </a:ln>
          <a:effectLst/>
        </p:spPr>
      </p:pic>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2" cstate="print"/>
          <a:srcRect/>
          <a:stretch>
            <a:fillRect/>
          </a:stretch>
        </p:blipFill>
        <p:spPr bwMode="auto">
          <a:xfrm>
            <a:off x="523875" y="438150"/>
            <a:ext cx="8096250" cy="5981700"/>
          </a:xfrm>
          <a:prstGeom prst="rect">
            <a:avLst/>
          </a:prstGeom>
          <a:noFill/>
          <a:ln w="9525">
            <a:noFill/>
            <a:miter lim="800000"/>
            <a:headEnd/>
            <a:tailEnd/>
          </a:ln>
          <a:effectLst/>
        </p:spPr>
      </p:pic>
      <p:sp>
        <p:nvSpPr>
          <p:cNvPr id="3" name="TextBox 2"/>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2" cstate="print"/>
          <a:srcRect/>
          <a:stretch>
            <a:fillRect/>
          </a:stretch>
        </p:blipFill>
        <p:spPr bwMode="auto">
          <a:xfrm>
            <a:off x="404813" y="514350"/>
            <a:ext cx="8334375" cy="5829300"/>
          </a:xfrm>
          <a:prstGeom prst="rect">
            <a:avLst/>
          </a:prstGeom>
          <a:noFill/>
          <a:ln w="9525">
            <a:noFill/>
            <a:miter lim="800000"/>
            <a:headEnd/>
            <a:tailEnd/>
          </a:ln>
          <a:effectLst/>
        </p:spPr>
      </p:pic>
      <p:sp>
        <p:nvSpPr>
          <p:cNvPr id="3" name="TextBox 2"/>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2" cstate="print"/>
          <a:srcRect/>
          <a:stretch>
            <a:fillRect/>
          </a:stretch>
        </p:blipFill>
        <p:spPr bwMode="auto">
          <a:xfrm>
            <a:off x="347663" y="581025"/>
            <a:ext cx="8448675" cy="5695950"/>
          </a:xfrm>
          <a:prstGeom prst="rect">
            <a:avLst/>
          </a:prstGeom>
          <a:noFill/>
          <a:ln w="9525">
            <a:noFill/>
            <a:miter lim="800000"/>
            <a:headEnd/>
            <a:tailEnd/>
          </a:ln>
          <a:effectLst/>
        </p:spPr>
      </p:pic>
      <p:sp>
        <p:nvSpPr>
          <p:cNvPr id="3" name="TextBox 2"/>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cstate="print"/>
          <a:srcRect/>
          <a:stretch>
            <a:fillRect/>
          </a:stretch>
        </p:blipFill>
        <p:spPr bwMode="auto">
          <a:xfrm>
            <a:off x="257175" y="504825"/>
            <a:ext cx="8629650" cy="5848350"/>
          </a:xfrm>
          <a:prstGeom prst="rect">
            <a:avLst/>
          </a:prstGeom>
          <a:noFill/>
          <a:ln w="9525">
            <a:noFill/>
            <a:miter lim="800000"/>
            <a:headEnd/>
            <a:tailEnd/>
          </a:ln>
          <a:effectLst/>
        </p:spPr>
      </p:pic>
      <p:sp>
        <p:nvSpPr>
          <p:cNvPr id="3" name="TextBox 2"/>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8229600" cy="792162"/>
          </a:xfrm>
        </p:spPr>
        <p:txBody>
          <a:bodyPr>
            <a:normAutofit/>
          </a:bodyPr>
          <a:lstStyle/>
          <a:p>
            <a:r>
              <a:rPr lang="en-US" smtClean="0"/>
              <a:t>Choice Strategy</a:t>
            </a:r>
            <a:endParaRPr lang="en-US"/>
          </a:p>
        </p:txBody>
      </p:sp>
      <p:sp>
        <p:nvSpPr>
          <p:cNvPr id="3" name="TextBox 2"/>
          <p:cNvSpPr txBox="1"/>
          <p:nvPr/>
        </p:nvSpPr>
        <p:spPr>
          <a:xfrm>
            <a:off x="457200" y="1828800"/>
            <a:ext cx="8305800" cy="4401205"/>
          </a:xfrm>
          <a:prstGeom prst="rect">
            <a:avLst/>
          </a:prstGeom>
          <a:noFill/>
        </p:spPr>
        <p:txBody>
          <a:bodyPr wrap="square" rtlCol="0">
            <a:spAutoFit/>
          </a:bodyPr>
          <a:lstStyle/>
          <a:p>
            <a:pPr lvl="0"/>
            <a:r>
              <a:rPr lang="en-US" sz="1600" err="1" smtClean="0"/>
              <a:t>Hensher</a:t>
            </a:r>
            <a:r>
              <a:rPr lang="en-US" sz="1600" smtClean="0"/>
              <a:t>, D.A., Rose, J. and Greene, W. (2005) The Implications on Willingness to Pay of </a:t>
            </a:r>
            <a:r>
              <a:rPr lang="en-US" sz="1600" b="1" smtClean="0">
                <a:solidFill>
                  <a:srgbClr val="FF0000"/>
                </a:solidFill>
              </a:rPr>
              <a:t>Respondents Ignoring Specific Attributes </a:t>
            </a:r>
            <a:r>
              <a:rPr lang="en-US" sz="1600" smtClean="0"/>
              <a:t>(DoD#6) Transportation, 32 (3), 203-222. </a:t>
            </a:r>
          </a:p>
          <a:p>
            <a:endParaRPr lang="en-US" sz="800" smtClean="0"/>
          </a:p>
          <a:p>
            <a:pPr lvl="0"/>
            <a:r>
              <a:rPr lang="en-US" sz="1600" err="1" smtClean="0"/>
              <a:t>Hensher</a:t>
            </a:r>
            <a:r>
              <a:rPr lang="en-US" sz="1600" smtClean="0"/>
              <a:t>, D.A. and Rose, J.M. (2009) </a:t>
            </a:r>
            <a:r>
              <a:rPr lang="en-US" sz="1600" b="1" smtClean="0">
                <a:solidFill>
                  <a:srgbClr val="FF0000"/>
                </a:solidFill>
              </a:rPr>
              <a:t>Simplifying Choice through Attribute Preservation or Non-Attendance</a:t>
            </a:r>
            <a:r>
              <a:rPr lang="en-US" sz="1600" smtClean="0"/>
              <a:t>: Implications for Willingness to Pay, </a:t>
            </a:r>
            <a:r>
              <a:rPr lang="en-US" sz="1600" i="1" smtClean="0"/>
              <a:t>Transportation Research Part E</a:t>
            </a:r>
            <a:r>
              <a:rPr lang="en-US" sz="1600" smtClean="0"/>
              <a:t>, 45, 583-590.</a:t>
            </a:r>
          </a:p>
          <a:p>
            <a:endParaRPr lang="en-US" sz="800" smtClean="0"/>
          </a:p>
          <a:p>
            <a:pPr lvl="0"/>
            <a:r>
              <a:rPr lang="en-AU" sz="1600" smtClean="0"/>
              <a:t>Rose, J., </a:t>
            </a:r>
            <a:r>
              <a:rPr lang="en-AU" sz="1600" err="1" smtClean="0"/>
              <a:t>Hensher</a:t>
            </a:r>
            <a:r>
              <a:rPr lang="en-AU" sz="1600" smtClean="0"/>
              <a:t>, D., Greene, W. and Washington, S. </a:t>
            </a:r>
            <a:r>
              <a:rPr lang="en-AU" sz="1600" b="1" smtClean="0">
                <a:solidFill>
                  <a:srgbClr val="FF0000"/>
                </a:solidFill>
              </a:rPr>
              <a:t>Attribute Exclusion Strategies </a:t>
            </a:r>
            <a:r>
              <a:rPr lang="en-AU" sz="1600" smtClean="0"/>
              <a:t>in Airline Choice: Accounting for Exogenous Information on Decision Maker Processing Strategies in Models of Discrete Choice, </a:t>
            </a:r>
            <a:r>
              <a:rPr lang="en-AU" sz="1600" i="1" err="1" smtClean="0"/>
              <a:t>Transportmetrica</a:t>
            </a:r>
            <a:r>
              <a:rPr lang="en-AU" sz="1600" i="1" smtClean="0"/>
              <a:t>, 2011</a:t>
            </a:r>
            <a:endParaRPr lang="en-US" sz="1600" smtClean="0"/>
          </a:p>
          <a:p>
            <a:endParaRPr lang="en-US" sz="800" smtClean="0"/>
          </a:p>
          <a:p>
            <a:r>
              <a:rPr lang="en-US" sz="1600" smtClean="0"/>
              <a:t>Hensher, D.A. and Greene, W.H. (2010) </a:t>
            </a:r>
            <a:r>
              <a:rPr lang="en-US" sz="1600" b="1" smtClean="0">
                <a:solidFill>
                  <a:srgbClr val="FF0000"/>
                </a:solidFill>
              </a:rPr>
              <a:t>Non-attendance and dual processing of common-metric attributes</a:t>
            </a:r>
            <a:r>
              <a:rPr lang="en-US" sz="1600" smtClean="0"/>
              <a:t> in choice analysis: a latent class specification, </a:t>
            </a:r>
            <a:r>
              <a:rPr lang="en-US" sz="1600" i="1" smtClean="0"/>
              <a:t>Empirical Economics</a:t>
            </a:r>
            <a:r>
              <a:rPr lang="en-US" sz="1600" smtClean="0"/>
              <a:t> 39 (2), 413-426</a:t>
            </a:r>
          </a:p>
          <a:p>
            <a:endParaRPr lang="en-US" sz="800" smtClean="0"/>
          </a:p>
          <a:p>
            <a:pPr lvl="0"/>
            <a:r>
              <a:rPr lang="en-US" sz="1600" smtClean="0"/>
              <a:t>Campbell, D., Hensher, D.A. and Scarpa, </a:t>
            </a:r>
            <a:r>
              <a:rPr lang="en-US" sz="1600" b="1" smtClean="0">
                <a:solidFill>
                  <a:srgbClr val="FF0000"/>
                </a:solidFill>
              </a:rPr>
              <a:t>R. Non-attendance to Attributes in Environmental Choice Analysis</a:t>
            </a:r>
            <a:r>
              <a:rPr lang="en-US" sz="1600" smtClean="0"/>
              <a:t>: A Latent Class Specification, </a:t>
            </a:r>
            <a:r>
              <a:rPr lang="en-US" sz="1600" i="1" smtClean="0"/>
              <a:t>Journal of Environmental Planning and Management</a:t>
            </a:r>
            <a:r>
              <a:rPr lang="en-US" sz="1600" smtClean="0"/>
              <a:t>, proofs 14 May 2011.</a:t>
            </a:r>
          </a:p>
          <a:p>
            <a:endParaRPr lang="en-US" sz="800" smtClean="0"/>
          </a:p>
          <a:p>
            <a:pPr lvl="0"/>
            <a:r>
              <a:rPr lang="en-AU" sz="1600" smtClean="0"/>
              <a:t>Hensher, D.A., Rose, J.M. and Greene, W.H. </a:t>
            </a:r>
            <a:r>
              <a:rPr lang="en-AU" sz="1600" b="1" smtClean="0">
                <a:solidFill>
                  <a:srgbClr val="FF0000"/>
                </a:solidFill>
              </a:rPr>
              <a:t>Inferring attribute non-attendance from stated choice data</a:t>
            </a:r>
            <a:r>
              <a:rPr lang="en-AU" sz="1600" smtClean="0"/>
              <a:t>: implications for willingness to pay estimates and a warning for stated choice experiment design, 14 February 2011, </a:t>
            </a:r>
            <a:r>
              <a:rPr lang="en-AU" sz="1600" i="1" smtClean="0"/>
              <a:t>Transportation</a:t>
            </a:r>
            <a:r>
              <a:rPr lang="en-AU" sz="1600" smtClean="0"/>
              <a:t>, online 2 June 2001 DOI 10.1007/s11116-011-9347-8.</a:t>
            </a:r>
            <a:endParaRPr lang="en-US" sz="1600" b="1" smtClean="0"/>
          </a:p>
        </p:txBody>
      </p:sp>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r>
              <a:rPr lang="en-US" smtClean="0"/>
              <a:t>Decision Strategy in</a:t>
            </a:r>
            <a:br>
              <a:rPr lang="en-US" smtClean="0"/>
            </a:br>
            <a:r>
              <a:rPr lang="en-US" smtClean="0"/>
              <a:t>Multinomial Choice</a:t>
            </a:r>
            <a:endParaRPr lang="en-US"/>
          </a:p>
        </p:txBody>
      </p:sp>
      <p:graphicFrame>
        <p:nvGraphicFramePr>
          <p:cNvPr id="4" name="Object 3"/>
          <p:cNvGraphicFramePr>
            <a:graphicFrameLocks noChangeAspect="1"/>
          </p:cNvGraphicFramePr>
          <p:nvPr/>
        </p:nvGraphicFramePr>
        <p:xfrm>
          <a:off x="685800" y="2362200"/>
          <a:ext cx="7948061" cy="2057400"/>
        </p:xfrm>
        <a:graphic>
          <a:graphicData uri="http://schemas.openxmlformats.org/presentationml/2006/ole">
            <p:oleObj spid="_x0000_s1029" name="Equation" r:id="rId3" imgW="4660900" imgH="1206500" progId="Equation.DSMT4">
              <p:embed/>
            </p:oleObj>
          </a:graphicData>
        </a:graphic>
      </p:graphicFrame>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Stated Choice Experiment</a:t>
            </a:r>
            <a:endParaRPr lang="en-US"/>
          </a:p>
        </p:txBody>
      </p:sp>
      <p:pic>
        <p:nvPicPr>
          <p:cNvPr id="3074" name="Picture 2"/>
          <p:cNvPicPr>
            <a:picLocks noChangeAspect="1" noChangeArrowheads="1"/>
          </p:cNvPicPr>
          <p:nvPr/>
        </p:nvPicPr>
        <p:blipFill>
          <a:blip r:embed="rId2" cstate="print"/>
          <a:srcRect/>
          <a:stretch>
            <a:fillRect/>
          </a:stretch>
        </p:blipFill>
        <p:spPr bwMode="auto">
          <a:xfrm>
            <a:off x="914400" y="1371600"/>
            <a:ext cx="7010400" cy="4727242"/>
          </a:xfrm>
          <a:prstGeom prst="rect">
            <a:avLst/>
          </a:prstGeom>
          <a:noFill/>
          <a:ln w="9525">
            <a:noFill/>
            <a:miter lim="800000"/>
            <a:headEnd/>
            <a:tailEnd/>
          </a:ln>
        </p:spPr>
      </p:pic>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Multinomial </a:t>
            </a:r>
            <a:r>
              <a:rPr lang="en-US" err="1" smtClean="0"/>
              <a:t>Logit</a:t>
            </a:r>
            <a:r>
              <a:rPr lang="en-US" smtClean="0"/>
              <a:t> Model</a:t>
            </a:r>
            <a:endParaRPr lang="en-US"/>
          </a:p>
        </p:txBody>
      </p:sp>
      <p:graphicFrame>
        <p:nvGraphicFramePr>
          <p:cNvPr id="3" name="Object 2"/>
          <p:cNvGraphicFramePr>
            <a:graphicFrameLocks noChangeAspect="1"/>
          </p:cNvGraphicFramePr>
          <p:nvPr/>
        </p:nvGraphicFramePr>
        <p:xfrm>
          <a:off x="533400" y="1905000"/>
          <a:ext cx="8002387" cy="3429000"/>
        </p:xfrm>
        <a:graphic>
          <a:graphicData uri="http://schemas.openxmlformats.org/presentationml/2006/ole">
            <p:oleObj spid="_x0000_s2053" name="Equation" r:id="rId3" imgW="3911600" imgH="1676400" progId="Equation.DSMT4">
              <p:embed/>
            </p:oleObj>
          </a:graphicData>
        </a:graphic>
      </p:graphicFrame>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1143000"/>
          </a:xfrm>
        </p:spPr>
        <p:txBody>
          <a:bodyPr>
            <a:normAutofit fontScale="90000"/>
          </a:bodyPr>
          <a:lstStyle/>
          <a:p>
            <a:r>
              <a:rPr lang="en-US" smtClean="0"/>
              <a:t>Individual Explicitly Ignores Attributes</a:t>
            </a:r>
            <a:endParaRPr lang="en-US"/>
          </a:p>
        </p:txBody>
      </p:sp>
      <p:sp>
        <p:nvSpPr>
          <p:cNvPr id="3" name="TextBox 2"/>
          <p:cNvSpPr txBox="1"/>
          <p:nvPr/>
        </p:nvSpPr>
        <p:spPr>
          <a:xfrm>
            <a:off x="609600" y="1905000"/>
            <a:ext cx="8077200" cy="3693319"/>
          </a:xfrm>
          <a:prstGeom prst="rect">
            <a:avLst/>
          </a:prstGeom>
          <a:noFill/>
        </p:spPr>
        <p:txBody>
          <a:bodyPr wrap="square" rtlCol="0">
            <a:spAutoFit/>
          </a:bodyPr>
          <a:lstStyle/>
          <a:p>
            <a:pPr lvl="0"/>
            <a:r>
              <a:rPr lang="en-US" err="1" smtClean="0"/>
              <a:t>Hensher</a:t>
            </a:r>
            <a:r>
              <a:rPr lang="en-US" smtClean="0"/>
              <a:t>, D.A., Rose, J. and Greene, W. (2005) The Implications on Willingness to Pay of Respondents Ignoring Specific Attributes (DoD#6) Transportation, 32 (3), 203-222. </a:t>
            </a:r>
          </a:p>
          <a:p>
            <a:endParaRPr lang="en-US" smtClean="0"/>
          </a:p>
          <a:p>
            <a:pPr lvl="0"/>
            <a:r>
              <a:rPr lang="en-US" err="1" smtClean="0"/>
              <a:t>Hensher</a:t>
            </a:r>
            <a:r>
              <a:rPr lang="en-US" smtClean="0"/>
              <a:t>, D.A. and Rose, J.M. (2009) Simplifying Choice through Attribute Preservation or Non-Attendance: Implications for Willingness to Pay, </a:t>
            </a:r>
            <a:r>
              <a:rPr lang="en-US" i="1" smtClean="0"/>
              <a:t>Transportation Research Part E</a:t>
            </a:r>
            <a:r>
              <a:rPr lang="en-US" smtClean="0"/>
              <a:t>, 45, 583-590.</a:t>
            </a:r>
          </a:p>
          <a:p>
            <a:endParaRPr lang="en-US" smtClean="0"/>
          </a:p>
          <a:p>
            <a:pPr lvl="0"/>
            <a:r>
              <a:rPr lang="en-AU" smtClean="0"/>
              <a:t>Rose, J., </a:t>
            </a:r>
            <a:r>
              <a:rPr lang="en-AU" err="1" smtClean="0"/>
              <a:t>Hensher</a:t>
            </a:r>
            <a:r>
              <a:rPr lang="en-AU" smtClean="0"/>
              <a:t>, D., Greene, W. and Washington, S. Attribute Exclusion Strategies in Airline Choice: Accounting for Exogenous Information on Decision Maker Processing Strategies in Models of Discrete Choice, </a:t>
            </a:r>
            <a:r>
              <a:rPr lang="en-AU" i="1" err="1" smtClean="0"/>
              <a:t>Transportmetrica</a:t>
            </a:r>
            <a:r>
              <a:rPr lang="en-AU" i="1" smtClean="0"/>
              <a:t>, 2011</a:t>
            </a:r>
            <a:endParaRPr lang="en-US" smtClean="0"/>
          </a:p>
          <a:p>
            <a:endParaRPr lang="en-US" smtClean="0"/>
          </a:p>
          <a:p>
            <a:endParaRPr lang="en-US" smtClean="0"/>
          </a:p>
          <a:p>
            <a:endParaRPr lang="en-US" smtClean="0"/>
          </a:p>
        </p:txBody>
      </p:sp>
      <p:sp>
        <p:nvSpPr>
          <p:cNvPr id="4" name="TextBox 3"/>
          <p:cNvSpPr txBox="1"/>
          <p:nvPr/>
        </p:nvSpPr>
        <p:spPr>
          <a:xfrm>
            <a:off x="1143000" y="5029200"/>
            <a:ext cx="6705600" cy="707886"/>
          </a:xfrm>
          <a:prstGeom prst="rect">
            <a:avLst/>
          </a:prstGeom>
          <a:noFill/>
          <a:ln w="19050">
            <a:solidFill>
              <a:schemeClr val="tx1"/>
            </a:solidFill>
          </a:ln>
        </p:spPr>
        <p:txBody>
          <a:bodyPr wrap="square" rtlCol="0">
            <a:spAutoFit/>
          </a:bodyPr>
          <a:lstStyle/>
          <a:p>
            <a:r>
              <a:rPr lang="en-US" sz="2000" b="1" smtClean="0">
                <a:solidFill>
                  <a:srgbClr val="FF0000"/>
                </a:solidFill>
              </a:rPr>
              <a:t>Choice situations in which the individual explicitly states that they ignored certain attributes in their decisions.</a:t>
            </a:r>
          </a:p>
        </p:txBody>
      </p:sp>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Stated Choice Experiment</a:t>
            </a:r>
            <a:endParaRPr lang="en-US"/>
          </a:p>
        </p:txBody>
      </p:sp>
      <p:pic>
        <p:nvPicPr>
          <p:cNvPr id="3074" name="Picture 2"/>
          <p:cNvPicPr>
            <a:picLocks noChangeAspect="1" noChangeArrowheads="1"/>
          </p:cNvPicPr>
          <p:nvPr/>
        </p:nvPicPr>
        <p:blipFill>
          <a:blip r:embed="rId2" cstate="print"/>
          <a:srcRect/>
          <a:stretch>
            <a:fillRect/>
          </a:stretch>
        </p:blipFill>
        <p:spPr bwMode="auto">
          <a:xfrm>
            <a:off x="1676400" y="1295400"/>
            <a:ext cx="5562600" cy="3750964"/>
          </a:xfrm>
          <a:prstGeom prst="rect">
            <a:avLst/>
          </a:prstGeom>
          <a:noFill/>
          <a:ln w="9525">
            <a:noFill/>
            <a:miter lim="800000"/>
            <a:headEnd/>
            <a:tailEnd/>
          </a:ln>
        </p:spPr>
      </p:pic>
      <p:sp>
        <p:nvSpPr>
          <p:cNvPr id="4" name="TextBox 3"/>
          <p:cNvSpPr txBox="1"/>
          <p:nvPr/>
        </p:nvSpPr>
        <p:spPr>
          <a:xfrm>
            <a:off x="1219200" y="5410200"/>
            <a:ext cx="6705600" cy="400110"/>
          </a:xfrm>
          <a:prstGeom prst="rect">
            <a:avLst/>
          </a:prstGeom>
          <a:noFill/>
          <a:ln w="19050">
            <a:solidFill>
              <a:schemeClr val="tx1"/>
            </a:solidFill>
          </a:ln>
        </p:spPr>
        <p:txBody>
          <a:bodyPr wrap="square" rtlCol="0">
            <a:spAutoFit/>
          </a:bodyPr>
          <a:lstStyle/>
          <a:p>
            <a:r>
              <a:rPr lang="en-US" sz="2000" b="1" smtClean="0">
                <a:solidFill>
                  <a:srgbClr val="FF0000"/>
                </a:solidFill>
              </a:rPr>
              <a:t>Ancillary questions:  Did you ignore any of these attributes?</a:t>
            </a:r>
            <a:endParaRPr lang="en-US" sz="2000" b="1">
              <a:solidFill>
                <a:srgbClr val="FF0000"/>
              </a:solidFill>
            </a:endParaRPr>
          </a:p>
        </p:txBody>
      </p:sp>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lstStyle/>
          <a:p>
            <a:r>
              <a:rPr lang="en-US" smtClean="0"/>
              <a:t>Appropriate Modeling Strategy</a:t>
            </a:r>
            <a:endParaRPr lang="en-US"/>
          </a:p>
        </p:txBody>
      </p:sp>
      <p:sp>
        <p:nvSpPr>
          <p:cNvPr id="3" name="Content Placeholder 2"/>
          <p:cNvSpPr>
            <a:spLocks noGrp="1"/>
          </p:cNvSpPr>
          <p:nvPr>
            <p:ph idx="1"/>
          </p:nvPr>
        </p:nvSpPr>
        <p:spPr/>
        <p:txBody>
          <a:bodyPr>
            <a:normAutofit lnSpcReduction="10000"/>
          </a:bodyPr>
          <a:lstStyle/>
          <a:p>
            <a:r>
              <a:rPr lang="en-US" smtClean="0"/>
              <a:t>Fix ignored attributes at zero?  Definitely not!</a:t>
            </a:r>
          </a:p>
          <a:p>
            <a:pPr lvl="1"/>
            <a:r>
              <a:rPr lang="en-US" smtClean="0"/>
              <a:t>Zero is an unrealistic value of the attribute (price)</a:t>
            </a:r>
          </a:p>
          <a:p>
            <a:pPr lvl="1"/>
            <a:r>
              <a:rPr lang="en-US" smtClean="0"/>
              <a:t>The probability is a function of </a:t>
            </a:r>
            <a:r>
              <a:rPr lang="en-US" b="1" err="1" smtClean="0"/>
              <a:t>x</a:t>
            </a:r>
            <a:r>
              <a:rPr lang="en-US" baseline="-25000" err="1" smtClean="0"/>
              <a:t>ij</a:t>
            </a:r>
            <a:r>
              <a:rPr lang="en-US" smtClean="0"/>
              <a:t> – </a:t>
            </a:r>
            <a:r>
              <a:rPr lang="en-US" b="1" err="1" smtClean="0"/>
              <a:t>x</a:t>
            </a:r>
            <a:r>
              <a:rPr lang="en-US" baseline="-25000" err="1" smtClean="0"/>
              <a:t>il</a:t>
            </a:r>
            <a:r>
              <a:rPr lang="en-US" smtClean="0"/>
              <a:t>, so the substitution distorts the probabilities</a:t>
            </a:r>
          </a:p>
          <a:p>
            <a:r>
              <a:rPr lang="en-US" smtClean="0"/>
              <a:t>Appropriate model:  for that individual, the specific coefficient is zero – consistent with the utility assumption.  A person specific, exogenously determined model</a:t>
            </a:r>
          </a:p>
          <a:p>
            <a:r>
              <a:rPr lang="en-US" smtClean="0"/>
              <a:t>Surprisingly simple to implement</a:t>
            </a:r>
            <a:endParaRPr lang="en-US"/>
          </a:p>
        </p:txBody>
      </p:sp>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r>
              <a:rPr lang="en-US" smtClean="0"/>
              <a:t>Individual Implicitly Ignores Attributes</a:t>
            </a:r>
            <a:endParaRPr lang="en-US"/>
          </a:p>
        </p:txBody>
      </p:sp>
      <p:sp>
        <p:nvSpPr>
          <p:cNvPr id="3" name="TextBox 2"/>
          <p:cNvSpPr txBox="1"/>
          <p:nvPr/>
        </p:nvSpPr>
        <p:spPr>
          <a:xfrm>
            <a:off x="609600" y="1447800"/>
            <a:ext cx="8077200" cy="4247317"/>
          </a:xfrm>
          <a:prstGeom prst="rect">
            <a:avLst/>
          </a:prstGeom>
          <a:noFill/>
        </p:spPr>
        <p:txBody>
          <a:bodyPr wrap="square" rtlCol="0">
            <a:spAutoFit/>
          </a:bodyPr>
          <a:lstStyle/>
          <a:p>
            <a:endParaRPr lang="en-US" smtClean="0"/>
          </a:p>
          <a:p>
            <a:r>
              <a:rPr lang="en-US" err="1" smtClean="0"/>
              <a:t>Hensher</a:t>
            </a:r>
            <a:r>
              <a:rPr lang="en-US" smtClean="0"/>
              <a:t>, D.A. and Greene, W.H. (2010) Non-attendance and dual processing of common-metric attributes in choice analysis: a latent class specification, </a:t>
            </a:r>
            <a:r>
              <a:rPr lang="en-US" i="1" smtClean="0"/>
              <a:t>Empirical Economics</a:t>
            </a:r>
            <a:r>
              <a:rPr lang="en-US" smtClean="0"/>
              <a:t> 39 (2), 413-426</a:t>
            </a:r>
          </a:p>
          <a:p>
            <a:endParaRPr lang="en-US" smtClean="0"/>
          </a:p>
          <a:p>
            <a:pPr lvl="0"/>
            <a:r>
              <a:rPr lang="en-US" smtClean="0"/>
              <a:t>Campbell, D., </a:t>
            </a:r>
            <a:r>
              <a:rPr lang="en-US" err="1" smtClean="0"/>
              <a:t>Hensher</a:t>
            </a:r>
            <a:r>
              <a:rPr lang="en-US" smtClean="0"/>
              <a:t>, D.A. and </a:t>
            </a:r>
            <a:r>
              <a:rPr lang="en-US" err="1" smtClean="0"/>
              <a:t>Scarpa</a:t>
            </a:r>
            <a:r>
              <a:rPr lang="en-US" smtClean="0"/>
              <a:t>, R. Non-attendance to Attributes in Environmental Choice Analysis: A Latent Class Specification, </a:t>
            </a:r>
            <a:r>
              <a:rPr lang="en-US" i="1" smtClean="0"/>
              <a:t>Journal of Environmental Planning and Management</a:t>
            </a:r>
            <a:r>
              <a:rPr lang="en-US" smtClean="0"/>
              <a:t>, proofs 14 May 2011.</a:t>
            </a:r>
          </a:p>
          <a:p>
            <a:endParaRPr lang="en-US" smtClean="0"/>
          </a:p>
          <a:p>
            <a:pPr lvl="0"/>
            <a:r>
              <a:rPr lang="en-AU" err="1" smtClean="0"/>
              <a:t>Hensher</a:t>
            </a:r>
            <a:r>
              <a:rPr lang="en-AU" smtClean="0"/>
              <a:t>, D.A., Rose, J.M. and Greene, W.H. Inferring attribute non-attendance from stated choice data: implications for willingness to pay estimates and a warning for stated choice experiment design, 14 February 2011, </a:t>
            </a:r>
            <a:r>
              <a:rPr lang="en-AU" i="1" smtClean="0"/>
              <a:t>Transportation</a:t>
            </a:r>
            <a:r>
              <a:rPr lang="en-AU" smtClean="0"/>
              <a:t>, online 2 June 2001 DOI 10.1007/s11116-011-9347-8.</a:t>
            </a:r>
            <a:endParaRPr lang="en-US" b="1" smtClean="0"/>
          </a:p>
          <a:p>
            <a:endParaRPr lang="en-US" smtClean="0"/>
          </a:p>
          <a:p>
            <a:endParaRPr lang="en-US" smtClean="0"/>
          </a:p>
        </p:txBody>
      </p:sp>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Stated Choice Experiment</a:t>
            </a:r>
            <a:endParaRPr lang="en-US"/>
          </a:p>
        </p:txBody>
      </p:sp>
      <p:pic>
        <p:nvPicPr>
          <p:cNvPr id="3074" name="Picture 2"/>
          <p:cNvPicPr>
            <a:picLocks noChangeAspect="1" noChangeArrowheads="1"/>
          </p:cNvPicPr>
          <p:nvPr/>
        </p:nvPicPr>
        <p:blipFill>
          <a:blip r:embed="rId2" cstate="print"/>
          <a:srcRect/>
          <a:stretch>
            <a:fillRect/>
          </a:stretch>
        </p:blipFill>
        <p:spPr bwMode="auto">
          <a:xfrm>
            <a:off x="1676400" y="1295400"/>
            <a:ext cx="5562600" cy="3750964"/>
          </a:xfrm>
          <a:prstGeom prst="rect">
            <a:avLst/>
          </a:prstGeom>
          <a:noFill/>
          <a:ln w="9525">
            <a:noFill/>
            <a:miter lim="800000"/>
            <a:headEnd/>
            <a:tailEnd/>
          </a:ln>
        </p:spPr>
      </p:pic>
      <p:sp>
        <p:nvSpPr>
          <p:cNvPr id="4" name="TextBox 3"/>
          <p:cNvSpPr txBox="1"/>
          <p:nvPr/>
        </p:nvSpPr>
        <p:spPr>
          <a:xfrm>
            <a:off x="685800" y="5410200"/>
            <a:ext cx="7848600" cy="400110"/>
          </a:xfrm>
          <a:prstGeom prst="rect">
            <a:avLst/>
          </a:prstGeom>
          <a:noFill/>
          <a:ln w="19050">
            <a:solidFill>
              <a:schemeClr val="tx1"/>
            </a:solidFill>
          </a:ln>
        </p:spPr>
        <p:txBody>
          <a:bodyPr wrap="square" rtlCol="0">
            <a:spAutoFit/>
          </a:bodyPr>
          <a:lstStyle/>
          <a:p>
            <a:r>
              <a:rPr lang="en-US" sz="2000" b="1" smtClean="0">
                <a:solidFill>
                  <a:srgbClr val="FF0000"/>
                </a:solidFill>
              </a:rPr>
              <a:t>Individuals seem to be ignoring attributes.  Unknown to the analyst</a:t>
            </a:r>
            <a:endParaRPr lang="en-US" sz="2000" b="1">
              <a:solidFill>
                <a:srgbClr val="FF0000"/>
              </a:solidFill>
            </a:endParaRPr>
          </a:p>
        </p:txBody>
      </p:sp>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The 2</a:t>
            </a:r>
            <a:r>
              <a:rPr lang="en-US" baseline="30000" smtClean="0"/>
              <a:t>K</a:t>
            </a:r>
            <a:r>
              <a:rPr lang="en-US" smtClean="0"/>
              <a:t> model</a:t>
            </a:r>
            <a:endParaRPr lang="en-US"/>
          </a:p>
        </p:txBody>
      </p:sp>
      <p:sp>
        <p:nvSpPr>
          <p:cNvPr id="3" name="Content Placeholder 2"/>
          <p:cNvSpPr>
            <a:spLocks noGrp="1"/>
          </p:cNvSpPr>
          <p:nvPr>
            <p:ph idx="1"/>
          </p:nvPr>
        </p:nvSpPr>
        <p:spPr>
          <a:xfrm>
            <a:off x="457200" y="2133600"/>
            <a:ext cx="8229600" cy="3581400"/>
          </a:xfrm>
        </p:spPr>
        <p:txBody>
          <a:bodyPr>
            <a:normAutofit lnSpcReduction="10000"/>
          </a:bodyPr>
          <a:lstStyle/>
          <a:p>
            <a:r>
              <a:rPr lang="en-US" smtClean="0"/>
              <a:t>The analyst believes some attributes are ignored.  There is no indicator.</a:t>
            </a:r>
          </a:p>
          <a:p>
            <a:r>
              <a:rPr lang="en-US" smtClean="0"/>
              <a:t>Classes distinguished by which attributes are ignored</a:t>
            </a:r>
          </a:p>
          <a:p>
            <a:r>
              <a:rPr lang="en-US" smtClean="0"/>
              <a:t>Same model applies now a latent class.  For K attributes there are 2</a:t>
            </a:r>
            <a:r>
              <a:rPr lang="en-US" baseline="30000" smtClean="0"/>
              <a:t>K</a:t>
            </a:r>
            <a:r>
              <a:rPr lang="en-US" smtClean="0"/>
              <a:t> candidate coefficient vectors</a:t>
            </a:r>
          </a:p>
        </p:txBody>
      </p:sp>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533400"/>
            <a:ext cx="8229600" cy="1143000"/>
          </a:xfrm>
        </p:spPr>
        <p:txBody>
          <a:bodyPr/>
          <a:lstStyle/>
          <a:p>
            <a:r>
              <a:rPr lang="en-US" smtClean="0"/>
              <a:t>A Latent Class Model</a:t>
            </a:r>
            <a:endParaRPr lang="en-US"/>
          </a:p>
        </p:txBody>
      </p:sp>
      <p:graphicFrame>
        <p:nvGraphicFramePr>
          <p:cNvPr id="5" name="Object 4"/>
          <p:cNvGraphicFramePr>
            <a:graphicFrameLocks noChangeAspect="1"/>
          </p:cNvGraphicFramePr>
          <p:nvPr/>
        </p:nvGraphicFramePr>
        <p:xfrm>
          <a:off x="304800" y="1828800"/>
          <a:ext cx="8422395" cy="3352800"/>
        </p:xfrm>
        <a:graphic>
          <a:graphicData uri="http://schemas.openxmlformats.org/presentationml/2006/ole">
            <p:oleObj spid="_x0000_s4101" name="Equation" r:id="rId3" imgW="5295900" imgH="2108200" progId="Equation.DSMT4">
              <p:embed/>
            </p:oleObj>
          </a:graphicData>
        </a:graphic>
      </p:graphicFrame>
      <p:sp>
        <p:nvSpPr>
          <p:cNvPr id="6" name="TextBox 5"/>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Results for the 2</a:t>
            </a:r>
            <a:r>
              <a:rPr lang="en-US" baseline="30000" smtClean="0"/>
              <a:t>K</a:t>
            </a:r>
            <a:r>
              <a:rPr lang="en-US" smtClean="0"/>
              <a:t> model</a:t>
            </a:r>
            <a:endParaRPr lang="en-US"/>
          </a:p>
        </p:txBody>
      </p:sp>
      <p:pic>
        <p:nvPicPr>
          <p:cNvPr id="5122" name="Picture 2"/>
          <p:cNvPicPr>
            <a:picLocks noChangeAspect="1" noChangeArrowheads="1"/>
          </p:cNvPicPr>
          <p:nvPr/>
        </p:nvPicPr>
        <p:blipFill>
          <a:blip r:embed="rId2" cstate="print"/>
          <a:srcRect/>
          <a:stretch>
            <a:fillRect/>
          </a:stretch>
        </p:blipFill>
        <p:spPr bwMode="auto">
          <a:xfrm>
            <a:off x="533400" y="1752600"/>
            <a:ext cx="8249470" cy="4495800"/>
          </a:xfrm>
          <a:prstGeom prst="rect">
            <a:avLst/>
          </a:prstGeom>
          <a:noFill/>
          <a:ln w="9525">
            <a:noFill/>
            <a:miter lim="800000"/>
            <a:headEnd/>
            <a:tailEnd/>
          </a:ln>
        </p:spPr>
      </p:pic>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153400" cy="1036638"/>
          </a:xfrm>
        </p:spPr>
        <p:txBody>
          <a:bodyPr>
            <a:normAutofit fontScale="90000"/>
          </a:bodyPr>
          <a:lstStyle/>
          <a:p>
            <a:r>
              <a:rPr lang="en-US" sz="3200" smtClean="0"/>
              <a:t>Latent Class Models with Cross Class Restrictions</a:t>
            </a:r>
            <a:endParaRPr lang="en-US" sz="3200"/>
          </a:p>
        </p:txBody>
      </p:sp>
      <p:sp>
        <p:nvSpPr>
          <p:cNvPr id="3" name="Content Placeholder 2"/>
          <p:cNvSpPr>
            <a:spLocks noGrp="1"/>
          </p:cNvSpPr>
          <p:nvPr>
            <p:ph idx="1"/>
          </p:nvPr>
        </p:nvSpPr>
        <p:spPr>
          <a:xfrm>
            <a:off x="457200" y="4495800"/>
            <a:ext cx="8229600" cy="1752600"/>
          </a:xfrm>
        </p:spPr>
        <p:txBody>
          <a:bodyPr>
            <a:normAutofit fontScale="92500" lnSpcReduction="10000"/>
          </a:bodyPr>
          <a:lstStyle/>
          <a:p>
            <a:r>
              <a:rPr lang="en-US" sz="1800" smtClean="0"/>
              <a:t>8 Class Model: 6 structural utility parameters, 7 unrestricted prior probabilities.</a:t>
            </a:r>
          </a:p>
          <a:p>
            <a:r>
              <a:rPr lang="en-US" sz="1800" smtClean="0"/>
              <a:t>Reduced form has 8(6)+8 = 56 parameters.  (</a:t>
            </a:r>
            <a:r>
              <a:rPr lang="el-GR" sz="1800" smtClean="0">
                <a:latin typeface="Tahoma"/>
                <a:ea typeface="Tahoma"/>
                <a:cs typeface="Tahoma"/>
              </a:rPr>
              <a:t>π</a:t>
            </a:r>
            <a:r>
              <a:rPr lang="en-US" sz="1800" baseline="-25000" smtClean="0">
                <a:latin typeface="Tahoma"/>
                <a:ea typeface="Tahoma"/>
                <a:cs typeface="Tahoma"/>
              </a:rPr>
              <a:t>j</a:t>
            </a:r>
            <a:r>
              <a:rPr lang="en-US" sz="1800" smtClean="0">
                <a:latin typeface="Tahoma"/>
                <a:ea typeface="Tahoma"/>
                <a:cs typeface="Tahoma"/>
              </a:rPr>
              <a:t> = exp(</a:t>
            </a:r>
            <a:r>
              <a:rPr lang="el-GR" sz="1800" smtClean="0">
                <a:latin typeface="Tahoma"/>
                <a:ea typeface="Tahoma"/>
                <a:cs typeface="Tahoma"/>
              </a:rPr>
              <a:t>α</a:t>
            </a:r>
            <a:r>
              <a:rPr lang="en-US" sz="1800" baseline="-25000" smtClean="0">
                <a:latin typeface="Tahoma"/>
                <a:ea typeface="Tahoma"/>
                <a:cs typeface="Tahoma"/>
              </a:rPr>
              <a:t>j</a:t>
            </a:r>
            <a:r>
              <a:rPr lang="en-US" sz="1800" smtClean="0">
                <a:latin typeface="Tahoma"/>
                <a:ea typeface="Tahoma"/>
                <a:cs typeface="Tahoma"/>
              </a:rPr>
              <a:t>)/</a:t>
            </a:r>
            <a:r>
              <a:rPr lang="el-GR" sz="1800" smtClean="0">
                <a:latin typeface="Tahoma"/>
                <a:ea typeface="Tahoma"/>
                <a:cs typeface="Tahoma"/>
              </a:rPr>
              <a:t>∑</a:t>
            </a:r>
            <a:r>
              <a:rPr lang="en-US" sz="1800" baseline="-25000" smtClean="0">
                <a:latin typeface="Tahoma"/>
                <a:ea typeface="Tahoma"/>
                <a:cs typeface="Tahoma"/>
              </a:rPr>
              <a:t>j</a:t>
            </a:r>
            <a:r>
              <a:rPr lang="en-US" sz="1800" smtClean="0">
                <a:latin typeface="Tahoma"/>
                <a:ea typeface="Tahoma"/>
                <a:cs typeface="Tahoma"/>
              </a:rPr>
              <a:t>exp(</a:t>
            </a:r>
            <a:r>
              <a:rPr lang="el-GR" sz="1800" smtClean="0">
                <a:latin typeface="Tahoma"/>
                <a:ea typeface="Tahoma"/>
                <a:cs typeface="Tahoma"/>
              </a:rPr>
              <a:t>α</a:t>
            </a:r>
            <a:r>
              <a:rPr lang="en-US" sz="1800" baseline="-25000" smtClean="0">
                <a:latin typeface="Tahoma"/>
                <a:ea typeface="Tahoma"/>
                <a:cs typeface="Tahoma"/>
              </a:rPr>
              <a:t>j</a:t>
            </a:r>
            <a:r>
              <a:rPr lang="en-US" sz="1800" smtClean="0">
                <a:latin typeface="Tahoma"/>
                <a:ea typeface="Tahoma"/>
                <a:cs typeface="Tahoma"/>
              </a:rPr>
              <a:t>), </a:t>
            </a:r>
            <a:r>
              <a:rPr lang="el-GR" sz="1800" smtClean="0">
                <a:latin typeface="Tahoma"/>
                <a:ea typeface="Tahoma"/>
                <a:cs typeface="Tahoma"/>
              </a:rPr>
              <a:t>α</a:t>
            </a:r>
            <a:r>
              <a:rPr lang="en-US" sz="1800" baseline="-25000" smtClean="0">
                <a:latin typeface="Tahoma"/>
                <a:ea typeface="Tahoma"/>
                <a:cs typeface="Tahoma"/>
              </a:rPr>
              <a:t>J</a:t>
            </a:r>
            <a:r>
              <a:rPr lang="en-US" sz="1800" smtClean="0">
                <a:latin typeface="Tahoma"/>
                <a:ea typeface="Tahoma"/>
                <a:cs typeface="Tahoma"/>
              </a:rPr>
              <a:t> =  0.)</a:t>
            </a:r>
            <a:endParaRPr lang="en-US" sz="1800" smtClean="0"/>
          </a:p>
          <a:p>
            <a:r>
              <a:rPr lang="en-US" sz="1800" smtClean="0"/>
              <a:t>EM Algorithm:  Does not provide any means to impose cross class restrictions.</a:t>
            </a:r>
          </a:p>
          <a:p>
            <a:r>
              <a:rPr lang="en-US" sz="1800" smtClean="0"/>
              <a:t>“Bayesian” MCMC Methods:  May be possible to force the restrictions – it will not be simple.</a:t>
            </a:r>
          </a:p>
          <a:p>
            <a:r>
              <a:rPr lang="en-US" sz="1800" smtClean="0"/>
              <a:t>Conventional Maximization:  Simple</a:t>
            </a:r>
            <a:endParaRPr lang="en-US" smtClean="0"/>
          </a:p>
        </p:txBody>
      </p:sp>
      <p:graphicFrame>
        <p:nvGraphicFramePr>
          <p:cNvPr id="6146" name="Object 2"/>
          <p:cNvGraphicFramePr>
            <a:graphicFrameLocks noChangeAspect="1"/>
          </p:cNvGraphicFramePr>
          <p:nvPr/>
        </p:nvGraphicFramePr>
        <p:xfrm>
          <a:off x="457200" y="1676400"/>
          <a:ext cx="7710487" cy="2514600"/>
        </p:xfrm>
        <a:graphic>
          <a:graphicData uri="http://schemas.openxmlformats.org/presentationml/2006/ole">
            <p:oleObj spid="_x0000_s134149" name="Equation" r:id="rId3" imgW="6464300" imgH="2108200" progId="Equation.DSMT4">
              <p:embed/>
            </p:oleObj>
          </a:graphicData>
        </a:graphic>
      </p:graphicFrame>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Practicalities</a:t>
            </a:r>
            <a:endParaRPr lang="en-US"/>
          </a:p>
        </p:txBody>
      </p:sp>
      <p:graphicFrame>
        <p:nvGraphicFramePr>
          <p:cNvPr id="4" name="Object 3"/>
          <p:cNvGraphicFramePr>
            <a:graphicFrameLocks noChangeAspect="1"/>
          </p:cNvGraphicFramePr>
          <p:nvPr/>
        </p:nvGraphicFramePr>
        <p:xfrm>
          <a:off x="1143000" y="1387475"/>
          <a:ext cx="7015163" cy="4997450"/>
        </p:xfrm>
        <a:graphic>
          <a:graphicData uri="http://schemas.openxmlformats.org/presentationml/2006/ole">
            <p:oleObj spid="_x0000_s135173" name="Equation" r:id="rId3" imgW="3975100" imgH="2832100" progId="Equation.DSMT4">
              <p:embed/>
            </p:oleObj>
          </a:graphicData>
        </a:graphic>
      </p:graphicFrame>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mtClean="0"/>
              <a:t>Latent Class Analysis of Nursing Home Cost Efficiency</a:t>
            </a:r>
            <a:endParaRPr lang="en-US"/>
          </a:p>
        </p:txBody>
      </p:sp>
      <p:sp>
        <p:nvSpPr>
          <p:cNvPr id="3" name="TextBox 2"/>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31838"/>
          </a:xfrm>
        </p:spPr>
        <p:txBody>
          <a:bodyPr>
            <a:normAutofit fontScale="90000"/>
          </a:bodyPr>
          <a:lstStyle/>
          <a:p>
            <a:r>
              <a:rPr lang="en-US" smtClean="0"/>
              <a:t>Latent Class Efficiency Studies</a:t>
            </a:r>
            <a:endParaRPr lang="en-US"/>
          </a:p>
        </p:txBody>
      </p:sp>
      <p:sp>
        <p:nvSpPr>
          <p:cNvPr id="3" name="Content Placeholder 2"/>
          <p:cNvSpPr>
            <a:spLocks noGrp="1"/>
          </p:cNvSpPr>
          <p:nvPr>
            <p:ph idx="1"/>
          </p:nvPr>
        </p:nvSpPr>
        <p:spPr/>
        <p:txBody>
          <a:bodyPr/>
          <a:lstStyle/>
          <a:p>
            <a:r>
              <a:rPr lang="en-US" smtClean="0"/>
              <a:t>Battese and Coelli – growing in weather “regimes” for Indonesian rice farmers</a:t>
            </a:r>
          </a:p>
          <a:p>
            <a:endParaRPr lang="en-US" smtClean="0"/>
          </a:p>
          <a:p>
            <a:r>
              <a:rPr lang="en-US" smtClean="0"/>
              <a:t>Kumbhakar and Orea – cost structures for U.S. Banks</a:t>
            </a:r>
          </a:p>
          <a:p>
            <a:endParaRPr lang="en-US" smtClean="0"/>
          </a:p>
          <a:p>
            <a:r>
              <a:rPr lang="en-US" smtClean="0"/>
              <a:t>Greene (Health Economics, 2005) – revisits WHO Year 2000 World Health Report</a:t>
            </a:r>
            <a:endParaRPr lang="en-US"/>
          </a:p>
        </p:txBody>
      </p:sp>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14400"/>
            <a:ext cx="8229600" cy="1143000"/>
          </a:xfrm>
        </p:spPr>
        <p:txBody>
          <a:bodyPr>
            <a:normAutofit fontScale="90000"/>
          </a:bodyPr>
          <a:lstStyle/>
          <a:p>
            <a:r>
              <a:rPr lang="en-US" smtClean="0"/>
              <a:t>Studying Economic Efficiency </a:t>
            </a:r>
            <a:br>
              <a:rPr lang="en-US" smtClean="0"/>
            </a:br>
            <a:r>
              <a:rPr lang="en-US" smtClean="0"/>
              <a:t>in Health Care</a:t>
            </a:r>
            <a:endParaRPr lang="en-US"/>
          </a:p>
        </p:txBody>
      </p:sp>
      <p:sp>
        <p:nvSpPr>
          <p:cNvPr id="3" name="Content Placeholder 2"/>
          <p:cNvSpPr>
            <a:spLocks noGrp="1"/>
          </p:cNvSpPr>
          <p:nvPr>
            <p:ph idx="1"/>
          </p:nvPr>
        </p:nvSpPr>
        <p:spPr>
          <a:xfrm>
            <a:off x="1600200" y="2514600"/>
            <a:ext cx="6400800" cy="3200400"/>
          </a:xfrm>
        </p:spPr>
        <p:txBody>
          <a:bodyPr/>
          <a:lstStyle/>
          <a:p>
            <a:r>
              <a:rPr lang="en-US" smtClean="0"/>
              <a:t>Hospital and Nursing Home</a:t>
            </a:r>
          </a:p>
          <a:p>
            <a:pPr lvl="1"/>
            <a:r>
              <a:rPr lang="en-US" smtClean="0"/>
              <a:t>Cost efficiency</a:t>
            </a:r>
          </a:p>
          <a:p>
            <a:pPr lvl="1"/>
            <a:r>
              <a:rPr lang="en-US" smtClean="0"/>
              <a:t>Role of quality (not studied today)</a:t>
            </a:r>
          </a:p>
          <a:p>
            <a:r>
              <a:rPr lang="en-US" smtClean="0"/>
              <a:t>AHRQ  </a:t>
            </a:r>
          </a:p>
          <a:p>
            <a:r>
              <a:rPr lang="en-US" smtClean="0"/>
              <a:t>EWEPA, NAPW</a:t>
            </a:r>
          </a:p>
        </p:txBody>
      </p:sp>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lstStyle/>
          <a:p>
            <a:r>
              <a:rPr lang="en-US" smtClean="0"/>
              <a:t>Stochastic Frontier Analysis</a:t>
            </a:r>
            <a:endParaRPr lang="en-US"/>
          </a:p>
        </p:txBody>
      </p:sp>
      <p:sp>
        <p:nvSpPr>
          <p:cNvPr id="3" name="Content Placeholder 2"/>
          <p:cNvSpPr>
            <a:spLocks noGrp="1"/>
          </p:cNvSpPr>
          <p:nvPr>
            <p:ph idx="1"/>
          </p:nvPr>
        </p:nvSpPr>
        <p:spPr/>
        <p:txBody>
          <a:bodyPr>
            <a:normAutofit fontScale="92500"/>
          </a:bodyPr>
          <a:lstStyle/>
          <a:p>
            <a:r>
              <a:rPr lang="en-US" smtClean="0"/>
              <a:t>logC = f(output, input prices, environment) + v + u</a:t>
            </a:r>
            <a:endParaRPr lang="en-US"/>
          </a:p>
          <a:p>
            <a:r>
              <a:rPr lang="el-GR" smtClean="0"/>
              <a:t>ε</a:t>
            </a:r>
            <a:r>
              <a:rPr lang="en-US" smtClean="0"/>
              <a:t>  =  v + u</a:t>
            </a:r>
          </a:p>
          <a:p>
            <a:pPr lvl="1"/>
            <a:r>
              <a:rPr lang="en-US" smtClean="0"/>
              <a:t>v = noise – the usual “disturbance”</a:t>
            </a:r>
          </a:p>
          <a:p>
            <a:pPr lvl="1"/>
            <a:r>
              <a:rPr lang="en-US" smtClean="0"/>
              <a:t>u = inefficiency</a:t>
            </a:r>
          </a:p>
          <a:p>
            <a:r>
              <a:rPr lang="en-US" smtClean="0"/>
              <a:t>Frontier efficiency analysis</a:t>
            </a:r>
            <a:endParaRPr lang="en-US"/>
          </a:p>
          <a:p>
            <a:pPr lvl="1"/>
            <a:r>
              <a:rPr lang="en-US" smtClean="0"/>
              <a:t>Estimate parameters of model</a:t>
            </a:r>
          </a:p>
          <a:p>
            <a:pPr lvl="1"/>
            <a:r>
              <a:rPr lang="en-US" smtClean="0"/>
              <a:t>Estimate u (to the extent we are able – we use E[u|</a:t>
            </a:r>
            <a:r>
              <a:rPr lang="el-GR" smtClean="0"/>
              <a:t>ε</a:t>
            </a:r>
            <a:r>
              <a:rPr lang="en-US" smtClean="0"/>
              <a:t>])</a:t>
            </a:r>
            <a:endParaRPr lang="en-US"/>
          </a:p>
          <a:p>
            <a:pPr lvl="1"/>
            <a:r>
              <a:rPr lang="en-US" smtClean="0"/>
              <a:t>Evaluate and compare observed firms in the sample</a:t>
            </a:r>
          </a:p>
        </p:txBody>
      </p:sp>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381000" y="1371600"/>
            <a:ext cx="8632545" cy="3733800"/>
          </a:xfrm>
          <a:prstGeom prst="rect">
            <a:avLst/>
          </a:prstGeom>
          <a:noFill/>
          <a:ln w="9525">
            <a:noFill/>
            <a:miter lim="800000"/>
            <a:headEnd/>
            <a:tailEnd/>
          </a:ln>
        </p:spPr>
      </p:pic>
      <p:sp>
        <p:nvSpPr>
          <p:cNvPr id="3" name="TextBox 2"/>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rmAutofit/>
          </a:bodyPr>
          <a:lstStyle/>
          <a:p>
            <a:r>
              <a:rPr lang="en-US" smtClean="0"/>
              <a:t>Nursing Home Costs</a:t>
            </a:r>
            <a:endParaRPr lang="en-US"/>
          </a:p>
        </p:txBody>
      </p:sp>
      <p:sp>
        <p:nvSpPr>
          <p:cNvPr id="3" name="Content Placeholder 2"/>
          <p:cNvSpPr>
            <a:spLocks noGrp="1"/>
          </p:cNvSpPr>
          <p:nvPr>
            <p:ph idx="1"/>
          </p:nvPr>
        </p:nvSpPr>
        <p:spPr>
          <a:xfrm>
            <a:off x="990600" y="2667000"/>
            <a:ext cx="7086600" cy="3124200"/>
          </a:xfrm>
        </p:spPr>
        <p:txBody>
          <a:bodyPr/>
          <a:lstStyle/>
          <a:p>
            <a:r>
              <a:rPr lang="en-US" smtClean="0"/>
              <a:t>44 Swiss nursing homes, 13 years</a:t>
            </a:r>
          </a:p>
          <a:p>
            <a:r>
              <a:rPr lang="en-US" smtClean="0"/>
              <a:t>Cost, Pk, Pl, output, two environmental variables</a:t>
            </a:r>
            <a:endParaRPr lang="en-US"/>
          </a:p>
          <a:p>
            <a:r>
              <a:rPr lang="en-US" smtClean="0"/>
              <a:t>Estimate cost function</a:t>
            </a:r>
          </a:p>
          <a:p>
            <a:r>
              <a:rPr lang="en-US" smtClean="0"/>
              <a:t>Estimate inefficiency</a:t>
            </a:r>
            <a:endParaRPr lang="en-US"/>
          </a:p>
        </p:txBody>
      </p:sp>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Estimated Cost Efficiency</a:t>
            </a:r>
            <a:endParaRPr lang="en-US"/>
          </a:p>
        </p:txBody>
      </p:sp>
      <p:pic>
        <p:nvPicPr>
          <p:cNvPr id="1026" name="Picture 2"/>
          <p:cNvPicPr>
            <a:picLocks noChangeAspect="1" noChangeArrowheads="1"/>
          </p:cNvPicPr>
          <p:nvPr/>
        </p:nvPicPr>
        <p:blipFill>
          <a:blip r:embed="rId2" cstate="print"/>
          <a:srcRect/>
          <a:stretch>
            <a:fillRect/>
          </a:stretch>
        </p:blipFill>
        <p:spPr bwMode="auto">
          <a:xfrm>
            <a:off x="609600" y="1447800"/>
            <a:ext cx="7705725" cy="5048250"/>
          </a:xfrm>
          <a:prstGeom prst="rect">
            <a:avLst/>
          </a:prstGeom>
          <a:noFill/>
          <a:ln w="9525">
            <a:noFill/>
            <a:miter lim="800000"/>
            <a:headEnd/>
            <a:tailEnd/>
          </a:ln>
          <a:effectLst/>
        </p:spPr>
      </p:pic>
      <p:sp>
        <p:nvSpPr>
          <p:cNvPr id="5" name="TextBox 4"/>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Inefficiency?</a:t>
            </a:r>
            <a:endParaRPr lang="en-US"/>
          </a:p>
        </p:txBody>
      </p:sp>
      <p:sp>
        <p:nvSpPr>
          <p:cNvPr id="3" name="Content Placeholder 2"/>
          <p:cNvSpPr>
            <a:spLocks noGrp="1"/>
          </p:cNvSpPr>
          <p:nvPr>
            <p:ph idx="1"/>
          </p:nvPr>
        </p:nvSpPr>
        <p:spPr/>
        <p:txBody>
          <a:bodyPr>
            <a:normAutofit/>
          </a:bodyPr>
          <a:lstStyle/>
          <a:p>
            <a:r>
              <a:rPr lang="en-US" smtClean="0"/>
              <a:t>Not all agree with the presence (or identifiability) of “inefficiency” in market outcomes data.</a:t>
            </a:r>
          </a:p>
          <a:p>
            <a:r>
              <a:rPr lang="en-US" smtClean="0"/>
              <a:t>Variation around the common production structure may all be nonsystematic and not controlled by management</a:t>
            </a:r>
          </a:p>
          <a:p>
            <a:r>
              <a:rPr lang="en-US" smtClean="0"/>
              <a:t>Implication, no inefficiency: u = 0.</a:t>
            </a:r>
          </a:p>
          <a:p>
            <a:pPr>
              <a:buNone/>
            </a:pPr>
            <a:endParaRPr lang="en-US"/>
          </a:p>
        </p:txBody>
      </p:sp>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 Two Class Model</a:t>
            </a:r>
            <a:endParaRPr lang="en-US"/>
          </a:p>
        </p:txBody>
      </p:sp>
      <p:sp>
        <p:nvSpPr>
          <p:cNvPr id="3" name="Content Placeholder 2"/>
          <p:cNvSpPr>
            <a:spLocks noGrp="1"/>
          </p:cNvSpPr>
          <p:nvPr>
            <p:ph idx="1"/>
          </p:nvPr>
        </p:nvSpPr>
        <p:spPr/>
        <p:txBody>
          <a:bodyPr>
            <a:normAutofit lnSpcReduction="10000"/>
          </a:bodyPr>
          <a:lstStyle/>
          <a:p>
            <a:r>
              <a:rPr lang="en-US" smtClean="0"/>
              <a:t>Class 1:  With Inefficiency</a:t>
            </a:r>
          </a:p>
          <a:p>
            <a:pPr lvl="1"/>
            <a:r>
              <a:rPr lang="en-US" sz="2400" smtClean="0"/>
              <a:t>logC = f(output, input prices, environment) + </a:t>
            </a:r>
            <a:r>
              <a:rPr lang="en-US" sz="2400" smtClean="0">
                <a:sym typeface="Symbol"/>
              </a:rPr>
              <a:t></a:t>
            </a:r>
            <a:r>
              <a:rPr lang="en-US" sz="2400" baseline="-25000" smtClean="0">
                <a:sym typeface="Symbol"/>
              </a:rPr>
              <a:t>v</a:t>
            </a:r>
            <a:r>
              <a:rPr lang="en-US" sz="2400" smtClean="0"/>
              <a:t>v + </a:t>
            </a:r>
            <a:r>
              <a:rPr lang="en-US" sz="2400" smtClean="0">
                <a:sym typeface="Symbol"/>
              </a:rPr>
              <a:t></a:t>
            </a:r>
            <a:r>
              <a:rPr lang="en-US" sz="2400" baseline="-25000" smtClean="0">
                <a:sym typeface="Symbol"/>
              </a:rPr>
              <a:t>u</a:t>
            </a:r>
            <a:r>
              <a:rPr lang="en-US" sz="2400" smtClean="0"/>
              <a:t>u</a:t>
            </a:r>
            <a:endParaRPr lang="en-US" smtClean="0"/>
          </a:p>
          <a:p>
            <a:r>
              <a:rPr lang="en-US" smtClean="0"/>
              <a:t>Class 2: Without Inefficiency</a:t>
            </a:r>
            <a:endParaRPr lang="en-US" smtClean="0">
              <a:sym typeface="Symbol"/>
            </a:endParaRPr>
          </a:p>
          <a:p>
            <a:pPr lvl="1"/>
            <a:r>
              <a:rPr lang="en-US" sz="2400" smtClean="0"/>
              <a:t>logC = f(output, input prices, environment) + </a:t>
            </a:r>
            <a:r>
              <a:rPr lang="en-US" sz="2400" smtClean="0">
                <a:sym typeface="Symbol"/>
              </a:rPr>
              <a:t></a:t>
            </a:r>
            <a:r>
              <a:rPr lang="en-US" sz="2400" baseline="-25000" smtClean="0">
                <a:sym typeface="Symbol"/>
              </a:rPr>
              <a:t>v</a:t>
            </a:r>
            <a:r>
              <a:rPr lang="en-US" sz="2400" smtClean="0"/>
              <a:t>v </a:t>
            </a:r>
          </a:p>
          <a:p>
            <a:pPr lvl="1"/>
            <a:r>
              <a:rPr lang="en-US" sz="2400" smtClean="0">
                <a:sym typeface="Symbol"/>
              </a:rPr>
              <a:t></a:t>
            </a:r>
            <a:r>
              <a:rPr lang="en-US" sz="2400" baseline="-25000" smtClean="0">
                <a:sym typeface="Symbol"/>
              </a:rPr>
              <a:t>u</a:t>
            </a:r>
            <a:r>
              <a:rPr lang="en-US" sz="2400" smtClean="0">
                <a:sym typeface="Symbol"/>
              </a:rPr>
              <a:t>  =  0</a:t>
            </a:r>
            <a:endParaRPr lang="en-US" sz="2400" smtClean="0"/>
          </a:p>
          <a:p>
            <a:r>
              <a:rPr lang="en-US" smtClean="0">
                <a:sym typeface="Symbol"/>
              </a:rPr>
              <a:t>Implement with a single zero restriction in a constrained (same cost function) two class model</a:t>
            </a:r>
          </a:p>
          <a:p>
            <a:r>
              <a:rPr lang="en-US" smtClean="0">
                <a:sym typeface="Symbol"/>
              </a:rPr>
              <a:t>Parameterization:  </a:t>
            </a:r>
            <a:r>
              <a:rPr lang="el-GR" smtClean="0">
                <a:sym typeface="Symbol"/>
              </a:rPr>
              <a:t>λ</a:t>
            </a:r>
            <a:r>
              <a:rPr lang="en-US" smtClean="0">
                <a:sym typeface="Symbol"/>
              </a:rPr>
              <a:t>  = </a:t>
            </a:r>
            <a:r>
              <a:rPr lang="en-US" baseline="-25000" smtClean="0">
                <a:sym typeface="Symbol"/>
              </a:rPr>
              <a:t>u</a:t>
            </a:r>
            <a:r>
              <a:rPr lang="en-US" smtClean="0">
                <a:sym typeface="Symbol"/>
              </a:rPr>
              <a:t> /</a:t>
            </a:r>
            <a:r>
              <a:rPr lang="en-US" baseline="-25000" smtClean="0">
                <a:sym typeface="Symbol"/>
              </a:rPr>
              <a:t>v</a:t>
            </a:r>
            <a:r>
              <a:rPr lang="en-US" smtClean="0">
                <a:sym typeface="Symbol"/>
              </a:rPr>
              <a:t>  = 0 in class 2.</a:t>
            </a:r>
            <a:endParaRPr lang="en-US" smtClean="0"/>
          </a:p>
        </p:txBody>
      </p:sp>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
        <p:nvSpPr>
          <p:cNvPr id="5" name="Rectangle 4"/>
          <p:cNvSpPr/>
          <p:nvPr/>
        </p:nvSpPr>
        <p:spPr>
          <a:xfrm>
            <a:off x="6832600" y="2057400"/>
            <a:ext cx="1320800" cy="1447800"/>
          </a:xfrm>
          <a:prstGeom prst="rect">
            <a:avLst/>
          </a:prstGeom>
          <a:solidFill>
            <a:srgbClr val="FF0000">
              <a:alpha val="12941"/>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676399" y="764728"/>
            <a:ext cx="6353175" cy="5845621"/>
          </a:xfrm>
          <a:prstGeom prst="rect">
            <a:avLst/>
          </a:prstGeom>
          <a:noFill/>
          <a:ln w="9525">
            <a:noFill/>
            <a:miter lim="800000"/>
            <a:headEnd/>
            <a:tailEnd/>
          </a:ln>
          <a:effectLst/>
        </p:spPr>
      </p:pic>
      <p:sp>
        <p:nvSpPr>
          <p:cNvPr id="3" name="TextBox 2"/>
          <p:cNvSpPr txBox="1"/>
          <p:nvPr/>
        </p:nvSpPr>
        <p:spPr>
          <a:xfrm>
            <a:off x="5029200" y="1000780"/>
            <a:ext cx="2895600" cy="523220"/>
          </a:xfrm>
          <a:prstGeom prst="rect">
            <a:avLst/>
          </a:prstGeom>
          <a:noFill/>
          <a:ln w="12700">
            <a:solidFill>
              <a:schemeClr val="tx1"/>
            </a:solidFill>
          </a:ln>
        </p:spPr>
        <p:txBody>
          <a:bodyPr wrap="square" rtlCol="0">
            <a:spAutoFit/>
          </a:bodyPr>
          <a:lstStyle/>
          <a:p>
            <a:r>
              <a:rPr lang="en-US" sz="1400" b="1" smtClean="0">
                <a:solidFill>
                  <a:srgbClr val="FF0000"/>
                </a:solidFill>
              </a:rPr>
              <a:t>LogL= 464 with a common frontier model, 527 with two classes</a:t>
            </a:r>
            <a:endParaRPr lang="en-US" sz="1400" b="1">
              <a:solidFill>
                <a:srgbClr val="FF0000"/>
              </a:solidFill>
            </a:endParaRPr>
          </a:p>
        </p:txBody>
      </p:sp>
      <p:cxnSp>
        <p:nvCxnSpPr>
          <p:cNvPr id="5" name="Straight Arrow Connector 4"/>
          <p:cNvCxnSpPr/>
          <p:nvPr/>
        </p:nvCxnSpPr>
        <p:spPr>
          <a:xfrm>
            <a:off x="1066800" y="4330700"/>
            <a:ext cx="6858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667000" y="4495800"/>
            <a:ext cx="990600" cy="304800"/>
          </a:xfrm>
          <a:prstGeom prst="rect">
            <a:avLst/>
          </a:prstGeom>
          <a:solidFill>
            <a:srgbClr val="FF6600">
              <a:alpha val="1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590800"/>
            <a:ext cx="7772400" cy="1470025"/>
          </a:xfrm>
        </p:spPr>
        <p:txBody>
          <a:bodyPr>
            <a:noAutofit/>
          </a:bodyPr>
          <a:lstStyle/>
          <a:p>
            <a:r>
              <a:rPr lang="en-US" sz="3600" b="1" smtClean="0"/>
              <a:t>Revealing Additional Dimensions of Preference Heterogeneity in a Latent Class Mixed Multinomial Logit Model </a:t>
            </a:r>
            <a:r>
              <a:rPr lang="en-US" sz="1800" smtClean="0"/>
              <a:t/>
            </a:r>
            <a:br>
              <a:rPr lang="en-US" sz="1800" smtClean="0"/>
            </a:br>
            <a:r>
              <a:rPr lang="en-US" sz="1800" b="1" smtClean="0"/>
              <a:t> </a:t>
            </a:r>
            <a:r>
              <a:rPr lang="en-US" sz="1800" smtClean="0"/>
              <a:t/>
            </a:r>
            <a:br>
              <a:rPr lang="en-US" sz="1800" smtClean="0"/>
            </a:br>
            <a:r>
              <a:rPr lang="en-AU" sz="1800" smtClean="0"/>
              <a:t> </a:t>
            </a:r>
            <a:r>
              <a:rPr lang="en-US" sz="1800" smtClean="0"/>
              <a:t/>
            </a:r>
            <a:br>
              <a:rPr lang="en-US" sz="1800" smtClean="0"/>
            </a:br>
            <a:r>
              <a:rPr lang="en-AU" sz="1800" smtClean="0"/>
              <a:t>William H. Greene</a:t>
            </a:r>
            <a:r>
              <a:rPr lang="en-US" sz="1800" smtClean="0"/>
              <a:t/>
            </a:r>
            <a:br>
              <a:rPr lang="en-US" sz="1800" smtClean="0"/>
            </a:br>
            <a:r>
              <a:rPr lang="en-AU" sz="1800" smtClean="0"/>
              <a:t>Department of Economics</a:t>
            </a:r>
            <a:r>
              <a:rPr lang="en-US" sz="1800" smtClean="0"/>
              <a:t/>
            </a:r>
            <a:br>
              <a:rPr lang="en-US" sz="1800" smtClean="0"/>
            </a:br>
            <a:r>
              <a:rPr lang="en-AU" sz="1800" smtClean="0"/>
              <a:t>Stern School of Business</a:t>
            </a:r>
            <a:r>
              <a:rPr lang="en-US" sz="1800" smtClean="0"/>
              <a:t/>
            </a:r>
            <a:br>
              <a:rPr lang="en-US" sz="1800" smtClean="0"/>
            </a:br>
            <a:r>
              <a:rPr lang="en-AU" sz="1800" smtClean="0"/>
              <a:t>New York University, New York 10012</a:t>
            </a:r>
            <a:r>
              <a:rPr lang="en-US" sz="1800" smtClean="0"/>
              <a:t/>
            </a:r>
            <a:br>
              <a:rPr lang="en-US" sz="1800" smtClean="0"/>
            </a:br>
            <a:r>
              <a:rPr lang="nb-NO" sz="1800" u="sng" smtClean="0">
                <a:hlinkClick r:id="rId2"/>
              </a:rPr>
              <a:t>wgreene@stern.nyu.edu</a:t>
            </a:r>
            <a:r>
              <a:rPr lang="en-US" sz="1800" smtClean="0"/>
              <a:t/>
            </a:r>
            <a:br>
              <a:rPr lang="en-US" sz="1800" smtClean="0"/>
            </a:br>
            <a:r>
              <a:rPr lang="nb-NO" sz="1800" smtClean="0"/>
              <a:t> </a:t>
            </a:r>
            <a:r>
              <a:rPr lang="en-US" sz="1800" smtClean="0"/>
              <a:t/>
            </a:r>
            <a:br>
              <a:rPr lang="en-US" sz="1800" smtClean="0"/>
            </a:br>
            <a:r>
              <a:rPr lang="nb-NO" sz="1800" smtClean="0"/>
              <a:t>David A. Hensher</a:t>
            </a:r>
            <a:r>
              <a:rPr lang="en-US" sz="1800" smtClean="0"/>
              <a:t/>
            </a:r>
            <a:br>
              <a:rPr lang="en-US" sz="1800" smtClean="0"/>
            </a:br>
            <a:r>
              <a:rPr lang="en-AU" sz="1800" smtClean="0"/>
              <a:t>Institute of Transport and Logistics Studies</a:t>
            </a:r>
            <a:r>
              <a:rPr lang="en-US" sz="1800" smtClean="0"/>
              <a:t/>
            </a:r>
            <a:br>
              <a:rPr lang="en-US" sz="1800" smtClean="0"/>
            </a:br>
            <a:r>
              <a:rPr lang="en-AU" sz="1800" smtClean="0"/>
              <a:t>Faculty of Economics and Business</a:t>
            </a:r>
            <a:r>
              <a:rPr lang="en-US" sz="1800" smtClean="0"/>
              <a:t/>
            </a:r>
            <a:br>
              <a:rPr lang="en-US" sz="1800" smtClean="0"/>
            </a:br>
            <a:r>
              <a:rPr lang="en-AU" sz="1800" smtClean="0"/>
              <a:t>The University of Sydney</a:t>
            </a:r>
            <a:r>
              <a:rPr lang="en-US" sz="1800" smtClean="0"/>
              <a:t/>
            </a:r>
            <a:br>
              <a:rPr lang="en-US" sz="1800" smtClean="0"/>
            </a:br>
            <a:r>
              <a:rPr lang="en-AU" sz="1800" smtClean="0"/>
              <a:t>NSW 2006 Australia</a:t>
            </a:r>
            <a:r>
              <a:rPr lang="en-US" sz="1800" smtClean="0"/>
              <a:t/>
            </a:r>
            <a:br>
              <a:rPr lang="en-US" sz="1800" smtClean="0"/>
            </a:br>
            <a:r>
              <a:rPr lang="en-AU" sz="1800" u="sng" smtClean="0">
                <a:hlinkClick r:id="rId3"/>
              </a:rPr>
              <a:t>David.Hensher@sydney.edu.au</a:t>
            </a:r>
            <a:endParaRPr lang="en-US" sz="1800"/>
          </a:p>
        </p:txBody>
      </p:sp>
      <p:sp>
        <p:nvSpPr>
          <p:cNvPr id="3" name="TextBox 2"/>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31838"/>
          </a:xfrm>
        </p:spPr>
        <p:txBody>
          <a:bodyPr>
            <a:normAutofit fontScale="90000"/>
          </a:bodyPr>
          <a:lstStyle/>
          <a:p>
            <a:r>
              <a:rPr lang="en-US" smtClean="0"/>
              <a:t>Freight Forwarding Experiment</a:t>
            </a:r>
            <a:endParaRPr lang="en-US"/>
          </a:p>
        </p:txBody>
      </p:sp>
      <p:sp>
        <p:nvSpPr>
          <p:cNvPr id="3" name="Content Placeholder 2"/>
          <p:cNvSpPr>
            <a:spLocks noGrp="1"/>
          </p:cNvSpPr>
          <p:nvPr>
            <p:ph idx="1"/>
          </p:nvPr>
        </p:nvSpPr>
        <p:spPr/>
        <p:txBody>
          <a:bodyPr>
            <a:normAutofit fontScale="92500" lnSpcReduction="10000"/>
          </a:bodyPr>
          <a:lstStyle/>
          <a:p>
            <a:r>
              <a:rPr lang="en-AU" smtClean="0"/>
              <a:t>A stated choice (SC) framework within which a freight transporter defined a recent reference trip in terms of its time and cost attributes (detailed below), treating fuel as a separate cost item to the variable user charge (VUC), </a:t>
            </a:r>
          </a:p>
          <a:p>
            <a:r>
              <a:rPr lang="en-AU" smtClean="0"/>
              <a:t>Whilst in-depth interviews and literature reviews revealed myriad attributes that influence freight decision making, we focussed on the subset of these attributes that were most likely to be directly affected by congestion charges. </a:t>
            </a:r>
            <a:endParaRPr lang="en-US"/>
          </a:p>
        </p:txBody>
      </p:sp>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26%20game4"/>
          <p:cNvPicPr>
            <a:picLocks noChangeAspect="1" noChangeArrowheads="1"/>
          </p:cNvPicPr>
          <p:nvPr/>
        </p:nvPicPr>
        <p:blipFill>
          <a:blip r:embed="rId2" cstate="print"/>
          <a:srcRect/>
          <a:stretch>
            <a:fillRect/>
          </a:stretch>
        </p:blipFill>
        <p:spPr bwMode="auto">
          <a:xfrm>
            <a:off x="381000" y="609600"/>
            <a:ext cx="8476772" cy="5867400"/>
          </a:xfrm>
          <a:prstGeom prst="rect">
            <a:avLst/>
          </a:prstGeom>
          <a:noFill/>
          <a:ln w="9525">
            <a:noFill/>
            <a:miter lim="800000"/>
            <a:headEnd/>
            <a:tailEnd/>
          </a:ln>
        </p:spPr>
      </p:pic>
      <p:sp>
        <p:nvSpPr>
          <p:cNvPr id="3" name="TextBox 2"/>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lstStyle/>
          <a:p>
            <a:r>
              <a:rPr lang="en-US" smtClean="0"/>
              <a:t>LC-RP Model</a:t>
            </a:r>
            <a:endParaRPr lang="en-US"/>
          </a:p>
        </p:txBody>
      </p:sp>
      <p:sp>
        <p:nvSpPr>
          <p:cNvPr id="3" name="Content Placeholder 2"/>
          <p:cNvSpPr>
            <a:spLocks noGrp="1"/>
          </p:cNvSpPr>
          <p:nvPr>
            <p:ph idx="1"/>
          </p:nvPr>
        </p:nvSpPr>
        <p:spPr/>
        <p:txBody>
          <a:bodyPr/>
          <a:lstStyle/>
          <a:p>
            <a:r>
              <a:rPr lang="en-US" smtClean="0"/>
              <a:t>Latent Class Structure for Overall Model Format</a:t>
            </a:r>
          </a:p>
          <a:p>
            <a:endParaRPr lang="en-US" smtClean="0"/>
          </a:p>
          <a:p>
            <a:r>
              <a:rPr lang="en-US" smtClean="0"/>
              <a:t>Random Parameters Model within Classes</a:t>
            </a:r>
          </a:p>
          <a:p>
            <a:endParaRPr lang="en-US" smtClean="0"/>
          </a:p>
          <a:p>
            <a:r>
              <a:rPr lang="en-US" smtClean="0"/>
              <a:t>Prior class probabilities are heterogeneous</a:t>
            </a:r>
            <a:endParaRPr lang="en-US"/>
          </a:p>
        </p:txBody>
      </p:sp>
      <p:sp>
        <p:nvSpPr>
          <p:cNvPr id="4" name="TextBox 3"/>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609600" y="990600"/>
            <a:ext cx="8045174" cy="4724400"/>
          </a:xfrm>
          <a:prstGeom prst="rect">
            <a:avLst/>
          </a:prstGeom>
          <a:noFill/>
          <a:ln w="9525">
            <a:noFill/>
            <a:miter lim="800000"/>
            <a:headEnd/>
            <a:tailEnd/>
          </a:ln>
        </p:spPr>
      </p:pic>
      <p:sp>
        <p:nvSpPr>
          <p:cNvPr id="5" name="Rectangle 4"/>
          <p:cNvSpPr/>
          <p:nvPr/>
        </p:nvSpPr>
        <p:spPr>
          <a:xfrm>
            <a:off x="5562600" y="1295400"/>
            <a:ext cx="3048000" cy="4419600"/>
          </a:xfrm>
          <a:prstGeom prst="rect">
            <a:avLst/>
          </a:prstGeom>
          <a:solidFill>
            <a:srgbClr val="4F81BD">
              <a:alpha val="1882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562600" y="2209800"/>
            <a:ext cx="3048000" cy="609600"/>
          </a:xfrm>
          <a:prstGeom prst="rect">
            <a:avLst/>
          </a:prstGeom>
          <a:solidFill>
            <a:srgbClr val="FFC000">
              <a:alpha val="12157"/>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a:spLocks noChangeArrowheads="1"/>
          </p:cNvSpPr>
          <p:nvPr/>
        </p:nvSpPr>
        <p:spPr bwMode="auto">
          <a:xfrm>
            <a:off x="152400" y="76201"/>
            <a:ext cx="7162800" cy="400110"/>
          </a:xfrm>
          <a:prstGeom prst="rect">
            <a:avLst/>
          </a:prstGeom>
          <a:noFill/>
          <a:ln w="9525">
            <a:noFill/>
            <a:miter lim="800000"/>
            <a:headEnd/>
            <a:tailEnd/>
          </a:ln>
        </p:spPr>
        <p:txBody>
          <a:bodyPr wrap="square">
            <a:spAutoFit/>
          </a:bodyPr>
          <a:lstStyle/>
          <a:p>
            <a:r>
              <a:rPr lang="en-US" sz="1000" smtClean="0">
                <a:latin typeface="Tahoma" pitchFamily="34" charset="0"/>
                <a:cs typeface="Tahoma" pitchFamily="34" charset="0"/>
                <a:sym typeface="Wingdings 2" pitchFamily="18" charset="2"/>
              </a:rPr>
              <a:t>Latent Class Modeling  </a:t>
            </a:r>
          </a:p>
          <a:p>
            <a:r>
              <a:rPr lang="en-US" sz="1000" smtClean="0">
                <a:latin typeface="Tahoma" pitchFamily="34" charset="0"/>
                <a:cs typeface="Tahoma" pitchFamily="34" charset="0"/>
                <a:sym typeface="Wingdings 2" pitchFamily="18" charset="2"/>
              </a:rPr>
              <a:t>Applications                </a:t>
            </a:r>
            <a:endParaRPr lang="en-US" sz="1000" dirty="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Conclusion</a:t>
            </a:r>
            <a:endParaRPr lang="en-US"/>
          </a:p>
        </p:txBody>
      </p:sp>
      <p:sp>
        <p:nvSpPr>
          <p:cNvPr id="3" name="Content Placeholder 2"/>
          <p:cNvSpPr>
            <a:spLocks noGrp="1"/>
          </p:cNvSpPr>
          <p:nvPr>
            <p:ph idx="1"/>
          </p:nvPr>
        </p:nvSpPr>
        <p:spPr/>
        <p:txBody>
          <a:bodyPr/>
          <a:lstStyle/>
          <a:p>
            <a:pPr>
              <a:buNone/>
            </a:pPr>
            <a:endParaRPr lang="en-US" smtClean="0"/>
          </a:p>
          <a:p>
            <a:pPr>
              <a:buNone/>
            </a:pPr>
            <a:endParaRPr lang="en-US" smtClean="0"/>
          </a:p>
          <a:p>
            <a:pPr>
              <a:buNone/>
            </a:pPr>
            <a:r>
              <a:rPr lang="en-US" smtClean="0"/>
              <a:t>    Latent class modeling provides a rich, flexible platform for behavioral model building.</a:t>
            </a:r>
          </a:p>
          <a:p>
            <a:pPr>
              <a:buNone/>
            </a:pPr>
            <a:endParaRPr lang="en-US" smtClean="0"/>
          </a:p>
          <a:p>
            <a:pPr>
              <a:buNone/>
            </a:pPr>
            <a:r>
              <a:rPr lang="en-US" smtClean="0"/>
              <a:t>							Thank you.</a:t>
            </a:r>
            <a:endParaRPr lang="en-US"/>
          </a:p>
        </p:txBody>
      </p:sp>
      <p:sp>
        <p:nvSpPr>
          <p:cNvPr id="4" name="Rectangle 3"/>
          <p:cNvSpPr/>
          <p:nvPr/>
        </p:nvSpPr>
        <p:spPr>
          <a:xfrm>
            <a:off x="685800" y="2819400"/>
            <a:ext cx="8001000" cy="990600"/>
          </a:xfrm>
          <a:prstGeom prst="rect">
            <a:avLst/>
          </a:prstGeom>
          <a:solidFill>
            <a:srgbClr val="FFC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1430</TotalTime>
  <Words>3032</Words>
  <Application>Microsoft Office PowerPoint</Application>
  <PresentationFormat>On-screen Show (4:3)</PresentationFormat>
  <Paragraphs>407</Paragraphs>
  <Slides>73</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73</vt:i4>
      </vt:variant>
    </vt:vector>
  </HeadingPairs>
  <TitlesOfParts>
    <vt:vector size="75" baseType="lpstr">
      <vt:lpstr>Office Theme</vt:lpstr>
      <vt:lpstr>Equation</vt:lpstr>
      <vt:lpstr>Slide 1</vt:lpstr>
      <vt:lpstr>Outline</vt:lpstr>
      <vt:lpstr>The “Finite Mixture Model”</vt:lpstr>
      <vt:lpstr>Slide 4</vt:lpstr>
      <vt:lpstr>Slide 5</vt:lpstr>
      <vt:lpstr>Slide 6</vt:lpstr>
      <vt:lpstr>Slide 7</vt:lpstr>
      <vt:lpstr>Slide 8</vt:lpstr>
      <vt:lpstr>The Latent Class “Model”</vt:lpstr>
      <vt:lpstr>Latent Classes</vt:lpstr>
      <vt:lpstr>Slide 11</vt:lpstr>
      <vt:lpstr>An LC Hurdle NB2 Model</vt:lpstr>
      <vt:lpstr>Slide 13</vt:lpstr>
      <vt:lpstr>A Practical Distinction</vt:lpstr>
      <vt:lpstr>Why Make the Distinction?</vt:lpstr>
      <vt:lpstr>Antecedents</vt:lpstr>
      <vt:lpstr>Split Population Survival Models</vt:lpstr>
      <vt:lpstr>Switching Regressions</vt:lpstr>
      <vt:lpstr>Slide 19</vt:lpstr>
      <vt:lpstr>Endogenous Switching</vt:lpstr>
      <vt:lpstr>Zero Inflation Models</vt:lpstr>
      <vt:lpstr>Variations of Interest</vt:lpstr>
      <vt:lpstr>Heterogeneous Class Probabilities</vt:lpstr>
      <vt:lpstr>Interpreting the Discrete Variation</vt:lpstr>
      <vt:lpstr>A Loose End in the Theory</vt:lpstr>
      <vt:lpstr>A Mundlak Correction for LCM?</vt:lpstr>
      <vt:lpstr>Applications</vt:lpstr>
      <vt:lpstr>Slide 28</vt:lpstr>
      <vt:lpstr>Modeling BMI</vt:lpstr>
      <vt:lpstr>Standard Two Class LCM</vt:lpstr>
      <vt:lpstr>Correlation of Unobservables</vt:lpstr>
      <vt:lpstr>Slide 32</vt:lpstr>
      <vt:lpstr>An Identification Issue in Generalized Ordered Choice Models</vt:lpstr>
      <vt:lpstr>Slide 34</vt:lpstr>
      <vt:lpstr>Introduction</vt:lpstr>
      <vt:lpstr>Slide 36</vt:lpstr>
      <vt:lpstr>Slide 37</vt:lpstr>
      <vt:lpstr>Slide 38</vt:lpstr>
      <vt:lpstr>Slide 39</vt:lpstr>
      <vt:lpstr>Slide 40</vt:lpstr>
      <vt:lpstr>Slide 41</vt:lpstr>
      <vt:lpstr>Slide 42</vt:lpstr>
      <vt:lpstr>Slide 43</vt:lpstr>
      <vt:lpstr>Choice Strategy</vt:lpstr>
      <vt:lpstr>Decision Strategy in Multinomial Choice</vt:lpstr>
      <vt:lpstr>Stated Choice Experiment</vt:lpstr>
      <vt:lpstr>Multinomial Logit Model</vt:lpstr>
      <vt:lpstr>Individual Explicitly Ignores Attributes</vt:lpstr>
      <vt:lpstr>Stated Choice Experiment</vt:lpstr>
      <vt:lpstr>Appropriate Modeling Strategy</vt:lpstr>
      <vt:lpstr>Individual Implicitly Ignores Attributes</vt:lpstr>
      <vt:lpstr>Stated Choice Experiment</vt:lpstr>
      <vt:lpstr>The 2K model</vt:lpstr>
      <vt:lpstr>A Latent Class Model</vt:lpstr>
      <vt:lpstr>Results for the 2K model</vt:lpstr>
      <vt:lpstr>Latent Class Models with Cross Class Restrictions</vt:lpstr>
      <vt:lpstr>Practicalities</vt:lpstr>
      <vt:lpstr>Latent Class Analysis of Nursing Home Cost Efficiency</vt:lpstr>
      <vt:lpstr>Latent Class Efficiency Studies</vt:lpstr>
      <vt:lpstr>Studying Economic Efficiency  in Health Care</vt:lpstr>
      <vt:lpstr>Stochastic Frontier Analysis</vt:lpstr>
      <vt:lpstr>Slide 62</vt:lpstr>
      <vt:lpstr>Nursing Home Costs</vt:lpstr>
      <vt:lpstr>Estimated Cost Efficiency</vt:lpstr>
      <vt:lpstr>Inefficiency?</vt:lpstr>
      <vt:lpstr>A Two Class Model</vt:lpstr>
      <vt:lpstr>Slide 67</vt:lpstr>
      <vt:lpstr>Revealing Additional Dimensions of Preference Heterogeneity in a Latent Class Mixed Multinomial Logit Model      William H. Greene Department of Economics Stern School of Business New York University, New York 10012 wgreene@stern.nyu.edu   David A. Hensher Institute of Transport and Logistics Studies Faculty of Economics and Business The University of Sydney NSW 2006 Australia David.Hensher@sydney.edu.au</vt:lpstr>
      <vt:lpstr>Freight Forwarding Experiment</vt:lpstr>
      <vt:lpstr>Slide 70</vt:lpstr>
      <vt:lpstr>LC-RP Model</vt:lpstr>
      <vt:lpstr>Slide 72</vt:lpstr>
      <vt:lpstr>Conclusion</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3rd Annual Health  Econometrics Workshop</dc:title>
  <dc:creator>Bill</dc:creator>
  <cp:lastModifiedBy>Bill</cp:lastModifiedBy>
  <cp:revision>56</cp:revision>
  <dcterms:created xsi:type="dcterms:W3CDTF">2011-08-28T22:51:38Z</dcterms:created>
  <dcterms:modified xsi:type="dcterms:W3CDTF">2012-02-21T14:06:11Z</dcterms:modified>
</cp:coreProperties>
</file>