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bookmarkIdSeed="2">
  <p:sldMasterIdLst>
    <p:sldMasterId id="2147483696" r:id="rId1"/>
  </p:sldMasterIdLst>
  <p:notesMasterIdLst>
    <p:notesMasterId r:id="rId16"/>
  </p:notesMasterIdLst>
  <p:sldIdLst>
    <p:sldId id="417" r:id="rId2"/>
    <p:sldId id="258" r:id="rId3"/>
    <p:sldId id="396" r:id="rId4"/>
    <p:sldId id="345" r:id="rId5"/>
    <p:sldId id="440" r:id="rId6"/>
    <p:sldId id="382" r:id="rId7"/>
    <p:sldId id="383" r:id="rId8"/>
    <p:sldId id="424" r:id="rId9"/>
    <p:sldId id="407" r:id="rId10"/>
    <p:sldId id="441" r:id="rId11"/>
    <p:sldId id="438" r:id="rId12"/>
    <p:sldId id="388" r:id="rId13"/>
    <p:sldId id="442" r:id="rId14"/>
    <p:sldId id="404" r:id="rId15"/>
  </p:sldIdLst>
  <p:sldSz cx="9144000" cy="6858000" type="screen4x3"/>
  <p:notesSz cx="7010400" cy="9296400"/>
  <p:embeddedFontLst>
    <p:embeddedFont>
      <p:font typeface="Tw Cen MT" pitchFamily="34" charset="0"/>
      <p:regular r:id="rId17"/>
      <p:bold r:id="rId18"/>
      <p:italic r:id="rId19"/>
      <p:boldItalic r:id="rId20"/>
    </p:embeddedFont>
    <p:embeddedFont>
      <p:font typeface="Calibri" pitchFamily="34" charset="0"/>
      <p:regular r:id="rId21"/>
      <p:bold r:id="rId22"/>
      <p:italic r:id="rId23"/>
      <p:boldItalic r:id="rId24"/>
    </p:embeddedFont>
    <p:embeddedFont>
      <p:font typeface="Wingdings 2" pitchFamily="18" charset="2"/>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8408B7C-C366-4005-AA3A-9DFCAA35E469}">
          <p14:sldIdLst>
            <p14:sldId id="417"/>
            <p14:sldId id="258"/>
            <p14:sldId id="396"/>
            <p14:sldId id="345"/>
            <p14:sldId id="440"/>
            <p14:sldId id="382"/>
            <p14:sldId id="383"/>
            <p14:sldId id="424"/>
            <p14:sldId id="407"/>
            <p14:sldId id="441"/>
            <p14:sldId id="438"/>
            <p14:sldId id="388"/>
            <p14:sldId id="442"/>
            <p14:sldId id="40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14" autoAdjust="0"/>
    <p:restoredTop sz="94677" autoAdjust="0"/>
  </p:normalViewPr>
  <p:slideViewPr>
    <p:cSldViewPr>
      <p:cViewPr>
        <p:scale>
          <a:sx n="66" d="100"/>
          <a:sy n="66" d="100"/>
        </p:scale>
        <p:origin x="-658" y="-470"/>
      </p:cViewPr>
      <p:guideLst>
        <p:guide orient="horz" pos="2160"/>
        <p:guide pos="2880"/>
      </p:guideLst>
    </p:cSldViewPr>
  </p:slideViewPr>
  <p:outlineViewPr>
    <p:cViewPr>
      <p:scale>
        <a:sx n="33" d="100"/>
        <a:sy n="33" d="100"/>
      </p:scale>
      <p:origin x="0" y="11611"/>
    </p:cViewPr>
  </p:outlineViewPr>
  <p:notesTextViewPr>
    <p:cViewPr>
      <p:scale>
        <a:sx n="1" d="1"/>
        <a:sy n="1" d="1"/>
      </p:scale>
      <p:origin x="0" y="0"/>
    </p:cViewPr>
  </p:notesTextViewPr>
  <p:sorterViewPr>
    <p:cViewPr>
      <p:scale>
        <a:sx n="100" d="100"/>
        <a:sy n="100" d="100"/>
      </p:scale>
      <p:origin x="0" y="1714"/>
    </p:cViewPr>
  </p:sorterViewPr>
  <p:notesViewPr>
    <p:cSldViewPr>
      <p:cViewPr varScale="1">
        <p:scale>
          <a:sx n="62" d="100"/>
          <a:sy n="62" d="100"/>
        </p:scale>
        <p:origin x="-1670" y="-10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372" cy="464184"/>
          </a:xfrm>
          <a:prstGeom prst="rect">
            <a:avLst/>
          </a:prstGeom>
        </p:spPr>
        <p:txBody>
          <a:bodyPr vert="horz" lIns="91650" tIns="45825" rIns="91650" bIns="45825" rtlCol="0"/>
          <a:lstStyle>
            <a:lvl1pPr algn="l">
              <a:defRPr sz="1200"/>
            </a:lvl1pPr>
          </a:lstStyle>
          <a:p>
            <a:endParaRPr lang="en-US" dirty="0"/>
          </a:p>
        </p:txBody>
      </p:sp>
      <p:sp>
        <p:nvSpPr>
          <p:cNvPr id="3" name="Date Placeholder 2"/>
          <p:cNvSpPr>
            <a:spLocks noGrp="1"/>
          </p:cNvSpPr>
          <p:nvPr>
            <p:ph type="dt" idx="1"/>
          </p:nvPr>
        </p:nvSpPr>
        <p:spPr>
          <a:xfrm>
            <a:off x="3970436" y="0"/>
            <a:ext cx="3038372" cy="464184"/>
          </a:xfrm>
          <a:prstGeom prst="rect">
            <a:avLst/>
          </a:prstGeom>
        </p:spPr>
        <p:txBody>
          <a:bodyPr vert="horz" lIns="91650" tIns="45825" rIns="91650" bIns="45825" rtlCol="0"/>
          <a:lstStyle>
            <a:lvl1pPr algn="r">
              <a:defRPr sz="1200"/>
            </a:lvl1pPr>
          </a:lstStyle>
          <a:p>
            <a:fld id="{9D012EA2-F3C3-42E3-B662-11F4893EDA3D}" type="datetimeFigureOut">
              <a:rPr lang="en-US" smtClean="0"/>
              <a:t>6/19/2013</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1650" tIns="45825" rIns="91650" bIns="45825" rtlCol="0" anchor="ctr"/>
          <a:lstStyle/>
          <a:p>
            <a:endParaRPr lang="en-US" dirty="0"/>
          </a:p>
        </p:txBody>
      </p:sp>
      <p:sp>
        <p:nvSpPr>
          <p:cNvPr id="5" name="Notes Placeholder 4"/>
          <p:cNvSpPr>
            <a:spLocks noGrp="1"/>
          </p:cNvSpPr>
          <p:nvPr>
            <p:ph type="body" sz="quarter" idx="3"/>
          </p:nvPr>
        </p:nvSpPr>
        <p:spPr>
          <a:xfrm>
            <a:off x="701040" y="4416108"/>
            <a:ext cx="5608320" cy="4182427"/>
          </a:xfrm>
          <a:prstGeom prst="rect">
            <a:avLst/>
          </a:prstGeom>
        </p:spPr>
        <p:txBody>
          <a:bodyPr vert="horz" lIns="91650" tIns="45825" rIns="91650" bIns="4582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0627"/>
            <a:ext cx="3038372" cy="464184"/>
          </a:xfrm>
          <a:prstGeom prst="rect">
            <a:avLst/>
          </a:prstGeom>
        </p:spPr>
        <p:txBody>
          <a:bodyPr vert="horz" lIns="91650" tIns="45825" rIns="91650" bIns="458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436" y="8830627"/>
            <a:ext cx="3038372" cy="464184"/>
          </a:xfrm>
          <a:prstGeom prst="rect">
            <a:avLst/>
          </a:prstGeom>
        </p:spPr>
        <p:txBody>
          <a:bodyPr vert="horz" lIns="91650" tIns="45825" rIns="91650" bIns="45825" rtlCol="0" anchor="b"/>
          <a:lstStyle>
            <a:lvl1pPr algn="r">
              <a:defRPr sz="1200"/>
            </a:lvl1pPr>
          </a:lstStyle>
          <a:p>
            <a:fld id="{4ED4D7F7-5FD1-4CF0-A862-9293B006DD95}" type="slidenum">
              <a:rPr lang="en-US" smtClean="0"/>
              <a:t>‹#›</a:t>
            </a:fld>
            <a:endParaRPr lang="en-US" dirty="0"/>
          </a:p>
        </p:txBody>
      </p:sp>
    </p:spTree>
    <p:extLst>
      <p:ext uri="{BB962C8B-B14F-4D97-AF65-F5344CB8AC3E}">
        <p14:creationId xmlns:p14="http://schemas.microsoft.com/office/powerpoint/2010/main" val="1425728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4D7F7-5FD1-4CF0-A862-9293B006DD95}" type="slidenum">
              <a:rPr lang="en-US" smtClean="0"/>
              <a:t>4</a:t>
            </a:fld>
            <a:endParaRPr lang="en-US" dirty="0"/>
          </a:p>
        </p:txBody>
      </p:sp>
    </p:spTree>
    <p:extLst>
      <p:ext uri="{BB962C8B-B14F-4D97-AF65-F5344CB8AC3E}">
        <p14:creationId xmlns:p14="http://schemas.microsoft.com/office/powerpoint/2010/main" val="411353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4D7F7-5FD1-4CF0-A862-9293B006DD95}" type="slidenum">
              <a:rPr lang="en-US" smtClean="0"/>
              <a:t>5</a:t>
            </a:fld>
            <a:endParaRPr lang="en-US" dirty="0"/>
          </a:p>
        </p:txBody>
      </p:sp>
    </p:spTree>
    <p:extLst>
      <p:ext uri="{BB962C8B-B14F-4D97-AF65-F5344CB8AC3E}">
        <p14:creationId xmlns:p14="http://schemas.microsoft.com/office/powerpoint/2010/main" val="4113532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D4D7F7-5FD1-4CF0-A862-9293B006DD95}" type="slidenum">
              <a:rPr lang="en-US" smtClean="0"/>
              <a:t>7</a:t>
            </a:fld>
            <a:endParaRPr lang="en-US" dirty="0"/>
          </a:p>
        </p:txBody>
      </p:sp>
    </p:spTree>
    <p:extLst>
      <p:ext uri="{BB962C8B-B14F-4D97-AF65-F5344CB8AC3E}">
        <p14:creationId xmlns:p14="http://schemas.microsoft.com/office/powerpoint/2010/main" val="2179035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D4D7F7-5FD1-4CF0-A862-9293B006DD95}" type="slidenum">
              <a:rPr lang="en-US" smtClean="0"/>
              <a:t>8</a:t>
            </a:fld>
            <a:endParaRPr lang="en-US" dirty="0"/>
          </a:p>
        </p:txBody>
      </p:sp>
    </p:spTree>
    <p:extLst>
      <p:ext uri="{BB962C8B-B14F-4D97-AF65-F5344CB8AC3E}">
        <p14:creationId xmlns:p14="http://schemas.microsoft.com/office/powerpoint/2010/main" val="2179035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eaLnBrk="1" latinLnBrk="0" hangingPunct="1"/>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kumimoji="0"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CA15C064-DD44-4CAC-873E-2D1F54821676}" type="slidenum">
              <a:rPr kumimoji="0" lang="en-US" smtClean="0"/>
              <a:pPr eaLnBrk="1" latinLnBrk="0" hangingPunct="1"/>
              <a:t>‹#›</a:t>
            </a:fld>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7C3A134-F1C3-464B-BF47-54DC2DE08F52}" type="datetimeFigureOut">
              <a:rPr lang="en-US" smtClean="0"/>
              <a:t>6/19/2013</a:t>
            </a:fld>
            <a:endParaRPr lang="en-US"/>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A15C064-DD44-4CAC-873E-2D1F54821676}" type="slidenum">
              <a:rPr kumimoji="0" lang="en-US" smtClean="0"/>
              <a:pPr eaLnBrk="1" latinLnBrk="0" hangingPunct="1"/>
              <a:t>‹#›</a:t>
            </a:fld>
            <a:endParaRPr kumimoji="0"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wheel spokes="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A15C064-DD44-4CAC-873E-2D1F54821676}" type="slidenum">
              <a:rPr kumimoji="0" lang="en-US" smtClean="0"/>
              <a:pPr eaLnBrk="1" latinLnBrk="0" hangingPunct="1"/>
              <a:t>‹#›</a:t>
            </a:fld>
            <a:endParaRPr kumimoji="0" lang="en-US" dirty="0"/>
          </a:p>
        </p:txBody>
      </p:sp>
      <p:sp>
        <p:nvSpPr>
          <p:cNvPr id="14" name="Footer Placeholder 13"/>
          <p:cNvSpPr>
            <a:spLocks noGrp="1"/>
          </p:cNvSpPr>
          <p:nvPr>
            <p:ph type="ftr" sz="quarter" idx="12"/>
          </p:nvPr>
        </p:nvSpPr>
        <p:spPr/>
        <p:txBody>
          <a:bodyPr/>
          <a:lstStyle/>
          <a:p>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eaLnBrk="1" latinLnBrk="0" hangingPunct="1"/>
            <a:endParaRPr lang="en-US" dirty="0"/>
          </a:p>
        </p:txBody>
      </p:sp>
      <p:sp>
        <p:nvSpPr>
          <p:cNvPr id="10" name="Slide Number Placeholder 9"/>
          <p:cNvSpPr>
            <a:spLocks noGrp="1"/>
          </p:cNvSpPr>
          <p:nvPr>
            <p:ph type="sldNum" sz="quarter" idx="16"/>
          </p:nvPr>
        </p:nvSpPr>
        <p:spPr/>
        <p:txBody>
          <a:bodyPr rtlCol="0"/>
          <a:lstStyle/>
          <a:p>
            <a:fld id="{CA15C064-DD44-4CAC-873E-2D1F54821676}" type="slidenum">
              <a:rPr kumimoji="0" lang="en-US" smtClean="0"/>
              <a:pPr eaLnBrk="1" latinLnBrk="0" hangingPunct="1"/>
              <a:t>‹#›</a:t>
            </a:fld>
            <a:endParaRPr kumimoji="0" lang="en-US" dirty="0"/>
          </a:p>
        </p:txBody>
      </p:sp>
      <p:sp>
        <p:nvSpPr>
          <p:cNvPr id="12" name="Footer Placeholder 11"/>
          <p:cNvSpPr>
            <a:spLocks noGrp="1"/>
          </p:cNvSpPr>
          <p:nvPr>
            <p:ph type="ftr" sz="quarter" idx="17"/>
          </p:nvPr>
        </p:nvSpPr>
        <p:spPr/>
        <p:txBody>
          <a:bodyPr rtlCol="0"/>
          <a:lstStyle/>
          <a:p>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eaLnBrk="1" latinLnBrk="0" hangingPunct="1"/>
            <a:endParaRPr lang="en-US" dirty="0"/>
          </a:p>
        </p:txBody>
      </p:sp>
      <p:sp>
        <p:nvSpPr>
          <p:cNvPr id="12" name="Slide Number Placeholder 11"/>
          <p:cNvSpPr>
            <a:spLocks noGrp="1"/>
          </p:cNvSpPr>
          <p:nvPr>
            <p:ph type="sldNum" sz="quarter" idx="16"/>
          </p:nvPr>
        </p:nvSpPr>
        <p:spPr/>
        <p:txBody>
          <a:bodyPr rtlCol="0"/>
          <a:lstStyle/>
          <a:p>
            <a:fld id="{CA15C064-DD44-4CAC-873E-2D1F54821676}" type="slidenum">
              <a:rPr kumimoji="0" lang="en-US" smtClean="0"/>
              <a:pPr eaLnBrk="1" latinLnBrk="0" hangingPunct="1"/>
              <a:t>‹#›</a:t>
            </a:fld>
            <a:endParaRPr kumimoji="0" lang="en-US" dirty="0"/>
          </a:p>
        </p:txBody>
      </p:sp>
      <p:sp>
        <p:nvSpPr>
          <p:cNvPr id="14" name="Footer Placeholder 13"/>
          <p:cNvSpPr>
            <a:spLocks noGrp="1"/>
          </p:cNvSpPr>
          <p:nvPr>
            <p:ph type="ftr" sz="quarter" idx="17"/>
          </p:nvPr>
        </p:nvSpPr>
        <p:spPr/>
        <p:txBody>
          <a:bodyPr rtlCol="0"/>
          <a:lstStyle/>
          <a:p>
            <a:endParaRPr kumimoji="0"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eaLnBrk="1" latinLnBrk="0" hangingPunct="1"/>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CA15C064-DD44-4CAC-873E-2D1F54821676}" type="slidenum">
              <a:rPr kumimoji="0" lang="en-US" smtClean="0"/>
              <a:pPr eaLnBrk="1" latinLnBrk="0" hangingPunct="1"/>
              <a:t>‹#›</a:t>
            </a:fld>
            <a:endParaRPr kumimoji="0"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eaLnBrk="1" latinLnBrk="0" hangingPunct="1"/>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CA15C064-DD44-4CAC-873E-2D1F54821676}" type="slidenum">
              <a:rPr kumimoji="0" lang="en-US" smtClean="0"/>
              <a:pPr eaLnBrk="1" latinLnBrk="0" hangingPunct="1"/>
              <a:t>‹#›</a:t>
            </a:fld>
            <a:endParaRPr kumimoji="0" lang="en-US"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6DCAC">
                <a:alpha val="60000"/>
              </a:srgbClr>
            </a:gs>
            <a:gs pos="4000">
              <a:srgbClr val="E6D78A">
                <a:lumMod val="40000"/>
                <a:lumOff val="60000"/>
                <a:alpha val="43000"/>
              </a:srgbClr>
            </a:gs>
            <a:gs pos="87000">
              <a:srgbClr val="E6D78A"/>
            </a:gs>
            <a:gs pos="100000">
              <a:srgbClr val="C7AC4C"/>
            </a:gs>
            <a:gs pos="100000">
              <a:srgbClr val="E6DCAC"/>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lgn="l" eaLnBrk="1" latinLnBrk="0" hangingPunct="1"/>
            <a:endParaRPr lang="en-US" dirty="0">
              <a:solidFill>
                <a:schemeClr val="accent1">
                  <a:shade val="75000"/>
                </a:schemeClr>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dirty="0">
              <a:solidFill>
                <a:schemeClr val="accent1">
                  <a:shade val="75000"/>
                </a:schemeClr>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A15C064-DD44-4CAC-873E-2D1F54821676}" type="slidenum">
              <a:rPr kumimoji="0" lang="en-US" smtClean="0"/>
              <a:pPr eaLnBrk="1" latinLnBrk="0" hangingPunct="1"/>
              <a:t>‹#›</a:t>
            </a:fld>
            <a:endParaRPr kumimoji="0" lang="en-US" dirty="0">
              <a:solidFill>
                <a:schemeClr val="accent1">
                  <a:shade val="75000"/>
                </a:schemeClr>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43000"/>
            <a:ext cx="9144000" cy="1676400"/>
          </a:xfrm>
        </p:spPr>
        <p:txBody>
          <a:bodyPr>
            <a:normAutofit/>
          </a:bodyPr>
          <a:lstStyle/>
          <a:p>
            <a:pPr algn="ctr"/>
            <a:r>
              <a:rPr lang="en-US" dirty="0">
                <a:solidFill>
                  <a:schemeClr val="bg1"/>
                </a:solidFill>
              </a:rPr>
              <a:t>Corporate social </a:t>
            </a:r>
            <a:r>
              <a:rPr lang="en-US" dirty="0" smtClean="0">
                <a:solidFill>
                  <a:schemeClr val="bg1"/>
                </a:solidFill>
              </a:rPr>
              <a:t>responsibility:</a:t>
            </a:r>
            <a:r>
              <a:rPr lang="en-US" cap="none" dirty="0">
                <a:solidFill>
                  <a:schemeClr val="bg1"/>
                </a:solidFill>
              </a:rPr>
              <a:t/>
            </a:r>
            <a:br>
              <a:rPr lang="en-US" cap="none" dirty="0">
                <a:solidFill>
                  <a:schemeClr val="bg1"/>
                </a:solidFill>
              </a:rPr>
            </a:br>
            <a:r>
              <a:rPr lang="en-US" sz="3700" cap="none" dirty="0" smtClean="0">
                <a:solidFill>
                  <a:schemeClr val="bg1"/>
                </a:solidFill>
              </a:rPr>
              <a:t>Doing Good or Wasting Shareholders’ Money?</a:t>
            </a:r>
            <a:endParaRPr lang="en-US" sz="3700" cap="none" dirty="0">
              <a:solidFill>
                <a:schemeClr val="bg1"/>
              </a:solidFill>
            </a:endParaRPr>
          </a:p>
        </p:txBody>
      </p:sp>
      <p:sp>
        <p:nvSpPr>
          <p:cNvPr id="3" name="Subtitle 2"/>
          <p:cNvSpPr>
            <a:spLocks noGrp="1"/>
          </p:cNvSpPr>
          <p:nvPr>
            <p:ph type="subTitle" idx="1"/>
          </p:nvPr>
        </p:nvSpPr>
        <p:spPr>
          <a:xfrm>
            <a:off x="381000" y="6050037"/>
            <a:ext cx="6705600" cy="685800"/>
          </a:xfrm>
        </p:spPr>
        <p:txBody>
          <a:bodyPr/>
          <a:lstStyle/>
          <a:p>
            <a:r>
              <a:rPr lang="en-US" dirty="0" smtClean="0"/>
              <a:t>July </a:t>
            </a:r>
            <a:r>
              <a:rPr lang="en-US" dirty="0" smtClean="0"/>
              <a:t>2013</a:t>
            </a:r>
            <a:endParaRPr lang="en-US" dirty="0"/>
          </a:p>
        </p:txBody>
      </p:sp>
      <p:sp>
        <p:nvSpPr>
          <p:cNvPr id="4" name="TextBox 3"/>
          <p:cNvSpPr txBox="1"/>
          <p:nvPr/>
        </p:nvSpPr>
        <p:spPr>
          <a:xfrm>
            <a:off x="2133600" y="3699808"/>
            <a:ext cx="4572000" cy="1569660"/>
          </a:xfrm>
          <a:prstGeom prst="rect">
            <a:avLst/>
          </a:prstGeom>
          <a:noFill/>
        </p:spPr>
        <p:txBody>
          <a:bodyPr wrap="square" rtlCol="0">
            <a:spAutoFit/>
          </a:bodyPr>
          <a:lstStyle/>
          <a:p>
            <a:pPr algn="ctr"/>
            <a:r>
              <a:rPr lang="en-US" sz="2400" dirty="0">
                <a:solidFill>
                  <a:schemeClr val="bg1"/>
                </a:solidFill>
              </a:rPr>
              <a:t>b</a:t>
            </a:r>
            <a:r>
              <a:rPr lang="en-US" sz="2400" dirty="0" smtClean="0">
                <a:solidFill>
                  <a:schemeClr val="bg1"/>
                </a:solidFill>
              </a:rPr>
              <a:t>y</a:t>
            </a:r>
          </a:p>
          <a:p>
            <a:pPr algn="ctr"/>
            <a:r>
              <a:rPr lang="en-US" sz="2400" dirty="0" smtClean="0">
                <a:solidFill>
                  <a:schemeClr val="bg1"/>
                </a:solidFill>
              </a:rPr>
              <a:t>Baruch Lev</a:t>
            </a:r>
          </a:p>
          <a:p>
            <a:pPr algn="ctr"/>
            <a:r>
              <a:rPr lang="en-US" sz="2400" dirty="0" smtClean="0">
                <a:solidFill>
                  <a:schemeClr val="bg1"/>
                </a:solidFill>
              </a:rPr>
              <a:t>New York University</a:t>
            </a:r>
          </a:p>
          <a:p>
            <a:pPr algn="ctr"/>
            <a:r>
              <a:rPr lang="en-US" sz="2400" dirty="0" smtClean="0">
                <a:solidFill>
                  <a:schemeClr val="bg1"/>
                </a:solidFill>
              </a:rPr>
              <a:t>blev@stern.nyu.edu</a:t>
            </a:r>
            <a:endParaRPr lang="en-US" sz="2400" dirty="0">
              <a:solidFill>
                <a:schemeClr val="bg1"/>
              </a:solidFill>
            </a:endParaRPr>
          </a:p>
        </p:txBody>
      </p:sp>
    </p:spTree>
    <p:extLst>
      <p:ext uri="{BB962C8B-B14F-4D97-AF65-F5344CB8AC3E}">
        <p14:creationId xmlns:p14="http://schemas.microsoft.com/office/powerpoint/2010/main" val="75073436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2</a:t>
            </a:fld>
            <a:endParaRPr kumimoji="0" lang="en-US" dirty="0"/>
          </a:p>
        </p:txBody>
      </p:sp>
      <p:sp>
        <p:nvSpPr>
          <p:cNvPr id="2" name="Content Placeholder 1"/>
          <p:cNvSpPr>
            <a:spLocks noGrp="1"/>
          </p:cNvSpPr>
          <p:nvPr>
            <p:ph sz="quarter" idx="1"/>
          </p:nvPr>
        </p:nvSpPr>
        <p:spPr>
          <a:xfrm>
            <a:off x="0" y="1600200"/>
            <a:ext cx="9372600" cy="5029200"/>
          </a:xfrm>
        </p:spPr>
        <p:txBody>
          <a:bodyPr>
            <a:noAutofit/>
          </a:bodyPr>
          <a:lstStyle/>
          <a:p>
            <a:r>
              <a:rPr lang="en-US" sz="3200" dirty="0" smtClean="0">
                <a:solidFill>
                  <a:schemeClr val="bg1"/>
                </a:solidFill>
              </a:rPr>
              <a:t>For and against CSR</a:t>
            </a:r>
            <a:endParaRPr lang="en-US" sz="3200" dirty="0" smtClean="0">
              <a:solidFill>
                <a:schemeClr val="bg1"/>
              </a:solidFill>
            </a:endParaRPr>
          </a:p>
          <a:p>
            <a:r>
              <a:rPr lang="en-US" sz="3200" dirty="0" smtClean="0">
                <a:solidFill>
                  <a:schemeClr val="bg1"/>
                </a:solidFill>
              </a:rPr>
              <a:t>What exactly is CSR?</a:t>
            </a:r>
          </a:p>
          <a:p>
            <a:r>
              <a:rPr lang="en-US" sz="3200" dirty="0" smtClean="0">
                <a:solidFill>
                  <a:schemeClr val="bg1"/>
                </a:solidFill>
              </a:rPr>
              <a:t>My approach to CSR: What should, and shouldn’t be done</a:t>
            </a:r>
          </a:p>
          <a:p>
            <a:r>
              <a:rPr lang="en-US" sz="3200" dirty="0" smtClean="0">
                <a:solidFill>
                  <a:schemeClr val="bg1"/>
                </a:solidFill>
              </a:rPr>
              <a:t>Finally, a lesson for you</a:t>
            </a:r>
            <a:endParaRPr lang="en-US" sz="2800" dirty="0">
              <a:solidFill>
                <a:schemeClr val="bg1"/>
              </a:solidFill>
            </a:endParaRPr>
          </a:p>
        </p:txBody>
      </p:sp>
      <p:sp>
        <p:nvSpPr>
          <p:cNvPr id="5" name="TextBox 4"/>
          <p:cNvSpPr txBox="1"/>
          <p:nvPr/>
        </p:nvSpPr>
        <p:spPr>
          <a:xfrm>
            <a:off x="914400" y="0"/>
            <a:ext cx="7467600" cy="677108"/>
          </a:xfrm>
          <a:prstGeom prst="rect">
            <a:avLst/>
          </a:prstGeom>
          <a:noFill/>
        </p:spPr>
        <p:txBody>
          <a:bodyPr wrap="square" rtlCol="0">
            <a:spAutoFit/>
          </a:bodyPr>
          <a:lstStyle/>
          <a:p>
            <a:pPr algn="ctr"/>
            <a:r>
              <a:rPr lang="en-US" sz="3800" b="1" dirty="0" smtClean="0">
                <a:solidFill>
                  <a:schemeClr val="bg1"/>
                </a:solidFill>
              </a:rPr>
              <a:t>At a Glance</a:t>
            </a:r>
            <a:endParaRPr lang="en-US" sz="3800" b="1" dirty="0">
              <a:solidFill>
                <a:schemeClr val="bg1"/>
              </a:solidFill>
            </a:endParaRPr>
          </a:p>
        </p:txBody>
      </p:sp>
    </p:spTree>
    <p:extLst>
      <p:ext uri="{BB962C8B-B14F-4D97-AF65-F5344CB8AC3E}">
        <p14:creationId xmlns:p14="http://schemas.microsoft.com/office/powerpoint/2010/main" val="227343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0" end="0"/>
                                            </p:txEl>
                                          </p:spTgt>
                                        </p:tgtEl>
                                        <p:attrNameLst>
                                          <p:attrName>ppt_c</p:attrName>
                                        </p:attrNameLst>
                                      </p:cBhvr>
                                      <p:to>
                                        <a:srgbClr val="5F5F5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1" end="1"/>
                                            </p:txEl>
                                          </p:spTgt>
                                        </p:tgtEl>
                                        <p:attrNameLst>
                                          <p:attrName>ppt_c</p:attrName>
                                        </p:attrNameLst>
                                      </p:cBhvr>
                                      <p:to>
                                        <a:srgbClr val="5F5F5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2" end="2"/>
                                            </p:txEl>
                                          </p:spTgt>
                                        </p:tgtEl>
                                        <p:attrNameLst>
                                          <p:attrName>ppt_c</p:attrName>
                                        </p:attrNameLst>
                                      </p:cBhvr>
                                      <p:to>
                                        <a:srgbClr val="5F5F5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3" end="3"/>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txBody>
          <a:bodyPr>
            <a:normAutofit/>
          </a:bodyPr>
          <a:lstStyle/>
          <a:p>
            <a:pPr algn="ctr"/>
            <a:r>
              <a:rPr lang="en-US" b="1" dirty="0" smtClean="0">
                <a:solidFill>
                  <a:schemeClr val="bg1"/>
                </a:solidFill>
              </a:rPr>
              <a:t>Two Opposing Views</a:t>
            </a:r>
            <a:endParaRPr lang="en-US" b="1" dirty="0">
              <a:solidFill>
                <a:schemeClr val="bg1"/>
              </a:solidFill>
            </a:endParaRPr>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3</a:t>
            </a:fld>
            <a:endParaRPr kumimoji="0" lang="en-US" dirty="0"/>
          </a:p>
        </p:txBody>
      </p:sp>
      <p:sp>
        <p:nvSpPr>
          <p:cNvPr id="4" name="Content Placeholder 3"/>
          <p:cNvSpPr>
            <a:spLocks noGrp="1"/>
          </p:cNvSpPr>
          <p:nvPr>
            <p:ph sz="quarter" idx="1"/>
          </p:nvPr>
        </p:nvSpPr>
        <p:spPr>
          <a:xfrm>
            <a:off x="76200" y="1752600"/>
            <a:ext cx="9067800" cy="4267200"/>
          </a:xfrm>
        </p:spPr>
        <p:txBody>
          <a:bodyPr>
            <a:noAutofit/>
          </a:bodyPr>
          <a:lstStyle/>
          <a:p>
            <a:r>
              <a:rPr lang="en-US" sz="3200" dirty="0" smtClean="0">
                <a:solidFill>
                  <a:schemeClr val="bg1"/>
                </a:solidFill>
              </a:rPr>
              <a:t>“There is one, and only one social responsibility of business—to use its resources and engage in activities designed to increase its profits.” (Milton Friedman, Nobel Laureate economist.)</a:t>
            </a:r>
            <a:endParaRPr lang="en-US" sz="3200" dirty="0" smtClean="0">
              <a:solidFill>
                <a:schemeClr val="bg1"/>
              </a:solidFill>
            </a:endParaRPr>
          </a:p>
          <a:p>
            <a:r>
              <a:rPr lang="en-US" sz="3200" dirty="0" smtClean="0">
                <a:solidFill>
                  <a:schemeClr val="bg1"/>
                </a:solidFill>
              </a:rPr>
              <a:t>“In a survey by the Economist Intelligence Unity, only 4% of respondents thought that CSR was ‘a waste of time and money.’ Clearly, CSR has arrived.” (</a:t>
            </a:r>
            <a:r>
              <a:rPr lang="en-US" sz="3200" i="1" dirty="0" smtClean="0">
                <a:solidFill>
                  <a:schemeClr val="bg1"/>
                </a:solidFill>
              </a:rPr>
              <a:t>The Economist</a:t>
            </a:r>
            <a:r>
              <a:rPr lang="en-US" sz="3200" dirty="0" smtClean="0">
                <a:solidFill>
                  <a:schemeClr val="bg1"/>
                </a:solidFill>
              </a:rPr>
              <a:t>, January 19, 2008).</a:t>
            </a:r>
            <a:endParaRPr lang="en-US" sz="3200" b="1" dirty="0" smtClean="0">
              <a:solidFill>
                <a:schemeClr val="bg1"/>
              </a:solidFill>
            </a:endParaRPr>
          </a:p>
        </p:txBody>
      </p:sp>
    </p:spTree>
    <p:extLst>
      <p:ext uri="{BB962C8B-B14F-4D97-AF65-F5344CB8AC3E}">
        <p14:creationId xmlns:p14="http://schemas.microsoft.com/office/powerpoint/2010/main" val="406462295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0" end="0"/>
                                            </p:txEl>
                                          </p:spTgt>
                                        </p:tgtEl>
                                        <p:attrNameLst>
                                          <p:attrName>ppt_c</p:attrName>
                                        </p:attrNameLst>
                                      </p:cBhvr>
                                      <p:to>
                                        <a:srgbClr val="333333"/>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1" end="1"/>
                                            </p:txEl>
                                          </p:spTgt>
                                        </p:tgtEl>
                                        <p:attrNameLst>
                                          <p:attrName>ppt_c</p:attrName>
                                        </p:attrNameLst>
                                      </p:cBhvr>
                                      <p:to>
                                        <a:srgbClr val="333333"/>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rmAutofit fontScale="85000" lnSpcReduction="20000"/>
          </a:bodyPr>
          <a:lstStyle/>
          <a:p>
            <a:fld id="{CA15C064-DD44-4CAC-873E-2D1F54821676}" type="slidenum">
              <a:rPr lang="en-US" smtClean="0"/>
              <a:pPr/>
              <a:t>4</a:t>
            </a:fld>
            <a:endParaRPr lang="en-US" dirty="0"/>
          </a:p>
        </p:txBody>
      </p:sp>
      <p:sp>
        <p:nvSpPr>
          <p:cNvPr id="11" name="Content Placeholder 10"/>
          <p:cNvSpPr>
            <a:spLocks noGrp="1"/>
          </p:cNvSpPr>
          <p:nvPr>
            <p:ph sz="quarter" idx="1"/>
          </p:nvPr>
        </p:nvSpPr>
        <p:spPr>
          <a:xfrm>
            <a:off x="152400" y="1828800"/>
            <a:ext cx="8839200" cy="4495800"/>
          </a:xfrm>
        </p:spPr>
        <p:txBody>
          <a:bodyPr>
            <a:normAutofit/>
          </a:bodyPr>
          <a:lstStyle/>
          <a:p>
            <a:r>
              <a:rPr lang="en-US" sz="3200" dirty="0" smtClean="0">
                <a:solidFill>
                  <a:schemeClr val="bg1"/>
                </a:solidFill>
              </a:rPr>
              <a:t>Are the following cases CSR?</a:t>
            </a:r>
            <a:endParaRPr lang="en-US" dirty="0" smtClean="0">
              <a:solidFill>
                <a:schemeClr val="bg1"/>
              </a:solidFill>
            </a:endParaRPr>
          </a:p>
          <a:p>
            <a:pPr lvl="1"/>
            <a:r>
              <a:rPr lang="en-US" dirty="0" smtClean="0">
                <a:solidFill>
                  <a:schemeClr val="bg1"/>
                </a:solidFill>
              </a:rPr>
              <a:t>Is Toyota’s highly successful </a:t>
            </a:r>
            <a:r>
              <a:rPr lang="en-US" b="1" dirty="0" smtClean="0">
                <a:solidFill>
                  <a:schemeClr val="bg1"/>
                </a:solidFill>
              </a:rPr>
              <a:t>Prius hybrid car</a:t>
            </a:r>
            <a:r>
              <a:rPr lang="en-US" dirty="0" smtClean="0">
                <a:solidFill>
                  <a:schemeClr val="bg1"/>
                </a:solidFill>
              </a:rPr>
              <a:t> a business response to GHG emissions (Global Warming), or a clever business innovation creating huge profits?</a:t>
            </a:r>
            <a:endParaRPr lang="en-US" dirty="0" smtClean="0">
              <a:solidFill>
                <a:schemeClr val="bg1"/>
              </a:solidFill>
            </a:endParaRPr>
          </a:p>
          <a:p>
            <a:pPr lvl="1"/>
            <a:r>
              <a:rPr lang="en-US" dirty="0" smtClean="0">
                <a:solidFill>
                  <a:schemeClr val="bg1"/>
                </a:solidFill>
              </a:rPr>
              <a:t>Is Whole Foods, a very successful and profitable food chain, good business for shareholders, or a social initiative improving people’s health and the environment?</a:t>
            </a:r>
            <a:endParaRPr lang="en-US" dirty="0" smtClean="0">
              <a:solidFill>
                <a:schemeClr val="bg1"/>
              </a:solidFill>
            </a:endParaRPr>
          </a:p>
          <a:p>
            <a:pPr lvl="1"/>
            <a:r>
              <a:rPr lang="en-US" dirty="0" err="1" smtClean="0">
                <a:solidFill>
                  <a:schemeClr val="bg1"/>
                </a:solidFill>
              </a:rPr>
              <a:t>Walmart</a:t>
            </a:r>
            <a:r>
              <a:rPr lang="en-US" dirty="0" smtClean="0">
                <a:solidFill>
                  <a:schemeClr val="bg1"/>
                </a:solidFill>
              </a:rPr>
              <a:t>, the world’s larges retailer, announced that it will eliminate 5% of its packaging material by 2013, saving trees and energy (and lots of money). Is this CSR?</a:t>
            </a:r>
            <a:endParaRPr lang="en-US" dirty="0" smtClean="0">
              <a:solidFill>
                <a:schemeClr val="bg1"/>
              </a:solidFill>
            </a:endParaRPr>
          </a:p>
        </p:txBody>
      </p:sp>
      <p:sp>
        <p:nvSpPr>
          <p:cNvPr id="10" name="Title 1"/>
          <p:cNvSpPr txBox="1">
            <a:spLocks/>
          </p:cNvSpPr>
          <p:nvPr/>
        </p:nvSpPr>
        <p:spPr>
          <a:xfrm>
            <a:off x="0" y="0"/>
            <a:ext cx="9144000" cy="1252728"/>
          </a:xfrm>
          <a:prstGeom prst="rect">
            <a:avLst/>
          </a:prstGeom>
        </p:spPr>
        <p:txBody>
          <a:bodyPr vert="horz" lIns="91440" rIns="45720" rtlCol="0" anchor="ctr">
            <a:no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marL="118872" algn="ctr"/>
            <a:r>
              <a:rPr lang="en-US" sz="3600" dirty="0" smtClean="0">
                <a:solidFill>
                  <a:schemeClr val="bg1"/>
                </a:solidFill>
              </a:rPr>
              <a:t>I Bet Most of you Think CSR is a Great Idea. But do you Really Know What CSR is?</a:t>
            </a:r>
            <a:endParaRPr lang="en-US" sz="2400" dirty="0">
              <a:solidFill>
                <a:schemeClr val="bg1"/>
              </a:solidFill>
            </a:endParaRPr>
          </a:p>
        </p:txBody>
      </p:sp>
    </p:spTree>
    <p:extLst>
      <p:ext uri="{BB962C8B-B14F-4D97-AF65-F5344CB8AC3E}">
        <p14:creationId xmlns:p14="http://schemas.microsoft.com/office/powerpoint/2010/main" val="37719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0" end="0"/>
                                            </p:txEl>
                                          </p:spTgt>
                                        </p:tgtEl>
                                        <p:attrNameLst>
                                          <p:attrName>ppt_c</p:attrName>
                                        </p:attrNameLst>
                                      </p:cBhvr>
                                      <p:to>
                                        <a:srgbClr val="333333"/>
                                      </p:to>
                                    </p:animClr>
                                  </p:sub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1" end="1"/>
                                            </p:txEl>
                                          </p:spTgt>
                                        </p:tgtEl>
                                        <p:attrNameLst>
                                          <p:attrName>ppt_c</p:attrName>
                                        </p:attrNameLst>
                                      </p:cBhvr>
                                      <p:to>
                                        <a:srgbClr val="333333"/>
                                      </p:to>
                                    </p:animClr>
                                  </p:subTnLst>
                                </p:cTn>
                              </p:par>
                              <p:par>
                                <p:cTn id="9" presetID="1" presetClass="entr" presetSubtype="0"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2" end="2"/>
                                            </p:txEl>
                                          </p:spTgt>
                                        </p:tgtEl>
                                        <p:attrNameLst>
                                          <p:attrName>ppt_c</p:attrName>
                                        </p:attrNameLst>
                                      </p:cBhvr>
                                      <p:to>
                                        <a:srgbClr val="333333"/>
                                      </p:to>
                                    </p:animClr>
                                  </p:subTnLst>
                                </p:cTn>
                              </p:par>
                              <p:par>
                                <p:cTn id="11" presetID="1" presetClass="entr" presetSubtype="0" fill="hold" grpId="0"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3" end="3"/>
                                            </p:txEl>
                                          </p:spTgt>
                                        </p:tgtEl>
                                        <p:attrNameLst>
                                          <p:attrName>ppt_c</p:attrName>
                                        </p:attrNameLst>
                                      </p:cBhvr>
                                      <p:to>
                                        <a:srgbClr val="333333"/>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rmAutofit fontScale="85000" lnSpcReduction="20000"/>
          </a:bodyPr>
          <a:lstStyle/>
          <a:p>
            <a:fld id="{CA15C064-DD44-4CAC-873E-2D1F54821676}" type="slidenum">
              <a:rPr lang="en-US" smtClean="0"/>
              <a:pPr/>
              <a:t>5</a:t>
            </a:fld>
            <a:endParaRPr lang="en-US" dirty="0"/>
          </a:p>
        </p:txBody>
      </p:sp>
      <p:sp>
        <p:nvSpPr>
          <p:cNvPr id="11" name="Content Placeholder 10"/>
          <p:cNvSpPr>
            <a:spLocks noGrp="1"/>
          </p:cNvSpPr>
          <p:nvPr>
            <p:ph sz="quarter" idx="1"/>
          </p:nvPr>
        </p:nvSpPr>
        <p:spPr>
          <a:xfrm>
            <a:off x="0" y="990600"/>
            <a:ext cx="8991600" cy="4495800"/>
          </a:xfrm>
        </p:spPr>
        <p:txBody>
          <a:bodyPr>
            <a:noAutofit/>
          </a:bodyPr>
          <a:lstStyle/>
          <a:p>
            <a:pPr lvl="1"/>
            <a:r>
              <a:rPr lang="en-US" sz="2800" dirty="0" smtClean="0">
                <a:solidFill>
                  <a:schemeClr val="bg1"/>
                </a:solidFill>
              </a:rPr>
              <a:t>Is </a:t>
            </a:r>
            <a:r>
              <a:rPr lang="en-US" sz="2800" b="1" dirty="0" smtClean="0">
                <a:solidFill>
                  <a:schemeClr val="bg1"/>
                </a:solidFill>
              </a:rPr>
              <a:t>KPMG</a:t>
            </a:r>
            <a:r>
              <a:rPr lang="en-US" sz="2800" dirty="0" smtClean="0">
                <a:solidFill>
                  <a:schemeClr val="bg1"/>
                </a:solidFill>
              </a:rPr>
              <a:t>, a Big-4 accounting firm, allowing its U.K. employees to spend half-a-day a month on community work, a </a:t>
            </a:r>
            <a:r>
              <a:rPr lang="en-US" sz="2800" dirty="0">
                <a:solidFill>
                  <a:schemeClr val="bg1"/>
                </a:solidFill>
              </a:rPr>
              <a:t>v</a:t>
            </a:r>
            <a:r>
              <a:rPr lang="en-US" sz="2800" dirty="0" smtClean="0">
                <a:solidFill>
                  <a:schemeClr val="bg1"/>
                </a:solidFill>
              </a:rPr>
              <a:t>aluable CSR, or a smart strategy to attract high-quality employees?</a:t>
            </a:r>
            <a:r>
              <a:rPr lang="en-US" sz="2800" b="1" dirty="0" smtClean="0">
                <a:solidFill>
                  <a:schemeClr val="bg1"/>
                </a:solidFill>
              </a:rPr>
              <a:t> </a:t>
            </a:r>
            <a:endParaRPr lang="en-US" sz="2800" dirty="0" smtClean="0">
              <a:solidFill>
                <a:schemeClr val="bg1"/>
              </a:solidFill>
            </a:endParaRPr>
          </a:p>
          <a:p>
            <a:pPr lvl="1"/>
            <a:r>
              <a:rPr lang="en-US" sz="2800" dirty="0" smtClean="0">
                <a:solidFill>
                  <a:schemeClr val="bg1"/>
                </a:solidFill>
              </a:rPr>
              <a:t>Is U.S. corporations’ $15 Billion a year philanthropic contributions to civic, health and education purposes CSR, or, as my research shows, a smart advertising creating sales and profit growth? </a:t>
            </a:r>
            <a:endParaRPr lang="en-US" sz="2800" dirty="0" smtClean="0">
              <a:solidFill>
                <a:schemeClr val="bg1"/>
              </a:solidFill>
            </a:endParaRPr>
          </a:p>
          <a:p>
            <a:pPr lvl="1"/>
            <a:r>
              <a:rPr lang="en-US" sz="2800" dirty="0" smtClean="0">
                <a:solidFill>
                  <a:schemeClr val="bg1"/>
                </a:solidFill>
              </a:rPr>
              <a:t>Is </a:t>
            </a:r>
            <a:r>
              <a:rPr lang="en-US" sz="2800" b="1" dirty="0">
                <a:solidFill>
                  <a:schemeClr val="bg1"/>
                </a:solidFill>
              </a:rPr>
              <a:t>C</a:t>
            </a:r>
            <a:r>
              <a:rPr lang="en-US" sz="2800" b="1" dirty="0" smtClean="0">
                <a:solidFill>
                  <a:schemeClr val="bg1"/>
                </a:solidFill>
              </a:rPr>
              <a:t>hevron</a:t>
            </a:r>
            <a:r>
              <a:rPr lang="en-US" sz="2800" dirty="0" smtClean="0">
                <a:solidFill>
                  <a:schemeClr val="bg1"/>
                </a:solidFill>
              </a:rPr>
              <a:t>, a major oil company, spending large amounts of money on  health improvement in Africa (where they don’t have oil operations) CSR, or a business insurance against public outrage for oil spills and damage in other parts of the world?</a:t>
            </a:r>
            <a:endParaRPr lang="en-US" sz="2800" dirty="0" smtClean="0">
              <a:solidFill>
                <a:schemeClr val="bg1"/>
              </a:solidFill>
            </a:endParaRPr>
          </a:p>
        </p:txBody>
      </p:sp>
      <p:sp>
        <p:nvSpPr>
          <p:cNvPr id="10" name="Title 1"/>
          <p:cNvSpPr txBox="1">
            <a:spLocks/>
          </p:cNvSpPr>
          <p:nvPr/>
        </p:nvSpPr>
        <p:spPr>
          <a:xfrm>
            <a:off x="0" y="0"/>
            <a:ext cx="9144000" cy="1252728"/>
          </a:xfrm>
          <a:prstGeom prst="rect">
            <a:avLst/>
          </a:prstGeom>
        </p:spPr>
        <p:txBody>
          <a:bodyPr vert="horz" lIns="91440" rIns="45720" rtlCol="0" anchor="ctr">
            <a:no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marL="118872" algn="ctr"/>
            <a:r>
              <a:rPr lang="en-US" sz="3600" dirty="0" smtClean="0">
                <a:solidFill>
                  <a:schemeClr val="bg1"/>
                </a:solidFill>
              </a:rPr>
              <a:t>Continued…</a:t>
            </a:r>
            <a:endParaRPr lang="en-US" sz="2400" dirty="0">
              <a:solidFill>
                <a:schemeClr val="bg1"/>
              </a:solidFill>
            </a:endParaRPr>
          </a:p>
        </p:txBody>
      </p:sp>
    </p:spTree>
    <p:extLst>
      <p:ext uri="{BB962C8B-B14F-4D97-AF65-F5344CB8AC3E}">
        <p14:creationId xmlns:p14="http://schemas.microsoft.com/office/powerpoint/2010/main" val="3072820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0" end="0"/>
                                            </p:txEl>
                                          </p:spTgt>
                                        </p:tgtEl>
                                        <p:attrNameLst>
                                          <p:attrName>ppt_c</p:attrName>
                                        </p:attrNameLst>
                                      </p:cBhvr>
                                      <p:to>
                                        <a:srgbClr val="333333"/>
                                      </p:to>
                                    </p:animClr>
                                  </p:sub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1" end="1"/>
                                            </p:txEl>
                                          </p:spTgt>
                                        </p:tgtEl>
                                        <p:attrNameLst>
                                          <p:attrName>ppt_c</p:attrName>
                                        </p:attrNameLst>
                                      </p:cBhvr>
                                      <p:to>
                                        <a:srgbClr val="333333"/>
                                      </p:to>
                                    </p:animClr>
                                  </p:subTnLst>
                                </p:cTn>
                              </p:par>
                              <p:par>
                                <p:cTn id="9" presetID="1" presetClass="entr" presetSubtype="0"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2" end="2"/>
                                            </p:txEl>
                                          </p:spTgt>
                                        </p:tgtEl>
                                        <p:attrNameLst>
                                          <p:attrName>ppt_c</p:attrName>
                                        </p:attrNameLst>
                                      </p:cBhvr>
                                      <p:to>
                                        <a:srgbClr val="333333"/>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Autofit/>
          </a:bodyPr>
          <a:lstStyle/>
          <a:p>
            <a:pPr algn="ctr"/>
            <a:r>
              <a:rPr lang="en-US" sz="5400" b="1" dirty="0" smtClean="0">
                <a:solidFill>
                  <a:schemeClr val="bg1"/>
                </a:solidFill>
              </a:rPr>
              <a:t>So, What is CSR?</a:t>
            </a:r>
            <a:endParaRPr lang="en-US" sz="5400" b="1" dirty="0">
              <a:solidFill>
                <a:schemeClr val="bg1"/>
              </a:solidFill>
            </a:endParaRPr>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6</a:t>
            </a:fld>
            <a:endParaRPr kumimoji="0" lang="en-US" dirty="0"/>
          </a:p>
        </p:txBody>
      </p:sp>
      <p:sp>
        <p:nvSpPr>
          <p:cNvPr id="4" name="TextBox 3"/>
          <p:cNvSpPr txBox="1"/>
          <p:nvPr/>
        </p:nvSpPr>
        <p:spPr>
          <a:xfrm>
            <a:off x="381000" y="5638800"/>
            <a:ext cx="8458200" cy="1077218"/>
          </a:xfrm>
          <a:prstGeom prst="rect">
            <a:avLst/>
          </a:prstGeom>
          <a:noFill/>
          <a:ln>
            <a:solidFill>
              <a:schemeClr val="bg1"/>
            </a:solidFill>
          </a:ln>
        </p:spPr>
        <p:txBody>
          <a:bodyPr wrap="square" rtlCol="0">
            <a:spAutoFit/>
          </a:bodyPr>
          <a:lstStyle/>
          <a:p>
            <a:pPr algn="ctr"/>
            <a:r>
              <a:rPr lang="en-US" sz="3200" dirty="0" smtClean="0">
                <a:solidFill>
                  <a:schemeClr val="bg1"/>
                </a:solidFill>
              </a:rPr>
              <a:t>The former is a no-brainer, </a:t>
            </a:r>
          </a:p>
          <a:p>
            <a:pPr algn="ctr"/>
            <a:r>
              <a:rPr lang="en-US" sz="3200" dirty="0" smtClean="0">
                <a:solidFill>
                  <a:schemeClr val="bg1"/>
                </a:solidFill>
              </a:rPr>
              <a:t>but should companies do the latter?</a:t>
            </a:r>
            <a:endParaRPr lang="en-US" sz="3200" dirty="0">
              <a:solidFill>
                <a:schemeClr val="bg1"/>
              </a:solidFill>
            </a:endParaRPr>
          </a:p>
        </p:txBody>
      </p:sp>
      <p:sp>
        <p:nvSpPr>
          <p:cNvPr id="11" name="Minus 10"/>
          <p:cNvSpPr/>
          <p:nvPr/>
        </p:nvSpPr>
        <p:spPr>
          <a:xfrm rot="21300000">
            <a:off x="482688" y="2880149"/>
            <a:ext cx="8254823" cy="945301"/>
          </a:xfrm>
          <a:prstGeom prst="mathMinus">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2" name="Down Arrow 11"/>
          <p:cNvSpPr/>
          <p:nvPr/>
        </p:nvSpPr>
        <p:spPr>
          <a:xfrm>
            <a:off x="2046730" y="1363980"/>
            <a:ext cx="1306070" cy="1767840"/>
          </a:xfrm>
          <a:prstGeom prst="downArrow">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Freeform 12"/>
          <p:cNvSpPr/>
          <p:nvPr/>
        </p:nvSpPr>
        <p:spPr>
          <a:xfrm>
            <a:off x="4146809" y="1143000"/>
            <a:ext cx="4082785" cy="1856232"/>
          </a:xfrm>
          <a:custGeom>
            <a:avLst/>
            <a:gdLst>
              <a:gd name="connsiteX0" fmla="*/ 0 w 4082785"/>
              <a:gd name="connsiteY0" fmla="*/ 0 h 1856232"/>
              <a:gd name="connsiteX1" fmla="*/ 4082785 w 4082785"/>
              <a:gd name="connsiteY1" fmla="*/ 0 h 1856232"/>
              <a:gd name="connsiteX2" fmla="*/ 4082785 w 4082785"/>
              <a:gd name="connsiteY2" fmla="*/ 1856232 h 1856232"/>
              <a:gd name="connsiteX3" fmla="*/ 0 w 4082785"/>
              <a:gd name="connsiteY3" fmla="*/ 1856232 h 1856232"/>
              <a:gd name="connsiteX4" fmla="*/ 0 w 4082785"/>
              <a:gd name="connsiteY4" fmla="*/ 0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2785" h="1856232">
                <a:moveTo>
                  <a:pt x="0" y="0"/>
                </a:moveTo>
                <a:lnTo>
                  <a:pt x="4082785" y="0"/>
                </a:lnTo>
                <a:lnTo>
                  <a:pt x="4082785" y="1856232"/>
                </a:lnTo>
                <a:lnTo>
                  <a:pt x="0" y="18562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rPr>
              <a:t>Is it primarily a good business idea, a la Milton Friedman, which also has some social benefits on the side?</a:t>
            </a:r>
            <a:endParaRPr lang="en-US" sz="2400" kern="1200" dirty="0"/>
          </a:p>
        </p:txBody>
      </p:sp>
      <p:sp>
        <p:nvSpPr>
          <p:cNvPr id="14" name="Up Arrow 13"/>
          <p:cNvSpPr/>
          <p:nvPr/>
        </p:nvSpPr>
        <p:spPr>
          <a:xfrm>
            <a:off x="5943596" y="3573780"/>
            <a:ext cx="1153675" cy="1767840"/>
          </a:xfrm>
          <a:prstGeom prst="upArrow">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Freeform 14"/>
          <p:cNvSpPr/>
          <p:nvPr/>
        </p:nvSpPr>
        <p:spPr>
          <a:xfrm>
            <a:off x="685802" y="3706368"/>
            <a:ext cx="4692391" cy="1856232"/>
          </a:xfrm>
          <a:custGeom>
            <a:avLst/>
            <a:gdLst>
              <a:gd name="connsiteX0" fmla="*/ 0 w 4692391"/>
              <a:gd name="connsiteY0" fmla="*/ 0 h 1856232"/>
              <a:gd name="connsiteX1" fmla="*/ 4692391 w 4692391"/>
              <a:gd name="connsiteY1" fmla="*/ 0 h 1856232"/>
              <a:gd name="connsiteX2" fmla="*/ 4692391 w 4692391"/>
              <a:gd name="connsiteY2" fmla="*/ 1856232 h 1856232"/>
              <a:gd name="connsiteX3" fmla="*/ 0 w 4692391"/>
              <a:gd name="connsiteY3" fmla="*/ 1856232 h 1856232"/>
              <a:gd name="connsiteX4" fmla="*/ 0 w 4692391"/>
              <a:gd name="connsiteY4" fmla="*/ 0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2391" h="1856232">
                <a:moveTo>
                  <a:pt x="0" y="0"/>
                </a:moveTo>
                <a:lnTo>
                  <a:pt x="4692391" y="0"/>
                </a:lnTo>
                <a:lnTo>
                  <a:pt x="4692391" y="1856232"/>
                </a:lnTo>
                <a:lnTo>
                  <a:pt x="0" y="18562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sym typeface="Wingdings 2"/>
              </a:rPr>
              <a:t>A socially beneficial corporate activity that does not create profits, perhaps even decreases them, while benefitting communities, health, or the environment? </a:t>
            </a:r>
            <a:endParaRPr lang="en-US" sz="2400" kern="1200" dirty="0"/>
          </a:p>
        </p:txBody>
      </p:sp>
      <p:sp>
        <p:nvSpPr>
          <p:cNvPr id="9" name="TextBox 8"/>
          <p:cNvSpPr txBox="1"/>
          <p:nvPr/>
        </p:nvSpPr>
        <p:spPr>
          <a:xfrm rot="21208125">
            <a:off x="3980244" y="3048000"/>
            <a:ext cx="771365" cy="646331"/>
          </a:xfrm>
          <a:prstGeom prst="rect">
            <a:avLst/>
          </a:prstGeom>
          <a:noFill/>
        </p:spPr>
        <p:txBody>
          <a:bodyPr wrap="none" rtlCol="0">
            <a:spAutoFit/>
          </a:bodyPr>
          <a:lstStyle/>
          <a:p>
            <a:r>
              <a:rPr lang="en-US" sz="3600" dirty="0" smtClean="0">
                <a:solidFill>
                  <a:schemeClr val="bg1"/>
                </a:solidFill>
              </a:rPr>
              <a:t>OR</a:t>
            </a:r>
            <a:endParaRPr lang="en-US" sz="2000" dirty="0">
              <a:solidFill>
                <a:schemeClr val="bg1"/>
              </a:solidFill>
            </a:endParaRPr>
          </a:p>
        </p:txBody>
      </p:sp>
    </p:spTree>
    <p:extLst>
      <p:ext uri="{BB962C8B-B14F-4D97-AF65-F5344CB8AC3E}">
        <p14:creationId xmlns:p14="http://schemas.microsoft.com/office/powerpoint/2010/main" val="218101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5"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067800" cy="990600"/>
          </a:xfrm>
        </p:spPr>
        <p:txBody>
          <a:bodyPr>
            <a:noAutofit/>
          </a:bodyPr>
          <a:lstStyle/>
          <a:p>
            <a:pPr algn="ctr"/>
            <a:r>
              <a:rPr lang="en-US" sz="3600" b="1" dirty="0" smtClean="0">
                <a:solidFill>
                  <a:schemeClr val="bg1"/>
                </a:solidFill>
              </a:rPr>
              <a:t>Let’s Look Closely at Friedman’s Argument</a:t>
            </a:r>
            <a:endParaRPr lang="en-US" sz="3600" b="1" dirty="0">
              <a:solidFill>
                <a:schemeClr val="bg1"/>
              </a:solidFill>
            </a:endParaRPr>
          </a:p>
        </p:txBody>
      </p:sp>
      <p:sp>
        <p:nvSpPr>
          <p:cNvPr id="4" name="Slide Number Placeholder 3"/>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7</a:t>
            </a:fld>
            <a:endParaRPr kumimoji="0" lang="en-US" dirty="0"/>
          </a:p>
        </p:txBody>
      </p:sp>
      <p:sp>
        <p:nvSpPr>
          <p:cNvPr id="3" name="Content Placeholder 2"/>
          <p:cNvSpPr>
            <a:spLocks noGrp="1"/>
          </p:cNvSpPr>
          <p:nvPr>
            <p:ph sz="quarter" idx="1"/>
          </p:nvPr>
        </p:nvSpPr>
        <p:spPr>
          <a:xfrm>
            <a:off x="76200" y="1752601"/>
            <a:ext cx="9144000" cy="5181599"/>
          </a:xfrm>
        </p:spPr>
        <p:txBody>
          <a:bodyPr>
            <a:noAutofit/>
          </a:bodyPr>
          <a:lstStyle/>
          <a:p>
            <a:pPr>
              <a:spcBef>
                <a:spcPts val="0"/>
              </a:spcBef>
              <a:spcAft>
                <a:spcPts val="600"/>
              </a:spcAft>
            </a:pPr>
            <a:r>
              <a:rPr lang="en-US" sz="2800" b="1" dirty="0" smtClean="0">
                <a:solidFill>
                  <a:schemeClr val="bg1"/>
                </a:solidFill>
              </a:rPr>
              <a:t>“Other people’s money.” </a:t>
            </a:r>
            <a:r>
              <a:rPr lang="en-US" sz="2800" dirty="0" smtClean="0">
                <a:solidFill>
                  <a:schemeClr val="bg1"/>
                </a:solidFill>
              </a:rPr>
              <a:t> Corporate resources don’t belong to managers. They are shareholders’ money. If shareholders want to do good, they can spend the dividends they receive on any purpose they wish. Managers shouldn’t spend shareholders’ money on social purposes. </a:t>
            </a:r>
          </a:p>
          <a:p>
            <a:pPr>
              <a:spcBef>
                <a:spcPts val="0"/>
              </a:spcBef>
              <a:spcAft>
                <a:spcPts val="600"/>
              </a:spcAft>
            </a:pPr>
            <a:r>
              <a:rPr lang="en-US" sz="2800" b="1" dirty="0" smtClean="0">
                <a:solidFill>
                  <a:schemeClr val="bg1"/>
                </a:solidFill>
              </a:rPr>
              <a:t>No expertise. </a:t>
            </a:r>
            <a:r>
              <a:rPr lang="en-US" sz="2800" dirty="0" smtClean="0">
                <a:solidFill>
                  <a:schemeClr val="bg1"/>
                </a:solidFill>
              </a:rPr>
              <a:t>Corporate managers have no training or expertise in ranking social targets. How can they rationally choose among fighting diseases, enhancing education, improving the environment, serving communities, etc.? Aren’t managers mainly interested in enhancing their own prestige and political influence through </a:t>
            </a:r>
            <a:r>
              <a:rPr lang="en-US" sz="2800" dirty="0" smtClean="0">
                <a:solidFill>
                  <a:schemeClr val="bg1"/>
                </a:solidFill>
              </a:rPr>
              <a:t>CSR?</a:t>
            </a:r>
            <a:endParaRPr lang="en-US" sz="2800" dirty="0">
              <a:solidFill>
                <a:schemeClr val="bg1"/>
              </a:solidFill>
            </a:endParaRPr>
          </a:p>
        </p:txBody>
      </p:sp>
    </p:spTree>
    <p:extLst>
      <p:ext uri="{BB962C8B-B14F-4D97-AF65-F5344CB8AC3E}">
        <p14:creationId xmlns:p14="http://schemas.microsoft.com/office/powerpoint/2010/main" val="92151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4D4D4D"/>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4D4D4D"/>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067800" cy="990600"/>
          </a:xfrm>
        </p:spPr>
        <p:txBody>
          <a:bodyPr>
            <a:noAutofit/>
          </a:bodyPr>
          <a:lstStyle/>
          <a:p>
            <a:pPr algn="ctr"/>
            <a:r>
              <a:rPr lang="en-US" b="1" dirty="0" smtClean="0">
                <a:solidFill>
                  <a:schemeClr val="bg1"/>
                </a:solidFill>
              </a:rPr>
              <a:t>Hard to Argue with Friedman’s Logic, so my Approach to CSR is:</a:t>
            </a:r>
            <a:endParaRPr lang="en-US" b="1" dirty="0">
              <a:solidFill>
                <a:schemeClr val="bg1"/>
              </a:solidFill>
            </a:endParaRPr>
          </a:p>
        </p:txBody>
      </p:sp>
      <p:sp>
        <p:nvSpPr>
          <p:cNvPr id="4" name="Slide Number Placeholder 3"/>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8</a:t>
            </a:fld>
            <a:endParaRPr kumimoji="0" lang="en-US" dirty="0"/>
          </a:p>
        </p:txBody>
      </p:sp>
      <p:sp>
        <p:nvSpPr>
          <p:cNvPr id="3" name="Content Placeholder 2"/>
          <p:cNvSpPr>
            <a:spLocks noGrp="1"/>
          </p:cNvSpPr>
          <p:nvPr>
            <p:ph sz="quarter" idx="1"/>
          </p:nvPr>
        </p:nvSpPr>
        <p:spPr>
          <a:xfrm>
            <a:off x="0" y="1600200"/>
            <a:ext cx="9144000" cy="5181599"/>
          </a:xfrm>
        </p:spPr>
        <p:txBody>
          <a:bodyPr>
            <a:noAutofit/>
          </a:bodyPr>
          <a:lstStyle/>
          <a:p>
            <a:pPr>
              <a:spcBef>
                <a:spcPts val="0"/>
              </a:spcBef>
              <a:spcAft>
                <a:spcPts val="600"/>
              </a:spcAft>
            </a:pPr>
            <a:r>
              <a:rPr lang="en-US" sz="3000" dirty="0" smtClean="0">
                <a:solidFill>
                  <a:schemeClr val="bg1"/>
                </a:solidFill>
              </a:rPr>
              <a:t>If CSR activities enhance sales and earnings (Prius, </a:t>
            </a:r>
            <a:r>
              <a:rPr lang="en-US" sz="3000" dirty="0" err="1" smtClean="0">
                <a:solidFill>
                  <a:schemeClr val="bg1"/>
                </a:solidFill>
              </a:rPr>
              <a:t>Whoel</a:t>
            </a:r>
            <a:r>
              <a:rPr lang="en-US" sz="3000" dirty="0" smtClean="0">
                <a:solidFill>
                  <a:schemeClr val="bg1"/>
                </a:solidFill>
              </a:rPr>
              <a:t> Foods, etc.) (“cause-related philanthropy”)—just do it.</a:t>
            </a:r>
            <a:endParaRPr lang="en-US" sz="3000" b="1" dirty="0" smtClean="0">
              <a:solidFill>
                <a:schemeClr val="bg1"/>
              </a:solidFill>
            </a:endParaRPr>
          </a:p>
          <a:p>
            <a:pPr>
              <a:spcBef>
                <a:spcPts val="0"/>
              </a:spcBef>
              <a:spcAft>
                <a:spcPts val="600"/>
              </a:spcAft>
            </a:pPr>
            <a:r>
              <a:rPr lang="en-US" sz="3000" dirty="0" smtClean="0">
                <a:solidFill>
                  <a:schemeClr val="bg1"/>
                </a:solidFill>
              </a:rPr>
              <a:t>Money donations unrelated to the business (AT&amp;T’s $100 million to decrease high school dropout, or Freddie Mac’s—a failed government sponsored mortgage company—donations to strengthen families) should better be left to shareholders.</a:t>
            </a:r>
          </a:p>
          <a:p>
            <a:pPr>
              <a:spcBef>
                <a:spcPts val="0"/>
              </a:spcBef>
              <a:spcAft>
                <a:spcPts val="600"/>
              </a:spcAft>
            </a:pPr>
            <a:r>
              <a:rPr lang="en-US" sz="3000" dirty="0" smtClean="0">
                <a:solidFill>
                  <a:schemeClr val="bg1"/>
                </a:solidFill>
              </a:rPr>
              <a:t>The really beneficial CSR: using the company’s </a:t>
            </a:r>
            <a:r>
              <a:rPr lang="en-US" sz="3000" b="1" dirty="0" smtClean="0">
                <a:solidFill>
                  <a:schemeClr val="bg1"/>
                </a:solidFill>
              </a:rPr>
              <a:t>specialized resources</a:t>
            </a:r>
            <a:r>
              <a:rPr lang="en-US" sz="3000" dirty="0" smtClean="0">
                <a:solidFill>
                  <a:schemeClr val="bg1"/>
                </a:solidFill>
              </a:rPr>
              <a:t> to serve society and the environment. This cannot be done by shareholders.</a:t>
            </a:r>
            <a:endParaRPr lang="en-US" sz="3000" dirty="0">
              <a:solidFill>
                <a:schemeClr val="bg1"/>
              </a:solidFill>
            </a:endParaRPr>
          </a:p>
        </p:txBody>
      </p:sp>
    </p:spTree>
    <p:extLst>
      <p:ext uri="{BB962C8B-B14F-4D97-AF65-F5344CB8AC3E}">
        <p14:creationId xmlns:p14="http://schemas.microsoft.com/office/powerpoint/2010/main" val="1818451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4D4D4D"/>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4D4D4D"/>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4D4D4D"/>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52728"/>
          </a:xfrm>
        </p:spPr>
        <p:txBody>
          <a:bodyPr>
            <a:noAutofit/>
          </a:bodyPr>
          <a:lstStyle/>
          <a:p>
            <a:pPr algn="ctr"/>
            <a:r>
              <a:rPr lang="en-US" sz="3900" b="1" dirty="0" smtClean="0">
                <a:solidFill>
                  <a:schemeClr val="bg1"/>
                </a:solidFill>
              </a:rPr>
              <a:t>Examples of CSR Using </a:t>
            </a:r>
            <a:br>
              <a:rPr lang="en-US" sz="3900" b="1" dirty="0" smtClean="0">
                <a:solidFill>
                  <a:schemeClr val="bg1"/>
                </a:solidFill>
              </a:rPr>
            </a:br>
            <a:r>
              <a:rPr lang="en-US" sz="3900" b="1" dirty="0" smtClean="0">
                <a:solidFill>
                  <a:schemeClr val="bg1"/>
                </a:solidFill>
              </a:rPr>
              <a:t>Corporate Specialized Capabilities</a:t>
            </a:r>
            <a:endParaRPr lang="en-US" sz="3900" b="1" dirty="0">
              <a:solidFill>
                <a:schemeClr val="bg1"/>
              </a:solidFill>
            </a:endParaRPr>
          </a:p>
        </p:txBody>
      </p:sp>
      <p:sp>
        <p:nvSpPr>
          <p:cNvPr id="4" name="Slide Number Placeholder 3"/>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9</a:t>
            </a:fld>
            <a:endParaRPr kumimoji="0" lang="en-US" dirty="0"/>
          </a:p>
        </p:txBody>
      </p:sp>
      <p:sp>
        <p:nvSpPr>
          <p:cNvPr id="3" name="Content Placeholder 2"/>
          <p:cNvSpPr>
            <a:spLocks noGrp="1"/>
          </p:cNvSpPr>
          <p:nvPr>
            <p:ph sz="quarter" idx="1"/>
          </p:nvPr>
        </p:nvSpPr>
        <p:spPr>
          <a:xfrm>
            <a:off x="304800" y="1676400"/>
            <a:ext cx="8610600" cy="4876800"/>
          </a:xfrm>
        </p:spPr>
        <p:txBody>
          <a:bodyPr>
            <a:normAutofit fontScale="85000" lnSpcReduction="20000"/>
          </a:bodyPr>
          <a:lstStyle/>
          <a:p>
            <a:pPr>
              <a:spcAft>
                <a:spcPts val="1200"/>
              </a:spcAft>
            </a:pPr>
            <a:r>
              <a:rPr lang="en-US" sz="3600" dirty="0" smtClean="0">
                <a:solidFill>
                  <a:schemeClr val="bg1"/>
                </a:solidFill>
              </a:rPr>
              <a:t>Cisco systems, the world’s largest internet equipment producer, initiated in 1997 the </a:t>
            </a:r>
            <a:r>
              <a:rPr lang="en-US" sz="3600" b="1" dirty="0" smtClean="0">
                <a:solidFill>
                  <a:schemeClr val="bg1"/>
                </a:solidFill>
              </a:rPr>
              <a:t>Networking Academy </a:t>
            </a:r>
            <a:r>
              <a:rPr lang="en-US" sz="3600" dirty="0" smtClean="0">
                <a:solidFill>
                  <a:schemeClr val="bg1"/>
                </a:solidFill>
              </a:rPr>
              <a:t> project. </a:t>
            </a:r>
          </a:p>
          <a:p>
            <a:pPr lvl="1">
              <a:spcAft>
                <a:spcPts val="1200"/>
              </a:spcAft>
            </a:pPr>
            <a:r>
              <a:rPr lang="en-US" sz="3300" dirty="0" smtClean="0">
                <a:solidFill>
                  <a:schemeClr val="bg1"/>
                </a:solidFill>
              </a:rPr>
              <a:t>Web-based, distance learning free program to train and certify students world-wide in networking administration</a:t>
            </a:r>
          </a:p>
          <a:p>
            <a:pPr lvl="1">
              <a:spcAft>
                <a:spcPts val="1200"/>
              </a:spcAft>
            </a:pPr>
            <a:r>
              <a:rPr lang="en-US" sz="3300" dirty="0" smtClean="0">
                <a:solidFill>
                  <a:schemeClr val="bg1"/>
                </a:solidFill>
              </a:rPr>
              <a:t>About a million students a year in more than 160 countries are trained by this program, creating high-paying, highly demanded jobs.</a:t>
            </a:r>
          </a:p>
          <a:p>
            <a:pPr lvl="1">
              <a:spcAft>
                <a:spcPts val="1200"/>
              </a:spcAft>
            </a:pPr>
            <a:r>
              <a:rPr lang="en-US" sz="3300" dirty="0" smtClean="0">
                <a:solidFill>
                  <a:schemeClr val="bg1"/>
                </a:solidFill>
              </a:rPr>
              <a:t>Cisco’s shareholders could not develop and administer such a program.</a:t>
            </a:r>
            <a:endParaRPr lang="en-US" sz="3600" dirty="0" smtClean="0">
              <a:solidFill>
                <a:schemeClr val="bg1"/>
              </a:solidFill>
            </a:endParaRPr>
          </a:p>
        </p:txBody>
      </p:sp>
    </p:spTree>
    <p:extLst>
      <p:ext uri="{BB962C8B-B14F-4D97-AF65-F5344CB8AC3E}">
        <p14:creationId xmlns:p14="http://schemas.microsoft.com/office/powerpoint/2010/main" val="890787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4D4D4D"/>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4D4D4D"/>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4D4D4D"/>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4D4D4D"/>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95072"/>
            <a:ext cx="8229600" cy="1252728"/>
          </a:xfrm>
        </p:spPr>
        <p:txBody>
          <a:bodyPr>
            <a:noAutofit/>
          </a:bodyPr>
          <a:lstStyle/>
          <a:p>
            <a:pPr algn="ctr"/>
            <a:r>
              <a:rPr lang="en-US" sz="3900" b="1" dirty="0" smtClean="0">
                <a:solidFill>
                  <a:schemeClr val="bg1"/>
                </a:solidFill>
              </a:rPr>
              <a:t>Continued…</a:t>
            </a:r>
            <a:endParaRPr lang="en-US" sz="3900" b="1" dirty="0">
              <a:solidFill>
                <a:schemeClr val="bg1"/>
              </a:solidFill>
            </a:endParaRPr>
          </a:p>
        </p:txBody>
      </p:sp>
      <p:sp>
        <p:nvSpPr>
          <p:cNvPr id="4" name="Slide Number Placeholder 3"/>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10</a:t>
            </a:fld>
            <a:endParaRPr kumimoji="0" lang="en-US" dirty="0"/>
          </a:p>
        </p:txBody>
      </p:sp>
      <p:sp>
        <p:nvSpPr>
          <p:cNvPr id="3" name="Content Placeholder 2"/>
          <p:cNvSpPr>
            <a:spLocks noGrp="1"/>
          </p:cNvSpPr>
          <p:nvPr>
            <p:ph sz="quarter" idx="1"/>
          </p:nvPr>
        </p:nvSpPr>
        <p:spPr>
          <a:xfrm>
            <a:off x="76200" y="2057400"/>
            <a:ext cx="8610600" cy="4876800"/>
          </a:xfrm>
        </p:spPr>
        <p:txBody>
          <a:bodyPr>
            <a:normAutofit fontScale="92500" lnSpcReduction="20000"/>
          </a:bodyPr>
          <a:lstStyle/>
          <a:p>
            <a:pPr>
              <a:spcAft>
                <a:spcPts val="1200"/>
              </a:spcAft>
            </a:pPr>
            <a:r>
              <a:rPr lang="en-US" sz="3600" dirty="0" smtClean="0">
                <a:solidFill>
                  <a:schemeClr val="bg1"/>
                </a:solidFill>
              </a:rPr>
              <a:t>Home Depot, a large retail chain of construction material and </a:t>
            </a:r>
            <a:r>
              <a:rPr lang="en-US" sz="3600" dirty="0" err="1" smtClean="0">
                <a:solidFill>
                  <a:schemeClr val="bg1"/>
                </a:solidFill>
              </a:rPr>
              <a:t>houseware</a:t>
            </a:r>
            <a:r>
              <a:rPr lang="en-US" sz="3600" dirty="0" smtClean="0">
                <a:solidFill>
                  <a:schemeClr val="bg1"/>
                </a:solidFill>
              </a:rPr>
              <a:t>, partnered with </a:t>
            </a:r>
            <a:r>
              <a:rPr lang="en-US" sz="3600" dirty="0" err="1" smtClean="0">
                <a:solidFill>
                  <a:schemeClr val="bg1"/>
                </a:solidFill>
              </a:rPr>
              <a:t>KaBOOM</a:t>
            </a:r>
            <a:r>
              <a:rPr lang="en-US" sz="3600" dirty="0">
                <a:solidFill>
                  <a:schemeClr val="bg1"/>
                </a:solidFill>
              </a:rPr>
              <a:t>!</a:t>
            </a:r>
            <a:r>
              <a:rPr lang="en-US" sz="3600" dirty="0" smtClean="0">
                <a:solidFill>
                  <a:schemeClr val="bg1"/>
                </a:solidFill>
              </a:rPr>
              <a:t>, a nonprofit outfit that builds playgrounds in inner cities. </a:t>
            </a:r>
          </a:p>
          <a:p>
            <a:pPr lvl="1">
              <a:spcAft>
                <a:spcPts val="1200"/>
              </a:spcAft>
            </a:pPr>
            <a:r>
              <a:rPr lang="en-US" sz="3300" dirty="0" smtClean="0">
                <a:solidFill>
                  <a:schemeClr val="bg1"/>
                </a:solidFill>
              </a:rPr>
              <a:t>Home Depot contributes funds, products and employee volunteers, as well as the assistance of the firm’s accounting and legal staff.</a:t>
            </a:r>
          </a:p>
          <a:p>
            <a:pPr lvl="1">
              <a:spcAft>
                <a:spcPts val="1200"/>
              </a:spcAft>
            </a:pPr>
            <a:r>
              <a:rPr lang="en-US" sz="3300" dirty="0" err="1" smtClean="0">
                <a:solidFill>
                  <a:schemeClr val="bg1"/>
                </a:solidFill>
              </a:rPr>
              <a:t>KaBOOM</a:t>
            </a:r>
            <a:r>
              <a:rPr lang="en-US" sz="3300" dirty="0" smtClean="0">
                <a:solidFill>
                  <a:schemeClr val="bg1"/>
                </a:solidFill>
              </a:rPr>
              <a:t>! provides expertise in community relations, and identifying locations for playgrounds.</a:t>
            </a:r>
          </a:p>
        </p:txBody>
      </p:sp>
      <p:pic>
        <p:nvPicPr>
          <p:cNvPr id="2050" name="Picture 2" descr="C:\Users\jseplowi\AppData\Local\Microsoft\Windows\Temporary Internet Files\Content.IE5\A9EZB023\MC90029751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152400"/>
            <a:ext cx="2129816"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37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4D4D4D"/>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4D4D4D"/>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4D4D4D"/>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90600"/>
          </a:xfrm>
        </p:spPr>
        <p:txBody>
          <a:bodyPr>
            <a:noAutofit/>
          </a:bodyPr>
          <a:lstStyle/>
          <a:p>
            <a:pPr algn="ctr"/>
            <a:r>
              <a:rPr lang="en-US" sz="3600" b="1" dirty="0" smtClean="0">
                <a:solidFill>
                  <a:schemeClr val="bg1"/>
                </a:solidFill>
              </a:rPr>
              <a:t>Finally, Flying under the Radar: </a:t>
            </a:r>
            <a:br>
              <a:rPr lang="en-US" sz="3600" b="1" dirty="0" smtClean="0">
                <a:solidFill>
                  <a:schemeClr val="bg1"/>
                </a:solidFill>
              </a:rPr>
            </a:br>
            <a:r>
              <a:rPr lang="en-US" sz="3600" b="1" dirty="0" smtClean="0">
                <a:solidFill>
                  <a:schemeClr val="bg1"/>
                </a:solidFill>
              </a:rPr>
              <a:t>CSR as Insurance</a:t>
            </a:r>
            <a:endParaRPr lang="en-US" sz="3600" b="1" dirty="0">
              <a:solidFill>
                <a:schemeClr val="bg1"/>
              </a:solidFill>
            </a:endParaRPr>
          </a:p>
        </p:txBody>
      </p:sp>
      <p:sp>
        <p:nvSpPr>
          <p:cNvPr id="4" name="Slide Number Placeholder 3"/>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11</a:t>
            </a:fld>
            <a:endParaRPr kumimoji="0" lang="en-US" dirty="0"/>
          </a:p>
        </p:txBody>
      </p:sp>
      <p:sp>
        <p:nvSpPr>
          <p:cNvPr id="5" name="Content Placeholder 4"/>
          <p:cNvSpPr>
            <a:spLocks noGrp="1"/>
          </p:cNvSpPr>
          <p:nvPr>
            <p:ph sz="quarter" idx="1"/>
          </p:nvPr>
        </p:nvSpPr>
        <p:spPr>
          <a:xfrm>
            <a:off x="76200" y="1600200"/>
            <a:ext cx="8763000" cy="4953000"/>
          </a:xfrm>
        </p:spPr>
        <p:txBody>
          <a:bodyPr>
            <a:noAutofit/>
          </a:bodyPr>
          <a:lstStyle/>
          <a:p>
            <a:r>
              <a:rPr lang="en-US" sz="2800" dirty="0" smtClean="0">
                <a:solidFill>
                  <a:schemeClr val="bg1"/>
                </a:solidFill>
              </a:rPr>
              <a:t>The business upside (potential gain) from CSR is modest at best. The downside from damage to communities (Union Carbide in </a:t>
            </a:r>
            <a:r>
              <a:rPr lang="en-US" sz="2800" dirty="0" err="1" smtClean="0">
                <a:solidFill>
                  <a:schemeClr val="bg1"/>
                </a:solidFill>
              </a:rPr>
              <a:t>Bhupal</a:t>
            </a:r>
            <a:r>
              <a:rPr lang="en-US" sz="2800" dirty="0" smtClean="0">
                <a:solidFill>
                  <a:schemeClr val="bg1"/>
                </a:solidFill>
              </a:rPr>
              <a:t>, India, 1984) or the environment (BP in the U.S., 2010) can be huge.</a:t>
            </a:r>
            <a:endParaRPr lang="en-US" sz="2800" dirty="0" smtClean="0">
              <a:solidFill>
                <a:schemeClr val="bg1"/>
              </a:solidFill>
            </a:endParaRPr>
          </a:p>
          <a:p>
            <a:r>
              <a:rPr lang="en-US" sz="2800" dirty="0" smtClean="0">
                <a:solidFill>
                  <a:schemeClr val="bg1"/>
                </a:solidFill>
              </a:rPr>
              <a:t>Smart CSR can provide protection—insurance—against such damages.</a:t>
            </a:r>
          </a:p>
          <a:p>
            <a:pPr lvl="1"/>
            <a:r>
              <a:rPr lang="en-US" sz="2400" dirty="0" smtClean="0">
                <a:solidFill>
                  <a:schemeClr val="bg1"/>
                </a:solidFill>
              </a:rPr>
              <a:t>Companies that routinely engage in CSR generally consider the social and environmental impact of their activities more carefully than other companies.</a:t>
            </a:r>
          </a:p>
          <a:p>
            <a:pPr lvl="1"/>
            <a:r>
              <a:rPr lang="en-US" sz="2400" dirty="0" smtClean="0">
                <a:solidFill>
                  <a:schemeClr val="bg1"/>
                </a:solidFill>
              </a:rPr>
              <a:t>CSR activities create </a:t>
            </a:r>
            <a:r>
              <a:rPr lang="en-US" sz="2400" b="1" dirty="0" smtClean="0">
                <a:solidFill>
                  <a:schemeClr val="bg1"/>
                </a:solidFill>
              </a:rPr>
              <a:t>social capital</a:t>
            </a:r>
            <a:r>
              <a:rPr lang="en-US" sz="2400" dirty="0" smtClean="0">
                <a:solidFill>
                  <a:schemeClr val="bg1"/>
                </a:solidFill>
              </a:rPr>
              <a:t>—trusted relationships with government and NGOs—that mitigate the reputational damage from mishaps.</a:t>
            </a:r>
            <a:endParaRPr lang="en-US" sz="2800" dirty="0">
              <a:solidFill>
                <a:schemeClr val="bg1"/>
              </a:solidFill>
            </a:endParaRPr>
          </a:p>
        </p:txBody>
      </p:sp>
    </p:spTree>
    <p:extLst>
      <p:ext uri="{BB962C8B-B14F-4D97-AF65-F5344CB8AC3E}">
        <p14:creationId xmlns:p14="http://schemas.microsoft.com/office/powerpoint/2010/main" val="399086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53400" cy="990600"/>
          </a:xfrm>
        </p:spPr>
        <p:txBody>
          <a:bodyPr>
            <a:normAutofit/>
          </a:bodyPr>
          <a:lstStyle/>
          <a:p>
            <a:pPr algn="ctr"/>
            <a:r>
              <a:rPr lang="en-US" b="1" dirty="0" smtClean="0">
                <a:solidFill>
                  <a:schemeClr val="bg1"/>
                </a:solidFill>
              </a:rPr>
              <a:t>Lessons for You Dear Students</a:t>
            </a:r>
            <a:endParaRPr lang="en-US" b="1" dirty="0">
              <a:solidFill>
                <a:schemeClr val="bg1"/>
              </a:solidFill>
            </a:endParaRPr>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12</a:t>
            </a:fld>
            <a:endParaRPr kumimoji="0" lang="en-US" dirty="0"/>
          </a:p>
        </p:txBody>
      </p:sp>
      <p:sp>
        <p:nvSpPr>
          <p:cNvPr id="4" name="Content Placeholder 3"/>
          <p:cNvSpPr>
            <a:spLocks noGrp="1"/>
          </p:cNvSpPr>
          <p:nvPr>
            <p:ph sz="quarter" idx="1"/>
          </p:nvPr>
        </p:nvSpPr>
        <p:spPr>
          <a:xfrm>
            <a:off x="152400" y="1524000"/>
            <a:ext cx="8991600" cy="5257800"/>
          </a:xfrm>
        </p:spPr>
        <p:txBody>
          <a:bodyPr>
            <a:normAutofit/>
          </a:bodyPr>
          <a:lstStyle/>
          <a:p>
            <a:r>
              <a:rPr lang="en-US" dirty="0" smtClean="0">
                <a:solidFill>
                  <a:schemeClr val="bg1"/>
                </a:solidFill>
              </a:rPr>
              <a:t>The claims of the benefits of CSR by its highly-paid advocates (consultants, NGOs) are so exaggerated (“CSR is the best investment you ever made”) and often unfounded (“high correlation between CSR and profits”) that most executives view CSR with great suspicion.</a:t>
            </a:r>
            <a:endParaRPr lang="en-US" dirty="0" smtClean="0">
              <a:solidFill>
                <a:schemeClr val="bg1"/>
              </a:solidFill>
            </a:endParaRPr>
          </a:p>
          <a:p>
            <a:r>
              <a:rPr lang="en-US" dirty="0" smtClean="0">
                <a:solidFill>
                  <a:schemeClr val="bg1"/>
                </a:solidFill>
              </a:rPr>
              <a:t>So, when you enter the business world, don’t run around advocating CSR to everyone. Focus on your job first.</a:t>
            </a:r>
            <a:endParaRPr lang="en-US" dirty="0" smtClean="0">
              <a:solidFill>
                <a:schemeClr val="bg1"/>
              </a:solidFill>
            </a:endParaRPr>
          </a:p>
          <a:p>
            <a:r>
              <a:rPr lang="en-US" dirty="0" smtClean="0">
                <a:solidFill>
                  <a:schemeClr val="bg1"/>
                </a:solidFill>
              </a:rPr>
              <a:t>In your spare time, think very carefully about opportunities to leverage the specialized capabilities of your company to enhance every specific social or environmental goals at low costs.</a:t>
            </a:r>
            <a:endParaRPr lang="en-US" dirty="0" smtClean="0">
              <a:solidFill>
                <a:schemeClr val="bg1"/>
              </a:solidFill>
            </a:endParaRPr>
          </a:p>
          <a:p>
            <a:pPr lvl="2"/>
            <a:endParaRPr lang="en-US" dirty="0" smtClean="0">
              <a:solidFill>
                <a:schemeClr val="bg1"/>
              </a:solidFill>
            </a:endParaRPr>
          </a:p>
        </p:txBody>
      </p:sp>
    </p:spTree>
    <p:extLst>
      <p:ext uri="{BB962C8B-B14F-4D97-AF65-F5344CB8AC3E}">
        <p14:creationId xmlns:p14="http://schemas.microsoft.com/office/powerpoint/2010/main" val="404255814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0" end="0"/>
                                            </p:txEl>
                                          </p:spTgt>
                                        </p:tgtEl>
                                        <p:attrNameLst>
                                          <p:attrName>ppt_c</p:attrName>
                                        </p:attrNameLst>
                                      </p:cBhvr>
                                      <p:to>
                                        <a:srgbClr val="5F5F5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1" end="1"/>
                                            </p:txEl>
                                          </p:spTgt>
                                        </p:tgtEl>
                                        <p:attrNameLst>
                                          <p:attrName>ppt_c</p:attrName>
                                        </p:attrNameLst>
                                      </p:cBhvr>
                                      <p:to>
                                        <a:srgbClr val="5F5F5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2" end="2"/>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pPr eaLnBrk="1" latinLnBrk="0" hangingPunct="1"/>
            <a:fld id="{CA15C064-DD44-4CAC-873E-2D1F54821676}" type="slidenum">
              <a:rPr kumimoji="0" lang="en-US" smtClean="0"/>
              <a:pPr eaLnBrk="1" latinLnBrk="0" hangingPunct="1"/>
              <a:t>13</a:t>
            </a:fld>
            <a:endParaRPr kumimoji="0" lang="en-US" dirty="0"/>
          </a:p>
        </p:txBody>
      </p:sp>
      <p:sp>
        <p:nvSpPr>
          <p:cNvPr id="4" name="Content Placeholder 3"/>
          <p:cNvSpPr>
            <a:spLocks noGrp="1"/>
          </p:cNvSpPr>
          <p:nvPr>
            <p:ph sz="quarter" idx="1"/>
          </p:nvPr>
        </p:nvSpPr>
        <p:spPr>
          <a:xfrm>
            <a:off x="152400" y="1524000"/>
            <a:ext cx="8991600" cy="5257800"/>
          </a:xfrm>
        </p:spPr>
        <p:txBody>
          <a:bodyPr>
            <a:normAutofit/>
          </a:bodyPr>
          <a:lstStyle/>
          <a:p>
            <a:r>
              <a:rPr lang="en-US" dirty="0" smtClean="0">
                <a:solidFill>
                  <a:schemeClr val="bg1"/>
                </a:solidFill>
              </a:rPr>
              <a:t>Once you identify such an opportunity, build a comprehensive case—like a business plan—quantifying the costs and benefits of your proposal.</a:t>
            </a:r>
            <a:endParaRPr lang="en-US" dirty="0" smtClean="0">
              <a:solidFill>
                <a:schemeClr val="bg1"/>
              </a:solidFill>
            </a:endParaRPr>
          </a:p>
          <a:p>
            <a:r>
              <a:rPr lang="en-US" dirty="0" smtClean="0">
                <a:solidFill>
                  <a:schemeClr val="bg1"/>
                </a:solidFill>
              </a:rPr>
              <a:t>Share the plan first with your direct boss. If he/she approves, send it to the CEO. Be prepared that if they like it, they will ask you to do it.</a:t>
            </a:r>
            <a:endParaRPr lang="en-US" dirty="0" smtClean="0">
              <a:solidFill>
                <a:schemeClr val="bg1"/>
              </a:solidFill>
            </a:endParaRPr>
          </a:p>
          <a:p>
            <a:r>
              <a:rPr lang="en-US" dirty="0" smtClean="0">
                <a:solidFill>
                  <a:schemeClr val="bg1"/>
                </a:solidFill>
              </a:rPr>
              <a:t>But before you set out to “correct the world,” make sure that you positively contribute to your own small “world” (family, friends).</a:t>
            </a:r>
            <a:endParaRPr lang="en-US" dirty="0" smtClean="0">
              <a:solidFill>
                <a:schemeClr val="bg1"/>
              </a:solidFill>
            </a:endParaRPr>
          </a:p>
          <a:p>
            <a:pPr lvl="2"/>
            <a:endParaRPr lang="en-US" dirty="0" smtClean="0">
              <a:solidFill>
                <a:schemeClr val="bg1"/>
              </a:solidFill>
            </a:endParaRPr>
          </a:p>
        </p:txBody>
      </p:sp>
      <p:sp>
        <p:nvSpPr>
          <p:cNvPr id="6" name="Title 1"/>
          <p:cNvSpPr>
            <a:spLocks noGrp="1"/>
          </p:cNvSpPr>
          <p:nvPr>
            <p:ph type="title"/>
          </p:nvPr>
        </p:nvSpPr>
        <p:spPr>
          <a:xfrm>
            <a:off x="533400" y="152400"/>
            <a:ext cx="8153400" cy="990600"/>
          </a:xfrm>
        </p:spPr>
        <p:txBody>
          <a:bodyPr>
            <a:normAutofit/>
          </a:bodyPr>
          <a:lstStyle/>
          <a:p>
            <a:pPr algn="ctr"/>
            <a:r>
              <a:rPr lang="en-US" b="1" dirty="0" smtClean="0">
                <a:solidFill>
                  <a:schemeClr val="bg1"/>
                </a:solidFill>
              </a:rPr>
              <a:t>Lessons for You Dear Students</a:t>
            </a:r>
            <a:endParaRPr lang="en-US" b="1" dirty="0">
              <a:solidFill>
                <a:schemeClr val="bg1"/>
              </a:solidFill>
            </a:endParaRPr>
          </a:p>
        </p:txBody>
      </p:sp>
    </p:spTree>
    <p:extLst>
      <p:ext uri="{BB962C8B-B14F-4D97-AF65-F5344CB8AC3E}">
        <p14:creationId xmlns:p14="http://schemas.microsoft.com/office/powerpoint/2010/main" val="424474604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0" end="0"/>
                                            </p:txEl>
                                          </p:spTgt>
                                        </p:tgtEl>
                                        <p:attrNameLst>
                                          <p:attrName>ppt_c</p:attrName>
                                        </p:attrNameLst>
                                      </p:cBhvr>
                                      <p:to>
                                        <a:srgbClr val="5F5F5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1" end="1"/>
                                            </p:txEl>
                                          </p:spTgt>
                                        </p:tgtEl>
                                        <p:attrNameLst>
                                          <p:attrName>ppt_c</p:attrName>
                                        </p:attrNameLst>
                                      </p:cBhvr>
                                      <p:to>
                                        <a:srgbClr val="5F5F5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2" end="2"/>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0" y="6591339"/>
            <a:ext cx="533400" cy="244476"/>
          </a:xfrm>
        </p:spPr>
        <p:txBody>
          <a:bodyPr>
            <a:normAutofit fontScale="85000" lnSpcReduction="20000"/>
          </a:bodyPr>
          <a:lstStyle/>
          <a:p>
            <a:pPr eaLnBrk="1" latinLnBrk="0" hangingPunct="1"/>
            <a:fld id="{CA15C064-DD44-4CAC-873E-2D1F54821676}" type="slidenum">
              <a:rPr kumimoji="0" lang="en-US" smtClean="0"/>
              <a:pPr eaLnBrk="1" latinLnBrk="0" hangingPunct="1"/>
              <a:t>14</a:t>
            </a:fld>
            <a:endParaRPr kumimoji="0" lang="en-US" dirty="0"/>
          </a:p>
        </p:txBody>
      </p:sp>
      <p:sp>
        <p:nvSpPr>
          <p:cNvPr id="4" name="Content Placeholder 3"/>
          <p:cNvSpPr>
            <a:spLocks noGrp="1"/>
          </p:cNvSpPr>
          <p:nvPr>
            <p:ph sz="quarter" idx="1"/>
          </p:nvPr>
        </p:nvSpPr>
        <p:spPr>
          <a:xfrm>
            <a:off x="152400" y="2057400"/>
            <a:ext cx="8915400" cy="1600200"/>
          </a:xfrm>
          <a:ln>
            <a:solidFill>
              <a:schemeClr val="bg1"/>
            </a:solidFill>
          </a:ln>
        </p:spPr>
        <p:txBody>
          <a:bodyPr>
            <a:noAutofit/>
          </a:bodyPr>
          <a:lstStyle/>
          <a:p>
            <a:pPr marL="0" indent="0">
              <a:buNone/>
            </a:pPr>
            <a:r>
              <a:rPr lang="en-US" sz="3800" dirty="0" smtClean="0">
                <a:solidFill>
                  <a:schemeClr val="bg1"/>
                </a:solidFill>
              </a:rPr>
              <a:t>“If you save one person you save the world.” </a:t>
            </a:r>
          </a:p>
          <a:p>
            <a:pPr marL="0" indent="0">
              <a:buNone/>
            </a:pPr>
            <a:r>
              <a:rPr lang="en-US" sz="3800" dirty="0" smtClean="0">
                <a:solidFill>
                  <a:schemeClr val="bg1"/>
                </a:solidFill>
              </a:rPr>
              <a:t>					- The Jewish Talmud</a:t>
            </a:r>
            <a:endParaRPr lang="en-US" sz="3800" dirty="0" smtClean="0">
              <a:solidFill>
                <a:schemeClr val="bg1"/>
              </a:solidFill>
            </a:endParaRPr>
          </a:p>
        </p:txBody>
      </p:sp>
      <p:pic>
        <p:nvPicPr>
          <p:cNvPr id="1028" name="Picture 4" descr="C:\Users\jseplowi\AppData\Local\Microsoft\Windows\Temporary Internet Files\Content.IE5\H2EVR2AE\MC91021720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4191000"/>
            <a:ext cx="1741018" cy="182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0829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0-#ppt_w/2"/>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7966</TotalTime>
  <Words>1092</Words>
  <Application>Microsoft Office PowerPoint</Application>
  <PresentationFormat>On-screen Show (4:3)</PresentationFormat>
  <Paragraphs>77</Paragraphs>
  <Slides>14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Tw Cen MT</vt:lpstr>
      <vt:lpstr>Wingdings</vt:lpstr>
      <vt:lpstr>Calibri</vt:lpstr>
      <vt:lpstr>Wingdings 2</vt:lpstr>
      <vt:lpstr>Median</vt:lpstr>
      <vt:lpstr>Corporate social responsibility: Doing Good or Wasting Shareholders’ Money?</vt:lpstr>
      <vt:lpstr>PowerPoint Presentation</vt:lpstr>
      <vt:lpstr>Two Opposing Views</vt:lpstr>
      <vt:lpstr>PowerPoint Presentation</vt:lpstr>
      <vt:lpstr>PowerPoint Presentation</vt:lpstr>
      <vt:lpstr>So, What is CSR?</vt:lpstr>
      <vt:lpstr>Let’s Look Closely at Friedman’s Argument</vt:lpstr>
      <vt:lpstr>Hard to Argue with Friedman’s Logic, so my Approach to CSR is:</vt:lpstr>
      <vt:lpstr>Examples of CSR Using  Corporate Specialized Capabilities</vt:lpstr>
      <vt:lpstr>Continued…</vt:lpstr>
      <vt:lpstr>Finally, Flying under the Radar:  CSR as Insurance</vt:lpstr>
      <vt:lpstr>Lessons for You Dear Students</vt:lpstr>
      <vt:lpstr>Lessons for You Dear Students</vt:lpstr>
      <vt:lpstr>PowerPoint Presentation</vt:lpstr>
    </vt:vector>
  </TitlesOfParts>
  <Company>NYU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Managers Interactions With Investors:   Myths vs. Facts</dc:title>
  <dc:creator>Windows User</dc:creator>
  <cp:lastModifiedBy>Windows User</cp:lastModifiedBy>
  <cp:revision>410</cp:revision>
  <cp:lastPrinted>2013-06-10T14:39:35Z</cp:lastPrinted>
  <dcterms:created xsi:type="dcterms:W3CDTF">2011-10-11T19:06:49Z</dcterms:created>
  <dcterms:modified xsi:type="dcterms:W3CDTF">2013-06-19T20:23:14Z</dcterms:modified>
</cp:coreProperties>
</file>