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96" r:id="rId1"/>
  </p:sldMasterIdLst>
  <p:notesMasterIdLst>
    <p:notesMasterId r:id="rId43"/>
  </p:notesMasterIdLst>
  <p:sldIdLst>
    <p:sldId id="418" r:id="rId2"/>
    <p:sldId id="419" r:id="rId3"/>
    <p:sldId id="420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52" r:id="rId13"/>
    <p:sldId id="453" r:id="rId14"/>
    <p:sldId id="454" r:id="rId15"/>
    <p:sldId id="455" r:id="rId16"/>
    <p:sldId id="429" r:id="rId17"/>
    <p:sldId id="430" r:id="rId18"/>
    <p:sldId id="431" r:id="rId19"/>
    <p:sldId id="432" r:id="rId20"/>
    <p:sldId id="433" r:id="rId21"/>
    <p:sldId id="434" r:id="rId22"/>
    <p:sldId id="456" r:id="rId23"/>
    <p:sldId id="435" r:id="rId24"/>
    <p:sldId id="436" r:id="rId25"/>
    <p:sldId id="437" r:id="rId26"/>
    <p:sldId id="438" r:id="rId27"/>
    <p:sldId id="439" r:id="rId28"/>
    <p:sldId id="440" r:id="rId29"/>
    <p:sldId id="441" r:id="rId30"/>
    <p:sldId id="442" r:id="rId31"/>
    <p:sldId id="443" r:id="rId32"/>
    <p:sldId id="444" r:id="rId33"/>
    <p:sldId id="445" r:id="rId34"/>
    <p:sldId id="446" r:id="rId35"/>
    <p:sldId id="447" r:id="rId36"/>
    <p:sldId id="448" r:id="rId37"/>
    <p:sldId id="449" r:id="rId38"/>
    <p:sldId id="457" r:id="rId39"/>
    <p:sldId id="458" r:id="rId40"/>
    <p:sldId id="450" r:id="rId41"/>
    <p:sldId id="451" r:id="rId42"/>
  </p:sldIdLst>
  <p:sldSz cx="9144000" cy="6858000" type="screen4x3"/>
  <p:notesSz cx="6985000" cy="9283700"/>
  <p:embeddedFontLst>
    <p:embeddedFont>
      <p:font typeface="Tw Cen MT" panose="020B0602020104020603" pitchFamily="34" charset="0"/>
      <p:regular r:id="rId44"/>
      <p:bold r:id="rId45"/>
      <p:italic r:id="rId46"/>
      <p:boldItalic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Wingdings 2" panose="05020102010507070707" pitchFamily="18" charset="2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8408B7C-C366-4005-AA3A-9DFCAA35E469}">
          <p14:sldIdLst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452"/>
            <p14:sldId id="453"/>
            <p14:sldId id="454"/>
            <p14:sldId id="455"/>
            <p14:sldId id="429"/>
            <p14:sldId id="430"/>
            <p14:sldId id="431"/>
            <p14:sldId id="432"/>
            <p14:sldId id="433"/>
            <p14:sldId id="434"/>
            <p14:sldId id="456"/>
            <p14:sldId id="435"/>
            <p14:sldId id="436"/>
            <p14:sldId id="437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446"/>
            <p14:sldId id="447"/>
            <p14:sldId id="448"/>
            <p14:sldId id="449"/>
            <p14:sldId id="457"/>
            <p14:sldId id="458"/>
            <p14:sldId id="450"/>
            <p14:sldId id="4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 userDrawn="1">
          <p15:clr>
            <a:srgbClr val="A4A3A4"/>
          </p15:clr>
        </p15:guide>
        <p15:guide id="2" pos="22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14" autoAdjust="0"/>
    <p:restoredTop sz="94677" autoAdjust="0"/>
  </p:normalViewPr>
  <p:slideViewPr>
    <p:cSldViewPr>
      <p:cViewPr varScale="1">
        <p:scale>
          <a:sx n="81" d="100"/>
          <a:sy n="81" d="100"/>
        </p:scale>
        <p:origin x="149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6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714"/>
    </p:cViewPr>
  </p:sorterViewPr>
  <p:notesViewPr>
    <p:cSldViewPr>
      <p:cViewPr varScale="1">
        <p:scale>
          <a:sx n="62" d="100"/>
          <a:sy n="62" d="100"/>
        </p:scale>
        <p:origin x="-1670" y="-106"/>
      </p:cViewPr>
      <p:guideLst>
        <p:guide orient="horz" pos="2924"/>
        <p:guide pos="220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7363" cy="463550"/>
          </a:xfrm>
          <a:prstGeom prst="rect">
            <a:avLst/>
          </a:prstGeom>
        </p:spPr>
        <p:txBody>
          <a:bodyPr vert="horz" lIns="91420" tIns="45711" rIns="91420" bIns="4571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1" y="0"/>
            <a:ext cx="3027363" cy="463550"/>
          </a:xfrm>
          <a:prstGeom prst="rect">
            <a:avLst/>
          </a:prstGeom>
        </p:spPr>
        <p:txBody>
          <a:bodyPr vert="horz" lIns="91420" tIns="45711" rIns="91420" bIns="45711" rtlCol="0"/>
          <a:lstStyle>
            <a:lvl1pPr algn="r">
              <a:defRPr sz="1200"/>
            </a:lvl1pPr>
          </a:lstStyle>
          <a:p>
            <a:fld id="{9D012EA2-F3C3-42E3-B662-11F4893EDA3D}" type="datetimeFigureOut">
              <a:rPr lang="en-US" smtClean="0"/>
              <a:t>5/22/2015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0" tIns="45711" rIns="91420" bIns="4571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1" y="4410077"/>
            <a:ext cx="5588000" cy="4176713"/>
          </a:xfrm>
          <a:prstGeom prst="rect">
            <a:avLst/>
          </a:prstGeom>
        </p:spPr>
        <p:txBody>
          <a:bodyPr vert="horz" lIns="91420" tIns="45711" rIns="91420" bIns="4571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18564"/>
            <a:ext cx="3027363" cy="463550"/>
          </a:xfrm>
          <a:prstGeom prst="rect">
            <a:avLst/>
          </a:prstGeom>
        </p:spPr>
        <p:txBody>
          <a:bodyPr vert="horz" lIns="91420" tIns="45711" rIns="91420" bIns="4571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1" y="8818564"/>
            <a:ext cx="3027363" cy="463550"/>
          </a:xfrm>
          <a:prstGeom prst="rect">
            <a:avLst/>
          </a:prstGeom>
        </p:spPr>
        <p:txBody>
          <a:bodyPr vert="horz" lIns="91420" tIns="45711" rIns="91420" bIns="45711" rtlCol="0" anchor="b"/>
          <a:lstStyle>
            <a:lvl1pPr algn="r">
              <a:defRPr sz="1200"/>
            </a:lvl1pPr>
          </a:lstStyle>
          <a:p>
            <a:fld id="{4ED4D7F7-5FD1-4CF0-A862-9293B006DD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728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eaLnBrk="1" latinLnBrk="0" hangingPunct="1"/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5/22/2015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>
                <a:alpha val="60000"/>
              </a:srgbClr>
            </a:gs>
            <a:gs pos="4000">
              <a:srgbClr val="E6D78A">
                <a:lumMod val="40000"/>
                <a:lumOff val="60000"/>
                <a:alpha val="43000"/>
              </a:srgbClr>
            </a:gs>
            <a:gs pos="87000">
              <a:srgbClr val="E6D78A"/>
            </a:gs>
            <a:gs pos="100000">
              <a:srgbClr val="C7AC4C"/>
            </a:gs>
            <a:gs pos="100000">
              <a:srgbClr val="E6DCA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84" y="1230243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1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7476" y="381000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Current Issues in Financial Accounting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8976" y="2514600"/>
            <a:ext cx="71628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By</a:t>
            </a:r>
          </a:p>
          <a:p>
            <a:pPr algn="ctr"/>
            <a:endParaRPr lang="en-US" sz="3200" b="1" dirty="0">
              <a:solidFill>
                <a:schemeClr val="bg1"/>
              </a:solidFill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Baruch Lev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Stern School of Business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New York University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172200"/>
            <a:ext cx="411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June 2015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55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2208" y="1201222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2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457200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At A Glance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84540"/>
            <a:ext cx="8458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Nothing </a:t>
            </a:r>
            <a:r>
              <a:rPr lang="en-US" sz="2800" dirty="0">
                <a:solidFill>
                  <a:schemeClr val="bg1"/>
                </a:solidFill>
              </a:rPr>
              <a:t>new under the (accounting) </a:t>
            </a:r>
            <a:r>
              <a:rPr lang="en-US" sz="2800" dirty="0" smtClean="0">
                <a:solidFill>
                  <a:schemeClr val="bg1"/>
                </a:solidFill>
              </a:rPr>
              <a:t>sun (Ecclesiastes)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</a:rPr>
              <a:t> But regulators worldwide are active: update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</a:rPr>
              <a:t> All this activity for naught: accounting’s relevance fades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</a:rPr>
              <a:t> How can this be?  Blame intangibles and estimates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</a:rPr>
              <a:t> What should managers and directors do</a:t>
            </a:r>
            <a:r>
              <a:rPr lang="en-US" sz="2800" dirty="0" smtClean="0">
                <a:solidFill>
                  <a:schemeClr val="bg1"/>
                </a:solidFill>
              </a:rPr>
              <a:t>?</a:t>
            </a:r>
          </a:p>
          <a:p>
            <a:pPr marL="342900" lvl="1" indent="-3175">
              <a:buFont typeface="Courier New" panose="02070309020205020404" pitchFamily="49" charset="0"/>
              <a:buChar char="o"/>
            </a:pPr>
            <a:r>
              <a:rPr lang="en-US" sz="2800" dirty="0" smtClean="0">
                <a:solidFill>
                  <a:schemeClr val="bg1"/>
                </a:solidFill>
              </a:rPr>
              <a:t>  Provide </a:t>
            </a:r>
            <a:r>
              <a:rPr lang="en-US" sz="2800" dirty="0">
                <a:solidFill>
                  <a:schemeClr val="bg1"/>
                </a:solidFill>
              </a:rPr>
              <a:t>better information, of </a:t>
            </a:r>
            <a:r>
              <a:rPr lang="en-US" sz="2800" dirty="0" smtClean="0">
                <a:solidFill>
                  <a:schemeClr val="bg1"/>
                </a:solidFill>
              </a:rPr>
              <a:t>course</a:t>
            </a:r>
          </a:p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US" sz="2800" dirty="0" smtClean="0">
                <a:solidFill>
                  <a:schemeClr val="bg1"/>
                </a:solidFill>
              </a:rPr>
              <a:t>Proforma </a:t>
            </a:r>
            <a:r>
              <a:rPr lang="en-US" sz="2800" dirty="0">
                <a:solidFill>
                  <a:schemeClr val="bg1"/>
                </a:solidFill>
              </a:rPr>
              <a:t>(non-GAAP) earnings</a:t>
            </a:r>
          </a:p>
          <a:p>
            <a:pPr marL="342900" lvl="1" indent="52388">
              <a:buFont typeface="Courier New" panose="02070309020205020404" pitchFamily="49" charset="0"/>
              <a:buChar char="o"/>
            </a:pPr>
            <a:r>
              <a:rPr lang="en-US" sz="2800" dirty="0" smtClean="0">
                <a:solidFill>
                  <a:schemeClr val="bg1"/>
                </a:solidFill>
              </a:rPr>
              <a:t>  Earnings </a:t>
            </a:r>
            <a:r>
              <a:rPr lang="en-US" sz="2800" dirty="0">
                <a:solidFill>
                  <a:schemeClr val="bg1"/>
                </a:solidFill>
              </a:rPr>
              <a:t>guidance</a:t>
            </a:r>
          </a:p>
          <a:p>
            <a:pPr marL="342900" lvl="1" indent="52388">
              <a:buFont typeface="Courier New" panose="02070309020205020404" pitchFamily="49" charset="0"/>
              <a:buChar char="o"/>
            </a:pPr>
            <a:r>
              <a:rPr lang="en-US" sz="2800" dirty="0" smtClean="0">
                <a:solidFill>
                  <a:schemeClr val="bg1"/>
                </a:solidFill>
              </a:rPr>
              <a:t>  Improved </a:t>
            </a:r>
            <a:r>
              <a:rPr lang="en-US" sz="2800" dirty="0">
                <a:solidFill>
                  <a:schemeClr val="bg1"/>
                </a:solidFill>
              </a:rPr>
              <a:t>conference calls</a:t>
            </a:r>
          </a:p>
          <a:p>
            <a:pPr marL="342900" lvl="1" indent="52388">
              <a:buFont typeface="Courier New" panose="02070309020205020404" pitchFamily="49" charset="0"/>
              <a:buChar char="o"/>
            </a:pPr>
            <a:r>
              <a:rPr lang="en-US" sz="2800" dirty="0" smtClean="0">
                <a:solidFill>
                  <a:schemeClr val="bg1"/>
                </a:solidFill>
              </a:rPr>
              <a:t>  The </a:t>
            </a:r>
            <a:r>
              <a:rPr lang="en-US" sz="2800" dirty="0">
                <a:solidFill>
                  <a:schemeClr val="bg1"/>
                </a:solidFill>
              </a:rPr>
              <a:t>Value-Creation </a:t>
            </a:r>
            <a:r>
              <a:rPr lang="en-US" sz="2800" dirty="0" smtClean="0">
                <a:solidFill>
                  <a:schemeClr val="bg1"/>
                </a:solidFill>
              </a:rPr>
              <a:t>Report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95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-4713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3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76200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U.S. Steel Reports Then and Now: 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Dormant for 110 Years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165651" y="1524000"/>
            <a:ext cx="66738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United States Steel Corporation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Consolidated Income Statement 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 $ Millions)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792313"/>
              </p:ext>
            </p:extLst>
          </p:nvPr>
        </p:nvGraphicFramePr>
        <p:xfrm>
          <a:off x="1447800" y="2518906"/>
          <a:ext cx="5486401" cy="38689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8484"/>
                <a:gridCol w="1228299"/>
                <a:gridCol w="1719618"/>
              </a:tblGrid>
              <a:tr h="2384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Year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Year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4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1902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2012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4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4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Sales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$560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$19,328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4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Cost of sales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solidFill>
                            <a:schemeClr val="bg1"/>
                          </a:solidFill>
                          <a:effectLst/>
                        </a:rPr>
                        <a:t>   (411)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solidFill>
                            <a:schemeClr val="bg1"/>
                          </a:solidFill>
                          <a:effectLst/>
                        </a:rPr>
                        <a:t>  (18,291)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4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  Gross profit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149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1,037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4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4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solidFill>
                            <a:schemeClr val="bg1"/>
                          </a:solidFill>
                          <a:effectLst/>
                        </a:rPr>
                        <a:t>Minus Expenses: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4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Selling &amp; general expenses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(13)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(654)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4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Other gains/(losses)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(136)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4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Interest income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4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Interest expense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(9)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(247)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4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Income tax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(2)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(131)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4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4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  Net income </a:t>
                      </a:r>
                      <a:r>
                        <a:rPr lang="en-US" sz="1600" i="1" dirty="0">
                          <a:solidFill>
                            <a:schemeClr val="bg1"/>
                          </a:solidFill>
                          <a:effectLst/>
                        </a:rPr>
                        <a:t>(loss)</a:t>
                      </a:r>
                      <a:endParaRPr lang="en-US" sz="1600" i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solidFill>
                            <a:schemeClr val="bg1"/>
                          </a:solidFill>
                          <a:effectLst/>
                        </a:rPr>
                        <a:t>133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solidFill>
                            <a:schemeClr val="bg1"/>
                          </a:solidFill>
                          <a:effectLst/>
                        </a:rPr>
                        <a:t>(124)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04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229600" y="63246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4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743200" y="228600"/>
            <a:ext cx="359117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United States Steel Corporation 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Consolidated Balance Sheet 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 $ Millions)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678146"/>
              </p:ext>
            </p:extLst>
          </p:nvPr>
        </p:nvGraphicFramePr>
        <p:xfrm>
          <a:off x="1828800" y="1471819"/>
          <a:ext cx="5257800" cy="4924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0473"/>
                <a:gridCol w="1028098"/>
                <a:gridCol w="1749229"/>
              </a:tblGrid>
              <a:tr h="2153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Year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Year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1902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2012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solidFill>
                            <a:schemeClr val="bg1"/>
                          </a:solidFill>
                          <a:effectLst/>
                        </a:rPr>
                        <a:t>Assets: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</a:t>
                      </a:r>
                      <a:r>
                        <a:rPr lang="en-US" sz="1600" u="sng" dirty="0">
                          <a:solidFill>
                            <a:schemeClr val="bg1"/>
                          </a:solidFill>
                          <a:effectLst/>
                        </a:rPr>
                        <a:t>Current Assets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Cash &amp; equivalents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570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Net receivables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2,090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Inventories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2,503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Other current assets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</a:rPr>
                        <a:t>       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</a:rPr>
                        <a:t>     211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  Total current assets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214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5,374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Investments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609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5038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Property, Plant &amp; Equipment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1,325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6,408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Intangibles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—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253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Goodwill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—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1,822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Other non-current assets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</a:rPr>
                        <a:t>       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</a:rPr>
                        <a:t>      751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  Total assets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dbl" dirty="0">
                          <a:effectLst/>
                        </a:rPr>
                        <a:t>1,547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dbl" dirty="0">
                          <a:effectLst/>
                        </a:rPr>
                        <a:t>15,217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2578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473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5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203537"/>
            <a:ext cx="510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United States Steel Corporation </a:t>
            </a:r>
            <a:endParaRPr lang="en-US" altLang="en-US" sz="2000" dirty="0">
              <a:solidFill>
                <a:schemeClr val="bg1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Consolidated Balance Sheet </a:t>
            </a:r>
            <a:endParaRPr lang="en-US" altLang="en-US" sz="2000" dirty="0">
              <a:solidFill>
                <a:schemeClr val="bg1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Continued…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87329"/>
              </p:ext>
            </p:extLst>
          </p:nvPr>
        </p:nvGraphicFramePr>
        <p:xfrm>
          <a:off x="1524000" y="1542423"/>
          <a:ext cx="5337175" cy="5007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5600"/>
                <a:gridCol w="1143000"/>
                <a:gridCol w="1298575"/>
              </a:tblGrid>
              <a:tr h="3104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solidFill>
                            <a:schemeClr val="bg1"/>
                          </a:solidFill>
                          <a:effectLst/>
                        </a:rPr>
                        <a:t>Liabilities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</a:t>
                      </a:r>
                      <a:r>
                        <a:rPr lang="en-US" sz="1600" u="sng" dirty="0">
                          <a:solidFill>
                            <a:schemeClr val="bg1"/>
                          </a:solidFill>
                          <a:effectLst/>
                        </a:rPr>
                        <a:t>Current Liabilities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Accounts payable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1,800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Payroll payable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977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Accrued taxes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Other current liabilities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</a:rPr>
                        <a:t>    26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</a:rPr>
                        <a:t>      67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  Total current liabilities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2,990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Long-term debt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371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3,936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Employee benefits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—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4,416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Other non-current liabilities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</a:rPr>
                        <a:t>    30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</a:rPr>
                        <a:t>     397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  Total liabilities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451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11,739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solidFill>
                            <a:schemeClr val="bg1"/>
                          </a:solidFill>
                          <a:effectLst/>
                        </a:rPr>
                        <a:t>Stockholders’ Equity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Common stock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1,018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3,282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Retained earnings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</a:rPr>
                        <a:t>      78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</a:rPr>
                        <a:t>     196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Total shareholders’ equity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1,096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3,478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      Total Liabilities and Equity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dbl" dirty="0">
                          <a:effectLst/>
                        </a:rPr>
                        <a:t>1,547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dbl" dirty="0">
                          <a:effectLst/>
                        </a:rPr>
                        <a:t>15,217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65" marR="4286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29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6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2781"/>
            <a:ext cx="556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But Wait,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Recent Regulatory Actions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524000"/>
            <a:ext cx="830579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2200" b="1" dirty="0" smtClean="0">
                <a:solidFill>
                  <a:schemeClr val="bg1"/>
                </a:solidFill>
              </a:rPr>
              <a:t>Revenue recognition </a:t>
            </a:r>
            <a:r>
              <a:rPr lang="en-US" sz="2200" dirty="0" smtClean="0">
                <a:solidFill>
                  <a:schemeClr val="bg1"/>
                </a:solidFill>
              </a:rPr>
              <a:t>(may 28, 2014: ASC 606 and IFRS 15).</a:t>
            </a:r>
          </a:p>
          <a:p>
            <a:pPr marL="687388" lvl="1" indent="-404813">
              <a:buFont typeface="Wingdings" panose="05000000000000000000" pitchFamily="2" charset="2"/>
              <a:buChar char="v"/>
              <a:tabLst>
                <a:tab pos="339725" algn="l"/>
              </a:tabLst>
            </a:pPr>
            <a:r>
              <a:rPr lang="en-US" sz="2200" dirty="0" smtClean="0">
                <a:solidFill>
                  <a:schemeClr val="bg1"/>
                </a:solidFill>
              </a:rPr>
              <a:t>A comprehensive revenue (top line) recognition model for all contracts with customers. Specifies measurements as well as timing of recognition</a:t>
            </a:r>
          </a:p>
          <a:p>
            <a:pPr marL="687388" lvl="1" indent="-404813">
              <a:buFont typeface="Wingdings" panose="05000000000000000000" pitchFamily="2" charset="2"/>
              <a:buChar char="v"/>
              <a:tabLst>
                <a:tab pos="339725" algn="l"/>
              </a:tabLst>
            </a:pPr>
            <a:r>
              <a:rPr lang="en-US" sz="2200" dirty="0" smtClean="0">
                <a:solidFill>
                  <a:schemeClr val="bg1"/>
                </a:solidFill>
              </a:rPr>
              <a:t>An entity will recognize revenue to depict the transfer of </a:t>
            </a:r>
            <a:r>
              <a:rPr lang="en-US" sz="2200" cap="small" dirty="0" smtClean="0">
                <a:solidFill>
                  <a:schemeClr val="bg1"/>
                </a:solidFill>
              </a:rPr>
              <a:t>control</a:t>
            </a:r>
            <a:r>
              <a:rPr lang="en-US" sz="2200" dirty="0" smtClean="0">
                <a:solidFill>
                  <a:schemeClr val="bg1"/>
                </a:solidFill>
              </a:rPr>
              <a:t> over goods or services to customers at an amount the entity expects to collect. Arrangements where parties share risks and benefits (e.g., a biotech and pharma companies share in the development of a drug) are excluded.</a:t>
            </a:r>
          </a:p>
          <a:p>
            <a:pPr marL="687388" lvl="1" indent="-404813">
              <a:buFont typeface="Wingdings" panose="05000000000000000000" pitchFamily="2" charset="2"/>
              <a:buChar char="v"/>
              <a:tabLst>
                <a:tab pos="339725" algn="l"/>
              </a:tabLst>
            </a:pPr>
            <a:r>
              <a:rPr lang="en-US" sz="2200" dirty="0" smtClean="0">
                <a:solidFill>
                  <a:schemeClr val="bg1"/>
                </a:solidFill>
              </a:rPr>
              <a:t>Specific rules for cases of financing agreements and noncash considerations, such as receiving equity (fair value), and allocation of transaction price to separate performance obligations (software).</a:t>
            </a:r>
          </a:p>
          <a:p>
            <a:pPr marL="687388" lvl="1" indent="-404813">
              <a:buFont typeface="Wingdings" panose="05000000000000000000" pitchFamily="2" charset="2"/>
              <a:buChar char="v"/>
              <a:tabLst>
                <a:tab pos="339725" algn="l"/>
              </a:tabLst>
            </a:pPr>
            <a:r>
              <a:rPr lang="en-US" sz="2200" dirty="0" smtClean="0">
                <a:solidFill>
                  <a:schemeClr val="bg1"/>
                </a:solidFill>
              </a:rPr>
              <a:t>Revenue should be recognized when performance obligation is satisfied.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05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7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825" y="533400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Continued…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3825" y="1828800"/>
            <a:ext cx="7447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5288" indent="-395288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bg1"/>
                </a:solidFill>
              </a:rPr>
              <a:t>Specific guidelines for licensing rights (IP, software,    entertainment rights).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Warranties should be recognized on an accrual basis.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3581400"/>
            <a:ext cx="6400800" cy="15696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Overall observation: Little change from current practices. Mainly consolidation of existing rules. After 15 years of deliberation, implementation delayed by a year, and the rule already modified.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71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3355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8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825" y="533400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Continued…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3825" y="1828800"/>
            <a:ext cx="7904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95288" algn="l"/>
              </a:tabLst>
            </a:pPr>
            <a:r>
              <a:rPr lang="en-US" sz="2400" b="1" dirty="0" smtClean="0">
                <a:solidFill>
                  <a:schemeClr val="bg1"/>
                </a:solidFill>
              </a:rPr>
              <a:t>B.</a:t>
            </a:r>
            <a:r>
              <a:rPr lang="en-US" sz="2400" dirty="0" smtClean="0">
                <a:solidFill>
                  <a:schemeClr val="bg1"/>
                </a:solidFill>
              </a:rPr>
              <a:t>  </a:t>
            </a:r>
            <a:r>
              <a:rPr lang="en-US" sz="2400" b="1" dirty="0" smtClean="0">
                <a:solidFill>
                  <a:schemeClr val="bg1"/>
                </a:solidFill>
              </a:rPr>
              <a:t>Proposed Lease Accounting: </a:t>
            </a:r>
            <a:r>
              <a:rPr lang="en-US" sz="2400" dirty="0" smtClean="0">
                <a:solidFill>
                  <a:schemeClr val="bg1"/>
                </a:solidFill>
              </a:rPr>
              <a:t>General Objective: report 	 	most leases on the balance sheet (avoid off-balance sheet 	financing).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200400"/>
            <a:ext cx="75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bg1"/>
                </a:solidFill>
              </a:rPr>
              <a:t>The main rule for financing leases (US GAAP): discounted value of lease payments exceed 75% of asset value, remains. IASB (international) requires essentially all leases to be recognized as financing.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5105400"/>
            <a:ext cx="6781800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Overall observation: marginal changes for US companies; significant changes for non-US companies.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3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4400" y="6371791"/>
            <a:ext cx="533400" cy="392204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9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8538" y="152400"/>
            <a:ext cx="784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All This Regulatory Activity for Naught: Accounting Relevance Fades Away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75760"/>
            <a:ext cx="8501268" cy="4876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3144" y="6229339"/>
            <a:ext cx="4191000" cy="33855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Source: Lev and Gu, The End of Accounting ©.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16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4400" y="63097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10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826"/>
            <a:ext cx="9141643" cy="6215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1244" y="6366705"/>
            <a:ext cx="4191000" cy="33855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Source: Lev and Gu, The End of Accounting ©.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47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90844" y="641037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11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1404" y="106229"/>
            <a:ext cx="76419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How Can This Be?  The Culprits – Intangibles and Managerial Estimates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9472" y="1138964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A.  Intangibles (knowledge-based assets)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5" y="1681614"/>
            <a:ext cx="9002248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56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2962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12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304800"/>
            <a:ext cx="845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Accounting For Intangibles: Outdated and Opaque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057400"/>
            <a:ext cx="83820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bg1"/>
                </a:solidFill>
              </a:rPr>
              <a:t>US: Internally-generated intangibles are expensed,  whereas acquired intangibles are capitalized.</a:t>
            </a:r>
          </a:p>
          <a:p>
            <a:pPr marL="461963" indent="-461963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bg1"/>
                </a:solidFill>
              </a:rPr>
              <a:t>International: Capitalize R&amp;D beyond technological   feasibility.</a:t>
            </a:r>
          </a:p>
          <a:p>
            <a:pPr marL="461963" indent="-461963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bg1"/>
                </a:solidFill>
              </a:rPr>
              <a:t>Except for R&amp;D, no information disclosure on intangibles (brands, IT, human resource).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bg1"/>
                </a:solidFill>
              </a:rPr>
              <a:t> Not only high-tech: Coco Cola, Exxon, Progressive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52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1169709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13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612648" y="228600"/>
            <a:ext cx="81534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Not Just High Tech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152400" y="1752600"/>
            <a:ext cx="8915400" cy="4419600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Font typeface="Wingdings"/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Coca Cola’s net assets (book value per share) at end of January 2014 were $7.28B and its share price around $40B, yielding a market-to-book ratio of 5.50.</a:t>
            </a:r>
          </a:p>
          <a:p>
            <a:pPr marL="0" indent="0" algn="ctr">
              <a:spcBef>
                <a:spcPts val="600"/>
              </a:spcBef>
              <a:buFont typeface="Wingdings"/>
              <a:buNone/>
            </a:pPr>
            <a:endParaRPr lang="en-US" sz="3200" dirty="0" smtClean="0">
              <a:solidFill>
                <a:schemeClr val="bg1"/>
              </a:solidFill>
            </a:endParaRPr>
          </a:p>
          <a:p>
            <a:pPr marL="0" indent="0" algn="ctr">
              <a:spcBef>
                <a:spcPts val="600"/>
              </a:spcBef>
              <a:buFont typeface="Wingdings"/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Where have all Coke’s assets gone?</a:t>
            </a:r>
          </a:p>
          <a:p>
            <a:pPr marL="0" indent="0" algn="ctr">
              <a:spcBef>
                <a:spcPts val="600"/>
              </a:spcBef>
              <a:buFont typeface="Wingdings"/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Same with Walmart with market-to-book ratio of 3.38</a:t>
            </a:r>
          </a:p>
        </p:txBody>
      </p:sp>
    </p:spTree>
    <p:extLst>
      <p:ext uri="{BB962C8B-B14F-4D97-AF65-F5344CB8AC3E}">
        <p14:creationId xmlns:p14="http://schemas.microsoft.com/office/powerpoint/2010/main" val="366272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4400" y="64008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14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9435074"/>
              </p:ext>
            </p:extLst>
          </p:nvPr>
        </p:nvGraphicFramePr>
        <p:xfrm>
          <a:off x="533400" y="1295400"/>
          <a:ext cx="7846061" cy="5328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118"/>
                <a:gridCol w="2638743"/>
                <a:gridCol w="2133600"/>
                <a:gridCol w="2133600"/>
              </a:tblGrid>
              <a:tr h="871194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R&amp;D Expense ($M)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2013 R&amp;D Amortization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2012 R&amp;D Amortization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2013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(17.1%)  $7,952 </a:t>
                      </a:r>
                      <a:r>
                        <a:rPr lang="en-US" sz="2400" baseline="0" dirty="0" smtClean="0"/>
                        <a:t> 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—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—</a:t>
                      </a:r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2012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(31.6%)</a:t>
                      </a:r>
                      <a:r>
                        <a:rPr lang="en-US" sz="2400" baseline="0" dirty="0" smtClean="0"/>
                        <a:t>  $6,793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1,359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—</a:t>
                      </a:r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(37.2%)  $5,162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1,032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1,032</a:t>
                      </a:r>
                      <a:endParaRPr lang="en-US" sz="2400" dirty="0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$3,762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752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752</a:t>
                      </a:r>
                      <a:endParaRPr lang="en-US" sz="2400" dirty="0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2009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$2,843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569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569</a:t>
                      </a:r>
                      <a:endParaRPr lang="en-US" sz="2400" dirty="0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2008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$2,793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559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559</a:t>
                      </a:r>
                      <a:endParaRPr lang="en-US" sz="2400" dirty="0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2007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$2,120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—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424</a:t>
                      </a:r>
                      <a:endParaRPr lang="en-US" sz="2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 gridSpan="2">
                  <a:txBody>
                    <a:bodyPr/>
                    <a:lstStyle/>
                    <a:p>
                      <a:pPr algn="r"/>
                      <a:r>
                        <a:rPr lang="en-US" sz="2400" b="1" dirty="0" smtClean="0"/>
                        <a:t>TOTAL</a:t>
                      </a:r>
                      <a:endParaRPr lang="en-US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 smtClean="0"/>
                        <a:t>$4,271</a:t>
                      </a:r>
                      <a:endParaRPr lang="en-US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 smtClean="0"/>
                        <a:t>$3,336</a:t>
                      </a:r>
                      <a:endParaRPr lang="en-US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95300">
                <a:tc gridSpan="2">
                  <a:txBody>
                    <a:bodyPr/>
                    <a:lstStyle/>
                    <a:p>
                      <a:pPr algn="r"/>
                      <a:r>
                        <a:rPr lang="en-US" sz="2400" b="1" dirty="0" smtClean="0"/>
                        <a:t>R&amp;D Capital</a:t>
                      </a:r>
                      <a:endParaRPr lang="en-US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 smtClean="0"/>
                        <a:t>$18,557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 smtClean="0"/>
                        <a:t>$14,876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2"/>
          <p:cNvSpPr txBox="1">
            <a:spLocks/>
          </p:cNvSpPr>
          <p:nvPr/>
        </p:nvSpPr>
        <p:spPr>
          <a:xfrm>
            <a:off x="533400" y="0"/>
            <a:ext cx="81534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Not Only the Balance Sheet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Profitability Distorted: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Google’s Real Profitability</a:t>
            </a:r>
            <a:endParaRPr lang="en-US" sz="2400" b="1" dirty="0">
              <a:solidFill>
                <a:schemeClr val="bg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038600" y="2971800"/>
            <a:ext cx="3352800" cy="297180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4038600" y="2514600"/>
            <a:ext cx="1676400" cy="3200400"/>
          </a:xfrm>
          <a:prstGeom prst="straightConnector1">
            <a:avLst/>
          </a:prstGeom>
          <a:ln w="158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15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99348" y="63246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15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609600" y="228600"/>
            <a:ext cx="8156448" cy="9906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A Large Growth Difference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0728362"/>
              </p:ext>
            </p:extLst>
          </p:nvPr>
        </p:nvGraphicFramePr>
        <p:xfrm>
          <a:off x="152399" y="1219200"/>
          <a:ext cx="8763002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1"/>
                <a:gridCol w="1447800"/>
                <a:gridCol w="1752600"/>
                <a:gridCol w="24384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Income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2013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2012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Growth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Reported income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$12,920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$10,737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20.3% (14.5%)*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+ R&amp;D expense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7,952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6,793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–</a:t>
                      </a:r>
                      <a:r>
                        <a:rPr lang="en-US" sz="2400" baseline="0" dirty="0" smtClean="0"/>
                        <a:t>  R&amp;D amortization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4,271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3,336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Adjusted</a:t>
                      </a:r>
                      <a:r>
                        <a:rPr lang="en-US" sz="2400" baseline="0" dirty="0" smtClean="0"/>
                        <a:t> income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16,601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14,194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17.0%  (19.3%)*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600" y="365760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* Growth for 2010/11</a:t>
            </a: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655305"/>
              </p:ext>
            </p:extLst>
          </p:nvPr>
        </p:nvGraphicFramePr>
        <p:xfrm>
          <a:off x="193357" y="4314855"/>
          <a:ext cx="8722043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1444"/>
                <a:gridCol w="3467562"/>
                <a:gridCol w="3223037"/>
              </a:tblGrid>
              <a:tr h="45248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ROE</a:t>
                      </a:r>
                      <a:endParaRPr lang="en-US" sz="2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40318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Reported ROE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12,920/87,309 =</a:t>
                      </a:r>
                      <a:r>
                        <a:rPr lang="en-US" sz="2400" baseline="0" dirty="0" smtClean="0"/>
                        <a:t> 14.8%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40318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Adjusted ROE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16,601/90,272</a:t>
                      </a:r>
                      <a:r>
                        <a:rPr lang="en-US" sz="2400" baseline="0" dirty="0" smtClean="0"/>
                        <a:t> = 18.4%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52600" y="5943600"/>
            <a:ext cx="5791200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Accounting distortions are very tricky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81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4140" y="1216914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16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1521767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B.  Managerial estimates and forecasts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Content Placeholder 10"/>
          <p:cNvSpPr txBox="1">
            <a:spLocks/>
          </p:cNvSpPr>
          <p:nvPr/>
        </p:nvSpPr>
        <p:spPr>
          <a:xfrm>
            <a:off x="457200" y="1943100"/>
            <a:ext cx="8610600" cy="42291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Most </a:t>
            </a:r>
            <a:r>
              <a:rPr lang="en-US" b="1" dirty="0" smtClean="0">
                <a:solidFill>
                  <a:schemeClr val="bg1"/>
                </a:solidFill>
              </a:rPr>
              <a:t>balance sheet</a:t>
            </a:r>
            <a:r>
              <a:rPr lang="en-US" dirty="0" smtClean="0">
                <a:solidFill>
                  <a:schemeClr val="bg1"/>
                </a:solidFill>
              </a:rPr>
              <a:t> and </a:t>
            </a:r>
            <a:r>
              <a:rPr lang="en-US" b="1" dirty="0" smtClean="0">
                <a:solidFill>
                  <a:schemeClr val="bg1"/>
                </a:solidFill>
              </a:rPr>
              <a:t>income statement</a:t>
            </a:r>
            <a:r>
              <a:rPr lang="en-US" dirty="0" smtClean="0">
                <a:solidFill>
                  <a:schemeClr val="bg1"/>
                </a:solidFill>
              </a:rPr>
              <a:t> items are based on managers’ subjective estimates and projections. Examples: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Fixed assets—depreciation, impairment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Accounts receivable—bad debt reserve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Inventory—lower of cost or market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Nontraded financial assets—mark to model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Pension liability—based on multiple assumptions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Stock options expense—same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Warranty expense—same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6187126"/>
            <a:ext cx="7696200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“To know the past, one must know the future.”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80840" y="0"/>
            <a:ext cx="8229600" cy="1252728"/>
          </a:xfrm>
          <a:prstGeom prst="rect">
            <a:avLst/>
          </a:prstGeom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marL="118872" algn="ctr"/>
            <a:r>
              <a:rPr lang="en-US" sz="3600" dirty="0" smtClean="0">
                <a:solidFill>
                  <a:schemeClr val="bg1"/>
                </a:solidFill>
              </a:rPr>
              <a:t>II. And You Thought Accounting is </a:t>
            </a:r>
          </a:p>
          <a:p>
            <a:pPr marL="118872" algn="ctr"/>
            <a:r>
              <a:rPr lang="en-US" sz="3600" dirty="0" smtClean="0">
                <a:solidFill>
                  <a:schemeClr val="bg1"/>
                </a:solidFill>
              </a:rPr>
              <a:t>About Facts…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63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0425" y="1190675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17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ontent Placeholder 9"/>
          <p:cNvSpPr txBox="1">
            <a:spLocks/>
          </p:cNvSpPr>
          <p:nvPr/>
        </p:nvSpPr>
        <p:spPr>
          <a:xfrm>
            <a:off x="238707" y="1683603"/>
            <a:ext cx="8813276" cy="4114800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600" dirty="0" smtClean="0">
                <a:solidFill>
                  <a:schemeClr val="bg1"/>
                </a:solidFill>
              </a:rPr>
              <a:t>“ We recognize revenue on agreements for sales of goods and services under power generation units; nuclear fuel assemblies; larger oil drilling equipment projects; military development products…using long-term construction and production contract accounting. We </a:t>
            </a:r>
            <a:r>
              <a:rPr lang="en-US" sz="2600" b="1" dirty="0" smtClean="0">
                <a:solidFill>
                  <a:schemeClr val="bg1"/>
                </a:solidFill>
              </a:rPr>
              <a:t>estimate</a:t>
            </a:r>
            <a:r>
              <a:rPr lang="en-US" sz="2600" dirty="0" smtClean="0">
                <a:solidFill>
                  <a:schemeClr val="bg1"/>
                </a:solidFill>
              </a:rPr>
              <a:t> total long-term contract revenue…We measure long-term contract revenues by applying our contract-specific </a:t>
            </a:r>
            <a:r>
              <a:rPr lang="en-US" sz="2600" b="1" dirty="0" smtClean="0">
                <a:solidFill>
                  <a:schemeClr val="bg1"/>
                </a:solidFill>
              </a:rPr>
              <a:t>estimated </a:t>
            </a:r>
            <a:r>
              <a:rPr lang="en-US" sz="2600" dirty="0" smtClean="0">
                <a:solidFill>
                  <a:schemeClr val="bg1"/>
                </a:solidFill>
              </a:rPr>
              <a:t>margin rates…We measure sales of our commercial aircraft engines by applying our contract-specific </a:t>
            </a:r>
            <a:r>
              <a:rPr lang="en-US" sz="2600" b="1" dirty="0" smtClean="0">
                <a:solidFill>
                  <a:schemeClr val="bg1"/>
                </a:solidFill>
              </a:rPr>
              <a:t>estimated</a:t>
            </a:r>
            <a:r>
              <a:rPr lang="en-US" sz="2600" dirty="0" smtClean="0">
                <a:solidFill>
                  <a:schemeClr val="bg1"/>
                </a:solidFill>
              </a:rPr>
              <a:t> margin rates…(GE, 2012 financial report).</a:t>
            </a:r>
            <a:endParaRPr lang="en-US" sz="2600" b="1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5799321"/>
            <a:ext cx="8382000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The “only” thing GE doesn’t tell you: how much of its $100B revenue is based on estimates.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28600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But Sales are Surely Facts…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90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18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9"/>
          <p:cNvSpPr txBox="1">
            <a:spLocks/>
          </p:cNvSpPr>
          <p:nvPr/>
        </p:nvSpPr>
        <p:spPr>
          <a:xfrm>
            <a:off x="76200" y="1676400"/>
            <a:ext cx="9067800" cy="3886200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bg1"/>
                </a:solidFill>
              </a:rPr>
              <a:t>In a world of increased uncertainty and fast technological innovations, making projections is increasingly challenging and subject to larger and larger errors.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</a:rPr>
              <a:t>The pension expense requires estimating 5-7 years’ investment returns.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</a:rPr>
              <a:t>Asset and goodwill impairments require projecting long-term asset cash flows.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Estimates can be manipulated with impunity. Hard to prove intentional misestimates.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Indeed, most reporting manipulations are done by “massaging” estimates.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6388" y="5943600"/>
            <a:ext cx="8607424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You should provide investors with factual, credible information.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7965" y="95071"/>
            <a:ext cx="80772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Two Problems with Managerial Estimates/Projections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77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1203979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19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152400" y="1828800"/>
            <a:ext cx="8839200" cy="2819400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chemeClr val="bg1"/>
                </a:solidFill>
              </a:rPr>
              <a:t>But accounting reflects only transactions.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Value-changing events: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</a:rPr>
              <a:t>Merck announced 12/20/12 that its highly touted cholesterol drug Tredaptive failed tests to reduce heart disease risk. Stock fell 3.4%.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892021"/>
            <a:ext cx="8001000" cy="15696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Summarizing, serious accounting deficiencies—mistreatment of intangibles, heavy reliance on shaky estimates/projections, and bypassing important business events—diminish the relevance of financial information. A new approach is needed!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600" y="322589"/>
            <a:ext cx="8458200" cy="990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400" b="1" dirty="0" smtClean="0">
                <a:solidFill>
                  <a:schemeClr val="bg1"/>
                </a:solidFill>
              </a:rPr>
              <a:t>III. Both Transactions and Events Create Value</a:t>
            </a:r>
            <a:endParaRPr lang="en-US" sz="3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29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20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52400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So What If Financial Report Information Deteriorates?  Aren’t There Alternative Information Sources?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892513"/>
            <a:ext cx="8153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5288" indent="-395288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bg1"/>
                </a:solidFill>
              </a:rPr>
              <a:t>Apparently insufficient to supplement the information loss of  financial reports.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/>
                </a:solidFill>
              </a:rPr>
              <a:t>The informativeness of most shares deteriorates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bg1"/>
                </a:solidFill>
              </a:rPr>
              <a:t>Analysts’ earnings prediction errors increase, as well as their disagreement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4762619"/>
            <a:ext cx="6172200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And the consequences for companies are harsh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62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2781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21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0480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The Serious Consequences of Deficient Information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676400"/>
            <a:ext cx="8305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indent="-339725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bg1"/>
                </a:solidFill>
              </a:rPr>
              <a:t>Investors’ uncertainty decreases share prices and raises the  company’s cost of capital (“In capital markets, no news is bad news.”)</a:t>
            </a:r>
          </a:p>
          <a:p>
            <a:pPr marL="339725" indent="-339725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bg1"/>
                </a:solidFill>
              </a:rPr>
              <a:t>Deficient information increases share price volatility (surprises  and disappoints), and enhances exposure to shareholders’ lawsuits.</a:t>
            </a:r>
          </a:p>
          <a:p>
            <a:pPr marL="339725" indent="-339725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bg1"/>
                </a:solidFill>
              </a:rPr>
              <a:t>Lagging share prices invite hedge fund interventions and takeover attempts.</a:t>
            </a:r>
          </a:p>
          <a:p>
            <a:pPr marL="339725" indent="-339725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bg1"/>
                </a:solidFill>
              </a:rPr>
              <a:t>Lagging share prices detracts from managers compensation  and deters talent.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791200"/>
            <a:ext cx="7086600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All bad consequences. So what’s to be done?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10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72522" y="6351309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22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81000" y="152400"/>
            <a:ext cx="8588415" cy="9906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Progressive’s “Progressive Disclosure”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1" y="1115504"/>
            <a:ext cx="7962922" cy="523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3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23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286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First and Foremost: Forget the Futile “Earnings Game” The “Harsh Consequences” of Missing the Consensus Are A Myth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1104900" y="1468034"/>
            <a:ext cx="6858000" cy="739409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r>
              <a:rPr lang="en-US" sz="3400" dirty="0" smtClean="0">
                <a:solidFill>
                  <a:schemeClr val="bg1"/>
                </a:solidFill>
              </a:rPr>
              <a:t>The Distribution of Earnings Surprises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2450382"/>
              </p:ext>
            </p:extLst>
          </p:nvPr>
        </p:nvGraphicFramePr>
        <p:xfrm>
          <a:off x="1600200" y="2209800"/>
          <a:ext cx="5867400" cy="37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Acrobat Document" r:id="rId3" imgW="3840372" imgH="2468823" progId="AcroExch.Document.11">
                  <p:embed/>
                </p:oleObj>
              </mc:Choice>
              <mc:Fallback>
                <p:oleObj name="Acrobat Document" r:id="rId3" imgW="3840372" imgH="2468823" progId="AcroExch.Documen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209800"/>
                        <a:ext cx="5867400" cy="377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161442"/>
            <a:ext cx="7391400" cy="544158"/>
          </a:xfrm>
        </p:spPr>
        <p:txBody>
          <a:bodyPr/>
          <a:lstStyle/>
          <a:p>
            <a:pPr algn="l"/>
            <a:r>
              <a:rPr kumimoji="0" lang="en-US" dirty="0" smtClean="0">
                <a:solidFill>
                  <a:schemeClr val="bg1"/>
                </a:solidFill>
              </a:rPr>
              <a:t>Source: Bhojraj, Hribar, Picconi, and Mcinnis. 2009  “Making Sense of Cents: An Examination of Firms That Marginally Miss or Beat Analyst Forecasts,” </a:t>
            </a:r>
            <a:r>
              <a:rPr kumimoji="0" lang="en-US" i="1" dirty="0" smtClean="0">
                <a:solidFill>
                  <a:schemeClr val="bg1"/>
                </a:solidFill>
              </a:rPr>
              <a:t>Journal of Finance.</a:t>
            </a:r>
            <a:endParaRPr kumimoji="0"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81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292797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24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76200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Before You Get Too Depressed: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Others are Worse Offenders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20120524124652941.pdf - Adobe Acrobat Pro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t="27177" r="2685" b="8271"/>
          <a:stretch/>
        </p:blipFill>
        <p:spPr>
          <a:xfrm>
            <a:off x="196802" y="1403808"/>
            <a:ext cx="8750395" cy="471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55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0986" y="6497032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25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610" y="-110765"/>
            <a:ext cx="853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Consensus Misses and Beats Are  </a:t>
            </a: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 Non-Events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00" y="1212674"/>
            <a:ext cx="8763000" cy="522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1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2781" y="1224409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26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-32249"/>
            <a:ext cx="701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So, What’s To Be Done?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A.  A Small Turn of the Dial: Proforma (Non-GAAP) Earnings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11"/>
          <p:cNvSpPr txBox="1">
            <a:spLocks/>
          </p:cNvSpPr>
          <p:nvPr/>
        </p:nvSpPr>
        <p:spPr>
          <a:xfrm>
            <a:off x="228600" y="1600200"/>
            <a:ext cx="8686800" cy="3505200"/>
          </a:xfrm>
          <a:prstGeom prst="rect">
            <a:avLst/>
          </a:prstGeom>
        </p:spPr>
        <p:txBody>
          <a:bodyPr/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Management excludes from GAAP earnings one-time items (e.g., goodwill writeoff) and items which aren’t expenses, like customer acquisition costs (AOL):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LinkedIn and Groupon exclude stock compensation ($30M and $94M, respectively) from earnings.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Cisco excludes from earnings the stock option expense, and the amortization of intangibles.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" y="5334000"/>
            <a:ext cx="8915400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SEC requires reconciliation of proforma with GAAP earnings, and prohibits a more prominent display of proforma.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7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33353" y="6290481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27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3400" y="0"/>
            <a:ext cx="8153400" cy="7620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Cisco’s Reconciliation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 rotWithShape="1">
          <a:blip r:embed="rId2"/>
          <a:srcRect l="4520" t="15254" r="29039" b="6780"/>
          <a:stretch/>
        </p:blipFill>
        <p:spPr>
          <a:xfrm>
            <a:off x="1524000" y="685800"/>
            <a:ext cx="6185453" cy="58067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" y="6534090"/>
            <a:ext cx="4953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Used with the permission of http://thenetwork.cisco.com</a:t>
            </a:r>
            <a:r>
              <a:rPr lang="en-US" sz="1400" dirty="0" smtClean="0">
                <a:solidFill>
                  <a:schemeClr val="bg1"/>
                </a:solidFill>
              </a:rPr>
              <a:t>/</a:t>
            </a:r>
            <a:endParaRPr lang="en-US" sz="14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3182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1168063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28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524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8872" indent="0" algn="ctr">
              <a:buNone/>
            </a:pPr>
            <a:r>
              <a:rPr lang="en-US" sz="3000" b="1" dirty="0" smtClean="0">
                <a:solidFill>
                  <a:schemeClr val="bg1"/>
                </a:solidFill>
              </a:rPr>
              <a:t>Surprise, Despite the Derision (EBE), Proforma Earnings are More Relevant to Investors Than GAAP Earnings</a:t>
            </a:r>
            <a:endParaRPr lang="en-US" sz="3000" dirty="0" smtClean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t="30908" r="25019" b="29040"/>
          <a:stretch/>
        </p:blipFill>
        <p:spPr bwMode="auto">
          <a:xfrm>
            <a:off x="838200" y="1712199"/>
            <a:ext cx="7568878" cy="4536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47800" y="6474023"/>
            <a:ext cx="6172200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Source: Collins et al., 2005, “What Drives the Increased Performance of Earnings?”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04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1229618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29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52400"/>
            <a:ext cx="792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B.  Earnings Guidance: A Means to Enhance Information Relevance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10619"/>
            <a:ext cx="8839200" cy="501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72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30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12648" y="228600"/>
            <a:ext cx="8153400" cy="9906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Guidance Examples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152400" y="1676400"/>
            <a:ext cx="8915400" cy="38862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Abercrombie &amp; Fitch had a terrible fourth quarter: earnings tumbled 79%. The guidance, however, was cheerful: next year’s EPS at $3.50 to $3.75, against a consensus of $3.47. Stock up 8.3% (</a:t>
            </a:r>
            <a:r>
              <a:rPr lang="en-US" i="1" dirty="0" smtClean="0">
                <a:solidFill>
                  <a:schemeClr val="bg1"/>
                </a:solidFill>
              </a:rPr>
              <a:t>WSJ</a:t>
            </a:r>
            <a:r>
              <a:rPr lang="en-US" dirty="0" smtClean="0">
                <a:solidFill>
                  <a:schemeClr val="bg1"/>
                </a:solidFill>
              </a:rPr>
              <a:t>, 2/16/12).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Apple (October 20, 2014) guides: 1</a:t>
            </a:r>
            <a:r>
              <a:rPr lang="en-US" baseline="30000" dirty="0" smtClean="0">
                <a:solidFill>
                  <a:schemeClr val="bg1"/>
                </a:solidFill>
              </a:rPr>
              <a:t>st</a:t>
            </a:r>
            <a:r>
              <a:rPr lang="en-US" dirty="0" smtClean="0">
                <a:solidFill>
                  <a:schemeClr val="bg1"/>
                </a:solidFill>
              </a:rPr>
              <a:t> quarter 2015 revenue: $63.5 – 66.5 billion. (1</a:t>
            </a:r>
            <a:r>
              <a:rPr lang="en-US" baseline="30000" dirty="0" smtClean="0">
                <a:solidFill>
                  <a:schemeClr val="bg1"/>
                </a:solidFill>
              </a:rPr>
              <a:t>st</a:t>
            </a:r>
            <a:r>
              <a:rPr lang="en-US" dirty="0" smtClean="0">
                <a:solidFill>
                  <a:schemeClr val="bg1"/>
                </a:solidFill>
              </a:rPr>
              <a:t> quarter 2014 revenue was: $57.6 billion.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1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-15711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31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2400" y="228600"/>
            <a:ext cx="8766048" cy="990600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The Raging Controversy About Guidance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76200" y="1600200"/>
            <a:ext cx="8915400" cy="51816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chemeClr val="bg1"/>
                </a:solidFill>
              </a:rPr>
              <a:t>The Conference Board, the Chamber of Commerce, McKinsey, Warren Buffett and even Al Gore, among others, urge managers to stop guiding investors.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They claim: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Guidance encourages investors’ myopia and increases managers’ short-termness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A waste of managers’ time and attention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Managers aren’t better prognosticators than sophisticated investors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Guidance doesn’t provide any benefits (e.g. doesn’t permanently increase stock prices)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Managers should focus on the business and avoid getting involved in share valuation</a:t>
            </a:r>
          </a:p>
        </p:txBody>
      </p:sp>
    </p:spTree>
    <p:extLst>
      <p:ext uri="{BB962C8B-B14F-4D97-AF65-F5344CB8AC3E}">
        <p14:creationId xmlns:p14="http://schemas.microsoft.com/office/powerpoint/2010/main" val="13417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-34565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32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12648" y="152400"/>
            <a:ext cx="8153400" cy="9906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Large Sample Research Begs to Differ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76200" y="1676400"/>
            <a:ext cx="8991600" cy="38862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Research on firms that stopped quarterly guidance records: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A substantial stock prices decrease (&gt;5%) on announcement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Increase in investors’ uncertainty (analysts’ forecast dispersion)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Loss of analyst following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Increased earnings surprises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Increased share price volatility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Guidance stoppers are mainly firms with operating difficulties and lagging share prices.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5000" y="5867400"/>
            <a:ext cx="5181600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All bad things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15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1219200"/>
            <a:ext cx="533400" cy="360575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33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12648" y="228600"/>
            <a:ext cx="8153400" cy="9906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What Does Guidance Achieve?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119406" y="1828800"/>
            <a:ext cx="8991600" cy="4419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chemeClr val="bg1"/>
                </a:solidFill>
              </a:rPr>
              <a:t>Decreases stock volatility (next page)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Increases managers’ credibility as straight shooters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Decreases litigation exposure and settlement figures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Constrains analysts’ earnings and sales expectations to a feasible range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Most importantly: Improves investors’ decisions by enhancing transparency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41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2781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34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3400" y="228600"/>
            <a:ext cx="8153400" cy="9906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Who Should Guide?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14321" y="1598629"/>
            <a:ext cx="8385048" cy="50292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bg1"/>
                </a:solidFill>
              </a:rPr>
              <a:t>Managers whose internal earnings/sales forecasts are superior to analysts’, and are willing to “commit” to a guidance strategy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bg1"/>
                </a:solidFill>
              </a:rPr>
              <a:t>When investors’ uncertainty about your firm’s operations is high (how would you measure investors’ uncertainty about your company?)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bg1"/>
                </a:solidFill>
              </a:rPr>
              <a:t>When most of your peers are guiding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bg1"/>
                </a:solidFill>
              </a:rPr>
              <a:t>When you wish to attract analysts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bg1"/>
                </a:solidFill>
              </a:rPr>
              <a:t>But, don’t game the guidance (“walk down” the consensus)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chemeClr val="bg1"/>
                </a:solidFill>
              </a:rPr>
              <a:t>Most importantly: When forthcoming results will disappoint</a:t>
            </a:r>
          </a:p>
        </p:txBody>
      </p:sp>
    </p:spTree>
    <p:extLst>
      <p:ext uri="{BB962C8B-B14F-4D97-AF65-F5344CB8AC3E}">
        <p14:creationId xmlns:p14="http://schemas.microsoft.com/office/powerpoint/2010/main" val="380855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35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900" y="144339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C.  Conference Calls:  The Best Venue for Relevant Information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1994475"/>
            <a:ext cx="9067800" cy="4800600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3200" dirty="0" smtClean="0">
                <a:solidFill>
                  <a:schemeClr val="bg1"/>
                </a:solidFill>
              </a:rPr>
              <a:t> Increase the ratio of numbers-to-words (blah-blah).</a:t>
            </a:r>
          </a:p>
          <a:p>
            <a:pPr marL="744538" lvl="1" indent="-377825">
              <a:spcAft>
                <a:spcPts val="600"/>
              </a:spcAft>
            </a:pPr>
            <a:r>
              <a:rPr lang="en-US" sz="3200" dirty="0" smtClean="0">
                <a:solidFill>
                  <a:schemeClr val="bg1"/>
                </a:solidFill>
              </a:rPr>
              <a:t>Increase the ratio of </a:t>
            </a:r>
            <a:r>
              <a:rPr lang="en-US" sz="3200" b="1" dirty="0" smtClean="0">
                <a:solidFill>
                  <a:schemeClr val="bg1"/>
                </a:solidFill>
              </a:rPr>
              <a:t>standardized</a:t>
            </a:r>
            <a:r>
              <a:rPr lang="en-US" sz="3200" dirty="0" smtClean="0">
                <a:solidFill>
                  <a:schemeClr val="bg1"/>
                </a:solidFill>
              </a:rPr>
              <a:t> and </a:t>
            </a:r>
            <a:r>
              <a:rPr lang="en-US" sz="3200" b="1" dirty="0" smtClean="0">
                <a:solidFill>
                  <a:schemeClr val="bg1"/>
                </a:solidFill>
              </a:rPr>
              <a:t>verifiable</a:t>
            </a:r>
            <a:r>
              <a:rPr lang="en-US" sz="3200" dirty="0" smtClean="0">
                <a:solidFill>
                  <a:schemeClr val="bg1"/>
                </a:solidFill>
              </a:rPr>
              <a:t>  numbers (margins, earnings guidance) to other numbers (employee/customer satisfaction, strategic vision). </a:t>
            </a:r>
          </a:p>
          <a:p>
            <a:pPr marL="687388" lvl="1" indent="-320675">
              <a:spcAft>
                <a:spcPts val="600"/>
              </a:spcAft>
            </a:pPr>
            <a:r>
              <a:rPr lang="en-US" sz="3200" dirty="0" smtClean="0">
                <a:solidFill>
                  <a:schemeClr val="bg1"/>
                </a:solidFill>
              </a:rPr>
              <a:t>Decrease the ratio of management’s presentation-to- Q&amp;A (Intel’s and Netflix’s ratio=0).</a:t>
            </a:r>
          </a:p>
          <a:p>
            <a:pPr marL="687388" lvl="1" indent="-320675">
              <a:spcAft>
                <a:spcPts val="600"/>
              </a:spcAft>
            </a:pPr>
            <a:r>
              <a:rPr lang="en-US" sz="3200" dirty="0" smtClean="0">
                <a:solidFill>
                  <a:schemeClr val="bg1"/>
                </a:solidFill>
              </a:rPr>
              <a:t>Increase the number of investors and executives actively participating in the call. (How to do it?)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1504950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Enhancing Calls’ Effectiveness: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31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47435" y="6299775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chemeClr val="accent1">
                    <a:lumMod val="75000"/>
                  </a:schemeClr>
                </a:solidFill>
              </a:rPr>
              <a:pPr eaLnBrk="1" latinLnBrk="0" hangingPunct="1"/>
              <a:t>36</a:t>
            </a:fld>
            <a:endParaRPr kumimoji="0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" y="228600"/>
            <a:ext cx="8839200" cy="56388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8872" indent="0" algn="ctr">
              <a:spcAft>
                <a:spcPts val="1200"/>
              </a:spcAft>
              <a:buFont typeface="Wingdings"/>
              <a:buNone/>
            </a:pPr>
            <a:r>
              <a:rPr lang="en-US" sz="3200" b="1" dirty="0" smtClean="0">
                <a:solidFill>
                  <a:schemeClr val="bg1"/>
                </a:solidFill>
              </a:rPr>
              <a:t>Take a clear stand</a:t>
            </a:r>
            <a:r>
              <a:rPr lang="en-US" sz="3200" dirty="0" smtClean="0">
                <a:solidFill>
                  <a:schemeClr val="bg1"/>
                </a:solidFill>
              </a:rPr>
              <a:t> (difficult for many managers):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900" dirty="0" smtClean="0">
                <a:solidFill>
                  <a:schemeClr val="bg1"/>
                </a:solidFill>
              </a:rPr>
              <a:t>Wavering, hedging, uncertain expressions (maybe, perhaps, it depends) reduce call effectiveness.</a:t>
            </a:r>
          </a:p>
          <a:p>
            <a:pPr lvl="1">
              <a:spcAft>
                <a:spcPts val="600"/>
              </a:spcAft>
            </a:pPr>
            <a:r>
              <a:rPr lang="en-US" sz="2900" dirty="0" smtClean="0">
                <a:solidFill>
                  <a:schemeClr val="bg1"/>
                </a:solidFill>
              </a:rPr>
              <a:t>Counter-intuitively, negative words (loss, underperformance, write-off) enhance effectiveness of calls following a disappointing quarter.</a:t>
            </a:r>
          </a:p>
          <a:p>
            <a:pPr lvl="1">
              <a:spcAft>
                <a:spcPts val="600"/>
              </a:spcAft>
            </a:pPr>
            <a:r>
              <a:rPr lang="en-US" sz="2900" dirty="0" smtClean="0">
                <a:solidFill>
                  <a:schemeClr val="bg1"/>
                </a:solidFill>
              </a:rPr>
              <a:t>Empty expressions (“we look forward to a great quarter”) and sugarcoating (“despite the consensus miss, we had a great quarter”) are counter-productive.</a:t>
            </a:r>
          </a:p>
          <a:p>
            <a:pPr lvl="1">
              <a:spcAft>
                <a:spcPts val="600"/>
              </a:spcAft>
            </a:pPr>
            <a:r>
              <a:rPr lang="en-US" sz="2900" dirty="0" smtClean="0">
                <a:solidFill>
                  <a:schemeClr val="bg1"/>
                </a:solidFill>
              </a:rPr>
              <a:t>Provide </a:t>
            </a:r>
            <a:r>
              <a:rPr lang="en-US" sz="2900" i="1" dirty="0" smtClean="0">
                <a:solidFill>
                  <a:schemeClr val="bg1"/>
                </a:solidFill>
              </a:rPr>
              <a:t>verifiable </a:t>
            </a:r>
            <a:r>
              <a:rPr lang="en-US" sz="2900" dirty="0" smtClean="0">
                <a:solidFill>
                  <a:schemeClr val="bg1"/>
                </a:solidFill>
              </a:rPr>
              <a:t>forward-looking information (most important).</a:t>
            </a:r>
            <a:endParaRPr lang="en-US" sz="29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6096000"/>
            <a:ext cx="6553200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“Thank god it’s over”—wrong attitude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70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200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rgbClr val="002060"/>
                </a:solidFill>
              </a:rPr>
              <a:pPr eaLnBrk="1" latinLnBrk="0" hangingPunct="1"/>
              <a:t>37</a:t>
            </a:fld>
            <a:endParaRPr kumimoji="0"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0"/>
            <a:ext cx="8534400" cy="12954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8872" indent="0">
              <a:spcAft>
                <a:spcPts val="600"/>
              </a:spcAft>
              <a:buNone/>
            </a:pPr>
            <a:r>
              <a:rPr lang="en-US" sz="3000" b="1" dirty="0" smtClean="0">
                <a:solidFill>
                  <a:schemeClr val="bg1"/>
                </a:solidFill>
              </a:rPr>
              <a:t>Be an early bird: </a:t>
            </a:r>
            <a:r>
              <a:rPr lang="en-US" sz="3000" dirty="0" smtClean="0">
                <a:solidFill>
                  <a:schemeClr val="bg1"/>
                </a:solidFill>
              </a:rPr>
              <a:t>Hard to believe—call effectiveness  deteriorates as the day wears on. </a:t>
            </a:r>
          </a:p>
          <a:p>
            <a:pPr marL="118872" indent="0" algn="ctr">
              <a:spcAft>
                <a:spcPts val="6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(based on 33,000 calls)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66285"/>
            <a:ext cx="8839200" cy="496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8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200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rgbClr val="002060"/>
                </a:solidFill>
              </a:rPr>
              <a:pPr eaLnBrk="1" latinLnBrk="0" hangingPunct="1"/>
              <a:t>38</a:t>
            </a:fld>
            <a:endParaRPr kumimoji="0" lang="en-US" dirty="0">
              <a:solidFill>
                <a:srgbClr val="002060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6200" y="228600"/>
            <a:ext cx="8915400" cy="990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</a:rPr>
              <a:t>D</a:t>
            </a:r>
            <a:r>
              <a:rPr lang="en-US" sz="3200" b="1" dirty="0" smtClean="0">
                <a:solidFill>
                  <a:schemeClr val="bg1"/>
                </a:solidFill>
              </a:rPr>
              <a:t>.  Back to Fundamentals: Firm’s 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Ultimate Objective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228600" y="1600200"/>
            <a:ext cx="8763000" cy="44958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Firm’s ultimate objective: sustained competitive advantage. Firm’s ability to create and appropriate more value than its competitors.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Sustained competitive advantage is achieved by </a:t>
            </a:r>
            <a:r>
              <a:rPr lang="en-US" b="1" dirty="0" smtClean="0">
                <a:solidFill>
                  <a:schemeClr val="bg1"/>
                </a:solidFill>
              </a:rPr>
              <a:t>strategic resources</a:t>
            </a:r>
            <a:r>
              <a:rPr lang="en-US" dirty="0" smtClean="0">
                <a:solidFill>
                  <a:schemeClr val="bg1"/>
                </a:solidFill>
              </a:rPr>
              <a:t>, namely assets which are: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Valuable: generate revenues higher than costs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Rare: competitors don’t have access to these assets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Non-imitable: competitors can’t easily imitate the assets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Apple’s and Pfizer’s patents, Coca Cola’s and Starbuck’s brands, Goldman Sachs’ reputation, Walmart’s supply chain technology, and Microsoft’s operating system are strategic resources.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5943600"/>
            <a:ext cx="8537448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What information in financial reports informs on strategic resources? (Attention IR!)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71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51062" y="1219200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rgbClr val="002060"/>
                </a:solidFill>
              </a:rPr>
              <a:pPr eaLnBrk="1" latinLnBrk="0" hangingPunct="1"/>
              <a:t>39</a:t>
            </a:fld>
            <a:endParaRPr kumimoji="0" lang="en-US" dirty="0">
              <a:solidFill>
                <a:srgbClr val="002060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3877" y="276091"/>
            <a:ext cx="8610600" cy="9906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Information Investors (and Managers too) Need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381000" y="1600200"/>
            <a:ext cx="8385048" cy="39624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Decisions about </a:t>
            </a:r>
            <a:r>
              <a:rPr lang="en-US" b="1" dirty="0" smtClean="0">
                <a:solidFill>
                  <a:schemeClr val="bg1"/>
                </a:solidFill>
              </a:rPr>
              <a:t>resources</a:t>
            </a:r>
            <a:r>
              <a:rPr lang="en-US" dirty="0" smtClean="0">
                <a:solidFill>
                  <a:schemeClr val="bg1"/>
                </a:solidFill>
              </a:rPr>
              <a:t> (inputs, assets):</a:t>
            </a:r>
          </a:p>
          <a:p>
            <a:pPr marL="365760" lvl="1" indent="0">
              <a:buFont typeface="Wingdings 2"/>
              <a:buNone/>
            </a:pPr>
            <a:r>
              <a:rPr lang="en-US" dirty="0" smtClean="0">
                <a:solidFill>
                  <a:schemeClr val="bg1"/>
                </a:solidFill>
              </a:rPr>
              <a:t>How much to invest in R&amp;D, oil exploration, opening new stores, customer acquisition, M&amp;A, etc.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How best to </a:t>
            </a:r>
            <a:r>
              <a:rPr lang="en-US" b="1" dirty="0" smtClean="0">
                <a:solidFill>
                  <a:schemeClr val="bg1"/>
                </a:solidFill>
              </a:rPr>
              <a:t>use </a:t>
            </a:r>
            <a:r>
              <a:rPr lang="en-US" dirty="0" smtClean="0">
                <a:solidFill>
                  <a:schemeClr val="bg1"/>
                </a:solidFill>
              </a:rPr>
              <a:t>these resources:</a:t>
            </a:r>
          </a:p>
          <a:p>
            <a:pPr marL="365760" lvl="1" indent="0">
              <a:buFont typeface="Wingdings 2"/>
              <a:buNone/>
            </a:pPr>
            <a:r>
              <a:rPr lang="en-US" dirty="0" smtClean="0">
                <a:solidFill>
                  <a:schemeClr val="bg1"/>
                </a:solidFill>
              </a:rPr>
              <a:t>Develop or license patents and trademarks, employee incentive/compensation, cost cutting, supply chains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How to protect resources from disruption (Pandora and Spotify to Sirius)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How to market products/services:</a:t>
            </a:r>
          </a:p>
          <a:p>
            <a:pPr marL="365760" lvl="1" indent="0">
              <a:buFont typeface="Wingdings 2"/>
              <a:buNone/>
            </a:pPr>
            <a:r>
              <a:rPr lang="en-US" dirty="0" smtClean="0">
                <a:solidFill>
                  <a:schemeClr val="bg1"/>
                </a:solidFill>
              </a:rPr>
              <a:t>Pricing, promotion, customer relations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562600"/>
            <a:ext cx="8458200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All this, to establish and maintain sustained competitive advantage and create long-term growth 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79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457361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rgbClr val="002060"/>
                </a:solidFill>
              </a:rPr>
              <a:pPr eaLnBrk="1" latinLnBrk="0" hangingPunct="1"/>
              <a:t>40</a:t>
            </a:fld>
            <a:endParaRPr kumimoji="0" lang="en-US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5405" y="152400"/>
            <a:ext cx="838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The Value-Creation Report: A Focus On the Company’s Strategy And Its Execution (Example: Netflix)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166699"/>
              </p:ext>
            </p:extLst>
          </p:nvPr>
        </p:nvGraphicFramePr>
        <p:xfrm>
          <a:off x="21996" y="1495419"/>
          <a:ext cx="9067803" cy="376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219200"/>
                <a:gridCol w="990600"/>
                <a:gridCol w="990600"/>
                <a:gridCol w="770468"/>
                <a:gridCol w="1007534"/>
                <a:gridCol w="1085039"/>
                <a:gridCol w="999516"/>
                <a:gridCol w="938046"/>
              </a:tblGrid>
              <a:tr h="965280">
                <a:tc>
                  <a:txBody>
                    <a:bodyPr/>
                    <a:lstStyle/>
                    <a:p>
                      <a:pPr algn="ctr">
                        <a:lnSpc>
                          <a:spcPts val="1840"/>
                        </a:lnSpc>
                      </a:pPr>
                      <a:r>
                        <a:rPr lang="en-US" sz="1700" dirty="0" smtClean="0">
                          <a:solidFill>
                            <a:schemeClr val="bg1"/>
                          </a:solidFill>
                        </a:rPr>
                        <a:t>Period</a:t>
                      </a:r>
                      <a:endParaRPr lang="en-US" sz="17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40"/>
                        </a:lnSpc>
                      </a:pPr>
                      <a:r>
                        <a:rPr lang="en-US" sz="1700" dirty="0" smtClean="0">
                          <a:solidFill>
                            <a:schemeClr val="bg1"/>
                          </a:solidFill>
                        </a:rPr>
                        <a:t>Customer acquisition cost</a:t>
                      </a:r>
                      <a:endParaRPr lang="en-US" sz="17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40"/>
                        </a:lnSpc>
                      </a:pPr>
                      <a:r>
                        <a:rPr lang="en-US" sz="1700" dirty="0" smtClean="0">
                          <a:solidFill>
                            <a:schemeClr val="bg1"/>
                          </a:solidFill>
                        </a:rPr>
                        <a:t>Gross subs addition</a:t>
                      </a:r>
                      <a:endParaRPr lang="en-US" sz="17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40"/>
                        </a:lnSpc>
                      </a:pPr>
                      <a:r>
                        <a:rPr lang="en-US" sz="1700" dirty="0" smtClean="0">
                          <a:solidFill>
                            <a:schemeClr val="bg1"/>
                          </a:solidFill>
                        </a:rPr>
                        <a:t>Net subs addition</a:t>
                      </a:r>
                      <a:endParaRPr lang="en-US" sz="17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40"/>
                        </a:lnSpc>
                      </a:pPr>
                      <a:r>
                        <a:rPr lang="en-US" sz="1700" dirty="0" smtClean="0">
                          <a:solidFill>
                            <a:schemeClr val="bg1"/>
                          </a:solidFill>
                        </a:rPr>
                        <a:t>Churn rate</a:t>
                      </a:r>
                      <a:endParaRPr lang="en-US" sz="17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40"/>
                        </a:lnSpc>
                      </a:pPr>
                      <a:r>
                        <a:rPr lang="en-US" sz="1700" dirty="0" smtClean="0">
                          <a:solidFill>
                            <a:schemeClr val="bg1"/>
                          </a:solidFill>
                        </a:rPr>
                        <a:t>No. of Subs</a:t>
                      </a:r>
                      <a:endParaRPr lang="en-US" sz="17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40"/>
                        </a:lnSpc>
                      </a:pPr>
                      <a:r>
                        <a:rPr lang="en-US" sz="1700" dirty="0" smtClean="0">
                          <a:solidFill>
                            <a:schemeClr val="bg1"/>
                          </a:solidFill>
                        </a:rPr>
                        <a:t>Revenue per user</a:t>
                      </a:r>
                      <a:endParaRPr lang="en-US" sz="17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40"/>
                        </a:lnSpc>
                      </a:pPr>
                      <a:r>
                        <a:rPr lang="en-US" sz="1700" dirty="0" smtClean="0">
                          <a:solidFill>
                            <a:schemeClr val="bg1"/>
                          </a:solidFill>
                        </a:rPr>
                        <a:t>Cost per user</a:t>
                      </a:r>
                      <a:endParaRPr lang="en-US" sz="17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40"/>
                        </a:lnSpc>
                      </a:pPr>
                      <a:r>
                        <a:rPr lang="en-US" sz="1700" dirty="0" smtClean="0">
                          <a:solidFill>
                            <a:schemeClr val="bg1"/>
                          </a:solidFill>
                        </a:rPr>
                        <a:t>Gross margin</a:t>
                      </a:r>
                      <a:endParaRPr lang="en-US" sz="17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699276"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3Q2011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$15.25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4.7M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(0.3M)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6.3%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23.8M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$34.7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22.65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285M</a:t>
                      </a:r>
                      <a:endParaRPr lang="en-US" dirty="0"/>
                    </a:p>
                  </a:txBody>
                  <a:tcPr anchor="ctr"/>
                </a:tc>
              </a:tr>
              <a:tr h="699276"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2Q2011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15.09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5.3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1.4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4.2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24.1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34.5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21.41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299M</a:t>
                      </a:r>
                      <a:endParaRPr lang="en-US" dirty="0"/>
                    </a:p>
                  </a:txBody>
                  <a:tcPr anchor="ctr"/>
                </a:tc>
              </a:tr>
              <a:tr h="699276"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3Q2010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19.81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4.1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1.3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3.8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15.9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36.4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22.65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209M</a:t>
                      </a:r>
                      <a:endParaRPr lang="en-US" dirty="0"/>
                    </a:p>
                  </a:txBody>
                  <a:tcPr anchor="ctr"/>
                </a:tc>
              </a:tr>
              <a:tr h="699276"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3Q2009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26.86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2.2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4.4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10.8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39.9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25.97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60"/>
                        </a:lnSpc>
                      </a:pPr>
                      <a:r>
                        <a:rPr lang="en-US" dirty="0" smtClean="0"/>
                        <a:t>148M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5504861"/>
            <a:ext cx="70866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63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-5499" y="1225808"/>
            <a:ext cx="533400" cy="381000"/>
          </a:xfrm>
        </p:spPr>
        <p:txBody>
          <a:bodyPr/>
          <a:lstStyle/>
          <a:p>
            <a:pPr eaLnBrk="1" latinLnBrk="0" hangingPunct="1"/>
            <a:fld id="{CA15C064-DD44-4CAC-873E-2D1F54821676}" type="slidenum">
              <a:rPr kumimoji="0" lang="en-US" smtClean="0">
                <a:solidFill>
                  <a:srgbClr val="002060"/>
                </a:solidFill>
              </a:rPr>
              <a:pPr eaLnBrk="1" latinLnBrk="0" hangingPunct="1"/>
              <a:t>41</a:t>
            </a:fld>
            <a:endParaRPr kumimoji="0" lang="en-US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9800" y="38100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Takeaway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606808"/>
            <a:ext cx="8763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5288" indent="-395288">
              <a:buFont typeface="Wingdings" panose="05000000000000000000" pitchFamily="2" charset="2"/>
              <a:buChar char="v"/>
            </a:pPr>
            <a:r>
              <a:rPr lang="en-US" sz="2600" dirty="0" smtClean="0">
                <a:solidFill>
                  <a:schemeClr val="bg1"/>
                </a:solidFill>
              </a:rPr>
              <a:t>The usefulness/relevance of financial (accounting) information to investors is fast deteriorating</a:t>
            </a:r>
          </a:p>
          <a:p>
            <a:pPr marL="395288" indent="-395288">
              <a:buFont typeface="Wingdings" panose="05000000000000000000" pitchFamily="2" charset="2"/>
              <a:buChar char="v"/>
            </a:pPr>
            <a:r>
              <a:rPr lang="en-US" sz="2600" dirty="0" smtClean="0">
                <a:solidFill>
                  <a:schemeClr val="bg1"/>
                </a:solidFill>
              </a:rPr>
              <a:t>This is not just a serious issue for investors, but a major  challenge for managers.</a:t>
            </a:r>
          </a:p>
          <a:p>
            <a:pPr marL="339725" indent="-339725">
              <a:buFont typeface="Wingdings" panose="05000000000000000000" pitchFamily="2" charset="2"/>
              <a:buChar char="v"/>
            </a:pPr>
            <a:r>
              <a:rPr lang="en-US" sz="2600" dirty="0" smtClean="0">
                <a:solidFill>
                  <a:schemeClr val="bg1"/>
                </a:solidFill>
              </a:rPr>
              <a:t>Corrective actions have to be taken by managers and directors to: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600" dirty="0" smtClean="0">
                <a:solidFill>
                  <a:schemeClr val="bg1"/>
                </a:solidFill>
              </a:rPr>
              <a:t>improve the information disclosed to investors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600" dirty="0" smtClean="0">
                <a:solidFill>
                  <a:schemeClr val="bg1"/>
                </a:solidFill>
              </a:rPr>
              <a:t>augment historical information with forward-looking disclosures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600" dirty="0" smtClean="0">
                <a:solidFill>
                  <a:schemeClr val="bg1"/>
                </a:solidFill>
              </a:rPr>
              <a:t>enhance the effectiveness of the company’s communications.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5943600"/>
            <a:ext cx="7239000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Don’t wait for other to exploit information deficiencies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8582</TotalTime>
  <Words>2579</Words>
  <Application>Microsoft Office PowerPoint</Application>
  <PresentationFormat>On-screen Show (4:3)</PresentationFormat>
  <Paragraphs>493</Paragraphs>
  <Slides>41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Courier New</vt:lpstr>
      <vt:lpstr>Tw Cen MT</vt:lpstr>
      <vt:lpstr>Calibri</vt:lpstr>
      <vt:lpstr>Wingdings</vt:lpstr>
      <vt:lpstr>Arial</vt:lpstr>
      <vt:lpstr>Times New Roman</vt:lpstr>
      <vt:lpstr>Wingdings 2</vt:lpstr>
      <vt:lpstr>Median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NYU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Managers Interactions With Investors:   Myths vs. Facts</dc:title>
  <dc:creator>Windows User</dc:creator>
  <cp:lastModifiedBy>sestwick</cp:lastModifiedBy>
  <cp:revision>460</cp:revision>
  <cp:lastPrinted>2015-05-21T20:27:47Z</cp:lastPrinted>
  <dcterms:created xsi:type="dcterms:W3CDTF">2011-10-11T19:06:49Z</dcterms:created>
  <dcterms:modified xsi:type="dcterms:W3CDTF">2015-05-22T16:47:43Z</dcterms:modified>
</cp:coreProperties>
</file>