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73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9" d="100"/>
          <a:sy n="79" d="100"/>
        </p:scale>
        <p:origin x="67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12421B-90F1-42F8-8EF2-5C6E408D5C5A}" type="datetimeFigureOut">
              <a:rPr lang="en-US" smtClean="0"/>
              <a:t>9/2/2014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671002-A158-44B0-935E-C76BCF618F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993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71002-A158-44B0-935E-C76BCF618FED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172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71002-A158-44B0-935E-C76BCF618FE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35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F951E-6FC0-4D02-B736-FEBA92C7129C}" type="datetime1">
              <a:rPr lang="en-US" smtClean="0"/>
              <a:t>9/2/2014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61047-FFA1-4D88-BAA2-FD36F2A4A2A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6791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D5EA5-8312-4F1B-AF8B-C9E69D5A1173}" type="datetime1">
              <a:rPr lang="en-US" smtClean="0"/>
              <a:t>9/2/2014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61047-FFA1-4D88-BAA2-FD36F2A4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45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87884-92FC-4058-8F93-F094333C8CF8}" type="datetime1">
              <a:rPr lang="en-US" smtClean="0"/>
              <a:t>9/2/2014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1705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5F82C-B786-4B65-B7EF-E9D038AC0C03}" type="datetime1">
              <a:rPr lang="en-US" smtClean="0"/>
              <a:t>9/2/2014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61047-FFA1-4D88-BAA2-FD36F2A4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299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EF6DA-11D9-4801-A274-02717CD1CEF7}" type="datetime1">
              <a:rPr lang="en-US" smtClean="0"/>
              <a:t>9/2/2014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61047-FFA1-4D88-BAA2-FD36F2A4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323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31191-C134-4073-AC16-46F92096ED40}" type="datetime1">
              <a:rPr lang="en-US" smtClean="0"/>
              <a:t>9/2/2014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251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DC533-914B-483B-A22D-4F7D51A76C15}" type="datetime1">
              <a:rPr lang="en-US" smtClean="0"/>
              <a:t>9/2/2014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61047-FFA1-4D88-BAA2-FD36F2A4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005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1C47FB09-9845-4764-8AC2-E9379D58DDA1}" type="datetime1">
              <a:rPr lang="en-US" smtClean="0"/>
              <a:t>9/2/2014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3B61047-FFA1-4D88-BAA2-FD36F2A4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82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F8DE5-E8E3-4334-A751-92D6D0EDC220}" type="datetime1">
              <a:rPr lang="en-US" smtClean="0"/>
              <a:t>9/2/2014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61047-FFA1-4D88-BAA2-FD36F2A4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780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9F07D-F995-471F-8793-E0C697D0F145}" type="datetime1">
              <a:rPr lang="en-US" smtClean="0"/>
              <a:t>9/2/2014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61047-FFA1-4D88-BAA2-FD36F2A4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323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88562-357B-4A37-893F-9C3B942B00D3}" type="datetime1">
              <a:rPr lang="en-US" smtClean="0"/>
              <a:t>9/2/2014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61047-FFA1-4D88-BAA2-FD36F2A4A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726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782D4FB-1319-4C1F-B104-88F5CCCCFE4B}" type="datetime1">
              <a:rPr lang="en-US" smtClean="0"/>
              <a:t>9/2/2014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3B61047-FFA1-4D88-BAA2-FD36F2A4A2A7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310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2186" y="0"/>
            <a:ext cx="6858000" cy="1524000"/>
          </a:xfrm>
        </p:spPr>
        <p:txBody>
          <a:bodyPr>
            <a:normAutofit/>
          </a:bodyPr>
          <a:lstStyle/>
          <a:p>
            <a:pPr algn="ctr"/>
            <a:r>
              <a:rPr lang="en-US" sz="4050" b="1" dirty="0">
                <a:latin typeface="Aharoni" panose="02010803020104030203" pitchFamily="2" charset="-79"/>
                <a:cs typeface="Aharoni" panose="02010803020104030203" pitchFamily="2" charset="-79"/>
              </a:rPr>
              <a:t>Ferrara’s 10</a:t>
            </a:r>
            <a:r>
              <a:rPr lang="en-US" sz="4050" b="1" baseline="30000" dirty="0">
                <a:latin typeface="Aharoni" panose="02010803020104030203" pitchFamily="2" charset="-79"/>
                <a:cs typeface="Aharoni" panose="02010803020104030203" pitchFamily="2" charset="-79"/>
              </a:rPr>
              <a:t>th</a:t>
            </a:r>
            <a:r>
              <a:rPr lang="en-US" sz="4050" b="1" dirty="0">
                <a:latin typeface="Aharoni" panose="02010803020104030203" pitchFamily="2" charset="-79"/>
                <a:cs typeface="Aharoni" panose="02010803020104030203" pitchFamily="2" charset="-79"/>
              </a:rPr>
              <a:t> Conference</a:t>
            </a:r>
            <a:br>
              <a:rPr lang="en-US" sz="4050" b="1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4050" b="1" dirty="0">
                <a:latin typeface="Aharoni" panose="02010803020104030203" pitchFamily="2" charset="-79"/>
                <a:cs typeface="Aharoni" panose="02010803020104030203" pitchFamily="2" charset="-79"/>
              </a:rPr>
              <a:t> on Intangibles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2420" y="2438993"/>
            <a:ext cx="6858000" cy="1523405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Baruch Lev</a:t>
            </a:r>
          </a:p>
          <a:p>
            <a:pPr algn="ctr"/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New York University</a:t>
            </a:r>
          </a:p>
          <a:p>
            <a:pPr algn="ctr"/>
            <a:r>
              <a:rPr lang="en-US" b="1" dirty="0">
                <a:latin typeface="Aharoni" panose="02010803020104030203" pitchFamily="2" charset="-79"/>
                <a:cs typeface="Aharoni" panose="02010803020104030203" pitchFamily="2" charset="-79"/>
              </a:rPr>
              <a:t>b</a:t>
            </a:r>
            <a:r>
              <a:rPr lang="en-US" sz="24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lev@stern.nyu.edu</a:t>
            </a:r>
            <a:endParaRPr lang="en-US" sz="24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4936" y="6052641"/>
            <a:ext cx="2301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September 2014</a:t>
            </a:r>
          </a:p>
        </p:txBody>
      </p:sp>
    </p:spTree>
    <p:extLst>
      <p:ext uri="{BB962C8B-B14F-4D97-AF65-F5344CB8AC3E}">
        <p14:creationId xmlns:p14="http://schemas.microsoft.com/office/powerpoint/2010/main" val="224988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7585" y="233464"/>
            <a:ext cx="8183411" cy="1098658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Characteristics of Conference Research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(</a:t>
            </a:r>
            <a:r>
              <a:rPr lang="en-US" sz="3600" b="1" dirty="0"/>
              <a:t>72 studies)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9715" y="1899663"/>
            <a:ext cx="8061281" cy="3150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7" indent="-214317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1950" dirty="0"/>
              <a:t>  Many studies on intellectual capital (intangibles) reporting by companies.</a:t>
            </a:r>
          </a:p>
          <a:p>
            <a:pPr marL="214317" indent="-214317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950" dirty="0"/>
              <a:t>  Many studies on integrated, sustainability, triple bottom line reporting.</a:t>
            </a:r>
          </a:p>
          <a:p>
            <a:pPr marL="214317" indent="-214317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950" dirty="0"/>
              <a:t>  Some studies on valuation of intangibles, mostly brands.</a:t>
            </a:r>
          </a:p>
          <a:p>
            <a:pPr marL="214317" indent="-214317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950" dirty="0"/>
              <a:t>  Some studies on intangibles in the public and not-for-profit sectors.</a:t>
            </a:r>
          </a:p>
          <a:p>
            <a:pPr marL="214317" indent="-214317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950" dirty="0"/>
              <a:t>  Some studies on intangibles at SMEs.</a:t>
            </a:r>
          </a:p>
          <a:p>
            <a:pPr marL="214317" indent="-214317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950" dirty="0"/>
              <a:t>  Others</a:t>
            </a:r>
          </a:p>
          <a:p>
            <a:pPr marL="214317" indent="-214317">
              <a:buFont typeface="Wingdings" panose="05000000000000000000" pitchFamily="2" charset="2"/>
              <a:buChar char="v"/>
            </a:pPr>
            <a:endParaRPr lang="en-US" sz="1350" dirty="0"/>
          </a:p>
        </p:txBody>
      </p:sp>
      <p:sp>
        <p:nvSpPr>
          <p:cNvPr id="4" name="TextBox 3"/>
          <p:cNvSpPr txBox="1"/>
          <p:nvPr/>
        </p:nvSpPr>
        <p:spPr>
          <a:xfrm>
            <a:off x="1787266" y="5618067"/>
            <a:ext cx="5373666" cy="3924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950" dirty="0"/>
              <a:t>Most studies very interesting, high quality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28043" y="6492875"/>
            <a:ext cx="984019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119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7538" y="429233"/>
            <a:ext cx="7886700" cy="77834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Majority of Research on IC Disclosure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6991" y="2030050"/>
            <a:ext cx="8481258" cy="3203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7" indent="-214317"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v"/>
            </a:pPr>
            <a:r>
              <a:rPr lang="en-US" dirty="0"/>
              <a:t>  </a:t>
            </a:r>
            <a:r>
              <a:rPr lang="en-US" sz="1950" dirty="0"/>
              <a:t>An old, 20−25 years research effort</a:t>
            </a:r>
          </a:p>
          <a:p>
            <a:pPr marL="214317" indent="-214317"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v"/>
            </a:pPr>
            <a:r>
              <a:rPr lang="en-US" sz="1950" dirty="0"/>
              <a:t>  There have been lots of IC disclosure initiatives (NYU, Denmark) but most</a:t>
            </a:r>
          </a:p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en-US" sz="1950" dirty="0"/>
              <a:t>      of them failed.</a:t>
            </a:r>
          </a:p>
          <a:p>
            <a:pPr marL="214317" indent="-214317"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v"/>
            </a:pPr>
            <a:r>
              <a:rPr lang="en-US" sz="1950" dirty="0"/>
              <a:t>  IC reports mainly limited to some European companies; no standardization; </a:t>
            </a:r>
          </a:p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en-US" sz="1950" dirty="0"/>
              <a:t>      very limited impact.</a:t>
            </a:r>
          </a:p>
          <a:p>
            <a:pPr marL="214317" indent="-214317"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v"/>
            </a:pPr>
            <a:r>
              <a:rPr lang="en-US" sz="1950" dirty="0"/>
              <a:t>  By and large, leading </a:t>
            </a:r>
            <a:r>
              <a:rPr lang="en-US" sz="1950" dirty="0" smtClean="0"/>
              <a:t>corporations </a:t>
            </a:r>
            <a:r>
              <a:rPr lang="en-US" sz="1950" dirty="0"/>
              <a:t>resist any meaningful intangibles disclosure.  </a:t>
            </a:r>
          </a:p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en-US" sz="1950" dirty="0"/>
              <a:t>      No incentives for managers, no real demand by investors.</a:t>
            </a:r>
          </a:p>
          <a:p>
            <a:pPr marL="214317" indent="-214317"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v"/>
            </a:pPr>
            <a:r>
              <a:rPr lang="en-US" sz="1950" dirty="0"/>
              <a:t>  Sustainable, environmental, social, integrated reporting, all pushed by various </a:t>
            </a:r>
          </a:p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en-US" sz="1950" dirty="0"/>
              <a:t>      organizations, but so far did not change the map (except in South Africa).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40594" y="5869678"/>
            <a:ext cx="4706654" cy="3924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950" dirty="0"/>
              <a:t>Sorry for the grim report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64230" y="6362804"/>
            <a:ext cx="984019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668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98248"/>
            <a:ext cx="7886700" cy="56226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Why the Failure?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4533" y="1900270"/>
            <a:ext cx="8480085" cy="3675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7" indent="-214317">
              <a:buFont typeface="Wingdings" panose="05000000000000000000" pitchFamily="2" charset="2"/>
              <a:buChar char="v"/>
            </a:pPr>
            <a:r>
              <a:rPr lang="en-US" dirty="0"/>
              <a:t>  </a:t>
            </a:r>
            <a:r>
              <a:rPr lang="en-US" sz="1950" dirty="0"/>
              <a:t>Fortune </a:t>
            </a:r>
            <a:r>
              <a:rPr lang="en-US" sz="1950" dirty="0" err="1"/>
              <a:t>magazing</a:t>
            </a:r>
            <a:r>
              <a:rPr lang="en-US" sz="1950" dirty="0"/>
              <a:t> conference of the “100 smartest people.”</a:t>
            </a:r>
          </a:p>
          <a:p>
            <a:endParaRPr lang="en-US" sz="1950" dirty="0"/>
          </a:p>
          <a:p>
            <a:r>
              <a:rPr lang="en-US" sz="1950" dirty="0"/>
              <a:t>	“Intangibles are </a:t>
            </a:r>
            <a:r>
              <a:rPr lang="en-US" sz="1950" b="1" dirty="0"/>
              <a:t>inert</a:t>
            </a:r>
            <a:r>
              <a:rPr lang="en-US" sz="1950" dirty="0"/>
              <a:t>, like bricks.” </a:t>
            </a:r>
          </a:p>
          <a:p>
            <a:r>
              <a:rPr lang="en-US" sz="1950" dirty="0"/>
              <a:t>	Inert:  to be in a </a:t>
            </a:r>
            <a:r>
              <a:rPr lang="en-US" sz="1950" b="1" dirty="0"/>
              <a:t>state of doing little or nothing.</a:t>
            </a:r>
          </a:p>
          <a:p>
            <a:endParaRPr lang="en-US" sz="1950" dirty="0"/>
          </a:p>
          <a:p>
            <a:pPr marL="214317" indent="-214317"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v"/>
            </a:pPr>
            <a:r>
              <a:rPr lang="en-US" sz="1950" dirty="0"/>
              <a:t>  The only interest in intangibles per se, is when you try to sell them (patents, </a:t>
            </a:r>
          </a:p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en-US" sz="1950" dirty="0"/>
              <a:t>      brands, software). Otherwise, what’s interesting to managers and investors is:  </a:t>
            </a:r>
          </a:p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en-US" sz="1950" dirty="0"/>
              <a:t>      how do the intangibles, with other resources, </a:t>
            </a:r>
            <a:r>
              <a:rPr lang="en-US" sz="1950" b="1" dirty="0"/>
              <a:t>create value</a:t>
            </a:r>
            <a:r>
              <a:rPr lang="en-US" sz="1950" dirty="0"/>
              <a:t>?</a:t>
            </a:r>
          </a:p>
          <a:p>
            <a:pPr marL="214317" indent="-214317"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v"/>
            </a:pPr>
            <a:r>
              <a:rPr lang="en-US" sz="1950" dirty="0"/>
              <a:t>  This points at a different research agenda.  </a:t>
            </a:r>
          </a:p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en-US" sz="1950" dirty="0"/>
              <a:t>      This research agenda will be of great interest to managers, investors, and </a:t>
            </a:r>
          </a:p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en-US" sz="1950" dirty="0"/>
              <a:t>      policymakers.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61681" y="5875717"/>
            <a:ext cx="5420638" cy="3924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950" dirty="0"/>
              <a:t>How do I know? From hundreds of conference calls.</a:t>
            </a:r>
          </a:p>
        </p:txBody>
      </p:sp>
      <p:sp>
        <p:nvSpPr>
          <p:cNvPr id="5" name="Rectangle 4"/>
          <p:cNvSpPr/>
          <p:nvPr/>
        </p:nvSpPr>
        <p:spPr>
          <a:xfrm>
            <a:off x="1390581" y="2408958"/>
            <a:ext cx="5523977" cy="7139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0599" y="6492875"/>
            <a:ext cx="984019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350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678" y="351412"/>
            <a:ext cx="7886700" cy="994172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A New Research Agenda Useful to Managers, Investors, and Policymakers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7597" y="2026521"/>
            <a:ext cx="8796403" cy="3906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7" indent="-214317"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v"/>
            </a:pPr>
            <a:r>
              <a:rPr lang="en-US" sz="1950" dirty="0"/>
              <a:t>  Focus on </a:t>
            </a:r>
            <a:r>
              <a:rPr lang="en-US" sz="1950" b="1" dirty="0"/>
              <a:t>Strategic Resources</a:t>
            </a:r>
            <a:r>
              <a:rPr lang="en-US" sz="1950" dirty="0"/>
              <a:t>, the drivers of </a:t>
            </a:r>
            <a:r>
              <a:rPr lang="en-US" sz="1950" b="1" dirty="0"/>
              <a:t>long-term</a:t>
            </a:r>
            <a:r>
              <a:rPr lang="en-US" sz="1950" dirty="0"/>
              <a:t> </a:t>
            </a:r>
            <a:r>
              <a:rPr lang="en-US" sz="1950" b="1" dirty="0"/>
              <a:t>competitive advantage</a:t>
            </a:r>
          </a:p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en-US" sz="1950" b="1" dirty="0"/>
              <a:t>     </a:t>
            </a:r>
            <a:r>
              <a:rPr lang="en-US" sz="1950" dirty="0"/>
              <a:t> (see Resource-Based Theory)</a:t>
            </a:r>
          </a:p>
          <a:p>
            <a:pPr marL="214317" indent="-214317"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v"/>
            </a:pPr>
            <a:r>
              <a:rPr lang="en-US" sz="1950" dirty="0"/>
              <a:t>  Strategic resources, mostly intangible (patents, brands) and some tangible </a:t>
            </a:r>
          </a:p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en-US" sz="1950" dirty="0"/>
              <a:t>      (oil &amp; gas resources, Amazon’s warehouses) are assets which:</a:t>
            </a:r>
          </a:p>
          <a:p>
            <a:pPr marL="900134" lvl="2" indent="-214317">
              <a:spcBef>
                <a:spcPts val="225"/>
              </a:spcBef>
              <a:spcAft>
                <a:spcPts val="225"/>
              </a:spcAft>
              <a:buFont typeface="Courier New" panose="02070309020205020404" pitchFamily="49" charset="0"/>
              <a:buChar char="o"/>
            </a:pPr>
            <a:r>
              <a:rPr lang="en-US" sz="1950" dirty="0"/>
              <a:t>Create economic value</a:t>
            </a:r>
          </a:p>
          <a:p>
            <a:pPr marL="900134" lvl="2" indent="-214317">
              <a:spcBef>
                <a:spcPts val="225"/>
              </a:spcBef>
              <a:spcAft>
                <a:spcPts val="225"/>
              </a:spcAft>
              <a:buFont typeface="Courier New" panose="02070309020205020404" pitchFamily="49" charset="0"/>
              <a:buChar char="o"/>
            </a:pPr>
            <a:r>
              <a:rPr lang="en-US" sz="1950" dirty="0" smtClean="0"/>
              <a:t>Rare</a:t>
            </a:r>
            <a:endParaRPr lang="en-US" sz="1950" dirty="0"/>
          </a:p>
          <a:p>
            <a:pPr marL="900134" lvl="2" indent="-214317">
              <a:spcBef>
                <a:spcPts val="225"/>
              </a:spcBef>
              <a:spcAft>
                <a:spcPts val="225"/>
              </a:spcAft>
              <a:buFont typeface="Courier New" panose="02070309020205020404" pitchFamily="49" charset="0"/>
              <a:buChar char="o"/>
            </a:pPr>
            <a:r>
              <a:rPr lang="en-US" sz="1950" dirty="0"/>
              <a:t>Difficult for competitors to imitate.</a:t>
            </a:r>
          </a:p>
          <a:p>
            <a:pPr marL="214317" indent="-214317"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v"/>
            </a:pPr>
            <a:r>
              <a:rPr lang="en-US" sz="1950" dirty="0"/>
              <a:t>  The research emphasis is on what interest managers, investors, and policymakers:</a:t>
            </a:r>
          </a:p>
          <a:p>
            <a:pPr marL="900134" lvl="2" indent="-214317">
              <a:spcBef>
                <a:spcPts val="225"/>
              </a:spcBef>
              <a:spcAft>
                <a:spcPts val="225"/>
              </a:spcAft>
              <a:buFont typeface="Courier New" panose="02070309020205020404" pitchFamily="49" charset="0"/>
              <a:buChar char="o"/>
            </a:pPr>
            <a:r>
              <a:rPr lang="en-US" sz="1950" dirty="0"/>
              <a:t>How best to create strategic resources</a:t>
            </a:r>
          </a:p>
          <a:p>
            <a:pPr marL="900134" lvl="2" indent="-214317">
              <a:spcBef>
                <a:spcPts val="225"/>
              </a:spcBef>
              <a:spcAft>
                <a:spcPts val="225"/>
              </a:spcAft>
              <a:buFont typeface="Courier New" panose="02070309020205020404" pitchFamily="49" charset="0"/>
              <a:buChar char="o"/>
            </a:pPr>
            <a:r>
              <a:rPr lang="en-US" sz="1950" dirty="0"/>
              <a:t>How to preserve and protect these resources</a:t>
            </a:r>
          </a:p>
          <a:p>
            <a:pPr marL="900134" lvl="2" indent="-214317">
              <a:spcBef>
                <a:spcPts val="225"/>
              </a:spcBef>
              <a:spcAft>
                <a:spcPts val="225"/>
              </a:spcAft>
              <a:buFont typeface="Courier New" panose="02070309020205020404" pitchFamily="49" charset="0"/>
              <a:buChar char="o"/>
            </a:pPr>
            <a:r>
              <a:rPr lang="en-US" sz="1950" dirty="0"/>
              <a:t>How to generate the most value from these resources.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868690" y="6487196"/>
            <a:ext cx="984019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731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7127" y="555692"/>
            <a:ext cx="7886700" cy="806526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Research:  Creating Strategic Resources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9414" y="1749731"/>
            <a:ext cx="8595986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7" indent="-214317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v"/>
            </a:pPr>
            <a:r>
              <a:rPr lang="en-US" dirty="0"/>
              <a:t>  </a:t>
            </a:r>
            <a:r>
              <a:rPr lang="en-US" sz="1950" dirty="0"/>
              <a:t>Is developing patents/products internally (R&amp;D) more or less efficient than </a:t>
            </a:r>
          </a:p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en-US" sz="1950" dirty="0"/>
              <a:t>      acquiring patents or development companies?</a:t>
            </a:r>
          </a:p>
          <a:p>
            <a:pPr marL="214317" indent="-214317"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v"/>
            </a:pPr>
            <a:r>
              <a:rPr lang="en-US" sz="1950" dirty="0"/>
              <a:t>  Is outsourcing IT more efficient than maintaining an IT department </a:t>
            </a:r>
            <a:r>
              <a:rPr lang="en-US" sz="1950" dirty="0" err="1"/>
              <a:t>inhouse</a:t>
            </a:r>
            <a:r>
              <a:rPr lang="en-US" sz="1950" dirty="0"/>
              <a:t>?</a:t>
            </a:r>
          </a:p>
          <a:p>
            <a:pPr marL="214317" indent="-214317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v"/>
            </a:pPr>
            <a:r>
              <a:rPr lang="en-US" sz="1950" dirty="0"/>
              <a:t>  How effective are governments, or EU directives concerning minimum R&amp;D?</a:t>
            </a:r>
          </a:p>
          <a:p>
            <a:pPr marL="214317" indent="-214317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v"/>
            </a:pPr>
            <a:r>
              <a:rPr lang="en-US" sz="1950" dirty="0"/>
              <a:t>  Is the number of company’s patents predictive of its future sales growth or </a:t>
            </a:r>
          </a:p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en-US" sz="1950" dirty="0"/>
              <a:t>      share performance?  (Many companies pay a bonus for patents granted.)</a:t>
            </a:r>
          </a:p>
          <a:p>
            <a:pPr marL="214317" indent="-214317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v"/>
            </a:pPr>
            <a:r>
              <a:rPr lang="en-US" sz="1950" dirty="0"/>
              <a:t>  Are the subsidies given by regional governments to science-based companies</a:t>
            </a:r>
          </a:p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en-US" sz="1950" dirty="0"/>
              <a:t>      effective?</a:t>
            </a:r>
          </a:p>
          <a:p>
            <a:pPr marL="214317" indent="-214317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v"/>
            </a:pPr>
            <a:r>
              <a:rPr lang="en-US" sz="1950" dirty="0"/>
              <a:t> What is the relationship between marketing &amp; advertising expenses and brand</a:t>
            </a:r>
          </a:p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en-US" sz="1950" dirty="0"/>
              <a:t>     values?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891817" y="6492875"/>
            <a:ext cx="984019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81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453" y="566891"/>
            <a:ext cx="7886700" cy="637425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Research: Preserving Strategic Assets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5177" y="2066772"/>
            <a:ext cx="8483252" cy="4809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7" indent="-214317"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v"/>
            </a:pPr>
            <a:r>
              <a:rPr lang="en-US" sz="2400" dirty="0"/>
              <a:t>  “Communities of practice.”  The success of companies’ </a:t>
            </a:r>
            <a:r>
              <a:rPr lang="en-US" sz="2400" dirty="0" smtClean="0"/>
              <a:t>efforts</a:t>
            </a:r>
          </a:p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en-US" sz="2400" dirty="0" smtClean="0"/>
              <a:t>       </a:t>
            </a:r>
            <a:r>
              <a:rPr lang="en-US" sz="2400" dirty="0"/>
              <a:t>to transform </a:t>
            </a:r>
            <a:r>
              <a:rPr lang="en-US" sz="2400" dirty="0" smtClean="0"/>
              <a:t>(</a:t>
            </a:r>
            <a:r>
              <a:rPr lang="en-US" sz="2400" dirty="0"/>
              <a:t>codify) tacit to explicit knowledge. </a:t>
            </a:r>
          </a:p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en-US" sz="2400" dirty="0"/>
              <a:t>      The battle against “organizational amnesia.”</a:t>
            </a:r>
          </a:p>
          <a:p>
            <a:pPr marL="214317" indent="-214317"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v"/>
            </a:pPr>
            <a:r>
              <a:rPr lang="en-US" sz="2400" dirty="0"/>
              <a:t>  The effect of disruptive technologies on incumbent firms</a:t>
            </a:r>
            <a:r>
              <a:rPr lang="en-US" sz="2400" dirty="0" smtClean="0"/>
              <a:t>.</a:t>
            </a:r>
          </a:p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en-US" sz="2400" dirty="0"/>
              <a:t> </a:t>
            </a:r>
            <a:r>
              <a:rPr lang="en-US" sz="2400" dirty="0" smtClean="0"/>
              <a:t>     Examples: </a:t>
            </a:r>
            <a:r>
              <a:rPr lang="en-US" sz="2400" dirty="0" err="1" smtClean="0"/>
              <a:t>ebooks</a:t>
            </a:r>
            <a:r>
              <a:rPr lang="en-US" sz="2400" dirty="0" smtClean="0"/>
              <a:t> on </a:t>
            </a:r>
            <a:r>
              <a:rPr lang="en-US" sz="2400" dirty="0"/>
              <a:t>book </a:t>
            </a:r>
            <a:r>
              <a:rPr lang="en-US" sz="2400" dirty="0" smtClean="0"/>
              <a:t>publishers</a:t>
            </a:r>
            <a:r>
              <a:rPr lang="en-US" sz="2400" dirty="0"/>
              <a:t>, internet on local </a:t>
            </a:r>
            <a:endParaRPr lang="en-US" sz="2400" dirty="0" smtClean="0"/>
          </a:p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en-US" sz="2400" dirty="0"/>
              <a:t> </a:t>
            </a:r>
            <a:r>
              <a:rPr lang="en-US" sz="2400" dirty="0" smtClean="0"/>
              <a:t>     newspapers</a:t>
            </a:r>
            <a:r>
              <a:rPr lang="en-US" sz="2400" dirty="0"/>
              <a:t>, </a:t>
            </a:r>
            <a:r>
              <a:rPr lang="en-US" sz="2400" dirty="0" err="1"/>
              <a:t>moocs</a:t>
            </a:r>
            <a:r>
              <a:rPr lang="en-US" sz="2400" dirty="0"/>
              <a:t> (massive open </a:t>
            </a:r>
            <a:r>
              <a:rPr lang="en-US" sz="2400" dirty="0" smtClean="0"/>
              <a:t>online courses</a:t>
            </a:r>
            <a:r>
              <a:rPr lang="en-US" sz="2400" dirty="0"/>
              <a:t>) </a:t>
            </a:r>
          </a:p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en-US" sz="2400" dirty="0"/>
              <a:t>      </a:t>
            </a:r>
            <a:r>
              <a:rPr lang="en-US" sz="2400" dirty="0" smtClean="0"/>
              <a:t> on </a:t>
            </a:r>
            <a:r>
              <a:rPr lang="en-US" sz="2400" dirty="0"/>
              <a:t>universities.</a:t>
            </a:r>
          </a:p>
          <a:p>
            <a:pPr marL="214317" indent="-214317"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v"/>
            </a:pPr>
            <a:r>
              <a:rPr lang="en-US" sz="2400" dirty="0"/>
              <a:t>  The reinvention of bankrupt brands: Converse </a:t>
            </a:r>
            <a:r>
              <a:rPr lang="en-US" sz="2400" dirty="0" err="1"/>
              <a:t>Allstar</a:t>
            </a:r>
            <a:r>
              <a:rPr lang="en-US" sz="2400" dirty="0"/>
              <a:t>, Polaroid, </a:t>
            </a:r>
            <a:endParaRPr lang="en-US" sz="2400" dirty="0" smtClean="0"/>
          </a:p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en-US" sz="2400" dirty="0"/>
              <a:t> </a:t>
            </a:r>
            <a:r>
              <a:rPr lang="en-US" sz="2400" dirty="0" smtClean="0"/>
              <a:t>     Fiat </a:t>
            </a:r>
            <a:r>
              <a:rPr lang="en-US" sz="2400" dirty="0"/>
              <a:t>500, or the </a:t>
            </a:r>
            <a:r>
              <a:rPr lang="en-US" sz="2400" dirty="0" smtClean="0"/>
              <a:t>Mini </a:t>
            </a:r>
            <a:r>
              <a:rPr lang="en-US" sz="2400" dirty="0"/>
              <a:t>Minor.  Why </a:t>
            </a:r>
            <a:r>
              <a:rPr lang="en-US" sz="2400" dirty="0" smtClean="0"/>
              <a:t>some brands </a:t>
            </a:r>
            <a:r>
              <a:rPr lang="en-US" sz="2400" dirty="0"/>
              <a:t>are </a:t>
            </a:r>
            <a:r>
              <a:rPr lang="en-US" sz="2400" dirty="0" smtClean="0"/>
              <a:t>resurrected</a:t>
            </a:r>
          </a:p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en-US" sz="2400" dirty="0"/>
              <a:t> </a:t>
            </a:r>
            <a:r>
              <a:rPr lang="en-US" sz="2400" dirty="0" smtClean="0"/>
              <a:t>     </a:t>
            </a:r>
            <a:r>
              <a:rPr lang="en-US" sz="2400" dirty="0"/>
              <a:t>while others are not.</a:t>
            </a:r>
          </a:p>
          <a:p>
            <a:pPr>
              <a:spcBef>
                <a:spcPts val="225"/>
              </a:spcBef>
              <a:spcAft>
                <a:spcPts val="225"/>
              </a:spcAft>
            </a:pPr>
            <a:endParaRPr lang="en-US" dirty="0"/>
          </a:p>
          <a:p>
            <a:pPr marL="214317" indent="-214317">
              <a:buFont typeface="Wingdings" panose="05000000000000000000" pitchFamily="2" charset="2"/>
              <a:buChar char="v"/>
            </a:pPr>
            <a:endParaRPr lang="en-US" sz="13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884410" y="6479182"/>
            <a:ext cx="984019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788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8417"/>
            <a:ext cx="8145833" cy="562268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Research: Creating Value with Strategic Assets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9414" y="1765883"/>
            <a:ext cx="8680537" cy="4608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7" indent="-214317"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v"/>
            </a:pPr>
            <a:r>
              <a:rPr lang="en-US" sz="1950" dirty="0"/>
              <a:t>  Exploiting “Big Data” (see OECD, 2013 Intangibles report).  Big data − the new</a:t>
            </a:r>
          </a:p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en-US" sz="1950" dirty="0"/>
              <a:t>      factor of production (</a:t>
            </a:r>
            <a:r>
              <a:rPr lang="en-US" sz="1950" dirty="0" err="1"/>
              <a:t>Brynjolfsson</a:t>
            </a:r>
            <a:r>
              <a:rPr lang="en-US" sz="1950" dirty="0"/>
              <a:t>− 5-6% productivity increase). </a:t>
            </a:r>
            <a:r>
              <a:rPr lang="en-US" sz="1950" dirty="0" smtClean="0"/>
              <a:t>Create </a:t>
            </a:r>
            <a:r>
              <a:rPr lang="en-US" sz="1950" dirty="0"/>
              <a:t>new</a:t>
            </a:r>
          </a:p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en-US" sz="1950" dirty="0"/>
              <a:t>      goods and services, optimize production and delivery, enhance research and </a:t>
            </a:r>
          </a:p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en-US" sz="1950" dirty="0"/>
              <a:t>      development.  Netflix CEO: “80% of customer choices based on</a:t>
            </a:r>
          </a:p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en-US" sz="1950" dirty="0"/>
              <a:t>      “recommendation algorithms.” At this early stage − good case studies will be an</a:t>
            </a:r>
          </a:p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en-US" sz="1950" dirty="0"/>
              <a:t>      important contribution.</a:t>
            </a:r>
          </a:p>
          <a:p>
            <a:pPr marL="214317" indent="-214317"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v"/>
            </a:pPr>
            <a:r>
              <a:rPr lang="en-US" sz="1950" dirty="0"/>
              <a:t>  Design − the new resource.  OECD classify KBC to: computer software, </a:t>
            </a:r>
          </a:p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en-US" sz="1950" dirty="0"/>
              <a:t>      computerized databases, R&amp;D, creative property, brands, human capital, </a:t>
            </a:r>
          </a:p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en-US" sz="1950" dirty="0"/>
              <a:t>      organizational </a:t>
            </a:r>
            <a:r>
              <a:rPr lang="en-US" sz="1950" dirty="0" smtClean="0"/>
              <a:t>structure, and </a:t>
            </a:r>
            <a:r>
              <a:rPr lang="en-US" sz="1950" b="1" dirty="0"/>
              <a:t>design</a:t>
            </a:r>
            <a:r>
              <a:rPr lang="en-US" sz="1950" dirty="0"/>
              <a:t>.  Most popular course in Stanford business </a:t>
            </a:r>
          </a:p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en-US" sz="1950" dirty="0"/>
              <a:t>      school.  Design differentiates products (Apple, Sony).  Contributes to the brand.</a:t>
            </a:r>
          </a:p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en-US" sz="1950" dirty="0"/>
              <a:t>      Great research opportunities.</a:t>
            </a:r>
          </a:p>
          <a:p>
            <a:pPr marL="214317" indent="-214317"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v"/>
            </a:pPr>
            <a:r>
              <a:rPr lang="en-US" sz="1950" dirty="0"/>
              <a:t>  Is Capitalized R&amp;D an asset?  Compare the valuation coefficient of expensed and </a:t>
            </a:r>
          </a:p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en-US" sz="1950" dirty="0"/>
              <a:t>      capitalized R&amp;D.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882544" y="6399461"/>
            <a:ext cx="984019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46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877" y="663746"/>
            <a:ext cx="8492647" cy="994172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Research: Creating Value with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Strategic </a:t>
            </a:r>
            <a:r>
              <a:rPr lang="en-US" sz="3600" b="1" dirty="0"/>
              <a:t>Assets – Cont’d.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7618" y="2181879"/>
            <a:ext cx="7816241" cy="2413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7" indent="-214317"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v"/>
            </a:pPr>
            <a:r>
              <a:rPr lang="en-US" sz="2400" dirty="0"/>
              <a:t>  Monetization of Intangibles</a:t>
            </a:r>
          </a:p>
          <a:p>
            <a:pPr marL="900134" lvl="2" indent="-214317">
              <a:spcBef>
                <a:spcPts val="450"/>
              </a:spcBef>
              <a:spcAft>
                <a:spcPts val="450"/>
              </a:spcAft>
              <a:buFont typeface="Courier New" panose="02070309020205020404" pitchFamily="49" charset="0"/>
              <a:buChar char="o"/>
            </a:pPr>
            <a:r>
              <a:rPr lang="en-US" sz="2400" dirty="0" smtClean="0"/>
              <a:t>  Licensing </a:t>
            </a:r>
            <a:r>
              <a:rPr lang="en-US" sz="2400" dirty="0"/>
              <a:t>and sale of patents</a:t>
            </a:r>
          </a:p>
          <a:p>
            <a:pPr marL="900134" lvl="2" indent="-214317">
              <a:spcBef>
                <a:spcPts val="450"/>
              </a:spcBef>
              <a:spcAft>
                <a:spcPts val="450"/>
              </a:spcAft>
              <a:buFont typeface="Courier New" panose="02070309020205020404" pitchFamily="49" charset="0"/>
              <a:buChar char="o"/>
            </a:pPr>
            <a:r>
              <a:rPr lang="en-US" sz="2400" dirty="0" smtClean="0"/>
              <a:t>  Intangibles </a:t>
            </a:r>
            <a:r>
              <a:rPr lang="en-US" sz="2400" dirty="0"/>
              <a:t>as loan collateral</a:t>
            </a:r>
          </a:p>
          <a:p>
            <a:pPr marL="900134" lvl="2" indent="-214317">
              <a:spcBef>
                <a:spcPts val="450"/>
              </a:spcBef>
              <a:spcAft>
                <a:spcPts val="450"/>
              </a:spcAft>
              <a:buFont typeface="Courier New" panose="02070309020205020404" pitchFamily="49" charset="0"/>
              <a:buChar char="o"/>
            </a:pPr>
            <a:r>
              <a:rPr lang="en-US" sz="2400" dirty="0" smtClean="0"/>
              <a:t>  Securitization </a:t>
            </a:r>
            <a:r>
              <a:rPr lang="en-US" sz="2400" dirty="0"/>
              <a:t>of royalty streams (Bowie bonds)</a:t>
            </a:r>
          </a:p>
          <a:p>
            <a:pPr marL="900134" lvl="2" indent="-214317">
              <a:spcBef>
                <a:spcPts val="450"/>
              </a:spcBef>
              <a:spcAft>
                <a:spcPts val="450"/>
              </a:spcAft>
              <a:buFont typeface="Courier New" panose="02070309020205020404" pitchFamily="49" charset="0"/>
              <a:buChar char="o"/>
            </a:pPr>
            <a:r>
              <a:rPr lang="en-US" sz="2400" dirty="0" smtClean="0"/>
              <a:t>  Selling </a:t>
            </a:r>
            <a:r>
              <a:rPr lang="en-US" sz="2400" dirty="0"/>
              <a:t>shares in patent pools (Deutsche Bank)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40874" y="5507249"/>
            <a:ext cx="6414654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Case Studies as well as large sample studies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55528" y="6492875"/>
            <a:ext cx="984019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522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78420" y="1562637"/>
            <a:ext cx="8271616" cy="4575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7" indent="-214317"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v"/>
            </a:pPr>
            <a:endParaRPr lang="en-US" dirty="0"/>
          </a:p>
          <a:p>
            <a:pPr marL="214317" indent="-214317"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v"/>
            </a:pPr>
            <a:r>
              <a:rPr lang="en-US" sz="2400" dirty="0"/>
              <a:t>   This is obviously a more demanding research agenda.  You </a:t>
            </a:r>
            <a:endParaRPr lang="en-US" sz="2400" dirty="0" smtClean="0"/>
          </a:p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en-US" sz="2400" dirty="0" smtClean="0"/>
              <a:t>       may </a:t>
            </a:r>
            <a:r>
              <a:rPr lang="en-US" sz="2400" dirty="0"/>
              <a:t>have </a:t>
            </a:r>
            <a:r>
              <a:rPr lang="en-US" sz="2400" dirty="0" smtClean="0"/>
              <a:t>to access internal corporate </a:t>
            </a:r>
            <a:r>
              <a:rPr lang="en-US" sz="2400" dirty="0"/>
              <a:t>records (big Data</a:t>
            </a:r>
            <a:r>
              <a:rPr lang="en-US" sz="2400" dirty="0" smtClean="0"/>
              <a:t>),</a:t>
            </a:r>
          </a:p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en-US" sz="2400" dirty="0"/>
              <a:t> </a:t>
            </a:r>
            <a:r>
              <a:rPr lang="en-US" sz="2400" dirty="0" smtClean="0"/>
              <a:t>      learn </a:t>
            </a:r>
            <a:r>
              <a:rPr lang="en-US" sz="2400" dirty="0"/>
              <a:t>from managers’ surveys</a:t>
            </a:r>
            <a:r>
              <a:rPr lang="en-US" sz="2400" dirty="0" smtClean="0"/>
              <a:t>, or identify </a:t>
            </a:r>
            <a:r>
              <a:rPr lang="en-US" sz="2400" dirty="0"/>
              <a:t>specific </a:t>
            </a:r>
            <a:r>
              <a:rPr lang="en-US" sz="2400" dirty="0" smtClean="0"/>
              <a:t>databases</a:t>
            </a:r>
          </a:p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en-US" sz="2400" dirty="0"/>
              <a:t> </a:t>
            </a:r>
            <a:r>
              <a:rPr lang="en-US" sz="2400" dirty="0" smtClean="0"/>
              <a:t>      </a:t>
            </a:r>
            <a:r>
              <a:rPr lang="en-US" sz="2400" dirty="0"/>
              <a:t>(patent licensing).</a:t>
            </a:r>
          </a:p>
          <a:p>
            <a:pPr marL="214317" indent="-214317"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v"/>
            </a:pPr>
            <a:r>
              <a:rPr lang="en-US" sz="2400" dirty="0"/>
              <a:t>  But the rewards are much higher than those of </a:t>
            </a:r>
            <a:r>
              <a:rPr lang="en-US" sz="2400" dirty="0" smtClean="0"/>
              <a:t>conventional</a:t>
            </a:r>
          </a:p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en-US" sz="2400" dirty="0"/>
              <a:t> </a:t>
            </a:r>
            <a:r>
              <a:rPr lang="en-US" sz="2400" dirty="0" smtClean="0"/>
              <a:t>     </a:t>
            </a:r>
            <a:r>
              <a:rPr lang="en-US" sz="2400" dirty="0"/>
              <a:t>research.</a:t>
            </a:r>
          </a:p>
          <a:p>
            <a:pPr marL="900134" lvl="2" indent="-214317">
              <a:spcBef>
                <a:spcPts val="225"/>
              </a:spcBef>
              <a:spcAft>
                <a:spcPts val="225"/>
              </a:spcAft>
              <a:buFont typeface="Courier New" panose="02070309020205020404" pitchFamily="49" charset="0"/>
              <a:buChar char="o"/>
            </a:pPr>
            <a:r>
              <a:rPr lang="en-US" sz="2400" dirty="0" smtClean="0"/>
              <a:t>  Improved </a:t>
            </a:r>
            <a:r>
              <a:rPr lang="en-US" sz="2400" dirty="0"/>
              <a:t>publication prospects</a:t>
            </a:r>
          </a:p>
          <a:p>
            <a:pPr marL="900134" lvl="2" indent="-214317">
              <a:spcBef>
                <a:spcPts val="225"/>
              </a:spcBef>
              <a:spcAft>
                <a:spcPts val="225"/>
              </a:spcAft>
              <a:buFont typeface="Courier New" panose="02070309020205020404" pitchFamily="49" charset="0"/>
              <a:buChar char="o"/>
            </a:pPr>
            <a:r>
              <a:rPr lang="en-US" sz="2400" dirty="0" smtClean="0"/>
              <a:t>  Enhance </a:t>
            </a:r>
            <a:r>
              <a:rPr lang="en-US" sz="2400" dirty="0"/>
              <a:t>your reputation (you’ll be cited)</a:t>
            </a:r>
          </a:p>
          <a:p>
            <a:pPr marL="900134" lvl="2" indent="-214317">
              <a:spcBef>
                <a:spcPts val="225"/>
              </a:spcBef>
              <a:spcAft>
                <a:spcPts val="225"/>
              </a:spcAft>
              <a:buFont typeface="Courier New" panose="02070309020205020404" pitchFamily="49" charset="0"/>
              <a:buChar char="o"/>
            </a:pPr>
            <a:r>
              <a:rPr lang="en-US" sz="2400" dirty="0" smtClean="0"/>
              <a:t>  Approached </a:t>
            </a:r>
            <a:r>
              <a:rPr lang="en-US" sz="2400" dirty="0"/>
              <a:t>by companies and policymakers.</a:t>
            </a:r>
          </a:p>
          <a:p>
            <a:pPr marL="214317" indent="-214317"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v"/>
            </a:pPr>
            <a:r>
              <a:rPr lang="en-US" sz="2400" dirty="0"/>
              <a:t>  Like in finance: </a:t>
            </a:r>
            <a:r>
              <a:rPr lang="en-US" sz="2400" dirty="0" smtClean="0"/>
              <a:t>higher risk − higher </a:t>
            </a:r>
            <a:r>
              <a:rPr lang="en-US" sz="2400" dirty="0"/>
              <a:t>return.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88332" y="565830"/>
            <a:ext cx="579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Should I Do It?</a:t>
            </a:r>
            <a:endParaRPr lang="en-US" sz="4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966017" y="6427170"/>
            <a:ext cx="984019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446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335</TotalTime>
  <Words>855</Words>
  <Application>Microsoft Office PowerPoint</Application>
  <PresentationFormat>Letter Paper (8.5x11 in)</PresentationFormat>
  <Paragraphs>115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Aharoni</vt:lpstr>
      <vt:lpstr>Calibri</vt:lpstr>
      <vt:lpstr>Calibri Light</vt:lpstr>
      <vt:lpstr>Courier New</vt:lpstr>
      <vt:lpstr>Wingdings</vt:lpstr>
      <vt:lpstr>Retrospect</vt:lpstr>
      <vt:lpstr>Ferrara’s 10th Conference  on Intangibles</vt:lpstr>
      <vt:lpstr>Characteristics of Conference Research  (72 studies)</vt:lpstr>
      <vt:lpstr>Majority of Research on IC Disclosure</vt:lpstr>
      <vt:lpstr>Why the Failure?</vt:lpstr>
      <vt:lpstr>A New Research Agenda Useful to Managers, Investors, and Policymakers</vt:lpstr>
      <vt:lpstr>Research:  Creating Strategic Resources</vt:lpstr>
      <vt:lpstr>Research: Preserving Strategic Assets</vt:lpstr>
      <vt:lpstr>Research: Creating Value with Strategic Assets</vt:lpstr>
      <vt:lpstr>Research: Creating Value with  Strategic Assets – Cont’d.</vt:lpstr>
      <vt:lpstr>PowerPoint Presentation</vt:lpstr>
    </vt:vector>
  </TitlesOfParts>
  <Company>NYU Stern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Ferrara’s 10th Conference  on Intangibles</dc:title>
  <dc:creator>sestwick</dc:creator>
  <cp:lastModifiedBy>sestwick</cp:lastModifiedBy>
  <cp:revision>35</cp:revision>
  <cp:lastPrinted>2014-08-27T18:47:45Z</cp:lastPrinted>
  <dcterms:created xsi:type="dcterms:W3CDTF">2014-08-27T14:29:02Z</dcterms:created>
  <dcterms:modified xsi:type="dcterms:W3CDTF">2014-09-02T18:54:08Z</dcterms:modified>
</cp:coreProperties>
</file>