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96" r:id="rId1"/>
  </p:sldMasterIdLst>
  <p:notesMasterIdLst>
    <p:notesMasterId r:id="rId20"/>
  </p:notesMasterIdLst>
  <p:sldIdLst>
    <p:sldId id="256" r:id="rId2"/>
    <p:sldId id="447" r:id="rId3"/>
    <p:sldId id="304" r:id="rId4"/>
    <p:sldId id="403" r:id="rId5"/>
    <p:sldId id="443" r:id="rId6"/>
    <p:sldId id="404" r:id="rId7"/>
    <p:sldId id="439" r:id="rId8"/>
    <p:sldId id="440" r:id="rId9"/>
    <p:sldId id="441" r:id="rId10"/>
    <p:sldId id="445" r:id="rId11"/>
    <p:sldId id="369" r:id="rId12"/>
    <p:sldId id="365" r:id="rId13"/>
    <p:sldId id="442" r:id="rId14"/>
    <p:sldId id="289" r:id="rId15"/>
    <p:sldId id="448" r:id="rId16"/>
    <p:sldId id="449" r:id="rId17"/>
    <p:sldId id="446" r:id="rId18"/>
    <p:sldId id="450" r:id="rId19"/>
  </p:sldIdLst>
  <p:sldSz cx="9144000" cy="6858000" type="screen4x3"/>
  <p:notesSz cx="7010400" cy="9296400"/>
  <p:embeddedFontLst>
    <p:embeddedFont>
      <p:font typeface="Tw Cen MT" panose="020B0602020104020603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  <p:embeddedFont>
      <p:font typeface="Wingdings 2" panose="05020102010507070707" pitchFamily="18" charset="2"/>
      <p:regular r:id="rId33"/>
    </p:embeddedFont>
    <p:embeddedFont>
      <p:font typeface="Engravers MT" panose="02090707080505020304" pitchFamily="18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2" autoAdjust="0"/>
    <p:restoredTop sz="94677" autoAdjust="0"/>
  </p:normalViewPr>
  <p:slideViewPr>
    <p:cSldViewPr>
      <p:cViewPr varScale="1">
        <p:scale>
          <a:sx n="77" d="100"/>
          <a:sy n="77" d="100"/>
        </p:scale>
        <p:origin x="28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72" cy="464184"/>
          </a:xfrm>
          <a:prstGeom prst="rect">
            <a:avLst/>
          </a:prstGeom>
        </p:spPr>
        <p:txBody>
          <a:bodyPr vert="horz" lIns="91635" tIns="45818" rIns="91635" bIns="4581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437" y="0"/>
            <a:ext cx="3038372" cy="464184"/>
          </a:xfrm>
          <a:prstGeom prst="rect">
            <a:avLst/>
          </a:prstGeom>
        </p:spPr>
        <p:txBody>
          <a:bodyPr vert="horz" lIns="91635" tIns="45818" rIns="91635" bIns="45818" rtlCol="0"/>
          <a:lstStyle>
            <a:lvl1pPr algn="r">
              <a:defRPr sz="1200"/>
            </a:lvl1pPr>
          </a:lstStyle>
          <a:p>
            <a:fld id="{9D012EA2-F3C3-42E3-B662-11F4893EDA3D}" type="datetimeFigureOut">
              <a:rPr lang="en-US" smtClean="0"/>
              <a:pPr/>
              <a:t>5/20/2015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35" tIns="45818" rIns="91635" bIns="4581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110"/>
            <a:ext cx="5608320" cy="4182426"/>
          </a:xfrm>
          <a:prstGeom prst="rect">
            <a:avLst/>
          </a:prstGeom>
        </p:spPr>
        <p:txBody>
          <a:bodyPr vert="horz" lIns="91635" tIns="45818" rIns="91635" bIns="4581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27"/>
            <a:ext cx="3038372" cy="464184"/>
          </a:xfrm>
          <a:prstGeom prst="rect">
            <a:avLst/>
          </a:prstGeom>
        </p:spPr>
        <p:txBody>
          <a:bodyPr vert="horz" lIns="91635" tIns="45818" rIns="91635" bIns="4581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437" y="8830627"/>
            <a:ext cx="3038372" cy="464184"/>
          </a:xfrm>
          <a:prstGeom prst="rect">
            <a:avLst/>
          </a:prstGeom>
        </p:spPr>
        <p:txBody>
          <a:bodyPr vert="horz" lIns="91635" tIns="45818" rIns="91635" bIns="45818" rtlCol="0" anchor="b"/>
          <a:lstStyle>
            <a:lvl1pPr algn="r">
              <a:defRPr sz="1200"/>
            </a:lvl1pPr>
          </a:lstStyle>
          <a:p>
            <a:fld id="{4ED4D7F7-5FD1-4CF0-A862-9293B006DD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28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4D7F7-5FD1-4CF0-A862-9293B006DD9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123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4D7F7-5FD1-4CF0-A862-9293B006DD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04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4D7F7-5FD1-4CF0-A862-9293B006DD9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1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eaLnBrk="1" latinLnBrk="0" hangingPunct="1"/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5/20/2015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>
                <a:alpha val="60000"/>
              </a:srgbClr>
            </a:gs>
            <a:gs pos="4000">
              <a:srgbClr val="E6D78A">
                <a:lumMod val="40000"/>
                <a:lumOff val="60000"/>
                <a:alpha val="43000"/>
              </a:srgbClr>
            </a:gs>
            <a:gs pos="87000">
              <a:srgbClr val="E6D78A"/>
            </a:gs>
            <a:gs pos="100000">
              <a:srgbClr val="C7AC4C"/>
            </a:gs>
            <a:gs pos="100000">
              <a:srgbClr val="E6DCA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Microsoft_Word_97_-_2003_Document1.doc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529862"/>
            <a:ext cx="7620000" cy="133753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3000" dirty="0" smtClean="0">
                <a:solidFill>
                  <a:schemeClr val="bg1"/>
                </a:solidFill>
              </a:rPr>
              <a:t>Baruch Lev</a:t>
            </a:r>
          </a:p>
          <a:p>
            <a:pPr algn="ctr">
              <a:spcBef>
                <a:spcPts val="0"/>
              </a:spcBef>
            </a:pPr>
            <a:r>
              <a:rPr lang="en-US" sz="3000" dirty="0" smtClean="0">
                <a:solidFill>
                  <a:schemeClr val="bg1"/>
                </a:solidFill>
              </a:rPr>
              <a:t>blev</a:t>
            </a:r>
            <a:r>
              <a:rPr lang="en-US" sz="2200" dirty="0" smtClean="0">
                <a:solidFill>
                  <a:schemeClr val="bg1"/>
                </a:solidFill>
              </a:rPr>
              <a:t>@</a:t>
            </a:r>
            <a:r>
              <a:rPr lang="en-US" sz="3000" dirty="0" smtClean="0">
                <a:solidFill>
                  <a:schemeClr val="bg1"/>
                </a:solidFill>
              </a:rPr>
              <a:t>stern.nyu.edu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61838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June </a:t>
            </a:r>
            <a:r>
              <a:rPr lang="en-US" smtClean="0"/>
              <a:t>2015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600200"/>
            <a:ext cx="91440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cap="all" dirty="0" smtClean="0">
                <a:solidFill>
                  <a:schemeClr val="bg1"/>
                </a:solidFill>
              </a:rPr>
              <a:t>The wonderful world of intangibles</a:t>
            </a:r>
            <a:endParaRPr lang="en-US" sz="3700" cap="all" dirty="0"/>
          </a:p>
        </p:txBody>
      </p:sp>
      <p:pic>
        <p:nvPicPr>
          <p:cNvPr id="1028" name="Picture 4" descr="https://encrypted-tbn0.gstatic.com/images?q=tbn:ANd9GcR6enj9a25UZmMUeosqC62mBKuxsoxFBQ-PupxjOOOzGAFkoFX7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7" y="2428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70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Things to Come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152400" y="1752600"/>
            <a:ext cx="8613648" cy="495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The “intangibles revolution”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Unique issues confronting managers and investors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Why are intangibles different?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Solutions: four case studies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A framework for managing intangibles</a:t>
            </a:r>
          </a:p>
        </p:txBody>
      </p:sp>
    </p:spTree>
    <p:extLst>
      <p:ext uri="{BB962C8B-B14F-4D97-AF65-F5344CB8AC3E}">
        <p14:creationId xmlns:p14="http://schemas.microsoft.com/office/powerpoint/2010/main" val="358475382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990600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 smtClean="0">
                <a:solidFill>
                  <a:schemeClr val="bg1"/>
                </a:solidFill>
              </a:rPr>
              <a:t>A Revolution in Corporate Productive Resources</a:t>
            </a:r>
            <a:endParaRPr lang="en-US" sz="3400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3</a:t>
            </a:fld>
            <a:endParaRPr kumimoji="0"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" y="1905000"/>
            <a:ext cx="9002248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2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What are Intangibles?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9050" y="76200"/>
            <a:ext cx="533400" cy="244476"/>
          </a:xfrm>
        </p:spPr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52400" y="4267200"/>
            <a:ext cx="8839200" cy="198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bg1"/>
                </a:solidFill>
              </a:rPr>
              <a:t>DEFINITION: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chemeClr val="bg1"/>
                </a:solidFill>
              </a:rPr>
              <a:t>Intangible assets are sources of future benefits which do not have a physical embodiment.</a:t>
            </a:r>
          </a:p>
          <a:p>
            <a:pPr marL="0" indent="0">
              <a:buNone/>
            </a:pP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5124" name="Picture 4" descr="http://www.hhcpa.com/images/intangible-asset-valu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1143000"/>
            <a:ext cx="4019550" cy="276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y.e-static.net/file-pic/copyright-trade-mark-registered/copyright-trade-mark-register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1"/>
            <a:ext cx="3581401" cy="276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7296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762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The Major Categories of Intangibles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19050" y="76200"/>
            <a:ext cx="533400" cy="244476"/>
          </a:xfrm>
        </p:spPr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933982"/>
              </p:ext>
            </p:extLst>
          </p:nvPr>
        </p:nvGraphicFramePr>
        <p:xfrm>
          <a:off x="228600" y="990600"/>
          <a:ext cx="8763000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5715000"/>
              </a:tblGrid>
              <a:tr h="1554480">
                <a:tc>
                  <a:txBody>
                    <a:bodyPr/>
                    <a:lstStyle/>
                    <a:p>
                      <a:r>
                        <a:rPr lang="en-US" sz="2800" b="0" u="sng" dirty="0" smtClean="0">
                          <a:solidFill>
                            <a:schemeClr val="bg1"/>
                          </a:solidFill>
                        </a:rPr>
                        <a:t>Discovery/Learning: </a:t>
                      </a:r>
                      <a:endParaRPr lang="en-US" sz="2800" b="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solidFill>
                            <a:schemeClr val="bg1"/>
                          </a:solidFill>
                        </a:rPr>
                        <a:t>Patents</a:t>
                      </a:r>
                      <a:r>
                        <a:rPr lang="en-US" sz="2800" b="0" baseline="0" dirty="0" smtClean="0">
                          <a:solidFill>
                            <a:schemeClr val="bg1"/>
                          </a:solidFill>
                        </a:rPr>
                        <a:t> on new </a:t>
                      </a:r>
                      <a:r>
                        <a:rPr lang="en-US" sz="2800" b="0" dirty="0" smtClean="0">
                          <a:solidFill>
                            <a:schemeClr val="bg1"/>
                          </a:solidFill>
                        </a:rPr>
                        <a:t>products</a:t>
                      </a:r>
                      <a:r>
                        <a:rPr lang="en-US" sz="2800" b="0" baseline="0" dirty="0" smtClean="0">
                          <a:solidFill>
                            <a:schemeClr val="bg1"/>
                          </a:solidFill>
                        </a:rPr>
                        <a:t> and</a:t>
                      </a:r>
                      <a:r>
                        <a:rPr lang="en-US" sz="2800" b="0" dirty="0" smtClean="0">
                          <a:solidFill>
                            <a:schemeClr val="bg1"/>
                          </a:solidFill>
                        </a:rPr>
                        <a:t> services, communities of practice, adaptive capacity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en-US" sz="2800" u="sng" dirty="0" smtClean="0">
                          <a:solidFill>
                            <a:schemeClr val="bg1"/>
                          </a:solidFill>
                        </a:rPr>
                        <a:t>Customers:</a:t>
                      </a:r>
                      <a:r>
                        <a:rPr lang="en-US" sz="2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</a:rPr>
                        <a:t>Brands, trademarks, on-line distribution channels, marketing alliances</a:t>
                      </a:r>
                    </a:p>
                  </a:txBody>
                  <a:tcPr/>
                </a:tc>
              </a:tr>
              <a:tr h="1524000">
                <a:tc>
                  <a:txBody>
                    <a:bodyPr/>
                    <a:lstStyle/>
                    <a:p>
                      <a:r>
                        <a:rPr lang="en-US" sz="2800" u="sng" dirty="0" smtClean="0">
                          <a:solidFill>
                            <a:schemeClr val="bg1"/>
                          </a:solidFill>
                        </a:rPr>
                        <a:t>Human Resources: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</a:rPr>
                        <a:t>Unique work and compensation practices, employee training, incentives/compensation arrangements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u="sng" dirty="0" smtClean="0">
                          <a:solidFill>
                            <a:schemeClr val="bg1"/>
                          </a:solidFill>
                        </a:rPr>
                        <a:t>Organizational Structure:</a:t>
                      </a:r>
                      <a:endParaRPr lang="en-US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</a:rPr>
                        <a:t>Business structures and processes, incentive systems, information and control systems.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6240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The </a:t>
            </a:r>
            <a:r>
              <a:rPr lang="en-US" sz="3200" b="1" dirty="0" smtClean="0">
                <a:solidFill>
                  <a:schemeClr val="bg1"/>
                </a:solidFill>
              </a:rPr>
              <a:t>Unique Intangibles Challenge:</a:t>
            </a:r>
            <a:r>
              <a:rPr lang="en-US" sz="3200" b="1" dirty="0">
                <a:solidFill>
                  <a:schemeClr val="bg1"/>
                </a:solidFill>
              </a:rPr>
              <a:t/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Sample Issues Managers and Investors Confront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1905000"/>
            <a:ext cx="8385048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Should we increase, decrease, or keep constant our investments in R&amp;D, brands, technology, human resources?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Our IT expenses go up every year. What do we get for all this money?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What is the value of our patent portfolio? Should we sell/license patents we don’t develop?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Some international trading partners demand that we share our technology with them. Should we do that?</a:t>
            </a:r>
          </a:p>
        </p:txBody>
      </p:sp>
    </p:spTree>
    <p:extLst>
      <p:ext uri="{BB962C8B-B14F-4D97-AF65-F5344CB8AC3E}">
        <p14:creationId xmlns:p14="http://schemas.microsoft.com/office/powerpoint/2010/main" val="3666243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Intangibles Challenges…continued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76200" y="1752600"/>
            <a:ext cx="8991600" cy="495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Should we subcontract R&amp;D and technology development to foreign outfits? Will we lose control over IP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 have a large number of alliances and joint-ventures with other companies. What is the ROI of these activities? And how can we protect our intellectual capital from being poached by our partners?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Corporate financial reports (balance sheets, income statements) don’t provide any meaningful information about intangibles. What, if any, information should we provide to investors voluntarily?</a:t>
            </a:r>
          </a:p>
        </p:txBody>
      </p:sp>
    </p:spTree>
    <p:extLst>
      <p:ext uri="{BB962C8B-B14F-4D97-AF65-F5344CB8AC3E}">
        <p14:creationId xmlns:p14="http://schemas.microsoft.com/office/powerpoint/2010/main" val="322258026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Intangibles Challenges…continued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385048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 hear a lot about corporate reputation. Is this just another fad, or an important, stand-alone intangible?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And for investors: since most intangibles are missing from the balance sheet, how do you value a company’s intangibles portfolio?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And government policy: What can governments, or super governments (EU) do to enhance intellectual capital in the private sector?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2305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15400" cy="990600"/>
          </a:xfrm>
        </p:spPr>
        <p:txBody>
          <a:bodyPr>
            <a:noAutofit/>
          </a:bodyPr>
          <a:lstStyle/>
          <a:p>
            <a:pPr lvl="0" algn="ctr"/>
            <a:r>
              <a:rPr lang="en-US" altLang="en-US" sz="2800" b="1" dirty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Why Are There So Many Questions About Intangibles</a:t>
            </a:r>
            <a:r>
              <a:rPr lang="en-US" altLang="en-US" sz="2800" b="1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?</a:t>
            </a:r>
            <a:br>
              <a:rPr lang="en-US" altLang="en-US" sz="2800" b="1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</a:rPr>
              <a:t>Because </a:t>
            </a:r>
            <a:r>
              <a:rPr lang="en-US" sz="2800" b="1" dirty="0" smtClean="0">
                <a:solidFill>
                  <a:schemeClr val="bg1"/>
                </a:solidFill>
              </a:rPr>
              <a:t>They are Different</a:t>
            </a:r>
            <a:endParaRPr lang="en-US" sz="2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kumimoji="0" lang="en-US" smtClean="0"/>
              <a:pPr/>
              <a:t>9</a:t>
            </a:fld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91540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Hazy property rights (ownership) on intangibles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Intangibles are unique to the company—no </a:t>
            </a:r>
            <a:r>
              <a:rPr lang="en-US" dirty="0" err="1" smtClean="0">
                <a:solidFill>
                  <a:schemeClr val="bg1"/>
                </a:solidFill>
              </a:rPr>
              <a:t>comparables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Flawed internal and external information about intangibles and their contribution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1981200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800" dirty="0">
                <a:solidFill>
                  <a:schemeClr val="bg1"/>
                </a:solidFill>
              </a:rPr>
              <a:t>AA vs. </a:t>
            </a:r>
            <a:r>
              <a:rPr lang="en-US" sz="2800" dirty="0" smtClean="0">
                <a:solidFill>
                  <a:schemeClr val="bg1"/>
                </a:solidFill>
              </a:rPr>
              <a:t>IBM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3276600"/>
            <a:ext cx="3429000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Home Depot vs. Pfizer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4953000"/>
            <a:ext cx="7775448" cy="9541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>
                <a:solidFill>
                  <a:schemeClr val="bg1"/>
                </a:solidFill>
              </a:rPr>
              <a:t>Airplanes fuel consumption and capacity utilization vs. </a:t>
            </a:r>
            <a:r>
              <a:rPr lang="en-US" sz="2800" dirty="0" smtClean="0">
                <a:solidFill>
                  <a:schemeClr val="bg1"/>
                </a:solidFill>
              </a:rPr>
              <a:t>brand </a:t>
            </a:r>
            <a:r>
              <a:rPr lang="en-US" sz="2800" dirty="0">
                <a:solidFill>
                  <a:schemeClr val="bg1"/>
                </a:solidFill>
              </a:rPr>
              <a:t>investment and its contribution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2619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95360" y="1524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tx1"/>
                </a:solidFill>
              </a:rPr>
              <a:pPr eaLnBrk="1" latinLnBrk="0" hangingPunct="1"/>
              <a:t>10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5552182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Here are several proven methodologies to address the opening questions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381000"/>
            <a:ext cx="91287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But Challenges to Some…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76200" y="480060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…are</a:t>
            </a:r>
            <a:r>
              <a:rPr kumimoji="0" lang="en-US" altLang="en-US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Opportunities to Others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2052" name="Picture 4" descr="http://thetrendingmachine.com/wp-content/uploads/RetailChallenge_AdAgencyOpportunity_3-900x4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15" y="941807"/>
            <a:ext cx="7717585" cy="385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29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990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DuPont: ROI of R&amp;D and Brands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11</a:t>
            </a:fld>
            <a:endParaRPr kumimoji="0"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90678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Three types of R&amp;D: product, process-fixed, process-variable, and brands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ROI required for resource allocation decisions</a:t>
            </a:r>
          </a:p>
          <a:p>
            <a:r>
              <a:rPr lang="en-US" sz="3200" u="sng" dirty="0" smtClean="0">
                <a:solidFill>
                  <a:schemeClr val="bg1"/>
                </a:solidFill>
              </a:rPr>
              <a:t>Methodology: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For each R&amp;D vintage (year) identify emerging new and substantially improved products.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Identify life-time net cash flows from these products and R&amp;D investment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Compute product ROI, and vintage R&amp;D ROI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Brand ROI determined from excess price over competitors, and outlays supporting brands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Very different estimated ROIs lead to significant changes in resource allocation.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0768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534400" cy="2819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Heavy expenditures on IT led the board to ask: “What do we get for all this money?”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IT enables and supports the company’s value drivers (capital, human resources, systems) in creating value.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04800"/>
            <a:ext cx="906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Insurance Co.: What’s the Contribution of IT?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9434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5029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chemeClr val="bg1"/>
                </a:solidFill>
              </a:rPr>
              <a:t>So, how do these value-drivers at the company stack against competitors?</a:t>
            </a:r>
          </a:p>
          <a:p>
            <a:r>
              <a:rPr lang="en-US" sz="3000" u="sng" dirty="0" smtClean="0">
                <a:solidFill>
                  <a:schemeClr val="bg1"/>
                </a:solidFill>
              </a:rPr>
              <a:t>Methodology:</a:t>
            </a:r>
          </a:p>
          <a:p>
            <a:pPr marL="0" indent="0">
              <a:buNone/>
            </a:pPr>
            <a:endParaRPr lang="en-US" sz="3200" u="sng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u="sng" dirty="0" smtClean="0">
              <a:solidFill>
                <a:schemeClr val="bg1"/>
              </a:solidFill>
            </a:endParaRPr>
          </a:p>
          <a:p>
            <a:r>
              <a:rPr lang="en-US" sz="3000" dirty="0" smtClean="0">
                <a:solidFill>
                  <a:schemeClr val="bg1"/>
                </a:solidFill>
              </a:rPr>
              <a:t>Estimate: </a:t>
            </a:r>
          </a:p>
          <a:p>
            <a:pPr lvl="1"/>
            <a:r>
              <a:rPr lang="en-US" sz="2700" dirty="0" smtClean="0">
                <a:solidFill>
                  <a:schemeClr val="bg1"/>
                </a:solidFill>
              </a:rPr>
              <a:t>(1) Average industry productivity (</a:t>
            </a:r>
            <a:r>
              <a:rPr lang="el-GR" sz="2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2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Ɣ</a:t>
            </a:r>
            <a:r>
              <a:rPr lang="en-US" sz="2700" dirty="0" smtClean="0">
                <a:solidFill>
                  <a:schemeClr val="bg1"/>
                </a:solidFill>
              </a:rPr>
              <a:t>) </a:t>
            </a:r>
          </a:p>
          <a:p>
            <a:pPr lvl="1"/>
            <a:r>
              <a:rPr lang="en-US" sz="2700" dirty="0" smtClean="0">
                <a:solidFill>
                  <a:schemeClr val="bg1"/>
                </a:solidFill>
              </a:rPr>
              <a:t>(2) Company Abnormal Growth = Actual Growth minus Predicted Growth based on Industry Average</a:t>
            </a:r>
          </a:p>
          <a:p>
            <a:r>
              <a:rPr lang="en-US" sz="3000" smtClean="0">
                <a:solidFill>
                  <a:schemeClr val="bg1"/>
                </a:solidFill>
              </a:rPr>
              <a:t>Company </a:t>
            </a:r>
            <a:r>
              <a:rPr lang="en-US" sz="3000" dirty="0" smtClean="0">
                <a:solidFill>
                  <a:schemeClr val="bg1"/>
                </a:solidFill>
              </a:rPr>
              <a:t>ranked very high among peers.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6200"/>
            <a:ext cx="906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Insurance Co.: What’s the Contribution of IT?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33400" y="3143873"/>
            <a:ext cx="1332253" cy="1332253"/>
          </a:xfrm>
          <a:custGeom>
            <a:avLst/>
            <a:gdLst>
              <a:gd name="connsiteX0" fmla="*/ 0 w 1332253"/>
              <a:gd name="connsiteY0" fmla="*/ 666127 h 1332253"/>
              <a:gd name="connsiteX1" fmla="*/ 666127 w 1332253"/>
              <a:gd name="connsiteY1" fmla="*/ 0 h 1332253"/>
              <a:gd name="connsiteX2" fmla="*/ 1332254 w 1332253"/>
              <a:gd name="connsiteY2" fmla="*/ 666127 h 1332253"/>
              <a:gd name="connsiteX3" fmla="*/ 666127 w 1332253"/>
              <a:gd name="connsiteY3" fmla="*/ 1332254 h 1332253"/>
              <a:gd name="connsiteX4" fmla="*/ 0 w 1332253"/>
              <a:gd name="connsiteY4" fmla="*/ 666127 h 133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253" h="1332253">
                <a:moveTo>
                  <a:pt x="0" y="666127"/>
                </a:moveTo>
                <a:cubicBezTo>
                  <a:pt x="0" y="298235"/>
                  <a:pt x="298235" y="0"/>
                  <a:pt x="666127" y="0"/>
                </a:cubicBezTo>
                <a:cubicBezTo>
                  <a:pt x="1034019" y="0"/>
                  <a:pt x="1332254" y="298235"/>
                  <a:pt x="1332254" y="666127"/>
                </a:cubicBezTo>
                <a:cubicBezTo>
                  <a:pt x="1332254" y="1034019"/>
                  <a:pt x="1034019" y="1332254"/>
                  <a:pt x="666127" y="1332254"/>
                </a:cubicBezTo>
                <a:cubicBezTo>
                  <a:pt x="298235" y="1332254"/>
                  <a:pt x="0" y="1034019"/>
                  <a:pt x="0" y="66612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964" tIns="217964" rIns="217964" bIns="217964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Revenue Growth</a:t>
            </a:r>
            <a:endParaRPr lang="en-US" sz="1800" kern="1200" dirty="0"/>
          </a:p>
        </p:txBody>
      </p:sp>
      <p:sp>
        <p:nvSpPr>
          <p:cNvPr id="7" name="Freeform 6"/>
          <p:cNvSpPr/>
          <p:nvPr/>
        </p:nvSpPr>
        <p:spPr>
          <a:xfrm>
            <a:off x="6477000" y="3440854"/>
            <a:ext cx="772707" cy="772707"/>
          </a:xfrm>
          <a:custGeom>
            <a:avLst/>
            <a:gdLst>
              <a:gd name="connsiteX0" fmla="*/ 102422 w 772707"/>
              <a:gd name="connsiteY0" fmla="*/ 295483 h 772707"/>
              <a:gd name="connsiteX1" fmla="*/ 295483 w 772707"/>
              <a:gd name="connsiteY1" fmla="*/ 295483 h 772707"/>
              <a:gd name="connsiteX2" fmla="*/ 295483 w 772707"/>
              <a:gd name="connsiteY2" fmla="*/ 102422 h 772707"/>
              <a:gd name="connsiteX3" fmla="*/ 477224 w 772707"/>
              <a:gd name="connsiteY3" fmla="*/ 102422 h 772707"/>
              <a:gd name="connsiteX4" fmla="*/ 477224 w 772707"/>
              <a:gd name="connsiteY4" fmla="*/ 295483 h 772707"/>
              <a:gd name="connsiteX5" fmla="*/ 670285 w 772707"/>
              <a:gd name="connsiteY5" fmla="*/ 295483 h 772707"/>
              <a:gd name="connsiteX6" fmla="*/ 670285 w 772707"/>
              <a:gd name="connsiteY6" fmla="*/ 477224 h 772707"/>
              <a:gd name="connsiteX7" fmla="*/ 477224 w 772707"/>
              <a:gd name="connsiteY7" fmla="*/ 477224 h 772707"/>
              <a:gd name="connsiteX8" fmla="*/ 477224 w 772707"/>
              <a:gd name="connsiteY8" fmla="*/ 670285 h 772707"/>
              <a:gd name="connsiteX9" fmla="*/ 295483 w 772707"/>
              <a:gd name="connsiteY9" fmla="*/ 670285 h 772707"/>
              <a:gd name="connsiteX10" fmla="*/ 295483 w 772707"/>
              <a:gd name="connsiteY10" fmla="*/ 477224 h 772707"/>
              <a:gd name="connsiteX11" fmla="*/ 102422 w 772707"/>
              <a:gd name="connsiteY11" fmla="*/ 477224 h 772707"/>
              <a:gd name="connsiteX12" fmla="*/ 102422 w 772707"/>
              <a:gd name="connsiteY12" fmla="*/ 295483 h 77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2707" h="772707">
                <a:moveTo>
                  <a:pt x="102422" y="295483"/>
                </a:moveTo>
                <a:lnTo>
                  <a:pt x="295483" y="295483"/>
                </a:lnTo>
                <a:lnTo>
                  <a:pt x="295483" y="102422"/>
                </a:lnTo>
                <a:lnTo>
                  <a:pt x="477224" y="102422"/>
                </a:lnTo>
                <a:lnTo>
                  <a:pt x="477224" y="295483"/>
                </a:lnTo>
                <a:lnTo>
                  <a:pt x="670285" y="295483"/>
                </a:lnTo>
                <a:lnTo>
                  <a:pt x="670285" y="477224"/>
                </a:lnTo>
                <a:lnTo>
                  <a:pt x="477224" y="477224"/>
                </a:lnTo>
                <a:lnTo>
                  <a:pt x="477224" y="670285"/>
                </a:lnTo>
                <a:lnTo>
                  <a:pt x="295483" y="670285"/>
                </a:lnTo>
                <a:lnTo>
                  <a:pt x="295483" y="477224"/>
                </a:lnTo>
                <a:lnTo>
                  <a:pt x="102422" y="477224"/>
                </a:lnTo>
                <a:lnTo>
                  <a:pt x="102422" y="29548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422" tIns="295483" rIns="102422" bIns="29548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  <p:sp>
        <p:nvSpPr>
          <p:cNvPr id="10" name="Freeform 9"/>
          <p:cNvSpPr/>
          <p:nvPr/>
        </p:nvSpPr>
        <p:spPr>
          <a:xfrm>
            <a:off x="2859513" y="3143873"/>
            <a:ext cx="1332253" cy="1332253"/>
          </a:xfrm>
          <a:custGeom>
            <a:avLst/>
            <a:gdLst>
              <a:gd name="connsiteX0" fmla="*/ 0 w 1332253"/>
              <a:gd name="connsiteY0" fmla="*/ 666127 h 1332253"/>
              <a:gd name="connsiteX1" fmla="*/ 666127 w 1332253"/>
              <a:gd name="connsiteY1" fmla="*/ 0 h 1332253"/>
              <a:gd name="connsiteX2" fmla="*/ 1332254 w 1332253"/>
              <a:gd name="connsiteY2" fmla="*/ 666127 h 1332253"/>
              <a:gd name="connsiteX3" fmla="*/ 666127 w 1332253"/>
              <a:gd name="connsiteY3" fmla="*/ 1332254 h 1332253"/>
              <a:gd name="connsiteX4" fmla="*/ 0 w 1332253"/>
              <a:gd name="connsiteY4" fmla="*/ 666127 h 133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253" h="1332253">
                <a:moveTo>
                  <a:pt x="0" y="666127"/>
                </a:moveTo>
                <a:cubicBezTo>
                  <a:pt x="0" y="298235"/>
                  <a:pt x="298235" y="0"/>
                  <a:pt x="666127" y="0"/>
                </a:cubicBezTo>
                <a:cubicBezTo>
                  <a:pt x="1034019" y="0"/>
                  <a:pt x="1332254" y="298235"/>
                  <a:pt x="1332254" y="666127"/>
                </a:cubicBezTo>
                <a:cubicBezTo>
                  <a:pt x="1332254" y="1034019"/>
                  <a:pt x="1034019" y="1332254"/>
                  <a:pt x="666127" y="1332254"/>
                </a:cubicBezTo>
                <a:cubicBezTo>
                  <a:pt x="298235" y="1332254"/>
                  <a:pt x="0" y="1034019"/>
                  <a:pt x="0" y="66612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964" tIns="217964" rIns="217964" bIns="217964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Capital</a:t>
            </a:r>
            <a:endParaRPr lang="en-US" sz="18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4180292" y="3423646"/>
            <a:ext cx="772707" cy="772707"/>
          </a:xfrm>
          <a:custGeom>
            <a:avLst/>
            <a:gdLst>
              <a:gd name="connsiteX0" fmla="*/ 102422 w 772707"/>
              <a:gd name="connsiteY0" fmla="*/ 295483 h 772707"/>
              <a:gd name="connsiteX1" fmla="*/ 295483 w 772707"/>
              <a:gd name="connsiteY1" fmla="*/ 295483 h 772707"/>
              <a:gd name="connsiteX2" fmla="*/ 295483 w 772707"/>
              <a:gd name="connsiteY2" fmla="*/ 102422 h 772707"/>
              <a:gd name="connsiteX3" fmla="*/ 477224 w 772707"/>
              <a:gd name="connsiteY3" fmla="*/ 102422 h 772707"/>
              <a:gd name="connsiteX4" fmla="*/ 477224 w 772707"/>
              <a:gd name="connsiteY4" fmla="*/ 295483 h 772707"/>
              <a:gd name="connsiteX5" fmla="*/ 670285 w 772707"/>
              <a:gd name="connsiteY5" fmla="*/ 295483 h 772707"/>
              <a:gd name="connsiteX6" fmla="*/ 670285 w 772707"/>
              <a:gd name="connsiteY6" fmla="*/ 477224 h 772707"/>
              <a:gd name="connsiteX7" fmla="*/ 477224 w 772707"/>
              <a:gd name="connsiteY7" fmla="*/ 477224 h 772707"/>
              <a:gd name="connsiteX8" fmla="*/ 477224 w 772707"/>
              <a:gd name="connsiteY8" fmla="*/ 670285 h 772707"/>
              <a:gd name="connsiteX9" fmla="*/ 295483 w 772707"/>
              <a:gd name="connsiteY9" fmla="*/ 670285 h 772707"/>
              <a:gd name="connsiteX10" fmla="*/ 295483 w 772707"/>
              <a:gd name="connsiteY10" fmla="*/ 477224 h 772707"/>
              <a:gd name="connsiteX11" fmla="*/ 102422 w 772707"/>
              <a:gd name="connsiteY11" fmla="*/ 477224 h 772707"/>
              <a:gd name="connsiteX12" fmla="*/ 102422 w 772707"/>
              <a:gd name="connsiteY12" fmla="*/ 295483 h 77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2707" h="772707">
                <a:moveTo>
                  <a:pt x="102422" y="295483"/>
                </a:moveTo>
                <a:lnTo>
                  <a:pt x="295483" y="295483"/>
                </a:lnTo>
                <a:lnTo>
                  <a:pt x="295483" y="102422"/>
                </a:lnTo>
                <a:lnTo>
                  <a:pt x="477224" y="102422"/>
                </a:lnTo>
                <a:lnTo>
                  <a:pt x="477224" y="295483"/>
                </a:lnTo>
                <a:lnTo>
                  <a:pt x="670285" y="295483"/>
                </a:lnTo>
                <a:lnTo>
                  <a:pt x="670285" y="477224"/>
                </a:lnTo>
                <a:lnTo>
                  <a:pt x="477224" y="477224"/>
                </a:lnTo>
                <a:lnTo>
                  <a:pt x="477224" y="670285"/>
                </a:lnTo>
                <a:lnTo>
                  <a:pt x="295483" y="670285"/>
                </a:lnTo>
                <a:lnTo>
                  <a:pt x="295483" y="477224"/>
                </a:lnTo>
                <a:lnTo>
                  <a:pt x="102422" y="477224"/>
                </a:lnTo>
                <a:lnTo>
                  <a:pt x="102422" y="29548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422" tIns="295483" rIns="102422" bIns="29548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/>
          </a:p>
        </p:txBody>
      </p:sp>
      <p:sp>
        <p:nvSpPr>
          <p:cNvPr id="14" name="Freeform 13"/>
          <p:cNvSpPr/>
          <p:nvPr/>
        </p:nvSpPr>
        <p:spPr>
          <a:xfrm>
            <a:off x="5180832" y="3143873"/>
            <a:ext cx="1332253" cy="1332253"/>
          </a:xfrm>
          <a:custGeom>
            <a:avLst/>
            <a:gdLst>
              <a:gd name="connsiteX0" fmla="*/ 0 w 1332253"/>
              <a:gd name="connsiteY0" fmla="*/ 666127 h 1332253"/>
              <a:gd name="connsiteX1" fmla="*/ 666127 w 1332253"/>
              <a:gd name="connsiteY1" fmla="*/ 0 h 1332253"/>
              <a:gd name="connsiteX2" fmla="*/ 1332254 w 1332253"/>
              <a:gd name="connsiteY2" fmla="*/ 666127 h 1332253"/>
              <a:gd name="connsiteX3" fmla="*/ 666127 w 1332253"/>
              <a:gd name="connsiteY3" fmla="*/ 1332254 h 1332253"/>
              <a:gd name="connsiteX4" fmla="*/ 0 w 1332253"/>
              <a:gd name="connsiteY4" fmla="*/ 666127 h 133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253" h="1332253">
                <a:moveTo>
                  <a:pt x="0" y="666127"/>
                </a:moveTo>
                <a:cubicBezTo>
                  <a:pt x="0" y="298235"/>
                  <a:pt x="298235" y="0"/>
                  <a:pt x="666127" y="0"/>
                </a:cubicBezTo>
                <a:cubicBezTo>
                  <a:pt x="1034019" y="0"/>
                  <a:pt x="1332254" y="298235"/>
                  <a:pt x="1332254" y="666127"/>
                </a:cubicBezTo>
                <a:cubicBezTo>
                  <a:pt x="1332254" y="1034019"/>
                  <a:pt x="1034019" y="1332254"/>
                  <a:pt x="666127" y="1332254"/>
                </a:cubicBezTo>
                <a:cubicBezTo>
                  <a:pt x="298235" y="1332254"/>
                  <a:pt x="0" y="1034019"/>
                  <a:pt x="0" y="66612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964" tIns="217964" rIns="217964" bIns="217964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Human Resources</a:t>
            </a:r>
            <a:endParaRPr lang="en-US" sz="1800" kern="1200" dirty="0"/>
          </a:p>
        </p:txBody>
      </p:sp>
      <p:sp>
        <p:nvSpPr>
          <p:cNvPr id="15" name="Freeform 14"/>
          <p:cNvSpPr/>
          <p:nvPr/>
        </p:nvSpPr>
        <p:spPr>
          <a:xfrm>
            <a:off x="1828804" y="3440854"/>
            <a:ext cx="772707" cy="772707"/>
          </a:xfrm>
          <a:custGeom>
            <a:avLst/>
            <a:gdLst>
              <a:gd name="connsiteX0" fmla="*/ 102422 w 772707"/>
              <a:gd name="connsiteY0" fmla="*/ 159178 h 772707"/>
              <a:gd name="connsiteX1" fmla="*/ 670285 w 772707"/>
              <a:gd name="connsiteY1" fmla="*/ 159178 h 772707"/>
              <a:gd name="connsiteX2" fmla="*/ 670285 w 772707"/>
              <a:gd name="connsiteY2" fmla="*/ 340918 h 772707"/>
              <a:gd name="connsiteX3" fmla="*/ 102422 w 772707"/>
              <a:gd name="connsiteY3" fmla="*/ 340918 h 772707"/>
              <a:gd name="connsiteX4" fmla="*/ 102422 w 772707"/>
              <a:gd name="connsiteY4" fmla="*/ 159178 h 772707"/>
              <a:gd name="connsiteX5" fmla="*/ 102422 w 772707"/>
              <a:gd name="connsiteY5" fmla="*/ 431789 h 772707"/>
              <a:gd name="connsiteX6" fmla="*/ 670285 w 772707"/>
              <a:gd name="connsiteY6" fmla="*/ 431789 h 772707"/>
              <a:gd name="connsiteX7" fmla="*/ 670285 w 772707"/>
              <a:gd name="connsiteY7" fmla="*/ 613529 h 772707"/>
              <a:gd name="connsiteX8" fmla="*/ 102422 w 772707"/>
              <a:gd name="connsiteY8" fmla="*/ 613529 h 772707"/>
              <a:gd name="connsiteX9" fmla="*/ 102422 w 772707"/>
              <a:gd name="connsiteY9" fmla="*/ 431789 h 77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2707" h="772707">
                <a:moveTo>
                  <a:pt x="102422" y="159178"/>
                </a:moveTo>
                <a:lnTo>
                  <a:pt x="670285" y="159178"/>
                </a:lnTo>
                <a:lnTo>
                  <a:pt x="670285" y="340918"/>
                </a:lnTo>
                <a:lnTo>
                  <a:pt x="102422" y="340918"/>
                </a:lnTo>
                <a:lnTo>
                  <a:pt x="102422" y="159178"/>
                </a:lnTo>
                <a:close/>
                <a:moveTo>
                  <a:pt x="102422" y="431789"/>
                </a:moveTo>
                <a:lnTo>
                  <a:pt x="670285" y="431789"/>
                </a:lnTo>
                <a:lnTo>
                  <a:pt x="670285" y="613529"/>
                </a:lnTo>
                <a:lnTo>
                  <a:pt x="102422" y="613529"/>
                </a:lnTo>
                <a:lnTo>
                  <a:pt x="102422" y="431789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422" tIns="159178" rIns="102422" bIns="159178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700" kern="1200"/>
          </a:p>
        </p:txBody>
      </p:sp>
      <p:sp>
        <p:nvSpPr>
          <p:cNvPr id="16" name="Freeform 15"/>
          <p:cNvSpPr/>
          <p:nvPr/>
        </p:nvSpPr>
        <p:spPr>
          <a:xfrm>
            <a:off x="7502151" y="3143873"/>
            <a:ext cx="1332253" cy="1332253"/>
          </a:xfrm>
          <a:custGeom>
            <a:avLst/>
            <a:gdLst>
              <a:gd name="connsiteX0" fmla="*/ 0 w 1332253"/>
              <a:gd name="connsiteY0" fmla="*/ 666127 h 1332253"/>
              <a:gd name="connsiteX1" fmla="*/ 666127 w 1332253"/>
              <a:gd name="connsiteY1" fmla="*/ 0 h 1332253"/>
              <a:gd name="connsiteX2" fmla="*/ 1332254 w 1332253"/>
              <a:gd name="connsiteY2" fmla="*/ 666127 h 1332253"/>
              <a:gd name="connsiteX3" fmla="*/ 666127 w 1332253"/>
              <a:gd name="connsiteY3" fmla="*/ 1332254 h 1332253"/>
              <a:gd name="connsiteX4" fmla="*/ 0 w 1332253"/>
              <a:gd name="connsiteY4" fmla="*/ 666127 h 133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253" h="1332253">
                <a:moveTo>
                  <a:pt x="0" y="666127"/>
                </a:moveTo>
                <a:cubicBezTo>
                  <a:pt x="0" y="298235"/>
                  <a:pt x="298235" y="0"/>
                  <a:pt x="666127" y="0"/>
                </a:cubicBezTo>
                <a:cubicBezTo>
                  <a:pt x="1034019" y="0"/>
                  <a:pt x="1332254" y="298235"/>
                  <a:pt x="1332254" y="666127"/>
                </a:cubicBezTo>
                <a:cubicBezTo>
                  <a:pt x="1332254" y="1034019"/>
                  <a:pt x="1034019" y="1332254"/>
                  <a:pt x="666127" y="1332254"/>
                </a:cubicBezTo>
                <a:cubicBezTo>
                  <a:pt x="298235" y="1332254"/>
                  <a:pt x="0" y="1034019"/>
                  <a:pt x="0" y="66612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964" tIns="217964" rIns="217964" bIns="217964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00" kern="1200" dirty="0" smtClean="0"/>
              <a:t>Managerial Systems</a:t>
            </a:r>
            <a:endParaRPr lang="en-US" sz="1500" kern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3505200"/>
            <a:ext cx="361950" cy="590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9650" y="3505200"/>
            <a:ext cx="36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86600" y="3505200"/>
            <a:ext cx="36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Ɣ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80603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5" grpId="0" animBg="1"/>
      <p:bldP spid="7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9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5105400"/>
          </a:xfrm>
        </p:spPr>
        <p:txBody>
          <a:bodyPr>
            <a:normAutofit fontScale="92500"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Company has hundreds of R&amp;D, production, and marketing alliances and joint venture.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Company suspects that some alliance partners poach knowhow through close ties with its executives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3200" u="sng" dirty="0" smtClean="0">
                <a:solidFill>
                  <a:schemeClr val="bg1"/>
                </a:solidFill>
              </a:rPr>
              <a:t>Methodology: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Map the 10-year patent development of alliance partners.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Identify partners that since the alliance with DOW “invaded” the Company’s technological  territory (scientific classifications).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Dissolve suspect alliances</a:t>
            </a:r>
          </a:p>
          <a:p>
            <a:pPr marL="0" indent="0">
              <a:buNone/>
            </a:pPr>
            <a:endParaRPr lang="en-US" sz="3200" u="sng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298847"/>
            <a:ext cx="89916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 smtClean="0">
                <a:solidFill>
                  <a:schemeClr val="bg1"/>
                </a:solidFill>
              </a:rPr>
              <a:t>DOW Chemicals: Protecting IP from Alliance Partners</a:t>
            </a:r>
            <a:endParaRPr lang="en-US" sz="3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0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90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Hedge Fund: 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Exploiting Investors’ </a:t>
            </a:r>
            <a:r>
              <a:rPr lang="en-US" sz="3600" b="1" dirty="0" err="1" smtClean="0">
                <a:solidFill>
                  <a:schemeClr val="bg1"/>
                </a:solidFill>
              </a:rPr>
              <a:t>Misvaluation</a:t>
            </a:r>
            <a:r>
              <a:rPr lang="en-US" sz="3600" b="1" dirty="0" smtClean="0">
                <a:solidFill>
                  <a:schemeClr val="bg1"/>
                </a:solidFill>
              </a:rPr>
              <a:t> of R&amp;D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A15C064-DD44-4CAC-873E-2D1F54821676}" type="slidenum">
              <a:rPr kumimoji="0" lang="en-US" smtClean="0"/>
              <a:pPr/>
              <a:t>15</a:t>
            </a:fld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76200" y="1905000"/>
            <a:ext cx="8915400" cy="4495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Researchers documented that investors systematically underestimate the potential of corporate R&amp;D.</a:t>
            </a:r>
          </a:p>
          <a:p>
            <a:r>
              <a:rPr lang="en-US" u="sng" dirty="0" smtClean="0">
                <a:solidFill>
                  <a:schemeClr val="bg1"/>
                </a:solidFill>
              </a:rPr>
              <a:t>Methodology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Capitalize and amortize corporate R&amp;D (Example, for 5-year R&amp;D life:</a:t>
            </a:r>
          </a:p>
          <a:p>
            <a:pPr marL="685800" lvl="2" indent="0">
              <a:buNone/>
            </a:pPr>
            <a:r>
              <a:rPr lang="en-US" dirty="0">
                <a:solidFill>
                  <a:schemeClr val="bg1"/>
                </a:solidFill>
              </a:rPr>
              <a:t>R&amp;D Capital (2013) = </a:t>
            </a:r>
          </a:p>
          <a:p>
            <a:pPr marL="685800" lvl="2" indent="0">
              <a:buNone/>
            </a:pPr>
            <a:r>
              <a:rPr lang="en-US" dirty="0">
                <a:solidFill>
                  <a:schemeClr val="bg1"/>
                </a:solidFill>
              </a:rPr>
              <a:t>R&amp;D (2013) + 0.80 R&amp;D (2012) + 0.60 R&amp;D (2011</a:t>
            </a:r>
            <a:r>
              <a:rPr lang="en-US" dirty="0" smtClean="0">
                <a:solidFill>
                  <a:schemeClr val="bg1"/>
                </a:solidFill>
              </a:rPr>
              <a:t>)…)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Invest in firms with high R&amp;D Capital/Total Assets; sell short companies with low R&amp;D Capital.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This investment methodology yielded significant returns.</a:t>
            </a:r>
          </a:p>
          <a:p>
            <a:pPr marL="685800" lvl="2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4284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76200" y="6477000"/>
            <a:ext cx="533400" cy="381000"/>
          </a:xfrm>
        </p:spPr>
        <p:txBody>
          <a:bodyPr/>
          <a:lstStyle/>
          <a:p>
            <a:fld id="{CA15C064-DD44-4CAC-873E-2D1F54821676}" type="slidenum">
              <a:rPr kumimoji="0" lang="en-US" smtClean="0">
                <a:solidFill>
                  <a:schemeClr val="tx1"/>
                </a:solidFill>
              </a:rPr>
              <a:pPr/>
              <a:t>16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8839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/>
            <a:r>
              <a:rPr lang="en-US" altLang="en-US" sz="1200" dirty="0" smtClean="0">
                <a:solidFill>
                  <a:schemeClr val="bg1"/>
                </a:solidFill>
              </a:rPr>
              <a:t>Source: Lev, </a:t>
            </a:r>
            <a:r>
              <a:rPr lang="en-US" altLang="en-US" sz="1200" dirty="0" err="1" smtClean="0">
                <a:solidFill>
                  <a:schemeClr val="bg1"/>
                </a:solidFill>
              </a:rPr>
              <a:t>Nissim</a:t>
            </a:r>
            <a:r>
              <a:rPr lang="en-US" altLang="en-US" sz="1200" dirty="0" smtClean="0">
                <a:solidFill>
                  <a:schemeClr val="bg1"/>
                </a:solidFill>
              </a:rPr>
              <a:t>, Thomas. 2007. "On the Informational Usefulness of R&amp;D Capitalization and Amortization."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89571"/>
              </p:ext>
            </p:extLst>
          </p:nvPr>
        </p:nvGraphicFramePr>
        <p:xfrm>
          <a:off x="381000" y="285812"/>
          <a:ext cx="8382000" cy="588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" r:id="rId4" imgW="8130540" imgH="5772912" progId="Word.Document.8">
                  <p:embed/>
                </p:oleObj>
              </mc:Choice>
              <mc:Fallback>
                <p:oleObj name="Document" r:id="rId4" imgW="8130540" imgH="5772912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85812"/>
                        <a:ext cx="8382000" cy="58863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59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533400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FRAMEWORK FOR MANAGING INTANGIBLES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76200"/>
            <a:ext cx="533400" cy="244476"/>
          </a:xfrm>
        </p:spPr>
        <p:txBody>
          <a:bodyPr anchor="ctr" anchorCtr="1">
            <a:noAutofit/>
          </a:bodyPr>
          <a:lstStyle/>
          <a:p>
            <a:fld id="{CA15C064-DD44-4CAC-873E-2D1F54821676}" type="slidenum">
              <a:rPr kumimoji="0" lang="en-US" smtClean="0"/>
              <a:pPr/>
              <a:t>17</a:t>
            </a:fld>
            <a:endParaRPr kumimoji="0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066799"/>
            <a:ext cx="16764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Patents and their Attributes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(forward citation, time to expiration)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1066799"/>
            <a:ext cx="1447800" cy="1222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Disruption by competitors (iPhone—Blackberry)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1066799"/>
            <a:ext cx="1600200" cy="977443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Develop products, services (iPad, Lipitor, </a:t>
            </a:r>
            <a:r>
              <a:rPr lang="en-US" sz="1400" dirty="0" err="1" smtClean="0">
                <a:solidFill>
                  <a:schemeClr val="bg1"/>
                </a:solidFill>
              </a:rPr>
              <a:t>E</a:t>
            </a:r>
            <a:r>
              <a:rPr lang="en-US" sz="1400" smtClean="0">
                <a:solidFill>
                  <a:schemeClr val="bg1"/>
                </a:solidFill>
              </a:rPr>
              <a:t>surance</a:t>
            </a:r>
            <a:r>
              <a:rPr lang="en-US" sz="1400" dirty="0" smtClean="0">
                <a:solidFill>
                  <a:schemeClr val="bg1"/>
                </a:solidFill>
              </a:rPr>
              <a:t>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1066799"/>
            <a:ext cx="1447800" cy="9774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New customers and churn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1066800"/>
            <a:ext cx="1447800" cy="977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ROI </a:t>
            </a:r>
            <a:r>
              <a:rPr lang="en-US" sz="1400" dirty="0">
                <a:solidFill>
                  <a:schemeClr val="bg1"/>
                </a:solidFill>
              </a:rPr>
              <a:t>o</a:t>
            </a:r>
            <a:r>
              <a:rPr lang="en-US" sz="1400" dirty="0" smtClean="0">
                <a:solidFill>
                  <a:schemeClr val="bg1"/>
                </a:solidFill>
              </a:rPr>
              <a:t>n Intangibles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2156936"/>
            <a:ext cx="167640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Brands, Copyrights, Trademarks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(active, dormant)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3058180"/>
            <a:ext cx="16764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Movies, Content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(in-view, out of view)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3733800"/>
            <a:ext cx="167640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Customer Franchise (repeat, loyal customers)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4608493"/>
            <a:ext cx="16764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Alliances/Joint Ventures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(active, dormant)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5675293"/>
            <a:ext cx="16764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Unique Business Processes (knowledge management)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457200"/>
            <a:ext cx="1676400" cy="584775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b="1" u="sng" dirty="0" smtClean="0">
                <a:solidFill>
                  <a:schemeClr val="bg1"/>
                </a:solidFill>
              </a:rPr>
              <a:t>Know Your Strategic Assets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81200" y="457200"/>
            <a:ext cx="1676400" cy="584775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b="1" u="sng" dirty="0" smtClean="0">
                <a:solidFill>
                  <a:schemeClr val="bg1"/>
                </a:solidFill>
              </a:rPr>
              <a:t>Assess Threats to Str. Assets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0" y="457200"/>
            <a:ext cx="1828800" cy="584775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b="1" u="sng" dirty="0" smtClean="0">
                <a:solidFill>
                  <a:schemeClr val="bg1"/>
                </a:solidFill>
              </a:rPr>
              <a:t>Determine Optimal Utilization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5000" y="457200"/>
            <a:ext cx="3124200" cy="338554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b="1" u="sng" dirty="0" smtClean="0">
                <a:solidFill>
                  <a:schemeClr val="bg1"/>
                </a:solidFill>
              </a:rPr>
              <a:t>Track and Report Net Benefits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1400" y="685800"/>
            <a:ext cx="1219200" cy="338554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i="1" u="sng" dirty="0" smtClean="0">
                <a:solidFill>
                  <a:schemeClr val="bg1"/>
                </a:solidFill>
              </a:rPr>
              <a:t>Monetary</a:t>
            </a:r>
            <a:endParaRPr lang="en-US" i="1" u="sng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0" y="685800"/>
            <a:ext cx="1524000" cy="338554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600" i="1" u="sng" dirty="0" smtClean="0">
                <a:solidFill>
                  <a:schemeClr val="bg1"/>
                </a:solidFill>
              </a:rPr>
              <a:t>Non-monetary</a:t>
            </a:r>
            <a:endParaRPr lang="en-US" i="1" u="sng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33600" y="2428220"/>
            <a:ext cx="1447800" cy="11531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Patents, brands, copyrights infringement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33600" y="3733800"/>
            <a:ext cx="1447800" cy="1371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Premature decay (vanishing brand’s price premium)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33600" y="5244645"/>
            <a:ext cx="1447800" cy="13847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Organizational amnesia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(retirees’ embedded knowledge)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86200" y="2233136"/>
            <a:ext cx="1600200" cy="104346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Develop/produce/market via alliances (risk sharing)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86200" y="3515380"/>
            <a:ext cx="1600200" cy="90422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</a:t>
            </a:r>
            <a:r>
              <a:rPr lang="en-US" sz="1400" dirty="0" smtClean="0">
                <a:solidFill>
                  <a:schemeClr val="bg1"/>
                </a:solidFill>
              </a:rPr>
              <a:t>icense/sell IP (Gerstner at IBM)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6200" y="4658380"/>
            <a:ext cx="1600200" cy="82802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Donate IP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(social capital)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86200" y="5675293"/>
            <a:ext cx="1600200" cy="95410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Build IP defenses (Google-Motorola patents)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1200" y="2233136"/>
            <a:ext cx="1447800" cy="10434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Content viewers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91200" y="3515380"/>
            <a:ext cx="1447800" cy="904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Employee turnover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91200" y="4658380"/>
            <a:ext cx="1447800" cy="8280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Patent citations and scope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91200" y="5675293"/>
            <a:ext cx="144780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Knowledge management participation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91400" y="2233134"/>
            <a:ext cx="1447800" cy="10434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Brand price-premium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91400" y="3515381"/>
            <a:ext cx="1447800" cy="9042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Alliances’ sales/cost contributions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91400" y="4658380"/>
            <a:ext cx="1447800" cy="8280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IP Licensing revenues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91400" y="5675293"/>
            <a:ext cx="144780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Intangible capital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6077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/>
              <a:pPr eaLnBrk="1" latinLnBrk="0" hangingPunct="1"/>
              <a:t>18</a:t>
            </a:fld>
            <a:endParaRPr kumimoji="0"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1752600"/>
            <a:ext cx="8522218" cy="3599807"/>
            <a:chOff x="448916" y="2572393"/>
            <a:chExt cx="8522218" cy="3599807"/>
          </a:xfrm>
        </p:grpSpPr>
        <p:pic>
          <p:nvPicPr>
            <p:cNvPr id="14338" name="Picture 2" descr="http://paulmitchellgold.files.wordpress.com/2012/01/despai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222"/>
            <a:stretch/>
          </p:blipFill>
          <p:spPr bwMode="auto">
            <a:xfrm>
              <a:off x="2857500" y="3009900"/>
              <a:ext cx="3429000" cy="3162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 rot="21170000">
              <a:off x="448916" y="2572393"/>
              <a:ext cx="852221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 smtClean="0">
                  <a:solidFill>
                    <a:schemeClr val="bg1"/>
                  </a:solidFill>
                  <a:latin typeface="Engravers MT" panose="02090707080505020304" pitchFamily="18" charset="0"/>
                </a:rPr>
                <a:t>Enough already!</a:t>
              </a:r>
              <a:endParaRPr lang="en-US" sz="5000" b="1" dirty="0">
                <a:solidFill>
                  <a:schemeClr val="bg1"/>
                </a:solidFill>
                <a:latin typeface="Engravers MT" panose="020907070805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885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y Winning Investors Is Still Important and How to Do It_Aug2012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Why Winning Investors Is Still Important and How to Do It_Aug2012</Template>
  <TotalTime>2111</TotalTime>
  <Words>1010</Words>
  <Application>Microsoft Office PowerPoint</Application>
  <PresentationFormat>On-screen Show (4:3)</PresentationFormat>
  <Paragraphs>152</Paragraphs>
  <Slides>18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Tw Cen MT</vt:lpstr>
      <vt:lpstr>Calibri</vt:lpstr>
      <vt:lpstr>Wingdings</vt:lpstr>
      <vt:lpstr>Arial</vt:lpstr>
      <vt:lpstr>Times New Roman</vt:lpstr>
      <vt:lpstr>Verdana</vt:lpstr>
      <vt:lpstr>Wingdings 2</vt:lpstr>
      <vt:lpstr>Engravers MT</vt:lpstr>
      <vt:lpstr>Why Winning Investors Is Still Important and How to Do It_Aug2012</vt:lpstr>
      <vt:lpstr>Document</vt:lpstr>
      <vt:lpstr>PowerPoint Presentation</vt:lpstr>
      <vt:lpstr>Things to Come</vt:lpstr>
      <vt:lpstr>A Revolution in Corporate Productive Resources</vt:lpstr>
      <vt:lpstr>What are Intangibles?</vt:lpstr>
      <vt:lpstr>The Major Categories of Intangibles</vt:lpstr>
      <vt:lpstr>The Unique Intangibles Challenge: Sample Issues Managers and Investors Confront</vt:lpstr>
      <vt:lpstr>Intangibles Challenges…continued</vt:lpstr>
      <vt:lpstr>Intangibles Challenges…continued</vt:lpstr>
      <vt:lpstr>Why Are There So Many Questions About Intangibles? Because They are Different</vt:lpstr>
      <vt:lpstr>PowerPoint Presentation</vt:lpstr>
      <vt:lpstr>DuPont: ROI of R&amp;D and Brands</vt:lpstr>
      <vt:lpstr>PowerPoint Presentation</vt:lpstr>
      <vt:lpstr>PowerPoint Presentation</vt:lpstr>
      <vt:lpstr>PowerPoint Presentation</vt:lpstr>
      <vt:lpstr>Hedge Fund:  Exploiting Investors’ Misvaluation of R&amp;D</vt:lpstr>
      <vt:lpstr>PowerPoint Presentation</vt:lpstr>
      <vt:lpstr>FRAMEWORK FOR MANAGING INTANGIBLES</vt:lpstr>
      <vt:lpstr>PowerPoint Presentation</vt:lpstr>
    </vt:vector>
  </TitlesOfParts>
  <Company>NYU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sestwick</cp:lastModifiedBy>
  <cp:revision>161</cp:revision>
  <cp:lastPrinted>2014-06-05T17:42:13Z</cp:lastPrinted>
  <dcterms:created xsi:type="dcterms:W3CDTF">2012-09-06T16:32:35Z</dcterms:created>
  <dcterms:modified xsi:type="dcterms:W3CDTF">2015-05-20T13:39:46Z</dcterms:modified>
</cp:coreProperties>
</file>