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256" r:id="rId2"/>
    <p:sldId id="359" r:id="rId3"/>
    <p:sldId id="360" r:id="rId4"/>
    <p:sldId id="361" r:id="rId5"/>
    <p:sldId id="257" r:id="rId6"/>
    <p:sldId id="258" r:id="rId7"/>
    <p:sldId id="261" r:id="rId8"/>
    <p:sldId id="262" r:id="rId9"/>
    <p:sldId id="279" r:id="rId10"/>
    <p:sldId id="280" r:id="rId11"/>
    <p:sldId id="281" r:id="rId12"/>
    <p:sldId id="282" r:id="rId13"/>
    <p:sldId id="283" r:id="rId14"/>
    <p:sldId id="284" r:id="rId15"/>
    <p:sldId id="285" r:id="rId16"/>
    <p:sldId id="286" r:id="rId17"/>
    <p:sldId id="307" r:id="rId18"/>
    <p:sldId id="311" r:id="rId19"/>
    <p:sldId id="312" r:id="rId20"/>
    <p:sldId id="313" r:id="rId21"/>
    <p:sldId id="308" r:id="rId22"/>
    <p:sldId id="309" r:id="rId23"/>
    <p:sldId id="310" r:id="rId24"/>
    <p:sldId id="314" r:id="rId25"/>
    <p:sldId id="296" r:id="rId26"/>
    <p:sldId id="297" r:id="rId27"/>
    <p:sldId id="315" r:id="rId28"/>
    <p:sldId id="316" r:id="rId29"/>
    <p:sldId id="317" r:id="rId30"/>
    <p:sldId id="298" r:id="rId31"/>
    <p:sldId id="299" r:id="rId32"/>
    <p:sldId id="300" r:id="rId33"/>
    <p:sldId id="301" r:id="rId34"/>
    <p:sldId id="302" r:id="rId35"/>
    <p:sldId id="303" r:id="rId36"/>
    <p:sldId id="304" r:id="rId37"/>
    <p:sldId id="305" r:id="rId38"/>
    <p:sldId id="319" r:id="rId39"/>
    <p:sldId id="327" r:id="rId40"/>
    <p:sldId id="328" r:id="rId41"/>
    <p:sldId id="329" r:id="rId42"/>
    <p:sldId id="355" r:id="rId43"/>
    <p:sldId id="333" r:id="rId44"/>
    <p:sldId id="334" r:id="rId45"/>
    <p:sldId id="335" r:id="rId46"/>
    <p:sldId id="336" r:id="rId47"/>
    <p:sldId id="337" r:id="rId48"/>
    <p:sldId id="356" r:id="rId49"/>
    <p:sldId id="342" r:id="rId50"/>
    <p:sldId id="343" r:id="rId51"/>
    <p:sldId id="344" r:id="rId52"/>
    <p:sldId id="345" r:id="rId53"/>
    <p:sldId id="346" r:id="rId54"/>
    <p:sldId id="347" r:id="rId55"/>
    <p:sldId id="349" r:id="rId56"/>
    <p:sldId id="350" r:id="rId57"/>
    <p:sldId id="351" r:id="rId58"/>
    <p:sldId id="358" r:id="rId59"/>
    <p:sldId id="353" r:id="rId60"/>
    <p:sldId id="354" r:id="rId61"/>
    <p:sldId id="357" r:id="rId62"/>
    <p:sldId id="348" r:id="rId63"/>
    <p:sldId id="287" r:id="rId64"/>
    <p:sldId id="288" r:id="rId65"/>
    <p:sldId id="289" r:id="rId66"/>
    <p:sldId id="290" r:id="rId67"/>
    <p:sldId id="291" r:id="rId68"/>
    <p:sldId id="292" r:id="rId69"/>
    <p:sldId id="293" r:id="rId70"/>
    <p:sldId id="294" r:id="rId71"/>
    <p:sldId id="295" r:id="rId7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59" autoAdjust="0"/>
    <p:restoredTop sz="85072" autoAdjust="0"/>
  </p:normalViewPr>
  <p:slideViewPr>
    <p:cSldViewPr>
      <p:cViewPr varScale="1">
        <p:scale>
          <a:sx n="79" d="100"/>
          <a:sy n="79" d="100"/>
        </p:scale>
        <p:origin x="-8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76"/>
    </p:cViewPr>
  </p:sorterViewPr>
  <p:notesViewPr>
    <p:cSldViewPr>
      <p:cViewPr varScale="1">
        <p:scale>
          <a:sx n="46" d="100"/>
          <a:sy n="46" d="100"/>
        </p:scale>
        <p:origin x="-2083" y="-101"/>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A12CAB58-FD6E-4F58-A6D0-A2B3DBBD183D}" type="datetimeFigureOut">
              <a:rPr lang="en-US" smtClean="0"/>
              <a:pPr/>
              <a:t>9/12/2012</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E501CA39-FA1D-4E04-8AB1-491B866712C3}" type="slidenum">
              <a:rPr lang="en-US" smtClean="0"/>
              <a:pPr/>
              <a:t>‹#›</a:t>
            </a:fld>
            <a:endParaRPr lang="en-US"/>
          </a:p>
        </p:txBody>
      </p:sp>
    </p:spTree>
    <p:extLst>
      <p:ext uri="{BB962C8B-B14F-4D97-AF65-F5344CB8AC3E}">
        <p14:creationId xmlns:p14="http://schemas.microsoft.com/office/powerpoint/2010/main" val="3619782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97964C3F-4887-48C2-A194-A597530F221B}" type="datetimeFigureOut">
              <a:rPr lang="en-US" smtClean="0"/>
              <a:pPr/>
              <a:t>9/12/2012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CB6E67E3-E5AB-4FCF-B565-EFD6D14C7437}" type="slidenum">
              <a:rPr lang="en-US" smtClean="0"/>
              <a:pPr/>
              <a:t>‹#›</a:t>
            </a:fld>
            <a:endParaRPr lang="en-US"/>
          </a:p>
        </p:txBody>
      </p:sp>
    </p:spTree>
    <p:extLst>
      <p:ext uri="{BB962C8B-B14F-4D97-AF65-F5344CB8AC3E}">
        <p14:creationId xmlns:p14="http://schemas.microsoft.com/office/powerpoint/2010/main" val="1116356751"/>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228600"/>
            <a:ext cx="4632325" cy="3475038"/>
          </a:xfrm>
        </p:spPr>
      </p:sp>
      <p:sp>
        <p:nvSpPr>
          <p:cNvPr id="3" name="Notes Placeholder 2"/>
          <p:cNvSpPr>
            <a:spLocks noGrp="1"/>
          </p:cNvSpPr>
          <p:nvPr>
            <p:ph type="body" idx="1"/>
          </p:nvPr>
        </p:nvSpPr>
        <p:spPr>
          <a:xfrm>
            <a:off x="223631" y="3810000"/>
            <a:ext cx="6187108" cy="4876800"/>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83AEE0-7E6B-4D22-8C5E-DD81515D36FF}" type="slidenum">
              <a:rPr lang="en-US" smtClean="0"/>
              <a:pPr>
                <a:defRPr/>
              </a:pPr>
              <a:t>7</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152400"/>
            <a:ext cx="4632325" cy="3475038"/>
          </a:xfrm>
        </p:spPr>
      </p:sp>
      <p:sp>
        <p:nvSpPr>
          <p:cNvPr id="3" name="Notes Placeholder 2"/>
          <p:cNvSpPr>
            <a:spLocks noGrp="1"/>
          </p:cNvSpPr>
          <p:nvPr>
            <p:ph type="body" idx="1"/>
          </p:nvPr>
        </p:nvSpPr>
        <p:spPr>
          <a:xfrm>
            <a:off x="367171" y="3809999"/>
            <a:ext cx="5969025" cy="5111238"/>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83AEE0-7E6B-4D22-8C5E-DD81515D36FF}" type="slidenum">
              <a:rPr lang="en-US" smtClean="0"/>
              <a:pPr>
                <a:defRPr/>
              </a:pPr>
              <a:t>14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152400"/>
            <a:ext cx="4632325" cy="3475038"/>
          </a:xfrm>
        </p:spPr>
      </p:sp>
      <p:sp>
        <p:nvSpPr>
          <p:cNvPr id="3" name="Notes Placeholder 2"/>
          <p:cNvSpPr>
            <a:spLocks noGrp="1"/>
          </p:cNvSpPr>
          <p:nvPr>
            <p:ph type="body" idx="1"/>
          </p:nvPr>
        </p:nvSpPr>
        <p:spPr>
          <a:xfrm>
            <a:off x="367171" y="3809999"/>
            <a:ext cx="5969025" cy="5111238"/>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83AEE0-7E6B-4D22-8C5E-DD81515D36FF}" type="slidenum">
              <a:rPr lang="en-US" smtClean="0"/>
              <a:pPr>
                <a:defRPr/>
              </a:pPr>
              <a:t>15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228600"/>
            <a:ext cx="4632325" cy="3475038"/>
          </a:xfrm>
        </p:spPr>
      </p:sp>
      <p:sp>
        <p:nvSpPr>
          <p:cNvPr id="3" name="Notes Placeholder 2"/>
          <p:cNvSpPr>
            <a:spLocks noGrp="1"/>
          </p:cNvSpPr>
          <p:nvPr>
            <p:ph type="body" idx="1"/>
          </p:nvPr>
        </p:nvSpPr>
        <p:spPr>
          <a:xfrm>
            <a:off x="670891" y="3810000"/>
            <a:ext cx="5665305" cy="4572000"/>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83AEE0-7E6B-4D22-8C5E-DD81515D36FF}" type="slidenum">
              <a:rPr lang="en-US" smtClean="0"/>
              <a:pPr>
                <a:defRPr/>
              </a:pPr>
              <a:t>19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152400"/>
            <a:ext cx="4632325" cy="3475038"/>
          </a:xfrm>
        </p:spPr>
      </p:sp>
      <p:sp>
        <p:nvSpPr>
          <p:cNvPr id="3" name="Notes Placeholder 2"/>
          <p:cNvSpPr>
            <a:spLocks noGrp="1"/>
          </p:cNvSpPr>
          <p:nvPr>
            <p:ph type="body" idx="1"/>
          </p:nvPr>
        </p:nvSpPr>
        <p:spPr>
          <a:xfrm>
            <a:off x="372718" y="3810000"/>
            <a:ext cx="6038021" cy="5340150"/>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83AEE0-7E6B-4D22-8C5E-DD81515D36FF}" type="slidenum">
              <a:rPr lang="en-US" smtClean="0"/>
              <a:pPr>
                <a:defRPr/>
              </a:pPr>
              <a:t>64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07893"/>
            <a:ext cx="7772400" cy="715089"/>
          </a:xfrm>
          <a:effectLst>
            <a:innerShdw blurRad="114300">
              <a:schemeClr val="accent1"/>
            </a:innerShdw>
          </a:effectLst>
        </p:spPr>
        <p:txBody>
          <a:bodyPr>
            <a:spAutoFit/>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C08FE445-156B-45EF-934A-9ADAD2AD67F1}" type="datetime1">
              <a:rPr lang="en-US" smtClean="0"/>
              <a:t>9/12/2012</a:t>
            </a:fld>
            <a:endParaRPr lang="en-US"/>
          </a:p>
        </p:txBody>
      </p:sp>
      <p:sp>
        <p:nvSpPr>
          <p:cNvPr id="8" name="Slide Number Placeholder 7"/>
          <p:cNvSpPr>
            <a:spLocks noGrp="1"/>
          </p:cNvSpPr>
          <p:nvPr>
            <p:ph type="sldNum" sz="quarter" idx="11"/>
          </p:nvPr>
        </p:nvSpPr>
        <p:spPr/>
        <p:txBody>
          <a:bodyPr/>
          <a:lstStyle/>
          <a:p>
            <a:fld id="{209BAFFF-E36A-4B57-9655-92B0909E7771}" type="slidenum">
              <a:rPr lang="en-US" smtClean="0"/>
              <a:pPr/>
              <a:t>‹#›</a:t>
            </a:fld>
            <a:endParaRPr lang="en-US"/>
          </a:p>
        </p:txBody>
      </p:sp>
      <p:sp>
        <p:nvSpPr>
          <p:cNvPr id="9" name="Footer Placeholder 8"/>
          <p:cNvSpPr>
            <a:spLocks noGrp="1"/>
          </p:cNvSpPr>
          <p:nvPr>
            <p:ph type="ftr" sz="quarter" idx="12"/>
          </p:nvPr>
        </p:nvSpPr>
        <p:spPr>
          <a:xfrm>
            <a:off x="2133600" y="6356350"/>
            <a:ext cx="4876800" cy="365125"/>
          </a:xfrm>
        </p:spPr>
        <p:txBody>
          <a:bodyPr/>
          <a:lstStyle/>
          <a:p>
            <a:r>
              <a:rPr lang="en-US" dirty="0" smtClean="0"/>
              <a:t>Copyright 2010, Joel Hasbrouck,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AC3C1B-729A-45E4-A3DC-471E3D46A6B7}" type="datetime1">
              <a:rPr lang="en-US" smtClean="0"/>
              <a:t>9/12/2012</a:t>
            </a:fld>
            <a:endParaRPr lang="en-US"/>
          </a:p>
        </p:txBody>
      </p:sp>
      <p:sp>
        <p:nvSpPr>
          <p:cNvPr id="5" name="Footer Placeholder 4"/>
          <p:cNvSpPr>
            <a:spLocks noGrp="1"/>
          </p:cNvSpPr>
          <p:nvPr>
            <p:ph type="ftr" sz="quarter" idx="11"/>
          </p:nvPr>
        </p:nvSpPr>
        <p:spPr/>
        <p:txBody>
          <a:bodyPr/>
          <a:lstStyle/>
          <a:p>
            <a:r>
              <a:rPr lang="en-US" smtClean="0"/>
              <a:t>Copyright 2010, Joel Hasbrouck, All rights reserved</a:t>
            </a:r>
            <a:endParaRPr lang="en-US"/>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ection 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98193"/>
            <a:ext cx="8229600" cy="187360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295400" y="3200400"/>
            <a:ext cx="6553200" cy="2925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48F7CA-9228-4285-9D76-F881CDC5D27E}" type="datetime1">
              <a:rPr lang="en-US" smtClean="0"/>
              <a:t>9/12/2012</a:t>
            </a:fld>
            <a:endParaRPr lang="en-US"/>
          </a:p>
        </p:txBody>
      </p:sp>
      <p:sp>
        <p:nvSpPr>
          <p:cNvPr id="5" name="Footer Placeholder 4"/>
          <p:cNvSpPr>
            <a:spLocks noGrp="1"/>
          </p:cNvSpPr>
          <p:nvPr>
            <p:ph type="ftr" sz="quarter" idx="11"/>
          </p:nvPr>
        </p:nvSpPr>
        <p:spPr/>
        <p:txBody>
          <a:bodyPr/>
          <a:lstStyle/>
          <a:p>
            <a:r>
              <a:rPr lang="en-US" smtClean="0"/>
              <a:t>Copyright 2010, Joel Hasbrouck, All rights reserved</a:t>
            </a:r>
            <a:endParaRPr lang="en-US"/>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56F7AB-B062-446D-8924-FC11DC1F3328}" type="datetime1">
              <a:rPr lang="en-US" smtClean="0"/>
              <a:t>9/12/2012</a:t>
            </a:fld>
            <a:endParaRPr lang="en-US"/>
          </a:p>
        </p:txBody>
      </p:sp>
      <p:sp>
        <p:nvSpPr>
          <p:cNvPr id="5" name="Footer Placeholder 4"/>
          <p:cNvSpPr>
            <a:spLocks noGrp="1"/>
          </p:cNvSpPr>
          <p:nvPr>
            <p:ph type="ftr" sz="quarter" idx="11"/>
          </p:nvPr>
        </p:nvSpPr>
        <p:spPr/>
        <p:txBody>
          <a:bodyPr/>
          <a:lstStyle/>
          <a:p>
            <a:r>
              <a:rPr lang="en-US" smtClean="0"/>
              <a:t>Copyright 2010, Joel Hasbrouck, All rights reserved</a:t>
            </a:r>
            <a:endParaRPr lang="en-US"/>
          </a:p>
        </p:txBody>
      </p:sp>
      <p:sp>
        <p:nvSpPr>
          <p:cNvPr id="6" name="Slide Number Placeholder 5"/>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F90272-CB14-4D66-B1AD-0E47D65A4560}" type="datetime1">
              <a:rPr lang="en-US" smtClean="0"/>
              <a:t>9/12/2012</a:t>
            </a:fld>
            <a:endParaRPr lang="en-US"/>
          </a:p>
        </p:txBody>
      </p:sp>
      <p:sp>
        <p:nvSpPr>
          <p:cNvPr id="6" name="Footer Placeholder 5"/>
          <p:cNvSpPr>
            <a:spLocks noGrp="1"/>
          </p:cNvSpPr>
          <p:nvPr>
            <p:ph type="ftr" sz="quarter" idx="11"/>
          </p:nvPr>
        </p:nvSpPr>
        <p:spPr/>
        <p:txBody>
          <a:bodyPr/>
          <a:lstStyle/>
          <a:p>
            <a:r>
              <a:rPr lang="en-US" smtClean="0"/>
              <a:t>Copyright 2010, Joel Hasbrouck, All rights reserved</a:t>
            </a:r>
            <a:endParaRPr lang="en-US"/>
          </a:p>
        </p:txBody>
      </p:sp>
      <p:sp>
        <p:nvSpPr>
          <p:cNvPr id="7" name="Slide Number Placeholder 6"/>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81CF04-4696-482A-BAFD-B7374DC0B3FA}" type="datetime1">
              <a:rPr lang="en-US" smtClean="0"/>
              <a:t>9/12/2012</a:t>
            </a:fld>
            <a:endParaRPr lang="en-US"/>
          </a:p>
        </p:txBody>
      </p:sp>
      <p:sp>
        <p:nvSpPr>
          <p:cNvPr id="4" name="Footer Placeholder 3"/>
          <p:cNvSpPr>
            <a:spLocks noGrp="1"/>
          </p:cNvSpPr>
          <p:nvPr>
            <p:ph type="ftr" sz="quarter" idx="11"/>
          </p:nvPr>
        </p:nvSpPr>
        <p:spPr/>
        <p:txBody>
          <a:bodyPr/>
          <a:lstStyle/>
          <a:p>
            <a:r>
              <a:rPr lang="en-US" smtClean="0"/>
              <a:t>Copyright 2010, Joel Hasbrouck, All rights reserved</a:t>
            </a:r>
            <a:endParaRPr lang="en-US"/>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DDE967-02F7-4609-9C16-F96B5AC59870}" type="datetime1">
              <a:rPr lang="en-US" smtClean="0"/>
              <a:t>9/12/2012</a:t>
            </a:fld>
            <a:endParaRPr lang="en-US"/>
          </a:p>
        </p:txBody>
      </p:sp>
      <p:sp>
        <p:nvSpPr>
          <p:cNvPr id="3" name="Footer Placeholder 2"/>
          <p:cNvSpPr>
            <a:spLocks noGrp="1"/>
          </p:cNvSpPr>
          <p:nvPr>
            <p:ph type="ftr" sz="quarter" idx="11"/>
          </p:nvPr>
        </p:nvSpPr>
        <p:spPr/>
        <p:txBody>
          <a:bodyPr/>
          <a:lstStyle/>
          <a:p>
            <a:r>
              <a:rPr lang="en-US" smtClean="0"/>
              <a:t>Copyright 2010, Joel Hasbrouck, All rights reserved</a:t>
            </a:r>
            <a:endParaRPr lang="en-US"/>
          </a:p>
        </p:txBody>
      </p:sp>
      <p:sp>
        <p:nvSpPr>
          <p:cNvPr id="4" name="Slide Number Placeholder 3"/>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8B1ED22-525A-41C7-AF8A-BCB8D38C8265}" type="datetime1">
              <a:rPr lang="en-US" smtClean="0"/>
              <a:t>9/12/2012</a:t>
            </a:fld>
            <a:endParaRPr lang="en-US"/>
          </a:p>
        </p:txBody>
      </p:sp>
      <p:sp>
        <p:nvSpPr>
          <p:cNvPr id="4" name="Footer Placeholder 3"/>
          <p:cNvSpPr>
            <a:spLocks noGrp="1"/>
          </p:cNvSpPr>
          <p:nvPr>
            <p:ph type="ftr" sz="quarter" idx="11"/>
          </p:nvPr>
        </p:nvSpPr>
        <p:spPr/>
        <p:txBody>
          <a:bodyPr/>
          <a:lstStyle/>
          <a:p>
            <a:r>
              <a:rPr lang="en-US" smtClean="0"/>
              <a:t>Copyright 2010, Joel Hasbrouck, All rights reserved</a:t>
            </a:r>
            <a:endParaRPr lang="en-US"/>
          </a:p>
        </p:txBody>
      </p:sp>
      <p:sp>
        <p:nvSpPr>
          <p:cNvPr id="5" name="Slide Number Placeholder 4"/>
          <p:cNvSpPr>
            <a:spLocks noGrp="1"/>
          </p:cNvSpPr>
          <p:nvPr>
            <p:ph type="sldNum" sz="quarter" idx="12"/>
          </p:nvPr>
        </p:nvSpPr>
        <p:spPr/>
        <p:txBody>
          <a:bodyPr/>
          <a:lstStyle/>
          <a:p>
            <a:fld id="{209BAFFF-E36A-4B57-9655-92B0909E7771}" type="slidenum">
              <a:rPr lang="en-US" smtClean="0"/>
              <a:pPr/>
              <a:t>‹#›</a:t>
            </a:fld>
            <a:endParaRPr lang="en-US"/>
          </a:p>
        </p:txBody>
      </p:sp>
      <p:cxnSp>
        <p:nvCxnSpPr>
          <p:cNvPr id="6" name="Straight Connector 5"/>
          <p:cNvCxnSpPr/>
          <p:nvPr userDrawn="1"/>
        </p:nvCxnSpPr>
        <p:spPr>
          <a:xfrm>
            <a:off x="0" y="228600"/>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85687"/>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2056948"/>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2514035"/>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2971122"/>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3428209"/>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885296"/>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0" y="4342383"/>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0" y="4799470"/>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0" y="5256557"/>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5713644"/>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0" y="6170731"/>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0" y="6627812"/>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1142774"/>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0" y="1599861"/>
            <a:ext cx="9144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rot="5400000">
            <a:off x="-29710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rot="5400000">
            <a:off x="-25138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rot="5400000">
            <a:off x="-20566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rot="5400000">
            <a:off x="-2278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rot="5400000">
            <a:off x="2293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rot="5400000">
            <a:off x="6865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rot="5400000">
            <a:off x="11437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rot="5400000">
            <a:off x="16009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rot="5400000">
            <a:off x="20581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a:off x="25153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rot="5400000">
            <a:off x="29725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rot="5400000">
            <a:off x="34297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rot="5400000">
            <a:off x="38869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43441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rot="5400000">
            <a:off x="48013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a:off x="5258594"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rot="5400000">
            <a:off x="-15994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rot="5400000">
            <a:off x="-1142206" y="3428206"/>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rot="5400000">
            <a:off x="-685006" y="3428207"/>
            <a:ext cx="6858000" cy="1588"/>
          </a:xfrm>
          <a:prstGeom prst="line">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44CD05-A9C3-4B5A-B5CB-D4DF27F65FDC}" type="datetime1">
              <a:rPr lang="en-US" smtClean="0"/>
              <a:t>9/12/2012</a:t>
            </a:fld>
            <a:endParaRPr lang="en-US"/>
          </a:p>
        </p:txBody>
      </p:sp>
      <p:sp>
        <p:nvSpPr>
          <p:cNvPr id="6" name="Footer Placeholder 5"/>
          <p:cNvSpPr>
            <a:spLocks noGrp="1"/>
          </p:cNvSpPr>
          <p:nvPr>
            <p:ph type="ftr" sz="quarter" idx="11"/>
          </p:nvPr>
        </p:nvSpPr>
        <p:spPr/>
        <p:txBody>
          <a:bodyPr/>
          <a:lstStyle/>
          <a:p>
            <a:r>
              <a:rPr lang="en-US" smtClean="0"/>
              <a:t>Copyright 2010, Joel Hasbrouck, All rights reserved</a:t>
            </a:r>
            <a:endParaRPr lang="en-US"/>
          </a:p>
        </p:txBody>
      </p:sp>
      <p:sp>
        <p:nvSpPr>
          <p:cNvPr id="7" name="Slide Number Placeholder 6"/>
          <p:cNvSpPr>
            <a:spLocks noGrp="1"/>
          </p:cNvSpPr>
          <p:nvPr>
            <p:ph type="sldNum" sz="quarter" idx="12"/>
          </p:nvPr>
        </p:nvSpPr>
        <p:spPr/>
        <p:txBody>
          <a:bodyPr/>
          <a:lstStyle/>
          <a:p>
            <a:fld id="{209BAFFF-E36A-4B57-9655-92B0909E777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88593"/>
            <a:ext cx="8229600" cy="715089"/>
          </a:xfrm>
          <a:prstGeom prst="roundRect">
            <a:avLst/>
          </a:prstGeom>
          <a:solidFill>
            <a:schemeClr val="bg1"/>
          </a:solidFill>
          <a:ln>
            <a:solidFill>
              <a:schemeClr val="tx2">
                <a:alpha val="75000"/>
              </a:schemeClr>
            </a:solidFill>
          </a:ln>
          <a:effectLst>
            <a:innerShdw blurRad="114300">
              <a:schemeClr val="tx2"/>
            </a:innerShdw>
          </a:effectLst>
        </p:spPr>
        <p:txBody>
          <a:bodyPr vert="horz" wrap="square"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1524000" cy="365125"/>
          </a:xfrm>
          <a:prstGeom prst="rect">
            <a:avLst/>
          </a:prstGeom>
        </p:spPr>
        <p:txBody>
          <a:bodyPr vert="horz" lIns="91440" tIns="45720" rIns="91440" bIns="45720" rtlCol="0" anchor="ctr"/>
          <a:lstStyle>
            <a:lvl1pPr algn="l">
              <a:defRPr sz="1600">
                <a:solidFill>
                  <a:schemeClr val="tx1">
                    <a:lumMod val="65000"/>
                    <a:lumOff val="35000"/>
                  </a:schemeClr>
                </a:solidFill>
                <a:latin typeface="Cambria" pitchFamily="18" charset="0"/>
              </a:defRPr>
            </a:lvl1pPr>
          </a:lstStyle>
          <a:p>
            <a:fld id="{BD7780D9-4C28-4837-9B2B-BAA19EE89AEC}" type="datetime1">
              <a:rPr lang="en-US" smtClean="0"/>
              <a:t>9/12/2012</a:t>
            </a:fld>
            <a:endParaRPr lang="en-US"/>
          </a:p>
        </p:txBody>
      </p:sp>
      <p:sp>
        <p:nvSpPr>
          <p:cNvPr id="5" name="Footer Placeholder 4"/>
          <p:cNvSpPr>
            <a:spLocks noGrp="1"/>
          </p:cNvSpPr>
          <p:nvPr>
            <p:ph type="ftr" sz="quarter" idx="3"/>
          </p:nvPr>
        </p:nvSpPr>
        <p:spPr>
          <a:xfrm>
            <a:off x="2133600" y="6356350"/>
            <a:ext cx="4876800" cy="365125"/>
          </a:xfrm>
          <a:prstGeom prst="rect">
            <a:avLst/>
          </a:prstGeom>
        </p:spPr>
        <p:txBody>
          <a:bodyPr vert="horz" lIns="91440" tIns="45720" rIns="91440" bIns="45720" rtlCol="0" anchor="ctr"/>
          <a:lstStyle>
            <a:lvl1pPr algn="ctr">
              <a:defRPr sz="1600">
                <a:solidFill>
                  <a:schemeClr val="tx1">
                    <a:lumMod val="65000"/>
                    <a:lumOff val="35000"/>
                  </a:schemeClr>
                </a:solidFill>
                <a:latin typeface="Cambria" pitchFamily="18" charset="0"/>
              </a:defRPr>
            </a:lvl1pPr>
          </a:lstStyle>
          <a:p>
            <a:r>
              <a:rPr lang="en-US" dirty="0" smtClean="0"/>
              <a:t>Copyright 2010, Joel Hasbrouck, All rights reserved</a:t>
            </a:r>
            <a:endParaRPr lang="en-US" dirty="0"/>
          </a:p>
        </p:txBody>
      </p:sp>
      <p:sp>
        <p:nvSpPr>
          <p:cNvPr id="6" name="Slide Number Placeholder 5"/>
          <p:cNvSpPr>
            <a:spLocks noGrp="1"/>
          </p:cNvSpPr>
          <p:nvPr>
            <p:ph type="sldNum" sz="quarter" idx="4"/>
          </p:nvPr>
        </p:nvSpPr>
        <p:spPr>
          <a:xfrm>
            <a:off x="8614326" y="6351627"/>
            <a:ext cx="377274" cy="374571"/>
          </a:xfrm>
          <a:prstGeom prst="roundRect">
            <a:avLst/>
          </a:prstGeom>
          <a:solidFill>
            <a:schemeClr val="bg1"/>
          </a:solidFill>
          <a:ln>
            <a:solidFill>
              <a:schemeClr val="tx2">
                <a:alpha val="75000"/>
              </a:schemeClr>
            </a:solidFill>
          </a:ln>
          <a:effectLst>
            <a:innerShdw blurRad="114300">
              <a:schemeClr val="tx2">
                <a:lumMod val="75000"/>
              </a:schemeClr>
            </a:innerShdw>
          </a:effectLst>
        </p:spPr>
        <p:txBody>
          <a:bodyPr vert="horz" wrap="none" lIns="45720" tIns="45720" rIns="45720" bIns="45720" rtlCol="0" anchor="ctr" anchorCtr="1">
            <a:spAutoFit/>
          </a:bodyPr>
          <a:lstStyle>
            <a:lvl1pPr algn="r">
              <a:defRPr sz="1600">
                <a:solidFill>
                  <a:schemeClr val="tx1"/>
                </a:solidFill>
                <a:latin typeface="Cambria" pitchFamily="18" charset="0"/>
              </a:defRPr>
            </a:lvl1pPr>
          </a:lstStyle>
          <a:p>
            <a:fld id="{209BAFFF-E36A-4B57-9655-92B0909E777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9" r:id="rId3"/>
    <p:sldLayoutId id="2147483678" r:id="rId4"/>
    <p:sldLayoutId id="2147483652" r:id="rId5"/>
    <p:sldLayoutId id="2147483654" r:id="rId6"/>
    <p:sldLayoutId id="2147483655" r:id="rId7"/>
    <p:sldLayoutId id="2147483660" r:id="rId8"/>
    <p:sldLayoutId id="2147483656" r:id="rId9"/>
    <p:sldLayoutId id="2147483667" r:id="rId10"/>
  </p:sldLayoutIdLst>
  <p:hf hdr="0" ftr="0" dt="0"/>
  <p:txStyles>
    <p:titleStyle>
      <a:lvl1pPr algn="ctr" defTabSz="914400" rtl="0" eaLnBrk="1" latinLnBrk="0" hangingPunct="1">
        <a:spcBef>
          <a:spcPct val="0"/>
        </a:spcBef>
        <a:buNone/>
        <a:defRPr sz="3600"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SzPct val="60000"/>
        <a:buFont typeface="Wingdings" pitchFamily="2" charset="2"/>
        <a:buChar char="q"/>
        <a:defRPr sz="3200" kern="1200">
          <a:solidFill>
            <a:schemeClr val="tx1"/>
          </a:solidFill>
          <a:latin typeface="Cambria" pitchFamily="18" charset="0"/>
          <a:ea typeface="+mn-ea"/>
          <a:cs typeface="+mn-cs"/>
        </a:defRPr>
      </a:lvl1pPr>
      <a:lvl2pPr marL="742950" indent="-285750" algn="l" defTabSz="914400" rtl="0" eaLnBrk="1" latinLnBrk="0" hangingPunct="1">
        <a:spcBef>
          <a:spcPct val="20000"/>
        </a:spcBef>
        <a:buSzPct val="100000"/>
        <a:buFont typeface="Wingdings" pitchFamily="2" charset="2"/>
        <a:buChar char="§"/>
        <a:defRPr sz="3200" kern="1200">
          <a:solidFill>
            <a:schemeClr val="tx1"/>
          </a:solidFill>
          <a:latin typeface="Cambria" pitchFamily="18" charset="0"/>
          <a:ea typeface="+mn-ea"/>
          <a:cs typeface="+mn-cs"/>
        </a:defRPr>
      </a:lvl2pPr>
      <a:lvl3pPr marL="1143000" indent="-228600" algn="l" defTabSz="914400" rtl="0" eaLnBrk="1" latinLnBrk="0" hangingPunct="1">
        <a:spcBef>
          <a:spcPct val="20000"/>
        </a:spcBef>
        <a:buSzPct val="60000"/>
        <a:buFont typeface="Wingdings" pitchFamily="2" charset="2"/>
        <a:buChar char="q"/>
        <a:defRPr sz="32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SzPct val="100000"/>
        <a:buFont typeface="Wingdings" pitchFamily="2" charset="2"/>
        <a:buChar char="§"/>
        <a:defRPr sz="24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SzPct val="60000"/>
        <a:buFont typeface="Wingdings" pitchFamily="2" charset="2"/>
        <a:buChar char="q"/>
        <a:defRPr sz="24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1426"/>
            <a:ext cx="7772400" cy="1328023"/>
          </a:xfrm>
        </p:spPr>
        <p:txBody>
          <a:bodyPr/>
          <a:lstStyle/>
          <a:p>
            <a:r>
              <a:rPr lang="en-US" dirty="0" smtClean="0"/>
              <a:t>High frequency trading: </a:t>
            </a:r>
            <a:br>
              <a:rPr lang="en-US" dirty="0" smtClean="0"/>
            </a:br>
            <a:r>
              <a:rPr lang="en-US" dirty="0" smtClean="0"/>
              <a:t>Issues and evidence</a:t>
            </a:r>
            <a:endParaRPr lang="en-US" dirty="0"/>
          </a:p>
        </p:txBody>
      </p:sp>
      <p:sp>
        <p:nvSpPr>
          <p:cNvPr id="3" name="Subtitle 2"/>
          <p:cNvSpPr>
            <a:spLocks noGrp="1"/>
          </p:cNvSpPr>
          <p:nvPr>
            <p:ph type="subTitle" idx="1"/>
          </p:nvPr>
        </p:nvSpPr>
        <p:spPr/>
        <p:txBody>
          <a:bodyPr/>
          <a:lstStyle/>
          <a:p>
            <a:r>
              <a:rPr lang="en-US" dirty="0" smtClean="0"/>
              <a:t>Joel Hasbrouck</a:t>
            </a:r>
            <a:endParaRPr lang="en-US" dirty="0"/>
          </a:p>
        </p:txBody>
      </p:sp>
      <p:sp>
        <p:nvSpPr>
          <p:cNvPr id="4" name="Slide Number Placeholder 3"/>
          <p:cNvSpPr>
            <a:spLocks noGrp="1"/>
          </p:cNvSpPr>
          <p:nvPr>
            <p:ph type="sldNum" sz="quarter" idx="11"/>
          </p:nvPr>
        </p:nvSpPr>
        <p:spPr/>
        <p:txBody>
          <a:bodyPr/>
          <a:lstStyle/>
          <a:p>
            <a:fld id="{209BAFFF-E36A-4B57-9655-92B0909E7771}" type="slidenum">
              <a:rPr lang="en-US" smtClean="0"/>
              <a:pPr/>
              <a:t>1</a:t>
            </a:fld>
            <a:endParaRPr lang="en-US"/>
          </a:p>
        </p:txBody>
      </p:sp>
    </p:spTree>
    <p:extLst>
      <p:ext uri="{BB962C8B-B14F-4D97-AF65-F5344CB8AC3E}">
        <p14:creationId xmlns:p14="http://schemas.microsoft.com/office/powerpoint/2010/main" val="2458929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 (Regulatory) Perspective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US CFTC Draft </a:t>
            </a:r>
            <a:r>
              <a:rPr lang="en-US" dirty="0"/>
              <a:t>Definition, May 2012:</a:t>
            </a:r>
          </a:p>
          <a:p>
            <a:r>
              <a:rPr lang="en-US" dirty="0"/>
              <a:t>High frequency trading is a form of automated trading that employs: </a:t>
            </a:r>
          </a:p>
          <a:p>
            <a:pPr lvl="1"/>
            <a:r>
              <a:rPr lang="en-US" dirty="0"/>
              <a:t>(a) algorithms for decision making, order initiation, generation, routing, or execution, for each individual transaction without human direction; </a:t>
            </a:r>
          </a:p>
          <a:p>
            <a:pPr lvl="1"/>
            <a:r>
              <a:rPr lang="en-US" dirty="0"/>
              <a:t>(b) low-latency technology that is designed to minimize response times, including proximity and co-location services; </a:t>
            </a:r>
          </a:p>
          <a:p>
            <a:pPr lvl="1"/>
            <a:r>
              <a:rPr lang="en-US" dirty="0"/>
              <a:t>(c) high speed connections to markets for order entry; and</a:t>
            </a:r>
          </a:p>
          <a:p>
            <a:pPr lvl="1"/>
            <a:r>
              <a:rPr lang="en-US" dirty="0"/>
              <a:t>(d) high message rates (orders, quotes or cancellations).</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2</a:t>
            </a:fld>
            <a:endParaRPr lang="en-US"/>
          </a:p>
        </p:txBody>
      </p:sp>
    </p:spTree>
    <p:extLst>
      <p:ext uri="{BB962C8B-B14F-4D97-AF65-F5344CB8AC3E}">
        <p14:creationId xmlns:p14="http://schemas.microsoft.com/office/powerpoint/2010/main" val="187866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Canadian perspective</a:t>
            </a:r>
            <a:endParaRPr lang="en-US"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Investment Industry Regulatory Organization of Canada (2012). Proposed guidance on certain manipulative and deceptive trading practices. IIROC Notice.</a:t>
            </a:r>
          </a:p>
          <a:p>
            <a:r>
              <a:rPr lang="en-US" dirty="0"/>
              <a:t>The Proposed Guidance would confirm IIROC’s position that employing certain trading strategies commonly known </a:t>
            </a:r>
            <a:r>
              <a:rPr lang="en-US" dirty="0" smtClean="0"/>
              <a:t>as: layering, quote stuffing, quote manipulation, spoofing, or abusive liquidity detection on </a:t>
            </a:r>
            <a:r>
              <a:rPr lang="en-US" dirty="0"/>
              <a:t>a marketplace would be considered a manipulative and deceptive trading practice </a:t>
            </a:r>
            <a:r>
              <a:rPr lang="en-US" dirty="0" smtClean="0"/>
              <a:t>…</a:t>
            </a:r>
          </a:p>
          <a:p>
            <a:r>
              <a:rPr lang="en-US" dirty="0" smtClean="0"/>
              <a:t>While </a:t>
            </a:r>
            <a:r>
              <a:rPr lang="en-US" dirty="0"/>
              <a:t>these strategies are often associated with the use of automated order systems, including “algorithmic” and “high frequency” trading, IIROC would remind Participants and Access Persons that these strategies are prohibited whether conducted manually or electronically.</a:t>
            </a:r>
          </a:p>
        </p:txBody>
      </p:sp>
      <p:sp>
        <p:nvSpPr>
          <p:cNvPr id="4" name="Slide Number Placeholder 3"/>
          <p:cNvSpPr>
            <a:spLocks noGrp="1"/>
          </p:cNvSpPr>
          <p:nvPr>
            <p:ph type="sldNum" sz="quarter" idx="12"/>
          </p:nvPr>
        </p:nvSpPr>
        <p:spPr/>
        <p:txBody>
          <a:bodyPr/>
          <a:lstStyle/>
          <a:p>
            <a:fld id="{209BAFFF-E36A-4B57-9655-92B0909E7771}" type="slidenum">
              <a:rPr lang="en-US" smtClean="0"/>
              <a:pPr/>
              <a:t>3</a:t>
            </a:fld>
            <a:endParaRPr lang="en-US"/>
          </a:p>
        </p:txBody>
      </p:sp>
    </p:spTree>
    <p:extLst>
      <p:ext uri="{BB962C8B-B14F-4D97-AF65-F5344CB8AC3E}">
        <p14:creationId xmlns:p14="http://schemas.microsoft.com/office/powerpoint/2010/main" val="35798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UK perspective</a:t>
            </a:r>
            <a:endParaRPr lang="en-US" dirty="0"/>
          </a:p>
        </p:txBody>
      </p:sp>
      <p:sp>
        <p:nvSpPr>
          <p:cNvPr id="3" name="Content Placeholder 2"/>
          <p:cNvSpPr>
            <a:spLocks noGrp="1"/>
          </p:cNvSpPr>
          <p:nvPr>
            <p:ph idx="1"/>
          </p:nvPr>
        </p:nvSpPr>
        <p:spPr>
          <a:xfrm>
            <a:off x="457200" y="1447800"/>
            <a:ext cx="8229600" cy="5181600"/>
          </a:xfrm>
        </p:spPr>
        <p:txBody>
          <a:bodyPr>
            <a:normAutofit fontScale="85000" lnSpcReduction="20000"/>
          </a:bodyPr>
          <a:lstStyle/>
          <a:p>
            <a:r>
              <a:rPr lang="en-US" dirty="0"/>
              <a:t>U.K. Government Office for Science (2012). Economic impact assessments on </a:t>
            </a:r>
            <a:r>
              <a:rPr lang="en-US" dirty="0" err="1"/>
              <a:t>MiFID</a:t>
            </a:r>
            <a:r>
              <a:rPr lang="en-US" dirty="0"/>
              <a:t> II policy measures related to computer trading in financial markets. </a:t>
            </a:r>
          </a:p>
          <a:p>
            <a:r>
              <a:rPr lang="en-US" dirty="0"/>
              <a:t>Overall, there is general support from the evidence for </a:t>
            </a:r>
            <a:r>
              <a:rPr lang="en-US" dirty="0" smtClean="0"/>
              <a:t>…</a:t>
            </a:r>
          </a:p>
          <a:p>
            <a:pPr lvl="1"/>
            <a:r>
              <a:rPr lang="en-US" dirty="0" smtClean="0"/>
              <a:t>the </a:t>
            </a:r>
            <a:r>
              <a:rPr lang="en-US" dirty="0"/>
              <a:t>use of circuit </a:t>
            </a:r>
            <a:r>
              <a:rPr lang="en-US" dirty="0" smtClean="0"/>
              <a:t>breakers</a:t>
            </a:r>
          </a:p>
          <a:p>
            <a:pPr lvl="1"/>
            <a:r>
              <a:rPr lang="en-US" dirty="0" smtClean="0"/>
              <a:t>A coherent </a:t>
            </a:r>
            <a:r>
              <a:rPr lang="en-US" dirty="0"/>
              <a:t>tick size </a:t>
            </a:r>
            <a:r>
              <a:rPr lang="en-US" dirty="0" smtClean="0"/>
              <a:t>policy</a:t>
            </a:r>
          </a:p>
          <a:p>
            <a:r>
              <a:rPr lang="en-US" dirty="0"/>
              <a:t>The evidence offers less support for </a:t>
            </a:r>
            <a:endParaRPr lang="en-US" dirty="0" smtClean="0"/>
          </a:p>
          <a:p>
            <a:pPr lvl="1"/>
            <a:r>
              <a:rPr lang="en-US" dirty="0" smtClean="0"/>
              <a:t>policies </a:t>
            </a:r>
            <a:r>
              <a:rPr lang="en-US" dirty="0"/>
              <a:t>imposing market maker </a:t>
            </a:r>
            <a:r>
              <a:rPr lang="en-US" dirty="0" smtClean="0"/>
              <a:t>obligations</a:t>
            </a:r>
          </a:p>
          <a:p>
            <a:pPr lvl="1"/>
            <a:r>
              <a:rPr lang="en-US" dirty="0"/>
              <a:t>minimum resting </a:t>
            </a:r>
            <a:r>
              <a:rPr lang="en-US" dirty="0" smtClean="0"/>
              <a:t>times</a:t>
            </a:r>
          </a:p>
          <a:p>
            <a:pPr lvl="1"/>
            <a:r>
              <a:rPr lang="en-US" dirty="0"/>
              <a:t>notification of </a:t>
            </a:r>
            <a:r>
              <a:rPr lang="en-US" dirty="0" smtClean="0"/>
              <a:t>algorithms</a:t>
            </a:r>
          </a:p>
          <a:p>
            <a:pPr lvl="1"/>
            <a:r>
              <a:rPr lang="en-US" dirty="0"/>
              <a:t>minimum order-to-execution ratios</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4</a:t>
            </a:fld>
            <a:endParaRPr lang="en-US"/>
          </a:p>
        </p:txBody>
      </p:sp>
    </p:spTree>
    <p:extLst>
      <p:ext uri="{BB962C8B-B14F-4D97-AF65-F5344CB8AC3E}">
        <p14:creationId xmlns:p14="http://schemas.microsoft.com/office/powerpoint/2010/main" val="167398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HFT: Some claimed costs and benefits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“HFT enhances market liquidity.”</a:t>
            </a:r>
          </a:p>
          <a:p>
            <a:pPr lvl="1"/>
            <a:r>
              <a:rPr lang="en-US" dirty="0"/>
              <a:t>Hasbrouck, J. and G. Saar (2011). "Low-Latency Trading." SSRN </a:t>
            </a:r>
            <a:r>
              <a:rPr lang="en-US" dirty="0" err="1"/>
              <a:t>eLibrary</a:t>
            </a:r>
            <a:r>
              <a:rPr lang="en-US" dirty="0" smtClean="0"/>
              <a:t>.</a:t>
            </a:r>
          </a:p>
          <a:p>
            <a:r>
              <a:rPr lang="en-US" dirty="0" smtClean="0"/>
              <a:t>“HFT increases volatility.”</a:t>
            </a:r>
          </a:p>
          <a:p>
            <a:pPr lvl="1"/>
            <a:r>
              <a:rPr lang="en-US" dirty="0" smtClean="0"/>
              <a:t>J. Hasbrouck (2012). “High frequency quoting”.  work in progress.</a:t>
            </a:r>
          </a:p>
          <a:p>
            <a:r>
              <a:rPr lang="en-US" dirty="0" smtClean="0"/>
              <a:t>“HFT improves market efficiency.”</a:t>
            </a:r>
          </a:p>
          <a:p>
            <a:pPr lvl="1"/>
            <a:r>
              <a:rPr lang="en-US" dirty="0" err="1"/>
              <a:t>Brogaard</a:t>
            </a:r>
            <a:r>
              <a:rPr lang="en-US" dirty="0"/>
              <a:t>, J., T. </a:t>
            </a:r>
            <a:r>
              <a:rPr lang="en-US" dirty="0" err="1"/>
              <a:t>Hendershott</a:t>
            </a:r>
            <a:r>
              <a:rPr lang="en-US" dirty="0"/>
              <a:t>, </a:t>
            </a:r>
            <a:r>
              <a:rPr lang="en-US" dirty="0" smtClean="0"/>
              <a:t>Riordan, R. </a:t>
            </a:r>
            <a:r>
              <a:rPr lang="en-US" dirty="0"/>
              <a:t>(2012). High-frequency trading and price discovery</a:t>
            </a:r>
            <a:r>
              <a:rPr lang="en-US" dirty="0" smtClean="0"/>
              <a:t>.</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5</a:t>
            </a:fld>
            <a:endParaRPr lang="en-US"/>
          </a:p>
        </p:txBody>
      </p:sp>
    </p:spTree>
    <p:extLst>
      <p:ext uri="{BB962C8B-B14F-4D97-AF65-F5344CB8AC3E}">
        <p14:creationId xmlns:p14="http://schemas.microsoft.com/office/powerpoint/2010/main" val="333389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HFT and liquidity (Hasbrouck and Saar)</a:t>
            </a:r>
            <a:endParaRPr lang="en-US" dirty="0"/>
          </a:p>
        </p:txBody>
      </p:sp>
      <p:sp>
        <p:nvSpPr>
          <p:cNvPr id="3" name="Content Placeholder 2"/>
          <p:cNvSpPr>
            <a:spLocks noGrp="1"/>
          </p:cNvSpPr>
          <p:nvPr>
            <p:ph idx="1"/>
          </p:nvPr>
        </p:nvSpPr>
        <p:spPr/>
        <p:txBody>
          <a:bodyPr>
            <a:normAutofit lnSpcReduction="10000"/>
          </a:bodyPr>
          <a:lstStyle/>
          <a:p>
            <a:r>
              <a:rPr lang="en-US" dirty="0" smtClean="0"/>
              <a:t>Measuring HF activity</a:t>
            </a:r>
          </a:p>
          <a:p>
            <a:pPr lvl="1"/>
            <a:r>
              <a:rPr lang="en-US" dirty="0" smtClean="0"/>
              <a:t>Construct low-latency order chains (“strategic runs”)</a:t>
            </a:r>
          </a:p>
          <a:p>
            <a:pPr lvl="1"/>
            <a:r>
              <a:rPr lang="en-US" i="1" dirty="0" err="1" smtClean="0"/>
              <a:t>RunsInProcess</a:t>
            </a:r>
            <a:r>
              <a:rPr lang="en-US" dirty="0" smtClean="0"/>
              <a:t>: average contribution of order chains to book depth.</a:t>
            </a:r>
          </a:p>
          <a:p>
            <a:r>
              <a:rPr lang="en-US" dirty="0" smtClean="0"/>
              <a:t>How does </a:t>
            </a:r>
            <a:r>
              <a:rPr lang="en-US" i="1" dirty="0" err="1" smtClean="0"/>
              <a:t>RunsInProcess</a:t>
            </a:r>
            <a:r>
              <a:rPr lang="en-US" dirty="0" smtClean="0"/>
              <a:t> correlate with standard liquidity measures?</a:t>
            </a:r>
          </a:p>
          <a:p>
            <a:pPr lvl="1"/>
            <a:r>
              <a:rPr lang="en-US" dirty="0" smtClean="0"/>
              <a:t>Posted and effective spreads, depth, short-term volatility.</a:t>
            </a:r>
          </a:p>
          <a:p>
            <a:pPr lvl="1"/>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a:t>
            </a:fld>
            <a:endParaRPr lang="en-US"/>
          </a:p>
        </p:txBody>
      </p:sp>
    </p:spTree>
    <p:extLst>
      <p:ext uri="{BB962C8B-B14F-4D97-AF65-F5344CB8AC3E}">
        <p14:creationId xmlns:p14="http://schemas.microsoft.com/office/powerpoint/2010/main" val="129762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endParaRPr lang="en-US" dirty="0"/>
          </a:p>
        </p:txBody>
      </p:sp>
      <p:sp>
        <p:nvSpPr>
          <p:cNvPr id="3" name="Content Placeholder 2"/>
          <p:cNvSpPr>
            <a:spLocks noGrp="1"/>
          </p:cNvSpPr>
          <p:nvPr>
            <p:ph idx="1"/>
          </p:nvPr>
        </p:nvSpPr>
        <p:spPr/>
        <p:txBody>
          <a:bodyPr>
            <a:normAutofit fontScale="92500"/>
          </a:bodyPr>
          <a:lstStyle/>
          <a:p>
            <a:r>
              <a:rPr lang="en-US" dirty="0" smtClean="0"/>
              <a:t>Common, domestic NASDAQ-listed stocks:  Top 500 firms by equity market cap as of September 30, 2007.</a:t>
            </a:r>
          </a:p>
          <a:p>
            <a:pPr lvl="1"/>
            <a:r>
              <a:rPr lang="en-US" dirty="0" smtClean="0"/>
              <a:t>Screen out low activity firms</a:t>
            </a:r>
          </a:p>
          <a:p>
            <a:r>
              <a:rPr lang="en-US" dirty="0" smtClean="0"/>
              <a:t>Market data: </a:t>
            </a:r>
            <a:r>
              <a:rPr lang="en-US" dirty="0" err="1" smtClean="0"/>
              <a:t>Inet</a:t>
            </a:r>
            <a:r>
              <a:rPr lang="en-US" dirty="0" smtClean="0"/>
              <a:t> message feed (“ITCH”)</a:t>
            </a:r>
          </a:p>
          <a:p>
            <a:pPr lvl="0"/>
            <a:r>
              <a:rPr lang="en-US" dirty="0" smtClean="0"/>
              <a:t>Sample periods</a:t>
            </a:r>
          </a:p>
          <a:p>
            <a:pPr lvl="1"/>
            <a:r>
              <a:rPr lang="en-US" dirty="0" smtClean="0"/>
              <a:t>October 2007 (23 trading days; 345 stocks)</a:t>
            </a:r>
          </a:p>
          <a:p>
            <a:pPr lvl="1"/>
            <a:r>
              <a:rPr lang="en-US" dirty="0" smtClean="0"/>
              <a:t>June 2008 (21 trading days; 394 stocks)</a:t>
            </a:r>
          </a:p>
        </p:txBody>
      </p:sp>
      <p:sp>
        <p:nvSpPr>
          <p:cNvPr id="4" name="Slide Number Placeholder 3"/>
          <p:cNvSpPr>
            <a:spLocks noGrp="1"/>
          </p:cNvSpPr>
          <p:nvPr>
            <p:ph type="sldNum" sz="quarter" idx="12"/>
          </p:nvPr>
        </p:nvSpPr>
        <p:spPr/>
        <p:txBody>
          <a:bodyPr/>
          <a:lstStyle/>
          <a:p>
            <a:fld id="{136BDD22-0C66-4239-BD54-5E379630444E}"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NASDAQ Data: </a:t>
            </a:r>
            <a:r>
              <a:rPr lang="en-US" dirty="0" err="1" smtClean="0"/>
              <a:t>TotalView</a:t>
            </a:r>
            <a:r>
              <a:rPr lang="en-US" dirty="0" smtClean="0"/>
              <a:t>-ITCH.</a:t>
            </a:r>
            <a:endParaRPr lang="en-US" dirty="0"/>
          </a:p>
        </p:txBody>
      </p:sp>
      <p:sp>
        <p:nvSpPr>
          <p:cNvPr id="3" name="Content Placeholder 2"/>
          <p:cNvSpPr>
            <a:spLocks noGrp="1"/>
          </p:cNvSpPr>
          <p:nvPr>
            <p:ph idx="1"/>
          </p:nvPr>
        </p:nvSpPr>
        <p:spPr/>
        <p:txBody>
          <a:bodyPr>
            <a:normAutofit/>
          </a:bodyPr>
          <a:lstStyle/>
          <a:p>
            <a:r>
              <a:rPr lang="en-US" dirty="0" smtClean="0"/>
              <a:t>Real-time </a:t>
            </a:r>
            <a:r>
              <a:rPr lang="en-US" dirty="0" err="1" smtClean="0"/>
              <a:t>suscriber</a:t>
            </a:r>
            <a:r>
              <a:rPr lang="en-US" dirty="0" smtClean="0"/>
              <a:t> message feed (</a:t>
            </a:r>
            <a:r>
              <a:rPr lang="en-US" dirty="0" err="1" smtClean="0"/>
              <a:t>ms.</a:t>
            </a:r>
            <a:r>
              <a:rPr lang="en-US" dirty="0" smtClean="0"/>
              <a:t> time-stamps).</a:t>
            </a:r>
          </a:p>
          <a:p>
            <a:r>
              <a:rPr lang="en-US" dirty="0" smtClean="0"/>
              <a:t>Message types: </a:t>
            </a:r>
          </a:p>
          <a:p>
            <a:pPr lvl="1"/>
            <a:r>
              <a:rPr lang="en-US" dirty="0" smtClean="0"/>
              <a:t>Addition of a displayed order to the book</a:t>
            </a:r>
          </a:p>
          <a:p>
            <a:pPr lvl="1"/>
            <a:r>
              <a:rPr lang="en-US" dirty="0"/>
              <a:t>C</a:t>
            </a:r>
            <a:r>
              <a:rPr lang="en-US" dirty="0" smtClean="0"/>
              <a:t>ancellation of a displayed order</a:t>
            </a:r>
          </a:p>
          <a:p>
            <a:pPr lvl="1"/>
            <a:r>
              <a:rPr lang="en-US" dirty="0" smtClean="0"/>
              <a:t>Execution of a displayed order</a:t>
            </a:r>
          </a:p>
          <a:p>
            <a:pPr lvl="1"/>
            <a:r>
              <a:rPr lang="en-US" dirty="0" smtClean="0"/>
              <a:t>Execution of a non-displayed order. </a:t>
            </a:r>
          </a:p>
        </p:txBody>
      </p:sp>
      <p:sp>
        <p:nvSpPr>
          <p:cNvPr id="4" name="Slide Number Placeholder 3"/>
          <p:cNvSpPr>
            <a:spLocks noGrp="1"/>
          </p:cNvSpPr>
          <p:nvPr>
            <p:ph type="sldNum" sz="quarter" idx="12"/>
          </p:nvPr>
        </p:nvSpPr>
        <p:spPr/>
        <p:txBody>
          <a:bodyPr/>
          <a:lstStyle/>
          <a:p>
            <a:fld id="{209BAFFF-E36A-4B57-9655-92B0909E7771}" type="slidenum">
              <a:rPr lang="en-US" smtClean="0"/>
              <a:pPr/>
              <a:t>8</a:t>
            </a:fld>
            <a:endParaRPr lang="en-US"/>
          </a:p>
        </p:txBody>
      </p:sp>
    </p:spTree>
    <p:extLst>
      <p:ext uri="{BB962C8B-B14F-4D97-AF65-F5344CB8AC3E}">
        <p14:creationId xmlns:p14="http://schemas.microsoft.com/office/powerpoint/2010/main" val="1435319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 chains</a:t>
            </a:r>
            <a:endParaRPr lang="en-US" dirty="0"/>
          </a:p>
        </p:txBody>
      </p:sp>
      <p:sp>
        <p:nvSpPr>
          <p:cNvPr id="3" name="Content Placeholder 2"/>
          <p:cNvSpPr>
            <a:spLocks noGrp="1"/>
          </p:cNvSpPr>
          <p:nvPr>
            <p:ph idx="1"/>
          </p:nvPr>
        </p:nvSpPr>
        <p:spPr/>
        <p:txBody>
          <a:bodyPr/>
          <a:lstStyle/>
          <a:p>
            <a:r>
              <a:rPr lang="en-US" dirty="0" smtClean="0"/>
              <a:t>Principle: the basic building block is the cancel-and-replace.</a:t>
            </a:r>
          </a:p>
          <a:p>
            <a:pPr lvl="1"/>
            <a:r>
              <a:rPr lang="en-US" dirty="0" smtClean="0"/>
              <a:t>Cancel an existing order and replace it with a </a:t>
            </a:r>
            <a:r>
              <a:rPr lang="en-US" dirty="0" err="1" smtClean="0"/>
              <a:t>repriced</a:t>
            </a:r>
            <a:r>
              <a:rPr lang="en-US" dirty="0" smtClean="0"/>
              <a:t> one.</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9</a:t>
            </a:fld>
            <a:endParaRPr lang="en-US"/>
          </a:p>
        </p:txBody>
      </p:sp>
    </p:spTree>
    <p:extLst>
      <p:ext uri="{BB962C8B-B14F-4D97-AF65-F5344CB8AC3E}">
        <p14:creationId xmlns:p14="http://schemas.microsoft.com/office/powerpoint/2010/main" val="1989688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Imputing links</a:t>
            </a:r>
            <a:endParaRPr lang="en-US" dirty="0"/>
          </a:p>
        </p:txBody>
      </p:sp>
      <p:sp>
        <p:nvSpPr>
          <p:cNvPr id="3" name="Content Placeholder 2"/>
          <p:cNvSpPr>
            <a:spLocks noGrp="1"/>
          </p:cNvSpPr>
          <p:nvPr>
            <p:ph idx="1"/>
          </p:nvPr>
        </p:nvSpPr>
        <p:spPr/>
        <p:txBody>
          <a:bodyPr>
            <a:normAutofit/>
          </a:bodyPr>
          <a:lstStyle/>
          <a:p>
            <a:r>
              <a:rPr lang="en-US" dirty="0" smtClean="0"/>
              <a:t>Sell 100 shares, limit 20.13</a:t>
            </a:r>
          </a:p>
          <a:p>
            <a:r>
              <a:rPr lang="en-US" dirty="0" smtClean="0"/>
              <a:t>Cancel</a:t>
            </a:r>
          </a:p>
          <a:p>
            <a:r>
              <a:rPr lang="en-US" dirty="0" smtClean="0"/>
              <a:t>Sell 100 shares, limit </a:t>
            </a:r>
            <a:r>
              <a:rPr lang="en-US" dirty="0" smtClean="0"/>
              <a:t>20.12</a:t>
            </a:r>
            <a:endParaRPr lang="en-US" dirty="0" smtClean="0"/>
          </a:p>
          <a:p>
            <a:r>
              <a:rPr lang="en-US" dirty="0" smtClean="0"/>
              <a:t>Cancel</a:t>
            </a:r>
          </a:p>
          <a:p>
            <a:r>
              <a:rPr lang="en-US" dirty="0"/>
              <a:t>Sell 100 shares, limit </a:t>
            </a:r>
            <a:r>
              <a:rPr lang="en-US" dirty="0" smtClean="0"/>
              <a:t>20.11</a:t>
            </a:r>
            <a:endParaRPr lang="en-US" dirty="0"/>
          </a:p>
          <a:p>
            <a:r>
              <a:rPr lang="en-US" dirty="0"/>
              <a:t>Cancel</a:t>
            </a:r>
          </a:p>
          <a:p>
            <a:endParaRPr lang="en-US" dirty="0" smtClean="0"/>
          </a:p>
        </p:txBody>
      </p:sp>
      <p:sp>
        <p:nvSpPr>
          <p:cNvPr id="4" name="Slide Number Placeholder 3"/>
          <p:cNvSpPr>
            <a:spLocks noGrp="1"/>
          </p:cNvSpPr>
          <p:nvPr>
            <p:ph type="sldNum" sz="quarter" idx="12"/>
          </p:nvPr>
        </p:nvSpPr>
        <p:spPr/>
        <p:txBody>
          <a:bodyPr/>
          <a:lstStyle/>
          <a:p>
            <a:fld id="{209BAFFF-E36A-4B57-9655-92B0909E7771}" type="slidenum">
              <a:rPr lang="en-US" smtClean="0"/>
              <a:pPr/>
              <a:t>10</a:t>
            </a:fld>
            <a:endParaRPr lang="en-US"/>
          </a:p>
        </p:txBody>
      </p:sp>
      <p:sp>
        <p:nvSpPr>
          <p:cNvPr id="6" name="Curved Left Arrow 5"/>
          <p:cNvSpPr/>
          <p:nvPr/>
        </p:nvSpPr>
        <p:spPr>
          <a:xfrm>
            <a:off x="5730826" y="18288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Left Arrow 6"/>
          <p:cNvSpPr/>
          <p:nvPr/>
        </p:nvSpPr>
        <p:spPr>
          <a:xfrm>
            <a:off x="5730826" y="30480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Left Arrow 7"/>
          <p:cNvSpPr/>
          <p:nvPr/>
        </p:nvSpPr>
        <p:spPr>
          <a:xfrm>
            <a:off x="5730826" y="41910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6553200" y="1752600"/>
            <a:ext cx="2294026" cy="461665"/>
          </a:xfrm>
          <a:prstGeom prst="rect">
            <a:avLst/>
          </a:prstGeom>
          <a:noFill/>
        </p:spPr>
        <p:txBody>
          <a:bodyPr wrap="none" rtlCol="0">
            <a:spAutoFit/>
          </a:bodyPr>
          <a:lstStyle/>
          <a:p>
            <a:r>
              <a:rPr lang="en-US" sz="2400" dirty="0" smtClean="0">
                <a:latin typeface="Cambria" pitchFamily="18" charset="0"/>
              </a:rPr>
              <a:t>Explicitly linked</a:t>
            </a:r>
            <a:endParaRPr lang="en-US" sz="2400" dirty="0">
              <a:latin typeface="Cambria" pitchFamily="18" charset="0"/>
            </a:endParaRPr>
          </a:p>
        </p:txBody>
      </p:sp>
    </p:spTree>
    <p:extLst>
      <p:ext uri="{BB962C8B-B14F-4D97-AF65-F5344CB8AC3E}">
        <p14:creationId xmlns:p14="http://schemas.microsoft.com/office/powerpoint/2010/main" val="1287456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Imputing links</a:t>
            </a:r>
            <a:endParaRPr lang="en-US" dirty="0"/>
          </a:p>
        </p:txBody>
      </p:sp>
      <p:sp>
        <p:nvSpPr>
          <p:cNvPr id="3" name="Content Placeholder 2"/>
          <p:cNvSpPr>
            <a:spLocks noGrp="1"/>
          </p:cNvSpPr>
          <p:nvPr>
            <p:ph idx="1"/>
          </p:nvPr>
        </p:nvSpPr>
        <p:spPr/>
        <p:txBody>
          <a:bodyPr>
            <a:normAutofit/>
          </a:bodyPr>
          <a:lstStyle/>
          <a:p>
            <a:r>
              <a:rPr lang="en-US" dirty="0" smtClean="0"/>
              <a:t>Sell 100 shares, limit 20.13</a:t>
            </a:r>
          </a:p>
          <a:p>
            <a:r>
              <a:rPr lang="en-US" dirty="0" smtClean="0"/>
              <a:t>Cancel</a:t>
            </a:r>
          </a:p>
          <a:p>
            <a:r>
              <a:rPr lang="en-US" dirty="0" smtClean="0"/>
              <a:t>Sell 100 shares, limit </a:t>
            </a:r>
            <a:r>
              <a:rPr lang="en-US" dirty="0" smtClean="0"/>
              <a:t>20.12</a:t>
            </a:r>
            <a:endParaRPr lang="en-US" dirty="0" smtClean="0"/>
          </a:p>
          <a:p>
            <a:r>
              <a:rPr lang="en-US" dirty="0" smtClean="0"/>
              <a:t>Cancel</a:t>
            </a:r>
          </a:p>
          <a:p>
            <a:r>
              <a:rPr lang="en-US" dirty="0"/>
              <a:t>Sell 100 shares, limit </a:t>
            </a:r>
            <a:r>
              <a:rPr lang="en-US" dirty="0" smtClean="0"/>
              <a:t>20.11</a:t>
            </a:r>
            <a:endParaRPr lang="en-US" dirty="0"/>
          </a:p>
          <a:p>
            <a:r>
              <a:rPr lang="en-US" dirty="0"/>
              <a:t>Cancel</a:t>
            </a:r>
          </a:p>
          <a:p>
            <a:endParaRPr lang="en-US" dirty="0" smtClean="0"/>
          </a:p>
        </p:txBody>
      </p:sp>
      <p:sp>
        <p:nvSpPr>
          <p:cNvPr id="4" name="Slide Number Placeholder 3"/>
          <p:cNvSpPr>
            <a:spLocks noGrp="1"/>
          </p:cNvSpPr>
          <p:nvPr>
            <p:ph type="sldNum" sz="quarter" idx="12"/>
          </p:nvPr>
        </p:nvSpPr>
        <p:spPr/>
        <p:txBody>
          <a:bodyPr/>
          <a:lstStyle/>
          <a:p>
            <a:fld id="{209BAFFF-E36A-4B57-9655-92B0909E7771}" type="slidenum">
              <a:rPr lang="en-US" smtClean="0"/>
              <a:pPr/>
              <a:t>11</a:t>
            </a:fld>
            <a:endParaRPr lang="en-US"/>
          </a:p>
        </p:txBody>
      </p:sp>
      <p:sp>
        <p:nvSpPr>
          <p:cNvPr id="6" name="Curved Left Arrow 5"/>
          <p:cNvSpPr/>
          <p:nvPr/>
        </p:nvSpPr>
        <p:spPr>
          <a:xfrm>
            <a:off x="5730826" y="18288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Left Arrow 6"/>
          <p:cNvSpPr/>
          <p:nvPr/>
        </p:nvSpPr>
        <p:spPr>
          <a:xfrm>
            <a:off x="5730826" y="30480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Left Arrow 7"/>
          <p:cNvSpPr/>
          <p:nvPr/>
        </p:nvSpPr>
        <p:spPr>
          <a:xfrm>
            <a:off x="5730826" y="4191000"/>
            <a:ext cx="685800" cy="6096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Left Arrow 8"/>
          <p:cNvSpPr/>
          <p:nvPr/>
        </p:nvSpPr>
        <p:spPr>
          <a:xfrm>
            <a:off x="6705600" y="2438400"/>
            <a:ext cx="685800" cy="6096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a:off x="6705600" y="3657600"/>
            <a:ext cx="685800" cy="6096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Left Arrow 10"/>
          <p:cNvSpPr/>
          <p:nvPr/>
        </p:nvSpPr>
        <p:spPr>
          <a:xfrm>
            <a:off x="6705600" y="4800600"/>
            <a:ext cx="685800" cy="6096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6553200" y="1752600"/>
            <a:ext cx="2294026" cy="461665"/>
          </a:xfrm>
          <a:prstGeom prst="rect">
            <a:avLst/>
          </a:prstGeom>
          <a:noFill/>
        </p:spPr>
        <p:txBody>
          <a:bodyPr wrap="none" rtlCol="0">
            <a:spAutoFit/>
          </a:bodyPr>
          <a:lstStyle/>
          <a:p>
            <a:r>
              <a:rPr lang="en-US" sz="2400" dirty="0" smtClean="0">
                <a:latin typeface="Cambria" pitchFamily="18" charset="0"/>
              </a:rPr>
              <a:t>Explicitly linked</a:t>
            </a:r>
            <a:endParaRPr lang="en-US" sz="2400" dirty="0">
              <a:latin typeface="Cambria" pitchFamily="18" charset="0"/>
            </a:endParaRPr>
          </a:p>
        </p:txBody>
      </p:sp>
      <p:sp>
        <p:nvSpPr>
          <p:cNvPr id="13" name="TextBox 12"/>
          <p:cNvSpPr txBox="1"/>
          <p:nvPr/>
        </p:nvSpPr>
        <p:spPr>
          <a:xfrm>
            <a:off x="7526215" y="2263895"/>
            <a:ext cx="1600200" cy="830997"/>
          </a:xfrm>
          <a:prstGeom prst="rect">
            <a:avLst/>
          </a:prstGeom>
          <a:noFill/>
        </p:spPr>
        <p:txBody>
          <a:bodyPr wrap="square" rtlCol="0">
            <a:spAutoFit/>
          </a:bodyPr>
          <a:lstStyle/>
          <a:p>
            <a:r>
              <a:rPr lang="en-US" sz="2400" i="1" dirty="0" smtClean="0">
                <a:latin typeface="Cambria" pitchFamily="18" charset="0"/>
              </a:rPr>
              <a:t>Imputed link</a:t>
            </a:r>
            <a:endParaRPr lang="en-US" sz="2400" i="1" dirty="0">
              <a:latin typeface="Cambria" pitchFamily="18" charset="0"/>
            </a:endParaRPr>
          </a:p>
        </p:txBody>
      </p:sp>
    </p:spTree>
    <p:extLst>
      <p:ext uri="{BB962C8B-B14F-4D97-AF65-F5344CB8AC3E}">
        <p14:creationId xmlns:p14="http://schemas.microsoft.com/office/powerpoint/2010/main" val="1387968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imputed runs</a:t>
            </a:r>
            <a:endParaRPr lang="en-US" dirty="0"/>
          </a:p>
        </p:txBody>
      </p:sp>
      <p:sp>
        <p:nvSpPr>
          <p:cNvPr id="3" name="Content Placeholder 2"/>
          <p:cNvSpPr>
            <a:spLocks noGrp="1"/>
          </p:cNvSpPr>
          <p:nvPr>
            <p:ph idx="1"/>
          </p:nvPr>
        </p:nvSpPr>
        <p:spPr/>
        <p:txBody>
          <a:bodyPr>
            <a:normAutofit/>
          </a:bodyPr>
          <a:lstStyle/>
          <a:p>
            <a:r>
              <a:rPr lang="en-US" dirty="0" smtClean="0"/>
              <a:t>Over 50% of messages  belong to runs ten or more messages long.</a:t>
            </a:r>
          </a:p>
          <a:p>
            <a:r>
              <a:rPr lang="en-US" dirty="0" smtClean="0"/>
              <a:t>Roughly 20% of the runs end in a passive fill.</a:t>
            </a:r>
          </a:p>
        </p:txBody>
      </p:sp>
      <p:sp>
        <p:nvSpPr>
          <p:cNvPr id="4" name="Slide Number Placeholder 3"/>
          <p:cNvSpPr>
            <a:spLocks noGrp="1"/>
          </p:cNvSpPr>
          <p:nvPr>
            <p:ph type="sldNum" sz="quarter" idx="12"/>
          </p:nvPr>
        </p:nvSpPr>
        <p:spPr/>
        <p:txBody>
          <a:bodyPr/>
          <a:lstStyle/>
          <a:p>
            <a:fld id="{209BAFFF-E36A-4B57-9655-92B0909E7771}" type="slidenum">
              <a:rPr lang="en-US" smtClean="0"/>
              <a:pPr/>
              <a:t>12</a:t>
            </a:fld>
            <a:endParaRPr lang="en-US"/>
          </a:p>
        </p:txBody>
      </p:sp>
    </p:spTree>
    <p:extLst>
      <p:ext uri="{BB962C8B-B14F-4D97-AF65-F5344CB8AC3E}">
        <p14:creationId xmlns:p14="http://schemas.microsoft.com/office/powerpoint/2010/main" val="40845910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Strategies suggest a measure …</a:t>
            </a:r>
            <a:endParaRPr lang="en-US" dirty="0"/>
          </a:p>
        </p:txBody>
      </p:sp>
      <p:sp>
        <p:nvSpPr>
          <p:cNvPr id="3" name="Content Placeholder 2"/>
          <p:cNvSpPr>
            <a:spLocks noGrp="1"/>
          </p:cNvSpPr>
          <p:nvPr>
            <p:ph idx="1"/>
          </p:nvPr>
        </p:nvSpPr>
        <p:spPr/>
        <p:txBody>
          <a:bodyPr/>
          <a:lstStyle/>
          <a:p>
            <a:pPr>
              <a:lnSpc>
                <a:spcPct val="90000"/>
              </a:lnSpc>
            </a:pPr>
            <a:r>
              <a:rPr lang="en-US" i="1" dirty="0" err="1" smtClean="0"/>
              <a:t>RunsInProcess</a:t>
            </a:r>
            <a:r>
              <a:rPr lang="en-US" i="1" baseline="-25000" dirty="0" err="1" smtClean="0"/>
              <a:t>i,t</a:t>
            </a:r>
            <a:endParaRPr lang="en-US" i="1" baseline="-25000" dirty="0" smtClean="0"/>
          </a:p>
          <a:p>
            <a:pPr>
              <a:lnSpc>
                <a:spcPct val="90000"/>
              </a:lnSpc>
            </a:pPr>
            <a:r>
              <a:rPr lang="en-US" dirty="0" smtClean="0"/>
              <a:t>For stock </a:t>
            </a:r>
            <a:r>
              <a:rPr lang="en-US" i="1" dirty="0" err="1" smtClean="0"/>
              <a:t>i</a:t>
            </a:r>
            <a:r>
              <a:rPr lang="en-US" dirty="0" smtClean="0"/>
              <a:t> in 10-minute window t, the time-weighted </a:t>
            </a:r>
            <a:r>
              <a:rPr lang="en-US" dirty="0"/>
              <a:t>average of the number of strategic runs of 10 messages </a:t>
            </a:r>
            <a:r>
              <a:rPr lang="en-US" dirty="0" smtClean="0"/>
              <a:t>or more.</a:t>
            </a:r>
            <a:endParaRPr lang="en-US" dirty="0"/>
          </a:p>
          <a:p>
            <a:pPr lvl="1">
              <a:lnSpc>
                <a:spcPct val="90000"/>
              </a:lnSpc>
            </a:pPr>
            <a:r>
              <a:rPr lang="en-US" dirty="0"/>
              <a:t>Higher values of </a:t>
            </a:r>
            <a:r>
              <a:rPr lang="en-US" i="1" dirty="0"/>
              <a:t>RunsInProcess </a:t>
            </a:r>
            <a:r>
              <a:rPr lang="en-US" dirty="0"/>
              <a:t>indicate more low-latency activity</a:t>
            </a:r>
            <a:r>
              <a:rPr lang="en-US" dirty="0" smtClean="0"/>
              <a:t>.</a:t>
            </a:r>
          </a:p>
          <a:p>
            <a:pPr>
              <a:lnSpc>
                <a:spcPct val="90000"/>
              </a:lnSpc>
            </a:pPr>
            <a:r>
              <a:rPr lang="en-US" dirty="0" smtClean="0"/>
              <a:t>How is </a:t>
            </a:r>
            <a:r>
              <a:rPr lang="en-US" i="1" dirty="0" smtClean="0"/>
              <a:t>RunsInProcess</a:t>
            </a:r>
            <a:r>
              <a:rPr lang="en-US" dirty="0" smtClean="0"/>
              <a:t> correlated with standard measures of liquidity?</a:t>
            </a:r>
            <a:endParaRPr lang="en-US" dirty="0"/>
          </a:p>
          <a:p>
            <a:pPr>
              <a:lnSpc>
                <a:spcPct val="90000"/>
              </a:lnSpc>
            </a:pP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13</a:t>
            </a:fld>
            <a:endParaRPr lang="en-US"/>
          </a:p>
        </p:txBody>
      </p:sp>
    </p:spTree>
    <p:extLst>
      <p:ext uri="{BB962C8B-B14F-4D97-AF65-F5344CB8AC3E}">
        <p14:creationId xmlns:p14="http://schemas.microsoft.com/office/powerpoint/2010/main" val="3867245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Market Quality Measures</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a:lnSpc>
                <a:spcPct val="120000"/>
              </a:lnSpc>
            </a:pPr>
            <a:r>
              <a:rPr lang="en-US" i="1" dirty="0" smtClean="0"/>
              <a:t>HighLow</a:t>
            </a:r>
            <a:endParaRPr lang="en-US" dirty="0"/>
          </a:p>
          <a:p>
            <a:pPr lvl="1">
              <a:lnSpc>
                <a:spcPct val="120000"/>
              </a:lnSpc>
            </a:pPr>
            <a:r>
              <a:rPr lang="en-US" dirty="0" err="1" smtClean="0"/>
              <a:t>Midquote</a:t>
            </a:r>
            <a:r>
              <a:rPr lang="en-US" dirty="0" smtClean="0"/>
              <a:t> high – </a:t>
            </a:r>
            <a:r>
              <a:rPr lang="en-US" dirty="0" err="1" smtClean="0"/>
              <a:t>midquote</a:t>
            </a:r>
            <a:r>
              <a:rPr lang="en-US" dirty="0" smtClean="0"/>
              <a:t> low</a:t>
            </a:r>
          </a:p>
          <a:p>
            <a:pPr>
              <a:lnSpc>
                <a:spcPct val="120000"/>
              </a:lnSpc>
            </a:pPr>
            <a:r>
              <a:rPr lang="en-US" i="1" dirty="0" smtClean="0"/>
              <a:t>Spread</a:t>
            </a:r>
            <a:r>
              <a:rPr lang="en-US" dirty="0" smtClean="0"/>
              <a:t>: </a:t>
            </a:r>
          </a:p>
          <a:p>
            <a:pPr lvl="1">
              <a:lnSpc>
                <a:spcPct val="120000"/>
              </a:lnSpc>
            </a:pPr>
            <a:r>
              <a:rPr lang="en-US" dirty="0" smtClean="0"/>
              <a:t>Time-weighted average of NASDAQ’s quoted spread.</a:t>
            </a:r>
          </a:p>
          <a:p>
            <a:pPr>
              <a:lnSpc>
                <a:spcPct val="120000"/>
              </a:lnSpc>
            </a:pPr>
            <a:r>
              <a:rPr lang="en-US" i="1" dirty="0" smtClean="0"/>
              <a:t>EffSprd</a:t>
            </a:r>
            <a:endParaRPr lang="en-US" dirty="0"/>
          </a:p>
          <a:p>
            <a:pPr lvl="1">
              <a:lnSpc>
                <a:spcPct val="120000"/>
              </a:lnSpc>
            </a:pPr>
            <a:r>
              <a:rPr lang="en-US" dirty="0" smtClean="0"/>
              <a:t>Average effective spread.</a:t>
            </a:r>
          </a:p>
          <a:p>
            <a:pPr>
              <a:lnSpc>
                <a:spcPct val="120000"/>
              </a:lnSpc>
            </a:pPr>
            <a:r>
              <a:rPr lang="en-US" i="1" dirty="0" smtClean="0"/>
              <a:t>NearDepth</a:t>
            </a:r>
            <a:endParaRPr lang="en-US" dirty="0"/>
          </a:p>
          <a:p>
            <a:pPr lvl="1">
              <a:lnSpc>
                <a:spcPct val="120000"/>
              </a:lnSpc>
            </a:pPr>
            <a:r>
              <a:rPr lang="en-US" dirty="0" smtClean="0"/>
              <a:t>Time-weighted average number of (visible) shares in the book up to 10 cents from the best posted prices.</a:t>
            </a:r>
            <a:endParaRPr lang="en-US" dirty="0"/>
          </a:p>
        </p:txBody>
      </p:sp>
      <p:sp>
        <p:nvSpPr>
          <p:cNvPr id="4" name="Slide Number Placeholder 3"/>
          <p:cNvSpPr>
            <a:spLocks noGrp="1"/>
          </p:cNvSpPr>
          <p:nvPr>
            <p:ph type="sldNum" sz="quarter" idx="12"/>
          </p:nvPr>
        </p:nvSpPr>
        <p:spPr/>
        <p:txBody>
          <a:bodyPr/>
          <a:lstStyle/>
          <a:p>
            <a:pPr>
              <a:defRPr/>
            </a:pPr>
            <a:fld id="{136BDD22-0C66-4239-BD54-5E379630444E}" type="slidenum">
              <a:rPr lang="en-US" smtClean="0"/>
              <a:pPr>
                <a:defRPr/>
              </a:pPr>
              <a:t>14</a:t>
            </a:fld>
            <a:endParaRPr lang="en-US" dirty="0"/>
          </a:p>
        </p:txBody>
      </p:sp>
    </p:spTree>
    <p:extLst>
      <p:ext uri="{BB962C8B-B14F-4D97-AF65-F5344CB8AC3E}">
        <p14:creationId xmlns:p14="http://schemas.microsoft.com/office/powerpoint/2010/main" val="4119568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And their correlation with </a:t>
            </a:r>
            <a:r>
              <a:rPr lang="en-US" i="1" dirty="0" smtClean="0"/>
              <a:t>RunsInProcess</a:t>
            </a:r>
            <a:endParaRPr lang="en-US" i="1" dirty="0"/>
          </a:p>
        </p:txBody>
      </p:sp>
      <p:sp>
        <p:nvSpPr>
          <p:cNvPr id="3" name="Content Placeholder 2"/>
          <p:cNvSpPr>
            <a:spLocks noGrp="1"/>
          </p:cNvSpPr>
          <p:nvPr>
            <p:ph idx="1"/>
          </p:nvPr>
        </p:nvSpPr>
        <p:spPr>
          <a:xfrm>
            <a:off x="457200" y="1600200"/>
            <a:ext cx="8229600" cy="4953000"/>
          </a:xfrm>
        </p:spPr>
        <p:txBody>
          <a:bodyPr>
            <a:normAutofit/>
          </a:bodyPr>
          <a:lstStyle/>
          <a:p>
            <a:pPr>
              <a:lnSpc>
                <a:spcPct val="120000"/>
              </a:lnSpc>
            </a:pPr>
            <a:r>
              <a:rPr lang="en-US" i="1" dirty="0" smtClean="0"/>
              <a:t>HighLow</a:t>
            </a:r>
            <a:r>
              <a:rPr lang="en-US" dirty="0" smtClean="0"/>
              <a:t>: Negative correlation</a:t>
            </a:r>
            <a:endParaRPr lang="en-US" dirty="0"/>
          </a:p>
          <a:p>
            <a:pPr>
              <a:lnSpc>
                <a:spcPct val="120000"/>
              </a:lnSpc>
            </a:pPr>
            <a:r>
              <a:rPr lang="en-US" i="1" dirty="0" smtClean="0"/>
              <a:t>Spread</a:t>
            </a:r>
            <a:r>
              <a:rPr lang="en-US" dirty="0" smtClean="0"/>
              <a:t>:  Negative correlation</a:t>
            </a:r>
          </a:p>
          <a:p>
            <a:pPr>
              <a:lnSpc>
                <a:spcPct val="120000"/>
              </a:lnSpc>
            </a:pPr>
            <a:r>
              <a:rPr lang="en-US" i="1" dirty="0" smtClean="0"/>
              <a:t>EffSprd</a:t>
            </a:r>
            <a:r>
              <a:rPr lang="en-US" dirty="0" smtClean="0"/>
              <a:t>: Negative correlation</a:t>
            </a:r>
            <a:endParaRPr lang="en-US" dirty="0"/>
          </a:p>
          <a:p>
            <a:pPr>
              <a:lnSpc>
                <a:spcPct val="120000"/>
              </a:lnSpc>
            </a:pPr>
            <a:r>
              <a:rPr lang="en-US" i="1" dirty="0" smtClean="0"/>
              <a:t>NearDepth</a:t>
            </a:r>
            <a:r>
              <a:rPr lang="en-US" dirty="0" smtClean="0"/>
              <a:t>: Positive </a:t>
            </a:r>
            <a:r>
              <a:rPr lang="en-US" dirty="0" smtClean="0"/>
              <a:t>correlation</a:t>
            </a:r>
          </a:p>
          <a:p>
            <a:pPr>
              <a:lnSpc>
                <a:spcPct val="120000"/>
              </a:lnSpc>
            </a:pPr>
            <a:r>
              <a:rPr lang="en-US" dirty="0" smtClean="0"/>
              <a:t>Conclusion: HFT is beneficial for liquidity.</a:t>
            </a:r>
            <a:endParaRPr lang="en-US" dirty="0"/>
          </a:p>
        </p:txBody>
      </p:sp>
      <p:sp>
        <p:nvSpPr>
          <p:cNvPr id="4" name="Slide Number Placeholder 3"/>
          <p:cNvSpPr>
            <a:spLocks noGrp="1"/>
          </p:cNvSpPr>
          <p:nvPr>
            <p:ph type="sldNum" sz="quarter" idx="12"/>
          </p:nvPr>
        </p:nvSpPr>
        <p:spPr/>
        <p:txBody>
          <a:bodyPr/>
          <a:lstStyle/>
          <a:p>
            <a:pPr>
              <a:defRPr/>
            </a:pPr>
            <a:fld id="{136BDD22-0C66-4239-BD54-5E379630444E}" type="slidenum">
              <a:rPr lang="en-US" smtClean="0"/>
              <a:pPr>
                <a:defRPr/>
              </a:pPr>
              <a:t>15</a:t>
            </a:fld>
            <a:endParaRPr lang="en-US" dirty="0"/>
          </a:p>
        </p:txBody>
      </p:sp>
    </p:spTree>
    <p:extLst>
      <p:ext uri="{BB962C8B-B14F-4D97-AF65-F5344CB8AC3E}">
        <p14:creationId xmlns:p14="http://schemas.microsoft.com/office/powerpoint/2010/main" val="2555677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Caveats</a:t>
            </a:r>
            <a:endParaRPr lang="en-US" dirty="0"/>
          </a:p>
        </p:txBody>
      </p:sp>
      <p:sp>
        <p:nvSpPr>
          <p:cNvPr id="3" name="Content Placeholder 2"/>
          <p:cNvSpPr>
            <a:spLocks noGrp="1"/>
          </p:cNvSpPr>
          <p:nvPr>
            <p:ph idx="1"/>
          </p:nvPr>
        </p:nvSpPr>
        <p:spPr/>
        <p:txBody>
          <a:bodyPr/>
          <a:lstStyle/>
          <a:p>
            <a:r>
              <a:rPr lang="en-US" dirty="0" smtClean="0"/>
              <a:t>Correlation is not causation</a:t>
            </a:r>
          </a:p>
          <a:p>
            <a:r>
              <a:rPr lang="en-US" dirty="0" smtClean="0"/>
              <a:t>Our </a:t>
            </a:r>
            <a:r>
              <a:rPr lang="en-US" dirty="0" smtClean="0"/>
              <a:t>samples don’t reflect episodes of extreme market stress</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209BAFFF-E36A-4B57-9655-92B0909E7771}" type="slidenum">
              <a:rPr lang="en-US" smtClean="0"/>
              <a:pPr/>
              <a:t>16</a:t>
            </a:fld>
            <a:endParaRPr lang="en-US"/>
          </a:p>
        </p:txBody>
      </p:sp>
    </p:spTree>
    <p:extLst>
      <p:ext uri="{BB962C8B-B14F-4D97-AF65-F5344CB8AC3E}">
        <p14:creationId xmlns:p14="http://schemas.microsoft.com/office/powerpoint/2010/main" val="3594326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593"/>
            <a:ext cx="8229600" cy="1340207"/>
          </a:xfrm>
        </p:spPr>
        <p:txBody>
          <a:bodyPr>
            <a:normAutofit/>
          </a:bodyPr>
          <a:lstStyle/>
          <a:p>
            <a:r>
              <a:rPr lang="en-US" dirty="0"/>
              <a:t>F</a:t>
            </a:r>
            <a:r>
              <a:rPr lang="en-US" dirty="0" smtClean="0"/>
              <a:t>eatures of market data </a:t>
            </a:r>
            <a:br>
              <a:rPr lang="en-US" dirty="0" smtClean="0"/>
            </a:br>
            <a:r>
              <a:rPr lang="en-US" dirty="0" smtClean="0"/>
              <a:t>(possibly) related to HFT</a:t>
            </a: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Periodicity.</a:t>
            </a:r>
          </a:p>
          <a:p>
            <a:r>
              <a:rPr lang="en-US" dirty="0" smtClean="0"/>
              <a:t>Abrupt fits of activity characterized by sudden changes in message traffic</a:t>
            </a:r>
          </a:p>
        </p:txBody>
      </p:sp>
      <p:sp>
        <p:nvSpPr>
          <p:cNvPr id="4" name="Slide Number Placeholder 3"/>
          <p:cNvSpPr>
            <a:spLocks noGrp="1"/>
          </p:cNvSpPr>
          <p:nvPr>
            <p:ph type="sldNum" sz="quarter" idx="12"/>
          </p:nvPr>
        </p:nvSpPr>
        <p:spPr/>
        <p:txBody>
          <a:bodyPr/>
          <a:lstStyle/>
          <a:p>
            <a:fld id="{209BAFFF-E36A-4B57-9655-92B0909E7771}" type="slidenum">
              <a:rPr lang="en-US" smtClean="0"/>
              <a:pPr/>
              <a:t>17</a:t>
            </a:fld>
            <a:endParaRPr lang="en-US"/>
          </a:p>
        </p:txBody>
      </p:sp>
    </p:spTree>
    <p:extLst>
      <p:ext uri="{BB962C8B-B14F-4D97-AF65-F5344CB8AC3E}">
        <p14:creationId xmlns:p14="http://schemas.microsoft.com/office/powerpoint/2010/main" val="88842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One-second periodicities</a:t>
            </a:r>
            <a:endParaRPr lang="en-US" dirty="0"/>
          </a:p>
        </p:txBody>
      </p:sp>
      <p:sp>
        <p:nvSpPr>
          <p:cNvPr id="3" name="Content Placeholder 2"/>
          <p:cNvSpPr>
            <a:spLocks noGrp="1"/>
          </p:cNvSpPr>
          <p:nvPr>
            <p:ph idx="1"/>
          </p:nvPr>
        </p:nvSpPr>
        <p:spPr/>
        <p:txBody>
          <a:bodyPr>
            <a:normAutofit/>
          </a:bodyPr>
          <a:lstStyle/>
          <a:p>
            <a:r>
              <a:rPr lang="en-US" dirty="0" smtClean="0"/>
              <a:t>A time-stamp of 10:02:34.567</a:t>
            </a:r>
            <a:br>
              <a:rPr lang="en-US" dirty="0" smtClean="0"/>
            </a:br>
            <a:r>
              <a:rPr lang="en-US" dirty="0" smtClean="0"/>
              <a:t>has a millisecond remainder of 567.</a:t>
            </a:r>
          </a:p>
          <a:p>
            <a:r>
              <a:rPr lang="en-US" dirty="0" smtClean="0"/>
              <a:t>We’d expect that these remainders would occur evenly on the integers 0, …, 999.</a:t>
            </a:r>
          </a:p>
          <a:p>
            <a:r>
              <a:rPr lang="en-US" dirty="0" smtClean="0"/>
              <a:t>Instead …</a:t>
            </a:r>
          </a:p>
        </p:txBody>
      </p:sp>
      <p:sp>
        <p:nvSpPr>
          <p:cNvPr id="4" name="Slide Number Placeholder 3"/>
          <p:cNvSpPr>
            <a:spLocks noGrp="1"/>
          </p:cNvSpPr>
          <p:nvPr>
            <p:ph type="sldNum" sz="quarter" idx="12"/>
          </p:nvPr>
        </p:nvSpPr>
        <p:spPr/>
        <p:txBody>
          <a:bodyPr/>
          <a:lstStyle/>
          <a:p>
            <a:fld id="{209BAFFF-E36A-4B57-9655-92B0909E7771}" type="slidenum">
              <a:rPr lang="en-US" smtClean="0"/>
              <a:pPr/>
              <a:t>18</a:t>
            </a:fld>
            <a:endParaRPr lang="en-US"/>
          </a:p>
        </p:txBody>
      </p:sp>
    </p:spTree>
    <p:extLst>
      <p:ext uri="{BB962C8B-B14F-4D97-AF65-F5344CB8AC3E}">
        <p14:creationId xmlns:p14="http://schemas.microsoft.com/office/powerpoint/2010/main" val="3719988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Periodicity (mod(</a:t>
            </a:r>
            <a:r>
              <a:rPr lang="en-US" i="1" dirty="0" smtClean="0"/>
              <a:t>t</a:t>
            </a:r>
            <a:r>
              <a:rPr lang="en-US" dirty="0" smtClean="0"/>
              <a:t>,1000))</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136BDD22-0C66-4239-BD54-5E379630444E}" type="slidenum">
              <a:rPr lang="en-US" smtClean="0"/>
              <a:pPr>
                <a:defRPr/>
              </a:pPr>
              <a:t>19</a:t>
            </a:fld>
            <a:endParaRPr lang="en-US" dirty="0"/>
          </a:p>
        </p:txBody>
      </p:sp>
      <p:pic>
        <p:nvPicPr>
          <p:cNvPr id="5" name="Picture 4" descr="fig2a.wmf"/>
          <p:cNvPicPr>
            <a:picLocks noChangeAspect="1"/>
          </p:cNvPicPr>
          <p:nvPr/>
        </p:nvPicPr>
        <p:blipFill>
          <a:blip r:embed="rId3" cstate="print"/>
          <a:stretch>
            <a:fillRect/>
          </a:stretch>
        </p:blipFill>
        <p:spPr>
          <a:xfrm>
            <a:off x="0" y="1600200"/>
            <a:ext cx="9122481" cy="4846320"/>
          </a:xfrm>
          <a:prstGeom prst="rect">
            <a:avLst/>
          </a:prstGeom>
        </p:spPr>
      </p:pic>
    </p:spTree>
    <p:extLst>
      <p:ext uri="{BB962C8B-B14F-4D97-AF65-F5344CB8AC3E}">
        <p14:creationId xmlns:p14="http://schemas.microsoft.com/office/powerpoint/2010/main" val="29941722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Abrupt fits of activity</a:t>
            </a:r>
            <a:endParaRPr lang="en-US" dirty="0"/>
          </a:p>
        </p:txBody>
      </p:sp>
      <p:sp>
        <p:nvSpPr>
          <p:cNvPr id="3" name="Content Placeholder 2"/>
          <p:cNvSpPr>
            <a:spLocks noGrp="1"/>
          </p:cNvSpPr>
          <p:nvPr>
            <p:ph idx="1"/>
          </p:nvPr>
        </p:nvSpPr>
        <p:spPr/>
        <p:txBody>
          <a:bodyPr/>
          <a:lstStyle/>
          <a:p>
            <a:r>
              <a:rPr lang="en-US" dirty="0" smtClean="0"/>
              <a:t>Message traffic can quickly intensify and abate.</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20</a:t>
            </a:fld>
            <a:endParaRPr lang="en-US"/>
          </a:p>
        </p:txBody>
      </p:sp>
    </p:spTree>
    <p:extLst>
      <p:ext uri="{BB962C8B-B14F-4D97-AF65-F5344CB8AC3E}">
        <p14:creationId xmlns:p14="http://schemas.microsoft.com/office/powerpoint/2010/main" val="253483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76200"/>
            <a:ext cx="8229600" cy="715089"/>
          </a:xfrm>
        </p:spPr>
        <p:txBody>
          <a:bodyPr>
            <a:normAutofit/>
          </a:bodyPr>
          <a:lstStyle/>
          <a:p>
            <a:r>
              <a:rPr lang="en-US" sz="2400" dirty="0"/>
              <a:t>Panel A: INWK on June 2, 2008, 2:00pm to 2:10pm</a:t>
            </a:r>
          </a:p>
        </p:txBody>
      </p:sp>
      <p:sp>
        <p:nvSpPr>
          <p:cNvPr id="4" name="Slide Number Placeholder 3"/>
          <p:cNvSpPr>
            <a:spLocks noGrp="1"/>
          </p:cNvSpPr>
          <p:nvPr>
            <p:ph type="sldNum" sz="quarter" idx="12"/>
          </p:nvPr>
        </p:nvSpPr>
        <p:spPr/>
        <p:txBody>
          <a:bodyPr/>
          <a:lstStyle/>
          <a:p>
            <a:fld id="{209BAFFF-E36A-4B57-9655-92B0909E7771}" type="slidenum">
              <a:rPr lang="en-US" smtClean="0"/>
              <a:pPr/>
              <a:t>21</a:t>
            </a:fld>
            <a:endParaRPr lang="en-US"/>
          </a:p>
        </p:txBody>
      </p:sp>
      <p:pic>
        <p:nvPicPr>
          <p:cNvPr id="6" name="Picture 5" descr="fig3.wmf"/>
          <p:cNvPicPr/>
          <p:nvPr/>
        </p:nvPicPr>
        <p:blipFill>
          <a:blip r:embed="rId2" cstate="print"/>
          <a:stretch>
            <a:fillRect/>
          </a:stretch>
        </p:blipFill>
        <p:spPr>
          <a:xfrm>
            <a:off x="152400" y="914400"/>
            <a:ext cx="8610600" cy="5791200"/>
          </a:xfrm>
          <a:prstGeom prst="rect">
            <a:avLst/>
          </a:prstGeom>
        </p:spPr>
      </p:pic>
    </p:spTree>
    <p:extLst>
      <p:ext uri="{BB962C8B-B14F-4D97-AF65-F5344CB8AC3E}">
        <p14:creationId xmlns:p14="http://schemas.microsoft.com/office/powerpoint/2010/main" val="39090599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715089"/>
          </a:xfrm>
        </p:spPr>
        <p:txBody>
          <a:bodyPr>
            <a:normAutofit/>
          </a:bodyPr>
          <a:lstStyle/>
          <a:p>
            <a:pPr algn="l"/>
            <a:r>
              <a:rPr lang="en-US" sz="2800" dirty="0" smtClean="0"/>
              <a:t>SANM </a:t>
            </a:r>
            <a:r>
              <a:rPr lang="en-US" sz="2800" dirty="0"/>
              <a:t>on June 17, 2008, 12:00pm to 12:10pm </a:t>
            </a:r>
          </a:p>
        </p:txBody>
      </p:sp>
      <p:sp>
        <p:nvSpPr>
          <p:cNvPr id="3" name="Slide Number Placeholder 2"/>
          <p:cNvSpPr>
            <a:spLocks noGrp="1"/>
          </p:cNvSpPr>
          <p:nvPr>
            <p:ph type="sldNum" sz="quarter" idx="12"/>
          </p:nvPr>
        </p:nvSpPr>
        <p:spPr/>
        <p:txBody>
          <a:bodyPr/>
          <a:lstStyle/>
          <a:p>
            <a:fld id="{209BAFFF-E36A-4B57-9655-92B0909E7771}" type="slidenum">
              <a:rPr lang="en-US" smtClean="0"/>
              <a:pPr/>
              <a:t>22</a:t>
            </a:fld>
            <a:endParaRPr lang="en-US"/>
          </a:p>
        </p:txBody>
      </p:sp>
      <p:pic>
        <p:nvPicPr>
          <p:cNvPr id="4" name="Picture 3" descr="fig3b.wmf"/>
          <p:cNvPicPr/>
          <p:nvPr/>
        </p:nvPicPr>
        <p:blipFill>
          <a:blip r:embed="rId2" cstate="print"/>
          <a:stretch>
            <a:fillRect/>
          </a:stretch>
        </p:blipFill>
        <p:spPr>
          <a:xfrm>
            <a:off x="76200" y="838200"/>
            <a:ext cx="8382000" cy="5588000"/>
          </a:xfrm>
          <a:prstGeom prst="rect">
            <a:avLst/>
          </a:prstGeom>
        </p:spPr>
      </p:pic>
    </p:spTree>
    <p:extLst>
      <p:ext uri="{BB962C8B-B14F-4D97-AF65-F5344CB8AC3E}">
        <p14:creationId xmlns:p14="http://schemas.microsoft.com/office/powerpoint/2010/main" val="3880841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239000" cy="715089"/>
          </a:xfrm>
        </p:spPr>
        <p:txBody>
          <a:bodyPr>
            <a:normAutofit/>
          </a:bodyPr>
          <a:lstStyle/>
          <a:p>
            <a:pPr algn="l"/>
            <a:r>
              <a:rPr lang="en-US" sz="2800" dirty="0"/>
              <a:t>GNTX on June 12, 2008, 12:10pm to 12:20pm </a:t>
            </a:r>
          </a:p>
        </p:txBody>
      </p:sp>
      <p:sp>
        <p:nvSpPr>
          <p:cNvPr id="3" name="Slide Number Placeholder 2"/>
          <p:cNvSpPr>
            <a:spLocks noGrp="1"/>
          </p:cNvSpPr>
          <p:nvPr>
            <p:ph type="sldNum" sz="quarter" idx="12"/>
          </p:nvPr>
        </p:nvSpPr>
        <p:spPr/>
        <p:txBody>
          <a:bodyPr/>
          <a:lstStyle/>
          <a:p>
            <a:fld id="{209BAFFF-E36A-4B57-9655-92B0909E7771}" type="slidenum">
              <a:rPr lang="en-US" smtClean="0"/>
              <a:pPr/>
              <a:t>23</a:t>
            </a:fld>
            <a:endParaRPr lang="en-US"/>
          </a:p>
        </p:txBody>
      </p:sp>
      <p:pic>
        <p:nvPicPr>
          <p:cNvPr id="4" name="Picture 3" descr="fig3c.wmf"/>
          <p:cNvPicPr/>
          <p:nvPr/>
        </p:nvPicPr>
        <p:blipFill>
          <a:blip r:embed="rId2" cstate="print"/>
          <a:stretch>
            <a:fillRect/>
          </a:stretch>
        </p:blipFill>
        <p:spPr>
          <a:xfrm>
            <a:off x="76200" y="914400"/>
            <a:ext cx="8915400" cy="5943600"/>
          </a:xfrm>
          <a:prstGeom prst="rect">
            <a:avLst/>
          </a:prstGeom>
        </p:spPr>
      </p:pic>
    </p:spTree>
    <p:extLst>
      <p:ext uri="{BB962C8B-B14F-4D97-AF65-F5344CB8AC3E}">
        <p14:creationId xmlns:p14="http://schemas.microsoft.com/office/powerpoint/2010/main" val="1743302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of bursts?</a:t>
            </a:r>
            <a:endParaRPr lang="en-US" dirty="0"/>
          </a:p>
        </p:txBody>
      </p:sp>
      <p:sp>
        <p:nvSpPr>
          <p:cNvPr id="4" name="Content Placeholder 3"/>
          <p:cNvSpPr>
            <a:spLocks noGrp="1"/>
          </p:cNvSpPr>
          <p:nvPr>
            <p:ph idx="1"/>
          </p:nvPr>
        </p:nvSpPr>
        <p:spPr/>
        <p:txBody>
          <a:bodyPr/>
          <a:lstStyle/>
          <a:p>
            <a:r>
              <a:rPr lang="en-US" dirty="0"/>
              <a:t>N</a:t>
            </a:r>
            <a:r>
              <a:rPr lang="en-US" dirty="0" smtClean="0"/>
              <a:t>ot apparently related to trades.</a:t>
            </a:r>
          </a:p>
          <a:p>
            <a:r>
              <a:rPr lang="en-US" dirty="0" smtClean="0"/>
              <a:t>Consist of cancellations and resubmissions.</a:t>
            </a:r>
          </a:p>
          <a:p>
            <a:r>
              <a:rPr lang="en-US" dirty="0" smtClean="0"/>
              <a:t>Are these deep in the book, or are they affecting the visible prices?</a:t>
            </a:r>
          </a:p>
          <a:p>
            <a:endParaRPr lang="en-US" dirty="0"/>
          </a:p>
        </p:txBody>
      </p:sp>
      <p:sp>
        <p:nvSpPr>
          <p:cNvPr id="3" name="Slide Number Placeholder 2"/>
          <p:cNvSpPr>
            <a:spLocks noGrp="1"/>
          </p:cNvSpPr>
          <p:nvPr>
            <p:ph type="sldNum" sz="quarter" idx="12"/>
          </p:nvPr>
        </p:nvSpPr>
        <p:spPr/>
        <p:txBody>
          <a:bodyPr/>
          <a:lstStyle/>
          <a:p>
            <a:fld id="{209BAFFF-E36A-4B57-9655-92B0909E7771}" type="slidenum">
              <a:rPr lang="en-US" smtClean="0"/>
              <a:pPr/>
              <a:t>24</a:t>
            </a:fld>
            <a:endParaRPr lang="en-US"/>
          </a:p>
        </p:txBody>
      </p:sp>
    </p:spTree>
    <p:extLst>
      <p:ext uri="{BB962C8B-B14F-4D97-AF65-F5344CB8AC3E}">
        <p14:creationId xmlns:p14="http://schemas.microsoft.com/office/powerpoint/2010/main" val="1787146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High-frequency </a:t>
            </a:r>
            <a:r>
              <a:rPr lang="en-US" dirty="0" smtClean="0"/>
              <a:t>quoting (work in process)</a:t>
            </a:r>
            <a:endParaRPr lang="en-US" dirty="0"/>
          </a:p>
        </p:txBody>
      </p:sp>
      <p:sp>
        <p:nvSpPr>
          <p:cNvPr id="3" name="Content Placeholder 2"/>
          <p:cNvSpPr>
            <a:spLocks noGrp="1"/>
          </p:cNvSpPr>
          <p:nvPr>
            <p:ph idx="1"/>
          </p:nvPr>
        </p:nvSpPr>
        <p:spPr/>
        <p:txBody>
          <a:bodyPr>
            <a:normAutofit/>
          </a:bodyPr>
          <a:lstStyle/>
          <a:p>
            <a:r>
              <a:rPr lang="en-US" dirty="0" smtClean="0"/>
              <a:t>Rapid oscillations of bid and/or ask quotes.</a:t>
            </a:r>
          </a:p>
          <a:p>
            <a:r>
              <a:rPr lang="en-US" dirty="0" smtClean="0"/>
              <a:t>Example</a:t>
            </a:r>
          </a:p>
          <a:p>
            <a:pPr lvl="1"/>
            <a:r>
              <a:rPr lang="en-US" dirty="0" smtClean="0"/>
              <a:t>AEPI is a small </a:t>
            </a:r>
            <a:r>
              <a:rPr lang="en-US" dirty="0" err="1" smtClean="0"/>
              <a:t>Nasdaq</a:t>
            </a:r>
            <a:r>
              <a:rPr lang="en-US" dirty="0" smtClean="0"/>
              <a:t>-listed manufacturing firm.</a:t>
            </a:r>
          </a:p>
          <a:p>
            <a:pPr lvl="1"/>
            <a:r>
              <a:rPr lang="en-US" dirty="0" smtClean="0"/>
              <a:t>Market activity on April 29, 2011</a:t>
            </a:r>
          </a:p>
          <a:p>
            <a:pPr lvl="1"/>
            <a:r>
              <a:rPr lang="en-US" dirty="0" smtClean="0"/>
              <a:t>National Best Bid and Offer (NBBO)</a:t>
            </a:r>
          </a:p>
          <a:p>
            <a:pPr lvl="2"/>
            <a:r>
              <a:rPr lang="en-US" dirty="0" smtClean="0"/>
              <a:t>The highest bid and lowest offer (over </a:t>
            </a:r>
            <a:r>
              <a:rPr lang="en-US" dirty="0"/>
              <a:t>all market centers) </a:t>
            </a:r>
            <a:endParaRPr lang="en-US" dirty="0" smtClean="0"/>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25</a:t>
            </a:fld>
            <a:endParaRPr lang="en-US"/>
          </a:p>
        </p:txBody>
      </p:sp>
    </p:spTree>
    <p:extLst>
      <p:ext uri="{BB962C8B-B14F-4D97-AF65-F5344CB8AC3E}">
        <p14:creationId xmlns:p14="http://schemas.microsoft.com/office/powerpoint/2010/main" val="1284287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26</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2286000" y="381000"/>
            <a:ext cx="6248400" cy="838200"/>
          </a:xfrm>
        </p:spPr>
        <p:txBody>
          <a:bodyPr>
            <a:noAutofit/>
          </a:bodyPr>
          <a:lstStyle/>
          <a:p>
            <a:r>
              <a:rPr lang="en-US" sz="2400" dirty="0" smtClean="0"/>
              <a:t>National Best Bid and Offer for AEPI </a:t>
            </a:r>
            <a:br>
              <a:rPr lang="en-US" sz="2400" dirty="0" smtClean="0"/>
            </a:br>
            <a:r>
              <a:rPr lang="en-US" sz="2400" dirty="0" smtClean="0"/>
              <a:t>during regular trading hours</a:t>
            </a:r>
            <a:endParaRPr lang="en-US" sz="2400" dirty="0"/>
          </a:p>
        </p:txBody>
      </p:sp>
    </p:spTree>
    <p:extLst>
      <p:ext uri="{BB962C8B-B14F-4D97-AF65-F5344CB8AC3E}">
        <p14:creationId xmlns:p14="http://schemas.microsoft.com/office/powerpoint/2010/main" val="3286159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09BAFFF-E36A-4B57-9655-92B0909E7771}" type="slidenum">
              <a:rPr lang="en-US" smtClean="0"/>
              <a:pPr/>
              <a:t>27</a:t>
            </a:fld>
            <a:endParaRPr lang="en-US"/>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00800"/>
          </a:xfrm>
          <a:prstGeom prst="rect">
            <a:avLst/>
          </a:prstGeom>
          <a:noFill/>
          <a:ln>
            <a:noFill/>
          </a:ln>
        </p:spPr>
      </p:pic>
    </p:spTree>
    <p:extLst>
      <p:ext uri="{BB962C8B-B14F-4D97-AF65-F5344CB8AC3E}">
        <p14:creationId xmlns:p14="http://schemas.microsoft.com/office/powerpoint/2010/main" val="117054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28</a:t>
            </a:fld>
            <a:endParaRPr lang="en-US"/>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00800"/>
          </a:xfrm>
          <a:prstGeom prst="rect">
            <a:avLst/>
          </a:prstGeom>
          <a:noFill/>
          <a:ln>
            <a:noFill/>
          </a:ln>
        </p:spPr>
      </p:pic>
    </p:spTree>
    <p:extLst>
      <p:ext uri="{BB962C8B-B14F-4D97-AF65-F5344CB8AC3E}">
        <p14:creationId xmlns:p14="http://schemas.microsoft.com/office/powerpoint/2010/main" val="1784404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29</a:t>
            </a:fld>
            <a:endParaRPr lang="en-US"/>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00800"/>
          </a:xfrm>
          <a:prstGeom prst="rect">
            <a:avLst/>
          </a:prstGeom>
          <a:noFill/>
          <a:ln>
            <a:noFill/>
          </a:ln>
        </p:spPr>
      </p:pic>
    </p:spTree>
    <p:extLst>
      <p:ext uri="{BB962C8B-B14F-4D97-AF65-F5344CB8AC3E}">
        <p14:creationId xmlns:p14="http://schemas.microsoft.com/office/powerpoint/2010/main" val="3991559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Caveats</a:t>
            </a:r>
            <a:endParaRPr lang="en-US" dirty="0"/>
          </a:p>
        </p:txBody>
      </p:sp>
      <p:sp>
        <p:nvSpPr>
          <p:cNvPr id="5" name="Content Placeholder 4"/>
          <p:cNvSpPr>
            <a:spLocks noGrp="1"/>
          </p:cNvSpPr>
          <p:nvPr>
            <p:ph idx="1"/>
          </p:nvPr>
        </p:nvSpPr>
        <p:spPr/>
        <p:txBody>
          <a:bodyPr>
            <a:normAutofit lnSpcReduction="10000"/>
          </a:bodyPr>
          <a:lstStyle/>
          <a:p>
            <a:r>
              <a:rPr lang="en-US" dirty="0" smtClean="0"/>
              <a:t>Ye &amp; O’Hara (2011)</a:t>
            </a:r>
          </a:p>
          <a:p>
            <a:pPr lvl="1"/>
            <a:r>
              <a:rPr lang="en-US" dirty="0" smtClean="0"/>
              <a:t>A bid or offer is not incorporated into the NBBO unless it is 100 </a:t>
            </a:r>
            <a:r>
              <a:rPr lang="en-US" dirty="0" err="1" smtClean="0"/>
              <a:t>sh</a:t>
            </a:r>
            <a:r>
              <a:rPr lang="en-US" dirty="0" smtClean="0"/>
              <a:t> or larger.</a:t>
            </a:r>
          </a:p>
          <a:p>
            <a:pPr lvl="1"/>
            <a:r>
              <a:rPr lang="en-US" dirty="0" smtClean="0"/>
              <a:t>Trades are not reported if they are smaller than 100 sh.</a:t>
            </a:r>
          </a:p>
          <a:p>
            <a:r>
              <a:rPr lang="en-US" dirty="0" smtClean="0"/>
              <a:t>Due to random latencies, agents may perceive NBBO’s that differ from the “official” one.</a:t>
            </a:r>
          </a:p>
          <a:p>
            <a:r>
              <a:rPr lang="en-US" dirty="0" smtClean="0"/>
              <a:t>Now zoom in on one </a:t>
            </a:r>
            <a:r>
              <a:rPr lang="en-US" dirty="0" smtClean="0"/>
              <a:t>hour for AEPI </a:t>
            </a:r>
            <a:r>
              <a:rPr lang="en-US" dirty="0" smtClean="0"/>
              <a:t>…</a:t>
            </a:r>
          </a:p>
        </p:txBody>
      </p:sp>
      <p:sp>
        <p:nvSpPr>
          <p:cNvPr id="3" name="Slide Number Placeholder 2"/>
          <p:cNvSpPr>
            <a:spLocks noGrp="1"/>
          </p:cNvSpPr>
          <p:nvPr>
            <p:ph type="sldNum" sz="quarter" idx="12"/>
          </p:nvPr>
        </p:nvSpPr>
        <p:spPr/>
        <p:txBody>
          <a:bodyPr/>
          <a:lstStyle/>
          <a:p>
            <a:fld id="{209BAFFF-E36A-4B57-9655-92B0909E7771}" type="slidenum">
              <a:rPr lang="en-US" smtClean="0"/>
              <a:pPr/>
              <a:t>30</a:t>
            </a:fld>
            <a:endParaRPr lang="en-US"/>
          </a:p>
        </p:txBody>
      </p:sp>
    </p:spTree>
    <p:extLst>
      <p:ext uri="{BB962C8B-B14F-4D97-AF65-F5344CB8AC3E}">
        <p14:creationId xmlns:p14="http://schemas.microsoft.com/office/powerpoint/2010/main" val="285871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31</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143000" y="152400"/>
            <a:ext cx="7772400" cy="715089"/>
          </a:xfrm>
        </p:spPr>
        <p:txBody>
          <a:bodyPr>
            <a:noAutofit/>
          </a:bodyPr>
          <a:lstStyle/>
          <a:p>
            <a:r>
              <a:rPr lang="en-US" sz="2400" dirty="0"/>
              <a:t>National Best Bid and Offer for </a:t>
            </a:r>
            <a:r>
              <a:rPr lang="en-US" sz="2400" dirty="0" smtClean="0"/>
              <a:t>AEPI from 11:00 to 12:10</a:t>
            </a:r>
            <a:endParaRPr lang="en-US" sz="2400" dirty="0"/>
          </a:p>
        </p:txBody>
      </p:sp>
    </p:spTree>
    <p:extLst>
      <p:ext uri="{BB962C8B-B14F-4D97-AF65-F5344CB8AC3E}">
        <p14:creationId xmlns:p14="http://schemas.microsoft.com/office/powerpoint/2010/main" val="2781845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32</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457200" y="123111"/>
            <a:ext cx="8534400" cy="715089"/>
          </a:xfrm>
        </p:spPr>
        <p:txBody>
          <a:bodyPr>
            <a:noAutofit/>
          </a:bodyPr>
          <a:lstStyle/>
          <a:p>
            <a:r>
              <a:rPr lang="en-US" sz="2400" dirty="0"/>
              <a:t>National Best Bid and Offer for </a:t>
            </a:r>
            <a:r>
              <a:rPr lang="en-US" sz="2400" dirty="0" smtClean="0"/>
              <a:t>AEPI from 11:15:00 </a:t>
            </a:r>
            <a:r>
              <a:rPr lang="en-US" sz="2400" dirty="0"/>
              <a:t>to </a:t>
            </a:r>
            <a:r>
              <a:rPr lang="en-US" sz="2400" dirty="0" smtClean="0"/>
              <a:t>11:16:00</a:t>
            </a:r>
            <a:endParaRPr lang="en-US" sz="2400" dirty="0"/>
          </a:p>
        </p:txBody>
      </p:sp>
    </p:spTree>
    <p:extLst>
      <p:ext uri="{BB962C8B-B14F-4D97-AF65-F5344CB8AC3E}">
        <p14:creationId xmlns:p14="http://schemas.microsoft.com/office/powerpoint/2010/main" val="197111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33</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457200" y="123111"/>
            <a:ext cx="8534400" cy="715089"/>
          </a:xfrm>
        </p:spPr>
        <p:txBody>
          <a:bodyPr>
            <a:noAutofit/>
          </a:bodyPr>
          <a:lstStyle/>
          <a:p>
            <a:r>
              <a:rPr lang="en-US" sz="2400" dirty="0"/>
              <a:t>National Best Bid and Offer for </a:t>
            </a:r>
            <a:r>
              <a:rPr lang="en-US" sz="2400" dirty="0" smtClean="0"/>
              <a:t>AEPI from 11:15:00 </a:t>
            </a:r>
            <a:r>
              <a:rPr lang="en-US" sz="2400" dirty="0"/>
              <a:t>to </a:t>
            </a:r>
            <a:r>
              <a:rPr lang="en-US" sz="2400" dirty="0" smtClean="0"/>
              <a:t>11:16:00</a:t>
            </a:r>
            <a:endParaRPr lang="en-US" sz="2400" dirty="0"/>
          </a:p>
        </p:txBody>
      </p:sp>
      <p:sp>
        <p:nvSpPr>
          <p:cNvPr id="4" name="Oval 3"/>
          <p:cNvSpPr/>
          <p:nvPr/>
        </p:nvSpPr>
        <p:spPr>
          <a:xfrm>
            <a:off x="3352800" y="3810000"/>
            <a:ext cx="838200" cy="281940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itchFamily="18" charset="0"/>
            </a:endParaRPr>
          </a:p>
        </p:txBody>
      </p:sp>
    </p:spTree>
    <p:extLst>
      <p:ext uri="{BB962C8B-B14F-4D97-AF65-F5344CB8AC3E}">
        <p14:creationId xmlns:p14="http://schemas.microsoft.com/office/powerpoint/2010/main" val="2478216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34</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 y="457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219200" y="152400"/>
            <a:ext cx="5943600" cy="919401"/>
          </a:xfrm>
        </p:spPr>
        <p:txBody>
          <a:bodyPr wrap="square">
            <a:spAutoFit/>
          </a:bodyPr>
          <a:lstStyle/>
          <a:p>
            <a:r>
              <a:rPr lang="en-US" sz="2400" dirty="0"/>
              <a:t>National Best </a:t>
            </a:r>
            <a:r>
              <a:rPr lang="en-US" sz="2400" dirty="0" smtClean="0"/>
              <a:t>Bid </a:t>
            </a:r>
            <a:r>
              <a:rPr lang="en-US" sz="2400" dirty="0"/>
              <a:t>for </a:t>
            </a:r>
            <a:r>
              <a:rPr lang="en-US" sz="2400" dirty="0" smtClean="0"/>
              <a:t>AEPI:</a:t>
            </a:r>
            <a:br>
              <a:rPr lang="en-US" sz="2400" dirty="0" smtClean="0"/>
            </a:br>
            <a:r>
              <a:rPr lang="en-US" sz="2400" dirty="0" smtClean="0"/>
              <a:t>11:15:21.400 </a:t>
            </a:r>
            <a:r>
              <a:rPr lang="en-US" sz="2400" dirty="0"/>
              <a:t>to </a:t>
            </a:r>
            <a:r>
              <a:rPr lang="en-US" sz="2400" dirty="0" smtClean="0"/>
              <a:t>11:15:21.800 (400 </a:t>
            </a:r>
            <a:r>
              <a:rPr lang="en-US" sz="2400" dirty="0" err="1" smtClean="0"/>
              <a:t>ms</a:t>
            </a:r>
            <a:r>
              <a:rPr lang="en-US" sz="2400" dirty="0" smtClean="0"/>
              <a:t>)</a:t>
            </a:r>
            <a:endParaRPr lang="en-US" sz="2400" dirty="0"/>
          </a:p>
        </p:txBody>
      </p:sp>
    </p:spTree>
    <p:extLst>
      <p:ext uri="{BB962C8B-B14F-4D97-AF65-F5344CB8AC3E}">
        <p14:creationId xmlns:p14="http://schemas.microsoft.com/office/powerpoint/2010/main" val="2824760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a:t>
            </a:r>
            <a:r>
              <a:rPr lang="en-US" dirty="0" smtClean="0"/>
              <a:t>? Who cares?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HFQ noise degrades the informational value of the bid and ask.</a:t>
            </a:r>
          </a:p>
          <a:p>
            <a:r>
              <a:rPr lang="en-US" dirty="0" smtClean="0"/>
              <a:t>HFQ aggravates execution price uncertainty for marketable orders.</a:t>
            </a:r>
          </a:p>
          <a:p>
            <a:r>
              <a:rPr lang="en-US" dirty="0" smtClean="0"/>
              <a:t>And in US equity markets …</a:t>
            </a:r>
          </a:p>
          <a:p>
            <a:pPr lvl="1"/>
            <a:r>
              <a:rPr lang="en-US" dirty="0" smtClean="0"/>
              <a:t>NBBO used as reference prices for dark trades.</a:t>
            </a:r>
          </a:p>
          <a:p>
            <a:pPr lvl="1"/>
            <a:r>
              <a:rPr lang="en-US" dirty="0" smtClean="0"/>
              <a:t>Top (and only the top) of a market’s book is protected against trade-throughs. </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35</a:t>
            </a:fld>
            <a:endParaRPr lang="en-US"/>
          </a:p>
        </p:txBody>
      </p:sp>
    </p:spTree>
    <p:extLst>
      <p:ext uri="{BB962C8B-B14F-4D97-AF65-F5344CB8AC3E}">
        <p14:creationId xmlns:p14="http://schemas.microsoft.com/office/powerpoint/2010/main" val="1309168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Trades</a:t>
            </a:r>
            <a:endParaRPr lang="en-US" dirty="0"/>
          </a:p>
        </p:txBody>
      </p:sp>
      <p:sp>
        <p:nvSpPr>
          <p:cNvPr id="3" name="Content Placeholder 2"/>
          <p:cNvSpPr>
            <a:spLocks noGrp="1"/>
          </p:cNvSpPr>
          <p:nvPr>
            <p:ph idx="1"/>
          </p:nvPr>
        </p:nvSpPr>
        <p:spPr/>
        <p:txBody>
          <a:bodyPr>
            <a:normAutofit lnSpcReduction="10000"/>
          </a:bodyPr>
          <a:lstStyle/>
          <a:p>
            <a:r>
              <a:rPr lang="en-US" dirty="0" smtClean="0"/>
              <a:t>Trades that don’t execute against a visible quote.</a:t>
            </a:r>
          </a:p>
          <a:p>
            <a:r>
              <a:rPr lang="en-US" dirty="0" smtClean="0"/>
              <a:t>In many trades, price is assigned by reference to the NBBO.</a:t>
            </a:r>
          </a:p>
          <a:p>
            <a:pPr lvl="1"/>
            <a:r>
              <a:rPr lang="en-US" dirty="0" err="1" smtClean="0"/>
              <a:t>Preferenced</a:t>
            </a:r>
            <a:r>
              <a:rPr lang="en-US" dirty="0" smtClean="0"/>
              <a:t> orders are sent to wholesalers.</a:t>
            </a:r>
          </a:p>
          <a:p>
            <a:pPr lvl="2"/>
            <a:r>
              <a:rPr lang="en-US" dirty="0" smtClean="0"/>
              <a:t>Buys filled at NBO; sells at NBB.</a:t>
            </a:r>
          </a:p>
          <a:p>
            <a:pPr lvl="1"/>
            <a:r>
              <a:rPr lang="en-US" dirty="0" smtClean="0"/>
              <a:t>Crossing networks match buyers and sellers at the midpoint of the NBBO.</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36</a:t>
            </a:fld>
            <a:endParaRPr lang="en-US"/>
          </a:p>
        </p:txBody>
      </p:sp>
    </p:spTree>
    <p:extLst>
      <p:ext uri="{BB962C8B-B14F-4D97-AF65-F5344CB8AC3E}">
        <p14:creationId xmlns:p14="http://schemas.microsoft.com/office/powerpoint/2010/main" val="35801724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Features of the AEPI episodes</a:t>
            </a:r>
            <a:endParaRPr lang="en-US" dirty="0"/>
          </a:p>
        </p:txBody>
      </p:sp>
      <p:sp>
        <p:nvSpPr>
          <p:cNvPr id="4" name="Content Placeholder 3"/>
          <p:cNvSpPr>
            <a:spLocks noGrp="1"/>
          </p:cNvSpPr>
          <p:nvPr>
            <p:ph idx="1"/>
          </p:nvPr>
        </p:nvSpPr>
        <p:spPr/>
        <p:txBody>
          <a:bodyPr/>
          <a:lstStyle/>
          <a:p>
            <a:r>
              <a:rPr lang="en-US" dirty="0" smtClean="0"/>
              <a:t>Extremely rapid </a:t>
            </a:r>
            <a:r>
              <a:rPr lang="en-US" i="1" dirty="0" smtClean="0"/>
              <a:t>oscillations</a:t>
            </a:r>
            <a:r>
              <a:rPr lang="en-US" dirty="0" smtClean="0"/>
              <a:t> in the bid.</a:t>
            </a:r>
          </a:p>
          <a:p>
            <a:r>
              <a:rPr lang="en-US" dirty="0" smtClean="0"/>
              <a:t>Start and stop abruptly</a:t>
            </a:r>
          </a:p>
          <a:p>
            <a:r>
              <a:rPr lang="en-US" dirty="0" smtClean="0"/>
              <a:t>Doubtful connection to </a:t>
            </a:r>
            <a:r>
              <a:rPr lang="en-US" dirty="0" smtClean="0"/>
              <a:t>fundamental news.</a:t>
            </a:r>
          </a:p>
          <a:p>
            <a:r>
              <a:rPr lang="en-US" dirty="0" smtClean="0"/>
              <a:t>Directional (activity on the ask side is much smaller)</a:t>
            </a:r>
          </a:p>
          <a:p>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37</a:t>
            </a:fld>
            <a:endParaRPr lang="en-US"/>
          </a:p>
        </p:txBody>
      </p:sp>
    </p:spTree>
    <p:extLst>
      <p:ext uri="{BB962C8B-B14F-4D97-AF65-F5344CB8AC3E}">
        <p14:creationId xmlns:p14="http://schemas.microsoft.com/office/powerpoint/2010/main" val="1596667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593"/>
            <a:ext cx="8229600" cy="1111607"/>
          </a:xfrm>
        </p:spPr>
        <p:txBody>
          <a:bodyPr>
            <a:normAutofit fontScale="90000"/>
          </a:bodyPr>
          <a:lstStyle/>
          <a:p>
            <a:r>
              <a:rPr lang="en-US" dirty="0" smtClean="0"/>
              <a:t>Analysis framework: </a:t>
            </a:r>
            <a:br>
              <a:rPr lang="en-US" dirty="0" smtClean="0"/>
            </a:br>
            <a:r>
              <a:rPr lang="en-US" dirty="0" smtClean="0"/>
              <a:t>Time-scale </a:t>
            </a:r>
            <a:r>
              <a:rPr lang="en-US" dirty="0" smtClean="0"/>
              <a:t>decomposition</a:t>
            </a:r>
            <a:endParaRPr lang="en-US" dirty="0"/>
          </a:p>
        </p:txBody>
      </p:sp>
      <p:sp>
        <p:nvSpPr>
          <p:cNvPr id="3" name="Content Placeholder 2"/>
          <p:cNvSpPr>
            <a:spLocks noGrp="1"/>
          </p:cNvSpPr>
          <p:nvPr>
            <p:ph idx="1"/>
          </p:nvPr>
        </p:nvSpPr>
        <p:spPr>
          <a:xfrm>
            <a:off x="457200" y="2057400"/>
            <a:ext cx="8229600" cy="4068763"/>
          </a:xfrm>
        </p:spPr>
        <p:txBody>
          <a:bodyPr>
            <a:normAutofit lnSpcReduction="10000"/>
          </a:bodyPr>
          <a:lstStyle/>
          <a:p>
            <a:r>
              <a:rPr lang="en-US" dirty="0" smtClean="0"/>
              <a:t>Also known as: multi-resolution analysis, wavelet analysis.</a:t>
            </a:r>
          </a:p>
          <a:p>
            <a:r>
              <a:rPr lang="en-US" dirty="0" smtClean="0"/>
              <a:t>Intuition</a:t>
            </a:r>
          </a:p>
          <a:p>
            <a:pPr lvl="1"/>
            <a:r>
              <a:rPr lang="en-US" dirty="0" smtClean="0"/>
              <a:t>With a given time series</a:t>
            </a:r>
          </a:p>
          <a:p>
            <a:pPr lvl="1"/>
            <a:r>
              <a:rPr lang="en-US" dirty="0" smtClean="0"/>
              <a:t>Suppose that we smooth (average) the series over</a:t>
            </a:r>
            <a:r>
              <a:rPr lang="en-US" dirty="0" smtClean="0"/>
              <a:t> time horizons of 1 </a:t>
            </a:r>
            <a:r>
              <a:rPr lang="en-US" dirty="0" err="1" smtClean="0"/>
              <a:t>ms</a:t>
            </a:r>
            <a:r>
              <a:rPr lang="en-US" dirty="0" smtClean="0"/>
              <a:t>, 2 </a:t>
            </a:r>
            <a:r>
              <a:rPr lang="en-US" dirty="0" err="1" smtClean="0"/>
              <a:t>ms</a:t>
            </a:r>
            <a:r>
              <a:rPr lang="en-US" dirty="0" smtClean="0"/>
              <a:t>, 4 </a:t>
            </a:r>
            <a:r>
              <a:rPr lang="en-US" dirty="0" err="1" smtClean="0"/>
              <a:t>ms</a:t>
            </a:r>
            <a:r>
              <a:rPr lang="en-US" dirty="0" smtClean="0"/>
              <a:t>, 8 </a:t>
            </a:r>
            <a:r>
              <a:rPr lang="en-US" dirty="0" err="1" smtClean="0"/>
              <a:t>ms</a:t>
            </a:r>
            <a:r>
              <a:rPr lang="en-US" dirty="0" smtClean="0"/>
              <a:t>, …</a:t>
            </a:r>
          </a:p>
          <a:p>
            <a:pPr lvl="1"/>
            <a:r>
              <a:rPr lang="en-US" dirty="0" smtClean="0"/>
              <a:t>What is left over? How volatile is it?</a:t>
            </a:r>
            <a:endParaRPr lang="en-US" dirty="0" smtClean="0"/>
          </a:p>
        </p:txBody>
      </p:sp>
      <p:sp>
        <p:nvSpPr>
          <p:cNvPr id="4" name="Slide Number Placeholder 3"/>
          <p:cNvSpPr>
            <a:spLocks noGrp="1"/>
          </p:cNvSpPr>
          <p:nvPr>
            <p:ph type="sldNum" sz="quarter" idx="12"/>
          </p:nvPr>
        </p:nvSpPr>
        <p:spPr/>
        <p:txBody>
          <a:bodyPr/>
          <a:lstStyle/>
          <a:p>
            <a:fld id="{209BAFFF-E36A-4B57-9655-92B0909E7771}" type="slidenum">
              <a:rPr lang="en-US" smtClean="0"/>
              <a:pPr/>
              <a:t>38</a:t>
            </a:fld>
            <a:endParaRPr lang="en-US"/>
          </a:p>
        </p:txBody>
      </p:sp>
    </p:spTree>
    <p:extLst>
      <p:ext uri="{BB962C8B-B14F-4D97-AF65-F5344CB8AC3E}">
        <p14:creationId xmlns:p14="http://schemas.microsoft.com/office/powerpoint/2010/main" val="3798380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Multi-resolution analysis of AEPI bid</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smtClean="0"/>
                  <a:t>Data time-stamped to the millisecond.</a:t>
                </a:r>
              </a:p>
              <a:p>
                <a:r>
                  <a:rPr lang="en-US" dirty="0" smtClean="0"/>
                  <a:t>Construct decomposition through level </a:t>
                </a:r>
                <a14:m>
                  <m:oMath xmlns:m="http://schemas.openxmlformats.org/officeDocument/2006/math">
                    <m:r>
                      <a:rPr lang="en-US" b="0" i="1" smtClean="0">
                        <a:latin typeface="Cambria Math"/>
                      </a:rPr>
                      <m:t>𝐽</m:t>
                    </m:r>
                    <m:r>
                      <a:rPr lang="en-US" b="0" i="1" smtClean="0">
                        <a:latin typeface="Cambria Math"/>
                      </a:rPr>
                      <m:t>=18</m:t>
                    </m:r>
                  </m:oMath>
                </a14:m>
                <a:r>
                  <a:rPr lang="en-US" dirty="0" smtClean="0"/>
                  <a:t>.</a:t>
                </a:r>
              </a:p>
              <a:p>
                <a:pPr lvl="1"/>
                <a14:m>
                  <m:oMath xmlns:m="http://schemas.openxmlformats.org/officeDocument/2006/math">
                    <m:sSup>
                      <m:sSupPr>
                        <m:ctrlPr>
                          <a:rPr lang="en-US" b="0" i="1" smtClean="0">
                            <a:latin typeface="Cambria Math"/>
                          </a:rPr>
                        </m:ctrlPr>
                      </m:sSupPr>
                      <m:e>
                        <m:r>
                          <a:rPr lang="en-US" b="0" i="1" smtClean="0">
                            <a:latin typeface="Cambria Math"/>
                          </a:rPr>
                          <m:t>2</m:t>
                        </m:r>
                      </m:e>
                      <m:sup>
                        <m:r>
                          <a:rPr lang="en-US" b="0" i="1" smtClean="0">
                            <a:latin typeface="Cambria Math"/>
                          </a:rPr>
                          <m:t>18</m:t>
                        </m:r>
                      </m:sup>
                    </m:sSup>
                    <m:r>
                      <a:rPr lang="en-US" b="0" i="1" smtClean="0">
                        <a:latin typeface="Cambria Math"/>
                      </a:rPr>
                      <m:t>=262,144 </m:t>
                    </m:r>
                    <m:r>
                      <a:rPr lang="en-US" b="0" i="1" smtClean="0">
                        <a:latin typeface="Cambria Math"/>
                      </a:rPr>
                      <m:t>𝑚𝑠</m:t>
                    </m:r>
                    <m:r>
                      <a:rPr lang="en-US" b="0" i="1" smtClean="0">
                        <a:latin typeface="Cambria Math"/>
                      </a:rPr>
                      <m:t> </m:t>
                    </m:r>
                    <m:d>
                      <m:dPr>
                        <m:ctrlPr>
                          <a:rPr lang="en-US" b="0" i="1" smtClean="0">
                            <a:latin typeface="Cambria Math"/>
                          </a:rPr>
                        </m:ctrlPr>
                      </m:dPr>
                      <m:e>
                        <m:r>
                          <a:rPr lang="en-US" b="0" i="1" smtClean="0">
                            <a:latin typeface="Cambria Math"/>
                            <a:ea typeface="Cambria Math"/>
                          </a:rPr>
                          <m:t>≈4.4 </m:t>
                        </m:r>
                        <m:r>
                          <a:rPr lang="en-US" b="0" i="1" smtClean="0">
                            <a:latin typeface="Cambria Math"/>
                            <a:ea typeface="Cambria Math"/>
                          </a:rPr>
                          <m:t>𝑚𝑖𝑛𝑢𝑡𝑒𝑠</m:t>
                        </m:r>
                      </m:e>
                    </m:d>
                  </m:oMath>
                </a14:m>
                <a:endParaRPr lang="en-US" dirty="0" smtClean="0"/>
              </a:p>
              <a:p>
                <a:r>
                  <a:rPr lang="en-US" dirty="0" smtClean="0"/>
                  <a:t>For graphic clarity, aggregate the components into four groups.</a:t>
                </a:r>
              </a:p>
              <a:p>
                <a:r>
                  <a:rPr lang="en-US" dirty="0" smtClean="0"/>
                  <a:t>Plots focus on 11am-12pm.</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19" t="-175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209BAFFF-E36A-4B57-9655-92B0909E7771}" type="slidenum">
              <a:rPr lang="en-US" smtClean="0"/>
              <a:pPr/>
              <a:t>39</a:t>
            </a:fld>
            <a:endParaRPr lang="en-US"/>
          </a:p>
        </p:txBody>
      </p:sp>
    </p:spTree>
    <p:extLst>
      <p:ext uri="{BB962C8B-B14F-4D97-AF65-F5344CB8AC3E}">
        <p14:creationId xmlns:p14="http://schemas.microsoft.com/office/powerpoint/2010/main" val="163216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40</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09600"/>
            <a:ext cx="7615238" cy="571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839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09BAFFF-E36A-4B57-9655-92B0909E7771}" type="slidenum">
              <a:rPr lang="en-US" smtClean="0"/>
              <a:pPr/>
              <a:t>41</a:t>
            </a:fld>
            <a:endParaRPr lang="en-US"/>
          </a:p>
        </p:txBody>
      </p:sp>
      <p:grpSp>
        <p:nvGrpSpPr>
          <p:cNvPr id="3" name="Group 2"/>
          <p:cNvGrpSpPr/>
          <p:nvPr/>
        </p:nvGrpSpPr>
        <p:grpSpPr>
          <a:xfrm>
            <a:off x="108194" y="371482"/>
            <a:ext cx="7435606" cy="6181718"/>
            <a:chOff x="47624" y="-685800"/>
            <a:chExt cx="8077200" cy="6715118"/>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4" y="4200518"/>
              <a:ext cx="8077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543170"/>
              <a:ext cx="76152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28685"/>
              <a:ext cx="76152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85800"/>
              <a:ext cx="76152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p:cNvSpPr txBox="1"/>
          <p:nvPr/>
        </p:nvSpPr>
        <p:spPr>
          <a:xfrm>
            <a:off x="7543800" y="1124247"/>
            <a:ext cx="1371600" cy="461665"/>
          </a:xfrm>
          <a:prstGeom prst="rect">
            <a:avLst/>
          </a:prstGeom>
          <a:noFill/>
        </p:spPr>
        <p:txBody>
          <a:bodyPr wrap="square" rtlCol="0">
            <a:spAutoFit/>
          </a:bodyPr>
          <a:lstStyle/>
          <a:p>
            <a:r>
              <a:rPr lang="en-US" sz="2400" dirty="0" smtClean="0">
                <a:latin typeface="Cambria" pitchFamily="18" charset="0"/>
              </a:rPr>
              <a:t>1-4ms</a:t>
            </a:r>
          </a:p>
        </p:txBody>
      </p:sp>
      <p:sp>
        <p:nvSpPr>
          <p:cNvPr id="9" name="TextBox 8"/>
          <p:cNvSpPr txBox="1"/>
          <p:nvPr/>
        </p:nvSpPr>
        <p:spPr>
          <a:xfrm>
            <a:off x="7543800" y="2586335"/>
            <a:ext cx="1371600" cy="461665"/>
          </a:xfrm>
          <a:prstGeom prst="rect">
            <a:avLst/>
          </a:prstGeom>
          <a:noFill/>
        </p:spPr>
        <p:txBody>
          <a:bodyPr wrap="square" rtlCol="0">
            <a:spAutoFit/>
          </a:bodyPr>
          <a:lstStyle/>
          <a:p>
            <a:r>
              <a:rPr lang="en-US" sz="2400" dirty="0" smtClean="0">
                <a:latin typeface="Cambria" pitchFamily="18" charset="0"/>
              </a:rPr>
              <a:t>8ms-1s</a:t>
            </a:r>
          </a:p>
        </p:txBody>
      </p:sp>
      <p:sp>
        <p:nvSpPr>
          <p:cNvPr id="10" name="TextBox 9"/>
          <p:cNvSpPr txBox="1"/>
          <p:nvPr/>
        </p:nvSpPr>
        <p:spPr>
          <a:xfrm>
            <a:off x="7543800" y="4110335"/>
            <a:ext cx="1371600" cy="461665"/>
          </a:xfrm>
          <a:prstGeom prst="rect">
            <a:avLst/>
          </a:prstGeom>
          <a:noFill/>
        </p:spPr>
        <p:txBody>
          <a:bodyPr wrap="square" rtlCol="0">
            <a:spAutoFit/>
          </a:bodyPr>
          <a:lstStyle/>
          <a:p>
            <a:r>
              <a:rPr lang="en-US" sz="2400" dirty="0" smtClean="0">
                <a:latin typeface="Cambria" pitchFamily="18" charset="0"/>
              </a:rPr>
              <a:t>2s-2m</a:t>
            </a:r>
          </a:p>
        </p:txBody>
      </p:sp>
      <p:sp>
        <p:nvSpPr>
          <p:cNvPr id="11" name="TextBox 10"/>
          <p:cNvSpPr txBox="1"/>
          <p:nvPr/>
        </p:nvSpPr>
        <p:spPr>
          <a:xfrm>
            <a:off x="7543800" y="5405735"/>
            <a:ext cx="1371600" cy="461665"/>
          </a:xfrm>
          <a:prstGeom prst="rect">
            <a:avLst/>
          </a:prstGeom>
          <a:noFill/>
        </p:spPr>
        <p:txBody>
          <a:bodyPr wrap="square" rtlCol="0">
            <a:spAutoFit/>
          </a:bodyPr>
          <a:lstStyle/>
          <a:p>
            <a:r>
              <a:rPr lang="en-US" sz="2400" dirty="0" smtClean="0">
                <a:latin typeface="Cambria" pitchFamily="18" charset="0"/>
              </a:rPr>
              <a:t>&gt;2m</a:t>
            </a:r>
          </a:p>
        </p:txBody>
      </p:sp>
      <p:sp>
        <p:nvSpPr>
          <p:cNvPr id="5" name="TextBox 4"/>
          <p:cNvSpPr txBox="1"/>
          <p:nvPr/>
        </p:nvSpPr>
        <p:spPr>
          <a:xfrm>
            <a:off x="7467600" y="228600"/>
            <a:ext cx="1600200" cy="461665"/>
          </a:xfrm>
          <a:prstGeom prst="rect">
            <a:avLst/>
          </a:prstGeom>
          <a:noFill/>
        </p:spPr>
        <p:txBody>
          <a:bodyPr wrap="square" rtlCol="0">
            <a:spAutoFit/>
          </a:bodyPr>
          <a:lstStyle/>
          <a:p>
            <a:r>
              <a:rPr lang="en-US" sz="2400" dirty="0" smtClean="0">
                <a:latin typeface="Cambria" pitchFamily="18" charset="0"/>
              </a:rPr>
              <a:t>Time scale</a:t>
            </a:r>
          </a:p>
        </p:txBody>
      </p:sp>
    </p:spTree>
    <p:extLst>
      <p:ext uri="{BB962C8B-B14F-4D97-AF65-F5344CB8AC3E}">
        <p14:creationId xmlns:p14="http://schemas.microsoft.com/office/powerpoint/2010/main" val="3465971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a:bodyPr>
          <a:lstStyle/>
          <a:p>
            <a:r>
              <a:rPr lang="en-US" dirty="0" smtClean="0"/>
              <a:t>The (squared) volatility of the 8 </a:t>
            </a:r>
            <a:r>
              <a:rPr lang="en-US" dirty="0" err="1" smtClean="0"/>
              <a:t>ms</a:t>
            </a:r>
            <a:r>
              <a:rPr lang="en-US" dirty="0" smtClean="0"/>
              <a:t> component is the </a:t>
            </a:r>
            <a:r>
              <a:rPr lang="en-US" i="1" dirty="0" smtClean="0"/>
              <a:t>wavelet variance </a:t>
            </a:r>
            <a:r>
              <a:rPr lang="en-US" dirty="0" smtClean="0"/>
              <a:t>(at the 8 </a:t>
            </a:r>
            <a:r>
              <a:rPr lang="en-US" dirty="0" err="1" smtClean="0"/>
              <a:t>ms</a:t>
            </a:r>
            <a:r>
              <a:rPr lang="en-US" dirty="0" smtClean="0"/>
              <a:t> </a:t>
            </a:r>
            <a:r>
              <a:rPr lang="en-US" dirty="0"/>
              <a:t>t</a:t>
            </a:r>
            <a:r>
              <a:rPr lang="en-US" dirty="0" smtClean="0"/>
              <a:t>ime scale).</a:t>
            </a:r>
          </a:p>
          <a:p>
            <a:r>
              <a:rPr lang="en-US" dirty="0" smtClean="0"/>
              <a:t>The </a:t>
            </a:r>
            <a:r>
              <a:rPr lang="en-US" i="1" dirty="0" smtClean="0"/>
              <a:t>cumulative wavelet variance</a:t>
            </a:r>
            <a:r>
              <a:rPr lang="en-US" dirty="0" smtClean="0"/>
              <a:t> at 8 </a:t>
            </a:r>
            <a:r>
              <a:rPr lang="en-US" dirty="0" err="1" smtClean="0"/>
              <a:t>ms</a:t>
            </a:r>
            <a:r>
              <a:rPr lang="en-US" dirty="0" smtClean="0"/>
              <a:t> is the variance of the 8 </a:t>
            </a:r>
            <a:r>
              <a:rPr lang="en-US" dirty="0" err="1" smtClean="0"/>
              <a:t>ms</a:t>
            </a:r>
            <a:r>
              <a:rPr lang="en-US" dirty="0" smtClean="0"/>
              <a:t> component …</a:t>
            </a:r>
          </a:p>
          <a:p>
            <a:pPr lvl="1"/>
            <a:r>
              <a:rPr lang="en-US" dirty="0" smtClean="0"/>
              <a:t>+ the 4 </a:t>
            </a:r>
            <a:r>
              <a:rPr lang="en-US" dirty="0" err="1" smtClean="0"/>
              <a:t>ms</a:t>
            </a:r>
            <a:r>
              <a:rPr lang="en-US" dirty="0" smtClean="0"/>
              <a:t> variance</a:t>
            </a:r>
          </a:p>
          <a:p>
            <a:pPr lvl="1"/>
            <a:r>
              <a:rPr lang="en-US" dirty="0" smtClean="0"/>
              <a:t>+ the 2 </a:t>
            </a:r>
            <a:r>
              <a:rPr lang="en-US" dirty="0" err="1" smtClean="0"/>
              <a:t>ms</a:t>
            </a:r>
            <a:r>
              <a:rPr lang="en-US" dirty="0" smtClean="0"/>
              <a:t> variance</a:t>
            </a:r>
          </a:p>
          <a:p>
            <a:pPr lvl="1"/>
            <a:r>
              <a:rPr lang="en-US" dirty="0" smtClean="0"/>
              <a:t>+ the 1 </a:t>
            </a:r>
            <a:r>
              <a:rPr lang="en-US" dirty="0" err="1" smtClean="0"/>
              <a:t>ms</a:t>
            </a:r>
            <a:r>
              <a:rPr lang="en-US" dirty="0" smtClean="0"/>
              <a:t> variance</a:t>
            </a:r>
          </a:p>
        </p:txBody>
      </p:sp>
      <p:sp>
        <p:nvSpPr>
          <p:cNvPr id="2" name="Slide Number Placeholder 1"/>
          <p:cNvSpPr>
            <a:spLocks noGrp="1"/>
          </p:cNvSpPr>
          <p:nvPr>
            <p:ph type="sldNum" sz="quarter" idx="12"/>
          </p:nvPr>
        </p:nvSpPr>
        <p:spPr/>
        <p:txBody>
          <a:bodyPr/>
          <a:lstStyle/>
          <a:p>
            <a:fld id="{209BAFFF-E36A-4B57-9655-92B0909E7771}" type="slidenum">
              <a:rPr lang="en-US" smtClean="0"/>
              <a:pPr/>
              <a:t>42</a:t>
            </a:fld>
            <a:endParaRPr lang="en-US"/>
          </a:p>
        </p:txBody>
      </p:sp>
    </p:spTree>
    <p:extLst>
      <p:ext uri="{BB962C8B-B14F-4D97-AF65-F5344CB8AC3E}">
        <p14:creationId xmlns:p14="http://schemas.microsoft.com/office/powerpoint/2010/main" val="1642437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88593"/>
            <a:ext cx="8229600" cy="1111607"/>
          </a:xfrm>
        </p:spPr>
        <p:txBody>
          <a:bodyPr>
            <a:normAutofit fontScale="90000"/>
          </a:bodyPr>
          <a:lstStyle/>
          <a:p>
            <a:r>
              <a:rPr lang="en-US" dirty="0" smtClean="0"/>
              <a:t>The cumulative wavelet variance: </a:t>
            </a:r>
            <a:r>
              <a:rPr lang="en-US" dirty="0" smtClean="0"/>
              <a:t/>
            </a:r>
            <a:br>
              <a:rPr lang="en-US" dirty="0" smtClean="0"/>
            </a:br>
            <a:r>
              <a:rPr lang="en-US" dirty="0" smtClean="0"/>
              <a:t>an </a:t>
            </a:r>
            <a:r>
              <a:rPr lang="en-US" dirty="0" smtClean="0"/>
              <a:t>interpretation</a:t>
            </a:r>
            <a:endParaRPr lang="en-US" dirty="0"/>
          </a:p>
        </p:txBody>
      </p:sp>
      <p:sp>
        <p:nvSpPr>
          <p:cNvPr id="4" name="Content Placeholder 3"/>
          <p:cNvSpPr>
            <a:spLocks noGrp="1"/>
          </p:cNvSpPr>
          <p:nvPr>
            <p:ph idx="1"/>
          </p:nvPr>
        </p:nvSpPr>
        <p:spPr>
          <a:xfrm>
            <a:off x="457200" y="1981200"/>
            <a:ext cx="8229600" cy="4144963"/>
          </a:xfrm>
        </p:spPr>
        <p:txBody>
          <a:bodyPr>
            <a:normAutofit/>
          </a:bodyPr>
          <a:lstStyle/>
          <a:p>
            <a:r>
              <a:rPr lang="en-US" dirty="0" smtClean="0"/>
              <a:t>Orders sent to market are subject to random delays.</a:t>
            </a:r>
          </a:p>
          <a:p>
            <a:pPr lvl="1"/>
            <a:r>
              <a:rPr lang="en-US" dirty="0" smtClean="0"/>
              <a:t>This leads to arrival uncertainty.</a:t>
            </a:r>
          </a:p>
          <a:p>
            <a:pPr lvl="1"/>
            <a:r>
              <a:rPr lang="en-US" dirty="0" smtClean="0"/>
              <a:t>For a market order, this corresponds to price risk.</a:t>
            </a:r>
          </a:p>
          <a:p>
            <a:r>
              <a:rPr lang="en-US" dirty="0" smtClean="0"/>
              <a:t>For a given time window, the cumulative wavelet variance measures this risk.</a:t>
            </a:r>
          </a:p>
          <a:p>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43</a:t>
            </a:fld>
            <a:endParaRPr lang="en-US"/>
          </a:p>
        </p:txBody>
      </p:sp>
    </p:spTree>
    <p:extLst>
      <p:ext uri="{BB962C8B-B14F-4D97-AF65-F5344CB8AC3E}">
        <p14:creationId xmlns:p14="http://schemas.microsoft.com/office/powerpoint/2010/main" val="3134741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Timing a trade: the price path</a:t>
            </a:r>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44</a:t>
            </a:fld>
            <a:endParaRPr lang="en-US"/>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237" y="1447800"/>
            <a:ext cx="7947163"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20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Timing a trade: the arrival window</a:t>
            </a:r>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45</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0"/>
            <a:ext cx="79471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64858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1"/>
            <a:ext cx="8229600" cy="1143000"/>
          </a:xfrm>
        </p:spPr>
        <p:txBody>
          <a:bodyPr>
            <a:normAutofit fontScale="90000"/>
          </a:bodyPr>
          <a:lstStyle/>
          <a:p>
            <a:r>
              <a:rPr lang="en-US" dirty="0" smtClean="0"/>
              <a:t>The time-weighted average price (TWAP) benchmark</a:t>
            </a:r>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46</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00200"/>
            <a:ext cx="7772400" cy="5067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486400" y="3657600"/>
            <a:ext cx="3352800" cy="830997"/>
          </a:xfrm>
          <a:prstGeom prst="rect">
            <a:avLst/>
          </a:prstGeom>
          <a:noFill/>
        </p:spPr>
        <p:txBody>
          <a:bodyPr wrap="square" rtlCol="0">
            <a:spAutoFit/>
          </a:bodyPr>
          <a:lstStyle/>
          <a:p>
            <a:r>
              <a:rPr lang="en-US" sz="2400" dirty="0" smtClean="0">
                <a:latin typeface="Cambria" pitchFamily="18" charset="0"/>
              </a:rPr>
              <a:t>Time-weighted </a:t>
            </a:r>
            <a:br>
              <a:rPr lang="en-US" sz="2400" dirty="0" smtClean="0">
                <a:latin typeface="Cambria" pitchFamily="18" charset="0"/>
              </a:rPr>
            </a:br>
            <a:r>
              <a:rPr lang="en-US" sz="2400" dirty="0" smtClean="0">
                <a:latin typeface="Cambria" pitchFamily="18" charset="0"/>
              </a:rPr>
              <a:t>average price</a:t>
            </a:r>
            <a:endParaRPr lang="en-US" sz="2400" dirty="0">
              <a:latin typeface="Cambria" pitchFamily="18" charset="0"/>
            </a:endParaRPr>
          </a:p>
        </p:txBody>
      </p:sp>
    </p:spTree>
    <p:extLst>
      <p:ext uri="{BB962C8B-B14F-4D97-AF65-F5344CB8AC3E}">
        <p14:creationId xmlns:p14="http://schemas.microsoft.com/office/powerpoint/2010/main" val="4027602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Timing a trade: TWAP Risk</a:t>
            </a:r>
            <a:endParaRPr lang="en-US" dirty="0"/>
          </a:p>
        </p:txBody>
      </p:sp>
      <p:sp>
        <p:nvSpPr>
          <p:cNvPr id="2" name="Slide Number Placeholder 1"/>
          <p:cNvSpPr>
            <a:spLocks noGrp="1"/>
          </p:cNvSpPr>
          <p:nvPr>
            <p:ph type="sldNum" sz="quarter" idx="12"/>
          </p:nvPr>
        </p:nvSpPr>
        <p:spPr/>
        <p:txBody>
          <a:bodyPr/>
          <a:lstStyle/>
          <a:p>
            <a:fld id="{209BAFFF-E36A-4B57-9655-92B0909E7771}" type="slidenum">
              <a:rPr lang="en-US" smtClean="0"/>
              <a:pPr/>
              <a:t>47</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443037"/>
            <a:ext cx="7778037" cy="507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820649" y="3567965"/>
            <a:ext cx="2667000" cy="1200329"/>
          </a:xfrm>
          <a:prstGeom prst="borderCallout1">
            <a:avLst>
              <a:gd name="adj1" fmla="val 51417"/>
              <a:gd name="adj2" fmla="val -833"/>
              <a:gd name="adj3" fmla="val -20946"/>
              <a:gd name="adj4" fmla="val -33029"/>
            </a:avLst>
          </a:prstGeom>
          <a:noFill/>
          <a:ln>
            <a:solidFill>
              <a:schemeClr val="tx1"/>
            </a:solidFill>
          </a:ln>
        </p:spPr>
        <p:txBody>
          <a:bodyPr wrap="square" rtlCol="0">
            <a:spAutoFit/>
          </a:bodyPr>
          <a:lstStyle/>
          <a:p>
            <a:r>
              <a:rPr lang="en-US" sz="2400" dirty="0" smtClean="0">
                <a:latin typeface="Cambria" pitchFamily="18" charset="0"/>
              </a:rPr>
              <a:t>Variation about time-weighted average price</a:t>
            </a:r>
            <a:endParaRPr lang="en-US" sz="2400" dirty="0">
              <a:latin typeface="Cambria" pitchFamily="18" charset="0"/>
            </a:endParaRPr>
          </a:p>
        </p:txBody>
      </p:sp>
    </p:spTree>
    <p:extLst>
      <p:ext uri="{BB962C8B-B14F-4D97-AF65-F5344CB8AC3E}">
        <p14:creationId xmlns:p14="http://schemas.microsoft.com/office/powerpoint/2010/main" val="1909141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large is short-term volatility … ?</a:t>
            </a:r>
            <a:endParaRPr lang="en-US" dirty="0"/>
          </a:p>
        </p:txBody>
      </p:sp>
      <p:sp>
        <p:nvSpPr>
          <p:cNvPr id="3" name="Content Placeholder 2"/>
          <p:cNvSpPr>
            <a:spLocks noGrp="1"/>
          </p:cNvSpPr>
          <p:nvPr>
            <p:ph idx="1"/>
          </p:nvPr>
        </p:nvSpPr>
        <p:spPr/>
        <p:txBody>
          <a:bodyPr>
            <a:normAutofit lnSpcReduction="10000"/>
          </a:bodyPr>
          <a:lstStyle/>
          <a:p>
            <a:r>
              <a:rPr lang="en-US" dirty="0" smtClean="0"/>
              <a:t>… relative to long-term volatility</a:t>
            </a:r>
          </a:p>
          <a:p>
            <a:r>
              <a:rPr lang="en-US" dirty="0" smtClean="0"/>
              <a:t>Estimate “long-term” volatility over 20 minutes.</a:t>
            </a:r>
          </a:p>
          <a:p>
            <a:r>
              <a:rPr lang="en-US" dirty="0" smtClean="0"/>
              <a:t>Assuming a Gaussian diffusion process calibrated to 20-minute volatility</a:t>
            </a:r>
          </a:p>
          <a:p>
            <a:r>
              <a:rPr lang="en-US" dirty="0" smtClean="0"/>
              <a:t> 	… we can construct implied short term volatilities.</a:t>
            </a:r>
          </a:p>
          <a:p>
            <a:r>
              <a:rPr lang="en-US" dirty="0" smtClean="0"/>
              <a:t>How large are actual short term cumulative wavelet variances relative to the implied?</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48</a:t>
            </a:fld>
            <a:endParaRPr lang="en-US"/>
          </a:p>
        </p:txBody>
      </p:sp>
    </p:spTree>
    <p:extLst>
      <p:ext uri="{BB962C8B-B14F-4D97-AF65-F5344CB8AC3E}">
        <p14:creationId xmlns:p14="http://schemas.microsoft.com/office/powerpoint/2010/main" val="3244428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sample </a:t>
            </a:r>
            <a:endParaRPr lang="en-US" dirty="0"/>
          </a:p>
        </p:txBody>
      </p:sp>
      <p:sp>
        <p:nvSpPr>
          <p:cNvPr id="4" name="Content Placeholder 3"/>
          <p:cNvSpPr>
            <a:spLocks noGrp="1"/>
          </p:cNvSpPr>
          <p:nvPr>
            <p:ph idx="1"/>
          </p:nvPr>
        </p:nvSpPr>
        <p:spPr/>
        <p:txBody>
          <a:bodyPr>
            <a:normAutofit/>
          </a:bodyPr>
          <a:lstStyle/>
          <a:p>
            <a:r>
              <a:rPr lang="en-US" dirty="0" smtClean="0"/>
              <a:t>100 US firms from April 2011</a:t>
            </a:r>
          </a:p>
          <a:p>
            <a:r>
              <a:rPr lang="en-US" dirty="0" smtClean="0"/>
              <a:t>Sample stratified by </a:t>
            </a:r>
            <a:r>
              <a:rPr lang="en-US" dirty="0" smtClean="0"/>
              <a:t>dollar trading volume.</a:t>
            </a:r>
          </a:p>
          <a:p>
            <a:pPr lvl="1"/>
            <a:r>
              <a:rPr lang="en-US" dirty="0" smtClean="0"/>
              <a:t>5 groups: 1=low … 5=high</a:t>
            </a:r>
            <a:endParaRPr lang="en-US" dirty="0" smtClean="0"/>
          </a:p>
          <a:p>
            <a:pPr lvl="1"/>
            <a:r>
              <a:rPr lang="en-US" dirty="0" smtClean="0"/>
              <a:t>Take 20 firms from each quintile.</a:t>
            </a:r>
          </a:p>
          <a:p>
            <a:r>
              <a:rPr lang="en-US" dirty="0" smtClean="0"/>
              <a:t>HF </a:t>
            </a:r>
            <a:r>
              <a:rPr lang="en-US" dirty="0" smtClean="0"/>
              <a:t>data from daily (“millisecond”) </a:t>
            </a:r>
            <a:r>
              <a:rPr lang="en-US" dirty="0" smtClean="0"/>
              <a:t>TAQ</a:t>
            </a:r>
          </a:p>
        </p:txBody>
      </p:sp>
      <p:sp>
        <p:nvSpPr>
          <p:cNvPr id="3" name="Slide Number Placeholder 2"/>
          <p:cNvSpPr>
            <a:spLocks noGrp="1"/>
          </p:cNvSpPr>
          <p:nvPr>
            <p:ph type="sldNum" sz="quarter" idx="12"/>
          </p:nvPr>
        </p:nvSpPr>
        <p:spPr/>
        <p:txBody>
          <a:bodyPr/>
          <a:lstStyle/>
          <a:p>
            <a:fld id="{209BAFFF-E36A-4B57-9655-92B0909E7771}" type="slidenum">
              <a:rPr lang="en-US" smtClean="0"/>
              <a:pPr/>
              <a:t>49</a:t>
            </a:fld>
            <a:endParaRPr lang="en-US"/>
          </a:p>
        </p:txBody>
      </p:sp>
    </p:spTree>
    <p:extLst>
      <p:ext uri="{BB962C8B-B14F-4D97-AF65-F5344CB8AC3E}">
        <p14:creationId xmlns:p14="http://schemas.microsoft.com/office/powerpoint/2010/main" val="1380272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209BAFFF-E36A-4B57-9655-92B0909E7771}" type="slidenum">
              <a:rPr lang="en-US" smtClean="0"/>
              <a:pPr/>
              <a:t>50</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264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take-away</a:t>
            </a:r>
            <a:endParaRPr lang="en-US" dirty="0"/>
          </a:p>
        </p:txBody>
      </p:sp>
      <p:sp>
        <p:nvSpPr>
          <p:cNvPr id="5" name="Content Placeholder 4"/>
          <p:cNvSpPr>
            <a:spLocks noGrp="1"/>
          </p:cNvSpPr>
          <p:nvPr>
            <p:ph idx="1"/>
          </p:nvPr>
        </p:nvSpPr>
        <p:spPr/>
        <p:txBody>
          <a:bodyPr>
            <a:normAutofit/>
          </a:bodyPr>
          <a:lstStyle/>
          <a:p>
            <a:r>
              <a:rPr lang="en-US" dirty="0"/>
              <a:t>For high-cap firms</a:t>
            </a:r>
          </a:p>
          <a:p>
            <a:pPr lvl="1"/>
            <a:r>
              <a:rPr lang="en-US" dirty="0"/>
              <a:t>Wavelet </a:t>
            </a:r>
            <a:r>
              <a:rPr lang="en-US" dirty="0" smtClean="0"/>
              <a:t>variances at short time scales have modest elevation </a:t>
            </a:r>
            <a:r>
              <a:rPr lang="en-US" dirty="0"/>
              <a:t>relative to random-walk.</a:t>
            </a:r>
          </a:p>
          <a:p>
            <a:r>
              <a:rPr lang="en-US" dirty="0" smtClean="0"/>
              <a:t>Low-cap </a:t>
            </a:r>
            <a:r>
              <a:rPr lang="en-US" dirty="0"/>
              <a:t>firms</a:t>
            </a:r>
          </a:p>
          <a:p>
            <a:pPr lvl="1"/>
            <a:r>
              <a:rPr lang="en-US" dirty="0"/>
              <a:t>Wavelet variances are strongly elevated at short time scales.</a:t>
            </a:r>
          </a:p>
          <a:p>
            <a:pPr lvl="1"/>
            <a:r>
              <a:rPr lang="en-US" dirty="0"/>
              <a:t>Significant price risk relative to TWAP.</a:t>
            </a:r>
          </a:p>
          <a:p>
            <a:endParaRPr lang="en-US" dirty="0"/>
          </a:p>
        </p:txBody>
      </p:sp>
      <p:sp>
        <p:nvSpPr>
          <p:cNvPr id="3" name="Slide Number Placeholder 2"/>
          <p:cNvSpPr>
            <a:spLocks noGrp="1"/>
          </p:cNvSpPr>
          <p:nvPr>
            <p:ph type="sldNum" sz="quarter" idx="12"/>
          </p:nvPr>
        </p:nvSpPr>
        <p:spPr/>
        <p:txBody>
          <a:bodyPr/>
          <a:lstStyle/>
          <a:p>
            <a:fld id="{209BAFFF-E36A-4B57-9655-92B0909E7771}" type="slidenum">
              <a:rPr lang="en-US" smtClean="0"/>
              <a:pPr/>
              <a:t>51</a:t>
            </a:fld>
            <a:endParaRPr lang="en-US"/>
          </a:p>
        </p:txBody>
      </p:sp>
    </p:spTree>
    <p:extLst>
      <p:ext uri="{BB962C8B-B14F-4D97-AF65-F5344CB8AC3E}">
        <p14:creationId xmlns:p14="http://schemas.microsoft.com/office/powerpoint/2010/main" val="2152982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88593"/>
            <a:ext cx="8229600" cy="1111607"/>
          </a:xfrm>
        </p:spPr>
        <p:txBody>
          <a:bodyPr>
            <a:normAutofit fontScale="90000"/>
          </a:bodyPr>
          <a:lstStyle/>
          <a:p>
            <a:r>
              <a:rPr lang="en-US" dirty="0" smtClean="0"/>
              <a:t>How closely do the bid and ask track at different time scales.</a:t>
            </a:r>
            <a:endParaRPr lang="en-US" dirty="0"/>
          </a:p>
        </p:txBody>
      </p:sp>
      <mc:AlternateContent xmlns:mc="http://schemas.openxmlformats.org/markup-compatibility/2006">
        <mc:Choice xmlns:a14="http://schemas.microsoft.com/office/drawing/2010/main" Requires="a14">
          <p:sp>
            <p:nvSpPr>
              <p:cNvPr id="5" name="Content Placeholder 4"/>
              <p:cNvSpPr>
                <a:spLocks noGrp="1"/>
              </p:cNvSpPr>
              <p:nvPr>
                <p:ph idx="1"/>
              </p:nvPr>
            </p:nvSpPr>
            <p:spPr>
              <a:xfrm>
                <a:off x="457200" y="2209800"/>
                <a:ext cx="8229600" cy="3916363"/>
              </a:xfrm>
            </p:spPr>
            <p:txBody>
              <a:bodyPr/>
              <a:lstStyle/>
              <a:p>
                <a:r>
                  <a:rPr lang="en-US" dirty="0" smtClean="0"/>
                  <a:t>Compute </a:t>
                </a:r>
                <a:r>
                  <a:rPr lang="en-US" dirty="0"/>
                  <a:t>bid-ask wavelet </a:t>
                </a:r>
                <a:r>
                  <a:rPr lang="en-US" dirty="0" smtClean="0"/>
                  <a:t>correlation coefficients</a:t>
                </a:r>
                <a:endParaRPr lang="en-US" dirty="0" smtClean="0"/>
              </a:p>
              <a:p>
                <a:pPr lvl="1"/>
                <a:r>
                  <a:rPr lang="en-US" dirty="0" smtClean="0"/>
                  <a:t>Normalized to lie between </a:t>
                </a:r>
                <a14:m>
                  <m:oMath xmlns:m="http://schemas.openxmlformats.org/officeDocument/2006/math">
                    <m:r>
                      <a:rPr lang="en-US" b="0" i="1" smtClean="0">
                        <a:latin typeface="Cambria Math"/>
                      </a:rPr>
                      <m:t>−1</m:t>
                    </m:r>
                  </m:oMath>
                </a14:m>
                <a:r>
                  <a:rPr lang="en-US" dirty="0" smtClean="0"/>
                  <a:t> and +1.</a:t>
                </a:r>
                <a:endParaRPr lang="en-US" dirty="0" smtClean="0"/>
              </a:p>
              <a:p>
                <a:r>
                  <a:rPr lang="en-US" dirty="0" smtClean="0"/>
                  <a:t>Compute quintile averages across firms.</a:t>
                </a:r>
                <a:endParaRPr lang="en-US" dirty="0"/>
              </a:p>
            </p:txBody>
          </p:sp>
        </mc:Choice>
        <mc:Fallback>
          <p:sp>
            <p:nvSpPr>
              <p:cNvPr id="5" name="Content Placeholder 4"/>
              <p:cNvSpPr>
                <a:spLocks noGrp="1" noRot="1" noChangeAspect="1" noMove="1" noResize="1" noEditPoints="1" noAdjustHandles="1" noChangeArrowheads="1" noChangeShapeType="1" noTextEdit="1"/>
              </p:cNvSpPr>
              <p:nvPr>
                <p:ph idx="1"/>
              </p:nvPr>
            </p:nvSpPr>
            <p:spPr>
              <a:xfrm>
                <a:off x="457200" y="2209800"/>
                <a:ext cx="8229600" cy="3916363"/>
              </a:xfrm>
              <a:blipFill rotWithShape="1">
                <a:blip r:embed="rId2"/>
                <a:stretch>
                  <a:fillRect l="-519" t="-2025"/>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209BAFFF-E36A-4B57-9655-92B0909E7771}" type="slidenum">
              <a:rPr lang="en-US" smtClean="0"/>
              <a:pPr/>
              <a:t>52</a:t>
            </a:fld>
            <a:endParaRPr lang="en-US"/>
          </a:p>
        </p:txBody>
      </p:sp>
    </p:spTree>
    <p:extLst>
      <p:ext uri="{BB962C8B-B14F-4D97-AF65-F5344CB8AC3E}">
        <p14:creationId xmlns:p14="http://schemas.microsoft.com/office/powerpoint/2010/main" val="1023121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209BAFFF-E36A-4B57-9655-92B0909E7771}" type="slidenum">
              <a:rPr lang="en-US" smtClean="0"/>
              <a:pPr/>
              <a:t>53</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
            <a:ext cx="8686800" cy="608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879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88593"/>
            <a:ext cx="8229600" cy="1187807"/>
          </a:xfrm>
        </p:spPr>
        <p:txBody>
          <a:bodyPr>
            <a:normAutofit fontScale="90000"/>
          </a:bodyPr>
          <a:lstStyle/>
          <a:p>
            <a:r>
              <a:rPr lang="en-US" dirty="0" smtClean="0"/>
              <a:t>How closely do movements </a:t>
            </a:r>
            <a:br>
              <a:rPr lang="en-US" dirty="0" smtClean="0"/>
            </a:br>
            <a:r>
              <a:rPr lang="en-US" dirty="0" smtClean="0"/>
              <a:t>in the bid and ask track?</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57200" y="2133600"/>
                <a:ext cx="8229600" cy="3992563"/>
              </a:xfrm>
            </p:spPr>
            <p:txBody>
              <a:bodyPr/>
              <a:lstStyle/>
              <a:p>
                <a:r>
                  <a:rPr lang="en-US" dirty="0" smtClean="0"/>
                  <a:t>Positive in all cases (!)</a:t>
                </a:r>
              </a:p>
              <a:p>
                <a:r>
                  <a:rPr lang="en-US" dirty="0" smtClean="0"/>
                  <a:t>For high-cap stocks, </a:t>
                </a:r>
                <a14:m>
                  <m:oMath xmlns:m="http://schemas.openxmlformats.org/officeDocument/2006/math">
                    <m:r>
                      <a:rPr lang="en-US" b="0" i="1" smtClean="0">
                        <a:latin typeface="Cambria Math"/>
                      </a:rPr>
                      <m:t>𝜌</m:t>
                    </m:r>
                    <m:r>
                      <a:rPr lang="en-US" b="0" i="1" smtClean="0">
                        <a:latin typeface="Cambria Math"/>
                        <a:ea typeface="Cambria Math"/>
                      </a:rPr>
                      <m:t>≈0.7</m:t>
                    </m:r>
                  </m:oMath>
                </a14:m>
                <a:r>
                  <a:rPr lang="en-US" dirty="0" smtClean="0"/>
                  <a:t> (one second) and </a:t>
                </a:r>
                <a14:m>
                  <m:oMath xmlns:m="http://schemas.openxmlformats.org/officeDocument/2006/math">
                    <m:r>
                      <a:rPr lang="en-US" b="0" i="1" smtClean="0">
                        <a:latin typeface="Cambria Math"/>
                      </a:rPr>
                      <m:t>𝜌</m:t>
                    </m:r>
                    <m:r>
                      <a:rPr lang="en-US" b="0" i="1" smtClean="0">
                        <a:latin typeface="Cambria Math"/>
                      </a:rPr>
                      <m:t>&gt;0.9</m:t>
                    </m:r>
                  </m:oMath>
                </a14:m>
                <a:r>
                  <a:rPr lang="en-US" dirty="0" smtClean="0"/>
                  <a:t> (20 seconds)</a:t>
                </a:r>
              </a:p>
              <a:p>
                <a:r>
                  <a:rPr lang="en-US" dirty="0"/>
                  <a:t>For </a:t>
                </a:r>
                <a:r>
                  <a:rPr lang="en-US" dirty="0" smtClean="0"/>
                  <a:t>bottom cap-quintile, </a:t>
                </a:r>
                <a14:m>
                  <m:oMath xmlns:m="http://schemas.openxmlformats.org/officeDocument/2006/math">
                    <m:r>
                      <a:rPr lang="en-US" i="1">
                        <a:latin typeface="Cambria Math"/>
                      </a:rPr>
                      <m:t>𝜌</m:t>
                    </m:r>
                    <m:r>
                      <a:rPr lang="en-US" b="0" i="1" smtClean="0">
                        <a:latin typeface="Cambria Math"/>
                      </a:rPr>
                      <m:t>&lt;0.2</m:t>
                    </m:r>
                  </m:oMath>
                </a14:m>
                <a:r>
                  <a:rPr lang="en-US" dirty="0"/>
                  <a:t> (one second) and </a:t>
                </a:r>
                <a14:m>
                  <m:oMath xmlns:m="http://schemas.openxmlformats.org/officeDocument/2006/math">
                    <m:r>
                      <a:rPr lang="en-US" i="1">
                        <a:latin typeface="Cambria Math"/>
                      </a:rPr>
                      <m:t>𝜌</m:t>
                    </m:r>
                    <m:r>
                      <a:rPr lang="en-US" b="0" i="1" smtClean="0">
                        <a:latin typeface="Cambria Math"/>
                      </a:rPr>
                      <m:t>&lt;</m:t>
                    </m:r>
                    <m:r>
                      <a:rPr lang="en-US" i="1">
                        <a:latin typeface="Cambria Math"/>
                      </a:rPr>
                      <m:t>0.</m:t>
                    </m:r>
                    <m:r>
                      <a:rPr lang="en-US" b="0" i="1" smtClean="0">
                        <a:latin typeface="Cambria Math"/>
                      </a:rPr>
                      <m:t>5</m:t>
                    </m:r>
                  </m:oMath>
                </a14:m>
                <a:r>
                  <a:rPr lang="en-US" dirty="0"/>
                  <a:t> (20 </a:t>
                </a:r>
                <a:r>
                  <a:rPr lang="en-US" dirty="0" smtClean="0"/>
                  <a:t>minutes)</a:t>
                </a:r>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57200" y="2133600"/>
                <a:ext cx="8229600" cy="3992563"/>
              </a:xfrm>
              <a:blipFill rotWithShape="1">
                <a:blip r:embed="rId2"/>
                <a:stretch>
                  <a:fillRect l="-519" t="-1985"/>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209BAFFF-E36A-4B57-9655-92B0909E7771}" type="slidenum">
              <a:rPr lang="en-US" smtClean="0"/>
              <a:pPr/>
              <a:t>54</a:t>
            </a:fld>
            <a:endParaRPr lang="en-US"/>
          </a:p>
        </p:txBody>
      </p:sp>
    </p:spTree>
    <p:extLst>
      <p:ext uri="{BB962C8B-B14F-4D97-AF65-F5344CB8AC3E}">
        <p14:creationId xmlns:p14="http://schemas.microsoft.com/office/powerpoint/2010/main" val="1964350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HFT and market efficiency</a:t>
            </a:r>
            <a:endParaRPr lang="en-US" dirty="0"/>
          </a:p>
        </p:txBody>
      </p:sp>
      <p:sp>
        <p:nvSpPr>
          <p:cNvPr id="3" name="Content Placeholder 2"/>
          <p:cNvSpPr>
            <a:spLocks noGrp="1"/>
          </p:cNvSpPr>
          <p:nvPr>
            <p:ph idx="1"/>
          </p:nvPr>
        </p:nvSpPr>
        <p:spPr/>
        <p:txBody>
          <a:bodyPr>
            <a:normAutofit/>
          </a:bodyPr>
          <a:lstStyle/>
          <a:p>
            <a:r>
              <a:rPr lang="en-US" dirty="0" err="1" smtClean="0"/>
              <a:t>Brogaard</a:t>
            </a:r>
            <a:r>
              <a:rPr lang="en-US" dirty="0" smtClean="0"/>
              <a:t>, </a:t>
            </a:r>
            <a:r>
              <a:rPr lang="en-US" dirty="0" err="1" smtClean="0"/>
              <a:t>Hendershott</a:t>
            </a:r>
            <a:r>
              <a:rPr lang="en-US" dirty="0" smtClean="0"/>
              <a:t> and Riordan</a:t>
            </a:r>
          </a:p>
          <a:p>
            <a:r>
              <a:rPr lang="en-US" dirty="0" smtClean="0"/>
              <a:t>NASDAQ assembled a subset of their Itch data where they marked trades that involved a high frequency trader.</a:t>
            </a:r>
          </a:p>
          <a:p>
            <a:pPr lvl="1"/>
            <a:r>
              <a:rPr lang="en-US" dirty="0" smtClean="0"/>
              <a:t>NASDAQ identified these traders by various criteria.</a:t>
            </a:r>
          </a:p>
          <a:p>
            <a:pPr lvl="1"/>
            <a:r>
              <a:rPr lang="en-US" dirty="0" smtClean="0"/>
              <a:t>2008-2009</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55</a:t>
            </a:fld>
            <a:endParaRPr lang="en-US"/>
          </a:p>
        </p:txBody>
      </p:sp>
    </p:spTree>
    <p:extLst>
      <p:ext uri="{BB962C8B-B14F-4D97-AF65-F5344CB8AC3E}">
        <p14:creationId xmlns:p14="http://schemas.microsoft.com/office/powerpoint/2010/main" val="1463066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BHR conclude</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Overall </a:t>
            </a:r>
            <a:r>
              <a:rPr lang="en-US" dirty="0"/>
              <a:t>high frequency traders facilitate price efficiency by trading …</a:t>
            </a:r>
          </a:p>
          <a:p>
            <a:pPr lvl="1"/>
            <a:r>
              <a:rPr lang="en-US" dirty="0"/>
              <a:t>in the direction of permanent price changes </a:t>
            </a:r>
          </a:p>
          <a:p>
            <a:pPr lvl="1"/>
            <a:r>
              <a:rPr lang="en-US" dirty="0"/>
              <a:t>and in the opposite direction of transitory pricing errors on average days and the highest volatility days. </a:t>
            </a:r>
          </a:p>
          <a:p>
            <a:r>
              <a:rPr lang="en-US" dirty="0"/>
              <a:t>This is done through their marketable orders.</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56</a:t>
            </a:fld>
            <a:endParaRPr lang="en-US"/>
          </a:p>
        </p:txBody>
      </p:sp>
    </p:spTree>
    <p:extLst>
      <p:ext uri="{BB962C8B-B14F-4D97-AF65-F5344CB8AC3E}">
        <p14:creationId xmlns:p14="http://schemas.microsoft.com/office/powerpoint/2010/main" val="24236921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Isn’t market efficiency an unqualified benefit?</a:t>
            </a:r>
            <a:endParaRPr lang="en-US" dirty="0"/>
          </a:p>
        </p:txBody>
      </p:sp>
      <p:sp>
        <p:nvSpPr>
          <p:cNvPr id="3" name="Content Placeholder 2"/>
          <p:cNvSpPr>
            <a:spLocks noGrp="1"/>
          </p:cNvSpPr>
          <p:nvPr>
            <p:ph idx="1"/>
          </p:nvPr>
        </p:nvSpPr>
        <p:spPr/>
        <p:txBody>
          <a:bodyPr/>
          <a:lstStyle/>
          <a:p>
            <a:r>
              <a:rPr lang="en-US" dirty="0" smtClean="0"/>
              <a:t>In the case of free public information, “yes”.</a:t>
            </a:r>
          </a:p>
          <a:p>
            <a:r>
              <a:rPr lang="en-US" dirty="0" smtClean="0"/>
              <a:t>With costly private information, it depends:</a:t>
            </a:r>
          </a:p>
          <a:p>
            <a:pPr lvl="1"/>
            <a:r>
              <a:rPr lang="en-US" dirty="0" smtClean="0"/>
              <a:t>Who is bearing the cost and producing the information?</a:t>
            </a:r>
          </a:p>
          <a:p>
            <a:pPr lvl="1"/>
            <a:r>
              <a:rPr lang="en-US" dirty="0" smtClean="0"/>
              <a:t>How do they profit from the information?</a:t>
            </a:r>
          </a:p>
        </p:txBody>
      </p:sp>
      <p:sp>
        <p:nvSpPr>
          <p:cNvPr id="4" name="Slide Number Placeholder 3"/>
          <p:cNvSpPr>
            <a:spLocks noGrp="1"/>
          </p:cNvSpPr>
          <p:nvPr>
            <p:ph type="sldNum" sz="quarter" idx="12"/>
          </p:nvPr>
        </p:nvSpPr>
        <p:spPr/>
        <p:txBody>
          <a:bodyPr/>
          <a:lstStyle/>
          <a:p>
            <a:fld id="{209BAFFF-E36A-4B57-9655-92B0909E7771}" type="slidenum">
              <a:rPr lang="en-US" smtClean="0"/>
              <a:pPr/>
              <a:t>57</a:t>
            </a:fld>
            <a:endParaRPr lang="en-US"/>
          </a:p>
        </p:txBody>
      </p:sp>
    </p:spTree>
    <p:extLst>
      <p:ext uri="{BB962C8B-B14F-4D97-AF65-F5344CB8AC3E}">
        <p14:creationId xmlns:p14="http://schemas.microsoft.com/office/powerpoint/2010/main" val="542369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information</a:t>
            </a:r>
            <a:endParaRPr lang="en-US" dirty="0"/>
          </a:p>
        </p:txBody>
      </p:sp>
      <p:sp>
        <p:nvSpPr>
          <p:cNvPr id="3" name="Content Placeholder 2"/>
          <p:cNvSpPr>
            <a:spLocks noGrp="1"/>
          </p:cNvSpPr>
          <p:nvPr>
            <p:ph idx="1"/>
          </p:nvPr>
        </p:nvSpPr>
        <p:spPr/>
        <p:txBody>
          <a:bodyPr/>
          <a:lstStyle/>
          <a:p>
            <a:r>
              <a:rPr lang="en-US" dirty="0" smtClean="0"/>
              <a:t>Data relevant to the pricing of SPDR 500 index ETF is generated in …</a:t>
            </a:r>
          </a:p>
          <a:p>
            <a:pPr lvl="1"/>
            <a:r>
              <a:rPr lang="en-US" dirty="0" smtClean="0"/>
              <a:t>FX markets</a:t>
            </a:r>
          </a:p>
          <a:p>
            <a:pPr lvl="1"/>
            <a:r>
              <a:rPr lang="en-US" dirty="0" smtClean="0"/>
              <a:t>Bond markets</a:t>
            </a:r>
          </a:p>
          <a:p>
            <a:pPr lvl="1"/>
            <a:r>
              <a:rPr lang="en-US" dirty="0" smtClean="0"/>
              <a:t>Other equity markets</a:t>
            </a:r>
          </a:p>
          <a:p>
            <a:r>
              <a:rPr lang="en-US" dirty="0" smtClean="0"/>
              <a:t>If we can more quickly observe, process and trade on the information in these markets, the SPDR will be more correctly priced.</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58</a:t>
            </a:fld>
            <a:endParaRPr lang="en-US"/>
          </a:p>
        </p:txBody>
      </p:sp>
    </p:spTree>
    <p:extLst>
      <p:ext uri="{BB962C8B-B14F-4D97-AF65-F5344CB8AC3E}">
        <p14:creationId xmlns:p14="http://schemas.microsoft.com/office/powerpoint/2010/main" val="478558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Private information: the fundamental analyst</a:t>
            </a:r>
            <a:endParaRPr lang="en-US" dirty="0"/>
          </a:p>
        </p:txBody>
      </p:sp>
      <p:sp>
        <p:nvSpPr>
          <p:cNvPr id="3" name="Content Placeholder 2"/>
          <p:cNvSpPr>
            <a:spLocks noGrp="1"/>
          </p:cNvSpPr>
          <p:nvPr>
            <p:ph idx="1"/>
          </p:nvPr>
        </p:nvSpPr>
        <p:spPr/>
        <p:txBody>
          <a:bodyPr/>
          <a:lstStyle/>
          <a:p>
            <a:r>
              <a:rPr lang="en-US" dirty="0" smtClean="0"/>
              <a:t>A mutual fund hires an analyst to generate fundamental information.</a:t>
            </a:r>
          </a:p>
          <a:p>
            <a:r>
              <a:rPr lang="en-US" dirty="0" smtClean="0"/>
              <a:t>They trade on this information, profiting at the expense of uninformed/liquidity traders.</a:t>
            </a:r>
          </a:p>
          <a:p>
            <a:r>
              <a:rPr lang="en-US" dirty="0" smtClean="0"/>
              <a:t>Their trading gains partially offset the cost of the information.</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59</a:t>
            </a:fld>
            <a:endParaRPr lang="en-US"/>
          </a:p>
        </p:txBody>
      </p:sp>
    </p:spTree>
    <p:extLst>
      <p:ext uri="{BB962C8B-B14F-4D97-AF65-F5344CB8AC3E}">
        <p14:creationId xmlns:p14="http://schemas.microsoft.com/office/powerpoint/2010/main" val="1878508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Interject another player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mutual fund hires an analyst to generate fundamental information.</a:t>
            </a:r>
          </a:p>
          <a:p>
            <a:r>
              <a:rPr lang="en-US" dirty="0" smtClean="0"/>
              <a:t>They </a:t>
            </a:r>
            <a:r>
              <a:rPr lang="en-US" i="1" dirty="0" smtClean="0"/>
              <a:t>plan</a:t>
            </a:r>
            <a:r>
              <a:rPr lang="en-US" dirty="0" smtClean="0"/>
              <a:t> to trade on this information.</a:t>
            </a:r>
          </a:p>
          <a:p>
            <a:r>
              <a:rPr lang="en-US" dirty="0" smtClean="0"/>
              <a:t>Trader </a:t>
            </a:r>
            <a:r>
              <a:rPr lang="en-US" i="1" dirty="0" smtClean="0"/>
              <a:t>J</a:t>
            </a:r>
            <a:r>
              <a:rPr lang="en-US" dirty="0" smtClean="0"/>
              <a:t> “anticipates” their orders and trades in advance of them.</a:t>
            </a:r>
          </a:p>
          <a:p>
            <a:pPr lvl="1"/>
            <a:r>
              <a:rPr lang="en-US" dirty="0" smtClean="0"/>
              <a:t>The fund’s trading profits are shared with </a:t>
            </a:r>
            <a:r>
              <a:rPr lang="en-US" i="1" dirty="0" smtClean="0"/>
              <a:t>J</a:t>
            </a:r>
            <a:r>
              <a:rPr lang="en-US" dirty="0" smtClean="0"/>
              <a:t>.</a:t>
            </a:r>
          </a:p>
          <a:p>
            <a:r>
              <a:rPr lang="en-US" dirty="0" smtClean="0"/>
              <a:t>Is the mutual fund recouping the cost of the analyst?</a:t>
            </a:r>
          </a:p>
          <a:p>
            <a:pPr lvl="1"/>
            <a:r>
              <a:rPr lang="en-US" dirty="0" smtClean="0"/>
              <a:t>If “no,” less information will be produced.</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60</a:t>
            </a:fld>
            <a:endParaRPr lang="en-US"/>
          </a:p>
        </p:txBody>
      </p:sp>
    </p:spTree>
    <p:extLst>
      <p:ext uri="{BB962C8B-B14F-4D97-AF65-F5344CB8AC3E}">
        <p14:creationId xmlns:p14="http://schemas.microsoft.com/office/powerpoint/2010/main" val="18782439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209BAFFF-E36A-4B57-9655-92B0909E7771}" type="slidenum">
              <a:rPr lang="en-US" smtClean="0"/>
              <a:pPr/>
              <a:t>61</a:t>
            </a:fld>
            <a:endParaRPr lang="en-US"/>
          </a:p>
        </p:txBody>
      </p:sp>
    </p:spTree>
    <p:extLst>
      <p:ext uri="{BB962C8B-B14F-4D97-AF65-F5344CB8AC3E}">
        <p14:creationId xmlns:p14="http://schemas.microsoft.com/office/powerpoint/2010/main" val="38355688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HFQ occur?</a:t>
            </a:r>
            <a:endParaRPr lang="en-US" dirty="0"/>
          </a:p>
        </p:txBody>
      </p:sp>
      <p:sp>
        <p:nvSpPr>
          <p:cNvPr id="3" name="Content Placeholder 2"/>
          <p:cNvSpPr>
            <a:spLocks noGrp="1"/>
          </p:cNvSpPr>
          <p:nvPr>
            <p:ph idx="1"/>
          </p:nvPr>
        </p:nvSpPr>
        <p:spPr/>
        <p:txBody>
          <a:bodyPr>
            <a:normAutofit lnSpcReduction="10000"/>
          </a:bodyPr>
          <a:lstStyle/>
          <a:p>
            <a:r>
              <a:rPr lang="en-US" dirty="0" smtClean="0"/>
              <a:t>Why not? The costs are extremely low.</a:t>
            </a:r>
          </a:p>
          <a:p>
            <a:r>
              <a:rPr lang="en-US" dirty="0" smtClean="0"/>
              <a:t>Testing?</a:t>
            </a:r>
          </a:p>
          <a:p>
            <a:r>
              <a:rPr lang="en-US" dirty="0" smtClean="0"/>
              <a:t>Malfunction?</a:t>
            </a:r>
          </a:p>
          <a:p>
            <a:r>
              <a:rPr lang="en-US" dirty="0" smtClean="0"/>
              <a:t>Interaction of simple </a:t>
            </a:r>
            <a:r>
              <a:rPr lang="en-US" dirty="0" err="1" smtClean="0"/>
              <a:t>algos</a:t>
            </a:r>
            <a:r>
              <a:rPr lang="en-US" dirty="0" smtClean="0"/>
              <a:t>?</a:t>
            </a:r>
          </a:p>
          <a:p>
            <a:r>
              <a:rPr lang="en-US" dirty="0" smtClean="0"/>
              <a:t>Genuinely seeking liquidity (counterparty)?</a:t>
            </a:r>
          </a:p>
          <a:p>
            <a:r>
              <a:rPr lang="en-US" dirty="0" smtClean="0"/>
              <a:t>Deliberately introducing noise?</a:t>
            </a:r>
          </a:p>
          <a:p>
            <a:r>
              <a:rPr lang="en-US" dirty="0" smtClean="0"/>
              <a:t>Deliberately pushing the NBBO to obtain a favorable price in a dark trade?</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62</a:t>
            </a:fld>
            <a:endParaRPr lang="en-US"/>
          </a:p>
        </p:txBody>
      </p:sp>
    </p:spTree>
    <p:extLst>
      <p:ext uri="{BB962C8B-B14F-4D97-AF65-F5344CB8AC3E}">
        <p14:creationId xmlns:p14="http://schemas.microsoft.com/office/powerpoint/2010/main" val="14610034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and Ongoing Issues</a:t>
            </a:r>
            <a:endParaRPr lang="en-US" dirty="0"/>
          </a:p>
        </p:txBody>
      </p:sp>
      <p:sp>
        <p:nvSpPr>
          <p:cNvPr id="3" name="Content Placeholder 2"/>
          <p:cNvSpPr>
            <a:spLocks noGrp="1"/>
          </p:cNvSpPr>
          <p:nvPr>
            <p:ph idx="1"/>
          </p:nvPr>
        </p:nvSpPr>
        <p:spPr/>
        <p:txBody>
          <a:bodyPr/>
          <a:lstStyle/>
          <a:p>
            <a:r>
              <a:rPr lang="en-US" dirty="0" smtClean="0"/>
              <a:t>Value of absolute and relative speed</a:t>
            </a:r>
          </a:p>
          <a:p>
            <a:r>
              <a:rPr lang="en-US" dirty="0" smtClean="0"/>
              <a:t>Market makers</a:t>
            </a:r>
          </a:p>
          <a:p>
            <a:r>
              <a:rPr lang="en-US" dirty="0" smtClean="0"/>
              <a:t>Monitoring</a:t>
            </a:r>
          </a:p>
          <a:p>
            <a:r>
              <a:rPr lang="en-US" dirty="0" smtClean="0"/>
              <a:t>Manipulations</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63</a:t>
            </a:fld>
            <a:endParaRPr lang="en-US"/>
          </a:p>
        </p:txBody>
      </p:sp>
    </p:spTree>
    <p:extLst>
      <p:ext uri="{BB962C8B-B14F-4D97-AF65-F5344CB8AC3E}">
        <p14:creationId xmlns:p14="http://schemas.microsoft.com/office/powerpoint/2010/main" val="25630605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absolute speed</a:t>
            </a:r>
            <a:endParaRPr lang="en-US" dirty="0"/>
          </a:p>
        </p:txBody>
      </p:sp>
      <p:sp>
        <p:nvSpPr>
          <p:cNvPr id="3" name="Content Placeholder 2"/>
          <p:cNvSpPr>
            <a:spLocks noGrp="1"/>
          </p:cNvSpPr>
          <p:nvPr>
            <p:ph idx="1"/>
          </p:nvPr>
        </p:nvSpPr>
        <p:spPr>
          <a:xfrm>
            <a:off x="457200" y="1600200"/>
            <a:ext cx="8534400" cy="4800600"/>
          </a:xfrm>
        </p:spPr>
        <p:txBody>
          <a:bodyPr>
            <a:normAutofit lnSpcReduction="10000"/>
          </a:bodyPr>
          <a:lstStyle/>
          <a:p>
            <a:r>
              <a:rPr lang="en-US" dirty="0"/>
              <a:t>A stock with volatility of 3% per day</a:t>
            </a:r>
          </a:p>
          <a:p>
            <a:pPr lvl="1"/>
            <a:r>
              <a:rPr lang="en-US" dirty="0"/>
              <a:t>≈ 47% per year</a:t>
            </a:r>
          </a:p>
          <a:p>
            <a:r>
              <a:rPr lang="en-US" dirty="0" smtClean="0"/>
              <a:t>Suppose that the volatility is evenly distributed over 6.5 hours</a:t>
            </a:r>
          </a:p>
          <a:p>
            <a:pPr lvl="1"/>
            <a:r>
              <a:rPr lang="en-US" dirty="0"/>
              <a:t>T</a:t>
            </a:r>
            <a:r>
              <a:rPr lang="en-US" dirty="0" smtClean="0"/>
              <a:t>he volatility over 10ms </a:t>
            </a:r>
            <a:r>
              <a:rPr lang="en-US" dirty="0"/>
              <a:t>≈</a:t>
            </a:r>
            <a:r>
              <a:rPr lang="en-US" dirty="0" smtClean="0"/>
              <a:t> 0.002%  = 0.2 </a:t>
            </a:r>
            <a:r>
              <a:rPr lang="en-US" dirty="0" err="1" smtClean="0"/>
              <a:t>bp</a:t>
            </a:r>
            <a:endParaRPr lang="en-US" dirty="0" smtClean="0"/>
          </a:p>
          <a:p>
            <a:r>
              <a:rPr lang="en-US" dirty="0" smtClean="0"/>
              <a:t>Significance</a:t>
            </a:r>
          </a:p>
          <a:p>
            <a:pPr lvl="1"/>
            <a:r>
              <a:rPr lang="en-US" dirty="0" smtClean="0"/>
              <a:t>IndexArb.com: the threshold transaction cost bounds for S&amp;P 500 index arbitrage </a:t>
            </a:r>
            <a:br>
              <a:rPr lang="en-US" dirty="0" smtClean="0"/>
            </a:br>
            <a:r>
              <a:rPr lang="en-US" dirty="0" smtClean="0"/>
              <a:t>≈ </a:t>
            </a:r>
            <a:r>
              <a:rPr lang="en-US" dirty="0" smtClean="0">
                <a:sym typeface="Symbol"/>
              </a:rPr>
              <a:t></a:t>
            </a:r>
            <a:r>
              <a:rPr lang="en-US" dirty="0" smtClean="0"/>
              <a:t>1.3 index </a:t>
            </a:r>
            <a:r>
              <a:rPr lang="en-US" dirty="0" err="1"/>
              <a:t>p</a:t>
            </a:r>
            <a:r>
              <a:rPr lang="en-US" dirty="0" err="1" smtClean="0"/>
              <a:t>ts</a:t>
            </a:r>
            <a:r>
              <a:rPr lang="en-US" dirty="0" smtClean="0"/>
              <a:t> ≈ 1.3/1300 = 0.1% = 10 </a:t>
            </a:r>
            <a:r>
              <a:rPr lang="en-US" dirty="0" err="1" smtClean="0"/>
              <a:t>bp</a:t>
            </a:r>
            <a:endParaRPr lang="en-US" dirty="0" smtClean="0"/>
          </a:p>
        </p:txBody>
      </p:sp>
      <p:sp>
        <p:nvSpPr>
          <p:cNvPr id="4" name="Slide Number Placeholder 3"/>
          <p:cNvSpPr>
            <a:spLocks noGrp="1"/>
          </p:cNvSpPr>
          <p:nvPr>
            <p:ph type="sldNum" sz="quarter" idx="12"/>
          </p:nvPr>
        </p:nvSpPr>
        <p:spPr/>
        <p:txBody>
          <a:bodyPr/>
          <a:lstStyle/>
          <a:p>
            <a:fld id="{136BDD22-0C66-4239-BD54-5E379630444E}" type="slidenum">
              <a:rPr lang="en-US" smtClean="0"/>
              <a:pPr/>
              <a:t>64</a:t>
            </a:fld>
            <a:endParaRPr lang="en-US" dirty="0"/>
          </a:p>
        </p:txBody>
      </p:sp>
    </p:spTree>
    <p:extLst>
      <p:ext uri="{BB962C8B-B14F-4D97-AF65-F5344CB8AC3E}">
        <p14:creationId xmlns:p14="http://schemas.microsoft.com/office/powerpoint/2010/main" val="30692407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speed more important if …</a:t>
            </a:r>
            <a:endParaRPr lang="en-US" dirty="0"/>
          </a:p>
        </p:txBody>
      </p:sp>
      <p:sp>
        <p:nvSpPr>
          <p:cNvPr id="3" name="Content Placeholder 2"/>
          <p:cNvSpPr>
            <a:spLocks noGrp="1"/>
          </p:cNvSpPr>
          <p:nvPr>
            <p:ph idx="1"/>
          </p:nvPr>
        </p:nvSpPr>
        <p:spPr/>
        <p:txBody>
          <a:bodyPr/>
          <a:lstStyle/>
          <a:p>
            <a:r>
              <a:rPr lang="en-US" dirty="0" smtClean="0"/>
              <a:t>Traders successively accessing multiple market center.</a:t>
            </a:r>
          </a:p>
          <a:p>
            <a:pPr lvl="1"/>
            <a:r>
              <a:rPr lang="en-US" dirty="0" smtClean="0"/>
              <a:t>50 market centers x 10 </a:t>
            </a:r>
            <a:r>
              <a:rPr lang="en-US" dirty="0" err="1" smtClean="0"/>
              <a:t>ms</a:t>
            </a:r>
            <a:r>
              <a:rPr lang="en-US" dirty="0" smtClean="0"/>
              <a:t>/center = 0.5 sec.</a:t>
            </a:r>
          </a:p>
          <a:p>
            <a:r>
              <a:rPr lang="en-US" dirty="0" smtClean="0"/>
              <a:t>Traders use successive orders each of which depends on results of the previous order.</a:t>
            </a:r>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65</a:t>
            </a:fld>
            <a:endParaRPr lang="en-US"/>
          </a:p>
        </p:txBody>
      </p:sp>
    </p:spTree>
    <p:extLst>
      <p:ext uri="{BB962C8B-B14F-4D97-AF65-F5344CB8AC3E}">
        <p14:creationId xmlns:p14="http://schemas.microsoft.com/office/powerpoint/2010/main" val="42472001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The value of relative speed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stock with volatility of 3% per day</a:t>
            </a:r>
          </a:p>
          <a:p>
            <a:pPr lvl="1"/>
            <a:r>
              <a:rPr lang="en-US" dirty="0" smtClean="0"/>
              <a:t>≈ 47% per year</a:t>
            </a:r>
          </a:p>
          <a:p>
            <a:r>
              <a:rPr lang="en-US" dirty="0" smtClean="0"/>
              <a:t>A single random announcement causes the stock to move </a:t>
            </a:r>
            <a:r>
              <a:rPr lang="en-US" dirty="0" smtClean="0">
                <a:sym typeface="Symbol"/>
              </a:rPr>
              <a:t>3%</a:t>
            </a:r>
            <a:endParaRPr lang="en-US" dirty="0" smtClean="0"/>
          </a:p>
          <a:p>
            <a:pPr lvl="1"/>
            <a:r>
              <a:rPr lang="en-US" dirty="0" smtClean="0"/>
              <a:t>Someone with a </a:t>
            </a:r>
            <a:r>
              <a:rPr lang="en-US" i="1" dirty="0" smtClean="0"/>
              <a:t>relative</a:t>
            </a:r>
            <a:r>
              <a:rPr lang="en-US" dirty="0" smtClean="0"/>
              <a:t> time advantage can take long or short position against others and earn 3% </a:t>
            </a:r>
          </a:p>
          <a:p>
            <a:pPr lvl="1"/>
            <a:r>
              <a:rPr lang="en-US" dirty="0" smtClean="0"/>
              <a:t>First mover in the case of fundamental information imposes adverse selection costs on the market  and can lead to market failure. </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66</a:t>
            </a:fld>
            <a:endParaRPr lang="en-US"/>
          </a:p>
        </p:txBody>
      </p:sp>
    </p:spTree>
    <p:extLst>
      <p:ext uri="{BB962C8B-B14F-4D97-AF65-F5344CB8AC3E}">
        <p14:creationId xmlns:p14="http://schemas.microsoft.com/office/powerpoint/2010/main" val="19678353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mover advantages</a:t>
            </a:r>
            <a:endParaRPr lang="en-US" dirty="0"/>
          </a:p>
        </p:txBody>
      </p:sp>
      <p:sp>
        <p:nvSpPr>
          <p:cNvPr id="3" name="Content Placeholder 2"/>
          <p:cNvSpPr>
            <a:spLocks noGrp="1"/>
          </p:cNvSpPr>
          <p:nvPr>
            <p:ph idx="1"/>
          </p:nvPr>
        </p:nvSpPr>
        <p:spPr/>
        <p:txBody>
          <a:bodyPr/>
          <a:lstStyle/>
          <a:p>
            <a:r>
              <a:rPr lang="en-US" dirty="0" smtClean="0"/>
              <a:t>Pre-</a:t>
            </a:r>
            <a:r>
              <a:rPr lang="en-US" dirty="0" err="1" smtClean="0"/>
              <a:t>Reg</a:t>
            </a:r>
            <a:r>
              <a:rPr lang="en-US" dirty="0" smtClean="0"/>
              <a:t> NMS NYSE specialist had first option on </a:t>
            </a:r>
            <a:r>
              <a:rPr lang="en-US" dirty="0" err="1" smtClean="0"/>
              <a:t>SuperDot</a:t>
            </a:r>
            <a:r>
              <a:rPr lang="en-US" dirty="0" smtClean="0"/>
              <a:t> order flow.</a:t>
            </a:r>
          </a:p>
          <a:p>
            <a:r>
              <a:rPr lang="en-US" dirty="0" smtClean="0"/>
              <a:t>Broker dealers can re-route orders to public market centers.</a:t>
            </a:r>
          </a:p>
          <a:p>
            <a:r>
              <a:rPr lang="en-US" dirty="0" smtClean="0"/>
              <a:t>Flash orders</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67</a:t>
            </a:fld>
            <a:endParaRPr lang="en-US"/>
          </a:p>
        </p:txBody>
      </p:sp>
    </p:spTree>
    <p:extLst>
      <p:ext uri="{BB962C8B-B14F-4D97-AF65-F5344CB8AC3E}">
        <p14:creationId xmlns:p14="http://schemas.microsoft.com/office/powerpoint/2010/main" val="1998546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HF traders the new market makers?</a:t>
            </a:r>
            <a:endParaRPr lang="en-US" dirty="0"/>
          </a:p>
        </p:txBody>
      </p:sp>
      <p:sp>
        <p:nvSpPr>
          <p:cNvPr id="3" name="Content Placeholder 2"/>
          <p:cNvSpPr>
            <a:spLocks noGrp="1"/>
          </p:cNvSpPr>
          <p:nvPr>
            <p:ph idx="1"/>
          </p:nvPr>
        </p:nvSpPr>
        <p:spPr/>
        <p:txBody>
          <a:bodyPr>
            <a:normAutofit lnSpcReduction="10000"/>
          </a:bodyPr>
          <a:lstStyle/>
          <a:p>
            <a:r>
              <a:rPr lang="en-US" dirty="0" smtClean="0"/>
              <a:t>Should they be subject to the same affirmative and negative obligations as market-makers in the old trading floors?</a:t>
            </a:r>
          </a:p>
          <a:p>
            <a:pPr lvl="1"/>
            <a:r>
              <a:rPr lang="en-US" dirty="0" smtClean="0"/>
              <a:t>Do their activities enhance the reputation of the market centers?</a:t>
            </a:r>
          </a:p>
          <a:p>
            <a:pPr lvl="1"/>
            <a:r>
              <a:rPr lang="en-US" dirty="0" smtClean="0"/>
              <a:t>How will they be compensated for assuming the market-making obligations?</a:t>
            </a:r>
          </a:p>
          <a:p>
            <a:r>
              <a:rPr lang="en-US" dirty="0" smtClean="0"/>
              <a:t>How much liquidity are they really providing?</a:t>
            </a:r>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68</a:t>
            </a:fld>
            <a:endParaRPr lang="en-US"/>
          </a:p>
        </p:txBody>
      </p:sp>
    </p:spTree>
    <p:extLst>
      <p:ext uri="{BB962C8B-B14F-4D97-AF65-F5344CB8AC3E}">
        <p14:creationId xmlns:p14="http://schemas.microsoft.com/office/powerpoint/2010/main" val="5621173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p:txBody>
          <a:bodyPr/>
          <a:lstStyle/>
          <a:p>
            <a:r>
              <a:rPr lang="en-US" dirty="0" smtClean="0"/>
              <a:t>Who is monitoring the activities of HF traders?</a:t>
            </a:r>
          </a:p>
          <a:p>
            <a:pPr lvl="1"/>
            <a:r>
              <a:rPr lang="en-US" dirty="0" smtClean="0"/>
              <a:t>The first-line monitor is the individual market center … of which the HF trading firm might be a partial owner or major customer.</a:t>
            </a:r>
          </a:p>
          <a:p>
            <a:pPr lvl="1"/>
            <a:r>
              <a:rPr lang="en-US" dirty="0" smtClean="0"/>
              <a:t>Individual market centers can’t monitor cross-market activity.</a:t>
            </a:r>
          </a:p>
        </p:txBody>
      </p:sp>
      <p:sp>
        <p:nvSpPr>
          <p:cNvPr id="4" name="Slide Number Placeholder 3"/>
          <p:cNvSpPr>
            <a:spLocks noGrp="1"/>
          </p:cNvSpPr>
          <p:nvPr>
            <p:ph type="sldNum" sz="quarter" idx="12"/>
          </p:nvPr>
        </p:nvSpPr>
        <p:spPr/>
        <p:txBody>
          <a:bodyPr/>
          <a:lstStyle/>
          <a:p>
            <a:fld id="{209BAFFF-E36A-4B57-9655-92B0909E7771}" type="slidenum">
              <a:rPr lang="en-US" smtClean="0"/>
              <a:pPr/>
              <a:t>69</a:t>
            </a:fld>
            <a:endParaRPr lang="en-US"/>
          </a:p>
        </p:txBody>
      </p:sp>
    </p:spTree>
    <p:extLst>
      <p:ext uri="{BB962C8B-B14F-4D97-AF65-F5344CB8AC3E}">
        <p14:creationId xmlns:p14="http://schemas.microsoft.com/office/powerpoint/2010/main" val="14135652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593"/>
            <a:ext cx="8229600" cy="1111607"/>
          </a:xfrm>
        </p:spPr>
        <p:txBody>
          <a:bodyPr>
            <a:normAutofit fontScale="90000"/>
          </a:bodyPr>
          <a:lstStyle/>
          <a:p>
            <a:r>
              <a:rPr lang="en-US" dirty="0" smtClean="0"/>
              <a:t>Classic manipulation: </a:t>
            </a:r>
            <a:br>
              <a:rPr lang="en-US" dirty="0" smtClean="0"/>
            </a:br>
            <a:r>
              <a:rPr lang="en-US" dirty="0" smtClean="0"/>
              <a:t>one security, one market</a:t>
            </a:r>
            <a:endParaRPr lang="en-US" dirty="0"/>
          </a:p>
        </p:txBody>
      </p:sp>
      <p:sp>
        <p:nvSpPr>
          <p:cNvPr id="3" name="Content Placeholder 2"/>
          <p:cNvSpPr>
            <a:spLocks noGrp="1"/>
          </p:cNvSpPr>
          <p:nvPr>
            <p:ph idx="1"/>
          </p:nvPr>
        </p:nvSpPr>
        <p:spPr>
          <a:xfrm>
            <a:off x="457200" y="2057400"/>
            <a:ext cx="8229600" cy="4068763"/>
          </a:xfrm>
        </p:spPr>
        <p:txBody>
          <a:bodyPr>
            <a:normAutofit fontScale="92500"/>
          </a:bodyPr>
          <a:lstStyle/>
          <a:p>
            <a:r>
              <a:rPr lang="en-US" dirty="0" smtClean="0"/>
              <a:t>Bear raids</a:t>
            </a:r>
          </a:p>
          <a:p>
            <a:r>
              <a:rPr lang="en-US" dirty="0" smtClean="0"/>
              <a:t>Pump and dump</a:t>
            </a:r>
          </a:p>
          <a:p>
            <a:r>
              <a:rPr lang="en-US" dirty="0" smtClean="0"/>
              <a:t>Short squeezes</a:t>
            </a:r>
          </a:p>
          <a:p>
            <a:r>
              <a:rPr lang="en-US" dirty="0" smtClean="0"/>
              <a:t>Detection by …</a:t>
            </a:r>
          </a:p>
          <a:p>
            <a:pPr lvl="1"/>
            <a:r>
              <a:rPr lang="en-US" dirty="0" smtClean="0"/>
              <a:t>Statistical analysis</a:t>
            </a:r>
          </a:p>
          <a:p>
            <a:pPr lvl="1"/>
            <a:r>
              <a:rPr lang="en-US" dirty="0" smtClean="0"/>
              <a:t>Position reports, sequenced trade records, market participants known to each other.</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09BAFFF-E36A-4B57-9655-92B0909E7771}" type="slidenum">
              <a:rPr lang="en-US" smtClean="0"/>
              <a:pPr/>
              <a:t>70</a:t>
            </a:fld>
            <a:endParaRPr lang="en-US"/>
          </a:p>
        </p:txBody>
      </p:sp>
    </p:spTree>
    <p:extLst>
      <p:ext uri="{BB962C8B-B14F-4D97-AF65-F5344CB8AC3E}">
        <p14:creationId xmlns:p14="http://schemas.microsoft.com/office/powerpoint/2010/main" val="31225475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New-wave manipulations: some possibilities</a:t>
            </a:r>
            <a:endParaRPr lang="en-US" dirty="0"/>
          </a:p>
        </p:txBody>
      </p:sp>
      <p:sp>
        <p:nvSpPr>
          <p:cNvPr id="3" name="Content Placeholder 2"/>
          <p:cNvSpPr>
            <a:spLocks noGrp="1"/>
          </p:cNvSpPr>
          <p:nvPr>
            <p:ph idx="1"/>
          </p:nvPr>
        </p:nvSpPr>
        <p:spPr/>
        <p:txBody>
          <a:bodyPr>
            <a:normAutofit fontScale="92500"/>
          </a:bodyPr>
          <a:lstStyle/>
          <a:p>
            <a:r>
              <a:rPr lang="en-US" dirty="0" smtClean="0"/>
              <a:t>multiple securities, multiple markets</a:t>
            </a:r>
          </a:p>
          <a:p>
            <a:r>
              <a:rPr lang="en-US" dirty="0" smtClean="0"/>
              <a:t>Security can be constructed by </a:t>
            </a:r>
          </a:p>
          <a:p>
            <a:pPr lvl="1"/>
            <a:r>
              <a:rPr lang="en-US" dirty="0" smtClean="0"/>
              <a:t>stripping an index</a:t>
            </a:r>
          </a:p>
          <a:p>
            <a:pPr lvl="1"/>
            <a:r>
              <a:rPr lang="en-US" dirty="0" smtClean="0"/>
              <a:t>via derivatives</a:t>
            </a:r>
          </a:p>
          <a:p>
            <a:r>
              <a:rPr lang="en-US" dirty="0" smtClean="0"/>
              <a:t>Can non-directional trading in the underlying affect volatility in the derivatives?</a:t>
            </a:r>
          </a:p>
          <a:p>
            <a:r>
              <a:rPr lang="en-US" dirty="0" smtClean="0"/>
              <a:t>Can message traffic be used strategically to alter system-wide latency?</a:t>
            </a:r>
          </a:p>
        </p:txBody>
      </p:sp>
      <p:sp>
        <p:nvSpPr>
          <p:cNvPr id="4" name="Slide Number Placeholder 3"/>
          <p:cNvSpPr>
            <a:spLocks noGrp="1"/>
          </p:cNvSpPr>
          <p:nvPr>
            <p:ph type="sldNum" sz="quarter" idx="12"/>
          </p:nvPr>
        </p:nvSpPr>
        <p:spPr/>
        <p:txBody>
          <a:bodyPr/>
          <a:lstStyle/>
          <a:p>
            <a:fld id="{209BAFFF-E36A-4B57-9655-92B0909E7771}" type="slidenum">
              <a:rPr lang="en-US" smtClean="0"/>
              <a:pPr/>
              <a:t>71</a:t>
            </a:fld>
            <a:endParaRPr lang="en-US"/>
          </a:p>
        </p:txBody>
      </p:sp>
    </p:spTree>
    <p:extLst>
      <p:ext uri="{BB962C8B-B14F-4D97-AF65-F5344CB8AC3E}">
        <p14:creationId xmlns:p14="http://schemas.microsoft.com/office/powerpoint/2010/main" val="585755318"/>
      </p:ext>
    </p:extLst>
  </p:cSld>
  <p:clrMapOvr>
    <a:masterClrMapping/>
  </p:clrMapOvr>
</p:sld>
</file>

<file path=ppt/theme/theme1.xml><?xml version="1.0" encoding="utf-8"?>
<a:theme xmlns:a="http://schemas.openxmlformats.org/drawingml/2006/main" name="ClassNote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defRPr sz="2400" dirty="0">
            <a:solidFill>
              <a:schemeClr val="tx1"/>
            </a:solidFill>
            <a:latin typeface="Cambr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dirty="0" smtClean="0">
            <a:latin typeface="Cambria"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ClassNote02</Template>
  <TotalTime>5863</TotalTime>
  <Words>2369</Words>
  <Application>Microsoft Office PowerPoint</Application>
  <PresentationFormat>On-screen Show (4:3)</PresentationFormat>
  <Paragraphs>372</Paragraphs>
  <Slides>71</Slides>
  <Notes>5</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ClassNote02</vt:lpstr>
      <vt:lpstr>High frequency trading:  Issues and evidence</vt:lpstr>
      <vt:lpstr>The US (Regulatory) Perspective</vt:lpstr>
      <vt:lpstr>The Canadian perspective</vt:lpstr>
      <vt:lpstr>The UK perspective</vt:lpstr>
      <vt:lpstr>HFT: Some claimed costs and benefits</vt:lpstr>
      <vt:lpstr>HFT and liquidity (Hasbrouck and Saar)</vt:lpstr>
      <vt:lpstr>Sample</vt:lpstr>
      <vt:lpstr>NASDAQ Data: TotalView-ITCH.</vt:lpstr>
      <vt:lpstr>Order chains</vt:lpstr>
      <vt:lpstr>Imputing links</vt:lpstr>
      <vt:lpstr>Imputing links</vt:lpstr>
      <vt:lpstr>Features of imputed runs</vt:lpstr>
      <vt:lpstr>Strategies suggest a measure …</vt:lpstr>
      <vt:lpstr>Standard Market Quality Measures</vt:lpstr>
      <vt:lpstr>And their correlation with RunsInProcess</vt:lpstr>
      <vt:lpstr>Caveats</vt:lpstr>
      <vt:lpstr>Features of market data  (possibly) related to HFT</vt:lpstr>
      <vt:lpstr>One-second periodicities</vt:lpstr>
      <vt:lpstr>Periodicity (mod(t,1000))</vt:lpstr>
      <vt:lpstr>Abrupt fits of activity</vt:lpstr>
      <vt:lpstr>Panel A: INWK on June 2, 2008, 2:00pm to 2:10pm</vt:lpstr>
      <vt:lpstr>SANM on June 17, 2008, 12:00pm to 12:10pm </vt:lpstr>
      <vt:lpstr>GNTX on June 12, 2008, 12:10pm to 12:20pm </vt:lpstr>
      <vt:lpstr>Significance of bursts?</vt:lpstr>
      <vt:lpstr>High-frequency quoting (work in process)</vt:lpstr>
      <vt:lpstr>National Best Bid and Offer for AEPI  during regular trading hours</vt:lpstr>
      <vt:lpstr>PowerPoint Presentation</vt:lpstr>
      <vt:lpstr>PowerPoint Presentation</vt:lpstr>
      <vt:lpstr>PowerPoint Presentation</vt:lpstr>
      <vt:lpstr>Caveats</vt:lpstr>
      <vt:lpstr>National Best Bid and Offer for AEPI from 11:00 to 12:10</vt:lpstr>
      <vt:lpstr>National Best Bid and Offer for AEPI from 11:15:00 to 11:16:00</vt:lpstr>
      <vt:lpstr>National Best Bid and Offer for AEPI from 11:15:00 to 11:16:00</vt:lpstr>
      <vt:lpstr>National Best Bid for AEPI: 11:15:21.400 to 11:15:21.800 (400 ms)</vt:lpstr>
      <vt:lpstr>So what? Who cares?</vt:lpstr>
      <vt:lpstr>“Dark” Trades</vt:lpstr>
      <vt:lpstr>Features of the AEPI episodes</vt:lpstr>
      <vt:lpstr>Analysis framework:  Time-scale decomposition</vt:lpstr>
      <vt:lpstr>Multi-resolution analysis of AEPI bid</vt:lpstr>
      <vt:lpstr>PowerPoint Presentation</vt:lpstr>
      <vt:lpstr>PowerPoint Presentation</vt:lpstr>
      <vt:lpstr>PowerPoint Presentation</vt:lpstr>
      <vt:lpstr>The cumulative wavelet variance:  an interpretation</vt:lpstr>
      <vt:lpstr>Timing a trade: the price path</vt:lpstr>
      <vt:lpstr>Timing a trade: the arrival window</vt:lpstr>
      <vt:lpstr>The time-weighted average price (TWAP) benchmark</vt:lpstr>
      <vt:lpstr>Timing a trade: TWAP Risk</vt:lpstr>
      <vt:lpstr>How large is short-term volatility … ?</vt:lpstr>
      <vt:lpstr>Data sample </vt:lpstr>
      <vt:lpstr>PowerPoint Presentation</vt:lpstr>
      <vt:lpstr>The take-away</vt:lpstr>
      <vt:lpstr>How closely do the bid and ask track at different time scales.</vt:lpstr>
      <vt:lpstr>PowerPoint Presentation</vt:lpstr>
      <vt:lpstr>How closely do movements  in the bid and ask track?</vt:lpstr>
      <vt:lpstr>HFT and market efficiency</vt:lpstr>
      <vt:lpstr>BHR conclude:</vt:lpstr>
      <vt:lpstr>Isn’t market efficiency an unqualified benefit?</vt:lpstr>
      <vt:lpstr>Public information</vt:lpstr>
      <vt:lpstr>Private information: the fundamental analyst</vt:lpstr>
      <vt:lpstr>Interject another player …</vt:lpstr>
      <vt:lpstr>PowerPoint Presentation</vt:lpstr>
      <vt:lpstr>Why does HFQ occur?</vt:lpstr>
      <vt:lpstr>Open and Ongoing Issues</vt:lpstr>
      <vt:lpstr>The value of absolute speed</vt:lpstr>
      <vt:lpstr>Absolute speed more important if …</vt:lpstr>
      <vt:lpstr>The value of relative speed</vt:lpstr>
      <vt:lpstr>First mover advantages</vt:lpstr>
      <vt:lpstr>Are HF traders the new market makers?</vt:lpstr>
      <vt:lpstr>Monitoring</vt:lpstr>
      <vt:lpstr>Classic manipulation:  one security, one market</vt:lpstr>
      <vt:lpstr>New-wave manipulations: some possibilities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ClassNote02.potx</dc:title>
  <dc:creator>Joel</dc:creator>
  <cp:lastModifiedBy>Joel Hasbrouck</cp:lastModifiedBy>
  <cp:revision>58</cp:revision>
  <dcterms:created xsi:type="dcterms:W3CDTF">2012-04-27T15:27:59Z</dcterms:created>
  <dcterms:modified xsi:type="dcterms:W3CDTF">2012-09-12T18:43:20Z</dcterms:modified>
</cp:coreProperties>
</file>