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59" r:id="rId2"/>
    <p:sldId id="327" r:id="rId3"/>
    <p:sldId id="348" r:id="rId4"/>
    <p:sldId id="356" r:id="rId5"/>
    <p:sldId id="410" r:id="rId6"/>
    <p:sldId id="411" r:id="rId7"/>
    <p:sldId id="412" r:id="rId8"/>
    <p:sldId id="413" r:id="rId9"/>
    <p:sldId id="414" r:id="rId10"/>
    <p:sldId id="361" r:id="rId11"/>
    <p:sldId id="379" r:id="rId12"/>
    <p:sldId id="306" r:id="rId13"/>
    <p:sldId id="378" r:id="rId14"/>
    <p:sldId id="307" r:id="rId15"/>
    <p:sldId id="380" r:id="rId16"/>
    <p:sldId id="328" r:id="rId17"/>
    <p:sldId id="381" r:id="rId18"/>
    <p:sldId id="382" r:id="rId19"/>
    <p:sldId id="415" r:id="rId20"/>
    <p:sldId id="383" r:id="rId21"/>
    <p:sldId id="384" r:id="rId22"/>
    <p:sldId id="385" r:id="rId23"/>
    <p:sldId id="407" r:id="rId24"/>
    <p:sldId id="274" r:id="rId25"/>
    <p:sldId id="357" r:id="rId26"/>
    <p:sldId id="330" r:id="rId27"/>
    <p:sldId id="355" r:id="rId28"/>
    <p:sldId id="386" r:id="rId29"/>
    <p:sldId id="387" r:id="rId30"/>
    <p:sldId id="389" r:id="rId31"/>
    <p:sldId id="360" r:id="rId32"/>
    <p:sldId id="390" r:id="rId33"/>
    <p:sldId id="391" r:id="rId34"/>
    <p:sldId id="392" r:id="rId35"/>
    <p:sldId id="393" r:id="rId36"/>
    <p:sldId id="334" r:id="rId37"/>
    <p:sldId id="401" r:id="rId38"/>
    <p:sldId id="395" r:id="rId39"/>
    <p:sldId id="402" r:id="rId40"/>
    <p:sldId id="375" r:id="rId41"/>
    <p:sldId id="408" r:id="rId42"/>
    <p:sldId id="376" r:id="rId43"/>
    <p:sldId id="396" r:id="rId44"/>
    <p:sldId id="397" r:id="rId45"/>
    <p:sldId id="399" r:id="rId46"/>
    <p:sldId id="398" r:id="rId47"/>
    <p:sldId id="295" r:id="rId48"/>
    <p:sldId id="394" r:id="rId49"/>
    <p:sldId id="296" r:id="rId50"/>
    <p:sldId id="323" r:id="rId51"/>
    <p:sldId id="363" r:id="rId52"/>
    <p:sldId id="364" r:id="rId53"/>
    <p:sldId id="365" r:id="rId54"/>
    <p:sldId id="326" r:id="rId55"/>
    <p:sldId id="341" r:id="rId56"/>
    <p:sldId id="367" r:id="rId57"/>
    <p:sldId id="366" r:id="rId58"/>
    <p:sldId id="343" r:id="rId59"/>
    <p:sldId id="403" r:id="rId60"/>
    <p:sldId id="344" r:id="rId61"/>
    <p:sldId id="404" r:id="rId62"/>
    <p:sldId id="369" r:id="rId63"/>
    <p:sldId id="351" r:id="rId64"/>
    <p:sldId id="371" r:id="rId65"/>
    <p:sldId id="372" r:id="rId66"/>
    <p:sldId id="352" r:id="rId67"/>
    <p:sldId id="373" r:id="rId68"/>
    <p:sldId id="353" r:id="rId69"/>
    <p:sldId id="409" r:id="rId70"/>
    <p:sldId id="374" r:id="rId71"/>
    <p:sldId id="346" r:id="rId72"/>
    <p:sldId id="347" r:id="rId73"/>
    <p:sldId id="416" r:id="rId74"/>
    <p:sldId id="405" r:id="rId75"/>
    <p:sldId id="406" r:id="rId76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clrMru>
    <a:srgbClr val="000000"/>
    <a:srgbClr val="2E6EBC"/>
    <a:srgbClr val="4A88D2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798" autoAdjust="0"/>
    <p:restoredTop sz="85050" autoAdjust="0"/>
  </p:normalViewPr>
  <p:slideViewPr>
    <p:cSldViewPr>
      <p:cViewPr varScale="1">
        <p:scale>
          <a:sx n="79" d="100"/>
          <a:sy n="79" d="100"/>
        </p:scale>
        <p:origin x="-8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2538"/>
    </p:cViewPr>
  </p:sorterViewPr>
  <p:notesViewPr>
    <p:cSldViewPr>
      <p:cViewPr varScale="1">
        <p:scale>
          <a:sx n="46" d="100"/>
          <a:sy n="46" d="100"/>
        </p:scale>
        <p:origin x="-2083" y="-101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CAB58-FD6E-4F58-A6D0-A2B3DBBD183D}" type="datetimeFigureOut">
              <a:rPr lang="en-US" smtClean="0"/>
              <a:pPr/>
              <a:t>3/6/2013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1CA39-FA1D-4E04-8AB1-491B866712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82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64C3F-4887-48C2-A194-A597530F221B}" type="datetimeFigureOut">
              <a:rPr lang="en-US" smtClean="0"/>
              <a:pPr/>
              <a:t>3/6/2013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E67E3-E5AB-4FCF-B565-EFD6D14C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5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07893"/>
            <a:ext cx="7772400" cy="715089"/>
          </a:xfrm>
          <a:effectLst>
            <a:innerShdw blurRad="114300">
              <a:schemeClr val="accent1"/>
            </a:innerShdw>
          </a:effectLst>
        </p:spPr>
        <p:txBody>
          <a:bodyPr>
            <a:spAutoFit/>
          </a:bodyPr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8546-0A3A-4202-89DF-30A27E6245C5}" type="datetime1">
              <a:rPr lang="en-US" smtClean="0"/>
              <a:t>3/6/2013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873E-1A9F-4E31-9794-5071E2410F20}" type="datetime1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193"/>
            <a:ext cx="8229600" cy="18736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200400"/>
            <a:ext cx="6553200" cy="2925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B08-0DD8-4A41-B6B7-284425FA1C0F}" type="datetime1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A68F3-EF1F-428F-A427-A3C23EE1CC6A}" type="datetime1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2D1D-E4C2-4E47-99FC-EB98BC1F3231}" type="datetime1">
              <a:rPr lang="en-US" smtClean="0"/>
              <a:t>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3/6/2013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per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905001"/>
            <a:ext cx="5791200" cy="228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3/6/2013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838200"/>
            <a:ext cx="5334000" cy="8382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rgbClr val="2E6EBC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60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CCD6-9BF4-4A2D-91A5-8E3D7FA71370}" type="datetime1">
              <a:rPr lang="en-US" smtClean="0"/>
              <a:t>3/6/2013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5B4E-57EE-4DE0-A3F9-F3B7BE5F9067}" type="datetime1">
              <a:rPr lang="en-US" smtClean="0"/>
              <a:t>3/6/2013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22860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8568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2056948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2514035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297112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428209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885296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4342383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79947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525655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571364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0" y="617073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0" y="662781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114277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159986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rot="5400000">
            <a:off x="-29710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rot="5400000">
            <a:off x="-2513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rot="5400000">
            <a:off x="-20566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rot="5400000">
            <a:off x="-227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rot="5400000">
            <a:off x="229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rot="5400000">
            <a:off x="686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rot="5400000">
            <a:off x="1143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rot="5400000">
            <a:off x="1600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 rot="5400000">
            <a:off x="2058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rot="5400000">
            <a:off x="2515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rot="5400000">
            <a:off x="2972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rot="5400000">
            <a:off x="3429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rot="5400000">
            <a:off x="3886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rot="5400000">
            <a:off x="4344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rot="5400000">
            <a:off x="4801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rot="5400000">
            <a:off x="5258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rot="5400000">
            <a:off x="-15994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rot="5400000">
            <a:off x="-11422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rot="5400000">
            <a:off x="-685006" y="3428207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ADF-9A28-4302-BFD7-10540398837A}" type="datetime1">
              <a:rPr lang="en-US" smtClean="0"/>
              <a:t>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229600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/>
            </a:innerShdw>
          </a:effectLst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fld id="{6E97C4B6-6645-4F26-BCA8-BA211B4FAB7D}" type="datetime1">
              <a:rPr lang="en-US" smtClean="0"/>
              <a:t>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356350"/>
            <a:ext cx="487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326" y="6351627"/>
            <a:ext cx="377274" cy="374571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>
                <a:lumMod val="75000"/>
              </a:schemeClr>
            </a:innerShdw>
          </a:effectLst>
        </p:spPr>
        <p:txBody>
          <a:bodyPr vert="horz" wrap="none" lIns="45720" tIns="45720" rIns="45720" bIns="45720" rtlCol="0" anchor="ctr" anchorCtr="1">
            <a:spAutoFit/>
          </a:bodyPr>
          <a:lstStyle>
            <a:lvl1pPr algn="r">
              <a:defRPr sz="1600"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9" r:id="rId3"/>
    <p:sldLayoutId id="2147483678" r:id="rId4"/>
    <p:sldLayoutId id="2147483652" r:id="rId5"/>
    <p:sldLayoutId id="2147483654" r:id="rId6"/>
    <p:sldLayoutId id="2147483680" r:id="rId7"/>
    <p:sldLayoutId id="2147483655" r:id="rId8"/>
    <p:sldLayoutId id="2147483660" r:id="rId9"/>
    <p:sldLayoutId id="2147483656" r:id="rId10"/>
    <p:sldLayoutId id="21474836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940957"/>
          </a:xfrm>
        </p:spPr>
        <p:txBody>
          <a:bodyPr/>
          <a:lstStyle/>
          <a:p>
            <a:r>
              <a:rPr lang="en-US" dirty="0"/>
              <a:t>High Frequency Quoting:</a:t>
            </a:r>
            <a:br>
              <a:rPr lang="en-US" dirty="0"/>
            </a:br>
            <a:r>
              <a:rPr lang="en-US" dirty="0"/>
              <a:t>Short-Term Volatility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Bids and </a:t>
            </a:r>
            <a:r>
              <a:rPr lang="en-US" dirty="0" smtClean="0"/>
              <a:t>Offers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Joel Hasbrouck</a:t>
            </a:r>
            <a:br>
              <a:rPr lang="en-US" dirty="0" smtClean="0"/>
            </a:br>
            <a:r>
              <a:rPr lang="en-US" dirty="0" smtClean="0"/>
              <a:t>Stern School, NYU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teach in an entry-level training program at a large financial firm that is generally thought to engage in high frequency trading.</a:t>
            </a:r>
          </a:p>
          <a:p>
            <a:r>
              <a:rPr lang="en-US" dirty="0" smtClean="0"/>
              <a:t>I serve on a CFTC advisory committee that discusses issues related to high frequency trading.</a:t>
            </a:r>
          </a:p>
        </p:txBody>
      </p:sp>
    </p:spTree>
    <p:extLst>
      <p:ext uri="{BB962C8B-B14F-4D97-AF65-F5344CB8AC3E}">
        <p14:creationId xmlns:p14="http://schemas.microsoft.com/office/powerpoint/2010/main" val="181355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1. AEPI bid and offer, April 29, 2011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"/>
          <a:stretch/>
        </p:blipFill>
        <p:spPr bwMode="auto">
          <a:xfrm>
            <a:off x="838199" y="1066800"/>
            <a:ext cx="7872581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04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Figure 1. AEPI bid and offer on April 29, 2011 (detail)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7"/>
          <a:stretch/>
        </p:blipFill>
        <p:spPr bwMode="auto">
          <a:xfrm>
            <a:off x="1066800" y="1447800"/>
            <a:ext cx="7162800" cy="503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0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1905001"/>
            <a:ext cx="7467600" cy="2286000"/>
          </a:xfrm>
        </p:spPr>
        <p:txBody>
          <a:bodyPr/>
          <a:lstStyle/>
          <a:p>
            <a:r>
              <a:rPr lang="en-US" dirty="0" smtClean="0"/>
              <a:t>More pictures from the </a:t>
            </a:r>
            <a:br>
              <a:rPr lang="en-US" dirty="0" smtClean="0"/>
            </a:br>
            <a:r>
              <a:rPr lang="en-US" dirty="0" smtClean="0"/>
              <a:t>National (High Frequency) </a:t>
            </a:r>
            <a:br>
              <a:rPr lang="en-US" dirty="0" smtClean="0"/>
            </a:br>
            <a:r>
              <a:rPr lang="en-US" dirty="0" smtClean="0"/>
              <a:t>Portrait Gallery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8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44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742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74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91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volatility: the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its economic meaning and importance?</a:t>
            </a:r>
          </a:p>
          <a:p>
            <a:r>
              <a:rPr lang="en-US" dirty="0" smtClean="0"/>
              <a:t>How should we measure it?</a:t>
            </a:r>
          </a:p>
          <a:p>
            <a:r>
              <a:rPr lang="en-US" dirty="0" smtClean="0"/>
              <a:t>Is it elevated? Relative to what?</a:t>
            </a:r>
          </a:p>
          <a:p>
            <a:r>
              <a:rPr lang="en-US" dirty="0" smtClean="0"/>
              <a:t>Has it increased over the recent past along with the utilization of advanced trading technology?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 and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Analyses of high frequency trading</a:t>
            </a:r>
          </a:p>
          <a:p>
            <a:r>
              <a:rPr lang="en-US" dirty="0" smtClean="0"/>
              <a:t>Volatility modeling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Methodology: time scale resolution and variance estimation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“HF traders are the new market makers.”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Provide valuable intermediation services.</a:t>
            </a:r>
          </a:p>
          <a:p>
            <a:pPr lvl="1"/>
            <a:r>
              <a:rPr lang="en-US" dirty="0" smtClean="0"/>
              <a:t>Like traditional designated dealers and specialists.</a:t>
            </a:r>
          </a:p>
          <a:p>
            <a:r>
              <a:rPr lang="en-US" dirty="0" err="1" smtClean="0"/>
              <a:t>Hendershott</a:t>
            </a:r>
            <a:r>
              <a:rPr lang="en-US" dirty="0" smtClean="0"/>
              <a:t>, Jones and Menkveld (2011): NYSE message traffic </a:t>
            </a:r>
          </a:p>
          <a:p>
            <a:r>
              <a:rPr lang="en-US" dirty="0" smtClean="0"/>
              <a:t>Hasbrouck and Saar (2012): strategic runs / order chains </a:t>
            </a:r>
          </a:p>
          <a:p>
            <a:r>
              <a:rPr lang="en-US" dirty="0" smtClean="0"/>
              <a:t>Brogaard, </a:t>
            </a:r>
            <a:r>
              <a:rPr lang="en-US" dirty="0" err="1" smtClean="0"/>
              <a:t>Hendershott</a:t>
            </a:r>
            <a:r>
              <a:rPr lang="en-US" dirty="0" smtClean="0"/>
              <a:t> and Riordan (2012) use </a:t>
            </a:r>
            <a:r>
              <a:rPr lang="en-US" dirty="0" err="1" smtClean="0"/>
              <a:t>Nasdaq</a:t>
            </a:r>
            <a:r>
              <a:rPr lang="en-US" dirty="0" smtClean="0"/>
              <a:t> HFT dataset in which trades used to define a set of high frequency traders. </a:t>
            </a:r>
          </a:p>
          <a:p>
            <a:r>
              <a:rPr lang="en-US" dirty="0" smtClean="0"/>
              <a:t>Studies generally find that HFT activity is associated with (causes?) higher market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2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“HF traders are predatory.”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profit from HF information asymmetries at the expense of natural liquidity seekers (hedgers, producers of fundamental information).</a:t>
            </a:r>
          </a:p>
          <a:p>
            <a:r>
              <a:rPr lang="en-US" dirty="0" err="1" smtClean="0"/>
              <a:t>Jarrow</a:t>
            </a:r>
            <a:r>
              <a:rPr lang="en-US" dirty="0" smtClean="0"/>
              <a:t> and </a:t>
            </a:r>
            <a:r>
              <a:rPr lang="en-US" dirty="0" err="1" smtClean="0"/>
              <a:t>Protter</a:t>
            </a:r>
            <a:r>
              <a:rPr lang="en-US" dirty="0" smtClean="0"/>
              <a:t> (2011); Foucault and </a:t>
            </a:r>
            <a:r>
              <a:rPr lang="en-US" dirty="0" err="1" smtClean="0"/>
              <a:t>Rosu</a:t>
            </a:r>
            <a:r>
              <a:rPr lang="en-US" dirty="0" smtClean="0"/>
              <a:t> (2012)</a:t>
            </a:r>
          </a:p>
          <a:p>
            <a:r>
              <a:rPr lang="en-US" dirty="0" smtClean="0"/>
              <a:t>Baron, Brogaard and Kirilenko (2012);  Weller (2012); Clark-Joseph (2012)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7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458200" cy="959207"/>
          </a:xfrm>
        </p:spPr>
        <p:txBody>
          <a:bodyPr>
            <a:normAutofit/>
          </a:bodyPr>
          <a:lstStyle/>
          <a:p>
            <a:r>
              <a:rPr lang="en-US" dirty="0" smtClean="0"/>
              <a:t>Volatility Modeling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ARCH, GARCH, and similar models focus on fundamental/informational volatility.</a:t>
            </a:r>
          </a:p>
          <a:p>
            <a:pPr lvl="1"/>
            <a:r>
              <a:rPr lang="en-US" dirty="0" smtClean="0"/>
              <a:t>Statistically: volatility in the unit-root component of prices.</a:t>
            </a:r>
          </a:p>
          <a:p>
            <a:pPr lvl="1"/>
            <a:r>
              <a:rPr lang="en-US" dirty="0" smtClean="0"/>
              <a:t>Economically important for portfolio allocation, derivatives valuation and hedging.</a:t>
            </a:r>
          </a:p>
          <a:p>
            <a:r>
              <a:rPr lang="en-US" dirty="0" smtClean="0"/>
              <a:t>Quote volatility is non-informational</a:t>
            </a:r>
          </a:p>
          <a:p>
            <a:pPr lvl="1"/>
            <a:r>
              <a:rPr lang="en-US" dirty="0" smtClean="0"/>
              <a:t>Statistically: short-term, stationary, transient volatility</a:t>
            </a:r>
          </a:p>
          <a:p>
            <a:pPr lvl="1"/>
            <a:r>
              <a:rPr lang="en-US" dirty="0" smtClean="0"/>
              <a:t>Economically important for trading and market making.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8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Realized volatility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Volatility estimates formed from HF data.</a:t>
            </a:r>
            <a:endParaRPr lang="en-US" dirty="0"/>
          </a:p>
          <a:p>
            <a:pPr lvl="1"/>
            <a:r>
              <a:rPr lang="en-US" dirty="0" smtClean="0"/>
              <a:t>average </a:t>
            </a:r>
            <a:r>
              <a:rPr lang="en-US" dirty="0"/>
              <a:t>(absolute/squared) price changes. </a:t>
            </a:r>
          </a:p>
          <a:p>
            <a:pPr lvl="1"/>
            <a:r>
              <a:rPr lang="en-US" dirty="0"/>
              <a:t>Andersen, </a:t>
            </a:r>
            <a:r>
              <a:rPr lang="en-US" dirty="0" err="1"/>
              <a:t>Bollerslev</a:t>
            </a:r>
            <a:r>
              <a:rPr lang="en-US" dirty="0"/>
              <a:t>, Diebold and </a:t>
            </a:r>
            <a:r>
              <a:rPr lang="en-US" dirty="0" err="1"/>
              <a:t>Ebens</a:t>
            </a:r>
            <a:r>
              <a:rPr lang="en-US" dirty="0"/>
              <a:t> (2001), and others </a:t>
            </a:r>
          </a:p>
          <a:p>
            <a:r>
              <a:rPr lang="en-US" dirty="0"/>
              <a:t>Hansen and </a:t>
            </a:r>
            <a:r>
              <a:rPr lang="en-US" dirty="0" err="1"/>
              <a:t>Lunde</a:t>
            </a:r>
            <a:r>
              <a:rPr lang="en-US" dirty="0"/>
              <a:t> (2006) advocate using local averaging (“pre-averaging”) to eliminate microstructure noise. </a:t>
            </a:r>
          </a:p>
          <a:p>
            <a:r>
              <a:rPr lang="en-US" dirty="0" smtClean="0"/>
              <a:t>Quote volatility </a:t>
            </a:r>
            <a:r>
              <a:rPr lang="en-US" i="1" dirty="0" smtClean="0"/>
              <a:t>is</a:t>
            </a:r>
            <a:r>
              <a:rPr lang="en-US" dirty="0" smtClean="0"/>
              <a:t> the microstructure noise.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0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Economics of quote volatility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degrades the value of any signal.</a:t>
            </a:r>
          </a:p>
          <a:p>
            <a:r>
              <a:rPr lang="en-US" dirty="0" smtClean="0"/>
              <a:t>Creates execution price risk for</a:t>
            </a:r>
          </a:p>
          <a:p>
            <a:pPr lvl="1"/>
            <a:r>
              <a:rPr lang="en-US" dirty="0" smtClean="0"/>
              <a:t>marketable orders</a:t>
            </a:r>
          </a:p>
          <a:p>
            <a:pPr lvl="1"/>
            <a:r>
              <a:rPr lang="en-US" dirty="0" smtClean="0"/>
              <a:t>dark trades</a:t>
            </a:r>
          </a:p>
          <a:p>
            <a:r>
              <a:rPr lang="en-US" dirty="0" smtClean="0"/>
              <a:t>Creates and increases value of intermediaries’ look-back options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Execution price risk for marketable orders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0" y="7620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19600" y="22098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Offer (ask) quote</a:t>
            </a:r>
          </a:p>
        </p:txBody>
      </p:sp>
    </p:spTree>
    <p:extLst>
      <p:ext uri="{BB962C8B-B14F-4D97-AF65-F5344CB8AC3E}">
        <p14:creationId xmlns:p14="http://schemas.microsoft.com/office/powerpoint/2010/main" val="182472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0" y="2286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124200" y="3962400"/>
            <a:ext cx="1600200" cy="0"/>
          </a:xfrm>
          <a:prstGeom prst="line">
            <a:avLst/>
          </a:prstGeom>
          <a:ln w="2857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1981200" y="228600"/>
            <a:ext cx="4038600" cy="2514600"/>
          </a:xfrm>
          <a:prstGeom prst="wedgeRoundRectCallout">
            <a:avLst>
              <a:gd name="adj1" fmla="val -2064"/>
              <a:gd name="adj2" fmla="val 8738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 buyer who has 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arrival time uncertainty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can expect to pay the average offer over the arrival period (and has price risk relative to this average).</a:t>
            </a:r>
          </a:p>
        </p:txBody>
      </p:sp>
    </p:spTree>
    <p:extLst>
      <p:ext uri="{BB962C8B-B14F-4D97-AF65-F5344CB8AC3E}">
        <p14:creationId xmlns:p14="http://schemas.microsoft.com/office/powerpoint/2010/main" val="138386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“Dark” the market executing the order did not previously post a visible bid or offer at the execution price.</a:t>
            </a:r>
          </a:p>
          <a:p>
            <a:pPr lvl="1"/>
            <a:r>
              <a:rPr lang="en-US" dirty="0" smtClean="0"/>
              <a:t>The trade itself is promptly reported.</a:t>
            </a:r>
          </a:p>
          <a:p>
            <a:r>
              <a:rPr lang="en-US" dirty="0" smtClean="0"/>
              <a:t>Dark mechanisms</a:t>
            </a:r>
          </a:p>
          <a:p>
            <a:pPr lvl="1"/>
            <a:r>
              <a:rPr lang="en-US" dirty="0" smtClean="0"/>
              <a:t>Hidden (</a:t>
            </a:r>
            <a:r>
              <a:rPr lang="en-US" dirty="0" err="1" smtClean="0"/>
              <a:t>undisplayed</a:t>
            </a:r>
            <a:r>
              <a:rPr lang="en-US" dirty="0" smtClean="0"/>
              <a:t>) limit orders</a:t>
            </a:r>
          </a:p>
          <a:p>
            <a:pPr lvl="1"/>
            <a:r>
              <a:rPr lang="en-US" dirty="0" smtClean="0"/>
              <a:t>Internalized executions</a:t>
            </a:r>
          </a:p>
          <a:p>
            <a:pPr lvl="1"/>
            <a:r>
              <a:rPr lang="en-US" dirty="0" smtClean="0"/>
              <a:t>Dark pools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trades: internalized execution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broker receives a retail buy order.</a:t>
            </a:r>
          </a:p>
          <a:p>
            <a:pPr lvl="1"/>
            <a:r>
              <a:rPr lang="en-US" dirty="0" smtClean="0"/>
              <a:t>The order is not sent to an exchange or any other venue.</a:t>
            </a:r>
          </a:p>
          <a:p>
            <a:pPr lvl="1"/>
            <a:r>
              <a:rPr lang="en-US" dirty="0" smtClean="0"/>
              <a:t>The broker sells directly to the customer at the National Best Offer (NBO)</a:t>
            </a:r>
          </a:p>
          <a:p>
            <a:r>
              <a:rPr lang="en-US" dirty="0" smtClean="0"/>
              <a:t>Volatility in the NBO </a:t>
            </a:r>
            <a:r>
              <a:rPr lang="en-US" dirty="0" smtClean="0">
                <a:sym typeface="Wingdings" pitchFamily="2" charset="2"/>
              </a:rPr>
              <a:t> volatility in execution price.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9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trades: dark pools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Mechanism</a:t>
            </a:r>
          </a:p>
          <a:p>
            <a:pPr lvl="1"/>
            <a:r>
              <a:rPr lang="en-US" dirty="0" smtClean="0"/>
              <a:t>Traders send buy and sell orders to a computer.</a:t>
            </a:r>
          </a:p>
          <a:p>
            <a:pPr lvl="1"/>
            <a:r>
              <a:rPr lang="en-US" dirty="0" smtClean="0"/>
              <a:t>The orders are not displayed.</a:t>
            </a:r>
          </a:p>
          <a:p>
            <a:pPr lvl="1"/>
            <a:r>
              <a:rPr lang="en-US" dirty="0" smtClean="0"/>
              <a:t>If the computer finds a feasible match, a trade occurs.</a:t>
            </a:r>
          </a:p>
          <a:p>
            <a:r>
              <a:rPr lang="en-US" dirty="0" smtClean="0"/>
              <a:t>The trade is priced at the midpoint of the National Best Bid and Offer (NBBO)</a:t>
            </a:r>
          </a:p>
          <a:p>
            <a:r>
              <a:rPr lang="en-US" dirty="0" smtClean="0"/>
              <a:t>Volatility in the NBBO causes volatility in the execution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7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Look-back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Internalization: a broker receives a retail buy order and executes the order at the NBO.</a:t>
            </a:r>
          </a:p>
          <a:p>
            <a:r>
              <a:rPr lang="en-US" dirty="0" smtClean="0"/>
              <a:t>Problem: how does the customer know what the NBO is or was?</a:t>
            </a:r>
          </a:p>
          <a:p>
            <a:r>
              <a:rPr lang="en-US" dirty="0" smtClean="0"/>
              <a:t>Might the dealer take the highest price in the interval of indeterminacy?</a:t>
            </a:r>
          </a:p>
          <a:p>
            <a:pPr lvl="1"/>
            <a:r>
              <a:rPr lang="en-US" dirty="0" smtClean="0"/>
              <a:t>Stoll and </a:t>
            </a:r>
            <a:r>
              <a:rPr lang="en-US" dirty="0" err="1" smtClean="0"/>
              <a:t>Schenzler</a:t>
            </a:r>
            <a:r>
              <a:rPr lang="en-US" dirty="0" smtClean="0"/>
              <a:t> (2002)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0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“Spoofing” manipulations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 dark pool buyer enter a spurious sell order in a visible market.</a:t>
            </a:r>
          </a:p>
          <a:p>
            <a:r>
              <a:rPr lang="en-US" dirty="0" smtClean="0"/>
              <a:t>The sell order drives down the NBBO midpoint.</a:t>
            </a:r>
          </a:p>
          <a:p>
            <a:r>
              <a:rPr lang="en-US" dirty="0" smtClean="0"/>
              <a:t>The buyer pays a lower price in the dark pool.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2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quote volatility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Usual approach</a:t>
            </a:r>
          </a:p>
          <a:p>
            <a:pPr lvl="1"/>
            <a:r>
              <a:rPr lang="en-US" i="1" dirty="0" smtClean="0"/>
              <a:t>parametric model</a:t>
            </a:r>
            <a:r>
              <a:rPr lang="en-US" dirty="0" smtClean="0"/>
              <a:t> for variance of price </a:t>
            </a:r>
            <a:r>
              <a:rPr lang="en-US" i="1" dirty="0" smtClean="0"/>
              <a:t>changes</a:t>
            </a:r>
            <a:r>
              <a:rPr lang="en-US" dirty="0"/>
              <a:t> </a:t>
            </a:r>
            <a:r>
              <a:rPr lang="en-US" dirty="0" smtClean="0"/>
              <a:t>(ARCH, GARCH, …)</a:t>
            </a:r>
          </a:p>
          <a:p>
            <a:r>
              <a:rPr lang="en-US" dirty="0" smtClean="0"/>
              <a:t>This study</a:t>
            </a:r>
          </a:p>
          <a:p>
            <a:pPr lvl="1"/>
            <a:r>
              <a:rPr lang="en-US" i="1" dirty="0" smtClean="0"/>
              <a:t>Non-parametric</a:t>
            </a:r>
            <a:r>
              <a:rPr lang="en-US" dirty="0" smtClean="0"/>
              <a:t> analysis of variances of price </a:t>
            </a:r>
            <a:r>
              <a:rPr lang="en-US" i="1" dirty="0" smtClean="0"/>
              <a:t>levels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Variance about a local mean of a random walk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112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91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definitions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458200" cy="46783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is a discrete-time price process </a:t>
                </a:r>
              </a:p>
              <a:p>
                <a:r>
                  <a:rPr lang="en-US" dirty="0" smtClean="0"/>
                  <a:t>Local mean of length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 ending at time </a:t>
                </a:r>
                <a:r>
                  <a:rPr lang="en-US" i="1" dirty="0" smtClean="0"/>
                  <a:t>t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𝑆</m:t>
                    </m:r>
                    <m:r>
                      <a:rPr lang="en-US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i="1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+…+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i="1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Deviation (for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  <m:r>
                          <a:rPr lang="en-US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𝑆</m:t>
                    </m:r>
                    <m:r>
                      <a:rPr lang="en-US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Mean square deviation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𝑀𝑆𝐷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  <m:nary>
                          <m:naryPr>
                            <m:chr m:val="∑"/>
                            <m:limLoc m:val="subSup"/>
                            <m:grow m:val="on"/>
                            <m:ctrlPr>
                              <a:rPr lang="en-US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  <m:r>
                              <a:rPr lang="en-US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  <m:r>
                              <a:rPr lang="en-US">
                                <a:latin typeface="Cambria Math"/>
                              </a:rPr>
                              <m:t>+1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US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</m:e>
                      <m:sup>
                        <m:r>
                          <a:rPr lang="en-US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458200" cy="4678363"/>
              </a:xfrm>
              <a:blipFill rotWithShape="1">
                <a:blip r:embed="rId2"/>
                <a:stretch>
                  <a:fillRect l="-504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9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4294967295"/>
              </p:nvPr>
            </p:nvSpPr>
            <p:spPr>
              <a:xfrm>
                <a:off x="457200" y="304800"/>
                <a:ext cx="8229600" cy="5943600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Now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800" dirty="0"/>
                  <a:t> has stationary first differences</a:t>
                </a:r>
                <a:endParaRPr lang="en-US" sz="2800" dirty="0" smtClean="0"/>
              </a:p>
              <a:p>
                <a:pPr lvl="1">
                  <a:spcBef>
                    <a:spcPts val="1200"/>
                  </a:spcBef>
                </a:pPr>
                <a:r>
                  <a:rPr lang="en-US" sz="2800" dirty="0" smtClean="0"/>
                  <a:t>Stationary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⇏</m:t>
                    </m:r>
                  </m:oMath>
                </a14:m>
                <a:r>
                  <a:rPr lang="en-US" sz="2800" dirty="0" smtClean="0"/>
                  <a:t> uncorrelated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Most of the statistics in this paper are simple transformations of </a:t>
                </a:r>
              </a:p>
              <a:p>
                <a:pPr lvl="1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𝑀𝑆𝐷</m:t>
                        </m:r>
                        <m:d>
                          <m:d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800">
                                <a:latin typeface="Cambria Math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800">
                        <a:latin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𝑅</m:t>
                        </m:r>
                        <m:d>
                          <m:d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800">
                                <a:latin typeface="Cambria Math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sz="2800">
                                <a:latin typeface="Cambria Math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US" sz="2800">
                        <a:latin typeface="Cambria Math"/>
                      </a:rPr>
                      <m:t>≡</m:t>
                    </m:r>
                    <m:sSubSup>
                      <m:sSubSupPr>
                        <m:ctrlPr>
                          <a:rPr lang="en-US" sz="2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sub>
                      <m:sup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endParaRPr lang="en-US" sz="2800" dirty="0" smtClean="0"/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800" dirty="0" smtClean="0"/>
                  <a:t> is set to reflect the horizon of interest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sz="2800" dirty="0" smtClean="0"/>
                  <a:t>This differs across traders, so use a range, such as </a:t>
                </a:r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{1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, 5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, 10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, 100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, …}</m:t>
                    </m:r>
                  </m:oMath>
                </a14:m>
                <a:endParaRPr lang="en-US" sz="28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For computational efficiency, take a dyadic (“powers of two”) sequence</a:t>
                </a:r>
              </a:p>
              <a:p>
                <a:pPr lvl="1">
                  <a:spcBef>
                    <a:spcPts val="1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80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p>
                    </m:sSup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m:rPr>
                        <m:nor/>
                      </m:rPr>
                      <a:rPr lang="en-US" sz="2800" i="1"/>
                      <m:t>for</m:t>
                    </m:r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a:rPr lang="en-US" sz="2800" i="1">
                        <a:latin typeface="Cambria Math"/>
                      </a:rPr>
                      <m:t>𝑗</m:t>
                    </m:r>
                    <m:r>
                      <a:rPr lang="en-US" sz="2800">
                        <a:latin typeface="Cambria Math"/>
                      </a:rPr>
                      <m:t>=0,1,...</m:t>
                    </m:r>
                  </m:oMath>
                </a14:m>
                <a:endParaRPr lang="en-US" sz="28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In the application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=50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  <m:r>
                      <a:rPr lang="en-US" sz="2800" b="0" i="1" smtClean="0">
                        <a:latin typeface="Cambria Math"/>
                      </a:rPr>
                      <m:t>:{50, 100, 200, …}</m:t>
                    </m:r>
                  </m:oMath>
                </a14:m>
                <a:endParaRPr lang="en-US" sz="2800" i="1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457200" y="304800"/>
                <a:ext cx="8229600" cy="5943600"/>
              </a:xfrm>
              <a:blipFill rotWithShape="1">
                <a:blip r:embed="rId2"/>
                <a:stretch>
                  <a:fillRect l="-222" t="-1641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86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800" dirty="0"/>
              <a:t>S</a:t>
            </a:r>
            <a:r>
              <a:rPr lang="en-US" sz="2800" dirty="0" smtClean="0"/>
              <a:t>ignal processing and time scale decompositions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 smtClean="0"/>
                  <a:t>The mean 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/>
                      </a:rPr>
                      <m:t>𝑆</m:t>
                    </m:r>
                    <m:r>
                      <a:rPr lang="en-US" smtClean="0">
                        <a:latin typeface="Cambria Math"/>
                      </a:rPr>
                      <m:t>(</m:t>
                    </m:r>
                    <m:r>
                      <a:rPr lang="en-US" smtClean="0">
                        <a:latin typeface="Cambria Math"/>
                      </a:rPr>
                      <m:t>𝑛</m:t>
                    </m:r>
                    <m:r>
                      <a:rPr lang="en-US" smtClean="0">
                        <a:latin typeface="Cambria Math"/>
                      </a:rPr>
                      <m:t>,</m:t>
                    </m:r>
                    <m:r>
                      <a:rPr lang="en-US" smtClean="0">
                        <a:latin typeface="Cambria Math"/>
                      </a:rPr>
                      <m:t>𝑡</m:t>
                    </m:r>
                    <m:r>
                      <a:rPr lang="en-US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a </a:t>
                </a:r>
                <a:r>
                  <a:rPr lang="en-US" b="1" i="1" dirty="0" smtClean="0"/>
                  <a:t>smooth</a:t>
                </a:r>
                <a:r>
                  <a:rPr lang="en-US" dirty="0" smtClean="0"/>
                  <a:t> [component]</a:t>
                </a:r>
              </a:p>
              <a:p>
                <a:r>
                  <a:rPr lang="en-US" dirty="0" smtClean="0"/>
                  <a:t>The deviation series 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/>
                      </a:rPr>
                      <m:t>𝑅</m:t>
                    </m:r>
                    <m:r>
                      <a:rPr lang="en-US" smtClean="0">
                        <a:latin typeface="Cambria Math"/>
                      </a:rPr>
                      <m:t>(</m:t>
                    </m:r>
                    <m:r>
                      <a:rPr lang="en-US" smtClean="0">
                        <a:latin typeface="Cambria Math"/>
                      </a:rPr>
                      <m:t>𝑠</m:t>
                    </m:r>
                    <m:r>
                      <a:rPr lang="en-US" smtClean="0">
                        <a:latin typeface="Cambria Math"/>
                      </a:rPr>
                      <m:t>,</m:t>
                    </m:r>
                    <m:r>
                      <a:rPr lang="en-US" smtClean="0">
                        <a:latin typeface="Cambria Math"/>
                      </a:rPr>
                      <m:t>𝑛</m:t>
                    </m:r>
                    <m:r>
                      <a:rPr lang="en-US" smtClean="0">
                        <a:latin typeface="Cambria Math"/>
                      </a:rPr>
                      <m:t>,</m:t>
                    </m:r>
                    <m:r>
                      <a:rPr lang="en-US" smtClean="0">
                        <a:latin typeface="Cambria Math"/>
                      </a:rPr>
                      <m:t>𝑡</m:t>
                    </m:r>
                    <m:r>
                      <a:rPr lang="en-US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a </a:t>
                </a:r>
                <a:r>
                  <a:rPr lang="en-US" b="1" i="1" dirty="0" smtClean="0"/>
                  <a:t>rough</a:t>
                </a:r>
                <a:r>
                  <a:rPr lang="en-US" dirty="0" smtClean="0"/>
                  <a:t> [component]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mtClean="0">
                        <a:latin typeface="Cambria Math"/>
                      </a:rPr>
                      <m:t>≡</m:t>
                    </m:r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is the </a:t>
                </a:r>
                <a:r>
                  <a:rPr lang="en-US" b="1" i="1" dirty="0" smtClean="0"/>
                  <a:t>rough variance </a:t>
                </a:r>
              </a:p>
              <a:p>
                <a:pPr lvl="1"/>
                <a:r>
                  <a:rPr lang="en-US" dirty="0" smtClean="0"/>
                  <a:t>… at time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>
                            <a:latin typeface="Cambria Math"/>
                          </a:rPr>
                          <m:t>𝑗</m:t>
                        </m:r>
                        <m:r>
                          <a:rPr lang="en-US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reflects variation at time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and shorter.</a:t>
                </a:r>
              </a:p>
              <a:p>
                <a:r>
                  <a:rPr lang="en-US" dirty="0" smtClean="0"/>
                  <a:t>The incremental change in moving from time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  <m:r>
                          <a:rPr lang="en-US" smtClean="0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mtClean="0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  <m:r>
                          <a:rPr lang="en-US" smtClean="0">
                            <a:latin typeface="Cambria Math"/>
                          </a:rPr>
                          <m:t>−1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reflects variation at time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only.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 rotWithShape="1">
                <a:blip r:embed="rId2"/>
                <a:stretch>
                  <a:fillRect l="-286" t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9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04801"/>
                <a:ext cx="8229600" cy="89888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 smtClean="0"/>
                  <a:t>The incremental variance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. What to call it?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04801"/>
                <a:ext cx="8229600" cy="898882"/>
              </a:xfrm>
              <a:blipFill rotWithShape="1">
                <a:blip r:embed="rId2"/>
                <a:stretch>
                  <a:fillRect b="-2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In frequency </a:t>
                </a:r>
                <a:r>
                  <a:rPr lang="en-US" dirty="0"/>
                  <a:t>domain (“spectral”) analysis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is the </a:t>
                </a:r>
                <a:r>
                  <a:rPr lang="en-US" i="1" dirty="0"/>
                  <a:t>spectral variance </a:t>
                </a:r>
                <a:r>
                  <a:rPr lang="en-US" dirty="0"/>
                  <a:t>(over a particular band of frequencies).</a:t>
                </a:r>
              </a:p>
              <a:p>
                <a:r>
                  <a:rPr lang="en-US" dirty="0"/>
                  <a:t>In modern signal processing, it is </a:t>
                </a:r>
                <a:r>
                  <a:rPr lang="en-US" dirty="0" smtClean="0"/>
                  <a:t>a</a:t>
                </a:r>
                <a:r>
                  <a:rPr lang="en-US" dirty="0"/>
                  <a:t> </a:t>
                </a:r>
                <a:r>
                  <a:rPr lang="en-US" b="1" i="1" dirty="0" smtClean="0"/>
                  <a:t>wavelet variance</a:t>
                </a:r>
                <a:r>
                  <a:rPr lang="en-US" dirty="0" smtClean="0"/>
                  <a:t>.</a:t>
                </a:r>
                <a:endParaRPr lang="en-US" dirty="0"/>
              </a:p>
              <a:p>
                <a:r>
                  <a:rPr lang="en-US" dirty="0" smtClean="0">
                    <a:ea typeface="Cambria Math"/>
                  </a:rPr>
                  <a:t>For computational efficiency, it is calculated using </a:t>
                </a:r>
                <a:r>
                  <a:rPr lang="en-US" dirty="0">
                    <a:ea typeface="Cambria Math"/>
                  </a:rPr>
                  <a:t>wavelet transforms (a relative of Fourier transforms</a:t>
                </a:r>
                <a:r>
                  <a:rPr lang="en-US" dirty="0" smtClean="0">
                    <a:ea typeface="Cambria Math"/>
                  </a:rPr>
                  <a:t>).</a:t>
                </a:r>
              </a:p>
              <a:p>
                <a:r>
                  <a:rPr lang="en-US" dirty="0" smtClean="0">
                    <a:ea typeface="Cambria Math"/>
                  </a:rPr>
                  <a:t>It can be defined, interpreted and computed without invoking wavelets.</a:t>
                </a:r>
                <a:endParaRPr lang="en-US" dirty="0">
                  <a:ea typeface="Cambria Math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3235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03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assess economic importance, I present the (wavelet and rough) variance estimates in three ways.</a:t>
            </a:r>
          </a:p>
          <a:p>
            <a:pPr lvl="1"/>
            <a:r>
              <a:rPr lang="en-US" dirty="0" smtClean="0"/>
              <a:t>In mils per share</a:t>
            </a:r>
          </a:p>
          <a:p>
            <a:pPr lvl="1"/>
            <a:r>
              <a:rPr lang="en-US" dirty="0" smtClean="0"/>
              <a:t>In basis points</a:t>
            </a:r>
          </a:p>
          <a:p>
            <a:pPr lvl="1"/>
            <a:r>
              <a:rPr lang="en-US" dirty="0" smtClean="0"/>
              <a:t>As a short-term/long-term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9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</a:t>
            </a:r>
            <a:r>
              <a:rPr lang="en-US" dirty="0" smtClean="0"/>
              <a:t>ils per share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Variances are computed on bid </a:t>
                </a:r>
                <a:r>
                  <a:rPr lang="en-US" dirty="0" smtClean="0"/>
                  <a:t>and offer </a:t>
                </a:r>
                <a:r>
                  <a:rPr lang="en-US" dirty="0" smtClean="0"/>
                  <a:t>prices </a:t>
                </a:r>
                <a:r>
                  <a:rPr lang="en-US" dirty="0" smtClean="0"/>
                  <a:t>scaled to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𝑚𝑖𝑙𝑠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𝑠h𝑎𝑟𝑒</m:t>
                        </m:r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One mil = $0.001</a:t>
                </a:r>
              </a:p>
              <a:p>
                <a:r>
                  <a:rPr lang="en-US" dirty="0" smtClean="0"/>
                  <a:t>Variances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</a:rPr>
                                  <m:t>𝑚𝑖𝑙𝑠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</a:rPr>
                                  <m:t>𝑠h𝑎𝑟𝑒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Most trading charges are assessed per share.</a:t>
                </a:r>
              </a:p>
              <a:p>
                <a:pPr lvl="1"/>
                <a:r>
                  <a:rPr lang="en-US" dirty="0" smtClean="0"/>
                  <a:t>Someone </a:t>
                </a:r>
                <a:r>
                  <a:rPr lang="en-US" dirty="0" smtClean="0"/>
                  <a:t>sending a marketable order to a US exchange typically pays an “access fee” of about three mils/share</a:t>
                </a:r>
                <a:r>
                  <a:rPr lang="en-US" dirty="0" smtClean="0"/>
                  <a:t>.</a:t>
                </a:r>
              </a:p>
              <a:p>
                <a:pPr lvl="1"/>
                <a:r>
                  <a:rPr lang="en-US" dirty="0" smtClean="0"/>
                  <a:t>An executed limit order receives a “liquidity rebate” of about two mils/share.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3774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5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points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dirty="0"/>
                  <a:t>variance in basis </a:t>
                </a:r>
                <a:r>
                  <a:rPr lang="en-US" dirty="0" smtClean="0"/>
                  <a:t>points:</a:t>
                </a:r>
                <a:endParaRPr lang="en-US" b="0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𝜈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𝑃𝑟𝑖𝑐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10,000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“One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 is a one cent bid-offer spread on a $100 stock.”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6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975082"/>
          </a:xfrm>
        </p:spPr>
        <p:txBody>
          <a:bodyPr>
            <a:normAutofit/>
          </a:bodyPr>
          <a:lstStyle/>
          <a:p>
            <a:r>
              <a:rPr lang="en-US" dirty="0" smtClean="0"/>
              <a:t>The short/long variance ratio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 with per period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, the variance of the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-period difference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An conventional variance ratio might be something like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60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𝑜𝑛𝑒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𝑚𝑖𝑛𝑢𝑡𝑒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𝑟𝑒𝑡𝑢𝑟𝑛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𝑣𝑎𝑟𝑖𝑎𝑛𝑐𝑒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𝑜𝑛𝑒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h𝑜𝑢𝑟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𝑟𝑒𝑡𝑢𝑟𝑛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𝑣𝑎𝑟𝑖𝑎𝑛𝑐𝑒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dirty="0" smtClean="0"/>
                  <a:t>Due to microstructure effects we usually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Extensively used in microstructure studies: </a:t>
                </a:r>
                <a:r>
                  <a:rPr lang="en-US" dirty="0" err="1" smtClean="0"/>
                  <a:t>Barnea</a:t>
                </a:r>
                <a:r>
                  <a:rPr lang="en-US" dirty="0" smtClean="0"/>
                  <a:t> (1974); </a:t>
                </a:r>
                <a:r>
                  <a:rPr lang="en-US" dirty="0" err="1" smtClean="0"/>
                  <a:t>Amihud</a:t>
                </a:r>
                <a:r>
                  <a:rPr lang="en-US" dirty="0" smtClean="0"/>
                  <a:t> and </a:t>
                </a:r>
                <a:r>
                  <a:rPr lang="en-US" dirty="0" err="1" smtClean="0"/>
                  <a:t>Mendelson</a:t>
                </a:r>
                <a:r>
                  <a:rPr lang="en-US" dirty="0" smtClean="0"/>
                  <a:t> (1987); etc.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2"/>
                <a:stretch>
                  <a:fillRect l="-296" t="-2033" b="-1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5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ratios (cont’d)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T</a:t>
                </a:r>
                <a:r>
                  <a:rPr lang="en-US" dirty="0" smtClean="0"/>
                  <a:t>he wavelet variance ratio is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𝐽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𝐽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i="1" dirty="0" smtClean="0"/>
                  <a:t>J</a:t>
                </a:r>
                <a:r>
                  <a:rPr lang="en-US" dirty="0" smtClean="0"/>
                  <a:t> is the highest level (longest time scale) in the analysis (27 minutes).</a:t>
                </a:r>
                <a:endParaRPr lang="en-US" i="1" dirty="0" smtClean="0"/>
              </a:p>
              <a:p>
                <a:r>
                  <a:rPr lang="en-US" dirty="0" smtClean="0"/>
                  <a:t>The </a:t>
                </a:r>
                <a:r>
                  <a:rPr lang="en-US" dirty="0" smtClean="0"/>
                  <a:t>rough variance ratio is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𝐽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𝐽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Like traditional variance ratios, any </a:t>
                </a:r>
                <a:r>
                  <a:rPr lang="en-US" dirty="0" smtClean="0"/>
                  <a:t>excess above unity indicates inflation of short-term volatility relative to fundamental volatility.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 rotWithShape="1">
                <a:blip r:embed="rId2"/>
                <a:stretch>
                  <a:fillRect l="-296" t="-2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The empirical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b="1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59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Table 1. Summary Statistics, 2011</a:t>
            </a:r>
            <a:endParaRPr lang="en-US" sz="3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566206"/>
              </p:ext>
            </p:extLst>
          </p:nvPr>
        </p:nvGraphicFramePr>
        <p:xfrm>
          <a:off x="381000" y="1447800"/>
          <a:ext cx="8453040" cy="482473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895600"/>
                <a:gridCol w="1254125"/>
                <a:gridCol w="908494"/>
                <a:gridCol w="759572"/>
                <a:gridCol w="839787"/>
                <a:gridCol w="839787"/>
                <a:gridCol w="955675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Full sample</a:t>
                      </a:r>
                    </a:p>
                  </a:txBody>
                  <a:tcPr marL="73025" marR="73025" marT="27305" marB="2730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1 (low)</a:t>
                      </a:r>
                    </a:p>
                  </a:txBody>
                  <a:tcPr marL="73025" marR="73025" marT="27305" marB="2730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3025" marR="73025" marT="27305" marB="2730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3025" marR="73025" marT="27305" marB="2730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3025" marR="73025" marT="27305" marB="2730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5 (high)</a:t>
                      </a:r>
                    </a:p>
                  </a:txBody>
                  <a:tcPr marL="73025" marR="73025" marT="27305" marB="27305" anchor="b"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of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daily 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3,478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16,987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967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7,706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24,026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53,080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181,457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NBBO records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7,138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3,029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7,543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16,026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46,050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1,245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2,415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4,124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1,164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2,421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4,214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$5.46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$17.86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$27.76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$51.60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Market capitalization of equity, $ Million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$202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$747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$1,502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$8,739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402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Table 2. Time scale variance estimates, 2011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Variance estimates (across)</a:t>
            </a:r>
          </a:p>
          <a:p>
            <a:r>
              <a:rPr lang="en-US" dirty="0" smtClean="0"/>
              <a:t>Time scale (down, shortest to longest)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18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5615239"/>
                  </p:ext>
                </p:extLst>
              </p:nvPr>
            </p:nvGraphicFramePr>
            <p:xfrm>
              <a:off x="228600" y="333761"/>
              <a:ext cx="8744039" cy="62956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6925"/>
                    <a:gridCol w="1104113"/>
                    <a:gridCol w="1026325"/>
                    <a:gridCol w="927900"/>
                    <a:gridCol w="986066"/>
                    <a:gridCol w="1026325"/>
                    <a:gridCol w="919963"/>
                    <a:gridCol w="986066"/>
                    <a:gridCol w="1020356"/>
                  </a:tblGrid>
                  <a:tr h="6352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 smtClean="0">
                              <a:effectLst/>
                              <a:latin typeface="Cambria" pitchFamily="18" charset="0"/>
                            </a:rPr>
                            <a:t>Rough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  <m:t>𝒋</m:t>
                                  </m:r>
                                </m:sub>
                                <m:sup>
                                  <m: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oMath>
                          </a14:m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 smtClean="0">
                              <a:effectLst/>
                              <a:latin typeface="Cambria" pitchFamily="18" charset="0"/>
                            </a:rPr>
                            <a:t>Wavelet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  <m:t>𝝂</m:t>
                                  </m:r>
                                </m:e>
                                <m:sub>
                                  <m: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  <m:t>𝒋</m:t>
                                  </m:r>
                                </m:sub>
                                <m:sup>
                                  <m: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oMath>
                          </a14:m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635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Level, j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="1" baseline="300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="1" baseline="3000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="1" baseline="300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="1" baseline="3000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err="1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182627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0.05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0.29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2.19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0.75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1.03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0.34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4.15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1.38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1.96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7.93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2.56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3.78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1.18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15.27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4.73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7.35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29.59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8.57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14.31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3.85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57.62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15.49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6.91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112.38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54.76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12.54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219.31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51.17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106.92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23.14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30173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428.81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94.11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209.50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42.94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842.72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174.70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413.91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80.60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1,668.69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328.05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825.97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153.35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3,287.68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618.26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1,618.99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290.21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16 (=J)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6,379.91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1,159.03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3,092.22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540.77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5615239"/>
                  </p:ext>
                </p:extLst>
              </p:nvPr>
            </p:nvGraphicFramePr>
            <p:xfrm>
              <a:off x="228600" y="333761"/>
              <a:ext cx="8744039" cy="62956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6925"/>
                    <a:gridCol w="1104113"/>
                    <a:gridCol w="1026325"/>
                    <a:gridCol w="927900"/>
                    <a:gridCol w="986066"/>
                    <a:gridCol w="1026325"/>
                    <a:gridCol w="919963"/>
                    <a:gridCol w="986066"/>
                    <a:gridCol w="1020356"/>
                  </a:tblGrid>
                  <a:tr h="35306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925" marR="9925" marT="11910" marB="11910" anchor="b">
                        <a:blipFill rotWithShape="1">
                          <a:blip r:embed="rId2"/>
                          <a:stretch>
                            <a:fillRect l="-63278" t="-15517" r="-134440" b="-17155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925" marR="9925" marT="11910" marB="11910">
                        <a:blipFill rotWithShape="1">
                          <a:blip r:embed="rId2"/>
                          <a:stretch>
                            <a:fillRect l="-163617" t="-15517" r="-34719" b="-17155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</a:tr>
                  <a:tr h="57246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Level, j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="1" baseline="300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="1" baseline="3000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="1" baseline="300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="1" baseline="3000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err="1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0.05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0.29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0.19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2.19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0.75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1.03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0.34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4.15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1.38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1.96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7.93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2.56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3.78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1.18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15.27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4.73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7.35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29.59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8.57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14.31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3.85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57.62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15.49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6.91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112.38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54.76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12.54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219.31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51.17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106.92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23.14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30173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428.81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94.11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209.50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42.94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842.72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174.70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413.91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80.60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1,668.69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328.05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825.97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153.35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3,287.68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618.26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1,618.99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290.21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16 (=J)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6,379.91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1,159.03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3,092.22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540.77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649780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8106387"/>
                  </p:ext>
                </p:extLst>
              </p:nvPr>
            </p:nvGraphicFramePr>
            <p:xfrm>
              <a:off x="304800" y="333761"/>
              <a:ext cx="8539124" cy="62956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6925"/>
                    <a:gridCol w="1104113"/>
                    <a:gridCol w="1026325"/>
                    <a:gridCol w="927900"/>
                    <a:gridCol w="986066"/>
                    <a:gridCol w="956475"/>
                    <a:gridCol w="856463"/>
                    <a:gridCol w="914501"/>
                    <a:gridCol w="1020356"/>
                  </a:tblGrid>
                  <a:tr h="6352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 smtClean="0">
                              <a:effectLst/>
                              <a:latin typeface="Cambria" pitchFamily="18" charset="0"/>
                            </a:rPr>
                            <a:t>Rough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  <m:t>𝒋</m:t>
                                  </m:r>
                                </m:sub>
                                <m:sup>
                                  <m:r>
                                    <a:rPr lang="en-US" sz="1800" b="1" i="1" smtClean="0"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oMath>
                          </a14:m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𝝂</m:t>
                                  </m:r>
                                </m:e>
                                <m:sub>
                                  <m: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𝒋</m:t>
                                  </m:r>
                                </m:sub>
                                <m:sup>
                                  <m: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oMath>
                          </a14:m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635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Level, j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="1" baseline="300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="1" baseline="3000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aseline="30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aseline="300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err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182627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3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4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2.19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0.75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5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4.15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6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7.93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7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15.27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4.73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7.35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8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29.59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8.57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14.31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9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57.62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15.49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10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112.38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54.76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12.54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11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219.31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51.17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106.92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23.14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30173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12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428.81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94.11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209.50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42.94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13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842.72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174.70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413.91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80.60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14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1,668.69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328.05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825.97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153.35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15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3,287.68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618.26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1,618.99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290.21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16 (=J)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6,379.91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1,159.03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3,092.22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540.77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8106387"/>
                  </p:ext>
                </p:extLst>
              </p:nvPr>
            </p:nvGraphicFramePr>
            <p:xfrm>
              <a:off x="304800" y="333761"/>
              <a:ext cx="8539124" cy="62956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6925"/>
                    <a:gridCol w="1104113"/>
                    <a:gridCol w="1026325"/>
                    <a:gridCol w="927900"/>
                    <a:gridCol w="986066"/>
                    <a:gridCol w="956475"/>
                    <a:gridCol w="856463"/>
                    <a:gridCol w="914501"/>
                    <a:gridCol w="1020356"/>
                  </a:tblGrid>
                  <a:tr h="35306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925" marR="9925" marT="11910" marB="11910" anchor="b">
                        <a:blipFill rotWithShape="1">
                          <a:blip r:embed="rId2"/>
                          <a:stretch>
                            <a:fillRect l="-63071" t="-15517" r="-127593" b="-17155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925" marR="9925" marT="11910" marB="11910">
                        <a:blipFill rotWithShape="1">
                          <a:blip r:embed="rId2"/>
                          <a:stretch>
                            <a:fillRect l="-175446" t="-15517" r="-37277" b="-17155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1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</a:tr>
                  <a:tr h="57246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Level, j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="1" baseline="300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="1" baseline="3000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baseline="0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aseline="30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aseline="300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err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0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3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4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2.19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0.75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5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4.15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6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7.93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7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15.27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4.73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7.35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8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29.59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8.57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14.31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9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57.62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15.49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10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112.38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54.76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12.54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11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219.31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51.17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106.92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23.14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30173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12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428.81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94.11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209.50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42.94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13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842.72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174.70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413.91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80.60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14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1,668.69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328.05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825.97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153.35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15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3,287.68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618.26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1,618.99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290.21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>
                              <a:effectLst/>
                              <a:latin typeface="Cambria" pitchFamily="18" charset="0"/>
                            </a:rPr>
                            <a:t>16 (=J)</a:t>
                          </a:r>
                          <a:endParaRPr lang="en-US" sz="1800" b="1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6,379.91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1,159.03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3,092.22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540.77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ular Callout 1"/>
              <p:cNvSpPr/>
              <p:nvPr/>
            </p:nvSpPr>
            <p:spPr>
              <a:xfrm>
                <a:off x="5715000" y="1066800"/>
                <a:ext cx="3352800" cy="3962400"/>
              </a:xfrm>
              <a:prstGeom prst="wedgeRoundRectCallout">
                <a:avLst>
                  <a:gd name="adj1" fmla="val -67125"/>
                  <a:gd name="adj2" fmla="val -4752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 trader who faces time uncertainty 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incurs price risk 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2.19</m:t>
                        </m:r>
                      </m:e>
                    </m:rad>
                    <m:r>
                      <a:rPr lang="en-US" sz="2000" i="1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≈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1.5 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𝑚𝑖𝑙𝑠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𝑠h𝑎𝑟𝑒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or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0.75</m:t>
                        </m:r>
                      </m:e>
                    </m:rad>
                    <m:r>
                      <a:rPr lang="en-US" sz="20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≈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0.9 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𝑏𝑝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.</a:t>
                </a:r>
              </a:p>
              <a:p>
                <a:endParaRPr lang="en-US" sz="2000" dirty="0" smtClean="0">
                  <a:solidFill>
                    <a:schemeClr val="tx2"/>
                  </a:solidFill>
                  <a:latin typeface="Cambria" pitchFamily="18" charset="0"/>
                </a:endParaRPr>
              </a:p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At a horizon 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ms.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The rough variance is 3.21 times the value implied by a random walk with variance calibrated to 27.3 minutes.</a:t>
                </a:r>
              </a:p>
            </p:txBody>
          </p:sp>
        </mc:Choice>
        <mc:Fallback>
          <p:sp>
            <p:nvSpPr>
              <p:cNvPr id="2" name="Rounded Rectangular Callou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1066800"/>
                <a:ext cx="3352800" cy="3962400"/>
              </a:xfrm>
              <a:prstGeom prst="wedgeRoundRectCallout">
                <a:avLst>
                  <a:gd name="adj1" fmla="val -67125"/>
                  <a:gd name="adj2" fmla="val -4752"/>
                  <a:gd name="adj3" fmla="val 16667"/>
                </a:avLst>
              </a:prstGeom>
              <a:blipFill rotWithShape="1">
                <a:blip r:embed="rId3"/>
                <a:stretch>
                  <a:fillRect b="-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26324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1"/>
            <a:ext cx="8229600" cy="822682"/>
          </a:xfrm>
        </p:spPr>
        <p:txBody>
          <a:bodyPr>
            <a:noAutofit/>
          </a:bodyPr>
          <a:lstStyle/>
          <a:p>
            <a:r>
              <a:rPr lang="en-US" sz="2000" b="1" dirty="0"/>
              <a:t>Figure 2. </a:t>
            </a:r>
            <a:r>
              <a:rPr lang="en-US" sz="2000" b="1" dirty="0" smtClean="0"/>
              <a:t>Wavelet variance ratios across time scale </a:t>
            </a:r>
            <a:br>
              <a:rPr lang="en-US" sz="2000" b="1" dirty="0" smtClean="0"/>
            </a:br>
            <a:r>
              <a:rPr lang="en-US" sz="2000" b="1" dirty="0" smtClean="0"/>
              <a:t>and dollar volume quintiles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"/>
          <a:stretch/>
        </p:blipFill>
        <p:spPr bwMode="auto">
          <a:xfrm>
            <a:off x="930408" y="1371600"/>
            <a:ext cx="7527792" cy="52209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3408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9770421"/>
                  </p:ext>
                </p:extLst>
              </p:nvPr>
            </p:nvGraphicFramePr>
            <p:xfrm>
              <a:off x="533400" y="152400"/>
              <a:ext cx="8397709" cy="62956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6925"/>
                    <a:gridCol w="1104113"/>
                    <a:gridCol w="956475"/>
                    <a:gridCol w="927900"/>
                    <a:gridCol w="914501"/>
                    <a:gridCol w="956475"/>
                    <a:gridCol w="856463"/>
                    <a:gridCol w="914501"/>
                    <a:gridCol w="1020356"/>
                  </a:tblGrid>
                  <a:tr h="6352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Rough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𝒋</m:t>
                                  </m:r>
                                </m:sub>
                                <m:sup>
                                  <m: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oMath>
                          </a14:m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𝝂</m:t>
                                  </m:r>
                                </m:e>
                                <m:sub>
                                  <m: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𝒋</m:t>
                                  </m:r>
                                </m:sub>
                                <m:sup>
                                  <m:r>
                                    <a:rPr lang="en-US" sz="1800" b="1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oMath>
                          </a14:m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635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Level, j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aseline="30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aseline="300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aseline="30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aseline="300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err="1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182627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4.15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7.93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15.27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4.73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7.35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29.59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8.57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14.31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57.62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15.49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112.38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54.76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12.54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219.31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51.17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106.92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23.14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30173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428.81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94.11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209.50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42.94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842.72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174.70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413.91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80.60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2232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1,668.69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328.05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825.97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153.35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3,287.68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618.26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1,618.99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290.21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62029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16 (=J)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6,379.91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1,159.03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3,092.22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540.77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9770421"/>
                  </p:ext>
                </p:extLst>
              </p:nvPr>
            </p:nvGraphicFramePr>
            <p:xfrm>
              <a:off x="533400" y="152400"/>
              <a:ext cx="8397709" cy="62956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6925"/>
                    <a:gridCol w="1104113"/>
                    <a:gridCol w="956475"/>
                    <a:gridCol w="927900"/>
                    <a:gridCol w="914501"/>
                    <a:gridCol w="956475"/>
                    <a:gridCol w="856463"/>
                    <a:gridCol w="914501"/>
                    <a:gridCol w="1020356"/>
                  </a:tblGrid>
                  <a:tr h="353068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925" marR="9925" marT="11910" marB="11910" anchor="b">
                        <a:blipFill rotWithShape="1">
                          <a:blip r:embed="rId2"/>
                          <a:stretch>
                            <a:fillRect l="-66594" t="-15517" r="-134498" b="-17155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925" marR="9925" marT="11910" marB="11910">
                        <a:blipFill rotWithShape="1">
                          <a:blip r:embed="rId2"/>
                          <a:stretch>
                            <a:fillRect l="-170313" t="-15517" r="-37500" b="-171551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1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</a:tr>
                  <a:tr h="57246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Level, j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aseline="30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aseline="300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(mils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per</a:t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share)</a:t>
                          </a:r>
                          <a:r>
                            <a:rPr lang="en-US" sz="1800" baseline="300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(basis 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points)</a:t>
                          </a:r>
                          <a:r>
                            <a:rPr lang="en-US" sz="1800" baseline="300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aseline="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1" dirty="0" err="1" smtClean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accent1"/>
                        </a:solidFill>
                      </a:tcPr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0.05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4.15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1" dirty="0" err="1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7.93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7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15.27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4.73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7.35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29.59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8.57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14.31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57.62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15.49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10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112.38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28.03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54.76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12.54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11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219.31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51.17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106.92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23.14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301731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12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428.81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94.11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209.50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42.94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842.72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174.70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413.91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80.60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14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1,668.69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328.05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825.97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153.35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15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3,287.68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618.26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1,618.99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290.21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  <a:tr h="29814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effectLst/>
                              <a:latin typeface="Cambria" pitchFamily="18" charset="0"/>
                            </a:rPr>
                            <a:t>16 (=J)</a:t>
                          </a:r>
                          <a:endParaRPr lang="en-US" sz="180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1" dirty="0">
                              <a:solidFill>
                                <a:schemeClr val="bg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6,379.91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1,159.03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3,092.22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540.77</a:t>
                          </a:r>
                          <a:endParaRPr lang="en-US" sz="180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b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dirty="0"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9925" marR="9925" marT="11910" marB="1191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Rounded Rectangular Callout 1"/>
          <p:cNvSpPr/>
          <p:nvPr/>
        </p:nvSpPr>
        <p:spPr>
          <a:xfrm>
            <a:off x="3733800" y="381000"/>
            <a:ext cx="2895600" cy="1219200"/>
          </a:xfrm>
          <a:prstGeom prst="wedgeRoundRectCallout">
            <a:avLst>
              <a:gd name="adj1" fmla="val 90525"/>
              <a:gd name="adj2" fmla="val 2105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Cambria" pitchFamily="18" charset="0"/>
              </a:rPr>
              <a:t>How closely do the bid and offer track at the indicated time scale?</a:t>
            </a:r>
          </a:p>
        </p:txBody>
      </p:sp>
    </p:spTree>
    <p:extLst>
      <p:ext uri="{BB962C8B-B14F-4D97-AF65-F5344CB8AC3E}">
        <p14:creationId xmlns:p14="http://schemas.microsoft.com/office/powerpoint/2010/main" val="6717039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Figure 3. Wavelet correlations between the National Best Bid and National Best </a:t>
            </a:r>
            <a:r>
              <a:rPr lang="en-US" sz="2000" b="1" dirty="0" smtClean="0"/>
              <a:t>Offer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8"/>
          <a:stretch/>
        </p:blipFill>
        <p:spPr bwMode="auto">
          <a:xfrm>
            <a:off x="381000" y="1371600"/>
            <a:ext cx="8358668" cy="518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64967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1"/>
                <a:ext cx="8229600" cy="838199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 smtClean="0"/>
                  <a:t>Table 3. Time scale variance across dollar volume quintiles, 2011 </a:t>
                </a:r>
                <a:br>
                  <a:rPr lang="en-US" sz="2000" dirty="0" smtClean="0"/>
                </a:br>
                <a:r>
                  <a:rPr lang="en-US" sz="2000" dirty="0" smtClean="0"/>
                  <a:t>Panel A: Rough variance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000" dirty="0" smtClean="0"/>
                  <a:t> in mils per share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1"/>
                <a:ext cx="8229600" cy="838199"/>
              </a:xfrm>
              <a:blipFill rotWithShape="1">
                <a:blip r:embed="rId2"/>
                <a:stretch>
                  <a:fillRect b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107909"/>
              </p:ext>
            </p:extLst>
          </p:nvPr>
        </p:nvGraphicFramePr>
        <p:xfrm>
          <a:off x="457200" y="1173480"/>
          <a:ext cx="8229600" cy="5532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&lt; 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L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0.38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0.89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R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L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(0.22)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(0.05)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R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1.03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1.00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1.53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R w="12700" cmpd="sng">
                      <a:noFill/>
                    </a:lnR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3.35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L w="12700" cmpd="sng">
                      <a:noFill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rowSpan="2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(0.20)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13.42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7.35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10.73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vMerge="1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(0.93)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(0.57)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(0.84)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54.76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34.87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117.44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(2.41)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(1.84)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(1.50)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(4.50)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(8.22)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825.97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173.25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242.94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445.93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1,273.22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1,930.34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(42.96)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(28.14)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(21.87)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(21.43)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104.07)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173.36)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3,092.22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533.78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798.24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1,665.48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5,425.58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6,786.46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(188.75)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(87.40)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(73.69)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(82.94)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(634.46)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(639.18)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2312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715089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sz="2000" dirty="0"/>
                  <a:t>Table 3. Time scale variance across dollar volume quintiles, 2011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Panel B, Rough variance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000" dirty="0"/>
                  <a:t> in bp</a:t>
                </a:r>
                <a:r>
                  <a:rPr lang="en-US" sz="2000" baseline="30000" dirty="0"/>
                  <a:t>2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715089"/>
              </a:xfrm>
              <a:blipFill rotWithShape="1">
                <a:blip r:embed="rId2"/>
                <a:stretch>
                  <a:fillRect l="-296" t="-5882" b="-10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422996"/>
              </p:ext>
            </p:extLst>
          </p:nvPr>
        </p:nvGraphicFramePr>
        <p:xfrm>
          <a:off x="457200" y="990600"/>
          <a:ext cx="8229600" cy="5532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&lt; 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(1.15)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4.73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13.90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(2.60)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28.03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71.52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36.85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17.37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11.39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(1.46)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(7.44)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(1.74)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(0.78)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328.05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694.55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463.45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225.57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173.41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119.32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(10.59)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(44.14)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(27.35)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(11.01)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(6.47)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(4.60)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1,159.03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2,234.94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1,718.14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815.77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685.54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446.54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(41.18)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143.62)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138.93)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(42.03)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(27.48)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(18.25)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0085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Autofit/>
          </a:bodyPr>
          <a:lstStyle/>
          <a:p>
            <a:pPr algn="l"/>
            <a:r>
              <a:rPr lang="en-US" sz="2000" dirty="0"/>
              <a:t>Table 3. Time scale variance estimates </a:t>
            </a:r>
            <a:r>
              <a:rPr lang="en-US" sz="2000" dirty="0" smtClean="0"/>
              <a:t>across $ </a:t>
            </a:r>
            <a:r>
              <a:rPr lang="en-US" sz="2000" dirty="0"/>
              <a:t>volume quintiles, </a:t>
            </a:r>
            <a:r>
              <a:rPr lang="en-US" sz="2000" dirty="0" smtClean="0"/>
              <a:t>2011</a:t>
            </a:r>
            <a:br>
              <a:rPr lang="en-US" sz="2000" dirty="0" smtClean="0"/>
            </a:br>
            <a:r>
              <a:rPr lang="en-US" sz="2000" dirty="0"/>
              <a:t>Panel C. </a:t>
            </a:r>
            <a:r>
              <a:rPr lang="en-US" sz="2000" dirty="0" smtClean="0"/>
              <a:t>Rough variance ratios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313921"/>
              </p:ext>
            </p:extLst>
          </p:nvPr>
        </p:nvGraphicFramePr>
        <p:xfrm>
          <a:off x="457200" y="1066800"/>
          <a:ext cx="8229600" cy="5532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&lt; 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12.72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(1.28)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(6.96)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12.01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(1.25)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(6.81)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(5.77)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(0.66)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(3.56)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(2.08)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(0.64)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4618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Table 3. Time scale variance estimates across $ volume quintiles, 2011</a:t>
            </a:r>
            <a:br>
              <a:rPr lang="en-US" sz="2000" dirty="0"/>
            </a:br>
            <a:r>
              <a:rPr lang="en-US" sz="2000" dirty="0"/>
              <a:t>Panel </a:t>
            </a:r>
            <a:r>
              <a:rPr lang="en-US" sz="2000" dirty="0" smtClean="0"/>
              <a:t>D. Bid-offer correlations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181369"/>
              </p:ext>
            </p:extLst>
          </p:nvPr>
        </p:nvGraphicFramePr>
        <p:xfrm>
          <a:off x="457200" y="1524000"/>
          <a:ext cx="8229600" cy="4947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0.66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0.86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0.88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2979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2011 results: a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Variance ratios: short term volatility is much higher than we’d expect relative to a random-walk.</a:t>
            </a:r>
          </a:p>
          <a:p>
            <a:r>
              <a:rPr lang="en-US" dirty="0" smtClean="0"/>
              <a:t>In mils per share or basis points, </a:t>
            </a:r>
            <a:r>
              <a:rPr lang="en-US" i="1" dirty="0" smtClean="0"/>
              <a:t>average </a:t>
            </a:r>
            <a:r>
              <a:rPr lang="en-US" dirty="0" smtClean="0"/>
              <a:t>short </a:t>
            </a:r>
            <a:r>
              <a:rPr lang="en-US" dirty="0" smtClean="0"/>
              <a:t>term volatility </a:t>
            </a:r>
            <a:r>
              <a:rPr lang="en-US" dirty="0" smtClean="0"/>
              <a:t>is economically meaningful, but small</a:t>
            </a:r>
            <a:r>
              <a:rPr lang="en-US" dirty="0" smtClean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9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Back to the empirical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4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1752599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High-resolution analysis …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	… with low resolution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TAQ with millisecond time stamps only available from 2006 onwards</a:t>
            </a:r>
          </a:p>
          <a:p>
            <a:r>
              <a:rPr lang="en-US" dirty="0" smtClean="0"/>
              <a:t>TAQ with one second time stamps available back to 1993.</a:t>
            </a:r>
          </a:p>
          <a:p>
            <a:r>
              <a:rPr lang="en-US" dirty="0" smtClean="0"/>
              <a:t>Can we draw inferences about </a:t>
            </a:r>
            <a:r>
              <a:rPr lang="en-US" i="1" dirty="0" err="1" smtClean="0"/>
              <a:t>subsecond</a:t>
            </a:r>
            <a:r>
              <a:rPr lang="en-US" dirty="0" smtClean="0"/>
              <a:t> variation from second-stamped data?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8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Where within the second did these quotes actually occur?</a:t>
            </a:r>
          </a:p>
          <a:p>
            <a:r>
              <a:rPr lang="en-US" dirty="0" smtClean="0"/>
              <a:t>With a few simple assumptions, we know how they are distributed and how they may be simulated.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938393"/>
              </p:ext>
            </p:extLst>
          </p:nvPr>
        </p:nvGraphicFramePr>
        <p:xfrm>
          <a:off x="2971800" y="1447800"/>
          <a:ext cx="35052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0840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534400" cy="7150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Recall the constant intensity Poisson process …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no. of events in an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arrival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time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of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event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have the same distribution as the order statistics in a 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independent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 smtClean="0"/>
                  <a:t> random variables.</a:t>
                </a:r>
              </a:p>
              <a:p>
                <a:r>
                  <a:rPr lang="en-US" dirty="0" smtClean="0"/>
                  <a:t>This suggests a simple procedure…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174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2133600"/>
            <a:ext cx="82296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Draw three U(0,1) random numbers</a:t>
            </a:r>
          </a:p>
          <a:p>
            <a:r>
              <a:rPr lang="en-US" dirty="0" smtClean="0"/>
              <a:t>Sort them</a:t>
            </a:r>
          </a:p>
          <a:p>
            <a:r>
              <a:rPr lang="en-US" dirty="0" smtClean="0"/>
              <a:t>Assign them as the millisecond remainders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29343"/>
              </p:ext>
            </p:extLst>
          </p:nvPr>
        </p:nvGraphicFramePr>
        <p:xfrm>
          <a:off x="2819400" y="381000"/>
          <a:ext cx="35052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071963"/>
              </p:ext>
            </p:extLst>
          </p:nvPr>
        </p:nvGraphicFramePr>
        <p:xfrm>
          <a:off x="2895600" y="3657600"/>
          <a:ext cx="48768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3124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243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347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912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53340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24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Compute variance estimates using the simulated time stamps.</a:t>
            </a:r>
          </a:p>
        </p:txBody>
      </p:sp>
    </p:spTree>
    <p:extLst>
      <p:ext uri="{BB962C8B-B14F-4D97-AF65-F5344CB8AC3E}">
        <p14:creationId xmlns:p14="http://schemas.microsoft.com/office/powerpoint/2010/main" val="29432135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Assume that</a:t>
            </a:r>
          </a:p>
          <a:p>
            <a:pPr lvl="1"/>
            <a:r>
              <a:rPr lang="en-US" dirty="0" smtClean="0"/>
              <a:t>The quotes are correctly sequenced.</a:t>
            </a:r>
          </a:p>
          <a:p>
            <a:pPr lvl="1"/>
            <a:r>
              <a:rPr lang="en-US" dirty="0" smtClean="0"/>
              <a:t>Arrivals within the second are Poisson with (unknown) constant intensity.</a:t>
            </a:r>
          </a:p>
          <a:p>
            <a:pPr lvl="1"/>
            <a:r>
              <a:rPr lang="en-US" dirty="0" smtClean="0"/>
              <a:t>The bid and offer process is independent of the within-second arrival times.</a:t>
            </a:r>
          </a:p>
          <a:p>
            <a:r>
              <a:rPr lang="en-US" dirty="0" smtClean="0"/>
              <a:t>Then each calculated statistic constitutes a draw from the corresponding Bayesian posterior.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60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/>
          <a:lstStyle/>
          <a:p>
            <a:r>
              <a:rPr lang="en-US" dirty="0" smtClean="0"/>
              <a:t>Does this really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323722" y="1465283"/>
            <a:ext cx="5295901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millisecond-stamped TAQ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53" y="4457282"/>
            <a:ext cx="3276600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actual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t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ime-stamps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38196" y="2150150"/>
            <a:ext cx="4029075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Strip the millisecond portions of the time-stamps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38197" y="3480911"/>
            <a:ext cx="4029075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Simulate new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stamps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33936" y="4457283"/>
            <a:ext cx="4038599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simulated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time-stamps.</a:t>
            </a:r>
          </a:p>
        </p:txBody>
      </p:sp>
      <p:cxnSp>
        <p:nvCxnSpPr>
          <p:cNvPr id="12" name="Curved Connector 11"/>
          <p:cNvCxnSpPr>
            <a:stCxn id="6" idx="2"/>
            <a:endCxn id="8" idx="1"/>
          </p:cNvCxnSpPr>
          <p:nvPr/>
        </p:nvCxnSpPr>
        <p:spPr>
          <a:xfrm rot="16200000" flipH="1">
            <a:off x="4088039" y="1859694"/>
            <a:ext cx="633790" cy="866523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8" idx="2"/>
            <a:endCxn id="9" idx="0"/>
          </p:cNvCxnSpPr>
          <p:nvPr/>
        </p:nvCxnSpPr>
        <p:spPr>
          <a:xfrm rot="16200000" flipH="1">
            <a:off x="6647054" y="3275230"/>
            <a:ext cx="411360" cy="1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9" idx="2"/>
            <a:endCxn id="10" idx="0"/>
          </p:cNvCxnSpPr>
          <p:nvPr/>
        </p:nvCxnSpPr>
        <p:spPr>
          <a:xfrm rot="16200000" flipH="1">
            <a:off x="6620188" y="4224235"/>
            <a:ext cx="465594" cy="501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2"/>
            <a:endCxn id="7" idx="0"/>
          </p:cNvCxnSpPr>
          <p:nvPr/>
        </p:nvCxnSpPr>
        <p:spPr>
          <a:xfrm rot="5400000">
            <a:off x="1779253" y="2264861"/>
            <a:ext cx="2481221" cy="1903620"/>
          </a:xfrm>
          <a:prstGeom prst="curvedConnector3">
            <a:avLst>
              <a:gd name="adj1" fmla="val 50000"/>
            </a:avLst>
          </a:prstGeom>
          <a:ln w="28575">
            <a:solidFill>
              <a:schemeClr val="tx2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343276" y="6142196"/>
            <a:ext cx="1990724" cy="4872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Correlation?</a:t>
            </a:r>
          </a:p>
        </p:txBody>
      </p:sp>
      <p:cxnSp>
        <p:nvCxnSpPr>
          <p:cNvPr id="29" name="Curved Connector 28"/>
          <p:cNvCxnSpPr>
            <a:stCxn id="10" idx="2"/>
            <a:endCxn id="27" idx="3"/>
          </p:cNvCxnSpPr>
          <p:nvPr/>
        </p:nvCxnSpPr>
        <p:spPr>
          <a:xfrm rot="5400000">
            <a:off x="5793372" y="5325934"/>
            <a:ext cx="600492" cy="1519236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7" idx="2"/>
            <a:endCxn id="27" idx="1"/>
          </p:cNvCxnSpPr>
          <p:nvPr/>
        </p:nvCxnSpPr>
        <p:spPr>
          <a:xfrm rot="16200000" flipH="1">
            <a:off x="2405418" y="5447939"/>
            <a:ext cx="600493" cy="1275223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040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000" dirty="0" smtClean="0"/>
              <a:t>Table 4. </a:t>
            </a:r>
            <a:r>
              <a:rPr lang="en-US" sz="2000" dirty="0"/>
              <a:t>Correlations between statistics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based </a:t>
            </a:r>
            <a:r>
              <a:rPr lang="en-US" sz="2000" dirty="0"/>
              <a:t>on actual vs. simulated millisecond time stamps.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55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262520"/>
              </p:ext>
            </p:extLst>
          </p:nvPr>
        </p:nvGraphicFramePr>
        <p:xfrm>
          <a:off x="152400" y="1917700"/>
          <a:ext cx="8840788" cy="3721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6800"/>
                <a:gridCol w="1373188"/>
                <a:gridCol w="1066800"/>
                <a:gridCol w="1066800"/>
                <a:gridCol w="1066800"/>
                <a:gridCol w="1066800"/>
                <a:gridCol w="1066800"/>
                <a:gridCol w="10668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&lt; 50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0.952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0.948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0.960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0.958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0.916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0.979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0.953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0.944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0.952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0.952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0.937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0.982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0.975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0.965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0.969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0.975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0.977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0.988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0.989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9600" y="1447800"/>
                <a:ext cx="7162800" cy="451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Cambria" pitchFamily="18" charset="0"/>
                  </a:rPr>
                  <a:t>Panel A: Correlations for wavelet variances,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447800"/>
                <a:ext cx="7162800" cy="451598"/>
              </a:xfrm>
              <a:prstGeom prst="rect">
                <a:avLst/>
              </a:prstGeom>
              <a:blipFill rotWithShape="1">
                <a:blip r:embed="rId2"/>
                <a:stretch>
                  <a:fillRect l="-851" t="-5405" b="-1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43893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correlations are terrific. </a:t>
            </a:r>
            <a:r>
              <a:rPr lang="en-US" i="1" dirty="0" smtClean="0"/>
              <a:t>Why?</a:t>
            </a:r>
            <a:endParaRPr lang="en-US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If observations are </a:t>
                </a:r>
                <a:r>
                  <a:rPr lang="en-US" i="1" dirty="0" smtClean="0"/>
                  <a:t>sparse</a:t>
                </a:r>
                <a:r>
                  <a:rPr lang="en-US" dirty="0" smtClean="0"/>
                  <a:t> in time, their exact location doesn’t matter.</a:t>
                </a:r>
              </a:p>
              <a:p>
                <a:pPr lvl="1"/>
                <a:r>
                  <a:rPr lang="en-US" dirty="0" smtClean="0"/>
                  <a:t>Suppose that </a:t>
                </a:r>
                <a:r>
                  <a:rPr lang="en-US" dirty="0" smtClean="0"/>
                  <a:t>there </a:t>
                </a:r>
                <a:r>
                  <a:rPr lang="en-US" dirty="0" smtClean="0"/>
                  <a:t>is one quote change in the </a:t>
                </a:r>
                <a:r>
                  <a:rPr lang="en-US" dirty="0" smtClean="0"/>
                  <a:t>hour ...</a:t>
                </a:r>
                <a:endParaRPr lang="en-US" dirty="0" smtClean="0"/>
              </a:p>
              <a:p>
                <a:r>
                  <a:rPr lang="en-US" dirty="0" smtClean="0"/>
                  <a:t>If observations are </a:t>
                </a:r>
                <a:r>
                  <a:rPr lang="en-US" i="1" dirty="0" smtClean="0"/>
                  <a:t>dense</a:t>
                </a:r>
                <a:r>
                  <a:rPr lang="en-US" dirty="0" smtClean="0"/>
                  <a:t>, their exact location is known more precisely.</a:t>
                </a:r>
              </a:p>
              <a:p>
                <a:pPr lvl="1"/>
                <a:r>
                  <a:rPr lang="en-US" dirty="0" smtClean="0"/>
                  <a:t>Consider the first order statistic </a:t>
                </a:r>
                <a:r>
                  <a:rPr lang="en-US" dirty="0" smtClean="0"/>
                  <a:t>(the minimum) in </a:t>
                </a:r>
                <a:r>
                  <a:rPr lang="en-US" dirty="0" smtClean="0"/>
                  <a:t>a sample </a:t>
                </a:r>
                <a:r>
                  <a:rPr lang="en-US" dirty="0" smtClean="0"/>
                  <a:t>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Uniform(0,1</a:t>
                </a:r>
                <a:r>
                  <a:rPr lang="en-US" dirty="0" smtClean="0"/>
                  <a:t>) draws.</a:t>
                </a:r>
              </a:p>
              <a:p>
                <a:pPr lvl="1"/>
                <a:r>
                  <a:rPr lang="en-US" dirty="0" smtClean="0"/>
                  <a:t>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vs.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=1,000</m:t>
                    </m:r>
                  </m:oMath>
                </a14:m>
                <a:endParaRPr lang="en-US" dirty="0" smtClean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3774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873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000" dirty="0" smtClean="0"/>
              <a:t>Table 4. </a:t>
            </a:r>
            <a:r>
              <a:rPr lang="en-US" sz="2000" dirty="0"/>
              <a:t>Correlations between </a:t>
            </a:r>
            <a:r>
              <a:rPr lang="en-US" sz="2000" dirty="0" smtClean="0"/>
              <a:t>estimates </a:t>
            </a:r>
            <a:br>
              <a:rPr lang="en-US" sz="2000" dirty="0" smtClean="0"/>
            </a:br>
            <a:r>
              <a:rPr lang="en-US" sz="2000" dirty="0" smtClean="0"/>
              <a:t>based </a:t>
            </a:r>
            <a:r>
              <a:rPr lang="en-US" sz="2000" dirty="0"/>
              <a:t>on actual vs. simulated millisecond time stamps.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880988"/>
              </p:ext>
            </p:extLst>
          </p:nvPr>
        </p:nvGraphicFramePr>
        <p:xfrm>
          <a:off x="381000" y="1905000"/>
          <a:ext cx="8534400" cy="3721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6800"/>
                <a:gridCol w="1066800"/>
                <a:gridCol w="1066800"/>
                <a:gridCol w="1066800"/>
                <a:gridCol w="1066800"/>
                <a:gridCol w="1066800"/>
                <a:gridCol w="1066800"/>
                <a:gridCol w="10668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&lt; 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0.775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0.333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0.768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0.896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0.919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0.943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0.900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0.662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0.926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0.965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0.972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0.978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0.979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0.921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0.986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0.995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0.999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1.000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0.775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0.333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0.768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0.896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0.919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0.943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18415" marB="18415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1447800"/>
            <a:ext cx="716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B: Correlations for bid-offer wavelet correlation estimates</a:t>
            </a:r>
          </a:p>
        </p:txBody>
      </p:sp>
    </p:spTree>
    <p:extLst>
      <p:ext uri="{BB962C8B-B14F-4D97-AF65-F5344CB8AC3E}">
        <p14:creationId xmlns:p14="http://schemas.microsoft.com/office/powerpoint/2010/main" val="3305244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58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527079"/>
              </p:ext>
            </p:extLst>
          </p:nvPr>
        </p:nvGraphicFramePr>
        <p:xfrm>
          <a:off x="76200" y="1828800"/>
          <a:ext cx="9075390" cy="35000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4994"/>
                <a:gridCol w="1038966"/>
                <a:gridCol w="167019"/>
                <a:gridCol w="775552"/>
                <a:gridCol w="167019"/>
                <a:gridCol w="775552"/>
                <a:gridCol w="167019"/>
                <a:gridCol w="785077"/>
                <a:gridCol w="167019"/>
                <a:gridCol w="785077"/>
                <a:gridCol w="167019"/>
                <a:gridCol w="785077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146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108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94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6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142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187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425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970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1,790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6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1,078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1,299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5,828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12,521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39,378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596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772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1,618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1,210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213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729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789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1,731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762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$18.85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$14.83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$16.10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$15.81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$10.72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Market capitalization of equity, </a:t>
                      </a:r>
                      <a:r>
                        <a:rPr lang="en-US" sz="1600" dirty="0" smtClean="0">
                          <a:effectLst/>
                          <a:latin typeface="Cambria" pitchFamily="18" charset="0"/>
                        </a:rPr>
                        <a:t/>
                      </a:r>
                      <a:br>
                        <a:rPr lang="en-US" sz="16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6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$745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$189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$325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$480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$316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9321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 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59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019449"/>
              </p:ext>
            </p:extLst>
          </p:nvPr>
        </p:nvGraphicFramePr>
        <p:xfrm>
          <a:off x="76200" y="1828800"/>
          <a:ext cx="9075390" cy="35000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4994"/>
                <a:gridCol w="1038966"/>
                <a:gridCol w="167019"/>
                <a:gridCol w="775552"/>
                <a:gridCol w="167019"/>
                <a:gridCol w="775552"/>
                <a:gridCol w="167019"/>
                <a:gridCol w="785077"/>
                <a:gridCol w="167019"/>
                <a:gridCol w="785077"/>
                <a:gridCol w="167019"/>
                <a:gridCol w="785077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146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108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48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55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88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94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6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142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187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425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970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1,790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6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1,078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1,299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5,828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12,521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39,378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596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772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1,618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1,210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213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729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789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1,731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762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$18.85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$14.83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$16.10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$15.81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$10.72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Market capitalization of equity, </a:t>
                      </a:r>
                      <a:r>
                        <a:rPr lang="en-US" sz="1600" dirty="0" smtClean="0">
                          <a:effectLst/>
                          <a:latin typeface="Cambria" pitchFamily="18" charset="0"/>
                        </a:rPr>
                        <a:t/>
                      </a:r>
                      <a:br>
                        <a:rPr lang="en-US" sz="16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6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$745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$189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$325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$480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$316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526505" y="3076575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25% CAGR</a:t>
            </a:r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rot="10800000" flipV="1">
            <a:off x="4443663" y="3267075"/>
            <a:ext cx="1082842" cy="190500"/>
          </a:xfrm>
          <a:prstGeom prst="curved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3"/>
          </p:cNvCxnSpPr>
          <p:nvPr/>
        </p:nvCxnSpPr>
        <p:spPr>
          <a:xfrm>
            <a:off x="7279105" y="3267075"/>
            <a:ext cx="1102895" cy="190500"/>
          </a:xfrm>
          <a:prstGeom prst="curved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526505" y="3781425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36% CAGR</a:t>
            </a:r>
          </a:p>
        </p:txBody>
      </p:sp>
      <p:cxnSp>
        <p:nvCxnSpPr>
          <p:cNvPr id="13" name="Straight Arrow Connector 12"/>
          <p:cNvCxnSpPr>
            <a:stCxn id="12" idx="1"/>
          </p:cNvCxnSpPr>
          <p:nvPr/>
        </p:nvCxnSpPr>
        <p:spPr>
          <a:xfrm rot="10800000">
            <a:off x="4443663" y="3781425"/>
            <a:ext cx="1082842" cy="190500"/>
          </a:xfrm>
          <a:prstGeom prst="curved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3"/>
          </p:cNvCxnSpPr>
          <p:nvPr/>
        </p:nvCxnSpPr>
        <p:spPr>
          <a:xfrm flipV="1">
            <a:off x="7279105" y="3676651"/>
            <a:ext cx="1102895" cy="295274"/>
          </a:xfrm>
          <a:prstGeom prst="curved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7709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60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984433"/>
              </p:ext>
            </p:extLst>
          </p:nvPr>
        </p:nvGraphicFramePr>
        <p:xfrm>
          <a:off x="381000" y="2438400"/>
          <a:ext cx="8525129" cy="268605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763841"/>
                <a:gridCol w="1116013"/>
                <a:gridCol w="603250"/>
                <a:gridCol w="603250"/>
                <a:gridCol w="603250"/>
                <a:gridCol w="612775"/>
                <a:gridCol w="603250"/>
                <a:gridCol w="603250"/>
                <a:gridCol w="603250"/>
                <a:gridCol w="603250"/>
                <a:gridCol w="603250"/>
                <a:gridCol w="603250"/>
                <a:gridCol w="60325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5.22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7.16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10.28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6.69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8.57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6.96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6.06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4.52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7.08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4.70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5.44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6.58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9.69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6.51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8.07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6.27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5.38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4.12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6.26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4.32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6.28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5.13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9.03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6.22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7.34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5.33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4.64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5.40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3.74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4.59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5.23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8.16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5.75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6.30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4.25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3.84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3.21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4.53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3.07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3.12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4.04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3.93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5.57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5.10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2.76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3.71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1,600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3.25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4.14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4.05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2.89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2.43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3.04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1.98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2.24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3.38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3.48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3.37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2.29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2.17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2.01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1.94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2.92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2.35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2.08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1.95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2.16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A: Computed from </a:t>
            </a:r>
            <a:r>
              <a:rPr lang="en-US" sz="2000" i="1" dirty="0" smtClean="0">
                <a:latin typeface="Cambria" pitchFamily="18" charset="0"/>
              </a:rPr>
              <a:t>unadjusted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</p:spTree>
    <p:extLst>
      <p:ext uri="{BB962C8B-B14F-4D97-AF65-F5344CB8AC3E}">
        <p14:creationId xmlns:p14="http://schemas.microsoft.com/office/powerpoint/2010/main" val="7317997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61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886116"/>
              </p:ext>
            </p:extLst>
          </p:nvPr>
        </p:nvGraphicFramePr>
        <p:xfrm>
          <a:off x="381000" y="2438400"/>
          <a:ext cx="8525129" cy="268605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763841"/>
                <a:gridCol w="1116013"/>
                <a:gridCol w="603250"/>
                <a:gridCol w="603250"/>
                <a:gridCol w="603250"/>
                <a:gridCol w="612775"/>
                <a:gridCol w="603250"/>
                <a:gridCol w="603250"/>
                <a:gridCol w="603250"/>
                <a:gridCol w="603250"/>
                <a:gridCol w="603250"/>
                <a:gridCol w="603250"/>
                <a:gridCol w="60325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5.22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7.16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6.03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10.28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6.69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8.57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6.96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6.06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4.52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7.08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4.70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5.44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6.58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9.69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6.51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8.07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6.27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5.38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4.12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6.26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4.32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6.28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5.13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9.03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6.22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7.34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5.33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4.64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5.40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3.74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4.59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5.23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8.16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5.75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6.30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4.25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3.84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3.21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4.53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3.07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3.12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4.04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3.93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5.57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5.03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5.10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3.11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2.76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3.71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1,600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3.25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4.11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4.14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4.05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2.89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2.43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3.04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1.98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2.24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3.38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3.48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3.37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2.29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2.17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2.01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1.94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2.92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2.35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2.08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1.95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2.16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A: Computed from </a:t>
            </a:r>
            <a:r>
              <a:rPr lang="en-US" sz="2000" i="1" dirty="0" smtClean="0">
                <a:latin typeface="Cambria" pitchFamily="18" charset="0"/>
              </a:rPr>
              <a:t>unadjusted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</p:spTree>
    <p:extLst>
      <p:ext uri="{BB962C8B-B14F-4D97-AF65-F5344CB8AC3E}">
        <p14:creationId xmlns:p14="http://schemas.microsoft.com/office/powerpoint/2010/main" val="41835265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 trend in quote volatilities?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Maybe …</a:t>
            </a:r>
          </a:p>
          <a:p>
            <a:pPr lvl="1"/>
            <a:r>
              <a:rPr lang="en-US" sz="2800" dirty="0" smtClean="0"/>
              <a:t>“Flickering quotes” aren’t new.</a:t>
            </a:r>
          </a:p>
          <a:p>
            <a:pPr lvl="1"/>
            <a:r>
              <a:rPr lang="en-US" sz="2800" dirty="0" smtClean="0"/>
              <a:t>Concerns about high frequency trading are all media hype.</a:t>
            </a:r>
          </a:p>
          <a:p>
            <a:pPr lvl="1"/>
            <a:r>
              <a:rPr lang="en-US" sz="2800" dirty="0" smtClean="0"/>
              <a:t>The good old days weren’t really so great after all.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What </a:t>
            </a:r>
            <a:r>
              <a:rPr lang="en-US" sz="2800" i="1" dirty="0"/>
              <a:t>did</a:t>
            </a:r>
            <a:r>
              <a:rPr lang="en-US" sz="2800" dirty="0"/>
              <a:t> quote volatility look like circa 2001?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074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Figure </a:t>
            </a:r>
            <a:r>
              <a:rPr lang="en-US" sz="2000" b="1" dirty="0" smtClean="0"/>
              <a:t>4 Panel A. </a:t>
            </a:r>
            <a:r>
              <a:rPr lang="en-US" sz="2000" b="1" dirty="0"/>
              <a:t>Bid and offer for PRK, April 6, 2001</a:t>
            </a:r>
            <a:r>
              <a:rPr lang="en-US" sz="2000" b="1" dirty="0" smtClean="0"/>
              <a:t>.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2"/>
          <a:stretch/>
        </p:blipFill>
        <p:spPr bwMode="auto">
          <a:xfrm>
            <a:off x="762000" y="1524000"/>
            <a:ext cx="7315200" cy="51478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14434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PRK in 2001 differs from AEPI in 2011</a:t>
            </a:r>
          </a:p>
          <a:p>
            <a:pPr lvl="1"/>
            <a:r>
              <a:rPr lang="en-US" dirty="0" smtClean="0"/>
              <a:t>PRK: large amplitude, no oscillation.</a:t>
            </a:r>
          </a:p>
          <a:p>
            <a:pPr lvl="1"/>
            <a:r>
              <a:rPr lang="en-US" dirty="0" smtClean="0"/>
              <a:t>AEPI: low amplitude, intense oscillation.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095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Denoising</a:t>
            </a:r>
            <a:r>
              <a:rPr lang="en-US" dirty="0" smtClean="0"/>
              <a:t> (filtering) “pops”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𝑏𝑖𝑑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𝑟𝑜𝑢𝑔h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𝑠𝑚𝑜𝑜𝑡h</m:t>
                    </m:r>
                  </m:oMath>
                </a14:m>
                <a:endParaRPr lang="en-US" dirty="0" smtClean="0"/>
              </a:p>
              <a:p>
                <a:r>
                  <a:rPr lang="en-US" dirty="0" err="1" smtClean="0"/>
                  <a:t>Denoised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𝑟𝑜𝑢𝑔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𝑟𝑜𝑢𝑔h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𝑐𝑎𝑝𝑝𝑒𝑑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𝑎𝑡</m:t>
                    </m:r>
                    <m:r>
                      <a:rPr lang="en-US" b="0" i="1" smtClean="0">
                        <a:latin typeface="Cambria Math"/>
                      </a:rPr>
                      <m:t> ±1.5×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𝑠𝑝𝑟𝑒𝑎𝑑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Reconstruct a </a:t>
                </a:r>
                <a:r>
                  <a:rPr lang="en-US" dirty="0" err="1" smtClean="0"/>
                  <a:t>denoised</a:t>
                </a:r>
                <a:r>
                  <a:rPr lang="en-US" dirty="0" smtClean="0"/>
                  <a:t> bid as</a:t>
                </a:r>
              </a:p>
              <a:p>
                <a:pPr lvl="1"/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𝑏𝑖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𝑟𝑜𝑢𝑔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𝑠𝑚𝑜𝑜𝑡h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Construct </a:t>
                </a:r>
                <a:r>
                  <a:rPr lang="en-US" dirty="0" err="1" smtClean="0"/>
                  <a:t>denoised</a:t>
                </a:r>
                <a:r>
                  <a:rPr lang="en-US" dirty="0" smtClean="0"/>
                  <a:t> bids and offers for all stocks in all years.</a:t>
                </a:r>
              </a:p>
              <a:p>
                <a:r>
                  <a:rPr lang="en-US" dirty="0" smtClean="0"/>
                  <a:t>Form new variance estimates.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848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Figure 4 Panel B. PRK, April 6, 2001, Rough component of the bid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66" y="1371600"/>
            <a:ext cx="7209634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292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67489"/>
          </a:xfrm>
        </p:spPr>
        <p:txBody>
          <a:bodyPr>
            <a:noAutofit/>
          </a:bodyPr>
          <a:lstStyle/>
          <a:p>
            <a:r>
              <a:rPr lang="en-US" sz="2400" b="1" dirty="0"/>
              <a:t>Table 6. Wavelet variance ratios for bids and offers, </a:t>
            </a:r>
            <a:r>
              <a:rPr lang="en-US" sz="2400" b="1" dirty="0" smtClean="0"/>
              <a:t>2001-2011, </a:t>
            </a:r>
            <a:r>
              <a:rPr lang="en-US" sz="2400" b="1" i="1" dirty="0" smtClean="0"/>
              <a:t>Detail</a:t>
            </a:r>
            <a:endParaRPr lang="en-US" sz="24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447235"/>
              </p:ext>
            </p:extLst>
          </p:nvPr>
        </p:nvGraphicFramePr>
        <p:xfrm>
          <a:off x="609600" y="2667000"/>
          <a:ext cx="3716593" cy="353949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63841"/>
                <a:gridCol w="1116013"/>
                <a:gridCol w="735013"/>
                <a:gridCol w="366713"/>
                <a:gridCol w="735013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Level, </a:t>
                      </a:r>
                      <a:r>
                        <a:rPr lang="en-US" sz="2000" dirty="0" smtClean="0">
                          <a:effectLst/>
                          <a:latin typeface="Cambria" pitchFamily="18" charset="0"/>
                        </a:rPr>
                        <a:t>j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 smtClean="0">
                          <a:effectLst/>
                          <a:latin typeface="Cambria" pitchFamily="18" charset="0"/>
                          <a:ea typeface="Times New Roman"/>
                        </a:rPr>
                        <a:t>  …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5.22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4.70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5.44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4.32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3.74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4.59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3.07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3.12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1.98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2.01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1.94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13716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Panel A: Computed from </a:t>
            </a:r>
            <a:r>
              <a:rPr lang="en-US" sz="2400" i="1" dirty="0" smtClean="0">
                <a:latin typeface="Cambria" pitchFamily="18" charset="0"/>
              </a:rPr>
              <a:t>unadjusted</a:t>
            </a:r>
            <a:r>
              <a:rPr lang="en-US" sz="2400" dirty="0" smtClean="0">
                <a:latin typeface="Cambria" pitchFamily="18" charset="0"/>
              </a:rPr>
              <a:t> bids and offers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984076"/>
              </p:ext>
            </p:extLst>
          </p:nvPr>
        </p:nvGraphicFramePr>
        <p:xfrm>
          <a:off x="4800600" y="2667000"/>
          <a:ext cx="3716592" cy="353949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63841"/>
                <a:gridCol w="1116013"/>
                <a:gridCol w="735013"/>
                <a:gridCol w="366712"/>
                <a:gridCol w="735013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 smtClean="0">
                          <a:effectLst/>
                          <a:latin typeface="Cambria" pitchFamily="18" charset="0"/>
                          <a:ea typeface="Times New Roman"/>
                        </a:rPr>
                        <a:t> … 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4.07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3.57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1.55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2.52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1.64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1.81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2.00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0" y="13716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Panel B: Computed from </a:t>
            </a:r>
            <a:r>
              <a:rPr lang="en-US" sz="2400" i="1" dirty="0" err="1" smtClean="0">
                <a:latin typeface="Cambria" pitchFamily="18" charset="0"/>
              </a:rPr>
              <a:t>denoised</a:t>
            </a:r>
            <a:r>
              <a:rPr lang="en-US" sz="2400" dirty="0" smtClean="0">
                <a:latin typeface="Cambria" pitchFamily="18" charset="0"/>
              </a:rPr>
              <a:t> bids and offers</a:t>
            </a:r>
          </a:p>
        </p:txBody>
      </p:sp>
    </p:spTree>
    <p:extLst>
      <p:ext uri="{BB962C8B-B14F-4D97-AF65-F5344CB8AC3E}">
        <p14:creationId xmlns:p14="http://schemas.microsoft.com/office/powerpoint/2010/main" val="8296853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68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611762"/>
              </p:ext>
            </p:extLst>
          </p:nvPr>
        </p:nvGraphicFramePr>
        <p:xfrm>
          <a:off x="381000" y="2438400"/>
          <a:ext cx="8525129" cy="26860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63841"/>
                <a:gridCol w="1116013"/>
                <a:gridCol w="603250"/>
                <a:gridCol w="603250"/>
                <a:gridCol w="603250"/>
                <a:gridCol w="612775"/>
                <a:gridCol w="603250"/>
                <a:gridCol w="603250"/>
                <a:gridCol w="603250"/>
                <a:gridCol w="603250"/>
                <a:gridCol w="603250"/>
                <a:gridCol w="603250"/>
                <a:gridCol w="60325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2.37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3.15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7.02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6.09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8.24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6.56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5.83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4.20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6.79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6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2.32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3.09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6.82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7.76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5.17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3.83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6.00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4.07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6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6.48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5.61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7.04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4.99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4.45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5.18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3.57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6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1.55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5.90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5.16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6.02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3.96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2.97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4.36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3.00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2.19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2.83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4.47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4.82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3.13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2.98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3.58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1.64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2.71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3.99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3.60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3.79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2.63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1.81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2.30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3.44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3.02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3.16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2.33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2.46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2.00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3.20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2.65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2.75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2.15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1.86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B. Computed from </a:t>
            </a:r>
            <a:r>
              <a:rPr lang="en-US" sz="2000" i="1" dirty="0" err="1" smtClean="0">
                <a:latin typeface="Cambria" pitchFamily="18" charset="0"/>
              </a:rPr>
              <a:t>denoised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</p:spTree>
    <p:extLst>
      <p:ext uri="{BB962C8B-B14F-4D97-AF65-F5344CB8AC3E}">
        <p14:creationId xmlns:p14="http://schemas.microsoft.com/office/powerpoint/2010/main" val="32573491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69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726315"/>
              </p:ext>
            </p:extLst>
          </p:nvPr>
        </p:nvGraphicFramePr>
        <p:xfrm>
          <a:off x="381000" y="2438400"/>
          <a:ext cx="8525129" cy="26860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63841"/>
                <a:gridCol w="1116013"/>
                <a:gridCol w="603250"/>
                <a:gridCol w="603250"/>
                <a:gridCol w="603250"/>
                <a:gridCol w="612775"/>
                <a:gridCol w="603250"/>
                <a:gridCol w="603250"/>
                <a:gridCol w="603250"/>
                <a:gridCol w="603250"/>
                <a:gridCol w="603250"/>
                <a:gridCol w="603250"/>
                <a:gridCol w="60325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2.37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3.15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7.02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6.09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8.24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6.56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5.83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4.20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6.79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6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2.32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3.09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6.82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7.76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5.17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3.83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6.00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4.07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6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3.03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6.48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5.61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7.04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4.99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4.45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5.18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3.57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6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6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1.55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5.90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5.16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6.02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3.96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2.97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4.36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b="1" dirty="0">
                          <a:effectLst/>
                          <a:latin typeface="Cambria" pitchFamily="18" charset="0"/>
                        </a:rPr>
                        <a:t>3.00</a:t>
                      </a:r>
                      <a:endParaRPr lang="en-US" sz="1600" b="1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2.19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2.83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4.47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4.82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3.13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2.98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3.58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1.64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2.71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3.99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3.60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3.79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2.63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1.81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2.30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3.44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3.02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3.16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2.33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2.46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2.00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6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3.20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2.65</a:t>
                      </a:r>
                      <a:endParaRPr lang="en-US" sz="16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2.75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2.15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1.86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6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B. Computed from </a:t>
            </a:r>
            <a:r>
              <a:rPr lang="en-US" sz="2000" i="1" dirty="0" err="1" smtClean="0">
                <a:latin typeface="Cambria" pitchFamily="18" charset="0"/>
              </a:rPr>
              <a:t>denoised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</p:spTree>
    <p:extLst>
      <p:ext uri="{BB962C8B-B14F-4D97-AF65-F5344CB8AC3E}">
        <p14:creationId xmlns:p14="http://schemas.microsoft.com/office/powerpoint/2010/main" val="39849863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facts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Pre-filtering, no trend in quote volatility.</a:t>
            </a:r>
          </a:p>
          <a:p>
            <a:r>
              <a:rPr lang="en-US" dirty="0" smtClean="0"/>
              <a:t>Filtering to remove spikes/pops greatly diminishes quote volatility in the early years, but not later years.</a:t>
            </a:r>
          </a:p>
          <a:p>
            <a:pPr lvl="1"/>
            <a:r>
              <a:rPr lang="en-US" dirty="0" smtClean="0"/>
              <a:t>Early years: volatility due to spikes</a:t>
            </a:r>
          </a:p>
          <a:p>
            <a:pPr lvl="1"/>
            <a:r>
              <a:rPr lang="en-US" dirty="0" smtClean="0"/>
              <a:t>Later years: volatility reflects oscillations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425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>
                <a:ea typeface="Cambria Math" pitchFamily="18" charset="0"/>
              </a:rPr>
              <a:t>Table 8. Wavelet bid and offer variances, </a:t>
            </a:r>
            <a:r>
              <a:rPr lang="en-US" sz="2000" b="1" dirty="0" smtClean="0">
                <a:ea typeface="Cambria Math" pitchFamily="18" charset="0"/>
              </a:rPr>
              <a:t>2001-2011</a:t>
            </a:r>
            <a:endParaRPr lang="en-US" sz="2000" dirty="0">
              <a:ea typeface="Cambria Math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341167"/>
              </p:ext>
            </p:extLst>
          </p:nvPr>
        </p:nvGraphicFramePr>
        <p:xfrm>
          <a:off x="348152" y="1447800"/>
          <a:ext cx="8414848" cy="520827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91661"/>
                <a:gridCol w="1182687"/>
                <a:gridCol w="984250"/>
                <a:gridCol w="127000"/>
                <a:gridCol w="984250"/>
                <a:gridCol w="127000"/>
                <a:gridCol w="984250"/>
                <a:gridCol w="127000"/>
                <a:gridCol w="984250"/>
                <a:gridCol w="127000"/>
                <a:gridCol w="984250"/>
                <a:gridCol w="127000"/>
                <a:gridCol w="98425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0.34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(0.53)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6.77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4.74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(0.52)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(1.25)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(0.96)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84.18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109.42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(16.17)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(2.57)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(5.75)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(0.98)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(13.16)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735.03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489.43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862.96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302.16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1,638.73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333.50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(30.23)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(12.26)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(73.94)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(23.79)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492.40)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(12.05)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2,511.15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1,554.80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2,872.45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1,046.55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4,623.58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1,164.98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(80.99)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(39.18)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335.55)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101.74)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849.95)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(41.65)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10668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" pitchFamily="18" charset="0"/>
              </a:rPr>
              <a:t>Panel A. Rough variances, mils per share</a:t>
            </a:r>
          </a:p>
        </p:txBody>
      </p:sp>
    </p:spTree>
    <p:extLst>
      <p:ext uri="{BB962C8B-B14F-4D97-AF65-F5344CB8AC3E}">
        <p14:creationId xmlns:p14="http://schemas.microsoft.com/office/powerpoint/2010/main" val="22393774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rmAutofit/>
          </a:bodyPr>
          <a:lstStyle/>
          <a:p>
            <a:r>
              <a:rPr lang="en-US" sz="2000" b="1" dirty="0">
                <a:ea typeface="Cambria Math" pitchFamily="18" charset="0"/>
              </a:rPr>
              <a:t>Table 8. Wavelet bid and offer variances, 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72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983112"/>
              </p:ext>
            </p:extLst>
          </p:nvPr>
        </p:nvGraphicFramePr>
        <p:xfrm>
          <a:off x="990600" y="1524000"/>
          <a:ext cx="6978332" cy="5208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1370"/>
                <a:gridCol w="1160462"/>
                <a:gridCol w="730250"/>
                <a:gridCol w="127000"/>
                <a:gridCol w="730250"/>
                <a:gridCol w="127000"/>
                <a:gridCol w="730250"/>
                <a:gridCol w="127000"/>
                <a:gridCol w="730250"/>
                <a:gridCol w="127000"/>
                <a:gridCol w="730250"/>
                <a:gridCol w="127000"/>
                <a:gridCol w="73025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T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ime 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scale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(1.42)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(0.69)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0668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B. Rough variance ratios</a:t>
            </a:r>
          </a:p>
        </p:txBody>
      </p:sp>
    </p:spTree>
    <p:extLst>
      <p:ext uri="{BB962C8B-B14F-4D97-AF65-F5344CB8AC3E}">
        <p14:creationId xmlns:p14="http://schemas.microsoft.com/office/powerpoint/2010/main" val="10185314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SEC’s </a:t>
            </a:r>
            <a:r>
              <a:rPr lang="en-US" dirty="0" err="1" smtClean="0"/>
              <a:t>Reg</a:t>
            </a:r>
            <a:r>
              <a:rPr lang="en-US" dirty="0" smtClean="0"/>
              <a:t> NMS (“National Market System”)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Defined the framework for competition among equity markets.</a:t>
            </a:r>
          </a:p>
          <a:p>
            <a:r>
              <a:rPr lang="en-US" dirty="0" smtClean="0"/>
              <a:t>Enhanced protection against trade-</a:t>
            </a:r>
            <a:r>
              <a:rPr lang="en-US" dirty="0" err="1" smtClean="0"/>
              <a:t>throughs</a:t>
            </a:r>
            <a:endParaRPr lang="en-US" dirty="0" smtClean="0"/>
          </a:p>
          <a:p>
            <a:pPr lvl="1"/>
            <a:r>
              <a:rPr lang="en-US" dirty="0" smtClean="0"/>
              <a:t>Example: market A is bidding $10 and market B executes a trade at $9.</a:t>
            </a:r>
          </a:p>
          <a:p>
            <a:r>
              <a:rPr lang="en-US" dirty="0" smtClean="0"/>
              <a:t>For a market’s bid and offer to be protected, they have to accessible instantly (electronically)</a:t>
            </a:r>
          </a:p>
          <a:p>
            <a:pPr lvl="1"/>
            <a:r>
              <a:rPr lang="en-US" dirty="0" smtClean="0"/>
              <a:t>This requirement essentially forced all markets to become electronic.</a:t>
            </a:r>
          </a:p>
          <a:p>
            <a:r>
              <a:rPr lang="en-US" dirty="0" smtClean="0"/>
              <a:t>Timing: Proposed in 2004; adopted 2005; implemented in 2006.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6071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en-US" dirty="0" smtClean="0"/>
              <a:t>rior </a:t>
            </a:r>
            <a:r>
              <a:rPr lang="en-US" dirty="0"/>
              <a:t>to SEC’s </a:t>
            </a:r>
            <a:r>
              <a:rPr lang="en-US" dirty="0" err="1"/>
              <a:t>Reg</a:t>
            </a:r>
            <a:r>
              <a:rPr lang="en-US" dirty="0"/>
              <a:t> NMS (2004-2006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Most markets were manual and slow.</a:t>
            </a:r>
          </a:p>
          <a:p>
            <a:r>
              <a:rPr lang="en-US" sz="2800" dirty="0" smtClean="0"/>
              <a:t>Few possibilities of automatic execution.</a:t>
            </a:r>
          </a:p>
          <a:p>
            <a:r>
              <a:rPr lang="en-US" sz="2800" dirty="0" smtClean="0"/>
              <a:t>Dealers were supposed to display customer limit orders … but sometimes didn’t.</a:t>
            </a:r>
          </a:p>
          <a:p>
            <a:r>
              <a:rPr lang="en-US" sz="2800" dirty="0" smtClean="0"/>
              <a:t>Bid and offer quotes were supposed to be firm … but sometimes weren’t.</a:t>
            </a:r>
          </a:p>
          <a:p>
            <a:r>
              <a:rPr lang="en-US" sz="2800" dirty="0" smtClean="0"/>
              <a:t>Protection against trade-</a:t>
            </a:r>
            <a:r>
              <a:rPr lang="en-US" sz="2800" dirty="0" err="1" smtClean="0"/>
              <a:t>throughs</a:t>
            </a:r>
            <a:r>
              <a:rPr lang="en-US" sz="2800" dirty="0" smtClean="0"/>
              <a:t> was weak.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447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now 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Quotes are firm, accessible, and (more strongly) protected.</a:t>
            </a:r>
          </a:p>
          <a:p>
            <a:r>
              <a:rPr lang="en-US" sz="2800" dirty="0" smtClean="0"/>
              <a:t>But quote volatility </a:t>
            </a:r>
            <a:r>
              <a:rPr lang="en-US" sz="2800" i="1" dirty="0" smtClean="0"/>
              <a:t>has</a:t>
            </a:r>
            <a:r>
              <a:rPr lang="en-US" sz="2800" dirty="0" smtClean="0"/>
              <a:t> increased.</a:t>
            </a:r>
          </a:p>
          <a:p>
            <a:r>
              <a:rPr lang="en-US" sz="2800" dirty="0" smtClean="0"/>
              <a:t>More questions</a:t>
            </a:r>
          </a:p>
          <a:p>
            <a:pPr lvl="1"/>
            <a:r>
              <a:rPr lang="en-US" sz="2800" dirty="0" smtClean="0"/>
              <a:t>What strategies give rise to these patterns? </a:t>
            </a:r>
          </a:p>
          <a:p>
            <a:pPr lvl="1"/>
            <a:r>
              <a:rPr lang="en-US" sz="2800" dirty="0" smtClean="0"/>
              <a:t>Are the HFQ episodes unstable </a:t>
            </a:r>
            <a:r>
              <a:rPr lang="en-US" sz="2800" dirty="0" err="1" smtClean="0"/>
              <a:t>algos</a:t>
            </a:r>
            <a:r>
              <a:rPr lang="en-US" sz="2800" dirty="0" smtClean="0"/>
              <a:t>?</a:t>
            </a:r>
          </a:p>
          <a:p>
            <a:pPr lvl="1"/>
            <a:r>
              <a:rPr lang="en-US" sz="2800" dirty="0" smtClean="0"/>
              <a:t>Are they sensible strategies to detect and access liquidity? 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77675"/>
      </p:ext>
    </p:extLst>
  </p:cSld>
  <p:clrMapOvr>
    <a:masterClrMapping/>
  </p:clrMapOvr>
</p:sld>
</file>

<file path=ppt/theme/theme1.xml><?xml version="1.0" encoding="utf-8"?>
<a:theme xmlns:a="http://schemas.openxmlformats.org/drawingml/2006/main" name="ClassNote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tx2"/>
            </a:solidFill>
            <a:latin typeface="Cambr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latin typeface="Cambr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ClassNote02</Template>
  <TotalTime>2877</TotalTime>
  <Words>6106</Words>
  <Application>Microsoft Office PowerPoint</Application>
  <PresentationFormat>On-screen Show (4:3)</PresentationFormat>
  <Paragraphs>2609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ClassNote02</vt:lpstr>
      <vt:lpstr>High Frequency Quoting: Short-Term Volatility  in Bids and Offers</vt:lpstr>
      <vt:lpstr>Disclaimers</vt:lpstr>
      <vt:lpstr>Figure 1. AEPI bid and offer, April 29, 2011 </vt:lpstr>
      <vt:lpstr>Figure 1. AEPI bid and offer on April 29, 2011 (detail)</vt:lpstr>
      <vt:lpstr>More pictures from the  National (High Frequency)  Portrait Gallery</vt:lpstr>
      <vt:lpstr>PowerPoint Presentation</vt:lpstr>
      <vt:lpstr>PowerPoint Presentation</vt:lpstr>
      <vt:lpstr>PowerPoint Presentation</vt:lpstr>
      <vt:lpstr>PowerPoint Presentation</vt:lpstr>
      <vt:lpstr>Quote volatility: the questions</vt:lpstr>
      <vt:lpstr>Context and connections</vt:lpstr>
      <vt:lpstr>“HF traders are the new market makers.”</vt:lpstr>
      <vt:lpstr>“HF traders are predatory.”</vt:lpstr>
      <vt:lpstr>Volatility Modeling </vt:lpstr>
      <vt:lpstr>Realized volatility</vt:lpstr>
      <vt:lpstr>Economics of quote volatility</vt:lpstr>
      <vt:lpstr>Execution price risk for marketable orders</vt:lpstr>
      <vt:lpstr>PowerPoint Presentation</vt:lpstr>
      <vt:lpstr>Dark trading</vt:lpstr>
      <vt:lpstr>Dark trades: internalized execution</vt:lpstr>
      <vt:lpstr>Dark trades: dark pools</vt:lpstr>
      <vt:lpstr>Look-back options</vt:lpstr>
      <vt:lpstr>“Spoofing” manipulations</vt:lpstr>
      <vt:lpstr>Analyzing quote volatility</vt:lpstr>
      <vt:lpstr>Variance about a local mean of a random walk</vt:lpstr>
      <vt:lpstr>Computational definitions</vt:lpstr>
      <vt:lpstr>PowerPoint Presentation</vt:lpstr>
      <vt:lpstr>Signal processing and time scale decompositions</vt:lpstr>
      <vt:lpstr>The incremental variance ν_j^2. What to call it?</vt:lpstr>
      <vt:lpstr>Interpretation</vt:lpstr>
      <vt:lpstr>Mils per share</vt:lpstr>
      <vt:lpstr>Basis points</vt:lpstr>
      <vt:lpstr>The short/long variance ratio</vt:lpstr>
      <vt:lpstr>Variance ratios (cont’d)</vt:lpstr>
      <vt:lpstr>The empirical analysis</vt:lpstr>
      <vt:lpstr>Table 1. Summary Statistics, 2011</vt:lpstr>
      <vt:lpstr>Table 2. Time scale variance estimates, 2011</vt:lpstr>
      <vt:lpstr>PowerPoint Presentation</vt:lpstr>
      <vt:lpstr>PowerPoint Presentation</vt:lpstr>
      <vt:lpstr>Figure 2. Wavelet variance ratios across time scale  and dollar volume quintiles</vt:lpstr>
      <vt:lpstr>PowerPoint Presentation</vt:lpstr>
      <vt:lpstr>Figure 3. Wavelet correlations between the National Best Bid and National Best Offer</vt:lpstr>
      <vt:lpstr>Table 3. Time scale variance across dollar volume quintiles, 2011  Panel A: Rough variance σ_j^2 in mils per share</vt:lpstr>
      <vt:lpstr>Table 3. Time scale variance across dollar volume quintiles, 2011 Panel B, Rough variance σ_j^2 in bp2</vt:lpstr>
      <vt:lpstr>Table 3. Time scale variance estimates across $ volume quintiles, 2011 Panel C. Rough variance ratios</vt:lpstr>
      <vt:lpstr>Table 3. Time scale variance estimates across $ volume quintiles, 2011 Panel D. Bid-offer correlations</vt:lpstr>
      <vt:lpstr>The 2011 results: a summary</vt:lpstr>
      <vt:lpstr>Back to the empirical analysis</vt:lpstr>
      <vt:lpstr>High-resolution analysis …   … with low resolution data</vt:lpstr>
      <vt:lpstr>The problem</vt:lpstr>
      <vt:lpstr>Recall the constant intensity Poisson process …</vt:lpstr>
      <vt:lpstr>PowerPoint Presentation</vt:lpstr>
      <vt:lpstr>Formalities</vt:lpstr>
      <vt:lpstr>Does this really work?</vt:lpstr>
      <vt:lpstr>Table 4. Correlations between statistics  based on actual vs. simulated millisecond time stamps.</vt:lpstr>
      <vt:lpstr>The correlations are terrific. Why?</vt:lpstr>
      <vt:lpstr>Table 4. Correlations between estimates  based on actual vs. simulated millisecond time stamps.</vt:lpstr>
      <vt:lpstr>Table 5. Summary statistics, historical sample,  2001-2011 (only odd numbered years are shown)</vt:lpstr>
      <vt:lpstr>Table 5. Summary statistics, historical sample,  2001-2011 (only odd numbered years are shown)</vt:lpstr>
      <vt:lpstr>Table 6. Wavelet variance ratios for bids and offers, 2001-2011</vt:lpstr>
      <vt:lpstr>Table 6. Wavelet variance ratios for bids and offers, 2001-2011</vt:lpstr>
      <vt:lpstr>No trend in quote volatilities?</vt:lpstr>
      <vt:lpstr>Figure 4 Panel A. Bid and offer for PRK, April 6, 2001.</vt:lpstr>
      <vt:lpstr>Compare</vt:lpstr>
      <vt:lpstr>Denoising (filtering) “pops”</vt:lpstr>
      <vt:lpstr>Figure 4 Panel B. PRK, April 6, 2001, Rough component of the bid</vt:lpstr>
      <vt:lpstr>Table 6. Wavelet variance ratios for bids and offers, 2001-2011, Detail</vt:lpstr>
      <vt:lpstr>Table 6. Wavelet variance ratios for bids and offers, 2001-2011</vt:lpstr>
      <vt:lpstr>Table 6. Wavelet variance ratios for bids and offers, 2001-2011</vt:lpstr>
      <vt:lpstr>The facts</vt:lpstr>
      <vt:lpstr>Table 8. Wavelet bid and offer variances, 2001-2011</vt:lpstr>
      <vt:lpstr>Table 8. Wavelet bid and offer variances, 2001-2011</vt:lpstr>
      <vt:lpstr>SEC’s Reg NMS (“National Market System”)</vt:lpstr>
      <vt:lpstr>Prior to SEC’s Reg NMS (2004-2006)</vt:lpstr>
      <vt:lpstr>And now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Hasbrouck</dc:creator>
  <cp:lastModifiedBy>Joel Hasbrouck</cp:lastModifiedBy>
  <cp:revision>102</cp:revision>
  <dcterms:created xsi:type="dcterms:W3CDTF">2013-01-31T19:03:40Z</dcterms:created>
  <dcterms:modified xsi:type="dcterms:W3CDTF">2013-03-06T23:49:27Z</dcterms:modified>
</cp:coreProperties>
</file>