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handoutMasterIdLst>
    <p:handoutMasterId r:id="rId92"/>
  </p:handoutMasterIdLst>
  <p:sldIdLst>
    <p:sldId id="259" r:id="rId2"/>
    <p:sldId id="327" r:id="rId3"/>
    <p:sldId id="441" r:id="rId4"/>
    <p:sldId id="348" r:id="rId5"/>
    <p:sldId id="356" r:id="rId6"/>
    <p:sldId id="442" r:id="rId7"/>
    <p:sldId id="417" r:id="rId8"/>
    <p:sldId id="418" r:id="rId9"/>
    <p:sldId id="419" r:id="rId10"/>
    <p:sldId id="420" r:id="rId11"/>
    <p:sldId id="421" r:id="rId12"/>
    <p:sldId id="422" r:id="rId13"/>
    <p:sldId id="411" r:id="rId14"/>
    <p:sldId id="423" r:id="rId15"/>
    <p:sldId id="424" r:id="rId16"/>
    <p:sldId id="361" r:id="rId17"/>
    <p:sldId id="504" r:id="rId18"/>
    <p:sldId id="505" r:id="rId19"/>
    <p:sldId id="503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328" r:id="rId28"/>
    <p:sldId id="465" r:id="rId29"/>
    <p:sldId id="449" r:id="rId30"/>
    <p:sldId id="382" r:id="rId31"/>
    <p:sldId id="450" r:id="rId32"/>
    <p:sldId id="452" r:id="rId33"/>
    <p:sldId id="451" r:id="rId34"/>
    <p:sldId id="453" r:id="rId35"/>
    <p:sldId id="407" r:id="rId36"/>
    <p:sldId id="461" r:id="rId37"/>
    <p:sldId id="481" r:id="rId38"/>
    <p:sldId id="488" r:id="rId39"/>
    <p:sldId id="489" r:id="rId40"/>
    <p:sldId id="490" r:id="rId41"/>
    <p:sldId id="491" r:id="rId42"/>
    <p:sldId id="482" r:id="rId43"/>
    <p:sldId id="389" r:id="rId44"/>
    <p:sldId id="360" r:id="rId45"/>
    <p:sldId id="390" r:id="rId46"/>
    <p:sldId id="391" r:id="rId47"/>
    <p:sldId id="392" r:id="rId48"/>
    <p:sldId id="393" r:id="rId49"/>
    <p:sldId id="334" r:id="rId50"/>
    <p:sldId id="485" r:id="rId51"/>
    <p:sldId id="375" r:id="rId52"/>
    <p:sldId id="486" r:id="rId53"/>
    <p:sldId id="376" r:id="rId54"/>
    <p:sldId id="295" r:id="rId55"/>
    <p:sldId id="394" r:id="rId56"/>
    <p:sldId id="296" r:id="rId57"/>
    <p:sldId id="323" r:id="rId58"/>
    <p:sldId id="363" r:id="rId59"/>
    <p:sldId id="364" r:id="rId60"/>
    <p:sldId id="365" r:id="rId61"/>
    <p:sldId id="326" r:id="rId62"/>
    <p:sldId id="341" r:id="rId63"/>
    <p:sldId id="367" r:id="rId64"/>
    <p:sldId id="366" r:id="rId65"/>
    <p:sldId id="464" r:id="rId66"/>
    <p:sldId id="343" r:id="rId67"/>
    <p:sldId id="487" r:id="rId68"/>
    <p:sldId id="471" r:id="rId69"/>
    <p:sldId id="344" r:id="rId70"/>
    <p:sldId id="369" r:id="rId71"/>
    <p:sldId id="351" r:id="rId72"/>
    <p:sldId id="371" r:id="rId73"/>
    <p:sldId id="372" r:id="rId74"/>
    <p:sldId id="352" r:id="rId75"/>
    <p:sldId id="373" r:id="rId76"/>
    <p:sldId id="353" r:id="rId77"/>
    <p:sldId id="374" r:id="rId78"/>
    <p:sldId id="416" r:id="rId79"/>
    <p:sldId id="468" r:id="rId80"/>
    <p:sldId id="466" r:id="rId81"/>
    <p:sldId id="467" r:id="rId82"/>
    <p:sldId id="454" r:id="rId83"/>
    <p:sldId id="455" r:id="rId84"/>
    <p:sldId id="456" r:id="rId85"/>
    <p:sldId id="457" r:id="rId86"/>
    <p:sldId id="458" r:id="rId87"/>
    <p:sldId id="459" r:id="rId88"/>
    <p:sldId id="462" r:id="rId89"/>
    <p:sldId id="463" r:id="rId9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64C6421-003D-4EA2-B9A2-DD57CA9B90BB}">
          <p14:sldIdLst>
            <p14:sldId id="259"/>
            <p14:sldId id="327"/>
            <p14:sldId id="441"/>
            <p14:sldId id="348"/>
            <p14:sldId id="356"/>
            <p14:sldId id="442"/>
            <p14:sldId id="417"/>
            <p14:sldId id="418"/>
            <p14:sldId id="419"/>
            <p14:sldId id="420"/>
            <p14:sldId id="421"/>
            <p14:sldId id="422"/>
            <p14:sldId id="411"/>
            <p14:sldId id="423"/>
            <p14:sldId id="424"/>
            <p14:sldId id="361"/>
          </p14:sldIdLst>
        </p14:section>
        <p14:section name="Context and connections" id="{8715FF29-314D-4731-9459-177ED12F8C67}">
          <p14:sldIdLst>
            <p14:sldId id="504"/>
            <p14:sldId id="505"/>
            <p14:sldId id="503"/>
            <p14:sldId id="495"/>
            <p14:sldId id="496"/>
            <p14:sldId id="497"/>
            <p14:sldId id="498"/>
            <p14:sldId id="499"/>
            <p14:sldId id="500"/>
            <p14:sldId id="501"/>
          </p14:sldIdLst>
        </p14:section>
        <p14:section name="Economics of quote volatility" id="{CCF3C09C-25B1-4AC3-9714-CCE38298FABD}">
          <p14:sldIdLst>
            <p14:sldId id="328"/>
            <p14:sldId id="465"/>
            <p14:sldId id="449"/>
            <p14:sldId id="382"/>
            <p14:sldId id="450"/>
            <p14:sldId id="452"/>
            <p14:sldId id="451"/>
            <p14:sldId id="453"/>
            <p14:sldId id="407"/>
          </p14:sldIdLst>
        </p14:section>
        <p14:section name="Statistics" id="{53630194-260E-4E5C-891E-49D62D540DFB}">
          <p14:sldIdLst>
            <p14:sldId id="461"/>
            <p14:sldId id="481"/>
            <p14:sldId id="488"/>
            <p14:sldId id="489"/>
            <p14:sldId id="490"/>
            <p14:sldId id="491"/>
            <p14:sldId id="482"/>
            <p14:sldId id="389"/>
            <p14:sldId id="360"/>
            <p14:sldId id="390"/>
            <p14:sldId id="391"/>
            <p14:sldId id="392"/>
            <p14:sldId id="393"/>
            <p14:sldId id="334"/>
            <p14:sldId id="485"/>
            <p14:sldId id="375"/>
            <p14:sldId id="486"/>
            <p14:sldId id="376"/>
            <p14:sldId id="295"/>
            <p14:sldId id="394"/>
            <p14:sldId id="296"/>
            <p14:sldId id="323"/>
            <p14:sldId id="363"/>
            <p14:sldId id="364"/>
            <p14:sldId id="365"/>
            <p14:sldId id="326"/>
            <p14:sldId id="341"/>
            <p14:sldId id="367"/>
            <p14:sldId id="366"/>
            <p14:sldId id="464"/>
            <p14:sldId id="343"/>
            <p14:sldId id="487"/>
            <p14:sldId id="471"/>
            <p14:sldId id="344"/>
            <p14:sldId id="369"/>
            <p14:sldId id="351"/>
            <p14:sldId id="371"/>
            <p14:sldId id="372"/>
            <p14:sldId id="352"/>
            <p14:sldId id="373"/>
            <p14:sldId id="353"/>
            <p14:sldId id="374"/>
            <p14:sldId id="416"/>
            <p14:sldId id="468"/>
            <p14:sldId id="466"/>
            <p14:sldId id="467"/>
          </p14:sldIdLst>
        </p14:section>
        <p14:section name="Extra slides" id="{F8702927-C6AD-4C76-A54D-EE8365B3DCD6}">
          <p14:sldIdLst>
            <p14:sldId id="454"/>
            <p14:sldId id="455"/>
            <p14:sldId id="456"/>
            <p14:sldId id="457"/>
            <p14:sldId id="458"/>
            <p14:sldId id="459"/>
            <p14:sldId id="462"/>
            <p14:sldId id="4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l Hasbrouck" initials="JS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588" autoAdjust="0"/>
    <p:restoredTop sz="85067" autoAdjust="0"/>
  </p:normalViewPr>
  <p:slideViewPr>
    <p:cSldViewPr>
      <p:cViewPr varScale="1">
        <p:scale>
          <a:sx n="68" d="100"/>
          <a:sy n="68" d="100"/>
        </p:scale>
        <p:origin x="12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2T01:05:41.347" idx="1">
    <p:pos x="10" y="10"/>
    <p:text>Modified from hfqPresentLong to move hft summary before RV material. Also reworked discussion of wavelet variances.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9/12/2013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School</a:t>
            </a:r>
            <a:r>
              <a:rPr lang="en-US" smtClean="0"/>
              <a:t>, NYU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high frequency trading.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</a:p>
          <a:p>
            <a:r>
              <a:rPr lang="en-US" dirty="0" smtClean="0"/>
              <a:t>I accept honoraria for presentations at events sponsored </a:t>
            </a:r>
            <a:r>
              <a:rPr lang="en-US" smtClean="0"/>
              <a:t>by financial firms.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quote volatility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 US equity markets, a bid or offer can originate from any market participant.</a:t>
            </a:r>
          </a:p>
          <a:p>
            <a:pPr lvl="1"/>
            <a:r>
              <a:rPr lang="en-US" dirty="0" smtClean="0"/>
              <a:t>“Traditional” dealers, retail and institutional investors.</a:t>
            </a:r>
          </a:p>
          <a:p>
            <a:r>
              <a:rPr lang="en-US" dirty="0" smtClean="0"/>
              <a:t>Bids and offers from all trading venues are consolidated and disseminated in real time.</a:t>
            </a:r>
          </a:p>
          <a:p>
            <a:pPr lvl="1"/>
            <a:r>
              <a:rPr lang="en-US" dirty="0" smtClean="0"/>
              <a:t>The highest bid is the National Best Bid (NBB)</a:t>
            </a:r>
          </a:p>
          <a:p>
            <a:pPr lvl="1"/>
            <a:r>
              <a:rPr lang="en-US" dirty="0" smtClean="0"/>
              <a:t>The lowest offer is the National Best Offer (NBO)</a:t>
            </a:r>
          </a:p>
          <a:p>
            <a:r>
              <a:rPr lang="en-US" dirty="0" smtClean="0"/>
              <a:t> Next slide: the NBBO for AEPI on April 29,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the AEPI episodes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Extremely rapid </a:t>
            </a:r>
            <a:r>
              <a:rPr lang="en-US" i="1" dirty="0" smtClean="0"/>
              <a:t>oscillations</a:t>
            </a:r>
            <a:r>
              <a:rPr lang="en-US" dirty="0" smtClean="0"/>
              <a:t> in the bid.</a:t>
            </a:r>
          </a:p>
          <a:p>
            <a:r>
              <a:rPr lang="en-US" dirty="0" smtClean="0"/>
              <a:t>Start and stop abruptly</a:t>
            </a:r>
          </a:p>
          <a:p>
            <a:r>
              <a:rPr lang="en-US" dirty="0" smtClean="0"/>
              <a:t>Mostly one-sided</a:t>
            </a:r>
          </a:p>
          <a:p>
            <a:pPr lvl="1"/>
            <a:r>
              <a:rPr lang="en-US" dirty="0" smtClean="0"/>
              <a:t>activity on the ask side is much smaller</a:t>
            </a:r>
          </a:p>
          <a:p>
            <a:r>
              <a:rPr lang="en-US" dirty="0" smtClean="0"/>
              <a:t>Episodes don’t coincide with large long-term changes in the stock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2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23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52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2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807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58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380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928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87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along with wider adoption of high-speed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Analyses of high frequency </a:t>
            </a:r>
            <a:r>
              <a:rPr lang="en-US" dirty="0" smtClean="0"/>
              <a:t>trading (HTF)</a:t>
            </a:r>
            <a:endParaRPr lang="en-US" dirty="0" smtClean="0"/>
          </a:p>
          <a:p>
            <a:r>
              <a:rPr lang="en-US" dirty="0" smtClean="0"/>
              <a:t>Traditional v</a:t>
            </a:r>
            <a:r>
              <a:rPr lang="en-US" dirty="0" smtClean="0"/>
              <a:t>olatility </a:t>
            </a:r>
            <a:r>
              <a:rPr lang="en-US" dirty="0" smtClean="0"/>
              <a:t>modeling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Analyses of high frequency </a:t>
            </a:r>
            <a:r>
              <a:rPr lang="en-US" dirty="0" smtClean="0"/>
              <a:t>trading (HTF)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Traditional v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olatility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modeling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HFT in US </a:t>
            </a:r>
            <a:r>
              <a:rPr lang="en-US" dirty="0" smtClean="0"/>
              <a:t>equity </a:t>
            </a:r>
            <a:r>
              <a:rPr lang="en-US" dirty="0" smtClean="0"/>
              <a:t>markets: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US equities are </a:t>
            </a:r>
            <a:r>
              <a:rPr lang="en-US" dirty="0" smtClean="0"/>
              <a:t>traded in </a:t>
            </a:r>
            <a:r>
              <a:rPr lang="en-US" dirty="0" smtClean="0"/>
              <a:t>multiple venues </a:t>
            </a:r>
            <a:r>
              <a:rPr lang="en-US" dirty="0" smtClean="0"/>
              <a:t>(market centers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Traditional exchanges, “dark pools,” etc.</a:t>
            </a:r>
            <a:endParaRPr lang="en-US" dirty="0" smtClean="0"/>
          </a:p>
          <a:p>
            <a:r>
              <a:rPr lang="en-US" dirty="0" smtClean="0"/>
              <a:t>Virtually all market centers are electronically accessible …</a:t>
            </a:r>
          </a:p>
          <a:p>
            <a:pPr lvl="1"/>
            <a:r>
              <a:rPr lang="en-US" i="1" dirty="0"/>
              <a:t>b</a:t>
            </a:r>
            <a:r>
              <a:rPr lang="en-US" i="1" dirty="0" smtClean="0"/>
              <a:t>ut not instantaneously</a:t>
            </a:r>
          </a:p>
          <a:p>
            <a:r>
              <a:rPr lang="en-US" dirty="0" smtClean="0"/>
              <a:t>High-frequency / low </a:t>
            </a:r>
            <a:r>
              <a:rPr lang="en-US" dirty="0"/>
              <a:t>latency </a:t>
            </a:r>
            <a:r>
              <a:rPr lang="en-US" dirty="0" smtClean="0"/>
              <a:t>trading involves the use of technology to pursue</a:t>
            </a:r>
            <a:r>
              <a:rPr lang="en-US" dirty="0" smtClean="0"/>
              <a:t> a first-mover advantage.</a:t>
            </a:r>
            <a:endParaRPr lang="en-US" dirty="0" smtClean="0"/>
          </a:p>
          <a:p>
            <a:r>
              <a:rPr lang="en-US" dirty="0" smtClean="0"/>
              <a:t>A new class of specialized traders has arisen.</a:t>
            </a:r>
          </a:p>
          <a:p>
            <a:pPr lvl="1"/>
            <a:r>
              <a:rPr lang="en-US" dirty="0" err="1" smtClean="0"/>
              <a:t>Getco</a:t>
            </a:r>
            <a:r>
              <a:rPr lang="en-US" dirty="0" smtClean="0"/>
              <a:t>, </a:t>
            </a:r>
            <a:r>
              <a:rPr lang="en-US" dirty="0" err="1" smtClean="0"/>
              <a:t>Virtu</a:t>
            </a:r>
            <a:r>
              <a:rPr lang="en-US" dirty="0" smtClean="0"/>
              <a:t>, Jump, etc.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57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“HF traders are the new market makers.”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Provide valuable intermediation services.</a:t>
            </a:r>
          </a:p>
          <a:p>
            <a:pPr lvl="1"/>
            <a:r>
              <a:rPr lang="en-US" dirty="0" smtClean="0"/>
              <a:t>Like traditional designated dealers and specialists.</a:t>
            </a:r>
          </a:p>
          <a:p>
            <a:r>
              <a:rPr lang="en-US" dirty="0" err="1" smtClean="0"/>
              <a:t>Hendershott</a:t>
            </a:r>
            <a:r>
              <a:rPr lang="en-US" dirty="0" smtClean="0"/>
              <a:t>, Jones and Menkveld (2011): NYSE message traffic </a:t>
            </a:r>
          </a:p>
          <a:p>
            <a:r>
              <a:rPr lang="en-US" dirty="0" smtClean="0"/>
              <a:t>Hasbrouck and Saar (2012): strategic runs / order chains </a:t>
            </a:r>
          </a:p>
          <a:p>
            <a:r>
              <a:rPr lang="en-US" dirty="0" smtClean="0"/>
              <a:t>Brogaard, </a:t>
            </a:r>
            <a:r>
              <a:rPr lang="en-US" dirty="0" err="1" smtClean="0"/>
              <a:t>Hendershott</a:t>
            </a:r>
            <a:r>
              <a:rPr lang="en-US" dirty="0" smtClean="0"/>
              <a:t> and Riordan (2012) use </a:t>
            </a:r>
            <a:r>
              <a:rPr lang="en-US" dirty="0" err="1" smtClean="0"/>
              <a:t>Nasdaq</a:t>
            </a:r>
            <a:r>
              <a:rPr lang="en-US" dirty="0" smtClean="0"/>
              <a:t> HFT dataset in which trades used to define a set of high frequency traders. </a:t>
            </a:r>
          </a:p>
          <a:p>
            <a:r>
              <a:rPr lang="en-US" dirty="0" smtClean="0"/>
              <a:t>Studies generally find that HFT activity is associated with (causes?) higher market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“HF traders are predatory.”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profit from HF information asymmetries at the expense of natural liquidity seekers (hedgers, producers of fundamental information).</a:t>
            </a:r>
          </a:p>
          <a:p>
            <a:r>
              <a:rPr lang="en-US" dirty="0" err="1" smtClean="0"/>
              <a:t>Jarrow</a:t>
            </a:r>
            <a:r>
              <a:rPr lang="en-US" dirty="0" smtClean="0"/>
              <a:t> and </a:t>
            </a:r>
            <a:r>
              <a:rPr lang="en-US" dirty="0" err="1" smtClean="0"/>
              <a:t>Protter</a:t>
            </a:r>
            <a:r>
              <a:rPr lang="en-US" dirty="0" smtClean="0"/>
              <a:t> (2011); Foucault and </a:t>
            </a:r>
            <a:r>
              <a:rPr lang="en-US" dirty="0" err="1" smtClean="0"/>
              <a:t>Rosu</a:t>
            </a:r>
            <a:r>
              <a:rPr lang="en-US" dirty="0" smtClean="0"/>
              <a:t> (2012)</a:t>
            </a:r>
          </a:p>
          <a:p>
            <a:r>
              <a:rPr lang="en-US" dirty="0" smtClean="0"/>
              <a:t>Baron, Brogaard and Kirilenko (2012);  Weller (2012); Clark-Joseph (2012)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0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Analyses of high frequency trading</a:t>
            </a:r>
          </a:p>
          <a:p>
            <a:r>
              <a:rPr lang="en-US" dirty="0" smtClean="0"/>
              <a:t>Volatility modeling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Volatility Modeling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Mainstream ARCH, GARCH, and similar models focus on fundamental/informational volatility.</a:t>
            </a:r>
          </a:p>
          <a:p>
            <a:pPr lvl="1"/>
            <a:r>
              <a:rPr lang="en-US" dirty="0" smtClean="0"/>
              <a:t>Statistically: volatility in the unit-root component of prices.</a:t>
            </a:r>
          </a:p>
          <a:p>
            <a:pPr lvl="1"/>
            <a:r>
              <a:rPr lang="en-US" dirty="0" smtClean="0"/>
              <a:t>Economically important for portfolio allocation, derivatives valuation and hedging.</a:t>
            </a:r>
          </a:p>
          <a:p>
            <a:r>
              <a:rPr lang="en-US" dirty="0" smtClean="0"/>
              <a:t>Quote volatility is non-informational</a:t>
            </a:r>
          </a:p>
          <a:p>
            <a:pPr lvl="1"/>
            <a:r>
              <a:rPr lang="en-US" dirty="0" smtClean="0"/>
              <a:t>Statistically: short-term, stationary, transient volatility</a:t>
            </a:r>
          </a:p>
          <a:p>
            <a:pPr lvl="1"/>
            <a:r>
              <a:rPr lang="en-US" dirty="0" smtClean="0"/>
              <a:t>Economically important for trading and market 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Realized volatility (RV)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Volatility estimates formed from HF data.</a:t>
            </a:r>
            <a:endParaRPr lang="en-US" dirty="0"/>
          </a:p>
          <a:p>
            <a:pPr lvl="1"/>
            <a:r>
              <a:rPr lang="en-US" dirty="0" smtClean="0"/>
              <a:t>RV = average </a:t>
            </a:r>
            <a:r>
              <a:rPr lang="en-US" dirty="0"/>
              <a:t>(absolute/squared)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price </a:t>
            </a:r>
            <a:r>
              <a:rPr lang="en-US" i="1" dirty="0"/>
              <a:t>changes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Andersen, </a:t>
            </a:r>
            <a:r>
              <a:rPr lang="en-US" dirty="0" err="1"/>
              <a:t>Bollerslev</a:t>
            </a:r>
            <a:r>
              <a:rPr lang="en-US" dirty="0"/>
              <a:t>, Diebold and </a:t>
            </a:r>
            <a:r>
              <a:rPr lang="en-US" dirty="0" err="1"/>
              <a:t>Ebens</a:t>
            </a:r>
            <a:r>
              <a:rPr lang="en-US" dirty="0"/>
              <a:t> (2001), and others </a:t>
            </a:r>
          </a:p>
          <a:p>
            <a:r>
              <a:rPr lang="en-US" dirty="0" smtClean="0"/>
              <a:t>At high frequencies, microstructure noise becomes the dominant component of RV.</a:t>
            </a:r>
          </a:p>
          <a:p>
            <a:r>
              <a:rPr lang="en-US" dirty="0" smtClean="0"/>
              <a:t>Hansen </a:t>
            </a:r>
            <a:r>
              <a:rPr lang="en-US" dirty="0"/>
              <a:t>and </a:t>
            </a:r>
            <a:r>
              <a:rPr lang="en-US" dirty="0" err="1"/>
              <a:t>Lunde</a:t>
            </a:r>
            <a:r>
              <a:rPr lang="en-US" dirty="0"/>
              <a:t> (2006) advocate using </a:t>
            </a:r>
            <a:r>
              <a:rPr lang="en-US" dirty="0" smtClean="0"/>
              <a:t>local level </a:t>
            </a:r>
            <a:r>
              <a:rPr lang="en-US" dirty="0"/>
              <a:t>averaging (“pre-averaging”) to eliminate microstructure noise.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3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3" y="1084395"/>
            <a:ext cx="7399957" cy="55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Pre-averaging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Quote volatility </a:t>
            </a:r>
            <a:r>
              <a:rPr lang="en-US" sz="3200" dirty="0" smtClean="0"/>
              <a:t>is </a:t>
            </a:r>
            <a:r>
              <a:rPr lang="en-US" sz="3200" dirty="0"/>
              <a:t>microstructure noise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Present study</a:t>
            </a:r>
          </a:p>
          <a:p>
            <a:pPr lvl="1"/>
            <a:r>
              <a:rPr lang="en-US" dirty="0" smtClean="0"/>
              <a:t>Form local level averages</a:t>
            </a:r>
          </a:p>
          <a:p>
            <a:pPr lvl="1"/>
            <a:r>
              <a:rPr lang="en-US" dirty="0" smtClean="0"/>
              <a:t>Examine volatility centered on these averages.</a:t>
            </a:r>
          </a:p>
          <a:p>
            <a:r>
              <a:rPr lang="en-US" dirty="0" smtClean="0"/>
              <a:t>Other contrasts with mainstream volatility modeling</a:t>
            </a:r>
          </a:p>
          <a:p>
            <a:pPr lvl="1"/>
            <a:r>
              <a:rPr lang="en-US" dirty="0"/>
              <a:t>Trade prices vs. </a:t>
            </a:r>
            <a:r>
              <a:rPr lang="en-US" i="1" dirty="0"/>
              <a:t>bid and offer quotes</a:t>
            </a:r>
          </a:p>
          <a:p>
            <a:pPr lvl="1"/>
            <a:r>
              <a:rPr lang="en-US" dirty="0"/>
              <a:t>“Liquid” securities (indexes, Dow stocks, FX) vs. </a:t>
            </a:r>
            <a:r>
              <a:rPr lang="en-US" i="1" dirty="0"/>
              <a:t>mid- and low-cap issues</a:t>
            </a:r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48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</a:t>
            </a:r>
            <a:r>
              <a:rPr lang="en-US" dirty="0" smtClean="0"/>
              <a:t>uote volatility: the economic issues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</a:t>
            </a:r>
          </a:p>
          <a:p>
            <a:r>
              <a:rPr lang="en-US" dirty="0"/>
              <a:t>E</a:t>
            </a:r>
            <a:r>
              <a:rPr lang="en-US" dirty="0" smtClean="0"/>
              <a:t>xecution price risk </a:t>
            </a:r>
          </a:p>
          <a:p>
            <a:pPr lvl="1"/>
            <a:r>
              <a:rPr lang="en-US" dirty="0" smtClean="0"/>
              <a:t>For marketable orders</a:t>
            </a:r>
          </a:p>
          <a:p>
            <a:pPr lvl="1"/>
            <a:r>
              <a:rPr lang="en-US" dirty="0" smtClean="0"/>
              <a:t>For dark trades</a:t>
            </a:r>
          </a:p>
          <a:p>
            <a:r>
              <a:rPr lang="en-US" dirty="0" smtClean="0"/>
              <a:t>Intermediaries’ look-back options</a:t>
            </a:r>
          </a:p>
          <a:p>
            <a:r>
              <a:rPr lang="en-US" dirty="0" smtClean="0"/>
              <a:t>Quote-stuffing</a:t>
            </a:r>
          </a:p>
          <a:p>
            <a:r>
              <a:rPr lang="en-US" dirty="0" smtClean="0"/>
              <a:t>Spoofing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Quote volatility and noise: “flickering quotes”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Noise degrades the informational value of a price signal.</a:t>
            </a:r>
          </a:p>
          <a:p>
            <a:r>
              <a:rPr lang="en-US" dirty="0" smtClean="0"/>
              <a:t>“</a:t>
            </a:r>
            <a:r>
              <a:rPr lang="en-US" dirty="0"/>
              <a:t>The improvements in market structure have also created new challenges, one of which </a:t>
            </a:r>
            <a:r>
              <a:rPr lang="en-US" dirty="0" smtClean="0"/>
              <a:t>is the </a:t>
            </a:r>
            <a:r>
              <a:rPr lang="en-US" dirty="0"/>
              <a:t>well-known phenomenon of “ephemeral” or “flickering” quotes. </a:t>
            </a:r>
            <a:r>
              <a:rPr lang="en-US" dirty="0" smtClean="0"/>
              <a:t>Flickering quotes create </a:t>
            </a:r>
            <a:r>
              <a:rPr lang="en-US" dirty="0"/>
              <a:t>problems like bandwidth consumption and decreased price transparency</a:t>
            </a:r>
            <a:r>
              <a:rPr lang="en-US" dirty="0" smtClean="0"/>
              <a:t>.”</a:t>
            </a:r>
          </a:p>
          <a:p>
            <a:pPr lvl="1"/>
            <a:r>
              <a:rPr lang="en-US" dirty="0" smtClean="0"/>
              <a:t>CIBC World Markets, comment letter to SEC, Feb. 4, 2005.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67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Execution price risk for marketable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marketable order is one that is priced to be executed immediately.</a:t>
            </a:r>
          </a:p>
          <a:p>
            <a:pPr lvl="1"/>
            <a:r>
              <a:rPr lang="en-US" dirty="0" smtClean="0"/>
              <a:t>“Buy 100 shares at the market” instructs the broker to buy, paying the current market asking price (no matter how high).</a:t>
            </a:r>
          </a:p>
          <a:p>
            <a:r>
              <a:rPr lang="en-US" dirty="0" smtClean="0"/>
              <a:t>All orders face arrival time uncertainty.</a:t>
            </a:r>
          </a:p>
          <a:p>
            <a:r>
              <a:rPr lang="en-US" dirty="0" smtClean="0"/>
              <a:t>Time uncertainty </a:t>
            </a:r>
            <a:r>
              <a:rPr lang="en-US" dirty="0" smtClean="0">
                <a:sym typeface="Wingdings" pitchFamily="2" charset="2"/>
              </a:rPr>
              <a:t> price uncertainty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04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Execution price risk for marketable orders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685800" y="1219200"/>
            <a:ext cx="4962690" cy="2209800"/>
          </a:xfrm>
          <a:prstGeom prst="wedgeRoundRectCallout">
            <a:avLst>
              <a:gd name="adj1" fmla="val -1579"/>
              <a:gd name="adj2" fmla="val 8629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 buyer who has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arrival time uncertainty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can expect to pay the average offer over the arrival period (and has price risk relative to this average).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248400" y="3720268"/>
            <a:ext cx="2667000" cy="457200"/>
          </a:xfrm>
          <a:prstGeom prst="wedgeRoundRectCallout">
            <a:avLst>
              <a:gd name="adj1" fmla="val -30451"/>
              <a:gd name="adj2" fmla="val -1505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Offer (ask) quote</a:t>
            </a:r>
          </a:p>
        </p:txBody>
      </p:sp>
    </p:spTree>
    <p:extLst>
      <p:ext uri="{BB962C8B-B14F-4D97-AF65-F5344CB8AC3E}">
        <p14:creationId xmlns:p14="http://schemas.microsoft.com/office/powerpoint/2010/main" val="138386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price risk for dark trades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dark trading venue does not display a bid or offer.</a:t>
            </a:r>
          </a:p>
          <a:p>
            <a:pPr lvl="1"/>
            <a:r>
              <a:rPr lang="en-US" dirty="0" smtClean="0"/>
              <a:t>Roughly 30% of total volume is dark.</a:t>
            </a:r>
          </a:p>
          <a:p>
            <a:r>
              <a:rPr lang="en-US" dirty="0" smtClean="0"/>
              <a:t>In a dark market the execution price of a trade is set </a:t>
            </a:r>
            <a:r>
              <a:rPr lang="en-US" i="1" dirty="0" smtClean="0"/>
              <a:t>by reference </a:t>
            </a:r>
            <a:r>
              <a:rPr lang="en-US" dirty="0" smtClean="0"/>
              <a:t>to the bid and offer displayed by a lit market.</a:t>
            </a:r>
          </a:p>
          <a:p>
            <a:r>
              <a:rPr lang="en-US" dirty="0" smtClean="0"/>
              <a:t>Volatility in these reference prices induces execution price risk for the dark trades.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3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risk zero-mean and diversifiable?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low-cap stocks, the volatility over three seconds averages 2.5 basis points (0.025%)</a:t>
            </a:r>
          </a:p>
          <a:p>
            <a:pPr lvl="1"/>
            <a:r>
              <a:rPr lang="en-US" dirty="0" smtClean="0"/>
              <a:t>In a portfolio of 100 trades, the volatility is 0.25 basis points.</a:t>
            </a:r>
          </a:p>
          <a:p>
            <a:r>
              <a:rPr lang="en-US" dirty="0" smtClean="0"/>
              <a:t>What if, for particular agents, the risk is not zero-mean?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06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 and 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market rules and practices reference “the current NBBO”</a:t>
            </a:r>
          </a:p>
          <a:p>
            <a:pPr lvl="1"/>
            <a:r>
              <a:rPr lang="en-US" dirty="0" smtClean="0"/>
              <a:t>Due to network latencies, “current” is a fuzzy term.</a:t>
            </a:r>
          </a:p>
          <a:p>
            <a:pPr lvl="1"/>
            <a:r>
              <a:rPr lang="en-US" dirty="0" smtClean="0"/>
              <a:t>In practice, “current” means “at any time in the past few seconds”</a:t>
            </a:r>
          </a:p>
          <a:p>
            <a:r>
              <a:rPr lang="en-US" dirty="0"/>
              <a:t>O</a:t>
            </a:r>
            <a:r>
              <a:rPr lang="en-US" dirty="0" smtClean="0"/>
              <a:t>ne dominant party might enjoy the flexibility to pick a price within this window.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77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Internalization of retail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retail orders are passed to “broker dealers” who agree to match the NBBO.</a:t>
            </a:r>
          </a:p>
          <a:p>
            <a:pPr lvl="1"/>
            <a:r>
              <a:rPr lang="en-US" dirty="0" smtClean="0"/>
              <a:t>A dealer who receives a retail buy order will sell to the buyer at the NBO.</a:t>
            </a:r>
          </a:p>
          <a:p>
            <a:pPr lvl="1"/>
            <a:r>
              <a:rPr lang="en-US" i="1" dirty="0" smtClean="0"/>
              <a:t>NBO as of when?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dealer has an incentive to pick the highest price within the window of time indeterminacy.</a:t>
            </a:r>
          </a:p>
          <a:p>
            <a:r>
              <a:rPr lang="en-US" dirty="0" smtClean="0"/>
              <a:t>“Lookback option” Stoll </a:t>
            </a:r>
            <a:r>
              <a:rPr lang="en-US" dirty="0"/>
              <a:t>and </a:t>
            </a:r>
            <a:r>
              <a:rPr lang="en-US" dirty="0" err="1"/>
              <a:t>Schenzler</a:t>
            </a:r>
            <a:r>
              <a:rPr lang="en-US" dirty="0"/>
              <a:t> (2002)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6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“Spoofing” manipulations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dark pool buyer enter a spurious sell order in a visible market.</a:t>
            </a:r>
          </a:p>
          <a:p>
            <a:r>
              <a:rPr lang="en-US" dirty="0" smtClean="0"/>
              <a:t>The sell order drives down the NBBO midpoint.</a:t>
            </a:r>
          </a:p>
          <a:p>
            <a:r>
              <a:rPr lang="en-US" dirty="0" smtClean="0"/>
              <a:t>The buyer pays a lower price in the dark pool.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statistics:</a:t>
            </a:r>
            <a:br>
              <a:rPr lang="en-US" dirty="0" smtClean="0"/>
            </a:br>
            <a:r>
              <a:rPr lang="en-US" dirty="0" smtClean="0"/>
              <a:t>computation and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3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dirty="0" smtClean="0"/>
              <a:t>Local variances about local means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152400" y="2133600"/>
            <a:ext cx="5334000" cy="1283368"/>
          </a:xfrm>
          <a:prstGeom prst="wedgeRoundRectCallout">
            <a:avLst>
              <a:gd name="adj1" fmla="val 5955"/>
              <a:gd name="adj2" fmla="val 13130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Cambria" pitchFamily="18" charset="0"/>
              </a:rPr>
              <a:t>n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= length of averaging interval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Depends on trader’s latency and order strategies: we want a range of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200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time scale decomposition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740208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03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Average (</a:t>
            </a:r>
            <a:r>
              <a:rPr lang="en-US" i="1" dirty="0" smtClean="0"/>
              <a:t>Smooth</a:t>
            </a:r>
            <a:r>
              <a:rPr lang="en-US" dirty="0" smtClean="0"/>
              <a:t>) components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875"/>
          <a:stretch/>
        </p:blipFill>
        <p:spPr>
          <a:xfrm>
            <a:off x="304799" y="1295400"/>
            <a:ext cx="8403579" cy="527839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85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 (</a:t>
            </a:r>
            <a:r>
              <a:rPr lang="en-US" i="1" dirty="0" smtClean="0"/>
              <a:t>Rough</a:t>
            </a:r>
            <a:r>
              <a:rPr lang="en-US" dirty="0" smtClean="0"/>
              <a:t>) components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75"/>
          <a:stretch/>
        </p:blipFill>
        <p:spPr>
          <a:xfrm>
            <a:off x="228600" y="1447800"/>
            <a:ext cx="8229600" cy="516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33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Incremental </a:t>
            </a:r>
            <a:r>
              <a:rPr lang="en-US" i="1" dirty="0" smtClean="0"/>
              <a:t>(Detail)</a:t>
            </a:r>
            <a:r>
              <a:rPr lang="en-US" dirty="0" smtClean="0"/>
              <a:t> components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75"/>
          <a:stretch/>
        </p:blipFill>
        <p:spPr>
          <a:xfrm>
            <a:off x="467577" y="1294874"/>
            <a:ext cx="8371623" cy="525832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61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ariances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For computational efficiency, let averaging window </a:t>
                </a:r>
                <a:r>
                  <a:rPr lang="en-US" sz="2800" i="1" dirty="0" smtClean="0"/>
                  <a:t>n</a:t>
                </a:r>
                <a:r>
                  <a:rPr lang="en-US" sz="2800" dirty="0" smtClean="0"/>
                  <a:t> increase as a dyadic (“powers of two”) sequence.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80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=50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</m:oMath>
                </a14:m>
                <a:endParaRPr lang="en-US" sz="2800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b="0" dirty="0" smtClean="0">
                    <a:latin typeface="Cambria Math"/>
                  </a:rPr>
                  <a:t> is the </a:t>
                </a:r>
                <a:r>
                  <a:rPr lang="en-US" sz="2800" b="0" i="1" dirty="0" smtClean="0">
                    <a:latin typeface="Cambria Math"/>
                  </a:rPr>
                  <a:t>rough variance </a:t>
                </a:r>
                <a:r>
                  <a:rPr lang="en-US" sz="2800" b="0" dirty="0" smtClean="0">
                    <a:latin typeface="Cambria Math"/>
                  </a:rPr>
                  <a:t>over interval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b="0" dirty="0" smtClean="0">
                    <a:latin typeface="Cambria Math"/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8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800" i="1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  <m:r>
                          <a:rPr lang="en-US" sz="2800" i="1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b="0" dirty="0" smtClean="0">
                    <a:latin typeface="Cambria Math"/>
                  </a:rPr>
                  <a:t> is the incremental (detail) variance.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>
                    <a:latin typeface="Cambria Math"/>
                  </a:rPr>
                  <a:t>Generally called the </a:t>
                </a:r>
                <a:r>
                  <a:rPr lang="en-US" sz="2800" i="1" dirty="0" smtClean="0">
                    <a:latin typeface="Cambria Math"/>
                  </a:rPr>
                  <a:t>wavelet variance</a:t>
                </a:r>
                <a:r>
                  <a:rPr lang="en-US" sz="2800" dirty="0" smtClean="0">
                    <a:latin typeface="Cambria Math"/>
                  </a:rPr>
                  <a:t>.</a:t>
                </a:r>
                <a:endParaRPr lang="en-US" sz="2800" b="0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</a:pPr>
                <a:endParaRPr lang="en-US" sz="2800" b="0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482" r="-2370" b="-2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2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(wavelet and rough) variance estimates in three ways.</a:t>
            </a:r>
          </a:p>
          <a:p>
            <a:pPr lvl="1"/>
            <a:r>
              <a:rPr lang="en-US" dirty="0" smtClean="0"/>
              <a:t>In mils per 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variance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9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ils per share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Variances are computed on bid and offer price levels. </a:t>
                </a:r>
              </a:p>
              <a:p>
                <a:r>
                  <a:rPr lang="en-US" dirty="0" smtClean="0"/>
                  <a:t>Reported volatilities are scaled to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𝑚𝑖𝑙𝑠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𝑠h𝑎𝑟𝑒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One mil = $0.001</a:t>
                </a:r>
              </a:p>
              <a:p>
                <a:r>
                  <a:rPr lang="en-US" dirty="0" smtClean="0"/>
                  <a:t>Most trading charges are assessed per share.</a:t>
                </a:r>
              </a:p>
              <a:p>
                <a:pPr lvl="1"/>
                <a:r>
                  <a:rPr lang="en-US" dirty="0" smtClean="0"/>
                  <a:t>Someone sending a marketable order to a US exchange typically pays an “access fee” of about three mils/share.</a:t>
                </a:r>
              </a:p>
              <a:p>
                <a:pPr lvl="1"/>
                <a:r>
                  <a:rPr lang="en-US" dirty="0" smtClean="0"/>
                  <a:t>An executed limit order receives a “liquidity rebate” of about two mils/share.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points (One </a:t>
            </a:r>
            <a:r>
              <a:rPr lang="en-US" dirty="0" err="1" smtClean="0"/>
              <a:t>bp</a:t>
            </a:r>
            <a:r>
              <a:rPr lang="en-US" dirty="0" smtClean="0"/>
              <a:t> = 0.01%)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Volatilities are first normalized by price (bid-ask average)</a:t>
                </a:r>
              </a:p>
              <a:p>
                <a:r>
                  <a:rPr lang="en-US" dirty="0" smtClean="0"/>
                  <a:t>The rough volatility in </a:t>
                </a:r>
                <a:r>
                  <a:rPr lang="en-US" dirty="0"/>
                  <a:t>basis </a:t>
                </a:r>
                <a:r>
                  <a:rPr lang="en-US" dirty="0" smtClean="0"/>
                  <a:t>points:</a:t>
                </a:r>
                <a:endParaRPr lang="en-US" b="0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𝑃𝑟𝑖𝑐𝑒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×10,000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“One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is a one cent bid-offer spread on a $100 stock.”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</a:rPr>
                      <m:t>𝑉</m:t>
                    </m:r>
                    <m:r>
                      <a:rPr lang="en-US" sz="3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800" b="0" i="1" smtClean="0">
                            <a:latin typeface="Cambria Math"/>
                          </a:rPr>
                          <m:t>60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sz="3800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sz="3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Microstructure: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Variance ratios may also be constructed from rough and wavelet variances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wavelet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𝐽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=16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The rough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𝐽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𝐽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=16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0">
                <a:blip r:embed="rId2"/>
                <a:stretch>
                  <a:fillRect l="-519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Table 1. Summary Statistics, 2011</a:t>
            </a:r>
            <a:endParaRPr lang="en-US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41547"/>
              </p:ext>
            </p:extLst>
          </p:nvPr>
        </p:nvGraphicFramePr>
        <p:xfrm>
          <a:off x="76199" y="1447800"/>
          <a:ext cx="8991600" cy="47637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80085"/>
                <a:gridCol w="1334028"/>
                <a:gridCol w="966376"/>
                <a:gridCol w="807966"/>
                <a:gridCol w="893291"/>
                <a:gridCol w="893291"/>
                <a:gridCol w="1016563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Dollar trading volume quintile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kern="12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9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No. of firms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149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NYSE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Avg. </a:t>
                      </a:r>
                      <a:r>
                        <a:rPr lang="en-US" sz="1900" dirty="0" smtClean="0">
                          <a:effectLst/>
                          <a:latin typeface="Cambria" pitchFamily="18" charset="0"/>
                        </a:rPr>
                        <a:t>daily trades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1,346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431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1,126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3,478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16,987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9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24,053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1,067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7,706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24,026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53,080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181,457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Avg. daily NBBO records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7,203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354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3,029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7,543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16,026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46,050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1,265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511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1,351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2,415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4,124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1,179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460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1,361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2,421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4,214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9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$15.77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$4.76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$5.46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$17.86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$27.76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$51.60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effectLst/>
                          <a:latin typeface="Cambria" pitchFamily="18" charset="0"/>
                        </a:rPr>
                        <a:t>Market capitalization of equity, $ Million</a:t>
                      </a:r>
                      <a:endParaRPr lang="en-US" sz="19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$690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$41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$202</a:t>
                      </a:r>
                      <a:endParaRPr lang="en-US" sz="19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$747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$1,502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9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$8,739</a:t>
                      </a:r>
                      <a:endParaRPr lang="en-US" sz="19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02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656393"/>
                  </p:ext>
                </p:extLst>
              </p:nvPr>
            </p:nvGraphicFramePr>
            <p:xfrm>
              <a:off x="533400" y="762000"/>
              <a:ext cx="8206187" cy="5852160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Rough volatilities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/>
                                </a:rPr>
                                <m:t>,</m:t>
                              </m:r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  <a:ea typeface="Times New Roman"/>
                            </a:rPr>
                            <a:t> mils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4.22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0.36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0.41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2.90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0.48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0.52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2.40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0.55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2.22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0.60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5.48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3.04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0.65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0.70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10.57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5.70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7.31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0.75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7.80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0.79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20.29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10.67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7.25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0.83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28.11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9.93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0.86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38.85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19.98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26.66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53.24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27.16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36.00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18.17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0.90</a:t>
                          </a:r>
                        </a:p>
                      </a:txBody>
                      <a:tcPr marL="0" marR="0" marT="0" marB="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656393"/>
                  </p:ext>
                </p:extLst>
              </p:nvPr>
            </p:nvGraphicFramePr>
            <p:xfrm>
              <a:off x="533400" y="762000"/>
              <a:ext cx="8206187" cy="5852160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Rough volatilities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486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107514" t="-115556" r="-571676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230128" t="-115556" r="-533974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393642" t="-115556" r="-285549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550968" t="-115556" r="-218710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4.22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0.36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0.41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2.90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0.48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0.52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2.40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0.55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2.22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0.60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5.48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3.04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0.65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4.17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0.70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10.57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5.70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7.31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0.75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7.80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0.79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20.29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10.67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7.25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0.83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28.11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9.93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0.86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38.85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19.98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26.66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53.24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27.16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36.00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18.17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0.90</a:t>
                          </a:r>
                        </a:p>
                      </a:txBody>
                      <a:tcPr marL="0" marR="0" marT="0" marB="0" anchor="b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/>
              <p:cNvSpPr/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2285"/>
                  <a:gd name="adj2" fmla="val -25347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 trader who faces time uncertainty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incurs price risk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1.0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/>
                      </a:rPr>
                      <m:t>6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𝑚𝑖𝑙𝑠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𝑠h𝑎𝑟𝑒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</a:t>
                </a:r>
                <a:b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</a:b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0. 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/>
                      </a:rPr>
                      <m:t>61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𝑏𝑎𝑠𝑖𝑠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𝑝𝑜𝑖𝑛𝑡𝑠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</a:p>
              <a:p>
                <a:endParaRPr lang="en-US" sz="2000" dirty="0" smtClean="0">
                  <a:solidFill>
                    <a:schemeClr val="tx2"/>
                  </a:solidFill>
                  <a:latin typeface="Cambria" pitchFamily="18" charset="0"/>
                </a:endParaRPr>
              </a:p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At a time scale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ms.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, </a:t>
                </a:r>
                <a:r>
                  <a:rPr lang="en-US" sz="2000" dirty="0">
                    <a:solidFill>
                      <a:schemeClr val="tx2"/>
                    </a:solidFill>
                    <a:latin typeface="Cambria" pitchFamily="18" charset="0"/>
                  </a:rPr>
                  <a:t>t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he rough variance is 3.21 times the value implied by a random walk with variance calibrated to 27.3 minutes.</a:t>
                </a:r>
              </a:p>
            </p:txBody>
          </p:sp>
        </mc:Choice>
        <mc:Fallback xmlns="">
          <p:sp>
            <p:nvSpPr>
              <p:cNvPr id="6" name="Rounded 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2285"/>
                  <a:gd name="adj2" fmla="val -25347"/>
                  <a:gd name="adj3" fmla="val 16667"/>
                </a:avLst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29032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281904"/>
                  </p:ext>
                </p:extLst>
              </p:nvPr>
            </p:nvGraphicFramePr>
            <p:xfrm>
              <a:off x="533400" y="762000"/>
              <a:ext cx="8206187" cy="5852160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Rough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/>
                                </a:rPr>
                                <m:t>,</m:t>
                              </m:r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  <a:ea typeface="Times New Roman"/>
                            </a:rPr>
                            <a:t> mils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2.90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2.40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5.48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3.04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10.57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5.70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7.31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20.29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7.25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28.11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9.93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38.85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19.98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26.66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en-US" sz="18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53.24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27.16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36.00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18.17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281904"/>
                  </p:ext>
                </p:extLst>
              </p:nvPr>
            </p:nvGraphicFramePr>
            <p:xfrm>
              <a:off x="533400" y="762000"/>
              <a:ext cx="8206187" cy="5852160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Rough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volatilities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486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107514" t="-115556" r="-571676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230128" t="-115556" r="-533974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393642" t="-115556" r="-285549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0">
                          <a:blip r:embed="rId2"/>
                          <a:stretch>
                            <a:fillRect l="-550968" t="-115556" r="-218710" b="-89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3.79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2.90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0.48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2.64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0.52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2.40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3.94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5.48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3.04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0.65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4.17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1.69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5.27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2.83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0.70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10.57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5.70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7.31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3.88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0.75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7.80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1.42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10.12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5.30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0.79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20.29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10.67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1.32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13.99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7.25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0.83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28.11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14.61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19.38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9.93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0.86</a:t>
                          </a:r>
                          <a:endParaRPr lang="en-US" sz="180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38.85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19.98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26.66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13.53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en-US" sz="18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53.24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27.16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1.08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36.00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18.17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1.00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Times New Roman" panose="02020603050405020304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anose="020405030504060302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b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200400" y="1752600"/>
            <a:ext cx="2895600" cy="1219200"/>
          </a:xfrm>
          <a:prstGeom prst="wedgeRoundRectCallout">
            <a:avLst>
              <a:gd name="adj1" fmla="val 101553"/>
              <a:gd name="adj2" fmla="val -622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How closely do the bid and offer track at the indicated time scale?</a:t>
            </a:r>
          </a:p>
        </p:txBody>
      </p:sp>
    </p:spTree>
    <p:extLst>
      <p:ext uri="{BB962C8B-B14F-4D97-AF65-F5344CB8AC3E}">
        <p14:creationId xmlns:p14="http://schemas.microsoft.com/office/powerpoint/2010/main" val="25698536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3. Wavelet correlations between the National Best Bid and National Best </a:t>
            </a:r>
            <a:r>
              <a:rPr lang="en-US" sz="2000" b="1" dirty="0" smtClean="0"/>
              <a:t>Offer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/>
          <a:stretch/>
        </p:blipFill>
        <p:spPr bwMode="auto">
          <a:xfrm>
            <a:off x="381000" y="1371600"/>
            <a:ext cx="8358668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64967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term volatility is economically meaningful, but small.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Historical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one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Where within the second did these quotes actually occur?</a:t>
            </a:r>
          </a:p>
          <a:p>
            <a:r>
              <a:rPr lang="en-US" dirty="0" smtClean="0"/>
              <a:t>With a few simple assumptions, we know how they are distributed and how they may be simulated.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38393"/>
              </p:ext>
            </p:extLst>
          </p:nvPr>
        </p:nvGraphicFramePr>
        <p:xfrm>
          <a:off x="2971800" y="14478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0840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5344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 the constant intensity Poisson process 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no. of events in an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arrival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time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event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have the same distribution as the order statistics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independent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 smtClean="0"/>
                  <a:t> random variables.</a:t>
                </a:r>
              </a:p>
              <a:p>
                <a:r>
                  <a:rPr lang="en-US" dirty="0" smtClean="0"/>
                  <a:t>This suggests a simple procedure…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174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1336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Draw three U(0,1) random numbers</a:t>
            </a:r>
          </a:p>
          <a:p>
            <a:r>
              <a:rPr lang="en-US" dirty="0" smtClean="0"/>
              <a:t>Sort them</a:t>
            </a:r>
          </a:p>
          <a:p>
            <a:r>
              <a:rPr lang="en-US" dirty="0" smtClean="0"/>
              <a:t>Assign them as the millisecond remainders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29343"/>
              </p:ext>
            </p:extLst>
          </p:nvPr>
        </p:nvGraphicFramePr>
        <p:xfrm>
          <a:off x="2819400" y="3810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071963"/>
              </p:ext>
            </p:extLst>
          </p:nvPr>
        </p:nvGraphicFramePr>
        <p:xfrm>
          <a:off x="2895600" y="3657600"/>
          <a:ext cx="48768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243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347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912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334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Compute variance estimates using the simulated time stamps.</a:t>
            </a:r>
          </a:p>
        </p:txBody>
      </p:sp>
    </p:spTree>
    <p:extLst>
      <p:ext uri="{BB962C8B-B14F-4D97-AF65-F5344CB8AC3E}">
        <p14:creationId xmlns:p14="http://schemas.microsoft.com/office/powerpoint/2010/main" val="29432135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</a:t>
            </a:r>
          </a:p>
          <a:p>
            <a:pPr lvl="1"/>
            <a:r>
              <a:rPr lang="en-US" dirty="0" smtClean="0"/>
              <a:t>The quotes are correctly sequenced.</a:t>
            </a:r>
          </a:p>
          <a:p>
            <a:pPr lvl="1"/>
            <a:r>
              <a:rPr lang="en-US" dirty="0" smtClean="0"/>
              <a:t>Arrivals within the second are Poisson with (unknown) constant intensity.</a:t>
            </a:r>
          </a:p>
          <a:p>
            <a:pPr lvl="1"/>
            <a:r>
              <a:rPr lang="en-US" dirty="0" smtClean="0"/>
              <a:t>The bid and offer process is independent of the within-second arrival times.</a:t>
            </a:r>
          </a:p>
          <a:p>
            <a:r>
              <a:rPr lang="en-US" dirty="0" smtClean="0"/>
              <a:t>Then each calculated statistic constitutes a draw from the corresponding Bayesian posterior.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60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Does this really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323722" y="1465283"/>
            <a:ext cx="5295901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millisecond-stamped TAQ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53" y="4457282"/>
            <a:ext cx="3276600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actual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ime-stamps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38196" y="2150150"/>
            <a:ext cx="4029075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Strip the millisecond portions of the time-stamps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38197" y="3480911"/>
            <a:ext cx="4029075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Simulate new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stamps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33936" y="4457283"/>
            <a:ext cx="4038599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simulated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time-stamps.</a:t>
            </a:r>
          </a:p>
        </p:txBody>
      </p:sp>
      <p:cxnSp>
        <p:nvCxnSpPr>
          <p:cNvPr id="12" name="Curved Connector 11"/>
          <p:cNvCxnSpPr>
            <a:stCxn id="6" idx="2"/>
            <a:endCxn id="8" idx="1"/>
          </p:cNvCxnSpPr>
          <p:nvPr/>
        </p:nvCxnSpPr>
        <p:spPr>
          <a:xfrm rot="16200000" flipH="1">
            <a:off x="4088039" y="1859694"/>
            <a:ext cx="633790" cy="8665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8" idx="2"/>
            <a:endCxn id="9" idx="0"/>
          </p:cNvCxnSpPr>
          <p:nvPr/>
        </p:nvCxnSpPr>
        <p:spPr>
          <a:xfrm rot="16200000" flipH="1">
            <a:off x="6647054" y="3275230"/>
            <a:ext cx="411360" cy="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10" idx="0"/>
          </p:cNvCxnSpPr>
          <p:nvPr/>
        </p:nvCxnSpPr>
        <p:spPr>
          <a:xfrm rot="16200000" flipH="1">
            <a:off x="6620188" y="4224235"/>
            <a:ext cx="465594" cy="50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2"/>
            <a:endCxn id="7" idx="0"/>
          </p:cNvCxnSpPr>
          <p:nvPr/>
        </p:nvCxnSpPr>
        <p:spPr>
          <a:xfrm rot="5400000">
            <a:off x="1779253" y="2264861"/>
            <a:ext cx="2481221" cy="190362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343276" y="6142196"/>
            <a:ext cx="1990724" cy="4872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Correlation?</a:t>
            </a:r>
          </a:p>
        </p:txBody>
      </p:sp>
      <p:cxnSp>
        <p:nvCxnSpPr>
          <p:cNvPr id="29" name="Curved Connector 28"/>
          <p:cNvCxnSpPr>
            <a:stCxn id="10" idx="2"/>
            <a:endCxn id="27" idx="3"/>
          </p:cNvCxnSpPr>
          <p:nvPr/>
        </p:nvCxnSpPr>
        <p:spPr>
          <a:xfrm rot="5400000">
            <a:off x="5793372" y="5325934"/>
            <a:ext cx="600492" cy="1519236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7" idx="2"/>
            <a:endCxn id="27" idx="1"/>
          </p:cNvCxnSpPr>
          <p:nvPr/>
        </p:nvCxnSpPr>
        <p:spPr>
          <a:xfrm rot="16200000" flipH="1">
            <a:off x="2405418" y="5447939"/>
            <a:ext cx="600493" cy="12752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40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</a:t>
            </a:r>
            <a:r>
              <a:rPr lang="en-US" sz="2000" dirty="0" smtClean="0"/>
              <a:t>estimates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60830"/>
              </p:ext>
            </p:extLst>
          </p:nvPr>
        </p:nvGraphicFramePr>
        <p:xfrm>
          <a:off x="685800" y="2209800"/>
          <a:ext cx="7773988" cy="33858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3188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" y="1447800"/>
                <a:ext cx="7162800" cy="4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" pitchFamily="18" charset="0"/>
                  </a:rPr>
                  <a:t>Panel A: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𝐶𝑜𝑟𝑟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47800"/>
                <a:ext cx="7162800" cy="457241"/>
              </a:xfrm>
              <a:prstGeom prst="rect">
                <a:avLst/>
              </a:prstGeom>
              <a:blipFill rotWithShape="1">
                <a:blip r:embed="rId2"/>
                <a:stretch>
                  <a:fillRect l="-851" t="-400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43893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correlations are terrific. </a:t>
            </a:r>
            <a:r>
              <a:rPr lang="en-US" i="1" dirty="0" smtClean="0"/>
              <a:t>Why?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sparse</a:t>
                </a:r>
                <a:r>
                  <a:rPr lang="en-US" dirty="0" smtClean="0"/>
                  <a:t> in time, their exact location doesn’t matter.</a:t>
                </a:r>
              </a:p>
              <a:p>
                <a:pPr lvl="1"/>
                <a:r>
                  <a:rPr lang="en-US" dirty="0" smtClean="0"/>
                  <a:t>Suppose that there is one quote change in the hour ...</a:t>
                </a:r>
              </a:p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dense</a:t>
                </a:r>
                <a:r>
                  <a:rPr lang="en-US" dirty="0" smtClean="0"/>
                  <a:t>, their exact location is known more precisely.</a:t>
                </a:r>
              </a:p>
              <a:p>
                <a:pPr lvl="1"/>
                <a:r>
                  <a:rPr lang="en-US" dirty="0" smtClean="0"/>
                  <a:t>Consider the first order statistic (the minimum)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Uniform(0,1) draws.</a:t>
                </a:r>
              </a:p>
              <a:p>
                <a:pPr lvl="1"/>
                <a:r>
                  <a:rPr lang="en-US" dirty="0" smtClean="0"/>
                  <a:t>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vs.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=1,000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7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</a:t>
            </a:r>
            <a:r>
              <a:rPr lang="en-US" sz="2000" dirty="0" smtClean="0"/>
              <a:t>estimates </a:t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64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97477"/>
              </p:ext>
            </p:extLst>
          </p:nvPr>
        </p:nvGraphicFramePr>
        <p:xfrm>
          <a:off x="966537" y="2438400"/>
          <a:ext cx="7467600" cy="37211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" y="1447800"/>
                <a:ext cx="7848600" cy="4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" pitchFamily="18" charset="0"/>
                  </a:rPr>
                  <a:t>Panel B: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𝐶𝑜𝑟𝑟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𝑜𝑓𝑓𝑒𝑟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𝑏𝑖𝑑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𝑜𝑓𝑓𝑒𝑟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 smtClean="0">
                    <a:latin typeface="Cambria" pitchFamily="18" charset="0"/>
                  </a:rPr>
                  <a:t>, [the bid/offer covariances] </a:t>
                </a:r>
                <a:endParaRPr lang="en-US" sz="2000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47800"/>
                <a:ext cx="7848600" cy="457241"/>
              </a:xfrm>
              <a:prstGeom prst="rect">
                <a:avLst/>
              </a:prstGeom>
              <a:blipFill rotWithShape="1">
                <a:blip r:embed="rId2"/>
                <a:stretch>
                  <a:fillRect l="-776" t="-4000" r="-854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5244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2001-2011 historical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 estimations will be based on simulated millisecond time-stamps.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15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05406"/>
              </p:ext>
            </p:extLst>
          </p:nvPr>
        </p:nvGraphicFramePr>
        <p:xfrm>
          <a:off x="381000" y="1600200"/>
          <a:ext cx="8521941" cy="38848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137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106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448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970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1,993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1,346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1,525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1,470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6,004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12,521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41,571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611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772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1,225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226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729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1,146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$20.57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$14.41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$16.10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$15.81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$11.25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$15.77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$976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$205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$348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$480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$382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$690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637269"/>
              </p:ext>
            </p:extLst>
          </p:nvPr>
        </p:nvGraphicFramePr>
        <p:xfrm>
          <a:off x="381000" y="1600200"/>
          <a:ext cx="8521941" cy="38848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137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149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47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96</a:t>
                      </a: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970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1,993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1,346</a:t>
                      </a:r>
                    </a:p>
                  </a:txBody>
                  <a:tcPr marL="73025" marR="73025" marT="27305" marB="27305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1,525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1,470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6,004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12,521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41,571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24,053</a:t>
                      </a:r>
                    </a:p>
                  </a:txBody>
                  <a:tcPr marL="73025" marR="73025" marT="27305" marB="27305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611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772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1,225</a:t>
                      </a:r>
                    </a:p>
                  </a:txBody>
                  <a:tcPr marL="73025" marR="73025" marT="27305" marB="27305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226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729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789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1,146</a:t>
                      </a: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$20.57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$14.41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$16.10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$15.81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$11.25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$15.77</a:t>
                      </a:r>
                    </a:p>
                  </a:txBody>
                  <a:tcPr marL="73025" marR="73025" marT="27305" marB="27305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$976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$480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$382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$690</a:t>
                      </a:r>
                    </a:p>
                  </a:txBody>
                  <a:tcPr marL="73025" marR="73025" marT="27305" marB="27305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876800" y="3124200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23% CAGR</a:t>
            </a:r>
          </a:p>
        </p:txBody>
      </p:sp>
      <p:cxnSp>
        <p:nvCxnSpPr>
          <p:cNvPr id="6" name="Straight Arrow Connector 6"/>
          <p:cNvCxnSpPr>
            <a:stCxn id="5" idx="1"/>
          </p:cNvCxnSpPr>
          <p:nvPr/>
        </p:nvCxnSpPr>
        <p:spPr>
          <a:xfrm flipH="1">
            <a:off x="3886200" y="3314700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>
            <a:stCxn id="5" idx="3"/>
          </p:cNvCxnSpPr>
          <p:nvPr/>
        </p:nvCxnSpPr>
        <p:spPr>
          <a:xfrm>
            <a:off x="6629400" y="3314700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21504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32% CAGR</a:t>
            </a:r>
          </a:p>
        </p:txBody>
      </p:sp>
      <p:cxnSp>
        <p:nvCxnSpPr>
          <p:cNvPr id="9" name="Straight Arrow Connector 12"/>
          <p:cNvCxnSpPr>
            <a:stCxn id="8" idx="1"/>
          </p:cNvCxnSpPr>
          <p:nvPr/>
        </p:nvCxnSpPr>
        <p:spPr>
          <a:xfrm flipH="1">
            <a:off x="3886200" y="3812004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>
            <a:stCxn id="8" idx="3"/>
          </p:cNvCxnSpPr>
          <p:nvPr/>
        </p:nvCxnSpPr>
        <p:spPr>
          <a:xfrm>
            <a:off x="6629400" y="3812004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4159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statistics to consider?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Long-term volatilities changed dramatically over the sample period.</a:t>
            </a:r>
          </a:p>
          <a:p>
            <a:r>
              <a:rPr lang="en-US" dirty="0" smtClean="0"/>
              <a:t>Variance ratios (normalized to long-term volatility) are the most reliable indicators of trends.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288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03557"/>
              </p:ext>
            </p:extLst>
          </p:nvPr>
        </p:nvGraphicFramePr>
        <p:xfrm>
          <a:off x="533398" y="2514600"/>
          <a:ext cx="8294690" cy="32346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92712"/>
                <a:gridCol w="644709"/>
                <a:gridCol w="644709"/>
                <a:gridCol w="644709"/>
                <a:gridCol w="654888"/>
                <a:gridCol w="644709"/>
                <a:gridCol w="644709"/>
                <a:gridCol w="644709"/>
                <a:gridCol w="644709"/>
                <a:gridCol w="644709"/>
                <a:gridCol w="644709"/>
                <a:gridCol w="64470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5.29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7.36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10.31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8.57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7.09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5.52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6.75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5.20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6.38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4.33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6.44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5.05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9.06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7.34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4.65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4.65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4.92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8.18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5.64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6.30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3.21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4.54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3.86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5.59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4.93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2.76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2.42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3.39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3.37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2.88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78704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trend in quote volatilities?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Maybe …</a:t>
            </a:r>
          </a:p>
          <a:p>
            <a:pPr lvl="1"/>
            <a:r>
              <a:rPr lang="en-US" sz="2800" dirty="0" smtClean="0"/>
              <a:t>“Flickering quotes” aren’t new.</a:t>
            </a:r>
          </a:p>
          <a:p>
            <a:pPr lvl="1"/>
            <a:r>
              <a:rPr lang="en-US" sz="2800" dirty="0" smtClean="0"/>
              <a:t>Recent concerns about high frequency trading are all media hype.</a:t>
            </a:r>
          </a:p>
          <a:p>
            <a:pPr lvl="1"/>
            <a:r>
              <a:rPr lang="en-US" sz="2800" dirty="0" smtClean="0"/>
              <a:t>The good old days weren’t really so great after all.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i="1" dirty="0"/>
              <a:t>did</a:t>
            </a:r>
            <a:r>
              <a:rPr lang="en-US" sz="2800" dirty="0"/>
              <a:t> quote volatility look like circa 2001?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4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4 Panel A. </a:t>
            </a:r>
            <a:r>
              <a:rPr lang="en-US" sz="2000" b="1" dirty="0"/>
              <a:t>Bid and offer for PRK, April 6, 2001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/>
          <a:stretch/>
        </p:blipFill>
        <p:spPr bwMode="auto">
          <a:xfrm>
            <a:off x="762000" y="1524000"/>
            <a:ext cx="7315200" cy="5147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14434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PRK in 2001 vs. AEPI in 2011</a:t>
            </a:r>
          </a:p>
          <a:p>
            <a:pPr lvl="1"/>
            <a:r>
              <a:rPr lang="en-US" dirty="0" smtClean="0"/>
              <a:t>PRK: large amplitude, no oscillation.</a:t>
            </a:r>
          </a:p>
          <a:p>
            <a:pPr lvl="1"/>
            <a:r>
              <a:rPr lang="en-US" dirty="0" smtClean="0"/>
              <a:t>AEPI: low amplitude, intense oscillation.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95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Denoising</a:t>
            </a:r>
            <a:r>
              <a:rPr lang="en-US" dirty="0" smtClean="0"/>
              <a:t> (filtering) “pops”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𝑏𝑖𝑑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err="1" smtClean="0"/>
                  <a:t>Denoised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𝑐𝑎𝑝𝑝𝑒𝑑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𝑎𝑡</m:t>
                    </m:r>
                    <m:r>
                      <a:rPr lang="en-US" b="0" i="1" smtClean="0">
                        <a:latin typeface="Cambria Math"/>
                      </a:rPr>
                      <m:t> ±1.5×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𝑠𝑝𝑟𝑒𝑎𝑑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Reconstruct a </a:t>
                </a:r>
                <a:r>
                  <a:rPr lang="en-US" dirty="0" err="1" smtClean="0"/>
                  <a:t>denoised</a:t>
                </a:r>
                <a:r>
                  <a:rPr lang="en-US" dirty="0" smtClean="0"/>
                  <a:t> bid as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Form new variance estimates.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848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Figure 4 Panel B. PRK, April 6, 2001, Rough component of the bid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6" y="1371600"/>
            <a:ext cx="720963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92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67489"/>
          </a:xfrm>
        </p:spPr>
        <p:txBody>
          <a:bodyPr>
            <a:noAutofit/>
          </a:bodyPr>
          <a:lstStyle/>
          <a:p>
            <a:r>
              <a:rPr lang="en-US" sz="2400" b="1" dirty="0"/>
              <a:t>Table 6. Wavelet variance ratios for bids and offers, </a:t>
            </a:r>
            <a:r>
              <a:rPr lang="en-US" sz="2400" b="1" dirty="0" smtClean="0"/>
              <a:t>2001-2011, </a:t>
            </a:r>
            <a:r>
              <a:rPr lang="en-US" sz="2400" b="1" i="1" dirty="0" smtClean="0"/>
              <a:t>Detail</a:t>
            </a:r>
            <a:endParaRPr lang="en-US" sz="24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308075"/>
              </p:ext>
            </p:extLst>
          </p:nvPr>
        </p:nvGraphicFramePr>
        <p:xfrm>
          <a:off x="609600" y="2667000"/>
          <a:ext cx="2952752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3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 …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5.29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4.71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5.52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4.33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4.65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1.95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3716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A: Computed from </a:t>
            </a:r>
            <a:r>
              <a:rPr lang="en-US" sz="2400" i="1" dirty="0" smtClean="0">
                <a:latin typeface="Cambria" pitchFamily="18" charset="0"/>
              </a:rPr>
              <a:t>unadjusted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618115"/>
              </p:ext>
            </p:extLst>
          </p:nvPr>
        </p:nvGraphicFramePr>
        <p:xfrm>
          <a:off x="4800600" y="2667000"/>
          <a:ext cx="2952751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2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… 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1.61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4.47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3.57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1.64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2.12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0" y="13716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B: Computed from </a:t>
            </a:r>
            <a:r>
              <a:rPr lang="en-US" sz="2400" i="1" dirty="0" err="1" smtClean="0">
                <a:latin typeface="Cambria" pitchFamily="18" charset="0"/>
              </a:rPr>
              <a:t>denoised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40568" y="2867526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0" y="2819400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39453" y="2867526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62537" y="2819400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853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73754" y="6319510"/>
            <a:ext cx="417846" cy="438805"/>
          </a:xfrm>
        </p:spPr>
        <p:txBody>
          <a:bodyPr/>
          <a:lstStyle/>
          <a:p>
            <a:fld id="{209BAFFF-E36A-4B57-9655-92B0909E7771}" type="slidenum">
              <a:rPr lang="en-US" sz="2000" smtClean="0"/>
              <a:pPr/>
              <a:t>76</a:t>
            </a:fld>
            <a:endParaRPr lang="en-US" sz="20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529381"/>
              </p:ext>
            </p:extLst>
          </p:nvPr>
        </p:nvGraphicFramePr>
        <p:xfrm>
          <a:off x="152400" y="2438400"/>
          <a:ext cx="8839199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71009"/>
                <a:gridCol w="687031"/>
                <a:gridCol w="687031"/>
                <a:gridCol w="687031"/>
                <a:gridCol w="697880"/>
                <a:gridCol w="687031"/>
                <a:gridCol w="687031"/>
                <a:gridCol w="687031"/>
                <a:gridCol w="687031"/>
                <a:gridCol w="687031"/>
                <a:gridCol w="687031"/>
                <a:gridCol w="687031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1.61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7.03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5.95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8.24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5.84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4.22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6.81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4.47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6.84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5.76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7.76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5.89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5.18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3.85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6.01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6.50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5.49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7.04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4.99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4.46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5.19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3.57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2.88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5.92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5.05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6.02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3.96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3.68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4.37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2.77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5.01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4.37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4.82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3.58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1.64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3.52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2.46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1.99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2.58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3.20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2.60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2.75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2.15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2.04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1.86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anose="02040503050406030204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848" y="4191000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491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variance ratio evidence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Without filtering: no trend in quote volatility.</a:t>
            </a:r>
          </a:p>
          <a:p>
            <a:r>
              <a:rPr lang="en-US" dirty="0" smtClean="0"/>
              <a:t>With filtering</a:t>
            </a:r>
          </a:p>
          <a:p>
            <a:pPr lvl="1"/>
            <a:r>
              <a:rPr lang="en-US" dirty="0" smtClean="0"/>
              <a:t>Volatility in earlier years is lower</a:t>
            </a:r>
          </a:p>
          <a:p>
            <a:pPr lvl="1"/>
            <a:r>
              <a:rPr lang="en-US" i="1" dirty="0" smtClean="0"/>
              <a:t>Maybe</a:t>
            </a:r>
            <a:r>
              <a:rPr lang="en-US" dirty="0" smtClean="0"/>
              <a:t> </a:t>
            </a:r>
            <a:r>
              <a:rPr lang="en-US" dirty="0" smtClean="0"/>
              <a:t>an increasing overall </a:t>
            </a:r>
            <a:r>
              <a:rPr lang="en-US" dirty="0" smtClean="0"/>
              <a:t>trend 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ut highest values are mostly </a:t>
            </a:r>
            <a:br>
              <a:rPr lang="en-US" dirty="0" smtClean="0"/>
            </a:br>
            <a:r>
              <a:rPr lang="en-US" dirty="0" smtClean="0"/>
              <a:t>in 2004-2006</a:t>
            </a:r>
          </a:p>
          <a:p>
            <a:r>
              <a:rPr lang="en-US" dirty="0" smtClean="0"/>
              <a:t>The effects of filtering suggest that</a:t>
            </a:r>
          </a:p>
          <a:p>
            <a:pPr lvl="1"/>
            <a:r>
              <a:rPr lang="en-US" dirty="0" smtClean="0"/>
              <a:t>Early years: volatility due to spikes</a:t>
            </a:r>
          </a:p>
          <a:p>
            <a:pPr lvl="1"/>
            <a:r>
              <a:rPr lang="en-US" dirty="0" smtClean="0"/>
              <a:t>Later years: volatility reflects oscillations</a:t>
            </a:r>
          </a:p>
          <a:p>
            <a:r>
              <a:rPr lang="en-US" dirty="0" smtClean="0"/>
              <a:t>What changed?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425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SEC’s </a:t>
            </a:r>
            <a:r>
              <a:rPr lang="en-US" dirty="0" err="1" smtClean="0"/>
              <a:t>Reg</a:t>
            </a:r>
            <a:r>
              <a:rPr lang="en-US" dirty="0" smtClean="0"/>
              <a:t> NMS (“National Market System”)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Proposed in 2004; adopted 2005; implemented in 2006.</a:t>
            </a:r>
          </a:p>
          <a:p>
            <a:r>
              <a:rPr lang="en-US" dirty="0" smtClean="0"/>
              <a:t>Defined the framework for competition among equity markets.</a:t>
            </a:r>
          </a:p>
          <a:p>
            <a:r>
              <a:rPr lang="en-US" dirty="0" smtClean="0"/>
              <a:t>Enhanced protection against trade-</a:t>
            </a:r>
            <a:r>
              <a:rPr lang="en-US" dirty="0" err="1" smtClean="0"/>
              <a:t>throughs</a:t>
            </a:r>
            <a:endParaRPr lang="en-US" dirty="0" smtClean="0"/>
          </a:p>
          <a:p>
            <a:pPr lvl="1"/>
            <a:r>
              <a:rPr lang="en-US" dirty="0" smtClean="0"/>
              <a:t>Example: market A is bidding $10 and market B executes a trade at $9.</a:t>
            </a:r>
          </a:p>
          <a:p>
            <a:r>
              <a:rPr lang="en-US" dirty="0" smtClean="0"/>
              <a:t>For a market’s bid and offer to be protected, they have to accessible instantly (electronically)</a:t>
            </a:r>
          </a:p>
          <a:p>
            <a:pPr lvl="1"/>
            <a:r>
              <a:rPr lang="en-US" dirty="0" smtClean="0"/>
              <a:t>This requirement essentially forced all markets to become electronic.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07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and after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 to Reg NMS</a:t>
            </a:r>
          </a:p>
          <a:p>
            <a:pPr lvl="1"/>
            <a:r>
              <a:rPr lang="en-US" dirty="0" smtClean="0"/>
              <a:t>Trading dominated by slow, manual floor markets</a:t>
            </a:r>
          </a:p>
          <a:p>
            <a:pPr lvl="1"/>
            <a:r>
              <a:rPr lang="en-US" dirty="0" smtClean="0"/>
              <a:t>Weak protection against trade-</a:t>
            </a:r>
            <a:r>
              <a:rPr lang="en-US" dirty="0" err="1" smtClean="0"/>
              <a:t>throughs</a:t>
            </a:r>
            <a:endParaRPr lang="en-US" dirty="0"/>
          </a:p>
          <a:p>
            <a:r>
              <a:rPr lang="en-US" dirty="0" smtClean="0"/>
              <a:t>Post Reg NMS</a:t>
            </a:r>
          </a:p>
          <a:p>
            <a:pPr lvl="1"/>
            <a:r>
              <a:rPr lang="en-US" dirty="0" smtClean="0"/>
              <a:t>Bids and offers are firm and accessible.</a:t>
            </a:r>
          </a:p>
          <a:p>
            <a:pPr lvl="1"/>
            <a:r>
              <a:rPr lang="en-US" dirty="0" smtClean="0"/>
              <a:t>Strong trade-through protection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890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has quote volatility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Apples vs. oranges</a:t>
            </a:r>
          </a:p>
          <a:p>
            <a:pPr lvl="1"/>
            <a:r>
              <a:rPr lang="en-US" sz="2800" dirty="0" smtClean="0"/>
              <a:t>The nature of quotes has changed.</a:t>
            </a:r>
          </a:p>
          <a:p>
            <a:r>
              <a:rPr lang="en-US" sz="2800" dirty="0" smtClean="0"/>
              <a:t>Quote volatility has changed</a:t>
            </a:r>
          </a:p>
          <a:p>
            <a:pPr lvl="1"/>
            <a:r>
              <a:rPr lang="en-US" sz="2800" dirty="0" smtClean="0"/>
              <a:t>From infrequent large changes to frequent (and oscillatory) small changes.</a:t>
            </a:r>
          </a:p>
          <a:p>
            <a:r>
              <a:rPr lang="en-US" sz="2800" dirty="0" smtClean="0"/>
              <a:t>Possibly a overall small increase, </a:t>
            </a:r>
          </a:p>
          <a:p>
            <a:pPr lvl="1"/>
            <a:r>
              <a:rPr lang="en-US" sz="2800" dirty="0" smtClean="0"/>
              <a:t>But nothing as strong as the trend implied by the growth in quote messaging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590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strategies give rise to </a:t>
            </a:r>
            <a:r>
              <a:rPr lang="en-US" sz="2800" dirty="0" smtClean="0"/>
              <a:t>the episodic oscillations? </a:t>
            </a:r>
            <a:endParaRPr lang="en-US" sz="2800" dirty="0"/>
          </a:p>
          <a:p>
            <a:r>
              <a:rPr lang="en-US" sz="2800" dirty="0"/>
              <a:t>Are the HFQ episodes unstable </a:t>
            </a:r>
            <a:r>
              <a:rPr lang="en-US" sz="2800" dirty="0" err="1"/>
              <a:t>algos</a:t>
            </a:r>
            <a:r>
              <a:rPr lang="en-US" sz="2800" dirty="0"/>
              <a:t>?</a:t>
            </a:r>
          </a:p>
          <a:p>
            <a:r>
              <a:rPr lang="en-US" sz="2800" dirty="0"/>
              <a:t>Are they sensible strategies to detect and access liquidity?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99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internalized execution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broker receives a retail buy order.</a:t>
            </a:r>
          </a:p>
          <a:p>
            <a:pPr lvl="1"/>
            <a:r>
              <a:rPr lang="en-US" dirty="0" smtClean="0"/>
              <a:t>The order is not sent to an exchange or any other venue.</a:t>
            </a:r>
          </a:p>
          <a:p>
            <a:pPr lvl="1"/>
            <a:r>
              <a:rPr lang="en-US" dirty="0" smtClean="0"/>
              <a:t>The broker sells directly to the customer at the National Best Offer (NBO)</a:t>
            </a:r>
          </a:p>
          <a:p>
            <a:r>
              <a:rPr lang="en-US" dirty="0" smtClean="0"/>
              <a:t>Volatility in the NBO </a:t>
            </a:r>
            <a:r>
              <a:rPr lang="en-US" dirty="0" smtClean="0">
                <a:sym typeface="Wingdings" pitchFamily="2" charset="2"/>
              </a:rPr>
              <a:t> volatility in execution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0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“Dark” the market executing the order did not previously post a visible bid or offer at the execution price.</a:t>
            </a:r>
          </a:p>
          <a:p>
            <a:pPr lvl="1"/>
            <a:r>
              <a:rPr lang="en-US" dirty="0" smtClean="0"/>
              <a:t>The trade itself is promptly reported.</a:t>
            </a:r>
          </a:p>
          <a:p>
            <a:r>
              <a:rPr lang="en-US" dirty="0" smtClean="0"/>
              <a:t>Dark mechanisms</a:t>
            </a:r>
          </a:p>
          <a:p>
            <a:pPr lvl="1"/>
            <a:r>
              <a:rPr lang="en-US" dirty="0" smtClean="0"/>
              <a:t>Hidden (</a:t>
            </a:r>
            <a:r>
              <a:rPr lang="en-US" dirty="0" err="1" smtClean="0"/>
              <a:t>undisplayed</a:t>
            </a:r>
            <a:r>
              <a:rPr lang="en-US" dirty="0" smtClean="0"/>
              <a:t>) limit orders</a:t>
            </a:r>
          </a:p>
          <a:p>
            <a:pPr lvl="1"/>
            <a:r>
              <a:rPr lang="en-US" dirty="0" smtClean="0"/>
              <a:t>Internalized executions</a:t>
            </a:r>
          </a:p>
          <a:p>
            <a:pPr lvl="1"/>
            <a:r>
              <a:rPr lang="en-US" dirty="0" smtClean="0"/>
              <a:t>Dark pools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dark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Mechanism</a:t>
            </a:r>
          </a:p>
          <a:p>
            <a:pPr lvl="1"/>
            <a:r>
              <a:rPr lang="en-US" dirty="0" smtClean="0"/>
              <a:t>Traders send buy and sell orders to a computer.</a:t>
            </a:r>
          </a:p>
          <a:p>
            <a:pPr lvl="1"/>
            <a:r>
              <a:rPr lang="en-US" dirty="0" smtClean="0"/>
              <a:t>The orders are not displayed.</a:t>
            </a:r>
          </a:p>
          <a:p>
            <a:pPr lvl="1"/>
            <a:r>
              <a:rPr lang="en-US" dirty="0" smtClean="0"/>
              <a:t>If the computer finds a feasible match, a trade occurs.</a:t>
            </a:r>
          </a:p>
          <a:p>
            <a:r>
              <a:rPr lang="en-US" dirty="0" smtClean="0"/>
              <a:t>The trade is priced at the midpoint of the National Best Bid and Offer (NBBO)</a:t>
            </a:r>
          </a:p>
          <a:p>
            <a:r>
              <a:rPr lang="en-US" dirty="0" smtClean="0"/>
              <a:t>Volatility in the NBBO causes volatility in the execution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Internalization: a broker receives a retail buy order and executes the order at the NBO.</a:t>
            </a:r>
          </a:p>
          <a:p>
            <a:r>
              <a:rPr lang="en-US" dirty="0" smtClean="0"/>
              <a:t>Problem: how does the customer know what the NBO is or was?</a:t>
            </a:r>
          </a:p>
          <a:p>
            <a:r>
              <a:rPr lang="en-US" dirty="0" smtClean="0"/>
              <a:t>Might the dealer take the highest price in the interval of indeterminacy?</a:t>
            </a:r>
          </a:p>
          <a:p>
            <a:pPr lvl="1"/>
            <a:r>
              <a:rPr lang="en-US" dirty="0" smtClean="0"/>
              <a:t>Stoll and </a:t>
            </a:r>
            <a:r>
              <a:rPr lang="en-US" dirty="0" err="1" smtClean="0"/>
              <a:t>Schenzler</a:t>
            </a:r>
            <a:r>
              <a:rPr lang="en-US" dirty="0" smtClean="0"/>
              <a:t> (2002)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lost by first-differencing?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1763"/>
          </a:xfrm>
        </p:spPr>
        <p:txBody>
          <a:bodyPr/>
          <a:lstStyle/>
          <a:p>
            <a:r>
              <a:rPr lang="en-US" dirty="0" smtClean="0"/>
              <a:t>First difference plot of a simulated series.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66900"/>
            <a:ext cx="699065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0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and the integrated series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5858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3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quote volatility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 approach</a:t>
            </a:r>
          </a:p>
          <a:p>
            <a:pPr lvl="1"/>
            <a:r>
              <a:rPr lang="en-US" i="1" dirty="0" smtClean="0"/>
              <a:t>parametric model</a:t>
            </a:r>
            <a:r>
              <a:rPr lang="en-US" dirty="0" smtClean="0"/>
              <a:t> for variance of price </a:t>
            </a:r>
            <a:r>
              <a:rPr lang="en-US" i="1" dirty="0" smtClean="0"/>
              <a:t>changes</a:t>
            </a:r>
            <a:r>
              <a:rPr lang="en-US" dirty="0"/>
              <a:t> </a:t>
            </a:r>
            <a:r>
              <a:rPr lang="en-US" dirty="0" smtClean="0"/>
              <a:t>(ARCH, GARCH, …)</a:t>
            </a:r>
          </a:p>
          <a:p>
            <a:r>
              <a:rPr lang="en-US" dirty="0" smtClean="0"/>
              <a:t>This study</a:t>
            </a:r>
          </a:p>
          <a:p>
            <a:pPr lvl="1"/>
            <a:r>
              <a:rPr lang="en-US" i="1" dirty="0" smtClean="0"/>
              <a:t>Non-parametric</a:t>
            </a:r>
            <a:r>
              <a:rPr lang="en-US" dirty="0" smtClean="0"/>
              <a:t> analysis of variances of price </a:t>
            </a:r>
            <a:r>
              <a:rPr lang="en-US" i="1" dirty="0" smtClean="0"/>
              <a:t>levels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Variance about a local mean of a random walk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112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2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4326</TotalTime>
  <Words>3859</Words>
  <Application>Microsoft Office PowerPoint</Application>
  <PresentationFormat>On-screen Show (4:3)</PresentationFormat>
  <Paragraphs>1395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6" baseType="lpstr">
      <vt:lpstr>Arial</vt:lpstr>
      <vt:lpstr>Calibri</vt:lpstr>
      <vt:lpstr>Cambria</vt:lpstr>
      <vt:lpstr>Cambria Math</vt:lpstr>
      <vt:lpstr>Times New Roman</vt:lpstr>
      <vt:lpstr>Wingdings</vt:lpstr>
      <vt:lpstr>ClassNote02</vt:lpstr>
      <vt:lpstr>High Frequency Quoting: Short-Term Volatility  in Bids and Offers</vt:lpstr>
      <vt:lpstr>Disclaimers</vt:lpstr>
      <vt:lpstr>What does quote volatility look like?</vt:lpstr>
      <vt:lpstr>Figure 1. AEPI bid and offer, April 29, 2011 </vt:lpstr>
      <vt:lpstr>Figure 1. AEPI bid and offer on April 29, 2011 (detail)</vt:lpstr>
      <vt:lpstr>Features of the AEPI episodes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Quote volatility: the questions</vt:lpstr>
      <vt:lpstr>Context and connections</vt:lpstr>
      <vt:lpstr>Context and connections</vt:lpstr>
      <vt:lpstr>HFT in US equity markets: background</vt:lpstr>
      <vt:lpstr>“HF traders are the new market makers.”</vt:lpstr>
      <vt:lpstr>“HF traders are predatory.”</vt:lpstr>
      <vt:lpstr>Context and connections</vt:lpstr>
      <vt:lpstr>Volatility Modeling </vt:lpstr>
      <vt:lpstr>Realized volatility (RV)</vt:lpstr>
      <vt:lpstr>Pre-averaging</vt:lpstr>
      <vt:lpstr>Quote volatility is microstructure noise</vt:lpstr>
      <vt:lpstr>Quote volatility: the economic issues</vt:lpstr>
      <vt:lpstr>Quote volatility and noise: “flickering quotes”</vt:lpstr>
      <vt:lpstr>Execution price risk for marketable orders</vt:lpstr>
      <vt:lpstr>Execution price risk for marketable orders</vt:lpstr>
      <vt:lpstr>Execution price risk for dark trades</vt:lpstr>
      <vt:lpstr>Is this risk zero-mean and diversifiable?</vt:lpstr>
      <vt:lpstr>Quote volatility and look-back options</vt:lpstr>
      <vt:lpstr>Internalization of retail orders</vt:lpstr>
      <vt:lpstr>“Spoofing” manipulations</vt:lpstr>
      <vt:lpstr>Descriptive statistics: computation and interpretation</vt:lpstr>
      <vt:lpstr>Local variances about local means</vt:lpstr>
      <vt:lpstr>Simulated time scale decomposition</vt:lpstr>
      <vt:lpstr>Average (Smooth) components</vt:lpstr>
      <vt:lpstr>Residual (Rough) components</vt:lpstr>
      <vt:lpstr>Incremental (Detail) components</vt:lpstr>
      <vt:lpstr>Variances</vt:lpstr>
      <vt:lpstr>Interpretation</vt:lpstr>
      <vt:lpstr>Mils per share</vt:lpstr>
      <vt:lpstr>Basis points (One bp = 0.01%)</vt:lpstr>
      <vt:lpstr>The short/long variance ratio</vt:lpstr>
      <vt:lpstr>Variance ratios may also be constructed from rough and wavelet variances</vt:lpstr>
      <vt:lpstr>The empirical analysis</vt:lpstr>
      <vt:lpstr>Table 1. Summary Statistics, 2011</vt:lpstr>
      <vt:lpstr>Table 2. Time scale variance estimates, 2011</vt:lpstr>
      <vt:lpstr>Figure 2. Wavelet variance ratios across time scale  and dollar volume quintiles</vt:lpstr>
      <vt:lpstr>Table 2. Time scale variance estimates, 2011</vt:lpstr>
      <vt:lpstr>Figure 3. Wavelet correlations between the National Best Bid and National Best Offer</vt:lpstr>
      <vt:lpstr>The 2011 results: a summary</vt:lpstr>
      <vt:lpstr>Historical analysis</vt:lpstr>
      <vt:lpstr>High-resolution analysis …   … with low resolution data</vt:lpstr>
      <vt:lpstr>The problem</vt:lpstr>
      <vt:lpstr>Recall the constant intensity Poisson process …</vt:lpstr>
      <vt:lpstr>PowerPoint Presentation</vt:lpstr>
      <vt:lpstr>Formalities</vt:lpstr>
      <vt:lpstr>Does this really work?</vt:lpstr>
      <vt:lpstr>Table 4. Correlations between estimates based on actual vs. simulated millisecond time stamps.</vt:lpstr>
      <vt:lpstr>The correlations are terrific. Why?</vt:lpstr>
      <vt:lpstr>Table 4. Correlations between estimates  based on actual vs. simulated millisecond time stamps.</vt:lpstr>
      <vt:lpstr>Back to the 2001-2011 historical sample</vt:lpstr>
      <vt:lpstr>Table 5. Summary statistics, historical sample,  2001-2011 (only odd numbered years are shown)</vt:lpstr>
      <vt:lpstr>Table 5. Summary statistics, historical sample,  2001-2011 (only odd numbered years are shown)</vt:lpstr>
      <vt:lpstr>What statistics to consider?</vt:lpstr>
      <vt:lpstr>Table 6. Wavelet variance ratios for bids and offers, 2001-2011</vt:lpstr>
      <vt:lpstr>No trend in quote volatilities?</vt:lpstr>
      <vt:lpstr>Figure 4 Panel A. Bid and offer for PRK, April 6, 2001.</vt:lpstr>
      <vt:lpstr>Compare</vt:lpstr>
      <vt:lpstr>Denoising (filtering) “pops”</vt:lpstr>
      <vt:lpstr>Figure 4 Panel B. PRK, April 6, 2001, Rough component of the bid</vt:lpstr>
      <vt:lpstr>Table 6. Wavelet variance ratios for bids and offers, 2001-2011, Detail</vt:lpstr>
      <vt:lpstr>Table 6. Wavelet variance ratios for bids and offers, 2001-2011</vt:lpstr>
      <vt:lpstr>Summary of the variance ratio evidence</vt:lpstr>
      <vt:lpstr>SEC’s Reg NMS (“National Market System”)</vt:lpstr>
      <vt:lpstr>Before and after</vt:lpstr>
      <vt:lpstr>So has quote volatility increased?</vt:lpstr>
      <vt:lpstr>Follow-up questions</vt:lpstr>
      <vt:lpstr>Dark trades: internalized execution</vt:lpstr>
      <vt:lpstr>Dark trading</vt:lpstr>
      <vt:lpstr>Dark trades: dark pools</vt:lpstr>
      <vt:lpstr>Look-back options</vt:lpstr>
      <vt:lpstr>What’s lost by first-differencing?</vt:lpstr>
      <vt:lpstr>… and the integrated series</vt:lpstr>
      <vt:lpstr>Analyzing quote volatility</vt:lpstr>
      <vt:lpstr>Variance about a local mean of a random walk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172</cp:revision>
  <dcterms:created xsi:type="dcterms:W3CDTF">2013-01-31T19:03:40Z</dcterms:created>
  <dcterms:modified xsi:type="dcterms:W3CDTF">2013-09-12T20:12:54Z</dcterms:modified>
</cp:coreProperties>
</file>