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9" r:id="rId2"/>
    <p:sldId id="327" r:id="rId3"/>
    <p:sldId id="441" r:id="rId4"/>
    <p:sldId id="348" r:id="rId5"/>
    <p:sldId id="356" r:id="rId6"/>
    <p:sldId id="442" r:id="rId7"/>
    <p:sldId id="328" r:id="rId8"/>
    <p:sldId id="361" r:id="rId9"/>
    <p:sldId id="506" r:id="rId10"/>
    <p:sldId id="570" r:id="rId11"/>
    <p:sldId id="572" r:id="rId12"/>
    <p:sldId id="573" r:id="rId13"/>
    <p:sldId id="574" r:id="rId14"/>
    <p:sldId id="515" r:id="rId15"/>
    <p:sldId id="461" r:id="rId16"/>
    <p:sldId id="481" r:id="rId17"/>
    <p:sldId id="555" r:id="rId18"/>
    <p:sldId id="391" r:id="rId19"/>
    <p:sldId id="393" r:id="rId20"/>
    <p:sldId id="375" r:id="rId21"/>
    <p:sldId id="295" r:id="rId22"/>
    <p:sldId id="394" r:id="rId23"/>
    <p:sldId id="296" r:id="rId24"/>
    <p:sldId id="575" r:id="rId25"/>
    <p:sldId id="343" r:id="rId26"/>
    <p:sldId id="487" r:id="rId27"/>
    <p:sldId id="471" r:id="rId28"/>
    <p:sldId id="344" r:id="rId29"/>
    <p:sldId id="576" r:id="rId30"/>
    <p:sldId id="467" r:id="rId31"/>
    <p:sldId id="518" r:id="rId32"/>
    <p:sldId id="519" r:id="rId33"/>
    <p:sldId id="520" r:id="rId34"/>
    <p:sldId id="521" r:id="rId35"/>
    <p:sldId id="523" r:id="rId36"/>
    <p:sldId id="524" r:id="rId37"/>
    <p:sldId id="525" r:id="rId38"/>
    <p:sldId id="526" r:id="rId3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64C6421-003D-4EA2-B9A2-DD57CA9B90BB}">
          <p14:sldIdLst>
            <p14:sldId id="259"/>
            <p14:sldId id="327"/>
            <p14:sldId id="441"/>
            <p14:sldId id="348"/>
            <p14:sldId id="356"/>
            <p14:sldId id="442"/>
            <p14:sldId id="328"/>
            <p14:sldId id="361"/>
          </p14:sldIdLst>
        </p14:section>
        <p14:section name="Context and connections" id="{8715FF29-314D-4731-9459-177ED12F8C67}">
          <p14:sldIdLst>
            <p14:sldId id="506"/>
            <p14:sldId id="570"/>
            <p14:sldId id="572"/>
            <p14:sldId id="573"/>
            <p14:sldId id="574"/>
            <p14:sldId id="515"/>
          </p14:sldIdLst>
        </p14:section>
        <p14:section name="Statistics" id="{53630194-260E-4E5C-891E-49D62D540DFB}">
          <p14:sldIdLst>
            <p14:sldId id="461"/>
            <p14:sldId id="481"/>
            <p14:sldId id="555"/>
            <p14:sldId id="391"/>
            <p14:sldId id="393"/>
            <p14:sldId id="375"/>
            <p14:sldId id="295"/>
            <p14:sldId id="394"/>
            <p14:sldId id="296"/>
            <p14:sldId id="575"/>
            <p14:sldId id="343"/>
            <p14:sldId id="487"/>
            <p14:sldId id="471"/>
            <p14:sldId id="344"/>
            <p14:sldId id="576"/>
            <p14:sldId id="467"/>
          </p14:sldIdLst>
        </p14:section>
        <p14:section name="HFQ Examples" id="{FDADECD7-E759-4AA7-AA0E-02490B4271ED}">
          <p14:sldIdLst>
            <p14:sldId id="518"/>
            <p14:sldId id="519"/>
            <p14:sldId id="520"/>
            <p14:sldId id="521"/>
            <p14:sldId id="523"/>
            <p14:sldId id="524"/>
            <p14:sldId id="525"/>
            <p14:sldId id="5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l Hasbrouck" initials="JS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8" autoAdjust="0"/>
    <p:restoredTop sz="85067" autoAdjust="0"/>
  </p:normalViewPr>
  <p:slideViewPr>
    <p:cSldViewPr>
      <p:cViewPr varScale="1">
        <p:scale>
          <a:sx n="64" d="100"/>
          <a:sy n="64" d="100"/>
        </p:scale>
        <p:origin x="12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120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2T01:05:41.347" idx="1">
    <p:pos x="10" y="10"/>
    <p:text>Modified from hfqPresentLong to move hft summary before RV material. Also reworked discussion of wavelet variances.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E67E3-E5AB-4FCF-B565-EFD6D14C74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3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126-64BD-42FE-911D-99A6235E29B4}" type="datetime1">
              <a:rPr lang="en-US" smtClean="0"/>
              <a:t>5/15/2014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101A1-3125-4FDF-8AAD-8A6BBDD50159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A505-41FC-4C7D-A8BB-1BB2EF2552D6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7E1-4A83-4DA4-9EC0-D42A9FF356F2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78CA1-29BD-4216-91EE-6646B0A4B435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BDDEB-9973-47C4-A1DD-9D82FCC96D6F}" type="datetime1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0A13-FF68-4B51-A2A7-5304C6A59617}" type="datetime1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8C8D2-8DC2-4CA2-841F-B089348322DF}" type="datetime1">
              <a:rPr lang="en-US" smtClean="0"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AE9D2-6E1D-4C7F-8F7A-E9C7A8E7DB80}" type="datetime1">
              <a:rPr lang="en-US" smtClean="0"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282B2-A2BE-4A44-9189-AE898BFD3E35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929FA8E1-C701-4AAF-82BE-F8A28ACFA4F0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199"/>
            <a:ext cx="7620000" cy="2465427"/>
          </a:xfrm>
        </p:spPr>
        <p:txBody>
          <a:bodyPr>
            <a:normAutofit/>
          </a:bodyPr>
          <a:lstStyle/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School, NYU</a:t>
            </a:r>
          </a:p>
          <a:p>
            <a:r>
              <a:rPr lang="en-US" dirty="0" smtClean="0"/>
              <a:t>Financial Econometrics Conference</a:t>
            </a:r>
            <a:br>
              <a:rPr lang="en-US" dirty="0" smtClean="0"/>
            </a:br>
            <a:r>
              <a:rPr lang="en-US" dirty="0" smtClean="0"/>
              <a:t>Toulouse School of Economics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 teach in an entry-level training program at a large financial firm that </a:t>
            </a:r>
            <a:r>
              <a:rPr lang="en-US" strike="sngStrike" dirty="0" smtClean="0"/>
              <a:t>is generally thought to engage in high frequency trading </a:t>
            </a:r>
            <a:r>
              <a:rPr lang="en-US" dirty="0"/>
              <a:t> </a:t>
            </a:r>
            <a:r>
              <a:rPr lang="en-US" dirty="0" smtClean="0"/>
              <a:t>has been named as a defendant in an HFT lawsuit.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</a:p>
          <a:p>
            <a:r>
              <a:rPr lang="en-US" dirty="0" smtClean="0"/>
              <a:t>I accept honoraria for presentations at events sponsored by financial firms.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quote volatility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 US equity markets, a bid or offer can originate from any market participant.</a:t>
            </a:r>
          </a:p>
          <a:p>
            <a:pPr lvl="1"/>
            <a:r>
              <a:rPr lang="en-US" dirty="0" smtClean="0"/>
              <a:t>“Traditional” dealers, retail and institutional investors.</a:t>
            </a:r>
          </a:p>
          <a:p>
            <a:r>
              <a:rPr lang="en-US" dirty="0" smtClean="0"/>
              <a:t>Bids and offers from all trading venues are consolidated and disseminated in real time.</a:t>
            </a:r>
          </a:p>
          <a:p>
            <a:pPr lvl="1"/>
            <a:r>
              <a:rPr lang="en-US" dirty="0" smtClean="0"/>
              <a:t>The highest bid is the National Best Bid (NBB)</a:t>
            </a:r>
          </a:p>
          <a:p>
            <a:pPr lvl="1"/>
            <a:r>
              <a:rPr lang="en-US" dirty="0" smtClean="0"/>
              <a:t>The lowest offer is the National Best Offer (NBO)</a:t>
            </a:r>
          </a:p>
          <a:p>
            <a:r>
              <a:rPr lang="en-US" dirty="0" smtClean="0"/>
              <a:t> Next slide: the NBBO for AEPI on April 29,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the AEPI episodes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Extremely rapid </a:t>
            </a:r>
            <a:r>
              <a:rPr lang="en-US" i="1" dirty="0" smtClean="0"/>
              <a:t>oscillations</a:t>
            </a:r>
            <a:r>
              <a:rPr lang="en-US" dirty="0" smtClean="0"/>
              <a:t> in the bid.</a:t>
            </a:r>
          </a:p>
          <a:p>
            <a:r>
              <a:rPr lang="en-US" dirty="0" smtClean="0"/>
              <a:t>Start and stop abruptly</a:t>
            </a:r>
          </a:p>
          <a:p>
            <a:r>
              <a:rPr lang="en-US" dirty="0" smtClean="0"/>
              <a:t>Mostly one-sided</a:t>
            </a:r>
          </a:p>
          <a:p>
            <a:pPr lvl="1"/>
            <a:r>
              <a:rPr lang="en-US" dirty="0" smtClean="0"/>
              <a:t>activity on the ask side is much smaller</a:t>
            </a:r>
          </a:p>
          <a:p>
            <a:r>
              <a:rPr lang="en-US" dirty="0" smtClean="0"/>
              <a:t>Episodes don’t coincide with large long-term changes in the stock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</a:t>
            </a:r>
            <a:r>
              <a:rPr lang="en-US" dirty="0" smtClean="0"/>
              <a:t>uote volatility: why worry?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Noise </a:t>
            </a:r>
          </a:p>
          <a:p>
            <a:pPr lvl="1"/>
            <a:r>
              <a:rPr lang="en-US" dirty="0" smtClean="0"/>
              <a:t>The quotes are price signals. Noise degrades the value of these signals.</a:t>
            </a:r>
          </a:p>
          <a:p>
            <a:r>
              <a:rPr lang="en-US" dirty="0"/>
              <a:t>E</a:t>
            </a:r>
            <a:r>
              <a:rPr lang="en-US" dirty="0" smtClean="0"/>
              <a:t>xecution price risk (for marketable orders and dark trades)</a:t>
            </a:r>
          </a:p>
          <a:p>
            <a:pPr lvl="1"/>
            <a:r>
              <a:rPr lang="en-US" dirty="0" smtClean="0"/>
              <a:t>We don’t know and can’t time exactly when our order will reach the market.</a:t>
            </a:r>
          </a:p>
          <a:p>
            <a:pPr lvl="1"/>
            <a:r>
              <a:rPr lang="en-US" dirty="0" smtClean="0"/>
              <a:t>Quote volatility links arrival uncertainty to execution price risk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along with wider adoption of high-speed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Analyses of high frequency trading (HTF)</a:t>
            </a:r>
          </a:p>
          <a:p>
            <a:r>
              <a:rPr lang="en-US" dirty="0" smtClean="0"/>
              <a:t>Traditional </a:t>
            </a:r>
            <a:r>
              <a:rPr lang="en-US" dirty="0" smtClean="0"/>
              <a:t>volatility modeling</a:t>
            </a:r>
          </a:p>
          <a:p>
            <a:r>
              <a:rPr lang="en-US" dirty="0" smtClean="0"/>
              <a:t>Methodology</a:t>
            </a:r>
            <a:r>
              <a:rPr lang="en-US" dirty="0" smtClean="0"/>
              <a:t>: time scale resolution and variance estimation</a:t>
            </a:r>
          </a:p>
          <a:p>
            <a:r>
              <a:rPr lang="en-US" dirty="0" smtClean="0"/>
              <a:t>Economic models of dynamic oligopolistic pricing.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Traditional volatility </a:t>
            </a:r>
            <a:r>
              <a:rPr lang="en-US" dirty="0"/>
              <a:t>m</a:t>
            </a:r>
            <a:r>
              <a:rPr lang="en-US" dirty="0" smtClean="0"/>
              <a:t>odeling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Mainstream ARCH, GARCH, and similar models focus on fundamental/informational volatility.</a:t>
            </a:r>
          </a:p>
          <a:p>
            <a:pPr lvl="1"/>
            <a:r>
              <a:rPr lang="en-US" dirty="0" smtClean="0"/>
              <a:t>Statistically: volatility in the unit-root component of prices.</a:t>
            </a:r>
          </a:p>
          <a:p>
            <a:pPr lvl="1"/>
            <a:r>
              <a:rPr lang="en-US" dirty="0" smtClean="0"/>
              <a:t>Economically important for portfolio allocation, derivatives valuation and hedging.</a:t>
            </a:r>
          </a:p>
          <a:p>
            <a:r>
              <a:rPr lang="en-US" dirty="0" smtClean="0"/>
              <a:t>Quote volatility is non-informational</a:t>
            </a:r>
          </a:p>
          <a:p>
            <a:pPr lvl="1"/>
            <a:r>
              <a:rPr lang="en-US" dirty="0" smtClean="0"/>
              <a:t>Statistically: short-term, stationary, transient volatility</a:t>
            </a:r>
          </a:p>
          <a:p>
            <a:pPr lvl="1"/>
            <a:r>
              <a:rPr lang="en-US" dirty="0" smtClean="0"/>
              <a:t>Economically important for trading and market 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Statistics are local </a:t>
            </a:r>
            <a:r>
              <a:rPr lang="en-US" sz="2800" dirty="0" smtClean="0"/>
              <a:t>variances about local means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to pre-averaging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averaging of price levels is used to remove microstructure noise prior to modeling fundamental variances.</a:t>
            </a:r>
          </a:p>
          <a:p>
            <a:r>
              <a:rPr lang="en-US" dirty="0" smtClean="0"/>
              <a:t>The local volatility is generally not studied.</a:t>
            </a:r>
          </a:p>
          <a:p>
            <a:r>
              <a:rPr lang="en-US" dirty="0" smtClean="0"/>
              <a:t>Here, it is the focus.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computing a local average …</a:t>
            </a:r>
          </a:p>
          <a:p>
            <a:pPr lvl="1"/>
            <a:r>
              <a:rPr lang="en-US" dirty="0" smtClean="0"/>
              <a:t>How long should the averaging period be?</a:t>
            </a:r>
          </a:p>
          <a:p>
            <a:pPr lvl="1"/>
            <a:r>
              <a:rPr lang="en-US" dirty="0" smtClean="0"/>
              <a:t>How should the averaging periods be aligned?</a:t>
            </a:r>
          </a:p>
          <a:p>
            <a:r>
              <a:rPr lang="en-US" dirty="0" smtClean="0"/>
              <a:t>Wavelet transformations simply provide computationally efficient techniques for </a:t>
            </a:r>
          </a:p>
          <a:p>
            <a:pPr lvl="1"/>
            <a:r>
              <a:rPr lang="en-US" dirty="0" smtClean="0"/>
              <a:t>considering a range of averaging periods</a:t>
            </a:r>
          </a:p>
          <a:p>
            <a:pPr lvl="1"/>
            <a:r>
              <a:rPr lang="en-US" dirty="0" smtClean="0"/>
              <a:t>obtaining alignment-invariant estimates.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6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0512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origins of high frequency quoting:</a:t>
            </a:r>
            <a:br>
              <a:rPr lang="en-US" dirty="0" smtClean="0"/>
            </a:br>
            <a:r>
              <a:rPr lang="en-US" dirty="0" smtClean="0"/>
              <a:t>Suggestions from economic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726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Price volatility can result from randomized strategies.</a:t>
            </a:r>
          </a:p>
          <a:p>
            <a:pPr lvl="1"/>
            <a:r>
              <a:rPr lang="en-US" dirty="0" smtClean="0"/>
              <a:t>Varian (1980)</a:t>
            </a:r>
          </a:p>
          <a:p>
            <a:pPr lvl="1"/>
            <a:r>
              <a:rPr lang="en-US" dirty="0" smtClean="0"/>
              <a:t>The Glosten-Baruch (2013) limit order book.</a:t>
            </a:r>
          </a:p>
          <a:p>
            <a:r>
              <a:rPr lang="en-US" dirty="0" err="1" smtClean="0"/>
              <a:t>Edgeworth</a:t>
            </a:r>
            <a:r>
              <a:rPr lang="en-US" dirty="0" smtClean="0"/>
              <a:t> cycles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rogressive undercutting until all producers but one exit the market</a:t>
            </a:r>
          </a:p>
          <a:p>
            <a:pPr lvl="1"/>
            <a:r>
              <a:rPr lang="en-US" dirty="0" smtClean="0"/>
              <a:t>The remaining producer raises his price to the monopoly level. Repeat.</a:t>
            </a:r>
          </a:p>
          <a:p>
            <a:pPr lvl="1"/>
            <a:r>
              <a:rPr lang="en-US" dirty="0" smtClean="0"/>
              <a:t>Masking and </a:t>
            </a:r>
            <a:r>
              <a:rPr lang="en-US" dirty="0" err="1" smtClean="0"/>
              <a:t>Tirole</a:t>
            </a:r>
            <a:r>
              <a:rPr lang="en-US" dirty="0" smtClean="0"/>
              <a:t> (1988)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5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statistics:</a:t>
            </a:r>
            <a:br>
              <a:rPr lang="en-US" dirty="0" smtClean="0"/>
            </a:br>
            <a:r>
              <a:rPr lang="en-US" dirty="0" smtClean="0"/>
              <a:t>computation and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dirty="0" smtClean="0"/>
              <a:t>Local variances about local means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152400" y="2133600"/>
            <a:ext cx="5334000" cy="1283368"/>
          </a:xfrm>
          <a:prstGeom prst="wedgeRoundRectCallout">
            <a:avLst>
              <a:gd name="adj1" fmla="val 5955"/>
              <a:gd name="adj2" fmla="val 13130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Cambria" pitchFamily="18" charset="0"/>
              </a:rPr>
              <a:t>n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= length of averaging interval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Depends on trader’s latency and order strategies: we want a range of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20008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volatility estimates in three ways.</a:t>
            </a:r>
          </a:p>
          <a:p>
            <a:pPr lvl="1"/>
            <a:r>
              <a:rPr lang="en-US" dirty="0" smtClean="0"/>
              <a:t>In mils </a:t>
            </a:r>
            <a:r>
              <a:rPr lang="en-US" dirty="0" smtClean="0"/>
              <a:t>($0.001) per </a:t>
            </a:r>
            <a:r>
              <a:rPr lang="en-US" dirty="0" smtClean="0"/>
              <a:t>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variance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6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</a:rPr>
                      <m:t>𝑉</m:t>
                    </m:r>
                    <m:r>
                      <a:rPr lang="en-US" sz="3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800" b="0" i="1" smtClean="0">
                            <a:latin typeface="Cambria Math"/>
                          </a:rPr>
                          <m:t>60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sz="3800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sz="3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sz="38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Microstructure: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5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term volatility is economically meaningful, but small.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Historical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one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</a:p>
          <a:p>
            <a:r>
              <a:rPr lang="en-US" i="1" dirty="0" smtClean="0"/>
              <a:t>Yes</a:t>
            </a:r>
            <a:r>
              <a:rPr lang="en-US" dirty="0" smtClean="0"/>
              <a:t>, if we are confident in the ordering of the data.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5344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 the constant intensity Poisson process …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no. of events in an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arrival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time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event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have the same distribution as the order statistics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independent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 smtClean="0"/>
                  <a:t> random variables.</a:t>
                </a:r>
              </a:p>
              <a:p>
                <a:r>
                  <a:rPr lang="en-US" dirty="0" smtClean="0"/>
                  <a:t>This suggests </a:t>
                </a:r>
                <a:r>
                  <a:rPr lang="en-US" dirty="0" smtClean="0"/>
                  <a:t>that millisecond remainders can be easily simulated.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60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05406"/>
              </p:ext>
            </p:extLst>
          </p:nvPr>
        </p:nvGraphicFramePr>
        <p:xfrm>
          <a:off x="381000" y="1600200"/>
          <a:ext cx="8521941" cy="38848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137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106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448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970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1,993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1,346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1,525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1,470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6,004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12,521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41,571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611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772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1,225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226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729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1,146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$20.57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$14.41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$16.10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$15.81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$11.25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$15.77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$976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$205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$348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$480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$382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$690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27305" marB="2730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637269"/>
              </p:ext>
            </p:extLst>
          </p:nvPr>
        </p:nvGraphicFramePr>
        <p:xfrm>
          <a:off x="381000" y="1600200"/>
          <a:ext cx="8521941" cy="38848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137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149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47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73025" marR="73025" marT="27305" marB="27305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96</a:t>
                      </a: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167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231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970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1,993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1,346</a:t>
                      </a:r>
                    </a:p>
                  </a:txBody>
                  <a:tcPr marL="73025" marR="73025" marT="27305" marB="27305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1,525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1,470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6,004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12,521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41,571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24,053</a:t>
                      </a:r>
                    </a:p>
                  </a:txBody>
                  <a:tcPr marL="73025" marR="73025" marT="27305" marB="27305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611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772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1,225</a:t>
                      </a:r>
                    </a:p>
                  </a:txBody>
                  <a:tcPr marL="73025" marR="73025" marT="27305" marB="27305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127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226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729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789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1,789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1,146</a:t>
                      </a:r>
                    </a:p>
                  </a:txBody>
                  <a:tcPr marL="73025" marR="73025" marT="27305" marB="27305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$20.57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$14.41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$16.10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$15.81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$11.25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$15.77</a:t>
                      </a:r>
                    </a:p>
                  </a:txBody>
                  <a:tcPr marL="73025" marR="73025" marT="27305" marB="27305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$976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$205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$348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$480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$382</a:t>
                      </a:r>
                    </a:p>
                  </a:txBody>
                  <a:tcPr marL="73025" marR="73025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$690</a:t>
                      </a:r>
                    </a:p>
                  </a:txBody>
                  <a:tcPr marL="73025" marR="73025" marT="27305" marB="27305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876800" y="3124200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23% CAGR</a:t>
            </a:r>
          </a:p>
        </p:txBody>
      </p:sp>
      <p:cxnSp>
        <p:nvCxnSpPr>
          <p:cNvPr id="6" name="Straight Arrow Connector 6"/>
          <p:cNvCxnSpPr>
            <a:stCxn id="5" idx="1"/>
          </p:cNvCxnSpPr>
          <p:nvPr/>
        </p:nvCxnSpPr>
        <p:spPr>
          <a:xfrm flipH="1">
            <a:off x="3886200" y="3314700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>
            <a:stCxn id="5" idx="3"/>
          </p:cNvCxnSpPr>
          <p:nvPr/>
        </p:nvCxnSpPr>
        <p:spPr>
          <a:xfrm>
            <a:off x="6629400" y="3314700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21504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32% CAGR</a:t>
            </a:r>
          </a:p>
        </p:txBody>
      </p:sp>
      <p:cxnSp>
        <p:nvCxnSpPr>
          <p:cNvPr id="9" name="Straight Arrow Connector 12"/>
          <p:cNvCxnSpPr>
            <a:stCxn id="8" idx="1"/>
          </p:cNvCxnSpPr>
          <p:nvPr/>
        </p:nvCxnSpPr>
        <p:spPr>
          <a:xfrm flipH="1">
            <a:off x="3886200" y="3812004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>
            <a:stCxn id="8" idx="3"/>
          </p:cNvCxnSpPr>
          <p:nvPr/>
        </p:nvCxnSpPr>
        <p:spPr>
          <a:xfrm>
            <a:off x="6629400" y="3812004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4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statistics to consider?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Long-term volatilities changed dramatically over the sample period.</a:t>
            </a:r>
          </a:p>
          <a:p>
            <a:r>
              <a:rPr lang="en-US" dirty="0" smtClean="0"/>
              <a:t>Variance ratios (normalized to long-term volatility) are the most reliable indicators of trends.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03557"/>
              </p:ext>
            </p:extLst>
          </p:nvPr>
        </p:nvGraphicFramePr>
        <p:xfrm>
          <a:off x="533398" y="2514600"/>
          <a:ext cx="8294690" cy="32346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92712"/>
                <a:gridCol w="644709"/>
                <a:gridCol w="644709"/>
                <a:gridCol w="644709"/>
                <a:gridCol w="654888"/>
                <a:gridCol w="644709"/>
                <a:gridCol w="644709"/>
                <a:gridCol w="644709"/>
                <a:gridCol w="644709"/>
                <a:gridCol w="644709"/>
                <a:gridCol w="644709"/>
                <a:gridCol w="64470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5.29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7.36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10.31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8.57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6.96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7.09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5.52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6.75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5.20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6.38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4.33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6.44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5.05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9.06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7.34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4.65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4.65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4.92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8.18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5.64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6.30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3.21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4.54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3.86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5.59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4.93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5.10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2.76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3.71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3.19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4.11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4.05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2.89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2.42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3.04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2.00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3.39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3.42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3.37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2.28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2.53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2.61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2.88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2.92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2.35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2.08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1.94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78704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2001-2011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Quote volatility is surprisingly high in the early years.</a:t>
            </a:r>
          </a:p>
          <a:p>
            <a:r>
              <a:rPr lang="en-US" dirty="0" smtClean="0"/>
              <a:t>This reflects large temporary shifts in bids and offers (a consequence of manual markets).</a:t>
            </a:r>
          </a:p>
          <a:p>
            <a:r>
              <a:rPr lang="en-US" dirty="0" smtClean="0"/>
              <a:t>When the bid and offer series are filtered, volatility is lower in the early years.</a:t>
            </a:r>
          </a:p>
          <a:p>
            <a:r>
              <a:rPr lang="en-US" dirty="0" smtClean="0"/>
              <a:t>But over 2001-2011 no evidence of a broader trend.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23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strategies give rise to </a:t>
            </a:r>
            <a:r>
              <a:rPr lang="en-US" sz="2800" dirty="0" smtClean="0"/>
              <a:t>the episodic oscillations? </a:t>
            </a:r>
            <a:endParaRPr lang="en-US" sz="2800" dirty="0"/>
          </a:p>
          <a:p>
            <a:r>
              <a:rPr lang="en-US" sz="2800" dirty="0"/>
              <a:t>Are the HFQ episodes unstable </a:t>
            </a:r>
            <a:r>
              <a:rPr lang="en-US" sz="2800" dirty="0" err="1"/>
              <a:t>algos</a:t>
            </a:r>
            <a:r>
              <a:rPr lang="en-US" sz="2800" dirty="0"/>
              <a:t>?</a:t>
            </a:r>
          </a:p>
          <a:p>
            <a:r>
              <a:rPr lang="en-US" sz="2800" dirty="0"/>
              <a:t>Are they sensible strategies to detect and access liquidity?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165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865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486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385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759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85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9616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706179"/>
      </p:ext>
    </p:extLst>
  </p:cSld>
  <p:clrMapOvr>
    <a:masterClrMapping/>
  </p:clrMapOvr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4546</TotalTime>
  <Words>1365</Words>
  <Application>Microsoft Office PowerPoint</Application>
  <PresentationFormat>On-screen Show (4:3)</PresentationFormat>
  <Paragraphs>427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Cambria</vt:lpstr>
      <vt:lpstr>Cambria Math</vt:lpstr>
      <vt:lpstr>Times New Roman</vt:lpstr>
      <vt:lpstr>Wingdings</vt:lpstr>
      <vt:lpstr>ClassNote02</vt:lpstr>
      <vt:lpstr>High Frequency Quoting: Short-Term Volatility  in Bids and Offers</vt:lpstr>
      <vt:lpstr>Disclaimers</vt:lpstr>
      <vt:lpstr>What does quote volatility look like?</vt:lpstr>
      <vt:lpstr>Figure 1. AEPI bid and offer, April 29, 2011 </vt:lpstr>
      <vt:lpstr>Figure 1. AEPI bid and offer on April 29, 2011 (detail)</vt:lpstr>
      <vt:lpstr>Features of the AEPI episodes</vt:lpstr>
      <vt:lpstr>Quote volatility: why worry?</vt:lpstr>
      <vt:lpstr>Quote volatility: the questions</vt:lpstr>
      <vt:lpstr>Context and connections</vt:lpstr>
      <vt:lpstr>Traditional volatility modeling </vt:lpstr>
      <vt:lpstr>Statistics are local variances about local means</vt:lpstr>
      <vt:lpstr>Connection to pre-averaging</vt:lpstr>
      <vt:lpstr>Computational issues</vt:lpstr>
      <vt:lpstr>The origins of high frequency quoting: Suggestions from economic theory</vt:lpstr>
      <vt:lpstr>Descriptive statistics: computation and interpretation</vt:lpstr>
      <vt:lpstr>Local variances about local means</vt:lpstr>
      <vt:lpstr>Interpretation</vt:lpstr>
      <vt:lpstr>The short/long variance ratio</vt:lpstr>
      <vt:lpstr>The empirical analysis</vt:lpstr>
      <vt:lpstr>Figure 2. Wavelet variance ratios across time scale  and dollar volume quintiles</vt:lpstr>
      <vt:lpstr>The 2011 results: a summary</vt:lpstr>
      <vt:lpstr>Historical analysis</vt:lpstr>
      <vt:lpstr>High-resolution analysis …   … with low resolution data</vt:lpstr>
      <vt:lpstr>Recall the constant intensity Poisson process …</vt:lpstr>
      <vt:lpstr>Table 5. Summary statistics, historical sample,  2001-2011 (only odd numbered years are shown)</vt:lpstr>
      <vt:lpstr>Table 5. Summary statistics, historical sample,  2001-2011 (only odd numbered years are shown)</vt:lpstr>
      <vt:lpstr>What statistics to consider?</vt:lpstr>
      <vt:lpstr>Table 6. Wavelet variance ratios for bids and offers, 2001-2011</vt:lpstr>
      <vt:lpstr>Summary 2001-2011</vt:lpstr>
      <vt:lpstr>Follow-up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192</cp:revision>
  <dcterms:created xsi:type="dcterms:W3CDTF">2013-01-31T19:03:40Z</dcterms:created>
  <dcterms:modified xsi:type="dcterms:W3CDTF">2014-05-15T20:34:59Z</dcterms:modified>
</cp:coreProperties>
</file>