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9" r:id="rId2"/>
    <p:sldId id="327" r:id="rId3"/>
    <p:sldId id="441" r:id="rId4"/>
    <p:sldId id="348" r:id="rId5"/>
    <p:sldId id="356" r:id="rId6"/>
    <p:sldId id="417" r:id="rId7"/>
    <p:sldId id="419" r:id="rId8"/>
    <p:sldId id="421" r:id="rId9"/>
    <p:sldId id="422" r:id="rId10"/>
    <p:sldId id="411" r:id="rId11"/>
    <p:sldId id="424" r:id="rId12"/>
    <p:sldId id="361" r:id="rId13"/>
    <p:sldId id="328" r:id="rId14"/>
    <p:sldId id="461" r:id="rId15"/>
    <p:sldId id="488" r:id="rId16"/>
    <p:sldId id="496" r:id="rId17"/>
    <p:sldId id="497" r:id="rId18"/>
    <p:sldId id="498" r:id="rId19"/>
    <p:sldId id="499" r:id="rId20"/>
    <p:sldId id="393" r:id="rId21"/>
    <p:sldId id="334" r:id="rId22"/>
    <p:sldId id="436" r:id="rId23"/>
    <p:sldId id="375" r:id="rId24"/>
    <p:sldId id="295" r:id="rId25"/>
    <p:sldId id="394" r:id="rId26"/>
    <p:sldId id="343" r:id="rId27"/>
    <p:sldId id="439" r:id="rId28"/>
    <p:sldId id="471" r:id="rId29"/>
    <p:sldId id="344" r:id="rId30"/>
    <p:sldId id="369" r:id="rId31"/>
    <p:sldId id="351" r:id="rId32"/>
    <p:sldId id="371" r:id="rId33"/>
    <p:sldId id="352" r:id="rId34"/>
    <p:sldId id="353" r:id="rId35"/>
    <p:sldId id="466" r:id="rId3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 horzBarState="maximized">
    <p:restoredLeft sz="18798" autoAdjust="0"/>
    <p:restoredTop sz="85050" autoAdjust="0"/>
  </p:normalViewPr>
  <p:slideViewPr>
    <p:cSldViewPr>
      <p:cViewPr varScale="1">
        <p:scale>
          <a:sx n="79" d="100"/>
          <a:sy n="79" d="100"/>
        </p:scale>
        <p:origin x="-8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08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5/3/2013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Big Data Finance Conference</a:t>
            </a:r>
          </a:p>
          <a:p>
            <a:r>
              <a:rPr lang="en-US" dirty="0" smtClean="0"/>
              <a:t>May 3, 2013</a:t>
            </a:r>
          </a:p>
          <a:p>
            <a:endParaRPr lang="en-US" dirty="0"/>
          </a:p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School, NYU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high frequency trading.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</a:p>
          <a:p>
            <a:r>
              <a:rPr lang="en-US" dirty="0" smtClean="0"/>
              <a:t>I accept honoraria for presentations at events sponsored </a:t>
            </a:r>
            <a:r>
              <a:rPr lang="en-US" smtClean="0"/>
              <a:t>by financial firms.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quote volatility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US equity markets, bids and offers from all trading venues are consolidated and disseminated in real time.</a:t>
            </a:r>
          </a:p>
          <a:p>
            <a:pPr lvl="1"/>
            <a:r>
              <a:rPr lang="en-US" dirty="0" smtClean="0"/>
              <a:t>The highest bid is the National Best Bid (NBB)</a:t>
            </a:r>
          </a:p>
          <a:p>
            <a:pPr lvl="1"/>
            <a:r>
              <a:rPr lang="en-US" dirty="0" smtClean="0"/>
              <a:t>The lowest offer is the National Best Offer (NBO)</a:t>
            </a:r>
          </a:p>
          <a:p>
            <a:r>
              <a:rPr lang="en-US" dirty="0" smtClean="0"/>
              <a:t> Next slide: the NBBO for AEPI on April 29,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231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2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589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38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87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along with wider adoption of high-speed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 consequences of quote volatility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due to flickering quotes</a:t>
            </a:r>
          </a:p>
          <a:p>
            <a:r>
              <a:rPr lang="en-US" dirty="0"/>
              <a:t>E</a:t>
            </a:r>
            <a:r>
              <a:rPr lang="en-US" dirty="0" smtClean="0"/>
              <a:t>xecution price risk </a:t>
            </a:r>
          </a:p>
          <a:p>
            <a:pPr lvl="1"/>
            <a:r>
              <a:rPr lang="en-US" dirty="0" smtClean="0"/>
              <a:t>For marketable orders</a:t>
            </a:r>
          </a:p>
          <a:p>
            <a:pPr lvl="1"/>
            <a:r>
              <a:rPr lang="en-US" dirty="0" smtClean="0"/>
              <a:t>For dark trades</a:t>
            </a:r>
          </a:p>
          <a:p>
            <a:r>
              <a:rPr lang="en-US" dirty="0" smtClean="0"/>
              <a:t>Intermediaries’ look-back options</a:t>
            </a:r>
          </a:p>
          <a:p>
            <a:r>
              <a:rPr lang="en-US" dirty="0" smtClean="0"/>
              <a:t>Quote-stuffing</a:t>
            </a:r>
          </a:p>
          <a:p>
            <a:r>
              <a:rPr lang="en-US" dirty="0" smtClean="0"/>
              <a:t>Spoofing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statistics:</a:t>
            </a:r>
            <a:br>
              <a:rPr lang="en-US" dirty="0" smtClean="0"/>
            </a:br>
            <a:r>
              <a:rPr lang="en-US" dirty="0" smtClean="0"/>
              <a:t>computation and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3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dirty="0" smtClean="0"/>
              <a:t>Local variances about local means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152400" y="2133600"/>
            <a:ext cx="5334000" cy="1283368"/>
          </a:xfrm>
          <a:prstGeom prst="wedgeRoundRectCallout">
            <a:avLst>
              <a:gd name="adj1" fmla="val 5955"/>
              <a:gd name="adj2" fmla="val 13130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Cambria" pitchFamily="18" charset="0"/>
              </a:rPr>
              <a:t>n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= length of averaging interval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Depends on trader’s latency and order strategies: we want a range of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4851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(wavelet and rough) variance estimates in three ways.</a:t>
            </a:r>
          </a:p>
          <a:p>
            <a:pPr lvl="1"/>
            <a:r>
              <a:rPr lang="en-US" dirty="0" smtClean="0"/>
              <a:t>In mils per 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ils per share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Variances are computed on bid and offer price levels. </a:t>
                </a:r>
              </a:p>
              <a:p>
                <a:r>
                  <a:rPr lang="en-US" dirty="0" smtClean="0"/>
                  <a:t>Reported volatilities are scaled to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𝑚𝑖𝑙𝑠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𝑠h𝑎𝑟𝑒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One mil = $0.001</a:t>
                </a:r>
              </a:p>
              <a:p>
                <a:r>
                  <a:rPr lang="en-US" dirty="0" smtClean="0"/>
                  <a:t>Most trading charges are assessed per share.</a:t>
                </a:r>
              </a:p>
              <a:p>
                <a:pPr lvl="1"/>
                <a:r>
                  <a:rPr lang="en-US" dirty="0" smtClean="0"/>
                  <a:t>Someone sending a marketable order to a US exchange typically pays an “access fee” of about three mils/share.</a:t>
                </a:r>
              </a:p>
              <a:p>
                <a:pPr lvl="1"/>
                <a:r>
                  <a:rPr lang="en-US" dirty="0" smtClean="0"/>
                  <a:t>An executed limit order receives a “liquidity rebate” of about two mils/share.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points (One </a:t>
            </a:r>
            <a:r>
              <a:rPr lang="en-US" dirty="0" err="1" smtClean="0"/>
              <a:t>bp</a:t>
            </a:r>
            <a:r>
              <a:rPr lang="en-US" dirty="0" smtClean="0"/>
              <a:t> = 0.01%)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Volatilities are first normalized by price (bid-ask average)</a:t>
                </a:r>
              </a:p>
              <a:p>
                <a:r>
                  <a:rPr lang="en-US" dirty="0" smtClean="0"/>
                  <a:t>The rough volatility in </a:t>
                </a:r>
                <a:r>
                  <a:rPr lang="en-US" dirty="0"/>
                  <a:t>basis </a:t>
                </a:r>
                <a:r>
                  <a:rPr lang="en-US" dirty="0" smtClean="0"/>
                  <a:t>points:</a:t>
                </a:r>
                <a:endParaRPr lang="en-US" b="0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𝑃𝑟𝑖𝑐𝑒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×10,000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“One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is a one cent bid-offer spread on a $100 stock.”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</a:rPr>
                      <m:t>𝑉</m:t>
                    </m:r>
                    <m:r>
                      <a:rPr lang="en-US" sz="3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800" b="0" i="1" smtClean="0">
                            <a:latin typeface="Cambria Math"/>
                          </a:rPr>
                          <m:t>60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sz="3800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sz="3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Microstructure: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271111"/>
            <a:ext cx="8305800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781889"/>
            <a:ext cx="0" cy="42291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Table 1. Summary Statistics, 2011</a:t>
            </a:r>
            <a:endParaRPr lang="en-US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797129"/>
              </p:ext>
            </p:extLst>
          </p:nvPr>
        </p:nvGraphicFramePr>
        <p:xfrm>
          <a:off x="381000" y="1447800"/>
          <a:ext cx="8706851" cy="45504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95600"/>
                <a:gridCol w="1317435"/>
                <a:gridCol w="908494"/>
                <a:gridCol w="759572"/>
                <a:gridCol w="898525"/>
                <a:gridCol w="898525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of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daily 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3,478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16,987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967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7,706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24,026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53,080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i="1" dirty="0">
                          <a:effectLst/>
                          <a:latin typeface="Cambria" pitchFamily="18" charset="0"/>
                        </a:rPr>
                        <a:t>181,457</a:t>
                      </a:r>
                      <a:endParaRPr lang="en-US" sz="1800" b="1" i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NBBO records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7,138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3,029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7,543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46,050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4,124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4,214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$5.46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$17.86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$27.76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$51.60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Market capitalization of equity, $ Million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$202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$1,502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$8,739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02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Rough volatilities,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/>
                              </m:sSubSup>
                            </m:oMath>
                          </a14:m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32016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7778" t="-20755" r="-134343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 rotWithShape="1">
                          <a:blip r:embed="rId2"/>
                          <a:stretch>
                            <a:fillRect l="-138337" t="-20755" r="-34888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5822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108092" t="-119780" r="-570520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230769" t="-119780" r="-532692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96512" t="-119780" r="-286628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550968" t="-119780" r="-218065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/>
              <p:cNvSpPr/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 trader who faces time uncertainty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incurs price risk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1.05 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𝑚𝑖𝑙𝑠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𝑠h𝑎𝑟𝑒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</a:t>
                </a:r>
                <a:b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</a:b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0.59 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𝑏𝑎𝑠𝑖𝑠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𝑝𝑜𝑖𝑛𝑡𝑠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</a:p>
              <a:p>
                <a:endParaRPr lang="en-US" sz="2000" dirty="0" smtClean="0">
                  <a:solidFill>
                    <a:schemeClr val="tx2"/>
                  </a:solidFill>
                  <a:latin typeface="Cambria" pitchFamily="18" charset="0"/>
                </a:endParaRPr>
              </a:p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At a time scale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ms.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, </a:t>
                </a:r>
                <a:r>
                  <a:rPr lang="en-US" sz="2000" dirty="0">
                    <a:solidFill>
                      <a:schemeClr val="tx2"/>
                    </a:solidFill>
                    <a:latin typeface="Cambria" pitchFamily="18" charset="0"/>
                  </a:rPr>
                  <a:t>t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he rough variance is 3.21 times the value implied by a random walk with variance calibrated to 27.3 minutes.</a:t>
                </a:r>
              </a:p>
            </p:txBody>
          </p:sp>
        </mc:Choice>
        <mc:Fallback xmlns="">
          <p:sp>
            <p:nvSpPr>
              <p:cNvPr id="6" name="Rounded 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565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term volatility is economically meaningful, but small.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Historical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271111"/>
            <a:ext cx="8305800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781889"/>
            <a:ext cx="0" cy="42291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109846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030760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876800" y="3124200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25% CAGR</a:t>
            </a:r>
          </a:p>
        </p:txBody>
      </p:sp>
      <p:cxnSp>
        <p:nvCxnSpPr>
          <p:cNvPr id="6" name="Straight Arrow Connector 6"/>
          <p:cNvCxnSpPr>
            <a:stCxn id="5" idx="1"/>
          </p:cNvCxnSpPr>
          <p:nvPr/>
        </p:nvCxnSpPr>
        <p:spPr>
          <a:xfrm flipH="1">
            <a:off x="3886200" y="3314700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>
            <a:stCxn id="5" idx="3"/>
          </p:cNvCxnSpPr>
          <p:nvPr/>
        </p:nvCxnSpPr>
        <p:spPr>
          <a:xfrm>
            <a:off x="6629400" y="3314700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21504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36% CAGR</a:t>
            </a:r>
          </a:p>
        </p:txBody>
      </p:sp>
      <p:cxnSp>
        <p:nvCxnSpPr>
          <p:cNvPr id="9" name="Straight Arrow Connector 12"/>
          <p:cNvCxnSpPr>
            <a:stCxn id="8" idx="1"/>
          </p:cNvCxnSpPr>
          <p:nvPr/>
        </p:nvCxnSpPr>
        <p:spPr>
          <a:xfrm flipH="1">
            <a:off x="3886200" y="3812004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>
            <a:stCxn id="8" idx="3"/>
          </p:cNvCxnSpPr>
          <p:nvPr/>
        </p:nvCxnSpPr>
        <p:spPr>
          <a:xfrm>
            <a:off x="6629400" y="3812004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024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statistics to consider?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Long-term volatilities changed dramatically over the sample period.</a:t>
            </a:r>
          </a:p>
          <a:p>
            <a:r>
              <a:rPr lang="en-US" dirty="0" smtClean="0"/>
              <a:t>Variance ratios (normalized to long-term volatility) are the most reliable indicators of trends.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28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16271"/>
              </p:ext>
            </p:extLst>
          </p:nvPr>
        </p:nvGraphicFramePr>
        <p:xfrm>
          <a:off x="533398" y="2514600"/>
          <a:ext cx="8294690" cy="32346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92712"/>
                <a:gridCol w="644709"/>
                <a:gridCol w="644709"/>
                <a:gridCol w="644709"/>
                <a:gridCol w="654888"/>
                <a:gridCol w="644709"/>
                <a:gridCol w="644709"/>
                <a:gridCol w="644709"/>
                <a:gridCol w="644709"/>
                <a:gridCol w="644709"/>
                <a:gridCol w="644709"/>
                <a:gridCol w="64470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78704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trend in quote volatilities?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Maybe …</a:t>
            </a:r>
          </a:p>
          <a:p>
            <a:pPr lvl="1"/>
            <a:r>
              <a:rPr lang="en-US" sz="2800" dirty="0" smtClean="0"/>
              <a:t>“Flickering quotes” aren’t new.</a:t>
            </a:r>
          </a:p>
          <a:p>
            <a:pPr lvl="1"/>
            <a:r>
              <a:rPr lang="en-US" sz="2800" dirty="0" smtClean="0"/>
              <a:t>Recent concerns about high frequency trading are all media hype.</a:t>
            </a:r>
          </a:p>
          <a:p>
            <a:pPr lvl="1"/>
            <a:r>
              <a:rPr lang="en-US" sz="2800" dirty="0" smtClean="0"/>
              <a:t>The good old days weren’t really so great after all.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i="1" dirty="0"/>
              <a:t>did</a:t>
            </a:r>
            <a:r>
              <a:rPr lang="en-US" sz="2800" dirty="0"/>
              <a:t> quote volatility look like circa 2001?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4 Panel A. </a:t>
            </a:r>
            <a:r>
              <a:rPr lang="en-US" sz="2000" b="1" dirty="0"/>
              <a:t>Bid and offer for PRK, April 6, 2001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/>
          <a:stretch/>
        </p:blipFill>
        <p:spPr bwMode="auto">
          <a:xfrm>
            <a:off x="762000" y="1524000"/>
            <a:ext cx="7315200" cy="5147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1443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PRK in 2001 vs. AEPI in 2011</a:t>
                </a:r>
              </a:p>
              <a:p>
                <a:pPr lvl="1"/>
                <a:r>
                  <a:rPr lang="en-US" dirty="0" smtClean="0"/>
                  <a:t>AEPI: low amplitude, intense oscillation.</a:t>
                </a:r>
              </a:p>
              <a:p>
                <a:pPr lvl="1"/>
                <a:r>
                  <a:rPr lang="en-US" dirty="0" smtClean="0"/>
                  <a:t>PRK: large amplitude, no oscillation.</a:t>
                </a:r>
              </a:p>
              <a:p>
                <a:r>
                  <a:rPr lang="en-US" dirty="0" smtClean="0"/>
                  <a:t>PRK-type noise is called “pop” noise</a:t>
                </a:r>
              </a:p>
              <a:p>
                <a:r>
                  <a:rPr lang="en-US" dirty="0" smtClean="0"/>
                  <a:t>It can be filtered out by clipping</a:t>
                </a:r>
              </a:p>
              <a:p>
                <a:pPr lvl="1"/>
                <a:r>
                  <a:rPr lang="en-US" dirty="0" smtClean="0"/>
                  <a:t>I clip the short-run noise to </a:t>
                </a:r>
                <a:r>
                  <a:rPr lang="en-US" b="0" i="1" dirty="0" smtClean="0">
                    <a:latin typeface="Cambria Math"/>
                  </a:rPr>
                  <a:t/>
                </a:r>
                <a:br>
                  <a:rPr lang="en-US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𝑀𝑎𝑥</m:t>
                    </m:r>
                    <m:r>
                      <a:rPr lang="en-US" b="0" i="1" smtClean="0">
                        <a:latin typeface="Cambria Math"/>
                      </a:rPr>
                      <m:t>(1.5×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𝑠𝑝𝑟𝑒𝑎𝑑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,$0.25)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9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Figure 4 Panel B. PRK, April 6, 2001, Rough component of the bid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6" y="1371600"/>
            <a:ext cx="720963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9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121963"/>
              </p:ext>
            </p:extLst>
          </p:nvPr>
        </p:nvGraphicFramePr>
        <p:xfrm>
          <a:off x="381000" y="2438400"/>
          <a:ext cx="8381999" cy="29603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5267"/>
                <a:gridCol w="651495"/>
                <a:gridCol w="651495"/>
                <a:gridCol w="651495"/>
                <a:gridCol w="661782"/>
                <a:gridCol w="651495"/>
                <a:gridCol w="651495"/>
                <a:gridCol w="651495"/>
                <a:gridCol w="651495"/>
                <a:gridCol w="651495"/>
                <a:gridCol w="651495"/>
                <a:gridCol w="65149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2.46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848" y="3729776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49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has quote volatility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Apples vs. oranges</a:t>
            </a:r>
          </a:p>
          <a:p>
            <a:pPr lvl="1"/>
            <a:r>
              <a:rPr lang="en-US" sz="2800" dirty="0" smtClean="0"/>
              <a:t>The nature of quotes has changed.</a:t>
            </a:r>
          </a:p>
          <a:p>
            <a:r>
              <a:rPr lang="en-US" sz="2800" dirty="0" smtClean="0"/>
              <a:t>Quote volatility has changed</a:t>
            </a:r>
          </a:p>
          <a:p>
            <a:pPr lvl="1"/>
            <a:r>
              <a:rPr lang="en-US" sz="2800" dirty="0" smtClean="0"/>
              <a:t>From infrequent large changes to frequent (and oscillatory) small changes.</a:t>
            </a:r>
          </a:p>
          <a:p>
            <a:r>
              <a:rPr lang="en-US" sz="2800" dirty="0" smtClean="0"/>
              <a:t>Possibly a overall small increase, </a:t>
            </a:r>
          </a:p>
          <a:p>
            <a:pPr lvl="1"/>
            <a:r>
              <a:rPr lang="en-US" sz="2800" dirty="0" smtClean="0"/>
              <a:t>But nothing as strong as the trend implied by the growth in quote messaging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59094"/>
      </p:ext>
    </p:extLst>
  </p:cSld>
  <p:clrMapOvr>
    <a:masterClrMapping/>
  </p:clrMapOvr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4069</TotalTime>
  <Words>1759</Words>
  <Application>Microsoft Office PowerPoint</Application>
  <PresentationFormat>On-screen Show (4:3)</PresentationFormat>
  <Paragraphs>760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ClassNote02</vt:lpstr>
      <vt:lpstr>High Frequency Quoting: Short-Term Volatility  in Bids and Offers</vt:lpstr>
      <vt:lpstr>Disclaimers</vt:lpstr>
      <vt:lpstr>What does quote volatility look like?</vt:lpstr>
      <vt:lpstr>Figure 1. AEPI bid and offer, April 29, 2011 </vt:lpstr>
      <vt:lpstr>Figure 1. AEPI bid and offer on April 29, 2011 (detail)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Quote volatility: the questions</vt:lpstr>
      <vt:lpstr>Economic consequences of quote volatility</vt:lpstr>
      <vt:lpstr>Descriptive statistics: computation and interpretation</vt:lpstr>
      <vt:lpstr>Local variances about local means</vt:lpstr>
      <vt:lpstr>Interpretation</vt:lpstr>
      <vt:lpstr>Mils per share</vt:lpstr>
      <vt:lpstr>Basis points (One bp = 0.01%)</vt:lpstr>
      <vt:lpstr>The short/long variance ratio</vt:lpstr>
      <vt:lpstr>The empirical analysis</vt:lpstr>
      <vt:lpstr>Table 1. Summary Statistics, 2011</vt:lpstr>
      <vt:lpstr>Table 2. Time scale variance estimates, 2011</vt:lpstr>
      <vt:lpstr>Figure 2. Wavelet variance ratios across time scale  and dollar volume quintiles</vt:lpstr>
      <vt:lpstr>The 2011 results: a summary</vt:lpstr>
      <vt:lpstr>Historical analysis</vt:lpstr>
      <vt:lpstr>Table 5. Summary statistics, historical sample,  2001-2011 (only odd numbered years are shown)</vt:lpstr>
      <vt:lpstr>Table 5. Summary statistics, historical sample,  2001-2011 (only odd numbered years are shown)</vt:lpstr>
      <vt:lpstr>What statistics to consider?</vt:lpstr>
      <vt:lpstr>Table 6. Wavelet variance ratios for bids and offers, 2001-2011</vt:lpstr>
      <vt:lpstr>No trend in quote volatilities?</vt:lpstr>
      <vt:lpstr>Figure 4 Panel A. Bid and offer for PRK, April 6, 2001.</vt:lpstr>
      <vt:lpstr>Compare</vt:lpstr>
      <vt:lpstr>Figure 4 Panel B. PRK, April 6, 2001, Rough component of the bid</vt:lpstr>
      <vt:lpstr>Table 6. Wavelet variance ratios for bids and offers, 2001-2011</vt:lpstr>
      <vt:lpstr>So has quote volatility increased?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164</cp:revision>
  <dcterms:created xsi:type="dcterms:W3CDTF">2013-01-31T19:03:40Z</dcterms:created>
  <dcterms:modified xsi:type="dcterms:W3CDTF">2013-05-03T11:46:44Z</dcterms:modified>
</cp:coreProperties>
</file>