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259" r:id="rId2"/>
    <p:sldId id="327" r:id="rId3"/>
    <p:sldId id="441" r:id="rId4"/>
    <p:sldId id="348" r:id="rId5"/>
    <p:sldId id="356" r:id="rId6"/>
    <p:sldId id="442" r:id="rId7"/>
    <p:sldId id="417" r:id="rId8"/>
    <p:sldId id="418" r:id="rId9"/>
    <p:sldId id="419" r:id="rId10"/>
    <p:sldId id="420" r:id="rId11"/>
    <p:sldId id="421" r:id="rId12"/>
    <p:sldId id="422" r:id="rId13"/>
    <p:sldId id="411" r:id="rId14"/>
    <p:sldId id="423" r:id="rId15"/>
    <p:sldId id="424" r:id="rId16"/>
    <p:sldId id="361" r:id="rId17"/>
    <p:sldId id="328" r:id="rId18"/>
    <p:sldId id="465" r:id="rId19"/>
    <p:sldId id="449" r:id="rId20"/>
    <p:sldId id="382" r:id="rId21"/>
    <p:sldId id="450" r:id="rId22"/>
    <p:sldId id="451" r:id="rId23"/>
    <p:sldId id="407" r:id="rId24"/>
    <p:sldId id="492" r:id="rId25"/>
    <p:sldId id="490" r:id="rId26"/>
    <p:sldId id="491" r:id="rId27"/>
    <p:sldId id="493" r:id="rId28"/>
    <p:sldId id="461" r:id="rId29"/>
    <p:sldId id="488" r:id="rId30"/>
    <p:sldId id="355" r:id="rId31"/>
    <p:sldId id="489" r:id="rId32"/>
    <p:sldId id="389" r:id="rId33"/>
    <p:sldId id="360" r:id="rId34"/>
    <p:sldId id="390" r:id="rId35"/>
    <p:sldId id="391" r:id="rId36"/>
    <p:sldId id="392" r:id="rId37"/>
    <p:sldId id="393" r:id="rId38"/>
    <p:sldId id="334" r:id="rId39"/>
    <p:sldId id="436" r:id="rId40"/>
    <p:sldId id="375" r:id="rId41"/>
    <p:sldId id="437" r:id="rId42"/>
    <p:sldId id="376" r:id="rId43"/>
    <p:sldId id="295" r:id="rId44"/>
    <p:sldId id="394" r:id="rId45"/>
    <p:sldId id="296" r:id="rId46"/>
    <p:sldId id="323" r:id="rId47"/>
    <p:sldId id="363" r:id="rId48"/>
    <p:sldId id="364" r:id="rId49"/>
    <p:sldId id="365" r:id="rId50"/>
    <p:sldId id="326" r:id="rId51"/>
    <p:sldId id="464" r:id="rId52"/>
    <p:sldId id="343" r:id="rId53"/>
    <p:sldId id="439" r:id="rId54"/>
    <p:sldId id="471" r:id="rId55"/>
    <p:sldId id="344" r:id="rId56"/>
    <p:sldId id="369" r:id="rId57"/>
    <p:sldId id="351" r:id="rId58"/>
    <p:sldId id="371" r:id="rId59"/>
    <p:sldId id="352" r:id="rId60"/>
    <p:sldId id="373" r:id="rId61"/>
    <p:sldId id="353" r:id="rId62"/>
    <p:sldId id="374" r:id="rId63"/>
    <p:sldId id="416" r:id="rId64"/>
    <p:sldId id="468" r:id="rId65"/>
    <p:sldId id="466" r:id="rId66"/>
    <p:sldId id="467" r:id="rId67"/>
    <p:sldId id="460" r:id="rId68"/>
    <p:sldId id="454" r:id="rId69"/>
    <p:sldId id="455" r:id="rId70"/>
    <p:sldId id="456" r:id="rId71"/>
    <p:sldId id="457" r:id="rId72"/>
    <p:sldId id="458" r:id="rId73"/>
    <p:sldId id="459" r:id="rId74"/>
    <p:sldId id="462" r:id="rId75"/>
    <p:sldId id="463" r:id="rId76"/>
    <p:sldId id="472" r:id="rId77"/>
    <p:sldId id="473" r:id="rId78"/>
    <p:sldId id="474" r:id="rId79"/>
    <p:sldId id="475" r:id="rId80"/>
    <p:sldId id="476" r:id="rId81"/>
    <p:sldId id="477" r:id="rId82"/>
    <p:sldId id="478" r:id="rId83"/>
    <p:sldId id="479" r:id="rId84"/>
    <p:sldId id="480" r:id="rId85"/>
    <p:sldId id="481" r:id="rId86"/>
    <p:sldId id="482" r:id="rId87"/>
    <p:sldId id="483" r:id="rId88"/>
    <p:sldId id="484" r:id="rId89"/>
    <p:sldId id="485" r:id="rId90"/>
    <p:sldId id="486" r:id="rId91"/>
    <p:sldId id="487" r:id="rId9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clrMru>
    <a:srgbClr val="000000"/>
    <a:srgbClr val="2E6EBC"/>
    <a:srgbClr val="4A88D2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798" autoAdjust="0"/>
    <p:restoredTop sz="85050" autoAdjust="0"/>
  </p:normalViewPr>
  <p:slideViewPr>
    <p:cSldViewPr>
      <p:cViewPr varScale="1">
        <p:scale>
          <a:sx n="79" d="100"/>
          <a:sy n="79" d="100"/>
        </p:scale>
        <p:origin x="-8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52"/>
    </p:cViewPr>
  </p:sorterViewPr>
  <p:notesViewPr>
    <p:cSldViewPr>
      <p:cViewPr varScale="1">
        <p:scale>
          <a:sx n="46" d="100"/>
          <a:sy n="46" d="100"/>
        </p:scale>
        <p:origin x="-2083" y="-10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AB58-FD6E-4F58-A6D0-A2B3DBBD183D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CA39-FA1D-4E04-8AB1-491B86671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8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64C3F-4887-48C2-A194-A597530F221B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E67E3-E5AB-4FCF-B565-EFD6D14C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5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07893"/>
            <a:ext cx="7772400" cy="715089"/>
          </a:xfrm>
          <a:effectLst>
            <a:innerShdw blurRad="114300">
              <a:schemeClr val="accent1"/>
            </a:innerShdw>
          </a:effectLst>
        </p:spPr>
        <p:txBody>
          <a:bodyPr>
            <a:sp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8546-0A3A-4202-89DF-30A27E6245C5}" type="datetime1">
              <a:rPr lang="en-US" smtClean="0"/>
              <a:t>4/17/2013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873E-1A9F-4E31-9794-5071E2410F20}" type="datetime1">
              <a:rPr lang="en-US" smtClean="0"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8193"/>
            <a:ext cx="8229600" cy="18736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00400"/>
            <a:ext cx="6553200" cy="2925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AB08-0DD8-4A41-B6B7-284425FA1C0F}" type="datetime1">
              <a:rPr lang="en-US" smtClean="0"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68F3-EF1F-428F-A427-A3C23EE1CC6A}" type="datetime1">
              <a:rPr lang="en-US" smtClean="0"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2D1D-E4C2-4E47-99FC-EB98BC1F3231}" type="datetime1">
              <a:rPr lang="en-US" smtClean="0"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per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905001"/>
            <a:ext cx="5791200" cy="228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880D-2F85-4443-8043-0A078D07D538}" type="datetime1">
              <a:rPr lang="en-US" smtClean="0"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838200"/>
            <a:ext cx="5334000" cy="8382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2E6EBC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86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CCD6-9BF4-4A2D-91A5-8E3D7FA71370}" type="datetime1">
              <a:rPr lang="en-US" smtClean="0"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35B4E-57EE-4DE0-A3F9-F3B7BE5F9067}" type="datetime1">
              <a:rPr lang="en-US" smtClean="0"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568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2056948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2514035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297112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3428209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885296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4342383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799470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256557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571364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617073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0" y="6627812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0" y="1142774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1599861"/>
            <a:ext cx="9144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-29710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-2513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-20566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-2278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rot="5400000">
            <a:off x="229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5400000">
            <a:off x="686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5400000">
            <a:off x="1143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rot="5400000">
            <a:off x="1600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 rot="5400000">
            <a:off x="2058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5400000">
            <a:off x="2515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5400000">
            <a:off x="2972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rot="5400000">
            <a:off x="34297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5400000">
            <a:off x="38869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5400000">
            <a:off x="43441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 rot="5400000">
            <a:off x="48013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5400000">
            <a:off x="5258594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5400000">
            <a:off x="-15994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rot="5400000">
            <a:off x="-1142206" y="3428206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 rot="5400000">
            <a:off x="-685006" y="3428207"/>
            <a:ext cx="6858000" cy="1588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ADF-9A28-4302-BFD7-10540398837A}" type="datetime1">
              <a:rPr lang="en-US" smtClean="0"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2010, Joel Hasbrouck,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229600" cy="71508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/>
            </a:innerShdw>
          </a:effectLst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fld id="{6E97C4B6-6645-4F26-BCA8-BA211B4FAB7D}" type="datetime1">
              <a:rPr lang="en-US" smtClean="0"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356350"/>
            <a:ext cx="487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Copyright 2010, Joel Hasbrouck,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326" y="6351627"/>
            <a:ext cx="377274" cy="374571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alpha val="75000"/>
              </a:schemeClr>
            </a:solidFill>
          </a:ln>
          <a:effectLst>
            <a:innerShdw blurRad="114300">
              <a:schemeClr val="tx2">
                <a:lumMod val="75000"/>
              </a:schemeClr>
            </a:innerShdw>
          </a:effectLst>
        </p:spPr>
        <p:txBody>
          <a:bodyPr vert="horz" wrap="none" lIns="45720" tIns="45720" rIns="45720" bIns="45720" rtlCol="0" anchor="ctr" anchorCtr="1">
            <a:spAutoFit/>
          </a:bodyPr>
          <a:lstStyle>
            <a:lvl1pPr algn="r">
              <a:defRPr sz="1600"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fld id="{209BAFFF-E36A-4B57-9655-92B0909E7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78" r:id="rId4"/>
    <p:sldLayoutId id="2147483652" r:id="rId5"/>
    <p:sldLayoutId id="2147483654" r:id="rId6"/>
    <p:sldLayoutId id="2147483680" r:id="rId7"/>
    <p:sldLayoutId id="2147483655" r:id="rId8"/>
    <p:sldLayoutId id="2147483660" r:id="rId9"/>
    <p:sldLayoutId id="2147483656" r:id="rId10"/>
    <p:sldLayoutId id="214748366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 typeface="Wingdings" pitchFamily="2" charset="2"/>
        <a:buChar char="§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40957"/>
          </a:xfrm>
        </p:spPr>
        <p:txBody>
          <a:bodyPr/>
          <a:lstStyle/>
          <a:p>
            <a:r>
              <a:rPr lang="en-US" dirty="0"/>
              <a:t>High Frequency Quoting:</a:t>
            </a:r>
            <a:br>
              <a:rPr lang="en-US" dirty="0"/>
            </a:br>
            <a:r>
              <a:rPr lang="en-US" dirty="0"/>
              <a:t>Short-Term Volatility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Bids and </a:t>
            </a:r>
            <a:r>
              <a:rPr lang="en-US" dirty="0" smtClean="0"/>
              <a:t>Offers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Joel Hasbrouck</a:t>
            </a:r>
            <a:br>
              <a:rPr lang="en-US" dirty="0" smtClean="0"/>
            </a:br>
            <a:r>
              <a:rPr lang="en-US" dirty="0" smtClean="0"/>
              <a:t>Stern School, NYU</a:t>
            </a:r>
            <a:endParaRPr lang="en-US" dirty="0"/>
          </a:p>
          <a:p>
            <a:r>
              <a:rPr lang="en-US" dirty="0" smtClean="0"/>
              <a:t>Presentation at </a:t>
            </a:r>
            <a:r>
              <a:rPr lang="en-US" dirty="0" smtClean="0"/>
              <a:t>Paris HFT Conference, </a:t>
            </a:r>
            <a:br>
              <a:rPr lang="en-US" dirty="0" smtClean="0"/>
            </a:br>
            <a:r>
              <a:rPr lang="en-US" dirty="0" smtClean="0"/>
              <a:t>April 18, </a:t>
            </a:r>
            <a:r>
              <a:rPr lang="en-US" dirty="0" smtClean="0"/>
              <a:t>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teach in an entry-level training program at a large financial firm that is generally thought to engage in high frequency trading.</a:t>
            </a:r>
          </a:p>
          <a:p>
            <a:r>
              <a:rPr lang="en-US" dirty="0" smtClean="0"/>
              <a:t>I serve on a CFTC advisory committee that discusses issues related to high frequency trading.</a:t>
            </a:r>
          </a:p>
          <a:p>
            <a:r>
              <a:rPr lang="en-US" dirty="0" smtClean="0"/>
              <a:t>I accept honoraria for presentations at events sponsored </a:t>
            </a:r>
            <a:r>
              <a:rPr lang="en-US" smtClean="0"/>
              <a:t>by financial firms.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355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quote volatility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US equity markets, </a:t>
            </a:r>
            <a:r>
              <a:rPr lang="en-US" dirty="0" smtClean="0"/>
              <a:t>bids </a:t>
            </a:r>
            <a:r>
              <a:rPr lang="en-US" dirty="0" smtClean="0"/>
              <a:t>and offers from all trading venues are consolidated and disseminated in real time.</a:t>
            </a:r>
          </a:p>
          <a:p>
            <a:pPr lvl="1"/>
            <a:r>
              <a:rPr lang="en-US" dirty="0" smtClean="0"/>
              <a:t>The highest bid is the National Best Bid (NBB)</a:t>
            </a:r>
          </a:p>
          <a:p>
            <a:pPr lvl="1"/>
            <a:r>
              <a:rPr lang="en-US" dirty="0" smtClean="0"/>
              <a:t>The lowest offer is the National Best Offer (NBO)</a:t>
            </a:r>
          </a:p>
          <a:p>
            <a:r>
              <a:rPr lang="en-US" dirty="0" smtClean="0"/>
              <a:t> Next slide: the NBBO for AEPI on April 29,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Figure 1. AEPI bid and offer, April 29,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 bwMode="auto">
          <a:xfrm>
            <a:off x="838199" y="1066800"/>
            <a:ext cx="7872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0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Figure 1. AEPI bid and offer on April 29, 2011 (detail)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/>
        </p:blipFill>
        <p:spPr bwMode="auto">
          <a:xfrm>
            <a:off x="1066800" y="1447800"/>
            <a:ext cx="7162800" cy="503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0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the AEPI episodes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Extremely rapid </a:t>
            </a:r>
            <a:r>
              <a:rPr lang="en-US" i="1" dirty="0" smtClean="0"/>
              <a:t>oscillations</a:t>
            </a:r>
            <a:r>
              <a:rPr lang="en-US" dirty="0" smtClean="0"/>
              <a:t> in the bid.</a:t>
            </a:r>
          </a:p>
          <a:p>
            <a:r>
              <a:rPr lang="en-US" dirty="0" smtClean="0"/>
              <a:t>Start and stop abruptly</a:t>
            </a:r>
          </a:p>
          <a:p>
            <a:r>
              <a:rPr lang="en-US" dirty="0" smtClean="0"/>
              <a:t>Mostly one-sided</a:t>
            </a:r>
          </a:p>
          <a:p>
            <a:pPr lvl="1"/>
            <a:r>
              <a:rPr lang="en-US" dirty="0" smtClean="0"/>
              <a:t>activity on the ask side is much smaller</a:t>
            </a:r>
          </a:p>
          <a:p>
            <a:r>
              <a:rPr lang="en-US" dirty="0" smtClean="0"/>
              <a:t>Episodes don’t coincide with large long-term changes in the stock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2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23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52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52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807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58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380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4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928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87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volatility: the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its economic meaning and importance?</a:t>
            </a:r>
          </a:p>
          <a:p>
            <a:r>
              <a:rPr lang="en-US" dirty="0" smtClean="0"/>
              <a:t>How should we measure it?</a:t>
            </a:r>
          </a:p>
          <a:p>
            <a:r>
              <a:rPr lang="en-US" dirty="0" smtClean="0"/>
              <a:t>Is it elevated? Relative to what?</a:t>
            </a:r>
          </a:p>
          <a:p>
            <a:r>
              <a:rPr lang="en-US" dirty="0" smtClean="0"/>
              <a:t>Has it increased along with wider adoption of high-speed trading technology?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 consequences of quote volatility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Noise </a:t>
            </a:r>
          </a:p>
          <a:p>
            <a:r>
              <a:rPr lang="en-US" dirty="0"/>
              <a:t>E</a:t>
            </a:r>
            <a:r>
              <a:rPr lang="en-US" dirty="0" smtClean="0"/>
              <a:t>xecution price risk </a:t>
            </a:r>
          </a:p>
          <a:p>
            <a:pPr lvl="1"/>
            <a:r>
              <a:rPr lang="en-US" dirty="0" smtClean="0"/>
              <a:t>For marketable orders</a:t>
            </a:r>
          </a:p>
          <a:p>
            <a:pPr lvl="1"/>
            <a:r>
              <a:rPr lang="en-US" dirty="0" smtClean="0"/>
              <a:t>For dark trades</a:t>
            </a:r>
          </a:p>
          <a:p>
            <a:r>
              <a:rPr lang="en-US" dirty="0" smtClean="0"/>
              <a:t>Intermediaries’ look-back options</a:t>
            </a:r>
          </a:p>
          <a:p>
            <a:r>
              <a:rPr lang="en-US" dirty="0" smtClean="0"/>
              <a:t>Quote-stuffing</a:t>
            </a:r>
          </a:p>
          <a:p>
            <a:r>
              <a:rPr lang="en-US" dirty="0" smtClean="0"/>
              <a:t>Spoofing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Quote volatility and noise: “flickering quotes”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Noise degrades the informational value of a price signal.</a:t>
            </a:r>
          </a:p>
          <a:p>
            <a:r>
              <a:rPr lang="en-US" dirty="0" smtClean="0"/>
              <a:t>“</a:t>
            </a:r>
            <a:r>
              <a:rPr lang="en-US" dirty="0"/>
              <a:t>The improvements in market structure have also created new challenges, one of which </a:t>
            </a:r>
            <a:r>
              <a:rPr lang="en-US" dirty="0" smtClean="0"/>
              <a:t>is the </a:t>
            </a:r>
            <a:r>
              <a:rPr lang="en-US" dirty="0"/>
              <a:t>well-known phenomenon of “ephemeral” or “flickering” quotes. </a:t>
            </a:r>
            <a:endParaRPr lang="en-US" dirty="0" smtClean="0"/>
          </a:p>
          <a:p>
            <a:r>
              <a:rPr lang="en-US" i="1" dirty="0" smtClean="0"/>
              <a:t>Flickering </a:t>
            </a:r>
            <a:r>
              <a:rPr lang="en-US" i="1" dirty="0" smtClean="0"/>
              <a:t>quotes create </a:t>
            </a:r>
            <a:r>
              <a:rPr lang="en-US" i="1" dirty="0"/>
              <a:t>problems like bandwidth consumption and decreased price transparency</a:t>
            </a:r>
            <a:r>
              <a:rPr lang="en-US" i="1" dirty="0" smtClean="0"/>
              <a:t>.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CIBC World Markets, comment letter to SEC, Feb. 4, 2005.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67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Execution price risk for marketable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marketable order is one that is priced to be executed immediately.</a:t>
            </a:r>
          </a:p>
          <a:p>
            <a:pPr lvl="1"/>
            <a:r>
              <a:rPr lang="en-US" dirty="0" smtClean="0"/>
              <a:t>“Buy 100 shares at the market” instructs the broker to buy, paying the current market asking price (no matter how high).</a:t>
            </a:r>
          </a:p>
          <a:p>
            <a:r>
              <a:rPr lang="en-US" dirty="0" smtClean="0"/>
              <a:t>All orders face arrival time uncertainty.</a:t>
            </a:r>
          </a:p>
          <a:p>
            <a:r>
              <a:rPr lang="en-US" dirty="0" smtClean="0"/>
              <a:t>Time uncertainty </a:t>
            </a:r>
            <a:r>
              <a:rPr lang="en-US" dirty="0" smtClean="0">
                <a:sym typeface="Wingdings" pitchFamily="2" charset="2"/>
              </a:rPr>
              <a:t> price uncertainty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04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 fontScale="90000"/>
          </a:bodyPr>
          <a:lstStyle/>
          <a:p>
            <a:r>
              <a:rPr lang="en-US" dirty="0"/>
              <a:t>Execution price risk for marketable orders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533400" y="1510468"/>
            <a:ext cx="4962690" cy="2209800"/>
          </a:xfrm>
          <a:prstGeom prst="wedgeRoundRectCallout">
            <a:avLst>
              <a:gd name="adj1" fmla="val 4240"/>
              <a:gd name="adj2" fmla="val 781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 buyer who has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arrival time uncertainty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can expect to pay the average offer over the arrival period (and has price risk relative to this average).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248400" y="3720268"/>
            <a:ext cx="2667000" cy="457200"/>
          </a:xfrm>
          <a:prstGeom prst="wedgeRoundRectCallout">
            <a:avLst>
              <a:gd name="adj1" fmla="val -30451"/>
              <a:gd name="adj2" fmla="val -1505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Offer (ask) quote</a:t>
            </a:r>
          </a:p>
        </p:txBody>
      </p:sp>
    </p:spTree>
    <p:extLst>
      <p:ext uri="{BB962C8B-B14F-4D97-AF65-F5344CB8AC3E}">
        <p14:creationId xmlns:p14="http://schemas.microsoft.com/office/powerpoint/2010/main" val="138386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price risk for dark trades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dark trading venue does not display a bid or offer.</a:t>
            </a:r>
          </a:p>
          <a:p>
            <a:pPr lvl="1"/>
            <a:r>
              <a:rPr lang="en-US" dirty="0" smtClean="0"/>
              <a:t>Roughly 30% of total volume is dark.</a:t>
            </a:r>
          </a:p>
          <a:p>
            <a:r>
              <a:rPr lang="en-US" dirty="0" smtClean="0"/>
              <a:t>In a dark market the execution price of a trade is set </a:t>
            </a:r>
            <a:r>
              <a:rPr lang="en-US" i="1" dirty="0" smtClean="0"/>
              <a:t>by reference </a:t>
            </a:r>
            <a:r>
              <a:rPr lang="en-US" dirty="0" smtClean="0"/>
              <a:t>to the bid and offer displayed by a lit market.</a:t>
            </a:r>
          </a:p>
          <a:p>
            <a:r>
              <a:rPr lang="en-US" dirty="0" smtClean="0"/>
              <a:t>Volatility in these reference prices induces execution price risk for the dark trades.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3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volatility and 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Many market rules and practices reference “the current NBBO”</a:t>
            </a:r>
          </a:p>
          <a:p>
            <a:pPr lvl="1"/>
            <a:r>
              <a:rPr lang="en-US" dirty="0" smtClean="0"/>
              <a:t>Due to network latencies, “current” is a fuzzy term.</a:t>
            </a:r>
          </a:p>
          <a:p>
            <a:pPr lvl="1"/>
            <a:r>
              <a:rPr lang="en-US" dirty="0" smtClean="0"/>
              <a:t>In practice, “current” means “at any time in the past few seconds”</a:t>
            </a:r>
          </a:p>
          <a:p>
            <a:r>
              <a:rPr lang="en-US" dirty="0"/>
              <a:t>O</a:t>
            </a:r>
            <a:r>
              <a:rPr lang="en-US" dirty="0" smtClean="0"/>
              <a:t>ne dominant party might enjoy the flexibility to pick a price within this window</a:t>
            </a:r>
            <a:r>
              <a:rPr lang="en-US" dirty="0" smtClean="0"/>
              <a:t>.</a:t>
            </a:r>
          </a:p>
          <a:p>
            <a:r>
              <a:rPr lang="en-US" dirty="0"/>
              <a:t>“</a:t>
            </a:r>
            <a:r>
              <a:rPr lang="en-US" dirty="0" err="1"/>
              <a:t>Lookback</a:t>
            </a:r>
            <a:r>
              <a:rPr lang="en-US" dirty="0"/>
              <a:t> option” Stoll and </a:t>
            </a:r>
            <a:r>
              <a:rPr lang="en-US" dirty="0" err="1"/>
              <a:t>Schenzler</a:t>
            </a:r>
            <a:r>
              <a:rPr lang="en-US" dirty="0"/>
              <a:t> (2002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77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“Spoofing” manipulations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dark pool buyer enter a spurious sell order in a visible market.</a:t>
            </a:r>
          </a:p>
          <a:p>
            <a:r>
              <a:rPr lang="en-US" dirty="0" smtClean="0"/>
              <a:t>The sell order drives down the NBBO midpoint.</a:t>
            </a:r>
          </a:p>
          <a:p>
            <a:r>
              <a:rPr lang="en-US" dirty="0" smtClean="0"/>
              <a:t>The buyer pays a lower price in the dark pool.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connections </a:t>
            </a:r>
            <a:br>
              <a:rPr lang="en-US" dirty="0" smtClean="0"/>
            </a:br>
            <a:r>
              <a:rPr lang="en-US" dirty="0" smtClean="0"/>
              <a:t>between high-frequency quoting </a:t>
            </a:r>
            <a:br>
              <a:rPr lang="en-US" dirty="0" smtClean="0"/>
            </a:br>
            <a:r>
              <a:rPr lang="en-US" dirty="0" smtClean="0"/>
              <a:t>and high-frequency </a:t>
            </a:r>
            <a:r>
              <a:rPr lang="en-US" i="1" dirty="0" smtClean="0"/>
              <a:t>trading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6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first studies: HFT is beneficial/benign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“HF traders are the new market makers</a:t>
            </a:r>
            <a:r>
              <a:rPr lang="en-US" dirty="0" smtClean="0"/>
              <a:t>.”</a:t>
            </a:r>
            <a:endParaRPr lang="en-US" dirty="0" smtClean="0"/>
          </a:p>
          <a:p>
            <a:r>
              <a:rPr lang="en-US" dirty="0" smtClean="0"/>
              <a:t>Empirical studies</a:t>
            </a:r>
          </a:p>
          <a:p>
            <a:pPr lvl="1"/>
            <a:r>
              <a:rPr lang="en-US" dirty="0" err="1" smtClean="0"/>
              <a:t>Hendershott</a:t>
            </a:r>
            <a:r>
              <a:rPr lang="en-US" dirty="0" smtClean="0"/>
              <a:t>, Jones and Menkveld (</a:t>
            </a:r>
            <a:r>
              <a:rPr lang="en-US" dirty="0" smtClean="0"/>
              <a:t>2011)</a:t>
            </a:r>
          </a:p>
          <a:p>
            <a:pPr lvl="1"/>
            <a:r>
              <a:rPr lang="en-US" dirty="0" smtClean="0"/>
              <a:t>Hasbrouck </a:t>
            </a:r>
            <a:r>
              <a:rPr lang="en-US" dirty="0" smtClean="0"/>
              <a:t>and Saar (2012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Brogaard</a:t>
            </a:r>
            <a:r>
              <a:rPr lang="en-US" dirty="0" smtClean="0"/>
              <a:t>, </a:t>
            </a:r>
            <a:r>
              <a:rPr lang="en-US" dirty="0" err="1" smtClean="0"/>
              <a:t>Hendershott</a:t>
            </a:r>
            <a:r>
              <a:rPr lang="en-US" dirty="0" smtClean="0"/>
              <a:t> and Riordan (</a:t>
            </a:r>
            <a:r>
              <a:rPr lang="en-US" dirty="0" smtClean="0"/>
              <a:t>2012)</a:t>
            </a:r>
          </a:p>
          <a:p>
            <a:r>
              <a:rPr lang="en-US" dirty="0" smtClean="0"/>
              <a:t>Studies </a:t>
            </a:r>
            <a:r>
              <a:rPr lang="en-US" dirty="0" smtClean="0"/>
              <a:t>generally find that HFT activity is associated with (causes?) higher market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Follow-on: “Maybe HF </a:t>
            </a:r>
            <a:r>
              <a:rPr lang="en-US" dirty="0" smtClean="0"/>
              <a:t>traders are predatory.”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They profit from HF information asymmetries at the expense of natural liquidity </a:t>
            </a:r>
            <a:r>
              <a:rPr lang="en-US" dirty="0" smtClean="0"/>
              <a:t>seekers.</a:t>
            </a:r>
            <a:endParaRPr lang="en-US" dirty="0" smtClean="0"/>
          </a:p>
          <a:p>
            <a:r>
              <a:rPr lang="en-US" dirty="0" smtClean="0"/>
              <a:t>Theory: </a:t>
            </a:r>
            <a:r>
              <a:rPr lang="en-US" dirty="0" err="1" smtClean="0"/>
              <a:t>Jarrow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Protter</a:t>
            </a:r>
            <a:r>
              <a:rPr lang="en-US" dirty="0" smtClean="0"/>
              <a:t> (2011); </a:t>
            </a:r>
            <a:r>
              <a:rPr lang="en-US" dirty="0" smtClean="0"/>
              <a:t>Foucault, </a:t>
            </a:r>
            <a:r>
              <a:rPr lang="en-US" dirty="0" err="1" smtClean="0"/>
              <a:t>Hombert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Rosu</a:t>
            </a:r>
            <a:r>
              <a:rPr lang="en-US" dirty="0" smtClean="0"/>
              <a:t> (2012</a:t>
            </a:r>
            <a:r>
              <a:rPr lang="en-US" dirty="0" smtClean="0"/>
              <a:t>); </a:t>
            </a:r>
            <a:r>
              <a:rPr lang="en-US" dirty="0" err="1" smtClean="0"/>
              <a:t>Biais</a:t>
            </a:r>
            <a:r>
              <a:rPr lang="en-US" dirty="0" smtClean="0"/>
              <a:t>, </a:t>
            </a:r>
            <a:r>
              <a:rPr lang="en-US" dirty="0" err="1" smtClean="0"/>
              <a:t>Declerk</a:t>
            </a:r>
            <a:r>
              <a:rPr lang="en-US" dirty="0" smtClean="0"/>
              <a:t> and </a:t>
            </a:r>
            <a:r>
              <a:rPr lang="en-US" dirty="0" err="1" smtClean="0"/>
              <a:t>Moinas</a:t>
            </a:r>
            <a:r>
              <a:rPr lang="en-US" dirty="0" smtClean="0"/>
              <a:t> (2013)</a:t>
            </a:r>
            <a:endParaRPr lang="en-US" dirty="0" smtClean="0"/>
          </a:p>
          <a:p>
            <a:r>
              <a:rPr lang="en-US" dirty="0" smtClean="0"/>
              <a:t>Empirical: Baron</a:t>
            </a:r>
            <a:r>
              <a:rPr lang="en-US" dirty="0" smtClean="0"/>
              <a:t>, Brogaard and Kirilenko (2012);  Weller (2012); Clark-Joseph (2012)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spillover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Quote volatility is an inverse measure of market quality.</a:t>
            </a:r>
          </a:p>
          <a:p>
            <a:pPr lvl="1"/>
            <a:r>
              <a:rPr lang="en-US" dirty="0" smtClean="0"/>
              <a:t>It measures a kind of liquidity risk.</a:t>
            </a:r>
          </a:p>
          <a:p>
            <a:r>
              <a:rPr lang="en-US" dirty="0" smtClean="0"/>
              <a:t>HFT is perceived to have grown over the past decade.</a:t>
            </a:r>
          </a:p>
          <a:p>
            <a:pPr lvl="1"/>
            <a:r>
              <a:rPr lang="en-US" dirty="0" smtClean="0"/>
              <a:t>Quoting and trading use the same technology.</a:t>
            </a:r>
          </a:p>
          <a:p>
            <a:pPr lvl="1"/>
            <a:r>
              <a:rPr lang="en-US" dirty="0" smtClean="0"/>
              <a:t>Certainly some market participants perceive a rise in quote volatility.</a:t>
            </a:r>
          </a:p>
          <a:p>
            <a:pPr lvl="1"/>
            <a:r>
              <a:rPr lang="en-US" dirty="0" smtClean="0"/>
              <a:t>What do the data say?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14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statistics:</a:t>
            </a:r>
            <a:br>
              <a:rPr lang="en-US" dirty="0" smtClean="0"/>
            </a:br>
            <a:r>
              <a:rPr lang="en-US" dirty="0" smtClean="0"/>
              <a:t>computation and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23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dirty="0" smtClean="0"/>
              <a:t>Local variances about local means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086890" cy="606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752890" y="4648200"/>
            <a:ext cx="1600200" cy="0"/>
          </a:xfrm>
          <a:prstGeom prst="line">
            <a:avLst/>
          </a:prstGeom>
          <a:ln w="28575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152400" y="2133600"/>
            <a:ext cx="5334000" cy="1283368"/>
          </a:xfrm>
          <a:prstGeom prst="wedgeRoundRectCallout">
            <a:avLst>
              <a:gd name="adj1" fmla="val 5955"/>
              <a:gd name="adj2" fmla="val 13130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Cambria" pitchFamily="18" charset="0"/>
              </a:rPr>
              <a:t>n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= length of averaging interval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Depends on trader’s latency and order strategies: we want 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 range of 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n</a:t>
            </a:r>
            <a:endParaRPr lang="en-US" sz="2400" i="1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51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Rough variances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dirty="0" smtClean="0"/>
                  <a:t>For </a:t>
                </a:r>
                <a:r>
                  <a:rPr lang="en-US" sz="2800" dirty="0" smtClean="0"/>
                  <a:t>computational efficiency, </a:t>
                </a:r>
                <a:r>
                  <a:rPr lang="en-US" sz="2800" dirty="0" smtClean="0"/>
                  <a:t>let </a:t>
                </a:r>
                <a:r>
                  <a:rPr lang="en-US" sz="2800" i="1" dirty="0" smtClean="0"/>
                  <a:t>n</a:t>
                </a:r>
                <a:r>
                  <a:rPr lang="en-US" sz="2800" dirty="0" smtClean="0"/>
                  <a:t> increase as a </a:t>
                </a:r>
                <a:r>
                  <a:rPr lang="en-US" sz="2800" dirty="0" smtClean="0"/>
                  <a:t>dyadic (“powers of two”) sequence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>
                    <a:latin typeface="Cambria Math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b="0" dirty="0" smtClean="0">
                    <a:latin typeface="Cambria Math"/>
                  </a:rPr>
                  <a:t> variance over interval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80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𝑗</m:t>
                        </m:r>
                      </m:sup>
                    </m:sSup>
                  </m:oMath>
                </a14:m>
                <a:endParaRPr lang="en-US" sz="2800" b="0" dirty="0" smtClean="0">
                  <a:latin typeface="Cambria Math"/>
                </a:endParaRPr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=50 </m:t>
                    </m:r>
                    <m:r>
                      <a:rPr lang="en-US" sz="2800" b="0" i="1" smtClean="0">
                        <a:latin typeface="Cambria Math"/>
                      </a:rPr>
                      <m:t>𝑚𝑠</m:t>
                    </m:r>
                  </m:oMath>
                </a14:m>
                <a:endParaRPr lang="en-US" sz="2800" b="0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800" b="0" dirty="0" smtClean="0"/>
                  <a:t>In a signal processing context, </a:t>
                </a:r>
                <a:br>
                  <a:rPr lang="en-US" sz="2800" b="0" dirty="0" smtClean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b="0" dirty="0" smtClean="0">
                    <a:latin typeface="Cambria Math"/>
                  </a:rPr>
                  <a:t> is a </a:t>
                </a:r>
                <a:r>
                  <a:rPr lang="en-US" sz="2800" b="0" i="1" dirty="0" smtClean="0">
                    <a:latin typeface="Cambria Math"/>
                  </a:rPr>
                  <a:t>rough </a:t>
                </a:r>
                <a:r>
                  <a:rPr lang="en-US" sz="2800" b="0" dirty="0" smtClean="0">
                    <a:latin typeface="Cambria Math"/>
                  </a:rPr>
                  <a:t> variance.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2800" dirty="0" smtClean="0">
                    <a:latin typeface="Cambria Math"/>
                  </a:rPr>
                  <a:t>Averaging is a smoothing process. Deviations from the mean are “rough”.</a:t>
                </a:r>
                <a:endParaRPr lang="en-US" sz="2800" b="0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incremental (“wavelet”) variances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be the incremental variance change when the averaging period doubles </a:t>
                </a:r>
                <a:br>
                  <a:rPr lang="en-US" dirty="0" smtClean="0"/>
                </a:br>
                <a:r>
                  <a:rPr lang="en-US" dirty="0" smtClean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Using the language of signal processing,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is a </a:t>
                </a:r>
                <a:r>
                  <a:rPr lang="en-US" i="1" dirty="0" smtClean="0"/>
                  <a:t>wavelet</a:t>
                </a:r>
                <a:r>
                  <a:rPr lang="en-US" dirty="0" smtClean="0"/>
                  <a:t> variance.</a:t>
                </a:r>
              </a:p>
              <a:p>
                <a:pPr lvl="1"/>
                <a:r>
                  <a:rPr lang="en-US" b="0" dirty="0" smtClean="0"/>
                  <a:t>“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is associated with variation on a time scale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”</a:t>
                </a:r>
              </a:p>
              <a:p>
                <a:r>
                  <a:rPr lang="en-US" dirty="0">
                    <a:ea typeface="Cambria Math"/>
                  </a:rPr>
                  <a:t>For computational efficiency, it is calculated using wavelet transforms (a relative of Fourier transforms).</a:t>
                </a:r>
              </a:p>
              <a:p>
                <a:pPr lvl="1"/>
                <a:r>
                  <a:rPr lang="en-US" dirty="0">
                    <a:ea typeface="Cambria Math"/>
                  </a:rPr>
                  <a:t>It can be defined, interpreted and computed without invoking wavelets.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1">
                <a:blip r:embed="rId2"/>
                <a:stretch>
                  <a:fillRect l="-296" t="-2340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05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assess economic importance, I present the (wavelet and rough) variance estimates in three ways.</a:t>
            </a:r>
          </a:p>
          <a:p>
            <a:pPr lvl="1"/>
            <a:r>
              <a:rPr lang="en-US" dirty="0" smtClean="0"/>
              <a:t>In mils per share</a:t>
            </a:r>
          </a:p>
          <a:p>
            <a:pPr lvl="1"/>
            <a:r>
              <a:rPr lang="en-US" dirty="0" smtClean="0"/>
              <a:t>In basis points</a:t>
            </a:r>
          </a:p>
          <a:p>
            <a:pPr lvl="1"/>
            <a:r>
              <a:rPr lang="en-US" dirty="0" smtClean="0"/>
              <a:t>As a short-term/long-term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9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</a:t>
            </a:r>
            <a:r>
              <a:rPr lang="en-US" dirty="0" smtClean="0"/>
              <a:t>ils per share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Variances are computed on bid and offer price levels. </a:t>
                </a:r>
              </a:p>
              <a:p>
                <a:r>
                  <a:rPr lang="en-US" dirty="0" smtClean="0"/>
                  <a:t>Reported volatilities are scaled to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𝑚𝑖𝑙𝑠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𝑠h𝑎𝑟𝑒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One mil = $0.001</a:t>
                </a:r>
              </a:p>
              <a:p>
                <a:r>
                  <a:rPr lang="en-US" dirty="0" smtClean="0"/>
                  <a:t>Most trading charges are assessed per share.</a:t>
                </a:r>
              </a:p>
              <a:p>
                <a:pPr lvl="1"/>
                <a:r>
                  <a:rPr lang="en-US" dirty="0" smtClean="0"/>
                  <a:t>Someone sending a marketable order to a US exchange typically pays an “access fee” of about three mils/share.</a:t>
                </a:r>
              </a:p>
              <a:p>
                <a:pPr lvl="1"/>
                <a:r>
                  <a:rPr lang="en-US" dirty="0" smtClean="0"/>
                  <a:t>An executed limit order receives a “liquidity rebate” of about two mils/share.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3774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points (One </a:t>
            </a:r>
            <a:r>
              <a:rPr lang="en-US" dirty="0" err="1" smtClean="0"/>
              <a:t>bp</a:t>
            </a:r>
            <a:r>
              <a:rPr lang="en-US" dirty="0" smtClean="0"/>
              <a:t> = 0.01%)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Volatilities are first normalized by price (bid-ask average)</a:t>
                </a:r>
              </a:p>
              <a:p>
                <a:r>
                  <a:rPr lang="en-US" dirty="0" smtClean="0"/>
                  <a:t>The rough volatility in </a:t>
                </a:r>
                <a:r>
                  <a:rPr lang="en-US" dirty="0"/>
                  <a:t>basis </a:t>
                </a:r>
                <a:r>
                  <a:rPr lang="en-US" dirty="0" smtClean="0"/>
                  <a:t>points:</a:t>
                </a:r>
                <a:endParaRPr lang="en-US" b="0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𝑃𝑟𝑖𝑐𝑒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×10,000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“One </a:t>
                </a:r>
                <a:r>
                  <a:rPr lang="en-US" dirty="0" err="1" smtClean="0"/>
                  <a:t>bp</a:t>
                </a:r>
                <a:r>
                  <a:rPr lang="en-US" dirty="0" smtClean="0"/>
                  <a:t> is a one cent bid-offer spread on a $100 stock.”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/>
          </a:bodyPr>
          <a:lstStyle/>
          <a:p>
            <a:r>
              <a:rPr lang="en-US" dirty="0" smtClean="0"/>
              <a:t>The short/long variance ratio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 with per period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the variance of the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-period difference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An conventional variance ratio might be something like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𝑚𝑖𝑛𝑢𝑡𝑒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𝑣𝑎𝑟𝑖𝑎𝑛𝑐𝑒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𝑜𝑛𝑒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h𝑜𝑢𝑟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𝑟𝑒𝑡𝑢𝑟𝑛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𝑣𝑎𝑟𝑖𝑎𝑛𝑐𝑒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For a random walk,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dirty="0" smtClean="0"/>
                  <a:t>Due to microstructure effects we usually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Extensively used in microstructure studies: </a:t>
                </a:r>
                <a:r>
                  <a:rPr lang="en-US" dirty="0" err="1" smtClean="0"/>
                  <a:t>Barnea</a:t>
                </a:r>
                <a:r>
                  <a:rPr lang="en-US" dirty="0" smtClean="0"/>
                  <a:t> (1974); </a:t>
                </a:r>
                <a:r>
                  <a:rPr lang="en-US" dirty="0" err="1" smtClean="0"/>
                  <a:t>Amihud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Mendelson</a:t>
                </a:r>
                <a:r>
                  <a:rPr lang="en-US" dirty="0" smtClean="0"/>
                  <a:t> (1987); etc.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2"/>
                <a:stretch>
                  <a:fillRect l="-296" t="-2033" b="-1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ratios (cont’d)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/>
                  <a:t>The wavelet variance ratio </a:t>
                </a:r>
                <a:r>
                  <a:rPr lang="en-US" dirty="0" smtClean="0"/>
                  <a:t>is constructed from the incremental (wavelet) variances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𝐽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i="1" dirty="0" smtClean="0"/>
                  <a:t>J</a:t>
                </a:r>
                <a:r>
                  <a:rPr lang="en-US" dirty="0" smtClean="0"/>
                  <a:t> is the highest level (longest time scale) in the analysis (27 minutes).</a:t>
                </a:r>
                <a:endParaRPr lang="en-US" i="1" dirty="0" smtClean="0"/>
              </a:p>
              <a:p>
                <a:r>
                  <a:rPr lang="en-US" dirty="0" smtClean="0"/>
                  <a:t>The rough variance ratio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𝐽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𝐽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𝐽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Like traditional variance ratios, any excess above unity indicates inflation of short-term volatility relative to fundamental volatility.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2"/>
                <a:stretch>
                  <a:fillRect l="-148" t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The empirical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b="1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5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Table 1. Summary Statistics, 2011</a:t>
            </a:r>
            <a:endParaRPr lang="en-US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30307"/>
              </p:ext>
            </p:extLst>
          </p:nvPr>
        </p:nvGraphicFramePr>
        <p:xfrm>
          <a:off x="381000" y="1447800"/>
          <a:ext cx="8453040" cy="48247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95600"/>
                <a:gridCol w="1254125"/>
                <a:gridCol w="908494"/>
                <a:gridCol w="759572"/>
                <a:gridCol w="839787"/>
                <a:gridCol w="839787"/>
                <a:gridCol w="95567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kern="12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of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daily 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3,478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16,987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967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7,706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24,026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53,080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181,457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NBBO records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7,138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3,029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7,543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16,026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46,050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4,124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1,361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2,421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4,214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$5.46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$17.86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$27.76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$51.60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Market capitalization of equity, $ Million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$202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$1,502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$8,739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73025" marR="73025" marT="27305" marB="27305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02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Rough volatilities,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/>
                              </m:sSubSup>
                            </m:oMath>
                          </a14:m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effectLst/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7824226"/>
                  </p:ext>
                </p:extLst>
              </p:nvPr>
            </p:nvGraphicFramePr>
            <p:xfrm>
              <a:off x="533400" y="7620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32016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7778" t="-20755" r="-134343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 rotWithShape="1">
                          <a:blip r:embed="rId2"/>
                          <a:stretch>
                            <a:fillRect l="-138337" t="-20755" r="-34888" b="-177169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5822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108092" t="-119780" r="-570520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230769" t="-119780" r="-532692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96512" t="-119780" r="-286628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550968" t="-119780" r="-218065" b="-88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/>
              <p:cNvSpPr/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 trader who faces time uncertainty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incurs price risk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1.05 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𝑚𝑖𝑙𝑠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/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𝑠h𝑎𝑟𝑒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 </a:t>
                </a:r>
                <a:b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</a:b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0.59 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𝑏𝑎𝑠𝑖𝑠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𝑝𝑜𝑖𝑛𝑡𝑠</m:t>
                    </m:r>
                  </m:oMath>
                </a14:m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.</a:t>
                </a:r>
              </a:p>
              <a:p>
                <a:endParaRPr lang="en-US" sz="2000" dirty="0" smtClean="0">
                  <a:solidFill>
                    <a:schemeClr val="tx2"/>
                  </a:solidFill>
                  <a:latin typeface="Cambria" pitchFamily="18" charset="0"/>
                </a:endParaRPr>
              </a:p>
              <a:p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At a time scale of 400 </a:t>
                </a:r>
                <a:r>
                  <a:rPr lang="en-US" sz="2000" dirty="0" err="1" smtClean="0">
                    <a:solidFill>
                      <a:schemeClr val="tx2"/>
                    </a:solidFill>
                    <a:latin typeface="Cambria" pitchFamily="18" charset="0"/>
                  </a:rPr>
                  <a:t>ms.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, </a:t>
                </a:r>
                <a:r>
                  <a:rPr lang="en-US" sz="2000" dirty="0">
                    <a:solidFill>
                      <a:schemeClr val="tx2"/>
                    </a:solidFill>
                    <a:latin typeface="Cambria" pitchFamily="18" charset="0"/>
                  </a:rPr>
                  <a:t>t</a:t>
                </a:r>
                <a:r>
                  <a:rPr lang="en-US" sz="2000" dirty="0" smtClean="0">
                    <a:solidFill>
                      <a:schemeClr val="tx2"/>
                    </a:solidFill>
                    <a:latin typeface="Cambria" pitchFamily="18" charset="0"/>
                  </a:rPr>
                  <a:t>he rough variance is 3.21 times the value implied by a random walk with variance calibrated to 27.3 minutes.</a:t>
                </a:r>
              </a:p>
            </p:txBody>
          </p:sp>
        </mc:Choice>
        <mc:Fallback xmlns="">
          <p:sp>
            <p:nvSpPr>
              <p:cNvPr id="6" name="Rounded 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09800"/>
                <a:ext cx="3352800" cy="3962400"/>
              </a:xfrm>
              <a:prstGeom prst="wedgeRoundRectCallout">
                <a:avLst>
                  <a:gd name="adj1" fmla="val -73584"/>
                  <a:gd name="adj2" fmla="val -23882"/>
                  <a:gd name="adj3" fmla="val 16667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5655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22682"/>
          </a:xfrm>
        </p:spPr>
        <p:txBody>
          <a:bodyPr>
            <a:noAutofit/>
          </a:bodyPr>
          <a:lstStyle/>
          <a:p>
            <a:r>
              <a:rPr lang="en-US" sz="2000" b="1" dirty="0"/>
              <a:t>Figure 2. </a:t>
            </a:r>
            <a:r>
              <a:rPr lang="en-US" sz="2000" b="1" dirty="0" smtClean="0"/>
              <a:t>Wavelet variance ratios across time scale </a:t>
            </a:r>
            <a:br>
              <a:rPr lang="en-US" sz="2000" b="1" dirty="0" smtClean="0"/>
            </a:br>
            <a:r>
              <a:rPr lang="en-US" sz="2000" b="1" dirty="0" smtClean="0"/>
              <a:t>and dollar volume quintiles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/>
          <a:stretch/>
        </p:blipFill>
        <p:spPr bwMode="auto">
          <a:xfrm>
            <a:off x="930408" y="1371600"/>
            <a:ext cx="7527792" cy="5220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3408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361577"/>
                  </p:ext>
                </p:extLst>
              </p:nvPr>
            </p:nvGraphicFramePr>
            <p:xfrm>
              <a:off x="685800" y="8382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63522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Rough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Wavelet variances,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635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4143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chemeClr val="bg1">
                                          <a:lumMod val="8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bg1">
                                              <a:lumMod val="85000"/>
                                            </a:schemeClr>
                                          </a:solidFill>
                                          <a:effectLst/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sz="1800" b="0" smtClean="0">
                                  <a:solidFill>
                                    <a:schemeClr val="bg1">
                                      <a:lumMod val="8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, 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mils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solidFill>
                                          <a:schemeClr val="bg1">
                                            <a:lumMod val="85000"/>
                                          </a:schemeClr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solidFill>
                                              <a:schemeClr val="bg1">
                                                <a:lumMod val="85000"/>
                                              </a:schemeClr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800" b="0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effectLst/>
                                    <a:latin typeface="Cambria Math"/>
                                  </a:rPr>
                                  <m:t>bp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361577"/>
                  </p:ext>
                </p:extLst>
              </p:nvPr>
            </p:nvGraphicFramePr>
            <p:xfrm>
              <a:off x="685800" y="838200"/>
              <a:ext cx="8206187" cy="5907596"/>
            </p:xfrm>
            <a:graphic>
              <a:graphicData uri="http://schemas.openxmlformats.org/drawingml/2006/table">
                <a:tbl>
                  <a:tblPr bandRow="1">
                    <a:tableStyleId>{3B4B98B0-60AC-42C2-AFA5-B58CD77FA1E5}</a:tableStyleId>
                  </a:tblPr>
                  <a:tblGrid>
                    <a:gridCol w="1132978"/>
                    <a:gridCol w="1053157"/>
                    <a:gridCol w="952159"/>
                    <a:gridCol w="1011845"/>
                    <a:gridCol w="1053157"/>
                    <a:gridCol w="944014"/>
                    <a:gridCol w="1011845"/>
                    <a:gridCol w="1047032"/>
                  </a:tblGrid>
                  <a:tr h="320167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7778" t="-22642" r="-134343" b="-17698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 rotWithShape="1">
                          <a:blip r:embed="rId2"/>
                          <a:stretch>
                            <a:fillRect l="-138337" t="-22642" r="-34888" b="-17698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(1)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(2)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(3)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(4)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(5)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(6)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(7)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558229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Time scale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108092" t="-120879" r="-570520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230769" t="-120879" r="-532692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396512" t="-120879" r="-286628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b">
                        <a:blipFill rotWithShape="1">
                          <a:blip r:embed="rId2"/>
                          <a:stretch>
                            <a:fillRect l="-550968" t="-120879" r="-218065" b="-8813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>
                              <a:tab pos="457200" algn="l"/>
                            </a:tabLst>
                            <a:defRPr/>
                          </a:pP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Variance</a:t>
                          </a: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baseline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ratio</a:t>
                          </a:r>
                          <a:r>
                            <a:rPr lang="en-US" sz="1800" b="0" dirty="0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  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Bid-Offer </a:t>
                          </a:r>
                          <a: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  <a:t/>
                          </a:r>
                          <a:br>
                            <a:rPr lang="en-US" sz="1800" b="0" dirty="0" smtClean="0">
                              <a:effectLst/>
                              <a:latin typeface="Cambria" pitchFamily="18" charset="0"/>
                            </a:rPr>
                          </a:br>
                          <a:r>
                            <a:rPr lang="en-US" sz="1800" b="0" dirty="0" err="1" smtClean="0">
                              <a:effectLst/>
                              <a:latin typeface="Cambria" pitchFamily="18" charset="0"/>
                            </a:rPr>
                            <a:t>Corr</a:t>
                          </a:r>
                          <a:endParaRPr lang="en-US" sz="1800" b="0" dirty="0">
                            <a:solidFill>
                              <a:schemeClr val="bg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&lt; 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 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0.32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0.36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0.30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400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0.41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0.44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800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0.57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2.59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0.47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1,600 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ms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2.64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2.38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0.51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2.80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2.40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1.94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2.16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effectLst/>
                              <a:latin typeface="Cambria" pitchFamily="18" charset="0"/>
                            </a:rPr>
                            <a:t>0.55</a:t>
                          </a:r>
                          <a:endParaRPr lang="en-US" sz="1800" b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3.90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12.8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5.43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2.99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3.77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1.65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25.6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4.10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5.23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0.69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51.2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10.48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5.61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1.54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7.25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3.82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0.74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102.4 sec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14.53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7.68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1.42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10.04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5.22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1.29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0.79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3.4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20.12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10.51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1.32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13.87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7.14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1.21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0.83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6.8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27.88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14.40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1.23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19.22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9.78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1.15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0.86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13.7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38.55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19.70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1.16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26.45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13.33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0.88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Cambria" pitchFamily="18" charset="0"/>
                            </a:rPr>
                            <a:t>27.3 min</a:t>
                          </a:r>
                          <a:endParaRPr lang="en-US" sz="1800" b="0" dirty="0">
                            <a:solidFill>
                              <a:schemeClr val="tx1"/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52.84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26.79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1.08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35.73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17.91</a:t>
                          </a:r>
                          <a:endParaRPr lang="en-US" sz="1800" b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effectLst/>
                              <a:latin typeface="Cambria" pitchFamily="18" charset="0"/>
                            </a:rPr>
                            <a:t>1.00</a:t>
                          </a:r>
                          <a:endParaRPr lang="en-US" sz="1800" b="0" dirty="0">
                            <a:solidFill>
                              <a:schemeClr val="bg1">
                                <a:lumMod val="85000"/>
                              </a:schemeClr>
                            </a:solidFill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marL="0" marR="0" algn="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457200" algn="l"/>
                            </a:tabLst>
                          </a:pPr>
                          <a:r>
                            <a:rPr lang="en-US" sz="1800" b="0" dirty="0">
                              <a:effectLst/>
                              <a:latin typeface="Cambria" pitchFamily="18" charset="0"/>
                            </a:rPr>
                            <a:t>0.90</a:t>
                          </a:r>
                          <a:endParaRPr lang="en-US" sz="1800" b="0" dirty="0">
                            <a:effectLst/>
                            <a:latin typeface="Cambria" pitchFamily="18" charset="0"/>
                            <a:ea typeface="Times New Roman"/>
                          </a:endParaRP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08623"/>
          </a:xfrm>
        </p:spPr>
        <p:txBody>
          <a:bodyPr>
            <a:spAutoFit/>
          </a:bodyPr>
          <a:lstStyle/>
          <a:p>
            <a:r>
              <a:rPr lang="en-US" sz="1800" dirty="0"/>
              <a:t>Table 2. Time scale variance estimates, 2011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733800" y="914400"/>
            <a:ext cx="2895600" cy="1219200"/>
          </a:xfrm>
          <a:prstGeom prst="wedgeRoundRectCallout">
            <a:avLst>
              <a:gd name="adj1" fmla="val 90525"/>
              <a:gd name="adj2" fmla="val 210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Cambria" pitchFamily="18" charset="0"/>
              </a:rPr>
              <a:t>How closely do the bid and offer track at the indicated time scale?</a:t>
            </a:r>
          </a:p>
        </p:txBody>
      </p:sp>
    </p:spTree>
    <p:extLst>
      <p:ext uri="{BB962C8B-B14F-4D97-AF65-F5344CB8AC3E}">
        <p14:creationId xmlns:p14="http://schemas.microsoft.com/office/powerpoint/2010/main" val="2690710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3. Wavelet correlations between the National Best Bid and National Best </a:t>
            </a:r>
            <a:r>
              <a:rPr lang="en-US" sz="2000" b="1" dirty="0" smtClean="0"/>
              <a:t>Offer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/>
          <a:stretch/>
        </p:blipFill>
        <p:spPr bwMode="auto">
          <a:xfrm>
            <a:off x="381000" y="1371600"/>
            <a:ext cx="8358668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6496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2011 results: a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Variance ratios: short term volatility is much higher than we’d expect relative to a random-walk.</a:t>
            </a:r>
          </a:p>
          <a:p>
            <a:r>
              <a:rPr lang="en-US" dirty="0" smtClean="0"/>
              <a:t>In mils per share or basis points, </a:t>
            </a:r>
            <a:r>
              <a:rPr lang="en-US" i="1" dirty="0" smtClean="0"/>
              <a:t>average </a:t>
            </a:r>
            <a:r>
              <a:rPr lang="en-US" dirty="0" smtClean="0"/>
              <a:t>short term volatility is economically meaningful, but small.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/>
          <a:lstStyle/>
          <a:p>
            <a:r>
              <a:rPr lang="en-US" dirty="0" smtClean="0"/>
              <a:t>Historical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1066800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CRSP Universe 2001-2011.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(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Share code = 10 or 11; average price $2 to $1,000; listing NYSE, Amex or NASDAQ)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04799"/>
            <a:ext cx="8305800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In each year, chose 150 firms in a random sample stratified by dollar trading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72100" y="3481878"/>
            <a:ext cx="2743200" cy="1736646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2001-2011</a:t>
            </a:r>
            <a:b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April TAQ data with one-second time 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" y="3505201"/>
            <a:ext cx="2743200" cy="173664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 April TAQ with one-</a:t>
            </a:r>
            <a:r>
              <a:rPr lang="en-US" sz="2400" i="1" dirty="0" smtClean="0">
                <a:solidFill>
                  <a:schemeClr val="tx2"/>
                </a:solidFill>
                <a:latin typeface="Cambria" pitchFamily="18" charset="0"/>
              </a:rPr>
              <a:t>millisecond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 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5557599"/>
            <a:ext cx="3124200" cy="91940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High-resolution analysis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81600" y="5557599"/>
            <a:ext cx="3124200" cy="91940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Cambria" pitchFamily="18" charset="0"/>
              </a:rPr>
              <a:t>L</a:t>
            </a:r>
            <a:r>
              <a:rPr lang="en-US" sz="2400" b="1" dirty="0" smtClean="0">
                <a:solidFill>
                  <a:schemeClr val="tx2"/>
                </a:solidFill>
                <a:latin typeface="Cambria" pitchFamily="18" charset="0"/>
              </a:rPr>
              <a:t>ower-resolution analysis</a:t>
            </a:r>
          </a:p>
        </p:txBody>
      </p:sp>
      <p:cxnSp>
        <p:nvCxnSpPr>
          <p:cNvPr id="13" name="Elbow Connector 12"/>
          <p:cNvCxnSpPr>
            <a:stCxn id="5" idx="2"/>
            <a:endCxn id="6" idx="0"/>
          </p:cNvCxnSpPr>
          <p:nvPr/>
        </p:nvCxnSpPr>
        <p:spPr>
          <a:xfrm>
            <a:off x="4610100" y="1986201"/>
            <a:ext cx="0" cy="2185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6" idx="2"/>
            <a:endCxn id="7" idx="1"/>
          </p:cNvCxnSpPr>
          <p:nvPr/>
        </p:nvCxnSpPr>
        <p:spPr>
          <a:xfrm rot="16200000" flipH="1">
            <a:off x="4378100" y="3356200"/>
            <a:ext cx="1226001" cy="7620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8" idx="3"/>
          </p:cNvCxnSpPr>
          <p:nvPr/>
        </p:nvCxnSpPr>
        <p:spPr>
          <a:xfrm rot="5400000">
            <a:off x="3547288" y="3310712"/>
            <a:ext cx="1249324" cy="876300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2"/>
            <a:endCxn id="10" idx="0"/>
          </p:cNvCxnSpPr>
          <p:nvPr/>
        </p:nvCxnSpPr>
        <p:spPr>
          <a:xfrm>
            <a:off x="6743700" y="5218524"/>
            <a:ext cx="0" cy="33907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8" idx="2"/>
          </p:cNvCxnSpPr>
          <p:nvPr/>
        </p:nvCxnSpPr>
        <p:spPr>
          <a:xfrm flipH="1">
            <a:off x="2357436" y="5241847"/>
            <a:ext cx="4764" cy="315753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1"/>
            <a:ext cx="8229600" cy="1752599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High-resolution analysis …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	… with low resolution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TAQ with millisecond time stamps only available from 2006 onwards</a:t>
            </a:r>
          </a:p>
          <a:p>
            <a:r>
              <a:rPr lang="en-US" dirty="0" smtClean="0"/>
              <a:t>TAQ with one second time stamps available back to 1993.</a:t>
            </a:r>
          </a:p>
          <a:p>
            <a:r>
              <a:rPr lang="en-US" dirty="0" smtClean="0"/>
              <a:t>Can we draw inferences about </a:t>
            </a:r>
            <a:r>
              <a:rPr lang="en-US" i="1" dirty="0" err="1" smtClean="0"/>
              <a:t>subsecond</a:t>
            </a:r>
            <a:r>
              <a:rPr lang="en-US" dirty="0" smtClean="0"/>
              <a:t> variation from second-stamped data?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8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Where within the second did these quotes actually occur?</a:t>
            </a:r>
          </a:p>
          <a:p>
            <a:r>
              <a:rPr lang="en-US" dirty="0" smtClean="0"/>
              <a:t>With a few simple assumptions, we know how they are distributed and how they may be simulated.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38393"/>
              </p:ext>
            </p:extLst>
          </p:nvPr>
        </p:nvGraphicFramePr>
        <p:xfrm>
          <a:off x="2971800" y="14478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084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534400" cy="7150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Recall the constant intensity Poisson process 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no. of events in an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arrival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time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of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event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have the same distribution as the order statistics in a sample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independent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 smtClean="0"/>
                  <a:t> random variables.</a:t>
                </a:r>
              </a:p>
              <a:p>
                <a:r>
                  <a:rPr lang="en-US" dirty="0" smtClean="0"/>
                  <a:t>This suggests a simple procedure…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174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1336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Draw three U(0,1) random numbers</a:t>
            </a:r>
          </a:p>
          <a:p>
            <a:r>
              <a:rPr lang="en-US" dirty="0" smtClean="0"/>
              <a:t>Sort them</a:t>
            </a:r>
          </a:p>
          <a:p>
            <a:r>
              <a:rPr lang="en-US" dirty="0" smtClean="0"/>
              <a:t>Assign them as the millisecond remainders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29343"/>
              </p:ext>
            </p:extLst>
          </p:nvPr>
        </p:nvGraphicFramePr>
        <p:xfrm>
          <a:off x="2819400" y="381000"/>
          <a:ext cx="35052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071963"/>
              </p:ext>
            </p:extLst>
          </p:nvPr>
        </p:nvGraphicFramePr>
        <p:xfrm>
          <a:off x="2895600" y="3657600"/>
          <a:ext cx="4876800" cy="1554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 A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243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B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347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Quote</a:t>
                      </a:r>
                      <a:r>
                        <a:rPr lang="en-US" sz="2800" b="0" baseline="0" dirty="0" smtClean="0">
                          <a:latin typeface="Cambria" pitchFamily="18" charset="0"/>
                        </a:rPr>
                        <a:t> C</a:t>
                      </a:r>
                      <a:endParaRPr lang="en-US" sz="2800" b="0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ambria" pitchFamily="18" charset="0"/>
                        </a:rPr>
                        <a:t>10:01:35</a:t>
                      </a:r>
                      <a:r>
                        <a:rPr lang="en-US" sz="2800" b="1" dirty="0" smtClean="0">
                          <a:latin typeface="Cambria" pitchFamily="18" charset="0"/>
                        </a:rPr>
                        <a:t>.</a:t>
                      </a:r>
                      <a:r>
                        <a:rPr lang="en-US" sz="2800" b="1" i="1" dirty="0" smtClean="0">
                          <a:latin typeface="Cambria" pitchFamily="18" charset="0"/>
                        </a:rPr>
                        <a:t>912</a:t>
                      </a:r>
                      <a:endParaRPr lang="en-US" sz="2800" b="1" i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334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q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Compute variance estimates using the simulated time stamps.</a:t>
            </a:r>
          </a:p>
        </p:txBody>
      </p:sp>
    </p:spTree>
    <p:extLst>
      <p:ext uri="{BB962C8B-B14F-4D97-AF65-F5344CB8AC3E}">
        <p14:creationId xmlns:p14="http://schemas.microsoft.com/office/powerpoint/2010/main" val="29432135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</a:t>
            </a:r>
          </a:p>
          <a:p>
            <a:pPr lvl="1"/>
            <a:r>
              <a:rPr lang="en-US" dirty="0" smtClean="0"/>
              <a:t>The quotes are correctly sequenced.</a:t>
            </a:r>
          </a:p>
          <a:p>
            <a:pPr lvl="1"/>
            <a:r>
              <a:rPr lang="en-US" dirty="0" smtClean="0"/>
              <a:t>Arrivals within the second are Poisson with (unknown) constant intensity.</a:t>
            </a:r>
          </a:p>
          <a:p>
            <a:pPr lvl="1"/>
            <a:r>
              <a:rPr lang="en-US" dirty="0" smtClean="0"/>
              <a:t>The bid and offer process is independent of the within-second arrival times.</a:t>
            </a:r>
          </a:p>
          <a:p>
            <a:r>
              <a:rPr lang="en-US" dirty="0" smtClean="0"/>
              <a:t>Then each calculated statistic constitutes a draw from the corresponding Bayesian posterior.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60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/>
          <a:lstStyle/>
          <a:p>
            <a:r>
              <a:rPr lang="en-US" dirty="0" smtClean="0"/>
              <a:t>Does this really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323722" y="1465283"/>
            <a:ext cx="5295901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2011 millisecond-stamped TAQ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53" y="4457282"/>
            <a:ext cx="3276600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actual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Cambria" pitchFamily="18" charset="0"/>
              </a:rPr>
              <a:t>t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ime-stamps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38196" y="2150150"/>
            <a:ext cx="4029075" cy="9194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Strip the millisecond portions of the time-stamps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38197" y="3480911"/>
            <a:ext cx="4029075" cy="510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Simulate new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stamps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33936" y="4457283"/>
            <a:ext cx="4038599" cy="1328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Wavelet variance estimates using simulated </a:t>
            </a:r>
            <a:r>
              <a:rPr lang="en-US" sz="2400" dirty="0" err="1" smtClean="0">
                <a:solidFill>
                  <a:schemeClr val="tx2"/>
                </a:solidFill>
                <a:latin typeface="Cambria" pitchFamily="18" charset="0"/>
              </a:rPr>
              <a:t>ms.</a:t>
            </a:r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 time-stamps.</a:t>
            </a:r>
          </a:p>
        </p:txBody>
      </p:sp>
      <p:cxnSp>
        <p:nvCxnSpPr>
          <p:cNvPr id="12" name="Curved Connector 11"/>
          <p:cNvCxnSpPr>
            <a:stCxn id="6" idx="2"/>
            <a:endCxn id="8" idx="1"/>
          </p:cNvCxnSpPr>
          <p:nvPr/>
        </p:nvCxnSpPr>
        <p:spPr>
          <a:xfrm rot="16200000" flipH="1">
            <a:off x="4088039" y="1859694"/>
            <a:ext cx="633790" cy="8665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8" idx="2"/>
            <a:endCxn id="9" idx="0"/>
          </p:cNvCxnSpPr>
          <p:nvPr/>
        </p:nvCxnSpPr>
        <p:spPr>
          <a:xfrm rot="16200000" flipH="1">
            <a:off x="6647054" y="3275230"/>
            <a:ext cx="411360" cy="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9" idx="2"/>
            <a:endCxn id="10" idx="0"/>
          </p:cNvCxnSpPr>
          <p:nvPr/>
        </p:nvCxnSpPr>
        <p:spPr>
          <a:xfrm rot="16200000" flipH="1">
            <a:off x="6620188" y="4224235"/>
            <a:ext cx="465594" cy="501"/>
          </a:xfrm>
          <a:prstGeom prst="curvedConnector3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2"/>
            <a:endCxn id="7" idx="0"/>
          </p:cNvCxnSpPr>
          <p:nvPr/>
        </p:nvCxnSpPr>
        <p:spPr>
          <a:xfrm rot="5400000">
            <a:off x="1779253" y="2264861"/>
            <a:ext cx="2481221" cy="1903620"/>
          </a:xfrm>
          <a:prstGeom prst="curvedConnector3">
            <a:avLst>
              <a:gd name="adj1" fmla="val 50000"/>
            </a:avLst>
          </a:prstGeom>
          <a:ln w="28575">
            <a:solidFill>
              <a:schemeClr val="tx2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343276" y="6142196"/>
            <a:ext cx="1990724" cy="4872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Correlation?</a:t>
            </a:r>
          </a:p>
        </p:txBody>
      </p:sp>
      <p:cxnSp>
        <p:nvCxnSpPr>
          <p:cNvPr id="29" name="Curved Connector 28"/>
          <p:cNvCxnSpPr>
            <a:stCxn id="10" idx="2"/>
            <a:endCxn id="27" idx="3"/>
          </p:cNvCxnSpPr>
          <p:nvPr/>
        </p:nvCxnSpPr>
        <p:spPr>
          <a:xfrm rot="5400000">
            <a:off x="5793372" y="5325934"/>
            <a:ext cx="600492" cy="1519236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7" idx="2"/>
            <a:endCxn id="27" idx="1"/>
          </p:cNvCxnSpPr>
          <p:nvPr/>
        </p:nvCxnSpPr>
        <p:spPr>
          <a:xfrm rot="16200000" flipH="1">
            <a:off x="2405418" y="5447939"/>
            <a:ext cx="600493" cy="1275223"/>
          </a:xfrm>
          <a:prstGeom prst="curvedConnector2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4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2001-2011 historical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 estimations will be based on simulated millisecond time-stamps.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715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109846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321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Autofit/>
          </a:bodyPr>
          <a:lstStyle/>
          <a:p>
            <a:r>
              <a:rPr lang="en-US" sz="2400" b="1" dirty="0"/>
              <a:t>Table 5. Summary statistics, historical sample,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2001-2011 (</a:t>
            </a:r>
            <a:r>
              <a:rPr lang="en-US" sz="2400" b="1" i="1" dirty="0" smtClean="0"/>
              <a:t>only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odd numbered years are shown)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53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030760"/>
              </p:ext>
            </p:extLst>
          </p:nvPr>
        </p:nvGraphicFramePr>
        <p:xfrm>
          <a:off x="381000" y="1600200"/>
          <a:ext cx="8521941" cy="38503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0047"/>
                <a:gridCol w="873808"/>
                <a:gridCol w="167019"/>
                <a:gridCol w="858102"/>
                <a:gridCol w="167019"/>
                <a:gridCol w="858102"/>
                <a:gridCol w="186590"/>
                <a:gridCol w="869215"/>
                <a:gridCol w="186590"/>
                <a:gridCol w="869215"/>
                <a:gridCol w="167019"/>
                <a:gridCol w="869215"/>
              </a:tblGrid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No. firms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 NYSE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48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Amex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19246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NASDAQ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94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trades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187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425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970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1,790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1,331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135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daily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quotes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1,299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5,828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12,521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39,378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23,928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2370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NBB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596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1,618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1,210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31008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Avg. daily NBO changes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103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213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729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789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1,731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1,126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76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Avg. price 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$18.85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$14.83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$16.10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$15.81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$10.72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$15.62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  <a:tr h="23878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Market 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equity cap </a:t>
                      </a:r>
                      <a:br>
                        <a:rPr lang="en-US" sz="1800" dirty="0" smtClean="0">
                          <a:effectLst/>
                          <a:latin typeface="Cambria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$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Million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$745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$189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$325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$480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$316</a:t>
                      </a:r>
                      <a:endParaRPr lang="en-US" sz="180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mbria" pitchFamily="18" charset="0"/>
                        </a:rPr>
                        <a:t>$683</a:t>
                      </a:r>
                      <a:endParaRPr lang="en-US" sz="18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7895" marR="67895" marT="25387" marB="25387" anchor="b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876800" y="3124200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25% CAGR</a:t>
            </a:r>
          </a:p>
        </p:txBody>
      </p:sp>
      <p:cxnSp>
        <p:nvCxnSpPr>
          <p:cNvPr id="6" name="Straight Arrow Connector 6"/>
          <p:cNvCxnSpPr>
            <a:stCxn id="5" idx="1"/>
          </p:cNvCxnSpPr>
          <p:nvPr/>
        </p:nvCxnSpPr>
        <p:spPr>
          <a:xfrm flipH="1">
            <a:off x="3886200" y="3314700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>
            <a:stCxn id="5" idx="3"/>
          </p:cNvCxnSpPr>
          <p:nvPr/>
        </p:nvCxnSpPr>
        <p:spPr>
          <a:xfrm>
            <a:off x="6629400" y="3314700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21504"/>
            <a:ext cx="1752600" cy="381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Cambria" pitchFamily="18" charset="0"/>
              </a:rPr>
              <a:t>36% CAGR</a:t>
            </a:r>
          </a:p>
        </p:txBody>
      </p:sp>
      <p:cxnSp>
        <p:nvCxnSpPr>
          <p:cNvPr id="9" name="Straight Arrow Connector 12"/>
          <p:cNvCxnSpPr>
            <a:stCxn id="8" idx="1"/>
          </p:cNvCxnSpPr>
          <p:nvPr/>
        </p:nvCxnSpPr>
        <p:spPr>
          <a:xfrm flipH="1">
            <a:off x="3886200" y="3812004"/>
            <a:ext cx="9906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>
            <a:stCxn id="8" idx="3"/>
          </p:cNvCxnSpPr>
          <p:nvPr/>
        </p:nvCxnSpPr>
        <p:spPr>
          <a:xfrm>
            <a:off x="6629400" y="3812004"/>
            <a:ext cx="1219200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024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statistics to consider?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Long-term volatilities changed dramatically over the sample period.</a:t>
            </a:r>
          </a:p>
          <a:p>
            <a:r>
              <a:rPr lang="en-US" dirty="0" smtClean="0"/>
              <a:t>Variance ratios (normalized to long-term volatility) are the most reliable indicators of trends.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288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16271"/>
              </p:ext>
            </p:extLst>
          </p:nvPr>
        </p:nvGraphicFramePr>
        <p:xfrm>
          <a:off x="533398" y="2514600"/>
          <a:ext cx="8294690" cy="32346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92712"/>
                <a:gridCol w="644709"/>
                <a:gridCol w="644709"/>
                <a:gridCol w="644709"/>
                <a:gridCol w="654888"/>
                <a:gridCol w="644709"/>
                <a:gridCol w="644709"/>
                <a:gridCol w="644709"/>
                <a:gridCol w="644709"/>
                <a:gridCol w="644709"/>
                <a:gridCol w="644709"/>
                <a:gridCol w="64470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9.03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1,600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A: Computed from </a:t>
            </a:r>
            <a:r>
              <a:rPr lang="en-US" sz="2000" i="1" dirty="0" smtClean="0">
                <a:latin typeface="Cambria" pitchFamily="18" charset="0"/>
              </a:rPr>
              <a:t>unadjusted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78704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99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 trend in quote volatilities?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Maybe …</a:t>
            </a:r>
          </a:p>
          <a:p>
            <a:pPr lvl="1"/>
            <a:r>
              <a:rPr lang="en-US" sz="2800" dirty="0" smtClean="0"/>
              <a:t>“Flickering quotes” aren’t new.</a:t>
            </a:r>
          </a:p>
          <a:p>
            <a:pPr lvl="1"/>
            <a:r>
              <a:rPr lang="en-US" sz="2800" dirty="0" smtClean="0"/>
              <a:t>Recent concerns about high frequency trading are all media hype.</a:t>
            </a:r>
          </a:p>
          <a:p>
            <a:pPr lvl="1"/>
            <a:r>
              <a:rPr lang="en-US" sz="2800" dirty="0" smtClean="0"/>
              <a:t>The good old days weren’t really so great after all.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i="1" dirty="0"/>
              <a:t>did</a:t>
            </a:r>
            <a:r>
              <a:rPr lang="en-US" sz="2800" dirty="0"/>
              <a:t> quote volatility look like circa 2001?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4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4 Panel A. </a:t>
            </a:r>
            <a:r>
              <a:rPr lang="en-US" sz="2000" b="1" dirty="0"/>
              <a:t>Bid and offer for PRK, April 6, 2001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/>
          <a:stretch/>
        </p:blipFill>
        <p:spPr bwMode="auto">
          <a:xfrm>
            <a:off x="762000" y="1524000"/>
            <a:ext cx="7315200" cy="5147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14434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PRK in 2001 vs. AEPI in 2011</a:t>
                </a:r>
              </a:p>
              <a:p>
                <a:pPr lvl="1"/>
                <a:r>
                  <a:rPr lang="en-US" dirty="0" smtClean="0"/>
                  <a:t>AEPI: low amplitude, intense oscillation.</a:t>
                </a:r>
              </a:p>
              <a:p>
                <a:pPr lvl="1"/>
                <a:r>
                  <a:rPr lang="en-US" dirty="0" smtClean="0"/>
                  <a:t>PRK</a:t>
                </a:r>
                <a:r>
                  <a:rPr lang="en-US" dirty="0" smtClean="0"/>
                  <a:t>: large amplitude, no oscillation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PRK-type noise is called “pop” noise</a:t>
                </a:r>
              </a:p>
              <a:p>
                <a:r>
                  <a:rPr lang="en-US" dirty="0" smtClean="0"/>
                  <a:t>It can be filtered out by clipping</a:t>
                </a:r>
              </a:p>
              <a:p>
                <a:pPr lvl="1"/>
                <a:r>
                  <a:rPr lang="en-US" dirty="0" smtClean="0"/>
                  <a:t>I clip the short-run noise to </a:t>
                </a:r>
                <a:r>
                  <a:rPr lang="en-US" b="0" i="1" dirty="0" smtClean="0">
                    <a:latin typeface="Cambria Math"/>
                  </a:rPr>
                  <a:t/>
                </a:r>
                <a:br>
                  <a:rPr lang="en-US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𝑀𝑎𝑥</m:t>
                    </m:r>
                    <m:r>
                      <a:rPr lang="en-US" b="0" i="1" smtClean="0">
                        <a:latin typeface="Cambria Math"/>
                      </a:rPr>
                      <m:t>(1.5×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𝑠𝑝𝑟𝑒𝑎𝑑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,$0.25)</m:t>
                    </m:r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1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095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Figure 4 Panel B. PRK, April 6, 2001, Rough component of the bid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6" y="1371600"/>
            <a:ext cx="720963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29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67489"/>
          </a:xfrm>
        </p:spPr>
        <p:txBody>
          <a:bodyPr>
            <a:noAutofit/>
          </a:bodyPr>
          <a:lstStyle/>
          <a:p>
            <a:r>
              <a:rPr lang="en-US" sz="2400" b="1" dirty="0"/>
              <a:t>Table 6. Wavelet variance ratios for bids and offers, </a:t>
            </a:r>
            <a:r>
              <a:rPr lang="en-US" sz="2400" b="1" dirty="0" smtClean="0"/>
              <a:t>2001-2011, </a:t>
            </a:r>
            <a:r>
              <a:rPr lang="en-US" sz="2400" b="1" i="1" dirty="0" smtClean="0"/>
              <a:t>Detail</a:t>
            </a:r>
            <a:endParaRPr lang="en-US" sz="24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60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136792"/>
              </p:ext>
            </p:extLst>
          </p:nvPr>
        </p:nvGraphicFramePr>
        <p:xfrm>
          <a:off x="609600" y="2667000"/>
          <a:ext cx="2952752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3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 …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4.70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5.44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4.32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5.28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3.74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4.59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3.12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1.98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2.01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1.94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3716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A: Computed from </a:t>
            </a:r>
            <a:r>
              <a:rPr lang="en-US" sz="2400" i="1" dirty="0" smtClean="0">
                <a:latin typeface="Cambria" pitchFamily="18" charset="0"/>
              </a:rPr>
              <a:t>unadjusted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772090"/>
              </p:ext>
            </p:extLst>
          </p:nvPr>
        </p:nvGraphicFramePr>
        <p:xfrm>
          <a:off x="4800600" y="2667000"/>
          <a:ext cx="2952751" cy="353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6013"/>
                <a:gridCol w="735013"/>
                <a:gridCol w="366712"/>
                <a:gridCol w="735013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 smtClean="0">
                          <a:effectLst/>
                          <a:latin typeface="Cambria" pitchFamily="18" charset="0"/>
                        </a:rPr>
                        <a:t> … 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20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20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20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0" y="13716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Panel B: Computed from </a:t>
            </a:r>
            <a:r>
              <a:rPr lang="en-US" sz="2400" i="1" dirty="0" err="1" smtClean="0">
                <a:latin typeface="Cambria" pitchFamily="18" charset="0"/>
              </a:rPr>
              <a:t>denoised</a:t>
            </a:r>
            <a:r>
              <a:rPr lang="en-US" sz="24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40568" y="2867526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0" y="2819400"/>
            <a:ext cx="838200" cy="3505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39453" y="2867526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62537" y="2819400"/>
            <a:ext cx="838200" cy="35052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85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/>
              <a:t>Table 6. Wavelet variance ratios for bids and offers, </a:t>
            </a:r>
            <a:r>
              <a:rPr lang="en-US" sz="2000" b="1" dirty="0" smtClean="0"/>
              <a:t>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61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121963"/>
              </p:ext>
            </p:extLst>
          </p:nvPr>
        </p:nvGraphicFramePr>
        <p:xfrm>
          <a:off x="381000" y="2438400"/>
          <a:ext cx="8381999" cy="29603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5267"/>
                <a:gridCol w="651495"/>
                <a:gridCol w="651495"/>
                <a:gridCol w="651495"/>
                <a:gridCol w="661782"/>
                <a:gridCol w="651495"/>
                <a:gridCol w="651495"/>
                <a:gridCol w="651495"/>
                <a:gridCol w="651495"/>
                <a:gridCol w="651495"/>
                <a:gridCol w="651495"/>
                <a:gridCol w="651495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5.89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1.55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2.83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3.99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3.79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3.02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3.16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2.46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2.00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6.4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2.75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2.15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2.04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1.86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1.82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752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Computed from </a:t>
            </a:r>
            <a:r>
              <a:rPr lang="en-US" sz="2000" i="1" dirty="0" err="1" smtClean="0">
                <a:latin typeface="Cambria" pitchFamily="18" charset="0"/>
              </a:rPr>
              <a:t>denoised</a:t>
            </a:r>
            <a:r>
              <a:rPr lang="en-US" sz="2000" dirty="0" smtClean="0">
                <a:latin typeface="Cambria" pitchFamily="18" charset="0"/>
              </a:rPr>
              <a:t> bids and offers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848" y="3729776"/>
            <a:ext cx="85344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49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variance ratio evidence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Without filtering: no trend in quote volatility.</a:t>
            </a:r>
          </a:p>
          <a:p>
            <a:r>
              <a:rPr lang="en-US" dirty="0" smtClean="0"/>
              <a:t>With filtering</a:t>
            </a:r>
          </a:p>
          <a:p>
            <a:pPr lvl="1"/>
            <a:r>
              <a:rPr lang="en-US" dirty="0" smtClean="0"/>
              <a:t>Volatility in earlier years is lower</a:t>
            </a:r>
          </a:p>
          <a:p>
            <a:pPr lvl="1"/>
            <a:r>
              <a:rPr lang="en-US" dirty="0" smtClean="0"/>
              <a:t>Maybe a trend 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ut highest values are mostly </a:t>
            </a:r>
            <a:br>
              <a:rPr lang="en-US" dirty="0" smtClean="0"/>
            </a:br>
            <a:r>
              <a:rPr lang="en-US" dirty="0" smtClean="0"/>
              <a:t>in 2004-2006</a:t>
            </a:r>
          </a:p>
          <a:p>
            <a:r>
              <a:rPr lang="en-US" dirty="0" smtClean="0"/>
              <a:t>The effects of filtering suggest that</a:t>
            </a:r>
          </a:p>
          <a:p>
            <a:pPr lvl="1"/>
            <a:r>
              <a:rPr lang="en-US" dirty="0" smtClean="0"/>
              <a:t>Early years: volatility due to spikes</a:t>
            </a:r>
          </a:p>
          <a:p>
            <a:pPr lvl="1"/>
            <a:r>
              <a:rPr lang="en-US" dirty="0" smtClean="0"/>
              <a:t>Later years: volatility reflects oscillations</a:t>
            </a:r>
          </a:p>
          <a:p>
            <a:r>
              <a:rPr lang="en-US" dirty="0" smtClean="0"/>
              <a:t>What changed?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425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SEC’s </a:t>
            </a:r>
            <a:r>
              <a:rPr lang="en-US" dirty="0" err="1" smtClean="0"/>
              <a:t>Reg</a:t>
            </a:r>
            <a:r>
              <a:rPr lang="en-US" dirty="0" smtClean="0"/>
              <a:t> NMS (“National Market System”)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Proposed in 2004; adopted 2005; implemented in 2006.</a:t>
            </a:r>
          </a:p>
          <a:p>
            <a:r>
              <a:rPr lang="en-US" dirty="0" smtClean="0"/>
              <a:t>Defined the framework for competition among equity markets.</a:t>
            </a:r>
          </a:p>
          <a:p>
            <a:r>
              <a:rPr lang="en-US" dirty="0" smtClean="0"/>
              <a:t>Enhanced protection against trade-</a:t>
            </a:r>
            <a:r>
              <a:rPr lang="en-US" dirty="0" err="1" smtClean="0"/>
              <a:t>throughs</a:t>
            </a:r>
            <a:endParaRPr lang="en-US" dirty="0" smtClean="0"/>
          </a:p>
          <a:p>
            <a:pPr lvl="1"/>
            <a:r>
              <a:rPr lang="en-US" dirty="0" smtClean="0"/>
              <a:t>Example: market A is bidding $10 and market B executes a trade at $9.</a:t>
            </a:r>
          </a:p>
          <a:p>
            <a:r>
              <a:rPr lang="en-US" dirty="0" smtClean="0"/>
              <a:t>For a market’s bid and offer to be protected, they have to accessible instantly (electronically)</a:t>
            </a:r>
          </a:p>
          <a:p>
            <a:pPr lvl="1"/>
            <a:r>
              <a:rPr lang="en-US" dirty="0" smtClean="0"/>
              <a:t>This requirement essentially forced all markets to become electronic.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07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and after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 to Reg NMS</a:t>
            </a:r>
          </a:p>
          <a:p>
            <a:pPr lvl="1"/>
            <a:r>
              <a:rPr lang="en-US" dirty="0" smtClean="0"/>
              <a:t>Trading dominated by slow, manual floor markets</a:t>
            </a:r>
          </a:p>
          <a:p>
            <a:pPr lvl="1"/>
            <a:r>
              <a:rPr lang="en-US" dirty="0" smtClean="0"/>
              <a:t>Weak protection against trade-</a:t>
            </a:r>
            <a:r>
              <a:rPr lang="en-US" dirty="0" err="1" smtClean="0"/>
              <a:t>throughs</a:t>
            </a:r>
            <a:endParaRPr lang="en-US" dirty="0"/>
          </a:p>
          <a:p>
            <a:r>
              <a:rPr lang="en-US" dirty="0" smtClean="0"/>
              <a:t>Post Reg NMS</a:t>
            </a:r>
          </a:p>
          <a:p>
            <a:pPr lvl="1"/>
            <a:r>
              <a:rPr lang="en-US" dirty="0" smtClean="0"/>
              <a:t>Bids and offers are firm and accessible.</a:t>
            </a:r>
          </a:p>
          <a:p>
            <a:pPr lvl="1"/>
            <a:r>
              <a:rPr lang="en-US" dirty="0" smtClean="0"/>
              <a:t>Strong trade-through protection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890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has quote volatility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Apples vs. oranges</a:t>
            </a:r>
          </a:p>
          <a:p>
            <a:pPr lvl="1"/>
            <a:r>
              <a:rPr lang="en-US" sz="2800" dirty="0" smtClean="0"/>
              <a:t>The nature of quotes has changed.</a:t>
            </a:r>
          </a:p>
          <a:p>
            <a:r>
              <a:rPr lang="en-US" sz="2800" dirty="0" smtClean="0"/>
              <a:t>Quote volatility has changed</a:t>
            </a:r>
          </a:p>
          <a:p>
            <a:pPr lvl="1"/>
            <a:r>
              <a:rPr lang="en-US" sz="2800" dirty="0" smtClean="0"/>
              <a:t>From infrequent large changes to frequent (and oscillatory) small changes.</a:t>
            </a:r>
          </a:p>
          <a:p>
            <a:r>
              <a:rPr lang="en-US" sz="2800" dirty="0" smtClean="0"/>
              <a:t>Possibly a overall small increase, </a:t>
            </a:r>
          </a:p>
          <a:p>
            <a:pPr lvl="1"/>
            <a:r>
              <a:rPr lang="en-US" sz="2800" dirty="0" smtClean="0"/>
              <a:t>But nothing as strong as the trend implied by the growth in quote messaging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590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strategies give rise to </a:t>
            </a:r>
            <a:r>
              <a:rPr lang="en-US" sz="2800" dirty="0" smtClean="0"/>
              <a:t>the episodic oscillations? </a:t>
            </a:r>
            <a:endParaRPr lang="en-US" sz="2800" dirty="0"/>
          </a:p>
          <a:p>
            <a:r>
              <a:rPr lang="en-US" sz="2800" dirty="0"/>
              <a:t>Are the HFQ episodes unstable </a:t>
            </a:r>
            <a:r>
              <a:rPr lang="en-US" sz="2800" dirty="0" err="1"/>
              <a:t>algos</a:t>
            </a:r>
            <a:r>
              <a:rPr lang="en-US" sz="2800" dirty="0"/>
              <a:t>?</a:t>
            </a:r>
          </a:p>
          <a:p>
            <a:r>
              <a:rPr lang="en-US" sz="2800" dirty="0"/>
              <a:t>Are they sensible strategies to detect and access liquidity?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399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overheads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827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internalized execution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broker receives a retail buy order.</a:t>
            </a:r>
          </a:p>
          <a:p>
            <a:pPr lvl="1"/>
            <a:r>
              <a:rPr lang="en-US" dirty="0" smtClean="0"/>
              <a:t>The order is not sent to an exchange or any other venue.</a:t>
            </a:r>
          </a:p>
          <a:p>
            <a:pPr lvl="1"/>
            <a:r>
              <a:rPr lang="en-US" dirty="0" smtClean="0"/>
              <a:t>The broker sells directly to the customer at the National Best Offer (NBO)</a:t>
            </a:r>
          </a:p>
          <a:p>
            <a:r>
              <a:rPr lang="en-US" dirty="0" smtClean="0"/>
              <a:t>Volatility in the NBO </a:t>
            </a:r>
            <a:r>
              <a:rPr lang="en-US" dirty="0" smtClean="0">
                <a:sym typeface="Wingdings" pitchFamily="2" charset="2"/>
              </a:rPr>
              <a:t> volatility in execution price.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0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“Dark” the market executing the order did not previously post a visible bid or offer at the execution price.</a:t>
            </a:r>
          </a:p>
          <a:p>
            <a:pPr lvl="1"/>
            <a:r>
              <a:rPr lang="en-US" dirty="0" smtClean="0"/>
              <a:t>The trade itself is promptly reported.</a:t>
            </a:r>
          </a:p>
          <a:p>
            <a:r>
              <a:rPr lang="en-US" dirty="0" smtClean="0"/>
              <a:t>Dark mechanisms</a:t>
            </a:r>
          </a:p>
          <a:p>
            <a:pPr lvl="1"/>
            <a:r>
              <a:rPr lang="en-US" dirty="0" smtClean="0"/>
              <a:t>Hidden (</a:t>
            </a:r>
            <a:r>
              <a:rPr lang="en-US" dirty="0" err="1" smtClean="0"/>
              <a:t>undisplayed</a:t>
            </a:r>
            <a:r>
              <a:rPr lang="en-US" dirty="0" smtClean="0"/>
              <a:t>) limit orders</a:t>
            </a:r>
          </a:p>
          <a:p>
            <a:pPr lvl="1"/>
            <a:r>
              <a:rPr lang="en-US" dirty="0" smtClean="0"/>
              <a:t>Internalized executions</a:t>
            </a:r>
          </a:p>
          <a:p>
            <a:pPr lvl="1"/>
            <a:r>
              <a:rPr lang="en-US" dirty="0" smtClean="0"/>
              <a:t>Dark pools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trades: dark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Mechanism</a:t>
            </a:r>
          </a:p>
          <a:p>
            <a:pPr lvl="1"/>
            <a:r>
              <a:rPr lang="en-US" dirty="0" smtClean="0"/>
              <a:t>Traders send buy and sell orders to a computer.</a:t>
            </a:r>
          </a:p>
          <a:p>
            <a:pPr lvl="1"/>
            <a:r>
              <a:rPr lang="en-US" dirty="0" smtClean="0"/>
              <a:t>The orders are not displayed.</a:t>
            </a:r>
          </a:p>
          <a:p>
            <a:pPr lvl="1"/>
            <a:r>
              <a:rPr lang="en-US" dirty="0" smtClean="0"/>
              <a:t>If the computer finds a feasible match, a trade occurs.</a:t>
            </a:r>
          </a:p>
          <a:p>
            <a:r>
              <a:rPr lang="en-US" dirty="0" smtClean="0"/>
              <a:t>The trade is priced at the midpoint of the National Best Bid and Offer (NBBO)</a:t>
            </a:r>
          </a:p>
          <a:p>
            <a:r>
              <a:rPr lang="en-US" dirty="0" smtClean="0"/>
              <a:t>Volatility in the NBBO causes volatility in the execution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Look-back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Internalization: a broker receives a retail buy order and executes the order at the NBO.</a:t>
            </a:r>
          </a:p>
          <a:p>
            <a:r>
              <a:rPr lang="en-US" dirty="0" smtClean="0"/>
              <a:t>Problem: how does the customer know what the NBO is or was?</a:t>
            </a:r>
          </a:p>
          <a:p>
            <a:r>
              <a:rPr lang="en-US" dirty="0" smtClean="0"/>
              <a:t>Might the dealer take the highest price in the interval of indeterminacy?</a:t>
            </a:r>
          </a:p>
          <a:p>
            <a:pPr lvl="1"/>
            <a:r>
              <a:rPr lang="en-US" dirty="0" smtClean="0"/>
              <a:t>Stoll and </a:t>
            </a:r>
            <a:r>
              <a:rPr lang="en-US" dirty="0" err="1" smtClean="0"/>
              <a:t>Schenzler</a:t>
            </a:r>
            <a:r>
              <a:rPr lang="en-US" dirty="0" smtClean="0"/>
              <a:t> (2002)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lost by first-differencing?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1763"/>
          </a:xfrm>
        </p:spPr>
        <p:txBody>
          <a:bodyPr/>
          <a:lstStyle/>
          <a:p>
            <a:r>
              <a:rPr lang="en-US" dirty="0" smtClean="0"/>
              <a:t>First difference plot of a simulated series.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66900"/>
            <a:ext cx="699065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0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and the integrated series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5858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32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quote volatility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 approach</a:t>
            </a:r>
          </a:p>
          <a:p>
            <a:pPr lvl="1"/>
            <a:r>
              <a:rPr lang="en-US" i="1" dirty="0" smtClean="0"/>
              <a:t>parametric model</a:t>
            </a:r>
            <a:r>
              <a:rPr lang="en-US" dirty="0" smtClean="0"/>
              <a:t> for variance of price </a:t>
            </a:r>
            <a:r>
              <a:rPr lang="en-US" i="1" dirty="0" smtClean="0"/>
              <a:t>changes</a:t>
            </a:r>
            <a:r>
              <a:rPr lang="en-US" dirty="0"/>
              <a:t> </a:t>
            </a:r>
            <a:r>
              <a:rPr lang="en-US" dirty="0" smtClean="0"/>
              <a:t>(ARCH, GARCH, …)</a:t>
            </a:r>
          </a:p>
          <a:p>
            <a:r>
              <a:rPr lang="en-US" dirty="0" smtClean="0"/>
              <a:t>This study</a:t>
            </a:r>
          </a:p>
          <a:p>
            <a:pPr lvl="1"/>
            <a:r>
              <a:rPr lang="en-US" i="1" dirty="0" smtClean="0"/>
              <a:t>Non-parametric</a:t>
            </a:r>
            <a:r>
              <a:rPr lang="en-US" dirty="0" smtClean="0"/>
              <a:t> analysis of variances of price </a:t>
            </a:r>
            <a:r>
              <a:rPr lang="en-US" i="1" dirty="0" smtClean="0"/>
              <a:t>levels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08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Variance about a local mean of a random walk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112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2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089"/>
          </a:xfrm>
        </p:spPr>
        <p:txBody>
          <a:bodyPr>
            <a:no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</a:t>
            </a:r>
            <a:r>
              <a:rPr lang="en-US" sz="2000" b="1" dirty="0" smtClean="0">
                <a:ea typeface="Cambria Math" pitchFamily="18" charset="0"/>
              </a:rPr>
              <a:t>2001-2011</a:t>
            </a:r>
            <a:endParaRPr lang="en-US" sz="2000" dirty="0">
              <a:ea typeface="Cambria Math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69781"/>
              </p:ext>
            </p:extLst>
          </p:nvPr>
        </p:nvGraphicFramePr>
        <p:xfrm>
          <a:off x="348152" y="1447800"/>
          <a:ext cx="7723187" cy="49339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82687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  <a:gridCol w="127000"/>
                <a:gridCol w="98425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0.25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0.07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(&lt;0.01)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0.34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6.77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(0.52)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47.03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25.18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109.42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(16.17)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(2.57)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(5.75)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(0.98)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(13.16)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(3.22)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735.03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489.43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862.96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302.16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1,638.73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333.50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(30.23)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(73.94)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(23.79)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492.40)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(12.05)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2,511.15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1,554.80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2,872.45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1,046.55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4,623.58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1,164.98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(80.99)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(39.18)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335.55)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101.74)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849.95)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(41.65)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0668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" pitchFamily="18" charset="0"/>
              </a:rPr>
              <a:t>Panel A. Rough variances, mils per share</a:t>
            </a:r>
          </a:p>
        </p:txBody>
      </p:sp>
    </p:spTree>
    <p:extLst>
      <p:ext uri="{BB962C8B-B14F-4D97-AF65-F5344CB8AC3E}">
        <p14:creationId xmlns:p14="http://schemas.microsoft.com/office/powerpoint/2010/main" val="10729640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rmAutofit/>
          </a:bodyPr>
          <a:lstStyle/>
          <a:p>
            <a:r>
              <a:rPr lang="en-US" sz="2000" b="1" dirty="0">
                <a:ea typeface="Cambria Math" pitchFamily="18" charset="0"/>
              </a:rPr>
              <a:t>Table 8. Wavelet bid and offer variances, 2001-2011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77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12304"/>
              </p:ext>
            </p:extLst>
          </p:nvPr>
        </p:nvGraphicFramePr>
        <p:xfrm>
          <a:off x="990600" y="1524000"/>
          <a:ext cx="6553200" cy="49339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3114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  <a:gridCol w="134736"/>
                <a:gridCol w="774729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</a:t>
                      </a:r>
                      <a:r>
                        <a:rPr lang="en-US" sz="1800" dirty="0" smtClean="0">
                          <a:effectLst/>
                          <a:latin typeface="Cambria" pitchFamily="18" charset="0"/>
                        </a:rPr>
                        <a:t>ime </a:t>
                      </a: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2001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2005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2007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6.09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4.46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(0.40)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(1.42)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(1.16)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2.94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(0.69)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3.64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2.78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2.28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(0.10)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2.36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2.60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2.03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(0.37)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(0.29)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(0.01)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27305" marB="27305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0668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 pitchFamily="18" charset="0"/>
              </a:rPr>
              <a:t>Panel B. Rough variance ratios</a:t>
            </a:r>
          </a:p>
        </p:txBody>
      </p:sp>
    </p:spTree>
    <p:extLst>
      <p:ext uri="{BB962C8B-B14F-4D97-AF65-F5344CB8AC3E}">
        <p14:creationId xmlns:p14="http://schemas.microsoft.com/office/powerpoint/2010/main" val="31655663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Table 3. Time scale variance across dollar volume quintiles, 2011 </a:t>
                </a:r>
                <a:br>
                  <a:rPr lang="en-US" sz="2000" dirty="0" smtClean="0"/>
                </a:br>
                <a:r>
                  <a:rPr lang="en-US" sz="2000" dirty="0" smtClean="0"/>
                  <a:t>Panel A: Rough volatility,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mils per share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1"/>
                <a:ext cx="8229600" cy="838199"/>
              </a:xfrm>
              <a:blipFill rotWithShape="1">
                <a:blip r:embed="rId2"/>
                <a:stretch>
                  <a:fillRect b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545102"/>
              </p:ext>
            </p:extLst>
          </p:nvPr>
        </p:nvGraphicFramePr>
        <p:xfrm>
          <a:off x="457200" y="117348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0.50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1.11</a:t>
                      </a: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L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>
                    <a:lnR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0.76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0.95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1.45</a:t>
                      </a:r>
                    </a:p>
                  </a:txBody>
                  <a:tcPr marL="38100" marR="38100" marT="8890" marB="8890" anchor="b"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1.91</a:t>
                      </a: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2.14</a:t>
                      </a:r>
                    </a:p>
                  </a:txBody>
                  <a:tcPr marL="38100" marR="38100" marT="8890" marB="8890" anchor="b">
                    <a:lnL w="12700" cmpd="sng">
                      <a:noFill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2.80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1.79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2.75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3.70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4.19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(0.09)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7.54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3.63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4.51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7.05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10.12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12.02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(0.10)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(0.27)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27.88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11.83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15.29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24.76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38.35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47.61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(0.39)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(0.47)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(0.50)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(1.14)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52.84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20.94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28.09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46.87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74.69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90.49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(0.78)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(0.86)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(1.03)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(2.04)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</a:rPr>
                        <a:t>(2.26)</a:t>
                      </a: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7193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0"/>
                <a:ext cx="8229600" cy="990600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000" dirty="0" smtClean="0"/>
                  <a:t>Table 3. Time scale variance across dollar volume quintiles, 2011</a:t>
                </a:r>
                <a:br>
                  <a:rPr lang="en-US" sz="2000" dirty="0" smtClean="0"/>
                </a:br>
                <a:r>
                  <a:rPr lang="en-US" sz="2000" dirty="0" smtClean="0"/>
                  <a:t>Panel B, Rough volatility,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</a:t>
                </a:r>
                <a:r>
                  <a:rPr lang="en-US" sz="2000" dirty="0" err="1" smtClean="0"/>
                  <a:t>bp</a:t>
                </a:r>
                <a:r>
                  <a:rPr lang="en-US" sz="2000" dirty="0" smtClean="0"/>
                  <a:t> </a:t>
                </a:r>
                <a:endParaRPr lang="en-US" sz="2000" baseline="30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0"/>
                <a:ext cx="8229600" cy="990600"/>
              </a:xfrm>
              <a:blipFill rotWithShape="1">
                <a:blip r:embed="rId2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526485"/>
              </p:ext>
            </p:extLst>
          </p:nvPr>
        </p:nvGraphicFramePr>
        <p:xfrm>
          <a:off x="457200" y="9906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&lt; 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0.08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0.31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0.22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(&lt;0.01)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0.83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1.34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1.07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0.73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0.59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0.43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1.58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2.56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2.03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1.41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1.15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0.85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(0.08)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4.10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6.32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5.17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3.65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3.13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2.42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(0.09)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14.40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20.19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17.85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12.96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11.92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9.64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(0.14)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(0.52)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(0.16)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(0.15)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26.79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35.62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33.19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24.41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23.20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18.38</a:t>
                      </a: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(0.27)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(0.95)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(0.72)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(0.43)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  <a:ea typeface="Times New Roman"/>
                        </a:rPr>
                        <a:t>(0.35)</a:t>
                      </a: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  <a:ea typeface="Times New Roman"/>
                        </a:rPr>
                        <a:t>(0.30)</a:t>
                      </a: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3541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089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Table 3. Time scale variance estimates </a:t>
            </a:r>
            <a:r>
              <a:rPr lang="en-US" sz="2000" dirty="0" smtClean="0"/>
              <a:t>across $ </a:t>
            </a:r>
            <a:r>
              <a:rPr lang="en-US" sz="2000" dirty="0"/>
              <a:t>volume quintiles, </a:t>
            </a:r>
            <a:r>
              <a:rPr lang="en-US" sz="2000" dirty="0" smtClean="0"/>
              <a:t>2011</a:t>
            </a:r>
            <a:br>
              <a:rPr lang="en-US" sz="2000" dirty="0" smtClean="0"/>
            </a:br>
            <a:r>
              <a:rPr lang="en-US" sz="2000" dirty="0"/>
              <a:t>Panel C. </a:t>
            </a:r>
            <a:r>
              <a:rPr lang="en-US" sz="2000" dirty="0" smtClean="0"/>
              <a:t>Rough variance ratios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662043"/>
              </p:ext>
            </p:extLst>
          </p:nvPr>
        </p:nvGraphicFramePr>
        <p:xfrm>
          <a:off x="457200" y="1066800"/>
          <a:ext cx="8229600" cy="5532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&lt; 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4.22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12.72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3.45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2.62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(1.28)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(6.96)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50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12.01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1.69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(1.25)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(6.81)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3.53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2.83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2.20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1.57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(1.06)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(5.77)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800 </a:t>
                      </a:r>
                      <a:r>
                        <a:rPr lang="en-US" sz="1800" dirty="0" err="1">
                          <a:effectLst/>
                          <a:latin typeface="Cambria" pitchFamily="18" charset="0"/>
                        </a:rPr>
                        <a:t>ms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7.82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2.50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2.02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1.43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(0.66)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(3.56)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5.87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2.17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(0.38)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(2.08)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3.06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(0.64)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1.58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1.24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(0.12)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1.06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(0.06)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  <a:cs typeface="Times"/>
                        </a:rPr>
                        <a:t>(0.02)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9927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Table 3. Time scale variance estimates across $ volume quintiles, 2011</a:t>
            </a:r>
            <a:br>
              <a:rPr lang="en-US" sz="2000" dirty="0"/>
            </a:br>
            <a:r>
              <a:rPr lang="en-US" sz="2000" dirty="0"/>
              <a:t>Panel </a:t>
            </a:r>
            <a:r>
              <a:rPr lang="en-US" sz="2000" dirty="0" smtClean="0"/>
              <a:t>D. Bid-offer correlations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187031"/>
              </p:ext>
            </p:extLst>
          </p:nvPr>
        </p:nvGraphicFramePr>
        <p:xfrm>
          <a:off x="457200" y="1524000"/>
          <a:ext cx="8229600" cy="4947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Cambria" pitchFamily="18" charset="0"/>
                        </a:rPr>
                        <a:t>Dollar trading volume quintiles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Level, j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Time scale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Full sample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 (low)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 (high)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0.05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0.23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0.33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800 ms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3.2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0.19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0.82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25.6 sec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0.27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0.61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0.75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0.95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(0.01)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6.8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0.44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0.88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0.97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16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27.3 min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0.51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0.96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0.99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1.00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Cambria" pitchFamily="18" charset="0"/>
                        </a:rPr>
                        <a:t> 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(0.02)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(0.05)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(0.04)</a:t>
                      </a:r>
                      <a:endParaRPr lang="en-US" sz="180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/>
                        </a:rPr>
                        <a:t>(0.03)</a:t>
                      </a:r>
                      <a:endParaRPr lang="en-US" sz="18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38100" marR="38100" marT="8890" marB="889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6167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 and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en-US" dirty="0" smtClean="0"/>
              <a:t>Mainstream volatility modeling</a:t>
            </a:r>
          </a:p>
          <a:p>
            <a:r>
              <a:rPr lang="en-US" dirty="0" smtClean="0"/>
              <a:t>Analyses of high frequency trading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Methodology: time scale resolution and variance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593"/>
            <a:ext cx="8458200" cy="959207"/>
          </a:xfrm>
        </p:spPr>
        <p:txBody>
          <a:bodyPr>
            <a:normAutofit/>
          </a:bodyPr>
          <a:lstStyle/>
          <a:p>
            <a:r>
              <a:rPr lang="en-US" dirty="0" smtClean="0"/>
              <a:t>Volatility Modeling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Mainstream ARCH, GARCH, and similar models focus on fundamental/informational volatility.</a:t>
            </a:r>
          </a:p>
          <a:p>
            <a:pPr lvl="1"/>
            <a:r>
              <a:rPr lang="en-US" dirty="0" smtClean="0"/>
              <a:t>Statistically: volatility in the unit-root component of prices.</a:t>
            </a:r>
          </a:p>
          <a:p>
            <a:pPr lvl="1"/>
            <a:r>
              <a:rPr lang="en-US" dirty="0" smtClean="0"/>
              <a:t>Economically important for portfolio allocation, derivatives valuation and hedging.</a:t>
            </a:r>
          </a:p>
          <a:p>
            <a:r>
              <a:rPr lang="en-US" dirty="0" smtClean="0"/>
              <a:t>Quote volatility is non-informational</a:t>
            </a:r>
          </a:p>
          <a:p>
            <a:pPr lvl="1"/>
            <a:r>
              <a:rPr lang="en-US" dirty="0" smtClean="0"/>
              <a:t>Statistically: short-term, stationary, transient volatility</a:t>
            </a:r>
          </a:p>
          <a:p>
            <a:pPr lvl="1"/>
            <a:r>
              <a:rPr lang="en-US" dirty="0" smtClean="0"/>
              <a:t>Economically important for trading and market making.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Realized volatility (RV)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Volatility estimates formed from HF data.</a:t>
            </a:r>
            <a:endParaRPr lang="en-US" dirty="0"/>
          </a:p>
          <a:p>
            <a:pPr lvl="1"/>
            <a:r>
              <a:rPr lang="en-US" dirty="0" smtClean="0"/>
              <a:t>RV = average </a:t>
            </a:r>
            <a:r>
              <a:rPr lang="en-US" dirty="0"/>
              <a:t>(absolute/squared)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price </a:t>
            </a:r>
            <a:r>
              <a:rPr lang="en-US" i="1" dirty="0"/>
              <a:t>changes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Andersen, </a:t>
            </a:r>
            <a:r>
              <a:rPr lang="en-US" dirty="0" err="1"/>
              <a:t>Bollerslev</a:t>
            </a:r>
            <a:r>
              <a:rPr lang="en-US" dirty="0"/>
              <a:t>, Diebold and </a:t>
            </a:r>
            <a:r>
              <a:rPr lang="en-US" dirty="0" err="1"/>
              <a:t>Ebens</a:t>
            </a:r>
            <a:r>
              <a:rPr lang="en-US" dirty="0"/>
              <a:t> (2001), and others </a:t>
            </a:r>
          </a:p>
          <a:p>
            <a:r>
              <a:rPr lang="en-US" dirty="0" smtClean="0"/>
              <a:t>At high frequencies, microstructure noise becomes the dominant component of RV.</a:t>
            </a:r>
          </a:p>
          <a:p>
            <a:r>
              <a:rPr lang="en-US" dirty="0" smtClean="0"/>
              <a:t>Hansen </a:t>
            </a:r>
            <a:r>
              <a:rPr lang="en-US" dirty="0"/>
              <a:t>and </a:t>
            </a:r>
            <a:r>
              <a:rPr lang="en-US" dirty="0" err="1"/>
              <a:t>Lunde</a:t>
            </a:r>
            <a:r>
              <a:rPr lang="en-US" dirty="0"/>
              <a:t> (2006) advocate using </a:t>
            </a:r>
            <a:r>
              <a:rPr lang="en-US" dirty="0" smtClean="0"/>
              <a:t>local level </a:t>
            </a:r>
            <a:r>
              <a:rPr lang="en-US" dirty="0"/>
              <a:t>averaging (“pre-averaging”) to eliminate microstructure noise.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3" y="1084395"/>
            <a:ext cx="7399957" cy="55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Pre-averaging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33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Quote volatility </a:t>
            </a:r>
            <a:r>
              <a:rPr lang="en-US" sz="3200" dirty="0" smtClean="0"/>
              <a:t>is </a:t>
            </a:r>
            <a:r>
              <a:rPr lang="en-US" sz="3200" dirty="0"/>
              <a:t>microstructure noise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Present study</a:t>
            </a:r>
          </a:p>
          <a:p>
            <a:pPr lvl="1"/>
            <a:r>
              <a:rPr lang="en-US" dirty="0" smtClean="0"/>
              <a:t>Form local level averages</a:t>
            </a:r>
          </a:p>
          <a:p>
            <a:pPr lvl="1"/>
            <a:r>
              <a:rPr lang="en-US" dirty="0" smtClean="0"/>
              <a:t>Examine volatility centered on these averages.</a:t>
            </a:r>
          </a:p>
          <a:p>
            <a:r>
              <a:rPr lang="en-US" dirty="0" smtClean="0"/>
              <a:t>Other contrasts with mainstream volatility modeling</a:t>
            </a:r>
          </a:p>
          <a:p>
            <a:pPr lvl="1"/>
            <a:r>
              <a:rPr lang="en-US" dirty="0"/>
              <a:t>Trade prices vs. </a:t>
            </a:r>
            <a:r>
              <a:rPr lang="en-US" i="1" dirty="0"/>
              <a:t>bid and offer quotes</a:t>
            </a:r>
          </a:p>
          <a:p>
            <a:pPr lvl="1"/>
            <a:r>
              <a:rPr lang="en-US" dirty="0"/>
              <a:t>“Liquid” securities (indexes, Dow stocks, FX) vs. </a:t>
            </a:r>
            <a:r>
              <a:rPr lang="en-US" i="1" dirty="0"/>
              <a:t>mid- and low-cap issues</a:t>
            </a:r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115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898882"/>
          </a:xfrm>
        </p:spPr>
        <p:txBody>
          <a:bodyPr>
            <a:normAutofit/>
          </a:bodyPr>
          <a:lstStyle/>
          <a:p>
            <a:r>
              <a:rPr lang="en-US" dirty="0" smtClean="0"/>
              <a:t>High-frequency trading (HFT)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Institutional background of US equity markets</a:t>
            </a:r>
          </a:p>
          <a:p>
            <a:r>
              <a:rPr lang="en-US" dirty="0" smtClean="0"/>
              <a:t>HFT: a working definition</a:t>
            </a:r>
          </a:p>
          <a:p>
            <a:r>
              <a:rPr lang="en-US" dirty="0" smtClean="0"/>
              <a:t>The current debate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985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equity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Fragmentation</a:t>
            </a:r>
          </a:p>
          <a:p>
            <a:pPr lvl="1"/>
            <a:r>
              <a:rPr lang="en-US" dirty="0" smtClean="0"/>
              <a:t>There are multiple trading venues (market centers)</a:t>
            </a:r>
          </a:p>
          <a:p>
            <a:r>
              <a:rPr lang="en-US" dirty="0" smtClean="0"/>
              <a:t>Lit and dark markets</a:t>
            </a:r>
          </a:p>
          <a:p>
            <a:pPr lvl="1"/>
            <a:r>
              <a:rPr lang="en-US" dirty="0" smtClean="0"/>
              <a:t>Lit markets display bid and offer quotes</a:t>
            </a:r>
          </a:p>
          <a:p>
            <a:pPr lvl="1"/>
            <a:r>
              <a:rPr lang="en-US" dirty="0" smtClean="0"/>
              <a:t>Dark markets post no visible quotes.</a:t>
            </a:r>
          </a:p>
          <a:p>
            <a:r>
              <a:rPr lang="en-US" dirty="0" smtClean="0"/>
              <a:t>Low latency / high-frequency trading</a:t>
            </a:r>
          </a:p>
          <a:p>
            <a:pPr lvl="1"/>
            <a:r>
              <a:rPr lang="en-US" dirty="0" smtClean="0"/>
              <a:t>The arms race for first-mover advantage</a:t>
            </a:r>
          </a:p>
          <a:p>
            <a:pPr lvl="1"/>
            <a:r>
              <a:rPr lang="en-US" dirty="0" smtClean="0"/>
              <a:t>The segmentation of traders into the quick and the dead.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923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975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HFT: Commodities Futures Trading Commission draft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form of automated trading that employs: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a) </a:t>
            </a:r>
            <a:r>
              <a:rPr lang="en-US" i="1" dirty="0"/>
              <a:t>algorithms </a:t>
            </a:r>
            <a:r>
              <a:rPr lang="en-US" dirty="0"/>
              <a:t>for decision making, order initiation, generation, routing, or execution, for each individual transaction without human direction;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b) low-latency </a:t>
            </a:r>
            <a:r>
              <a:rPr lang="en-US" i="1" dirty="0"/>
              <a:t>technology that is designed to minimize response times</a:t>
            </a:r>
            <a:r>
              <a:rPr lang="en-US" dirty="0"/>
              <a:t>, including proximity and co-location services;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c) </a:t>
            </a:r>
            <a:r>
              <a:rPr lang="en-US" i="1" dirty="0"/>
              <a:t>high speed connections</a:t>
            </a:r>
            <a:r>
              <a:rPr lang="en-US" dirty="0"/>
              <a:t> to markets for order entry; and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d) </a:t>
            </a:r>
            <a:r>
              <a:rPr lang="en-US" i="1" dirty="0"/>
              <a:t>high message rates </a:t>
            </a:r>
            <a:r>
              <a:rPr lang="en-US" dirty="0"/>
              <a:t>(orders, quotes or cancellations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900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economic/regulatory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“HF traders are the new market makers.”</a:t>
            </a:r>
          </a:p>
          <a:p>
            <a:pPr lvl="1"/>
            <a:r>
              <a:rPr lang="en-US" dirty="0" smtClean="0"/>
              <a:t>Like traditional dealers and specialists.</a:t>
            </a:r>
          </a:p>
          <a:p>
            <a:pPr lvl="1"/>
            <a:r>
              <a:rPr lang="en-US" dirty="0" smtClean="0"/>
              <a:t>They provide valuable intermediation services.</a:t>
            </a:r>
          </a:p>
          <a:p>
            <a:r>
              <a:rPr lang="en-US" dirty="0" smtClean="0"/>
              <a:t>“HF traders profit by anticipating and front-running the orders of long-term investors.”</a:t>
            </a:r>
          </a:p>
          <a:p>
            <a:pPr lvl="1"/>
            <a:r>
              <a:rPr lang="en-US" dirty="0" smtClean="0"/>
              <a:t>They impose costs on these investors.</a:t>
            </a:r>
          </a:p>
          <a:p>
            <a:pPr lvl="1"/>
            <a:r>
              <a:rPr lang="en-US" dirty="0" smtClean="0"/>
              <a:t>This will discourage the production and analysis of fundamental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5773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this risk zero-mean and diversifiable?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low-cap stocks, the volatility over three seconds averages 2.5 basis points (0.025%)</a:t>
            </a:r>
          </a:p>
          <a:p>
            <a:pPr lvl="1"/>
            <a:r>
              <a:rPr lang="en-US" dirty="0" smtClean="0"/>
              <a:t>In a portfolio of 100 trades, the volatility is 0.25 basis points.</a:t>
            </a:r>
          </a:p>
          <a:p>
            <a:r>
              <a:rPr lang="en-US" dirty="0" smtClean="0"/>
              <a:t>What if, for particular agents, the risk is not zero-mean?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BAFFF-E36A-4B57-9655-92B0909E7771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4073"/>
      </p:ext>
    </p:extLst>
  </p:cSld>
  <p:clrMapOvr>
    <a:masterClrMapping/>
  </p:clrMapOvr>
</p:sld>
</file>

<file path=ppt/theme/theme1.xml><?xml version="1.0" encoding="utf-8"?>
<a:theme xmlns:a="http://schemas.openxmlformats.org/drawingml/2006/main" name="ClassNote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tx2"/>
            </a:solidFill>
            <a:latin typeface="Cambr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latin typeface="Cambr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ClassNote02</Template>
  <TotalTime>4047</TotalTime>
  <Words>5528</Words>
  <Application>Microsoft Office PowerPoint</Application>
  <PresentationFormat>On-screen Show (4:3)</PresentationFormat>
  <Paragraphs>2024</Paragraphs>
  <Slides>91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2" baseType="lpstr">
      <vt:lpstr>ClassNote02</vt:lpstr>
      <vt:lpstr>High Frequency Quoting: Short-Term Volatility  in Bids and Offers</vt:lpstr>
      <vt:lpstr>Disclaimers</vt:lpstr>
      <vt:lpstr>What does quote volatility look like?</vt:lpstr>
      <vt:lpstr>Figure 1. AEPI bid and offer, April 29, 2011 </vt:lpstr>
      <vt:lpstr>Figure 1. AEPI bid and offer on April 29, 2011 (detail)</vt:lpstr>
      <vt:lpstr>Features of the AEPI episodes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Quote volatility: the questions</vt:lpstr>
      <vt:lpstr>Economic consequences of quote volatility</vt:lpstr>
      <vt:lpstr>Quote volatility and noise: “flickering quotes”</vt:lpstr>
      <vt:lpstr>Execution price risk for marketable orders</vt:lpstr>
      <vt:lpstr>Execution price risk for marketable orders</vt:lpstr>
      <vt:lpstr>Execution price risk for dark trades</vt:lpstr>
      <vt:lpstr>Quote volatility and look-back options</vt:lpstr>
      <vt:lpstr>“Spoofing” manipulations</vt:lpstr>
      <vt:lpstr>What are the connections  between high-frequency quoting  and high-frequency trading?</vt:lpstr>
      <vt:lpstr>The first studies: HFT is beneficial/benign</vt:lpstr>
      <vt:lpstr>Follow-on: “Maybe HF traders are predatory.”</vt:lpstr>
      <vt:lpstr>The spillover questions</vt:lpstr>
      <vt:lpstr>Descriptive statistics: computation and interpretation</vt:lpstr>
      <vt:lpstr>Local variances about local means</vt:lpstr>
      <vt:lpstr>Rough variances</vt:lpstr>
      <vt:lpstr>The incremental (“wavelet”) variances</vt:lpstr>
      <vt:lpstr>Interpretation</vt:lpstr>
      <vt:lpstr>Mils per share</vt:lpstr>
      <vt:lpstr>Basis points (One bp = 0.01%)</vt:lpstr>
      <vt:lpstr>The short/long variance ratio</vt:lpstr>
      <vt:lpstr>Variance ratios (cont’d)</vt:lpstr>
      <vt:lpstr>The empirical analysis</vt:lpstr>
      <vt:lpstr>Table 1. Summary Statistics, 2011</vt:lpstr>
      <vt:lpstr>Table 2. Time scale variance estimates, 2011</vt:lpstr>
      <vt:lpstr>Figure 2. Wavelet variance ratios across time scale  and dollar volume quintiles</vt:lpstr>
      <vt:lpstr>Table 2. Time scale variance estimates, 2011</vt:lpstr>
      <vt:lpstr>Figure 3. Wavelet correlations between the National Best Bid and National Best Offer</vt:lpstr>
      <vt:lpstr>The 2011 results: a summary</vt:lpstr>
      <vt:lpstr>Historical analysis</vt:lpstr>
      <vt:lpstr>High-resolution analysis …   … with low resolution data</vt:lpstr>
      <vt:lpstr>The problem</vt:lpstr>
      <vt:lpstr>Recall the constant intensity Poisson process …</vt:lpstr>
      <vt:lpstr>PowerPoint Presentation</vt:lpstr>
      <vt:lpstr>Formalities</vt:lpstr>
      <vt:lpstr>Does this really work?</vt:lpstr>
      <vt:lpstr>Back to the 2001-2011 historical sample</vt:lpstr>
      <vt:lpstr>Table 5. Summary statistics, historical sample,  2001-2011 (only odd numbered years are shown)</vt:lpstr>
      <vt:lpstr>Table 5. Summary statistics, historical sample,  2001-2011 (only odd numbered years are shown)</vt:lpstr>
      <vt:lpstr>What statistics to consider?</vt:lpstr>
      <vt:lpstr>Table 6. Wavelet variance ratios for bids and offers, 2001-2011</vt:lpstr>
      <vt:lpstr>No trend in quote volatilities?</vt:lpstr>
      <vt:lpstr>Figure 4 Panel A. Bid and offer for PRK, April 6, 2001.</vt:lpstr>
      <vt:lpstr>Compare</vt:lpstr>
      <vt:lpstr>Figure 4 Panel B. PRK, April 6, 2001, Rough component of the bid</vt:lpstr>
      <vt:lpstr>Table 6. Wavelet variance ratios for bids and offers, 2001-2011, Detail</vt:lpstr>
      <vt:lpstr>Table 6. Wavelet variance ratios for bids and offers, 2001-2011</vt:lpstr>
      <vt:lpstr>Summary of the variance ratio evidence</vt:lpstr>
      <vt:lpstr>SEC’s Reg NMS (“National Market System”)</vt:lpstr>
      <vt:lpstr>Before and after</vt:lpstr>
      <vt:lpstr>So has quote volatility increased?</vt:lpstr>
      <vt:lpstr>Follow-up questions</vt:lpstr>
      <vt:lpstr>Extra overheads</vt:lpstr>
      <vt:lpstr>Dark trades: internalized execution</vt:lpstr>
      <vt:lpstr>Dark trading</vt:lpstr>
      <vt:lpstr>Dark trades: dark pools</vt:lpstr>
      <vt:lpstr>Look-back options</vt:lpstr>
      <vt:lpstr>What’s lost by first-differencing?</vt:lpstr>
      <vt:lpstr>… and the integrated series</vt:lpstr>
      <vt:lpstr>Analyzing quote volatility</vt:lpstr>
      <vt:lpstr>Variance about a local mean of a random walk</vt:lpstr>
      <vt:lpstr>Table 8. Wavelet bid and offer variances, 2001-2011</vt:lpstr>
      <vt:lpstr>Table 8. Wavelet bid and offer variances, 2001-2011</vt:lpstr>
      <vt:lpstr>Table 3. Time scale variance across dollar volume quintiles, 2011  Panel A: Rough volatility,  σ_j in mils per share</vt:lpstr>
      <vt:lpstr>Table 3. Time scale variance across dollar volume quintiles, 2011 Panel B, Rough volatility, σ_j in bp </vt:lpstr>
      <vt:lpstr>Table 3. Time scale variance estimates across $ volume quintiles, 2011 Panel C. Rough variance ratios</vt:lpstr>
      <vt:lpstr>Table 3. Time scale variance estimates across $ volume quintiles, 2011 Panel D. Bid-offer correlations</vt:lpstr>
      <vt:lpstr>Context and connections</vt:lpstr>
      <vt:lpstr>Volatility Modeling </vt:lpstr>
      <vt:lpstr>Realized volatility (RV)</vt:lpstr>
      <vt:lpstr>Pre-averaging</vt:lpstr>
      <vt:lpstr>Quote volatility is microstructure noise</vt:lpstr>
      <vt:lpstr>High-frequency trading (HFT)</vt:lpstr>
      <vt:lpstr>US equity markets</vt:lpstr>
      <vt:lpstr>HFT: Commodities Futures Trading Commission draft definition</vt:lpstr>
      <vt:lpstr>The economic/regulatory debate</vt:lpstr>
      <vt:lpstr>Is this risk zero-mean and diversifiable?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Hasbrouck</dc:creator>
  <cp:lastModifiedBy>Joel Hasbrouck</cp:lastModifiedBy>
  <cp:revision>159</cp:revision>
  <dcterms:created xsi:type="dcterms:W3CDTF">2013-01-31T19:03:40Z</dcterms:created>
  <dcterms:modified xsi:type="dcterms:W3CDTF">2013-04-17T14:03:15Z</dcterms:modified>
</cp:coreProperties>
</file>