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9" r:id="rId2"/>
    <p:sldId id="327" r:id="rId3"/>
    <p:sldId id="262" r:id="rId4"/>
    <p:sldId id="263" r:id="rId5"/>
    <p:sldId id="321" r:id="rId6"/>
    <p:sldId id="279" r:id="rId7"/>
    <p:sldId id="27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8" r:id="rId19"/>
    <p:sldId id="281" r:id="rId20"/>
    <p:sldId id="282" r:id="rId21"/>
    <p:sldId id="283" r:id="rId22"/>
    <p:sldId id="284" r:id="rId23"/>
    <p:sldId id="287" r:id="rId24"/>
    <p:sldId id="286" r:id="rId25"/>
    <p:sldId id="288" r:id="rId26"/>
    <p:sldId id="291" r:id="rId27"/>
    <p:sldId id="292" r:id="rId28"/>
    <p:sldId id="293" r:id="rId29"/>
    <p:sldId id="295" r:id="rId30"/>
    <p:sldId id="296" r:id="rId31"/>
    <p:sldId id="323" r:id="rId32"/>
    <p:sldId id="325" r:id="rId33"/>
    <p:sldId id="326" r:id="rId34"/>
    <p:sldId id="299" r:id="rId35"/>
    <p:sldId id="301" r:id="rId36"/>
    <p:sldId id="302" r:id="rId37"/>
    <p:sldId id="303" r:id="rId38"/>
    <p:sldId id="305" r:id="rId39"/>
    <p:sldId id="306" r:id="rId40"/>
    <p:sldId id="307" r:id="rId41"/>
    <p:sldId id="308" r:id="rId42"/>
    <p:sldId id="320" r:id="rId43"/>
    <p:sldId id="313" r:id="rId44"/>
    <p:sldId id="316" r:id="rId45"/>
    <p:sldId id="317" r:id="rId46"/>
    <p:sldId id="318" r:id="rId47"/>
    <p:sldId id="319" r:id="rId4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798" autoAdjust="0"/>
    <p:restoredTop sz="85050" autoAdjust="0"/>
  </p:normalViewPr>
  <p:slideViewPr>
    <p:cSldViewPr>
      <p:cViewPr varScale="1">
        <p:scale>
          <a:sx n="67" d="100"/>
          <a:sy n="67" d="100"/>
        </p:scale>
        <p:origin x="-10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8546-0A3A-4202-89DF-30A27E6245C5}" type="datetime1">
              <a:rPr lang="en-US" smtClean="0"/>
              <a:t>1/31/2013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873E-1A9F-4E31-9794-5071E2410F20}" type="datetime1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B08-0DD8-4A41-B6B7-284425FA1C0F}" type="datetime1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68F3-EF1F-428F-A427-A3C23EE1CC6A}" type="datetime1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2D1D-E4C2-4E47-99FC-EB98BC1F3231}" type="datetime1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CCD6-9BF4-4A2D-91A5-8E3D7FA71370}" type="datetime1">
              <a:rPr lang="en-US" smtClean="0"/>
              <a:t>1/31/2013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5B4E-57EE-4DE0-A3F9-F3B7BE5F9067}" type="datetime1">
              <a:rPr lang="en-US" smtClean="0"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ADF-9A28-4302-BFD7-10540398837A}" type="datetime1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6E97C4B6-6645-4F26-BCA8-BA211B4FAB7D}" type="datetime1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22" b="62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teach in an entry-level training program at a large financial firm that is generally thought to engage in </a:t>
            </a:r>
            <a:r>
              <a:rPr lang="en-US" dirty="0" smtClean="0"/>
              <a:t>high frequency </a:t>
            </a:r>
            <a:r>
              <a:rPr lang="en-US" dirty="0" smtClean="0"/>
              <a:t>trading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serve on a CFTC advisory committee that discusses issues related to high frequency trading.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248400" cy="8382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 smtClean="0"/>
              <a:t>National Best Bid and Offer for AEPI </a:t>
            </a:r>
            <a:br>
              <a:rPr lang="en-US" sz="2400" dirty="0" smtClean="0"/>
            </a:br>
            <a:r>
              <a:rPr lang="en-US" sz="2400" dirty="0" smtClean="0"/>
              <a:t>during regular trading </a:t>
            </a:r>
            <a:r>
              <a:rPr lang="en-US" sz="2400" dirty="0" smtClean="0"/>
              <a:t>hours, April 29, 2011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05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72400" cy="71508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/>
              <a:t>National Best Bid and Offer for </a:t>
            </a:r>
            <a:r>
              <a:rPr lang="en-US" sz="2400" dirty="0" smtClean="0"/>
              <a:t>AEPI from 11:00 to 12:10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78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r>
              <a:rPr lang="en-US" dirty="0" smtClean="0"/>
              <a:t>Is this volatility typical?</a:t>
            </a:r>
          </a:p>
          <a:p>
            <a:pPr lvl="0"/>
            <a:r>
              <a:rPr lang="en-US" dirty="0" smtClean="0"/>
              <a:t>Is the volatility informational?</a:t>
            </a:r>
          </a:p>
          <a:p>
            <a:pPr lvl="1"/>
            <a:r>
              <a:rPr lang="en-US" dirty="0" smtClean="0"/>
              <a:t>No net price change over the period of volatility.</a:t>
            </a:r>
          </a:p>
          <a:p>
            <a:pPr lvl="1"/>
            <a:r>
              <a:rPr lang="en-US" dirty="0" smtClean="0"/>
              <a:t>Volatility is mostly on one side of the market.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cares?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Noise degrades the informational value of any price.</a:t>
            </a:r>
          </a:p>
          <a:p>
            <a:r>
              <a:rPr lang="en-US" dirty="0" smtClean="0"/>
              <a:t>Quote volatility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trade price uncertainty.</a:t>
            </a:r>
          </a:p>
          <a:p>
            <a:pPr lvl="1"/>
            <a:r>
              <a:rPr lang="en-US" dirty="0" smtClean="0"/>
              <a:t>… when a market sell order hits a volatile bid.</a:t>
            </a:r>
          </a:p>
          <a:p>
            <a:pPr lvl="1"/>
            <a:r>
              <a:rPr lang="en-US" dirty="0" smtClean="0"/>
              <a:t>… when the bid is being used as a reference to price some other trade (“dark trades”)</a:t>
            </a:r>
          </a:p>
          <a:p>
            <a:r>
              <a:rPr lang="en-US" dirty="0" smtClean="0"/>
              <a:t>Quote volatility can be systematically exploited by intermediaries’ look-back options.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8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price volatility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Usual approach</a:t>
            </a:r>
          </a:p>
          <a:p>
            <a:pPr lvl="1"/>
            <a:r>
              <a:rPr lang="en-US" dirty="0" smtClean="0"/>
              <a:t>First-difference the price series.</a:t>
            </a:r>
          </a:p>
          <a:p>
            <a:pPr lvl="1"/>
            <a:r>
              <a:rPr lang="en-US" dirty="0" smtClean="0"/>
              <a:t>Specify a parametric model for variance dynamics.</a:t>
            </a:r>
          </a:p>
          <a:p>
            <a:r>
              <a:rPr lang="en-US" dirty="0" smtClean="0"/>
              <a:t>This study</a:t>
            </a:r>
          </a:p>
          <a:p>
            <a:pPr lvl="1"/>
            <a:r>
              <a:rPr lang="en-US" i="1" dirty="0" smtClean="0"/>
              <a:t>Non-parametric</a:t>
            </a:r>
            <a:r>
              <a:rPr lang="en-US" dirty="0" smtClean="0"/>
              <a:t> analysis of variances of price </a:t>
            </a:r>
            <a:r>
              <a:rPr lang="en-US" i="1" dirty="0" smtClean="0"/>
              <a:t>levels</a:t>
            </a:r>
          </a:p>
          <a:p>
            <a:r>
              <a:rPr lang="en-US" dirty="0" smtClean="0"/>
              <a:t>Illustration for simulated random walks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41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64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12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71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90800" y="914400"/>
            <a:ext cx="48006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3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3800" y="914400"/>
            <a:ext cx="36576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76800" y="914400"/>
            <a:ext cx="25146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" y="220191"/>
            <a:ext cx="8551514" cy="64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6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lost by first-differencing?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401763"/>
          </a:xfrm>
        </p:spPr>
        <p:txBody>
          <a:bodyPr/>
          <a:lstStyle/>
          <a:p>
            <a:r>
              <a:rPr lang="en-US" dirty="0" smtClean="0"/>
              <a:t>First difference plot of a simulated series.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66900"/>
            <a:ext cx="699065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63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</a:t>
            </a:r>
            <a:r>
              <a:rPr lang="en-US" dirty="0" smtClean="0"/>
              <a:t>and the integrated series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35858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43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676400"/>
            <a:ext cx="5595738" cy="419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should we implement these calculations?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2667000"/>
            <a:ext cx="3505200" cy="3459163"/>
          </a:xfrm>
        </p:spPr>
        <p:txBody>
          <a:bodyPr/>
          <a:lstStyle/>
          <a:p>
            <a:r>
              <a:rPr lang="en-US" dirty="0" smtClean="0"/>
              <a:t>The intervals …</a:t>
            </a:r>
          </a:p>
          <a:p>
            <a:pPr lvl="1"/>
            <a:r>
              <a:rPr lang="en-US" dirty="0" smtClean="0"/>
              <a:t>How wide?</a:t>
            </a:r>
          </a:p>
          <a:p>
            <a:pPr lvl="1"/>
            <a:r>
              <a:rPr lang="en-US" dirty="0" smtClean="0"/>
              <a:t>How aligned?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5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Time-scale decompositions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A time series = sum of components </a:t>
            </a:r>
          </a:p>
          <a:p>
            <a:pPr lvl="1"/>
            <a:r>
              <a:rPr lang="en-US" smtClean="0"/>
              <a:t>Each component is associated with a particular time scale (“horizon”) </a:t>
            </a:r>
            <a:endParaRPr lang="en-US" smtClean="0"/>
          </a:p>
          <a:p>
            <a:pPr lvl="2"/>
            <a:r>
              <a:rPr lang="en-US" smtClean="0"/>
              <a:t>1 ms, 2 ms, 4 ms, 8 ms, … </a:t>
            </a:r>
            <a:br>
              <a:rPr lang="en-US" smtClean="0"/>
            </a:br>
            <a:r>
              <a:rPr lang="en-US" smtClean="0"/>
              <a:t>4,194,302 ms (</a:t>
            </a:r>
            <a:r>
              <a:rPr lang="en-US" smtClean="0">
                <a:sym typeface="Symbol"/>
              </a:rPr>
              <a:t> 70 minutes)</a:t>
            </a:r>
            <a:endParaRPr lang="en-US" smtClean="0"/>
          </a:p>
          <a:p>
            <a:pPr lvl="1"/>
            <a:r>
              <a:rPr lang="en-US" smtClean="0"/>
              <a:t>Each component is associated with a variance. </a:t>
            </a:r>
          </a:p>
          <a:p>
            <a:r>
              <a:rPr lang="en-US" smtClean="0"/>
              <a:t>Horizons and components are constructed systematically using wavelet transforms</a:t>
            </a:r>
          </a:p>
          <a:p>
            <a:pPr lvl="1"/>
            <a:r>
              <a:rPr lang="en-US" smtClean="0"/>
              <a:t>These transforms average over all alignments.</a:t>
            </a:r>
            <a:r>
              <a:rPr lang="en-US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9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Percival, Donald B., and Andrew T. Walden, 2000. </a:t>
            </a:r>
            <a:r>
              <a:rPr lang="en-US" i="1" dirty="0"/>
              <a:t>Wavelet methods for time series analysis (Cambridge University Press, Cambridge).</a:t>
            </a:r>
          </a:p>
          <a:p>
            <a:r>
              <a:rPr lang="en-US" dirty="0" err="1"/>
              <a:t>Gençay</a:t>
            </a:r>
            <a:r>
              <a:rPr lang="en-US" dirty="0"/>
              <a:t>, </a:t>
            </a:r>
            <a:r>
              <a:rPr lang="en-US" dirty="0" err="1"/>
              <a:t>Ramazan</a:t>
            </a:r>
            <a:r>
              <a:rPr lang="en-US" dirty="0"/>
              <a:t>, Frank </a:t>
            </a:r>
            <a:r>
              <a:rPr lang="en-US" dirty="0" err="1"/>
              <a:t>Selçuk</a:t>
            </a:r>
            <a:r>
              <a:rPr lang="en-US" dirty="0"/>
              <a:t>, and Brandon </a:t>
            </a:r>
            <a:r>
              <a:rPr lang="en-US" dirty="0" err="1"/>
              <a:t>Whitcher</a:t>
            </a:r>
            <a:r>
              <a:rPr lang="en-US" dirty="0"/>
              <a:t>, 2002. </a:t>
            </a:r>
            <a:r>
              <a:rPr lang="en-US" i="1" dirty="0"/>
              <a:t>An introduction to wavelets and other filtering methods in finance and economics (Academic Press (Elsevier), San Diego).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Wavelet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Strengths</a:t>
            </a:r>
          </a:p>
          <a:p>
            <a:pPr lvl="1"/>
            <a:r>
              <a:rPr lang="en-US" dirty="0" smtClean="0"/>
              <a:t>Isolate features associated with particular time-horizons.</a:t>
            </a:r>
          </a:p>
          <a:p>
            <a:pPr lvl="1"/>
            <a:r>
              <a:rPr lang="en-US" dirty="0" smtClean="0"/>
              <a:t>Localized</a:t>
            </a:r>
          </a:p>
          <a:p>
            <a:pPr lvl="1"/>
            <a:r>
              <a:rPr lang="en-US" dirty="0" smtClean="0"/>
              <a:t>Computationally efficient</a:t>
            </a:r>
          </a:p>
          <a:p>
            <a:r>
              <a:rPr lang="en-US" dirty="0" smtClean="0"/>
              <a:t>Weaknesses</a:t>
            </a:r>
          </a:p>
          <a:p>
            <a:pPr lvl="1"/>
            <a:r>
              <a:rPr lang="en-US" dirty="0" smtClean="0"/>
              <a:t>Not part of the usual academic financial econometricians’ toolkit.</a:t>
            </a:r>
          </a:p>
          <a:p>
            <a:pPr lvl="1"/>
            <a:r>
              <a:rPr lang="en-US" dirty="0" smtClean="0"/>
              <a:t>No easy connection to forecasting or innovations representations.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current level of high-frequency quote volatility?</a:t>
            </a:r>
          </a:p>
          <a:p>
            <a:r>
              <a:rPr lang="en-US" dirty="0" smtClean="0"/>
              <a:t>Since 2000, trading technology has changed markedly. </a:t>
            </a:r>
          </a:p>
          <a:p>
            <a:pPr lvl="1"/>
            <a:r>
              <a:rPr lang="en-US" dirty="0" smtClean="0"/>
              <a:t>Has HF quote volatility increased?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3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plan of the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Shrcd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10 or 11; average price in March between $2 and $1,000)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firms randomly chosen in sample stratified by dollar trading volume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5776" y="3368754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10264" y="3352800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15000" y="54051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wavelet analysis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04800" y="54051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wavelet analysis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3"/>
          </p:cNvCxnSpPr>
          <p:nvPr/>
        </p:nvCxnSpPr>
        <p:spPr>
          <a:xfrm rot="5400000">
            <a:off x="3363100" y="2990076"/>
            <a:ext cx="1112877" cy="1381124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1"/>
          </p:cNvCxnSpPr>
          <p:nvPr/>
        </p:nvCxnSpPr>
        <p:spPr>
          <a:xfrm rot="16200000" flipH="1">
            <a:off x="4711721" y="3022579"/>
            <a:ext cx="1096923" cy="1300164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1857376" y="5105400"/>
            <a:ext cx="9524" cy="299799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  <a:endCxn id="9" idx="0"/>
          </p:cNvCxnSpPr>
          <p:nvPr/>
        </p:nvCxnSpPr>
        <p:spPr>
          <a:xfrm flipH="1">
            <a:off x="7277100" y="5089446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51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Gauging the magnitude of the volatility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Normalized by share price (basis points)</a:t>
            </a:r>
          </a:p>
          <a:p>
            <a:r>
              <a:rPr lang="en-US" dirty="0" smtClean="0"/>
              <a:t>$ per share</a:t>
            </a:r>
          </a:p>
          <a:p>
            <a:pPr lvl="1"/>
            <a:r>
              <a:rPr lang="en-US" dirty="0" smtClean="0"/>
              <a:t>Access fees are about $0.003 (“3 mils”) per share</a:t>
            </a:r>
          </a:p>
          <a:p>
            <a:r>
              <a:rPr lang="en-US" dirty="0" smtClean="0"/>
              <a:t>Relative to long-term (“fundamental”) volatility.</a:t>
            </a:r>
          </a:p>
          <a:p>
            <a:pPr lvl="1"/>
            <a:r>
              <a:rPr lang="en-US" dirty="0" smtClean="0"/>
              <a:t>Volatility in excess of what we’d expect from a random-walk.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5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1219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NBBO volatility, </a:t>
            </a:r>
            <a:r>
              <a:rPr lang="en-US" dirty="0" smtClean="0"/>
              <a:t>mils </a:t>
            </a:r>
            <a:r>
              <a:rPr lang="en-US" dirty="0" smtClean="0"/>
              <a:t>per </a:t>
            </a:r>
            <a:r>
              <a:rPr lang="en-US" dirty="0"/>
              <a:t>share</a:t>
            </a:r>
            <a:br>
              <a:rPr lang="en-US" dirty="0"/>
            </a:br>
            <a:r>
              <a:rPr lang="en-US" dirty="0"/>
              <a:t>(Table 2 Panel A </a:t>
            </a:r>
            <a:r>
              <a:rPr lang="en-US" i="1" dirty="0" smtClean="0"/>
              <a:t>excerpt)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273748"/>
              </p:ext>
            </p:extLst>
          </p:nvPr>
        </p:nvGraphicFramePr>
        <p:xfrm>
          <a:off x="1828800" y="1828800"/>
          <a:ext cx="6477000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5552"/>
                <a:gridCol w="2691448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 smtClean="0">
                          <a:effectLst/>
                          <a:latin typeface="Cambria" pitchFamily="18" charset="0"/>
                        </a:rPr>
                        <a:t>Volatility ($0.001/share)</a:t>
                      </a:r>
                      <a:endParaRPr lang="en-US" sz="2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64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0.4 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128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0.6 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256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0.8 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512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1.1 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1,024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1.6 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4.1 sec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3.0 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32.8 sec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</a:rPr>
                        <a:t>8.0 </a:t>
                      </a:r>
                      <a:endParaRPr lang="en-US" sz="2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97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718"/>
            <a:ext cx="8229600" cy="975082"/>
          </a:xfrm>
        </p:spPr>
        <p:txBody>
          <a:bodyPr>
            <a:normAutofit fontScale="90000"/>
          </a:bodyPr>
          <a:lstStyle/>
          <a:p>
            <a:r>
              <a:rPr lang="en-US" dirty="0"/>
              <a:t>NBBO </a:t>
            </a:r>
            <a:r>
              <a:rPr lang="en-US" dirty="0" smtClean="0"/>
              <a:t>volatility, </a:t>
            </a:r>
            <a:r>
              <a:rPr lang="en-US" dirty="0"/>
              <a:t>basis points (0.01</a:t>
            </a:r>
            <a:r>
              <a:rPr lang="en-US" dirty="0" smtClean="0"/>
              <a:t>%)</a:t>
            </a:r>
            <a:br>
              <a:rPr lang="en-US" dirty="0" smtClean="0"/>
            </a:br>
            <a:r>
              <a:rPr lang="en-US" dirty="0" smtClean="0"/>
              <a:t>Table </a:t>
            </a:r>
            <a:r>
              <a:rPr lang="en-US" dirty="0"/>
              <a:t>2 Panel </a:t>
            </a:r>
            <a:r>
              <a:rPr lang="en-US" dirty="0" smtClean="0"/>
              <a:t>B </a:t>
            </a:r>
            <a:r>
              <a:rPr lang="en-US" i="1" dirty="0" smtClean="0"/>
              <a:t>excerpt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93367"/>
              </p:ext>
            </p:extLst>
          </p:nvPr>
        </p:nvGraphicFramePr>
        <p:xfrm>
          <a:off x="762000" y="2057400"/>
          <a:ext cx="7391401" cy="342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4200"/>
                <a:gridCol w="4267201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 smtClean="0">
                          <a:latin typeface="Cambria" pitchFamily="18" charset="0"/>
                        </a:rPr>
                        <a:t>Volatility, </a:t>
                      </a:r>
                      <a:r>
                        <a:rPr lang="en-US" sz="2800" baseline="0" dirty="0" smtClean="0">
                          <a:latin typeface="Cambria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Cambria" pitchFamily="18" charset="0"/>
                        </a:rPr>
                        <a:t>bp</a:t>
                      </a:r>
                      <a:r>
                        <a:rPr lang="en-US" sz="2800" dirty="0" smtClean="0">
                          <a:latin typeface="Cambria" pitchFamily="18" charset="0"/>
                        </a:rPr>
                        <a:t> (0.01%)</a:t>
                      </a:r>
                      <a:endParaRPr lang="en-US" sz="28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4196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64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0.3</a:t>
                      </a: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128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0.4</a:t>
                      </a: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256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0.6</a:t>
                      </a: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512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0.8</a:t>
                      </a: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1,024 ms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4.1 sec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effectLst/>
                          <a:latin typeface="Cambria" pitchFamily="18" charset="0"/>
                        </a:rPr>
                        <a:t>32.8 sec</a:t>
                      </a:r>
                      <a:endParaRPr lang="en-US" sz="28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5.6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10512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NBBO variance ratios, “short/long”</a:t>
            </a:r>
            <a:br>
              <a:rPr lang="en-US" dirty="0" smtClean="0"/>
            </a:br>
            <a:r>
              <a:rPr lang="en-US" dirty="0" smtClean="0"/>
              <a:t>(Table 3, excerpt)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7205358"/>
                  </p:ext>
                </p:extLst>
              </p:nvPr>
            </p:nvGraphicFramePr>
            <p:xfrm>
              <a:off x="1143000" y="1447800"/>
              <a:ext cx="6934206" cy="472827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10647"/>
                    <a:gridCol w="4223559"/>
                  </a:tblGrid>
                  <a:tr h="26097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Time scale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>
                                      <a:effectLst/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80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oMath>
                          </a14:m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 smtClean="0">
                              <a:effectLst/>
                              <a:latin typeface="Cambria" pitchFamily="18" charset="0"/>
                              <a:ea typeface="+mn-ea"/>
                              <a:cs typeface="+mn-cs"/>
                            </a:rPr>
                            <a:t>Variance</a:t>
                          </a:r>
                          <a:r>
                            <a:rPr lang="en-US" sz="2800" baseline="0" dirty="0" smtClean="0">
                              <a:effectLst/>
                              <a:latin typeface="Cambria" pitchFamily="18" charset="0"/>
                              <a:ea typeface="+mn-ea"/>
                              <a:cs typeface="+mn-cs"/>
                            </a:rPr>
                            <a:t> ratio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>
                              <a:effectLst/>
                              <a:latin typeface="Cambria" pitchFamily="18" charset="0"/>
                            </a:rPr>
                            <a:t>1 ms</a:t>
                          </a:r>
                          <a:endParaRPr lang="en-US" sz="280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5.36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8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4.18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64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3.25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>
                              <a:effectLst/>
                              <a:latin typeface="Cambria" pitchFamily="18" charset="0"/>
                            </a:rPr>
                            <a:t>128 ms</a:t>
                          </a:r>
                          <a:endParaRPr lang="en-US" sz="280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3.03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25088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1,000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25088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2,048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2.36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8.0 sec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1.97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32.0 sec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1.60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12544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4.3 min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1.24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25088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34.1 min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7205358"/>
                  </p:ext>
                </p:extLst>
              </p:nvPr>
            </p:nvGraphicFramePr>
            <p:xfrm>
              <a:off x="1143000" y="1447800"/>
              <a:ext cx="6934206" cy="472827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10647"/>
                    <a:gridCol w="4223559"/>
                  </a:tblGrid>
                  <a:tr h="4610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6448" marR="56448" marT="0" marB="0" anchor="b">
                        <a:blipFill rotWithShape="1">
                          <a:blip r:embed="rId2"/>
                          <a:stretch>
                            <a:fillRect l="-225" t="-25000" r="-156306" b="-96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 smtClean="0">
                              <a:effectLst/>
                              <a:latin typeface="Cambria" pitchFamily="18" charset="0"/>
                              <a:ea typeface="+mn-ea"/>
                              <a:cs typeface="+mn-cs"/>
                            </a:rPr>
                            <a:t>Variance</a:t>
                          </a:r>
                          <a:r>
                            <a:rPr lang="en-US" sz="2800" baseline="0" dirty="0" smtClean="0">
                              <a:effectLst/>
                              <a:latin typeface="Cambria" pitchFamily="18" charset="0"/>
                              <a:ea typeface="+mn-ea"/>
                              <a:cs typeface="+mn-cs"/>
                            </a:rPr>
                            <a:t> ratio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>
                              <a:effectLst/>
                              <a:latin typeface="Cambria" pitchFamily="18" charset="0"/>
                            </a:rPr>
                            <a:t>1 ms</a:t>
                          </a:r>
                          <a:endParaRPr lang="en-US" sz="280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5.36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8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4.18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64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3.25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>
                              <a:effectLst/>
                              <a:latin typeface="Cambria" pitchFamily="18" charset="0"/>
                            </a:rPr>
                            <a:t>128 ms</a:t>
                          </a:r>
                          <a:endParaRPr lang="en-US" sz="280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3.03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1,000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2,048 </a:t>
                          </a:r>
                          <a:r>
                            <a:rPr lang="en-US" sz="2800" dirty="0" err="1"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2.36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8.0 sec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1.97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32.0 sec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1.60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4.3 min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1.24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34.1 min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2800" dirty="0"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2800" dirty="0">
                            <a:effectLst/>
                            <a:latin typeface="Cambria" pitchFamily="18" charset="0"/>
                            <a:ea typeface="Times New Roman"/>
                            <a:cs typeface="Times New Roman"/>
                          </a:endParaRPr>
                        </a:p>
                      </a:txBody>
                      <a:tcPr marL="56448" marR="56448" marT="0" marB="0" anchor="b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7651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2011 </a:t>
            </a:r>
            <a:r>
              <a:rPr lang="en-US" dirty="0" smtClean="0"/>
              <a:t>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mils per share or basis points, short term volatility is </a:t>
            </a:r>
            <a:r>
              <a:rPr lang="en-US" i="1" dirty="0" smtClean="0"/>
              <a:t>on average</a:t>
            </a:r>
            <a:r>
              <a:rPr lang="en-US" dirty="0" smtClean="0"/>
              <a:t> small.</a:t>
            </a:r>
          </a:p>
          <a:p>
            <a:r>
              <a:rPr lang="en-US" dirty="0" smtClean="0"/>
              <a:t>Variance ratios: short term volatility is much higher than we’d expect when calibrated to a random-walk</a:t>
            </a:r>
            <a:r>
              <a:rPr lang="en-US" dirty="0" smtClean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75259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High-resolution analysis …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… with low resolution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TAQ with millisecond time stamps only available from 2006 onwards</a:t>
            </a:r>
          </a:p>
          <a:p>
            <a:r>
              <a:rPr lang="en-US" dirty="0" smtClean="0"/>
              <a:t>TAQ with second time stamps available back to 1993.</a:t>
            </a:r>
          </a:p>
          <a:p>
            <a:r>
              <a:rPr lang="en-US" dirty="0" smtClean="0"/>
              <a:t>Can we draw inferences about </a:t>
            </a:r>
            <a:r>
              <a:rPr lang="en-US" i="1" dirty="0" err="1" smtClean="0"/>
              <a:t>subsecond</a:t>
            </a:r>
            <a:r>
              <a:rPr lang="en-US" dirty="0" smtClean="0"/>
              <a:t> variation from second-stamped data?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the time stamps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429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Where, within the second did these quotes actually occur?</a:t>
            </a:r>
          </a:p>
          <a:p>
            <a:r>
              <a:rPr lang="en-US" dirty="0" smtClean="0"/>
              <a:t>Assume </a:t>
            </a:r>
          </a:p>
          <a:p>
            <a:pPr lvl="1"/>
            <a:r>
              <a:rPr lang="en-US" dirty="0"/>
              <a:t>Q</a:t>
            </a:r>
            <a:r>
              <a:rPr lang="en-US" dirty="0" smtClean="0"/>
              <a:t>uotes are correctly sequenced.</a:t>
            </a:r>
          </a:p>
          <a:p>
            <a:pPr lvl="1"/>
            <a:r>
              <a:rPr lang="en-US" dirty="0" smtClean="0"/>
              <a:t>Arrival intensities are time-homogeneous Poisson</a:t>
            </a:r>
          </a:p>
          <a:p>
            <a:r>
              <a:rPr lang="en-US" dirty="0" smtClean="0"/>
              <a:t>Then the joint distribution of the fractional (sub-second) arrival times = </a:t>
            </a:r>
            <a:br>
              <a:rPr lang="en-US" dirty="0" smtClean="0"/>
            </a:br>
            <a:r>
              <a:rPr lang="en-US" dirty="0" smtClean="0"/>
              <a:t>the joint distribution of the order statistics from a draw of three uniform random variables.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38393"/>
              </p:ext>
            </p:extLst>
          </p:nvPr>
        </p:nvGraphicFramePr>
        <p:xfrm>
          <a:off x="2971800" y="14478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084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the time stamps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429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Where, within the second did these quotes actually occur?</a:t>
            </a:r>
          </a:p>
          <a:p>
            <a:r>
              <a:rPr lang="en-US" dirty="0" smtClean="0"/>
              <a:t>Assume </a:t>
            </a:r>
          </a:p>
          <a:p>
            <a:pPr lvl="1"/>
            <a:r>
              <a:rPr lang="en-US" dirty="0"/>
              <a:t>Q</a:t>
            </a:r>
            <a:r>
              <a:rPr lang="en-US" dirty="0" smtClean="0"/>
              <a:t>uotes are correctly sequenced.</a:t>
            </a:r>
          </a:p>
          <a:p>
            <a:pPr lvl="1"/>
            <a:r>
              <a:rPr lang="en-US" dirty="0" smtClean="0"/>
              <a:t>Arrival intensities are time-homogeneous Poisson</a:t>
            </a:r>
          </a:p>
          <a:p>
            <a:r>
              <a:rPr lang="en-US" dirty="0" smtClean="0"/>
              <a:t>Then the joint distribution of the fractional (sub-second) arrival times = </a:t>
            </a:r>
            <a:br>
              <a:rPr lang="en-US" dirty="0" smtClean="0"/>
            </a:br>
            <a:r>
              <a:rPr lang="en-US" dirty="0" smtClean="0"/>
              <a:t>the joint distribution of the order statistics from a draw of three uniform random variables.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26405"/>
              </p:ext>
            </p:extLst>
          </p:nvPr>
        </p:nvGraphicFramePr>
        <p:xfrm>
          <a:off x="2362200" y="1447800"/>
          <a:ext cx="48768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38400"/>
                <a:gridCol w="2438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10:01:35.</a:t>
                      </a:r>
                      <a:r>
                        <a:rPr lang="en-US" sz="2800" b="0" i="1" dirty="0" smtClean="0">
                          <a:latin typeface="Cambria" pitchFamily="18" charset="0"/>
                        </a:rPr>
                        <a:t>243</a:t>
                      </a:r>
                      <a:endParaRPr lang="en-US" sz="2800" b="0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10:01:35.</a:t>
                      </a:r>
                      <a:r>
                        <a:rPr lang="en-US" sz="2800" b="0" i="1" dirty="0" smtClean="0">
                          <a:latin typeface="Cambria" pitchFamily="18" charset="0"/>
                        </a:rPr>
                        <a:t>347</a:t>
                      </a:r>
                      <a:endParaRPr lang="en-US" sz="2800" b="0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10:01:35.</a:t>
                      </a:r>
                      <a:r>
                        <a:rPr lang="en-US" sz="2800" b="0" i="1" dirty="0" smtClean="0">
                          <a:latin typeface="Cambria" pitchFamily="18" charset="0"/>
                        </a:rPr>
                        <a:t>912</a:t>
                      </a:r>
                      <a:endParaRPr lang="en-US" sz="2800" b="0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58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Does this really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486025" y="1371600"/>
            <a:ext cx="4000500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-stamped TAQ data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1462" y="4572000"/>
            <a:ext cx="3276600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actual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ime-stamps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95834" y="2150150"/>
            <a:ext cx="4067176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Strip the millisecond portions of the time-stamps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14884" y="3276600"/>
            <a:ext cx="4029075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Simulate new millisecond stamps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33936" y="4457283"/>
            <a:ext cx="4038599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simulated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time-stamps.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cxnSp>
        <p:nvCxnSpPr>
          <p:cNvPr id="12" name="Curved Connector 11"/>
          <p:cNvCxnSpPr>
            <a:stCxn id="6" idx="2"/>
            <a:endCxn id="8" idx="1"/>
          </p:cNvCxnSpPr>
          <p:nvPr/>
        </p:nvCxnSpPr>
        <p:spPr>
          <a:xfrm rot="16200000" flipH="1">
            <a:off x="4277318" y="2091334"/>
            <a:ext cx="727473" cy="309559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8" idx="2"/>
            <a:endCxn id="9" idx="0"/>
          </p:cNvCxnSpPr>
          <p:nvPr/>
        </p:nvCxnSpPr>
        <p:spPr>
          <a:xfrm rot="5400000">
            <a:off x="6725898" y="3173075"/>
            <a:ext cx="207049" cy="12700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9" idx="2"/>
            <a:endCxn id="10" idx="0"/>
          </p:cNvCxnSpPr>
          <p:nvPr/>
        </p:nvCxnSpPr>
        <p:spPr>
          <a:xfrm rot="16200000" flipH="1">
            <a:off x="6710688" y="4314735"/>
            <a:ext cx="261282" cy="23814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2"/>
            <a:endCxn id="7" idx="0"/>
          </p:cNvCxnSpPr>
          <p:nvPr/>
        </p:nvCxnSpPr>
        <p:spPr>
          <a:xfrm rot="5400000">
            <a:off x="1853208" y="1938933"/>
            <a:ext cx="2689622" cy="2576513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343276" y="6142196"/>
            <a:ext cx="1990724" cy="4872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Correlation?</a:t>
            </a:r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cxnSp>
        <p:nvCxnSpPr>
          <p:cNvPr id="29" name="Curved Connector 28"/>
          <p:cNvCxnSpPr>
            <a:stCxn id="10" idx="2"/>
            <a:endCxn id="27" idx="3"/>
          </p:cNvCxnSpPr>
          <p:nvPr/>
        </p:nvCxnSpPr>
        <p:spPr>
          <a:xfrm rot="5400000">
            <a:off x="5793372" y="5325934"/>
            <a:ext cx="600492" cy="1519236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7" idx="2"/>
            <a:endCxn id="27" idx="1"/>
          </p:cNvCxnSpPr>
          <p:nvPr/>
        </p:nvCxnSpPr>
        <p:spPr>
          <a:xfrm rot="16200000" flipH="1">
            <a:off x="2383632" y="5426153"/>
            <a:ext cx="485775" cy="1433514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4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Autofit/>
          </a:bodyPr>
          <a:lstStyle/>
          <a:p>
            <a:r>
              <a:rPr lang="en-US" sz="2800" dirty="0"/>
              <a:t>Correlations between wavelet variances based on actual and simulated </a:t>
            </a:r>
            <a:r>
              <a:rPr lang="en-US" sz="2800" dirty="0" smtClean="0"/>
              <a:t>time-stamps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28578"/>
              </p:ext>
            </p:extLst>
          </p:nvPr>
        </p:nvGraphicFramePr>
        <p:xfrm>
          <a:off x="3220023" y="1524000"/>
          <a:ext cx="2703955" cy="5029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1228"/>
                <a:gridCol w="972727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37716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All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18858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1 ms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0.991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18858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…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25144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16 </a:t>
                      </a:r>
                      <a:r>
                        <a:rPr lang="en-US" sz="24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0.967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25144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…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31430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256 </a:t>
                      </a:r>
                      <a:r>
                        <a:rPr lang="en-US" sz="24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31430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…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25144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4.1 sec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25144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 smtClean="0"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…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  <a:tr h="31430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32.8 sec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72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10512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 statistics, historical sample </a:t>
            </a:r>
            <a:br>
              <a:rPr lang="en-US" dirty="0" smtClean="0"/>
            </a:br>
            <a:r>
              <a:rPr lang="en-US" dirty="0" smtClean="0"/>
              <a:t>(Table 6, excerpt)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12035"/>
              </p:ext>
            </p:extLst>
          </p:nvPr>
        </p:nvGraphicFramePr>
        <p:xfrm>
          <a:off x="228600" y="1371600"/>
          <a:ext cx="8534400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Year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No.  of firms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Avg.  daily </a:t>
                      </a:r>
                      <a:r>
                        <a:rPr lang="en-US" sz="24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65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276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889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869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1,341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24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807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814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4,846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12,383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>
                          <a:effectLst/>
                          <a:latin typeface="Cambria" pitchFamily="18" charset="0"/>
                        </a:rPr>
                        <a:t>18,305</a:t>
                      </a:r>
                      <a:endParaRPr lang="en-US" sz="24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ambria" pitchFamily="18" charset="0"/>
                        </a:rPr>
                        <a:t>17,989</a:t>
                      </a:r>
                      <a:endParaRPr lang="en-US" sz="24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52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12640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NBBO </a:t>
            </a:r>
            <a:r>
              <a:rPr lang="en-US" dirty="0" smtClean="0"/>
              <a:t>Volatility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mils </a:t>
            </a:r>
            <a:r>
              <a:rPr lang="en-US" dirty="0"/>
              <a:t>($</a:t>
            </a:r>
            <a:r>
              <a:rPr lang="en-US" dirty="0" smtClean="0"/>
              <a:t>0.001) / share; (Table 7, excerpt)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573081"/>
              </p:ext>
            </p:extLst>
          </p:nvPr>
        </p:nvGraphicFramePr>
        <p:xfrm>
          <a:off x="457200" y="2567781"/>
          <a:ext cx="8458198" cy="3688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314"/>
                <a:gridCol w="1208314"/>
                <a:gridCol w="1208314"/>
                <a:gridCol w="1208314"/>
                <a:gridCol w="1208314"/>
                <a:gridCol w="1208314"/>
                <a:gridCol w="1208314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Year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 smtClean="0">
                          <a:effectLst/>
                          <a:latin typeface="Cambria" pitchFamily="18" charset="0"/>
                        </a:rPr>
                        <a:t>Time</a:t>
                      </a:r>
                      <a:r>
                        <a:rPr lang="en-US" sz="2200" baseline="0" dirty="0" smtClean="0"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n-US" sz="2200" dirty="0" smtClean="0">
                          <a:effectLst/>
                          <a:latin typeface="Cambria" pitchFamily="18" charset="0"/>
                        </a:rPr>
                        <a:t>scale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64 ms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0.5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0.4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0.7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0.4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0.5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128 </a:t>
                      </a:r>
                      <a:r>
                        <a:rPr lang="en-US" sz="22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0.7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0.5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1.0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0.5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0.7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0.5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256 </a:t>
                      </a:r>
                      <a:r>
                        <a:rPr lang="en-US" sz="22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0.9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0.7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0.7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0.9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0.6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512 </a:t>
                      </a:r>
                      <a:r>
                        <a:rPr lang="en-US" sz="22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1.0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1.9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0.9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1.2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0.9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1,024 </a:t>
                      </a:r>
                      <a:r>
                        <a:rPr lang="en-US" sz="22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1.9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1.4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2.5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1.6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1.2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4.1 sec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3.6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2.8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4.6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2.3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3.0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2.2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32.8 sec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10.1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7.2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11.3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6.3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  <a:latin typeface="Cambria" pitchFamily="18" charset="0"/>
                        </a:rPr>
                        <a:t>7.7 </a:t>
                      </a:r>
                      <a:endParaRPr lang="en-US" sz="220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  <a:latin typeface="Cambria" pitchFamily="18" charset="0"/>
                        </a:rPr>
                        <a:t>5.8 </a:t>
                      </a:r>
                      <a:endParaRPr lang="en-US" sz="2200" dirty="0">
                        <a:effectLst/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87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3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Given the increased quote traffic, why didn’t short-term quote volatility explode?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 smtClean="0"/>
              <a:t>The good old days weren’t really that good.</a:t>
            </a:r>
          </a:p>
          <a:p>
            <a:pPr lvl="1"/>
            <a:r>
              <a:rPr lang="en-US" dirty="0" smtClean="0"/>
              <a:t>With no automatic execution, no penalty for erroneous quotes.</a:t>
            </a:r>
          </a:p>
          <a:p>
            <a:r>
              <a:rPr lang="en-US" dirty="0" smtClean="0"/>
              <a:t>Maybe </a:t>
            </a:r>
            <a:r>
              <a:rPr lang="en-US" dirty="0" smtClean="0"/>
              <a:t>the </a:t>
            </a:r>
            <a:r>
              <a:rPr lang="en-US" dirty="0" smtClean="0"/>
              <a:t>present state of affairs isn’t </a:t>
            </a:r>
            <a:r>
              <a:rPr lang="en-US" dirty="0" smtClean="0"/>
              <a:t>so </a:t>
            </a:r>
            <a:r>
              <a:rPr lang="en-US" dirty="0" smtClean="0"/>
              <a:t>awful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9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elements of the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presumption that HF activity has increased over the 2000’s</a:t>
            </a:r>
          </a:p>
          <a:p>
            <a:pPr lvl="1"/>
            <a:r>
              <a:rPr lang="en-US" dirty="0" smtClean="0"/>
              <a:t>Strong trend in quote traffic</a:t>
            </a:r>
          </a:p>
          <a:p>
            <a:r>
              <a:rPr lang="en-US" dirty="0" smtClean="0"/>
              <a:t>Short-term volatility (mils per share) does </a:t>
            </a:r>
            <a:r>
              <a:rPr lang="en-US" i="1" dirty="0" smtClean="0"/>
              <a:t>not </a:t>
            </a:r>
            <a:r>
              <a:rPr lang="en-US" dirty="0" smtClean="0"/>
              <a:t>show a clear increase.</a:t>
            </a:r>
          </a:p>
          <a:p>
            <a:r>
              <a:rPr lang="en-US" dirty="0" smtClean="0"/>
              <a:t>Variance ratios show increase relative to 2001 (but not uniformly)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6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Connection </a:t>
            </a:r>
            <a:r>
              <a:rPr lang="en-US" dirty="0"/>
              <a:t>to high frequency trading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Brogaard</a:t>
            </a:r>
            <a:r>
              <a:rPr lang="en-US" dirty="0" smtClean="0"/>
              <a:t> </a:t>
            </a:r>
            <a:r>
              <a:rPr lang="en-US" dirty="0"/>
              <a:t>(2012), </a:t>
            </a:r>
            <a:r>
              <a:rPr lang="en-US" dirty="0" err="1"/>
              <a:t>Hendershott</a:t>
            </a:r>
            <a:r>
              <a:rPr lang="en-US" dirty="0"/>
              <a:t> and Riordan (2012) use </a:t>
            </a:r>
            <a:r>
              <a:rPr lang="en-US" dirty="0" err="1"/>
              <a:t>Nasdaq</a:t>
            </a:r>
            <a:r>
              <a:rPr lang="en-US" dirty="0"/>
              <a:t> HFT dataset: trades used to define a set of high frequency traders. </a:t>
            </a:r>
          </a:p>
          <a:p>
            <a:r>
              <a:rPr lang="en-US" dirty="0" err="1" smtClean="0"/>
              <a:t>Hendershott</a:t>
            </a:r>
            <a:r>
              <a:rPr lang="en-US" dirty="0"/>
              <a:t>, Jones and Menkveld (2011): NYSE message traffic </a:t>
            </a:r>
          </a:p>
          <a:p>
            <a:r>
              <a:rPr lang="en-US" dirty="0" smtClean="0"/>
              <a:t>Hasbrouck </a:t>
            </a:r>
            <a:r>
              <a:rPr lang="en-US" dirty="0"/>
              <a:t>and Saar (2012): strategic runs / order chains </a:t>
            </a:r>
          </a:p>
          <a:p>
            <a:r>
              <a:rPr lang="en-US" dirty="0" smtClean="0"/>
              <a:t>General </a:t>
            </a:r>
            <a:r>
              <a:rPr lang="en-US" dirty="0"/>
              <a:t>consensus: HF activity enhances market quality and lowers volatility. </a:t>
            </a:r>
            <a:endParaRPr lang="en-US" dirty="0" smtClean="0"/>
          </a:p>
          <a:p>
            <a:r>
              <a:rPr lang="en-US" dirty="0" smtClean="0"/>
              <a:t>Quote volatility results are less uniform.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2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959207"/>
          </a:xfrm>
        </p:spPr>
        <p:txBody>
          <a:bodyPr>
            <a:normAutofit/>
          </a:bodyPr>
          <a:lstStyle/>
          <a:p>
            <a:r>
              <a:rPr lang="en-US" dirty="0" smtClean="0"/>
              <a:t>Connection </a:t>
            </a:r>
            <a:r>
              <a:rPr lang="en-US" dirty="0"/>
              <a:t>to realized volatility literature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Realized volatility = summed (absolute/squared) price changes. </a:t>
            </a:r>
          </a:p>
          <a:p>
            <a:pPr lvl="1"/>
            <a:r>
              <a:rPr lang="en-US" dirty="0" smtClean="0"/>
              <a:t>Andersen</a:t>
            </a:r>
            <a:r>
              <a:rPr lang="en-US" dirty="0"/>
              <a:t>, </a:t>
            </a:r>
            <a:r>
              <a:rPr lang="en-US" dirty="0" err="1"/>
              <a:t>Bollerslev</a:t>
            </a:r>
            <a:r>
              <a:rPr lang="en-US" dirty="0"/>
              <a:t>, Diebold and </a:t>
            </a:r>
            <a:r>
              <a:rPr lang="en-US" dirty="0" err="1"/>
              <a:t>Ebens</a:t>
            </a:r>
            <a:r>
              <a:rPr lang="en-US" dirty="0"/>
              <a:t> (2001), and others </a:t>
            </a:r>
          </a:p>
          <a:p>
            <a:r>
              <a:rPr lang="en-US" dirty="0" smtClean="0"/>
              <a:t>Hansen </a:t>
            </a:r>
            <a:r>
              <a:rPr lang="en-US" dirty="0"/>
              <a:t>and </a:t>
            </a:r>
            <a:r>
              <a:rPr lang="en-US" dirty="0" err="1"/>
              <a:t>Lunde</a:t>
            </a:r>
            <a:r>
              <a:rPr lang="en-US" dirty="0"/>
              <a:t> (2006) advocate pre-averaging to eliminate microstructure noise. </a:t>
            </a:r>
          </a:p>
          <a:p>
            <a:r>
              <a:rPr lang="en-US" dirty="0" smtClean="0"/>
              <a:t>Present </a:t>
            </a:r>
            <a:r>
              <a:rPr lang="en-US" dirty="0" smtClean="0"/>
              <a:t>study</a:t>
            </a:r>
            <a:r>
              <a:rPr lang="en-US" dirty="0" smtClean="0"/>
              <a:t>: </a:t>
            </a:r>
            <a:r>
              <a:rPr lang="en-US" dirty="0"/>
              <a:t>“Don’t throw out the noise!”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</a:t>
            </a:r>
            <a:r>
              <a:rPr lang="en-US" dirty="0"/>
              <a:t>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Analysis </a:t>
            </a:r>
            <a:r>
              <a:rPr lang="en-US" dirty="0"/>
              <a:t>in </a:t>
            </a:r>
            <a:r>
              <a:rPr lang="en-US" dirty="0" smtClean="0"/>
              <a:t>this study </a:t>
            </a:r>
            <a:r>
              <a:rPr lang="en-US" dirty="0"/>
              <a:t>focuses on average </a:t>
            </a:r>
            <a:r>
              <a:rPr lang="en-US" dirty="0" smtClean="0"/>
              <a:t>HFQ </a:t>
            </a:r>
            <a:r>
              <a:rPr lang="en-US" dirty="0"/>
              <a:t>volatility. </a:t>
            </a:r>
          </a:p>
          <a:p>
            <a:pPr lvl="1"/>
            <a:r>
              <a:rPr lang="en-US" dirty="0" smtClean="0"/>
              <a:t>But </a:t>
            </a:r>
            <a:r>
              <a:rPr lang="en-US" dirty="0" smtClean="0"/>
              <a:t>there are extreme </a:t>
            </a:r>
            <a:r>
              <a:rPr lang="en-US" dirty="0"/>
              <a:t>and interesting outliers. </a:t>
            </a:r>
          </a:p>
          <a:p>
            <a:r>
              <a:rPr lang="en-US" dirty="0" smtClean="0"/>
              <a:t>What </a:t>
            </a:r>
            <a:r>
              <a:rPr lang="en-US" dirty="0"/>
              <a:t>are the strategies? 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the HFQ episodes </a:t>
            </a:r>
            <a:r>
              <a:rPr lang="en-US" dirty="0" smtClean="0"/>
              <a:t>unstab</a:t>
            </a:r>
            <a:r>
              <a:rPr lang="en-US" dirty="0" smtClean="0"/>
              <a:t>le </a:t>
            </a:r>
            <a:r>
              <a:rPr lang="en-US" dirty="0" err="1" smtClean="0"/>
              <a:t>algos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 smtClean="0"/>
              <a:t>Are </a:t>
            </a:r>
            <a:r>
              <a:rPr lang="en-US" dirty="0"/>
              <a:t>they sensible strategies to detect and access liquidity? </a:t>
            </a:r>
          </a:p>
          <a:p>
            <a:r>
              <a:rPr lang="en-US" dirty="0" smtClean="0"/>
              <a:t>Wavelet </a:t>
            </a:r>
            <a:r>
              <a:rPr lang="en-US" dirty="0"/>
              <a:t>methods show great promise in isolating strategic microstructure effects from long-term </a:t>
            </a:r>
            <a:r>
              <a:rPr lang="en-US" dirty="0" smtClean="0"/>
              <a:t>informational </a:t>
            </a:r>
            <a:r>
              <a:rPr lang="en-US" dirty="0"/>
              <a:t>noise.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1905001"/>
            <a:ext cx="7467600" cy="2286000"/>
          </a:xfrm>
        </p:spPr>
        <p:txBody>
          <a:bodyPr/>
          <a:lstStyle/>
          <a:p>
            <a:r>
              <a:rPr lang="en-US" dirty="0" smtClean="0"/>
              <a:t>More pictures from the </a:t>
            </a:r>
            <a:br>
              <a:rPr lang="en-US" dirty="0" smtClean="0"/>
            </a:br>
            <a:r>
              <a:rPr lang="en-US" dirty="0" smtClean="0"/>
              <a:t>National (High Frequency) </a:t>
            </a:r>
            <a:br>
              <a:rPr lang="en-US" dirty="0" smtClean="0"/>
            </a:br>
            <a:r>
              <a:rPr lang="en-US" dirty="0" smtClean="0"/>
              <a:t>Portrait Gallery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92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40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7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819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29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328</TotalTime>
  <Words>1248</Words>
  <Application>Microsoft Office PowerPoint</Application>
  <PresentationFormat>On-screen Show (4:3)</PresentationFormat>
  <Paragraphs>331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ClassNote02</vt:lpstr>
      <vt:lpstr>PowerPoint Presentation</vt:lpstr>
      <vt:lpstr>Disclaimers</vt:lpstr>
      <vt:lpstr>National Best Bid and Offer for AEPI  during regular trading hours, April 29, 2011</vt:lpstr>
      <vt:lpstr>National Best Bid and Offer for AEPI from 11:00 to 12:10</vt:lpstr>
      <vt:lpstr>Questions</vt:lpstr>
      <vt:lpstr>Who cares?</vt:lpstr>
      <vt:lpstr>Analyzing price volatility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lost by first-differencing?</vt:lpstr>
      <vt:lpstr>… and the integrated series</vt:lpstr>
      <vt:lpstr>How should we implement these calculations?</vt:lpstr>
      <vt:lpstr>Time-scale decompositions </vt:lpstr>
      <vt:lpstr>Sources</vt:lpstr>
      <vt:lpstr>Wavelet methods</vt:lpstr>
      <vt:lpstr>The questions</vt:lpstr>
      <vt:lpstr>The plan of the analysis</vt:lpstr>
      <vt:lpstr>Gauging the magnitude of the volatility</vt:lpstr>
      <vt:lpstr>NBBO volatility, mils per share (Table 2 Panel A excerpt)</vt:lpstr>
      <vt:lpstr>NBBO volatility, basis points (0.01%) Table 2 Panel B excerpt</vt:lpstr>
      <vt:lpstr>NBBO variance ratios, “short/long” (Table 3, excerpt)</vt:lpstr>
      <vt:lpstr>The 2011 results: a summary</vt:lpstr>
      <vt:lpstr>High-resolution analysis …   … with low resolution data</vt:lpstr>
      <vt:lpstr>Simulating the time stamps</vt:lpstr>
      <vt:lpstr>Simulating the time stamps</vt:lpstr>
      <vt:lpstr>Does this really work?</vt:lpstr>
      <vt:lpstr>Correlations between wavelet variances based on actual and simulated time-stamps</vt:lpstr>
      <vt:lpstr>Summary statistics, historical sample  (Table 6, excerpt)</vt:lpstr>
      <vt:lpstr>NBBO Volatility mils ($0.001) / share; (Table 7, excerpt)</vt:lpstr>
      <vt:lpstr>Given the increased quote traffic, why didn’t short-term quote volatility explode?</vt:lpstr>
      <vt:lpstr>The elements of the story</vt:lpstr>
      <vt:lpstr>Connection to high frequency trading </vt:lpstr>
      <vt:lpstr>Connection to realized volatility literature </vt:lpstr>
      <vt:lpstr>Open questions </vt:lpstr>
      <vt:lpstr>More pictures from the  National (High Frequency)  Portrait Gallery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24</cp:revision>
  <dcterms:created xsi:type="dcterms:W3CDTF">2013-01-31T19:03:40Z</dcterms:created>
  <dcterms:modified xsi:type="dcterms:W3CDTF">2013-02-01T00:32:00Z</dcterms:modified>
</cp:coreProperties>
</file>