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64" r:id="rId3"/>
    <p:sldId id="288" r:id="rId4"/>
    <p:sldId id="320" r:id="rId5"/>
    <p:sldId id="301" r:id="rId6"/>
    <p:sldId id="279" r:id="rId7"/>
    <p:sldId id="276" r:id="rId8"/>
    <p:sldId id="318" r:id="rId9"/>
    <p:sldId id="305" r:id="rId10"/>
    <p:sldId id="289" r:id="rId11"/>
    <p:sldId id="321" r:id="rId12"/>
    <p:sldId id="310" r:id="rId13"/>
    <p:sldId id="315" r:id="rId14"/>
    <p:sldId id="295" r:id="rId15"/>
    <p:sldId id="323" r:id="rId16"/>
    <p:sldId id="30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BF3701"/>
    <a:srgbClr val="C34601"/>
    <a:srgbClr val="CC33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16" autoAdjust="0"/>
    <p:restoredTop sz="94667" autoAdjust="0"/>
  </p:normalViewPr>
  <p:slideViewPr>
    <p:cSldViewPr>
      <p:cViewPr>
        <p:scale>
          <a:sx n="66" d="100"/>
          <a:sy n="66" d="100"/>
        </p:scale>
        <p:origin x="-113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255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7C83A7-7DF6-4935-8F94-FCCC61E10B7F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30C81-8B97-4CFD-8B06-C88A1BE44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69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30C81-8B97-4CFD-8B06-C88A1BE44B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28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Daily range high relative to returns means:</a:t>
            </a:r>
            <a:endParaRPr lang="en-US" dirty="0"/>
          </a:p>
          <a:p>
            <a:pPr marL="0" lvl="3"/>
            <a:r>
              <a:rPr lang="en-US" dirty="0" smtClean="0"/>
              <a:t>      A trade’s exact time-of-day matters for returns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30C81-8B97-4CFD-8B06-C88A1BE44BF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110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B552-D10F-43AA-B287-7414EF2BDFE6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B10DC332-AF7C-4EC1-9B86-AFE6D293D347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B552-D10F-43AA-B287-7414EF2BDFE6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86800" y="5715000"/>
            <a:ext cx="381000" cy="365125"/>
          </a:xfrm>
        </p:spPr>
        <p:txBody>
          <a:bodyPr/>
          <a:lstStyle/>
          <a:p>
            <a:fld id="{B10DC332-AF7C-4EC1-9B86-AFE6D293D34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B552-D10F-43AA-B287-7414EF2BDFE6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0DC332-AF7C-4EC1-9B86-AFE6D293D347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B552-D10F-43AA-B287-7414EF2BDFE6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C332-AF7C-4EC1-9B86-AFE6D293D34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B552-D10F-43AA-B287-7414EF2BDFE6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C332-AF7C-4EC1-9B86-AFE6D293D34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B552-D10F-43AA-B287-7414EF2BDFE6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C332-AF7C-4EC1-9B86-AFE6D293D3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B552-D10F-43AA-B287-7414EF2BDFE6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0DC332-AF7C-4EC1-9B86-AFE6D293D34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521B552-D10F-43AA-B287-7414EF2BDFE6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0DC332-AF7C-4EC1-9B86-AFE6D293D34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B552-D10F-43AA-B287-7414EF2BDFE6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C332-AF7C-4EC1-9B86-AFE6D293D3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B552-D10F-43AA-B287-7414EF2BDFE6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C332-AF7C-4EC1-9B86-AFE6D293D3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B552-D10F-43AA-B287-7414EF2BDFE6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C332-AF7C-4EC1-9B86-AFE6D293D3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10DC332-AF7C-4EC1-9B86-AFE6D293D34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521B552-D10F-43AA-B287-7414EF2BDFE6}" type="datetimeFigureOut">
              <a:rPr lang="en-US" smtClean="0"/>
              <a:t>5/14/2015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1524000"/>
            <a:ext cx="7010400" cy="2286000"/>
          </a:xfrm>
        </p:spPr>
        <p:txBody>
          <a:bodyPr/>
          <a:lstStyle/>
          <a:p>
            <a:pPr algn="ctr"/>
            <a:r>
              <a:rPr lang="en-US" sz="2000" dirty="0">
                <a:solidFill>
                  <a:srgbClr val="C00000"/>
                </a:solidFill>
              </a:rPr>
              <a:t>Martin D.D. </a:t>
            </a:r>
            <a:r>
              <a:rPr lang="en-US" sz="2000" dirty="0" smtClean="0">
                <a:solidFill>
                  <a:srgbClr val="C00000"/>
                </a:solidFill>
              </a:rPr>
              <a:t>Evans</a:t>
            </a: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sz="6600" dirty="0" smtClean="0">
                <a:solidFill>
                  <a:srgbClr val="C00000"/>
                </a:solidFill>
              </a:rPr>
              <a:t>Forex Trading and the WMR Fix</a:t>
            </a:r>
            <a:endParaRPr lang="en-US" sz="6600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4419600"/>
            <a:ext cx="6629400" cy="1219200"/>
          </a:xfrm>
          <a:ln>
            <a:solidFill>
              <a:srgbClr val="BF370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Carol </a:t>
            </a:r>
            <a:r>
              <a:rPr lang="en-US" sz="3200" b="1" dirty="0">
                <a:solidFill>
                  <a:schemeClr val="tx1"/>
                </a:solidFill>
              </a:rPr>
              <a:t>Osler, </a:t>
            </a:r>
            <a:r>
              <a:rPr lang="en-US" sz="3200" b="1" dirty="0" smtClean="0">
                <a:solidFill>
                  <a:schemeClr val="tx1"/>
                </a:solidFill>
              </a:rPr>
              <a:t>Discussant</a:t>
            </a:r>
          </a:p>
          <a:p>
            <a:pPr algn="ctr"/>
            <a:endParaRPr lang="en-US" sz="1050" b="1" dirty="0">
              <a:solidFill>
                <a:schemeClr val="tx1"/>
              </a:solidFill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3200" b="1" dirty="0" smtClean="0">
                <a:solidFill>
                  <a:schemeClr val="tx1"/>
                </a:solidFill>
              </a:rPr>
              <a:t>Stern Microstructure: May 8, 2015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53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36174"/>
            <a:ext cx="7772400" cy="868362"/>
          </a:xfrm>
        </p:spPr>
        <p:txBody>
          <a:bodyPr/>
          <a:lstStyle/>
          <a:p>
            <a:r>
              <a:rPr lang="en-US" sz="6000" dirty="0" smtClean="0">
                <a:solidFill>
                  <a:srgbClr val="C00000"/>
                </a:solidFill>
              </a:rPr>
              <a:t>“London 4pm Fix”? </a:t>
            </a:r>
            <a:endParaRPr lang="en-US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876800"/>
          </a:xfrm>
        </p:spPr>
        <p:txBody>
          <a:bodyPr/>
          <a:lstStyle/>
          <a:p>
            <a:r>
              <a:rPr lang="en-US" sz="2400" dirty="0" smtClean="0"/>
              <a:t>Forex </a:t>
            </a:r>
            <a:r>
              <a:rPr lang="en-US" sz="2400" dirty="0"/>
              <a:t>doesn’t “</a:t>
            </a:r>
            <a:r>
              <a:rPr lang="en-US" sz="2400" dirty="0" smtClean="0"/>
              <a:t>close”</a:t>
            </a:r>
          </a:p>
          <a:p>
            <a:pPr lvl="1"/>
            <a:r>
              <a:rPr lang="en-US" sz="2000" dirty="0" smtClean="0"/>
              <a:t>Still need benchmark prices</a:t>
            </a:r>
            <a:endParaRPr lang="en-US" sz="800" dirty="0"/>
          </a:p>
          <a:p>
            <a:pPr lvl="1"/>
            <a:r>
              <a:rPr lang="en-US" sz="2000" dirty="0" smtClean="0"/>
              <a:t>1993</a:t>
            </a:r>
            <a:r>
              <a:rPr lang="en-US" sz="2000" dirty="0"/>
              <a:t>: WM Co + </a:t>
            </a:r>
            <a:r>
              <a:rPr lang="en-US" sz="2000" dirty="0" smtClean="0"/>
              <a:t>Reuter “Fixes“</a:t>
            </a:r>
          </a:p>
          <a:p>
            <a:pPr lvl="1"/>
            <a:r>
              <a:rPr lang="en-US" sz="2000" dirty="0" smtClean="0"/>
              <a:t>Most influential: 4pm </a:t>
            </a:r>
            <a:r>
              <a:rPr lang="en-US" sz="2000" dirty="0"/>
              <a:t>London time </a:t>
            </a:r>
          </a:p>
          <a:p>
            <a:pPr lvl="1"/>
            <a:endParaRPr lang="en-US" sz="800" dirty="0"/>
          </a:p>
          <a:p>
            <a:r>
              <a:rPr lang="en-US" sz="2400" dirty="0" smtClean="0"/>
              <a:t>Customers submit orders to dealers for trades @ Fix</a:t>
            </a:r>
          </a:p>
          <a:p>
            <a:pPr lvl="1"/>
            <a:r>
              <a:rPr lang="en-US" sz="2000" dirty="0" smtClean="0"/>
              <a:t>3:45pm deadline for 4pm Fix</a:t>
            </a:r>
          </a:p>
          <a:p>
            <a:pPr lvl="1"/>
            <a:r>
              <a:rPr lang="en-US" sz="2000" dirty="0" smtClean="0"/>
              <a:t>Dealers commit to trade with customer @ Fix price </a:t>
            </a:r>
          </a:p>
          <a:p>
            <a:pPr lvl="1"/>
            <a:endParaRPr lang="en-US" sz="800" dirty="0"/>
          </a:p>
          <a:p>
            <a:r>
              <a:rPr lang="en-US" sz="2400" dirty="0" smtClean="0"/>
              <a:t>Fix traders = Fund managers to avoid </a:t>
            </a:r>
            <a:r>
              <a:rPr lang="en-US" sz="2400" dirty="0"/>
              <a:t>tracking risk </a:t>
            </a:r>
            <a:endParaRPr lang="en-US" sz="2400" dirty="0" smtClean="0"/>
          </a:p>
          <a:p>
            <a:pPr lvl="1"/>
            <a:r>
              <a:rPr lang="en-US" sz="2000" dirty="0"/>
              <a:t>Large </a:t>
            </a:r>
            <a:r>
              <a:rPr lang="en-US" sz="2000" dirty="0" smtClean="0"/>
              <a:t>orders</a:t>
            </a:r>
          </a:p>
          <a:p>
            <a:pPr lvl="1"/>
            <a:r>
              <a:rPr lang="en-US" sz="2000" dirty="0" smtClean="0"/>
              <a:t>Many executed simultaneously</a:t>
            </a:r>
          </a:p>
          <a:p>
            <a:pPr lvl="1"/>
            <a:endParaRPr lang="en-US" sz="800" dirty="0"/>
          </a:p>
        </p:txBody>
      </p:sp>
      <p:sp>
        <p:nvSpPr>
          <p:cNvPr id="4" name="TextBox 3"/>
          <p:cNvSpPr txBox="1"/>
          <p:nvPr/>
        </p:nvSpPr>
        <p:spPr>
          <a:xfrm>
            <a:off x="5105400" y="4925943"/>
            <a:ext cx="3411896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800" b="1" dirty="0" smtClean="0">
              <a:sym typeface="Symbol"/>
            </a:endParaRPr>
          </a:p>
          <a:p>
            <a:r>
              <a:rPr lang="en-US" sz="2400" b="1" dirty="0" smtClean="0">
                <a:sym typeface="Symbol"/>
              </a:rPr>
              <a:t></a:t>
            </a:r>
            <a:r>
              <a:rPr lang="en-US" sz="2400" b="1" dirty="0" smtClean="0"/>
              <a:t>   High volatility pre-Fix</a:t>
            </a:r>
          </a:p>
          <a:p>
            <a:endParaRPr lang="en-US" sz="800" b="1" dirty="0" smtClean="0"/>
          </a:p>
        </p:txBody>
      </p:sp>
    </p:spTree>
    <p:extLst>
      <p:ext uri="{BB962C8B-B14F-4D97-AF65-F5344CB8AC3E}">
        <p14:creationId xmlns:p14="http://schemas.microsoft.com/office/powerpoint/2010/main" val="14086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001000" cy="868362"/>
          </a:xfrm>
        </p:spPr>
        <p:txBody>
          <a:bodyPr/>
          <a:lstStyle/>
          <a:p>
            <a:r>
              <a:rPr lang="en-US" sz="6000" dirty="0" smtClean="0">
                <a:solidFill>
                  <a:srgbClr val="C00000"/>
                </a:solidFill>
              </a:rPr>
              <a:t>Academics on 4pm Fix</a:t>
            </a:r>
            <a:endParaRPr lang="en-US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458200" cy="4953000"/>
          </a:xfrm>
        </p:spPr>
        <p:txBody>
          <a:bodyPr/>
          <a:lstStyle/>
          <a:p>
            <a:r>
              <a:rPr lang="en-US" sz="2400" dirty="0" smtClean="0"/>
              <a:t>2011: Melvin </a:t>
            </a:r>
            <a:r>
              <a:rPr lang="en-US" sz="2400" dirty="0"/>
              <a:t>&amp; </a:t>
            </a:r>
            <a:r>
              <a:rPr lang="en-US" sz="2400" dirty="0" err="1"/>
              <a:t>Prins</a:t>
            </a:r>
            <a:r>
              <a:rPr lang="en-US" sz="2400" dirty="0"/>
              <a:t> </a:t>
            </a:r>
            <a:r>
              <a:rPr lang="en-US" sz="2400" dirty="0" smtClean="0"/>
              <a:t>highlight high volatility @ Fix</a:t>
            </a:r>
            <a:endParaRPr lang="en-US" sz="2400" dirty="0"/>
          </a:p>
          <a:p>
            <a:pPr lvl="1"/>
            <a:r>
              <a:rPr lang="en-US" sz="2000" i="1" dirty="0" smtClean="0"/>
              <a:t>“London 4pm </a:t>
            </a:r>
            <a:r>
              <a:rPr lang="en-US" sz="2000" i="1" dirty="0"/>
              <a:t>F</a:t>
            </a:r>
            <a:r>
              <a:rPr lang="en-US" sz="2000" i="1" dirty="0" smtClean="0"/>
              <a:t>ix: The most important FX institution you never heard of”</a:t>
            </a:r>
          </a:p>
          <a:p>
            <a:pPr lvl="1"/>
            <a:r>
              <a:rPr lang="en-US" sz="2000" dirty="0" smtClean="0"/>
              <a:t>Focus on end-month</a:t>
            </a:r>
          </a:p>
          <a:p>
            <a:pPr lvl="1"/>
            <a:r>
              <a:rPr lang="en-US" sz="2000" dirty="0" smtClean="0"/>
              <a:t>Surprisingly: Does </a:t>
            </a:r>
            <a:r>
              <a:rPr lang="en-US" sz="2000" dirty="0"/>
              <a:t>not </a:t>
            </a:r>
            <a:r>
              <a:rPr lang="en-US" sz="2000" dirty="0" smtClean="0"/>
              <a:t>document volatility</a:t>
            </a:r>
            <a:endParaRPr lang="en-US" sz="2000" dirty="0"/>
          </a:p>
          <a:p>
            <a:pPr lvl="1"/>
            <a:r>
              <a:rPr lang="en-US" sz="2000" dirty="0" smtClean="0"/>
              <a:t>Just analyzes it</a:t>
            </a:r>
          </a:p>
          <a:p>
            <a:pPr lvl="2"/>
            <a:r>
              <a:rPr lang="en-US" sz="2000" dirty="0" smtClean="0"/>
              <a:t>Provides explanation based on portfolio hedging</a:t>
            </a:r>
          </a:p>
          <a:p>
            <a:pPr lvl="3"/>
            <a:r>
              <a:rPr lang="en-US" b="1" dirty="0" smtClean="0">
                <a:sym typeface="Symbol"/>
              </a:rPr>
              <a:t> </a:t>
            </a:r>
            <a:r>
              <a:rPr lang="en-US" dirty="0">
                <a:sym typeface="Symbol"/>
              </a:rPr>
              <a:t>Equity returns </a:t>
            </a:r>
            <a:r>
              <a:rPr lang="en-US" b="1" dirty="0" smtClean="0">
                <a:sym typeface="Symbol"/>
              </a:rPr>
              <a:t> </a:t>
            </a:r>
            <a:r>
              <a:rPr lang="en-US" b="1" dirty="0">
                <a:sym typeface="Symbol"/>
              </a:rPr>
              <a:t> </a:t>
            </a:r>
            <a:r>
              <a:rPr lang="en-US" dirty="0" smtClean="0">
                <a:sym typeface="Symbol"/>
              </a:rPr>
              <a:t>Hedging flows @ Fix </a:t>
            </a:r>
            <a:r>
              <a:rPr lang="en-US" b="1" dirty="0" smtClean="0">
                <a:sym typeface="Symbol"/>
              </a:rPr>
              <a:t> </a:t>
            </a:r>
            <a:r>
              <a:rPr lang="en-US" b="1" dirty="0">
                <a:sym typeface="Symbol"/>
              </a:rPr>
              <a:t> </a:t>
            </a:r>
            <a:r>
              <a:rPr lang="en-US" dirty="0" smtClean="0">
                <a:sym typeface="Symbol"/>
              </a:rPr>
              <a:t>Volatility @ Fix</a:t>
            </a:r>
          </a:p>
          <a:p>
            <a:pPr lvl="3"/>
            <a:r>
              <a:rPr lang="en-US" dirty="0" smtClean="0"/>
              <a:t>Substantiates with regression analysis</a:t>
            </a:r>
            <a:endParaRPr lang="en-US" dirty="0" smtClean="0">
              <a:sym typeface="Symbol"/>
            </a:endParaRPr>
          </a:p>
          <a:p>
            <a:pPr lvl="2"/>
            <a:r>
              <a:rPr lang="en-US" sz="2000" dirty="0" smtClean="0">
                <a:sym typeface="Symbol"/>
              </a:rPr>
              <a:t>Highlights perverse </a:t>
            </a:r>
            <a:r>
              <a:rPr lang="en-US" sz="2000" dirty="0">
                <a:sym typeface="Symbol"/>
              </a:rPr>
              <a:t>incentives of Fix trading: </a:t>
            </a:r>
            <a:r>
              <a:rPr lang="en-US" sz="2000" b="1" i="1" u="sng" dirty="0">
                <a:sym typeface="Symbol"/>
              </a:rPr>
              <a:t>Maximize</a:t>
            </a:r>
            <a:r>
              <a:rPr lang="en-US" sz="2000" dirty="0">
                <a:sym typeface="Symbol"/>
              </a:rPr>
              <a:t> price </a:t>
            </a:r>
            <a:r>
              <a:rPr lang="en-US" sz="2000" dirty="0" smtClean="0">
                <a:sym typeface="Symbol"/>
              </a:rPr>
              <a:t>move</a:t>
            </a:r>
          </a:p>
          <a:p>
            <a:pPr lvl="2"/>
            <a:endParaRPr lang="en-US" sz="800" dirty="0"/>
          </a:p>
          <a:p>
            <a:r>
              <a:rPr lang="en-US" sz="2400" dirty="0" smtClean="0"/>
              <a:t>Hedging perspective suggests Fix volatility self-reinforcing </a:t>
            </a:r>
          </a:p>
          <a:p>
            <a:pPr lvl="1"/>
            <a:r>
              <a:rPr lang="en-US" sz="2000" dirty="0" smtClean="0"/>
              <a:t>Hedge trades @ Fix </a:t>
            </a:r>
            <a:r>
              <a:rPr lang="en-US" sz="2000" b="1" dirty="0" smtClean="0">
                <a:sym typeface="Symbol"/>
              </a:rPr>
              <a:t>  </a:t>
            </a:r>
            <a:r>
              <a:rPr lang="en-US" sz="2000" dirty="0" smtClean="0">
                <a:sym typeface="Symbol"/>
              </a:rPr>
              <a:t>V</a:t>
            </a:r>
            <a:r>
              <a:rPr lang="en-US" sz="2000" dirty="0" smtClean="0"/>
              <a:t>olatility @ Fix  </a:t>
            </a:r>
            <a:r>
              <a:rPr lang="en-US" sz="2000" b="1" dirty="0">
                <a:sym typeface="Symbol"/>
              </a:rPr>
              <a:t>  </a:t>
            </a:r>
            <a:r>
              <a:rPr lang="en-US" sz="2000" dirty="0">
                <a:sym typeface="Symbol"/>
              </a:rPr>
              <a:t>T</a:t>
            </a:r>
            <a:r>
              <a:rPr lang="en-US" sz="2000" dirty="0"/>
              <a:t>racking risk</a:t>
            </a:r>
          </a:p>
          <a:p>
            <a:pPr marL="457200" lvl="1" indent="0">
              <a:buNone/>
            </a:pPr>
            <a:endParaRPr lang="en-US" sz="2000" dirty="0" smtClean="0">
              <a:sym typeface="Symbol"/>
            </a:endParaRPr>
          </a:p>
          <a:p>
            <a:pPr marL="457200" lvl="1" indent="0">
              <a:buNone/>
            </a:pPr>
            <a:endParaRPr lang="en-US" sz="800" dirty="0"/>
          </a:p>
          <a:p>
            <a:pPr lvl="1"/>
            <a:r>
              <a:rPr lang="en-US" sz="2000" dirty="0" smtClean="0"/>
              <a:t>Could explain secular rise in Fix volatility </a:t>
            </a:r>
          </a:p>
          <a:p>
            <a:pPr lvl="2"/>
            <a:endParaRPr lang="en-US" sz="2000" dirty="0"/>
          </a:p>
          <a:p>
            <a:pPr lvl="1"/>
            <a:endParaRPr lang="en-US" sz="2000" dirty="0"/>
          </a:p>
          <a:p>
            <a:pPr marL="914400" lvl="2" indent="0">
              <a:buNone/>
            </a:pPr>
            <a:r>
              <a:rPr lang="en-US" sz="1400" b="1" dirty="0" smtClean="0">
                <a:sym typeface="Symbol"/>
              </a:rPr>
              <a:t>    </a:t>
            </a:r>
            <a:endParaRPr lang="en-US" sz="800" dirty="0"/>
          </a:p>
          <a:p>
            <a:pPr lvl="2"/>
            <a:endParaRPr lang="en-US" sz="2000" dirty="0" smtClean="0"/>
          </a:p>
          <a:p>
            <a:endParaRPr lang="en-US" sz="800" dirty="0" smtClean="0"/>
          </a:p>
        </p:txBody>
      </p:sp>
      <p:sp>
        <p:nvSpPr>
          <p:cNvPr id="4" name="Curved Left Arrow 3"/>
          <p:cNvSpPr/>
          <p:nvPr/>
        </p:nvSpPr>
        <p:spPr>
          <a:xfrm rot="5400000">
            <a:off x="4109632" y="3489368"/>
            <a:ext cx="402993" cy="494134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15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868362"/>
          </a:xfrm>
        </p:spPr>
        <p:txBody>
          <a:bodyPr/>
          <a:lstStyle/>
          <a:p>
            <a:r>
              <a:rPr lang="en-US" sz="6000" dirty="0" smtClean="0">
                <a:solidFill>
                  <a:srgbClr val="BF3701"/>
                </a:solidFill>
              </a:rPr>
              <a:t>Perverse Incentives</a:t>
            </a:r>
            <a:endParaRPr lang="en-US" sz="6000" dirty="0">
              <a:solidFill>
                <a:srgbClr val="BF370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7772400" cy="5029200"/>
          </a:xfrm>
        </p:spPr>
        <p:txBody>
          <a:bodyPr/>
          <a:lstStyle/>
          <a:p>
            <a:r>
              <a:rPr lang="en-US" sz="2400" dirty="0" smtClean="0"/>
              <a:t>At Fix, incentive is to </a:t>
            </a:r>
            <a:r>
              <a:rPr lang="en-US" sz="2400" i="1" u="sng" dirty="0" smtClean="0"/>
              <a:t>Maximize</a:t>
            </a:r>
            <a:r>
              <a:rPr lang="en-US" sz="2400" dirty="0" smtClean="0"/>
              <a:t> price move</a:t>
            </a:r>
            <a:endParaRPr lang="en-US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219200" y="3516868"/>
            <a:ext cx="457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384747" y="2907268"/>
            <a:ext cx="520253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219200" y="2297668"/>
            <a:ext cx="0" cy="121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00547" y="2221468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</a:t>
            </a:r>
            <a:endParaRPr lang="en-US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2385535" y="1961025"/>
            <a:ext cx="16310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Normal Trade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32622" y="3644464"/>
            <a:ext cx="21105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Dealer quotes prices</a:t>
            </a:r>
          </a:p>
          <a:p>
            <a:pPr algn="ctr"/>
            <a:r>
              <a:rPr lang="en-US" dirty="0" smtClean="0"/>
              <a:t>Sells to customer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676400" y="3429000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343403" y="2297669"/>
            <a:ext cx="457197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4495800" y="3417332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813452" y="3581400"/>
            <a:ext cx="1749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Dealer buys ,</a:t>
            </a:r>
          </a:p>
          <a:p>
            <a:pPr algn="ctr"/>
            <a:r>
              <a:rPr lang="en-US" dirty="0"/>
              <a:t>C</a:t>
            </a:r>
            <a:r>
              <a:rPr lang="en-US" dirty="0" smtClean="0"/>
              <a:t>loses position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2057400" y="2482335"/>
            <a:ext cx="2102668" cy="440652"/>
          </a:xfrm>
          <a:prstGeom prst="straightConnector1">
            <a:avLst/>
          </a:prstGeom>
          <a:ln w="34925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21083001">
            <a:off x="2512436" y="2380736"/>
            <a:ext cx="988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Slippage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66086" y="2161080"/>
            <a:ext cx="22296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Incentive: </a:t>
            </a:r>
          </a:p>
          <a:p>
            <a:pPr algn="ctr"/>
            <a:r>
              <a:rPr lang="en-US" b="1" i="1" u="sng" dirty="0" smtClean="0"/>
              <a:t>Minimize </a:t>
            </a:r>
            <a:r>
              <a:rPr lang="en-US" dirty="0" smtClean="0"/>
              <a:t>price move</a:t>
            </a:r>
          </a:p>
          <a:p>
            <a:pPr algn="ctr"/>
            <a:r>
              <a:rPr lang="en-US" dirty="0" smtClean="0"/>
              <a:t>Standard techniques: </a:t>
            </a:r>
          </a:p>
          <a:p>
            <a:pPr algn="ctr"/>
            <a:r>
              <a:rPr lang="en-US" dirty="0"/>
              <a:t> </a:t>
            </a:r>
            <a:r>
              <a:rPr lang="en-US" dirty="0" smtClean="0"/>
              <a:t>    Split trades ….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3886200" y="6051643"/>
            <a:ext cx="457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4038600" y="5554710"/>
            <a:ext cx="533400" cy="4650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3886200" y="4832443"/>
            <a:ext cx="0" cy="121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567547" y="4756243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</a:t>
            </a:r>
            <a:endParaRPr lang="en-US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5052535" y="4495800"/>
            <a:ext cx="1134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Fix Trade</a:t>
            </a:r>
            <a:endParaRPr lang="en-US" sz="20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565562" y="6132932"/>
            <a:ext cx="15556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Dealer  learns </a:t>
            </a:r>
          </a:p>
          <a:p>
            <a:pPr algn="ctr"/>
            <a:r>
              <a:rPr lang="en-US" dirty="0" smtClean="0"/>
              <a:t>Amount to sell</a:t>
            </a:r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5562600" y="5963775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8153400" y="4530740"/>
            <a:ext cx="331286" cy="3460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</a:t>
            </a:r>
            <a:endParaRPr lang="en-US" dirty="0"/>
          </a:p>
        </p:txBody>
      </p:sp>
      <p:cxnSp>
        <p:nvCxnSpPr>
          <p:cNvPr id="36" name="Straight Connector 35"/>
          <p:cNvCxnSpPr/>
          <p:nvPr/>
        </p:nvCxnSpPr>
        <p:spPr>
          <a:xfrm>
            <a:off x="8256886" y="5952107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477300" y="6116175"/>
            <a:ext cx="1590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Dealer sells</a:t>
            </a:r>
          </a:p>
          <a:p>
            <a:pPr algn="ctr"/>
            <a:r>
              <a:rPr lang="en-US" dirty="0" smtClean="0"/>
              <a:t>Closes position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951648" y="4756243"/>
            <a:ext cx="22115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Incentive: </a:t>
            </a:r>
          </a:p>
          <a:p>
            <a:r>
              <a:rPr lang="en-US" b="1" i="1" u="sng" dirty="0" smtClean="0"/>
              <a:t>Maximize </a:t>
            </a:r>
            <a:r>
              <a:rPr lang="en-US" dirty="0" smtClean="0"/>
              <a:t>price move</a:t>
            </a:r>
          </a:p>
          <a:p>
            <a:r>
              <a:rPr lang="en-US" dirty="0" smtClean="0"/>
              <a:t>New techniques ….</a:t>
            </a:r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5334000" y="5469845"/>
            <a:ext cx="304800" cy="3213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en-US" dirty="0"/>
              <a:t>B</a:t>
            </a:r>
            <a:endParaRPr lang="en-US" sz="1600" dirty="0" smtClean="0"/>
          </a:p>
        </p:txBody>
      </p:sp>
      <p:sp>
        <p:nvSpPr>
          <p:cNvPr id="48" name="TextBox 47"/>
          <p:cNvSpPr txBox="1"/>
          <p:nvPr/>
        </p:nvSpPr>
        <p:spPr>
          <a:xfrm>
            <a:off x="5638800" y="6172200"/>
            <a:ext cx="9076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Dealer  </a:t>
            </a:r>
          </a:p>
          <a:p>
            <a:pPr algn="ctr"/>
            <a:r>
              <a:rPr lang="en-US" dirty="0"/>
              <a:t>B</a:t>
            </a:r>
            <a:r>
              <a:rPr lang="en-US" dirty="0" smtClean="0"/>
              <a:t>uys</a:t>
            </a:r>
            <a:endParaRPr lang="en-US" dirty="0"/>
          </a:p>
        </p:txBody>
      </p:sp>
      <p:cxnSp>
        <p:nvCxnSpPr>
          <p:cNvPr id="49" name="Straight Connector 48"/>
          <p:cNvCxnSpPr/>
          <p:nvPr/>
        </p:nvCxnSpPr>
        <p:spPr>
          <a:xfrm>
            <a:off x="6172200" y="5943600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6477000" y="5943600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8458200" y="4507468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Fix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160068" y="5638800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57" name="Oval 56"/>
          <p:cNvSpPr/>
          <p:nvPr/>
        </p:nvSpPr>
        <p:spPr>
          <a:xfrm>
            <a:off x="6034228" y="5478122"/>
            <a:ext cx="304800" cy="3213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en-US" dirty="0"/>
              <a:t>B</a:t>
            </a:r>
            <a:endParaRPr lang="en-US" sz="1600" dirty="0" smtClean="0"/>
          </a:p>
        </p:txBody>
      </p:sp>
      <p:sp>
        <p:nvSpPr>
          <p:cNvPr id="58" name="Oval 57"/>
          <p:cNvSpPr/>
          <p:nvPr/>
        </p:nvSpPr>
        <p:spPr>
          <a:xfrm>
            <a:off x="6288228" y="5017816"/>
            <a:ext cx="304800" cy="3213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en-US" dirty="0"/>
              <a:t>B</a:t>
            </a:r>
            <a:endParaRPr lang="en-US" sz="1600" dirty="0" smtClean="0"/>
          </a:p>
        </p:txBody>
      </p:sp>
      <p:cxnSp>
        <p:nvCxnSpPr>
          <p:cNvPr id="38" name="Straight Connector 37"/>
          <p:cNvCxnSpPr/>
          <p:nvPr/>
        </p:nvCxnSpPr>
        <p:spPr>
          <a:xfrm>
            <a:off x="4419600" y="5943600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5763615" y="4832443"/>
            <a:ext cx="2132120" cy="730157"/>
          </a:xfrm>
          <a:prstGeom prst="straightConnector1">
            <a:avLst/>
          </a:prstGeom>
          <a:ln w="34925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 rot="20702963">
            <a:off x="6676813" y="4693256"/>
            <a:ext cx="988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Slippage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91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13" grpId="0"/>
      <p:bldP spid="4" grpId="0"/>
      <p:bldP spid="15" grpId="0" animBg="1"/>
      <p:bldP spid="17" grpId="0"/>
      <p:bldP spid="24" grpId="0"/>
      <p:bldP spid="25" grpId="0"/>
      <p:bldP spid="28" grpId="0" animBg="1"/>
      <p:bldP spid="30" grpId="0"/>
      <p:bldP spid="31" grpId="0"/>
      <p:bldP spid="32" grpId="0"/>
      <p:bldP spid="35" grpId="0" animBg="1"/>
      <p:bldP spid="37" grpId="0"/>
      <p:bldP spid="42" grpId="0"/>
      <p:bldP spid="45" grpId="0" animBg="1"/>
      <p:bldP spid="48" grpId="0"/>
      <p:bldP spid="52" grpId="0"/>
      <p:bldP spid="57" grpId="0" animBg="1"/>
      <p:bldP spid="58" grpId="0" animBg="1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36174"/>
            <a:ext cx="7772400" cy="868362"/>
          </a:xfrm>
        </p:spPr>
        <p:txBody>
          <a:bodyPr/>
          <a:lstStyle/>
          <a:p>
            <a:r>
              <a:rPr lang="en-US" sz="6000" dirty="0" smtClean="0">
                <a:solidFill>
                  <a:srgbClr val="C00000"/>
                </a:solidFill>
              </a:rPr>
              <a:t>London 4pm Fix</a:t>
            </a:r>
            <a:endParaRPr lang="en-US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5257800"/>
          </a:xfrm>
        </p:spPr>
        <p:txBody>
          <a:bodyPr/>
          <a:lstStyle/>
          <a:p>
            <a:r>
              <a:rPr lang="en-US" sz="2400" dirty="0"/>
              <a:t>June 2013, Bloomberg: Traders colluding to manipulate Fix prices in chat rooms </a:t>
            </a:r>
          </a:p>
          <a:p>
            <a:pPr lvl="1"/>
            <a:r>
              <a:rPr lang="en-US" sz="2000" dirty="0"/>
              <a:t>Fall 2013: </a:t>
            </a:r>
            <a:r>
              <a:rPr lang="en-US" sz="2000" dirty="0" smtClean="0"/>
              <a:t>    Many </a:t>
            </a:r>
            <a:r>
              <a:rPr lang="en-US" sz="2000" dirty="0"/>
              <a:t>traders put on leave, fired, etc</a:t>
            </a:r>
            <a:r>
              <a:rPr lang="en-US" sz="2000" dirty="0" smtClean="0"/>
              <a:t>.</a:t>
            </a:r>
          </a:p>
          <a:p>
            <a:pPr marL="914400" lvl="2" indent="0">
              <a:buNone/>
            </a:pPr>
            <a:r>
              <a:rPr lang="en-US" sz="2000" dirty="0" smtClean="0"/>
              <a:t>                   Civil suits filed</a:t>
            </a:r>
          </a:p>
          <a:p>
            <a:pPr marL="914400" lvl="2" indent="0">
              <a:buNone/>
            </a:pPr>
            <a:r>
              <a:rPr lang="en-US" sz="2000" dirty="0" smtClean="0"/>
              <a:t>                   Revised version of Melvin &amp; </a:t>
            </a:r>
            <a:r>
              <a:rPr lang="en-US" sz="2000" dirty="0" err="1" smtClean="0"/>
              <a:t>Prins</a:t>
            </a:r>
            <a:r>
              <a:rPr lang="en-US" sz="2000" dirty="0" smtClean="0"/>
              <a:t> (Nov  2013)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                              Says nothing about </a:t>
            </a:r>
            <a:r>
              <a:rPr lang="en-US" sz="2000" dirty="0"/>
              <a:t>dealer </a:t>
            </a:r>
            <a:r>
              <a:rPr lang="en-US" sz="2000" dirty="0" smtClean="0"/>
              <a:t>incentives</a:t>
            </a:r>
            <a:br>
              <a:rPr lang="en-US" sz="2000" dirty="0" smtClean="0"/>
            </a:br>
            <a:r>
              <a:rPr lang="en-US" sz="2000" dirty="0" smtClean="0"/>
              <a:t>                              to maximize price moves *</a:t>
            </a:r>
            <a:endParaRPr lang="en-US" sz="2000" dirty="0"/>
          </a:p>
          <a:p>
            <a:pPr lvl="1"/>
            <a:r>
              <a:rPr lang="en-US" sz="2000" dirty="0"/>
              <a:t>2014:        </a:t>
            </a:r>
            <a:r>
              <a:rPr lang="en-US" sz="2000" dirty="0" smtClean="0"/>
              <a:t>    Traders </a:t>
            </a:r>
            <a:r>
              <a:rPr lang="en-US" sz="2000" dirty="0"/>
              <a:t>on leave </a:t>
            </a:r>
            <a:r>
              <a:rPr lang="en-US" sz="2000" dirty="0" smtClean="0"/>
              <a:t>are fired </a:t>
            </a:r>
            <a:r>
              <a:rPr lang="en-US" sz="2000" dirty="0"/>
              <a:t>or “resign</a:t>
            </a:r>
            <a:r>
              <a:rPr lang="en-US" sz="2000" dirty="0" smtClean="0"/>
              <a:t>” (total 20+)</a:t>
            </a:r>
          </a:p>
          <a:p>
            <a:pPr marL="914400" lvl="2" indent="0">
              <a:buNone/>
            </a:pPr>
            <a:r>
              <a:rPr lang="en-US" sz="2000" dirty="0" smtClean="0"/>
              <a:t>                   Civil suits combined to class action suit  </a:t>
            </a:r>
          </a:p>
          <a:p>
            <a:pPr lvl="1"/>
            <a:r>
              <a:rPr lang="en-US" sz="2000" dirty="0" smtClean="0"/>
              <a:t>Late </a:t>
            </a:r>
            <a:r>
              <a:rPr lang="en-US" sz="2000" dirty="0"/>
              <a:t>2014: </a:t>
            </a:r>
            <a:r>
              <a:rPr lang="en-US" sz="2000" dirty="0" smtClean="0"/>
              <a:t>  Banks </a:t>
            </a:r>
            <a:r>
              <a:rPr lang="en-US" sz="2000" dirty="0"/>
              <a:t>pay big fines to CFTC, FCA, others</a:t>
            </a:r>
          </a:p>
          <a:p>
            <a:pPr marL="914400" lvl="2" indent="0">
              <a:buNone/>
            </a:pPr>
            <a:r>
              <a:rPr lang="en-US" sz="2000" dirty="0" smtClean="0"/>
              <a:t>                   Tantalizing chat details courtesy of regulators</a:t>
            </a:r>
          </a:p>
          <a:p>
            <a:pPr marL="914400" lvl="2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               “</a:t>
            </a:r>
            <a:r>
              <a:rPr lang="en-US" sz="2000" dirty="0"/>
              <a:t>Cartel</a:t>
            </a:r>
            <a:r>
              <a:rPr lang="en-US" sz="2000" dirty="0" smtClean="0"/>
              <a:t>” “Let’s double-team them” …..</a:t>
            </a:r>
            <a:endParaRPr lang="en-US" sz="2000" dirty="0"/>
          </a:p>
          <a:p>
            <a:pPr lvl="1"/>
            <a:r>
              <a:rPr lang="en-US" sz="2000" dirty="0" smtClean="0"/>
              <a:t>Future ….     Criminal suits against individual traders?</a:t>
            </a:r>
          </a:p>
        </p:txBody>
      </p:sp>
    </p:spTree>
    <p:extLst>
      <p:ext uri="{BB962C8B-B14F-4D97-AF65-F5344CB8AC3E}">
        <p14:creationId xmlns:p14="http://schemas.microsoft.com/office/powerpoint/2010/main" val="777832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82000" cy="868362"/>
          </a:xfrm>
        </p:spPr>
        <p:txBody>
          <a:bodyPr/>
          <a:lstStyle/>
          <a:p>
            <a:r>
              <a:rPr lang="en-US" sz="6000" dirty="0">
                <a:solidFill>
                  <a:srgbClr val="C00000"/>
                </a:solidFill>
              </a:rPr>
              <a:t>Forex Trading &amp; WMR Fix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518160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sz="2400" dirty="0" smtClean="0"/>
              <a:t>Thoroughly documents unusual dynamics around 4pm Fix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/>
              <a:t>315 Charts, 14 Tables, average entries/table = 290, 4-6 significant digits</a:t>
            </a:r>
            <a:endParaRPr lang="en-US" sz="1050" dirty="0" smtClean="0"/>
          </a:p>
          <a:p>
            <a:pPr marL="457200" lvl="1" indent="0">
              <a:spcBef>
                <a:spcPts val="300"/>
              </a:spcBef>
              <a:buNone/>
            </a:pPr>
            <a:r>
              <a:rPr lang="en-US" sz="2000" i="1" u="sng" dirty="0" smtClean="0"/>
              <a:t>Section 3</a:t>
            </a:r>
            <a:r>
              <a:rPr lang="en-US" sz="2000" dirty="0" smtClean="0"/>
              <a:t>.  Volatility @ Fix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How big is Fix volatility r</a:t>
            </a:r>
            <a:r>
              <a:rPr lang="en-US" sz="1800" dirty="0" smtClean="0"/>
              <a:t>elative to </a:t>
            </a:r>
            <a:r>
              <a:rPr lang="en-US" sz="1800" b="1" i="1" u="sng" dirty="0" smtClean="0"/>
              <a:t>long-run</a:t>
            </a:r>
            <a:r>
              <a:rPr lang="en-US" sz="1800" dirty="0" smtClean="0"/>
              <a:t> volatility? 		Small</a:t>
            </a:r>
          </a:p>
          <a:p>
            <a:pPr lvl="2">
              <a:spcBef>
                <a:spcPts val="300"/>
              </a:spcBef>
            </a:pPr>
            <a:r>
              <a:rPr lang="en-US" sz="1800" dirty="0" smtClean="0"/>
              <a:t>How big is Fix volatility </a:t>
            </a:r>
            <a:r>
              <a:rPr lang="en-US" sz="1800" b="1" i="1" u="sng" dirty="0" smtClean="0"/>
              <a:t>end-month</a:t>
            </a:r>
            <a:r>
              <a:rPr lang="en-US" sz="1800" dirty="0" smtClean="0"/>
              <a:t> vs. </a:t>
            </a:r>
            <a:r>
              <a:rPr lang="en-US" sz="1800" b="1" i="1" u="sng" dirty="0" smtClean="0"/>
              <a:t>mid-month</a:t>
            </a:r>
            <a:r>
              <a:rPr lang="en-US" sz="1800" dirty="0" smtClean="0"/>
              <a:t>? 		</a:t>
            </a:r>
            <a:r>
              <a:rPr lang="en-US" dirty="0" smtClean="0"/>
              <a:t>Much bigger</a:t>
            </a:r>
            <a:endParaRPr lang="en-US" sz="1800" dirty="0" smtClean="0"/>
          </a:p>
          <a:p>
            <a:pPr lvl="2">
              <a:spcBef>
                <a:spcPts val="300"/>
              </a:spcBef>
            </a:pPr>
            <a:r>
              <a:rPr lang="en-US" dirty="0" smtClean="0"/>
              <a:t>How big is daily volatility relative </a:t>
            </a:r>
            <a:r>
              <a:rPr lang="en-US" dirty="0"/>
              <a:t>to </a:t>
            </a:r>
            <a:r>
              <a:rPr lang="en-US" b="1" i="1" u="sng" dirty="0"/>
              <a:t>returns</a:t>
            </a:r>
            <a:r>
              <a:rPr lang="en-US" dirty="0"/>
              <a:t> @ macro horizons?	</a:t>
            </a:r>
            <a:r>
              <a:rPr lang="en-US" dirty="0" smtClean="0"/>
              <a:t>Very </a:t>
            </a:r>
            <a:r>
              <a:rPr lang="en-US" dirty="0"/>
              <a:t>Big</a:t>
            </a:r>
          </a:p>
          <a:p>
            <a:pPr lvl="1">
              <a:spcBef>
                <a:spcPts val="300"/>
              </a:spcBef>
            </a:pPr>
            <a:endParaRPr lang="en-US" sz="800" dirty="0" smtClean="0"/>
          </a:p>
          <a:p>
            <a:pPr marL="457200" lvl="1" indent="0">
              <a:spcBef>
                <a:spcPts val="300"/>
              </a:spcBef>
              <a:buNone/>
            </a:pPr>
            <a:r>
              <a:rPr lang="en-US" sz="2000" i="1" u="sng" dirty="0" smtClean="0"/>
              <a:t>Section 4</a:t>
            </a:r>
            <a:r>
              <a:rPr lang="en-US" sz="2000" dirty="0" smtClean="0"/>
              <a:t>.  Placebo: Volatility away from Fix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How big is volatility at </a:t>
            </a:r>
            <a:r>
              <a:rPr lang="en-US" b="1" i="1" u="sng" dirty="0" smtClean="0"/>
              <a:t>normal times</a:t>
            </a:r>
            <a:r>
              <a:rPr lang="en-US" dirty="0" smtClean="0"/>
              <a:t> vs. the Fix?	 	Small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Has distribution of normal returns shifted over time?		Not much</a:t>
            </a:r>
          </a:p>
          <a:p>
            <a:pPr lvl="2">
              <a:spcBef>
                <a:spcPts val="300"/>
              </a:spcBef>
            </a:pPr>
            <a:endParaRPr lang="en-US" sz="800" dirty="0" smtClean="0"/>
          </a:p>
          <a:p>
            <a:pPr marL="457200" lvl="1" indent="0">
              <a:spcBef>
                <a:spcPts val="300"/>
              </a:spcBef>
              <a:buNone/>
            </a:pPr>
            <a:r>
              <a:rPr lang="en-US" sz="2000" i="1" u="sng" dirty="0" smtClean="0"/>
              <a:t>Section 5</a:t>
            </a:r>
            <a:r>
              <a:rPr lang="en-US" sz="2000" dirty="0" smtClean="0"/>
              <a:t>. What exactly happens </a:t>
            </a:r>
            <a:r>
              <a:rPr lang="en-US" sz="2000" b="1" i="1" u="sng" dirty="0" smtClean="0"/>
              <a:t>pre</a:t>
            </a:r>
            <a:r>
              <a:rPr lang="en-US" sz="2000" dirty="0" smtClean="0"/>
              <a:t>-Fix? 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Big moves beginning 3:45, especially end-month</a:t>
            </a:r>
          </a:p>
          <a:p>
            <a:pPr lvl="2">
              <a:spcBef>
                <a:spcPts val="300"/>
              </a:spcBef>
            </a:pPr>
            <a:endParaRPr lang="en-US" sz="800" dirty="0" smtClean="0"/>
          </a:p>
          <a:p>
            <a:pPr marL="457200" lvl="1" indent="0">
              <a:spcBef>
                <a:spcPts val="300"/>
              </a:spcBef>
              <a:buNone/>
            </a:pPr>
            <a:r>
              <a:rPr lang="en-US" sz="2000" i="1" u="sng" dirty="0" smtClean="0"/>
              <a:t>Section 6</a:t>
            </a:r>
            <a:r>
              <a:rPr lang="en-US" sz="2000" dirty="0" smtClean="0"/>
              <a:t>. </a:t>
            </a:r>
            <a:r>
              <a:rPr lang="en-US" sz="2000" dirty="0"/>
              <a:t>What </a:t>
            </a:r>
            <a:r>
              <a:rPr lang="en-US" sz="2000" dirty="0" smtClean="0"/>
              <a:t>exactly happens </a:t>
            </a:r>
            <a:r>
              <a:rPr lang="en-US" sz="2000" b="1" i="1" u="sng" dirty="0" smtClean="0"/>
              <a:t>post</a:t>
            </a:r>
            <a:r>
              <a:rPr lang="en-US" sz="2000" dirty="0" smtClean="0"/>
              <a:t>-Fix</a:t>
            </a:r>
            <a:r>
              <a:rPr lang="en-US" sz="2000" dirty="0"/>
              <a:t>? 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Less volatility than pre-Fix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Some retracement of biggest pre-Fix moves</a:t>
            </a:r>
            <a:endParaRPr lang="en-US" dirty="0"/>
          </a:p>
          <a:p>
            <a:pPr lvl="2"/>
            <a:endParaRPr lang="en-US" sz="2000" dirty="0" smtClean="0"/>
          </a:p>
          <a:p>
            <a:pPr lvl="1"/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144057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467600" cy="868362"/>
          </a:xfrm>
        </p:spPr>
        <p:txBody>
          <a:bodyPr/>
          <a:lstStyle/>
          <a:p>
            <a:r>
              <a:rPr lang="en-US" sz="6000" dirty="0">
                <a:solidFill>
                  <a:srgbClr val="C00000"/>
                </a:solidFill>
              </a:rPr>
              <a:t>Dynamics @ 4pm Fix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229600" cy="5562600"/>
          </a:xfrm>
        </p:spPr>
        <p:txBody>
          <a:bodyPr/>
          <a:lstStyle/>
          <a:p>
            <a:r>
              <a:rPr lang="en-US" sz="2400" b="1" dirty="0" smtClean="0"/>
              <a:t>Evidence for high </a:t>
            </a:r>
            <a:r>
              <a:rPr lang="en-US" sz="2400" b="1" dirty="0"/>
              <a:t>volatility </a:t>
            </a:r>
            <a:r>
              <a:rPr lang="en-US" sz="2400" b="1" dirty="0" smtClean="0"/>
              <a:t>around 4pm Fix</a:t>
            </a:r>
          </a:p>
          <a:p>
            <a:pPr lvl="1"/>
            <a:endParaRPr lang="en-US" sz="800" dirty="0" smtClean="0"/>
          </a:p>
          <a:p>
            <a:pPr lvl="1"/>
            <a:endParaRPr lang="en-US" sz="800" dirty="0" smtClean="0"/>
          </a:p>
          <a:p>
            <a:pPr marL="457200" lvl="1" indent="-457200" algn="ctr"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 distribution,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pre-Fix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returns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16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                     </a:t>
            </a:r>
            <a:r>
              <a:rPr lang="en-US" sz="2000" dirty="0" smtClean="0"/>
              <a:t>Non-Fix                           Mid-month Fix               End-Month </a:t>
            </a:r>
            <a:r>
              <a:rPr lang="en-US" sz="2000" dirty="0"/>
              <a:t>Fix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6286500" y="6509658"/>
            <a:ext cx="533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810000" y="6493892"/>
            <a:ext cx="5334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92316" y="6493892"/>
            <a:ext cx="533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649639"/>
            <a:ext cx="5105400" cy="349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83852" y="5620656"/>
            <a:ext cx="38693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-20          -10            0              10           20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657600" y="2649639"/>
            <a:ext cx="191513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EUR/USD 5 Min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90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7772400" cy="4419599"/>
          </a:xfrm>
        </p:spPr>
        <p:txBody>
          <a:bodyPr/>
          <a:lstStyle/>
          <a:p>
            <a:r>
              <a:rPr lang="en-US" sz="2400" dirty="0" smtClean="0"/>
              <a:t>Retracement tendency is “remarkable”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 </a:t>
            </a:r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800" dirty="0" smtClean="0"/>
          </a:p>
          <a:p>
            <a:endParaRPr lang="en-US" sz="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924800" cy="990600"/>
          </a:xfrm>
        </p:spPr>
        <p:txBody>
          <a:bodyPr/>
          <a:lstStyle/>
          <a:p>
            <a:r>
              <a:rPr lang="en-US" sz="6000" dirty="0" smtClean="0">
                <a:solidFill>
                  <a:srgbClr val="C00000"/>
                </a:solidFill>
              </a:rPr>
              <a:t>Dynamics @ 4pm Fix</a:t>
            </a:r>
            <a:endParaRPr lang="en-US" sz="6000" dirty="0">
              <a:solidFill>
                <a:srgbClr val="C00000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6204858" y="2637972"/>
            <a:ext cx="2711023" cy="41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600" b="1" dirty="0" smtClean="0">
                <a:solidFill>
                  <a:srgbClr val="FF0000"/>
                </a:solidFill>
              </a:rPr>
              <a:t>&gt;75</a:t>
            </a:r>
            <a:r>
              <a:rPr lang="en-US" sz="1600" b="1" baseline="30000" dirty="0" smtClean="0">
                <a:solidFill>
                  <a:srgbClr val="FF0000"/>
                </a:solidFill>
              </a:rPr>
              <a:t>th</a:t>
            </a:r>
            <a:r>
              <a:rPr lang="en-US" sz="1600" b="1" dirty="0" smtClean="0">
                <a:solidFill>
                  <a:srgbClr val="FF0000"/>
                </a:solidFill>
              </a:rPr>
              <a:t> percentile end-month</a:t>
            </a:r>
            <a:endParaRPr lang="en-US" sz="200" b="1" dirty="0">
              <a:solidFill>
                <a:srgbClr val="FF0000"/>
              </a:solidFill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157686" y="4925790"/>
            <a:ext cx="2711023" cy="41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600" b="1" dirty="0" smtClean="0">
                <a:solidFill>
                  <a:srgbClr val="FF0000"/>
                </a:solidFill>
              </a:rPr>
              <a:t>&gt;75</a:t>
            </a:r>
            <a:r>
              <a:rPr lang="en-US" sz="1600" b="1" baseline="30000" dirty="0" smtClean="0">
                <a:solidFill>
                  <a:srgbClr val="FF0000"/>
                </a:solidFill>
              </a:rPr>
              <a:t>th</a:t>
            </a:r>
            <a:r>
              <a:rPr lang="en-US" sz="1600" b="1" dirty="0" smtClean="0">
                <a:solidFill>
                  <a:srgbClr val="FF0000"/>
                </a:solidFill>
              </a:rPr>
              <a:t> percentile end-month</a:t>
            </a:r>
            <a:endParaRPr lang="en-US" sz="200" b="1" dirty="0">
              <a:solidFill>
                <a:srgbClr val="FF0000"/>
              </a:solidFill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6172200" y="4161972"/>
            <a:ext cx="2819400" cy="41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600" b="1" dirty="0" smtClean="0">
                <a:solidFill>
                  <a:srgbClr val="0070C0"/>
                </a:solidFill>
              </a:rPr>
              <a:t>Mid-month </a:t>
            </a:r>
            <a:r>
              <a:rPr lang="en-US" sz="1600" b="1" dirty="0" err="1" smtClean="0">
                <a:solidFill>
                  <a:srgbClr val="0070C0"/>
                </a:solidFill>
              </a:rPr>
              <a:t>avg</a:t>
            </a:r>
            <a:endParaRPr lang="en-US" sz="200" b="1" dirty="0">
              <a:solidFill>
                <a:srgbClr val="0070C0"/>
              </a:solidFill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172200" y="3394530"/>
            <a:ext cx="2590800" cy="41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600" b="1" dirty="0" smtClean="0">
                <a:solidFill>
                  <a:srgbClr val="0070C0"/>
                </a:solidFill>
              </a:rPr>
              <a:t>Mid-month </a:t>
            </a:r>
            <a:r>
              <a:rPr lang="en-US" sz="1600" b="1" dirty="0" err="1" smtClean="0">
                <a:solidFill>
                  <a:srgbClr val="0070C0"/>
                </a:solidFill>
              </a:rPr>
              <a:t>avg</a:t>
            </a:r>
            <a:endParaRPr lang="en-US" sz="200" b="1" dirty="0">
              <a:solidFill>
                <a:srgbClr val="0070C0"/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6172199" y="4570188"/>
            <a:ext cx="2590801" cy="41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600" b="1" dirty="0" smtClean="0">
                <a:solidFill>
                  <a:schemeClr val="tx1"/>
                </a:solidFill>
              </a:rPr>
              <a:t>End-month </a:t>
            </a:r>
            <a:r>
              <a:rPr lang="en-US" sz="1600" b="1" dirty="0" err="1" smtClean="0">
                <a:solidFill>
                  <a:schemeClr val="tx1"/>
                </a:solidFill>
              </a:rPr>
              <a:t>avg</a:t>
            </a:r>
            <a:endParaRPr lang="en-US" sz="200" b="1" dirty="0">
              <a:solidFill>
                <a:schemeClr val="tx1"/>
              </a:solidFill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6172198" y="3042559"/>
            <a:ext cx="2590802" cy="4245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600" b="1" dirty="0" smtClean="0">
                <a:solidFill>
                  <a:schemeClr val="tx1"/>
                </a:solidFill>
              </a:rPr>
              <a:t>End-month </a:t>
            </a:r>
            <a:r>
              <a:rPr lang="en-US" sz="1600" b="1" dirty="0" err="1" smtClean="0">
                <a:solidFill>
                  <a:schemeClr val="tx1"/>
                </a:solidFill>
              </a:rPr>
              <a:t>avg</a:t>
            </a:r>
            <a:endParaRPr lang="en-US" sz="200" b="1" dirty="0">
              <a:solidFill>
                <a:schemeClr val="tx1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764" y="2279192"/>
            <a:ext cx="4262092" cy="3403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82056" y="2496456"/>
            <a:ext cx="533400" cy="33239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US" dirty="0" smtClean="0"/>
              <a:t>  20</a:t>
            </a:r>
          </a:p>
          <a:p>
            <a:pPr>
              <a:spcAft>
                <a:spcPts val="400"/>
              </a:spcAft>
            </a:pPr>
            <a:r>
              <a:rPr lang="en-US" dirty="0" smtClean="0"/>
              <a:t>  15</a:t>
            </a:r>
          </a:p>
          <a:p>
            <a:pPr>
              <a:spcAft>
                <a:spcPts val="400"/>
              </a:spcAft>
            </a:pPr>
            <a:r>
              <a:rPr lang="en-US" dirty="0" smtClean="0"/>
              <a:t>  20</a:t>
            </a:r>
          </a:p>
          <a:p>
            <a:pPr>
              <a:spcAft>
                <a:spcPts val="400"/>
              </a:spcAft>
            </a:pPr>
            <a:r>
              <a:rPr lang="en-US" dirty="0" smtClean="0"/>
              <a:t>   5</a:t>
            </a:r>
          </a:p>
          <a:p>
            <a:pPr>
              <a:spcAft>
                <a:spcPts val="400"/>
              </a:spcAft>
            </a:pPr>
            <a:r>
              <a:rPr lang="en-US" dirty="0" smtClean="0"/>
              <a:t>   0</a:t>
            </a:r>
          </a:p>
          <a:p>
            <a:pPr>
              <a:spcAft>
                <a:spcPts val="400"/>
              </a:spcAft>
            </a:pPr>
            <a:r>
              <a:rPr lang="en-US" dirty="0" smtClean="0"/>
              <a:t>  -5</a:t>
            </a:r>
          </a:p>
          <a:p>
            <a:pPr>
              <a:spcAft>
                <a:spcPts val="400"/>
              </a:spcAft>
            </a:pPr>
            <a:r>
              <a:rPr lang="en-US" dirty="0" smtClean="0"/>
              <a:t>-10</a:t>
            </a:r>
          </a:p>
          <a:p>
            <a:pPr>
              <a:spcAft>
                <a:spcPts val="400"/>
              </a:spcAft>
            </a:pPr>
            <a:r>
              <a:rPr lang="en-US" dirty="0" smtClean="0"/>
              <a:t>-15</a:t>
            </a:r>
          </a:p>
          <a:p>
            <a:pPr>
              <a:spcAft>
                <a:spcPts val="400"/>
              </a:spcAft>
            </a:pPr>
            <a:r>
              <a:rPr lang="en-US" dirty="0" smtClean="0"/>
              <a:t>-20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72342" y="5498068"/>
            <a:ext cx="506185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3pm         3:30          4:00          4:30           5:00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16200000">
            <a:off x="-396714" y="3888630"/>
            <a:ext cx="35882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Basis Points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12724" y="2279192"/>
            <a:ext cx="4937132" cy="35882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47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3" grpId="0" animBg="1"/>
      <p:bldP spid="7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8229600" cy="548640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sz="2400" dirty="0" smtClean="0"/>
              <a:t>Retracement tendency provides profitable trading strategy</a:t>
            </a:r>
          </a:p>
          <a:p>
            <a:pPr lvl="1">
              <a:spcBef>
                <a:spcPts val="300"/>
              </a:spcBef>
            </a:pPr>
            <a:r>
              <a:rPr lang="en-US" sz="2000" dirty="0" smtClean="0"/>
              <a:t>Sell @ 4pm if price rises 3:45 – 4:00, vice versa</a:t>
            </a:r>
          </a:p>
          <a:p>
            <a:pPr lvl="1">
              <a:spcBef>
                <a:spcPts val="300"/>
              </a:spcBef>
            </a:pPr>
            <a:r>
              <a:rPr lang="en-US" sz="2000" dirty="0" smtClean="0"/>
              <a:t>For end-month, profitable &amp; high Sharpe even after transaction costs</a:t>
            </a:r>
          </a:p>
          <a:p>
            <a:pPr lvl="1">
              <a:spcBef>
                <a:spcPts val="300"/>
              </a:spcBef>
            </a:pPr>
            <a:r>
              <a:rPr lang="en-US" sz="2000" dirty="0" smtClean="0"/>
              <a:t>Reliable? Assumes  can always trade at prices in dataset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At month-end Fix, EUR Fix trading sometimes &gt; $500 (FCA)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EUR 4pm limit-order-book cumulative depth averages $170-$210 million</a:t>
            </a:r>
          </a:p>
          <a:p>
            <a:pPr lvl="2">
              <a:spcBef>
                <a:spcPts val="300"/>
              </a:spcBef>
            </a:pPr>
            <a:r>
              <a:rPr lang="en-US" dirty="0" err="1" smtClean="0"/>
              <a:t>Hmmmmm</a:t>
            </a:r>
            <a:endParaRPr lang="en-US" dirty="0" smtClean="0"/>
          </a:p>
          <a:p>
            <a:pPr lvl="2"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sz="2400" dirty="0" smtClean="0"/>
              <a:t>Suggestion: Examine retracement at longer </a:t>
            </a:r>
            <a:r>
              <a:rPr lang="en-US" sz="2400" dirty="0" smtClean="0"/>
              <a:t>horizons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For end-month Fixes, major share of pre-fix returns typically reversed by noon the next day</a:t>
            </a:r>
            <a:endParaRPr lang="en-US" sz="2000" dirty="0" smtClean="0"/>
          </a:p>
          <a:p>
            <a:pPr>
              <a:spcBef>
                <a:spcPts val="0"/>
              </a:spcBef>
            </a:pPr>
            <a:endParaRPr lang="en-US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924800" cy="990600"/>
          </a:xfrm>
        </p:spPr>
        <p:txBody>
          <a:bodyPr/>
          <a:lstStyle/>
          <a:p>
            <a:r>
              <a:rPr lang="en-US" sz="6000" dirty="0" smtClean="0">
                <a:solidFill>
                  <a:srgbClr val="C00000"/>
                </a:solidFill>
              </a:rPr>
              <a:t>Retracement after Fix</a:t>
            </a:r>
            <a:endParaRPr lang="en-US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3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458200" cy="5029200"/>
          </a:xfrm>
        </p:spPr>
        <p:txBody>
          <a:bodyPr/>
          <a:lstStyle/>
          <a:p>
            <a:pPr marL="342900" lvl="1" indent="-342900">
              <a:buFont typeface="Arial" pitchFamily="34" charset="0"/>
              <a:buChar char="»"/>
            </a:pPr>
            <a:r>
              <a:rPr lang="en-US" sz="2400" dirty="0" smtClean="0"/>
              <a:t>Documentation seems to be paper’s primary goal</a:t>
            </a:r>
          </a:p>
          <a:p>
            <a:pPr marL="742950" lvl="2" indent="-342900">
              <a:buFont typeface="Arial" pitchFamily="34" charset="0"/>
              <a:buChar char="»"/>
            </a:pPr>
            <a:r>
              <a:rPr lang="en-US" dirty="0" smtClean="0"/>
              <a:t>“Behavior </a:t>
            </a:r>
            <a:r>
              <a:rPr lang="en-US" dirty="0"/>
              <a:t>of spot rates in the minutes immediately </a:t>
            </a:r>
            <a:r>
              <a:rPr lang="en-US" dirty="0" smtClean="0"/>
              <a:t>before </a:t>
            </a:r>
            <a:r>
              <a:rPr lang="en-US" dirty="0"/>
              <a:t>and after 4:00 pm are </a:t>
            </a:r>
            <a:r>
              <a:rPr lang="en-US" dirty="0" smtClean="0"/>
              <a:t>[sic] quite </a:t>
            </a:r>
            <a:r>
              <a:rPr lang="en-US" dirty="0"/>
              <a:t>unlike that observed at other times</a:t>
            </a:r>
            <a:r>
              <a:rPr lang="en-US" dirty="0" smtClean="0"/>
              <a:t>”</a:t>
            </a:r>
          </a:p>
          <a:p>
            <a:pPr marL="742950" lvl="2" indent="-342900">
              <a:buFont typeface="Arial" pitchFamily="34" charset="0"/>
              <a:buChar char="»"/>
            </a:pPr>
            <a:endParaRPr lang="en-US" sz="800" dirty="0" smtClean="0"/>
          </a:p>
          <a:p>
            <a:pPr marL="342900" lvl="1" indent="-342900">
              <a:buFont typeface="Arial" pitchFamily="34" charset="0"/>
              <a:buChar char="»"/>
            </a:pPr>
            <a:r>
              <a:rPr lang="en-US" sz="2400" dirty="0" smtClean="0"/>
              <a:t>Paper wisely careful about “collusion”</a:t>
            </a:r>
          </a:p>
          <a:p>
            <a:pPr lvl="1"/>
            <a:r>
              <a:rPr lang="en-US" dirty="0" smtClean="0"/>
              <a:t>… if </a:t>
            </a:r>
            <a:r>
              <a:rPr lang="en-US" dirty="0"/>
              <a:t>indeed </a:t>
            </a:r>
            <a:r>
              <a:rPr lang="en-US" dirty="0" smtClean="0"/>
              <a:t>[collusion] took </a:t>
            </a:r>
            <a:r>
              <a:rPr lang="en-US" dirty="0"/>
              <a:t>place, could </a:t>
            </a:r>
            <a:r>
              <a:rPr lang="en-US" dirty="0" smtClean="0"/>
              <a:t>[it] have </a:t>
            </a:r>
            <a:r>
              <a:rPr lang="en-US" dirty="0"/>
              <a:t>materially </a:t>
            </a:r>
            <a:r>
              <a:rPr lang="en-US" dirty="0" smtClean="0"/>
              <a:t>affected </a:t>
            </a:r>
            <a:r>
              <a:rPr lang="en-US" dirty="0"/>
              <a:t>the </a:t>
            </a:r>
            <a:r>
              <a:rPr lang="en-US" dirty="0" smtClean="0"/>
              <a:t>determination of </a:t>
            </a:r>
            <a:r>
              <a:rPr lang="en-US" dirty="0"/>
              <a:t>the Fix to the detriment of participants in the forex and other financial markets. This paper </a:t>
            </a:r>
            <a:r>
              <a:rPr lang="en-US" dirty="0" smtClean="0"/>
              <a:t>presents statistical </a:t>
            </a:r>
            <a:r>
              <a:rPr lang="en-US" dirty="0"/>
              <a:t>evidence pertinent </a:t>
            </a:r>
            <a:r>
              <a:rPr lang="en-US" dirty="0" smtClean="0"/>
              <a:t>to this issue. </a:t>
            </a:r>
            <a:endParaRPr lang="en-US" dirty="0"/>
          </a:p>
          <a:p>
            <a:pPr marL="742950" lvl="2" indent="-342900">
              <a:buFont typeface="Arial" pitchFamily="34" charset="0"/>
              <a:buChar char="»"/>
            </a:pPr>
            <a:endParaRPr lang="en-US" sz="800" dirty="0"/>
          </a:p>
          <a:p>
            <a:pPr marL="342900" lvl="1" indent="-342900">
              <a:buFont typeface="Arial" pitchFamily="34" charset="0"/>
              <a:buChar char="»"/>
            </a:pPr>
            <a:r>
              <a:rPr lang="en-US" sz="2400" dirty="0" smtClean="0"/>
              <a:t>Also: Insights from standard models</a:t>
            </a:r>
          </a:p>
          <a:p>
            <a:pPr marL="742950" lvl="2" indent="-342900">
              <a:buFont typeface="Arial" pitchFamily="34" charset="0"/>
              <a:buChar char="»"/>
            </a:pPr>
            <a:r>
              <a:rPr lang="en-US" sz="2000" dirty="0"/>
              <a:t>Section 2: “Standard model” = Portfolio  Shifts (PS) </a:t>
            </a:r>
          </a:p>
          <a:p>
            <a:pPr lvl="1" indent="-3175">
              <a:spcBef>
                <a:spcPts val="200"/>
              </a:spcBef>
            </a:pPr>
            <a:r>
              <a:rPr lang="en-US" dirty="0"/>
              <a:t>Designed to capture forex market “over the trading day” </a:t>
            </a:r>
            <a:endParaRPr lang="en-US" dirty="0" smtClean="0"/>
          </a:p>
          <a:p>
            <a:pPr lvl="1" indent="-3175">
              <a:spcBef>
                <a:spcPts val="200"/>
              </a:spcBef>
            </a:pPr>
            <a:r>
              <a:rPr lang="en-US" dirty="0" smtClean="0"/>
              <a:t>Batch </a:t>
            </a:r>
            <a:r>
              <a:rPr lang="en-US" dirty="0"/>
              <a:t>trades in sequences of 3 with specific characters</a:t>
            </a:r>
          </a:p>
          <a:p>
            <a:pPr marL="1481138" lvl="2" indent="-276225">
              <a:spcBef>
                <a:spcPts val="200"/>
              </a:spcBef>
            </a:pPr>
            <a:r>
              <a:rPr lang="en-US" dirty="0" smtClean="0"/>
              <a:t>Customer (Random Investors) </a:t>
            </a:r>
            <a:r>
              <a:rPr lang="en-US" dirty="0" smtClean="0">
                <a:sym typeface="Symbol"/>
              </a:rPr>
              <a:t></a:t>
            </a:r>
            <a:r>
              <a:rPr lang="en-US" dirty="0" smtClean="0"/>
              <a:t> Dealer</a:t>
            </a:r>
          </a:p>
          <a:p>
            <a:pPr marL="1481138" lvl="2" indent="-276225">
              <a:spcBef>
                <a:spcPts val="200"/>
              </a:spcBef>
            </a:pPr>
            <a:r>
              <a:rPr lang="en-US" dirty="0" smtClean="0"/>
              <a:t>Dealer </a:t>
            </a:r>
            <a:r>
              <a:rPr lang="en-US" dirty="0" smtClean="0">
                <a:sym typeface="Symbol"/>
              </a:rPr>
              <a:t></a:t>
            </a:r>
            <a:r>
              <a:rPr lang="en-US" dirty="0" smtClean="0"/>
              <a:t>Dealer</a:t>
            </a:r>
          </a:p>
          <a:p>
            <a:pPr marL="1481138" lvl="2" indent="-276225">
              <a:spcBef>
                <a:spcPts val="200"/>
              </a:spcBef>
            </a:pPr>
            <a:r>
              <a:rPr lang="en-US" dirty="0" smtClean="0"/>
              <a:t>Dealer </a:t>
            </a:r>
            <a:r>
              <a:rPr lang="en-US" dirty="0">
                <a:sym typeface="Symbol"/>
              </a:rPr>
              <a:t></a:t>
            </a:r>
            <a:r>
              <a:rPr lang="en-US" dirty="0" smtClean="0"/>
              <a:t> Customer (Risk-averse Investors</a:t>
            </a:r>
            <a:r>
              <a:rPr lang="en-US" dirty="0"/>
              <a:t>) </a:t>
            </a:r>
          </a:p>
          <a:p>
            <a:pPr lvl="2">
              <a:spcBef>
                <a:spcPts val="200"/>
              </a:spcBef>
            </a:pPr>
            <a:endParaRPr lang="en-US" sz="1600" dirty="0"/>
          </a:p>
          <a:p>
            <a:pPr marL="342900" lvl="1" indent="-342900">
              <a:buFont typeface="Arial" pitchFamily="34" charset="0"/>
              <a:buChar char="»"/>
            </a:pPr>
            <a:endParaRPr lang="en-US" sz="24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457200"/>
            <a:ext cx="8382000" cy="868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 baseline="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smtClean="0">
                <a:solidFill>
                  <a:srgbClr val="C00000"/>
                </a:solidFill>
              </a:rPr>
              <a:t>Forex Trading &amp; WMR Fix</a:t>
            </a:r>
            <a:endParaRPr lang="en-US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76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68362"/>
          </a:xfrm>
        </p:spPr>
        <p:txBody>
          <a:bodyPr/>
          <a:lstStyle/>
          <a:p>
            <a:r>
              <a:rPr lang="en-US" sz="5400" dirty="0" smtClean="0">
                <a:solidFill>
                  <a:srgbClr val="C00000"/>
                </a:solidFill>
              </a:rPr>
              <a:t>Insights from PS Model</a:t>
            </a:r>
            <a:endParaRPr lang="en-US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229600" cy="4800600"/>
          </a:xfrm>
        </p:spPr>
        <p:txBody>
          <a:bodyPr/>
          <a:lstStyle/>
          <a:p>
            <a:pPr marL="342900" lvl="1" indent="-342900">
              <a:buFont typeface="Arial" pitchFamily="34" charset="0"/>
              <a:buChar char="»"/>
            </a:pPr>
            <a:r>
              <a:rPr lang="en-US" sz="2400" dirty="0" smtClean="0"/>
              <a:t>Volatility </a:t>
            </a:r>
            <a:r>
              <a:rPr lang="en-US" sz="2400" dirty="0"/>
              <a:t>is to be </a:t>
            </a:r>
            <a:r>
              <a:rPr lang="en-US" sz="2400" dirty="0" smtClean="0"/>
              <a:t>expected</a:t>
            </a:r>
            <a:r>
              <a:rPr lang="en-US" sz="2400" dirty="0"/>
              <a:t> with portfolio rebalancing</a:t>
            </a:r>
            <a:endParaRPr lang="en-US" sz="2400" dirty="0" smtClean="0"/>
          </a:p>
          <a:p>
            <a:pPr lvl="1">
              <a:spcBef>
                <a:spcPts val="200"/>
              </a:spcBef>
            </a:pPr>
            <a:r>
              <a:rPr lang="en-US" sz="2000" dirty="0" smtClean="0"/>
              <a:t>If many funds want to sell foreign currency, other agents must buy</a:t>
            </a:r>
          </a:p>
          <a:p>
            <a:pPr lvl="2">
              <a:spcBef>
                <a:spcPts val="200"/>
              </a:spcBef>
            </a:pPr>
            <a:r>
              <a:rPr lang="en-US" dirty="0" smtClean="0"/>
              <a:t>Dealers do not hold positions overnight</a:t>
            </a:r>
          </a:p>
          <a:p>
            <a:pPr lvl="2">
              <a:spcBef>
                <a:spcPts val="200"/>
              </a:spcBef>
            </a:pPr>
            <a:r>
              <a:rPr lang="en-US" dirty="0" smtClean="0"/>
              <a:t>Contrast with Duane’s perspective – rebalancing not fundamental information</a:t>
            </a:r>
          </a:p>
          <a:p>
            <a:pPr lvl="1">
              <a:spcBef>
                <a:spcPts val="200"/>
              </a:spcBef>
            </a:pPr>
            <a:r>
              <a:rPr lang="en-US" sz="2000" dirty="0" smtClean="0"/>
              <a:t>In PS model, “other agents” are other investors</a:t>
            </a:r>
          </a:p>
          <a:p>
            <a:pPr lvl="2">
              <a:spcBef>
                <a:spcPts val="200"/>
              </a:spcBef>
            </a:pPr>
            <a:r>
              <a:rPr lang="en-US" dirty="0" smtClean="0"/>
              <a:t>Price falls to create bigger risk premium on foreign currency</a:t>
            </a:r>
          </a:p>
          <a:p>
            <a:pPr lvl="1">
              <a:spcBef>
                <a:spcPts val="200"/>
              </a:spcBef>
            </a:pPr>
            <a:r>
              <a:rPr lang="en-US" sz="2000" dirty="0" smtClean="0"/>
              <a:t>In reality, “other agents” also include firms who import/export</a:t>
            </a:r>
          </a:p>
          <a:p>
            <a:pPr lvl="2">
              <a:spcBef>
                <a:spcPts val="200"/>
              </a:spcBef>
            </a:pPr>
            <a:r>
              <a:rPr lang="en-US" dirty="0" smtClean="0"/>
              <a:t>Price falls to make imports of foreign goods cheaper</a:t>
            </a:r>
          </a:p>
          <a:p>
            <a:pPr lvl="1">
              <a:spcBef>
                <a:spcPts val="200"/>
              </a:spcBef>
            </a:pPr>
            <a:r>
              <a:rPr lang="en-US" sz="2000" dirty="0" smtClean="0"/>
              <a:t>Evidence to date supports active role of import/export firms in absorbing financial rebalancing flows</a:t>
            </a:r>
          </a:p>
        </p:txBody>
      </p:sp>
    </p:spTree>
    <p:extLst>
      <p:ext uri="{BB962C8B-B14F-4D97-AF65-F5344CB8AC3E}">
        <p14:creationId xmlns:p14="http://schemas.microsoft.com/office/powerpoint/2010/main" val="58787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077200" cy="868362"/>
          </a:xfrm>
        </p:spPr>
        <p:txBody>
          <a:bodyPr/>
          <a:lstStyle/>
          <a:p>
            <a:r>
              <a:rPr lang="en-US" sz="5400" dirty="0">
                <a:solidFill>
                  <a:srgbClr val="C00000"/>
                </a:solidFill>
              </a:rPr>
              <a:t>Fix Dynamics &amp; </a:t>
            </a:r>
            <a:r>
              <a:rPr lang="en-US" sz="5400" dirty="0" smtClean="0">
                <a:solidFill>
                  <a:srgbClr val="C00000"/>
                </a:solidFill>
              </a:rPr>
              <a:t>PS </a:t>
            </a:r>
            <a:r>
              <a:rPr lang="en-US" sz="5400" dirty="0">
                <a:solidFill>
                  <a:srgbClr val="C00000"/>
                </a:solidFill>
              </a:rPr>
              <a:t>Model</a:t>
            </a:r>
            <a:endParaRPr lang="en-US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229600" cy="4800600"/>
          </a:xfrm>
        </p:spPr>
        <p:txBody>
          <a:bodyPr/>
          <a:lstStyle/>
          <a:p>
            <a:pPr marL="342900" lvl="1" indent="-342900">
              <a:buFont typeface="Arial" pitchFamily="34" charset="0"/>
              <a:buChar char="»"/>
            </a:pPr>
            <a:r>
              <a:rPr lang="en-US" sz="2400" dirty="0"/>
              <a:t>Is PS model consistent with observed behavior around Fix</a:t>
            </a:r>
            <a:r>
              <a:rPr lang="en-US" sz="2400" dirty="0" smtClean="0"/>
              <a:t>?</a:t>
            </a:r>
          </a:p>
          <a:p>
            <a:pPr marL="457200" lvl="1" indent="0">
              <a:spcBef>
                <a:spcPts val="200"/>
              </a:spcBef>
              <a:buNone/>
            </a:pPr>
            <a:endParaRPr lang="en-US" sz="800" dirty="0" smtClean="0"/>
          </a:p>
          <a:p>
            <a:pPr>
              <a:spcBef>
                <a:spcPts val="200"/>
              </a:spcBef>
            </a:pPr>
            <a:r>
              <a:rPr lang="en-US" sz="2400" dirty="0" smtClean="0"/>
              <a:t>PS model does not predict surge, 3:45-4:00, and retracement</a:t>
            </a:r>
          </a:p>
          <a:p>
            <a:pPr lvl="2">
              <a:spcBef>
                <a:spcPts val="200"/>
              </a:spcBef>
            </a:pPr>
            <a:r>
              <a:rPr lang="en-US" sz="2000" dirty="0" smtClean="0"/>
              <a:t>Model implies </a:t>
            </a:r>
            <a:r>
              <a:rPr lang="en-US" sz="2000" i="1" u="sng" dirty="0" smtClean="0"/>
              <a:t>instantaneous jump</a:t>
            </a:r>
            <a:r>
              <a:rPr lang="en-US" sz="2000" dirty="0" smtClean="0"/>
              <a:t> at 3:45 to end-of-day price</a:t>
            </a:r>
          </a:p>
          <a:p>
            <a:pPr lvl="2">
              <a:spcBef>
                <a:spcPts val="200"/>
              </a:spcBef>
            </a:pPr>
            <a:r>
              <a:rPr lang="en-US" sz="2000" dirty="0" smtClean="0"/>
              <a:t>No retracement</a:t>
            </a:r>
          </a:p>
          <a:p>
            <a:pPr lvl="2">
              <a:spcBef>
                <a:spcPts val="200"/>
              </a:spcBef>
            </a:pPr>
            <a:endParaRPr lang="en-US" sz="800" dirty="0"/>
          </a:p>
          <a:p>
            <a:pPr>
              <a:spcBef>
                <a:spcPts val="200"/>
              </a:spcBef>
            </a:pPr>
            <a:r>
              <a:rPr lang="en-US" sz="2400" dirty="0"/>
              <a:t>I</a:t>
            </a:r>
            <a:r>
              <a:rPr lang="en-US" sz="2400" dirty="0" smtClean="0"/>
              <a:t>s PS the only relevant model?</a:t>
            </a:r>
          </a:p>
          <a:p>
            <a:pPr lvl="1">
              <a:spcBef>
                <a:spcPts val="200"/>
              </a:spcBef>
            </a:pPr>
            <a:r>
              <a:rPr lang="en-US" sz="2000" dirty="0" smtClean="0"/>
              <a:t>Advantage: Incorporates </a:t>
            </a:r>
            <a:r>
              <a:rPr lang="en-US" sz="2000" dirty="0"/>
              <a:t>market’s 2 tiers</a:t>
            </a:r>
          </a:p>
          <a:p>
            <a:pPr lvl="1">
              <a:spcBef>
                <a:spcPts val="200"/>
              </a:spcBef>
            </a:pPr>
            <a:r>
              <a:rPr lang="en-US" sz="2000" i="1" dirty="0"/>
              <a:t>But Fix price dynamics </a:t>
            </a:r>
            <a:r>
              <a:rPr lang="en-US" sz="2000" i="1" dirty="0" smtClean="0"/>
              <a:t>occur</a:t>
            </a:r>
            <a:r>
              <a:rPr lang="en-US" sz="2000" i="1" dirty="0"/>
              <a:t/>
            </a:r>
            <a:br>
              <a:rPr lang="en-US" sz="2000" i="1" dirty="0"/>
            </a:br>
            <a:r>
              <a:rPr lang="en-US" sz="2000" i="1" dirty="0"/>
              <a:t>         entirely within interdealer market</a:t>
            </a:r>
          </a:p>
          <a:p>
            <a:pPr lvl="1">
              <a:spcBef>
                <a:spcPts val="200"/>
              </a:spcBef>
            </a:pPr>
            <a:r>
              <a:rPr lang="en-US" sz="2000" dirty="0"/>
              <a:t>Any dealing model potentially helpful</a:t>
            </a:r>
          </a:p>
          <a:p>
            <a:pPr lvl="1">
              <a:spcBef>
                <a:spcPts val="200"/>
              </a:spcBef>
            </a:pPr>
            <a:endParaRPr lang="en-US" sz="2000" dirty="0"/>
          </a:p>
          <a:p>
            <a:pPr lvl="1">
              <a:spcBef>
                <a:spcPts val="200"/>
              </a:spcBef>
            </a:pPr>
            <a:endParaRPr lang="en-US" sz="1400" dirty="0" smtClean="0"/>
          </a:p>
          <a:p>
            <a:pPr lvl="1">
              <a:spcBef>
                <a:spcPts val="200"/>
              </a:spcBef>
            </a:pPr>
            <a:endParaRPr lang="en-US" sz="1400" dirty="0" smtClean="0"/>
          </a:p>
          <a:p>
            <a:pPr lvl="2">
              <a:spcBef>
                <a:spcPts val="200"/>
              </a:spcBef>
            </a:pPr>
            <a:endParaRPr lang="en-US" sz="800" dirty="0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6019799" y="4267200"/>
            <a:ext cx="2784475" cy="914400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auto">
          <a:xfrm>
            <a:off x="7385050" y="4590143"/>
            <a:ext cx="3810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triangle" w="med" len="lg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272213" y="5525869"/>
            <a:ext cx="16525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70C0"/>
                </a:solidFill>
                <a:latin typeface="Times New Roman" pitchFamily="18" charset="0"/>
              </a:rPr>
              <a:t>Importers, Exporters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7848600" y="5535386"/>
            <a:ext cx="114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</a:rPr>
              <a:t>Asset</a:t>
            </a:r>
          </a:p>
          <a:p>
            <a:r>
              <a:rPr lang="en-US" b="1" dirty="0" err="1" smtClean="0">
                <a:solidFill>
                  <a:srgbClr val="0070C0"/>
                </a:solidFill>
                <a:latin typeface="Times New Roman" pitchFamily="18" charset="0"/>
              </a:rPr>
              <a:t>Mgrs</a:t>
            </a:r>
            <a:endParaRPr lang="en-US" b="1" dirty="0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324600" y="4572000"/>
            <a:ext cx="12509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70C0"/>
                </a:solidFill>
                <a:latin typeface="Times New Roman" pitchFamily="18" charset="0"/>
              </a:rPr>
              <a:t>Dealer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7772400" y="4572000"/>
            <a:ext cx="114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solidFill>
                  <a:srgbClr val="0070C0"/>
                </a:solidFill>
                <a:latin typeface="Times New Roman" pitchFamily="18" charset="0"/>
              </a:rPr>
              <a:t>Dealer</a:t>
            </a: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 flipH="1">
            <a:off x="6813153" y="5181600"/>
            <a:ext cx="0" cy="381000"/>
          </a:xfrm>
          <a:prstGeom prst="line">
            <a:avLst/>
          </a:prstGeom>
          <a:noFill/>
          <a:ln w="31750">
            <a:solidFill>
              <a:srgbClr val="0070C0"/>
            </a:solidFill>
            <a:round/>
            <a:headEnd type="triangle" w="med" len="lg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>
            <a:off x="8153401" y="5154386"/>
            <a:ext cx="0" cy="381000"/>
          </a:xfrm>
          <a:prstGeom prst="line">
            <a:avLst/>
          </a:prstGeom>
          <a:noFill/>
          <a:ln w="31750">
            <a:solidFill>
              <a:srgbClr val="0070C0"/>
            </a:solidFill>
            <a:round/>
            <a:headEnd type="triangle" w="med" len="lg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6172200" y="4343400"/>
            <a:ext cx="1281906" cy="2133600"/>
          </a:xfrm>
          <a:prstGeom prst="ellipse">
            <a:avLst/>
          </a:prstGeom>
          <a:noFill/>
          <a:ln w="50800">
            <a:solidFill>
              <a:srgbClr val="0070C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7576458" y="4419600"/>
            <a:ext cx="1219199" cy="2057400"/>
          </a:xfrm>
          <a:prstGeom prst="ellipse">
            <a:avLst/>
          </a:prstGeom>
          <a:noFill/>
          <a:ln w="50800">
            <a:solidFill>
              <a:srgbClr val="0070C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586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458200" cy="868362"/>
          </a:xfrm>
        </p:spPr>
        <p:txBody>
          <a:bodyPr/>
          <a:lstStyle/>
          <a:p>
            <a:r>
              <a:rPr lang="en-US" sz="5200" dirty="0">
                <a:solidFill>
                  <a:srgbClr val="C00000"/>
                </a:solidFill>
              </a:rPr>
              <a:t>Fix Dynamics &amp; Other </a:t>
            </a:r>
            <a:r>
              <a:rPr lang="en-US" sz="5200" dirty="0" smtClean="0">
                <a:solidFill>
                  <a:srgbClr val="C00000"/>
                </a:solidFill>
              </a:rPr>
              <a:t>Models</a:t>
            </a:r>
            <a:endParaRPr lang="en-US" sz="5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229600" cy="4800600"/>
          </a:xfrm>
        </p:spPr>
        <p:txBody>
          <a:bodyPr/>
          <a:lstStyle/>
          <a:p>
            <a:pPr>
              <a:spcBef>
                <a:spcPts val="200"/>
              </a:spcBef>
            </a:pPr>
            <a:r>
              <a:rPr lang="en-US" sz="2400" dirty="0"/>
              <a:t>Could be fruitful to examine other models</a:t>
            </a:r>
          </a:p>
          <a:p>
            <a:pPr lvl="1">
              <a:spcBef>
                <a:spcPts val="200"/>
              </a:spcBef>
            </a:pPr>
            <a:r>
              <a:rPr lang="en-US" sz="2000" u="sng" dirty="0" smtClean="0"/>
              <a:t>PS assumes </a:t>
            </a:r>
            <a:r>
              <a:rPr lang="en-US" sz="2000" u="sng" dirty="0"/>
              <a:t>perfect competition among </a:t>
            </a:r>
            <a:r>
              <a:rPr lang="en-US" sz="2000" u="sng" dirty="0" smtClean="0"/>
              <a:t>dealers</a:t>
            </a:r>
          </a:p>
          <a:p>
            <a:pPr lvl="2">
              <a:spcBef>
                <a:spcPts val="200"/>
              </a:spcBef>
            </a:pPr>
            <a:r>
              <a:rPr lang="en-US" sz="2000" dirty="0" smtClean="0"/>
              <a:t>True in 2002</a:t>
            </a:r>
            <a:endParaRPr lang="en-US" sz="2000" dirty="0"/>
          </a:p>
          <a:p>
            <a:pPr lvl="2">
              <a:spcBef>
                <a:spcPts val="200"/>
              </a:spcBef>
            </a:pPr>
            <a:r>
              <a:rPr lang="en-US" sz="2000" i="1" dirty="0"/>
              <a:t>But interdealer </a:t>
            </a:r>
            <a:r>
              <a:rPr lang="en-US" sz="2000" i="1" dirty="0" smtClean="0"/>
              <a:t>market </a:t>
            </a:r>
            <a:r>
              <a:rPr lang="en-US" sz="2000" i="1" dirty="0"/>
              <a:t>now </a:t>
            </a:r>
            <a:r>
              <a:rPr lang="en-US" sz="2000" i="1" dirty="0" smtClean="0"/>
              <a:t>highly concentrated</a:t>
            </a:r>
          </a:p>
          <a:p>
            <a:pPr lvl="2">
              <a:spcBef>
                <a:spcPts val="200"/>
              </a:spcBef>
            </a:pPr>
            <a:r>
              <a:rPr lang="en-US" sz="2000" dirty="0"/>
              <a:t>Insights from </a:t>
            </a:r>
            <a:r>
              <a:rPr lang="en-US" sz="2000" dirty="0" smtClean="0"/>
              <a:t>models of imperfect competition?</a:t>
            </a:r>
          </a:p>
          <a:p>
            <a:pPr lvl="3">
              <a:spcBef>
                <a:spcPts val="200"/>
              </a:spcBef>
            </a:pPr>
            <a:r>
              <a:rPr lang="en-US" dirty="0" smtClean="0"/>
              <a:t>E.g</a:t>
            </a:r>
            <a:r>
              <a:rPr lang="en-US" dirty="0"/>
              <a:t>. Holden &amp; </a:t>
            </a:r>
            <a:r>
              <a:rPr lang="en-US" dirty="0" err="1"/>
              <a:t>Subrahmanyam</a:t>
            </a:r>
            <a:r>
              <a:rPr lang="en-US" dirty="0"/>
              <a:t> (1992</a:t>
            </a:r>
            <a:r>
              <a:rPr lang="en-US" dirty="0" smtClean="0"/>
              <a:t>) rat race</a:t>
            </a:r>
            <a:endParaRPr lang="en-US" dirty="0"/>
          </a:p>
          <a:p>
            <a:pPr lvl="3">
              <a:spcBef>
                <a:spcPts val="200"/>
              </a:spcBef>
            </a:pPr>
            <a:r>
              <a:rPr lang="en-US" dirty="0" smtClean="0"/>
              <a:t>Predicts </a:t>
            </a:r>
            <a:r>
              <a:rPr lang="en-US" dirty="0"/>
              <a:t>smooth price approach to new equilibrium after </a:t>
            </a:r>
            <a:r>
              <a:rPr lang="en-US" dirty="0" smtClean="0"/>
              <a:t>information</a:t>
            </a:r>
            <a:endParaRPr lang="en-US" sz="2000" i="1" dirty="0"/>
          </a:p>
          <a:p>
            <a:pPr marL="457200" lvl="1" indent="0">
              <a:spcBef>
                <a:spcPts val="200"/>
              </a:spcBef>
              <a:buNone/>
            </a:pPr>
            <a:endParaRPr lang="en-US" sz="900" dirty="0"/>
          </a:p>
          <a:p>
            <a:pPr lvl="1">
              <a:spcBef>
                <a:spcPts val="200"/>
              </a:spcBef>
            </a:pPr>
            <a:r>
              <a:rPr lang="en-US" sz="2000" u="sng" dirty="0"/>
              <a:t>PS assumes dealers know ALL customer order flow when trading with other dealers</a:t>
            </a:r>
          </a:p>
          <a:p>
            <a:pPr lvl="2">
              <a:spcBef>
                <a:spcPts val="200"/>
              </a:spcBef>
            </a:pPr>
            <a:r>
              <a:rPr lang="en-US" sz="2000" i="1" dirty="0"/>
              <a:t>But in reality … they don’t (and wish they did …..)</a:t>
            </a:r>
          </a:p>
          <a:p>
            <a:pPr lvl="2">
              <a:spcBef>
                <a:spcPts val="200"/>
              </a:spcBef>
            </a:pPr>
            <a:r>
              <a:rPr lang="en-US" sz="2000" dirty="0"/>
              <a:t>Most existing models assume incomplete dealer information</a:t>
            </a:r>
          </a:p>
          <a:p>
            <a:pPr lvl="2">
              <a:spcBef>
                <a:spcPts val="200"/>
              </a:spcBef>
            </a:pPr>
            <a:r>
              <a:rPr lang="en-US" sz="2000" dirty="0"/>
              <a:t>Insights from </a:t>
            </a:r>
            <a:r>
              <a:rPr lang="en-US" sz="2000" dirty="0" smtClean="0"/>
              <a:t>classic </a:t>
            </a:r>
            <a:r>
              <a:rPr lang="en-US" sz="2000" dirty="0" err="1" smtClean="0"/>
              <a:t>Figlewski</a:t>
            </a:r>
            <a:r>
              <a:rPr lang="en-US" sz="2000" dirty="0" smtClean="0"/>
              <a:t> </a:t>
            </a:r>
            <a:r>
              <a:rPr lang="en-US" sz="2000" dirty="0"/>
              <a:t>(1981)?</a:t>
            </a:r>
          </a:p>
          <a:p>
            <a:pPr lvl="2">
              <a:spcBef>
                <a:spcPts val="20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3158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229600" cy="5257800"/>
          </a:xfrm>
        </p:spPr>
        <p:txBody>
          <a:bodyPr/>
          <a:lstStyle/>
          <a:p>
            <a:pPr>
              <a:spcBef>
                <a:spcPts val="200"/>
              </a:spcBef>
            </a:pPr>
            <a:r>
              <a:rPr lang="en-US" sz="2400" dirty="0"/>
              <a:t>Could be fruitful to examine other </a:t>
            </a:r>
            <a:r>
              <a:rPr lang="en-US" sz="2400" dirty="0" smtClean="0"/>
              <a:t>models</a:t>
            </a:r>
          </a:p>
          <a:p>
            <a:pPr lvl="1">
              <a:spcBef>
                <a:spcPts val="200"/>
              </a:spcBef>
            </a:pPr>
            <a:r>
              <a:rPr lang="en-US" sz="2000" dirty="0" smtClean="0"/>
              <a:t>PS dealers are combination of </a:t>
            </a:r>
            <a:r>
              <a:rPr lang="en-US" sz="2000" dirty="0" err="1" smtClean="0"/>
              <a:t>Seppi’s</a:t>
            </a:r>
            <a:r>
              <a:rPr lang="en-US" sz="2000" dirty="0" smtClean="0"/>
              <a:t> informed </a:t>
            </a:r>
            <a:r>
              <a:rPr lang="en-US" sz="2000" dirty="0"/>
              <a:t>&amp; rebalancing </a:t>
            </a:r>
            <a:r>
              <a:rPr lang="en-US" sz="2000" dirty="0" smtClean="0"/>
              <a:t>traders</a:t>
            </a:r>
            <a:endParaRPr lang="en-US" sz="2000" dirty="0"/>
          </a:p>
          <a:p>
            <a:pPr lvl="3">
              <a:spcBef>
                <a:spcPts val="200"/>
              </a:spcBef>
            </a:pPr>
            <a:r>
              <a:rPr lang="en-US" dirty="0" smtClean="0"/>
              <a:t>K</a:t>
            </a:r>
            <a:r>
              <a:rPr lang="en-US" dirty="0" smtClean="0"/>
              <a:t>now </a:t>
            </a:r>
            <a:r>
              <a:rPr lang="en-US" dirty="0" smtClean="0"/>
              <a:t>customer rebalancing flows</a:t>
            </a:r>
          </a:p>
          <a:p>
            <a:pPr lvl="3">
              <a:spcBef>
                <a:spcPts val="200"/>
              </a:spcBef>
            </a:pPr>
            <a:r>
              <a:rPr lang="en-US" dirty="0" smtClean="0"/>
              <a:t>Are (essentially) doing </a:t>
            </a:r>
            <a:r>
              <a:rPr lang="en-US" dirty="0" smtClean="0"/>
              <a:t>the trading for customer</a:t>
            </a:r>
          </a:p>
          <a:p>
            <a:pPr lvl="3">
              <a:spcBef>
                <a:spcPts val="200"/>
              </a:spcBef>
            </a:pPr>
            <a:r>
              <a:rPr lang="en-US" dirty="0" smtClean="0"/>
              <a:t>H</a:t>
            </a:r>
            <a:r>
              <a:rPr lang="en-US" dirty="0" smtClean="0"/>
              <a:t>ave </a:t>
            </a:r>
            <a:r>
              <a:rPr lang="en-US" dirty="0" smtClean="0"/>
              <a:t>good information about true value</a:t>
            </a:r>
          </a:p>
          <a:p>
            <a:pPr lvl="4">
              <a:spcBef>
                <a:spcPts val="200"/>
              </a:spcBef>
            </a:pPr>
            <a:r>
              <a:rPr lang="en-US" dirty="0" smtClean="0"/>
              <a:t>Because it depends on magnitude of rebalancing</a:t>
            </a:r>
            <a:endParaRPr lang="en-US" sz="2000" dirty="0" smtClean="0"/>
          </a:p>
          <a:p>
            <a:pPr lvl="2">
              <a:spcBef>
                <a:spcPts val="200"/>
              </a:spcBef>
            </a:pPr>
            <a:r>
              <a:rPr lang="en-US" sz="2000" dirty="0" smtClean="0"/>
              <a:t>Insights from </a:t>
            </a:r>
            <a:r>
              <a:rPr lang="en-US" sz="2000" dirty="0" err="1" smtClean="0"/>
              <a:t>Seppi’s</a:t>
            </a:r>
            <a:r>
              <a:rPr lang="en-US" sz="2000" dirty="0" smtClean="0"/>
              <a:t> model?</a:t>
            </a:r>
          </a:p>
          <a:p>
            <a:pPr lvl="2">
              <a:spcBef>
                <a:spcPts val="200"/>
              </a:spcBef>
            </a:pPr>
            <a:endParaRPr lang="en-US" sz="2000" dirty="0"/>
          </a:p>
          <a:p>
            <a:pPr lvl="1">
              <a:spcBef>
                <a:spcPts val="200"/>
              </a:spcBef>
            </a:pPr>
            <a:r>
              <a:rPr lang="en-US" sz="2000" u="sng" dirty="0" smtClean="0"/>
              <a:t>PS </a:t>
            </a:r>
            <a:r>
              <a:rPr lang="en-US" sz="2000" u="sng" dirty="0"/>
              <a:t>assumes batch trades in sequences of 3 with specific </a:t>
            </a:r>
            <a:r>
              <a:rPr lang="en-US" sz="2000" u="sng" dirty="0" smtClean="0"/>
              <a:t>character</a:t>
            </a:r>
            <a:endParaRPr lang="en-US" sz="2000" u="sng" dirty="0"/>
          </a:p>
          <a:p>
            <a:pPr lvl="2">
              <a:spcBef>
                <a:spcPts val="200"/>
              </a:spcBef>
            </a:pPr>
            <a:r>
              <a:rPr lang="en-US" sz="2000" i="1" dirty="0"/>
              <a:t>But allegations of manipulation describe attempts to exploit continuous trading process</a:t>
            </a:r>
          </a:p>
          <a:p>
            <a:pPr lvl="2">
              <a:spcBef>
                <a:spcPts val="200"/>
              </a:spcBef>
            </a:pPr>
            <a:r>
              <a:rPr lang="en-US" sz="2000" dirty="0"/>
              <a:t>Insights from</a:t>
            </a:r>
            <a:r>
              <a:rPr lang="en-US" sz="2000" dirty="0" smtClean="0"/>
              <a:t> </a:t>
            </a:r>
            <a:r>
              <a:rPr lang="en-US" sz="2000" dirty="0"/>
              <a:t>Kyle models with many trades or </a:t>
            </a:r>
            <a:r>
              <a:rPr lang="en-US" sz="2000" dirty="0" smtClean="0"/>
              <a:t>from sequential-trade </a:t>
            </a:r>
            <a:r>
              <a:rPr lang="en-US" sz="2000" dirty="0"/>
              <a:t>models?</a:t>
            </a:r>
          </a:p>
          <a:p>
            <a:pPr lvl="2">
              <a:spcBef>
                <a:spcPts val="200"/>
              </a:spcBef>
            </a:pPr>
            <a:endParaRPr lang="en-US" sz="2000" dirty="0" smtClean="0"/>
          </a:p>
          <a:p>
            <a:pPr lvl="1">
              <a:spcBef>
                <a:spcPts val="200"/>
              </a:spcBef>
            </a:pPr>
            <a:endParaRPr lang="en-US" sz="800" dirty="0" smtClean="0"/>
          </a:p>
          <a:p>
            <a:pPr lvl="1">
              <a:spcBef>
                <a:spcPts val="200"/>
              </a:spcBef>
            </a:pPr>
            <a:endParaRPr lang="en-US" sz="800" dirty="0" smtClean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457200" y="457200"/>
            <a:ext cx="8458200" cy="868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 baseline="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5200" dirty="0" smtClean="0">
                <a:solidFill>
                  <a:srgbClr val="C00000"/>
                </a:solidFill>
              </a:rPr>
              <a:t>Fix Dynamics &amp; Other Models</a:t>
            </a:r>
            <a:endParaRPr lang="en-US" sz="5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49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229600" cy="5257800"/>
          </a:xfrm>
        </p:spPr>
        <p:txBody>
          <a:bodyPr/>
          <a:lstStyle/>
          <a:p>
            <a:pPr>
              <a:spcBef>
                <a:spcPts val="200"/>
              </a:spcBef>
            </a:pPr>
            <a:r>
              <a:rPr lang="en-US" sz="2400" dirty="0" smtClean="0"/>
              <a:t>Could </a:t>
            </a:r>
            <a:r>
              <a:rPr lang="en-US" sz="2400" dirty="0"/>
              <a:t>be fruitful to </a:t>
            </a:r>
            <a:r>
              <a:rPr lang="en-US" sz="2400" b="1" i="1" u="sng" dirty="0"/>
              <a:t>design</a:t>
            </a:r>
            <a:r>
              <a:rPr lang="en-US" sz="2400" b="1" i="1" dirty="0"/>
              <a:t> </a:t>
            </a:r>
            <a:r>
              <a:rPr lang="en-US" sz="2400" dirty="0"/>
              <a:t>other models</a:t>
            </a:r>
            <a:endParaRPr lang="en-US" sz="2400" i="1" u="sng" dirty="0" smtClean="0"/>
          </a:p>
          <a:p>
            <a:pPr lvl="1">
              <a:spcBef>
                <a:spcPts val="200"/>
              </a:spcBef>
            </a:pPr>
            <a:r>
              <a:rPr lang="en-US" sz="2000" u="sng" dirty="0" smtClean="0"/>
              <a:t>PS assumes dealer incentives = Bank incentives</a:t>
            </a:r>
          </a:p>
          <a:p>
            <a:pPr lvl="2">
              <a:spcBef>
                <a:spcPts val="200"/>
              </a:spcBef>
            </a:pPr>
            <a:r>
              <a:rPr lang="en-US" sz="2000" i="1" dirty="0" smtClean="0"/>
              <a:t>But in reality, alleged collusive activities violated bank policies</a:t>
            </a:r>
          </a:p>
          <a:p>
            <a:pPr lvl="3">
              <a:spcBef>
                <a:spcPts val="200"/>
              </a:spcBef>
            </a:pPr>
            <a:r>
              <a:rPr lang="en-US" dirty="0"/>
              <a:t>Collusion allegations </a:t>
            </a:r>
            <a:r>
              <a:rPr lang="en-US" dirty="0" smtClean="0"/>
              <a:t>include sharing </a:t>
            </a:r>
            <a:r>
              <a:rPr lang="en-US" dirty="0"/>
              <a:t>client </a:t>
            </a:r>
            <a:r>
              <a:rPr lang="en-US" dirty="0" smtClean="0"/>
              <a:t>order information </a:t>
            </a:r>
            <a:endParaRPr lang="en-US" dirty="0" smtClean="0"/>
          </a:p>
          <a:p>
            <a:pPr lvl="3">
              <a:spcBef>
                <a:spcPts val="200"/>
              </a:spcBef>
            </a:pPr>
            <a:r>
              <a:rPr lang="en-US" dirty="0" smtClean="0"/>
              <a:t>“Compliance” offices routinely stress importance of protecting client information</a:t>
            </a:r>
            <a:endParaRPr lang="en-US" dirty="0"/>
          </a:p>
          <a:p>
            <a:pPr lvl="3">
              <a:spcBef>
                <a:spcPts val="200"/>
              </a:spcBef>
            </a:pPr>
            <a:r>
              <a:rPr lang="en-US" dirty="0" smtClean="0"/>
              <a:t>Dealers may have maximized own bonuses at </a:t>
            </a:r>
            <a:r>
              <a:rPr lang="en-US" dirty="0"/>
              <a:t>bank </a:t>
            </a:r>
            <a:r>
              <a:rPr lang="en-US" dirty="0" smtClean="0"/>
              <a:t>expense</a:t>
            </a:r>
          </a:p>
          <a:p>
            <a:pPr lvl="3">
              <a:spcBef>
                <a:spcPts val="200"/>
              </a:spcBef>
            </a:pPr>
            <a:r>
              <a:rPr lang="en-US" dirty="0" smtClean="0"/>
              <a:t>Model with agency costs (&amp; chat rooms = low costs of collusion?)</a:t>
            </a:r>
          </a:p>
          <a:p>
            <a:pPr lvl="1">
              <a:spcBef>
                <a:spcPts val="200"/>
              </a:spcBef>
            </a:pPr>
            <a:endParaRPr lang="en-US" sz="800" dirty="0" smtClean="0"/>
          </a:p>
          <a:p>
            <a:pPr lvl="1">
              <a:spcBef>
                <a:spcPts val="200"/>
              </a:spcBef>
            </a:pPr>
            <a:r>
              <a:rPr lang="en-US" sz="2000" u="sng" dirty="0" smtClean="0"/>
              <a:t>PS assumes dealers first trade with customer, then cover their position</a:t>
            </a:r>
          </a:p>
          <a:p>
            <a:pPr lvl="2">
              <a:spcBef>
                <a:spcPts val="200"/>
              </a:spcBef>
            </a:pPr>
            <a:r>
              <a:rPr lang="en-US" sz="2000" i="1" dirty="0" smtClean="0"/>
              <a:t>But sequence reversed for Fix trades</a:t>
            </a:r>
          </a:p>
          <a:p>
            <a:pPr lvl="2">
              <a:spcBef>
                <a:spcPts val="200"/>
              </a:spcBef>
            </a:pPr>
            <a:r>
              <a:rPr lang="en-US" sz="2000" dirty="0" smtClean="0"/>
              <a:t>Reverse sequence creates perverse incentives  </a:t>
            </a:r>
            <a:r>
              <a:rPr lang="en-US" sz="1600" dirty="0" smtClean="0"/>
              <a:t>(Melvin &amp; </a:t>
            </a:r>
            <a:r>
              <a:rPr lang="en-US" sz="1600" dirty="0" err="1" smtClean="0"/>
              <a:t>Prins</a:t>
            </a:r>
            <a:r>
              <a:rPr lang="en-US" sz="1600" dirty="0" smtClean="0"/>
              <a:t> 2011)</a:t>
            </a:r>
          </a:p>
          <a:p>
            <a:pPr lvl="2">
              <a:spcBef>
                <a:spcPts val="200"/>
              </a:spcBef>
            </a:pPr>
            <a:r>
              <a:rPr lang="en-US" sz="2000" dirty="0" smtClean="0"/>
              <a:t>Optimizing model of Fix trading?</a:t>
            </a:r>
            <a:endParaRPr lang="en-US" sz="2000" dirty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457200" y="457200"/>
            <a:ext cx="8458200" cy="868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 baseline="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5200" smtClean="0">
                <a:solidFill>
                  <a:srgbClr val="C00000"/>
                </a:solidFill>
              </a:rPr>
              <a:t>Fix Dynamics &amp; Other Models</a:t>
            </a:r>
            <a:endParaRPr lang="en-US" sz="5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07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27038"/>
            <a:ext cx="8077200" cy="868362"/>
          </a:xfrm>
        </p:spPr>
        <p:txBody>
          <a:bodyPr/>
          <a:lstStyle/>
          <a:p>
            <a:r>
              <a:rPr lang="en-US" sz="6000" dirty="0" smtClean="0">
                <a:solidFill>
                  <a:srgbClr val="C00000"/>
                </a:solidFill>
              </a:rPr>
              <a:t>In Sum</a:t>
            </a:r>
            <a:endParaRPr lang="en-US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458200" cy="4876800"/>
          </a:xfrm>
        </p:spPr>
        <p:txBody>
          <a:bodyPr/>
          <a:lstStyle/>
          <a:p>
            <a:r>
              <a:rPr lang="en-US" sz="2400" dirty="0" smtClean="0"/>
              <a:t>Thorough documentation of price dynamics @ London 4pm Fix</a:t>
            </a:r>
          </a:p>
          <a:p>
            <a:pPr lvl="1"/>
            <a:r>
              <a:rPr lang="en-US" sz="2000" dirty="0" smtClean="0"/>
              <a:t>Exchange rate behavior provides great puzzles</a:t>
            </a:r>
            <a:endParaRPr lang="en-US" sz="2000" dirty="0"/>
          </a:p>
          <a:p>
            <a:pPr lvl="1"/>
            <a:endParaRPr lang="en-US" sz="800" dirty="0" smtClean="0"/>
          </a:p>
          <a:p>
            <a:r>
              <a:rPr lang="en-US" sz="2400" dirty="0" smtClean="0"/>
              <a:t>Interesting discussion of whether dynamics fit PS model</a:t>
            </a:r>
          </a:p>
          <a:p>
            <a:pPr lvl="1"/>
            <a:r>
              <a:rPr lang="en-US" sz="2000" dirty="0" smtClean="0"/>
              <a:t>Recommend examine whether dynamics fit other standard models</a:t>
            </a:r>
          </a:p>
          <a:p>
            <a:pPr lvl="1"/>
            <a:r>
              <a:rPr lang="en-US" sz="2000" dirty="0" smtClean="0"/>
              <a:t>Maybe develop new models consistent with institutional constraints and incentives unique to Fix </a:t>
            </a:r>
          </a:p>
          <a:p>
            <a:pPr lvl="1"/>
            <a:endParaRPr lang="en-US" sz="800" dirty="0"/>
          </a:p>
          <a:p>
            <a:r>
              <a:rPr lang="en-US" sz="2400" dirty="0" smtClean="0"/>
              <a:t>Other suggestions</a:t>
            </a:r>
          </a:p>
          <a:p>
            <a:pPr lvl="1"/>
            <a:r>
              <a:rPr lang="en-US" sz="2000" dirty="0" smtClean="0"/>
              <a:t>Trimming tables, charts </a:t>
            </a:r>
          </a:p>
          <a:p>
            <a:pPr lvl="1"/>
            <a:r>
              <a:rPr lang="en-US" sz="2000" dirty="0" smtClean="0"/>
              <a:t>Measures more closely tailored to examining potential influence of Fix </a:t>
            </a:r>
            <a:endParaRPr lang="en-US" sz="2000" dirty="0"/>
          </a:p>
          <a:p>
            <a:pPr lvl="1"/>
            <a:r>
              <a:rPr lang="en-US" sz="2000" dirty="0" smtClean="0"/>
              <a:t>-- offline</a:t>
            </a:r>
          </a:p>
          <a:p>
            <a:pPr lvl="1"/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334270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TM01859868[[fn=Thermal]]</Template>
  <TotalTime>3647</TotalTime>
  <Words>1188</Words>
  <Application>Microsoft Office PowerPoint</Application>
  <PresentationFormat>On-screen Show (4:3)</PresentationFormat>
  <Paragraphs>253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Thermal</vt:lpstr>
      <vt:lpstr>Martin D.D. Evans Forex Trading and the WMR Fix</vt:lpstr>
      <vt:lpstr>“London 4pm Fix”? </vt:lpstr>
      <vt:lpstr>Academics on 4pm Fix</vt:lpstr>
      <vt:lpstr>Perverse Incentives</vt:lpstr>
      <vt:lpstr>London 4pm Fix</vt:lpstr>
      <vt:lpstr>Forex Trading &amp; WMR Fix</vt:lpstr>
      <vt:lpstr>Dynamics @ 4pm Fix</vt:lpstr>
      <vt:lpstr>Dynamics @ 4pm Fix</vt:lpstr>
      <vt:lpstr>Retracement after Fix</vt:lpstr>
      <vt:lpstr>PowerPoint Presentation</vt:lpstr>
      <vt:lpstr>Insights from PS Model</vt:lpstr>
      <vt:lpstr>Fix Dynamics &amp; PS Model</vt:lpstr>
      <vt:lpstr>Fix Dynamics &amp; Other Models</vt:lpstr>
      <vt:lpstr>PowerPoint Presentation</vt:lpstr>
      <vt:lpstr>PowerPoint Presentation</vt:lpstr>
      <vt:lpstr>In Sum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Martin D.D. Evans Forex Trading and the WMR Fix</dc:title>
  <dc:creator>Carol</dc:creator>
  <cp:lastModifiedBy>Carol</cp:lastModifiedBy>
  <cp:revision>1342</cp:revision>
  <dcterms:created xsi:type="dcterms:W3CDTF">2015-05-05T23:54:06Z</dcterms:created>
  <dcterms:modified xsi:type="dcterms:W3CDTF">2015-05-14T12:40:57Z</dcterms:modified>
</cp:coreProperties>
</file>