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Default Extension="vml" ContentType="application/vnd.openxmlformats-officedocument.vmlDrawing"/>
  <Override PartName="/ppt/notesSlides/notesSlide1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1" r:id="rId1"/>
  </p:sldMasterIdLst>
  <p:notesMasterIdLst>
    <p:notesMasterId r:id="rId41"/>
  </p:notesMasterIdLst>
  <p:handoutMasterIdLst>
    <p:handoutMasterId r:id="rId42"/>
  </p:handoutMasterIdLst>
  <p:sldIdLst>
    <p:sldId id="256" r:id="rId2"/>
    <p:sldId id="530" r:id="rId3"/>
    <p:sldId id="534" r:id="rId4"/>
    <p:sldId id="503" r:id="rId5"/>
    <p:sldId id="474" r:id="rId6"/>
    <p:sldId id="477" r:id="rId7"/>
    <p:sldId id="531" r:id="rId8"/>
    <p:sldId id="522" r:id="rId9"/>
    <p:sldId id="529" r:id="rId10"/>
    <p:sldId id="541" r:id="rId11"/>
    <p:sldId id="524" r:id="rId12"/>
    <p:sldId id="525" r:id="rId13"/>
    <p:sldId id="521" r:id="rId14"/>
    <p:sldId id="526" r:id="rId15"/>
    <p:sldId id="527" r:id="rId16"/>
    <p:sldId id="528" r:id="rId17"/>
    <p:sldId id="539" r:id="rId18"/>
    <p:sldId id="499" r:id="rId19"/>
    <p:sldId id="508" r:id="rId20"/>
    <p:sldId id="482" r:id="rId21"/>
    <p:sldId id="480" r:id="rId22"/>
    <p:sldId id="485" r:id="rId23"/>
    <p:sldId id="502" r:id="rId24"/>
    <p:sldId id="496" r:id="rId25"/>
    <p:sldId id="540" r:id="rId26"/>
    <p:sldId id="497" r:id="rId27"/>
    <p:sldId id="542" r:id="rId28"/>
    <p:sldId id="509" r:id="rId29"/>
    <p:sldId id="510" r:id="rId30"/>
    <p:sldId id="517" r:id="rId31"/>
    <p:sldId id="511" r:id="rId32"/>
    <p:sldId id="483" r:id="rId33"/>
    <p:sldId id="484" r:id="rId34"/>
    <p:sldId id="518" r:id="rId35"/>
    <p:sldId id="493" r:id="rId36"/>
    <p:sldId id="544" r:id="rId37"/>
    <p:sldId id="514" r:id="rId38"/>
    <p:sldId id="515" r:id="rId39"/>
    <p:sldId id="467" r:id="rId40"/>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anose="02020603050405020304" pitchFamily="18" charset="0"/>
        <a:ea typeface="+mn-ea"/>
        <a:cs typeface="+mn-cs"/>
      </a:defRPr>
    </a:lvl5pPr>
    <a:lvl6pPr marL="2286000" algn="l" defTabSz="914400" rtl="0" eaLnBrk="1" latinLnBrk="0" hangingPunct="1">
      <a:defRPr kern="1200">
        <a:solidFill>
          <a:schemeClr val="tx1"/>
        </a:solidFill>
        <a:latin typeface="Times New Roman" panose="02020603050405020304" pitchFamily="18" charset="0"/>
        <a:ea typeface="+mn-ea"/>
        <a:cs typeface="+mn-cs"/>
      </a:defRPr>
    </a:lvl6pPr>
    <a:lvl7pPr marL="2743200" algn="l" defTabSz="914400" rtl="0" eaLnBrk="1" latinLnBrk="0" hangingPunct="1">
      <a:defRPr kern="1200">
        <a:solidFill>
          <a:schemeClr val="tx1"/>
        </a:solidFill>
        <a:latin typeface="Times New Roman" panose="02020603050405020304" pitchFamily="18" charset="0"/>
        <a:ea typeface="+mn-ea"/>
        <a:cs typeface="+mn-cs"/>
      </a:defRPr>
    </a:lvl7pPr>
    <a:lvl8pPr marL="3200400" algn="l" defTabSz="914400" rtl="0" eaLnBrk="1" latinLnBrk="0" hangingPunct="1">
      <a:defRPr kern="1200">
        <a:solidFill>
          <a:schemeClr val="tx1"/>
        </a:solidFill>
        <a:latin typeface="Times New Roman" panose="02020603050405020304" pitchFamily="18" charset="0"/>
        <a:ea typeface="+mn-ea"/>
        <a:cs typeface="+mn-cs"/>
      </a:defRPr>
    </a:lvl8pPr>
    <a:lvl9pPr marL="3657600" algn="l" defTabSz="914400" rtl="0" eaLnBrk="1" latinLnBrk="0" hangingPunct="1">
      <a:defRPr kern="1200">
        <a:solidFill>
          <a:schemeClr val="tx1"/>
        </a:solidFill>
        <a:latin typeface="Times New Roman" panose="02020603050405020304" pitchFamily="18" charset="0"/>
        <a:ea typeface="+mn-ea"/>
        <a:cs typeface="+mn-cs"/>
      </a:defRPr>
    </a:lvl9pPr>
  </p:defaultTextStyle>
  <p:extLst>
    <p:ext uri="{EFAFB233-063F-42B5-8137-9DF3F51BA10A}">
      <p15:sldGuideLst xmlns="" xmlns:p15="http://schemas.microsoft.com/office/powerpoint/2012/main">
        <p15:guide id="1" orient="horz" pos="4128">
          <p15:clr>
            <a:srgbClr val="A4A3A4"/>
          </p15:clr>
        </p15:guide>
        <p15:guide id="2" pos="2880">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CC66"/>
    <a:srgbClr val="000000"/>
    <a:srgbClr val="0066FF"/>
    <a:srgbClr val="CCCC00"/>
    <a:srgbClr val="FF3300"/>
    <a:srgbClr val="0099FF"/>
    <a:srgbClr val="3399FF"/>
    <a:srgbClr val="CCECFF"/>
    <a:srgbClr val="FFFF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399" autoAdjust="0"/>
    <p:restoredTop sz="94636" autoAdjust="0"/>
  </p:normalViewPr>
  <p:slideViewPr>
    <p:cSldViewPr>
      <p:cViewPr varScale="1">
        <p:scale>
          <a:sx n="76" d="100"/>
          <a:sy n="76" d="100"/>
        </p:scale>
        <p:origin x="-1690" y="-91"/>
      </p:cViewPr>
      <p:guideLst>
        <p:guide orient="horz" pos="4128"/>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25" d="100"/>
        <a:sy n="125" d="100"/>
      </p:scale>
      <p:origin x="0" y="5790"/>
    </p:cViewPr>
  </p:sorterViewPr>
  <p:notesViewPr>
    <p:cSldViewPr>
      <p:cViewPr varScale="1">
        <p:scale>
          <a:sx n="85" d="100"/>
          <a:sy n="85" d="100"/>
        </p:scale>
        <p:origin x="-1848" y="-60"/>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00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130051"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p>
        </p:txBody>
      </p:sp>
      <p:sp>
        <p:nvSpPr>
          <p:cNvPr id="130052"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130053"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fld id="{5A26E6EC-C300-4DDE-8C2D-F201199B2076}" type="slidenum">
              <a:rPr lang="en-US" altLang="en-US"/>
              <a:pPr/>
              <a:t>‹#›</a:t>
            </a:fld>
            <a:endParaRPr lang="en-US" altLang="en-US"/>
          </a:p>
        </p:txBody>
      </p:sp>
    </p:spTree>
    <p:extLst>
      <p:ext uri="{BB962C8B-B14F-4D97-AF65-F5344CB8AC3E}">
        <p14:creationId xmlns="" xmlns:p14="http://schemas.microsoft.com/office/powerpoint/2010/main" val="16846607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45059"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p>
        </p:txBody>
      </p:sp>
      <p:sp>
        <p:nvSpPr>
          <p:cNvPr id="5222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4506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506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4506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fld id="{830D4413-859E-459F-9522-7DD0856B98FD}" type="slidenum">
              <a:rPr lang="en-US" altLang="en-US"/>
              <a:pPr/>
              <a:t>‹#›</a:t>
            </a:fld>
            <a:endParaRPr lang="en-US" altLang="en-US"/>
          </a:p>
        </p:txBody>
      </p:sp>
    </p:spTree>
    <p:extLst>
      <p:ext uri="{BB962C8B-B14F-4D97-AF65-F5344CB8AC3E}">
        <p14:creationId xmlns="" xmlns:p14="http://schemas.microsoft.com/office/powerpoint/2010/main" val="15080853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4D4471DD-1BB5-4C0D-BAB2-5C76B4623097}" type="slidenum">
              <a:rPr lang="en-US" altLang="en-US"/>
              <a:pPr/>
              <a:t>1</a:t>
            </a:fld>
            <a:endParaRPr lang="en-US" altLang="en-US"/>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 xmlns:p14="http://schemas.microsoft.com/office/powerpoint/2010/main" val="7072736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A83E7A4B-AB88-4531-9E3B-20D3A4405227}" type="slidenum">
              <a:rPr lang="en-US" altLang="en-US"/>
              <a:pPr/>
              <a:t>2</a:t>
            </a:fld>
            <a:endParaRPr lang="en-US" altLang="en-US"/>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 xmlns:p14="http://schemas.microsoft.com/office/powerpoint/2010/main" val="1552806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C5AF0C17-1D75-4DFD-BF94-7C1775C4E6E6}" type="slidenum">
              <a:rPr lang="en-US" altLang="en-US"/>
              <a:pPr/>
              <a:t>5</a:t>
            </a:fld>
            <a:endParaRPr lang="en-US" altLang="en-US"/>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 xmlns:p14="http://schemas.microsoft.com/office/powerpoint/2010/main" val="34677240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2BAC2A9E-21DA-4B60-869D-8427BE2CB4DF}" type="slidenum">
              <a:rPr lang="en-US" altLang="en-US"/>
              <a:pPr/>
              <a:t>7</a:t>
            </a:fld>
            <a:endParaRPr lang="en-US" altLang="en-US"/>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 xmlns:p14="http://schemas.microsoft.com/office/powerpoint/2010/main" val="25021960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0866349E-D3C0-4B6F-AD6A-D19FFD72D1E2}" type="slidenum">
              <a:rPr lang="en-US" altLang="en-US"/>
              <a:pPr/>
              <a:t>8</a:t>
            </a:fld>
            <a:endParaRPr lang="en-US" altLang="en-US"/>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 xmlns:p14="http://schemas.microsoft.com/office/powerpoint/2010/main" val="15091615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16E11650-0D37-44B3-9F9C-F53E59608663}" type="slidenum">
              <a:rPr lang="en-US" altLang="en-US"/>
              <a:pPr/>
              <a:t>13</a:t>
            </a:fld>
            <a:endParaRPr lang="en-US" altLang="en-US"/>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 xmlns:p14="http://schemas.microsoft.com/office/powerpoint/2010/main" val="25392247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18AA38D6-2282-4FE5-A91B-9ACF3F92A1E9}" type="slidenum">
              <a:rPr lang="en-US" altLang="en-US"/>
              <a:pPr/>
              <a:t>18</a:t>
            </a:fld>
            <a:endParaRPr lang="en-US" altLang="en-US"/>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 xmlns:p14="http://schemas.microsoft.com/office/powerpoint/2010/main" val="27086689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31" tIns="45716" rIns="91431" bIns="45716"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eaLnBrk="1" hangingPunct="1"/>
            <a:fld id="{E613BBD8-A779-4449-8A24-2A393D4543EB}" type="slidenum">
              <a:rPr lang="en-US" altLang="en-US" sz="1200"/>
              <a:pPr algn="r" eaLnBrk="1" hangingPunct="1"/>
              <a:t>32</a:t>
            </a:fld>
            <a:endParaRPr lang="en-US" altLang="en-US" sz="120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 xmlns:p14="http://schemas.microsoft.com/office/powerpoint/2010/main" val="13811395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p>
        </p:txBody>
      </p:sp>
      <p:sp>
        <p:nvSpPr>
          <p:cNvPr id="64516"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A0DE1C7C-D635-4099-9163-0F3DD41FD1B8}" type="slidenum">
              <a:rPr lang="en-US" altLang="en-US"/>
              <a:pPr/>
              <a:t>33</a:t>
            </a:fld>
            <a:endParaRPr lang="en-US" altLang="en-US"/>
          </a:p>
        </p:txBody>
      </p:sp>
    </p:spTree>
    <p:extLst>
      <p:ext uri="{BB962C8B-B14F-4D97-AF65-F5344CB8AC3E}">
        <p14:creationId xmlns="" xmlns:p14="http://schemas.microsoft.com/office/powerpoint/2010/main" val="73497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p>
        </p:txBody>
      </p:sp>
      <p:sp>
        <p:nvSpPr>
          <p:cNvPr id="65540" name="Slide Number Placeholder 3"/>
          <p:cNvSpPr txBox="1">
            <a:spLocks noGrp="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32" tIns="45716" rIns="91432" bIns="45716" anchor="b"/>
          <a:lstStyle>
            <a:lvl1pPr defTabSz="966788">
              <a:defRPr>
                <a:solidFill>
                  <a:schemeClr val="tx1"/>
                </a:solidFill>
                <a:latin typeface="Times New Roman" panose="02020603050405020304" pitchFamily="18" charset="0"/>
              </a:defRPr>
            </a:lvl1pPr>
            <a:lvl2pPr marL="742950" indent="-285750" defTabSz="966788">
              <a:defRPr>
                <a:solidFill>
                  <a:schemeClr val="tx1"/>
                </a:solidFill>
                <a:latin typeface="Times New Roman" panose="02020603050405020304" pitchFamily="18" charset="0"/>
              </a:defRPr>
            </a:lvl2pPr>
            <a:lvl3pPr marL="1143000" indent="-228600" defTabSz="966788">
              <a:defRPr>
                <a:solidFill>
                  <a:schemeClr val="tx1"/>
                </a:solidFill>
                <a:latin typeface="Times New Roman" panose="02020603050405020304" pitchFamily="18" charset="0"/>
              </a:defRPr>
            </a:lvl3pPr>
            <a:lvl4pPr marL="1600200" indent="-228600" defTabSz="966788">
              <a:defRPr>
                <a:solidFill>
                  <a:schemeClr val="tx1"/>
                </a:solidFill>
                <a:latin typeface="Times New Roman" panose="02020603050405020304" pitchFamily="18" charset="0"/>
              </a:defRPr>
            </a:lvl4pPr>
            <a:lvl5pPr marL="2057400" indent="-228600" defTabSz="966788">
              <a:defRPr>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a:solidFill>
                  <a:schemeClr val="tx1"/>
                </a:solidFill>
                <a:latin typeface="Times New Roman" panose="02020603050405020304" pitchFamily="18" charset="0"/>
              </a:defRPr>
            </a:lvl9pPr>
          </a:lstStyle>
          <a:p>
            <a:pPr algn="r" eaLnBrk="1" hangingPunct="1"/>
            <a:fld id="{3317F109-9DAC-4358-8137-258E11CEB479}" type="slidenum">
              <a:rPr lang="en-US" altLang="en-US" sz="1200">
                <a:cs typeface="Arial" panose="020B0604020202020204" pitchFamily="34" charset="0"/>
              </a:rPr>
              <a:pPr algn="r" eaLnBrk="1" hangingPunct="1"/>
              <a:t>35</a:t>
            </a:fld>
            <a:endParaRPr lang="en-US" altLang="en-US" sz="1200">
              <a:cs typeface="Arial" panose="020B0604020202020204" pitchFamily="34" charset="0"/>
            </a:endParaRPr>
          </a:p>
        </p:txBody>
      </p:sp>
    </p:spTree>
    <p:extLst>
      <p:ext uri="{BB962C8B-B14F-4D97-AF65-F5344CB8AC3E}">
        <p14:creationId xmlns="" xmlns:p14="http://schemas.microsoft.com/office/powerpoint/2010/main" val="41872872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EAFF4EAD-2EB6-4244-9374-C523ED9E3AE1}" type="slidenum">
              <a:rPr lang="en-US" altLang="en-US"/>
              <a:pPr/>
              <a:t>38</a:t>
            </a:fld>
            <a:endParaRPr lang="en-US" altLang="en-US"/>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 xmlns:p14="http://schemas.microsoft.com/office/powerpoint/2010/main" val="9741694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C907B15C-2132-4AAF-A4CF-90CE28F08DC0}" type="slidenum">
              <a:rPr lang="en-US" altLang="en-US"/>
              <a:pPr/>
              <a:t>39</a:t>
            </a:fld>
            <a:endParaRPr lang="en-US" altLang="en-US"/>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 xmlns:p14="http://schemas.microsoft.com/office/powerpoint/2010/main" val="6088427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381000" y="990600"/>
            <a:ext cx="76200" cy="5105400"/>
          </a:xfrm>
          <a:prstGeom prst="rect">
            <a:avLst/>
          </a:prstGeom>
          <a:solidFill>
            <a:srgbClr val="00CCFF"/>
          </a:solidFill>
          <a:ln>
            <a:noFill/>
          </a:ln>
          <a:extLst/>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grpSp>
        <p:nvGrpSpPr>
          <p:cNvPr id="5" name="Group 8"/>
          <p:cNvGrpSpPr>
            <a:grpSpLocks/>
          </p:cNvGrpSpPr>
          <p:nvPr/>
        </p:nvGrpSpPr>
        <p:grpSpPr bwMode="auto">
          <a:xfrm>
            <a:off x="381000" y="304800"/>
            <a:ext cx="8391525" cy="5791200"/>
            <a:chOff x="240" y="192"/>
            <a:chExt cx="5286" cy="3648"/>
          </a:xfrm>
        </p:grpSpPr>
        <p:sp>
          <p:nvSpPr>
            <p:cNvPr id="6" name="Rectangle 9"/>
            <p:cNvSpPr>
              <a:spLocks noChangeArrowheads="1"/>
            </p:cNvSpPr>
            <p:nvPr/>
          </p:nvSpPr>
          <p:spPr bwMode="auto">
            <a:xfrm flipV="1">
              <a:off x="5236" y="192"/>
              <a:ext cx="288" cy="288"/>
            </a:xfrm>
            <a:prstGeom prst="rect">
              <a:avLst/>
            </a:prstGeom>
            <a:solidFill>
              <a:srgbClr val="99CC00"/>
            </a:solidFill>
            <a:ln w="12700">
              <a:solidFill>
                <a:schemeClr val="tx1"/>
              </a:solidFill>
              <a:miter lim="800000"/>
              <a:headEnd/>
              <a:tailEnd/>
            </a:ln>
          </p:spPr>
          <p:txBody>
            <a:bodyPr rot="10800000"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sp>
          <p:nvSpPr>
            <p:cNvPr id="7" name="Rectangle 10"/>
            <p:cNvSpPr>
              <a:spLocks noChangeArrowheads="1"/>
            </p:cNvSpPr>
            <p:nvPr/>
          </p:nvSpPr>
          <p:spPr bwMode="auto">
            <a:xfrm flipV="1">
              <a:off x="240" y="192"/>
              <a:ext cx="5004" cy="288"/>
            </a:xfrm>
            <a:prstGeom prst="rect">
              <a:avLst/>
            </a:prstGeom>
            <a:solidFill>
              <a:srgbClr val="00CCFF"/>
            </a:solidFill>
            <a:ln w="12700">
              <a:solidFill>
                <a:schemeClr val="tx1"/>
              </a:solidFill>
              <a:miter lim="800000"/>
              <a:headEnd/>
              <a:tailEnd/>
            </a:ln>
          </p:spPr>
          <p:txBody>
            <a:bodyPr rot="10800000"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sp>
          <p:nvSpPr>
            <p:cNvPr id="8" name="Rectangle 11"/>
            <p:cNvSpPr>
              <a:spLocks noChangeArrowheads="1"/>
            </p:cNvSpPr>
            <p:nvPr/>
          </p:nvSpPr>
          <p:spPr bwMode="auto">
            <a:xfrm flipV="1">
              <a:off x="240" y="480"/>
              <a:ext cx="5004" cy="144"/>
            </a:xfrm>
            <a:prstGeom prst="rect">
              <a:avLst/>
            </a:prstGeom>
            <a:solidFill>
              <a:srgbClr val="99CC00"/>
            </a:solidFill>
            <a:ln w="12700">
              <a:solidFill>
                <a:schemeClr val="tx1"/>
              </a:solidFill>
              <a:miter lim="800000"/>
              <a:headEnd/>
              <a:tailEnd/>
            </a:ln>
          </p:spPr>
          <p:txBody>
            <a:bodyPr rot="10800000"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sp>
          <p:nvSpPr>
            <p:cNvPr id="9" name="Rectangle 12"/>
            <p:cNvSpPr>
              <a:spLocks noChangeArrowheads="1"/>
            </p:cNvSpPr>
            <p:nvPr/>
          </p:nvSpPr>
          <p:spPr bwMode="auto">
            <a:xfrm flipV="1">
              <a:off x="5242" y="480"/>
              <a:ext cx="282" cy="144"/>
            </a:xfrm>
            <a:prstGeom prst="rect">
              <a:avLst/>
            </a:prstGeom>
            <a:solidFill>
              <a:srgbClr val="00CCFF"/>
            </a:solidFill>
            <a:ln w="12700">
              <a:solidFill>
                <a:schemeClr val="tx1"/>
              </a:solidFill>
              <a:miter lim="800000"/>
              <a:headEnd/>
              <a:tailEnd/>
            </a:ln>
          </p:spPr>
          <p:txBody>
            <a:bodyPr rot="10800000"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sp>
          <p:nvSpPr>
            <p:cNvPr id="10" name="Line 13"/>
            <p:cNvSpPr>
              <a:spLocks noChangeShapeType="1"/>
            </p:cNvSpPr>
            <p:nvPr/>
          </p:nvSpPr>
          <p:spPr bwMode="auto">
            <a:xfrm flipH="1">
              <a:off x="480" y="2256"/>
              <a:ext cx="4848" cy="0"/>
            </a:xfrm>
            <a:prstGeom prst="line">
              <a:avLst/>
            </a:prstGeom>
            <a:noFill/>
            <a:ln w="12700">
              <a:solidFill>
                <a:schemeClr val="tx1"/>
              </a:solidFill>
              <a:round/>
              <a:headEnd/>
              <a:tailEnd/>
            </a:ln>
          </p:spPr>
          <p:txBody>
            <a:bodyPr/>
            <a:lstStyle/>
            <a:p>
              <a:pPr>
                <a:defRPr/>
              </a:pPr>
              <a:endParaRPr lang="en-US"/>
            </a:p>
          </p:txBody>
        </p:sp>
        <p:sp>
          <p:nvSpPr>
            <p:cNvPr id="11" name="Rectangle 14"/>
            <p:cNvSpPr>
              <a:spLocks noChangeArrowheads="1"/>
            </p:cNvSpPr>
            <p:nvPr/>
          </p:nvSpPr>
          <p:spPr bwMode="auto">
            <a:xfrm>
              <a:off x="240" y="192"/>
              <a:ext cx="5286" cy="3648"/>
            </a:xfrm>
            <a:prstGeom prst="rect">
              <a:avLst/>
            </a:prstGeom>
            <a:noFill/>
            <a:ln w="12700">
              <a:solidFill>
                <a:schemeClr val="tx1"/>
              </a:solidFill>
              <a:miter lim="800000"/>
              <a:headEnd/>
              <a:tailEnd/>
            </a:ln>
            <a:extLst/>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grpSp>
      <p:sp>
        <p:nvSpPr>
          <p:cNvPr id="690179" name="Rectangle 3"/>
          <p:cNvSpPr>
            <a:spLocks noGrp="1" noChangeArrowheads="1"/>
          </p:cNvSpPr>
          <p:nvPr>
            <p:ph type="ctrTitle"/>
          </p:nvPr>
        </p:nvSpPr>
        <p:spPr>
          <a:xfrm>
            <a:off x="762000" y="1371600"/>
            <a:ext cx="7696200" cy="2057400"/>
          </a:xfrm>
        </p:spPr>
        <p:txBody>
          <a:bodyPr/>
          <a:lstStyle>
            <a:lvl1pPr>
              <a:defRPr sz="4000"/>
            </a:lvl1pPr>
          </a:lstStyle>
          <a:p>
            <a:r>
              <a:rPr lang="en-US"/>
              <a:t>Click to edit Master title style</a:t>
            </a:r>
          </a:p>
        </p:txBody>
      </p:sp>
      <p:sp>
        <p:nvSpPr>
          <p:cNvPr id="690180" name="Rectangle 4"/>
          <p:cNvSpPr>
            <a:spLocks noGrp="1" noChangeArrowheads="1"/>
          </p:cNvSpPr>
          <p:nvPr>
            <p:ph type="subTitle" idx="1"/>
          </p:nvPr>
        </p:nvSpPr>
        <p:spPr>
          <a:xfrm>
            <a:off x="762000" y="3765550"/>
            <a:ext cx="7696200" cy="2057400"/>
          </a:xfrm>
        </p:spPr>
        <p:txBody>
          <a:bodyPr/>
          <a:lstStyle>
            <a:lvl1pPr marL="0" indent="0">
              <a:buFont typeface="Wingdings" pitchFamily="2" charset="2"/>
              <a:buNone/>
              <a:defRPr sz="2400">
                <a:latin typeface="Arial" charset="0"/>
              </a:defRPr>
            </a:lvl1pPr>
          </a:lstStyle>
          <a:p>
            <a:r>
              <a:rPr lang="en-US"/>
              <a:t>Click to edit Master subtitle style</a:t>
            </a:r>
          </a:p>
        </p:txBody>
      </p:sp>
      <p:sp>
        <p:nvSpPr>
          <p:cNvPr id="12" name="Rectangle 5"/>
          <p:cNvSpPr>
            <a:spLocks noGrp="1" noChangeArrowheads="1"/>
          </p:cNvSpPr>
          <p:nvPr>
            <p:ph type="dt" sz="half" idx="10"/>
          </p:nvPr>
        </p:nvSpPr>
        <p:spPr>
          <a:xfrm>
            <a:off x="457200" y="6248400"/>
            <a:ext cx="2133600" cy="457200"/>
          </a:xfrm>
        </p:spPr>
        <p:txBody>
          <a:bodyPr/>
          <a:lstStyle>
            <a:lvl1pPr>
              <a:defRPr/>
            </a:lvl1pPr>
          </a:lstStyle>
          <a:p>
            <a:pPr>
              <a:defRPr/>
            </a:pPr>
            <a:endParaRPr lang="en-US"/>
          </a:p>
        </p:txBody>
      </p:sp>
      <p:sp>
        <p:nvSpPr>
          <p:cNvPr id="13" name="Rectangle 6"/>
          <p:cNvSpPr>
            <a:spLocks noGrp="1" noChangeArrowheads="1"/>
          </p:cNvSpPr>
          <p:nvPr>
            <p:ph type="ftr" sz="quarter" idx="11"/>
          </p:nvPr>
        </p:nvSpPr>
        <p:spPr/>
        <p:txBody>
          <a:bodyPr/>
          <a:lstStyle>
            <a:lvl1pPr>
              <a:defRPr/>
            </a:lvl1pPr>
          </a:lstStyle>
          <a:p>
            <a:pPr>
              <a:defRPr/>
            </a:pPr>
            <a:endParaRPr lang="en-US"/>
          </a:p>
        </p:txBody>
      </p:sp>
      <p:sp>
        <p:nvSpPr>
          <p:cNvPr id="14" name="Rectangle 7"/>
          <p:cNvSpPr>
            <a:spLocks noGrp="1" noChangeArrowheads="1"/>
          </p:cNvSpPr>
          <p:nvPr>
            <p:ph type="sldNum" sz="quarter" idx="12"/>
          </p:nvPr>
        </p:nvSpPr>
        <p:spPr>
          <a:xfrm>
            <a:off x="6553200" y="6248400"/>
            <a:ext cx="2133600" cy="457200"/>
          </a:xfrm>
        </p:spPr>
        <p:txBody>
          <a:bodyPr/>
          <a:lstStyle>
            <a:lvl1pPr>
              <a:defRPr b="1"/>
            </a:lvl1pPr>
          </a:lstStyle>
          <a:p>
            <a:fld id="{779586B9-A739-4612-A9A2-C14DA43B38EB}" type="slidenum">
              <a:rPr lang="en-US" altLang="en-US"/>
              <a:pPr/>
              <a:t>‹#›</a:t>
            </a:fld>
            <a:endParaRPr lang="en-US" altLang="en-US"/>
          </a:p>
        </p:txBody>
      </p:sp>
    </p:spTree>
    <p:extLst>
      <p:ext uri="{BB962C8B-B14F-4D97-AF65-F5344CB8AC3E}">
        <p14:creationId xmlns="" xmlns:p14="http://schemas.microsoft.com/office/powerpoint/2010/main" val="2554371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A64AF223-84B8-42A8-B533-E615B42EE09E}" type="slidenum">
              <a:rPr lang="en-US" altLang="en-US"/>
              <a:pPr/>
              <a:t>‹#›</a:t>
            </a:fld>
            <a:endParaRPr lang="en-US" altLang="en-US"/>
          </a:p>
        </p:txBody>
      </p:sp>
    </p:spTree>
    <p:extLst>
      <p:ext uri="{BB962C8B-B14F-4D97-AF65-F5344CB8AC3E}">
        <p14:creationId xmlns="" xmlns:p14="http://schemas.microsoft.com/office/powerpoint/2010/main" val="24328137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CC93F9B3-F8FE-49F1-9CD4-87934EE2BE67}" type="slidenum">
              <a:rPr lang="en-US" altLang="en-US"/>
              <a:pPr/>
              <a:t>‹#›</a:t>
            </a:fld>
            <a:endParaRPr lang="en-US" altLang="en-US"/>
          </a:p>
        </p:txBody>
      </p:sp>
    </p:spTree>
    <p:extLst>
      <p:ext uri="{BB962C8B-B14F-4D97-AF65-F5344CB8AC3E}">
        <p14:creationId xmlns="" xmlns:p14="http://schemas.microsoft.com/office/powerpoint/2010/main" val="25895137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828800"/>
            <a:ext cx="4038600" cy="4302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8800"/>
            <a:ext cx="4038600" cy="4302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B2C47ED4-7932-4FC6-87FF-B32092BBD518}" type="slidenum">
              <a:rPr lang="en-US" altLang="en-US"/>
              <a:pPr/>
              <a:t>‹#›</a:t>
            </a:fld>
            <a:endParaRPr lang="en-US" altLang="en-US"/>
          </a:p>
        </p:txBody>
      </p:sp>
    </p:spTree>
    <p:extLst>
      <p:ext uri="{BB962C8B-B14F-4D97-AF65-F5344CB8AC3E}">
        <p14:creationId xmlns="" xmlns:p14="http://schemas.microsoft.com/office/powerpoint/2010/main" val="246998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D7514AF7-4A4E-4053-9616-E41113606BA1}" type="slidenum">
              <a:rPr lang="en-US" altLang="en-US"/>
              <a:pPr/>
              <a:t>‹#›</a:t>
            </a:fld>
            <a:endParaRPr lang="en-US" altLang="en-US"/>
          </a:p>
        </p:txBody>
      </p:sp>
    </p:spTree>
    <p:extLst>
      <p:ext uri="{BB962C8B-B14F-4D97-AF65-F5344CB8AC3E}">
        <p14:creationId xmlns="" xmlns:p14="http://schemas.microsoft.com/office/powerpoint/2010/main" val="17416208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4314EC2D-58DB-4BCE-A1CD-E4C897CF3167}" type="slidenum">
              <a:rPr lang="en-US" altLang="en-US"/>
              <a:pPr/>
              <a:t>‹#›</a:t>
            </a:fld>
            <a:endParaRPr lang="en-US" altLang="en-US"/>
          </a:p>
        </p:txBody>
      </p:sp>
    </p:spTree>
    <p:extLst>
      <p:ext uri="{BB962C8B-B14F-4D97-AF65-F5344CB8AC3E}">
        <p14:creationId xmlns="" xmlns:p14="http://schemas.microsoft.com/office/powerpoint/2010/main" val="2081833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5AC47408-40AC-4978-BF62-51C33F3BBBE9}" type="slidenum">
              <a:rPr lang="en-US" altLang="en-US"/>
              <a:pPr/>
              <a:t>‹#›</a:t>
            </a:fld>
            <a:endParaRPr lang="en-US" altLang="en-US"/>
          </a:p>
        </p:txBody>
      </p:sp>
    </p:spTree>
    <p:extLst>
      <p:ext uri="{BB962C8B-B14F-4D97-AF65-F5344CB8AC3E}">
        <p14:creationId xmlns="" xmlns:p14="http://schemas.microsoft.com/office/powerpoint/2010/main" val="3518217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DDB14760-27A7-40ED-BAA1-9AB49A35F60E}" type="slidenum">
              <a:rPr lang="en-US" altLang="en-US"/>
              <a:pPr/>
              <a:t>‹#›</a:t>
            </a:fld>
            <a:endParaRPr lang="en-US" altLang="en-US"/>
          </a:p>
        </p:txBody>
      </p:sp>
    </p:spTree>
    <p:extLst>
      <p:ext uri="{BB962C8B-B14F-4D97-AF65-F5344CB8AC3E}">
        <p14:creationId xmlns="" xmlns:p14="http://schemas.microsoft.com/office/powerpoint/2010/main" val="27736509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3F622221-179A-4C91-8792-22DD5D827D5F}" type="slidenum">
              <a:rPr lang="en-US" altLang="en-US"/>
              <a:pPr/>
              <a:t>‹#›</a:t>
            </a:fld>
            <a:endParaRPr lang="en-US" altLang="en-US"/>
          </a:p>
        </p:txBody>
      </p:sp>
    </p:spTree>
    <p:extLst>
      <p:ext uri="{BB962C8B-B14F-4D97-AF65-F5344CB8AC3E}">
        <p14:creationId xmlns="" xmlns:p14="http://schemas.microsoft.com/office/powerpoint/2010/main" val="20995175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29CFB3D0-FB86-4258-824A-1785E65A0BB2}" type="slidenum">
              <a:rPr lang="en-US" altLang="en-US"/>
              <a:pPr/>
              <a:t>‹#›</a:t>
            </a:fld>
            <a:endParaRPr lang="en-US" altLang="en-US"/>
          </a:p>
        </p:txBody>
      </p:sp>
    </p:spTree>
    <p:extLst>
      <p:ext uri="{BB962C8B-B14F-4D97-AF65-F5344CB8AC3E}">
        <p14:creationId xmlns="" xmlns:p14="http://schemas.microsoft.com/office/powerpoint/2010/main" val="39907834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0"/>
            <a:ext cx="2057400" cy="5597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533400"/>
            <a:ext cx="6019800" cy="5597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601F41F9-8742-4267-AB2E-1BBA75E06620}" type="slidenum">
              <a:rPr lang="en-US" altLang="en-US"/>
              <a:pPr/>
              <a:t>‹#›</a:t>
            </a:fld>
            <a:endParaRPr lang="en-US" altLang="en-US"/>
          </a:p>
        </p:txBody>
      </p:sp>
    </p:spTree>
    <p:extLst>
      <p:ext uri="{BB962C8B-B14F-4D97-AF65-F5344CB8AC3E}">
        <p14:creationId xmlns="" xmlns:p14="http://schemas.microsoft.com/office/powerpoint/2010/main" val="21109846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533400"/>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828800"/>
            <a:ext cx="4038600" cy="20748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828800"/>
            <a:ext cx="4038600" cy="20748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4056063"/>
            <a:ext cx="4038600" cy="2074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4056063"/>
            <a:ext cx="4038600" cy="2074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1EE44242-0826-4AE7-B9E0-350A489012CB}" type="slidenum">
              <a:rPr lang="en-US" altLang="en-US"/>
              <a:pPr/>
              <a:t>‹#›</a:t>
            </a:fld>
            <a:endParaRPr lang="en-US" altLang="en-US"/>
          </a:p>
        </p:txBody>
      </p:sp>
    </p:spTree>
    <p:extLst>
      <p:ext uri="{BB962C8B-B14F-4D97-AF65-F5344CB8AC3E}">
        <p14:creationId xmlns="" xmlns:p14="http://schemas.microsoft.com/office/powerpoint/2010/main" val="9276115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5506DD3B-E29D-4320-9FB9-5CD448B92363}" type="slidenum">
              <a:rPr lang="en-US" altLang="en-US"/>
              <a:pPr/>
              <a:t>‹#›</a:t>
            </a:fld>
            <a:endParaRPr lang="en-US" altLang="en-US"/>
          </a:p>
        </p:txBody>
      </p:sp>
    </p:spTree>
    <p:extLst>
      <p:ext uri="{BB962C8B-B14F-4D97-AF65-F5344CB8AC3E}">
        <p14:creationId xmlns="" xmlns:p14="http://schemas.microsoft.com/office/powerpoint/2010/main" val="5836346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533400"/>
            <a:ext cx="82296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3075" name="Rectangle 3"/>
          <p:cNvSpPr>
            <a:spLocks noGrp="1" noChangeArrowheads="1"/>
          </p:cNvSpPr>
          <p:nvPr>
            <p:ph type="body" idx="1"/>
          </p:nvPr>
        </p:nvSpPr>
        <p:spPr bwMode="auto">
          <a:xfrm>
            <a:off x="457200" y="1828800"/>
            <a:ext cx="8229600" cy="4302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689156" name="Rectangle 4"/>
          <p:cNvSpPr>
            <a:spLocks noGrp="1" noChangeArrowheads="1"/>
          </p:cNvSpPr>
          <p:nvPr>
            <p:ph type="dt" sz="half" idx="2"/>
          </p:nvPr>
        </p:nvSpPr>
        <p:spPr bwMode="auto">
          <a:xfrm>
            <a:off x="457200" y="6248400"/>
            <a:ext cx="16764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latin typeface="Arial" charset="0"/>
              </a:defRPr>
            </a:lvl1pPr>
          </a:lstStyle>
          <a:p>
            <a:pPr>
              <a:defRPr/>
            </a:pPr>
            <a:endParaRPr lang="en-US"/>
          </a:p>
        </p:txBody>
      </p:sp>
      <p:sp>
        <p:nvSpPr>
          <p:cNvPr id="68915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latin typeface="Arial" charset="0"/>
              </a:defRPr>
            </a:lvl1pPr>
          </a:lstStyle>
          <a:p>
            <a:pPr>
              <a:defRPr/>
            </a:pPr>
            <a:endParaRPr lang="en-US"/>
          </a:p>
        </p:txBody>
      </p:sp>
      <p:sp>
        <p:nvSpPr>
          <p:cNvPr id="689158" name="Rectangle 6"/>
          <p:cNvSpPr>
            <a:spLocks noGrp="1" noChangeArrowheads="1"/>
          </p:cNvSpPr>
          <p:nvPr>
            <p:ph type="sldNum" sz="quarter" idx="4"/>
          </p:nvPr>
        </p:nvSpPr>
        <p:spPr bwMode="auto">
          <a:xfrm>
            <a:off x="6781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latin typeface="Arial" panose="020B0604020202020204" pitchFamily="34" charset="0"/>
              </a:defRPr>
            </a:lvl1pPr>
          </a:lstStyle>
          <a:p>
            <a:fld id="{A9F5A3E0-120C-47F1-86DF-2393B57B7A1E}" type="slidenum">
              <a:rPr lang="en-US" altLang="en-US"/>
              <a:pPr/>
              <a:t>‹#›</a:t>
            </a:fld>
            <a:endParaRPr lang="en-US" altLang="en-US"/>
          </a:p>
        </p:txBody>
      </p:sp>
      <p:grpSp>
        <p:nvGrpSpPr>
          <p:cNvPr id="3079" name="Group 7"/>
          <p:cNvGrpSpPr>
            <a:grpSpLocks/>
          </p:cNvGrpSpPr>
          <p:nvPr/>
        </p:nvGrpSpPr>
        <p:grpSpPr bwMode="auto">
          <a:xfrm>
            <a:off x="279400" y="152400"/>
            <a:ext cx="8686800" cy="544513"/>
            <a:chOff x="176" y="96"/>
            <a:chExt cx="5472" cy="343"/>
          </a:xfrm>
        </p:grpSpPr>
        <p:sp>
          <p:nvSpPr>
            <p:cNvPr id="1033" name="Rectangle 9"/>
            <p:cNvSpPr>
              <a:spLocks noChangeArrowheads="1"/>
            </p:cNvSpPr>
            <p:nvPr/>
          </p:nvSpPr>
          <p:spPr bwMode="auto">
            <a:xfrm>
              <a:off x="5504" y="96"/>
              <a:ext cx="144" cy="144"/>
            </a:xfrm>
            <a:prstGeom prst="rect">
              <a:avLst/>
            </a:prstGeom>
            <a:solidFill>
              <a:srgbClr val="7030A0"/>
            </a:solidFill>
            <a:ln w="12700">
              <a:solidFill>
                <a:schemeClr val="tx1"/>
              </a:solidFill>
              <a:miter lim="800000"/>
              <a:headEnd/>
              <a:tailEnd/>
            </a:ln>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sp>
          <p:nvSpPr>
            <p:cNvPr id="1034" name="Rectangle 10"/>
            <p:cNvSpPr>
              <a:spLocks noChangeArrowheads="1"/>
            </p:cNvSpPr>
            <p:nvPr/>
          </p:nvSpPr>
          <p:spPr bwMode="auto">
            <a:xfrm>
              <a:off x="176" y="96"/>
              <a:ext cx="5326" cy="144"/>
            </a:xfrm>
            <a:prstGeom prst="rect">
              <a:avLst/>
            </a:prstGeom>
            <a:solidFill>
              <a:srgbClr val="00CCFF"/>
            </a:solidFill>
            <a:ln w="12700">
              <a:solidFill>
                <a:schemeClr val="tx1"/>
              </a:solidFill>
              <a:miter lim="800000"/>
              <a:headEnd/>
              <a:tailEnd/>
            </a:ln>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sp>
          <p:nvSpPr>
            <p:cNvPr id="1035" name="Rectangle 11"/>
            <p:cNvSpPr>
              <a:spLocks noChangeArrowheads="1"/>
            </p:cNvSpPr>
            <p:nvPr/>
          </p:nvSpPr>
          <p:spPr bwMode="auto">
            <a:xfrm>
              <a:off x="176" y="240"/>
              <a:ext cx="5326" cy="199"/>
            </a:xfrm>
            <a:prstGeom prst="rect">
              <a:avLst/>
            </a:prstGeom>
            <a:solidFill>
              <a:srgbClr val="7030A0"/>
            </a:solidFill>
            <a:ln w="12700">
              <a:solidFill>
                <a:schemeClr val="tx1"/>
              </a:solidFill>
              <a:miter lim="800000"/>
              <a:headEnd/>
              <a:tailEnd/>
            </a:ln>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sp>
          <p:nvSpPr>
            <p:cNvPr id="1036" name="Rectangle 12"/>
            <p:cNvSpPr>
              <a:spLocks noChangeArrowheads="1"/>
            </p:cNvSpPr>
            <p:nvPr/>
          </p:nvSpPr>
          <p:spPr bwMode="auto">
            <a:xfrm>
              <a:off x="5504" y="241"/>
              <a:ext cx="144" cy="198"/>
            </a:xfrm>
            <a:prstGeom prst="rect">
              <a:avLst/>
            </a:prstGeom>
            <a:solidFill>
              <a:srgbClr val="00CCFF"/>
            </a:solidFill>
            <a:ln w="12700">
              <a:solidFill>
                <a:schemeClr val="tx1"/>
              </a:solidFill>
              <a:miter lim="800000"/>
              <a:headEnd/>
              <a:tailEnd/>
            </a:ln>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grpSp>
      <p:sp>
        <p:nvSpPr>
          <p:cNvPr id="1032" name="Rectangle 12"/>
          <p:cNvSpPr>
            <a:spLocks noChangeArrowheads="1"/>
          </p:cNvSpPr>
          <p:nvPr userDrawn="1"/>
        </p:nvSpPr>
        <p:spPr bwMode="auto">
          <a:xfrm>
            <a:off x="5638800" y="381000"/>
            <a:ext cx="3175000" cy="307975"/>
          </a:xfrm>
          <a:prstGeom prst="rect">
            <a:avLst/>
          </a:prstGeom>
          <a:noFill/>
          <a:ln>
            <a:noFill/>
          </a:ln>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a:r>
              <a:rPr lang="en-US" altLang="en-US" sz="1400" b="1" dirty="0">
                <a:solidFill>
                  <a:schemeClr val="bg1"/>
                </a:solidFill>
                <a:latin typeface="Arial" panose="020B0604020202020204" pitchFamily="34" charset="0"/>
                <a:cs typeface="Arial" panose="020B0604020202020204" pitchFamily="34" charset="0"/>
              </a:rPr>
              <a:t>Part 1: </a:t>
            </a:r>
            <a:r>
              <a:rPr lang="en-US" altLang="en-US" sz="1400" b="1">
                <a:solidFill>
                  <a:schemeClr val="bg1"/>
                </a:solidFill>
                <a:latin typeface="Arial" panose="020B0604020202020204" pitchFamily="34" charset="0"/>
                <a:cs typeface="Arial" panose="020B0604020202020204" pitchFamily="34" charset="0"/>
              </a:rPr>
              <a:t>Introduction </a:t>
            </a:r>
            <a:r>
              <a:rPr lang="en-US" altLang="en-US" sz="1400" b="1" smtClean="0">
                <a:solidFill>
                  <a:schemeClr val="bg1"/>
                </a:solidFill>
                <a:latin typeface="Arial" panose="020B0604020202020204" pitchFamily="34" charset="0"/>
                <a:cs typeface="Arial" panose="020B0604020202020204" pitchFamily="34" charset="0"/>
              </a:rPr>
              <a:t>[</a:t>
            </a:r>
            <a:fld id="{2679F7E6-F1C5-4847-8879-C4C44C502E54}" type="slidenum">
              <a:rPr lang="en-US" altLang="en-US" sz="1400" b="1" smtClean="0">
                <a:solidFill>
                  <a:schemeClr val="bg1"/>
                </a:solidFill>
                <a:latin typeface="Arial" panose="020B0604020202020204" pitchFamily="34" charset="0"/>
                <a:cs typeface="Arial" panose="020B0604020202020204" pitchFamily="34" charset="0"/>
              </a:rPr>
              <a:pPr algn="r"/>
              <a:t>‹#›</a:t>
            </a:fld>
            <a:r>
              <a:rPr lang="en-US" altLang="en-US" sz="1400" b="1" smtClean="0">
                <a:solidFill>
                  <a:schemeClr val="bg1"/>
                </a:solidFill>
                <a:latin typeface="Arial" panose="020B0604020202020204" pitchFamily="34" charset="0"/>
                <a:cs typeface="Arial" panose="020B0604020202020204" pitchFamily="34" charset="0"/>
              </a:rPr>
              <a:t>/39]</a:t>
            </a:r>
            <a:endParaRPr lang="en-US" altLang="en-US" sz="1400" b="1" dirty="0">
              <a:solidFill>
                <a:schemeClr val="bg1"/>
              </a:solidFill>
              <a:latin typeface="Arial" panose="020B0604020202020204" pitchFamily="34" charset="0"/>
              <a:cs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4008" r:id="rId1"/>
    <p:sldLayoutId id="2147483996" r:id="rId2"/>
    <p:sldLayoutId id="2147483997" r:id="rId3"/>
    <p:sldLayoutId id="2147483998" r:id="rId4"/>
    <p:sldLayoutId id="2147483999" r:id="rId5"/>
    <p:sldLayoutId id="2147484000" r:id="rId6"/>
    <p:sldLayoutId id="2147484001" r:id="rId7"/>
    <p:sldLayoutId id="2147484002" r:id="rId8"/>
    <p:sldLayoutId id="2147484003" r:id="rId9"/>
    <p:sldLayoutId id="2147484004" r:id="rId10"/>
    <p:sldLayoutId id="2147484005" r:id="rId11"/>
    <p:sldLayoutId id="2147484006" r:id="rId12"/>
    <p:sldLayoutId id="2147484007" r:id="rId13"/>
  </p:sldLayoutIdLst>
  <p:timing>
    <p:tnLst>
      <p:par>
        <p:cTn id="1" dur="indefinite" restart="never" nodeType="tmRoot"/>
      </p:par>
    </p:tnLst>
  </p:timing>
  <p:txStyles>
    <p:titleStyle>
      <a:lvl1pPr algn="ctr" rtl="0" eaLnBrk="0" fontAlgn="base" hangingPunct="0">
        <a:spcBef>
          <a:spcPct val="0"/>
        </a:spcBef>
        <a:spcAft>
          <a:spcPct val="0"/>
        </a:spcAft>
        <a:defRPr sz="3200">
          <a:solidFill>
            <a:schemeClr val="tx2"/>
          </a:solidFill>
          <a:latin typeface="+mj-lt"/>
          <a:ea typeface="+mj-ea"/>
          <a:cs typeface="+mj-cs"/>
        </a:defRPr>
      </a:lvl1pPr>
      <a:lvl2pPr algn="ctr" rtl="0" eaLnBrk="0" fontAlgn="base" hangingPunct="0">
        <a:spcBef>
          <a:spcPct val="0"/>
        </a:spcBef>
        <a:spcAft>
          <a:spcPct val="0"/>
        </a:spcAft>
        <a:defRPr sz="3200">
          <a:solidFill>
            <a:schemeClr val="tx2"/>
          </a:solidFill>
          <a:latin typeface="Arial Black" pitchFamily="34" charset="0"/>
        </a:defRPr>
      </a:lvl2pPr>
      <a:lvl3pPr algn="ctr" rtl="0" eaLnBrk="0" fontAlgn="base" hangingPunct="0">
        <a:spcBef>
          <a:spcPct val="0"/>
        </a:spcBef>
        <a:spcAft>
          <a:spcPct val="0"/>
        </a:spcAft>
        <a:defRPr sz="3200">
          <a:solidFill>
            <a:schemeClr val="tx2"/>
          </a:solidFill>
          <a:latin typeface="Arial Black" pitchFamily="34" charset="0"/>
        </a:defRPr>
      </a:lvl3pPr>
      <a:lvl4pPr algn="ctr" rtl="0" eaLnBrk="0" fontAlgn="base" hangingPunct="0">
        <a:spcBef>
          <a:spcPct val="0"/>
        </a:spcBef>
        <a:spcAft>
          <a:spcPct val="0"/>
        </a:spcAft>
        <a:defRPr sz="3200">
          <a:solidFill>
            <a:schemeClr val="tx2"/>
          </a:solidFill>
          <a:latin typeface="Arial Black" pitchFamily="34" charset="0"/>
        </a:defRPr>
      </a:lvl4pPr>
      <a:lvl5pPr algn="ctr" rtl="0" eaLnBrk="0" fontAlgn="base" hangingPunct="0">
        <a:spcBef>
          <a:spcPct val="0"/>
        </a:spcBef>
        <a:spcAft>
          <a:spcPct val="0"/>
        </a:spcAft>
        <a:defRPr sz="3200">
          <a:solidFill>
            <a:schemeClr val="tx2"/>
          </a:solidFill>
          <a:latin typeface="Arial Black" pitchFamily="34" charset="0"/>
        </a:defRPr>
      </a:lvl5pPr>
      <a:lvl6pPr marL="457200" algn="ctr" rtl="0" fontAlgn="base">
        <a:spcBef>
          <a:spcPct val="0"/>
        </a:spcBef>
        <a:spcAft>
          <a:spcPct val="0"/>
        </a:spcAft>
        <a:defRPr sz="3200">
          <a:solidFill>
            <a:schemeClr val="tx2"/>
          </a:solidFill>
          <a:latin typeface="Arial Black" pitchFamily="34" charset="0"/>
        </a:defRPr>
      </a:lvl6pPr>
      <a:lvl7pPr marL="914400" algn="ctr" rtl="0" fontAlgn="base">
        <a:spcBef>
          <a:spcPct val="0"/>
        </a:spcBef>
        <a:spcAft>
          <a:spcPct val="0"/>
        </a:spcAft>
        <a:defRPr sz="3200">
          <a:solidFill>
            <a:schemeClr val="tx2"/>
          </a:solidFill>
          <a:latin typeface="Arial Black" pitchFamily="34" charset="0"/>
        </a:defRPr>
      </a:lvl7pPr>
      <a:lvl8pPr marL="1371600" algn="ctr" rtl="0" fontAlgn="base">
        <a:spcBef>
          <a:spcPct val="0"/>
        </a:spcBef>
        <a:spcAft>
          <a:spcPct val="0"/>
        </a:spcAft>
        <a:defRPr sz="3200">
          <a:solidFill>
            <a:schemeClr val="tx2"/>
          </a:solidFill>
          <a:latin typeface="Arial Black" pitchFamily="34" charset="0"/>
        </a:defRPr>
      </a:lvl8pPr>
      <a:lvl9pPr marL="1828800" algn="ctr" rtl="0" fontAlgn="base">
        <a:spcBef>
          <a:spcPct val="0"/>
        </a:spcBef>
        <a:spcAft>
          <a:spcPct val="0"/>
        </a:spcAft>
        <a:defRPr sz="3200">
          <a:solidFill>
            <a:schemeClr val="tx2"/>
          </a:solidFill>
          <a:latin typeface="Arial Black" pitchFamily="34" charset="0"/>
        </a:defRPr>
      </a:lvl9pPr>
    </p:titleStyle>
    <p:bodyStyle>
      <a:lvl1pPr marL="469900" indent="-469900" algn="l" rtl="0" eaLnBrk="0" fontAlgn="base" hangingPunct="0">
        <a:spcBef>
          <a:spcPct val="20000"/>
        </a:spcBef>
        <a:spcAft>
          <a:spcPct val="0"/>
        </a:spcAft>
        <a:buClr>
          <a:schemeClr val="bg2"/>
        </a:buClr>
        <a:buSzPct val="70000"/>
        <a:buFont typeface="Wingdings" panose="05000000000000000000" pitchFamily="2" charset="2"/>
        <a:buChar char="o"/>
        <a:defRPr sz="2800">
          <a:solidFill>
            <a:schemeClr val="tx1"/>
          </a:solidFill>
          <a:latin typeface="+mn-lt"/>
          <a:ea typeface="+mn-ea"/>
          <a:cs typeface="+mn-cs"/>
        </a:defRPr>
      </a:lvl1pPr>
      <a:lvl2pPr marL="908050" indent="-436563" algn="l" rtl="0" eaLnBrk="0" fontAlgn="base" hangingPunct="0">
        <a:spcBef>
          <a:spcPct val="20000"/>
        </a:spcBef>
        <a:spcAft>
          <a:spcPct val="0"/>
        </a:spcAft>
        <a:buClr>
          <a:schemeClr val="accent2"/>
        </a:buClr>
        <a:buSzPct val="75000"/>
        <a:buFont typeface="Wingdings" panose="05000000000000000000" pitchFamily="2" charset="2"/>
        <a:buChar char="n"/>
        <a:defRPr sz="2400">
          <a:solidFill>
            <a:schemeClr val="tx1"/>
          </a:solidFill>
          <a:latin typeface="+mn-lt"/>
        </a:defRPr>
      </a:lvl2pPr>
      <a:lvl3pPr marL="1377950" indent="-468313" algn="l" rtl="0" eaLnBrk="0" fontAlgn="base" hangingPunct="0">
        <a:spcBef>
          <a:spcPct val="20000"/>
        </a:spcBef>
        <a:spcAft>
          <a:spcPct val="0"/>
        </a:spcAft>
        <a:buClr>
          <a:schemeClr val="bg2"/>
        </a:buClr>
        <a:buSzPct val="65000"/>
        <a:buFont typeface="Wingdings" panose="05000000000000000000" pitchFamily="2" charset="2"/>
        <a:buChar char="o"/>
        <a:defRPr sz="2000">
          <a:solidFill>
            <a:schemeClr val="tx1"/>
          </a:solidFill>
          <a:latin typeface="+mn-lt"/>
        </a:defRPr>
      </a:lvl3pPr>
      <a:lvl4pPr marL="1827213" indent="-438150" algn="l" rtl="0" eaLnBrk="0" fontAlgn="base" hangingPunct="0">
        <a:spcBef>
          <a:spcPct val="20000"/>
        </a:spcBef>
        <a:spcAft>
          <a:spcPct val="0"/>
        </a:spcAft>
        <a:buClr>
          <a:schemeClr val="accent2"/>
        </a:buClr>
        <a:buSzPct val="75000"/>
        <a:buFont typeface="Wingdings" panose="05000000000000000000" pitchFamily="2" charset="2"/>
        <a:buChar char="n"/>
        <a:defRPr sz="1600">
          <a:solidFill>
            <a:schemeClr val="tx1"/>
          </a:solidFill>
          <a:latin typeface="+mn-lt"/>
        </a:defRPr>
      </a:lvl4pPr>
      <a:lvl5pPr marL="2297113" indent="-468313" algn="l" rtl="0" eaLnBrk="0" fontAlgn="base" hangingPunct="0">
        <a:spcBef>
          <a:spcPct val="20000"/>
        </a:spcBef>
        <a:spcAft>
          <a:spcPct val="0"/>
        </a:spcAft>
        <a:buClr>
          <a:schemeClr val="accent1"/>
        </a:buClr>
        <a:buSzPct val="50000"/>
        <a:buFont typeface="Wingdings" panose="05000000000000000000" pitchFamily="2" charset="2"/>
        <a:buChar char="o"/>
        <a:defRPr sz="1400">
          <a:solidFill>
            <a:schemeClr val="tx1"/>
          </a:solidFill>
          <a:latin typeface="+mn-lt"/>
        </a:defRPr>
      </a:lvl5pPr>
      <a:lvl6pPr marL="27543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6pPr>
      <a:lvl7pPr marL="32115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7pPr>
      <a:lvl8pPr marL="36687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8pPr>
      <a:lvl9pPr marL="41259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jpeg"/><Relationship Id="rId10" Type="http://schemas.openxmlformats.org/officeDocument/2006/relationships/image" Target="../media/image8.png"/><Relationship Id="rId4" Type="http://schemas.openxmlformats.org/officeDocument/2006/relationships/image" Target="../media/image2.jpe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4.png"/><Relationship Id="rId5" Type="http://schemas.openxmlformats.org/officeDocument/2006/relationships/image" Target="../media/image3.jpeg"/><Relationship Id="rId10" Type="http://schemas.openxmlformats.org/officeDocument/2006/relationships/image" Target="../media/image8.png"/><Relationship Id="rId4" Type="http://schemas.openxmlformats.org/officeDocument/2006/relationships/image" Target="../media/image21.jpeg"/><Relationship Id="rId9"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 Id="rId4" Type="http://schemas.openxmlformats.org/officeDocument/2006/relationships/image" Target="../media/image47.png"/></Relationships>
</file>

<file path=ppt/slides/_rels/slide3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sz="quarter"/>
          </p:nvPr>
        </p:nvSpPr>
        <p:spPr>
          <a:xfrm>
            <a:off x="457200" y="533400"/>
            <a:ext cx="8229600" cy="838200"/>
          </a:xfrm>
        </p:spPr>
        <p:txBody>
          <a:bodyPr/>
          <a:lstStyle/>
          <a:p>
            <a:pPr eaLnBrk="1" hangingPunct="1"/>
            <a:r>
              <a:rPr lang="en-US" altLang="en-US" smtClean="0">
                <a:solidFill>
                  <a:srgbClr val="003399"/>
                </a:solidFill>
              </a:rPr>
              <a:t>Econometric Analysis of Panel Data</a:t>
            </a:r>
          </a:p>
        </p:txBody>
      </p:sp>
      <p:pic>
        <p:nvPicPr>
          <p:cNvPr id="5124" name="Picture 22" descr="Cameron-Trivedi"/>
          <p:cNvPicPr>
            <a:picLocks noGrp="1" noChangeAspect="1" noChangeArrowheads="1"/>
          </p:cNvPicPr>
          <p:nvPr>
            <p:ph sz="quarter" idx="2"/>
          </p:nvPr>
        </p:nvPicPr>
        <p:blipFill>
          <a:blip r:embed="rId3" cstate="print">
            <a:extLst>
              <a:ext uri="{28A0092B-C50C-407E-A947-70E740481C1C}">
                <a14:useLocalDpi xmlns="" xmlns:a14="http://schemas.microsoft.com/office/drawing/2010/main" val="0"/>
              </a:ext>
            </a:extLst>
          </a:blip>
          <a:srcRect/>
          <a:stretch>
            <a:fillRect/>
          </a:stretch>
        </p:blipFill>
        <p:spPr>
          <a:xfrm>
            <a:off x="3886200" y="3962400"/>
            <a:ext cx="1511300" cy="2286000"/>
          </a:xfrm>
          <a:noFill/>
        </p:spPr>
      </p:pic>
      <p:sp>
        <p:nvSpPr>
          <p:cNvPr id="5125" name="Rectangle 3"/>
          <p:cNvSpPr>
            <a:spLocks noGrp="1" noChangeArrowheads="1"/>
          </p:cNvSpPr>
          <p:nvPr>
            <p:ph sz="quarter" idx="3"/>
          </p:nvPr>
        </p:nvSpPr>
        <p:spPr>
          <a:xfrm>
            <a:off x="2057400" y="1905000"/>
            <a:ext cx="3276600" cy="1676400"/>
          </a:xfrm>
          <a:ln w="28575">
            <a:solidFill>
              <a:srgbClr val="7030A0"/>
            </a:solidFill>
          </a:ln>
        </p:spPr>
        <p:txBody>
          <a:bodyPr/>
          <a:lstStyle/>
          <a:p>
            <a:pPr marL="0" indent="0" eaLnBrk="1" hangingPunct="1">
              <a:spcBef>
                <a:spcPts val="0"/>
              </a:spcBef>
              <a:buFont typeface="Wingdings" panose="05000000000000000000" pitchFamily="2" charset="2"/>
              <a:buNone/>
            </a:pPr>
            <a:endParaRPr lang="en-US" altLang="en-US" sz="800" smtClean="0">
              <a:latin typeface="Arial" panose="020B0604020202020204" pitchFamily="34" charset="0"/>
            </a:endParaRPr>
          </a:p>
          <a:p>
            <a:pPr marL="0" indent="0" eaLnBrk="1" hangingPunct="1">
              <a:spcBef>
                <a:spcPts val="0"/>
              </a:spcBef>
              <a:buFont typeface="Wingdings" panose="05000000000000000000" pitchFamily="2" charset="2"/>
              <a:buNone/>
            </a:pPr>
            <a:r>
              <a:rPr lang="en-US" altLang="en-US" sz="2000" smtClean="0">
                <a:latin typeface="Arial" panose="020B0604020202020204" pitchFamily="34" charset="0"/>
              </a:rPr>
              <a:t>William Greene</a:t>
            </a:r>
          </a:p>
          <a:p>
            <a:pPr marL="0" indent="0" eaLnBrk="1" hangingPunct="1">
              <a:spcBef>
                <a:spcPts val="1200"/>
              </a:spcBef>
              <a:buFont typeface="Wingdings" panose="05000000000000000000" pitchFamily="2" charset="2"/>
              <a:buNone/>
            </a:pPr>
            <a:r>
              <a:rPr lang="en-US" altLang="en-US" sz="2000" smtClean="0">
                <a:latin typeface="Arial" panose="020B0604020202020204" pitchFamily="34" charset="0"/>
              </a:rPr>
              <a:t>Department of Economics</a:t>
            </a:r>
          </a:p>
          <a:p>
            <a:pPr marL="0" indent="0" eaLnBrk="1" hangingPunct="1">
              <a:spcBef>
                <a:spcPts val="1200"/>
              </a:spcBef>
              <a:buFont typeface="Wingdings" panose="05000000000000000000" pitchFamily="2" charset="2"/>
              <a:buNone/>
            </a:pPr>
            <a:r>
              <a:rPr lang="en-US" altLang="en-US" sz="2000" smtClean="0">
                <a:latin typeface="Arial" panose="020B0604020202020204" pitchFamily="34" charset="0"/>
              </a:rPr>
              <a:t>University of South Florida</a:t>
            </a:r>
          </a:p>
        </p:txBody>
      </p:sp>
      <p:pic>
        <p:nvPicPr>
          <p:cNvPr id="5126" name="Picture 8"/>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57200" y="3962400"/>
            <a:ext cx="1503363" cy="2286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pic>
      <p:pic>
        <p:nvPicPr>
          <p:cNvPr id="5127" name="Picture 9"/>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5486400" y="1905000"/>
            <a:ext cx="1469319" cy="1700212"/>
          </a:xfrm>
          <a:prstGeom prst="rect">
            <a:avLst/>
          </a:prstGeom>
          <a:noFill/>
          <a:ln w="19050">
            <a:solidFill>
              <a:srgbClr val="000000"/>
            </a:solidFill>
            <a:miter lim="800000"/>
            <a:headEnd/>
            <a:tailEnd/>
          </a:ln>
          <a:extLst>
            <a:ext uri="{909E8E84-426E-40DD-AFC4-6F175D3DCCD1}">
              <a14:hiddenFill xmlns="" xmlns:a14="http://schemas.microsoft.com/office/drawing/2010/main">
                <a:solidFill>
                  <a:srgbClr val="FFFFFF"/>
                </a:solidFill>
              </a14:hiddenFill>
            </a:ext>
          </a:extLst>
        </p:spPr>
      </p:pic>
      <p:pic>
        <p:nvPicPr>
          <p:cNvPr id="5128" name="Picture 10"/>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7162800" y="3962400"/>
            <a:ext cx="1462088" cy="2228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pic>
      <p:pic>
        <p:nvPicPr>
          <p:cNvPr id="5129" name="Picture 10"/>
          <p:cNvPicPr>
            <a:picLocks noChangeAspect="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2108200" y="3984625"/>
            <a:ext cx="1604963" cy="22780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130" name="Picture 11"/>
          <p:cNvPicPr>
            <a:picLocks noChangeAspect="1" noChangeArrowheads="1"/>
          </p:cNvPicPr>
          <p:nvPr/>
        </p:nvPicPr>
        <p:blipFill>
          <a:blip r:embed="rId8" cstate="print">
            <a:extLst>
              <a:ext uri="{28A0092B-C50C-407E-A947-70E740481C1C}">
                <a14:useLocalDpi xmlns="" xmlns:a14="http://schemas.microsoft.com/office/drawing/2010/main" val="0"/>
              </a:ext>
            </a:extLst>
          </a:blip>
          <a:srcRect/>
          <a:stretch>
            <a:fillRect/>
          </a:stretch>
        </p:blipFill>
        <p:spPr bwMode="auto">
          <a:xfrm>
            <a:off x="5486400" y="3962400"/>
            <a:ext cx="1549400" cy="23193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pic>
      <p:pic>
        <p:nvPicPr>
          <p:cNvPr id="5131" name="Picture 12"/>
          <p:cNvPicPr>
            <a:picLocks noChangeAspect="1" noChangeArrowheads="1"/>
          </p:cNvPicPr>
          <p:nvPr/>
        </p:nvPicPr>
        <p:blipFill>
          <a:blip r:embed="rId9" cstate="print">
            <a:extLst>
              <a:ext uri="{28A0092B-C50C-407E-A947-70E740481C1C}">
                <a14:useLocalDpi xmlns="" xmlns:a14="http://schemas.microsoft.com/office/drawing/2010/main" val="0"/>
              </a:ext>
            </a:extLst>
          </a:blip>
          <a:srcRect/>
          <a:stretch>
            <a:fillRect/>
          </a:stretch>
        </p:blipFill>
        <p:spPr bwMode="auto">
          <a:xfrm>
            <a:off x="7239000" y="1892968"/>
            <a:ext cx="1371600" cy="1764632"/>
          </a:xfrm>
          <a:prstGeom prst="rect">
            <a:avLst/>
          </a:prstGeom>
          <a:noFill/>
          <a:ln w="19050">
            <a:solidFill>
              <a:srgbClr val="000000"/>
            </a:solidFill>
            <a:miter lim="800000"/>
            <a:headEnd/>
            <a:tailEnd/>
          </a:ln>
          <a:extLst>
            <a:ext uri="{909E8E84-426E-40DD-AFC4-6F175D3DCCD1}">
              <a14:hiddenFill xmlns="" xmlns:a14="http://schemas.microsoft.com/office/drawing/2010/main">
                <a:solidFill>
                  <a:srgbClr val="FFFFFF"/>
                </a:solidFill>
              </a14:hiddenFill>
            </a:ext>
          </a:extLst>
        </p:spPr>
      </p:pic>
      <p:sp>
        <p:nvSpPr>
          <p:cNvPr id="12" name="Rectangle 4"/>
          <p:cNvSpPr txBox="1">
            <a:spLocks noChangeArrowheads="1"/>
          </p:cNvSpPr>
          <p:nvPr/>
        </p:nvSpPr>
        <p:spPr bwMode="auto">
          <a:xfrm>
            <a:off x="457200" y="1295400"/>
            <a:ext cx="822960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0" cap="none" spc="0" normalizeH="0" baseline="0" noProof="0" smtClean="0">
                <a:ln>
                  <a:noFill/>
                </a:ln>
                <a:solidFill>
                  <a:schemeClr val="tx2"/>
                </a:solidFill>
                <a:effectLst/>
                <a:uLnTx/>
                <a:uFillTx/>
                <a:latin typeface="+mj-lt"/>
                <a:ea typeface="+mj-ea"/>
                <a:cs typeface="+mj-cs"/>
              </a:rPr>
              <a:t>http://people.stern.nyu.edu/wgreene/Econometrics/PanelDataEconometrics.htm</a:t>
            </a:r>
          </a:p>
        </p:txBody>
      </p:sp>
      <p:pic>
        <p:nvPicPr>
          <p:cNvPr id="14" name="Picture 2"/>
          <p:cNvPicPr>
            <a:picLocks noGrp="1" noChangeAspect="1" noChangeArrowheads="1"/>
          </p:cNvPicPr>
          <p:nvPr>
            <p:ph sz="quarter" idx="1"/>
          </p:nvPr>
        </p:nvPicPr>
        <p:blipFill>
          <a:blip r:embed="rId10" cstate="print"/>
          <a:srcRect/>
          <a:stretch>
            <a:fillRect/>
          </a:stretch>
        </p:blipFill>
        <p:spPr bwMode="auto">
          <a:xfrm>
            <a:off x="439948" y="1876425"/>
            <a:ext cx="1523999" cy="1922463"/>
          </a:xfrm>
          <a:prstGeom prst="rect">
            <a:avLst/>
          </a:prstGeom>
          <a:noFill/>
          <a:ln w="28575">
            <a:solidFill>
              <a:schemeClr val="tx1"/>
            </a:solid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381000" y="762000"/>
            <a:ext cx="8229600" cy="1143000"/>
          </a:xfrm>
        </p:spPr>
        <p:txBody>
          <a:bodyPr/>
          <a:lstStyle/>
          <a:p>
            <a:pPr eaLnBrk="1" hangingPunct="1"/>
            <a:r>
              <a:rPr lang="en-US" altLang="en-US" dirty="0" smtClean="0"/>
              <a:t>Panel Data Econometrics</a:t>
            </a:r>
          </a:p>
        </p:txBody>
      </p:sp>
      <p:sp>
        <p:nvSpPr>
          <p:cNvPr id="35843" name="Rectangle 3"/>
          <p:cNvSpPr>
            <a:spLocks noGrp="1" noChangeArrowheads="1"/>
          </p:cNvSpPr>
          <p:nvPr>
            <p:ph idx="1"/>
          </p:nvPr>
        </p:nvSpPr>
        <p:spPr>
          <a:xfrm>
            <a:off x="381000" y="2133600"/>
            <a:ext cx="8229600" cy="2819400"/>
          </a:xfrm>
        </p:spPr>
        <p:txBody>
          <a:bodyPr/>
          <a:lstStyle/>
          <a:p>
            <a:pPr eaLnBrk="1" hangingPunct="1">
              <a:buNone/>
            </a:pPr>
            <a:r>
              <a:rPr lang="en-US" altLang="en-US" sz="2400" smtClean="0"/>
              <a:t>     This is a Ph.D. level, course in the area of Applied Econometrics dealing with Panel Data. We are particularly interested in those techniques as they are adapted to the analysis of 'longitudinal' data sets. Topics to be studied include specification, estimation, and inference in the context of models that include individual (firm, person, etc.) effects.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print"/>
          <a:stretch>
            <a:fillRect/>
          </a:stretch>
        </p:blipFill>
        <p:spPr>
          <a:xfrm>
            <a:off x="2209800" y="990600"/>
            <a:ext cx="4757737" cy="5528504"/>
          </a:xfrm>
          <a:prstGeom prst="rect">
            <a:avLst/>
          </a:prstGeom>
        </p:spPr>
      </p:pic>
    </p:spTree>
    <p:extLst>
      <p:ext uri="{BB962C8B-B14F-4D97-AF65-F5344CB8AC3E}">
        <p14:creationId xmlns="" xmlns:p14="http://schemas.microsoft.com/office/powerpoint/2010/main" val="38826060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6"/>
          <p:cNvSpPr>
            <a:spLocks noGrp="1"/>
          </p:cNvSpPr>
          <p:nvPr>
            <p:ph type="title"/>
          </p:nvPr>
        </p:nvSpPr>
        <p:spPr>
          <a:xfrm>
            <a:off x="457200" y="381000"/>
            <a:ext cx="8229600" cy="838200"/>
          </a:xfrm>
        </p:spPr>
        <p:txBody>
          <a:bodyPr/>
          <a:lstStyle/>
          <a:p>
            <a:r>
              <a:rPr lang="en-US" altLang="en-US" smtClean="0"/>
              <a:t>Panel Data Modeling</a:t>
            </a:r>
          </a:p>
        </p:txBody>
      </p:sp>
      <p:sp>
        <p:nvSpPr>
          <p:cNvPr id="6147" name="Content Placeholder 7"/>
          <p:cNvSpPr>
            <a:spLocks noGrp="1"/>
          </p:cNvSpPr>
          <p:nvPr>
            <p:ph idx="1"/>
          </p:nvPr>
        </p:nvSpPr>
        <p:spPr>
          <a:xfrm>
            <a:off x="609600" y="1143000"/>
            <a:ext cx="8229600" cy="4302125"/>
          </a:xfrm>
        </p:spPr>
        <p:txBody>
          <a:bodyPr/>
          <a:lstStyle/>
          <a:p>
            <a:r>
              <a:rPr lang="en-US" altLang="en-US" dirty="0" smtClean="0"/>
              <a:t>Outcome(s) </a:t>
            </a:r>
            <a:r>
              <a:rPr lang="en-US" altLang="en-US" dirty="0" err="1" smtClean="0"/>
              <a:t>y</a:t>
            </a:r>
            <a:r>
              <a:rPr lang="en-US" altLang="en-US" baseline="-25000" dirty="0" err="1" smtClean="0"/>
              <a:t>i</a:t>
            </a:r>
            <a:endParaRPr lang="en-US" altLang="en-US" dirty="0" smtClean="0"/>
          </a:p>
          <a:p>
            <a:pPr lvl="1"/>
            <a:r>
              <a:rPr lang="en-US" altLang="en-US" sz="2000" dirty="0" smtClean="0"/>
              <a:t>Model specification: Behavioral description</a:t>
            </a:r>
          </a:p>
          <a:p>
            <a:pPr lvl="1"/>
            <a:r>
              <a:rPr lang="en-US" altLang="en-US" sz="2000" dirty="0" smtClean="0"/>
              <a:t>Observation mechanism: Horizontal and time variation</a:t>
            </a:r>
          </a:p>
          <a:p>
            <a:pPr lvl="1"/>
            <a:r>
              <a:rPr lang="en-US" altLang="en-US" sz="2000" dirty="0" smtClean="0"/>
              <a:t>Common effects built explicitly into the model: </a:t>
            </a:r>
            <a:br>
              <a:rPr lang="en-US" altLang="en-US" sz="2000" dirty="0" smtClean="0"/>
            </a:br>
            <a:r>
              <a:rPr lang="en-US" altLang="en-US" sz="1800" b="1" dirty="0" smtClean="0">
                <a:solidFill>
                  <a:srgbClr val="0066FF"/>
                </a:solidFill>
                <a:sym typeface="Symbol" panose="05050102010706020507" pitchFamily="18" charset="2"/>
              </a:rPr>
              <a:t>  </a:t>
            </a:r>
            <a:r>
              <a:rPr lang="en-US" altLang="en-US" sz="1800" b="1" dirty="0" smtClean="0">
                <a:solidFill>
                  <a:srgbClr val="0066FF"/>
                </a:solidFill>
              </a:rPr>
              <a:t>Observed and unobserved heterogeneity</a:t>
            </a:r>
            <a:br>
              <a:rPr lang="en-US" altLang="en-US" sz="1800" b="1" dirty="0" smtClean="0">
                <a:solidFill>
                  <a:srgbClr val="0066FF"/>
                </a:solidFill>
              </a:rPr>
            </a:br>
            <a:r>
              <a:rPr lang="en-US" altLang="en-US" sz="1800" b="1" dirty="0" smtClean="0">
                <a:solidFill>
                  <a:srgbClr val="0066FF"/>
                </a:solidFill>
                <a:sym typeface="Symbol" panose="05050102010706020507" pitchFamily="18" charset="2"/>
              </a:rPr>
              <a:t>  </a:t>
            </a:r>
            <a:r>
              <a:rPr lang="en-US" altLang="en-US" sz="1800" b="1" dirty="0" smtClean="0">
                <a:solidFill>
                  <a:srgbClr val="0066FF"/>
                </a:solidFill>
              </a:rPr>
              <a:t>Dynamic effects and behavior</a:t>
            </a:r>
          </a:p>
          <a:p>
            <a:r>
              <a:rPr lang="en-US" altLang="en-US" dirty="0" smtClean="0"/>
              <a:t>Research Community: </a:t>
            </a:r>
          </a:p>
          <a:p>
            <a:pPr lvl="1"/>
            <a:r>
              <a:rPr lang="en-US" altLang="en-US" sz="1800" dirty="0" smtClean="0"/>
              <a:t>Microeconomics, political science, sociology: </a:t>
            </a:r>
            <a:r>
              <a:rPr lang="en-US" altLang="en-US" sz="1800" dirty="0" smtClean="0">
                <a:solidFill>
                  <a:srgbClr val="FF0000"/>
                </a:solidFill>
              </a:rPr>
              <a:t>longitudinal</a:t>
            </a:r>
            <a:endParaRPr lang="en-US" altLang="en-US" sz="1800" dirty="0" smtClean="0"/>
          </a:p>
          <a:p>
            <a:pPr lvl="1"/>
            <a:r>
              <a:rPr lang="en-US" altLang="en-US" sz="1800" dirty="0" smtClean="0"/>
              <a:t>Macroeconomics: </a:t>
            </a:r>
            <a:r>
              <a:rPr lang="en-US" altLang="en-US" sz="1800" dirty="0" smtClean="0">
                <a:solidFill>
                  <a:srgbClr val="FF0000"/>
                </a:solidFill>
              </a:rPr>
              <a:t>Cross country growth and development</a:t>
            </a:r>
          </a:p>
          <a:p>
            <a:pPr lvl="1"/>
            <a:r>
              <a:rPr lang="en-US" altLang="en-US" sz="1800" dirty="0" smtClean="0"/>
              <a:t>Transport, marketing: </a:t>
            </a:r>
            <a:r>
              <a:rPr lang="en-US" altLang="en-US" sz="1800" dirty="0" smtClean="0">
                <a:solidFill>
                  <a:srgbClr val="FF0000"/>
                </a:solidFill>
              </a:rPr>
              <a:t>stated choice experiments</a:t>
            </a:r>
          </a:p>
          <a:p>
            <a:pPr lvl="1"/>
            <a:r>
              <a:rPr lang="en-US" altLang="en-US" sz="1800" smtClean="0"/>
              <a:t>Health and Health Economics: </a:t>
            </a:r>
            <a:r>
              <a:rPr lang="en-US" altLang="en-US" sz="1800" dirty="0" smtClean="0">
                <a:solidFill>
                  <a:srgbClr val="FF0000"/>
                </a:solidFill>
              </a:rPr>
              <a:t>repeated measures, mixed models</a:t>
            </a:r>
          </a:p>
          <a:p>
            <a:pPr lvl="1"/>
            <a:r>
              <a:rPr lang="en-US" altLang="en-US" sz="1800" dirty="0" smtClean="0"/>
              <a:t>Urban &amp; regional economics: </a:t>
            </a:r>
            <a:r>
              <a:rPr lang="en-US" altLang="en-US" sz="1800" dirty="0" smtClean="0">
                <a:solidFill>
                  <a:srgbClr val="FF0000"/>
                </a:solidFill>
              </a:rPr>
              <a:t>hierarchical models</a:t>
            </a:r>
          </a:p>
          <a:p>
            <a:pPr lvl="1"/>
            <a:r>
              <a:rPr lang="en-US" altLang="en-US" sz="1800" dirty="0" smtClean="0"/>
              <a:t>Medicine and </a:t>
            </a:r>
            <a:r>
              <a:rPr lang="en-US" altLang="en-US" sz="1800" smtClean="0"/>
              <a:t>Social Science/Medicine</a:t>
            </a:r>
          </a:p>
          <a:p>
            <a:pPr lvl="1"/>
            <a:r>
              <a:rPr lang="en-US" altLang="en-US" sz="1800" smtClean="0"/>
              <a:t>Psychology, Education</a:t>
            </a:r>
            <a:endParaRPr lang="en-US" altLang="en-US" sz="1800" dirty="0" smtClean="0"/>
          </a:p>
          <a:p>
            <a:pPr lvl="1"/>
            <a:r>
              <a:rPr lang="en-US" altLang="en-US" sz="1800" smtClean="0"/>
              <a:t>Finance </a:t>
            </a:r>
          </a:p>
          <a:p>
            <a:pPr lvl="1"/>
            <a:r>
              <a:rPr lang="en-US" altLang="en-US" sz="1800" smtClean="0"/>
              <a:t>… </a:t>
            </a:r>
            <a:r>
              <a:rPr lang="en-US" altLang="en-US" sz="1800" dirty="0" smtClean="0"/>
              <a:t>and many more</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57200" y="1600200"/>
            <a:ext cx="8229600" cy="530225"/>
          </a:xfrm>
        </p:spPr>
        <p:txBody>
          <a:bodyPr/>
          <a:lstStyle/>
          <a:p>
            <a:pPr eaLnBrk="1" hangingPunct="1"/>
            <a:r>
              <a:rPr lang="en-US" altLang="en-US" smtClean="0"/>
              <a:t>Benefits of Panel Data</a:t>
            </a:r>
          </a:p>
        </p:txBody>
      </p:sp>
      <p:sp>
        <p:nvSpPr>
          <p:cNvPr id="8195" name="Rectangle 3"/>
          <p:cNvSpPr>
            <a:spLocks noGrp="1" noChangeArrowheads="1"/>
          </p:cNvSpPr>
          <p:nvPr>
            <p:ph idx="1"/>
          </p:nvPr>
        </p:nvSpPr>
        <p:spPr>
          <a:xfrm>
            <a:off x="990600" y="2362200"/>
            <a:ext cx="7391400" cy="2057400"/>
          </a:xfrm>
        </p:spPr>
        <p:txBody>
          <a:bodyPr/>
          <a:lstStyle/>
          <a:p>
            <a:pPr eaLnBrk="1" hangingPunct="1"/>
            <a:r>
              <a:rPr lang="en-US" altLang="en-US" sz="2000" dirty="0" smtClean="0"/>
              <a:t>Time and individual variation in behavior unobservable in cross sections or aggregate time series</a:t>
            </a:r>
          </a:p>
          <a:p>
            <a:pPr eaLnBrk="1" hangingPunct="1"/>
            <a:r>
              <a:rPr lang="en-US" altLang="en-US" sz="2000" dirty="0" smtClean="0"/>
              <a:t>Observable and unobservable individual heterogeneity</a:t>
            </a:r>
          </a:p>
          <a:p>
            <a:pPr eaLnBrk="1" hangingPunct="1"/>
            <a:r>
              <a:rPr lang="en-US" altLang="en-US" sz="2000" dirty="0" smtClean="0"/>
              <a:t>Rich hierarchical structures</a:t>
            </a:r>
          </a:p>
          <a:p>
            <a:pPr eaLnBrk="1" hangingPunct="1"/>
            <a:r>
              <a:rPr lang="en-US" altLang="en-US" sz="2000" smtClean="0"/>
              <a:t>Dynamics </a:t>
            </a:r>
            <a:r>
              <a:rPr lang="en-US" altLang="en-US" sz="2000" dirty="0" smtClean="0"/>
              <a:t>in economic behavior</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52400" y="1295400"/>
            <a:ext cx="3303587" cy="34496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p:nvSpPr>
        <p:spPr>
          <a:xfrm>
            <a:off x="2286000" y="762000"/>
            <a:ext cx="4495800" cy="369332"/>
          </a:xfrm>
          <a:prstGeom prst="rect">
            <a:avLst/>
          </a:prstGeom>
          <a:noFill/>
        </p:spPr>
        <p:txBody>
          <a:bodyPr wrap="square" rtlCol="0">
            <a:spAutoFit/>
          </a:bodyPr>
          <a:lstStyle/>
          <a:p>
            <a:r>
              <a:rPr lang="en-US" smtClean="0"/>
              <a:t>German Socio-Economic Panel Study (SOEP)</a:t>
            </a:r>
            <a:endParaRPr lang="en-US"/>
          </a:p>
        </p:txBody>
      </p:sp>
      <p:pic>
        <p:nvPicPr>
          <p:cNvPr id="4" name="Picture 2"/>
          <p:cNvPicPr>
            <a:picLocks noChangeAspect="1" noChangeArrowheads="1"/>
          </p:cNvPicPr>
          <p:nvPr/>
        </p:nvPicPr>
        <p:blipFill>
          <a:blip r:embed="rId3" cstate="print"/>
          <a:srcRect/>
          <a:stretch>
            <a:fillRect/>
          </a:stretch>
        </p:blipFill>
        <p:spPr bwMode="auto">
          <a:xfrm>
            <a:off x="3657600" y="1295400"/>
            <a:ext cx="5385547" cy="914400"/>
          </a:xfrm>
          <a:prstGeom prst="rect">
            <a:avLst/>
          </a:prstGeom>
          <a:noFill/>
          <a:ln w="9525">
            <a:noFill/>
            <a:miter lim="800000"/>
            <a:headEnd/>
            <a:tailEnd/>
          </a:ln>
        </p:spPr>
      </p:pic>
      <p:pic>
        <p:nvPicPr>
          <p:cNvPr id="5" name="Picture 3"/>
          <p:cNvPicPr>
            <a:picLocks noChangeAspect="1" noChangeArrowheads="1"/>
          </p:cNvPicPr>
          <p:nvPr/>
        </p:nvPicPr>
        <p:blipFill>
          <a:blip r:embed="rId4" cstate="print"/>
          <a:srcRect/>
          <a:stretch>
            <a:fillRect/>
          </a:stretch>
        </p:blipFill>
        <p:spPr bwMode="auto">
          <a:xfrm>
            <a:off x="3657600" y="2209800"/>
            <a:ext cx="5343525" cy="1106873"/>
          </a:xfrm>
          <a:prstGeom prst="rect">
            <a:avLst/>
          </a:prstGeom>
          <a:noFill/>
          <a:ln w="9525">
            <a:noFill/>
            <a:miter lim="800000"/>
            <a:headEnd/>
            <a:tailEnd/>
          </a:ln>
        </p:spPr>
      </p:pic>
      <p:pic>
        <p:nvPicPr>
          <p:cNvPr id="190465" name="Picture 1"/>
          <p:cNvPicPr>
            <a:picLocks noChangeAspect="1" noChangeArrowheads="1"/>
          </p:cNvPicPr>
          <p:nvPr/>
        </p:nvPicPr>
        <p:blipFill>
          <a:blip r:embed="rId5" cstate="print"/>
          <a:srcRect/>
          <a:stretch>
            <a:fillRect/>
          </a:stretch>
        </p:blipFill>
        <p:spPr bwMode="auto">
          <a:xfrm>
            <a:off x="5257800" y="3429000"/>
            <a:ext cx="1924050" cy="1323550"/>
          </a:xfrm>
          <a:prstGeom prst="rect">
            <a:avLst/>
          </a:prstGeom>
          <a:noFill/>
          <a:ln w="9525">
            <a:noFill/>
            <a:miter lim="800000"/>
            <a:headEnd/>
            <a:tailEnd/>
          </a:ln>
        </p:spPr>
      </p:pic>
      <p:pic>
        <p:nvPicPr>
          <p:cNvPr id="7" name="Picture 5"/>
          <p:cNvPicPr>
            <a:picLocks noChangeAspect="1" noChangeArrowheads="1"/>
          </p:cNvPicPr>
          <p:nvPr/>
        </p:nvPicPr>
        <p:blipFill>
          <a:blip r:embed="rId6" cstate="print"/>
          <a:srcRect/>
          <a:stretch>
            <a:fillRect/>
          </a:stretch>
        </p:blipFill>
        <p:spPr bwMode="auto">
          <a:xfrm>
            <a:off x="228600" y="4876800"/>
            <a:ext cx="8705063" cy="1752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304800" y="1066800"/>
            <a:ext cx="8229600" cy="1143000"/>
          </a:xfrm>
        </p:spPr>
        <p:txBody>
          <a:bodyPr/>
          <a:lstStyle/>
          <a:p>
            <a:pPr eaLnBrk="1" hangingPunct="1"/>
            <a:r>
              <a:rPr lang="en-US" altLang="en-US" smtClean="0"/>
              <a:t>Econometric Models</a:t>
            </a:r>
          </a:p>
        </p:txBody>
      </p:sp>
      <p:sp>
        <p:nvSpPr>
          <p:cNvPr id="49155" name="Rectangle 3"/>
          <p:cNvSpPr>
            <a:spLocks noGrp="1" noChangeArrowheads="1"/>
          </p:cNvSpPr>
          <p:nvPr>
            <p:ph idx="1"/>
          </p:nvPr>
        </p:nvSpPr>
        <p:spPr>
          <a:xfrm>
            <a:off x="838200" y="2362200"/>
            <a:ext cx="7620000" cy="2819400"/>
          </a:xfrm>
        </p:spPr>
        <p:txBody>
          <a:bodyPr/>
          <a:lstStyle/>
          <a:p>
            <a:pPr eaLnBrk="1" hangingPunct="1"/>
            <a:r>
              <a:rPr lang="en-US" altLang="en-US" smtClean="0"/>
              <a:t>Linear; static and dynamic</a:t>
            </a:r>
          </a:p>
          <a:p>
            <a:pPr eaLnBrk="1" hangingPunct="1"/>
            <a:r>
              <a:rPr lang="en-US" altLang="en-US" smtClean="0"/>
              <a:t>Discrete choice</a:t>
            </a:r>
          </a:p>
          <a:p>
            <a:pPr eaLnBrk="1" hangingPunct="1"/>
            <a:r>
              <a:rPr lang="en-US" altLang="en-US" smtClean="0"/>
              <a:t>Censoring, truncation, nonrandom selection </a:t>
            </a:r>
          </a:p>
          <a:p>
            <a:pPr eaLnBrk="1" hangingPunct="1"/>
            <a:r>
              <a:rPr lang="en-US" altLang="en-US" smtClean="0"/>
              <a:t>Structural models and demand systems</a:t>
            </a:r>
          </a:p>
          <a:p>
            <a:pPr eaLnBrk="1" hangingPunct="1"/>
            <a:r>
              <a:rPr lang="en-US" altLang="en-US" smtClean="0"/>
              <a:t>Time series models</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304800" y="762000"/>
            <a:ext cx="8229600" cy="762000"/>
          </a:xfrm>
        </p:spPr>
        <p:txBody>
          <a:bodyPr/>
          <a:lstStyle/>
          <a:p>
            <a:pPr eaLnBrk="1" hangingPunct="1"/>
            <a:r>
              <a:rPr lang="en-US" altLang="en-US" smtClean="0"/>
              <a:t>Course Applications</a:t>
            </a:r>
          </a:p>
        </p:txBody>
      </p:sp>
      <p:sp>
        <p:nvSpPr>
          <p:cNvPr id="39939" name="Rectangle 3"/>
          <p:cNvSpPr>
            <a:spLocks noGrp="1" noChangeArrowheads="1"/>
          </p:cNvSpPr>
          <p:nvPr>
            <p:ph idx="1"/>
          </p:nvPr>
        </p:nvSpPr>
        <p:spPr>
          <a:xfrm>
            <a:off x="609600" y="1676400"/>
            <a:ext cx="7924800" cy="4302125"/>
          </a:xfrm>
        </p:spPr>
        <p:txBody>
          <a:bodyPr/>
          <a:lstStyle/>
          <a:p>
            <a:pPr eaLnBrk="1" hangingPunct="1">
              <a:lnSpc>
                <a:spcPct val="90000"/>
              </a:lnSpc>
            </a:pPr>
            <a:r>
              <a:rPr lang="en-US" altLang="en-US" dirty="0" smtClean="0"/>
              <a:t>Problem sets </a:t>
            </a:r>
          </a:p>
          <a:p>
            <a:pPr eaLnBrk="1" hangingPunct="1">
              <a:lnSpc>
                <a:spcPct val="90000"/>
              </a:lnSpc>
            </a:pPr>
            <a:r>
              <a:rPr lang="en-US" altLang="en-US" dirty="0" smtClean="0"/>
              <a:t>Data sets: See the course website</a:t>
            </a:r>
          </a:p>
          <a:p>
            <a:pPr eaLnBrk="1" hangingPunct="1">
              <a:lnSpc>
                <a:spcPct val="90000"/>
              </a:lnSpc>
            </a:pPr>
            <a:r>
              <a:rPr lang="en-US" altLang="en-US" dirty="0" smtClean="0"/>
              <a:t>Software: </a:t>
            </a:r>
          </a:p>
          <a:p>
            <a:pPr lvl="1" eaLnBrk="1" hangingPunct="1">
              <a:lnSpc>
                <a:spcPct val="90000"/>
              </a:lnSpc>
            </a:pPr>
            <a:r>
              <a:rPr lang="en-US" altLang="en-US" dirty="0" smtClean="0"/>
              <a:t>‘Packages:’ Stata, </a:t>
            </a:r>
            <a:r>
              <a:rPr lang="en-US" altLang="en-US" dirty="0"/>
              <a:t>NLOGIT, SAS</a:t>
            </a:r>
            <a:r>
              <a:rPr lang="en-US" altLang="en-US" dirty="0" smtClean="0"/>
              <a:t>, </a:t>
            </a:r>
            <a:r>
              <a:rPr lang="en-US" altLang="en-US" dirty="0" err="1" smtClean="0"/>
              <a:t>Eviews</a:t>
            </a:r>
            <a:endParaRPr lang="en-US" altLang="en-US" dirty="0" smtClean="0"/>
          </a:p>
          <a:p>
            <a:pPr lvl="1" eaLnBrk="1" hangingPunct="1">
              <a:lnSpc>
                <a:spcPct val="90000"/>
              </a:lnSpc>
            </a:pPr>
            <a:r>
              <a:rPr lang="en-US" altLang="en-US" dirty="0" smtClean="0"/>
              <a:t>Programming environments: R, </a:t>
            </a:r>
            <a:r>
              <a:rPr lang="en-US" altLang="en-US" dirty="0" err="1" smtClean="0"/>
              <a:t>Matlab</a:t>
            </a:r>
            <a:r>
              <a:rPr lang="en-US" altLang="en-US" dirty="0" smtClean="0"/>
              <a:t>, Gauss, Mathematica</a:t>
            </a:r>
          </a:p>
          <a:p>
            <a:pPr lvl="1" eaLnBrk="1" hangingPunct="1">
              <a:lnSpc>
                <a:spcPct val="90000"/>
              </a:lnSpc>
            </a:pPr>
            <a:r>
              <a:rPr lang="en-US" altLang="en-US" dirty="0" smtClean="0"/>
              <a:t>We will not use class time for software instruction</a:t>
            </a:r>
          </a:p>
          <a:p>
            <a:pPr eaLnBrk="1" hangingPunct="1">
              <a:lnSpc>
                <a:spcPct val="90000"/>
              </a:lnSpc>
            </a:pPr>
            <a:r>
              <a:rPr lang="en-US" altLang="en-US" dirty="0" smtClean="0"/>
              <a:t>‘Lab’ work</a:t>
            </a:r>
          </a:p>
          <a:p>
            <a:pPr lvl="1" eaLnBrk="1" hangingPunct="1">
              <a:lnSpc>
                <a:spcPct val="90000"/>
              </a:lnSpc>
            </a:pPr>
            <a:r>
              <a:rPr lang="en-US" altLang="en-US" dirty="0" smtClean="0"/>
              <a:t>Problem sets</a:t>
            </a:r>
          </a:p>
          <a:p>
            <a:pPr lvl="1" eaLnBrk="1" hangingPunct="1">
              <a:lnSpc>
                <a:spcPct val="90000"/>
              </a:lnSpc>
            </a:pPr>
            <a:r>
              <a:rPr lang="en-US" altLang="en-US" dirty="0" smtClean="0"/>
              <a:t>Replication project</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457200" y="1447800"/>
            <a:ext cx="8229600" cy="457200"/>
          </a:xfrm>
        </p:spPr>
        <p:txBody>
          <a:bodyPr/>
          <a:lstStyle/>
          <a:p>
            <a:r>
              <a:rPr lang="en-US" altLang="en-US" smtClean="0"/>
              <a:t>Rosetta Stone for Data Sets:</a:t>
            </a:r>
            <a:br>
              <a:rPr lang="en-US" altLang="en-US" smtClean="0"/>
            </a:br>
            <a:r>
              <a:rPr lang="en-US" altLang="en-US" smtClean="0"/>
              <a:t>Stat Transfer</a:t>
            </a:r>
          </a:p>
        </p:txBody>
      </p:sp>
      <p:pic>
        <p:nvPicPr>
          <p:cNvPr id="47107"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04800" y="1895475"/>
            <a:ext cx="6338888" cy="4724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pic>
      <p:pic>
        <p:nvPicPr>
          <p:cNvPr id="47108"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334000" y="1885950"/>
            <a:ext cx="3505200" cy="4743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pic>
      <p:sp>
        <p:nvSpPr>
          <p:cNvPr id="47109" name="Rectangle 4"/>
          <p:cNvSpPr>
            <a:spLocks noChangeArrowheads="1"/>
          </p:cNvSpPr>
          <p:nvPr/>
        </p:nvSpPr>
        <p:spPr bwMode="auto">
          <a:xfrm>
            <a:off x="5334000" y="2362200"/>
            <a:ext cx="3352800" cy="152400"/>
          </a:xfrm>
          <a:prstGeom prst="rect">
            <a:avLst/>
          </a:prstGeom>
          <a:solidFill>
            <a:srgbClr val="0066FF">
              <a:alpha val="36862"/>
            </a:srgbClr>
          </a:solidFill>
          <a:ln>
            <a:noFill/>
          </a:ln>
          <a:extLst>
            <a:ext uri="{91240B29-F687-4F45-9708-019B960494DF}">
              <a14:hiddenLine xmlns="" xmlns:a14="http://schemas.microsoft.com/office/drawing/2010/main" w="19050" algn="ctr">
                <a:solidFill>
                  <a:srgbClr val="000000"/>
                </a:solidFill>
                <a:round/>
                <a:headEnd/>
                <a:tailEnd/>
              </a14:hiddenLine>
            </a:ext>
          </a:extLst>
        </p:spPr>
        <p:txBody>
          <a:bodyPr wrap="none"/>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endParaRPr lang="en-US" altLang="en-US"/>
          </a:p>
        </p:txBody>
      </p:sp>
      <p:sp>
        <p:nvSpPr>
          <p:cNvPr id="47110" name="Rectangle 5"/>
          <p:cNvSpPr>
            <a:spLocks noChangeArrowheads="1"/>
          </p:cNvSpPr>
          <p:nvPr/>
        </p:nvSpPr>
        <p:spPr bwMode="auto">
          <a:xfrm>
            <a:off x="5334000" y="3151188"/>
            <a:ext cx="3352800" cy="152400"/>
          </a:xfrm>
          <a:prstGeom prst="rect">
            <a:avLst/>
          </a:prstGeom>
          <a:solidFill>
            <a:srgbClr val="0066FF">
              <a:alpha val="36862"/>
            </a:srgbClr>
          </a:solidFill>
          <a:ln>
            <a:noFill/>
          </a:ln>
          <a:extLst>
            <a:ext uri="{91240B29-F687-4F45-9708-019B960494DF}">
              <a14:hiddenLine xmlns="" xmlns:a14="http://schemas.microsoft.com/office/drawing/2010/main" w="19050" algn="ctr">
                <a:solidFill>
                  <a:srgbClr val="000000"/>
                </a:solidFill>
                <a:round/>
                <a:headEnd/>
                <a:tailEnd/>
              </a14:hiddenLine>
            </a:ext>
          </a:extLst>
        </p:spPr>
        <p:txBody>
          <a:bodyPr wrap="none"/>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endParaRPr lang="en-US" alt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4"/>
          <p:cNvSpPr>
            <a:spLocks noGrp="1" noChangeArrowheads="1"/>
          </p:cNvSpPr>
          <p:nvPr>
            <p:ph type="title"/>
          </p:nvPr>
        </p:nvSpPr>
        <p:spPr>
          <a:xfrm>
            <a:off x="337457" y="6400800"/>
            <a:ext cx="8229600" cy="304800"/>
          </a:xfrm>
        </p:spPr>
        <p:txBody>
          <a:bodyPr/>
          <a:lstStyle/>
          <a:p>
            <a:pPr eaLnBrk="1" hangingPunct="1"/>
            <a:r>
              <a:rPr lang="en-US" altLang="en-US" sz="1400" dirty="0" smtClean="0"/>
              <a:t>http://people.stern.nyu.edu/wgreene/Econometrics/PanelDataEconometrics.htm</a:t>
            </a:r>
          </a:p>
        </p:txBody>
      </p:sp>
      <p:pic>
        <p:nvPicPr>
          <p:cNvPr id="2" name="Picture 1"/>
          <p:cNvPicPr>
            <a:picLocks noChangeAspect="1"/>
          </p:cNvPicPr>
          <p:nvPr/>
        </p:nvPicPr>
        <p:blipFill>
          <a:blip r:embed="rId2" cstate="print"/>
          <a:stretch>
            <a:fillRect/>
          </a:stretch>
        </p:blipFill>
        <p:spPr>
          <a:xfrm>
            <a:off x="457200" y="762000"/>
            <a:ext cx="8279854" cy="5638800"/>
          </a:xfrm>
          <a:prstGeom prst="rect">
            <a:avLst/>
          </a:prstGeom>
        </p:spPr>
      </p:pic>
      <p:pic>
        <p:nvPicPr>
          <p:cNvPr id="4" name="Picture 3"/>
          <p:cNvPicPr>
            <a:picLocks noChangeAspect="1"/>
          </p:cNvPicPr>
          <p:nvPr/>
        </p:nvPicPr>
        <p:blipFill>
          <a:blip r:embed="rId3" cstate="print"/>
          <a:stretch>
            <a:fillRect/>
          </a:stretch>
        </p:blipFill>
        <p:spPr>
          <a:xfrm>
            <a:off x="489533" y="781051"/>
            <a:ext cx="2072692" cy="2876550"/>
          </a:xfrm>
          <a:prstGeom prst="rect">
            <a:avLst/>
          </a:prstGeom>
        </p:spPr>
      </p:pic>
    </p:spTree>
    <p:extLst>
      <p:ext uri="{BB962C8B-B14F-4D97-AF65-F5344CB8AC3E}">
        <p14:creationId xmlns="" xmlns:p14="http://schemas.microsoft.com/office/powerpoint/2010/main" val="42747347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4"/>
          <p:cNvSpPr>
            <a:spLocks noGrp="1" noChangeArrowheads="1"/>
          </p:cNvSpPr>
          <p:nvPr>
            <p:ph type="title"/>
          </p:nvPr>
        </p:nvSpPr>
        <p:spPr>
          <a:xfrm>
            <a:off x="457200" y="685800"/>
            <a:ext cx="8229600" cy="609600"/>
          </a:xfrm>
        </p:spPr>
        <p:txBody>
          <a:bodyPr/>
          <a:lstStyle/>
          <a:p>
            <a:pPr eaLnBrk="1" hangingPunct="1"/>
            <a:r>
              <a:rPr lang="en-US" altLang="en-US" smtClean="0"/>
              <a:t>Course Outline</a:t>
            </a:r>
          </a:p>
        </p:txBody>
      </p:sp>
      <p:sp>
        <p:nvSpPr>
          <p:cNvPr id="6" name="Rectangle 4"/>
          <p:cNvSpPr txBox="1">
            <a:spLocks noChangeArrowheads="1"/>
          </p:cNvSpPr>
          <p:nvPr/>
        </p:nvSpPr>
        <p:spPr bwMode="auto">
          <a:xfrm>
            <a:off x="304800" y="6172200"/>
            <a:ext cx="822960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0" cap="none" spc="0" normalizeH="0" baseline="0" noProof="0" smtClean="0">
                <a:ln>
                  <a:noFill/>
                </a:ln>
                <a:solidFill>
                  <a:schemeClr val="tx2"/>
                </a:solidFill>
                <a:effectLst/>
                <a:uLnTx/>
                <a:uFillTx/>
                <a:latin typeface="+mj-lt"/>
                <a:ea typeface="+mj-ea"/>
                <a:cs typeface="+mj-cs"/>
              </a:rPr>
              <a:t>http://people.stern.nyu.edu/wgreene/Econometrics/PanelDataOutline.htm</a:t>
            </a:r>
          </a:p>
        </p:txBody>
      </p:sp>
      <p:pic>
        <p:nvPicPr>
          <p:cNvPr id="3" name="Picture 2"/>
          <p:cNvPicPr>
            <a:picLocks noChangeAspect="1"/>
          </p:cNvPicPr>
          <p:nvPr/>
        </p:nvPicPr>
        <p:blipFill>
          <a:blip r:embed="rId2" cstate="print"/>
          <a:stretch>
            <a:fillRect/>
          </a:stretch>
        </p:blipFill>
        <p:spPr>
          <a:xfrm>
            <a:off x="2638425" y="1385952"/>
            <a:ext cx="6048375" cy="4786248"/>
          </a:xfrm>
          <a:prstGeom prst="rect">
            <a:avLst/>
          </a:prstGeom>
          <a:ln w="38100">
            <a:solidFill>
              <a:schemeClr val="tx1"/>
            </a:solidFill>
          </a:ln>
        </p:spPr>
      </p:pic>
      <p:pic>
        <p:nvPicPr>
          <p:cNvPr id="4" name="Picture 3"/>
          <p:cNvPicPr>
            <a:picLocks noChangeAspect="1"/>
          </p:cNvPicPr>
          <p:nvPr/>
        </p:nvPicPr>
        <p:blipFill>
          <a:blip r:embed="rId3" cstate="print"/>
          <a:stretch>
            <a:fillRect/>
          </a:stretch>
        </p:blipFill>
        <p:spPr>
          <a:xfrm>
            <a:off x="180975" y="1600264"/>
            <a:ext cx="2333625" cy="3238681"/>
          </a:xfrm>
          <a:prstGeom prst="rect">
            <a:avLst/>
          </a:prstGeom>
        </p:spPr>
      </p:pic>
      <p:sp>
        <p:nvSpPr>
          <p:cNvPr id="9" name="Rounded Rectangle 1"/>
          <p:cNvSpPr>
            <a:spLocks noChangeArrowheads="1"/>
          </p:cNvSpPr>
          <p:nvPr/>
        </p:nvSpPr>
        <p:spPr bwMode="auto">
          <a:xfrm>
            <a:off x="242886" y="1600264"/>
            <a:ext cx="2271713" cy="457200"/>
          </a:xfrm>
          <a:prstGeom prst="roundRect">
            <a:avLst>
              <a:gd name="adj" fmla="val 16667"/>
            </a:avLst>
          </a:prstGeom>
          <a:solidFill>
            <a:srgbClr val="FF3300">
              <a:alpha val="27843"/>
            </a:srgbClr>
          </a:solidFill>
          <a:ln w="19050" algn="ctr">
            <a:solidFill>
              <a:schemeClr val="tx1"/>
            </a:solidFill>
            <a:round/>
            <a:headEnd/>
            <a:tailEnd/>
          </a:ln>
        </p:spPr>
        <p:txBody>
          <a:bodyPr wrap="none"/>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endParaRPr lang="en-US" alt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txBox="1">
            <a:spLocks noChangeArrowheads="1"/>
          </p:cNvSpPr>
          <p:nvPr/>
        </p:nvSpPr>
        <p:spPr bwMode="auto">
          <a:xfrm>
            <a:off x="304800" y="6324600"/>
            <a:ext cx="822960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0" cap="none" spc="0" normalizeH="0" baseline="0" noProof="0" smtClean="0">
                <a:ln>
                  <a:noFill/>
                </a:ln>
                <a:solidFill>
                  <a:schemeClr val="tx2"/>
                </a:solidFill>
                <a:effectLst/>
                <a:uLnTx/>
                <a:uFillTx/>
                <a:latin typeface="+mj-lt"/>
                <a:ea typeface="+mj-ea"/>
                <a:cs typeface="+mj-cs"/>
              </a:rPr>
              <a:t>http://people.stern.nyu.edu/wgreene/Econometrics/PanelDataNotes.htm</a:t>
            </a:r>
          </a:p>
        </p:txBody>
      </p:sp>
      <p:pic>
        <p:nvPicPr>
          <p:cNvPr id="3" name="Picture 2"/>
          <p:cNvPicPr>
            <a:picLocks noChangeAspect="1"/>
          </p:cNvPicPr>
          <p:nvPr/>
        </p:nvPicPr>
        <p:blipFill>
          <a:blip r:embed="rId2" cstate="print"/>
          <a:stretch>
            <a:fillRect/>
          </a:stretch>
        </p:blipFill>
        <p:spPr>
          <a:xfrm>
            <a:off x="2743200" y="1026138"/>
            <a:ext cx="5936662" cy="4917461"/>
          </a:xfrm>
          <a:prstGeom prst="rect">
            <a:avLst/>
          </a:prstGeom>
          <a:ln w="38100">
            <a:solidFill>
              <a:schemeClr val="tx1"/>
            </a:solidFill>
          </a:ln>
        </p:spPr>
      </p:pic>
      <p:pic>
        <p:nvPicPr>
          <p:cNvPr id="9" name="Picture 8"/>
          <p:cNvPicPr>
            <a:picLocks noChangeAspect="1"/>
          </p:cNvPicPr>
          <p:nvPr/>
        </p:nvPicPr>
        <p:blipFill>
          <a:blip r:embed="rId3" cstate="print"/>
          <a:stretch>
            <a:fillRect/>
          </a:stretch>
        </p:blipFill>
        <p:spPr>
          <a:xfrm>
            <a:off x="228600" y="2104934"/>
            <a:ext cx="2333625" cy="3238681"/>
          </a:xfrm>
          <a:prstGeom prst="rect">
            <a:avLst/>
          </a:prstGeom>
        </p:spPr>
      </p:pic>
      <p:sp>
        <p:nvSpPr>
          <p:cNvPr id="11" name="Rounded Rectangle 1"/>
          <p:cNvSpPr>
            <a:spLocks noChangeArrowheads="1"/>
          </p:cNvSpPr>
          <p:nvPr/>
        </p:nvSpPr>
        <p:spPr bwMode="auto">
          <a:xfrm>
            <a:off x="284525" y="2514600"/>
            <a:ext cx="2221774" cy="457200"/>
          </a:xfrm>
          <a:prstGeom prst="roundRect">
            <a:avLst>
              <a:gd name="adj" fmla="val 16667"/>
            </a:avLst>
          </a:prstGeom>
          <a:solidFill>
            <a:srgbClr val="FF3300">
              <a:alpha val="27843"/>
            </a:srgbClr>
          </a:solidFill>
          <a:ln w="19050" algn="ctr">
            <a:solidFill>
              <a:schemeClr val="tx1"/>
            </a:solidFill>
            <a:round/>
            <a:headEnd/>
            <a:tailEnd/>
          </a:ln>
        </p:spPr>
        <p:txBody>
          <a:bodyPr wrap="none"/>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endParaRPr lang="en-US" alt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304800" y="533400"/>
            <a:ext cx="8763000" cy="762000"/>
          </a:xfrm>
        </p:spPr>
        <p:txBody>
          <a:bodyPr/>
          <a:lstStyle/>
          <a:p>
            <a:pPr eaLnBrk="1" hangingPunct="1"/>
            <a:r>
              <a:rPr lang="en-US" altLang="en-US" u="sng" smtClean="0"/>
              <a:t>Text Resources Beyond Class Notes</a:t>
            </a:r>
            <a:endParaRPr lang="en-US" altLang="en-US" u="sng" dirty="0" smtClean="0"/>
          </a:p>
        </p:txBody>
      </p:sp>
      <p:sp>
        <p:nvSpPr>
          <p:cNvPr id="38915" name="Rectangle 3"/>
          <p:cNvSpPr>
            <a:spLocks noGrp="1" noChangeArrowheads="1"/>
          </p:cNvSpPr>
          <p:nvPr>
            <p:ph type="body" sz="half" idx="1"/>
          </p:nvPr>
        </p:nvSpPr>
        <p:spPr>
          <a:xfrm>
            <a:off x="381000" y="1371600"/>
            <a:ext cx="4419600" cy="4302125"/>
          </a:xfrm>
        </p:spPr>
        <p:txBody>
          <a:bodyPr/>
          <a:lstStyle/>
          <a:p>
            <a:pPr eaLnBrk="1" hangingPunct="1"/>
            <a:r>
              <a:rPr lang="en-US" altLang="en-US" sz="1600" b="1" dirty="0" err="1" smtClean="0">
                <a:solidFill>
                  <a:srgbClr val="FF3300"/>
                </a:solidFill>
              </a:rPr>
              <a:t>Baltagi</a:t>
            </a:r>
            <a:r>
              <a:rPr lang="en-US" altLang="en-US" sz="1600" b="1" dirty="0" smtClean="0">
                <a:solidFill>
                  <a:srgbClr val="FF3300"/>
                </a:solidFill>
              </a:rPr>
              <a:t> (2014); Main text: read chapters 1,2</a:t>
            </a:r>
            <a:br>
              <a:rPr lang="en-US" altLang="en-US" sz="1600" b="1" dirty="0" smtClean="0">
                <a:solidFill>
                  <a:srgbClr val="FF3300"/>
                </a:solidFill>
              </a:rPr>
            </a:br>
            <a:endParaRPr lang="en-US" altLang="en-US" sz="800" b="1" dirty="0" smtClean="0">
              <a:solidFill>
                <a:srgbClr val="FF3300"/>
              </a:solidFill>
            </a:endParaRPr>
          </a:p>
          <a:p>
            <a:pPr eaLnBrk="1" hangingPunct="1"/>
            <a:r>
              <a:rPr lang="en-US" altLang="en-US" sz="1600" b="1" dirty="0" smtClean="0">
                <a:solidFill>
                  <a:srgbClr val="0066FF"/>
                </a:solidFill>
              </a:rPr>
              <a:t>Greene (2018); Recommended: </a:t>
            </a:r>
            <a:br>
              <a:rPr lang="en-US" altLang="en-US" sz="1600" b="1" dirty="0" smtClean="0">
                <a:solidFill>
                  <a:srgbClr val="0066FF"/>
                </a:solidFill>
              </a:rPr>
            </a:br>
            <a:r>
              <a:rPr lang="en-US" altLang="en-US" sz="1600" b="1" dirty="0" smtClean="0">
                <a:solidFill>
                  <a:srgbClr val="0066FF"/>
                </a:solidFill>
              </a:rPr>
              <a:t>read chapters 1,2,8,11,13</a:t>
            </a:r>
            <a:r>
              <a:rPr lang="en-US" altLang="en-US" sz="1600" b="1" dirty="0" smtClean="0">
                <a:solidFill>
                  <a:srgbClr val="FF3300"/>
                </a:solidFill>
              </a:rPr>
              <a:t/>
            </a:r>
            <a:br>
              <a:rPr lang="en-US" altLang="en-US" sz="1600" b="1" dirty="0" smtClean="0">
                <a:solidFill>
                  <a:srgbClr val="FF3300"/>
                </a:solidFill>
              </a:rPr>
            </a:br>
            <a:endParaRPr lang="en-US" altLang="en-US" sz="800" b="1" dirty="0" smtClean="0">
              <a:solidFill>
                <a:srgbClr val="FF3300"/>
              </a:solidFill>
            </a:endParaRPr>
          </a:p>
          <a:p>
            <a:pPr eaLnBrk="1" hangingPunct="1"/>
            <a:r>
              <a:rPr lang="en-US" altLang="en-US" sz="1600" b="1" dirty="0" smtClean="0">
                <a:solidFill>
                  <a:srgbClr val="0066FF"/>
                </a:solidFill>
              </a:rPr>
              <a:t>Wooldridge (2010); Suggested: </a:t>
            </a:r>
            <a:br>
              <a:rPr lang="en-US" altLang="en-US" sz="1600" b="1" dirty="0" smtClean="0">
                <a:solidFill>
                  <a:srgbClr val="0066FF"/>
                </a:solidFill>
              </a:rPr>
            </a:br>
            <a:r>
              <a:rPr lang="en-US" altLang="en-US" sz="1600" b="1" dirty="0" smtClean="0">
                <a:solidFill>
                  <a:srgbClr val="0066FF"/>
                </a:solidFill>
              </a:rPr>
              <a:t>read chapters 1,2,4,10,11</a:t>
            </a:r>
            <a:r>
              <a:rPr lang="en-US" altLang="en-US" sz="1600" dirty="0" smtClean="0"/>
              <a:t/>
            </a:r>
            <a:br>
              <a:rPr lang="en-US" altLang="en-US" sz="1600" dirty="0" smtClean="0"/>
            </a:br>
            <a:endParaRPr lang="en-US" altLang="en-US" sz="800" dirty="0" smtClean="0"/>
          </a:p>
          <a:p>
            <a:pPr eaLnBrk="1" hangingPunct="1"/>
            <a:r>
              <a:rPr lang="en-US" altLang="en-US" sz="1600" b="1" dirty="0" smtClean="0">
                <a:solidFill>
                  <a:srgbClr val="0066FF"/>
                </a:solidFill>
              </a:rPr>
              <a:t>Cameron and Trivedi (2005); Very interesting: </a:t>
            </a:r>
            <a:r>
              <a:rPr lang="en-US" altLang="en-US" sz="1600" b="1" dirty="0" err="1" smtClean="0">
                <a:solidFill>
                  <a:srgbClr val="0066FF"/>
                </a:solidFill>
              </a:rPr>
              <a:t>Microeconometrics</a:t>
            </a:r>
            <a:endParaRPr lang="en-US" altLang="en-US" sz="1600" b="1" dirty="0" smtClean="0">
              <a:solidFill>
                <a:srgbClr val="0066FF"/>
              </a:solidFill>
            </a:endParaRPr>
          </a:p>
          <a:p>
            <a:pPr eaLnBrk="1" hangingPunct="1"/>
            <a:endParaRPr lang="en-US" altLang="en-US" sz="800" dirty="0" smtClean="0"/>
          </a:p>
          <a:p>
            <a:pPr eaLnBrk="1" hangingPunct="1"/>
            <a:r>
              <a:rPr lang="en-US" altLang="en-US" sz="1600" dirty="0" err="1" smtClean="0"/>
              <a:t>Baltagi</a:t>
            </a:r>
            <a:r>
              <a:rPr lang="en-US" altLang="en-US" sz="1600" dirty="0" smtClean="0"/>
              <a:t> (2014 Handbook); Surveys and</a:t>
            </a:r>
            <a:br>
              <a:rPr lang="en-US" altLang="en-US" sz="1600" dirty="0" smtClean="0"/>
            </a:br>
            <a:r>
              <a:rPr lang="en-US" altLang="en-US" sz="1600" dirty="0" smtClean="0"/>
              <a:t>special topics</a:t>
            </a:r>
          </a:p>
          <a:p>
            <a:pPr eaLnBrk="1" hangingPunct="1">
              <a:buNone/>
            </a:pPr>
            <a:endParaRPr lang="en-US" altLang="en-US" sz="1600" dirty="0" smtClean="0"/>
          </a:p>
          <a:p>
            <a:pPr eaLnBrk="1" hangingPunct="1"/>
            <a:r>
              <a:rPr lang="en-US" altLang="en-US" sz="1600" dirty="0" err="1" smtClean="0"/>
              <a:t>Matyas</a:t>
            </a:r>
            <a:r>
              <a:rPr lang="en-US" altLang="en-US" sz="1600" dirty="0" smtClean="0"/>
              <a:t> and </a:t>
            </a:r>
            <a:r>
              <a:rPr lang="en-US" altLang="en-US" sz="1600" dirty="0" err="1" smtClean="0"/>
              <a:t>Sevestre</a:t>
            </a:r>
            <a:r>
              <a:rPr lang="en-US" altLang="en-US" sz="1600" dirty="0" smtClean="0"/>
              <a:t> (2008); Recent survey. Contributed papers</a:t>
            </a:r>
            <a:r>
              <a:rPr lang="en-US" altLang="en-US" sz="1600" smtClean="0"/>
              <a:t>.  $$$$$</a:t>
            </a:r>
            <a:endParaRPr lang="en-US" altLang="en-US" sz="1600" dirty="0" smtClean="0"/>
          </a:p>
          <a:p>
            <a:pPr eaLnBrk="1" hangingPunct="1"/>
            <a:endParaRPr lang="en-US" altLang="en-US" sz="800" dirty="0" smtClean="0"/>
          </a:p>
          <a:p>
            <a:pPr eaLnBrk="1" hangingPunct="1"/>
            <a:r>
              <a:rPr lang="en-US" altLang="en-US" sz="1600" dirty="0" smtClean="0"/>
              <a:t>Hsiao(2014); Alternative to </a:t>
            </a:r>
            <a:r>
              <a:rPr lang="en-US" altLang="en-US" sz="1600" dirty="0" err="1" smtClean="0"/>
              <a:t>Baltagi</a:t>
            </a:r>
            <a:endParaRPr lang="en-US" altLang="en-US" sz="1600" dirty="0" smtClean="0"/>
          </a:p>
          <a:p>
            <a:pPr eaLnBrk="1" hangingPunct="1"/>
            <a:endParaRPr lang="en-US" altLang="en-US" sz="800" dirty="0" smtClean="0"/>
          </a:p>
          <a:p>
            <a:pPr eaLnBrk="1" hangingPunct="1"/>
            <a:r>
              <a:rPr lang="en-US" altLang="en-US" sz="1600" dirty="0" smtClean="0"/>
              <a:t>Frees (2004); Applications from many areas.</a:t>
            </a:r>
          </a:p>
        </p:txBody>
      </p:sp>
      <p:pic>
        <p:nvPicPr>
          <p:cNvPr id="38916" name="Picture 8" descr="Cameron-Trivedi"/>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096000" y="3124200"/>
            <a:ext cx="1071563" cy="1447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8918" name="Picture 8"/>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724400" y="4800600"/>
            <a:ext cx="1103313" cy="1676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pic>
      <p:pic>
        <p:nvPicPr>
          <p:cNvPr id="38919" name="Picture 9"/>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4572000" y="3200400"/>
            <a:ext cx="1185863" cy="1371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pic>
      <p:pic>
        <p:nvPicPr>
          <p:cNvPr id="38920" name="Picture 11"/>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7543800" y="4800600"/>
            <a:ext cx="1049338" cy="1600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pic>
      <p:pic>
        <p:nvPicPr>
          <p:cNvPr id="38921" name="Picture 10"/>
          <p:cNvPicPr>
            <a:picLocks noChangeAspect="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5105400" y="1295400"/>
            <a:ext cx="1084263" cy="15382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8922" name="Picture 11"/>
          <p:cNvPicPr>
            <a:picLocks noChangeAspect="1" noChangeArrowheads="1"/>
          </p:cNvPicPr>
          <p:nvPr/>
        </p:nvPicPr>
        <p:blipFill>
          <a:blip r:embed="rId8" cstate="print">
            <a:extLst>
              <a:ext uri="{28A0092B-C50C-407E-A947-70E740481C1C}">
                <a14:useLocalDpi xmlns="" xmlns:a14="http://schemas.microsoft.com/office/drawing/2010/main" val="0"/>
              </a:ext>
            </a:extLst>
          </a:blip>
          <a:srcRect/>
          <a:stretch>
            <a:fillRect/>
          </a:stretch>
        </p:blipFill>
        <p:spPr bwMode="auto">
          <a:xfrm>
            <a:off x="6096000" y="4800600"/>
            <a:ext cx="1117600" cy="16716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pic>
      <p:pic>
        <p:nvPicPr>
          <p:cNvPr id="38923" name="Picture 12"/>
          <p:cNvPicPr>
            <a:picLocks noChangeAspect="1" noChangeArrowheads="1"/>
          </p:cNvPicPr>
          <p:nvPr/>
        </p:nvPicPr>
        <p:blipFill>
          <a:blip r:embed="rId9" cstate="print">
            <a:extLst>
              <a:ext uri="{28A0092B-C50C-407E-A947-70E740481C1C}">
                <a14:useLocalDpi xmlns="" xmlns:a14="http://schemas.microsoft.com/office/drawing/2010/main" val="0"/>
              </a:ext>
            </a:extLst>
          </a:blip>
          <a:srcRect/>
          <a:stretch>
            <a:fillRect/>
          </a:stretch>
        </p:blipFill>
        <p:spPr bwMode="auto">
          <a:xfrm>
            <a:off x="7539038" y="3124200"/>
            <a:ext cx="1071562" cy="152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pic>
      <p:pic>
        <p:nvPicPr>
          <p:cNvPr id="12" name="Picture 2"/>
          <p:cNvPicPr>
            <a:picLocks noGrp="1" noChangeAspect="1" noChangeArrowheads="1"/>
          </p:cNvPicPr>
          <p:nvPr>
            <p:ph sz="quarter" idx="1"/>
          </p:nvPr>
        </p:nvPicPr>
        <p:blipFill>
          <a:blip r:embed="rId10" cstate="print"/>
          <a:srcRect/>
          <a:stretch>
            <a:fillRect/>
          </a:stretch>
        </p:blipFill>
        <p:spPr bwMode="auto">
          <a:xfrm>
            <a:off x="6861175" y="1295400"/>
            <a:ext cx="1197769" cy="15335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4"/>
          <p:cNvSpPr txBox="1">
            <a:spLocks noChangeArrowheads="1"/>
          </p:cNvSpPr>
          <p:nvPr/>
        </p:nvSpPr>
        <p:spPr bwMode="auto">
          <a:xfrm>
            <a:off x="304800" y="6172200"/>
            <a:ext cx="822960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0" cap="none" spc="0" normalizeH="0" baseline="0" noProof="0" smtClean="0">
                <a:ln>
                  <a:noFill/>
                </a:ln>
                <a:solidFill>
                  <a:schemeClr val="tx2"/>
                </a:solidFill>
                <a:effectLst/>
                <a:uLnTx/>
                <a:uFillTx/>
                <a:latin typeface="+mj-lt"/>
                <a:ea typeface="+mj-ea"/>
                <a:cs typeface="+mj-cs"/>
              </a:rPr>
              <a:t>http://people.stern.nyu.edu/wgreene/Econometrics/PanelDataProblems.htm</a:t>
            </a:r>
          </a:p>
        </p:txBody>
      </p:sp>
      <p:pic>
        <p:nvPicPr>
          <p:cNvPr id="9" name="Picture 8"/>
          <p:cNvPicPr>
            <a:picLocks noChangeAspect="1"/>
          </p:cNvPicPr>
          <p:nvPr/>
        </p:nvPicPr>
        <p:blipFill>
          <a:blip r:embed="rId2" cstate="print"/>
          <a:stretch>
            <a:fillRect/>
          </a:stretch>
        </p:blipFill>
        <p:spPr>
          <a:xfrm>
            <a:off x="152400" y="2066834"/>
            <a:ext cx="2333625" cy="3238681"/>
          </a:xfrm>
          <a:prstGeom prst="rect">
            <a:avLst/>
          </a:prstGeom>
        </p:spPr>
      </p:pic>
      <p:sp>
        <p:nvSpPr>
          <p:cNvPr id="10" name="Rounded Rectangle 1"/>
          <p:cNvSpPr>
            <a:spLocks noChangeArrowheads="1"/>
          </p:cNvSpPr>
          <p:nvPr/>
        </p:nvSpPr>
        <p:spPr bwMode="auto">
          <a:xfrm>
            <a:off x="246152" y="2895600"/>
            <a:ext cx="2146119" cy="457200"/>
          </a:xfrm>
          <a:prstGeom prst="roundRect">
            <a:avLst>
              <a:gd name="adj" fmla="val 16667"/>
            </a:avLst>
          </a:prstGeom>
          <a:solidFill>
            <a:srgbClr val="FF3300">
              <a:alpha val="27843"/>
            </a:srgbClr>
          </a:solidFill>
          <a:ln w="19050" algn="ctr">
            <a:solidFill>
              <a:schemeClr val="tx1"/>
            </a:solidFill>
            <a:round/>
            <a:headEnd/>
            <a:tailEnd/>
          </a:ln>
        </p:spPr>
        <p:txBody>
          <a:bodyPr wrap="none"/>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endParaRPr lang="en-US" altLang="en-US"/>
          </a:p>
        </p:txBody>
      </p:sp>
      <p:pic>
        <p:nvPicPr>
          <p:cNvPr id="3" name="Picture 2"/>
          <p:cNvPicPr>
            <a:picLocks noChangeAspect="1"/>
          </p:cNvPicPr>
          <p:nvPr/>
        </p:nvPicPr>
        <p:blipFill>
          <a:blip r:embed="rId3" cstate="print"/>
          <a:stretch>
            <a:fillRect/>
          </a:stretch>
        </p:blipFill>
        <p:spPr>
          <a:xfrm>
            <a:off x="2743200" y="1161118"/>
            <a:ext cx="6035979" cy="4383364"/>
          </a:xfrm>
          <a:prstGeom prst="rect">
            <a:avLst/>
          </a:prstGeom>
          <a:ln w="38100">
            <a:solidFill>
              <a:schemeClr val="tx1"/>
            </a:solidFill>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4"/>
          <p:cNvSpPr txBox="1">
            <a:spLocks noChangeArrowheads="1"/>
          </p:cNvSpPr>
          <p:nvPr/>
        </p:nvSpPr>
        <p:spPr bwMode="auto">
          <a:xfrm>
            <a:off x="304800" y="6400800"/>
            <a:ext cx="822960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0" cap="none" spc="0" normalizeH="0" baseline="0" noProof="0" smtClean="0">
                <a:ln>
                  <a:noFill/>
                </a:ln>
                <a:solidFill>
                  <a:schemeClr val="tx2"/>
                </a:solidFill>
                <a:effectLst/>
                <a:uLnTx/>
                <a:uFillTx/>
                <a:latin typeface="+mj-lt"/>
                <a:ea typeface="+mj-ea"/>
                <a:cs typeface="+mj-cs"/>
              </a:rPr>
              <a:t>http://people.stern.nyu.edu/wgreene/Econometrics/PanelDataSets.htm</a:t>
            </a:r>
          </a:p>
        </p:txBody>
      </p:sp>
      <p:pic>
        <p:nvPicPr>
          <p:cNvPr id="7" name="Picture 6"/>
          <p:cNvPicPr>
            <a:picLocks noChangeAspect="1"/>
          </p:cNvPicPr>
          <p:nvPr/>
        </p:nvPicPr>
        <p:blipFill>
          <a:blip r:embed="rId2" cstate="print"/>
          <a:stretch>
            <a:fillRect/>
          </a:stretch>
        </p:blipFill>
        <p:spPr>
          <a:xfrm>
            <a:off x="152400" y="2066834"/>
            <a:ext cx="2333625" cy="3238681"/>
          </a:xfrm>
          <a:prstGeom prst="rect">
            <a:avLst/>
          </a:prstGeom>
        </p:spPr>
      </p:pic>
      <p:sp>
        <p:nvSpPr>
          <p:cNvPr id="9" name="Rounded Rectangle 1"/>
          <p:cNvSpPr>
            <a:spLocks noChangeArrowheads="1"/>
          </p:cNvSpPr>
          <p:nvPr/>
        </p:nvSpPr>
        <p:spPr bwMode="auto">
          <a:xfrm>
            <a:off x="171450" y="3305175"/>
            <a:ext cx="2247900" cy="457200"/>
          </a:xfrm>
          <a:prstGeom prst="roundRect">
            <a:avLst>
              <a:gd name="adj" fmla="val 16667"/>
            </a:avLst>
          </a:prstGeom>
          <a:solidFill>
            <a:srgbClr val="FF3300">
              <a:alpha val="27843"/>
            </a:srgbClr>
          </a:solidFill>
          <a:ln w="19050" algn="ctr">
            <a:solidFill>
              <a:schemeClr val="tx1"/>
            </a:solidFill>
            <a:round/>
            <a:headEnd/>
            <a:tailEnd/>
          </a:ln>
        </p:spPr>
        <p:txBody>
          <a:bodyPr wrap="none"/>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endParaRPr lang="en-US" altLang="en-US"/>
          </a:p>
        </p:txBody>
      </p:sp>
      <p:pic>
        <p:nvPicPr>
          <p:cNvPr id="3" name="Picture 2"/>
          <p:cNvPicPr>
            <a:picLocks noChangeAspect="1"/>
          </p:cNvPicPr>
          <p:nvPr/>
        </p:nvPicPr>
        <p:blipFill>
          <a:blip r:embed="rId3" cstate="print"/>
          <a:stretch>
            <a:fillRect/>
          </a:stretch>
        </p:blipFill>
        <p:spPr>
          <a:xfrm>
            <a:off x="2819400" y="1443477"/>
            <a:ext cx="5781675" cy="4180596"/>
          </a:xfrm>
          <a:prstGeom prst="rect">
            <a:avLst/>
          </a:prstGeom>
          <a:ln w="38100">
            <a:solidFill>
              <a:schemeClr val="tx1"/>
            </a:solidFill>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4"/>
          <p:cNvSpPr>
            <a:spLocks noGrp="1" noChangeArrowheads="1"/>
          </p:cNvSpPr>
          <p:nvPr>
            <p:ph type="title"/>
          </p:nvPr>
        </p:nvSpPr>
        <p:spPr>
          <a:xfrm>
            <a:off x="457200" y="1143000"/>
            <a:ext cx="8229600" cy="609600"/>
          </a:xfrm>
        </p:spPr>
        <p:txBody>
          <a:bodyPr/>
          <a:lstStyle/>
          <a:p>
            <a:pPr eaLnBrk="1" hangingPunct="1"/>
            <a:r>
              <a:rPr lang="en-US" altLang="en-US" smtClean="0"/>
              <a:t>More Data Sets</a:t>
            </a:r>
          </a:p>
        </p:txBody>
      </p:sp>
      <p:sp>
        <p:nvSpPr>
          <p:cNvPr id="46083" name="TextBox 2"/>
          <p:cNvSpPr txBox="1">
            <a:spLocks noChangeArrowheads="1"/>
          </p:cNvSpPr>
          <p:nvPr/>
        </p:nvSpPr>
        <p:spPr bwMode="auto">
          <a:xfrm>
            <a:off x="685800" y="5715000"/>
            <a:ext cx="8153400"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ctr"/>
            <a:r>
              <a:rPr lang="en-US" altLang="en-US" b="1" dirty="0">
                <a:latin typeface="Arial" panose="020B0604020202020204" pitchFamily="34" charset="0"/>
                <a:cs typeface="Arial" panose="020B0604020202020204" pitchFamily="34" charset="0"/>
              </a:rPr>
              <a:t>Data sets for Econometric </a:t>
            </a:r>
            <a:r>
              <a:rPr lang="en-US" altLang="en-US" b="1" dirty="0" smtClean="0">
                <a:latin typeface="Arial" panose="020B0604020202020204" pitchFamily="34" charset="0"/>
                <a:cs typeface="Arial" panose="020B0604020202020204" pitchFamily="34" charset="0"/>
              </a:rPr>
              <a:t>Analysis, 7 and 8 ed.</a:t>
            </a:r>
          </a:p>
          <a:p>
            <a:pPr algn="ctr"/>
            <a:r>
              <a:rPr lang="en-US" altLang="en-US" b="1" dirty="0" smtClean="0">
                <a:latin typeface="Arial" panose="020B0604020202020204" pitchFamily="34" charset="0"/>
                <a:cs typeface="Arial" panose="020B0604020202020204" pitchFamily="34" charset="0"/>
              </a:rPr>
              <a:t>http://people.stern.nyu.edu/wgreene/Text/econometricanalysis.htm</a:t>
            </a:r>
            <a:endParaRPr lang="en-US" altLang="en-US" b="1" dirty="0">
              <a:latin typeface="Arial" panose="020B0604020202020204" pitchFamily="34" charset="0"/>
              <a:cs typeface="Arial" panose="020B0604020202020204" pitchFamily="34" charset="0"/>
            </a:endParaRPr>
          </a:p>
        </p:txBody>
      </p:sp>
      <p:pic>
        <p:nvPicPr>
          <p:cNvPr id="3" name="Picture 2"/>
          <p:cNvPicPr>
            <a:picLocks noChangeAspect="1"/>
          </p:cNvPicPr>
          <p:nvPr/>
        </p:nvPicPr>
        <p:blipFill>
          <a:blip r:embed="rId2" cstate="print"/>
          <a:stretch>
            <a:fillRect/>
          </a:stretch>
        </p:blipFill>
        <p:spPr>
          <a:xfrm>
            <a:off x="2733675" y="1815720"/>
            <a:ext cx="6181725" cy="3459497"/>
          </a:xfrm>
          <a:prstGeom prst="rect">
            <a:avLst/>
          </a:prstGeom>
          <a:ln w="38100">
            <a:solidFill>
              <a:schemeClr val="tx1"/>
            </a:solidFill>
          </a:ln>
        </p:spPr>
      </p:pic>
      <p:pic>
        <p:nvPicPr>
          <p:cNvPr id="7" name="Picture 6"/>
          <p:cNvPicPr>
            <a:picLocks noChangeAspect="1"/>
          </p:cNvPicPr>
          <p:nvPr/>
        </p:nvPicPr>
        <p:blipFill>
          <a:blip r:embed="rId3" cstate="print"/>
          <a:stretch>
            <a:fillRect/>
          </a:stretch>
        </p:blipFill>
        <p:spPr>
          <a:xfrm>
            <a:off x="152400" y="2066834"/>
            <a:ext cx="2333625" cy="3238681"/>
          </a:xfrm>
          <a:prstGeom prst="rect">
            <a:avLst/>
          </a:prstGeom>
        </p:spPr>
      </p:pic>
      <p:sp>
        <p:nvSpPr>
          <p:cNvPr id="8" name="Rounded Rectangle 1"/>
          <p:cNvSpPr>
            <a:spLocks noChangeArrowheads="1"/>
          </p:cNvSpPr>
          <p:nvPr/>
        </p:nvSpPr>
        <p:spPr bwMode="auto">
          <a:xfrm>
            <a:off x="152400" y="4038600"/>
            <a:ext cx="2247900" cy="457200"/>
          </a:xfrm>
          <a:prstGeom prst="roundRect">
            <a:avLst>
              <a:gd name="adj" fmla="val 16667"/>
            </a:avLst>
          </a:prstGeom>
          <a:solidFill>
            <a:srgbClr val="FF3300">
              <a:alpha val="27843"/>
            </a:srgbClr>
          </a:solidFill>
          <a:ln w="19050" algn="ctr">
            <a:solidFill>
              <a:schemeClr val="tx1"/>
            </a:solidFill>
            <a:round/>
            <a:headEnd/>
            <a:tailEnd/>
          </a:ln>
        </p:spPr>
        <p:txBody>
          <a:bodyPr wrap="none"/>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endParaRPr lang="en-US" alt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Microeconometrics</a:t>
            </a:r>
            <a:r>
              <a:rPr lang="en-US" dirty="0" smtClean="0"/>
              <a:t> Course</a:t>
            </a:r>
            <a:endParaRPr lang="en-US" dirty="0"/>
          </a:p>
        </p:txBody>
      </p:sp>
      <p:pic>
        <p:nvPicPr>
          <p:cNvPr id="4" name="Picture 3"/>
          <p:cNvPicPr>
            <a:picLocks noChangeAspect="1"/>
          </p:cNvPicPr>
          <p:nvPr/>
        </p:nvPicPr>
        <p:blipFill>
          <a:blip r:embed="rId2" cstate="print"/>
          <a:stretch>
            <a:fillRect/>
          </a:stretch>
        </p:blipFill>
        <p:spPr>
          <a:xfrm>
            <a:off x="2667000" y="2066834"/>
            <a:ext cx="6200775" cy="3270427"/>
          </a:xfrm>
          <a:prstGeom prst="rect">
            <a:avLst/>
          </a:prstGeom>
          <a:ln w="38100">
            <a:solidFill>
              <a:schemeClr val="tx1"/>
            </a:solidFill>
          </a:ln>
        </p:spPr>
      </p:pic>
      <p:sp>
        <p:nvSpPr>
          <p:cNvPr id="5" name="TextBox 4"/>
          <p:cNvSpPr txBox="1"/>
          <p:nvPr/>
        </p:nvSpPr>
        <p:spPr>
          <a:xfrm>
            <a:off x="838200" y="5867400"/>
            <a:ext cx="7239000" cy="369332"/>
          </a:xfrm>
          <a:prstGeom prst="rect">
            <a:avLst/>
          </a:prstGeom>
          <a:noFill/>
        </p:spPr>
        <p:txBody>
          <a:bodyPr wrap="square" rtlCol="0">
            <a:spAutoFit/>
          </a:bodyPr>
          <a:lstStyle/>
          <a:p>
            <a:r>
              <a:rPr lang="en-US" b="1" dirty="0">
                <a:latin typeface="Arial" panose="020B0604020202020204" pitchFamily="34" charset="0"/>
                <a:cs typeface="Arial" panose="020B0604020202020204" pitchFamily="34" charset="0"/>
              </a:rPr>
              <a:t>http://people.stern.nyu.edu/wgreene/Microeconometrics.htm</a:t>
            </a:r>
          </a:p>
        </p:txBody>
      </p:sp>
      <p:pic>
        <p:nvPicPr>
          <p:cNvPr id="7" name="Picture 6"/>
          <p:cNvPicPr>
            <a:picLocks noChangeAspect="1"/>
          </p:cNvPicPr>
          <p:nvPr/>
        </p:nvPicPr>
        <p:blipFill>
          <a:blip r:embed="rId3" cstate="print"/>
          <a:stretch>
            <a:fillRect/>
          </a:stretch>
        </p:blipFill>
        <p:spPr>
          <a:xfrm>
            <a:off x="152400" y="2066834"/>
            <a:ext cx="2333625" cy="3238681"/>
          </a:xfrm>
          <a:prstGeom prst="rect">
            <a:avLst/>
          </a:prstGeom>
        </p:spPr>
      </p:pic>
      <p:sp>
        <p:nvSpPr>
          <p:cNvPr id="8" name="Rounded Rectangle 1"/>
          <p:cNvSpPr>
            <a:spLocks noChangeArrowheads="1"/>
          </p:cNvSpPr>
          <p:nvPr/>
        </p:nvSpPr>
        <p:spPr bwMode="auto">
          <a:xfrm>
            <a:off x="195262" y="4495800"/>
            <a:ext cx="2247900" cy="381000"/>
          </a:xfrm>
          <a:prstGeom prst="roundRect">
            <a:avLst>
              <a:gd name="adj" fmla="val 16667"/>
            </a:avLst>
          </a:prstGeom>
          <a:solidFill>
            <a:srgbClr val="FF3300">
              <a:alpha val="27843"/>
            </a:srgbClr>
          </a:solidFill>
          <a:ln w="19050" algn="ctr">
            <a:solidFill>
              <a:schemeClr val="tx1"/>
            </a:solidFill>
            <a:round/>
            <a:headEnd/>
            <a:tailEnd/>
          </a:ln>
        </p:spPr>
        <p:txBody>
          <a:bodyPr wrap="none"/>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endParaRPr lang="en-US" altLang="en-US"/>
          </a:p>
        </p:txBody>
      </p:sp>
    </p:spTree>
    <p:extLst>
      <p:ext uri="{BB962C8B-B14F-4D97-AF65-F5344CB8AC3E}">
        <p14:creationId xmlns="" xmlns:p14="http://schemas.microsoft.com/office/powerpoint/2010/main" val="23802120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381000" y="685800"/>
            <a:ext cx="8229600" cy="762000"/>
          </a:xfrm>
        </p:spPr>
        <p:txBody>
          <a:bodyPr/>
          <a:lstStyle/>
          <a:p>
            <a:pPr eaLnBrk="1" hangingPunct="1"/>
            <a:r>
              <a:rPr lang="en-US" altLang="en-US" dirty="0" smtClean="0"/>
              <a:t>Panel Data Sets</a:t>
            </a:r>
          </a:p>
        </p:txBody>
      </p:sp>
      <p:sp>
        <p:nvSpPr>
          <p:cNvPr id="6147" name="Rectangle 3"/>
          <p:cNvSpPr>
            <a:spLocks noGrp="1" noChangeArrowheads="1"/>
          </p:cNvSpPr>
          <p:nvPr>
            <p:ph idx="1"/>
          </p:nvPr>
        </p:nvSpPr>
        <p:spPr>
          <a:xfrm>
            <a:off x="1066800" y="1447800"/>
            <a:ext cx="7467600" cy="2438400"/>
          </a:xfrm>
        </p:spPr>
        <p:txBody>
          <a:bodyPr/>
          <a:lstStyle/>
          <a:p>
            <a:pPr marL="0" indent="0" eaLnBrk="1" hangingPunct="1">
              <a:buNone/>
              <a:defRPr/>
            </a:pPr>
            <a:r>
              <a:rPr lang="en-US" altLang="en-US" sz="2000" dirty="0" smtClean="0"/>
              <a:t>Longitudinal data – ‘short panels’</a:t>
            </a:r>
          </a:p>
          <a:p>
            <a:pPr lvl="1" eaLnBrk="1" hangingPunct="1">
              <a:defRPr/>
            </a:pPr>
            <a:r>
              <a:rPr lang="en-US" altLang="en-US" sz="1600" smtClean="0"/>
              <a:t>Panel Study of Income Dynamics (PSID), US</a:t>
            </a:r>
          </a:p>
          <a:p>
            <a:pPr lvl="1" eaLnBrk="1" hangingPunct="1">
              <a:defRPr/>
            </a:pPr>
            <a:r>
              <a:rPr lang="en-US" altLang="en-US" sz="1600" smtClean="0"/>
              <a:t>National Longitudinal Surveys </a:t>
            </a:r>
            <a:r>
              <a:rPr lang="en-US" altLang="en-US" sz="1600" dirty="0" smtClean="0"/>
              <a:t>(NLS, US)</a:t>
            </a:r>
          </a:p>
          <a:p>
            <a:pPr lvl="1" eaLnBrk="1" hangingPunct="1">
              <a:defRPr/>
            </a:pPr>
            <a:r>
              <a:rPr lang="en-US" altLang="en-US" sz="1600" dirty="0" smtClean="0"/>
              <a:t>British household panel survey (BHPS, UK) Understanding Society</a:t>
            </a:r>
          </a:p>
          <a:p>
            <a:pPr lvl="1" eaLnBrk="1" hangingPunct="1">
              <a:defRPr/>
            </a:pPr>
            <a:r>
              <a:rPr lang="en-US" altLang="en-US" sz="1600" smtClean="0"/>
              <a:t>German </a:t>
            </a:r>
            <a:r>
              <a:rPr lang="en-US" altLang="en-US" sz="1600" dirty="0" smtClean="0"/>
              <a:t>Socioeconomic Panel (GSOEP, Germany)</a:t>
            </a:r>
          </a:p>
          <a:p>
            <a:pPr lvl="1" eaLnBrk="1" hangingPunct="1">
              <a:defRPr/>
            </a:pPr>
            <a:r>
              <a:rPr lang="en-US" altLang="en-US" sz="1600" dirty="0" smtClean="0"/>
              <a:t>Medical Expenditure Panel Survey (MEPS, US)</a:t>
            </a:r>
          </a:p>
          <a:p>
            <a:pPr lvl="1" eaLnBrk="1" hangingPunct="1">
              <a:defRPr/>
            </a:pPr>
            <a:r>
              <a:rPr lang="en-US" altLang="en-US" sz="1600" dirty="0" smtClean="0"/>
              <a:t>Household income and labor dynamics (HILDA, Australia)</a:t>
            </a:r>
          </a:p>
          <a:p>
            <a:pPr lvl="1" eaLnBrk="1" hangingPunct="1">
              <a:defRPr/>
            </a:pPr>
            <a:r>
              <a:rPr lang="en-US" altLang="en-US" sz="1600" dirty="0" smtClean="0"/>
              <a:t>Many others…</a:t>
            </a:r>
          </a:p>
        </p:txBody>
      </p:sp>
      <p:pic>
        <p:nvPicPr>
          <p:cNvPr id="197633" name="Picture 1"/>
          <p:cNvPicPr>
            <a:picLocks noChangeAspect="1" noChangeArrowheads="1"/>
          </p:cNvPicPr>
          <p:nvPr/>
        </p:nvPicPr>
        <p:blipFill>
          <a:blip r:embed="rId3" cstate="print"/>
          <a:srcRect/>
          <a:stretch>
            <a:fillRect/>
          </a:stretch>
        </p:blipFill>
        <p:spPr bwMode="auto">
          <a:xfrm>
            <a:off x="381000" y="4038599"/>
            <a:ext cx="3733800" cy="2308651"/>
          </a:xfrm>
          <a:prstGeom prst="rect">
            <a:avLst/>
          </a:prstGeom>
          <a:noFill/>
          <a:ln w="9525">
            <a:noFill/>
            <a:miter lim="800000"/>
            <a:headEnd/>
            <a:tailEnd/>
          </a:ln>
        </p:spPr>
      </p:pic>
      <p:pic>
        <p:nvPicPr>
          <p:cNvPr id="197634" name="Picture 2"/>
          <p:cNvPicPr>
            <a:picLocks noChangeAspect="1" noChangeArrowheads="1"/>
          </p:cNvPicPr>
          <p:nvPr/>
        </p:nvPicPr>
        <p:blipFill>
          <a:blip r:embed="rId4" cstate="print"/>
          <a:srcRect/>
          <a:stretch>
            <a:fillRect/>
          </a:stretch>
        </p:blipFill>
        <p:spPr bwMode="auto">
          <a:xfrm>
            <a:off x="4495800" y="4038600"/>
            <a:ext cx="3743325" cy="243559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495800" y="1143000"/>
            <a:ext cx="4208425" cy="2209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3315"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62000" y="1066800"/>
            <a:ext cx="2554574" cy="2286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3316" name="Right Arrow 3"/>
          <p:cNvSpPr>
            <a:spLocks noChangeArrowheads="1"/>
          </p:cNvSpPr>
          <p:nvPr/>
        </p:nvSpPr>
        <p:spPr bwMode="auto">
          <a:xfrm>
            <a:off x="3733800" y="2057400"/>
            <a:ext cx="381000" cy="381000"/>
          </a:xfrm>
          <a:prstGeom prst="rightArrow">
            <a:avLst>
              <a:gd name="adj1" fmla="val 50000"/>
              <a:gd name="adj2" fmla="val 50000"/>
            </a:avLst>
          </a:prstGeom>
          <a:solidFill>
            <a:schemeClr val="accent1"/>
          </a:solidFill>
          <a:ln w="19050" algn="ctr">
            <a:solidFill>
              <a:schemeClr val="tx1"/>
            </a:solidFill>
            <a:round/>
            <a:headEnd/>
            <a:tailEnd/>
          </a:ln>
        </p:spPr>
        <p:txBody>
          <a:bodyPr wrap="none"/>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endParaRPr lang="en-US" altLang="en-US"/>
          </a:p>
        </p:txBody>
      </p:sp>
      <p:pic>
        <p:nvPicPr>
          <p:cNvPr id="193537" name="Picture 1"/>
          <p:cNvPicPr>
            <a:picLocks noChangeAspect="1" noChangeArrowheads="1"/>
          </p:cNvPicPr>
          <p:nvPr/>
        </p:nvPicPr>
        <p:blipFill>
          <a:blip r:embed="rId4" cstate="print"/>
          <a:srcRect/>
          <a:stretch>
            <a:fillRect/>
          </a:stretch>
        </p:blipFill>
        <p:spPr bwMode="auto">
          <a:xfrm>
            <a:off x="1143000" y="3581400"/>
            <a:ext cx="6505575" cy="289866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81000" y="838200"/>
            <a:ext cx="8494713" cy="5486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1"/>
          <p:cNvPicPr>
            <a:picLocks noChangeAspect="1" noChangeArrowheads="1"/>
          </p:cNvPicPr>
          <p:nvPr/>
        </p:nvPicPr>
        <p:blipFill>
          <a:blip r:embed="rId2" cstate="print"/>
          <a:srcRect/>
          <a:stretch>
            <a:fillRect/>
          </a:stretch>
        </p:blipFill>
        <p:spPr bwMode="auto">
          <a:xfrm>
            <a:off x="1981200" y="1438275"/>
            <a:ext cx="5334000" cy="5196267"/>
          </a:xfrm>
          <a:prstGeom prst="rect">
            <a:avLst/>
          </a:prstGeom>
          <a:noFill/>
          <a:ln w="9525">
            <a:noFill/>
            <a:miter lim="800000"/>
            <a:headEnd/>
            <a:tailEnd/>
          </a:ln>
        </p:spPr>
      </p:pic>
      <p:sp>
        <p:nvSpPr>
          <p:cNvPr id="3" name="Rectangle 3"/>
          <p:cNvSpPr txBox="1">
            <a:spLocks noChangeArrowheads="1"/>
          </p:cNvSpPr>
          <p:nvPr/>
        </p:nvSpPr>
        <p:spPr>
          <a:xfrm>
            <a:off x="1524000" y="762000"/>
            <a:ext cx="6934200" cy="685800"/>
          </a:xfrm>
          <a:prstGeom prst="rect">
            <a:avLst/>
          </a:prstGeom>
        </p:spPr>
        <p:txBody>
          <a:bodyPr/>
          <a:lstStyle>
            <a:lvl1pPr marL="469900" indent="-469900" algn="l" rtl="0" eaLnBrk="0" fontAlgn="base" hangingPunct="0">
              <a:spcBef>
                <a:spcPct val="20000"/>
              </a:spcBef>
              <a:spcAft>
                <a:spcPct val="0"/>
              </a:spcAft>
              <a:buClr>
                <a:schemeClr val="bg2"/>
              </a:buClr>
              <a:buSzPct val="70000"/>
              <a:buFont typeface="Wingdings" panose="05000000000000000000" pitchFamily="2" charset="2"/>
              <a:buChar char="o"/>
              <a:defRPr sz="2800">
                <a:solidFill>
                  <a:schemeClr val="tx1"/>
                </a:solidFill>
                <a:latin typeface="+mn-lt"/>
                <a:ea typeface="+mn-ea"/>
                <a:cs typeface="+mn-cs"/>
              </a:defRPr>
            </a:lvl1pPr>
            <a:lvl2pPr marL="908050" indent="-436563" algn="l" rtl="0" eaLnBrk="0" fontAlgn="base" hangingPunct="0">
              <a:spcBef>
                <a:spcPct val="20000"/>
              </a:spcBef>
              <a:spcAft>
                <a:spcPct val="0"/>
              </a:spcAft>
              <a:buClr>
                <a:schemeClr val="accent2"/>
              </a:buClr>
              <a:buSzPct val="75000"/>
              <a:buFont typeface="Wingdings" panose="05000000000000000000" pitchFamily="2" charset="2"/>
              <a:buChar char="n"/>
              <a:defRPr sz="2400">
                <a:solidFill>
                  <a:schemeClr val="tx1"/>
                </a:solidFill>
                <a:latin typeface="+mn-lt"/>
              </a:defRPr>
            </a:lvl2pPr>
            <a:lvl3pPr marL="1377950" indent="-468313" algn="l" rtl="0" eaLnBrk="0" fontAlgn="base" hangingPunct="0">
              <a:spcBef>
                <a:spcPct val="20000"/>
              </a:spcBef>
              <a:spcAft>
                <a:spcPct val="0"/>
              </a:spcAft>
              <a:buClr>
                <a:schemeClr val="bg2"/>
              </a:buClr>
              <a:buSzPct val="65000"/>
              <a:buFont typeface="Wingdings" panose="05000000000000000000" pitchFamily="2" charset="2"/>
              <a:buChar char="o"/>
              <a:defRPr sz="2000">
                <a:solidFill>
                  <a:schemeClr val="tx1"/>
                </a:solidFill>
                <a:latin typeface="+mn-lt"/>
              </a:defRPr>
            </a:lvl3pPr>
            <a:lvl4pPr marL="1827213" indent="-438150" algn="l" rtl="0" eaLnBrk="0" fontAlgn="base" hangingPunct="0">
              <a:spcBef>
                <a:spcPct val="20000"/>
              </a:spcBef>
              <a:spcAft>
                <a:spcPct val="0"/>
              </a:spcAft>
              <a:buClr>
                <a:schemeClr val="accent2"/>
              </a:buClr>
              <a:buSzPct val="75000"/>
              <a:buFont typeface="Wingdings" panose="05000000000000000000" pitchFamily="2" charset="2"/>
              <a:buChar char="n"/>
              <a:defRPr sz="1600">
                <a:solidFill>
                  <a:schemeClr val="tx1"/>
                </a:solidFill>
                <a:latin typeface="+mn-lt"/>
              </a:defRPr>
            </a:lvl4pPr>
            <a:lvl5pPr marL="2297113" indent="-468313" algn="l" rtl="0" eaLnBrk="0" fontAlgn="base" hangingPunct="0">
              <a:spcBef>
                <a:spcPct val="20000"/>
              </a:spcBef>
              <a:spcAft>
                <a:spcPct val="0"/>
              </a:spcAft>
              <a:buClr>
                <a:schemeClr val="accent1"/>
              </a:buClr>
              <a:buSzPct val="50000"/>
              <a:buFont typeface="Wingdings" panose="05000000000000000000" pitchFamily="2" charset="2"/>
              <a:buChar char="o"/>
              <a:defRPr sz="1400">
                <a:solidFill>
                  <a:schemeClr val="tx1"/>
                </a:solidFill>
                <a:latin typeface="+mn-lt"/>
              </a:defRPr>
            </a:lvl5pPr>
            <a:lvl6pPr marL="27543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6pPr>
            <a:lvl7pPr marL="32115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7pPr>
            <a:lvl8pPr marL="36687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8pPr>
            <a:lvl9pPr marL="41259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9pPr>
          </a:lstStyle>
          <a:p>
            <a:pPr marL="0" indent="0" eaLnBrk="1" hangingPunct="1">
              <a:buNone/>
              <a:defRPr/>
            </a:pPr>
            <a:r>
              <a:rPr lang="en-US" altLang="en-US" kern="0" dirty="0" smtClean="0"/>
              <a:t>Cross section time series – ‘long panels’</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1752600" y="2133600"/>
            <a:ext cx="6305550" cy="4603843"/>
          </a:xfrm>
          <a:prstGeom prst="rect">
            <a:avLst/>
          </a:prstGeom>
        </p:spPr>
      </p:pic>
      <p:sp>
        <p:nvSpPr>
          <p:cNvPr id="4" name="Rectangle 3"/>
          <p:cNvSpPr txBox="1">
            <a:spLocks noChangeArrowheads="1"/>
          </p:cNvSpPr>
          <p:nvPr/>
        </p:nvSpPr>
        <p:spPr>
          <a:xfrm>
            <a:off x="1752600" y="762000"/>
            <a:ext cx="6934200" cy="1371600"/>
          </a:xfrm>
          <a:prstGeom prst="rect">
            <a:avLst/>
          </a:prstGeom>
        </p:spPr>
        <p:txBody>
          <a:bodyPr/>
          <a:lstStyle>
            <a:lvl1pPr marL="469900" indent="-469900" algn="l" rtl="0" eaLnBrk="0" fontAlgn="base" hangingPunct="0">
              <a:spcBef>
                <a:spcPct val="20000"/>
              </a:spcBef>
              <a:spcAft>
                <a:spcPct val="0"/>
              </a:spcAft>
              <a:buClr>
                <a:schemeClr val="bg2"/>
              </a:buClr>
              <a:buSzPct val="70000"/>
              <a:buFont typeface="Wingdings" panose="05000000000000000000" pitchFamily="2" charset="2"/>
              <a:buChar char="o"/>
              <a:defRPr sz="2800">
                <a:solidFill>
                  <a:schemeClr val="tx1"/>
                </a:solidFill>
                <a:latin typeface="+mn-lt"/>
                <a:ea typeface="+mn-ea"/>
                <a:cs typeface="+mn-cs"/>
              </a:defRPr>
            </a:lvl1pPr>
            <a:lvl2pPr marL="908050" indent="-436563" algn="l" rtl="0" eaLnBrk="0" fontAlgn="base" hangingPunct="0">
              <a:spcBef>
                <a:spcPct val="20000"/>
              </a:spcBef>
              <a:spcAft>
                <a:spcPct val="0"/>
              </a:spcAft>
              <a:buClr>
                <a:schemeClr val="accent2"/>
              </a:buClr>
              <a:buSzPct val="75000"/>
              <a:buFont typeface="Wingdings" panose="05000000000000000000" pitchFamily="2" charset="2"/>
              <a:buChar char="n"/>
              <a:defRPr sz="2400">
                <a:solidFill>
                  <a:schemeClr val="tx1"/>
                </a:solidFill>
                <a:latin typeface="+mn-lt"/>
              </a:defRPr>
            </a:lvl2pPr>
            <a:lvl3pPr marL="1377950" indent="-468313" algn="l" rtl="0" eaLnBrk="0" fontAlgn="base" hangingPunct="0">
              <a:spcBef>
                <a:spcPct val="20000"/>
              </a:spcBef>
              <a:spcAft>
                <a:spcPct val="0"/>
              </a:spcAft>
              <a:buClr>
                <a:schemeClr val="bg2"/>
              </a:buClr>
              <a:buSzPct val="65000"/>
              <a:buFont typeface="Wingdings" panose="05000000000000000000" pitchFamily="2" charset="2"/>
              <a:buChar char="o"/>
              <a:defRPr sz="2000">
                <a:solidFill>
                  <a:schemeClr val="tx1"/>
                </a:solidFill>
                <a:latin typeface="+mn-lt"/>
              </a:defRPr>
            </a:lvl3pPr>
            <a:lvl4pPr marL="1827213" indent="-438150" algn="l" rtl="0" eaLnBrk="0" fontAlgn="base" hangingPunct="0">
              <a:spcBef>
                <a:spcPct val="20000"/>
              </a:spcBef>
              <a:spcAft>
                <a:spcPct val="0"/>
              </a:spcAft>
              <a:buClr>
                <a:schemeClr val="accent2"/>
              </a:buClr>
              <a:buSzPct val="75000"/>
              <a:buFont typeface="Wingdings" panose="05000000000000000000" pitchFamily="2" charset="2"/>
              <a:buChar char="n"/>
              <a:defRPr sz="1600">
                <a:solidFill>
                  <a:schemeClr val="tx1"/>
                </a:solidFill>
                <a:latin typeface="+mn-lt"/>
              </a:defRPr>
            </a:lvl4pPr>
            <a:lvl5pPr marL="2297113" indent="-468313" algn="l" rtl="0" eaLnBrk="0" fontAlgn="base" hangingPunct="0">
              <a:spcBef>
                <a:spcPct val="20000"/>
              </a:spcBef>
              <a:spcAft>
                <a:spcPct val="0"/>
              </a:spcAft>
              <a:buClr>
                <a:schemeClr val="accent1"/>
              </a:buClr>
              <a:buSzPct val="50000"/>
              <a:buFont typeface="Wingdings" panose="05000000000000000000" pitchFamily="2" charset="2"/>
              <a:buChar char="o"/>
              <a:defRPr sz="1400">
                <a:solidFill>
                  <a:schemeClr val="tx1"/>
                </a:solidFill>
                <a:latin typeface="+mn-lt"/>
              </a:defRPr>
            </a:lvl5pPr>
            <a:lvl6pPr marL="27543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6pPr>
            <a:lvl7pPr marL="32115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7pPr>
            <a:lvl8pPr marL="36687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8pPr>
            <a:lvl9pPr marL="41259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9pPr>
          </a:lstStyle>
          <a:p>
            <a:pPr marL="0" indent="0" eaLnBrk="1" hangingPunct="1">
              <a:buNone/>
              <a:defRPr/>
            </a:pPr>
            <a:r>
              <a:rPr lang="en-US" altLang="en-US" sz="2000" kern="0" dirty="0" smtClean="0"/>
              <a:t>Financial data by firm, year – ‘huge panels’</a:t>
            </a:r>
          </a:p>
          <a:p>
            <a:pPr lvl="1" eaLnBrk="1" hangingPunct="1">
              <a:defRPr/>
            </a:pPr>
            <a:r>
              <a:rPr lang="en-US" altLang="en-US" sz="1600" kern="0" dirty="0" err="1" smtClean="0"/>
              <a:t>r</a:t>
            </a:r>
            <a:r>
              <a:rPr lang="en-US" altLang="en-US" sz="1600" kern="0" baseline="-25000" dirty="0" err="1" smtClean="0"/>
              <a:t>it</a:t>
            </a:r>
            <a:r>
              <a:rPr lang="en-US" altLang="en-US" sz="1600" kern="0" dirty="0" smtClean="0"/>
              <a:t> – </a:t>
            </a:r>
            <a:r>
              <a:rPr lang="en-US" altLang="en-US" sz="1600" kern="0" dirty="0" err="1" smtClean="0"/>
              <a:t>r</a:t>
            </a:r>
            <a:r>
              <a:rPr lang="en-US" altLang="en-US" sz="1600" kern="0" baseline="-25000" dirty="0" err="1" smtClean="0"/>
              <a:t>ft</a:t>
            </a:r>
            <a:r>
              <a:rPr lang="en-US" altLang="en-US" sz="1600" kern="0" dirty="0" smtClean="0"/>
              <a:t> = </a:t>
            </a:r>
            <a:r>
              <a:rPr lang="en-US" altLang="en-US" sz="1600" kern="0" dirty="0" smtClean="0">
                <a:sym typeface="Symbol" pitchFamily="18" charset="2"/>
              </a:rPr>
              <a:t></a:t>
            </a:r>
            <a:r>
              <a:rPr lang="en-US" altLang="en-US" sz="1600" kern="0" baseline="-25000" dirty="0" err="1" smtClean="0">
                <a:sym typeface="Symbol" pitchFamily="18" charset="2"/>
              </a:rPr>
              <a:t>i</a:t>
            </a:r>
            <a:r>
              <a:rPr lang="en-US" altLang="en-US" sz="1600" kern="0" dirty="0" smtClean="0">
                <a:sym typeface="Symbol" pitchFamily="18" charset="2"/>
              </a:rPr>
              <a:t>(</a:t>
            </a:r>
            <a:r>
              <a:rPr lang="en-US" altLang="en-US" sz="1600" kern="0" dirty="0" err="1" smtClean="0">
                <a:sym typeface="Symbol" pitchFamily="18" charset="2"/>
              </a:rPr>
              <a:t>r</a:t>
            </a:r>
            <a:r>
              <a:rPr lang="en-US" altLang="en-US" sz="1600" kern="0" baseline="-25000" dirty="0" err="1" smtClean="0">
                <a:sym typeface="Symbol" pitchFamily="18" charset="2"/>
              </a:rPr>
              <a:t>mt</a:t>
            </a:r>
            <a:r>
              <a:rPr lang="en-US" altLang="en-US" sz="1600" kern="0" baseline="-25000" dirty="0" smtClean="0">
                <a:sym typeface="Symbol" pitchFamily="18" charset="2"/>
              </a:rPr>
              <a:t> </a:t>
            </a:r>
            <a:r>
              <a:rPr lang="en-US" altLang="en-US" sz="1600" kern="0" dirty="0" smtClean="0">
                <a:sym typeface="Symbol" pitchFamily="18" charset="2"/>
              </a:rPr>
              <a:t> -  </a:t>
            </a:r>
            <a:r>
              <a:rPr lang="en-US" altLang="en-US" sz="1600" kern="0" dirty="0" err="1" smtClean="0">
                <a:sym typeface="Symbol" pitchFamily="18" charset="2"/>
              </a:rPr>
              <a:t>r</a:t>
            </a:r>
            <a:r>
              <a:rPr lang="en-US" altLang="en-US" sz="1600" kern="0" baseline="-25000" dirty="0" err="1" smtClean="0">
                <a:sym typeface="Symbol" pitchFamily="18" charset="2"/>
              </a:rPr>
              <a:t>ft</a:t>
            </a:r>
            <a:r>
              <a:rPr lang="en-US" altLang="en-US" sz="1600" kern="0" dirty="0" smtClean="0">
                <a:sym typeface="Symbol" pitchFamily="18" charset="2"/>
              </a:rPr>
              <a:t>)  +  </a:t>
            </a:r>
            <a:r>
              <a:rPr lang="el-GR" altLang="en-US" sz="1600" kern="0" dirty="0" smtClean="0">
                <a:sym typeface="Symbol" pitchFamily="18" charset="2"/>
              </a:rPr>
              <a:t>ε</a:t>
            </a:r>
            <a:r>
              <a:rPr lang="en-US" altLang="en-US" sz="1600" kern="0" baseline="-25000" dirty="0" smtClean="0">
                <a:sym typeface="Symbol" pitchFamily="18" charset="2"/>
              </a:rPr>
              <a:t>it</a:t>
            </a:r>
            <a:r>
              <a:rPr lang="en-US" altLang="en-US" sz="1600" kern="0" dirty="0" smtClean="0">
                <a:sym typeface="Symbol" pitchFamily="18" charset="2"/>
              </a:rPr>
              <a:t>, </a:t>
            </a:r>
            <a:r>
              <a:rPr lang="en-US" altLang="en-US" sz="1600" kern="0" dirty="0" err="1" smtClean="0">
                <a:sym typeface="Symbol" pitchFamily="18" charset="2"/>
              </a:rPr>
              <a:t>i</a:t>
            </a:r>
            <a:r>
              <a:rPr lang="en-US" altLang="en-US" sz="1600" kern="0" dirty="0" smtClean="0">
                <a:sym typeface="Symbol" pitchFamily="18" charset="2"/>
              </a:rPr>
              <a:t> = 1,…,many; t=1,…many</a:t>
            </a:r>
          </a:p>
          <a:p>
            <a:pPr lvl="1" eaLnBrk="1" hangingPunct="1">
              <a:defRPr/>
            </a:pPr>
            <a:r>
              <a:rPr lang="en-US" altLang="en-US" sz="1600" kern="0" dirty="0" smtClean="0">
                <a:sym typeface="Symbol" pitchFamily="18" charset="2"/>
              </a:rPr>
              <a:t>Exchange rate data, essentially infinite T, large N</a:t>
            </a:r>
          </a:p>
          <a:p>
            <a:pPr lvl="1" eaLnBrk="1" hangingPunct="1">
              <a:defRPr/>
            </a:pPr>
            <a:r>
              <a:rPr lang="en-US" altLang="en-US" sz="1600" kern="0" dirty="0" smtClean="0">
                <a:sym typeface="Symbol" pitchFamily="18" charset="2"/>
              </a:rPr>
              <a:t>Effects: </a:t>
            </a:r>
            <a:r>
              <a:rPr lang="en-US" altLang="en-US" sz="1600" kern="0" baseline="-25000" dirty="0" err="1" smtClean="0">
                <a:sym typeface="Symbol" pitchFamily="18" charset="2"/>
              </a:rPr>
              <a:t>i</a:t>
            </a:r>
            <a:r>
              <a:rPr lang="en-US" altLang="en-US" sz="1600" kern="0" dirty="0" smtClean="0">
                <a:sym typeface="Symbol" pitchFamily="18" charset="2"/>
              </a:rPr>
              <a:t>=  + v</a:t>
            </a:r>
            <a:r>
              <a:rPr lang="en-US" altLang="en-US" sz="1600" kern="0" baseline="-25000" dirty="0" smtClean="0">
                <a:sym typeface="Symbol" pitchFamily="18" charset="2"/>
              </a:rPr>
              <a:t>i</a:t>
            </a:r>
            <a:endParaRPr lang="el-GR" altLang="en-US" sz="1600" kern="0" baseline="-25000" dirty="0" smtClean="0">
              <a:sym typeface="Symbol" pitchFamily="18" charset="2"/>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3"/>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914400" y="1676400"/>
            <a:ext cx="7712075" cy="479437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pic>
      <p:sp>
        <p:nvSpPr>
          <p:cNvPr id="3" name="Rectangle 2"/>
          <p:cNvSpPr txBox="1">
            <a:spLocks noChangeArrowheads="1"/>
          </p:cNvSpPr>
          <p:nvPr/>
        </p:nvSpPr>
        <p:spPr>
          <a:xfrm>
            <a:off x="406400" y="914400"/>
            <a:ext cx="8229600" cy="685800"/>
          </a:xfrm>
          <a:prstGeom prst="rect">
            <a:avLst/>
          </a:prstGeom>
        </p:spPr>
        <p:txBody>
          <a:bodyPr/>
          <a:lstStyle>
            <a:lvl1pPr algn="ctr" rtl="0" eaLnBrk="0" fontAlgn="base" hangingPunct="0">
              <a:spcBef>
                <a:spcPct val="0"/>
              </a:spcBef>
              <a:spcAft>
                <a:spcPct val="0"/>
              </a:spcAft>
              <a:defRPr sz="3200">
                <a:solidFill>
                  <a:schemeClr val="tx2"/>
                </a:solidFill>
                <a:latin typeface="+mj-lt"/>
                <a:ea typeface="+mj-ea"/>
                <a:cs typeface="+mj-cs"/>
              </a:defRPr>
            </a:lvl1pPr>
            <a:lvl2pPr algn="ctr" rtl="0" eaLnBrk="0" fontAlgn="base" hangingPunct="0">
              <a:spcBef>
                <a:spcPct val="0"/>
              </a:spcBef>
              <a:spcAft>
                <a:spcPct val="0"/>
              </a:spcAft>
              <a:defRPr sz="3200">
                <a:solidFill>
                  <a:schemeClr val="tx2"/>
                </a:solidFill>
                <a:latin typeface="Arial Black" pitchFamily="34" charset="0"/>
              </a:defRPr>
            </a:lvl2pPr>
            <a:lvl3pPr algn="ctr" rtl="0" eaLnBrk="0" fontAlgn="base" hangingPunct="0">
              <a:spcBef>
                <a:spcPct val="0"/>
              </a:spcBef>
              <a:spcAft>
                <a:spcPct val="0"/>
              </a:spcAft>
              <a:defRPr sz="3200">
                <a:solidFill>
                  <a:schemeClr val="tx2"/>
                </a:solidFill>
                <a:latin typeface="Arial Black" pitchFamily="34" charset="0"/>
              </a:defRPr>
            </a:lvl3pPr>
            <a:lvl4pPr algn="ctr" rtl="0" eaLnBrk="0" fontAlgn="base" hangingPunct="0">
              <a:spcBef>
                <a:spcPct val="0"/>
              </a:spcBef>
              <a:spcAft>
                <a:spcPct val="0"/>
              </a:spcAft>
              <a:defRPr sz="3200">
                <a:solidFill>
                  <a:schemeClr val="tx2"/>
                </a:solidFill>
                <a:latin typeface="Arial Black" pitchFamily="34" charset="0"/>
              </a:defRPr>
            </a:lvl4pPr>
            <a:lvl5pPr algn="ctr" rtl="0" eaLnBrk="0" fontAlgn="base" hangingPunct="0">
              <a:spcBef>
                <a:spcPct val="0"/>
              </a:spcBef>
              <a:spcAft>
                <a:spcPct val="0"/>
              </a:spcAft>
              <a:defRPr sz="3200">
                <a:solidFill>
                  <a:schemeClr val="tx2"/>
                </a:solidFill>
                <a:latin typeface="Arial Black" pitchFamily="34" charset="0"/>
              </a:defRPr>
            </a:lvl5pPr>
            <a:lvl6pPr marL="457200" algn="ctr" rtl="0" fontAlgn="base">
              <a:spcBef>
                <a:spcPct val="0"/>
              </a:spcBef>
              <a:spcAft>
                <a:spcPct val="0"/>
              </a:spcAft>
              <a:defRPr sz="3200">
                <a:solidFill>
                  <a:schemeClr val="tx2"/>
                </a:solidFill>
                <a:latin typeface="Arial Black" pitchFamily="34" charset="0"/>
              </a:defRPr>
            </a:lvl6pPr>
            <a:lvl7pPr marL="914400" algn="ctr" rtl="0" fontAlgn="base">
              <a:spcBef>
                <a:spcPct val="0"/>
              </a:spcBef>
              <a:spcAft>
                <a:spcPct val="0"/>
              </a:spcAft>
              <a:defRPr sz="3200">
                <a:solidFill>
                  <a:schemeClr val="tx2"/>
                </a:solidFill>
                <a:latin typeface="Arial Black" pitchFamily="34" charset="0"/>
              </a:defRPr>
            </a:lvl7pPr>
            <a:lvl8pPr marL="1371600" algn="ctr" rtl="0" fontAlgn="base">
              <a:spcBef>
                <a:spcPct val="0"/>
              </a:spcBef>
              <a:spcAft>
                <a:spcPct val="0"/>
              </a:spcAft>
              <a:defRPr sz="3200">
                <a:solidFill>
                  <a:schemeClr val="tx2"/>
                </a:solidFill>
                <a:latin typeface="Arial Black" pitchFamily="34" charset="0"/>
              </a:defRPr>
            </a:lvl8pPr>
            <a:lvl9pPr marL="1828800" algn="ctr" rtl="0" fontAlgn="base">
              <a:spcBef>
                <a:spcPct val="0"/>
              </a:spcBef>
              <a:spcAft>
                <a:spcPct val="0"/>
              </a:spcAft>
              <a:defRPr sz="3200">
                <a:solidFill>
                  <a:schemeClr val="tx2"/>
                </a:solidFill>
                <a:latin typeface="Arial Black" pitchFamily="34" charset="0"/>
              </a:defRPr>
            </a:lvl9pPr>
          </a:lstStyle>
          <a:p>
            <a:pPr eaLnBrk="1" hangingPunct="1"/>
            <a:r>
              <a:rPr lang="en-US" altLang="en-US" kern="0" smtClean="0"/>
              <a:t>Rotating Panel Data</a:t>
            </a:r>
            <a:endParaRPr lang="en-US" altLang="en-US" kern="0" dirty="0"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381000" y="304800"/>
            <a:ext cx="8229600" cy="1143000"/>
          </a:xfrm>
        </p:spPr>
        <p:txBody>
          <a:bodyPr/>
          <a:lstStyle/>
          <a:p>
            <a:r>
              <a:rPr lang="en-US" altLang="en-US" smtClean="0"/>
              <a:t>SIPP Rotating Panel</a:t>
            </a:r>
          </a:p>
        </p:txBody>
      </p:sp>
      <p:sp>
        <p:nvSpPr>
          <p:cNvPr id="22531" name="TextBox 3"/>
          <p:cNvSpPr txBox="1">
            <a:spLocks noChangeArrowheads="1"/>
          </p:cNvSpPr>
          <p:nvPr/>
        </p:nvSpPr>
        <p:spPr bwMode="auto">
          <a:xfrm>
            <a:off x="304800" y="1524000"/>
            <a:ext cx="8305800" cy="46166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r>
              <a:rPr lang="en-US" altLang="en-US" sz="1400"/>
              <a:t>	The lessons learned from ISDP were incorporated into the initial design of SIPP, which was used for the first 10 years of the survey. The original design of SIPP called for a nationally representative sample of individuals 15 years of age and older to be selected in households in the civilian noninstitutionalized population. Those individuals, along with others who subsequently lived with them, were to be interviewed once every 4 months over a 32-month period. To ease field procedures and spread the work evenly over the 4-month reference period for the interviewers, the Census Bureau randomly divided each panel into four rotation groups. Each rotation group was interviewed in a separate month. </a:t>
            </a:r>
            <a:r>
              <a:rPr lang="en-US" altLang="en-US" sz="1400" b="1">
                <a:solidFill>
                  <a:srgbClr val="FF0000"/>
                </a:solidFill>
              </a:rPr>
              <a:t>Four rotation groups thus constituted one cycle, called a wave, of interviewing for the entire panel. At each interview, respondents were asked to provide information covering the 4 months since the previous interview. The 4-month span was the reference period for the interview. The first sample, the 1984 Panel, began interviews in October 1983 with sample members in 19,878 households. The second sample, the 1985 Panel, began in February 1985. Subsequent panels began in February of each calendar year, resulting in concurrent administration of the survey in multiple panels.</a:t>
            </a:r>
          </a:p>
          <a:p>
            <a:r>
              <a:rPr lang="en-US" altLang="en-US" sz="1400"/>
              <a:t>	The original goal was to have each panel cover eight waves. However, a number of panels were terminated early because of insufficient funding. For example, the 1988 Panel had six waves; the 1989 Panel, part of which was folded into the 1990 Panel, was halted after three waves. In addition, the intent was for each SIPP panel to have an initial sample size of 20,000 households. That target was rarely achieved; again, budget issues were usually the reason. The 1996 redesign (discussed below) entailed a number of important changes. First, the 1996 Panel spans 4 years and encompasses 12 waves. The redesign has abandoned the overlapping panel structure of the earlier SIPP, but sample size has been substantially increased: the 1996 Panel had an initial sample size of 40,188 households.</a:t>
            </a:r>
            <a:endParaRPr lang="en-US" alt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stretch>
            <a:fillRect/>
          </a:stretch>
        </p:blipFill>
        <p:spPr>
          <a:xfrm>
            <a:off x="3429000" y="2286000"/>
            <a:ext cx="5233987" cy="4390238"/>
          </a:xfrm>
          <a:prstGeom prst="rect">
            <a:avLst/>
          </a:prstGeom>
        </p:spPr>
      </p:pic>
      <p:pic>
        <p:nvPicPr>
          <p:cNvPr id="4" name="Picture 3"/>
          <p:cNvPicPr>
            <a:picLocks noChangeAspect="1"/>
          </p:cNvPicPr>
          <p:nvPr/>
        </p:nvPicPr>
        <p:blipFill>
          <a:blip r:embed="rId3" cstate="print"/>
          <a:stretch>
            <a:fillRect/>
          </a:stretch>
        </p:blipFill>
        <p:spPr>
          <a:xfrm>
            <a:off x="304800" y="2286000"/>
            <a:ext cx="2971800" cy="3194685"/>
          </a:xfrm>
          <a:prstGeom prst="rect">
            <a:avLst/>
          </a:prstGeom>
        </p:spPr>
      </p:pic>
      <p:sp>
        <p:nvSpPr>
          <p:cNvPr id="5" name="Rectangle 3"/>
          <p:cNvSpPr txBox="1">
            <a:spLocks noChangeArrowheads="1"/>
          </p:cNvSpPr>
          <p:nvPr/>
        </p:nvSpPr>
        <p:spPr>
          <a:xfrm>
            <a:off x="433387" y="762000"/>
            <a:ext cx="8177213" cy="1295400"/>
          </a:xfrm>
          <a:prstGeom prst="rect">
            <a:avLst/>
          </a:prstGeom>
          <a:ln w="28575">
            <a:solidFill>
              <a:schemeClr val="tx1"/>
            </a:solidFill>
          </a:ln>
        </p:spPr>
        <p:txBody>
          <a:bodyPr/>
          <a:lstStyle>
            <a:lvl1pPr marL="469900" indent="-469900" algn="l" rtl="0" eaLnBrk="0" fontAlgn="base" hangingPunct="0">
              <a:spcBef>
                <a:spcPct val="20000"/>
              </a:spcBef>
              <a:spcAft>
                <a:spcPct val="0"/>
              </a:spcAft>
              <a:buClr>
                <a:schemeClr val="bg2"/>
              </a:buClr>
              <a:buSzPct val="70000"/>
              <a:buFont typeface="Wingdings" panose="05000000000000000000" pitchFamily="2" charset="2"/>
              <a:buChar char="o"/>
              <a:defRPr sz="2800">
                <a:solidFill>
                  <a:schemeClr val="tx1"/>
                </a:solidFill>
                <a:latin typeface="+mn-lt"/>
                <a:ea typeface="+mn-ea"/>
                <a:cs typeface="+mn-cs"/>
              </a:defRPr>
            </a:lvl1pPr>
            <a:lvl2pPr marL="908050" indent="-436563" algn="l" rtl="0" eaLnBrk="0" fontAlgn="base" hangingPunct="0">
              <a:spcBef>
                <a:spcPct val="20000"/>
              </a:spcBef>
              <a:spcAft>
                <a:spcPct val="0"/>
              </a:spcAft>
              <a:buClr>
                <a:schemeClr val="accent2"/>
              </a:buClr>
              <a:buSzPct val="75000"/>
              <a:buFont typeface="Wingdings" panose="05000000000000000000" pitchFamily="2" charset="2"/>
              <a:buChar char="n"/>
              <a:defRPr sz="2400">
                <a:solidFill>
                  <a:schemeClr val="tx1"/>
                </a:solidFill>
                <a:latin typeface="+mn-lt"/>
              </a:defRPr>
            </a:lvl2pPr>
            <a:lvl3pPr marL="1377950" indent="-468313" algn="l" rtl="0" eaLnBrk="0" fontAlgn="base" hangingPunct="0">
              <a:spcBef>
                <a:spcPct val="20000"/>
              </a:spcBef>
              <a:spcAft>
                <a:spcPct val="0"/>
              </a:spcAft>
              <a:buClr>
                <a:schemeClr val="bg2"/>
              </a:buClr>
              <a:buSzPct val="65000"/>
              <a:buFont typeface="Wingdings" panose="05000000000000000000" pitchFamily="2" charset="2"/>
              <a:buChar char="o"/>
              <a:defRPr sz="2000">
                <a:solidFill>
                  <a:schemeClr val="tx1"/>
                </a:solidFill>
                <a:latin typeface="+mn-lt"/>
              </a:defRPr>
            </a:lvl3pPr>
            <a:lvl4pPr marL="1827213" indent="-438150" algn="l" rtl="0" eaLnBrk="0" fontAlgn="base" hangingPunct="0">
              <a:spcBef>
                <a:spcPct val="20000"/>
              </a:spcBef>
              <a:spcAft>
                <a:spcPct val="0"/>
              </a:spcAft>
              <a:buClr>
                <a:schemeClr val="accent2"/>
              </a:buClr>
              <a:buSzPct val="75000"/>
              <a:buFont typeface="Wingdings" panose="05000000000000000000" pitchFamily="2" charset="2"/>
              <a:buChar char="n"/>
              <a:defRPr sz="1600">
                <a:solidFill>
                  <a:schemeClr val="tx1"/>
                </a:solidFill>
                <a:latin typeface="+mn-lt"/>
              </a:defRPr>
            </a:lvl4pPr>
            <a:lvl5pPr marL="2297113" indent="-468313" algn="l" rtl="0" eaLnBrk="0" fontAlgn="base" hangingPunct="0">
              <a:spcBef>
                <a:spcPct val="20000"/>
              </a:spcBef>
              <a:spcAft>
                <a:spcPct val="0"/>
              </a:spcAft>
              <a:buClr>
                <a:schemeClr val="accent1"/>
              </a:buClr>
              <a:buSzPct val="50000"/>
              <a:buFont typeface="Wingdings" panose="05000000000000000000" pitchFamily="2" charset="2"/>
              <a:buChar char="o"/>
              <a:defRPr sz="1400">
                <a:solidFill>
                  <a:schemeClr val="tx1"/>
                </a:solidFill>
                <a:latin typeface="+mn-lt"/>
              </a:defRPr>
            </a:lvl5pPr>
            <a:lvl6pPr marL="27543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6pPr>
            <a:lvl7pPr marL="32115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7pPr>
            <a:lvl8pPr marL="36687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8pPr>
            <a:lvl9pPr marL="41259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9pPr>
          </a:lstStyle>
          <a:p>
            <a:pPr marL="0" indent="0" eaLnBrk="1" hangingPunct="1">
              <a:buNone/>
              <a:defRPr/>
            </a:pPr>
            <a:r>
              <a:rPr lang="en-US" altLang="en-US" sz="2400" kern="0" dirty="0" smtClean="0"/>
              <a:t>Pseudo panel: Time series of (different) cross sections. E.g., Yearly UK Family Expenditure Survey; 7,000+ different households. What can we learn from these?</a:t>
            </a:r>
          </a:p>
          <a:p>
            <a:pPr eaLnBrk="1" hangingPunct="1">
              <a:defRPr/>
            </a:pPr>
            <a:endParaRPr lang="en-US" altLang="en-US" sz="2400" kern="0" dirty="0" smtClean="0"/>
          </a:p>
        </p:txBody>
      </p:sp>
    </p:spTree>
    <p:extLst>
      <p:ext uri="{BB962C8B-B14F-4D97-AF65-F5344CB8AC3E}">
        <p14:creationId xmlns="" xmlns:p14="http://schemas.microsoft.com/office/powerpoint/2010/main" val="20319456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ltLang="en-US" smtClean="0"/>
              <a:t>Pseudo Panel</a:t>
            </a:r>
          </a:p>
        </p:txBody>
      </p:sp>
      <p:pic>
        <p:nvPicPr>
          <p:cNvPr id="24579"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533400" y="1905000"/>
            <a:ext cx="8401050" cy="3581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pic>
      <p:pic>
        <p:nvPicPr>
          <p:cNvPr id="24580"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33400" y="5715000"/>
            <a:ext cx="8277225" cy="381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04800" y="762000"/>
            <a:ext cx="4953000" cy="37387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pic>
      <p:sp>
        <p:nvSpPr>
          <p:cNvPr id="2" name="TextBox 1"/>
          <p:cNvSpPr txBox="1"/>
          <p:nvPr/>
        </p:nvSpPr>
        <p:spPr>
          <a:xfrm>
            <a:off x="5410200" y="2209800"/>
            <a:ext cx="3352800" cy="523220"/>
          </a:xfrm>
          <a:prstGeom prst="rect">
            <a:avLst/>
          </a:prstGeom>
          <a:noFill/>
        </p:spPr>
        <p:txBody>
          <a:bodyPr wrap="square" rtlCol="0">
            <a:spAutoFit/>
          </a:bodyPr>
          <a:lstStyle/>
          <a:p>
            <a:r>
              <a:rPr lang="en-US" sz="1400" dirty="0"/>
              <a:t>http://</a:t>
            </a:r>
            <a:r>
              <a:rPr lang="en-US" sz="1400" dirty="0" smtClean="0"/>
              <a:t>www.who.int/healthinfo/paper30.pdf</a:t>
            </a:r>
          </a:p>
          <a:p>
            <a:r>
              <a:rPr lang="en-US" sz="1400" dirty="0" smtClean="0"/>
              <a:t>          also paper29.pdf</a:t>
            </a:r>
            <a:endParaRPr lang="en-US" sz="1400" dirty="0"/>
          </a:p>
        </p:txBody>
      </p:sp>
      <p:pic>
        <p:nvPicPr>
          <p:cNvPr id="3" name="Picture 2"/>
          <p:cNvPicPr>
            <a:picLocks noChangeAspect="1"/>
          </p:cNvPicPr>
          <p:nvPr/>
        </p:nvPicPr>
        <p:blipFill>
          <a:blip r:embed="rId3" cstate="print"/>
          <a:stretch>
            <a:fillRect/>
          </a:stretch>
        </p:blipFill>
        <p:spPr>
          <a:xfrm>
            <a:off x="304801" y="4577269"/>
            <a:ext cx="5257800" cy="2117872"/>
          </a:xfrm>
          <a:prstGeom prst="rect">
            <a:avLst/>
          </a:prstGeom>
        </p:spPr>
      </p:pic>
    </p:spTree>
    <p:extLst>
      <p:ext uri="{BB962C8B-B14F-4D97-AF65-F5344CB8AC3E}">
        <p14:creationId xmlns="" xmlns:p14="http://schemas.microsoft.com/office/powerpoint/2010/main" val="318538665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282825" y="838200"/>
            <a:ext cx="4206875" cy="3733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pic>
      <p:pic>
        <p:nvPicPr>
          <p:cNvPr id="27651"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09600" y="4668838"/>
            <a:ext cx="8315325" cy="20986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676400" y="1066800"/>
            <a:ext cx="5857875" cy="2419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pic>
      <p:pic>
        <p:nvPicPr>
          <p:cNvPr id="28675"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990600" y="3657600"/>
            <a:ext cx="7505700" cy="27924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p:cNvPicPr>
            <a:picLocks noChangeAspect="1" noChangeArrowheads="1"/>
          </p:cNvPicPr>
          <p:nvPr/>
        </p:nvPicPr>
        <p:blipFill>
          <a:blip r:embed="rId2" cstate="print"/>
          <a:srcRect/>
          <a:stretch>
            <a:fillRect/>
          </a:stretch>
        </p:blipFill>
        <p:spPr bwMode="auto">
          <a:xfrm>
            <a:off x="2667000" y="914400"/>
            <a:ext cx="5429669" cy="2819400"/>
          </a:xfrm>
          <a:prstGeom prst="rect">
            <a:avLst/>
          </a:prstGeom>
          <a:noFill/>
          <a:ln w="9525">
            <a:noFill/>
            <a:miter lim="800000"/>
            <a:headEnd/>
            <a:tailEnd/>
          </a:ln>
        </p:spPr>
      </p:pic>
      <p:pic>
        <p:nvPicPr>
          <p:cNvPr id="105475" name="Picture 3"/>
          <p:cNvPicPr>
            <a:picLocks noChangeAspect="1" noChangeArrowheads="1"/>
          </p:cNvPicPr>
          <p:nvPr/>
        </p:nvPicPr>
        <p:blipFill>
          <a:blip r:embed="rId3" cstate="print"/>
          <a:srcRect/>
          <a:stretch>
            <a:fillRect/>
          </a:stretch>
        </p:blipFill>
        <p:spPr bwMode="auto">
          <a:xfrm>
            <a:off x="304800" y="762000"/>
            <a:ext cx="1885950" cy="5972175"/>
          </a:xfrm>
          <a:prstGeom prst="rect">
            <a:avLst/>
          </a:prstGeom>
          <a:noFill/>
          <a:ln w="9525">
            <a:noFill/>
            <a:miter lim="800000"/>
            <a:headEnd/>
            <a:tailEnd/>
          </a:ln>
        </p:spPr>
      </p:pic>
      <p:pic>
        <p:nvPicPr>
          <p:cNvPr id="105476" name="Picture 4"/>
          <p:cNvPicPr>
            <a:picLocks noChangeAspect="1" noChangeArrowheads="1"/>
          </p:cNvPicPr>
          <p:nvPr/>
        </p:nvPicPr>
        <p:blipFill>
          <a:blip r:embed="rId4" cstate="print"/>
          <a:srcRect/>
          <a:stretch>
            <a:fillRect/>
          </a:stretch>
        </p:blipFill>
        <p:spPr bwMode="auto">
          <a:xfrm>
            <a:off x="2487598" y="4038600"/>
            <a:ext cx="6275402" cy="2438400"/>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1290637" y="1247775"/>
            <a:ext cx="6562725" cy="4362450"/>
          </a:xfrm>
          <a:prstGeom prst="rect">
            <a:avLst/>
          </a:prstGeo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4"/>
          <p:cNvSpPr>
            <a:spLocks noGrp="1" noChangeArrowheads="1"/>
          </p:cNvSpPr>
          <p:nvPr>
            <p:ph type="title" idx="4294967295"/>
          </p:nvPr>
        </p:nvSpPr>
        <p:spPr>
          <a:xfrm>
            <a:off x="0" y="685800"/>
            <a:ext cx="8229600" cy="762000"/>
          </a:xfrm>
        </p:spPr>
        <p:txBody>
          <a:bodyPr/>
          <a:lstStyle/>
          <a:p>
            <a:pPr eaLnBrk="1" hangingPunct="1"/>
            <a:r>
              <a:rPr lang="en-US" altLang="en-US" smtClean="0"/>
              <a:t>Cornwell and Rupert Data</a:t>
            </a:r>
          </a:p>
        </p:txBody>
      </p:sp>
      <p:sp>
        <p:nvSpPr>
          <p:cNvPr id="30723" name="Text Box 5"/>
          <p:cNvSpPr txBox="1">
            <a:spLocks noChangeArrowheads="1"/>
          </p:cNvSpPr>
          <p:nvPr/>
        </p:nvSpPr>
        <p:spPr bwMode="auto">
          <a:xfrm>
            <a:off x="533400" y="1587500"/>
            <a:ext cx="8229600" cy="45243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spcBef>
                <a:spcPct val="50000"/>
              </a:spcBef>
            </a:pPr>
            <a:r>
              <a:rPr lang="en-US" altLang="en-US" sz="1600" b="1">
                <a:latin typeface="Tahoma" panose="020B0604030504040204" pitchFamily="34" charset="0"/>
              </a:rPr>
              <a:t>Cornwell and Rupert Returns to Schooling Data, 595 Individuals, 7 Years</a:t>
            </a:r>
            <a:r>
              <a:rPr lang="en-US" altLang="en-US" sz="1600">
                <a:latin typeface="Tahoma" panose="020B0604030504040204" pitchFamily="34" charset="0"/>
              </a:rPr>
              <a:t/>
            </a:r>
            <a:br>
              <a:rPr lang="en-US" altLang="en-US" sz="1600">
                <a:latin typeface="Tahoma" panose="020B0604030504040204" pitchFamily="34" charset="0"/>
              </a:rPr>
            </a:br>
            <a:r>
              <a:rPr lang="en-US" altLang="en-US" sz="1600" smtClean="0">
                <a:latin typeface="Tahoma" panose="020B0604030504040204" pitchFamily="34" charset="0"/>
              </a:rPr>
              <a:t>(1976-1982; Extracted </a:t>
            </a:r>
            <a:r>
              <a:rPr lang="en-US" altLang="en-US" sz="1600">
                <a:latin typeface="Tahoma" panose="020B0604030504040204" pitchFamily="34" charset="0"/>
              </a:rPr>
              <a:t>from NLSY.) </a:t>
            </a:r>
            <a:r>
              <a:rPr lang="en-US" altLang="en-US" sz="1600" b="1">
                <a:latin typeface="Tahoma" panose="020B0604030504040204" pitchFamily="34" charset="0"/>
              </a:rPr>
              <a:t>Variables in the file are</a:t>
            </a:r>
            <a:endParaRPr lang="en-US" altLang="en-US" sz="1600">
              <a:latin typeface="Tahoma" panose="020B0604030504040204" pitchFamily="34" charset="0"/>
            </a:endParaRPr>
          </a:p>
          <a:p>
            <a:pPr>
              <a:spcBef>
                <a:spcPct val="50000"/>
              </a:spcBef>
            </a:pPr>
            <a:r>
              <a:rPr lang="en-US" altLang="en-US" sz="1600">
                <a:latin typeface="Tahoma" panose="020B0604030504040204" pitchFamily="34" charset="0"/>
              </a:rPr>
              <a:t>EXP 	= work experience</a:t>
            </a:r>
            <a:br>
              <a:rPr lang="en-US" altLang="en-US" sz="1600">
                <a:latin typeface="Tahoma" panose="020B0604030504040204" pitchFamily="34" charset="0"/>
              </a:rPr>
            </a:br>
            <a:r>
              <a:rPr lang="en-US" altLang="en-US" sz="1600">
                <a:latin typeface="Tahoma" panose="020B0604030504040204" pitchFamily="34" charset="0"/>
              </a:rPr>
              <a:t>WKS 	= weeks worked</a:t>
            </a:r>
            <a:br>
              <a:rPr lang="en-US" altLang="en-US" sz="1600">
                <a:latin typeface="Tahoma" panose="020B0604030504040204" pitchFamily="34" charset="0"/>
              </a:rPr>
            </a:br>
            <a:r>
              <a:rPr lang="en-US" altLang="en-US" sz="1600">
                <a:latin typeface="Tahoma" panose="020B0604030504040204" pitchFamily="34" charset="0"/>
              </a:rPr>
              <a:t>OCC 	= occupation, 1 if blue collar, </a:t>
            </a:r>
            <a:br>
              <a:rPr lang="en-US" altLang="en-US" sz="1600">
                <a:latin typeface="Tahoma" panose="020B0604030504040204" pitchFamily="34" charset="0"/>
              </a:rPr>
            </a:br>
            <a:r>
              <a:rPr lang="en-US" altLang="en-US" sz="1600">
                <a:latin typeface="Tahoma" panose="020B0604030504040204" pitchFamily="34" charset="0"/>
              </a:rPr>
              <a:t>IND 	= 1 if manufacturing industry</a:t>
            </a:r>
            <a:br>
              <a:rPr lang="en-US" altLang="en-US" sz="1600">
                <a:latin typeface="Tahoma" panose="020B0604030504040204" pitchFamily="34" charset="0"/>
              </a:rPr>
            </a:br>
            <a:r>
              <a:rPr lang="en-US" altLang="en-US" sz="1600">
                <a:latin typeface="Tahoma" panose="020B0604030504040204" pitchFamily="34" charset="0"/>
              </a:rPr>
              <a:t>SOUTH 	= 1 if resides in south</a:t>
            </a:r>
            <a:br>
              <a:rPr lang="en-US" altLang="en-US" sz="1600">
                <a:latin typeface="Tahoma" panose="020B0604030504040204" pitchFamily="34" charset="0"/>
              </a:rPr>
            </a:br>
            <a:r>
              <a:rPr lang="en-US" altLang="en-US" sz="1600">
                <a:latin typeface="Tahoma" panose="020B0604030504040204" pitchFamily="34" charset="0"/>
              </a:rPr>
              <a:t>SMSA	= 1 if resides in a city (SMSA)</a:t>
            </a:r>
            <a:br>
              <a:rPr lang="en-US" altLang="en-US" sz="1600">
                <a:latin typeface="Tahoma" panose="020B0604030504040204" pitchFamily="34" charset="0"/>
              </a:rPr>
            </a:br>
            <a:r>
              <a:rPr lang="en-US" altLang="en-US" sz="1600">
                <a:latin typeface="Tahoma" panose="020B0604030504040204" pitchFamily="34" charset="0"/>
              </a:rPr>
              <a:t>MS 	= 1 if married</a:t>
            </a:r>
            <a:br>
              <a:rPr lang="en-US" altLang="en-US" sz="1600">
                <a:latin typeface="Tahoma" panose="020B0604030504040204" pitchFamily="34" charset="0"/>
              </a:rPr>
            </a:br>
            <a:r>
              <a:rPr lang="en-US" altLang="en-US" sz="1600">
                <a:latin typeface="Tahoma" panose="020B0604030504040204" pitchFamily="34" charset="0"/>
              </a:rPr>
              <a:t>FEM 	= 1 if female</a:t>
            </a:r>
            <a:br>
              <a:rPr lang="en-US" altLang="en-US" sz="1600">
                <a:latin typeface="Tahoma" panose="020B0604030504040204" pitchFamily="34" charset="0"/>
              </a:rPr>
            </a:br>
            <a:r>
              <a:rPr lang="en-US" altLang="en-US" sz="1600">
                <a:latin typeface="Tahoma" panose="020B0604030504040204" pitchFamily="34" charset="0"/>
              </a:rPr>
              <a:t>UNION 	= 1 if wage set by union contract</a:t>
            </a:r>
            <a:br>
              <a:rPr lang="en-US" altLang="en-US" sz="1600">
                <a:latin typeface="Tahoma" panose="020B0604030504040204" pitchFamily="34" charset="0"/>
              </a:rPr>
            </a:br>
            <a:r>
              <a:rPr lang="en-US" altLang="en-US" sz="1600">
                <a:latin typeface="Tahoma" panose="020B0604030504040204" pitchFamily="34" charset="0"/>
              </a:rPr>
              <a:t>ED 	= years of education</a:t>
            </a:r>
            <a:br>
              <a:rPr lang="en-US" altLang="en-US" sz="1600">
                <a:latin typeface="Tahoma" panose="020B0604030504040204" pitchFamily="34" charset="0"/>
              </a:rPr>
            </a:br>
            <a:r>
              <a:rPr lang="en-US" altLang="en-US" sz="1600">
                <a:latin typeface="Tahoma" panose="020B0604030504040204" pitchFamily="34" charset="0"/>
              </a:rPr>
              <a:t>LWAGE 	= log of wage = dependent variable in regressions</a:t>
            </a:r>
          </a:p>
          <a:p>
            <a:pPr>
              <a:spcBef>
                <a:spcPct val="50000"/>
              </a:spcBef>
            </a:pPr>
            <a:r>
              <a:rPr lang="en-US" altLang="en-US" sz="1600">
                <a:latin typeface="Tahoma" panose="020B0604030504040204" pitchFamily="34" charset="0"/>
              </a:rPr>
              <a:t>These data were analyzed in Cornwell, C. and Rupert, P., "Efficient Estimation with Panel Data: An Empirical Comparison of Instrumental Variable Estimators," Journal of Applied Econometrics, 3, 1988, pp. 149-155.  See Baltagi, page 122 for further analysis.  The data were downloaded from the website for Baltagi's text. </a:t>
            </a:r>
          </a:p>
        </p:txBody>
      </p:sp>
      <p:sp>
        <p:nvSpPr>
          <p:cNvPr id="30724" name="Rectangle 4"/>
          <p:cNvSpPr>
            <a:spLocks noChangeArrowheads="1"/>
          </p:cNvSpPr>
          <p:nvPr/>
        </p:nvSpPr>
        <p:spPr bwMode="auto">
          <a:xfrm>
            <a:off x="528638" y="4667250"/>
            <a:ext cx="5715000" cy="304800"/>
          </a:xfrm>
          <a:prstGeom prst="rect">
            <a:avLst/>
          </a:prstGeom>
          <a:solidFill>
            <a:srgbClr val="CC99FF">
              <a:alpha val="25882"/>
            </a:srgbClr>
          </a:solidFill>
          <a:ln w="19050">
            <a:solidFill>
              <a:schemeClr val="tx1"/>
            </a:solidFill>
            <a:miter lim="800000"/>
            <a:headEnd/>
            <a:tailEnd/>
          </a:ln>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endParaRPr lang="en-US" altLang="en-US"/>
          </a:p>
        </p:txBody>
      </p:sp>
      <p:sp>
        <p:nvSpPr>
          <p:cNvPr id="30725" name="Rectangle 4"/>
          <p:cNvSpPr>
            <a:spLocks noChangeArrowheads="1"/>
          </p:cNvSpPr>
          <p:nvPr/>
        </p:nvSpPr>
        <p:spPr bwMode="auto">
          <a:xfrm>
            <a:off x="5529263" y="1600200"/>
            <a:ext cx="2667000" cy="304800"/>
          </a:xfrm>
          <a:prstGeom prst="rect">
            <a:avLst/>
          </a:prstGeom>
          <a:solidFill>
            <a:srgbClr val="CC99FF">
              <a:alpha val="25882"/>
            </a:srgbClr>
          </a:solidFill>
          <a:ln w="19050">
            <a:solidFill>
              <a:schemeClr val="tx1"/>
            </a:solidFill>
            <a:miter lim="800000"/>
            <a:headEnd/>
            <a:tailEnd/>
          </a:ln>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endParaRPr lang="en-US" alt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7"/>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362200" y="766763"/>
            <a:ext cx="3790950" cy="584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p:cNvPicPr>
            <a:picLocks noChangeAspect="1" noChangeArrowheads="1"/>
          </p:cNvPicPr>
          <p:nvPr/>
        </p:nvPicPr>
        <p:blipFill>
          <a:blip r:embed="rId2" cstate="print"/>
          <a:srcRect/>
          <a:stretch>
            <a:fillRect/>
          </a:stretch>
        </p:blipFill>
        <p:spPr bwMode="auto">
          <a:xfrm>
            <a:off x="838200" y="1447800"/>
            <a:ext cx="7343775" cy="5264150"/>
          </a:xfrm>
          <a:prstGeom prst="rect">
            <a:avLst/>
          </a:prstGeom>
          <a:noFill/>
          <a:ln w="9525">
            <a:noFill/>
            <a:miter lim="800000"/>
            <a:headEnd/>
            <a:tailEnd/>
          </a:ln>
        </p:spPr>
      </p:pic>
      <p:sp>
        <p:nvSpPr>
          <p:cNvPr id="53251" name="TextBox 2"/>
          <p:cNvSpPr txBox="1">
            <a:spLocks noChangeArrowheads="1"/>
          </p:cNvSpPr>
          <p:nvPr/>
        </p:nvSpPr>
        <p:spPr bwMode="auto">
          <a:xfrm>
            <a:off x="762000" y="990600"/>
            <a:ext cx="7924800" cy="369332"/>
          </a:xfrm>
          <a:prstGeom prst="rect">
            <a:avLst/>
          </a:prstGeom>
          <a:noFill/>
          <a:ln w="9525">
            <a:noFill/>
            <a:miter lim="800000"/>
            <a:headEnd/>
            <a:tailEnd/>
          </a:ln>
        </p:spPr>
        <p:txBody>
          <a:bodyPr wrap="square">
            <a:spAutoFit/>
          </a:bodyPr>
          <a:lstStyle/>
          <a:p>
            <a:r>
              <a:rPr lang="en-US" altLang="en-US" b="1" smtClean="0">
                <a:latin typeface="Arial" pitchFamily="34" charset="0"/>
              </a:rPr>
              <a:t>A Stated </a:t>
            </a:r>
            <a:r>
              <a:rPr lang="en-US" altLang="en-US" b="1">
                <a:latin typeface="Arial" pitchFamily="34" charset="0"/>
              </a:rPr>
              <a:t>Choice Experiment: Unlabeled Alternatives, One Observation</a:t>
            </a:r>
          </a:p>
        </p:txBody>
      </p:sp>
      <p:sp>
        <p:nvSpPr>
          <p:cNvPr id="53252" name="TextBox 3"/>
          <p:cNvSpPr txBox="1">
            <a:spLocks noChangeArrowheads="1"/>
          </p:cNvSpPr>
          <p:nvPr/>
        </p:nvSpPr>
        <p:spPr bwMode="auto">
          <a:xfrm>
            <a:off x="8229600" y="1676400"/>
            <a:ext cx="533400" cy="4832350"/>
          </a:xfrm>
          <a:prstGeom prst="rect">
            <a:avLst/>
          </a:prstGeom>
          <a:noFill/>
          <a:ln w="6350">
            <a:solidFill>
              <a:schemeClr val="tx1"/>
            </a:solidFill>
            <a:miter lim="800000"/>
            <a:headEnd/>
            <a:tailEnd/>
          </a:ln>
        </p:spPr>
        <p:txBody>
          <a:bodyPr>
            <a:spAutoFit/>
          </a:bodyPr>
          <a:lstStyle/>
          <a:p>
            <a:r>
              <a:rPr lang="en-US" altLang="en-US" sz="1400" b="1">
                <a:latin typeface="Arial" pitchFamily="34" charset="0"/>
              </a:rPr>
              <a:t>t=1</a:t>
            </a:r>
          </a:p>
          <a:p>
            <a:endParaRPr lang="en-US" altLang="en-US" sz="1400" b="1">
              <a:latin typeface="Arial" pitchFamily="34" charset="0"/>
            </a:endParaRPr>
          </a:p>
          <a:p>
            <a:endParaRPr lang="en-US" altLang="en-US" sz="1400" b="1">
              <a:latin typeface="Arial" pitchFamily="34" charset="0"/>
            </a:endParaRPr>
          </a:p>
          <a:p>
            <a:r>
              <a:rPr lang="en-US" altLang="en-US" sz="1400" b="1">
                <a:latin typeface="Arial" pitchFamily="34" charset="0"/>
              </a:rPr>
              <a:t>t=2</a:t>
            </a:r>
          </a:p>
          <a:p>
            <a:endParaRPr lang="en-US" altLang="en-US" sz="1400" b="1">
              <a:latin typeface="Arial" pitchFamily="34" charset="0"/>
            </a:endParaRPr>
          </a:p>
          <a:p>
            <a:endParaRPr lang="en-US" altLang="en-US" sz="1400" b="1">
              <a:latin typeface="Arial" pitchFamily="34" charset="0"/>
            </a:endParaRPr>
          </a:p>
          <a:p>
            <a:r>
              <a:rPr lang="en-US" altLang="en-US" sz="1400" b="1">
                <a:latin typeface="Arial" pitchFamily="34" charset="0"/>
              </a:rPr>
              <a:t>t=3</a:t>
            </a:r>
          </a:p>
          <a:p>
            <a:endParaRPr lang="en-US" altLang="en-US" sz="1400" b="1">
              <a:latin typeface="Arial" pitchFamily="34" charset="0"/>
            </a:endParaRPr>
          </a:p>
          <a:p>
            <a:endParaRPr lang="en-US" altLang="en-US" sz="1400" b="1">
              <a:latin typeface="Arial" pitchFamily="34" charset="0"/>
            </a:endParaRPr>
          </a:p>
          <a:p>
            <a:r>
              <a:rPr lang="en-US" altLang="en-US" sz="1400" b="1">
                <a:latin typeface="Arial" pitchFamily="34" charset="0"/>
              </a:rPr>
              <a:t>t=4</a:t>
            </a:r>
          </a:p>
          <a:p>
            <a:endParaRPr lang="en-US" altLang="en-US" sz="1400" b="1">
              <a:latin typeface="Arial" pitchFamily="34" charset="0"/>
            </a:endParaRPr>
          </a:p>
          <a:p>
            <a:endParaRPr lang="en-US" altLang="en-US" sz="1400" b="1">
              <a:latin typeface="Arial" pitchFamily="34" charset="0"/>
            </a:endParaRPr>
          </a:p>
          <a:p>
            <a:r>
              <a:rPr lang="en-US" altLang="en-US" sz="1400" b="1">
                <a:latin typeface="Arial" pitchFamily="34" charset="0"/>
              </a:rPr>
              <a:t>t=5</a:t>
            </a:r>
          </a:p>
          <a:p>
            <a:endParaRPr lang="en-US" altLang="en-US" sz="1400" b="1">
              <a:latin typeface="Arial" pitchFamily="34" charset="0"/>
            </a:endParaRPr>
          </a:p>
          <a:p>
            <a:endParaRPr lang="en-US" altLang="en-US" sz="1400" b="1">
              <a:latin typeface="Arial" pitchFamily="34" charset="0"/>
            </a:endParaRPr>
          </a:p>
          <a:p>
            <a:r>
              <a:rPr lang="en-US" altLang="en-US" sz="1400" b="1">
                <a:latin typeface="Arial" pitchFamily="34" charset="0"/>
              </a:rPr>
              <a:t>t=6</a:t>
            </a:r>
          </a:p>
          <a:p>
            <a:endParaRPr lang="en-US" altLang="en-US" sz="1400" b="1">
              <a:latin typeface="Arial" pitchFamily="34" charset="0"/>
            </a:endParaRPr>
          </a:p>
          <a:p>
            <a:endParaRPr lang="en-US" altLang="en-US" sz="1400" b="1">
              <a:latin typeface="Arial" pitchFamily="34" charset="0"/>
            </a:endParaRPr>
          </a:p>
          <a:p>
            <a:r>
              <a:rPr lang="en-US" altLang="en-US" sz="1400" b="1">
                <a:latin typeface="Arial" pitchFamily="34" charset="0"/>
              </a:rPr>
              <a:t>t=7</a:t>
            </a:r>
          </a:p>
          <a:p>
            <a:endParaRPr lang="en-US" altLang="en-US" sz="1400" b="1">
              <a:latin typeface="Arial" pitchFamily="34" charset="0"/>
            </a:endParaRPr>
          </a:p>
          <a:p>
            <a:endParaRPr lang="en-US" altLang="en-US" sz="1400" b="1">
              <a:latin typeface="Arial" pitchFamily="34" charset="0"/>
            </a:endParaRPr>
          </a:p>
          <a:p>
            <a:r>
              <a:rPr lang="en-US" altLang="en-US" sz="1400" b="1">
                <a:latin typeface="Arial" pitchFamily="34" charset="0"/>
              </a:rPr>
              <a:t>t=8</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Number Placeholder 1"/>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890374EE-E4CB-444F-89A8-4C3A333ECAC8}" type="slidenum">
              <a:rPr lang="en-US" altLang="en-US">
                <a:latin typeface="Arial" panose="020B0604020202020204" pitchFamily="34" charset="0"/>
              </a:rPr>
              <a:pPr/>
              <a:t>35</a:t>
            </a:fld>
            <a:endParaRPr lang="en-US" altLang="en-US">
              <a:latin typeface="Arial" panose="020B0604020202020204" pitchFamily="34" charset="0"/>
            </a:endParaRPr>
          </a:p>
        </p:txBody>
      </p:sp>
      <p:sp>
        <p:nvSpPr>
          <p:cNvPr id="33795" name="Rectangle 2"/>
          <p:cNvSpPr>
            <a:spLocks noGrp="1" noChangeArrowheads="1"/>
          </p:cNvSpPr>
          <p:nvPr>
            <p:ph type="title" idx="4294967295"/>
          </p:nvPr>
        </p:nvSpPr>
        <p:spPr>
          <a:xfrm>
            <a:off x="304800" y="457200"/>
            <a:ext cx="8229600" cy="1139825"/>
          </a:xfrm>
        </p:spPr>
        <p:txBody>
          <a:bodyPr/>
          <a:lstStyle/>
          <a:p>
            <a:pPr eaLnBrk="1" hangingPunct="1"/>
            <a:r>
              <a:rPr lang="en-US" altLang="en-US" b="1" smtClean="0">
                <a:solidFill>
                  <a:schemeClr val="tx1"/>
                </a:solidFill>
              </a:rPr>
              <a:t>Application: Health Care Panel Data</a:t>
            </a:r>
          </a:p>
        </p:txBody>
      </p:sp>
      <p:sp>
        <p:nvSpPr>
          <p:cNvPr id="33796" name="Text Box 3"/>
          <p:cNvSpPr txBox="1">
            <a:spLocks noChangeArrowheads="1"/>
          </p:cNvSpPr>
          <p:nvPr/>
        </p:nvSpPr>
        <p:spPr bwMode="auto">
          <a:xfrm>
            <a:off x="457200" y="1828800"/>
            <a:ext cx="8382000" cy="41088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spcBef>
                <a:spcPct val="50000"/>
              </a:spcBef>
            </a:pPr>
            <a:r>
              <a:rPr lang="en-US" altLang="en-US" sz="1600" b="1" dirty="0">
                <a:solidFill>
                  <a:srgbClr val="FF3300"/>
                </a:solidFill>
                <a:cs typeface="Arial" panose="020B0604020202020204" pitchFamily="34" charset="0"/>
              </a:rPr>
              <a:t>German Health Care Usage Data</a:t>
            </a:r>
            <a:r>
              <a:rPr lang="en-US" altLang="en-US" sz="1400" b="1" dirty="0">
                <a:cs typeface="Arial" panose="020B0604020202020204" pitchFamily="34" charset="0"/>
              </a:rPr>
              <a:t>, 7,293 Individuals, Varying Numbers of </a:t>
            </a:r>
            <a:r>
              <a:rPr lang="en-US" altLang="en-US" sz="1400" b="1" dirty="0" smtClean="0">
                <a:cs typeface="Arial" panose="020B0604020202020204" pitchFamily="34" charset="0"/>
              </a:rPr>
              <a:t>Periods</a:t>
            </a:r>
            <a:r>
              <a:rPr lang="en-US" altLang="en-US" sz="1400" dirty="0">
                <a:cs typeface="Arial" panose="020B0604020202020204" pitchFamily="34" charset="0"/>
              </a:rPr>
              <a:t/>
            </a:r>
            <a:br>
              <a:rPr lang="en-US" altLang="en-US" sz="1400" dirty="0">
                <a:cs typeface="Arial" panose="020B0604020202020204" pitchFamily="34" charset="0"/>
              </a:rPr>
            </a:br>
            <a:r>
              <a:rPr lang="en-US" altLang="en-US" sz="1400" dirty="0">
                <a:cs typeface="Arial" panose="020B0604020202020204" pitchFamily="34" charset="0"/>
              </a:rPr>
              <a:t>Data downloaded from Journal of Applied Econometrics Archive. This is an unbalanced panel. They can be used for regression, count models, binary choice, ordered choice, and bivariate binary choice.  </a:t>
            </a:r>
            <a:r>
              <a:rPr lang="en-US" altLang="en-US" sz="1400" b="1" dirty="0">
                <a:solidFill>
                  <a:srgbClr val="FF3300"/>
                </a:solidFill>
                <a:cs typeface="Arial" panose="020B0604020202020204" pitchFamily="34" charset="0"/>
              </a:rPr>
              <a:t>This is a large data set.  There are altogether 27,326 observations.  The number of observations ranges from 1 to 7.  (Frequencies are: 1=1525, 2=1079, 3=825, 4=926, 5=1051, 6=1000, 7=887).</a:t>
            </a:r>
            <a:r>
              <a:rPr lang="en-US" altLang="en-US" sz="1400" dirty="0">
                <a:cs typeface="Arial" panose="020B0604020202020204" pitchFamily="34" charset="0"/>
              </a:rPr>
              <a:t> </a:t>
            </a:r>
            <a:endParaRPr lang="en-US" altLang="en-US" sz="1400" dirty="0" smtClean="0">
              <a:cs typeface="Arial" panose="020B0604020202020204" pitchFamily="34" charset="0"/>
            </a:endParaRPr>
          </a:p>
          <a:p>
            <a:pPr>
              <a:spcBef>
                <a:spcPct val="50000"/>
              </a:spcBef>
            </a:pPr>
            <a:endParaRPr lang="en-US" altLang="en-US" sz="1400" dirty="0">
              <a:cs typeface="Arial" panose="020B0604020202020204" pitchFamily="34" charset="0"/>
            </a:endParaRPr>
          </a:p>
          <a:p>
            <a:r>
              <a:rPr lang="en-US" altLang="en-US" sz="1400" dirty="0">
                <a:cs typeface="Arial" panose="020B0604020202020204" pitchFamily="34" charset="0"/>
              </a:rPr>
              <a:t>                   </a:t>
            </a:r>
            <a:r>
              <a:rPr lang="en-US" altLang="en-US" sz="1400" b="1" dirty="0">
                <a:cs typeface="Arial" panose="020B0604020202020204" pitchFamily="34" charset="0"/>
              </a:rPr>
              <a:t>DOCTOR  	=  1(Number of doctor visits &gt; 0)</a:t>
            </a:r>
            <a:br>
              <a:rPr lang="en-US" altLang="en-US" sz="1400" b="1" dirty="0">
                <a:cs typeface="Arial" panose="020B0604020202020204" pitchFamily="34" charset="0"/>
              </a:rPr>
            </a:br>
            <a:r>
              <a:rPr lang="en-US" altLang="en-US" sz="1400" b="1" dirty="0">
                <a:cs typeface="Arial" panose="020B0604020202020204" pitchFamily="34" charset="0"/>
              </a:rPr>
              <a:t>                   HOSPITAL	=  1(Number of hospital visits &gt; 0)</a:t>
            </a:r>
          </a:p>
          <a:p>
            <a:r>
              <a:rPr lang="en-US" altLang="en-US" sz="1400" b="1" dirty="0">
                <a:cs typeface="Arial" panose="020B0604020202020204" pitchFamily="34" charset="0"/>
              </a:rPr>
              <a:t>                   HSAT       	=  health satisfaction, coded 0 (low) - 10 (high)  </a:t>
            </a:r>
          </a:p>
          <a:p>
            <a:r>
              <a:rPr lang="en-US" altLang="en-US" sz="1400" b="1" dirty="0">
                <a:solidFill>
                  <a:srgbClr val="FF3300"/>
                </a:solidFill>
                <a:cs typeface="Arial" panose="020B0604020202020204" pitchFamily="34" charset="0"/>
              </a:rPr>
              <a:t>                   </a:t>
            </a:r>
            <a:r>
              <a:rPr lang="en-US" altLang="en-US" sz="1400" b="1" dirty="0">
                <a:cs typeface="Arial" panose="020B0604020202020204" pitchFamily="34" charset="0"/>
              </a:rPr>
              <a:t>DOCVIS    	=  number of doctor visits in last three months</a:t>
            </a:r>
            <a:br>
              <a:rPr lang="en-US" altLang="en-US" sz="1400" b="1" dirty="0">
                <a:cs typeface="Arial" panose="020B0604020202020204" pitchFamily="34" charset="0"/>
              </a:rPr>
            </a:br>
            <a:r>
              <a:rPr lang="en-US" altLang="en-US" sz="1400" b="1" dirty="0">
                <a:cs typeface="Arial" panose="020B0604020202020204" pitchFamily="34" charset="0"/>
              </a:rPr>
              <a:t>                   HOSPVIS  	=  number of hospital visits in last calendar year</a:t>
            </a:r>
            <a:r>
              <a:rPr lang="en-US" altLang="en-US" sz="1400" b="1" dirty="0">
                <a:solidFill>
                  <a:srgbClr val="FF3300"/>
                </a:solidFill>
                <a:cs typeface="Arial" panose="020B0604020202020204" pitchFamily="34" charset="0"/>
              </a:rPr>
              <a:t/>
            </a:r>
            <a:br>
              <a:rPr lang="en-US" altLang="en-US" sz="1400" b="1" dirty="0">
                <a:solidFill>
                  <a:srgbClr val="FF3300"/>
                </a:solidFill>
                <a:cs typeface="Arial" panose="020B0604020202020204" pitchFamily="34" charset="0"/>
              </a:rPr>
            </a:br>
            <a:r>
              <a:rPr lang="en-US" altLang="en-US" sz="1400" b="1" dirty="0">
                <a:solidFill>
                  <a:srgbClr val="FF3300"/>
                </a:solidFill>
                <a:cs typeface="Arial" panose="020B0604020202020204" pitchFamily="34" charset="0"/>
              </a:rPr>
              <a:t>                   </a:t>
            </a:r>
            <a:r>
              <a:rPr lang="en-US" altLang="en-US" sz="1400" b="1" dirty="0">
                <a:cs typeface="Arial" panose="020B0604020202020204" pitchFamily="34" charset="0"/>
              </a:rPr>
              <a:t>PUBLIC    	=  insured in public health insurance = 1; otherwise = 0</a:t>
            </a:r>
            <a:br>
              <a:rPr lang="en-US" altLang="en-US" sz="1400" b="1" dirty="0">
                <a:cs typeface="Arial" panose="020B0604020202020204" pitchFamily="34" charset="0"/>
              </a:rPr>
            </a:br>
            <a:r>
              <a:rPr lang="en-US" altLang="en-US" sz="1400" b="1" dirty="0">
                <a:cs typeface="Arial" panose="020B0604020202020204" pitchFamily="34" charset="0"/>
              </a:rPr>
              <a:t>                   ADDON 	=  insured by add-on insurance = 1; </a:t>
            </a:r>
            <a:r>
              <a:rPr lang="en-US" altLang="en-US" sz="1400" b="1" dirty="0" err="1">
                <a:cs typeface="Arial" panose="020B0604020202020204" pitchFamily="34" charset="0"/>
              </a:rPr>
              <a:t>otherswise</a:t>
            </a:r>
            <a:r>
              <a:rPr lang="en-US" altLang="en-US" sz="1400" b="1" dirty="0">
                <a:cs typeface="Arial" panose="020B0604020202020204" pitchFamily="34" charset="0"/>
              </a:rPr>
              <a:t> = 0</a:t>
            </a:r>
          </a:p>
          <a:p>
            <a:r>
              <a:rPr lang="en-US" altLang="en-US" sz="1400" dirty="0">
                <a:cs typeface="Arial" panose="020B0604020202020204" pitchFamily="34" charset="0"/>
              </a:rPr>
              <a:t>                   </a:t>
            </a:r>
            <a:r>
              <a:rPr lang="en-US" altLang="en-US" sz="1400" b="1" dirty="0">
                <a:cs typeface="Arial" panose="020B0604020202020204" pitchFamily="34" charset="0"/>
              </a:rPr>
              <a:t>HHNINC 	=  household nominal monthly net income in German marks / 10000</a:t>
            </a:r>
            <a:r>
              <a:rPr lang="en-US" altLang="en-US" sz="1400" dirty="0">
                <a:cs typeface="Arial" panose="020B0604020202020204" pitchFamily="34" charset="0"/>
              </a:rPr>
              <a:t>.</a:t>
            </a:r>
            <a:br>
              <a:rPr lang="en-US" altLang="en-US" sz="1400" dirty="0">
                <a:cs typeface="Arial" panose="020B0604020202020204" pitchFamily="34" charset="0"/>
              </a:rPr>
            </a:br>
            <a:r>
              <a:rPr lang="en-US" altLang="en-US" sz="1400" dirty="0">
                <a:cs typeface="Arial" panose="020B0604020202020204" pitchFamily="34" charset="0"/>
              </a:rPr>
              <a:t>                   </a:t>
            </a:r>
            <a:r>
              <a:rPr lang="en-US" altLang="en-US" sz="1400" b="1" dirty="0">
                <a:cs typeface="Arial" panose="020B0604020202020204" pitchFamily="34" charset="0"/>
              </a:rPr>
              <a:t>HHKIDS 	=  children under age 16 in the household = 1; otherwise = 0</a:t>
            </a:r>
            <a:br>
              <a:rPr lang="en-US" altLang="en-US" sz="1400" b="1" dirty="0">
                <a:cs typeface="Arial" panose="020B0604020202020204" pitchFamily="34" charset="0"/>
              </a:rPr>
            </a:br>
            <a:r>
              <a:rPr lang="en-US" altLang="en-US" sz="1400" b="1" dirty="0">
                <a:cs typeface="Arial" panose="020B0604020202020204" pitchFamily="34" charset="0"/>
              </a:rPr>
              <a:t>                   EDUC 	=  years of schooling </a:t>
            </a:r>
          </a:p>
          <a:p>
            <a:r>
              <a:rPr lang="en-US" altLang="en-US" sz="1400" b="1" dirty="0">
                <a:cs typeface="Arial" panose="020B0604020202020204" pitchFamily="34" charset="0"/>
              </a:rPr>
              <a:t>                   AGE 	=  age in years</a:t>
            </a:r>
          </a:p>
          <a:p>
            <a:r>
              <a:rPr lang="en-US" altLang="en-US" sz="1400" b="1" dirty="0">
                <a:cs typeface="Arial" panose="020B0604020202020204" pitchFamily="34" charset="0"/>
              </a:rPr>
              <a:t>                   MARRIED 	=  marital status</a:t>
            </a:r>
          </a:p>
        </p:txBody>
      </p:sp>
      <p:sp>
        <p:nvSpPr>
          <p:cNvPr id="33797" name="Line 4"/>
          <p:cNvSpPr>
            <a:spLocks noChangeShapeType="1"/>
          </p:cNvSpPr>
          <p:nvPr/>
        </p:nvSpPr>
        <p:spPr bwMode="auto">
          <a:xfrm>
            <a:off x="685800" y="3810000"/>
            <a:ext cx="609600" cy="0"/>
          </a:xfrm>
          <a:prstGeom prst="line">
            <a:avLst/>
          </a:prstGeom>
          <a:noFill/>
          <a:ln w="57150">
            <a:solidFill>
              <a:srgbClr val="FF3300"/>
            </a:solidFill>
            <a:round/>
            <a:headEnd/>
            <a:tailEnd type="triangle" w="med" len="med"/>
          </a:ln>
          <a:extLst>
            <a:ext uri="{909E8E84-426E-40DD-AFC4-6F175D3DCCD1}">
              <a14:hiddenFill xmlns="" xmlns:a14="http://schemas.microsoft.com/office/drawing/2010/main">
                <a:noFill/>
              </a14:hiddenFill>
            </a:ext>
          </a:extLst>
        </p:spPr>
        <p:txBody>
          <a:bodyPr wrap="none"/>
          <a:lstStyle/>
          <a:p>
            <a:endParaRPr lang="en-US"/>
          </a:p>
        </p:txBody>
      </p:sp>
      <p:sp>
        <p:nvSpPr>
          <p:cNvPr id="33798" name="Line 5"/>
          <p:cNvSpPr>
            <a:spLocks noChangeShapeType="1"/>
          </p:cNvSpPr>
          <p:nvPr/>
        </p:nvSpPr>
        <p:spPr bwMode="auto">
          <a:xfrm>
            <a:off x="685800" y="4953000"/>
            <a:ext cx="609600" cy="0"/>
          </a:xfrm>
          <a:prstGeom prst="line">
            <a:avLst/>
          </a:prstGeom>
          <a:noFill/>
          <a:ln w="57150">
            <a:solidFill>
              <a:srgbClr val="FF3300"/>
            </a:solidFill>
            <a:round/>
            <a:headEnd/>
            <a:tailEnd type="triangle" w="med" len="med"/>
          </a:ln>
          <a:extLst>
            <a:ext uri="{909E8E84-426E-40DD-AFC4-6F175D3DCCD1}">
              <a14:hiddenFill xmlns="" xmlns:a14="http://schemas.microsoft.com/office/drawing/2010/main">
                <a:noFill/>
              </a14:hiddenFill>
            </a:ext>
          </a:extLst>
        </p:spPr>
        <p:txBody>
          <a:bodyPr wrap="none"/>
          <a:lstStyle/>
          <a:p>
            <a:endParaRPr lang="en-US"/>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28600" y="1143000"/>
            <a:ext cx="8768058" cy="53340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368936399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1"/>
          <p:cNvPicPr>
            <a:picLocks noChangeAspect="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57200" y="1371600"/>
            <a:ext cx="8096250" cy="304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171" name="TextBox 1"/>
          <p:cNvSpPr txBox="1">
            <a:spLocks noChangeArrowheads="1"/>
          </p:cNvSpPr>
          <p:nvPr/>
        </p:nvSpPr>
        <p:spPr bwMode="auto">
          <a:xfrm>
            <a:off x="581025" y="4724400"/>
            <a:ext cx="7972425" cy="1477963"/>
          </a:xfrm>
          <a:prstGeom prst="rect">
            <a:avLst/>
          </a:prstGeom>
          <a:noFill/>
          <a:ln w="38100">
            <a:solidFill>
              <a:srgbClr val="7030A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r>
              <a:rPr lang="en-US" altLang="en-US"/>
              <a:t>Mundlak, Y., 1961. Empirical production function free of management bias. </a:t>
            </a:r>
            <a:r>
              <a:rPr lang="en-US" altLang="en-US" i="1"/>
              <a:t>Journal of Farm Economics </a:t>
            </a:r>
            <a:r>
              <a:rPr lang="en-US" altLang="en-US"/>
              <a:t>43, 44-56.  (Wrote about (omitted) fixed effects.)</a:t>
            </a:r>
          </a:p>
          <a:p>
            <a:endParaRPr lang="en-US" altLang="en-US"/>
          </a:p>
          <a:p>
            <a:r>
              <a:rPr lang="en-US" altLang="en-US"/>
              <a:t>Rasch, G., “Probabilistic Models for Some Intelligence and Attainment Tests,” </a:t>
            </a:r>
            <a:r>
              <a:rPr lang="en-US" altLang="en-US" i="1"/>
              <a:t>Denmark Paedogiska</a:t>
            </a:r>
            <a:r>
              <a:rPr lang="en-US" altLang="en-US"/>
              <a:t>, 1960. (Points to a fixed effects logit model.)</a:t>
            </a:r>
          </a:p>
        </p:txBody>
      </p:sp>
      <p:sp>
        <p:nvSpPr>
          <p:cNvPr id="5" name="TextBox 2"/>
          <p:cNvSpPr txBox="1">
            <a:spLocks noChangeArrowheads="1"/>
          </p:cNvSpPr>
          <p:nvPr/>
        </p:nvSpPr>
        <p:spPr bwMode="auto">
          <a:xfrm>
            <a:off x="228600" y="161924"/>
            <a:ext cx="8763000" cy="523220"/>
          </a:xfrm>
          <a:prstGeom prst="rect">
            <a:avLst/>
          </a:prstGeom>
          <a:solidFill>
            <a:srgbClr val="7030A0"/>
          </a:solidFill>
          <a:ln>
            <a:noFill/>
          </a:ln>
          <a:scene3d>
            <a:camera prst="orthographicFront"/>
            <a:lightRig rig="threePt" dir="t"/>
          </a:scene3d>
          <a:sp3d>
            <a:bevelT/>
          </a:sp3d>
        </p:spPr>
        <p:txBody>
          <a:bodyPr>
            <a:spAutoFit/>
          </a:bodyPr>
          <a:lstStyle>
            <a:lvl1pPr>
              <a:spcBef>
                <a:spcPct val="20000"/>
              </a:spcBef>
              <a:buClr>
                <a:schemeClr val="bg2"/>
              </a:buClr>
              <a:buSzPct val="75000"/>
              <a:buFont typeface="Wingdings" pitchFamily="2" charset="2"/>
              <a:buChar char="p"/>
              <a:defRPr sz="2800">
                <a:solidFill>
                  <a:schemeClr val="tx1"/>
                </a:solidFill>
                <a:latin typeface="Arial" charset="0"/>
                <a:cs typeface="Arial" charset="0"/>
              </a:defRPr>
            </a:lvl1pPr>
            <a:lvl2pPr marL="742950" indent="-285750">
              <a:spcBef>
                <a:spcPct val="20000"/>
              </a:spcBef>
              <a:buClr>
                <a:schemeClr val="tx2"/>
              </a:buClr>
              <a:buSzPct val="75000"/>
              <a:buFont typeface="Wingdings" pitchFamily="2" charset="2"/>
              <a:buChar char="n"/>
              <a:defRPr sz="2400">
                <a:solidFill>
                  <a:schemeClr val="tx1"/>
                </a:solidFill>
                <a:latin typeface="Arial" charset="0"/>
                <a:cs typeface="Arial" charset="0"/>
              </a:defRPr>
            </a:lvl2pPr>
            <a:lvl3pPr marL="1143000" indent="-228600">
              <a:spcBef>
                <a:spcPct val="20000"/>
              </a:spcBef>
              <a:buClr>
                <a:schemeClr val="accent1"/>
              </a:buClr>
              <a:buSzPct val="65000"/>
              <a:buFont typeface="Wingdings" pitchFamily="2" charset="2"/>
              <a:buChar char="p"/>
              <a:defRPr sz="2000">
                <a:solidFill>
                  <a:schemeClr val="tx1"/>
                </a:solidFill>
                <a:latin typeface="Arial" charset="0"/>
                <a:cs typeface="Arial" charset="0"/>
              </a:defRPr>
            </a:lvl3pPr>
            <a:lvl4pPr marL="1600200" indent="-228600">
              <a:spcBef>
                <a:spcPct val="20000"/>
              </a:spcBef>
              <a:buClr>
                <a:schemeClr val="bg2"/>
              </a:buClr>
              <a:buFont typeface="Wingdings" pitchFamily="2" charset="2"/>
              <a:buChar char="§"/>
              <a:defRPr sz="2000">
                <a:solidFill>
                  <a:schemeClr val="tx1"/>
                </a:solidFill>
                <a:latin typeface="Arial" charset="0"/>
                <a:cs typeface="Arial" charset="0"/>
              </a:defRPr>
            </a:lvl4pPr>
            <a:lvl5pPr marL="2057400" indent="-228600">
              <a:spcBef>
                <a:spcPct val="20000"/>
              </a:spcBef>
              <a:buClr>
                <a:schemeClr val="tx2"/>
              </a:buClr>
              <a:buSzPct val="80000"/>
              <a:buFont typeface="Wingdings" pitchFamily="2" charset="2"/>
              <a:buChar char="§"/>
              <a:defRPr sz="2000">
                <a:solidFill>
                  <a:schemeClr val="tx1"/>
                </a:solidFill>
                <a:latin typeface="Arial" charset="0"/>
                <a:cs typeface="Arial" charset="0"/>
              </a:defRPr>
            </a:lvl5pPr>
            <a:lvl6pPr marL="2514600" indent="-228600" eaLnBrk="0" fontAlgn="base" hangingPunct="0">
              <a:spcBef>
                <a:spcPct val="20000"/>
              </a:spcBef>
              <a:spcAft>
                <a:spcPct val="0"/>
              </a:spcAft>
              <a:buClr>
                <a:schemeClr val="tx2"/>
              </a:buClr>
              <a:buSzPct val="80000"/>
              <a:buFont typeface="Wingdings" pitchFamily="2" charset="2"/>
              <a:buChar char="§"/>
              <a:defRPr sz="2000">
                <a:solidFill>
                  <a:schemeClr val="tx1"/>
                </a:solidFill>
                <a:latin typeface="Arial" charset="0"/>
                <a:cs typeface="Arial" charset="0"/>
              </a:defRPr>
            </a:lvl6pPr>
            <a:lvl7pPr marL="2971800" indent="-228600" eaLnBrk="0" fontAlgn="base" hangingPunct="0">
              <a:spcBef>
                <a:spcPct val="20000"/>
              </a:spcBef>
              <a:spcAft>
                <a:spcPct val="0"/>
              </a:spcAft>
              <a:buClr>
                <a:schemeClr val="tx2"/>
              </a:buClr>
              <a:buSzPct val="80000"/>
              <a:buFont typeface="Wingdings" pitchFamily="2" charset="2"/>
              <a:buChar char="§"/>
              <a:defRPr sz="2000">
                <a:solidFill>
                  <a:schemeClr val="tx1"/>
                </a:solidFill>
                <a:latin typeface="Arial" charset="0"/>
                <a:cs typeface="Arial" charset="0"/>
              </a:defRPr>
            </a:lvl7pPr>
            <a:lvl8pPr marL="3429000" indent="-228600" eaLnBrk="0" fontAlgn="base" hangingPunct="0">
              <a:spcBef>
                <a:spcPct val="20000"/>
              </a:spcBef>
              <a:spcAft>
                <a:spcPct val="0"/>
              </a:spcAft>
              <a:buClr>
                <a:schemeClr val="tx2"/>
              </a:buClr>
              <a:buSzPct val="80000"/>
              <a:buFont typeface="Wingdings" pitchFamily="2" charset="2"/>
              <a:buChar char="§"/>
              <a:defRPr sz="2000">
                <a:solidFill>
                  <a:schemeClr val="tx1"/>
                </a:solidFill>
                <a:latin typeface="Arial" charset="0"/>
                <a:cs typeface="Arial" charset="0"/>
              </a:defRPr>
            </a:lvl8pPr>
            <a:lvl9pPr marL="3886200" indent="-228600" eaLnBrk="0" fontAlgn="base" hangingPunct="0">
              <a:spcBef>
                <a:spcPct val="20000"/>
              </a:spcBef>
              <a:spcAft>
                <a:spcPct val="0"/>
              </a:spcAft>
              <a:buClr>
                <a:schemeClr val="tx2"/>
              </a:buClr>
              <a:buSzPct val="80000"/>
              <a:buFont typeface="Wingdings" pitchFamily="2" charset="2"/>
              <a:buChar char="§"/>
              <a:defRPr sz="2000">
                <a:solidFill>
                  <a:schemeClr val="tx1"/>
                </a:solidFill>
                <a:latin typeface="Arial" charset="0"/>
                <a:cs typeface="Arial" charset="0"/>
              </a:defRPr>
            </a:lvl9pPr>
          </a:lstStyle>
          <a:p>
            <a:pPr algn="ctr">
              <a:spcBef>
                <a:spcPct val="0"/>
              </a:spcBef>
              <a:buClrTx/>
              <a:buSzTx/>
              <a:buFontTx/>
              <a:buNone/>
              <a:defRPr/>
            </a:pPr>
            <a:r>
              <a:rPr lang="en-US" altLang="en-US" b="1" dirty="0" smtClean="0">
                <a:solidFill>
                  <a:schemeClr val="bg1"/>
                </a:solidFill>
              </a:rPr>
              <a:t>A 50</a:t>
            </a:r>
            <a:r>
              <a:rPr lang="en-US" altLang="en-US" b="1" baseline="30000" dirty="0" smtClean="0">
                <a:solidFill>
                  <a:schemeClr val="bg1"/>
                </a:solidFill>
              </a:rPr>
              <a:t>th</a:t>
            </a:r>
            <a:r>
              <a:rPr lang="en-US" altLang="en-US" b="1" dirty="0" smtClean="0">
                <a:solidFill>
                  <a:schemeClr val="bg1"/>
                </a:solidFill>
              </a:rPr>
              <a:t> Anniversary</a:t>
            </a:r>
            <a:endParaRPr lang="en-US" altLang="en-US" b="1" dirty="0">
              <a:solidFill>
                <a:schemeClr val="bg1"/>
              </a:solidFill>
            </a:endParaRPr>
          </a:p>
        </p:txBody>
      </p:sp>
    </p:spTree>
    <p:extLst>
      <p:ext uri="{BB962C8B-B14F-4D97-AF65-F5344CB8AC3E}">
        <p14:creationId xmlns="" xmlns:p14="http://schemas.microsoft.com/office/powerpoint/2010/main" val="85116261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4"/>
          <p:cNvSpPr>
            <a:spLocks noGrp="1" noChangeArrowheads="1"/>
          </p:cNvSpPr>
          <p:nvPr>
            <p:ph type="title"/>
          </p:nvPr>
        </p:nvSpPr>
        <p:spPr>
          <a:xfrm>
            <a:off x="228600" y="685800"/>
            <a:ext cx="8763000" cy="1139825"/>
          </a:xfrm>
        </p:spPr>
        <p:txBody>
          <a:bodyPr/>
          <a:lstStyle/>
          <a:p>
            <a:r>
              <a:rPr lang="en-US" altLang="en-US" smtClean="0"/>
              <a:t>Starting Point for Panel Data </a:t>
            </a:r>
            <a:r>
              <a:rPr lang="en-US" altLang="en-US" i="1" smtClean="0"/>
              <a:t>Modeling</a:t>
            </a:r>
            <a:r>
              <a:rPr lang="en-US" altLang="en-US" smtClean="0"/>
              <a:t/>
            </a:r>
            <a:br>
              <a:rPr lang="en-US" altLang="en-US" smtClean="0"/>
            </a:br>
            <a:r>
              <a:rPr lang="en-US" altLang="en-US" smtClean="0"/>
              <a:t>A Dynamic Linear Model</a:t>
            </a:r>
          </a:p>
        </p:txBody>
      </p:sp>
      <p:graphicFrame>
        <p:nvGraphicFramePr>
          <p:cNvPr id="1026" name="Object 5"/>
          <p:cNvGraphicFramePr>
            <a:graphicFrameLocks noChangeAspect="1"/>
          </p:cNvGraphicFramePr>
          <p:nvPr/>
        </p:nvGraphicFramePr>
        <p:xfrm>
          <a:off x="938213" y="2057400"/>
          <a:ext cx="7342187" cy="4122738"/>
        </p:xfrm>
        <a:graphic>
          <a:graphicData uri="http://schemas.openxmlformats.org/presentationml/2006/ole">
            <p:oleObj spid="_x0000_s90126" name="Equation" r:id="rId4" imgW="4660900" imgH="2616200" progId="Equation.DSMT4">
              <p:embed/>
            </p:oleObj>
          </a:graphicData>
        </a:graphic>
      </p:graphicFrame>
      <p:sp>
        <p:nvSpPr>
          <p:cNvPr id="1028" name="Oval 3"/>
          <p:cNvSpPr>
            <a:spLocks noChangeArrowheads="1"/>
          </p:cNvSpPr>
          <p:nvPr/>
        </p:nvSpPr>
        <p:spPr bwMode="auto">
          <a:xfrm>
            <a:off x="1931988" y="5800725"/>
            <a:ext cx="381000" cy="381000"/>
          </a:xfrm>
          <a:prstGeom prst="ellipse">
            <a:avLst/>
          </a:prstGeom>
          <a:solidFill>
            <a:srgbClr val="FF3300">
              <a:alpha val="20000"/>
            </a:srgbClr>
          </a:solidFill>
          <a:ln w="19050" algn="ctr">
            <a:solidFill>
              <a:schemeClr val="tx1"/>
            </a:solidFill>
            <a:round/>
            <a:headEnd/>
            <a:tailEnd/>
          </a:ln>
        </p:spPr>
        <p:txBody>
          <a:bodyPr wrap="none"/>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endParaRPr lang="en-US" altLang="en-US"/>
          </a:p>
        </p:txBody>
      </p:sp>
      <p:sp>
        <p:nvSpPr>
          <p:cNvPr id="1029" name="Oval 4"/>
          <p:cNvSpPr>
            <a:spLocks noChangeArrowheads="1"/>
          </p:cNvSpPr>
          <p:nvPr/>
        </p:nvSpPr>
        <p:spPr bwMode="auto">
          <a:xfrm>
            <a:off x="7010400" y="5715000"/>
            <a:ext cx="762000" cy="533400"/>
          </a:xfrm>
          <a:prstGeom prst="ellipse">
            <a:avLst/>
          </a:prstGeom>
          <a:solidFill>
            <a:srgbClr val="FF3300">
              <a:alpha val="20000"/>
            </a:srgbClr>
          </a:solidFill>
          <a:ln w="19050" algn="ctr">
            <a:solidFill>
              <a:schemeClr val="tx1"/>
            </a:solidFill>
            <a:round/>
            <a:headEnd/>
            <a:tailEnd/>
          </a:ln>
        </p:spPr>
        <p:txBody>
          <a:bodyPr wrap="none"/>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endParaRPr lang="en-US" altLang="en-US"/>
          </a:p>
        </p:txBody>
      </p:sp>
    </p:spTree>
    <p:extLst>
      <p:ext uri="{BB962C8B-B14F-4D97-AF65-F5344CB8AC3E}">
        <p14:creationId xmlns="" xmlns:p14="http://schemas.microsoft.com/office/powerpoint/2010/main" val="379586047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hangingPunct="1"/>
            <a:r>
              <a:rPr lang="en-US" altLang="en-US" smtClean="0"/>
              <a:t>Where Do We Go From Here?</a:t>
            </a:r>
          </a:p>
        </p:txBody>
      </p:sp>
      <p:sp>
        <p:nvSpPr>
          <p:cNvPr id="48131" name="Rectangle 3"/>
          <p:cNvSpPr>
            <a:spLocks noGrp="1" noChangeArrowheads="1"/>
          </p:cNvSpPr>
          <p:nvPr>
            <p:ph idx="1"/>
          </p:nvPr>
        </p:nvSpPr>
        <p:spPr/>
        <p:txBody>
          <a:bodyPr/>
          <a:lstStyle/>
          <a:p>
            <a:pPr eaLnBrk="1" hangingPunct="1"/>
            <a:r>
              <a:rPr lang="en-US" altLang="en-US" sz="2400" dirty="0" smtClean="0"/>
              <a:t>Review of familiar classical procedures</a:t>
            </a:r>
          </a:p>
          <a:p>
            <a:pPr eaLnBrk="1" hangingPunct="1"/>
            <a:r>
              <a:rPr lang="en-US" altLang="en-US" sz="2400" dirty="0" smtClean="0"/>
              <a:t>Fundamental, familiar regression extensions; common effects models</a:t>
            </a:r>
          </a:p>
          <a:p>
            <a:pPr eaLnBrk="1" hangingPunct="1"/>
            <a:r>
              <a:rPr lang="en-US" altLang="en-US" sz="2400" dirty="0" err="1" smtClean="0"/>
              <a:t>Endogeneity</a:t>
            </a:r>
            <a:r>
              <a:rPr lang="en-US" altLang="en-US" sz="2400" dirty="0" smtClean="0"/>
              <a:t>, instrumental variables, GMM estimation</a:t>
            </a:r>
          </a:p>
          <a:p>
            <a:pPr eaLnBrk="1" hangingPunct="1"/>
            <a:r>
              <a:rPr lang="en-US" altLang="en-US" sz="2400" dirty="0" smtClean="0"/>
              <a:t>Dynamic models</a:t>
            </a:r>
          </a:p>
          <a:p>
            <a:pPr eaLnBrk="1" hangingPunct="1"/>
            <a:r>
              <a:rPr lang="en-US" altLang="en-US" sz="2400" dirty="0" smtClean="0"/>
              <a:t>Models of heterogeneity</a:t>
            </a:r>
          </a:p>
          <a:p>
            <a:pPr eaLnBrk="1" hangingPunct="1"/>
            <a:r>
              <a:rPr lang="en-US" altLang="en-US" sz="2400" dirty="0" smtClean="0"/>
              <a:t>Nonlinear models that carry forward the features of the linear, static and dynamic common effects models</a:t>
            </a:r>
          </a:p>
          <a:p>
            <a:pPr eaLnBrk="1" hangingPunct="1"/>
            <a:r>
              <a:rPr lang="en-US" altLang="en-US" sz="2400" dirty="0" smtClean="0"/>
              <a:t>Recent developments in non- and semiparametric approaches</a:t>
            </a:r>
          </a:p>
          <a:p>
            <a:pPr eaLnBrk="1" hangingPunct="1"/>
            <a:r>
              <a:rPr lang="en-US" altLang="en-US" sz="2400" dirty="0" smtClean="0"/>
              <a:t>Applications: Home grown and from the literature</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2_Quadrant">
  <a:themeElements>
    <a:clrScheme name="1_Quadrant 2">
      <a:dk1>
        <a:srgbClr val="000000"/>
      </a:dk1>
      <a:lt1>
        <a:srgbClr val="FFFFFF"/>
      </a:lt1>
      <a:dk2>
        <a:srgbClr val="420000"/>
      </a:dk2>
      <a:lt2>
        <a:srgbClr val="660000"/>
      </a:lt2>
      <a:accent1>
        <a:srgbClr val="CCCC00"/>
      </a:accent1>
      <a:accent2>
        <a:srgbClr val="999966"/>
      </a:accent2>
      <a:accent3>
        <a:srgbClr val="FFFFFF"/>
      </a:accent3>
      <a:accent4>
        <a:srgbClr val="000000"/>
      </a:accent4>
      <a:accent5>
        <a:srgbClr val="E2E2AA"/>
      </a:accent5>
      <a:accent6>
        <a:srgbClr val="8A8A5C"/>
      </a:accent6>
      <a:hlink>
        <a:srgbClr val="996633"/>
      </a:hlink>
      <a:folHlink>
        <a:srgbClr val="993300"/>
      </a:folHlink>
    </a:clrScheme>
    <a:fontScheme name="1_Quadrant">
      <a:majorFont>
        <a:latin typeface="Arial Black"/>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1_Quadrant 1">
        <a:dk1>
          <a:srgbClr val="5C5674"/>
        </a:dk1>
        <a:lt1>
          <a:srgbClr val="FFFFFF"/>
        </a:lt1>
        <a:dk2>
          <a:srgbClr val="85986A"/>
        </a:dk2>
        <a:lt2>
          <a:srgbClr val="FFFFFF"/>
        </a:lt2>
        <a:accent1>
          <a:srgbClr val="666633"/>
        </a:accent1>
        <a:accent2>
          <a:srgbClr val="ADC5B8"/>
        </a:accent2>
        <a:accent3>
          <a:srgbClr val="C2CAB9"/>
        </a:accent3>
        <a:accent4>
          <a:srgbClr val="DADADA"/>
        </a:accent4>
        <a:accent5>
          <a:srgbClr val="B8B8AD"/>
        </a:accent5>
        <a:accent6>
          <a:srgbClr val="9CB2A6"/>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1_Quadrant 2">
        <a:dk1>
          <a:srgbClr val="000000"/>
        </a:dk1>
        <a:lt1>
          <a:srgbClr val="FFFFFF"/>
        </a:lt1>
        <a:dk2>
          <a:srgbClr val="420000"/>
        </a:dk2>
        <a:lt2>
          <a:srgbClr val="660000"/>
        </a:lt2>
        <a:accent1>
          <a:srgbClr val="CCCC00"/>
        </a:accent1>
        <a:accent2>
          <a:srgbClr val="999966"/>
        </a:accent2>
        <a:accent3>
          <a:srgbClr val="FFFFFF"/>
        </a:accent3>
        <a:accent4>
          <a:srgbClr val="000000"/>
        </a:accent4>
        <a:accent5>
          <a:srgbClr val="E2E2AA"/>
        </a:accent5>
        <a:accent6>
          <a:srgbClr val="8A8A5C"/>
        </a:accent6>
        <a:hlink>
          <a:srgbClr val="996633"/>
        </a:hlink>
        <a:folHlink>
          <a:srgbClr val="993300"/>
        </a:folHlink>
      </a:clrScheme>
      <a:clrMap bg1="lt1" tx1="dk1" bg2="lt2" tx2="dk2" accent1="accent1" accent2="accent2" accent3="accent3" accent4="accent4" accent5="accent5" accent6="accent6" hlink="hlink" folHlink="folHlink"/>
    </a:extraClrScheme>
    <a:extraClrScheme>
      <a:clrScheme name="1_Quadrant 3">
        <a:dk1>
          <a:srgbClr val="618052"/>
        </a:dk1>
        <a:lt1>
          <a:srgbClr val="FFFFE3"/>
        </a:lt1>
        <a:dk2>
          <a:srgbClr val="162E36"/>
        </a:dk2>
        <a:lt2>
          <a:srgbClr val="FFFFFF"/>
        </a:lt2>
        <a:accent1>
          <a:srgbClr val="336699"/>
        </a:accent1>
        <a:accent2>
          <a:srgbClr val="69888B"/>
        </a:accent2>
        <a:accent3>
          <a:srgbClr val="ABADAE"/>
        </a:accent3>
        <a:accent4>
          <a:srgbClr val="DADAC2"/>
        </a:accent4>
        <a:accent5>
          <a:srgbClr val="ADB8CA"/>
        </a:accent5>
        <a:accent6>
          <a:srgbClr val="5E7B7D"/>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1_Quadrant 4">
        <a:dk1>
          <a:srgbClr val="000000"/>
        </a:dk1>
        <a:lt1>
          <a:srgbClr val="FFFFFF"/>
        </a:lt1>
        <a:dk2>
          <a:srgbClr val="000000"/>
        </a:dk2>
        <a:lt2>
          <a:srgbClr val="CC0000"/>
        </a:lt2>
        <a:accent1>
          <a:srgbClr val="FFCC00"/>
        </a:accent1>
        <a:accent2>
          <a:srgbClr val="3366CC"/>
        </a:accent2>
        <a:accent3>
          <a:srgbClr val="FFFFFF"/>
        </a:accent3>
        <a:accent4>
          <a:srgbClr val="000000"/>
        </a:accent4>
        <a:accent5>
          <a:srgbClr val="FFE2AA"/>
        </a:accent5>
        <a:accent6>
          <a:srgbClr val="2D5CB9"/>
        </a:accent6>
        <a:hlink>
          <a:srgbClr val="666699"/>
        </a:hlink>
        <a:folHlink>
          <a:srgbClr val="C0C0C0"/>
        </a:folHlink>
      </a:clrScheme>
      <a:clrMap bg1="lt1" tx1="dk1" bg2="lt2" tx2="dk2" accent1="accent1" accent2="accent2" accent3="accent3" accent4="accent4" accent5="accent5" accent6="accent6" hlink="hlink" folHlink="folHlink"/>
    </a:extraClrScheme>
    <a:extraClrScheme>
      <a:clrScheme name="1_Quadrant 5">
        <a:dk1>
          <a:srgbClr val="666699"/>
        </a:dk1>
        <a:lt1>
          <a:srgbClr val="FFFFFF"/>
        </a:lt1>
        <a:dk2>
          <a:srgbClr val="000033"/>
        </a:dk2>
        <a:lt2>
          <a:srgbClr val="FFFFFF"/>
        </a:lt2>
        <a:accent1>
          <a:srgbClr val="9966FF"/>
        </a:accent1>
        <a:accent2>
          <a:srgbClr val="CCCCFF"/>
        </a:accent2>
        <a:accent3>
          <a:srgbClr val="AAAAAD"/>
        </a:accent3>
        <a:accent4>
          <a:srgbClr val="DADADA"/>
        </a:accent4>
        <a:accent5>
          <a:srgbClr val="CAB8FF"/>
        </a:accent5>
        <a:accent6>
          <a:srgbClr val="B9B9E7"/>
        </a:accent6>
        <a:hlink>
          <a:srgbClr val="CCCC00"/>
        </a:hlink>
        <a:folHlink>
          <a:srgbClr val="CC9900"/>
        </a:folHlink>
      </a:clrScheme>
      <a:clrMap bg1="dk2" tx1="lt1" bg2="dk1" tx2="lt2" accent1="accent1" accent2="accent2" accent3="accent3" accent4="accent4" accent5="accent5" accent6="accent6" hlink="hlink" folHlink="folHlink"/>
    </a:extraClrScheme>
    <a:extraClrScheme>
      <a:clrScheme name="1_Quadrant 6">
        <a:dk1>
          <a:srgbClr val="000000"/>
        </a:dk1>
        <a:lt1>
          <a:srgbClr val="FFFFFF"/>
        </a:lt1>
        <a:dk2>
          <a:srgbClr val="000000"/>
        </a:dk2>
        <a:lt2>
          <a:srgbClr val="669966"/>
        </a:lt2>
        <a:accent1>
          <a:srgbClr val="CCCCFF"/>
        </a:accent1>
        <a:accent2>
          <a:srgbClr val="9999CC"/>
        </a:accent2>
        <a:accent3>
          <a:srgbClr val="FFFFFF"/>
        </a:accent3>
        <a:accent4>
          <a:srgbClr val="000000"/>
        </a:accent4>
        <a:accent5>
          <a:srgbClr val="E2E2FF"/>
        </a:accent5>
        <a:accent6>
          <a:srgbClr val="8A8AB9"/>
        </a:accent6>
        <a:hlink>
          <a:srgbClr val="000066"/>
        </a:hlink>
        <a:folHlink>
          <a:srgbClr val="333399"/>
        </a:folHlink>
      </a:clrScheme>
      <a:clrMap bg1="lt1" tx1="dk1" bg2="lt2" tx2="dk2" accent1="accent1" accent2="accent2" accent3="accent3" accent4="accent4" accent5="accent5" accent6="accent6" hlink="hlink" folHlink="folHlink"/>
    </a:extraClrScheme>
    <a:extraClrScheme>
      <a:clrScheme name="1_Quadrant 7">
        <a:dk1>
          <a:srgbClr val="0099CC"/>
        </a:dk1>
        <a:lt1>
          <a:srgbClr val="FFFFFF"/>
        </a:lt1>
        <a:dk2>
          <a:srgbClr val="000099"/>
        </a:dk2>
        <a:lt2>
          <a:srgbClr val="FFFFFF"/>
        </a:lt2>
        <a:accent1>
          <a:srgbClr val="0099CC"/>
        </a:accent1>
        <a:accent2>
          <a:srgbClr val="6600FF"/>
        </a:accent2>
        <a:accent3>
          <a:srgbClr val="AAAACA"/>
        </a:accent3>
        <a:accent4>
          <a:srgbClr val="DADADA"/>
        </a:accent4>
        <a:accent5>
          <a:srgbClr val="AACAE2"/>
        </a:accent5>
        <a:accent6>
          <a:srgbClr val="5C00E7"/>
        </a:accent6>
        <a:hlink>
          <a:srgbClr val="FFCC00"/>
        </a:hlink>
        <a:folHlink>
          <a:srgbClr val="00CCFF"/>
        </a:folHlink>
      </a:clrScheme>
      <a:clrMap bg1="dk2" tx1="lt1" bg2="dk1" tx2="lt2" accent1="accent1" accent2="accent2" accent3="accent3" accent4="accent4" accent5="accent5" accent6="accent6" hlink="hlink" folHlink="folHlink"/>
    </a:extraClrScheme>
    <a:extraClrScheme>
      <a:clrScheme name="1_Quadrant 8">
        <a:dk1>
          <a:srgbClr val="000033"/>
        </a:dk1>
        <a:lt1>
          <a:srgbClr val="FFFFFF"/>
        </a:lt1>
        <a:dk2>
          <a:srgbClr val="003366"/>
        </a:dk2>
        <a:lt2>
          <a:srgbClr val="275C6D"/>
        </a:lt2>
        <a:accent1>
          <a:srgbClr val="A7D2DF"/>
        </a:accent1>
        <a:accent2>
          <a:srgbClr val="108DA6"/>
        </a:accent2>
        <a:accent3>
          <a:srgbClr val="FFFFFF"/>
        </a:accent3>
        <a:accent4>
          <a:srgbClr val="00002A"/>
        </a:accent4>
        <a:accent5>
          <a:srgbClr val="D0E5EC"/>
        </a:accent5>
        <a:accent6>
          <a:srgbClr val="0D7F96"/>
        </a:accent6>
        <a:hlink>
          <a:srgbClr val="666699"/>
        </a:hlink>
        <a:folHlink>
          <a:srgbClr val="9999FF"/>
        </a:folHlink>
      </a:clrScheme>
      <a:clrMap bg1="lt1" tx1="dk1" bg2="lt2" tx2="dk2" accent1="accent1" accent2="accent2" accent3="accent3" accent4="accent4" accent5="accent5" accent6="accent6" hlink="hlink" folHlink="folHlink"/>
    </a:extraClrScheme>
    <a:extraClrScheme>
      <a:clrScheme name="1_Quadrant 9">
        <a:dk1>
          <a:srgbClr val="CC3300"/>
        </a:dk1>
        <a:lt1>
          <a:srgbClr val="FFFFFF"/>
        </a:lt1>
        <a:dk2>
          <a:srgbClr val="000000"/>
        </a:dk2>
        <a:lt2>
          <a:srgbClr val="FFFFCC"/>
        </a:lt2>
        <a:accent1>
          <a:srgbClr val="FF9900"/>
        </a:accent1>
        <a:accent2>
          <a:srgbClr val="993300"/>
        </a:accent2>
        <a:accent3>
          <a:srgbClr val="AAAAAA"/>
        </a:accent3>
        <a:accent4>
          <a:srgbClr val="DADADA"/>
        </a:accent4>
        <a:accent5>
          <a:srgbClr val="FFCAAA"/>
        </a:accent5>
        <a:accent6>
          <a:srgbClr val="8A2D00"/>
        </a:accent6>
        <a:hlink>
          <a:srgbClr val="CEC5A2"/>
        </a:hlink>
        <a:folHlink>
          <a:srgbClr val="DDDDDD"/>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19038</TotalTime>
  <Words>658</Words>
  <Application>Microsoft Office PowerPoint</Application>
  <PresentationFormat>On-screen Show (4:3)</PresentationFormat>
  <Paragraphs>155</Paragraphs>
  <Slides>39</Slides>
  <Notes>12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39</vt:i4>
      </vt:variant>
    </vt:vector>
  </HeadingPairs>
  <TitlesOfParts>
    <vt:vector size="41" baseType="lpstr">
      <vt:lpstr>2_Quadrant</vt:lpstr>
      <vt:lpstr>Equation</vt:lpstr>
      <vt:lpstr>Econometric Analysis of Panel Data</vt:lpstr>
      <vt:lpstr>Panel Data Econometrics</vt:lpstr>
      <vt:lpstr>Slide 3</vt:lpstr>
      <vt:lpstr>Panel Data Modeling</vt:lpstr>
      <vt:lpstr>Benefits of Panel Data</vt:lpstr>
      <vt:lpstr>Slide 6</vt:lpstr>
      <vt:lpstr>Econometric Models</vt:lpstr>
      <vt:lpstr>Course Applications</vt:lpstr>
      <vt:lpstr>Rosetta Stone for Data Sets: Stat Transfer</vt:lpstr>
      <vt:lpstr>http://people.stern.nyu.edu/wgreene/Econometrics/PanelDataEconometrics.htm</vt:lpstr>
      <vt:lpstr>Course Outline</vt:lpstr>
      <vt:lpstr>Slide 12</vt:lpstr>
      <vt:lpstr>Text Resources Beyond Class Notes</vt:lpstr>
      <vt:lpstr>Slide 14</vt:lpstr>
      <vt:lpstr>Slide 15</vt:lpstr>
      <vt:lpstr>More Data Sets</vt:lpstr>
      <vt:lpstr>Microeconometrics Course</vt:lpstr>
      <vt:lpstr>Panel Data Sets</vt:lpstr>
      <vt:lpstr>Slide 19</vt:lpstr>
      <vt:lpstr>Slide 20</vt:lpstr>
      <vt:lpstr>Slide 21</vt:lpstr>
      <vt:lpstr>Slide 22</vt:lpstr>
      <vt:lpstr>Slide 23</vt:lpstr>
      <vt:lpstr>SIPP Rotating Panel</vt:lpstr>
      <vt:lpstr>Slide 25</vt:lpstr>
      <vt:lpstr>Pseudo Panel</vt:lpstr>
      <vt:lpstr>Slide 27</vt:lpstr>
      <vt:lpstr>Slide 28</vt:lpstr>
      <vt:lpstr>Slide 29</vt:lpstr>
      <vt:lpstr>Slide 30</vt:lpstr>
      <vt:lpstr>Slide 31</vt:lpstr>
      <vt:lpstr>Cornwell and Rupert Data</vt:lpstr>
      <vt:lpstr>Slide 33</vt:lpstr>
      <vt:lpstr>Slide 34</vt:lpstr>
      <vt:lpstr>Application: Health Care Panel Data</vt:lpstr>
      <vt:lpstr>Slide 36</vt:lpstr>
      <vt:lpstr>Slide 37</vt:lpstr>
      <vt:lpstr>Starting Point for Panel Data Modeling A Dynamic Linear Model</vt:lpstr>
      <vt:lpstr>Where Do We Go From Here?</vt:lpstr>
    </vt:vector>
  </TitlesOfParts>
  <Company>Stern School of Business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Modeling Consumer Decision Making and Discrete Choice Behavior</dc:title>
  <dc:creator>Valued Sony Customer</dc:creator>
  <cp:lastModifiedBy>BG</cp:lastModifiedBy>
  <cp:revision>147</cp:revision>
  <dcterms:created xsi:type="dcterms:W3CDTF">2001-06-17T19:05:03Z</dcterms:created>
  <dcterms:modified xsi:type="dcterms:W3CDTF">2019-12-21T20:34:16Z</dcterms:modified>
</cp:coreProperties>
</file>