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72"/>
  </p:notesMasterIdLst>
  <p:handoutMasterIdLst>
    <p:handoutMasterId r:id="rId73"/>
  </p:handoutMasterIdLst>
  <p:sldIdLst>
    <p:sldId id="508" r:id="rId2"/>
    <p:sldId id="542" r:id="rId3"/>
    <p:sldId id="516" r:id="rId4"/>
    <p:sldId id="517" r:id="rId5"/>
    <p:sldId id="518" r:id="rId6"/>
    <p:sldId id="519" r:id="rId7"/>
    <p:sldId id="520" r:id="rId8"/>
    <p:sldId id="521" r:id="rId9"/>
    <p:sldId id="522" r:id="rId10"/>
    <p:sldId id="523" r:id="rId11"/>
    <p:sldId id="524" r:id="rId12"/>
    <p:sldId id="544" r:id="rId13"/>
    <p:sldId id="525" r:id="rId14"/>
    <p:sldId id="543" r:id="rId15"/>
    <p:sldId id="545" r:id="rId16"/>
    <p:sldId id="526" r:id="rId17"/>
    <p:sldId id="468" r:id="rId18"/>
    <p:sldId id="469" r:id="rId19"/>
    <p:sldId id="470" r:id="rId20"/>
    <p:sldId id="471" r:id="rId21"/>
    <p:sldId id="472" r:id="rId22"/>
    <p:sldId id="473" r:id="rId23"/>
    <p:sldId id="476" r:id="rId24"/>
    <p:sldId id="513" r:id="rId25"/>
    <p:sldId id="514" r:id="rId26"/>
    <p:sldId id="477" r:id="rId27"/>
    <p:sldId id="478" r:id="rId28"/>
    <p:sldId id="479" r:id="rId29"/>
    <p:sldId id="527" r:id="rId30"/>
    <p:sldId id="528" r:id="rId31"/>
    <p:sldId id="529" r:id="rId32"/>
    <p:sldId id="530" r:id="rId33"/>
    <p:sldId id="531" r:id="rId34"/>
    <p:sldId id="532" r:id="rId35"/>
    <p:sldId id="533" r:id="rId36"/>
    <p:sldId id="539" r:id="rId37"/>
    <p:sldId id="534" r:id="rId38"/>
    <p:sldId id="535" r:id="rId39"/>
    <p:sldId id="536" r:id="rId40"/>
    <p:sldId id="537" r:id="rId41"/>
    <p:sldId id="538" r:id="rId42"/>
    <p:sldId id="440" r:id="rId43"/>
    <p:sldId id="438" r:id="rId44"/>
    <p:sldId id="441" r:id="rId45"/>
    <p:sldId id="439" r:id="rId46"/>
    <p:sldId id="486" r:id="rId47"/>
    <p:sldId id="484" r:id="rId48"/>
    <p:sldId id="457" r:id="rId49"/>
    <p:sldId id="461" r:id="rId50"/>
    <p:sldId id="462" r:id="rId51"/>
    <p:sldId id="459" r:id="rId52"/>
    <p:sldId id="435" r:id="rId53"/>
    <p:sldId id="445" r:id="rId54"/>
    <p:sldId id="463" r:id="rId55"/>
    <p:sldId id="540" r:id="rId56"/>
    <p:sldId id="487" r:id="rId57"/>
    <p:sldId id="488" r:id="rId58"/>
    <p:sldId id="489" r:id="rId59"/>
    <p:sldId id="442" r:id="rId60"/>
    <p:sldId id="490" r:id="rId61"/>
    <p:sldId id="458" r:id="rId62"/>
    <p:sldId id="460" r:id="rId63"/>
    <p:sldId id="546" r:id="rId64"/>
    <p:sldId id="547" r:id="rId65"/>
    <p:sldId id="548" r:id="rId66"/>
    <p:sldId id="549" r:id="rId67"/>
    <p:sldId id="550" r:id="rId68"/>
    <p:sldId id="551" r:id="rId69"/>
    <p:sldId id="552" r:id="rId70"/>
    <p:sldId id="553" r:id="rId7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7030A0"/>
    <a:srgbClr val="000000"/>
    <a:srgbClr val="FFFFFF"/>
    <a:srgbClr val="CCECFF"/>
    <a:srgbClr val="0066FF"/>
    <a:srgbClr val="0099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54" autoAdjust="0"/>
    <p:restoredTop sz="94636" autoAdjust="0"/>
  </p:normalViewPr>
  <p:slideViewPr>
    <p:cSldViewPr>
      <p:cViewPr varScale="1">
        <p:scale>
          <a:sx n="76" d="100"/>
          <a:sy n="76" d="100"/>
        </p:scale>
        <p:origin x="-936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0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AC0823-CC76-4376-A7A9-093F2802D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9DA79C-1EF4-4E4D-AB18-07C975650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C3E431-0BB7-4556-A63B-70C5A7D0945C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93237A-ED51-484C-A3A9-487D148D2647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52586-F54F-42AB-A264-59711988783C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75180E-9674-49D6-9804-261D01B0EC2C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1ED70-AA42-4162-8146-6E0A2AE3B717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C758DA-918B-4536-B7CD-13F26BD323C4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2B465-88D2-47F0-A488-271F3F315147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6B4685-9E98-495C-B979-F247C61EEC8D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C2C54D-3286-416F-98AD-F38B1F581D48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BECB5B-2EC4-4D56-9E92-DDDDCFC32E80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1E2C9A-2068-4B23-8240-C2B5B96CAA4E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CD92C6-0B8B-479F-9CF7-786B905DB223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117FA-4941-4A3B-9B28-51E88CC548A0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CD2996-DE62-447D-9351-AB6A36F90F58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0F04B2-DF02-49A8-921F-B0DC2CB8C3BD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A1457-1722-4B1C-BE41-39749CA086BC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ED6A3-8DD9-4580-910D-2A9F8DC89787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74ADF-07D5-445A-AE75-5BB10EFCCDE3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00BD0-3B06-4912-8B85-949BB66BEA41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0AAD3-DC7A-49BC-84C2-BB97AB87217E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8A709-F321-4347-87D8-C9A331116E8A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EC11F-26E7-4FF7-9CB1-F651FCA826CC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8C7E40-D23C-45F0-A3A5-9E477F227FB9}" type="slidenum">
              <a:rPr lang="en-US" altLang="en-US" smtClean="0"/>
              <a:pPr/>
              <a:t>28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B913EC-2118-4667-A5E4-3B6A79E5B337}" type="slidenum">
              <a:rPr lang="en-US" altLang="en-US" smtClean="0"/>
              <a:pPr/>
              <a:t>37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857F79-056B-4BF4-A2AD-5928D0FCB4CF}" type="slidenum">
              <a:rPr lang="en-US" altLang="en-US" smtClean="0"/>
              <a:pPr/>
              <a:t>38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4A6E7A-CBC9-4C00-BF27-1BD25463524F}" type="slidenum">
              <a:rPr lang="en-US" altLang="en-US" smtClean="0"/>
              <a:pPr/>
              <a:t>39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7260DA-EAD8-429B-9812-89442C74EC49}" type="slidenum">
              <a:rPr lang="en-US" altLang="en-US" smtClean="0"/>
              <a:pPr/>
              <a:t>40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234DE-1F04-49D1-90E7-DCDC175EBA41}" type="slidenum">
              <a:rPr lang="en-US" altLang="en-US" smtClean="0"/>
              <a:pPr/>
              <a:t>42</a:t>
            </a:fld>
            <a:endParaRPr lang="en-US" alt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B023D3-95CE-4686-973F-065E82EB5E2A}" type="slidenum">
              <a:rPr lang="en-US" altLang="en-US" smtClean="0"/>
              <a:pPr/>
              <a:t>43</a:t>
            </a:fld>
            <a:endParaRPr lang="en-US" alt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1388A-D4CD-47A1-B21C-6944F4136227}" type="slidenum">
              <a:rPr lang="en-US" altLang="en-US" smtClean="0"/>
              <a:pPr/>
              <a:t>44</a:t>
            </a:fld>
            <a:endParaRPr lang="en-US" alt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969C3D-30E1-480D-B38C-135F8F5FBCC7}" type="slidenum">
              <a:rPr lang="en-US" altLang="en-US" smtClean="0"/>
              <a:pPr/>
              <a:t>45</a:t>
            </a:fld>
            <a:endParaRPr lang="en-US" alt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D02AF-DB90-4183-8E3A-6C14D1EA0F17}" type="slidenum">
              <a:rPr lang="en-US" altLang="en-US" smtClean="0"/>
              <a:pPr/>
              <a:t>46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CA961-65B5-49E4-A134-5AE80EE49FE1}" type="slidenum">
              <a:rPr lang="en-US" altLang="en-US" smtClean="0"/>
              <a:pPr/>
              <a:t>47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F3A55-4DAF-4B25-AFEB-6E59D920D712}" type="slidenum">
              <a:rPr lang="en-US" altLang="en-US" smtClean="0"/>
              <a:pPr/>
              <a:t>48</a:t>
            </a:fld>
            <a:endParaRPr lang="en-US" alt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CA0A66-F4C0-4763-A308-C2B30989E79F}" type="slidenum">
              <a:rPr lang="en-US" altLang="en-US" smtClean="0"/>
              <a:pPr/>
              <a:t>49</a:t>
            </a:fld>
            <a:endParaRPr lang="en-US" alt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1DF295-B0C9-41D5-98BD-136C4E5ED009}" type="slidenum">
              <a:rPr lang="en-US" altLang="en-US" smtClean="0"/>
              <a:pPr/>
              <a:t>50</a:t>
            </a:fld>
            <a:endParaRPr lang="en-US" alt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8FFF9-3C81-4F7C-A2FB-A5A1496BC7AC}" type="slidenum">
              <a:rPr lang="en-US" altLang="en-US" smtClean="0"/>
              <a:pPr/>
              <a:t>51</a:t>
            </a:fld>
            <a:endParaRPr lang="en-US" alt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92AC70-FE2B-4E53-B134-CC1D27F273FF}" type="slidenum">
              <a:rPr lang="en-US" altLang="en-US" smtClean="0"/>
              <a:pPr/>
              <a:t>52</a:t>
            </a:fld>
            <a:endParaRPr lang="en-US" alt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E02202-032B-4858-B8FE-42C72D37819E}" type="slidenum">
              <a:rPr lang="en-US" altLang="en-US" smtClean="0"/>
              <a:pPr/>
              <a:t>53</a:t>
            </a:fld>
            <a:endParaRPr lang="en-US" alt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647218-9798-4ECB-B04B-414F339AB431}" type="slidenum">
              <a:rPr lang="en-US" altLang="en-US" smtClean="0"/>
              <a:pPr/>
              <a:t>54</a:t>
            </a:fld>
            <a:endParaRPr lang="en-US" alt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1A77EC-686D-4CBC-B754-10C7799EC7D9}" type="slidenum">
              <a:rPr lang="en-US" altLang="en-US" smtClean="0"/>
              <a:pPr/>
              <a:t>56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0DDE56-9650-47E4-BF42-28725107BEEF}" type="slidenum">
              <a:rPr lang="en-US" altLang="en-US" smtClean="0"/>
              <a:pPr/>
              <a:t>57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43FD5-1813-45B3-81E1-F2857D2186FD}" type="slidenum">
              <a:rPr lang="en-US" altLang="en-US" smtClean="0"/>
              <a:pPr/>
              <a:t>58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F9FC9F-DC33-48DE-83AC-A345A107F3A4}" type="slidenum">
              <a:rPr lang="en-US" altLang="en-US" smtClean="0"/>
              <a:pPr/>
              <a:t>59</a:t>
            </a:fld>
            <a:endParaRPr lang="en-US" alt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A9466-B22E-416D-871F-44083A8C6568}" type="slidenum">
              <a:rPr lang="en-US" altLang="en-US" smtClean="0"/>
              <a:pPr/>
              <a:t>60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753C6-B4D4-4A86-A508-E34F1FFE2E11}" type="slidenum">
              <a:rPr lang="en-US" altLang="en-US" smtClean="0"/>
              <a:pPr/>
              <a:t>61</a:t>
            </a:fld>
            <a:endParaRPr lang="en-US" alt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56EA7-CC83-41A9-A3A9-B9CA855DEDB1}" type="slidenum">
              <a:rPr lang="en-US" altLang="en-US" smtClean="0"/>
              <a:pPr/>
              <a:t>62</a:t>
            </a:fld>
            <a:endParaRPr lang="en-US" alt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8184E-B03D-410D-8B37-164E082208A9}" type="slidenum">
              <a:rPr lang="en-US" altLang="en-US" smtClean="0"/>
              <a:pPr/>
              <a:t>64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C9F865-A0F9-4C80-B289-F8AAFCAF391E}" type="slidenum">
              <a:rPr lang="en-US" altLang="en-US" smtClean="0"/>
              <a:pPr/>
              <a:t>65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068173-11BA-4CC6-B84B-049D10436C81}" type="slidenum">
              <a:rPr lang="en-US" altLang="en-US" smtClean="0"/>
              <a:pPr/>
              <a:t>66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F4E4F2-E5F2-4A9A-96A5-405B535DD9DA}" type="slidenum">
              <a:rPr lang="en-US" altLang="en-US" smtClean="0"/>
              <a:pPr/>
              <a:t>67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C45FA-0C51-496D-AC50-9F1C58551AAF}" type="slidenum">
              <a:rPr lang="en-US" altLang="en-US" smtClean="0"/>
              <a:pPr/>
              <a:t>68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A1FDF0-4324-48FD-8CB4-804BBA01485D}" type="slidenum">
              <a:rPr lang="en-US" altLang="en-US" smtClean="0"/>
              <a:pPr/>
              <a:t>69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2726EA-64BB-42B1-BB1D-672DC6C38157}" type="slidenum">
              <a:rPr lang="en-US" altLang="en-US" smtClean="0"/>
              <a:pPr/>
              <a:t>70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B613742D-F495-49CD-B540-0D10AACB7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53CBD-04A5-4E30-AB89-98EFA52A8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C22DB-FE76-46C2-8C19-D7616C9A7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AB236-7F2A-4EAE-B782-826091F17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C56E1-B085-4858-8CBD-DFC059894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6116F-A15B-4AF5-9DB7-946D5848A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E0CF7-A54B-4DC7-815D-24E6003A4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DCF45-CC72-4964-8B78-01645F9EE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0C111-4C95-4D42-9352-A3FE9B82C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21B4E-6288-4DAA-A2B8-29239479F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945CD-8E35-4516-9291-7E91FD4AC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B31CF-CE4D-452C-AB57-4E03848E2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51AC1-062D-4CFB-AAA1-B1AA6BCA9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49A39-8BDD-4302-8976-7D9DACD7E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7D5E0E27-C23B-484F-A4CE-ED065BB5F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10: Time Series Applications [ </a:t>
            </a:r>
            <a:fld id="{7F2F8921-FD47-4B01-9376-15B830BA4EBD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62]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3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4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5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3076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3077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1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Time Series Applications</a:t>
            </a:r>
          </a:p>
        </p:txBody>
      </p:sp>
      <p:sp>
        <p:nvSpPr>
          <p:cNvPr id="4099" name="Content Placeholder 8"/>
          <p:cNvSpPr>
            <a:spLocks noGrp="1"/>
          </p:cNvSpPr>
          <p:nvPr>
            <p:ph idx="1"/>
          </p:nvPr>
        </p:nvSpPr>
        <p:spPr>
          <a:xfrm>
            <a:off x="1676400" y="1828800"/>
            <a:ext cx="6248400" cy="4302125"/>
          </a:xfrm>
        </p:spPr>
        <p:txBody>
          <a:bodyPr/>
          <a:lstStyle/>
          <a:p>
            <a:r>
              <a:rPr lang="en-US" altLang="en-US" smtClean="0"/>
              <a:t>Panel Data Time Series Models</a:t>
            </a:r>
          </a:p>
          <a:p>
            <a:r>
              <a:rPr lang="en-US" altLang="en-US" smtClean="0"/>
              <a:t>Univariate Time Series</a:t>
            </a:r>
          </a:p>
          <a:p>
            <a:r>
              <a:rPr lang="en-US" altLang="en-US" smtClean="0"/>
              <a:t>Autocorrelation in Regression</a:t>
            </a:r>
          </a:p>
          <a:p>
            <a:r>
              <a:rPr lang="en-US" altLang="en-US" smtClean="0"/>
              <a:t>Vector Autoregression</a:t>
            </a:r>
          </a:p>
          <a:p>
            <a:r>
              <a:rPr lang="en-US" altLang="en-US" smtClean="0"/>
              <a:t>ARCH and GARCH Models</a:t>
            </a:r>
          </a:p>
          <a:p>
            <a:r>
              <a:rPr lang="en-US" altLang="en-US" smtClean="0"/>
              <a:t>Macroeconomic Data</a:t>
            </a:r>
          </a:p>
          <a:p>
            <a:pPr lvl="1"/>
            <a:r>
              <a:rPr lang="en-US" altLang="en-US" smtClean="0"/>
              <a:t>Nonstationarity and Integrated Series</a:t>
            </a:r>
          </a:p>
          <a:p>
            <a:pPr lvl="1"/>
            <a:r>
              <a:rPr lang="en-US" altLang="en-US" smtClean="0"/>
              <a:t>Unit Roots</a:t>
            </a:r>
          </a:p>
          <a:p>
            <a:pPr lvl="1"/>
            <a:r>
              <a:rPr lang="en-US" altLang="en-US" smtClean="0"/>
              <a:t>Cointegration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Cross Country Growth Convergence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90550" y="2057400"/>
          <a:ext cx="8040688" cy="4262438"/>
        </p:xfrm>
        <a:graphic>
          <a:graphicData uri="http://schemas.openxmlformats.org/presentationml/2006/ole">
            <p:oleObj spid="_x0000_s6149" name="Equation" r:id="rId4" imgW="5080000" imgH="2692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Heterogeneous Dynamic Model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066800" y="2133600"/>
          <a:ext cx="6858000" cy="4244975"/>
        </p:xfrm>
        <a:graphic>
          <a:graphicData uri="http://schemas.openxmlformats.org/presentationml/2006/ole">
            <p:oleObj spid="_x0000_s7173" name="Equation" r:id="rId4" imgW="4432300" imgH="2743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“Fixed Effects” Approach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676400" y="1676400"/>
          <a:ext cx="6172200" cy="4514850"/>
        </p:xfrm>
        <a:graphic>
          <a:graphicData uri="http://schemas.openxmlformats.org/presentationml/2006/ole">
            <p:oleObj spid="_x0000_s8197" name="Equation" r:id="rId4" imgW="3784600" imgH="276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Country Means</a:t>
            </a:r>
            <a:br>
              <a:rPr lang="en-US" altLang="en-US" sz="2400" b="1" smtClean="0">
                <a:latin typeface="Arial" charset="0"/>
                <a:cs typeface="Arial" charset="0"/>
              </a:rPr>
            </a:br>
            <a:r>
              <a:rPr lang="en-US" altLang="en-US" sz="2400" b="1" smtClean="0">
                <a:latin typeface="Arial" charset="0"/>
                <a:cs typeface="Arial" charset="0"/>
              </a:rPr>
              <a:t>(Average the T observations for each i)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973263" y="1811338"/>
          <a:ext cx="6342062" cy="4629150"/>
        </p:xfrm>
        <a:graphic>
          <a:graphicData uri="http://schemas.openxmlformats.org/presentationml/2006/ole">
            <p:oleObj spid="_x0000_s9221" name="Equation" r:id="rId4" imgW="4419600" imgH="3225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Country Means (cont.)</a:t>
            </a: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474663" y="1976438"/>
          <a:ext cx="8042275" cy="3511550"/>
        </p:xfrm>
        <a:graphic>
          <a:graphicData uri="http://schemas.openxmlformats.org/presentationml/2006/ole">
            <p:oleObj spid="_x0000_s10245" name="Equation" r:id="rId4" imgW="5207000" imgH="2273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Time Series of Means</a:t>
            </a:r>
            <a:br>
              <a:rPr lang="en-US" altLang="en-US" smtClean="0"/>
            </a:br>
            <a:r>
              <a:rPr lang="en-US" altLang="en-US" smtClean="0"/>
              <a:t>(Average across countries)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524000" y="1960563"/>
          <a:ext cx="6858000" cy="4325937"/>
        </p:xfrm>
        <a:graphic>
          <a:graphicData uri="http://schemas.openxmlformats.org/presentationml/2006/ole">
            <p:oleObj spid="_x0000_s11269" name="Equation" r:id="rId4" imgW="4025900" imgH="2540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Pooling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819400"/>
            <a:ext cx="6553200" cy="213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Essentially the same as the time series case.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OLS and GLS are inconsistent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There could be no instrument that would work (by construction)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Mixed/Fixed Approach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838200" y="2259013"/>
          <a:ext cx="7239000" cy="2708275"/>
        </p:xfrm>
        <a:graphic>
          <a:graphicData uri="http://schemas.openxmlformats.org/presentationml/2006/ole">
            <p:oleObj spid="_x0000_s13317" name="Equation" r:id="rId4" imgW="3225800" imgH="1206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Mixed Fixed Model Estimator</a:t>
            </a: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143000" y="2057400"/>
          <a:ext cx="7391400" cy="4121150"/>
        </p:xfrm>
        <a:graphic>
          <a:graphicData uri="http://schemas.openxmlformats.org/presentationml/2006/ole">
            <p:oleObj spid="_x0000_s14341" name="Equation" r:id="rId4" imgW="4076700" imgH="2273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285875"/>
            <a:ext cx="5983288" cy="4429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Nair-Reichert and Weinhold on Growth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534400" cy="4760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Weinhold (1996) and Nair–Reichert and Weinhold (2001) analyzed growth and development in a panel of 24 developing countries observed for 25 years, 1971–1995. The model they employed was a variant of the mixed-fixed model proposed by Hsiao (1986, 2003). In their specification,</a:t>
            </a:r>
          </a:p>
          <a:p>
            <a:endParaRPr lang="en-US" altLang="en-US"/>
          </a:p>
          <a:p>
            <a:r>
              <a:rPr lang="en-US" altLang="en-US" i="1"/>
              <a:t>                   </a:t>
            </a:r>
            <a:r>
              <a:rPr lang="en-US" altLang="en-US" b="1" i="1"/>
              <a:t>GGDP</a:t>
            </a:r>
            <a:r>
              <a:rPr lang="en-US" altLang="en-US" b="1" i="1" baseline="-25000"/>
              <a:t>i,t</a:t>
            </a:r>
            <a:r>
              <a:rPr lang="en-US" altLang="en-US" b="1" i="1"/>
              <a:t> </a:t>
            </a:r>
            <a:r>
              <a:rPr lang="en-US" altLang="en-US" b="1"/>
              <a:t>= </a:t>
            </a:r>
            <a:r>
              <a:rPr lang="en-US" altLang="en-US" b="1" i="1">
                <a:solidFill>
                  <a:srgbClr val="FF3300"/>
                </a:solidFill>
              </a:rPr>
              <a:t>α</a:t>
            </a:r>
            <a:r>
              <a:rPr lang="en-US" altLang="en-US" b="1" i="1" baseline="-25000">
                <a:solidFill>
                  <a:srgbClr val="FF3300"/>
                </a:solidFill>
              </a:rPr>
              <a:t>i</a:t>
            </a:r>
            <a:r>
              <a:rPr lang="en-US" altLang="en-US" b="1" i="1">
                <a:solidFill>
                  <a:srgbClr val="FF3300"/>
                </a:solidFill>
              </a:rPr>
              <a:t> </a:t>
            </a:r>
            <a:r>
              <a:rPr lang="en-US" altLang="en-US" b="1" i="1"/>
              <a:t>+ </a:t>
            </a:r>
            <a:r>
              <a:rPr lang="el-GR" altLang="en-US" b="1" i="1">
                <a:solidFill>
                  <a:srgbClr val="FF3300"/>
                </a:solidFill>
                <a:cs typeface="Times New Roman" pitchFamily="18" charset="0"/>
              </a:rPr>
              <a:t>γ</a:t>
            </a:r>
            <a:r>
              <a:rPr lang="en-US" altLang="en-US" b="1" i="1" baseline="-25000">
                <a:solidFill>
                  <a:srgbClr val="FF3300"/>
                </a:solidFill>
                <a:cs typeface="Times New Roman" pitchFamily="18" charset="0"/>
              </a:rPr>
              <a:t>i</a:t>
            </a:r>
            <a:r>
              <a:rPr lang="en-US" altLang="en-US" b="1" i="1">
                <a:cs typeface="Times New Roman" pitchFamily="18" charset="0"/>
              </a:rPr>
              <a:t> </a:t>
            </a:r>
            <a:r>
              <a:rPr lang="en-US" altLang="en-US" b="1" i="1"/>
              <a:t>d</a:t>
            </a:r>
            <a:r>
              <a:rPr lang="en-US" altLang="en-US" b="1" i="1" baseline="-25000"/>
              <a:t>it</a:t>
            </a:r>
            <a:r>
              <a:rPr lang="en-US" altLang="en-US" b="1" i="1"/>
              <a:t> GGDP</a:t>
            </a:r>
            <a:r>
              <a:rPr lang="en-US" altLang="en-US" b="1" i="1" baseline="-25000"/>
              <a:t>i,t-1 </a:t>
            </a:r>
            <a:r>
              <a:rPr lang="en-US" altLang="en-US" b="1"/>
              <a:t>+ </a:t>
            </a:r>
            <a:r>
              <a:rPr lang="en-US" altLang="en-US" b="1" i="1">
                <a:solidFill>
                  <a:srgbClr val="0070C0"/>
                </a:solidFill>
              </a:rPr>
              <a:t>β</a:t>
            </a:r>
            <a:r>
              <a:rPr lang="en-US" altLang="en-US" b="1" i="1" baseline="-25000">
                <a:solidFill>
                  <a:srgbClr val="0070C0"/>
                </a:solidFill>
              </a:rPr>
              <a:t>1i</a:t>
            </a:r>
            <a:r>
              <a:rPr lang="en-US" altLang="en-US" b="1" i="1">
                <a:solidFill>
                  <a:srgbClr val="0070C0"/>
                </a:solidFill>
              </a:rPr>
              <a:t> </a:t>
            </a:r>
            <a:r>
              <a:rPr lang="en-US" altLang="en-US" b="1" i="1"/>
              <a:t>GGDI</a:t>
            </a:r>
            <a:r>
              <a:rPr lang="en-US" altLang="en-US" b="1" i="1" baseline="-25000"/>
              <a:t>i,t-1</a:t>
            </a:r>
            <a:r>
              <a:rPr lang="en-US" altLang="en-US" b="1"/>
              <a:t> + </a:t>
            </a:r>
            <a:r>
              <a:rPr lang="en-US" altLang="en-US" b="1" i="1">
                <a:solidFill>
                  <a:srgbClr val="0070C0"/>
                </a:solidFill>
              </a:rPr>
              <a:t>β</a:t>
            </a:r>
            <a:r>
              <a:rPr lang="en-US" altLang="en-US" b="1" i="1" baseline="-25000">
                <a:solidFill>
                  <a:srgbClr val="0070C0"/>
                </a:solidFill>
              </a:rPr>
              <a:t>2i</a:t>
            </a:r>
            <a:r>
              <a:rPr lang="en-US" altLang="en-US" b="1" i="1">
                <a:solidFill>
                  <a:srgbClr val="0070C0"/>
                </a:solidFill>
              </a:rPr>
              <a:t> </a:t>
            </a:r>
            <a:r>
              <a:rPr lang="en-US" altLang="en-US" b="1" i="1"/>
              <a:t>GFDI</a:t>
            </a:r>
            <a:r>
              <a:rPr lang="en-US" altLang="en-US" b="1" i="1" baseline="-25000"/>
              <a:t>i,t-1</a:t>
            </a:r>
            <a:r>
              <a:rPr lang="en-US" altLang="en-US" b="1"/>
              <a:t> </a:t>
            </a:r>
          </a:p>
          <a:p>
            <a:r>
              <a:rPr lang="en-US" altLang="en-US" b="1"/>
              <a:t>                                                                    + </a:t>
            </a:r>
            <a:r>
              <a:rPr lang="en-US" altLang="en-US" b="1" i="1">
                <a:solidFill>
                  <a:srgbClr val="0070C0"/>
                </a:solidFill>
              </a:rPr>
              <a:t>β</a:t>
            </a:r>
            <a:r>
              <a:rPr lang="en-US" altLang="en-US" b="1" i="1" baseline="-25000">
                <a:solidFill>
                  <a:srgbClr val="0070C0"/>
                </a:solidFill>
              </a:rPr>
              <a:t>3i</a:t>
            </a:r>
            <a:r>
              <a:rPr lang="en-US" altLang="en-US" b="1" i="1"/>
              <a:t> GEXP</a:t>
            </a:r>
            <a:r>
              <a:rPr lang="en-US" altLang="en-US" b="1" i="1" baseline="-25000"/>
              <a:t>i,t-1</a:t>
            </a:r>
            <a:r>
              <a:rPr lang="en-US" altLang="en-US" b="1"/>
              <a:t> + </a:t>
            </a:r>
            <a:r>
              <a:rPr lang="en-US" altLang="en-US" b="1" i="1">
                <a:solidFill>
                  <a:srgbClr val="00B050"/>
                </a:solidFill>
              </a:rPr>
              <a:t>β</a:t>
            </a:r>
            <a:r>
              <a:rPr lang="en-US" altLang="en-US" b="1" i="1" baseline="-25000">
                <a:solidFill>
                  <a:srgbClr val="00B050"/>
                </a:solidFill>
              </a:rPr>
              <a:t>4</a:t>
            </a:r>
            <a:r>
              <a:rPr lang="en-US" altLang="en-US" b="1" i="1"/>
              <a:t> INFL</a:t>
            </a:r>
            <a:r>
              <a:rPr lang="en-US" altLang="en-US" b="1" i="1" baseline="-25000"/>
              <a:t>i,t-1</a:t>
            </a:r>
            <a:r>
              <a:rPr lang="en-US" altLang="en-US" b="1"/>
              <a:t> + </a:t>
            </a:r>
            <a:r>
              <a:rPr lang="en-US" altLang="en-US" b="1" i="1"/>
              <a:t>ε</a:t>
            </a:r>
            <a:r>
              <a:rPr lang="en-US" altLang="en-US" b="1" i="1" baseline="-25000"/>
              <a:t>i,t</a:t>
            </a:r>
            <a:r>
              <a:rPr lang="en-US" altLang="en-US" b="1" i="1"/>
              <a:t> </a:t>
            </a:r>
            <a:endParaRPr lang="en-US" altLang="en-US" b="1"/>
          </a:p>
          <a:p>
            <a:endParaRPr lang="en-US" altLang="en-US"/>
          </a:p>
          <a:p>
            <a:r>
              <a:rPr lang="en-US" altLang="en-US" i="1"/>
              <a:t>GGDP 	</a:t>
            </a:r>
            <a:r>
              <a:rPr lang="en-US" altLang="en-US"/>
              <a:t>= Growth rate of gross domestic product,</a:t>
            </a:r>
          </a:p>
          <a:p>
            <a:r>
              <a:rPr lang="en-US" altLang="en-US" i="1"/>
              <a:t>GGDI  	</a:t>
            </a:r>
            <a:r>
              <a:rPr lang="en-US" altLang="en-US"/>
              <a:t>= Growth rate of gross domestic investment,</a:t>
            </a:r>
          </a:p>
          <a:p>
            <a:r>
              <a:rPr lang="en-US" altLang="en-US" i="1"/>
              <a:t>GFDI  	</a:t>
            </a:r>
            <a:r>
              <a:rPr lang="en-US" altLang="en-US"/>
              <a:t>= Growth rate of foreign direct investment (inflows),</a:t>
            </a:r>
          </a:p>
          <a:p>
            <a:r>
              <a:rPr lang="en-US" altLang="en-US" i="1"/>
              <a:t>GEXP  	</a:t>
            </a:r>
            <a:r>
              <a:rPr lang="en-US" altLang="en-US"/>
              <a:t>= Growth rate of exports of goods and services,</a:t>
            </a:r>
          </a:p>
          <a:p>
            <a:r>
              <a:rPr lang="en-US" altLang="en-US" i="1"/>
              <a:t>INFL   	</a:t>
            </a:r>
            <a:r>
              <a:rPr lang="en-US" altLang="en-US"/>
              <a:t>= Inflation rate.</a:t>
            </a:r>
          </a:p>
          <a:p>
            <a:r>
              <a:rPr lang="en-US" altLang="en-US"/>
              <a:t>The constant terms and coefficients on the lagged dependent variable are country specific.</a:t>
            </a:r>
          </a:p>
          <a:p>
            <a:r>
              <a:rPr lang="en-US" altLang="en-US"/>
              <a:t>The remaining coefficients are treated as random, normally distributed, with means </a:t>
            </a:r>
            <a:r>
              <a:rPr lang="en-US" altLang="en-US" i="1"/>
              <a:t>β</a:t>
            </a:r>
            <a:r>
              <a:rPr lang="en-US" altLang="en-US" i="1" baseline="-25000"/>
              <a:t>k</a:t>
            </a:r>
            <a:r>
              <a:rPr lang="en-US" altLang="en-US" i="1"/>
              <a:t> </a:t>
            </a:r>
            <a:r>
              <a:rPr lang="en-US" altLang="en-US"/>
              <a:t>and</a:t>
            </a:r>
          </a:p>
          <a:p>
            <a:r>
              <a:rPr lang="en-US" altLang="en-US"/>
              <a:t>unrestricted variances. They are modeled as uncorrelated.  The model was estimated using a modification of the Hildreth–Houck–Swamy method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5943600" y="2971800"/>
            <a:ext cx="1371600" cy="3810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4419600" cy="50387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graphicFrame>
        <p:nvGraphicFramePr>
          <p:cNvPr id="17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36360413"/>
              </p:ext>
            </p:extLst>
          </p:nvPr>
        </p:nvGraphicFramePr>
        <p:xfrm>
          <a:off x="4648200" y="1143000"/>
          <a:ext cx="1931988" cy="2971800"/>
        </p:xfrm>
        <a:graphic>
          <a:graphicData uri="http://schemas.openxmlformats.org/presentationml/2006/ole">
            <p:oleObj spid="_x0000_s17413" name="Equation" r:id="rId4" imgW="1016000" imgH="1562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Heterogeneous Dynamic Models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914400" y="1828800"/>
          <a:ext cx="8001000" cy="4333875"/>
        </p:xfrm>
        <a:graphic>
          <a:graphicData uri="http://schemas.openxmlformats.org/presentationml/2006/ole">
            <p:oleObj spid="_x0000_s18437" name="Equation" r:id="rId4" imgW="5486400" imgH="2971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time series data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828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Modeling an Economic </a:t>
            </a:r>
            <a:br>
              <a:rPr lang="en-US" altLang="en-US" sz="4000" smtClean="0"/>
            </a:br>
            <a:r>
              <a:rPr lang="en-US" altLang="en-US" sz="4000" smtClean="0"/>
              <a:t>Time Series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743200"/>
            <a:ext cx="5943600" cy="2819400"/>
          </a:xfrm>
        </p:spPr>
        <p:txBody>
          <a:bodyPr/>
          <a:lstStyle/>
          <a:p>
            <a:pPr eaLnBrk="1" hangingPunct="1"/>
            <a:r>
              <a:rPr lang="en-US" altLang="en-US" smtClean="0"/>
              <a:t>Observed y</a:t>
            </a:r>
            <a:r>
              <a:rPr lang="en-US" altLang="en-US" baseline="-25000" smtClean="0"/>
              <a:t>0</a:t>
            </a:r>
            <a:r>
              <a:rPr lang="en-US" altLang="en-US" smtClean="0"/>
              <a:t>, y</a:t>
            </a:r>
            <a:r>
              <a:rPr lang="en-US" altLang="en-US" baseline="-25000" smtClean="0"/>
              <a:t>1</a:t>
            </a:r>
            <a:r>
              <a:rPr lang="en-US" altLang="en-US" smtClean="0"/>
              <a:t>, …, y</a:t>
            </a:r>
            <a:r>
              <a:rPr lang="en-US" altLang="en-US" baseline="-25000" smtClean="0"/>
              <a:t>t</a:t>
            </a:r>
            <a:r>
              <a:rPr lang="en-US" altLang="en-US" smtClean="0"/>
              <a:t>,…</a:t>
            </a:r>
          </a:p>
          <a:p>
            <a:pPr eaLnBrk="1" hangingPunct="1"/>
            <a:r>
              <a:rPr lang="en-US" altLang="en-US" smtClean="0"/>
              <a:t>What is the “sample”</a:t>
            </a:r>
          </a:p>
          <a:p>
            <a:pPr eaLnBrk="1" hangingPunct="1"/>
            <a:r>
              <a:rPr lang="en-US" altLang="en-US" smtClean="0"/>
              <a:t>Random sampling?</a:t>
            </a:r>
          </a:p>
          <a:p>
            <a:pPr eaLnBrk="1" hangingPunct="1"/>
            <a:r>
              <a:rPr lang="en-US" altLang="en-US" smtClean="0"/>
              <a:t>The “observation window”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Estimators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Functions of sums of observations</a:t>
            </a:r>
          </a:p>
          <a:p>
            <a:pPr eaLnBrk="1" hangingPunct="1"/>
            <a:r>
              <a:rPr lang="en-US" altLang="en-US" smtClean="0"/>
              <a:t>Law of large numbers?</a:t>
            </a:r>
          </a:p>
          <a:p>
            <a:pPr lvl="1" eaLnBrk="1" hangingPunct="1"/>
            <a:r>
              <a:rPr lang="en-US" altLang="en-US" smtClean="0"/>
              <a:t>Nonindependent observations</a:t>
            </a:r>
          </a:p>
          <a:p>
            <a:pPr lvl="1" eaLnBrk="1" hangingPunct="1"/>
            <a:r>
              <a:rPr lang="en-US" altLang="en-US" smtClean="0"/>
              <a:t>What does “increasing sample size” mean?</a:t>
            </a:r>
          </a:p>
          <a:p>
            <a:pPr eaLnBrk="1" hangingPunct="1"/>
            <a:r>
              <a:rPr lang="en-US" altLang="en-US" smtClean="0"/>
              <a:t>Asymptotic properties? (There are no finite sample properties.)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Interpreting a Time Series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5344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Time domain:  A “process”  </a:t>
            </a:r>
          </a:p>
          <a:p>
            <a:pPr lvl="1" eaLnBrk="1" hangingPunct="1"/>
            <a:r>
              <a:rPr lang="en-US" altLang="en-US" smtClean="0"/>
              <a:t>y(t)  =  ax(t)  +  by(t-1) + …</a:t>
            </a:r>
          </a:p>
          <a:p>
            <a:pPr lvl="1" eaLnBrk="1" hangingPunct="1"/>
            <a:r>
              <a:rPr lang="en-US" altLang="en-US" smtClean="0"/>
              <a:t>Regression like approach/interpretation</a:t>
            </a:r>
          </a:p>
          <a:p>
            <a:pPr eaLnBrk="1" hangingPunct="1"/>
            <a:r>
              <a:rPr lang="en-US" altLang="en-US" smtClean="0"/>
              <a:t>Frequency domain:  A sum of terms</a:t>
            </a:r>
          </a:p>
          <a:p>
            <a:pPr lvl="1" eaLnBrk="1" hangingPunct="1"/>
            <a:r>
              <a:rPr lang="en-US" altLang="en-US" smtClean="0"/>
              <a:t>y(t) =</a:t>
            </a:r>
          </a:p>
          <a:p>
            <a:pPr lvl="1" eaLnBrk="1" hangingPunct="1"/>
            <a:r>
              <a:rPr lang="en-US" altLang="en-US" smtClean="0"/>
              <a:t>Contribution of different frequencies to the observed series. </a:t>
            </a:r>
          </a:p>
          <a:p>
            <a:pPr eaLnBrk="1" hangingPunct="1"/>
            <a:r>
              <a:rPr lang="en-US" altLang="en-US" smtClean="0"/>
              <a:t>(“High frequency data and financial econometrics – “frequency” is used slightly differently here.)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09800" y="3717925"/>
          <a:ext cx="3352800" cy="625475"/>
        </p:xfrm>
        <a:graphic>
          <a:graphicData uri="http://schemas.openxmlformats.org/presentationml/2006/ole">
            <p:oleObj spid="_x0000_s22534" name="Equation" r:id="rId4" imgW="1498600" imgH="27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For example,…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676400" y="2057400"/>
            <a:ext cx="6172200" cy="3526971"/>
          </a:xfrm>
          <a:ln w="28575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Decomposed</a:t>
            </a:r>
          </a:p>
        </p:txBody>
      </p:sp>
      <p:pic>
        <p:nvPicPr>
          <p:cNvPr id="1229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219200" y="1828800"/>
            <a:ext cx="7010400" cy="4027978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Studying the Frequency Domain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Cannot identify the number of terms</a:t>
            </a:r>
          </a:p>
          <a:p>
            <a:pPr eaLnBrk="1" hangingPunct="1"/>
            <a:r>
              <a:rPr lang="en-US" altLang="en-US" smtClean="0"/>
              <a:t>Cannot identify frequencies from the time series</a:t>
            </a:r>
          </a:p>
          <a:p>
            <a:pPr eaLnBrk="1" hangingPunct="1"/>
            <a:r>
              <a:rPr lang="en-US" altLang="en-US" smtClean="0"/>
              <a:t>Deconstructing the variance, autocovariances and autocorrelations</a:t>
            </a:r>
          </a:p>
          <a:p>
            <a:pPr lvl="1" eaLnBrk="1" hangingPunct="1"/>
            <a:r>
              <a:rPr lang="en-US" altLang="en-US" smtClean="0"/>
              <a:t>Contributions at different frequencies</a:t>
            </a:r>
          </a:p>
          <a:p>
            <a:pPr lvl="1" eaLnBrk="1" hangingPunct="1"/>
            <a:r>
              <a:rPr lang="en-US" altLang="en-US" smtClean="0"/>
              <a:t>Apparent large weights at different frequencies</a:t>
            </a:r>
          </a:p>
          <a:p>
            <a:pPr lvl="1" eaLnBrk="1" hangingPunct="1"/>
            <a:r>
              <a:rPr lang="en-US" altLang="en-US" smtClean="0"/>
              <a:t>Using Fourier transforms of the data</a:t>
            </a:r>
          </a:p>
          <a:p>
            <a:pPr lvl="1" eaLnBrk="1" hangingPunct="1"/>
            <a:r>
              <a:rPr lang="en-US" altLang="en-US" smtClean="0"/>
              <a:t>Does this provide “new” information about the series?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Stationary Time Series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smtClean="0"/>
              <a:t>z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= b</a:t>
            </a:r>
            <a:r>
              <a:rPr lang="en-US" altLang="en-US" sz="2000" baseline="-25000" smtClean="0"/>
              <a:t>1</a:t>
            </a:r>
            <a:r>
              <a:rPr lang="en-US" altLang="en-US" sz="2000" smtClean="0"/>
              <a:t>y</a:t>
            </a:r>
            <a:r>
              <a:rPr lang="en-US" altLang="en-US" sz="2000" baseline="-25000" smtClean="0"/>
              <a:t>t-1</a:t>
            </a:r>
            <a:r>
              <a:rPr lang="en-US" altLang="en-US" sz="2000" smtClean="0"/>
              <a:t> + b</a:t>
            </a:r>
            <a:r>
              <a:rPr lang="en-US" altLang="en-US" sz="2000" baseline="-25000" smtClean="0"/>
              <a:t>2</a:t>
            </a:r>
            <a:r>
              <a:rPr lang="en-US" altLang="en-US" sz="2000" smtClean="0"/>
              <a:t>y</a:t>
            </a:r>
            <a:r>
              <a:rPr lang="en-US" altLang="en-US" sz="2000" baseline="-25000" smtClean="0"/>
              <a:t>t-2</a:t>
            </a:r>
            <a:r>
              <a:rPr lang="en-US" altLang="en-US" sz="2000" smtClean="0"/>
              <a:t> + … + b</a:t>
            </a:r>
            <a:r>
              <a:rPr lang="en-US" altLang="en-US" sz="2000" baseline="-25000" smtClean="0"/>
              <a:t>P</a:t>
            </a:r>
            <a:r>
              <a:rPr lang="en-US" altLang="en-US" sz="2000" smtClean="0"/>
              <a:t>y</a:t>
            </a:r>
            <a:r>
              <a:rPr lang="en-US" altLang="en-US" sz="2000" baseline="-25000" smtClean="0"/>
              <a:t>t-P</a:t>
            </a:r>
            <a:r>
              <a:rPr lang="en-US" altLang="en-US" sz="2000" smtClean="0"/>
              <a:t> + e</a:t>
            </a:r>
            <a:r>
              <a:rPr lang="en-US" altLang="en-US" sz="2000" baseline="-25000" smtClean="0"/>
              <a:t>t</a:t>
            </a:r>
            <a:endParaRPr lang="en-US" alt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/>
              <a:t>Autocovariance: </a:t>
            </a:r>
            <a:r>
              <a:rPr lang="el-GR" altLang="en-US" sz="2000" smtClean="0">
                <a:cs typeface="Times New Roman" pitchFamily="18" charset="0"/>
              </a:rPr>
              <a:t>γ</a:t>
            </a:r>
            <a:r>
              <a:rPr lang="en-US" altLang="en-US" sz="2000" baseline="-25000" smtClean="0">
                <a:cs typeface="Times New Roman" pitchFamily="18" charset="0"/>
              </a:rPr>
              <a:t>k</a:t>
            </a:r>
            <a:r>
              <a:rPr lang="en-US" altLang="en-US" sz="2000" smtClean="0">
                <a:cs typeface="Times New Roman" pitchFamily="18" charset="0"/>
              </a:rPr>
              <a:t>  =  Cov[y</a:t>
            </a:r>
            <a:r>
              <a:rPr lang="en-US" altLang="en-US" sz="2000" baseline="-25000" smtClean="0">
                <a:cs typeface="Times New Roman" pitchFamily="18" charset="0"/>
              </a:rPr>
              <a:t>t</a:t>
            </a:r>
            <a:r>
              <a:rPr lang="en-US" altLang="en-US" sz="2000" smtClean="0">
                <a:cs typeface="Times New Roman" pitchFamily="18" charset="0"/>
              </a:rPr>
              <a:t>,y</a:t>
            </a:r>
            <a:r>
              <a:rPr lang="en-US" altLang="en-US" sz="2000" baseline="-25000" smtClean="0">
                <a:cs typeface="Times New Roman" pitchFamily="18" charset="0"/>
              </a:rPr>
              <a:t>t-k</a:t>
            </a:r>
            <a:r>
              <a:rPr lang="en-US" altLang="en-US" sz="2000" smtClean="0">
                <a:cs typeface="Times New Roman" pitchFamily="18" charset="0"/>
              </a:rPr>
              <a:t>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cs typeface="Times New Roman" pitchFamily="18" charset="0"/>
              </a:rPr>
              <a:t>Autocorrelation: </a:t>
            </a:r>
            <a:r>
              <a:rPr lang="en-US" altLang="en-US" sz="2000" smtClean="0">
                <a:cs typeface="Times New Roman" pitchFamily="18" charset="0"/>
                <a:sym typeface="Symbol" pitchFamily="18" charset="2"/>
              </a:rPr>
              <a:t></a:t>
            </a:r>
            <a:r>
              <a:rPr lang="en-US" altLang="en-US" sz="2000" baseline="-25000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altLang="en-US" sz="2000" smtClean="0">
                <a:cs typeface="Times New Roman" pitchFamily="18" charset="0"/>
                <a:sym typeface="Symbol" pitchFamily="18" charset="2"/>
              </a:rPr>
              <a:t> = </a:t>
            </a:r>
            <a:r>
              <a:rPr lang="el-GR" altLang="en-US" sz="2000" smtClean="0">
                <a:cs typeface="Times New Roman" pitchFamily="18" charset="0"/>
              </a:rPr>
              <a:t>γ</a:t>
            </a:r>
            <a:r>
              <a:rPr lang="en-US" altLang="en-US" sz="2000" baseline="-25000" smtClean="0">
                <a:cs typeface="Times New Roman" pitchFamily="18" charset="0"/>
              </a:rPr>
              <a:t>k</a:t>
            </a:r>
            <a:r>
              <a:rPr lang="en-US" altLang="en-US" sz="2000" smtClean="0">
                <a:cs typeface="Times New Roman" pitchFamily="18" charset="0"/>
              </a:rPr>
              <a:t> </a:t>
            </a:r>
            <a:r>
              <a:rPr lang="en-US" altLang="en-US" sz="2000" smtClean="0">
                <a:cs typeface="Times New Roman" pitchFamily="18" charset="0"/>
                <a:sym typeface="Symbol" pitchFamily="18" charset="2"/>
              </a:rPr>
              <a:t>/ </a:t>
            </a:r>
            <a:r>
              <a:rPr lang="el-GR" altLang="en-US" sz="2000" smtClean="0">
                <a:cs typeface="Times New Roman" pitchFamily="18" charset="0"/>
              </a:rPr>
              <a:t>γ</a:t>
            </a:r>
            <a:r>
              <a:rPr lang="en-US" altLang="en-US" sz="2000" baseline="-25000" smtClean="0">
                <a:cs typeface="Times New Roman" pitchFamily="18" charset="0"/>
              </a:rPr>
              <a:t>0</a:t>
            </a:r>
            <a:r>
              <a:rPr lang="en-US" altLang="en-US" sz="2000" smtClean="0">
                <a:cs typeface="Times New Roman" pitchFamily="18" charset="0"/>
                <a:sym typeface="Symbol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cs typeface="Times New Roman" pitchFamily="18" charset="0"/>
                <a:sym typeface="Symbol" pitchFamily="18" charset="2"/>
              </a:rPr>
              <a:t>Stationary series: </a:t>
            </a:r>
            <a:r>
              <a:rPr lang="el-GR" altLang="en-US" sz="2000" smtClean="0">
                <a:cs typeface="Times New Roman" pitchFamily="18" charset="0"/>
              </a:rPr>
              <a:t>γ</a:t>
            </a:r>
            <a:r>
              <a:rPr lang="en-US" altLang="en-US" sz="2000" baseline="-25000" smtClean="0">
                <a:cs typeface="Times New Roman" pitchFamily="18" charset="0"/>
              </a:rPr>
              <a:t>k</a:t>
            </a:r>
            <a:r>
              <a:rPr lang="en-US" altLang="en-US" sz="2000" smtClean="0">
                <a:cs typeface="Times New Roman" pitchFamily="18" charset="0"/>
              </a:rPr>
              <a:t> depends only on k, not on 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cs typeface="Times New Roman" pitchFamily="18" charset="0"/>
              </a:rPr>
              <a:t>Weak stationarity:  E[y</a:t>
            </a:r>
            <a:r>
              <a:rPr lang="en-US" altLang="en-US" sz="1800" baseline="-25000" smtClean="0">
                <a:cs typeface="Times New Roman" pitchFamily="18" charset="0"/>
              </a:rPr>
              <a:t>t</a:t>
            </a:r>
            <a:r>
              <a:rPr lang="en-US" altLang="en-US" sz="1800" smtClean="0">
                <a:cs typeface="Times New Roman" pitchFamily="18" charset="0"/>
              </a:rPr>
              <a:t>] is not a function of t, E[y</a:t>
            </a:r>
            <a:r>
              <a:rPr lang="en-US" altLang="en-US" sz="1800" baseline="-25000" smtClean="0">
                <a:cs typeface="Times New Roman" pitchFamily="18" charset="0"/>
              </a:rPr>
              <a:t>t</a:t>
            </a:r>
            <a:r>
              <a:rPr lang="en-US" altLang="en-US" sz="1800" smtClean="0">
                <a:cs typeface="Times New Roman" pitchFamily="18" charset="0"/>
              </a:rPr>
              <a:t> * y</a:t>
            </a:r>
            <a:r>
              <a:rPr lang="en-US" altLang="en-US" sz="1800" baseline="-25000" smtClean="0">
                <a:cs typeface="Times New Roman" pitchFamily="18" charset="0"/>
              </a:rPr>
              <a:t>t-s</a:t>
            </a:r>
            <a:r>
              <a:rPr lang="en-US" altLang="en-US" sz="1800" smtClean="0">
                <a:cs typeface="Times New Roman" pitchFamily="18" charset="0"/>
              </a:rPr>
              <a:t>] is not a function of t or s, only of |t-s|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cs typeface="Times New Roman" pitchFamily="18" charset="0"/>
              </a:rPr>
              <a:t>Strong stationarity: The joint distribution of [y</a:t>
            </a:r>
            <a:r>
              <a:rPr lang="en-US" altLang="en-US" sz="1800" baseline="-25000" smtClean="0">
                <a:cs typeface="Times New Roman" pitchFamily="18" charset="0"/>
              </a:rPr>
              <a:t>t</a:t>
            </a:r>
            <a:r>
              <a:rPr lang="en-US" altLang="en-US" sz="1800" smtClean="0">
                <a:cs typeface="Times New Roman" pitchFamily="18" charset="0"/>
              </a:rPr>
              <a:t>,y</a:t>
            </a:r>
            <a:r>
              <a:rPr lang="en-US" altLang="en-US" sz="1800" baseline="-25000" smtClean="0">
                <a:cs typeface="Times New Roman" pitchFamily="18" charset="0"/>
              </a:rPr>
              <a:t>t-1</a:t>
            </a:r>
            <a:r>
              <a:rPr lang="en-US" altLang="en-US" sz="1800" smtClean="0">
                <a:cs typeface="Times New Roman" pitchFamily="18" charset="0"/>
              </a:rPr>
              <a:t>,…,y</a:t>
            </a:r>
            <a:r>
              <a:rPr lang="en-US" altLang="en-US" sz="1800" baseline="-25000" smtClean="0">
                <a:cs typeface="Times New Roman" pitchFamily="18" charset="0"/>
              </a:rPr>
              <a:t>t-s</a:t>
            </a:r>
            <a:r>
              <a:rPr lang="en-US" altLang="en-US" sz="1800" smtClean="0">
                <a:cs typeface="Times New Roman" pitchFamily="18" charset="0"/>
              </a:rPr>
              <a:t>] for any window of length s periods, is not a function of t or 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cs typeface="Times New Roman" pitchFamily="18" charset="0"/>
              </a:rPr>
              <a:t>A condition for weak stationarity:  The smallest root of the characteristic polynomial: 1 - b</a:t>
            </a:r>
            <a:r>
              <a:rPr lang="en-US" altLang="en-US" sz="2000" baseline="-25000" smtClean="0">
                <a:cs typeface="Times New Roman" pitchFamily="18" charset="0"/>
              </a:rPr>
              <a:t>1</a:t>
            </a:r>
            <a:r>
              <a:rPr lang="en-US" altLang="en-US" sz="2000" smtClean="0">
                <a:cs typeface="Times New Roman" pitchFamily="18" charset="0"/>
              </a:rPr>
              <a:t>z</a:t>
            </a:r>
            <a:r>
              <a:rPr lang="en-US" altLang="en-US" sz="2000" baseline="30000" smtClean="0">
                <a:cs typeface="Times New Roman" pitchFamily="18" charset="0"/>
              </a:rPr>
              <a:t>1</a:t>
            </a:r>
            <a:r>
              <a:rPr lang="en-US" altLang="en-US" sz="2000" smtClean="0">
                <a:cs typeface="Times New Roman" pitchFamily="18" charset="0"/>
              </a:rPr>
              <a:t> - b</a:t>
            </a:r>
            <a:r>
              <a:rPr lang="en-US" altLang="en-US" sz="2000" baseline="-25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z</a:t>
            </a:r>
            <a:r>
              <a:rPr lang="en-US" altLang="en-US" sz="2000" baseline="30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 - … - b</a:t>
            </a:r>
            <a:r>
              <a:rPr lang="en-US" altLang="en-US" sz="2000" baseline="-25000" smtClean="0">
                <a:cs typeface="Times New Roman" pitchFamily="18" charset="0"/>
              </a:rPr>
              <a:t>P</a:t>
            </a:r>
            <a:r>
              <a:rPr lang="en-US" altLang="en-US" sz="2000" smtClean="0">
                <a:cs typeface="Times New Roman" pitchFamily="18" charset="0"/>
              </a:rPr>
              <a:t>z</a:t>
            </a:r>
            <a:r>
              <a:rPr lang="en-US" altLang="en-US" sz="2000" baseline="30000" smtClean="0">
                <a:cs typeface="Times New Roman" pitchFamily="18" charset="0"/>
              </a:rPr>
              <a:t>P</a:t>
            </a:r>
            <a:r>
              <a:rPr lang="en-US" altLang="en-US" sz="2000" smtClean="0">
                <a:cs typeface="Times New Roman" pitchFamily="18" charset="0"/>
              </a:rPr>
              <a:t> = 0, is greater than one.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cs typeface="Times New Roman" pitchFamily="18" charset="0"/>
              </a:rPr>
              <a:t>The unit circle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cs typeface="Times New Roman" pitchFamily="18" charset="0"/>
              </a:rPr>
              <a:t>Complex roots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cs typeface="Times New Roman" pitchFamily="18" charset="0"/>
              </a:rPr>
              <a:t>Example: y</a:t>
            </a:r>
            <a:r>
              <a:rPr lang="en-US" altLang="en-US" sz="1800" baseline="-25000" smtClean="0">
                <a:cs typeface="Times New Roman" pitchFamily="18" charset="0"/>
              </a:rPr>
              <a:t>t</a:t>
            </a:r>
            <a:r>
              <a:rPr lang="en-US" altLang="en-US" sz="1800" smtClean="0">
                <a:cs typeface="Times New Roman" pitchFamily="18" charset="0"/>
              </a:rPr>
              <a:t> = </a:t>
            </a:r>
            <a:r>
              <a:rPr lang="en-US" altLang="en-US" sz="1800" smtClean="0">
                <a:cs typeface="Times New Roman" pitchFamily="18" charset="0"/>
                <a:sym typeface="Symbol" pitchFamily="18" charset="2"/>
              </a:rPr>
              <a:t>y</a:t>
            </a:r>
            <a:r>
              <a:rPr lang="en-US" altLang="en-US" sz="1800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altLang="en-US" sz="1800" smtClean="0">
                <a:cs typeface="Times New Roman" pitchFamily="18" charset="0"/>
                <a:sym typeface="Symbol" pitchFamily="18" charset="2"/>
              </a:rPr>
              <a:t> + e</a:t>
            </a:r>
            <a:r>
              <a:rPr lang="en-US" altLang="en-US" sz="1800" baseline="-25000" smtClean="0">
                <a:cs typeface="Times New Roman" pitchFamily="18" charset="0"/>
                <a:sym typeface="Symbol" pitchFamily="18" charset="2"/>
              </a:rPr>
              <a:t>e</a:t>
            </a:r>
            <a:r>
              <a:rPr lang="en-US" altLang="en-US" sz="1800" smtClean="0">
                <a:cs typeface="Times New Roman" pitchFamily="18" charset="0"/>
                <a:sym typeface="Symbol" pitchFamily="18" charset="2"/>
              </a:rPr>
              <a:t>,  1 - z = 0 has root z = 1/ , </a:t>
            </a:r>
            <a:br>
              <a:rPr lang="en-US" altLang="en-US" sz="1800" smtClean="0">
                <a:cs typeface="Times New Roman" pitchFamily="18" charset="0"/>
                <a:sym typeface="Symbol" pitchFamily="18" charset="2"/>
              </a:rPr>
            </a:br>
            <a:r>
              <a:rPr lang="en-US" altLang="en-US" sz="1800" smtClean="0">
                <a:cs typeface="Times New Roman" pitchFamily="18" charset="0"/>
                <a:sym typeface="Symbol" pitchFamily="18" charset="2"/>
              </a:rPr>
              <a:t>| z | &gt; 1 =&gt; |  | &lt; 1.</a:t>
            </a:r>
            <a:endParaRPr lang="en-US" altLang="en-US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00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57396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143000" y="2971800"/>
            <a:ext cx="2286000" cy="533400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1143000" y="5562600"/>
            <a:ext cx="7086600" cy="369888"/>
          </a:xfrm>
          <a:prstGeom prst="rect">
            <a:avLst/>
          </a:prstGeom>
          <a:solidFill>
            <a:srgbClr val="7030A0">
              <a:alpha val="20000"/>
            </a:srgbClr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The characteristic polynomial is    1  -  1.220175z  -  (-0.262198)z</a:t>
            </a:r>
            <a:r>
              <a:rPr lang="en-US" altLang="en-US" b="1" baseline="30000"/>
              <a:t>2</a:t>
            </a:r>
            <a:r>
              <a:rPr lang="en-US" altLang="en-US" b="1"/>
              <a:t>  = 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68325" y="838200"/>
          <a:ext cx="7724775" cy="2590800"/>
        </p:xfrm>
        <a:graphic>
          <a:graphicData uri="http://schemas.openxmlformats.org/presentationml/2006/ole">
            <p:oleObj spid="_x0000_s28676" name="Equation" r:id="rId3" imgW="4089400" imgH="1371600" progId="Equation.DSMT4">
              <p:embed/>
            </p:oleObj>
          </a:graphicData>
        </a:graphic>
      </p:graphicFrame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657600"/>
            <a:ext cx="8221663" cy="2895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Stationary (et) vs. </a:t>
            </a:r>
            <a:br>
              <a:rPr lang="en-US" altLang="en-US" smtClean="0"/>
            </a:br>
            <a:r>
              <a:rPr lang="en-US" altLang="en-US" smtClean="0"/>
              <a:t>Nonstationary (yt) Series</a:t>
            </a:r>
          </a:p>
        </p:txBody>
      </p:sp>
      <p:pic>
        <p:nvPicPr>
          <p:cNvPr id="2969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grayscl/>
          </a:blip>
          <a:srcRect/>
          <a:stretch>
            <a:fillRect/>
          </a:stretch>
        </p:blipFill>
        <p:spPr>
          <a:xfrm>
            <a:off x="1066800" y="2152650"/>
            <a:ext cx="7426325" cy="4324350"/>
          </a:xfrm>
          <a:ln w="5715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Lag Operator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6172200" cy="3235325"/>
          </a:xfrm>
        </p:spPr>
        <p:txBody>
          <a:bodyPr/>
          <a:lstStyle/>
          <a:p>
            <a:pPr eaLnBrk="1" hangingPunct="1"/>
            <a:r>
              <a:rPr lang="en-US" altLang="en-US" smtClean="0"/>
              <a:t>Lc   =  c when c is a constant</a:t>
            </a:r>
          </a:p>
          <a:p>
            <a:pPr eaLnBrk="1" hangingPunct="1"/>
            <a:r>
              <a:rPr lang="en-US" altLang="en-US" smtClean="0"/>
              <a:t>Lx</a:t>
            </a:r>
            <a:r>
              <a:rPr lang="en-US" altLang="en-US" baseline="-25000" smtClean="0"/>
              <a:t>t</a:t>
            </a:r>
            <a:r>
              <a:rPr lang="en-US" altLang="en-US" smtClean="0"/>
              <a:t>  =  x</a:t>
            </a:r>
            <a:r>
              <a:rPr lang="en-US" altLang="en-US" baseline="-25000" smtClean="0"/>
              <a:t>t-1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L</a:t>
            </a:r>
            <a:r>
              <a:rPr lang="en-US" altLang="en-US" baseline="30000" smtClean="0"/>
              <a:t>2</a:t>
            </a:r>
            <a:r>
              <a:rPr lang="en-US" altLang="en-US" smtClean="0"/>
              <a:t> x</a:t>
            </a:r>
            <a:r>
              <a:rPr lang="en-US" altLang="en-US" baseline="-25000" smtClean="0"/>
              <a:t>t</a:t>
            </a:r>
            <a:r>
              <a:rPr lang="en-US" altLang="en-US" smtClean="0"/>
              <a:t>  =  x</a:t>
            </a:r>
            <a:r>
              <a:rPr lang="en-US" altLang="en-US" baseline="-25000" smtClean="0"/>
              <a:t>t-2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L</a:t>
            </a:r>
            <a:r>
              <a:rPr lang="en-US" altLang="en-US" baseline="30000" smtClean="0"/>
              <a:t>P</a:t>
            </a:r>
            <a:r>
              <a:rPr lang="en-US" altLang="en-US" smtClean="0"/>
              <a:t>x</a:t>
            </a:r>
            <a:r>
              <a:rPr lang="en-US" altLang="en-US" baseline="-25000" smtClean="0"/>
              <a:t>t</a:t>
            </a:r>
            <a:r>
              <a:rPr lang="en-US" altLang="en-US" smtClean="0"/>
              <a:t> + L</a:t>
            </a:r>
            <a:r>
              <a:rPr lang="en-US" altLang="en-US" baseline="30000" smtClean="0"/>
              <a:t>Q</a:t>
            </a:r>
            <a:r>
              <a:rPr lang="en-US" altLang="en-US" smtClean="0"/>
              <a:t>x</a:t>
            </a:r>
            <a:r>
              <a:rPr lang="en-US" altLang="en-US" baseline="-25000" smtClean="0"/>
              <a:t>t</a:t>
            </a:r>
            <a:r>
              <a:rPr lang="en-US" altLang="en-US" smtClean="0"/>
              <a:t>  =  x</a:t>
            </a:r>
            <a:r>
              <a:rPr lang="en-US" altLang="en-US" baseline="-25000" smtClean="0"/>
              <a:t>t-P</a:t>
            </a:r>
            <a:r>
              <a:rPr lang="en-US" altLang="en-US" smtClean="0"/>
              <a:t> + x</a:t>
            </a:r>
            <a:r>
              <a:rPr lang="en-US" altLang="en-US" baseline="-25000" smtClean="0"/>
              <a:t>t-Q</a:t>
            </a:r>
            <a:r>
              <a:rPr lang="en-US" altLang="en-US" baseline="30000" smtClean="0"/>
              <a:t> </a:t>
            </a:r>
          </a:p>
          <a:p>
            <a:pPr eaLnBrk="1" hangingPunct="1"/>
            <a:r>
              <a:rPr lang="en-US" altLang="en-US" smtClean="0"/>
              <a:t>Polynomials in L:  y</a:t>
            </a:r>
            <a:r>
              <a:rPr lang="en-US" altLang="en-US" baseline="-25000" smtClean="0"/>
              <a:t>t</a:t>
            </a:r>
            <a:r>
              <a:rPr lang="en-US" altLang="en-US" smtClean="0"/>
              <a:t>  =  B(L)y</a:t>
            </a:r>
            <a:r>
              <a:rPr lang="en-US" altLang="en-US" baseline="-25000" smtClean="0"/>
              <a:t>t</a:t>
            </a:r>
            <a:r>
              <a:rPr lang="en-US" altLang="en-US" smtClean="0"/>
              <a:t> + e</a:t>
            </a:r>
            <a:r>
              <a:rPr lang="en-US" altLang="en-US" baseline="-25000" smtClean="0"/>
              <a:t>t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e.g., B(L) = (1.22L – 0.262L</a:t>
            </a:r>
            <a:r>
              <a:rPr lang="en-US" altLang="en-US" baseline="30000" smtClean="0"/>
              <a:t>2</a:t>
            </a:r>
            <a:r>
              <a:rPr lang="en-US" altLang="en-US" smtClean="0"/>
              <a:t>)</a:t>
            </a:r>
          </a:p>
          <a:p>
            <a:pPr eaLnBrk="1" hangingPunct="1"/>
            <a:r>
              <a:rPr lang="en-US" altLang="en-US" smtClean="0"/>
              <a:t>A(L) y</a:t>
            </a:r>
            <a:r>
              <a:rPr lang="en-US" altLang="en-US" baseline="-25000" smtClean="0"/>
              <a:t>t</a:t>
            </a:r>
            <a:r>
              <a:rPr lang="en-US" altLang="en-US" smtClean="0"/>
              <a:t> = e</a:t>
            </a:r>
            <a:r>
              <a:rPr lang="en-US" altLang="en-US" baseline="-25000" smtClean="0"/>
              <a:t>t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Invertibility:  y</a:t>
            </a:r>
            <a:r>
              <a:rPr lang="en-US" altLang="en-US" baseline="-25000" smtClean="0"/>
              <a:t>t</a:t>
            </a:r>
            <a:r>
              <a:rPr lang="en-US" altLang="en-US" smtClean="0"/>
              <a:t> = [A(L)]</a:t>
            </a:r>
            <a:r>
              <a:rPr lang="en-US" altLang="en-US" baseline="30000" smtClean="0"/>
              <a:t>-1</a:t>
            </a:r>
            <a:r>
              <a:rPr lang="en-US" altLang="en-US" smtClean="0"/>
              <a:t> e</a:t>
            </a:r>
            <a:r>
              <a:rPr lang="en-US" altLang="en-US" baseline="-25000" smtClean="0"/>
              <a:t>t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Inverting a Stationary Series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</a:t>
            </a:r>
            <a:r>
              <a:rPr lang="en-US" altLang="en-US" baseline="-25000" smtClean="0"/>
              <a:t>t</a:t>
            </a:r>
            <a:r>
              <a:rPr lang="en-US" altLang="en-US" smtClean="0"/>
              <a:t>= </a:t>
            </a:r>
            <a:r>
              <a:rPr lang="en-US" altLang="en-US" smtClean="0">
                <a:sym typeface="Symbol" pitchFamily="18" charset="2"/>
              </a:rPr>
              <a:t>y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 +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</a:t>
            </a:r>
            <a:r>
              <a:rPr lang="en-US" altLang="en-US" smtClean="0">
                <a:sym typeface="Wingdings" pitchFamily="2" charset="2"/>
              </a:rPr>
              <a:t> (1- </a:t>
            </a:r>
            <a:r>
              <a:rPr lang="en-US" altLang="en-US" smtClean="0">
                <a:sym typeface="Symbol" pitchFamily="18" charset="2"/>
              </a:rPr>
              <a:t>L)y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=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endParaRPr lang="en-US" altLang="en-US" smtClean="0">
              <a:sym typeface="Symbol" pitchFamily="18" charset="2"/>
            </a:endParaRPr>
          </a:p>
          <a:p>
            <a:pPr eaLnBrk="1" hangingPunct="1"/>
            <a:r>
              <a:rPr lang="en-US" altLang="en-US" smtClean="0">
                <a:sym typeface="Symbol" pitchFamily="18" charset="2"/>
              </a:rPr>
              <a:t>y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= [1- L]</a:t>
            </a:r>
            <a:r>
              <a:rPr lang="en-US" altLang="en-US" baseline="30000" smtClean="0">
                <a:sym typeface="Symbol" pitchFamily="18" charset="2"/>
              </a:rPr>
              <a:t>-1</a:t>
            </a:r>
            <a:r>
              <a:rPr lang="en-US" altLang="en-US" smtClean="0">
                <a:sym typeface="Symbol" pitchFamily="18" charset="2"/>
              </a:rPr>
              <a:t>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=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+ e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 + 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e</a:t>
            </a:r>
            <a:r>
              <a:rPr lang="en-US" altLang="en-US" baseline="-25000" smtClean="0">
                <a:sym typeface="Symbol" pitchFamily="18" charset="2"/>
              </a:rPr>
              <a:t>t-2</a:t>
            </a:r>
            <a:r>
              <a:rPr lang="en-US" altLang="en-US" smtClean="0">
                <a:sym typeface="Symbol" pitchFamily="18" charset="2"/>
              </a:rPr>
              <a:t> + …</a:t>
            </a:r>
          </a:p>
          <a:p>
            <a:pPr eaLnBrk="1" hangingPunct="1"/>
            <a:endParaRPr lang="en-US" altLang="en-US" smtClean="0">
              <a:sym typeface="Symbol" pitchFamily="18" charset="2"/>
            </a:endParaRPr>
          </a:p>
          <a:p>
            <a:pPr eaLnBrk="1" hangingPunct="1"/>
            <a:endParaRPr lang="en-US" altLang="en-US" smtClean="0">
              <a:sym typeface="Symbol" pitchFamily="18" charset="2"/>
            </a:endParaRPr>
          </a:p>
          <a:p>
            <a:pPr eaLnBrk="1" hangingPunct="1"/>
            <a:endParaRPr lang="en-US" altLang="en-US" smtClean="0">
              <a:sym typeface="Symbol" pitchFamily="18" charset="2"/>
            </a:endParaRPr>
          </a:p>
          <a:p>
            <a:pPr lvl="1" eaLnBrk="1" hangingPunct="1"/>
            <a:r>
              <a:rPr lang="en-US" altLang="en-US" smtClean="0">
                <a:sym typeface="Symbol" pitchFamily="18" charset="2"/>
              </a:rPr>
              <a:t>Stationary series can be inverted</a:t>
            </a:r>
          </a:p>
          <a:p>
            <a:pPr lvl="1" eaLnBrk="1" hangingPunct="1"/>
            <a:r>
              <a:rPr lang="en-US" altLang="en-US" smtClean="0">
                <a:sym typeface="Symbol" pitchFamily="18" charset="2"/>
              </a:rPr>
              <a:t>Autoregressive vs. moving average form of series</a:t>
            </a:r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524000" y="3124200"/>
          <a:ext cx="5791200" cy="1104900"/>
        </p:xfrm>
        <a:graphic>
          <a:graphicData uri="http://schemas.openxmlformats.org/presentationml/2006/ole">
            <p:oleObj spid="_x0000_s31750" name="Equation" r:id="rId4" imgW="21971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Vector Autoregression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Vector Autoregression</a:t>
            </a:r>
          </a:p>
        </p:txBody>
      </p:sp>
      <p:sp>
        <p:nvSpPr>
          <p:cNvPr id="41987" name="TextBox 3"/>
          <p:cNvSpPr txBox="1">
            <a:spLocks noChangeArrowheads="1"/>
          </p:cNvSpPr>
          <p:nvPr/>
        </p:nvSpPr>
        <p:spPr bwMode="auto">
          <a:xfrm>
            <a:off x="990600" y="1752600"/>
            <a:ext cx="79248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   The vector autoregression (VAR) model is one of the most successful, flexible,</a:t>
            </a:r>
          </a:p>
          <a:p>
            <a:r>
              <a:rPr lang="en-US" altLang="en-US" sz="1600"/>
              <a:t>and easy to use models for the analysis of multivariate time series. It is</a:t>
            </a:r>
          </a:p>
          <a:p>
            <a:r>
              <a:rPr lang="en-US" altLang="en-US" sz="1600"/>
              <a:t>a natural extension of the univariate autoregressive model to dynamic multivariate</a:t>
            </a:r>
          </a:p>
          <a:p>
            <a:r>
              <a:rPr lang="en-US" altLang="en-US" sz="1600"/>
              <a:t>time series. The VAR model has proven to be especially useful for</a:t>
            </a:r>
          </a:p>
          <a:p>
            <a:r>
              <a:rPr lang="en-US" altLang="en-US" sz="1600"/>
              <a:t>describing the dynamic behavior of economic and financial time series and</a:t>
            </a:r>
          </a:p>
          <a:p>
            <a:r>
              <a:rPr lang="en-US" altLang="en-US" sz="1600"/>
              <a:t>for forecasting. It often provides superior forecasts to those from univariate</a:t>
            </a:r>
          </a:p>
          <a:p>
            <a:r>
              <a:rPr lang="en-US" altLang="en-US" sz="1600"/>
              <a:t>time series models and elaborate theory-based simultaneous equations</a:t>
            </a:r>
          </a:p>
          <a:p>
            <a:r>
              <a:rPr lang="en-US" altLang="en-US" sz="1600"/>
              <a:t>models. Forecasts from VAR models are quite flexible because they can be</a:t>
            </a:r>
          </a:p>
          <a:p>
            <a:r>
              <a:rPr lang="en-US" altLang="en-US" sz="1600"/>
              <a:t>made conditional on the potential future paths of specified variables in the</a:t>
            </a:r>
          </a:p>
          <a:p>
            <a:r>
              <a:rPr lang="en-US" altLang="en-US" sz="1600"/>
              <a:t>model.</a:t>
            </a:r>
          </a:p>
          <a:p>
            <a:r>
              <a:rPr lang="en-US" altLang="en-US" sz="1600"/>
              <a:t>     In addition to data description and forecasting, the VAR model is also</a:t>
            </a:r>
          </a:p>
          <a:p>
            <a:r>
              <a:rPr lang="en-US" altLang="en-US" sz="1600"/>
              <a:t>used for structural inference and policy analysis. In structural analysis, certain</a:t>
            </a:r>
          </a:p>
          <a:p>
            <a:r>
              <a:rPr lang="en-US" altLang="en-US" sz="1600"/>
              <a:t>assumptions about the causal structure of the data under investigation</a:t>
            </a:r>
          </a:p>
          <a:p>
            <a:r>
              <a:rPr lang="en-US" altLang="en-US" sz="1600"/>
              <a:t>are imposed, and the resulting causal impacts of unexpected shocks or</a:t>
            </a:r>
          </a:p>
          <a:p>
            <a:r>
              <a:rPr lang="en-US" altLang="en-US" sz="1600"/>
              <a:t>innovations to specified variables on the variables in the model are summarized.</a:t>
            </a:r>
          </a:p>
          <a:p>
            <a:r>
              <a:rPr lang="en-US" altLang="en-US" sz="1600"/>
              <a:t>These causal impacts are usually summarized with impulse response</a:t>
            </a:r>
          </a:p>
          <a:p>
            <a:r>
              <a:rPr lang="en-US" altLang="en-US" sz="1600"/>
              <a:t>functions and forecast error variance decompositions.</a:t>
            </a:r>
          </a:p>
          <a:p>
            <a:r>
              <a:rPr lang="en-US" altLang="en-US" sz="1400" b="1">
                <a:solidFill>
                  <a:srgbClr val="FF0000"/>
                </a:solidFill>
              </a:rPr>
              <a:t>Eric Zivot: http://faculty.washington.edu/ezivot/econ584/notes/varModels.pdf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VAR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685800" y="2057400"/>
          <a:ext cx="7980363" cy="2927350"/>
        </p:xfrm>
        <a:graphic>
          <a:graphicData uri="http://schemas.openxmlformats.org/presentationml/2006/ole">
            <p:oleObj spid="_x0000_s43013" name="Equation" r:id="rId3" imgW="3911600" imgH="1435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3"/>
          <p:cNvGraphicFramePr>
            <a:graphicFrameLocks noChangeAspect="1"/>
          </p:cNvGraphicFramePr>
          <p:nvPr/>
        </p:nvGraphicFramePr>
        <p:xfrm>
          <a:off x="990600" y="1676400"/>
          <a:ext cx="7137400" cy="3554413"/>
        </p:xfrm>
        <a:graphic>
          <a:graphicData uri="http://schemas.openxmlformats.org/presentationml/2006/ole">
            <p:oleObj spid="_x0000_s44036" name="Equation" r:id="rId3" imgW="3365500" imgH="167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762000" y="1219200"/>
          <a:ext cx="7720013" cy="4800600"/>
        </p:xfrm>
        <a:graphic>
          <a:graphicData uri="http://schemas.openxmlformats.org/presentationml/2006/ole">
            <p:oleObj spid="_x0000_s45060" name="Equation" r:id="rId3" imgW="4102100" imgH="2552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altLang="en-US" smtClean="0"/>
              <a:t>Zivot’s Data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5843588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altLang="en-US" smtClean="0"/>
              <a:t>Impulse Responses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574198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Arch and garch models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GARCH Models: A Model for Time Series with Latent Heteroscedasticity</a:t>
            </a:r>
            <a:endParaRPr lang="en-US" altLang="en-US" sz="2800" smtClean="0"/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1219200" y="5791200"/>
            <a:ext cx="73914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        Bollerslev/Ghysel, 1974</a:t>
            </a:r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057400"/>
            <a:ext cx="5553075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ARCH Model</a:t>
            </a:r>
          </a:p>
        </p:txBody>
      </p:sp>
      <p:graphicFrame>
        <p:nvGraphicFramePr>
          <p:cNvPr id="50179" name="Object 5"/>
          <p:cNvGraphicFramePr>
            <a:graphicFrameLocks noChangeAspect="1"/>
          </p:cNvGraphicFramePr>
          <p:nvPr/>
        </p:nvGraphicFramePr>
        <p:xfrm>
          <a:off x="990600" y="1676400"/>
          <a:ext cx="7772400" cy="4403725"/>
        </p:xfrm>
        <a:graphic>
          <a:graphicData uri="http://schemas.openxmlformats.org/presentationml/2006/ole">
            <p:oleObj spid="_x0000_s50181" name="Bitmap Image" r:id="rId4" imgW="5582429" imgH="3161905" progId="PBrush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GARCH Model</a:t>
            </a:r>
          </a:p>
        </p:txBody>
      </p:sp>
      <p:graphicFrame>
        <p:nvGraphicFramePr>
          <p:cNvPr id="51203" name="Object 4"/>
          <p:cNvGraphicFramePr>
            <a:graphicFrameLocks noChangeAspect="1"/>
          </p:cNvGraphicFramePr>
          <p:nvPr/>
        </p:nvGraphicFramePr>
        <p:xfrm>
          <a:off x="1219200" y="1600200"/>
          <a:ext cx="7315200" cy="4557713"/>
        </p:xfrm>
        <a:graphic>
          <a:graphicData uri="http://schemas.openxmlformats.org/presentationml/2006/ole">
            <p:oleObj spid="_x0000_s51205" name="Bitmap Image" r:id="rId4" imgW="5458587" imgH="3400900" progId="PBrush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Estimated GARCH Model</a:t>
            </a:r>
          </a:p>
        </p:txBody>
      </p:sp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685800" y="1676400"/>
            <a:ext cx="83058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GARCH MODEL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Dependent variable                    Y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Log likelihood function     -1106.60788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Restricted log likelihood   -1311.09637</a:t>
            </a:r>
          </a:p>
          <a:p>
            <a:r>
              <a:rPr lang="it-IT" altLang="en-US" sz="1200" b="1">
                <a:latin typeface="Courier New" pitchFamily="49" charset="0"/>
                <a:cs typeface="Courier New" pitchFamily="49" charset="0"/>
              </a:rPr>
              <a:t>Chi squared [   2 d.f.]       408.97699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McFadden Pseudo R-squared      .1559676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Estimation based on N =   1974, K =   4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GARCH Model, P = 1, Q = 1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Wald statistic for GARCH =     3727.503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        |Regression parameters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Constant|    -.00619          .00873        -.709   .4783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        |Unconditional Variance</a:t>
            </a:r>
          </a:p>
          <a:p>
            <a:r>
              <a:rPr lang="fr-FR" altLang="en-US" sz="1200" b="1">
                <a:latin typeface="Courier New" pitchFamily="49" charset="0"/>
                <a:cs typeface="Courier New" pitchFamily="49" charset="0"/>
              </a:rPr>
              <a:t>Alpha(0)|     .01076***       .00312        3.445   .0006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        |Lagged Variance Terms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Delta(1)|     .80597***       .03015       26.731   .0000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        |Lagged Squared Disturbance Terms</a:t>
            </a:r>
          </a:p>
          <a:p>
            <a:r>
              <a:rPr lang="fr-FR" altLang="en-US" sz="1200" b="1">
                <a:latin typeface="Courier New" pitchFamily="49" charset="0"/>
                <a:cs typeface="Courier New" pitchFamily="49" charset="0"/>
              </a:rPr>
              <a:t>Alpha(1)|     .15313***       .02732        5.605   .0000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        |Equilibrium variance, a0/[1-D(1)-A(1)]</a:t>
            </a:r>
          </a:p>
          <a:p>
            <a:r>
              <a:rPr lang="pt-BR" altLang="en-US" sz="1200" b="1">
                <a:latin typeface="Courier New" pitchFamily="49" charset="0"/>
                <a:cs typeface="Courier New" pitchFamily="49" charset="0"/>
              </a:rPr>
              <a:t>EquilVar|     .26316          .59402         .443   .6577</a:t>
            </a:r>
          </a:p>
          <a:p>
            <a:r>
              <a:rPr lang="en-US" alt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Macroeconomic data</a:t>
            </a: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Analysis of Macroeconomic Data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Integrated series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The problem with regressions involving nonstationary series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Spurious regressions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Unit roots and misleading relationships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Solutions to the “problem”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Random walks and first differencing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Removing common trends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Cointegration:  Formal solutions to regression models involving nonstationary data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Extending these results to panels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Large T and small T cases.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smtClean="0"/>
              <a:t>Parameter heterogeneity across countries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Nonstationary Data</a:t>
            </a:r>
          </a:p>
        </p:txBody>
      </p:sp>
      <p:graphicFrame>
        <p:nvGraphicFramePr>
          <p:cNvPr id="5529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81213" y="2179638"/>
          <a:ext cx="4981575" cy="3600450"/>
        </p:xfrm>
        <a:graphic>
          <a:graphicData uri="http://schemas.openxmlformats.org/presentationml/2006/ole">
            <p:oleObj spid="_x0000_s55301" name="Bitmap Image" r:id="rId4" imgW="4982270" imgH="3600000" progId="PBrush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Integrated Series</a:t>
            </a:r>
          </a:p>
        </p:txBody>
      </p:sp>
      <p:graphicFrame>
        <p:nvGraphicFramePr>
          <p:cNvPr id="5632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143125" y="2208213"/>
          <a:ext cx="4857750" cy="3543300"/>
        </p:xfrm>
        <a:graphic>
          <a:graphicData uri="http://schemas.openxmlformats.org/presentationml/2006/ole">
            <p:oleObj spid="_x0000_s56325" name="Bitmap Image" r:id="rId4" imgW="4858428" imgH="3543795" progId="PBrush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Stationary Data</a:t>
            </a:r>
          </a:p>
        </p:txBody>
      </p:sp>
      <p:graphicFrame>
        <p:nvGraphicFramePr>
          <p:cNvPr id="5734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43113" y="2203450"/>
          <a:ext cx="5057775" cy="3552825"/>
        </p:xfrm>
        <a:graphic>
          <a:graphicData uri="http://schemas.openxmlformats.org/presentationml/2006/ole">
            <p:oleObj spid="_x0000_s57349" name="Bitmap Image" r:id="rId4" imgW="5057143" imgH="3552381" progId="PBrush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Integrated Processes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Integration of order (P) when the P’th differenced series is stationary</a:t>
            </a:r>
          </a:p>
          <a:p>
            <a:pPr eaLnBrk="1" hangingPunct="1"/>
            <a:r>
              <a:rPr lang="en-US" altLang="en-US" sz="2400" smtClean="0"/>
              <a:t>Stationary series are I(0)</a:t>
            </a:r>
          </a:p>
          <a:p>
            <a:pPr eaLnBrk="1" hangingPunct="1"/>
            <a:r>
              <a:rPr lang="en-US" altLang="en-US" sz="2400" smtClean="0"/>
              <a:t>Trending series are often I(1). Then y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 – y</a:t>
            </a:r>
            <a:r>
              <a:rPr lang="en-US" altLang="en-US" sz="2400" baseline="-25000" smtClean="0"/>
              <a:t>t-1</a:t>
            </a:r>
            <a:r>
              <a:rPr lang="en-US" altLang="en-US" sz="2400" smtClean="0"/>
              <a:t> = </a:t>
            </a:r>
            <a:r>
              <a:rPr lang="en-US" altLang="en-US" sz="2400" smtClean="0">
                <a:sym typeface="Symbol" pitchFamily="18" charset="2"/>
              </a:rPr>
              <a:t>y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r>
              <a:rPr lang="en-US" altLang="en-US" sz="2400" smtClean="0">
                <a:sym typeface="Symbol" pitchFamily="18" charset="2"/>
              </a:rPr>
              <a:t>    </a:t>
            </a:r>
            <a:r>
              <a:rPr lang="en-US" altLang="en-US" sz="2400" smtClean="0"/>
              <a:t>is I(0).  [Most macroeconomic data series.]</a:t>
            </a:r>
          </a:p>
          <a:p>
            <a:pPr eaLnBrk="1" hangingPunct="1"/>
            <a:r>
              <a:rPr lang="en-US" altLang="en-US" sz="2400" smtClean="0"/>
              <a:t>Accelerating series might be I(2). Then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     (y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 – y</a:t>
            </a:r>
            <a:r>
              <a:rPr lang="en-US" altLang="en-US" sz="2400" baseline="-25000" smtClean="0"/>
              <a:t>t-1</a:t>
            </a:r>
            <a:r>
              <a:rPr lang="en-US" altLang="en-US" sz="2400" smtClean="0"/>
              <a:t>)- (y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 – y</a:t>
            </a:r>
            <a:r>
              <a:rPr lang="en-US" altLang="en-US" sz="2400" baseline="-25000" smtClean="0"/>
              <a:t>t-1</a:t>
            </a:r>
            <a:r>
              <a:rPr lang="en-US" altLang="en-US" sz="2400" smtClean="0"/>
              <a:t>) = </a:t>
            </a:r>
            <a:r>
              <a:rPr lang="en-US" altLang="en-US" sz="2400" smtClean="0">
                <a:sym typeface="Symbol" pitchFamily="18" charset="2"/>
              </a:rPr>
              <a:t></a:t>
            </a:r>
            <a:r>
              <a:rPr lang="en-US" altLang="en-US" sz="2400" baseline="30000" smtClean="0">
                <a:sym typeface="Symbol" pitchFamily="18" charset="2"/>
              </a:rPr>
              <a:t>2</a:t>
            </a:r>
            <a:r>
              <a:rPr lang="en-US" altLang="en-US" sz="2400" smtClean="0">
                <a:sym typeface="Symbol" pitchFamily="18" charset="2"/>
              </a:rPr>
              <a:t>y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r>
              <a:rPr lang="en-US" altLang="en-US" sz="2400" smtClean="0">
                <a:sym typeface="Symbol" pitchFamily="18" charset="2"/>
              </a:rPr>
              <a:t> is I(0)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smtClean="0">
                <a:sym typeface="Symbol" pitchFamily="18" charset="2"/>
              </a:rPr>
              <a:t>	</a:t>
            </a:r>
            <a:r>
              <a:rPr lang="en-US" altLang="en-US" sz="2400" u="sng" smtClean="0">
                <a:sym typeface="Symbol" pitchFamily="18" charset="2"/>
              </a:rPr>
              <a:t>Historic Hyperinflations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>
                <a:sym typeface="Symbol" pitchFamily="18" charset="2"/>
              </a:rPr>
              <a:t>        </a:t>
            </a:r>
            <a:r>
              <a:rPr lang="en-US" altLang="en-US" sz="2000" smtClean="0">
                <a:sym typeface="Symbol" pitchFamily="18" charset="2"/>
              </a:rPr>
              <a:t>Interwar Germany, Hungary 1946, Zimbabwe 2007-2008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>
                <a:sym typeface="Symbol" pitchFamily="18" charset="2"/>
              </a:rPr>
              <a:t>	   </a:t>
            </a:r>
            <a:r>
              <a:rPr lang="en-US" altLang="en-US" sz="2000" smtClean="0"/>
              <a:t>Money stock in hyperinflationary economies.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smtClean="0"/>
              <a:t>	    Price level in Venezuela in 2016 - 2017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Unit Root?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to test for </a:t>
            </a:r>
            <a:r>
              <a:rPr lang="en-US" altLang="en-US" smtClean="0">
                <a:sym typeface="Symbol" pitchFamily="18" charset="2"/>
              </a:rPr>
              <a:t> = 1?</a:t>
            </a:r>
          </a:p>
          <a:p>
            <a:pPr eaLnBrk="1" hangingPunct="1"/>
            <a:r>
              <a:rPr lang="en-US" altLang="en-US" smtClean="0">
                <a:sym typeface="Symbol" pitchFamily="18" charset="2"/>
              </a:rPr>
              <a:t>By construction:  </a:t>
            </a:r>
            <a:r>
              <a:rPr lang="el-GR" altLang="en-US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altLang="en-US" baseline="-25000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en-US" smtClean="0">
                <a:cs typeface="Times New Roman" pitchFamily="18" charset="0"/>
                <a:sym typeface="Symbol" pitchFamily="18" charset="2"/>
              </a:rPr>
              <a:t> – </a:t>
            </a:r>
            <a:r>
              <a:rPr lang="el-GR" altLang="en-US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altLang="en-US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altLang="en-US" smtClean="0">
                <a:cs typeface="Times New Roman" pitchFamily="18" charset="0"/>
                <a:sym typeface="Symbol" pitchFamily="18" charset="2"/>
              </a:rPr>
              <a:t> = ( - 1)</a:t>
            </a:r>
            <a:r>
              <a:rPr lang="el-GR" altLang="en-US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altLang="en-US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altLang="en-US" smtClean="0">
                <a:cs typeface="Times New Roman" pitchFamily="18" charset="0"/>
                <a:sym typeface="Symbol" pitchFamily="18" charset="2"/>
              </a:rPr>
              <a:t> + u</a:t>
            </a:r>
            <a:r>
              <a:rPr lang="en-US" altLang="en-US" baseline="-25000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en-US" smtClean="0">
                <a:cs typeface="Times New Roman" pitchFamily="18" charset="0"/>
                <a:sym typeface="Symbol" pitchFamily="18" charset="2"/>
              </a:rPr>
              <a:t> </a:t>
            </a:r>
          </a:p>
          <a:p>
            <a:pPr lvl="1"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Test for </a:t>
            </a:r>
            <a:r>
              <a:rPr lang="el-GR" altLang="en-US" smtClean="0">
                <a:cs typeface="Times New Roman" pitchFamily="18" charset="0"/>
                <a:sym typeface="Symbol" pitchFamily="18" charset="2"/>
              </a:rPr>
              <a:t></a:t>
            </a:r>
            <a:r>
              <a:rPr lang="en-US" altLang="en-US" smtClean="0">
                <a:cs typeface="Times New Roman" pitchFamily="18" charset="0"/>
                <a:sym typeface="Symbol" pitchFamily="18" charset="2"/>
              </a:rPr>
              <a:t> = ( - 1) = 0 using regression?</a:t>
            </a:r>
          </a:p>
          <a:p>
            <a:pPr lvl="1"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Variance goes to 0 faster than 1/T.  Need a new table; can’t use standard t tables.</a:t>
            </a:r>
          </a:p>
          <a:p>
            <a:pPr lvl="1"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Dickey – Fuller tests</a:t>
            </a:r>
          </a:p>
          <a:p>
            <a:pPr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This invokes the possibility of unit roots in economic data.  (Are there?)</a:t>
            </a:r>
          </a:p>
          <a:p>
            <a:pPr lvl="1"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Nonstationary series</a:t>
            </a:r>
          </a:p>
          <a:p>
            <a:pPr lvl="1" eaLnBrk="1" hangingPunct="1"/>
            <a:r>
              <a:rPr lang="en-US" altLang="en-US" smtClean="0">
                <a:cs typeface="Times New Roman" pitchFamily="18" charset="0"/>
                <a:sym typeface="Symbol" pitchFamily="18" charset="2"/>
              </a:rPr>
              <a:t>Implications for conventional analysis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Unit Root Tests</a:t>
            </a:r>
          </a:p>
        </p:txBody>
      </p:sp>
      <p:graphicFrame>
        <p:nvGraphicFramePr>
          <p:cNvPr id="60419" name="Object 4"/>
          <p:cNvGraphicFramePr>
            <a:graphicFrameLocks noChangeAspect="1"/>
          </p:cNvGraphicFramePr>
          <p:nvPr/>
        </p:nvGraphicFramePr>
        <p:xfrm>
          <a:off x="1295400" y="2362200"/>
          <a:ext cx="6553200" cy="3227388"/>
        </p:xfrm>
        <a:graphic>
          <a:graphicData uri="http://schemas.openxmlformats.org/presentationml/2006/ole">
            <p:oleObj spid="_x0000_s60421" name="Equation" r:id="rId4" imgW="3479800" imgH="1714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KPSS Test-1</a:t>
            </a:r>
          </a:p>
        </p:txBody>
      </p:sp>
      <p:pic>
        <p:nvPicPr>
          <p:cNvPr id="614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025650"/>
            <a:ext cx="7696200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KPSS Test-2</a:t>
            </a:r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77724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Panel Unit Root Tests</a:t>
            </a:r>
          </a:p>
        </p:txBody>
      </p:sp>
      <p:pic>
        <p:nvPicPr>
          <p:cNvPr id="634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870075"/>
            <a:ext cx="7086600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Purchasing Power Parity</a:t>
            </a:r>
          </a:p>
        </p:txBody>
      </p:sp>
      <p:graphicFrame>
        <p:nvGraphicFramePr>
          <p:cNvPr id="64515" name="Object 4"/>
          <p:cNvGraphicFramePr>
            <a:graphicFrameLocks noChangeAspect="1"/>
          </p:cNvGraphicFramePr>
          <p:nvPr/>
        </p:nvGraphicFramePr>
        <p:xfrm>
          <a:off x="990600" y="2039938"/>
          <a:ext cx="7848600" cy="3724275"/>
        </p:xfrm>
        <a:graphic>
          <a:graphicData uri="http://schemas.openxmlformats.org/presentationml/2006/ole">
            <p:oleObj spid="_x0000_s64517" name="Equation" r:id="rId4" imgW="4495800" imgH="2133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</a:t>
            </a:r>
          </a:p>
        </p:txBody>
      </p:sp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1600200" y="2133600"/>
            <a:ext cx="6858000" cy="3663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“Some international evidence on price determination: a non-stationary panel Approach,” Paul Ashworth, Joseph P. Byrne, </a:t>
            </a:r>
            <a:r>
              <a:rPr lang="en-US" altLang="en-US" i="1"/>
              <a:t>Economic Modelling</a:t>
            </a:r>
            <a:r>
              <a:rPr lang="en-US" altLang="en-US"/>
              <a:t>, 20, 2003, p. 809-838.</a:t>
            </a:r>
          </a:p>
          <a:p>
            <a:endParaRPr lang="en-US" altLang="en-US"/>
          </a:p>
          <a:p>
            <a:r>
              <a:rPr lang="en-US" altLang="en-US"/>
              <a:t>80 quarters, 13 OECD countries</a:t>
            </a:r>
          </a:p>
          <a:p>
            <a:endParaRPr lang="en-US" altLang="en-US"/>
          </a:p>
          <a:p>
            <a:r>
              <a:rPr lang="en-US" altLang="en-US"/>
              <a:t>log p</a:t>
            </a:r>
            <a:r>
              <a:rPr lang="en-US" altLang="en-US" baseline="-25000"/>
              <a:t>i,t</a:t>
            </a:r>
            <a:r>
              <a:rPr lang="en-US" altLang="en-US"/>
              <a:t> = </a:t>
            </a:r>
            <a:r>
              <a:rPr lang="el-GR" altLang="en-US">
                <a:cs typeface="Times New Roman" pitchFamily="18" charset="0"/>
              </a:rPr>
              <a:t>β</a:t>
            </a:r>
            <a:r>
              <a:rPr lang="en-US" altLang="en-US" baseline="-25000">
                <a:cs typeface="Times New Roman" pitchFamily="18" charset="0"/>
              </a:rPr>
              <a:t>0</a:t>
            </a:r>
            <a:r>
              <a:rPr lang="en-US" altLang="en-US">
                <a:cs typeface="Times New Roman" pitchFamily="18" charset="0"/>
              </a:rPr>
              <a:t> + </a:t>
            </a:r>
            <a:r>
              <a:rPr lang="el-GR" altLang="en-US">
                <a:cs typeface="Times New Roman" pitchFamily="18" charset="0"/>
              </a:rPr>
              <a:t>β</a:t>
            </a:r>
            <a:r>
              <a:rPr lang="en-US" altLang="en-US" baseline="-25000">
                <a:cs typeface="Times New Roman" pitchFamily="18" charset="0"/>
              </a:rPr>
              <a:t>1</a:t>
            </a:r>
            <a:r>
              <a:rPr lang="en-US" altLang="en-US">
                <a:cs typeface="Times New Roman" pitchFamily="18" charset="0"/>
              </a:rPr>
              <a:t>log(unit labor cost</a:t>
            </a:r>
            <a:r>
              <a:rPr lang="en-US" altLang="en-US" baseline="-25000">
                <a:cs typeface="Times New Roman" pitchFamily="18" charset="0"/>
              </a:rPr>
              <a:t>i,t</a:t>
            </a:r>
            <a:r>
              <a:rPr lang="en-US" altLang="en-US">
                <a:cs typeface="Times New Roman" pitchFamily="18" charset="0"/>
              </a:rPr>
              <a:t>) </a:t>
            </a:r>
          </a:p>
          <a:p>
            <a:r>
              <a:rPr lang="en-US" altLang="en-US">
                <a:cs typeface="Times New Roman" pitchFamily="18" charset="0"/>
              </a:rPr>
              <a:t>                   + </a:t>
            </a:r>
            <a:r>
              <a:rPr lang="el-GR" altLang="en-US">
                <a:cs typeface="Times New Roman" pitchFamily="18" charset="0"/>
              </a:rPr>
              <a:t>β</a:t>
            </a:r>
            <a:r>
              <a:rPr lang="en-US" altLang="en-US" baseline="-25000">
                <a:cs typeface="Times New Roman" pitchFamily="18" charset="0"/>
              </a:rPr>
              <a:t>2</a:t>
            </a:r>
            <a:r>
              <a:rPr lang="en-US" altLang="en-US">
                <a:cs typeface="Times New Roman" pitchFamily="18" charset="0"/>
              </a:rPr>
              <a:t> log(world price</a:t>
            </a:r>
            <a:r>
              <a:rPr lang="en-US" altLang="en-US" baseline="-25000">
                <a:cs typeface="Times New Roman" pitchFamily="18" charset="0"/>
              </a:rPr>
              <a:t>,t</a:t>
            </a:r>
            <a:r>
              <a:rPr lang="en-US" altLang="en-US">
                <a:cs typeface="Times New Roman" pitchFamily="18" charset="0"/>
              </a:rPr>
              <a:t>) </a:t>
            </a:r>
          </a:p>
          <a:p>
            <a:r>
              <a:rPr lang="en-US" altLang="en-US">
                <a:cs typeface="Times New Roman" pitchFamily="18" charset="0"/>
              </a:rPr>
              <a:t>                   + </a:t>
            </a:r>
            <a:r>
              <a:rPr lang="el-GR" altLang="en-US">
                <a:cs typeface="Times New Roman" pitchFamily="18" charset="0"/>
              </a:rPr>
              <a:t>β</a:t>
            </a:r>
            <a:r>
              <a:rPr lang="en-US" altLang="en-US" baseline="-25000">
                <a:cs typeface="Times New Roman" pitchFamily="18" charset="0"/>
              </a:rPr>
              <a:t>3</a:t>
            </a:r>
            <a:r>
              <a:rPr lang="en-US" altLang="en-US">
                <a:cs typeface="Times New Roman" pitchFamily="18" charset="0"/>
              </a:rPr>
              <a:t> log(intermediate goods price</a:t>
            </a:r>
            <a:r>
              <a:rPr lang="en-US" altLang="en-US" baseline="-25000">
                <a:cs typeface="Times New Roman" pitchFamily="18" charset="0"/>
              </a:rPr>
              <a:t>i,t</a:t>
            </a:r>
            <a:r>
              <a:rPr lang="en-US" altLang="en-US">
                <a:cs typeface="Times New Roman" pitchFamily="18" charset="0"/>
              </a:rPr>
              <a:t>)</a:t>
            </a:r>
          </a:p>
          <a:p>
            <a:r>
              <a:rPr lang="en-US" altLang="en-US">
                <a:cs typeface="Times New Roman" pitchFamily="18" charset="0"/>
              </a:rPr>
              <a:t>                   + </a:t>
            </a:r>
            <a:r>
              <a:rPr lang="el-GR" altLang="en-US">
                <a:cs typeface="Times New Roman" pitchFamily="18" charset="0"/>
              </a:rPr>
              <a:t>β</a:t>
            </a:r>
            <a:r>
              <a:rPr lang="en-US" altLang="en-US" baseline="-25000">
                <a:cs typeface="Times New Roman" pitchFamily="18" charset="0"/>
              </a:rPr>
              <a:t>4</a:t>
            </a:r>
            <a:r>
              <a:rPr lang="en-US" altLang="en-US">
                <a:cs typeface="Times New Roman" pitchFamily="18" charset="0"/>
              </a:rPr>
              <a:t> (log-output gap</a:t>
            </a:r>
            <a:r>
              <a:rPr lang="en-US" altLang="en-US" baseline="-25000">
                <a:cs typeface="Times New Roman" pitchFamily="18" charset="0"/>
              </a:rPr>
              <a:t>i,t</a:t>
            </a:r>
            <a:r>
              <a:rPr lang="en-US" altLang="en-US">
                <a:cs typeface="Times New Roman" pitchFamily="18" charset="0"/>
              </a:rPr>
              <a:t>)  +  </a:t>
            </a:r>
            <a:r>
              <a:rPr lang="el-GR" altLang="en-US">
                <a:cs typeface="Times New Roman" pitchFamily="18" charset="0"/>
              </a:rPr>
              <a:t>ε</a:t>
            </a:r>
            <a:r>
              <a:rPr lang="en-US" altLang="en-US" baseline="-25000">
                <a:cs typeface="Times New Roman" pitchFamily="18" charset="0"/>
              </a:rPr>
              <a:t>i,t</a:t>
            </a:r>
            <a:endParaRPr lang="el-GR" altLang="en-US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/>
              <a:t>Various tests for unit roots and cointegration</a:t>
            </a: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Implications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667000"/>
            <a:ext cx="8229600" cy="1981200"/>
          </a:xfrm>
        </p:spPr>
        <p:txBody>
          <a:bodyPr/>
          <a:lstStyle/>
          <a:p>
            <a:pPr eaLnBrk="1" hangingPunct="1"/>
            <a:r>
              <a:rPr lang="en-US" altLang="en-US" smtClean="0"/>
              <a:t>Separate analyses by country</a:t>
            </a:r>
          </a:p>
          <a:p>
            <a:pPr eaLnBrk="1" hangingPunct="1"/>
            <a:r>
              <a:rPr lang="en-US" altLang="en-US" smtClean="0"/>
              <a:t>How to combine data and test statistics</a:t>
            </a:r>
          </a:p>
          <a:p>
            <a:pPr eaLnBrk="1" hangingPunct="1"/>
            <a:r>
              <a:rPr lang="en-US" altLang="en-US" smtClean="0"/>
              <a:t>Cointegrating relationships across countries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cointegration</a:t>
            </a:r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Cointegrated Processes: </a:t>
            </a:r>
            <a:br>
              <a:rPr lang="en-US" altLang="en-US" sz="2800" smtClean="0"/>
            </a:br>
            <a:r>
              <a:rPr lang="en-US" altLang="en-US" sz="2800" smtClean="0"/>
              <a:t>Real DPI and Real Consumption</a:t>
            </a:r>
          </a:p>
        </p:txBody>
      </p:sp>
      <p:pic>
        <p:nvPicPr>
          <p:cNvPr id="6861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grayscl/>
          </a:blip>
          <a:srcRect/>
          <a:stretch>
            <a:fillRect/>
          </a:stretch>
        </p:blipFill>
        <p:spPr>
          <a:xfrm>
            <a:off x="1752600" y="1981200"/>
            <a:ext cx="5900738" cy="4419600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Lack of Cointegration </a:t>
            </a:r>
            <a:br>
              <a:rPr lang="en-US" altLang="en-US" smtClean="0"/>
            </a:br>
            <a:r>
              <a:rPr lang="en-US" altLang="en-US" smtClean="0"/>
              <a:t>Divergent Series?</a:t>
            </a:r>
          </a:p>
        </p:txBody>
      </p:sp>
      <p:pic>
        <p:nvPicPr>
          <p:cNvPr id="6963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grayscl/>
          </a:blip>
          <a:srcRect/>
          <a:stretch>
            <a:fillRect/>
          </a:stretch>
        </p:blipFill>
        <p:spPr>
          <a:xfrm>
            <a:off x="1828800" y="2133600"/>
            <a:ext cx="5487988" cy="4114800"/>
          </a:xfrm>
          <a:ln>
            <a:solidFill>
              <a:srgbClr val="7030A0"/>
            </a:solidFill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Cointegration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X(t) and y(t) are obviously I(1)</a:t>
            </a:r>
          </a:p>
          <a:p>
            <a:pPr eaLnBrk="1" hangingPunct="1"/>
            <a:r>
              <a:rPr lang="en-US" altLang="en-US" sz="2400" smtClean="0"/>
              <a:t>Looks like any linear combination of x(t) and y(t) will also be I(1)</a:t>
            </a:r>
          </a:p>
          <a:p>
            <a:pPr eaLnBrk="1" hangingPunct="1"/>
            <a:r>
              <a:rPr lang="en-US" altLang="en-US" sz="2400" smtClean="0"/>
              <a:t>Does a model y(t) = </a:t>
            </a:r>
            <a:r>
              <a:rPr lang="en-US" altLang="en-US" sz="2400" smtClean="0">
                <a:sym typeface="Symbol" pitchFamily="18" charset="2"/>
              </a:rPr>
              <a:t></a:t>
            </a:r>
            <a:r>
              <a:rPr lang="en-US" altLang="en-US" sz="2400" smtClean="0"/>
              <a:t>x(t) + u(t) where u(t) is I(0) make any sense?  How can u(t) be I(0)?</a:t>
            </a:r>
          </a:p>
          <a:p>
            <a:pPr eaLnBrk="1" hangingPunct="1"/>
            <a:r>
              <a:rPr lang="en-US" altLang="en-US" sz="2400" smtClean="0"/>
              <a:t>In fact, there is a linear combination, [1,-</a:t>
            </a:r>
            <a:r>
              <a:rPr lang="en-US" altLang="en-US" sz="2400" smtClean="0">
                <a:sym typeface="Symbol" pitchFamily="18" charset="2"/>
              </a:rPr>
              <a:t>] that is I(0).</a:t>
            </a:r>
          </a:p>
          <a:p>
            <a:pPr lvl="1" eaLnBrk="1" hangingPunct="1"/>
            <a:r>
              <a:rPr lang="en-US" altLang="en-US" sz="2000" smtClean="0">
                <a:sym typeface="Symbol" pitchFamily="18" charset="2"/>
              </a:rPr>
              <a:t>y(t) = .1*t + noise, x(t) = .2*t + noise</a:t>
            </a:r>
          </a:p>
          <a:p>
            <a:pPr lvl="1" eaLnBrk="1" hangingPunct="1"/>
            <a:r>
              <a:rPr lang="en-US" altLang="en-US" sz="2000" smtClean="0">
                <a:sym typeface="Symbol" pitchFamily="18" charset="2"/>
              </a:rPr>
              <a:t>y(t) and x(t) have a </a:t>
            </a:r>
            <a:r>
              <a:rPr lang="en-US" altLang="en-US" sz="2000" b="1" u="sng" smtClean="0">
                <a:sym typeface="Symbol" pitchFamily="18" charset="2"/>
              </a:rPr>
              <a:t>common trend</a:t>
            </a:r>
            <a:endParaRPr lang="en-US" altLang="en-US" sz="2000" smtClean="0">
              <a:sym typeface="Symbol" pitchFamily="18" charset="2"/>
            </a:endParaRPr>
          </a:p>
          <a:p>
            <a:pPr lvl="1" eaLnBrk="1" hangingPunct="1"/>
            <a:r>
              <a:rPr lang="en-US" altLang="en-US" sz="2000" smtClean="0">
                <a:sym typeface="Symbol" pitchFamily="18" charset="2"/>
              </a:rPr>
              <a:t>y(t) and x(t) are cointegrated.</a:t>
            </a:r>
            <a:endParaRPr lang="en-US" altLang="en-US" sz="2000" b="1" u="sng" smtClean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Cointegrated Variables?</a:t>
            </a:r>
          </a:p>
        </p:txBody>
      </p:sp>
      <p:graphicFrame>
        <p:nvGraphicFramePr>
          <p:cNvPr id="71683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085975" y="2117725"/>
          <a:ext cx="4972050" cy="3724275"/>
        </p:xfrm>
        <a:graphic>
          <a:graphicData uri="http://schemas.openxmlformats.org/presentationml/2006/ole">
            <p:oleObj spid="_x0000_s71685" name="Bitmap Image" r:id="rId4" imgW="4971429" imgH="3723810" progId="PBrush">
              <p:embed/>
            </p:oleObj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Cointegration and I(0) Residuals</a:t>
            </a:r>
          </a:p>
        </p:txBody>
      </p:sp>
      <p:pic>
        <p:nvPicPr>
          <p:cNvPr id="727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grayscl/>
          </a:blip>
          <a:srcRect/>
          <a:stretch>
            <a:fillRect/>
          </a:stretch>
        </p:blipFill>
        <p:spPr>
          <a:xfrm>
            <a:off x="1828800" y="1752600"/>
            <a:ext cx="5895975" cy="4419600"/>
          </a:xfrm>
          <a:ln>
            <a:solidFill>
              <a:srgbClr val="7030A0"/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Cointegrating Relationships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362200"/>
            <a:ext cx="64008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Implications: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Long run vs. short run relationships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Problems of spurious regressions (as usual)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Problem for existing empirical studies: Regressions involving variables of different integration.  E.g., regressions of flows on stocks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Money demand example</a:t>
            </a:r>
          </a:p>
        </p:txBody>
      </p:sp>
      <p:pic>
        <p:nvPicPr>
          <p:cNvPr id="7475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38200"/>
            <a:ext cx="85344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Appendix</a:t>
            </a:r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Autocorrelation in Regression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z="1800" smtClean="0">
                <a:cs typeface="Tahoma" pitchFamily="34" charset="0"/>
              </a:rPr>
              <a:t>Y</a:t>
            </a:r>
            <a:r>
              <a:rPr lang="en-US" altLang="en-US" sz="1800" baseline="-25000" smtClean="0">
                <a:cs typeface="Tahoma" pitchFamily="34" charset="0"/>
              </a:rPr>
              <a:t>t</a:t>
            </a:r>
            <a:r>
              <a:rPr lang="en-US" altLang="en-US" sz="1800" smtClean="0">
                <a:cs typeface="Tahoma" pitchFamily="34" charset="0"/>
              </a:rPr>
              <a:t>  =  b’x</a:t>
            </a:r>
            <a:r>
              <a:rPr lang="en-US" altLang="en-US" sz="1800" baseline="-25000" smtClean="0">
                <a:cs typeface="Tahoma" pitchFamily="34" charset="0"/>
              </a:rPr>
              <a:t>t</a:t>
            </a:r>
            <a:r>
              <a:rPr lang="en-US" altLang="en-US" sz="1800" smtClean="0">
                <a:cs typeface="Tahoma" pitchFamily="34" charset="0"/>
              </a:rPr>
              <a:t>  +  </a:t>
            </a:r>
            <a:r>
              <a:rPr lang="el-GR" altLang="en-US" sz="1800" smtClean="0">
                <a:cs typeface="Tahoma" pitchFamily="34" charset="0"/>
              </a:rPr>
              <a:t>ε</a:t>
            </a:r>
            <a:r>
              <a:rPr lang="en-US" altLang="en-US" sz="1800" baseline="-25000" smtClean="0">
                <a:cs typeface="Tahoma" pitchFamily="34" charset="0"/>
              </a:rPr>
              <a:t>t</a:t>
            </a:r>
            <a:endParaRPr lang="en-US" altLang="en-US" sz="1800" smtClean="0">
              <a:cs typeface="Tahoma" pitchFamily="34" charset="0"/>
            </a:endParaRPr>
          </a:p>
          <a:p>
            <a:pPr eaLnBrk="1" hangingPunct="1"/>
            <a:r>
              <a:rPr lang="en-US" altLang="en-US" sz="1800" smtClean="0">
                <a:cs typeface="Tahoma" pitchFamily="34" charset="0"/>
              </a:rPr>
              <a:t>Cov(</a:t>
            </a:r>
            <a:r>
              <a:rPr lang="el-GR" altLang="en-US" sz="1800" smtClean="0">
                <a:cs typeface="Tahoma" pitchFamily="34" charset="0"/>
              </a:rPr>
              <a:t>ε</a:t>
            </a:r>
            <a:r>
              <a:rPr lang="en-US" altLang="en-US" sz="1800" baseline="-25000" smtClean="0">
                <a:cs typeface="Tahoma" pitchFamily="34" charset="0"/>
              </a:rPr>
              <a:t>t</a:t>
            </a:r>
            <a:r>
              <a:rPr lang="en-US" altLang="en-US" sz="1800" smtClean="0">
                <a:cs typeface="Tahoma" pitchFamily="34" charset="0"/>
              </a:rPr>
              <a:t>, </a:t>
            </a:r>
            <a:r>
              <a:rPr lang="el-GR" altLang="en-US" sz="1800" smtClean="0">
                <a:cs typeface="Tahoma" pitchFamily="34" charset="0"/>
              </a:rPr>
              <a:t>ε</a:t>
            </a:r>
            <a:r>
              <a:rPr lang="en-US" altLang="en-US" sz="1800" baseline="-25000" smtClean="0">
                <a:cs typeface="Tahoma" pitchFamily="34" charset="0"/>
              </a:rPr>
              <a:t>t-1</a:t>
            </a:r>
            <a:r>
              <a:rPr lang="en-US" altLang="en-US" sz="1800" smtClean="0">
                <a:cs typeface="Tahoma" pitchFamily="34" charset="0"/>
              </a:rPr>
              <a:t>) ≠ 0</a:t>
            </a:r>
          </a:p>
          <a:p>
            <a:pPr eaLnBrk="1" hangingPunct="1"/>
            <a:r>
              <a:rPr lang="en-US" altLang="en-US" sz="1800" smtClean="0">
                <a:cs typeface="Tahoma" pitchFamily="34" charset="0"/>
              </a:rPr>
              <a:t>Ex. RealCons</a:t>
            </a:r>
            <a:r>
              <a:rPr lang="en-US" altLang="en-US" sz="1800" baseline="-25000" smtClean="0">
                <a:cs typeface="Tahoma" pitchFamily="34" charset="0"/>
              </a:rPr>
              <a:t>t</a:t>
            </a:r>
            <a:r>
              <a:rPr lang="en-US" altLang="en-US" sz="1800" smtClean="0">
                <a:cs typeface="Tahoma" pitchFamily="34" charset="0"/>
              </a:rPr>
              <a:t> =  a  +  bRealIncome + </a:t>
            </a:r>
            <a:r>
              <a:rPr lang="el-GR" altLang="en-US" sz="1800" smtClean="0">
                <a:cs typeface="Tahoma" pitchFamily="34" charset="0"/>
              </a:rPr>
              <a:t>ε</a:t>
            </a:r>
            <a:r>
              <a:rPr lang="en-US" altLang="en-US" sz="1800" baseline="-25000" smtClean="0">
                <a:cs typeface="Tahoma" pitchFamily="34" charset="0"/>
              </a:rPr>
              <a:t>t  </a:t>
            </a:r>
            <a:r>
              <a:rPr lang="en-US" altLang="en-US" sz="1800" smtClean="0">
                <a:cs typeface="Tahoma" pitchFamily="34" charset="0"/>
              </a:rPr>
              <a:t>U.S. Data, quarterly, 1950-2000</a:t>
            </a:r>
            <a:r>
              <a:rPr lang="en-US" altLang="en-US" sz="1800" u="sng" smtClean="0">
                <a:cs typeface="Tahoma" pitchFamily="34" charset="0"/>
              </a:rPr>
              <a:t> </a:t>
            </a:r>
            <a:endParaRPr lang="en-US" altLang="en-US" sz="1800" smtClean="0"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baseline="-25000" smtClean="0">
                <a:cs typeface="Times New Roman" pitchFamily="18" charset="0"/>
              </a:rPr>
              <a:t>	</a:t>
            </a:r>
          </a:p>
        </p:txBody>
      </p:sp>
      <p:pic>
        <p:nvPicPr>
          <p:cNvPr id="1434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219200" y="3048000"/>
            <a:ext cx="6477000" cy="2698750"/>
          </a:xfrm>
          <a:ln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Autocorrelation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How does it arise?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What does it mean?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Modeling approaches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Classical – direct: </a:t>
            </a:r>
            <a:r>
              <a:rPr lang="en-US" altLang="en-US" b="1" smtClean="0">
                <a:solidFill>
                  <a:srgbClr val="FF0000"/>
                </a:solidFill>
              </a:rPr>
              <a:t>corrective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mtClean="0"/>
              <a:t>Estimation that accounts for autocorrelation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mtClean="0"/>
              <a:t>Inference in the presence of autocorrelation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Contemporary – </a:t>
            </a:r>
            <a:r>
              <a:rPr lang="en-US" altLang="en-US" b="1" smtClean="0">
                <a:solidFill>
                  <a:srgbClr val="FF0000"/>
                </a:solidFill>
              </a:rPr>
              <a:t>structural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mtClean="0"/>
              <a:t>Model the source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mtClean="0"/>
              <a:t>Incorporate the time series aspect in the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Regression with Autocorrelation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en-US" sz="2400" smtClean="0"/>
              <a:t>y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             =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b</a:t>
            </a:r>
            <a:r>
              <a:rPr lang="en-US" altLang="en-US" sz="2400" smtClean="0"/>
              <a:t> + e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, e</a:t>
            </a:r>
            <a:r>
              <a:rPr lang="en-US" altLang="en-US" sz="2400" baseline="-25000" smtClean="0"/>
              <a:t>t</a:t>
            </a:r>
            <a:r>
              <a:rPr lang="en-US" altLang="en-US" sz="2400" smtClean="0"/>
              <a:t> = </a:t>
            </a:r>
            <a:r>
              <a:rPr lang="en-US" altLang="en-US" sz="2400" smtClean="0">
                <a:sym typeface="Symbol" pitchFamily="18" charset="2"/>
              </a:rPr>
              <a:t>e</a:t>
            </a:r>
            <a:r>
              <a:rPr lang="en-US" altLang="en-US" sz="2400" baseline="-25000" smtClean="0">
                <a:sym typeface="Symbol" pitchFamily="18" charset="2"/>
              </a:rPr>
              <a:t>t-1</a:t>
            </a:r>
            <a:r>
              <a:rPr lang="en-US" altLang="en-US" sz="2400" smtClean="0">
                <a:sym typeface="Symbol" pitchFamily="18" charset="2"/>
              </a:rPr>
              <a:t> + u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endParaRPr lang="en-US" altLang="en-US" sz="2400" smtClean="0">
              <a:sym typeface="Symbol" pitchFamily="18" charset="2"/>
            </a:endParaRPr>
          </a:p>
          <a:p>
            <a:pPr eaLnBrk="1" hangingPunct="1">
              <a:spcAft>
                <a:spcPts val="600"/>
              </a:spcAft>
            </a:pPr>
            <a:r>
              <a:rPr lang="en-US" altLang="en-US" sz="2400" smtClean="0"/>
              <a:t> (1- </a:t>
            </a:r>
            <a:r>
              <a:rPr lang="en-US" altLang="en-US" sz="2400" smtClean="0">
                <a:sym typeface="Symbol" pitchFamily="18" charset="2"/>
              </a:rPr>
              <a:t>L)e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r>
              <a:rPr lang="en-US" altLang="en-US" sz="2400" smtClean="0">
                <a:sym typeface="Symbol" pitchFamily="18" charset="2"/>
              </a:rPr>
              <a:t>  = u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r>
              <a:rPr lang="en-US" altLang="en-US" sz="2400" smtClean="0">
                <a:sym typeface="Symbol" pitchFamily="18" charset="2"/>
              </a:rPr>
              <a:t> </a:t>
            </a:r>
            <a:r>
              <a:rPr lang="en-US" altLang="en-US" sz="2400" smtClean="0">
                <a:sym typeface="Wingdings" pitchFamily="2" charset="2"/>
              </a:rPr>
              <a:t> e</a:t>
            </a:r>
            <a:r>
              <a:rPr lang="en-US" altLang="en-US" sz="2400" baseline="-25000" smtClean="0">
                <a:sym typeface="Wingdings" pitchFamily="2" charset="2"/>
              </a:rPr>
              <a:t>t</a:t>
            </a:r>
            <a:r>
              <a:rPr lang="en-US" altLang="en-US" sz="2400" smtClean="0">
                <a:sym typeface="Wingdings" pitchFamily="2" charset="2"/>
              </a:rPr>
              <a:t> = (1- </a:t>
            </a:r>
            <a:r>
              <a:rPr lang="en-US" altLang="en-US" sz="2400" smtClean="0">
                <a:sym typeface="Symbol" pitchFamily="18" charset="2"/>
              </a:rPr>
              <a:t>L)</a:t>
            </a:r>
            <a:r>
              <a:rPr lang="en-US" altLang="en-US" sz="2400" baseline="30000" smtClean="0">
                <a:sym typeface="Symbol" pitchFamily="18" charset="2"/>
              </a:rPr>
              <a:t>-1</a:t>
            </a:r>
            <a:r>
              <a:rPr lang="en-US" altLang="en-US" sz="2400" smtClean="0">
                <a:sym typeface="Symbol" pitchFamily="18" charset="2"/>
              </a:rPr>
              <a:t>u</a:t>
            </a:r>
            <a:r>
              <a:rPr lang="en-US" altLang="en-US" sz="2400" baseline="-25000" smtClean="0">
                <a:sym typeface="Symbol" pitchFamily="18" charset="2"/>
              </a:rPr>
              <a:t>t</a:t>
            </a:r>
            <a:endParaRPr lang="en-US" altLang="en-US" sz="2400" smtClean="0">
              <a:sym typeface="Symbol" pitchFamily="18" charset="2"/>
            </a:endParaRPr>
          </a:p>
          <a:p>
            <a:pPr lvl="1" eaLnBrk="1" hangingPunct="1">
              <a:spcAft>
                <a:spcPts val="600"/>
              </a:spcAft>
            </a:pPr>
            <a:r>
              <a:rPr lang="en-US" altLang="en-US" smtClean="0">
                <a:sym typeface="Symbol" pitchFamily="18" charset="2"/>
              </a:rPr>
              <a:t>E[e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]    = E[ </a:t>
            </a:r>
            <a:r>
              <a:rPr lang="en-US" altLang="en-US" smtClean="0">
                <a:sym typeface="Wingdings" pitchFamily="2" charset="2"/>
              </a:rPr>
              <a:t>(1- </a:t>
            </a:r>
            <a:r>
              <a:rPr lang="en-US" altLang="en-US" smtClean="0">
                <a:sym typeface="Symbol" pitchFamily="18" charset="2"/>
              </a:rPr>
              <a:t>L)</a:t>
            </a:r>
            <a:r>
              <a:rPr lang="en-US" altLang="en-US" baseline="30000" smtClean="0">
                <a:sym typeface="Symbol" pitchFamily="18" charset="2"/>
              </a:rPr>
              <a:t>-1</a:t>
            </a:r>
            <a:r>
              <a:rPr lang="en-US" altLang="en-US" smtClean="0">
                <a:sym typeface="Symbol" pitchFamily="18" charset="2"/>
              </a:rPr>
              <a:t>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] = </a:t>
            </a:r>
            <a:r>
              <a:rPr lang="en-US" altLang="en-US" smtClean="0">
                <a:sym typeface="Wingdings" pitchFamily="2" charset="2"/>
              </a:rPr>
              <a:t>(1- </a:t>
            </a:r>
            <a:r>
              <a:rPr lang="en-US" altLang="en-US" smtClean="0">
                <a:sym typeface="Symbol" pitchFamily="18" charset="2"/>
              </a:rPr>
              <a:t>L)</a:t>
            </a:r>
            <a:r>
              <a:rPr lang="en-US" altLang="en-US" baseline="30000" smtClean="0">
                <a:sym typeface="Symbol" pitchFamily="18" charset="2"/>
              </a:rPr>
              <a:t>-1</a:t>
            </a:r>
            <a:r>
              <a:rPr lang="en-US" altLang="en-US" smtClean="0">
                <a:sym typeface="Symbol" pitchFamily="18" charset="2"/>
              </a:rPr>
              <a:t>E[u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]  =  0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mtClean="0">
                <a:sym typeface="Symbol" pitchFamily="18" charset="2"/>
              </a:rPr>
              <a:t>Var[e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] = </a:t>
            </a:r>
            <a:r>
              <a:rPr lang="en-US" altLang="en-US" smtClean="0">
                <a:sym typeface="Wingdings" pitchFamily="2" charset="2"/>
              </a:rPr>
              <a:t>(1- </a:t>
            </a:r>
            <a:r>
              <a:rPr lang="en-US" altLang="en-US" smtClean="0">
                <a:sym typeface="Symbol" pitchFamily="18" charset="2"/>
              </a:rPr>
              <a:t>L)</a:t>
            </a:r>
            <a:r>
              <a:rPr lang="en-US" altLang="en-US" baseline="30000" smtClean="0">
                <a:sym typeface="Symbol" pitchFamily="18" charset="2"/>
              </a:rPr>
              <a:t>-2</a:t>
            </a:r>
            <a:r>
              <a:rPr lang="en-US" altLang="en-US" smtClean="0">
                <a:sym typeface="Symbol" pitchFamily="18" charset="2"/>
              </a:rPr>
              <a:t>Var[u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] = 1+ 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</a:t>
            </a:r>
            <a:r>
              <a:rPr lang="en-US" altLang="en-US" baseline="-25000" smtClean="0">
                <a:sym typeface="Symbol" pitchFamily="18" charset="2"/>
              </a:rPr>
              <a:t>u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 + … </a:t>
            </a:r>
            <a:br>
              <a:rPr lang="en-US" altLang="en-US" smtClean="0">
                <a:sym typeface="Symbol" pitchFamily="18" charset="2"/>
              </a:rPr>
            </a:br>
            <a:r>
              <a:rPr lang="en-US" altLang="en-US" smtClean="0">
                <a:sym typeface="Symbol" pitchFamily="18" charset="2"/>
              </a:rPr>
              <a:t>           = </a:t>
            </a:r>
            <a:r>
              <a:rPr lang="en-US" altLang="en-US" baseline="-25000" smtClean="0">
                <a:sym typeface="Symbol" pitchFamily="18" charset="2"/>
              </a:rPr>
              <a:t>u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/(1- 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)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en-US" smtClean="0">
                <a:sym typeface="Symbol" pitchFamily="18" charset="2"/>
              </a:rPr>
              <a:t>Cov[e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,e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] = Cov[e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 + 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, 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] = </a:t>
            </a:r>
          </a:p>
          <a:p>
            <a:pPr lvl="1" eaLnBrk="1" hangingPunct="1">
              <a:spcAft>
                <a:spcPts val="1200"/>
              </a:spcAft>
              <a:buFont typeface="Wingdings" pitchFamily="2" charset="2"/>
              <a:buNone/>
            </a:pPr>
            <a:r>
              <a:rPr lang="en-US" altLang="en-US" smtClean="0">
                <a:sym typeface="Symbol" pitchFamily="18" charset="2"/>
              </a:rPr>
              <a:t>                     = Cov[e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,e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]+Cov[u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,e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] 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800" smtClean="0">
                <a:sym typeface="Symbol" pitchFamily="18" charset="2"/>
              </a:rPr>
              <a:t/>
            </a:r>
            <a:br>
              <a:rPr lang="en-US" altLang="en-US" sz="800" smtClean="0">
                <a:sym typeface="Symbol" pitchFamily="18" charset="2"/>
              </a:rPr>
            </a:br>
            <a:r>
              <a:rPr lang="en-US" altLang="en-US" smtClean="0">
                <a:sym typeface="Symbol" pitchFamily="18" charset="2"/>
              </a:rPr>
              <a:t>                </a:t>
            </a:r>
            <a:r>
              <a:rPr lang="en-US" altLang="en-US" baseline="-25000" smtClean="0">
                <a:sym typeface="Symbol" pitchFamily="18" charset="2"/>
              </a:rPr>
              <a:t> </a:t>
            </a:r>
            <a:r>
              <a:rPr lang="en-US" altLang="en-US" smtClean="0">
                <a:sym typeface="Symbol" pitchFamily="18" charset="2"/>
              </a:rPr>
              <a:t>=  </a:t>
            </a:r>
            <a:r>
              <a:rPr lang="en-US" altLang="en-US" baseline="-25000" smtClean="0">
                <a:sym typeface="Symbol" pitchFamily="18" charset="2"/>
              </a:rPr>
              <a:t>u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/(1- 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r>
              <a:rPr lang="en-US" altLang="en-US" smtClean="0">
                <a:sym typeface="Symbol" pitchFamily="18" charset="2"/>
              </a:rPr>
              <a:t>)  +  0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vs. GLS with Autocorrelation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32004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</a:t>
            </a:r>
          </a:p>
          <a:p>
            <a:pPr lvl="1" eaLnBrk="1" hangingPunct="1"/>
            <a:r>
              <a:rPr lang="en-US" altLang="en-US" smtClean="0"/>
              <a:t>Unbiased?</a:t>
            </a:r>
          </a:p>
          <a:p>
            <a:pPr lvl="1" eaLnBrk="1" hangingPunct="1"/>
            <a:r>
              <a:rPr lang="en-US" altLang="en-US" smtClean="0"/>
              <a:t>Consistent:  (Except in the presence of a lagged dependent variable)</a:t>
            </a:r>
          </a:p>
          <a:p>
            <a:pPr lvl="1" eaLnBrk="1" hangingPunct="1"/>
            <a:r>
              <a:rPr lang="en-US" altLang="en-US" smtClean="0"/>
              <a:t>Inefficient</a:t>
            </a:r>
          </a:p>
          <a:p>
            <a:pPr eaLnBrk="1" hangingPunct="1"/>
            <a:r>
              <a:rPr lang="en-US" altLang="en-US" smtClean="0"/>
              <a:t>GLS</a:t>
            </a:r>
          </a:p>
          <a:p>
            <a:pPr lvl="1" eaLnBrk="1" hangingPunct="1"/>
            <a:r>
              <a:rPr lang="en-US" altLang="en-US" smtClean="0"/>
              <a:t>Consistent and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1905000" y="1143000"/>
            <a:ext cx="5802313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+----------------------------------------------------+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Ordinary    least squares regression          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LHS=REALCONS Mean                 =   2999.436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Autocorrel   Durbin-Watson Stat.  =   .0920480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             Rho = cor[e,e(-1)]   =   .9539760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+----------------------------------------------------+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|Variable | Coefficient  | Standard Error |t-ratio |P[|T|&gt;t] | Mean of X|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Constant     -80.3547488     14.3058515    -5.617   .0000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REALDPI        .92168567      .00387175   238.054   .0000    3341.47598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Robust VC    Newey-West, Periods  =         10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Constant     -80.3547488     41.7239214    -1.926   .0555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REALDPI        .92168567      .01503516    61.302   .0000    3341.47598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+---------------------------------------------+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AR(1) Model:     e(t) = rho * e(t-1) + u(t)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Final value of Rho    =             .998782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Iter=  6, SS= 118367.007, Log-L=-941.371914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Durbin-Watson:   e(t) =             .002436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Std. Deviation:  e(t) =          490.567910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Std. Deviation:  u(t) =           24.206926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Durbin-Watson:   u(t) =            1.994957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Autocorrelation: u(t) =             .002521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 N[0,1] used for significance levels         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+---------------------------------------------+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|Variable | Coefficient  | Standard Error |b/St.Er.|P[|Z|&gt;z] | Mean of X|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Constant      1019.32680     411.177156     2.479   .0132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REALDPI        .67342731      .03972593    16.952   .0000    3341.47598</a:t>
            </a:r>
            <a:endParaRPr lang="en-US" alt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altLang="en-US" sz="1000" b="1">
                <a:latin typeface="Courier New" pitchFamily="49" charset="0"/>
              </a:rPr>
              <a:t> RHO            .99878181      .00346332   288.389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Detecting Autocorrelation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Use residuals directly (Durbin and Watson)</a:t>
            </a:r>
          </a:p>
          <a:p>
            <a:pPr lvl="1" eaLnBrk="1" hangingPunct="1"/>
            <a:r>
              <a:rPr lang="en-US" altLang="en-US" smtClean="0"/>
              <a:t>d=</a:t>
            </a:r>
          </a:p>
          <a:p>
            <a:pPr lvl="1" eaLnBrk="1" hangingPunct="1"/>
            <a:r>
              <a:rPr lang="en-US" altLang="en-US" smtClean="0"/>
              <a:t>Assumes normally distributed disturbances, strictly exogenous regressors</a:t>
            </a:r>
          </a:p>
          <a:p>
            <a:pPr eaLnBrk="1" hangingPunct="1"/>
            <a:r>
              <a:rPr lang="en-US" altLang="en-US" smtClean="0"/>
              <a:t>Variable addition (LM test) (Godfrey) </a:t>
            </a:r>
          </a:p>
          <a:p>
            <a:pPr lvl="1" eaLnBrk="1" hangingPunct="1"/>
            <a:r>
              <a:rPr lang="en-US" altLang="en-US" smtClean="0"/>
              <a:t>Based on y</a:t>
            </a:r>
            <a:r>
              <a:rPr lang="en-US" altLang="en-US" baseline="-25000" smtClean="0"/>
              <a:t>t</a:t>
            </a:r>
            <a:r>
              <a:rPr lang="en-US" altLang="en-US" smtClean="0"/>
              <a:t>  =  </a:t>
            </a:r>
            <a:r>
              <a:rPr lang="en-US" altLang="en-US" b="1" smtClean="0">
                <a:sym typeface="Symbol" pitchFamily="18" charset="2"/>
              </a:rPr>
              <a:t></a:t>
            </a:r>
            <a:r>
              <a:rPr lang="en-US" altLang="en-US" b="1" smtClean="0"/>
              <a:t>’x</a:t>
            </a:r>
            <a:r>
              <a:rPr lang="en-US" altLang="en-US" baseline="-25000" smtClean="0"/>
              <a:t>t</a:t>
            </a:r>
            <a:r>
              <a:rPr lang="en-US" altLang="en-US" smtClean="0"/>
              <a:t>  +  (</a:t>
            </a:r>
            <a:r>
              <a:rPr lang="en-US" altLang="en-US" smtClean="0">
                <a:sym typeface="Symbol" pitchFamily="18" charset="2"/>
              </a:rPr>
              <a:t></a:t>
            </a:r>
            <a:r>
              <a:rPr lang="el-GR" altLang="en-US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altLang="en-US" baseline="-25000" smtClean="0">
                <a:sym typeface="Symbol" pitchFamily="18" charset="2"/>
              </a:rPr>
              <a:t>t-1</a:t>
            </a:r>
            <a:r>
              <a:rPr lang="en-US" altLang="en-US" smtClean="0">
                <a:sym typeface="Symbol" pitchFamily="18" charset="2"/>
              </a:rPr>
              <a:t> + u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)</a:t>
            </a:r>
            <a:endParaRPr lang="en-US" altLang="en-US" baseline="-25000" smtClean="0">
              <a:sym typeface="Symbol" pitchFamily="18" charset="2"/>
            </a:endParaRPr>
          </a:p>
          <a:p>
            <a:pPr lvl="1" eaLnBrk="1" hangingPunct="1"/>
            <a:r>
              <a:rPr lang="en-US" altLang="en-US" smtClean="0">
                <a:sym typeface="Symbol" pitchFamily="18" charset="2"/>
              </a:rPr>
              <a:t>Use regression residuals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and test  = 0 in regression of e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on </a:t>
            </a:r>
            <a:r>
              <a:rPr lang="en-US" altLang="en-US" b="1" smtClean="0">
                <a:sym typeface="Symbol" pitchFamily="18" charset="2"/>
              </a:rPr>
              <a:t>x</a:t>
            </a:r>
            <a:r>
              <a:rPr lang="en-US" altLang="en-US" baseline="-25000" smtClean="0">
                <a:sym typeface="Symbol" pitchFamily="18" charset="2"/>
              </a:rPr>
              <a:t>t</a:t>
            </a:r>
            <a:r>
              <a:rPr lang="en-US" altLang="en-US" smtClean="0">
                <a:sym typeface="Symbol" pitchFamily="18" charset="2"/>
              </a:rPr>
              <a:t> and e</a:t>
            </a:r>
            <a:r>
              <a:rPr lang="en-US" altLang="en-US" baseline="-25000" smtClean="0">
                <a:sym typeface="Symbol" pitchFamily="18" charset="2"/>
              </a:rPr>
              <a:t>t-1</a:t>
            </a:r>
          </a:p>
          <a:p>
            <a:pPr lvl="1" eaLnBrk="1" hangingPunct="1"/>
            <a:r>
              <a:rPr lang="en-US" altLang="en-US" smtClean="0">
                <a:sym typeface="Symbol" pitchFamily="18" charset="2"/>
              </a:rPr>
              <a:t>Assumes consistency of </a:t>
            </a:r>
            <a:r>
              <a:rPr lang="en-US" altLang="en-US" b="1" smtClean="0">
                <a:sym typeface="Symbol" pitchFamily="18" charset="2"/>
              </a:rPr>
              <a:t>b</a:t>
            </a:r>
            <a:r>
              <a:rPr lang="en-US" altLang="en-US" smtClean="0">
                <a:sym typeface="Symbol" pitchFamily="18" charset="2"/>
              </a:rPr>
              <a:t>.</a:t>
            </a: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895475" y="2344738"/>
          <a:ext cx="3819525" cy="492125"/>
        </p:xfrm>
        <a:graphic>
          <a:graphicData uri="http://schemas.openxmlformats.org/presentationml/2006/ole">
            <p:oleObj spid="_x0000_s143364" name="Equation" r:id="rId4" imgW="2171700" imgH="279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Reinterpreting Autocorrelation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381000" y="2590800"/>
          <a:ext cx="8059738" cy="2544763"/>
        </p:xfrm>
        <a:graphic>
          <a:graphicData uri="http://schemas.openxmlformats.org/presentationml/2006/ole">
            <p:oleObj spid="_x0000_s144388" name="Equation" r:id="rId4" imgW="4343400" imgH="137160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16624</TotalTime>
  <Words>2083</Words>
  <Application>Microsoft Office PowerPoint</Application>
  <PresentationFormat>On-screen Show (4:3)</PresentationFormat>
  <Paragraphs>356</Paragraphs>
  <Slides>70</Slides>
  <Notes>54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2_Quadrant</vt:lpstr>
      <vt:lpstr>Equation</vt:lpstr>
      <vt:lpstr>Bitmap Image</vt:lpstr>
      <vt:lpstr>Econometric Analysis of Panel Data</vt:lpstr>
      <vt:lpstr>Time Series Applications</vt:lpstr>
      <vt:lpstr>Cross Country Growth Convergence</vt:lpstr>
      <vt:lpstr>A Heterogeneous Dynamic Model</vt:lpstr>
      <vt:lpstr>“Fixed Effects” Approach</vt:lpstr>
      <vt:lpstr>Country Means (Average the T observations for each i)</vt:lpstr>
      <vt:lpstr>Country Means (cont.)</vt:lpstr>
      <vt:lpstr>Time Series of Means (Average across countries)</vt:lpstr>
      <vt:lpstr>Pooling</vt:lpstr>
      <vt:lpstr>A Mixed/Fixed Approach</vt:lpstr>
      <vt:lpstr>A Mixed Fixed Model Estimator</vt:lpstr>
      <vt:lpstr>Slide 12</vt:lpstr>
      <vt:lpstr>Nair-Reichert and Weinhold on Growth</vt:lpstr>
      <vt:lpstr>Slide 14</vt:lpstr>
      <vt:lpstr>Heterogeneous Dynamic Models</vt:lpstr>
      <vt:lpstr>time series data</vt:lpstr>
      <vt:lpstr>Modeling an Economic  Time Series</vt:lpstr>
      <vt:lpstr>Estimators</vt:lpstr>
      <vt:lpstr>Interpreting a Time Series</vt:lpstr>
      <vt:lpstr>For example,…</vt:lpstr>
      <vt:lpstr>Decomposed</vt:lpstr>
      <vt:lpstr>Studying the Frequency Domain</vt:lpstr>
      <vt:lpstr>Stationary Time Series</vt:lpstr>
      <vt:lpstr>Slide 24</vt:lpstr>
      <vt:lpstr>Slide 25</vt:lpstr>
      <vt:lpstr>Stationary (et) vs.  Nonstationary (yt) Series</vt:lpstr>
      <vt:lpstr>The Lag Operator</vt:lpstr>
      <vt:lpstr>Inverting a Stationary Series</vt:lpstr>
      <vt:lpstr>Vector Autoregression</vt:lpstr>
      <vt:lpstr>Vector Autoregression</vt:lpstr>
      <vt:lpstr>VAR</vt:lpstr>
      <vt:lpstr>Slide 32</vt:lpstr>
      <vt:lpstr>Slide 33</vt:lpstr>
      <vt:lpstr>Zivot’s Data</vt:lpstr>
      <vt:lpstr>Impulse Responses</vt:lpstr>
      <vt:lpstr>Arch and garch models</vt:lpstr>
      <vt:lpstr>GARCH Models: A Model for Time Series with Latent Heteroscedasticity</vt:lpstr>
      <vt:lpstr>ARCH Model</vt:lpstr>
      <vt:lpstr>GARCH Model</vt:lpstr>
      <vt:lpstr>Estimated GARCH Model</vt:lpstr>
      <vt:lpstr>Macroeconomic data</vt:lpstr>
      <vt:lpstr>Analysis of Macroeconomic Data</vt:lpstr>
      <vt:lpstr>Nonstationary Data</vt:lpstr>
      <vt:lpstr>Integrated Series</vt:lpstr>
      <vt:lpstr>Stationary Data</vt:lpstr>
      <vt:lpstr>Integrated Processes</vt:lpstr>
      <vt:lpstr>A Unit Root?</vt:lpstr>
      <vt:lpstr>Unit Root Tests</vt:lpstr>
      <vt:lpstr>KPSS Test-1</vt:lpstr>
      <vt:lpstr>KPSS Test-2</vt:lpstr>
      <vt:lpstr>Panel Unit Root Tests</vt:lpstr>
      <vt:lpstr>Purchasing Power Parity</vt:lpstr>
      <vt:lpstr>Application</vt:lpstr>
      <vt:lpstr>Implications</vt:lpstr>
      <vt:lpstr>cointegration</vt:lpstr>
      <vt:lpstr>Cointegrated Processes:  Real DPI and Real Consumption</vt:lpstr>
      <vt:lpstr>Lack of Cointegration  Divergent Series?</vt:lpstr>
      <vt:lpstr>Cointegration</vt:lpstr>
      <vt:lpstr>Cointegrated Variables?</vt:lpstr>
      <vt:lpstr>Cointegration and I(0) Residuals</vt:lpstr>
      <vt:lpstr>Cointegrating Relationships</vt:lpstr>
      <vt:lpstr>Money demand example</vt:lpstr>
      <vt:lpstr>Appendix</vt:lpstr>
      <vt:lpstr>Autocorrelation in Regression</vt:lpstr>
      <vt:lpstr>Autocorrelation</vt:lpstr>
      <vt:lpstr>Regression with Autocorrelation</vt:lpstr>
      <vt:lpstr>OLS vs. GLS with Autocorrelation</vt:lpstr>
      <vt:lpstr>Slide 68</vt:lpstr>
      <vt:lpstr>Detecting Autocorrelation</vt:lpstr>
      <vt:lpstr>Reinterpreting Autocorrelation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163</cp:revision>
  <dcterms:created xsi:type="dcterms:W3CDTF">2001-06-17T19:05:03Z</dcterms:created>
  <dcterms:modified xsi:type="dcterms:W3CDTF">2019-12-22T16:10:33Z</dcterms:modified>
</cp:coreProperties>
</file>