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30"/>
  </p:notesMasterIdLst>
  <p:handoutMasterIdLst>
    <p:handoutMasterId r:id="rId31"/>
  </p:handoutMasterIdLst>
  <p:sldIdLst>
    <p:sldId id="496" r:id="rId2"/>
    <p:sldId id="436" r:id="rId3"/>
    <p:sldId id="524" r:id="rId4"/>
    <p:sldId id="437" r:id="rId5"/>
    <p:sldId id="449" r:id="rId6"/>
    <p:sldId id="435" r:id="rId7"/>
    <p:sldId id="450" r:id="rId8"/>
    <p:sldId id="451" r:id="rId9"/>
    <p:sldId id="452" r:id="rId10"/>
    <p:sldId id="453" r:id="rId11"/>
    <p:sldId id="455" r:id="rId12"/>
    <p:sldId id="456" r:id="rId13"/>
    <p:sldId id="457" r:id="rId14"/>
    <p:sldId id="458" r:id="rId15"/>
    <p:sldId id="459" r:id="rId16"/>
    <p:sldId id="460" r:id="rId17"/>
    <p:sldId id="461" r:id="rId18"/>
    <p:sldId id="462" r:id="rId19"/>
    <p:sldId id="463" r:id="rId20"/>
    <p:sldId id="464" r:id="rId21"/>
    <p:sldId id="468" r:id="rId22"/>
    <p:sldId id="469" r:id="rId23"/>
    <p:sldId id="472" r:id="rId24"/>
    <p:sldId id="470" r:id="rId25"/>
    <p:sldId id="471" r:id="rId26"/>
    <p:sldId id="473" r:id="rId27"/>
    <p:sldId id="474" r:id="rId28"/>
    <p:sldId id="497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28" autoAdjust="0"/>
    <p:restoredTop sz="94636" autoAdjust="0"/>
  </p:normalViewPr>
  <p:slideViewPr>
    <p:cSldViewPr>
      <p:cViewPr varScale="1">
        <p:scale>
          <a:sx n="76" d="100"/>
          <a:sy n="76" d="100"/>
        </p:scale>
        <p:origin x="-878" y="-91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89" d="100"/>
          <a:sy n="89" d="100"/>
        </p:scale>
        <p:origin x="-2430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ACAD76E-6BBE-41A7-8909-52E3C816F1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BC6BE0B-C975-4CF0-ABE9-B4B6A2D698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A9A9C4-6768-4472-AF88-F73B12178293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851592-9C59-4752-A9CC-A962F4C67D19}" type="slidenum">
              <a:rPr lang="en-US" altLang="en-US" smtClean="0"/>
              <a:pPr/>
              <a:t>2</a:t>
            </a:fld>
            <a:endParaRPr lang="en-US" alt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CE518B-5F6E-4CF1-B6A8-98F66A986D28}" type="slidenum">
              <a:rPr lang="en-US" altLang="en-US" smtClean="0"/>
              <a:pPr/>
              <a:t>3</a:t>
            </a:fld>
            <a:endParaRPr lang="en-US" alt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5FCC25-A9AD-4976-90F8-6AE430132382}" type="slidenum">
              <a:rPr lang="en-US" altLang="en-US" smtClean="0"/>
              <a:pPr/>
              <a:t>4</a:t>
            </a:fld>
            <a:endParaRPr lang="en-US" alt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D6649C-AA89-42F8-B700-791AD3C20403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A1E174-9248-4935-9B0F-E974E85FA4F9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20DD7A-394D-4841-99A7-A50117294ED5}" type="slidenum">
              <a:rPr lang="en-US" altLang="en-US" smtClean="0"/>
              <a:pPr/>
              <a:t>7</a:t>
            </a:fld>
            <a:endParaRPr lang="en-US" alt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6A3625-02FE-426C-B6A7-7666C1E1EA7F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8B7813-566F-4324-8F29-90C91F89423A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626669-E6FA-4AC1-BFED-E87AC3BE394F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3BA3E0-A280-45EF-8FA0-1856D96C09FA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1136EB-FF92-40E8-AFA1-82CF75FF2329}" type="slidenum">
              <a:rPr lang="en-US" altLang="en-US" smtClean="0"/>
              <a:pPr/>
              <a:t>12</a:t>
            </a:fld>
            <a:endParaRPr lang="en-US" alt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958D9-6ECE-4664-B79B-B9F6E8B003A1}" type="slidenum">
              <a:rPr lang="en-US" altLang="en-US" smtClean="0"/>
              <a:pPr/>
              <a:t>13</a:t>
            </a:fld>
            <a:endParaRPr lang="en-US" alt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EE08B-5E6F-4F8F-A939-D76FAF5197E9}" type="slidenum">
              <a:rPr lang="en-US" altLang="en-US" smtClean="0"/>
              <a:pPr/>
              <a:t>14</a:t>
            </a:fld>
            <a:endParaRPr lang="en-US" alt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B12922-2AED-408C-943E-CD730DA04608}" type="slidenum">
              <a:rPr lang="en-US" altLang="en-US" smtClean="0"/>
              <a:pPr/>
              <a:t>15</a:t>
            </a:fld>
            <a:endParaRPr lang="en-US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6DEC1A-96C0-4949-B7F0-41D1267DAB25}" type="slidenum">
              <a:rPr lang="en-US" altLang="en-US" smtClean="0"/>
              <a:pPr/>
              <a:t>16</a:t>
            </a:fld>
            <a:endParaRPr lang="en-US" alt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5621F0-EB28-4634-9C28-EA95876B3472}" type="slidenum">
              <a:rPr lang="en-US" altLang="en-US" smtClean="0"/>
              <a:pPr/>
              <a:t>17</a:t>
            </a:fld>
            <a:endParaRPr lang="en-US" alt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D09A8D-73D4-4DA0-BE18-24F5664740F0}" type="slidenum">
              <a:rPr lang="en-US" altLang="en-US" smtClean="0"/>
              <a:pPr/>
              <a:t>18</a:t>
            </a:fld>
            <a:endParaRPr lang="en-US" alt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AC6027-1348-4B75-A306-F44711479058}" type="slidenum">
              <a:rPr lang="en-US" altLang="en-US" smtClean="0"/>
              <a:pPr/>
              <a:t>19</a:t>
            </a:fld>
            <a:endParaRPr lang="en-US" alt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BFC41D-C97F-4F88-BAA8-BEDFEB7C255B}" type="slidenum">
              <a:rPr lang="en-US" altLang="en-US" smtClean="0"/>
              <a:pPr/>
              <a:t>20</a:t>
            </a:fld>
            <a:endParaRPr lang="en-US" alt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7A46DA-3FA6-4F96-8CCA-EDF3F2177EFD}" type="slidenum">
              <a:rPr lang="en-US" altLang="en-US" smtClean="0"/>
              <a:pPr/>
              <a:t>21</a:t>
            </a:fld>
            <a:endParaRPr lang="en-US" alt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D38C0-1A9F-4527-BE50-7288230B276D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E6A83-11F5-4C00-BDF4-56E9640449CA}" type="slidenum">
              <a:rPr lang="en-US" altLang="en-US" smtClean="0"/>
              <a:pPr/>
              <a:t>23</a:t>
            </a:fld>
            <a:endParaRPr lang="en-US" alt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A7B03B-3B3B-4E85-A4AA-1261DB818FAE}" type="slidenum">
              <a:rPr lang="en-US" altLang="en-US" smtClean="0"/>
              <a:pPr/>
              <a:t>24</a:t>
            </a:fld>
            <a:endParaRPr lang="en-US" alt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E8B4B4-9444-4FDE-B20C-FAEFB4874A4F}" type="slidenum">
              <a:rPr lang="en-US" altLang="en-US" smtClean="0"/>
              <a:pPr/>
              <a:t>25</a:t>
            </a:fld>
            <a:endParaRPr lang="en-US" alt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767396-B80B-42A6-83FF-656B8AA1FF81}" type="slidenum">
              <a:rPr lang="en-US" altLang="en-US" smtClean="0"/>
              <a:pPr/>
              <a:t>26</a:t>
            </a:fld>
            <a:endParaRPr lang="en-US" alt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F96FF3-D7D9-4754-AB59-4D5B8B61C466}" type="slidenum">
              <a:rPr lang="en-US" altLang="en-US" smtClean="0"/>
              <a:pPr/>
              <a:t>27</a:t>
            </a:fld>
            <a:endParaRPr lang="en-US" alt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F70A9119-4553-41C9-85D5-F9E1643796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43A39-8CCA-4CA0-9B31-1F820D00B5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0F7B7-E4B6-4674-BF48-DC8E99291E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8C6C-4A63-4DB6-BF5D-60B216253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D459C-0231-4E58-A5E1-491072E8A0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1B789-D70B-446E-8A0F-7BB84B905B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58360-2C1B-4E03-99BD-EBF263B15B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2DC95-7092-4F5E-93B7-AE550758A4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533E2-2A75-46CB-9A2E-C0F9A91F07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E32FB-4348-49CB-A0D4-F0D64F5728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24DFB-B1A2-4E6A-8C23-899DF7671D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1457F-D370-418F-A94A-927C29E9AF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1CE8E-5205-415E-B65D-0A4CD39E9B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2DFFC-E8AD-4292-A6A0-82C2E59C74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B1A36-8141-41CE-8BAD-DD6B4D2D03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378BE7F1-6234-4E20-8843-1CF44421AF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11: Heterogeneity [ </a:t>
            </a:r>
            <a:fld id="{39965FF3-2AD1-471E-9210-BD1A868081FF}" type="slidenum">
              <a:rPr lang="en-US" altLang="en-US" sz="1400" b="1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/28]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8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3076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3077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307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7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1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3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Agenda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752600"/>
            <a:ext cx="7391400" cy="4302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smtClean="0"/>
              <a:t>Random Parameter Models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smtClean="0"/>
              <a:t>Fixed effects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smtClean="0"/>
              <a:t>Random effects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smtClean="0"/>
              <a:t>Heterogeneity in Dynamic Panels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smtClean="0"/>
              <a:t>Random Coefficient Vectors-Classical vs. Bayesian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smtClean="0"/>
              <a:t>General RPM Swamy/Hsiao/Hildreth/Houck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smtClean="0"/>
              <a:t>Hierarchical  and “Two Step” Models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b="1" smtClean="0">
                <a:solidFill>
                  <a:schemeClr val="bg1">
                    <a:lumMod val="75000"/>
                  </a:schemeClr>
                </a:solidFill>
              </a:rPr>
              <a:t>‘True’ Random Parameter Variation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b="1" smtClean="0">
                <a:solidFill>
                  <a:schemeClr val="bg1">
                    <a:lumMod val="75000"/>
                  </a:schemeClr>
                </a:solidFill>
              </a:rPr>
              <a:t>Discrete – Latent Class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b="1" smtClean="0">
                <a:solidFill>
                  <a:schemeClr val="bg1">
                    <a:lumMod val="75000"/>
                  </a:schemeClr>
                </a:solidFill>
              </a:rPr>
              <a:t>Continuous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en-US" sz="1800" b="1" smtClean="0">
                <a:solidFill>
                  <a:schemeClr val="bg1">
                    <a:lumMod val="75000"/>
                  </a:schemeClr>
                </a:solidFill>
              </a:rPr>
              <a:t>Classical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en-US" sz="1800" b="1" smtClean="0">
                <a:solidFill>
                  <a:schemeClr val="bg1">
                    <a:lumMod val="75000"/>
                  </a:schemeClr>
                </a:solidFill>
              </a:rPr>
              <a:t>Bayesian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 sz="24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Random Effects and </a:t>
            </a:r>
            <a:br>
              <a:rPr lang="en-US" altLang="en-US" smtClean="0"/>
            </a:br>
            <a:r>
              <a:rPr lang="en-US" altLang="en-US" smtClean="0"/>
              <a:t>Random Parameters</a:t>
            </a:r>
          </a:p>
        </p:txBody>
      </p:sp>
      <p:graphicFrame>
        <p:nvGraphicFramePr>
          <p:cNvPr id="5123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676400" y="2278063"/>
          <a:ext cx="6107113" cy="3589337"/>
        </p:xfrm>
        <a:graphic>
          <a:graphicData uri="http://schemas.openxmlformats.org/presentationml/2006/ole">
            <p:oleObj spid="_x0000_s5124" name="Equation" r:id="rId4" imgW="3975100" imgH="2336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Capital Asset Pricing Model</a:t>
            </a:r>
          </a:p>
        </p:txBody>
      </p:sp>
      <p:graphicFrame>
        <p:nvGraphicFramePr>
          <p:cNvPr id="6147" name="Object 4"/>
          <p:cNvGraphicFramePr>
            <a:graphicFrameLocks noChangeAspect="1"/>
          </p:cNvGraphicFramePr>
          <p:nvPr/>
        </p:nvGraphicFramePr>
        <p:xfrm>
          <a:off x="1066800" y="1970088"/>
          <a:ext cx="7239000" cy="4430712"/>
        </p:xfrm>
        <a:graphic>
          <a:graphicData uri="http://schemas.openxmlformats.org/presentationml/2006/ole">
            <p:oleObj spid="_x0000_s6148" name="Equation" r:id="rId4" imgW="4025900" imgH="2463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Heterogeneous Health Production Model</a:t>
            </a:r>
          </a:p>
        </p:txBody>
      </p:sp>
      <p:graphicFrame>
        <p:nvGraphicFramePr>
          <p:cNvPr id="7171" name="Object 4"/>
          <p:cNvGraphicFramePr>
            <a:graphicFrameLocks noChangeAspect="1"/>
          </p:cNvGraphicFramePr>
          <p:nvPr/>
        </p:nvGraphicFramePr>
        <p:xfrm>
          <a:off x="914400" y="1882775"/>
          <a:ext cx="7543800" cy="4157663"/>
        </p:xfrm>
        <a:graphic>
          <a:graphicData uri="http://schemas.openxmlformats.org/presentationml/2006/ole">
            <p:oleObj spid="_x0000_s7172" name="Equation" r:id="rId4" imgW="4102100" imgH="2260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Parameter Heterogeneity</a:t>
            </a:r>
          </a:p>
        </p:txBody>
      </p:sp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371600" y="2030413"/>
          <a:ext cx="7086600" cy="4033837"/>
        </p:xfrm>
        <a:graphic>
          <a:graphicData uri="http://schemas.openxmlformats.org/presentationml/2006/ole">
            <p:oleObj spid="_x0000_s8196" name="Equation" r:id="rId4" imgW="3390900" imgH="1930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Parameter Heterogeneity</a:t>
            </a:r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1295400" y="2133600"/>
          <a:ext cx="7072313" cy="3952875"/>
        </p:xfrm>
        <a:graphic>
          <a:graphicData uri="http://schemas.openxmlformats.org/presentationml/2006/ole">
            <p:oleObj spid="_x0000_s9220" name="Equation" r:id="rId4" imgW="3771900" imgH="2108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Fixed Effects </a:t>
            </a:r>
            <a:br>
              <a:rPr lang="en-US" altLang="en-US" smtClean="0"/>
            </a:br>
            <a:r>
              <a:rPr lang="en-US" altLang="en-US" smtClean="0"/>
              <a:t>(Hildreth, Houck, Hsiao, Swamy)</a:t>
            </a:r>
          </a:p>
        </p:txBody>
      </p:sp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51020461"/>
              </p:ext>
            </p:extLst>
          </p:nvPr>
        </p:nvGraphicFramePr>
        <p:xfrm>
          <a:off x="2208213" y="2133600"/>
          <a:ext cx="5338762" cy="3997325"/>
        </p:xfrm>
        <a:graphic>
          <a:graphicData uri="http://schemas.openxmlformats.org/presentationml/2006/ole">
            <p:oleObj spid="_x0000_s10244" name="Equation" r:id="rId4" imgW="2577960" imgH="193032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OLS and GLS Are Inconsistent</a:t>
            </a:r>
          </a:p>
        </p:txBody>
      </p:sp>
      <p:graphicFrame>
        <p:nvGraphicFramePr>
          <p:cNvPr id="1126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371600" y="2286000"/>
          <a:ext cx="6613525" cy="3124200"/>
        </p:xfrm>
        <a:graphic>
          <a:graphicData uri="http://schemas.openxmlformats.org/presentationml/2006/ole">
            <p:oleObj spid="_x0000_s11268" name="Equation" r:id="rId4" imgW="2527300" imgH="1193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610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Estimating the “</a:t>
            </a:r>
            <a:r>
              <a:rPr lang="en-US" altLang="en-US" u="sng" smtClean="0"/>
              <a:t>Fixed</a:t>
            </a:r>
            <a:r>
              <a:rPr lang="en-US" altLang="en-US" smtClean="0"/>
              <a:t> Effects” Model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990600" y="1981200"/>
          <a:ext cx="7259638" cy="4368800"/>
        </p:xfrm>
        <a:graphic>
          <a:graphicData uri="http://schemas.openxmlformats.org/presentationml/2006/ole">
            <p:oleObj spid="_x0000_s12292" name="Equation" r:id="rId4" imgW="3378200" imgH="2032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Estimating the </a:t>
            </a:r>
            <a:r>
              <a:rPr lang="en-US" altLang="en-US" u="sng" smtClean="0"/>
              <a:t>Random</a:t>
            </a:r>
            <a:r>
              <a:rPr lang="en-US" altLang="en-US" smtClean="0"/>
              <a:t> </a:t>
            </a:r>
            <a:br>
              <a:rPr lang="en-US" altLang="en-US" smtClean="0"/>
            </a:br>
            <a:r>
              <a:rPr lang="en-US" altLang="en-US" smtClean="0"/>
              <a:t>Parameters Model</a:t>
            </a:r>
          </a:p>
        </p:txBody>
      </p:sp>
      <p:graphicFrame>
        <p:nvGraphicFramePr>
          <p:cNvPr id="1331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417638" y="2286000"/>
          <a:ext cx="7107237" cy="3810000"/>
        </p:xfrm>
        <a:graphic>
          <a:graphicData uri="http://schemas.openxmlformats.org/presentationml/2006/ole">
            <p:oleObj spid="_x0000_s13316" name="Equation" r:id="rId4" imgW="3695700" imgH="1981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Estimating the Random </a:t>
            </a:r>
            <a:br>
              <a:rPr lang="en-US" altLang="en-US" smtClean="0"/>
            </a:br>
            <a:r>
              <a:rPr lang="en-US" altLang="en-US" smtClean="0"/>
              <a:t>Parameters Model by OLS</a:t>
            </a:r>
          </a:p>
        </p:txBody>
      </p:sp>
      <p:graphicFrame>
        <p:nvGraphicFramePr>
          <p:cNvPr id="1433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524000" y="2286000"/>
          <a:ext cx="6430963" cy="3798888"/>
        </p:xfrm>
        <a:graphic>
          <a:graphicData uri="http://schemas.openxmlformats.org/presentationml/2006/ole">
            <p:oleObj spid="_x0000_s14340" name="Equation" r:id="rId4" imgW="4127500" imgH="2438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Estimating the Random </a:t>
            </a:r>
            <a:br>
              <a:rPr lang="en-US" altLang="en-US" smtClean="0"/>
            </a:br>
            <a:r>
              <a:rPr lang="en-US" altLang="en-US" smtClean="0"/>
              <a:t>Parameters Model by GLS</a:t>
            </a:r>
          </a:p>
        </p:txBody>
      </p:sp>
      <p:graphicFrame>
        <p:nvGraphicFramePr>
          <p:cNvPr id="1536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76400" y="2560638"/>
          <a:ext cx="6437313" cy="3154362"/>
        </p:xfrm>
        <a:graphic>
          <a:graphicData uri="http://schemas.openxmlformats.org/presentationml/2006/ole">
            <p:oleObj spid="_x0000_s15364" name="Equation" r:id="rId4" imgW="3162300" imgH="1549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the RPM</a:t>
            </a:r>
          </a:p>
        </p:txBody>
      </p:sp>
      <p:graphicFrame>
        <p:nvGraphicFramePr>
          <p:cNvPr id="16387" name="Object 4"/>
          <p:cNvGraphicFramePr>
            <a:graphicFrameLocks noChangeAspect="1"/>
          </p:cNvGraphicFramePr>
          <p:nvPr/>
        </p:nvGraphicFramePr>
        <p:xfrm>
          <a:off x="1524000" y="2057400"/>
          <a:ext cx="6934200" cy="3840163"/>
        </p:xfrm>
        <a:graphic>
          <a:graphicData uri="http://schemas.openxmlformats.org/presentationml/2006/ole">
            <p:oleObj spid="_x0000_s16388" name="Equation" r:id="rId4" imgW="2705100" imgH="1498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 Estimator for </a:t>
            </a:r>
            <a:r>
              <a:rPr lang="el-GR" altLang="en-US" b="1" smtClean="0"/>
              <a:t>Γ</a:t>
            </a:r>
          </a:p>
        </p:txBody>
      </p:sp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1981200" y="1974850"/>
          <a:ext cx="5638800" cy="4502150"/>
        </p:xfrm>
        <a:graphic>
          <a:graphicData uri="http://schemas.openxmlformats.org/presentationml/2006/ole">
            <p:oleObj spid="_x0000_s17412" name="Equation" r:id="rId4" imgW="3149600" imgH="2514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Positive Definite Estimator for </a:t>
            </a:r>
            <a:r>
              <a:rPr lang="el-GR" altLang="en-US" b="1" smtClean="0"/>
              <a:t>Γ</a:t>
            </a: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849313" y="2525713"/>
          <a:ext cx="7502525" cy="2365375"/>
        </p:xfrm>
        <a:graphic>
          <a:graphicData uri="http://schemas.openxmlformats.org/presentationml/2006/ole">
            <p:oleObj spid="_x0000_s18436" name="Equation" r:id="rId4" imgW="4191000" imgH="1320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endParaRPr lang="el-GR" altLang="en-US" smtClean="0"/>
          </a:p>
        </p:txBody>
      </p:sp>
      <p:graphicFrame>
        <p:nvGraphicFramePr>
          <p:cNvPr id="19459" name="Object 4"/>
          <p:cNvGraphicFramePr>
            <a:graphicFrameLocks noChangeAspect="1"/>
          </p:cNvGraphicFramePr>
          <p:nvPr/>
        </p:nvGraphicFramePr>
        <p:xfrm>
          <a:off x="457200" y="2133600"/>
          <a:ext cx="8070850" cy="3297238"/>
        </p:xfrm>
        <a:graphic>
          <a:graphicData uri="http://schemas.openxmlformats.org/presentationml/2006/ole">
            <p:oleObj spid="_x0000_s19460" name="Equation" r:id="rId4" imgW="4724400" imgH="1930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Baltagi and Griffin’s Gasoline Data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458200" cy="4349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Tahoma" pitchFamily="34" charset="0"/>
              </a:rPr>
              <a:t>World Gasoline Demand Data, 18 OECD Countries, 19 years</a:t>
            </a:r>
            <a:r>
              <a:rPr lang="en-US" altLang="en-US">
                <a:latin typeface="Tahoma" pitchFamily="34" charset="0"/>
              </a:rPr>
              <a:t/>
            </a:r>
            <a:br>
              <a:rPr lang="en-US" altLang="en-US">
                <a:latin typeface="Tahoma" pitchFamily="34" charset="0"/>
              </a:rPr>
            </a:br>
            <a:r>
              <a:rPr lang="en-US" altLang="en-US" b="1">
                <a:latin typeface="Tahoma" pitchFamily="34" charset="0"/>
              </a:rPr>
              <a:t>Variables in the file are</a:t>
            </a:r>
            <a:r>
              <a:rPr lang="en-US" altLang="en-US">
                <a:latin typeface="Tahoma" pitchFamily="34" charset="0"/>
              </a:rPr>
              <a:t/>
            </a:r>
            <a:br>
              <a:rPr lang="en-US" altLang="en-US">
                <a:latin typeface="Tahoma" pitchFamily="34" charset="0"/>
              </a:rPr>
            </a:br>
            <a:endParaRPr lang="en-US" alt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COUNTRY = name of country </a:t>
            </a:r>
          </a:p>
          <a:p>
            <a:r>
              <a:rPr lang="en-US" altLang="en-US">
                <a:latin typeface="Tahoma" pitchFamily="34" charset="0"/>
              </a:rPr>
              <a:t>YEAR = year, 1960-1978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LGASPCAR = log of consumption per car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LINCOMEP = log of per capita income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LRPMG = log of real price of gasoline </a:t>
            </a:r>
          </a:p>
          <a:p>
            <a:r>
              <a:rPr lang="en-US" altLang="en-US">
                <a:latin typeface="Tahoma" pitchFamily="34" charset="0"/>
              </a:rPr>
              <a:t>LCARPCAP = log of per capita number of cars </a:t>
            </a:r>
            <a:br>
              <a:rPr lang="en-US" altLang="en-US">
                <a:latin typeface="Tahoma" pitchFamily="34" charset="0"/>
              </a:rPr>
            </a:br>
            <a:endParaRPr lang="en-US" altLang="en-US">
              <a:latin typeface="Tahoma" pitchFamily="34" charset="0"/>
            </a:endParaRPr>
          </a:p>
          <a:p>
            <a:r>
              <a:rPr lang="en-US" altLang="en-US">
                <a:latin typeface="Tahoma" pitchFamily="34" charset="0"/>
              </a:rPr>
              <a:t>See Baltagi (2001, p. 24) for analysis of these data. The article on which the analysis is based is Baltagi, B. and Griffin, J., "Gasoline Demand in the OECD: An Application of Pooling and Testing Procedures," European Economic Review, 22, 1983, pp. 117-137.  The data were downloaded from the website for Baltagi's text.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OLS and FGLS Estimates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1905000" y="1295400"/>
            <a:ext cx="6019800" cy="52625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Overall OLS results for pooled sample.             |</a:t>
            </a:r>
          </a:p>
          <a:p>
            <a:r>
              <a:rPr lang="en-US" altLang="en-US" sz="1200" b="1">
                <a:latin typeface="Courier New" pitchFamily="49" charset="0"/>
              </a:rPr>
              <a:t>| Residuals    Sum of squares       =   14.90436     |</a:t>
            </a:r>
          </a:p>
          <a:p>
            <a:r>
              <a:rPr lang="en-US" altLang="en-US" sz="1200" b="1">
                <a:latin typeface="Courier New" pitchFamily="49" charset="0"/>
              </a:rPr>
              <a:t>|              Standard error of e  =   .2099898     |</a:t>
            </a:r>
          </a:p>
          <a:p>
            <a:r>
              <a:rPr lang="en-US" altLang="en-US" sz="1200" b="1">
                <a:latin typeface="Courier New" pitchFamily="49" charset="0"/>
              </a:rPr>
              <a:t>| Fit          R-squared            =   .8549355    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 Constant      2.39132562      .11693429    20.450   .0000</a:t>
            </a:r>
          </a:p>
          <a:p>
            <a:r>
              <a:rPr lang="en-US" altLang="en-US" sz="1200" b="1">
                <a:latin typeface="Courier New" pitchFamily="49" charset="0"/>
              </a:rPr>
              <a:t> LINCOMEP       .88996166      .03580581    24.855   .0000</a:t>
            </a:r>
          </a:p>
          <a:p>
            <a:r>
              <a:rPr lang="en-US" altLang="en-US" sz="1200" b="1">
                <a:latin typeface="Courier New" pitchFamily="49" charset="0"/>
              </a:rPr>
              <a:t> LRPMG         -.89179791      .03031474   -29.418   .0000</a:t>
            </a:r>
          </a:p>
          <a:p>
            <a:r>
              <a:rPr lang="en-US" altLang="en-US" sz="1200" b="1">
                <a:latin typeface="Courier New" pitchFamily="49" charset="0"/>
              </a:rPr>
              <a:t> LCARPCAP      -.76337275      .01860830   -41.023   .0000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Random Coefficients Model                      |</a:t>
            </a:r>
          </a:p>
          <a:p>
            <a:r>
              <a:rPr lang="en-US" altLang="en-US" sz="1200" b="1">
                <a:latin typeface="Courier New" pitchFamily="49" charset="0"/>
              </a:rPr>
              <a:t>| Residual standard deviation      =     .3498   |</a:t>
            </a:r>
          </a:p>
          <a:p>
            <a:r>
              <a:rPr lang="en-US" altLang="en-US" sz="1200" b="1">
                <a:latin typeface="Courier New" pitchFamily="49" charset="0"/>
              </a:rPr>
              <a:t>| R squared                        =     .5976   |</a:t>
            </a:r>
          </a:p>
          <a:p>
            <a:r>
              <a:rPr lang="en-US" altLang="en-US" sz="1200" b="1">
                <a:latin typeface="Courier New" pitchFamily="49" charset="0"/>
              </a:rPr>
              <a:t>| Chi-squared for homogeneity test =  22202.43   |</a:t>
            </a:r>
          </a:p>
          <a:p>
            <a:r>
              <a:rPr lang="en-US" altLang="en-US" sz="1200" b="1">
                <a:latin typeface="Courier New" pitchFamily="49" charset="0"/>
              </a:rPr>
              <a:t>| Degrees of freedom               =        68   |</a:t>
            </a:r>
          </a:p>
          <a:p>
            <a:r>
              <a:rPr lang="en-US" altLang="en-US" sz="1200" b="1">
                <a:latin typeface="Courier New" pitchFamily="49" charset="0"/>
              </a:rPr>
              <a:t>| Probability value for chi-squared=   .000000  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 CONSTANT      2.40548802      .55014979     4.372   .0000</a:t>
            </a:r>
          </a:p>
          <a:p>
            <a:r>
              <a:rPr lang="en-US" altLang="en-US" sz="1200" b="1">
                <a:latin typeface="Courier New" pitchFamily="49" charset="0"/>
              </a:rPr>
              <a:t> LINCOMEP       .39314902      .11729448     3.352   .0008</a:t>
            </a:r>
          </a:p>
          <a:p>
            <a:r>
              <a:rPr lang="en-US" altLang="en-US" sz="1200" b="1">
                <a:latin typeface="Courier New" pitchFamily="49" charset="0"/>
              </a:rPr>
              <a:t> LRPMG         -.24988767      .04372201    -5.715   .0000</a:t>
            </a:r>
          </a:p>
          <a:p>
            <a:r>
              <a:rPr lang="en-US" altLang="en-US" sz="1200" b="1">
                <a:latin typeface="Courier New" pitchFamily="49" charset="0"/>
              </a:rPr>
              <a:t> LCARPCAP      -.44820927      .05416460    -8.275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en-US" smtClean="0"/>
              <a:t>Country Specific Estimates</a:t>
            </a: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295400"/>
            <a:ext cx="3752850" cy="3314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5257800"/>
            <a:ext cx="4333875" cy="993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2533" name="TextBox 6"/>
          <p:cNvSpPr txBox="1">
            <a:spLocks noChangeArrowheads="1"/>
          </p:cNvSpPr>
          <p:nvPr/>
        </p:nvSpPr>
        <p:spPr bwMode="auto">
          <a:xfrm>
            <a:off x="2286000" y="48006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b="1">
                <a:latin typeface="Tahoma" pitchFamily="34" charset="0"/>
                <a:cs typeface="Tahoma" pitchFamily="34" charset="0"/>
              </a:rPr>
              <a:t>Estimated  </a:t>
            </a:r>
            <a:r>
              <a:rPr lang="el-GR" altLang="en-US" b="1">
                <a:latin typeface="Tahoma" pitchFamily="34" charset="0"/>
                <a:cs typeface="Tahoma" pitchFamily="34" charset="0"/>
              </a:rPr>
              <a:t>Γ</a:t>
            </a:r>
            <a:endParaRPr lang="en-US" altLang="en-US" b="1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Two Step Estimation (Saxonhouse)</a:t>
            </a:r>
          </a:p>
        </p:txBody>
      </p:sp>
      <p:graphicFrame>
        <p:nvGraphicFramePr>
          <p:cNvPr id="23555" name="Object 4"/>
          <p:cNvGraphicFramePr>
            <a:graphicFrameLocks noChangeAspect="1"/>
          </p:cNvGraphicFramePr>
          <p:nvPr/>
        </p:nvGraphicFramePr>
        <p:xfrm>
          <a:off x="1905000" y="1600200"/>
          <a:ext cx="5797550" cy="4630738"/>
        </p:xfrm>
        <a:graphic>
          <a:graphicData uri="http://schemas.openxmlformats.org/presentationml/2006/ole">
            <p:oleObj spid="_x0000_s23556" name="Equation" r:id="rId4" imgW="3848100" imgH="3073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Hierarchical Model</a:t>
            </a: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2133600" y="1828800"/>
          <a:ext cx="5638800" cy="4692650"/>
        </p:xfrm>
        <a:graphic>
          <a:graphicData uri="http://schemas.openxmlformats.org/presentationml/2006/ole">
            <p:oleObj spid="_x0000_s24580" name="Equation" r:id="rId4" imgW="3403600" imgH="28321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Analysis of Fannie Mae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1"/>
            <a:ext cx="8229600" cy="1524000"/>
          </a:xfrm>
        </p:spPr>
        <p:txBody>
          <a:bodyPr/>
          <a:lstStyle/>
          <a:p>
            <a:pPr eaLnBrk="1" hangingPunct="1"/>
            <a:r>
              <a:rPr lang="en-US" altLang="en-US" smtClean="0"/>
              <a:t>Fannie Mae</a:t>
            </a:r>
          </a:p>
          <a:p>
            <a:pPr eaLnBrk="1" hangingPunct="1"/>
            <a:r>
              <a:rPr lang="en-US" altLang="en-US" smtClean="0"/>
              <a:t>The Funding Advantage</a:t>
            </a:r>
          </a:p>
          <a:p>
            <a:pPr eaLnBrk="1" hangingPunct="1"/>
            <a:r>
              <a:rPr lang="en-US" altLang="en-US" smtClean="0"/>
              <a:t>The Pass Through</a:t>
            </a: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429000"/>
            <a:ext cx="74961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Two Step Analysis of Fannie-Mae</a:t>
            </a:r>
          </a:p>
        </p:txBody>
      </p:sp>
      <p:graphicFrame>
        <p:nvGraphicFramePr>
          <p:cNvPr id="26627" name="Object 4"/>
          <p:cNvGraphicFramePr>
            <a:graphicFrameLocks noChangeAspect="1"/>
          </p:cNvGraphicFramePr>
          <p:nvPr/>
        </p:nvGraphicFramePr>
        <p:xfrm>
          <a:off x="1498600" y="1974850"/>
          <a:ext cx="5640388" cy="4425950"/>
        </p:xfrm>
        <a:graphic>
          <a:graphicData uri="http://schemas.openxmlformats.org/presentationml/2006/ole">
            <p:oleObj spid="_x0000_s26628" name="Equation" r:id="rId4" imgW="3835400" imgH="3009900" progId="Equation.DSMT4">
              <p:embed/>
            </p:oleObj>
          </a:graphicData>
        </a:graphic>
      </p:graphicFrame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447800" y="5791200"/>
            <a:ext cx="5562600" cy="685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4876800" y="2667000"/>
            <a:ext cx="762000" cy="4572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Average of 370 First Step Regressions</a:t>
            </a:r>
          </a:p>
        </p:txBody>
      </p:sp>
      <p:graphicFrame>
        <p:nvGraphicFramePr>
          <p:cNvPr id="1123494" name="Group 166"/>
          <p:cNvGraphicFramePr>
            <a:graphicFrameLocks noGrp="1"/>
          </p:cNvGraphicFramePr>
          <p:nvPr>
            <p:ph type="tbl" idx="1"/>
          </p:nvPr>
        </p:nvGraphicFramePr>
        <p:xfrm>
          <a:off x="457200" y="1828800"/>
          <a:ext cx="8229600" cy="430213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Symbol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Variable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Mean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S.D.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S.E.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RM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Rate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7.23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Jumbo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LTV1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75%-80%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LTV2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81%-90%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LTV3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&gt;90%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New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New Home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Small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&lt; $100,000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Fees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Fees paid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MtgCo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Mtg.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7730" name="Text Box 167"/>
          <p:cNvSpPr txBox="1">
            <a:spLocks noChangeArrowheads="1"/>
          </p:cNvSpPr>
          <p:nvPr/>
        </p:nvSpPr>
        <p:spPr bwMode="auto">
          <a:xfrm>
            <a:off x="5943600" y="6324600"/>
            <a:ext cx="2743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           R</a:t>
            </a:r>
            <a:r>
              <a:rPr lang="en-US" altLang="en-US" baseline="30000">
                <a:latin typeface="Tahoma" pitchFamily="34" charset="0"/>
              </a:rPr>
              <a:t>2</a:t>
            </a:r>
            <a:r>
              <a:rPr lang="en-US" altLang="en-US">
                <a:latin typeface="Tahoma" pitchFamily="34" charset="0"/>
              </a:rPr>
              <a:t> = 0.77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Second Step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/>
        </p:nvGraphicFramePr>
        <p:xfrm>
          <a:off x="1263650" y="1981200"/>
          <a:ext cx="5702300" cy="4473575"/>
        </p:xfrm>
        <a:graphic>
          <a:graphicData uri="http://schemas.openxmlformats.org/presentationml/2006/ole">
            <p:oleObj spid="_x0000_s28676" name="Equation" r:id="rId4" imgW="3886200" imgH="3048000" progId="Equation.DSMT4">
              <p:embed/>
            </p:oleObj>
          </a:graphicData>
        </a:graphic>
      </p:graphicFrame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1143000" y="2286000"/>
            <a:ext cx="5410200" cy="45720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Estimates of </a:t>
            </a:r>
            <a:r>
              <a:rPr lang="el-GR" altLang="en-US" smtClean="0"/>
              <a:t>β</a:t>
            </a:r>
            <a:r>
              <a:rPr lang="en-US" altLang="en-US" baseline="-25000" smtClean="0"/>
              <a:t>1</a:t>
            </a:r>
            <a:endParaRPr lang="el-GR" altLang="en-US" smtClean="0"/>
          </a:p>
        </p:txBody>
      </p:sp>
      <p:graphicFrame>
        <p:nvGraphicFramePr>
          <p:cNvPr id="29699" name="Object 4"/>
          <p:cNvGraphicFramePr>
            <a:graphicFrameLocks noChangeAspect="1"/>
          </p:cNvGraphicFramePr>
          <p:nvPr/>
        </p:nvGraphicFramePr>
        <p:xfrm>
          <a:off x="769938" y="1863725"/>
          <a:ext cx="7766050" cy="4576763"/>
        </p:xfrm>
        <a:graphic>
          <a:graphicData uri="http://schemas.openxmlformats.org/presentationml/2006/ole">
            <p:oleObj spid="_x0000_s29700" name="Equation" r:id="rId4" imgW="4483100" imgH="2641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Minimum Distance Estimator</a:t>
            </a:r>
          </a:p>
        </p:txBody>
      </p:sp>
      <p:graphicFrame>
        <p:nvGraphicFramePr>
          <p:cNvPr id="30723" name="Object 4"/>
          <p:cNvGraphicFramePr>
            <a:graphicFrameLocks noChangeAspect="1"/>
          </p:cNvGraphicFramePr>
          <p:nvPr/>
        </p:nvGraphicFramePr>
        <p:xfrm>
          <a:off x="1447800" y="1905000"/>
          <a:ext cx="6108700" cy="4191000"/>
        </p:xfrm>
        <a:graphic>
          <a:graphicData uri="http://schemas.openxmlformats.org/presentationml/2006/ole">
            <p:oleObj spid="_x0000_s30724" name="Equation" r:id="rId3" imgW="4203700" imgH="2882900" progId="Equation.DSMT4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17443</TotalTime>
  <Words>477</Words>
  <Application>Microsoft Office PowerPoint</Application>
  <PresentationFormat>On-screen Show (4:3)</PresentationFormat>
  <Paragraphs>166</Paragraphs>
  <Slides>28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2_Quadrant</vt:lpstr>
      <vt:lpstr>Equation</vt:lpstr>
      <vt:lpstr>Econometric Analysis of Panel Data</vt:lpstr>
      <vt:lpstr>Agenda</vt:lpstr>
      <vt:lpstr>Random Effects and  Random Parameters</vt:lpstr>
      <vt:lpstr>A Capital Asset Pricing Model</vt:lpstr>
      <vt:lpstr>Heterogeneous Health Production Model</vt:lpstr>
      <vt:lpstr>Parameter Heterogeneity</vt:lpstr>
      <vt:lpstr>Parameter Heterogeneity</vt:lpstr>
      <vt:lpstr>Fixed Effects  (Hildreth, Houck, Hsiao, Swamy)</vt:lpstr>
      <vt:lpstr>OLS and GLS Are Inconsistent</vt:lpstr>
      <vt:lpstr>Estimating the “Fixed Effects” Model</vt:lpstr>
      <vt:lpstr>Estimating the Random  Parameters Model</vt:lpstr>
      <vt:lpstr>Estimating the Random  Parameters Model by OLS</vt:lpstr>
      <vt:lpstr>Estimating the Random  Parameters Model by GLS</vt:lpstr>
      <vt:lpstr>Estimating the RPM</vt:lpstr>
      <vt:lpstr>An Estimator for Γ</vt:lpstr>
      <vt:lpstr>A Positive Definite Estimator for Γ</vt:lpstr>
      <vt:lpstr>Estimating βi</vt:lpstr>
      <vt:lpstr>Baltagi and Griffin’s Gasoline Data</vt:lpstr>
      <vt:lpstr>OLS and FGLS Estimates</vt:lpstr>
      <vt:lpstr>Country Specific Estimates</vt:lpstr>
      <vt:lpstr>Two Step Estimation (Saxonhouse)</vt:lpstr>
      <vt:lpstr>A Hierarchical Model</vt:lpstr>
      <vt:lpstr>Analysis of Fannie Mae</vt:lpstr>
      <vt:lpstr>Two Step Analysis of Fannie-Mae</vt:lpstr>
      <vt:lpstr>Average of 370 First Step Regressions</vt:lpstr>
      <vt:lpstr>Second Step</vt:lpstr>
      <vt:lpstr>Estimates of β1</vt:lpstr>
      <vt:lpstr>The Minimum Distance Estimator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193</cp:revision>
  <dcterms:created xsi:type="dcterms:W3CDTF">2001-06-17T19:05:03Z</dcterms:created>
  <dcterms:modified xsi:type="dcterms:W3CDTF">2019-12-22T16:11:49Z</dcterms:modified>
</cp:coreProperties>
</file>