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notesMasterIdLst>
    <p:notesMasterId r:id="rId68"/>
  </p:notesMasterIdLst>
  <p:handoutMasterIdLst>
    <p:handoutMasterId r:id="rId69"/>
  </p:handoutMasterIdLst>
  <p:sldIdLst>
    <p:sldId id="546" r:id="rId2"/>
    <p:sldId id="565" r:id="rId3"/>
    <p:sldId id="566" r:id="rId4"/>
    <p:sldId id="556" r:id="rId5"/>
    <p:sldId id="588" r:id="rId6"/>
    <p:sldId id="557" r:id="rId7"/>
    <p:sldId id="558" r:id="rId8"/>
    <p:sldId id="559" r:id="rId9"/>
    <p:sldId id="560" r:id="rId10"/>
    <p:sldId id="443" r:id="rId11"/>
    <p:sldId id="586" r:id="rId12"/>
    <p:sldId id="502" r:id="rId13"/>
    <p:sldId id="563" r:id="rId14"/>
    <p:sldId id="564" r:id="rId15"/>
    <p:sldId id="562" r:id="rId16"/>
    <p:sldId id="568" r:id="rId17"/>
    <p:sldId id="569" r:id="rId18"/>
    <p:sldId id="505" r:id="rId19"/>
    <p:sldId id="545" r:id="rId20"/>
    <p:sldId id="503" r:id="rId21"/>
    <p:sldId id="477" r:id="rId22"/>
    <p:sldId id="507" r:id="rId23"/>
    <p:sldId id="538" r:id="rId24"/>
    <p:sldId id="508" r:id="rId25"/>
    <p:sldId id="509" r:id="rId26"/>
    <p:sldId id="510" r:id="rId27"/>
    <p:sldId id="511" r:id="rId28"/>
    <p:sldId id="495" r:id="rId29"/>
    <p:sldId id="513" r:id="rId30"/>
    <p:sldId id="485" r:id="rId31"/>
    <p:sldId id="504" r:id="rId32"/>
    <p:sldId id="589" r:id="rId33"/>
    <p:sldId id="512" r:id="rId34"/>
    <p:sldId id="590" r:id="rId35"/>
    <p:sldId id="515" r:id="rId36"/>
    <p:sldId id="516" r:id="rId37"/>
    <p:sldId id="517" r:id="rId38"/>
    <p:sldId id="519" r:id="rId39"/>
    <p:sldId id="518" r:id="rId40"/>
    <p:sldId id="520" r:id="rId41"/>
    <p:sldId id="567" r:id="rId42"/>
    <p:sldId id="540" r:id="rId43"/>
    <p:sldId id="541" r:id="rId44"/>
    <p:sldId id="521" r:id="rId45"/>
    <p:sldId id="522" r:id="rId46"/>
    <p:sldId id="523" r:id="rId47"/>
    <p:sldId id="524" r:id="rId48"/>
    <p:sldId id="525" r:id="rId49"/>
    <p:sldId id="526" r:id="rId50"/>
    <p:sldId id="527" r:id="rId51"/>
    <p:sldId id="528" r:id="rId52"/>
    <p:sldId id="529" r:id="rId53"/>
    <p:sldId id="530" r:id="rId54"/>
    <p:sldId id="585" r:id="rId55"/>
    <p:sldId id="571" r:id="rId56"/>
    <p:sldId id="576" r:id="rId57"/>
    <p:sldId id="577" r:id="rId58"/>
    <p:sldId id="578" r:id="rId59"/>
    <p:sldId id="579" r:id="rId60"/>
    <p:sldId id="580" r:id="rId61"/>
    <p:sldId id="581" r:id="rId62"/>
    <p:sldId id="582" r:id="rId63"/>
    <p:sldId id="583" r:id="rId64"/>
    <p:sldId id="584" r:id="rId65"/>
    <p:sldId id="534" r:id="rId66"/>
    <p:sldId id="587" r:id="rId67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0000"/>
    <a:srgbClr val="FF3300"/>
    <a:srgbClr val="CCCC00"/>
    <a:srgbClr val="FF5C5C"/>
    <a:srgbClr val="FFFFFF"/>
    <a:srgbClr val="CCECFF"/>
    <a:srgbClr val="0066FF"/>
    <a:srgbClr val="3399FF"/>
    <a:srgbClr val="00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8" autoAdjust="0"/>
    <p:restoredTop sz="94636" autoAdjust="0"/>
  </p:normalViewPr>
  <p:slideViewPr>
    <p:cSldViewPr>
      <p:cViewPr varScale="1">
        <p:scale>
          <a:sx n="76" d="100"/>
          <a:sy n="76" d="100"/>
        </p:scale>
        <p:origin x="-878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80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32"/>
        <p:guide pos="221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4FBA10C1-9937-4468-A407-B0C6C9434C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155253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57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4" y="4421823"/>
            <a:ext cx="5150273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57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D6EC4D7C-E0D1-4A20-ACD8-FAF690409A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118783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641464C-D01A-4D7D-B504-53D5733A0E20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3C33C02-25EC-4368-BB05-882D222BCF35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327DDD7-80FA-40B6-8E68-BA56EC4CBFCE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71B4099-D567-41C0-8293-CE1482F43D3A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0B41F30-B47A-467D-B40E-79D85AE99583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DEF4432-9369-42FD-9B7E-047B2CD86B8B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342C3AF-2981-4196-9AF5-845079EE9885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26DC9E1-AE75-468F-A452-4F9F25C3D0A9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8048527-655F-4DEB-A024-717D30B1267E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8BD8C9F-84B0-43EA-A118-64F97E1BF691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A135B2-295C-4640-A25E-441B1AAACAB9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D0BC1B2-0306-42E7-90DE-53521E0F736E}" type="slidenum">
              <a:rPr lang="en-US" altLang="en-US" smtClean="0"/>
              <a:pPr/>
              <a:t>25</a:t>
            </a:fld>
            <a:endParaRPr lang="en-US" alt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5CE53FE-BBD1-4071-85CA-E5E631DDAEDB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887214A-3654-465C-823C-8202C402BED0}" type="slidenum">
              <a:rPr lang="en-US" altLang="en-US" smtClean="0"/>
              <a:pPr/>
              <a:t>27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D7C12DE-FF91-44D1-AF4C-EEEF9240B8DA}" type="slidenum">
              <a:rPr lang="en-US" altLang="en-US" smtClean="0"/>
              <a:pPr/>
              <a:t>28</a:t>
            </a:fld>
            <a:endParaRPr lang="en-US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BD2A08F-4ABD-432C-8154-FC5A6AA43CBE}" type="slidenum">
              <a:rPr lang="en-US" altLang="en-US" smtClean="0"/>
              <a:pPr/>
              <a:t>29</a:t>
            </a:fld>
            <a:endParaRPr lang="en-US" alt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7299EF5-0097-4365-82F0-E2C4BE445575}" type="slidenum">
              <a:rPr lang="en-US" altLang="en-US" smtClean="0"/>
              <a:pPr/>
              <a:t>30</a:t>
            </a:fld>
            <a:endParaRPr lang="en-US" alt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97A5981-A49C-4196-A9C3-D99A0DB502AD}" type="slidenum">
              <a:rPr lang="en-US" altLang="en-US" smtClean="0"/>
              <a:pPr/>
              <a:t>31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75352DE-D836-4E38-A7B6-8909832E6A3E}" type="slidenum">
              <a:rPr lang="en-US" altLang="en-US" smtClean="0"/>
              <a:pPr/>
              <a:t>33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7B2168A-1F6A-4AA7-A277-57247B81D9C4}" type="slidenum">
              <a:rPr lang="en-US" altLang="en-US" smtClean="0"/>
              <a:pPr/>
              <a:t>35</a:t>
            </a:fld>
            <a:endParaRPr lang="en-US" alt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7591F2D-3A65-41DC-8345-AA516217E33B}" type="slidenum">
              <a:rPr lang="en-US" altLang="en-US" smtClean="0"/>
              <a:pPr/>
              <a:t>38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856F286-71B2-4056-9A1A-632E451927F7}" type="slidenum">
              <a:rPr lang="en-US" altLang="en-US" smtClean="0"/>
              <a:pPr/>
              <a:t>39</a:t>
            </a:fld>
            <a:endParaRPr lang="en-US" alt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F0878D9-799B-4C01-9680-B91A928CB7EE}" type="slidenum">
              <a:rPr lang="en-US" altLang="en-US" smtClean="0"/>
              <a:pPr/>
              <a:t>40</a:t>
            </a:fld>
            <a:endParaRPr lang="en-US" alt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DFAD0B0-04A1-4D93-8289-1D293592FBAF}" type="slidenum">
              <a:rPr lang="en-US" altLang="en-US" smtClean="0"/>
              <a:pPr/>
              <a:t>42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2A5613B-B14B-42D0-A294-C5DA9C197F51}" type="slidenum">
              <a:rPr lang="en-US" altLang="en-US" smtClean="0"/>
              <a:pPr/>
              <a:t>43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9F1AF26-6BBC-40D9-A62A-76ECEFC7A665}" type="slidenum">
              <a:rPr lang="en-US" altLang="en-US" smtClean="0"/>
              <a:pPr/>
              <a:t>44</a:t>
            </a:fld>
            <a:endParaRPr lang="en-US" alt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A30B039-F642-410A-B563-6BC2170D4A4B}" type="slidenum">
              <a:rPr lang="en-US" altLang="en-US" smtClean="0"/>
              <a:pPr/>
              <a:t>45</a:t>
            </a:fld>
            <a:endParaRPr lang="en-US" alt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01CB409-1D3C-4B25-BA4E-A5F2AA64FD52}" type="slidenum">
              <a:rPr lang="en-US" altLang="en-US" smtClean="0"/>
              <a:pPr/>
              <a:t>46</a:t>
            </a:fld>
            <a:endParaRPr lang="en-US" alt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0A94BB8-7956-49A3-A37C-2DC02D76B63D}" type="slidenum">
              <a:rPr lang="en-US" altLang="en-US" smtClean="0"/>
              <a:pPr/>
              <a:t>50</a:t>
            </a:fld>
            <a:endParaRPr lang="en-US" alt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0BE86A1-BA8D-4808-BDCD-295CBF2DAA12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5517374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C48504F-76BA-4940-9043-3EBA8885C23D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8500455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A4E6BC7-293E-4957-AC33-56FC19A699AD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0173200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6D0200F-0BE3-49A9-B944-662159C90E94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682341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C920983-053C-4607-BCE5-8D66993F16C7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840991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F4F3617-633A-480B-935A-A08BAA03C319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9443870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FE2F249-0F44-489F-9C30-A72D116C2A48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9056807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3DD5A07-FB19-4103-92E2-F7E6F7E9BF4E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1839874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CD3E14B-76C6-4097-9EE6-D6942D10D4D5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1170774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8202" indent="-29161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6464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3050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9636" indent="-233292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6221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32806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9392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5978" indent="-233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3A27B8D-70FE-46AC-A0C0-DFAE75451267}" type="slidenum">
              <a:rPr lang="en-US" altLang="en-US" smtClean="0"/>
              <a:pPr/>
              <a:t>65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D413DEB2-7F32-40A8-9DA8-CEE560B3B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501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48274-BF42-4AEB-91F6-AE982703B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833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DB637-1E86-43CE-9745-822294A45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125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96189-89C8-4AB0-858B-27EE2DBD51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177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1C3AC-E6CD-4DB1-BAA8-651162D8C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513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F7206-1927-4D95-B64E-A00F61052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376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0C5AD-A341-4521-944A-2262EBD80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240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BEAA3-4BF8-4985-B721-D91C084CA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4374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5F367-D5C1-4450-83CD-2F17D9AF3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145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79DA6-E2DF-4728-9706-96C859D94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433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4C019-0FB9-484F-9609-E88E676253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771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E3256-E9F5-4D5B-B9E6-96BA54810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452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25B72-2815-4BF0-9CB3-AB4B8CE04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1266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C9638-B65B-41A4-9B5C-E5AD32023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9221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3E47E443-D346-46AF-AD9B-F51AF58A3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8679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12: Random Parameters </a:t>
            </a:r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[ </a:t>
            </a:r>
            <a:fld id="{ACDB21B0-D39F-4DA5-836B-F4DBE2CC2388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>
                <a:defRPr/>
              </a:pPr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66]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118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8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9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0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3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4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5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7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8.bin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9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0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1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29700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29701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2970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12 Random parameters in linear models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34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Random Parameters Linear Model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990600" y="2057400"/>
            <a:ext cx="75438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sz="2000" b="1"/>
              <a:t>German Health Care Data</a:t>
            </a:r>
          </a:p>
          <a:p>
            <a:r>
              <a:rPr lang="en-US" altLang="en-US" sz="2000" b="1" smtClean="0"/>
              <a:t>HSAT  </a:t>
            </a:r>
            <a:r>
              <a:rPr lang="en-US" altLang="en-US" sz="2000" b="1"/>
              <a:t>=  </a:t>
            </a:r>
            <a:r>
              <a:rPr lang="el-GR" altLang="en-US" sz="2000" b="1">
                <a:cs typeface="Times New Roman" pitchFamily="18" charset="0"/>
              </a:rPr>
              <a:t>β</a:t>
            </a:r>
            <a:r>
              <a:rPr lang="en-US" altLang="en-US" sz="2000" b="1" baseline="-25000">
                <a:cs typeface="Times New Roman" pitchFamily="18" charset="0"/>
              </a:rPr>
              <a:t>1</a:t>
            </a:r>
            <a:r>
              <a:rPr lang="en-US" altLang="en-US" sz="2000" b="1">
                <a:cs typeface="Times New Roman" pitchFamily="18" charset="0"/>
              </a:rPr>
              <a:t> +  </a:t>
            </a:r>
            <a:r>
              <a:rPr lang="el-GR" altLang="en-US" sz="2000" b="1">
                <a:cs typeface="Times New Roman" pitchFamily="18" charset="0"/>
              </a:rPr>
              <a:t>β</a:t>
            </a:r>
            <a:r>
              <a:rPr lang="en-US" altLang="en-US" sz="2000" b="1" baseline="-25000">
                <a:cs typeface="Times New Roman" pitchFamily="18" charset="0"/>
              </a:rPr>
              <a:t>2</a:t>
            </a:r>
            <a:r>
              <a:rPr lang="en-US" altLang="en-US" sz="2000" b="1">
                <a:cs typeface="Times New Roman" pitchFamily="18" charset="0"/>
              </a:rPr>
              <a:t>AGE</a:t>
            </a:r>
            <a:r>
              <a:rPr lang="en-US" altLang="en-US" sz="2000" b="1" baseline="-25000">
                <a:cs typeface="Times New Roman" pitchFamily="18" charset="0"/>
              </a:rPr>
              <a:t>it</a:t>
            </a:r>
            <a:r>
              <a:rPr lang="en-US" altLang="en-US" sz="2000" b="1">
                <a:cs typeface="Times New Roman" pitchFamily="18" charset="0"/>
              </a:rPr>
              <a:t> </a:t>
            </a:r>
            <a:r>
              <a:rPr lang="en-US" altLang="en-US" sz="2000" b="1" smtClean="0">
                <a:cs typeface="Times New Roman" pitchFamily="18" charset="0"/>
              </a:rPr>
              <a:t>+  </a:t>
            </a:r>
            <a:r>
              <a:rPr lang="el-GR" altLang="en-US" sz="2000" b="1" smtClean="0">
                <a:cs typeface="Times New Roman" pitchFamily="18" charset="0"/>
              </a:rPr>
              <a:t>β</a:t>
            </a:r>
            <a:r>
              <a:rPr lang="en-US" altLang="en-US" sz="2000" b="1" baseline="-25000" smtClean="0">
                <a:cs typeface="Times New Roman" pitchFamily="18" charset="0"/>
              </a:rPr>
              <a:t>3</a:t>
            </a:r>
            <a:r>
              <a:rPr lang="en-US" altLang="en-US" sz="2000" b="1" smtClean="0">
                <a:cs typeface="Times New Roman" pitchFamily="18" charset="0"/>
              </a:rPr>
              <a:t> MARRIED</a:t>
            </a:r>
            <a:r>
              <a:rPr lang="en-US" altLang="en-US" sz="2000" b="1" baseline="-25000" smtClean="0">
                <a:cs typeface="Times New Roman" pitchFamily="18" charset="0"/>
              </a:rPr>
              <a:t>it</a:t>
            </a:r>
            <a:r>
              <a:rPr lang="en-US" altLang="en-US" sz="2000" b="1" smtClean="0">
                <a:cs typeface="Times New Roman" pitchFamily="18" charset="0"/>
              </a:rPr>
              <a:t> +  </a:t>
            </a:r>
            <a:r>
              <a:rPr lang="el-GR" altLang="en-US" sz="2000" b="1">
                <a:cs typeface="Times New Roman" pitchFamily="18" charset="0"/>
              </a:rPr>
              <a:t>γ</a:t>
            </a:r>
            <a:r>
              <a:rPr lang="en-US" altLang="en-US" sz="2000" b="1" baseline="-25000">
                <a:cs typeface="Times New Roman" pitchFamily="18" charset="0"/>
              </a:rPr>
              <a:t>i</a:t>
            </a:r>
            <a:r>
              <a:rPr lang="en-US" altLang="en-US" sz="2000" b="1">
                <a:cs typeface="Times New Roman" pitchFamily="18" charset="0"/>
              </a:rPr>
              <a:t> EDUC</a:t>
            </a:r>
            <a:r>
              <a:rPr lang="en-US" altLang="en-US" sz="2000" b="1" baseline="-25000">
                <a:cs typeface="Times New Roman" pitchFamily="18" charset="0"/>
              </a:rPr>
              <a:t>it</a:t>
            </a:r>
            <a:r>
              <a:rPr lang="en-US" altLang="en-US" sz="2000" b="1">
                <a:cs typeface="Times New Roman" pitchFamily="18" charset="0"/>
              </a:rPr>
              <a:t> </a:t>
            </a:r>
            <a:r>
              <a:rPr lang="en-US" altLang="en-US" sz="2000" b="1" smtClean="0">
                <a:cs typeface="Times New Roman" pitchFamily="18" charset="0"/>
              </a:rPr>
              <a:t>+  </a:t>
            </a:r>
            <a:r>
              <a:rPr lang="el-GR" altLang="en-US" sz="2000" b="1">
                <a:cs typeface="Times New Roman" pitchFamily="18" charset="0"/>
              </a:rPr>
              <a:t>ε</a:t>
            </a:r>
            <a:r>
              <a:rPr lang="en-US" altLang="en-US" sz="2000" b="1" baseline="-25000">
                <a:cs typeface="Times New Roman" pitchFamily="18" charset="0"/>
              </a:rPr>
              <a:t>it</a:t>
            </a:r>
            <a:endParaRPr lang="el-GR" altLang="en-US" sz="2000" b="1">
              <a:cs typeface="Times New Roman" pitchFamily="18" charset="0"/>
            </a:endParaRPr>
          </a:p>
          <a:p>
            <a:r>
              <a:rPr lang="en-US" altLang="en-US" sz="2000" b="1"/>
              <a:t>           </a:t>
            </a:r>
            <a:r>
              <a:rPr lang="en-US" altLang="en-US" sz="2000" b="1" smtClean="0"/>
              <a:t>                                  </a:t>
            </a:r>
            <a:r>
              <a:rPr lang="el-GR" altLang="en-US" sz="2000" b="1"/>
              <a:t>γ</a:t>
            </a:r>
            <a:r>
              <a:rPr lang="en-US" altLang="en-US" sz="2000" b="1" baseline="-25000"/>
              <a:t>i</a:t>
            </a:r>
            <a:r>
              <a:rPr lang="en-US" altLang="en-US" sz="2000" b="1"/>
              <a:t>  =  </a:t>
            </a:r>
            <a:r>
              <a:rPr lang="en-US" altLang="en-US" sz="2000" b="1" smtClean="0">
                <a:sym typeface="Symbol"/>
              </a:rPr>
              <a:t></a:t>
            </a:r>
            <a:r>
              <a:rPr lang="en-US" altLang="en-US" sz="2000" b="1" baseline="-25000" smtClean="0">
                <a:sym typeface="Symbol"/>
              </a:rPr>
              <a:t>4</a:t>
            </a:r>
            <a:r>
              <a:rPr lang="en-US" altLang="en-US" sz="2000" b="1" smtClean="0">
                <a:cs typeface="Times New Roman" pitchFamily="18" charset="0"/>
              </a:rPr>
              <a:t> </a:t>
            </a:r>
            <a:r>
              <a:rPr lang="en-US" altLang="en-US" sz="2000" b="1">
                <a:cs typeface="Times New Roman" pitchFamily="18" charset="0"/>
              </a:rPr>
              <a:t>+ </a:t>
            </a:r>
            <a:r>
              <a:rPr lang="el-GR" altLang="en-US" sz="2000" b="1" smtClean="0">
                <a:cs typeface="Times New Roman" pitchFamily="18" charset="0"/>
              </a:rPr>
              <a:t>α</a:t>
            </a:r>
            <a:r>
              <a:rPr lang="en-US" altLang="en-US" sz="2000" b="1" smtClean="0">
                <a:cs typeface="Times New Roman" pitchFamily="18" charset="0"/>
              </a:rPr>
              <a:t> FEMALE</a:t>
            </a:r>
            <a:r>
              <a:rPr lang="en-US" altLang="en-US" sz="2000" b="1" baseline="-25000" smtClean="0">
                <a:cs typeface="Times New Roman" pitchFamily="18" charset="0"/>
              </a:rPr>
              <a:t>i</a:t>
            </a:r>
            <a:r>
              <a:rPr lang="en-US" altLang="en-US" sz="2000" b="1" smtClean="0">
                <a:cs typeface="Times New Roman" pitchFamily="18" charset="0"/>
              </a:rPr>
              <a:t> </a:t>
            </a:r>
            <a:r>
              <a:rPr lang="en-US" altLang="en-US" sz="2000" b="1">
                <a:cs typeface="Times New Roman" pitchFamily="18" charset="0"/>
              </a:rPr>
              <a:t>+  u</a:t>
            </a:r>
            <a:r>
              <a:rPr lang="en-US" altLang="en-US" sz="2000" b="1" baseline="-25000">
                <a:cs typeface="Times New Roman" pitchFamily="18" charset="0"/>
              </a:rPr>
              <a:t>i</a:t>
            </a:r>
            <a:endParaRPr lang="el-GR" altLang="en-US" sz="2000" b="1">
              <a:cs typeface="Times New Roman" pitchFamily="18" charset="0"/>
            </a:endParaRPr>
          </a:p>
          <a:p>
            <a:endParaRPr lang="en-US" altLang="en-US" sz="2000" b="1" smtClean="0"/>
          </a:p>
          <a:p>
            <a:r>
              <a:rPr lang="en-US" altLang="en-US" sz="2000" b="1" smtClean="0"/>
              <a:t>Setpanel </a:t>
            </a:r>
            <a:r>
              <a:rPr lang="en-US" altLang="en-US" sz="2000" b="1"/>
              <a:t>; Group = id </a:t>
            </a:r>
          </a:p>
          <a:p>
            <a:r>
              <a:rPr lang="en-US" altLang="en-US" sz="2000" b="1" smtClean="0"/>
              <a:t>Regress  ; </a:t>
            </a:r>
            <a:r>
              <a:rPr lang="en-US" altLang="en-US" sz="2000" b="1"/>
              <a:t>Lhs = </a:t>
            </a:r>
            <a:r>
              <a:rPr lang="en-US" altLang="en-US" sz="2000" b="1" smtClean="0"/>
              <a:t>hsat  </a:t>
            </a:r>
            <a:r>
              <a:rPr lang="en-US" altLang="en-US" sz="2000" b="1"/>
              <a:t>; Rhs = </a:t>
            </a:r>
            <a:r>
              <a:rPr lang="en-US" altLang="en-US" sz="2000" b="1" smtClean="0"/>
              <a:t>one,age, married,educ</a:t>
            </a:r>
            <a:endParaRPr lang="en-US" altLang="en-US" sz="2000" b="1"/>
          </a:p>
          <a:p>
            <a:r>
              <a:rPr lang="en-US" altLang="en-US" sz="2000" b="1"/>
              <a:t>              </a:t>
            </a:r>
            <a:r>
              <a:rPr lang="en-US" altLang="en-US" sz="2000" b="1" smtClean="0"/>
              <a:t> ; </a:t>
            </a:r>
            <a:r>
              <a:rPr lang="en-US" altLang="en-US" sz="2000" b="1"/>
              <a:t>RPM = female     ; Fcn = </a:t>
            </a:r>
            <a:r>
              <a:rPr lang="en-US" altLang="en-US" sz="2000" b="1" smtClean="0"/>
              <a:t>educ(normal)</a:t>
            </a:r>
            <a:endParaRPr lang="en-US" altLang="en-US" sz="2000" b="1"/>
          </a:p>
          <a:p>
            <a:r>
              <a:rPr lang="en-US" altLang="en-US" sz="2000" b="1"/>
              <a:t>              </a:t>
            </a:r>
            <a:r>
              <a:rPr lang="en-US" altLang="en-US" sz="2000" b="1" smtClean="0"/>
              <a:t> ; </a:t>
            </a:r>
            <a:r>
              <a:rPr lang="en-US" altLang="en-US" sz="2000" b="1"/>
              <a:t>pts = 25 ; </a:t>
            </a:r>
            <a:r>
              <a:rPr lang="en-US" altLang="en-US" sz="2000" b="1" smtClean="0"/>
              <a:t>Halton  </a:t>
            </a:r>
            <a:r>
              <a:rPr lang="en-US" altLang="en-US" sz="2000" b="1"/>
              <a:t>; </a:t>
            </a:r>
            <a:r>
              <a:rPr lang="en-US" altLang="en-US" sz="2000" b="1" smtClean="0"/>
              <a:t>Panel </a:t>
            </a:r>
            <a:r>
              <a:rPr lang="en-US" altLang="en-US" sz="2000" b="1"/>
              <a:t>; Parameters</a:t>
            </a:r>
            <a:r>
              <a:rPr lang="en-US" altLang="en-US" sz="2000" b="1" smtClean="0"/>
              <a:t>$</a:t>
            </a:r>
          </a:p>
          <a:p>
            <a:r>
              <a:rPr lang="en-US" sz="2000" b="1" smtClean="0"/>
              <a:t>Kernel   ; Rhs=beta_i  ;  Grid</a:t>
            </a:r>
          </a:p>
          <a:p>
            <a:r>
              <a:rPr lang="en-US" sz="2000" b="1" smtClean="0"/>
              <a:t>               ; Title=Normal Distribution of Education Coefficient $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016000" y="2095500"/>
            <a:ext cx="6629400" cy="990600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39182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OLS Results</a:t>
            </a:r>
          </a:p>
        </p:txBody>
      </p:sp>
      <p:pic>
        <p:nvPicPr>
          <p:cNvPr id="132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805807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85800" y="5095874"/>
            <a:ext cx="7924800" cy="238125"/>
          </a:xfrm>
          <a:prstGeom prst="rect">
            <a:avLst/>
          </a:prstGeom>
          <a:solidFill>
            <a:srgbClr val="FF330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smtClean="0"/>
              <a:t>Simple Nonrandom Interaction</a:t>
            </a:r>
            <a:endParaRPr lang="en-US"/>
          </a:p>
        </p:txBody>
      </p:sp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62200"/>
            <a:ext cx="771243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457200" y="5118100"/>
            <a:ext cx="7239000" cy="266700"/>
          </a:xfrm>
          <a:prstGeom prst="rect">
            <a:avLst/>
          </a:prstGeom>
          <a:solidFill>
            <a:srgbClr val="FF330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3531327"/>
            <a:ext cx="3733800" cy="266700"/>
          </a:xfrm>
          <a:prstGeom prst="rect">
            <a:avLst/>
          </a:prstGeom>
          <a:solidFill>
            <a:srgbClr val="0099FF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Maximum Simulated Likelihood</a:t>
            </a:r>
          </a:p>
        </p:txBody>
      </p:sp>
      <p:pic>
        <p:nvPicPr>
          <p:cNvPr id="1853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8222192" cy="473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546100" y="4775200"/>
            <a:ext cx="6858000" cy="228600"/>
          </a:xfrm>
          <a:prstGeom prst="rect">
            <a:avLst/>
          </a:prstGeom>
          <a:solidFill>
            <a:srgbClr val="FF330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5758545"/>
            <a:ext cx="3733800" cy="266700"/>
          </a:xfrm>
          <a:prstGeom prst="rect">
            <a:avLst/>
          </a:prstGeom>
          <a:solidFill>
            <a:srgbClr val="0099FF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RP Model for Individual </a:t>
            </a:r>
            <a:br>
              <a:rPr lang="en-US" altLang="en-US" smtClean="0"/>
            </a:br>
            <a:r>
              <a:rPr lang="en-US" altLang="en-US" smtClean="0"/>
              <a:t>Coefficients on Education</a:t>
            </a:r>
          </a:p>
        </p:txBody>
      </p:sp>
      <p:pic>
        <p:nvPicPr>
          <p:cNvPr id="1966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80772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5257800" y="5943600"/>
            <a:ext cx="0" cy="4572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3810000" y="64124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Fixed Coefficient Estimate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Hierarchical Linear Model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2895600"/>
          </a:xfrm>
        </p:spPr>
        <p:txBody>
          <a:bodyPr/>
          <a:lstStyle/>
          <a:p>
            <a:pPr eaLnBrk="1" hangingPunct="1"/>
            <a:r>
              <a:rPr lang="en-US" altLang="en-US" smtClean="0"/>
              <a:t>A hedonic model of house values</a:t>
            </a:r>
          </a:p>
          <a:p>
            <a:pPr eaLnBrk="1" hangingPunct="1"/>
            <a:r>
              <a:rPr lang="en-US" altLang="en-US" smtClean="0"/>
              <a:t>Beron, K., Murdoch, J., Thayer, M., “Hierarchical Linear Models with Application to Air Pollution in the South Coast Air Basin,” American Journal of Agricultural Economics, 81, 5, 1999.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HLM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279525" y="1905000"/>
          <a:ext cx="6811963" cy="4330700"/>
        </p:xfrm>
        <a:graphic>
          <a:graphicData uri="http://schemas.openxmlformats.org/presentationml/2006/ole">
            <p:oleObj spid="_x0000_s1039" name="Equation" r:id="rId4" imgW="4228920" imgH="26920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Parameter Heterogeneity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9903789"/>
              </p:ext>
            </p:extLst>
          </p:nvPr>
        </p:nvGraphicFramePr>
        <p:xfrm>
          <a:off x="838200" y="1905000"/>
          <a:ext cx="7515415" cy="4343400"/>
        </p:xfrm>
        <a:graphic>
          <a:graphicData uri="http://schemas.openxmlformats.org/presentationml/2006/ole">
            <p:oleObj spid="_x0000_s2064" name="Equation" r:id="rId4" imgW="3987800" imgH="2311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914400"/>
            <a:ext cx="6391275" cy="4305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5334000"/>
            <a:ext cx="6391275" cy="1066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29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Discrete Parameter Variation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119188" y="2155825"/>
          <a:ext cx="7197725" cy="3430588"/>
        </p:xfrm>
        <a:graphic>
          <a:graphicData uri="http://schemas.openxmlformats.org/presentationml/2006/ole">
            <p:oleObj spid="_x0000_s3087" name="Equation" r:id="rId4" imgW="4051300" imgH="1930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066800"/>
            <a:ext cx="8128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4495800"/>
            <a:ext cx="8077200" cy="838200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934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79157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128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Endogenous</a:t>
            </a:r>
            <a:r>
              <a:rPr lang="en-US" altLang="en-US" smtClean="0"/>
              <a:t> Switching (ca.1980)</a:t>
            </a:r>
          </a:p>
        </p:txBody>
      </p:sp>
      <p:graphicFrame>
        <p:nvGraphicFramePr>
          <p:cNvPr id="27650" name="Object 6"/>
          <p:cNvGraphicFramePr>
            <a:graphicFrameLocks noChangeAspect="1"/>
          </p:cNvGraphicFramePr>
          <p:nvPr/>
        </p:nvGraphicFramePr>
        <p:xfrm>
          <a:off x="914400" y="1371600"/>
          <a:ext cx="7134225" cy="4770438"/>
        </p:xfrm>
        <a:graphic>
          <a:graphicData uri="http://schemas.openxmlformats.org/presentationml/2006/ole">
            <p:oleObj spid="_x0000_s116747" name="Equation" r:id="rId3" imgW="3949700" imgH="26416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5181600" y="4191000"/>
            <a:ext cx="1219200" cy="381000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3467101" y="1865312"/>
            <a:ext cx="685800" cy="3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3513138" y="1524000"/>
            <a:ext cx="3048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3505200" y="2055813"/>
            <a:ext cx="304800" cy="15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38200" y="5334000"/>
            <a:ext cx="7391400" cy="990600"/>
          </a:xfrm>
          <a:prstGeom prst="rect">
            <a:avLst/>
          </a:prstGeom>
          <a:solidFill>
            <a:srgbClr val="FF0000">
              <a:alpha val="1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7" name="TextBox 10"/>
          <p:cNvSpPr txBox="1">
            <a:spLocks noChangeArrowheads="1"/>
          </p:cNvSpPr>
          <p:nvPr/>
        </p:nvSpPr>
        <p:spPr bwMode="auto">
          <a:xfrm>
            <a:off x="6172200" y="2133600"/>
            <a:ext cx="2590800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b="1"/>
              <a:t>Not identified. Regimes do not coexist.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5651500" y="2832100"/>
            <a:ext cx="1066800" cy="990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10000" y="2209800"/>
            <a:ext cx="236220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38200" y="4648200"/>
            <a:ext cx="7391400" cy="381000"/>
          </a:xfrm>
          <a:prstGeom prst="rect">
            <a:avLst/>
          </a:prstGeom>
          <a:solidFill>
            <a:srgbClr val="FF0000">
              <a:alpha val="1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426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Endogenous Switching 2017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828800"/>
            <a:ext cx="6715125" cy="2419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90662" y="4230733"/>
            <a:ext cx="6324600" cy="22574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28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1529"/>
            <a:ext cx="8229600" cy="1143000"/>
          </a:xfrm>
        </p:spPr>
        <p:txBody>
          <a:bodyPr/>
          <a:lstStyle/>
          <a:p>
            <a:r>
              <a:rPr lang="en-US" dirty="0" smtClean="0"/>
              <a:t>Observed Switching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0380" y="1426300"/>
            <a:ext cx="6410325" cy="2695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8479" y="4343400"/>
            <a:ext cx="6334125" cy="1085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9224" y="5562600"/>
            <a:ext cx="6305550" cy="5619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410380" y="4343400"/>
            <a:ext cx="6410325" cy="609600"/>
          </a:xfrm>
          <a:prstGeom prst="rect">
            <a:avLst/>
          </a:prstGeom>
          <a:solidFill>
            <a:srgbClr val="FF5C5C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43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Log Likelihood for an LC Model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p:oleObj spid="_x0000_s4112" name="Equation" r:id="rId4" imgW="4102100" imgH="2641600" progId="Equation.DSMT4">
              <p:embed/>
            </p:oleObj>
          </a:graphicData>
        </a:graphic>
      </p:graphicFrame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6868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066800" y="6172200"/>
            <a:ext cx="3276600" cy="3048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Example: Mixture of Normals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066800" y="1798638"/>
          <a:ext cx="7493000" cy="4619625"/>
        </p:xfrm>
        <a:graphic>
          <a:graphicData uri="http://schemas.openxmlformats.org/presentationml/2006/ole">
            <p:oleObj spid="_x0000_s5135" name="Equation" r:id="rId4" imgW="4737100" imgH="2921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4582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Unmixing a Mixed Sample (T=1,Q=2)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56388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1600" b="1">
                <a:latin typeface="Tahoma" pitchFamily="34" charset="0"/>
              </a:rPr>
              <a:t>Sample  ; 1 – 1000$</a:t>
            </a:r>
          </a:p>
          <a:p>
            <a:r>
              <a:rPr lang="en-US" altLang="en-US" sz="1600" b="1">
                <a:latin typeface="Tahoma" pitchFamily="34" charset="0"/>
              </a:rPr>
              <a:t>Calc        ; Ran(123457)$</a:t>
            </a:r>
          </a:p>
          <a:p>
            <a:r>
              <a:rPr lang="en-US" altLang="en-US" sz="1600" b="1">
                <a:latin typeface="Tahoma" pitchFamily="34" charset="0"/>
              </a:rPr>
              <a:t>Create	; lc1=rnn(1,1) ;lc2=rnn(5,1)$</a:t>
            </a:r>
          </a:p>
          <a:p>
            <a:r>
              <a:rPr lang="en-US" altLang="en-US" sz="1600" b="1">
                <a:latin typeface="Tahoma" pitchFamily="34" charset="0"/>
              </a:rPr>
              <a:t>Create	; class=rnu(0,1)$</a:t>
            </a:r>
          </a:p>
          <a:p>
            <a:r>
              <a:rPr lang="en-US" altLang="en-US" sz="1600" b="1">
                <a:latin typeface="Tahoma" pitchFamily="34" charset="0"/>
              </a:rPr>
              <a:t>Create	; if(class&lt;.3)ylc=lc1 ; (else)ylc=lc2$</a:t>
            </a:r>
          </a:p>
          <a:p>
            <a:r>
              <a:rPr lang="en-US" altLang="en-US" sz="1600" b="1">
                <a:latin typeface="Tahoma" pitchFamily="34" charset="0"/>
              </a:rPr>
              <a:t>Kernel	; rhs=ylc $</a:t>
            </a:r>
          </a:p>
          <a:p>
            <a:r>
              <a:rPr lang="en-US" altLang="en-US" sz="1600" b="1">
                <a:latin typeface="Tahoma" pitchFamily="34" charset="0"/>
              </a:rPr>
              <a:t>Regress  ; lhs=ylc;rhs=one;lcm;pts=2;pds=1$</a:t>
            </a:r>
          </a:p>
        </p:txBody>
      </p:sp>
      <p:pic>
        <p:nvPicPr>
          <p:cNvPr id="3994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52800"/>
            <a:ext cx="434340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447800"/>
            <a:ext cx="189547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Mixture of Normals</a:t>
            </a:r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8340944" cy="4276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Which Class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628650" y="1981200"/>
          <a:ext cx="7831138" cy="4164013"/>
        </p:xfrm>
        <a:graphic>
          <a:graphicData uri="http://schemas.openxmlformats.org/presentationml/2006/ole">
            <p:oleObj spid="_x0000_s6159" name="Equation" r:id="rId4" imgW="5969000" imgH="3175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Posterior for Normal Mixture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p:oleObj spid="_x0000_s7195" name="Equation" r:id="rId4" imgW="114102" imgH="177492" progId="Equation.DSMT4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09600" y="2362200"/>
          <a:ext cx="7589838" cy="3452813"/>
        </p:xfrm>
        <a:graphic>
          <a:graphicData uri="http://schemas.openxmlformats.org/presentationml/2006/ole">
            <p:oleObj spid="_x0000_s7196" name="Equation" r:id="rId5" imgW="3517900" imgH="1600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Estimated Posterior Probabilities</a:t>
            </a:r>
          </a:p>
        </p:txBody>
      </p:sp>
      <p:pic>
        <p:nvPicPr>
          <p:cNvPr id="142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676400"/>
            <a:ext cx="2438400" cy="495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1676400"/>
            <a:ext cx="189547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943600" y="2133600"/>
            <a:ext cx="1905000" cy="258532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Estimated Mean in Class 1 is 5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Estimated mean in Class 2 is 1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Priors are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0.7 for class 1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0.3 for class 2.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More Difficult When the </a:t>
            </a:r>
            <a:br>
              <a:rPr lang="en-US" altLang="en-US" b="1" smtClean="0"/>
            </a:br>
            <a:r>
              <a:rPr lang="en-US" altLang="en-US" b="1" smtClean="0"/>
              <a:t>Populations are Close Together</a:t>
            </a:r>
          </a:p>
        </p:txBody>
      </p:sp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67000"/>
            <a:ext cx="64008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The Technique Still Works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8486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14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400" b="1" dirty="0">
                <a:latin typeface="Courier New" pitchFamily="49" charset="0"/>
              </a:rPr>
              <a:t>Latent Class / Panel </a:t>
            </a:r>
            <a:r>
              <a:rPr lang="en-US" altLang="en-US" sz="1400" b="1" dirty="0" err="1">
                <a:latin typeface="Courier New" pitchFamily="49" charset="0"/>
              </a:rPr>
              <a:t>LinearRg</a:t>
            </a:r>
            <a:r>
              <a:rPr lang="en-US" altLang="en-US" sz="1400" b="1" dirty="0">
                <a:latin typeface="Courier New" pitchFamily="49" charset="0"/>
              </a:rPr>
              <a:t> Model</a:t>
            </a:r>
          </a:p>
          <a:p>
            <a:r>
              <a:rPr lang="en-US" altLang="en-US" sz="1400" b="1" dirty="0">
                <a:latin typeface="Courier New" pitchFamily="49" charset="0"/>
              </a:rPr>
              <a:t>Dependent variable                  YLC</a:t>
            </a:r>
          </a:p>
          <a:p>
            <a:r>
              <a:rPr lang="en-US" altLang="en-US" sz="1400" b="1" dirty="0">
                <a:latin typeface="Courier New" pitchFamily="49" charset="0"/>
              </a:rPr>
              <a:t>Sample is  1 </a:t>
            </a:r>
            <a:r>
              <a:rPr lang="en-US" altLang="en-US" sz="1400" b="1" dirty="0" err="1">
                <a:latin typeface="Courier New" pitchFamily="49" charset="0"/>
              </a:rPr>
              <a:t>pds</a:t>
            </a:r>
            <a:r>
              <a:rPr lang="en-US" altLang="en-US" sz="1400" b="1" dirty="0">
                <a:latin typeface="Courier New" pitchFamily="49" charset="0"/>
              </a:rPr>
              <a:t> and   1000 individuals</a:t>
            </a:r>
          </a:p>
          <a:p>
            <a:r>
              <a:rPr lang="en-US" altLang="en-US" sz="1400" b="1" dirty="0">
                <a:latin typeface="Courier New" pitchFamily="49" charset="0"/>
              </a:rPr>
              <a:t>LINEAR regression model</a:t>
            </a:r>
          </a:p>
          <a:p>
            <a:r>
              <a:rPr lang="en-US" altLang="en-US" sz="1400" b="1" dirty="0">
                <a:latin typeface="Courier New" pitchFamily="49" charset="0"/>
              </a:rPr>
              <a:t>Model fit with  2 latent classes.</a:t>
            </a:r>
          </a:p>
          <a:p>
            <a:r>
              <a:rPr lang="en-US" alt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400" b="1" dirty="0">
                <a:latin typeface="Courier New" pitchFamily="49" charset="0"/>
              </a:rPr>
              <a:t>Variable| Coefficient    Standard Error  b/</a:t>
            </a:r>
            <a:r>
              <a:rPr lang="en-US" altLang="en-US" sz="1400" b="1" dirty="0" err="1">
                <a:latin typeface="Courier New" pitchFamily="49" charset="0"/>
              </a:rPr>
              <a:t>St.Er</a:t>
            </a:r>
            <a:r>
              <a:rPr lang="en-US" altLang="en-US" sz="1400" b="1" dirty="0">
                <a:latin typeface="Courier New" pitchFamily="49" charset="0"/>
              </a:rPr>
              <a:t>. P[|Z|&gt;z]   Mean of X</a:t>
            </a:r>
          </a:p>
          <a:p>
            <a:r>
              <a:rPr lang="en-US" alt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400" b="1" dirty="0">
                <a:latin typeface="Courier New" pitchFamily="49" charset="0"/>
              </a:rPr>
              <a:t>        |Model parameters for latent class 1</a:t>
            </a:r>
          </a:p>
          <a:p>
            <a:r>
              <a:rPr lang="en-US" altLang="en-US" sz="1400" b="1" dirty="0">
                <a:latin typeface="Courier New" pitchFamily="49" charset="0"/>
              </a:rPr>
              <a:t>Constant|    2.93611***       .15813       18.568   .0000</a:t>
            </a:r>
          </a:p>
          <a:p>
            <a:r>
              <a:rPr lang="en-US" altLang="en-US" sz="1400" b="1" dirty="0">
                <a:latin typeface="Courier New" pitchFamily="49" charset="0"/>
              </a:rPr>
              <a:t>   Sigma|    1.00326***       .07370       13.613   .0000</a:t>
            </a:r>
          </a:p>
          <a:p>
            <a:r>
              <a:rPr lang="en-US" altLang="en-US" sz="1400" b="1" dirty="0">
                <a:latin typeface="Courier New" pitchFamily="49" charset="0"/>
              </a:rPr>
              <a:t>        |Model parameters for latent class 2</a:t>
            </a:r>
          </a:p>
          <a:p>
            <a:r>
              <a:rPr lang="en-US" altLang="en-US" sz="1400" b="1" dirty="0">
                <a:latin typeface="Courier New" pitchFamily="49" charset="0"/>
              </a:rPr>
              <a:t>Constant|     .90156***       .28767        3.134   .0017</a:t>
            </a:r>
          </a:p>
          <a:p>
            <a:r>
              <a:rPr lang="en-US" altLang="en-US" sz="1400" b="1" dirty="0">
                <a:latin typeface="Courier New" pitchFamily="49" charset="0"/>
              </a:rPr>
              <a:t>   Sigma|     .86951***       .10808        8.045   .0000</a:t>
            </a:r>
          </a:p>
          <a:p>
            <a:r>
              <a:rPr lang="en-US" altLang="en-US" sz="1400" b="1" dirty="0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altLang="en-US" sz="1400" b="1" dirty="0">
                <a:latin typeface="Courier New" pitchFamily="49" charset="0"/>
              </a:rPr>
              <a:t>Class1Pr|     .73447***       .09076        8.092   .0000</a:t>
            </a:r>
          </a:p>
          <a:p>
            <a:r>
              <a:rPr lang="en-US" altLang="en-US" sz="1400" b="1" dirty="0">
                <a:latin typeface="Courier New" pitchFamily="49" charset="0"/>
              </a:rPr>
              <a:t>Class2Pr|     .26553***       .09076        2.926   .0034</a:t>
            </a:r>
          </a:p>
          <a:p>
            <a:r>
              <a:rPr lang="en-US" alt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Predicting Class Membership</a:t>
            </a: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1295400" y="2438400"/>
            <a:ext cx="6934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1200" b="1">
                <a:latin typeface="Courier New" pitchFamily="49" charset="0"/>
              </a:rPr>
              <a:t> Means = 1 and 5                     Means = 1 and 3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+----------------------------------++----------------------------------+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|Cross Tabulation                  ||Cross Tabulation   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+--------+--------+-----------------+--------+--------+-----------------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|        |        |      CLASS     ||        |        |      CLASS     |</a:t>
            </a:r>
          </a:p>
          <a:p>
            <a:r>
              <a:rPr lang="en-US" altLang="en-US" sz="1200" b="1" smtClean="0">
                <a:latin typeface="Courier New" pitchFamily="49" charset="0"/>
              </a:rPr>
              <a:t>|  CLASS1| </a:t>
            </a:r>
            <a:r>
              <a:rPr lang="en-US" altLang="en-US" sz="1200" b="1">
                <a:latin typeface="Courier New" pitchFamily="49" charset="0"/>
              </a:rPr>
              <a:t>Total  |     0      1   </a:t>
            </a:r>
            <a:r>
              <a:rPr lang="en-US" altLang="en-US" sz="1200" b="1" smtClean="0">
                <a:latin typeface="Courier New" pitchFamily="49" charset="0"/>
              </a:rPr>
              <a:t>||  CLASS1| </a:t>
            </a:r>
            <a:r>
              <a:rPr lang="en-US" altLang="en-US" sz="1200" b="1">
                <a:latin typeface="Courier New" pitchFamily="49" charset="0"/>
              </a:rPr>
              <a:t>Total  |     0      1   |</a:t>
            </a:r>
          </a:p>
          <a:p>
            <a:r>
              <a:rPr lang="en-US" altLang="en-US" sz="1200" b="1">
                <a:latin typeface="Courier New" pitchFamily="49" charset="0"/>
              </a:rPr>
              <a:t>+--------+--------+----------------++--------+--------+----------------+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      0|   787  |   759     28   ||       0|   787  |   523     97   |</a:t>
            </a:r>
          </a:p>
          <a:p>
            <a:r>
              <a:rPr lang="en-US" altLang="en-US" sz="1200" b="1">
                <a:latin typeface="Courier New" pitchFamily="49" charset="0"/>
              </a:rPr>
              <a:t>|       1|  1713  |    18   1695   ||       1|  1713  |   250   1622   |</a:t>
            </a:r>
          </a:p>
          <a:p>
            <a:r>
              <a:rPr lang="en-US" altLang="en-US" sz="1200" b="1">
                <a:latin typeface="Courier New" pitchFamily="49" charset="0"/>
              </a:rPr>
              <a:t>+--------+--------+----------------++--------+--------+----------------+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  Total|  2500  |   777   1723   ||   Total|  2500  |   777   1723   |</a:t>
            </a:r>
          </a:p>
          <a:p>
            <a:r>
              <a:rPr lang="en-US" altLang="en-US" sz="1200" b="1">
                <a:latin typeface="Courier New" pitchFamily="49" charset="0"/>
              </a:rPr>
              <a:t>+--------+--------+----------------++--------+--------+----------------+</a:t>
            </a:r>
          </a:p>
        </p:txBody>
      </p:sp>
      <p:sp>
        <p:nvSpPr>
          <p:cNvPr id="45060" name="TextBox 1"/>
          <p:cNvSpPr txBox="1">
            <a:spLocks noChangeArrowheads="1"/>
          </p:cNvSpPr>
          <p:nvPr/>
        </p:nvSpPr>
        <p:spPr bwMode="auto">
          <a:xfrm>
            <a:off x="1295400" y="4953000"/>
            <a:ext cx="678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Note: This is generally not possible as the true underlying class membership is not known.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How Many Classes?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09600" y="1905000"/>
          <a:ext cx="8379657" cy="4114800"/>
        </p:xfrm>
        <a:graphic>
          <a:graphicData uri="http://schemas.openxmlformats.org/presentationml/2006/ole">
            <p:oleObj spid="_x0000_s8207" name="Equation" r:id="rId4" imgW="4241800" imgH="2082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Latent Class Regression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447800" y="2347913"/>
          <a:ext cx="6248400" cy="2709862"/>
        </p:xfrm>
        <a:graphic>
          <a:graphicData uri="http://schemas.openxmlformats.org/presentationml/2006/ole">
            <p:oleObj spid="_x0000_s9231" name="Equation" r:id="rId4" imgW="2870200" imgH="1244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8382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838200" y="1676400"/>
          <a:ext cx="7588250" cy="4505325"/>
        </p:xfrm>
        <a:graphic>
          <a:graphicData uri="http://schemas.openxmlformats.org/presentationml/2006/ole">
            <p:oleObj spid="_x0000_s10255" name="Equation" r:id="rId4" imgW="4343400" imgH="2578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r>
              <a:rPr lang="en-US" smtClean="0"/>
              <a:t>Health Satisfaction Model</a:t>
            </a:r>
            <a:endParaRPr lang="en-US"/>
          </a:p>
        </p:txBody>
      </p:sp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21529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447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E[</a:t>
            </a:r>
            <a:r>
              <a:rPr lang="el-GR" altLang="en-US" smtClean="0"/>
              <a:t>β</a:t>
            </a:r>
            <a:r>
              <a:rPr lang="en-US" altLang="en-US" baseline="-25000" smtClean="0"/>
              <a:t>i </a:t>
            </a:r>
            <a:r>
              <a:rPr lang="en-US" altLang="en-US" smtClean="0"/>
              <a:t>|X</a:t>
            </a:r>
            <a:r>
              <a:rPr lang="en-US" altLang="en-US" baseline="-25000" smtClean="0"/>
              <a:t>i</a:t>
            </a:r>
            <a:r>
              <a:rPr lang="en-US" altLang="en-US" smtClean="0"/>
              <a:t>,y</a:t>
            </a:r>
            <a:r>
              <a:rPr lang="en-US" altLang="en-US" baseline="-25000" smtClean="0"/>
              <a:t>i</a:t>
            </a:r>
            <a:r>
              <a:rPr lang="en-US" altLang="en-US" smtClean="0"/>
              <a:t>,</a:t>
            </a:r>
            <a:r>
              <a:rPr lang="el-GR" altLang="en-US" smtClean="0"/>
              <a:t> β</a:t>
            </a:r>
            <a:r>
              <a:rPr lang="en-US" altLang="en-US" baseline="-25000" smtClean="0"/>
              <a:t>1</a:t>
            </a:r>
            <a:r>
              <a:rPr lang="en-US" altLang="en-US" smtClean="0"/>
              <a:t>…,</a:t>
            </a:r>
            <a:r>
              <a:rPr lang="el-GR" altLang="en-US" smtClean="0"/>
              <a:t> β</a:t>
            </a:r>
            <a:r>
              <a:rPr lang="en-US" altLang="en-US" baseline="-25000" smtClean="0"/>
              <a:t>Q</a:t>
            </a:r>
            <a:r>
              <a:rPr lang="en-US" altLang="en-US" smtClean="0"/>
              <a:t>]</a:t>
            </a:r>
            <a:endParaRPr lang="el-GR" altLang="en-US" smtClean="0"/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838200" y="2819400"/>
          <a:ext cx="7412038" cy="1435100"/>
        </p:xfrm>
        <a:graphic>
          <a:graphicData uri="http://schemas.openxmlformats.org/presentationml/2006/ole">
            <p:oleObj spid="_x0000_s11279" name="Equation" r:id="rId4" imgW="4330700" imgH="838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26955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1" y="2971800"/>
            <a:ext cx="4114800" cy="2413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3271" y="2958501"/>
            <a:ext cx="4392129" cy="2413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66800" y="5638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               Mean = 0.04                                                             Mean = 0.11</a:t>
            </a:r>
            <a:endParaRPr lang="en-US"/>
          </a:p>
        </p:txBody>
      </p:sp>
      <p:pic>
        <p:nvPicPr>
          <p:cNvPr id="2191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295400"/>
            <a:ext cx="5840146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Baltagi and Griffin’s Gasoline Data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World Gasoline Demand Data, 18 OECD Countries, 19 years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r>
              <a:rPr lang="en-US" altLang="en-US" b="1">
                <a:latin typeface="Tahoma" pitchFamily="34" charset="0"/>
              </a:rPr>
              <a:t>Variables in the file are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COUNTRY = name of country </a:t>
            </a:r>
          </a:p>
          <a:p>
            <a:r>
              <a:rPr lang="en-US" altLang="en-US">
                <a:latin typeface="Tahoma" pitchFamily="34" charset="0"/>
              </a:rPr>
              <a:t>YEAR = year, 1960-1978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LGASPCAR = log of consumption per car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LINCOMEP = log of per capita income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LRPMG = log of real price of gasoline </a:t>
            </a:r>
          </a:p>
          <a:p>
            <a:r>
              <a:rPr lang="en-US" altLang="en-US">
                <a:latin typeface="Tahoma" pitchFamily="34" charset="0"/>
              </a:rPr>
              <a:t>LCARPCAP = log of per capita number of cars </a:t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r>
              <a:rPr lang="en-US" alt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3 Class Linear Gasoline Model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05000"/>
            <a:ext cx="5527675" cy="473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altLang="en-US" smtClean="0"/>
              <a:t>Estimated Parameters</a:t>
            </a:r>
            <a:br>
              <a:rPr lang="en-US" altLang="en-US" smtClean="0"/>
            </a:br>
            <a:r>
              <a:rPr lang="en-US" altLang="en-US" smtClean="0"/>
              <a:t>      LCM      vs.       Gen1 RPM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62200"/>
            <a:ext cx="36417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36957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mtClean="0"/>
              <a:t>Heckman and Singer’s RE Model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924800" cy="45307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Random Effects Model</a:t>
            </a:r>
          </a:p>
          <a:p>
            <a:pPr eaLnBrk="1" hangingPunct="1"/>
            <a:r>
              <a:rPr lang="en-US" altLang="en-US" sz="2400" smtClean="0"/>
              <a:t>Random Constants with Discrete Distribution</a:t>
            </a:r>
          </a:p>
        </p:txBody>
      </p:sp>
      <p:graphicFrame>
        <p:nvGraphicFramePr>
          <p:cNvPr id="12290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914400" y="2803525"/>
          <a:ext cx="6629400" cy="3121025"/>
        </p:xfrm>
        <a:graphic>
          <a:graphicData uri="http://schemas.openxmlformats.org/presentationml/2006/ole">
            <p:oleObj spid="_x0000_s12305" name="Equation" r:id="rId4" imgW="4343400" imgH="2044700" progId="Equation.DSMT4">
              <p:embed/>
            </p:oleObj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838200" y="3124200"/>
            <a:ext cx="6629400" cy="381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14400"/>
            <a:ext cx="88392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LC3 Regression for Doctor Visits</a:t>
            </a:r>
          </a:p>
        </p:txBody>
      </p:sp>
      <p:pic>
        <p:nvPicPr>
          <p:cNvPr id="5017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36675"/>
            <a:ext cx="5976938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       3 Class Heckman-Singer Form</a:t>
            </a:r>
          </a:p>
        </p:txBody>
      </p:sp>
      <p:pic>
        <p:nvPicPr>
          <p:cNvPr id="5120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62960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752600" y="2768600"/>
            <a:ext cx="5715000" cy="355600"/>
          </a:xfrm>
          <a:prstGeom prst="rect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rgbClr val="8B00EA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770063" y="3344863"/>
            <a:ext cx="5715000" cy="354012"/>
          </a:xfrm>
          <a:prstGeom prst="rect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rgbClr val="8B00EA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1776413" y="3954463"/>
            <a:ext cx="5715000" cy="354012"/>
          </a:xfrm>
          <a:prstGeom prst="rect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rgbClr val="8B00EA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824865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Oval 2"/>
          <p:cNvSpPr>
            <a:spLocks noChangeArrowheads="1"/>
          </p:cNvSpPr>
          <p:nvPr/>
        </p:nvSpPr>
        <p:spPr bwMode="auto">
          <a:xfrm>
            <a:off x="5334000" y="3352800"/>
            <a:ext cx="1295400" cy="106680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4502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The EM Algorithm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1304925" y="1938338"/>
          <a:ext cx="7067550" cy="4048125"/>
        </p:xfrm>
        <a:graphic>
          <a:graphicData uri="http://schemas.openxmlformats.org/presentationml/2006/ole">
            <p:oleObj spid="_x0000_s13327" name="Equation" r:id="rId4" imgW="4343400" imgH="2489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Implementing EM for LC Models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676400" y="1828800"/>
          <a:ext cx="6477000" cy="4476750"/>
        </p:xfrm>
        <a:graphic>
          <a:graphicData uri="http://schemas.openxmlformats.org/presentationml/2006/ole">
            <p:oleObj spid="_x0000_s14351" name="Equation" r:id="rId4" imgW="4241800" imgH="293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Continuous Parameter Variation </a:t>
            </a:r>
            <a:br>
              <a:rPr lang="en-US" altLang="en-US" smtClean="0"/>
            </a:br>
            <a:r>
              <a:rPr lang="en-US" altLang="en-US" smtClean="0"/>
              <a:t>(</a:t>
            </a:r>
            <a:r>
              <a:rPr lang="en-US" altLang="en-US" u="sng" smtClean="0"/>
              <a:t>The</a:t>
            </a:r>
            <a:r>
              <a:rPr lang="en-US" altLang="en-US" smtClean="0"/>
              <a:t> Random Parameters Model)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52400" y="2286000"/>
          <a:ext cx="8964613" cy="3706813"/>
        </p:xfrm>
        <a:graphic>
          <a:graphicData uri="http://schemas.openxmlformats.org/presentationml/2006/ole">
            <p:oleObj spid="_x0000_s15375" name="Equation" r:id="rId4" imgW="3924300" imgH="1625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and GLS Are Consistent for </a:t>
            </a:r>
            <a:r>
              <a:rPr lang="en-US" altLang="en-US" b="1" smtClean="0">
                <a:sym typeface="Symbol"/>
              </a:rPr>
              <a:t></a:t>
            </a:r>
            <a:endParaRPr lang="en-US" altLang="en-US" b="1" smtClean="0"/>
          </a:p>
        </p:txBody>
      </p:sp>
      <p:graphicFrame>
        <p:nvGraphicFramePr>
          <p:cNvPr id="1638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28800" y="1981200"/>
          <a:ext cx="5791200" cy="3841333"/>
        </p:xfrm>
        <a:graphic>
          <a:graphicData uri="http://schemas.openxmlformats.org/presentationml/2006/ole">
            <p:oleObj spid="_x0000_s16399" name="Equation" r:id="rId4" imgW="2527300" imgH="1676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ML Estimation of the RPM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1752600" y="1752600"/>
          <a:ext cx="5772150" cy="4718247"/>
        </p:xfrm>
        <a:graphic>
          <a:graphicData uri="http://schemas.openxmlformats.org/presentationml/2006/ole">
            <p:oleObj spid="_x0000_s17423" name="Equation" r:id="rId4" imgW="3759200" imgH="3073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mtClean="0"/>
              <a:t>RP Gasoline Market</a:t>
            </a: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6167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Parameter Covariance matrix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33571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altLang="en-US" smtClean="0"/>
              <a:t>RP          vs.          Gen1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37052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33600"/>
            <a:ext cx="36417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Modeling Parameter Heterogeneity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1295400" y="2265363"/>
          <a:ext cx="6629400" cy="3270250"/>
        </p:xfrm>
        <a:graphic>
          <a:graphicData uri="http://schemas.openxmlformats.org/presentationml/2006/ole">
            <p:oleObj spid="_x0000_s18447" name="Equation" r:id="rId4" imgW="3860800" imgH="1905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Hierarchical Linear Model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8580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latin typeface="Tahoma" pitchFamily="34" charset="0"/>
              </a:rPr>
              <a:t>COUNTRY = name of country </a:t>
            </a:r>
          </a:p>
          <a:p>
            <a:r>
              <a:rPr lang="en-US" altLang="en-US" sz="2000">
                <a:latin typeface="Tahoma" pitchFamily="34" charset="0"/>
              </a:rPr>
              <a:t>YEAR = year, 1960-1978</a:t>
            </a:r>
            <a:br>
              <a:rPr lang="en-US" altLang="en-US" sz="2000">
                <a:latin typeface="Tahoma" pitchFamily="34" charset="0"/>
              </a:rPr>
            </a:br>
            <a:r>
              <a:rPr lang="en-US" altLang="en-US" sz="2000">
                <a:latin typeface="Tahoma" pitchFamily="34" charset="0"/>
              </a:rPr>
              <a:t>LGASPCAR = log of consumption per car		y</a:t>
            </a:r>
            <a:br>
              <a:rPr lang="en-US" altLang="en-US" sz="2000">
                <a:latin typeface="Tahoma" pitchFamily="34" charset="0"/>
              </a:rPr>
            </a:br>
            <a:r>
              <a:rPr lang="en-US" altLang="en-US" sz="2000">
                <a:latin typeface="Tahoma" pitchFamily="34" charset="0"/>
              </a:rPr>
              <a:t>LINCOMEP = log of per capita income		z</a:t>
            </a:r>
            <a:br>
              <a:rPr lang="en-US" altLang="en-US" sz="2000">
                <a:latin typeface="Tahoma" pitchFamily="34" charset="0"/>
              </a:rPr>
            </a:br>
            <a:r>
              <a:rPr lang="en-US" altLang="en-US" sz="2000">
                <a:latin typeface="Tahoma" pitchFamily="34" charset="0"/>
              </a:rPr>
              <a:t>LRPMG = log of real price of gasoline 		x</a:t>
            </a:r>
            <a:r>
              <a:rPr lang="en-US" altLang="en-US" sz="2000" baseline="-25000">
                <a:latin typeface="Tahoma" pitchFamily="34" charset="0"/>
              </a:rPr>
              <a:t>1</a:t>
            </a:r>
          </a:p>
          <a:p>
            <a:r>
              <a:rPr lang="en-US" altLang="en-US" sz="2000">
                <a:latin typeface="Tahoma" pitchFamily="34" charset="0"/>
              </a:rPr>
              <a:t>LCARPCAP = log of per capita number of cars 	x</a:t>
            </a:r>
            <a:r>
              <a:rPr lang="en-US" altLang="en-US" sz="2000" baseline="-25000">
                <a:latin typeface="Tahoma" pitchFamily="34" charset="0"/>
              </a:rPr>
              <a:t>2</a:t>
            </a:r>
            <a:r>
              <a:rPr lang="en-US" altLang="en-US" sz="2000">
                <a:latin typeface="Tahoma" pitchFamily="34" charset="0"/>
              </a:rPr>
              <a:t/>
            </a:r>
            <a:br>
              <a:rPr lang="en-US" altLang="en-US" sz="2000">
                <a:latin typeface="Tahoma" pitchFamily="34" charset="0"/>
              </a:rPr>
            </a:br>
            <a:endParaRPr lang="en-US" altLang="en-US" sz="2000">
              <a:latin typeface="Tahoma" pitchFamily="34" charset="0"/>
            </a:endParaRPr>
          </a:p>
          <a:p>
            <a:r>
              <a:rPr lang="en-US" altLang="en-US" sz="2800">
                <a:latin typeface="Tahoma" pitchFamily="34" charset="0"/>
              </a:rPr>
              <a:t>y</a:t>
            </a:r>
            <a:r>
              <a:rPr lang="en-US" altLang="en-US" sz="2800" baseline="-25000">
                <a:latin typeface="Tahoma" pitchFamily="34" charset="0"/>
              </a:rPr>
              <a:t>it</a:t>
            </a:r>
            <a:r>
              <a:rPr lang="en-US" altLang="en-US" sz="2800">
                <a:latin typeface="Tahoma" pitchFamily="34" charset="0"/>
              </a:rPr>
              <a:t>  =  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</a:t>
            </a:r>
            <a:r>
              <a:rPr lang="en-US" altLang="en-US" sz="2800" baseline="-25000">
                <a:latin typeface="Tahoma" pitchFamily="34" charset="0"/>
              </a:rPr>
              <a:t>1i</a:t>
            </a:r>
            <a:r>
              <a:rPr lang="en-US" altLang="en-US" sz="2800">
                <a:latin typeface="Tahoma" pitchFamily="34" charset="0"/>
              </a:rPr>
              <a:t> + 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2</a:t>
            </a:r>
            <a:r>
              <a:rPr lang="en-US" altLang="en-US" sz="2800" baseline="-25000">
                <a:latin typeface="Tahoma" pitchFamily="34" charset="0"/>
              </a:rPr>
              <a:t>i</a:t>
            </a:r>
            <a:r>
              <a:rPr lang="en-US" altLang="en-US" sz="2800">
                <a:latin typeface="Tahoma" pitchFamily="34" charset="0"/>
              </a:rPr>
              <a:t> x</a:t>
            </a:r>
            <a:r>
              <a:rPr lang="en-US" altLang="en-US" sz="2800" baseline="-25000">
                <a:latin typeface="Tahoma" pitchFamily="34" charset="0"/>
              </a:rPr>
              <a:t>1it</a:t>
            </a:r>
            <a:r>
              <a:rPr lang="en-US" altLang="en-US" sz="2800">
                <a:latin typeface="Tahoma" pitchFamily="34" charset="0"/>
              </a:rPr>
              <a:t> + 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3</a:t>
            </a:r>
            <a:r>
              <a:rPr lang="en-US" altLang="en-US" sz="2800" baseline="-25000">
                <a:latin typeface="Tahoma" pitchFamily="34" charset="0"/>
              </a:rPr>
              <a:t>i</a:t>
            </a:r>
            <a:r>
              <a:rPr lang="en-US" altLang="en-US" sz="2800">
                <a:latin typeface="Tahoma" pitchFamily="34" charset="0"/>
              </a:rPr>
              <a:t> x</a:t>
            </a:r>
            <a:r>
              <a:rPr lang="en-US" altLang="en-US" sz="2800" baseline="-25000">
                <a:latin typeface="Tahoma" pitchFamily="34" charset="0"/>
              </a:rPr>
              <a:t>2it</a:t>
            </a:r>
            <a:r>
              <a:rPr lang="en-US" altLang="en-US" sz="2800">
                <a:latin typeface="Tahoma" pitchFamily="34" charset="0"/>
              </a:rPr>
              <a:t> + 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</a:t>
            </a:r>
            <a:r>
              <a:rPr lang="en-US" altLang="en-US" sz="2800" baseline="-25000">
                <a:latin typeface="Tahoma" pitchFamily="34" charset="0"/>
              </a:rPr>
              <a:t>it</a:t>
            </a:r>
            <a:r>
              <a:rPr lang="en-US" altLang="en-US">
                <a:latin typeface="Tahoma" pitchFamily="34" charset="0"/>
              </a:rPr>
              <a:t>.</a:t>
            </a:r>
          </a:p>
          <a:p>
            <a:r>
              <a:rPr lang="en-US" altLang="en-US" sz="2800">
                <a:latin typeface="Tahoma" pitchFamily="34" charset="0"/>
                <a:sym typeface="Symbol" pitchFamily="18" charset="2"/>
              </a:rPr>
              <a:t>         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1i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=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1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+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1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 z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 + u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1i</a:t>
            </a:r>
          </a:p>
          <a:p>
            <a:r>
              <a:rPr lang="en-US" altLang="en-US" sz="2800">
                <a:latin typeface="Tahoma" pitchFamily="34" charset="0"/>
                <a:sym typeface="Symbol" pitchFamily="18" charset="2"/>
              </a:rPr>
              <a:t>         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2i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=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2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+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2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 z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 + u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2i</a:t>
            </a:r>
          </a:p>
          <a:p>
            <a:r>
              <a:rPr lang="en-US" altLang="en-US" sz="2800">
                <a:latin typeface="Tahoma" pitchFamily="34" charset="0"/>
                <a:sym typeface="Symbol" pitchFamily="18" charset="2"/>
              </a:rPr>
              <a:t>         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3i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=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3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+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3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 z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 altLang="en-US" sz="2800">
                <a:latin typeface="Tahoma" pitchFamily="34" charset="0"/>
                <a:sym typeface="Symbol" pitchFamily="18" charset="2"/>
              </a:rPr>
              <a:t> + u</a:t>
            </a:r>
            <a:r>
              <a:rPr lang="en-US" altLang="en-US" sz="2800" baseline="-25000">
                <a:latin typeface="Tahoma" pitchFamily="34" charset="0"/>
                <a:sym typeface="Symbol" pitchFamily="18" charset="2"/>
              </a:rPr>
              <a:t>3i</a:t>
            </a:r>
          </a:p>
          <a:p>
            <a:endParaRPr lang="en-US" altLang="en-US" sz="28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Estimated HLM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500813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RP vs. HLM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209800"/>
            <a:ext cx="3021012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37052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2590800" y="2438400"/>
            <a:ext cx="762000" cy="29718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5715000" y="2438400"/>
            <a:ext cx="762000" cy="29718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Random </a:t>
            </a:r>
            <a:r>
              <a:rPr lang="en-US" altLang="en-US" smtClean="0"/>
              <a:t>Effects Linear Model</a:t>
            </a:r>
            <a:endParaRPr lang="en-US" altLang="en-US" dirty="0" smtClean="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15779125"/>
              </p:ext>
            </p:extLst>
          </p:nvPr>
        </p:nvGraphicFramePr>
        <p:xfrm>
          <a:off x="609600" y="2133600"/>
          <a:ext cx="4432300" cy="2854325"/>
        </p:xfrm>
        <a:graphic>
          <a:graphicData uri="http://schemas.openxmlformats.org/presentationml/2006/ole">
            <p:oleObj spid="_x0000_s125968" name="Equation" r:id="rId4" imgW="2286000" imgH="1473200" progId="Equation.DSMT4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42821926"/>
              </p:ext>
            </p:extLst>
          </p:nvPr>
        </p:nvGraphicFramePr>
        <p:xfrm>
          <a:off x="2667000" y="2438400"/>
          <a:ext cx="6172200" cy="1898650"/>
        </p:xfrm>
        <a:graphic>
          <a:graphicData uri="http://schemas.openxmlformats.org/presentationml/2006/ole">
            <p:oleObj spid="_x0000_s125969" name="Equation" r:id="rId5" imgW="3136900" imgH="965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255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MLE: REM - Panel Data</a:t>
            </a:r>
            <a:endParaRPr lang="en-US" altLang="en-US" baseline="-25000" dirty="0" smtClean="0"/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15779517"/>
              </p:ext>
            </p:extLst>
          </p:nvPr>
        </p:nvGraphicFramePr>
        <p:xfrm>
          <a:off x="657225" y="2057400"/>
          <a:ext cx="8267700" cy="3246438"/>
        </p:xfrm>
        <a:graphic>
          <a:graphicData uri="http://schemas.openxmlformats.org/presentationml/2006/ole">
            <p:oleObj spid="_x0000_s117771" name="Equation" r:id="rId4" imgW="4978400" imgH="1955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342035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Maximum Simulated Likelihood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477838" y="1639888"/>
          <a:ext cx="8307387" cy="4654550"/>
        </p:xfrm>
        <a:graphic>
          <a:graphicData uri="http://schemas.openxmlformats.org/presentationml/2006/ole">
            <p:oleObj spid="_x0000_s118793" name="Equation" r:id="rId4" imgW="4940300" imgH="27686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632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Likelihood Function for Individual i</a:t>
            </a:r>
          </a:p>
        </p:txBody>
      </p:sp>
      <p:graphicFrame>
        <p:nvGraphicFramePr>
          <p:cNvPr id="30723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37476554"/>
              </p:ext>
            </p:extLst>
          </p:nvPr>
        </p:nvGraphicFramePr>
        <p:xfrm>
          <a:off x="381000" y="2438400"/>
          <a:ext cx="8390370" cy="3124200"/>
        </p:xfrm>
        <a:graphic>
          <a:graphicData uri="http://schemas.openxmlformats.org/presentationml/2006/ole">
            <p:oleObj spid="_x0000_s119819" name="Equation" r:id="rId4" imgW="5969000" imgH="2222500" progId="Equation.DSMT4">
              <p:embed/>
            </p:oleObj>
          </a:graphicData>
        </a:graphic>
      </p:graphicFrame>
      <p:cxnSp>
        <p:nvCxnSpPr>
          <p:cNvPr id="3" name="Straight Arrow Connector 2"/>
          <p:cNvCxnSpPr/>
          <p:nvPr/>
        </p:nvCxnSpPr>
        <p:spPr bwMode="auto">
          <a:xfrm flipH="1" flipV="1">
            <a:off x="6705600" y="3343275"/>
            <a:ext cx="914400" cy="4953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2971800" y="3124200"/>
            <a:ext cx="3657600" cy="704850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695575" y="4476750"/>
            <a:ext cx="3657600" cy="704850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0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Log Likelihood Function</a:t>
            </a:r>
          </a:p>
        </p:txBody>
      </p:sp>
      <p:graphicFrame>
        <p:nvGraphicFramePr>
          <p:cNvPr id="3277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95400" y="2246313"/>
          <a:ext cx="6965950" cy="2962275"/>
        </p:xfrm>
        <a:graphic>
          <a:graphicData uri="http://schemas.openxmlformats.org/presentationml/2006/ole">
            <p:oleObj spid="_x0000_s120839" name="Equation" r:id="rId3" imgW="4838700" imgH="2057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697845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Computing the Expected LogL</a:t>
            </a:r>
          </a:p>
        </p:txBody>
      </p:sp>
      <p:graphicFrame>
        <p:nvGraphicFramePr>
          <p:cNvPr id="3379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03263" y="1981200"/>
          <a:ext cx="6681787" cy="2608263"/>
        </p:xfrm>
        <a:graphic>
          <a:graphicData uri="http://schemas.openxmlformats.org/presentationml/2006/ole">
            <p:oleObj spid="_x0000_s121865" name="Equation" r:id="rId4" imgW="4749800" imgH="1854200" progId="Equation.DSMT4">
              <p:embed/>
            </p:oleObj>
          </a:graphicData>
        </a:graphic>
      </p:graphicFrame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990600" y="4876800"/>
            <a:ext cx="78486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it-IT" altLang="en-US" b="1">
                <a:latin typeface="Tahoma" panose="020B0604030504040204" pitchFamily="34" charset="0"/>
              </a:rPr>
              <a:t>Example: Hermite Quadrature Nodes and Weights, H=5</a:t>
            </a:r>
          </a:p>
          <a:p>
            <a:r>
              <a:rPr lang="it-IT" altLang="en-US" b="1">
                <a:latin typeface="Tahoma" panose="020B0604030504040204" pitchFamily="34" charset="0"/>
              </a:rPr>
              <a:t>Nodes:    -2.02018,-0.95857, 0.00000, 0.95857, 2.02018</a:t>
            </a:r>
          </a:p>
          <a:p>
            <a:r>
              <a:rPr lang="it-IT" altLang="en-US" b="1">
                <a:latin typeface="Tahoma" panose="020B0604030504040204" pitchFamily="34" charset="0"/>
              </a:rPr>
              <a:t>Weights:  1.99532,0.39362,  0.94531,  0.39362, 1.99532</a:t>
            </a:r>
          </a:p>
          <a:p>
            <a:r>
              <a:rPr lang="it-IT" altLang="en-US" b="1">
                <a:latin typeface="Tahoma" panose="020B0604030504040204" pitchFamily="34" charset="0"/>
              </a:rPr>
              <a:t>Applications usually use many more points, up to 96 and</a:t>
            </a:r>
          </a:p>
          <a:p>
            <a:r>
              <a:rPr lang="it-IT" altLang="en-US" b="1">
                <a:latin typeface="Tahoma" panose="020B0604030504040204" pitchFamily="34" charset="0"/>
              </a:rPr>
              <a:t>Much more accurate (more digits) representations.</a:t>
            </a:r>
            <a:endParaRPr lang="en-US" altLang="en-US" b="1">
              <a:latin typeface="Tahoma" panose="020B0604030504040204" pitchFamily="34" charset="0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1371600" y="2411413"/>
            <a:ext cx="3810000" cy="6096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0257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Quadrature</a:t>
            </a:r>
          </a:p>
        </p:txBody>
      </p:sp>
      <p:graphicFrame>
        <p:nvGraphicFramePr>
          <p:cNvPr id="35843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48875354"/>
              </p:ext>
            </p:extLst>
          </p:nvPr>
        </p:nvGraphicFramePr>
        <p:xfrm>
          <a:off x="1049338" y="2438400"/>
          <a:ext cx="6891337" cy="2843213"/>
        </p:xfrm>
        <a:graphic>
          <a:graphicData uri="http://schemas.openxmlformats.org/presentationml/2006/ole">
            <p:oleObj spid="_x0000_s122889" name="Equation" r:id="rId4" imgW="4864100" imgH="2006600" progId="Equation.DSMT4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2819400" y="3657600"/>
            <a:ext cx="533400" cy="381000"/>
          </a:xfrm>
          <a:prstGeom prst="rect">
            <a:avLst/>
          </a:prstGeom>
          <a:solidFill>
            <a:srgbClr val="FF33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934200" y="3479006"/>
            <a:ext cx="533400" cy="381000"/>
          </a:xfrm>
          <a:prstGeom prst="rect">
            <a:avLst/>
          </a:prstGeom>
          <a:solidFill>
            <a:srgbClr val="FF33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79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32 Point Hermite Quadrature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381000" y="1828800"/>
            <a:ext cx="83820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Nodes are a</a:t>
            </a:r>
            <a:r>
              <a:rPr lang="en-US" altLang="en-US" sz="1400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and use negative and positive values</a:t>
            </a:r>
            <a:endParaRPr lang="en-US" alt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0.194840741569399326708741289532, 0.584978765435932448466957544011,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0.976500463589682838484704871982, 1.37037641095287183816170564864,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1.76765410946320160462767325853,  2.16949918360611217330570559502,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2.57724953773231745403092930114,  2.99249082500237420628549407606,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3.41716749281857073587392729564,  3.85375548547144464388787292109,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4.30554795335119844526348653193,  4.77716450350259639303579405689,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5.27555098651588012781906048140,  5.81222594951591383276596615366,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6.40949814926966041217376374153,  7.12581390983072757279520760342/</a:t>
            </a:r>
          </a:p>
          <a:p>
            <a:endParaRPr lang="en-US" alt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Weights are </a:t>
            </a:r>
            <a:r>
              <a:rPr lang="en-US" altLang="en-US" sz="1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US" altLang="en-US" sz="1400" b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altLang="en-US" sz="1400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and use same weight for a</a:t>
            </a:r>
            <a:r>
              <a:rPr lang="en-US" altLang="en-US" sz="1400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and -a</a:t>
            </a:r>
            <a:r>
              <a:rPr lang="en-US" altLang="en-US" sz="1400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endParaRPr lang="en-US" alt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3.75238352592802392866818389D-1, 2.77458142302529898137698919D-1,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1.51269734076642482575147115D-1, 6.04581309559126141865857608D-2,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1.75534288315734303034378446D-2, 3.65489032665442807912565712D-3,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5.36268365527972045970238102D-4, 5.41658406181998255800193939D-5,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3.65058512956237605737032419D-6, 1.57416779254559402926869258D-7,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4.09883216477089661823504101D-9, 5.93329146339663861451156822D-11,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4.21501021132644757296944521D-13,1.19734401709284866582868190D-15,</a:t>
            </a:r>
          </a:p>
          <a:p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9.23173653651829223349442007D-19,7.31067642738416239327427846D-23/</a:t>
            </a:r>
          </a:p>
        </p:txBody>
      </p:sp>
    </p:spTree>
    <p:extLst>
      <p:ext uri="{BB962C8B-B14F-4D97-AF65-F5344CB8AC3E}">
        <p14:creationId xmlns="" xmlns:p14="http://schemas.microsoft.com/office/powerpoint/2010/main" val="378109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Compute the Integral by Simulation</a:t>
            </a:r>
          </a:p>
        </p:txBody>
      </p:sp>
      <p:graphicFrame>
        <p:nvGraphicFramePr>
          <p:cNvPr id="3891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96988" y="1447800"/>
          <a:ext cx="6507162" cy="5213350"/>
        </p:xfrm>
        <a:graphic>
          <a:graphicData uri="http://schemas.openxmlformats.org/presentationml/2006/ole">
            <p:oleObj spid="_x0000_s123913" name="Equation" r:id="rId4" imgW="4660900" imgH="3733800" progId="Equation.DSMT4">
              <p:embed/>
            </p:oleObj>
          </a:graphicData>
        </a:graphic>
      </p:graphicFrame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2549525" y="2160588"/>
            <a:ext cx="3810000" cy="6096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38917" name="Straight Arrow Connector 5"/>
          <p:cNvCxnSpPr>
            <a:cxnSpLocks noChangeShapeType="1"/>
          </p:cNvCxnSpPr>
          <p:nvPr/>
        </p:nvCxnSpPr>
        <p:spPr bwMode="auto">
          <a:xfrm flipH="1">
            <a:off x="6248400" y="3581400"/>
            <a:ext cx="609600" cy="381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918" name="Straight Arrow Connector 6"/>
          <p:cNvCxnSpPr>
            <a:cxnSpLocks noChangeShapeType="1"/>
          </p:cNvCxnSpPr>
          <p:nvPr/>
        </p:nvCxnSpPr>
        <p:spPr bwMode="auto">
          <a:xfrm flipH="1">
            <a:off x="6096000" y="4572000"/>
            <a:ext cx="609600" cy="381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20710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Convergence Results</a:t>
            </a:r>
          </a:p>
        </p:txBody>
      </p:sp>
      <p:graphicFrame>
        <p:nvGraphicFramePr>
          <p:cNvPr id="40963" name="Object 4"/>
          <p:cNvGraphicFramePr>
            <a:graphicFrameLocks noChangeAspect="1"/>
          </p:cNvGraphicFramePr>
          <p:nvPr/>
        </p:nvGraphicFramePr>
        <p:xfrm>
          <a:off x="838200" y="1981200"/>
          <a:ext cx="7824788" cy="4267200"/>
        </p:xfrm>
        <a:graphic>
          <a:graphicData uri="http://schemas.openxmlformats.org/presentationml/2006/ole">
            <p:oleObj spid="_x0000_s124937" name="Equation" r:id="rId4" imgW="5473700" imgH="29845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683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06488"/>
            <a:ext cx="3352800" cy="457200"/>
          </a:xfrm>
        </p:spPr>
        <p:txBody>
          <a:bodyPr/>
          <a:lstStyle/>
          <a:p>
            <a:pPr eaLnBrk="1" hangingPunct="1"/>
            <a:r>
              <a:rPr lang="en-US" altLang="en-US" smtClean="0"/>
              <a:t>MSL vs. ML </a:t>
            </a:r>
          </a:p>
        </p:txBody>
      </p:sp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828800"/>
            <a:ext cx="682942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5" y="854075"/>
            <a:ext cx="49053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10"/>
          <p:cNvSpPr txBox="1">
            <a:spLocks noChangeArrowheads="1"/>
          </p:cNvSpPr>
          <p:nvPr/>
        </p:nvSpPr>
        <p:spPr bwMode="auto">
          <a:xfrm>
            <a:off x="4419600" y="2362200"/>
            <a:ext cx="2971800" cy="7381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/>
              <a:t>          FGLS         MLE         MSL</a:t>
            </a:r>
          </a:p>
          <a:p>
            <a:r>
              <a:rPr lang="en-US" altLang="en-US" sz="1400">
                <a:sym typeface="Symbol" panose="05050102010706020507" pitchFamily="18" charset="2"/>
              </a:rPr>
              <a:t></a:t>
            </a:r>
            <a:r>
              <a:rPr lang="en-US" altLang="en-US" sz="1400" baseline="-25000">
                <a:sym typeface="Symbol" panose="05050102010706020507" pitchFamily="18" charset="2"/>
              </a:rPr>
              <a:t></a:t>
            </a:r>
            <a:r>
              <a:rPr lang="en-US" altLang="en-US" sz="1400" baseline="30000"/>
              <a:t>2</a:t>
            </a:r>
            <a:r>
              <a:rPr lang="en-US" altLang="en-US" sz="1400"/>
              <a:t>    .023119      .023534     .023779</a:t>
            </a:r>
          </a:p>
          <a:p>
            <a:r>
              <a:rPr lang="en-US" altLang="en-US" sz="1400">
                <a:sym typeface="Symbol" panose="05050102010706020507" pitchFamily="18" charset="2"/>
              </a:rPr>
              <a:t></a:t>
            </a:r>
            <a:r>
              <a:rPr lang="en-US" altLang="en-US" sz="1400" baseline="-25000">
                <a:sym typeface="Symbol" panose="05050102010706020507" pitchFamily="18" charset="2"/>
              </a:rPr>
              <a:t>u</a:t>
            </a:r>
            <a:r>
              <a:rPr lang="en-US" altLang="en-US" sz="1400" baseline="30000"/>
              <a:t>2</a:t>
            </a:r>
            <a:r>
              <a:rPr lang="en-US" altLang="en-US" sz="1400"/>
              <a:t>   .102531       .708869     .576658</a:t>
            </a:r>
          </a:p>
        </p:txBody>
      </p:sp>
    </p:spTree>
    <p:extLst>
      <p:ext uri="{BB962C8B-B14F-4D97-AF65-F5344CB8AC3E}">
        <p14:creationId xmlns="" xmlns:p14="http://schemas.microsoft.com/office/powerpoint/2010/main" val="35347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 idx="4294967295"/>
          </p:nvPr>
        </p:nvSpPr>
        <p:spPr>
          <a:xfrm>
            <a:off x="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Simulating Conditional Means </a:t>
            </a:r>
            <a:br>
              <a:rPr lang="en-US" altLang="en-US" smtClean="0"/>
            </a:br>
            <a:r>
              <a:rPr lang="en-US" altLang="en-US" smtClean="0"/>
              <a:t>for Individual Parameters</a:t>
            </a: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458" name="Object 1"/>
          <p:cNvGraphicFramePr>
            <a:graphicFrameLocks noChangeAspect="1"/>
          </p:cNvGraphicFramePr>
          <p:nvPr/>
        </p:nvGraphicFramePr>
        <p:xfrm>
          <a:off x="457200" y="2286000"/>
          <a:ext cx="7699375" cy="2749550"/>
        </p:xfrm>
        <a:graphic>
          <a:graphicData uri="http://schemas.openxmlformats.org/presentationml/2006/ole">
            <p:oleObj spid="_x0000_s19475" name="Equation" r:id="rId4" imgW="4051300" imgH="1447800" progId="Equation.DSMT4">
              <p:embed/>
            </p:oleObj>
          </a:graphicData>
        </a:graphic>
      </p:graphicFrame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685800" y="52578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2400" b="1">
                <a:latin typeface="Arial" charset="0"/>
              </a:rPr>
              <a:t>Posterior estimates of E[parameters(i) | Data(i)]</a:t>
            </a:r>
          </a:p>
        </p:txBody>
      </p:sp>
      <p:sp>
        <p:nvSpPr>
          <p:cNvPr id="19462" name="Rectangle 11"/>
          <p:cNvSpPr>
            <a:spLocks noChangeArrowheads="1"/>
          </p:cNvSpPr>
          <p:nvPr/>
        </p:nvSpPr>
        <p:spPr bwMode="auto">
          <a:xfrm>
            <a:off x="4564063" y="2209800"/>
            <a:ext cx="36576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9463" name="Rectangle 12"/>
          <p:cNvSpPr>
            <a:spLocks noChangeArrowheads="1"/>
          </p:cNvSpPr>
          <p:nvPr/>
        </p:nvSpPr>
        <p:spPr bwMode="auto">
          <a:xfrm>
            <a:off x="3276600" y="3276600"/>
            <a:ext cx="4953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RP Model for Individual </a:t>
            </a:r>
            <a:br>
              <a:rPr lang="en-US" altLang="en-US" smtClean="0"/>
            </a:br>
            <a:r>
              <a:rPr lang="en-US" altLang="en-US" smtClean="0"/>
              <a:t>Coefficients on Education</a:t>
            </a:r>
          </a:p>
        </p:txBody>
      </p:sp>
      <p:pic>
        <p:nvPicPr>
          <p:cNvPr id="1966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80772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5257800" y="5943600"/>
            <a:ext cx="0" cy="4572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3810000" y="64124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Fixed Coefficient Estimate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17611</TotalTime>
  <Words>918</Words>
  <Application>Microsoft Office PowerPoint</Application>
  <PresentationFormat>On-screen Show (4:3)</PresentationFormat>
  <Paragraphs>206</Paragraphs>
  <Slides>66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3_Quadrant</vt:lpstr>
      <vt:lpstr>MathType 6.0 Equation</vt:lpstr>
      <vt:lpstr>Equation</vt:lpstr>
      <vt:lpstr>Econometric Analysis of Panel Data</vt:lpstr>
      <vt:lpstr>12 Random parameters in linear models</vt:lpstr>
      <vt:lpstr>A Random Parameters Linear Model</vt:lpstr>
      <vt:lpstr>OLS Results</vt:lpstr>
      <vt:lpstr>Simple Nonrandom Interaction</vt:lpstr>
      <vt:lpstr>Maximum Simulated Likelihood</vt:lpstr>
      <vt:lpstr>RP Model for Individual  Coefficients on Education</vt:lpstr>
      <vt:lpstr>A Hierarchical Linear Model</vt:lpstr>
      <vt:lpstr>HLM</vt:lpstr>
      <vt:lpstr>Parameter Heterogeneity</vt:lpstr>
      <vt:lpstr>Slide 11</vt:lpstr>
      <vt:lpstr>Discrete Parameter Variation</vt:lpstr>
      <vt:lpstr>Slide 13</vt:lpstr>
      <vt:lpstr>Slide 14</vt:lpstr>
      <vt:lpstr>Endogenous Switching (ca.1980)</vt:lpstr>
      <vt:lpstr>Endogenous Switching 2017</vt:lpstr>
      <vt:lpstr>Observed Switching</vt:lpstr>
      <vt:lpstr>Log Likelihood for an LC Model</vt:lpstr>
      <vt:lpstr>Slide 19</vt:lpstr>
      <vt:lpstr>Example: Mixture of Normals</vt:lpstr>
      <vt:lpstr>Unmixing a Mixed Sample (T=1,Q=2)</vt:lpstr>
      <vt:lpstr>Mixture of Normals</vt:lpstr>
      <vt:lpstr>Estimating Which Class</vt:lpstr>
      <vt:lpstr>Posterior for Normal Mixture</vt:lpstr>
      <vt:lpstr>Estimated Posterior Probabilities</vt:lpstr>
      <vt:lpstr>More Difficult When the  Populations are Close Together</vt:lpstr>
      <vt:lpstr>The Technique Still Works</vt:lpstr>
      <vt:lpstr>Predicting Class Membership</vt:lpstr>
      <vt:lpstr>How Many Classes?</vt:lpstr>
      <vt:lpstr>A Latent Class Regression</vt:lpstr>
      <vt:lpstr>An Extended Latent Class Model</vt:lpstr>
      <vt:lpstr>Health Satisfaction Model</vt:lpstr>
      <vt:lpstr>Estimating E[βi |Xi,yi, β1…, βQ]</vt:lpstr>
      <vt:lpstr>Slide 34</vt:lpstr>
      <vt:lpstr>Baltagi and Griffin’s Gasoline Data</vt:lpstr>
      <vt:lpstr>3 Class Linear Gasoline Model</vt:lpstr>
      <vt:lpstr>Estimated Parameters       LCM      vs.       Gen1 RPM</vt:lpstr>
      <vt:lpstr>Heckman and Singer’s RE Model</vt:lpstr>
      <vt:lpstr>LC3 Regression for Doctor Visits</vt:lpstr>
      <vt:lpstr>       3 Class Heckman-Singer Form</vt:lpstr>
      <vt:lpstr>Slide 41</vt:lpstr>
      <vt:lpstr>The EM Algorithm</vt:lpstr>
      <vt:lpstr>Implementing EM for LC Models</vt:lpstr>
      <vt:lpstr>Continuous Parameter Variation  (The Random Parameters Model)</vt:lpstr>
      <vt:lpstr>OLS and GLS Are Consistent for </vt:lpstr>
      <vt:lpstr>ML Estimation of the RPM</vt:lpstr>
      <vt:lpstr>RP Gasoline Market</vt:lpstr>
      <vt:lpstr>Parameter Covariance matrix</vt:lpstr>
      <vt:lpstr>RP          vs.          Gen1</vt:lpstr>
      <vt:lpstr>Modeling Parameter Heterogeneity</vt:lpstr>
      <vt:lpstr>Hierarchical Linear Model</vt:lpstr>
      <vt:lpstr>Estimated HLM</vt:lpstr>
      <vt:lpstr>RP vs. HLM</vt:lpstr>
      <vt:lpstr>Random Effects Linear Model</vt:lpstr>
      <vt:lpstr>MLE: REM - Panel Data</vt:lpstr>
      <vt:lpstr>Maximum Simulated Likelihood</vt:lpstr>
      <vt:lpstr>Likelihood Function for Individual i</vt:lpstr>
      <vt:lpstr>Log Likelihood Function</vt:lpstr>
      <vt:lpstr>Computing the Expected LogL</vt:lpstr>
      <vt:lpstr>Quadrature</vt:lpstr>
      <vt:lpstr>32 Point Hermite Quadrature</vt:lpstr>
      <vt:lpstr>Compute the Integral by Simulation</vt:lpstr>
      <vt:lpstr>Convergence Results</vt:lpstr>
      <vt:lpstr>MSL vs. ML </vt:lpstr>
      <vt:lpstr>Simulating Conditional Means  for Individual Parameters</vt:lpstr>
      <vt:lpstr>RP Model for Individual  Coefficients on Education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212</cp:revision>
  <cp:lastPrinted>2017-03-21T15:44:46Z</cp:lastPrinted>
  <dcterms:created xsi:type="dcterms:W3CDTF">2001-06-17T19:05:03Z</dcterms:created>
  <dcterms:modified xsi:type="dcterms:W3CDTF">2019-12-22T16:17:16Z</dcterms:modified>
</cp:coreProperties>
</file>