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notesSlides/notesSlide63.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Default Extension="bin" ContentType="application/vnd.openxmlformats-officedocument.oleObject"/>
  <Override PartName="/ppt/notesSlides/notesSlide68.xml" ContentType="application/vnd.openxmlformats-officedocument.presentationml.notesSlide+xml"/>
  <Override PartName="/ppt/notesSlides/notesSlide79.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ppt/notesSlides/notesSlide71.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notesSlides/notesSlide78.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15" r:id="rId1"/>
  </p:sldMasterIdLst>
  <p:notesMasterIdLst>
    <p:notesMasterId r:id="rId95"/>
  </p:notesMasterIdLst>
  <p:handoutMasterIdLst>
    <p:handoutMasterId r:id="rId96"/>
  </p:handoutMasterIdLst>
  <p:sldIdLst>
    <p:sldId id="532" r:id="rId2"/>
    <p:sldId id="435" r:id="rId3"/>
    <p:sldId id="436" r:id="rId4"/>
    <p:sldId id="437" r:id="rId5"/>
    <p:sldId id="438" r:id="rId6"/>
    <p:sldId id="462" r:id="rId7"/>
    <p:sldId id="439" r:id="rId8"/>
    <p:sldId id="463" r:id="rId9"/>
    <p:sldId id="440" r:id="rId10"/>
    <p:sldId id="464" r:id="rId11"/>
    <p:sldId id="465" r:id="rId12"/>
    <p:sldId id="466" r:id="rId13"/>
    <p:sldId id="441" r:id="rId14"/>
    <p:sldId id="469" r:id="rId15"/>
    <p:sldId id="470" r:id="rId16"/>
    <p:sldId id="471" r:id="rId17"/>
    <p:sldId id="472" r:id="rId18"/>
    <p:sldId id="473" r:id="rId19"/>
    <p:sldId id="477" r:id="rId20"/>
    <p:sldId id="479" r:id="rId21"/>
    <p:sldId id="478" r:id="rId22"/>
    <p:sldId id="474" r:id="rId23"/>
    <p:sldId id="476" r:id="rId24"/>
    <p:sldId id="443" r:id="rId25"/>
    <p:sldId id="557" r:id="rId26"/>
    <p:sldId id="480" r:id="rId27"/>
    <p:sldId id="481" r:id="rId28"/>
    <p:sldId id="483" r:id="rId29"/>
    <p:sldId id="482" r:id="rId30"/>
    <p:sldId id="484" r:id="rId31"/>
    <p:sldId id="485" r:id="rId32"/>
    <p:sldId id="487" r:id="rId33"/>
    <p:sldId id="488" r:id="rId34"/>
    <p:sldId id="445" r:id="rId35"/>
    <p:sldId id="496" r:id="rId36"/>
    <p:sldId id="448" r:id="rId37"/>
    <p:sldId id="450" r:id="rId38"/>
    <p:sldId id="491" r:id="rId39"/>
    <p:sldId id="494" r:id="rId40"/>
    <p:sldId id="492" r:id="rId41"/>
    <p:sldId id="490" r:id="rId42"/>
    <p:sldId id="539" r:id="rId43"/>
    <p:sldId id="499" r:id="rId44"/>
    <p:sldId id="500" r:id="rId45"/>
    <p:sldId id="501" r:id="rId46"/>
    <p:sldId id="535" r:id="rId47"/>
    <p:sldId id="502" r:id="rId48"/>
    <p:sldId id="536" r:id="rId49"/>
    <p:sldId id="451" r:id="rId50"/>
    <p:sldId id="453" r:id="rId51"/>
    <p:sldId id="503" r:id="rId52"/>
    <p:sldId id="504" r:id="rId53"/>
    <p:sldId id="505" r:id="rId54"/>
    <p:sldId id="506" r:id="rId55"/>
    <p:sldId id="527" r:id="rId56"/>
    <p:sldId id="507" r:id="rId57"/>
    <p:sldId id="454" r:id="rId58"/>
    <p:sldId id="508" r:id="rId59"/>
    <p:sldId id="456" r:id="rId60"/>
    <p:sldId id="509" r:id="rId61"/>
    <p:sldId id="455" r:id="rId62"/>
    <p:sldId id="560" r:id="rId63"/>
    <p:sldId id="561" r:id="rId64"/>
    <p:sldId id="558" r:id="rId65"/>
    <p:sldId id="559" r:id="rId66"/>
    <p:sldId id="457" r:id="rId67"/>
    <p:sldId id="510" r:id="rId68"/>
    <p:sldId id="537" r:id="rId69"/>
    <p:sldId id="511" r:id="rId70"/>
    <p:sldId id="512" r:id="rId71"/>
    <p:sldId id="495" r:id="rId72"/>
    <p:sldId id="515" r:id="rId73"/>
    <p:sldId id="516" r:id="rId74"/>
    <p:sldId id="517" r:id="rId75"/>
    <p:sldId id="518" r:id="rId76"/>
    <p:sldId id="520" r:id="rId77"/>
    <p:sldId id="540" r:id="rId78"/>
    <p:sldId id="541" r:id="rId79"/>
    <p:sldId id="542" r:id="rId80"/>
    <p:sldId id="543" r:id="rId81"/>
    <p:sldId id="544" r:id="rId82"/>
    <p:sldId id="545" r:id="rId83"/>
    <p:sldId id="546" r:id="rId84"/>
    <p:sldId id="547" r:id="rId85"/>
    <p:sldId id="548" r:id="rId86"/>
    <p:sldId id="549" r:id="rId87"/>
    <p:sldId id="550" r:id="rId88"/>
    <p:sldId id="551" r:id="rId89"/>
    <p:sldId id="552" r:id="rId90"/>
    <p:sldId id="553" r:id="rId91"/>
    <p:sldId id="554" r:id="rId92"/>
    <p:sldId id="555" r:id="rId93"/>
    <p:sldId id="556" r:id="rId94"/>
  </p:sldIdLst>
  <p:sldSz cx="9144000" cy="6858000" type="screen4x3"/>
  <p:notesSz cx="7023100" cy="9309100"/>
  <p:defaultTex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Arial" charset="0"/>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Arial" charset="0"/>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Arial" charset="0"/>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Arial" charset="0"/>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Arial" charset="0"/>
      </a:defRPr>
    </a:lvl5pPr>
    <a:lvl6pPr marL="2286000" algn="l" defTabSz="914400" rtl="0" eaLnBrk="1" latinLnBrk="0" hangingPunct="1">
      <a:defRPr kern="1200">
        <a:solidFill>
          <a:schemeClr val="tx1"/>
        </a:solidFill>
        <a:latin typeface="Times New Roman" pitchFamily="18" charset="0"/>
        <a:ea typeface="+mn-ea"/>
        <a:cs typeface="Arial" charset="0"/>
      </a:defRPr>
    </a:lvl6pPr>
    <a:lvl7pPr marL="2743200" algn="l" defTabSz="914400" rtl="0" eaLnBrk="1" latinLnBrk="0" hangingPunct="1">
      <a:defRPr kern="1200">
        <a:solidFill>
          <a:schemeClr val="tx1"/>
        </a:solidFill>
        <a:latin typeface="Times New Roman" pitchFamily="18" charset="0"/>
        <a:ea typeface="+mn-ea"/>
        <a:cs typeface="Arial" charset="0"/>
      </a:defRPr>
    </a:lvl7pPr>
    <a:lvl8pPr marL="3200400" algn="l" defTabSz="914400" rtl="0" eaLnBrk="1" latinLnBrk="0" hangingPunct="1">
      <a:defRPr kern="1200">
        <a:solidFill>
          <a:schemeClr val="tx1"/>
        </a:solidFill>
        <a:latin typeface="Times New Roman" pitchFamily="18" charset="0"/>
        <a:ea typeface="+mn-ea"/>
        <a:cs typeface="Arial" charset="0"/>
      </a:defRPr>
    </a:lvl8pPr>
    <a:lvl9pPr marL="3657600" algn="l" defTabSz="914400" rtl="0" eaLnBrk="1" latinLnBrk="0" hangingPunct="1">
      <a:defRPr kern="1200">
        <a:solidFill>
          <a:schemeClr val="tx1"/>
        </a:solidFill>
        <a:latin typeface="Times New Roman" pitchFamily="18" charset="0"/>
        <a:ea typeface="+mn-ea"/>
        <a:cs typeface="Arial" charset="0"/>
      </a:defRPr>
    </a:lvl9pPr>
  </p:defaultTextStyle>
  <p:extLst>
    <p:ext uri="{EFAFB233-063F-42B5-8137-9DF3F51BA10A}">
      <p15:sldGuideLst xmlns="" xmlns:p15="http://schemas.microsoft.com/office/powerpoint/2012/main">
        <p15:guide id="1" orient="horz" pos="4128">
          <p15:clr>
            <a:srgbClr val="A4A3A4"/>
          </p15:clr>
        </p15:guide>
        <p15:guide id="2" pos="2880">
          <p15:clr>
            <a:srgbClr val="A4A3A4"/>
          </p15:clr>
        </p15:guide>
      </p15:sldGuideLst>
    </p:ext>
    <p:ext uri="{2D200454-40CA-4A62-9FC3-DE9A4176ACB9}">
      <p15:notesGuideLst xmlns="" xmlns:p15="http://schemas.microsoft.com/office/powerpoint/2012/main">
        <p15:guide id="1" orient="horz" pos="2932">
          <p15:clr>
            <a:srgbClr val="A4A3A4"/>
          </p15:clr>
        </p15:guide>
        <p15:guide id="2" pos="221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2121"/>
    <a:srgbClr val="FF3300"/>
    <a:srgbClr val="0066FF"/>
    <a:srgbClr val="000000"/>
    <a:srgbClr val="FFFFFF"/>
    <a:srgbClr val="CCECFF"/>
    <a:srgbClr val="0099FF"/>
    <a:srgbClr val="3399F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644" autoAdjust="0"/>
    <p:restoredTop sz="96913" autoAdjust="0"/>
  </p:normalViewPr>
  <p:slideViewPr>
    <p:cSldViewPr>
      <p:cViewPr varScale="1">
        <p:scale>
          <a:sx n="80" d="100"/>
          <a:sy n="80" d="100"/>
        </p:scale>
        <p:origin x="-744" y="-67"/>
      </p:cViewPr>
      <p:guideLst>
        <p:guide orient="horz" pos="4128"/>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604"/>
    </p:cViewPr>
  </p:sorterViewPr>
  <p:notesViewPr>
    <p:cSldViewPr>
      <p:cViewPr varScale="1">
        <p:scale>
          <a:sx n="85" d="100"/>
          <a:sy n="85" d="100"/>
        </p:scale>
        <p:origin x="-1848" y="-60"/>
      </p:cViewPr>
      <p:guideLst>
        <p:guide orient="horz" pos="2932"/>
        <p:guide pos="2212"/>
      </p:guideLst>
    </p:cSldViewPr>
  </p:notes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image" Target="../media/image11.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27.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31.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32.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33.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34.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35.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37.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38.w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39.w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40.w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41.w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42.w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43.w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45.w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46.w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47.w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50.w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52.w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54.w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56.w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57.w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58.w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61.w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64.wmf"/></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65.w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66.w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67.w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69.wmf"/></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70.wmf"/></Relationships>
</file>

<file path=ppt/drawings/_rels/vmlDrawing45.vml.rels><?xml version="1.0" encoding="UTF-8" standalone="yes"?>
<Relationships xmlns="http://schemas.openxmlformats.org/package/2006/relationships"><Relationship Id="rId1" Type="http://schemas.openxmlformats.org/officeDocument/2006/relationships/image" Target="../media/image71.wmf"/></Relationships>
</file>

<file path=ppt/drawings/_rels/vmlDrawing46.vml.rels><?xml version="1.0" encoding="UTF-8" standalone="yes"?>
<Relationships xmlns="http://schemas.openxmlformats.org/package/2006/relationships"><Relationship Id="rId1" Type="http://schemas.openxmlformats.org/officeDocument/2006/relationships/image" Target="../media/image72.wmf"/></Relationships>
</file>

<file path=ppt/drawings/_rels/vmlDrawing47.vml.rels><?xml version="1.0" encoding="UTF-8" standalone="yes"?>
<Relationships xmlns="http://schemas.openxmlformats.org/package/2006/relationships"><Relationship Id="rId1" Type="http://schemas.openxmlformats.org/officeDocument/2006/relationships/image" Target="../media/image73.wmf"/></Relationships>
</file>

<file path=ppt/drawings/_rels/vmlDrawing48.vml.rels><?xml version="1.0" encoding="UTF-8" standalone="yes"?>
<Relationships xmlns="http://schemas.openxmlformats.org/package/2006/relationships"><Relationship Id="rId1" Type="http://schemas.openxmlformats.org/officeDocument/2006/relationships/image" Target="../media/image74.wmf"/></Relationships>
</file>

<file path=ppt/drawings/_rels/vmlDrawing49.vml.rels><?xml version="1.0" encoding="UTF-8" standalone="yes"?>
<Relationships xmlns="http://schemas.openxmlformats.org/package/2006/relationships"><Relationship Id="rId1" Type="http://schemas.openxmlformats.org/officeDocument/2006/relationships/image" Target="../media/image75.wmf"/></Relationships>
</file>

<file path=ppt/drawings/_rels/vmlDrawing50.vml.rels><?xml version="1.0" encoding="UTF-8" standalone="yes"?>
<Relationships xmlns="http://schemas.openxmlformats.org/package/2006/relationships"><Relationship Id="rId1" Type="http://schemas.openxmlformats.org/officeDocument/2006/relationships/image" Target="../media/image76.wmf"/></Relationships>
</file>

<file path=ppt/drawings/_rels/vmlDrawing51.vml.rels><?xml version="1.0" encoding="UTF-8" standalone="yes"?>
<Relationships xmlns="http://schemas.openxmlformats.org/package/2006/relationships"><Relationship Id="rId1" Type="http://schemas.openxmlformats.org/officeDocument/2006/relationships/image" Target="../media/image81.wmf"/></Relationships>
</file>

<file path=ppt/drawings/_rels/vmlDrawing52.vml.rels><?xml version="1.0" encoding="UTF-8" standalone="yes"?>
<Relationships xmlns="http://schemas.openxmlformats.org/package/2006/relationships"><Relationship Id="rId1" Type="http://schemas.openxmlformats.org/officeDocument/2006/relationships/image" Target="../media/image82.wmf"/></Relationships>
</file>

<file path=ppt/drawings/_rels/vmlDrawing53.vml.rels><?xml version="1.0" encoding="UTF-8" standalone="yes"?>
<Relationships xmlns="http://schemas.openxmlformats.org/package/2006/relationships"><Relationship Id="rId1" Type="http://schemas.openxmlformats.org/officeDocument/2006/relationships/image" Target="../media/image83.wmf"/></Relationships>
</file>

<file path=ppt/drawings/_rels/vmlDrawing54.vml.rels><?xml version="1.0" encoding="UTF-8" standalone="yes"?>
<Relationships xmlns="http://schemas.openxmlformats.org/package/2006/relationships"><Relationship Id="rId1" Type="http://schemas.openxmlformats.org/officeDocument/2006/relationships/image" Target="../media/image84.wmf"/></Relationships>
</file>

<file path=ppt/drawings/_rels/vmlDrawing55.vml.rels><?xml version="1.0" encoding="UTF-8" standalone="yes"?>
<Relationships xmlns="http://schemas.openxmlformats.org/package/2006/relationships"><Relationship Id="rId1" Type="http://schemas.openxmlformats.org/officeDocument/2006/relationships/image" Target="../media/image85.wmf"/></Relationships>
</file>

<file path=ppt/drawings/_rels/vmlDrawing56.vml.rels><?xml version="1.0" encoding="UTF-8" standalone="yes"?>
<Relationships xmlns="http://schemas.openxmlformats.org/package/2006/relationships"><Relationship Id="rId1" Type="http://schemas.openxmlformats.org/officeDocument/2006/relationships/image" Target="../media/image86.wmf"/></Relationships>
</file>

<file path=ppt/drawings/_rels/vmlDrawing57.vml.rels><?xml version="1.0" encoding="UTF-8" standalone="yes"?>
<Relationships xmlns="http://schemas.openxmlformats.org/package/2006/relationships"><Relationship Id="rId1" Type="http://schemas.openxmlformats.org/officeDocument/2006/relationships/image" Target="../media/image87.wmf"/></Relationships>
</file>

<file path=ppt/drawings/_rels/vmlDrawing58.vml.rels><?xml version="1.0" encoding="UTF-8" standalone="yes"?>
<Relationships xmlns="http://schemas.openxmlformats.org/package/2006/relationships"><Relationship Id="rId1" Type="http://schemas.openxmlformats.org/officeDocument/2006/relationships/image" Target="../media/image88.wmf"/></Relationships>
</file>

<file path=ppt/drawings/_rels/vmlDrawing59.vml.rels><?xml version="1.0" encoding="UTF-8" standalone="yes"?>
<Relationships xmlns="http://schemas.openxmlformats.org/package/2006/relationships"><Relationship Id="rId1" Type="http://schemas.openxmlformats.org/officeDocument/2006/relationships/image" Target="../media/image89.wmf"/></Relationships>
</file>

<file path=ppt/drawings/_rels/vmlDrawing60.vml.rels><?xml version="1.0" encoding="UTF-8" standalone="yes"?>
<Relationships xmlns="http://schemas.openxmlformats.org/package/2006/relationships"><Relationship Id="rId1" Type="http://schemas.openxmlformats.org/officeDocument/2006/relationships/image" Target="../media/image90.wmf"/></Relationships>
</file>

<file path=ppt/drawings/_rels/vmlDrawing61.vml.rels><?xml version="1.0" encoding="UTF-8" standalone="yes"?>
<Relationships xmlns="http://schemas.openxmlformats.org/package/2006/relationships"><Relationship Id="rId1" Type="http://schemas.openxmlformats.org/officeDocument/2006/relationships/image" Target="../media/image91.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0050" name="Rectangle 2"/>
          <p:cNvSpPr>
            <a:spLocks noGrp="1" noChangeArrowheads="1"/>
          </p:cNvSpPr>
          <p:nvPr>
            <p:ph type="hdr" sz="quarter"/>
          </p:nvPr>
        </p:nvSpPr>
        <p:spPr bwMode="auto">
          <a:xfrm>
            <a:off x="0" y="0"/>
            <a:ext cx="3043238" cy="465138"/>
          </a:xfrm>
          <a:prstGeom prst="rect">
            <a:avLst/>
          </a:prstGeom>
          <a:noFill/>
          <a:ln w="9525">
            <a:noFill/>
            <a:miter lim="800000"/>
            <a:headEnd/>
            <a:tailEnd/>
          </a:ln>
          <a:effectLst/>
        </p:spPr>
        <p:txBody>
          <a:bodyPr vert="horz" wrap="square" lIns="93324" tIns="46662" rIns="93324" bIns="46662" numCol="1" anchor="t" anchorCtr="0" compatLnSpc="1">
            <a:prstTxWarp prst="textNoShape">
              <a:avLst/>
            </a:prstTxWarp>
          </a:bodyPr>
          <a:lstStyle>
            <a:lvl1pPr eaLnBrk="1" hangingPunct="1">
              <a:defRPr sz="1200">
                <a:cs typeface="+mn-cs"/>
              </a:defRPr>
            </a:lvl1pPr>
          </a:lstStyle>
          <a:p>
            <a:pPr>
              <a:defRPr/>
            </a:pPr>
            <a:endParaRPr lang="en-US"/>
          </a:p>
        </p:txBody>
      </p:sp>
      <p:sp>
        <p:nvSpPr>
          <p:cNvPr id="130051" name="Rectangle 3"/>
          <p:cNvSpPr>
            <a:spLocks noGrp="1" noChangeArrowheads="1"/>
          </p:cNvSpPr>
          <p:nvPr>
            <p:ph type="dt" sz="quarter" idx="1"/>
          </p:nvPr>
        </p:nvSpPr>
        <p:spPr bwMode="auto">
          <a:xfrm>
            <a:off x="3979863" y="0"/>
            <a:ext cx="3043237" cy="465138"/>
          </a:xfrm>
          <a:prstGeom prst="rect">
            <a:avLst/>
          </a:prstGeom>
          <a:noFill/>
          <a:ln w="9525">
            <a:noFill/>
            <a:miter lim="800000"/>
            <a:headEnd/>
            <a:tailEnd/>
          </a:ln>
          <a:effectLst/>
        </p:spPr>
        <p:txBody>
          <a:bodyPr vert="horz" wrap="square" lIns="93324" tIns="46662" rIns="93324" bIns="46662" numCol="1" anchor="t" anchorCtr="0" compatLnSpc="1">
            <a:prstTxWarp prst="textNoShape">
              <a:avLst/>
            </a:prstTxWarp>
          </a:bodyPr>
          <a:lstStyle>
            <a:lvl1pPr algn="r" eaLnBrk="1" hangingPunct="1">
              <a:defRPr sz="1200">
                <a:cs typeface="+mn-cs"/>
              </a:defRPr>
            </a:lvl1pPr>
          </a:lstStyle>
          <a:p>
            <a:pPr>
              <a:defRPr/>
            </a:pPr>
            <a:endParaRPr lang="en-US"/>
          </a:p>
        </p:txBody>
      </p:sp>
      <p:sp>
        <p:nvSpPr>
          <p:cNvPr id="130052" name="Rectangle 4"/>
          <p:cNvSpPr>
            <a:spLocks noGrp="1" noChangeArrowheads="1"/>
          </p:cNvSpPr>
          <p:nvPr>
            <p:ph type="ftr" sz="quarter" idx="2"/>
          </p:nvPr>
        </p:nvSpPr>
        <p:spPr bwMode="auto">
          <a:xfrm>
            <a:off x="0" y="8843963"/>
            <a:ext cx="3043238" cy="465137"/>
          </a:xfrm>
          <a:prstGeom prst="rect">
            <a:avLst/>
          </a:prstGeom>
          <a:noFill/>
          <a:ln w="9525">
            <a:noFill/>
            <a:miter lim="800000"/>
            <a:headEnd/>
            <a:tailEnd/>
          </a:ln>
          <a:effectLst/>
        </p:spPr>
        <p:txBody>
          <a:bodyPr vert="horz" wrap="square" lIns="93324" tIns="46662" rIns="93324" bIns="46662" numCol="1" anchor="b" anchorCtr="0" compatLnSpc="1">
            <a:prstTxWarp prst="textNoShape">
              <a:avLst/>
            </a:prstTxWarp>
          </a:bodyPr>
          <a:lstStyle>
            <a:lvl1pPr eaLnBrk="1" hangingPunct="1">
              <a:defRPr sz="1200">
                <a:cs typeface="+mn-cs"/>
              </a:defRPr>
            </a:lvl1pPr>
          </a:lstStyle>
          <a:p>
            <a:pPr>
              <a:defRPr/>
            </a:pPr>
            <a:endParaRPr lang="en-US"/>
          </a:p>
        </p:txBody>
      </p:sp>
      <p:sp>
        <p:nvSpPr>
          <p:cNvPr id="130053" name="Rectangle 5"/>
          <p:cNvSpPr>
            <a:spLocks noGrp="1" noChangeArrowheads="1"/>
          </p:cNvSpPr>
          <p:nvPr>
            <p:ph type="sldNum" sz="quarter" idx="3"/>
          </p:nvPr>
        </p:nvSpPr>
        <p:spPr bwMode="auto">
          <a:xfrm>
            <a:off x="3979863" y="8843963"/>
            <a:ext cx="3043237" cy="465137"/>
          </a:xfrm>
          <a:prstGeom prst="rect">
            <a:avLst/>
          </a:prstGeom>
          <a:noFill/>
          <a:ln w="9525">
            <a:noFill/>
            <a:miter lim="800000"/>
            <a:headEnd/>
            <a:tailEnd/>
          </a:ln>
          <a:effectLst/>
        </p:spPr>
        <p:txBody>
          <a:bodyPr vert="horz" wrap="square" lIns="93324" tIns="46662" rIns="93324" bIns="46662" numCol="1" anchor="b" anchorCtr="0" compatLnSpc="1">
            <a:prstTxWarp prst="textNoShape">
              <a:avLst/>
            </a:prstTxWarp>
          </a:bodyPr>
          <a:lstStyle>
            <a:lvl1pPr algn="r" eaLnBrk="1" hangingPunct="1">
              <a:defRPr sz="1200"/>
            </a:lvl1pPr>
          </a:lstStyle>
          <a:p>
            <a:fld id="{0320F806-FEDF-4B90-A670-D72E81FC4407}" type="slidenum">
              <a:rPr lang="en-US" altLang="en-US"/>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bwMode="auto">
          <a:xfrm>
            <a:off x="0" y="0"/>
            <a:ext cx="3043238" cy="465138"/>
          </a:xfrm>
          <a:prstGeom prst="rect">
            <a:avLst/>
          </a:prstGeom>
          <a:noFill/>
          <a:ln w="9525">
            <a:noFill/>
            <a:miter lim="800000"/>
            <a:headEnd/>
            <a:tailEnd/>
          </a:ln>
          <a:effectLst/>
        </p:spPr>
        <p:txBody>
          <a:bodyPr vert="horz" wrap="square" lIns="93324" tIns="46662" rIns="93324" bIns="46662" numCol="1" anchor="t" anchorCtr="0" compatLnSpc="1">
            <a:prstTxWarp prst="textNoShape">
              <a:avLst/>
            </a:prstTxWarp>
          </a:bodyPr>
          <a:lstStyle>
            <a:lvl1pPr eaLnBrk="1" hangingPunct="1">
              <a:defRPr sz="1200">
                <a:cs typeface="+mn-cs"/>
              </a:defRPr>
            </a:lvl1pPr>
          </a:lstStyle>
          <a:p>
            <a:pPr>
              <a:defRPr/>
            </a:pPr>
            <a:endParaRPr lang="en-US"/>
          </a:p>
        </p:txBody>
      </p:sp>
      <p:sp>
        <p:nvSpPr>
          <p:cNvPr id="45059" name="Rectangle 3"/>
          <p:cNvSpPr>
            <a:spLocks noGrp="1" noChangeArrowheads="1"/>
          </p:cNvSpPr>
          <p:nvPr>
            <p:ph type="dt" idx="1"/>
          </p:nvPr>
        </p:nvSpPr>
        <p:spPr bwMode="auto">
          <a:xfrm>
            <a:off x="3979863" y="0"/>
            <a:ext cx="3043237" cy="465138"/>
          </a:xfrm>
          <a:prstGeom prst="rect">
            <a:avLst/>
          </a:prstGeom>
          <a:noFill/>
          <a:ln w="9525">
            <a:noFill/>
            <a:miter lim="800000"/>
            <a:headEnd/>
            <a:tailEnd/>
          </a:ln>
          <a:effectLst/>
        </p:spPr>
        <p:txBody>
          <a:bodyPr vert="horz" wrap="square" lIns="93324" tIns="46662" rIns="93324" bIns="46662" numCol="1" anchor="t" anchorCtr="0" compatLnSpc="1">
            <a:prstTxWarp prst="textNoShape">
              <a:avLst/>
            </a:prstTxWarp>
          </a:bodyPr>
          <a:lstStyle>
            <a:lvl1pPr algn="r" eaLnBrk="1" hangingPunct="1">
              <a:defRPr sz="1200">
                <a:cs typeface="+mn-cs"/>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184275" y="698500"/>
            <a:ext cx="4654550" cy="3490913"/>
          </a:xfrm>
          <a:prstGeom prst="rect">
            <a:avLst/>
          </a:prstGeom>
          <a:noFill/>
          <a:ln w="9525">
            <a:solidFill>
              <a:srgbClr val="000000"/>
            </a:solidFill>
            <a:miter lim="800000"/>
            <a:headEnd/>
            <a:tailEnd/>
          </a:ln>
        </p:spPr>
      </p:sp>
      <p:sp>
        <p:nvSpPr>
          <p:cNvPr id="45061" name="Rectangle 5"/>
          <p:cNvSpPr>
            <a:spLocks noGrp="1" noChangeArrowheads="1"/>
          </p:cNvSpPr>
          <p:nvPr>
            <p:ph type="body" sz="quarter" idx="3"/>
          </p:nvPr>
        </p:nvSpPr>
        <p:spPr bwMode="auto">
          <a:xfrm>
            <a:off x="936625" y="4421188"/>
            <a:ext cx="5149850" cy="4189412"/>
          </a:xfrm>
          <a:prstGeom prst="rect">
            <a:avLst/>
          </a:prstGeom>
          <a:noFill/>
          <a:ln w="9525">
            <a:noFill/>
            <a:miter lim="800000"/>
            <a:headEnd/>
            <a:tailEnd/>
          </a:ln>
          <a:effectLst/>
        </p:spPr>
        <p:txBody>
          <a:bodyPr vert="horz" wrap="square" lIns="93324" tIns="46662" rIns="93324" bIns="46662"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5062" name="Rectangle 6"/>
          <p:cNvSpPr>
            <a:spLocks noGrp="1" noChangeArrowheads="1"/>
          </p:cNvSpPr>
          <p:nvPr>
            <p:ph type="ftr" sz="quarter" idx="4"/>
          </p:nvPr>
        </p:nvSpPr>
        <p:spPr bwMode="auto">
          <a:xfrm>
            <a:off x="0" y="8843963"/>
            <a:ext cx="3043238" cy="465137"/>
          </a:xfrm>
          <a:prstGeom prst="rect">
            <a:avLst/>
          </a:prstGeom>
          <a:noFill/>
          <a:ln w="9525">
            <a:noFill/>
            <a:miter lim="800000"/>
            <a:headEnd/>
            <a:tailEnd/>
          </a:ln>
          <a:effectLst/>
        </p:spPr>
        <p:txBody>
          <a:bodyPr vert="horz" wrap="square" lIns="93324" tIns="46662" rIns="93324" bIns="46662" numCol="1" anchor="b" anchorCtr="0" compatLnSpc="1">
            <a:prstTxWarp prst="textNoShape">
              <a:avLst/>
            </a:prstTxWarp>
          </a:bodyPr>
          <a:lstStyle>
            <a:lvl1pPr eaLnBrk="1" hangingPunct="1">
              <a:defRPr sz="1200">
                <a:cs typeface="+mn-cs"/>
              </a:defRPr>
            </a:lvl1pPr>
          </a:lstStyle>
          <a:p>
            <a:pPr>
              <a:defRPr/>
            </a:pPr>
            <a:endParaRPr lang="en-US"/>
          </a:p>
        </p:txBody>
      </p:sp>
      <p:sp>
        <p:nvSpPr>
          <p:cNvPr id="45063" name="Rectangle 7"/>
          <p:cNvSpPr>
            <a:spLocks noGrp="1" noChangeArrowheads="1"/>
          </p:cNvSpPr>
          <p:nvPr>
            <p:ph type="sldNum" sz="quarter" idx="5"/>
          </p:nvPr>
        </p:nvSpPr>
        <p:spPr bwMode="auto">
          <a:xfrm>
            <a:off x="3979863" y="8843963"/>
            <a:ext cx="3043237" cy="465137"/>
          </a:xfrm>
          <a:prstGeom prst="rect">
            <a:avLst/>
          </a:prstGeom>
          <a:noFill/>
          <a:ln w="9525">
            <a:noFill/>
            <a:miter lim="800000"/>
            <a:headEnd/>
            <a:tailEnd/>
          </a:ln>
          <a:effectLst/>
        </p:spPr>
        <p:txBody>
          <a:bodyPr vert="horz" wrap="square" lIns="93324" tIns="46662" rIns="93324" bIns="46662" numCol="1" anchor="b" anchorCtr="0" compatLnSpc="1">
            <a:prstTxWarp prst="textNoShape">
              <a:avLst/>
            </a:prstTxWarp>
          </a:bodyPr>
          <a:lstStyle>
            <a:lvl1pPr algn="r" eaLnBrk="1" hangingPunct="1">
              <a:defRPr sz="1200"/>
            </a:lvl1pPr>
          </a:lstStyle>
          <a:p>
            <a:fld id="{96788439-EF47-4A2C-AF82-E496A4C84278}"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p>
            <a:fld id="{D243F493-1F93-48AA-9439-085983BFC9BC}" type="slidenum">
              <a:rPr lang="en-US" altLang="en-US"/>
              <a:pPr/>
              <a:t>1</a:t>
            </a:fld>
            <a:endParaRPr lang="en-US" altLang="en-US"/>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p>
            <a:fld id="{CA7BBF94-C40D-4559-A4DF-B3F0FCFB84C3}" type="slidenum">
              <a:rPr lang="en-US" altLang="en-US"/>
              <a:pPr/>
              <a:t>2</a:t>
            </a:fld>
            <a:endParaRPr lang="en-US" altLang="en-US"/>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p:spPr>
        <p:txBody>
          <a:bodyPr/>
          <a:lstStyle/>
          <a:p>
            <a:fld id="{3BBE6201-A361-41C4-BDFF-9ADE57EDE60E}" type="slidenum">
              <a:rPr lang="en-US" altLang="en-US"/>
              <a:pPr/>
              <a:t>3</a:t>
            </a:fld>
            <a:endParaRPr lang="en-US"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p:spPr>
        <p:txBody>
          <a:bodyPr/>
          <a:lstStyle/>
          <a:p>
            <a:fld id="{BD39A2A7-0A51-4E60-8707-35A4DDF81E81}" type="slidenum">
              <a:rPr lang="en-US" altLang="en-US"/>
              <a:pPr/>
              <a:t>4</a:t>
            </a:fld>
            <a:endParaRPr lang="en-US" altLang="en-US"/>
          </a:p>
        </p:txBody>
      </p:sp>
      <p:sp>
        <p:nvSpPr>
          <p:cNvPr id="12291" name="Rectangle 2"/>
          <p:cNvSpPr>
            <a:spLocks noGrp="1" noRot="1" noChangeAspect="1" noChangeArrowheads="1" noTextEdit="1"/>
          </p:cNvSpPr>
          <p:nvPr>
            <p:ph type="sldImg"/>
          </p:nvPr>
        </p:nvSpPr>
        <p:spPr>
          <a:ln/>
        </p:spPr>
      </p:sp>
      <p:sp>
        <p:nvSpPr>
          <p:cNvPr id="12292"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p>
            <a:fld id="{AE656F42-DE04-4791-9E0B-A90FC3D7BBA2}" type="slidenum">
              <a:rPr lang="en-US" altLang="en-US"/>
              <a:pPr/>
              <a:t>5</a:t>
            </a:fld>
            <a:endParaRPr lang="en-US" altLang="en-US"/>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p>
            <a:fld id="{9DE6AA65-1D74-4DAA-A252-02D1E65BD925}" type="slidenum">
              <a:rPr lang="en-US" altLang="en-US"/>
              <a:pPr/>
              <a:t>6</a:t>
            </a:fld>
            <a:endParaRPr lang="en-US" altLang="en-US"/>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p>
            <a:fld id="{86B962BB-E5A9-469B-96F9-FEFE0EE9EEC9}" type="slidenum">
              <a:rPr lang="en-US" altLang="en-US"/>
              <a:pPr/>
              <a:t>7</a:t>
            </a:fld>
            <a:endParaRPr lang="en-US" altLang="en-US"/>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D32013D5-F9EA-49D2-8EEF-559E87C37FAF}" type="slidenum">
              <a:rPr lang="en-US" altLang="en-US"/>
              <a:pPr/>
              <a:t>8</a:t>
            </a:fld>
            <a:endParaRPr lang="en-US" altLang="en-US"/>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p>
            <a:fld id="{A1543D76-266E-434F-AF1F-3387A7C9F869}" type="slidenum">
              <a:rPr lang="en-US" altLang="en-US"/>
              <a:pPr/>
              <a:t>9</a:t>
            </a:fld>
            <a:endParaRPr lang="en-US" altLang="en-US"/>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p>
            <a:fld id="{0A5B15E3-AF46-43DF-B52A-CCC0B59AC923}" type="slidenum">
              <a:rPr lang="en-US" altLang="en-US"/>
              <a:pPr/>
              <a:t>10</a:t>
            </a:fld>
            <a:endParaRPr lang="en-US" altLang="en-US"/>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fld id="{285C79E2-731E-4E0E-86E3-EE068FFA1CF4}" type="slidenum">
              <a:rPr lang="en-US" altLang="en-US"/>
              <a:pPr/>
              <a:t>11</a:t>
            </a:fld>
            <a:endParaRPr lang="en-US" altLang="en-US"/>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p>
            <a:fld id="{1A086447-01AD-4121-9343-5BD670F1DE95}" type="slidenum">
              <a:rPr lang="en-US" altLang="en-US"/>
              <a:pPr/>
              <a:t>12</a:t>
            </a:fld>
            <a:endParaRPr lang="en-US" altLang="en-US"/>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p>
            <a:fld id="{D93E2CA8-F450-4F5C-BF51-E48BA42BA51B}" type="slidenum">
              <a:rPr lang="en-US" altLang="en-US"/>
              <a:pPr/>
              <a:t>13</a:t>
            </a:fld>
            <a:endParaRPr lang="en-US" altLang="en-US"/>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0D03FACC-D853-462C-8C68-E1844266000F}" type="slidenum">
              <a:rPr lang="en-US" altLang="en-US"/>
              <a:pPr/>
              <a:t>14</a:t>
            </a:fld>
            <a:endParaRPr lang="en-US" altLang="en-US"/>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58EEC46A-F1D4-4809-9AB2-D0551907DB77}" type="slidenum">
              <a:rPr lang="en-US" altLang="en-US"/>
              <a:pPr/>
              <a:t>15</a:t>
            </a:fld>
            <a:endParaRPr lang="en-US" altLang="en-US"/>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A0FB1894-E720-4C0E-956E-74BF65FAFFE6}" type="slidenum">
              <a:rPr lang="en-US" altLang="en-US"/>
              <a:pPr/>
              <a:t>16</a:t>
            </a:fld>
            <a:endParaRPr lang="en-US" altLang="en-US"/>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A0374E46-740E-4C53-9201-4AD2A4C576A0}" type="slidenum">
              <a:rPr lang="en-US" altLang="en-US"/>
              <a:pPr/>
              <a:t>17</a:t>
            </a:fld>
            <a:endParaRPr lang="en-US" altLang="en-US"/>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614BEF83-6680-46EB-BBE7-4BDCB7AC6F8E}" type="slidenum">
              <a:rPr lang="en-US" altLang="en-US"/>
              <a:pPr/>
              <a:t>18</a:t>
            </a:fld>
            <a:endParaRPr lang="en-US" altLang="en-US"/>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970977B6-6628-4C7E-B99C-A4BCA8FE1F7B}" type="slidenum">
              <a:rPr lang="en-US" altLang="en-US"/>
              <a:pPr/>
              <a:t>19</a:t>
            </a:fld>
            <a:endParaRPr lang="en-US" altLang="en-US"/>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FDB834A4-538E-4A5E-8374-975CF8F9C423}" type="slidenum">
              <a:rPr lang="en-US" altLang="en-US"/>
              <a:pPr/>
              <a:t>20</a:t>
            </a:fld>
            <a:endParaRPr lang="en-US" altLang="en-US"/>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6B511A58-6B34-4D32-9CD5-8AF92096E0F4}" type="slidenum">
              <a:rPr lang="en-US" altLang="en-US"/>
              <a:pPr/>
              <a:t>21</a:t>
            </a:fld>
            <a:endParaRPr lang="en-US" altLang="en-US"/>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ADC92258-9BDA-4D1A-B5FB-ECAB10A31DB4}" type="slidenum">
              <a:rPr lang="en-US" altLang="en-US"/>
              <a:pPr/>
              <a:t>22</a:t>
            </a:fld>
            <a:endParaRPr lang="en-US" altLang="en-US"/>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2CFAE57C-621F-45A7-BDDD-416ABE544429}" type="slidenum">
              <a:rPr lang="en-US" altLang="en-US"/>
              <a:pPr/>
              <a:t>23</a:t>
            </a:fld>
            <a:endParaRPr lang="en-US" altLang="en-US"/>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AFA70EB6-241F-4286-892C-C76975024AE4}" type="slidenum">
              <a:rPr lang="en-US" altLang="en-US"/>
              <a:pPr/>
              <a:t>24</a:t>
            </a:fld>
            <a:endParaRPr lang="en-US" altLang="en-US"/>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082CECC9-18C1-4F79-B1AD-34A5ED2F035F}" type="slidenum">
              <a:rPr lang="en-US" altLang="en-US"/>
              <a:pPr/>
              <a:t>26</a:t>
            </a:fld>
            <a:endParaRPr lang="en-US" altLang="en-US"/>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4C0C67E1-38F4-40CF-8FF1-E5654BE01089}" type="slidenum">
              <a:rPr lang="en-US" altLang="en-US"/>
              <a:pPr/>
              <a:t>27</a:t>
            </a:fld>
            <a:endParaRPr lang="en-US" altLang="en-US"/>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B0871C1A-1463-415A-8134-BCCB38309DD8}" type="slidenum">
              <a:rPr lang="en-US" altLang="en-US"/>
              <a:pPr/>
              <a:t>28</a:t>
            </a:fld>
            <a:endParaRPr lang="en-US" altLang="en-US"/>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4D58804E-5B7E-4A9E-9496-7B7B09BD172E}" type="slidenum">
              <a:rPr lang="en-US" altLang="en-US"/>
              <a:pPr/>
              <a:t>29</a:t>
            </a:fld>
            <a:endParaRPr lang="en-US" altLang="en-US"/>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fld id="{A2AA9D35-574A-4112-AFCC-B525B8D639C9}" type="slidenum">
              <a:rPr lang="en-US" altLang="en-US"/>
              <a:pPr/>
              <a:t>30</a:t>
            </a:fld>
            <a:endParaRPr lang="en-US" altLang="en-US"/>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3B83902E-7810-4A72-A180-A29D1F5D686D}" type="slidenum">
              <a:rPr lang="en-US" altLang="en-US"/>
              <a:pPr/>
              <a:t>31</a:t>
            </a:fld>
            <a:endParaRPr lang="en-US" altLang="en-US"/>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E8A3F272-CB4A-4552-880B-AF74CF271F54}" type="slidenum">
              <a:rPr lang="en-US" altLang="en-US"/>
              <a:pPr/>
              <a:t>32</a:t>
            </a:fld>
            <a:endParaRPr lang="en-US" altLang="en-US"/>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fld id="{8BC78618-0E11-4124-85ED-278D41C44659}" type="slidenum">
              <a:rPr lang="en-US" altLang="en-US"/>
              <a:pPr/>
              <a:t>33</a:t>
            </a:fld>
            <a:endParaRPr lang="en-US" altLang="en-US"/>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EC2D1962-64BC-4200-BE29-410713EEAC73}" type="slidenum">
              <a:rPr lang="en-US" altLang="en-US"/>
              <a:pPr/>
              <a:t>34</a:t>
            </a:fld>
            <a:endParaRPr lang="en-US" altLang="en-US"/>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fld id="{5D5BF0BE-F647-4C9C-A21A-9499F86E2520}" type="slidenum">
              <a:rPr lang="en-US" altLang="en-US"/>
              <a:pPr/>
              <a:t>35</a:t>
            </a:fld>
            <a:endParaRPr lang="en-US" altLang="en-US"/>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p>
            <a:fld id="{9DFCC03D-28F7-48E2-8FD3-B7E7332C9BB0}" type="slidenum">
              <a:rPr lang="en-US" altLang="en-US"/>
              <a:pPr/>
              <a:t>36</a:t>
            </a:fld>
            <a:endParaRPr lang="en-US" altLang="en-US"/>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p>
            <a:fld id="{3EF91119-CAC7-4DAC-99A3-EB72D484DF79}" type="slidenum">
              <a:rPr lang="en-US" altLang="en-US"/>
              <a:pPr/>
              <a:t>37</a:t>
            </a:fld>
            <a:endParaRPr lang="en-US" altLang="en-US"/>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p:spPr>
        <p:txBody>
          <a:bodyPr/>
          <a:lstStyle/>
          <a:p>
            <a:fld id="{FB2E4773-AFBF-4DFF-BE0F-45B877568A00}" type="slidenum">
              <a:rPr lang="en-US" altLang="en-US"/>
              <a:pPr/>
              <a:t>38</a:t>
            </a:fld>
            <a:endParaRPr lang="en-US" altLang="en-US"/>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p:spPr>
        <p:txBody>
          <a:bodyPr/>
          <a:lstStyle/>
          <a:p>
            <a:fld id="{2C53163F-59B8-4187-8E18-7742B6670D31}" type="slidenum">
              <a:rPr lang="en-US" altLang="en-US"/>
              <a:pPr/>
              <a:t>39</a:t>
            </a:fld>
            <a:endParaRPr lang="en-US" altLang="en-US"/>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p:spPr>
        <p:txBody>
          <a:bodyPr/>
          <a:lstStyle/>
          <a:p>
            <a:fld id="{F157E9D2-DF6C-4E3B-B09D-98331A445A8E}" type="slidenum">
              <a:rPr lang="en-US" altLang="en-US"/>
              <a:pPr/>
              <a:t>40</a:t>
            </a:fld>
            <a:endParaRPr lang="en-US" altLang="en-US"/>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p:spPr>
        <p:txBody>
          <a:bodyPr/>
          <a:lstStyle/>
          <a:p>
            <a:fld id="{A758BEBE-61C6-4520-A7A1-9A527B930ED5}" type="slidenum">
              <a:rPr lang="en-US" altLang="en-US"/>
              <a:pPr/>
              <a:t>41</a:t>
            </a:fld>
            <a:endParaRPr lang="en-US" altLang="en-US"/>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p:spPr>
        <p:txBody>
          <a:bodyPr/>
          <a:lstStyle/>
          <a:p>
            <a:fld id="{19E719CC-BF79-46CA-8508-461AE34CE74A}" type="slidenum">
              <a:rPr lang="en-US" altLang="en-US"/>
              <a:pPr/>
              <a:t>42</a:t>
            </a:fld>
            <a:endParaRPr lang="en-US" altLang="en-US"/>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p:spPr>
        <p:txBody>
          <a:bodyPr/>
          <a:lstStyle/>
          <a:p>
            <a:fld id="{F5C2B992-7B92-4859-AB7D-31A77909B900}" type="slidenum">
              <a:rPr lang="en-US" altLang="en-US"/>
              <a:pPr/>
              <a:t>43</a:t>
            </a:fld>
            <a:endParaRPr lang="en-US" altLang="en-US"/>
          </a:p>
        </p:txBody>
      </p:sp>
      <p:sp>
        <p:nvSpPr>
          <p:cNvPr id="111619" name="Rectangle 2"/>
          <p:cNvSpPr>
            <a:spLocks noGrp="1" noRot="1" noChangeAspect="1" noChangeArrowheads="1" noTextEdit="1"/>
          </p:cNvSpPr>
          <p:nvPr>
            <p:ph type="sldImg"/>
          </p:nvPr>
        </p:nvSpPr>
        <p:spPr>
          <a:ln/>
        </p:spPr>
      </p:sp>
      <p:sp>
        <p:nvSpPr>
          <p:cNvPr id="111620"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p:spPr>
        <p:txBody>
          <a:bodyPr/>
          <a:lstStyle/>
          <a:p>
            <a:fld id="{7135451B-2E8A-433F-9AFF-8D53D3EC61AC}" type="slidenum">
              <a:rPr lang="en-US" altLang="en-US"/>
              <a:pPr/>
              <a:t>44</a:t>
            </a:fld>
            <a:endParaRPr lang="en-US" altLang="en-US"/>
          </a:p>
        </p:txBody>
      </p:sp>
      <p:sp>
        <p:nvSpPr>
          <p:cNvPr id="113667" name="Rectangle 2"/>
          <p:cNvSpPr>
            <a:spLocks noGrp="1" noRot="1" noChangeAspect="1" noChangeArrowheads="1" noTextEdit="1"/>
          </p:cNvSpPr>
          <p:nvPr>
            <p:ph type="sldImg"/>
          </p:nvPr>
        </p:nvSpPr>
        <p:spPr>
          <a:ln/>
        </p:spPr>
      </p:sp>
      <p:sp>
        <p:nvSpPr>
          <p:cNvPr id="113668"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p:spPr>
        <p:txBody>
          <a:bodyPr/>
          <a:lstStyle/>
          <a:p>
            <a:fld id="{2558DCCD-39F3-4F94-ABFC-05688F08FE63}" type="slidenum">
              <a:rPr lang="en-US" altLang="en-US"/>
              <a:pPr/>
              <a:t>45</a:t>
            </a:fld>
            <a:endParaRPr lang="en-US" altLang="en-US"/>
          </a:p>
        </p:txBody>
      </p:sp>
      <p:sp>
        <p:nvSpPr>
          <p:cNvPr id="115715" name="Rectangle 2"/>
          <p:cNvSpPr>
            <a:spLocks noGrp="1" noRot="1" noChangeAspect="1" noChangeArrowheads="1" noTextEdit="1"/>
          </p:cNvSpPr>
          <p:nvPr>
            <p:ph type="sldImg"/>
          </p:nvPr>
        </p:nvSpPr>
        <p:spPr>
          <a:ln/>
        </p:spPr>
      </p:sp>
      <p:sp>
        <p:nvSpPr>
          <p:cNvPr id="115716"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p:spPr>
        <p:txBody>
          <a:bodyPr/>
          <a:lstStyle/>
          <a:p>
            <a:fld id="{4DA0AA70-2555-468F-A51E-B8B5EE513159}" type="slidenum">
              <a:rPr lang="en-US" altLang="en-US"/>
              <a:pPr/>
              <a:t>47</a:t>
            </a:fld>
            <a:endParaRPr lang="en-US" altLang="en-US"/>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p:spPr>
        <p:txBody>
          <a:bodyPr/>
          <a:lstStyle/>
          <a:p>
            <a:fld id="{04AE9EC4-E0CB-4C4E-8962-184212786138}" type="slidenum">
              <a:rPr lang="en-US" altLang="en-US"/>
              <a:pPr/>
              <a:t>49</a:t>
            </a:fld>
            <a:endParaRPr lang="en-US" altLang="en-US"/>
          </a:p>
        </p:txBody>
      </p:sp>
      <p:sp>
        <p:nvSpPr>
          <p:cNvPr id="121859" name="Rectangle 2"/>
          <p:cNvSpPr>
            <a:spLocks noGrp="1" noRot="1" noChangeAspect="1" noChangeArrowheads="1" noTextEdit="1"/>
          </p:cNvSpPr>
          <p:nvPr>
            <p:ph type="sldImg"/>
          </p:nvPr>
        </p:nvSpPr>
        <p:spPr>
          <a:ln/>
        </p:spPr>
      </p:sp>
      <p:sp>
        <p:nvSpPr>
          <p:cNvPr id="121860"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p:spPr>
        <p:txBody>
          <a:bodyPr/>
          <a:lstStyle/>
          <a:p>
            <a:fld id="{CC788B08-6D4D-474F-810F-950B3608FD7D}" type="slidenum">
              <a:rPr lang="en-US" altLang="en-US"/>
              <a:pPr/>
              <a:t>50</a:t>
            </a:fld>
            <a:endParaRPr lang="en-US" altLang="en-US"/>
          </a:p>
        </p:txBody>
      </p:sp>
      <p:sp>
        <p:nvSpPr>
          <p:cNvPr id="123907" name="Rectangle 2"/>
          <p:cNvSpPr>
            <a:spLocks noGrp="1" noRot="1" noChangeAspect="1" noChangeArrowheads="1" noTextEdit="1"/>
          </p:cNvSpPr>
          <p:nvPr>
            <p:ph type="sldImg"/>
          </p:nvPr>
        </p:nvSpPr>
        <p:spPr>
          <a:ln/>
        </p:spPr>
      </p:sp>
      <p:sp>
        <p:nvSpPr>
          <p:cNvPr id="123908"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p:spPr>
        <p:txBody>
          <a:bodyPr/>
          <a:lstStyle/>
          <a:p>
            <a:fld id="{09BE82DF-BA88-446F-80C2-3A3C3325D4F8}" type="slidenum">
              <a:rPr lang="en-US" altLang="en-US"/>
              <a:pPr/>
              <a:t>51</a:t>
            </a:fld>
            <a:endParaRPr lang="en-US" altLang="en-US"/>
          </a:p>
        </p:txBody>
      </p:sp>
      <p:sp>
        <p:nvSpPr>
          <p:cNvPr id="125955" name="Rectangle 2"/>
          <p:cNvSpPr>
            <a:spLocks noGrp="1" noRot="1" noChangeAspect="1" noChangeArrowheads="1" noTextEdit="1"/>
          </p:cNvSpPr>
          <p:nvPr>
            <p:ph type="sldImg"/>
          </p:nvPr>
        </p:nvSpPr>
        <p:spPr>
          <a:ln/>
        </p:spPr>
      </p:sp>
      <p:sp>
        <p:nvSpPr>
          <p:cNvPr id="125956"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p:spPr>
        <p:txBody>
          <a:bodyPr/>
          <a:lstStyle/>
          <a:p>
            <a:fld id="{340C3517-BF5D-460A-87EE-2FE243762DD9}" type="slidenum">
              <a:rPr lang="en-US" altLang="en-US"/>
              <a:pPr/>
              <a:t>52</a:t>
            </a:fld>
            <a:endParaRPr lang="en-US" altLang="en-US"/>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p:spPr>
        <p:txBody>
          <a:bodyPr/>
          <a:lstStyle/>
          <a:p>
            <a:fld id="{122C8D87-D94A-443A-8B18-219AE35669D1}" type="slidenum">
              <a:rPr lang="en-US" altLang="en-US"/>
              <a:pPr/>
              <a:t>53</a:t>
            </a:fld>
            <a:endParaRPr lang="en-US" altLang="en-US"/>
          </a:p>
        </p:txBody>
      </p:sp>
      <p:sp>
        <p:nvSpPr>
          <p:cNvPr id="130051" name="Rectangle 2"/>
          <p:cNvSpPr>
            <a:spLocks noGrp="1" noRot="1" noChangeAspect="1" noChangeArrowheads="1" noTextEdit="1"/>
          </p:cNvSpPr>
          <p:nvPr>
            <p:ph type="sldImg"/>
          </p:nvPr>
        </p:nvSpPr>
        <p:spPr>
          <a:ln/>
        </p:spPr>
      </p:sp>
      <p:sp>
        <p:nvSpPr>
          <p:cNvPr id="130052"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p:spPr>
        <p:txBody>
          <a:bodyPr/>
          <a:lstStyle/>
          <a:p>
            <a:fld id="{7CF12241-C37E-419D-B795-65A73AF04F5E}" type="slidenum">
              <a:rPr lang="en-US" altLang="en-US"/>
              <a:pPr/>
              <a:t>54</a:t>
            </a:fld>
            <a:endParaRPr lang="en-US" altLang="en-US"/>
          </a:p>
        </p:txBody>
      </p:sp>
      <p:sp>
        <p:nvSpPr>
          <p:cNvPr id="132099" name="Rectangle 2"/>
          <p:cNvSpPr>
            <a:spLocks noGrp="1" noRot="1" noChangeAspect="1" noChangeArrowheads="1" noTextEdit="1"/>
          </p:cNvSpPr>
          <p:nvPr>
            <p:ph type="sldImg"/>
          </p:nvPr>
        </p:nvSpPr>
        <p:spPr>
          <a:ln/>
        </p:spPr>
      </p:sp>
      <p:sp>
        <p:nvSpPr>
          <p:cNvPr id="132100"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p:spPr>
        <p:txBody>
          <a:bodyPr/>
          <a:lstStyle/>
          <a:p>
            <a:fld id="{D27264F6-8D85-4EFF-8C90-82E9BB6E20C9}" type="slidenum">
              <a:rPr lang="en-US" altLang="en-US"/>
              <a:pPr/>
              <a:t>56</a:t>
            </a:fld>
            <a:endParaRPr lang="en-US" altLang="en-US"/>
          </a:p>
        </p:txBody>
      </p:sp>
      <p:sp>
        <p:nvSpPr>
          <p:cNvPr id="136195" name="Rectangle 2"/>
          <p:cNvSpPr>
            <a:spLocks noGrp="1" noRot="1" noChangeAspect="1" noChangeArrowheads="1" noTextEdit="1"/>
          </p:cNvSpPr>
          <p:nvPr>
            <p:ph type="sldImg"/>
          </p:nvPr>
        </p:nvSpPr>
        <p:spPr>
          <a:ln/>
        </p:spPr>
      </p:sp>
      <p:sp>
        <p:nvSpPr>
          <p:cNvPr id="136196"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p:spPr>
        <p:txBody>
          <a:bodyPr/>
          <a:lstStyle/>
          <a:p>
            <a:fld id="{B3CCE421-5B62-4117-BC70-4E24197C6F5B}" type="slidenum">
              <a:rPr lang="en-US" altLang="en-US"/>
              <a:pPr/>
              <a:t>57</a:t>
            </a:fld>
            <a:endParaRPr lang="en-US" altLang="en-US"/>
          </a:p>
        </p:txBody>
      </p:sp>
      <p:sp>
        <p:nvSpPr>
          <p:cNvPr id="138243" name="Rectangle 2"/>
          <p:cNvSpPr>
            <a:spLocks noGrp="1" noRot="1" noChangeAspect="1" noChangeArrowheads="1" noTextEdit="1"/>
          </p:cNvSpPr>
          <p:nvPr>
            <p:ph type="sldImg"/>
          </p:nvPr>
        </p:nvSpPr>
        <p:spPr>
          <a:ln/>
        </p:spPr>
      </p:sp>
      <p:sp>
        <p:nvSpPr>
          <p:cNvPr id="138244"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p:spPr>
        <p:txBody>
          <a:bodyPr/>
          <a:lstStyle/>
          <a:p>
            <a:fld id="{ADB61ED4-D1F3-4B35-8D56-8032FB5661D3}" type="slidenum">
              <a:rPr lang="en-US" altLang="en-US"/>
              <a:pPr/>
              <a:t>58</a:t>
            </a:fld>
            <a:endParaRPr lang="en-US" altLang="en-US"/>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p:spPr>
        <p:txBody>
          <a:bodyPr/>
          <a:lstStyle/>
          <a:p>
            <a:fld id="{FC835BCD-EAC2-40F4-AC10-BD6B17521462}" type="slidenum">
              <a:rPr lang="en-US" altLang="en-US"/>
              <a:pPr/>
              <a:t>59</a:t>
            </a:fld>
            <a:endParaRPr lang="en-US" altLang="en-US"/>
          </a:p>
        </p:txBody>
      </p:sp>
      <p:sp>
        <p:nvSpPr>
          <p:cNvPr id="142339" name="Rectangle 2"/>
          <p:cNvSpPr>
            <a:spLocks noGrp="1" noRot="1" noChangeAspect="1" noChangeArrowheads="1" noTextEdit="1"/>
          </p:cNvSpPr>
          <p:nvPr>
            <p:ph type="sldImg"/>
          </p:nvPr>
        </p:nvSpPr>
        <p:spPr>
          <a:ln/>
        </p:spPr>
      </p:sp>
      <p:sp>
        <p:nvSpPr>
          <p:cNvPr id="142340"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p:spPr>
        <p:txBody>
          <a:bodyPr/>
          <a:lstStyle/>
          <a:p>
            <a:fld id="{08DD5846-A984-41A2-911C-780C7DEF2ED1}" type="slidenum">
              <a:rPr lang="en-US" altLang="en-US"/>
              <a:pPr/>
              <a:t>60</a:t>
            </a:fld>
            <a:endParaRPr lang="en-US" altLang="en-US"/>
          </a:p>
        </p:txBody>
      </p:sp>
      <p:sp>
        <p:nvSpPr>
          <p:cNvPr id="144387" name="Rectangle 2"/>
          <p:cNvSpPr>
            <a:spLocks noGrp="1" noRot="1" noChangeAspect="1" noChangeArrowheads="1" noTextEdit="1"/>
          </p:cNvSpPr>
          <p:nvPr>
            <p:ph type="sldImg"/>
          </p:nvPr>
        </p:nvSpPr>
        <p:spPr>
          <a:ln/>
        </p:spPr>
      </p:sp>
      <p:sp>
        <p:nvSpPr>
          <p:cNvPr id="144388"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p:spPr>
        <p:txBody>
          <a:bodyPr/>
          <a:lstStyle/>
          <a:p>
            <a:fld id="{B38D9D6C-F595-4D81-B8CF-84E26BF9D4E5}" type="slidenum">
              <a:rPr lang="en-US" altLang="en-US"/>
              <a:pPr/>
              <a:t>61</a:t>
            </a:fld>
            <a:endParaRPr lang="en-US" altLang="en-US"/>
          </a:p>
        </p:txBody>
      </p:sp>
      <p:sp>
        <p:nvSpPr>
          <p:cNvPr id="146435" name="Rectangle 2"/>
          <p:cNvSpPr>
            <a:spLocks noGrp="1" noRot="1" noChangeAspect="1" noChangeArrowheads="1" noTextEdit="1"/>
          </p:cNvSpPr>
          <p:nvPr>
            <p:ph type="sldImg"/>
          </p:nvPr>
        </p:nvSpPr>
        <p:spPr>
          <a:ln/>
        </p:spPr>
      </p:sp>
      <p:sp>
        <p:nvSpPr>
          <p:cNvPr id="146436"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p>
            <a:fld id="{B2E3EB24-C6E6-43E1-8679-AA3E62D332C1}" type="slidenum">
              <a:rPr lang="en-US" altLang="en-US"/>
              <a:pPr/>
              <a:t>64</a:t>
            </a:fld>
            <a:endParaRPr lang="en-US" altLang="en-US"/>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p:spPr>
        <p:txBody>
          <a:bodyPr/>
          <a:lstStyle/>
          <a:p>
            <a:fld id="{F3A92896-847C-443F-9914-630E594E06E8}" type="slidenum">
              <a:rPr lang="en-US" altLang="en-US"/>
              <a:pPr/>
              <a:t>66</a:t>
            </a:fld>
            <a:endParaRPr lang="en-US" altLang="en-US"/>
          </a:p>
        </p:txBody>
      </p:sp>
      <p:sp>
        <p:nvSpPr>
          <p:cNvPr id="148483" name="Rectangle 2"/>
          <p:cNvSpPr>
            <a:spLocks noGrp="1" noRot="1" noChangeAspect="1" noChangeArrowheads="1" noTextEdit="1"/>
          </p:cNvSpPr>
          <p:nvPr>
            <p:ph type="sldImg"/>
          </p:nvPr>
        </p:nvSpPr>
        <p:spPr>
          <a:ln/>
        </p:spPr>
      </p:sp>
      <p:sp>
        <p:nvSpPr>
          <p:cNvPr id="148484"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p:spPr>
        <p:txBody>
          <a:bodyPr/>
          <a:lstStyle/>
          <a:p>
            <a:fld id="{55361CB6-8602-4FAD-B856-A6378883A62C}" type="slidenum">
              <a:rPr lang="en-US" altLang="en-US"/>
              <a:pPr/>
              <a:t>67</a:t>
            </a:fld>
            <a:endParaRPr lang="en-US" altLang="en-US"/>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p:spPr>
        <p:txBody>
          <a:bodyPr/>
          <a:lstStyle/>
          <a:p>
            <a:fld id="{FF2D0EB3-A743-4AF2-B8B0-0731D0A9507D}" type="slidenum">
              <a:rPr lang="en-US" altLang="en-US"/>
              <a:pPr/>
              <a:t>69</a:t>
            </a:fld>
            <a:endParaRPr lang="en-US" altLang="en-US"/>
          </a:p>
        </p:txBody>
      </p:sp>
      <p:sp>
        <p:nvSpPr>
          <p:cNvPr id="153603" name="Rectangle 2"/>
          <p:cNvSpPr>
            <a:spLocks noGrp="1" noRot="1" noChangeAspect="1" noChangeArrowheads="1" noTextEdit="1"/>
          </p:cNvSpPr>
          <p:nvPr>
            <p:ph type="sldImg"/>
          </p:nvPr>
        </p:nvSpPr>
        <p:spPr>
          <a:ln/>
        </p:spPr>
      </p:sp>
      <p:sp>
        <p:nvSpPr>
          <p:cNvPr id="153604"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p:spPr>
        <p:txBody>
          <a:bodyPr/>
          <a:lstStyle/>
          <a:p>
            <a:fld id="{E2467C2C-2D04-405C-A5B6-6164412921FE}" type="slidenum">
              <a:rPr lang="en-US" altLang="en-US"/>
              <a:pPr/>
              <a:t>70</a:t>
            </a:fld>
            <a:endParaRPr lang="en-US" altLang="en-US"/>
          </a:p>
        </p:txBody>
      </p:sp>
      <p:sp>
        <p:nvSpPr>
          <p:cNvPr id="155651" name="Rectangle 2"/>
          <p:cNvSpPr>
            <a:spLocks noGrp="1" noRot="1" noChangeAspect="1" noChangeArrowheads="1" noTextEdit="1"/>
          </p:cNvSpPr>
          <p:nvPr>
            <p:ph type="sldImg"/>
          </p:nvPr>
        </p:nvSpPr>
        <p:spPr>
          <a:ln/>
        </p:spPr>
      </p:sp>
      <p:sp>
        <p:nvSpPr>
          <p:cNvPr id="155652"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p:spPr>
        <p:txBody>
          <a:bodyPr/>
          <a:lstStyle/>
          <a:p>
            <a:fld id="{3E4CF1D3-EC26-4A4F-888F-A87C01334994}" type="slidenum">
              <a:rPr lang="en-US" altLang="en-US"/>
              <a:pPr/>
              <a:t>71</a:t>
            </a:fld>
            <a:endParaRPr lang="en-US" altLang="en-US"/>
          </a:p>
        </p:txBody>
      </p:sp>
      <p:sp>
        <p:nvSpPr>
          <p:cNvPr id="167939" name="Rectangle 2"/>
          <p:cNvSpPr>
            <a:spLocks noGrp="1" noRot="1" noChangeAspect="1" noChangeArrowheads="1" noTextEdit="1"/>
          </p:cNvSpPr>
          <p:nvPr>
            <p:ph type="sldImg"/>
          </p:nvPr>
        </p:nvSpPr>
        <p:spPr>
          <a:ln/>
        </p:spPr>
      </p:sp>
      <p:sp>
        <p:nvSpPr>
          <p:cNvPr id="167940"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p:spPr>
        <p:txBody>
          <a:bodyPr/>
          <a:lstStyle/>
          <a:p>
            <a:fld id="{449C63B8-A3A6-4B7A-B0D3-44A0DF3033B2}" type="slidenum">
              <a:rPr lang="en-US" altLang="en-US"/>
              <a:pPr/>
              <a:t>72</a:t>
            </a:fld>
            <a:endParaRPr lang="en-US" altLang="en-US"/>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p:spPr>
        <p:txBody>
          <a:bodyPr/>
          <a:lstStyle/>
          <a:p>
            <a:fld id="{C2CEE49A-F894-4E33-8CA9-0E7B1579C43B}" type="slidenum">
              <a:rPr lang="en-US" altLang="en-US"/>
              <a:pPr/>
              <a:t>73</a:t>
            </a:fld>
            <a:endParaRPr lang="en-US" altLang="en-US"/>
          </a:p>
        </p:txBody>
      </p:sp>
      <p:sp>
        <p:nvSpPr>
          <p:cNvPr id="172035" name="Rectangle 2"/>
          <p:cNvSpPr>
            <a:spLocks noGrp="1" noRot="1" noChangeAspect="1" noChangeArrowheads="1" noTextEdit="1"/>
          </p:cNvSpPr>
          <p:nvPr>
            <p:ph type="sldImg"/>
          </p:nvPr>
        </p:nvSpPr>
        <p:spPr>
          <a:ln/>
        </p:spPr>
      </p:sp>
      <p:sp>
        <p:nvSpPr>
          <p:cNvPr id="172036"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p:spPr>
        <p:txBody>
          <a:bodyPr/>
          <a:lstStyle/>
          <a:p>
            <a:fld id="{79E8CFA7-7C6F-49BC-A4F7-C28272E69A51}" type="slidenum">
              <a:rPr lang="en-US" altLang="en-US"/>
              <a:pPr/>
              <a:t>74</a:t>
            </a:fld>
            <a:endParaRPr lang="en-US" altLang="en-US"/>
          </a:p>
        </p:txBody>
      </p:sp>
      <p:sp>
        <p:nvSpPr>
          <p:cNvPr id="174083" name="Rectangle 2"/>
          <p:cNvSpPr>
            <a:spLocks noGrp="1" noRot="1" noChangeAspect="1" noChangeArrowheads="1" noTextEdit="1"/>
          </p:cNvSpPr>
          <p:nvPr>
            <p:ph type="sldImg"/>
          </p:nvPr>
        </p:nvSpPr>
        <p:spPr>
          <a:ln/>
        </p:spPr>
      </p:sp>
      <p:sp>
        <p:nvSpPr>
          <p:cNvPr id="174084"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p:spPr>
        <p:txBody>
          <a:bodyPr/>
          <a:lstStyle/>
          <a:p>
            <a:fld id="{2BD65D22-0648-40F4-BDEB-384B23FB1896}" type="slidenum">
              <a:rPr lang="en-US" altLang="en-US"/>
              <a:pPr/>
              <a:t>75</a:t>
            </a:fld>
            <a:endParaRPr lang="en-US" altLang="en-US"/>
          </a:p>
        </p:txBody>
      </p:sp>
      <p:sp>
        <p:nvSpPr>
          <p:cNvPr id="176131" name="Rectangle 2"/>
          <p:cNvSpPr>
            <a:spLocks noGrp="1" noRot="1" noChangeAspect="1" noChangeArrowheads="1" noTextEdit="1"/>
          </p:cNvSpPr>
          <p:nvPr>
            <p:ph type="sldImg"/>
          </p:nvPr>
        </p:nvSpPr>
        <p:spPr>
          <a:ln/>
        </p:spPr>
      </p:sp>
      <p:sp>
        <p:nvSpPr>
          <p:cNvPr id="176132"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p:spPr>
        <p:txBody>
          <a:bodyPr/>
          <a:lstStyle/>
          <a:p>
            <a:fld id="{676158E9-E6A7-4106-8D6C-957B6692DD30}" type="slidenum">
              <a:rPr lang="en-US" altLang="en-US"/>
              <a:pPr/>
              <a:t>76</a:t>
            </a:fld>
            <a:endParaRPr lang="en-US" altLang="en-US"/>
          </a:p>
        </p:txBody>
      </p:sp>
      <p:sp>
        <p:nvSpPr>
          <p:cNvPr id="178179" name="Rectangle 2"/>
          <p:cNvSpPr>
            <a:spLocks noGrp="1" noRot="1" noChangeAspect="1" noChangeArrowheads="1" noTextEdit="1"/>
          </p:cNvSpPr>
          <p:nvPr>
            <p:ph type="sldImg"/>
          </p:nvPr>
        </p:nvSpPr>
        <p:spPr>
          <a:ln/>
        </p:spPr>
      </p:sp>
      <p:sp>
        <p:nvSpPr>
          <p:cNvPr id="178180"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p>
            <a:fld id="{5087F82D-F94D-452C-8A37-C97CF2D78285}" type="slidenum">
              <a:rPr lang="en-US" altLang="en-US"/>
              <a:pPr/>
              <a:t>82</a:t>
            </a:fld>
            <a:endParaRPr lang="en-US" altLang="en-US"/>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p>
            <a:fld id="{D93E2CA8-F450-4F5C-BF51-E48BA42BA51B}" type="slidenum">
              <a:rPr lang="en-US" altLang="en-US"/>
              <a:pPr/>
              <a:t>83</a:t>
            </a:fld>
            <a:endParaRPr lang="en-US" altLang="en-US"/>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8ACDED80-583E-40D3-A6E8-3FD1B1F4C953}" type="slidenum">
              <a:rPr lang="en-US" altLang="en-US"/>
              <a:pPr/>
              <a:t>84</a:t>
            </a:fld>
            <a:endParaRPr lang="en-US" altLang="en-US"/>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DFE45D26-FEC3-4ABC-98B8-E193F597CF2B}" type="slidenum">
              <a:rPr lang="en-US" altLang="en-US"/>
              <a:pPr/>
              <a:t>85</a:t>
            </a:fld>
            <a:endParaRPr lang="en-US" altLang="en-US"/>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D1E456ED-4341-4208-87CF-2562D34E5D22}" type="slidenum">
              <a:rPr lang="en-US" altLang="en-US"/>
              <a:pPr/>
              <a:t>86</a:t>
            </a:fld>
            <a:endParaRPr lang="en-US" altLang="en-US"/>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F2C2A9D3-77D2-4FAD-9109-42D123C8F98A}" type="slidenum">
              <a:rPr lang="en-US" altLang="en-US"/>
              <a:pPr/>
              <a:t>87</a:t>
            </a:fld>
            <a:endParaRPr lang="en-US" altLang="en-US"/>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p>
            <a:fld id="{DB6B3932-245F-424A-B20E-31B84BF6899A}" type="slidenum">
              <a:rPr lang="en-US" altLang="en-US"/>
              <a:pPr/>
              <a:t>88</a:t>
            </a:fld>
            <a:endParaRPr lang="en-US" altLang="en-US"/>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6EA34FE6-B57A-4298-8529-41F33FD95F3D}" type="slidenum">
              <a:rPr lang="en-US" altLang="en-US"/>
              <a:pPr/>
              <a:t>89</a:t>
            </a:fld>
            <a:endParaRPr lang="en-US" altLang="en-US"/>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p:spPr>
        <p:txBody>
          <a:bodyPr/>
          <a:lstStyle/>
          <a:p>
            <a:fld id="{E3D540FA-C52D-485B-9453-75540C243662}" type="slidenum">
              <a:rPr lang="en-US" altLang="en-US"/>
              <a:pPr/>
              <a:t>90</a:t>
            </a:fld>
            <a:endParaRPr lang="en-US" altLang="en-US"/>
          </a:p>
        </p:txBody>
      </p:sp>
      <p:sp>
        <p:nvSpPr>
          <p:cNvPr id="161795" name="Rectangle 2"/>
          <p:cNvSpPr>
            <a:spLocks noGrp="1" noRot="1" noChangeAspect="1" noChangeArrowheads="1" noTextEdit="1"/>
          </p:cNvSpPr>
          <p:nvPr>
            <p:ph type="sldImg"/>
          </p:nvPr>
        </p:nvSpPr>
        <p:spPr>
          <a:ln/>
        </p:spPr>
      </p:sp>
      <p:sp>
        <p:nvSpPr>
          <p:cNvPr id="161796"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p:spPr>
        <p:txBody>
          <a:bodyPr/>
          <a:lstStyle/>
          <a:p>
            <a:fld id="{A567707A-FDD0-4A28-A30D-5A192411B12D}" type="slidenum">
              <a:rPr lang="en-US" altLang="en-US"/>
              <a:pPr/>
              <a:t>91</a:t>
            </a:fld>
            <a:endParaRPr lang="en-US" altLang="en-US"/>
          </a:p>
        </p:txBody>
      </p:sp>
      <p:sp>
        <p:nvSpPr>
          <p:cNvPr id="163843" name="Rectangle 2"/>
          <p:cNvSpPr>
            <a:spLocks noGrp="1" noRot="1" noChangeAspect="1" noChangeArrowheads="1" noTextEdit="1"/>
          </p:cNvSpPr>
          <p:nvPr>
            <p:ph type="sldImg"/>
          </p:nvPr>
        </p:nvSpPr>
        <p:spPr>
          <a:ln/>
        </p:spPr>
      </p:sp>
      <p:sp>
        <p:nvSpPr>
          <p:cNvPr id="163844"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p:spPr>
        <p:txBody>
          <a:bodyPr/>
          <a:lstStyle/>
          <a:p>
            <a:fld id="{92BD19CB-D733-41AD-8F72-1E1EE9363B13}" type="slidenum">
              <a:rPr lang="en-US" altLang="en-US"/>
              <a:pPr/>
              <a:t>92</a:t>
            </a:fld>
            <a:endParaRPr lang="en-US" altLang="en-US"/>
          </a:p>
        </p:txBody>
      </p:sp>
      <p:sp>
        <p:nvSpPr>
          <p:cNvPr id="165891" name="Rectangle 2"/>
          <p:cNvSpPr>
            <a:spLocks noGrp="1" noRot="1" noChangeAspect="1" noChangeArrowheads="1" noTextEdit="1"/>
          </p:cNvSpPr>
          <p:nvPr>
            <p:ph type="sldImg"/>
          </p:nvPr>
        </p:nvSpPr>
        <p:spPr>
          <a:ln/>
        </p:spPr>
      </p:sp>
      <p:sp>
        <p:nvSpPr>
          <p:cNvPr id="165892"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fld id="{594F367B-80CC-42EA-85FF-F459D25C3284}" type="slidenum">
              <a:rPr lang="en-US" altLang="en-US"/>
              <a:pPr/>
              <a:t>93</a:t>
            </a:fld>
            <a:endParaRPr lang="en-US" altLang="en-US"/>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381000" y="990600"/>
            <a:ext cx="76200" cy="5105400"/>
          </a:xfrm>
          <a:prstGeom prst="rect">
            <a:avLst/>
          </a:prstGeom>
          <a:solidFill>
            <a:srgbClr val="00CCFF"/>
          </a:solidFill>
          <a:ln>
            <a:noFill/>
          </a:ln>
          <a:extLst/>
        </p:spPr>
        <p:txBody>
          <a:bodyPr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cs typeface="Arial" panose="020B0604020202020204" pitchFamily="34" charset="0"/>
            </a:endParaRPr>
          </a:p>
        </p:txBody>
      </p:sp>
      <p:grpSp>
        <p:nvGrpSpPr>
          <p:cNvPr id="5" name="Group 8"/>
          <p:cNvGrpSpPr>
            <a:grpSpLocks/>
          </p:cNvGrpSpPr>
          <p:nvPr/>
        </p:nvGrpSpPr>
        <p:grpSpPr bwMode="auto">
          <a:xfrm>
            <a:off x="381000" y="304800"/>
            <a:ext cx="8391525" cy="5791200"/>
            <a:chOff x="240" y="192"/>
            <a:chExt cx="5286" cy="3648"/>
          </a:xfrm>
        </p:grpSpPr>
        <p:sp>
          <p:nvSpPr>
            <p:cNvPr id="6" name="Rectangle 9"/>
            <p:cNvSpPr>
              <a:spLocks noChangeArrowheads="1"/>
            </p:cNvSpPr>
            <p:nvPr/>
          </p:nvSpPr>
          <p:spPr bwMode="auto">
            <a:xfrm flipV="1">
              <a:off x="5236" y="192"/>
              <a:ext cx="288" cy="288"/>
            </a:xfrm>
            <a:prstGeom prst="rect">
              <a:avLst/>
            </a:prstGeom>
            <a:solidFill>
              <a:srgbClr val="99CC00"/>
            </a:solidFill>
            <a:ln w="12700">
              <a:solidFill>
                <a:schemeClr val="tx1"/>
              </a:solidFill>
              <a:miter lim="800000"/>
              <a:headEnd/>
              <a:tailEnd/>
            </a:ln>
          </p:spPr>
          <p:txBody>
            <a:bodyPr rot="10800000"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cs typeface="Arial" panose="020B0604020202020204" pitchFamily="34" charset="0"/>
              </a:endParaRPr>
            </a:p>
          </p:txBody>
        </p:sp>
        <p:sp>
          <p:nvSpPr>
            <p:cNvPr id="7" name="Rectangle 10"/>
            <p:cNvSpPr>
              <a:spLocks noChangeArrowheads="1"/>
            </p:cNvSpPr>
            <p:nvPr/>
          </p:nvSpPr>
          <p:spPr bwMode="auto">
            <a:xfrm flipV="1">
              <a:off x="240" y="192"/>
              <a:ext cx="5004" cy="288"/>
            </a:xfrm>
            <a:prstGeom prst="rect">
              <a:avLst/>
            </a:prstGeom>
            <a:solidFill>
              <a:srgbClr val="00CCFF"/>
            </a:solidFill>
            <a:ln w="12700">
              <a:solidFill>
                <a:schemeClr val="tx1"/>
              </a:solidFill>
              <a:miter lim="800000"/>
              <a:headEnd/>
              <a:tailEnd/>
            </a:ln>
          </p:spPr>
          <p:txBody>
            <a:bodyPr rot="10800000"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cs typeface="Arial" panose="020B0604020202020204" pitchFamily="34" charset="0"/>
              </a:endParaRPr>
            </a:p>
          </p:txBody>
        </p:sp>
        <p:sp>
          <p:nvSpPr>
            <p:cNvPr id="8" name="Rectangle 11"/>
            <p:cNvSpPr>
              <a:spLocks noChangeArrowheads="1"/>
            </p:cNvSpPr>
            <p:nvPr/>
          </p:nvSpPr>
          <p:spPr bwMode="auto">
            <a:xfrm flipV="1">
              <a:off x="240" y="480"/>
              <a:ext cx="5004" cy="144"/>
            </a:xfrm>
            <a:prstGeom prst="rect">
              <a:avLst/>
            </a:prstGeom>
            <a:solidFill>
              <a:srgbClr val="99CC00"/>
            </a:solidFill>
            <a:ln w="12700">
              <a:solidFill>
                <a:schemeClr val="tx1"/>
              </a:solidFill>
              <a:miter lim="800000"/>
              <a:headEnd/>
              <a:tailEnd/>
            </a:ln>
          </p:spPr>
          <p:txBody>
            <a:bodyPr rot="10800000"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cs typeface="Arial" panose="020B0604020202020204" pitchFamily="34" charset="0"/>
              </a:endParaRPr>
            </a:p>
          </p:txBody>
        </p:sp>
        <p:sp>
          <p:nvSpPr>
            <p:cNvPr id="9" name="Rectangle 12"/>
            <p:cNvSpPr>
              <a:spLocks noChangeArrowheads="1"/>
            </p:cNvSpPr>
            <p:nvPr/>
          </p:nvSpPr>
          <p:spPr bwMode="auto">
            <a:xfrm flipV="1">
              <a:off x="5242" y="480"/>
              <a:ext cx="282" cy="144"/>
            </a:xfrm>
            <a:prstGeom prst="rect">
              <a:avLst/>
            </a:prstGeom>
            <a:solidFill>
              <a:srgbClr val="00CCFF"/>
            </a:solidFill>
            <a:ln w="12700">
              <a:solidFill>
                <a:schemeClr val="tx1"/>
              </a:solidFill>
              <a:miter lim="800000"/>
              <a:headEnd/>
              <a:tailEnd/>
            </a:ln>
          </p:spPr>
          <p:txBody>
            <a:bodyPr rot="10800000"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cs typeface="Arial" panose="020B0604020202020204" pitchFamily="34" charset="0"/>
              </a:endParaRPr>
            </a:p>
          </p:txBody>
        </p:sp>
        <p:sp>
          <p:nvSpPr>
            <p:cNvPr id="10" name="Line 13"/>
            <p:cNvSpPr>
              <a:spLocks noChangeShapeType="1"/>
            </p:cNvSpPr>
            <p:nvPr/>
          </p:nvSpPr>
          <p:spPr bwMode="auto">
            <a:xfrm flipH="1">
              <a:off x="480" y="2256"/>
              <a:ext cx="4848" cy="0"/>
            </a:xfrm>
            <a:prstGeom prst="line">
              <a:avLst/>
            </a:prstGeom>
            <a:noFill/>
            <a:ln w="12700">
              <a:solidFill>
                <a:schemeClr val="tx1"/>
              </a:solidFill>
              <a:round/>
              <a:headEnd/>
              <a:tailEnd/>
            </a:ln>
          </p:spPr>
          <p:txBody>
            <a:bodyPr/>
            <a:lstStyle/>
            <a:p>
              <a:endParaRPr lang="en-US"/>
            </a:p>
          </p:txBody>
        </p:sp>
        <p:sp>
          <p:nvSpPr>
            <p:cNvPr id="11" name="Rectangle 14"/>
            <p:cNvSpPr>
              <a:spLocks noChangeArrowheads="1"/>
            </p:cNvSpPr>
            <p:nvPr/>
          </p:nvSpPr>
          <p:spPr bwMode="auto">
            <a:xfrm>
              <a:off x="240" y="192"/>
              <a:ext cx="5286" cy="3648"/>
            </a:xfrm>
            <a:prstGeom prst="rect">
              <a:avLst/>
            </a:prstGeom>
            <a:noFill/>
            <a:ln w="12700">
              <a:solidFill>
                <a:schemeClr val="tx1"/>
              </a:solidFill>
              <a:miter lim="800000"/>
              <a:headEnd/>
              <a:tailEnd/>
            </a:ln>
            <a:extLst/>
          </p:spPr>
          <p:txBody>
            <a:bodyPr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cs typeface="Arial" panose="020B0604020202020204" pitchFamily="34" charset="0"/>
              </a:endParaRPr>
            </a:p>
          </p:txBody>
        </p:sp>
      </p:grpSp>
      <p:sp>
        <p:nvSpPr>
          <p:cNvPr id="690179" name="Rectangle 3"/>
          <p:cNvSpPr>
            <a:spLocks noGrp="1" noChangeArrowheads="1"/>
          </p:cNvSpPr>
          <p:nvPr>
            <p:ph type="ctrTitle"/>
          </p:nvPr>
        </p:nvSpPr>
        <p:spPr>
          <a:xfrm>
            <a:off x="762000" y="1371600"/>
            <a:ext cx="7696200" cy="2057400"/>
          </a:xfrm>
        </p:spPr>
        <p:txBody>
          <a:bodyPr/>
          <a:lstStyle>
            <a:lvl1pPr>
              <a:defRPr sz="4000"/>
            </a:lvl1pPr>
          </a:lstStyle>
          <a:p>
            <a:r>
              <a:rPr lang="en-US"/>
              <a:t>Click to edit Master title style</a:t>
            </a:r>
          </a:p>
        </p:txBody>
      </p:sp>
      <p:sp>
        <p:nvSpPr>
          <p:cNvPr id="690180" name="Rectangle 4"/>
          <p:cNvSpPr>
            <a:spLocks noGrp="1" noChangeArrowheads="1"/>
          </p:cNvSpPr>
          <p:nvPr>
            <p:ph type="subTitle" idx="1"/>
          </p:nvPr>
        </p:nvSpPr>
        <p:spPr>
          <a:xfrm>
            <a:off x="762000" y="3765550"/>
            <a:ext cx="7696200" cy="2057400"/>
          </a:xfrm>
        </p:spPr>
        <p:txBody>
          <a:bodyPr/>
          <a:lstStyle>
            <a:lvl1pPr marL="0" indent="0">
              <a:buFont typeface="Wingdings" pitchFamily="2" charset="2"/>
              <a:buNone/>
              <a:defRPr sz="2400">
                <a:latin typeface="Arial" charset="0"/>
              </a:defRPr>
            </a:lvl1pPr>
          </a:lstStyle>
          <a:p>
            <a:r>
              <a:rPr lang="en-US"/>
              <a:t>Click to edit Master subtitle style</a:t>
            </a:r>
          </a:p>
        </p:txBody>
      </p:sp>
      <p:sp>
        <p:nvSpPr>
          <p:cNvPr id="12" name="Rectangle 5"/>
          <p:cNvSpPr>
            <a:spLocks noGrp="1" noChangeArrowheads="1"/>
          </p:cNvSpPr>
          <p:nvPr>
            <p:ph type="dt" sz="half" idx="10"/>
          </p:nvPr>
        </p:nvSpPr>
        <p:spPr>
          <a:xfrm>
            <a:off x="457200" y="6248400"/>
            <a:ext cx="2133600" cy="457200"/>
          </a:xfrm>
        </p:spPr>
        <p:txBody>
          <a:bodyPr/>
          <a:lstStyle>
            <a:lvl1pPr>
              <a:defRPr/>
            </a:lvl1pPr>
          </a:lstStyle>
          <a:p>
            <a:pPr>
              <a:defRPr/>
            </a:pPr>
            <a:endParaRPr lang="en-US"/>
          </a:p>
        </p:txBody>
      </p:sp>
      <p:sp>
        <p:nvSpPr>
          <p:cNvPr id="13" name="Rectangle 6"/>
          <p:cNvSpPr>
            <a:spLocks noGrp="1" noChangeArrowheads="1"/>
          </p:cNvSpPr>
          <p:nvPr>
            <p:ph type="ftr" sz="quarter" idx="11"/>
          </p:nvPr>
        </p:nvSpPr>
        <p:spPr/>
        <p:txBody>
          <a:bodyPr/>
          <a:lstStyle>
            <a:lvl1pPr>
              <a:defRPr/>
            </a:lvl1pPr>
          </a:lstStyle>
          <a:p>
            <a:pPr>
              <a:defRPr/>
            </a:pPr>
            <a:endParaRPr lang="en-US"/>
          </a:p>
        </p:txBody>
      </p:sp>
      <p:sp>
        <p:nvSpPr>
          <p:cNvPr id="14" name="Rectangle 7"/>
          <p:cNvSpPr>
            <a:spLocks noGrp="1" noChangeArrowheads="1"/>
          </p:cNvSpPr>
          <p:nvPr>
            <p:ph type="sldNum" sz="quarter" idx="12"/>
          </p:nvPr>
        </p:nvSpPr>
        <p:spPr>
          <a:xfrm>
            <a:off x="6553200" y="6248400"/>
            <a:ext cx="2133600" cy="457200"/>
          </a:xfrm>
        </p:spPr>
        <p:txBody>
          <a:bodyPr/>
          <a:lstStyle>
            <a:lvl1pPr>
              <a:defRPr b="1"/>
            </a:lvl1pPr>
          </a:lstStyle>
          <a:p>
            <a:fld id="{41D4F584-EE20-41D9-AA8A-891F77AE6572}" type="slidenum">
              <a:rPr lang="en-US" altLang="en-US"/>
              <a:pPr/>
              <a:t>‹#›</a:t>
            </a:fld>
            <a:endParaRPr lang="en-US"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CB7AE8AC-86A1-4524-8C92-7F8A08E4B9B3}" type="slidenum">
              <a:rPr lang="en-US" altLang="en-US"/>
              <a:pPr/>
              <a:t>‹#›</a:t>
            </a:fld>
            <a:endParaRPr lang="en-US"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1F32E908-306E-4F64-8649-4107A8FEBBCC}" type="slidenum">
              <a:rPr lang="en-US" altLang="en-US"/>
              <a:pPr/>
              <a:t>‹#›</a:t>
            </a:fld>
            <a:endParaRPr lang="en-US"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828800"/>
            <a:ext cx="4038600" cy="4302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8800"/>
            <a:ext cx="4038600" cy="4302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1681FBE0-38EF-4DE7-A868-46A5440EA534}" type="slidenum">
              <a:rPr lang="en-US" altLang="en-US"/>
              <a:pPr/>
              <a:t>‹#›</a:t>
            </a:fld>
            <a:endParaRPr lang="en-US"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FC90DDE2-CFE1-48E0-BFDA-A34B7052B091}" type="slidenum">
              <a:rPr lang="en-US" altLang="en-US"/>
              <a:pPr/>
              <a:t>‹#›</a:t>
            </a:fld>
            <a:endParaRPr lang="en-US"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6473DC58-0AA2-4AA6-8E15-515237C993A7}" type="slidenum">
              <a:rPr lang="en-US" altLang="en-US"/>
              <a:pPr/>
              <a:t>‹#›</a:t>
            </a:fld>
            <a:endParaRPr lang="en-US"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77110E5D-5385-4F4E-B833-BEFA32EEAFB9}" type="slidenum">
              <a:rPr lang="en-US" altLang="en-US"/>
              <a:pPr/>
              <a:t>‹#›</a:t>
            </a:fld>
            <a:endParaRPr lang="en-US"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7022CDD9-3949-4E1B-94E8-90F5F61A2689}" type="slidenum">
              <a:rPr lang="en-US" altLang="en-US"/>
              <a:pPr/>
              <a:t>‹#›</a:t>
            </a:fld>
            <a:endParaRPr lang="en-US"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373149C8-E6A4-4337-90D0-447E5E0DCDAA}" type="slidenum">
              <a:rPr lang="en-US" altLang="en-US"/>
              <a:pPr/>
              <a:t>‹#›</a:t>
            </a:fld>
            <a:endParaRPr lang="en-US"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B9AD8CBE-617F-452A-B7AC-B1EDF024672F}" type="slidenum">
              <a:rPr lang="en-US" altLang="en-US"/>
              <a:pPr/>
              <a:t>‹#›</a:t>
            </a:fld>
            <a:endParaRPr lang="en-US"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0"/>
            <a:ext cx="2057400" cy="5597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533400"/>
            <a:ext cx="6019800" cy="5597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F459A724-6B5F-4648-B55C-5EE2201720B4}" type="slidenum">
              <a:rPr lang="en-US" altLang="en-US"/>
              <a:pPr/>
              <a:t>‹#›</a:t>
            </a:fld>
            <a:endParaRPr lang="en-US"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533400"/>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828800"/>
            <a:ext cx="4038600" cy="20748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828800"/>
            <a:ext cx="4038600" cy="20748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4056063"/>
            <a:ext cx="4038600" cy="20748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4056063"/>
            <a:ext cx="4038600" cy="20748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2E6970C7-AC1A-4778-9364-38CEC3C5B599}" type="slidenum">
              <a:rPr lang="en-US" altLang="en-US"/>
              <a:pPr/>
              <a:t>‹#›</a:t>
            </a:fld>
            <a:endParaRPr lang="en-US"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828800"/>
            <a:ext cx="40386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8800"/>
            <a:ext cx="40386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00A3FAAE-549C-490E-B6E9-FD43B7774F06}" type="slidenum">
              <a:rPr lang="en-US" altLang="en-US"/>
              <a:pPr/>
              <a:t>‹#›</a:t>
            </a:fld>
            <a:endParaRPr lang="en-US"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533400"/>
            <a:ext cx="82296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828800"/>
            <a:ext cx="8229600" cy="43021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689156" name="Rectangle 4"/>
          <p:cNvSpPr>
            <a:spLocks noGrp="1" noChangeArrowheads="1"/>
          </p:cNvSpPr>
          <p:nvPr>
            <p:ph type="dt" sz="half" idx="2"/>
          </p:nvPr>
        </p:nvSpPr>
        <p:spPr bwMode="auto">
          <a:xfrm>
            <a:off x="457200" y="6248400"/>
            <a:ext cx="16764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latin typeface="Arial" charset="0"/>
                <a:cs typeface="Arial" panose="020B0604020202020204" pitchFamily="34" charset="0"/>
              </a:defRPr>
            </a:lvl1pPr>
          </a:lstStyle>
          <a:p>
            <a:pPr>
              <a:defRPr/>
            </a:pPr>
            <a:endParaRPr lang="en-US"/>
          </a:p>
        </p:txBody>
      </p:sp>
      <p:sp>
        <p:nvSpPr>
          <p:cNvPr id="68915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latin typeface="Arial" charset="0"/>
                <a:cs typeface="Arial" panose="020B0604020202020204" pitchFamily="34" charset="0"/>
              </a:defRPr>
            </a:lvl1pPr>
          </a:lstStyle>
          <a:p>
            <a:pPr>
              <a:defRPr/>
            </a:pPr>
            <a:endParaRPr lang="en-US"/>
          </a:p>
        </p:txBody>
      </p:sp>
      <p:sp>
        <p:nvSpPr>
          <p:cNvPr id="689158" name="Rectangle 6"/>
          <p:cNvSpPr>
            <a:spLocks noGrp="1" noChangeArrowheads="1"/>
          </p:cNvSpPr>
          <p:nvPr>
            <p:ph type="sldNum" sz="quarter" idx="4"/>
          </p:nvPr>
        </p:nvSpPr>
        <p:spPr bwMode="auto">
          <a:xfrm>
            <a:off x="6781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latin typeface="Arial" charset="0"/>
              </a:defRPr>
            </a:lvl1pPr>
          </a:lstStyle>
          <a:p>
            <a:fld id="{C5D2BC0C-46F0-4A30-ADF0-0291DE7B1669}" type="slidenum">
              <a:rPr lang="en-US" altLang="en-US"/>
              <a:pPr/>
              <a:t>‹#›</a:t>
            </a:fld>
            <a:endParaRPr lang="en-US" altLang="en-US"/>
          </a:p>
        </p:txBody>
      </p:sp>
      <p:grpSp>
        <p:nvGrpSpPr>
          <p:cNvPr id="1031" name="Group 7"/>
          <p:cNvGrpSpPr>
            <a:grpSpLocks/>
          </p:cNvGrpSpPr>
          <p:nvPr/>
        </p:nvGrpSpPr>
        <p:grpSpPr bwMode="auto">
          <a:xfrm>
            <a:off x="279400" y="152400"/>
            <a:ext cx="8686800" cy="544513"/>
            <a:chOff x="176" y="96"/>
            <a:chExt cx="5472" cy="343"/>
          </a:xfrm>
        </p:grpSpPr>
        <p:sp>
          <p:nvSpPr>
            <p:cNvPr id="1033" name="Rectangle 9"/>
            <p:cNvSpPr>
              <a:spLocks noChangeArrowheads="1"/>
            </p:cNvSpPr>
            <p:nvPr/>
          </p:nvSpPr>
          <p:spPr bwMode="auto">
            <a:xfrm>
              <a:off x="5504" y="96"/>
              <a:ext cx="144" cy="144"/>
            </a:xfrm>
            <a:prstGeom prst="rect">
              <a:avLst/>
            </a:prstGeom>
            <a:solidFill>
              <a:srgbClr val="7030A0"/>
            </a:solidFill>
            <a:ln w="12700">
              <a:solidFill>
                <a:schemeClr val="tx1"/>
              </a:solidFill>
              <a:miter lim="800000"/>
              <a:headEnd/>
              <a:tailEnd/>
            </a:ln>
          </p:spPr>
          <p:txBody>
            <a:bodyPr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cs typeface="Arial" panose="020B0604020202020204" pitchFamily="34" charset="0"/>
              </a:endParaRPr>
            </a:p>
          </p:txBody>
        </p:sp>
        <p:sp>
          <p:nvSpPr>
            <p:cNvPr id="1034" name="Rectangle 10"/>
            <p:cNvSpPr>
              <a:spLocks noChangeArrowheads="1"/>
            </p:cNvSpPr>
            <p:nvPr/>
          </p:nvSpPr>
          <p:spPr bwMode="auto">
            <a:xfrm>
              <a:off x="176" y="96"/>
              <a:ext cx="5326" cy="144"/>
            </a:xfrm>
            <a:prstGeom prst="rect">
              <a:avLst/>
            </a:prstGeom>
            <a:solidFill>
              <a:srgbClr val="00CCFF"/>
            </a:solidFill>
            <a:ln w="12700">
              <a:solidFill>
                <a:schemeClr val="tx1"/>
              </a:solidFill>
              <a:miter lim="800000"/>
              <a:headEnd/>
              <a:tailEnd/>
            </a:ln>
          </p:spPr>
          <p:txBody>
            <a:bodyPr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cs typeface="Arial" panose="020B0604020202020204" pitchFamily="34" charset="0"/>
              </a:endParaRPr>
            </a:p>
          </p:txBody>
        </p:sp>
        <p:sp>
          <p:nvSpPr>
            <p:cNvPr id="1035" name="Rectangle 11"/>
            <p:cNvSpPr>
              <a:spLocks noChangeArrowheads="1"/>
            </p:cNvSpPr>
            <p:nvPr/>
          </p:nvSpPr>
          <p:spPr bwMode="auto">
            <a:xfrm>
              <a:off x="176" y="240"/>
              <a:ext cx="5326" cy="199"/>
            </a:xfrm>
            <a:prstGeom prst="rect">
              <a:avLst/>
            </a:prstGeom>
            <a:solidFill>
              <a:srgbClr val="7030A0"/>
            </a:solidFill>
            <a:ln w="12700">
              <a:solidFill>
                <a:schemeClr val="tx1"/>
              </a:solidFill>
              <a:miter lim="800000"/>
              <a:headEnd/>
              <a:tailEnd/>
            </a:ln>
          </p:spPr>
          <p:txBody>
            <a:bodyPr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cs typeface="Arial" panose="020B0604020202020204" pitchFamily="34" charset="0"/>
              </a:endParaRPr>
            </a:p>
          </p:txBody>
        </p:sp>
        <p:sp>
          <p:nvSpPr>
            <p:cNvPr id="1036" name="Rectangle 12"/>
            <p:cNvSpPr>
              <a:spLocks noChangeArrowheads="1"/>
            </p:cNvSpPr>
            <p:nvPr/>
          </p:nvSpPr>
          <p:spPr bwMode="auto">
            <a:xfrm>
              <a:off x="5504" y="241"/>
              <a:ext cx="144" cy="198"/>
            </a:xfrm>
            <a:prstGeom prst="rect">
              <a:avLst/>
            </a:prstGeom>
            <a:solidFill>
              <a:srgbClr val="00CCFF"/>
            </a:solidFill>
            <a:ln w="12700">
              <a:solidFill>
                <a:schemeClr val="tx1"/>
              </a:solidFill>
              <a:miter lim="800000"/>
              <a:headEnd/>
              <a:tailEnd/>
            </a:ln>
          </p:spPr>
          <p:txBody>
            <a:bodyPr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cs typeface="Arial" panose="020B0604020202020204" pitchFamily="34" charset="0"/>
              </a:endParaRPr>
            </a:p>
          </p:txBody>
        </p:sp>
      </p:grpSp>
      <p:sp>
        <p:nvSpPr>
          <p:cNvPr id="1032" name="Rectangle 12"/>
          <p:cNvSpPr>
            <a:spLocks noChangeArrowheads="1"/>
          </p:cNvSpPr>
          <p:nvPr userDrawn="1"/>
        </p:nvSpPr>
        <p:spPr bwMode="auto">
          <a:xfrm>
            <a:off x="5638800" y="381000"/>
            <a:ext cx="3175000" cy="307975"/>
          </a:xfrm>
          <a:prstGeom prst="rect">
            <a:avLst/>
          </a:prstGeom>
          <a:noFill/>
          <a:ln>
            <a:noFill/>
          </a:ln>
          <a:extLst/>
        </p:spPr>
        <p:txBody>
          <a:bodyPr>
            <a:spAutoFit/>
          </a:bodyPr>
          <a:lstStyle/>
          <a:p>
            <a:pPr algn="r"/>
            <a:r>
              <a:rPr lang="en-US" altLang="en-US" sz="1400" b="1" dirty="0">
                <a:solidFill>
                  <a:schemeClr val="bg1"/>
                </a:solidFill>
                <a:latin typeface="Arial" charset="0"/>
              </a:rPr>
              <a:t>Part 14: Nonlinear </a:t>
            </a:r>
            <a:r>
              <a:rPr lang="en-US" altLang="en-US" sz="1400" b="1">
                <a:solidFill>
                  <a:schemeClr val="bg1"/>
                </a:solidFill>
                <a:latin typeface="Arial" charset="0"/>
              </a:rPr>
              <a:t>Models </a:t>
            </a:r>
            <a:r>
              <a:rPr lang="en-US" altLang="en-US" sz="1400" b="1" smtClean="0">
                <a:solidFill>
                  <a:schemeClr val="bg1"/>
                </a:solidFill>
                <a:latin typeface="Arial" charset="0"/>
              </a:rPr>
              <a:t>[</a:t>
            </a:r>
            <a:fld id="{01EFF1BD-8E66-46DC-90A8-FDF4EA773FDD}" type="slidenum">
              <a:rPr lang="en-US" altLang="en-US" sz="1400" b="1" smtClean="0">
                <a:solidFill>
                  <a:schemeClr val="bg1"/>
                </a:solidFill>
                <a:latin typeface="Arial" charset="0"/>
              </a:rPr>
              <a:pPr algn="r"/>
              <a:t>‹#›</a:t>
            </a:fld>
            <a:r>
              <a:rPr lang="en-US" altLang="en-US" sz="1400" b="1" smtClean="0">
                <a:solidFill>
                  <a:schemeClr val="bg1"/>
                </a:solidFill>
                <a:latin typeface="Arial" charset="0"/>
              </a:rPr>
              <a:t>/80]</a:t>
            </a:r>
            <a:endParaRPr lang="en-US" altLang="en-US" sz="1400" b="1" dirty="0">
              <a:solidFill>
                <a:schemeClr val="bg1"/>
              </a:solidFill>
              <a:latin typeface="Arial" charset="0"/>
            </a:endParaRPr>
          </a:p>
        </p:txBody>
      </p:sp>
    </p:spTree>
  </p:cSld>
  <p:clrMap bg1="lt1" tx1="dk1" bg2="lt2" tx2="dk2" accent1="accent1" accent2="accent2" accent3="accent3" accent4="accent4" accent5="accent5" accent6="accent6" hlink="hlink" folHlink="folHlink"/>
  <p:sldLayoutIdLst>
    <p:sldLayoutId id="2147484084" r:id="rId1"/>
    <p:sldLayoutId id="2147484072" r:id="rId2"/>
    <p:sldLayoutId id="2147484073" r:id="rId3"/>
    <p:sldLayoutId id="2147484074" r:id="rId4"/>
    <p:sldLayoutId id="2147484075" r:id="rId5"/>
    <p:sldLayoutId id="2147484076" r:id="rId6"/>
    <p:sldLayoutId id="2147484077" r:id="rId7"/>
    <p:sldLayoutId id="2147484078" r:id="rId8"/>
    <p:sldLayoutId id="2147484079" r:id="rId9"/>
    <p:sldLayoutId id="2147484080" r:id="rId10"/>
    <p:sldLayoutId id="2147484081" r:id="rId11"/>
    <p:sldLayoutId id="2147484082" r:id="rId12"/>
    <p:sldLayoutId id="2147484083" r:id="rId13"/>
  </p:sldLayoutIdLst>
  <p:timing>
    <p:tnLst>
      <p:par>
        <p:cTn id="1" dur="indefinite" restart="never" nodeType="tmRoot"/>
      </p:par>
    </p:tnLst>
  </p:timing>
  <p:txStyles>
    <p:titleStyle>
      <a:lvl1pPr algn="ctr" rtl="0" eaLnBrk="0" fontAlgn="base" hangingPunct="0">
        <a:spcBef>
          <a:spcPct val="0"/>
        </a:spcBef>
        <a:spcAft>
          <a:spcPct val="0"/>
        </a:spcAft>
        <a:defRPr sz="3200">
          <a:solidFill>
            <a:schemeClr val="tx2"/>
          </a:solidFill>
          <a:latin typeface="+mj-lt"/>
          <a:ea typeface="+mj-ea"/>
          <a:cs typeface="+mj-cs"/>
        </a:defRPr>
      </a:lvl1pPr>
      <a:lvl2pPr algn="ctr" rtl="0" eaLnBrk="0" fontAlgn="base" hangingPunct="0">
        <a:spcBef>
          <a:spcPct val="0"/>
        </a:spcBef>
        <a:spcAft>
          <a:spcPct val="0"/>
        </a:spcAft>
        <a:defRPr sz="3200">
          <a:solidFill>
            <a:schemeClr val="tx2"/>
          </a:solidFill>
          <a:latin typeface="Arial Black" pitchFamily="34" charset="0"/>
        </a:defRPr>
      </a:lvl2pPr>
      <a:lvl3pPr algn="ctr" rtl="0" eaLnBrk="0" fontAlgn="base" hangingPunct="0">
        <a:spcBef>
          <a:spcPct val="0"/>
        </a:spcBef>
        <a:spcAft>
          <a:spcPct val="0"/>
        </a:spcAft>
        <a:defRPr sz="3200">
          <a:solidFill>
            <a:schemeClr val="tx2"/>
          </a:solidFill>
          <a:latin typeface="Arial Black" pitchFamily="34" charset="0"/>
        </a:defRPr>
      </a:lvl3pPr>
      <a:lvl4pPr algn="ctr" rtl="0" eaLnBrk="0" fontAlgn="base" hangingPunct="0">
        <a:spcBef>
          <a:spcPct val="0"/>
        </a:spcBef>
        <a:spcAft>
          <a:spcPct val="0"/>
        </a:spcAft>
        <a:defRPr sz="3200">
          <a:solidFill>
            <a:schemeClr val="tx2"/>
          </a:solidFill>
          <a:latin typeface="Arial Black" pitchFamily="34" charset="0"/>
        </a:defRPr>
      </a:lvl4pPr>
      <a:lvl5pPr algn="ctr" rtl="0" eaLnBrk="0" fontAlgn="base" hangingPunct="0">
        <a:spcBef>
          <a:spcPct val="0"/>
        </a:spcBef>
        <a:spcAft>
          <a:spcPct val="0"/>
        </a:spcAft>
        <a:defRPr sz="3200">
          <a:solidFill>
            <a:schemeClr val="tx2"/>
          </a:solidFill>
          <a:latin typeface="Arial Black" pitchFamily="34" charset="0"/>
        </a:defRPr>
      </a:lvl5pPr>
      <a:lvl6pPr marL="457200" algn="ctr" rtl="0" fontAlgn="base">
        <a:spcBef>
          <a:spcPct val="0"/>
        </a:spcBef>
        <a:spcAft>
          <a:spcPct val="0"/>
        </a:spcAft>
        <a:defRPr sz="3200">
          <a:solidFill>
            <a:schemeClr val="tx2"/>
          </a:solidFill>
          <a:latin typeface="Arial Black" pitchFamily="34" charset="0"/>
        </a:defRPr>
      </a:lvl6pPr>
      <a:lvl7pPr marL="914400" algn="ctr" rtl="0" fontAlgn="base">
        <a:spcBef>
          <a:spcPct val="0"/>
        </a:spcBef>
        <a:spcAft>
          <a:spcPct val="0"/>
        </a:spcAft>
        <a:defRPr sz="3200">
          <a:solidFill>
            <a:schemeClr val="tx2"/>
          </a:solidFill>
          <a:latin typeface="Arial Black" pitchFamily="34" charset="0"/>
        </a:defRPr>
      </a:lvl7pPr>
      <a:lvl8pPr marL="1371600" algn="ctr" rtl="0" fontAlgn="base">
        <a:spcBef>
          <a:spcPct val="0"/>
        </a:spcBef>
        <a:spcAft>
          <a:spcPct val="0"/>
        </a:spcAft>
        <a:defRPr sz="3200">
          <a:solidFill>
            <a:schemeClr val="tx2"/>
          </a:solidFill>
          <a:latin typeface="Arial Black" pitchFamily="34" charset="0"/>
        </a:defRPr>
      </a:lvl8pPr>
      <a:lvl9pPr marL="1828800" algn="ctr" rtl="0" fontAlgn="base">
        <a:spcBef>
          <a:spcPct val="0"/>
        </a:spcBef>
        <a:spcAft>
          <a:spcPct val="0"/>
        </a:spcAft>
        <a:defRPr sz="3200">
          <a:solidFill>
            <a:schemeClr val="tx2"/>
          </a:solidFill>
          <a:latin typeface="Arial Black" pitchFamily="34" charset="0"/>
        </a:defRPr>
      </a:lvl9pPr>
    </p:titleStyle>
    <p:bodyStyle>
      <a:lvl1pPr marL="469900" indent="-469900" algn="l" rtl="0" eaLnBrk="0" fontAlgn="base" hangingPunct="0">
        <a:spcBef>
          <a:spcPct val="20000"/>
        </a:spcBef>
        <a:spcAft>
          <a:spcPct val="0"/>
        </a:spcAft>
        <a:buClr>
          <a:schemeClr val="bg2"/>
        </a:buClr>
        <a:buSzPct val="70000"/>
        <a:buFont typeface="Wingdings" pitchFamily="2" charset="2"/>
        <a:buChar char="o"/>
        <a:defRPr sz="2800">
          <a:solidFill>
            <a:schemeClr val="tx1"/>
          </a:solidFill>
          <a:latin typeface="+mn-lt"/>
          <a:ea typeface="+mn-ea"/>
          <a:cs typeface="+mn-cs"/>
        </a:defRPr>
      </a:lvl1pPr>
      <a:lvl2pPr marL="908050" indent="-436563" algn="l" rtl="0" eaLnBrk="0" fontAlgn="base" hangingPunct="0">
        <a:spcBef>
          <a:spcPct val="20000"/>
        </a:spcBef>
        <a:spcAft>
          <a:spcPct val="0"/>
        </a:spcAft>
        <a:buClr>
          <a:schemeClr val="accent2"/>
        </a:buClr>
        <a:buSzPct val="75000"/>
        <a:buFont typeface="Wingdings" pitchFamily="2" charset="2"/>
        <a:buChar char="n"/>
        <a:defRPr sz="2400">
          <a:solidFill>
            <a:schemeClr val="tx1"/>
          </a:solidFill>
          <a:latin typeface="+mn-lt"/>
        </a:defRPr>
      </a:lvl2pPr>
      <a:lvl3pPr marL="1377950" indent="-468313" algn="l" rtl="0" eaLnBrk="0" fontAlgn="base" hangingPunct="0">
        <a:spcBef>
          <a:spcPct val="20000"/>
        </a:spcBef>
        <a:spcAft>
          <a:spcPct val="0"/>
        </a:spcAft>
        <a:buClr>
          <a:schemeClr val="bg2"/>
        </a:buClr>
        <a:buSzPct val="65000"/>
        <a:buFont typeface="Wingdings" pitchFamily="2" charset="2"/>
        <a:buChar char="o"/>
        <a:defRPr sz="2000">
          <a:solidFill>
            <a:schemeClr val="tx1"/>
          </a:solidFill>
          <a:latin typeface="+mn-lt"/>
        </a:defRPr>
      </a:lvl3pPr>
      <a:lvl4pPr marL="1827213" indent="-438150" algn="l" rtl="0" eaLnBrk="0" fontAlgn="base" hangingPunct="0">
        <a:spcBef>
          <a:spcPct val="20000"/>
        </a:spcBef>
        <a:spcAft>
          <a:spcPct val="0"/>
        </a:spcAft>
        <a:buClr>
          <a:schemeClr val="accent2"/>
        </a:buClr>
        <a:buSzPct val="75000"/>
        <a:buFont typeface="Wingdings" pitchFamily="2" charset="2"/>
        <a:buChar char="n"/>
        <a:defRPr sz="1600">
          <a:solidFill>
            <a:schemeClr val="tx1"/>
          </a:solidFill>
          <a:latin typeface="+mn-lt"/>
        </a:defRPr>
      </a:lvl4pPr>
      <a:lvl5pPr marL="2297113" indent="-468313" algn="l" rtl="0" eaLnBrk="0" fontAlgn="base" hangingPunct="0">
        <a:spcBef>
          <a:spcPct val="20000"/>
        </a:spcBef>
        <a:spcAft>
          <a:spcPct val="0"/>
        </a:spcAft>
        <a:buClr>
          <a:schemeClr val="accent1"/>
        </a:buClr>
        <a:buSzPct val="50000"/>
        <a:buFont typeface="Wingdings" pitchFamily="2" charset="2"/>
        <a:buChar char="o"/>
        <a:defRPr sz="1400">
          <a:solidFill>
            <a:schemeClr val="tx1"/>
          </a:solidFill>
          <a:latin typeface="+mn-lt"/>
        </a:defRPr>
      </a:lvl5pPr>
      <a:lvl6pPr marL="27543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6pPr>
      <a:lvl7pPr marL="32115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7pPr>
      <a:lvl8pPr marL="36687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8pPr>
      <a:lvl9pPr marL="41259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jpeg"/><Relationship Id="rId5" Type="http://schemas.openxmlformats.org/officeDocument/2006/relationships/image" Target="../media/image3.jpeg"/><Relationship Id="rId10" Type="http://schemas.openxmlformats.org/officeDocument/2006/relationships/image" Target="../media/image8.png"/><Relationship Id="rId4" Type="http://schemas.openxmlformats.org/officeDocument/2006/relationships/image" Target="../media/image2.jpe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oleObject" Target="../embeddings/oleObject2.bin"/><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oleObject" Target="../embeddings/oleObject4.bin"/><Relationship Id="rId4" Type="http://schemas.openxmlformats.org/officeDocument/2006/relationships/oleObject" Target="../embeddings/oleObject3.bin"/></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oleObject" Target="../embeddings/oleObject5.bin"/></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oleObject" Target="../embeddings/oleObject6.bin"/></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6.xml"/><Relationship Id="rId1" Type="http://schemas.openxmlformats.org/officeDocument/2006/relationships/vmlDrawing" Target="../drawings/vmlDrawing5.vml"/><Relationship Id="rId4" Type="http://schemas.openxmlformats.org/officeDocument/2006/relationships/oleObject" Target="../embeddings/oleObject7.bin"/></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xml"/><Relationship Id="rId1" Type="http://schemas.openxmlformats.org/officeDocument/2006/relationships/vmlDrawing" Target="../drawings/vmlDrawing6.vml"/><Relationship Id="rId4" Type="http://schemas.openxmlformats.org/officeDocument/2006/relationships/oleObject" Target="../embeddings/oleObject8.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vmlDrawing" Target="../drawings/vmlDrawing7.vml"/><Relationship Id="rId4" Type="http://schemas.openxmlformats.org/officeDocument/2006/relationships/oleObject" Target="../embeddings/oleObject9.bin"/></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6.xml"/><Relationship Id="rId1" Type="http://schemas.openxmlformats.org/officeDocument/2006/relationships/vmlDrawing" Target="../drawings/vmlDrawing8.vml"/><Relationship Id="rId4" Type="http://schemas.openxmlformats.org/officeDocument/2006/relationships/oleObject" Target="../embeddings/oleObject10.bin"/></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oleObject" Target="../embeddings/oleObject11.bin"/></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6.xml"/><Relationship Id="rId1" Type="http://schemas.openxmlformats.org/officeDocument/2006/relationships/vmlDrawing" Target="../drawings/vmlDrawing10.vml"/><Relationship Id="rId4" Type="http://schemas.openxmlformats.org/officeDocument/2006/relationships/oleObject" Target="../embeddings/oleObject12.bin"/></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6.xml"/><Relationship Id="rId1" Type="http://schemas.openxmlformats.org/officeDocument/2006/relationships/vmlDrawing" Target="../drawings/vmlDrawing11.vml"/><Relationship Id="rId4" Type="http://schemas.openxmlformats.org/officeDocument/2006/relationships/oleObject" Target="../embeddings/oleObject13.bin"/></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6.xml"/><Relationship Id="rId1" Type="http://schemas.openxmlformats.org/officeDocument/2006/relationships/vmlDrawing" Target="../drawings/vmlDrawing12.vml"/><Relationship Id="rId4" Type="http://schemas.openxmlformats.org/officeDocument/2006/relationships/oleObject" Target="../embeddings/oleObject14.bin"/></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6.xml"/><Relationship Id="rId1" Type="http://schemas.openxmlformats.org/officeDocument/2006/relationships/vmlDrawing" Target="../drawings/vmlDrawing13.vml"/><Relationship Id="rId4" Type="http://schemas.openxmlformats.org/officeDocument/2006/relationships/oleObject" Target="../embeddings/oleObject15.bin"/></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6.xml"/><Relationship Id="rId1" Type="http://schemas.openxmlformats.org/officeDocument/2006/relationships/vmlDrawing" Target="../drawings/vmlDrawing14.vml"/><Relationship Id="rId4" Type="http://schemas.openxmlformats.org/officeDocument/2006/relationships/oleObject" Target="../embeddings/oleObject16.bin"/></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6.xml"/><Relationship Id="rId1" Type="http://schemas.openxmlformats.org/officeDocument/2006/relationships/vmlDrawing" Target="../drawings/vmlDrawing15.vml"/><Relationship Id="rId4" Type="http://schemas.openxmlformats.org/officeDocument/2006/relationships/oleObject" Target="../embeddings/oleObject17.bin"/></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6.xml"/><Relationship Id="rId1" Type="http://schemas.openxmlformats.org/officeDocument/2006/relationships/vmlDrawing" Target="../drawings/vmlDrawing16.vml"/><Relationship Id="rId5" Type="http://schemas.openxmlformats.org/officeDocument/2006/relationships/image" Target="../media/image28.png"/><Relationship Id="rId4" Type="http://schemas.openxmlformats.org/officeDocument/2006/relationships/oleObject" Target="../embeddings/oleObject18.bin"/></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image" Target="../media/image30.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6.xml"/><Relationship Id="rId1" Type="http://schemas.openxmlformats.org/officeDocument/2006/relationships/vmlDrawing" Target="../drawings/vmlDrawing17.vml"/><Relationship Id="rId4" Type="http://schemas.openxmlformats.org/officeDocument/2006/relationships/oleObject" Target="../embeddings/oleObject19.bin"/></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6.xml"/><Relationship Id="rId1" Type="http://schemas.openxmlformats.org/officeDocument/2006/relationships/vmlDrawing" Target="../drawings/vmlDrawing18.v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6.xml"/><Relationship Id="rId1" Type="http://schemas.openxmlformats.org/officeDocument/2006/relationships/vmlDrawing" Target="../drawings/vmlDrawing19.vml"/><Relationship Id="rId4" Type="http://schemas.openxmlformats.org/officeDocument/2006/relationships/oleObject" Target="../embeddings/oleObject21.bin"/></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6.xml"/><Relationship Id="rId1" Type="http://schemas.openxmlformats.org/officeDocument/2006/relationships/vmlDrawing" Target="../drawings/vmlDrawing20.vml"/><Relationship Id="rId4" Type="http://schemas.openxmlformats.org/officeDocument/2006/relationships/oleObject" Target="../embeddings/oleObject22.bin"/></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6.xml"/><Relationship Id="rId1" Type="http://schemas.openxmlformats.org/officeDocument/2006/relationships/vmlDrawing" Target="../drawings/vmlDrawing21.vml"/><Relationship Id="rId5" Type="http://schemas.openxmlformats.org/officeDocument/2006/relationships/image" Target="../media/image29.png"/><Relationship Id="rId4" Type="http://schemas.openxmlformats.org/officeDocument/2006/relationships/oleObject" Target="../embeddings/oleObject23.bin"/></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6.xml"/><Relationship Id="rId1" Type="http://schemas.openxmlformats.org/officeDocument/2006/relationships/vmlDrawing" Target="../drawings/vmlDrawing22.vml"/><Relationship Id="rId4" Type="http://schemas.openxmlformats.org/officeDocument/2006/relationships/oleObject" Target="../embeddings/oleObject24.bin"/></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vmlDrawing" Target="../drawings/vmlDrawing23.vml"/><Relationship Id="rId4" Type="http://schemas.openxmlformats.org/officeDocument/2006/relationships/oleObject" Target="../embeddings/oleObject25.bin"/></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vmlDrawing" Target="../drawings/vmlDrawing24.vml"/><Relationship Id="rId4" Type="http://schemas.openxmlformats.org/officeDocument/2006/relationships/oleObject" Target="../embeddings/oleObject26.bin"/></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6.xml"/><Relationship Id="rId1" Type="http://schemas.openxmlformats.org/officeDocument/2006/relationships/vmlDrawing" Target="../drawings/vmlDrawing25.vml"/><Relationship Id="rId4" Type="http://schemas.openxmlformats.org/officeDocument/2006/relationships/oleObject" Target="../embeddings/oleObject27.bin"/></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6.xml"/><Relationship Id="rId1" Type="http://schemas.openxmlformats.org/officeDocument/2006/relationships/vmlDrawing" Target="../drawings/vmlDrawing26.vml"/><Relationship Id="rId4" Type="http://schemas.openxmlformats.org/officeDocument/2006/relationships/oleObject" Target="../embeddings/oleObject28.bin"/></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6.xml"/><Relationship Id="rId1" Type="http://schemas.openxmlformats.org/officeDocument/2006/relationships/vmlDrawing" Target="../drawings/vmlDrawing27.vml"/><Relationship Id="rId4" Type="http://schemas.openxmlformats.org/officeDocument/2006/relationships/oleObject" Target="../embeddings/oleObject29.bin"/></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xml"/><Relationship Id="rId1" Type="http://schemas.openxmlformats.org/officeDocument/2006/relationships/vmlDrawing" Target="../drawings/vmlDrawing28.vml"/><Relationship Id="rId4" Type="http://schemas.openxmlformats.org/officeDocument/2006/relationships/oleObject" Target="../embeddings/oleObject30.bin"/></Relationships>
</file>

<file path=ppt/slides/_rels/slide4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2.xml"/><Relationship Id="rId1" Type="http://schemas.openxmlformats.org/officeDocument/2006/relationships/slideLayout" Target="../slideLayouts/slideLayout6.xml"/><Relationship Id="rId4" Type="http://schemas.openxmlformats.org/officeDocument/2006/relationships/image" Target="../media/image30.pn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6.xml"/><Relationship Id="rId1" Type="http://schemas.openxmlformats.org/officeDocument/2006/relationships/vmlDrawing" Target="../drawings/vmlDrawing29.vml"/><Relationship Id="rId4" Type="http://schemas.openxmlformats.org/officeDocument/2006/relationships/oleObject" Target="../embeddings/oleObject31.bin"/></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6.xml"/><Relationship Id="rId1" Type="http://schemas.openxmlformats.org/officeDocument/2006/relationships/vmlDrawing" Target="../drawings/vmlDrawing30.vml"/><Relationship Id="rId4" Type="http://schemas.openxmlformats.org/officeDocument/2006/relationships/oleObject" Target="../embeddings/oleObject32.bin"/></Relationships>
</file>

<file path=ppt/slides/_rels/slide46.xml.rels><?xml version="1.0" encoding="UTF-8" standalone="yes"?>
<Relationships xmlns="http://schemas.openxmlformats.org/package/2006/relationships"><Relationship Id="rId3" Type="http://schemas.openxmlformats.org/officeDocument/2006/relationships/oleObject" Target="../embeddings/oleObject33.bin"/><Relationship Id="rId2" Type="http://schemas.openxmlformats.org/officeDocument/2006/relationships/slideLayout" Target="../slideLayouts/slideLayout6.xml"/><Relationship Id="rId1" Type="http://schemas.openxmlformats.org/officeDocument/2006/relationships/vmlDrawing" Target="../drawings/vmlDrawing31.vml"/></Relationships>
</file>

<file path=ppt/slides/_rels/slide4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2.xml"/><Relationship Id="rId1" Type="http://schemas.openxmlformats.org/officeDocument/2006/relationships/vmlDrawing" Target="../drawings/vmlDrawing32.vml"/><Relationship Id="rId5" Type="http://schemas.openxmlformats.org/officeDocument/2006/relationships/oleObject" Target="../embeddings/oleObject34.bin"/><Relationship Id="rId4" Type="http://schemas.openxmlformats.org/officeDocument/2006/relationships/image" Target="../media/image51.wmf"/></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6.xml"/><Relationship Id="rId1" Type="http://schemas.openxmlformats.org/officeDocument/2006/relationships/vmlDrawing" Target="../drawings/vmlDrawing33.vml"/><Relationship Id="rId4" Type="http://schemas.openxmlformats.org/officeDocument/2006/relationships/oleObject" Target="../embeddings/oleObject35.bin"/></Relationships>
</file>

<file path=ppt/slides/_rels/slide5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6.xml"/><Relationship Id="rId1" Type="http://schemas.openxmlformats.org/officeDocument/2006/relationships/vmlDrawing" Target="../drawings/vmlDrawing34.vml"/><Relationship Id="rId5" Type="http://schemas.openxmlformats.org/officeDocument/2006/relationships/image" Target="../media/image55.wmf"/><Relationship Id="rId4" Type="http://schemas.openxmlformats.org/officeDocument/2006/relationships/oleObject" Target="../embeddings/oleObject36.bin"/></Relationships>
</file>

<file path=ppt/slides/_rels/slide55.xml.rels><?xml version="1.0" encoding="UTF-8" standalone="yes"?>
<Relationships xmlns="http://schemas.openxmlformats.org/package/2006/relationships"><Relationship Id="rId3" Type="http://schemas.openxmlformats.org/officeDocument/2006/relationships/oleObject" Target="../embeddings/oleObject37.bin"/><Relationship Id="rId2" Type="http://schemas.openxmlformats.org/officeDocument/2006/relationships/slideLayout" Target="../slideLayouts/slideLayout6.xml"/><Relationship Id="rId1" Type="http://schemas.openxmlformats.org/officeDocument/2006/relationships/vmlDrawing" Target="../drawings/vmlDrawing35.v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6.xml"/><Relationship Id="rId1" Type="http://schemas.openxmlformats.org/officeDocument/2006/relationships/vmlDrawing" Target="../drawings/vmlDrawing36.vml"/><Relationship Id="rId4" Type="http://schemas.openxmlformats.org/officeDocument/2006/relationships/oleObject" Target="../embeddings/oleObject38.bin"/></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6.xml"/><Relationship Id="rId1" Type="http://schemas.openxmlformats.org/officeDocument/2006/relationships/vmlDrawing" Target="../drawings/vmlDrawing37.vml"/><Relationship Id="rId4" Type="http://schemas.openxmlformats.org/officeDocument/2006/relationships/oleObject" Target="../embeddings/oleObject39.bin"/></Relationships>
</file>

<file path=ppt/slides/_rels/slide5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55.xml"/><Relationship Id="rId1" Type="http://schemas.openxmlformats.org/officeDocument/2006/relationships/slideLayout" Target="../slideLayouts/slideLayout6.xml"/><Relationship Id="rId4" Type="http://schemas.openxmlformats.org/officeDocument/2006/relationships/image" Target="../media/image60.png"/></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2.xml"/><Relationship Id="rId1" Type="http://schemas.openxmlformats.org/officeDocument/2006/relationships/vmlDrawing" Target="../drawings/vmlDrawing38.vml"/><Relationship Id="rId4" Type="http://schemas.openxmlformats.org/officeDocument/2006/relationships/oleObject" Target="../embeddings/oleObject40.bin"/></Relationships>
</file>

<file path=ppt/slides/_rels/slide62.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6.xml"/><Relationship Id="rId1" Type="http://schemas.openxmlformats.org/officeDocument/2006/relationships/vmlDrawing" Target="../drawings/vmlDrawing39.vml"/><Relationship Id="rId4" Type="http://schemas.openxmlformats.org/officeDocument/2006/relationships/oleObject" Target="../embeddings/oleObject41.bin"/></Relationships>
</file>

<file path=ppt/slides/_rels/slide65.xml.rels><?xml version="1.0" encoding="UTF-8" standalone="yes"?>
<Relationships xmlns="http://schemas.openxmlformats.org/package/2006/relationships"><Relationship Id="rId3" Type="http://schemas.openxmlformats.org/officeDocument/2006/relationships/oleObject" Target="../embeddings/oleObject42.bin"/><Relationship Id="rId2" Type="http://schemas.openxmlformats.org/officeDocument/2006/relationships/slideLayout" Target="../slideLayouts/slideLayout6.xml"/><Relationship Id="rId1" Type="http://schemas.openxmlformats.org/officeDocument/2006/relationships/vmlDrawing" Target="../drawings/vmlDrawing40.vml"/></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6.xml"/><Relationship Id="rId1" Type="http://schemas.openxmlformats.org/officeDocument/2006/relationships/vmlDrawing" Target="../drawings/vmlDrawing41.vml"/><Relationship Id="rId4" Type="http://schemas.openxmlformats.org/officeDocument/2006/relationships/oleObject" Target="../embeddings/oleObject43.bin"/></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6.xml"/><Relationship Id="rId1" Type="http://schemas.openxmlformats.org/officeDocument/2006/relationships/vmlDrawing" Target="../drawings/vmlDrawing42.vml"/><Relationship Id="rId4" Type="http://schemas.openxmlformats.org/officeDocument/2006/relationships/oleObject" Target="../embeddings/oleObject44.bin"/></Relationships>
</file>

<file path=ppt/slides/_rels/slide68.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6.xml"/><Relationship Id="rId1" Type="http://schemas.openxmlformats.org/officeDocument/2006/relationships/vmlDrawing" Target="../drawings/vmlDrawing43.vml"/><Relationship Id="rId4" Type="http://schemas.openxmlformats.org/officeDocument/2006/relationships/oleObject" Target="../embeddings/oleObject45.bin"/></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2.xml"/><Relationship Id="rId1" Type="http://schemas.openxmlformats.org/officeDocument/2006/relationships/vmlDrawing" Target="../drawings/vmlDrawing44.vml"/><Relationship Id="rId4" Type="http://schemas.openxmlformats.org/officeDocument/2006/relationships/oleObject" Target="../embeddings/oleObject46.bin"/></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6.xml"/><Relationship Id="rId1" Type="http://schemas.openxmlformats.org/officeDocument/2006/relationships/vmlDrawing" Target="../drawings/vmlDrawing45.vml"/><Relationship Id="rId4" Type="http://schemas.openxmlformats.org/officeDocument/2006/relationships/oleObject" Target="../embeddings/oleObject47.bin"/></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6.xml"/><Relationship Id="rId1" Type="http://schemas.openxmlformats.org/officeDocument/2006/relationships/vmlDrawing" Target="../drawings/vmlDrawing46.vml"/><Relationship Id="rId4" Type="http://schemas.openxmlformats.org/officeDocument/2006/relationships/oleObject" Target="../embeddings/oleObject48.bin"/></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65.xml"/><Relationship Id="rId2" Type="http://schemas.openxmlformats.org/officeDocument/2006/relationships/slideLayout" Target="../slideLayouts/slideLayout6.xml"/><Relationship Id="rId1" Type="http://schemas.openxmlformats.org/officeDocument/2006/relationships/vmlDrawing" Target="../drawings/vmlDrawing47.vml"/><Relationship Id="rId4" Type="http://schemas.openxmlformats.org/officeDocument/2006/relationships/oleObject" Target="../embeddings/oleObject49.bin"/></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66.xml"/><Relationship Id="rId2" Type="http://schemas.openxmlformats.org/officeDocument/2006/relationships/slideLayout" Target="../slideLayouts/slideLayout6.xml"/><Relationship Id="rId1" Type="http://schemas.openxmlformats.org/officeDocument/2006/relationships/vmlDrawing" Target="../drawings/vmlDrawing48.vml"/><Relationship Id="rId4" Type="http://schemas.openxmlformats.org/officeDocument/2006/relationships/oleObject" Target="../embeddings/oleObject50.bin"/></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67.xml"/><Relationship Id="rId2" Type="http://schemas.openxmlformats.org/officeDocument/2006/relationships/slideLayout" Target="../slideLayouts/slideLayout6.xml"/><Relationship Id="rId1" Type="http://schemas.openxmlformats.org/officeDocument/2006/relationships/vmlDrawing" Target="../drawings/vmlDrawing49.vml"/><Relationship Id="rId4" Type="http://schemas.openxmlformats.org/officeDocument/2006/relationships/oleObject" Target="../embeddings/oleObject51.bin"/></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68.xml"/><Relationship Id="rId2" Type="http://schemas.openxmlformats.org/officeDocument/2006/relationships/slideLayout" Target="../slideLayouts/slideLayout6.xml"/><Relationship Id="rId1" Type="http://schemas.openxmlformats.org/officeDocument/2006/relationships/vmlDrawing" Target="../drawings/vmlDrawing50.vml"/><Relationship Id="rId4" Type="http://schemas.openxmlformats.org/officeDocument/2006/relationships/oleObject" Target="../embeddings/oleObject52.bin"/></Relationships>
</file>

<file path=ppt/slides/_rels/slide77.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3" Type="http://schemas.openxmlformats.org/officeDocument/2006/relationships/notesSlide" Target="../notesSlides/notesSlide69.xml"/><Relationship Id="rId2" Type="http://schemas.openxmlformats.org/officeDocument/2006/relationships/slideLayout" Target="../slideLayouts/slideLayout6.xml"/><Relationship Id="rId1" Type="http://schemas.openxmlformats.org/officeDocument/2006/relationships/vmlDrawing" Target="../drawings/vmlDrawing51.vml"/><Relationship Id="rId4" Type="http://schemas.openxmlformats.org/officeDocument/2006/relationships/oleObject" Target="../embeddings/oleObject53.bin"/></Relationships>
</file>

<file path=ppt/slides/_rels/slide83.xml.rels><?xml version="1.0" encoding="UTF-8" standalone="yes"?>
<Relationships xmlns="http://schemas.openxmlformats.org/package/2006/relationships"><Relationship Id="rId3" Type="http://schemas.openxmlformats.org/officeDocument/2006/relationships/notesSlide" Target="../notesSlides/notesSlide70.xml"/><Relationship Id="rId2" Type="http://schemas.openxmlformats.org/officeDocument/2006/relationships/slideLayout" Target="../slideLayouts/slideLayout6.xml"/><Relationship Id="rId1" Type="http://schemas.openxmlformats.org/officeDocument/2006/relationships/vmlDrawing" Target="../drawings/vmlDrawing52.vml"/><Relationship Id="rId4" Type="http://schemas.openxmlformats.org/officeDocument/2006/relationships/oleObject" Target="../embeddings/oleObject54.bin"/></Relationships>
</file>

<file path=ppt/slides/_rels/slide84.xml.rels><?xml version="1.0" encoding="UTF-8" standalone="yes"?>
<Relationships xmlns="http://schemas.openxmlformats.org/package/2006/relationships"><Relationship Id="rId3" Type="http://schemas.openxmlformats.org/officeDocument/2006/relationships/notesSlide" Target="../notesSlides/notesSlide71.xml"/><Relationship Id="rId2" Type="http://schemas.openxmlformats.org/officeDocument/2006/relationships/slideLayout" Target="../slideLayouts/slideLayout6.xml"/><Relationship Id="rId1" Type="http://schemas.openxmlformats.org/officeDocument/2006/relationships/vmlDrawing" Target="../drawings/vmlDrawing53.vml"/><Relationship Id="rId4" Type="http://schemas.openxmlformats.org/officeDocument/2006/relationships/oleObject" Target="../embeddings/oleObject55.bin"/></Relationships>
</file>

<file path=ppt/slides/_rels/slide85.xml.rels><?xml version="1.0" encoding="UTF-8" standalone="yes"?>
<Relationships xmlns="http://schemas.openxmlformats.org/package/2006/relationships"><Relationship Id="rId3" Type="http://schemas.openxmlformats.org/officeDocument/2006/relationships/notesSlide" Target="../notesSlides/notesSlide72.xml"/><Relationship Id="rId2" Type="http://schemas.openxmlformats.org/officeDocument/2006/relationships/slideLayout" Target="../slideLayouts/slideLayout6.xml"/><Relationship Id="rId1" Type="http://schemas.openxmlformats.org/officeDocument/2006/relationships/vmlDrawing" Target="../drawings/vmlDrawing54.vml"/><Relationship Id="rId4" Type="http://schemas.openxmlformats.org/officeDocument/2006/relationships/oleObject" Target="../embeddings/oleObject56.bin"/></Relationships>
</file>

<file path=ppt/slides/_rels/slide86.xml.rels><?xml version="1.0" encoding="UTF-8" standalone="yes"?>
<Relationships xmlns="http://schemas.openxmlformats.org/package/2006/relationships"><Relationship Id="rId3" Type="http://schemas.openxmlformats.org/officeDocument/2006/relationships/notesSlide" Target="../notesSlides/notesSlide73.xml"/><Relationship Id="rId2" Type="http://schemas.openxmlformats.org/officeDocument/2006/relationships/slideLayout" Target="../slideLayouts/slideLayout6.xml"/><Relationship Id="rId1" Type="http://schemas.openxmlformats.org/officeDocument/2006/relationships/vmlDrawing" Target="../drawings/vmlDrawing55.vml"/><Relationship Id="rId4" Type="http://schemas.openxmlformats.org/officeDocument/2006/relationships/oleObject" Target="../embeddings/oleObject57.bin"/></Relationships>
</file>

<file path=ppt/slides/_rels/slide87.xml.rels><?xml version="1.0" encoding="UTF-8" standalone="yes"?>
<Relationships xmlns="http://schemas.openxmlformats.org/package/2006/relationships"><Relationship Id="rId3" Type="http://schemas.openxmlformats.org/officeDocument/2006/relationships/notesSlide" Target="../notesSlides/notesSlide74.xml"/><Relationship Id="rId2" Type="http://schemas.openxmlformats.org/officeDocument/2006/relationships/slideLayout" Target="../slideLayouts/slideLayout6.xml"/><Relationship Id="rId1" Type="http://schemas.openxmlformats.org/officeDocument/2006/relationships/vmlDrawing" Target="../drawings/vmlDrawing56.vml"/><Relationship Id="rId4" Type="http://schemas.openxmlformats.org/officeDocument/2006/relationships/oleObject" Target="../embeddings/oleObject58.bin"/></Relationships>
</file>

<file path=ppt/slides/_rels/slide88.xml.rels><?xml version="1.0" encoding="UTF-8" standalone="yes"?>
<Relationships xmlns="http://schemas.openxmlformats.org/package/2006/relationships"><Relationship Id="rId3" Type="http://schemas.openxmlformats.org/officeDocument/2006/relationships/notesSlide" Target="../notesSlides/notesSlide75.xml"/><Relationship Id="rId2" Type="http://schemas.openxmlformats.org/officeDocument/2006/relationships/slideLayout" Target="../slideLayouts/slideLayout6.xml"/><Relationship Id="rId1" Type="http://schemas.openxmlformats.org/officeDocument/2006/relationships/vmlDrawing" Target="../drawings/vmlDrawing57.vml"/><Relationship Id="rId4" Type="http://schemas.openxmlformats.org/officeDocument/2006/relationships/oleObject" Target="../embeddings/oleObject59.bin"/></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notesSlide" Target="../notesSlides/notesSlide77.xml"/><Relationship Id="rId2" Type="http://schemas.openxmlformats.org/officeDocument/2006/relationships/slideLayout" Target="../slideLayouts/slideLayout6.xml"/><Relationship Id="rId1" Type="http://schemas.openxmlformats.org/officeDocument/2006/relationships/vmlDrawing" Target="../drawings/vmlDrawing58.vml"/><Relationship Id="rId4" Type="http://schemas.openxmlformats.org/officeDocument/2006/relationships/oleObject" Target="../embeddings/oleObject60.bin"/></Relationships>
</file>

<file path=ppt/slides/_rels/slide91.xml.rels><?xml version="1.0" encoding="UTF-8" standalone="yes"?>
<Relationships xmlns="http://schemas.openxmlformats.org/package/2006/relationships"><Relationship Id="rId3" Type="http://schemas.openxmlformats.org/officeDocument/2006/relationships/notesSlide" Target="../notesSlides/notesSlide78.xml"/><Relationship Id="rId2" Type="http://schemas.openxmlformats.org/officeDocument/2006/relationships/slideLayout" Target="../slideLayouts/slideLayout2.xml"/><Relationship Id="rId1" Type="http://schemas.openxmlformats.org/officeDocument/2006/relationships/vmlDrawing" Target="../drawings/vmlDrawing59.vml"/><Relationship Id="rId4" Type="http://schemas.openxmlformats.org/officeDocument/2006/relationships/oleObject" Target="../embeddings/oleObject61.bin"/></Relationships>
</file>

<file path=ppt/slides/_rels/slide92.xml.rels><?xml version="1.0" encoding="UTF-8" standalone="yes"?>
<Relationships xmlns="http://schemas.openxmlformats.org/package/2006/relationships"><Relationship Id="rId3" Type="http://schemas.openxmlformats.org/officeDocument/2006/relationships/notesSlide" Target="../notesSlides/notesSlide79.xml"/><Relationship Id="rId2" Type="http://schemas.openxmlformats.org/officeDocument/2006/relationships/slideLayout" Target="../slideLayouts/slideLayout6.xml"/><Relationship Id="rId1" Type="http://schemas.openxmlformats.org/officeDocument/2006/relationships/vmlDrawing" Target="../drawings/vmlDrawing60.vml"/><Relationship Id="rId4" Type="http://schemas.openxmlformats.org/officeDocument/2006/relationships/oleObject" Target="../embeddings/oleObject62.bin"/></Relationships>
</file>

<file path=ppt/slides/_rels/slide93.xml.rels><?xml version="1.0" encoding="UTF-8" standalone="yes"?>
<Relationships xmlns="http://schemas.openxmlformats.org/package/2006/relationships"><Relationship Id="rId3" Type="http://schemas.openxmlformats.org/officeDocument/2006/relationships/notesSlide" Target="../notesSlides/notesSlide80.xml"/><Relationship Id="rId2" Type="http://schemas.openxmlformats.org/officeDocument/2006/relationships/slideLayout" Target="../slideLayouts/slideLayout6.xml"/><Relationship Id="rId1" Type="http://schemas.openxmlformats.org/officeDocument/2006/relationships/vmlDrawing" Target="../drawings/vmlDrawing61.vml"/><Relationship Id="rId4" Type="http://schemas.openxmlformats.org/officeDocument/2006/relationships/oleObject" Target="../embeddings/oleObject63.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sz="quarter"/>
          </p:nvPr>
        </p:nvSpPr>
        <p:spPr>
          <a:xfrm>
            <a:off x="457200" y="533400"/>
            <a:ext cx="8229600" cy="838200"/>
          </a:xfrm>
        </p:spPr>
        <p:txBody>
          <a:bodyPr/>
          <a:lstStyle/>
          <a:p>
            <a:pPr eaLnBrk="1" hangingPunct="1"/>
            <a:r>
              <a:rPr lang="en-US" altLang="en-US" smtClean="0">
                <a:solidFill>
                  <a:srgbClr val="003399"/>
                </a:solidFill>
              </a:rPr>
              <a:t>Econometric Analysis of Panel Data</a:t>
            </a:r>
          </a:p>
        </p:txBody>
      </p:sp>
      <p:pic>
        <p:nvPicPr>
          <p:cNvPr id="5124" name="Picture 22" descr="Cameron-Trivedi"/>
          <p:cNvPicPr>
            <a:picLocks noGrp="1" noChangeAspect="1" noChangeArrowheads="1"/>
          </p:cNvPicPr>
          <p:nvPr>
            <p:ph sz="quarter" idx="2"/>
          </p:nvPr>
        </p:nvPicPr>
        <p:blipFill>
          <a:blip r:embed="rId3" cstate="print"/>
          <a:srcRect/>
          <a:stretch>
            <a:fillRect/>
          </a:stretch>
        </p:blipFill>
        <p:spPr>
          <a:xfrm>
            <a:off x="3886200" y="3962400"/>
            <a:ext cx="1511300" cy="2286000"/>
          </a:xfrm>
          <a:noFill/>
        </p:spPr>
      </p:pic>
      <p:sp>
        <p:nvSpPr>
          <p:cNvPr id="5125" name="Rectangle 3"/>
          <p:cNvSpPr>
            <a:spLocks noGrp="1" noChangeArrowheads="1"/>
          </p:cNvSpPr>
          <p:nvPr>
            <p:ph sz="quarter" idx="3"/>
          </p:nvPr>
        </p:nvSpPr>
        <p:spPr>
          <a:xfrm>
            <a:off x="1981200" y="2133600"/>
            <a:ext cx="3200400" cy="1143000"/>
          </a:xfrm>
        </p:spPr>
        <p:txBody>
          <a:bodyPr/>
          <a:lstStyle/>
          <a:p>
            <a:pPr marL="0" indent="0" eaLnBrk="1" hangingPunct="1">
              <a:buFont typeface="Wingdings" pitchFamily="2" charset="2"/>
              <a:buNone/>
            </a:pPr>
            <a:r>
              <a:rPr lang="en-US" altLang="en-US" sz="2000" smtClean="0">
                <a:latin typeface="Arial" charset="0"/>
              </a:rPr>
              <a:t>William Greene</a:t>
            </a:r>
          </a:p>
          <a:p>
            <a:pPr marL="0" indent="0" eaLnBrk="1" hangingPunct="1">
              <a:buFont typeface="Wingdings" pitchFamily="2" charset="2"/>
              <a:buNone/>
            </a:pPr>
            <a:r>
              <a:rPr lang="en-US" altLang="en-US" sz="2000" smtClean="0">
                <a:latin typeface="Arial" charset="0"/>
              </a:rPr>
              <a:t>Department of Economics</a:t>
            </a:r>
          </a:p>
          <a:p>
            <a:pPr marL="0" indent="0" eaLnBrk="1" hangingPunct="1">
              <a:buNone/>
            </a:pPr>
            <a:r>
              <a:rPr lang="en-US" altLang="en-US" sz="2000" smtClean="0">
                <a:latin typeface="Arial" charset="0"/>
              </a:rPr>
              <a:t>University of South Florida</a:t>
            </a:r>
          </a:p>
        </p:txBody>
      </p:sp>
      <p:pic>
        <p:nvPicPr>
          <p:cNvPr id="5126" name="Picture 8"/>
          <p:cNvPicPr>
            <a:picLocks noChangeAspect="1" noChangeArrowheads="1"/>
          </p:cNvPicPr>
          <p:nvPr/>
        </p:nvPicPr>
        <p:blipFill>
          <a:blip r:embed="rId4" cstate="print"/>
          <a:srcRect/>
          <a:stretch>
            <a:fillRect/>
          </a:stretch>
        </p:blipFill>
        <p:spPr bwMode="auto">
          <a:xfrm>
            <a:off x="457200" y="3962400"/>
            <a:ext cx="1503363" cy="2286000"/>
          </a:xfrm>
          <a:prstGeom prst="rect">
            <a:avLst/>
          </a:prstGeom>
          <a:noFill/>
          <a:ln w="19050">
            <a:noFill/>
            <a:miter lim="800000"/>
            <a:headEnd/>
            <a:tailEnd/>
          </a:ln>
        </p:spPr>
      </p:pic>
      <p:pic>
        <p:nvPicPr>
          <p:cNvPr id="5127" name="Picture 9"/>
          <p:cNvPicPr>
            <a:picLocks noChangeAspect="1" noChangeArrowheads="1"/>
          </p:cNvPicPr>
          <p:nvPr/>
        </p:nvPicPr>
        <p:blipFill>
          <a:blip r:embed="rId5" cstate="print"/>
          <a:srcRect/>
          <a:stretch>
            <a:fillRect/>
          </a:stretch>
        </p:blipFill>
        <p:spPr bwMode="auto">
          <a:xfrm>
            <a:off x="5257800" y="1728788"/>
            <a:ext cx="1666875" cy="1928812"/>
          </a:xfrm>
          <a:prstGeom prst="rect">
            <a:avLst/>
          </a:prstGeom>
          <a:noFill/>
          <a:ln w="19050">
            <a:noFill/>
            <a:miter lim="800000"/>
            <a:headEnd/>
            <a:tailEnd/>
          </a:ln>
        </p:spPr>
      </p:pic>
      <p:pic>
        <p:nvPicPr>
          <p:cNvPr id="5128" name="Picture 10"/>
          <p:cNvPicPr>
            <a:picLocks noChangeAspect="1" noChangeArrowheads="1"/>
          </p:cNvPicPr>
          <p:nvPr/>
        </p:nvPicPr>
        <p:blipFill>
          <a:blip r:embed="rId6" cstate="print"/>
          <a:srcRect/>
          <a:stretch>
            <a:fillRect/>
          </a:stretch>
        </p:blipFill>
        <p:spPr bwMode="auto">
          <a:xfrm>
            <a:off x="7162800" y="3962400"/>
            <a:ext cx="1462088" cy="2228850"/>
          </a:xfrm>
          <a:prstGeom prst="rect">
            <a:avLst/>
          </a:prstGeom>
          <a:noFill/>
          <a:ln w="19050">
            <a:noFill/>
            <a:miter lim="800000"/>
            <a:headEnd/>
            <a:tailEnd/>
          </a:ln>
        </p:spPr>
      </p:pic>
      <p:pic>
        <p:nvPicPr>
          <p:cNvPr id="5129" name="Picture 10"/>
          <p:cNvPicPr>
            <a:picLocks noChangeAspect="1"/>
          </p:cNvPicPr>
          <p:nvPr/>
        </p:nvPicPr>
        <p:blipFill>
          <a:blip r:embed="rId7" cstate="print"/>
          <a:srcRect/>
          <a:stretch>
            <a:fillRect/>
          </a:stretch>
        </p:blipFill>
        <p:spPr bwMode="auto">
          <a:xfrm>
            <a:off x="2108200" y="3984625"/>
            <a:ext cx="1604963" cy="2278063"/>
          </a:xfrm>
          <a:prstGeom prst="rect">
            <a:avLst/>
          </a:prstGeom>
          <a:noFill/>
          <a:ln w="9525">
            <a:noFill/>
            <a:miter lim="800000"/>
            <a:headEnd/>
            <a:tailEnd/>
          </a:ln>
        </p:spPr>
      </p:pic>
      <p:pic>
        <p:nvPicPr>
          <p:cNvPr id="5130" name="Picture 11"/>
          <p:cNvPicPr>
            <a:picLocks noChangeAspect="1" noChangeArrowheads="1"/>
          </p:cNvPicPr>
          <p:nvPr/>
        </p:nvPicPr>
        <p:blipFill>
          <a:blip r:embed="rId8" cstate="print"/>
          <a:srcRect/>
          <a:stretch>
            <a:fillRect/>
          </a:stretch>
        </p:blipFill>
        <p:spPr bwMode="auto">
          <a:xfrm>
            <a:off x="5486400" y="3962400"/>
            <a:ext cx="1549400" cy="2319338"/>
          </a:xfrm>
          <a:prstGeom prst="rect">
            <a:avLst/>
          </a:prstGeom>
          <a:noFill/>
          <a:ln w="19050">
            <a:noFill/>
            <a:miter lim="800000"/>
            <a:headEnd/>
            <a:tailEnd/>
          </a:ln>
        </p:spPr>
      </p:pic>
      <p:pic>
        <p:nvPicPr>
          <p:cNvPr id="5131" name="Picture 12"/>
          <p:cNvPicPr>
            <a:picLocks noChangeAspect="1" noChangeArrowheads="1"/>
          </p:cNvPicPr>
          <p:nvPr/>
        </p:nvPicPr>
        <p:blipFill>
          <a:blip r:embed="rId9" cstate="print"/>
          <a:srcRect/>
          <a:stretch>
            <a:fillRect/>
          </a:stretch>
        </p:blipFill>
        <p:spPr bwMode="auto">
          <a:xfrm>
            <a:off x="7162800" y="1676400"/>
            <a:ext cx="1477963" cy="2100263"/>
          </a:xfrm>
          <a:prstGeom prst="rect">
            <a:avLst/>
          </a:prstGeom>
          <a:noFill/>
          <a:ln w="19050">
            <a:noFill/>
            <a:miter lim="800000"/>
            <a:headEnd/>
            <a:tailEnd/>
          </a:ln>
        </p:spPr>
      </p:pic>
      <p:pic>
        <p:nvPicPr>
          <p:cNvPr id="13" name="Picture 2"/>
          <p:cNvPicPr>
            <a:picLocks noGrp="1" noChangeAspect="1" noChangeArrowheads="1"/>
          </p:cNvPicPr>
          <p:nvPr>
            <p:ph sz="quarter" idx="1"/>
          </p:nvPr>
        </p:nvPicPr>
        <p:blipFill>
          <a:blip r:embed="rId10" cstate="print"/>
          <a:srcRect/>
          <a:stretch>
            <a:fillRect/>
          </a:stretch>
        </p:blipFill>
        <p:spPr bwMode="auto">
          <a:xfrm>
            <a:off x="439948" y="1905000"/>
            <a:ext cx="1523999" cy="19224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altLang="en-US" smtClean="0">
                <a:latin typeface="Arial" charset="0"/>
                <a:cs typeface="Arial" charset="0"/>
              </a:rPr>
              <a:t>Nonlinear Models</a:t>
            </a:r>
          </a:p>
        </p:txBody>
      </p:sp>
      <p:sp>
        <p:nvSpPr>
          <p:cNvPr id="7171" name="Rectangle 3"/>
          <p:cNvSpPr>
            <a:spLocks noGrp="1" noChangeArrowheads="1"/>
          </p:cNvSpPr>
          <p:nvPr>
            <p:ph idx="1"/>
          </p:nvPr>
        </p:nvSpPr>
        <p:spPr>
          <a:xfrm>
            <a:off x="152400" y="1828800"/>
            <a:ext cx="8534400" cy="4302125"/>
          </a:xfrm>
        </p:spPr>
        <p:txBody>
          <a:bodyPr/>
          <a:lstStyle/>
          <a:p>
            <a:pPr eaLnBrk="1" hangingPunct="1">
              <a:lnSpc>
                <a:spcPct val="90000"/>
              </a:lnSpc>
            </a:pPr>
            <a:r>
              <a:rPr lang="en-US" altLang="en-US" sz="2000" smtClean="0"/>
              <a:t>Nonlinear Models</a:t>
            </a:r>
          </a:p>
          <a:p>
            <a:pPr eaLnBrk="1" hangingPunct="1">
              <a:lnSpc>
                <a:spcPct val="90000"/>
              </a:lnSpc>
            </a:pPr>
            <a:r>
              <a:rPr lang="en-US" altLang="en-US" sz="2000" smtClean="0"/>
              <a:t>Estimation Theory for Nonlinear Models</a:t>
            </a:r>
          </a:p>
          <a:p>
            <a:pPr lvl="1" eaLnBrk="1" hangingPunct="1">
              <a:lnSpc>
                <a:spcPct val="90000"/>
              </a:lnSpc>
            </a:pPr>
            <a:r>
              <a:rPr lang="en-US" altLang="en-US" sz="1800" smtClean="0"/>
              <a:t>Estimators</a:t>
            </a:r>
          </a:p>
          <a:p>
            <a:pPr lvl="1" eaLnBrk="1" hangingPunct="1">
              <a:lnSpc>
                <a:spcPct val="90000"/>
              </a:lnSpc>
            </a:pPr>
            <a:r>
              <a:rPr lang="en-US" altLang="en-US" sz="1800" smtClean="0"/>
              <a:t>Properties</a:t>
            </a:r>
          </a:p>
          <a:p>
            <a:pPr lvl="1" eaLnBrk="1" hangingPunct="1">
              <a:lnSpc>
                <a:spcPct val="90000"/>
              </a:lnSpc>
            </a:pPr>
            <a:r>
              <a:rPr lang="en-US" altLang="en-US" sz="1800" smtClean="0"/>
              <a:t>M Estimation </a:t>
            </a:r>
          </a:p>
          <a:p>
            <a:pPr lvl="2" eaLnBrk="1" hangingPunct="1">
              <a:lnSpc>
                <a:spcPct val="90000"/>
              </a:lnSpc>
            </a:pPr>
            <a:r>
              <a:rPr lang="en-US" altLang="en-US" sz="1600" smtClean="0"/>
              <a:t>Nonlinear Least Squares</a:t>
            </a:r>
          </a:p>
          <a:p>
            <a:pPr lvl="2" eaLnBrk="1" hangingPunct="1">
              <a:lnSpc>
                <a:spcPct val="90000"/>
              </a:lnSpc>
            </a:pPr>
            <a:r>
              <a:rPr lang="en-US" altLang="en-US" sz="1600" smtClean="0"/>
              <a:t>Maximum Likelihood Estimation</a:t>
            </a:r>
          </a:p>
          <a:p>
            <a:pPr lvl="1" eaLnBrk="1" hangingPunct="1">
              <a:lnSpc>
                <a:spcPct val="90000"/>
              </a:lnSpc>
            </a:pPr>
            <a:r>
              <a:rPr lang="en-US" altLang="en-US" sz="1800" smtClean="0"/>
              <a:t>GMM Estimation</a:t>
            </a:r>
          </a:p>
          <a:p>
            <a:pPr lvl="2" eaLnBrk="1" hangingPunct="1">
              <a:lnSpc>
                <a:spcPct val="90000"/>
              </a:lnSpc>
            </a:pPr>
            <a:r>
              <a:rPr lang="en-US" altLang="en-US" sz="1600" smtClean="0"/>
              <a:t>Minimum Distance Estimation</a:t>
            </a:r>
          </a:p>
          <a:p>
            <a:pPr lvl="2" eaLnBrk="1" hangingPunct="1">
              <a:lnSpc>
                <a:spcPct val="90000"/>
              </a:lnSpc>
            </a:pPr>
            <a:r>
              <a:rPr lang="en-US" altLang="en-US" sz="1600" smtClean="0"/>
              <a:t>Minimum Chi-square Estimation</a:t>
            </a:r>
          </a:p>
          <a:p>
            <a:pPr eaLnBrk="1" hangingPunct="1">
              <a:lnSpc>
                <a:spcPct val="90000"/>
              </a:lnSpc>
            </a:pPr>
            <a:r>
              <a:rPr lang="en-US" altLang="en-US" sz="2000" smtClean="0"/>
              <a:t>Computation – Nonlinear Optimization</a:t>
            </a:r>
          </a:p>
          <a:p>
            <a:pPr lvl="1" eaLnBrk="1" hangingPunct="1">
              <a:lnSpc>
                <a:spcPct val="90000"/>
              </a:lnSpc>
            </a:pPr>
            <a:r>
              <a:rPr lang="en-US" altLang="en-US" sz="1800" smtClean="0"/>
              <a:t>Nonlinear Least Squares</a:t>
            </a:r>
          </a:p>
          <a:p>
            <a:pPr lvl="1" eaLnBrk="1" hangingPunct="1">
              <a:lnSpc>
                <a:spcPct val="90000"/>
              </a:lnSpc>
            </a:pPr>
            <a:r>
              <a:rPr lang="en-US" altLang="en-US" sz="1800" smtClean="0"/>
              <a:t>Newton-like Algorithms; Gradient Methods</a:t>
            </a:r>
          </a:p>
          <a:p>
            <a:pPr eaLnBrk="1" hangingPunct="1">
              <a:lnSpc>
                <a:spcPct val="90000"/>
              </a:lnSpc>
            </a:pPr>
            <a:r>
              <a:rPr lang="en-US" altLang="en-US" sz="2000" smtClean="0"/>
              <a:t>(Background: JW, Chapters 12-14, Greene, Chapters 12-14, App. 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altLang="en-US" smtClean="0"/>
              <a:t>What is a ‘Model?’</a:t>
            </a:r>
          </a:p>
        </p:txBody>
      </p:sp>
      <p:sp>
        <p:nvSpPr>
          <p:cNvPr id="9219" name="Rectangle 3"/>
          <p:cNvSpPr>
            <a:spLocks noGrp="1" noChangeArrowheads="1"/>
          </p:cNvSpPr>
          <p:nvPr>
            <p:ph idx="1"/>
          </p:nvPr>
        </p:nvSpPr>
        <p:spPr/>
        <p:txBody>
          <a:bodyPr/>
          <a:lstStyle/>
          <a:p>
            <a:pPr eaLnBrk="1" hangingPunct="1"/>
            <a:r>
              <a:rPr lang="en-US" altLang="en-US" sz="2400" smtClean="0"/>
              <a:t>Purely verbal description of a phenomenon</a:t>
            </a:r>
          </a:p>
          <a:p>
            <a:pPr eaLnBrk="1" hangingPunct="1"/>
            <a:r>
              <a:rPr lang="en-US" altLang="en-US" sz="2400" smtClean="0"/>
              <a:t>Unconditional ‘characteristics’ of a population</a:t>
            </a:r>
          </a:p>
          <a:p>
            <a:pPr eaLnBrk="1" hangingPunct="1"/>
            <a:r>
              <a:rPr lang="en-US" altLang="en-US" sz="2400" smtClean="0"/>
              <a:t>Conditional moments: E[g(y)|x]: median, mean, variance, quantile, correlations, probabilities…</a:t>
            </a:r>
          </a:p>
          <a:p>
            <a:pPr eaLnBrk="1" hangingPunct="1"/>
            <a:r>
              <a:rPr lang="en-US" altLang="en-US" sz="2400" smtClean="0"/>
              <a:t>Conditional probabilities and densities</a:t>
            </a:r>
          </a:p>
          <a:p>
            <a:pPr eaLnBrk="1" hangingPunct="1"/>
            <a:r>
              <a:rPr lang="en-US" altLang="en-US" sz="2400" smtClean="0"/>
              <a:t>Conditional means and regressions</a:t>
            </a:r>
          </a:p>
          <a:p>
            <a:pPr eaLnBrk="1" hangingPunct="1"/>
            <a:r>
              <a:rPr lang="en-US" altLang="en-US" sz="2400" smtClean="0"/>
              <a:t>Fully parametric and semiparametric specifications</a:t>
            </a:r>
          </a:p>
          <a:p>
            <a:pPr lvl="1" eaLnBrk="1" hangingPunct="1"/>
            <a:r>
              <a:rPr lang="en-US" altLang="en-US" sz="2000" smtClean="0"/>
              <a:t>Parametric specification: Known up to parameter </a:t>
            </a:r>
            <a:r>
              <a:rPr lang="el-GR" altLang="en-US" sz="2000" b="1" smtClean="0"/>
              <a:t>θ</a:t>
            </a:r>
          </a:p>
          <a:p>
            <a:pPr lvl="1" eaLnBrk="1" hangingPunct="1"/>
            <a:r>
              <a:rPr lang="en-US" altLang="en-US" sz="2000" smtClean="0"/>
              <a:t>Parameter spaces</a:t>
            </a:r>
          </a:p>
          <a:p>
            <a:pPr lvl="1" eaLnBrk="1" hangingPunct="1"/>
            <a:r>
              <a:rPr lang="en-US" altLang="en-US" sz="2000" smtClean="0"/>
              <a:t>Conditional means:  E[y|</a:t>
            </a:r>
            <a:r>
              <a:rPr lang="en-US" altLang="en-US" sz="2000" b="1" smtClean="0"/>
              <a:t>x</a:t>
            </a:r>
            <a:r>
              <a:rPr lang="en-US" altLang="en-US" sz="2000" smtClean="0"/>
              <a:t>] = m(</a:t>
            </a:r>
            <a:r>
              <a:rPr lang="en-US" altLang="en-US" sz="2000" b="1" smtClean="0"/>
              <a:t>x</a:t>
            </a:r>
            <a:r>
              <a:rPr lang="en-US" altLang="en-US" sz="2000" smtClean="0"/>
              <a:t>, </a:t>
            </a:r>
            <a:r>
              <a:rPr lang="el-GR" altLang="en-US" sz="2000" b="1" smtClean="0"/>
              <a:t>θ</a:t>
            </a:r>
            <a:r>
              <a:rPr lang="en-US" altLang="en-US" sz="2000" smtClean="0"/>
              <a:t>)</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altLang="en-US" smtClean="0"/>
              <a:t>What is a </a:t>
            </a:r>
            <a:r>
              <a:rPr lang="en-US" altLang="en-US" i="1" smtClean="0"/>
              <a:t>Nonlinear</a:t>
            </a:r>
            <a:r>
              <a:rPr lang="en-US" altLang="en-US" smtClean="0"/>
              <a:t> Model?</a:t>
            </a:r>
          </a:p>
        </p:txBody>
      </p:sp>
      <p:sp>
        <p:nvSpPr>
          <p:cNvPr id="11267" name="Rectangle 3"/>
          <p:cNvSpPr>
            <a:spLocks noGrp="1" noChangeArrowheads="1"/>
          </p:cNvSpPr>
          <p:nvPr>
            <p:ph idx="1"/>
          </p:nvPr>
        </p:nvSpPr>
        <p:spPr/>
        <p:txBody>
          <a:bodyPr/>
          <a:lstStyle/>
          <a:p>
            <a:pPr eaLnBrk="1" hangingPunct="1"/>
            <a:r>
              <a:rPr lang="en-US" altLang="en-US" smtClean="0"/>
              <a:t>Model:  E[g(y)|</a:t>
            </a:r>
            <a:r>
              <a:rPr lang="en-US" altLang="en-US" b="1" smtClean="0"/>
              <a:t>x</a:t>
            </a:r>
            <a:r>
              <a:rPr lang="en-US" altLang="en-US" smtClean="0"/>
              <a:t>] = m(</a:t>
            </a:r>
            <a:r>
              <a:rPr lang="en-US" altLang="en-US" b="1" smtClean="0"/>
              <a:t>x</a:t>
            </a:r>
            <a:r>
              <a:rPr lang="en-US" altLang="en-US" smtClean="0"/>
              <a:t>,</a:t>
            </a:r>
            <a:r>
              <a:rPr lang="el-GR" altLang="en-US" b="1" smtClean="0"/>
              <a:t>θ</a:t>
            </a:r>
            <a:r>
              <a:rPr lang="en-US" altLang="en-US" smtClean="0"/>
              <a:t>)</a:t>
            </a:r>
          </a:p>
          <a:p>
            <a:pPr eaLnBrk="1" hangingPunct="1"/>
            <a:r>
              <a:rPr lang="en-US" altLang="en-US" smtClean="0"/>
              <a:t>Objective: </a:t>
            </a:r>
          </a:p>
          <a:p>
            <a:pPr lvl="1" eaLnBrk="1" hangingPunct="1"/>
            <a:r>
              <a:rPr lang="en-US" altLang="en-US" smtClean="0"/>
              <a:t>Learn about </a:t>
            </a:r>
            <a:r>
              <a:rPr lang="el-GR" altLang="en-US" b="1" smtClean="0"/>
              <a:t>θ</a:t>
            </a:r>
            <a:r>
              <a:rPr lang="en-US" altLang="en-US" smtClean="0"/>
              <a:t> from </a:t>
            </a:r>
            <a:r>
              <a:rPr lang="en-US" altLang="en-US" b="1" smtClean="0"/>
              <a:t>y</a:t>
            </a:r>
            <a:r>
              <a:rPr lang="en-US" altLang="en-US" smtClean="0"/>
              <a:t>, </a:t>
            </a:r>
            <a:r>
              <a:rPr lang="en-US" altLang="en-US" b="1" smtClean="0"/>
              <a:t>X</a:t>
            </a:r>
          </a:p>
          <a:p>
            <a:pPr lvl="1" eaLnBrk="1" hangingPunct="1"/>
            <a:r>
              <a:rPr lang="en-US" altLang="en-US" smtClean="0"/>
              <a:t>Usually “estimate” </a:t>
            </a:r>
            <a:r>
              <a:rPr lang="el-GR" altLang="en-US" b="1" smtClean="0"/>
              <a:t>θ</a:t>
            </a:r>
            <a:endParaRPr lang="en-US" altLang="en-US" b="1" smtClean="0"/>
          </a:p>
          <a:p>
            <a:pPr eaLnBrk="1" hangingPunct="1"/>
            <a:r>
              <a:rPr lang="en-US" altLang="en-US" smtClean="0"/>
              <a:t>Linear Model: Closed form;    = h(</a:t>
            </a:r>
            <a:r>
              <a:rPr lang="en-US" altLang="en-US" b="1" smtClean="0"/>
              <a:t>y</a:t>
            </a:r>
            <a:r>
              <a:rPr lang="en-US" altLang="en-US" smtClean="0"/>
              <a:t>, </a:t>
            </a:r>
            <a:r>
              <a:rPr lang="en-US" altLang="en-US" b="1" smtClean="0"/>
              <a:t>X</a:t>
            </a:r>
            <a:r>
              <a:rPr lang="en-US" altLang="en-US" smtClean="0"/>
              <a:t>)</a:t>
            </a:r>
          </a:p>
          <a:p>
            <a:pPr eaLnBrk="1" hangingPunct="1"/>
            <a:r>
              <a:rPr lang="en-US" altLang="en-US" smtClean="0"/>
              <a:t>Nonlinear Model: “Any model that is not linear”</a:t>
            </a:r>
          </a:p>
          <a:p>
            <a:pPr lvl="1" eaLnBrk="1" hangingPunct="1"/>
            <a:r>
              <a:rPr lang="en-US" altLang="en-US" smtClean="0"/>
              <a:t>Not wrt m(</a:t>
            </a:r>
            <a:r>
              <a:rPr lang="en-US" altLang="en-US" b="1" smtClean="0"/>
              <a:t>x</a:t>
            </a:r>
            <a:r>
              <a:rPr lang="en-US" altLang="en-US" smtClean="0"/>
              <a:t>,</a:t>
            </a:r>
            <a:r>
              <a:rPr lang="el-GR" altLang="en-US" b="1" smtClean="0"/>
              <a:t>θ</a:t>
            </a:r>
            <a:r>
              <a:rPr lang="en-US" altLang="en-US" smtClean="0"/>
              <a:t>). E.g., y=exp(</a:t>
            </a:r>
            <a:r>
              <a:rPr lang="el-GR" altLang="en-US" b="1" smtClean="0"/>
              <a:t>θ</a:t>
            </a:r>
            <a:r>
              <a:rPr lang="en-US" altLang="en-US" b="1" smtClean="0"/>
              <a:t>’x + </a:t>
            </a:r>
            <a:r>
              <a:rPr lang="el-GR" altLang="en-US" b="1" smtClean="0"/>
              <a:t>ε</a:t>
            </a:r>
            <a:r>
              <a:rPr lang="en-US" altLang="en-US" smtClean="0"/>
              <a:t>)</a:t>
            </a:r>
          </a:p>
          <a:p>
            <a:pPr lvl="1" eaLnBrk="1" hangingPunct="1"/>
            <a:r>
              <a:rPr lang="en-US" altLang="en-US" smtClean="0"/>
              <a:t>Wrt estimator: Implicitly defined. h(</a:t>
            </a:r>
            <a:r>
              <a:rPr lang="en-US" altLang="en-US" b="1" smtClean="0"/>
              <a:t>y</a:t>
            </a:r>
            <a:r>
              <a:rPr lang="en-US" altLang="en-US" smtClean="0"/>
              <a:t>, </a:t>
            </a:r>
            <a:r>
              <a:rPr lang="en-US" altLang="en-US" b="1" smtClean="0"/>
              <a:t>X,    </a:t>
            </a:r>
            <a:r>
              <a:rPr lang="en-US" altLang="en-US" smtClean="0"/>
              <a:t>)=0, E.g., E[y|</a:t>
            </a:r>
            <a:r>
              <a:rPr lang="en-US" altLang="en-US" b="1" smtClean="0"/>
              <a:t>x</a:t>
            </a:r>
            <a:r>
              <a:rPr lang="en-US" altLang="en-US" smtClean="0"/>
              <a:t>]= exp(</a:t>
            </a:r>
            <a:r>
              <a:rPr lang="el-GR" altLang="en-US" b="1" smtClean="0"/>
              <a:t>θ</a:t>
            </a:r>
            <a:r>
              <a:rPr lang="en-US" altLang="en-US" b="1" smtClean="0"/>
              <a:t>’x</a:t>
            </a:r>
            <a:r>
              <a:rPr lang="en-US" altLang="en-US" smtClean="0"/>
              <a:t>)</a:t>
            </a:r>
            <a:endParaRPr lang="el-GR" altLang="en-US" smtClean="0"/>
          </a:p>
        </p:txBody>
      </p:sp>
      <p:graphicFrame>
        <p:nvGraphicFramePr>
          <p:cNvPr id="11268" name="Object 4"/>
          <p:cNvGraphicFramePr>
            <a:graphicFrameLocks noChangeAspect="1"/>
          </p:cNvGraphicFramePr>
          <p:nvPr/>
        </p:nvGraphicFramePr>
        <p:xfrm>
          <a:off x="5334000" y="3781425"/>
          <a:ext cx="279400" cy="457200"/>
        </p:xfrm>
        <a:graphic>
          <a:graphicData uri="http://schemas.openxmlformats.org/presentationml/2006/ole">
            <p:oleObj spid="_x0000_s11276" name="Equation" r:id="rId4" imgW="139700" imgH="228600" progId="Equation.DSMT4">
              <p:embed/>
            </p:oleObj>
          </a:graphicData>
        </a:graphic>
      </p:graphicFrame>
      <p:graphicFrame>
        <p:nvGraphicFramePr>
          <p:cNvPr id="11269" name="Object 11"/>
          <p:cNvGraphicFramePr>
            <a:graphicFrameLocks noChangeAspect="1"/>
          </p:cNvGraphicFramePr>
          <p:nvPr/>
        </p:nvGraphicFramePr>
        <p:xfrm>
          <a:off x="6981825" y="5181600"/>
          <a:ext cx="279400" cy="457200"/>
        </p:xfrm>
        <a:graphic>
          <a:graphicData uri="http://schemas.openxmlformats.org/presentationml/2006/ole">
            <p:oleObj spid="_x0000_s11277" name="Equation" r:id="rId5" imgW="139700" imgH="228600" progId="Equation.DSMT4">
              <p:embed/>
            </p:oleObj>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altLang="en-US" smtClean="0"/>
              <a:t>What is an Estimator?</a:t>
            </a:r>
          </a:p>
        </p:txBody>
      </p:sp>
      <p:sp>
        <p:nvSpPr>
          <p:cNvPr id="13315" name="Rectangle 3"/>
          <p:cNvSpPr>
            <a:spLocks noGrp="1" noChangeArrowheads="1"/>
          </p:cNvSpPr>
          <p:nvPr>
            <p:ph idx="1"/>
          </p:nvPr>
        </p:nvSpPr>
        <p:spPr>
          <a:xfrm>
            <a:off x="685800" y="2057400"/>
            <a:ext cx="7696200" cy="1981200"/>
          </a:xfrm>
        </p:spPr>
        <p:txBody>
          <a:bodyPr/>
          <a:lstStyle/>
          <a:p>
            <a:pPr eaLnBrk="1" hangingPunct="1">
              <a:lnSpc>
                <a:spcPct val="80000"/>
              </a:lnSpc>
            </a:pPr>
            <a:r>
              <a:rPr lang="en-US" altLang="en-US" sz="3200" smtClean="0"/>
              <a:t>Point and Interval</a:t>
            </a:r>
          </a:p>
          <a:p>
            <a:pPr eaLnBrk="1" hangingPunct="1">
              <a:lnSpc>
                <a:spcPct val="80000"/>
              </a:lnSpc>
            </a:pPr>
            <a:endParaRPr lang="en-US" altLang="en-US" sz="3200" smtClean="0"/>
          </a:p>
          <a:p>
            <a:pPr eaLnBrk="1" hangingPunct="1">
              <a:lnSpc>
                <a:spcPct val="80000"/>
              </a:lnSpc>
            </a:pPr>
            <a:endParaRPr lang="en-US" altLang="en-US" sz="3200" smtClean="0"/>
          </a:p>
          <a:p>
            <a:pPr eaLnBrk="1" hangingPunct="1">
              <a:lnSpc>
                <a:spcPct val="80000"/>
              </a:lnSpc>
            </a:pPr>
            <a:r>
              <a:rPr lang="en-US" altLang="en-US" sz="3200" smtClean="0"/>
              <a:t>Set estimation: </a:t>
            </a:r>
            <a:r>
              <a:rPr lang="en-US" altLang="en-US" sz="3200" b="1" smtClean="0">
                <a:sym typeface="Symbol"/>
              </a:rPr>
              <a:t></a:t>
            </a:r>
            <a:r>
              <a:rPr lang="en-US" altLang="en-US" sz="3200" smtClean="0">
                <a:sym typeface="Symbol"/>
              </a:rPr>
              <a:t>  some subset of R</a:t>
            </a:r>
            <a:r>
              <a:rPr lang="en-US" altLang="en-US" sz="3200" baseline="30000" smtClean="0">
                <a:sym typeface="Symbol"/>
              </a:rPr>
              <a:t>K</a:t>
            </a:r>
            <a:r>
              <a:rPr lang="en-US" altLang="en-US" sz="3200" smtClean="0">
                <a:sym typeface="Symbol"/>
              </a:rPr>
              <a:t>  </a:t>
            </a:r>
            <a:endParaRPr lang="en-US" altLang="en-US" sz="3200" smtClean="0"/>
          </a:p>
          <a:p>
            <a:pPr eaLnBrk="1" hangingPunct="1">
              <a:lnSpc>
                <a:spcPct val="80000"/>
              </a:lnSpc>
            </a:pPr>
            <a:r>
              <a:rPr lang="en-US" altLang="en-US" sz="3200" smtClean="0"/>
              <a:t>Classical and Bayesian</a:t>
            </a:r>
          </a:p>
        </p:txBody>
      </p:sp>
      <p:graphicFrame>
        <p:nvGraphicFramePr>
          <p:cNvPr id="13316" name="Object 4"/>
          <p:cNvGraphicFramePr>
            <a:graphicFrameLocks noChangeAspect="1"/>
          </p:cNvGraphicFramePr>
          <p:nvPr/>
        </p:nvGraphicFramePr>
        <p:xfrm>
          <a:off x="1524000" y="2514600"/>
          <a:ext cx="3810000" cy="971550"/>
        </p:xfrm>
        <a:graphic>
          <a:graphicData uri="http://schemas.openxmlformats.org/presentationml/2006/ole">
            <p:oleObj spid="_x0000_s13324" name="Equation" r:id="rId4" imgW="1993900" imgH="508000" progId="Equation.DSMT4">
              <p:embed/>
            </p:oleObj>
          </a:graphicData>
        </a:graphic>
      </p:graphicFrame>
      <p:graphicFrame>
        <p:nvGraphicFramePr>
          <p:cNvPr id="13317" name="Object 5"/>
          <p:cNvGraphicFramePr>
            <a:graphicFrameLocks noChangeAspect="1"/>
          </p:cNvGraphicFramePr>
          <p:nvPr/>
        </p:nvGraphicFramePr>
        <p:xfrm>
          <a:off x="1600200" y="4595812"/>
          <a:ext cx="6553200" cy="1347788"/>
        </p:xfrm>
        <a:graphic>
          <a:graphicData uri="http://schemas.openxmlformats.org/presentationml/2006/ole">
            <p:oleObj spid="_x0000_s13325" name="Equation" r:id="rId5" imgW="3581400" imgH="736600" progId="Equation.DSMT4">
              <p:embed/>
            </p:oleObj>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altLang="en-US" smtClean="0"/>
              <a:t>Parameters</a:t>
            </a:r>
          </a:p>
        </p:txBody>
      </p:sp>
      <p:sp>
        <p:nvSpPr>
          <p:cNvPr id="15363" name="Rectangle 3"/>
          <p:cNvSpPr>
            <a:spLocks noGrp="1" noChangeArrowheads="1"/>
          </p:cNvSpPr>
          <p:nvPr>
            <p:ph idx="1"/>
          </p:nvPr>
        </p:nvSpPr>
        <p:spPr>
          <a:xfrm>
            <a:off x="457200" y="1828801"/>
            <a:ext cx="8229600" cy="3048000"/>
          </a:xfrm>
        </p:spPr>
        <p:txBody>
          <a:bodyPr/>
          <a:lstStyle/>
          <a:p>
            <a:pPr eaLnBrk="1" hangingPunct="1"/>
            <a:r>
              <a:rPr lang="en-US" altLang="en-US" smtClean="0"/>
              <a:t>Model parameters – features of the population</a:t>
            </a:r>
          </a:p>
          <a:p>
            <a:pPr eaLnBrk="1" hangingPunct="1"/>
            <a:r>
              <a:rPr lang="en-US" altLang="en-US" smtClean="0"/>
              <a:t>The “true” parameter(s)</a:t>
            </a:r>
          </a:p>
        </p:txBody>
      </p:sp>
      <p:graphicFrame>
        <p:nvGraphicFramePr>
          <p:cNvPr id="15364" name="Object 4"/>
          <p:cNvGraphicFramePr>
            <a:graphicFrameLocks noChangeAspect="1"/>
          </p:cNvGraphicFramePr>
          <p:nvPr/>
        </p:nvGraphicFramePr>
        <p:xfrm>
          <a:off x="1004888" y="2857500"/>
          <a:ext cx="7121525" cy="2476500"/>
        </p:xfrm>
        <a:graphic>
          <a:graphicData uri="http://schemas.openxmlformats.org/presentationml/2006/ole">
            <p:oleObj spid="_x0000_s15368" name="Equation" r:id="rId4" imgW="3288960" imgH="1143000" progId="Equation.DSMT4">
              <p:embed/>
            </p:oleObj>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altLang="en-US" smtClean="0"/>
              <a:t>M Estimation</a:t>
            </a:r>
          </a:p>
        </p:txBody>
      </p:sp>
      <p:sp>
        <p:nvSpPr>
          <p:cNvPr id="19459" name="Rectangle 3"/>
          <p:cNvSpPr>
            <a:spLocks noGrp="1" noChangeArrowheads="1"/>
          </p:cNvSpPr>
          <p:nvPr>
            <p:ph idx="1"/>
          </p:nvPr>
        </p:nvSpPr>
        <p:spPr>
          <a:xfrm>
            <a:off x="457200" y="1828801"/>
            <a:ext cx="8229600" cy="838200"/>
          </a:xfrm>
        </p:spPr>
        <p:txBody>
          <a:bodyPr/>
          <a:lstStyle/>
          <a:p>
            <a:pPr eaLnBrk="1" hangingPunct="1">
              <a:buFont typeface="Wingdings" pitchFamily="2" charset="2"/>
              <a:buNone/>
            </a:pPr>
            <a:r>
              <a:rPr lang="en-US" altLang="en-US" smtClean="0"/>
              <a:t>          Classical estimation method</a:t>
            </a:r>
          </a:p>
          <a:p>
            <a:pPr eaLnBrk="1" hangingPunct="1"/>
            <a:endParaRPr lang="en-US" altLang="en-US" smtClean="0"/>
          </a:p>
        </p:txBody>
      </p:sp>
      <p:graphicFrame>
        <p:nvGraphicFramePr>
          <p:cNvPr id="19460" name="Object 4"/>
          <p:cNvGraphicFramePr>
            <a:graphicFrameLocks noChangeAspect="1"/>
          </p:cNvGraphicFramePr>
          <p:nvPr/>
        </p:nvGraphicFramePr>
        <p:xfrm>
          <a:off x="1676400" y="2320925"/>
          <a:ext cx="5454650" cy="3546475"/>
        </p:xfrm>
        <a:graphic>
          <a:graphicData uri="http://schemas.openxmlformats.org/presentationml/2006/ole">
            <p:oleObj spid="_x0000_s19464" name="Equation" r:id="rId4" imgW="2578100" imgH="1676400" progId="Equation.DSMT4">
              <p:embed/>
            </p:oleObj>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152400" y="533400"/>
            <a:ext cx="8686800" cy="1143000"/>
          </a:xfrm>
        </p:spPr>
        <p:txBody>
          <a:bodyPr/>
          <a:lstStyle/>
          <a:p>
            <a:pPr eaLnBrk="1" hangingPunct="1"/>
            <a:r>
              <a:rPr lang="en-US" altLang="en-US" smtClean="0"/>
              <a:t>An Analogy Principle for M Estimation</a:t>
            </a:r>
          </a:p>
        </p:txBody>
      </p:sp>
      <p:graphicFrame>
        <p:nvGraphicFramePr>
          <p:cNvPr id="21507" name="Object 4"/>
          <p:cNvGraphicFramePr>
            <a:graphicFrameLocks noChangeAspect="1"/>
          </p:cNvGraphicFramePr>
          <p:nvPr/>
        </p:nvGraphicFramePr>
        <p:xfrm>
          <a:off x="762000" y="2041525"/>
          <a:ext cx="7342188" cy="4214813"/>
        </p:xfrm>
        <a:graphic>
          <a:graphicData uri="http://schemas.openxmlformats.org/presentationml/2006/ole">
            <p:oleObj spid="_x0000_s21511" name="Equation" r:id="rId4" imgW="3492500" imgH="2006600" progId="Equation.DSMT4">
              <p:embed/>
            </p:oleObj>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altLang="en-US" smtClean="0"/>
              <a:t>Estimation</a:t>
            </a:r>
          </a:p>
        </p:txBody>
      </p:sp>
      <p:graphicFrame>
        <p:nvGraphicFramePr>
          <p:cNvPr id="23555" name="Object 4"/>
          <p:cNvGraphicFramePr>
            <a:graphicFrameLocks noChangeAspect="1"/>
          </p:cNvGraphicFramePr>
          <p:nvPr/>
        </p:nvGraphicFramePr>
        <p:xfrm>
          <a:off x="838200" y="2133600"/>
          <a:ext cx="7296150" cy="3254375"/>
        </p:xfrm>
        <a:graphic>
          <a:graphicData uri="http://schemas.openxmlformats.org/presentationml/2006/ole">
            <p:oleObj spid="_x0000_s23559" name="Equation" r:id="rId4" imgW="3162300" imgH="1409700" progId="Equation.DSMT4">
              <p:embed/>
            </p:oleObj>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304800" y="762000"/>
            <a:ext cx="8229600" cy="1143000"/>
          </a:xfrm>
        </p:spPr>
        <p:txBody>
          <a:bodyPr/>
          <a:lstStyle/>
          <a:p>
            <a:pPr eaLnBrk="1" hangingPunct="1"/>
            <a:r>
              <a:rPr lang="en-US" altLang="en-US" smtClean="0"/>
              <a:t>(1) The Parameters Are Identified</a:t>
            </a:r>
          </a:p>
        </p:txBody>
      </p:sp>
      <p:graphicFrame>
        <p:nvGraphicFramePr>
          <p:cNvPr id="25603" name="Object 4"/>
          <p:cNvGraphicFramePr>
            <a:graphicFrameLocks noChangeAspect="1"/>
          </p:cNvGraphicFramePr>
          <p:nvPr/>
        </p:nvGraphicFramePr>
        <p:xfrm>
          <a:off x="596900" y="2286000"/>
          <a:ext cx="7810500" cy="2865438"/>
        </p:xfrm>
        <a:graphic>
          <a:graphicData uri="http://schemas.openxmlformats.org/presentationml/2006/ole">
            <p:oleObj spid="_x0000_s25607" name="Equation" r:id="rId4" imgW="3810000" imgH="1397000" progId="Equation.DSMT4">
              <p:embed/>
            </p:oleObj>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altLang="en-US" smtClean="0"/>
              <a:t>(2) Continuity of the Criterion</a:t>
            </a:r>
          </a:p>
        </p:txBody>
      </p:sp>
      <p:graphicFrame>
        <p:nvGraphicFramePr>
          <p:cNvPr id="27651" name="Object 4"/>
          <p:cNvGraphicFramePr>
            <a:graphicFrameLocks noChangeAspect="1"/>
          </p:cNvGraphicFramePr>
          <p:nvPr/>
        </p:nvGraphicFramePr>
        <p:xfrm>
          <a:off x="1219200" y="2057400"/>
          <a:ext cx="6858000" cy="3362325"/>
        </p:xfrm>
        <a:graphic>
          <a:graphicData uri="http://schemas.openxmlformats.org/presentationml/2006/ole">
            <p:oleObj spid="_x0000_s27655" name="Equation" r:id="rId4" imgW="3289300" imgH="1612900" progId="Equation.DSMT4">
              <p:embed/>
            </p:oleObj>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US" altLang="en-US" smtClean="0"/>
              <a:t>Consistency</a:t>
            </a:r>
          </a:p>
        </p:txBody>
      </p:sp>
      <p:graphicFrame>
        <p:nvGraphicFramePr>
          <p:cNvPr id="29699" name="Object 4"/>
          <p:cNvGraphicFramePr>
            <a:graphicFrameLocks noGrp="1" noChangeAspect="1"/>
          </p:cNvGraphicFramePr>
          <p:nvPr>
            <p:ph idx="1"/>
          </p:nvPr>
        </p:nvGraphicFramePr>
        <p:xfrm>
          <a:off x="1600200" y="2139950"/>
          <a:ext cx="5713413" cy="3514725"/>
        </p:xfrm>
        <a:graphic>
          <a:graphicData uri="http://schemas.openxmlformats.org/presentationml/2006/ole">
            <p:oleObj spid="_x0000_s29703" name="Equation" r:id="rId4" imgW="3035300" imgH="1866900" progId="Equation.DSMT4">
              <p:embed/>
            </p:oleObj>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152400" y="762000"/>
            <a:ext cx="8839200" cy="685800"/>
          </a:xfrm>
        </p:spPr>
        <p:txBody>
          <a:bodyPr/>
          <a:lstStyle/>
          <a:p>
            <a:pPr eaLnBrk="1" hangingPunct="1"/>
            <a:r>
              <a:rPr lang="en-US" altLang="en-US" smtClean="0"/>
              <a:t>Asymptotic Normality of M Estimators</a:t>
            </a:r>
          </a:p>
        </p:txBody>
      </p:sp>
      <p:graphicFrame>
        <p:nvGraphicFramePr>
          <p:cNvPr id="31747" name="Object 4"/>
          <p:cNvGraphicFramePr>
            <a:graphicFrameLocks noChangeAspect="1"/>
          </p:cNvGraphicFramePr>
          <p:nvPr/>
        </p:nvGraphicFramePr>
        <p:xfrm>
          <a:off x="1417638" y="1536700"/>
          <a:ext cx="6381750" cy="4957763"/>
        </p:xfrm>
        <a:graphic>
          <a:graphicData uri="http://schemas.openxmlformats.org/presentationml/2006/ole">
            <p:oleObj spid="_x0000_s31751" name="Equation" r:id="rId4" imgW="3759200" imgH="2921000" progId="Equation.DSMT4">
              <p:embed/>
            </p:oleObj>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533400" y="381000"/>
            <a:ext cx="8229600" cy="1143000"/>
          </a:xfrm>
        </p:spPr>
        <p:txBody>
          <a:bodyPr/>
          <a:lstStyle/>
          <a:p>
            <a:pPr eaLnBrk="1" hangingPunct="1"/>
            <a:r>
              <a:rPr lang="en-US" altLang="en-US" smtClean="0"/>
              <a:t>Estimating the Asymptotic Variance</a:t>
            </a:r>
          </a:p>
        </p:txBody>
      </p:sp>
      <p:graphicFrame>
        <p:nvGraphicFramePr>
          <p:cNvPr id="39939" name="Object 4"/>
          <p:cNvGraphicFramePr>
            <a:graphicFrameLocks noChangeAspect="1"/>
          </p:cNvGraphicFramePr>
          <p:nvPr/>
        </p:nvGraphicFramePr>
        <p:xfrm>
          <a:off x="228600" y="1828800"/>
          <a:ext cx="8464550" cy="4163683"/>
        </p:xfrm>
        <a:graphic>
          <a:graphicData uri="http://schemas.openxmlformats.org/presentationml/2006/ole">
            <p:oleObj spid="_x0000_s39943" name="Equation" r:id="rId4" imgW="6007100" imgH="2959100" progId="Equation.DSMT4">
              <p:embed/>
            </p:oleObj>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457200" y="533400"/>
            <a:ext cx="8229600" cy="914400"/>
          </a:xfrm>
        </p:spPr>
        <p:txBody>
          <a:bodyPr/>
          <a:lstStyle/>
          <a:p>
            <a:pPr eaLnBrk="1" hangingPunct="1"/>
            <a:r>
              <a:rPr lang="en-US" altLang="en-US" smtClean="0"/>
              <a:t>Nonlinear Least Squares</a:t>
            </a:r>
          </a:p>
        </p:txBody>
      </p:sp>
      <p:graphicFrame>
        <p:nvGraphicFramePr>
          <p:cNvPr id="41987" name="Object 4"/>
          <p:cNvGraphicFramePr>
            <a:graphicFrameLocks noChangeAspect="1"/>
          </p:cNvGraphicFramePr>
          <p:nvPr>
            <p:extLst>
              <p:ext uri="{D42A27DB-BD31-4B8C-83A1-F6EECF244321}">
                <p14:modId xmlns="" xmlns:p14="http://schemas.microsoft.com/office/powerpoint/2010/main" val="839688066"/>
              </p:ext>
            </p:extLst>
          </p:nvPr>
        </p:nvGraphicFramePr>
        <p:xfrm>
          <a:off x="990600" y="1828800"/>
          <a:ext cx="7627937" cy="4616450"/>
        </p:xfrm>
        <a:graphic>
          <a:graphicData uri="http://schemas.openxmlformats.org/presentationml/2006/ole">
            <p:oleObj spid="_x0000_s41994" name="Equation" r:id="rId4" imgW="3568700" imgH="2159000" progId="Equation.DSMT4">
              <p:embed/>
            </p:oleObj>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r>
              <a:rPr lang="en-US" altLang="en-US" smtClean="0"/>
              <a:t>Application - Income</a:t>
            </a:r>
          </a:p>
        </p:txBody>
      </p:sp>
      <p:sp>
        <p:nvSpPr>
          <p:cNvPr id="44035" name="Text Box 4"/>
          <p:cNvSpPr txBox="1">
            <a:spLocks noChangeArrowheads="1"/>
          </p:cNvSpPr>
          <p:nvPr/>
        </p:nvSpPr>
        <p:spPr bwMode="auto">
          <a:xfrm>
            <a:off x="457200" y="1981200"/>
            <a:ext cx="8382000" cy="3416320"/>
          </a:xfrm>
          <a:prstGeom prst="rect">
            <a:avLst/>
          </a:prstGeom>
          <a:noFill/>
          <a:ln w="19050">
            <a:noFill/>
            <a:miter lim="800000"/>
            <a:headEnd/>
            <a:tailEnd/>
          </a:ln>
        </p:spPr>
        <p:txBody>
          <a:bodyPr>
            <a:spAutoFit/>
          </a:bodyPr>
          <a:lstStyle/>
          <a:p>
            <a:pPr>
              <a:spcBef>
                <a:spcPct val="50000"/>
              </a:spcBef>
            </a:pPr>
            <a:r>
              <a:rPr lang="en-US" altLang="en-US" b="1" dirty="0"/>
              <a:t>German Health Care Usage Data, 7,293 Individuals, Varying Numbers of Periods</a:t>
            </a:r>
            <a:r>
              <a:rPr lang="en-US" altLang="en-US" dirty="0"/>
              <a:t/>
            </a:r>
            <a:br>
              <a:rPr lang="en-US" altLang="en-US" dirty="0"/>
            </a:br>
            <a:r>
              <a:rPr lang="en-US" altLang="en-US" b="1" dirty="0"/>
              <a:t>Variables in the file are</a:t>
            </a:r>
            <a:r>
              <a:rPr lang="en-US" altLang="en-US" dirty="0"/>
              <a:t/>
            </a:r>
            <a:br>
              <a:rPr lang="en-US" altLang="en-US" dirty="0"/>
            </a:br>
            <a:r>
              <a:rPr lang="en-US" altLang="en-US" dirty="0"/>
              <a:t>Data downloaded from Journal of Applied Econometrics Archive. This is an unbalanced panel with 7,293 individuals. They can be used for regression, count models, binary choice, ordered choice, and bivariate binary choice.  This is a large data set.  There are altogether 27,326 observations.  The number of observations ranges from 1 to 7.  (Frequencies are: 1=1525, 2=2158, 3=825, 4=926, 5=1051, 6=1000, 7=987).  </a:t>
            </a:r>
            <a:r>
              <a:rPr lang="en-US" altLang="en-US" dirty="0" smtClean="0"/>
              <a:t> </a:t>
            </a:r>
            <a:r>
              <a:rPr lang="en-US" altLang="en-US" dirty="0"/>
              <a:t>   </a:t>
            </a:r>
            <a:br>
              <a:rPr lang="en-US" altLang="en-US" dirty="0"/>
            </a:br>
            <a:r>
              <a:rPr lang="en-US" altLang="en-US" dirty="0"/>
              <a:t>HHNINC =  household nominal monthly net income in German marks / 10000.</a:t>
            </a:r>
          </a:p>
          <a:p>
            <a:r>
              <a:rPr lang="en-US" altLang="en-US" dirty="0"/>
              <a:t>                     (4 observations with income=0 were dropped)</a:t>
            </a:r>
            <a:br>
              <a:rPr lang="en-US" altLang="en-US" dirty="0"/>
            </a:br>
            <a:r>
              <a:rPr lang="en-US" altLang="en-US" dirty="0"/>
              <a:t>HHKIDS = children under age 16 in the household = 1; otherwise = 0</a:t>
            </a:r>
            <a:br>
              <a:rPr lang="en-US" altLang="en-US" dirty="0"/>
            </a:br>
            <a:r>
              <a:rPr lang="en-US" altLang="en-US" dirty="0"/>
              <a:t>EDUC =  years of schooling </a:t>
            </a:r>
          </a:p>
          <a:p>
            <a:r>
              <a:rPr lang="en-US" altLang="en-US" dirty="0"/>
              <a:t>AGE = age in years</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pPr eaLnBrk="1" hangingPunct="1"/>
            <a:r>
              <a:rPr lang="en-US" altLang="en-US" smtClean="0"/>
              <a:t>Income Data</a:t>
            </a:r>
          </a:p>
        </p:txBody>
      </p:sp>
      <p:pic>
        <p:nvPicPr>
          <p:cNvPr id="46083" name="Picture 7"/>
          <p:cNvPicPr>
            <a:picLocks noChangeAspect="1" noChangeArrowheads="1"/>
          </p:cNvPicPr>
          <p:nvPr/>
        </p:nvPicPr>
        <p:blipFill>
          <a:blip r:embed="rId3" cstate="print"/>
          <a:srcRect/>
          <a:stretch>
            <a:fillRect/>
          </a:stretch>
        </p:blipFill>
        <p:spPr bwMode="auto">
          <a:xfrm>
            <a:off x="990600" y="2209800"/>
            <a:ext cx="7620000" cy="3827463"/>
          </a:xfrm>
          <a:prstGeom prst="rect">
            <a:avLst/>
          </a:prstGeom>
          <a:noFill/>
          <a:ln w="19050">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eaLnBrk="1" hangingPunct="1"/>
            <a:r>
              <a:rPr lang="en-US" altLang="en-US" smtClean="0"/>
              <a:t>Exponential Model</a:t>
            </a:r>
          </a:p>
        </p:txBody>
      </p:sp>
      <p:graphicFrame>
        <p:nvGraphicFramePr>
          <p:cNvPr id="48131" name="Object 4"/>
          <p:cNvGraphicFramePr>
            <a:graphicFrameLocks noChangeAspect="1"/>
          </p:cNvGraphicFramePr>
          <p:nvPr/>
        </p:nvGraphicFramePr>
        <p:xfrm>
          <a:off x="1066800" y="2209800"/>
          <a:ext cx="7146925" cy="3508375"/>
        </p:xfrm>
        <a:graphic>
          <a:graphicData uri="http://schemas.openxmlformats.org/presentationml/2006/ole">
            <p:oleObj spid="_x0000_s48135" name="Equation" r:id="rId4" imgW="3492500" imgH="1714500" progId="Equation.DSMT4">
              <p:embed/>
            </p:oleObj>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457200" y="914400"/>
            <a:ext cx="8229600" cy="1143000"/>
          </a:xfrm>
        </p:spPr>
        <p:txBody>
          <a:bodyPr/>
          <a:lstStyle/>
          <a:p>
            <a:pPr eaLnBrk="1" hangingPunct="1"/>
            <a:r>
              <a:rPr lang="en-US" altLang="en-US" smtClean="0"/>
              <a:t>Conventional Variance Estimator</a:t>
            </a:r>
          </a:p>
        </p:txBody>
      </p:sp>
      <p:graphicFrame>
        <p:nvGraphicFramePr>
          <p:cNvPr id="50179" name="Object 4"/>
          <p:cNvGraphicFramePr>
            <a:graphicFrameLocks noChangeAspect="1"/>
          </p:cNvGraphicFramePr>
          <p:nvPr/>
        </p:nvGraphicFramePr>
        <p:xfrm>
          <a:off x="1524000" y="2743200"/>
          <a:ext cx="5830888" cy="1408113"/>
        </p:xfrm>
        <a:graphic>
          <a:graphicData uri="http://schemas.openxmlformats.org/presentationml/2006/ole">
            <p:oleObj spid="_x0000_s50183" name="Equation" r:id="rId4" imgW="1892300" imgH="457200" progId="Equation.DSMT4">
              <p:embed/>
            </p:oleObj>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381000" y="838200"/>
            <a:ext cx="8229600" cy="1143000"/>
          </a:xfrm>
        </p:spPr>
        <p:txBody>
          <a:bodyPr/>
          <a:lstStyle/>
          <a:p>
            <a:pPr eaLnBrk="1" hangingPunct="1"/>
            <a:r>
              <a:rPr lang="en-US" altLang="en-US" smtClean="0"/>
              <a:t>Variance Estimator </a:t>
            </a:r>
            <a:br>
              <a:rPr lang="en-US" altLang="en-US" smtClean="0"/>
            </a:br>
            <a:r>
              <a:rPr lang="en-US" altLang="en-US" smtClean="0"/>
              <a:t>for the M Estimator</a:t>
            </a:r>
          </a:p>
        </p:txBody>
      </p:sp>
      <p:graphicFrame>
        <p:nvGraphicFramePr>
          <p:cNvPr id="52227" name="Object 4"/>
          <p:cNvGraphicFramePr>
            <a:graphicFrameLocks noChangeAspect="1"/>
          </p:cNvGraphicFramePr>
          <p:nvPr/>
        </p:nvGraphicFramePr>
        <p:xfrm>
          <a:off x="1400175" y="2339975"/>
          <a:ext cx="6451600" cy="2773363"/>
        </p:xfrm>
        <a:graphic>
          <a:graphicData uri="http://schemas.openxmlformats.org/presentationml/2006/ole">
            <p:oleObj spid="_x0000_s52231" name="Equation" r:id="rId4" imgW="3543300" imgH="1524000" progId="Equation.DSMT4">
              <p:embed/>
            </p:oleObj>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r>
              <a:rPr lang="en-US" altLang="en-US" smtClean="0"/>
              <a:t>Computing NLS</a:t>
            </a:r>
          </a:p>
        </p:txBody>
      </p:sp>
      <p:sp>
        <p:nvSpPr>
          <p:cNvPr id="54275" name="Text Box 4"/>
          <p:cNvSpPr txBox="1">
            <a:spLocks noChangeArrowheads="1"/>
          </p:cNvSpPr>
          <p:nvPr/>
        </p:nvSpPr>
        <p:spPr bwMode="auto">
          <a:xfrm>
            <a:off x="533400" y="1981200"/>
            <a:ext cx="8305800" cy="3478213"/>
          </a:xfrm>
          <a:prstGeom prst="rect">
            <a:avLst/>
          </a:prstGeom>
          <a:noFill/>
          <a:ln w="19050">
            <a:noFill/>
            <a:miter lim="800000"/>
            <a:headEnd/>
            <a:tailEnd/>
          </a:ln>
        </p:spPr>
        <p:txBody>
          <a:bodyPr>
            <a:spAutoFit/>
          </a:bodyPr>
          <a:lstStyle/>
          <a:p>
            <a:r>
              <a:rPr lang="en-US" altLang="en-US" sz="2000" b="1">
                <a:latin typeface="Courier New" pitchFamily="49" charset="0"/>
              </a:rPr>
              <a:t>Reject; hhninc=0$</a:t>
            </a:r>
          </a:p>
          <a:p>
            <a:r>
              <a:rPr lang="en-US" altLang="en-US" sz="2000" b="1">
                <a:latin typeface="Courier New" pitchFamily="49" charset="0"/>
              </a:rPr>
              <a:t>Calc  ; b0=log(xbr(hhninc))$</a:t>
            </a:r>
          </a:p>
          <a:p>
            <a:r>
              <a:rPr lang="en-US" altLang="en-US" sz="2000" b="1">
                <a:latin typeface="Courier New" pitchFamily="49" charset="0"/>
              </a:rPr>
              <a:t>Nlsq  ; lhs = hhninc</a:t>
            </a:r>
          </a:p>
          <a:p>
            <a:r>
              <a:rPr lang="en-US" altLang="en-US" sz="2000" b="1">
                <a:latin typeface="Courier New" pitchFamily="49" charset="0"/>
              </a:rPr>
              <a:t>	; fcn = exp(a0+a1*educ+a2*married+a3*age)</a:t>
            </a:r>
          </a:p>
          <a:p>
            <a:r>
              <a:rPr lang="en-US" altLang="en-US" sz="2000" b="1">
                <a:latin typeface="Courier New" pitchFamily="49" charset="0"/>
              </a:rPr>
              <a:t>	; start  = b0, 0, 0, 0</a:t>
            </a:r>
          </a:p>
          <a:p>
            <a:r>
              <a:rPr lang="en-US" altLang="en-US" sz="2000" b="1">
                <a:latin typeface="Courier New" pitchFamily="49" charset="0"/>
              </a:rPr>
              <a:t>	; labels = a0,a1,a2,a3$</a:t>
            </a:r>
          </a:p>
          <a:p>
            <a:r>
              <a:rPr lang="en-US" altLang="en-US" sz="2000" b="1">
                <a:latin typeface="Courier New" pitchFamily="49" charset="0"/>
              </a:rPr>
              <a:t>Name  ; x = one,educ,married,age$</a:t>
            </a:r>
          </a:p>
          <a:p>
            <a:r>
              <a:rPr lang="en-US" altLang="en-US" sz="2000" b="1">
                <a:latin typeface="Courier New" pitchFamily="49" charset="0"/>
              </a:rPr>
              <a:t>Create; thetai = exp(x'b); ei = </a:t>
            </a:r>
            <a:r>
              <a:rPr lang="en-US" altLang="en-US" sz="2000" b="1" smtClean="0">
                <a:latin typeface="Courier New" pitchFamily="49" charset="0"/>
              </a:rPr>
              <a:t>hhninc-thetai </a:t>
            </a:r>
            <a:endParaRPr lang="en-US" altLang="en-US" sz="2000" b="1">
              <a:latin typeface="Courier New" pitchFamily="49" charset="0"/>
            </a:endParaRPr>
          </a:p>
          <a:p>
            <a:r>
              <a:rPr lang="en-US" altLang="en-US" sz="2000" b="1">
                <a:latin typeface="Courier New" pitchFamily="49" charset="0"/>
              </a:rPr>
              <a:t>      ; gi=ei*thetai     ; hi = </a:t>
            </a:r>
            <a:r>
              <a:rPr lang="en-US" altLang="en-US" sz="2000" b="1" smtClean="0">
                <a:latin typeface="Courier New" pitchFamily="49" charset="0"/>
              </a:rPr>
              <a:t>thetai*thetai</a:t>
            </a:r>
            <a:r>
              <a:rPr lang="en-US" altLang="en-US" sz="2000" b="1">
                <a:latin typeface="Courier New" pitchFamily="49" charset="0"/>
              </a:rPr>
              <a:t>$</a:t>
            </a:r>
          </a:p>
          <a:p>
            <a:r>
              <a:rPr lang="en-US" altLang="en-US" sz="2000" b="1">
                <a:latin typeface="Courier New" pitchFamily="49" charset="0"/>
              </a:rPr>
              <a:t>Matrix; varM = &lt;x'[hi] x&gt; * x'[gi^2]x * &lt;x'[hi] x&gt; $</a:t>
            </a:r>
          </a:p>
          <a:p>
            <a:r>
              <a:rPr lang="en-US" altLang="en-US" sz="2000" b="1">
                <a:latin typeface="Courier New" pitchFamily="49" charset="0"/>
              </a:rPr>
              <a:t>Matrix; stat(b,varm,x)$</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eaLnBrk="1" hangingPunct="1"/>
            <a:r>
              <a:rPr lang="en-US" altLang="en-US" smtClean="0"/>
              <a:t>Iterations</a:t>
            </a:r>
          </a:p>
        </p:txBody>
      </p:sp>
      <p:graphicFrame>
        <p:nvGraphicFramePr>
          <p:cNvPr id="56323" name="Object 5"/>
          <p:cNvGraphicFramePr>
            <a:graphicFrameLocks noChangeAspect="1"/>
          </p:cNvGraphicFramePr>
          <p:nvPr/>
        </p:nvGraphicFramePr>
        <p:xfrm>
          <a:off x="4038600" y="1828800"/>
          <a:ext cx="4572000" cy="522288"/>
        </p:xfrm>
        <a:graphic>
          <a:graphicData uri="http://schemas.openxmlformats.org/presentationml/2006/ole">
            <p:oleObj spid="_x0000_s56327" name="Equation" r:id="rId4" imgW="2336800" imgH="266700" progId="Equation.DSMT4">
              <p:embed/>
            </p:oleObj>
          </a:graphicData>
        </a:graphic>
      </p:graphicFrame>
      <p:sp>
        <p:nvSpPr>
          <p:cNvPr id="56324" name="Line 6"/>
          <p:cNvSpPr>
            <a:spLocks noChangeShapeType="1"/>
          </p:cNvSpPr>
          <p:nvPr/>
        </p:nvSpPr>
        <p:spPr bwMode="auto">
          <a:xfrm>
            <a:off x="6096000" y="2438400"/>
            <a:ext cx="0" cy="685800"/>
          </a:xfrm>
          <a:prstGeom prst="line">
            <a:avLst/>
          </a:prstGeom>
          <a:noFill/>
          <a:ln w="57150">
            <a:solidFill>
              <a:srgbClr val="FF3300"/>
            </a:solidFill>
            <a:round/>
            <a:headEnd/>
            <a:tailEnd type="triangle" w="med" len="med"/>
          </a:ln>
        </p:spPr>
        <p:txBody>
          <a:bodyPr wrap="none"/>
          <a:lstStyle/>
          <a:p>
            <a:endParaRPr lang="en-US"/>
          </a:p>
        </p:txBody>
      </p:sp>
      <p:pic>
        <p:nvPicPr>
          <p:cNvPr id="56325" name="Picture 7"/>
          <p:cNvPicPr>
            <a:picLocks noChangeAspect="1" noChangeArrowheads="1"/>
          </p:cNvPicPr>
          <p:nvPr/>
        </p:nvPicPr>
        <p:blipFill>
          <a:blip r:embed="rId5" cstate="print"/>
          <a:srcRect/>
          <a:stretch>
            <a:fillRect/>
          </a:stretch>
        </p:blipFill>
        <p:spPr bwMode="auto">
          <a:xfrm>
            <a:off x="381000" y="3124200"/>
            <a:ext cx="8175625" cy="2895600"/>
          </a:xfrm>
          <a:prstGeom prst="rect">
            <a:avLst/>
          </a:prstGeom>
          <a:noFill/>
          <a:ln w="19050">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457200" y="990600"/>
            <a:ext cx="8229600" cy="914400"/>
          </a:xfrm>
        </p:spPr>
        <p:txBody>
          <a:bodyPr/>
          <a:lstStyle/>
          <a:p>
            <a:pPr eaLnBrk="1" hangingPunct="1"/>
            <a:r>
              <a:rPr lang="en-US" altLang="en-US" smtClean="0"/>
              <a:t>NLS Estimates with Different Variance Estimators</a:t>
            </a:r>
          </a:p>
        </p:txBody>
      </p:sp>
      <p:pic>
        <p:nvPicPr>
          <p:cNvPr id="58371" name="Picture 4"/>
          <p:cNvPicPr>
            <a:picLocks noChangeAspect="1" noChangeArrowheads="1"/>
          </p:cNvPicPr>
          <p:nvPr/>
        </p:nvPicPr>
        <p:blipFill>
          <a:blip r:embed="rId3" cstate="print"/>
          <a:srcRect/>
          <a:stretch>
            <a:fillRect/>
          </a:stretch>
        </p:blipFill>
        <p:spPr bwMode="auto">
          <a:xfrm>
            <a:off x="990600" y="2057400"/>
            <a:ext cx="7281863" cy="3505200"/>
          </a:xfrm>
          <a:prstGeom prst="rect">
            <a:avLst/>
          </a:prstGeom>
          <a:noFill/>
          <a:ln w="19050">
            <a:noFill/>
            <a:miter lim="800000"/>
            <a:headEnd/>
            <a:tailEnd/>
          </a:ln>
        </p:spPr>
      </p:pic>
      <p:pic>
        <p:nvPicPr>
          <p:cNvPr id="58372" name="Picture 6"/>
          <p:cNvPicPr>
            <a:picLocks noChangeAspect="1" noChangeArrowheads="1"/>
          </p:cNvPicPr>
          <p:nvPr/>
        </p:nvPicPr>
        <p:blipFill>
          <a:blip r:embed="rId4" cstate="print"/>
          <a:srcRect/>
          <a:stretch>
            <a:fillRect/>
          </a:stretch>
        </p:blipFill>
        <p:spPr bwMode="auto">
          <a:xfrm>
            <a:off x="1066800" y="5554663"/>
            <a:ext cx="7239000" cy="998537"/>
          </a:xfrm>
          <a:prstGeom prst="rect">
            <a:avLst/>
          </a:prstGeom>
          <a:noFill/>
          <a:ln w="19050">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pPr eaLnBrk="1" hangingPunct="1"/>
            <a:r>
              <a:rPr lang="en-US" altLang="en-US" smtClean="0"/>
              <a:t>Hypothesis Tests for M Estimation</a:t>
            </a:r>
          </a:p>
        </p:txBody>
      </p:sp>
      <p:graphicFrame>
        <p:nvGraphicFramePr>
          <p:cNvPr id="60419" name="Object 4"/>
          <p:cNvGraphicFramePr>
            <a:graphicFrameLocks noChangeAspect="1"/>
          </p:cNvGraphicFramePr>
          <p:nvPr/>
        </p:nvGraphicFramePr>
        <p:xfrm>
          <a:off x="990600" y="2438400"/>
          <a:ext cx="6897688" cy="2466975"/>
        </p:xfrm>
        <a:graphic>
          <a:graphicData uri="http://schemas.openxmlformats.org/presentationml/2006/ole">
            <p:oleObj spid="_x0000_s60423" name="Equation" r:id="rId4" imgW="3657600" imgH="1308100" progId="Equation.DSMT4">
              <p:embed/>
            </p:oleObj>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Wald Test</a:t>
            </a:r>
            <a:endParaRPr lang="en-US"/>
          </a:p>
        </p:txBody>
      </p:sp>
      <p:graphicFrame>
        <p:nvGraphicFramePr>
          <p:cNvPr id="229378" name="Object 4"/>
          <p:cNvGraphicFramePr>
            <a:graphicFrameLocks noChangeAspect="1"/>
          </p:cNvGraphicFramePr>
          <p:nvPr>
            <p:extLst>
              <p:ext uri="{D42A27DB-BD31-4B8C-83A1-F6EECF244321}">
                <p14:modId xmlns="" xmlns:p14="http://schemas.microsoft.com/office/powerpoint/2010/main" val="180141572"/>
              </p:ext>
            </p:extLst>
          </p:nvPr>
        </p:nvGraphicFramePr>
        <p:xfrm>
          <a:off x="1382713" y="1976438"/>
          <a:ext cx="6378575" cy="3657600"/>
        </p:xfrm>
        <a:graphic>
          <a:graphicData uri="http://schemas.openxmlformats.org/presentationml/2006/ole">
            <p:oleObj spid="_x0000_s229382" name="Equation" r:id="rId3" imgW="2501900" imgH="1435100" progId="Equation.DSMT4">
              <p:embed/>
            </p:oleObj>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pPr eaLnBrk="1" hangingPunct="1"/>
            <a:r>
              <a:rPr lang="en-US" altLang="en-US" smtClean="0"/>
              <a:t>Change in the Criterion Function</a:t>
            </a:r>
          </a:p>
        </p:txBody>
      </p:sp>
      <p:graphicFrame>
        <p:nvGraphicFramePr>
          <p:cNvPr id="62467" name="Object 4"/>
          <p:cNvGraphicFramePr>
            <a:graphicFrameLocks noChangeAspect="1"/>
          </p:cNvGraphicFramePr>
          <p:nvPr/>
        </p:nvGraphicFramePr>
        <p:xfrm>
          <a:off x="457200" y="2286000"/>
          <a:ext cx="8072438" cy="2998788"/>
        </p:xfrm>
        <a:graphic>
          <a:graphicData uri="http://schemas.openxmlformats.org/presentationml/2006/ole">
            <p:oleObj spid="_x0000_s62471" name="Equation" r:id="rId4" imgW="3759200" imgH="1397000" progId="Equation.DSMT4">
              <p:embed/>
            </p:oleObj>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pPr eaLnBrk="1" hangingPunct="1"/>
            <a:r>
              <a:rPr lang="en-US" altLang="en-US" smtClean="0"/>
              <a:t>Score Test</a:t>
            </a:r>
          </a:p>
        </p:txBody>
      </p:sp>
      <p:graphicFrame>
        <p:nvGraphicFramePr>
          <p:cNvPr id="64515" name="Object 4"/>
          <p:cNvGraphicFramePr>
            <a:graphicFrameLocks noChangeAspect="1"/>
          </p:cNvGraphicFramePr>
          <p:nvPr/>
        </p:nvGraphicFramePr>
        <p:xfrm>
          <a:off x="685800" y="1820863"/>
          <a:ext cx="8083550" cy="4567237"/>
        </p:xfrm>
        <a:graphic>
          <a:graphicData uri="http://schemas.openxmlformats.org/presentationml/2006/ole">
            <p:oleObj spid="_x0000_s64519" name="Equation" r:id="rId4" imgW="4203700" imgH="2374900" progId="Equation.DSMT4">
              <p:embed/>
            </p:oleObj>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457200" y="533400"/>
            <a:ext cx="8229600" cy="762000"/>
          </a:xfrm>
        </p:spPr>
        <p:txBody>
          <a:bodyPr/>
          <a:lstStyle/>
          <a:p>
            <a:pPr eaLnBrk="1" hangingPunct="1"/>
            <a:r>
              <a:rPr lang="en-US" altLang="en-US" smtClean="0"/>
              <a:t>Exponential Model</a:t>
            </a:r>
          </a:p>
        </p:txBody>
      </p:sp>
      <p:graphicFrame>
        <p:nvGraphicFramePr>
          <p:cNvPr id="66563" name="Object 3"/>
          <p:cNvGraphicFramePr>
            <a:graphicFrameLocks noChangeAspect="1"/>
          </p:cNvGraphicFramePr>
          <p:nvPr/>
        </p:nvGraphicFramePr>
        <p:xfrm>
          <a:off x="2514600" y="1295400"/>
          <a:ext cx="4471988" cy="1937957"/>
        </p:xfrm>
        <a:graphic>
          <a:graphicData uri="http://schemas.openxmlformats.org/presentationml/2006/ole">
            <p:oleObj spid="_x0000_s66567" name="Equation" r:id="rId4" imgW="2755900" imgH="1193800" progId="Equation.DSMT4">
              <p:embed/>
            </p:oleObj>
          </a:graphicData>
        </a:graphic>
      </p:graphicFrame>
      <p:pic>
        <p:nvPicPr>
          <p:cNvPr id="4" name="Picture 4"/>
          <p:cNvPicPr>
            <a:picLocks noChangeAspect="1" noChangeArrowheads="1"/>
          </p:cNvPicPr>
          <p:nvPr/>
        </p:nvPicPr>
        <p:blipFill>
          <a:blip r:embed="rId5" cstate="print"/>
          <a:srcRect/>
          <a:stretch>
            <a:fillRect/>
          </a:stretch>
        </p:blipFill>
        <p:spPr bwMode="auto">
          <a:xfrm>
            <a:off x="990600" y="3276600"/>
            <a:ext cx="7281863" cy="3505200"/>
          </a:xfrm>
          <a:prstGeom prst="rect">
            <a:avLst/>
          </a:prstGeom>
          <a:noFill/>
          <a:ln w="19050">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533400" y="381000"/>
            <a:ext cx="8229600" cy="914400"/>
          </a:xfrm>
        </p:spPr>
        <p:txBody>
          <a:bodyPr/>
          <a:lstStyle/>
          <a:p>
            <a:pPr eaLnBrk="1" hangingPunct="1"/>
            <a:r>
              <a:rPr lang="en-US" altLang="en-US" smtClean="0"/>
              <a:t>Wald Test</a:t>
            </a:r>
          </a:p>
        </p:txBody>
      </p:sp>
      <p:sp>
        <p:nvSpPr>
          <p:cNvPr id="68611" name="Text Box 4"/>
          <p:cNvSpPr txBox="1">
            <a:spLocks noChangeArrowheads="1"/>
          </p:cNvSpPr>
          <p:nvPr/>
        </p:nvSpPr>
        <p:spPr bwMode="auto">
          <a:xfrm>
            <a:off x="1524000" y="1371600"/>
            <a:ext cx="6858000" cy="4832092"/>
          </a:xfrm>
          <a:prstGeom prst="rect">
            <a:avLst/>
          </a:prstGeom>
          <a:noFill/>
          <a:ln w="19050">
            <a:noFill/>
            <a:miter lim="800000"/>
            <a:headEnd/>
            <a:tailEnd/>
          </a:ln>
        </p:spPr>
        <p:txBody>
          <a:bodyPr wrap="square">
            <a:spAutoFit/>
          </a:bodyPr>
          <a:lstStyle/>
          <a:p>
            <a:r>
              <a:rPr lang="en-US" altLang="en-US" sz="1400" b="1" dirty="0" err="1" smtClean="0">
                <a:latin typeface="Courier New" pitchFamily="49" charset="0"/>
              </a:rPr>
              <a:t>Calc</a:t>
            </a:r>
            <a:r>
              <a:rPr lang="en-US" altLang="en-US" sz="1400" b="1" dirty="0" smtClean="0">
                <a:latin typeface="Courier New" pitchFamily="49" charset="0"/>
              </a:rPr>
              <a:t>  ; b0=log(</a:t>
            </a:r>
            <a:r>
              <a:rPr lang="en-US" altLang="en-US" sz="1400" b="1" dirty="0" err="1" smtClean="0">
                <a:latin typeface="Courier New" pitchFamily="49" charset="0"/>
              </a:rPr>
              <a:t>xbr</a:t>
            </a:r>
            <a:r>
              <a:rPr lang="en-US" altLang="en-US" sz="1400" b="1" dirty="0" smtClean="0">
                <a:latin typeface="Courier New" pitchFamily="49" charset="0"/>
              </a:rPr>
              <a:t>(</a:t>
            </a:r>
            <a:r>
              <a:rPr lang="en-US" altLang="en-US" sz="1400" b="1" dirty="0" err="1" smtClean="0">
                <a:latin typeface="Courier New" pitchFamily="49" charset="0"/>
              </a:rPr>
              <a:t>hhninc</a:t>
            </a:r>
            <a:r>
              <a:rPr lang="en-US" altLang="en-US" sz="1400" b="1" dirty="0" smtClean="0">
                <a:latin typeface="Courier New" pitchFamily="49" charset="0"/>
              </a:rPr>
              <a:t>))$</a:t>
            </a:r>
          </a:p>
          <a:p>
            <a:r>
              <a:rPr lang="en-US" altLang="en-US" sz="1400" b="1" dirty="0" err="1" smtClean="0">
                <a:latin typeface="Courier New" pitchFamily="49" charset="0"/>
              </a:rPr>
              <a:t>Nlsq</a:t>
            </a:r>
            <a:r>
              <a:rPr lang="en-US" altLang="en-US" sz="1400" b="1" dirty="0" smtClean="0">
                <a:latin typeface="Courier New" pitchFamily="49" charset="0"/>
              </a:rPr>
              <a:t>  ; lhs = </a:t>
            </a:r>
            <a:r>
              <a:rPr lang="en-US" altLang="en-US" sz="1400" b="1" dirty="0" err="1" smtClean="0">
                <a:latin typeface="Courier New" pitchFamily="49" charset="0"/>
              </a:rPr>
              <a:t>hhninc</a:t>
            </a:r>
            <a:endParaRPr lang="en-US" altLang="en-US" sz="1400" b="1" dirty="0" smtClean="0">
              <a:latin typeface="Courier New" pitchFamily="49" charset="0"/>
            </a:endParaRPr>
          </a:p>
          <a:p>
            <a:r>
              <a:rPr lang="en-US" altLang="en-US" sz="1400" b="1" dirty="0" smtClean="0">
                <a:latin typeface="Courier New" pitchFamily="49" charset="0"/>
              </a:rPr>
              <a:t>      ; </a:t>
            </a:r>
            <a:r>
              <a:rPr lang="en-US" altLang="en-US" sz="1400" b="1" dirty="0" err="1" smtClean="0">
                <a:latin typeface="Courier New" pitchFamily="49" charset="0"/>
              </a:rPr>
              <a:t>fcn</a:t>
            </a:r>
            <a:r>
              <a:rPr lang="en-US" altLang="en-US" sz="1400" b="1" dirty="0" smtClean="0">
                <a:latin typeface="Courier New" pitchFamily="49" charset="0"/>
              </a:rPr>
              <a:t> = </a:t>
            </a:r>
            <a:r>
              <a:rPr lang="en-US" altLang="en-US" sz="1400" b="1" dirty="0" err="1" smtClean="0">
                <a:latin typeface="Courier New" pitchFamily="49" charset="0"/>
              </a:rPr>
              <a:t>exp</a:t>
            </a:r>
            <a:r>
              <a:rPr lang="en-US" altLang="en-US" sz="1400" b="1" dirty="0" smtClean="0">
                <a:latin typeface="Courier New" pitchFamily="49" charset="0"/>
              </a:rPr>
              <a:t>(a0+a1*educ+a2*married+a3*age)</a:t>
            </a:r>
          </a:p>
          <a:p>
            <a:r>
              <a:rPr lang="en-US" altLang="en-US" sz="1400" b="1" dirty="0" smtClean="0">
                <a:latin typeface="Courier New" pitchFamily="49" charset="0"/>
              </a:rPr>
              <a:t>      ; start  = b0, 0, 0, 0</a:t>
            </a:r>
          </a:p>
          <a:p>
            <a:r>
              <a:rPr lang="en-US" altLang="en-US" sz="1400" b="1" dirty="0" smtClean="0">
                <a:latin typeface="Courier New" pitchFamily="49" charset="0"/>
              </a:rPr>
              <a:t>      ; labels = a0,a1,a2,a3$</a:t>
            </a:r>
          </a:p>
          <a:p>
            <a:pPr>
              <a:buFont typeface="Wingdings" pitchFamily="2" charset="2"/>
              <a:buNone/>
            </a:pPr>
            <a:r>
              <a:rPr lang="en-US" altLang="en-US" sz="1400" b="1" dirty="0" smtClean="0">
                <a:solidFill>
                  <a:srgbClr val="FF0000"/>
                </a:solidFill>
                <a:latin typeface="Courier New" pitchFamily="49" charset="0"/>
              </a:rPr>
              <a:t>Matrix </a:t>
            </a:r>
            <a:r>
              <a:rPr lang="en-US" altLang="en-US" sz="1400" b="1" dirty="0">
                <a:solidFill>
                  <a:srgbClr val="FF0000"/>
                </a:solidFill>
                <a:latin typeface="Courier New" pitchFamily="49" charset="0"/>
              </a:rPr>
              <a:t>; List ; R = [0,1,0,0 / </a:t>
            </a:r>
            <a:endParaRPr lang="en-US" altLang="en-US" sz="1400" b="1" dirty="0" smtClean="0">
              <a:solidFill>
                <a:srgbClr val="FF0000"/>
              </a:solidFill>
              <a:latin typeface="Courier New" pitchFamily="49" charset="0"/>
            </a:endParaRPr>
          </a:p>
          <a:p>
            <a:pPr>
              <a:buFont typeface="Wingdings" pitchFamily="2" charset="2"/>
              <a:buNone/>
            </a:pPr>
            <a:r>
              <a:rPr lang="en-US" altLang="en-US" sz="1400" b="1" dirty="0" smtClean="0">
                <a:solidFill>
                  <a:srgbClr val="FF0000"/>
                </a:solidFill>
                <a:latin typeface="Courier New" pitchFamily="49" charset="0"/>
              </a:rPr>
              <a:t>                     0,0,1,0 </a:t>
            </a:r>
            <a:r>
              <a:rPr lang="en-US" altLang="en-US" sz="1400" b="1" dirty="0">
                <a:solidFill>
                  <a:srgbClr val="FF0000"/>
                </a:solidFill>
                <a:latin typeface="Courier New" pitchFamily="49" charset="0"/>
              </a:rPr>
              <a:t>/ </a:t>
            </a:r>
            <a:endParaRPr lang="en-US" altLang="en-US" sz="1400" b="1" dirty="0" smtClean="0">
              <a:solidFill>
                <a:srgbClr val="FF0000"/>
              </a:solidFill>
              <a:latin typeface="Courier New" pitchFamily="49" charset="0"/>
            </a:endParaRPr>
          </a:p>
          <a:p>
            <a:pPr>
              <a:buFont typeface="Wingdings" pitchFamily="2" charset="2"/>
              <a:buNone/>
            </a:pPr>
            <a:r>
              <a:rPr lang="en-US" altLang="en-US" sz="1400" b="1" dirty="0" smtClean="0">
                <a:solidFill>
                  <a:srgbClr val="FF0000"/>
                </a:solidFill>
                <a:latin typeface="Courier New" pitchFamily="49" charset="0"/>
              </a:rPr>
              <a:t>                     0,0,0,1</a:t>
            </a:r>
            <a:r>
              <a:rPr lang="en-US" altLang="en-US" sz="1400" b="1" dirty="0">
                <a:solidFill>
                  <a:srgbClr val="FF0000"/>
                </a:solidFill>
                <a:latin typeface="Courier New" pitchFamily="49" charset="0"/>
              </a:rPr>
              <a:t>] </a:t>
            </a:r>
          </a:p>
          <a:p>
            <a:pPr>
              <a:buFont typeface="Wingdings" pitchFamily="2" charset="2"/>
              <a:buNone/>
            </a:pPr>
            <a:r>
              <a:rPr lang="en-US" altLang="en-US" sz="1400" b="1" dirty="0">
                <a:solidFill>
                  <a:srgbClr val="FF0000"/>
                </a:solidFill>
                <a:latin typeface="Courier New" pitchFamily="49" charset="0"/>
              </a:rPr>
              <a:t>              ; c = R*b ; </a:t>
            </a:r>
            <a:r>
              <a:rPr lang="en-US" altLang="en-US" sz="1400" b="1" dirty="0" err="1">
                <a:solidFill>
                  <a:srgbClr val="FF0000"/>
                </a:solidFill>
                <a:latin typeface="Courier New" pitchFamily="49" charset="0"/>
              </a:rPr>
              <a:t>Vc</a:t>
            </a:r>
            <a:r>
              <a:rPr lang="en-US" altLang="en-US" sz="1400" b="1" dirty="0">
                <a:solidFill>
                  <a:srgbClr val="FF0000"/>
                </a:solidFill>
                <a:latin typeface="Courier New" pitchFamily="49" charset="0"/>
              </a:rPr>
              <a:t> = </a:t>
            </a:r>
            <a:r>
              <a:rPr lang="en-US" altLang="en-US" sz="1400" b="1" dirty="0" smtClean="0">
                <a:solidFill>
                  <a:srgbClr val="FF0000"/>
                </a:solidFill>
                <a:latin typeface="Courier New" pitchFamily="49" charset="0"/>
              </a:rPr>
              <a:t>R*</a:t>
            </a:r>
            <a:r>
              <a:rPr lang="en-US" altLang="en-US" sz="1400" b="1" dirty="0" err="1" smtClean="0">
                <a:solidFill>
                  <a:srgbClr val="FF0000"/>
                </a:solidFill>
                <a:latin typeface="Courier New" pitchFamily="49" charset="0"/>
              </a:rPr>
              <a:t>Varb</a:t>
            </a:r>
            <a:r>
              <a:rPr lang="en-US" altLang="en-US" sz="1400" b="1" dirty="0" smtClean="0">
                <a:solidFill>
                  <a:srgbClr val="FF0000"/>
                </a:solidFill>
                <a:latin typeface="Courier New" pitchFamily="49" charset="0"/>
              </a:rPr>
              <a:t>*R’ ; </a:t>
            </a:r>
            <a:r>
              <a:rPr lang="en-US" altLang="en-US" sz="1400" b="1" dirty="0">
                <a:solidFill>
                  <a:srgbClr val="FF0000"/>
                </a:solidFill>
                <a:latin typeface="Courier New" pitchFamily="49" charset="0"/>
              </a:rPr>
              <a:t>Wald = </a:t>
            </a:r>
            <a:r>
              <a:rPr lang="en-US" altLang="en-US" sz="1400" b="1" dirty="0" smtClean="0">
                <a:solidFill>
                  <a:srgbClr val="FF0000"/>
                </a:solidFill>
                <a:latin typeface="Courier New" pitchFamily="49" charset="0"/>
              </a:rPr>
              <a:t>c’ </a:t>
            </a:r>
            <a:r>
              <a:rPr lang="en-US" altLang="en-US" sz="1400" b="1" dirty="0">
                <a:solidFill>
                  <a:srgbClr val="FF0000"/>
                </a:solidFill>
                <a:latin typeface="Courier New" pitchFamily="49" charset="0"/>
              </a:rPr>
              <a:t>&lt;VC&gt; c </a:t>
            </a:r>
            <a:r>
              <a:rPr lang="en-US" altLang="en-US" sz="1400" b="1" dirty="0" smtClean="0">
                <a:solidFill>
                  <a:srgbClr val="FF0000"/>
                </a:solidFill>
                <a:latin typeface="Courier New" pitchFamily="49" charset="0"/>
              </a:rPr>
              <a:t>$</a:t>
            </a:r>
            <a:endParaRPr lang="en-US" altLang="en-US" sz="1400" b="1" dirty="0">
              <a:latin typeface="Courier New" pitchFamily="49" charset="0"/>
            </a:endParaRPr>
          </a:p>
          <a:p>
            <a:r>
              <a:rPr lang="en-US" altLang="en-US" sz="1400" b="1" dirty="0">
                <a:latin typeface="Courier New" pitchFamily="49" charset="0"/>
              </a:rPr>
              <a:t>Matrix R  </a:t>
            </a:r>
            <a:r>
              <a:rPr lang="en-US" altLang="en-US" sz="1400" b="1" dirty="0" smtClean="0">
                <a:latin typeface="Courier New" pitchFamily="49" charset="0"/>
              </a:rPr>
              <a:t>has  </a:t>
            </a:r>
            <a:r>
              <a:rPr lang="en-US" altLang="en-US" sz="1400" b="1" dirty="0">
                <a:latin typeface="Courier New" pitchFamily="49" charset="0"/>
              </a:rPr>
              <a:t>3 rows and  4 columns.</a:t>
            </a:r>
          </a:p>
          <a:p>
            <a:r>
              <a:rPr lang="en-US" altLang="en-US" sz="1400" b="1" dirty="0" smtClean="0">
                <a:latin typeface="Courier New" pitchFamily="49" charset="0"/>
              </a:rPr>
              <a:t>          0.00000 1.00000  0.00000 0.000000</a:t>
            </a:r>
            <a:endParaRPr lang="en-US" altLang="en-US" sz="1400" b="1" dirty="0">
              <a:latin typeface="Courier New" pitchFamily="49" charset="0"/>
            </a:endParaRPr>
          </a:p>
          <a:p>
            <a:r>
              <a:rPr lang="en-US" altLang="en-US" sz="1400" b="1" dirty="0" smtClean="0">
                <a:latin typeface="Courier New" pitchFamily="49" charset="0"/>
              </a:rPr>
              <a:t>          0.00000 0.000000 1.00000 0.000000</a:t>
            </a:r>
            <a:endParaRPr lang="en-US" altLang="en-US" sz="1400" b="1" dirty="0">
              <a:latin typeface="Courier New" pitchFamily="49" charset="0"/>
            </a:endParaRPr>
          </a:p>
          <a:p>
            <a:r>
              <a:rPr lang="en-US" altLang="en-US" sz="1400" b="1" dirty="0" smtClean="0">
                <a:latin typeface="Courier New" pitchFamily="49" charset="0"/>
              </a:rPr>
              <a:t>          0.00000 0.000000 0.00000 1.00000</a:t>
            </a:r>
            <a:endParaRPr lang="en-US" altLang="en-US" sz="1400" b="1" dirty="0">
              <a:latin typeface="Courier New" pitchFamily="49" charset="0"/>
            </a:endParaRPr>
          </a:p>
          <a:p>
            <a:r>
              <a:rPr lang="en-US" altLang="en-US" sz="1400" b="1" dirty="0">
                <a:latin typeface="Courier New" pitchFamily="49" charset="0"/>
              </a:rPr>
              <a:t>Matrix C  </a:t>
            </a:r>
            <a:r>
              <a:rPr lang="en-US" altLang="en-US" sz="1400" b="1" dirty="0" smtClean="0">
                <a:latin typeface="Courier New" pitchFamily="49" charset="0"/>
              </a:rPr>
              <a:t>has  </a:t>
            </a:r>
            <a:r>
              <a:rPr lang="en-US" altLang="en-US" sz="1400" b="1" dirty="0">
                <a:latin typeface="Courier New" pitchFamily="49" charset="0"/>
              </a:rPr>
              <a:t>3 rows and  1 columns.</a:t>
            </a:r>
          </a:p>
          <a:p>
            <a:r>
              <a:rPr lang="en-US" altLang="en-US" sz="1400" b="1" dirty="0">
                <a:latin typeface="Courier New" pitchFamily="49" charset="0"/>
              </a:rPr>
              <a:t>         </a:t>
            </a:r>
            <a:r>
              <a:rPr lang="en-US" altLang="en-US" sz="1400" b="1" dirty="0" smtClean="0">
                <a:latin typeface="Courier New" pitchFamily="49" charset="0"/>
              </a:rPr>
              <a:t> 0.05471</a:t>
            </a:r>
            <a:endParaRPr lang="en-US" altLang="en-US" sz="1400" b="1" dirty="0">
              <a:latin typeface="Courier New" pitchFamily="49" charset="0"/>
            </a:endParaRPr>
          </a:p>
          <a:p>
            <a:r>
              <a:rPr lang="en-US" altLang="en-US" sz="1400" b="1" dirty="0">
                <a:latin typeface="Courier New" pitchFamily="49" charset="0"/>
              </a:rPr>
              <a:t>          </a:t>
            </a:r>
            <a:r>
              <a:rPr lang="en-US" altLang="en-US" sz="1400" b="1" dirty="0" smtClean="0">
                <a:latin typeface="Courier New" pitchFamily="49" charset="0"/>
              </a:rPr>
              <a:t>0.23761</a:t>
            </a:r>
            <a:endParaRPr lang="en-US" altLang="en-US" sz="1400" b="1" dirty="0">
              <a:latin typeface="Courier New" pitchFamily="49" charset="0"/>
            </a:endParaRPr>
          </a:p>
          <a:p>
            <a:r>
              <a:rPr lang="en-US" altLang="en-US" sz="1400" b="1" dirty="0">
                <a:latin typeface="Courier New" pitchFamily="49" charset="0"/>
              </a:rPr>
              <a:t>          </a:t>
            </a:r>
            <a:r>
              <a:rPr lang="en-US" altLang="en-US" sz="1400" b="1" dirty="0" smtClean="0">
                <a:latin typeface="Courier New" pitchFamily="49" charset="0"/>
              </a:rPr>
              <a:t>0.00081</a:t>
            </a:r>
            <a:endParaRPr lang="en-US" altLang="en-US" sz="1400" b="1" dirty="0">
              <a:latin typeface="Courier New" pitchFamily="49" charset="0"/>
            </a:endParaRPr>
          </a:p>
          <a:p>
            <a:r>
              <a:rPr lang="en-US" altLang="en-US" sz="1400" b="1" dirty="0">
                <a:latin typeface="Courier New" pitchFamily="49" charset="0"/>
              </a:rPr>
              <a:t>Matrix VC </a:t>
            </a:r>
            <a:r>
              <a:rPr lang="en-US" altLang="en-US" sz="1400" b="1" dirty="0" smtClean="0">
                <a:latin typeface="Courier New" pitchFamily="49" charset="0"/>
              </a:rPr>
              <a:t>has  </a:t>
            </a:r>
            <a:r>
              <a:rPr lang="en-US" altLang="en-US" sz="1400" b="1" dirty="0">
                <a:latin typeface="Courier New" pitchFamily="49" charset="0"/>
              </a:rPr>
              <a:t>3 rows and  3 columns.</a:t>
            </a:r>
          </a:p>
          <a:p>
            <a:r>
              <a:rPr lang="en-US" altLang="en-US" sz="1400" b="1" dirty="0">
                <a:latin typeface="Courier New" pitchFamily="49" charset="0"/>
              </a:rPr>
              <a:t>        .1053686D-05  .4530603D-06  .3649631D-07</a:t>
            </a:r>
          </a:p>
          <a:p>
            <a:r>
              <a:rPr lang="en-US" altLang="en-US" sz="1400" b="1" dirty="0">
                <a:latin typeface="Courier New" pitchFamily="49" charset="0"/>
              </a:rPr>
              <a:t>        .4530603D-06  .5859546D-04 -.3565863D-06</a:t>
            </a:r>
          </a:p>
          <a:p>
            <a:r>
              <a:rPr lang="en-US" altLang="en-US" sz="1400" b="1" dirty="0">
                <a:latin typeface="Courier New" pitchFamily="49" charset="0"/>
              </a:rPr>
              <a:t>        .3649631D-07 -.3565863D-06  .6940296D-07</a:t>
            </a:r>
          </a:p>
          <a:p>
            <a:r>
              <a:rPr lang="en-US" altLang="en-US" sz="1400" b="1" dirty="0">
                <a:latin typeface="Courier New" pitchFamily="49" charset="0"/>
              </a:rPr>
              <a:t>Matrix </a:t>
            </a:r>
            <a:r>
              <a:rPr lang="en-US" altLang="en-US" sz="1400" b="1" dirty="0" smtClean="0">
                <a:latin typeface="Courier New" pitchFamily="49" charset="0"/>
              </a:rPr>
              <a:t>WALD = 3627.17514</a:t>
            </a:r>
            <a:endParaRPr lang="en-US" altLang="en-US" sz="1400" b="1" dirty="0">
              <a:latin typeface="Courier New" pitchFamily="49"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457200" y="762000"/>
            <a:ext cx="8229600" cy="1143000"/>
          </a:xfrm>
        </p:spPr>
        <p:txBody>
          <a:bodyPr/>
          <a:lstStyle/>
          <a:p>
            <a:pPr eaLnBrk="1" hangingPunct="1"/>
            <a:r>
              <a:rPr lang="en-US" altLang="en-US" smtClean="0"/>
              <a:t>Change in Function </a:t>
            </a:r>
          </a:p>
        </p:txBody>
      </p:sp>
      <p:sp>
        <p:nvSpPr>
          <p:cNvPr id="70659" name="Text Box 4"/>
          <p:cNvSpPr txBox="1">
            <a:spLocks noChangeArrowheads="1"/>
          </p:cNvSpPr>
          <p:nvPr/>
        </p:nvSpPr>
        <p:spPr bwMode="auto">
          <a:xfrm>
            <a:off x="457200" y="2209800"/>
            <a:ext cx="8382000" cy="3785652"/>
          </a:xfrm>
          <a:prstGeom prst="rect">
            <a:avLst/>
          </a:prstGeom>
          <a:noFill/>
          <a:ln w="19050">
            <a:noFill/>
            <a:miter lim="800000"/>
            <a:headEnd/>
            <a:tailEnd/>
          </a:ln>
        </p:spPr>
        <p:txBody>
          <a:bodyPr>
            <a:spAutoFit/>
          </a:bodyPr>
          <a:lstStyle/>
          <a:p>
            <a:r>
              <a:rPr lang="en-US" altLang="en-US" sz="2000" b="1" dirty="0" err="1">
                <a:latin typeface="Courier New" pitchFamily="49" charset="0"/>
              </a:rPr>
              <a:t>Calc</a:t>
            </a:r>
            <a:r>
              <a:rPr lang="en-US" altLang="en-US" sz="2000" b="1" dirty="0">
                <a:latin typeface="Courier New" pitchFamily="49" charset="0"/>
              </a:rPr>
              <a:t> ; b0 = log(</a:t>
            </a:r>
            <a:r>
              <a:rPr lang="en-US" altLang="en-US" sz="2000" b="1" dirty="0" err="1">
                <a:latin typeface="Courier New" pitchFamily="49" charset="0"/>
              </a:rPr>
              <a:t>xbr</a:t>
            </a:r>
            <a:r>
              <a:rPr lang="en-US" altLang="en-US" sz="2000" b="1" dirty="0">
                <a:latin typeface="Courier New" pitchFamily="49" charset="0"/>
              </a:rPr>
              <a:t>(</a:t>
            </a:r>
            <a:r>
              <a:rPr lang="en-US" altLang="en-US" sz="2000" b="1" dirty="0" err="1">
                <a:latin typeface="Courier New" pitchFamily="49" charset="0"/>
              </a:rPr>
              <a:t>hhninc</a:t>
            </a:r>
            <a:r>
              <a:rPr lang="en-US" altLang="en-US" sz="2000" b="1" dirty="0">
                <a:latin typeface="Courier New" pitchFamily="49" charset="0"/>
              </a:rPr>
              <a:t>)) $ </a:t>
            </a:r>
          </a:p>
          <a:p>
            <a:r>
              <a:rPr lang="en-US" altLang="en-US" sz="2000" b="1" dirty="0" err="1">
                <a:latin typeface="Courier New" pitchFamily="49" charset="0"/>
              </a:rPr>
              <a:t>Nlsq</a:t>
            </a:r>
            <a:r>
              <a:rPr lang="en-US" altLang="en-US" sz="2000" b="1" dirty="0">
                <a:latin typeface="Courier New" pitchFamily="49" charset="0"/>
              </a:rPr>
              <a:t> ; lhs    = </a:t>
            </a:r>
            <a:r>
              <a:rPr lang="en-US" altLang="en-US" sz="2000" b="1" dirty="0" err="1">
                <a:latin typeface="Courier New" pitchFamily="49" charset="0"/>
              </a:rPr>
              <a:t>hhninc</a:t>
            </a:r>
            <a:r>
              <a:rPr lang="en-US" altLang="en-US" sz="2000" b="1" dirty="0">
                <a:latin typeface="Courier New" pitchFamily="49" charset="0"/>
              </a:rPr>
              <a:t> ; labels = a0,a1,a2,a3</a:t>
            </a:r>
          </a:p>
          <a:p>
            <a:r>
              <a:rPr lang="en-US" altLang="en-US" sz="2000" b="1" dirty="0">
                <a:latin typeface="Courier New" pitchFamily="49" charset="0"/>
              </a:rPr>
              <a:t>     ; start  = b0,0,0,0</a:t>
            </a:r>
          </a:p>
          <a:p>
            <a:r>
              <a:rPr lang="en-US" altLang="en-US" sz="2000" b="1" dirty="0">
                <a:latin typeface="Courier New" pitchFamily="49" charset="0"/>
              </a:rPr>
              <a:t>     ; </a:t>
            </a:r>
            <a:r>
              <a:rPr lang="en-US" altLang="en-US" sz="2000" b="1" dirty="0" err="1">
                <a:latin typeface="Courier New" pitchFamily="49" charset="0"/>
              </a:rPr>
              <a:t>fcn</a:t>
            </a:r>
            <a:r>
              <a:rPr lang="en-US" altLang="en-US" sz="2000" b="1" dirty="0">
                <a:latin typeface="Courier New" pitchFamily="49" charset="0"/>
              </a:rPr>
              <a:t>    = </a:t>
            </a:r>
            <a:r>
              <a:rPr lang="en-US" altLang="en-US" sz="2000" b="1" dirty="0" err="1">
                <a:latin typeface="Courier New" pitchFamily="49" charset="0"/>
              </a:rPr>
              <a:t>exp</a:t>
            </a:r>
            <a:r>
              <a:rPr lang="en-US" altLang="en-US" sz="2000" b="1" dirty="0">
                <a:latin typeface="Courier New" pitchFamily="49" charset="0"/>
              </a:rPr>
              <a:t>(a0+a1*educ+a2*married+a3*age)$</a:t>
            </a:r>
          </a:p>
          <a:p>
            <a:r>
              <a:rPr lang="en-US" altLang="en-US" sz="2000" b="1" dirty="0" err="1">
                <a:latin typeface="Courier New" pitchFamily="49" charset="0"/>
              </a:rPr>
              <a:t>Calc</a:t>
            </a:r>
            <a:r>
              <a:rPr lang="en-US" altLang="en-US" sz="2000" b="1" dirty="0">
                <a:latin typeface="Courier New" pitchFamily="49" charset="0"/>
              </a:rPr>
              <a:t> ; </a:t>
            </a:r>
            <a:r>
              <a:rPr lang="en-US" altLang="en-US" sz="2000" b="1" dirty="0" err="1">
                <a:latin typeface="Courier New" pitchFamily="49" charset="0"/>
              </a:rPr>
              <a:t>qbar</a:t>
            </a:r>
            <a:r>
              <a:rPr lang="en-US" altLang="en-US" sz="2000" b="1" dirty="0">
                <a:latin typeface="Courier New" pitchFamily="49" charset="0"/>
              </a:rPr>
              <a:t> </a:t>
            </a:r>
            <a:r>
              <a:rPr lang="en-US" altLang="en-US" sz="2000" b="1" dirty="0" smtClean="0">
                <a:latin typeface="Courier New" pitchFamily="49" charset="0"/>
              </a:rPr>
              <a:t>  = </a:t>
            </a:r>
            <a:r>
              <a:rPr lang="en-US" altLang="en-US" sz="2000" b="1" dirty="0" err="1">
                <a:latin typeface="Courier New" pitchFamily="49" charset="0"/>
              </a:rPr>
              <a:t>sumsqdev</a:t>
            </a:r>
            <a:r>
              <a:rPr lang="en-US" altLang="en-US" sz="2000" b="1" dirty="0">
                <a:latin typeface="Courier New" pitchFamily="49" charset="0"/>
              </a:rPr>
              <a:t>/n $</a:t>
            </a:r>
            <a:endParaRPr lang="en-US" altLang="en-US" sz="2000" b="1" dirty="0">
              <a:solidFill>
                <a:srgbClr val="0066FF"/>
              </a:solidFill>
              <a:latin typeface="Courier New" pitchFamily="49" charset="0"/>
            </a:endParaRPr>
          </a:p>
          <a:p>
            <a:r>
              <a:rPr lang="en-US" altLang="en-US" sz="2000" b="1" dirty="0" err="1">
                <a:latin typeface="Courier New" pitchFamily="49" charset="0"/>
              </a:rPr>
              <a:t>Nlsq</a:t>
            </a:r>
            <a:r>
              <a:rPr lang="en-US" altLang="en-US" sz="2000" b="1" dirty="0">
                <a:latin typeface="Courier New" pitchFamily="49" charset="0"/>
              </a:rPr>
              <a:t> ; lhs    = </a:t>
            </a:r>
            <a:r>
              <a:rPr lang="en-US" altLang="en-US" sz="2000" b="1" dirty="0" err="1">
                <a:latin typeface="Courier New" pitchFamily="49" charset="0"/>
              </a:rPr>
              <a:t>hhninc</a:t>
            </a:r>
            <a:r>
              <a:rPr lang="en-US" altLang="en-US" sz="2000" b="1" dirty="0">
                <a:latin typeface="Courier New" pitchFamily="49" charset="0"/>
              </a:rPr>
              <a:t> ; labels = a0,a1,a2,a3</a:t>
            </a:r>
          </a:p>
          <a:p>
            <a:r>
              <a:rPr lang="en-US" altLang="en-US" sz="2000" b="1" dirty="0">
                <a:latin typeface="Courier New" pitchFamily="49" charset="0"/>
              </a:rPr>
              <a:t>     ; start  = b0,0,0,0 </a:t>
            </a:r>
            <a:r>
              <a:rPr lang="en-US" altLang="en-US" sz="2000" b="1" dirty="0">
                <a:solidFill>
                  <a:srgbClr val="FF0000"/>
                </a:solidFill>
                <a:latin typeface="Courier New" pitchFamily="49" charset="0"/>
              </a:rPr>
              <a:t>; fix    = a1,a2,a3 </a:t>
            </a:r>
            <a:endParaRPr lang="en-US" altLang="en-US" sz="2000" b="1" dirty="0">
              <a:latin typeface="Courier New" pitchFamily="49" charset="0"/>
            </a:endParaRPr>
          </a:p>
          <a:p>
            <a:r>
              <a:rPr lang="en-US" altLang="en-US" sz="2000" b="1" dirty="0">
                <a:latin typeface="Courier New" pitchFamily="49" charset="0"/>
              </a:rPr>
              <a:t>     ; </a:t>
            </a:r>
            <a:r>
              <a:rPr lang="en-US" altLang="en-US" sz="2000" b="1" dirty="0" err="1">
                <a:latin typeface="Courier New" pitchFamily="49" charset="0"/>
              </a:rPr>
              <a:t>fcn</a:t>
            </a:r>
            <a:r>
              <a:rPr lang="en-US" altLang="en-US" sz="2000" b="1" dirty="0">
                <a:latin typeface="Courier New" pitchFamily="49" charset="0"/>
              </a:rPr>
              <a:t>    = </a:t>
            </a:r>
            <a:r>
              <a:rPr lang="en-US" altLang="en-US" sz="2000" b="1" dirty="0" err="1">
                <a:latin typeface="Courier New" pitchFamily="49" charset="0"/>
              </a:rPr>
              <a:t>exp</a:t>
            </a:r>
            <a:r>
              <a:rPr lang="en-US" altLang="en-US" sz="2000" b="1" dirty="0">
                <a:latin typeface="Courier New" pitchFamily="49" charset="0"/>
              </a:rPr>
              <a:t>(a0+a1*educ+a2*married+a3*age)$</a:t>
            </a:r>
          </a:p>
          <a:p>
            <a:r>
              <a:rPr lang="en-US" altLang="en-US" sz="2000" b="1" dirty="0" err="1" smtClean="0">
                <a:latin typeface="Courier New" pitchFamily="49" charset="0"/>
              </a:rPr>
              <a:t>Calc</a:t>
            </a:r>
            <a:r>
              <a:rPr lang="en-US" altLang="en-US" sz="2000" b="1" dirty="0" smtClean="0">
                <a:latin typeface="Courier New" pitchFamily="49" charset="0"/>
              </a:rPr>
              <a:t> ; qbar0  = </a:t>
            </a:r>
            <a:r>
              <a:rPr lang="en-US" altLang="en-US" sz="2000" b="1" dirty="0" err="1" smtClean="0">
                <a:latin typeface="Courier New" pitchFamily="49" charset="0"/>
              </a:rPr>
              <a:t>sumsqdev</a:t>
            </a:r>
            <a:r>
              <a:rPr lang="en-US" altLang="en-US" sz="2000" b="1" dirty="0" smtClean="0">
                <a:latin typeface="Courier New" pitchFamily="49" charset="0"/>
              </a:rPr>
              <a:t>/n $</a:t>
            </a:r>
          </a:p>
          <a:p>
            <a:r>
              <a:rPr lang="en-US" altLang="en-US" sz="2000" b="1" dirty="0" err="1" smtClean="0">
                <a:latin typeface="Courier New" pitchFamily="49" charset="0"/>
              </a:rPr>
              <a:t>Calc</a:t>
            </a:r>
            <a:r>
              <a:rPr lang="en-US" altLang="en-US" sz="2000" b="1" dirty="0" smtClean="0">
                <a:latin typeface="Courier New" pitchFamily="49" charset="0"/>
              </a:rPr>
              <a:t> </a:t>
            </a:r>
            <a:r>
              <a:rPr lang="en-US" altLang="en-US" sz="2000" b="1" dirty="0">
                <a:latin typeface="Courier New" pitchFamily="49" charset="0"/>
              </a:rPr>
              <a:t>; cm = 2*n</a:t>
            </a:r>
            <a:r>
              <a:rPr lang="en-US" altLang="en-US" sz="2000" b="1" dirty="0" smtClean="0">
                <a:latin typeface="Courier New" pitchFamily="49" charset="0"/>
              </a:rPr>
              <a:t>*(qbar0 </a:t>
            </a:r>
            <a:r>
              <a:rPr lang="en-US" altLang="en-US" sz="2000" b="1" dirty="0">
                <a:latin typeface="Courier New" pitchFamily="49" charset="0"/>
              </a:rPr>
              <a:t>– </a:t>
            </a:r>
            <a:r>
              <a:rPr lang="en-US" altLang="en-US" sz="2000" b="1" dirty="0" err="1">
                <a:latin typeface="Courier New" pitchFamily="49" charset="0"/>
              </a:rPr>
              <a:t>qbar</a:t>
            </a:r>
            <a:r>
              <a:rPr lang="en-US" altLang="en-US" sz="2000" b="1" dirty="0">
                <a:latin typeface="Courier New" pitchFamily="49" charset="0"/>
              </a:rPr>
              <a:t>) $ </a:t>
            </a:r>
            <a:br>
              <a:rPr lang="en-US" altLang="en-US" sz="2000" b="1" dirty="0">
                <a:latin typeface="Courier New" pitchFamily="49" charset="0"/>
              </a:rPr>
            </a:br>
            <a:r>
              <a:rPr lang="en-US" altLang="en-US" sz="2000" b="1" dirty="0">
                <a:solidFill>
                  <a:srgbClr val="0066FF"/>
                </a:solidFill>
                <a:latin typeface="Courier New" pitchFamily="49" charset="0"/>
              </a:rPr>
              <a:t>(</a:t>
            </a:r>
            <a:r>
              <a:rPr lang="en-US" altLang="en-US" sz="2000" b="1" dirty="0" err="1">
                <a:solidFill>
                  <a:srgbClr val="0066FF"/>
                </a:solidFill>
                <a:latin typeface="Courier New" pitchFamily="49" charset="0"/>
              </a:rPr>
              <a:t>Sumsqdev</a:t>
            </a:r>
            <a:r>
              <a:rPr lang="en-US" altLang="en-US" sz="2000" b="1" dirty="0">
                <a:solidFill>
                  <a:srgbClr val="0066FF"/>
                </a:solidFill>
                <a:latin typeface="Courier New" pitchFamily="49" charset="0"/>
              </a:rPr>
              <a:t> = 763.767; Sumsqdev_0 = 854.682)</a:t>
            </a:r>
          </a:p>
          <a:p>
            <a:r>
              <a:rPr lang="en-US" altLang="en-US" sz="2000" b="1" dirty="0">
                <a:solidFill>
                  <a:srgbClr val="0066FF"/>
                </a:solidFill>
                <a:latin typeface="Courier New" pitchFamily="49" charset="0"/>
              </a:rPr>
              <a:t>    </a:t>
            </a:r>
            <a:r>
              <a:rPr lang="en-US" altLang="en-US" sz="2000" b="1" dirty="0" smtClean="0">
                <a:solidFill>
                  <a:srgbClr val="0066FF"/>
                </a:solidFill>
                <a:latin typeface="Courier New" pitchFamily="49" charset="0"/>
              </a:rPr>
              <a:t>       </a:t>
            </a:r>
            <a:r>
              <a:rPr lang="en-US" altLang="en-US" sz="2000" b="1" dirty="0">
                <a:solidFill>
                  <a:srgbClr val="0066FF"/>
                </a:solidFill>
                <a:latin typeface="Courier New" pitchFamily="49" charset="0"/>
              </a:rPr>
              <a:t>2(854.682 – 763.767) = 181.83</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381000" y="228600"/>
            <a:ext cx="8229600" cy="1143000"/>
          </a:xfrm>
        </p:spPr>
        <p:txBody>
          <a:bodyPr/>
          <a:lstStyle/>
          <a:p>
            <a:pPr eaLnBrk="1" hangingPunct="1"/>
            <a:r>
              <a:rPr lang="en-US" altLang="en-US" smtClean="0"/>
              <a:t>Constrained Estimation</a:t>
            </a:r>
          </a:p>
        </p:txBody>
      </p:sp>
      <p:pic>
        <p:nvPicPr>
          <p:cNvPr id="72707" name="Picture 4"/>
          <p:cNvPicPr>
            <a:picLocks noChangeAspect="1" noChangeArrowheads="1"/>
          </p:cNvPicPr>
          <p:nvPr/>
        </p:nvPicPr>
        <p:blipFill>
          <a:blip r:embed="rId3" cstate="print"/>
          <a:srcRect/>
          <a:stretch>
            <a:fillRect/>
          </a:stretch>
        </p:blipFill>
        <p:spPr bwMode="auto">
          <a:xfrm>
            <a:off x="1143000" y="1447800"/>
            <a:ext cx="7161213" cy="5105400"/>
          </a:xfrm>
          <a:prstGeom prst="rect">
            <a:avLst/>
          </a:prstGeom>
          <a:noFill/>
          <a:ln w="19050">
            <a:noFill/>
            <a:miter lim="800000"/>
            <a:headEnd/>
            <a:tailEnd/>
          </a:ln>
        </p:spPr>
      </p:pic>
      <p:sp>
        <p:nvSpPr>
          <p:cNvPr id="72708" name="TextBox 1"/>
          <p:cNvSpPr txBox="1">
            <a:spLocks noChangeArrowheads="1"/>
          </p:cNvSpPr>
          <p:nvPr/>
        </p:nvSpPr>
        <p:spPr bwMode="auto">
          <a:xfrm>
            <a:off x="5867400" y="4114800"/>
            <a:ext cx="1676400" cy="369888"/>
          </a:xfrm>
          <a:prstGeom prst="rect">
            <a:avLst/>
          </a:prstGeom>
          <a:noFill/>
          <a:ln w="9525">
            <a:noFill/>
            <a:miter lim="800000"/>
            <a:headEnd/>
            <a:tailEnd/>
          </a:ln>
        </p:spPr>
        <p:txBody>
          <a:bodyPr>
            <a:spAutoFit/>
          </a:bodyPr>
          <a:lstStyle/>
          <a:p>
            <a:r>
              <a:rPr lang="en-US" altLang="en-US"/>
              <a:t>Was 763.767</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pPr eaLnBrk="1" hangingPunct="1"/>
            <a:r>
              <a:rPr lang="en-US" altLang="en-US" smtClean="0"/>
              <a:t>LM Test</a:t>
            </a:r>
          </a:p>
        </p:txBody>
      </p:sp>
      <p:graphicFrame>
        <p:nvGraphicFramePr>
          <p:cNvPr id="74755" name="Object 4"/>
          <p:cNvGraphicFramePr>
            <a:graphicFrameLocks noChangeAspect="1"/>
          </p:cNvGraphicFramePr>
          <p:nvPr/>
        </p:nvGraphicFramePr>
        <p:xfrm>
          <a:off x="441325" y="2209800"/>
          <a:ext cx="8197850" cy="3311525"/>
        </p:xfrm>
        <a:graphic>
          <a:graphicData uri="http://schemas.openxmlformats.org/presentationml/2006/ole">
            <p:oleObj spid="_x0000_s74759" name="Equation" r:id="rId4" imgW="3111500" imgH="1257300" progId="Equation.DSMT4">
              <p:embed/>
            </p:oleObj>
          </a:graphicData>
        </a:graphic>
      </p:graphicFrame>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pPr eaLnBrk="1" hangingPunct="1"/>
            <a:r>
              <a:rPr lang="en-US" altLang="en-US" smtClean="0"/>
              <a:t>LM Test</a:t>
            </a:r>
          </a:p>
        </p:txBody>
      </p:sp>
      <p:sp>
        <p:nvSpPr>
          <p:cNvPr id="76803" name="Text Box 4"/>
          <p:cNvSpPr txBox="1">
            <a:spLocks noChangeArrowheads="1"/>
          </p:cNvSpPr>
          <p:nvPr/>
        </p:nvSpPr>
        <p:spPr bwMode="auto">
          <a:xfrm>
            <a:off x="685800" y="1905000"/>
            <a:ext cx="8305800" cy="4093428"/>
          </a:xfrm>
          <a:prstGeom prst="rect">
            <a:avLst/>
          </a:prstGeom>
          <a:noFill/>
          <a:ln w="19050">
            <a:noFill/>
            <a:miter lim="800000"/>
            <a:headEnd/>
            <a:tailEnd/>
          </a:ln>
        </p:spPr>
        <p:txBody>
          <a:bodyPr wrap="square">
            <a:spAutoFit/>
          </a:bodyPr>
          <a:lstStyle/>
          <a:p>
            <a:r>
              <a:rPr lang="en-US" altLang="en-US" sz="2000" b="1" dirty="0" err="1" smtClean="0">
                <a:latin typeface="Courier New" pitchFamily="49" charset="0"/>
                <a:cs typeface="Courier New" pitchFamily="49" charset="0"/>
              </a:rPr>
              <a:t>Namelist</a:t>
            </a:r>
            <a:r>
              <a:rPr lang="en-US" altLang="en-US" sz="2000" b="1" dirty="0" smtClean="0">
                <a:latin typeface="Courier New" pitchFamily="49" charset="0"/>
                <a:cs typeface="Courier New" pitchFamily="49" charset="0"/>
              </a:rPr>
              <a:t>; </a:t>
            </a:r>
            <a:r>
              <a:rPr lang="en-US" altLang="en-US" sz="2000" b="1" dirty="0">
                <a:latin typeface="Courier New" pitchFamily="49" charset="0"/>
                <a:cs typeface="Courier New" pitchFamily="49" charset="0"/>
              </a:rPr>
              <a:t>x = </a:t>
            </a:r>
            <a:r>
              <a:rPr lang="en-US" altLang="en-US" sz="2000" b="1" dirty="0" err="1">
                <a:latin typeface="Courier New" pitchFamily="49" charset="0"/>
                <a:cs typeface="Courier New" pitchFamily="49" charset="0"/>
              </a:rPr>
              <a:t>one,educ,married,age</a:t>
            </a:r>
            <a:r>
              <a:rPr lang="en-US" altLang="en-US" sz="2000" b="1" dirty="0">
                <a:latin typeface="Courier New" pitchFamily="49" charset="0"/>
                <a:cs typeface="Courier New" pitchFamily="49" charset="0"/>
              </a:rPr>
              <a:t>$</a:t>
            </a:r>
          </a:p>
          <a:p>
            <a:r>
              <a:rPr lang="en-US" altLang="en-US" sz="2000" b="1" dirty="0" err="1">
                <a:latin typeface="Courier New" pitchFamily="49" charset="0"/>
              </a:rPr>
              <a:t>Nlsq</a:t>
            </a:r>
            <a:r>
              <a:rPr lang="en-US" altLang="en-US" sz="2000" b="1" dirty="0">
                <a:latin typeface="Courier New" pitchFamily="49" charset="0"/>
              </a:rPr>
              <a:t> </a:t>
            </a:r>
            <a:r>
              <a:rPr lang="en-US" altLang="en-US" sz="2000" b="1" dirty="0" smtClean="0">
                <a:latin typeface="Courier New" pitchFamily="49" charset="0"/>
              </a:rPr>
              <a:t>   ; </a:t>
            </a:r>
            <a:r>
              <a:rPr lang="en-US" altLang="en-US" sz="2000" b="1" dirty="0">
                <a:latin typeface="Courier New" pitchFamily="49" charset="0"/>
              </a:rPr>
              <a:t>lhs    = </a:t>
            </a:r>
            <a:r>
              <a:rPr lang="en-US" altLang="en-US" sz="2000" b="1" dirty="0" err="1">
                <a:latin typeface="Courier New" pitchFamily="49" charset="0"/>
              </a:rPr>
              <a:t>hhninc</a:t>
            </a:r>
            <a:r>
              <a:rPr lang="en-US" altLang="en-US" sz="2000" b="1" dirty="0">
                <a:latin typeface="Courier New" pitchFamily="49" charset="0"/>
              </a:rPr>
              <a:t> ; labels = a0,a1,a2,a3</a:t>
            </a:r>
          </a:p>
          <a:p>
            <a:r>
              <a:rPr lang="en-US" altLang="en-US" sz="2000" b="1" dirty="0">
                <a:latin typeface="Courier New" pitchFamily="49" charset="0"/>
              </a:rPr>
              <a:t>     </a:t>
            </a:r>
            <a:r>
              <a:rPr lang="en-US" altLang="en-US" sz="2000" b="1" dirty="0" smtClean="0">
                <a:latin typeface="Courier New" pitchFamily="49" charset="0"/>
              </a:rPr>
              <a:t>   ; </a:t>
            </a:r>
            <a:r>
              <a:rPr lang="en-US" altLang="en-US" sz="2000" b="1" dirty="0">
                <a:latin typeface="Courier New" pitchFamily="49" charset="0"/>
              </a:rPr>
              <a:t>start  = b0,0,0,0 </a:t>
            </a:r>
            <a:r>
              <a:rPr lang="en-US" altLang="en-US" sz="2000" b="1" dirty="0">
                <a:solidFill>
                  <a:srgbClr val="FF0000"/>
                </a:solidFill>
                <a:latin typeface="Courier New" pitchFamily="49" charset="0"/>
              </a:rPr>
              <a:t>; fix    = a1,a2,a3 </a:t>
            </a:r>
            <a:endParaRPr lang="en-US" altLang="en-US" sz="2000" b="1" dirty="0">
              <a:latin typeface="Courier New" pitchFamily="49" charset="0"/>
            </a:endParaRPr>
          </a:p>
          <a:p>
            <a:r>
              <a:rPr lang="en-US" altLang="en-US" sz="2000" b="1" dirty="0">
                <a:latin typeface="Courier New" pitchFamily="49" charset="0"/>
              </a:rPr>
              <a:t>     </a:t>
            </a:r>
            <a:r>
              <a:rPr lang="en-US" altLang="en-US" sz="2000" b="1" dirty="0" smtClean="0">
                <a:latin typeface="Courier New" pitchFamily="49" charset="0"/>
              </a:rPr>
              <a:t>   ; </a:t>
            </a:r>
            <a:r>
              <a:rPr lang="en-US" altLang="en-US" sz="2000" b="1" dirty="0" err="1">
                <a:latin typeface="Courier New" pitchFamily="49" charset="0"/>
              </a:rPr>
              <a:t>fcn</a:t>
            </a:r>
            <a:r>
              <a:rPr lang="en-US" altLang="en-US" sz="2000" b="1" dirty="0">
                <a:latin typeface="Courier New" pitchFamily="49" charset="0"/>
              </a:rPr>
              <a:t>    = </a:t>
            </a:r>
            <a:r>
              <a:rPr lang="en-US" altLang="en-US" sz="2000" b="1" dirty="0" err="1">
                <a:latin typeface="Courier New" pitchFamily="49" charset="0"/>
              </a:rPr>
              <a:t>exp</a:t>
            </a:r>
            <a:r>
              <a:rPr lang="en-US" altLang="en-US" sz="2000" b="1" dirty="0">
                <a:latin typeface="Courier New" pitchFamily="49" charset="0"/>
              </a:rPr>
              <a:t>(a0+a1*educ+a2*married+a3*age</a:t>
            </a:r>
            <a:r>
              <a:rPr lang="en-US" altLang="en-US" sz="2000" b="1" dirty="0" smtClean="0">
                <a:latin typeface="Courier New" pitchFamily="49" charset="0"/>
              </a:rPr>
              <a:t>)$ </a:t>
            </a:r>
          </a:p>
          <a:p>
            <a:r>
              <a:rPr lang="en-US" altLang="en-US" sz="2000" b="1" dirty="0" smtClean="0">
                <a:latin typeface="Courier New" pitchFamily="49" charset="0"/>
                <a:cs typeface="Courier New" pitchFamily="49" charset="0"/>
              </a:rPr>
              <a:t>Create  </a:t>
            </a:r>
            <a:r>
              <a:rPr lang="en-US" altLang="en-US" sz="2000" b="1" dirty="0">
                <a:latin typeface="Courier New" pitchFamily="49" charset="0"/>
                <a:cs typeface="Courier New" pitchFamily="49" charset="0"/>
              </a:rPr>
              <a:t>; </a:t>
            </a:r>
            <a:r>
              <a:rPr lang="en-US" altLang="en-US" sz="2000" b="1" dirty="0" err="1">
                <a:latin typeface="Courier New" pitchFamily="49" charset="0"/>
                <a:cs typeface="Courier New" pitchFamily="49" charset="0"/>
              </a:rPr>
              <a:t>thetai</a:t>
            </a:r>
            <a:r>
              <a:rPr lang="en-US" altLang="en-US" sz="2000" b="1" dirty="0">
                <a:latin typeface="Courier New" pitchFamily="49" charset="0"/>
                <a:cs typeface="Courier New" pitchFamily="49" charset="0"/>
              </a:rPr>
              <a:t> = </a:t>
            </a:r>
            <a:r>
              <a:rPr lang="en-US" altLang="en-US" sz="2000" b="1" dirty="0" err="1">
                <a:latin typeface="Courier New" pitchFamily="49" charset="0"/>
                <a:cs typeface="Courier New" pitchFamily="49" charset="0"/>
              </a:rPr>
              <a:t>exp</a:t>
            </a:r>
            <a:r>
              <a:rPr lang="en-US" altLang="en-US" sz="2000" b="1" dirty="0">
                <a:latin typeface="Courier New" pitchFamily="49" charset="0"/>
                <a:cs typeface="Courier New" pitchFamily="49" charset="0"/>
              </a:rPr>
              <a:t>(</a:t>
            </a:r>
            <a:r>
              <a:rPr lang="en-US" altLang="en-US" sz="2000" b="1" dirty="0" err="1">
                <a:latin typeface="Courier New" pitchFamily="49" charset="0"/>
                <a:cs typeface="Courier New" pitchFamily="49" charset="0"/>
              </a:rPr>
              <a:t>x'b</a:t>
            </a:r>
            <a:r>
              <a:rPr lang="en-US" altLang="en-US" sz="2000" b="1" dirty="0">
                <a:latin typeface="Courier New" pitchFamily="49" charset="0"/>
                <a:cs typeface="Courier New" pitchFamily="49" charset="0"/>
              </a:rPr>
              <a:t>)</a:t>
            </a:r>
          </a:p>
          <a:p>
            <a:r>
              <a:rPr lang="en-US" altLang="en-US" sz="2000" b="1" dirty="0">
                <a:latin typeface="Courier New" pitchFamily="49" charset="0"/>
                <a:cs typeface="Courier New" pitchFamily="49" charset="0"/>
              </a:rPr>
              <a:t>Create  ; </a:t>
            </a:r>
            <a:r>
              <a:rPr lang="en-US" altLang="en-US" sz="2000" b="1" dirty="0" err="1">
                <a:latin typeface="Courier New" pitchFamily="49" charset="0"/>
                <a:cs typeface="Courier New" pitchFamily="49" charset="0"/>
              </a:rPr>
              <a:t>ei</a:t>
            </a:r>
            <a:r>
              <a:rPr lang="en-US" altLang="en-US" sz="2000" b="1" dirty="0">
                <a:latin typeface="Courier New" pitchFamily="49" charset="0"/>
                <a:cs typeface="Courier New" pitchFamily="49" charset="0"/>
              </a:rPr>
              <a:t> = </a:t>
            </a:r>
            <a:r>
              <a:rPr lang="en-US" altLang="en-US" sz="2000" b="1" dirty="0" err="1">
                <a:latin typeface="Courier New" pitchFamily="49" charset="0"/>
                <a:cs typeface="Courier New" pitchFamily="49" charset="0"/>
              </a:rPr>
              <a:t>hhninc</a:t>
            </a:r>
            <a:r>
              <a:rPr lang="en-US" altLang="en-US" sz="2000" b="1" dirty="0">
                <a:latin typeface="Courier New" pitchFamily="49" charset="0"/>
                <a:cs typeface="Courier New" pitchFamily="49" charset="0"/>
              </a:rPr>
              <a:t> - </a:t>
            </a:r>
            <a:r>
              <a:rPr lang="en-US" altLang="en-US" sz="2000" b="1" dirty="0" err="1">
                <a:latin typeface="Courier New" pitchFamily="49" charset="0"/>
                <a:cs typeface="Courier New" pitchFamily="49" charset="0"/>
              </a:rPr>
              <a:t>thetai</a:t>
            </a:r>
            <a:r>
              <a:rPr lang="en-US" altLang="en-US" sz="2000" b="1" dirty="0">
                <a:latin typeface="Courier New" pitchFamily="49" charset="0"/>
                <a:cs typeface="Courier New" pitchFamily="49" charset="0"/>
              </a:rPr>
              <a:t>$</a:t>
            </a:r>
          </a:p>
          <a:p>
            <a:r>
              <a:rPr lang="en-US" altLang="en-US" sz="2000" b="1" dirty="0">
                <a:latin typeface="Courier New" pitchFamily="49" charset="0"/>
                <a:cs typeface="Courier New" pitchFamily="49" charset="0"/>
              </a:rPr>
              <a:t>Create  ; </a:t>
            </a:r>
            <a:r>
              <a:rPr lang="en-US" altLang="en-US" sz="2000" b="1" dirty="0" err="1">
                <a:latin typeface="Courier New" pitchFamily="49" charset="0"/>
                <a:cs typeface="Courier New" pitchFamily="49" charset="0"/>
              </a:rPr>
              <a:t>gi</a:t>
            </a:r>
            <a:r>
              <a:rPr lang="en-US" altLang="en-US" sz="2000" b="1" dirty="0">
                <a:latin typeface="Courier New" pitchFamily="49" charset="0"/>
                <a:cs typeface="Courier New" pitchFamily="49" charset="0"/>
              </a:rPr>
              <a:t> = </a:t>
            </a:r>
            <a:r>
              <a:rPr lang="en-US" altLang="en-US" sz="2000" b="1" dirty="0" err="1">
                <a:latin typeface="Courier New" pitchFamily="49" charset="0"/>
                <a:cs typeface="Courier New" pitchFamily="49" charset="0"/>
              </a:rPr>
              <a:t>ei</a:t>
            </a:r>
            <a:r>
              <a:rPr lang="en-US" altLang="en-US" sz="2000" b="1" dirty="0">
                <a:latin typeface="Courier New" pitchFamily="49" charset="0"/>
                <a:cs typeface="Courier New" pitchFamily="49" charset="0"/>
              </a:rPr>
              <a:t>*</a:t>
            </a:r>
            <a:r>
              <a:rPr lang="en-US" altLang="en-US" sz="2000" b="1" dirty="0" err="1">
                <a:latin typeface="Courier New" pitchFamily="49" charset="0"/>
                <a:cs typeface="Courier New" pitchFamily="49" charset="0"/>
              </a:rPr>
              <a:t>thetai</a:t>
            </a:r>
            <a:r>
              <a:rPr lang="en-US" altLang="en-US" sz="2000" b="1" dirty="0">
                <a:latin typeface="Courier New" pitchFamily="49" charset="0"/>
                <a:cs typeface="Courier New" pitchFamily="49" charset="0"/>
              </a:rPr>
              <a:t> </a:t>
            </a:r>
            <a:r>
              <a:rPr lang="en-US" altLang="en-US" sz="2000" b="1" dirty="0" smtClean="0">
                <a:latin typeface="Courier New" pitchFamily="49" charset="0"/>
                <a:cs typeface="Courier New" pitchFamily="49" charset="0"/>
              </a:rPr>
              <a:t>; gi2 = </a:t>
            </a:r>
            <a:r>
              <a:rPr lang="en-US" altLang="en-US" sz="2000" b="1" dirty="0" err="1" smtClean="0">
                <a:latin typeface="Courier New" pitchFamily="49" charset="0"/>
                <a:cs typeface="Courier New" pitchFamily="49" charset="0"/>
              </a:rPr>
              <a:t>gi</a:t>
            </a:r>
            <a:r>
              <a:rPr lang="en-US" altLang="en-US" sz="2000" b="1" dirty="0" smtClean="0">
                <a:latin typeface="Courier New" pitchFamily="49" charset="0"/>
                <a:cs typeface="Courier New" pitchFamily="49" charset="0"/>
              </a:rPr>
              <a:t>*</a:t>
            </a:r>
            <a:r>
              <a:rPr lang="en-US" altLang="en-US" sz="2000" b="1" dirty="0" err="1" smtClean="0">
                <a:latin typeface="Courier New" pitchFamily="49" charset="0"/>
                <a:cs typeface="Courier New" pitchFamily="49" charset="0"/>
              </a:rPr>
              <a:t>gi</a:t>
            </a:r>
            <a:r>
              <a:rPr lang="en-US" altLang="en-US" sz="2000" b="1" dirty="0" smtClean="0">
                <a:latin typeface="Courier New" pitchFamily="49" charset="0"/>
                <a:cs typeface="Courier New" pitchFamily="49" charset="0"/>
              </a:rPr>
              <a:t> $</a:t>
            </a:r>
            <a:endParaRPr lang="en-US" altLang="en-US" sz="2000" b="1" dirty="0">
              <a:latin typeface="Courier New" pitchFamily="49" charset="0"/>
              <a:cs typeface="Courier New" pitchFamily="49" charset="0"/>
            </a:endParaRPr>
          </a:p>
          <a:p>
            <a:r>
              <a:rPr lang="en-US" altLang="en-US" sz="2000" b="1" dirty="0">
                <a:latin typeface="Courier New" pitchFamily="49" charset="0"/>
                <a:cs typeface="Courier New" pitchFamily="49" charset="0"/>
              </a:rPr>
              <a:t>Matrix  ; list </a:t>
            </a:r>
          </a:p>
          <a:p>
            <a:r>
              <a:rPr lang="en-US" altLang="en-US" sz="2000" b="1" dirty="0">
                <a:latin typeface="Courier New" pitchFamily="49" charset="0"/>
                <a:cs typeface="Courier New" pitchFamily="49" charset="0"/>
              </a:rPr>
              <a:t>        ; LM = </a:t>
            </a:r>
            <a:r>
              <a:rPr lang="en-US" altLang="en-US" sz="2000" b="1" dirty="0" err="1" smtClean="0">
                <a:latin typeface="Courier New" pitchFamily="49" charset="0"/>
                <a:cs typeface="Courier New" pitchFamily="49" charset="0"/>
              </a:rPr>
              <a:t>gi’x</a:t>
            </a:r>
            <a:r>
              <a:rPr lang="en-US" altLang="en-US" sz="2000" b="1" dirty="0" smtClean="0">
                <a:latin typeface="Courier New" pitchFamily="49" charset="0"/>
                <a:cs typeface="Courier New" pitchFamily="49" charset="0"/>
              </a:rPr>
              <a:t> </a:t>
            </a:r>
            <a:r>
              <a:rPr lang="en-US" altLang="en-US" sz="2000" b="1" dirty="0">
                <a:latin typeface="Courier New" pitchFamily="49" charset="0"/>
                <a:cs typeface="Courier New" pitchFamily="49" charset="0"/>
              </a:rPr>
              <a:t>* &lt;x'[gi2]x&gt; * </a:t>
            </a:r>
            <a:r>
              <a:rPr lang="en-US" altLang="en-US" sz="2000" b="1" dirty="0" err="1" smtClean="0">
                <a:latin typeface="Courier New" pitchFamily="49" charset="0"/>
                <a:cs typeface="Courier New" pitchFamily="49" charset="0"/>
              </a:rPr>
              <a:t>x’gi</a:t>
            </a:r>
            <a:r>
              <a:rPr lang="en-US" altLang="en-US" sz="2000" b="1" dirty="0" smtClean="0">
                <a:latin typeface="Courier New" pitchFamily="49" charset="0"/>
                <a:cs typeface="Courier New" pitchFamily="49" charset="0"/>
              </a:rPr>
              <a:t>  $</a:t>
            </a:r>
            <a:endParaRPr lang="en-US" altLang="en-US" sz="2000" b="1" dirty="0">
              <a:latin typeface="Courier New" pitchFamily="49" charset="0"/>
              <a:cs typeface="Courier New" pitchFamily="49" charset="0"/>
            </a:endParaRPr>
          </a:p>
          <a:p>
            <a:r>
              <a:rPr lang="en-US" altLang="en-US" sz="2000" b="1" dirty="0">
                <a:latin typeface="Courier New" pitchFamily="49" charset="0"/>
                <a:cs typeface="Courier New" pitchFamily="49" charset="0"/>
              </a:rPr>
              <a:t>Matrix </a:t>
            </a:r>
            <a:r>
              <a:rPr lang="en-US" altLang="en-US" sz="2000" b="1" dirty="0" smtClean="0">
                <a:latin typeface="Courier New" pitchFamily="49" charset="0"/>
                <a:cs typeface="Courier New" pitchFamily="49" charset="0"/>
              </a:rPr>
              <a:t>LM</a:t>
            </a:r>
            <a:endParaRPr lang="en-US" altLang="en-US" sz="2000" b="1" dirty="0">
              <a:latin typeface="Courier New" pitchFamily="49" charset="0"/>
              <a:cs typeface="Courier New" pitchFamily="49" charset="0"/>
            </a:endParaRPr>
          </a:p>
          <a:p>
            <a:r>
              <a:rPr lang="en-US" altLang="en-US" sz="2000" b="1" dirty="0">
                <a:latin typeface="Courier New" pitchFamily="49" charset="0"/>
                <a:cs typeface="Courier New" pitchFamily="49" charset="0"/>
              </a:rPr>
              <a:t>               1</a:t>
            </a:r>
          </a:p>
          <a:p>
            <a:r>
              <a:rPr lang="en-US" altLang="en-US" sz="2000" b="1" dirty="0">
                <a:latin typeface="Courier New" pitchFamily="49" charset="0"/>
                <a:cs typeface="Courier New" pitchFamily="49" charset="0"/>
              </a:rPr>
              <a:t>        +--------------</a:t>
            </a:r>
          </a:p>
          <a:p>
            <a:r>
              <a:rPr lang="en-US" altLang="en-US" sz="2000" b="1" dirty="0">
                <a:latin typeface="Courier New" pitchFamily="49" charset="0"/>
                <a:cs typeface="Courier New" pitchFamily="49" charset="0"/>
              </a:rPr>
              <a:t>       1| 1915.03286</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pPr eaLnBrk="1" hangingPunct="1"/>
            <a:r>
              <a:rPr lang="en-US" altLang="en-US" smtClean="0"/>
              <a:t>Maximum Likelihood Estimation</a:t>
            </a:r>
          </a:p>
        </p:txBody>
      </p:sp>
      <p:sp>
        <p:nvSpPr>
          <p:cNvPr id="78851" name="Rectangle 3"/>
          <p:cNvSpPr>
            <a:spLocks noGrp="1" noChangeArrowheads="1"/>
          </p:cNvSpPr>
          <p:nvPr>
            <p:ph idx="1"/>
          </p:nvPr>
        </p:nvSpPr>
        <p:spPr/>
        <p:txBody>
          <a:bodyPr/>
          <a:lstStyle/>
          <a:p>
            <a:pPr eaLnBrk="1" hangingPunct="1"/>
            <a:r>
              <a:rPr lang="en-US" altLang="en-US" sz="2000" dirty="0" smtClean="0"/>
              <a:t>Fully parametric estimation.  </a:t>
            </a:r>
          </a:p>
          <a:p>
            <a:pPr eaLnBrk="1" hangingPunct="1"/>
            <a:r>
              <a:rPr lang="en-US" altLang="en-US" sz="2000" dirty="0" smtClean="0"/>
              <a:t>Density of </a:t>
            </a:r>
            <a:r>
              <a:rPr lang="en-US" altLang="en-US" sz="2000" dirty="0" err="1" smtClean="0"/>
              <a:t>y</a:t>
            </a:r>
            <a:r>
              <a:rPr lang="en-US" altLang="en-US" sz="2000" baseline="-25000" dirty="0" err="1" smtClean="0"/>
              <a:t>i</a:t>
            </a:r>
            <a:r>
              <a:rPr lang="en-US" altLang="en-US" sz="2000" dirty="0" smtClean="0"/>
              <a:t> is fully specified</a:t>
            </a:r>
          </a:p>
          <a:p>
            <a:pPr eaLnBrk="1" hangingPunct="1"/>
            <a:r>
              <a:rPr lang="en-US" altLang="en-US" sz="2000" dirty="0" smtClean="0"/>
              <a:t>The likelihood function = the joint density of the observed random variables.</a:t>
            </a:r>
          </a:p>
          <a:p>
            <a:pPr eaLnBrk="1" hangingPunct="1"/>
            <a:r>
              <a:rPr lang="en-US" altLang="en-US" sz="2000" dirty="0" smtClean="0"/>
              <a:t>Example: density for the exponential model</a:t>
            </a:r>
          </a:p>
        </p:txBody>
      </p:sp>
      <p:graphicFrame>
        <p:nvGraphicFramePr>
          <p:cNvPr id="78852" name="Object 4"/>
          <p:cNvGraphicFramePr>
            <a:graphicFrameLocks noChangeAspect="1"/>
          </p:cNvGraphicFramePr>
          <p:nvPr>
            <p:extLst>
              <p:ext uri="{D42A27DB-BD31-4B8C-83A1-F6EECF244321}">
                <p14:modId xmlns="" xmlns:p14="http://schemas.microsoft.com/office/powerpoint/2010/main" val="2494311312"/>
              </p:ext>
            </p:extLst>
          </p:nvPr>
        </p:nvGraphicFramePr>
        <p:xfrm>
          <a:off x="914400" y="3810000"/>
          <a:ext cx="7958138" cy="1752600"/>
        </p:xfrm>
        <a:graphic>
          <a:graphicData uri="http://schemas.openxmlformats.org/presentationml/2006/ole">
            <p:oleObj spid="_x0000_s78857" name="Equation" r:id="rId4" imgW="4495800" imgH="990600" progId="Equation.DSMT4">
              <p:embed/>
            </p:oleObj>
          </a:graphicData>
        </a:graphic>
      </p:graphicFrame>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pPr eaLnBrk="1" hangingPunct="1"/>
            <a:r>
              <a:rPr lang="en-US" altLang="en-US" smtClean="0"/>
              <a:t>The Likelihood Function</a:t>
            </a:r>
          </a:p>
        </p:txBody>
      </p:sp>
      <p:graphicFrame>
        <p:nvGraphicFramePr>
          <p:cNvPr id="80899" name="Object 4"/>
          <p:cNvGraphicFramePr>
            <a:graphicFrameLocks noGrp="1" noChangeAspect="1"/>
          </p:cNvGraphicFramePr>
          <p:nvPr>
            <p:ph idx="1"/>
            <p:extLst>
              <p:ext uri="{D42A27DB-BD31-4B8C-83A1-F6EECF244321}">
                <p14:modId xmlns="" xmlns:p14="http://schemas.microsoft.com/office/powerpoint/2010/main" val="1121470913"/>
              </p:ext>
            </p:extLst>
          </p:nvPr>
        </p:nvGraphicFramePr>
        <p:xfrm>
          <a:off x="1484313" y="1676400"/>
          <a:ext cx="6697662" cy="4648200"/>
        </p:xfrm>
        <a:graphic>
          <a:graphicData uri="http://schemas.openxmlformats.org/presentationml/2006/ole">
            <p:oleObj spid="_x0000_s80904" name="Equation" r:id="rId4" imgW="3568700" imgH="2476500" progId="Equation.DSMT4">
              <p:embed/>
            </p:oleObj>
          </a:graphicData>
        </a:graphic>
      </p:graphicFrame>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457200" y="1066800"/>
            <a:ext cx="8229600" cy="1143000"/>
          </a:xfrm>
        </p:spPr>
        <p:txBody>
          <a:bodyPr/>
          <a:lstStyle/>
          <a:p>
            <a:pPr eaLnBrk="1" hangingPunct="1"/>
            <a:r>
              <a:rPr lang="en-US" altLang="en-US" smtClean="0"/>
              <a:t>Consistency and Asymptotic Normality of the MLE</a:t>
            </a:r>
          </a:p>
        </p:txBody>
      </p:sp>
      <p:sp>
        <p:nvSpPr>
          <p:cNvPr id="96259" name="Rectangle 3"/>
          <p:cNvSpPr>
            <a:spLocks noGrp="1" noChangeArrowheads="1"/>
          </p:cNvSpPr>
          <p:nvPr>
            <p:ph idx="1"/>
          </p:nvPr>
        </p:nvSpPr>
        <p:spPr>
          <a:xfrm>
            <a:off x="533400" y="2362200"/>
            <a:ext cx="8229600" cy="2743200"/>
          </a:xfrm>
        </p:spPr>
        <p:txBody>
          <a:bodyPr/>
          <a:lstStyle/>
          <a:p>
            <a:pPr eaLnBrk="1" hangingPunct="1"/>
            <a:r>
              <a:rPr lang="en-US" altLang="en-US" sz="2400" smtClean="0"/>
              <a:t>Conditions are identical to those for M estimation</a:t>
            </a:r>
          </a:p>
          <a:p>
            <a:pPr eaLnBrk="1" hangingPunct="1"/>
            <a:r>
              <a:rPr lang="en-US" altLang="en-US" sz="2400" smtClean="0"/>
              <a:t>Terms in proofs are log density and its derivatives</a:t>
            </a:r>
          </a:p>
          <a:p>
            <a:pPr eaLnBrk="1" hangingPunct="1"/>
            <a:r>
              <a:rPr lang="en-US" altLang="en-US" sz="2400" smtClean="0"/>
              <a:t>Nothing new is needed.</a:t>
            </a:r>
          </a:p>
          <a:p>
            <a:pPr lvl="1" eaLnBrk="1" hangingPunct="1"/>
            <a:r>
              <a:rPr lang="en-US" altLang="en-US" smtClean="0"/>
              <a:t>Law of large numbers</a:t>
            </a:r>
          </a:p>
          <a:p>
            <a:pPr lvl="1" eaLnBrk="1" hangingPunct="1"/>
            <a:r>
              <a:rPr lang="en-US" altLang="en-US" smtClean="0"/>
              <a:t>Lindberg-Feller central limit theorem applies to derivatives of the log likelihood.</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a:lstStyle/>
          <a:p>
            <a:pPr eaLnBrk="1" hangingPunct="1"/>
            <a:r>
              <a:rPr lang="en-US" altLang="en-US" smtClean="0"/>
              <a:t>Asymptotic Variance of the MLE</a:t>
            </a:r>
          </a:p>
        </p:txBody>
      </p:sp>
      <p:graphicFrame>
        <p:nvGraphicFramePr>
          <p:cNvPr id="98307" name="Object 4"/>
          <p:cNvGraphicFramePr>
            <a:graphicFrameLocks noChangeAspect="1"/>
          </p:cNvGraphicFramePr>
          <p:nvPr>
            <p:extLst>
              <p:ext uri="{D42A27DB-BD31-4B8C-83A1-F6EECF244321}">
                <p14:modId xmlns="" xmlns:p14="http://schemas.microsoft.com/office/powerpoint/2010/main" val="4213261434"/>
              </p:ext>
            </p:extLst>
          </p:nvPr>
        </p:nvGraphicFramePr>
        <p:xfrm>
          <a:off x="990600" y="2286000"/>
          <a:ext cx="7467600" cy="2447925"/>
        </p:xfrm>
        <a:graphic>
          <a:graphicData uri="http://schemas.openxmlformats.org/presentationml/2006/ole">
            <p:oleObj spid="_x0000_s98314" name="Equation" r:id="rId4" imgW="3873500" imgH="1270000" progId="Equation.DSMT4">
              <p:embed/>
            </p:oleObj>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lstStyle/>
          <a:p>
            <a:pPr eaLnBrk="1" hangingPunct="1"/>
            <a:r>
              <a:rPr lang="en-US" altLang="en-US" smtClean="0"/>
              <a:t>The Information Matrix Equality</a:t>
            </a:r>
          </a:p>
        </p:txBody>
      </p:sp>
      <p:graphicFrame>
        <p:nvGraphicFramePr>
          <p:cNvPr id="100355" name="Object 4"/>
          <p:cNvGraphicFramePr>
            <a:graphicFrameLocks noChangeAspect="1"/>
          </p:cNvGraphicFramePr>
          <p:nvPr/>
        </p:nvGraphicFramePr>
        <p:xfrm>
          <a:off x="1371600" y="1828800"/>
          <a:ext cx="6705600" cy="4522788"/>
        </p:xfrm>
        <a:graphic>
          <a:graphicData uri="http://schemas.openxmlformats.org/presentationml/2006/ole">
            <p:oleObj spid="_x0000_s100359" name="Equation" r:id="rId4" imgW="3746500" imgH="2527300" progId="Equation.DSMT4">
              <p:embed/>
            </p:oleObj>
          </a:graphicData>
        </a:graphic>
      </p:graphicFrame>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a:xfrm>
            <a:off x="457200" y="838200"/>
            <a:ext cx="8229600" cy="1143000"/>
          </a:xfrm>
        </p:spPr>
        <p:txBody>
          <a:bodyPr/>
          <a:lstStyle/>
          <a:p>
            <a:pPr eaLnBrk="1" hangingPunct="1"/>
            <a:r>
              <a:rPr lang="en-US" altLang="en-US" smtClean="0"/>
              <a:t>Three Variance Estimators</a:t>
            </a:r>
          </a:p>
        </p:txBody>
      </p:sp>
      <p:sp>
        <p:nvSpPr>
          <p:cNvPr id="102403" name="Rectangle 3"/>
          <p:cNvSpPr>
            <a:spLocks noGrp="1" noChangeArrowheads="1"/>
          </p:cNvSpPr>
          <p:nvPr>
            <p:ph idx="1"/>
          </p:nvPr>
        </p:nvSpPr>
        <p:spPr>
          <a:xfrm>
            <a:off x="457200" y="2438400"/>
            <a:ext cx="8229600" cy="2819400"/>
          </a:xfrm>
        </p:spPr>
        <p:txBody>
          <a:bodyPr/>
          <a:lstStyle/>
          <a:p>
            <a:pPr eaLnBrk="1" hangingPunct="1"/>
            <a:r>
              <a:rPr lang="en-US" altLang="en-US" dirty="0" smtClean="0"/>
              <a:t>Negative inverse of </a:t>
            </a:r>
            <a:r>
              <a:rPr lang="en-US" altLang="en-US" u="sng" dirty="0" smtClean="0"/>
              <a:t>expected</a:t>
            </a:r>
            <a:r>
              <a:rPr lang="en-US" altLang="en-US" dirty="0" smtClean="0"/>
              <a:t> second derivatives matrix. (Usually not known)</a:t>
            </a:r>
          </a:p>
          <a:p>
            <a:pPr eaLnBrk="1" hangingPunct="1"/>
            <a:r>
              <a:rPr lang="en-US" altLang="en-US" dirty="0" smtClean="0"/>
              <a:t>Negative inverse of </a:t>
            </a:r>
            <a:r>
              <a:rPr lang="en-US" altLang="en-US" u="sng" dirty="0" smtClean="0"/>
              <a:t>actual</a:t>
            </a:r>
            <a:r>
              <a:rPr lang="en-US" altLang="en-US" dirty="0" smtClean="0"/>
              <a:t> second derivatives matrix.</a:t>
            </a:r>
          </a:p>
          <a:p>
            <a:pPr eaLnBrk="1" hangingPunct="1"/>
            <a:r>
              <a:rPr lang="en-US" altLang="en-US" dirty="0" smtClean="0"/>
              <a:t>Inverse of variance of first derivatives</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lstStyle/>
          <a:p>
            <a:pPr eaLnBrk="1" hangingPunct="1"/>
            <a:r>
              <a:rPr lang="en-US" altLang="en-US" smtClean="0"/>
              <a:t>Asymptotic Efficiency</a:t>
            </a:r>
          </a:p>
        </p:txBody>
      </p:sp>
      <p:sp>
        <p:nvSpPr>
          <p:cNvPr id="104451" name="Rectangle 3"/>
          <p:cNvSpPr>
            <a:spLocks noGrp="1" noChangeArrowheads="1"/>
          </p:cNvSpPr>
          <p:nvPr>
            <p:ph idx="1"/>
          </p:nvPr>
        </p:nvSpPr>
        <p:spPr/>
        <p:txBody>
          <a:bodyPr/>
          <a:lstStyle/>
          <a:p>
            <a:pPr eaLnBrk="1" hangingPunct="1"/>
            <a:r>
              <a:rPr lang="en-US" altLang="en-US" dirty="0" smtClean="0"/>
              <a:t>M estimator based on the conditional mean is semiparametric.  Not necessarily efficient.</a:t>
            </a:r>
          </a:p>
          <a:p>
            <a:pPr eaLnBrk="1" hangingPunct="1"/>
            <a:r>
              <a:rPr lang="en-US" altLang="en-US" dirty="0" smtClean="0"/>
              <a:t>MLE is fully parametric.  It is efficient among all consistent and asymptotically normal estimators when the density is as specified.</a:t>
            </a:r>
          </a:p>
          <a:p>
            <a:pPr eaLnBrk="1" hangingPunct="1"/>
            <a:r>
              <a:rPr lang="en-US" altLang="en-US" dirty="0" smtClean="0"/>
              <a:t>This is the Cramer-Rao bound.</a:t>
            </a:r>
          </a:p>
          <a:p>
            <a:pPr eaLnBrk="1" hangingPunct="1"/>
            <a:r>
              <a:rPr lang="en-US" altLang="en-US" dirty="0" smtClean="0"/>
              <a:t>Note the implied comparison to nonlinear least squares for the exponential regression model.</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pPr eaLnBrk="1" hangingPunct="1"/>
            <a:r>
              <a:rPr lang="en-US" altLang="en-US" smtClean="0"/>
              <a:t>Invariance</a:t>
            </a:r>
          </a:p>
        </p:txBody>
      </p:sp>
      <p:graphicFrame>
        <p:nvGraphicFramePr>
          <p:cNvPr id="106499" name="Object 4"/>
          <p:cNvGraphicFramePr>
            <a:graphicFrameLocks noChangeAspect="1"/>
          </p:cNvGraphicFramePr>
          <p:nvPr/>
        </p:nvGraphicFramePr>
        <p:xfrm>
          <a:off x="1066800" y="2286000"/>
          <a:ext cx="7019925" cy="3141663"/>
        </p:xfrm>
        <a:graphic>
          <a:graphicData uri="http://schemas.openxmlformats.org/presentationml/2006/ole">
            <p:oleObj spid="_x0000_s106503" name="Equation" r:id="rId4" imgW="2667000" imgH="1193800" progId="Equation.DSMT4">
              <p:embed/>
            </p:oleObj>
          </a:graphicData>
        </a:graphic>
      </p:graphicFrame>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p:txBody>
          <a:bodyPr/>
          <a:lstStyle/>
          <a:p>
            <a:pPr eaLnBrk="1" hangingPunct="1"/>
            <a:r>
              <a:rPr lang="en-US" altLang="en-US" smtClean="0"/>
              <a:t>Log Likelihood Function</a:t>
            </a:r>
          </a:p>
        </p:txBody>
      </p:sp>
      <p:graphicFrame>
        <p:nvGraphicFramePr>
          <p:cNvPr id="108547" name="Object 4"/>
          <p:cNvGraphicFramePr>
            <a:graphicFrameLocks noGrp="1" noChangeAspect="1"/>
          </p:cNvGraphicFramePr>
          <p:nvPr>
            <p:ph idx="1"/>
          </p:nvPr>
        </p:nvGraphicFramePr>
        <p:xfrm>
          <a:off x="990600" y="1828800"/>
          <a:ext cx="7145338" cy="4427538"/>
        </p:xfrm>
        <a:graphic>
          <a:graphicData uri="http://schemas.openxmlformats.org/presentationml/2006/ole">
            <p:oleObj spid="_x0000_s108551" name="Equation" r:id="rId4" imgW="3606800" imgH="2235200" progId="Equation.DSMT4">
              <p:embed/>
            </p:oleObj>
          </a:graphicData>
        </a:graphic>
      </p:graphicFrame>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495300" y="762000"/>
            <a:ext cx="8229600" cy="1143000"/>
          </a:xfrm>
        </p:spPr>
        <p:txBody>
          <a:bodyPr/>
          <a:lstStyle/>
          <a:p>
            <a:pPr eaLnBrk="1" hangingPunct="1"/>
            <a:r>
              <a:rPr lang="en-US" altLang="en-US" smtClean="0"/>
              <a:t>Application: Exponential Regression – MLE and NLS</a:t>
            </a:r>
          </a:p>
        </p:txBody>
      </p:sp>
      <p:pic>
        <p:nvPicPr>
          <p:cNvPr id="110595" name="Picture 4"/>
          <p:cNvPicPr>
            <a:picLocks noChangeAspect="1" noChangeArrowheads="1"/>
          </p:cNvPicPr>
          <p:nvPr/>
        </p:nvPicPr>
        <p:blipFill>
          <a:blip r:embed="rId3" cstate="print"/>
          <a:srcRect/>
          <a:stretch>
            <a:fillRect/>
          </a:stretch>
        </p:blipFill>
        <p:spPr bwMode="auto">
          <a:xfrm>
            <a:off x="838200" y="2090738"/>
            <a:ext cx="7027863" cy="2986087"/>
          </a:xfrm>
          <a:prstGeom prst="rect">
            <a:avLst/>
          </a:prstGeom>
          <a:noFill/>
          <a:ln w="19050">
            <a:noFill/>
            <a:miter lim="800000"/>
            <a:headEnd/>
            <a:tailEnd/>
          </a:ln>
        </p:spPr>
      </p:pic>
      <p:pic>
        <p:nvPicPr>
          <p:cNvPr id="110596" name="Picture 6"/>
          <p:cNvPicPr>
            <a:picLocks noChangeAspect="1" noChangeArrowheads="1"/>
          </p:cNvPicPr>
          <p:nvPr/>
        </p:nvPicPr>
        <p:blipFill>
          <a:blip r:embed="rId4" cstate="print"/>
          <a:srcRect/>
          <a:stretch>
            <a:fillRect/>
          </a:stretch>
        </p:blipFill>
        <p:spPr bwMode="auto">
          <a:xfrm>
            <a:off x="838200" y="5076825"/>
            <a:ext cx="7153275" cy="996950"/>
          </a:xfrm>
          <a:prstGeom prst="rect">
            <a:avLst/>
          </a:prstGeom>
          <a:noFill/>
          <a:ln w="19050">
            <a:noFill/>
            <a:miter lim="800000"/>
            <a:headEnd/>
            <a:tailEnd/>
          </a:ln>
        </p:spPr>
      </p:pic>
      <p:sp>
        <p:nvSpPr>
          <p:cNvPr id="110597" name="TextBox 1"/>
          <p:cNvSpPr txBox="1">
            <a:spLocks noChangeArrowheads="1"/>
          </p:cNvSpPr>
          <p:nvPr/>
        </p:nvSpPr>
        <p:spPr bwMode="auto">
          <a:xfrm>
            <a:off x="919163" y="6073775"/>
            <a:ext cx="7072312" cy="369888"/>
          </a:xfrm>
          <a:prstGeom prst="rect">
            <a:avLst/>
          </a:prstGeom>
          <a:noFill/>
          <a:ln w="9525">
            <a:noFill/>
            <a:miter lim="800000"/>
            <a:headEnd/>
            <a:tailEnd/>
          </a:ln>
        </p:spPr>
        <p:txBody>
          <a:bodyPr>
            <a:spAutoFit/>
          </a:bodyPr>
          <a:lstStyle/>
          <a:p>
            <a:r>
              <a:rPr lang="en-US" altLang="en-US"/>
              <a:t>MLE assumes E[y|</a:t>
            </a:r>
            <a:r>
              <a:rPr lang="en-US" altLang="en-US" b="1"/>
              <a:t>x</a:t>
            </a:r>
            <a:r>
              <a:rPr lang="en-US" altLang="en-US"/>
              <a:t>] = exp(-</a:t>
            </a:r>
            <a:r>
              <a:rPr lang="el-GR" altLang="en-US" b="1"/>
              <a:t>β′</a:t>
            </a:r>
            <a:r>
              <a:rPr lang="en-US" altLang="en-US" b="1"/>
              <a:t>x</a:t>
            </a:r>
            <a:r>
              <a:rPr lang="en-US" altLang="en-US"/>
              <a:t>) – Note sign reversal.</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a:lstStyle/>
          <a:p>
            <a:pPr eaLnBrk="1" hangingPunct="1"/>
            <a:r>
              <a:rPr lang="en-US" altLang="en-US" smtClean="0"/>
              <a:t>Variance Estimators</a:t>
            </a:r>
          </a:p>
        </p:txBody>
      </p:sp>
      <p:graphicFrame>
        <p:nvGraphicFramePr>
          <p:cNvPr id="112643" name="Object 4"/>
          <p:cNvGraphicFramePr>
            <a:graphicFrameLocks noChangeAspect="1"/>
          </p:cNvGraphicFramePr>
          <p:nvPr>
            <p:extLst>
              <p:ext uri="{D42A27DB-BD31-4B8C-83A1-F6EECF244321}">
                <p14:modId xmlns="" xmlns:p14="http://schemas.microsoft.com/office/powerpoint/2010/main" val="2751753213"/>
              </p:ext>
            </p:extLst>
          </p:nvPr>
        </p:nvGraphicFramePr>
        <p:xfrm>
          <a:off x="685800" y="2133600"/>
          <a:ext cx="7558088" cy="3276600"/>
        </p:xfrm>
        <a:graphic>
          <a:graphicData uri="http://schemas.openxmlformats.org/presentationml/2006/ole">
            <p:oleObj spid="_x0000_s112649" name="Equation" r:id="rId4" imgW="4013200" imgH="1739900" progId="Equation.DSMT4">
              <p:embed/>
            </p:oleObj>
          </a:graphicData>
        </a:graphic>
      </p:graphicFrame>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a:lstStyle/>
          <a:p>
            <a:pPr eaLnBrk="1" hangingPunct="1"/>
            <a:r>
              <a:rPr lang="en-US" altLang="en-US" smtClean="0"/>
              <a:t>Three Variance Estimators</a:t>
            </a:r>
          </a:p>
        </p:txBody>
      </p:sp>
      <p:graphicFrame>
        <p:nvGraphicFramePr>
          <p:cNvPr id="114691" name="Object 4"/>
          <p:cNvGraphicFramePr>
            <a:graphicFrameLocks noChangeAspect="1"/>
          </p:cNvGraphicFramePr>
          <p:nvPr/>
        </p:nvGraphicFramePr>
        <p:xfrm>
          <a:off x="1905000" y="1905000"/>
          <a:ext cx="5181600" cy="3613150"/>
        </p:xfrm>
        <a:graphic>
          <a:graphicData uri="http://schemas.openxmlformats.org/presentationml/2006/ole">
            <p:oleObj spid="_x0000_s114695" name="Equation" r:id="rId4" imgW="2768600" imgH="1930400" progId="Equation.DSMT4">
              <p:embed/>
            </p:oleObj>
          </a:graphicData>
        </a:graphic>
      </p:graphicFrame>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Title 1"/>
          <p:cNvSpPr>
            <a:spLocks noGrp="1"/>
          </p:cNvSpPr>
          <p:nvPr>
            <p:ph type="title"/>
          </p:nvPr>
        </p:nvSpPr>
        <p:spPr/>
        <p:txBody>
          <a:bodyPr/>
          <a:lstStyle/>
          <a:p>
            <a:r>
              <a:rPr lang="en-US" altLang="en-US" smtClean="0"/>
              <a:t>Robust (?) Estimator</a:t>
            </a:r>
          </a:p>
        </p:txBody>
      </p:sp>
      <p:graphicFrame>
        <p:nvGraphicFramePr>
          <p:cNvPr id="116739" name="Object 4"/>
          <p:cNvGraphicFramePr>
            <a:graphicFrameLocks noChangeAspect="1"/>
          </p:cNvGraphicFramePr>
          <p:nvPr/>
        </p:nvGraphicFramePr>
        <p:xfrm>
          <a:off x="609600" y="1905000"/>
          <a:ext cx="8270875" cy="3852863"/>
        </p:xfrm>
        <a:graphic>
          <a:graphicData uri="http://schemas.openxmlformats.org/presentationml/2006/ole">
            <p:oleObj spid="_x0000_s116743" name="Equation" r:id="rId3" imgW="4419600" imgH="2057400" progId="Equation.DSMT4">
              <p:embed/>
            </p:oleObj>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a:xfrm>
            <a:off x="457200" y="533400"/>
            <a:ext cx="8229600" cy="838200"/>
          </a:xfrm>
        </p:spPr>
        <p:txBody>
          <a:bodyPr/>
          <a:lstStyle/>
          <a:p>
            <a:pPr eaLnBrk="1" hangingPunct="1"/>
            <a:r>
              <a:rPr lang="en-US" altLang="en-US" smtClean="0"/>
              <a:t>Variance Estimators</a:t>
            </a:r>
          </a:p>
        </p:txBody>
      </p:sp>
      <p:sp>
        <p:nvSpPr>
          <p:cNvPr id="117763" name="Text Box 5"/>
          <p:cNvSpPr txBox="1">
            <a:spLocks noChangeArrowheads="1"/>
          </p:cNvSpPr>
          <p:nvPr/>
        </p:nvSpPr>
        <p:spPr bwMode="auto">
          <a:xfrm>
            <a:off x="914400" y="1447800"/>
            <a:ext cx="7543800" cy="954088"/>
          </a:xfrm>
          <a:prstGeom prst="rect">
            <a:avLst/>
          </a:prstGeom>
          <a:noFill/>
          <a:ln w="19050">
            <a:noFill/>
            <a:miter lim="800000"/>
            <a:headEnd/>
            <a:tailEnd/>
          </a:ln>
        </p:spPr>
        <p:txBody>
          <a:bodyPr>
            <a:spAutoFit/>
          </a:bodyPr>
          <a:lstStyle/>
          <a:p>
            <a:r>
              <a:rPr lang="en-US" altLang="en-US" sz="1400" b="1">
                <a:latin typeface="Courier New" pitchFamily="49" charset="0"/>
              </a:rPr>
              <a:t>Loglinear ; Lhs=hhninc;Rhs=x ; Model = Exponential</a:t>
            </a:r>
          </a:p>
          <a:p>
            <a:r>
              <a:rPr lang="en-US" altLang="en-US" sz="1400" b="1">
                <a:latin typeface="Courier New" pitchFamily="49" charset="0"/>
              </a:rPr>
              <a:t>create;thetai=exp(x'b);hi=hhninc*thetai;gi2=(hi-1)^2$</a:t>
            </a:r>
            <a:endParaRPr lang="en-US" altLang="en-US" sz="1400">
              <a:latin typeface="Courier New" pitchFamily="49" charset="0"/>
            </a:endParaRPr>
          </a:p>
          <a:p>
            <a:r>
              <a:rPr lang="en-US" altLang="en-US" sz="1400" b="1">
                <a:latin typeface="Courier New" pitchFamily="49" charset="0"/>
              </a:rPr>
              <a:t>matr;he=&lt;x'x&gt;;ha=&lt;x'[hi]x&gt;;bhhh=&lt;x'[gi2]x&gt;$</a:t>
            </a:r>
            <a:endParaRPr lang="en-US" altLang="en-US" sz="1400">
              <a:latin typeface="Courier New" pitchFamily="49" charset="0"/>
            </a:endParaRPr>
          </a:p>
          <a:p>
            <a:r>
              <a:rPr lang="en-US" altLang="en-US" sz="1400" b="1">
                <a:latin typeface="Courier New" pitchFamily="49" charset="0"/>
              </a:rPr>
              <a:t>matr;stat(b,ha);stat(b,he);stat(b,bhhh)$</a:t>
            </a:r>
            <a:endParaRPr lang="en-US" altLang="en-US" sz="1400">
              <a:latin typeface="Courier New" pitchFamily="49" charset="0"/>
            </a:endParaRPr>
          </a:p>
        </p:txBody>
      </p:sp>
      <p:pic>
        <p:nvPicPr>
          <p:cNvPr id="117764" name="Picture 4"/>
          <p:cNvPicPr>
            <a:picLocks noChangeAspect="1" noChangeArrowheads="1"/>
          </p:cNvPicPr>
          <p:nvPr/>
        </p:nvPicPr>
        <p:blipFill>
          <a:blip r:embed="rId3" cstate="print"/>
          <a:srcRect/>
          <a:stretch>
            <a:fillRect/>
          </a:stretch>
        </p:blipFill>
        <p:spPr bwMode="auto">
          <a:xfrm>
            <a:off x="581025" y="2590800"/>
            <a:ext cx="8123238" cy="3733800"/>
          </a:xfrm>
          <a:prstGeom prst="rect">
            <a:avLst/>
          </a:prstGeom>
          <a:noFill/>
          <a:ln w="19050">
            <a:noFill/>
            <a:miter lim="800000"/>
            <a:headEnd/>
            <a:tailEnd/>
          </a:ln>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Title 1"/>
          <p:cNvSpPr>
            <a:spLocks noGrp="1"/>
          </p:cNvSpPr>
          <p:nvPr>
            <p:ph type="title"/>
          </p:nvPr>
        </p:nvSpPr>
        <p:spPr>
          <a:xfrm>
            <a:off x="457200" y="228600"/>
            <a:ext cx="8229600" cy="1143000"/>
          </a:xfrm>
        </p:spPr>
        <p:txBody>
          <a:bodyPr/>
          <a:lstStyle/>
          <a:p>
            <a:r>
              <a:rPr lang="en-US" altLang="en-US" smtClean="0"/>
              <a:t>Robust Standard Errors</a:t>
            </a:r>
          </a:p>
        </p:txBody>
      </p:sp>
      <p:sp>
        <p:nvSpPr>
          <p:cNvPr id="119811" name="Rectangle 2"/>
          <p:cNvSpPr>
            <a:spLocks noChangeArrowheads="1"/>
          </p:cNvSpPr>
          <p:nvPr/>
        </p:nvSpPr>
        <p:spPr bwMode="auto">
          <a:xfrm>
            <a:off x="1066800" y="1524000"/>
            <a:ext cx="8077200" cy="2492375"/>
          </a:xfrm>
          <a:prstGeom prst="rect">
            <a:avLst/>
          </a:prstGeom>
          <a:noFill/>
          <a:ln w="9525">
            <a:noFill/>
            <a:miter lim="800000"/>
            <a:headEnd/>
            <a:tailEnd/>
          </a:ln>
        </p:spPr>
        <p:txBody>
          <a:bodyPr>
            <a:spAutoFit/>
          </a:bodyPr>
          <a:lstStyle/>
          <a:p>
            <a:r>
              <a:rPr lang="en-US" altLang="en-US" sz="1200" b="1">
                <a:solidFill>
                  <a:srgbClr val="0000E1"/>
                </a:solidFill>
                <a:latin typeface="Courier New" pitchFamily="49" charset="0"/>
                <a:cs typeface="Courier New" pitchFamily="49" charset="0"/>
              </a:rPr>
              <a:t>Exponential (Loglinear) Regression Model</a:t>
            </a:r>
            <a:endParaRPr lang="en-US" altLang="en-US" sz="1200" b="1">
              <a:solidFill>
                <a:srgbClr val="000000"/>
              </a:solidFill>
              <a:latin typeface="Courier New" pitchFamily="49" charset="0"/>
              <a:cs typeface="Courier New" pitchFamily="49" charset="0"/>
            </a:endParaRPr>
          </a:p>
          <a:p>
            <a:r>
              <a:rPr lang="en-US" altLang="en-US" sz="1200" b="1">
                <a:solidFill>
                  <a:srgbClr val="0000E1"/>
                </a:solidFill>
                <a:latin typeface="Courier New" pitchFamily="49" charset="0"/>
                <a:cs typeface="Courier New" pitchFamily="49" charset="0"/>
              </a:rPr>
              <a:t>--------+--------------------------------------------------------------------</a:t>
            </a:r>
            <a:endParaRPr lang="en-US" altLang="en-US" sz="1200" b="1">
              <a:solidFill>
                <a:srgbClr val="000000"/>
              </a:solidFill>
              <a:latin typeface="Courier New" pitchFamily="49" charset="0"/>
              <a:cs typeface="Courier New" pitchFamily="49" charset="0"/>
            </a:endParaRPr>
          </a:p>
          <a:p>
            <a:r>
              <a:rPr lang="en-US" altLang="en-US" sz="1200" b="1">
                <a:solidFill>
                  <a:srgbClr val="0000E1"/>
                </a:solidFill>
                <a:latin typeface="Courier New" pitchFamily="49" charset="0"/>
                <a:cs typeface="Courier New" pitchFamily="49" charset="0"/>
              </a:rPr>
              <a:t>        |                  Clustered           Prob.      95% Confidence</a:t>
            </a:r>
            <a:endParaRPr lang="en-US" altLang="en-US" sz="1200" b="1">
              <a:solidFill>
                <a:srgbClr val="000000"/>
              </a:solidFill>
              <a:latin typeface="Courier New" pitchFamily="49" charset="0"/>
              <a:cs typeface="Courier New" pitchFamily="49" charset="0"/>
            </a:endParaRPr>
          </a:p>
          <a:p>
            <a:r>
              <a:rPr lang="en-US" altLang="en-US" sz="1200" b="1">
                <a:solidFill>
                  <a:srgbClr val="0000E1"/>
                </a:solidFill>
                <a:latin typeface="Courier New" pitchFamily="49" charset="0"/>
                <a:cs typeface="Courier New" pitchFamily="49" charset="0"/>
              </a:rPr>
              <a:t>  INCOME|  Coefficient     Std.Error     z    |z|&gt;Z*         Interval</a:t>
            </a:r>
            <a:endParaRPr lang="en-US" altLang="en-US" sz="1200" b="1">
              <a:solidFill>
                <a:srgbClr val="000000"/>
              </a:solidFill>
              <a:latin typeface="Courier New" pitchFamily="49" charset="0"/>
              <a:cs typeface="Courier New" pitchFamily="49" charset="0"/>
            </a:endParaRPr>
          </a:p>
          <a:p>
            <a:r>
              <a:rPr lang="en-US" altLang="en-US" sz="1200" b="1">
                <a:solidFill>
                  <a:srgbClr val="0000E1"/>
                </a:solidFill>
                <a:latin typeface="Courier New" pitchFamily="49" charset="0"/>
                <a:cs typeface="Courier New" pitchFamily="49" charset="0"/>
              </a:rPr>
              <a:t>--------+--------------------------------------------------------------------</a:t>
            </a:r>
            <a:endParaRPr lang="en-US" altLang="en-US" sz="1200" b="1">
              <a:solidFill>
                <a:srgbClr val="000000"/>
              </a:solidFill>
              <a:latin typeface="Courier New" pitchFamily="49" charset="0"/>
              <a:cs typeface="Courier New" pitchFamily="49" charset="0"/>
            </a:endParaRPr>
          </a:p>
          <a:p>
            <a:r>
              <a:rPr lang="en-US" altLang="en-US" sz="1200" b="1">
                <a:solidFill>
                  <a:srgbClr val="0000E1"/>
                </a:solidFill>
                <a:latin typeface="Courier New" pitchFamily="49" charset="0"/>
                <a:cs typeface="Courier New" pitchFamily="49" charset="0"/>
              </a:rPr>
              <a:t>        |Parameters in conditional mean function.............................</a:t>
            </a:r>
            <a:endParaRPr lang="en-US" altLang="en-US" sz="1200" b="1">
              <a:solidFill>
                <a:srgbClr val="000000"/>
              </a:solidFill>
              <a:latin typeface="Courier New" pitchFamily="49" charset="0"/>
              <a:cs typeface="Courier New" pitchFamily="49" charset="0"/>
            </a:endParaRPr>
          </a:p>
          <a:p>
            <a:r>
              <a:rPr lang="en-US" altLang="en-US" sz="1200" b="1">
                <a:solidFill>
                  <a:srgbClr val="0000E1"/>
                </a:solidFill>
                <a:latin typeface="Courier New" pitchFamily="49" charset="0"/>
                <a:cs typeface="Courier New" pitchFamily="49" charset="0"/>
              </a:rPr>
              <a:t>Constant|   -1.82539***      .02113   -86.37  .0000    -1.86681  -1.78397</a:t>
            </a:r>
            <a:endParaRPr lang="en-US" altLang="en-US" sz="1200" b="1">
              <a:solidFill>
                <a:srgbClr val="000000"/>
              </a:solidFill>
              <a:latin typeface="Courier New" pitchFamily="49" charset="0"/>
              <a:cs typeface="Courier New" pitchFamily="49" charset="0"/>
            </a:endParaRPr>
          </a:p>
          <a:p>
            <a:r>
              <a:rPr lang="en-US" altLang="en-US" sz="1200" b="1">
                <a:solidFill>
                  <a:srgbClr val="0000E1"/>
                </a:solidFill>
                <a:latin typeface="Courier New" pitchFamily="49" charset="0"/>
                <a:cs typeface="Courier New" pitchFamily="49" charset="0"/>
              </a:rPr>
              <a:t>    EDUC|     .05544***      .00126    43.90  .0000      .05296    .05791</a:t>
            </a:r>
            <a:endParaRPr lang="en-US" altLang="en-US" sz="1200" b="1">
              <a:solidFill>
                <a:srgbClr val="000000"/>
              </a:solidFill>
              <a:latin typeface="Courier New" pitchFamily="49" charset="0"/>
              <a:cs typeface="Courier New" pitchFamily="49" charset="0"/>
            </a:endParaRPr>
          </a:p>
          <a:p>
            <a:r>
              <a:rPr lang="en-US" altLang="en-US" sz="1200" b="1">
                <a:solidFill>
                  <a:srgbClr val="0000E1"/>
                </a:solidFill>
                <a:latin typeface="Courier New" pitchFamily="49" charset="0"/>
                <a:cs typeface="Courier New" pitchFamily="49" charset="0"/>
              </a:rPr>
              <a:t> MARRIED|     .23666***      .00833    28.40  .0000      .22033    .25299</a:t>
            </a:r>
            <a:endParaRPr lang="en-US" altLang="en-US" sz="1200" b="1">
              <a:solidFill>
                <a:srgbClr val="000000"/>
              </a:solidFill>
              <a:latin typeface="Courier New" pitchFamily="49" charset="0"/>
              <a:cs typeface="Courier New" pitchFamily="49" charset="0"/>
            </a:endParaRPr>
          </a:p>
          <a:p>
            <a:r>
              <a:rPr lang="en-US" altLang="en-US" sz="1200" b="1">
                <a:solidFill>
                  <a:srgbClr val="0000E1"/>
                </a:solidFill>
                <a:latin typeface="Courier New" pitchFamily="49" charset="0"/>
                <a:cs typeface="Courier New" pitchFamily="49" charset="0"/>
              </a:rPr>
              <a:t>     AGE|    -.00087***      .00027    -3.20  .0014     -.00141   -.00034</a:t>
            </a:r>
            <a:endParaRPr lang="en-US" altLang="en-US" sz="1200" b="1">
              <a:solidFill>
                <a:srgbClr val="000000"/>
              </a:solidFill>
              <a:latin typeface="Courier New" pitchFamily="49" charset="0"/>
              <a:cs typeface="Courier New" pitchFamily="49" charset="0"/>
            </a:endParaRPr>
          </a:p>
          <a:p>
            <a:r>
              <a:rPr lang="en-US" altLang="en-US" sz="1200" b="1">
                <a:solidFill>
                  <a:srgbClr val="0000E1"/>
                </a:solidFill>
                <a:latin typeface="Courier New" pitchFamily="49" charset="0"/>
                <a:cs typeface="Courier New" pitchFamily="49" charset="0"/>
              </a:rPr>
              <a:t>--------+--------------------------------------------------------------------</a:t>
            </a:r>
            <a:endParaRPr lang="en-US" altLang="en-US" sz="1200" b="1">
              <a:solidFill>
                <a:srgbClr val="000000"/>
              </a:solidFill>
              <a:latin typeface="Courier New" pitchFamily="49" charset="0"/>
              <a:cs typeface="Courier New" pitchFamily="49" charset="0"/>
            </a:endParaRPr>
          </a:p>
          <a:p>
            <a:r>
              <a:rPr lang="en-US" altLang="en-US" sz="1200" b="1">
                <a:solidFill>
                  <a:srgbClr val="0000E1"/>
                </a:solidFill>
                <a:latin typeface="Courier New" pitchFamily="49" charset="0"/>
                <a:cs typeface="Courier New" pitchFamily="49" charset="0"/>
              </a:rPr>
              <a:t>NOTICE: The standard errors go down...  </a:t>
            </a:r>
          </a:p>
          <a:p>
            <a:r>
              <a:rPr lang="en-US" altLang="en-US" sz="1200" b="1">
                <a:solidFill>
                  <a:srgbClr val="0000E1"/>
                </a:solidFill>
                <a:latin typeface="Courier New" pitchFamily="49" charset="0"/>
                <a:cs typeface="Courier New" pitchFamily="49" charset="0"/>
              </a:rPr>
              <a:t>Standard errors clustered on Fixed    (27326 clusters)</a:t>
            </a:r>
            <a:endParaRPr lang="en-US" altLang="en-US" sz="1200" b="1">
              <a:solidFill>
                <a:srgbClr val="000000"/>
              </a:solidFill>
              <a:latin typeface="Courier New" pitchFamily="49" charset="0"/>
              <a:cs typeface="Courier New" pitchFamily="49" charset="0"/>
            </a:endParaRPr>
          </a:p>
        </p:txBody>
      </p:sp>
      <p:pic>
        <p:nvPicPr>
          <p:cNvPr id="119812" name="Picture 3"/>
          <p:cNvPicPr>
            <a:picLocks noChangeAspect="1"/>
          </p:cNvPicPr>
          <p:nvPr/>
        </p:nvPicPr>
        <p:blipFill>
          <a:blip r:embed="rId2" cstate="print"/>
          <a:srcRect/>
          <a:stretch>
            <a:fillRect/>
          </a:stretch>
        </p:blipFill>
        <p:spPr bwMode="auto">
          <a:xfrm>
            <a:off x="1066800" y="4167188"/>
            <a:ext cx="6929438" cy="1928812"/>
          </a:xfrm>
          <a:prstGeom prst="rect">
            <a:avLst/>
          </a:prstGeom>
          <a:noFill/>
          <a:ln w="9525">
            <a:noFill/>
            <a:miter lim="800000"/>
            <a:headEnd/>
            <a:tailEnd/>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a:xfrm>
            <a:off x="457200" y="609600"/>
            <a:ext cx="8229600" cy="1143000"/>
          </a:xfrm>
        </p:spPr>
        <p:txBody>
          <a:bodyPr/>
          <a:lstStyle/>
          <a:p>
            <a:pPr eaLnBrk="1" hangingPunct="1"/>
            <a:r>
              <a:rPr lang="en-US" altLang="en-US" smtClean="0"/>
              <a:t>Hypothesis Tests</a:t>
            </a:r>
          </a:p>
        </p:txBody>
      </p:sp>
      <p:sp>
        <p:nvSpPr>
          <p:cNvPr id="120835" name="Rectangle 3"/>
          <p:cNvSpPr>
            <a:spLocks noGrp="1" noChangeArrowheads="1"/>
          </p:cNvSpPr>
          <p:nvPr>
            <p:ph idx="1"/>
          </p:nvPr>
        </p:nvSpPr>
        <p:spPr>
          <a:xfrm>
            <a:off x="1066800" y="2514600"/>
            <a:ext cx="7467600" cy="2743200"/>
          </a:xfrm>
        </p:spPr>
        <p:txBody>
          <a:bodyPr/>
          <a:lstStyle/>
          <a:p>
            <a:pPr eaLnBrk="1" hangingPunct="1"/>
            <a:r>
              <a:rPr lang="en-US" altLang="en-US" smtClean="0"/>
              <a:t>Trinity of tests for nested hypotheses</a:t>
            </a:r>
          </a:p>
          <a:p>
            <a:pPr lvl="1" eaLnBrk="1" hangingPunct="1"/>
            <a:r>
              <a:rPr lang="en-US" altLang="en-US" smtClean="0"/>
              <a:t>Wald</a:t>
            </a:r>
          </a:p>
          <a:p>
            <a:pPr lvl="1" eaLnBrk="1" hangingPunct="1"/>
            <a:r>
              <a:rPr lang="en-US" altLang="en-US" smtClean="0"/>
              <a:t>Likelihood ratio</a:t>
            </a:r>
          </a:p>
          <a:p>
            <a:pPr lvl="1" eaLnBrk="1" hangingPunct="1"/>
            <a:r>
              <a:rPr lang="en-US" altLang="en-US" smtClean="0"/>
              <a:t>Lagrange multiplier</a:t>
            </a:r>
          </a:p>
          <a:p>
            <a:pPr eaLnBrk="1" hangingPunct="1"/>
            <a:r>
              <a:rPr lang="en-US" altLang="en-US" smtClean="0"/>
              <a:t>All as defined for the M estimators</a:t>
            </a:r>
          </a:p>
          <a:p>
            <a:pPr eaLnBrk="1" hangingPunct="1"/>
            <a:endParaRPr lang="en-US" altLang="en-US" smtClean="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p:txBody>
          <a:bodyPr/>
          <a:lstStyle/>
          <a:p>
            <a:pPr eaLnBrk="1" hangingPunct="1"/>
            <a:r>
              <a:rPr lang="en-US" altLang="en-US" smtClean="0"/>
              <a:t>Example Exponential vs. Gamma</a:t>
            </a:r>
          </a:p>
        </p:txBody>
      </p:sp>
      <p:pic>
        <p:nvPicPr>
          <p:cNvPr id="38916" name="Picture 4"/>
          <p:cNvPicPr>
            <a:picLocks noGrp="1" noChangeAspect="1" noChangeArrowheads="1"/>
          </p:cNvPicPr>
          <p:nvPr>
            <p:ph idx="1"/>
          </p:nvPr>
        </p:nvPicPr>
        <p:blipFill>
          <a:blip r:embed="rId4" cstate="print">
            <a:duotone>
              <a:schemeClr val="bg2">
                <a:shade val="45000"/>
                <a:satMod val="135000"/>
              </a:schemeClr>
              <a:prstClr val="white"/>
            </a:duotone>
            <a:extLst/>
          </a:blip>
          <a:srcRect/>
          <a:stretch>
            <a:fillRect/>
          </a:stretch>
        </p:blipFill>
        <p:spPr>
          <a:xfrm>
            <a:off x="533400" y="2743200"/>
            <a:ext cx="4724400" cy="3541713"/>
          </a:xfrm>
        </p:spPr>
      </p:pic>
      <p:graphicFrame>
        <p:nvGraphicFramePr>
          <p:cNvPr id="122884" name="Object 6"/>
          <p:cNvGraphicFramePr>
            <a:graphicFrameLocks noChangeAspect="1"/>
          </p:cNvGraphicFramePr>
          <p:nvPr/>
        </p:nvGraphicFramePr>
        <p:xfrm>
          <a:off x="457200" y="1828800"/>
          <a:ext cx="6553200" cy="850900"/>
        </p:xfrm>
        <a:graphic>
          <a:graphicData uri="http://schemas.openxmlformats.org/presentationml/2006/ole">
            <p:oleObj spid="_x0000_s122888" name="Equation" r:id="rId5" imgW="3517900" imgH="457200" progId="Equation.DSMT4">
              <p:embed/>
            </p:oleObj>
          </a:graphicData>
        </a:graphic>
      </p:graphicFrame>
      <p:sp>
        <p:nvSpPr>
          <p:cNvPr id="122885" name="Text Box 7"/>
          <p:cNvSpPr txBox="1">
            <a:spLocks noChangeArrowheads="1"/>
          </p:cNvSpPr>
          <p:nvPr/>
        </p:nvSpPr>
        <p:spPr bwMode="auto">
          <a:xfrm>
            <a:off x="5410200" y="2895600"/>
            <a:ext cx="3429000" cy="366713"/>
          </a:xfrm>
          <a:prstGeom prst="rect">
            <a:avLst/>
          </a:prstGeom>
          <a:noFill/>
          <a:ln w="19050">
            <a:noFill/>
            <a:miter lim="800000"/>
            <a:headEnd/>
            <a:tailEnd/>
          </a:ln>
        </p:spPr>
        <p:txBody>
          <a:bodyPr>
            <a:spAutoFit/>
          </a:bodyPr>
          <a:lstStyle/>
          <a:p>
            <a:pPr>
              <a:spcBef>
                <a:spcPct val="50000"/>
              </a:spcBef>
            </a:pPr>
            <a:r>
              <a:rPr lang="en-US" altLang="en-US">
                <a:latin typeface="Tahoma" pitchFamily="34" charset="0"/>
              </a:rPr>
              <a:t>Exponential: P = 1</a:t>
            </a:r>
          </a:p>
        </p:txBody>
      </p:sp>
      <p:sp>
        <p:nvSpPr>
          <p:cNvPr id="122886" name="Line 8"/>
          <p:cNvSpPr>
            <a:spLocks noChangeShapeType="1"/>
          </p:cNvSpPr>
          <p:nvPr/>
        </p:nvSpPr>
        <p:spPr bwMode="auto">
          <a:xfrm flipH="1">
            <a:off x="1447800" y="3124200"/>
            <a:ext cx="4038600" cy="1447800"/>
          </a:xfrm>
          <a:prstGeom prst="line">
            <a:avLst/>
          </a:prstGeom>
          <a:noFill/>
          <a:ln w="19050">
            <a:solidFill>
              <a:schemeClr val="tx1"/>
            </a:solidFill>
            <a:round/>
            <a:headEnd/>
            <a:tailEnd type="triangle" w="med" len="med"/>
          </a:ln>
        </p:spPr>
        <p:txBody>
          <a:bodyPr wrap="none"/>
          <a:lstStyle/>
          <a:p>
            <a:endParaRPr lang="en-US"/>
          </a:p>
        </p:txBody>
      </p:sp>
      <p:sp>
        <p:nvSpPr>
          <p:cNvPr id="122887" name="Text Box 9"/>
          <p:cNvSpPr txBox="1">
            <a:spLocks noChangeArrowheads="1"/>
          </p:cNvSpPr>
          <p:nvPr/>
        </p:nvSpPr>
        <p:spPr bwMode="auto">
          <a:xfrm>
            <a:off x="5486400" y="3505200"/>
            <a:ext cx="1219200" cy="366713"/>
          </a:xfrm>
          <a:prstGeom prst="rect">
            <a:avLst/>
          </a:prstGeom>
          <a:noFill/>
          <a:ln w="19050">
            <a:noFill/>
            <a:miter lim="800000"/>
            <a:headEnd/>
            <a:tailEnd/>
          </a:ln>
        </p:spPr>
        <p:txBody>
          <a:bodyPr>
            <a:spAutoFit/>
          </a:bodyPr>
          <a:lstStyle/>
          <a:p>
            <a:pPr>
              <a:spcBef>
                <a:spcPct val="50000"/>
              </a:spcBef>
            </a:pPr>
            <a:r>
              <a:rPr lang="en-US" altLang="en-US">
                <a:latin typeface="Tahoma" pitchFamily="34" charset="0"/>
              </a:rPr>
              <a:t>P &gt; 1</a:t>
            </a:r>
          </a:p>
        </p:txBody>
      </p:sp>
      <p:sp>
        <p:nvSpPr>
          <p:cNvPr id="122888" name="Line 10"/>
          <p:cNvSpPr>
            <a:spLocks noChangeShapeType="1"/>
          </p:cNvSpPr>
          <p:nvPr/>
        </p:nvSpPr>
        <p:spPr bwMode="auto">
          <a:xfrm flipH="1">
            <a:off x="1905000" y="3733800"/>
            <a:ext cx="3581400" cy="1295400"/>
          </a:xfrm>
          <a:prstGeom prst="line">
            <a:avLst/>
          </a:prstGeom>
          <a:noFill/>
          <a:ln w="19050">
            <a:solidFill>
              <a:schemeClr val="tx1"/>
            </a:solidFill>
            <a:round/>
            <a:headEnd/>
            <a:tailEnd type="triangle" w="med" len="med"/>
          </a:ln>
        </p:spPr>
        <p:txBody>
          <a:bodyPr wrap="none"/>
          <a:lstStyle/>
          <a:p>
            <a:endParaRPr lang="en-US"/>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p:txBody>
          <a:bodyPr/>
          <a:lstStyle/>
          <a:p>
            <a:pPr eaLnBrk="1" hangingPunct="1"/>
            <a:r>
              <a:rPr lang="en-US" altLang="en-US" smtClean="0"/>
              <a:t>Log Likelihood</a:t>
            </a:r>
          </a:p>
        </p:txBody>
      </p:sp>
      <p:graphicFrame>
        <p:nvGraphicFramePr>
          <p:cNvPr id="124931" name="Object 4"/>
          <p:cNvGraphicFramePr>
            <a:graphicFrameLocks noChangeAspect="1"/>
          </p:cNvGraphicFramePr>
          <p:nvPr>
            <p:extLst>
              <p:ext uri="{D42A27DB-BD31-4B8C-83A1-F6EECF244321}">
                <p14:modId xmlns="" xmlns:p14="http://schemas.microsoft.com/office/powerpoint/2010/main" val="2311241547"/>
              </p:ext>
            </p:extLst>
          </p:nvPr>
        </p:nvGraphicFramePr>
        <p:xfrm>
          <a:off x="609600" y="2057400"/>
          <a:ext cx="7924800" cy="3169636"/>
        </p:xfrm>
        <a:graphic>
          <a:graphicData uri="http://schemas.openxmlformats.org/presentationml/2006/ole">
            <p:oleObj spid="_x0000_s124936" name="Equation" r:id="rId4" imgW="3810000" imgH="1524000" progId="Equation.DSMT4">
              <p:embed/>
            </p:oleObj>
          </a:graphicData>
        </a:graphic>
      </p:graphicFrame>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p:txBody>
          <a:bodyPr/>
          <a:lstStyle/>
          <a:p>
            <a:pPr eaLnBrk="1" hangingPunct="1"/>
            <a:r>
              <a:rPr lang="en-US" altLang="en-US" smtClean="0"/>
              <a:t>Estimated Gamma Model</a:t>
            </a:r>
          </a:p>
        </p:txBody>
      </p:sp>
      <p:pic>
        <p:nvPicPr>
          <p:cNvPr id="126979" name="Picture 4"/>
          <p:cNvPicPr>
            <a:picLocks noChangeAspect="1" noChangeArrowheads="1"/>
          </p:cNvPicPr>
          <p:nvPr/>
        </p:nvPicPr>
        <p:blipFill>
          <a:blip r:embed="rId3" cstate="print"/>
          <a:srcRect/>
          <a:stretch>
            <a:fillRect/>
          </a:stretch>
        </p:blipFill>
        <p:spPr bwMode="auto">
          <a:xfrm>
            <a:off x="609600" y="2027238"/>
            <a:ext cx="8126413" cy="3763962"/>
          </a:xfrm>
          <a:prstGeom prst="rect">
            <a:avLst/>
          </a:prstGeom>
          <a:noFill/>
          <a:ln w="19050">
            <a:noFill/>
            <a:miter lim="800000"/>
            <a:headEnd/>
            <a:tailEnd/>
          </a:ln>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p:txBody>
          <a:bodyPr/>
          <a:lstStyle/>
          <a:p>
            <a:pPr eaLnBrk="1" hangingPunct="1"/>
            <a:r>
              <a:rPr lang="en-US" altLang="en-US" smtClean="0"/>
              <a:t>Testing P = 1</a:t>
            </a:r>
          </a:p>
        </p:txBody>
      </p:sp>
      <p:sp>
        <p:nvSpPr>
          <p:cNvPr id="129027" name="Rectangle 3"/>
          <p:cNvSpPr>
            <a:spLocks noGrp="1" noChangeArrowheads="1"/>
          </p:cNvSpPr>
          <p:nvPr>
            <p:ph idx="1"/>
          </p:nvPr>
        </p:nvSpPr>
        <p:spPr/>
        <p:txBody>
          <a:bodyPr/>
          <a:lstStyle/>
          <a:p>
            <a:pPr eaLnBrk="1" hangingPunct="1"/>
            <a:r>
              <a:rPr lang="en-US" altLang="en-US" dirty="0" smtClean="0"/>
              <a:t>Wald: W = (5.10591-1)</a:t>
            </a:r>
            <a:r>
              <a:rPr lang="en-US" altLang="en-US" baseline="30000" dirty="0" smtClean="0"/>
              <a:t>2</a:t>
            </a:r>
            <a:r>
              <a:rPr lang="en-US" altLang="en-US" dirty="0" smtClean="0"/>
              <a:t>/.04233</a:t>
            </a:r>
            <a:r>
              <a:rPr lang="en-US" altLang="en-US" baseline="30000" dirty="0" smtClean="0"/>
              <a:t>2</a:t>
            </a:r>
            <a:r>
              <a:rPr lang="en-US" altLang="en-US" dirty="0" smtClean="0"/>
              <a:t> = 9408.5</a:t>
            </a:r>
          </a:p>
          <a:p>
            <a:pPr eaLnBrk="1" hangingPunct="1"/>
            <a:r>
              <a:rPr lang="en-US" altLang="en-US" dirty="0" smtClean="0"/>
              <a:t>Likelihood Ratio: </a:t>
            </a:r>
          </a:p>
          <a:p>
            <a:pPr lvl="1" eaLnBrk="1" hangingPunct="1"/>
            <a:r>
              <a:rPr lang="en-US" altLang="en-US" dirty="0" err="1" smtClean="0"/>
              <a:t>lnL</a:t>
            </a:r>
            <a:r>
              <a:rPr lang="en-US" altLang="en-US" dirty="0" smtClean="0"/>
              <a:t>|(P=1)=   1539.31</a:t>
            </a:r>
          </a:p>
          <a:p>
            <a:pPr lvl="1" eaLnBrk="1" hangingPunct="1"/>
            <a:r>
              <a:rPr lang="en-US" altLang="en-US" dirty="0" err="1" smtClean="0"/>
              <a:t>lnL|P</a:t>
            </a:r>
            <a:r>
              <a:rPr lang="en-US" altLang="en-US" dirty="0" smtClean="0"/>
              <a:t>       = 14240.74</a:t>
            </a:r>
          </a:p>
          <a:p>
            <a:pPr lvl="1" eaLnBrk="1" hangingPunct="1"/>
            <a:r>
              <a:rPr lang="en-US" altLang="en-US" dirty="0" smtClean="0"/>
              <a:t>LR = 2(14240.74 - 1539.31)=25402.86</a:t>
            </a:r>
          </a:p>
          <a:p>
            <a:pPr eaLnBrk="1" hangingPunct="1"/>
            <a:r>
              <a:rPr lang="en-US" altLang="en-US" dirty="0" smtClean="0"/>
              <a:t>Lagrange Multiplier…</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p:txBody>
          <a:bodyPr/>
          <a:lstStyle/>
          <a:p>
            <a:pPr eaLnBrk="1" hangingPunct="1"/>
            <a:r>
              <a:rPr lang="en-US" altLang="en-US" smtClean="0"/>
              <a:t>Derivatives for the LM Test</a:t>
            </a:r>
          </a:p>
        </p:txBody>
      </p:sp>
      <p:graphicFrame>
        <p:nvGraphicFramePr>
          <p:cNvPr id="131075" name="Object 4"/>
          <p:cNvGraphicFramePr>
            <a:graphicFrameLocks noChangeAspect="1"/>
          </p:cNvGraphicFramePr>
          <p:nvPr>
            <p:extLst>
              <p:ext uri="{D42A27DB-BD31-4B8C-83A1-F6EECF244321}">
                <p14:modId xmlns="" xmlns:p14="http://schemas.microsoft.com/office/powerpoint/2010/main" val="2734165131"/>
              </p:ext>
            </p:extLst>
          </p:nvPr>
        </p:nvGraphicFramePr>
        <p:xfrm>
          <a:off x="304800" y="2046287"/>
          <a:ext cx="5815012" cy="3079750"/>
        </p:xfrm>
        <a:graphic>
          <a:graphicData uri="http://schemas.openxmlformats.org/presentationml/2006/ole">
            <p:oleObj spid="_x0000_s131080" name="Equation" r:id="rId4" imgW="3403600" imgH="1803400" progId="Equation.DSMT4">
              <p:embed/>
            </p:oleObj>
          </a:graphicData>
        </a:graphic>
      </p:graphicFrame>
      <p:sp>
        <p:nvSpPr>
          <p:cNvPr id="131076" name="Text Box 5"/>
          <p:cNvSpPr txBox="1">
            <a:spLocks noChangeArrowheads="1"/>
          </p:cNvSpPr>
          <p:nvPr/>
        </p:nvSpPr>
        <p:spPr bwMode="auto">
          <a:xfrm>
            <a:off x="3657600" y="2673350"/>
            <a:ext cx="1066800" cy="385763"/>
          </a:xfrm>
          <a:prstGeom prst="rect">
            <a:avLst/>
          </a:prstGeom>
          <a:solidFill>
            <a:srgbClr val="FF3300">
              <a:alpha val="27058"/>
            </a:srgbClr>
          </a:solidFill>
          <a:ln w="19050">
            <a:solidFill>
              <a:schemeClr val="tx1"/>
            </a:solidFill>
            <a:miter lim="800000"/>
            <a:headEnd/>
            <a:tailEnd/>
          </a:ln>
        </p:spPr>
        <p:txBody>
          <a:bodyPr>
            <a:spAutoFit/>
          </a:bodyPr>
          <a:lstStyle/>
          <a:p>
            <a:pPr>
              <a:spcBef>
                <a:spcPct val="50000"/>
              </a:spcBef>
            </a:pPr>
            <a:endParaRPr lang="en-US" altLang="en-US"/>
          </a:p>
        </p:txBody>
      </p:sp>
      <p:sp>
        <p:nvSpPr>
          <p:cNvPr id="131077" name="Text Box 6"/>
          <p:cNvSpPr txBox="1">
            <a:spLocks noChangeArrowheads="1"/>
          </p:cNvSpPr>
          <p:nvPr/>
        </p:nvSpPr>
        <p:spPr bwMode="auto">
          <a:xfrm>
            <a:off x="3657600" y="3429000"/>
            <a:ext cx="723900" cy="385762"/>
          </a:xfrm>
          <a:prstGeom prst="rect">
            <a:avLst/>
          </a:prstGeom>
          <a:solidFill>
            <a:srgbClr val="FF3300">
              <a:alpha val="27058"/>
            </a:srgbClr>
          </a:solidFill>
          <a:ln w="19050">
            <a:solidFill>
              <a:schemeClr val="tx1"/>
            </a:solidFill>
            <a:miter lim="800000"/>
            <a:headEnd/>
            <a:tailEnd/>
          </a:ln>
        </p:spPr>
        <p:txBody>
          <a:bodyPr>
            <a:spAutoFit/>
          </a:bodyPr>
          <a:lstStyle/>
          <a:p>
            <a:pPr>
              <a:spcBef>
                <a:spcPct val="50000"/>
              </a:spcBef>
            </a:pPr>
            <a:endParaRPr lang="en-US" altLang="en-US"/>
          </a:p>
        </p:txBody>
      </p:sp>
      <p:pic>
        <p:nvPicPr>
          <p:cNvPr id="6" name="Picture 5"/>
          <p:cNvPicPr>
            <a:picLocks noChangeAspect="1" noChangeArrowheads="1"/>
          </p:cNvPicPr>
          <p:nvPr/>
        </p:nvPicPr>
        <p:blipFill>
          <a:blip r:embed="rId5" cstate="print"/>
          <a:srcRect/>
          <a:stretch>
            <a:fillRect/>
          </a:stretch>
        </p:blipFill>
        <p:spPr bwMode="auto">
          <a:xfrm>
            <a:off x="5001360" y="4419600"/>
            <a:ext cx="2847240" cy="2133804"/>
          </a:xfrm>
          <a:prstGeom prst="rect">
            <a:avLst/>
          </a:prstGeom>
          <a:noFill/>
          <a:ln w="19050">
            <a:noFill/>
            <a:miter lim="800000"/>
            <a:headEnd/>
            <a:tailEnd/>
          </a:ln>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p:txBody>
          <a:bodyPr/>
          <a:lstStyle/>
          <a:p>
            <a:pPr eaLnBrk="1" hangingPunct="1"/>
            <a:r>
              <a:rPr lang="en-US" altLang="en-US" smtClean="0"/>
              <a:t>Score Test</a:t>
            </a:r>
          </a:p>
        </p:txBody>
      </p:sp>
      <p:graphicFrame>
        <p:nvGraphicFramePr>
          <p:cNvPr id="134147" name="Object 4"/>
          <p:cNvGraphicFramePr>
            <a:graphicFrameLocks noChangeAspect="1"/>
          </p:cNvGraphicFramePr>
          <p:nvPr/>
        </p:nvGraphicFramePr>
        <p:xfrm>
          <a:off x="1336675" y="1905000"/>
          <a:ext cx="6546850" cy="4414838"/>
        </p:xfrm>
        <a:graphic>
          <a:graphicData uri="http://schemas.openxmlformats.org/presentationml/2006/ole">
            <p:oleObj spid="_x0000_s134151" name="Equation" r:id="rId3" imgW="4292600" imgH="2895600" progId="Equation.DSMT4">
              <p:embed/>
            </p:oleObj>
          </a:graphicData>
        </a:graphic>
      </p:graphicFrame>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a:xfrm>
            <a:off x="457200" y="304800"/>
            <a:ext cx="8229600" cy="1143000"/>
          </a:xfrm>
        </p:spPr>
        <p:txBody>
          <a:bodyPr/>
          <a:lstStyle/>
          <a:p>
            <a:pPr eaLnBrk="1" hangingPunct="1"/>
            <a:r>
              <a:rPr lang="en-US" altLang="en-US" smtClean="0"/>
              <a:t>Calculated LM Statistic</a:t>
            </a:r>
          </a:p>
        </p:txBody>
      </p:sp>
      <p:sp>
        <p:nvSpPr>
          <p:cNvPr id="135171" name="Text Box 4"/>
          <p:cNvSpPr txBox="1">
            <a:spLocks noChangeArrowheads="1"/>
          </p:cNvSpPr>
          <p:nvPr/>
        </p:nvSpPr>
        <p:spPr bwMode="auto">
          <a:xfrm>
            <a:off x="457200" y="1676400"/>
            <a:ext cx="8305800" cy="4832350"/>
          </a:xfrm>
          <a:prstGeom prst="rect">
            <a:avLst/>
          </a:prstGeom>
          <a:noFill/>
          <a:ln w="19050">
            <a:noFill/>
            <a:miter lim="800000"/>
            <a:headEnd/>
            <a:tailEnd/>
          </a:ln>
        </p:spPr>
        <p:txBody>
          <a:bodyPr>
            <a:spAutoFit/>
          </a:bodyPr>
          <a:lstStyle/>
          <a:p>
            <a:r>
              <a:rPr lang="en-US" altLang="en-US" sz="1400" b="1" dirty="0" err="1">
                <a:latin typeface="Courier New" pitchFamily="49" charset="0"/>
              </a:rPr>
              <a:t>Loglinear</a:t>
            </a:r>
            <a:r>
              <a:rPr lang="en-US" altLang="en-US" sz="1400" b="1" dirty="0">
                <a:latin typeface="Courier New" pitchFamily="49" charset="0"/>
              </a:rPr>
              <a:t> ; Lhs = </a:t>
            </a:r>
            <a:r>
              <a:rPr lang="en-US" altLang="en-US" sz="1400" b="1" dirty="0" err="1">
                <a:latin typeface="Courier New" pitchFamily="49" charset="0"/>
              </a:rPr>
              <a:t>hhninc</a:t>
            </a:r>
            <a:r>
              <a:rPr lang="en-US" altLang="en-US" sz="1400" b="1" dirty="0">
                <a:latin typeface="Courier New" pitchFamily="49" charset="0"/>
              </a:rPr>
              <a:t> ; </a:t>
            </a:r>
            <a:r>
              <a:rPr lang="en-US" altLang="en-US" sz="1400" b="1" dirty="0" err="1">
                <a:latin typeface="Courier New" pitchFamily="49" charset="0"/>
              </a:rPr>
              <a:t>Rhs</a:t>
            </a:r>
            <a:r>
              <a:rPr lang="en-US" altLang="en-US" sz="1400" b="1" dirty="0">
                <a:latin typeface="Courier New" pitchFamily="49" charset="0"/>
              </a:rPr>
              <a:t> = x ; Model = Exponential $</a:t>
            </a:r>
          </a:p>
          <a:p>
            <a:r>
              <a:rPr lang="en-US" altLang="en-US" sz="1400" b="1" dirty="0" err="1">
                <a:latin typeface="Courier New" pitchFamily="49" charset="0"/>
              </a:rPr>
              <a:t>Create;thetai</a:t>
            </a:r>
            <a:r>
              <a:rPr lang="en-US" altLang="en-US" sz="1400" b="1" dirty="0">
                <a:latin typeface="Courier New" pitchFamily="49" charset="0"/>
              </a:rPr>
              <a:t>=</a:t>
            </a:r>
            <a:r>
              <a:rPr lang="en-US" altLang="en-US" sz="1400" b="1" dirty="0" err="1">
                <a:latin typeface="Courier New" pitchFamily="49" charset="0"/>
              </a:rPr>
              <a:t>exp</a:t>
            </a:r>
            <a:r>
              <a:rPr lang="en-US" altLang="en-US" sz="1400" b="1" dirty="0">
                <a:latin typeface="Courier New" pitchFamily="49" charset="0"/>
              </a:rPr>
              <a:t>(</a:t>
            </a:r>
            <a:r>
              <a:rPr lang="en-US" altLang="en-US" sz="1400" b="1" dirty="0" err="1">
                <a:latin typeface="Courier New" pitchFamily="49" charset="0"/>
              </a:rPr>
              <a:t>x’b</a:t>
            </a:r>
            <a:r>
              <a:rPr lang="en-US" altLang="en-US" sz="1400" b="1" dirty="0">
                <a:latin typeface="Courier New" pitchFamily="49" charset="0"/>
              </a:rPr>
              <a:t>) ; </a:t>
            </a:r>
            <a:r>
              <a:rPr lang="en-US" altLang="en-US" sz="1400" b="1" dirty="0" err="1">
                <a:latin typeface="Courier New" pitchFamily="49" charset="0"/>
              </a:rPr>
              <a:t>gi</a:t>
            </a:r>
            <a:r>
              <a:rPr lang="en-US" altLang="en-US" sz="1400" b="1" dirty="0">
                <a:latin typeface="Courier New" pitchFamily="49" charset="0"/>
              </a:rPr>
              <a:t>=(</a:t>
            </a:r>
            <a:r>
              <a:rPr lang="en-US" altLang="en-US" sz="1400" b="1" dirty="0" err="1">
                <a:latin typeface="Courier New" pitchFamily="49" charset="0"/>
              </a:rPr>
              <a:t>hhninc</a:t>
            </a:r>
            <a:r>
              <a:rPr lang="en-US" altLang="en-US" sz="1400" b="1" dirty="0">
                <a:latin typeface="Courier New" pitchFamily="49" charset="0"/>
              </a:rPr>
              <a:t>*</a:t>
            </a:r>
            <a:r>
              <a:rPr lang="en-US" altLang="en-US" sz="1400" b="1" dirty="0" err="1">
                <a:latin typeface="Courier New" pitchFamily="49" charset="0"/>
              </a:rPr>
              <a:t>thetai</a:t>
            </a:r>
            <a:r>
              <a:rPr lang="en-US" altLang="en-US" sz="1400" b="1" dirty="0">
                <a:latin typeface="Courier New" pitchFamily="49" charset="0"/>
              </a:rPr>
              <a:t> – 1) $</a:t>
            </a:r>
          </a:p>
          <a:p>
            <a:r>
              <a:rPr lang="en-US" altLang="en-US" sz="1400" b="1" dirty="0" err="1">
                <a:latin typeface="Courier New" pitchFamily="49" charset="0"/>
              </a:rPr>
              <a:t>Create;gpi</a:t>
            </a:r>
            <a:r>
              <a:rPr lang="en-US" altLang="en-US" sz="1400" b="1" dirty="0">
                <a:latin typeface="Courier New" pitchFamily="49" charset="0"/>
              </a:rPr>
              <a:t>=log(</a:t>
            </a:r>
            <a:r>
              <a:rPr lang="en-US" altLang="en-US" sz="1400" b="1" dirty="0" err="1">
                <a:latin typeface="Courier New" pitchFamily="49" charset="0"/>
              </a:rPr>
              <a:t>hhninc</a:t>
            </a:r>
            <a:r>
              <a:rPr lang="en-US" altLang="en-US" sz="1400" b="1" dirty="0">
                <a:latin typeface="Courier New" pitchFamily="49" charset="0"/>
              </a:rPr>
              <a:t>*</a:t>
            </a:r>
            <a:r>
              <a:rPr lang="en-US" altLang="en-US" sz="1400" b="1" dirty="0" err="1">
                <a:latin typeface="Courier New" pitchFamily="49" charset="0"/>
              </a:rPr>
              <a:t>thetai</a:t>
            </a:r>
            <a:r>
              <a:rPr lang="en-US" altLang="en-US" sz="1400" b="1" dirty="0">
                <a:latin typeface="Courier New" pitchFamily="49" charset="0"/>
              </a:rPr>
              <a:t>)-psi(1)$</a:t>
            </a:r>
          </a:p>
          <a:p>
            <a:r>
              <a:rPr lang="en-US" altLang="en-US" sz="1400" b="1" dirty="0">
                <a:latin typeface="Courier New" pitchFamily="49" charset="0"/>
              </a:rPr>
              <a:t>Create;g1i=gi;g2i=</a:t>
            </a:r>
            <a:r>
              <a:rPr lang="en-US" altLang="en-US" sz="1400" b="1" dirty="0" err="1">
                <a:latin typeface="Courier New" pitchFamily="49" charset="0"/>
              </a:rPr>
              <a:t>gi</a:t>
            </a:r>
            <a:r>
              <a:rPr lang="en-US" altLang="en-US" sz="1400" b="1" dirty="0">
                <a:latin typeface="Courier New" pitchFamily="49" charset="0"/>
              </a:rPr>
              <a:t>*educ;g3i=</a:t>
            </a:r>
            <a:r>
              <a:rPr lang="en-US" altLang="en-US" sz="1400" b="1" dirty="0" err="1">
                <a:latin typeface="Courier New" pitchFamily="49" charset="0"/>
              </a:rPr>
              <a:t>gi</a:t>
            </a:r>
            <a:r>
              <a:rPr lang="en-US" altLang="en-US" sz="1400" b="1" dirty="0">
                <a:latin typeface="Courier New" pitchFamily="49" charset="0"/>
              </a:rPr>
              <a:t>*married;g4i=</a:t>
            </a:r>
            <a:r>
              <a:rPr lang="en-US" altLang="en-US" sz="1400" b="1" dirty="0" err="1">
                <a:latin typeface="Courier New" pitchFamily="49" charset="0"/>
              </a:rPr>
              <a:t>gi</a:t>
            </a:r>
            <a:r>
              <a:rPr lang="en-US" altLang="en-US" sz="1400" b="1" dirty="0">
                <a:latin typeface="Courier New" pitchFamily="49" charset="0"/>
              </a:rPr>
              <a:t>*age;g5i=</a:t>
            </a:r>
            <a:r>
              <a:rPr lang="en-US" altLang="en-US" sz="1400" b="1" dirty="0" err="1">
                <a:latin typeface="Courier New" pitchFamily="49" charset="0"/>
              </a:rPr>
              <a:t>gpi</a:t>
            </a:r>
            <a:r>
              <a:rPr lang="en-US" altLang="en-US" sz="1400" b="1" dirty="0">
                <a:latin typeface="Courier New" pitchFamily="49" charset="0"/>
              </a:rPr>
              <a:t>$</a:t>
            </a:r>
          </a:p>
          <a:p>
            <a:r>
              <a:rPr lang="en-US" altLang="en-US" sz="1400" b="1" dirty="0" err="1">
                <a:latin typeface="Courier New" pitchFamily="49" charset="0"/>
              </a:rPr>
              <a:t>Namelist;ggi</a:t>
            </a:r>
            <a:r>
              <a:rPr lang="en-US" altLang="en-US" sz="1400" b="1" dirty="0">
                <a:latin typeface="Courier New" pitchFamily="49" charset="0"/>
              </a:rPr>
              <a:t>=g1i,g2i,g3i,g4i,g5i$</a:t>
            </a:r>
          </a:p>
          <a:p>
            <a:r>
              <a:rPr lang="en-US" altLang="en-US" sz="1400" b="1" dirty="0" err="1">
                <a:latin typeface="Courier New" pitchFamily="49" charset="0"/>
              </a:rPr>
              <a:t>Matrix;list</a:t>
            </a:r>
            <a:r>
              <a:rPr lang="en-US" altLang="en-US" sz="1400" b="1" dirty="0">
                <a:latin typeface="Courier New" pitchFamily="49" charset="0"/>
              </a:rPr>
              <a:t> ; lm = 1'ggi * &lt;</a:t>
            </a:r>
            <a:r>
              <a:rPr lang="en-US" altLang="en-US" sz="1400" b="1" dirty="0" err="1">
                <a:latin typeface="Courier New" pitchFamily="49" charset="0"/>
              </a:rPr>
              <a:t>ggi'ggi</a:t>
            </a:r>
            <a:r>
              <a:rPr lang="en-US" altLang="en-US" sz="1400" b="1" dirty="0">
                <a:latin typeface="Courier New" pitchFamily="49" charset="0"/>
              </a:rPr>
              <a:t>&gt; * ggi'1 $</a:t>
            </a:r>
          </a:p>
          <a:p>
            <a:endParaRPr lang="en-US" altLang="en-US" sz="1400" b="1" dirty="0">
              <a:latin typeface="Courier New" pitchFamily="49" charset="0"/>
            </a:endParaRPr>
          </a:p>
          <a:p>
            <a:r>
              <a:rPr lang="en-US" altLang="en-US" b="1" dirty="0">
                <a:latin typeface="Courier New" pitchFamily="49" charset="0"/>
              </a:rPr>
              <a:t>Matrix LM       has  1 rows and  1 columns.</a:t>
            </a:r>
          </a:p>
          <a:p>
            <a:r>
              <a:rPr lang="en-US" altLang="en-US" b="1" dirty="0">
                <a:latin typeface="Courier New" pitchFamily="49" charset="0"/>
              </a:rPr>
              <a:t>               1</a:t>
            </a:r>
          </a:p>
          <a:p>
            <a:r>
              <a:rPr lang="en-US" altLang="en-US" b="1" dirty="0">
                <a:latin typeface="Courier New" pitchFamily="49" charset="0"/>
              </a:rPr>
              <a:t>        +--------------</a:t>
            </a:r>
          </a:p>
          <a:p>
            <a:r>
              <a:rPr lang="en-US" altLang="en-US" b="1" dirty="0">
                <a:latin typeface="Courier New" pitchFamily="49" charset="0"/>
              </a:rPr>
              <a:t>       1|  23468.7</a:t>
            </a:r>
          </a:p>
          <a:p>
            <a:endParaRPr lang="en-US" altLang="en-US" b="1" dirty="0">
              <a:latin typeface="Courier New" pitchFamily="49" charset="0"/>
            </a:endParaRPr>
          </a:p>
          <a:p>
            <a:r>
              <a:rPr lang="en-US" altLang="en-US" sz="1400" b="1" dirty="0">
                <a:latin typeface="Courier New" pitchFamily="49" charset="0"/>
              </a:rPr>
              <a:t>? Use built-in procedure. </a:t>
            </a:r>
          </a:p>
          <a:p>
            <a:r>
              <a:rPr lang="en-US" altLang="en-US" sz="1400" b="1" dirty="0">
                <a:latin typeface="Courier New" pitchFamily="49" charset="0"/>
              </a:rPr>
              <a:t>? LM is computed with actual Hessian instead of BHHH</a:t>
            </a:r>
          </a:p>
          <a:p>
            <a:r>
              <a:rPr lang="en-US" altLang="en-US" sz="1400" b="1" dirty="0" err="1">
                <a:latin typeface="Courier New" pitchFamily="49" charset="0"/>
              </a:rPr>
              <a:t>Loglinear</a:t>
            </a:r>
            <a:r>
              <a:rPr lang="en-US" altLang="en-US" sz="1400" b="1" dirty="0">
                <a:latin typeface="Courier New" pitchFamily="49" charset="0"/>
              </a:rPr>
              <a:t> ; Lhs = </a:t>
            </a:r>
            <a:r>
              <a:rPr lang="en-US" altLang="en-US" sz="1400" b="1" dirty="0" err="1">
                <a:latin typeface="Courier New" pitchFamily="49" charset="0"/>
              </a:rPr>
              <a:t>hhninc</a:t>
            </a:r>
            <a:r>
              <a:rPr lang="en-US" altLang="en-US" sz="1400" b="1" dirty="0">
                <a:latin typeface="Courier New" pitchFamily="49" charset="0"/>
              </a:rPr>
              <a:t> ; </a:t>
            </a:r>
            <a:r>
              <a:rPr lang="en-US" altLang="en-US" sz="1400" b="1" dirty="0" err="1">
                <a:latin typeface="Courier New" pitchFamily="49" charset="0"/>
              </a:rPr>
              <a:t>Rhs</a:t>
            </a:r>
            <a:r>
              <a:rPr lang="en-US" altLang="en-US" sz="1400" b="1" dirty="0">
                <a:latin typeface="Courier New" pitchFamily="49" charset="0"/>
              </a:rPr>
              <a:t> = x ; Model = Exponential $</a:t>
            </a:r>
          </a:p>
          <a:p>
            <a:r>
              <a:rPr lang="en-US" altLang="en-US" sz="1400" b="1" dirty="0" err="1">
                <a:latin typeface="Courier New" pitchFamily="49" charset="0"/>
              </a:rPr>
              <a:t>logl;lhs</a:t>
            </a:r>
            <a:r>
              <a:rPr lang="en-US" altLang="en-US" sz="1400" b="1" dirty="0">
                <a:latin typeface="Courier New" pitchFamily="49" charset="0"/>
              </a:rPr>
              <a:t>=</a:t>
            </a:r>
            <a:r>
              <a:rPr lang="en-US" altLang="en-US" sz="1400" b="1" dirty="0" err="1">
                <a:latin typeface="Courier New" pitchFamily="49" charset="0"/>
              </a:rPr>
              <a:t>hhninc;rhs</a:t>
            </a:r>
            <a:r>
              <a:rPr lang="en-US" altLang="en-US" sz="1400" b="1" dirty="0">
                <a:latin typeface="Courier New" pitchFamily="49" charset="0"/>
              </a:rPr>
              <a:t>=</a:t>
            </a:r>
            <a:r>
              <a:rPr lang="en-US" altLang="en-US" sz="1400" b="1" dirty="0" err="1">
                <a:latin typeface="Courier New" pitchFamily="49" charset="0"/>
              </a:rPr>
              <a:t>x;model</a:t>
            </a:r>
            <a:r>
              <a:rPr lang="en-US" altLang="en-US" sz="1400" b="1" dirty="0">
                <a:latin typeface="Courier New" pitchFamily="49" charset="0"/>
              </a:rPr>
              <a:t>=</a:t>
            </a:r>
            <a:r>
              <a:rPr lang="en-US" altLang="en-US" sz="1400" b="1" dirty="0" err="1">
                <a:latin typeface="Courier New" pitchFamily="49" charset="0"/>
              </a:rPr>
              <a:t>gamma;start</a:t>
            </a:r>
            <a:r>
              <a:rPr lang="en-US" altLang="en-US" sz="1400" b="1" dirty="0">
                <a:latin typeface="Courier New" pitchFamily="49" charset="0"/>
              </a:rPr>
              <a:t>=b,1;maxit=0 $</a:t>
            </a:r>
          </a:p>
          <a:p>
            <a:endParaRPr lang="en-US" altLang="en-US" b="1" dirty="0"/>
          </a:p>
          <a:p>
            <a:r>
              <a:rPr lang="en-US" altLang="en-US" b="1" dirty="0">
                <a:latin typeface="Courier New" pitchFamily="49" charset="0"/>
              </a:rPr>
              <a:t>| LM Stat. at start values       9604.33     |</a:t>
            </a:r>
          </a:p>
          <a:p>
            <a:endParaRPr lang="en-US" altLang="en-US" sz="1400" b="1" dirty="0">
              <a:latin typeface="Courier New" pitchFamily="49" charset="0"/>
            </a:endParaRPr>
          </a:p>
          <a:p>
            <a:endParaRPr lang="en-US" altLang="en-US" sz="1400" b="1" dirty="0">
              <a:latin typeface="Courier New" pitchFamily="49" charset="0"/>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a:xfrm>
            <a:off x="228600" y="533400"/>
            <a:ext cx="8686800" cy="1143000"/>
          </a:xfrm>
        </p:spPr>
        <p:txBody>
          <a:bodyPr/>
          <a:lstStyle/>
          <a:p>
            <a:pPr eaLnBrk="1" hangingPunct="1"/>
            <a:r>
              <a:rPr lang="en-US" altLang="en-US" dirty="0" smtClean="0"/>
              <a:t>Clustered Data</a:t>
            </a:r>
          </a:p>
        </p:txBody>
      </p:sp>
      <p:graphicFrame>
        <p:nvGraphicFramePr>
          <p:cNvPr id="137219" name="Object 4"/>
          <p:cNvGraphicFramePr>
            <a:graphicFrameLocks noChangeAspect="1"/>
          </p:cNvGraphicFramePr>
          <p:nvPr>
            <p:extLst>
              <p:ext uri="{D42A27DB-BD31-4B8C-83A1-F6EECF244321}">
                <p14:modId xmlns="" xmlns:p14="http://schemas.microsoft.com/office/powerpoint/2010/main" val="840059419"/>
              </p:ext>
            </p:extLst>
          </p:nvPr>
        </p:nvGraphicFramePr>
        <p:xfrm>
          <a:off x="958056" y="1981200"/>
          <a:ext cx="7227888" cy="3949700"/>
        </p:xfrm>
        <a:graphic>
          <a:graphicData uri="http://schemas.openxmlformats.org/presentationml/2006/ole">
            <p:oleObj spid="_x0000_s137224" name="Equation" r:id="rId4" imgW="4648200" imgH="2540000" progId="Equation.DSMT4">
              <p:embed/>
            </p:oleObj>
          </a:graphicData>
        </a:graphic>
      </p:graphicFrame>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p:txBody>
          <a:bodyPr/>
          <a:lstStyle/>
          <a:p>
            <a:pPr eaLnBrk="1" hangingPunct="1"/>
            <a:r>
              <a:rPr lang="en-US" altLang="en-US" smtClean="0"/>
              <a:t>Inference with ‘Clustering’</a:t>
            </a:r>
          </a:p>
        </p:txBody>
      </p:sp>
      <p:graphicFrame>
        <p:nvGraphicFramePr>
          <p:cNvPr id="139267" name="Object 4"/>
          <p:cNvGraphicFramePr>
            <a:graphicFrameLocks noChangeAspect="1"/>
          </p:cNvGraphicFramePr>
          <p:nvPr/>
        </p:nvGraphicFramePr>
        <p:xfrm>
          <a:off x="838200" y="1905000"/>
          <a:ext cx="7627938" cy="4702175"/>
        </p:xfrm>
        <a:graphic>
          <a:graphicData uri="http://schemas.openxmlformats.org/presentationml/2006/ole">
            <p:oleObj spid="_x0000_s139271" name="Equation" r:id="rId4" imgW="4965700" imgH="3060700" progId="Equation.DSMT4">
              <p:embed/>
            </p:oleObj>
          </a:graphicData>
        </a:graphic>
      </p:graphicFrame>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a:xfrm>
            <a:off x="457200" y="152400"/>
            <a:ext cx="8229600" cy="1143000"/>
          </a:xfrm>
        </p:spPr>
        <p:txBody>
          <a:bodyPr/>
          <a:lstStyle/>
          <a:p>
            <a:pPr eaLnBrk="1" hangingPunct="1"/>
            <a:r>
              <a:rPr lang="en-US" altLang="en-US" smtClean="0"/>
              <a:t>Cluster Estimation</a:t>
            </a:r>
          </a:p>
        </p:txBody>
      </p:sp>
      <p:pic>
        <p:nvPicPr>
          <p:cNvPr id="141315" name="Picture 4"/>
          <p:cNvPicPr>
            <a:picLocks noChangeAspect="1" noChangeArrowheads="1"/>
          </p:cNvPicPr>
          <p:nvPr/>
        </p:nvPicPr>
        <p:blipFill>
          <a:blip r:embed="rId3" cstate="print"/>
          <a:srcRect/>
          <a:stretch>
            <a:fillRect/>
          </a:stretch>
        </p:blipFill>
        <p:spPr bwMode="auto">
          <a:xfrm>
            <a:off x="914400" y="1371600"/>
            <a:ext cx="8021638" cy="3886200"/>
          </a:xfrm>
          <a:prstGeom prst="rect">
            <a:avLst/>
          </a:prstGeom>
          <a:noFill/>
          <a:ln w="19050">
            <a:noFill/>
            <a:miter lim="800000"/>
            <a:headEnd/>
            <a:tailEnd/>
          </a:ln>
        </p:spPr>
      </p:pic>
      <p:pic>
        <p:nvPicPr>
          <p:cNvPr id="141316" name="Picture 5"/>
          <p:cNvPicPr>
            <a:picLocks noChangeAspect="1" noChangeArrowheads="1"/>
          </p:cNvPicPr>
          <p:nvPr/>
        </p:nvPicPr>
        <p:blipFill>
          <a:blip r:embed="rId4" cstate="print"/>
          <a:srcRect/>
          <a:stretch>
            <a:fillRect/>
          </a:stretch>
        </p:blipFill>
        <p:spPr bwMode="auto">
          <a:xfrm>
            <a:off x="939800" y="5257800"/>
            <a:ext cx="7996238" cy="1295400"/>
          </a:xfrm>
          <a:prstGeom prst="rect">
            <a:avLst/>
          </a:prstGeom>
          <a:noFill/>
          <a:ln w="19050">
            <a:noFill/>
            <a:miter lim="800000"/>
            <a:headEnd/>
            <a:tailEnd/>
          </a:ln>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p:txBody>
          <a:bodyPr/>
          <a:lstStyle/>
          <a:p>
            <a:pPr eaLnBrk="1" hangingPunct="1"/>
            <a:r>
              <a:rPr lang="en-US" altLang="en-US" smtClean="0"/>
              <a:t>On Clustering</a:t>
            </a:r>
          </a:p>
        </p:txBody>
      </p:sp>
      <p:sp>
        <p:nvSpPr>
          <p:cNvPr id="143363" name="Rectangle 3"/>
          <p:cNvSpPr>
            <a:spLocks noGrp="1" noChangeArrowheads="1"/>
          </p:cNvSpPr>
          <p:nvPr>
            <p:ph idx="1"/>
          </p:nvPr>
        </p:nvSpPr>
        <p:spPr/>
        <p:txBody>
          <a:bodyPr/>
          <a:lstStyle/>
          <a:p>
            <a:pPr eaLnBrk="1" hangingPunct="1"/>
            <a:r>
              <a:rPr lang="en-US" altLang="en-US" dirty="0" smtClean="0"/>
              <a:t>The theory is rather loose.</a:t>
            </a:r>
          </a:p>
          <a:p>
            <a:pPr eaLnBrk="1" hangingPunct="1"/>
            <a:r>
              <a:rPr lang="en-US" altLang="en-US" dirty="0" smtClean="0"/>
              <a:t>That the </a:t>
            </a:r>
            <a:r>
              <a:rPr lang="en-US" altLang="en-US" dirty="0" err="1" smtClean="0"/>
              <a:t>marginals</a:t>
            </a:r>
            <a:r>
              <a:rPr lang="en-US" altLang="en-US" dirty="0" smtClean="0"/>
              <a:t> would be correctly specified while there is ‘correlation’ across observations is ambiguous</a:t>
            </a:r>
          </a:p>
          <a:p>
            <a:pPr eaLnBrk="1" hangingPunct="1"/>
            <a:r>
              <a:rPr lang="en-US" altLang="en-US" dirty="0" smtClean="0"/>
              <a:t>It seems to work pretty well in practice (anyway)</a:t>
            </a:r>
          </a:p>
          <a:p>
            <a:pPr eaLnBrk="1" hangingPunct="1"/>
            <a:r>
              <a:rPr lang="en-US" altLang="en-US" dirty="0" smtClean="0"/>
              <a:t>BUT…  It does not imply that one can safely just pool the observations in a panel and ignore unobserved common effects.</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p:txBody>
          <a:bodyPr/>
          <a:lstStyle/>
          <a:p>
            <a:pPr eaLnBrk="1" hangingPunct="1"/>
            <a:r>
              <a:rPr lang="en-US" altLang="en-US" smtClean="0"/>
              <a:t>‘Robust’ Estimation</a:t>
            </a:r>
          </a:p>
        </p:txBody>
      </p:sp>
      <p:sp>
        <p:nvSpPr>
          <p:cNvPr id="145411" name="Rectangle 3"/>
          <p:cNvSpPr>
            <a:spLocks noGrp="1" noChangeArrowheads="1"/>
          </p:cNvSpPr>
          <p:nvPr>
            <p:ph idx="1"/>
          </p:nvPr>
        </p:nvSpPr>
        <p:spPr/>
        <p:txBody>
          <a:bodyPr/>
          <a:lstStyle/>
          <a:p>
            <a:pPr eaLnBrk="1" hangingPunct="1"/>
            <a:r>
              <a:rPr lang="en-US" altLang="en-US" smtClean="0"/>
              <a:t>If the model is misspecified in some way, then the information matrix equality does not hold.</a:t>
            </a:r>
          </a:p>
          <a:p>
            <a:pPr eaLnBrk="1" hangingPunct="1"/>
            <a:r>
              <a:rPr lang="en-US" altLang="en-US" smtClean="0"/>
              <a:t>Assuming the estimator remains consistent, the appropriate asymptotic covariance matrix would be the ‘robust’ matrix, actually, the original one,</a:t>
            </a:r>
          </a:p>
          <a:p>
            <a:pPr eaLnBrk="1" hangingPunct="1"/>
            <a:endParaRPr lang="en-US" altLang="en-US" smtClean="0"/>
          </a:p>
        </p:txBody>
      </p:sp>
      <p:graphicFrame>
        <p:nvGraphicFramePr>
          <p:cNvPr id="145412" name="Object 4"/>
          <p:cNvGraphicFramePr>
            <a:graphicFrameLocks noChangeAspect="1"/>
          </p:cNvGraphicFramePr>
          <p:nvPr/>
        </p:nvGraphicFramePr>
        <p:xfrm>
          <a:off x="914400" y="4184650"/>
          <a:ext cx="7848600" cy="1397000"/>
        </p:xfrm>
        <a:graphic>
          <a:graphicData uri="http://schemas.openxmlformats.org/presentationml/2006/ole">
            <p:oleObj spid="_x0000_s145416" name="Equation" r:id="rId4" imgW="4000500" imgH="711200" progId="Equation.DSMT4">
              <p:embed/>
            </p:oleObj>
          </a:graphicData>
        </a:graphic>
      </p:graphicFrame>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stretch>
            <a:fillRect/>
          </a:stretch>
        </p:blipFill>
        <p:spPr>
          <a:xfrm>
            <a:off x="304800" y="1676400"/>
            <a:ext cx="8447079" cy="3809999"/>
          </a:xfrm>
          <a:prstGeom prst="rect">
            <a:avLst/>
          </a:prstGeom>
        </p:spPr>
      </p:pic>
    </p:spTree>
    <p:extLst>
      <p:ext uri="{BB962C8B-B14F-4D97-AF65-F5344CB8AC3E}">
        <p14:creationId xmlns="" xmlns:p14="http://schemas.microsoft.com/office/powerpoint/2010/main" val="89519056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381000" y="3124200"/>
            <a:ext cx="8615362" cy="1111891"/>
          </a:xfrm>
          <a:prstGeom prst="rect">
            <a:avLst/>
          </a:prstGeom>
        </p:spPr>
      </p:pic>
      <p:sp>
        <p:nvSpPr>
          <p:cNvPr id="3" name="TextBox 2"/>
          <p:cNvSpPr txBox="1"/>
          <p:nvPr/>
        </p:nvSpPr>
        <p:spPr>
          <a:xfrm>
            <a:off x="685800" y="1905000"/>
            <a:ext cx="8001000" cy="369332"/>
          </a:xfrm>
          <a:prstGeom prst="rect">
            <a:avLst/>
          </a:prstGeom>
          <a:noFill/>
        </p:spPr>
        <p:txBody>
          <a:bodyPr wrap="square" rtlCol="0">
            <a:spAutoFit/>
          </a:bodyPr>
          <a:lstStyle/>
          <a:p>
            <a:r>
              <a:rPr lang="en-US" dirty="0" smtClean="0"/>
              <a:t>From Cameron and Miller: Practitioner’s Guide…    Clustering</a:t>
            </a:r>
            <a:endParaRPr lang="en-US" dirty="0"/>
          </a:p>
        </p:txBody>
      </p:sp>
    </p:spTree>
    <p:extLst>
      <p:ext uri="{BB962C8B-B14F-4D97-AF65-F5344CB8AC3E}">
        <p14:creationId xmlns="" xmlns:p14="http://schemas.microsoft.com/office/powerpoint/2010/main" val="142425671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a:xfrm>
            <a:off x="457200" y="533400"/>
            <a:ext cx="8229600" cy="838200"/>
          </a:xfrm>
        </p:spPr>
        <p:txBody>
          <a:bodyPr/>
          <a:lstStyle/>
          <a:p>
            <a:pPr eaLnBrk="1" hangingPunct="1"/>
            <a:r>
              <a:rPr lang="en-US" altLang="en-US" smtClean="0"/>
              <a:t>A Concentrated Log Likelihood</a:t>
            </a:r>
          </a:p>
        </p:txBody>
      </p:sp>
      <p:graphicFrame>
        <p:nvGraphicFramePr>
          <p:cNvPr id="87043" name="Object 4"/>
          <p:cNvGraphicFramePr>
            <a:graphicFrameLocks noChangeAspect="1"/>
          </p:cNvGraphicFramePr>
          <p:nvPr/>
        </p:nvGraphicFramePr>
        <p:xfrm>
          <a:off x="1752600" y="1527175"/>
          <a:ext cx="5815013" cy="4873625"/>
        </p:xfrm>
        <a:graphic>
          <a:graphicData uri="http://schemas.openxmlformats.org/presentationml/2006/ole">
            <p:oleObj spid="_x0000_s230406" name="Equation" r:id="rId4" imgW="3683000" imgH="3086100" progId="Equation.DSMT4">
              <p:embed/>
            </p:oleObj>
          </a:graphicData>
        </a:graphic>
      </p:graphicFrame>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tle 1"/>
          <p:cNvSpPr>
            <a:spLocks noGrp="1"/>
          </p:cNvSpPr>
          <p:nvPr>
            <p:ph type="title"/>
          </p:nvPr>
        </p:nvSpPr>
        <p:spPr/>
        <p:txBody>
          <a:bodyPr/>
          <a:lstStyle/>
          <a:p>
            <a:r>
              <a:rPr lang="en-US" altLang="en-US" smtClean="0"/>
              <a:t>Normal Linear Regression</a:t>
            </a:r>
          </a:p>
        </p:txBody>
      </p:sp>
      <p:graphicFrame>
        <p:nvGraphicFramePr>
          <p:cNvPr id="3" name="Object 2"/>
          <p:cNvGraphicFramePr>
            <a:graphicFrameLocks noChangeAspect="1"/>
          </p:cNvGraphicFramePr>
          <p:nvPr/>
        </p:nvGraphicFramePr>
        <p:xfrm>
          <a:off x="609600" y="1828800"/>
          <a:ext cx="7883525" cy="4249738"/>
        </p:xfrm>
        <a:graphic>
          <a:graphicData uri="http://schemas.openxmlformats.org/presentationml/2006/ole">
            <p:oleObj spid="_x0000_s231430" name="Equation" r:id="rId3" imgW="4902200" imgH="2641600" progId="Equation.DSMT4">
              <p:embed/>
            </p:oleObj>
          </a:graphicData>
        </a:graphic>
      </p:graphicFrame>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a:xfrm>
            <a:off x="381000" y="685800"/>
            <a:ext cx="8229600" cy="1143000"/>
          </a:xfrm>
        </p:spPr>
        <p:txBody>
          <a:bodyPr/>
          <a:lstStyle/>
          <a:p>
            <a:pPr eaLnBrk="1" hangingPunct="1"/>
            <a:r>
              <a:rPr lang="en-US" altLang="en-US" smtClean="0"/>
              <a:t>Two Step Estimation and Murphy/Topel</a:t>
            </a:r>
          </a:p>
        </p:txBody>
      </p:sp>
      <p:graphicFrame>
        <p:nvGraphicFramePr>
          <p:cNvPr id="147459" name="Object 4"/>
          <p:cNvGraphicFramePr>
            <a:graphicFrameLocks noChangeAspect="1"/>
          </p:cNvGraphicFramePr>
          <p:nvPr/>
        </p:nvGraphicFramePr>
        <p:xfrm>
          <a:off x="1152525" y="2006600"/>
          <a:ext cx="6991350" cy="4089400"/>
        </p:xfrm>
        <a:graphic>
          <a:graphicData uri="http://schemas.openxmlformats.org/presentationml/2006/ole">
            <p:oleObj spid="_x0000_s147463" name="Equation" r:id="rId4" imgW="4559300" imgH="2667000" progId="Equation.DSMT4">
              <p:embed/>
            </p:oleObj>
          </a:graphicData>
        </a:graphic>
      </p:graphicFrame>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ChangeArrowheads="1"/>
          </p:cNvSpPr>
          <p:nvPr>
            <p:ph type="title"/>
          </p:nvPr>
        </p:nvSpPr>
        <p:spPr/>
        <p:txBody>
          <a:bodyPr/>
          <a:lstStyle/>
          <a:p>
            <a:pPr eaLnBrk="1" hangingPunct="1"/>
            <a:r>
              <a:rPr lang="en-US" altLang="en-US" smtClean="0"/>
              <a:t>Two Step Estimation</a:t>
            </a:r>
          </a:p>
        </p:txBody>
      </p:sp>
      <p:graphicFrame>
        <p:nvGraphicFramePr>
          <p:cNvPr id="149507" name="Object 4"/>
          <p:cNvGraphicFramePr>
            <a:graphicFrameLocks noChangeAspect="1"/>
          </p:cNvGraphicFramePr>
          <p:nvPr/>
        </p:nvGraphicFramePr>
        <p:xfrm>
          <a:off x="609600" y="2133600"/>
          <a:ext cx="8077200" cy="2779713"/>
        </p:xfrm>
        <a:graphic>
          <a:graphicData uri="http://schemas.openxmlformats.org/presentationml/2006/ole">
            <p:oleObj spid="_x0000_s149511" name="Equation" r:id="rId4" imgW="4686300" imgH="1612900" progId="Equation.DSMT4">
              <p:embed/>
            </p:oleObj>
          </a:graphicData>
        </a:graphic>
      </p:graphicFrame>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Picture 2"/>
          <p:cNvPicPr>
            <a:picLocks noChangeAspect="1"/>
          </p:cNvPicPr>
          <p:nvPr/>
        </p:nvPicPr>
        <p:blipFill>
          <a:blip r:embed="rId2" cstate="print"/>
          <a:srcRect/>
          <a:stretch>
            <a:fillRect/>
          </a:stretch>
        </p:blipFill>
        <p:spPr bwMode="auto">
          <a:xfrm>
            <a:off x="238125" y="1962150"/>
            <a:ext cx="8667750" cy="2933700"/>
          </a:xfrm>
          <a:prstGeom prst="rect">
            <a:avLst/>
          </a:prstGeom>
          <a:noFill/>
          <a:ln w="9525">
            <a:noFill/>
            <a:miter lim="800000"/>
            <a:headEnd/>
            <a:tailEnd/>
          </a:ln>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p:txBody>
          <a:bodyPr/>
          <a:lstStyle/>
          <a:p>
            <a:pPr eaLnBrk="1" hangingPunct="1"/>
            <a:r>
              <a:rPr lang="en-US" altLang="en-US" smtClean="0"/>
              <a:t>Murphy-Topel  -  1</a:t>
            </a:r>
          </a:p>
        </p:txBody>
      </p:sp>
      <p:graphicFrame>
        <p:nvGraphicFramePr>
          <p:cNvPr id="152579" name="Object 4"/>
          <p:cNvGraphicFramePr>
            <a:graphicFrameLocks noChangeAspect="1"/>
          </p:cNvGraphicFramePr>
          <p:nvPr/>
        </p:nvGraphicFramePr>
        <p:xfrm>
          <a:off x="1752600" y="2038350"/>
          <a:ext cx="5867400" cy="3981450"/>
        </p:xfrm>
        <a:graphic>
          <a:graphicData uri="http://schemas.openxmlformats.org/presentationml/2006/ole">
            <p:oleObj spid="_x0000_s152583" name="Equation" r:id="rId4" imgW="3594100" imgH="2438400" progId="Equation.DSMT4">
              <p:embed/>
            </p:oleObj>
          </a:graphicData>
        </a:graphic>
      </p:graphicFrame>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p:txBody>
          <a:bodyPr/>
          <a:lstStyle/>
          <a:p>
            <a:pPr eaLnBrk="1" hangingPunct="1"/>
            <a:r>
              <a:rPr lang="en-US" altLang="en-US" smtClean="0"/>
              <a:t>Murphy-Topel  -  2</a:t>
            </a:r>
          </a:p>
        </p:txBody>
      </p:sp>
      <p:graphicFrame>
        <p:nvGraphicFramePr>
          <p:cNvPr id="154627" name="Object 4"/>
          <p:cNvGraphicFramePr>
            <a:graphicFrameLocks noGrp="1" noChangeAspect="1"/>
          </p:cNvGraphicFramePr>
          <p:nvPr>
            <p:ph idx="1"/>
          </p:nvPr>
        </p:nvGraphicFramePr>
        <p:xfrm>
          <a:off x="1327150" y="1828800"/>
          <a:ext cx="6675438" cy="4038600"/>
        </p:xfrm>
        <a:graphic>
          <a:graphicData uri="http://schemas.openxmlformats.org/presentationml/2006/ole">
            <p:oleObj spid="_x0000_s154631" name="Equation" r:id="rId4" imgW="4114800" imgH="2489200" progId="Equation.DSMT4">
              <p:embed/>
            </p:oleObj>
          </a:graphicData>
        </a:graphic>
      </p:graphicFrame>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ChangeArrowheads="1"/>
          </p:cNvSpPr>
          <p:nvPr>
            <p:ph type="title"/>
          </p:nvPr>
        </p:nvSpPr>
        <p:spPr/>
        <p:txBody>
          <a:bodyPr/>
          <a:lstStyle/>
          <a:p>
            <a:pPr eaLnBrk="1" hangingPunct="1"/>
            <a:r>
              <a:rPr lang="en-US" altLang="en-US" smtClean="0"/>
              <a:t>Optimization - Algorithms</a:t>
            </a:r>
          </a:p>
        </p:txBody>
      </p:sp>
      <p:graphicFrame>
        <p:nvGraphicFramePr>
          <p:cNvPr id="166915" name="Object 4"/>
          <p:cNvGraphicFramePr>
            <a:graphicFrameLocks noChangeAspect="1"/>
          </p:cNvGraphicFramePr>
          <p:nvPr/>
        </p:nvGraphicFramePr>
        <p:xfrm>
          <a:off x="1371600" y="2133600"/>
          <a:ext cx="6705600" cy="3794125"/>
        </p:xfrm>
        <a:graphic>
          <a:graphicData uri="http://schemas.openxmlformats.org/presentationml/2006/ole">
            <p:oleObj spid="_x0000_s166919" name="Equation" r:id="rId4" imgW="3276600" imgH="1854200" progId="Equation.DSMT4">
              <p:embed/>
            </p:oleObj>
          </a:graphicData>
        </a:graphic>
      </p:graphicFrame>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ChangeArrowheads="1"/>
          </p:cNvSpPr>
          <p:nvPr>
            <p:ph type="title"/>
          </p:nvPr>
        </p:nvSpPr>
        <p:spPr/>
        <p:txBody>
          <a:bodyPr/>
          <a:lstStyle/>
          <a:p>
            <a:pPr eaLnBrk="1" hangingPunct="1"/>
            <a:r>
              <a:rPr lang="en-US" altLang="en-US" smtClean="0"/>
              <a:t>Optimization</a:t>
            </a:r>
          </a:p>
        </p:txBody>
      </p:sp>
      <p:graphicFrame>
        <p:nvGraphicFramePr>
          <p:cNvPr id="168963" name="Object 4"/>
          <p:cNvGraphicFramePr>
            <a:graphicFrameLocks noChangeAspect="1"/>
          </p:cNvGraphicFramePr>
          <p:nvPr/>
        </p:nvGraphicFramePr>
        <p:xfrm>
          <a:off x="1503363" y="2133600"/>
          <a:ext cx="6367462" cy="3744913"/>
        </p:xfrm>
        <a:graphic>
          <a:graphicData uri="http://schemas.openxmlformats.org/presentationml/2006/ole">
            <p:oleObj spid="_x0000_s168967" name="Equation" r:id="rId4" imgW="3670300" imgH="2159000" progId="Equation.DSMT4">
              <p:embed/>
            </p:oleObj>
          </a:graphicData>
        </a:graphic>
      </p:graphicFrame>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noChangeArrowheads="1"/>
          </p:cNvSpPr>
          <p:nvPr>
            <p:ph type="title"/>
          </p:nvPr>
        </p:nvSpPr>
        <p:spPr/>
        <p:txBody>
          <a:bodyPr/>
          <a:lstStyle/>
          <a:p>
            <a:pPr eaLnBrk="1" hangingPunct="1"/>
            <a:r>
              <a:rPr lang="en-US" altLang="en-US" smtClean="0"/>
              <a:t>Algorithms</a:t>
            </a:r>
          </a:p>
        </p:txBody>
      </p:sp>
      <p:graphicFrame>
        <p:nvGraphicFramePr>
          <p:cNvPr id="171011" name="Object 4"/>
          <p:cNvGraphicFramePr>
            <a:graphicFrameLocks noChangeAspect="1"/>
          </p:cNvGraphicFramePr>
          <p:nvPr/>
        </p:nvGraphicFramePr>
        <p:xfrm>
          <a:off x="1285875" y="2236788"/>
          <a:ext cx="6162675" cy="3759200"/>
        </p:xfrm>
        <a:graphic>
          <a:graphicData uri="http://schemas.openxmlformats.org/presentationml/2006/ole">
            <p:oleObj spid="_x0000_s171015" name="Equation" r:id="rId4" imgW="3911600" imgH="2387600" progId="Equation.DSMT4">
              <p:embed/>
            </p:oleObj>
          </a:graphicData>
        </a:graphic>
      </p:graphicFrame>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noChangeArrowheads="1"/>
          </p:cNvSpPr>
          <p:nvPr>
            <p:ph type="title"/>
          </p:nvPr>
        </p:nvSpPr>
        <p:spPr/>
        <p:txBody>
          <a:bodyPr/>
          <a:lstStyle/>
          <a:p>
            <a:pPr eaLnBrk="1" hangingPunct="1"/>
            <a:r>
              <a:rPr lang="en-US" altLang="en-US" smtClean="0"/>
              <a:t>Line Search Methods</a:t>
            </a:r>
          </a:p>
        </p:txBody>
      </p:sp>
      <p:graphicFrame>
        <p:nvGraphicFramePr>
          <p:cNvPr id="173059" name="Object 4"/>
          <p:cNvGraphicFramePr>
            <a:graphicFrameLocks noChangeAspect="1"/>
          </p:cNvGraphicFramePr>
          <p:nvPr/>
        </p:nvGraphicFramePr>
        <p:xfrm>
          <a:off x="1143000" y="2614613"/>
          <a:ext cx="7086600" cy="2185987"/>
        </p:xfrm>
        <a:graphic>
          <a:graphicData uri="http://schemas.openxmlformats.org/presentationml/2006/ole">
            <p:oleObj spid="_x0000_s173063" name="Equation" r:id="rId4" imgW="3746500" imgH="1155700" progId="Equation.DSMT4">
              <p:embed/>
            </p:oleObj>
          </a:graphicData>
        </a:graphic>
      </p:graphicFrame>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p:txBody>
          <a:bodyPr/>
          <a:lstStyle/>
          <a:p>
            <a:pPr eaLnBrk="1" hangingPunct="1"/>
            <a:r>
              <a:rPr lang="en-US" altLang="en-US" smtClean="0"/>
              <a:t>Quasi-Newton Methods</a:t>
            </a:r>
          </a:p>
        </p:txBody>
      </p:sp>
      <p:graphicFrame>
        <p:nvGraphicFramePr>
          <p:cNvPr id="175107" name="Object 4"/>
          <p:cNvGraphicFramePr>
            <a:graphicFrameLocks noChangeAspect="1"/>
          </p:cNvGraphicFramePr>
          <p:nvPr/>
        </p:nvGraphicFramePr>
        <p:xfrm>
          <a:off x="876300" y="2417763"/>
          <a:ext cx="6667500" cy="2686050"/>
        </p:xfrm>
        <a:graphic>
          <a:graphicData uri="http://schemas.openxmlformats.org/presentationml/2006/ole">
            <p:oleObj spid="_x0000_s175111" name="Equation" r:id="rId4" imgW="3467100" imgH="1397000" progId="Equation.DSMT4">
              <p:embed/>
            </p:oleObj>
          </a:graphicData>
        </a:graphic>
      </p:graphicFrame>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ChangeArrowheads="1"/>
          </p:cNvSpPr>
          <p:nvPr>
            <p:ph type="title"/>
          </p:nvPr>
        </p:nvSpPr>
        <p:spPr/>
        <p:txBody>
          <a:bodyPr/>
          <a:lstStyle/>
          <a:p>
            <a:pPr eaLnBrk="1" hangingPunct="1"/>
            <a:r>
              <a:rPr lang="en-US" altLang="en-US" smtClean="0"/>
              <a:t>Stopping Rule</a:t>
            </a:r>
          </a:p>
        </p:txBody>
      </p:sp>
      <p:graphicFrame>
        <p:nvGraphicFramePr>
          <p:cNvPr id="177155" name="Object 4"/>
          <p:cNvGraphicFramePr>
            <a:graphicFrameLocks noChangeAspect="1"/>
          </p:cNvGraphicFramePr>
          <p:nvPr>
            <p:extLst>
              <p:ext uri="{D42A27DB-BD31-4B8C-83A1-F6EECF244321}">
                <p14:modId xmlns="" xmlns:p14="http://schemas.microsoft.com/office/powerpoint/2010/main" val="303015930"/>
              </p:ext>
            </p:extLst>
          </p:nvPr>
        </p:nvGraphicFramePr>
        <p:xfrm>
          <a:off x="722313" y="2405063"/>
          <a:ext cx="7013575" cy="2992437"/>
        </p:xfrm>
        <a:graphic>
          <a:graphicData uri="http://schemas.openxmlformats.org/presentationml/2006/ole">
            <p:oleObj spid="_x0000_s177159" name="Equation" r:id="rId4" imgW="4343400" imgH="1854200" progId="Equation.DSMT4">
              <p:embed/>
            </p:oleObj>
          </a:graphicData>
        </a:graphic>
      </p:graphicFrame>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202" name="Picture 2"/>
          <p:cNvPicPr>
            <a:picLocks noChangeAspect="1"/>
          </p:cNvPicPr>
          <p:nvPr/>
        </p:nvPicPr>
        <p:blipFill>
          <a:blip r:embed="rId2" cstate="print"/>
          <a:srcRect/>
          <a:stretch>
            <a:fillRect/>
          </a:stretch>
        </p:blipFill>
        <p:spPr bwMode="auto">
          <a:xfrm>
            <a:off x="1676400" y="1143000"/>
            <a:ext cx="6138863" cy="5257800"/>
          </a:xfrm>
          <a:prstGeom prst="rect">
            <a:avLst/>
          </a:prstGeom>
          <a:noFill/>
          <a:ln w="9525">
            <a:noFill/>
            <a:miter lim="800000"/>
            <a:headEnd/>
            <a:tailEnd/>
          </a:ln>
        </p:spPr>
      </p:pic>
      <p:sp>
        <p:nvSpPr>
          <p:cNvPr id="179203" name="TextBox 3"/>
          <p:cNvSpPr txBox="1">
            <a:spLocks noChangeArrowheads="1"/>
          </p:cNvSpPr>
          <p:nvPr/>
        </p:nvSpPr>
        <p:spPr bwMode="auto">
          <a:xfrm>
            <a:off x="6096000" y="3048000"/>
            <a:ext cx="2514600" cy="1200150"/>
          </a:xfrm>
          <a:prstGeom prst="rect">
            <a:avLst/>
          </a:prstGeom>
          <a:noFill/>
          <a:ln w="9525">
            <a:noFill/>
            <a:miter lim="800000"/>
            <a:headEnd/>
            <a:tailEnd/>
          </a:ln>
        </p:spPr>
        <p:txBody>
          <a:bodyPr>
            <a:spAutoFit/>
          </a:bodyPr>
          <a:lstStyle/>
          <a:p>
            <a:r>
              <a:rPr lang="en-US" altLang="en-US"/>
              <a:t>Start value for constant is log (mean HHNINC)</a:t>
            </a:r>
          </a:p>
          <a:p>
            <a:r>
              <a:rPr lang="en-US" altLang="en-US"/>
              <a:t>Start value for P is 1 =&gt; exponential model.</a:t>
            </a:r>
          </a:p>
        </p:txBody>
      </p:sp>
      <p:sp>
        <p:nvSpPr>
          <p:cNvPr id="179204" name="Rectangle 4"/>
          <p:cNvSpPr>
            <a:spLocks noChangeArrowheads="1"/>
          </p:cNvSpPr>
          <p:nvPr/>
        </p:nvSpPr>
        <p:spPr bwMode="auto">
          <a:xfrm>
            <a:off x="3200400" y="3962400"/>
            <a:ext cx="2819400" cy="228600"/>
          </a:xfrm>
          <a:prstGeom prst="rect">
            <a:avLst/>
          </a:prstGeom>
          <a:solidFill>
            <a:srgbClr val="FF2121">
              <a:alpha val="18823"/>
            </a:srgbClr>
          </a:solidFill>
          <a:ln w="19050" algn="ctr">
            <a:noFill/>
            <a:round/>
            <a:headEnd/>
            <a:tailEnd/>
          </a:ln>
        </p:spPr>
        <p:txBody>
          <a:bodyPr wrap="none"/>
          <a:lstStyle/>
          <a:p>
            <a:endParaRPr lang="en-US" altLang="en-US"/>
          </a:p>
        </p:txBody>
      </p:sp>
      <p:sp>
        <p:nvSpPr>
          <p:cNvPr id="179205" name="Rectangle 5"/>
          <p:cNvSpPr>
            <a:spLocks noChangeArrowheads="1"/>
          </p:cNvSpPr>
          <p:nvPr/>
        </p:nvSpPr>
        <p:spPr bwMode="auto">
          <a:xfrm>
            <a:off x="3225800" y="3276600"/>
            <a:ext cx="2819400" cy="228600"/>
          </a:xfrm>
          <a:prstGeom prst="rect">
            <a:avLst/>
          </a:prstGeom>
          <a:solidFill>
            <a:srgbClr val="FF2121">
              <a:alpha val="18823"/>
            </a:srgbClr>
          </a:solidFill>
          <a:ln w="19050" algn="ctr">
            <a:noFill/>
            <a:round/>
            <a:headEnd/>
            <a:tailEnd/>
          </a:ln>
        </p:spPr>
        <p:txBody>
          <a:bodyPr wrap="none"/>
          <a:lstStyle/>
          <a:p>
            <a:endParaRPr lang="en-US" altLang="en-US"/>
          </a:p>
        </p:txBody>
      </p:sp>
      <p:sp>
        <p:nvSpPr>
          <p:cNvPr id="6" name="Rectangle 4"/>
          <p:cNvSpPr>
            <a:spLocks noChangeArrowheads="1"/>
          </p:cNvSpPr>
          <p:nvPr/>
        </p:nvSpPr>
        <p:spPr bwMode="auto">
          <a:xfrm>
            <a:off x="3200400" y="4648200"/>
            <a:ext cx="2819400" cy="228600"/>
          </a:xfrm>
          <a:prstGeom prst="rect">
            <a:avLst/>
          </a:prstGeom>
          <a:solidFill>
            <a:srgbClr val="FF2121">
              <a:alpha val="18823"/>
            </a:srgbClr>
          </a:solidFill>
          <a:ln w="19050" algn="ctr">
            <a:noFill/>
            <a:round/>
            <a:headEnd/>
            <a:tailEnd/>
          </a:ln>
        </p:spPr>
        <p:txBody>
          <a:bodyPr wrap="none"/>
          <a:lstStyle/>
          <a:p>
            <a:endParaRPr lang="en-US" alt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226" name="Picture 1"/>
          <p:cNvPicPr>
            <a:picLocks noChangeAspect="1"/>
          </p:cNvPicPr>
          <p:nvPr/>
        </p:nvPicPr>
        <p:blipFill>
          <a:blip r:embed="rId2" cstate="print"/>
          <a:srcRect/>
          <a:stretch>
            <a:fillRect/>
          </a:stretch>
        </p:blipFill>
        <p:spPr bwMode="auto">
          <a:xfrm>
            <a:off x="1981200" y="865188"/>
            <a:ext cx="5594350" cy="5535612"/>
          </a:xfrm>
          <a:prstGeom prst="rect">
            <a:avLst/>
          </a:prstGeom>
          <a:noFill/>
          <a:ln w="9525">
            <a:noFill/>
            <a:miter lim="800000"/>
            <a:headEnd/>
            <a:tailEnd/>
          </a:ln>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1250" name="Picture 1"/>
          <p:cNvPicPr>
            <a:picLocks noChangeAspect="1"/>
          </p:cNvPicPr>
          <p:nvPr/>
        </p:nvPicPr>
        <p:blipFill>
          <a:blip r:embed="rId2" cstate="print"/>
          <a:srcRect/>
          <a:stretch>
            <a:fillRect/>
          </a:stretch>
        </p:blipFill>
        <p:spPr bwMode="auto">
          <a:xfrm>
            <a:off x="1828800" y="914400"/>
            <a:ext cx="5870575" cy="5562600"/>
          </a:xfrm>
          <a:prstGeom prst="rect">
            <a:avLst/>
          </a:prstGeom>
          <a:noFill/>
          <a:ln w="9525">
            <a:noFill/>
            <a:miter lim="800000"/>
            <a:headEnd/>
            <a:tailEnd/>
          </a:ln>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274" name="Picture 1"/>
          <p:cNvPicPr>
            <a:picLocks noChangeAspect="1"/>
          </p:cNvPicPr>
          <p:nvPr/>
        </p:nvPicPr>
        <p:blipFill>
          <a:blip r:embed="rId2" cstate="print"/>
          <a:srcRect/>
          <a:stretch>
            <a:fillRect/>
          </a:stretch>
        </p:blipFill>
        <p:spPr bwMode="auto">
          <a:xfrm>
            <a:off x="533400" y="1600200"/>
            <a:ext cx="8126413" cy="4114800"/>
          </a:xfrm>
          <a:prstGeom prst="rect">
            <a:avLst/>
          </a:prstGeom>
          <a:noFill/>
          <a:ln w="9525">
            <a:noFill/>
            <a:miter lim="800000"/>
            <a:headEnd/>
            <a:tailEnd/>
          </a:ln>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819400"/>
            <a:ext cx="8229600" cy="1143000"/>
          </a:xfrm>
        </p:spPr>
        <p:txBody>
          <a:bodyPr/>
          <a:lstStyle/>
          <a:p>
            <a:r>
              <a:rPr lang="en-US" smtClean="0"/>
              <a:t>Appendix</a:t>
            </a:r>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4"/>
          <p:cNvSpPr>
            <a:spLocks noGrp="1" noChangeArrowheads="1"/>
          </p:cNvSpPr>
          <p:nvPr>
            <p:ph type="title"/>
          </p:nvPr>
        </p:nvSpPr>
        <p:spPr/>
        <p:txBody>
          <a:bodyPr/>
          <a:lstStyle/>
          <a:p>
            <a:pPr eaLnBrk="1" hangingPunct="1"/>
            <a:r>
              <a:rPr lang="en-US" altLang="en-US" smtClean="0"/>
              <a:t>The Conditional Mean Function</a:t>
            </a:r>
          </a:p>
        </p:txBody>
      </p:sp>
      <p:graphicFrame>
        <p:nvGraphicFramePr>
          <p:cNvPr id="17411" name="Object 5"/>
          <p:cNvGraphicFramePr>
            <a:graphicFrameLocks noChangeAspect="1"/>
          </p:cNvGraphicFramePr>
          <p:nvPr/>
        </p:nvGraphicFramePr>
        <p:xfrm>
          <a:off x="1143000" y="2362200"/>
          <a:ext cx="7091363" cy="2439988"/>
        </p:xfrm>
        <a:graphic>
          <a:graphicData uri="http://schemas.openxmlformats.org/presentationml/2006/ole">
            <p:oleObj spid="_x0000_s199686" name="Equation" r:id="rId4" imgW="2806700" imgH="965200" progId="Equation.DSMT4">
              <p:embed/>
            </p:oleObj>
          </a:graphicData>
        </a:graphic>
      </p:graphicFrame>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152400" y="762000"/>
            <a:ext cx="8839200" cy="1143000"/>
          </a:xfrm>
        </p:spPr>
        <p:txBody>
          <a:bodyPr/>
          <a:lstStyle/>
          <a:p>
            <a:pPr eaLnBrk="1" hangingPunct="1"/>
            <a:r>
              <a:rPr lang="en-US" altLang="en-US" smtClean="0"/>
              <a:t>Asymptotic Normality of M Estimators</a:t>
            </a:r>
          </a:p>
        </p:txBody>
      </p:sp>
      <p:graphicFrame>
        <p:nvGraphicFramePr>
          <p:cNvPr id="31747" name="Object 4"/>
          <p:cNvGraphicFramePr>
            <a:graphicFrameLocks noChangeAspect="1"/>
          </p:cNvGraphicFramePr>
          <p:nvPr/>
        </p:nvGraphicFramePr>
        <p:xfrm>
          <a:off x="2133600" y="2209800"/>
          <a:ext cx="5584825" cy="3902075"/>
        </p:xfrm>
        <a:graphic>
          <a:graphicData uri="http://schemas.openxmlformats.org/presentationml/2006/ole">
            <p:oleObj spid="_x0000_s200710" name="Equation" r:id="rId4" imgW="3289300" imgH="2298700" progId="Equation.DSMT4">
              <p:embed/>
            </p:oleObj>
          </a:graphicData>
        </a:graphic>
      </p:graphicFrame>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n-US" altLang="en-US" smtClean="0"/>
              <a:t>Asymptotic Normality</a:t>
            </a:r>
          </a:p>
        </p:txBody>
      </p:sp>
      <p:graphicFrame>
        <p:nvGraphicFramePr>
          <p:cNvPr id="33795" name="Object 4"/>
          <p:cNvGraphicFramePr>
            <a:graphicFrameLocks noChangeAspect="1"/>
          </p:cNvGraphicFramePr>
          <p:nvPr/>
        </p:nvGraphicFramePr>
        <p:xfrm>
          <a:off x="1219200" y="2157413"/>
          <a:ext cx="6534150" cy="3862387"/>
        </p:xfrm>
        <a:graphic>
          <a:graphicData uri="http://schemas.openxmlformats.org/presentationml/2006/ole">
            <p:oleObj spid="_x0000_s201734" name="Equation" r:id="rId4" imgW="2921000" imgH="1727200" progId="Equation.DSMT4">
              <p:embed/>
            </p:oleObj>
          </a:graphicData>
        </a:graphic>
      </p:graphicFrame>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4"/>
          <p:cNvSpPr>
            <a:spLocks noGrp="1" noChangeArrowheads="1"/>
          </p:cNvSpPr>
          <p:nvPr>
            <p:ph type="title"/>
          </p:nvPr>
        </p:nvSpPr>
        <p:spPr/>
        <p:txBody>
          <a:bodyPr/>
          <a:lstStyle/>
          <a:p>
            <a:pPr eaLnBrk="1" hangingPunct="1"/>
            <a:r>
              <a:rPr lang="en-US" altLang="en-US" smtClean="0"/>
              <a:t>Asymptotic Normality</a:t>
            </a:r>
          </a:p>
        </p:txBody>
      </p:sp>
      <p:graphicFrame>
        <p:nvGraphicFramePr>
          <p:cNvPr id="35843" name="Object 5"/>
          <p:cNvGraphicFramePr>
            <a:graphicFrameLocks noChangeAspect="1"/>
          </p:cNvGraphicFramePr>
          <p:nvPr/>
        </p:nvGraphicFramePr>
        <p:xfrm>
          <a:off x="838200" y="1905000"/>
          <a:ext cx="7086600" cy="3865563"/>
        </p:xfrm>
        <a:graphic>
          <a:graphicData uri="http://schemas.openxmlformats.org/presentationml/2006/ole">
            <p:oleObj spid="_x0000_s202758" name="Equation" r:id="rId4" imgW="3632200" imgH="1981200" progId="Equation.DSMT4">
              <p:embed/>
            </p:oleObj>
          </a:graphicData>
        </a:graphic>
      </p:graphicFrame>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en-US" altLang="en-US" smtClean="0"/>
              <a:t>Asymptotic Variance</a:t>
            </a:r>
          </a:p>
        </p:txBody>
      </p:sp>
      <p:graphicFrame>
        <p:nvGraphicFramePr>
          <p:cNvPr id="37891" name="Object 4"/>
          <p:cNvGraphicFramePr>
            <a:graphicFrameLocks noChangeAspect="1"/>
          </p:cNvGraphicFramePr>
          <p:nvPr/>
        </p:nvGraphicFramePr>
        <p:xfrm>
          <a:off x="2057400" y="1828800"/>
          <a:ext cx="5715000" cy="4459288"/>
        </p:xfrm>
        <a:graphic>
          <a:graphicData uri="http://schemas.openxmlformats.org/presentationml/2006/ole">
            <p:oleObj spid="_x0000_s203782" name="Equation" r:id="rId4" imgW="3238500" imgH="2527300" progId="Equation.DSMT4">
              <p:embed/>
            </p:oleObj>
          </a:graphicData>
        </a:graphic>
      </p:graphicFrame>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a:xfrm>
            <a:off x="457200" y="685800"/>
            <a:ext cx="8229600" cy="1143000"/>
          </a:xfrm>
        </p:spPr>
        <p:txBody>
          <a:bodyPr/>
          <a:lstStyle/>
          <a:p>
            <a:pPr eaLnBrk="1" hangingPunct="1"/>
            <a:r>
              <a:rPr lang="en-US" altLang="en-US" smtClean="0"/>
              <a:t>Conditional and Unconditional Likelihood</a:t>
            </a:r>
          </a:p>
        </p:txBody>
      </p:sp>
      <p:graphicFrame>
        <p:nvGraphicFramePr>
          <p:cNvPr id="84995" name="Object 4"/>
          <p:cNvGraphicFramePr>
            <a:graphicFrameLocks noChangeAspect="1"/>
          </p:cNvGraphicFramePr>
          <p:nvPr/>
        </p:nvGraphicFramePr>
        <p:xfrm>
          <a:off x="1447800" y="1905000"/>
          <a:ext cx="6402388" cy="4572000"/>
        </p:xfrm>
        <a:graphic>
          <a:graphicData uri="http://schemas.openxmlformats.org/presentationml/2006/ole">
            <p:oleObj spid="_x0000_s204806" name="Equation" r:id="rId4" imgW="3556000" imgH="2540000" progId="Equation.DSMT4">
              <p:embed/>
            </p:oleObj>
          </a:graphicData>
        </a:graphic>
      </p:graphicFrame>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pPr eaLnBrk="1" hangingPunct="1"/>
            <a:r>
              <a:rPr lang="en-US" altLang="en-US" smtClean="0"/>
              <a:t>Concentrated Log Likelihood</a:t>
            </a:r>
          </a:p>
        </p:txBody>
      </p:sp>
      <p:graphicFrame>
        <p:nvGraphicFramePr>
          <p:cNvPr id="90115" name="Object 4"/>
          <p:cNvGraphicFramePr>
            <a:graphicFrameLocks noChangeAspect="1"/>
          </p:cNvGraphicFramePr>
          <p:nvPr/>
        </p:nvGraphicFramePr>
        <p:xfrm>
          <a:off x="939800" y="1900238"/>
          <a:ext cx="7343775" cy="4741862"/>
        </p:xfrm>
        <a:graphic>
          <a:graphicData uri="http://schemas.openxmlformats.org/presentationml/2006/ole">
            <p:oleObj spid="_x0000_s205830" name="Equation" r:id="rId4" imgW="4445000" imgH="2870200" progId="Equation.DSMT4">
              <p:embed/>
            </p:oleObj>
          </a:graphicData>
        </a:graphic>
      </p:graphicFrame>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pPr eaLnBrk="1" hangingPunct="1"/>
            <a:r>
              <a:rPr lang="en-US" altLang="en-US" smtClean="0"/>
              <a:t>‘Regularity’ Conditions for MLE</a:t>
            </a:r>
          </a:p>
        </p:txBody>
      </p:sp>
      <p:sp>
        <p:nvSpPr>
          <p:cNvPr id="94211" name="Rectangle 3"/>
          <p:cNvSpPr>
            <a:spLocks noGrp="1" noChangeArrowheads="1"/>
          </p:cNvSpPr>
          <p:nvPr>
            <p:ph idx="1"/>
          </p:nvPr>
        </p:nvSpPr>
        <p:spPr/>
        <p:txBody>
          <a:bodyPr/>
          <a:lstStyle/>
          <a:p>
            <a:pPr eaLnBrk="1" hangingPunct="1">
              <a:lnSpc>
                <a:spcPct val="90000"/>
              </a:lnSpc>
            </a:pPr>
            <a:r>
              <a:rPr lang="en-US" altLang="en-US" smtClean="0"/>
              <a:t>Conditions for the MLE to be consistent, etc.</a:t>
            </a:r>
          </a:p>
          <a:p>
            <a:pPr eaLnBrk="1" hangingPunct="1">
              <a:lnSpc>
                <a:spcPct val="90000"/>
              </a:lnSpc>
            </a:pPr>
            <a:r>
              <a:rPr lang="en-US" altLang="en-US" smtClean="0"/>
              <a:t>Augment the continuity and identification conditions for M estimation</a:t>
            </a:r>
          </a:p>
          <a:p>
            <a:pPr eaLnBrk="1" hangingPunct="1">
              <a:lnSpc>
                <a:spcPct val="90000"/>
              </a:lnSpc>
            </a:pPr>
            <a:r>
              <a:rPr lang="en-US" altLang="en-US" smtClean="0"/>
              <a:t>Regularity:</a:t>
            </a:r>
          </a:p>
          <a:p>
            <a:pPr lvl="1" eaLnBrk="1" hangingPunct="1">
              <a:lnSpc>
                <a:spcPct val="90000"/>
              </a:lnSpc>
            </a:pPr>
            <a:r>
              <a:rPr lang="en-US" altLang="en-US" smtClean="0"/>
              <a:t>Three times continuous differentiability of the log density</a:t>
            </a:r>
          </a:p>
          <a:p>
            <a:pPr lvl="1" eaLnBrk="1" hangingPunct="1">
              <a:lnSpc>
                <a:spcPct val="90000"/>
              </a:lnSpc>
            </a:pPr>
            <a:r>
              <a:rPr lang="en-US" altLang="en-US" smtClean="0"/>
              <a:t>Finite third moments of log density</a:t>
            </a:r>
          </a:p>
          <a:p>
            <a:pPr lvl="1" eaLnBrk="1" hangingPunct="1">
              <a:lnSpc>
                <a:spcPct val="90000"/>
              </a:lnSpc>
            </a:pPr>
            <a:r>
              <a:rPr lang="en-US" altLang="en-US" smtClean="0"/>
              <a:t>Conditions needed to obtain expected values of derivatives of log density are met.</a:t>
            </a:r>
          </a:p>
          <a:p>
            <a:pPr eaLnBrk="1" hangingPunct="1">
              <a:lnSpc>
                <a:spcPct val="90000"/>
              </a:lnSpc>
            </a:pPr>
            <a:r>
              <a:rPr lang="en-US" altLang="en-US" smtClean="0"/>
              <a:t>(See Greene (Chapter 14))</a:t>
            </a: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ChangeArrowheads="1"/>
          </p:cNvSpPr>
          <p:nvPr>
            <p:ph type="title"/>
          </p:nvPr>
        </p:nvSpPr>
        <p:spPr/>
        <p:txBody>
          <a:bodyPr/>
          <a:lstStyle/>
          <a:p>
            <a:pPr eaLnBrk="1" hangingPunct="1"/>
            <a:r>
              <a:rPr lang="en-US" altLang="en-US" smtClean="0"/>
              <a:t>GMM Estimation</a:t>
            </a:r>
          </a:p>
        </p:txBody>
      </p:sp>
      <p:graphicFrame>
        <p:nvGraphicFramePr>
          <p:cNvPr id="160771" name="Object 3"/>
          <p:cNvGraphicFramePr>
            <a:graphicFrameLocks noChangeAspect="1"/>
          </p:cNvGraphicFramePr>
          <p:nvPr/>
        </p:nvGraphicFramePr>
        <p:xfrm>
          <a:off x="574675" y="2171700"/>
          <a:ext cx="8145463" cy="3524250"/>
        </p:xfrm>
        <a:graphic>
          <a:graphicData uri="http://schemas.openxmlformats.org/presentationml/2006/ole">
            <p:oleObj spid="_x0000_s206854" name="Equation" r:id="rId4" imgW="4610100" imgH="1993900" progId="Equation.DSMT4">
              <p:embed/>
            </p:oleObj>
          </a:graphicData>
        </a:graphic>
      </p:graphicFrame>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noChangeArrowheads="1"/>
          </p:cNvSpPr>
          <p:nvPr>
            <p:ph type="title"/>
          </p:nvPr>
        </p:nvSpPr>
        <p:spPr/>
        <p:txBody>
          <a:bodyPr/>
          <a:lstStyle/>
          <a:p>
            <a:pPr eaLnBrk="1" hangingPunct="1"/>
            <a:r>
              <a:rPr lang="en-US" altLang="en-US" smtClean="0"/>
              <a:t>GMM Estimation-1</a:t>
            </a:r>
          </a:p>
        </p:txBody>
      </p:sp>
      <p:sp>
        <p:nvSpPr>
          <p:cNvPr id="162819" name="Rectangle 3"/>
          <p:cNvSpPr>
            <a:spLocks noGrp="1" noChangeArrowheads="1"/>
          </p:cNvSpPr>
          <p:nvPr>
            <p:ph idx="1"/>
          </p:nvPr>
        </p:nvSpPr>
        <p:spPr/>
        <p:txBody>
          <a:bodyPr/>
          <a:lstStyle/>
          <a:p>
            <a:pPr eaLnBrk="1" hangingPunct="1"/>
            <a:r>
              <a:rPr lang="en-US" altLang="en-US" smtClean="0"/>
              <a:t>GMM is broader than M estimation and ML estimation</a:t>
            </a:r>
          </a:p>
          <a:p>
            <a:pPr eaLnBrk="1" hangingPunct="1"/>
            <a:r>
              <a:rPr lang="en-US" altLang="en-US" smtClean="0"/>
              <a:t>Both M and ML are GMM estimators.</a:t>
            </a:r>
          </a:p>
        </p:txBody>
      </p:sp>
      <p:graphicFrame>
        <p:nvGraphicFramePr>
          <p:cNvPr id="162820" name="Object 4"/>
          <p:cNvGraphicFramePr>
            <a:graphicFrameLocks noChangeAspect="1"/>
          </p:cNvGraphicFramePr>
          <p:nvPr/>
        </p:nvGraphicFramePr>
        <p:xfrm>
          <a:off x="1447800" y="3581400"/>
          <a:ext cx="5410200" cy="1820863"/>
        </p:xfrm>
        <a:graphic>
          <a:graphicData uri="http://schemas.openxmlformats.org/presentationml/2006/ole">
            <p:oleObj spid="_x0000_s207878" name="Equation" r:id="rId4" imgW="2641600" imgH="889000" progId="Equation.DSMT4">
              <p:embed/>
            </p:oleObj>
          </a:graphicData>
        </a:graphic>
      </p:graphicFrame>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p:txBody>
          <a:bodyPr/>
          <a:lstStyle/>
          <a:p>
            <a:pPr eaLnBrk="1" hangingPunct="1"/>
            <a:r>
              <a:rPr lang="en-US" altLang="en-US" smtClean="0"/>
              <a:t>GMM Estimation - 2</a:t>
            </a:r>
          </a:p>
        </p:txBody>
      </p:sp>
      <p:graphicFrame>
        <p:nvGraphicFramePr>
          <p:cNvPr id="164867" name="Object 4"/>
          <p:cNvGraphicFramePr>
            <a:graphicFrameLocks noChangeAspect="1"/>
          </p:cNvGraphicFramePr>
          <p:nvPr/>
        </p:nvGraphicFramePr>
        <p:xfrm>
          <a:off x="1260475" y="1958975"/>
          <a:ext cx="7197725" cy="4289425"/>
        </p:xfrm>
        <a:graphic>
          <a:graphicData uri="http://schemas.openxmlformats.org/presentationml/2006/ole">
            <p:oleObj spid="_x0000_s208902" name="Equation" r:id="rId4" imgW="4152900" imgH="2476500" progId="Equation.DSMT4">
              <p:embed/>
            </p:oleObj>
          </a:graphicData>
        </a:graphic>
      </p:graphicFrame>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a:lstStyle/>
          <a:p>
            <a:pPr eaLnBrk="1" hangingPunct="1"/>
            <a:r>
              <a:rPr lang="en-US" altLang="en-US" smtClean="0"/>
              <a:t>ML and M Estimation</a:t>
            </a:r>
          </a:p>
        </p:txBody>
      </p:sp>
      <p:graphicFrame>
        <p:nvGraphicFramePr>
          <p:cNvPr id="92163" name="Object 4"/>
          <p:cNvGraphicFramePr>
            <a:graphicFrameLocks noChangeAspect="1"/>
          </p:cNvGraphicFramePr>
          <p:nvPr/>
        </p:nvGraphicFramePr>
        <p:xfrm>
          <a:off x="838200" y="2057400"/>
          <a:ext cx="7840663" cy="3886200"/>
        </p:xfrm>
        <a:graphic>
          <a:graphicData uri="http://schemas.openxmlformats.org/presentationml/2006/ole">
            <p:oleObj spid="_x0000_s227334" name="Equation" r:id="rId4" imgW="2971800" imgH="1473200" progId="Equation.DSMT4">
              <p:embed/>
            </p:oleObj>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3_Quadrant">
  <a:themeElements>
    <a:clrScheme name="1_Quadrant 2">
      <a:dk1>
        <a:srgbClr val="000000"/>
      </a:dk1>
      <a:lt1>
        <a:srgbClr val="FFFFFF"/>
      </a:lt1>
      <a:dk2>
        <a:srgbClr val="420000"/>
      </a:dk2>
      <a:lt2>
        <a:srgbClr val="660000"/>
      </a:lt2>
      <a:accent1>
        <a:srgbClr val="CCCC00"/>
      </a:accent1>
      <a:accent2>
        <a:srgbClr val="999966"/>
      </a:accent2>
      <a:accent3>
        <a:srgbClr val="FFFFFF"/>
      </a:accent3>
      <a:accent4>
        <a:srgbClr val="000000"/>
      </a:accent4>
      <a:accent5>
        <a:srgbClr val="E2E2AA"/>
      </a:accent5>
      <a:accent6>
        <a:srgbClr val="8A8A5C"/>
      </a:accent6>
      <a:hlink>
        <a:srgbClr val="996633"/>
      </a:hlink>
      <a:folHlink>
        <a:srgbClr val="993300"/>
      </a:folHlink>
    </a:clrScheme>
    <a:fontScheme name="1_Quadrant">
      <a:majorFont>
        <a:latin typeface="Arial Black"/>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1_Quadrant 1">
        <a:dk1>
          <a:srgbClr val="5C5674"/>
        </a:dk1>
        <a:lt1>
          <a:srgbClr val="FFFFFF"/>
        </a:lt1>
        <a:dk2>
          <a:srgbClr val="85986A"/>
        </a:dk2>
        <a:lt2>
          <a:srgbClr val="FFFFFF"/>
        </a:lt2>
        <a:accent1>
          <a:srgbClr val="666633"/>
        </a:accent1>
        <a:accent2>
          <a:srgbClr val="ADC5B8"/>
        </a:accent2>
        <a:accent3>
          <a:srgbClr val="C2CAB9"/>
        </a:accent3>
        <a:accent4>
          <a:srgbClr val="DADADA"/>
        </a:accent4>
        <a:accent5>
          <a:srgbClr val="B8B8AD"/>
        </a:accent5>
        <a:accent6>
          <a:srgbClr val="9CB2A6"/>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1_Quadrant 2">
        <a:dk1>
          <a:srgbClr val="000000"/>
        </a:dk1>
        <a:lt1>
          <a:srgbClr val="FFFFFF"/>
        </a:lt1>
        <a:dk2>
          <a:srgbClr val="420000"/>
        </a:dk2>
        <a:lt2>
          <a:srgbClr val="660000"/>
        </a:lt2>
        <a:accent1>
          <a:srgbClr val="CCCC00"/>
        </a:accent1>
        <a:accent2>
          <a:srgbClr val="999966"/>
        </a:accent2>
        <a:accent3>
          <a:srgbClr val="FFFFFF"/>
        </a:accent3>
        <a:accent4>
          <a:srgbClr val="000000"/>
        </a:accent4>
        <a:accent5>
          <a:srgbClr val="E2E2AA"/>
        </a:accent5>
        <a:accent6>
          <a:srgbClr val="8A8A5C"/>
        </a:accent6>
        <a:hlink>
          <a:srgbClr val="996633"/>
        </a:hlink>
        <a:folHlink>
          <a:srgbClr val="993300"/>
        </a:folHlink>
      </a:clrScheme>
      <a:clrMap bg1="lt1" tx1="dk1" bg2="lt2" tx2="dk2" accent1="accent1" accent2="accent2" accent3="accent3" accent4="accent4" accent5="accent5" accent6="accent6" hlink="hlink" folHlink="folHlink"/>
    </a:extraClrScheme>
    <a:extraClrScheme>
      <a:clrScheme name="1_Quadrant 3">
        <a:dk1>
          <a:srgbClr val="618052"/>
        </a:dk1>
        <a:lt1>
          <a:srgbClr val="FFFFE3"/>
        </a:lt1>
        <a:dk2>
          <a:srgbClr val="162E36"/>
        </a:dk2>
        <a:lt2>
          <a:srgbClr val="FFFFFF"/>
        </a:lt2>
        <a:accent1>
          <a:srgbClr val="336699"/>
        </a:accent1>
        <a:accent2>
          <a:srgbClr val="69888B"/>
        </a:accent2>
        <a:accent3>
          <a:srgbClr val="ABADAE"/>
        </a:accent3>
        <a:accent4>
          <a:srgbClr val="DADAC2"/>
        </a:accent4>
        <a:accent5>
          <a:srgbClr val="ADB8CA"/>
        </a:accent5>
        <a:accent6>
          <a:srgbClr val="5E7B7D"/>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1_Quadrant 4">
        <a:dk1>
          <a:srgbClr val="000000"/>
        </a:dk1>
        <a:lt1>
          <a:srgbClr val="FFFFFF"/>
        </a:lt1>
        <a:dk2>
          <a:srgbClr val="000000"/>
        </a:dk2>
        <a:lt2>
          <a:srgbClr val="CC0000"/>
        </a:lt2>
        <a:accent1>
          <a:srgbClr val="FFCC00"/>
        </a:accent1>
        <a:accent2>
          <a:srgbClr val="3366CC"/>
        </a:accent2>
        <a:accent3>
          <a:srgbClr val="FFFFFF"/>
        </a:accent3>
        <a:accent4>
          <a:srgbClr val="000000"/>
        </a:accent4>
        <a:accent5>
          <a:srgbClr val="FFE2AA"/>
        </a:accent5>
        <a:accent6>
          <a:srgbClr val="2D5CB9"/>
        </a:accent6>
        <a:hlink>
          <a:srgbClr val="666699"/>
        </a:hlink>
        <a:folHlink>
          <a:srgbClr val="C0C0C0"/>
        </a:folHlink>
      </a:clrScheme>
      <a:clrMap bg1="lt1" tx1="dk1" bg2="lt2" tx2="dk2" accent1="accent1" accent2="accent2" accent3="accent3" accent4="accent4" accent5="accent5" accent6="accent6" hlink="hlink" folHlink="folHlink"/>
    </a:extraClrScheme>
    <a:extraClrScheme>
      <a:clrScheme name="1_Quadrant 5">
        <a:dk1>
          <a:srgbClr val="666699"/>
        </a:dk1>
        <a:lt1>
          <a:srgbClr val="FFFFFF"/>
        </a:lt1>
        <a:dk2>
          <a:srgbClr val="000033"/>
        </a:dk2>
        <a:lt2>
          <a:srgbClr val="FFFFFF"/>
        </a:lt2>
        <a:accent1>
          <a:srgbClr val="9966FF"/>
        </a:accent1>
        <a:accent2>
          <a:srgbClr val="CCCCFF"/>
        </a:accent2>
        <a:accent3>
          <a:srgbClr val="AAAAAD"/>
        </a:accent3>
        <a:accent4>
          <a:srgbClr val="DADADA"/>
        </a:accent4>
        <a:accent5>
          <a:srgbClr val="CAB8FF"/>
        </a:accent5>
        <a:accent6>
          <a:srgbClr val="B9B9E7"/>
        </a:accent6>
        <a:hlink>
          <a:srgbClr val="CCCC00"/>
        </a:hlink>
        <a:folHlink>
          <a:srgbClr val="CC9900"/>
        </a:folHlink>
      </a:clrScheme>
      <a:clrMap bg1="dk2" tx1="lt1" bg2="dk1" tx2="lt2" accent1="accent1" accent2="accent2" accent3="accent3" accent4="accent4" accent5="accent5" accent6="accent6" hlink="hlink" folHlink="folHlink"/>
    </a:extraClrScheme>
    <a:extraClrScheme>
      <a:clrScheme name="1_Quadrant 6">
        <a:dk1>
          <a:srgbClr val="000000"/>
        </a:dk1>
        <a:lt1>
          <a:srgbClr val="FFFFFF"/>
        </a:lt1>
        <a:dk2>
          <a:srgbClr val="000000"/>
        </a:dk2>
        <a:lt2>
          <a:srgbClr val="669966"/>
        </a:lt2>
        <a:accent1>
          <a:srgbClr val="CCCCFF"/>
        </a:accent1>
        <a:accent2>
          <a:srgbClr val="9999CC"/>
        </a:accent2>
        <a:accent3>
          <a:srgbClr val="FFFFFF"/>
        </a:accent3>
        <a:accent4>
          <a:srgbClr val="000000"/>
        </a:accent4>
        <a:accent5>
          <a:srgbClr val="E2E2FF"/>
        </a:accent5>
        <a:accent6>
          <a:srgbClr val="8A8AB9"/>
        </a:accent6>
        <a:hlink>
          <a:srgbClr val="000066"/>
        </a:hlink>
        <a:folHlink>
          <a:srgbClr val="333399"/>
        </a:folHlink>
      </a:clrScheme>
      <a:clrMap bg1="lt1" tx1="dk1" bg2="lt2" tx2="dk2" accent1="accent1" accent2="accent2" accent3="accent3" accent4="accent4" accent5="accent5" accent6="accent6" hlink="hlink" folHlink="folHlink"/>
    </a:extraClrScheme>
    <a:extraClrScheme>
      <a:clrScheme name="1_Quadrant 7">
        <a:dk1>
          <a:srgbClr val="0099CC"/>
        </a:dk1>
        <a:lt1>
          <a:srgbClr val="FFFFFF"/>
        </a:lt1>
        <a:dk2>
          <a:srgbClr val="000099"/>
        </a:dk2>
        <a:lt2>
          <a:srgbClr val="FFFFFF"/>
        </a:lt2>
        <a:accent1>
          <a:srgbClr val="0099CC"/>
        </a:accent1>
        <a:accent2>
          <a:srgbClr val="6600FF"/>
        </a:accent2>
        <a:accent3>
          <a:srgbClr val="AAAACA"/>
        </a:accent3>
        <a:accent4>
          <a:srgbClr val="DADADA"/>
        </a:accent4>
        <a:accent5>
          <a:srgbClr val="AACAE2"/>
        </a:accent5>
        <a:accent6>
          <a:srgbClr val="5C00E7"/>
        </a:accent6>
        <a:hlink>
          <a:srgbClr val="FFCC00"/>
        </a:hlink>
        <a:folHlink>
          <a:srgbClr val="00CCFF"/>
        </a:folHlink>
      </a:clrScheme>
      <a:clrMap bg1="dk2" tx1="lt1" bg2="dk1" tx2="lt2" accent1="accent1" accent2="accent2" accent3="accent3" accent4="accent4" accent5="accent5" accent6="accent6" hlink="hlink" folHlink="folHlink"/>
    </a:extraClrScheme>
    <a:extraClrScheme>
      <a:clrScheme name="1_Quadrant 8">
        <a:dk1>
          <a:srgbClr val="000033"/>
        </a:dk1>
        <a:lt1>
          <a:srgbClr val="FFFFFF"/>
        </a:lt1>
        <a:dk2>
          <a:srgbClr val="003366"/>
        </a:dk2>
        <a:lt2>
          <a:srgbClr val="275C6D"/>
        </a:lt2>
        <a:accent1>
          <a:srgbClr val="A7D2DF"/>
        </a:accent1>
        <a:accent2>
          <a:srgbClr val="108DA6"/>
        </a:accent2>
        <a:accent3>
          <a:srgbClr val="FFFFFF"/>
        </a:accent3>
        <a:accent4>
          <a:srgbClr val="00002A"/>
        </a:accent4>
        <a:accent5>
          <a:srgbClr val="D0E5EC"/>
        </a:accent5>
        <a:accent6>
          <a:srgbClr val="0D7F96"/>
        </a:accent6>
        <a:hlink>
          <a:srgbClr val="666699"/>
        </a:hlink>
        <a:folHlink>
          <a:srgbClr val="9999FF"/>
        </a:folHlink>
      </a:clrScheme>
      <a:clrMap bg1="lt1" tx1="dk1" bg2="lt2" tx2="dk2" accent1="accent1" accent2="accent2" accent3="accent3" accent4="accent4" accent5="accent5" accent6="accent6" hlink="hlink" folHlink="folHlink"/>
    </a:extraClrScheme>
    <a:extraClrScheme>
      <a:clrScheme name="1_Quadrant 9">
        <a:dk1>
          <a:srgbClr val="CC3300"/>
        </a:dk1>
        <a:lt1>
          <a:srgbClr val="FFFFFF"/>
        </a:lt1>
        <a:dk2>
          <a:srgbClr val="000000"/>
        </a:dk2>
        <a:lt2>
          <a:srgbClr val="FFFFCC"/>
        </a:lt2>
        <a:accent1>
          <a:srgbClr val="FF9900"/>
        </a:accent1>
        <a:accent2>
          <a:srgbClr val="993300"/>
        </a:accent2>
        <a:accent3>
          <a:srgbClr val="AAAAAA"/>
        </a:accent3>
        <a:accent4>
          <a:srgbClr val="DADADA"/>
        </a:accent4>
        <a:accent5>
          <a:srgbClr val="FFCAAA"/>
        </a:accent5>
        <a:accent6>
          <a:srgbClr val="8A2D00"/>
        </a:accent6>
        <a:hlink>
          <a:srgbClr val="CEC5A2"/>
        </a:hlink>
        <a:folHlink>
          <a:srgbClr val="DDDDDD"/>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17785</TotalTime>
  <Words>1597</Words>
  <Application>Microsoft Office PowerPoint</Application>
  <PresentationFormat>On-screen Show (4:3)</PresentationFormat>
  <Paragraphs>352</Paragraphs>
  <Slides>93</Slides>
  <Notes>80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93</vt:i4>
      </vt:variant>
    </vt:vector>
  </HeadingPairs>
  <TitlesOfParts>
    <vt:vector size="95" baseType="lpstr">
      <vt:lpstr>3_Quadrant</vt:lpstr>
      <vt:lpstr>Equation</vt:lpstr>
      <vt:lpstr>Econometric Analysis of Panel Data</vt:lpstr>
      <vt:lpstr>Nonlinear Models</vt:lpstr>
      <vt:lpstr>What is a ‘Model?’</vt:lpstr>
      <vt:lpstr>What is a Nonlinear Model?</vt:lpstr>
      <vt:lpstr>What is an Estimator?</vt:lpstr>
      <vt:lpstr>Parameters</vt:lpstr>
      <vt:lpstr>M Estimation</vt:lpstr>
      <vt:lpstr>An Analogy Principle for M Estimation</vt:lpstr>
      <vt:lpstr>Estimation</vt:lpstr>
      <vt:lpstr>(1) The Parameters Are Identified</vt:lpstr>
      <vt:lpstr>(2) Continuity of the Criterion</vt:lpstr>
      <vt:lpstr>Consistency</vt:lpstr>
      <vt:lpstr>Asymptotic Normality of M Estimators</vt:lpstr>
      <vt:lpstr>Estimating the Asymptotic Variance</vt:lpstr>
      <vt:lpstr>Nonlinear Least Squares</vt:lpstr>
      <vt:lpstr>Application - Income</vt:lpstr>
      <vt:lpstr>Income Data</vt:lpstr>
      <vt:lpstr>Exponential Model</vt:lpstr>
      <vt:lpstr>Conventional Variance Estimator</vt:lpstr>
      <vt:lpstr>Variance Estimator  for the M Estimator</vt:lpstr>
      <vt:lpstr>Computing NLS</vt:lpstr>
      <vt:lpstr>Iterations</vt:lpstr>
      <vt:lpstr>NLS Estimates with Different Variance Estimators</vt:lpstr>
      <vt:lpstr>Hypothesis Tests for M Estimation</vt:lpstr>
      <vt:lpstr>Wald Test</vt:lpstr>
      <vt:lpstr>Change in the Criterion Function</vt:lpstr>
      <vt:lpstr>Score Test</vt:lpstr>
      <vt:lpstr>Exponential Model</vt:lpstr>
      <vt:lpstr>Wald Test</vt:lpstr>
      <vt:lpstr>Change in Function </vt:lpstr>
      <vt:lpstr>Constrained Estimation</vt:lpstr>
      <vt:lpstr>LM Test</vt:lpstr>
      <vt:lpstr>LM Test</vt:lpstr>
      <vt:lpstr>Maximum Likelihood Estimation</vt:lpstr>
      <vt:lpstr>The Likelihood Function</vt:lpstr>
      <vt:lpstr>Consistency and Asymptotic Normality of the MLE</vt:lpstr>
      <vt:lpstr>Asymptotic Variance of the MLE</vt:lpstr>
      <vt:lpstr>The Information Matrix Equality</vt:lpstr>
      <vt:lpstr>Three Variance Estimators</vt:lpstr>
      <vt:lpstr>Asymptotic Efficiency</vt:lpstr>
      <vt:lpstr>Invariance</vt:lpstr>
      <vt:lpstr>Log Likelihood Function</vt:lpstr>
      <vt:lpstr>Application: Exponential Regression – MLE and NLS</vt:lpstr>
      <vt:lpstr>Variance Estimators</vt:lpstr>
      <vt:lpstr>Three Variance Estimators</vt:lpstr>
      <vt:lpstr>Robust (?) Estimator</vt:lpstr>
      <vt:lpstr>Variance Estimators</vt:lpstr>
      <vt:lpstr>Robust Standard Errors</vt:lpstr>
      <vt:lpstr>Hypothesis Tests</vt:lpstr>
      <vt:lpstr>Example Exponential vs. Gamma</vt:lpstr>
      <vt:lpstr>Log Likelihood</vt:lpstr>
      <vt:lpstr>Estimated Gamma Model</vt:lpstr>
      <vt:lpstr>Testing P = 1</vt:lpstr>
      <vt:lpstr>Derivatives for the LM Test</vt:lpstr>
      <vt:lpstr>Score Test</vt:lpstr>
      <vt:lpstr>Calculated LM Statistic</vt:lpstr>
      <vt:lpstr>Clustered Data</vt:lpstr>
      <vt:lpstr>Inference with ‘Clustering’</vt:lpstr>
      <vt:lpstr>Cluster Estimation</vt:lpstr>
      <vt:lpstr>On Clustering</vt:lpstr>
      <vt:lpstr>‘Robust’ Estimation</vt:lpstr>
      <vt:lpstr>Slide 62</vt:lpstr>
      <vt:lpstr>Slide 63</vt:lpstr>
      <vt:lpstr>A Concentrated Log Likelihood</vt:lpstr>
      <vt:lpstr>Normal Linear Regression</vt:lpstr>
      <vt:lpstr>Two Step Estimation and Murphy/Topel</vt:lpstr>
      <vt:lpstr>Two Step Estimation</vt:lpstr>
      <vt:lpstr>Slide 68</vt:lpstr>
      <vt:lpstr>Murphy-Topel  -  1</vt:lpstr>
      <vt:lpstr>Murphy-Topel  -  2</vt:lpstr>
      <vt:lpstr>Optimization - Algorithms</vt:lpstr>
      <vt:lpstr>Optimization</vt:lpstr>
      <vt:lpstr>Algorithms</vt:lpstr>
      <vt:lpstr>Line Search Methods</vt:lpstr>
      <vt:lpstr>Quasi-Newton Methods</vt:lpstr>
      <vt:lpstr>Stopping Rule</vt:lpstr>
      <vt:lpstr>Slide 77</vt:lpstr>
      <vt:lpstr>Slide 78</vt:lpstr>
      <vt:lpstr>Slide 79</vt:lpstr>
      <vt:lpstr>Slide 80</vt:lpstr>
      <vt:lpstr>Appendix</vt:lpstr>
      <vt:lpstr>The Conditional Mean Function</vt:lpstr>
      <vt:lpstr>Asymptotic Normality of M Estimators</vt:lpstr>
      <vt:lpstr>Asymptotic Normality</vt:lpstr>
      <vt:lpstr>Asymptotic Normality</vt:lpstr>
      <vt:lpstr>Asymptotic Variance</vt:lpstr>
      <vt:lpstr>Conditional and Unconditional Likelihood</vt:lpstr>
      <vt:lpstr>Concentrated Log Likelihood</vt:lpstr>
      <vt:lpstr>‘Regularity’ Conditions for MLE</vt:lpstr>
      <vt:lpstr>GMM Estimation</vt:lpstr>
      <vt:lpstr>GMM Estimation-1</vt:lpstr>
      <vt:lpstr>GMM Estimation - 2</vt:lpstr>
      <vt:lpstr>ML and M Estimation</vt:lpstr>
    </vt:vector>
  </TitlesOfParts>
  <Company>Stern School of Business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Modeling Consumer Decision Making and Discrete Choice Behavior</dc:title>
  <dc:creator>Valued Sony Customer</dc:creator>
  <cp:lastModifiedBy>BG</cp:lastModifiedBy>
  <cp:revision>219</cp:revision>
  <cp:lastPrinted>2017-03-23T15:23:11Z</cp:lastPrinted>
  <dcterms:created xsi:type="dcterms:W3CDTF">2001-06-17T19:05:03Z</dcterms:created>
  <dcterms:modified xsi:type="dcterms:W3CDTF">2019-12-22T19:26:11Z</dcterms:modified>
</cp:coreProperties>
</file>