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9" r:id="rId1"/>
  </p:sldMasterIdLst>
  <p:notesMasterIdLst>
    <p:notesMasterId r:id="rId157"/>
  </p:notesMasterIdLst>
  <p:handoutMasterIdLst>
    <p:handoutMasterId r:id="rId158"/>
  </p:handoutMasterIdLst>
  <p:sldIdLst>
    <p:sldId id="706" r:id="rId2"/>
    <p:sldId id="434" r:id="rId3"/>
    <p:sldId id="503" r:id="rId4"/>
    <p:sldId id="718" r:id="rId5"/>
    <p:sldId id="719" r:id="rId6"/>
    <p:sldId id="605" r:id="rId7"/>
    <p:sldId id="608" r:id="rId8"/>
    <p:sldId id="604" r:id="rId9"/>
    <p:sldId id="606" r:id="rId10"/>
    <p:sldId id="610" r:id="rId11"/>
    <p:sldId id="611" r:id="rId12"/>
    <p:sldId id="615" r:id="rId13"/>
    <p:sldId id="618" r:id="rId14"/>
    <p:sldId id="617" r:id="rId15"/>
    <p:sldId id="616" r:id="rId16"/>
    <p:sldId id="619" r:id="rId17"/>
    <p:sldId id="872" r:id="rId18"/>
    <p:sldId id="621" r:id="rId19"/>
    <p:sldId id="873" r:id="rId20"/>
    <p:sldId id="622" r:id="rId21"/>
    <p:sldId id="623" r:id="rId22"/>
    <p:sldId id="624" r:id="rId23"/>
    <p:sldId id="812" r:id="rId24"/>
    <p:sldId id="626" r:id="rId25"/>
    <p:sldId id="627" r:id="rId26"/>
    <p:sldId id="813" r:id="rId27"/>
    <p:sldId id="628" r:id="rId28"/>
    <p:sldId id="682" r:id="rId29"/>
    <p:sldId id="683" r:id="rId30"/>
    <p:sldId id="684" r:id="rId31"/>
    <p:sldId id="814" r:id="rId32"/>
    <p:sldId id="815" r:id="rId33"/>
    <p:sldId id="816" r:id="rId34"/>
    <p:sldId id="817" r:id="rId35"/>
    <p:sldId id="818" r:id="rId36"/>
    <p:sldId id="819" r:id="rId37"/>
    <p:sldId id="810" r:id="rId38"/>
    <p:sldId id="811" r:id="rId39"/>
    <p:sldId id="858" r:id="rId40"/>
    <p:sldId id="859" r:id="rId41"/>
    <p:sldId id="860" r:id="rId42"/>
    <p:sldId id="861" r:id="rId43"/>
    <p:sldId id="867" r:id="rId44"/>
    <p:sldId id="868" r:id="rId45"/>
    <p:sldId id="869" r:id="rId46"/>
    <p:sldId id="852" r:id="rId47"/>
    <p:sldId id="853" r:id="rId48"/>
    <p:sldId id="854" r:id="rId49"/>
    <p:sldId id="855" r:id="rId50"/>
    <p:sldId id="856" r:id="rId51"/>
    <p:sldId id="857" r:id="rId52"/>
    <p:sldId id="870" r:id="rId53"/>
    <p:sldId id="871" r:id="rId54"/>
    <p:sldId id="640" r:id="rId55"/>
    <p:sldId id="641" r:id="rId56"/>
    <p:sldId id="643" r:id="rId57"/>
    <p:sldId id="644" r:id="rId58"/>
    <p:sldId id="645" r:id="rId59"/>
    <p:sldId id="646" r:id="rId60"/>
    <p:sldId id="647" r:id="rId61"/>
    <p:sldId id="648" r:id="rId62"/>
    <p:sldId id="649" r:id="rId63"/>
    <p:sldId id="650" r:id="rId64"/>
    <p:sldId id="651" r:id="rId65"/>
    <p:sldId id="652" r:id="rId66"/>
    <p:sldId id="653" r:id="rId67"/>
    <p:sldId id="654" r:id="rId68"/>
    <p:sldId id="655" r:id="rId69"/>
    <p:sldId id="842" r:id="rId70"/>
    <p:sldId id="843" r:id="rId71"/>
    <p:sldId id="844" r:id="rId72"/>
    <p:sldId id="846" r:id="rId73"/>
    <p:sldId id="845" r:id="rId74"/>
    <p:sldId id="847" r:id="rId75"/>
    <p:sldId id="848" r:id="rId76"/>
    <p:sldId id="701" r:id="rId77"/>
    <p:sldId id="702" r:id="rId78"/>
    <p:sldId id="703" r:id="rId79"/>
    <p:sldId id="704" r:id="rId80"/>
    <p:sldId id="705" r:id="rId81"/>
    <p:sldId id="666" r:id="rId82"/>
    <p:sldId id="674" r:id="rId83"/>
    <p:sldId id="675" r:id="rId84"/>
    <p:sldId id="723" r:id="rId85"/>
    <p:sldId id="676" r:id="rId86"/>
    <p:sldId id="677" r:id="rId87"/>
    <p:sldId id="862" r:id="rId88"/>
    <p:sldId id="863" r:id="rId89"/>
    <p:sldId id="864" r:id="rId90"/>
    <p:sldId id="865" r:id="rId91"/>
    <p:sldId id="866" r:id="rId92"/>
    <p:sldId id="678" r:id="rId93"/>
    <p:sldId id="726" r:id="rId94"/>
    <p:sldId id="728" r:id="rId95"/>
    <p:sldId id="729" r:id="rId96"/>
    <p:sldId id="730" r:id="rId97"/>
    <p:sldId id="731" r:id="rId98"/>
    <p:sldId id="732" r:id="rId99"/>
    <p:sldId id="733" r:id="rId100"/>
    <p:sldId id="734" r:id="rId101"/>
    <p:sldId id="735" r:id="rId102"/>
    <p:sldId id="736" r:id="rId103"/>
    <p:sldId id="737" r:id="rId104"/>
    <p:sldId id="738" r:id="rId105"/>
    <p:sldId id="747" r:id="rId106"/>
    <p:sldId id="782" r:id="rId107"/>
    <p:sldId id="783" r:id="rId108"/>
    <p:sldId id="784" r:id="rId109"/>
    <p:sldId id="829" r:id="rId110"/>
    <p:sldId id="830" r:id="rId111"/>
    <p:sldId id="831" r:id="rId112"/>
    <p:sldId id="832" r:id="rId113"/>
    <p:sldId id="833" r:id="rId114"/>
    <p:sldId id="834" r:id="rId115"/>
    <p:sldId id="835" r:id="rId116"/>
    <p:sldId id="836" r:id="rId117"/>
    <p:sldId id="837" r:id="rId118"/>
    <p:sldId id="838" r:id="rId119"/>
    <p:sldId id="839" r:id="rId120"/>
    <p:sldId id="840" r:id="rId121"/>
    <p:sldId id="841" r:id="rId122"/>
    <p:sldId id="773" r:id="rId123"/>
    <p:sldId id="774" r:id="rId124"/>
    <p:sldId id="775" r:id="rId125"/>
    <p:sldId id="776" r:id="rId126"/>
    <p:sldId id="777" r:id="rId127"/>
    <p:sldId id="778" r:id="rId128"/>
    <p:sldId id="779" r:id="rId129"/>
    <p:sldId id="762" r:id="rId130"/>
    <p:sldId id="763" r:id="rId131"/>
    <p:sldId id="760" r:id="rId132"/>
    <p:sldId id="789" r:id="rId133"/>
    <p:sldId id="790" r:id="rId134"/>
    <p:sldId id="791" r:id="rId135"/>
    <p:sldId id="792" r:id="rId136"/>
    <p:sldId id="793" r:id="rId137"/>
    <p:sldId id="794" r:id="rId138"/>
    <p:sldId id="795" r:id="rId139"/>
    <p:sldId id="796" r:id="rId140"/>
    <p:sldId id="820" r:id="rId141"/>
    <p:sldId id="821" r:id="rId142"/>
    <p:sldId id="823" r:id="rId143"/>
    <p:sldId id="797" r:id="rId144"/>
    <p:sldId id="798" r:id="rId145"/>
    <p:sldId id="800" r:id="rId146"/>
    <p:sldId id="806" r:id="rId147"/>
    <p:sldId id="808" r:id="rId148"/>
    <p:sldId id="799" r:id="rId149"/>
    <p:sldId id="801" r:id="rId150"/>
    <p:sldId id="802" r:id="rId151"/>
    <p:sldId id="803" r:id="rId152"/>
    <p:sldId id="809" r:id="rId153"/>
    <p:sldId id="766" r:id="rId154"/>
    <p:sldId id="768" r:id="rId155"/>
    <p:sldId id="772" r:id="rId156"/>
  </p:sldIdLst>
  <p:sldSz cx="9144000" cy="6858000" type="screen4x3"/>
  <p:notesSz cx="6954838" cy="93091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4128">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19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CCC00"/>
    <a:srgbClr val="FF3300"/>
    <a:srgbClr val="FFC000"/>
    <a:srgbClr val="000000"/>
    <a:srgbClr val="FFFFFF"/>
    <a:srgbClr val="CCEC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56" autoAdjust="0"/>
    <p:restoredTop sz="94636" autoAdjust="0"/>
  </p:normalViewPr>
  <p:slideViewPr>
    <p:cSldViewPr>
      <p:cViewPr varScale="1">
        <p:scale>
          <a:sx n="102" d="100"/>
          <a:sy n="102" d="100"/>
        </p:scale>
        <p:origin x="1308" y="51"/>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25788"/>
    </p:cViewPr>
  </p:sorterViewPr>
  <p:notesViewPr>
    <p:cSldViewPr>
      <p:cViewPr varScale="1">
        <p:scale>
          <a:sx n="86" d="100"/>
          <a:sy n="86" d="100"/>
        </p:scale>
        <p:origin x="-3870" y="-96"/>
      </p:cViewPr>
      <p:guideLst>
        <p:guide orient="horz" pos="2932"/>
        <p:guide pos="219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96.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0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15.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17.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122.wmf"/><Relationship Id="rId1" Type="http://schemas.openxmlformats.org/officeDocument/2006/relationships/image" Target="../media/image121.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23.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26.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27.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28.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33.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35.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36.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941763"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843963"/>
            <a:ext cx="3013075" cy="465137"/>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941763" y="8843963"/>
            <a:ext cx="3013075" cy="465137"/>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eaLnBrk="1" hangingPunct="1">
              <a:defRPr sz="1200"/>
            </a:lvl1pPr>
          </a:lstStyle>
          <a:p>
            <a:fld id="{AC870723-4DD9-4B5B-877E-E4DF09AAB408}"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941763"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50938" y="698500"/>
            <a:ext cx="4652962" cy="3490913"/>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27100" y="4421188"/>
            <a:ext cx="5100638" cy="4189412"/>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5062" name="Rectangle 6"/>
          <p:cNvSpPr>
            <a:spLocks noGrp="1" noChangeArrowheads="1"/>
          </p:cNvSpPr>
          <p:nvPr>
            <p:ph type="ftr" sz="quarter" idx="4"/>
          </p:nvPr>
        </p:nvSpPr>
        <p:spPr bwMode="auto">
          <a:xfrm>
            <a:off x="0" y="8843963"/>
            <a:ext cx="3013075" cy="465137"/>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941763" y="8843963"/>
            <a:ext cx="3013075" cy="465137"/>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eaLnBrk="1" hangingPunct="1">
              <a:defRPr sz="1200"/>
            </a:lvl1pPr>
          </a:lstStyle>
          <a:p>
            <a:fld id="{495CF72D-1535-44A4-A6D5-2CB30518416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CC370C32-F912-4D38-9E78-B100C827644C}"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r>
              <a:rPr lang="en-US" altLang="en-US" dirty="0"/>
              <a:t>Basic Results for Binary Choice.  Cross section – independent observations.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E3E28699-3CCF-4F13-AF0D-D134324A00AC}" type="slidenum">
              <a:rPr lang="en-US" altLang="en-US"/>
              <a:pPr/>
              <a:t>2</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Basic Results for Binary Choice.  Cross section – independent observations.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We will examine slides up to #104.</a:t>
            </a:r>
          </a:p>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4CAE72C2-2F6D-4333-A46C-3E5F165F2217}" type="slidenum">
              <a:rPr lang="en-US" altLang="en-US"/>
              <a:pPr/>
              <a:t>3</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r>
              <a:rPr lang="en-US" altLang="en-US" dirty="0"/>
              <a:t>Most of the methodology for nonlinear models can be developed in the context of binary choice models.</a:t>
            </a:r>
          </a:p>
          <a:p>
            <a:pPr eaLnBrk="1" hangingPunct="1"/>
            <a:r>
              <a:rPr lang="en-US" altLang="en-US" dirty="0"/>
              <a:t>Issues for panel data in Notes 16.  The main issue is how to model (account for) unobserved heterogeneity.  Most of the results for linear regression with</a:t>
            </a:r>
          </a:p>
          <a:p>
            <a:pPr eaLnBrk="1" hangingPunct="1"/>
            <a:r>
              <a:rPr lang="en-US" altLang="en-US" dirty="0"/>
              <a:t>Fixed and random effects must be changed for the nonlinear case.  Main issues to be studied are (1) FE and RE models, (2) Dynamic models, (3) handling</a:t>
            </a:r>
          </a:p>
          <a:p>
            <a:pPr eaLnBrk="1" hangingPunct="1"/>
            <a:r>
              <a:rPr lang="en-US" altLang="en-US" dirty="0"/>
              <a:t>Fixed effects – dealing with the incidental parameters problem.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pPr eaLnBrk="1" hangingPunct="1"/>
            <a:r>
              <a:rPr lang="en-US" altLang="en-US" dirty="0"/>
              <a:t>Modeling discrete choices requires a different style of econometric analysis.  Modeling probabilities of events is not based on linear (style) regression analysis.  On the other hand, the logic of modeling probabilities does bear some similarity to regression.   E.g., the conditional probability of an event can increase or decrease with variation in the conditioning factor.  We start by establishing what a model of a probability would look like.</a:t>
            </a:r>
          </a:p>
        </p:txBody>
      </p:sp>
      <p:sp>
        <p:nvSpPr>
          <p:cNvPr id="12292" name="Slide Number Placeholder 3"/>
          <p:cNvSpPr>
            <a:spLocks noGrp="1"/>
          </p:cNvSpPr>
          <p:nvPr>
            <p:ph type="sldNum" sz="quarter" idx="5"/>
          </p:nvPr>
        </p:nvSpPr>
        <p:spPr>
          <a:noFill/>
        </p:spPr>
        <p:txBody>
          <a:bodyPr/>
          <a:lstStyle/>
          <a:p>
            <a:fld id="{E17BB3F8-ADCE-4A91-AEC0-3E82713BE927}" type="slidenum">
              <a:rPr lang="en-US" altLang="en-US"/>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p:spPr>
        <p:txBody>
          <a:bodyPr/>
          <a:lstStyle/>
          <a:p>
            <a:r>
              <a:rPr lang="en-US" altLang="en-US" dirty="0"/>
              <a:t>Random utility is the most common (though not the only) paradigm on which probability models for behavior are based.</a:t>
            </a:r>
          </a:p>
        </p:txBody>
      </p:sp>
      <p:sp>
        <p:nvSpPr>
          <p:cNvPr id="14340" name="Slide Number Placeholder 3"/>
          <p:cNvSpPr>
            <a:spLocks noGrp="1"/>
          </p:cNvSpPr>
          <p:nvPr>
            <p:ph type="sldNum" sz="quarter" idx="5"/>
          </p:nvPr>
        </p:nvSpPr>
        <p:spPr>
          <a:noFill/>
        </p:spPr>
        <p:txBody>
          <a:bodyPr/>
          <a:lstStyle/>
          <a:p>
            <a:fld id="{C504BA2C-8CAB-4F6D-BD67-E47A14E5686E}" type="slidenum">
              <a:rPr lang="en-US" altLang="en-US"/>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pPr eaLnBrk="1" hangingPunct="1"/>
            <a:r>
              <a:rPr lang="en-US" altLang="en-US" dirty="0"/>
              <a:t>Turning the RUM into an econometric model entails some thinking based on regression modeling.  E.g., why do we need the random factor in random utility – because of unobserved heterogeneity in outcomes given stimuli.</a:t>
            </a:r>
          </a:p>
        </p:txBody>
      </p:sp>
      <p:sp>
        <p:nvSpPr>
          <p:cNvPr id="18436" name="Slide Number Placeholder 3"/>
          <p:cNvSpPr>
            <a:spLocks noGrp="1"/>
          </p:cNvSpPr>
          <p:nvPr>
            <p:ph type="sldNum" sz="quarter" idx="5"/>
          </p:nvPr>
        </p:nvSpPr>
        <p:spPr>
          <a:noFill/>
        </p:spPr>
        <p:txBody>
          <a:bodyPr/>
          <a:lstStyle/>
          <a:p>
            <a:fld id="{A641CF7E-50A3-4E7D-8C4A-CB32F7BE14CA}" type="slidenum">
              <a:rPr lang="en-US" altLang="en-US"/>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pPr eaLnBrk="1" hangingPunct="1"/>
            <a:r>
              <a:rPr lang="en-US" altLang="en-US" dirty="0"/>
              <a:t>For example…</a:t>
            </a:r>
          </a:p>
        </p:txBody>
      </p:sp>
      <p:sp>
        <p:nvSpPr>
          <p:cNvPr id="24580" name="Slide Number Placeholder 3"/>
          <p:cNvSpPr>
            <a:spLocks noGrp="1"/>
          </p:cNvSpPr>
          <p:nvPr>
            <p:ph type="sldNum" sz="quarter" idx="5"/>
          </p:nvPr>
        </p:nvSpPr>
        <p:spPr>
          <a:noFill/>
        </p:spPr>
        <p:txBody>
          <a:bodyPr/>
          <a:lstStyle/>
          <a:p>
            <a:fld id="{EA78DFF1-5327-4D80-B0FC-C8C8ED776C69}" type="slidenum">
              <a:rPr lang="en-US" altLang="en-US"/>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pPr eaLnBrk="1" hangingPunct="1"/>
            <a:r>
              <a:rPr lang="en-US" altLang="en-US" dirty="0"/>
              <a:t>Can we explain the variation in outcomes across heterogeneous individuals?  What model will work?</a:t>
            </a:r>
          </a:p>
        </p:txBody>
      </p:sp>
      <p:sp>
        <p:nvSpPr>
          <p:cNvPr id="16388" name="Slide Number Placeholder 3"/>
          <p:cNvSpPr>
            <a:spLocks noGrp="1"/>
          </p:cNvSpPr>
          <p:nvPr>
            <p:ph type="sldNum" sz="quarter" idx="5"/>
          </p:nvPr>
        </p:nvSpPr>
        <p:spPr>
          <a:noFill/>
        </p:spPr>
        <p:txBody>
          <a:bodyPr/>
          <a:lstStyle/>
          <a:p>
            <a:fld id="{F003182D-32AD-44A0-B36C-A0584EEBCD09}" type="slidenum">
              <a:rPr lang="en-US" altLang="en-US"/>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80DBB6D3-D684-46B1-95F8-39FFDAC881FD}" type="slidenum">
              <a:rPr lang="en-US" altLang="en-US"/>
              <a:pPr/>
              <a:t>9</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altLang="en-US" dirty="0"/>
              <a:t>We can only observe which of two alternatives is preferred.  Given the observed factors (age, income, sex), the preference is random across individuals.  In the example, “Visit” is preferred to “No Visit” if the random term epsilon exceeds the nonrandom index function.  Provides a model framework in which otherwise similar people make different decisions.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eaLnBrk="1" hangingPunct="1"/>
            <a:r>
              <a:rPr lang="en-US" altLang="en-US" dirty="0"/>
              <a:t>Drawing the connection between the underlying theory and a statistical relationship.  (The second subitem above uses the relationship  F(z) = 1 – F(-z) for symmetric distributions such as normal and logistic.</a:t>
            </a:r>
          </a:p>
        </p:txBody>
      </p:sp>
      <p:sp>
        <p:nvSpPr>
          <p:cNvPr id="28676" name="Slide Number Placeholder 3"/>
          <p:cNvSpPr>
            <a:spLocks noGrp="1"/>
          </p:cNvSpPr>
          <p:nvPr>
            <p:ph type="sldNum" sz="quarter" idx="5"/>
          </p:nvPr>
        </p:nvSpPr>
        <p:spPr>
          <a:noFill/>
        </p:spPr>
        <p:txBody>
          <a:bodyPr/>
          <a:lstStyle/>
          <a:p>
            <a:fld id="{F8E9AD6C-AFF7-4C75-9437-B9E52E27D1EB}" type="slidenum">
              <a:rPr lang="en-US" altLang="en-US"/>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eaLnBrk="1" hangingPunct="1"/>
            <a:r>
              <a:rPr lang="en-US" altLang="en-US" dirty="0"/>
              <a:t>Based on the previous slide.</a:t>
            </a:r>
          </a:p>
        </p:txBody>
      </p:sp>
      <p:sp>
        <p:nvSpPr>
          <p:cNvPr id="30724" name="Slide Number Placeholder 3"/>
          <p:cNvSpPr>
            <a:spLocks noGrp="1"/>
          </p:cNvSpPr>
          <p:nvPr>
            <p:ph type="sldNum" sz="quarter" idx="5"/>
          </p:nvPr>
        </p:nvSpPr>
        <p:spPr>
          <a:noFill/>
        </p:spPr>
        <p:txBody>
          <a:bodyPr/>
          <a:lstStyle/>
          <a:p>
            <a:fld id="{4B4405F7-6103-4343-9C1A-10F98B9A513B}" type="slidenum">
              <a:rPr lang="en-US" altLang="en-US"/>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altLang="en-US" dirty="0"/>
              <a:t>Once the specification (model) is completely specified, a likelihood function can be constructed.  There are non- and semiparametric approaches in the literature, but they are marginal in the literature.</a:t>
            </a:r>
          </a:p>
        </p:txBody>
      </p:sp>
      <p:sp>
        <p:nvSpPr>
          <p:cNvPr id="49156" name="Slide Number Placeholder 3"/>
          <p:cNvSpPr>
            <a:spLocks noGrp="1"/>
          </p:cNvSpPr>
          <p:nvPr>
            <p:ph type="sldNum" sz="quarter" idx="5"/>
          </p:nvPr>
        </p:nvSpPr>
        <p:spPr>
          <a:noFill/>
        </p:spPr>
        <p:txBody>
          <a:bodyPr/>
          <a:lstStyle/>
          <a:p>
            <a:fld id="{E628A817-10C3-4A32-A2A3-777CA5B8920A}" type="slidenum">
              <a:rPr lang="en-US" altLang="en-US"/>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r>
              <a:rPr lang="en-US" altLang="en-US" dirty="0"/>
              <a:t>There are many candidates for the distribution.  Easy to program.  </a:t>
            </a:r>
            <a:r>
              <a:rPr lang="en-US" altLang="en-US" dirty="0" err="1"/>
              <a:t>Probit</a:t>
            </a:r>
            <a:r>
              <a:rPr lang="en-US" altLang="en-US" dirty="0"/>
              <a:t> (since the 1930s) is the natural choice and probably most popular.  Logit is second among social scientists. One would hope that the choice, since it seems arbitrary, doesn’t matter much.  That turns out to be true.</a:t>
            </a:r>
          </a:p>
        </p:txBody>
      </p:sp>
      <p:sp>
        <p:nvSpPr>
          <p:cNvPr id="55300" name="Slide Number Placeholder 3"/>
          <p:cNvSpPr>
            <a:spLocks noGrp="1"/>
          </p:cNvSpPr>
          <p:nvPr>
            <p:ph type="sldNum" sz="quarter" idx="5"/>
          </p:nvPr>
        </p:nvSpPr>
        <p:spPr>
          <a:noFill/>
        </p:spPr>
        <p:txBody>
          <a:bodyPr/>
          <a:lstStyle/>
          <a:p>
            <a:fld id="{CA80A1C8-9E6E-4F63-9DD1-ACF52E2BCE4B}" type="slidenum">
              <a:rPr lang="en-US" altLang="en-US"/>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r>
              <a:rPr lang="en-US" altLang="en-US" dirty="0"/>
              <a:t>Maximum likelihood estimation.</a:t>
            </a:r>
          </a:p>
        </p:txBody>
      </p:sp>
      <p:sp>
        <p:nvSpPr>
          <p:cNvPr id="53252" name="Slide Number Placeholder 3"/>
          <p:cNvSpPr>
            <a:spLocks noGrp="1"/>
          </p:cNvSpPr>
          <p:nvPr>
            <p:ph type="sldNum" sz="quarter" idx="5"/>
          </p:nvPr>
        </p:nvSpPr>
        <p:spPr>
          <a:noFill/>
        </p:spPr>
        <p:txBody>
          <a:bodyPr/>
          <a:lstStyle/>
          <a:p>
            <a:fld id="{99A507D3-485C-491F-A255-949C17ADB78E}" type="slidenum">
              <a:rPr lang="en-US" altLang="en-US"/>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r>
              <a:rPr lang="en-US" altLang="en-US" dirty="0"/>
              <a:t>A logit model based on the example/data specified earlier.  Step 1. How do we interpret the coefficients.  What does the value 0.63825 on the gender dummy variable mean?  How should it be interpreted?</a:t>
            </a:r>
          </a:p>
        </p:txBody>
      </p:sp>
      <p:sp>
        <p:nvSpPr>
          <p:cNvPr id="51204" name="Slide Number Placeholder 3"/>
          <p:cNvSpPr>
            <a:spLocks noGrp="1"/>
          </p:cNvSpPr>
          <p:nvPr>
            <p:ph type="sldNum" sz="quarter" idx="5"/>
          </p:nvPr>
        </p:nvSpPr>
        <p:spPr>
          <a:noFill/>
        </p:spPr>
        <p:txBody>
          <a:bodyPr/>
          <a:lstStyle/>
          <a:p>
            <a:fld id="{2B367665-53BF-45F1-B61E-82EBF605433E}" type="slidenum">
              <a:rPr lang="en-US" altLang="en-US"/>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FCA9D7B3-098B-470F-BD3C-3E003AC2F4DD}" type="slidenum">
              <a:rPr lang="en-US" altLang="en-US"/>
              <a:pPr/>
              <a:t>16</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altLang="en-US" dirty="0"/>
              <a:t>Superficially, it looks like the three different models produce quite different results.  This is not good.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93E5148-2DED-4570-88A3-14F3500B0175}" type="slidenum">
              <a:rPr lang="en-US" altLang="en-US"/>
              <a:pPr/>
              <a:t>17</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altLang="en-US" dirty="0"/>
              <a:t>The model, ultimately, describes how the probability varies with values of the determinants, e.g., age.  The probability function is nonlinear, so it is necessary to take the derivative at a particular.  Clearly, the starting point matters.  (Same change in the index function, beta1, different change in the function.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BBA368A9-AD05-42C1-9DA7-F6841146B1AE}" type="slidenum">
              <a:rPr lang="en-US" altLang="en-US"/>
              <a:pPr/>
              <a:t>18</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r>
              <a:rPr lang="en-US" altLang="en-US" dirty="0"/>
              <a:t>Resolving the different results across the different specifications.  Each has its own coefficients and its own scale factor.  </a:t>
            </a:r>
            <a:r>
              <a:rPr lang="en-US" altLang="en-US" dirty="0" err="1"/>
              <a:t>Scal</a:t>
            </a:r>
            <a:r>
              <a:rPr lang="en-US" altLang="en-US" dirty="0"/>
              <a:t> times coefficients tends to erase the differences across models.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r>
              <a:rPr lang="en-US" altLang="en-US" dirty="0"/>
              <a:t>Matters are even more complicated if there are nonlinearities, such as interaction terms in the index.  See Ai and Norton (2003) and Greene (2010).</a:t>
            </a:r>
          </a:p>
        </p:txBody>
      </p:sp>
      <p:sp>
        <p:nvSpPr>
          <p:cNvPr id="76804" name="Slide Number Placeholder 3"/>
          <p:cNvSpPr>
            <a:spLocks noGrp="1"/>
          </p:cNvSpPr>
          <p:nvPr>
            <p:ph type="sldNum" sz="quarter" idx="5"/>
          </p:nvPr>
        </p:nvSpPr>
        <p:spPr>
          <a:noFill/>
        </p:spPr>
        <p:txBody>
          <a:bodyPr/>
          <a:lstStyle/>
          <a:p>
            <a:fld id="{DC15E005-33B0-48EA-8218-B19918D657DF}" type="slidenum">
              <a:rPr lang="en-US" altLang="en-US"/>
              <a:pPr/>
              <a:t>19</a:t>
            </a:fld>
            <a:endParaRPr lang="en-US" altLang="en-US"/>
          </a:p>
        </p:txBody>
      </p:sp>
    </p:spTree>
    <p:extLst>
      <p:ext uri="{BB962C8B-B14F-4D97-AF65-F5344CB8AC3E}">
        <p14:creationId xmlns:p14="http://schemas.microsoft.com/office/powerpoint/2010/main" val="2550703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r>
              <a:rPr lang="en-US" altLang="en-US" dirty="0"/>
              <a:t>As expected.  Partial effects across models do not differ substantively.  Choice of model is based on rather marginal considerations, such as the appeal of odds ratios, or preference for the normal distribution.</a:t>
            </a:r>
          </a:p>
        </p:txBody>
      </p:sp>
      <p:sp>
        <p:nvSpPr>
          <p:cNvPr id="63492" name="Slide Number Placeholder 3"/>
          <p:cNvSpPr>
            <a:spLocks noGrp="1"/>
          </p:cNvSpPr>
          <p:nvPr>
            <p:ph type="sldNum" sz="quarter" idx="5"/>
          </p:nvPr>
        </p:nvSpPr>
        <p:spPr>
          <a:noFill/>
        </p:spPr>
        <p:txBody>
          <a:bodyPr/>
          <a:lstStyle/>
          <a:p>
            <a:fld id="{B238E6C6-AE67-46A4-A604-23E3C535F490}" type="slidenum">
              <a:rPr lang="en-US" altLang="en-US"/>
              <a:pPr/>
              <a:t>20</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r>
              <a:rPr lang="en-US" altLang="en-US" dirty="0"/>
              <a:t>Change in a dummy variable is not “marginal.”  Use partial difference.  (Tends to give similar </a:t>
            </a:r>
            <a:r>
              <a:rPr lang="en-US" altLang="en-US" dirty="0" err="1"/>
              <a:t>reslts</a:t>
            </a:r>
            <a:r>
              <a:rPr lang="en-US" altLang="en-US" dirty="0"/>
              <a:t>.)</a:t>
            </a:r>
          </a:p>
        </p:txBody>
      </p:sp>
      <p:sp>
        <p:nvSpPr>
          <p:cNvPr id="65540" name="Slide Number Placeholder 3"/>
          <p:cNvSpPr>
            <a:spLocks noGrp="1"/>
          </p:cNvSpPr>
          <p:nvPr>
            <p:ph type="sldNum" sz="quarter" idx="5"/>
          </p:nvPr>
        </p:nvSpPr>
        <p:spPr>
          <a:noFill/>
        </p:spPr>
        <p:txBody>
          <a:bodyPr/>
          <a:lstStyle/>
          <a:p>
            <a:fld id="{9D2E606C-95A7-47BD-8C4A-5EDBD4C6E6C2}" type="slidenum">
              <a:rPr lang="en-US" altLang="en-US"/>
              <a:pPr/>
              <a:t>21</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altLang="en-US"/>
          </a:p>
        </p:txBody>
      </p:sp>
      <p:sp>
        <p:nvSpPr>
          <p:cNvPr id="67588" name="Slide Number Placeholder 3"/>
          <p:cNvSpPr>
            <a:spLocks noGrp="1"/>
          </p:cNvSpPr>
          <p:nvPr>
            <p:ph type="sldNum" sz="quarter" idx="5"/>
          </p:nvPr>
        </p:nvSpPr>
        <p:spPr>
          <a:noFill/>
        </p:spPr>
        <p:txBody>
          <a:bodyPr/>
          <a:lstStyle/>
          <a:p>
            <a:fld id="{09FBC2BD-BC66-4FA6-8C42-E60049E0DF0B}" type="slidenum">
              <a:rPr lang="en-US" altLang="en-US"/>
              <a:pPr/>
              <a:t>22</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p:spPr>
        <p:txBody>
          <a:bodyPr/>
          <a:lstStyle/>
          <a:p>
            <a:pPr eaLnBrk="1" hangingPunct="1"/>
            <a:r>
              <a:rPr lang="en-US" altLang="en-US" dirty="0"/>
              <a:t>Average partial effects are usually preferred.  (The third item is discussed in Greene (2010).  Has not attracted much attention.)</a:t>
            </a:r>
          </a:p>
        </p:txBody>
      </p:sp>
      <p:sp>
        <p:nvSpPr>
          <p:cNvPr id="132100" name="Slide Number Placeholder 3"/>
          <p:cNvSpPr>
            <a:spLocks noGrp="1"/>
          </p:cNvSpPr>
          <p:nvPr>
            <p:ph type="sldNum" sz="quarter" idx="5"/>
          </p:nvPr>
        </p:nvSpPr>
        <p:spPr>
          <a:noFill/>
        </p:spPr>
        <p:txBody>
          <a:bodyPr/>
          <a:lstStyle/>
          <a:p>
            <a:fld id="{9A6D2E01-38DF-4563-8815-67F93689DC92}" type="slidenum">
              <a:rPr lang="en-US" altLang="en-US"/>
              <a:pPr/>
              <a:t>23</a:t>
            </a:fld>
            <a:endParaRPr lang="en-US" altLang="en-US"/>
          </a:p>
        </p:txBody>
      </p:sp>
    </p:spTree>
    <p:extLst>
      <p:ext uri="{BB962C8B-B14F-4D97-AF65-F5344CB8AC3E}">
        <p14:creationId xmlns:p14="http://schemas.microsoft.com/office/powerpoint/2010/main" val="95188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r>
              <a:rPr lang="en-US" altLang="en-US" dirty="0"/>
              <a:t>The APE.</a:t>
            </a:r>
          </a:p>
        </p:txBody>
      </p:sp>
      <p:sp>
        <p:nvSpPr>
          <p:cNvPr id="71684" name="Slide Number Placeholder 3"/>
          <p:cNvSpPr>
            <a:spLocks noGrp="1"/>
          </p:cNvSpPr>
          <p:nvPr>
            <p:ph type="sldNum" sz="quarter" idx="5"/>
          </p:nvPr>
        </p:nvSpPr>
        <p:spPr>
          <a:noFill/>
        </p:spPr>
        <p:txBody>
          <a:bodyPr/>
          <a:lstStyle/>
          <a:p>
            <a:fld id="{AE5905E1-D685-4F37-8249-C90D0AB624EF}" type="slidenum">
              <a:rPr lang="en-US" altLang="en-US"/>
              <a:pPr/>
              <a:t>24</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r>
              <a:rPr lang="en-US" altLang="en-US" dirty="0"/>
              <a:t>Small differences.  APE is usually preferred.</a:t>
            </a:r>
          </a:p>
        </p:txBody>
      </p:sp>
      <p:sp>
        <p:nvSpPr>
          <p:cNvPr id="73732" name="Slide Number Placeholder 3"/>
          <p:cNvSpPr>
            <a:spLocks noGrp="1"/>
          </p:cNvSpPr>
          <p:nvPr>
            <p:ph type="sldNum" sz="quarter" idx="5"/>
          </p:nvPr>
        </p:nvSpPr>
        <p:spPr>
          <a:noFill/>
        </p:spPr>
        <p:txBody>
          <a:bodyPr/>
          <a:lstStyle/>
          <a:p>
            <a:fld id="{DD1F2839-87F1-48A8-8158-55FD15C549D8}" type="slidenum">
              <a:rPr lang="en-US" altLang="en-US"/>
              <a:pPr/>
              <a:t>25</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Technological advance in modern software.</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27</a:t>
            </a:fld>
            <a:endParaRPr lang="en-US" altLang="en-US"/>
          </a:p>
        </p:txBody>
      </p:sp>
    </p:spTree>
    <p:extLst>
      <p:ext uri="{BB962C8B-B14F-4D97-AF65-F5344CB8AC3E}">
        <p14:creationId xmlns:p14="http://schemas.microsoft.com/office/powerpoint/2010/main" val="26959489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Odds ratios.  Reasonable people differ on how useful these are.  Many researchers like the logit model because “odds ratios” are produced and are easy to compute.</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28</a:t>
            </a:fld>
            <a:endParaRPr lang="en-US" altLang="en-US"/>
          </a:p>
        </p:txBody>
      </p:sp>
    </p:spTree>
    <p:extLst>
      <p:ext uri="{BB962C8B-B14F-4D97-AF65-F5344CB8AC3E}">
        <p14:creationId xmlns:p14="http://schemas.microsoft.com/office/powerpoint/2010/main" val="2479717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be misled.  CI is computed properly [exp(limit)] but not labeled well.</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30</a:t>
            </a:fld>
            <a:endParaRPr lang="en-US" altLang="en-US"/>
          </a:p>
        </p:txBody>
      </p:sp>
    </p:spTree>
    <p:extLst>
      <p:ext uri="{BB962C8B-B14F-4D97-AF65-F5344CB8AC3E}">
        <p14:creationId xmlns:p14="http://schemas.microsoft.com/office/powerpoint/2010/main" val="35285396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“effect” in a model might be a change from one category to another.</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31</a:t>
            </a:fld>
            <a:endParaRPr lang="en-US" altLang="en-US"/>
          </a:p>
        </p:txBody>
      </p:sp>
    </p:spTree>
    <p:extLst>
      <p:ext uri="{BB962C8B-B14F-4D97-AF65-F5344CB8AC3E}">
        <p14:creationId xmlns:p14="http://schemas.microsoft.com/office/powerpoint/2010/main" val="33969973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levels of health, poor, fair, good, very good, excellent.  </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32</a:t>
            </a:fld>
            <a:endParaRPr lang="en-US" altLang="en-US"/>
          </a:p>
        </p:txBody>
      </p:sp>
    </p:spTree>
    <p:extLst>
      <p:ext uri="{BB962C8B-B14F-4D97-AF65-F5344CB8AC3E}">
        <p14:creationId xmlns:p14="http://schemas.microsoft.com/office/powerpoint/2010/main" val="37337090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 on probability of visiting doctor resulting from switch from one category to another.  A transition matrix.</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33</a:t>
            </a:fld>
            <a:endParaRPr lang="en-US" altLang="en-US"/>
          </a:p>
        </p:txBody>
      </p:sp>
    </p:spTree>
    <p:extLst>
      <p:ext uri="{BB962C8B-B14F-4D97-AF65-F5344CB8AC3E}">
        <p14:creationId xmlns:p14="http://schemas.microsoft.com/office/powerpoint/2010/main" val="895031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pPr eaLnBrk="1" hangingPunct="1"/>
            <a:r>
              <a:rPr lang="en-US" altLang="en-US" dirty="0"/>
              <a:t>Messy function of data and estimated parameters.  How to compute standard errors?</a:t>
            </a:r>
          </a:p>
        </p:txBody>
      </p:sp>
      <p:sp>
        <p:nvSpPr>
          <p:cNvPr id="128004" name="Slide Number Placeholder 3"/>
          <p:cNvSpPr>
            <a:spLocks noGrp="1"/>
          </p:cNvSpPr>
          <p:nvPr>
            <p:ph type="sldNum" sz="quarter" idx="5"/>
          </p:nvPr>
        </p:nvSpPr>
        <p:spPr>
          <a:noFill/>
        </p:spPr>
        <p:txBody>
          <a:bodyPr/>
          <a:lstStyle/>
          <a:p>
            <a:fld id="{9C8B2A84-365B-4EA5-B6A5-7408EE0490E4}" type="slidenum">
              <a:rPr lang="en-US" altLang="en-US"/>
              <a:pPr/>
              <a:t>37</a:t>
            </a:fld>
            <a:endParaRPr lang="en-US" altLang="en-US"/>
          </a:p>
        </p:txBody>
      </p:sp>
    </p:spTree>
    <p:extLst>
      <p:ext uri="{BB962C8B-B14F-4D97-AF65-F5344CB8AC3E}">
        <p14:creationId xmlns:p14="http://schemas.microsoft.com/office/powerpoint/2010/main" val="32324896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pPr eaLnBrk="1" hangingPunct="1"/>
            <a:r>
              <a:rPr lang="en-US" altLang="en-US" dirty="0"/>
              <a:t>Delta method is the usual choice. V is the estimated asymptotic covariance matrix for the parameter estimator.  G is the “Jacobian,” the derivatives of the vector of partial effects with respect to the parameters.  </a:t>
            </a:r>
            <a:r>
              <a:rPr lang="en-US" altLang="en-US" dirty="0" err="1"/>
              <a:t>Gis</a:t>
            </a:r>
            <a:r>
              <a:rPr lang="en-US" altLang="en-US" dirty="0"/>
              <a:t> a </a:t>
            </a:r>
            <a:r>
              <a:rPr lang="en-US" altLang="en-US" dirty="0" err="1"/>
              <a:t>Kx</a:t>
            </a:r>
            <a:r>
              <a:rPr lang="en-US" altLang="en-US" dirty="0"/>
              <a:t>(K+1) matrix (the row for the partial effect </a:t>
            </a:r>
            <a:r>
              <a:rPr lang="en-US" altLang="en-US" dirty="0" err="1"/>
              <a:t>wrt</a:t>
            </a:r>
            <a:r>
              <a:rPr lang="en-US" altLang="en-US" dirty="0"/>
              <a:t> the constant term is omitted.)</a:t>
            </a:r>
          </a:p>
        </p:txBody>
      </p:sp>
      <p:sp>
        <p:nvSpPr>
          <p:cNvPr id="130052" name="Slide Number Placeholder 3"/>
          <p:cNvSpPr>
            <a:spLocks noGrp="1"/>
          </p:cNvSpPr>
          <p:nvPr>
            <p:ph type="sldNum" sz="quarter" idx="5"/>
          </p:nvPr>
        </p:nvSpPr>
        <p:spPr>
          <a:noFill/>
        </p:spPr>
        <p:txBody>
          <a:bodyPr/>
          <a:lstStyle/>
          <a:p>
            <a:fld id="{49EFB448-75E0-4575-9C21-14A0C360868A}" type="slidenum">
              <a:rPr lang="en-US" altLang="en-US"/>
              <a:pPr/>
              <a:t>38</a:t>
            </a:fld>
            <a:endParaRPr lang="en-US" altLang="en-US"/>
          </a:p>
        </p:txBody>
      </p:sp>
    </p:spTree>
    <p:extLst>
      <p:ext uri="{BB962C8B-B14F-4D97-AF65-F5344CB8AC3E}">
        <p14:creationId xmlns:p14="http://schemas.microsoft.com/office/powerpoint/2010/main" val="37294500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p:spPr>
        <p:txBody>
          <a:bodyPr/>
          <a:lstStyle/>
          <a:p>
            <a:r>
              <a:rPr lang="en-US" altLang="en-US" dirty="0" err="1"/>
              <a:t>Krinsky</a:t>
            </a:r>
            <a:r>
              <a:rPr lang="en-US" altLang="en-US" dirty="0"/>
              <a:t> and Robb is less common.  Works as well as delta method as long as R is large enough.</a:t>
            </a:r>
          </a:p>
        </p:txBody>
      </p:sp>
      <p:sp>
        <p:nvSpPr>
          <p:cNvPr id="137220" name="Slide Number Placeholder 3"/>
          <p:cNvSpPr>
            <a:spLocks noGrp="1"/>
          </p:cNvSpPr>
          <p:nvPr>
            <p:ph type="sldNum" sz="quarter" idx="5"/>
          </p:nvPr>
        </p:nvSpPr>
        <p:spPr>
          <a:noFill/>
        </p:spPr>
        <p:txBody>
          <a:bodyPr/>
          <a:lstStyle/>
          <a:p>
            <a:fld id="{968050CA-42E4-483E-A4FC-66054D7B89E2}" type="slidenum">
              <a:rPr lang="en-US" altLang="en-US"/>
              <a:pPr/>
              <a:t>39</a:t>
            </a:fld>
            <a:endParaRPr lang="en-US" altLang="en-US"/>
          </a:p>
        </p:txBody>
      </p:sp>
    </p:spTree>
    <p:extLst>
      <p:ext uri="{BB962C8B-B14F-4D97-AF65-F5344CB8AC3E}">
        <p14:creationId xmlns:p14="http://schemas.microsoft.com/office/powerpoint/2010/main" val="3857275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p:spPr>
        <p:txBody>
          <a:bodyPr/>
          <a:lstStyle/>
          <a:p>
            <a:endParaRPr lang="en-US" altLang="en-US"/>
          </a:p>
        </p:txBody>
      </p:sp>
      <p:sp>
        <p:nvSpPr>
          <p:cNvPr id="139268" name="Slide Number Placeholder 3"/>
          <p:cNvSpPr>
            <a:spLocks noGrp="1"/>
          </p:cNvSpPr>
          <p:nvPr>
            <p:ph type="sldNum" sz="quarter" idx="5"/>
          </p:nvPr>
        </p:nvSpPr>
        <p:spPr>
          <a:noFill/>
        </p:spPr>
        <p:txBody>
          <a:bodyPr/>
          <a:lstStyle/>
          <a:p>
            <a:fld id="{A67DDD36-3DEF-433B-976B-853013C08812}" type="slidenum">
              <a:rPr lang="en-US" altLang="en-US"/>
              <a:pPr/>
              <a:t>40</a:t>
            </a:fld>
            <a:endParaRPr lang="en-US" altLang="en-US"/>
          </a:p>
        </p:txBody>
      </p:sp>
    </p:spTree>
    <p:extLst>
      <p:ext uri="{BB962C8B-B14F-4D97-AF65-F5344CB8AC3E}">
        <p14:creationId xmlns:p14="http://schemas.microsoft.com/office/powerpoint/2010/main" val="34205214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nice application of binary choice models.  The puzzle is that despite overwhelming economic advantage, consumers are reluctant to adopt efficient light bulb (CFL, LED) technologies.  The interesting effect in this paper is the influence of environmental consciousness on this decision.</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43</a:t>
            </a:fld>
            <a:endParaRPr lang="en-US" altLang="en-US"/>
          </a:p>
        </p:txBody>
      </p:sp>
    </p:spTree>
    <p:extLst>
      <p:ext uri="{BB962C8B-B14F-4D97-AF65-F5344CB8AC3E}">
        <p14:creationId xmlns:p14="http://schemas.microsoft.com/office/powerpoint/2010/main" val="26447954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Probit</a:t>
            </a:r>
            <a:r>
              <a:rPr lang="en-US" dirty="0"/>
              <a:t> model.</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44</a:t>
            </a:fld>
            <a:endParaRPr lang="en-US" altLang="en-US"/>
          </a:p>
        </p:txBody>
      </p:sp>
    </p:spTree>
    <p:extLst>
      <p:ext uri="{BB962C8B-B14F-4D97-AF65-F5344CB8AC3E}">
        <p14:creationId xmlns:p14="http://schemas.microsoft.com/office/powerpoint/2010/main" val="33736208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Authors report both coefficients and partial effects.  Some very recent applications skip the coefficients and just report partial effects.</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45</a:t>
            </a:fld>
            <a:endParaRPr lang="en-US" altLang="en-US"/>
          </a:p>
        </p:txBody>
      </p:sp>
    </p:spTree>
    <p:extLst>
      <p:ext uri="{BB962C8B-B14F-4D97-AF65-F5344CB8AC3E}">
        <p14:creationId xmlns:p14="http://schemas.microsoft.com/office/powerpoint/2010/main" val="18509958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altLang="en-US"/>
          </a:p>
        </p:txBody>
      </p:sp>
      <p:sp>
        <p:nvSpPr>
          <p:cNvPr id="83972" name="Slide Number Placeholder 3"/>
          <p:cNvSpPr>
            <a:spLocks noGrp="1"/>
          </p:cNvSpPr>
          <p:nvPr>
            <p:ph type="sldNum" sz="quarter" idx="5"/>
          </p:nvPr>
        </p:nvSpPr>
        <p:spPr>
          <a:noFill/>
        </p:spPr>
        <p:txBody>
          <a:bodyPr/>
          <a:lstStyle/>
          <a:p>
            <a:fld id="{E48D00ED-C2E6-4184-8487-CA57CB14C8D9}" type="slidenum">
              <a:rPr lang="en-US" altLang="en-US"/>
              <a:pPr/>
              <a:t>46</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1EA6D76E-156D-4BA0-9927-5B91DF47812D}" type="slidenum">
              <a:rPr lang="en-US" altLang="en-US"/>
              <a:pPr/>
              <a:t>47</a:t>
            </a:fld>
            <a:endParaRPr lang="en-US"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Pseudo R-squared.  Be careful about calling it R-squared.  It’s not actually a squared correlation or based on sums of squares.</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48</a:t>
            </a:fld>
            <a:endParaRPr lang="en-US" altLang="en-US"/>
          </a:p>
        </p:txBody>
      </p:sp>
    </p:spTree>
    <p:extLst>
      <p:ext uri="{BB962C8B-B14F-4D97-AF65-F5344CB8AC3E}">
        <p14:creationId xmlns:p14="http://schemas.microsoft.com/office/powerpoint/2010/main" val="35916284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altLang="en-US"/>
          </a:p>
        </p:txBody>
      </p:sp>
      <p:sp>
        <p:nvSpPr>
          <p:cNvPr id="94212" name="Slide Number Placeholder 3"/>
          <p:cNvSpPr>
            <a:spLocks noGrp="1"/>
          </p:cNvSpPr>
          <p:nvPr>
            <p:ph type="sldNum" sz="quarter" idx="5"/>
          </p:nvPr>
        </p:nvSpPr>
        <p:spPr>
          <a:noFill/>
        </p:spPr>
        <p:txBody>
          <a:bodyPr/>
          <a:lstStyle/>
          <a:p>
            <a:fld id="{6F111484-8CE9-4D79-9AAD-2E3556B3C8FE}" type="slidenum">
              <a:rPr lang="en-US" altLang="en-US"/>
              <a:pPr/>
              <a:t>50</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D5463B3A-1862-46A5-952C-F5DB78FC3DB5}" type="slidenum">
              <a:rPr lang="en-US" altLang="en-US"/>
              <a:pPr/>
              <a:t>51</a:t>
            </a:fld>
            <a:endParaRPr lang="en-US"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52</a:t>
            </a:fld>
            <a:endParaRPr lang="en-US" altLang="en-US"/>
          </a:p>
        </p:txBody>
      </p:sp>
    </p:spTree>
    <p:extLst>
      <p:ext uri="{BB962C8B-B14F-4D97-AF65-F5344CB8AC3E}">
        <p14:creationId xmlns:p14="http://schemas.microsoft.com/office/powerpoint/2010/main" val="530276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“confusion matrix.”  The parameters are not actually computed to optimize the sum of the diagonals.  </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53</a:t>
            </a:fld>
            <a:endParaRPr lang="en-US" altLang="en-US"/>
          </a:p>
        </p:txBody>
      </p:sp>
    </p:spTree>
    <p:extLst>
      <p:ext uri="{BB962C8B-B14F-4D97-AF65-F5344CB8AC3E}">
        <p14:creationId xmlns:p14="http://schemas.microsoft.com/office/powerpoint/2010/main" val="16144959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altLang="en-US"/>
          </a:p>
        </p:txBody>
      </p:sp>
      <p:sp>
        <p:nvSpPr>
          <p:cNvPr id="100356" name="Slide Number Placeholder 3"/>
          <p:cNvSpPr>
            <a:spLocks noGrp="1"/>
          </p:cNvSpPr>
          <p:nvPr>
            <p:ph type="sldNum" sz="quarter" idx="5"/>
          </p:nvPr>
        </p:nvSpPr>
        <p:spPr>
          <a:noFill/>
        </p:spPr>
        <p:txBody>
          <a:bodyPr/>
          <a:lstStyle/>
          <a:p>
            <a:fld id="{B97D9451-50D1-414B-ADBD-7616A4A5E634}" type="slidenum">
              <a:rPr lang="en-US" altLang="en-US"/>
              <a:pPr/>
              <a:t>54</a:t>
            </a:fld>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Inference begins with the criterion function, </a:t>
            </a:r>
            <a:r>
              <a:rPr lang="en-US" dirty="0" err="1"/>
              <a:t>logL</a:t>
            </a:r>
            <a:r>
              <a:rPr lang="en-US" dirty="0"/>
              <a:t>, the estimates and the estimated covariance matrix.</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55</a:t>
            </a:fld>
            <a:endParaRPr lang="en-US" altLang="en-US"/>
          </a:p>
        </p:txBody>
      </p:sp>
    </p:spTree>
    <p:extLst>
      <p:ext uri="{BB962C8B-B14F-4D97-AF65-F5344CB8AC3E}">
        <p14:creationId xmlns:p14="http://schemas.microsoft.com/office/powerpoint/2010/main" val="37040872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r>
              <a:rPr lang="en-US" altLang="en-US" dirty="0"/>
              <a:t>The estimator is not “wrong.”  But, it is not clear what it is robust to.  Most of the familiar model failures (measurement error, omitted variables, latent heterogeneity) make the MLE inconsistent.  This calculation is usually harmless, but not actually beneficial.</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r>
              <a:rPr lang="en-US" altLang="en-US" dirty="0"/>
              <a:t>We consider ways to test a hypothesis.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pPr eaLnBrk="1" hangingPunct="1"/>
            <a:r>
              <a:rPr lang="en-US" altLang="en-US" dirty="0"/>
              <a:t>LR is the most familiar.</a:t>
            </a:r>
          </a:p>
        </p:txBody>
      </p:sp>
      <p:sp>
        <p:nvSpPr>
          <p:cNvPr id="110596" name="Slide Number Placeholder 3"/>
          <p:cNvSpPr>
            <a:spLocks noGrp="1"/>
          </p:cNvSpPr>
          <p:nvPr>
            <p:ph type="sldNum" sz="quarter" idx="5"/>
          </p:nvPr>
        </p:nvSpPr>
        <p:spPr>
          <a:noFill/>
        </p:spPr>
        <p:txBody>
          <a:bodyPr/>
          <a:lstStyle/>
          <a:p>
            <a:fld id="{A0EE6163-2D98-452E-AA8F-211136416942}" type="slidenum">
              <a:rPr lang="en-US" altLang="en-US"/>
              <a:pPr/>
              <a:t>59</a:t>
            </a:fld>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pPr eaLnBrk="1" hangingPunct="1"/>
            <a:endParaRPr lang="en-US" altLang="en-US"/>
          </a:p>
        </p:txBody>
      </p:sp>
      <p:sp>
        <p:nvSpPr>
          <p:cNvPr id="112644" name="Slide Number Placeholder 3"/>
          <p:cNvSpPr>
            <a:spLocks noGrp="1"/>
          </p:cNvSpPr>
          <p:nvPr>
            <p:ph type="sldNum" sz="quarter" idx="5"/>
          </p:nvPr>
        </p:nvSpPr>
        <p:spPr>
          <a:noFill/>
        </p:spPr>
        <p:txBody>
          <a:bodyPr/>
          <a:lstStyle/>
          <a:p>
            <a:fld id="{837D3762-E73D-4BD1-98EB-DEBFC01B2644}" type="slidenum">
              <a:rPr lang="en-US" altLang="en-US"/>
              <a:pPr/>
              <a:t>60</a:t>
            </a:fld>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pPr eaLnBrk="1" hangingPunct="1"/>
            <a:r>
              <a:rPr lang="en-US" altLang="en-US" dirty="0"/>
              <a:t>The standard t test is a Wald test for the restriction </a:t>
            </a:r>
            <a:r>
              <a:rPr lang="en-US" altLang="en-US" dirty="0">
                <a:sym typeface="Symbol" panose="05050102010706020507" pitchFamily="18" charset="2"/>
              </a:rPr>
              <a:t></a:t>
            </a:r>
            <a:r>
              <a:rPr lang="en-US" altLang="en-US" dirty="0"/>
              <a:t>(k) = 0.</a:t>
            </a:r>
          </a:p>
        </p:txBody>
      </p:sp>
      <p:sp>
        <p:nvSpPr>
          <p:cNvPr id="114692" name="Slide Number Placeholder 3"/>
          <p:cNvSpPr>
            <a:spLocks noGrp="1"/>
          </p:cNvSpPr>
          <p:nvPr>
            <p:ph type="sldNum" sz="quarter" idx="5"/>
          </p:nvPr>
        </p:nvSpPr>
        <p:spPr>
          <a:noFill/>
        </p:spPr>
        <p:txBody>
          <a:bodyPr/>
          <a:lstStyle/>
          <a:p>
            <a:fld id="{1EB8EC4D-028B-4CA9-9F43-4C1848F7CC61}" type="slidenum">
              <a:rPr lang="en-US" altLang="en-US"/>
              <a:pPr/>
              <a:t>61</a:t>
            </a:fld>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Mechanics of a Wald test.</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62</a:t>
            </a:fld>
            <a:endParaRPr lang="en-US" altLang="en-US"/>
          </a:p>
        </p:txBody>
      </p:sp>
    </p:spTree>
    <p:extLst>
      <p:ext uri="{BB962C8B-B14F-4D97-AF65-F5344CB8AC3E}">
        <p14:creationId xmlns:p14="http://schemas.microsoft.com/office/powerpoint/2010/main" val="25976613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r>
              <a:rPr lang="en-US" altLang="en-US" dirty="0"/>
              <a:t>The LM test is not common.  It is simple because it based only on the possibly simpler restricted model.</a:t>
            </a:r>
          </a:p>
        </p:txBody>
      </p:sp>
      <p:sp>
        <p:nvSpPr>
          <p:cNvPr id="117764" name="Slide Number Placeholder 3"/>
          <p:cNvSpPr>
            <a:spLocks noGrp="1"/>
          </p:cNvSpPr>
          <p:nvPr>
            <p:ph type="sldNum" sz="quarter" idx="5"/>
          </p:nvPr>
        </p:nvSpPr>
        <p:spPr>
          <a:noFill/>
        </p:spPr>
        <p:txBody>
          <a:bodyPr/>
          <a:lstStyle/>
          <a:p>
            <a:fld id="{A393973C-7D95-404E-9137-10032CCEE43E}" type="slidenum">
              <a:rPr lang="en-US" altLang="en-US"/>
              <a:pPr/>
              <a:t>63</a:t>
            </a:fld>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Mechanics of the LM test.</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67</a:t>
            </a:fld>
            <a:endParaRPr lang="en-US" altLang="en-US"/>
          </a:p>
        </p:txBody>
      </p:sp>
    </p:spTree>
    <p:extLst>
      <p:ext uri="{BB962C8B-B14F-4D97-AF65-F5344CB8AC3E}">
        <p14:creationId xmlns:p14="http://schemas.microsoft.com/office/powerpoint/2010/main" val="9723884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Actually built-in to NLOGIT.  ;MAXIT=0 triggers LM test using starting values.</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68</a:t>
            </a:fld>
            <a:endParaRPr lang="en-US" altLang="en-US"/>
          </a:p>
        </p:txBody>
      </p:sp>
    </p:spTree>
    <p:extLst>
      <p:ext uri="{BB962C8B-B14F-4D97-AF65-F5344CB8AC3E}">
        <p14:creationId xmlns:p14="http://schemas.microsoft.com/office/powerpoint/2010/main" val="16479992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interesting application uses several of the techniques and results we have discussed here.</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69</a:t>
            </a:fld>
            <a:endParaRPr lang="en-US" altLang="en-US"/>
          </a:p>
        </p:txBody>
      </p:sp>
    </p:spTree>
    <p:extLst>
      <p:ext uri="{BB962C8B-B14F-4D97-AF65-F5344CB8AC3E}">
        <p14:creationId xmlns:p14="http://schemas.microsoft.com/office/powerpoint/2010/main" val="26377922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recursive discrete choice model.  The S equation is a </a:t>
            </a:r>
            <a:r>
              <a:rPr lang="en-US" dirty="0" err="1"/>
              <a:t>probit</a:t>
            </a:r>
            <a:r>
              <a:rPr lang="en-US" dirty="0"/>
              <a:t> model as we have discussed to this point.  The H equation is an “ordered choice” (scale variable, coded 1,2,3,4,5).  Notice that S is endogenous in the H equation if epsilon and v are correlated.  This is the typical form of “endogeneity” in a treatment effects sort of model.  Note that both models are nonlinear.  Can’t use 2SLS here, though there are some who would (Angrist and </a:t>
            </a:r>
            <a:r>
              <a:rPr lang="en-US" dirty="0" err="1"/>
              <a:t>Pischke</a:t>
            </a:r>
            <a:r>
              <a:rPr lang="en-US" dirty="0"/>
              <a:t>).  How to estimate the model?  With bivariate normality, full information ML.</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70</a:t>
            </a:fld>
            <a:endParaRPr lang="en-US" altLang="en-US"/>
          </a:p>
        </p:txBody>
      </p:sp>
    </p:spTree>
    <p:extLst>
      <p:ext uri="{BB962C8B-B14F-4D97-AF65-F5344CB8AC3E}">
        <p14:creationId xmlns:p14="http://schemas.microsoft.com/office/powerpoint/2010/main" val="41977032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Carrying out a test of the validity of the three instruments.  Since the model is not linear, this test is actually inappropriate.  Still, notice they use a Wald test.  They also use the delta method to compute a standard error for the estimate of rho when the compute an estimate of tau = (1/2)ln[(1-rho)/(1+rho)].  Tau is the hyperbolic arctangent (</a:t>
            </a:r>
            <a:r>
              <a:rPr lang="en-US" dirty="0" err="1"/>
              <a:t>atanh</a:t>
            </a:r>
            <a:r>
              <a:rPr lang="en-US" dirty="0"/>
              <a:t>(.)) of rho, not the tanh(rho).  The “test of instruments’ strength is carried out as if the equations were linear..  The rule of thumb threshold of 10 is actually not proper here.  The three instruments are shown on the next page.</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71</a:t>
            </a:fld>
            <a:endParaRPr lang="en-US" altLang="en-US"/>
          </a:p>
        </p:txBody>
      </p:sp>
    </p:spTree>
    <p:extLst>
      <p:ext uri="{BB962C8B-B14F-4D97-AF65-F5344CB8AC3E}">
        <p14:creationId xmlns:p14="http://schemas.microsoft.com/office/powerpoint/2010/main" val="34383966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altLang="en-US"/>
          </a:p>
        </p:txBody>
      </p:sp>
      <p:sp>
        <p:nvSpPr>
          <p:cNvPr id="100356" name="Slide Number Placeholder 3"/>
          <p:cNvSpPr>
            <a:spLocks noGrp="1"/>
          </p:cNvSpPr>
          <p:nvPr>
            <p:ph type="sldNum" sz="quarter" idx="5"/>
          </p:nvPr>
        </p:nvSpPr>
        <p:spPr>
          <a:noFill/>
        </p:spPr>
        <p:txBody>
          <a:bodyPr/>
          <a:lstStyle/>
          <a:p>
            <a:fld id="{B97D9451-50D1-414B-ADBD-7616A4A5E634}" type="slidenum">
              <a:rPr lang="en-US" altLang="en-US"/>
              <a:pPr/>
              <a:t>73</a:t>
            </a:fld>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application related to health.  Now a panel data application.  The Debt equation is a </a:t>
            </a:r>
            <a:r>
              <a:rPr lang="en-US" dirty="0" err="1"/>
              <a:t>probit</a:t>
            </a:r>
            <a:r>
              <a:rPr lang="en-US" dirty="0"/>
              <a:t>.  Health is also a </a:t>
            </a:r>
            <a:r>
              <a:rPr lang="en-US" dirty="0" err="1"/>
              <a:t>probit</a:t>
            </a:r>
            <a:r>
              <a:rPr lang="en-US" dirty="0"/>
              <a:t> model, but Debt is endogenous in the Health equation if epsilon and v are correlated.  (Same arrangement as the SNAP model.)  Again, it’s tempting to use 2SLS here, but improper as the models are nonlinear.</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75</a:t>
            </a:fld>
            <a:endParaRPr lang="en-US" altLang="en-US"/>
          </a:p>
        </p:txBody>
      </p:sp>
    </p:spTree>
    <p:extLst>
      <p:ext uri="{BB962C8B-B14F-4D97-AF65-F5344CB8AC3E}">
        <p14:creationId xmlns:p14="http://schemas.microsoft.com/office/powerpoint/2010/main" val="39103141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Yet another bivariate </a:t>
            </a:r>
            <a:r>
              <a:rPr lang="en-US" dirty="0" err="1"/>
              <a:t>probit</a:t>
            </a:r>
            <a:r>
              <a:rPr lang="en-US" dirty="0"/>
              <a:t> application.  This one dynamic.</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76</a:t>
            </a:fld>
            <a:endParaRPr lang="en-US" altLang="en-US"/>
          </a:p>
        </p:txBody>
      </p:sp>
    </p:spTree>
    <p:extLst>
      <p:ext uri="{BB962C8B-B14F-4D97-AF65-F5344CB8AC3E}">
        <p14:creationId xmlns:p14="http://schemas.microsoft.com/office/powerpoint/2010/main" val="11065949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 effects </a:t>
            </a:r>
            <a:r>
              <a:rPr lang="en-US" dirty="0" err="1"/>
              <a:t>probit</a:t>
            </a:r>
            <a:r>
              <a:rPr lang="en-US" dirty="0"/>
              <a:t> for “banked” in period t.</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77</a:t>
            </a:fld>
            <a:endParaRPr lang="en-US" altLang="en-US"/>
          </a:p>
        </p:txBody>
      </p:sp>
    </p:spTree>
    <p:extLst>
      <p:ext uri="{BB962C8B-B14F-4D97-AF65-F5344CB8AC3E}">
        <p14:creationId xmlns:p14="http://schemas.microsoft.com/office/powerpoint/2010/main" val="11161254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Bivariate aspect is set up by a two period model where status in period 1 is conditioned on status in period 0.  Note common random effect that makes this a “bivariate” model.</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78</a:t>
            </a:fld>
            <a:endParaRPr lang="en-US" altLang="en-US"/>
          </a:p>
        </p:txBody>
      </p:sp>
    </p:spTree>
    <p:extLst>
      <p:ext uri="{BB962C8B-B14F-4D97-AF65-F5344CB8AC3E}">
        <p14:creationId xmlns:p14="http://schemas.microsoft.com/office/powerpoint/2010/main" val="37099615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Becomes a bivariate </a:t>
            </a:r>
            <a:r>
              <a:rPr lang="en-US" dirty="0" err="1"/>
              <a:t>probit</a:t>
            </a:r>
            <a:r>
              <a:rPr lang="en-US" dirty="0"/>
              <a:t> model with dynamic </a:t>
            </a:r>
            <a:r>
              <a:rPr lang="en-US" dirty="0" err="1"/>
              <a:t>pecification</a:t>
            </a:r>
            <a:r>
              <a:rPr lang="en-US" dirty="0"/>
              <a:t>.  Note yi0 is endogenous because of the common </a:t>
            </a:r>
            <a:r>
              <a:rPr lang="en-US" dirty="0" err="1"/>
              <a:t>ui</a:t>
            </a:r>
            <a:r>
              <a:rPr lang="en-US" dirty="0"/>
              <a:t> in the two periods.</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79</a:t>
            </a:fld>
            <a:endParaRPr lang="en-US" altLang="en-US"/>
          </a:p>
        </p:txBody>
      </p:sp>
    </p:spTree>
    <p:extLst>
      <p:ext uri="{BB962C8B-B14F-4D97-AF65-F5344CB8AC3E}">
        <p14:creationId xmlns:p14="http://schemas.microsoft.com/office/powerpoint/2010/main" val="15633329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Partial effects on unbanked status in period 1 given banked status in period 0.  This is a switching outcomes model, not a treatment effects model.</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80</a:t>
            </a:fld>
            <a:endParaRPr lang="en-US" altLang="en-US"/>
          </a:p>
        </p:txBody>
      </p:sp>
    </p:spTree>
    <p:extLst>
      <p:ext uri="{BB962C8B-B14F-4D97-AF65-F5344CB8AC3E}">
        <p14:creationId xmlns:p14="http://schemas.microsoft.com/office/powerpoint/2010/main" val="18341236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noFill/>
          <a:ln/>
        </p:spPr>
        <p:txBody>
          <a:bodyPr/>
          <a:lstStyle/>
          <a:p>
            <a:r>
              <a:rPr lang="en-US" altLang="en-US" dirty="0"/>
              <a:t>Now some generalities.  Note that the treatment effects model is one case of the more general bivariate </a:t>
            </a:r>
            <a:r>
              <a:rPr lang="en-US" altLang="en-US" dirty="0" err="1"/>
              <a:t>probit</a:t>
            </a:r>
            <a:r>
              <a:rPr lang="en-US" altLang="en-US" dirty="0"/>
              <a:t> model, as shown in the preceding examples.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noFill/>
          <a:ln/>
        </p:spPr>
        <p:txBody>
          <a:bodyPr/>
          <a:lstStyle/>
          <a:p>
            <a:r>
              <a:rPr lang="en-US" altLang="en-US" dirty="0"/>
              <a:t>  This is the template case in the treatment effects literature.  Estimable by FIML by many people.  (Stata “</a:t>
            </a:r>
            <a:r>
              <a:rPr lang="en-US" altLang="en-US" dirty="0" err="1"/>
              <a:t>IVProbit</a:t>
            </a:r>
            <a:r>
              <a:rPr lang="en-US" altLang="en-US" dirty="0"/>
              <a:t>” model.  Not really IV.  The Stata routine is FIML.  Currently, many, many people</a:t>
            </a:r>
          </a:p>
          <a:p>
            <a:r>
              <a:rPr lang="en-US" altLang="en-US" dirty="0"/>
              <a:t>Use 2SLS even with the two nonlinear equations.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noFill/>
          <a:ln/>
        </p:spPr>
        <p:txBody>
          <a:bodyPr/>
          <a:lstStyle/>
          <a:p>
            <a:r>
              <a:rPr lang="en-US" altLang="en-US" dirty="0"/>
              <a:t>A stylized application.  Public is endogenous treatment in the Doctor equation.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 and X can be the same.  The model can be estimated by FIML anyway.  Not by 2SLS if so, however, because h^ will be a linear combination of the variables in X.  This is an</a:t>
            </a:r>
          </a:p>
          <a:p>
            <a:r>
              <a:rPr lang="en-US" dirty="0"/>
              <a:t>Example of identification by functional form.  We’ll see this again later.</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84</a:t>
            </a:fld>
            <a:endParaRPr lang="en-US" altLang="en-US"/>
          </a:p>
        </p:txBody>
      </p:sp>
    </p:spTree>
    <p:extLst>
      <p:ext uri="{BB962C8B-B14F-4D97-AF65-F5344CB8AC3E}">
        <p14:creationId xmlns:p14="http://schemas.microsoft.com/office/powerpoint/2010/main" val="226817987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noFill/>
          <a:ln/>
        </p:spPr>
        <p:txBody>
          <a:bodyPr/>
          <a:lstStyle/>
          <a:p>
            <a:r>
              <a:rPr lang="en-US" altLang="en-US" dirty="0"/>
              <a:t>Notice the correlation.  If it is zero, then PUBLIC is exogenous.  So we test endogeneity by testing whether RHO is nonzero.  There is no such constructive test for endogeneity in the</a:t>
            </a:r>
          </a:p>
          <a:p>
            <a:r>
              <a:rPr lang="en-US" altLang="en-US" dirty="0"/>
              <a:t>Linear case.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p:spPr>
        <p:txBody>
          <a:bodyPr/>
          <a:lstStyle/>
          <a:p>
            <a:r>
              <a:rPr lang="en-US" altLang="en-US" dirty="0"/>
              <a:t>Partial effects are rather complicated.  Modern researchers don’t like complicated results.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newer method of dealing with endogeneity.  We saw this approach when we discussed 2SLS.  In the equation above, to fit the y1 equation using 2SLS, what we can do</a:t>
            </a:r>
          </a:p>
          <a:p>
            <a:r>
              <a:rPr lang="en-US" dirty="0"/>
              <a:t>Is regress y2 on x2 and z, compute the residuals, and add those residuals to the y1 equation, then just use OLS.  Terza, </a:t>
            </a:r>
            <a:r>
              <a:rPr lang="en-US" dirty="0" err="1"/>
              <a:t>Basu</a:t>
            </a:r>
            <a:r>
              <a:rPr lang="en-US" dirty="0"/>
              <a:t>, and </a:t>
            </a:r>
            <a:r>
              <a:rPr lang="en-US" dirty="0" err="1"/>
              <a:t>Rathouz</a:t>
            </a:r>
            <a:r>
              <a:rPr lang="en-US" dirty="0"/>
              <a:t> advocate something like this for the</a:t>
            </a:r>
          </a:p>
          <a:p>
            <a:r>
              <a:rPr lang="en-US" dirty="0"/>
              <a:t>RBP model.  There is disagreement about how to compute the “residual.” TBR argue for y2 minus fitted probability.  Greene and others argue for </a:t>
            </a:r>
            <a:r>
              <a:rPr lang="en-US" dirty="0" err="1"/>
              <a:t>Chesher</a:t>
            </a:r>
            <a:r>
              <a:rPr lang="en-US" dirty="0"/>
              <a:t> and Irish generalized</a:t>
            </a:r>
          </a:p>
          <a:p>
            <a:r>
              <a:rPr lang="en-US" dirty="0"/>
              <a:t>Residual, which equals the “lambda” in Heckman’s selection model.  Note the last line.  The 2SRI method uses a constructed variable that is a function of the parameters estimated</a:t>
            </a:r>
          </a:p>
          <a:p>
            <a:r>
              <a:rPr lang="en-US" dirty="0"/>
              <a:t>For the y2 equation.  So, the standard errors should be adjusted (upwards).  Murphy and </a:t>
            </a:r>
            <a:r>
              <a:rPr lang="en-US" dirty="0" err="1"/>
              <a:t>Topel</a:t>
            </a:r>
            <a:r>
              <a:rPr lang="en-US" dirty="0"/>
              <a:t> (we discussed in class) is a common method.  (This has nothing to do with clustering.)</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87</a:t>
            </a:fld>
            <a:endParaRPr lang="en-US" altLang="en-US"/>
          </a:p>
        </p:txBody>
      </p:sp>
    </p:spTree>
    <p:extLst>
      <p:ext uri="{BB962C8B-B14F-4D97-AF65-F5344CB8AC3E}">
        <p14:creationId xmlns:p14="http://schemas.microsoft.com/office/powerpoint/2010/main" val="36573326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ingredients of the Murphy and </a:t>
            </a:r>
            <a:r>
              <a:rPr lang="en-US" dirty="0" err="1"/>
              <a:t>Topel</a:t>
            </a:r>
            <a:r>
              <a:rPr lang="en-US" dirty="0"/>
              <a:t> correction.  It is actually a bit less complicated than it looks.  </a:t>
            </a:r>
            <a:r>
              <a:rPr lang="en-US" dirty="0" err="1"/>
              <a:t>Seee</a:t>
            </a:r>
            <a:r>
              <a:rPr lang="en-US" dirty="0"/>
              <a:t> the next two pages.</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88</a:t>
            </a:fld>
            <a:endParaRPr lang="en-US" altLang="en-US"/>
          </a:p>
        </p:txBody>
      </p:sp>
    </p:spTree>
    <p:extLst>
      <p:ext uri="{BB962C8B-B14F-4D97-AF65-F5344CB8AC3E}">
        <p14:creationId xmlns:p14="http://schemas.microsoft.com/office/powerpoint/2010/main" val="35705934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set of results is the 2SRI estimates.  Consistent, but the standard errors should be too small.  Bottom results are what would be reported.  Correction produces slight </a:t>
            </a:r>
            <a:r>
              <a:rPr lang="en-US" dirty="0" err="1"/>
              <a:t>pward</a:t>
            </a:r>
            <a:r>
              <a:rPr lang="en-US" dirty="0"/>
              <a:t> adjustment</a:t>
            </a:r>
          </a:p>
          <a:p>
            <a:r>
              <a:rPr lang="en-US" dirty="0"/>
              <a:t>Of the standard errors.</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91</a:t>
            </a:fld>
            <a:endParaRPr lang="en-US" altLang="en-US"/>
          </a:p>
        </p:txBody>
      </p:sp>
    </p:spTree>
    <p:extLst>
      <p:ext uri="{BB962C8B-B14F-4D97-AF65-F5344CB8AC3E}">
        <p14:creationId xmlns:p14="http://schemas.microsoft.com/office/powerpoint/2010/main" val="41503122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noFill/>
          <a:ln/>
        </p:spPr>
        <p:txBody>
          <a:bodyPr/>
          <a:lstStyle/>
          <a:p>
            <a:r>
              <a:rPr lang="en-US" altLang="en-US" dirty="0"/>
              <a:t>The fully simultaneous model might be tempting, but it is not possible to estimate it.</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if you skip all this complicated stuff and just use 2SLS.  You would think 2SLS would approximate something.  What?  Apparently, the direct partial effects.</a:t>
            </a:r>
          </a:p>
          <a:p>
            <a:r>
              <a:rPr lang="en-US" dirty="0"/>
              <a:t>There is no theory to rely on to claim (hope) that this will be a reliable approximation.  Which one is “right?”  If you are skeptical (worried) about normality, then neither is right.</a:t>
            </a:r>
          </a:p>
          <a:p>
            <a:r>
              <a:rPr lang="en-US" dirty="0"/>
              <a:t>Your professor believes that when in doubt, the FIML estimator is the better choice.  (Normality should not be very “wrong.”)</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93</a:t>
            </a:fld>
            <a:endParaRPr lang="en-US" altLang="en-US"/>
          </a:p>
        </p:txBody>
      </p:sp>
    </p:spTree>
    <p:extLst>
      <p:ext uri="{BB962C8B-B14F-4D97-AF65-F5344CB8AC3E}">
        <p14:creationId xmlns:p14="http://schemas.microsoft.com/office/powerpoint/2010/main" val="5917817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Image Placeholder 1"/>
          <p:cNvSpPr>
            <a:spLocks noGrp="1" noRot="1" noChangeAspect="1" noTextEdit="1"/>
          </p:cNvSpPr>
          <p:nvPr>
            <p:ph type="sldImg"/>
          </p:nvPr>
        </p:nvSpPr>
        <p:spPr>
          <a:ln/>
        </p:spPr>
      </p:sp>
      <p:sp>
        <p:nvSpPr>
          <p:cNvPr id="223235" name="Notes Placeholder 2"/>
          <p:cNvSpPr>
            <a:spLocks noGrp="1"/>
          </p:cNvSpPr>
          <p:nvPr>
            <p:ph type="body" idx="1"/>
          </p:nvPr>
        </p:nvSpPr>
        <p:spPr>
          <a:noFill/>
          <a:ln/>
        </p:spPr>
        <p:txBody>
          <a:bodyPr/>
          <a:lstStyle/>
          <a:p>
            <a:pPr eaLnBrk="1" hangingPunct="1"/>
            <a:r>
              <a:rPr lang="en-US" altLang="en-US" dirty="0"/>
              <a:t>Note, to determine y1, you need y2.  But, to determine y2, you need y1.  That is the problem of incoherency.</a:t>
            </a:r>
          </a:p>
          <a:p>
            <a:pPr eaLnBrk="1" hangingPunct="1"/>
            <a:r>
              <a:rPr lang="en-US" altLang="en-US" dirty="0"/>
              <a:t>If the computer program is able to estimate anything with this model, it’s due to rounding error, not the model itself.</a:t>
            </a:r>
          </a:p>
        </p:txBody>
      </p:sp>
      <p:sp>
        <p:nvSpPr>
          <p:cNvPr id="223236" name="Slide Number Placeholder 3"/>
          <p:cNvSpPr>
            <a:spLocks noGrp="1"/>
          </p:cNvSpPr>
          <p:nvPr>
            <p:ph type="sldNum" sz="quarter" idx="5"/>
          </p:nvPr>
        </p:nvSpPr>
        <p:spPr>
          <a:noFill/>
        </p:spPr>
        <p:txBody>
          <a:bodyPr/>
          <a:lstStyle/>
          <a:p>
            <a:pPr defTabSz="931863"/>
            <a:fld id="{A94ABBBC-4009-4992-8214-F3DDEE32C29D}" type="slidenum">
              <a:rPr lang="en-US" altLang="en-US"/>
              <a:pPr defTabSz="931863"/>
              <a:t>94</a:t>
            </a:fld>
            <a:endParaRPr lang="en-US"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p:cNvSpPr>
            <a:spLocks noGrp="1" noRot="1" noChangeAspect="1" noTextEdit="1"/>
          </p:cNvSpPr>
          <p:nvPr>
            <p:ph type="sldImg"/>
          </p:nvPr>
        </p:nvSpPr>
        <p:spPr>
          <a:ln/>
        </p:spPr>
      </p:sp>
      <p:sp>
        <p:nvSpPr>
          <p:cNvPr id="225283" name="Notes Placeholder 2"/>
          <p:cNvSpPr>
            <a:spLocks noGrp="1"/>
          </p:cNvSpPr>
          <p:nvPr>
            <p:ph type="body" idx="1"/>
          </p:nvPr>
        </p:nvSpPr>
        <p:spPr>
          <a:noFill/>
          <a:ln/>
        </p:spPr>
        <p:txBody>
          <a:bodyPr/>
          <a:lstStyle/>
          <a:p>
            <a:r>
              <a:rPr lang="en-US" altLang="en-US" dirty="0"/>
              <a:t>These results should not be tested.</a:t>
            </a:r>
          </a:p>
        </p:txBody>
      </p:sp>
      <p:sp>
        <p:nvSpPr>
          <p:cNvPr id="225284" name="Slide Number Placeholder 3"/>
          <p:cNvSpPr>
            <a:spLocks noGrp="1"/>
          </p:cNvSpPr>
          <p:nvPr>
            <p:ph type="sldNum" sz="quarter" idx="5"/>
          </p:nvPr>
        </p:nvSpPr>
        <p:spPr>
          <a:noFill/>
        </p:spPr>
        <p:txBody>
          <a:bodyPr/>
          <a:lstStyle/>
          <a:p>
            <a:pPr defTabSz="931863"/>
            <a:fld id="{39E197FB-2F6E-4AB8-A83F-EDDB32647031}" type="slidenum">
              <a:rPr lang="en-US" altLang="en-US"/>
              <a:pPr defTabSz="931863"/>
              <a:t>95</a:t>
            </a:fld>
            <a:endParaRPr lang="en-US"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p:cNvSpPr>
            <a:spLocks noGrp="1" noRot="1" noChangeAspect="1" noTextEdit="1"/>
          </p:cNvSpPr>
          <p:nvPr>
            <p:ph type="sldImg"/>
          </p:nvPr>
        </p:nvSpPr>
        <p:spPr>
          <a:ln/>
        </p:spPr>
      </p:sp>
      <p:sp>
        <p:nvSpPr>
          <p:cNvPr id="227331" name="Notes Placeholder 2"/>
          <p:cNvSpPr>
            <a:spLocks noGrp="1"/>
          </p:cNvSpPr>
          <p:nvPr>
            <p:ph type="body" idx="1"/>
          </p:nvPr>
        </p:nvSpPr>
        <p:spPr>
          <a:noFill/>
          <a:ln/>
        </p:spPr>
        <p:txBody>
          <a:bodyPr/>
          <a:lstStyle/>
          <a:p>
            <a:pPr eaLnBrk="1" hangingPunct="1"/>
            <a:r>
              <a:rPr lang="en-US" altLang="en-US" dirty="0"/>
              <a:t>This basic template is the “Recursive Bivariate </a:t>
            </a:r>
            <a:r>
              <a:rPr lang="en-US" altLang="en-US" dirty="0" err="1"/>
              <a:t>Probit</a:t>
            </a:r>
            <a:r>
              <a:rPr lang="en-US" altLang="en-US" dirty="0"/>
              <a:t>,” RBP model.</a:t>
            </a:r>
          </a:p>
        </p:txBody>
      </p:sp>
      <p:sp>
        <p:nvSpPr>
          <p:cNvPr id="227332" name="Slide Number Placeholder 3"/>
          <p:cNvSpPr>
            <a:spLocks noGrp="1"/>
          </p:cNvSpPr>
          <p:nvPr>
            <p:ph type="sldNum" sz="quarter" idx="5"/>
          </p:nvPr>
        </p:nvSpPr>
        <p:spPr>
          <a:noFill/>
        </p:spPr>
        <p:txBody>
          <a:bodyPr/>
          <a:lstStyle/>
          <a:p>
            <a:pPr defTabSz="931863"/>
            <a:fld id="{18EEBBAE-52E4-4DC1-A358-DA30E4CA1457}" type="slidenum">
              <a:rPr lang="en-US" altLang="en-US"/>
              <a:pPr defTabSz="931863"/>
              <a:t>96</a:t>
            </a:fld>
            <a:endParaRPr lang="en-US"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RBP in a treatment effects setting.  These calculations can be done with the estimated model.</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98</a:t>
            </a:fld>
            <a:endParaRPr lang="en-US" altLang="en-US"/>
          </a:p>
        </p:txBody>
      </p:sp>
    </p:spTree>
    <p:extLst>
      <p:ext uri="{BB962C8B-B14F-4D97-AF65-F5344CB8AC3E}">
        <p14:creationId xmlns:p14="http://schemas.microsoft.com/office/powerpoint/2010/main" val="90107082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Treatment effects on the treated.  This expression appears in Angrist and </a:t>
            </a:r>
            <a:r>
              <a:rPr lang="en-US" dirty="0" err="1"/>
              <a:t>Pischke’s</a:t>
            </a:r>
            <a:r>
              <a:rPr lang="en-US" dirty="0"/>
              <a:t> Mostly Harmless Econometrics, however they advocate using 2SLS instead of FIML.</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99</a:t>
            </a:fld>
            <a:endParaRPr lang="en-US" altLang="en-US"/>
          </a:p>
        </p:txBody>
      </p:sp>
    </p:spTree>
    <p:extLst>
      <p:ext uri="{BB962C8B-B14F-4D97-AF65-F5344CB8AC3E}">
        <p14:creationId xmlns:p14="http://schemas.microsoft.com/office/powerpoint/2010/main" val="8033789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application of the RBP model.</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101</a:t>
            </a:fld>
            <a:endParaRPr lang="en-US" altLang="en-US"/>
          </a:p>
        </p:txBody>
      </p:sp>
    </p:spTree>
    <p:extLst>
      <p:ext uri="{BB962C8B-B14F-4D97-AF65-F5344CB8AC3E}">
        <p14:creationId xmlns:p14="http://schemas.microsoft.com/office/powerpoint/2010/main" val="501471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authors used FIML.  Section 4.2 is a comment about identification by functional form.  The 1978 quote of Heckman is not correct.  Heckman’s statement of the identification condition</a:t>
            </a:r>
          </a:p>
          <a:p>
            <a:r>
              <a:rPr lang="en-US" dirty="0"/>
              <a:t>Was implied by full rank, but it was much simpler than that.  In any event, recent authors do as these authors did, and include “instrumental variables” in the second equation to “improve” (aid)</a:t>
            </a:r>
          </a:p>
          <a:p>
            <a:r>
              <a:rPr lang="en-US" dirty="0"/>
              <a:t>Identification.</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102</a:t>
            </a:fld>
            <a:endParaRPr lang="en-US" altLang="en-US"/>
          </a:p>
        </p:txBody>
      </p:sp>
    </p:spTree>
    <p:extLst>
      <p:ext uri="{BB962C8B-B14F-4D97-AF65-F5344CB8AC3E}">
        <p14:creationId xmlns:p14="http://schemas.microsoft.com/office/powerpoint/2010/main" val="3500068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Computation of treatment effects.    Note that PIP is a dummy variable.  They used a derivative anyway.</a:t>
            </a:r>
          </a:p>
        </p:txBody>
      </p:sp>
      <p:sp>
        <p:nvSpPr>
          <p:cNvPr id="4" name="Slide Number Placeholder 3"/>
          <p:cNvSpPr>
            <a:spLocks noGrp="1"/>
          </p:cNvSpPr>
          <p:nvPr>
            <p:ph type="sldNum" sz="quarter" idx="5"/>
          </p:nvPr>
        </p:nvSpPr>
        <p:spPr/>
        <p:txBody>
          <a:bodyPr/>
          <a:lstStyle/>
          <a:p>
            <a:fld id="{495CF72D-1535-44A4-A6D5-2CB305184165}" type="slidenum">
              <a:rPr lang="en-US" altLang="en-US" smtClean="0"/>
              <a:pPr/>
              <a:t>103</a:t>
            </a:fld>
            <a:endParaRPr lang="en-US" altLang="en-US"/>
          </a:p>
        </p:txBody>
      </p:sp>
    </p:spTree>
    <p:extLst>
      <p:ext uri="{BB962C8B-B14F-4D97-AF65-F5344CB8AC3E}">
        <p14:creationId xmlns:p14="http://schemas.microsoft.com/office/powerpoint/2010/main" val="320911222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CB78EFAF-EB5C-4181-9FF3-B7A19B4C21D6}" type="slidenum">
              <a:rPr lang="en-US" altLang="en-US"/>
              <a:pPr/>
              <a:t>122</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93E5148-2DED-4570-88A3-14F3500B0175}" type="slidenum">
              <a:rPr lang="en-US" altLang="en-US"/>
              <a:pPr/>
              <a:t>123</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endParaRPr lang="en-US" altLang="en-US"/>
          </a:p>
        </p:txBody>
      </p:sp>
      <p:sp>
        <p:nvSpPr>
          <p:cNvPr id="76804" name="Slide Number Placeholder 3"/>
          <p:cNvSpPr>
            <a:spLocks noGrp="1"/>
          </p:cNvSpPr>
          <p:nvPr>
            <p:ph type="sldNum" sz="quarter" idx="5"/>
          </p:nvPr>
        </p:nvSpPr>
        <p:spPr>
          <a:noFill/>
        </p:spPr>
        <p:txBody>
          <a:bodyPr/>
          <a:lstStyle/>
          <a:p>
            <a:fld id="{DC15E005-33B0-48EA-8218-B19918D657DF}" type="slidenum">
              <a:rPr lang="en-US" altLang="en-US"/>
              <a:pPr/>
              <a:t>124</a:t>
            </a:fld>
            <a:endParaRPr lang="en-US" altLang="en-US"/>
          </a:p>
        </p:txBody>
      </p:sp>
    </p:spTree>
    <p:extLst>
      <p:ext uri="{BB962C8B-B14F-4D97-AF65-F5344CB8AC3E}">
        <p14:creationId xmlns:p14="http://schemas.microsoft.com/office/powerpoint/2010/main" val="255070363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endParaRPr lang="en-US" altLang="en-US"/>
          </a:p>
        </p:txBody>
      </p:sp>
      <p:sp>
        <p:nvSpPr>
          <p:cNvPr id="78852" name="Slide Number Placeholder 3"/>
          <p:cNvSpPr>
            <a:spLocks noGrp="1"/>
          </p:cNvSpPr>
          <p:nvPr>
            <p:ph type="sldNum" sz="quarter" idx="5"/>
          </p:nvPr>
        </p:nvSpPr>
        <p:spPr>
          <a:noFill/>
        </p:spPr>
        <p:txBody>
          <a:bodyPr/>
          <a:lstStyle/>
          <a:p>
            <a:fld id="{B1C61CE5-6D58-4FF9-BEA4-289A08D22AA5}" type="slidenum">
              <a:rPr lang="en-US" altLang="en-US"/>
              <a:pPr/>
              <a:t>125</a:t>
            </a:fld>
            <a:endParaRPr lang="en-US" altLang="en-US"/>
          </a:p>
        </p:txBody>
      </p:sp>
    </p:spTree>
    <p:extLst>
      <p:ext uri="{BB962C8B-B14F-4D97-AF65-F5344CB8AC3E}">
        <p14:creationId xmlns:p14="http://schemas.microsoft.com/office/powerpoint/2010/main" val="25578935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pPr eaLnBrk="1" hangingPunct="1"/>
            <a:endParaRPr lang="en-US" altLang="en-US"/>
          </a:p>
        </p:txBody>
      </p:sp>
      <p:sp>
        <p:nvSpPr>
          <p:cNvPr id="34820" name="Slide Number Placeholder 3"/>
          <p:cNvSpPr>
            <a:spLocks noGrp="1"/>
          </p:cNvSpPr>
          <p:nvPr>
            <p:ph type="sldNum" sz="quarter" idx="5"/>
          </p:nvPr>
        </p:nvSpPr>
        <p:spPr>
          <a:noFill/>
        </p:spPr>
        <p:txBody>
          <a:bodyPr/>
          <a:lstStyle/>
          <a:p>
            <a:fld id="{918898EB-712A-417C-9829-4C22E64576D6}" type="slidenum">
              <a:rPr lang="en-US" altLang="en-US"/>
              <a:pPr/>
              <a:t>129</a:t>
            </a:fld>
            <a:endParaRPr lang="en-US"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endParaRPr lang="en-US" altLang="en-US"/>
          </a:p>
        </p:txBody>
      </p:sp>
      <p:sp>
        <p:nvSpPr>
          <p:cNvPr id="36868" name="Slide Number Placeholder 3"/>
          <p:cNvSpPr>
            <a:spLocks noGrp="1"/>
          </p:cNvSpPr>
          <p:nvPr>
            <p:ph type="sldNum" sz="quarter" idx="5"/>
          </p:nvPr>
        </p:nvSpPr>
        <p:spPr>
          <a:noFill/>
        </p:spPr>
        <p:txBody>
          <a:bodyPr/>
          <a:lstStyle/>
          <a:p>
            <a:fld id="{C564E0A5-61A1-4643-889A-4B95D497D08B}" type="slidenum">
              <a:rPr lang="en-US" altLang="en-US"/>
              <a:pPr/>
              <a:t>130</a:t>
            </a:fld>
            <a:endParaRPr lang="en-US"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ln/>
        </p:spPr>
        <p:txBody>
          <a:bodyPr/>
          <a:lstStyle/>
          <a:p>
            <a:endParaRPr lang="en-US" altLang="en-US"/>
          </a:p>
        </p:txBody>
      </p:sp>
      <p:sp>
        <p:nvSpPr>
          <p:cNvPr id="142340" name="Slide Number Placeholder 3"/>
          <p:cNvSpPr>
            <a:spLocks noGrp="1"/>
          </p:cNvSpPr>
          <p:nvPr>
            <p:ph type="sldNum" sz="quarter" idx="5"/>
          </p:nvPr>
        </p:nvSpPr>
        <p:spPr>
          <a:noFill/>
        </p:spPr>
        <p:txBody>
          <a:bodyPr/>
          <a:lstStyle/>
          <a:p>
            <a:fld id="{018C3BBF-F82B-4600-B438-17D8B54BBB8F}" type="slidenum">
              <a:rPr lang="en-US" altLang="en-US"/>
              <a:pPr/>
              <a:t>132</a:t>
            </a:fld>
            <a:endParaRPr lang="en-US" altLang="en-US"/>
          </a:p>
        </p:txBody>
      </p:sp>
    </p:spTree>
    <p:extLst>
      <p:ext uri="{BB962C8B-B14F-4D97-AF65-F5344CB8AC3E}">
        <p14:creationId xmlns:p14="http://schemas.microsoft.com/office/powerpoint/2010/main" val="216104038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p:spPr>
        <p:txBody>
          <a:bodyPr/>
          <a:lstStyle/>
          <a:p>
            <a:endParaRPr lang="en-US" altLang="en-US"/>
          </a:p>
        </p:txBody>
      </p:sp>
      <p:sp>
        <p:nvSpPr>
          <p:cNvPr id="144388" name="Slide Number Placeholder 3"/>
          <p:cNvSpPr>
            <a:spLocks noGrp="1"/>
          </p:cNvSpPr>
          <p:nvPr>
            <p:ph type="sldNum" sz="quarter" idx="5"/>
          </p:nvPr>
        </p:nvSpPr>
        <p:spPr>
          <a:noFill/>
        </p:spPr>
        <p:txBody>
          <a:bodyPr/>
          <a:lstStyle/>
          <a:p>
            <a:fld id="{C3D465E5-0595-4F1D-8A79-EF167F6BC268}" type="slidenum">
              <a:rPr lang="en-US" altLang="en-US"/>
              <a:pPr/>
              <a:t>133</a:t>
            </a:fld>
            <a:endParaRPr lang="en-US" altLang="en-US"/>
          </a:p>
        </p:txBody>
      </p:sp>
    </p:spTree>
    <p:extLst>
      <p:ext uri="{BB962C8B-B14F-4D97-AF65-F5344CB8AC3E}">
        <p14:creationId xmlns:p14="http://schemas.microsoft.com/office/powerpoint/2010/main" val="5002158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D856084D-E5B7-4482-9EBD-D5892740EA37}" type="slidenum">
              <a:rPr lang="en-US" altLang="en-US"/>
              <a:pPr/>
              <a:t>137</a:t>
            </a:fld>
            <a:endParaRPr lang="en-US" altLang="en-US"/>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21149688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4CF51899-03DF-47DF-80D6-71CBE8FCD1DB}" type="slidenum">
              <a:rPr lang="en-US" altLang="en-US"/>
              <a:pPr/>
              <a:t>138</a:t>
            </a:fld>
            <a:endParaRPr lang="en-US" alt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401331490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46C6B8BD-D280-40EE-8FA4-19773EC82E03}" type="slidenum">
              <a:rPr lang="en-US" altLang="en-US"/>
              <a:pPr/>
              <a:t>139</a:t>
            </a:fld>
            <a:endParaRPr lang="en-US" altLang="en-US"/>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230091663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6FEE76D7-A46A-4036-ACE9-8FA2E6412F73}" type="slidenum">
              <a:rPr lang="en-US" altLang="en-US"/>
              <a:pPr/>
              <a:t>140</a:t>
            </a:fld>
            <a:endParaRPr lang="en-US" altLang="en-US"/>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9392798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A8B52CE2-BF1C-40F4-B7C9-E0CDCEF4F3E2}" type="slidenum">
              <a:rPr lang="en-US" altLang="en-US"/>
              <a:pPr/>
              <a:t>141</a:t>
            </a:fld>
            <a:endParaRPr lang="en-US" altLang="en-US"/>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10306701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p:spPr>
        <p:txBody>
          <a:bodyPr/>
          <a:lstStyle/>
          <a:p>
            <a:endParaRPr lang="en-US" altLang="en-US"/>
          </a:p>
        </p:txBody>
      </p:sp>
    </p:spTree>
    <p:extLst>
      <p:ext uri="{BB962C8B-B14F-4D97-AF65-F5344CB8AC3E}">
        <p14:creationId xmlns:p14="http://schemas.microsoft.com/office/powerpoint/2010/main" val="32703758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noFill/>
          <a:ln/>
        </p:spPr>
        <p:txBody>
          <a:bodyPr/>
          <a:lstStyle/>
          <a:p>
            <a:endParaRPr lang="en-US" altLang="en-US"/>
          </a:p>
        </p:txBody>
      </p:sp>
    </p:spTree>
    <p:extLst>
      <p:ext uri="{BB962C8B-B14F-4D97-AF65-F5344CB8AC3E}">
        <p14:creationId xmlns:p14="http://schemas.microsoft.com/office/powerpoint/2010/main" val="324042645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a:ln/>
        </p:spPr>
        <p:txBody>
          <a:bodyPr/>
          <a:lstStyle/>
          <a:p>
            <a:endParaRPr lang="en-US" altLang="en-US"/>
          </a:p>
        </p:txBody>
      </p:sp>
      <p:sp>
        <p:nvSpPr>
          <p:cNvPr id="174084" name="Slide Number Placeholder 3"/>
          <p:cNvSpPr txBox="1">
            <a:spLocks noGrp="1"/>
          </p:cNvSpPr>
          <p:nvPr/>
        </p:nvSpPr>
        <p:spPr bwMode="auto">
          <a:xfrm>
            <a:off x="3941763" y="8843963"/>
            <a:ext cx="3013075" cy="465137"/>
          </a:xfrm>
          <a:prstGeom prst="rect">
            <a:avLst/>
          </a:prstGeom>
          <a:noFill/>
          <a:ln w="9525">
            <a:noFill/>
            <a:miter lim="800000"/>
            <a:headEnd/>
            <a:tailEnd/>
          </a:ln>
        </p:spPr>
        <p:txBody>
          <a:bodyPr lIns="92916" tIns="46458" rIns="92916" bIns="46458" anchor="b"/>
          <a:lstStyle/>
          <a:p>
            <a:pPr algn="r" defTabSz="912813" eaLnBrk="1" hangingPunct="1"/>
            <a:fld id="{9D49AB6E-5492-4D61-8745-19CF530D943F}" type="slidenum">
              <a:rPr lang="en-US" altLang="en-US" sz="1300"/>
              <a:pPr algn="r" defTabSz="912813" eaLnBrk="1" hangingPunct="1"/>
              <a:t>144</a:t>
            </a:fld>
            <a:endParaRPr lang="en-US" altLang="en-US" sz="1300"/>
          </a:p>
        </p:txBody>
      </p:sp>
    </p:spTree>
    <p:extLst>
      <p:ext uri="{BB962C8B-B14F-4D97-AF65-F5344CB8AC3E}">
        <p14:creationId xmlns:p14="http://schemas.microsoft.com/office/powerpoint/2010/main" val="1500445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noFill/>
          <a:ln/>
        </p:spPr>
        <p:txBody>
          <a:bodyPr/>
          <a:lstStyle/>
          <a:p>
            <a:endParaRPr lang="en-US" altLang="en-US"/>
          </a:p>
        </p:txBody>
      </p:sp>
    </p:spTree>
    <p:extLst>
      <p:ext uri="{BB962C8B-B14F-4D97-AF65-F5344CB8AC3E}">
        <p14:creationId xmlns:p14="http://schemas.microsoft.com/office/powerpoint/2010/main" val="413058154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p>
            <a:fld id="{FD3C3EAD-4A69-45F6-8016-F2C3BEF298B1}" type="slidenum">
              <a:rPr lang="en-US" altLang="en-US"/>
              <a:pPr/>
              <a:t>146</a:t>
            </a:fld>
            <a:endParaRPr lang="en-US" altLang="en-US"/>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420456642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167F794A-65AB-4AEB-9A1A-F6C3E9E11E6B}" type="slidenum">
              <a:rPr lang="en-US" altLang="en-US"/>
              <a:pPr/>
              <a:t>147</a:t>
            </a:fld>
            <a:endParaRPr lang="en-US" altLang="en-US"/>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383983074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p:spPr>
        <p:txBody>
          <a:bodyPr/>
          <a:lstStyle/>
          <a:p>
            <a:endParaRPr lang="en-US" altLang="en-US"/>
          </a:p>
        </p:txBody>
      </p:sp>
    </p:spTree>
    <p:extLst>
      <p:ext uri="{BB962C8B-B14F-4D97-AF65-F5344CB8AC3E}">
        <p14:creationId xmlns:p14="http://schemas.microsoft.com/office/powerpoint/2010/main" val="382472941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noFill/>
          <a:ln/>
        </p:spPr>
        <p:txBody>
          <a:bodyPr/>
          <a:lstStyle/>
          <a:p>
            <a:endParaRPr lang="en-US" altLang="en-US"/>
          </a:p>
        </p:txBody>
      </p:sp>
    </p:spTree>
    <p:extLst>
      <p:ext uri="{BB962C8B-B14F-4D97-AF65-F5344CB8AC3E}">
        <p14:creationId xmlns:p14="http://schemas.microsoft.com/office/powerpoint/2010/main" val="120859175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noFill/>
          <a:ln/>
        </p:spPr>
        <p:txBody>
          <a:bodyPr/>
          <a:lstStyle/>
          <a:p>
            <a:endParaRPr lang="en-US" altLang="en-US"/>
          </a:p>
        </p:txBody>
      </p:sp>
    </p:spTree>
    <p:extLst>
      <p:ext uri="{BB962C8B-B14F-4D97-AF65-F5344CB8AC3E}">
        <p14:creationId xmlns:p14="http://schemas.microsoft.com/office/powerpoint/2010/main" val="188344883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noFill/>
          <a:ln/>
        </p:spPr>
        <p:txBody>
          <a:bodyPr/>
          <a:lstStyle/>
          <a:p>
            <a:endParaRPr lang="en-US" altLang="en-US"/>
          </a:p>
        </p:txBody>
      </p:sp>
    </p:spTree>
    <p:extLst>
      <p:ext uri="{BB962C8B-B14F-4D97-AF65-F5344CB8AC3E}">
        <p14:creationId xmlns:p14="http://schemas.microsoft.com/office/powerpoint/2010/main" val="299655859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p>
            <a:fld id="{CC772BFB-0EB4-422E-9423-CEB405C5531C}" type="slidenum">
              <a:rPr lang="en-US" altLang="en-US"/>
              <a:pPr/>
              <a:t>152</a:t>
            </a:fld>
            <a:endParaRPr lang="en-US" altLang="en-US"/>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11908108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altLang="en-US"/>
          </a:p>
        </p:txBody>
      </p:sp>
      <p:sp>
        <p:nvSpPr>
          <p:cNvPr id="90116" name="Slide Number Placeholder 3"/>
          <p:cNvSpPr txBox="1">
            <a:spLocks noGrp="1"/>
          </p:cNvSpPr>
          <p:nvPr/>
        </p:nvSpPr>
        <p:spPr bwMode="auto">
          <a:xfrm>
            <a:off x="3941763" y="8843963"/>
            <a:ext cx="3013075" cy="465137"/>
          </a:xfrm>
          <a:prstGeom prst="rect">
            <a:avLst/>
          </a:prstGeom>
          <a:noFill/>
          <a:ln w="9525">
            <a:noFill/>
            <a:miter lim="800000"/>
            <a:headEnd/>
            <a:tailEnd/>
          </a:ln>
        </p:spPr>
        <p:txBody>
          <a:bodyPr lIns="92916" tIns="46458" rIns="92916" bIns="46458" anchor="b"/>
          <a:lstStyle/>
          <a:p>
            <a:pPr algn="r" defTabSz="912813" eaLnBrk="1" hangingPunct="1"/>
            <a:fld id="{3BA66903-96A2-4039-8229-22FFBDF09BCA}" type="slidenum">
              <a:rPr lang="en-US" altLang="en-US" sz="1300"/>
              <a:pPr algn="r" defTabSz="912813" eaLnBrk="1" hangingPunct="1"/>
              <a:t>154</a:t>
            </a:fld>
            <a:endParaRPr lang="en-US" altLang="en-US" sz="130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1E18A27-C34B-4D76-8C48-D64EB63B9A95}"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dirty="0"/>
              <a:t>Click to edit Master subtitle style</a:t>
            </a:r>
          </a:p>
        </p:txBody>
      </p:sp>
      <p:sp>
        <p:nvSpPr>
          <p:cNvPr id="11"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2" name="Rectangle 6"/>
          <p:cNvSpPr>
            <a:spLocks noGrp="1" noChangeArrowheads="1"/>
          </p:cNvSpPr>
          <p:nvPr>
            <p:ph type="ftr" sz="quarter" idx="11"/>
          </p:nvPr>
        </p:nvSpPr>
        <p:spPr/>
        <p:txBody>
          <a:bodyPr/>
          <a:lstStyle>
            <a:lvl1pPr>
              <a:defRPr/>
            </a:lvl1pPr>
          </a:lstStyle>
          <a:p>
            <a:pPr>
              <a:defRPr/>
            </a:pPr>
            <a:endParaRPr lang="en-US"/>
          </a:p>
        </p:txBody>
      </p:sp>
      <p:sp>
        <p:nvSpPr>
          <p:cNvPr id="13" name="Rectangle 7"/>
          <p:cNvSpPr>
            <a:spLocks noGrp="1" noChangeArrowheads="1"/>
          </p:cNvSpPr>
          <p:nvPr>
            <p:ph type="sldNum" sz="quarter" idx="12"/>
          </p:nvPr>
        </p:nvSpPr>
        <p:spPr>
          <a:xfrm>
            <a:off x="6553200" y="6248400"/>
            <a:ext cx="2133600" cy="457200"/>
          </a:xfrm>
        </p:spPr>
        <p:txBody>
          <a:bodyPr/>
          <a:lstStyle>
            <a:lvl1pPr>
              <a:defRPr b="1"/>
            </a:lvl1pPr>
          </a:lstStyle>
          <a:p>
            <a:fld id="{0FF2C961-319D-4A60-BD25-2874A4488036}" type="slidenum">
              <a:rPr lang="en-US" altLang="en-US"/>
              <a:pPr/>
              <a:t>‹#›</a:t>
            </a:fld>
            <a:endParaRPr lang="en-US" altLang="en-US"/>
          </a:p>
        </p:txBody>
      </p:sp>
      <p:grpSp>
        <p:nvGrpSpPr>
          <p:cNvPr id="14" name="Group 7"/>
          <p:cNvGrpSpPr>
            <a:grpSpLocks/>
          </p:cNvGrpSpPr>
          <p:nvPr userDrawn="1"/>
        </p:nvGrpSpPr>
        <p:grpSpPr bwMode="auto">
          <a:xfrm>
            <a:off x="279400" y="152400"/>
            <a:ext cx="8686800" cy="544513"/>
            <a:chOff x="176" y="96"/>
            <a:chExt cx="5472" cy="343"/>
          </a:xfrm>
        </p:grpSpPr>
        <p:sp>
          <p:nvSpPr>
            <p:cNvPr id="15"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p>
          </p:txBody>
        </p:sp>
        <p:sp>
          <p:nvSpPr>
            <p:cNvPr id="16"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p>
          </p:txBody>
        </p:sp>
        <p:sp>
          <p:nvSpPr>
            <p:cNvPr id="17"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p>
          </p:txBody>
        </p:sp>
        <p:sp>
          <p:nvSpPr>
            <p:cNvPr id="18"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B6DBD5B-B619-4542-AEB6-322D17FCFE98}"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DCEB71-A9B3-4B38-BD9A-8B2B75B26FD7}"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8859789-E2DE-493E-BFDC-BD7969E74207}"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4C90265-7BF2-4EB7-81E9-9E9BC2D94110}"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0C96D164-7EED-4882-9C7C-923CAB8635CC}"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778EAE6-063B-4F92-88BF-F0F8EDEE02F5}"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D25121A-FB78-483C-A5D5-C9DB709EF4FE}"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089F04B-E16C-47CE-BED8-1E7B90178D6D}"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75E84E0-A2C8-4866-A31E-A35CB4E54927}"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828800"/>
            <a:ext cx="40386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828800"/>
            <a:ext cx="40386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4056063"/>
            <a:ext cx="4038600" cy="207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056063"/>
            <a:ext cx="4038600" cy="207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2CBB6F34-A3CC-4203-93F1-D10CF8AADF84}"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A6CDD88-6810-4D23-A6F3-672C4D3413EC}"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828800"/>
            <a:ext cx="40386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056063"/>
            <a:ext cx="4038600" cy="207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FC5E51E0-08CD-4CA9-8127-76CCBCD2531B}"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cs typeface="Arial"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Arial"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1D2654DD-AD13-491C-9BC3-4D999D8F264F}" type="slidenum">
              <a:rPr lang="en-US" altLang="en-US"/>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a:p>
          </p:txBody>
        </p:sp>
      </p:grpSp>
      <p:sp>
        <p:nvSpPr>
          <p:cNvPr id="1032" name="Rectangle 12"/>
          <p:cNvSpPr>
            <a:spLocks noChangeArrowheads="1"/>
          </p:cNvSpPr>
          <p:nvPr userDrawn="1"/>
        </p:nvSpPr>
        <p:spPr bwMode="auto">
          <a:xfrm>
            <a:off x="4953000" y="381000"/>
            <a:ext cx="3860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en-US" sz="1400" b="1" dirty="0">
                <a:solidFill>
                  <a:schemeClr val="bg1"/>
                </a:solidFill>
                <a:latin typeface="Arial" charset="0"/>
              </a:rPr>
              <a:t>Part 15: Binary Choice </a:t>
            </a:r>
            <a:r>
              <a:rPr lang="en-US" altLang="en-US" sz="1400" b="1">
                <a:solidFill>
                  <a:schemeClr val="bg1"/>
                </a:solidFill>
                <a:latin typeface="Arial" charset="0"/>
              </a:rPr>
              <a:t>[ </a:t>
            </a:r>
            <a:fld id="{2F419DE3-0BE4-4BF7-98CC-E7A13F547C23}" type="slidenum">
              <a:rPr lang="en-US" altLang="en-US" sz="1400" b="1" smtClean="0">
                <a:solidFill>
                  <a:schemeClr val="bg1"/>
                </a:solidFill>
                <a:latin typeface="Arial" charset="0"/>
              </a:rPr>
              <a:pPr algn="r"/>
              <a:t>‹#›</a:t>
            </a:fld>
            <a:r>
              <a:rPr lang="en-US" altLang="en-US" sz="1400" b="1">
                <a:solidFill>
                  <a:schemeClr val="bg1"/>
                </a:solidFill>
                <a:latin typeface="Arial" charset="0"/>
              </a:rPr>
              <a:t>/104]</a:t>
            </a:r>
            <a:endParaRPr lang="en-US" altLang="en-US" sz="1400" b="1" dirty="0">
              <a:solidFill>
                <a:schemeClr val="bg1"/>
              </a:solidFill>
              <a:latin typeface="Arial" charset="0"/>
            </a:endParaRPr>
          </a:p>
        </p:txBody>
      </p:sp>
    </p:spTree>
  </p:cSld>
  <p:clrMap bg1="lt1" tx1="dk1" bg2="lt2" tx2="dk2" accent1="accent1" accent2="accent2" accent3="accent3" accent4="accent4" accent5="accent5" accent6="accent6" hlink="hlink" folHlink="folHlink"/>
  <p:sldLayoutIdLst>
    <p:sldLayoutId id="2147484130" r:id="rId1"/>
    <p:sldLayoutId id="2147484143"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 id="2147484140" r:id="rId12"/>
    <p:sldLayoutId id="2147484141" r:id="rId13"/>
    <p:sldLayoutId id="2147484142" r:id="rId14"/>
  </p:sldLayoutIdLst>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3.w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17.wmf"/><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9.wmf"/><Relationship Id="rId4"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1.wmf"/><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25.png"/><Relationship Id="rId4" Type="http://schemas.openxmlformats.org/officeDocument/2006/relationships/image" Target="../media/image24.w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vmlDrawing" Target="../drawings/vmlDrawing6.vml"/><Relationship Id="rId5" Type="http://schemas.openxmlformats.org/officeDocument/2006/relationships/image" Target="../media/image26.wmf"/><Relationship Id="rId4" Type="http://schemas.openxmlformats.org/officeDocument/2006/relationships/oleObject" Target="../embeddings/oleObject6.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32.xml"/><Relationship Id="rId7" Type="http://schemas.openxmlformats.org/officeDocument/2006/relationships/image" Target="../media/image36.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35.wmf"/><Relationship Id="rId4" Type="http://schemas.openxmlformats.org/officeDocument/2006/relationships/oleObject" Target="../embeddings/oleObject7.bin"/><Relationship Id="rId9" Type="http://schemas.openxmlformats.org/officeDocument/2006/relationships/image" Target="../media/image37.wm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38.wmf"/><Relationship Id="rId4" Type="http://schemas.openxmlformats.org/officeDocument/2006/relationships/oleObject" Target="../embeddings/oleObject10.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image" Target="../media/image39.wmf"/><Relationship Id="rId5" Type="http://schemas.openxmlformats.org/officeDocument/2006/relationships/oleObject" Target="../embeddings/oleObject11.bin"/><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10.vml"/><Relationship Id="rId5" Type="http://schemas.openxmlformats.org/officeDocument/2006/relationships/image" Target="../media/image52.wmf"/><Relationship Id="rId4" Type="http://schemas.openxmlformats.org/officeDocument/2006/relationships/oleObject" Target="../embeddings/oleObject12.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53.wmf"/><Relationship Id="rId4" Type="http://schemas.openxmlformats.org/officeDocument/2006/relationships/oleObject" Target="../embeddings/oleObject13.bin"/></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vmlDrawing" Target="../drawings/vmlDrawing12.vml"/><Relationship Id="rId5" Type="http://schemas.openxmlformats.org/officeDocument/2006/relationships/image" Target="../media/image56.wmf"/><Relationship Id="rId4" Type="http://schemas.openxmlformats.org/officeDocument/2006/relationships/oleObject" Target="../embeddings/oleObject14.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image" Target="../media/image57.wmf"/><Relationship Id="rId4" Type="http://schemas.openxmlformats.org/officeDocument/2006/relationships/oleObject" Target="../embeddings/oleObject15.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6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6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7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72.wmf"/><Relationship Id="rId4" Type="http://schemas.openxmlformats.org/officeDocument/2006/relationships/oleObject" Target="../embeddings/oleObject16.bin"/></Relationships>
</file>

<file path=ppt/slides/_rels/slide7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9.xml"/><Relationship Id="rId1" Type="http://schemas.openxmlformats.org/officeDocument/2006/relationships/slideLayout" Target="../slideLayouts/slideLayout6.xml"/><Relationship Id="rId4" Type="http://schemas.openxmlformats.org/officeDocument/2006/relationships/image" Target="../media/image78.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2.xml"/><Relationship Id="rId7" Type="http://schemas.openxmlformats.org/officeDocument/2006/relationships/image" Target="../media/image80.png"/><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image" Target="../media/image11.png"/><Relationship Id="rId5" Type="http://schemas.openxmlformats.org/officeDocument/2006/relationships/image" Target="../media/image79.wmf"/><Relationship Id="rId4" Type="http://schemas.openxmlformats.org/officeDocument/2006/relationships/oleObject" Target="../embeddings/oleObject17.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6.xml"/><Relationship Id="rId1" Type="http://schemas.openxmlformats.org/officeDocument/2006/relationships/vmlDrawing" Target="../drawings/vmlDrawing16.vml"/><Relationship Id="rId5" Type="http://schemas.openxmlformats.org/officeDocument/2006/relationships/image" Target="../media/image81.wmf"/><Relationship Id="rId4" Type="http://schemas.openxmlformats.org/officeDocument/2006/relationships/oleObject" Target="../embeddings/oleObject18.bin"/></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6.xml"/><Relationship Id="rId1" Type="http://schemas.openxmlformats.org/officeDocument/2006/relationships/vmlDrawing" Target="../drawings/vmlDrawing17.vml"/><Relationship Id="rId5" Type="http://schemas.openxmlformats.org/officeDocument/2006/relationships/image" Target="../media/image82.wmf"/><Relationship Id="rId4" Type="http://schemas.openxmlformats.org/officeDocument/2006/relationships/oleObject" Target="../embeddings/oleObject19.bin"/></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6.xml"/><Relationship Id="rId1" Type="http://schemas.openxmlformats.org/officeDocument/2006/relationships/vmlDrawing" Target="../drawings/vmlDrawing18.vml"/><Relationship Id="rId5" Type="http://schemas.openxmlformats.org/officeDocument/2006/relationships/image" Target="../media/image83.wmf"/><Relationship Id="rId4" Type="http://schemas.openxmlformats.org/officeDocument/2006/relationships/oleObject" Target="../embeddings/oleObject20.bin"/></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84.wmf"/><Relationship Id="rId4" Type="http://schemas.openxmlformats.org/officeDocument/2006/relationships/oleObject" Target="../embeddings/oleObject21.bin"/></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85.wmf"/></Relationships>
</file>

<file path=ppt/slides/_rels/slide9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0.xml"/><Relationship Id="rId1" Type="http://schemas.openxmlformats.org/officeDocument/2006/relationships/slideLayout" Target="../slideLayouts/slideLayout6.xml"/><Relationship Id="rId4" Type="http://schemas.openxmlformats.org/officeDocument/2006/relationships/image" Target="../media/image89.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90.wmf"/><Relationship Id="rId4" Type="http://schemas.openxmlformats.org/officeDocument/2006/relationships/oleObject" Target="../embeddings/oleObject23.bin"/></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91.wmf"/><Relationship Id="rId4" Type="http://schemas.openxmlformats.org/officeDocument/2006/relationships/oleObject" Target="../embeddings/oleObject24.bin"/></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6.xml"/><Relationship Id="rId1" Type="http://schemas.openxmlformats.org/officeDocument/2006/relationships/vmlDrawing" Target="../drawings/vmlDrawing23.vml"/><Relationship Id="rId5" Type="http://schemas.openxmlformats.org/officeDocument/2006/relationships/image" Target="../media/image92.wmf"/><Relationship Id="rId4" Type="http://schemas.openxmlformats.org/officeDocument/2006/relationships/oleObject" Target="../embeddings/oleObject25.bin"/></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88.xml"/><Relationship Id="rId7" Type="http://schemas.openxmlformats.org/officeDocument/2006/relationships/image" Target="../media/image96.wmf"/><Relationship Id="rId2" Type="http://schemas.openxmlformats.org/officeDocument/2006/relationships/slideLayout" Target="../slideLayouts/slideLayout6.xml"/><Relationship Id="rId1" Type="http://schemas.openxmlformats.org/officeDocument/2006/relationships/vmlDrawing" Target="../drawings/vmlDrawing24.vml"/><Relationship Id="rId6" Type="http://schemas.openxmlformats.org/officeDocument/2006/relationships/oleObject" Target="../embeddings/oleObject26.bin"/><Relationship Id="rId5" Type="http://schemas.openxmlformats.org/officeDocument/2006/relationships/image" Target="../media/image98.png"/><Relationship Id="rId4" Type="http://schemas.openxmlformats.org/officeDocument/2006/relationships/image" Target="../media/image97.png"/></Relationships>
</file>

<file path=ppt/slides/_rels/slide10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6.xml"/><Relationship Id="rId1" Type="http://schemas.openxmlformats.org/officeDocument/2006/relationships/vmlDrawing" Target="../drawings/vmlDrawing25.vml"/><Relationship Id="rId5" Type="http://schemas.openxmlformats.org/officeDocument/2006/relationships/image" Target="../media/image101.png"/><Relationship Id="rId4" Type="http://schemas.openxmlformats.org/officeDocument/2006/relationships/image" Target="../media/image100.wmf"/></Relationships>
</file>

<file path=ppt/slides/_rels/slide10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slideLayout" Target="../slideLayouts/slideLayout6.xml"/><Relationship Id="rId1" Type="http://schemas.openxmlformats.org/officeDocument/2006/relationships/vmlDrawing" Target="../drawings/vmlDrawing26.vml"/><Relationship Id="rId5" Type="http://schemas.openxmlformats.org/officeDocument/2006/relationships/image" Target="../media/image105.wmf"/><Relationship Id="rId4" Type="http://schemas.openxmlformats.org/officeDocument/2006/relationships/oleObject" Target="../embeddings/oleObject28.bin"/></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image" Target="../media/image107.wmf"/></Relationships>
</file>

<file path=ppt/slides/_rels/slide11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slideLayout" Target="../slideLayouts/slideLayout6.xml"/><Relationship Id="rId1" Type="http://schemas.openxmlformats.org/officeDocument/2006/relationships/vmlDrawing" Target="../drawings/vmlDrawing28.vml"/><Relationship Id="rId5" Type="http://schemas.openxmlformats.org/officeDocument/2006/relationships/image" Target="../media/image112.wmf"/><Relationship Id="rId4" Type="http://schemas.openxmlformats.org/officeDocument/2006/relationships/oleObject" Target="../embeddings/oleObject30.bin"/></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6.xml"/><Relationship Id="rId1" Type="http://schemas.openxmlformats.org/officeDocument/2006/relationships/vmlDrawing" Target="../drawings/vmlDrawing29.vml"/><Relationship Id="rId4" Type="http://schemas.openxmlformats.org/officeDocument/2006/relationships/image" Target="../media/image113.wmf"/></Relationships>
</file>

<file path=ppt/slides/_rels/slide118.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6.xml"/><Relationship Id="rId1" Type="http://schemas.openxmlformats.org/officeDocument/2006/relationships/vmlDrawing" Target="../drawings/vmlDrawing30.vml"/><Relationship Id="rId5" Type="http://schemas.openxmlformats.org/officeDocument/2006/relationships/image" Target="../media/image115.wmf"/><Relationship Id="rId4" Type="http://schemas.openxmlformats.org/officeDocument/2006/relationships/oleObject" Target="../embeddings/oleObject32.bin"/></Relationships>
</file>

<file path=ppt/slides/_rels/slide12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image" Target="../media/image117.wmf"/></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19.png"/></Relationships>
</file>

<file path=ppt/slides/_rels/slide13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95.xml"/><Relationship Id="rId7" Type="http://schemas.openxmlformats.org/officeDocument/2006/relationships/image" Target="../media/image122.wmf"/><Relationship Id="rId2" Type="http://schemas.openxmlformats.org/officeDocument/2006/relationships/slideLayout" Target="../slideLayouts/slideLayout6.xml"/><Relationship Id="rId1" Type="http://schemas.openxmlformats.org/officeDocument/2006/relationships/vmlDrawing" Target="../drawings/vmlDrawing32.vml"/><Relationship Id="rId6" Type="http://schemas.openxmlformats.org/officeDocument/2006/relationships/oleObject" Target="../embeddings/oleObject35.bin"/><Relationship Id="rId5" Type="http://schemas.openxmlformats.org/officeDocument/2006/relationships/image" Target="../media/image121.wmf"/><Relationship Id="rId4" Type="http://schemas.openxmlformats.org/officeDocument/2006/relationships/oleObject" Target="../embeddings/oleObject34.bin"/></Relationships>
</file>

<file path=ppt/slides/_rels/slide13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slideLayout" Target="../slideLayouts/slideLayout7.xml"/><Relationship Id="rId1" Type="http://schemas.openxmlformats.org/officeDocument/2006/relationships/vmlDrawing" Target="../drawings/vmlDrawing33.vml"/><Relationship Id="rId5" Type="http://schemas.openxmlformats.org/officeDocument/2006/relationships/image" Target="../media/image123.wmf"/><Relationship Id="rId4" Type="http://schemas.openxmlformats.org/officeDocument/2006/relationships/oleObject" Target="../embeddings/oleObject36.bin"/></Relationships>
</file>

<file path=ppt/slides/_rels/slide1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6.xml"/><Relationship Id="rId1" Type="http://schemas.openxmlformats.org/officeDocument/2006/relationships/vmlDrawing" Target="../drawings/vmlDrawing34.vml"/><Relationship Id="rId5" Type="http://schemas.openxmlformats.org/officeDocument/2006/relationships/image" Target="../media/image126.wmf"/><Relationship Id="rId4" Type="http://schemas.openxmlformats.org/officeDocument/2006/relationships/oleObject" Target="../embeddings/oleObject37.bin"/></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6.xml"/><Relationship Id="rId1" Type="http://schemas.openxmlformats.org/officeDocument/2006/relationships/vmlDrawing" Target="../drawings/vmlDrawing35.vml"/><Relationship Id="rId5" Type="http://schemas.openxmlformats.org/officeDocument/2006/relationships/image" Target="../media/image127.wmf"/><Relationship Id="rId4" Type="http://schemas.openxmlformats.org/officeDocument/2006/relationships/oleObject" Target="../embeddings/oleObject38.bin"/></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1.xml"/><Relationship Id="rId1" Type="http://schemas.openxmlformats.org/officeDocument/2006/relationships/vmlDrawing" Target="../drawings/vmlDrawing36.vml"/><Relationship Id="rId5" Type="http://schemas.openxmlformats.org/officeDocument/2006/relationships/image" Target="../media/image128.png"/><Relationship Id="rId4" Type="http://schemas.openxmlformats.org/officeDocument/2006/relationships/oleObject" Target="../embeddings/oleObject39.bin"/></Relationships>
</file>

<file path=ppt/slides/_rels/slide14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32.png"/></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105.xml"/><Relationship Id="rId2" Type="http://schemas.openxmlformats.org/officeDocument/2006/relationships/slideLayout" Target="../slideLayouts/slideLayout6.xml"/><Relationship Id="rId1" Type="http://schemas.openxmlformats.org/officeDocument/2006/relationships/vmlDrawing" Target="../drawings/vmlDrawing37.vml"/><Relationship Id="rId5" Type="http://schemas.openxmlformats.org/officeDocument/2006/relationships/image" Target="../media/image133.wmf"/><Relationship Id="rId4" Type="http://schemas.openxmlformats.org/officeDocument/2006/relationships/oleObject" Target="../embeddings/oleObject40.bin"/></Relationships>
</file>

<file path=ppt/slides/_rels/slide14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6.xml"/><Relationship Id="rId1" Type="http://schemas.openxmlformats.org/officeDocument/2006/relationships/vmlDrawing" Target="../drawings/vmlDrawing38.vml"/><Relationship Id="rId5" Type="http://schemas.openxmlformats.org/officeDocument/2006/relationships/image" Target="../media/image135.wmf"/><Relationship Id="rId4" Type="http://schemas.openxmlformats.org/officeDocument/2006/relationships/oleObject" Target="../embeddings/oleObject41.bin"/></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6.xml"/><Relationship Id="rId1" Type="http://schemas.openxmlformats.org/officeDocument/2006/relationships/vmlDrawing" Target="../drawings/vmlDrawing39.vml"/><Relationship Id="rId5" Type="http://schemas.openxmlformats.org/officeDocument/2006/relationships/image" Target="../media/image136.wmf"/><Relationship Id="rId4" Type="http://schemas.openxmlformats.org/officeDocument/2006/relationships/oleObject" Target="../embeddings/oleObject42.bin"/></Relationships>
</file>

<file path=ppt/slides/_rels/slide15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114.xml"/><Relationship Id="rId2" Type="http://schemas.openxmlformats.org/officeDocument/2006/relationships/slideLayout" Target="../slideLayouts/slideLayout1.xml"/><Relationship Id="rId1" Type="http://schemas.openxmlformats.org/officeDocument/2006/relationships/vmlDrawing" Target="../drawings/vmlDrawing40.vml"/><Relationship Id="rId5" Type="http://schemas.openxmlformats.org/officeDocument/2006/relationships/image" Target="../media/image138.wmf"/><Relationship Id="rId4" Type="http://schemas.openxmlformats.org/officeDocument/2006/relationships/oleObject" Target="../embeddings/oleObject4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itchFamily="2" charset="2"/>
              <a:buNone/>
            </a:pPr>
            <a:r>
              <a:rPr lang="en-US" altLang="en-US" sz="2000" dirty="0">
                <a:latin typeface="Arial" charset="0"/>
              </a:rPr>
              <a:t>William Greene</a:t>
            </a:r>
          </a:p>
          <a:p>
            <a:pPr marL="0" indent="0" eaLnBrk="1" hangingPunct="1">
              <a:buFont typeface="Wingdings" pitchFamily="2" charset="2"/>
              <a:buNone/>
            </a:pPr>
            <a:r>
              <a:rPr lang="en-US" altLang="en-US" sz="2000" dirty="0">
                <a:latin typeface="Arial" charset="0"/>
              </a:rPr>
              <a:t>Department of Economics</a:t>
            </a:r>
          </a:p>
          <a:p>
            <a:pPr marL="0" indent="0" eaLnBrk="1" hangingPunct="1">
              <a:buFont typeface="Wingdings" pitchFamily="2" charset="2"/>
              <a:buNone/>
            </a:pPr>
            <a:r>
              <a:rPr lang="en-US" altLang="en-US" sz="2000" dirty="0">
                <a:latin typeface="Arial" charset="0"/>
              </a:rPr>
              <a:t>University of South Florida</a:t>
            </a:r>
          </a:p>
        </p:txBody>
      </p:sp>
      <p:pic>
        <p:nvPicPr>
          <p:cNvPr id="5126" name="Picture 8"/>
          <p:cNvPicPr>
            <a:picLocks noChangeAspect="1" noChangeArrowheads="1"/>
          </p:cNvPicPr>
          <p:nvPr/>
        </p:nvPicPr>
        <p:blipFill>
          <a:blip r:embed="rId4" cstate="print"/>
          <a:srcRect/>
          <a:stretch>
            <a:fillRect/>
          </a:stretch>
        </p:blipFill>
        <p:spPr bwMode="auto">
          <a:xfrm>
            <a:off x="457200" y="3962400"/>
            <a:ext cx="1503363" cy="2286000"/>
          </a:xfrm>
          <a:prstGeom prst="rect">
            <a:avLst/>
          </a:prstGeom>
          <a:noFill/>
          <a:ln w="19050">
            <a:noFill/>
            <a:miter lim="800000"/>
            <a:headEnd/>
            <a:tailEnd/>
          </a:ln>
        </p:spPr>
      </p:pic>
      <p:pic>
        <p:nvPicPr>
          <p:cNvPr id="5127" name="Picture 9"/>
          <p:cNvPicPr>
            <a:picLocks noChangeAspect="1" noChangeArrowheads="1"/>
          </p:cNvPicPr>
          <p:nvPr/>
        </p:nvPicPr>
        <p:blipFill>
          <a:blip r:embed="rId5" cstate="print"/>
          <a:srcRect/>
          <a:stretch>
            <a:fillRect/>
          </a:stretch>
        </p:blipFill>
        <p:spPr bwMode="auto">
          <a:xfrm>
            <a:off x="5257800" y="1728788"/>
            <a:ext cx="1666875" cy="1928812"/>
          </a:xfrm>
          <a:prstGeom prst="rect">
            <a:avLst/>
          </a:prstGeom>
          <a:noFill/>
          <a:ln w="19050">
            <a:noFill/>
            <a:miter lim="800000"/>
            <a:headEnd/>
            <a:tailEnd/>
          </a:ln>
        </p:spPr>
      </p:pic>
      <p:pic>
        <p:nvPicPr>
          <p:cNvPr id="5128" name="Picture 10"/>
          <p:cNvPicPr>
            <a:picLocks noChangeAspect="1" noChangeArrowheads="1"/>
          </p:cNvPicPr>
          <p:nvPr/>
        </p:nvPicPr>
        <p:blipFill>
          <a:blip r:embed="rId6" cstate="print"/>
          <a:srcRect/>
          <a:stretch>
            <a:fillRect/>
          </a:stretch>
        </p:blipFill>
        <p:spPr bwMode="auto">
          <a:xfrm>
            <a:off x="7162800" y="3962400"/>
            <a:ext cx="1462088" cy="2228850"/>
          </a:xfrm>
          <a:prstGeom prst="rect">
            <a:avLst/>
          </a:prstGeom>
          <a:noFill/>
          <a:ln w="19050">
            <a:noFill/>
            <a:miter lim="800000"/>
            <a:headEnd/>
            <a:tailEnd/>
          </a:ln>
        </p:spPr>
      </p:pic>
      <p:pic>
        <p:nvPicPr>
          <p:cNvPr id="5129" name="Picture 10"/>
          <p:cNvPicPr>
            <a:picLocks noChangeAspect="1"/>
          </p:cNvPicPr>
          <p:nvPr/>
        </p:nvPicPr>
        <p:blipFill>
          <a:blip r:embed="rId7" cstate="print"/>
          <a:srcRect/>
          <a:stretch>
            <a:fillRect/>
          </a:stretch>
        </p:blipFill>
        <p:spPr bwMode="auto">
          <a:xfrm>
            <a:off x="2108200" y="3984625"/>
            <a:ext cx="1604963" cy="2278063"/>
          </a:xfrm>
          <a:prstGeom prst="rect">
            <a:avLst/>
          </a:prstGeom>
          <a:noFill/>
          <a:ln w="9525">
            <a:noFill/>
            <a:miter lim="800000"/>
            <a:headEnd/>
            <a:tailEnd/>
          </a:ln>
        </p:spPr>
      </p:pic>
      <p:pic>
        <p:nvPicPr>
          <p:cNvPr id="5130" name="Picture 11"/>
          <p:cNvPicPr>
            <a:picLocks noChangeAspect="1" noChangeArrowheads="1"/>
          </p:cNvPicPr>
          <p:nvPr/>
        </p:nvPicPr>
        <p:blipFill>
          <a:blip r:embed="rId8" cstate="print"/>
          <a:srcRect/>
          <a:stretch>
            <a:fillRect/>
          </a:stretch>
        </p:blipFill>
        <p:spPr bwMode="auto">
          <a:xfrm>
            <a:off x="5486400" y="3962400"/>
            <a:ext cx="1549400" cy="2319338"/>
          </a:xfrm>
          <a:prstGeom prst="rect">
            <a:avLst/>
          </a:prstGeom>
          <a:noFill/>
          <a:ln w="19050">
            <a:noFill/>
            <a:miter lim="800000"/>
            <a:headEnd/>
            <a:tailEnd/>
          </a:ln>
        </p:spPr>
      </p:pic>
      <p:pic>
        <p:nvPicPr>
          <p:cNvPr id="5131" name="Picture 12"/>
          <p:cNvPicPr>
            <a:picLocks noChangeAspect="1" noChangeArrowheads="1"/>
          </p:cNvPicPr>
          <p:nvPr/>
        </p:nvPicPr>
        <p:blipFill>
          <a:blip r:embed="rId9" cstate="print"/>
          <a:srcRect/>
          <a:stretch>
            <a:fillRect/>
          </a:stretch>
        </p:blipFill>
        <p:spPr bwMode="auto">
          <a:xfrm>
            <a:off x="7162800" y="1676400"/>
            <a:ext cx="1477963" cy="2100263"/>
          </a:xfrm>
          <a:prstGeom prst="rect">
            <a:avLst/>
          </a:prstGeom>
          <a:noFill/>
          <a:ln w="19050">
            <a:noFill/>
            <a:miter lim="800000"/>
            <a:headEnd/>
            <a:tailEnd/>
          </a:ln>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762000" y="1371600"/>
            <a:ext cx="7696200" cy="1677988"/>
          </a:xfrm>
        </p:spPr>
        <p:txBody>
          <a:bodyPr/>
          <a:lstStyle/>
          <a:p>
            <a:pPr eaLnBrk="1" hangingPunct="1"/>
            <a:r>
              <a:rPr lang="en-US" altLang="en-US" sz="2800">
                <a:solidFill>
                  <a:srgbClr val="003399"/>
                </a:solidFill>
              </a:rPr>
              <a:t>Econometric Analysis of Panel Data</a:t>
            </a:r>
          </a:p>
        </p:txBody>
      </p:sp>
      <p:sp>
        <p:nvSpPr>
          <p:cNvPr id="7171" name="Rectangle 3"/>
          <p:cNvSpPr>
            <a:spLocks noGrp="1" noChangeArrowheads="1"/>
          </p:cNvSpPr>
          <p:nvPr>
            <p:ph type="subTitle" idx="1"/>
          </p:nvPr>
        </p:nvSpPr>
        <p:spPr>
          <a:xfrm>
            <a:off x="914400" y="3962400"/>
            <a:ext cx="7543800" cy="1371600"/>
          </a:xfrm>
        </p:spPr>
        <p:txBody>
          <a:bodyPr/>
          <a:lstStyle/>
          <a:p>
            <a:pPr marL="457200" indent="-457200" algn="ctr" eaLnBrk="1" hangingPunct="1"/>
            <a:r>
              <a:rPr lang="en-US" altLang="en-US" sz="3200" b="1"/>
              <a:t>15. Models for Binary Choice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a:t>Agenda and References</a:t>
            </a:r>
          </a:p>
        </p:txBody>
      </p:sp>
      <p:sp>
        <p:nvSpPr>
          <p:cNvPr id="9219" name="Rectangle 3"/>
          <p:cNvSpPr>
            <a:spLocks noGrp="1" noChangeArrowheads="1"/>
          </p:cNvSpPr>
          <p:nvPr>
            <p:ph idx="1"/>
          </p:nvPr>
        </p:nvSpPr>
        <p:spPr/>
        <p:txBody>
          <a:bodyPr/>
          <a:lstStyle/>
          <a:p>
            <a:pPr eaLnBrk="1" hangingPunct="1">
              <a:lnSpc>
                <a:spcPct val="90000"/>
              </a:lnSpc>
            </a:pPr>
            <a:r>
              <a:rPr lang="en-US" altLang="en-US"/>
              <a:t>Binary choice modeling – the leading example of formal nonlinear modeling</a:t>
            </a:r>
          </a:p>
          <a:p>
            <a:pPr eaLnBrk="1" hangingPunct="1">
              <a:lnSpc>
                <a:spcPct val="90000"/>
              </a:lnSpc>
            </a:pPr>
            <a:r>
              <a:rPr lang="en-US" altLang="en-US"/>
              <a:t>Binary choice modeling with panel data</a:t>
            </a:r>
          </a:p>
          <a:p>
            <a:pPr lvl="1" eaLnBrk="1" hangingPunct="1">
              <a:lnSpc>
                <a:spcPct val="90000"/>
              </a:lnSpc>
            </a:pPr>
            <a:r>
              <a:rPr lang="en-US" altLang="en-US"/>
              <a:t>Models for heterogeneity</a:t>
            </a:r>
          </a:p>
          <a:p>
            <a:pPr lvl="1" eaLnBrk="1" hangingPunct="1">
              <a:lnSpc>
                <a:spcPct val="90000"/>
              </a:lnSpc>
            </a:pPr>
            <a:r>
              <a:rPr lang="en-US" altLang="en-US"/>
              <a:t>Estimation strategies</a:t>
            </a:r>
          </a:p>
          <a:p>
            <a:pPr lvl="2" eaLnBrk="1" hangingPunct="1">
              <a:lnSpc>
                <a:spcPct val="90000"/>
              </a:lnSpc>
            </a:pPr>
            <a:r>
              <a:rPr lang="en-US" altLang="en-US"/>
              <a:t>Unconditional and conditional</a:t>
            </a:r>
          </a:p>
          <a:p>
            <a:pPr lvl="2" eaLnBrk="1" hangingPunct="1">
              <a:lnSpc>
                <a:spcPct val="90000"/>
              </a:lnSpc>
            </a:pPr>
            <a:r>
              <a:rPr lang="en-US" altLang="en-US"/>
              <a:t>Fixed and random effects</a:t>
            </a:r>
          </a:p>
          <a:p>
            <a:pPr eaLnBrk="1" hangingPunct="1">
              <a:lnSpc>
                <a:spcPct val="90000"/>
              </a:lnSpc>
            </a:pPr>
            <a:r>
              <a:rPr lang="en-US" altLang="en-US"/>
              <a:t>The incidental parameters problem</a:t>
            </a:r>
          </a:p>
          <a:p>
            <a:pPr eaLnBrk="1" hangingPunct="1">
              <a:lnSpc>
                <a:spcPct val="90000"/>
              </a:lnSpc>
            </a:pPr>
            <a:r>
              <a:rPr lang="en-US" altLang="en-US"/>
              <a:t>JW chapter 15, Baltagi, ch. 11, Hsiao ch. 7, Greene ch.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81000" y="1262063"/>
            <a:ext cx="8229600" cy="530225"/>
          </a:xfrm>
        </p:spPr>
        <p:txBody>
          <a:bodyPr/>
          <a:lstStyle/>
          <a:p>
            <a:pPr eaLnBrk="1" hangingPunct="1"/>
            <a:r>
              <a:rPr lang="en-US" altLang="en-US"/>
              <a:t>Model for a Binary Dependent Variable</a:t>
            </a:r>
          </a:p>
        </p:txBody>
      </p:sp>
      <p:sp>
        <p:nvSpPr>
          <p:cNvPr id="11267" name="Rectangle 3"/>
          <p:cNvSpPr>
            <a:spLocks noGrp="1" noChangeArrowheads="1"/>
          </p:cNvSpPr>
          <p:nvPr>
            <p:ph type="body" idx="1"/>
          </p:nvPr>
        </p:nvSpPr>
        <p:spPr>
          <a:xfrm>
            <a:off x="533400" y="3581400"/>
            <a:ext cx="8229600" cy="3048000"/>
          </a:xfrm>
        </p:spPr>
        <p:txBody>
          <a:bodyPr/>
          <a:lstStyle/>
          <a:p>
            <a:pPr eaLnBrk="1" hangingPunct="1"/>
            <a:r>
              <a:rPr lang="en-US" altLang="en-US" sz="2400"/>
              <a:t>Binary outcome.</a:t>
            </a:r>
          </a:p>
          <a:p>
            <a:pPr lvl="1" eaLnBrk="1" hangingPunct="1"/>
            <a:r>
              <a:rPr lang="en-US" altLang="en-US" sz="2000"/>
              <a:t>Event occurs or doesn’t (e.g., the person adopts green technology, the person enters the labor force, etc.)</a:t>
            </a:r>
          </a:p>
          <a:p>
            <a:pPr lvl="1" eaLnBrk="1" hangingPunct="1"/>
            <a:r>
              <a:rPr lang="en-US" altLang="en-US" sz="2000"/>
              <a:t>Model the probability of the event. P(</a:t>
            </a:r>
            <a:r>
              <a:rPr lang="en-US" altLang="en-US" sz="2000" b="1"/>
              <a:t>x</a:t>
            </a:r>
            <a:r>
              <a:rPr lang="en-US" altLang="en-US" sz="2000"/>
              <a:t>)=Prob(y=1|</a:t>
            </a:r>
            <a:r>
              <a:rPr lang="en-US" altLang="en-US" sz="2000" b="1"/>
              <a:t>x</a:t>
            </a:r>
            <a:r>
              <a:rPr lang="en-US" altLang="en-US" sz="2000"/>
              <a:t>)</a:t>
            </a:r>
          </a:p>
          <a:p>
            <a:pPr lvl="1" eaLnBrk="1" hangingPunct="1"/>
            <a:r>
              <a:rPr lang="en-US" altLang="en-US" sz="2000"/>
              <a:t>Probability responds to independent variables</a:t>
            </a:r>
          </a:p>
          <a:p>
            <a:pPr eaLnBrk="1" hangingPunct="1"/>
            <a:r>
              <a:rPr lang="en-US" altLang="en-US" sz="2400"/>
              <a:t>Requirements for a probability</a:t>
            </a:r>
          </a:p>
          <a:p>
            <a:pPr lvl="1" eaLnBrk="1" hangingPunct="1"/>
            <a:r>
              <a:rPr lang="en-US" altLang="en-US" sz="2000"/>
              <a:t>0 &lt; Probability &lt; 1</a:t>
            </a:r>
          </a:p>
          <a:p>
            <a:pPr lvl="1" eaLnBrk="1" hangingPunct="1"/>
            <a:r>
              <a:rPr lang="en-US" altLang="en-US" sz="2000"/>
              <a:t>P(</a:t>
            </a:r>
            <a:r>
              <a:rPr lang="en-US" altLang="en-US" sz="2000" b="1"/>
              <a:t>x</a:t>
            </a:r>
            <a:r>
              <a:rPr lang="en-US" altLang="en-US" sz="2000"/>
              <a:t>) should be monotonic in </a:t>
            </a:r>
            <a:r>
              <a:rPr lang="en-US" altLang="en-US" sz="2000" b="1"/>
              <a:t>x</a:t>
            </a:r>
            <a:r>
              <a:rPr lang="en-US" altLang="en-US" sz="2000"/>
              <a:t> – it’s a CDF</a:t>
            </a:r>
          </a:p>
        </p:txBody>
      </p:sp>
      <p:pic>
        <p:nvPicPr>
          <p:cNvPr id="11268" name="Picture 1"/>
          <p:cNvPicPr>
            <a:picLocks noChangeAspect="1" noChangeArrowheads="1"/>
          </p:cNvPicPr>
          <p:nvPr/>
        </p:nvPicPr>
        <p:blipFill>
          <a:blip r:embed="rId3" cstate="print"/>
          <a:srcRect/>
          <a:stretch>
            <a:fillRect/>
          </a:stretch>
        </p:blipFill>
        <p:spPr bwMode="auto">
          <a:xfrm>
            <a:off x="2209800" y="1828800"/>
            <a:ext cx="4357688" cy="17526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533400" y="990600"/>
            <a:ext cx="8229600" cy="530225"/>
          </a:xfrm>
        </p:spPr>
        <p:txBody>
          <a:bodyPr/>
          <a:lstStyle/>
          <a:p>
            <a:pPr eaLnBrk="1" hangingPunct="1"/>
            <a:r>
              <a:rPr lang="en-US" altLang="en-US"/>
              <a:t>Behavioral Utility Based Approach</a:t>
            </a:r>
          </a:p>
        </p:txBody>
      </p:sp>
      <p:sp>
        <p:nvSpPr>
          <p:cNvPr id="13315" name="Content Placeholder 2"/>
          <p:cNvSpPr>
            <a:spLocks noGrp="1"/>
          </p:cNvSpPr>
          <p:nvPr>
            <p:ph idx="4294967295"/>
          </p:nvPr>
        </p:nvSpPr>
        <p:spPr>
          <a:xfrm>
            <a:off x="838200" y="1600200"/>
            <a:ext cx="7848600" cy="3276600"/>
          </a:xfrm>
        </p:spPr>
        <p:txBody>
          <a:bodyPr/>
          <a:lstStyle/>
          <a:p>
            <a:pPr eaLnBrk="1" hangingPunct="1"/>
            <a:r>
              <a:rPr lang="en-US" altLang="en-US" sz="2000">
                <a:latin typeface="Arial" charset="0"/>
              </a:rPr>
              <a:t>Observed outcomes partially reveal underlying preferences</a:t>
            </a:r>
          </a:p>
          <a:p>
            <a:pPr eaLnBrk="1" hangingPunct="1"/>
            <a:r>
              <a:rPr lang="en-US" altLang="en-US" sz="2000">
                <a:latin typeface="Arial" charset="0"/>
              </a:rPr>
              <a:t>There exists an underlying preference scale defined over alternatives, U*(choices)</a:t>
            </a:r>
          </a:p>
          <a:p>
            <a:pPr eaLnBrk="1" hangingPunct="1"/>
            <a:r>
              <a:rPr lang="en-US" altLang="en-US" sz="2000">
                <a:latin typeface="Arial" charset="0"/>
              </a:rPr>
              <a:t>Revelation of preferences between two choices labeled 0 and 1 reveals the ranking of the underlying utility</a:t>
            </a:r>
          </a:p>
          <a:p>
            <a:pPr lvl="1" eaLnBrk="1" hangingPunct="1"/>
            <a:r>
              <a:rPr lang="en-US" altLang="en-US" sz="2000">
                <a:latin typeface="Arial" charset="0"/>
              </a:rPr>
              <a:t>     U*(choice 1) &gt;  U*(choice 0)               Choose 1</a:t>
            </a:r>
          </a:p>
          <a:p>
            <a:pPr lvl="1" eaLnBrk="1" hangingPunct="1"/>
            <a:r>
              <a:rPr lang="en-US" altLang="en-US" sz="2000">
                <a:latin typeface="Arial" charset="0"/>
              </a:rPr>
              <a:t>     U*(choice 1) </a:t>
            </a:r>
            <a:r>
              <a:rPr lang="en-US" altLang="en-US" sz="2000" u="sng">
                <a:latin typeface="Arial" charset="0"/>
              </a:rPr>
              <a:t>&lt;</a:t>
            </a:r>
            <a:r>
              <a:rPr lang="en-US" altLang="en-US" sz="2000">
                <a:latin typeface="Arial" charset="0"/>
              </a:rPr>
              <a:t>  U*(choice 0)               Choose 0</a:t>
            </a:r>
          </a:p>
          <a:p>
            <a:r>
              <a:rPr lang="en-US" altLang="en-US" sz="2000">
                <a:latin typeface="Arial" charset="0"/>
              </a:rPr>
              <a:t>Net utility = U = U*(choice 1) - U*(choice 0).  U  &gt; 0  =&gt; choice 1</a:t>
            </a:r>
          </a:p>
        </p:txBody>
      </p:sp>
      <p:cxnSp>
        <p:nvCxnSpPr>
          <p:cNvPr id="13316" name="Straight Arrow Connector 4"/>
          <p:cNvCxnSpPr>
            <a:cxnSpLocks noChangeShapeType="1"/>
          </p:cNvCxnSpPr>
          <p:nvPr/>
        </p:nvCxnSpPr>
        <p:spPr bwMode="auto">
          <a:xfrm>
            <a:off x="5334000" y="3886200"/>
            <a:ext cx="685800" cy="1588"/>
          </a:xfrm>
          <a:prstGeom prst="straightConnector1">
            <a:avLst/>
          </a:prstGeom>
          <a:noFill/>
          <a:ln w="57150" algn="ctr">
            <a:solidFill>
              <a:srgbClr val="7030A0"/>
            </a:solidFill>
            <a:round/>
            <a:headEnd/>
            <a:tailEnd type="arrow" w="med" len="med"/>
          </a:ln>
        </p:spPr>
      </p:cxnSp>
      <p:cxnSp>
        <p:nvCxnSpPr>
          <p:cNvPr id="13317" name="Straight Arrow Connector 5"/>
          <p:cNvCxnSpPr>
            <a:cxnSpLocks noChangeShapeType="1"/>
          </p:cNvCxnSpPr>
          <p:nvPr/>
        </p:nvCxnSpPr>
        <p:spPr bwMode="auto">
          <a:xfrm>
            <a:off x="5334000" y="3505200"/>
            <a:ext cx="685800" cy="1588"/>
          </a:xfrm>
          <a:prstGeom prst="straightConnector1">
            <a:avLst/>
          </a:prstGeom>
          <a:noFill/>
          <a:ln w="57150" algn="ctr">
            <a:solidFill>
              <a:srgbClr val="7030A0"/>
            </a:solidFill>
            <a:round/>
            <a:headEnd/>
            <a:tailEnd type="arrow" w="med" len="med"/>
          </a:ln>
        </p:spPr>
      </p:cxnSp>
      <p:pic>
        <p:nvPicPr>
          <p:cNvPr id="13318" name="Picture 1"/>
          <p:cNvPicPr>
            <a:picLocks noChangeAspect="1" noChangeArrowheads="1"/>
          </p:cNvPicPr>
          <p:nvPr/>
        </p:nvPicPr>
        <p:blipFill>
          <a:blip r:embed="rId3" cstate="print"/>
          <a:srcRect/>
          <a:stretch>
            <a:fillRect/>
          </a:stretch>
        </p:blipFill>
        <p:spPr bwMode="auto">
          <a:xfrm>
            <a:off x="2362200" y="4648200"/>
            <a:ext cx="4357688" cy="1752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1295400"/>
            <a:ext cx="8229600" cy="530225"/>
          </a:xfrm>
        </p:spPr>
        <p:txBody>
          <a:bodyPr/>
          <a:lstStyle/>
          <a:p>
            <a:pPr eaLnBrk="1" hangingPunct="1"/>
            <a:r>
              <a:rPr lang="en-US" altLang="en-US"/>
              <a:t>A Model for Binary Choice</a:t>
            </a:r>
          </a:p>
        </p:txBody>
      </p:sp>
      <p:sp>
        <p:nvSpPr>
          <p:cNvPr id="17411" name="Rectangle 3"/>
          <p:cNvSpPr>
            <a:spLocks noGrp="1" noChangeArrowheads="1"/>
          </p:cNvSpPr>
          <p:nvPr>
            <p:ph type="body" idx="4294967295"/>
          </p:nvPr>
        </p:nvSpPr>
        <p:spPr>
          <a:xfrm>
            <a:off x="990600" y="1981200"/>
            <a:ext cx="7162800" cy="4530725"/>
          </a:xfrm>
        </p:spPr>
        <p:txBody>
          <a:bodyPr/>
          <a:lstStyle/>
          <a:p>
            <a:pPr eaLnBrk="1" hangingPunct="1">
              <a:lnSpc>
                <a:spcPct val="90000"/>
              </a:lnSpc>
            </a:pPr>
            <a:r>
              <a:rPr lang="en-US" altLang="en-US" sz="2000" dirty="0">
                <a:latin typeface="Arial" charset="0"/>
              </a:rPr>
              <a:t>Yes or No decision (Buy/</a:t>
            </a:r>
            <a:r>
              <a:rPr lang="en-US" altLang="en-US" sz="2000" dirty="0" err="1">
                <a:latin typeface="Arial" charset="0"/>
              </a:rPr>
              <a:t>NotBuy</a:t>
            </a:r>
            <a:r>
              <a:rPr lang="en-US" altLang="en-US" sz="2000" dirty="0">
                <a:latin typeface="Arial" charset="0"/>
              </a:rPr>
              <a:t>, Do/</a:t>
            </a:r>
            <a:r>
              <a:rPr lang="en-US" altLang="en-US" sz="2000" dirty="0" err="1">
                <a:latin typeface="Arial" charset="0"/>
              </a:rPr>
              <a:t>NotDo</a:t>
            </a:r>
            <a:r>
              <a:rPr lang="en-US" altLang="en-US" sz="2000" dirty="0">
                <a:latin typeface="Arial" charset="0"/>
              </a:rPr>
              <a:t>)</a:t>
            </a:r>
            <a:br>
              <a:rPr lang="en-US" altLang="en-US" sz="2000" dirty="0">
                <a:latin typeface="Arial" charset="0"/>
              </a:rPr>
            </a:br>
            <a:endParaRPr lang="en-US" altLang="en-US" sz="2000" dirty="0">
              <a:latin typeface="Arial" charset="0"/>
            </a:endParaRPr>
          </a:p>
          <a:p>
            <a:pPr eaLnBrk="1" hangingPunct="1">
              <a:lnSpc>
                <a:spcPct val="90000"/>
              </a:lnSpc>
            </a:pPr>
            <a:r>
              <a:rPr lang="en-US" altLang="en-US" sz="2000" dirty="0">
                <a:latin typeface="Arial" charset="0"/>
              </a:rPr>
              <a:t>Example, choose to visit physician or not</a:t>
            </a:r>
            <a:br>
              <a:rPr lang="en-US" altLang="en-US" sz="2000" dirty="0">
                <a:latin typeface="Arial" charset="0"/>
              </a:rPr>
            </a:br>
            <a:endParaRPr lang="en-US" altLang="en-US" sz="2000" dirty="0">
              <a:latin typeface="Arial" charset="0"/>
            </a:endParaRPr>
          </a:p>
          <a:p>
            <a:pPr eaLnBrk="1" hangingPunct="1">
              <a:lnSpc>
                <a:spcPct val="90000"/>
              </a:lnSpc>
            </a:pPr>
            <a:r>
              <a:rPr lang="en-US" altLang="en-US" sz="2000" dirty="0">
                <a:latin typeface="Arial" charset="0"/>
              </a:rPr>
              <a:t>Model:  Net utility of visit at least once</a:t>
            </a:r>
            <a:br>
              <a:rPr lang="en-US" altLang="en-US" sz="2000" dirty="0">
                <a:latin typeface="Arial" charset="0"/>
              </a:rPr>
            </a:br>
            <a:endParaRPr lang="en-US" altLang="en-US" sz="2000" dirty="0">
              <a:latin typeface="Arial" charset="0"/>
            </a:endParaRPr>
          </a:p>
          <a:p>
            <a:pPr eaLnBrk="1" hangingPunct="1">
              <a:lnSpc>
                <a:spcPct val="90000"/>
              </a:lnSpc>
              <a:buFont typeface="Wingdings" pitchFamily="2" charset="2"/>
              <a:buNone/>
            </a:pPr>
            <a:r>
              <a:rPr lang="en-US" altLang="en-US" sz="2000" dirty="0">
                <a:latin typeface="Arial" charset="0"/>
              </a:rPr>
              <a:t>     </a:t>
            </a:r>
            <a:r>
              <a:rPr lang="en-US" altLang="en-US" sz="2000" dirty="0" err="1">
                <a:latin typeface="Arial" charset="0"/>
              </a:rPr>
              <a:t>U</a:t>
            </a:r>
            <a:r>
              <a:rPr lang="en-US" altLang="en-US" sz="2000" baseline="-25000" dirty="0" err="1">
                <a:latin typeface="Arial" charset="0"/>
              </a:rPr>
              <a:t>visit</a:t>
            </a:r>
            <a:r>
              <a:rPr lang="en-US" altLang="en-US" sz="2000" dirty="0">
                <a:latin typeface="Arial" charset="0"/>
              </a:rPr>
              <a:t>   =  </a:t>
            </a:r>
            <a:r>
              <a:rPr lang="en-US" altLang="en-US" sz="2000" dirty="0">
                <a:latin typeface="Arial" charset="0"/>
                <a:sym typeface="Symbol" pitchFamily="18" charset="2"/>
              </a:rPr>
              <a:t>+</a:t>
            </a:r>
            <a:r>
              <a:rPr lang="en-US" altLang="en-US" sz="2000" baseline="-25000" dirty="0">
                <a:latin typeface="Arial" charset="0"/>
                <a:sym typeface="Symbol" pitchFamily="18" charset="2"/>
              </a:rPr>
              <a:t>1</a:t>
            </a:r>
            <a:r>
              <a:rPr lang="en-US" altLang="en-US" sz="2000" dirty="0">
                <a:latin typeface="Arial" charset="0"/>
                <a:sym typeface="Symbol" pitchFamily="18" charset="2"/>
              </a:rPr>
              <a:t>Age + </a:t>
            </a:r>
            <a:r>
              <a:rPr lang="en-US" altLang="en-US" sz="2000" baseline="-25000" dirty="0">
                <a:latin typeface="Arial" charset="0"/>
                <a:sym typeface="Symbol" pitchFamily="18" charset="2"/>
              </a:rPr>
              <a:t>2</a:t>
            </a:r>
            <a:r>
              <a:rPr lang="en-US" altLang="en-US" sz="2000" dirty="0">
                <a:latin typeface="Arial" charset="0"/>
                <a:sym typeface="Symbol" pitchFamily="18" charset="2"/>
              </a:rPr>
              <a:t>Income + Sex + </a:t>
            </a:r>
          </a:p>
          <a:p>
            <a:pPr eaLnBrk="1" hangingPunct="1">
              <a:lnSpc>
                <a:spcPct val="90000"/>
              </a:lnSpc>
              <a:buFont typeface="Wingdings" pitchFamily="2" charset="2"/>
              <a:buNone/>
            </a:pPr>
            <a:r>
              <a:rPr lang="en-US" altLang="en-US" sz="2000" dirty="0">
                <a:latin typeface="Arial" charset="0"/>
                <a:sym typeface="Symbol" pitchFamily="18" charset="2"/>
              </a:rPr>
              <a:t>    </a:t>
            </a:r>
            <a:br>
              <a:rPr lang="en-US" altLang="en-US" sz="2000" dirty="0">
                <a:latin typeface="Arial" charset="0"/>
                <a:sym typeface="Symbol" pitchFamily="18" charset="2"/>
              </a:rPr>
            </a:br>
            <a:r>
              <a:rPr lang="en-US" altLang="en-US" sz="2000" dirty="0">
                <a:latin typeface="Arial" charset="0"/>
                <a:sym typeface="Symbol" pitchFamily="18" charset="2"/>
              </a:rPr>
              <a:t>Choose to visit if net utility is positive</a:t>
            </a:r>
          </a:p>
          <a:p>
            <a:pPr eaLnBrk="1" hangingPunct="1">
              <a:lnSpc>
                <a:spcPct val="90000"/>
              </a:lnSpc>
              <a:buFont typeface="Wingdings" pitchFamily="2" charset="2"/>
              <a:buNone/>
            </a:pPr>
            <a:r>
              <a:rPr lang="en-US" altLang="en-US" sz="2000" dirty="0">
                <a:latin typeface="Arial" charset="0"/>
                <a:sym typeface="Symbol" pitchFamily="18" charset="2"/>
              </a:rPr>
              <a:t>	</a:t>
            </a:r>
            <a:br>
              <a:rPr lang="en-US" altLang="en-US" sz="2000" dirty="0">
                <a:latin typeface="Arial" charset="0"/>
                <a:sym typeface="Symbol" pitchFamily="18" charset="2"/>
              </a:rPr>
            </a:br>
            <a:r>
              <a:rPr lang="en-US" altLang="en-US" sz="2000" dirty="0">
                <a:latin typeface="Arial" charset="0"/>
                <a:sym typeface="Symbol" pitchFamily="18" charset="2"/>
              </a:rPr>
              <a:t>Net utility = </a:t>
            </a:r>
            <a:r>
              <a:rPr lang="en-US" altLang="en-US" sz="2000" dirty="0" err="1">
                <a:latin typeface="Arial" charset="0"/>
                <a:sym typeface="Symbol" pitchFamily="18" charset="2"/>
              </a:rPr>
              <a:t>U</a:t>
            </a:r>
            <a:r>
              <a:rPr lang="en-US" altLang="en-US" sz="2000" baseline="-25000" dirty="0" err="1">
                <a:latin typeface="Arial" charset="0"/>
                <a:sym typeface="Symbol" pitchFamily="18" charset="2"/>
              </a:rPr>
              <a:t>visit</a:t>
            </a:r>
            <a:r>
              <a:rPr lang="en-US" altLang="en-US" sz="2000" dirty="0">
                <a:latin typeface="Arial" charset="0"/>
                <a:sym typeface="Symbol" pitchFamily="18" charset="2"/>
              </a:rPr>
              <a:t> – </a:t>
            </a:r>
            <a:r>
              <a:rPr lang="en-US" altLang="en-US" sz="2000" dirty="0" err="1">
                <a:latin typeface="Arial" charset="0"/>
                <a:sym typeface="Symbol" pitchFamily="18" charset="2"/>
              </a:rPr>
              <a:t>U</a:t>
            </a:r>
            <a:r>
              <a:rPr lang="en-US" altLang="en-US" sz="2000" baseline="-25000" dirty="0" err="1">
                <a:latin typeface="Arial" charset="0"/>
                <a:sym typeface="Symbol" pitchFamily="18" charset="2"/>
              </a:rPr>
              <a:t>not</a:t>
            </a:r>
            <a:r>
              <a:rPr lang="en-US" altLang="en-US" sz="2000" baseline="-25000" dirty="0">
                <a:latin typeface="Arial" charset="0"/>
                <a:sym typeface="Symbol" pitchFamily="18" charset="2"/>
              </a:rPr>
              <a:t> visit</a:t>
            </a:r>
            <a:endParaRPr lang="en-US" altLang="en-US" sz="2000" dirty="0">
              <a:latin typeface="Arial" charset="0"/>
              <a:sym typeface="Symbol" pitchFamily="18" charset="2"/>
            </a:endParaRPr>
          </a:p>
          <a:p>
            <a:pPr eaLnBrk="1" hangingPunct="1">
              <a:lnSpc>
                <a:spcPct val="90000"/>
              </a:lnSpc>
            </a:pPr>
            <a:endParaRPr lang="en-US" altLang="en-US" sz="2000" dirty="0">
              <a:latin typeface="Arial" charset="0"/>
            </a:endParaRPr>
          </a:p>
          <a:p>
            <a:pPr eaLnBrk="1" hangingPunct="1">
              <a:lnSpc>
                <a:spcPct val="90000"/>
              </a:lnSpc>
            </a:pPr>
            <a:r>
              <a:rPr lang="en-US" altLang="en-US" sz="2000" dirty="0">
                <a:latin typeface="Arial" charset="0"/>
              </a:rPr>
              <a:t>Data:  </a:t>
            </a:r>
            <a:r>
              <a:rPr lang="en-US" altLang="en-US" sz="2000" b="1" dirty="0">
                <a:latin typeface="Arial" charset="0"/>
              </a:rPr>
              <a:t>X</a:t>
            </a:r>
            <a:r>
              <a:rPr lang="en-US" altLang="en-US" sz="2000" dirty="0">
                <a:latin typeface="Arial" charset="0"/>
              </a:rPr>
              <a:t> 	= [1,age,income,sex]</a:t>
            </a:r>
          </a:p>
          <a:p>
            <a:pPr eaLnBrk="1" hangingPunct="1">
              <a:lnSpc>
                <a:spcPct val="90000"/>
              </a:lnSpc>
              <a:buFont typeface="Wingdings" pitchFamily="2" charset="2"/>
              <a:buNone/>
            </a:pPr>
            <a:r>
              <a:rPr lang="en-US" altLang="en-US" sz="2000" dirty="0">
                <a:latin typeface="Arial" charset="0"/>
              </a:rPr>
              <a:t>		   </a:t>
            </a:r>
            <a:r>
              <a:rPr lang="en-US" altLang="en-US" sz="2000" b="1" dirty="0">
                <a:latin typeface="Arial" charset="0"/>
              </a:rPr>
              <a:t>y</a:t>
            </a:r>
            <a:r>
              <a:rPr lang="en-US" altLang="en-US" sz="2000" dirty="0">
                <a:latin typeface="Arial" charset="0"/>
              </a:rPr>
              <a:t>  	= 1 if choose visit</a:t>
            </a:r>
            <a:r>
              <a:rPr lang="en-US" altLang="en-US" sz="2000" dirty="0"/>
              <a:t>, </a:t>
            </a:r>
            <a:r>
              <a:rPr lang="en-US" altLang="en-US" sz="2000" dirty="0">
                <a:sym typeface="Wingdings" pitchFamily="2" charset="2"/>
              </a:rPr>
              <a:t> </a:t>
            </a:r>
            <a:r>
              <a:rPr lang="en-US" altLang="en-US" sz="2000" dirty="0" err="1">
                <a:latin typeface="Arial" charset="0"/>
              </a:rPr>
              <a:t>U</a:t>
            </a:r>
            <a:r>
              <a:rPr lang="en-US" altLang="en-US" sz="2000" baseline="-25000" dirty="0" err="1">
                <a:latin typeface="Arial" charset="0"/>
              </a:rPr>
              <a:t>visit</a:t>
            </a:r>
            <a:r>
              <a:rPr lang="en-US" altLang="en-US" sz="2000" dirty="0">
                <a:latin typeface="Arial" charset="0"/>
              </a:rPr>
              <a:t> &gt; 0, 0 if not.</a:t>
            </a:r>
          </a:p>
        </p:txBody>
      </p:sp>
      <p:cxnSp>
        <p:nvCxnSpPr>
          <p:cNvPr id="17412" name="Straight Arrow Connector 4"/>
          <p:cNvCxnSpPr>
            <a:cxnSpLocks noChangeShapeType="1"/>
          </p:cNvCxnSpPr>
          <p:nvPr/>
        </p:nvCxnSpPr>
        <p:spPr bwMode="auto">
          <a:xfrm flipH="1" flipV="1">
            <a:off x="6019800" y="4038600"/>
            <a:ext cx="685800" cy="304800"/>
          </a:xfrm>
          <a:prstGeom prst="straightConnector1">
            <a:avLst/>
          </a:prstGeom>
          <a:noFill/>
          <a:ln w="38100" algn="ctr">
            <a:solidFill>
              <a:srgbClr val="FF3300"/>
            </a:solidFill>
            <a:round/>
            <a:headEnd/>
            <a:tailEnd type="arrow" w="med" len="med"/>
          </a:ln>
        </p:spPr>
      </p:cxnSp>
      <p:sp>
        <p:nvSpPr>
          <p:cNvPr id="6" name="TextBox 5"/>
          <p:cNvSpPr txBox="1"/>
          <p:nvPr/>
        </p:nvSpPr>
        <p:spPr>
          <a:xfrm>
            <a:off x="6096000" y="4343400"/>
            <a:ext cx="1905000" cy="338138"/>
          </a:xfrm>
          <a:prstGeom prst="rect">
            <a:avLst/>
          </a:prstGeom>
          <a:noFill/>
          <a:ln w="19050">
            <a:solidFill>
              <a:schemeClr val="tx1"/>
            </a:solidFill>
          </a:ln>
        </p:spPr>
        <p:txBody>
          <a:bodyPr>
            <a:spAutoFit/>
          </a:bodyPr>
          <a:lstStyle/>
          <a:p>
            <a:pPr>
              <a:defRPr/>
            </a:pPr>
            <a:r>
              <a:rPr lang="en-US" sz="1600">
                <a:latin typeface="+mj-lt"/>
              </a:rPr>
              <a:t>Random Utility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381000" y="762000"/>
            <a:ext cx="8229600" cy="1139825"/>
          </a:xfrm>
        </p:spPr>
        <p:txBody>
          <a:bodyPr/>
          <a:lstStyle/>
          <a:p>
            <a:pPr eaLnBrk="1" hangingPunct="1"/>
            <a:r>
              <a:rPr lang="en-US" altLang="en-US">
                <a:solidFill>
                  <a:schemeClr val="tx1"/>
                </a:solidFill>
              </a:rPr>
              <a:t>Application</a:t>
            </a:r>
          </a:p>
        </p:txBody>
      </p:sp>
      <p:sp>
        <p:nvSpPr>
          <p:cNvPr id="23555" name="Rectangle 3"/>
          <p:cNvSpPr>
            <a:spLocks noGrp="1" noChangeArrowheads="1"/>
          </p:cNvSpPr>
          <p:nvPr>
            <p:ph type="body" idx="4294967295"/>
          </p:nvPr>
        </p:nvSpPr>
        <p:spPr>
          <a:xfrm>
            <a:off x="1066800" y="1981200"/>
            <a:ext cx="7620000" cy="4530725"/>
          </a:xfrm>
        </p:spPr>
        <p:txBody>
          <a:bodyPr/>
          <a:lstStyle/>
          <a:p>
            <a:pPr eaLnBrk="1" hangingPunct="1">
              <a:lnSpc>
                <a:spcPct val="90000"/>
              </a:lnSpc>
              <a:buFont typeface="Wingdings" pitchFamily="2" charset="2"/>
              <a:buNone/>
            </a:pPr>
            <a:r>
              <a:rPr lang="en-US" altLang="en-US">
                <a:latin typeface="Arial" charset="0"/>
              </a:rPr>
              <a:t>     27,326 Observations </a:t>
            </a:r>
          </a:p>
          <a:p>
            <a:pPr lvl="1" eaLnBrk="1" hangingPunct="1">
              <a:lnSpc>
                <a:spcPct val="90000"/>
              </a:lnSpc>
            </a:pPr>
            <a:r>
              <a:rPr lang="en-US" altLang="en-US">
                <a:latin typeface="Arial" charset="0"/>
              </a:rPr>
              <a:t>1 to 7 years, panel </a:t>
            </a:r>
          </a:p>
          <a:p>
            <a:pPr lvl="1" eaLnBrk="1" hangingPunct="1">
              <a:lnSpc>
                <a:spcPct val="90000"/>
              </a:lnSpc>
            </a:pPr>
            <a:r>
              <a:rPr lang="en-US" altLang="en-US">
                <a:latin typeface="Arial" charset="0"/>
              </a:rPr>
              <a:t>7,293 households observed </a:t>
            </a:r>
          </a:p>
          <a:p>
            <a:pPr lvl="1" eaLnBrk="1" hangingPunct="1">
              <a:lnSpc>
                <a:spcPct val="90000"/>
              </a:lnSpc>
            </a:pPr>
            <a:r>
              <a:rPr lang="en-US" altLang="en-US">
                <a:latin typeface="Arial" charset="0"/>
              </a:rPr>
              <a:t>We use the 1994 year,  3,337 household observations</a:t>
            </a:r>
          </a:p>
        </p:txBody>
      </p:sp>
      <p:pic>
        <p:nvPicPr>
          <p:cNvPr id="23556" name="Picture 2"/>
          <p:cNvPicPr>
            <a:picLocks noChangeAspect="1" noChangeArrowheads="1"/>
          </p:cNvPicPr>
          <p:nvPr/>
        </p:nvPicPr>
        <p:blipFill>
          <a:blip r:embed="rId3" cstate="print"/>
          <a:srcRect/>
          <a:stretch>
            <a:fillRect/>
          </a:stretch>
        </p:blipFill>
        <p:spPr bwMode="auto">
          <a:xfrm>
            <a:off x="457200" y="4267200"/>
            <a:ext cx="8337550" cy="18288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381000" y="762000"/>
            <a:ext cx="8229600" cy="1139825"/>
          </a:xfrm>
        </p:spPr>
        <p:txBody>
          <a:bodyPr/>
          <a:lstStyle/>
          <a:p>
            <a:pPr eaLnBrk="1" hangingPunct="1"/>
            <a:r>
              <a:rPr lang="en-US" altLang="en-US" sz="3600">
                <a:solidFill>
                  <a:schemeClr val="tx1"/>
                </a:solidFill>
              </a:rPr>
              <a:t>Binary Outcome: Visit Doctor</a:t>
            </a:r>
          </a:p>
        </p:txBody>
      </p:sp>
      <p:pic>
        <p:nvPicPr>
          <p:cNvPr id="15363" name="Picture 5"/>
          <p:cNvPicPr>
            <a:picLocks noChangeAspect="1" noChangeArrowheads="1"/>
          </p:cNvPicPr>
          <p:nvPr/>
        </p:nvPicPr>
        <p:blipFill>
          <a:blip r:embed="rId3" cstate="print"/>
          <a:srcRect/>
          <a:stretch>
            <a:fillRect/>
          </a:stretch>
        </p:blipFill>
        <p:spPr bwMode="auto">
          <a:xfrm>
            <a:off x="762000" y="2057400"/>
            <a:ext cx="7962900" cy="4351338"/>
          </a:xfrm>
          <a:prstGeom prst="rect">
            <a:avLst/>
          </a:prstGeom>
          <a:noFill/>
          <a:ln w="9525">
            <a:noFill/>
            <a:miter lim="800000"/>
            <a:headEnd/>
            <a:tailEnd/>
          </a:ln>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277813"/>
            <a:ext cx="8229600" cy="263525"/>
          </a:xfrm>
        </p:spPr>
        <p:txBody>
          <a:bodyPr/>
          <a:lstStyle/>
          <a:p>
            <a:pPr eaLnBrk="1" hangingPunct="1"/>
            <a:r>
              <a:rPr lang="en-US" altLang="en-US"/>
              <a:t> </a:t>
            </a:r>
          </a:p>
        </p:txBody>
      </p:sp>
      <p:sp>
        <p:nvSpPr>
          <p:cNvPr id="19459" name="Rectangle 3"/>
          <p:cNvSpPr>
            <a:spLocks noGrp="1" noChangeArrowheads="1"/>
          </p:cNvSpPr>
          <p:nvPr>
            <p:ph type="body" idx="4294967295"/>
          </p:nvPr>
        </p:nvSpPr>
        <p:spPr>
          <a:xfrm>
            <a:off x="1066800" y="2438400"/>
            <a:ext cx="6781800" cy="3733800"/>
          </a:xfrm>
        </p:spPr>
        <p:txBody>
          <a:bodyPr/>
          <a:lstStyle/>
          <a:p>
            <a:pPr eaLnBrk="1" hangingPunct="1">
              <a:buFont typeface="Wingdings" pitchFamily="2" charset="2"/>
              <a:buNone/>
            </a:pPr>
            <a:r>
              <a:rPr lang="en-US" altLang="en-US" sz="2000">
                <a:latin typeface="Arial" charset="0"/>
              </a:rPr>
              <a:t>Modeling the Binary Choice</a:t>
            </a:r>
            <a:br>
              <a:rPr lang="en-US" altLang="en-US" sz="2000">
                <a:latin typeface="Arial" charset="0"/>
              </a:rPr>
            </a:br>
            <a:endParaRPr lang="en-US" altLang="en-US" sz="2000">
              <a:latin typeface="Arial" charset="0"/>
            </a:endParaRPr>
          </a:p>
          <a:p>
            <a:pPr lvl="1" eaLnBrk="1" hangingPunct="1">
              <a:buFont typeface="Wingdings" pitchFamily="2" charset="2"/>
              <a:buNone/>
            </a:pPr>
            <a:r>
              <a:rPr lang="en-US" altLang="en-US" sz="2000">
                <a:latin typeface="Arial" charset="0"/>
              </a:rPr>
              <a:t>  	         U</a:t>
            </a:r>
            <a:r>
              <a:rPr lang="en-US" altLang="en-US" sz="2000" baseline="-25000">
                <a:latin typeface="Arial" charset="0"/>
              </a:rPr>
              <a:t>visit</a:t>
            </a:r>
            <a:r>
              <a:rPr lang="en-US" altLang="en-US" sz="2000">
                <a:latin typeface="Arial" charset="0"/>
              </a:rPr>
              <a:t> = </a:t>
            </a:r>
            <a:r>
              <a:rPr lang="en-US" altLang="en-US" sz="2000">
                <a:latin typeface="Arial" charset="0"/>
                <a:sym typeface="Symbol" pitchFamily="18" charset="2"/>
              </a:rPr>
              <a:t> + </a:t>
            </a:r>
            <a:r>
              <a:rPr lang="en-US" altLang="en-US" sz="2000" baseline="-25000">
                <a:latin typeface="Arial" charset="0"/>
                <a:sym typeface="Symbol" pitchFamily="18" charset="2"/>
              </a:rPr>
              <a:t>1 </a:t>
            </a:r>
            <a:r>
              <a:rPr lang="en-US" altLang="en-US" sz="2000">
                <a:latin typeface="Arial" charset="0"/>
                <a:sym typeface="Symbol" pitchFamily="18" charset="2"/>
              </a:rPr>
              <a:t>Age + </a:t>
            </a:r>
            <a:r>
              <a:rPr lang="en-US" altLang="en-US" sz="2000" baseline="-25000">
                <a:latin typeface="Arial" charset="0"/>
                <a:sym typeface="Symbol" pitchFamily="18" charset="2"/>
              </a:rPr>
              <a:t>2 </a:t>
            </a:r>
            <a:r>
              <a:rPr lang="en-US" altLang="en-US" sz="2000">
                <a:latin typeface="Arial" charset="0"/>
                <a:sym typeface="Symbol" pitchFamily="18" charset="2"/>
              </a:rPr>
              <a:t>Income + </a:t>
            </a:r>
            <a:r>
              <a:rPr lang="en-US" altLang="en-US" sz="2000" baseline="-25000">
                <a:latin typeface="Arial" charset="0"/>
                <a:sym typeface="Symbol" pitchFamily="18" charset="2"/>
              </a:rPr>
              <a:t>3 </a:t>
            </a:r>
            <a:r>
              <a:rPr lang="en-US" altLang="en-US" sz="2000">
                <a:latin typeface="Arial" charset="0"/>
                <a:sym typeface="Symbol" pitchFamily="18" charset="2"/>
              </a:rPr>
              <a:t>Sex + </a:t>
            </a:r>
            <a:br>
              <a:rPr lang="en-US" altLang="en-US" sz="2000">
                <a:latin typeface="Arial" charset="0"/>
                <a:sym typeface="Symbol" pitchFamily="18" charset="2"/>
              </a:rPr>
            </a:br>
            <a:endParaRPr lang="en-US" altLang="en-US" sz="2000">
              <a:latin typeface="Arial" charset="0"/>
              <a:sym typeface="Symbol" pitchFamily="18" charset="2"/>
            </a:endParaRPr>
          </a:p>
          <a:p>
            <a:pPr eaLnBrk="1" hangingPunct="1">
              <a:buFont typeface="Wingdings" pitchFamily="2" charset="2"/>
              <a:buNone/>
            </a:pPr>
            <a:r>
              <a:rPr lang="en-US" altLang="en-US" sz="2000">
                <a:latin typeface="Arial" charset="0"/>
                <a:sym typeface="Symbol" pitchFamily="18" charset="2"/>
              </a:rPr>
              <a:t>Chooses to visit:  </a:t>
            </a:r>
            <a:r>
              <a:rPr lang="en-US" altLang="en-US" sz="2000">
                <a:latin typeface="Arial" charset="0"/>
              </a:rPr>
              <a:t>U</a:t>
            </a:r>
            <a:r>
              <a:rPr lang="en-US" altLang="en-US" sz="2000" baseline="-25000">
                <a:latin typeface="Arial" charset="0"/>
              </a:rPr>
              <a:t>visit</a:t>
            </a:r>
            <a:r>
              <a:rPr lang="en-US" altLang="en-US" sz="2000">
                <a:latin typeface="Arial" charset="0"/>
              </a:rPr>
              <a:t> &gt;  0</a:t>
            </a:r>
            <a:br>
              <a:rPr lang="en-US" altLang="en-US" sz="2000">
                <a:latin typeface="Arial" charset="0"/>
              </a:rPr>
            </a:br>
            <a:endParaRPr lang="en-US" altLang="en-US" sz="2000">
              <a:latin typeface="Arial" charset="0"/>
            </a:endParaRPr>
          </a:p>
          <a:p>
            <a:pPr eaLnBrk="1" hangingPunct="1">
              <a:buFont typeface="Wingdings" pitchFamily="2" charset="2"/>
              <a:buNone/>
            </a:pPr>
            <a:r>
              <a:rPr lang="en-US" altLang="en-US" sz="2000">
                <a:latin typeface="Arial" charset="0"/>
                <a:sym typeface="Symbol" pitchFamily="18" charset="2"/>
              </a:rPr>
              <a:t>                    + </a:t>
            </a:r>
            <a:r>
              <a:rPr lang="en-US" altLang="en-US" sz="2000" baseline="-25000">
                <a:latin typeface="Arial" charset="0"/>
                <a:sym typeface="Symbol" pitchFamily="18" charset="2"/>
              </a:rPr>
              <a:t>1 </a:t>
            </a:r>
            <a:r>
              <a:rPr lang="en-US" altLang="en-US" sz="2000">
                <a:latin typeface="Arial" charset="0"/>
                <a:sym typeface="Symbol" pitchFamily="18" charset="2"/>
              </a:rPr>
              <a:t>Age + </a:t>
            </a:r>
            <a:r>
              <a:rPr lang="en-US" altLang="en-US" sz="2000" baseline="-25000">
                <a:latin typeface="Arial" charset="0"/>
                <a:sym typeface="Symbol" pitchFamily="18" charset="2"/>
              </a:rPr>
              <a:t>2 </a:t>
            </a:r>
            <a:r>
              <a:rPr lang="en-US" altLang="en-US" sz="2000">
                <a:latin typeface="Arial" charset="0"/>
                <a:sym typeface="Symbol" pitchFamily="18" charset="2"/>
              </a:rPr>
              <a:t>Income + </a:t>
            </a:r>
            <a:r>
              <a:rPr lang="en-US" altLang="en-US" sz="2000" baseline="-25000">
                <a:latin typeface="Arial" charset="0"/>
                <a:sym typeface="Symbol" pitchFamily="18" charset="2"/>
              </a:rPr>
              <a:t>3 </a:t>
            </a:r>
            <a:r>
              <a:rPr lang="en-US" altLang="en-US" sz="2000">
                <a:latin typeface="Arial" charset="0"/>
                <a:sym typeface="Symbol" pitchFamily="18" charset="2"/>
              </a:rPr>
              <a:t>Sex +  &gt; 0</a:t>
            </a:r>
            <a:br>
              <a:rPr lang="en-US" altLang="en-US" sz="2000">
                <a:latin typeface="Arial" charset="0"/>
                <a:sym typeface="Symbol" pitchFamily="18" charset="2"/>
              </a:rPr>
            </a:br>
            <a:endParaRPr lang="en-US" altLang="en-US" sz="2000">
              <a:latin typeface="Arial" charset="0"/>
              <a:sym typeface="Symbol" pitchFamily="18" charset="2"/>
            </a:endParaRPr>
          </a:p>
          <a:p>
            <a:pPr eaLnBrk="1" hangingPunct="1">
              <a:buFont typeface="Wingdings" pitchFamily="2" charset="2"/>
              <a:buNone/>
            </a:pPr>
            <a:r>
              <a:rPr lang="en-US" altLang="en-US" sz="2000">
                <a:latin typeface="Arial" charset="0"/>
                <a:sym typeface="Symbol" pitchFamily="18" charset="2"/>
              </a:rPr>
              <a:t>                       &gt;  -[ + </a:t>
            </a:r>
            <a:r>
              <a:rPr lang="en-US" altLang="en-US" sz="2000" baseline="-25000">
                <a:latin typeface="Arial" charset="0"/>
                <a:sym typeface="Symbol" pitchFamily="18" charset="2"/>
              </a:rPr>
              <a:t>1 </a:t>
            </a:r>
            <a:r>
              <a:rPr lang="en-US" altLang="en-US" sz="2000">
                <a:latin typeface="Arial" charset="0"/>
                <a:sym typeface="Symbol" pitchFamily="18" charset="2"/>
              </a:rPr>
              <a:t>Age + </a:t>
            </a:r>
            <a:r>
              <a:rPr lang="en-US" altLang="en-US" sz="2000" baseline="-25000">
                <a:latin typeface="Arial" charset="0"/>
                <a:sym typeface="Symbol" pitchFamily="18" charset="2"/>
              </a:rPr>
              <a:t>2 </a:t>
            </a:r>
            <a:r>
              <a:rPr lang="en-US" altLang="en-US" sz="2000">
                <a:latin typeface="Arial" charset="0"/>
                <a:sym typeface="Symbol" pitchFamily="18" charset="2"/>
              </a:rPr>
              <a:t>Income + </a:t>
            </a:r>
            <a:r>
              <a:rPr lang="en-US" altLang="en-US" sz="2000" baseline="-25000">
                <a:latin typeface="Arial" charset="0"/>
                <a:sym typeface="Symbol" pitchFamily="18" charset="2"/>
              </a:rPr>
              <a:t>3 </a:t>
            </a:r>
            <a:r>
              <a:rPr lang="en-US" altLang="en-US" sz="2000">
                <a:latin typeface="Arial" charset="0"/>
                <a:sym typeface="Symbol" pitchFamily="18" charset="2"/>
              </a:rPr>
              <a:t>Sex ]</a:t>
            </a:r>
          </a:p>
        </p:txBody>
      </p:sp>
      <p:sp>
        <p:nvSpPr>
          <p:cNvPr id="19460" name="Text Box 4"/>
          <p:cNvSpPr txBox="1">
            <a:spLocks noChangeArrowheads="1"/>
          </p:cNvSpPr>
          <p:nvPr/>
        </p:nvSpPr>
        <p:spPr bwMode="auto">
          <a:xfrm>
            <a:off x="914400" y="1447800"/>
            <a:ext cx="7543800" cy="579438"/>
          </a:xfrm>
          <a:prstGeom prst="rect">
            <a:avLst/>
          </a:prstGeom>
          <a:noFill/>
          <a:ln w="19050">
            <a:noFill/>
            <a:miter lim="800000"/>
            <a:headEnd/>
            <a:tailEnd/>
          </a:ln>
        </p:spPr>
        <p:txBody>
          <a:bodyPr>
            <a:spAutoFit/>
          </a:bodyPr>
          <a:lstStyle/>
          <a:p>
            <a:pPr>
              <a:spcBef>
                <a:spcPct val="50000"/>
              </a:spcBef>
            </a:pPr>
            <a:r>
              <a:rPr lang="en-US" altLang="en-US" sz="3200">
                <a:latin typeface="Arial" charset="0"/>
              </a:rPr>
              <a:t>Choosing Between the Two Alternatives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838200"/>
            <a:ext cx="8229600" cy="1139825"/>
          </a:xfrm>
        </p:spPr>
        <p:txBody>
          <a:bodyPr/>
          <a:lstStyle/>
          <a:p>
            <a:pPr eaLnBrk="1" hangingPunct="1"/>
            <a:r>
              <a:rPr lang="en-US" altLang="en-US">
                <a:solidFill>
                  <a:schemeClr val="tx1"/>
                </a:solidFill>
              </a:rPr>
              <a:t>An Econometric Model</a:t>
            </a:r>
          </a:p>
        </p:txBody>
      </p:sp>
      <p:sp>
        <p:nvSpPr>
          <p:cNvPr id="27651" name="Rectangle 3"/>
          <p:cNvSpPr>
            <a:spLocks noGrp="1" noChangeArrowheads="1"/>
          </p:cNvSpPr>
          <p:nvPr>
            <p:ph type="body" idx="4294967295"/>
          </p:nvPr>
        </p:nvSpPr>
        <p:spPr>
          <a:xfrm>
            <a:off x="609600" y="2133600"/>
            <a:ext cx="8534400" cy="3962400"/>
          </a:xfrm>
        </p:spPr>
        <p:txBody>
          <a:bodyPr/>
          <a:lstStyle/>
          <a:p>
            <a:pPr eaLnBrk="1" hangingPunct="1"/>
            <a:r>
              <a:rPr lang="en-US" altLang="en-US" sz="2400">
                <a:latin typeface="Arial" charset="0"/>
                <a:cs typeface="Arial" charset="0"/>
              </a:rPr>
              <a:t>Choose to visit iff U</a:t>
            </a:r>
            <a:r>
              <a:rPr lang="en-US" altLang="en-US" sz="1600">
                <a:latin typeface="Arial" charset="0"/>
                <a:cs typeface="Arial" charset="0"/>
              </a:rPr>
              <a:t>visit</a:t>
            </a:r>
            <a:r>
              <a:rPr lang="en-US" altLang="en-US" sz="2400">
                <a:latin typeface="Arial" charset="0"/>
                <a:cs typeface="Arial" charset="0"/>
              </a:rPr>
              <a:t>  &gt;  0</a:t>
            </a:r>
          </a:p>
          <a:p>
            <a:pPr lvl="1" eaLnBrk="1" hangingPunct="1"/>
            <a:r>
              <a:rPr lang="en-US" altLang="en-US" sz="2000">
                <a:latin typeface="Arial" charset="0"/>
                <a:cs typeface="Arial" charset="0"/>
              </a:rPr>
              <a:t>U</a:t>
            </a:r>
            <a:r>
              <a:rPr lang="en-US" altLang="en-US" sz="1600">
                <a:latin typeface="Arial" charset="0"/>
                <a:cs typeface="Arial" charset="0"/>
              </a:rPr>
              <a:t>visit</a:t>
            </a:r>
            <a:r>
              <a:rPr lang="en-US" altLang="en-US" sz="2000">
                <a:latin typeface="Arial" charset="0"/>
                <a:cs typeface="Arial" charset="0"/>
              </a:rPr>
              <a:t>  = </a:t>
            </a:r>
            <a:r>
              <a:rPr lang="en-US" altLang="en-US">
                <a:latin typeface="Arial" charset="0"/>
                <a:cs typeface="Arial" charset="0"/>
                <a:sym typeface="Symbol" pitchFamily="18" charset="2"/>
              </a:rPr>
              <a:t> + </a:t>
            </a:r>
            <a:r>
              <a:rPr lang="en-US" altLang="en-US" sz="2000">
                <a:latin typeface="Arial" charset="0"/>
                <a:cs typeface="Arial" charset="0"/>
                <a:sym typeface="Symbol" pitchFamily="18" charset="2"/>
              </a:rPr>
              <a:t></a:t>
            </a:r>
            <a:r>
              <a:rPr lang="en-US" altLang="en-US" sz="2000" baseline="-25000">
                <a:latin typeface="Arial" charset="0"/>
                <a:cs typeface="Arial" charset="0"/>
                <a:sym typeface="Symbol" pitchFamily="18" charset="2"/>
              </a:rPr>
              <a:t>1 </a:t>
            </a:r>
            <a:r>
              <a:rPr lang="en-US" altLang="en-US" sz="2000">
                <a:latin typeface="Arial" charset="0"/>
                <a:cs typeface="Arial" charset="0"/>
                <a:sym typeface="Symbol" pitchFamily="18" charset="2"/>
              </a:rPr>
              <a:t>Age + </a:t>
            </a:r>
            <a:r>
              <a:rPr lang="en-US" altLang="en-US" sz="2000" baseline="-25000">
                <a:latin typeface="Arial" charset="0"/>
                <a:cs typeface="Arial" charset="0"/>
                <a:sym typeface="Symbol" pitchFamily="18" charset="2"/>
              </a:rPr>
              <a:t>2 </a:t>
            </a:r>
            <a:r>
              <a:rPr lang="en-US" altLang="en-US" sz="2000">
                <a:latin typeface="Arial" charset="0"/>
                <a:cs typeface="Arial" charset="0"/>
                <a:sym typeface="Symbol" pitchFamily="18" charset="2"/>
              </a:rPr>
              <a:t>Income + </a:t>
            </a:r>
            <a:r>
              <a:rPr lang="en-US" altLang="en-US" sz="2000" baseline="-25000">
                <a:latin typeface="Arial" charset="0"/>
                <a:cs typeface="Arial" charset="0"/>
                <a:sym typeface="Symbol" pitchFamily="18" charset="2"/>
              </a:rPr>
              <a:t>3 </a:t>
            </a:r>
            <a:r>
              <a:rPr lang="en-US" altLang="en-US" sz="2000">
                <a:latin typeface="Arial" charset="0"/>
                <a:cs typeface="Arial" charset="0"/>
                <a:sym typeface="Symbol" pitchFamily="18" charset="2"/>
              </a:rPr>
              <a:t>Sex + </a:t>
            </a:r>
            <a:r>
              <a:rPr lang="en-US" altLang="en-US" sz="1600">
                <a:latin typeface="Arial" charset="0"/>
                <a:cs typeface="Arial" charset="0"/>
                <a:sym typeface="Symbol" pitchFamily="18" charset="2"/>
              </a:rPr>
              <a:t> </a:t>
            </a:r>
            <a:endParaRPr lang="en-US" altLang="en-US" sz="2000">
              <a:latin typeface="Arial" charset="0"/>
              <a:cs typeface="Arial" charset="0"/>
              <a:sym typeface="Symbol" pitchFamily="18" charset="2"/>
            </a:endParaRPr>
          </a:p>
          <a:p>
            <a:pPr lvl="1" eaLnBrk="1" hangingPunct="1"/>
            <a:r>
              <a:rPr lang="en-US" altLang="en-US" sz="2000">
                <a:latin typeface="Arial" charset="0"/>
                <a:cs typeface="Arial" charset="0"/>
                <a:sym typeface="Symbol" pitchFamily="18" charset="2"/>
              </a:rPr>
              <a:t>U</a:t>
            </a:r>
            <a:r>
              <a:rPr lang="en-US" altLang="en-US" sz="1600">
                <a:latin typeface="Arial" charset="0"/>
                <a:cs typeface="Arial" charset="0"/>
                <a:sym typeface="Symbol" pitchFamily="18" charset="2"/>
              </a:rPr>
              <a:t>visit</a:t>
            </a:r>
            <a:r>
              <a:rPr lang="en-US" altLang="en-US" sz="2000">
                <a:latin typeface="Arial" charset="0"/>
                <a:cs typeface="Arial" charset="0"/>
                <a:sym typeface="Symbol" pitchFamily="18" charset="2"/>
              </a:rPr>
              <a:t>  &gt; 0      &gt; -( + </a:t>
            </a:r>
            <a:r>
              <a:rPr lang="en-US" altLang="en-US" sz="2000" baseline="-25000">
                <a:latin typeface="Arial" charset="0"/>
                <a:cs typeface="Arial" charset="0"/>
                <a:sym typeface="Symbol" pitchFamily="18" charset="2"/>
              </a:rPr>
              <a:t>1 </a:t>
            </a:r>
            <a:r>
              <a:rPr lang="en-US" altLang="en-US" sz="2000">
                <a:latin typeface="Arial" charset="0"/>
                <a:cs typeface="Arial" charset="0"/>
                <a:sym typeface="Symbol" pitchFamily="18" charset="2"/>
              </a:rPr>
              <a:t>Age + </a:t>
            </a:r>
            <a:r>
              <a:rPr lang="en-US" altLang="en-US" sz="2000" baseline="-25000">
                <a:latin typeface="Arial" charset="0"/>
                <a:cs typeface="Arial" charset="0"/>
                <a:sym typeface="Symbol" pitchFamily="18" charset="2"/>
              </a:rPr>
              <a:t>2 </a:t>
            </a:r>
            <a:r>
              <a:rPr lang="en-US" altLang="en-US" sz="2000">
                <a:latin typeface="Arial" charset="0"/>
                <a:cs typeface="Arial" charset="0"/>
                <a:sym typeface="Symbol" pitchFamily="18" charset="2"/>
              </a:rPr>
              <a:t>Income + </a:t>
            </a:r>
            <a:r>
              <a:rPr lang="en-US" altLang="en-US" sz="2000" baseline="-25000">
                <a:latin typeface="Arial" charset="0"/>
                <a:cs typeface="Arial" charset="0"/>
                <a:sym typeface="Symbol" pitchFamily="18" charset="2"/>
              </a:rPr>
              <a:t>3 </a:t>
            </a:r>
            <a:r>
              <a:rPr lang="en-US" altLang="en-US" sz="2000">
                <a:latin typeface="Arial" charset="0"/>
                <a:cs typeface="Arial" charset="0"/>
                <a:sym typeface="Symbol" pitchFamily="18" charset="2"/>
              </a:rPr>
              <a:t>Sex)</a:t>
            </a:r>
            <a:br>
              <a:rPr lang="en-US" altLang="en-US" sz="2000">
                <a:latin typeface="Arial" charset="0"/>
                <a:cs typeface="Arial" charset="0"/>
                <a:sym typeface="Symbol" pitchFamily="18" charset="2"/>
              </a:rPr>
            </a:br>
            <a:r>
              <a:rPr lang="en-US" altLang="en-US" sz="2000">
                <a:latin typeface="Arial" charset="0"/>
                <a:cs typeface="Arial" charset="0"/>
                <a:sym typeface="Symbol" pitchFamily="18" charset="2"/>
              </a:rPr>
              <a:t>                        &lt;     + </a:t>
            </a:r>
            <a:r>
              <a:rPr lang="en-US" altLang="en-US" sz="2000" baseline="-25000">
                <a:latin typeface="Arial" charset="0"/>
                <a:cs typeface="Arial" charset="0"/>
                <a:sym typeface="Symbol" pitchFamily="18" charset="2"/>
              </a:rPr>
              <a:t>1 </a:t>
            </a:r>
            <a:r>
              <a:rPr lang="en-US" altLang="en-US" sz="2000">
                <a:latin typeface="Arial" charset="0"/>
                <a:cs typeface="Arial" charset="0"/>
                <a:sym typeface="Symbol" pitchFamily="18" charset="2"/>
              </a:rPr>
              <a:t>Age + </a:t>
            </a:r>
            <a:r>
              <a:rPr lang="en-US" altLang="en-US" sz="2000" baseline="-25000">
                <a:latin typeface="Arial" charset="0"/>
                <a:cs typeface="Arial" charset="0"/>
                <a:sym typeface="Symbol" pitchFamily="18" charset="2"/>
              </a:rPr>
              <a:t>2 </a:t>
            </a:r>
            <a:r>
              <a:rPr lang="en-US" altLang="en-US" sz="2000">
                <a:latin typeface="Arial" charset="0"/>
                <a:cs typeface="Arial" charset="0"/>
                <a:sym typeface="Symbol" pitchFamily="18" charset="2"/>
              </a:rPr>
              <a:t>Income + </a:t>
            </a:r>
            <a:r>
              <a:rPr lang="en-US" altLang="en-US" sz="2000" baseline="-25000">
                <a:latin typeface="Arial" charset="0"/>
                <a:cs typeface="Arial" charset="0"/>
                <a:sym typeface="Symbol" pitchFamily="18" charset="2"/>
              </a:rPr>
              <a:t>3 </a:t>
            </a:r>
            <a:r>
              <a:rPr lang="en-US" altLang="en-US" sz="2000">
                <a:latin typeface="Arial" charset="0"/>
                <a:cs typeface="Arial" charset="0"/>
                <a:sym typeface="Symbol" pitchFamily="18" charset="2"/>
              </a:rPr>
              <a:t>Sex</a:t>
            </a:r>
            <a:br>
              <a:rPr lang="en-US" altLang="en-US" sz="2000">
                <a:latin typeface="Arial" charset="0"/>
                <a:cs typeface="Arial" charset="0"/>
                <a:sym typeface="Symbol" pitchFamily="18" charset="2"/>
              </a:rPr>
            </a:br>
            <a:endParaRPr lang="en-US" altLang="en-US" sz="2000">
              <a:latin typeface="Arial" charset="0"/>
              <a:cs typeface="Arial" charset="0"/>
              <a:sym typeface="Symbol" pitchFamily="18" charset="2"/>
            </a:endParaRPr>
          </a:p>
          <a:p>
            <a:pPr eaLnBrk="1" hangingPunct="1"/>
            <a:r>
              <a:rPr lang="en-US" altLang="en-US" sz="2400">
                <a:latin typeface="Arial" charset="0"/>
                <a:cs typeface="Arial" charset="0"/>
                <a:sym typeface="Symbol" pitchFamily="18" charset="2"/>
              </a:rPr>
              <a:t>Probability model: For any person observed by the analyst, </a:t>
            </a:r>
          </a:p>
          <a:p>
            <a:pPr>
              <a:buFont typeface="Wingdings" pitchFamily="2" charset="2"/>
              <a:buNone/>
            </a:pPr>
            <a:r>
              <a:rPr lang="en-US" altLang="en-US" sz="2400">
                <a:latin typeface="Arial" charset="0"/>
                <a:cs typeface="Arial" charset="0"/>
                <a:sym typeface="Symbol" pitchFamily="18" charset="2"/>
              </a:rPr>
              <a:t>      </a:t>
            </a:r>
            <a:r>
              <a:rPr lang="en-US" altLang="en-US" sz="2000">
                <a:latin typeface="Arial" charset="0"/>
                <a:cs typeface="Arial" charset="0"/>
                <a:sym typeface="Symbol" pitchFamily="18" charset="2"/>
              </a:rPr>
              <a:t>Prob(visit)  =  Prob[ </a:t>
            </a:r>
            <a:r>
              <a:rPr lang="en-US" altLang="en-US" sz="2000" u="sng">
                <a:latin typeface="Arial" charset="0"/>
                <a:cs typeface="Arial" charset="0"/>
                <a:sym typeface="Symbol" pitchFamily="18" charset="2"/>
              </a:rPr>
              <a:t>&lt;</a:t>
            </a:r>
            <a:r>
              <a:rPr lang="en-US" altLang="en-US" sz="2000">
                <a:latin typeface="Arial" charset="0"/>
                <a:cs typeface="Arial" charset="0"/>
                <a:sym typeface="Symbol" pitchFamily="18" charset="2"/>
              </a:rPr>
              <a:t>  + </a:t>
            </a:r>
            <a:r>
              <a:rPr lang="en-US" altLang="en-US" sz="2000" baseline="-25000">
                <a:latin typeface="Arial" charset="0"/>
                <a:cs typeface="Arial" charset="0"/>
                <a:sym typeface="Symbol" pitchFamily="18" charset="2"/>
              </a:rPr>
              <a:t>1 </a:t>
            </a:r>
            <a:r>
              <a:rPr lang="en-US" altLang="en-US" sz="2000">
                <a:latin typeface="Arial" charset="0"/>
                <a:cs typeface="Arial" charset="0"/>
                <a:sym typeface="Symbol" pitchFamily="18" charset="2"/>
              </a:rPr>
              <a:t>Age + </a:t>
            </a:r>
            <a:r>
              <a:rPr lang="en-US" altLang="en-US" sz="2000" baseline="-25000">
                <a:latin typeface="Arial" charset="0"/>
                <a:cs typeface="Arial" charset="0"/>
                <a:sym typeface="Symbol" pitchFamily="18" charset="2"/>
              </a:rPr>
              <a:t>2 </a:t>
            </a:r>
            <a:r>
              <a:rPr lang="en-US" altLang="en-US" sz="2000">
                <a:latin typeface="Arial" charset="0"/>
                <a:cs typeface="Arial" charset="0"/>
                <a:sym typeface="Symbol" pitchFamily="18" charset="2"/>
              </a:rPr>
              <a:t>Income + </a:t>
            </a:r>
            <a:r>
              <a:rPr lang="en-US" altLang="en-US" sz="2000" baseline="-25000">
                <a:latin typeface="Arial" charset="0"/>
                <a:cs typeface="Arial" charset="0"/>
                <a:sym typeface="Symbol" pitchFamily="18" charset="2"/>
              </a:rPr>
              <a:t>3 </a:t>
            </a:r>
            <a:r>
              <a:rPr lang="en-US" altLang="en-US" sz="2000">
                <a:latin typeface="Arial" charset="0"/>
                <a:cs typeface="Arial" charset="0"/>
                <a:sym typeface="Symbol" pitchFamily="18" charset="2"/>
              </a:rPr>
              <a:t>Sex]</a:t>
            </a:r>
            <a:br>
              <a:rPr lang="en-US" altLang="en-US" sz="2400">
                <a:latin typeface="Arial" charset="0"/>
                <a:cs typeface="Arial" charset="0"/>
                <a:sym typeface="Symbol" pitchFamily="18" charset="2"/>
              </a:rPr>
            </a:br>
            <a:endParaRPr lang="en-US" altLang="en-US" sz="2000">
              <a:latin typeface="Arial" charset="0"/>
              <a:cs typeface="Arial" charset="0"/>
              <a:sym typeface="Symbol" pitchFamily="18" charset="2"/>
            </a:endParaRPr>
          </a:p>
          <a:p>
            <a:pPr eaLnBrk="1" hangingPunct="1"/>
            <a:r>
              <a:rPr lang="en-US" altLang="en-US" sz="2400">
                <a:latin typeface="Arial" charset="0"/>
                <a:cs typeface="Arial" charset="0"/>
                <a:sym typeface="Symbol" pitchFamily="18" charset="2"/>
              </a:rPr>
              <a:t>Note the relationship between the unobserved  and the outcome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295400" y="1600200"/>
            <a:ext cx="6781800" cy="457200"/>
          </a:xfrm>
          <a:prstGeom prst="rect">
            <a:avLst/>
          </a:prstGeom>
          <a:noFill/>
          <a:ln w="9525">
            <a:noFill/>
            <a:miter lim="800000"/>
            <a:headEnd/>
            <a:tailEnd/>
          </a:ln>
        </p:spPr>
        <p:txBody>
          <a:bodyPr>
            <a:spAutoFit/>
          </a:bodyPr>
          <a:lstStyle/>
          <a:p>
            <a:pPr eaLnBrk="1" hangingPunct="1">
              <a:spcBef>
                <a:spcPct val="50000"/>
              </a:spcBef>
            </a:pPr>
            <a:endParaRPr lang="en-US" altLang="en-US" sz="2400"/>
          </a:p>
        </p:txBody>
      </p:sp>
      <p:sp>
        <p:nvSpPr>
          <p:cNvPr id="29699" name="Text Box 6"/>
          <p:cNvSpPr txBox="1">
            <a:spLocks noChangeArrowheads="1"/>
          </p:cNvSpPr>
          <p:nvPr/>
        </p:nvSpPr>
        <p:spPr bwMode="auto">
          <a:xfrm>
            <a:off x="2209800" y="5334000"/>
            <a:ext cx="5257800" cy="519113"/>
          </a:xfrm>
          <a:prstGeom prst="rect">
            <a:avLst/>
          </a:prstGeom>
          <a:noFill/>
          <a:ln w="9525">
            <a:noFill/>
            <a:miter lim="800000"/>
            <a:headEnd/>
            <a:tailEnd/>
          </a:ln>
        </p:spPr>
        <p:txBody>
          <a:bodyPr>
            <a:spAutoFit/>
          </a:bodyPr>
          <a:lstStyle/>
          <a:p>
            <a:pPr eaLnBrk="1" hangingPunct="1">
              <a:spcBef>
                <a:spcPct val="50000"/>
              </a:spcBef>
            </a:pPr>
            <a:r>
              <a:rPr lang="en-US" altLang="en-US" sz="2800">
                <a:latin typeface="Tahoma" pitchFamily="34" charset="0"/>
                <a:sym typeface="Symbol" pitchFamily="18" charset="2"/>
              </a:rPr>
              <a:t>+</a:t>
            </a:r>
            <a:r>
              <a:rPr lang="en-US" altLang="en-US" sz="2800" baseline="-25000">
                <a:latin typeface="Tahoma" pitchFamily="34" charset="0"/>
                <a:sym typeface="Symbol" pitchFamily="18" charset="2"/>
              </a:rPr>
              <a:t>1</a:t>
            </a:r>
            <a:r>
              <a:rPr lang="en-US" altLang="en-US" sz="2800">
                <a:latin typeface="Tahoma" pitchFamily="34" charset="0"/>
                <a:sym typeface="Symbol" pitchFamily="18" charset="2"/>
              </a:rPr>
              <a:t>Age + </a:t>
            </a:r>
            <a:r>
              <a:rPr lang="en-US" altLang="en-US" sz="2800" baseline="-25000">
                <a:latin typeface="Tahoma" pitchFamily="34" charset="0"/>
                <a:sym typeface="Symbol" pitchFamily="18" charset="2"/>
              </a:rPr>
              <a:t>2 </a:t>
            </a:r>
            <a:r>
              <a:rPr lang="en-US" altLang="en-US" sz="2800">
                <a:latin typeface="Tahoma" pitchFamily="34" charset="0"/>
                <a:sym typeface="Symbol" pitchFamily="18" charset="2"/>
              </a:rPr>
              <a:t>Income + </a:t>
            </a:r>
            <a:r>
              <a:rPr lang="en-US" altLang="en-US" sz="2800">
                <a:sym typeface="Symbol" pitchFamily="18" charset="2"/>
              </a:rPr>
              <a:t></a:t>
            </a:r>
            <a:r>
              <a:rPr lang="en-US" altLang="en-US">
                <a:sym typeface="Symbol" pitchFamily="18" charset="2"/>
              </a:rPr>
              <a:t>3 </a:t>
            </a:r>
            <a:r>
              <a:rPr lang="en-US" altLang="en-US" sz="2800">
                <a:latin typeface="Tahoma" pitchFamily="34" charset="0"/>
                <a:sym typeface="Symbol" pitchFamily="18" charset="2"/>
              </a:rPr>
              <a:t>Sex</a:t>
            </a:r>
          </a:p>
        </p:txBody>
      </p:sp>
      <p:pic>
        <p:nvPicPr>
          <p:cNvPr id="29700" name="Picture 2"/>
          <p:cNvPicPr>
            <a:picLocks noChangeAspect="1" noChangeArrowheads="1"/>
          </p:cNvPicPr>
          <p:nvPr/>
        </p:nvPicPr>
        <p:blipFill>
          <a:blip r:embed="rId3" cstate="print"/>
          <a:srcRect/>
          <a:stretch>
            <a:fillRect/>
          </a:stretch>
        </p:blipFill>
        <p:spPr bwMode="auto">
          <a:xfrm>
            <a:off x="1333500" y="1524000"/>
            <a:ext cx="6403975" cy="376713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762000" y="1524000"/>
            <a:ext cx="8229600" cy="530225"/>
          </a:xfrm>
        </p:spPr>
        <p:txBody>
          <a:bodyPr/>
          <a:lstStyle/>
          <a:p>
            <a:pPr eaLnBrk="1" hangingPunct="1"/>
            <a:r>
              <a:rPr lang="en-US" altLang="en-US"/>
              <a:t>Fully Parametric</a:t>
            </a:r>
          </a:p>
        </p:txBody>
      </p:sp>
      <p:sp>
        <p:nvSpPr>
          <p:cNvPr id="48131" name="Rectangle 3"/>
          <p:cNvSpPr>
            <a:spLocks noGrp="1" noChangeArrowheads="1"/>
          </p:cNvSpPr>
          <p:nvPr>
            <p:ph idx="1"/>
          </p:nvPr>
        </p:nvSpPr>
        <p:spPr>
          <a:xfrm>
            <a:off x="1295400" y="2209800"/>
            <a:ext cx="7315200" cy="3733800"/>
          </a:xfrm>
        </p:spPr>
        <p:txBody>
          <a:bodyPr/>
          <a:lstStyle/>
          <a:p>
            <a:pPr eaLnBrk="1" hangingPunct="1"/>
            <a:r>
              <a:rPr lang="en-US" altLang="en-US">
                <a:latin typeface="Arial" charset="0"/>
                <a:cs typeface="Arial" charset="0"/>
              </a:rPr>
              <a:t>Index Function: U* = </a:t>
            </a:r>
            <a:r>
              <a:rPr lang="el-GR" altLang="en-US" b="1">
                <a:latin typeface="Arial" charset="0"/>
                <a:cs typeface="Arial" charset="0"/>
              </a:rPr>
              <a:t>β</a:t>
            </a:r>
            <a:r>
              <a:rPr lang="en-US" altLang="en-US" b="1">
                <a:latin typeface="Arial" charset="0"/>
                <a:cs typeface="Arial" charset="0"/>
              </a:rPr>
              <a:t>’x</a:t>
            </a:r>
            <a:r>
              <a:rPr lang="en-US" altLang="en-US">
                <a:latin typeface="Arial" charset="0"/>
                <a:cs typeface="Arial" charset="0"/>
              </a:rPr>
              <a:t> + </a:t>
            </a:r>
            <a:r>
              <a:rPr lang="el-GR" altLang="en-US">
                <a:latin typeface="Arial" charset="0"/>
                <a:cs typeface="Arial" charset="0"/>
              </a:rPr>
              <a:t>ε</a:t>
            </a:r>
            <a:endParaRPr lang="en-US" altLang="en-US">
              <a:latin typeface="Arial" charset="0"/>
              <a:cs typeface="Arial" charset="0"/>
            </a:endParaRPr>
          </a:p>
          <a:p>
            <a:pPr eaLnBrk="1" hangingPunct="1"/>
            <a:r>
              <a:rPr lang="en-US" altLang="en-US">
                <a:latin typeface="Arial" charset="0"/>
                <a:cs typeface="Arial" charset="0"/>
              </a:rPr>
              <a:t>Observation Mechanism: y = 1[U* &gt; 0]</a:t>
            </a:r>
          </a:p>
          <a:p>
            <a:pPr eaLnBrk="1" hangingPunct="1"/>
            <a:r>
              <a:rPr lang="en-US" altLang="en-US">
                <a:latin typeface="Arial" charset="0"/>
                <a:cs typeface="Arial" charset="0"/>
              </a:rPr>
              <a:t>Distribution: </a:t>
            </a:r>
            <a:r>
              <a:rPr lang="el-GR" altLang="en-US">
                <a:latin typeface="Arial" charset="0"/>
                <a:cs typeface="Arial" charset="0"/>
              </a:rPr>
              <a:t>ε</a:t>
            </a:r>
            <a:r>
              <a:rPr lang="en-US" altLang="en-US">
                <a:latin typeface="Arial" charset="0"/>
                <a:cs typeface="Arial" charset="0"/>
              </a:rPr>
              <a:t> ~ f(</a:t>
            </a:r>
            <a:r>
              <a:rPr lang="el-GR" altLang="en-US">
                <a:latin typeface="Arial" charset="0"/>
                <a:cs typeface="Arial" charset="0"/>
              </a:rPr>
              <a:t>ε</a:t>
            </a:r>
            <a:r>
              <a:rPr lang="en-US" altLang="en-US">
                <a:latin typeface="Arial" charset="0"/>
                <a:cs typeface="Arial" charset="0"/>
              </a:rPr>
              <a:t>); Normal, Logistic, …</a:t>
            </a:r>
          </a:p>
          <a:p>
            <a:pPr eaLnBrk="1" hangingPunct="1"/>
            <a:r>
              <a:rPr lang="en-US" altLang="en-US">
                <a:latin typeface="Arial" charset="0"/>
                <a:cs typeface="Arial" charset="0"/>
              </a:rPr>
              <a:t>Maximum Likelihood Estimation:</a:t>
            </a:r>
            <a:br>
              <a:rPr lang="en-US" altLang="en-US">
                <a:latin typeface="Arial" charset="0"/>
                <a:cs typeface="Arial" charset="0"/>
              </a:rPr>
            </a:br>
            <a:br>
              <a:rPr lang="en-US" altLang="en-US">
                <a:latin typeface="Arial" charset="0"/>
                <a:cs typeface="Arial" charset="0"/>
              </a:rPr>
            </a:br>
            <a:r>
              <a:rPr lang="en-US" altLang="en-US">
                <a:latin typeface="Arial" charset="0"/>
                <a:cs typeface="Arial" charset="0"/>
              </a:rPr>
              <a:t>Max(</a:t>
            </a:r>
            <a:r>
              <a:rPr lang="el-GR" altLang="en-US" b="1">
                <a:latin typeface="Arial" charset="0"/>
                <a:cs typeface="Arial" charset="0"/>
              </a:rPr>
              <a:t>β</a:t>
            </a:r>
            <a:r>
              <a:rPr lang="en-US" altLang="en-US">
                <a:latin typeface="Arial" charset="0"/>
                <a:cs typeface="Arial" charset="0"/>
              </a:rPr>
              <a:t>) logL = </a:t>
            </a:r>
            <a:r>
              <a:rPr lang="el-GR" altLang="en-US">
                <a:latin typeface="Arial" charset="0"/>
                <a:cs typeface="Arial" charset="0"/>
              </a:rPr>
              <a:t>Σ</a:t>
            </a:r>
            <a:r>
              <a:rPr lang="en-US" altLang="en-US" baseline="-25000">
                <a:latin typeface="Arial" charset="0"/>
                <a:cs typeface="Arial" charset="0"/>
              </a:rPr>
              <a:t>i</a:t>
            </a:r>
            <a:r>
              <a:rPr lang="en-US" altLang="en-US">
                <a:latin typeface="Arial" charset="0"/>
                <a:cs typeface="Arial" charset="0"/>
              </a:rPr>
              <a:t> log Prob(Y</a:t>
            </a:r>
            <a:r>
              <a:rPr lang="en-US" altLang="en-US" baseline="-25000">
                <a:latin typeface="Arial" charset="0"/>
                <a:cs typeface="Arial" charset="0"/>
              </a:rPr>
              <a:t>i </a:t>
            </a:r>
            <a:r>
              <a:rPr lang="en-US" altLang="en-US">
                <a:latin typeface="Arial" charset="0"/>
                <a:cs typeface="Arial" charset="0"/>
              </a:rPr>
              <a:t>= y</a:t>
            </a:r>
            <a:r>
              <a:rPr lang="en-US" altLang="en-US" baseline="-25000">
                <a:latin typeface="Arial" charset="0"/>
                <a:cs typeface="Arial" charset="0"/>
              </a:rPr>
              <a:t>i</a:t>
            </a:r>
            <a:r>
              <a:rPr lang="en-US" altLang="en-US">
                <a:latin typeface="Arial" charset="0"/>
                <a:cs typeface="Arial" charset="0"/>
              </a:rPr>
              <a:t>|x</a:t>
            </a:r>
            <a:r>
              <a:rPr lang="en-US" altLang="en-US" baseline="-25000">
                <a:latin typeface="Arial" charset="0"/>
                <a:cs typeface="Arial" charset="0"/>
              </a:rPr>
              <a:t>i</a:t>
            </a:r>
            <a:r>
              <a:rPr lang="en-US" altLang="en-US">
                <a:latin typeface="Arial" charset="0"/>
                <a:cs typeface="Arial" charset="0"/>
              </a:rPr>
              <a:t>)</a:t>
            </a:r>
            <a:endParaRPr lang="el-GR" altLang="en-US">
              <a:latin typeface="Arial" charset="0"/>
              <a:cs typeface="Arial"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a:xfrm>
            <a:off x="0" y="1447800"/>
            <a:ext cx="8229600" cy="530225"/>
          </a:xfrm>
        </p:spPr>
        <p:txBody>
          <a:bodyPr/>
          <a:lstStyle/>
          <a:p>
            <a:pPr eaLnBrk="1" hangingPunct="1"/>
            <a:r>
              <a:rPr lang="en-US" altLang="en-US">
                <a:solidFill>
                  <a:schemeClr val="tx1"/>
                </a:solidFill>
              </a:rPr>
              <a:t>Completing the Model:  F(</a:t>
            </a:r>
            <a:r>
              <a:rPr lang="en-US" altLang="en-US" sz="4800">
                <a:solidFill>
                  <a:schemeClr val="tx1"/>
                </a:solidFill>
                <a:sym typeface="Symbol" pitchFamily="18" charset="2"/>
              </a:rPr>
              <a:t></a:t>
            </a:r>
            <a:r>
              <a:rPr lang="en-US" altLang="en-US">
                <a:solidFill>
                  <a:schemeClr val="tx1"/>
                </a:solidFill>
                <a:sym typeface="Symbol" pitchFamily="18" charset="2"/>
              </a:rPr>
              <a:t>)</a:t>
            </a:r>
            <a:endParaRPr lang="en-US" altLang="en-US" sz="4800">
              <a:solidFill>
                <a:schemeClr val="tx1"/>
              </a:solidFill>
              <a:sym typeface="Symbol" pitchFamily="18" charset="2"/>
            </a:endParaRPr>
          </a:p>
        </p:txBody>
      </p:sp>
      <p:sp>
        <p:nvSpPr>
          <p:cNvPr id="54275" name="Rectangle 3"/>
          <p:cNvSpPr>
            <a:spLocks noGrp="1" noChangeArrowheads="1"/>
          </p:cNvSpPr>
          <p:nvPr>
            <p:ph type="body" idx="4294967295"/>
          </p:nvPr>
        </p:nvSpPr>
        <p:spPr>
          <a:xfrm>
            <a:off x="1524000" y="2209800"/>
            <a:ext cx="7620000" cy="3352800"/>
          </a:xfrm>
        </p:spPr>
        <p:txBody>
          <a:bodyPr/>
          <a:lstStyle/>
          <a:p>
            <a:pPr eaLnBrk="1" hangingPunct="1"/>
            <a:r>
              <a:rPr lang="en-US" altLang="en-US" sz="2400">
                <a:latin typeface="Arial" charset="0"/>
                <a:cs typeface="Arial" charset="0"/>
              </a:rPr>
              <a:t>The distribution</a:t>
            </a:r>
          </a:p>
          <a:p>
            <a:pPr lvl="1" eaLnBrk="1" hangingPunct="1"/>
            <a:r>
              <a:rPr lang="en-US" altLang="en-US" sz="2000">
                <a:latin typeface="Arial" charset="0"/>
                <a:cs typeface="Arial" charset="0"/>
              </a:rPr>
              <a:t>Normal:      </a:t>
            </a:r>
            <a:r>
              <a:rPr lang="en-US" altLang="en-US" sz="2000" b="1">
                <a:solidFill>
                  <a:srgbClr val="FF3300"/>
                </a:solidFill>
                <a:latin typeface="Arial" charset="0"/>
                <a:cs typeface="Arial" charset="0"/>
              </a:rPr>
              <a:t>PROBIT</a:t>
            </a:r>
            <a:r>
              <a:rPr lang="en-US" altLang="en-US" sz="2000">
                <a:latin typeface="Arial" charset="0"/>
                <a:cs typeface="Arial" charset="0"/>
              </a:rPr>
              <a:t>, natural for behavior</a:t>
            </a:r>
          </a:p>
          <a:p>
            <a:pPr lvl="1" eaLnBrk="1" hangingPunct="1"/>
            <a:r>
              <a:rPr lang="en-US" altLang="en-US" sz="2000">
                <a:latin typeface="Arial" charset="0"/>
                <a:cs typeface="Arial" charset="0"/>
              </a:rPr>
              <a:t>Logistic:      </a:t>
            </a:r>
            <a:r>
              <a:rPr lang="en-US" altLang="en-US" sz="2000" b="1">
                <a:solidFill>
                  <a:srgbClr val="FF3300"/>
                </a:solidFill>
                <a:latin typeface="Arial" charset="0"/>
                <a:cs typeface="Arial" charset="0"/>
              </a:rPr>
              <a:t>LOGIT</a:t>
            </a:r>
            <a:r>
              <a:rPr lang="en-US" altLang="en-US" sz="2000">
                <a:latin typeface="Arial" charset="0"/>
                <a:cs typeface="Arial" charset="0"/>
              </a:rPr>
              <a:t>, allows “thicker tails”</a:t>
            </a:r>
          </a:p>
          <a:p>
            <a:pPr lvl="1" eaLnBrk="1" hangingPunct="1"/>
            <a:r>
              <a:rPr lang="en-US" altLang="en-US" sz="2000">
                <a:latin typeface="Arial" charset="0"/>
                <a:cs typeface="Arial" charset="0"/>
              </a:rPr>
              <a:t>Gompertz:  </a:t>
            </a:r>
            <a:r>
              <a:rPr lang="en-US" altLang="en-US" sz="2000" b="1">
                <a:solidFill>
                  <a:srgbClr val="FF3300"/>
                </a:solidFill>
                <a:latin typeface="Arial" charset="0"/>
                <a:cs typeface="Arial" charset="0"/>
              </a:rPr>
              <a:t>EXTREME VALUE</a:t>
            </a:r>
            <a:r>
              <a:rPr lang="en-US" altLang="en-US" sz="2000">
                <a:latin typeface="Arial" charset="0"/>
                <a:cs typeface="Arial" charset="0"/>
              </a:rPr>
              <a:t>, asymmetric</a:t>
            </a:r>
          </a:p>
          <a:p>
            <a:pPr lvl="1" eaLnBrk="1" hangingPunct="1"/>
            <a:r>
              <a:rPr lang="en-US" altLang="en-US" sz="2000">
                <a:latin typeface="Arial" charset="0"/>
                <a:cs typeface="Arial" charset="0"/>
              </a:rPr>
              <a:t>Others…</a:t>
            </a:r>
          </a:p>
          <a:p>
            <a:pPr eaLnBrk="1" hangingPunct="1"/>
            <a:r>
              <a:rPr lang="en-US" altLang="en-US" sz="2400">
                <a:latin typeface="Arial" charset="0"/>
                <a:cs typeface="Arial" charset="0"/>
              </a:rPr>
              <a:t>Does it matter?</a:t>
            </a:r>
          </a:p>
          <a:p>
            <a:pPr lvl="1" eaLnBrk="1" hangingPunct="1"/>
            <a:r>
              <a:rPr lang="en-US" altLang="en-US" sz="2000">
                <a:latin typeface="Arial" charset="0"/>
                <a:cs typeface="Arial" charset="0"/>
              </a:rPr>
              <a:t>Yes, large difference in estimates</a:t>
            </a:r>
          </a:p>
          <a:p>
            <a:pPr lvl="1" eaLnBrk="1" hangingPunct="1"/>
            <a:r>
              <a:rPr lang="en-US" altLang="en-US" sz="2000">
                <a:latin typeface="Arial" charset="0"/>
                <a:cs typeface="Arial" charset="0"/>
              </a:rPr>
              <a:t>Not much, quantities of interest are more stable.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914400" y="1295400"/>
            <a:ext cx="8229600" cy="530225"/>
          </a:xfrm>
        </p:spPr>
        <p:txBody>
          <a:bodyPr/>
          <a:lstStyle/>
          <a:p>
            <a:pPr eaLnBrk="1" hangingPunct="1"/>
            <a:r>
              <a:rPr lang="en-US" altLang="en-US"/>
              <a:t>Parametric Model Estimation</a:t>
            </a:r>
          </a:p>
        </p:txBody>
      </p:sp>
      <p:sp>
        <p:nvSpPr>
          <p:cNvPr id="52227" name="Rectangle 3"/>
          <p:cNvSpPr>
            <a:spLocks noGrp="1" noChangeArrowheads="1"/>
          </p:cNvSpPr>
          <p:nvPr>
            <p:ph type="body" idx="4294967295"/>
          </p:nvPr>
        </p:nvSpPr>
        <p:spPr>
          <a:xfrm>
            <a:off x="457200" y="2057400"/>
            <a:ext cx="8229600" cy="4530725"/>
          </a:xfrm>
        </p:spPr>
        <p:txBody>
          <a:bodyPr/>
          <a:lstStyle/>
          <a:p>
            <a:pPr eaLnBrk="1" hangingPunct="1">
              <a:lnSpc>
                <a:spcPct val="90000"/>
              </a:lnSpc>
            </a:pPr>
            <a:r>
              <a:rPr lang="en-US" altLang="en-US">
                <a:latin typeface="Arial" charset="0"/>
                <a:cs typeface="Arial" charset="0"/>
              </a:rPr>
              <a:t>How to estimate </a:t>
            </a:r>
            <a:r>
              <a:rPr lang="en-US" altLang="en-US" sz="2400">
                <a:latin typeface="Arial" charset="0"/>
                <a:cs typeface="Arial" charset="0"/>
                <a:sym typeface="Symbol" pitchFamily="18" charset="2"/>
              </a:rPr>
              <a:t>, </a:t>
            </a:r>
            <a:r>
              <a:rPr lang="en-US" altLang="en-US" sz="2400" baseline="-25000">
                <a:latin typeface="Arial" charset="0"/>
                <a:cs typeface="Arial" charset="0"/>
                <a:sym typeface="Symbol" pitchFamily="18" charset="2"/>
              </a:rPr>
              <a:t>1</a:t>
            </a:r>
            <a:r>
              <a:rPr lang="en-US" altLang="en-US" sz="2400">
                <a:latin typeface="Arial" charset="0"/>
                <a:cs typeface="Arial" charset="0"/>
                <a:sym typeface="Symbol" pitchFamily="18" charset="2"/>
              </a:rPr>
              <a:t>, </a:t>
            </a:r>
            <a:r>
              <a:rPr lang="en-US" altLang="en-US" sz="2400" baseline="-25000">
                <a:latin typeface="Arial" charset="0"/>
                <a:cs typeface="Arial" charset="0"/>
                <a:sym typeface="Symbol" pitchFamily="18" charset="2"/>
              </a:rPr>
              <a:t>2</a:t>
            </a:r>
            <a:r>
              <a:rPr lang="en-US" altLang="en-US" sz="2400">
                <a:latin typeface="Arial" charset="0"/>
                <a:cs typeface="Arial" charset="0"/>
                <a:sym typeface="Symbol" pitchFamily="18" charset="2"/>
              </a:rPr>
              <a:t>, </a:t>
            </a:r>
            <a:r>
              <a:rPr lang="en-US" altLang="en-US" sz="2400" baseline="-25000">
                <a:latin typeface="Arial" charset="0"/>
                <a:cs typeface="Arial" charset="0"/>
                <a:sym typeface="Symbol" pitchFamily="18" charset="2"/>
              </a:rPr>
              <a:t>3</a:t>
            </a:r>
            <a:r>
              <a:rPr lang="en-US" altLang="en-US" sz="2400">
                <a:latin typeface="Arial" charset="0"/>
                <a:cs typeface="Arial" charset="0"/>
                <a:sym typeface="Symbol" pitchFamily="18" charset="2"/>
              </a:rPr>
              <a:t>?</a:t>
            </a:r>
            <a:br>
              <a:rPr lang="en-US" altLang="en-US" sz="2400">
                <a:latin typeface="Arial" charset="0"/>
                <a:cs typeface="Arial" charset="0"/>
                <a:sym typeface="Symbol" pitchFamily="18" charset="2"/>
              </a:rPr>
            </a:br>
            <a:endParaRPr lang="en-US" altLang="en-US" sz="2400">
              <a:latin typeface="Arial" charset="0"/>
              <a:cs typeface="Arial" charset="0"/>
              <a:sym typeface="Symbol" pitchFamily="18" charset="2"/>
            </a:endParaRPr>
          </a:p>
          <a:p>
            <a:pPr lvl="1" eaLnBrk="1" hangingPunct="1">
              <a:lnSpc>
                <a:spcPct val="90000"/>
              </a:lnSpc>
            </a:pPr>
            <a:r>
              <a:rPr lang="en-US" altLang="en-US" sz="2000">
                <a:latin typeface="Arial" charset="0"/>
                <a:cs typeface="Arial" charset="0"/>
                <a:sym typeface="Symbol" pitchFamily="18" charset="2"/>
              </a:rPr>
              <a:t>The technique of maximum likelihood</a:t>
            </a:r>
          </a:p>
          <a:p>
            <a:pPr lvl="1" eaLnBrk="1" hangingPunct="1">
              <a:lnSpc>
                <a:spcPct val="90000"/>
              </a:lnSpc>
            </a:pPr>
            <a:endParaRPr lang="en-US" altLang="en-US" sz="2000">
              <a:latin typeface="Arial" charset="0"/>
              <a:cs typeface="Arial" charset="0"/>
              <a:sym typeface="Symbol" pitchFamily="18" charset="2"/>
            </a:endParaRPr>
          </a:p>
          <a:p>
            <a:pPr lvl="1" eaLnBrk="1" hangingPunct="1">
              <a:lnSpc>
                <a:spcPct val="90000"/>
              </a:lnSpc>
            </a:pPr>
            <a:endParaRPr lang="en-US" altLang="en-US" sz="2000">
              <a:latin typeface="Arial" charset="0"/>
              <a:cs typeface="Arial" charset="0"/>
              <a:sym typeface="Symbol" pitchFamily="18" charset="2"/>
            </a:endParaRPr>
          </a:p>
          <a:p>
            <a:pPr lvl="1" eaLnBrk="1" hangingPunct="1">
              <a:lnSpc>
                <a:spcPct val="90000"/>
              </a:lnSpc>
            </a:pPr>
            <a:r>
              <a:rPr lang="en-US" altLang="en-US" sz="2000">
                <a:latin typeface="Arial" charset="0"/>
                <a:cs typeface="Arial" charset="0"/>
                <a:sym typeface="Symbol" pitchFamily="18" charset="2"/>
              </a:rPr>
              <a:t>Prob[y=1] = Prob[</a:t>
            </a:r>
            <a:r>
              <a:rPr lang="en-US" altLang="en-US">
                <a:latin typeface="Arial" charset="0"/>
                <a:cs typeface="Arial" charset="0"/>
                <a:sym typeface="Symbol" pitchFamily="18" charset="2"/>
              </a:rPr>
              <a:t> &gt; -(</a:t>
            </a:r>
            <a:r>
              <a:rPr lang="en-US" altLang="en-US" sz="2000">
                <a:latin typeface="Arial" charset="0"/>
                <a:cs typeface="Arial" charset="0"/>
                <a:sym typeface="Symbol" pitchFamily="18" charset="2"/>
              </a:rPr>
              <a:t> + </a:t>
            </a:r>
            <a:r>
              <a:rPr lang="en-US" altLang="en-US" sz="2000" baseline="-25000">
                <a:latin typeface="Arial" charset="0"/>
                <a:cs typeface="Arial" charset="0"/>
                <a:sym typeface="Symbol" pitchFamily="18" charset="2"/>
              </a:rPr>
              <a:t>1 </a:t>
            </a:r>
            <a:r>
              <a:rPr lang="en-US" altLang="en-US" sz="2000">
                <a:latin typeface="Arial" charset="0"/>
                <a:cs typeface="Arial" charset="0"/>
                <a:sym typeface="Symbol" pitchFamily="18" charset="2"/>
              </a:rPr>
              <a:t>Age + </a:t>
            </a:r>
            <a:r>
              <a:rPr lang="en-US" altLang="en-US" sz="2000" baseline="-25000">
                <a:latin typeface="Arial" charset="0"/>
                <a:cs typeface="Arial" charset="0"/>
                <a:sym typeface="Symbol" pitchFamily="18" charset="2"/>
              </a:rPr>
              <a:t>2 </a:t>
            </a:r>
            <a:r>
              <a:rPr lang="en-US" altLang="en-US" sz="2000">
                <a:latin typeface="Arial" charset="0"/>
                <a:cs typeface="Arial" charset="0"/>
                <a:sym typeface="Symbol" pitchFamily="18" charset="2"/>
              </a:rPr>
              <a:t>Income + </a:t>
            </a:r>
            <a:r>
              <a:rPr lang="en-US" altLang="en-US" sz="2000" baseline="-25000">
                <a:latin typeface="Arial" charset="0"/>
                <a:cs typeface="Arial" charset="0"/>
                <a:sym typeface="Symbol" pitchFamily="18" charset="2"/>
              </a:rPr>
              <a:t>3 </a:t>
            </a:r>
            <a:r>
              <a:rPr lang="en-US" altLang="en-US" sz="2000">
                <a:latin typeface="Arial" charset="0"/>
                <a:cs typeface="Arial" charset="0"/>
                <a:sym typeface="Symbol" pitchFamily="18" charset="2"/>
              </a:rPr>
              <a:t>Sex</a:t>
            </a:r>
            <a:r>
              <a:rPr lang="en-US" altLang="en-US">
                <a:latin typeface="Arial" charset="0"/>
                <a:cs typeface="Arial" charset="0"/>
                <a:sym typeface="Symbol" pitchFamily="18" charset="2"/>
              </a:rPr>
              <a:t>)]</a:t>
            </a:r>
          </a:p>
          <a:p>
            <a:pPr lvl="1" eaLnBrk="1" hangingPunct="1">
              <a:lnSpc>
                <a:spcPct val="90000"/>
              </a:lnSpc>
              <a:buFont typeface="Wingdings" pitchFamily="2" charset="2"/>
              <a:buNone/>
            </a:pPr>
            <a:r>
              <a:rPr lang="en-US" altLang="en-US">
                <a:latin typeface="Arial" charset="0"/>
                <a:cs typeface="Arial" charset="0"/>
                <a:sym typeface="Symbol" pitchFamily="18" charset="2"/>
              </a:rPr>
              <a:t>      </a:t>
            </a:r>
            <a:r>
              <a:rPr lang="en-US" altLang="en-US" sz="2000">
                <a:latin typeface="Arial" charset="0"/>
                <a:cs typeface="Arial" charset="0"/>
                <a:sym typeface="Symbol" pitchFamily="18" charset="2"/>
              </a:rPr>
              <a:t>Prob[y=0]  =  1 - Prob[y=1]</a:t>
            </a:r>
            <a:r>
              <a:rPr lang="en-US" altLang="en-US">
                <a:latin typeface="Arial" charset="0"/>
                <a:cs typeface="Arial" charset="0"/>
                <a:sym typeface="Symbol" pitchFamily="18" charset="2"/>
              </a:rPr>
              <a:t> </a:t>
            </a:r>
            <a:br>
              <a:rPr lang="en-US" altLang="en-US">
                <a:latin typeface="Arial" charset="0"/>
                <a:cs typeface="Arial" charset="0"/>
                <a:sym typeface="Symbol" pitchFamily="18" charset="2"/>
              </a:rPr>
            </a:br>
            <a:endParaRPr lang="en-US" altLang="en-US">
              <a:latin typeface="Arial" charset="0"/>
              <a:cs typeface="Arial" charset="0"/>
              <a:sym typeface="Symbol" pitchFamily="18" charset="2"/>
            </a:endParaRPr>
          </a:p>
          <a:p>
            <a:pPr eaLnBrk="1" hangingPunct="1">
              <a:lnSpc>
                <a:spcPct val="90000"/>
              </a:lnSpc>
            </a:pPr>
            <a:r>
              <a:rPr lang="en-US" altLang="en-US" sz="2400">
                <a:latin typeface="Arial" charset="0"/>
                <a:cs typeface="Arial" charset="0"/>
                <a:sym typeface="Symbol" pitchFamily="18" charset="2"/>
              </a:rPr>
              <a:t>Requires a model for the probability</a:t>
            </a:r>
          </a:p>
        </p:txBody>
      </p:sp>
      <p:graphicFrame>
        <p:nvGraphicFramePr>
          <p:cNvPr id="52228" name="Object 2"/>
          <p:cNvGraphicFramePr>
            <a:graphicFrameLocks noChangeAspect="1"/>
          </p:cNvGraphicFramePr>
          <p:nvPr/>
        </p:nvGraphicFramePr>
        <p:xfrm>
          <a:off x="1295400" y="3124200"/>
          <a:ext cx="6640513" cy="622300"/>
        </p:xfrm>
        <a:graphic>
          <a:graphicData uri="http://schemas.openxmlformats.org/presentationml/2006/ole">
            <mc:AlternateContent xmlns:mc="http://schemas.openxmlformats.org/markup-compatibility/2006">
              <mc:Choice xmlns:v="urn:schemas-microsoft-com:vml" Requires="v">
                <p:oleObj spid="_x0000_s52235" name="Equation" r:id="rId4" imgW="2870200" imgH="279400" progId="Equation.DSMT4">
                  <p:embed/>
                </p:oleObj>
              </mc:Choice>
              <mc:Fallback>
                <p:oleObj name="Equation" r:id="rId4" imgW="2870200" imgH="279400" progId="Equation.DSMT4">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124200"/>
                        <a:ext cx="6640513"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0" y="1600200"/>
            <a:ext cx="8229600" cy="530225"/>
          </a:xfrm>
        </p:spPr>
        <p:txBody>
          <a:bodyPr/>
          <a:lstStyle/>
          <a:p>
            <a:pPr eaLnBrk="1" hangingPunct="1"/>
            <a:r>
              <a:rPr lang="en-US" altLang="en-US">
                <a:solidFill>
                  <a:schemeClr val="tx1"/>
                </a:solidFill>
              </a:rPr>
              <a:t>Parametric: Logit Model</a:t>
            </a:r>
          </a:p>
        </p:txBody>
      </p:sp>
      <p:pic>
        <p:nvPicPr>
          <p:cNvPr id="50179" name="Picture 2"/>
          <p:cNvPicPr>
            <a:picLocks noChangeAspect="1" noChangeArrowheads="1"/>
          </p:cNvPicPr>
          <p:nvPr/>
        </p:nvPicPr>
        <p:blipFill>
          <a:blip r:embed="rId3" cstate="print"/>
          <a:srcRect/>
          <a:stretch>
            <a:fillRect/>
          </a:stretch>
        </p:blipFill>
        <p:spPr bwMode="auto">
          <a:xfrm>
            <a:off x="350838" y="2438400"/>
            <a:ext cx="8615362" cy="3962400"/>
          </a:xfrm>
          <a:prstGeom prst="rect">
            <a:avLst/>
          </a:prstGeom>
          <a:noFill/>
          <a:ln w="9525">
            <a:noFill/>
            <a:miter lim="800000"/>
            <a:headEnd/>
            <a:tailEnd/>
          </a:ln>
        </p:spPr>
      </p:pic>
      <p:sp>
        <p:nvSpPr>
          <p:cNvPr id="50180" name="Rectangle 7"/>
          <p:cNvSpPr>
            <a:spLocks noChangeArrowheads="1"/>
          </p:cNvSpPr>
          <p:nvPr/>
        </p:nvSpPr>
        <p:spPr bwMode="auto">
          <a:xfrm>
            <a:off x="1676400" y="4953000"/>
            <a:ext cx="1143000" cy="762000"/>
          </a:xfrm>
          <a:prstGeom prst="rect">
            <a:avLst/>
          </a:prstGeom>
          <a:solidFill>
            <a:srgbClr val="99CC00">
              <a:alpha val="21176"/>
            </a:srgbClr>
          </a:solidFill>
          <a:ln w="19050" algn="ctr">
            <a:solidFill>
              <a:schemeClr val="tx1"/>
            </a:solidFill>
            <a:round/>
            <a:headEnd/>
            <a:tailEnd/>
          </a:ln>
        </p:spPr>
        <p:txBody>
          <a:bodyPr wrap="none"/>
          <a:lstStyle/>
          <a:p>
            <a:endParaRPr lang="en-US" altLang="en-US"/>
          </a:p>
        </p:txBody>
      </p:sp>
      <p:cxnSp>
        <p:nvCxnSpPr>
          <p:cNvPr id="50181" name="Straight Arrow Connector 8"/>
          <p:cNvCxnSpPr>
            <a:cxnSpLocks noChangeShapeType="1"/>
          </p:cNvCxnSpPr>
          <p:nvPr/>
        </p:nvCxnSpPr>
        <p:spPr bwMode="auto">
          <a:xfrm rot="10800000" flipV="1">
            <a:off x="2830513" y="3886200"/>
            <a:ext cx="1828800" cy="1066800"/>
          </a:xfrm>
          <a:prstGeom prst="straightConnector1">
            <a:avLst/>
          </a:prstGeom>
          <a:noFill/>
          <a:ln w="28575" algn="ctr">
            <a:solidFill>
              <a:srgbClr val="FF3300"/>
            </a:solidFill>
            <a:round/>
            <a:headEnd/>
            <a:tailEnd type="arrow" w="med" len="med"/>
          </a:ln>
        </p:spPr>
      </p:cxnSp>
      <p:sp>
        <p:nvSpPr>
          <p:cNvPr id="50182" name="TextBox 9"/>
          <p:cNvSpPr txBox="1">
            <a:spLocks noChangeArrowheads="1"/>
          </p:cNvSpPr>
          <p:nvPr/>
        </p:nvSpPr>
        <p:spPr bwMode="auto">
          <a:xfrm>
            <a:off x="4659313" y="3702050"/>
            <a:ext cx="2438400" cy="368300"/>
          </a:xfrm>
          <a:prstGeom prst="rect">
            <a:avLst/>
          </a:prstGeom>
          <a:noFill/>
          <a:ln w="28575">
            <a:solidFill>
              <a:schemeClr val="tx1"/>
            </a:solidFill>
            <a:miter lim="800000"/>
            <a:headEnd/>
            <a:tailEnd/>
          </a:ln>
        </p:spPr>
        <p:txBody>
          <a:bodyPr>
            <a:spAutoFit/>
          </a:bodyPr>
          <a:lstStyle/>
          <a:p>
            <a:r>
              <a:rPr lang="en-US" altLang="en-US"/>
              <a:t>What do these mean?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914400" y="1676400"/>
            <a:ext cx="8229600" cy="530225"/>
          </a:xfrm>
        </p:spPr>
        <p:txBody>
          <a:bodyPr/>
          <a:lstStyle/>
          <a:p>
            <a:pPr eaLnBrk="1" hangingPunct="1"/>
            <a:r>
              <a:rPr lang="en-US" altLang="en-US" sz="4000">
                <a:solidFill>
                  <a:schemeClr val="tx1"/>
                </a:solidFill>
              </a:rPr>
              <a:t>Estimated Binary Choice Models</a:t>
            </a:r>
          </a:p>
        </p:txBody>
      </p:sp>
      <p:sp>
        <p:nvSpPr>
          <p:cNvPr id="13" name="TextBox 12"/>
          <p:cNvSpPr txBox="1"/>
          <p:nvPr/>
        </p:nvSpPr>
        <p:spPr>
          <a:xfrm>
            <a:off x="457200" y="5638800"/>
            <a:ext cx="4876800" cy="381000"/>
          </a:xfrm>
          <a:prstGeom prst="rect">
            <a:avLst/>
          </a:prstGeom>
          <a:noFill/>
        </p:spPr>
        <p:txBody>
          <a:bodyPr>
            <a:spAutoFit/>
          </a:bodyPr>
          <a:lstStyle/>
          <a:p>
            <a:pPr>
              <a:defRPr/>
            </a:pPr>
            <a:r>
              <a:rPr lang="en-US">
                <a:latin typeface="+mj-lt"/>
              </a:rPr>
              <a:t>Ignore the t ratios for now.</a:t>
            </a:r>
          </a:p>
        </p:txBody>
      </p:sp>
      <p:pic>
        <p:nvPicPr>
          <p:cNvPr id="56324" name="Picture 2"/>
          <p:cNvPicPr>
            <a:picLocks noChangeAspect="1" noChangeArrowheads="1"/>
          </p:cNvPicPr>
          <p:nvPr/>
        </p:nvPicPr>
        <p:blipFill>
          <a:blip r:embed="rId3" cstate="print"/>
          <a:srcRect/>
          <a:stretch>
            <a:fillRect/>
          </a:stretch>
        </p:blipFill>
        <p:spPr bwMode="auto">
          <a:xfrm>
            <a:off x="542925" y="2209800"/>
            <a:ext cx="8296275" cy="32004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6"/>
          <p:cNvSpPr txBox="1">
            <a:spLocks noChangeArrowheads="1"/>
          </p:cNvSpPr>
          <p:nvPr/>
        </p:nvSpPr>
        <p:spPr bwMode="auto">
          <a:xfrm>
            <a:off x="1828800" y="5638800"/>
            <a:ext cx="5638800" cy="519113"/>
          </a:xfrm>
          <a:prstGeom prst="rect">
            <a:avLst/>
          </a:prstGeom>
          <a:noFill/>
          <a:ln w="9525">
            <a:noFill/>
            <a:miter lim="800000"/>
            <a:headEnd/>
            <a:tailEnd/>
          </a:ln>
        </p:spPr>
        <p:txBody>
          <a:bodyPr>
            <a:spAutoFit/>
          </a:bodyPr>
          <a:lstStyle/>
          <a:p>
            <a:pPr eaLnBrk="1" hangingPunct="1">
              <a:spcBef>
                <a:spcPct val="50000"/>
              </a:spcBef>
            </a:pPr>
            <a:r>
              <a:rPr lang="en-US" altLang="en-US" sz="2800">
                <a:sym typeface="Symbol" pitchFamily="18" charset="2"/>
              </a:rPr>
              <a:t></a:t>
            </a:r>
            <a:r>
              <a:rPr lang="en-US" altLang="en-US" sz="2400">
                <a:sym typeface="Symbol" pitchFamily="18" charset="2"/>
              </a:rPr>
              <a:t> + </a:t>
            </a:r>
            <a:r>
              <a:rPr lang="en-US" altLang="en-US" sz="2800">
                <a:sym typeface="Symbol" pitchFamily="18" charset="2"/>
              </a:rPr>
              <a:t></a:t>
            </a:r>
            <a:r>
              <a:rPr lang="en-US" altLang="en-US" sz="2400" baseline="-25000">
                <a:sym typeface="Symbol" pitchFamily="18" charset="2"/>
              </a:rPr>
              <a:t>1</a:t>
            </a:r>
            <a:r>
              <a:rPr lang="en-US" altLang="en-US" sz="2400">
                <a:sym typeface="Symbol" pitchFamily="18" charset="2"/>
              </a:rPr>
              <a:t> (</a:t>
            </a:r>
            <a:r>
              <a:rPr lang="en-US" altLang="en-US" sz="2400">
                <a:latin typeface="Arial" charset="0"/>
                <a:sym typeface="Symbol" pitchFamily="18" charset="2"/>
              </a:rPr>
              <a:t>Age+1</a:t>
            </a:r>
            <a:r>
              <a:rPr lang="en-US" altLang="en-US" sz="2400">
                <a:sym typeface="Symbol" pitchFamily="18" charset="2"/>
              </a:rPr>
              <a:t>) + </a:t>
            </a:r>
            <a:r>
              <a:rPr lang="en-US" altLang="en-US" sz="2800">
                <a:sym typeface="Symbol" pitchFamily="18" charset="2"/>
              </a:rPr>
              <a:t></a:t>
            </a:r>
            <a:r>
              <a:rPr lang="en-US" altLang="en-US" sz="2400" baseline="-25000">
                <a:sym typeface="Symbol" pitchFamily="18" charset="2"/>
              </a:rPr>
              <a:t>2</a:t>
            </a:r>
            <a:r>
              <a:rPr lang="en-US" altLang="en-US" sz="2400">
                <a:sym typeface="Symbol" pitchFamily="18" charset="2"/>
              </a:rPr>
              <a:t> (</a:t>
            </a:r>
            <a:r>
              <a:rPr lang="en-US" altLang="en-US" sz="2400">
                <a:latin typeface="Arial" charset="0"/>
                <a:sym typeface="Symbol" pitchFamily="18" charset="2"/>
              </a:rPr>
              <a:t>Income</a:t>
            </a:r>
            <a:r>
              <a:rPr lang="en-US" altLang="en-US" sz="2400">
                <a:sym typeface="Symbol" pitchFamily="18" charset="2"/>
              </a:rPr>
              <a:t>) + </a:t>
            </a:r>
            <a:r>
              <a:rPr lang="en-US" altLang="en-US" sz="2800">
                <a:sym typeface="Symbol" pitchFamily="18" charset="2"/>
              </a:rPr>
              <a:t></a:t>
            </a:r>
            <a:r>
              <a:rPr lang="en-US" altLang="en-US" sz="2400" baseline="-25000">
                <a:sym typeface="Symbol" pitchFamily="18" charset="2"/>
              </a:rPr>
              <a:t>3</a:t>
            </a:r>
            <a:r>
              <a:rPr lang="en-US" altLang="en-US" sz="2400">
                <a:sym typeface="Symbol" pitchFamily="18" charset="2"/>
              </a:rPr>
              <a:t> </a:t>
            </a:r>
            <a:r>
              <a:rPr lang="en-US" altLang="en-US" sz="2400">
                <a:latin typeface="Arial" charset="0"/>
                <a:sym typeface="Symbol" pitchFamily="18" charset="2"/>
              </a:rPr>
              <a:t>Sex</a:t>
            </a:r>
          </a:p>
        </p:txBody>
      </p:sp>
      <p:sp>
        <p:nvSpPr>
          <p:cNvPr id="58371" name="Text Box 10"/>
          <p:cNvSpPr txBox="1">
            <a:spLocks noChangeArrowheads="1"/>
          </p:cNvSpPr>
          <p:nvPr/>
        </p:nvSpPr>
        <p:spPr bwMode="auto">
          <a:xfrm>
            <a:off x="381000" y="1295400"/>
            <a:ext cx="8534400" cy="523875"/>
          </a:xfrm>
          <a:prstGeom prst="rect">
            <a:avLst/>
          </a:prstGeom>
          <a:noFill/>
          <a:ln w="9525">
            <a:noFill/>
            <a:miter lim="800000"/>
            <a:headEnd/>
            <a:tailEnd/>
          </a:ln>
        </p:spPr>
        <p:txBody>
          <a:bodyPr>
            <a:spAutoFit/>
          </a:bodyPr>
          <a:lstStyle/>
          <a:p>
            <a:pPr eaLnBrk="1" hangingPunct="1">
              <a:spcBef>
                <a:spcPct val="50000"/>
              </a:spcBef>
            </a:pPr>
            <a:r>
              <a:rPr lang="en-US" altLang="en-US" sz="2800">
                <a:latin typeface="Arial" charset="0"/>
              </a:rPr>
              <a:t>Effect on Predicted Probability of an Increase in Age</a:t>
            </a:r>
          </a:p>
        </p:txBody>
      </p:sp>
      <p:sp>
        <p:nvSpPr>
          <p:cNvPr id="35845" name="Text Box 11"/>
          <p:cNvSpPr txBox="1">
            <a:spLocks noChangeArrowheads="1"/>
          </p:cNvSpPr>
          <p:nvPr/>
        </p:nvSpPr>
        <p:spPr bwMode="auto">
          <a:xfrm>
            <a:off x="2286000" y="6157913"/>
            <a:ext cx="2743200" cy="523875"/>
          </a:xfrm>
          <a:prstGeom prst="rect">
            <a:avLst/>
          </a:prstGeom>
          <a:noFill/>
          <a:ln w="9525">
            <a:noFill/>
            <a:miter lim="800000"/>
            <a:headEnd/>
            <a:tailEnd/>
          </a:ln>
        </p:spPr>
        <p:txBody>
          <a:bodyPr>
            <a:spAutoFit/>
          </a:bodyPr>
          <a:lstStyle/>
          <a:p>
            <a:pPr eaLnBrk="1" hangingPunct="1">
              <a:spcBef>
                <a:spcPct val="50000"/>
              </a:spcBef>
              <a:defRPr/>
            </a:pPr>
            <a:r>
              <a:rPr lang="en-US" sz="2400">
                <a:latin typeface="Arial" pitchFamily="34" charset="0"/>
                <a:cs typeface="Arial" panose="020B0604020202020204" pitchFamily="34" charset="0"/>
                <a:sym typeface="Symbol" pitchFamily="18" charset="2"/>
              </a:rPr>
              <a:t>(</a:t>
            </a:r>
            <a:r>
              <a:rPr lang="en-US" sz="2800">
                <a:cs typeface="Times New Roman" panose="02020603050405020304" pitchFamily="18" charset="0"/>
                <a:sym typeface="Symbol" pitchFamily="18" charset="2"/>
              </a:rPr>
              <a:t></a:t>
            </a:r>
            <a:r>
              <a:rPr lang="en-US" sz="2800" baseline="-25000">
                <a:latin typeface="Arial" pitchFamily="34" charset="0"/>
                <a:cs typeface="Arial" panose="020B0604020202020204" pitchFamily="34" charset="0"/>
                <a:sym typeface="Symbol" pitchFamily="18" charset="2"/>
              </a:rPr>
              <a:t>1</a:t>
            </a:r>
            <a:r>
              <a:rPr lang="en-US" sz="2400">
                <a:latin typeface="+mj-lt"/>
                <a:sym typeface="Symbol" pitchFamily="18" charset="2"/>
              </a:rPr>
              <a:t> </a:t>
            </a:r>
            <a:r>
              <a:rPr lang="en-US" sz="2400">
                <a:latin typeface="Arial" pitchFamily="34" charset="0"/>
                <a:cs typeface="Arial" panose="020B0604020202020204" pitchFamily="34" charset="0"/>
                <a:sym typeface="Symbol" pitchFamily="18" charset="2"/>
              </a:rPr>
              <a:t>is positive)</a:t>
            </a:r>
          </a:p>
        </p:txBody>
      </p:sp>
      <p:pic>
        <p:nvPicPr>
          <p:cNvPr id="58373" name="Picture 1"/>
          <p:cNvPicPr>
            <a:picLocks noChangeAspect="1" noChangeArrowheads="1"/>
          </p:cNvPicPr>
          <p:nvPr/>
        </p:nvPicPr>
        <p:blipFill>
          <a:blip r:embed="rId3" cstate="print"/>
          <a:srcRect/>
          <a:stretch>
            <a:fillRect/>
          </a:stretch>
        </p:blipFill>
        <p:spPr bwMode="auto">
          <a:xfrm>
            <a:off x="1752600" y="2057400"/>
            <a:ext cx="5738813" cy="3733800"/>
          </a:xfrm>
          <a:prstGeom prst="rect">
            <a:avLst/>
          </a:prstGeom>
          <a:noFill/>
          <a:ln w="9525">
            <a:noFill/>
            <a:miter lim="800000"/>
            <a:headEnd/>
            <a:tailEnd/>
          </a:ln>
        </p:spPr>
      </p:pic>
      <p:sp>
        <p:nvSpPr>
          <p:cNvPr id="58374" name="Rectangle 1"/>
          <p:cNvSpPr>
            <a:spLocks noChangeArrowheads="1"/>
          </p:cNvSpPr>
          <p:nvPr/>
        </p:nvSpPr>
        <p:spPr bwMode="auto">
          <a:xfrm>
            <a:off x="2438400" y="5715000"/>
            <a:ext cx="1524000" cy="442913"/>
          </a:xfrm>
          <a:prstGeom prst="rect">
            <a:avLst/>
          </a:prstGeom>
          <a:solidFill>
            <a:srgbClr val="99CC00">
              <a:alpha val="18823"/>
            </a:srgbClr>
          </a:solidFill>
          <a:ln w="19050" algn="ctr">
            <a:solidFill>
              <a:schemeClr val="tx1"/>
            </a:solidFill>
            <a:round/>
            <a:headEnd/>
            <a:tailEnd/>
          </a:ln>
        </p:spPr>
        <p:txBody>
          <a:bodyPr wrap="none"/>
          <a:lstStyle/>
          <a:p>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914400" y="1447800"/>
            <a:ext cx="8229600" cy="530225"/>
          </a:xfrm>
        </p:spPr>
        <p:txBody>
          <a:bodyPr/>
          <a:lstStyle/>
          <a:p>
            <a:pPr eaLnBrk="1" hangingPunct="1"/>
            <a:r>
              <a:rPr lang="en-US" altLang="en-US" sz="3600">
                <a:solidFill>
                  <a:schemeClr val="tx1"/>
                </a:solidFill>
              </a:rPr>
              <a:t>Partial Effects in </a:t>
            </a:r>
            <a:br>
              <a:rPr lang="en-US" altLang="en-US" sz="3600">
                <a:solidFill>
                  <a:schemeClr val="tx1"/>
                </a:solidFill>
              </a:rPr>
            </a:br>
            <a:r>
              <a:rPr lang="en-US" altLang="en-US" sz="3600">
                <a:solidFill>
                  <a:schemeClr val="tx1"/>
                </a:solidFill>
              </a:rPr>
              <a:t>Probability Models</a:t>
            </a:r>
          </a:p>
        </p:txBody>
      </p:sp>
      <p:sp>
        <p:nvSpPr>
          <p:cNvPr id="60419" name="Rectangle 3"/>
          <p:cNvSpPr>
            <a:spLocks noGrp="1" noChangeArrowheads="1"/>
          </p:cNvSpPr>
          <p:nvPr>
            <p:ph type="body" idx="4294967295"/>
          </p:nvPr>
        </p:nvSpPr>
        <p:spPr>
          <a:xfrm>
            <a:off x="838200" y="2057400"/>
            <a:ext cx="8305800" cy="3505200"/>
          </a:xfrm>
        </p:spPr>
        <p:txBody>
          <a:bodyPr/>
          <a:lstStyle/>
          <a:p>
            <a:pPr eaLnBrk="1" hangingPunct="1">
              <a:lnSpc>
                <a:spcPct val="80000"/>
              </a:lnSpc>
            </a:pPr>
            <a:r>
              <a:rPr lang="en-US" altLang="en-US" sz="2000">
                <a:latin typeface="Arial" charset="0"/>
                <a:cs typeface="Arial" charset="0"/>
              </a:rPr>
              <a:t>Prob[Outcome]  =  some F(</a:t>
            </a:r>
            <a:r>
              <a:rPr lang="en-US" altLang="en-US" sz="2000">
                <a:latin typeface="Arial" charset="0"/>
                <a:cs typeface="Arial" charset="0"/>
                <a:sym typeface="Symbol" pitchFamily="18" charset="2"/>
              </a:rPr>
              <a:t>+</a:t>
            </a:r>
            <a:r>
              <a:rPr lang="en-US" altLang="en-US" sz="2400">
                <a:latin typeface="Arial" charset="0"/>
                <a:cs typeface="Arial" charset="0"/>
                <a:sym typeface="Symbol" pitchFamily="18" charset="2"/>
              </a:rPr>
              <a:t></a:t>
            </a:r>
            <a:r>
              <a:rPr lang="en-US" altLang="en-US" sz="2000" baseline="-25000">
                <a:latin typeface="Arial" charset="0"/>
                <a:cs typeface="Arial" charset="0"/>
                <a:sym typeface="Symbol" pitchFamily="18" charset="2"/>
              </a:rPr>
              <a:t>1</a:t>
            </a:r>
            <a:r>
              <a:rPr lang="en-US" altLang="en-US" sz="2000">
                <a:latin typeface="Arial" charset="0"/>
                <a:cs typeface="Arial" charset="0"/>
                <a:sym typeface="Symbol" pitchFamily="18" charset="2"/>
              </a:rPr>
              <a:t>Income…)</a:t>
            </a:r>
          </a:p>
          <a:p>
            <a:pPr eaLnBrk="1" hangingPunct="1">
              <a:lnSpc>
                <a:spcPct val="80000"/>
              </a:lnSpc>
            </a:pPr>
            <a:r>
              <a:rPr lang="en-US" altLang="en-US" sz="2000">
                <a:latin typeface="Arial" charset="0"/>
                <a:cs typeface="Arial" charset="0"/>
                <a:sym typeface="Symbol" pitchFamily="18" charset="2"/>
              </a:rPr>
              <a:t>“Partial effect”   =  </a:t>
            </a:r>
            <a:r>
              <a:rPr lang="en-US" altLang="en-US" sz="2000">
                <a:latin typeface="Arial" charset="0"/>
                <a:cs typeface="Arial" charset="0"/>
              </a:rPr>
              <a:t>F(</a:t>
            </a:r>
            <a:r>
              <a:rPr lang="en-US" altLang="en-US" sz="2000">
                <a:latin typeface="Arial" charset="0"/>
                <a:cs typeface="Arial" charset="0"/>
                <a:sym typeface="Symbol" pitchFamily="18" charset="2"/>
              </a:rPr>
              <a:t>+</a:t>
            </a:r>
            <a:r>
              <a:rPr lang="en-US" altLang="en-US" sz="2400">
                <a:latin typeface="Arial" charset="0"/>
                <a:cs typeface="Arial" charset="0"/>
                <a:sym typeface="Symbol" pitchFamily="18" charset="2"/>
              </a:rPr>
              <a:t></a:t>
            </a:r>
            <a:r>
              <a:rPr lang="en-US" altLang="en-US" sz="2000" baseline="-25000">
                <a:latin typeface="Arial" charset="0"/>
                <a:cs typeface="Arial" charset="0"/>
                <a:sym typeface="Symbol" pitchFamily="18" charset="2"/>
              </a:rPr>
              <a:t>1</a:t>
            </a:r>
            <a:r>
              <a:rPr lang="en-US" altLang="en-US" sz="2000">
                <a:latin typeface="Arial" charset="0"/>
                <a:cs typeface="Arial" charset="0"/>
                <a:sym typeface="Symbol" pitchFamily="18" charset="2"/>
              </a:rPr>
              <a:t>Income…) / ”x”    (derivative)</a:t>
            </a:r>
            <a:br>
              <a:rPr lang="en-US" altLang="en-US" sz="2000">
                <a:latin typeface="Arial" charset="0"/>
                <a:cs typeface="Arial" charset="0"/>
                <a:sym typeface="Symbol" pitchFamily="18" charset="2"/>
              </a:rPr>
            </a:br>
            <a:endParaRPr lang="en-US" altLang="en-US" sz="2000">
              <a:latin typeface="Arial" charset="0"/>
              <a:cs typeface="Arial" charset="0"/>
              <a:sym typeface="Symbol" pitchFamily="18" charset="2"/>
            </a:endParaRPr>
          </a:p>
          <a:p>
            <a:pPr lvl="1" eaLnBrk="1" hangingPunct="1">
              <a:lnSpc>
                <a:spcPct val="80000"/>
              </a:lnSpc>
            </a:pPr>
            <a:r>
              <a:rPr lang="en-US" altLang="en-US" sz="1800">
                <a:latin typeface="Arial" charset="0"/>
                <a:cs typeface="Arial" charset="0"/>
                <a:sym typeface="Symbol" pitchFamily="18" charset="2"/>
              </a:rPr>
              <a:t>Partial effects are derivatives</a:t>
            </a:r>
          </a:p>
          <a:p>
            <a:pPr lvl="1" eaLnBrk="1" hangingPunct="1">
              <a:lnSpc>
                <a:spcPct val="80000"/>
              </a:lnSpc>
            </a:pPr>
            <a:r>
              <a:rPr lang="en-US" altLang="en-US" sz="1800">
                <a:latin typeface="Arial" charset="0"/>
                <a:cs typeface="Arial" charset="0"/>
                <a:sym typeface="Symbol" pitchFamily="18" charset="2"/>
              </a:rPr>
              <a:t>Result varies with model</a:t>
            </a:r>
            <a:br>
              <a:rPr lang="en-US" altLang="en-US" sz="1800">
                <a:latin typeface="Arial" charset="0"/>
                <a:cs typeface="Arial" charset="0"/>
                <a:sym typeface="Symbol" pitchFamily="18" charset="2"/>
              </a:rPr>
            </a:br>
            <a:r>
              <a:rPr lang="en-US" altLang="en-US" sz="1800">
                <a:latin typeface="Arial" charset="0"/>
                <a:cs typeface="Arial" charset="0"/>
                <a:sym typeface="Symbol" pitchFamily="18" charset="2"/>
              </a:rPr>
              <a:t> </a:t>
            </a:r>
          </a:p>
          <a:p>
            <a:pPr lvl="2" eaLnBrk="1" hangingPunct="1">
              <a:lnSpc>
                <a:spcPct val="80000"/>
              </a:lnSpc>
            </a:pPr>
            <a:r>
              <a:rPr lang="en-US" altLang="en-US" sz="1600">
                <a:latin typeface="Arial" charset="0"/>
                <a:cs typeface="Arial" charset="0"/>
                <a:sym typeface="Symbol" pitchFamily="18" charset="2"/>
              </a:rPr>
              <a:t>Logit: </a:t>
            </a:r>
            <a:r>
              <a:rPr lang="en-US" altLang="en-US" sz="1600">
                <a:latin typeface="Arial" charset="0"/>
                <a:cs typeface="Arial" charset="0"/>
              </a:rPr>
              <a:t>F(</a:t>
            </a:r>
            <a:r>
              <a:rPr lang="en-US" altLang="en-US" sz="1800">
                <a:latin typeface="Arial" charset="0"/>
                <a:cs typeface="Arial" charset="0"/>
                <a:sym typeface="Symbol" pitchFamily="18" charset="2"/>
              </a:rPr>
              <a:t></a:t>
            </a:r>
            <a:r>
              <a:rPr lang="en-US" altLang="en-US" sz="1600">
                <a:latin typeface="Arial" charset="0"/>
                <a:cs typeface="Arial" charset="0"/>
                <a:sym typeface="Symbol" pitchFamily="18" charset="2"/>
              </a:rPr>
              <a:t>+</a:t>
            </a:r>
            <a:r>
              <a:rPr lang="en-US" altLang="en-US" sz="1800">
                <a:latin typeface="Arial" charset="0"/>
                <a:cs typeface="Arial" charset="0"/>
                <a:sym typeface="Symbol" pitchFamily="18" charset="2"/>
              </a:rPr>
              <a:t></a:t>
            </a:r>
            <a:r>
              <a:rPr lang="en-US" altLang="en-US" sz="1600" baseline="-25000">
                <a:latin typeface="Arial" charset="0"/>
                <a:cs typeface="Arial" charset="0"/>
                <a:sym typeface="Symbol" pitchFamily="18" charset="2"/>
              </a:rPr>
              <a:t>1</a:t>
            </a:r>
            <a:r>
              <a:rPr lang="en-US" altLang="en-US" sz="1600">
                <a:latin typeface="Arial" charset="0"/>
                <a:cs typeface="Arial" charset="0"/>
                <a:sym typeface="Symbol" pitchFamily="18" charset="2"/>
              </a:rPr>
              <a:t>Income…) /</a:t>
            </a:r>
            <a:r>
              <a:rPr lang="en-US" altLang="en-US" sz="1600" b="1">
                <a:latin typeface="Arial" charset="0"/>
                <a:cs typeface="Arial" charset="0"/>
                <a:sym typeface="Symbol" pitchFamily="18" charset="2"/>
              </a:rPr>
              <a:t>x</a:t>
            </a:r>
            <a:r>
              <a:rPr lang="en-US" altLang="en-US" sz="1600">
                <a:latin typeface="Arial" charset="0"/>
                <a:cs typeface="Arial" charset="0"/>
                <a:sym typeface="Symbol" pitchFamily="18" charset="2"/>
              </a:rPr>
              <a:t>            	=  Prob * (1-Prob)     </a:t>
            </a:r>
            <a:r>
              <a:rPr lang="en-US" altLang="en-US" b="1">
                <a:latin typeface="Arial" charset="0"/>
                <a:cs typeface="Arial" charset="0"/>
                <a:sym typeface="Symbol" pitchFamily="18" charset="2"/>
              </a:rPr>
              <a:t></a:t>
            </a:r>
          </a:p>
          <a:p>
            <a:pPr lvl="2" eaLnBrk="1" hangingPunct="1">
              <a:lnSpc>
                <a:spcPct val="80000"/>
              </a:lnSpc>
            </a:pPr>
            <a:r>
              <a:rPr lang="en-US" altLang="en-US" sz="1600">
                <a:latin typeface="Arial" charset="0"/>
                <a:cs typeface="Arial" charset="0"/>
                <a:sym typeface="Symbol" pitchFamily="18" charset="2"/>
              </a:rPr>
              <a:t>Probit:  </a:t>
            </a:r>
            <a:r>
              <a:rPr lang="en-US" altLang="en-US" sz="1600">
                <a:latin typeface="Arial" charset="0"/>
                <a:cs typeface="Arial" charset="0"/>
              </a:rPr>
              <a:t>F(</a:t>
            </a:r>
            <a:r>
              <a:rPr lang="en-US" altLang="en-US" sz="1800">
                <a:latin typeface="Arial" charset="0"/>
                <a:cs typeface="Arial" charset="0"/>
                <a:sym typeface="Symbol" pitchFamily="18" charset="2"/>
              </a:rPr>
              <a:t></a:t>
            </a:r>
            <a:r>
              <a:rPr lang="en-US" altLang="en-US" sz="1600">
                <a:latin typeface="Arial" charset="0"/>
                <a:cs typeface="Arial" charset="0"/>
                <a:sym typeface="Symbol" pitchFamily="18" charset="2"/>
              </a:rPr>
              <a:t>+</a:t>
            </a:r>
            <a:r>
              <a:rPr lang="en-US" altLang="en-US" sz="1800">
                <a:latin typeface="Arial" charset="0"/>
                <a:cs typeface="Arial" charset="0"/>
                <a:sym typeface="Symbol" pitchFamily="18" charset="2"/>
              </a:rPr>
              <a:t></a:t>
            </a:r>
            <a:r>
              <a:rPr lang="en-US" altLang="en-US" sz="1600" baseline="-25000">
                <a:latin typeface="Arial" charset="0"/>
                <a:cs typeface="Arial" charset="0"/>
                <a:sym typeface="Symbol" pitchFamily="18" charset="2"/>
              </a:rPr>
              <a:t>1</a:t>
            </a:r>
            <a:r>
              <a:rPr lang="en-US" altLang="en-US" sz="1600">
                <a:latin typeface="Arial" charset="0"/>
                <a:cs typeface="Arial" charset="0"/>
                <a:sym typeface="Symbol" pitchFamily="18" charset="2"/>
              </a:rPr>
              <a:t>Income…)/</a:t>
            </a:r>
            <a:r>
              <a:rPr lang="en-US" altLang="en-US" sz="1600" b="1">
                <a:latin typeface="Arial" charset="0"/>
                <a:cs typeface="Arial" charset="0"/>
                <a:sym typeface="Symbol" pitchFamily="18" charset="2"/>
              </a:rPr>
              <a:t>x</a:t>
            </a:r>
            <a:r>
              <a:rPr lang="en-US" altLang="en-US" sz="1600">
                <a:latin typeface="Arial" charset="0"/>
                <a:cs typeface="Arial" charset="0"/>
                <a:sym typeface="Symbol" pitchFamily="18" charset="2"/>
              </a:rPr>
              <a:t>               	=  Normal density      </a:t>
            </a:r>
            <a:r>
              <a:rPr lang="en-US" altLang="en-US" b="1">
                <a:latin typeface="Arial" charset="0"/>
                <a:cs typeface="Arial" charset="0"/>
                <a:sym typeface="Symbol" pitchFamily="18" charset="2"/>
              </a:rPr>
              <a:t></a:t>
            </a:r>
          </a:p>
          <a:p>
            <a:pPr lvl="2" eaLnBrk="1" hangingPunct="1">
              <a:lnSpc>
                <a:spcPct val="80000"/>
              </a:lnSpc>
            </a:pPr>
            <a:r>
              <a:rPr lang="en-US" altLang="en-US" sz="1600">
                <a:latin typeface="Arial" charset="0"/>
                <a:cs typeface="Arial" charset="0"/>
                <a:sym typeface="Symbol" pitchFamily="18" charset="2"/>
              </a:rPr>
              <a:t>Extreme Value:  </a:t>
            </a:r>
            <a:r>
              <a:rPr lang="en-US" altLang="en-US" sz="1600">
                <a:latin typeface="Arial" charset="0"/>
                <a:cs typeface="Arial" charset="0"/>
              </a:rPr>
              <a:t>F(</a:t>
            </a:r>
            <a:r>
              <a:rPr lang="en-US" altLang="en-US" sz="1800">
                <a:latin typeface="Arial" charset="0"/>
                <a:cs typeface="Arial" charset="0"/>
                <a:sym typeface="Symbol" pitchFamily="18" charset="2"/>
              </a:rPr>
              <a:t></a:t>
            </a:r>
            <a:r>
              <a:rPr lang="en-US" altLang="en-US" sz="1600">
                <a:latin typeface="Arial" charset="0"/>
                <a:cs typeface="Arial" charset="0"/>
                <a:sym typeface="Symbol" pitchFamily="18" charset="2"/>
              </a:rPr>
              <a:t>+</a:t>
            </a:r>
            <a:r>
              <a:rPr lang="en-US" altLang="en-US" sz="1800">
                <a:latin typeface="Arial" charset="0"/>
                <a:cs typeface="Arial" charset="0"/>
                <a:sym typeface="Symbol" pitchFamily="18" charset="2"/>
              </a:rPr>
              <a:t></a:t>
            </a:r>
            <a:r>
              <a:rPr lang="en-US" altLang="en-US" sz="1600" baseline="-25000">
                <a:latin typeface="Arial" charset="0"/>
                <a:cs typeface="Arial" charset="0"/>
                <a:sym typeface="Symbol" pitchFamily="18" charset="2"/>
              </a:rPr>
              <a:t>1</a:t>
            </a:r>
            <a:r>
              <a:rPr lang="en-US" altLang="en-US" sz="1600">
                <a:latin typeface="Arial" charset="0"/>
                <a:cs typeface="Arial" charset="0"/>
                <a:sym typeface="Symbol" pitchFamily="18" charset="2"/>
              </a:rPr>
              <a:t>Income…)/</a:t>
            </a:r>
            <a:r>
              <a:rPr lang="en-US" altLang="en-US" sz="1600" b="1">
                <a:latin typeface="Arial" charset="0"/>
                <a:cs typeface="Arial" charset="0"/>
                <a:sym typeface="Symbol" pitchFamily="18" charset="2"/>
              </a:rPr>
              <a:t>x</a:t>
            </a:r>
            <a:r>
              <a:rPr lang="en-US" altLang="en-US" sz="1600">
                <a:latin typeface="Arial" charset="0"/>
                <a:cs typeface="Arial" charset="0"/>
                <a:sym typeface="Symbol" pitchFamily="18" charset="2"/>
              </a:rPr>
              <a:t>   	=  Prob * (-log Prob)  </a:t>
            </a:r>
            <a:r>
              <a:rPr lang="en-US" altLang="en-US" b="1">
                <a:latin typeface="Arial" charset="0"/>
                <a:cs typeface="Arial" charset="0"/>
                <a:sym typeface="Symbol" pitchFamily="18" charset="2"/>
              </a:rPr>
              <a:t></a:t>
            </a:r>
            <a:r>
              <a:rPr lang="en-US" altLang="en-US" sz="1600">
                <a:latin typeface="Arial" charset="0"/>
                <a:cs typeface="Arial" charset="0"/>
                <a:sym typeface="Symbol" pitchFamily="18" charset="2"/>
              </a:rPr>
              <a:t> </a:t>
            </a:r>
            <a:br>
              <a:rPr lang="en-US" altLang="en-US" sz="1600">
                <a:latin typeface="Arial" charset="0"/>
                <a:cs typeface="Arial" charset="0"/>
                <a:sym typeface="Symbol" pitchFamily="18" charset="2"/>
              </a:rPr>
            </a:br>
            <a:endParaRPr lang="en-US" altLang="en-US" sz="1600">
              <a:latin typeface="Arial" charset="0"/>
              <a:cs typeface="Arial" charset="0"/>
              <a:sym typeface="Symbol" pitchFamily="18" charset="2"/>
            </a:endParaRPr>
          </a:p>
          <a:p>
            <a:pPr lvl="1" eaLnBrk="1" hangingPunct="1">
              <a:lnSpc>
                <a:spcPct val="80000"/>
              </a:lnSpc>
            </a:pPr>
            <a:r>
              <a:rPr lang="en-US" altLang="en-US" sz="1800">
                <a:latin typeface="Arial" charset="0"/>
                <a:cs typeface="Arial" charset="0"/>
                <a:sym typeface="Symbol" pitchFamily="18" charset="2"/>
              </a:rPr>
              <a:t>Scaling usually erases model differences</a:t>
            </a:r>
          </a:p>
        </p:txBody>
      </p:sp>
      <p:sp>
        <p:nvSpPr>
          <p:cNvPr id="60420" name="Rectangle 3"/>
          <p:cNvSpPr>
            <a:spLocks noChangeArrowheads="1"/>
          </p:cNvSpPr>
          <p:nvPr/>
        </p:nvSpPr>
        <p:spPr bwMode="auto">
          <a:xfrm>
            <a:off x="5943600" y="3810000"/>
            <a:ext cx="2362200" cy="990600"/>
          </a:xfrm>
          <a:prstGeom prst="rect">
            <a:avLst/>
          </a:prstGeom>
          <a:solidFill>
            <a:srgbClr val="7030A0">
              <a:alpha val="16862"/>
            </a:srgbClr>
          </a:solidFill>
          <a:ln w="19050" algn="ctr">
            <a:solidFill>
              <a:schemeClr val="tx1"/>
            </a:solidFill>
            <a:round/>
            <a:headEnd/>
            <a:tailEnd/>
          </a:ln>
        </p:spPr>
        <p:txBody>
          <a:bodyPr wrap="none"/>
          <a:lstStyle/>
          <a:p>
            <a:endParaRPr lang="en-US" altLang="en-US"/>
          </a:p>
        </p:txBody>
      </p:sp>
      <p:sp>
        <p:nvSpPr>
          <p:cNvPr id="60421" name="Rectangle 4"/>
          <p:cNvSpPr>
            <a:spLocks noChangeArrowheads="1"/>
          </p:cNvSpPr>
          <p:nvPr/>
        </p:nvSpPr>
        <p:spPr bwMode="auto">
          <a:xfrm>
            <a:off x="1295400" y="3810000"/>
            <a:ext cx="4343400" cy="990600"/>
          </a:xfrm>
          <a:prstGeom prst="rect">
            <a:avLst/>
          </a:prstGeom>
          <a:solidFill>
            <a:srgbClr val="0066FF">
              <a:alpha val="16862"/>
            </a:srgbClr>
          </a:solidFill>
          <a:ln w="19050" algn="ctr">
            <a:solidFill>
              <a:schemeClr val="tx1"/>
            </a:solidFill>
            <a:round/>
            <a:headEnd/>
            <a:tailEnd/>
          </a:ln>
        </p:spPr>
        <p:txBody>
          <a:bodyPr wrap="none"/>
          <a:lstStyle/>
          <a:p>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304800" y="1219200"/>
            <a:ext cx="8229600" cy="1139825"/>
          </a:xfrm>
        </p:spPr>
        <p:txBody>
          <a:bodyPr/>
          <a:lstStyle/>
          <a:p>
            <a:pPr eaLnBrk="1" hangingPunct="1"/>
            <a:r>
              <a:rPr lang="en-US" altLang="en-US">
                <a:solidFill>
                  <a:schemeClr val="tx1"/>
                </a:solidFill>
              </a:rPr>
              <a:t>Partial Effect for Nonlinear Terms</a:t>
            </a:r>
          </a:p>
        </p:txBody>
      </p:sp>
      <p:graphicFrame>
        <p:nvGraphicFramePr>
          <p:cNvPr id="75779" name="Object 2"/>
          <p:cNvGraphicFramePr>
            <a:graphicFrameLocks noChangeAspect="1"/>
          </p:cNvGraphicFramePr>
          <p:nvPr/>
        </p:nvGraphicFramePr>
        <p:xfrm>
          <a:off x="762000" y="2743200"/>
          <a:ext cx="7891463" cy="2514600"/>
        </p:xfrm>
        <a:graphic>
          <a:graphicData uri="http://schemas.openxmlformats.org/presentationml/2006/ole">
            <mc:AlternateContent xmlns:mc="http://schemas.openxmlformats.org/markup-compatibility/2006">
              <mc:Choice xmlns:v="urn:schemas-microsoft-com:vml" Requires="v">
                <p:oleObj spid="_x0000_s632838" name="Equation" r:id="rId4" imgW="4660900" imgH="1485900" progId="Equation.DSMT4">
                  <p:embed/>
                </p:oleObj>
              </mc:Choice>
              <mc:Fallback>
                <p:oleObj name="Equation" r:id="rId4" imgW="4660900" imgH="14859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743200"/>
                        <a:ext cx="7891463"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65068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a:xfrm>
            <a:off x="381000" y="1143000"/>
            <a:ext cx="8229600" cy="914400"/>
          </a:xfrm>
        </p:spPr>
        <p:txBody>
          <a:bodyPr/>
          <a:lstStyle/>
          <a:p>
            <a:pPr eaLnBrk="1" hangingPunct="1"/>
            <a:r>
              <a:rPr lang="en-US" altLang="en-US">
                <a:solidFill>
                  <a:schemeClr val="tx1"/>
                </a:solidFill>
              </a:rPr>
              <a:t>Estimated Partial Effects</a:t>
            </a:r>
          </a:p>
        </p:txBody>
      </p:sp>
      <p:pic>
        <p:nvPicPr>
          <p:cNvPr id="62467" name="Picture 2"/>
          <p:cNvPicPr>
            <a:picLocks noChangeAspect="1" noChangeArrowheads="1"/>
          </p:cNvPicPr>
          <p:nvPr/>
        </p:nvPicPr>
        <p:blipFill>
          <a:blip r:embed="rId3" cstate="print"/>
          <a:srcRect/>
          <a:stretch>
            <a:fillRect/>
          </a:stretch>
        </p:blipFill>
        <p:spPr bwMode="auto">
          <a:xfrm>
            <a:off x="342900" y="2590800"/>
            <a:ext cx="8458200" cy="310515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914400" y="1600200"/>
            <a:ext cx="8229600" cy="530225"/>
          </a:xfrm>
        </p:spPr>
        <p:txBody>
          <a:bodyPr/>
          <a:lstStyle/>
          <a:p>
            <a:pPr eaLnBrk="1" hangingPunct="1"/>
            <a:r>
              <a:rPr lang="en-US" altLang="en-US" sz="3600">
                <a:solidFill>
                  <a:schemeClr val="tx1"/>
                </a:solidFill>
              </a:rPr>
              <a:t>Partial Effect for </a:t>
            </a:r>
            <a:br>
              <a:rPr lang="en-US" altLang="en-US" sz="3600">
                <a:solidFill>
                  <a:schemeClr val="tx1"/>
                </a:solidFill>
              </a:rPr>
            </a:br>
            <a:r>
              <a:rPr lang="en-US" altLang="en-US" sz="3600">
                <a:solidFill>
                  <a:schemeClr val="tx1"/>
                </a:solidFill>
              </a:rPr>
              <a:t>a Dummy Variable</a:t>
            </a:r>
          </a:p>
        </p:txBody>
      </p:sp>
      <p:sp>
        <p:nvSpPr>
          <p:cNvPr id="64515" name="Rectangle 3"/>
          <p:cNvSpPr>
            <a:spLocks noGrp="1" noChangeArrowheads="1"/>
          </p:cNvSpPr>
          <p:nvPr>
            <p:ph type="body" idx="4294967295"/>
          </p:nvPr>
        </p:nvSpPr>
        <p:spPr>
          <a:xfrm>
            <a:off x="838200" y="2438400"/>
            <a:ext cx="6934200" cy="3276600"/>
          </a:xfrm>
        </p:spPr>
        <p:txBody>
          <a:bodyPr/>
          <a:lstStyle/>
          <a:p>
            <a:pPr eaLnBrk="1" hangingPunct="1"/>
            <a:r>
              <a:rPr lang="en-US" altLang="en-US" sz="2400">
                <a:latin typeface="Arial" charset="0"/>
                <a:cs typeface="Arial" charset="0"/>
              </a:rPr>
              <a:t>Prob[y</a:t>
            </a:r>
            <a:r>
              <a:rPr lang="en-US" altLang="en-US" sz="2400" baseline="-25000">
                <a:latin typeface="Arial" charset="0"/>
                <a:cs typeface="Arial" charset="0"/>
              </a:rPr>
              <a:t>i</a:t>
            </a:r>
            <a:r>
              <a:rPr lang="en-US" altLang="en-US" sz="2400">
                <a:latin typeface="Arial" charset="0"/>
                <a:cs typeface="Arial" charset="0"/>
              </a:rPr>
              <a:t> = 1|</a:t>
            </a:r>
            <a:r>
              <a:rPr lang="en-US" altLang="en-US" sz="2400" b="1">
                <a:latin typeface="Arial" charset="0"/>
                <a:cs typeface="Arial" charset="0"/>
              </a:rPr>
              <a:t>x</a:t>
            </a:r>
            <a:r>
              <a:rPr lang="en-US" altLang="en-US" sz="2400" baseline="-25000">
                <a:latin typeface="Arial" charset="0"/>
                <a:cs typeface="Arial" charset="0"/>
              </a:rPr>
              <a:t>i</a:t>
            </a:r>
            <a:r>
              <a:rPr lang="en-US" altLang="en-US" sz="2400">
                <a:latin typeface="Arial" charset="0"/>
                <a:cs typeface="Arial" charset="0"/>
              </a:rPr>
              <a:t>,d</a:t>
            </a:r>
            <a:r>
              <a:rPr lang="en-US" altLang="en-US" sz="2400" baseline="-25000">
                <a:latin typeface="Arial" charset="0"/>
                <a:cs typeface="Arial" charset="0"/>
              </a:rPr>
              <a:t>i</a:t>
            </a:r>
            <a:r>
              <a:rPr lang="en-US" altLang="en-US" sz="2400">
                <a:latin typeface="Arial" charset="0"/>
                <a:cs typeface="Arial" charset="0"/>
              </a:rPr>
              <a:t>] 	= F(</a:t>
            </a:r>
            <a:r>
              <a:rPr lang="en-US" altLang="en-US" sz="2400" b="1">
                <a:latin typeface="Arial" charset="0"/>
                <a:cs typeface="Arial" charset="0"/>
                <a:sym typeface="Symbol" pitchFamily="18" charset="2"/>
              </a:rPr>
              <a:t></a:t>
            </a:r>
            <a:r>
              <a:rPr lang="en-US" altLang="en-US" sz="2400">
                <a:latin typeface="Arial" charset="0"/>
                <a:cs typeface="Arial" charset="0"/>
                <a:sym typeface="Symbol" pitchFamily="18" charset="2"/>
              </a:rPr>
              <a:t>’</a:t>
            </a:r>
            <a:r>
              <a:rPr lang="en-US" altLang="en-US" sz="2400" b="1">
                <a:latin typeface="Arial" charset="0"/>
                <a:cs typeface="Arial" charset="0"/>
                <a:sym typeface="Symbol" pitchFamily="18" charset="2"/>
              </a:rPr>
              <a:t>x</a:t>
            </a:r>
            <a:r>
              <a:rPr lang="en-US" altLang="en-US" sz="2400" baseline="-25000">
                <a:latin typeface="Arial" charset="0"/>
                <a:cs typeface="Arial" charset="0"/>
                <a:sym typeface="Symbol" pitchFamily="18" charset="2"/>
              </a:rPr>
              <a:t>i</a:t>
            </a:r>
            <a:r>
              <a:rPr lang="en-US" altLang="en-US" sz="2400">
                <a:latin typeface="Arial" charset="0"/>
                <a:cs typeface="Arial" charset="0"/>
                <a:sym typeface="Symbol" pitchFamily="18" charset="2"/>
              </a:rPr>
              <a:t>+d</a:t>
            </a:r>
            <a:r>
              <a:rPr lang="en-US" altLang="en-US" sz="2400" baseline="-25000">
                <a:latin typeface="Arial" charset="0"/>
                <a:cs typeface="Arial" charset="0"/>
                <a:sym typeface="Symbol" pitchFamily="18" charset="2"/>
              </a:rPr>
              <a:t>i</a:t>
            </a:r>
            <a:r>
              <a:rPr lang="en-US" altLang="en-US" sz="2400">
                <a:latin typeface="Arial" charset="0"/>
                <a:cs typeface="Arial" charset="0"/>
                <a:sym typeface="Symbol" pitchFamily="18" charset="2"/>
              </a:rPr>
              <a:t>)</a:t>
            </a:r>
          </a:p>
          <a:p>
            <a:pPr eaLnBrk="1" hangingPunct="1">
              <a:buFont typeface="Wingdings" pitchFamily="2" charset="2"/>
              <a:buNone/>
            </a:pPr>
            <a:r>
              <a:rPr lang="en-US" altLang="en-US" sz="2400">
                <a:latin typeface="Arial" charset="0"/>
                <a:cs typeface="Arial" charset="0"/>
                <a:sym typeface="Symbol" pitchFamily="18" charset="2"/>
              </a:rPr>
              <a:t>             		= conditional mean</a:t>
            </a:r>
          </a:p>
          <a:p>
            <a:pPr eaLnBrk="1" hangingPunct="1"/>
            <a:r>
              <a:rPr lang="en-US" altLang="en-US" sz="2400">
                <a:latin typeface="Arial" charset="0"/>
                <a:cs typeface="Arial" charset="0"/>
                <a:sym typeface="Symbol" pitchFamily="18" charset="2"/>
              </a:rPr>
              <a:t>Partial effect of d </a:t>
            </a:r>
          </a:p>
          <a:p>
            <a:pPr eaLnBrk="1" hangingPunct="1">
              <a:buFont typeface="Wingdings" pitchFamily="2" charset="2"/>
              <a:buNone/>
            </a:pPr>
            <a:r>
              <a:rPr lang="en-US" altLang="en-US" sz="2400">
                <a:latin typeface="Arial" charset="0"/>
                <a:cs typeface="Arial" charset="0"/>
                <a:sym typeface="Symbol" pitchFamily="18" charset="2"/>
              </a:rPr>
              <a:t>      </a:t>
            </a:r>
            <a:r>
              <a:rPr lang="en-US" altLang="en-US" sz="2400">
                <a:latin typeface="Arial" charset="0"/>
                <a:cs typeface="Arial" charset="0"/>
              </a:rPr>
              <a:t>Prob[y</a:t>
            </a:r>
            <a:r>
              <a:rPr lang="en-US" altLang="en-US" sz="2400" baseline="-25000">
                <a:latin typeface="Arial" charset="0"/>
                <a:cs typeface="Arial" charset="0"/>
              </a:rPr>
              <a:t>i</a:t>
            </a:r>
            <a:r>
              <a:rPr lang="en-US" altLang="en-US" sz="2400">
                <a:latin typeface="Arial" charset="0"/>
                <a:cs typeface="Arial" charset="0"/>
              </a:rPr>
              <a:t> = 1|</a:t>
            </a:r>
            <a:r>
              <a:rPr lang="en-US" altLang="en-US" sz="2400" b="1">
                <a:latin typeface="Arial" charset="0"/>
                <a:cs typeface="Arial" charset="0"/>
              </a:rPr>
              <a:t>x</a:t>
            </a:r>
            <a:r>
              <a:rPr lang="en-US" altLang="en-US" sz="2400" baseline="-25000">
                <a:latin typeface="Arial" charset="0"/>
                <a:cs typeface="Arial" charset="0"/>
              </a:rPr>
              <a:t>i</a:t>
            </a:r>
            <a:r>
              <a:rPr lang="en-US" altLang="en-US" sz="2400">
                <a:latin typeface="Arial" charset="0"/>
                <a:cs typeface="Arial" charset="0"/>
              </a:rPr>
              <a:t>, d</a:t>
            </a:r>
            <a:r>
              <a:rPr lang="en-US" altLang="en-US" sz="2400" baseline="-25000">
                <a:latin typeface="Arial" charset="0"/>
                <a:cs typeface="Arial" charset="0"/>
              </a:rPr>
              <a:t>i</a:t>
            </a:r>
            <a:r>
              <a:rPr lang="en-US" altLang="en-US" sz="2400">
                <a:latin typeface="Arial" charset="0"/>
                <a:cs typeface="Arial" charset="0"/>
              </a:rPr>
              <a:t>=1]   -   Prob[y</a:t>
            </a:r>
            <a:r>
              <a:rPr lang="en-US" altLang="en-US" sz="2400" baseline="-25000">
                <a:latin typeface="Arial" charset="0"/>
                <a:cs typeface="Arial" charset="0"/>
              </a:rPr>
              <a:t>i </a:t>
            </a:r>
            <a:r>
              <a:rPr lang="en-US" altLang="en-US" sz="2400">
                <a:latin typeface="Arial" charset="0"/>
                <a:cs typeface="Arial" charset="0"/>
              </a:rPr>
              <a:t>= 1|</a:t>
            </a:r>
            <a:r>
              <a:rPr lang="en-US" altLang="en-US" sz="2400" b="1">
                <a:latin typeface="Arial" charset="0"/>
                <a:cs typeface="Arial" charset="0"/>
              </a:rPr>
              <a:t>x</a:t>
            </a:r>
            <a:r>
              <a:rPr lang="en-US" altLang="en-US" sz="2400" baseline="-25000">
                <a:latin typeface="Arial" charset="0"/>
                <a:cs typeface="Arial" charset="0"/>
              </a:rPr>
              <a:t>i</a:t>
            </a:r>
            <a:r>
              <a:rPr lang="en-US" altLang="en-US" sz="2400">
                <a:latin typeface="Arial" charset="0"/>
                <a:cs typeface="Arial" charset="0"/>
              </a:rPr>
              <a:t>, d</a:t>
            </a:r>
            <a:r>
              <a:rPr lang="en-US" altLang="en-US" sz="2400" baseline="-25000">
                <a:latin typeface="Arial" charset="0"/>
                <a:cs typeface="Arial" charset="0"/>
              </a:rPr>
              <a:t>i</a:t>
            </a:r>
            <a:r>
              <a:rPr lang="en-US" altLang="en-US" sz="2400">
                <a:latin typeface="Arial" charset="0"/>
                <a:cs typeface="Arial" charset="0"/>
              </a:rPr>
              <a:t>=0]</a:t>
            </a:r>
            <a:br>
              <a:rPr lang="en-US" altLang="en-US" sz="2400">
                <a:latin typeface="Arial" charset="0"/>
                <a:cs typeface="Arial" charset="0"/>
              </a:rPr>
            </a:br>
            <a:endParaRPr lang="en-US" altLang="en-US" sz="2400">
              <a:latin typeface="Arial" charset="0"/>
              <a:cs typeface="Arial" charset="0"/>
            </a:endParaRPr>
          </a:p>
          <a:p>
            <a:pPr eaLnBrk="1" hangingPunct="1"/>
            <a:r>
              <a:rPr lang="en-US" altLang="en-US" sz="2400">
                <a:latin typeface="Arial" charset="0"/>
                <a:cs typeface="Arial" charset="0"/>
              </a:rPr>
              <a:t>Probit:  </a:t>
            </a:r>
            <a:endParaRPr lang="en-US" altLang="en-US" sz="2400">
              <a:latin typeface="Arial" charset="0"/>
              <a:cs typeface="Arial" charset="0"/>
              <a:sym typeface="Symbol" pitchFamily="18" charset="2"/>
            </a:endParaRPr>
          </a:p>
          <a:p>
            <a:pPr eaLnBrk="1" hangingPunct="1"/>
            <a:endParaRPr lang="en-US" altLang="en-US" sz="2400">
              <a:latin typeface="Arial" charset="0"/>
              <a:cs typeface="Arial" charset="0"/>
              <a:sym typeface="Symbol" pitchFamily="18" charset="2"/>
            </a:endParaRPr>
          </a:p>
        </p:txBody>
      </p:sp>
      <p:graphicFrame>
        <p:nvGraphicFramePr>
          <p:cNvPr id="64516" name="Object 2"/>
          <p:cNvGraphicFramePr>
            <a:graphicFrameLocks noChangeAspect="1"/>
          </p:cNvGraphicFramePr>
          <p:nvPr/>
        </p:nvGraphicFramePr>
        <p:xfrm>
          <a:off x="2743200" y="4421188"/>
          <a:ext cx="4038600" cy="701675"/>
        </p:xfrm>
        <a:graphic>
          <a:graphicData uri="http://schemas.openxmlformats.org/presentationml/2006/ole">
            <mc:AlternateContent xmlns:mc="http://schemas.openxmlformats.org/markup-compatibility/2006">
              <mc:Choice xmlns:v="urn:schemas-microsoft-com:vml" Requires="v">
                <p:oleObj spid="_x0000_s64523" name="Equation" r:id="rId4" imgW="1752600" imgH="304800" progId="Equation.DSMT4">
                  <p:embed/>
                </p:oleObj>
              </mc:Choice>
              <mc:Fallback>
                <p:oleObj name="Equation" r:id="rId4" imgW="1752600" imgH="304800" progId="Equation.DSMT4">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4421188"/>
                        <a:ext cx="4038600" cy="701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a:xfrm>
            <a:off x="609600" y="1524000"/>
            <a:ext cx="7467600" cy="760413"/>
          </a:xfrm>
        </p:spPr>
        <p:txBody>
          <a:bodyPr/>
          <a:lstStyle/>
          <a:p>
            <a:pPr eaLnBrk="1" hangingPunct="1"/>
            <a:r>
              <a:rPr lang="en-US" altLang="en-US">
                <a:solidFill>
                  <a:schemeClr val="tx1"/>
                </a:solidFill>
              </a:rPr>
              <a:t>Partial Effect – Dummy Variable</a:t>
            </a:r>
          </a:p>
        </p:txBody>
      </p:sp>
      <p:pic>
        <p:nvPicPr>
          <p:cNvPr id="66563" name="Picture 8"/>
          <p:cNvPicPr>
            <a:picLocks noChangeAspect="1" noChangeArrowheads="1"/>
          </p:cNvPicPr>
          <p:nvPr/>
        </p:nvPicPr>
        <p:blipFill>
          <a:blip r:embed="rId3" cstate="print"/>
          <a:srcRect/>
          <a:stretch>
            <a:fillRect/>
          </a:stretch>
        </p:blipFill>
        <p:spPr bwMode="auto">
          <a:xfrm>
            <a:off x="609600" y="2325688"/>
            <a:ext cx="8229600" cy="3617912"/>
          </a:xfrm>
          <a:prstGeom prst="rect">
            <a:avLst/>
          </a:prstGeom>
          <a:noFill/>
          <a:ln w="9525">
            <a:noFill/>
            <a:miter lim="800000"/>
            <a:headEnd/>
            <a:tailEnd/>
          </a:ln>
        </p:spPr>
      </p:pic>
      <p:sp>
        <p:nvSpPr>
          <p:cNvPr id="66564" name="Rectangle 10"/>
          <p:cNvSpPr>
            <a:spLocks noChangeArrowheads="1"/>
          </p:cNvSpPr>
          <p:nvPr/>
        </p:nvSpPr>
        <p:spPr bwMode="auto">
          <a:xfrm>
            <a:off x="660400" y="4686300"/>
            <a:ext cx="8229600" cy="571500"/>
          </a:xfrm>
          <a:prstGeom prst="rect">
            <a:avLst/>
          </a:prstGeom>
          <a:solidFill>
            <a:srgbClr val="FFCC99">
              <a:alpha val="16862"/>
            </a:srgbClr>
          </a:solidFill>
          <a:ln w="19050">
            <a:solidFill>
              <a:schemeClr val="tx1"/>
            </a:solidFill>
            <a:miter lim="800000"/>
            <a:headEnd/>
            <a:tailEnd/>
          </a:ln>
        </p:spPr>
        <p:txBody>
          <a:bodyPr wrap="none" anchor="ctr"/>
          <a:lstStyle/>
          <a:p>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idx="4294967295"/>
          </p:nvPr>
        </p:nvSpPr>
        <p:spPr>
          <a:xfrm>
            <a:off x="0" y="1295400"/>
            <a:ext cx="8229600" cy="530225"/>
          </a:xfrm>
        </p:spPr>
        <p:txBody>
          <a:bodyPr/>
          <a:lstStyle/>
          <a:p>
            <a:pPr eaLnBrk="1" hangingPunct="1"/>
            <a:r>
              <a:rPr lang="en-US" altLang="en-US">
                <a:solidFill>
                  <a:srgbClr val="7030A0"/>
                </a:solidFill>
              </a:rPr>
              <a:t>Computing Effects</a:t>
            </a:r>
          </a:p>
        </p:txBody>
      </p:sp>
      <p:sp>
        <p:nvSpPr>
          <p:cNvPr id="131075" name="Rectangle 3"/>
          <p:cNvSpPr>
            <a:spLocks noGrp="1" noChangeArrowheads="1"/>
          </p:cNvSpPr>
          <p:nvPr>
            <p:ph type="body" idx="4294967295"/>
          </p:nvPr>
        </p:nvSpPr>
        <p:spPr>
          <a:xfrm>
            <a:off x="1828800" y="1981200"/>
            <a:ext cx="7315200" cy="4530725"/>
          </a:xfrm>
        </p:spPr>
        <p:txBody>
          <a:bodyPr/>
          <a:lstStyle/>
          <a:p>
            <a:pPr eaLnBrk="1" hangingPunct="1"/>
            <a:r>
              <a:rPr lang="en-US" altLang="en-US" sz="2400">
                <a:latin typeface="Arial" charset="0"/>
                <a:cs typeface="Arial" charset="0"/>
              </a:rPr>
              <a:t>Compute at the data means?</a:t>
            </a:r>
          </a:p>
          <a:p>
            <a:pPr lvl="1" eaLnBrk="1" hangingPunct="1"/>
            <a:r>
              <a:rPr lang="en-US" altLang="en-US" sz="2000">
                <a:latin typeface="Arial" charset="0"/>
                <a:cs typeface="Arial" charset="0"/>
              </a:rPr>
              <a:t>Simple</a:t>
            </a:r>
          </a:p>
          <a:p>
            <a:pPr lvl="1" eaLnBrk="1" hangingPunct="1"/>
            <a:r>
              <a:rPr lang="en-US" altLang="en-US" sz="2000">
                <a:latin typeface="Arial" charset="0"/>
                <a:cs typeface="Arial" charset="0"/>
              </a:rPr>
              <a:t>Inference is well defined</a:t>
            </a:r>
          </a:p>
          <a:p>
            <a:pPr eaLnBrk="1" hangingPunct="1"/>
            <a:r>
              <a:rPr lang="en-US" altLang="en-US" sz="2400">
                <a:latin typeface="Arial" charset="0"/>
                <a:cs typeface="Arial" charset="0"/>
              </a:rPr>
              <a:t>Average the individual effects</a:t>
            </a:r>
          </a:p>
          <a:p>
            <a:pPr lvl="1" eaLnBrk="1" hangingPunct="1"/>
            <a:r>
              <a:rPr lang="en-US" altLang="en-US" sz="2000">
                <a:latin typeface="Arial" charset="0"/>
                <a:cs typeface="Arial" charset="0"/>
              </a:rPr>
              <a:t>More appropriate?</a:t>
            </a:r>
          </a:p>
          <a:p>
            <a:pPr lvl="1" eaLnBrk="1" hangingPunct="1"/>
            <a:r>
              <a:rPr lang="en-US" altLang="en-US" sz="2000">
                <a:latin typeface="Arial" charset="0"/>
                <a:cs typeface="Arial" charset="0"/>
              </a:rPr>
              <a:t>Asymptotic standard errors more complicated.</a:t>
            </a:r>
          </a:p>
          <a:p>
            <a:pPr eaLnBrk="1" hangingPunct="1"/>
            <a:r>
              <a:rPr lang="en-US" altLang="en-US" sz="2400">
                <a:latin typeface="Arial" charset="0"/>
                <a:cs typeface="Arial" charset="0"/>
              </a:rPr>
              <a:t>Is testing about marginal effects meaningful?</a:t>
            </a:r>
          </a:p>
          <a:p>
            <a:pPr lvl="1" eaLnBrk="1" hangingPunct="1"/>
            <a:r>
              <a:rPr lang="en-US" altLang="en-US" sz="2000">
                <a:latin typeface="Arial" charset="0"/>
                <a:cs typeface="Arial" charset="0"/>
              </a:rPr>
              <a:t>f(</a:t>
            </a:r>
            <a:r>
              <a:rPr lang="en-US" altLang="en-US" sz="2000" b="1">
                <a:latin typeface="Arial" charset="0"/>
                <a:cs typeface="Arial" charset="0"/>
              </a:rPr>
              <a:t>b’x</a:t>
            </a:r>
            <a:r>
              <a:rPr lang="en-US" altLang="en-US" sz="2000">
                <a:latin typeface="Arial" charset="0"/>
                <a:cs typeface="Arial" charset="0"/>
              </a:rPr>
              <a:t>) must be &gt; 0; </a:t>
            </a:r>
            <a:r>
              <a:rPr lang="en-US" altLang="en-US" sz="2000" b="1">
                <a:latin typeface="Arial" charset="0"/>
                <a:cs typeface="Arial" charset="0"/>
              </a:rPr>
              <a:t>b</a:t>
            </a:r>
            <a:r>
              <a:rPr lang="en-US" altLang="en-US" sz="2000">
                <a:latin typeface="Arial" charset="0"/>
                <a:cs typeface="Arial" charset="0"/>
              </a:rPr>
              <a:t> is highly significant</a:t>
            </a:r>
          </a:p>
          <a:p>
            <a:pPr lvl="1" eaLnBrk="1" hangingPunct="1"/>
            <a:r>
              <a:rPr lang="en-US" altLang="en-US" sz="2000">
                <a:latin typeface="Arial" charset="0"/>
                <a:cs typeface="Arial" charset="0"/>
              </a:rPr>
              <a:t>How could f(</a:t>
            </a:r>
            <a:r>
              <a:rPr lang="en-US" altLang="en-US" sz="2000" b="1">
                <a:latin typeface="Arial" charset="0"/>
                <a:cs typeface="Arial" charset="0"/>
              </a:rPr>
              <a:t>b’x</a:t>
            </a:r>
            <a:r>
              <a:rPr lang="en-US" altLang="en-US" sz="2000">
                <a:latin typeface="Arial" charset="0"/>
                <a:cs typeface="Arial" charset="0"/>
              </a:rPr>
              <a:t>)*</a:t>
            </a:r>
            <a:r>
              <a:rPr lang="en-US" altLang="en-US" sz="2000" b="1">
                <a:latin typeface="Arial" charset="0"/>
                <a:cs typeface="Arial" charset="0"/>
              </a:rPr>
              <a:t>b</a:t>
            </a:r>
            <a:r>
              <a:rPr lang="en-US" altLang="en-US" sz="2000">
                <a:latin typeface="Arial" charset="0"/>
                <a:cs typeface="Arial" charset="0"/>
              </a:rPr>
              <a:t> equal zero?</a:t>
            </a:r>
            <a:endParaRPr lang="el-GR" altLang="en-US" sz="2000">
              <a:latin typeface="Arial" charset="0"/>
              <a:cs typeface="Arial" charset="0"/>
            </a:endParaRPr>
          </a:p>
        </p:txBody>
      </p:sp>
    </p:spTree>
    <p:extLst>
      <p:ext uri="{BB962C8B-B14F-4D97-AF65-F5344CB8AC3E}">
        <p14:creationId xmlns:p14="http://schemas.microsoft.com/office/powerpoint/2010/main" val="3090462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a:xfrm>
            <a:off x="838200" y="1447800"/>
            <a:ext cx="6858000" cy="530225"/>
          </a:xfrm>
        </p:spPr>
        <p:txBody>
          <a:bodyPr/>
          <a:lstStyle/>
          <a:p>
            <a:pPr eaLnBrk="1" hangingPunct="1"/>
            <a:r>
              <a:rPr lang="en-US" altLang="en-US">
                <a:solidFill>
                  <a:schemeClr val="tx1"/>
                </a:solidFill>
              </a:rPr>
              <a:t>Average Partial Effects</a:t>
            </a:r>
          </a:p>
        </p:txBody>
      </p:sp>
      <p:graphicFrame>
        <p:nvGraphicFramePr>
          <p:cNvPr id="70659" name="Object 2"/>
          <p:cNvGraphicFramePr>
            <a:graphicFrameLocks noChangeAspect="1"/>
          </p:cNvGraphicFramePr>
          <p:nvPr/>
        </p:nvGraphicFramePr>
        <p:xfrm>
          <a:off x="1143000" y="2286000"/>
          <a:ext cx="7194550" cy="2794000"/>
        </p:xfrm>
        <a:graphic>
          <a:graphicData uri="http://schemas.openxmlformats.org/presentationml/2006/ole">
            <mc:AlternateContent xmlns:mc="http://schemas.openxmlformats.org/markup-compatibility/2006">
              <mc:Choice xmlns:v="urn:schemas-microsoft-com:vml" Requires="v">
                <p:oleObj spid="_x0000_s70666" name="Equation" r:id="rId4" imgW="3467100" imgH="1346200" progId="Equation.DSMT4">
                  <p:embed/>
                </p:oleObj>
              </mc:Choice>
              <mc:Fallback>
                <p:oleObj name="Equation" r:id="rId4" imgW="3467100" imgH="13462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286000"/>
                        <a:ext cx="7194550" cy="279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81000" y="1981200"/>
            <a:ext cx="8534400" cy="530225"/>
          </a:xfrm>
        </p:spPr>
        <p:txBody>
          <a:bodyPr/>
          <a:lstStyle/>
          <a:p>
            <a:pPr eaLnBrk="1" hangingPunct="1"/>
            <a:r>
              <a:rPr lang="en-US" altLang="en-US" sz="2400">
                <a:solidFill>
                  <a:schemeClr val="tx1"/>
                </a:solidFill>
              </a:rPr>
              <a:t>Average Partial Effects vs. Partial Effects at Data Means</a:t>
            </a:r>
          </a:p>
        </p:txBody>
      </p:sp>
      <p:pic>
        <p:nvPicPr>
          <p:cNvPr id="72707" name="Picture 2"/>
          <p:cNvPicPr>
            <a:picLocks noChangeAspect="1" noChangeArrowheads="1"/>
          </p:cNvPicPr>
          <p:nvPr/>
        </p:nvPicPr>
        <p:blipFill>
          <a:blip r:embed="rId3" cstate="print"/>
          <a:srcRect/>
          <a:stretch>
            <a:fillRect/>
          </a:stretch>
        </p:blipFill>
        <p:spPr bwMode="auto">
          <a:xfrm>
            <a:off x="762000" y="2662238"/>
            <a:ext cx="3702050" cy="2590800"/>
          </a:xfrm>
          <a:prstGeom prst="rect">
            <a:avLst/>
          </a:prstGeom>
          <a:noFill/>
          <a:ln w="9525">
            <a:noFill/>
            <a:miter lim="800000"/>
            <a:headEnd/>
            <a:tailEnd/>
          </a:ln>
        </p:spPr>
      </p:pic>
      <p:pic>
        <p:nvPicPr>
          <p:cNvPr id="72708" name="Picture 3"/>
          <p:cNvPicPr>
            <a:picLocks noChangeAspect="1" noChangeArrowheads="1"/>
          </p:cNvPicPr>
          <p:nvPr/>
        </p:nvPicPr>
        <p:blipFill>
          <a:blip r:embed="rId4" cstate="print"/>
          <a:srcRect/>
          <a:stretch>
            <a:fillRect/>
          </a:stretch>
        </p:blipFill>
        <p:spPr bwMode="auto">
          <a:xfrm>
            <a:off x="5334000" y="2590800"/>
            <a:ext cx="2714625" cy="30099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a:xfrm>
            <a:off x="457200" y="914400"/>
            <a:ext cx="8229600" cy="838200"/>
          </a:xfrm>
        </p:spPr>
        <p:txBody>
          <a:bodyPr/>
          <a:lstStyle/>
          <a:p>
            <a:r>
              <a:rPr lang="en-US" altLang="en-US" sz="2400"/>
              <a:t>APE vs. Partial Effects at the Mean</a:t>
            </a:r>
          </a:p>
        </p:txBody>
      </p:sp>
      <p:graphicFrame>
        <p:nvGraphicFramePr>
          <p:cNvPr id="134147" name="Object 2"/>
          <p:cNvGraphicFramePr>
            <a:graphicFrameLocks noChangeAspect="1"/>
          </p:cNvGraphicFramePr>
          <p:nvPr/>
        </p:nvGraphicFramePr>
        <p:xfrm>
          <a:off x="2286000" y="1828800"/>
          <a:ext cx="4400550" cy="838200"/>
        </p:xfrm>
        <a:graphic>
          <a:graphicData uri="http://schemas.openxmlformats.org/presentationml/2006/ole">
            <mc:AlternateContent xmlns:mc="http://schemas.openxmlformats.org/markup-compatibility/2006">
              <mc:Choice xmlns:v="urn:schemas-microsoft-com:vml" Requires="v">
                <p:oleObj spid="_x0000_s313351" name="Equation" r:id="rId3" imgW="3200400" imgH="609600" progId="Equation.DSMT4">
                  <p:embed/>
                </p:oleObj>
              </mc:Choice>
              <mc:Fallback>
                <p:oleObj name="Equation" r:id="rId3" imgW="3200400" imgH="609600" progId="Equation.DSMT4">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828800"/>
                        <a:ext cx="4400550"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4148" name="Picture 3"/>
          <p:cNvPicPr>
            <a:picLocks noChangeAspect="1" noChangeArrowheads="1"/>
          </p:cNvPicPr>
          <p:nvPr/>
        </p:nvPicPr>
        <p:blipFill>
          <a:blip r:embed="rId5" cstate="print"/>
          <a:srcRect/>
          <a:stretch>
            <a:fillRect/>
          </a:stretch>
        </p:blipFill>
        <p:spPr bwMode="auto">
          <a:xfrm>
            <a:off x="1143000" y="2689225"/>
            <a:ext cx="7210425" cy="4092575"/>
          </a:xfrm>
          <a:prstGeom prst="rect">
            <a:avLst/>
          </a:prstGeom>
          <a:noFill/>
          <a:ln w="9525">
            <a:noFill/>
            <a:miter lim="800000"/>
            <a:headEnd/>
            <a:tailEnd/>
          </a:ln>
        </p:spPr>
      </p:pic>
    </p:spTree>
    <p:extLst>
      <p:ext uri="{BB962C8B-B14F-4D97-AF65-F5344CB8AC3E}">
        <p14:creationId xmlns:p14="http://schemas.microsoft.com/office/powerpoint/2010/main" val="2936929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304800" y="914400"/>
            <a:ext cx="8229600" cy="1139825"/>
          </a:xfrm>
        </p:spPr>
        <p:txBody>
          <a:bodyPr/>
          <a:lstStyle/>
          <a:p>
            <a:r>
              <a:rPr lang="en-US" altLang="en-US"/>
              <a:t>Practicalities of Nonlinearities</a:t>
            </a:r>
          </a:p>
        </p:txBody>
      </p:sp>
      <p:sp>
        <p:nvSpPr>
          <p:cNvPr id="74755" name="TextBox 2"/>
          <p:cNvSpPr txBox="1">
            <a:spLocks noChangeArrowheads="1"/>
          </p:cNvSpPr>
          <p:nvPr/>
        </p:nvSpPr>
        <p:spPr bwMode="auto">
          <a:xfrm>
            <a:off x="381000" y="2743200"/>
            <a:ext cx="7620000" cy="3324225"/>
          </a:xfrm>
          <a:prstGeom prst="rect">
            <a:avLst/>
          </a:prstGeom>
          <a:noFill/>
          <a:ln w="9525">
            <a:noFill/>
            <a:miter lim="800000"/>
            <a:headEnd/>
            <a:tailEnd/>
          </a:ln>
        </p:spPr>
        <p:txBody>
          <a:bodyPr>
            <a:spAutoFit/>
          </a:bodyPr>
          <a:lstStyle/>
          <a:p>
            <a:r>
              <a:rPr lang="en-US" altLang="en-US" sz="2400">
                <a:latin typeface="Arial" charset="0"/>
              </a:rPr>
              <a:t>PROBIT	; Lhs=doctor </a:t>
            </a:r>
          </a:p>
          <a:p>
            <a:r>
              <a:rPr lang="en-US" altLang="en-US" sz="2400">
                <a:latin typeface="Arial" charset="0"/>
              </a:rPr>
              <a:t>                  	; Rhs=one,age,agesq,income,female  </a:t>
            </a:r>
          </a:p>
          <a:p>
            <a:r>
              <a:rPr lang="en-US" altLang="en-US" sz="2400">
                <a:latin typeface="Arial" charset="0"/>
              </a:rPr>
              <a:t>                	; Partial effects $</a:t>
            </a:r>
          </a:p>
          <a:p>
            <a:endParaRPr lang="en-US" altLang="en-US" sz="2400">
              <a:latin typeface="Arial" charset="0"/>
            </a:endParaRPr>
          </a:p>
          <a:p>
            <a:endParaRPr lang="en-US" altLang="en-US" sz="2400">
              <a:latin typeface="Arial" charset="0"/>
            </a:endParaRPr>
          </a:p>
          <a:p>
            <a:r>
              <a:rPr lang="en-US" altLang="en-US" sz="2400">
                <a:latin typeface="Arial" charset="0"/>
              </a:rPr>
              <a:t>PROBIT     	; Lhs=doctor </a:t>
            </a:r>
          </a:p>
          <a:p>
            <a:r>
              <a:rPr lang="en-US" altLang="en-US" sz="2400">
                <a:latin typeface="Arial" charset="0"/>
              </a:rPr>
              <a:t>                   	; Rhs=one,age,age*age,income,female $</a:t>
            </a:r>
          </a:p>
          <a:p>
            <a:r>
              <a:rPr lang="en-US" altLang="en-US" sz="2400">
                <a:latin typeface="Arial" charset="0"/>
              </a:rPr>
              <a:t>PARTIALS 	; Effects : age $</a:t>
            </a:r>
          </a:p>
          <a:p>
            <a:endParaRPr lang="en-US" altLang="en-US">
              <a:latin typeface="Arial" charset="0"/>
            </a:endParaRPr>
          </a:p>
        </p:txBody>
      </p:sp>
      <p:sp>
        <p:nvSpPr>
          <p:cNvPr id="74756" name="TextBox 3"/>
          <p:cNvSpPr txBox="1">
            <a:spLocks noChangeArrowheads="1"/>
          </p:cNvSpPr>
          <p:nvPr/>
        </p:nvSpPr>
        <p:spPr bwMode="auto">
          <a:xfrm>
            <a:off x="2362200" y="2209800"/>
            <a:ext cx="5334000" cy="369888"/>
          </a:xfrm>
          <a:prstGeom prst="rect">
            <a:avLst/>
          </a:prstGeom>
          <a:noFill/>
          <a:ln w="9525">
            <a:noFill/>
            <a:miter lim="800000"/>
            <a:headEnd/>
            <a:tailEnd/>
          </a:ln>
        </p:spPr>
        <p:txBody>
          <a:bodyPr>
            <a:spAutoFit/>
          </a:bodyPr>
          <a:lstStyle/>
          <a:p>
            <a:r>
              <a:rPr lang="en-US" altLang="en-US" b="1">
                <a:solidFill>
                  <a:srgbClr val="FF0000"/>
                </a:solidFill>
                <a:latin typeface="Arial" charset="0"/>
              </a:rPr>
              <a:t>The software does not know that agesq = age</a:t>
            </a:r>
            <a:r>
              <a:rPr lang="en-US" altLang="en-US" b="1" baseline="30000">
                <a:solidFill>
                  <a:srgbClr val="FF0000"/>
                </a:solidFill>
                <a:latin typeface="Arial" charset="0"/>
              </a:rPr>
              <a:t>2</a:t>
            </a:r>
            <a:r>
              <a:rPr lang="en-US" altLang="en-US" b="1">
                <a:solidFill>
                  <a:srgbClr val="FF0000"/>
                </a:solidFill>
                <a:latin typeface="Arial" charset="0"/>
              </a:rPr>
              <a:t>.</a:t>
            </a:r>
          </a:p>
        </p:txBody>
      </p:sp>
      <p:sp>
        <p:nvSpPr>
          <p:cNvPr id="74757" name="TextBox 4"/>
          <p:cNvSpPr txBox="1">
            <a:spLocks noChangeArrowheads="1"/>
          </p:cNvSpPr>
          <p:nvPr/>
        </p:nvSpPr>
        <p:spPr bwMode="auto">
          <a:xfrm>
            <a:off x="2362200" y="4125913"/>
            <a:ext cx="5334000" cy="369887"/>
          </a:xfrm>
          <a:prstGeom prst="rect">
            <a:avLst/>
          </a:prstGeom>
          <a:noFill/>
          <a:ln w="9525">
            <a:noFill/>
            <a:miter lim="800000"/>
            <a:headEnd/>
            <a:tailEnd/>
          </a:ln>
        </p:spPr>
        <p:txBody>
          <a:bodyPr>
            <a:spAutoFit/>
          </a:bodyPr>
          <a:lstStyle/>
          <a:p>
            <a:r>
              <a:rPr lang="en-US" altLang="en-US" b="1">
                <a:solidFill>
                  <a:srgbClr val="FF0000"/>
                </a:solidFill>
                <a:latin typeface="Arial" charset="0"/>
              </a:rPr>
              <a:t>The software now knows that age * age is age</a:t>
            </a:r>
            <a:r>
              <a:rPr lang="en-US" altLang="en-US" b="1" baseline="30000">
                <a:solidFill>
                  <a:srgbClr val="FF0000"/>
                </a:solidFill>
                <a:latin typeface="Arial" charset="0"/>
              </a:rPr>
              <a:t>2</a:t>
            </a:r>
            <a:r>
              <a:rPr lang="en-US" altLang="en-US" b="1">
                <a:solidFill>
                  <a:srgbClr val="FF0000"/>
                </a:solidFill>
                <a:latin typeface="Arial" charset="0"/>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457200" y="487363"/>
            <a:ext cx="3429000" cy="884237"/>
          </a:xfrm>
        </p:spPr>
        <p:txBody>
          <a:bodyPr/>
          <a:lstStyle/>
          <a:p>
            <a:r>
              <a:rPr lang="en-US" altLang="en-US"/>
              <a:t>Odds Ratios</a:t>
            </a:r>
          </a:p>
        </p:txBody>
      </p:sp>
      <p:sp>
        <p:nvSpPr>
          <p:cNvPr id="79875" name="Content Placeholder 2"/>
          <p:cNvSpPr>
            <a:spLocks noGrp="1"/>
          </p:cNvSpPr>
          <p:nvPr>
            <p:ph idx="1"/>
          </p:nvPr>
        </p:nvSpPr>
        <p:spPr>
          <a:xfrm>
            <a:off x="3810000" y="838200"/>
            <a:ext cx="4800600" cy="838200"/>
          </a:xfrm>
        </p:spPr>
        <p:txBody>
          <a:bodyPr/>
          <a:lstStyle/>
          <a:p>
            <a:pPr marL="0" indent="0">
              <a:buFont typeface="Wingdings" pitchFamily="2" charset="2"/>
              <a:buNone/>
            </a:pPr>
            <a:r>
              <a:rPr lang="en-US" altLang="en-US" sz="2000" b="1">
                <a:solidFill>
                  <a:srgbClr val="FF0000"/>
                </a:solidFill>
                <a:latin typeface="Arial" charset="0"/>
                <a:cs typeface="Arial" charset="0"/>
              </a:rPr>
              <a:t>This calculation is not meaningful if the model is not a binary logit model</a:t>
            </a:r>
          </a:p>
          <a:p>
            <a:pPr marL="0" indent="0">
              <a:buFont typeface="Wingdings" pitchFamily="2" charset="2"/>
              <a:buNone/>
            </a:pPr>
            <a:endParaRPr lang="en-US" altLang="en-US"/>
          </a:p>
          <a:p>
            <a:pPr marL="0" indent="0">
              <a:buFont typeface="Wingdings" pitchFamily="2" charset="2"/>
              <a:buNone/>
            </a:pPr>
            <a:endParaRPr lang="en-US" altLang="en-US"/>
          </a:p>
        </p:txBody>
      </p:sp>
      <p:graphicFrame>
        <p:nvGraphicFramePr>
          <p:cNvPr id="79876" name="Object 2"/>
          <p:cNvGraphicFramePr>
            <a:graphicFrameLocks noChangeAspect="1"/>
          </p:cNvGraphicFramePr>
          <p:nvPr/>
        </p:nvGraphicFramePr>
        <p:xfrm>
          <a:off x="2043113" y="1676400"/>
          <a:ext cx="5741987" cy="4313238"/>
        </p:xfrm>
        <a:graphic>
          <a:graphicData uri="http://schemas.openxmlformats.org/presentationml/2006/ole">
            <mc:AlternateContent xmlns:mc="http://schemas.openxmlformats.org/markup-compatibility/2006">
              <mc:Choice xmlns:v="urn:schemas-microsoft-com:vml" Requires="v">
                <p:oleObj spid="_x0000_s79894" name="Equation" r:id="rId4" imgW="2908300" imgH="2184400" progId="Equation.DSMT4">
                  <p:embed/>
                </p:oleObj>
              </mc:Choice>
              <mc:Fallback>
                <p:oleObj name="Equation" r:id="rId4" imgW="2908300" imgH="2184400" progId="Equation.DSMT4">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113" y="1676400"/>
                        <a:ext cx="5741987" cy="431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9877" name="Rectangle 4"/>
          <p:cNvSpPr>
            <a:spLocks noChangeArrowheads="1"/>
          </p:cNvSpPr>
          <p:nvPr/>
        </p:nvSpPr>
        <p:spPr bwMode="auto">
          <a:xfrm>
            <a:off x="1905000" y="1676400"/>
            <a:ext cx="4953000" cy="1676400"/>
          </a:xfrm>
          <a:prstGeom prst="rect">
            <a:avLst/>
          </a:prstGeom>
          <a:solidFill>
            <a:srgbClr val="99CC00">
              <a:alpha val="18823"/>
            </a:srgbClr>
          </a:solidFill>
          <a:ln w="19050" algn="ctr">
            <a:solidFill>
              <a:schemeClr val="tx1"/>
            </a:solidFill>
            <a:round/>
            <a:headEnd/>
            <a:tailEnd/>
          </a:ln>
        </p:spPr>
        <p:txBody>
          <a:bodyPr wrap="none"/>
          <a:lstStyle/>
          <a:p>
            <a:endParaRPr lang="en-US" altLang="en-US"/>
          </a:p>
        </p:txBody>
      </p:sp>
      <p:sp>
        <p:nvSpPr>
          <p:cNvPr id="79878" name="Rectangle 5"/>
          <p:cNvSpPr>
            <a:spLocks noChangeArrowheads="1"/>
          </p:cNvSpPr>
          <p:nvPr/>
        </p:nvSpPr>
        <p:spPr bwMode="auto">
          <a:xfrm>
            <a:off x="1828800" y="5181600"/>
            <a:ext cx="6019800" cy="838200"/>
          </a:xfrm>
          <a:prstGeom prst="rect">
            <a:avLst/>
          </a:prstGeom>
          <a:solidFill>
            <a:srgbClr val="99CC00">
              <a:alpha val="18823"/>
            </a:srgbClr>
          </a:solidFill>
          <a:ln w="19050" algn="ctr">
            <a:solidFill>
              <a:schemeClr val="tx1"/>
            </a:solidFill>
            <a:round/>
            <a:headEnd/>
            <a:tailEnd/>
          </a:ln>
        </p:spPr>
        <p:txBody>
          <a:bodyPr wrap="none"/>
          <a:lstStyle/>
          <a:p>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533400" y="381000"/>
            <a:ext cx="8229600" cy="1143000"/>
          </a:xfrm>
        </p:spPr>
        <p:txBody>
          <a:bodyPr/>
          <a:lstStyle/>
          <a:p>
            <a:r>
              <a:rPr lang="en-US" altLang="en-US"/>
              <a:t>Odds Ratio</a:t>
            </a:r>
          </a:p>
        </p:txBody>
      </p:sp>
      <p:sp>
        <p:nvSpPr>
          <p:cNvPr id="80899" name="Content Placeholder 2"/>
          <p:cNvSpPr>
            <a:spLocks noGrp="1"/>
          </p:cNvSpPr>
          <p:nvPr>
            <p:ph idx="1"/>
          </p:nvPr>
        </p:nvSpPr>
        <p:spPr>
          <a:xfrm>
            <a:off x="457200" y="1676400"/>
            <a:ext cx="8229600" cy="4302125"/>
          </a:xfrm>
        </p:spPr>
        <p:txBody>
          <a:bodyPr/>
          <a:lstStyle/>
          <a:p>
            <a:r>
              <a:rPr lang="en-US" altLang="en-US" dirty="0"/>
              <a:t>Exp(</a:t>
            </a:r>
            <a:r>
              <a:rPr lang="en-US" altLang="en-US" dirty="0">
                <a:sym typeface="Symbol" pitchFamily="18" charset="2"/>
              </a:rPr>
              <a:t></a:t>
            </a:r>
            <a:r>
              <a:rPr lang="en-US" altLang="en-US" dirty="0"/>
              <a:t>) = </a:t>
            </a:r>
            <a:r>
              <a:rPr lang="en-US" altLang="en-US" b="1" dirty="0">
                <a:solidFill>
                  <a:srgbClr val="FF0000"/>
                </a:solidFill>
              </a:rPr>
              <a:t>multiplicative</a:t>
            </a:r>
            <a:r>
              <a:rPr lang="en-US" altLang="en-US" dirty="0"/>
              <a:t> change in the odds ratio when z changes by 1 unit.</a:t>
            </a:r>
          </a:p>
          <a:p>
            <a:r>
              <a:rPr lang="en-US" altLang="en-US" dirty="0" err="1"/>
              <a:t>dOR</a:t>
            </a:r>
            <a:r>
              <a:rPr lang="en-US" altLang="en-US" dirty="0"/>
              <a:t>(</a:t>
            </a:r>
            <a:r>
              <a:rPr lang="en-US" altLang="en-US" b="1" dirty="0" err="1"/>
              <a:t>x</a:t>
            </a:r>
            <a:r>
              <a:rPr lang="en-US" altLang="en-US" dirty="0" err="1"/>
              <a:t>,z</a:t>
            </a:r>
            <a:r>
              <a:rPr lang="en-US" altLang="en-US" dirty="0"/>
              <a:t>)/d</a:t>
            </a:r>
            <a:r>
              <a:rPr lang="en-US" altLang="en-US" b="1" dirty="0"/>
              <a:t>x</a:t>
            </a:r>
            <a:r>
              <a:rPr lang="en-US" altLang="en-US" dirty="0"/>
              <a:t> = OR(</a:t>
            </a:r>
            <a:r>
              <a:rPr lang="en-US" altLang="en-US" b="1" dirty="0" err="1"/>
              <a:t>x</a:t>
            </a:r>
            <a:r>
              <a:rPr lang="en-US" altLang="en-US" dirty="0" err="1"/>
              <a:t>,z</a:t>
            </a:r>
            <a:r>
              <a:rPr lang="en-US" altLang="en-US" dirty="0"/>
              <a:t>)*</a:t>
            </a:r>
            <a:r>
              <a:rPr lang="en-US" altLang="en-US" b="1" dirty="0">
                <a:sym typeface="Symbol" pitchFamily="18" charset="2"/>
              </a:rPr>
              <a:t></a:t>
            </a:r>
            <a:r>
              <a:rPr lang="en-US" altLang="en-US" dirty="0">
                <a:sym typeface="Symbol" pitchFamily="18" charset="2"/>
              </a:rPr>
              <a:t>, not exp(</a:t>
            </a:r>
            <a:r>
              <a:rPr lang="en-US" altLang="en-US" b="1" dirty="0">
                <a:sym typeface="Symbol" pitchFamily="18" charset="2"/>
              </a:rPr>
              <a:t></a:t>
            </a:r>
            <a:r>
              <a:rPr lang="en-US" altLang="en-US" dirty="0">
                <a:sym typeface="Symbol" pitchFamily="18" charset="2"/>
              </a:rPr>
              <a:t>)</a:t>
            </a:r>
          </a:p>
          <a:p>
            <a:r>
              <a:rPr lang="en-US" altLang="en-US" dirty="0">
                <a:sym typeface="Symbol" pitchFamily="18" charset="2"/>
              </a:rPr>
              <a:t>The “odds ratio” is not a partial effect – it is not a derivative.</a:t>
            </a:r>
          </a:p>
          <a:p>
            <a:r>
              <a:rPr lang="en-US" altLang="en-US" dirty="0">
                <a:sym typeface="Symbol" pitchFamily="18" charset="2"/>
              </a:rPr>
              <a:t>It is only meaningful when the odds ratio is itself of interest and the change of the variable by a whole unit is meaningful.</a:t>
            </a:r>
          </a:p>
          <a:p>
            <a:r>
              <a:rPr lang="en-US" altLang="en-US" dirty="0">
                <a:sym typeface="Symbol" pitchFamily="18" charset="2"/>
              </a:rPr>
              <a:t>“Odds ratios” might be interesting for dummy variables</a:t>
            </a:r>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5"/>
          <p:cNvPicPr>
            <a:picLocks noChangeAspect="1" noChangeArrowheads="1"/>
          </p:cNvPicPr>
          <p:nvPr/>
        </p:nvPicPr>
        <p:blipFill>
          <a:blip r:embed="rId3" cstate="print"/>
          <a:srcRect/>
          <a:stretch>
            <a:fillRect/>
          </a:stretch>
        </p:blipFill>
        <p:spPr bwMode="auto">
          <a:xfrm>
            <a:off x="914400" y="1143000"/>
            <a:ext cx="8007350" cy="2811463"/>
          </a:xfrm>
          <a:prstGeom prst="rect">
            <a:avLst/>
          </a:prstGeom>
          <a:noFill/>
          <a:ln w="9525">
            <a:noFill/>
            <a:miter lim="800000"/>
            <a:headEnd/>
            <a:tailEnd/>
          </a:ln>
        </p:spPr>
      </p:pic>
      <p:pic>
        <p:nvPicPr>
          <p:cNvPr id="81923" name="Picture 7"/>
          <p:cNvPicPr>
            <a:picLocks noChangeAspect="1" noChangeArrowheads="1"/>
          </p:cNvPicPr>
          <p:nvPr/>
        </p:nvPicPr>
        <p:blipFill>
          <a:blip r:embed="rId4" cstate="print"/>
          <a:srcRect/>
          <a:stretch>
            <a:fillRect/>
          </a:stretch>
        </p:blipFill>
        <p:spPr bwMode="auto">
          <a:xfrm>
            <a:off x="838200" y="4048125"/>
            <a:ext cx="8007350" cy="2581275"/>
          </a:xfrm>
          <a:prstGeom prst="rect">
            <a:avLst/>
          </a:prstGeom>
          <a:noFill/>
          <a:ln w="9525">
            <a:noFill/>
            <a:miter lim="800000"/>
            <a:headEnd/>
            <a:tailEnd/>
          </a:ln>
        </p:spPr>
      </p:pic>
      <p:sp>
        <p:nvSpPr>
          <p:cNvPr id="81924" name="TextBox 3"/>
          <p:cNvSpPr txBox="1">
            <a:spLocks noChangeArrowheads="1"/>
          </p:cNvSpPr>
          <p:nvPr/>
        </p:nvSpPr>
        <p:spPr bwMode="auto">
          <a:xfrm>
            <a:off x="1066800" y="762000"/>
            <a:ext cx="7467600" cy="381000"/>
          </a:xfrm>
          <a:prstGeom prst="rect">
            <a:avLst/>
          </a:prstGeom>
          <a:noFill/>
          <a:ln w="9525">
            <a:noFill/>
            <a:miter lim="800000"/>
            <a:headEnd/>
            <a:tailEnd/>
          </a:ln>
        </p:spPr>
        <p:txBody>
          <a:bodyPr>
            <a:spAutoFit/>
          </a:bodyPr>
          <a:lstStyle/>
          <a:p>
            <a:r>
              <a:rPr lang="en-US" altLang="en-US" b="1">
                <a:latin typeface="Tahoma" pitchFamily="34" charset="0"/>
                <a:cs typeface="Tahoma" pitchFamily="34" charset="0"/>
              </a:rPr>
              <a:t>Cautions About reported Odds Ratios</a:t>
            </a:r>
          </a:p>
        </p:txBody>
      </p:sp>
      <p:cxnSp>
        <p:nvCxnSpPr>
          <p:cNvPr id="81925" name="Straight Arrow Connector 5"/>
          <p:cNvCxnSpPr>
            <a:cxnSpLocks noChangeShapeType="1"/>
          </p:cNvCxnSpPr>
          <p:nvPr/>
        </p:nvCxnSpPr>
        <p:spPr bwMode="auto">
          <a:xfrm rot="5400000">
            <a:off x="4572001" y="4648200"/>
            <a:ext cx="1371600" cy="3175"/>
          </a:xfrm>
          <a:prstGeom prst="straightConnector1">
            <a:avLst/>
          </a:prstGeom>
          <a:noFill/>
          <a:ln w="57150" algn="ctr">
            <a:solidFill>
              <a:srgbClr val="FF3300"/>
            </a:solidFill>
            <a:round/>
            <a:headEnd type="triangle" w="med" len="med"/>
            <a:tailEnd type="triangle" w="med" len="med"/>
          </a:ln>
        </p:spPr>
      </p:cxnSp>
      <p:sp>
        <p:nvSpPr>
          <p:cNvPr id="81926" name="Rectangle 6"/>
          <p:cNvSpPr>
            <a:spLocks noChangeArrowheads="1"/>
          </p:cNvSpPr>
          <p:nvPr/>
        </p:nvSpPr>
        <p:spPr bwMode="auto">
          <a:xfrm>
            <a:off x="2590800" y="5791200"/>
            <a:ext cx="1981200" cy="304800"/>
          </a:xfrm>
          <a:prstGeom prst="rect">
            <a:avLst/>
          </a:prstGeom>
          <a:solidFill>
            <a:srgbClr val="CCCC00">
              <a:alpha val="18823"/>
            </a:srgbClr>
          </a:solidFill>
          <a:ln w="19050" algn="ctr">
            <a:solidFill>
              <a:schemeClr val="tx1"/>
            </a:solidFill>
            <a:round/>
            <a:headEnd/>
            <a:tailEnd/>
          </a:ln>
        </p:spPr>
        <p:txBody>
          <a:bodyPr wrap="none"/>
          <a:lstStyle/>
          <a:p>
            <a:endParaRPr lang="en-US" altLang="en-US"/>
          </a:p>
        </p:txBody>
      </p:sp>
      <p:sp>
        <p:nvSpPr>
          <p:cNvPr id="81927" name="Rectangle 7"/>
          <p:cNvSpPr>
            <a:spLocks noChangeArrowheads="1"/>
          </p:cNvSpPr>
          <p:nvPr/>
        </p:nvSpPr>
        <p:spPr bwMode="auto">
          <a:xfrm>
            <a:off x="6705600" y="5791200"/>
            <a:ext cx="2057400" cy="304800"/>
          </a:xfrm>
          <a:prstGeom prst="rect">
            <a:avLst/>
          </a:prstGeom>
          <a:solidFill>
            <a:srgbClr val="CCCC00">
              <a:alpha val="18823"/>
            </a:srgbClr>
          </a:solidFill>
          <a:ln w="19050" algn="ctr">
            <a:solidFill>
              <a:schemeClr val="tx1"/>
            </a:solidFill>
            <a:round/>
            <a:headEnd/>
            <a:tailEnd/>
          </a:ln>
        </p:spPr>
        <p:txBody>
          <a:bodyPr wrap="none"/>
          <a:lstStyle/>
          <a:p>
            <a:endParaRPr lang="en-US" altLang="en-US"/>
          </a:p>
        </p:txBody>
      </p:sp>
      <p:sp>
        <p:nvSpPr>
          <p:cNvPr id="81928" name="Rectangle 8"/>
          <p:cNvSpPr>
            <a:spLocks noChangeArrowheads="1"/>
          </p:cNvSpPr>
          <p:nvPr/>
        </p:nvSpPr>
        <p:spPr bwMode="auto">
          <a:xfrm>
            <a:off x="6705600" y="2895600"/>
            <a:ext cx="2133600" cy="304800"/>
          </a:xfrm>
          <a:prstGeom prst="rect">
            <a:avLst/>
          </a:prstGeom>
          <a:solidFill>
            <a:srgbClr val="CCCC00">
              <a:alpha val="18823"/>
            </a:srgbClr>
          </a:solidFill>
          <a:ln w="19050" algn="ctr">
            <a:solidFill>
              <a:schemeClr val="tx1"/>
            </a:solidFill>
            <a:round/>
            <a:headEnd/>
            <a:tailEnd/>
          </a:ln>
        </p:spPr>
        <p:txBody>
          <a:bodyPr wrap="none"/>
          <a:lstStyle/>
          <a:p>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1"/>
          <p:cNvPicPr>
            <a:picLocks noChangeAspect="1"/>
          </p:cNvPicPr>
          <p:nvPr/>
        </p:nvPicPr>
        <p:blipFill>
          <a:blip r:embed="rId3" cstate="print"/>
          <a:srcRect/>
          <a:stretch>
            <a:fillRect/>
          </a:stretch>
        </p:blipFill>
        <p:spPr bwMode="auto">
          <a:xfrm>
            <a:off x="838200" y="1371600"/>
            <a:ext cx="7762875" cy="4791075"/>
          </a:xfrm>
          <a:prstGeom prst="rect">
            <a:avLst/>
          </a:prstGeom>
          <a:noFill/>
          <a:ln w="9525">
            <a:noFill/>
            <a:miter lim="800000"/>
            <a:headEnd/>
            <a:tailEnd/>
          </a:ln>
        </p:spPr>
      </p:pic>
    </p:spTree>
    <p:extLst>
      <p:ext uri="{BB962C8B-B14F-4D97-AF65-F5344CB8AC3E}">
        <p14:creationId xmlns:p14="http://schemas.microsoft.com/office/powerpoint/2010/main" val="19457773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1"/>
          <p:cNvPicPr>
            <a:picLocks noChangeAspect="1"/>
          </p:cNvPicPr>
          <p:nvPr/>
        </p:nvPicPr>
        <p:blipFill>
          <a:blip r:embed="rId3" cstate="print"/>
          <a:srcRect/>
          <a:stretch>
            <a:fillRect/>
          </a:stretch>
        </p:blipFill>
        <p:spPr bwMode="auto">
          <a:xfrm>
            <a:off x="457200" y="1143000"/>
            <a:ext cx="8407400" cy="5105400"/>
          </a:xfrm>
          <a:prstGeom prst="rect">
            <a:avLst/>
          </a:prstGeom>
          <a:noFill/>
          <a:ln w="9525">
            <a:noFill/>
            <a:miter lim="800000"/>
            <a:headEnd/>
            <a:tailEnd/>
          </a:ln>
        </p:spPr>
      </p:pic>
      <p:sp>
        <p:nvSpPr>
          <p:cNvPr id="149507" name="Rectangle 2"/>
          <p:cNvSpPr>
            <a:spLocks noChangeArrowheads="1"/>
          </p:cNvSpPr>
          <p:nvPr/>
        </p:nvSpPr>
        <p:spPr bwMode="auto">
          <a:xfrm>
            <a:off x="228600" y="4876800"/>
            <a:ext cx="8305800" cy="762000"/>
          </a:xfrm>
          <a:prstGeom prst="rect">
            <a:avLst/>
          </a:prstGeom>
          <a:solidFill>
            <a:srgbClr val="FFC000">
              <a:alpha val="21176"/>
            </a:srgbClr>
          </a:solidFill>
          <a:ln w="19050" algn="ctr">
            <a:solidFill>
              <a:schemeClr val="tx1"/>
            </a:solidFill>
            <a:round/>
            <a:headEnd/>
            <a:tailEnd/>
          </a:ln>
        </p:spPr>
        <p:txBody>
          <a:bodyPr wrap="none"/>
          <a:lstStyle/>
          <a:p>
            <a:endParaRPr lang="en-US" altLang="en-US"/>
          </a:p>
        </p:txBody>
      </p:sp>
    </p:spTree>
    <p:extLst>
      <p:ext uri="{BB962C8B-B14F-4D97-AF65-F5344CB8AC3E}">
        <p14:creationId xmlns:p14="http://schemas.microsoft.com/office/powerpoint/2010/main" val="26021713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1"/>
          <p:cNvPicPr>
            <a:picLocks noChangeAspect="1"/>
          </p:cNvPicPr>
          <p:nvPr/>
        </p:nvPicPr>
        <p:blipFill>
          <a:blip r:embed="rId3" cstate="print"/>
          <a:srcRect/>
          <a:stretch>
            <a:fillRect/>
          </a:stretch>
        </p:blipFill>
        <p:spPr bwMode="auto">
          <a:xfrm>
            <a:off x="3429000" y="914400"/>
            <a:ext cx="4919663" cy="5727700"/>
          </a:xfrm>
          <a:prstGeom prst="rect">
            <a:avLst/>
          </a:prstGeom>
          <a:noFill/>
          <a:ln w="9525">
            <a:noFill/>
            <a:miter lim="800000"/>
            <a:headEnd/>
            <a:tailEnd/>
          </a:ln>
        </p:spPr>
      </p:pic>
      <p:sp>
        <p:nvSpPr>
          <p:cNvPr id="150531" name="TextBox 1"/>
          <p:cNvSpPr txBox="1">
            <a:spLocks noChangeArrowheads="1"/>
          </p:cNvSpPr>
          <p:nvPr/>
        </p:nvSpPr>
        <p:spPr bwMode="auto">
          <a:xfrm>
            <a:off x="304800" y="1447800"/>
            <a:ext cx="2895600" cy="369888"/>
          </a:xfrm>
          <a:prstGeom prst="rect">
            <a:avLst/>
          </a:prstGeom>
          <a:noFill/>
          <a:ln w="9525">
            <a:noFill/>
            <a:miter lim="800000"/>
            <a:headEnd/>
            <a:tailEnd/>
          </a:ln>
        </p:spPr>
        <p:txBody>
          <a:bodyPr>
            <a:spAutoFit/>
          </a:bodyPr>
          <a:lstStyle/>
          <a:p>
            <a:r>
              <a:rPr lang="en-US" altLang="en-US"/>
              <a:t>Effect on Prob(Visit Doctor)</a:t>
            </a:r>
          </a:p>
        </p:txBody>
      </p:sp>
    </p:spTree>
    <p:extLst>
      <p:ext uri="{BB962C8B-B14F-4D97-AF65-F5344CB8AC3E}">
        <p14:creationId xmlns:p14="http://schemas.microsoft.com/office/powerpoint/2010/main" val="2335677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p:cNvSpPr>
          <p:nvPr>
            <p:ph type="title"/>
          </p:nvPr>
        </p:nvSpPr>
        <p:spPr>
          <a:xfrm>
            <a:off x="609600" y="914400"/>
            <a:ext cx="8229600" cy="609600"/>
          </a:xfrm>
        </p:spPr>
        <p:txBody>
          <a:bodyPr/>
          <a:lstStyle/>
          <a:p>
            <a:r>
              <a:rPr lang="en-US" altLang="en-US"/>
              <a:t>A Dynamic Ordered Probit Model</a:t>
            </a:r>
          </a:p>
        </p:txBody>
      </p:sp>
      <p:pic>
        <p:nvPicPr>
          <p:cNvPr id="151555" name="Picture 2"/>
          <p:cNvPicPr>
            <a:picLocks noChangeAspect="1" noChangeArrowheads="1"/>
          </p:cNvPicPr>
          <p:nvPr/>
        </p:nvPicPr>
        <p:blipFill>
          <a:blip r:embed="rId2" cstate="print"/>
          <a:srcRect/>
          <a:stretch>
            <a:fillRect/>
          </a:stretch>
        </p:blipFill>
        <p:spPr bwMode="auto">
          <a:xfrm>
            <a:off x="1219200" y="1981200"/>
            <a:ext cx="7334250" cy="4186238"/>
          </a:xfrm>
          <a:prstGeom prst="rect">
            <a:avLst/>
          </a:prstGeom>
          <a:noFill/>
          <a:ln w="9525">
            <a:noFill/>
            <a:miter lim="800000"/>
            <a:headEnd/>
            <a:tailEnd/>
          </a:ln>
        </p:spPr>
      </p:pic>
    </p:spTree>
    <p:extLst>
      <p:ext uri="{BB962C8B-B14F-4D97-AF65-F5344CB8AC3E}">
        <p14:creationId xmlns:p14="http://schemas.microsoft.com/office/powerpoint/2010/main" val="3515877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p:nvPr>
        </p:nvSpPr>
        <p:spPr>
          <a:xfrm>
            <a:off x="609600" y="1295400"/>
            <a:ext cx="8229600" cy="530225"/>
          </a:xfrm>
        </p:spPr>
        <p:txBody>
          <a:bodyPr/>
          <a:lstStyle/>
          <a:p>
            <a:r>
              <a:rPr lang="en-US" altLang="en-US"/>
              <a:t>Model for Self Assessed Health</a:t>
            </a:r>
          </a:p>
        </p:txBody>
      </p:sp>
      <p:sp>
        <p:nvSpPr>
          <p:cNvPr id="152579" name="Content Placeholder 2"/>
          <p:cNvSpPr>
            <a:spLocks noGrp="1"/>
          </p:cNvSpPr>
          <p:nvPr>
            <p:ph idx="1"/>
          </p:nvPr>
        </p:nvSpPr>
        <p:spPr>
          <a:xfrm>
            <a:off x="533400" y="1981200"/>
            <a:ext cx="8229600" cy="3048000"/>
          </a:xfrm>
        </p:spPr>
        <p:txBody>
          <a:bodyPr/>
          <a:lstStyle/>
          <a:p>
            <a:r>
              <a:rPr lang="en-US" altLang="en-US">
                <a:latin typeface="Arial" charset="0"/>
                <a:cs typeface="Arial" charset="0"/>
              </a:rPr>
              <a:t>British Household Panel Survey (BHPS) </a:t>
            </a:r>
          </a:p>
          <a:p>
            <a:pPr lvl="1"/>
            <a:r>
              <a:rPr lang="en-US" altLang="en-US">
                <a:latin typeface="Arial" charset="0"/>
                <a:cs typeface="Arial" charset="0"/>
              </a:rPr>
              <a:t>Waves 1-8, 1991-1998</a:t>
            </a:r>
          </a:p>
          <a:p>
            <a:pPr lvl="1"/>
            <a:r>
              <a:rPr lang="en-US" altLang="en-US">
                <a:latin typeface="Arial" charset="0"/>
                <a:cs typeface="Arial" charset="0"/>
              </a:rPr>
              <a:t>Self assessed health on 0,1,2,3,4 scale</a:t>
            </a:r>
          </a:p>
          <a:p>
            <a:pPr lvl="1"/>
            <a:r>
              <a:rPr lang="en-US" altLang="en-US">
                <a:latin typeface="Arial" charset="0"/>
                <a:cs typeface="Arial" charset="0"/>
              </a:rPr>
              <a:t>Sociological and demographic covariates</a:t>
            </a:r>
          </a:p>
          <a:p>
            <a:pPr lvl="1"/>
            <a:r>
              <a:rPr lang="en-US" altLang="en-US">
                <a:latin typeface="Arial" charset="0"/>
                <a:cs typeface="Arial" charset="0"/>
              </a:rPr>
              <a:t>Dynamics – inertia in reporting of top scale</a:t>
            </a:r>
          </a:p>
          <a:p>
            <a:r>
              <a:rPr lang="en-US" altLang="en-US">
                <a:latin typeface="Arial" charset="0"/>
                <a:cs typeface="Arial" charset="0"/>
              </a:rPr>
              <a:t>Dynamic ordered probit model</a:t>
            </a:r>
          </a:p>
          <a:p>
            <a:pPr lvl="1"/>
            <a:r>
              <a:rPr lang="en-US" altLang="en-US">
                <a:latin typeface="Arial" charset="0"/>
                <a:cs typeface="Arial" charset="0"/>
              </a:rPr>
              <a:t>Balanced panel – analyze dynamics</a:t>
            </a:r>
          </a:p>
          <a:p>
            <a:pPr lvl="1"/>
            <a:r>
              <a:rPr lang="en-US" altLang="en-US">
                <a:latin typeface="Arial" charset="0"/>
                <a:cs typeface="Arial" charset="0"/>
              </a:rPr>
              <a:t>Unbalanced panel – examine attrition</a:t>
            </a:r>
          </a:p>
        </p:txBody>
      </p:sp>
    </p:spTree>
    <p:extLst>
      <p:ext uri="{BB962C8B-B14F-4D97-AF65-F5344CB8AC3E}">
        <p14:creationId xmlns:p14="http://schemas.microsoft.com/office/powerpoint/2010/main" val="24837376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p:cNvSpPr>
            <a:spLocks noGrp="1"/>
          </p:cNvSpPr>
          <p:nvPr>
            <p:ph type="title"/>
          </p:nvPr>
        </p:nvSpPr>
        <p:spPr>
          <a:xfrm>
            <a:off x="609600" y="609600"/>
            <a:ext cx="8229600" cy="1143000"/>
          </a:xfrm>
        </p:spPr>
        <p:txBody>
          <a:bodyPr/>
          <a:lstStyle/>
          <a:p>
            <a:r>
              <a:rPr lang="en-US" altLang="en-US"/>
              <a:t>Partial Effect for a Category</a:t>
            </a:r>
          </a:p>
        </p:txBody>
      </p:sp>
      <p:pic>
        <p:nvPicPr>
          <p:cNvPr id="153603" name="Picture 2"/>
          <p:cNvPicPr>
            <a:picLocks noChangeAspect="1" noChangeArrowheads="1"/>
          </p:cNvPicPr>
          <p:nvPr/>
        </p:nvPicPr>
        <p:blipFill>
          <a:blip r:embed="rId2" cstate="print"/>
          <a:srcRect/>
          <a:stretch>
            <a:fillRect/>
          </a:stretch>
        </p:blipFill>
        <p:spPr bwMode="auto">
          <a:xfrm>
            <a:off x="609600" y="2438400"/>
            <a:ext cx="3073400" cy="1524000"/>
          </a:xfrm>
          <a:prstGeom prst="rect">
            <a:avLst/>
          </a:prstGeom>
          <a:noFill/>
          <a:ln w="9525">
            <a:noFill/>
            <a:miter lim="800000"/>
            <a:headEnd/>
            <a:tailEnd/>
          </a:ln>
        </p:spPr>
      </p:pic>
      <p:pic>
        <p:nvPicPr>
          <p:cNvPr id="153604" name="Picture 2"/>
          <p:cNvPicPr>
            <a:picLocks noChangeAspect="1" noChangeArrowheads="1"/>
          </p:cNvPicPr>
          <p:nvPr/>
        </p:nvPicPr>
        <p:blipFill>
          <a:blip r:embed="rId3" cstate="print"/>
          <a:srcRect/>
          <a:stretch>
            <a:fillRect/>
          </a:stretch>
        </p:blipFill>
        <p:spPr bwMode="auto">
          <a:xfrm>
            <a:off x="4495800" y="2590800"/>
            <a:ext cx="3657600" cy="1238250"/>
          </a:xfrm>
          <a:prstGeom prst="rect">
            <a:avLst/>
          </a:prstGeom>
          <a:noFill/>
          <a:ln w="9525">
            <a:noFill/>
            <a:miter lim="800000"/>
            <a:headEnd/>
            <a:tailEnd/>
          </a:ln>
        </p:spPr>
      </p:pic>
      <p:sp>
        <p:nvSpPr>
          <p:cNvPr id="153605" name="Rectangle 4"/>
          <p:cNvSpPr>
            <a:spLocks noChangeArrowheads="1"/>
          </p:cNvSpPr>
          <p:nvPr/>
        </p:nvSpPr>
        <p:spPr bwMode="auto">
          <a:xfrm>
            <a:off x="609600" y="3581400"/>
            <a:ext cx="533400" cy="304800"/>
          </a:xfrm>
          <a:prstGeom prst="rect">
            <a:avLst/>
          </a:prstGeom>
          <a:solidFill>
            <a:srgbClr val="7030A0">
              <a:alpha val="10196"/>
            </a:srgbClr>
          </a:solidFill>
          <a:ln w="19050" algn="ctr">
            <a:solidFill>
              <a:schemeClr val="tx1"/>
            </a:solidFill>
            <a:round/>
            <a:headEnd/>
            <a:tailEnd/>
          </a:ln>
        </p:spPr>
        <p:txBody>
          <a:bodyPr wrap="none"/>
          <a:lstStyle/>
          <a:p>
            <a:endParaRPr lang="en-US" altLang="en-US"/>
          </a:p>
        </p:txBody>
      </p:sp>
      <p:cxnSp>
        <p:nvCxnSpPr>
          <p:cNvPr id="153606" name="Straight Arrow Connector 6"/>
          <p:cNvCxnSpPr>
            <a:cxnSpLocks noChangeShapeType="1"/>
            <a:stCxn id="153605" idx="3"/>
          </p:cNvCxnSpPr>
          <p:nvPr/>
        </p:nvCxnSpPr>
        <p:spPr bwMode="auto">
          <a:xfrm flipV="1">
            <a:off x="1143000" y="3200400"/>
            <a:ext cx="3124200" cy="533400"/>
          </a:xfrm>
          <a:prstGeom prst="straightConnector1">
            <a:avLst/>
          </a:prstGeom>
          <a:noFill/>
          <a:ln w="19050" algn="ctr">
            <a:solidFill>
              <a:schemeClr val="tx1"/>
            </a:solidFill>
            <a:round/>
            <a:headEnd/>
            <a:tailEnd type="arrow" w="med" len="med"/>
          </a:ln>
        </p:spPr>
      </p:cxnSp>
      <p:sp>
        <p:nvSpPr>
          <p:cNvPr id="153607" name="Rectangle 7"/>
          <p:cNvSpPr>
            <a:spLocks noChangeArrowheads="1"/>
          </p:cNvSpPr>
          <p:nvPr/>
        </p:nvSpPr>
        <p:spPr bwMode="auto">
          <a:xfrm>
            <a:off x="4495800" y="2590800"/>
            <a:ext cx="3581400" cy="1143000"/>
          </a:xfrm>
          <a:prstGeom prst="rect">
            <a:avLst/>
          </a:prstGeom>
          <a:solidFill>
            <a:srgbClr val="7030A0">
              <a:alpha val="10196"/>
            </a:srgbClr>
          </a:solidFill>
          <a:ln w="19050" algn="ctr">
            <a:solidFill>
              <a:schemeClr val="tx1"/>
            </a:solidFill>
            <a:round/>
            <a:headEnd/>
            <a:tailEnd/>
          </a:ln>
        </p:spPr>
        <p:txBody>
          <a:bodyPr wrap="none"/>
          <a:lstStyle/>
          <a:p>
            <a:endParaRPr lang="en-US" altLang="en-US"/>
          </a:p>
        </p:txBody>
      </p:sp>
      <p:sp>
        <p:nvSpPr>
          <p:cNvPr id="153608" name="TextBox 8"/>
          <p:cNvSpPr txBox="1">
            <a:spLocks noChangeArrowheads="1"/>
          </p:cNvSpPr>
          <p:nvPr/>
        </p:nvSpPr>
        <p:spPr bwMode="auto">
          <a:xfrm>
            <a:off x="762000" y="4343400"/>
            <a:ext cx="8077200" cy="2032000"/>
          </a:xfrm>
          <a:prstGeom prst="rect">
            <a:avLst/>
          </a:prstGeom>
          <a:noFill/>
          <a:ln w="9525">
            <a:noFill/>
            <a:miter lim="800000"/>
            <a:headEnd/>
            <a:tailEnd/>
          </a:ln>
        </p:spPr>
        <p:txBody>
          <a:bodyPr>
            <a:spAutoFit/>
          </a:bodyPr>
          <a:lstStyle/>
          <a:p>
            <a:r>
              <a:rPr lang="en-US" altLang="en-US" b="1">
                <a:latin typeface="Arial" charset="0"/>
              </a:rPr>
              <a:t>These are 4 dummy variables for state in the previous period.  Using first differences, the 0.234 estimated for SAHEX means transition from EXCELLENT in the previous period to GOOD in the current period, where GOOD is the omitted category.  Likewise for the other 3 previous state variables.   The margin from ‘POOR’ to ‘GOOD’ was not interesting in the paper.  The better margin would have been from EXCELLENT to POOR, which would have (EX,POOR) change from (1,0) to (0,1).</a:t>
            </a:r>
          </a:p>
        </p:txBody>
      </p:sp>
    </p:spTree>
    <p:extLst>
      <p:ext uri="{BB962C8B-B14F-4D97-AF65-F5344CB8AC3E}">
        <p14:creationId xmlns:p14="http://schemas.microsoft.com/office/powerpoint/2010/main" val="1081188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idx="4294967295"/>
          </p:nvPr>
        </p:nvSpPr>
        <p:spPr>
          <a:xfrm>
            <a:off x="457200" y="1295400"/>
            <a:ext cx="8229600" cy="530225"/>
          </a:xfrm>
        </p:spPr>
        <p:txBody>
          <a:bodyPr/>
          <a:lstStyle/>
          <a:p>
            <a:pPr eaLnBrk="1" hangingPunct="1"/>
            <a:r>
              <a:rPr lang="en-US" altLang="en-US">
                <a:solidFill>
                  <a:srgbClr val="7030A0"/>
                </a:solidFill>
              </a:rPr>
              <a:t>Marginal Effects for Binary Choice</a:t>
            </a:r>
          </a:p>
        </p:txBody>
      </p:sp>
      <p:graphicFrame>
        <p:nvGraphicFramePr>
          <p:cNvPr id="126979" name="Object 2"/>
          <p:cNvGraphicFramePr>
            <a:graphicFrameLocks noGrp="1" noChangeAspect="1"/>
          </p:cNvGraphicFramePr>
          <p:nvPr>
            <p:ph sz="half" idx="4294967295"/>
          </p:nvPr>
        </p:nvGraphicFramePr>
        <p:xfrm>
          <a:off x="1447800" y="3421063"/>
          <a:ext cx="5051425" cy="1524000"/>
        </p:xfrm>
        <a:graphic>
          <a:graphicData uri="http://schemas.openxmlformats.org/presentationml/2006/ole">
            <mc:AlternateContent xmlns:mc="http://schemas.openxmlformats.org/markup-compatibility/2006">
              <mc:Choice xmlns:v="urn:schemas-microsoft-com:vml" Requires="v">
                <p:oleObj spid="_x0000_s314388" name="Equation" r:id="rId4" imgW="2273300" imgH="685800" progId="Equation.DSMT4">
                  <p:embed/>
                </p:oleObj>
              </mc:Choice>
              <mc:Fallback>
                <p:oleObj name="Equation" r:id="rId4" imgW="2273300" imgH="685800" progId="Equation.DSMT4">
                  <p:embed/>
                  <p:pic>
                    <p:nvPicPr>
                      <p:cNvPr id="0" name="Picture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421063"/>
                        <a:ext cx="5051425" cy="152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6980" name="Object 3"/>
          <p:cNvGraphicFramePr>
            <a:graphicFrameLocks noChangeAspect="1"/>
          </p:cNvGraphicFramePr>
          <p:nvPr/>
        </p:nvGraphicFramePr>
        <p:xfrm>
          <a:off x="1447800" y="2057400"/>
          <a:ext cx="6880225" cy="1447800"/>
        </p:xfrm>
        <a:graphic>
          <a:graphicData uri="http://schemas.openxmlformats.org/presentationml/2006/ole">
            <mc:AlternateContent xmlns:mc="http://schemas.openxmlformats.org/markup-compatibility/2006">
              <mc:Choice xmlns:v="urn:schemas-microsoft-com:vml" Requires="v">
                <p:oleObj spid="_x0000_s314389" name="Equation" r:id="rId6" imgW="3378200" imgH="711200" progId="Equation.DSMT4">
                  <p:embed/>
                </p:oleObj>
              </mc:Choice>
              <mc:Fallback>
                <p:oleObj name="Equation" r:id="rId6" imgW="3378200" imgH="711200" progId="Equation.DSMT4">
                  <p:embed/>
                  <p:pic>
                    <p:nvPicPr>
                      <p:cNvPr id="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2057400"/>
                        <a:ext cx="6880225" cy="144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6981" name="Object 4"/>
          <p:cNvGraphicFramePr>
            <a:graphicFrameLocks noChangeAspect="1"/>
          </p:cNvGraphicFramePr>
          <p:nvPr/>
        </p:nvGraphicFramePr>
        <p:xfrm>
          <a:off x="1524000" y="4945063"/>
          <a:ext cx="6562725" cy="1303337"/>
        </p:xfrm>
        <a:graphic>
          <a:graphicData uri="http://schemas.openxmlformats.org/presentationml/2006/ole">
            <mc:AlternateContent xmlns:mc="http://schemas.openxmlformats.org/markup-compatibility/2006">
              <mc:Choice xmlns:v="urn:schemas-microsoft-com:vml" Requires="v">
                <p:oleObj spid="_x0000_s314390" name="Equation" r:id="rId8" imgW="3454400" imgH="685800" progId="Equation.DSMT4">
                  <p:embed/>
                </p:oleObj>
              </mc:Choice>
              <mc:Fallback>
                <p:oleObj name="Equation" r:id="rId8" imgW="3454400" imgH="685800" progId="Equation.DSMT4">
                  <p:embed/>
                  <p:pic>
                    <p:nvPicPr>
                      <p:cNvPr id="0"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4945063"/>
                        <a:ext cx="6562725" cy="1303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75136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idx="4294967295"/>
          </p:nvPr>
        </p:nvSpPr>
        <p:spPr>
          <a:xfrm>
            <a:off x="0" y="1371600"/>
            <a:ext cx="8229600" cy="530225"/>
          </a:xfrm>
        </p:spPr>
        <p:txBody>
          <a:bodyPr/>
          <a:lstStyle/>
          <a:p>
            <a:pPr eaLnBrk="1" hangingPunct="1"/>
            <a:r>
              <a:rPr lang="en-US" altLang="en-US">
                <a:solidFill>
                  <a:srgbClr val="7030A0"/>
                </a:solidFill>
              </a:rPr>
              <a:t>The Delta Method</a:t>
            </a:r>
          </a:p>
        </p:txBody>
      </p:sp>
      <p:graphicFrame>
        <p:nvGraphicFramePr>
          <p:cNvPr id="129027" name="Object 2"/>
          <p:cNvGraphicFramePr>
            <a:graphicFrameLocks noChangeAspect="1"/>
          </p:cNvGraphicFramePr>
          <p:nvPr/>
        </p:nvGraphicFramePr>
        <p:xfrm>
          <a:off x="1066800" y="2133600"/>
          <a:ext cx="7646988" cy="3886200"/>
        </p:xfrm>
        <a:graphic>
          <a:graphicData uri="http://schemas.openxmlformats.org/presentationml/2006/ole">
            <mc:AlternateContent xmlns:mc="http://schemas.openxmlformats.org/markup-compatibility/2006">
              <mc:Choice xmlns:v="urn:schemas-microsoft-com:vml" Requires="v">
                <p:oleObj spid="_x0000_s315401" name="Equation" r:id="rId4" imgW="3898900" imgH="1981200" progId="Equation.DSMT4">
                  <p:embed/>
                </p:oleObj>
              </mc:Choice>
              <mc:Fallback>
                <p:oleObj name="Equation" r:id="rId4" imgW="3898900" imgH="19812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133600"/>
                        <a:ext cx="7646988" cy="388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85518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381000" y="609600"/>
            <a:ext cx="8229600" cy="685800"/>
          </a:xfrm>
        </p:spPr>
        <p:txBody>
          <a:bodyPr/>
          <a:lstStyle/>
          <a:p>
            <a:pPr eaLnBrk="1" hangingPunct="1"/>
            <a:r>
              <a:rPr lang="en-US" altLang="en-US">
                <a:solidFill>
                  <a:srgbClr val="7030A0"/>
                </a:solidFill>
              </a:rPr>
              <a:t>Method of Krinsky and Robb</a:t>
            </a:r>
          </a:p>
        </p:txBody>
      </p:sp>
      <p:sp>
        <p:nvSpPr>
          <p:cNvPr id="136195" name="Text Box 4"/>
          <p:cNvSpPr txBox="1">
            <a:spLocks noChangeArrowheads="1"/>
          </p:cNvSpPr>
          <p:nvPr/>
        </p:nvSpPr>
        <p:spPr bwMode="auto">
          <a:xfrm>
            <a:off x="381000" y="1447800"/>
            <a:ext cx="4495800" cy="3960813"/>
          </a:xfrm>
          <a:prstGeom prst="rect">
            <a:avLst/>
          </a:prstGeom>
          <a:noFill/>
          <a:ln w="19050">
            <a:solidFill>
              <a:schemeClr val="tx1"/>
            </a:solidFill>
            <a:miter lim="800000"/>
            <a:headEnd/>
            <a:tailEnd/>
          </a:ln>
        </p:spPr>
        <p:txBody>
          <a:bodyPr>
            <a:spAutoFit/>
          </a:bodyPr>
          <a:lstStyle/>
          <a:p>
            <a:pPr>
              <a:spcBef>
                <a:spcPct val="50000"/>
              </a:spcBef>
            </a:pPr>
            <a:r>
              <a:rPr lang="en-US" altLang="en-US"/>
              <a:t>Estimate </a:t>
            </a:r>
            <a:r>
              <a:rPr lang="el-GR" altLang="en-US" b="1">
                <a:cs typeface="Times New Roman" pitchFamily="18" charset="0"/>
              </a:rPr>
              <a:t>β</a:t>
            </a:r>
            <a:r>
              <a:rPr lang="en-US" altLang="en-US" b="1">
                <a:cs typeface="Times New Roman" pitchFamily="18" charset="0"/>
              </a:rPr>
              <a:t> </a:t>
            </a:r>
            <a:r>
              <a:rPr lang="en-US" altLang="en-US">
                <a:cs typeface="Times New Roman" pitchFamily="18" charset="0"/>
              </a:rPr>
              <a:t>by Maximum Likelihood with </a:t>
            </a:r>
            <a:r>
              <a:rPr lang="en-US" altLang="en-US" b="1">
                <a:cs typeface="Times New Roman" pitchFamily="18" charset="0"/>
              </a:rPr>
              <a:t>b</a:t>
            </a:r>
          </a:p>
          <a:p>
            <a:pPr>
              <a:spcBef>
                <a:spcPct val="50000"/>
              </a:spcBef>
            </a:pPr>
            <a:r>
              <a:rPr lang="en-US" altLang="en-US">
                <a:cs typeface="Times New Roman" pitchFamily="18" charset="0"/>
              </a:rPr>
              <a:t>Estimate asymptotic covariance matrix with </a:t>
            </a:r>
            <a:r>
              <a:rPr lang="en-US" altLang="en-US" b="1">
                <a:cs typeface="Times New Roman" pitchFamily="18" charset="0"/>
              </a:rPr>
              <a:t>V</a:t>
            </a:r>
          </a:p>
          <a:p>
            <a:pPr>
              <a:spcBef>
                <a:spcPct val="50000"/>
              </a:spcBef>
            </a:pPr>
            <a:r>
              <a:rPr lang="en-US" altLang="en-US">
                <a:cs typeface="Times New Roman" pitchFamily="18" charset="0"/>
              </a:rPr>
              <a:t>Draw R observations </a:t>
            </a:r>
            <a:r>
              <a:rPr lang="en-US" altLang="en-US" b="1">
                <a:cs typeface="Times New Roman" pitchFamily="18" charset="0"/>
              </a:rPr>
              <a:t>b</a:t>
            </a:r>
            <a:r>
              <a:rPr lang="en-US" altLang="en-US">
                <a:cs typeface="Times New Roman" pitchFamily="18" charset="0"/>
              </a:rPr>
              <a:t>(r) from the normal</a:t>
            </a:r>
            <a:br>
              <a:rPr lang="en-US" altLang="en-US">
                <a:cs typeface="Times New Roman" pitchFamily="18" charset="0"/>
              </a:rPr>
            </a:br>
            <a:r>
              <a:rPr lang="en-US" altLang="en-US">
                <a:cs typeface="Times New Roman" pitchFamily="18" charset="0"/>
              </a:rPr>
              <a:t>          population N[</a:t>
            </a:r>
            <a:r>
              <a:rPr lang="en-US" altLang="en-US" b="1">
                <a:cs typeface="Times New Roman" pitchFamily="18" charset="0"/>
              </a:rPr>
              <a:t>b</a:t>
            </a:r>
            <a:r>
              <a:rPr lang="en-US" altLang="en-US">
                <a:cs typeface="Times New Roman" pitchFamily="18" charset="0"/>
              </a:rPr>
              <a:t>,</a:t>
            </a:r>
            <a:r>
              <a:rPr lang="en-US" altLang="en-US" b="1">
                <a:cs typeface="Times New Roman" pitchFamily="18" charset="0"/>
              </a:rPr>
              <a:t>V</a:t>
            </a:r>
            <a:r>
              <a:rPr lang="en-US" altLang="en-US">
                <a:cs typeface="Times New Roman" pitchFamily="18" charset="0"/>
              </a:rPr>
              <a:t>]</a:t>
            </a:r>
          </a:p>
          <a:p>
            <a:pPr>
              <a:spcBef>
                <a:spcPct val="50000"/>
              </a:spcBef>
            </a:pPr>
            <a:r>
              <a:rPr lang="en-US" altLang="en-US" b="1">
                <a:cs typeface="Times New Roman" pitchFamily="18" charset="0"/>
              </a:rPr>
              <a:t>b</a:t>
            </a:r>
            <a:r>
              <a:rPr lang="en-US" altLang="en-US">
                <a:cs typeface="Times New Roman" pitchFamily="18" charset="0"/>
              </a:rPr>
              <a:t>(r)  =  </a:t>
            </a:r>
            <a:r>
              <a:rPr lang="en-US" altLang="en-US" b="1">
                <a:cs typeface="Times New Roman" pitchFamily="18" charset="0"/>
              </a:rPr>
              <a:t>b</a:t>
            </a:r>
            <a:r>
              <a:rPr lang="en-US" altLang="en-US">
                <a:cs typeface="Times New Roman" pitchFamily="18" charset="0"/>
              </a:rPr>
              <a:t>  +  </a:t>
            </a:r>
            <a:r>
              <a:rPr lang="en-US" altLang="en-US" b="1">
                <a:cs typeface="Times New Roman" pitchFamily="18" charset="0"/>
              </a:rPr>
              <a:t>C</a:t>
            </a:r>
            <a:r>
              <a:rPr lang="en-US" altLang="en-US">
                <a:cs typeface="Times New Roman" pitchFamily="18" charset="0"/>
              </a:rPr>
              <a:t>*</a:t>
            </a:r>
            <a:r>
              <a:rPr lang="en-US" altLang="en-US" b="1">
                <a:cs typeface="Times New Roman" pitchFamily="18" charset="0"/>
              </a:rPr>
              <a:t>v</a:t>
            </a:r>
            <a:r>
              <a:rPr lang="en-US" altLang="en-US">
                <a:cs typeface="Times New Roman" pitchFamily="18" charset="0"/>
              </a:rPr>
              <a:t>(r),  </a:t>
            </a:r>
            <a:r>
              <a:rPr lang="en-US" altLang="en-US" b="1">
                <a:cs typeface="Times New Roman" pitchFamily="18" charset="0"/>
              </a:rPr>
              <a:t>v</a:t>
            </a:r>
            <a:r>
              <a:rPr lang="en-US" altLang="en-US">
                <a:cs typeface="Times New Roman" pitchFamily="18" charset="0"/>
              </a:rPr>
              <a:t>(r) drawn from N[0,I]</a:t>
            </a:r>
            <a:br>
              <a:rPr lang="en-US" altLang="en-US">
                <a:cs typeface="Times New Roman" pitchFamily="18" charset="0"/>
              </a:rPr>
            </a:br>
            <a:r>
              <a:rPr lang="en-US" altLang="en-US">
                <a:cs typeface="Times New Roman" pitchFamily="18" charset="0"/>
              </a:rPr>
              <a:t>   </a:t>
            </a:r>
            <a:r>
              <a:rPr lang="en-US" altLang="en-US" b="1">
                <a:cs typeface="Times New Roman" pitchFamily="18" charset="0"/>
              </a:rPr>
              <a:t>C</a:t>
            </a:r>
            <a:r>
              <a:rPr lang="en-US" altLang="en-US">
                <a:cs typeface="Times New Roman" pitchFamily="18" charset="0"/>
              </a:rPr>
              <a:t>  =  Cholesky matrix, </a:t>
            </a:r>
            <a:r>
              <a:rPr lang="en-US" altLang="en-US" b="1">
                <a:cs typeface="Times New Roman" pitchFamily="18" charset="0"/>
              </a:rPr>
              <a:t>V</a:t>
            </a:r>
            <a:r>
              <a:rPr lang="en-US" altLang="en-US">
                <a:cs typeface="Times New Roman" pitchFamily="18" charset="0"/>
              </a:rPr>
              <a:t> = </a:t>
            </a:r>
            <a:r>
              <a:rPr lang="en-US" altLang="en-US" b="1">
                <a:cs typeface="Times New Roman" pitchFamily="18" charset="0"/>
              </a:rPr>
              <a:t>CC’</a:t>
            </a:r>
          </a:p>
          <a:p>
            <a:pPr>
              <a:spcBef>
                <a:spcPct val="50000"/>
              </a:spcBef>
            </a:pPr>
            <a:r>
              <a:rPr lang="en-US" altLang="en-US">
                <a:cs typeface="Times New Roman" pitchFamily="18" charset="0"/>
              </a:rPr>
              <a:t>Compute partial effects </a:t>
            </a:r>
            <a:r>
              <a:rPr lang="en-US" altLang="en-US" b="1">
                <a:cs typeface="Times New Roman" pitchFamily="18" charset="0"/>
              </a:rPr>
              <a:t>d</a:t>
            </a:r>
            <a:r>
              <a:rPr lang="en-US" altLang="en-US">
                <a:cs typeface="Times New Roman" pitchFamily="18" charset="0"/>
              </a:rPr>
              <a:t>(r) using </a:t>
            </a:r>
            <a:r>
              <a:rPr lang="en-US" altLang="en-US" b="1">
                <a:cs typeface="Times New Roman" pitchFamily="18" charset="0"/>
              </a:rPr>
              <a:t>b</a:t>
            </a:r>
            <a:r>
              <a:rPr lang="en-US" altLang="en-US">
                <a:cs typeface="Times New Roman" pitchFamily="18" charset="0"/>
              </a:rPr>
              <a:t>(r)</a:t>
            </a:r>
          </a:p>
          <a:p>
            <a:pPr>
              <a:spcBef>
                <a:spcPct val="50000"/>
              </a:spcBef>
            </a:pPr>
            <a:r>
              <a:rPr lang="en-US" altLang="en-US">
                <a:cs typeface="Times New Roman" pitchFamily="18" charset="0"/>
              </a:rPr>
              <a:t>Compute the sample variance of </a:t>
            </a:r>
            <a:r>
              <a:rPr lang="en-US" altLang="en-US" b="1">
                <a:cs typeface="Times New Roman" pitchFamily="18" charset="0"/>
              </a:rPr>
              <a:t>d</a:t>
            </a:r>
            <a:r>
              <a:rPr lang="en-US" altLang="en-US">
                <a:cs typeface="Times New Roman" pitchFamily="18" charset="0"/>
              </a:rPr>
              <a:t>(r),r=1,…,R</a:t>
            </a:r>
          </a:p>
          <a:p>
            <a:pPr>
              <a:spcBef>
                <a:spcPct val="50000"/>
              </a:spcBef>
            </a:pPr>
            <a:r>
              <a:rPr lang="en-US" altLang="en-US">
                <a:cs typeface="Times New Roman" pitchFamily="18" charset="0"/>
              </a:rPr>
              <a:t>Use the sample standard deviations of the R observations to estimate the sampling standard errors for the partial effects.</a:t>
            </a:r>
            <a:endParaRPr lang="el-GR" altLang="en-US">
              <a:cs typeface="Times New Roman" pitchFamily="18" charset="0"/>
            </a:endParaRPr>
          </a:p>
        </p:txBody>
      </p:sp>
      <p:pic>
        <p:nvPicPr>
          <p:cNvPr id="136196" name="Picture 5"/>
          <p:cNvPicPr>
            <a:picLocks noChangeAspect="1" noChangeArrowheads="1"/>
          </p:cNvPicPr>
          <p:nvPr/>
        </p:nvPicPr>
        <p:blipFill>
          <a:blip r:embed="rId4" cstate="print"/>
          <a:srcRect/>
          <a:stretch>
            <a:fillRect/>
          </a:stretch>
        </p:blipFill>
        <p:spPr bwMode="auto">
          <a:xfrm>
            <a:off x="4894263" y="1447800"/>
            <a:ext cx="4010025" cy="3960813"/>
          </a:xfrm>
          <a:prstGeom prst="rect">
            <a:avLst/>
          </a:prstGeom>
          <a:noFill/>
          <a:ln w="9525">
            <a:noFill/>
            <a:miter lim="800000"/>
            <a:headEnd/>
            <a:tailEnd/>
          </a:ln>
        </p:spPr>
      </p:pic>
      <p:graphicFrame>
        <p:nvGraphicFramePr>
          <p:cNvPr id="136197" name="Object 2"/>
          <p:cNvGraphicFramePr>
            <a:graphicFrameLocks noChangeAspect="1"/>
          </p:cNvGraphicFramePr>
          <p:nvPr/>
        </p:nvGraphicFramePr>
        <p:xfrm>
          <a:off x="2286000" y="5408613"/>
          <a:ext cx="4267200" cy="1287462"/>
        </p:xfrm>
        <a:graphic>
          <a:graphicData uri="http://schemas.openxmlformats.org/presentationml/2006/ole">
            <mc:AlternateContent xmlns:mc="http://schemas.openxmlformats.org/markup-compatibility/2006">
              <mc:Choice xmlns:v="urn:schemas-microsoft-com:vml" Requires="v">
                <p:oleObj spid="_x0000_s487430" name="Equation" r:id="rId5" imgW="2273300" imgH="685800" progId="Equation.DSMT4">
                  <p:embed/>
                </p:oleObj>
              </mc:Choice>
              <mc:Fallback>
                <p:oleObj name="Equation" r:id="rId5" imgW="2273300" imgH="685800" progId="Equation.DSMT4">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5408613"/>
                        <a:ext cx="4267200" cy="1287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03053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381000" y="685800"/>
            <a:ext cx="8229600" cy="1139825"/>
          </a:xfrm>
        </p:spPr>
        <p:txBody>
          <a:bodyPr/>
          <a:lstStyle/>
          <a:p>
            <a:pPr eaLnBrk="1" hangingPunct="1"/>
            <a:r>
              <a:rPr lang="en-US" altLang="en-US">
                <a:solidFill>
                  <a:srgbClr val="7030A0"/>
                </a:solidFill>
              </a:rPr>
              <a:t>Krinsky and Robb</a:t>
            </a:r>
          </a:p>
        </p:txBody>
      </p:sp>
      <p:pic>
        <p:nvPicPr>
          <p:cNvPr id="138243" name="Picture 5"/>
          <p:cNvPicPr>
            <a:picLocks noChangeAspect="1" noChangeArrowheads="1"/>
          </p:cNvPicPr>
          <p:nvPr/>
        </p:nvPicPr>
        <p:blipFill>
          <a:blip r:embed="rId3" cstate="print"/>
          <a:srcRect/>
          <a:stretch>
            <a:fillRect/>
          </a:stretch>
        </p:blipFill>
        <p:spPr bwMode="auto">
          <a:xfrm>
            <a:off x="6400800" y="2362200"/>
            <a:ext cx="2497138" cy="3048000"/>
          </a:xfrm>
          <a:prstGeom prst="rect">
            <a:avLst/>
          </a:prstGeom>
          <a:noFill/>
          <a:ln w="9525">
            <a:noFill/>
            <a:miter lim="800000"/>
            <a:headEnd/>
            <a:tailEnd/>
          </a:ln>
        </p:spPr>
      </p:pic>
      <p:pic>
        <p:nvPicPr>
          <p:cNvPr id="138244" name="Picture 6"/>
          <p:cNvPicPr>
            <a:picLocks noChangeAspect="1" noChangeArrowheads="1"/>
          </p:cNvPicPr>
          <p:nvPr/>
        </p:nvPicPr>
        <p:blipFill>
          <a:blip r:embed="rId4" cstate="print"/>
          <a:srcRect/>
          <a:stretch>
            <a:fillRect/>
          </a:stretch>
        </p:blipFill>
        <p:spPr bwMode="auto">
          <a:xfrm>
            <a:off x="457200" y="2209800"/>
            <a:ext cx="5707063" cy="3305175"/>
          </a:xfrm>
          <a:prstGeom prst="rect">
            <a:avLst/>
          </a:prstGeom>
          <a:noFill/>
          <a:ln w="9525">
            <a:noFill/>
            <a:miter lim="800000"/>
            <a:headEnd/>
            <a:tailEnd/>
          </a:ln>
        </p:spPr>
      </p:pic>
      <p:sp>
        <p:nvSpPr>
          <p:cNvPr id="138245" name="Line 7"/>
          <p:cNvSpPr>
            <a:spLocks noChangeShapeType="1"/>
          </p:cNvSpPr>
          <p:nvPr/>
        </p:nvSpPr>
        <p:spPr bwMode="auto">
          <a:xfrm flipV="1">
            <a:off x="6172200" y="3581400"/>
            <a:ext cx="1905000" cy="914400"/>
          </a:xfrm>
          <a:prstGeom prst="line">
            <a:avLst/>
          </a:prstGeom>
          <a:noFill/>
          <a:ln w="19050">
            <a:solidFill>
              <a:srgbClr val="FF3300"/>
            </a:solidFill>
            <a:round/>
            <a:headEnd/>
            <a:tailEnd type="triangle" w="med" len="med"/>
          </a:ln>
        </p:spPr>
        <p:txBody>
          <a:bodyPr wrap="none"/>
          <a:lstStyle/>
          <a:p>
            <a:endParaRPr lang="en-US"/>
          </a:p>
        </p:txBody>
      </p:sp>
      <p:sp>
        <p:nvSpPr>
          <p:cNvPr id="138246" name="Line 8"/>
          <p:cNvSpPr>
            <a:spLocks noChangeShapeType="1"/>
          </p:cNvSpPr>
          <p:nvPr/>
        </p:nvSpPr>
        <p:spPr bwMode="auto">
          <a:xfrm flipV="1">
            <a:off x="6172200" y="4343400"/>
            <a:ext cx="1828800" cy="381000"/>
          </a:xfrm>
          <a:prstGeom prst="line">
            <a:avLst/>
          </a:prstGeom>
          <a:noFill/>
          <a:ln w="19050">
            <a:solidFill>
              <a:srgbClr val="FF3300"/>
            </a:solidFill>
            <a:round/>
            <a:headEnd/>
            <a:tailEnd type="triangle" w="med" len="med"/>
          </a:ln>
        </p:spPr>
        <p:txBody>
          <a:bodyPr wrap="none"/>
          <a:lstStyle/>
          <a:p>
            <a:endParaRPr lang="en-US"/>
          </a:p>
        </p:txBody>
      </p:sp>
      <p:sp>
        <p:nvSpPr>
          <p:cNvPr id="138247" name="Line 9"/>
          <p:cNvSpPr>
            <a:spLocks noChangeShapeType="1"/>
          </p:cNvSpPr>
          <p:nvPr/>
        </p:nvSpPr>
        <p:spPr bwMode="auto">
          <a:xfrm>
            <a:off x="6172200" y="4876800"/>
            <a:ext cx="1905000" cy="76200"/>
          </a:xfrm>
          <a:prstGeom prst="line">
            <a:avLst/>
          </a:prstGeom>
          <a:noFill/>
          <a:ln w="19050">
            <a:solidFill>
              <a:srgbClr val="FF3300"/>
            </a:solidFill>
            <a:round/>
            <a:headEnd/>
            <a:tailEnd type="triangle" w="med" len="med"/>
          </a:ln>
        </p:spPr>
        <p:txBody>
          <a:bodyPr wrap="none"/>
          <a:lstStyle/>
          <a:p>
            <a:endParaRPr lang="en-US"/>
          </a:p>
        </p:txBody>
      </p:sp>
      <p:sp>
        <p:nvSpPr>
          <p:cNvPr id="138248" name="Rectangle 10"/>
          <p:cNvSpPr>
            <a:spLocks noChangeArrowheads="1"/>
          </p:cNvSpPr>
          <p:nvPr/>
        </p:nvSpPr>
        <p:spPr bwMode="auto">
          <a:xfrm>
            <a:off x="533400" y="4419600"/>
            <a:ext cx="5638800" cy="609600"/>
          </a:xfrm>
          <a:prstGeom prst="rect">
            <a:avLst/>
          </a:prstGeom>
          <a:solidFill>
            <a:srgbClr val="FFCC99">
              <a:alpha val="16862"/>
            </a:srgbClr>
          </a:solidFill>
          <a:ln w="19050">
            <a:solidFill>
              <a:schemeClr val="tx1"/>
            </a:solidFill>
            <a:miter lim="800000"/>
            <a:headEnd/>
            <a:tailEnd/>
          </a:ln>
        </p:spPr>
        <p:txBody>
          <a:bodyPr wrap="none" anchor="ctr"/>
          <a:lstStyle/>
          <a:p>
            <a:endParaRPr lang="en-US" altLang="en-US"/>
          </a:p>
        </p:txBody>
      </p:sp>
      <p:sp>
        <p:nvSpPr>
          <p:cNvPr id="138249" name="Text Box 11"/>
          <p:cNvSpPr txBox="1">
            <a:spLocks noChangeArrowheads="1"/>
          </p:cNvSpPr>
          <p:nvPr/>
        </p:nvSpPr>
        <p:spPr bwMode="auto">
          <a:xfrm>
            <a:off x="6426200" y="1981200"/>
            <a:ext cx="2438400" cy="385763"/>
          </a:xfrm>
          <a:prstGeom prst="rect">
            <a:avLst/>
          </a:prstGeom>
          <a:noFill/>
          <a:ln w="19050">
            <a:solidFill>
              <a:schemeClr val="tx1"/>
            </a:solidFill>
            <a:miter lim="800000"/>
            <a:headEnd/>
            <a:tailEnd/>
          </a:ln>
        </p:spPr>
        <p:txBody>
          <a:bodyPr>
            <a:spAutoFit/>
          </a:bodyPr>
          <a:lstStyle/>
          <a:p>
            <a:pPr algn="ctr">
              <a:spcBef>
                <a:spcPct val="50000"/>
              </a:spcBef>
            </a:pPr>
            <a:r>
              <a:rPr lang="en-US" altLang="en-US"/>
              <a:t>Delta Method</a:t>
            </a:r>
          </a:p>
        </p:txBody>
      </p:sp>
    </p:spTree>
    <p:extLst>
      <p:ext uri="{BB962C8B-B14F-4D97-AF65-F5344CB8AC3E}">
        <p14:creationId xmlns:p14="http://schemas.microsoft.com/office/powerpoint/2010/main" val="19616811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p:cNvPicPr>
            <a:picLocks noChangeAspect="1"/>
          </p:cNvPicPr>
          <p:nvPr/>
        </p:nvPicPr>
        <p:blipFill>
          <a:blip r:embed="rId2" cstate="print"/>
          <a:srcRect/>
          <a:stretch>
            <a:fillRect/>
          </a:stretch>
        </p:blipFill>
        <p:spPr bwMode="auto">
          <a:xfrm>
            <a:off x="1295400" y="838200"/>
            <a:ext cx="6475413" cy="2667000"/>
          </a:xfrm>
          <a:prstGeom prst="rect">
            <a:avLst/>
          </a:prstGeom>
          <a:noFill/>
          <a:ln w="9525">
            <a:noFill/>
            <a:miter lim="800000"/>
            <a:headEnd/>
            <a:tailEnd/>
          </a:ln>
        </p:spPr>
      </p:pic>
      <p:pic>
        <p:nvPicPr>
          <p:cNvPr id="140291" name="Picture 3"/>
          <p:cNvPicPr>
            <a:picLocks noChangeAspect="1"/>
          </p:cNvPicPr>
          <p:nvPr/>
        </p:nvPicPr>
        <p:blipFill>
          <a:blip r:embed="rId3" cstate="print"/>
          <a:srcRect/>
          <a:stretch>
            <a:fillRect/>
          </a:stretch>
        </p:blipFill>
        <p:spPr bwMode="auto">
          <a:xfrm>
            <a:off x="1295400" y="3581400"/>
            <a:ext cx="6450013" cy="2743200"/>
          </a:xfrm>
          <a:prstGeom prst="rect">
            <a:avLst/>
          </a:prstGeom>
          <a:noFill/>
          <a:ln w="9525">
            <a:noFill/>
            <a:miter lim="800000"/>
            <a:headEnd/>
            <a:tailEnd/>
          </a:ln>
        </p:spPr>
      </p:pic>
    </p:spTree>
    <p:extLst>
      <p:ext uri="{BB962C8B-B14F-4D97-AF65-F5344CB8AC3E}">
        <p14:creationId xmlns:p14="http://schemas.microsoft.com/office/powerpoint/2010/main" val="2456965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2" cstate="print"/>
          <a:srcRect/>
          <a:stretch>
            <a:fillRect/>
          </a:stretch>
        </p:blipFill>
        <p:spPr bwMode="auto">
          <a:xfrm>
            <a:off x="381000" y="304800"/>
            <a:ext cx="4867275" cy="3190875"/>
          </a:xfrm>
          <a:prstGeom prst="rect">
            <a:avLst/>
          </a:prstGeom>
          <a:noFill/>
          <a:ln w="9525">
            <a:noFill/>
            <a:miter lim="800000"/>
            <a:headEnd/>
            <a:tailEnd/>
          </a:ln>
        </p:spPr>
      </p:pic>
      <p:pic>
        <p:nvPicPr>
          <p:cNvPr id="155651" name="Picture 4"/>
          <p:cNvPicPr>
            <a:picLocks noChangeAspect="1" noChangeArrowheads="1"/>
          </p:cNvPicPr>
          <p:nvPr/>
        </p:nvPicPr>
        <p:blipFill>
          <a:blip r:embed="rId3" cstate="print"/>
          <a:srcRect/>
          <a:stretch>
            <a:fillRect/>
          </a:stretch>
        </p:blipFill>
        <p:spPr bwMode="auto">
          <a:xfrm>
            <a:off x="5257800" y="1143000"/>
            <a:ext cx="3754438" cy="1371600"/>
          </a:xfrm>
          <a:prstGeom prst="rect">
            <a:avLst/>
          </a:prstGeom>
          <a:noFill/>
          <a:ln w="9525">
            <a:noFill/>
            <a:miter lim="800000"/>
            <a:headEnd/>
            <a:tailEnd/>
          </a:ln>
        </p:spPr>
      </p:pic>
      <p:pic>
        <p:nvPicPr>
          <p:cNvPr id="155652" name="Picture 5"/>
          <p:cNvPicPr>
            <a:picLocks noChangeAspect="1" noChangeArrowheads="1"/>
          </p:cNvPicPr>
          <p:nvPr/>
        </p:nvPicPr>
        <p:blipFill>
          <a:blip r:embed="rId4" cstate="print"/>
          <a:srcRect/>
          <a:stretch>
            <a:fillRect/>
          </a:stretch>
        </p:blipFill>
        <p:spPr bwMode="auto">
          <a:xfrm>
            <a:off x="609600" y="3625850"/>
            <a:ext cx="7381875" cy="2784475"/>
          </a:xfrm>
          <a:prstGeom prst="rect">
            <a:avLst/>
          </a:prstGeom>
          <a:noFill/>
          <a:ln w="9525">
            <a:noFill/>
            <a:miter lim="800000"/>
            <a:headEnd/>
            <a:tailEnd/>
          </a:ln>
        </p:spPr>
      </p:pic>
      <p:sp>
        <p:nvSpPr>
          <p:cNvPr id="155653" name="TextBox 6"/>
          <p:cNvSpPr txBox="1">
            <a:spLocks noChangeArrowheads="1"/>
          </p:cNvSpPr>
          <p:nvPr/>
        </p:nvSpPr>
        <p:spPr bwMode="auto">
          <a:xfrm>
            <a:off x="6019800" y="685800"/>
            <a:ext cx="1905000" cy="381000"/>
          </a:xfrm>
          <a:prstGeom prst="rect">
            <a:avLst/>
          </a:prstGeom>
          <a:noFill/>
          <a:ln w="9525">
            <a:noFill/>
            <a:miter lim="800000"/>
            <a:headEnd/>
            <a:tailEnd/>
          </a:ln>
        </p:spPr>
        <p:txBody>
          <a:bodyPr>
            <a:spAutoFit/>
          </a:bodyPr>
          <a:lstStyle/>
          <a:p>
            <a:r>
              <a:rPr lang="en-US" altLang="en-US" b="1">
                <a:latin typeface="Tahoma" pitchFamily="34" charset="0"/>
                <a:cs typeface="Tahoma" pitchFamily="34" charset="0"/>
              </a:rPr>
              <a:t>Delta Method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a:off x="1752600" y="685800"/>
            <a:ext cx="6438900" cy="5625908"/>
          </a:xfrm>
          <a:prstGeom prst="rect">
            <a:avLst/>
          </a:prstGeom>
        </p:spPr>
      </p:pic>
    </p:spTree>
    <p:extLst>
      <p:ext uri="{BB962C8B-B14F-4D97-AF65-F5344CB8AC3E}">
        <p14:creationId xmlns:p14="http://schemas.microsoft.com/office/powerpoint/2010/main" val="8157818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2038350" y="785420"/>
            <a:ext cx="5295900" cy="4319980"/>
          </a:xfrm>
          <a:prstGeom prst="rect">
            <a:avLst/>
          </a:prstGeom>
        </p:spPr>
      </p:pic>
      <p:pic>
        <p:nvPicPr>
          <p:cNvPr id="3" name="Picture 2"/>
          <p:cNvPicPr>
            <a:picLocks noChangeAspect="1"/>
          </p:cNvPicPr>
          <p:nvPr/>
        </p:nvPicPr>
        <p:blipFill>
          <a:blip r:embed="rId4" cstate="print"/>
          <a:stretch>
            <a:fillRect/>
          </a:stretch>
        </p:blipFill>
        <p:spPr>
          <a:xfrm>
            <a:off x="2124075" y="5127322"/>
            <a:ext cx="5124450" cy="1578278"/>
          </a:xfrm>
          <a:prstGeom prst="rect">
            <a:avLst/>
          </a:prstGeom>
        </p:spPr>
      </p:pic>
    </p:spTree>
    <p:extLst>
      <p:ext uri="{BB962C8B-B14F-4D97-AF65-F5344CB8AC3E}">
        <p14:creationId xmlns:p14="http://schemas.microsoft.com/office/powerpoint/2010/main" val="22651525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rot="5400000">
            <a:off x="1559984" y="112182"/>
            <a:ext cx="5643034" cy="7086602"/>
          </a:xfrm>
          <a:prstGeom prst="rect">
            <a:avLst/>
          </a:prstGeom>
        </p:spPr>
      </p:pic>
    </p:spTree>
    <p:extLst>
      <p:ext uri="{BB962C8B-B14F-4D97-AF65-F5344CB8AC3E}">
        <p14:creationId xmlns:p14="http://schemas.microsoft.com/office/powerpoint/2010/main" val="20838139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ctrTitle" idx="4294967295"/>
          </p:nvPr>
        </p:nvSpPr>
        <p:spPr>
          <a:xfrm>
            <a:off x="1219200" y="2209800"/>
            <a:ext cx="6400800" cy="1676400"/>
          </a:xfrm>
        </p:spPr>
        <p:txBody>
          <a:bodyPr/>
          <a:lstStyle/>
          <a:p>
            <a:pPr eaLnBrk="1" hangingPunct="1"/>
            <a:r>
              <a:rPr lang="en-US" altLang="en-US" sz="4400"/>
              <a:t>Measuring Fit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a:xfrm>
            <a:off x="914400" y="609600"/>
            <a:ext cx="8229600" cy="1139825"/>
          </a:xfrm>
        </p:spPr>
        <p:txBody>
          <a:bodyPr/>
          <a:lstStyle/>
          <a:p>
            <a:pPr eaLnBrk="1" hangingPunct="1"/>
            <a:r>
              <a:rPr lang="en-US" altLang="en-US"/>
              <a:t>How Well Does the Model Fit?</a:t>
            </a:r>
          </a:p>
        </p:txBody>
      </p:sp>
      <p:sp>
        <p:nvSpPr>
          <p:cNvPr id="84995" name="Rectangle 3"/>
          <p:cNvSpPr>
            <a:spLocks noGrp="1" noChangeArrowheads="1"/>
          </p:cNvSpPr>
          <p:nvPr>
            <p:ph type="body" idx="4294967295"/>
          </p:nvPr>
        </p:nvSpPr>
        <p:spPr>
          <a:xfrm>
            <a:off x="609600" y="1870075"/>
            <a:ext cx="8534400" cy="4530725"/>
          </a:xfrm>
        </p:spPr>
        <p:txBody>
          <a:bodyPr/>
          <a:lstStyle/>
          <a:p>
            <a:pPr eaLnBrk="1" hangingPunct="1"/>
            <a:r>
              <a:rPr lang="en-US" altLang="en-US" sz="2400" b="1">
                <a:solidFill>
                  <a:srgbClr val="FF0000"/>
                </a:solidFill>
                <a:latin typeface="Arial" charset="0"/>
                <a:cs typeface="Arial" charset="0"/>
              </a:rPr>
              <a:t>There is no R squared.</a:t>
            </a:r>
          </a:p>
          <a:p>
            <a:pPr lvl="1" eaLnBrk="1" hangingPunct="1"/>
            <a:r>
              <a:rPr lang="en-US" altLang="en-US" sz="2000">
                <a:latin typeface="Arial" charset="0"/>
                <a:cs typeface="Arial" charset="0"/>
              </a:rPr>
              <a:t>Least squares for linear models is computed to maximize R</a:t>
            </a:r>
            <a:r>
              <a:rPr lang="en-US" altLang="en-US" sz="2000" baseline="30000">
                <a:latin typeface="Arial" charset="0"/>
                <a:cs typeface="Arial" charset="0"/>
              </a:rPr>
              <a:t>2</a:t>
            </a:r>
            <a:endParaRPr lang="en-US" altLang="en-US" sz="2000">
              <a:latin typeface="Arial" charset="0"/>
              <a:cs typeface="Arial" charset="0"/>
            </a:endParaRPr>
          </a:p>
          <a:p>
            <a:pPr lvl="1" eaLnBrk="1" hangingPunct="1"/>
            <a:r>
              <a:rPr lang="en-US" altLang="en-US" sz="2000">
                <a:latin typeface="Arial" charset="0"/>
                <a:cs typeface="Arial" charset="0"/>
              </a:rPr>
              <a:t>There are no residuals or sums of squares in a binary choice model</a:t>
            </a:r>
          </a:p>
          <a:p>
            <a:pPr lvl="1" eaLnBrk="1" hangingPunct="1"/>
            <a:r>
              <a:rPr lang="en-US" altLang="en-US" sz="2000">
                <a:latin typeface="Arial" charset="0"/>
                <a:cs typeface="Arial" charset="0"/>
              </a:rPr>
              <a:t>The model is not computed to optimize the fit of the model to the data</a:t>
            </a:r>
          </a:p>
          <a:p>
            <a:pPr eaLnBrk="1" hangingPunct="1"/>
            <a:r>
              <a:rPr lang="en-US" altLang="en-US" sz="2400" b="1">
                <a:solidFill>
                  <a:srgbClr val="FF0000"/>
                </a:solidFill>
                <a:latin typeface="Arial" charset="0"/>
                <a:cs typeface="Arial" charset="0"/>
              </a:rPr>
              <a:t>How can we measure the “fit” of the model to the data?</a:t>
            </a:r>
          </a:p>
          <a:p>
            <a:pPr lvl="1"/>
            <a:r>
              <a:rPr lang="en-US" altLang="en-US" sz="2000">
                <a:latin typeface="Arial" charset="0"/>
                <a:cs typeface="Arial" charset="0"/>
              </a:rPr>
              <a:t>“Fit measures” computed from the log likelihood</a:t>
            </a:r>
          </a:p>
          <a:p>
            <a:pPr lvl="2"/>
            <a:r>
              <a:rPr lang="en-US" altLang="en-US" sz="1600" b="1">
                <a:latin typeface="Arial" charset="0"/>
                <a:cs typeface="Arial" charset="0"/>
              </a:rPr>
              <a:t>“Pseudo R squared” = 1 – logL/logL0</a:t>
            </a:r>
          </a:p>
          <a:p>
            <a:pPr lvl="2"/>
            <a:r>
              <a:rPr lang="en-US" altLang="en-US" sz="1600">
                <a:latin typeface="Arial" charset="0"/>
                <a:cs typeface="Arial" charset="0"/>
              </a:rPr>
              <a:t>Also called the “likelihood ratio index”</a:t>
            </a:r>
          </a:p>
          <a:p>
            <a:pPr lvl="2"/>
            <a:r>
              <a:rPr lang="en-US" altLang="en-US" sz="1600">
                <a:latin typeface="Arial" charset="0"/>
                <a:cs typeface="Arial" charset="0"/>
              </a:rPr>
              <a:t>Others… - these do not measure fit.</a:t>
            </a:r>
          </a:p>
          <a:p>
            <a:pPr lvl="1"/>
            <a:r>
              <a:rPr lang="en-US" altLang="en-US" sz="2000">
                <a:latin typeface="Arial" charset="0"/>
                <a:cs typeface="Arial" charset="0"/>
              </a:rPr>
              <a:t>Direct assessment of the effectiveness of the model at predicting the outcome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3"/>
          <p:cNvSpPr>
            <a:spLocks noGrp="1"/>
          </p:cNvSpPr>
          <p:nvPr>
            <p:ph type="title"/>
          </p:nvPr>
        </p:nvSpPr>
        <p:spPr>
          <a:xfrm>
            <a:off x="457200" y="609600"/>
            <a:ext cx="8229600" cy="1139825"/>
          </a:xfrm>
        </p:spPr>
        <p:txBody>
          <a:bodyPr/>
          <a:lstStyle/>
          <a:p>
            <a:r>
              <a:rPr lang="en-US" altLang="en-US"/>
              <a:t>Likelihood Ratio Index</a:t>
            </a:r>
          </a:p>
        </p:txBody>
      </p:sp>
      <p:graphicFrame>
        <p:nvGraphicFramePr>
          <p:cNvPr id="88067" name="Object 2"/>
          <p:cNvGraphicFramePr>
            <a:graphicFrameLocks noChangeAspect="1"/>
          </p:cNvGraphicFramePr>
          <p:nvPr/>
        </p:nvGraphicFramePr>
        <p:xfrm>
          <a:off x="1371600" y="1905000"/>
          <a:ext cx="6761163" cy="4343400"/>
        </p:xfrm>
        <a:graphic>
          <a:graphicData uri="http://schemas.openxmlformats.org/presentationml/2006/ole">
            <mc:AlternateContent xmlns:mc="http://schemas.openxmlformats.org/markup-compatibility/2006">
              <mc:Choice xmlns:v="urn:schemas-microsoft-com:vml" Requires="v">
                <p:oleObj spid="_x0000_s485390" name="Equation" r:id="rId4" imgW="3479800" imgH="2235200" progId="Equation.DSMT4">
                  <p:embed/>
                </p:oleObj>
              </mc:Choice>
              <mc:Fallback>
                <p:oleObj name="Equation" r:id="rId4" imgW="3479800" imgH="22352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905000"/>
                        <a:ext cx="6761163"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612775"/>
            <a:ext cx="8229600" cy="1139825"/>
          </a:xfrm>
        </p:spPr>
        <p:txBody>
          <a:bodyPr/>
          <a:lstStyle/>
          <a:p>
            <a:pPr eaLnBrk="1" hangingPunct="1"/>
            <a:r>
              <a:rPr lang="en-US" altLang="en-US"/>
              <a:t>Fit Measures Based on LogL</a:t>
            </a:r>
          </a:p>
        </p:txBody>
      </p:sp>
      <p:sp>
        <p:nvSpPr>
          <p:cNvPr id="91139" name="Text Box 4"/>
          <p:cNvSpPr txBox="1">
            <a:spLocks noChangeArrowheads="1"/>
          </p:cNvSpPr>
          <p:nvPr/>
        </p:nvSpPr>
        <p:spPr bwMode="auto">
          <a:xfrm>
            <a:off x="1143000" y="1752600"/>
            <a:ext cx="7391400" cy="4894263"/>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Binary Logit Model for Binary Choice</a:t>
            </a:r>
          </a:p>
          <a:p>
            <a:r>
              <a:rPr lang="en-US" altLang="en-US" sz="1200" b="1">
                <a:latin typeface="Courier New" pitchFamily="49" charset="0"/>
              </a:rPr>
              <a:t>Dependent variable               DOCTOR</a:t>
            </a:r>
          </a:p>
          <a:p>
            <a:r>
              <a:rPr lang="en-US" altLang="en-US" sz="1200" b="1">
                <a:latin typeface="Courier New" pitchFamily="49" charset="0"/>
              </a:rPr>
              <a:t>Log likelihood function     -2085.92452       Full model         LogL</a:t>
            </a:r>
          </a:p>
          <a:p>
            <a:r>
              <a:rPr lang="en-US" altLang="en-US" sz="1200" b="1">
                <a:latin typeface="Courier New" pitchFamily="49" charset="0"/>
              </a:rPr>
              <a:t>Restricted log likelihood   -2169.26982       Constant term only LogL0</a:t>
            </a:r>
          </a:p>
          <a:p>
            <a:r>
              <a:rPr lang="en-US" altLang="en-US" sz="1200" b="1">
                <a:latin typeface="Courier New" pitchFamily="49" charset="0"/>
              </a:rPr>
              <a:t>Chi squared [   5 d.f.]       166.69058</a:t>
            </a:r>
          </a:p>
          <a:p>
            <a:r>
              <a:rPr lang="en-US" altLang="en-US" sz="1200" b="1">
                <a:latin typeface="Courier New" pitchFamily="49" charset="0"/>
              </a:rPr>
              <a:t>Significance level               .00000</a:t>
            </a:r>
          </a:p>
          <a:p>
            <a:r>
              <a:rPr lang="en-US" altLang="en-US" sz="1200" b="1">
                <a:latin typeface="Courier New" pitchFamily="49" charset="0"/>
              </a:rPr>
              <a:t>McFadden Pseudo R-squared      .0384209       1 – LogL/logL0</a:t>
            </a:r>
          </a:p>
          <a:p>
            <a:r>
              <a:rPr lang="en-US" altLang="en-US" sz="1200" b="1">
                <a:latin typeface="Courier New" pitchFamily="49" charset="0"/>
              </a:rPr>
              <a:t>Estimation based on N =   3377, K =   6</a:t>
            </a:r>
          </a:p>
          <a:p>
            <a:r>
              <a:rPr lang="en-US" altLang="en-US" sz="1200" b="1">
                <a:latin typeface="Courier New" pitchFamily="49" charset="0"/>
              </a:rPr>
              <a:t>Information Criteria: Normalization=1/N</a:t>
            </a:r>
          </a:p>
          <a:p>
            <a:r>
              <a:rPr lang="en-US" altLang="en-US" sz="1200" b="1">
                <a:latin typeface="Courier New" pitchFamily="49" charset="0"/>
              </a:rPr>
              <a:t>              Normalized   Unnormalized</a:t>
            </a:r>
          </a:p>
          <a:p>
            <a:r>
              <a:rPr lang="en-US" altLang="en-US" sz="1200" b="1">
                <a:latin typeface="Courier New" pitchFamily="49" charset="0"/>
              </a:rPr>
              <a:t>AIC              1.23892     4183.84905       -2LogL + 2K</a:t>
            </a:r>
          </a:p>
          <a:p>
            <a:r>
              <a:rPr lang="en-US" altLang="en-US" sz="1200" b="1">
                <a:latin typeface="Courier New" pitchFamily="49" charset="0"/>
              </a:rPr>
              <a:t>Fin.Smpl.AIC     1.23893     4183.87398       -2LogL + 2K + 2K(K+1)/(N-K-1)</a:t>
            </a:r>
          </a:p>
          <a:p>
            <a:r>
              <a:rPr lang="en-US" altLang="en-US" sz="1200" b="1">
                <a:latin typeface="Courier New" pitchFamily="49" charset="0"/>
              </a:rPr>
              <a:t>Bayes IC         1.24981     4220.59751       -2LogL + KlnN</a:t>
            </a:r>
          </a:p>
          <a:p>
            <a:r>
              <a:rPr lang="en-US" altLang="en-US" sz="1200" b="1">
                <a:latin typeface="Courier New" pitchFamily="49" charset="0"/>
              </a:rPr>
              <a:t>Hannan Quinn     1.24282     4196.98802       -2LogL + 2Kln(lnN)</a:t>
            </a:r>
          </a:p>
          <a:p>
            <a:r>
              <a:rPr lang="en-US" altLang="en-US" sz="1200" b="1">
                <a:latin typeface="Courier New" pitchFamily="49" charset="0"/>
              </a:rPr>
              <a:t>--------+-------------------------------------------------------------</a:t>
            </a:r>
          </a:p>
          <a:p>
            <a:r>
              <a:rPr lang="en-US" altLang="en-US" sz="1200" b="1">
                <a:latin typeface="Courier New" pitchFamily="49" charset="0"/>
              </a:rPr>
              <a:t>Variable| Coefficient    Standard Error  b/St.Er. P[|Z|&gt;z]   Mean of X</a:t>
            </a:r>
          </a:p>
          <a:p>
            <a:r>
              <a:rPr lang="en-US" altLang="en-US" sz="1200" b="1">
                <a:latin typeface="Courier New" pitchFamily="49" charset="0"/>
              </a:rPr>
              <a:t>--------+-------------------------------------------------------------</a:t>
            </a:r>
          </a:p>
          <a:p>
            <a:r>
              <a:rPr lang="en-US" altLang="en-US" sz="1200" b="1">
                <a:latin typeface="Courier New" pitchFamily="49" charset="0"/>
              </a:rPr>
              <a:t>        |Characteristics in numerator of Prob[Y = 1]</a:t>
            </a:r>
          </a:p>
          <a:p>
            <a:r>
              <a:rPr lang="en-US" altLang="en-US" sz="1200" b="1">
                <a:latin typeface="Courier New" pitchFamily="49" charset="0"/>
              </a:rPr>
              <a:t>Constant|    1.86428***       .67793        2.750   .0060</a:t>
            </a:r>
          </a:p>
          <a:p>
            <a:r>
              <a:rPr lang="en-US" altLang="en-US" sz="1200" b="1">
                <a:latin typeface="Courier New" pitchFamily="49" charset="0"/>
              </a:rPr>
              <a:t>     AGE|    -.10209***       .03056       -3.341   .0008      42.6266</a:t>
            </a:r>
          </a:p>
          <a:p>
            <a:r>
              <a:rPr lang="en-US" altLang="en-US" sz="1200" b="1">
                <a:latin typeface="Courier New" pitchFamily="49" charset="0"/>
              </a:rPr>
              <a:t>   AGESQ|     .00154***       .00034        4.556   .0000      1951.22</a:t>
            </a:r>
          </a:p>
          <a:p>
            <a:r>
              <a:rPr lang="en-US" altLang="en-US" sz="1200" b="1">
                <a:latin typeface="Courier New" pitchFamily="49" charset="0"/>
              </a:rPr>
              <a:t>  INCOME|     .51206          .74600         .686   .4925       .44476</a:t>
            </a:r>
          </a:p>
          <a:p>
            <a:r>
              <a:rPr lang="en-US" altLang="en-US" sz="1200" b="1">
                <a:latin typeface="Courier New" pitchFamily="49" charset="0"/>
              </a:rPr>
              <a:t> AGE_INC|    -.01843          .01691       -1.090   .2756      19.0288</a:t>
            </a:r>
          </a:p>
          <a:p>
            <a:r>
              <a:rPr lang="en-US" altLang="en-US" sz="1200" b="1">
                <a:latin typeface="Courier New" pitchFamily="49" charset="0"/>
              </a:rPr>
              <a:t>  FEMALE|     .65366***       .07588        8.615   .0000       .46343</a:t>
            </a:r>
          </a:p>
          <a:p>
            <a:r>
              <a:rPr lang="en-US" altLang="en-US" sz="1200" b="1">
                <a:latin typeface="Courier New" pitchFamily="49" charset="0"/>
              </a:rPr>
              <a:t>--------+-------------------------------------------------------------</a:t>
            </a:r>
          </a:p>
        </p:txBody>
      </p:sp>
      <p:sp>
        <p:nvSpPr>
          <p:cNvPr id="91140" name="Line 5"/>
          <p:cNvSpPr>
            <a:spLocks noChangeShapeType="1"/>
          </p:cNvSpPr>
          <p:nvPr/>
        </p:nvSpPr>
        <p:spPr bwMode="auto">
          <a:xfrm flipH="1">
            <a:off x="4953000" y="2419350"/>
            <a:ext cx="381000" cy="0"/>
          </a:xfrm>
          <a:prstGeom prst="line">
            <a:avLst/>
          </a:prstGeom>
          <a:noFill/>
          <a:ln w="38100">
            <a:solidFill>
              <a:srgbClr val="FF3300"/>
            </a:solidFill>
            <a:round/>
            <a:headEnd/>
            <a:tailEnd type="triangle" w="med" len="med"/>
          </a:ln>
        </p:spPr>
        <p:txBody>
          <a:bodyPr wrap="none"/>
          <a:lstStyle/>
          <a:p>
            <a:endParaRPr lang="en-US"/>
          </a:p>
        </p:txBody>
      </p:sp>
      <p:sp>
        <p:nvSpPr>
          <p:cNvPr id="91141" name="Line 6"/>
          <p:cNvSpPr>
            <a:spLocks noChangeShapeType="1"/>
          </p:cNvSpPr>
          <p:nvPr/>
        </p:nvSpPr>
        <p:spPr bwMode="auto">
          <a:xfrm flipH="1">
            <a:off x="4953000" y="2600325"/>
            <a:ext cx="381000" cy="0"/>
          </a:xfrm>
          <a:prstGeom prst="line">
            <a:avLst/>
          </a:prstGeom>
          <a:noFill/>
          <a:ln w="38100">
            <a:solidFill>
              <a:srgbClr val="FF3300"/>
            </a:solidFill>
            <a:round/>
            <a:headEnd/>
            <a:tailEnd type="triangle" w="med" len="med"/>
          </a:ln>
        </p:spPr>
        <p:txBody>
          <a:bodyPr wrap="none"/>
          <a:lstStyle/>
          <a:p>
            <a:endParaRPr lang="en-US"/>
          </a:p>
        </p:txBody>
      </p:sp>
      <p:sp>
        <p:nvSpPr>
          <p:cNvPr id="91142" name="Line 7"/>
          <p:cNvSpPr>
            <a:spLocks noChangeShapeType="1"/>
          </p:cNvSpPr>
          <p:nvPr/>
        </p:nvSpPr>
        <p:spPr bwMode="auto">
          <a:xfrm flipH="1">
            <a:off x="4953000" y="3152775"/>
            <a:ext cx="381000" cy="0"/>
          </a:xfrm>
          <a:prstGeom prst="line">
            <a:avLst/>
          </a:prstGeom>
          <a:noFill/>
          <a:ln w="38100">
            <a:solidFill>
              <a:srgbClr val="FF3300"/>
            </a:solidFill>
            <a:round/>
            <a:headEnd/>
            <a:tailEnd type="triangle" w="med" len="med"/>
          </a:ln>
        </p:spPr>
        <p:txBody>
          <a:bodyPr wrap="none"/>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a:xfrm>
            <a:off x="381000" y="1447800"/>
            <a:ext cx="8229600" cy="530225"/>
          </a:xfrm>
        </p:spPr>
        <p:txBody>
          <a:bodyPr/>
          <a:lstStyle/>
          <a:p>
            <a:pPr eaLnBrk="1" hangingPunct="1"/>
            <a:r>
              <a:rPr lang="en-US" altLang="en-US"/>
              <a:t>Fit Measures Based on Predictions</a:t>
            </a:r>
          </a:p>
        </p:txBody>
      </p:sp>
      <p:sp>
        <p:nvSpPr>
          <p:cNvPr id="93187" name="Rectangle 3"/>
          <p:cNvSpPr>
            <a:spLocks noGrp="1" noChangeArrowheads="1"/>
          </p:cNvSpPr>
          <p:nvPr>
            <p:ph type="body" idx="4294967295"/>
          </p:nvPr>
        </p:nvSpPr>
        <p:spPr>
          <a:xfrm>
            <a:off x="1295400" y="2362200"/>
            <a:ext cx="6400800" cy="3276600"/>
          </a:xfrm>
        </p:spPr>
        <p:txBody>
          <a:bodyPr/>
          <a:lstStyle/>
          <a:p>
            <a:pPr eaLnBrk="1" hangingPunct="1"/>
            <a:r>
              <a:rPr lang="en-US" altLang="en-US">
                <a:latin typeface="Arial" charset="0"/>
                <a:cs typeface="Arial" charset="0"/>
              </a:rPr>
              <a:t>Computation</a:t>
            </a:r>
          </a:p>
          <a:p>
            <a:pPr lvl="1" eaLnBrk="1" hangingPunct="1"/>
            <a:r>
              <a:rPr lang="en-US" altLang="en-US">
                <a:latin typeface="Arial" charset="0"/>
                <a:cs typeface="Arial" charset="0"/>
              </a:rPr>
              <a:t>Use the model to compute predicted probabilities</a:t>
            </a:r>
          </a:p>
          <a:p>
            <a:pPr lvl="1" eaLnBrk="1" hangingPunct="1"/>
            <a:r>
              <a:rPr lang="en-US" altLang="en-US">
                <a:latin typeface="Arial" charset="0"/>
                <a:cs typeface="Arial" charset="0"/>
              </a:rPr>
              <a:t>Use the model and a rule to compute predicted y = 0 or 1</a:t>
            </a:r>
          </a:p>
          <a:p>
            <a:pPr eaLnBrk="1" hangingPunct="1"/>
            <a:r>
              <a:rPr lang="en-US" altLang="en-US">
                <a:latin typeface="Arial" charset="0"/>
                <a:cs typeface="Arial" charset="0"/>
              </a:rPr>
              <a:t>Fit measure compares predictions to actuals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a:xfrm>
            <a:off x="0" y="1219200"/>
            <a:ext cx="8229600" cy="530225"/>
          </a:xfrm>
        </p:spPr>
        <p:txBody>
          <a:bodyPr/>
          <a:lstStyle/>
          <a:p>
            <a:pPr eaLnBrk="1" hangingPunct="1"/>
            <a:r>
              <a:rPr lang="en-US" altLang="en-US"/>
              <a:t>Predicting the Outcome </a:t>
            </a:r>
          </a:p>
        </p:txBody>
      </p:sp>
      <p:sp>
        <p:nvSpPr>
          <p:cNvPr id="95235" name="Rectangle 3"/>
          <p:cNvSpPr>
            <a:spLocks noGrp="1" noChangeArrowheads="1"/>
          </p:cNvSpPr>
          <p:nvPr>
            <p:ph type="body" idx="4294967295"/>
          </p:nvPr>
        </p:nvSpPr>
        <p:spPr>
          <a:xfrm>
            <a:off x="1143000" y="1981200"/>
            <a:ext cx="6705600" cy="3503613"/>
          </a:xfrm>
        </p:spPr>
        <p:txBody>
          <a:bodyPr/>
          <a:lstStyle/>
          <a:p>
            <a:pPr eaLnBrk="1" hangingPunct="1"/>
            <a:r>
              <a:rPr lang="en-US" altLang="en-US">
                <a:latin typeface="Arial" charset="0"/>
                <a:cs typeface="Arial" charset="0"/>
              </a:rPr>
              <a:t>Predicted probabilities</a:t>
            </a:r>
          </a:p>
          <a:p>
            <a:pPr eaLnBrk="1" hangingPunct="1">
              <a:buFont typeface="Wingdings" pitchFamily="2" charset="2"/>
              <a:buNone/>
            </a:pPr>
            <a:r>
              <a:rPr lang="en-US" altLang="en-US">
                <a:latin typeface="Arial" charset="0"/>
                <a:cs typeface="Arial" charset="0"/>
              </a:rPr>
              <a:t>    </a:t>
            </a:r>
            <a:r>
              <a:rPr lang="en-US" altLang="en-US" sz="2000" b="1">
                <a:latin typeface="Arial" charset="0"/>
                <a:cs typeface="Arial" charset="0"/>
              </a:rPr>
              <a:t>P = F(a + b</a:t>
            </a:r>
            <a:r>
              <a:rPr lang="en-US" altLang="en-US" sz="2000" b="1" baseline="-25000">
                <a:latin typeface="Arial" charset="0"/>
                <a:cs typeface="Arial" charset="0"/>
              </a:rPr>
              <a:t>1</a:t>
            </a:r>
            <a:r>
              <a:rPr lang="en-US" altLang="en-US" sz="2000" b="1">
                <a:latin typeface="Arial" charset="0"/>
                <a:cs typeface="Arial" charset="0"/>
              </a:rPr>
              <a:t>Age + b</a:t>
            </a:r>
            <a:r>
              <a:rPr lang="en-US" altLang="en-US" sz="2000" b="1" baseline="-25000">
                <a:latin typeface="Arial" charset="0"/>
                <a:cs typeface="Arial" charset="0"/>
              </a:rPr>
              <a:t>2</a:t>
            </a:r>
            <a:r>
              <a:rPr lang="en-US" altLang="en-US" sz="2000" b="1">
                <a:latin typeface="Arial" charset="0"/>
                <a:cs typeface="Arial" charset="0"/>
              </a:rPr>
              <a:t>Income + b</a:t>
            </a:r>
            <a:r>
              <a:rPr lang="en-US" altLang="en-US" sz="2000" b="1" baseline="-25000">
                <a:latin typeface="Arial" charset="0"/>
                <a:cs typeface="Arial" charset="0"/>
              </a:rPr>
              <a:t>3</a:t>
            </a:r>
            <a:r>
              <a:rPr lang="en-US" altLang="en-US" sz="2000" b="1">
                <a:latin typeface="Arial" charset="0"/>
                <a:cs typeface="Arial" charset="0"/>
              </a:rPr>
              <a:t>Female+…)</a:t>
            </a:r>
          </a:p>
          <a:p>
            <a:pPr eaLnBrk="1" hangingPunct="1"/>
            <a:r>
              <a:rPr lang="en-US" altLang="en-US">
                <a:latin typeface="Arial" charset="0"/>
                <a:cs typeface="Arial" charset="0"/>
              </a:rPr>
              <a:t>Predicting outcomes</a:t>
            </a:r>
          </a:p>
          <a:p>
            <a:pPr lvl="1" eaLnBrk="1" hangingPunct="1"/>
            <a:r>
              <a:rPr lang="en-US" altLang="en-US">
                <a:latin typeface="Arial" charset="0"/>
                <a:cs typeface="Arial" charset="0"/>
              </a:rPr>
              <a:t>Predict y=1 if P is “large”</a:t>
            </a:r>
          </a:p>
          <a:p>
            <a:pPr lvl="1" eaLnBrk="1" hangingPunct="1"/>
            <a:r>
              <a:rPr lang="en-US" altLang="en-US">
                <a:latin typeface="Arial" charset="0"/>
                <a:cs typeface="Arial" charset="0"/>
              </a:rPr>
              <a:t>Use 0.5 for “large” (more likely than not)</a:t>
            </a:r>
          </a:p>
          <a:p>
            <a:pPr lvl="1" eaLnBrk="1" hangingPunct="1"/>
            <a:r>
              <a:rPr lang="en-US" altLang="en-US">
                <a:latin typeface="Arial" charset="0"/>
                <a:cs typeface="Arial" charset="0"/>
              </a:rPr>
              <a:t>Generally, use </a:t>
            </a:r>
          </a:p>
          <a:p>
            <a:pPr eaLnBrk="1" hangingPunct="1"/>
            <a:r>
              <a:rPr lang="en-US" altLang="en-US">
                <a:latin typeface="Arial" charset="0"/>
                <a:cs typeface="Arial" charset="0"/>
              </a:rPr>
              <a:t>Count successes and failures</a:t>
            </a:r>
          </a:p>
        </p:txBody>
      </p:sp>
      <p:graphicFrame>
        <p:nvGraphicFramePr>
          <p:cNvPr id="95236" name="Object 2"/>
          <p:cNvGraphicFramePr>
            <a:graphicFrameLocks noChangeAspect="1"/>
          </p:cNvGraphicFramePr>
          <p:nvPr/>
        </p:nvGraphicFramePr>
        <p:xfrm>
          <a:off x="5486400" y="4343400"/>
          <a:ext cx="1905000" cy="511175"/>
        </p:xfrm>
        <a:graphic>
          <a:graphicData uri="http://schemas.openxmlformats.org/presentationml/2006/ole">
            <mc:AlternateContent xmlns:mc="http://schemas.openxmlformats.org/markup-compatibility/2006">
              <mc:Choice xmlns:v="urn:schemas-microsoft-com:vml" Requires="v">
                <p:oleObj spid="_x0000_s486405" name="Equation" r:id="rId4" imgW="901309" imgH="241195" progId="Equation.DSMT4">
                  <p:embed/>
                </p:oleObj>
              </mc:Choice>
              <mc:Fallback>
                <p:oleObj name="Equation" r:id="rId4" imgW="901309" imgH="241195"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4343400"/>
                        <a:ext cx="1905000"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6499" name="Picture 3"/>
          <p:cNvPicPr>
            <a:picLocks noChangeAspect="1" noChangeArrowheads="1"/>
          </p:cNvPicPr>
          <p:nvPr/>
        </p:nvPicPr>
        <p:blipFill>
          <a:blip r:embed="rId3" cstate="print"/>
          <a:srcRect/>
          <a:stretch>
            <a:fillRect/>
          </a:stretch>
        </p:blipFill>
        <p:spPr bwMode="auto">
          <a:xfrm>
            <a:off x="1981200" y="990600"/>
            <a:ext cx="5384749" cy="525780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22" name="Picture 2"/>
          <p:cNvPicPr>
            <a:picLocks noChangeAspect="1" noChangeArrowheads="1"/>
          </p:cNvPicPr>
          <p:nvPr/>
        </p:nvPicPr>
        <p:blipFill>
          <a:blip r:embed="rId3" cstate="print"/>
          <a:srcRect/>
          <a:stretch>
            <a:fillRect/>
          </a:stretch>
        </p:blipFill>
        <p:spPr bwMode="auto">
          <a:xfrm>
            <a:off x="304800" y="1752600"/>
            <a:ext cx="8650463" cy="33528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ctrTitle" idx="4294967295"/>
          </p:nvPr>
        </p:nvSpPr>
        <p:spPr>
          <a:xfrm>
            <a:off x="838200" y="2514600"/>
            <a:ext cx="7696200" cy="1676400"/>
          </a:xfrm>
        </p:spPr>
        <p:txBody>
          <a:bodyPr/>
          <a:lstStyle/>
          <a:p>
            <a:pPr eaLnBrk="1" hangingPunct="1"/>
            <a:r>
              <a:rPr lang="en-US" altLang="en-US" sz="4400"/>
              <a:t>Hypothesis Testing in Binary Choice Models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762000" y="1295400"/>
            <a:ext cx="8229600" cy="530225"/>
          </a:xfrm>
        </p:spPr>
        <p:txBody>
          <a:bodyPr/>
          <a:lstStyle/>
          <a:p>
            <a:r>
              <a:rPr lang="en-US" altLang="en-US"/>
              <a:t>Covariance Matrix for the MLE</a:t>
            </a:r>
          </a:p>
        </p:txBody>
      </p:sp>
      <p:graphicFrame>
        <p:nvGraphicFramePr>
          <p:cNvPr id="101379" name="Object 2"/>
          <p:cNvGraphicFramePr>
            <a:graphicFrameLocks noChangeAspect="1"/>
          </p:cNvGraphicFramePr>
          <p:nvPr/>
        </p:nvGraphicFramePr>
        <p:xfrm>
          <a:off x="914400" y="1828800"/>
          <a:ext cx="7383463" cy="4191000"/>
        </p:xfrm>
        <a:graphic>
          <a:graphicData uri="http://schemas.openxmlformats.org/presentationml/2006/ole">
            <mc:AlternateContent xmlns:mc="http://schemas.openxmlformats.org/markup-compatibility/2006">
              <mc:Choice xmlns:v="urn:schemas-microsoft-com:vml" Requires="v">
                <p:oleObj spid="_x0000_s101394" name="Equation" r:id="rId4" imgW="4699000" imgH="2667000" progId="Equation.DSMT4">
                  <p:embed/>
                </p:oleObj>
              </mc:Choice>
              <mc:Fallback>
                <p:oleObj name="Equation" r:id="rId4" imgW="4699000" imgH="26670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828800"/>
                        <a:ext cx="7383463"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57200" y="381000"/>
            <a:ext cx="8229600" cy="1139825"/>
          </a:xfrm>
        </p:spPr>
        <p:txBody>
          <a:bodyPr/>
          <a:lstStyle/>
          <a:p>
            <a:pPr eaLnBrk="1" hangingPunct="1"/>
            <a:r>
              <a:rPr lang="en-US" altLang="en-US"/>
              <a:t>Robust Covariance Matrix</a:t>
            </a:r>
          </a:p>
        </p:txBody>
      </p:sp>
      <p:graphicFrame>
        <p:nvGraphicFramePr>
          <p:cNvPr id="103427" name="Object 2"/>
          <p:cNvGraphicFramePr>
            <a:graphicFrameLocks noChangeAspect="1"/>
          </p:cNvGraphicFramePr>
          <p:nvPr/>
        </p:nvGraphicFramePr>
        <p:xfrm>
          <a:off x="1179513" y="1727200"/>
          <a:ext cx="7126287" cy="4673600"/>
        </p:xfrm>
        <a:graphic>
          <a:graphicData uri="http://schemas.openxmlformats.org/presentationml/2006/ole">
            <mc:AlternateContent xmlns:mc="http://schemas.openxmlformats.org/markup-compatibility/2006">
              <mc:Choice xmlns:v="urn:schemas-microsoft-com:vml" Requires="v">
                <p:oleObj spid="_x0000_s103434" name="Equation" r:id="rId4" imgW="3873500" imgH="2540000" progId="Equation.DSMT4">
                  <p:embed/>
                </p:oleObj>
              </mc:Choice>
              <mc:Fallback>
                <p:oleObj name="Equation" r:id="rId4" imgW="3873500" imgH="25400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9513" y="1727200"/>
                        <a:ext cx="7126287" cy="467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33375" y="1371600"/>
            <a:ext cx="8458200" cy="530225"/>
          </a:xfrm>
        </p:spPr>
        <p:txBody>
          <a:bodyPr/>
          <a:lstStyle/>
          <a:p>
            <a:pPr eaLnBrk="1" hangingPunct="1"/>
            <a:r>
              <a:rPr lang="en-US" altLang="en-US">
                <a:solidFill>
                  <a:srgbClr val="7030A0"/>
                </a:solidFill>
              </a:rPr>
              <a:t>Robust Covariance Matrix for Logit Model</a:t>
            </a:r>
          </a:p>
        </p:txBody>
      </p:sp>
      <p:sp>
        <p:nvSpPr>
          <p:cNvPr id="105475" name="Text Box 4"/>
          <p:cNvSpPr txBox="1">
            <a:spLocks noChangeArrowheads="1"/>
          </p:cNvSpPr>
          <p:nvPr/>
        </p:nvSpPr>
        <p:spPr bwMode="auto">
          <a:xfrm>
            <a:off x="485775" y="2057400"/>
            <a:ext cx="8153400" cy="3921125"/>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Variable| Coefficient    Standard Error  b/St.Er. P[|Z|&gt;z]   Mean of X</a:t>
            </a:r>
          </a:p>
          <a:p>
            <a:r>
              <a:rPr lang="en-US" altLang="en-US" sz="1400" b="1">
                <a:latin typeface="Courier New" pitchFamily="49" charset="0"/>
              </a:rPr>
              <a:t>--------+-------------------------------------------------------------</a:t>
            </a:r>
          </a:p>
          <a:p>
            <a:r>
              <a:rPr lang="en-US" altLang="en-US" sz="1400" b="1">
                <a:latin typeface="Courier New" pitchFamily="49" charset="0"/>
              </a:rPr>
              <a:t>        |Robust Standard Errors</a:t>
            </a:r>
          </a:p>
          <a:p>
            <a:r>
              <a:rPr lang="en-US" altLang="en-US" sz="1400" b="1">
                <a:latin typeface="Courier New" pitchFamily="49" charset="0"/>
              </a:rPr>
              <a:t>Constant|    1.86428***       .68442        2.724   .0065</a:t>
            </a:r>
          </a:p>
          <a:p>
            <a:r>
              <a:rPr lang="en-US" altLang="en-US" sz="1400" b="1">
                <a:latin typeface="Courier New" pitchFamily="49" charset="0"/>
              </a:rPr>
              <a:t>     AGE|    -.10209***       .03115       -3.278   .0010      42.6266</a:t>
            </a:r>
          </a:p>
          <a:p>
            <a:r>
              <a:rPr lang="en-US" altLang="en-US" sz="1400" b="1">
                <a:latin typeface="Courier New" pitchFamily="49" charset="0"/>
              </a:rPr>
              <a:t>   AGESQ|     .00154***       .00035        4.446   .0000      1951.22</a:t>
            </a:r>
          </a:p>
          <a:p>
            <a:r>
              <a:rPr lang="en-US" altLang="en-US" sz="1400" b="1">
                <a:latin typeface="Courier New" pitchFamily="49" charset="0"/>
              </a:rPr>
              <a:t>  INCOME|     .51206          .75103         .682   .4954       .44476</a:t>
            </a:r>
          </a:p>
          <a:p>
            <a:r>
              <a:rPr lang="en-US" altLang="en-US" sz="1400" b="1">
                <a:latin typeface="Courier New" pitchFamily="49" charset="0"/>
              </a:rPr>
              <a:t> AGE_INC|    -.01843          .01703       -1.082   .2792      19.0288</a:t>
            </a:r>
          </a:p>
          <a:p>
            <a:r>
              <a:rPr lang="en-US" altLang="en-US" sz="1400" b="1">
                <a:latin typeface="Courier New" pitchFamily="49" charset="0"/>
              </a:rPr>
              <a:t>  FEMALE|     .65366***       .07585        8.618   .0000       .46343</a:t>
            </a:r>
          </a:p>
          <a:p>
            <a:r>
              <a:rPr lang="en-US" altLang="en-US" sz="1400" b="1">
                <a:latin typeface="Courier New" pitchFamily="49" charset="0"/>
              </a:rPr>
              <a:t>--------+-------------------------------------------------------------</a:t>
            </a:r>
          </a:p>
          <a:p>
            <a:r>
              <a:rPr lang="en-US" altLang="en-US" sz="1400" b="1">
                <a:latin typeface="Courier New" pitchFamily="49" charset="0"/>
              </a:rPr>
              <a:t>        |Conventional Standard Errors Based on Second Derivatives</a:t>
            </a:r>
          </a:p>
          <a:p>
            <a:r>
              <a:rPr lang="en-US" altLang="en-US" sz="1400" b="1">
                <a:latin typeface="Courier New" pitchFamily="49" charset="0"/>
              </a:rPr>
              <a:t>Constant|    1.86428***       .67793        2.750   .0060</a:t>
            </a:r>
          </a:p>
          <a:p>
            <a:r>
              <a:rPr lang="en-US" altLang="en-US" sz="1400" b="1">
                <a:latin typeface="Courier New" pitchFamily="49" charset="0"/>
              </a:rPr>
              <a:t>     AGE|    -.10209***       .03056       -3.341   .0008      42.6266</a:t>
            </a:r>
          </a:p>
          <a:p>
            <a:r>
              <a:rPr lang="en-US" altLang="en-US" sz="1400" b="1">
                <a:latin typeface="Courier New" pitchFamily="49" charset="0"/>
              </a:rPr>
              <a:t>   AGESQ|     .00154***       .00034        4.556   .0000      1951.22</a:t>
            </a:r>
          </a:p>
          <a:p>
            <a:r>
              <a:rPr lang="en-US" altLang="en-US" sz="1400" b="1">
                <a:latin typeface="Courier New" pitchFamily="49" charset="0"/>
              </a:rPr>
              <a:t>  INCOME|     .51206          .74600         .686   .4925       .44476</a:t>
            </a:r>
          </a:p>
          <a:p>
            <a:r>
              <a:rPr lang="en-US" altLang="en-US" sz="1400" b="1">
                <a:latin typeface="Courier New" pitchFamily="49" charset="0"/>
              </a:rPr>
              <a:t> AGE_INC|    -.01843          .01691       -1.090   .2756      19.0288</a:t>
            </a:r>
          </a:p>
          <a:p>
            <a:r>
              <a:rPr lang="en-US" altLang="en-US" sz="1400" b="1">
                <a:latin typeface="Courier New" pitchFamily="49" charset="0"/>
              </a:rPr>
              <a:t>  FEMALE|     .65366***       .07588        8.615   .0000       .46343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533400"/>
            <a:ext cx="8229600" cy="1139825"/>
          </a:xfrm>
        </p:spPr>
        <p:txBody>
          <a:bodyPr/>
          <a:lstStyle/>
          <a:p>
            <a:pPr eaLnBrk="1" hangingPunct="1"/>
            <a:r>
              <a:rPr lang="en-US" altLang="en-US"/>
              <a:t>Base Model for Hypothesis Tests</a:t>
            </a:r>
          </a:p>
        </p:txBody>
      </p:sp>
      <p:sp>
        <p:nvSpPr>
          <p:cNvPr id="107523" name="Text Box 4"/>
          <p:cNvSpPr txBox="1">
            <a:spLocks noChangeArrowheads="1"/>
          </p:cNvSpPr>
          <p:nvPr/>
        </p:nvSpPr>
        <p:spPr bwMode="auto">
          <a:xfrm>
            <a:off x="457200" y="1984375"/>
            <a:ext cx="8077200" cy="4340225"/>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Binary Logit Model for Binary Choice</a:t>
            </a:r>
          </a:p>
          <a:p>
            <a:r>
              <a:rPr lang="en-US" altLang="en-US" sz="1200" b="1">
                <a:latin typeface="Courier New" pitchFamily="49" charset="0"/>
              </a:rPr>
              <a:t>Dependent variable               DOCTOR</a:t>
            </a:r>
          </a:p>
          <a:p>
            <a:r>
              <a:rPr lang="en-US" altLang="en-US" sz="1200" b="1">
                <a:latin typeface="Courier New" pitchFamily="49" charset="0"/>
              </a:rPr>
              <a:t>Log likelihood function     -2085.92452</a:t>
            </a:r>
          </a:p>
          <a:p>
            <a:r>
              <a:rPr lang="en-US" altLang="en-US" sz="1200" b="1">
                <a:latin typeface="Courier New" pitchFamily="49" charset="0"/>
              </a:rPr>
              <a:t>Restricted log likelihood   -2169.26982</a:t>
            </a:r>
          </a:p>
          <a:p>
            <a:r>
              <a:rPr lang="en-US" altLang="en-US" sz="1200" b="1">
                <a:latin typeface="Courier New" pitchFamily="49" charset="0"/>
              </a:rPr>
              <a:t>Chi squared [   5 d.f.]       166.69058</a:t>
            </a:r>
          </a:p>
          <a:p>
            <a:r>
              <a:rPr lang="en-US" altLang="en-US" sz="1200" b="1">
                <a:latin typeface="Courier New" pitchFamily="49" charset="0"/>
              </a:rPr>
              <a:t>Significance level               .00000</a:t>
            </a:r>
          </a:p>
          <a:p>
            <a:r>
              <a:rPr lang="en-US" altLang="en-US" sz="1200" b="1">
                <a:latin typeface="Courier New" pitchFamily="49" charset="0"/>
              </a:rPr>
              <a:t>McFadden Pseudo R-squared      .0384209</a:t>
            </a:r>
          </a:p>
          <a:p>
            <a:r>
              <a:rPr lang="en-US" altLang="en-US" sz="1200" b="1">
                <a:latin typeface="Courier New" pitchFamily="49" charset="0"/>
              </a:rPr>
              <a:t>Estimation based on N =   3377, K =   6</a:t>
            </a:r>
          </a:p>
          <a:p>
            <a:r>
              <a:rPr lang="en-US" altLang="en-US" sz="1200" b="1">
                <a:latin typeface="Courier New" pitchFamily="49" charset="0"/>
              </a:rPr>
              <a:t>Information Criteria: Normalization=1/N</a:t>
            </a:r>
          </a:p>
          <a:p>
            <a:r>
              <a:rPr lang="en-US" altLang="en-US" sz="1200" b="1">
                <a:latin typeface="Courier New" pitchFamily="49" charset="0"/>
              </a:rPr>
              <a:t>              Normalized   Unnormalized</a:t>
            </a:r>
          </a:p>
          <a:p>
            <a:r>
              <a:rPr lang="en-US" altLang="en-US" sz="1200" b="1">
                <a:latin typeface="Courier New" pitchFamily="49" charset="0"/>
              </a:rPr>
              <a:t>AIC              1.23892     4183.84905</a:t>
            </a:r>
          </a:p>
          <a:p>
            <a:r>
              <a:rPr lang="en-US" altLang="en-US" sz="1200" b="1">
                <a:latin typeface="Courier New" pitchFamily="49" charset="0"/>
              </a:rPr>
              <a:t>--------+-------------------------------------------------------------</a:t>
            </a:r>
          </a:p>
          <a:p>
            <a:r>
              <a:rPr lang="en-US" altLang="en-US" sz="1200" b="1">
                <a:latin typeface="Courier New" pitchFamily="49" charset="0"/>
              </a:rPr>
              <a:t>Variable| Coefficient    Standard Error  b/St.Er. P[|Z|&gt;z]   Mean of X</a:t>
            </a:r>
          </a:p>
          <a:p>
            <a:r>
              <a:rPr lang="en-US" altLang="en-US" sz="1200" b="1">
                <a:latin typeface="Courier New" pitchFamily="49" charset="0"/>
              </a:rPr>
              <a:t>--------+-------------------------------------------------------------</a:t>
            </a:r>
          </a:p>
          <a:p>
            <a:r>
              <a:rPr lang="en-US" altLang="en-US" sz="1200" b="1">
                <a:latin typeface="Courier New" pitchFamily="49" charset="0"/>
              </a:rPr>
              <a:t>        |Characteristics in numerator of Prob[Y = 1]</a:t>
            </a:r>
          </a:p>
          <a:p>
            <a:r>
              <a:rPr lang="en-US" altLang="en-US" sz="1200" b="1">
                <a:latin typeface="Courier New" pitchFamily="49" charset="0"/>
              </a:rPr>
              <a:t>Constant|    1.86428***       .67793        2.750   .0060</a:t>
            </a:r>
          </a:p>
          <a:p>
            <a:r>
              <a:rPr lang="en-US" altLang="en-US" sz="1200" b="1">
                <a:latin typeface="Courier New" pitchFamily="49" charset="0"/>
              </a:rPr>
              <a:t>     </a:t>
            </a:r>
            <a:r>
              <a:rPr lang="en-US" altLang="en-US" sz="1200" b="1">
                <a:solidFill>
                  <a:srgbClr val="FF3300"/>
                </a:solidFill>
                <a:latin typeface="Courier New" pitchFamily="49" charset="0"/>
              </a:rPr>
              <a:t>AGE|    -.10209***       .03056       -3.341   .0008      42.6266</a:t>
            </a:r>
          </a:p>
          <a:p>
            <a:r>
              <a:rPr lang="en-US" altLang="en-US" sz="1200" b="1">
                <a:solidFill>
                  <a:srgbClr val="FF3300"/>
                </a:solidFill>
                <a:latin typeface="Courier New" pitchFamily="49" charset="0"/>
              </a:rPr>
              <a:t>   AGESQ|     .00154***       .00034        4.556   .0000      1951.22</a:t>
            </a:r>
          </a:p>
          <a:p>
            <a:r>
              <a:rPr lang="en-US" altLang="en-US" sz="1200" b="1">
                <a:latin typeface="Courier New" pitchFamily="49" charset="0"/>
              </a:rPr>
              <a:t>  INCOME|     .51206          .74600         .686   .4925       .44476</a:t>
            </a:r>
          </a:p>
          <a:p>
            <a:r>
              <a:rPr lang="en-US" altLang="en-US" sz="1200" b="1">
                <a:latin typeface="Courier New" pitchFamily="49" charset="0"/>
              </a:rPr>
              <a:t> </a:t>
            </a:r>
            <a:r>
              <a:rPr lang="en-US" altLang="en-US" sz="1200" b="1">
                <a:solidFill>
                  <a:srgbClr val="FF3300"/>
                </a:solidFill>
                <a:latin typeface="Courier New" pitchFamily="49" charset="0"/>
              </a:rPr>
              <a:t>AGE_INC|    -.01843          .01691       -1.090   .2756      19.0288</a:t>
            </a:r>
          </a:p>
          <a:p>
            <a:r>
              <a:rPr lang="en-US" altLang="en-US" sz="1200" b="1">
                <a:latin typeface="Courier New" pitchFamily="49" charset="0"/>
              </a:rPr>
              <a:t>  FEMALE|     .65366***       .07588        8.615   .0000       .46343</a:t>
            </a:r>
          </a:p>
          <a:p>
            <a:r>
              <a:rPr lang="en-US" altLang="en-US" sz="1200" b="1">
                <a:latin typeface="Courier New" pitchFamily="49" charset="0"/>
              </a:rPr>
              <a:t>--------+-------------------------------------------------------------</a:t>
            </a:r>
          </a:p>
        </p:txBody>
      </p:sp>
      <p:sp>
        <p:nvSpPr>
          <p:cNvPr id="107524" name="Text Box 5"/>
          <p:cNvSpPr txBox="1">
            <a:spLocks noChangeArrowheads="1"/>
          </p:cNvSpPr>
          <p:nvPr/>
        </p:nvSpPr>
        <p:spPr bwMode="auto">
          <a:xfrm>
            <a:off x="4495800" y="2514600"/>
            <a:ext cx="3200400" cy="1347788"/>
          </a:xfrm>
          <a:prstGeom prst="rect">
            <a:avLst/>
          </a:prstGeom>
          <a:noFill/>
          <a:ln w="19050">
            <a:solidFill>
              <a:schemeClr val="tx1"/>
            </a:solidFill>
            <a:miter lim="800000"/>
            <a:headEnd/>
            <a:tailEnd/>
          </a:ln>
        </p:spPr>
        <p:txBody>
          <a:bodyPr>
            <a:spAutoFit/>
          </a:bodyPr>
          <a:lstStyle/>
          <a:p>
            <a:pPr>
              <a:spcBef>
                <a:spcPct val="50000"/>
              </a:spcBef>
            </a:pPr>
            <a:r>
              <a:rPr lang="en-US" altLang="en-US" b="1">
                <a:latin typeface="Arial" charset="0"/>
              </a:rPr>
              <a:t>H</a:t>
            </a:r>
            <a:r>
              <a:rPr lang="en-US" altLang="en-US" b="1" baseline="-25000">
                <a:latin typeface="Arial" charset="0"/>
              </a:rPr>
              <a:t>0</a:t>
            </a:r>
            <a:r>
              <a:rPr lang="en-US" altLang="en-US" b="1">
                <a:latin typeface="Arial" charset="0"/>
              </a:rPr>
              <a:t>: Age is not a significant</a:t>
            </a:r>
            <a:br>
              <a:rPr lang="en-US" altLang="en-US" b="1">
                <a:latin typeface="Arial" charset="0"/>
              </a:rPr>
            </a:br>
            <a:r>
              <a:rPr lang="en-US" altLang="en-US" b="1">
                <a:latin typeface="Arial" charset="0"/>
              </a:rPr>
              <a:t>      determinant of </a:t>
            </a:r>
            <a:br>
              <a:rPr lang="en-US" altLang="en-US" b="1">
                <a:latin typeface="Arial" charset="0"/>
              </a:rPr>
            </a:br>
            <a:r>
              <a:rPr lang="en-US" altLang="en-US" b="1">
                <a:latin typeface="Arial" charset="0"/>
              </a:rPr>
              <a:t>      Prob(Doctor = 1)</a:t>
            </a:r>
          </a:p>
          <a:p>
            <a:pPr>
              <a:spcBef>
                <a:spcPct val="50000"/>
              </a:spcBef>
            </a:pPr>
            <a:r>
              <a:rPr lang="en-US" altLang="en-US" b="1">
                <a:latin typeface="Arial" charset="0"/>
                <a:cs typeface="Times New Roman" pitchFamily="18" charset="0"/>
              </a:rPr>
              <a:t>H</a:t>
            </a:r>
            <a:r>
              <a:rPr lang="en-US" altLang="en-US" b="1" baseline="-25000">
                <a:latin typeface="Arial" charset="0"/>
                <a:cs typeface="Times New Roman" pitchFamily="18" charset="0"/>
              </a:rPr>
              <a:t>0</a:t>
            </a:r>
            <a:r>
              <a:rPr lang="en-US" altLang="en-US" b="1">
                <a:latin typeface="Arial" charset="0"/>
                <a:cs typeface="Times New Roman" pitchFamily="18" charset="0"/>
              </a:rPr>
              <a:t>: </a:t>
            </a:r>
            <a:r>
              <a:rPr lang="el-GR" altLang="en-US" b="1">
                <a:latin typeface="Arial" charset="0"/>
                <a:cs typeface="Times New Roman" pitchFamily="18" charset="0"/>
              </a:rPr>
              <a:t>β</a:t>
            </a:r>
            <a:r>
              <a:rPr lang="en-US" altLang="en-US" b="1" baseline="-25000">
                <a:latin typeface="Arial" charset="0"/>
                <a:cs typeface="Times New Roman" pitchFamily="18" charset="0"/>
              </a:rPr>
              <a:t>2</a:t>
            </a:r>
            <a:r>
              <a:rPr lang="en-US" altLang="en-US" b="1">
                <a:latin typeface="Arial" charset="0"/>
                <a:cs typeface="Times New Roman" pitchFamily="18" charset="0"/>
              </a:rPr>
              <a:t> = </a:t>
            </a:r>
            <a:r>
              <a:rPr lang="el-GR" altLang="en-US" b="1">
                <a:latin typeface="Arial" charset="0"/>
                <a:cs typeface="Times New Roman" pitchFamily="18" charset="0"/>
              </a:rPr>
              <a:t>β</a:t>
            </a:r>
            <a:r>
              <a:rPr lang="en-US" altLang="en-US" b="1" baseline="-25000">
                <a:latin typeface="Arial" charset="0"/>
                <a:cs typeface="Times New Roman" pitchFamily="18" charset="0"/>
              </a:rPr>
              <a:t>3</a:t>
            </a:r>
            <a:r>
              <a:rPr lang="en-US" altLang="en-US" b="1">
                <a:latin typeface="Arial" charset="0"/>
                <a:cs typeface="Times New Roman" pitchFamily="18" charset="0"/>
              </a:rPr>
              <a:t> = </a:t>
            </a:r>
            <a:r>
              <a:rPr lang="el-GR" altLang="en-US" b="1">
                <a:latin typeface="Arial" charset="0"/>
              </a:rPr>
              <a:t>β</a:t>
            </a:r>
            <a:r>
              <a:rPr lang="en-US" altLang="en-US" b="1" baseline="-25000">
                <a:latin typeface="Arial" charset="0"/>
              </a:rPr>
              <a:t>5</a:t>
            </a:r>
            <a:r>
              <a:rPr lang="en-US" altLang="en-US" b="1">
                <a:latin typeface="Arial" charset="0"/>
              </a:rPr>
              <a:t> = 0 </a:t>
            </a:r>
            <a:endParaRPr lang="el-GR" altLang="en-US" b="1">
              <a:latin typeface="Arial"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a:xfrm>
            <a:off x="533400" y="1524000"/>
            <a:ext cx="8229600" cy="530225"/>
          </a:xfrm>
        </p:spPr>
        <p:txBody>
          <a:bodyPr/>
          <a:lstStyle/>
          <a:p>
            <a:pPr eaLnBrk="1" hangingPunct="1"/>
            <a:r>
              <a:rPr lang="en-US" altLang="en-US"/>
              <a:t>Likelihood Ratio Tests</a:t>
            </a:r>
          </a:p>
        </p:txBody>
      </p:sp>
      <p:sp>
        <p:nvSpPr>
          <p:cNvPr id="109571" name="Rectangle 3"/>
          <p:cNvSpPr>
            <a:spLocks noGrp="1" noChangeArrowheads="1"/>
          </p:cNvSpPr>
          <p:nvPr>
            <p:ph type="body" idx="4294967295"/>
          </p:nvPr>
        </p:nvSpPr>
        <p:spPr>
          <a:xfrm>
            <a:off x="1066800" y="2438400"/>
            <a:ext cx="7086600" cy="2971800"/>
          </a:xfrm>
        </p:spPr>
        <p:txBody>
          <a:bodyPr/>
          <a:lstStyle/>
          <a:p>
            <a:pPr eaLnBrk="1" hangingPunct="1"/>
            <a:r>
              <a:rPr lang="en-US" altLang="en-US" sz="2400">
                <a:latin typeface="Arial" charset="0"/>
                <a:cs typeface="Arial" charset="0"/>
              </a:rPr>
              <a:t>Null hypothesis restricts the parameter vector</a:t>
            </a:r>
          </a:p>
          <a:p>
            <a:pPr eaLnBrk="1" hangingPunct="1"/>
            <a:r>
              <a:rPr lang="en-US" altLang="en-US" sz="2400">
                <a:latin typeface="Arial" charset="0"/>
                <a:cs typeface="Arial" charset="0"/>
              </a:rPr>
              <a:t>Alternative relaxes the restriction</a:t>
            </a:r>
          </a:p>
          <a:p>
            <a:pPr eaLnBrk="1" hangingPunct="1"/>
            <a:r>
              <a:rPr lang="en-US" altLang="en-US" sz="2400">
                <a:latin typeface="Arial" charset="0"/>
                <a:cs typeface="Arial" charset="0"/>
              </a:rPr>
              <a:t>Test statistic: Chi-squared =</a:t>
            </a:r>
            <a:br>
              <a:rPr lang="en-US" altLang="en-US" sz="2400">
                <a:latin typeface="Arial" charset="0"/>
                <a:cs typeface="Arial" charset="0"/>
              </a:rPr>
            </a:br>
            <a:r>
              <a:rPr lang="en-US" altLang="en-US" sz="2400">
                <a:latin typeface="Arial" charset="0"/>
                <a:cs typeface="Arial" charset="0"/>
              </a:rPr>
              <a:t>   2 (LogL|Unrestricted model –</a:t>
            </a:r>
          </a:p>
          <a:p>
            <a:pPr eaLnBrk="1" hangingPunct="1">
              <a:buFont typeface="Wingdings" pitchFamily="2" charset="2"/>
              <a:buNone/>
            </a:pPr>
            <a:r>
              <a:rPr lang="en-US" altLang="en-US" sz="2400">
                <a:latin typeface="Arial" charset="0"/>
                <a:cs typeface="Arial" charset="0"/>
              </a:rPr>
              <a:t>           LogL|Restrictions) </a:t>
            </a:r>
            <a:r>
              <a:rPr lang="en-US" altLang="en-US" sz="2400" u="sng">
                <a:latin typeface="Arial" charset="0"/>
                <a:cs typeface="Arial" charset="0"/>
              </a:rPr>
              <a:t>&gt;</a:t>
            </a:r>
            <a:r>
              <a:rPr lang="en-US" altLang="en-US" sz="2400">
                <a:latin typeface="Arial" charset="0"/>
                <a:cs typeface="Arial" charset="0"/>
              </a:rPr>
              <a:t> 0</a:t>
            </a:r>
          </a:p>
          <a:p>
            <a:pPr eaLnBrk="1" hangingPunct="1">
              <a:buFont typeface="Wingdings" pitchFamily="2" charset="2"/>
              <a:buNone/>
            </a:pPr>
            <a:r>
              <a:rPr lang="en-US" altLang="en-US" sz="2400">
                <a:latin typeface="Arial" charset="0"/>
                <a:cs typeface="Arial" charset="0"/>
              </a:rPr>
              <a:t>   Degrees of freedom = number of restrictions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idx="4294967295"/>
          </p:nvPr>
        </p:nvSpPr>
        <p:spPr>
          <a:xfrm>
            <a:off x="381000" y="1295400"/>
            <a:ext cx="8229600" cy="530225"/>
          </a:xfrm>
        </p:spPr>
        <p:txBody>
          <a:bodyPr/>
          <a:lstStyle/>
          <a:p>
            <a:pPr eaLnBrk="1" hangingPunct="1"/>
            <a:r>
              <a:rPr lang="en-US" altLang="en-US"/>
              <a:t>LR Test of H</a:t>
            </a:r>
            <a:r>
              <a:rPr lang="en-US" altLang="en-US" baseline="-25000"/>
              <a:t>0</a:t>
            </a:r>
            <a:endParaRPr lang="en-US" altLang="en-US">
              <a:cs typeface="Times New Roman" pitchFamily="18" charset="0"/>
            </a:endParaRPr>
          </a:p>
        </p:txBody>
      </p:sp>
      <p:sp>
        <p:nvSpPr>
          <p:cNvPr id="111619" name="Text Box 6"/>
          <p:cNvSpPr txBox="1">
            <a:spLocks noChangeArrowheads="1"/>
          </p:cNvSpPr>
          <p:nvPr/>
        </p:nvSpPr>
        <p:spPr bwMode="auto">
          <a:xfrm>
            <a:off x="4572000" y="2187575"/>
            <a:ext cx="3886200" cy="2308225"/>
          </a:xfrm>
          <a:prstGeom prst="rect">
            <a:avLst/>
          </a:prstGeom>
          <a:noFill/>
          <a:ln w="28575">
            <a:solidFill>
              <a:schemeClr val="tx1"/>
            </a:solidFill>
            <a:miter lim="800000"/>
            <a:headEnd/>
            <a:tailEnd/>
          </a:ln>
        </p:spPr>
        <p:txBody>
          <a:bodyPr>
            <a:spAutoFit/>
          </a:bodyPr>
          <a:lstStyle/>
          <a:p>
            <a:r>
              <a:rPr lang="en-US" altLang="en-US" sz="1200" b="1">
                <a:latin typeface="Courier New" pitchFamily="49" charset="0"/>
              </a:rPr>
              <a:t>RESTRICTED MODEL</a:t>
            </a:r>
          </a:p>
          <a:p>
            <a:r>
              <a:rPr lang="en-US" altLang="en-US" sz="1200" b="1">
                <a:latin typeface="Courier New" pitchFamily="49" charset="0"/>
              </a:rPr>
              <a:t>Binary Logit Model for Binary Choice</a:t>
            </a:r>
          </a:p>
          <a:p>
            <a:r>
              <a:rPr lang="en-US" altLang="en-US" sz="1200" b="1">
                <a:latin typeface="Courier New" pitchFamily="49" charset="0"/>
              </a:rPr>
              <a:t>Dependent variable               DOCTOR</a:t>
            </a:r>
          </a:p>
          <a:p>
            <a:r>
              <a:rPr lang="en-US" altLang="en-US" sz="1200" b="1" u="sng">
                <a:latin typeface="Courier New" pitchFamily="49" charset="0"/>
              </a:rPr>
              <a:t>Log likelihood function     -2124.06568</a:t>
            </a:r>
          </a:p>
          <a:p>
            <a:r>
              <a:rPr lang="en-US" altLang="en-US" sz="1200" b="1">
                <a:latin typeface="Courier New" pitchFamily="49" charset="0"/>
              </a:rPr>
              <a:t>Restricted log likelihood   -2169.26982</a:t>
            </a:r>
          </a:p>
          <a:p>
            <a:r>
              <a:rPr lang="en-US" altLang="en-US" sz="1200" b="1">
                <a:latin typeface="Courier New" pitchFamily="49" charset="0"/>
              </a:rPr>
              <a:t>Chi squared [   2 d.f.]        90.40827</a:t>
            </a:r>
          </a:p>
          <a:p>
            <a:r>
              <a:rPr lang="en-US" altLang="en-US" sz="1200" b="1">
                <a:latin typeface="Courier New" pitchFamily="49" charset="0"/>
              </a:rPr>
              <a:t>Significance level               .00000</a:t>
            </a:r>
          </a:p>
          <a:p>
            <a:r>
              <a:rPr lang="en-US" altLang="en-US" sz="1200" b="1">
                <a:latin typeface="Courier New" pitchFamily="49" charset="0"/>
              </a:rPr>
              <a:t>McFadden Pseudo R-squared      .0208384</a:t>
            </a:r>
          </a:p>
          <a:p>
            <a:r>
              <a:rPr lang="en-US" altLang="en-US" sz="1200" b="1">
                <a:latin typeface="Courier New" pitchFamily="49" charset="0"/>
              </a:rPr>
              <a:t>Estimation based on N =   3377, K =   3</a:t>
            </a:r>
          </a:p>
          <a:p>
            <a:r>
              <a:rPr lang="en-US" altLang="en-US" sz="1200" b="1">
                <a:latin typeface="Courier New" pitchFamily="49" charset="0"/>
              </a:rPr>
              <a:t>Information Criteria: Normalization=1/N</a:t>
            </a:r>
          </a:p>
          <a:p>
            <a:r>
              <a:rPr lang="en-US" altLang="en-US" sz="1200" b="1">
                <a:latin typeface="Courier New" pitchFamily="49" charset="0"/>
              </a:rPr>
              <a:t>              Normalized   Unnormalized</a:t>
            </a:r>
          </a:p>
          <a:p>
            <a:r>
              <a:rPr lang="en-US" altLang="en-US" sz="1200" b="1">
                <a:latin typeface="Courier New" pitchFamily="49" charset="0"/>
              </a:rPr>
              <a:t>AIC              1.25974     4254.13136</a:t>
            </a:r>
          </a:p>
        </p:txBody>
      </p:sp>
      <p:sp>
        <p:nvSpPr>
          <p:cNvPr id="111620" name="Text Box 7"/>
          <p:cNvSpPr txBox="1">
            <a:spLocks noChangeArrowheads="1"/>
          </p:cNvSpPr>
          <p:nvPr/>
        </p:nvSpPr>
        <p:spPr bwMode="auto">
          <a:xfrm>
            <a:off x="533400" y="2187575"/>
            <a:ext cx="3886200" cy="2308225"/>
          </a:xfrm>
          <a:prstGeom prst="rect">
            <a:avLst/>
          </a:prstGeom>
          <a:noFill/>
          <a:ln w="28575">
            <a:solidFill>
              <a:schemeClr val="tx1"/>
            </a:solidFill>
            <a:miter lim="800000"/>
            <a:headEnd/>
            <a:tailEnd/>
          </a:ln>
        </p:spPr>
        <p:txBody>
          <a:bodyPr>
            <a:spAutoFit/>
          </a:bodyPr>
          <a:lstStyle/>
          <a:p>
            <a:r>
              <a:rPr lang="en-US" altLang="en-US" sz="1200" b="1">
                <a:latin typeface="Courier New" pitchFamily="49" charset="0"/>
              </a:rPr>
              <a:t>UNRESTRICTED MODEL</a:t>
            </a:r>
          </a:p>
          <a:p>
            <a:r>
              <a:rPr lang="en-US" altLang="en-US" sz="1200" b="1">
                <a:latin typeface="Courier New" pitchFamily="49" charset="0"/>
              </a:rPr>
              <a:t>Binary Logit Model for Binary Choice</a:t>
            </a:r>
          </a:p>
          <a:p>
            <a:r>
              <a:rPr lang="en-US" altLang="en-US" sz="1200" b="1">
                <a:latin typeface="Courier New" pitchFamily="49" charset="0"/>
              </a:rPr>
              <a:t>Dependent variable               DOCTOR</a:t>
            </a:r>
          </a:p>
          <a:p>
            <a:r>
              <a:rPr lang="en-US" altLang="en-US" sz="1200" b="1" u="sng">
                <a:latin typeface="Courier New" pitchFamily="49" charset="0"/>
              </a:rPr>
              <a:t>Log likelihood function     -2085.92452</a:t>
            </a:r>
          </a:p>
          <a:p>
            <a:r>
              <a:rPr lang="en-US" altLang="en-US" sz="1200" b="1">
                <a:latin typeface="Courier New" pitchFamily="49" charset="0"/>
              </a:rPr>
              <a:t>Restricted log likelihood   -2169.26982</a:t>
            </a:r>
          </a:p>
          <a:p>
            <a:r>
              <a:rPr lang="en-US" altLang="en-US" sz="1200" b="1">
                <a:latin typeface="Courier New" pitchFamily="49" charset="0"/>
              </a:rPr>
              <a:t>Chi squared [   5 d.f.]       166.69058</a:t>
            </a:r>
          </a:p>
          <a:p>
            <a:r>
              <a:rPr lang="en-US" altLang="en-US" sz="1200" b="1">
                <a:latin typeface="Courier New" pitchFamily="49" charset="0"/>
              </a:rPr>
              <a:t>Significance level               .00000</a:t>
            </a:r>
          </a:p>
          <a:p>
            <a:r>
              <a:rPr lang="en-US" altLang="en-US" sz="1200" b="1">
                <a:latin typeface="Courier New" pitchFamily="49" charset="0"/>
              </a:rPr>
              <a:t>McFadden Pseudo R-squared      .0384209</a:t>
            </a:r>
          </a:p>
          <a:p>
            <a:r>
              <a:rPr lang="en-US" altLang="en-US" sz="1200" b="1">
                <a:latin typeface="Courier New" pitchFamily="49" charset="0"/>
              </a:rPr>
              <a:t>Estimation based on N =   3377, K =   6</a:t>
            </a:r>
          </a:p>
          <a:p>
            <a:r>
              <a:rPr lang="en-US" altLang="en-US" sz="1200" b="1">
                <a:latin typeface="Courier New" pitchFamily="49" charset="0"/>
              </a:rPr>
              <a:t>Information Criteria: Normalization=1/N</a:t>
            </a:r>
          </a:p>
          <a:p>
            <a:r>
              <a:rPr lang="en-US" altLang="en-US" sz="1200" b="1">
                <a:latin typeface="Courier New" pitchFamily="49" charset="0"/>
              </a:rPr>
              <a:t>              Normalized   Unnormalized</a:t>
            </a:r>
          </a:p>
          <a:p>
            <a:r>
              <a:rPr lang="en-US" altLang="en-US" sz="1200" b="1">
                <a:latin typeface="Courier New" pitchFamily="49" charset="0"/>
              </a:rPr>
              <a:t>AIC              1.23892     4183.84905</a:t>
            </a:r>
          </a:p>
        </p:txBody>
      </p:sp>
      <p:sp>
        <p:nvSpPr>
          <p:cNvPr id="111621" name="Text Box 8"/>
          <p:cNvSpPr txBox="1">
            <a:spLocks noChangeArrowheads="1"/>
          </p:cNvSpPr>
          <p:nvPr/>
        </p:nvSpPr>
        <p:spPr bwMode="auto">
          <a:xfrm>
            <a:off x="533400" y="4876800"/>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altLang="en-US" sz="1600" b="1">
                <a:latin typeface="Arial" charset="0"/>
              </a:rPr>
              <a:t>Chi squared[3]  =  2[-2085.92452 - (-2124.06568)]  =  77.46456</a:t>
            </a:r>
          </a:p>
        </p:txBody>
      </p:sp>
      <p:sp>
        <p:nvSpPr>
          <p:cNvPr id="111622" name="Rectangle 10"/>
          <p:cNvSpPr>
            <a:spLocks noChangeArrowheads="1"/>
          </p:cNvSpPr>
          <p:nvPr/>
        </p:nvSpPr>
        <p:spPr bwMode="auto">
          <a:xfrm>
            <a:off x="533400" y="2743200"/>
            <a:ext cx="7924800" cy="285750"/>
          </a:xfrm>
          <a:prstGeom prst="rect">
            <a:avLst/>
          </a:prstGeom>
          <a:solidFill>
            <a:srgbClr val="FFCC99">
              <a:alpha val="47842"/>
            </a:srgbClr>
          </a:solidFill>
          <a:ln w="19050">
            <a:noFill/>
            <a:miter lim="800000"/>
            <a:headEnd/>
            <a:tailEnd/>
          </a:ln>
        </p:spPr>
        <p:txBody>
          <a:bodyPr wrap="none" anchor="ctr"/>
          <a:lstStyle/>
          <a:p>
            <a:endParaRPr lang="en-US"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idx="4294967295"/>
          </p:nvPr>
        </p:nvSpPr>
        <p:spPr>
          <a:xfrm>
            <a:off x="457200" y="1524000"/>
            <a:ext cx="8229600" cy="530225"/>
          </a:xfrm>
        </p:spPr>
        <p:txBody>
          <a:bodyPr/>
          <a:lstStyle/>
          <a:p>
            <a:pPr eaLnBrk="1" hangingPunct="1"/>
            <a:r>
              <a:rPr lang="en-US" altLang="en-US"/>
              <a:t>Wald Test</a:t>
            </a:r>
          </a:p>
        </p:txBody>
      </p:sp>
      <p:sp>
        <p:nvSpPr>
          <p:cNvPr id="113667" name="Rectangle 3"/>
          <p:cNvSpPr>
            <a:spLocks noGrp="1" noChangeArrowheads="1"/>
          </p:cNvSpPr>
          <p:nvPr>
            <p:ph type="body" idx="4294967295"/>
          </p:nvPr>
        </p:nvSpPr>
        <p:spPr>
          <a:xfrm>
            <a:off x="1219200" y="2438400"/>
            <a:ext cx="7086600" cy="2514600"/>
          </a:xfrm>
        </p:spPr>
        <p:txBody>
          <a:bodyPr/>
          <a:lstStyle/>
          <a:p>
            <a:pPr eaLnBrk="1" hangingPunct="1"/>
            <a:r>
              <a:rPr lang="en-US" altLang="en-US" sz="2400">
                <a:latin typeface="Arial" charset="0"/>
                <a:cs typeface="Arial" charset="0"/>
              </a:rPr>
              <a:t>Unrestricted parameter vector is estimated</a:t>
            </a:r>
          </a:p>
          <a:p>
            <a:pPr eaLnBrk="1" hangingPunct="1"/>
            <a:r>
              <a:rPr lang="en-US" altLang="en-US" sz="2400">
                <a:latin typeface="Arial" charset="0"/>
                <a:cs typeface="Arial" charset="0"/>
              </a:rPr>
              <a:t>Discrepancy:  </a:t>
            </a:r>
            <a:r>
              <a:rPr lang="en-US" altLang="en-US" sz="2400" b="1">
                <a:latin typeface="Arial" charset="0"/>
                <a:cs typeface="Arial" charset="0"/>
              </a:rPr>
              <a:t>q</a:t>
            </a:r>
            <a:r>
              <a:rPr lang="en-US" altLang="en-US" sz="2400">
                <a:latin typeface="Arial" charset="0"/>
                <a:cs typeface="Arial" charset="0"/>
              </a:rPr>
              <a:t>= </a:t>
            </a:r>
            <a:r>
              <a:rPr lang="en-US" altLang="en-US" sz="2400" b="1">
                <a:latin typeface="Arial" charset="0"/>
                <a:cs typeface="Arial" charset="0"/>
              </a:rPr>
              <a:t>Rb</a:t>
            </a:r>
            <a:r>
              <a:rPr lang="en-US" altLang="en-US" sz="2400">
                <a:latin typeface="Arial" charset="0"/>
                <a:cs typeface="Arial" charset="0"/>
              </a:rPr>
              <a:t> – </a:t>
            </a:r>
            <a:r>
              <a:rPr lang="en-US" altLang="en-US" sz="2400" b="1">
                <a:latin typeface="Arial" charset="0"/>
                <a:cs typeface="Arial" charset="0"/>
              </a:rPr>
              <a:t>m</a:t>
            </a:r>
            <a:r>
              <a:rPr lang="en-US" altLang="en-US" sz="2400">
                <a:latin typeface="Arial" charset="0"/>
                <a:cs typeface="Arial" charset="0"/>
              </a:rPr>
              <a:t> (or </a:t>
            </a:r>
            <a:r>
              <a:rPr lang="en-US" altLang="en-US" sz="2400" b="1">
                <a:latin typeface="Arial" charset="0"/>
                <a:cs typeface="Arial" charset="0"/>
              </a:rPr>
              <a:t>r</a:t>
            </a:r>
            <a:r>
              <a:rPr lang="en-US" altLang="en-US" sz="2400">
                <a:latin typeface="Arial" charset="0"/>
                <a:cs typeface="Arial" charset="0"/>
              </a:rPr>
              <a:t>(</a:t>
            </a:r>
            <a:r>
              <a:rPr lang="en-US" altLang="en-US" sz="2400" b="1">
                <a:latin typeface="Arial" charset="0"/>
                <a:cs typeface="Arial" charset="0"/>
              </a:rPr>
              <a:t>b</a:t>
            </a:r>
            <a:r>
              <a:rPr lang="en-US" altLang="en-US" sz="2400">
                <a:latin typeface="Arial" charset="0"/>
                <a:cs typeface="Arial" charset="0"/>
              </a:rPr>
              <a:t>,</a:t>
            </a:r>
            <a:r>
              <a:rPr lang="en-US" altLang="en-US" sz="2400" b="1">
                <a:latin typeface="Arial" charset="0"/>
                <a:cs typeface="Arial" charset="0"/>
              </a:rPr>
              <a:t>m</a:t>
            </a:r>
            <a:r>
              <a:rPr lang="en-US" altLang="en-US" sz="2400">
                <a:latin typeface="Arial" charset="0"/>
                <a:cs typeface="Arial" charset="0"/>
              </a:rPr>
              <a:t>) if nonlinear) is computed</a:t>
            </a:r>
          </a:p>
          <a:p>
            <a:pPr eaLnBrk="1" hangingPunct="1"/>
            <a:r>
              <a:rPr lang="en-US" altLang="en-US" sz="2400">
                <a:latin typeface="Arial" charset="0"/>
                <a:cs typeface="Arial" charset="0"/>
              </a:rPr>
              <a:t>Variance of discrepancy is estimated:</a:t>
            </a:r>
            <a:br>
              <a:rPr lang="en-US" altLang="en-US" sz="2400">
                <a:latin typeface="Arial" charset="0"/>
                <a:cs typeface="Arial" charset="0"/>
              </a:rPr>
            </a:br>
            <a:r>
              <a:rPr lang="en-US" altLang="en-US" sz="2400">
                <a:latin typeface="Arial" charset="0"/>
                <a:cs typeface="Arial" charset="0"/>
              </a:rPr>
              <a:t>                       Var[</a:t>
            </a:r>
            <a:r>
              <a:rPr lang="en-US" altLang="en-US" sz="2400" b="1">
                <a:latin typeface="Arial" charset="0"/>
                <a:cs typeface="Arial" charset="0"/>
              </a:rPr>
              <a:t>q</a:t>
            </a:r>
            <a:r>
              <a:rPr lang="en-US" altLang="en-US" sz="2400">
                <a:latin typeface="Arial" charset="0"/>
                <a:cs typeface="Arial" charset="0"/>
              </a:rPr>
              <a:t>] = </a:t>
            </a:r>
            <a:r>
              <a:rPr lang="en-US" altLang="en-US" sz="2400" b="1">
                <a:latin typeface="Arial" charset="0"/>
                <a:cs typeface="Arial" charset="0"/>
              </a:rPr>
              <a:t>R V R</a:t>
            </a:r>
            <a:r>
              <a:rPr lang="en-US" altLang="en-US" sz="2400">
                <a:latin typeface="Arial" charset="0"/>
                <a:cs typeface="Arial" charset="0"/>
              </a:rPr>
              <a:t>’</a:t>
            </a:r>
            <a:endParaRPr lang="en-US" altLang="en-US" sz="2400" b="1">
              <a:latin typeface="Arial" charset="0"/>
              <a:cs typeface="Arial" charset="0"/>
            </a:endParaRPr>
          </a:p>
          <a:p>
            <a:pPr eaLnBrk="1" hangingPunct="1"/>
            <a:r>
              <a:rPr lang="en-US" altLang="en-US" sz="2400">
                <a:latin typeface="Arial" charset="0"/>
                <a:cs typeface="Arial" charset="0"/>
              </a:rPr>
              <a:t>Wald Statistic is </a:t>
            </a:r>
            <a:r>
              <a:rPr lang="en-US" altLang="en-US" sz="2400" b="1">
                <a:latin typeface="Arial" charset="0"/>
                <a:cs typeface="Arial" charset="0"/>
              </a:rPr>
              <a:t>q</a:t>
            </a:r>
            <a:r>
              <a:rPr lang="en-US" altLang="en-US" sz="2400">
                <a:latin typeface="Arial" charset="0"/>
                <a:cs typeface="Arial" charset="0"/>
              </a:rPr>
              <a:t>’[Var(</a:t>
            </a:r>
            <a:r>
              <a:rPr lang="en-US" altLang="en-US" sz="2400" b="1">
                <a:latin typeface="Arial" charset="0"/>
                <a:cs typeface="Arial" charset="0"/>
              </a:rPr>
              <a:t>q</a:t>
            </a:r>
            <a:r>
              <a:rPr lang="en-US" altLang="en-US" sz="2400">
                <a:latin typeface="Arial" charset="0"/>
                <a:cs typeface="Arial" charset="0"/>
              </a:rPr>
              <a:t>)]</a:t>
            </a:r>
            <a:r>
              <a:rPr lang="en-US" altLang="en-US" sz="2400" baseline="30000">
                <a:latin typeface="Arial" charset="0"/>
                <a:cs typeface="Arial" charset="0"/>
              </a:rPr>
              <a:t>-1</a:t>
            </a:r>
            <a:r>
              <a:rPr lang="en-US" altLang="en-US" sz="2400" b="1">
                <a:latin typeface="Arial" charset="0"/>
                <a:cs typeface="Arial" charset="0"/>
              </a:rPr>
              <a:t>q = q’</a:t>
            </a:r>
            <a:r>
              <a:rPr lang="en-US" altLang="en-US" sz="2400">
                <a:latin typeface="Arial" charset="0"/>
                <a:cs typeface="Arial" charset="0"/>
              </a:rPr>
              <a:t>[</a:t>
            </a:r>
            <a:r>
              <a:rPr lang="en-US" altLang="en-US" sz="2400" b="1">
                <a:latin typeface="Arial" charset="0"/>
                <a:cs typeface="Arial" charset="0"/>
              </a:rPr>
              <a:t>RVR’</a:t>
            </a:r>
            <a:r>
              <a:rPr lang="en-US" altLang="en-US" sz="2400">
                <a:latin typeface="Arial" charset="0"/>
                <a:cs typeface="Arial" charset="0"/>
              </a:rPr>
              <a:t>]</a:t>
            </a:r>
            <a:r>
              <a:rPr lang="en-US" altLang="en-US" sz="2400" baseline="30000">
                <a:latin typeface="Arial" charset="0"/>
                <a:cs typeface="Arial" charset="0"/>
              </a:rPr>
              <a:t>-1</a:t>
            </a:r>
            <a:r>
              <a:rPr lang="en-US" altLang="en-US" sz="2400" b="1">
                <a:latin typeface="Arial" charset="0"/>
                <a:cs typeface="Arial" charset="0"/>
              </a:rPr>
              <a:t>q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3" cstate="print"/>
          <a:srcRect/>
          <a:stretch>
            <a:fillRect/>
          </a:stretch>
        </p:blipFill>
        <p:spPr bwMode="auto">
          <a:xfrm>
            <a:off x="822325" y="1343025"/>
            <a:ext cx="7483475" cy="4676775"/>
          </a:xfrm>
          <a:prstGeom prst="rect">
            <a:avLst/>
          </a:prstGeom>
          <a:noFill/>
          <a:ln w="9525">
            <a:noFill/>
            <a:miter lim="800000"/>
            <a:headEnd/>
            <a:tailEnd/>
          </a:ln>
        </p:spPr>
      </p:pic>
      <p:sp>
        <p:nvSpPr>
          <p:cNvPr id="115715" name="Text Box 6"/>
          <p:cNvSpPr txBox="1">
            <a:spLocks noChangeArrowheads="1"/>
          </p:cNvSpPr>
          <p:nvPr/>
        </p:nvSpPr>
        <p:spPr bwMode="auto">
          <a:xfrm>
            <a:off x="533400" y="6096000"/>
            <a:ext cx="7924800" cy="365125"/>
          </a:xfrm>
          <a:prstGeom prst="rect">
            <a:avLst/>
          </a:prstGeom>
          <a:noFill/>
          <a:ln w="28575">
            <a:solidFill>
              <a:schemeClr val="tx1"/>
            </a:solidFill>
            <a:miter lim="800000"/>
            <a:headEnd/>
            <a:tailEnd/>
          </a:ln>
        </p:spPr>
        <p:txBody>
          <a:bodyPr>
            <a:spAutoFit/>
          </a:bodyPr>
          <a:lstStyle/>
          <a:p>
            <a:pPr algn="ctr">
              <a:spcBef>
                <a:spcPct val="50000"/>
              </a:spcBef>
            </a:pPr>
            <a:r>
              <a:rPr lang="en-US" altLang="en-US" sz="1600" b="1">
                <a:latin typeface="Arial" charset="0"/>
              </a:rPr>
              <a:t>Chi squared[3]  =  69.0541</a:t>
            </a:r>
          </a:p>
        </p:txBody>
      </p:sp>
      <p:sp>
        <p:nvSpPr>
          <p:cNvPr id="4" name="Rectangle 2"/>
          <p:cNvSpPr txBox="1">
            <a:spLocks noChangeArrowheads="1"/>
          </p:cNvSpPr>
          <p:nvPr/>
        </p:nvSpPr>
        <p:spPr bwMode="auto">
          <a:xfrm>
            <a:off x="1219200" y="1298575"/>
            <a:ext cx="2667000" cy="530225"/>
          </a:xfrm>
          <a:prstGeom prst="rect">
            <a:avLst/>
          </a:prstGeom>
          <a:noFill/>
          <a:ln w="9525">
            <a:noFill/>
            <a:miter lim="800000"/>
            <a:headEnd/>
            <a:tailEnd/>
          </a:ln>
        </p:spPr>
        <p:txBody>
          <a:bodyPr anchor="b"/>
          <a:lst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a:lstStyle>
          <a:p>
            <a:pPr eaLnBrk="1" hangingPunct="1">
              <a:defRPr/>
            </a:pPr>
            <a:r>
              <a:rPr lang="en-US" b="1" kern="0"/>
              <a:t>Wald Test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a:xfrm>
            <a:off x="0" y="1295400"/>
            <a:ext cx="8229600" cy="530225"/>
          </a:xfrm>
        </p:spPr>
        <p:txBody>
          <a:bodyPr/>
          <a:lstStyle/>
          <a:p>
            <a:pPr eaLnBrk="1" hangingPunct="1"/>
            <a:r>
              <a:rPr lang="en-US" altLang="en-US"/>
              <a:t>Lagrange Multiplier Test</a:t>
            </a:r>
          </a:p>
        </p:txBody>
      </p:sp>
      <p:sp>
        <p:nvSpPr>
          <p:cNvPr id="116739" name="Rectangle 3"/>
          <p:cNvSpPr>
            <a:spLocks noGrp="1" noChangeArrowheads="1"/>
          </p:cNvSpPr>
          <p:nvPr>
            <p:ph type="body" idx="4294967295"/>
          </p:nvPr>
        </p:nvSpPr>
        <p:spPr>
          <a:xfrm>
            <a:off x="1447800" y="2209800"/>
            <a:ext cx="6934200" cy="3276600"/>
          </a:xfrm>
        </p:spPr>
        <p:txBody>
          <a:bodyPr/>
          <a:lstStyle/>
          <a:p>
            <a:pPr eaLnBrk="1" hangingPunct="1"/>
            <a:r>
              <a:rPr lang="en-US" altLang="en-US" sz="2400" dirty="0">
                <a:latin typeface="Arial" charset="0"/>
                <a:cs typeface="Arial" charset="0"/>
              </a:rPr>
              <a:t>Restricted model is estimated</a:t>
            </a:r>
          </a:p>
          <a:p>
            <a:pPr eaLnBrk="1" hangingPunct="1"/>
            <a:r>
              <a:rPr lang="en-US" altLang="en-US" sz="2400" dirty="0">
                <a:latin typeface="Arial" charset="0"/>
                <a:cs typeface="Arial" charset="0"/>
              </a:rPr>
              <a:t>Derivatives of unrestricted model and variances of derivatives (Hessian) are computed at restricted estimates</a:t>
            </a:r>
          </a:p>
          <a:p>
            <a:pPr eaLnBrk="1" hangingPunct="1"/>
            <a:r>
              <a:rPr lang="en-US" altLang="en-US" sz="2400" dirty="0">
                <a:latin typeface="Arial" charset="0"/>
                <a:cs typeface="Arial" charset="0"/>
              </a:rPr>
              <a:t>Wald test of whether derivatives are zero tests the restrictions</a:t>
            </a:r>
          </a:p>
          <a:p>
            <a:pPr eaLnBrk="1" hangingPunct="1"/>
            <a:r>
              <a:rPr lang="en-US" altLang="en-US" sz="2400" dirty="0">
                <a:latin typeface="Arial" charset="0"/>
                <a:cs typeface="Arial" charset="0"/>
              </a:rPr>
              <a:t>Usually hard to compute – difficult to program the derivatives and their variances.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609600" y="1219200"/>
            <a:ext cx="8229600" cy="530225"/>
          </a:xfrm>
        </p:spPr>
        <p:txBody>
          <a:bodyPr/>
          <a:lstStyle/>
          <a:p>
            <a:pPr eaLnBrk="1" hangingPunct="1"/>
            <a:r>
              <a:rPr lang="en-US" altLang="en-US">
                <a:solidFill>
                  <a:srgbClr val="7030A0"/>
                </a:solidFill>
              </a:rPr>
              <a:t>LM Test for a Logit Model</a:t>
            </a:r>
          </a:p>
        </p:txBody>
      </p:sp>
      <p:sp>
        <p:nvSpPr>
          <p:cNvPr id="118787" name="Rectangle 3"/>
          <p:cNvSpPr>
            <a:spLocks noGrp="1" noChangeArrowheads="1"/>
          </p:cNvSpPr>
          <p:nvPr>
            <p:ph idx="1"/>
          </p:nvPr>
        </p:nvSpPr>
        <p:spPr>
          <a:xfrm>
            <a:off x="914400" y="1981200"/>
            <a:ext cx="7467600" cy="4530725"/>
          </a:xfrm>
        </p:spPr>
        <p:txBody>
          <a:bodyPr/>
          <a:lstStyle/>
          <a:p>
            <a:pPr eaLnBrk="1" hangingPunct="1"/>
            <a:r>
              <a:rPr lang="en-US" altLang="en-US" sz="2400">
                <a:latin typeface="Arial" charset="0"/>
                <a:cs typeface="Arial" charset="0"/>
              </a:rPr>
              <a:t>Compute </a:t>
            </a:r>
            <a:r>
              <a:rPr lang="en-US" altLang="en-US" sz="2400" b="1">
                <a:latin typeface="Arial" charset="0"/>
                <a:cs typeface="Arial" charset="0"/>
              </a:rPr>
              <a:t>b</a:t>
            </a:r>
            <a:r>
              <a:rPr lang="en-US" altLang="en-US" sz="2400" baseline="-25000">
                <a:latin typeface="Arial" charset="0"/>
                <a:cs typeface="Arial" charset="0"/>
              </a:rPr>
              <a:t>0</a:t>
            </a:r>
            <a:r>
              <a:rPr lang="en-US" altLang="en-US" sz="2400">
                <a:latin typeface="Arial" charset="0"/>
                <a:cs typeface="Arial" charset="0"/>
              </a:rPr>
              <a:t> (subject to restictions) </a:t>
            </a:r>
            <a:br>
              <a:rPr lang="en-US" altLang="en-US" sz="2400">
                <a:latin typeface="Arial" charset="0"/>
                <a:cs typeface="Arial" charset="0"/>
              </a:rPr>
            </a:br>
            <a:r>
              <a:rPr lang="en-US" altLang="en-US" sz="2400">
                <a:latin typeface="Arial" charset="0"/>
                <a:cs typeface="Arial" charset="0"/>
              </a:rPr>
              <a:t>(e.g., with zeros in appropriate positions.</a:t>
            </a:r>
            <a:br>
              <a:rPr lang="en-US" altLang="en-US" sz="2400">
                <a:latin typeface="Arial" charset="0"/>
                <a:cs typeface="Arial" charset="0"/>
              </a:rPr>
            </a:br>
            <a:endParaRPr lang="en-US" altLang="en-US" sz="2400">
              <a:latin typeface="Arial" charset="0"/>
              <a:cs typeface="Arial" charset="0"/>
            </a:endParaRPr>
          </a:p>
          <a:p>
            <a:pPr eaLnBrk="1" hangingPunct="1"/>
            <a:r>
              <a:rPr lang="en-US" altLang="en-US" sz="2400">
                <a:latin typeface="Arial" charset="0"/>
                <a:cs typeface="Arial" charset="0"/>
              </a:rPr>
              <a:t>Compute P</a:t>
            </a:r>
            <a:r>
              <a:rPr lang="en-US" altLang="en-US" sz="2400" baseline="-25000">
                <a:latin typeface="Arial" charset="0"/>
                <a:cs typeface="Arial" charset="0"/>
              </a:rPr>
              <a:t>i</a:t>
            </a:r>
            <a:r>
              <a:rPr lang="en-US" altLang="en-US" sz="2400">
                <a:latin typeface="Arial" charset="0"/>
                <a:cs typeface="Arial" charset="0"/>
              </a:rPr>
              <a:t>(</a:t>
            </a:r>
            <a:r>
              <a:rPr lang="en-US" altLang="en-US" sz="2400" b="1">
                <a:latin typeface="Arial" charset="0"/>
                <a:cs typeface="Arial" charset="0"/>
              </a:rPr>
              <a:t>b</a:t>
            </a:r>
            <a:r>
              <a:rPr lang="en-US" altLang="en-US" sz="2400" baseline="-25000">
                <a:latin typeface="Arial" charset="0"/>
                <a:cs typeface="Arial" charset="0"/>
              </a:rPr>
              <a:t>0</a:t>
            </a:r>
            <a:r>
              <a:rPr lang="en-US" altLang="en-US" sz="2400">
                <a:latin typeface="Arial" charset="0"/>
                <a:cs typeface="Arial" charset="0"/>
              </a:rPr>
              <a:t>) for each observation.</a:t>
            </a:r>
            <a:br>
              <a:rPr lang="en-US" altLang="en-US" sz="2400">
                <a:latin typeface="Arial" charset="0"/>
                <a:cs typeface="Arial" charset="0"/>
              </a:rPr>
            </a:br>
            <a:endParaRPr lang="en-US" altLang="en-US" sz="2400">
              <a:latin typeface="Arial" charset="0"/>
              <a:cs typeface="Arial" charset="0"/>
            </a:endParaRPr>
          </a:p>
          <a:p>
            <a:pPr eaLnBrk="1" hangingPunct="1"/>
            <a:r>
              <a:rPr lang="en-US" altLang="en-US" sz="2400">
                <a:latin typeface="Arial" charset="0"/>
                <a:cs typeface="Arial" charset="0"/>
              </a:rPr>
              <a:t>Compute e</a:t>
            </a:r>
            <a:r>
              <a:rPr lang="en-US" altLang="en-US" sz="2400" baseline="-25000">
                <a:latin typeface="Arial" charset="0"/>
                <a:cs typeface="Arial" charset="0"/>
              </a:rPr>
              <a:t>i</a:t>
            </a:r>
            <a:r>
              <a:rPr lang="en-US" altLang="en-US" sz="2400">
                <a:latin typeface="Arial" charset="0"/>
                <a:cs typeface="Arial" charset="0"/>
              </a:rPr>
              <a:t>(</a:t>
            </a:r>
            <a:r>
              <a:rPr lang="en-US" altLang="en-US" sz="2400" b="1">
                <a:latin typeface="Arial" charset="0"/>
                <a:cs typeface="Arial" charset="0"/>
              </a:rPr>
              <a:t>b</a:t>
            </a:r>
            <a:r>
              <a:rPr lang="en-US" altLang="en-US" sz="2400" baseline="-25000">
                <a:latin typeface="Arial" charset="0"/>
                <a:cs typeface="Arial" charset="0"/>
              </a:rPr>
              <a:t>0</a:t>
            </a:r>
            <a:r>
              <a:rPr lang="en-US" altLang="en-US" sz="2400">
                <a:latin typeface="Arial" charset="0"/>
                <a:cs typeface="Arial" charset="0"/>
              </a:rPr>
              <a:t>) = [y</a:t>
            </a:r>
            <a:r>
              <a:rPr lang="en-US" altLang="en-US" sz="2400" baseline="-25000">
                <a:latin typeface="Arial" charset="0"/>
                <a:cs typeface="Arial" charset="0"/>
              </a:rPr>
              <a:t>i</a:t>
            </a:r>
            <a:r>
              <a:rPr lang="en-US" altLang="en-US" sz="2400">
                <a:latin typeface="Arial" charset="0"/>
                <a:cs typeface="Arial" charset="0"/>
              </a:rPr>
              <a:t> – P</a:t>
            </a:r>
            <a:r>
              <a:rPr lang="en-US" altLang="en-US" sz="2400" baseline="-25000">
                <a:latin typeface="Arial" charset="0"/>
                <a:cs typeface="Arial" charset="0"/>
              </a:rPr>
              <a:t>i</a:t>
            </a:r>
            <a:r>
              <a:rPr lang="en-US" altLang="en-US" sz="2400">
                <a:latin typeface="Arial" charset="0"/>
                <a:cs typeface="Arial" charset="0"/>
              </a:rPr>
              <a:t>(</a:t>
            </a:r>
            <a:r>
              <a:rPr lang="en-US" altLang="en-US" sz="2400" b="1">
                <a:latin typeface="Arial" charset="0"/>
                <a:cs typeface="Arial" charset="0"/>
              </a:rPr>
              <a:t>b</a:t>
            </a:r>
            <a:r>
              <a:rPr lang="en-US" altLang="en-US" sz="2400" baseline="-25000">
                <a:latin typeface="Arial" charset="0"/>
                <a:cs typeface="Arial" charset="0"/>
              </a:rPr>
              <a:t>0</a:t>
            </a:r>
            <a:r>
              <a:rPr lang="en-US" altLang="en-US" sz="2400">
                <a:latin typeface="Arial" charset="0"/>
                <a:cs typeface="Arial" charset="0"/>
              </a:rPr>
              <a:t>)]</a:t>
            </a:r>
            <a:br>
              <a:rPr lang="en-US" altLang="en-US" sz="2400">
                <a:latin typeface="Arial" charset="0"/>
                <a:cs typeface="Arial" charset="0"/>
              </a:rPr>
            </a:br>
            <a:endParaRPr lang="en-US" altLang="en-US" sz="2400">
              <a:latin typeface="Arial" charset="0"/>
              <a:cs typeface="Arial" charset="0"/>
            </a:endParaRPr>
          </a:p>
          <a:p>
            <a:pPr eaLnBrk="1" hangingPunct="1"/>
            <a:r>
              <a:rPr lang="en-US" altLang="en-US" sz="2400">
                <a:latin typeface="Arial" charset="0"/>
                <a:cs typeface="Arial" charset="0"/>
              </a:rPr>
              <a:t>Compute </a:t>
            </a:r>
            <a:r>
              <a:rPr lang="en-US" altLang="en-US" sz="2400" b="1">
                <a:latin typeface="Arial" charset="0"/>
                <a:cs typeface="Arial" charset="0"/>
              </a:rPr>
              <a:t>g</a:t>
            </a:r>
            <a:r>
              <a:rPr lang="en-US" altLang="en-US" sz="2400" baseline="-25000">
                <a:latin typeface="Arial" charset="0"/>
                <a:cs typeface="Arial" charset="0"/>
              </a:rPr>
              <a:t>i</a:t>
            </a:r>
            <a:r>
              <a:rPr lang="en-US" altLang="en-US" sz="2400">
                <a:latin typeface="Arial" charset="0"/>
                <a:cs typeface="Arial" charset="0"/>
              </a:rPr>
              <a:t>(</a:t>
            </a:r>
            <a:r>
              <a:rPr lang="en-US" altLang="en-US" sz="2400" b="1">
                <a:latin typeface="Arial" charset="0"/>
                <a:cs typeface="Arial" charset="0"/>
              </a:rPr>
              <a:t>b</a:t>
            </a:r>
            <a:r>
              <a:rPr lang="en-US" altLang="en-US" sz="2400" baseline="-25000">
                <a:latin typeface="Arial" charset="0"/>
                <a:cs typeface="Arial" charset="0"/>
              </a:rPr>
              <a:t>0</a:t>
            </a:r>
            <a:r>
              <a:rPr lang="en-US" altLang="en-US" sz="2400">
                <a:latin typeface="Arial" charset="0"/>
                <a:cs typeface="Arial" charset="0"/>
              </a:rPr>
              <a:t>) = </a:t>
            </a:r>
            <a:r>
              <a:rPr lang="en-US" altLang="en-US" sz="2400" b="1">
                <a:latin typeface="Arial" charset="0"/>
                <a:cs typeface="Arial" charset="0"/>
              </a:rPr>
              <a:t>x</a:t>
            </a:r>
            <a:r>
              <a:rPr lang="en-US" altLang="en-US" sz="2400" baseline="-25000">
                <a:latin typeface="Arial" charset="0"/>
                <a:cs typeface="Arial" charset="0"/>
              </a:rPr>
              <a:t>i</a:t>
            </a:r>
            <a:r>
              <a:rPr lang="en-US" altLang="en-US" sz="2400">
                <a:latin typeface="Arial" charset="0"/>
                <a:cs typeface="Arial" charset="0"/>
              </a:rPr>
              <a:t>e</a:t>
            </a:r>
            <a:r>
              <a:rPr lang="en-US" altLang="en-US" sz="2400" baseline="-25000">
                <a:latin typeface="Arial" charset="0"/>
                <a:cs typeface="Arial" charset="0"/>
              </a:rPr>
              <a:t>i</a:t>
            </a:r>
            <a:r>
              <a:rPr lang="en-US" altLang="en-US" sz="2400">
                <a:latin typeface="Arial" charset="0"/>
                <a:cs typeface="Arial" charset="0"/>
              </a:rPr>
              <a:t> using full </a:t>
            </a:r>
            <a:r>
              <a:rPr lang="en-US" altLang="en-US" sz="2400" b="1">
                <a:latin typeface="Arial" charset="0"/>
                <a:cs typeface="Arial" charset="0"/>
              </a:rPr>
              <a:t>x</a:t>
            </a:r>
            <a:r>
              <a:rPr lang="en-US" altLang="en-US" sz="2400" baseline="-25000">
                <a:latin typeface="Arial" charset="0"/>
                <a:cs typeface="Arial" charset="0"/>
              </a:rPr>
              <a:t>i</a:t>
            </a:r>
            <a:r>
              <a:rPr lang="en-US" altLang="en-US" sz="2400">
                <a:latin typeface="Arial" charset="0"/>
                <a:cs typeface="Arial" charset="0"/>
              </a:rPr>
              <a:t> vector</a:t>
            </a:r>
            <a:br>
              <a:rPr lang="en-US" altLang="en-US" sz="2400">
                <a:latin typeface="Arial" charset="0"/>
                <a:cs typeface="Arial" charset="0"/>
              </a:rPr>
            </a:br>
            <a:endParaRPr lang="en-US" altLang="en-US" sz="2400">
              <a:latin typeface="Arial" charset="0"/>
              <a:cs typeface="Arial" charset="0"/>
            </a:endParaRPr>
          </a:p>
          <a:p>
            <a:pPr eaLnBrk="1" hangingPunct="1"/>
            <a:r>
              <a:rPr lang="en-US" altLang="en-US" sz="2400">
                <a:latin typeface="Arial" charset="0"/>
                <a:cs typeface="Arial" charset="0"/>
              </a:rPr>
              <a:t>LM = [</a:t>
            </a:r>
            <a:r>
              <a:rPr lang="el-GR" altLang="en-US" sz="2400">
                <a:latin typeface="Arial" charset="0"/>
                <a:cs typeface="Arial" charset="0"/>
              </a:rPr>
              <a:t>Σ</a:t>
            </a:r>
            <a:r>
              <a:rPr lang="en-US" altLang="en-US" sz="2400" baseline="-25000">
                <a:latin typeface="Arial" charset="0"/>
                <a:cs typeface="Arial" charset="0"/>
              </a:rPr>
              <a:t>i</a:t>
            </a:r>
            <a:r>
              <a:rPr lang="en-US" altLang="en-US" sz="2400" b="1">
                <a:latin typeface="Arial" charset="0"/>
                <a:cs typeface="Arial" charset="0"/>
              </a:rPr>
              <a:t>g</a:t>
            </a:r>
            <a:r>
              <a:rPr lang="en-US" altLang="en-US" sz="2400" baseline="-25000">
                <a:latin typeface="Arial" charset="0"/>
                <a:cs typeface="Arial" charset="0"/>
              </a:rPr>
              <a:t>i</a:t>
            </a:r>
            <a:r>
              <a:rPr lang="en-US" altLang="en-US" sz="2400">
                <a:latin typeface="Arial" charset="0"/>
                <a:cs typeface="Arial" charset="0"/>
              </a:rPr>
              <a:t>(</a:t>
            </a:r>
            <a:r>
              <a:rPr lang="en-US" altLang="en-US" sz="2400" b="1">
                <a:latin typeface="Arial" charset="0"/>
                <a:cs typeface="Arial" charset="0"/>
              </a:rPr>
              <a:t>b</a:t>
            </a:r>
            <a:r>
              <a:rPr lang="en-US" altLang="en-US" sz="2400" baseline="-25000">
                <a:latin typeface="Arial" charset="0"/>
                <a:cs typeface="Arial" charset="0"/>
              </a:rPr>
              <a:t>0</a:t>
            </a:r>
            <a:r>
              <a:rPr lang="en-US" altLang="en-US" sz="2400">
                <a:latin typeface="Arial" charset="0"/>
                <a:cs typeface="Arial" charset="0"/>
              </a:rPr>
              <a:t>)]’[</a:t>
            </a:r>
            <a:r>
              <a:rPr lang="el-GR" altLang="en-US" sz="2400">
                <a:latin typeface="Arial" charset="0"/>
                <a:cs typeface="Arial" charset="0"/>
              </a:rPr>
              <a:t>Σ</a:t>
            </a:r>
            <a:r>
              <a:rPr lang="en-US" altLang="en-US" sz="2400" baseline="-25000">
                <a:latin typeface="Arial" charset="0"/>
                <a:cs typeface="Arial" charset="0"/>
              </a:rPr>
              <a:t>i</a:t>
            </a:r>
            <a:r>
              <a:rPr lang="en-US" altLang="en-US" sz="2400" b="1">
                <a:latin typeface="Arial" charset="0"/>
                <a:cs typeface="Arial" charset="0"/>
              </a:rPr>
              <a:t>g</a:t>
            </a:r>
            <a:r>
              <a:rPr lang="en-US" altLang="en-US" sz="2400" baseline="-25000">
                <a:latin typeface="Arial" charset="0"/>
                <a:cs typeface="Arial" charset="0"/>
              </a:rPr>
              <a:t>i</a:t>
            </a:r>
            <a:r>
              <a:rPr lang="en-US" altLang="en-US" sz="2400">
                <a:latin typeface="Arial" charset="0"/>
                <a:cs typeface="Arial" charset="0"/>
              </a:rPr>
              <a:t>(</a:t>
            </a:r>
            <a:r>
              <a:rPr lang="en-US" altLang="en-US" sz="2400" b="1">
                <a:latin typeface="Arial" charset="0"/>
                <a:cs typeface="Arial" charset="0"/>
              </a:rPr>
              <a:t>b</a:t>
            </a:r>
            <a:r>
              <a:rPr lang="en-US" altLang="en-US" sz="2400" baseline="-25000">
                <a:latin typeface="Arial" charset="0"/>
                <a:cs typeface="Arial" charset="0"/>
              </a:rPr>
              <a:t>0</a:t>
            </a:r>
            <a:r>
              <a:rPr lang="en-US" altLang="en-US" sz="2400">
                <a:latin typeface="Arial" charset="0"/>
                <a:cs typeface="Arial" charset="0"/>
              </a:rPr>
              <a:t>)</a:t>
            </a:r>
            <a:r>
              <a:rPr lang="en-US" altLang="en-US" sz="2400" b="1">
                <a:latin typeface="Arial" charset="0"/>
                <a:cs typeface="Arial" charset="0"/>
              </a:rPr>
              <a:t>g</a:t>
            </a:r>
            <a:r>
              <a:rPr lang="en-US" altLang="en-US" sz="2400" baseline="-25000">
                <a:latin typeface="Arial" charset="0"/>
                <a:cs typeface="Arial" charset="0"/>
              </a:rPr>
              <a:t>i</a:t>
            </a:r>
            <a:r>
              <a:rPr lang="en-US" altLang="en-US" sz="2400">
                <a:latin typeface="Arial" charset="0"/>
                <a:cs typeface="Arial" charset="0"/>
              </a:rPr>
              <a:t>(</a:t>
            </a:r>
            <a:r>
              <a:rPr lang="en-US" altLang="en-US" sz="2400" b="1">
                <a:latin typeface="Arial" charset="0"/>
                <a:cs typeface="Arial" charset="0"/>
              </a:rPr>
              <a:t>b</a:t>
            </a:r>
            <a:r>
              <a:rPr lang="en-US" altLang="en-US" sz="2400" baseline="-25000">
                <a:latin typeface="Arial" charset="0"/>
                <a:cs typeface="Arial" charset="0"/>
              </a:rPr>
              <a:t>0</a:t>
            </a:r>
            <a:r>
              <a:rPr lang="en-US" altLang="en-US" sz="2400">
                <a:latin typeface="Arial" charset="0"/>
                <a:cs typeface="Arial" charset="0"/>
              </a:rPr>
              <a:t>)]</a:t>
            </a:r>
            <a:r>
              <a:rPr lang="en-US" altLang="en-US" sz="2400" baseline="30000">
                <a:latin typeface="Arial" charset="0"/>
                <a:cs typeface="Arial" charset="0"/>
              </a:rPr>
              <a:t>-1</a:t>
            </a:r>
            <a:r>
              <a:rPr lang="en-US" altLang="en-US" sz="2400">
                <a:latin typeface="Arial" charset="0"/>
                <a:cs typeface="Arial" charset="0"/>
              </a:rPr>
              <a:t>[</a:t>
            </a:r>
            <a:r>
              <a:rPr lang="el-GR" altLang="en-US" sz="2400">
                <a:latin typeface="Arial" charset="0"/>
                <a:cs typeface="Arial" charset="0"/>
              </a:rPr>
              <a:t>Σ</a:t>
            </a:r>
            <a:r>
              <a:rPr lang="en-US" altLang="en-US" sz="2400" baseline="-25000">
                <a:latin typeface="Arial" charset="0"/>
                <a:cs typeface="Arial" charset="0"/>
              </a:rPr>
              <a:t>i</a:t>
            </a:r>
            <a:r>
              <a:rPr lang="en-US" altLang="en-US" sz="2400" b="1">
                <a:latin typeface="Arial" charset="0"/>
                <a:cs typeface="Arial" charset="0"/>
              </a:rPr>
              <a:t>g</a:t>
            </a:r>
            <a:r>
              <a:rPr lang="en-US" altLang="en-US" sz="2400" baseline="-25000">
                <a:latin typeface="Arial" charset="0"/>
                <a:cs typeface="Arial" charset="0"/>
              </a:rPr>
              <a:t>i</a:t>
            </a:r>
            <a:r>
              <a:rPr lang="en-US" altLang="en-US" sz="2400">
                <a:latin typeface="Arial" charset="0"/>
                <a:cs typeface="Arial" charset="0"/>
              </a:rPr>
              <a:t>(</a:t>
            </a:r>
            <a:r>
              <a:rPr lang="en-US" altLang="en-US" sz="2400" b="1">
                <a:latin typeface="Arial" charset="0"/>
                <a:cs typeface="Arial" charset="0"/>
              </a:rPr>
              <a:t>b</a:t>
            </a:r>
            <a:r>
              <a:rPr lang="en-US" altLang="en-US" sz="2400" baseline="-25000">
                <a:latin typeface="Arial" charset="0"/>
                <a:cs typeface="Arial" charset="0"/>
              </a:rPr>
              <a:t>0</a:t>
            </a:r>
            <a:r>
              <a:rPr lang="en-US" altLang="en-US" sz="2400">
                <a:latin typeface="Arial" charset="0"/>
                <a:cs typeface="Arial" charset="0"/>
              </a:rPr>
              <a:t>)]</a:t>
            </a:r>
            <a:endParaRPr lang="el-GR" altLang="en-US" sz="2400">
              <a:latin typeface="Arial" charset="0"/>
              <a:cs typeface="Arial"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2" cstate="print"/>
          <a:srcRect/>
          <a:stretch>
            <a:fillRect/>
          </a:stretch>
        </p:blipFill>
        <p:spPr bwMode="auto">
          <a:xfrm>
            <a:off x="914400" y="1447800"/>
            <a:ext cx="7991475" cy="5154613"/>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2" cstate="print"/>
          <a:srcRect/>
          <a:stretch>
            <a:fillRect/>
          </a:stretch>
        </p:blipFill>
        <p:spPr bwMode="auto">
          <a:xfrm>
            <a:off x="228600" y="1371600"/>
            <a:ext cx="8731250" cy="4953000"/>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3" cstate="print"/>
          <a:srcRect/>
          <a:stretch>
            <a:fillRect/>
          </a:stretch>
        </p:blipFill>
        <p:spPr bwMode="auto">
          <a:xfrm>
            <a:off x="2057400" y="1447800"/>
            <a:ext cx="5106988" cy="2290763"/>
          </a:xfrm>
          <a:prstGeom prst="rect">
            <a:avLst/>
          </a:prstGeom>
          <a:noFill/>
          <a:ln w="9525">
            <a:noFill/>
            <a:miter lim="800000"/>
            <a:headEnd/>
            <a:tailEnd/>
          </a:ln>
        </p:spPr>
      </p:pic>
      <p:pic>
        <p:nvPicPr>
          <p:cNvPr id="122883" name="Picture 3"/>
          <p:cNvPicPr>
            <a:picLocks noChangeAspect="1" noChangeArrowheads="1"/>
          </p:cNvPicPr>
          <p:nvPr/>
        </p:nvPicPr>
        <p:blipFill>
          <a:blip r:embed="rId4" cstate="print"/>
          <a:srcRect/>
          <a:stretch>
            <a:fillRect/>
          </a:stretch>
        </p:blipFill>
        <p:spPr bwMode="auto">
          <a:xfrm>
            <a:off x="1981200" y="3810000"/>
            <a:ext cx="5791200" cy="1112838"/>
          </a:xfrm>
          <a:prstGeom prst="rect">
            <a:avLst/>
          </a:prstGeom>
          <a:noFill/>
          <a:ln w="9525">
            <a:noFill/>
            <a:miter lim="800000"/>
            <a:headEnd/>
            <a:tailEnd/>
          </a:ln>
        </p:spPr>
      </p:pic>
      <p:pic>
        <p:nvPicPr>
          <p:cNvPr id="122884" name="Picture 5"/>
          <p:cNvPicPr>
            <a:picLocks noChangeAspect="1" noChangeArrowheads="1"/>
          </p:cNvPicPr>
          <p:nvPr/>
        </p:nvPicPr>
        <p:blipFill>
          <a:blip r:embed="rId5" cstate="print"/>
          <a:srcRect/>
          <a:stretch>
            <a:fillRect/>
          </a:stretch>
        </p:blipFill>
        <p:spPr bwMode="auto">
          <a:xfrm>
            <a:off x="2057400" y="4970463"/>
            <a:ext cx="4484688" cy="1858962"/>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3" cstate="print"/>
          <a:srcRect/>
          <a:stretch>
            <a:fillRect/>
          </a:stretch>
        </p:blipFill>
        <p:spPr bwMode="auto">
          <a:xfrm>
            <a:off x="1420813" y="1295400"/>
            <a:ext cx="6076950" cy="4203700"/>
          </a:xfrm>
          <a:prstGeom prst="rect">
            <a:avLst/>
          </a:prstGeom>
          <a:noFill/>
          <a:ln w="9525">
            <a:noFill/>
            <a:miter lim="800000"/>
            <a:headEnd/>
            <a:tailEnd/>
          </a:ln>
        </p:spPr>
      </p:pic>
      <p:pic>
        <p:nvPicPr>
          <p:cNvPr id="123907" name="Picture 3"/>
          <p:cNvPicPr>
            <a:picLocks noChangeAspect="1" noChangeArrowheads="1"/>
          </p:cNvPicPr>
          <p:nvPr/>
        </p:nvPicPr>
        <p:blipFill>
          <a:blip r:embed="rId4" cstate="print"/>
          <a:srcRect/>
          <a:stretch>
            <a:fillRect/>
          </a:stretch>
        </p:blipFill>
        <p:spPr bwMode="auto">
          <a:xfrm>
            <a:off x="1162050" y="5486400"/>
            <a:ext cx="6345238" cy="1219200"/>
          </a:xfrm>
          <a:prstGeom prst="rect">
            <a:avLst/>
          </a:prstGeom>
          <a:noFill/>
          <a:ln w="9525">
            <a:noFill/>
            <a:miter lim="800000"/>
            <a:headEnd/>
            <a:tailEnd/>
          </a:ln>
        </p:spPr>
      </p:pic>
      <p:sp>
        <p:nvSpPr>
          <p:cNvPr id="123908" name="Line 8"/>
          <p:cNvSpPr>
            <a:spLocks noChangeShapeType="1"/>
          </p:cNvSpPr>
          <p:nvPr/>
        </p:nvSpPr>
        <p:spPr bwMode="auto">
          <a:xfrm flipH="1">
            <a:off x="4572000" y="2667000"/>
            <a:ext cx="14478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114" name="Picture 2"/>
          <p:cNvPicPr>
            <a:picLocks noChangeAspect="1" noChangeArrowheads="1"/>
          </p:cNvPicPr>
          <p:nvPr/>
        </p:nvPicPr>
        <p:blipFill>
          <a:blip r:embed="rId3" cstate="print"/>
          <a:srcRect/>
          <a:stretch>
            <a:fillRect/>
          </a:stretch>
        </p:blipFill>
        <p:spPr bwMode="auto">
          <a:xfrm>
            <a:off x="914400" y="914400"/>
            <a:ext cx="7343775" cy="5467350"/>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5138" name="Picture 2"/>
          <p:cNvPicPr>
            <a:picLocks noChangeAspect="1" noChangeArrowheads="1"/>
          </p:cNvPicPr>
          <p:nvPr/>
        </p:nvPicPr>
        <p:blipFill>
          <a:blip r:embed="rId3" cstate="print"/>
          <a:srcRect/>
          <a:stretch>
            <a:fillRect/>
          </a:stretch>
        </p:blipFill>
        <p:spPr bwMode="auto">
          <a:xfrm>
            <a:off x="914400" y="914400"/>
            <a:ext cx="6701858" cy="2514600"/>
          </a:xfrm>
          <a:prstGeom prst="rect">
            <a:avLst/>
          </a:prstGeom>
          <a:noFill/>
          <a:ln w="9525">
            <a:noFill/>
            <a:miter lim="800000"/>
            <a:headEnd/>
            <a:tailEnd/>
          </a:ln>
        </p:spPr>
      </p:pic>
      <p:pic>
        <p:nvPicPr>
          <p:cNvPr id="475139" name="Picture 3"/>
          <p:cNvPicPr>
            <a:picLocks noChangeAspect="1" noChangeArrowheads="1"/>
          </p:cNvPicPr>
          <p:nvPr/>
        </p:nvPicPr>
        <p:blipFill>
          <a:blip r:embed="rId4" cstate="print"/>
          <a:srcRect/>
          <a:stretch>
            <a:fillRect/>
          </a:stretch>
        </p:blipFill>
        <p:spPr bwMode="auto">
          <a:xfrm>
            <a:off x="990599" y="3429000"/>
            <a:ext cx="6706175" cy="2971800"/>
          </a:xfrm>
          <a:prstGeom prst="rect">
            <a:avLst/>
          </a:prstGeom>
          <a:noFill/>
          <a:ln w="9525">
            <a:noFill/>
            <a:miter lim="800000"/>
            <a:headEnd/>
            <a:tailEnd/>
          </a:ln>
        </p:spPr>
      </p:pic>
      <p:sp>
        <p:nvSpPr>
          <p:cNvPr id="4" name="Oval 3"/>
          <p:cNvSpPr/>
          <p:nvPr/>
        </p:nvSpPr>
        <p:spPr bwMode="auto">
          <a:xfrm>
            <a:off x="1981200" y="2514600"/>
            <a:ext cx="609600" cy="609600"/>
          </a:xfrm>
          <a:prstGeom prst="ellipse">
            <a:avLst/>
          </a:prstGeom>
          <a:noFill/>
          <a:ln w="19050" cap="flat" cmpd="sng" algn="ctr">
            <a:solidFill>
              <a:srgbClr val="FF33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5" name="Rectangle 4"/>
          <p:cNvSpPr/>
          <p:nvPr/>
        </p:nvSpPr>
        <p:spPr bwMode="auto">
          <a:xfrm>
            <a:off x="6858000" y="4114800"/>
            <a:ext cx="762000" cy="381000"/>
          </a:xfrm>
          <a:prstGeom prst="rect">
            <a:avLst/>
          </a:prstGeom>
          <a:solidFill>
            <a:srgbClr val="FF0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6" name="Rectangle 5"/>
          <p:cNvSpPr/>
          <p:nvPr/>
        </p:nvSpPr>
        <p:spPr bwMode="auto">
          <a:xfrm>
            <a:off x="1066800" y="4495800"/>
            <a:ext cx="6553200" cy="533400"/>
          </a:xfrm>
          <a:prstGeom prst="rect">
            <a:avLst/>
          </a:prstGeom>
          <a:solidFill>
            <a:srgbClr val="FF0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6162" name="Picture 2"/>
          <p:cNvPicPr>
            <a:picLocks noChangeAspect="1" noChangeArrowheads="1"/>
          </p:cNvPicPr>
          <p:nvPr/>
        </p:nvPicPr>
        <p:blipFill>
          <a:blip r:embed="rId3" cstate="print"/>
          <a:srcRect/>
          <a:stretch>
            <a:fillRect/>
          </a:stretch>
        </p:blipFill>
        <p:spPr bwMode="auto">
          <a:xfrm>
            <a:off x="380999" y="838200"/>
            <a:ext cx="5988297" cy="2438400"/>
          </a:xfrm>
          <a:prstGeom prst="rect">
            <a:avLst/>
          </a:prstGeom>
          <a:noFill/>
          <a:ln w="9525">
            <a:noFill/>
            <a:miter lim="800000"/>
            <a:headEnd/>
            <a:tailEnd/>
          </a:ln>
        </p:spPr>
      </p:pic>
      <p:pic>
        <p:nvPicPr>
          <p:cNvPr id="476163" name="Picture 3"/>
          <p:cNvPicPr>
            <a:picLocks noChangeAspect="1" noChangeArrowheads="1"/>
          </p:cNvPicPr>
          <p:nvPr/>
        </p:nvPicPr>
        <p:blipFill>
          <a:blip r:embed="rId4" cstate="print"/>
          <a:srcRect/>
          <a:stretch>
            <a:fillRect/>
          </a:stretch>
        </p:blipFill>
        <p:spPr bwMode="auto">
          <a:xfrm>
            <a:off x="3048000" y="3429000"/>
            <a:ext cx="4448175" cy="2505075"/>
          </a:xfrm>
          <a:prstGeom prst="rect">
            <a:avLst/>
          </a:prstGeom>
          <a:noFill/>
          <a:ln w="9525">
            <a:noFill/>
            <a:miter lim="800000"/>
            <a:headEnd/>
            <a:tailEnd/>
          </a:ln>
        </p:spPr>
      </p:pic>
      <p:sp>
        <p:nvSpPr>
          <p:cNvPr id="4" name="Rectangle 3"/>
          <p:cNvSpPr/>
          <p:nvPr/>
        </p:nvSpPr>
        <p:spPr bwMode="auto">
          <a:xfrm>
            <a:off x="2971800" y="3352800"/>
            <a:ext cx="4495800" cy="1219200"/>
          </a:xfrm>
          <a:prstGeom prst="rect">
            <a:avLst/>
          </a:prstGeom>
          <a:solidFill>
            <a:srgbClr val="FF0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5" name="Rectangle 4"/>
          <p:cNvSpPr/>
          <p:nvPr/>
        </p:nvSpPr>
        <p:spPr bwMode="auto">
          <a:xfrm>
            <a:off x="2971800" y="5334000"/>
            <a:ext cx="4495800" cy="609600"/>
          </a:xfrm>
          <a:prstGeom prst="rect">
            <a:avLst/>
          </a:prstGeom>
          <a:solidFill>
            <a:srgbClr val="FF0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6" name="Oval 5"/>
          <p:cNvSpPr/>
          <p:nvPr/>
        </p:nvSpPr>
        <p:spPr bwMode="auto">
          <a:xfrm>
            <a:off x="381000" y="2057400"/>
            <a:ext cx="609600" cy="609600"/>
          </a:xfrm>
          <a:prstGeom prst="ellipse">
            <a:avLst/>
          </a:prstGeom>
          <a:noFill/>
          <a:ln w="19050" cap="flat" cmpd="sng" algn="ctr">
            <a:solidFill>
              <a:srgbClr val="FF33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8" name="Rectangle 7"/>
          <p:cNvSpPr/>
          <p:nvPr/>
        </p:nvSpPr>
        <p:spPr bwMode="auto">
          <a:xfrm>
            <a:off x="304800" y="1447800"/>
            <a:ext cx="6096000" cy="1143000"/>
          </a:xfrm>
          <a:prstGeom prst="rect">
            <a:avLst/>
          </a:prstGeom>
          <a:solidFill>
            <a:srgbClr val="FF0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9" name="TextBox 8"/>
          <p:cNvSpPr txBox="1"/>
          <p:nvPr/>
        </p:nvSpPr>
        <p:spPr>
          <a:xfrm>
            <a:off x="1524000" y="5486400"/>
            <a:ext cx="1143000" cy="369332"/>
          </a:xfrm>
          <a:prstGeom prst="rect">
            <a:avLst/>
          </a:prstGeom>
          <a:noFill/>
        </p:spPr>
        <p:txBody>
          <a:bodyPr wrap="square" rtlCol="0">
            <a:spAutoFit/>
          </a:bodyPr>
          <a:lstStyle/>
          <a:p>
            <a:r>
              <a:rPr lang="en-US"/>
              <a:t>Wald Test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9234" name="Picture 2"/>
          <p:cNvPicPr>
            <a:picLocks noChangeAspect="1" noChangeArrowheads="1"/>
          </p:cNvPicPr>
          <p:nvPr/>
        </p:nvPicPr>
        <p:blipFill>
          <a:blip r:embed="rId2" cstate="print"/>
          <a:srcRect/>
          <a:stretch>
            <a:fillRect/>
          </a:stretch>
        </p:blipFill>
        <p:spPr bwMode="auto">
          <a:xfrm>
            <a:off x="1676399" y="914400"/>
            <a:ext cx="5414565" cy="5486400"/>
          </a:xfrm>
          <a:prstGeom prst="rect">
            <a:avLst/>
          </a:prstGeom>
          <a:noFill/>
          <a:ln w="9525">
            <a:noFill/>
            <a:miter lim="800000"/>
            <a:headEnd/>
            <a:tailEnd/>
          </a:ln>
        </p:spPr>
      </p:pic>
      <p:sp>
        <p:nvSpPr>
          <p:cNvPr id="3" name="Rectangle 2"/>
          <p:cNvSpPr/>
          <p:nvPr/>
        </p:nvSpPr>
        <p:spPr bwMode="auto">
          <a:xfrm>
            <a:off x="1752600" y="5181600"/>
            <a:ext cx="5334000" cy="609600"/>
          </a:xfrm>
          <a:prstGeom prst="rect">
            <a:avLst/>
          </a:prstGeom>
          <a:solidFill>
            <a:srgbClr val="FF00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ctrTitle" idx="4294967295"/>
          </p:nvPr>
        </p:nvSpPr>
        <p:spPr>
          <a:xfrm>
            <a:off x="838200" y="2514600"/>
            <a:ext cx="7696200" cy="1676400"/>
          </a:xfrm>
        </p:spPr>
        <p:txBody>
          <a:bodyPr/>
          <a:lstStyle/>
          <a:p>
            <a:pPr eaLnBrk="1" hangingPunct="1"/>
            <a:r>
              <a:rPr lang="en-US" altLang="en-US" sz="4400"/>
              <a:t>Bivariate Probit Models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p:cNvPicPr>
          <p:nvPr/>
        </p:nvPicPr>
        <p:blipFill>
          <a:blip r:embed="rId2" cstate="print"/>
          <a:srcRect/>
          <a:stretch>
            <a:fillRect/>
          </a:stretch>
        </p:blipFill>
        <p:spPr bwMode="auto">
          <a:xfrm>
            <a:off x="76200" y="909638"/>
            <a:ext cx="8991600" cy="5038725"/>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3"/>
          <p:cNvGraphicFramePr>
            <a:graphicFrameLocks noChangeAspect="1"/>
          </p:cNvGraphicFramePr>
          <p:nvPr/>
        </p:nvGraphicFramePr>
        <p:xfrm>
          <a:off x="455613" y="1752600"/>
          <a:ext cx="8005762" cy="3327400"/>
        </p:xfrm>
        <a:graphic>
          <a:graphicData uri="http://schemas.openxmlformats.org/presentationml/2006/ole">
            <mc:AlternateContent xmlns:mc="http://schemas.openxmlformats.org/markup-compatibility/2006">
              <mc:Choice xmlns:v="urn:schemas-microsoft-com:vml" Requires="v">
                <p:oleObj spid="_x0000_s480266" name="Equation" r:id="rId4" imgW="4520880" imgH="1879560" progId="Equation.DSMT4">
                  <p:embed/>
                </p:oleObj>
              </mc:Choice>
              <mc:Fallback>
                <p:oleObj name="Equation" r:id="rId4" imgW="4520880" imgH="187956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613" y="1752600"/>
                        <a:ext cx="8005762" cy="332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1"/>
          <p:cNvPicPr>
            <a:picLocks noChangeAspect="1"/>
          </p:cNvPicPr>
          <p:nvPr/>
        </p:nvPicPr>
        <p:blipFill>
          <a:blip r:embed="rId3" cstate="print"/>
          <a:srcRect/>
          <a:stretch>
            <a:fillRect/>
          </a:stretch>
        </p:blipFill>
        <p:spPr bwMode="auto">
          <a:xfrm>
            <a:off x="457200" y="2286000"/>
            <a:ext cx="8267700" cy="4076700"/>
          </a:xfrm>
          <a:prstGeom prst="rect">
            <a:avLst/>
          </a:prstGeom>
          <a:noFill/>
          <a:ln w="9525">
            <a:noFill/>
            <a:miter lim="800000"/>
            <a:headEnd/>
            <a:tailEnd/>
          </a:ln>
        </p:spPr>
      </p:pic>
      <p:sp>
        <p:nvSpPr>
          <p:cNvPr id="161795" name="Title 2"/>
          <p:cNvSpPr>
            <a:spLocks noGrp="1"/>
          </p:cNvSpPr>
          <p:nvPr>
            <p:ph type="title"/>
          </p:nvPr>
        </p:nvSpPr>
        <p:spPr>
          <a:xfrm>
            <a:off x="381000" y="914400"/>
            <a:ext cx="8229600" cy="1143000"/>
          </a:xfrm>
        </p:spPr>
        <p:txBody>
          <a:bodyPr/>
          <a:lstStyle/>
          <a:p>
            <a:r>
              <a:rPr lang="en-US" altLang="en-US">
                <a:solidFill>
                  <a:schemeClr val="tx1"/>
                </a:solidFill>
                <a:latin typeface="Times New Roman" pitchFamily="18" charset="0"/>
                <a:cs typeface="Times New Roman" pitchFamily="18" charset="0"/>
              </a:rPr>
              <a:t>Journal of Consumer Affairs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p:txBody>
          <a:bodyPr/>
          <a:lstStyle/>
          <a:p>
            <a:r>
              <a:rPr lang="en-US" altLang="en-US"/>
              <a:t>Probit Model for Being “Banked”</a:t>
            </a:r>
          </a:p>
        </p:txBody>
      </p:sp>
      <p:pic>
        <p:nvPicPr>
          <p:cNvPr id="162819" name="Picture 2"/>
          <p:cNvPicPr>
            <a:picLocks noChangeAspect="1"/>
          </p:cNvPicPr>
          <p:nvPr/>
        </p:nvPicPr>
        <p:blipFill>
          <a:blip r:embed="rId3" cstate="print"/>
          <a:srcRect/>
          <a:stretch>
            <a:fillRect/>
          </a:stretch>
        </p:blipFill>
        <p:spPr bwMode="auto">
          <a:xfrm>
            <a:off x="438150" y="2209800"/>
            <a:ext cx="8401050" cy="3362325"/>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p:cNvSpPr>
            <a:spLocks noGrp="1"/>
          </p:cNvSpPr>
          <p:nvPr>
            <p:ph type="title"/>
          </p:nvPr>
        </p:nvSpPr>
        <p:spPr/>
        <p:txBody>
          <a:bodyPr/>
          <a:lstStyle/>
          <a:p>
            <a:r>
              <a:rPr lang="en-US" altLang="en-US"/>
              <a:t>Two Period Random Effects Probit</a:t>
            </a:r>
          </a:p>
        </p:txBody>
      </p:sp>
      <p:pic>
        <p:nvPicPr>
          <p:cNvPr id="163843" name="Picture 2"/>
          <p:cNvPicPr>
            <a:picLocks noChangeAspect="1"/>
          </p:cNvPicPr>
          <p:nvPr/>
        </p:nvPicPr>
        <p:blipFill>
          <a:blip r:embed="rId3" cstate="print"/>
          <a:srcRect/>
          <a:stretch>
            <a:fillRect/>
          </a:stretch>
        </p:blipFill>
        <p:spPr bwMode="auto">
          <a:xfrm>
            <a:off x="457200" y="1905000"/>
            <a:ext cx="8391525" cy="4705350"/>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1"/>
          <p:cNvSpPr>
            <a:spLocks noGrp="1"/>
          </p:cNvSpPr>
          <p:nvPr>
            <p:ph type="title"/>
          </p:nvPr>
        </p:nvSpPr>
        <p:spPr/>
        <p:txBody>
          <a:bodyPr/>
          <a:lstStyle/>
          <a:p>
            <a:r>
              <a:rPr lang="en-US" altLang="en-US"/>
              <a:t>Recursive Bivariate Probit</a:t>
            </a:r>
          </a:p>
        </p:txBody>
      </p:sp>
      <p:pic>
        <p:nvPicPr>
          <p:cNvPr id="164867" name="Picture 2"/>
          <p:cNvPicPr>
            <a:picLocks noChangeAspect="1"/>
          </p:cNvPicPr>
          <p:nvPr/>
        </p:nvPicPr>
        <p:blipFill>
          <a:blip r:embed="rId3" cstate="print"/>
          <a:srcRect/>
          <a:stretch>
            <a:fillRect/>
          </a:stretch>
        </p:blipFill>
        <p:spPr bwMode="auto">
          <a:xfrm>
            <a:off x="457200" y="1981200"/>
            <a:ext cx="8353425" cy="4600575"/>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1"/>
          <p:cNvSpPr>
            <a:spLocks noGrp="1"/>
          </p:cNvSpPr>
          <p:nvPr>
            <p:ph type="title"/>
          </p:nvPr>
        </p:nvSpPr>
        <p:spPr/>
        <p:txBody>
          <a:bodyPr/>
          <a:lstStyle/>
          <a:p>
            <a:r>
              <a:rPr lang="en-US" altLang="en-US"/>
              <a:t>Partial Effects</a:t>
            </a:r>
          </a:p>
        </p:txBody>
      </p:sp>
      <p:pic>
        <p:nvPicPr>
          <p:cNvPr id="165891" name="Picture 2"/>
          <p:cNvPicPr>
            <a:picLocks noChangeAspect="1"/>
          </p:cNvPicPr>
          <p:nvPr/>
        </p:nvPicPr>
        <p:blipFill>
          <a:blip r:embed="rId3" cstate="print"/>
          <a:srcRect/>
          <a:stretch>
            <a:fillRect/>
          </a:stretch>
        </p:blipFill>
        <p:spPr bwMode="auto">
          <a:xfrm>
            <a:off x="295275" y="5562600"/>
            <a:ext cx="8391525" cy="1123950"/>
          </a:xfrm>
          <a:prstGeom prst="rect">
            <a:avLst/>
          </a:prstGeom>
          <a:noFill/>
          <a:ln w="9525">
            <a:noFill/>
            <a:miter lim="800000"/>
            <a:headEnd/>
            <a:tailEnd/>
          </a:ln>
        </p:spPr>
      </p:pic>
      <p:pic>
        <p:nvPicPr>
          <p:cNvPr id="165892" name="Picture 3"/>
          <p:cNvPicPr>
            <a:picLocks noChangeAspect="1"/>
          </p:cNvPicPr>
          <p:nvPr/>
        </p:nvPicPr>
        <p:blipFill>
          <a:blip r:embed="rId4" cstate="print"/>
          <a:srcRect/>
          <a:stretch>
            <a:fillRect/>
          </a:stretch>
        </p:blipFill>
        <p:spPr bwMode="auto">
          <a:xfrm>
            <a:off x="390525" y="1676400"/>
            <a:ext cx="8362950" cy="3829050"/>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609600" y="1295400"/>
            <a:ext cx="8229600" cy="530225"/>
          </a:xfrm>
        </p:spPr>
        <p:txBody>
          <a:bodyPr/>
          <a:lstStyle/>
          <a:p>
            <a:pPr eaLnBrk="1" hangingPunct="1"/>
            <a:r>
              <a:rPr lang="en-US" altLang="en-US">
                <a:solidFill>
                  <a:srgbClr val="7030A0"/>
                </a:solidFill>
              </a:rPr>
              <a:t>Endogenous RHS Variable</a:t>
            </a:r>
          </a:p>
        </p:txBody>
      </p:sp>
      <p:sp>
        <p:nvSpPr>
          <p:cNvPr id="55299" name="Rectangle 3"/>
          <p:cNvSpPr>
            <a:spLocks noGrp="1" noChangeArrowheads="1"/>
          </p:cNvSpPr>
          <p:nvPr>
            <p:ph idx="1"/>
          </p:nvPr>
        </p:nvSpPr>
        <p:spPr>
          <a:xfrm>
            <a:off x="1524000" y="1905000"/>
            <a:ext cx="6705600" cy="4530725"/>
          </a:xfrm>
        </p:spPr>
        <p:txBody>
          <a:bodyPr/>
          <a:lstStyle/>
          <a:p>
            <a:pPr eaLnBrk="1" hangingPunct="1">
              <a:defRPr/>
            </a:pPr>
            <a:r>
              <a:rPr lang="en-US" dirty="0"/>
              <a:t>U*  </a:t>
            </a:r>
            <a:r>
              <a:rPr lang="en-US" dirty="0">
                <a:latin typeface="+mj-lt"/>
              </a:rPr>
              <a:t>=</a:t>
            </a:r>
            <a:r>
              <a:rPr lang="en-US" dirty="0"/>
              <a:t> </a:t>
            </a:r>
            <a:r>
              <a:rPr lang="el-GR" b="1" dirty="0"/>
              <a:t>β</a:t>
            </a:r>
            <a:r>
              <a:rPr lang="en-US" b="1" dirty="0"/>
              <a:t>’x</a:t>
            </a:r>
            <a:r>
              <a:rPr lang="en-US" dirty="0"/>
              <a:t> + </a:t>
            </a:r>
            <a:r>
              <a:rPr lang="el-GR" dirty="0">
                <a:latin typeface="Arial" charset="0"/>
                <a:cs typeface="Arial" charset="0"/>
              </a:rPr>
              <a:t>θ</a:t>
            </a:r>
            <a:r>
              <a:rPr lang="en-US" dirty="0">
                <a:latin typeface="Arial" charset="0"/>
                <a:cs typeface="Arial" charset="0"/>
              </a:rPr>
              <a:t>h +</a:t>
            </a:r>
            <a:r>
              <a:rPr lang="en-US" dirty="0"/>
              <a:t> </a:t>
            </a:r>
            <a:r>
              <a:rPr lang="el-GR" dirty="0"/>
              <a:t>ε</a:t>
            </a:r>
            <a:br>
              <a:rPr lang="en-US" dirty="0"/>
            </a:br>
            <a:r>
              <a:rPr lang="en-US" dirty="0">
                <a:latin typeface="Arial" charset="0"/>
              </a:rPr>
              <a:t>y     = 1[U* &gt; 0]</a:t>
            </a:r>
          </a:p>
          <a:p>
            <a:pPr eaLnBrk="1" hangingPunct="1">
              <a:buFont typeface="Wingdings" pitchFamily="2" charset="2"/>
              <a:buNone/>
              <a:defRPr/>
            </a:pPr>
            <a:r>
              <a:rPr lang="en-US" dirty="0"/>
              <a:t>   </a:t>
            </a:r>
            <a:r>
              <a:rPr lang="en-US" dirty="0">
                <a:latin typeface="Arial" charset="0"/>
              </a:rPr>
              <a:t>E[</a:t>
            </a:r>
            <a:r>
              <a:rPr lang="el-GR" dirty="0">
                <a:latin typeface="Arial" charset="0"/>
              </a:rPr>
              <a:t>ε</a:t>
            </a:r>
            <a:r>
              <a:rPr lang="en-US" dirty="0">
                <a:latin typeface="Arial" charset="0"/>
              </a:rPr>
              <a:t>|h] ≠ 0 (h is endogenous)</a:t>
            </a:r>
          </a:p>
          <a:p>
            <a:pPr lvl="1" eaLnBrk="1" hangingPunct="1">
              <a:defRPr/>
            </a:pPr>
            <a:r>
              <a:rPr lang="en-US" dirty="0">
                <a:latin typeface="Arial" charset="0"/>
              </a:rPr>
              <a:t>Case 1: h is continuous</a:t>
            </a:r>
          </a:p>
          <a:p>
            <a:pPr lvl="1" eaLnBrk="1" hangingPunct="1">
              <a:defRPr/>
            </a:pPr>
            <a:r>
              <a:rPr lang="en-US" dirty="0">
                <a:latin typeface="Arial" charset="0"/>
              </a:rPr>
              <a:t>Case 2: h is binary = a treatment effect</a:t>
            </a:r>
          </a:p>
          <a:p>
            <a:pPr eaLnBrk="1" hangingPunct="1">
              <a:defRPr/>
            </a:pPr>
            <a:r>
              <a:rPr lang="en-US" dirty="0">
                <a:latin typeface="Arial" charset="0"/>
              </a:rPr>
              <a:t>Approaches</a:t>
            </a:r>
          </a:p>
          <a:p>
            <a:pPr lvl="1" eaLnBrk="1" hangingPunct="1">
              <a:defRPr/>
            </a:pPr>
            <a:r>
              <a:rPr lang="en-US" dirty="0">
                <a:latin typeface="Arial" charset="0"/>
              </a:rPr>
              <a:t>Parametric: Maximum Likelihood</a:t>
            </a:r>
          </a:p>
          <a:p>
            <a:pPr lvl="1" eaLnBrk="1" hangingPunct="1">
              <a:defRPr/>
            </a:pPr>
            <a:r>
              <a:rPr lang="en-US" dirty="0" err="1">
                <a:latin typeface="Arial" charset="0"/>
              </a:rPr>
              <a:t>Semiparametric</a:t>
            </a:r>
            <a:r>
              <a:rPr lang="en-US" dirty="0">
                <a:latin typeface="Arial" charset="0"/>
              </a:rPr>
              <a:t> (not developed here): </a:t>
            </a:r>
          </a:p>
          <a:p>
            <a:pPr lvl="2" eaLnBrk="1" hangingPunct="1">
              <a:defRPr/>
            </a:pPr>
            <a:r>
              <a:rPr lang="en-US" dirty="0">
                <a:latin typeface="Arial" charset="0"/>
              </a:rPr>
              <a:t>GMM</a:t>
            </a:r>
          </a:p>
          <a:p>
            <a:pPr lvl="2" eaLnBrk="1" hangingPunct="1">
              <a:defRPr/>
            </a:pPr>
            <a:r>
              <a:rPr lang="en-US" dirty="0">
                <a:latin typeface="Arial" charset="0"/>
              </a:rPr>
              <a:t>Various approaches for case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762000" y="1222375"/>
            <a:ext cx="8229600" cy="530225"/>
          </a:xfrm>
        </p:spPr>
        <p:txBody>
          <a:bodyPr/>
          <a:lstStyle/>
          <a:p>
            <a:pPr eaLnBrk="1" hangingPunct="1"/>
            <a:r>
              <a:rPr lang="en-US" altLang="en-US"/>
              <a:t>Endogenous Binary Variable</a:t>
            </a:r>
          </a:p>
        </p:txBody>
      </p:sp>
      <p:sp>
        <p:nvSpPr>
          <p:cNvPr id="185347" name="Rectangle 3"/>
          <p:cNvSpPr>
            <a:spLocks noGrp="1" noChangeArrowheads="1"/>
          </p:cNvSpPr>
          <p:nvPr>
            <p:ph idx="1"/>
          </p:nvPr>
        </p:nvSpPr>
        <p:spPr>
          <a:xfrm>
            <a:off x="533400" y="1752600"/>
            <a:ext cx="8458200" cy="4191000"/>
          </a:xfrm>
        </p:spPr>
        <p:txBody>
          <a:bodyPr/>
          <a:lstStyle/>
          <a:p>
            <a:pPr eaLnBrk="1" hangingPunct="1">
              <a:lnSpc>
                <a:spcPct val="90000"/>
              </a:lnSpc>
              <a:buFont typeface="Wingdings" pitchFamily="2" charset="2"/>
              <a:buNone/>
            </a:pPr>
            <a:r>
              <a:rPr lang="en-US" altLang="en-US"/>
              <a:t>   U*   = </a:t>
            </a:r>
            <a:r>
              <a:rPr lang="el-GR" altLang="en-US" b="1"/>
              <a:t>β</a:t>
            </a:r>
            <a:r>
              <a:rPr lang="en-US" altLang="en-US" b="1"/>
              <a:t>’x</a:t>
            </a:r>
            <a:r>
              <a:rPr lang="en-US" altLang="en-US"/>
              <a:t> + </a:t>
            </a:r>
            <a:r>
              <a:rPr lang="el-GR" altLang="en-US">
                <a:latin typeface="Arial" charset="0"/>
                <a:cs typeface="Arial" charset="0"/>
              </a:rPr>
              <a:t>θ</a:t>
            </a:r>
            <a:r>
              <a:rPr lang="en-US" altLang="en-US">
                <a:latin typeface="Arial" charset="0"/>
                <a:cs typeface="Arial" charset="0"/>
              </a:rPr>
              <a:t>h +</a:t>
            </a:r>
            <a:r>
              <a:rPr lang="en-US" altLang="en-US"/>
              <a:t> </a:t>
            </a:r>
            <a:r>
              <a:rPr lang="el-GR" altLang="en-US"/>
              <a:t>ε</a:t>
            </a:r>
            <a:br>
              <a:rPr lang="en-US" altLang="en-US"/>
            </a:br>
            <a:r>
              <a:rPr lang="en-US" altLang="en-US"/>
              <a:t>y     = 1[U* &gt; 0]</a:t>
            </a:r>
            <a:br>
              <a:rPr lang="en-US" altLang="en-US"/>
            </a:br>
            <a:r>
              <a:rPr lang="en-US" altLang="en-US">
                <a:solidFill>
                  <a:srgbClr val="FF3300"/>
                </a:solidFill>
              </a:rPr>
              <a:t>h*   = </a:t>
            </a:r>
            <a:r>
              <a:rPr lang="el-GR" altLang="en-US" b="1">
                <a:solidFill>
                  <a:srgbClr val="FF3300"/>
                </a:solidFill>
              </a:rPr>
              <a:t>α</a:t>
            </a:r>
            <a:r>
              <a:rPr lang="en-US" altLang="en-US" b="1">
                <a:solidFill>
                  <a:srgbClr val="FF3300"/>
                </a:solidFill>
              </a:rPr>
              <a:t>’z</a:t>
            </a:r>
            <a:r>
              <a:rPr lang="en-US" altLang="en-US">
                <a:solidFill>
                  <a:srgbClr val="FF3300"/>
                </a:solidFill>
              </a:rPr>
              <a:t>        + u</a:t>
            </a:r>
            <a:br>
              <a:rPr lang="en-US" altLang="en-US">
                <a:solidFill>
                  <a:srgbClr val="FF3300"/>
                </a:solidFill>
              </a:rPr>
            </a:br>
            <a:r>
              <a:rPr lang="en-US" altLang="en-US">
                <a:solidFill>
                  <a:srgbClr val="FF3300"/>
                </a:solidFill>
              </a:rPr>
              <a:t>h     = 1[h* &gt; 0]</a:t>
            </a:r>
            <a:endParaRPr lang="el-GR" altLang="en-US">
              <a:solidFill>
                <a:srgbClr val="FF3300"/>
              </a:solidFill>
            </a:endParaRPr>
          </a:p>
          <a:p>
            <a:pPr eaLnBrk="1" hangingPunct="1">
              <a:lnSpc>
                <a:spcPct val="90000"/>
              </a:lnSpc>
              <a:buFont typeface="Wingdings" pitchFamily="2" charset="2"/>
              <a:buNone/>
            </a:pPr>
            <a:r>
              <a:rPr lang="en-US" altLang="en-US"/>
              <a:t>   E[</a:t>
            </a:r>
            <a:r>
              <a:rPr lang="el-GR" altLang="en-US"/>
              <a:t>ε</a:t>
            </a:r>
            <a:r>
              <a:rPr lang="en-US" altLang="en-US"/>
              <a:t>|h*] ≠ 0 </a:t>
            </a:r>
            <a:r>
              <a:rPr lang="en-US" altLang="en-US">
                <a:sym typeface="Wingdings" pitchFamily="2" charset="2"/>
              </a:rPr>
              <a:t> Cov[u, </a:t>
            </a:r>
            <a:r>
              <a:rPr lang="el-GR" altLang="en-US"/>
              <a:t>ε</a:t>
            </a:r>
            <a:r>
              <a:rPr lang="en-US" altLang="en-US">
                <a:sym typeface="Wingdings" pitchFamily="2" charset="2"/>
              </a:rPr>
              <a:t>] </a:t>
            </a:r>
            <a:r>
              <a:rPr lang="en-US" altLang="en-US"/>
              <a:t>≠ 0</a:t>
            </a:r>
          </a:p>
          <a:p>
            <a:pPr eaLnBrk="1" hangingPunct="1">
              <a:lnSpc>
                <a:spcPct val="90000"/>
              </a:lnSpc>
              <a:buFont typeface="Wingdings" pitchFamily="2" charset="2"/>
              <a:buNone/>
            </a:pPr>
            <a:r>
              <a:rPr lang="en-US" altLang="en-US"/>
              <a:t>   Additional Assumptions:</a:t>
            </a:r>
          </a:p>
          <a:p>
            <a:pPr eaLnBrk="1" hangingPunct="1">
              <a:lnSpc>
                <a:spcPct val="90000"/>
              </a:lnSpc>
              <a:buFont typeface="Wingdings" pitchFamily="2" charset="2"/>
              <a:buNone/>
            </a:pPr>
            <a:r>
              <a:rPr lang="en-US" altLang="en-US"/>
              <a:t>   (u,</a:t>
            </a:r>
            <a:r>
              <a:rPr lang="el-GR" altLang="en-US"/>
              <a:t>ε</a:t>
            </a:r>
            <a:r>
              <a:rPr lang="en-US" altLang="en-US"/>
              <a:t>)  ~  N[(0,0),(</a:t>
            </a:r>
            <a:r>
              <a:rPr lang="el-GR" altLang="en-US"/>
              <a:t>σ</a:t>
            </a:r>
            <a:r>
              <a:rPr lang="en-US" altLang="en-US" baseline="-25000"/>
              <a:t>u</a:t>
            </a:r>
            <a:r>
              <a:rPr lang="en-US" altLang="en-US" baseline="30000"/>
              <a:t>2</a:t>
            </a:r>
            <a:r>
              <a:rPr lang="en-US" altLang="en-US"/>
              <a:t>, </a:t>
            </a:r>
            <a:r>
              <a:rPr lang="el-GR" altLang="en-US"/>
              <a:t>ρσ</a:t>
            </a:r>
            <a:r>
              <a:rPr lang="en-US" altLang="en-US" baseline="-25000"/>
              <a:t>u</a:t>
            </a:r>
            <a:r>
              <a:rPr lang="en-US" altLang="en-US"/>
              <a:t>, 1)]</a:t>
            </a:r>
          </a:p>
          <a:p>
            <a:pPr eaLnBrk="1" hangingPunct="1">
              <a:lnSpc>
                <a:spcPct val="90000"/>
              </a:lnSpc>
              <a:buFont typeface="Wingdings" pitchFamily="2" charset="2"/>
              <a:buNone/>
            </a:pPr>
            <a:r>
              <a:rPr lang="en-US" altLang="en-US"/>
              <a:t>   </a:t>
            </a:r>
            <a:r>
              <a:rPr lang="en-US" altLang="en-US" b="1">
                <a:latin typeface="Arial" charset="0"/>
              </a:rPr>
              <a:t>z</a:t>
            </a:r>
            <a:r>
              <a:rPr lang="en-US" altLang="en-US">
                <a:latin typeface="Arial" charset="0"/>
              </a:rPr>
              <a:t>          =  a valid set of exogenous</a:t>
            </a:r>
            <a:br>
              <a:rPr lang="en-US" altLang="en-US">
                <a:latin typeface="Arial" charset="0"/>
              </a:rPr>
            </a:br>
            <a:r>
              <a:rPr lang="en-US" altLang="en-US">
                <a:latin typeface="Arial" charset="0"/>
              </a:rPr>
              <a:t>                variables, uncorrelated with (u,</a:t>
            </a:r>
            <a:r>
              <a:rPr lang="el-GR" altLang="en-US"/>
              <a:t>ε</a:t>
            </a:r>
            <a:r>
              <a:rPr lang="en-US" altLang="en-US"/>
              <a:t>)</a:t>
            </a:r>
          </a:p>
        </p:txBody>
      </p:sp>
      <p:sp>
        <p:nvSpPr>
          <p:cNvPr id="185348" name="Rectangle 3"/>
          <p:cNvSpPr>
            <a:spLocks noChangeArrowheads="1"/>
          </p:cNvSpPr>
          <p:nvPr/>
        </p:nvSpPr>
        <p:spPr bwMode="auto">
          <a:xfrm>
            <a:off x="3886200" y="1828800"/>
            <a:ext cx="304800" cy="1219200"/>
          </a:xfrm>
          <a:prstGeom prst="rect">
            <a:avLst/>
          </a:prstGeom>
          <a:solidFill>
            <a:srgbClr val="7030A0">
              <a:alpha val="16862"/>
            </a:srgbClr>
          </a:solidFill>
          <a:ln w="19050" algn="ctr">
            <a:solidFill>
              <a:schemeClr val="tx1"/>
            </a:solidFill>
            <a:round/>
            <a:headEnd/>
            <a:tailEnd/>
          </a:ln>
        </p:spPr>
        <p:txBody>
          <a:bodyPr wrap="none"/>
          <a:lstStyle/>
          <a:p>
            <a:endParaRPr lang="en-US" altLang="en-US"/>
          </a:p>
        </p:txBody>
      </p:sp>
      <p:sp>
        <p:nvSpPr>
          <p:cNvPr id="185349" name="TextBox 4"/>
          <p:cNvSpPr txBox="1">
            <a:spLocks noChangeArrowheads="1"/>
          </p:cNvSpPr>
          <p:nvPr/>
        </p:nvSpPr>
        <p:spPr bwMode="auto">
          <a:xfrm>
            <a:off x="5105400" y="2133600"/>
            <a:ext cx="3581400" cy="523875"/>
          </a:xfrm>
          <a:prstGeom prst="rect">
            <a:avLst/>
          </a:prstGeom>
          <a:noFill/>
          <a:ln w="28575">
            <a:solidFill>
              <a:schemeClr val="tx1"/>
            </a:solidFill>
            <a:miter lim="800000"/>
            <a:headEnd/>
            <a:tailEnd/>
          </a:ln>
        </p:spPr>
        <p:txBody>
          <a:bodyPr>
            <a:spAutoFit/>
          </a:bodyPr>
          <a:lstStyle/>
          <a:p>
            <a:r>
              <a:rPr lang="en-US" altLang="en-US" sz="1400" b="1">
                <a:latin typeface="Arial" charset="0"/>
              </a:rPr>
              <a:t>Correlation = </a:t>
            </a:r>
            <a:r>
              <a:rPr lang="el-GR" altLang="en-US" sz="1400" b="1">
                <a:latin typeface="Arial" charset="0"/>
              </a:rPr>
              <a:t>ρ</a:t>
            </a:r>
            <a:r>
              <a:rPr lang="en-US" altLang="en-US" sz="1400" b="1">
                <a:latin typeface="Arial" charset="0"/>
              </a:rPr>
              <a:t>.</a:t>
            </a:r>
          </a:p>
          <a:p>
            <a:r>
              <a:rPr lang="en-US" altLang="en-US" sz="1400" b="1">
                <a:latin typeface="Arial" charset="0"/>
              </a:rPr>
              <a:t>This is the source of the endogeneity  </a:t>
            </a:r>
          </a:p>
        </p:txBody>
      </p:sp>
      <p:sp>
        <p:nvSpPr>
          <p:cNvPr id="185350" name="Rectangle 5"/>
          <p:cNvSpPr>
            <a:spLocks noChangeArrowheads="1"/>
          </p:cNvSpPr>
          <p:nvPr/>
        </p:nvSpPr>
        <p:spPr bwMode="auto">
          <a:xfrm>
            <a:off x="4616450" y="2209800"/>
            <a:ext cx="412750" cy="369888"/>
          </a:xfrm>
          <a:prstGeom prst="rect">
            <a:avLst/>
          </a:prstGeom>
          <a:noFill/>
          <a:ln w="9525">
            <a:noFill/>
            <a:miter lim="800000"/>
            <a:headEnd/>
            <a:tailEnd/>
          </a:ln>
        </p:spPr>
        <p:txBody>
          <a:bodyPr wrap="none">
            <a:spAutoFit/>
          </a:bodyPr>
          <a:lstStyle/>
          <a:p>
            <a:r>
              <a:rPr lang="en-US" altLang="en-US" b="1">
                <a:solidFill>
                  <a:srgbClr val="FF0000"/>
                </a:solidFill>
                <a:sym typeface="Symbol" pitchFamily="18" charset="2"/>
              </a:rPr>
              <a:t></a:t>
            </a:r>
            <a:endParaRPr lang="en-US" altLang="en-US"/>
          </a:p>
        </p:txBody>
      </p:sp>
      <p:sp>
        <p:nvSpPr>
          <p:cNvPr id="185351" name="TextBox 6"/>
          <p:cNvSpPr txBox="1">
            <a:spLocks noChangeArrowheads="1"/>
          </p:cNvSpPr>
          <p:nvPr/>
        </p:nvSpPr>
        <p:spPr bwMode="auto">
          <a:xfrm>
            <a:off x="1143000" y="5791200"/>
            <a:ext cx="7315200" cy="338138"/>
          </a:xfrm>
          <a:prstGeom prst="rect">
            <a:avLst/>
          </a:prstGeom>
          <a:noFill/>
          <a:ln w="9525">
            <a:noFill/>
            <a:miter lim="800000"/>
            <a:headEnd/>
            <a:tailEnd/>
          </a:ln>
        </p:spPr>
        <p:txBody>
          <a:bodyPr>
            <a:spAutoFit/>
          </a:bodyPr>
          <a:lstStyle/>
          <a:p>
            <a:r>
              <a:rPr lang="en-US" altLang="en-US" sz="1600" b="1">
                <a:solidFill>
                  <a:srgbClr val="FF0000"/>
                </a:solidFill>
                <a:latin typeface="Arial" charset="0"/>
              </a:rPr>
              <a:t>This is not IV estimation. Z may be uncorrelated with X without problems.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57200" y="460375"/>
            <a:ext cx="8229600" cy="1139825"/>
          </a:xfrm>
        </p:spPr>
        <p:txBody>
          <a:bodyPr/>
          <a:lstStyle/>
          <a:p>
            <a:pPr eaLnBrk="1" hangingPunct="1"/>
            <a:r>
              <a:rPr lang="en-US" altLang="en-US"/>
              <a:t>Endogenous Binary Variable</a:t>
            </a:r>
          </a:p>
        </p:txBody>
      </p:sp>
      <p:graphicFrame>
        <p:nvGraphicFramePr>
          <p:cNvPr id="187395" name="Object 2"/>
          <p:cNvGraphicFramePr>
            <a:graphicFrameLocks noChangeAspect="1"/>
          </p:cNvGraphicFramePr>
          <p:nvPr/>
        </p:nvGraphicFramePr>
        <p:xfrm>
          <a:off x="1371600" y="1600200"/>
          <a:ext cx="7162800" cy="2024063"/>
        </p:xfrm>
        <a:graphic>
          <a:graphicData uri="http://schemas.openxmlformats.org/presentationml/2006/ole">
            <mc:AlternateContent xmlns:mc="http://schemas.openxmlformats.org/markup-compatibility/2006">
              <mc:Choice xmlns:v="urn:schemas-microsoft-com:vml" Requires="v">
                <p:oleObj spid="_x0000_s187402" name="Equation" r:id="rId4" imgW="2921000" imgH="825500" progId="Equation.DSMT4">
                  <p:embed/>
                </p:oleObj>
              </mc:Choice>
              <mc:Fallback>
                <p:oleObj name="Equation" r:id="rId4" imgW="2921000" imgH="8255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600200"/>
                        <a:ext cx="7162800" cy="2024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87396" name="Picture 5"/>
          <p:cNvPicPr>
            <a:picLocks noChangeAspect="1" noChangeArrowheads="1"/>
          </p:cNvPicPr>
          <p:nvPr/>
        </p:nvPicPr>
        <p:blipFill>
          <a:blip r:embed="rId6" cstate="print"/>
          <a:srcRect/>
          <a:stretch>
            <a:fillRect/>
          </a:stretch>
        </p:blipFill>
        <p:spPr bwMode="auto">
          <a:xfrm>
            <a:off x="533400" y="4267200"/>
            <a:ext cx="3657600" cy="1998663"/>
          </a:xfrm>
          <a:prstGeom prst="rect">
            <a:avLst/>
          </a:prstGeom>
          <a:noFill/>
          <a:ln w="9525">
            <a:noFill/>
            <a:miter lim="800000"/>
            <a:headEnd/>
            <a:tailEnd/>
          </a:ln>
        </p:spPr>
      </p:pic>
      <p:pic>
        <p:nvPicPr>
          <p:cNvPr id="187397" name="Picture 6"/>
          <p:cNvPicPr>
            <a:picLocks noChangeAspect="1" noChangeArrowheads="1"/>
          </p:cNvPicPr>
          <p:nvPr/>
        </p:nvPicPr>
        <p:blipFill>
          <a:blip r:embed="rId7" cstate="print"/>
          <a:srcRect/>
          <a:stretch>
            <a:fillRect/>
          </a:stretch>
        </p:blipFill>
        <p:spPr bwMode="auto">
          <a:xfrm>
            <a:off x="4572000" y="4267200"/>
            <a:ext cx="4038600" cy="1998663"/>
          </a:xfrm>
          <a:prstGeom prst="rect">
            <a:avLst/>
          </a:prstGeom>
          <a:noFill/>
          <a:ln w="9525">
            <a:noFill/>
            <a:miter lim="800000"/>
            <a:headEnd/>
            <a:tailEnd/>
          </a:ln>
        </p:spPr>
      </p:pic>
      <p:sp>
        <p:nvSpPr>
          <p:cNvPr id="187398" name="Text Box 7"/>
          <p:cNvSpPr txBox="1">
            <a:spLocks noChangeArrowheads="1"/>
          </p:cNvSpPr>
          <p:nvPr/>
        </p:nvSpPr>
        <p:spPr bwMode="auto">
          <a:xfrm>
            <a:off x="457200" y="3810000"/>
            <a:ext cx="3686175" cy="323850"/>
          </a:xfrm>
          <a:prstGeom prst="rect">
            <a:avLst/>
          </a:prstGeom>
          <a:noFill/>
          <a:ln w="19050">
            <a:solidFill>
              <a:schemeClr val="tx1"/>
            </a:solidFill>
            <a:miter lim="800000"/>
            <a:headEnd/>
            <a:tailEnd/>
          </a:ln>
        </p:spPr>
        <p:txBody>
          <a:bodyPr>
            <a:spAutoFit/>
          </a:bodyPr>
          <a:lstStyle/>
          <a:p>
            <a:pPr>
              <a:spcBef>
                <a:spcPct val="50000"/>
              </a:spcBef>
            </a:pPr>
            <a:r>
              <a:rPr lang="en-US" altLang="en-US" sz="1400">
                <a:latin typeface="Arial" charset="0"/>
              </a:rPr>
              <a:t>Doctor = F(age,age</a:t>
            </a:r>
            <a:r>
              <a:rPr lang="en-US" altLang="en-US" sz="1400" baseline="30000">
                <a:latin typeface="Arial" charset="0"/>
              </a:rPr>
              <a:t>2</a:t>
            </a:r>
            <a:r>
              <a:rPr lang="en-US" altLang="en-US" sz="1400">
                <a:latin typeface="Arial" charset="0"/>
              </a:rPr>
              <a:t>,income,female,</a:t>
            </a:r>
            <a:r>
              <a:rPr lang="en-US" altLang="en-US" sz="1400" b="1">
                <a:solidFill>
                  <a:srgbClr val="FF3300"/>
                </a:solidFill>
                <a:latin typeface="Arial" charset="0"/>
              </a:rPr>
              <a:t>Public</a:t>
            </a:r>
            <a:r>
              <a:rPr lang="en-US" altLang="en-US" sz="1400">
                <a:latin typeface="Arial" charset="0"/>
              </a:rPr>
              <a:t>)</a:t>
            </a:r>
          </a:p>
        </p:txBody>
      </p:sp>
      <p:sp>
        <p:nvSpPr>
          <p:cNvPr id="187399" name="Text Box 8"/>
          <p:cNvSpPr txBox="1">
            <a:spLocks noChangeArrowheads="1"/>
          </p:cNvSpPr>
          <p:nvPr/>
        </p:nvSpPr>
        <p:spPr bwMode="auto">
          <a:xfrm>
            <a:off x="4495800" y="3810000"/>
            <a:ext cx="4191000" cy="323850"/>
          </a:xfrm>
          <a:prstGeom prst="rect">
            <a:avLst/>
          </a:prstGeom>
          <a:noFill/>
          <a:ln w="19050">
            <a:solidFill>
              <a:schemeClr val="tx1"/>
            </a:solidFill>
            <a:miter lim="800000"/>
            <a:headEnd/>
            <a:tailEnd/>
          </a:ln>
        </p:spPr>
        <p:txBody>
          <a:bodyPr>
            <a:spAutoFit/>
          </a:bodyPr>
          <a:lstStyle/>
          <a:p>
            <a:pPr>
              <a:spcBef>
                <a:spcPct val="50000"/>
              </a:spcBef>
            </a:pPr>
            <a:r>
              <a:rPr lang="en-US" altLang="en-US" sz="1400" b="1">
                <a:solidFill>
                  <a:srgbClr val="FF3300"/>
                </a:solidFill>
                <a:latin typeface="Arial" charset="0"/>
              </a:rPr>
              <a:t>Public</a:t>
            </a:r>
            <a:r>
              <a:rPr lang="en-US" altLang="en-US" sz="1400">
                <a:latin typeface="Arial" charset="0"/>
              </a:rPr>
              <a:t> = F(age,educ,income,married,kids,female)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itle 1"/>
          <p:cNvSpPr>
            <a:spLocks noGrp="1"/>
          </p:cNvSpPr>
          <p:nvPr>
            <p:ph type="title"/>
          </p:nvPr>
        </p:nvSpPr>
        <p:spPr/>
        <p:txBody>
          <a:bodyPr/>
          <a:lstStyle/>
          <a:p>
            <a:r>
              <a:rPr lang="en-US" altLang="en-US"/>
              <a:t>Log Likelihood for the RBP Model</a:t>
            </a:r>
          </a:p>
        </p:txBody>
      </p:sp>
      <p:graphicFrame>
        <p:nvGraphicFramePr>
          <p:cNvPr id="214019" name="Object 2"/>
          <p:cNvGraphicFramePr>
            <a:graphicFrameLocks noChangeAspect="1"/>
          </p:cNvGraphicFramePr>
          <p:nvPr/>
        </p:nvGraphicFramePr>
        <p:xfrm>
          <a:off x="1482725" y="1600200"/>
          <a:ext cx="6026150" cy="4821238"/>
        </p:xfrm>
        <a:graphic>
          <a:graphicData uri="http://schemas.openxmlformats.org/presentationml/2006/ole">
            <mc:AlternateContent xmlns:mc="http://schemas.openxmlformats.org/markup-compatibility/2006">
              <mc:Choice xmlns:v="urn:schemas-microsoft-com:vml" Requires="v">
                <p:oleObj spid="_x0000_s214028" name="Equation" r:id="rId4" imgW="2794000" imgH="2235200" progId="Equation.DSMT4">
                  <p:embed/>
                </p:oleObj>
              </mc:Choice>
              <mc:Fallback>
                <p:oleObj name="Equation" r:id="rId4" imgW="2794000" imgH="22352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2725" y="1600200"/>
                        <a:ext cx="6026150" cy="4821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4020" name="TextBox 3"/>
          <p:cNvSpPr txBox="1">
            <a:spLocks noChangeArrowheads="1"/>
          </p:cNvSpPr>
          <p:nvPr/>
        </p:nvSpPr>
        <p:spPr bwMode="auto">
          <a:xfrm>
            <a:off x="5562600" y="2667000"/>
            <a:ext cx="3276600" cy="646113"/>
          </a:xfrm>
          <a:prstGeom prst="rect">
            <a:avLst/>
          </a:prstGeom>
          <a:noFill/>
          <a:ln w="38100">
            <a:solidFill>
              <a:srgbClr val="FF0000"/>
            </a:solidFill>
            <a:miter lim="800000"/>
            <a:headEnd/>
            <a:tailEnd/>
          </a:ln>
        </p:spPr>
        <p:txBody>
          <a:bodyPr>
            <a:spAutoFit/>
          </a:bodyPr>
          <a:lstStyle/>
          <a:p>
            <a:r>
              <a:rPr lang="en-US" altLang="en-US" b="1">
                <a:solidFill>
                  <a:srgbClr val="FF0000"/>
                </a:solidFill>
                <a:latin typeface="Tahoma" pitchFamily="34" charset="0"/>
                <a:cs typeface="Tahoma" pitchFamily="34" charset="0"/>
              </a:rPr>
              <a:t>What about instruments and identification?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4"/>
          <p:cNvSpPr>
            <a:spLocks noGrp="1" noChangeArrowheads="1"/>
          </p:cNvSpPr>
          <p:nvPr>
            <p:ph type="title"/>
          </p:nvPr>
        </p:nvSpPr>
        <p:spPr>
          <a:xfrm>
            <a:off x="457200" y="685800"/>
            <a:ext cx="8229600" cy="990600"/>
          </a:xfrm>
        </p:spPr>
        <p:txBody>
          <a:bodyPr/>
          <a:lstStyle/>
          <a:p>
            <a:pPr eaLnBrk="1" hangingPunct="1"/>
            <a:r>
              <a:rPr lang="en-US" altLang="en-US"/>
              <a:t>FIML Estimates</a:t>
            </a:r>
          </a:p>
        </p:txBody>
      </p:sp>
      <p:sp>
        <p:nvSpPr>
          <p:cNvPr id="189443" name="Text Box 5"/>
          <p:cNvSpPr txBox="1">
            <a:spLocks noChangeArrowheads="1"/>
          </p:cNvSpPr>
          <p:nvPr/>
        </p:nvSpPr>
        <p:spPr bwMode="auto">
          <a:xfrm>
            <a:off x="1143000" y="1600200"/>
            <a:ext cx="7086600" cy="4838700"/>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FIML Estimates of Bivariate Probit Model</a:t>
            </a:r>
          </a:p>
          <a:p>
            <a:r>
              <a:rPr lang="en-US" altLang="en-US" sz="1200" b="1">
                <a:latin typeface="Courier New" pitchFamily="49" charset="0"/>
              </a:rPr>
              <a:t>Dependent variable               DOCPUB</a:t>
            </a:r>
          </a:p>
          <a:p>
            <a:r>
              <a:rPr lang="en-US" altLang="en-US" sz="1200" b="1">
                <a:latin typeface="Courier New" pitchFamily="49" charset="0"/>
              </a:rPr>
              <a:t>Log likelihood function    -25671.43905</a:t>
            </a:r>
          </a:p>
          <a:p>
            <a:r>
              <a:rPr lang="en-US" altLang="en-US" sz="1200" b="1">
                <a:latin typeface="Courier New" pitchFamily="49" charset="0"/>
              </a:rPr>
              <a:t>Estimation based on N =  27326, K =  14</a:t>
            </a:r>
          </a:p>
          <a:p>
            <a:r>
              <a:rPr lang="en-US" altLang="en-US" sz="1200" b="1">
                <a:latin typeface="Courier New" pitchFamily="49" charset="0"/>
              </a:rPr>
              <a:t>--------+-------------------------------------------------------------</a:t>
            </a:r>
          </a:p>
          <a:p>
            <a:r>
              <a:rPr lang="en-US" altLang="en-US" sz="1200" b="1">
                <a:latin typeface="Courier New" pitchFamily="49" charset="0"/>
              </a:rPr>
              <a:t>Variable| Coefficient    Standard Error  b/St.Er. P[|Z|&gt;z]   Mean of X</a:t>
            </a:r>
          </a:p>
          <a:p>
            <a:r>
              <a:rPr lang="en-US" altLang="en-US" sz="1200" b="1">
                <a:latin typeface="Courier New" pitchFamily="49" charset="0"/>
              </a:rPr>
              <a:t>--------+-------------------------------------------------------------</a:t>
            </a:r>
          </a:p>
          <a:p>
            <a:r>
              <a:rPr lang="en-US" altLang="en-US" sz="1200" b="1">
                <a:latin typeface="Courier New" pitchFamily="49" charset="0"/>
              </a:rPr>
              <a:t>        |Index    equation for DOCTOR</a:t>
            </a:r>
          </a:p>
          <a:p>
            <a:r>
              <a:rPr lang="en-US" altLang="en-US" sz="1200" b="1">
                <a:latin typeface="Courier New" pitchFamily="49" charset="0"/>
              </a:rPr>
              <a:t>Constant|     .59049***       .14473        4.080   .0000</a:t>
            </a:r>
          </a:p>
          <a:p>
            <a:r>
              <a:rPr lang="en-US" altLang="en-US" sz="1200" b="1">
                <a:latin typeface="Courier New" pitchFamily="49" charset="0"/>
              </a:rPr>
              <a:t>     AGE|    -.05740***       .00601       -9.559   .0000      43.5257</a:t>
            </a:r>
          </a:p>
          <a:p>
            <a:r>
              <a:rPr lang="en-US" altLang="en-US" sz="1200" b="1">
                <a:latin typeface="Courier New" pitchFamily="49" charset="0"/>
              </a:rPr>
              <a:t>   AGESQ|     .00082***     .681660D-04    12.100   .0000      2022.86</a:t>
            </a:r>
          </a:p>
          <a:p>
            <a:r>
              <a:rPr lang="en-US" altLang="en-US" sz="1200" b="1">
                <a:latin typeface="Courier New" pitchFamily="49" charset="0"/>
              </a:rPr>
              <a:t>  INCOME|     .08883*         .05094        1.744   .0812       .35208</a:t>
            </a:r>
          </a:p>
          <a:p>
            <a:r>
              <a:rPr lang="en-US" altLang="en-US" sz="1200" b="1">
                <a:latin typeface="Courier New" pitchFamily="49" charset="0"/>
              </a:rPr>
              <a:t>  FEMALE|     .34583***       .01629       21.225   .0000       .47877</a:t>
            </a:r>
          </a:p>
          <a:p>
            <a:r>
              <a:rPr lang="en-US" altLang="en-US" sz="1200" b="1">
                <a:latin typeface="Courier New" pitchFamily="49" charset="0"/>
              </a:rPr>
              <a:t>  PUBLIC|     .43533***       .07357        5.917   .0000       .88571</a:t>
            </a:r>
          </a:p>
          <a:p>
            <a:r>
              <a:rPr lang="en-US" altLang="en-US" sz="1200" b="1">
                <a:latin typeface="Courier New" pitchFamily="49" charset="0"/>
              </a:rPr>
              <a:t>        |Index    equation for PUBLIC</a:t>
            </a:r>
          </a:p>
          <a:p>
            <a:r>
              <a:rPr lang="en-US" altLang="en-US" sz="1200" b="1">
                <a:latin typeface="Courier New" pitchFamily="49" charset="0"/>
              </a:rPr>
              <a:t>Constant|    3.55054***       .07446       47.681   .0000</a:t>
            </a:r>
          </a:p>
          <a:p>
            <a:r>
              <a:rPr lang="en-US" altLang="en-US" sz="1200" b="1">
                <a:latin typeface="Courier New" pitchFamily="49" charset="0"/>
              </a:rPr>
              <a:t>     AGE|     .00067          .00115         .581   .5612      43.5257</a:t>
            </a:r>
          </a:p>
          <a:p>
            <a:r>
              <a:rPr lang="en-US" altLang="en-US" sz="1200" b="1">
                <a:latin typeface="Courier New" pitchFamily="49" charset="0"/>
              </a:rPr>
              <a:t>    EDUC|    -.16839***       .00416      -40.499   .0000      11.3206</a:t>
            </a:r>
          </a:p>
          <a:p>
            <a:r>
              <a:rPr lang="en-US" altLang="en-US" sz="1200" b="1">
                <a:latin typeface="Courier New" pitchFamily="49" charset="0"/>
              </a:rPr>
              <a:t>  INCOME|    -.98656***       .05171      -19.077   .0000       .35208</a:t>
            </a:r>
          </a:p>
          <a:p>
            <a:r>
              <a:rPr lang="en-US" altLang="en-US" sz="1200" b="1">
                <a:latin typeface="Courier New" pitchFamily="49" charset="0"/>
              </a:rPr>
              <a:t> MARRIED|    -.00985          .02922        -.337   .7361       .75862</a:t>
            </a:r>
          </a:p>
          <a:p>
            <a:r>
              <a:rPr lang="en-US" altLang="en-US" sz="1200" b="1">
                <a:latin typeface="Courier New" pitchFamily="49" charset="0"/>
              </a:rPr>
              <a:t>  HHKIDS|    -.08095***       .02510       -3.225   .0013       .40273</a:t>
            </a:r>
          </a:p>
          <a:p>
            <a:r>
              <a:rPr lang="en-US" altLang="en-US" sz="1200" b="1">
                <a:latin typeface="Courier New" pitchFamily="49" charset="0"/>
              </a:rPr>
              <a:t>  FEMALE|     .12139***       .02231        5.442   .0000       .47877</a:t>
            </a:r>
          </a:p>
          <a:p>
            <a:r>
              <a:rPr lang="en-US" altLang="en-US" sz="1200" b="1">
                <a:latin typeface="Courier New" pitchFamily="49" charset="0"/>
              </a:rPr>
              <a:t>        |Disturbance correlation</a:t>
            </a:r>
          </a:p>
          <a:p>
            <a:r>
              <a:rPr lang="en-US" altLang="en-US" sz="1200" b="1">
                <a:latin typeface="Courier New" pitchFamily="49" charset="0"/>
              </a:rPr>
              <a:t>RHO(1,2)|    -.17280***       .04074       -4.241   .0000</a:t>
            </a:r>
          </a:p>
          <a:p>
            <a:r>
              <a:rPr lang="en-US" altLang="en-US" sz="1200" b="1">
                <a:latin typeface="Courier New" pitchFamily="49" charset="0"/>
              </a:rPr>
              <a:t>--------+-------------------------------------------------------------</a:t>
            </a:r>
          </a:p>
        </p:txBody>
      </p:sp>
      <p:sp>
        <p:nvSpPr>
          <p:cNvPr id="189444" name="Rectangle 3"/>
          <p:cNvSpPr>
            <a:spLocks noChangeArrowheads="1"/>
          </p:cNvSpPr>
          <p:nvPr/>
        </p:nvSpPr>
        <p:spPr bwMode="auto">
          <a:xfrm>
            <a:off x="1143000" y="5849938"/>
            <a:ext cx="6705600" cy="533400"/>
          </a:xfrm>
          <a:prstGeom prst="rect">
            <a:avLst/>
          </a:prstGeom>
          <a:solidFill>
            <a:srgbClr val="7030A0">
              <a:alpha val="20000"/>
            </a:srgbClr>
          </a:solidFill>
          <a:ln w="19050" algn="ctr">
            <a:solidFill>
              <a:schemeClr val="tx1"/>
            </a:solidFill>
            <a:round/>
            <a:headEnd/>
            <a:tailEnd/>
          </a:ln>
        </p:spPr>
        <p:txBody>
          <a:bodyPr wrap="none"/>
          <a:lstStyle/>
          <a:p>
            <a:endParaRPr lang="en-US"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57200" y="685800"/>
            <a:ext cx="8229600" cy="1139825"/>
          </a:xfrm>
        </p:spPr>
        <p:txBody>
          <a:bodyPr/>
          <a:lstStyle/>
          <a:p>
            <a:pPr eaLnBrk="1" hangingPunct="1"/>
            <a:r>
              <a:rPr lang="en-US" altLang="en-US"/>
              <a:t>Partial Effects</a:t>
            </a:r>
          </a:p>
        </p:txBody>
      </p:sp>
      <p:graphicFrame>
        <p:nvGraphicFramePr>
          <p:cNvPr id="191491" name="Object 2"/>
          <p:cNvGraphicFramePr>
            <a:graphicFrameLocks noChangeAspect="1"/>
          </p:cNvGraphicFramePr>
          <p:nvPr/>
        </p:nvGraphicFramePr>
        <p:xfrm>
          <a:off x="1219200" y="1635125"/>
          <a:ext cx="6313488" cy="4572000"/>
        </p:xfrm>
        <a:graphic>
          <a:graphicData uri="http://schemas.openxmlformats.org/presentationml/2006/ole">
            <mc:AlternateContent xmlns:mc="http://schemas.openxmlformats.org/markup-compatibility/2006">
              <mc:Choice xmlns:v="urn:schemas-microsoft-com:vml" Requires="v">
                <p:oleObj spid="_x0000_s191498" name="Equation" r:id="rId4" imgW="3962400" imgH="2870200" progId="Equation.DSMT4">
                  <p:embed/>
                </p:oleObj>
              </mc:Choice>
              <mc:Fallback>
                <p:oleObj name="Equation" r:id="rId4" imgW="3962400" imgH="28702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635125"/>
                        <a:ext cx="6313488" cy="457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1492" name="Rectangle 3"/>
          <p:cNvSpPr>
            <a:spLocks noChangeArrowheads="1"/>
          </p:cNvSpPr>
          <p:nvPr/>
        </p:nvSpPr>
        <p:spPr bwMode="auto">
          <a:xfrm>
            <a:off x="1447800" y="3657600"/>
            <a:ext cx="1447800" cy="914400"/>
          </a:xfrm>
          <a:prstGeom prst="rect">
            <a:avLst/>
          </a:prstGeom>
          <a:solidFill>
            <a:srgbClr val="7030A0">
              <a:alpha val="16862"/>
            </a:srgbClr>
          </a:solidFill>
          <a:ln w="19050" algn="ctr">
            <a:solidFill>
              <a:schemeClr val="tx1"/>
            </a:solidFill>
            <a:round/>
            <a:headEnd/>
            <a:tailEnd/>
          </a:ln>
        </p:spPr>
        <p:txBody>
          <a:bodyPr wrap="none"/>
          <a:lstStyle/>
          <a:p>
            <a:endParaRPr lang="en-US" altLang="en-US"/>
          </a:p>
        </p:txBody>
      </p:sp>
      <p:sp>
        <p:nvSpPr>
          <p:cNvPr id="191493" name="Rectangle 4"/>
          <p:cNvSpPr>
            <a:spLocks noChangeArrowheads="1"/>
          </p:cNvSpPr>
          <p:nvPr/>
        </p:nvSpPr>
        <p:spPr bwMode="auto">
          <a:xfrm>
            <a:off x="1447800" y="4953000"/>
            <a:ext cx="1524000" cy="914400"/>
          </a:xfrm>
          <a:prstGeom prst="rect">
            <a:avLst/>
          </a:prstGeom>
          <a:solidFill>
            <a:srgbClr val="92D050">
              <a:alpha val="16862"/>
            </a:srgbClr>
          </a:solidFill>
          <a:ln w="19050" algn="ctr">
            <a:solidFill>
              <a:schemeClr val="tx1"/>
            </a:solidFill>
            <a:round/>
            <a:headEnd/>
            <a:tailEnd/>
          </a:ln>
        </p:spPr>
        <p:txBody>
          <a:bodyPr wrap="none"/>
          <a:lstStyle/>
          <a:p>
            <a:endParaRPr lang="en-US"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2 Stage Residual Inclusion</a:t>
            </a:r>
          </a:p>
        </p:txBody>
      </p:sp>
      <p:graphicFrame>
        <p:nvGraphicFramePr>
          <p:cNvPr id="3" name="Object 2"/>
          <p:cNvGraphicFramePr>
            <a:graphicFrameLocks noChangeAspect="1"/>
          </p:cNvGraphicFramePr>
          <p:nvPr/>
        </p:nvGraphicFramePr>
        <p:xfrm>
          <a:off x="1752599" y="1828800"/>
          <a:ext cx="5774121" cy="4572000"/>
        </p:xfrm>
        <a:graphic>
          <a:graphicData uri="http://schemas.openxmlformats.org/presentationml/2006/ole">
            <mc:AlternateContent xmlns:mc="http://schemas.openxmlformats.org/markup-compatibility/2006">
              <mc:Choice xmlns:v="urn:schemas-microsoft-com:vml" Requires="v">
                <p:oleObj spid="_x0000_s488456" name="Equation" r:id="rId4" imgW="3720960" imgH="2946240" progId="Equation.DSMT4">
                  <p:embed/>
                </p:oleObj>
              </mc:Choice>
              <mc:Fallback>
                <p:oleObj name="Equation" r:id="rId4" imgW="3720960" imgH="294624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599" y="1828800"/>
                        <a:ext cx="5774121" cy="457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958671640"/>
              </p:ext>
            </p:extLst>
          </p:nvPr>
        </p:nvGraphicFramePr>
        <p:xfrm>
          <a:off x="914400" y="1219200"/>
          <a:ext cx="7131050" cy="5186363"/>
        </p:xfrm>
        <a:graphic>
          <a:graphicData uri="http://schemas.openxmlformats.org/presentationml/2006/ole">
            <mc:AlternateContent xmlns:mc="http://schemas.openxmlformats.org/markup-compatibility/2006">
              <mc:Choice xmlns:v="urn:schemas-microsoft-com:vml" Requires="v">
                <p:oleObj spid="_x0000_s489479" name="Equation" r:id="rId4" imgW="4609800" imgH="3352680" progId="Equation.DSMT4">
                  <p:embed/>
                </p:oleObj>
              </mc:Choice>
              <mc:Fallback>
                <p:oleObj name="Equation" r:id="rId4" imgW="4609800" imgH="335268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219200"/>
                        <a:ext cx="7131050" cy="5186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0498" name="Object 2"/>
          <p:cNvGraphicFramePr>
            <a:graphicFrameLocks noChangeAspect="1"/>
          </p:cNvGraphicFramePr>
          <p:nvPr/>
        </p:nvGraphicFramePr>
        <p:xfrm>
          <a:off x="685800" y="1600200"/>
          <a:ext cx="7746814" cy="3989388"/>
        </p:xfrm>
        <a:graphic>
          <a:graphicData uri="http://schemas.openxmlformats.org/presentationml/2006/ole">
            <mc:AlternateContent xmlns:mc="http://schemas.openxmlformats.org/markup-compatibility/2006">
              <mc:Choice xmlns:v="urn:schemas-microsoft-com:vml" Requires="v">
                <p:oleObj spid="_x0000_s490501" name="Equation" r:id="rId3" imgW="4660560" imgH="2400120" progId="Equation.DSMT4">
                  <p:embed/>
                </p:oleObj>
              </mc:Choice>
              <mc:Fallback>
                <p:oleObj name="Equation" r:id="rId3" imgW="4660560" imgH="240012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600200"/>
                        <a:ext cx="7746814" cy="3989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22" name="Picture 2"/>
          <p:cNvPicPr>
            <a:picLocks noChangeAspect="1" noChangeArrowheads="1"/>
          </p:cNvPicPr>
          <p:nvPr/>
        </p:nvPicPr>
        <p:blipFill>
          <a:blip r:embed="rId2" cstate="print"/>
          <a:srcRect/>
          <a:stretch>
            <a:fillRect/>
          </a:stretch>
        </p:blipFill>
        <p:spPr bwMode="auto">
          <a:xfrm>
            <a:off x="457200" y="1066800"/>
            <a:ext cx="8374993" cy="5334000"/>
          </a:xfrm>
          <a:prstGeom prst="rect">
            <a:avLst/>
          </a:prstGeom>
          <a:noFill/>
          <a:ln w="9525">
            <a:noFill/>
            <a:miter lim="800000"/>
            <a:headEnd/>
            <a:tailEnd/>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2546" name="Picture 2"/>
          <p:cNvPicPr>
            <a:picLocks noChangeAspect="1" noChangeArrowheads="1"/>
          </p:cNvPicPr>
          <p:nvPr/>
        </p:nvPicPr>
        <p:blipFill>
          <a:blip r:embed="rId3" cstate="print"/>
          <a:srcRect/>
          <a:stretch>
            <a:fillRect/>
          </a:stretch>
        </p:blipFill>
        <p:spPr bwMode="auto">
          <a:xfrm>
            <a:off x="1447800" y="762000"/>
            <a:ext cx="6852106" cy="5943600"/>
          </a:xfrm>
          <a:prstGeom prst="rect">
            <a:avLst/>
          </a:prstGeom>
          <a:noFill/>
          <a:ln w="9525">
            <a:noFill/>
            <a:miter lim="800000"/>
            <a:headEnd/>
            <a:tailEnd/>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533400" y="1295400"/>
            <a:ext cx="8229600" cy="530225"/>
          </a:xfrm>
        </p:spPr>
        <p:txBody>
          <a:bodyPr/>
          <a:lstStyle/>
          <a:p>
            <a:pPr eaLnBrk="1" hangingPunct="1"/>
            <a:r>
              <a:rPr lang="en-US" altLang="en-US">
                <a:solidFill>
                  <a:srgbClr val="7030A0"/>
                </a:solidFill>
              </a:rPr>
              <a:t>Identification Issues</a:t>
            </a:r>
          </a:p>
        </p:txBody>
      </p:sp>
      <p:sp>
        <p:nvSpPr>
          <p:cNvPr id="193539" name="Rectangle 3"/>
          <p:cNvSpPr>
            <a:spLocks noGrp="1" noChangeArrowheads="1"/>
          </p:cNvSpPr>
          <p:nvPr>
            <p:ph idx="1"/>
          </p:nvPr>
        </p:nvSpPr>
        <p:spPr>
          <a:xfrm>
            <a:off x="1447800" y="1905000"/>
            <a:ext cx="7315200" cy="3505200"/>
          </a:xfrm>
        </p:spPr>
        <p:txBody>
          <a:bodyPr/>
          <a:lstStyle/>
          <a:p>
            <a:pPr eaLnBrk="1" hangingPunct="1"/>
            <a:r>
              <a:rPr lang="en-US" altLang="en-US" sz="2400">
                <a:latin typeface="Arial" charset="0"/>
              </a:rPr>
              <a:t>Exclusions are not needed for estimation</a:t>
            </a:r>
          </a:p>
          <a:p>
            <a:pPr eaLnBrk="1" hangingPunct="1"/>
            <a:r>
              <a:rPr lang="en-US" altLang="en-US" sz="2400">
                <a:latin typeface="Arial" charset="0"/>
              </a:rPr>
              <a:t>Identification is, in principle, by “functional form”</a:t>
            </a:r>
          </a:p>
          <a:p>
            <a:pPr eaLnBrk="1" hangingPunct="1"/>
            <a:r>
              <a:rPr lang="en-US" altLang="en-US" sz="2400">
                <a:latin typeface="Arial" charset="0"/>
              </a:rPr>
              <a:t>Researchers usually have a variable in the treatment equation that is not in the main probit equation “to improve identification”</a:t>
            </a:r>
          </a:p>
          <a:p>
            <a:pPr eaLnBrk="1" hangingPunct="1"/>
            <a:r>
              <a:rPr lang="en-US" altLang="en-US" sz="2400">
                <a:latin typeface="Arial" charset="0"/>
              </a:rPr>
              <a:t>A fully simultaneous model</a:t>
            </a:r>
          </a:p>
          <a:p>
            <a:pPr lvl="1" eaLnBrk="1" hangingPunct="1"/>
            <a:r>
              <a:rPr lang="en-US" altLang="en-US" sz="2000">
                <a:latin typeface="Arial" charset="0"/>
              </a:rPr>
              <a:t>y1 = f(</a:t>
            </a:r>
            <a:r>
              <a:rPr lang="en-US" altLang="en-US" sz="2000" b="1">
                <a:latin typeface="Arial" charset="0"/>
              </a:rPr>
              <a:t>x</a:t>
            </a:r>
            <a:r>
              <a:rPr lang="en-US" altLang="en-US" sz="2000">
                <a:latin typeface="Arial" charset="0"/>
              </a:rPr>
              <a:t>1,y2),  y2 = f(</a:t>
            </a:r>
            <a:r>
              <a:rPr lang="en-US" altLang="en-US" sz="2000" b="1">
                <a:latin typeface="Arial" charset="0"/>
              </a:rPr>
              <a:t>x</a:t>
            </a:r>
            <a:r>
              <a:rPr lang="en-US" altLang="en-US" sz="2000">
                <a:latin typeface="Arial" charset="0"/>
              </a:rPr>
              <a:t>2,y1)</a:t>
            </a:r>
          </a:p>
          <a:p>
            <a:pPr lvl="1" eaLnBrk="1" hangingPunct="1"/>
            <a:r>
              <a:rPr lang="en-US" altLang="en-US" sz="2000">
                <a:latin typeface="Arial" charset="0"/>
              </a:rPr>
              <a:t>Not identified even with exclusion restrictions</a:t>
            </a:r>
          </a:p>
          <a:p>
            <a:pPr lvl="1" eaLnBrk="1" hangingPunct="1"/>
            <a:r>
              <a:rPr lang="en-US" altLang="en-US" sz="2000">
                <a:latin typeface="Arial" charset="0"/>
              </a:rPr>
              <a:t>(Model is “incoherent”)</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p:cNvPicPr>
            <a:picLocks noChangeAspect="1" noChangeArrowheads="1"/>
          </p:cNvPicPr>
          <p:nvPr/>
        </p:nvPicPr>
        <p:blipFill>
          <a:blip r:embed="rId3" cstate="print"/>
          <a:srcRect/>
          <a:stretch>
            <a:fillRect/>
          </a:stretch>
        </p:blipFill>
        <p:spPr bwMode="auto">
          <a:xfrm>
            <a:off x="1905000" y="457200"/>
            <a:ext cx="5668963" cy="2971800"/>
          </a:xfrm>
          <a:prstGeom prst="rect">
            <a:avLst/>
          </a:prstGeom>
          <a:noFill/>
          <a:ln w="9525">
            <a:noFill/>
            <a:miter lim="800000"/>
            <a:headEnd/>
            <a:tailEnd/>
          </a:ln>
        </p:spPr>
      </p:pic>
      <p:pic>
        <p:nvPicPr>
          <p:cNvPr id="219139" name="Picture 3"/>
          <p:cNvPicPr>
            <a:picLocks noChangeAspect="1" noChangeArrowheads="1"/>
          </p:cNvPicPr>
          <p:nvPr/>
        </p:nvPicPr>
        <p:blipFill>
          <a:blip r:embed="rId4" cstate="print"/>
          <a:srcRect/>
          <a:stretch>
            <a:fillRect/>
          </a:stretch>
        </p:blipFill>
        <p:spPr bwMode="auto">
          <a:xfrm>
            <a:off x="1676400" y="3505200"/>
            <a:ext cx="5738813" cy="2743200"/>
          </a:xfrm>
          <a:prstGeom prst="rect">
            <a:avLst/>
          </a:prstGeom>
          <a:noFill/>
          <a:ln w="9525">
            <a:noFill/>
            <a:miter lim="800000"/>
            <a:headEnd/>
            <a:tailEnd/>
          </a:ln>
        </p:spPr>
      </p:pic>
      <p:sp>
        <p:nvSpPr>
          <p:cNvPr id="219140" name="Rectangle 4"/>
          <p:cNvSpPr>
            <a:spLocks noChangeArrowheads="1"/>
          </p:cNvSpPr>
          <p:nvPr/>
        </p:nvSpPr>
        <p:spPr bwMode="auto">
          <a:xfrm>
            <a:off x="2971800" y="2563813"/>
            <a:ext cx="1066800" cy="152400"/>
          </a:xfrm>
          <a:prstGeom prst="rect">
            <a:avLst/>
          </a:prstGeom>
          <a:solidFill>
            <a:srgbClr val="99CC00">
              <a:alpha val="30980"/>
            </a:srgbClr>
          </a:solidFill>
          <a:ln w="19050" algn="ctr">
            <a:noFill/>
            <a:round/>
            <a:headEnd/>
            <a:tailEnd/>
          </a:ln>
        </p:spPr>
        <p:txBody>
          <a:bodyPr wrap="none"/>
          <a:lstStyle/>
          <a:p>
            <a:endParaRPr lang="en-US" altLang="en-US"/>
          </a:p>
        </p:txBody>
      </p:sp>
      <p:sp>
        <p:nvSpPr>
          <p:cNvPr id="219141" name="Rectangle 5"/>
          <p:cNvSpPr>
            <a:spLocks noChangeArrowheads="1"/>
          </p:cNvSpPr>
          <p:nvPr/>
        </p:nvSpPr>
        <p:spPr bwMode="auto">
          <a:xfrm>
            <a:off x="2895600" y="5562600"/>
            <a:ext cx="1066800" cy="228600"/>
          </a:xfrm>
          <a:prstGeom prst="rect">
            <a:avLst/>
          </a:prstGeom>
          <a:solidFill>
            <a:srgbClr val="99CC00">
              <a:alpha val="30980"/>
            </a:srgbClr>
          </a:solidFill>
          <a:ln w="19050" algn="ctr">
            <a:noFill/>
            <a:round/>
            <a:headEnd/>
            <a:tailEnd/>
          </a:ln>
        </p:spPr>
        <p:txBody>
          <a:bodyPr wrap="none"/>
          <a:lstStyle/>
          <a:p>
            <a:endParaRPr lang="en-US" altLang="en-US"/>
          </a:p>
        </p:txBody>
      </p:sp>
      <p:sp>
        <p:nvSpPr>
          <p:cNvPr id="219142" name="Rectangle 6"/>
          <p:cNvSpPr>
            <a:spLocks noChangeArrowheads="1"/>
          </p:cNvSpPr>
          <p:nvPr/>
        </p:nvSpPr>
        <p:spPr bwMode="auto">
          <a:xfrm>
            <a:off x="6019800" y="2711450"/>
            <a:ext cx="1066800" cy="184150"/>
          </a:xfrm>
          <a:prstGeom prst="rect">
            <a:avLst/>
          </a:prstGeom>
          <a:solidFill>
            <a:srgbClr val="FF0000">
              <a:alpha val="30980"/>
            </a:srgbClr>
          </a:solidFill>
          <a:ln w="19050" algn="ctr">
            <a:noFill/>
            <a:round/>
            <a:headEnd/>
            <a:tailEnd/>
          </a:ln>
        </p:spPr>
        <p:txBody>
          <a:bodyPr wrap="none"/>
          <a:lstStyle/>
          <a:p>
            <a:endParaRPr lang="en-US" altLang="en-US"/>
          </a:p>
        </p:txBody>
      </p:sp>
      <p:sp>
        <p:nvSpPr>
          <p:cNvPr id="219143" name="Rectangle 7"/>
          <p:cNvSpPr>
            <a:spLocks noChangeArrowheads="1"/>
          </p:cNvSpPr>
          <p:nvPr/>
        </p:nvSpPr>
        <p:spPr bwMode="auto">
          <a:xfrm>
            <a:off x="2895600" y="5759450"/>
            <a:ext cx="1066800" cy="184150"/>
          </a:xfrm>
          <a:prstGeom prst="rect">
            <a:avLst/>
          </a:prstGeom>
          <a:solidFill>
            <a:srgbClr val="FF0000">
              <a:alpha val="30980"/>
            </a:srgbClr>
          </a:solidFill>
          <a:ln w="19050" algn="ctr">
            <a:noFill/>
            <a:round/>
            <a:headEnd/>
            <a:tailEnd/>
          </a:ln>
        </p:spPr>
        <p:txBody>
          <a:bodyPr wrap="none"/>
          <a:lstStyle/>
          <a:p>
            <a:endParaRPr lang="en-US" altLang="en-US"/>
          </a:p>
        </p:txBody>
      </p:sp>
      <p:sp>
        <p:nvSpPr>
          <p:cNvPr id="219144" name="TextBox 8"/>
          <p:cNvSpPr txBox="1">
            <a:spLocks noChangeArrowheads="1"/>
          </p:cNvSpPr>
          <p:nvPr/>
        </p:nvSpPr>
        <p:spPr bwMode="auto">
          <a:xfrm>
            <a:off x="381000" y="3886200"/>
            <a:ext cx="1219200" cy="1631950"/>
          </a:xfrm>
          <a:prstGeom prst="rect">
            <a:avLst/>
          </a:prstGeom>
          <a:noFill/>
          <a:ln w="9525">
            <a:noFill/>
            <a:miter lim="800000"/>
            <a:headEnd/>
            <a:tailEnd/>
          </a:ln>
        </p:spPr>
        <p:txBody>
          <a:bodyPr>
            <a:spAutoFit/>
          </a:bodyPr>
          <a:lstStyle/>
          <a:p>
            <a:r>
              <a:rPr lang="en-US" altLang="en-US" sz="2000" b="1">
                <a:latin typeface="Tahoma" pitchFamily="34" charset="0"/>
                <a:cs typeface="Tahoma" pitchFamily="34" charset="0"/>
              </a:rPr>
              <a:t>Two Stage Least Squares Effects</a:t>
            </a:r>
          </a:p>
        </p:txBody>
      </p:sp>
      <p:sp>
        <p:nvSpPr>
          <p:cNvPr id="219145" name="TextBox 9"/>
          <p:cNvSpPr txBox="1">
            <a:spLocks noChangeArrowheads="1"/>
          </p:cNvSpPr>
          <p:nvPr/>
        </p:nvSpPr>
        <p:spPr bwMode="auto">
          <a:xfrm>
            <a:off x="381000" y="882650"/>
            <a:ext cx="1219200" cy="1016000"/>
          </a:xfrm>
          <a:prstGeom prst="rect">
            <a:avLst/>
          </a:prstGeom>
          <a:noFill/>
          <a:ln w="9525">
            <a:noFill/>
            <a:miter lim="800000"/>
            <a:headEnd/>
            <a:tailEnd/>
          </a:ln>
        </p:spPr>
        <p:txBody>
          <a:bodyPr>
            <a:spAutoFit/>
          </a:bodyPr>
          <a:lstStyle/>
          <a:p>
            <a:r>
              <a:rPr lang="en-US" altLang="en-US" sz="2000" b="1">
                <a:latin typeface="Tahoma" pitchFamily="34" charset="0"/>
                <a:cs typeface="Tahoma" pitchFamily="34" charset="0"/>
              </a:rPr>
              <a:t>FIML Partial</a:t>
            </a:r>
          </a:p>
          <a:p>
            <a:r>
              <a:rPr lang="en-US" altLang="en-US" sz="2000" b="1">
                <a:latin typeface="Tahoma" pitchFamily="34" charset="0"/>
                <a:cs typeface="Tahoma" pitchFamily="34" charset="0"/>
              </a:rPr>
              <a:t>Effects</a:t>
            </a:r>
          </a:p>
        </p:txBody>
      </p:sp>
      <p:sp>
        <p:nvSpPr>
          <p:cNvPr id="219146" name="Rectangle 1"/>
          <p:cNvSpPr>
            <a:spLocks noChangeArrowheads="1"/>
          </p:cNvSpPr>
          <p:nvPr/>
        </p:nvSpPr>
        <p:spPr bwMode="auto">
          <a:xfrm>
            <a:off x="1905000" y="1524000"/>
            <a:ext cx="5510213" cy="374650"/>
          </a:xfrm>
          <a:prstGeom prst="rect">
            <a:avLst/>
          </a:prstGeom>
          <a:solidFill>
            <a:srgbClr val="FF0000">
              <a:alpha val="20000"/>
            </a:srgbClr>
          </a:solidFill>
          <a:ln w="19050" algn="ctr">
            <a:solidFill>
              <a:schemeClr val="tx1"/>
            </a:solidFill>
            <a:round/>
            <a:headEnd/>
            <a:tailEnd/>
          </a:ln>
        </p:spPr>
        <p:txBody>
          <a:bodyPr wrap="none"/>
          <a:lstStyle/>
          <a:p>
            <a:endParaRPr lang="en-US" altLang="en-US"/>
          </a:p>
        </p:txBody>
      </p:sp>
      <p:sp>
        <p:nvSpPr>
          <p:cNvPr id="219147" name="Rectangle 10"/>
          <p:cNvSpPr>
            <a:spLocks noChangeArrowheads="1"/>
          </p:cNvSpPr>
          <p:nvPr/>
        </p:nvSpPr>
        <p:spPr bwMode="auto">
          <a:xfrm>
            <a:off x="2971800" y="2711450"/>
            <a:ext cx="1066800" cy="184150"/>
          </a:xfrm>
          <a:prstGeom prst="rect">
            <a:avLst/>
          </a:prstGeom>
          <a:solidFill>
            <a:srgbClr val="FF0000">
              <a:alpha val="30980"/>
            </a:srgbClr>
          </a:solidFill>
          <a:ln w="19050" algn="ctr">
            <a:noFill/>
            <a:round/>
            <a:headEnd/>
            <a:tailEnd/>
          </a:ln>
        </p:spPr>
        <p:txBody>
          <a:bodyPr wrap="none"/>
          <a:lstStyle/>
          <a:p>
            <a:endParaRPr lang="en-US" altLang="en-US"/>
          </a:p>
        </p:txBody>
      </p:sp>
      <p:sp>
        <p:nvSpPr>
          <p:cNvPr id="219148" name="Rectangle 11"/>
          <p:cNvSpPr>
            <a:spLocks noChangeArrowheads="1"/>
          </p:cNvSpPr>
          <p:nvPr/>
        </p:nvSpPr>
        <p:spPr bwMode="auto">
          <a:xfrm>
            <a:off x="4343400" y="2711450"/>
            <a:ext cx="1066800" cy="184150"/>
          </a:xfrm>
          <a:prstGeom prst="rect">
            <a:avLst/>
          </a:prstGeom>
          <a:solidFill>
            <a:srgbClr val="FF0000">
              <a:alpha val="30980"/>
            </a:srgbClr>
          </a:solidFill>
          <a:ln w="19050" algn="ctr">
            <a:noFill/>
            <a:round/>
            <a:headEnd/>
            <a:tailEnd/>
          </a:ln>
        </p:spPr>
        <p:txBody>
          <a:bodyPr wrap="none"/>
          <a:lstStyle/>
          <a:p>
            <a:endParaRPr lang="en-US" alt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idx="4294967295"/>
          </p:nvPr>
        </p:nvSpPr>
        <p:spPr>
          <a:xfrm>
            <a:off x="228600" y="612775"/>
            <a:ext cx="8686800" cy="1139825"/>
          </a:xfrm>
        </p:spPr>
        <p:txBody>
          <a:bodyPr/>
          <a:lstStyle/>
          <a:p>
            <a:pPr eaLnBrk="1" hangingPunct="1"/>
            <a:r>
              <a:rPr lang="en-US" altLang="en-US" sz="3600"/>
              <a:t>A Simultaneous Equations Model</a:t>
            </a:r>
          </a:p>
        </p:txBody>
      </p:sp>
      <p:graphicFrame>
        <p:nvGraphicFramePr>
          <p:cNvPr id="222211" name="Object 3"/>
          <p:cNvGraphicFramePr>
            <a:graphicFrameLocks noGrp="1" noChangeAspect="1"/>
          </p:cNvGraphicFramePr>
          <p:nvPr>
            <p:ph idx="4294967295"/>
          </p:nvPr>
        </p:nvGraphicFramePr>
        <p:xfrm>
          <a:off x="1512888" y="2133600"/>
          <a:ext cx="6499225" cy="3836988"/>
        </p:xfrm>
        <a:graphic>
          <a:graphicData uri="http://schemas.openxmlformats.org/presentationml/2006/ole">
            <mc:AlternateContent xmlns:mc="http://schemas.openxmlformats.org/markup-compatibility/2006">
              <mc:Choice xmlns:v="urn:schemas-microsoft-com:vml" Requires="v">
                <p:oleObj spid="_x0000_s222218" name="Equation" r:id="rId4" imgW="3162300" imgH="1866900" progId="Equation.DSMT4">
                  <p:embed/>
                </p:oleObj>
              </mc:Choice>
              <mc:Fallback>
                <p:oleObj name="Equation" r:id="rId4" imgW="3162300" imgH="1866900" progId="Equation.DSMT4">
                  <p:embed/>
                  <p:pic>
                    <p:nvPicPr>
                      <p:cNvPr id="0" name="Picture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2888" y="2133600"/>
                        <a:ext cx="6499225" cy="3836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457200" y="460375"/>
            <a:ext cx="8229600" cy="1139825"/>
          </a:xfrm>
        </p:spPr>
        <p:txBody>
          <a:bodyPr/>
          <a:lstStyle/>
          <a:p>
            <a:pPr eaLnBrk="1" hangingPunct="1"/>
            <a:r>
              <a:rPr lang="en-US" altLang="en-US" sz="3600"/>
              <a:t>Fully Simultaneous “Model”</a:t>
            </a:r>
          </a:p>
        </p:txBody>
      </p:sp>
      <p:sp>
        <p:nvSpPr>
          <p:cNvPr id="224259" name="Text Box 4"/>
          <p:cNvSpPr txBox="1">
            <a:spLocks noChangeArrowheads="1"/>
          </p:cNvSpPr>
          <p:nvPr/>
        </p:nvSpPr>
        <p:spPr bwMode="auto">
          <a:xfrm>
            <a:off x="1066800" y="1600200"/>
            <a:ext cx="7010400" cy="4656138"/>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latin typeface="Courier New" pitchFamily="49" charset="0"/>
              </a:rPr>
              <a:t>FIML Estimates of Bivariate Probit Model</a:t>
            </a:r>
          </a:p>
          <a:p>
            <a:r>
              <a:rPr lang="en-US" altLang="en-US" sz="1200" b="1">
                <a:latin typeface="Courier New" pitchFamily="49" charset="0"/>
              </a:rPr>
              <a:t>Dependent variable               DOCHOS</a:t>
            </a:r>
          </a:p>
          <a:p>
            <a:r>
              <a:rPr lang="en-US" altLang="en-US" sz="1200" b="1">
                <a:latin typeface="Courier New" pitchFamily="49" charset="0"/>
              </a:rPr>
              <a:t>Log likelihood function    -20318.69455</a:t>
            </a:r>
          </a:p>
          <a:p>
            <a:r>
              <a:rPr lang="en-US" altLang="en-US" sz="1200" b="1">
                <a:latin typeface="Courier New" pitchFamily="49" charset="0"/>
              </a:rPr>
              <a:t>--------+-------------------------------------------------------------</a:t>
            </a:r>
          </a:p>
          <a:p>
            <a:r>
              <a:rPr lang="en-US" altLang="en-US" sz="1200" b="1">
                <a:latin typeface="Courier New" pitchFamily="49" charset="0"/>
              </a:rPr>
              <a:t>Variable| Coefficient    Standard Error  b/St.Er. P[|Z|&gt;z]   Mean of X</a:t>
            </a:r>
          </a:p>
          <a:p>
            <a:r>
              <a:rPr lang="en-US" altLang="en-US" sz="1200" b="1">
                <a:latin typeface="Courier New" pitchFamily="49" charset="0"/>
              </a:rPr>
              <a:t>--------+-------------------------------------------------------------</a:t>
            </a:r>
          </a:p>
          <a:p>
            <a:r>
              <a:rPr lang="en-US" altLang="en-US" sz="1200" b="1">
                <a:latin typeface="Courier New" pitchFamily="49" charset="0"/>
              </a:rPr>
              <a:t>        |Index    equation for </a:t>
            </a:r>
            <a:r>
              <a:rPr lang="en-US" altLang="en-US" sz="1200" b="1">
                <a:solidFill>
                  <a:srgbClr val="FF3300"/>
                </a:solidFill>
                <a:latin typeface="Courier New" pitchFamily="49" charset="0"/>
              </a:rPr>
              <a:t>DOCTOR</a:t>
            </a:r>
          </a:p>
          <a:p>
            <a:r>
              <a:rPr lang="en-US" altLang="en-US" sz="1200" b="1">
                <a:latin typeface="Courier New" pitchFamily="49" charset="0"/>
              </a:rPr>
              <a:t>Constant|    -.46741***       .06726       -6.949   .0000</a:t>
            </a:r>
          </a:p>
          <a:p>
            <a:r>
              <a:rPr lang="en-US" altLang="en-US" sz="1200" b="1">
                <a:latin typeface="Courier New" pitchFamily="49" charset="0"/>
              </a:rPr>
              <a:t>     AGE|     .01124***       .00084       13.353   .0000      43.5257</a:t>
            </a:r>
          </a:p>
          <a:p>
            <a:r>
              <a:rPr lang="en-US" altLang="en-US" sz="1200" b="1">
                <a:latin typeface="Courier New" pitchFamily="49" charset="0"/>
              </a:rPr>
              <a:t>  FEMALE|     .27070***       .01961       13.807   .0000       .47877</a:t>
            </a:r>
          </a:p>
          <a:p>
            <a:r>
              <a:rPr lang="en-US" altLang="en-US" sz="1200" b="1">
                <a:latin typeface="Courier New" pitchFamily="49" charset="0"/>
              </a:rPr>
              <a:t>    EDUC|    -.00025          .00376        -.067   .9463      11.3206</a:t>
            </a:r>
          </a:p>
          <a:p>
            <a:r>
              <a:rPr lang="en-US" altLang="en-US" sz="1200" b="1">
                <a:latin typeface="Courier New" pitchFamily="49" charset="0"/>
              </a:rPr>
              <a:t> MARRIED|    -.00212          .02114        -.100   .9201       .75862</a:t>
            </a:r>
          </a:p>
          <a:p>
            <a:r>
              <a:rPr lang="en-US" altLang="en-US" sz="1200" b="1">
                <a:latin typeface="Courier New" pitchFamily="49" charset="0"/>
              </a:rPr>
              <a:t> WORKING|    -.00362          .02212        -.164   .8701       .67705</a:t>
            </a:r>
          </a:p>
          <a:p>
            <a:r>
              <a:rPr lang="en-US" altLang="en-US" sz="1200" b="1">
                <a:solidFill>
                  <a:srgbClr val="FF3300"/>
                </a:solidFill>
                <a:latin typeface="Courier New" pitchFamily="49" charset="0"/>
              </a:rPr>
              <a:t>HOSPITAL|    2.04295***       .30031        6.803   .0000       .08765</a:t>
            </a:r>
          </a:p>
          <a:p>
            <a:r>
              <a:rPr lang="en-US" altLang="en-US" sz="1200" b="1">
                <a:latin typeface="Courier New" pitchFamily="49" charset="0"/>
              </a:rPr>
              <a:t>        |Index    equation for </a:t>
            </a:r>
            <a:r>
              <a:rPr lang="en-US" altLang="en-US" sz="1200" b="1">
                <a:solidFill>
                  <a:srgbClr val="FF3300"/>
                </a:solidFill>
                <a:latin typeface="Courier New" pitchFamily="49" charset="0"/>
              </a:rPr>
              <a:t>HOSPITAL</a:t>
            </a:r>
          </a:p>
          <a:p>
            <a:r>
              <a:rPr lang="en-US" altLang="en-US" sz="1200" b="1">
                <a:latin typeface="Courier New" pitchFamily="49" charset="0"/>
              </a:rPr>
              <a:t>Constant|   -1.58437***       .08367      -18.936   .0000</a:t>
            </a:r>
          </a:p>
          <a:p>
            <a:r>
              <a:rPr lang="en-US" altLang="en-US" sz="1200" b="1">
                <a:latin typeface="Courier New" pitchFamily="49" charset="0"/>
              </a:rPr>
              <a:t>     AGE|    -.01115***       .00165       -6.755   .0000      43.5257</a:t>
            </a:r>
          </a:p>
          <a:p>
            <a:r>
              <a:rPr lang="en-US" altLang="en-US" sz="1200" b="1">
                <a:latin typeface="Courier New" pitchFamily="49" charset="0"/>
              </a:rPr>
              <a:t>  FEMALE|    -.26881***       .03966       -6.778   .0000       .47877</a:t>
            </a:r>
          </a:p>
          <a:p>
            <a:r>
              <a:rPr lang="en-US" altLang="en-US" sz="1200" b="1">
                <a:latin typeface="Courier New" pitchFamily="49" charset="0"/>
              </a:rPr>
              <a:t>  HHNINC|     .00421          .08006         .053   .9581       .35208</a:t>
            </a:r>
          </a:p>
          <a:p>
            <a:r>
              <a:rPr lang="en-US" altLang="en-US" sz="1200" b="1">
                <a:latin typeface="Courier New" pitchFamily="49" charset="0"/>
              </a:rPr>
              <a:t>  HHKIDS|    -.00050          .03559        -.014   .9888       .40273</a:t>
            </a:r>
          </a:p>
          <a:p>
            <a:r>
              <a:rPr lang="en-US" altLang="en-US" sz="1200" b="1">
                <a:latin typeface="Courier New" pitchFamily="49" charset="0"/>
              </a:rPr>
              <a:t>  </a:t>
            </a:r>
            <a:r>
              <a:rPr lang="en-US" altLang="en-US" sz="1200" b="1">
                <a:solidFill>
                  <a:srgbClr val="FF3300"/>
                </a:solidFill>
                <a:latin typeface="Courier New" pitchFamily="49" charset="0"/>
              </a:rPr>
              <a:t>DOCTOR|    2.04479***       .09133       22.389   .0000       .62911</a:t>
            </a:r>
          </a:p>
          <a:p>
            <a:r>
              <a:rPr lang="en-US" altLang="en-US" sz="1200" b="1">
                <a:latin typeface="Courier New" pitchFamily="49" charset="0"/>
              </a:rPr>
              <a:t>        |Disturbance correlation</a:t>
            </a:r>
          </a:p>
          <a:p>
            <a:r>
              <a:rPr lang="en-US" altLang="en-US" sz="1200" b="1">
                <a:solidFill>
                  <a:srgbClr val="FF3300"/>
                </a:solidFill>
                <a:latin typeface="Courier New" pitchFamily="49" charset="0"/>
              </a:rPr>
              <a:t>RHO(1,2)|    -.99996***       .00048     ********   .0000</a:t>
            </a:r>
          </a:p>
          <a:p>
            <a:r>
              <a:rPr lang="en-US" altLang="en-US" sz="1200" b="1">
                <a:latin typeface="Courier New" pitchFamily="49" charset="0"/>
              </a:rPr>
              <a:t>--------+-------------------------------------------------------------</a:t>
            </a:r>
          </a:p>
        </p:txBody>
      </p:sp>
      <p:sp>
        <p:nvSpPr>
          <p:cNvPr id="224260" name="Rectangle 1"/>
          <p:cNvSpPr>
            <a:spLocks noChangeArrowheads="1"/>
          </p:cNvSpPr>
          <p:nvPr/>
        </p:nvSpPr>
        <p:spPr bwMode="auto">
          <a:xfrm>
            <a:off x="1066800" y="5638800"/>
            <a:ext cx="6705600" cy="549275"/>
          </a:xfrm>
          <a:prstGeom prst="rect">
            <a:avLst/>
          </a:prstGeom>
          <a:solidFill>
            <a:srgbClr val="FF3300">
              <a:alpha val="27843"/>
            </a:srgbClr>
          </a:solidFill>
          <a:ln w="19050" algn="ctr">
            <a:noFill/>
            <a:round/>
            <a:headEnd/>
            <a:tailEnd/>
          </a:ln>
        </p:spPr>
        <p:txBody>
          <a:bodyPr wrap="none"/>
          <a:lstStyle/>
          <a:p>
            <a:endParaRPr lang="en-US" alt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idx="4294967295"/>
          </p:nvPr>
        </p:nvSpPr>
        <p:spPr>
          <a:xfrm>
            <a:off x="457200" y="685800"/>
            <a:ext cx="8229600" cy="1139825"/>
          </a:xfrm>
        </p:spPr>
        <p:txBody>
          <a:bodyPr/>
          <a:lstStyle/>
          <a:p>
            <a:pPr eaLnBrk="1" hangingPunct="1"/>
            <a:r>
              <a:rPr lang="en-US" altLang="en-US"/>
              <a:t>A Recursive Bivariate Probit Model:</a:t>
            </a:r>
            <a:br>
              <a:rPr lang="en-US" altLang="en-US"/>
            </a:br>
            <a:r>
              <a:rPr lang="en-US" altLang="en-US"/>
              <a:t>Treatment Effects</a:t>
            </a:r>
          </a:p>
        </p:txBody>
      </p:sp>
      <p:graphicFrame>
        <p:nvGraphicFramePr>
          <p:cNvPr id="226307" name="Object 3"/>
          <p:cNvGraphicFramePr>
            <a:graphicFrameLocks noGrp="1" noChangeAspect="1"/>
          </p:cNvGraphicFramePr>
          <p:nvPr>
            <p:ph idx="4294967295"/>
          </p:nvPr>
        </p:nvGraphicFramePr>
        <p:xfrm>
          <a:off x="1835150" y="2044700"/>
          <a:ext cx="6732588" cy="4508500"/>
        </p:xfrm>
        <a:graphic>
          <a:graphicData uri="http://schemas.openxmlformats.org/presentationml/2006/ole">
            <mc:AlternateContent xmlns:mc="http://schemas.openxmlformats.org/markup-compatibility/2006">
              <mc:Choice xmlns:v="urn:schemas-microsoft-com:vml" Requires="v">
                <p:oleObj spid="_x0000_s226314" name="Equation" r:id="rId4" imgW="4152900" imgH="2781300" progId="Equation.DSMT4">
                  <p:embed/>
                </p:oleObj>
              </mc:Choice>
              <mc:Fallback>
                <p:oleObj name="Equation" r:id="rId4" imgW="4152900" imgH="2781300" progId="Equation.DSMT4">
                  <p:embed/>
                  <p:pic>
                    <p:nvPicPr>
                      <p:cNvPr id="0" name="Picture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150" y="2044700"/>
                        <a:ext cx="6732588" cy="4508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6308" name="Rectangle 6"/>
          <p:cNvSpPr>
            <a:spLocks noChangeArrowheads="1"/>
          </p:cNvSpPr>
          <p:nvPr/>
        </p:nvSpPr>
        <p:spPr bwMode="auto">
          <a:xfrm>
            <a:off x="1676400" y="2743200"/>
            <a:ext cx="4191000" cy="762000"/>
          </a:xfrm>
          <a:prstGeom prst="rect">
            <a:avLst/>
          </a:prstGeom>
          <a:solidFill>
            <a:srgbClr val="FF0000">
              <a:alpha val="14902"/>
            </a:srgbClr>
          </a:solidFill>
          <a:ln w="19050">
            <a:noFill/>
            <a:miter lim="800000"/>
            <a:headEnd/>
            <a:tailEnd/>
          </a:ln>
        </p:spPr>
        <p:txBody>
          <a:bodyPr wrap="none" anchor="ctr"/>
          <a:lstStyle/>
          <a:p>
            <a:endParaRPr lang="en-US" alt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extBox 1"/>
          <p:cNvSpPr txBox="1">
            <a:spLocks noChangeArrowheads="1"/>
          </p:cNvSpPr>
          <p:nvPr/>
        </p:nvSpPr>
        <p:spPr bwMode="auto">
          <a:xfrm>
            <a:off x="381000" y="533400"/>
            <a:ext cx="8534400" cy="6124575"/>
          </a:xfrm>
          <a:prstGeom prst="rect">
            <a:avLst/>
          </a:prstGeom>
          <a:noFill/>
          <a:ln w="9525">
            <a:noFill/>
            <a:miter lim="800000"/>
            <a:headEnd/>
            <a:tailEnd/>
          </a:ln>
        </p:spPr>
        <p:txBody>
          <a:bodyPr>
            <a:spAutoFit/>
          </a:bodyPr>
          <a:lstStyle/>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FIML - Recursive Bivariate Probit Model</a:t>
            </a:r>
          </a:p>
          <a:p>
            <a:r>
              <a:rPr lang="en-US" altLang="en-US" sz="1400" b="1">
                <a:latin typeface="Courier New" pitchFamily="49" charset="0"/>
                <a:cs typeface="Courier New" pitchFamily="49" charset="0"/>
              </a:rPr>
              <a:t>Dependent variable               PUBDOC</a:t>
            </a:r>
          </a:p>
          <a:p>
            <a:r>
              <a:rPr lang="en-US" altLang="en-US" sz="1400" b="1">
                <a:latin typeface="Courier New" pitchFamily="49" charset="0"/>
                <a:cs typeface="Courier New" pitchFamily="49" charset="0"/>
              </a:rPr>
              <a:t>Log likelihood function    -25671.32339</a:t>
            </a:r>
          </a:p>
          <a:p>
            <a:r>
              <a:rPr lang="en-US" altLang="en-US" sz="1400" b="1">
                <a:latin typeface="Courier New" pitchFamily="49" charset="0"/>
                <a:cs typeface="Courier New" pitchFamily="49" charset="0"/>
              </a:rPr>
              <a:t>Estimation based on N =  27326, K =  14</a:t>
            </a:r>
          </a:p>
          <a:p>
            <a:r>
              <a:rPr lang="en-US" altLang="en-US" sz="1400" b="1">
                <a:latin typeface="Courier New" pitchFamily="49" charset="0"/>
                <a:cs typeface="Courier New" pitchFamily="49" charset="0"/>
              </a:rPr>
              <a:t>Inf.Cr.AIC  =  51370.6 AIC/N =    1.880</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  PUBLIC|                  Standard            Prob.      95% Confidence</a:t>
            </a:r>
          </a:p>
          <a:p>
            <a:r>
              <a:rPr lang="en-US" altLang="en-US" sz="1400" b="1">
                <a:latin typeface="Courier New" pitchFamily="49" charset="0"/>
                <a:cs typeface="Courier New" pitchFamily="49" charset="0"/>
              </a:rPr>
              <a:t>  DOCTOR|  Coefficient       Error       z    |z|&gt;Z*         Interval</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        |Index    equation for PUBLIC....................................</a:t>
            </a:r>
          </a:p>
          <a:p>
            <a:r>
              <a:rPr lang="en-US" altLang="en-US" sz="1400" b="1">
                <a:latin typeface="Courier New" pitchFamily="49" charset="0"/>
                <a:cs typeface="Courier New" pitchFamily="49" charset="0"/>
              </a:rPr>
              <a:t>Constant|    3.55056***      .07446    47.68  .0000     3.40462   3.69650</a:t>
            </a:r>
          </a:p>
          <a:p>
            <a:r>
              <a:rPr lang="en-US" altLang="en-US" sz="1400" b="1">
                <a:latin typeface="Courier New" pitchFamily="49" charset="0"/>
                <a:cs typeface="Courier New" pitchFamily="49" charset="0"/>
              </a:rPr>
              <a:t>     AGE|     .00067         .00115      .58  .5626     -.00159    .00293</a:t>
            </a:r>
          </a:p>
          <a:p>
            <a:r>
              <a:rPr lang="en-US" altLang="en-US" sz="1400" b="1">
                <a:latin typeface="Courier New" pitchFamily="49" charset="0"/>
                <a:cs typeface="Courier New" pitchFamily="49" charset="0"/>
              </a:rPr>
              <a:t>    EDUC|    -.16835***      .00416   -40.48  .0000     -.17650   -.16020</a:t>
            </a:r>
          </a:p>
          <a:p>
            <a:r>
              <a:rPr lang="it-IT" altLang="en-US" sz="1400" b="1">
                <a:latin typeface="Courier New" pitchFamily="49" charset="0"/>
                <a:cs typeface="Courier New" pitchFamily="49" charset="0"/>
              </a:rPr>
              <a:t>  INCOME|    -.98735***      .05172   -19.09  .0000    -1.08872   -.88598</a:t>
            </a:r>
          </a:p>
          <a:p>
            <a:r>
              <a:rPr lang="en-US" altLang="en-US" sz="1400" b="1">
                <a:latin typeface="Courier New" pitchFamily="49" charset="0"/>
                <a:cs typeface="Courier New" pitchFamily="49" charset="0"/>
              </a:rPr>
              <a:t> MARRIED|    -.00997         .02922     -.34  .7329     -.06724    .04729</a:t>
            </a:r>
          </a:p>
          <a:p>
            <a:r>
              <a:rPr lang="de-DE" altLang="en-US" sz="1400" b="1">
                <a:latin typeface="Courier New" pitchFamily="49" charset="0"/>
                <a:cs typeface="Courier New" pitchFamily="49" charset="0"/>
              </a:rPr>
              <a:t>  HHKIDS|    -.08094***      .02510    -3.22  .0013     -.13014   -.03174</a:t>
            </a:r>
          </a:p>
          <a:p>
            <a:r>
              <a:rPr lang="en-US" altLang="en-US" sz="1400" b="1">
                <a:latin typeface="Courier New" pitchFamily="49" charset="0"/>
                <a:cs typeface="Courier New" pitchFamily="49" charset="0"/>
              </a:rPr>
              <a:t>  FEMALE|     .12140***      .02231     5.44  .0000      .07768    .16512</a:t>
            </a:r>
          </a:p>
          <a:p>
            <a:r>
              <a:rPr lang="en-US" altLang="en-US" sz="1400" b="1">
                <a:latin typeface="Courier New" pitchFamily="49" charset="0"/>
                <a:cs typeface="Courier New" pitchFamily="49" charset="0"/>
              </a:rPr>
              <a:t>        |Index    equation for DOCTOR....................................</a:t>
            </a:r>
          </a:p>
          <a:p>
            <a:r>
              <a:rPr lang="en-US" altLang="en-US" sz="1400" b="1">
                <a:latin typeface="Courier New" pitchFamily="49" charset="0"/>
                <a:cs typeface="Courier New" pitchFamily="49" charset="0"/>
              </a:rPr>
              <a:t>Constant|     .58983***      .14474     4.08  .0000      .30615    .87351</a:t>
            </a:r>
          </a:p>
          <a:p>
            <a:r>
              <a:rPr lang="en-US" altLang="en-US" sz="1400" b="1">
                <a:latin typeface="Courier New" pitchFamily="49" charset="0"/>
                <a:cs typeface="Courier New" pitchFamily="49" charset="0"/>
              </a:rPr>
              <a:t>     AGE|    -.05740***      .00601    -9.56  .0000     -.06917   -.04563</a:t>
            </a:r>
          </a:p>
          <a:p>
            <a:r>
              <a:rPr lang="fr-FR" altLang="en-US" sz="1400" b="1">
                <a:latin typeface="Courier New" pitchFamily="49" charset="0"/>
                <a:cs typeface="Courier New" pitchFamily="49" charset="0"/>
              </a:rPr>
              <a:t>   AGESQ|     .00082***   .6817D-04    12.10  .0000      .00069    .00096</a:t>
            </a:r>
          </a:p>
          <a:p>
            <a:r>
              <a:rPr lang="it-IT" altLang="en-US" sz="1400" b="1">
                <a:latin typeface="Courier New" pitchFamily="49" charset="0"/>
                <a:cs typeface="Courier New" pitchFamily="49" charset="0"/>
              </a:rPr>
              <a:t>  INCOME|     .08900*        .05097     1.75  .0808     -.01091    .18890</a:t>
            </a:r>
          </a:p>
          <a:p>
            <a:r>
              <a:rPr lang="en-US" altLang="en-US" sz="1400" b="1">
                <a:latin typeface="Courier New" pitchFamily="49" charset="0"/>
                <a:cs typeface="Courier New" pitchFamily="49" charset="0"/>
              </a:rPr>
              <a:t>  FEMALE|     .34580***      .01629    21.22  .0000      .31386    .37773</a:t>
            </a:r>
          </a:p>
          <a:p>
            <a:r>
              <a:rPr lang="fr-FR" altLang="en-US" sz="1400" b="1">
                <a:latin typeface="Courier New" pitchFamily="49" charset="0"/>
                <a:cs typeface="Courier New" pitchFamily="49" charset="0"/>
              </a:rPr>
              <a:t>  PUBLIC|     .43595***      .07358     5.92  .0000      .29174    .58016</a:t>
            </a:r>
          </a:p>
          <a:p>
            <a:r>
              <a:rPr lang="en-US" altLang="en-US" sz="1400" b="1">
                <a:latin typeface="Courier New" pitchFamily="49" charset="0"/>
                <a:cs typeface="Courier New" pitchFamily="49" charset="0"/>
              </a:rPr>
              <a:t>        |Disturbance correlation.........................................</a:t>
            </a:r>
          </a:p>
          <a:p>
            <a:r>
              <a:rPr lang="en-US" altLang="en-US" sz="1400" b="1">
                <a:latin typeface="Courier New" pitchFamily="49" charset="0"/>
                <a:cs typeface="Courier New" pitchFamily="49" charset="0"/>
              </a:rPr>
              <a:t>RHO(1,2)|    -.17317***      .04075    -4.25  .0000     -.25303   -.09330</a:t>
            </a:r>
          </a:p>
          <a:p>
            <a:r>
              <a:rPr lang="en-US" altLang="en-US" sz="1400" b="1">
                <a:latin typeface="Courier New" pitchFamily="49" charset="0"/>
                <a:cs typeface="Courier New" pitchFamily="49" charset="0"/>
              </a:rPr>
              <a:t>--------+--------------------------------------------------------------------</a:t>
            </a:r>
          </a:p>
        </p:txBody>
      </p:sp>
      <p:sp>
        <p:nvSpPr>
          <p:cNvPr id="228355" name="Rectangle 6"/>
          <p:cNvSpPr>
            <a:spLocks noChangeArrowheads="1"/>
          </p:cNvSpPr>
          <p:nvPr/>
        </p:nvSpPr>
        <p:spPr bwMode="auto">
          <a:xfrm>
            <a:off x="457200" y="5715000"/>
            <a:ext cx="7772400" cy="228600"/>
          </a:xfrm>
          <a:prstGeom prst="rect">
            <a:avLst/>
          </a:prstGeom>
          <a:solidFill>
            <a:srgbClr val="FF0000">
              <a:alpha val="14902"/>
            </a:srgbClr>
          </a:solidFill>
          <a:ln w="19050">
            <a:noFill/>
            <a:miter lim="800000"/>
            <a:headEnd/>
            <a:tailEnd/>
          </a:ln>
        </p:spPr>
        <p:txBody>
          <a:bodyPr wrap="none" anchor="ctr"/>
          <a:lstStyle/>
          <a:p>
            <a:endParaRPr lang="en-US" altLang="en-US"/>
          </a:p>
        </p:txBody>
      </p:sp>
      <p:sp>
        <p:nvSpPr>
          <p:cNvPr id="228356" name="Rectangle 6"/>
          <p:cNvSpPr>
            <a:spLocks noChangeArrowheads="1"/>
          </p:cNvSpPr>
          <p:nvPr/>
        </p:nvSpPr>
        <p:spPr bwMode="auto">
          <a:xfrm>
            <a:off x="457200" y="2705100"/>
            <a:ext cx="7772400" cy="190500"/>
          </a:xfrm>
          <a:prstGeom prst="rect">
            <a:avLst/>
          </a:prstGeom>
          <a:solidFill>
            <a:srgbClr val="FF0000">
              <a:alpha val="14902"/>
            </a:srgbClr>
          </a:solidFill>
          <a:ln w="19050">
            <a:noFill/>
            <a:miter lim="800000"/>
            <a:headEnd/>
            <a:tailEnd/>
          </a:ln>
        </p:spPr>
        <p:txBody>
          <a:bodyPr wrap="none" anchor="ctr"/>
          <a:lstStyle/>
          <a:p>
            <a:endParaRPr lang="en-US" altLang="en-US"/>
          </a:p>
        </p:txBody>
      </p:sp>
      <p:sp>
        <p:nvSpPr>
          <p:cNvPr id="228357" name="Rectangle 6"/>
          <p:cNvSpPr>
            <a:spLocks noChangeArrowheads="1"/>
          </p:cNvSpPr>
          <p:nvPr/>
        </p:nvSpPr>
        <p:spPr bwMode="auto">
          <a:xfrm>
            <a:off x="457200" y="4406900"/>
            <a:ext cx="7772400" cy="241300"/>
          </a:xfrm>
          <a:prstGeom prst="rect">
            <a:avLst/>
          </a:prstGeom>
          <a:solidFill>
            <a:srgbClr val="FF0000">
              <a:alpha val="14902"/>
            </a:srgbClr>
          </a:solidFill>
          <a:ln w="19050">
            <a:noFill/>
            <a:miter lim="800000"/>
            <a:headEnd/>
            <a:tailEnd/>
          </a:ln>
        </p:spPr>
        <p:txBody>
          <a:bodyPr wrap="none" anchor="ctr"/>
          <a:lstStyle/>
          <a:p>
            <a:endParaRPr lang="en-US"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itle 1"/>
          <p:cNvSpPr>
            <a:spLocks noGrp="1"/>
          </p:cNvSpPr>
          <p:nvPr>
            <p:ph type="title"/>
          </p:nvPr>
        </p:nvSpPr>
        <p:spPr>
          <a:xfrm>
            <a:off x="609600" y="762000"/>
            <a:ext cx="8229600" cy="530225"/>
          </a:xfrm>
        </p:spPr>
        <p:txBody>
          <a:bodyPr/>
          <a:lstStyle/>
          <a:p>
            <a:r>
              <a:rPr lang="en-US" altLang="en-US"/>
              <a:t>Treatment Effects</a:t>
            </a:r>
          </a:p>
        </p:txBody>
      </p:sp>
      <p:sp>
        <p:nvSpPr>
          <p:cNvPr id="229379" name="Content Placeholder 2"/>
          <p:cNvSpPr>
            <a:spLocks noGrp="1"/>
          </p:cNvSpPr>
          <p:nvPr>
            <p:ph idx="1"/>
          </p:nvPr>
        </p:nvSpPr>
        <p:spPr>
          <a:xfrm>
            <a:off x="304800" y="1371600"/>
            <a:ext cx="8610600" cy="4530725"/>
          </a:xfrm>
        </p:spPr>
        <p:txBody>
          <a:bodyPr/>
          <a:lstStyle/>
          <a:p>
            <a:pPr>
              <a:buFont typeface="Wingdings" pitchFamily="2" charset="2"/>
              <a:buNone/>
            </a:pPr>
            <a:r>
              <a:rPr lang="en-US" altLang="en-US"/>
              <a:t>y</a:t>
            </a:r>
            <a:r>
              <a:rPr lang="en-US" altLang="en-US" baseline="-25000"/>
              <a:t>1</a:t>
            </a:r>
            <a:r>
              <a:rPr lang="en-US" altLang="en-US"/>
              <a:t> is a “treatment”</a:t>
            </a:r>
          </a:p>
          <a:p>
            <a:pPr>
              <a:buFont typeface="Wingdings" pitchFamily="2" charset="2"/>
              <a:buNone/>
            </a:pPr>
            <a:r>
              <a:rPr lang="en-US" altLang="en-US"/>
              <a:t>Treatment effect of y</a:t>
            </a:r>
            <a:r>
              <a:rPr lang="en-US" altLang="en-US" baseline="-25000"/>
              <a:t>1</a:t>
            </a:r>
            <a:r>
              <a:rPr lang="en-US" altLang="en-US"/>
              <a:t> on y</a:t>
            </a:r>
            <a:r>
              <a:rPr lang="en-US" altLang="en-US" baseline="-25000"/>
              <a:t>2</a:t>
            </a:r>
            <a:r>
              <a:rPr lang="en-US" altLang="en-US"/>
              <a:t>.</a:t>
            </a:r>
          </a:p>
          <a:p>
            <a:pPr>
              <a:buFont typeface="Wingdings" pitchFamily="2" charset="2"/>
              <a:buNone/>
            </a:pPr>
            <a:r>
              <a:rPr lang="en-US" altLang="en-US"/>
              <a:t>   Prob(y</a:t>
            </a:r>
            <a:r>
              <a:rPr lang="en-US" altLang="en-US" baseline="-25000"/>
              <a:t>2</a:t>
            </a:r>
            <a:r>
              <a:rPr lang="en-US" altLang="en-US"/>
              <a:t>=1)</a:t>
            </a:r>
            <a:r>
              <a:rPr lang="en-US" altLang="en-US" baseline="-25000"/>
              <a:t>y1=1</a:t>
            </a:r>
            <a:r>
              <a:rPr lang="en-US" altLang="en-US"/>
              <a:t> – Prob(y</a:t>
            </a:r>
            <a:r>
              <a:rPr lang="en-US" altLang="en-US" baseline="-25000"/>
              <a:t>2</a:t>
            </a:r>
            <a:r>
              <a:rPr lang="en-US" altLang="en-US"/>
              <a:t>=1)</a:t>
            </a:r>
            <a:r>
              <a:rPr lang="en-US" altLang="en-US" baseline="-25000"/>
              <a:t>y1=0</a:t>
            </a:r>
          </a:p>
          <a:p>
            <a:pPr>
              <a:buFont typeface="Wingdings" pitchFamily="2" charset="2"/>
              <a:buNone/>
            </a:pPr>
            <a:r>
              <a:rPr lang="en-US" altLang="en-US"/>
              <a:t>         = </a:t>
            </a:r>
            <a:r>
              <a:rPr lang="en-US" altLang="en-US">
                <a:sym typeface="Symbol" pitchFamily="18" charset="2"/>
              </a:rPr>
              <a:t></a:t>
            </a:r>
            <a:r>
              <a:rPr lang="en-US" altLang="en-US"/>
              <a:t>(</a:t>
            </a:r>
            <a:r>
              <a:rPr lang="en-US" altLang="en-US" b="1">
                <a:sym typeface="Symbol" pitchFamily="18" charset="2"/>
              </a:rPr>
              <a:t></a:t>
            </a:r>
            <a:r>
              <a:rPr lang="en-US" altLang="en-US" b="1"/>
              <a:t>’x </a:t>
            </a:r>
            <a:r>
              <a:rPr lang="en-US" altLang="en-US"/>
              <a:t>+ </a:t>
            </a:r>
            <a:r>
              <a:rPr lang="en-US" altLang="en-US">
                <a:sym typeface="Symbol" pitchFamily="18" charset="2"/>
              </a:rPr>
              <a:t></a:t>
            </a:r>
            <a:r>
              <a:rPr lang="en-US" altLang="en-US"/>
              <a:t>)  -  </a:t>
            </a:r>
            <a:r>
              <a:rPr lang="en-US" altLang="en-US">
                <a:sym typeface="Symbol" pitchFamily="18" charset="2"/>
              </a:rPr>
              <a:t></a:t>
            </a:r>
            <a:r>
              <a:rPr lang="en-US" altLang="en-US"/>
              <a:t>(</a:t>
            </a:r>
            <a:r>
              <a:rPr lang="en-US" altLang="en-US" b="1">
                <a:sym typeface="Symbol" pitchFamily="18" charset="2"/>
              </a:rPr>
              <a:t></a:t>
            </a:r>
            <a:r>
              <a:rPr lang="en-US" altLang="en-US" b="1"/>
              <a:t>’x</a:t>
            </a:r>
            <a:r>
              <a:rPr lang="en-US" altLang="en-US"/>
              <a:t>)</a:t>
            </a:r>
          </a:p>
          <a:p>
            <a:pPr>
              <a:buFont typeface="Wingdings" pitchFamily="2" charset="2"/>
              <a:buNone/>
            </a:pPr>
            <a:r>
              <a:rPr lang="en-US" altLang="en-US"/>
              <a:t>Treatment effect on the treated involves an unobserved counterfactual.  Compare being treated to being untreated for someone who was actually treated.</a:t>
            </a:r>
          </a:p>
          <a:p>
            <a:pPr>
              <a:buFont typeface="Wingdings" pitchFamily="2" charset="2"/>
              <a:buNone/>
            </a:pPr>
            <a:r>
              <a:rPr lang="en-US" altLang="en-US"/>
              <a:t>   Prob(y</a:t>
            </a:r>
            <a:r>
              <a:rPr lang="en-US" altLang="en-US" baseline="-25000"/>
              <a:t>2</a:t>
            </a:r>
            <a:r>
              <a:rPr lang="en-US" altLang="en-US"/>
              <a:t>=1|y</a:t>
            </a:r>
            <a:r>
              <a:rPr lang="en-US" altLang="en-US" baseline="-25000"/>
              <a:t>1</a:t>
            </a:r>
            <a:r>
              <a:rPr lang="en-US" altLang="en-US"/>
              <a:t>=1)</a:t>
            </a:r>
            <a:r>
              <a:rPr lang="en-US" altLang="en-US" baseline="-25000"/>
              <a:t>y1=1</a:t>
            </a:r>
            <a:r>
              <a:rPr lang="en-US" altLang="en-US"/>
              <a:t> -  Prob(y</a:t>
            </a:r>
            <a:r>
              <a:rPr lang="en-US" altLang="en-US" baseline="-25000"/>
              <a:t>2</a:t>
            </a:r>
            <a:r>
              <a:rPr lang="en-US" altLang="en-US"/>
              <a:t>=1|y</a:t>
            </a:r>
            <a:r>
              <a:rPr lang="en-US" altLang="en-US" baseline="-25000"/>
              <a:t>1</a:t>
            </a:r>
            <a:r>
              <a:rPr lang="en-US" altLang="en-US"/>
              <a:t>=1)</a:t>
            </a:r>
            <a:r>
              <a:rPr lang="en-US" altLang="en-US" baseline="-25000"/>
              <a:t>y1=0</a:t>
            </a:r>
            <a:endParaRPr lang="en-US" altLang="en-US"/>
          </a:p>
          <a:p>
            <a:pPr>
              <a:buFont typeface="Wingdings" pitchFamily="2" charset="2"/>
              <a:buNone/>
            </a:pPr>
            <a:endParaRPr lang="en-US" alt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Title 1"/>
          <p:cNvSpPr>
            <a:spLocks noGrp="1"/>
          </p:cNvSpPr>
          <p:nvPr>
            <p:ph type="title"/>
          </p:nvPr>
        </p:nvSpPr>
        <p:spPr/>
        <p:txBody>
          <a:bodyPr/>
          <a:lstStyle/>
          <a:p>
            <a:r>
              <a:rPr lang="en-US" altLang="en-US"/>
              <a:t>Treatment Effect on the Treated</a:t>
            </a:r>
          </a:p>
        </p:txBody>
      </p:sp>
      <p:graphicFrame>
        <p:nvGraphicFramePr>
          <p:cNvPr id="230403" name="Object 3"/>
          <p:cNvGraphicFramePr>
            <a:graphicFrameLocks noChangeAspect="1"/>
          </p:cNvGraphicFramePr>
          <p:nvPr/>
        </p:nvGraphicFramePr>
        <p:xfrm>
          <a:off x="409575" y="1905000"/>
          <a:ext cx="8072438" cy="3532188"/>
        </p:xfrm>
        <a:graphic>
          <a:graphicData uri="http://schemas.openxmlformats.org/presentationml/2006/ole">
            <mc:AlternateContent xmlns:mc="http://schemas.openxmlformats.org/markup-compatibility/2006">
              <mc:Choice xmlns:v="urn:schemas-microsoft-com:vml" Requires="v">
                <p:oleObj spid="_x0000_s230410" name="Equation" r:id="rId4" imgW="3568700" imgH="1562100" progId="Equation.DSMT4">
                  <p:embed/>
                </p:oleObj>
              </mc:Choice>
              <mc:Fallback>
                <p:oleObj name="Equation" r:id="rId4" imgW="3568700" imgH="15621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575" y="1905000"/>
                        <a:ext cx="8072438" cy="3532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itle 1"/>
          <p:cNvSpPr>
            <a:spLocks noGrp="1"/>
          </p:cNvSpPr>
          <p:nvPr>
            <p:ph type="title"/>
          </p:nvPr>
        </p:nvSpPr>
        <p:spPr>
          <a:xfrm>
            <a:off x="457200" y="685800"/>
            <a:ext cx="8229600" cy="609600"/>
          </a:xfrm>
        </p:spPr>
        <p:txBody>
          <a:bodyPr/>
          <a:lstStyle/>
          <a:p>
            <a:r>
              <a:rPr lang="en-US" altLang="en-US"/>
              <a:t>Treatment Effects</a:t>
            </a:r>
          </a:p>
        </p:txBody>
      </p:sp>
      <p:sp>
        <p:nvSpPr>
          <p:cNvPr id="231427" name="TextBox 2"/>
          <p:cNvSpPr txBox="1">
            <a:spLocks noChangeArrowheads="1"/>
          </p:cNvSpPr>
          <p:nvPr/>
        </p:nvSpPr>
        <p:spPr bwMode="auto">
          <a:xfrm>
            <a:off x="609600" y="1227137"/>
            <a:ext cx="8229600" cy="5478463"/>
          </a:xfrm>
          <a:prstGeom prst="rect">
            <a:avLst/>
          </a:prstGeom>
          <a:noFill/>
          <a:ln w="9525">
            <a:noFill/>
            <a:miter lim="800000"/>
            <a:headEnd/>
            <a:tailEnd/>
          </a:ln>
        </p:spPr>
        <p:txBody>
          <a:bodyPr>
            <a:spAutoFit/>
          </a:bodyPr>
          <a:lstStyle/>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Partial Effects  Analysis for RcrsvBvProb: </a:t>
            </a:r>
            <a:r>
              <a:rPr lang="en-US" altLang="en-US" sz="2800" b="1">
                <a:solidFill>
                  <a:srgbClr val="FF0000"/>
                </a:solidFill>
                <a:latin typeface="Courier New" pitchFamily="49" charset="0"/>
                <a:cs typeface="Courier New" pitchFamily="49" charset="0"/>
              </a:rPr>
              <a:t>ATE</a:t>
            </a:r>
            <a:r>
              <a:rPr lang="en-US" altLang="en-US" sz="1400" b="1">
                <a:latin typeface="Courier New" pitchFamily="49" charset="0"/>
                <a:cs typeface="Courier New" pitchFamily="49" charset="0"/>
              </a:rPr>
              <a:t>  of PUBLIC   on DOCTOR</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Effects on function with respect to PUBLIC</a:t>
            </a:r>
          </a:p>
          <a:p>
            <a:r>
              <a:rPr lang="en-US" altLang="en-US" sz="1400" b="1">
                <a:latin typeface="Courier New" pitchFamily="49" charset="0"/>
                <a:cs typeface="Courier New" pitchFamily="49" charset="0"/>
              </a:rPr>
              <a:t>Results are computed by average over sample observations</a:t>
            </a:r>
          </a:p>
          <a:p>
            <a:r>
              <a:rPr lang="en-US" altLang="en-US" sz="1400" b="1">
                <a:latin typeface="Courier New" pitchFamily="49" charset="0"/>
                <a:cs typeface="Courier New" pitchFamily="49" charset="0"/>
              </a:rPr>
              <a:t>Partial effects for binary var PUBLIC   computed by first difference</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df/dPUBLIC         Partial    Standard</a:t>
            </a:r>
          </a:p>
          <a:p>
            <a:r>
              <a:rPr lang="en-US" altLang="en-US" sz="1400" b="1">
                <a:latin typeface="Courier New" pitchFamily="49" charset="0"/>
                <a:cs typeface="Courier New" pitchFamily="49" charset="0"/>
              </a:rPr>
              <a:t>(Delta Method)     Effect      Error     |t|  95% Confidence Interval</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APE. Function       .16446     .02820    5.83      .10920      .21973</a:t>
            </a:r>
          </a:p>
          <a:p>
            <a:endParaRPr lang="en-US" altLang="en-US" sz="1400" b="1">
              <a:latin typeface="Courier New" pitchFamily="49" charset="0"/>
              <a:cs typeface="Courier New" pitchFamily="49" charset="0"/>
            </a:endParaRP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Partial Effects  Analysis for RcrsvBvProb: </a:t>
            </a:r>
            <a:r>
              <a:rPr lang="en-US" altLang="en-US" sz="2800" b="1">
                <a:solidFill>
                  <a:srgbClr val="FF0000"/>
                </a:solidFill>
                <a:latin typeface="Courier New" pitchFamily="49" charset="0"/>
                <a:cs typeface="Courier New" pitchFamily="49" charset="0"/>
              </a:rPr>
              <a:t>ATET</a:t>
            </a:r>
            <a:r>
              <a:rPr lang="en-US" altLang="en-US" sz="1400" b="1">
                <a:latin typeface="Courier New" pitchFamily="49" charset="0"/>
                <a:cs typeface="Courier New" pitchFamily="49" charset="0"/>
              </a:rPr>
              <a:t> of PUBLIC   on DOCTOR</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Effects on function with respect to PUBLIC</a:t>
            </a:r>
          </a:p>
          <a:p>
            <a:r>
              <a:rPr lang="en-US" altLang="en-US" sz="1400" b="1">
                <a:latin typeface="Courier New" pitchFamily="49" charset="0"/>
                <a:cs typeface="Courier New" pitchFamily="49" charset="0"/>
              </a:rPr>
              <a:t>Results are computed by average over sample observations</a:t>
            </a:r>
          </a:p>
          <a:p>
            <a:r>
              <a:rPr lang="en-US" altLang="en-US" sz="1400" b="1">
                <a:latin typeface="Courier New" pitchFamily="49" charset="0"/>
                <a:cs typeface="Courier New" pitchFamily="49" charset="0"/>
              </a:rPr>
              <a:t>Partial effects for binary var PUBLIC   computed by first difference</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df/dPUBLIC         Partial    Standard</a:t>
            </a:r>
          </a:p>
          <a:p>
            <a:r>
              <a:rPr lang="en-US" altLang="en-US" sz="1400" b="1">
                <a:latin typeface="Courier New" pitchFamily="49" charset="0"/>
                <a:cs typeface="Courier New" pitchFamily="49" charset="0"/>
              </a:rPr>
              <a:t>(Delta Method)     Effect      Error     |t|  95% Confidence Interval</a:t>
            </a:r>
          </a:p>
          <a:p>
            <a:r>
              <a:rPr lang="en-US" altLang="en-US" sz="1400" b="1">
                <a:latin typeface="Courier New" pitchFamily="49" charset="0"/>
                <a:cs typeface="Courier New" pitchFamily="49" charset="0"/>
              </a:rPr>
              <a:t>---------------------------------------------------------------------</a:t>
            </a:r>
          </a:p>
          <a:p>
            <a:r>
              <a:rPr lang="en-US" altLang="en-US" sz="1400" b="1">
                <a:latin typeface="Courier New" pitchFamily="49" charset="0"/>
                <a:cs typeface="Courier New" pitchFamily="49" charset="0"/>
              </a:rPr>
              <a:t>APE. Function       .15417     .02482    6.21      .10553      .20282</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p:cNvPicPr>
            <a:picLocks noChangeAspect="1" noChangeArrowheads="1"/>
          </p:cNvPicPr>
          <p:nvPr/>
        </p:nvPicPr>
        <p:blipFill>
          <a:blip r:embed="rId3" cstate="print"/>
          <a:srcRect/>
          <a:stretch>
            <a:fillRect/>
          </a:stretch>
        </p:blipFill>
        <p:spPr bwMode="auto">
          <a:xfrm>
            <a:off x="457200" y="1905000"/>
            <a:ext cx="8391525" cy="2971800"/>
          </a:xfrm>
          <a:prstGeom prst="rect">
            <a:avLst/>
          </a:prstGeom>
          <a:noFill/>
          <a:ln w="9525">
            <a:noFill/>
            <a:miter lim="800000"/>
            <a:headEnd/>
            <a:tailEnd/>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2"/>
          <p:cNvPicPr>
            <a:picLocks noChangeAspect="1" noChangeArrowheads="1"/>
          </p:cNvPicPr>
          <p:nvPr/>
        </p:nvPicPr>
        <p:blipFill>
          <a:blip r:embed="rId3" cstate="print"/>
          <a:srcRect/>
          <a:stretch>
            <a:fillRect/>
          </a:stretch>
        </p:blipFill>
        <p:spPr bwMode="auto">
          <a:xfrm>
            <a:off x="381000" y="990600"/>
            <a:ext cx="8459788" cy="2971800"/>
          </a:xfrm>
          <a:prstGeom prst="rect">
            <a:avLst/>
          </a:prstGeom>
          <a:noFill/>
          <a:ln w="9525">
            <a:noFill/>
            <a:miter lim="800000"/>
            <a:headEnd/>
            <a:tailEnd/>
          </a:ln>
        </p:spPr>
      </p:pic>
      <p:sp>
        <p:nvSpPr>
          <p:cNvPr id="233475" name="Rectangle 6"/>
          <p:cNvSpPr>
            <a:spLocks noChangeArrowheads="1"/>
          </p:cNvSpPr>
          <p:nvPr/>
        </p:nvSpPr>
        <p:spPr bwMode="auto">
          <a:xfrm>
            <a:off x="3429000" y="1905000"/>
            <a:ext cx="32766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
        <p:nvSpPr>
          <p:cNvPr id="233476" name="TextBox 7"/>
          <p:cNvSpPr txBox="1">
            <a:spLocks noChangeArrowheads="1"/>
          </p:cNvSpPr>
          <p:nvPr/>
        </p:nvSpPr>
        <p:spPr bwMode="auto">
          <a:xfrm>
            <a:off x="1143000" y="292100"/>
            <a:ext cx="1981200" cy="522288"/>
          </a:xfrm>
          <a:prstGeom prst="rect">
            <a:avLst/>
          </a:prstGeom>
          <a:noFill/>
          <a:ln w="9525">
            <a:noFill/>
            <a:miter lim="800000"/>
            <a:headEnd/>
            <a:tailEnd/>
          </a:ln>
        </p:spPr>
        <p:txBody>
          <a:bodyPr>
            <a:spAutoFit/>
          </a:bodyPr>
          <a:lstStyle/>
          <a:p>
            <a:r>
              <a:rPr lang="en-US" altLang="en-US" sz="2800" b="1" dirty="0">
                <a:solidFill>
                  <a:schemeClr val="bg2">
                    <a:lumMod val="60000"/>
                    <a:lumOff val="40000"/>
                  </a:schemeClr>
                </a:solidFill>
              </a:rPr>
              <a:t>recursive</a:t>
            </a:r>
          </a:p>
        </p:txBody>
      </p:sp>
      <p:pic>
        <p:nvPicPr>
          <p:cNvPr id="233477" name="Picture 2"/>
          <p:cNvPicPr>
            <a:picLocks noChangeAspect="1" noChangeArrowheads="1"/>
          </p:cNvPicPr>
          <p:nvPr/>
        </p:nvPicPr>
        <p:blipFill>
          <a:blip r:embed="rId4" cstate="print"/>
          <a:srcRect/>
          <a:stretch>
            <a:fillRect/>
          </a:stretch>
        </p:blipFill>
        <p:spPr bwMode="auto">
          <a:xfrm>
            <a:off x="252413" y="4648200"/>
            <a:ext cx="8716962" cy="1676400"/>
          </a:xfrm>
          <a:prstGeom prst="rect">
            <a:avLst/>
          </a:prstGeom>
          <a:noFill/>
          <a:ln w="9525">
            <a:noFill/>
            <a:miter lim="800000"/>
            <a:headEnd/>
            <a:tailEnd/>
          </a:ln>
        </p:spPr>
      </p:pic>
      <p:cxnSp>
        <p:nvCxnSpPr>
          <p:cNvPr id="233478" name="Straight Arrow Connector 2"/>
          <p:cNvCxnSpPr>
            <a:cxnSpLocks noChangeShapeType="1"/>
          </p:cNvCxnSpPr>
          <p:nvPr/>
        </p:nvCxnSpPr>
        <p:spPr bwMode="auto">
          <a:xfrm>
            <a:off x="1752600" y="685800"/>
            <a:ext cx="0" cy="381000"/>
          </a:xfrm>
          <a:prstGeom prst="straightConnector1">
            <a:avLst/>
          </a:prstGeom>
          <a:noFill/>
          <a:ln w="19050" algn="ctr">
            <a:solidFill>
              <a:schemeClr val="tx1"/>
            </a:solidFill>
            <a:round/>
            <a:headEnd/>
            <a:tailEnd type="triangle" w="med" len="med"/>
          </a:ln>
        </p:spPr>
      </p:cxn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3"/>
          <p:cNvPicPr>
            <a:picLocks noChangeAspect="1" noChangeArrowheads="1"/>
          </p:cNvPicPr>
          <p:nvPr/>
        </p:nvPicPr>
        <p:blipFill>
          <a:blip r:embed="rId4" cstate="print"/>
          <a:srcRect/>
          <a:stretch>
            <a:fillRect/>
          </a:stretch>
        </p:blipFill>
        <p:spPr bwMode="auto">
          <a:xfrm>
            <a:off x="444500" y="3048000"/>
            <a:ext cx="8699500" cy="1981200"/>
          </a:xfrm>
          <a:prstGeom prst="rect">
            <a:avLst/>
          </a:prstGeom>
          <a:noFill/>
          <a:ln w="9525">
            <a:noFill/>
            <a:miter lim="800000"/>
            <a:headEnd/>
            <a:tailEnd/>
          </a:ln>
        </p:spPr>
      </p:pic>
      <p:pic>
        <p:nvPicPr>
          <p:cNvPr id="234499" name="Picture 2"/>
          <p:cNvPicPr>
            <a:picLocks noChangeAspect="1" noChangeArrowheads="1"/>
          </p:cNvPicPr>
          <p:nvPr/>
        </p:nvPicPr>
        <p:blipFill>
          <a:blip r:embed="rId5" cstate="print"/>
          <a:srcRect/>
          <a:stretch>
            <a:fillRect/>
          </a:stretch>
        </p:blipFill>
        <p:spPr bwMode="auto">
          <a:xfrm>
            <a:off x="2743200" y="1828800"/>
            <a:ext cx="3833813" cy="1143000"/>
          </a:xfrm>
          <a:prstGeom prst="rect">
            <a:avLst/>
          </a:prstGeom>
          <a:noFill/>
          <a:ln w="9525">
            <a:noFill/>
            <a:miter lim="800000"/>
            <a:headEnd/>
            <a:tailEnd/>
          </a:ln>
        </p:spPr>
      </p:pic>
      <p:sp>
        <p:nvSpPr>
          <p:cNvPr id="234500" name="Title 4"/>
          <p:cNvSpPr>
            <a:spLocks noGrp="1"/>
          </p:cNvSpPr>
          <p:nvPr>
            <p:ph type="title"/>
          </p:nvPr>
        </p:nvSpPr>
        <p:spPr>
          <a:xfrm>
            <a:off x="369888" y="987425"/>
            <a:ext cx="8229600" cy="609600"/>
          </a:xfrm>
        </p:spPr>
        <p:txBody>
          <a:bodyPr/>
          <a:lstStyle/>
          <a:p>
            <a:r>
              <a:rPr lang="en-US" altLang="en-US" dirty="0"/>
              <a:t>Causal Inference</a:t>
            </a:r>
          </a:p>
        </p:txBody>
      </p:sp>
      <p:graphicFrame>
        <p:nvGraphicFramePr>
          <p:cNvPr id="234501" name="Object 6"/>
          <p:cNvGraphicFramePr>
            <a:graphicFrameLocks noChangeAspect="1"/>
          </p:cNvGraphicFramePr>
          <p:nvPr>
            <p:extLst>
              <p:ext uri="{D42A27DB-BD31-4B8C-83A1-F6EECF244321}">
                <p14:modId xmlns:p14="http://schemas.microsoft.com/office/powerpoint/2010/main" val="3560443910"/>
              </p:ext>
            </p:extLst>
          </p:nvPr>
        </p:nvGraphicFramePr>
        <p:xfrm>
          <a:off x="720725" y="5260975"/>
          <a:ext cx="7878763" cy="1292225"/>
        </p:xfrm>
        <a:graphic>
          <a:graphicData uri="http://schemas.openxmlformats.org/presentationml/2006/ole">
            <mc:AlternateContent xmlns:mc="http://schemas.openxmlformats.org/markup-compatibility/2006">
              <mc:Choice xmlns:v="urn:schemas-microsoft-com:vml" Requires="v">
                <p:oleObj spid="_x0000_s234507" name="Equation" r:id="rId6" imgW="5918040" imgH="965160" progId="Equation.DSMT4">
                  <p:embed/>
                </p:oleObj>
              </mc:Choice>
              <mc:Fallback>
                <p:oleObj name="Equation" r:id="rId6" imgW="5918040" imgH="965160" progId="Equation.DSMT4">
                  <p:embed/>
                  <p:pic>
                    <p:nvPicPr>
                      <p:cNvPr id="0" name="Picture 8"/>
                      <p:cNvPicPr>
                        <a:picLocks noChangeAspect="1" noChangeArrowheads="1"/>
                      </p:cNvPicPr>
                      <p:nvPr/>
                    </p:nvPicPr>
                    <p:blipFill>
                      <a:blip r:embed="rId7"/>
                      <a:srcRect/>
                      <a:stretch>
                        <a:fillRect/>
                      </a:stretch>
                    </p:blipFill>
                    <p:spPr bwMode="auto">
                      <a:xfrm>
                        <a:off x="720725" y="5260975"/>
                        <a:ext cx="7878763" cy="1292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4502" name="Rectangle 6"/>
          <p:cNvSpPr>
            <a:spLocks noChangeArrowheads="1"/>
          </p:cNvSpPr>
          <p:nvPr/>
        </p:nvSpPr>
        <p:spPr bwMode="auto">
          <a:xfrm>
            <a:off x="3886200" y="3962400"/>
            <a:ext cx="20574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lt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2"/>
          <p:cNvPicPr>
            <a:picLocks noChangeAspect="1" noChangeArrowheads="1"/>
          </p:cNvPicPr>
          <p:nvPr/>
        </p:nvPicPr>
        <p:blipFill>
          <a:blip r:embed="rId2" cstate="print"/>
          <a:srcRect/>
          <a:stretch>
            <a:fillRect/>
          </a:stretch>
        </p:blipFill>
        <p:spPr bwMode="auto">
          <a:xfrm>
            <a:off x="685800" y="838200"/>
            <a:ext cx="7848600" cy="5873072"/>
          </a:xfrm>
          <a:prstGeom prst="rect">
            <a:avLst/>
          </a:prstGeom>
          <a:noFill/>
          <a:ln w="9525">
            <a:noFill/>
            <a:miter lim="800000"/>
            <a:headEnd/>
            <a:tailEnd/>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lstStyle/>
          <a:p>
            <a:r>
              <a:rPr lang="en-US"/>
              <a:t>APPENDIX</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685800"/>
            <a:ext cx="8229600" cy="914400"/>
          </a:xfrm>
        </p:spPr>
        <p:txBody>
          <a:bodyPr/>
          <a:lstStyle/>
          <a:p>
            <a:r>
              <a:rPr lang="en-US" altLang="en-US"/>
              <a:t>The Linear Probability “Model”</a:t>
            </a:r>
          </a:p>
        </p:txBody>
      </p:sp>
      <p:graphicFrame>
        <p:nvGraphicFramePr>
          <p:cNvPr id="38915" name="Object 2"/>
          <p:cNvGraphicFramePr>
            <a:graphicFrameLocks noChangeAspect="1"/>
          </p:cNvGraphicFramePr>
          <p:nvPr/>
        </p:nvGraphicFramePr>
        <p:xfrm>
          <a:off x="1828800" y="1657350"/>
          <a:ext cx="5399088" cy="914400"/>
        </p:xfrm>
        <a:graphic>
          <a:graphicData uri="http://schemas.openxmlformats.org/presentationml/2006/ole">
            <mc:AlternateContent xmlns:mc="http://schemas.openxmlformats.org/markup-compatibility/2006">
              <mc:Choice xmlns:v="urn:schemas-microsoft-com:vml" Requires="v">
                <p:oleObj spid="_x0000_s301063" name="Equation" r:id="rId3" imgW="3898900" imgH="660400" progId="Equation.DSMT4">
                  <p:embed/>
                </p:oleObj>
              </mc:Choice>
              <mc:Fallback>
                <p:oleObj name="Equation" r:id="rId3" imgW="3898900" imgH="660400" progId="Equation.DSMT4">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657350"/>
                        <a:ext cx="5399088"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8916" name="Picture 2"/>
          <p:cNvPicPr>
            <a:picLocks noChangeAspect="1" noChangeArrowheads="1"/>
          </p:cNvPicPr>
          <p:nvPr/>
        </p:nvPicPr>
        <p:blipFill>
          <a:blip r:embed="rId5" cstate="print"/>
          <a:srcRect/>
          <a:stretch>
            <a:fillRect/>
          </a:stretch>
        </p:blipFill>
        <p:spPr bwMode="auto">
          <a:xfrm>
            <a:off x="2149475" y="2590800"/>
            <a:ext cx="4981575" cy="3990975"/>
          </a:xfrm>
          <a:prstGeom prst="rect">
            <a:avLst/>
          </a:prstGeom>
          <a:noFill/>
          <a:ln w="9525">
            <a:noFill/>
            <a:miter lim="800000"/>
            <a:headEnd/>
            <a:tailEnd/>
          </a:ln>
        </p:spPr>
      </p:pic>
    </p:spTree>
    <p:extLst>
      <p:ext uri="{BB962C8B-B14F-4D97-AF65-F5344CB8AC3E}">
        <p14:creationId xmlns:p14="http://schemas.microsoft.com/office/powerpoint/2010/main" val="7024816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1066800" y="1752600"/>
            <a:ext cx="7553325" cy="3571875"/>
          </a:xfrm>
          <a:prstGeom prst="rect">
            <a:avLst/>
          </a:prstGeom>
          <a:noFill/>
          <a:ln w="9525">
            <a:noFill/>
            <a:miter lim="800000"/>
            <a:headEnd/>
            <a:tailEnd/>
          </a:ln>
        </p:spPr>
      </p:pic>
      <p:pic>
        <p:nvPicPr>
          <p:cNvPr id="39939" name="Picture 3"/>
          <p:cNvPicPr>
            <a:picLocks noChangeAspect="1" noChangeArrowheads="1"/>
          </p:cNvPicPr>
          <p:nvPr/>
        </p:nvPicPr>
        <p:blipFill>
          <a:blip r:embed="rId3" cstate="print"/>
          <a:srcRect/>
          <a:stretch>
            <a:fillRect/>
          </a:stretch>
        </p:blipFill>
        <p:spPr bwMode="auto">
          <a:xfrm>
            <a:off x="1290638" y="5334000"/>
            <a:ext cx="7105650" cy="1219200"/>
          </a:xfrm>
          <a:prstGeom prst="rect">
            <a:avLst/>
          </a:prstGeom>
          <a:noFill/>
          <a:ln w="9525">
            <a:noFill/>
            <a:miter lim="800000"/>
            <a:headEnd/>
            <a:tailEnd/>
          </a:ln>
        </p:spPr>
      </p:pic>
      <p:sp>
        <p:nvSpPr>
          <p:cNvPr id="39940" name="Rectangle 2"/>
          <p:cNvSpPr>
            <a:spLocks noChangeArrowheads="1"/>
          </p:cNvSpPr>
          <p:nvPr/>
        </p:nvSpPr>
        <p:spPr bwMode="auto">
          <a:xfrm>
            <a:off x="1147763" y="5715000"/>
            <a:ext cx="7391400" cy="914400"/>
          </a:xfrm>
          <a:prstGeom prst="rect">
            <a:avLst/>
          </a:prstGeom>
          <a:solidFill>
            <a:srgbClr val="FFC000">
              <a:alpha val="20000"/>
            </a:srgbClr>
          </a:solidFill>
          <a:ln w="19050" algn="ctr">
            <a:solidFill>
              <a:schemeClr val="tx1"/>
            </a:solidFill>
            <a:round/>
            <a:headEnd/>
            <a:tailEnd/>
          </a:ln>
        </p:spPr>
        <p:txBody>
          <a:bodyPr wrap="none"/>
          <a:lstStyle/>
          <a:p>
            <a:endParaRPr lang="en-US" altLang="en-US"/>
          </a:p>
        </p:txBody>
      </p:sp>
      <p:sp>
        <p:nvSpPr>
          <p:cNvPr id="39941" name="TextBox 3"/>
          <p:cNvSpPr txBox="1">
            <a:spLocks noChangeArrowheads="1"/>
          </p:cNvSpPr>
          <p:nvPr/>
        </p:nvSpPr>
        <p:spPr bwMode="auto">
          <a:xfrm>
            <a:off x="1214438" y="1066800"/>
            <a:ext cx="7548562" cy="646113"/>
          </a:xfrm>
          <a:prstGeom prst="rect">
            <a:avLst/>
          </a:prstGeom>
          <a:noFill/>
          <a:ln w="9525">
            <a:noFill/>
            <a:miter lim="800000"/>
            <a:headEnd/>
            <a:tailEnd/>
          </a:ln>
        </p:spPr>
        <p:txBody>
          <a:bodyPr>
            <a:spAutoFit/>
          </a:bodyPr>
          <a:lstStyle/>
          <a:p>
            <a:r>
              <a:rPr lang="en-US" altLang="en-US"/>
              <a:t>The Dependent Variable equals zero for 98.9% of the observations.  In the sample of 163,474 observations, the LHS variable equals 1 about 1,500 times.</a:t>
            </a:r>
          </a:p>
        </p:txBody>
      </p:sp>
    </p:spTree>
    <p:extLst>
      <p:ext uri="{BB962C8B-B14F-4D97-AF65-F5344CB8AC3E}">
        <p14:creationId xmlns:p14="http://schemas.microsoft.com/office/powerpoint/2010/main" val="40644872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1600200" y="1103313"/>
            <a:ext cx="6324600" cy="5678487"/>
          </a:xfrm>
          <a:prstGeom prst="rect">
            <a:avLst/>
          </a:prstGeom>
          <a:noFill/>
          <a:ln w="9525">
            <a:noFill/>
            <a:miter lim="800000"/>
            <a:headEnd/>
            <a:tailEnd/>
          </a:ln>
        </p:spPr>
      </p:pic>
      <p:sp>
        <p:nvSpPr>
          <p:cNvPr id="40963" name="Oval 2"/>
          <p:cNvSpPr>
            <a:spLocks noChangeArrowheads="1"/>
          </p:cNvSpPr>
          <p:nvPr/>
        </p:nvSpPr>
        <p:spPr bwMode="auto">
          <a:xfrm>
            <a:off x="1828800" y="5791200"/>
            <a:ext cx="3733800" cy="1006475"/>
          </a:xfrm>
          <a:prstGeom prst="ellipse">
            <a:avLst/>
          </a:prstGeom>
          <a:solidFill>
            <a:srgbClr val="FFCC99">
              <a:alpha val="23921"/>
            </a:srgbClr>
          </a:solidFill>
          <a:ln w="19050" algn="ctr">
            <a:solidFill>
              <a:schemeClr val="tx1"/>
            </a:solidFill>
            <a:round/>
            <a:headEnd/>
            <a:tailEnd/>
          </a:ln>
        </p:spPr>
        <p:txBody>
          <a:bodyPr wrap="none"/>
          <a:lstStyle/>
          <a:p>
            <a:endParaRPr lang="en-US" altLang="en-US"/>
          </a:p>
        </p:txBody>
      </p:sp>
      <p:sp>
        <p:nvSpPr>
          <p:cNvPr id="40964" name="TextBox 3"/>
          <p:cNvSpPr txBox="1">
            <a:spLocks noChangeArrowheads="1"/>
          </p:cNvSpPr>
          <p:nvPr/>
        </p:nvSpPr>
        <p:spPr bwMode="auto">
          <a:xfrm>
            <a:off x="304800" y="4876800"/>
            <a:ext cx="1295400" cy="1200150"/>
          </a:xfrm>
          <a:prstGeom prst="rect">
            <a:avLst/>
          </a:prstGeom>
          <a:noFill/>
          <a:ln w="9525">
            <a:solidFill>
              <a:srgbClr val="FF0000"/>
            </a:solidFill>
            <a:miter lim="800000"/>
            <a:headEnd/>
            <a:tailEnd/>
          </a:ln>
        </p:spPr>
        <p:txBody>
          <a:bodyPr>
            <a:spAutoFit/>
          </a:bodyPr>
          <a:lstStyle/>
          <a:p>
            <a:r>
              <a:rPr lang="en-US" altLang="en-US"/>
              <a:t>2SLS for a binary dependent variable.</a:t>
            </a:r>
          </a:p>
        </p:txBody>
      </p:sp>
      <p:sp>
        <p:nvSpPr>
          <p:cNvPr id="40965" name="Oval 1"/>
          <p:cNvSpPr>
            <a:spLocks noChangeArrowheads="1"/>
          </p:cNvSpPr>
          <p:nvPr/>
        </p:nvSpPr>
        <p:spPr bwMode="auto">
          <a:xfrm>
            <a:off x="4038600" y="1981200"/>
            <a:ext cx="914400" cy="838200"/>
          </a:xfrm>
          <a:prstGeom prst="ellipse">
            <a:avLst/>
          </a:prstGeom>
          <a:solidFill>
            <a:srgbClr val="FF0000">
              <a:alpha val="16862"/>
            </a:srgbClr>
          </a:solidFill>
          <a:ln w="19050" algn="ctr">
            <a:solidFill>
              <a:schemeClr val="tx1"/>
            </a:solidFill>
            <a:round/>
            <a:headEnd/>
            <a:tailEnd/>
          </a:ln>
        </p:spPr>
        <p:txBody>
          <a:bodyPr wrap="none"/>
          <a:lstStyle/>
          <a:p>
            <a:endParaRPr lang="en-US" altLang="en-US"/>
          </a:p>
        </p:txBody>
      </p:sp>
      <p:sp>
        <p:nvSpPr>
          <p:cNvPr id="40966" name="Oval 5"/>
          <p:cNvSpPr>
            <a:spLocks noChangeArrowheads="1"/>
          </p:cNvSpPr>
          <p:nvPr/>
        </p:nvSpPr>
        <p:spPr bwMode="auto">
          <a:xfrm>
            <a:off x="5943600" y="2019300"/>
            <a:ext cx="914400" cy="838200"/>
          </a:xfrm>
          <a:prstGeom prst="ellipse">
            <a:avLst/>
          </a:prstGeom>
          <a:solidFill>
            <a:srgbClr val="FF0000">
              <a:alpha val="16862"/>
            </a:srgbClr>
          </a:solidFill>
          <a:ln w="19050" algn="ctr">
            <a:solidFill>
              <a:schemeClr val="tx1"/>
            </a:solidFill>
            <a:round/>
            <a:headEnd/>
            <a:tailEnd/>
          </a:ln>
        </p:spPr>
        <p:txBody>
          <a:bodyPr wrap="none"/>
          <a:lstStyle/>
          <a:p>
            <a:endParaRPr lang="en-US" altLang="en-US"/>
          </a:p>
        </p:txBody>
      </p:sp>
    </p:spTree>
    <p:extLst>
      <p:ext uri="{BB962C8B-B14F-4D97-AF65-F5344CB8AC3E}">
        <p14:creationId xmlns:p14="http://schemas.microsoft.com/office/powerpoint/2010/main" val="5143253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Linear Probability Model</a:t>
            </a:r>
          </a:p>
        </p:txBody>
      </p:sp>
      <p:sp>
        <p:nvSpPr>
          <p:cNvPr id="37891" name="Content Placeholder 2"/>
          <p:cNvSpPr>
            <a:spLocks noGrp="1"/>
          </p:cNvSpPr>
          <p:nvPr>
            <p:ph idx="1"/>
          </p:nvPr>
        </p:nvSpPr>
        <p:spPr/>
        <p:txBody>
          <a:bodyPr/>
          <a:lstStyle/>
          <a:p>
            <a:r>
              <a:rPr lang="en-US" altLang="en-US"/>
              <a:t>Prob(y=1|x)=</a:t>
            </a:r>
            <a:r>
              <a:rPr lang="en-US" altLang="en-US" b="1">
                <a:sym typeface="Symbol" pitchFamily="18" charset="2"/>
              </a:rPr>
              <a:t></a:t>
            </a:r>
            <a:r>
              <a:rPr lang="en-US" altLang="en-US">
                <a:sym typeface="Symbol" pitchFamily="18" charset="2"/>
              </a:rPr>
              <a:t></a:t>
            </a:r>
            <a:r>
              <a:rPr lang="en-US" altLang="en-US" b="1">
                <a:sym typeface="Symbol" pitchFamily="18" charset="2"/>
              </a:rPr>
              <a:t>x</a:t>
            </a:r>
            <a:endParaRPr lang="en-US" altLang="en-US">
              <a:sym typeface="Symbol" pitchFamily="18" charset="2"/>
            </a:endParaRPr>
          </a:p>
          <a:p>
            <a:r>
              <a:rPr lang="en-US" altLang="en-US">
                <a:sym typeface="Symbol" pitchFamily="18" charset="2"/>
              </a:rPr>
              <a:t>Upside</a:t>
            </a:r>
          </a:p>
          <a:p>
            <a:pPr lvl="1"/>
            <a:r>
              <a:rPr lang="en-US" altLang="en-US">
                <a:sym typeface="Symbol" pitchFamily="18" charset="2"/>
              </a:rPr>
              <a:t>Easy to compute using LS. (Not really)</a:t>
            </a:r>
          </a:p>
          <a:p>
            <a:pPr lvl="1"/>
            <a:r>
              <a:rPr lang="en-US" altLang="en-US">
                <a:sym typeface="Symbol" pitchFamily="18" charset="2"/>
              </a:rPr>
              <a:t>Can use 2SLS (Are able to use 2SLS)</a:t>
            </a:r>
          </a:p>
          <a:p>
            <a:r>
              <a:rPr lang="en-US" altLang="en-US">
                <a:sym typeface="Symbol" pitchFamily="18" charset="2"/>
              </a:rPr>
              <a:t>Downside</a:t>
            </a:r>
          </a:p>
          <a:p>
            <a:pPr lvl="1"/>
            <a:r>
              <a:rPr lang="en-US" altLang="en-US">
                <a:sym typeface="Symbol" pitchFamily="18" charset="2"/>
              </a:rPr>
              <a:t>Probabilities not between 0 and 1</a:t>
            </a:r>
          </a:p>
          <a:p>
            <a:pPr lvl="1"/>
            <a:r>
              <a:rPr lang="en-US" altLang="en-US">
                <a:sym typeface="Symbol" pitchFamily="18" charset="2"/>
              </a:rPr>
              <a:t>“Disturbance” is binary – makes no statistical sense</a:t>
            </a:r>
          </a:p>
          <a:p>
            <a:pPr lvl="1"/>
            <a:r>
              <a:rPr lang="en-US" altLang="en-US">
                <a:sym typeface="Symbol" pitchFamily="18" charset="2"/>
              </a:rPr>
              <a:t>Heteroscedastic</a:t>
            </a:r>
          </a:p>
          <a:p>
            <a:pPr lvl="1"/>
            <a:r>
              <a:rPr lang="en-US" altLang="en-US">
                <a:sym typeface="Symbol" pitchFamily="18" charset="2"/>
              </a:rPr>
              <a:t>Statistical underpinning is inconsistent with the data</a:t>
            </a:r>
          </a:p>
          <a:p>
            <a:endParaRPr lang="en-US" altLang="en-US"/>
          </a:p>
        </p:txBody>
      </p:sp>
    </p:spTree>
    <p:extLst>
      <p:ext uri="{BB962C8B-B14F-4D97-AF65-F5344CB8AC3E}">
        <p14:creationId xmlns:p14="http://schemas.microsoft.com/office/powerpoint/2010/main" val="4262352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3" cstate="print"/>
          <a:srcRect/>
          <a:stretch>
            <a:fillRect/>
          </a:stretch>
        </p:blipFill>
        <p:spPr bwMode="auto">
          <a:xfrm>
            <a:off x="2514600" y="3352800"/>
            <a:ext cx="4302125" cy="3163888"/>
          </a:xfrm>
          <a:prstGeom prst="rect">
            <a:avLst/>
          </a:prstGeom>
          <a:noFill/>
          <a:ln w="9525">
            <a:noFill/>
            <a:miter lim="800000"/>
            <a:headEnd/>
            <a:tailEnd/>
          </a:ln>
        </p:spPr>
      </p:pic>
      <p:graphicFrame>
        <p:nvGraphicFramePr>
          <p:cNvPr id="41987" name="Object 2"/>
          <p:cNvGraphicFramePr>
            <a:graphicFrameLocks noChangeAspect="1"/>
          </p:cNvGraphicFramePr>
          <p:nvPr/>
        </p:nvGraphicFramePr>
        <p:xfrm>
          <a:off x="1828800" y="1219200"/>
          <a:ext cx="5803900" cy="1900238"/>
        </p:xfrm>
        <a:graphic>
          <a:graphicData uri="http://schemas.openxmlformats.org/presentationml/2006/ole">
            <mc:AlternateContent xmlns:mc="http://schemas.openxmlformats.org/markup-compatibility/2006">
              <mc:Choice xmlns:v="urn:schemas-microsoft-com:vml" Requires="v">
                <p:oleObj spid="_x0000_s320517" name="Equation" r:id="rId4" imgW="4191000" imgH="1371600" progId="Equation.DSMT4">
                  <p:embed/>
                </p:oleObj>
              </mc:Choice>
              <mc:Fallback>
                <p:oleObj name="Equation" r:id="rId4" imgW="4191000" imgH="13716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219200"/>
                        <a:ext cx="5803900" cy="1900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8768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914400" y="1600200"/>
          <a:ext cx="7526338" cy="3733800"/>
        </p:xfrm>
        <a:graphic>
          <a:graphicData uri="http://schemas.openxmlformats.org/presentationml/2006/ole">
            <mc:AlternateContent xmlns:mc="http://schemas.openxmlformats.org/markup-compatibility/2006">
              <mc:Choice xmlns:v="urn:schemas-microsoft-com:vml" Requires="v">
                <p:oleObj spid="_x0000_s321541" name="Equation" r:id="rId3" imgW="4660900" imgH="2311400" progId="Equation.DSMT4">
                  <p:embed/>
                </p:oleObj>
              </mc:Choice>
              <mc:Fallback>
                <p:oleObj name="Equation" r:id="rId3" imgW="4660900" imgH="23114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00200"/>
                        <a:ext cx="7526338" cy="3733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819042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srcRect/>
          <a:stretch>
            <a:fillRect/>
          </a:stretch>
        </p:blipFill>
        <p:spPr bwMode="auto">
          <a:xfrm>
            <a:off x="762000" y="1371600"/>
            <a:ext cx="7867650" cy="5173663"/>
          </a:xfrm>
          <a:prstGeom prst="rect">
            <a:avLst/>
          </a:prstGeom>
          <a:noFill/>
          <a:ln w="9525">
            <a:noFill/>
            <a:miter lim="800000"/>
            <a:headEnd/>
            <a:tailEnd/>
          </a:ln>
        </p:spPr>
      </p:pic>
      <p:cxnSp>
        <p:nvCxnSpPr>
          <p:cNvPr id="44035" name="Straight Connector 5"/>
          <p:cNvCxnSpPr>
            <a:cxnSpLocks noChangeShapeType="1"/>
          </p:cNvCxnSpPr>
          <p:nvPr/>
        </p:nvCxnSpPr>
        <p:spPr bwMode="auto">
          <a:xfrm flipV="1">
            <a:off x="2819400" y="1676400"/>
            <a:ext cx="76200" cy="4114800"/>
          </a:xfrm>
          <a:prstGeom prst="line">
            <a:avLst/>
          </a:prstGeom>
          <a:noFill/>
          <a:ln w="19050" algn="ctr">
            <a:solidFill>
              <a:srgbClr val="FF0000"/>
            </a:solidFill>
            <a:round/>
            <a:headEnd/>
            <a:tailEnd/>
          </a:ln>
        </p:spPr>
      </p:cxnSp>
      <p:sp>
        <p:nvSpPr>
          <p:cNvPr id="44036" name="TextBox 6"/>
          <p:cNvSpPr txBox="1">
            <a:spLocks noChangeArrowheads="1"/>
          </p:cNvSpPr>
          <p:nvPr/>
        </p:nvSpPr>
        <p:spPr bwMode="auto">
          <a:xfrm>
            <a:off x="3352800" y="2884488"/>
            <a:ext cx="3352800" cy="646112"/>
          </a:xfrm>
          <a:prstGeom prst="rect">
            <a:avLst/>
          </a:prstGeom>
          <a:noFill/>
          <a:ln w="9525">
            <a:noFill/>
            <a:miter lim="800000"/>
            <a:headEnd/>
            <a:tailEnd/>
          </a:ln>
        </p:spPr>
        <p:txBody>
          <a:bodyPr>
            <a:spAutoFit/>
          </a:bodyPr>
          <a:lstStyle/>
          <a:p>
            <a:r>
              <a:rPr lang="en-US" altLang="en-US"/>
              <a:t>1.7% of the observations are &gt; 20</a:t>
            </a:r>
          </a:p>
          <a:p>
            <a:r>
              <a:rPr lang="en-US" altLang="en-US"/>
              <a:t>DV = 1(DocVis &gt; 20)</a:t>
            </a:r>
          </a:p>
        </p:txBody>
      </p:sp>
    </p:spTree>
    <p:extLst>
      <p:ext uri="{BB962C8B-B14F-4D97-AF65-F5344CB8AC3E}">
        <p14:creationId xmlns:p14="http://schemas.microsoft.com/office/powerpoint/2010/main" val="505131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457200" y="1123950"/>
            <a:ext cx="5867400" cy="5694363"/>
          </a:xfrm>
          <a:prstGeom prst="rect">
            <a:avLst/>
          </a:prstGeom>
          <a:noFill/>
          <a:ln w="9525">
            <a:noFill/>
            <a:miter lim="800000"/>
            <a:headEnd/>
            <a:tailEnd/>
          </a:ln>
        </p:spPr>
      </p:pic>
      <p:sp>
        <p:nvSpPr>
          <p:cNvPr id="45059" name="TextBox 2"/>
          <p:cNvSpPr txBox="1">
            <a:spLocks noChangeArrowheads="1"/>
          </p:cNvSpPr>
          <p:nvPr/>
        </p:nvSpPr>
        <p:spPr bwMode="auto">
          <a:xfrm>
            <a:off x="6324600" y="1295400"/>
            <a:ext cx="2743200" cy="5078413"/>
          </a:xfrm>
          <a:prstGeom prst="rect">
            <a:avLst/>
          </a:prstGeom>
          <a:noFill/>
          <a:ln w="9525">
            <a:noFill/>
            <a:miter lim="800000"/>
            <a:headEnd/>
            <a:tailEnd/>
          </a:ln>
        </p:spPr>
        <p:txBody>
          <a:bodyPr>
            <a:spAutoFit/>
          </a:bodyPr>
          <a:lstStyle/>
          <a:p>
            <a:r>
              <a:rPr lang="en-US" altLang="en-US"/>
              <a:t>What does OLS Estimate?</a:t>
            </a:r>
          </a:p>
          <a:p>
            <a:endParaRPr lang="en-US" altLang="en-US"/>
          </a:p>
          <a:p>
            <a:endParaRPr lang="en-US" altLang="en-US"/>
          </a:p>
          <a:p>
            <a:r>
              <a:rPr lang="en-US" altLang="en-US"/>
              <a:t>MLE</a:t>
            </a:r>
          </a:p>
          <a:p>
            <a:endParaRPr lang="en-US" altLang="en-US"/>
          </a:p>
          <a:p>
            <a:endParaRPr lang="en-US" altLang="en-US"/>
          </a:p>
          <a:p>
            <a:endParaRPr lang="en-US" altLang="en-US"/>
          </a:p>
          <a:p>
            <a:endParaRPr lang="en-US" altLang="en-US"/>
          </a:p>
          <a:p>
            <a:endParaRPr lang="en-US" altLang="en-US"/>
          </a:p>
          <a:p>
            <a:endParaRPr lang="en-US" altLang="en-US"/>
          </a:p>
          <a:p>
            <a:r>
              <a:rPr lang="en-US" altLang="en-US"/>
              <a:t>Average Partial Effects</a:t>
            </a:r>
          </a:p>
          <a:p>
            <a:endParaRPr lang="en-US" altLang="en-US"/>
          </a:p>
          <a:p>
            <a:endParaRPr lang="en-US" altLang="en-US"/>
          </a:p>
          <a:p>
            <a:endParaRPr lang="en-US" altLang="en-US"/>
          </a:p>
          <a:p>
            <a:endParaRPr lang="en-US" altLang="en-US"/>
          </a:p>
          <a:p>
            <a:endParaRPr lang="en-US" altLang="en-US"/>
          </a:p>
          <a:p>
            <a:endParaRPr lang="en-US" altLang="en-US"/>
          </a:p>
          <a:p>
            <a:r>
              <a:rPr lang="en-US" altLang="en-US"/>
              <a:t>OLS Coefficients</a:t>
            </a:r>
          </a:p>
        </p:txBody>
      </p:sp>
    </p:spTree>
    <p:extLst>
      <p:ext uri="{BB962C8B-B14F-4D97-AF65-F5344CB8AC3E}">
        <p14:creationId xmlns:p14="http://schemas.microsoft.com/office/powerpoint/2010/main" val="287035624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a:stretch>
            <a:fillRect/>
          </a:stretch>
        </p:blipFill>
        <p:spPr bwMode="auto">
          <a:xfrm>
            <a:off x="533400" y="1676400"/>
            <a:ext cx="8096250" cy="4268788"/>
          </a:xfrm>
          <a:prstGeom prst="rect">
            <a:avLst/>
          </a:prstGeom>
          <a:noFill/>
          <a:ln w="9525">
            <a:noFill/>
            <a:miter lim="800000"/>
            <a:headEnd/>
            <a:tailEnd/>
          </a:ln>
        </p:spPr>
      </p:pic>
      <p:cxnSp>
        <p:nvCxnSpPr>
          <p:cNvPr id="46083" name="Straight Connector 3"/>
          <p:cNvCxnSpPr>
            <a:cxnSpLocks noChangeShapeType="1"/>
          </p:cNvCxnSpPr>
          <p:nvPr/>
        </p:nvCxnSpPr>
        <p:spPr bwMode="auto">
          <a:xfrm flipV="1">
            <a:off x="2943225" y="2057400"/>
            <a:ext cx="0" cy="2971800"/>
          </a:xfrm>
          <a:prstGeom prst="line">
            <a:avLst/>
          </a:prstGeom>
          <a:noFill/>
          <a:ln w="19050" algn="ctr">
            <a:solidFill>
              <a:srgbClr val="0066FF"/>
            </a:solidFill>
            <a:round/>
            <a:headEnd/>
            <a:tailEnd/>
          </a:ln>
        </p:spPr>
      </p:cxnSp>
    </p:spTree>
    <p:extLst>
      <p:ext uri="{BB962C8B-B14F-4D97-AF65-F5344CB8AC3E}">
        <p14:creationId xmlns:p14="http://schemas.microsoft.com/office/powerpoint/2010/main" val="4107155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609600"/>
            <a:ext cx="8229600" cy="1139825"/>
          </a:xfrm>
        </p:spPr>
        <p:txBody>
          <a:bodyPr/>
          <a:lstStyle/>
          <a:p>
            <a:r>
              <a:rPr lang="en-US" altLang="en-US"/>
              <a:t>Negative Predicted Probabilities</a:t>
            </a:r>
          </a:p>
        </p:txBody>
      </p:sp>
      <p:pic>
        <p:nvPicPr>
          <p:cNvPr id="47107" name="Picture 2"/>
          <p:cNvPicPr>
            <a:picLocks noChangeAspect="1" noChangeArrowheads="1"/>
          </p:cNvPicPr>
          <p:nvPr/>
        </p:nvPicPr>
        <p:blipFill>
          <a:blip r:embed="rId2" cstate="print"/>
          <a:srcRect/>
          <a:stretch>
            <a:fillRect/>
          </a:stretch>
        </p:blipFill>
        <p:spPr bwMode="auto">
          <a:xfrm>
            <a:off x="1752600" y="2049463"/>
            <a:ext cx="5689600" cy="3924300"/>
          </a:xfrm>
          <a:prstGeom prst="rect">
            <a:avLst/>
          </a:prstGeom>
          <a:noFill/>
          <a:ln w="9525">
            <a:noFill/>
            <a:miter lim="800000"/>
            <a:headEnd/>
            <a:tailEnd/>
          </a:ln>
        </p:spPr>
      </p:pic>
      <p:sp>
        <p:nvSpPr>
          <p:cNvPr id="47108" name="Oval 2"/>
          <p:cNvSpPr>
            <a:spLocks noChangeArrowheads="1"/>
          </p:cNvSpPr>
          <p:nvPr/>
        </p:nvSpPr>
        <p:spPr bwMode="auto">
          <a:xfrm>
            <a:off x="5029200" y="4164013"/>
            <a:ext cx="1143000" cy="838200"/>
          </a:xfrm>
          <a:prstGeom prst="ellipse">
            <a:avLst/>
          </a:prstGeom>
          <a:solidFill>
            <a:srgbClr val="FF0000">
              <a:alpha val="25882"/>
            </a:srgbClr>
          </a:solidFill>
          <a:ln w="19050" algn="ctr">
            <a:solidFill>
              <a:schemeClr val="tx1"/>
            </a:solidFill>
            <a:round/>
            <a:headEnd/>
            <a:tailEnd/>
          </a:ln>
        </p:spPr>
        <p:txBody>
          <a:bodyPr wrap="none"/>
          <a:lstStyle/>
          <a:p>
            <a:endParaRPr lang="en-US" altLang="en-US"/>
          </a:p>
        </p:txBody>
      </p:sp>
    </p:spTree>
    <p:extLst>
      <p:ext uri="{BB962C8B-B14F-4D97-AF65-F5344CB8AC3E}">
        <p14:creationId xmlns:p14="http://schemas.microsoft.com/office/powerpoint/2010/main" val="138429424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3" cstate="print"/>
          <a:srcRect/>
          <a:stretch>
            <a:fillRect/>
          </a:stretch>
        </p:blipFill>
        <p:spPr bwMode="auto">
          <a:xfrm>
            <a:off x="2514600" y="3352800"/>
            <a:ext cx="4302125" cy="3163888"/>
          </a:xfrm>
          <a:prstGeom prst="rect">
            <a:avLst/>
          </a:prstGeom>
          <a:noFill/>
          <a:ln w="9525">
            <a:noFill/>
            <a:miter lim="800000"/>
            <a:headEnd/>
            <a:tailEnd/>
          </a:ln>
        </p:spPr>
      </p:pic>
      <p:graphicFrame>
        <p:nvGraphicFramePr>
          <p:cNvPr id="41987" name="Object 2"/>
          <p:cNvGraphicFramePr>
            <a:graphicFrameLocks noChangeAspect="1"/>
          </p:cNvGraphicFramePr>
          <p:nvPr/>
        </p:nvGraphicFramePr>
        <p:xfrm>
          <a:off x="1828800" y="1219200"/>
          <a:ext cx="5803900" cy="1900238"/>
        </p:xfrm>
        <a:graphic>
          <a:graphicData uri="http://schemas.openxmlformats.org/presentationml/2006/ole">
            <mc:AlternateContent xmlns:mc="http://schemas.openxmlformats.org/markup-compatibility/2006">
              <mc:Choice xmlns:v="urn:schemas-microsoft-com:vml" Requires="v">
                <p:oleObj spid="_x0000_s322565" name="Equation" r:id="rId4" imgW="4191000" imgH="1371600" progId="Equation.DSMT4">
                  <p:embed/>
                </p:oleObj>
              </mc:Choice>
              <mc:Fallback>
                <p:oleObj name="Equation" r:id="rId4" imgW="4191000" imgH="13716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219200"/>
                        <a:ext cx="5803900" cy="1900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09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914400" y="1600200"/>
          <a:ext cx="7526338" cy="3733800"/>
        </p:xfrm>
        <a:graphic>
          <a:graphicData uri="http://schemas.openxmlformats.org/presentationml/2006/ole">
            <mc:AlternateContent xmlns:mc="http://schemas.openxmlformats.org/markup-compatibility/2006">
              <mc:Choice xmlns:v="urn:schemas-microsoft-com:vml" Requires="v">
                <p:oleObj spid="_x0000_s323589" name="Equation" r:id="rId3" imgW="4660900" imgH="2311400" progId="Equation.DSMT4">
                  <p:embed/>
                </p:oleObj>
              </mc:Choice>
              <mc:Fallback>
                <p:oleObj name="Equation" r:id="rId3" imgW="4660900" imgH="23114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00200"/>
                        <a:ext cx="7526338" cy="3733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354278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srcRect/>
          <a:stretch>
            <a:fillRect/>
          </a:stretch>
        </p:blipFill>
        <p:spPr bwMode="auto">
          <a:xfrm>
            <a:off x="762000" y="1371600"/>
            <a:ext cx="7867650" cy="5173663"/>
          </a:xfrm>
          <a:prstGeom prst="rect">
            <a:avLst/>
          </a:prstGeom>
          <a:noFill/>
          <a:ln w="9525">
            <a:noFill/>
            <a:miter lim="800000"/>
            <a:headEnd/>
            <a:tailEnd/>
          </a:ln>
        </p:spPr>
      </p:pic>
      <p:cxnSp>
        <p:nvCxnSpPr>
          <p:cNvPr id="44035" name="Straight Connector 5"/>
          <p:cNvCxnSpPr>
            <a:cxnSpLocks noChangeShapeType="1"/>
          </p:cNvCxnSpPr>
          <p:nvPr/>
        </p:nvCxnSpPr>
        <p:spPr bwMode="auto">
          <a:xfrm flipV="1">
            <a:off x="2819400" y="1676400"/>
            <a:ext cx="76200" cy="4114800"/>
          </a:xfrm>
          <a:prstGeom prst="line">
            <a:avLst/>
          </a:prstGeom>
          <a:noFill/>
          <a:ln w="19050" algn="ctr">
            <a:solidFill>
              <a:srgbClr val="FF0000"/>
            </a:solidFill>
            <a:round/>
            <a:headEnd/>
            <a:tailEnd/>
          </a:ln>
        </p:spPr>
      </p:cxnSp>
      <p:sp>
        <p:nvSpPr>
          <p:cNvPr id="44036" name="TextBox 6"/>
          <p:cNvSpPr txBox="1">
            <a:spLocks noChangeArrowheads="1"/>
          </p:cNvSpPr>
          <p:nvPr/>
        </p:nvSpPr>
        <p:spPr bwMode="auto">
          <a:xfrm>
            <a:off x="3352800" y="2884488"/>
            <a:ext cx="3352800" cy="646112"/>
          </a:xfrm>
          <a:prstGeom prst="rect">
            <a:avLst/>
          </a:prstGeom>
          <a:noFill/>
          <a:ln w="9525">
            <a:noFill/>
            <a:miter lim="800000"/>
            <a:headEnd/>
            <a:tailEnd/>
          </a:ln>
        </p:spPr>
        <p:txBody>
          <a:bodyPr>
            <a:spAutoFit/>
          </a:bodyPr>
          <a:lstStyle/>
          <a:p>
            <a:r>
              <a:rPr lang="en-US" altLang="en-US"/>
              <a:t>1.7% of the observations are &gt; 20</a:t>
            </a:r>
          </a:p>
          <a:p>
            <a:r>
              <a:rPr lang="en-US" altLang="en-US"/>
              <a:t>DV = 1(DocVis &gt; 20)</a:t>
            </a:r>
          </a:p>
        </p:txBody>
      </p:sp>
    </p:spTree>
    <p:extLst>
      <p:ext uri="{BB962C8B-B14F-4D97-AF65-F5344CB8AC3E}">
        <p14:creationId xmlns:p14="http://schemas.microsoft.com/office/powerpoint/2010/main" val="25870503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457200" y="1123950"/>
            <a:ext cx="5867400" cy="5694363"/>
          </a:xfrm>
          <a:prstGeom prst="rect">
            <a:avLst/>
          </a:prstGeom>
          <a:noFill/>
          <a:ln w="9525">
            <a:noFill/>
            <a:miter lim="800000"/>
            <a:headEnd/>
            <a:tailEnd/>
          </a:ln>
        </p:spPr>
      </p:pic>
      <p:sp>
        <p:nvSpPr>
          <p:cNvPr id="45059" name="TextBox 2"/>
          <p:cNvSpPr txBox="1">
            <a:spLocks noChangeArrowheads="1"/>
          </p:cNvSpPr>
          <p:nvPr/>
        </p:nvSpPr>
        <p:spPr bwMode="auto">
          <a:xfrm>
            <a:off x="6324600" y="1295400"/>
            <a:ext cx="2743200" cy="5078413"/>
          </a:xfrm>
          <a:prstGeom prst="rect">
            <a:avLst/>
          </a:prstGeom>
          <a:noFill/>
          <a:ln w="9525">
            <a:noFill/>
            <a:miter lim="800000"/>
            <a:headEnd/>
            <a:tailEnd/>
          </a:ln>
        </p:spPr>
        <p:txBody>
          <a:bodyPr>
            <a:spAutoFit/>
          </a:bodyPr>
          <a:lstStyle/>
          <a:p>
            <a:r>
              <a:rPr lang="en-US" altLang="en-US"/>
              <a:t>What does OLS Estimate?</a:t>
            </a:r>
          </a:p>
          <a:p>
            <a:endParaRPr lang="en-US" altLang="en-US"/>
          </a:p>
          <a:p>
            <a:endParaRPr lang="en-US" altLang="en-US"/>
          </a:p>
          <a:p>
            <a:r>
              <a:rPr lang="en-US" altLang="en-US"/>
              <a:t>MLE</a:t>
            </a:r>
          </a:p>
          <a:p>
            <a:endParaRPr lang="en-US" altLang="en-US"/>
          </a:p>
          <a:p>
            <a:endParaRPr lang="en-US" altLang="en-US"/>
          </a:p>
          <a:p>
            <a:endParaRPr lang="en-US" altLang="en-US"/>
          </a:p>
          <a:p>
            <a:endParaRPr lang="en-US" altLang="en-US"/>
          </a:p>
          <a:p>
            <a:endParaRPr lang="en-US" altLang="en-US"/>
          </a:p>
          <a:p>
            <a:endParaRPr lang="en-US" altLang="en-US"/>
          </a:p>
          <a:p>
            <a:r>
              <a:rPr lang="en-US" altLang="en-US"/>
              <a:t>Average Partial Effects</a:t>
            </a:r>
          </a:p>
          <a:p>
            <a:endParaRPr lang="en-US" altLang="en-US"/>
          </a:p>
          <a:p>
            <a:endParaRPr lang="en-US" altLang="en-US"/>
          </a:p>
          <a:p>
            <a:endParaRPr lang="en-US" altLang="en-US"/>
          </a:p>
          <a:p>
            <a:endParaRPr lang="en-US" altLang="en-US"/>
          </a:p>
          <a:p>
            <a:endParaRPr lang="en-US" altLang="en-US"/>
          </a:p>
          <a:p>
            <a:endParaRPr lang="en-US" altLang="en-US"/>
          </a:p>
          <a:p>
            <a:r>
              <a:rPr lang="en-US" altLang="en-US"/>
              <a:t>OLS Coefficients</a:t>
            </a:r>
          </a:p>
        </p:txBody>
      </p:sp>
    </p:spTree>
    <p:extLst>
      <p:ext uri="{BB962C8B-B14F-4D97-AF65-F5344CB8AC3E}">
        <p14:creationId xmlns:p14="http://schemas.microsoft.com/office/powerpoint/2010/main" val="35300415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a:stretch>
            <a:fillRect/>
          </a:stretch>
        </p:blipFill>
        <p:spPr bwMode="auto">
          <a:xfrm>
            <a:off x="533400" y="1676400"/>
            <a:ext cx="8096250" cy="4268788"/>
          </a:xfrm>
          <a:prstGeom prst="rect">
            <a:avLst/>
          </a:prstGeom>
          <a:noFill/>
          <a:ln w="9525">
            <a:noFill/>
            <a:miter lim="800000"/>
            <a:headEnd/>
            <a:tailEnd/>
          </a:ln>
        </p:spPr>
      </p:pic>
      <p:cxnSp>
        <p:nvCxnSpPr>
          <p:cNvPr id="46083" name="Straight Connector 3"/>
          <p:cNvCxnSpPr>
            <a:cxnSpLocks noChangeShapeType="1"/>
          </p:cNvCxnSpPr>
          <p:nvPr/>
        </p:nvCxnSpPr>
        <p:spPr bwMode="auto">
          <a:xfrm flipV="1">
            <a:off x="2943225" y="2057400"/>
            <a:ext cx="0" cy="2971800"/>
          </a:xfrm>
          <a:prstGeom prst="line">
            <a:avLst/>
          </a:prstGeom>
          <a:noFill/>
          <a:ln w="19050" algn="ctr">
            <a:solidFill>
              <a:srgbClr val="0066FF"/>
            </a:solidFill>
            <a:round/>
            <a:headEnd/>
            <a:tailEnd/>
          </a:ln>
        </p:spPr>
      </p:cxnSp>
    </p:spTree>
    <p:extLst>
      <p:ext uri="{BB962C8B-B14F-4D97-AF65-F5344CB8AC3E}">
        <p14:creationId xmlns:p14="http://schemas.microsoft.com/office/powerpoint/2010/main" val="22067804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609600"/>
            <a:ext cx="8229600" cy="1139825"/>
          </a:xfrm>
        </p:spPr>
        <p:txBody>
          <a:bodyPr/>
          <a:lstStyle/>
          <a:p>
            <a:r>
              <a:rPr lang="en-US" altLang="en-US"/>
              <a:t>Negative Predicted Probabilities</a:t>
            </a:r>
          </a:p>
        </p:txBody>
      </p:sp>
      <p:pic>
        <p:nvPicPr>
          <p:cNvPr id="47107" name="Picture 2"/>
          <p:cNvPicPr>
            <a:picLocks noChangeAspect="1" noChangeArrowheads="1"/>
          </p:cNvPicPr>
          <p:nvPr/>
        </p:nvPicPr>
        <p:blipFill>
          <a:blip r:embed="rId2" cstate="print"/>
          <a:srcRect/>
          <a:stretch>
            <a:fillRect/>
          </a:stretch>
        </p:blipFill>
        <p:spPr bwMode="auto">
          <a:xfrm>
            <a:off x="1752600" y="2049463"/>
            <a:ext cx="5689600" cy="3924300"/>
          </a:xfrm>
          <a:prstGeom prst="rect">
            <a:avLst/>
          </a:prstGeom>
          <a:noFill/>
          <a:ln w="9525">
            <a:noFill/>
            <a:miter lim="800000"/>
            <a:headEnd/>
            <a:tailEnd/>
          </a:ln>
        </p:spPr>
      </p:pic>
      <p:sp>
        <p:nvSpPr>
          <p:cNvPr id="47108" name="Oval 2"/>
          <p:cNvSpPr>
            <a:spLocks noChangeArrowheads="1"/>
          </p:cNvSpPr>
          <p:nvPr/>
        </p:nvSpPr>
        <p:spPr bwMode="auto">
          <a:xfrm>
            <a:off x="5029200" y="4164013"/>
            <a:ext cx="1143000" cy="838200"/>
          </a:xfrm>
          <a:prstGeom prst="ellipse">
            <a:avLst/>
          </a:prstGeom>
          <a:solidFill>
            <a:srgbClr val="FF0000">
              <a:alpha val="25882"/>
            </a:srgbClr>
          </a:solidFill>
          <a:ln w="19050" algn="ctr">
            <a:solidFill>
              <a:schemeClr val="tx1"/>
            </a:solidFill>
            <a:round/>
            <a:headEnd/>
            <a:tailEnd/>
          </a:ln>
        </p:spPr>
        <p:txBody>
          <a:bodyPr wrap="none"/>
          <a:lstStyle/>
          <a:p>
            <a:endParaRPr lang="en-US" altLang="en-US"/>
          </a:p>
        </p:txBody>
      </p:sp>
    </p:spTree>
    <p:extLst>
      <p:ext uri="{BB962C8B-B14F-4D97-AF65-F5344CB8AC3E}">
        <p14:creationId xmlns:p14="http://schemas.microsoft.com/office/powerpoint/2010/main" val="21397857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838200" y="1219200"/>
            <a:ext cx="7696200" cy="457200"/>
          </a:xfrm>
          <a:prstGeom prst="rect">
            <a:avLst/>
          </a:prstGeom>
          <a:noFill/>
          <a:ln w="9525">
            <a:noFill/>
            <a:miter lim="800000"/>
            <a:headEnd/>
            <a:tailEnd/>
          </a:ln>
        </p:spPr>
        <p:txBody>
          <a:bodyPr>
            <a:spAutoFit/>
          </a:bodyPr>
          <a:lstStyle/>
          <a:p>
            <a:pPr eaLnBrk="1" hangingPunct="1">
              <a:spcBef>
                <a:spcPct val="50000"/>
              </a:spcBef>
            </a:pPr>
            <a:r>
              <a:rPr lang="en-US" altLang="en-US" sz="2400">
                <a:latin typeface="Tahoma" pitchFamily="34" charset="0"/>
              </a:rPr>
              <a:t>Probability Model for Choice Between Two Alternatives</a:t>
            </a:r>
          </a:p>
        </p:txBody>
      </p:sp>
      <p:sp>
        <p:nvSpPr>
          <p:cNvPr id="21507" name="Text Box 4"/>
          <p:cNvSpPr txBox="1">
            <a:spLocks noChangeArrowheads="1"/>
          </p:cNvSpPr>
          <p:nvPr/>
        </p:nvSpPr>
        <p:spPr bwMode="auto">
          <a:xfrm>
            <a:off x="609600" y="5410200"/>
            <a:ext cx="7010400" cy="476250"/>
          </a:xfrm>
          <a:prstGeom prst="rect">
            <a:avLst/>
          </a:prstGeom>
          <a:noFill/>
          <a:ln w="9525">
            <a:noFill/>
            <a:miter lim="800000"/>
            <a:headEnd/>
            <a:tailEnd/>
          </a:ln>
        </p:spPr>
        <p:txBody>
          <a:bodyPr>
            <a:spAutoFit/>
          </a:bodyPr>
          <a:lstStyle/>
          <a:p>
            <a:pPr eaLnBrk="1" hangingPunct="1">
              <a:lnSpc>
                <a:spcPct val="90000"/>
              </a:lnSpc>
              <a:spcBef>
                <a:spcPct val="20000"/>
              </a:spcBef>
              <a:buClr>
                <a:schemeClr val="accent1"/>
              </a:buClr>
            </a:pPr>
            <a:r>
              <a:rPr lang="en-US" altLang="en-US" sz="2800">
                <a:latin typeface="Tahoma" pitchFamily="34" charset="0"/>
                <a:sym typeface="Symbol" pitchFamily="18" charset="2"/>
              </a:rPr>
              <a:t>       </a:t>
            </a:r>
            <a:r>
              <a:rPr lang="en-US" altLang="en-US" sz="2000">
                <a:latin typeface="Tahoma" pitchFamily="34" charset="0"/>
                <a:sym typeface="Symbol" pitchFamily="18" charset="2"/>
              </a:rPr>
              <a:t>   &gt;</a:t>
            </a:r>
            <a:r>
              <a:rPr lang="en-US" altLang="en-US" sz="2400">
                <a:latin typeface="Tahoma" pitchFamily="34" charset="0"/>
                <a:sym typeface="Symbol" pitchFamily="18" charset="2"/>
              </a:rPr>
              <a:t>  -[</a:t>
            </a:r>
            <a:r>
              <a:rPr lang="en-US" altLang="en-US" sz="2000">
                <a:latin typeface="Tahoma" pitchFamily="34" charset="0"/>
                <a:sym typeface="Symbol" pitchFamily="18" charset="2"/>
              </a:rPr>
              <a:t>  + </a:t>
            </a:r>
            <a:r>
              <a:rPr lang="en-US" altLang="en-US" sz="2000">
                <a:sym typeface="Symbol" pitchFamily="18" charset="2"/>
              </a:rPr>
              <a:t></a:t>
            </a:r>
            <a:r>
              <a:rPr lang="en-US" altLang="en-US" sz="2000" baseline="-25000">
                <a:latin typeface="Arial" charset="0"/>
                <a:sym typeface="Symbol" pitchFamily="18" charset="2"/>
              </a:rPr>
              <a:t>1</a:t>
            </a:r>
            <a:r>
              <a:rPr lang="en-US" altLang="en-US" sz="2000">
                <a:latin typeface="Arial" charset="0"/>
                <a:sym typeface="Symbol" pitchFamily="18" charset="2"/>
              </a:rPr>
              <a:t>Age + </a:t>
            </a:r>
            <a:r>
              <a:rPr lang="en-US" altLang="en-US" sz="2000" baseline="-25000">
                <a:latin typeface="Arial" charset="0"/>
                <a:sym typeface="Symbol" pitchFamily="18" charset="2"/>
              </a:rPr>
              <a:t>2</a:t>
            </a:r>
            <a:r>
              <a:rPr lang="en-US" altLang="en-US" sz="2000">
                <a:latin typeface="Arial" charset="0"/>
                <a:sym typeface="Symbol" pitchFamily="18" charset="2"/>
              </a:rPr>
              <a:t>Income + </a:t>
            </a:r>
            <a:r>
              <a:rPr lang="en-US" altLang="en-US" sz="2000" baseline="-25000">
                <a:latin typeface="Arial" charset="0"/>
                <a:sym typeface="Symbol" pitchFamily="18" charset="2"/>
              </a:rPr>
              <a:t>3</a:t>
            </a:r>
            <a:r>
              <a:rPr lang="en-US" altLang="en-US" sz="2000">
                <a:latin typeface="Arial" charset="0"/>
                <a:sym typeface="Symbol" pitchFamily="18" charset="2"/>
              </a:rPr>
              <a:t>Sex</a:t>
            </a:r>
            <a:r>
              <a:rPr lang="en-US" altLang="en-US" sz="2400">
                <a:latin typeface="Arial" charset="0"/>
                <a:sym typeface="Symbol" pitchFamily="18" charset="2"/>
              </a:rPr>
              <a:t> </a:t>
            </a:r>
            <a:r>
              <a:rPr lang="en-US" altLang="en-US" sz="2000">
                <a:latin typeface="Arial" charset="0"/>
                <a:sym typeface="Symbol" pitchFamily="18" charset="2"/>
              </a:rPr>
              <a:t>]</a:t>
            </a:r>
          </a:p>
        </p:txBody>
      </p:sp>
      <p:pic>
        <p:nvPicPr>
          <p:cNvPr id="21508" name="Picture 6"/>
          <p:cNvPicPr>
            <a:picLocks noChangeAspect="1" noChangeArrowheads="1"/>
          </p:cNvPicPr>
          <p:nvPr/>
        </p:nvPicPr>
        <p:blipFill>
          <a:blip r:embed="rId3" cstate="print"/>
          <a:srcRect/>
          <a:stretch>
            <a:fillRect/>
          </a:stretch>
        </p:blipFill>
        <p:spPr bwMode="auto">
          <a:xfrm>
            <a:off x="533400" y="1981200"/>
            <a:ext cx="6453188" cy="3332163"/>
          </a:xfrm>
          <a:prstGeom prst="rect">
            <a:avLst/>
          </a:prstGeom>
          <a:noFill/>
          <a:ln w="9525">
            <a:noFill/>
            <a:miter lim="800000"/>
            <a:headEnd/>
            <a:tailEnd/>
          </a:ln>
        </p:spPr>
      </p:pic>
      <p:sp>
        <p:nvSpPr>
          <p:cNvPr id="5" name="TextBox 4"/>
          <p:cNvSpPr txBox="1"/>
          <p:nvPr/>
        </p:nvSpPr>
        <p:spPr>
          <a:xfrm>
            <a:off x="7086600" y="2895600"/>
            <a:ext cx="1752600" cy="1508125"/>
          </a:xfrm>
          <a:prstGeom prst="rect">
            <a:avLst/>
          </a:prstGeom>
          <a:solidFill>
            <a:srgbClr val="000000">
              <a:alpha val="0"/>
            </a:srgbClr>
          </a:solidFill>
          <a:ln w="19050">
            <a:solidFill>
              <a:schemeClr val="tx1"/>
            </a:solidFill>
          </a:ln>
        </p:spPr>
        <p:txBody>
          <a:bodyPr>
            <a:spAutoFit/>
          </a:bodyPr>
          <a:lstStyle/>
          <a:p>
            <a:pPr>
              <a:defRPr/>
            </a:pPr>
            <a:r>
              <a:rPr lang="en-US" dirty="0">
                <a:latin typeface="Arial" panose="020B0604020202020204" pitchFamily="34" charset="0"/>
                <a:cs typeface="Arial" panose="020B0604020202020204" pitchFamily="34" charset="0"/>
              </a:rPr>
              <a:t>Probability is governed by </a:t>
            </a:r>
            <a:r>
              <a:rPr lang="en-US" sz="2000" dirty="0">
                <a:latin typeface="Arial" panose="020B0604020202020204" pitchFamily="34" charset="0"/>
                <a:cs typeface="Arial" panose="020B0604020202020204" pitchFamily="34" charset="0"/>
                <a:sym typeface="Symbol" pitchFamily="18" charset="2"/>
              </a:rPr>
              <a:t></a:t>
            </a:r>
            <a:r>
              <a:rPr lang="en-US" dirty="0">
                <a:latin typeface="Arial" panose="020B0604020202020204" pitchFamily="34" charset="0"/>
                <a:cs typeface="Arial" panose="020B0604020202020204" pitchFamily="34" charset="0"/>
                <a:sym typeface="Symbol" pitchFamily="18" charset="2"/>
              </a:rPr>
              <a:t>,</a:t>
            </a:r>
            <a:r>
              <a:rPr lang="en-US" dirty="0">
                <a:latin typeface="Arial" panose="020B0604020202020204" pitchFamily="34" charset="0"/>
                <a:cs typeface="Arial" panose="020B0604020202020204" pitchFamily="34" charset="0"/>
              </a:rPr>
              <a:t> the random part of the utility function</a:t>
            </a:r>
            <a:r>
              <a:rPr lang="en-US" dirty="0">
                <a:latin typeface="+mj-lt"/>
              </a:rPr>
              <a:t>.</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6"/>
          <p:cNvSpPr txBox="1">
            <a:spLocks noChangeArrowheads="1"/>
          </p:cNvSpPr>
          <p:nvPr/>
        </p:nvSpPr>
        <p:spPr bwMode="auto">
          <a:xfrm>
            <a:off x="1828800" y="5638800"/>
            <a:ext cx="5638800" cy="519113"/>
          </a:xfrm>
          <a:prstGeom prst="rect">
            <a:avLst/>
          </a:prstGeom>
          <a:noFill/>
          <a:ln w="9525">
            <a:noFill/>
            <a:miter lim="800000"/>
            <a:headEnd/>
            <a:tailEnd/>
          </a:ln>
        </p:spPr>
        <p:txBody>
          <a:bodyPr>
            <a:spAutoFit/>
          </a:bodyPr>
          <a:lstStyle/>
          <a:p>
            <a:pPr eaLnBrk="1" hangingPunct="1">
              <a:spcBef>
                <a:spcPct val="50000"/>
              </a:spcBef>
            </a:pPr>
            <a:r>
              <a:rPr lang="en-US" altLang="en-US" sz="2800">
                <a:sym typeface="Symbol" pitchFamily="18" charset="2"/>
              </a:rPr>
              <a:t></a:t>
            </a:r>
            <a:r>
              <a:rPr lang="en-US" altLang="en-US" sz="2400">
                <a:sym typeface="Symbol" pitchFamily="18" charset="2"/>
              </a:rPr>
              <a:t> + </a:t>
            </a:r>
            <a:r>
              <a:rPr lang="en-US" altLang="en-US" sz="2800">
                <a:sym typeface="Symbol" pitchFamily="18" charset="2"/>
              </a:rPr>
              <a:t></a:t>
            </a:r>
            <a:r>
              <a:rPr lang="en-US" altLang="en-US" sz="2400" baseline="-25000">
                <a:sym typeface="Symbol" pitchFamily="18" charset="2"/>
              </a:rPr>
              <a:t>1</a:t>
            </a:r>
            <a:r>
              <a:rPr lang="en-US" altLang="en-US" sz="2400">
                <a:sym typeface="Symbol" pitchFamily="18" charset="2"/>
              </a:rPr>
              <a:t> (</a:t>
            </a:r>
            <a:r>
              <a:rPr lang="en-US" altLang="en-US" sz="2400">
                <a:latin typeface="Arial" charset="0"/>
                <a:sym typeface="Symbol" pitchFamily="18" charset="2"/>
              </a:rPr>
              <a:t>Age+1</a:t>
            </a:r>
            <a:r>
              <a:rPr lang="en-US" altLang="en-US" sz="2400">
                <a:sym typeface="Symbol" pitchFamily="18" charset="2"/>
              </a:rPr>
              <a:t>) + </a:t>
            </a:r>
            <a:r>
              <a:rPr lang="en-US" altLang="en-US" sz="2800">
                <a:sym typeface="Symbol" pitchFamily="18" charset="2"/>
              </a:rPr>
              <a:t></a:t>
            </a:r>
            <a:r>
              <a:rPr lang="en-US" altLang="en-US" sz="2400" baseline="-25000">
                <a:sym typeface="Symbol" pitchFamily="18" charset="2"/>
              </a:rPr>
              <a:t>2</a:t>
            </a:r>
            <a:r>
              <a:rPr lang="en-US" altLang="en-US" sz="2400">
                <a:sym typeface="Symbol" pitchFamily="18" charset="2"/>
              </a:rPr>
              <a:t> (</a:t>
            </a:r>
            <a:r>
              <a:rPr lang="en-US" altLang="en-US" sz="2400">
                <a:latin typeface="Arial" charset="0"/>
                <a:sym typeface="Symbol" pitchFamily="18" charset="2"/>
              </a:rPr>
              <a:t>Income</a:t>
            </a:r>
            <a:r>
              <a:rPr lang="en-US" altLang="en-US" sz="2400">
                <a:sym typeface="Symbol" pitchFamily="18" charset="2"/>
              </a:rPr>
              <a:t>) + </a:t>
            </a:r>
            <a:r>
              <a:rPr lang="en-US" altLang="en-US" sz="2800">
                <a:sym typeface="Symbol" pitchFamily="18" charset="2"/>
              </a:rPr>
              <a:t></a:t>
            </a:r>
            <a:r>
              <a:rPr lang="en-US" altLang="en-US" sz="2400" baseline="-25000">
                <a:sym typeface="Symbol" pitchFamily="18" charset="2"/>
              </a:rPr>
              <a:t>3</a:t>
            </a:r>
            <a:r>
              <a:rPr lang="en-US" altLang="en-US" sz="2400">
                <a:sym typeface="Symbol" pitchFamily="18" charset="2"/>
              </a:rPr>
              <a:t> </a:t>
            </a:r>
            <a:r>
              <a:rPr lang="en-US" altLang="en-US" sz="2400">
                <a:latin typeface="Arial" charset="0"/>
                <a:sym typeface="Symbol" pitchFamily="18" charset="2"/>
              </a:rPr>
              <a:t>Sex</a:t>
            </a:r>
          </a:p>
        </p:txBody>
      </p:sp>
      <p:sp>
        <p:nvSpPr>
          <p:cNvPr id="58371" name="Text Box 10"/>
          <p:cNvSpPr txBox="1">
            <a:spLocks noChangeArrowheads="1"/>
          </p:cNvSpPr>
          <p:nvPr/>
        </p:nvSpPr>
        <p:spPr bwMode="auto">
          <a:xfrm>
            <a:off x="381000" y="1295400"/>
            <a:ext cx="8534400" cy="523875"/>
          </a:xfrm>
          <a:prstGeom prst="rect">
            <a:avLst/>
          </a:prstGeom>
          <a:noFill/>
          <a:ln w="9525">
            <a:noFill/>
            <a:miter lim="800000"/>
            <a:headEnd/>
            <a:tailEnd/>
          </a:ln>
        </p:spPr>
        <p:txBody>
          <a:bodyPr>
            <a:spAutoFit/>
          </a:bodyPr>
          <a:lstStyle/>
          <a:p>
            <a:pPr eaLnBrk="1" hangingPunct="1">
              <a:spcBef>
                <a:spcPct val="50000"/>
              </a:spcBef>
            </a:pPr>
            <a:r>
              <a:rPr lang="en-US" altLang="en-US" sz="2800">
                <a:latin typeface="Arial" charset="0"/>
              </a:rPr>
              <a:t>Effect on Predicted Probability of an Increase in Age</a:t>
            </a:r>
          </a:p>
        </p:txBody>
      </p:sp>
      <p:sp>
        <p:nvSpPr>
          <p:cNvPr id="35845" name="Text Box 11"/>
          <p:cNvSpPr txBox="1">
            <a:spLocks noChangeArrowheads="1"/>
          </p:cNvSpPr>
          <p:nvPr/>
        </p:nvSpPr>
        <p:spPr bwMode="auto">
          <a:xfrm>
            <a:off x="2286000" y="6157913"/>
            <a:ext cx="2743200" cy="523875"/>
          </a:xfrm>
          <a:prstGeom prst="rect">
            <a:avLst/>
          </a:prstGeom>
          <a:noFill/>
          <a:ln w="9525">
            <a:noFill/>
            <a:miter lim="800000"/>
            <a:headEnd/>
            <a:tailEnd/>
          </a:ln>
        </p:spPr>
        <p:txBody>
          <a:bodyPr>
            <a:spAutoFit/>
          </a:bodyPr>
          <a:lstStyle/>
          <a:p>
            <a:pPr eaLnBrk="1" hangingPunct="1">
              <a:spcBef>
                <a:spcPct val="50000"/>
              </a:spcBef>
              <a:defRPr/>
            </a:pPr>
            <a:r>
              <a:rPr lang="en-US" sz="2400">
                <a:latin typeface="Arial" pitchFamily="34" charset="0"/>
                <a:cs typeface="Arial" panose="020B0604020202020204" pitchFamily="34" charset="0"/>
                <a:sym typeface="Symbol" pitchFamily="18" charset="2"/>
              </a:rPr>
              <a:t>(</a:t>
            </a:r>
            <a:r>
              <a:rPr lang="en-US" sz="2800">
                <a:cs typeface="Times New Roman" panose="02020603050405020304" pitchFamily="18" charset="0"/>
                <a:sym typeface="Symbol" pitchFamily="18" charset="2"/>
              </a:rPr>
              <a:t></a:t>
            </a:r>
            <a:r>
              <a:rPr lang="en-US" sz="2800" baseline="-25000">
                <a:latin typeface="Arial" pitchFamily="34" charset="0"/>
                <a:cs typeface="Arial" panose="020B0604020202020204" pitchFamily="34" charset="0"/>
                <a:sym typeface="Symbol" pitchFamily="18" charset="2"/>
              </a:rPr>
              <a:t>1</a:t>
            </a:r>
            <a:r>
              <a:rPr lang="en-US" sz="2400">
                <a:latin typeface="+mj-lt"/>
                <a:sym typeface="Symbol" pitchFamily="18" charset="2"/>
              </a:rPr>
              <a:t> </a:t>
            </a:r>
            <a:r>
              <a:rPr lang="en-US" sz="2400">
                <a:latin typeface="Arial" pitchFamily="34" charset="0"/>
                <a:cs typeface="Arial" panose="020B0604020202020204" pitchFamily="34" charset="0"/>
                <a:sym typeface="Symbol" pitchFamily="18" charset="2"/>
              </a:rPr>
              <a:t>is positive)</a:t>
            </a:r>
          </a:p>
        </p:txBody>
      </p:sp>
      <p:pic>
        <p:nvPicPr>
          <p:cNvPr id="58373" name="Picture 1"/>
          <p:cNvPicPr>
            <a:picLocks noChangeAspect="1" noChangeArrowheads="1"/>
          </p:cNvPicPr>
          <p:nvPr/>
        </p:nvPicPr>
        <p:blipFill>
          <a:blip r:embed="rId3" cstate="print"/>
          <a:srcRect/>
          <a:stretch>
            <a:fillRect/>
          </a:stretch>
        </p:blipFill>
        <p:spPr bwMode="auto">
          <a:xfrm>
            <a:off x="1752600" y="2057400"/>
            <a:ext cx="5738813" cy="3733800"/>
          </a:xfrm>
          <a:prstGeom prst="rect">
            <a:avLst/>
          </a:prstGeom>
          <a:noFill/>
          <a:ln w="9525">
            <a:noFill/>
            <a:miter lim="800000"/>
            <a:headEnd/>
            <a:tailEnd/>
          </a:ln>
        </p:spPr>
      </p:pic>
      <p:sp>
        <p:nvSpPr>
          <p:cNvPr id="58374" name="Rectangle 1"/>
          <p:cNvSpPr>
            <a:spLocks noChangeArrowheads="1"/>
          </p:cNvSpPr>
          <p:nvPr/>
        </p:nvSpPr>
        <p:spPr bwMode="auto">
          <a:xfrm>
            <a:off x="2438400" y="5715000"/>
            <a:ext cx="1524000" cy="442913"/>
          </a:xfrm>
          <a:prstGeom prst="rect">
            <a:avLst/>
          </a:prstGeom>
          <a:solidFill>
            <a:srgbClr val="99CC00">
              <a:alpha val="18823"/>
            </a:srgbClr>
          </a:solidFill>
          <a:ln w="19050" algn="ctr">
            <a:solidFill>
              <a:schemeClr val="tx1"/>
            </a:solidFill>
            <a:round/>
            <a:headEnd/>
            <a:tailEnd/>
          </a:ln>
        </p:spPr>
        <p:txBody>
          <a:bodyPr wrap="none"/>
          <a:lstStyle/>
          <a:p>
            <a:endParaRPr lang="en-US" alt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304800" y="1219200"/>
            <a:ext cx="8229600" cy="1139825"/>
          </a:xfrm>
        </p:spPr>
        <p:txBody>
          <a:bodyPr/>
          <a:lstStyle/>
          <a:p>
            <a:pPr eaLnBrk="1" hangingPunct="1"/>
            <a:r>
              <a:rPr lang="en-US" altLang="en-US">
                <a:solidFill>
                  <a:schemeClr val="tx1"/>
                </a:solidFill>
              </a:rPr>
              <a:t>Partial Effect for Nonlinear Terms</a:t>
            </a:r>
          </a:p>
        </p:txBody>
      </p:sp>
      <p:graphicFrame>
        <p:nvGraphicFramePr>
          <p:cNvPr id="75779" name="Object 2"/>
          <p:cNvGraphicFramePr>
            <a:graphicFrameLocks noChangeAspect="1"/>
          </p:cNvGraphicFramePr>
          <p:nvPr/>
        </p:nvGraphicFramePr>
        <p:xfrm>
          <a:off x="762000" y="2743200"/>
          <a:ext cx="7891463" cy="2514600"/>
        </p:xfrm>
        <a:graphic>
          <a:graphicData uri="http://schemas.openxmlformats.org/presentationml/2006/ole">
            <mc:AlternateContent xmlns:mc="http://schemas.openxmlformats.org/markup-compatibility/2006">
              <mc:Choice xmlns:v="urn:schemas-microsoft-com:vml" Requires="v">
                <p:oleObj spid="_x0000_s302087" name="Equation" r:id="rId4" imgW="4660900" imgH="1485900" progId="Equation.DSMT4">
                  <p:embed/>
                </p:oleObj>
              </mc:Choice>
              <mc:Fallback>
                <p:oleObj name="Equation" r:id="rId4" imgW="4660900" imgH="14859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743200"/>
                        <a:ext cx="7891463"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6506820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4"/>
          <p:cNvSpPr>
            <a:spLocks noGrp="1" noChangeArrowheads="1"/>
          </p:cNvSpPr>
          <p:nvPr>
            <p:ph type="title"/>
          </p:nvPr>
        </p:nvSpPr>
        <p:spPr>
          <a:xfrm>
            <a:off x="533400" y="990600"/>
            <a:ext cx="8458200" cy="1139825"/>
          </a:xfrm>
        </p:spPr>
        <p:txBody>
          <a:bodyPr/>
          <a:lstStyle/>
          <a:p>
            <a:pPr eaLnBrk="1" hangingPunct="1"/>
            <a:r>
              <a:rPr lang="en-US" altLang="en-US" sz="2400">
                <a:solidFill>
                  <a:schemeClr val="tx1"/>
                </a:solidFill>
              </a:rPr>
              <a:t>Average Partial Effect: Averaged over Sample Incomes and Genders for Specific Values of Age</a:t>
            </a:r>
          </a:p>
        </p:txBody>
      </p:sp>
      <p:pic>
        <p:nvPicPr>
          <p:cNvPr id="77827" name="Picture 1"/>
          <p:cNvPicPr>
            <a:picLocks noChangeAspect="1" noChangeArrowheads="1"/>
          </p:cNvPicPr>
          <p:nvPr/>
        </p:nvPicPr>
        <p:blipFill>
          <a:blip r:embed="rId3" cstate="print"/>
          <a:srcRect/>
          <a:stretch>
            <a:fillRect/>
          </a:stretch>
        </p:blipFill>
        <p:spPr bwMode="auto">
          <a:xfrm>
            <a:off x="1219200" y="2362200"/>
            <a:ext cx="7167563" cy="4038600"/>
          </a:xfrm>
          <a:prstGeom prst="rect">
            <a:avLst/>
          </a:prstGeom>
          <a:noFill/>
          <a:ln w="9525">
            <a:noFill/>
            <a:miter lim="800000"/>
            <a:headEnd/>
            <a:tailEnd/>
          </a:ln>
        </p:spPr>
      </p:pic>
    </p:spTree>
    <p:extLst>
      <p:ext uri="{BB962C8B-B14F-4D97-AF65-F5344CB8AC3E}">
        <p14:creationId xmlns:p14="http://schemas.microsoft.com/office/powerpoint/2010/main" val="164764806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3"/>
          <p:cNvSpPr>
            <a:spLocks noGrp="1"/>
          </p:cNvSpPr>
          <p:nvPr>
            <p:ph type="title"/>
          </p:nvPr>
        </p:nvSpPr>
        <p:spPr>
          <a:xfrm>
            <a:off x="381000" y="685800"/>
            <a:ext cx="8229600" cy="1139825"/>
          </a:xfrm>
        </p:spPr>
        <p:txBody>
          <a:bodyPr/>
          <a:lstStyle/>
          <a:p>
            <a:r>
              <a:rPr lang="en-US" altLang="en-US"/>
              <a:t>Simplifications</a:t>
            </a:r>
          </a:p>
        </p:txBody>
      </p:sp>
      <p:graphicFrame>
        <p:nvGraphicFramePr>
          <p:cNvPr id="102403" name="Object 2"/>
          <p:cNvGraphicFramePr>
            <a:graphicFrameLocks noChangeAspect="1"/>
          </p:cNvGraphicFramePr>
          <p:nvPr/>
        </p:nvGraphicFramePr>
        <p:xfrm>
          <a:off x="1082675" y="2057400"/>
          <a:ext cx="7048500" cy="4191000"/>
        </p:xfrm>
        <a:graphic>
          <a:graphicData uri="http://schemas.openxmlformats.org/presentationml/2006/ole">
            <mc:AlternateContent xmlns:mc="http://schemas.openxmlformats.org/markup-compatibility/2006">
              <mc:Choice xmlns:v="urn:schemas-microsoft-com:vml" Requires="v">
                <p:oleObj spid="_x0000_s303111" name="Equation" r:id="rId3" imgW="4356100" imgH="2590800" progId="Equation.DSMT4">
                  <p:embed/>
                </p:oleObj>
              </mc:Choice>
              <mc:Fallback>
                <p:oleObj name="Equation" r:id="rId3" imgW="4356100" imgH="2590800" progId="Equation.DSMT4">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675" y="2057400"/>
                        <a:ext cx="7048500"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04" name="Rectangle 10"/>
          <p:cNvSpPr>
            <a:spLocks noChangeArrowheads="1"/>
          </p:cNvSpPr>
          <p:nvPr/>
        </p:nvSpPr>
        <p:spPr bwMode="auto">
          <a:xfrm>
            <a:off x="1066800" y="4572000"/>
            <a:ext cx="5283200" cy="1752600"/>
          </a:xfrm>
          <a:prstGeom prst="rect">
            <a:avLst/>
          </a:prstGeom>
          <a:solidFill>
            <a:srgbClr val="FFCC99">
              <a:alpha val="16862"/>
            </a:srgbClr>
          </a:solidFill>
          <a:ln w="19050">
            <a:solidFill>
              <a:schemeClr val="tx1"/>
            </a:solidFill>
            <a:miter lim="800000"/>
            <a:headEnd/>
            <a:tailEnd/>
          </a:ln>
        </p:spPr>
        <p:txBody>
          <a:bodyPr wrap="none" anchor="ctr"/>
          <a:lstStyle/>
          <a:p>
            <a:endParaRPr lang="en-US" altLang="en-US"/>
          </a:p>
        </p:txBody>
      </p:sp>
    </p:spTree>
    <p:extLst>
      <p:ext uri="{BB962C8B-B14F-4D97-AF65-F5344CB8AC3E}">
        <p14:creationId xmlns:p14="http://schemas.microsoft.com/office/powerpoint/2010/main" val="7512422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Box 1"/>
          <p:cNvSpPr txBox="1">
            <a:spLocks noChangeArrowheads="1"/>
          </p:cNvSpPr>
          <p:nvPr/>
        </p:nvSpPr>
        <p:spPr bwMode="auto">
          <a:xfrm>
            <a:off x="304800" y="990600"/>
            <a:ext cx="8458200" cy="5632450"/>
          </a:xfrm>
          <a:prstGeom prst="rect">
            <a:avLst/>
          </a:prstGeom>
          <a:noFill/>
          <a:ln w="9525">
            <a:noFill/>
            <a:miter lim="800000"/>
            <a:headEnd/>
            <a:tailEnd/>
          </a:ln>
        </p:spPr>
        <p:txBody>
          <a:bodyPr>
            <a:spAutoFit/>
          </a:bodyPr>
          <a:lstStyle/>
          <a:p>
            <a:r>
              <a:rPr lang="en-US" altLang="en-US"/>
              <a:t>My model includes two equations: s and f, representing smoking participation and smoking frequency. I want to use ziop to separate nonsmokers and potential smokers. So I need to compute P(s=0) and P(s=1, f=0). [P(F=0)=p(S=0)+p(S=1,F=0)]. The problem when I compute ME(P(s=0)) and ME(p(S=1,F=0)). All MEs of P(s=0) are not significant. The estimated coefficients, mus, and rho are all reasonable, and  ME(p(S=1,F=0)) look reasonable as well. I don't know why MEs of s=0 are not significant at all with reasonable coefficients. (I use GAUSS to compute MEs). Is it possible that this happens?</a:t>
            </a:r>
          </a:p>
          <a:p>
            <a:endParaRPr lang="en-US" altLang="en-US"/>
          </a:p>
          <a:p>
            <a:r>
              <a:rPr lang="en-US" altLang="en-US"/>
              <a:t>Response</a:t>
            </a:r>
          </a:p>
          <a:p>
            <a:pPr fontAlgn="t"/>
            <a:r>
              <a:rPr lang="en-US" altLang="en-US"/>
              <a:t>Since the MEs are very nonlinear functions, it can certainly happen that none are</a:t>
            </a:r>
          </a:p>
          <a:p>
            <a:pPr fontAlgn="t"/>
            <a:r>
              <a:rPr lang="en-US" altLang="en-US"/>
              <a:t>significant even if the underlying coefficients are. I can't judge this based on your </a:t>
            </a:r>
          </a:p>
          <a:p>
            <a:pPr fontAlgn="t"/>
            <a:r>
              <a:rPr lang="en-US" altLang="en-US"/>
              <a:t>description, however.  Also, of course, since</a:t>
            </a:r>
          </a:p>
          <a:p>
            <a:pPr fontAlgn="t"/>
            <a:r>
              <a:rPr lang="en-US" altLang="en-US"/>
              <a:t>you computed these with Gauss, I can't comment on the computations.  I would have to </a:t>
            </a:r>
          </a:p>
          <a:p>
            <a:pPr fontAlgn="t"/>
            <a:r>
              <a:rPr lang="en-US" altLang="en-US"/>
              <a:t>assume you programmed them correctly, but I cannot verify that.</a:t>
            </a:r>
          </a:p>
          <a:p>
            <a:endParaRPr lang="en-US" altLang="en-US"/>
          </a:p>
          <a:p>
            <a:r>
              <a:rPr lang="en-US" altLang="en-US"/>
              <a:t>Dear Professor Greene</a:t>
            </a:r>
            <a:br>
              <a:rPr lang="en-US" altLang="en-US"/>
            </a:br>
            <a:r>
              <a:rPr lang="en-US" altLang="en-US"/>
              <a:t>I have finally convinced myself after plenty tests that my GAUSS codes are correct. This leaves me only one conclusion that ZIOPC is not suitable for the data. My co-author and I have to rethink the whole paper, which we have been working on for a couple of months.</a:t>
            </a:r>
            <a:br>
              <a:rPr lang="en-US" altLang="en-US"/>
            </a:br>
            <a:endParaRPr lang="en-US" altLang="en-US"/>
          </a:p>
        </p:txBody>
      </p:sp>
    </p:spTree>
    <p:extLst>
      <p:ext uri="{BB962C8B-B14F-4D97-AF65-F5344CB8AC3E}">
        <p14:creationId xmlns:p14="http://schemas.microsoft.com/office/powerpoint/2010/main" val="23042780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2"/>
          <p:cNvSpPr txBox="1">
            <a:spLocks noChangeArrowheads="1"/>
          </p:cNvSpPr>
          <p:nvPr/>
        </p:nvSpPr>
        <p:spPr bwMode="auto">
          <a:xfrm>
            <a:off x="381000" y="1447800"/>
            <a:ext cx="8382000" cy="4246563"/>
          </a:xfrm>
          <a:prstGeom prst="rect">
            <a:avLst/>
          </a:prstGeom>
          <a:noFill/>
          <a:ln w="9525">
            <a:noFill/>
            <a:miter lim="800000"/>
            <a:headEnd/>
            <a:tailEnd/>
          </a:ln>
        </p:spPr>
        <p:txBody>
          <a:bodyPr>
            <a:spAutoFit/>
          </a:bodyPr>
          <a:lstStyle/>
          <a:p>
            <a:r>
              <a:rPr lang="en-US" altLang="en-US"/>
              <a:t>March 28, 2017</a:t>
            </a:r>
          </a:p>
          <a:p>
            <a:endParaRPr lang="en-US" altLang="en-US"/>
          </a:p>
          <a:p>
            <a:r>
              <a:rPr lang="en-US" altLang="en-US"/>
              <a:t>Dear Bill,</a:t>
            </a:r>
          </a:p>
          <a:p>
            <a:br>
              <a:rPr lang="en-US" altLang="en-US"/>
            </a:br>
            <a:r>
              <a:rPr lang="en-US" altLang="en-US"/>
              <a:t>…  I am working on a paper, where the dependent variable is citation-weighted patents, which has a lot of zeros.  The major independent variables are political variables, and they might be endogenous (</a:t>
            </a:r>
            <a:r>
              <a:rPr lang="en-US" altLang="en-US" b="1">
                <a:solidFill>
                  <a:srgbClr val="FF0000"/>
                </a:solidFill>
              </a:rPr>
              <a:t>that some omitted variables drive both the patents and political variables</a:t>
            </a:r>
            <a:r>
              <a:rPr lang="en-US" altLang="en-US"/>
              <a:t>).  I tried both Poisson and the zero-inflated Poisson (ZIP) regressions, and the Vuong (1989) statistic shows that ZIP is a better model for the data.  </a:t>
            </a:r>
            <a:r>
              <a:rPr lang="en-US" altLang="en-US" b="1">
                <a:solidFill>
                  <a:srgbClr val="FF0000"/>
                </a:solidFill>
              </a:rPr>
              <a:t>I want to further use some instrumental variable approach (IV) for the endogenous variables </a:t>
            </a:r>
            <a:r>
              <a:rPr lang="en-US" altLang="en-US"/>
              <a:t>in the ZIP model, but I couldn't find any regression packages to use.  Do you have any advice?   And given my data is an </a:t>
            </a:r>
            <a:r>
              <a:rPr lang="en-US" altLang="en-US" b="1">
                <a:solidFill>
                  <a:srgbClr val="FF0000"/>
                </a:solidFill>
              </a:rPr>
              <a:t>unbalanced panel</a:t>
            </a:r>
            <a:r>
              <a:rPr lang="en-US" altLang="en-US"/>
              <a:t>, I wonder whether there is any panel estimator for ZIP with endogenous variables?</a:t>
            </a:r>
          </a:p>
          <a:p>
            <a:br>
              <a:rPr lang="en-US" altLang="en-US"/>
            </a:br>
            <a:r>
              <a:rPr lang="en-US" altLang="en-US"/>
              <a:t>Best regards,</a:t>
            </a:r>
          </a:p>
        </p:txBody>
      </p:sp>
    </p:spTree>
    <p:extLst>
      <p:ext uri="{BB962C8B-B14F-4D97-AF65-F5344CB8AC3E}">
        <p14:creationId xmlns:p14="http://schemas.microsoft.com/office/powerpoint/2010/main" val="38291005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914400" y="1371600"/>
            <a:ext cx="8229600" cy="530225"/>
          </a:xfrm>
        </p:spPr>
        <p:txBody>
          <a:bodyPr/>
          <a:lstStyle/>
          <a:p>
            <a:pPr eaLnBrk="1" hangingPunct="1"/>
            <a:r>
              <a:rPr lang="en-US" altLang="en-US">
                <a:solidFill>
                  <a:schemeClr val="tx1"/>
                </a:solidFill>
              </a:rPr>
              <a:t>Nonparametric Regressions</a:t>
            </a:r>
          </a:p>
        </p:txBody>
      </p:sp>
      <p:sp>
        <p:nvSpPr>
          <p:cNvPr id="33795" name="Text Box 5"/>
          <p:cNvSpPr txBox="1">
            <a:spLocks noChangeArrowheads="1"/>
          </p:cNvSpPr>
          <p:nvPr/>
        </p:nvSpPr>
        <p:spPr bwMode="auto">
          <a:xfrm>
            <a:off x="1143000" y="4481513"/>
            <a:ext cx="2209800" cy="395287"/>
          </a:xfrm>
          <a:prstGeom prst="rect">
            <a:avLst/>
          </a:prstGeom>
          <a:noFill/>
          <a:ln w="28575">
            <a:solidFill>
              <a:srgbClr val="000000"/>
            </a:solidFill>
            <a:miter lim="800000"/>
            <a:headEnd/>
            <a:tailEnd/>
          </a:ln>
        </p:spPr>
        <p:txBody>
          <a:bodyPr>
            <a:spAutoFit/>
          </a:bodyPr>
          <a:lstStyle/>
          <a:p>
            <a:pPr>
              <a:spcBef>
                <a:spcPct val="50000"/>
              </a:spcBef>
            </a:pPr>
            <a:r>
              <a:rPr lang="en-US" altLang="en-US" b="1">
                <a:latin typeface="Arial" charset="0"/>
              </a:rPr>
              <a:t>P(Visit)=f(Income)</a:t>
            </a:r>
          </a:p>
        </p:txBody>
      </p:sp>
      <p:pic>
        <p:nvPicPr>
          <p:cNvPr id="33796" name="Picture 6"/>
          <p:cNvPicPr>
            <a:picLocks noChangeAspect="1" noChangeArrowheads="1"/>
          </p:cNvPicPr>
          <p:nvPr/>
        </p:nvPicPr>
        <p:blipFill>
          <a:blip r:embed="rId3" cstate="print"/>
          <a:srcRect/>
          <a:stretch>
            <a:fillRect/>
          </a:stretch>
        </p:blipFill>
        <p:spPr bwMode="auto">
          <a:xfrm>
            <a:off x="609600" y="2124075"/>
            <a:ext cx="3810000" cy="2143125"/>
          </a:xfrm>
          <a:prstGeom prst="rect">
            <a:avLst/>
          </a:prstGeom>
          <a:noFill/>
          <a:ln w="9525">
            <a:noFill/>
            <a:miter lim="800000"/>
            <a:headEnd/>
            <a:tailEnd/>
          </a:ln>
        </p:spPr>
      </p:pic>
      <p:pic>
        <p:nvPicPr>
          <p:cNvPr id="33797" name="Picture 7"/>
          <p:cNvPicPr>
            <a:picLocks noChangeAspect="1" noChangeArrowheads="1"/>
          </p:cNvPicPr>
          <p:nvPr/>
        </p:nvPicPr>
        <p:blipFill>
          <a:blip r:embed="rId4" cstate="print"/>
          <a:srcRect/>
          <a:stretch>
            <a:fillRect/>
          </a:stretch>
        </p:blipFill>
        <p:spPr bwMode="auto">
          <a:xfrm>
            <a:off x="4781550" y="4076700"/>
            <a:ext cx="4057650" cy="2324100"/>
          </a:xfrm>
          <a:prstGeom prst="rect">
            <a:avLst/>
          </a:prstGeom>
          <a:noFill/>
          <a:ln w="9525">
            <a:noFill/>
            <a:miter lim="800000"/>
            <a:headEnd/>
            <a:tailEnd/>
          </a:ln>
        </p:spPr>
      </p:pic>
      <p:sp>
        <p:nvSpPr>
          <p:cNvPr id="33798" name="Text Box 5"/>
          <p:cNvSpPr txBox="1">
            <a:spLocks noChangeArrowheads="1"/>
          </p:cNvSpPr>
          <p:nvPr/>
        </p:nvSpPr>
        <p:spPr bwMode="auto">
          <a:xfrm>
            <a:off x="5638800" y="3429000"/>
            <a:ext cx="2209800" cy="395288"/>
          </a:xfrm>
          <a:prstGeom prst="rect">
            <a:avLst/>
          </a:prstGeom>
          <a:noFill/>
          <a:ln w="28575">
            <a:solidFill>
              <a:srgbClr val="000000"/>
            </a:solidFill>
            <a:miter lim="800000"/>
            <a:headEnd/>
            <a:tailEnd/>
          </a:ln>
        </p:spPr>
        <p:txBody>
          <a:bodyPr>
            <a:spAutoFit/>
          </a:bodyPr>
          <a:lstStyle/>
          <a:p>
            <a:pPr>
              <a:spcBef>
                <a:spcPct val="50000"/>
              </a:spcBef>
            </a:pPr>
            <a:r>
              <a:rPr lang="en-US" altLang="en-US" b="1">
                <a:latin typeface="Arial" charset="0"/>
              </a:rPr>
              <a:t>P(Visit)=f(Age)</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685800" y="1219200"/>
            <a:ext cx="8458200" cy="1139825"/>
          </a:xfrm>
        </p:spPr>
        <p:txBody>
          <a:bodyPr/>
          <a:lstStyle/>
          <a:p>
            <a:pPr eaLnBrk="1" hangingPunct="1"/>
            <a:r>
              <a:rPr lang="en-US" altLang="en-US">
                <a:solidFill>
                  <a:schemeClr val="tx1"/>
                </a:solidFill>
              </a:rPr>
              <a:t>Klein and Spady Semiparametric</a:t>
            </a:r>
            <a:br>
              <a:rPr lang="en-US" altLang="en-US">
                <a:solidFill>
                  <a:schemeClr val="tx1"/>
                </a:solidFill>
              </a:rPr>
            </a:br>
            <a:r>
              <a:rPr lang="en-US" altLang="en-US">
                <a:solidFill>
                  <a:schemeClr val="tx1"/>
                </a:solidFill>
              </a:rPr>
              <a:t>No specific distribution assumed</a:t>
            </a:r>
          </a:p>
        </p:txBody>
      </p:sp>
      <p:sp>
        <p:nvSpPr>
          <p:cNvPr id="35843" name="Text Box 5"/>
          <p:cNvSpPr txBox="1">
            <a:spLocks noChangeArrowheads="1"/>
          </p:cNvSpPr>
          <p:nvPr/>
        </p:nvSpPr>
        <p:spPr bwMode="auto">
          <a:xfrm>
            <a:off x="285750" y="4343400"/>
            <a:ext cx="1609725" cy="1169988"/>
          </a:xfrm>
          <a:prstGeom prst="rect">
            <a:avLst/>
          </a:prstGeom>
          <a:noFill/>
          <a:ln w="19050">
            <a:noFill/>
            <a:miter lim="800000"/>
            <a:headEnd/>
            <a:tailEnd/>
          </a:ln>
        </p:spPr>
        <p:txBody>
          <a:bodyPr>
            <a:spAutoFit/>
          </a:bodyPr>
          <a:lstStyle/>
          <a:p>
            <a:pPr>
              <a:spcBef>
                <a:spcPct val="50000"/>
              </a:spcBef>
            </a:pPr>
            <a:r>
              <a:rPr lang="en-US" altLang="en-US" sz="1400" b="1">
                <a:latin typeface="Arial" charset="0"/>
              </a:rPr>
              <a:t>Note necessary normalizations. Coefficients are relative to FEMALE.</a:t>
            </a:r>
          </a:p>
        </p:txBody>
      </p:sp>
      <p:sp>
        <p:nvSpPr>
          <p:cNvPr id="35844" name="TextBox 4"/>
          <p:cNvSpPr txBox="1">
            <a:spLocks noChangeArrowheads="1"/>
          </p:cNvSpPr>
          <p:nvPr/>
        </p:nvSpPr>
        <p:spPr bwMode="auto">
          <a:xfrm>
            <a:off x="2133600" y="5843588"/>
            <a:ext cx="6096000" cy="376237"/>
          </a:xfrm>
          <a:prstGeom prst="rect">
            <a:avLst/>
          </a:prstGeom>
          <a:noFill/>
          <a:ln w="9525">
            <a:solidFill>
              <a:schemeClr val="tx1"/>
            </a:solidFill>
            <a:miter lim="800000"/>
            <a:headEnd/>
            <a:tailEnd/>
          </a:ln>
        </p:spPr>
        <p:txBody>
          <a:bodyPr>
            <a:spAutoFit/>
          </a:bodyPr>
          <a:lstStyle/>
          <a:p>
            <a:r>
              <a:rPr lang="en-US" altLang="en-US"/>
              <a:t>Prob(y</a:t>
            </a:r>
            <a:r>
              <a:rPr lang="en-US" altLang="en-US" baseline="-25000"/>
              <a:t>i</a:t>
            </a:r>
            <a:r>
              <a:rPr lang="en-US" altLang="en-US"/>
              <a:t> = 1 | x</a:t>
            </a:r>
            <a:r>
              <a:rPr lang="en-US" altLang="en-US" baseline="-25000"/>
              <a:t>i</a:t>
            </a:r>
            <a:r>
              <a:rPr lang="en-US" altLang="en-US"/>
              <a:t> )  =</a:t>
            </a:r>
            <a:r>
              <a:rPr lang="en-US" altLang="en-US">
                <a:latin typeface="Calibri" pitchFamily="34" charset="0"/>
              </a:rPr>
              <a:t>G(</a:t>
            </a:r>
            <a:r>
              <a:rPr lang="en-US" altLang="en-US" b="1">
                <a:latin typeface="Calibri" pitchFamily="34" charset="0"/>
                <a:sym typeface="Symbol" pitchFamily="18" charset="2"/>
              </a:rPr>
              <a:t>’</a:t>
            </a:r>
            <a:r>
              <a:rPr lang="en-US" altLang="en-US" b="1">
                <a:latin typeface="Calibri" pitchFamily="34" charset="0"/>
              </a:rPr>
              <a:t>x</a:t>
            </a:r>
            <a:r>
              <a:rPr lang="en-US" altLang="en-US">
                <a:latin typeface="Calibri" pitchFamily="34" charset="0"/>
              </a:rPr>
              <a:t>)  G is estimated by kernel methods</a:t>
            </a:r>
          </a:p>
        </p:txBody>
      </p:sp>
      <p:pic>
        <p:nvPicPr>
          <p:cNvPr id="35845" name="Picture 2"/>
          <p:cNvPicPr>
            <a:picLocks noChangeAspect="1" noChangeArrowheads="1"/>
          </p:cNvPicPr>
          <p:nvPr/>
        </p:nvPicPr>
        <p:blipFill>
          <a:blip r:embed="rId3" cstate="print"/>
          <a:srcRect/>
          <a:stretch>
            <a:fillRect/>
          </a:stretch>
        </p:blipFill>
        <p:spPr bwMode="auto">
          <a:xfrm>
            <a:off x="1914525" y="2438400"/>
            <a:ext cx="7164388" cy="3181350"/>
          </a:xfrm>
          <a:prstGeom prst="rect">
            <a:avLst/>
          </a:prstGeom>
          <a:noFill/>
          <a:ln w="9525">
            <a:noFill/>
            <a:miter lim="800000"/>
            <a:headEnd/>
            <a:tailEnd/>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itle 1"/>
          <p:cNvSpPr>
            <a:spLocks noGrp="1"/>
          </p:cNvSpPr>
          <p:nvPr>
            <p:ph type="title"/>
          </p:nvPr>
        </p:nvSpPr>
        <p:spPr/>
        <p:txBody>
          <a:bodyPr/>
          <a:lstStyle/>
          <a:p>
            <a:r>
              <a:rPr lang="en-US" altLang="en-US"/>
              <a:t>Bootstrapping</a:t>
            </a:r>
          </a:p>
        </p:txBody>
      </p:sp>
      <p:sp>
        <p:nvSpPr>
          <p:cNvPr id="154627" name="Content Placeholder 2"/>
          <p:cNvSpPr>
            <a:spLocks noGrp="1"/>
          </p:cNvSpPr>
          <p:nvPr>
            <p:ph idx="1"/>
          </p:nvPr>
        </p:nvSpPr>
        <p:spPr>
          <a:xfrm>
            <a:off x="533400" y="1981200"/>
            <a:ext cx="8229600" cy="3657600"/>
          </a:xfrm>
        </p:spPr>
        <p:txBody>
          <a:bodyPr/>
          <a:lstStyle/>
          <a:p>
            <a:pPr>
              <a:buFont typeface="Wingdings" pitchFamily="2" charset="2"/>
              <a:buNone/>
            </a:pPr>
            <a:r>
              <a:rPr lang="en-US" altLang="en-US"/>
              <a:t>For R repetitions:</a:t>
            </a:r>
          </a:p>
          <a:p>
            <a:pPr>
              <a:buFont typeface="Wingdings" pitchFamily="2" charset="2"/>
              <a:buNone/>
            </a:pPr>
            <a:r>
              <a:rPr lang="en-US" altLang="en-US"/>
              <a:t>   Draw N observations with replacement</a:t>
            </a:r>
          </a:p>
          <a:p>
            <a:pPr>
              <a:buFont typeface="Wingdings" pitchFamily="2" charset="2"/>
              <a:buNone/>
            </a:pPr>
            <a:r>
              <a:rPr lang="en-US" altLang="en-US"/>
              <a:t>   Refit the model</a:t>
            </a:r>
          </a:p>
          <a:p>
            <a:pPr>
              <a:buFont typeface="Wingdings" pitchFamily="2" charset="2"/>
              <a:buNone/>
            </a:pPr>
            <a:r>
              <a:rPr lang="en-US" altLang="en-US"/>
              <a:t>   Recompute the vector of partial effects</a:t>
            </a:r>
          </a:p>
          <a:p>
            <a:pPr>
              <a:buFont typeface="Wingdings" pitchFamily="2" charset="2"/>
              <a:buNone/>
            </a:pPr>
            <a:r>
              <a:rPr lang="en-US" altLang="en-US"/>
              <a:t>   Compute the empirical standard deviation of the R observations on the partial effects.</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304800" y="841375"/>
            <a:ext cx="8229600" cy="1139825"/>
          </a:xfrm>
        </p:spPr>
        <p:txBody>
          <a:bodyPr/>
          <a:lstStyle/>
          <a:p>
            <a:pPr eaLnBrk="1" hangingPunct="1"/>
            <a:r>
              <a:rPr lang="en-US" altLang="en-US">
                <a:solidFill>
                  <a:srgbClr val="7030A0"/>
                </a:solidFill>
              </a:rPr>
              <a:t>Partial Effect for Nonlinear Terms</a:t>
            </a:r>
          </a:p>
        </p:txBody>
      </p:sp>
      <p:graphicFrame>
        <p:nvGraphicFramePr>
          <p:cNvPr id="141315" name="Object 2"/>
          <p:cNvGraphicFramePr>
            <a:graphicFrameLocks noChangeAspect="1"/>
          </p:cNvGraphicFramePr>
          <p:nvPr/>
        </p:nvGraphicFramePr>
        <p:xfrm>
          <a:off x="517525" y="2057400"/>
          <a:ext cx="8185150" cy="3248025"/>
        </p:xfrm>
        <a:graphic>
          <a:graphicData uri="http://schemas.openxmlformats.org/presentationml/2006/ole">
            <mc:AlternateContent xmlns:mc="http://schemas.openxmlformats.org/markup-compatibility/2006">
              <mc:Choice xmlns:v="urn:schemas-microsoft-com:vml" Requires="v">
                <p:oleObj spid="_x0000_s305164" name="Equation" r:id="rId4" imgW="4254500" imgH="1689100" progId="Equation.DSMT4">
                  <p:embed/>
                </p:oleObj>
              </mc:Choice>
              <mc:Fallback>
                <p:oleObj name="Equation" r:id="rId4" imgW="4254500" imgH="16891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525" y="2057400"/>
                        <a:ext cx="8185150" cy="3248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1316" name="Object 3"/>
          <p:cNvGraphicFramePr>
            <a:graphicFrameLocks noChangeAspect="1"/>
          </p:cNvGraphicFramePr>
          <p:nvPr/>
        </p:nvGraphicFramePr>
        <p:xfrm>
          <a:off x="533400" y="5486400"/>
          <a:ext cx="8180388" cy="762000"/>
        </p:xfrm>
        <a:graphic>
          <a:graphicData uri="http://schemas.openxmlformats.org/presentationml/2006/ole">
            <mc:AlternateContent xmlns:mc="http://schemas.openxmlformats.org/markup-compatibility/2006">
              <mc:Choice xmlns:v="urn:schemas-microsoft-com:vml" Requires="v">
                <p:oleObj spid="_x0000_s305165" name="Equation" r:id="rId6" imgW="4635500" imgH="431800" progId="Equation.DSMT4">
                  <p:embed/>
                </p:oleObj>
              </mc:Choice>
              <mc:Fallback>
                <p:oleObj name="Equation" r:id="rId6" imgW="4635500" imgH="431800" progId="Equation.DSMT4">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5486400"/>
                        <a:ext cx="8180388"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7431339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4"/>
          <p:cNvSpPr>
            <a:spLocks noGrp="1" noChangeArrowheads="1"/>
          </p:cNvSpPr>
          <p:nvPr>
            <p:ph type="title"/>
          </p:nvPr>
        </p:nvSpPr>
        <p:spPr>
          <a:xfrm>
            <a:off x="533400" y="990600"/>
            <a:ext cx="8458200" cy="1139825"/>
          </a:xfrm>
        </p:spPr>
        <p:txBody>
          <a:bodyPr/>
          <a:lstStyle/>
          <a:p>
            <a:pPr eaLnBrk="1" hangingPunct="1"/>
            <a:r>
              <a:rPr lang="en-US" altLang="en-US" sz="2400">
                <a:solidFill>
                  <a:schemeClr val="tx1"/>
                </a:solidFill>
              </a:rPr>
              <a:t>Average Partial Effect: Averaged over Sample Incomes and Genders for Specific Values of Age</a:t>
            </a:r>
          </a:p>
        </p:txBody>
      </p:sp>
      <p:pic>
        <p:nvPicPr>
          <p:cNvPr id="143363" name="Picture 1"/>
          <p:cNvPicPr>
            <a:picLocks noChangeAspect="1" noChangeArrowheads="1"/>
          </p:cNvPicPr>
          <p:nvPr/>
        </p:nvPicPr>
        <p:blipFill>
          <a:blip r:embed="rId3" cstate="print"/>
          <a:srcRect/>
          <a:stretch>
            <a:fillRect/>
          </a:stretch>
        </p:blipFill>
        <p:spPr bwMode="auto">
          <a:xfrm>
            <a:off x="1143000" y="2362200"/>
            <a:ext cx="6897688" cy="3886200"/>
          </a:xfrm>
          <a:prstGeom prst="rect">
            <a:avLst/>
          </a:prstGeom>
          <a:noFill/>
          <a:ln w="9525">
            <a:noFill/>
            <a:miter lim="800000"/>
            <a:headEnd/>
            <a:tailEnd/>
          </a:ln>
        </p:spPr>
      </p:pic>
    </p:spTree>
    <p:extLst>
      <p:ext uri="{BB962C8B-B14F-4D97-AF65-F5344CB8AC3E}">
        <p14:creationId xmlns:p14="http://schemas.microsoft.com/office/powerpoint/2010/main" val="181936490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1"/>
          <p:cNvPicPr>
            <a:picLocks noChangeAspect="1"/>
          </p:cNvPicPr>
          <p:nvPr/>
        </p:nvPicPr>
        <p:blipFill>
          <a:blip r:embed="rId3" cstate="print"/>
          <a:srcRect/>
          <a:stretch>
            <a:fillRect/>
          </a:stretch>
        </p:blipFill>
        <p:spPr bwMode="auto">
          <a:xfrm>
            <a:off x="685800" y="2590800"/>
            <a:ext cx="8115300" cy="3057525"/>
          </a:xfrm>
          <a:prstGeom prst="rect">
            <a:avLst/>
          </a:prstGeom>
          <a:noFill/>
          <a:ln w="9525">
            <a:noFill/>
            <a:miter lim="800000"/>
            <a:headEnd/>
            <a:tailEnd/>
          </a:ln>
        </p:spPr>
      </p:pic>
      <p:graphicFrame>
        <p:nvGraphicFramePr>
          <p:cNvPr id="145411" name="Object 2"/>
          <p:cNvGraphicFramePr>
            <a:graphicFrameLocks noChangeAspect="1"/>
          </p:cNvGraphicFramePr>
          <p:nvPr/>
        </p:nvGraphicFramePr>
        <p:xfrm>
          <a:off x="685800" y="1447800"/>
          <a:ext cx="7835900" cy="762000"/>
        </p:xfrm>
        <a:graphic>
          <a:graphicData uri="http://schemas.openxmlformats.org/presentationml/2006/ole">
            <mc:AlternateContent xmlns:mc="http://schemas.openxmlformats.org/markup-compatibility/2006">
              <mc:Choice xmlns:v="urn:schemas-microsoft-com:vml" Requires="v">
                <p:oleObj spid="_x0000_s306183" name="Equation" r:id="rId4" imgW="6007100" imgH="584200" progId="Equation.DSMT4">
                  <p:embed/>
                </p:oleObj>
              </mc:Choice>
              <mc:Fallback>
                <p:oleObj name="Equation" r:id="rId4" imgW="6007100" imgH="5842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447800"/>
                        <a:ext cx="78359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7199627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1"/>
          <p:cNvPicPr>
            <a:picLocks noChangeAspect="1"/>
          </p:cNvPicPr>
          <p:nvPr/>
        </p:nvPicPr>
        <p:blipFill>
          <a:blip r:embed="rId2" cstate="print"/>
          <a:srcRect/>
          <a:stretch>
            <a:fillRect/>
          </a:stretch>
        </p:blipFill>
        <p:spPr bwMode="auto">
          <a:xfrm>
            <a:off x="457200" y="1143000"/>
            <a:ext cx="8407400" cy="5105400"/>
          </a:xfrm>
          <a:prstGeom prst="rect">
            <a:avLst/>
          </a:prstGeom>
          <a:noFill/>
          <a:ln w="9525">
            <a:noFill/>
            <a:miter lim="800000"/>
            <a:headEnd/>
            <a:tailEnd/>
          </a:ln>
        </p:spPr>
      </p:pic>
      <p:sp>
        <p:nvSpPr>
          <p:cNvPr id="146435" name="Rectangle 2"/>
          <p:cNvSpPr>
            <a:spLocks noChangeArrowheads="1"/>
          </p:cNvSpPr>
          <p:nvPr/>
        </p:nvSpPr>
        <p:spPr bwMode="auto">
          <a:xfrm>
            <a:off x="228600" y="4343400"/>
            <a:ext cx="8305800" cy="533400"/>
          </a:xfrm>
          <a:prstGeom prst="rect">
            <a:avLst/>
          </a:prstGeom>
          <a:solidFill>
            <a:srgbClr val="FFC000">
              <a:alpha val="21176"/>
            </a:srgbClr>
          </a:solidFill>
          <a:ln w="19050" algn="ctr">
            <a:solidFill>
              <a:schemeClr val="tx1"/>
            </a:solidFill>
            <a:round/>
            <a:headEnd/>
            <a:tailEnd/>
          </a:ln>
        </p:spPr>
        <p:txBody>
          <a:bodyPr wrap="none"/>
          <a:lstStyle/>
          <a:p>
            <a:endParaRPr lang="en-US" altLang="en-US"/>
          </a:p>
        </p:txBody>
      </p:sp>
    </p:spTree>
    <p:extLst>
      <p:ext uri="{BB962C8B-B14F-4D97-AF65-F5344CB8AC3E}">
        <p14:creationId xmlns:p14="http://schemas.microsoft.com/office/powerpoint/2010/main" val="7096840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1"/>
          <p:cNvPicPr>
            <a:picLocks noChangeAspect="1"/>
          </p:cNvPicPr>
          <p:nvPr/>
        </p:nvPicPr>
        <p:blipFill>
          <a:blip r:embed="rId2" cstate="print"/>
          <a:srcRect/>
          <a:stretch>
            <a:fillRect/>
          </a:stretch>
        </p:blipFill>
        <p:spPr bwMode="auto">
          <a:xfrm>
            <a:off x="457200" y="1676400"/>
            <a:ext cx="8337550" cy="3581400"/>
          </a:xfrm>
          <a:prstGeom prst="rect">
            <a:avLst/>
          </a:prstGeom>
          <a:noFill/>
          <a:ln w="9525">
            <a:noFill/>
            <a:miter lim="800000"/>
            <a:headEnd/>
            <a:tailEnd/>
          </a:ln>
        </p:spPr>
      </p:pic>
    </p:spTree>
    <p:extLst>
      <p:ext uri="{BB962C8B-B14F-4D97-AF65-F5344CB8AC3E}">
        <p14:creationId xmlns:p14="http://schemas.microsoft.com/office/powerpoint/2010/main" val="107874863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eaLnBrk="1" hangingPunct="1"/>
            <a:r>
              <a:rPr lang="en-US" altLang="en-US"/>
              <a:t>Endogenous Binary Variable</a:t>
            </a:r>
          </a:p>
        </p:txBody>
      </p:sp>
      <p:graphicFrame>
        <p:nvGraphicFramePr>
          <p:cNvPr id="201731" name="Object 4"/>
          <p:cNvGraphicFramePr>
            <a:graphicFrameLocks noChangeAspect="1"/>
          </p:cNvGraphicFramePr>
          <p:nvPr/>
        </p:nvGraphicFramePr>
        <p:xfrm>
          <a:off x="1066800" y="2133600"/>
          <a:ext cx="7620000" cy="3559175"/>
        </p:xfrm>
        <a:graphic>
          <a:graphicData uri="http://schemas.openxmlformats.org/presentationml/2006/ole">
            <mc:AlternateContent xmlns:mc="http://schemas.openxmlformats.org/markup-compatibility/2006">
              <mc:Choice xmlns:v="urn:schemas-microsoft-com:vml" Requires="v">
                <p:oleObj spid="_x0000_s307207" name="Equation" r:id="rId4" imgW="3860800" imgH="1803400" progId="Equation.DSMT4">
                  <p:embed/>
                </p:oleObj>
              </mc:Choice>
              <mc:Fallback>
                <p:oleObj name="Equation" r:id="rId4" imgW="3860800" imgH="18034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133600"/>
                        <a:ext cx="7620000" cy="3559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2295012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4"/>
          <p:cNvSpPr>
            <a:spLocks noGrp="1" noChangeArrowheads="1"/>
          </p:cNvSpPr>
          <p:nvPr>
            <p:ph type="title"/>
          </p:nvPr>
        </p:nvSpPr>
        <p:spPr/>
        <p:txBody>
          <a:bodyPr/>
          <a:lstStyle/>
          <a:p>
            <a:pPr eaLnBrk="1" hangingPunct="1"/>
            <a:r>
              <a:rPr lang="en-US" altLang="en-US" sz="2800">
                <a:solidFill>
                  <a:schemeClr val="tx1"/>
                </a:solidFill>
              </a:rPr>
              <a:t>APPLICATION:  GENDER ECONOMICS COURSES IN LIBERAL ARTS COLLEGES</a:t>
            </a:r>
          </a:p>
        </p:txBody>
      </p:sp>
      <p:sp>
        <p:nvSpPr>
          <p:cNvPr id="203779" name="Text Box 5"/>
          <p:cNvSpPr txBox="1">
            <a:spLocks noChangeArrowheads="1"/>
          </p:cNvSpPr>
          <p:nvPr/>
        </p:nvSpPr>
        <p:spPr bwMode="auto">
          <a:xfrm>
            <a:off x="457200" y="1905000"/>
            <a:ext cx="8458200" cy="4211638"/>
          </a:xfrm>
          <a:prstGeom prst="rect">
            <a:avLst/>
          </a:prstGeom>
          <a:noFill/>
          <a:ln w="19050">
            <a:noFill/>
            <a:miter lim="800000"/>
            <a:headEnd/>
            <a:tailEnd/>
          </a:ln>
        </p:spPr>
        <p:txBody>
          <a:bodyPr>
            <a:spAutoFit/>
          </a:bodyPr>
          <a:lstStyle/>
          <a:p>
            <a:r>
              <a:rPr lang="en-US" altLang="en-US"/>
              <a:t>Burnett (1997) proposed the following bivariate probit model for the presence of a gender economics course in the curriculum of a liberal arts college:</a:t>
            </a:r>
          </a:p>
          <a:p>
            <a:r>
              <a:rPr lang="en-US" altLang="en-US"/>
              <a:t>The dependent variables in the model are</a:t>
            </a:r>
          </a:p>
          <a:p>
            <a:r>
              <a:rPr lang="en-US" altLang="en-US" i="1"/>
              <a:t>   y</a:t>
            </a:r>
            <a:r>
              <a:rPr lang="en-US" altLang="en-US"/>
              <a:t>1 = presence of a gender economics course,</a:t>
            </a:r>
          </a:p>
          <a:p>
            <a:r>
              <a:rPr lang="en-US" altLang="en-US" i="1"/>
              <a:t>   y</a:t>
            </a:r>
            <a:r>
              <a:rPr lang="en-US" altLang="en-US"/>
              <a:t>2 = presence of a women’s studies program on the campus.</a:t>
            </a:r>
          </a:p>
          <a:p>
            <a:r>
              <a:rPr lang="en-US" altLang="en-US"/>
              <a:t>The independent variables in the model are</a:t>
            </a:r>
            <a:endParaRPr lang="en-US" altLang="en-US" i="1"/>
          </a:p>
          <a:p>
            <a:r>
              <a:rPr lang="en-US" altLang="en-US" i="1"/>
              <a:t>   z</a:t>
            </a:r>
            <a:r>
              <a:rPr lang="en-US" altLang="en-US"/>
              <a:t>1= constant term;</a:t>
            </a:r>
            <a:endParaRPr lang="en-US" altLang="en-US" i="1"/>
          </a:p>
          <a:p>
            <a:r>
              <a:rPr lang="en-US" altLang="en-US" i="1"/>
              <a:t>   z</a:t>
            </a:r>
            <a:r>
              <a:rPr lang="en-US" altLang="en-US"/>
              <a:t>2= academic reputation of the college, coded 1 (best), 2, . . . to 141;</a:t>
            </a:r>
            <a:endParaRPr lang="en-US" altLang="en-US" i="1"/>
          </a:p>
          <a:p>
            <a:r>
              <a:rPr lang="en-US" altLang="en-US" i="1"/>
              <a:t>   z</a:t>
            </a:r>
            <a:r>
              <a:rPr lang="en-US" altLang="en-US"/>
              <a:t>3= size of the full time economics faculty, a count;</a:t>
            </a:r>
            <a:endParaRPr lang="en-US" altLang="en-US" i="1"/>
          </a:p>
          <a:p>
            <a:r>
              <a:rPr lang="en-US" altLang="en-US" i="1"/>
              <a:t>   z</a:t>
            </a:r>
            <a:r>
              <a:rPr lang="en-US" altLang="en-US"/>
              <a:t>4= percentage of the economics faculty that are women, proportion  (0 to 1);</a:t>
            </a:r>
            <a:endParaRPr lang="en-US" altLang="en-US" i="1"/>
          </a:p>
          <a:p>
            <a:r>
              <a:rPr lang="en-US" altLang="en-US" i="1"/>
              <a:t>   z</a:t>
            </a:r>
            <a:r>
              <a:rPr lang="en-US" altLang="en-US"/>
              <a:t>5= religious affiliation of the college, 0 = no, 1 = yes;</a:t>
            </a:r>
            <a:endParaRPr lang="en-US" altLang="en-US" i="1"/>
          </a:p>
          <a:p>
            <a:r>
              <a:rPr lang="en-US" altLang="en-US" i="1"/>
              <a:t>   z</a:t>
            </a:r>
            <a:r>
              <a:rPr lang="en-US" altLang="en-US"/>
              <a:t>6= percentage of the college faculty that are women, proportion (0 to 1);</a:t>
            </a:r>
            <a:endParaRPr lang="en-US" altLang="en-US" i="1"/>
          </a:p>
          <a:p>
            <a:r>
              <a:rPr lang="en-US" altLang="en-US" i="1"/>
              <a:t>   z</a:t>
            </a:r>
            <a:r>
              <a:rPr lang="en-US" altLang="en-US"/>
              <a:t>7–</a:t>
            </a:r>
            <a:r>
              <a:rPr lang="en-US" altLang="en-US" i="1"/>
              <a:t>z</a:t>
            </a:r>
            <a:r>
              <a:rPr lang="en-US" altLang="en-US"/>
              <a:t>10 = regional dummy variables, south, midwest, northeast, west.</a:t>
            </a:r>
          </a:p>
          <a:p>
            <a:r>
              <a:rPr lang="en-US" altLang="en-US"/>
              <a:t>The regressor vectors are</a:t>
            </a:r>
          </a:p>
          <a:p>
            <a:r>
              <a:rPr lang="en-US" altLang="en-US"/>
              <a:t>	</a:t>
            </a:r>
          </a:p>
        </p:txBody>
      </p:sp>
      <p:sp>
        <p:nvSpPr>
          <p:cNvPr id="203780" name="Rectangle 7"/>
          <p:cNvSpPr>
            <a:spLocks noChangeArrowheads="1"/>
          </p:cNvSpPr>
          <p:nvPr/>
        </p:nvSpPr>
        <p:spPr bwMode="auto">
          <a:xfrm>
            <a:off x="0" y="0"/>
            <a:ext cx="3613150" cy="274638"/>
          </a:xfrm>
          <a:prstGeom prst="rect">
            <a:avLst/>
          </a:prstGeom>
          <a:noFill/>
          <a:ln w="19050">
            <a:noFill/>
            <a:miter lim="800000"/>
            <a:headEnd/>
            <a:tailEnd/>
          </a:ln>
        </p:spPr>
        <p:txBody>
          <a:bodyPr wrap="none" anchor="ctr">
            <a:spAutoFit/>
          </a:bodyPr>
          <a:lstStyle/>
          <a:p>
            <a:pPr algn="just" eaLnBrk="1" hangingPunct="1">
              <a:tabLst>
                <a:tab pos="3429000" algn="ctr"/>
                <a:tab pos="6089650" algn="r"/>
              </a:tabLst>
            </a:pPr>
            <a:r>
              <a:rPr lang="en-US" altLang="en-US" sz="1200">
                <a:cs typeface="Times New Roman" pitchFamily="18" charset="0"/>
              </a:rPr>
              <a:t>	</a:t>
            </a:r>
            <a:endParaRPr lang="en-US" altLang="en-US" sz="2400"/>
          </a:p>
        </p:txBody>
      </p:sp>
      <p:graphicFrame>
        <p:nvGraphicFramePr>
          <p:cNvPr id="203781" name="Object 6"/>
          <p:cNvGraphicFramePr>
            <a:graphicFrameLocks noChangeAspect="1"/>
          </p:cNvGraphicFramePr>
          <p:nvPr/>
        </p:nvGraphicFramePr>
        <p:xfrm>
          <a:off x="3055938" y="5445125"/>
          <a:ext cx="5070475" cy="431800"/>
        </p:xfrm>
        <a:graphic>
          <a:graphicData uri="http://schemas.openxmlformats.org/presentationml/2006/ole">
            <mc:AlternateContent xmlns:mc="http://schemas.openxmlformats.org/markup-compatibility/2006">
              <mc:Choice xmlns:v="urn:schemas-microsoft-com:vml" Requires="v">
                <p:oleObj spid="_x0000_s308231" name="Equation" r:id="rId4" imgW="2692400" imgH="228600" progId="Equation.DSMT4">
                  <p:embed/>
                </p:oleObj>
              </mc:Choice>
              <mc:Fallback>
                <p:oleObj name="Equation" r:id="rId4" imgW="2692400" imgH="2286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5938" y="5445125"/>
                        <a:ext cx="5070475"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3782" name="Rectangle 9"/>
          <p:cNvSpPr>
            <a:spLocks noChangeArrowheads="1"/>
          </p:cNvSpPr>
          <p:nvPr/>
        </p:nvSpPr>
        <p:spPr bwMode="auto">
          <a:xfrm>
            <a:off x="0" y="0"/>
            <a:ext cx="9144000" cy="0"/>
          </a:xfrm>
          <a:prstGeom prst="rect">
            <a:avLst/>
          </a:prstGeom>
          <a:noFill/>
          <a:ln w="19050">
            <a:noFill/>
            <a:miter lim="800000"/>
            <a:headEnd/>
            <a:tailEnd/>
          </a:ln>
        </p:spPr>
        <p:txBody>
          <a:bodyPr wrap="none" anchor="ctr">
            <a:spAutoFit/>
          </a:bodyPr>
          <a:lstStyle/>
          <a:p>
            <a:endParaRPr lang="en-US" altLang="en-US"/>
          </a:p>
        </p:txBody>
      </p:sp>
    </p:spTree>
    <p:extLst>
      <p:ext uri="{BB962C8B-B14F-4D97-AF65-F5344CB8AC3E}">
        <p14:creationId xmlns:p14="http://schemas.microsoft.com/office/powerpoint/2010/main" val="300949312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pPr eaLnBrk="1" hangingPunct="1"/>
            <a:r>
              <a:rPr lang="en-US" altLang="en-US"/>
              <a:t>Bivariate Probit</a:t>
            </a:r>
          </a:p>
        </p:txBody>
      </p:sp>
      <p:graphicFrame>
        <p:nvGraphicFramePr>
          <p:cNvPr id="205827" name="Object 4"/>
          <p:cNvGraphicFramePr>
            <a:graphicFrameLocks noGrp="1" noChangeAspect="1"/>
          </p:cNvGraphicFramePr>
          <p:nvPr>
            <p:ph idx="1"/>
          </p:nvPr>
        </p:nvGraphicFramePr>
        <p:xfrm>
          <a:off x="1489075" y="1828800"/>
          <a:ext cx="6165850" cy="4302125"/>
        </p:xfrm>
        <a:graphic>
          <a:graphicData uri="http://schemas.openxmlformats.org/presentationml/2006/ole">
            <mc:AlternateContent xmlns:mc="http://schemas.openxmlformats.org/markup-compatibility/2006">
              <mc:Choice xmlns:v="urn:schemas-microsoft-com:vml" Requires="v">
                <p:oleObj spid="_x0000_s309255" name="Bitmap Image" r:id="rId4" imgW="6771429" imgH="4723810" progId="PBrush">
                  <p:embed/>
                </p:oleObj>
              </mc:Choice>
              <mc:Fallback>
                <p:oleObj name="Bitmap Image" r:id="rId4" imgW="6771429" imgH="4723810" progId="PBrush">
                  <p:embed/>
                  <p:pic>
                    <p:nvPicPr>
                      <p:cNvPr id="0" name="Picture 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9075" y="1828800"/>
                        <a:ext cx="6165850"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26689768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r>
              <a:rPr lang="en-US" altLang="en-US"/>
              <a:t>Likelihood Function</a:t>
            </a:r>
          </a:p>
        </p:txBody>
      </p:sp>
      <p:pic>
        <p:nvPicPr>
          <p:cNvPr id="197635" name="Picture 4"/>
          <p:cNvPicPr>
            <a:picLocks noChangeAspect="1" noChangeArrowheads="1"/>
          </p:cNvPicPr>
          <p:nvPr/>
        </p:nvPicPr>
        <p:blipFill>
          <a:blip r:embed="rId3" cstate="print"/>
          <a:srcRect/>
          <a:stretch>
            <a:fillRect/>
          </a:stretch>
        </p:blipFill>
        <p:spPr bwMode="auto">
          <a:xfrm>
            <a:off x="457200" y="838200"/>
            <a:ext cx="8305800" cy="5915025"/>
          </a:xfrm>
          <a:prstGeom prst="rect">
            <a:avLst/>
          </a:prstGeom>
          <a:noFill/>
          <a:ln w="9525">
            <a:noFill/>
            <a:miter lim="800000"/>
            <a:headEnd/>
            <a:tailEnd/>
          </a:ln>
        </p:spPr>
      </p:pic>
    </p:spTree>
    <p:extLst>
      <p:ext uri="{BB962C8B-B14F-4D97-AF65-F5344CB8AC3E}">
        <p14:creationId xmlns:p14="http://schemas.microsoft.com/office/powerpoint/2010/main" val="302858010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4"/>
          <p:cNvSpPr>
            <a:spLocks noGrp="1" noChangeArrowheads="1"/>
          </p:cNvSpPr>
          <p:nvPr>
            <p:ph type="title"/>
          </p:nvPr>
        </p:nvSpPr>
        <p:spPr/>
        <p:txBody>
          <a:bodyPr/>
          <a:lstStyle/>
          <a:p>
            <a:pPr eaLnBrk="1" hangingPunct="1"/>
            <a:r>
              <a:rPr lang="en-US" altLang="en-US"/>
              <a:t>Labor Supply Model</a:t>
            </a:r>
          </a:p>
        </p:txBody>
      </p:sp>
      <p:pic>
        <p:nvPicPr>
          <p:cNvPr id="199683" name="Picture 5"/>
          <p:cNvPicPr>
            <a:picLocks noChangeAspect="1" noChangeArrowheads="1"/>
          </p:cNvPicPr>
          <p:nvPr/>
        </p:nvPicPr>
        <p:blipFill>
          <a:blip r:embed="rId3" cstate="print"/>
          <a:srcRect/>
          <a:stretch>
            <a:fillRect/>
          </a:stretch>
        </p:blipFill>
        <p:spPr bwMode="auto">
          <a:xfrm>
            <a:off x="1143000" y="1828800"/>
            <a:ext cx="6799263" cy="4953000"/>
          </a:xfrm>
          <a:prstGeom prst="rect">
            <a:avLst/>
          </a:prstGeom>
          <a:noFill/>
          <a:ln w="9525">
            <a:noFill/>
            <a:miter lim="800000"/>
            <a:headEnd/>
            <a:tailEnd/>
          </a:ln>
        </p:spPr>
      </p:pic>
    </p:spTree>
    <p:extLst>
      <p:ext uri="{BB962C8B-B14F-4D97-AF65-F5344CB8AC3E}">
        <p14:creationId xmlns:p14="http://schemas.microsoft.com/office/powerpoint/2010/main" val="28768701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533400" y="609600"/>
            <a:ext cx="8229600" cy="530225"/>
          </a:xfrm>
        </p:spPr>
        <p:txBody>
          <a:bodyPr/>
          <a:lstStyle/>
          <a:p>
            <a:pPr eaLnBrk="1" hangingPunct="1"/>
            <a:r>
              <a:rPr lang="en-US" altLang="en-US" b="1">
                <a:solidFill>
                  <a:srgbClr val="7030A0"/>
                </a:solidFill>
              </a:rPr>
              <a:t>Endogenous RHS Variable</a:t>
            </a:r>
          </a:p>
        </p:txBody>
      </p:sp>
      <p:sp>
        <p:nvSpPr>
          <p:cNvPr id="55299" name="Rectangle 3"/>
          <p:cNvSpPr>
            <a:spLocks noGrp="1" noChangeArrowheads="1"/>
          </p:cNvSpPr>
          <p:nvPr>
            <p:ph idx="1"/>
          </p:nvPr>
        </p:nvSpPr>
        <p:spPr>
          <a:xfrm>
            <a:off x="533400" y="1447800"/>
            <a:ext cx="8077200" cy="4530725"/>
          </a:xfrm>
        </p:spPr>
        <p:txBody>
          <a:bodyPr/>
          <a:lstStyle/>
          <a:p>
            <a:pPr eaLnBrk="1" hangingPunct="1">
              <a:defRPr/>
            </a:pPr>
            <a:r>
              <a:rPr lang="en-US" dirty="0"/>
              <a:t>U*  </a:t>
            </a:r>
            <a:r>
              <a:rPr lang="en-US" dirty="0">
                <a:latin typeface="+mj-lt"/>
              </a:rPr>
              <a:t>=</a:t>
            </a:r>
            <a:r>
              <a:rPr lang="en-US" dirty="0"/>
              <a:t> </a:t>
            </a:r>
            <a:r>
              <a:rPr lang="el-GR" b="1" dirty="0"/>
              <a:t>β</a:t>
            </a:r>
            <a:r>
              <a:rPr lang="en-US" b="1" dirty="0"/>
              <a:t>’x</a:t>
            </a:r>
            <a:r>
              <a:rPr lang="en-US" dirty="0"/>
              <a:t> + </a:t>
            </a:r>
            <a:r>
              <a:rPr lang="el-GR" dirty="0">
                <a:latin typeface="Arial" charset="0"/>
                <a:cs typeface="Arial" charset="0"/>
              </a:rPr>
              <a:t>θ</a:t>
            </a:r>
            <a:r>
              <a:rPr lang="en-US" dirty="0">
                <a:latin typeface="Arial" charset="0"/>
                <a:cs typeface="Arial" charset="0"/>
              </a:rPr>
              <a:t>h +</a:t>
            </a:r>
            <a:r>
              <a:rPr lang="en-US" dirty="0"/>
              <a:t> </a:t>
            </a:r>
            <a:r>
              <a:rPr lang="el-GR" dirty="0"/>
              <a:t>ε</a:t>
            </a:r>
            <a:br>
              <a:rPr lang="en-US" dirty="0"/>
            </a:br>
            <a:r>
              <a:rPr lang="en-US" dirty="0">
                <a:latin typeface="Arial" charset="0"/>
              </a:rPr>
              <a:t>y     = 1[U* &gt; 0]</a:t>
            </a:r>
          </a:p>
          <a:p>
            <a:pPr eaLnBrk="1" hangingPunct="1">
              <a:buFont typeface="Wingdings" pitchFamily="2" charset="2"/>
              <a:buNone/>
              <a:defRPr/>
            </a:pPr>
            <a:r>
              <a:rPr lang="en-US" dirty="0"/>
              <a:t>   </a:t>
            </a:r>
            <a:r>
              <a:rPr lang="en-US" dirty="0">
                <a:latin typeface="Arial" charset="0"/>
              </a:rPr>
              <a:t>E[</a:t>
            </a:r>
            <a:r>
              <a:rPr lang="el-GR" dirty="0">
                <a:latin typeface="Arial" charset="0"/>
              </a:rPr>
              <a:t>ε</a:t>
            </a:r>
            <a:r>
              <a:rPr lang="en-US" dirty="0">
                <a:latin typeface="Arial" charset="0"/>
              </a:rPr>
              <a:t>|h] ≠ 0 (h is endogenous)</a:t>
            </a:r>
          </a:p>
          <a:p>
            <a:pPr lvl="1">
              <a:defRPr/>
            </a:pPr>
            <a:r>
              <a:rPr lang="en-US">
                <a:latin typeface="Arial" charset="0"/>
              </a:rPr>
              <a:t>Case 1: h is binary = a treatment effect</a:t>
            </a:r>
          </a:p>
          <a:p>
            <a:pPr lvl="1" eaLnBrk="1" hangingPunct="1">
              <a:defRPr/>
            </a:pPr>
            <a:r>
              <a:rPr lang="en-US">
                <a:latin typeface="Arial" charset="0"/>
              </a:rPr>
              <a:t>Case 2: </a:t>
            </a:r>
            <a:r>
              <a:rPr lang="en-US" dirty="0">
                <a:latin typeface="Arial" charset="0"/>
              </a:rPr>
              <a:t>h is continuous</a:t>
            </a:r>
          </a:p>
          <a:p>
            <a:pPr eaLnBrk="1" hangingPunct="1">
              <a:defRPr/>
            </a:pPr>
            <a:r>
              <a:rPr lang="en-US">
                <a:latin typeface="Arial" charset="0"/>
              </a:rPr>
              <a:t>Approaches</a:t>
            </a:r>
            <a:endParaRPr lang="en-US" dirty="0">
              <a:latin typeface="Arial" charset="0"/>
            </a:endParaRPr>
          </a:p>
          <a:p>
            <a:pPr lvl="1" eaLnBrk="1" hangingPunct="1">
              <a:defRPr/>
            </a:pPr>
            <a:r>
              <a:rPr lang="en-US" dirty="0">
                <a:latin typeface="Arial" charset="0"/>
              </a:rPr>
              <a:t>Parametric: Maximum Likelihood</a:t>
            </a:r>
          </a:p>
          <a:p>
            <a:pPr lvl="1" eaLnBrk="1" hangingPunct="1">
              <a:defRPr/>
            </a:pPr>
            <a:r>
              <a:rPr lang="en-US" dirty="0" err="1">
                <a:latin typeface="Arial" charset="0"/>
              </a:rPr>
              <a:t>Semiparametric</a:t>
            </a:r>
            <a:r>
              <a:rPr lang="en-US" dirty="0">
                <a:latin typeface="Arial" charset="0"/>
              </a:rPr>
              <a:t> (not developed here): </a:t>
            </a:r>
          </a:p>
          <a:p>
            <a:pPr lvl="2" eaLnBrk="1" hangingPunct="1">
              <a:defRPr/>
            </a:pPr>
            <a:r>
              <a:rPr lang="en-US" dirty="0">
                <a:latin typeface="Arial" charset="0"/>
              </a:rPr>
              <a:t>GMM</a:t>
            </a:r>
          </a:p>
          <a:p>
            <a:pPr lvl="2" eaLnBrk="1" hangingPunct="1">
              <a:defRPr/>
            </a:pPr>
            <a:r>
              <a:rPr lang="en-US" dirty="0">
                <a:latin typeface="Arial" charset="0"/>
              </a:rPr>
              <a:t>Various approaches for </a:t>
            </a:r>
            <a:r>
              <a:rPr lang="en-US">
                <a:latin typeface="Arial" charset="0"/>
              </a:rPr>
              <a:t>case 2</a:t>
            </a:r>
          </a:p>
          <a:p>
            <a:pPr lvl="1">
              <a:defRPr/>
            </a:pPr>
            <a:r>
              <a:rPr lang="en-US">
                <a:latin typeface="Arial" charset="0"/>
              </a:rPr>
              <a:t>2 Stage least squares – a good approximation?</a:t>
            </a:r>
            <a:endParaRPr lang="en-US" dirty="0">
              <a:latin typeface="Arial" charset="0"/>
            </a:endParaRPr>
          </a:p>
        </p:txBody>
      </p:sp>
    </p:spTree>
    <p:extLst>
      <p:ext uri="{BB962C8B-B14F-4D97-AF65-F5344CB8AC3E}">
        <p14:creationId xmlns:p14="http://schemas.microsoft.com/office/powerpoint/2010/main" val="304262586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685800" y="1219200"/>
            <a:ext cx="8229600" cy="530225"/>
          </a:xfrm>
        </p:spPr>
        <p:txBody>
          <a:bodyPr/>
          <a:lstStyle/>
          <a:p>
            <a:pPr eaLnBrk="1" hangingPunct="1"/>
            <a:r>
              <a:rPr lang="en-US" altLang="en-US"/>
              <a:t>Endogenous Continuous Variable</a:t>
            </a:r>
          </a:p>
        </p:txBody>
      </p:sp>
      <p:sp>
        <p:nvSpPr>
          <p:cNvPr id="171011" name="Rectangle 3"/>
          <p:cNvSpPr>
            <a:spLocks noGrp="1" noChangeArrowheads="1"/>
          </p:cNvSpPr>
          <p:nvPr>
            <p:ph idx="1"/>
          </p:nvPr>
        </p:nvSpPr>
        <p:spPr>
          <a:xfrm>
            <a:off x="1066800" y="1752600"/>
            <a:ext cx="7543800" cy="4191000"/>
          </a:xfrm>
        </p:spPr>
        <p:txBody>
          <a:bodyPr/>
          <a:lstStyle/>
          <a:p>
            <a:pPr eaLnBrk="1" hangingPunct="1">
              <a:buFont typeface="Wingdings" pitchFamily="2" charset="2"/>
              <a:buNone/>
            </a:pPr>
            <a:r>
              <a:rPr lang="en-US" altLang="en-US"/>
              <a:t>   U* = </a:t>
            </a:r>
            <a:r>
              <a:rPr lang="el-GR" altLang="en-US" b="1"/>
              <a:t>β</a:t>
            </a:r>
            <a:r>
              <a:rPr lang="en-US" altLang="en-US" b="1"/>
              <a:t>’x</a:t>
            </a:r>
            <a:r>
              <a:rPr lang="en-US" altLang="en-US"/>
              <a:t> + </a:t>
            </a:r>
            <a:r>
              <a:rPr lang="el-GR" altLang="en-US">
                <a:latin typeface="Arial" charset="0"/>
                <a:cs typeface="Arial" charset="0"/>
              </a:rPr>
              <a:t>θ</a:t>
            </a:r>
            <a:r>
              <a:rPr lang="en-US" altLang="en-US">
                <a:latin typeface="Arial" charset="0"/>
                <a:cs typeface="Arial" charset="0"/>
              </a:rPr>
              <a:t>h +</a:t>
            </a:r>
            <a:r>
              <a:rPr lang="en-US" altLang="en-US"/>
              <a:t> </a:t>
            </a:r>
            <a:r>
              <a:rPr lang="el-GR" altLang="en-US"/>
              <a:t>ε</a:t>
            </a:r>
            <a:br>
              <a:rPr lang="en-US" altLang="en-US"/>
            </a:br>
            <a:r>
              <a:rPr lang="en-US" altLang="en-US"/>
              <a:t>y   = 1[U* &gt; 0]     </a:t>
            </a:r>
            <a:r>
              <a:rPr lang="en-US" altLang="en-US" b="1">
                <a:solidFill>
                  <a:srgbClr val="FF0000"/>
                </a:solidFill>
                <a:sym typeface="Symbol" pitchFamily="18" charset="2"/>
              </a:rPr>
              <a:t></a:t>
            </a:r>
            <a:br>
              <a:rPr lang="en-US" altLang="en-US"/>
            </a:br>
            <a:r>
              <a:rPr lang="en-US" altLang="en-US"/>
              <a:t>h   = </a:t>
            </a:r>
            <a:r>
              <a:rPr lang="el-GR" altLang="en-US" b="1"/>
              <a:t>α</a:t>
            </a:r>
            <a:r>
              <a:rPr lang="en-US" altLang="en-US" b="1"/>
              <a:t>’z</a:t>
            </a:r>
            <a:r>
              <a:rPr lang="en-US" altLang="en-US"/>
              <a:t>        + u</a:t>
            </a:r>
            <a:endParaRPr lang="el-GR" altLang="en-US"/>
          </a:p>
          <a:p>
            <a:pPr eaLnBrk="1" hangingPunct="1">
              <a:buFont typeface="Wingdings" pitchFamily="2" charset="2"/>
              <a:buNone/>
            </a:pPr>
            <a:r>
              <a:rPr lang="en-US" altLang="en-US"/>
              <a:t>   E[</a:t>
            </a:r>
            <a:r>
              <a:rPr lang="el-GR" altLang="en-US"/>
              <a:t>ε</a:t>
            </a:r>
            <a:r>
              <a:rPr lang="en-US" altLang="en-US"/>
              <a:t>|h] ≠ 0 </a:t>
            </a:r>
            <a:r>
              <a:rPr lang="en-US" altLang="en-US">
                <a:sym typeface="Wingdings" pitchFamily="2" charset="2"/>
              </a:rPr>
              <a:t> Cov[u, </a:t>
            </a:r>
            <a:r>
              <a:rPr lang="el-GR" altLang="en-US"/>
              <a:t>ε</a:t>
            </a:r>
            <a:r>
              <a:rPr lang="en-US" altLang="en-US">
                <a:sym typeface="Wingdings" pitchFamily="2" charset="2"/>
              </a:rPr>
              <a:t>] </a:t>
            </a:r>
            <a:r>
              <a:rPr lang="en-US" altLang="en-US"/>
              <a:t>≠ 0</a:t>
            </a:r>
          </a:p>
          <a:p>
            <a:pPr eaLnBrk="1" hangingPunct="1">
              <a:buFont typeface="Wingdings" pitchFamily="2" charset="2"/>
              <a:buNone/>
            </a:pPr>
            <a:r>
              <a:rPr lang="en-US" altLang="en-US"/>
              <a:t>   </a:t>
            </a:r>
            <a:r>
              <a:rPr lang="en-US" altLang="en-US">
                <a:latin typeface="Arial" charset="0"/>
              </a:rPr>
              <a:t>Additional Assumptions:</a:t>
            </a:r>
          </a:p>
          <a:p>
            <a:pPr eaLnBrk="1" hangingPunct="1">
              <a:buFont typeface="Wingdings" pitchFamily="2" charset="2"/>
              <a:buNone/>
            </a:pPr>
            <a:r>
              <a:rPr lang="en-US" altLang="en-US"/>
              <a:t>   (u,</a:t>
            </a:r>
            <a:r>
              <a:rPr lang="el-GR" altLang="en-US"/>
              <a:t>ε</a:t>
            </a:r>
            <a:r>
              <a:rPr lang="en-US" altLang="en-US"/>
              <a:t>)  ~  N[(0,0),(</a:t>
            </a:r>
            <a:r>
              <a:rPr lang="el-GR" altLang="en-US"/>
              <a:t>σ</a:t>
            </a:r>
            <a:r>
              <a:rPr lang="en-US" altLang="en-US" baseline="-25000"/>
              <a:t>u</a:t>
            </a:r>
            <a:r>
              <a:rPr lang="en-US" altLang="en-US" baseline="30000"/>
              <a:t>2</a:t>
            </a:r>
            <a:r>
              <a:rPr lang="en-US" altLang="en-US"/>
              <a:t>, </a:t>
            </a:r>
            <a:r>
              <a:rPr lang="el-GR" altLang="en-US"/>
              <a:t>ρσ</a:t>
            </a:r>
            <a:r>
              <a:rPr lang="en-US" altLang="en-US" baseline="-25000"/>
              <a:t>u</a:t>
            </a:r>
            <a:r>
              <a:rPr lang="en-US" altLang="en-US"/>
              <a:t>, 1)]</a:t>
            </a:r>
          </a:p>
          <a:p>
            <a:pPr eaLnBrk="1" hangingPunct="1">
              <a:buFont typeface="Wingdings" pitchFamily="2" charset="2"/>
              <a:buNone/>
            </a:pPr>
            <a:r>
              <a:rPr lang="en-US" altLang="en-US"/>
              <a:t>   </a:t>
            </a:r>
            <a:r>
              <a:rPr lang="en-US" altLang="en-US" b="1">
                <a:latin typeface="Arial" charset="0"/>
              </a:rPr>
              <a:t>z</a:t>
            </a:r>
            <a:r>
              <a:rPr lang="en-US" altLang="en-US">
                <a:latin typeface="Arial" charset="0"/>
              </a:rPr>
              <a:t>          =  a valid set of exogenous</a:t>
            </a:r>
            <a:br>
              <a:rPr lang="en-US" altLang="en-US">
                <a:latin typeface="Arial" charset="0"/>
              </a:rPr>
            </a:br>
            <a:r>
              <a:rPr lang="en-US" altLang="en-US">
                <a:latin typeface="Arial" charset="0"/>
              </a:rPr>
              <a:t>                variables, uncorrelated with (u,</a:t>
            </a:r>
            <a:r>
              <a:rPr lang="el-GR" altLang="en-US"/>
              <a:t>ε</a:t>
            </a:r>
            <a:r>
              <a:rPr lang="en-US" altLang="en-US"/>
              <a:t>)</a:t>
            </a:r>
          </a:p>
        </p:txBody>
      </p:sp>
      <p:sp>
        <p:nvSpPr>
          <p:cNvPr id="171012" name="Rectangle 3"/>
          <p:cNvSpPr>
            <a:spLocks noChangeArrowheads="1"/>
          </p:cNvSpPr>
          <p:nvPr/>
        </p:nvSpPr>
        <p:spPr bwMode="auto">
          <a:xfrm>
            <a:off x="4191000" y="1828800"/>
            <a:ext cx="381000" cy="1219200"/>
          </a:xfrm>
          <a:prstGeom prst="rect">
            <a:avLst/>
          </a:prstGeom>
          <a:solidFill>
            <a:srgbClr val="7030A0">
              <a:alpha val="16862"/>
            </a:srgbClr>
          </a:solidFill>
          <a:ln w="19050" algn="ctr">
            <a:solidFill>
              <a:schemeClr val="tx1"/>
            </a:solidFill>
            <a:round/>
            <a:headEnd/>
            <a:tailEnd/>
          </a:ln>
        </p:spPr>
        <p:txBody>
          <a:bodyPr wrap="none"/>
          <a:lstStyle/>
          <a:p>
            <a:endParaRPr lang="en-US" altLang="en-US"/>
          </a:p>
        </p:txBody>
      </p:sp>
      <p:sp>
        <p:nvSpPr>
          <p:cNvPr id="5" name="TextBox 4"/>
          <p:cNvSpPr txBox="1"/>
          <p:nvPr/>
        </p:nvSpPr>
        <p:spPr>
          <a:xfrm>
            <a:off x="5105400" y="2209800"/>
            <a:ext cx="3886200" cy="523875"/>
          </a:xfrm>
          <a:prstGeom prst="rect">
            <a:avLst/>
          </a:prstGeom>
          <a:noFill/>
          <a:ln w="28575">
            <a:solidFill>
              <a:schemeClr val="tx1"/>
            </a:solidFill>
          </a:ln>
        </p:spPr>
        <p:txBody>
          <a:bodyPr>
            <a:spAutoFit/>
          </a:bodyPr>
          <a:lstStyle/>
          <a:p>
            <a:pPr>
              <a:defRPr/>
            </a:pPr>
            <a:r>
              <a:rPr lang="en-US" sz="1400" b="1" dirty="0">
                <a:latin typeface="+mj-lt"/>
              </a:rPr>
              <a:t>Correlation = </a:t>
            </a:r>
            <a:r>
              <a:rPr lang="el-GR" sz="1400" b="1" dirty="0">
                <a:latin typeface="+mj-lt"/>
              </a:rPr>
              <a:t>ρ</a:t>
            </a:r>
            <a:r>
              <a:rPr lang="en-US" sz="1400" b="1" dirty="0">
                <a:latin typeface="+mj-lt"/>
              </a:rPr>
              <a:t>.</a:t>
            </a:r>
          </a:p>
          <a:p>
            <a:pPr>
              <a:defRPr/>
            </a:pPr>
            <a:r>
              <a:rPr lang="en-US" sz="1400" b="1" dirty="0">
                <a:latin typeface="+mj-lt"/>
              </a:rPr>
              <a:t>This is the source of the </a:t>
            </a:r>
            <a:r>
              <a:rPr lang="en-US" sz="1400" b="1" dirty="0" err="1">
                <a:latin typeface="+mj-lt"/>
              </a:rPr>
              <a:t>endogeneity</a:t>
            </a:r>
            <a:r>
              <a:rPr lang="en-US" sz="1400" b="1" dirty="0">
                <a:latin typeface="+mj-lt"/>
              </a:rPr>
              <a:t>  </a:t>
            </a:r>
          </a:p>
        </p:txBody>
      </p:sp>
      <p:sp>
        <p:nvSpPr>
          <p:cNvPr id="10" name="TextBox 9"/>
          <p:cNvSpPr txBox="1"/>
          <p:nvPr/>
        </p:nvSpPr>
        <p:spPr>
          <a:xfrm>
            <a:off x="1143000" y="5791200"/>
            <a:ext cx="7315200" cy="338138"/>
          </a:xfrm>
          <a:prstGeom prst="rect">
            <a:avLst/>
          </a:prstGeom>
          <a:noFill/>
        </p:spPr>
        <p:txBody>
          <a:bodyPr>
            <a:spAutoFit/>
          </a:bodyPr>
          <a:lstStyle/>
          <a:p>
            <a:pPr>
              <a:defRPr/>
            </a:pPr>
            <a:r>
              <a:rPr lang="en-US" sz="1600" b="1">
                <a:solidFill>
                  <a:srgbClr val="FF0000"/>
                </a:solidFill>
                <a:latin typeface="+mj-lt"/>
              </a:rPr>
              <a:t>This is not IV estimation. Z may be uncorrelated with X without problems.</a:t>
            </a:r>
          </a:p>
        </p:txBody>
      </p:sp>
    </p:spTree>
    <p:extLst>
      <p:ext uri="{BB962C8B-B14F-4D97-AF65-F5344CB8AC3E}">
        <p14:creationId xmlns:p14="http://schemas.microsoft.com/office/powerpoint/2010/main" val="114707580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3"/>
          <p:cNvSpPr>
            <a:spLocks noGrp="1"/>
          </p:cNvSpPr>
          <p:nvPr>
            <p:ph type="title" idx="4294967295"/>
          </p:nvPr>
        </p:nvSpPr>
        <p:spPr>
          <a:xfrm>
            <a:off x="4495800" y="1905000"/>
            <a:ext cx="4648200" cy="381000"/>
          </a:xfrm>
        </p:spPr>
        <p:txBody>
          <a:bodyPr/>
          <a:lstStyle/>
          <a:p>
            <a:pPr eaLnBrk="1" hangingPunct="1"/>
            <a:r>
              <a:rPr lang="en-US" altLang="en-US"/>
              <a:t>Endogenous Income</a:t>
            </a:r>
          </a:p>
        </p:txBody>
      </p:sp>
      <p:pic>
        <p:nvPicPr>
          <p:cNvPr id="173059" name="Picture 2"/>
          <p:cNvPicPr>
            <a:picLocks noChangeAspect="1" noChangeArrowheads="1"/>
          </p:cNvPicPr>
          <p:nvPr/>
        </p:nvPicPr>
        <p:blipFill>
          <a:blip r:embed="rId3" cstate="print"/>
          <a:srcRect/>
          <a:stretch>
            <a:fillRect/>
          </a:stretch>
        </p:blipFill>
        <p:spPr bwMode="auto">
          <a:xfrm>
            <a:off x="457200" y="1600200"/>
            <a:ext cx="3505200" cy="2581275"/>
          </a:xfrm>
          <a:prstGeom prst="rect">
            <a:avLst/>
          </a:prstGeom>
          <a:noFill/>
          <a:ln w="9525">
            <a:noFill/>
            <a:miter lim="800000"/>
            <a:headEnd/>
            <a:tailEnd/>
          </a:ln>
        </p:spPr>
      </p:pic>
      <p:cxnSp>
        <p:nvCxnSpPr>
          <p:cNvPr id="7" name="Straight Arrow Connector 6"/>
          <p:cNvCxnSpPr/>
          <p:nvPr/>
        </p:nvCxnSpPr>
        <p:spPr bwMode="auto">
          <a:xfrm>
            <a:off x="2590800" y="4267200"/>
            <a:ext cx="1371600" cy="158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73061" name="Straight Arrow Connector 8"/>
          <p:cNvCxnSpPr>
            <a:cxnSpLocks noChangeShapeType="1"/>
          </p:cNvCxnSpPr>
          <p:nvPr/>
        </p:nvCxnSpPr>
        <p:spPr bwMode="auto">
          <a:xfrm flipH="1">
            <a:off x="457200" y="4267200"/>
            <a:ext cx="1752600" cy="0"/>
          </a:xfrm>
          <a:prstGeom prst="straightConnector1">
            <a:avLst/>
          </a:prstGeom>
          <a:noFill/>
          <a:ln w="28575" algn="ctr">
            <a:solidFill>
              <a:schemeClr val="tx1"/>
            </a:solidFill>
            <a:round/>
            <a:headEnd/>
            <a:tailEnd type="arrow" w="med" len="med"/>
          </a:ln>
        </p:spPr>
      </p:cxnSp>
      <p:sp>
        <p:nvSpPr>
          <p:cNvPr id="173062" name="TextBox 10"/>
          <p:cNvSpPr txBox="1">
            <a:spLocks noChangeArrowheads="1"/>
          </p:cNvSpPr>
          <p:nvPr/>
        </p:nvSpPr>
        <p:spPr bwMode="auto">
          <a:xfrm>
            <a:off x="457200" y="4419600"/>
            <a:ext cx="1828800" cy="304800"/>
          </a:xfrm>
          <a:prstGeom prst="rect">
            <a:avLst/>
          </a:prstGeom>
          <a:noFill/>
          <a:ln w="9525">
            <a:noFill/>
            <a:miter lim="800000"/>
            <a:headEnd/>
            <a:tailEnd/>
          </a:ln>
        </p:spPr>
        <p:txBody>
          <a:bodyPr>
            <a:spAutoFit/>
          </a:bodyPr>
          <a:lstStyle/>
          <a:p>
            <a:r>
              <a:rPr lang="en-US" altLang="en-US" sz="1400" b="1">
                <a:latin typeface="Arial" charset="0"/>
              </a:rPr>
              <a:t>     0 = Not Healthy</a:t>
            </a:r>
          </a:p>
        </p:txBody>
      </p:sp>
      <p:sp>
        <p:nvSpPr>
          <p:cNvPr id="173063" name="TextBox 17"/>
          <p:cNvSpPr txBox="1">
            <a:spLocks noChangeArrowheads="1"/>
          </p:cNvSpPr>
          <p:nvPr/>
        </p:nvSpPr>
        <p:spPr bwMode="auto">
          <a:xfrm>
            <a:off x="2114550" y="4381500"/>
            <a:ext cx="1828800" cy="366713"/>
          </a:xfrm>
          <a:prstGeom prst="rect">
            <a:avLst/>
          </a:prstGeom>
          <a:noFill/>
          <a:ln w="9525">
            <a:noFill/>
            <a:miter lim="800000"/>
            <a:headEnd/>
            <a:tailEnd/>
          </a:ln>
        </p:spPr>
        <p:txBody>
          <a:bodyPr>
            <a:spAutoFit/>
          </a:bodyPr>
          <a:lstStyle/>
          <a:p>
            <a:r>
              <a:rPr lang="en-US" altLang="en-US" b="1">
                <a:latin typeface="Arial" charset="0"/>
              </a:rPr>
              <a:t>        </a:t>
            </a:r>
            <a:r>
              <a:rPr lang="en-US" altLang="en-US" sz="1400" b="1">
                <a:latin typeface="Arial" charset="0"/>
              </a:rPr>
              <a:t>1 = Healthy</a:t>
            </a:r>
          </a:p>
        </p:txBody>
      </p:sp>
      <p:sp>
        <p:nvSpPr>
          <p:cNvPr id="173064" name="Text Box 8"/>
          <p:cNvSpPr txBox="1">
            <a:spLocks noChangeArrowheads="1"/>
          </p:cNvSpPr>
          <p:nvPr/>
        </p:nvSpPr>
        <p:spPr bwMode="auto">
          <a:xfrm>
            <a:off x="457200" y="4800600"/>
            <a:ext cx="3505200" cy="1277938"/>
          </a:xfrm>
          <a:prstGeom prst="rect">
            <a:avLst/>
          </a:prstGeom>
          <a:noFill/>
          <a:ln w="19050">
            <a:solidFill>
              <a:schemeClr val="tx1"/>
            </a:solidFill>
            <a:miter lim="800000"/>
            <a:headEnd/>
            <a:tailEnd/>
          </a:ln>
        </p:spPr>
        <p:txBody>
          <a:bodyPr>
            <a:spAutoFit/>
          </a:bodyPr>
          <a:lstStyle/>
          <a:p>
            <a:pPr algn="ctr">
              <a:spcBef>
                <a:spcPct val="50000"/>
              </a:spcBef>
            </a:pPr>
            <a:r>
              <a:rPr lang="en-US" altLang="en-US" sz="1400" b="1">
                <a:latin typeface="Arial" charset="0"/>
              </a:rPr>
              <a:t>Healthy = 0 or 1</a:t>
            </a:r>
          </a:p>
          <a:p>
            <a:pPr algn="ctr">
              <a:spcBef>
                <a:spcPct val="50000"/>
              </a:spcBef>
            </a:pPr>
            <a:r>
              <a:rPr lang="en-US" altLang="en-US" sz="1400" b="1">
                <a:latin typeface="Arial" charset="0"/>
              </a:rPr>
              <a:t>Age, Married, Kids, Gender, </a:t>
            </a:r>
            <a:r>
              <a:rPr lang="en-US" altLang="en-US" sz="1400" b="1">
                <a:solidFill>
                  <a:srgbClr val="FF3300"/>
                </a:solidFill>
                <a:latin typeface="Arial" charset="0"/>
              </a:rPr>
              <a:t>Income</a:t>
            </a:r>
            <a:br>
              <a:rPr lang="en-US" altLang="en-US" sz="1400" b="1">
                <a:solidFill>
                  <a:srgbClr val="FF3300"/>
                </a:solidFill>
                <a:latin typeface="Arial" charset="0"/>
              </a:rPr>
            </a:br>
            <a:r>
              <a:rPr lang="en-US" altLang="en-US" sz="1400" b="1">
                <a:solidFill>
                  <a:srgbClr val="FF3300"/>
                </a:solidFill>
                <a:latin typeface="Arial" charset="0"/>
              </a:rPr>
              <a:t>Determinants of Income (observed and unobserved) also determine health satisfaction.</a:t>
            </a:r>
          </a:p>
        </p:txBody>
      </p:sp>
      <p:pic>
        <p:nvPicPr>
          <p:cNvPr id="173065" name="Picture 9"/>
          <p:cNvPicPr>
            <a:picLocks noChangeAspect="1" noChangeArrowheads="1"/>
          </p:cNvPicPr>
          <p:nvPr/>
        </p:nvPicPr>
        <p:blipFill>
          <a:blip r:embed="rId4" cstate="print"/>
          <a:srcRect/>
          <a:stretch>
            <a:fillRect/>
          </a:stretch>
        </p:blipFill>
        <p:spPr bwMode="auto">
          <a:xfrm>
            <a:off x="4267200" y="3276600"/>
            <a:ext cx="4419600" cy="2341563"/>
          </a:xfrm>
          <a:prstGeom prst="rect">
            <a:avLst/>
          </a:prstGeom>
          <a:noFill/>
          <a:ln w="9525">
            <a:noFill/>
            <a:miter lim="800000"/>
            <a:headEnd/>
            <a:tailEnd/>
          </a:ln>
        </p:spPr>
      </p:pic>
      <p:sp>
        <p:nvSpPr>
          <p:cNvPr id="173066" name="Text Box 10"/>
          <p:cNvSpPr txBox="1">
            <a:spLocks noChangeArrowheads="1"/>
          </p:cNvSpPr>
          <p:nvPr/>
        </p:nvSpPr>
        <p:spPr bwMode="auto">
          <a:xfrm>
            <a:off x="4572000" y="2514600"/>
            <a:ext cx="3733800" cy="630238"/>
          </a:xfrm>
          <a:prstGeom prst="rect">
            <a:avLst/>
          </a:prstGeom>
          <a:noFill/>
          <a:ln w="19050">
            <a:solidFill>
              <a:schemeClr val="tx1"/>
            </a:solidFill>
            <a:miter lim="800000"/>
            <a:headEnd/>
            <a:tailEnd/>
          </a:ln>
        </p:spPr>
        <p:txBody>
          <a:bodyPr>
            <a:spAutoFit/>
          </a:bodyPr>
          <a:lstStyle/>
          <a:p>
            <a:pPr algn="ctr">
              <a:spcBef>
                <a:spcPct val="50000"/>
              </a:spcBef>
            </a:pPr>
            <a:r>
              <a:rPr lang="en-US" altLang="en-US" sz="1400" b="1">
                <a:latin typeface="Arial" charset="0"/>
              </a:rPr>
              <a:t>Income responds to</a:t>
            </a:r>
          </a:p>
          <a:p>
            <a:pPr algn="ctr">
              <a:spcBef>
                <a:spcPct val="50000"/>
              </a:spcBef>
            </a:pPr>
            <a:r>
              <a:rPr lang="en-US" altLang="en-US" sz="1400" b="1">
                <a:latin typeface="Arial" charset="0"/>
              </a:rPr>
              <a:t>Age, Age</a:t>
            </a:r>
            <a:r>
              <a:rPr lang="en-US" altLang="en-US" sz="1400" b="1" baseline="30000">
                <a:latin typeface="Arial" charset="0"/>
              </a:rPr>
              <a:t>2</a:t>
            </a:r>
            <a:r>
              <a:rPr lang="en-US" altLang="en-US" sz="1400" b="1">
                <a:latin typeface="Arial" charset="0"/>
              </a:rPr>
              <a:t>, </a:t>
            </a:r>
            <a:r>
              <a:rPr lang="en-US" altLang="en-US" sz="1400" b="1">
                <a:solidFill>
                  <a:srgbClr val="FF3300"/>
                </a:solidFill>
                <a:latin typeface="Arial" charset="0"/>
              </a:rPr>
              <a:t>Educ</a:t>
            </a:r>
            <a:r>
              <a:rPr lang="en-US" altLang="en-US" sz="1400" b="1">
                <a:latin typeface="Arial" charset="0"/>
              </a:rPr>
              <a:t>, Married, Kids, Gender</a:t>
            </a:r>
          </a:p>
        </p:txBody>
      </p:sp>
    </p:spTree>
    <p:extLst>
      <p:ext uri="{BB962C8B-B14F-4D97-AF65-F5344CB8AC3E}">
        <p14:creationId xmlns:p14="http://schemas.microsoft.com/office/powerpoint/2010/main" val="120927764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533400" y="609600"/>
            <a:ext cx="8229600" cy="1139825"/>
          </a:xfrm>
        </p:spPr>
        <p:txBody>
          <a:bodyPr/>
          <a:lstStyle/>
          <a:p>
            <a:pPr eaLnBrk="1" hangingPunct="1"/>
            <a:r>
              <a:rPr lang="en-US" altLang="en-US"/>
              <a:t>Two Approaches to ML</a:t>
            </a:r>
          </a:p>
        </p:txBody>
      </p:sp>
      <p:graphicFrame>
        <p:nvGraphicFramePr>
          <p:cNvPr id="177155" name="Object 2"/>
          <p:cNvGraphicFramePr>
            <a:graphicFrameLocks noChangeAspect="1"/>
          </p:cNvGraphicFramePr>
          <p:nvPr/>
        </p:nvGraphicFramePr>
        <p:xfrm>
          <a:off x="1752600" y="1949450"/>
          <a:ext cx="5916613" cy="4679950"/>
        </p:xfrm>
        <a:graphic>
          <a:graphicData uri="http://schemas.openxmlformats.org/presentationml/2006/ole">
            <mc:AlternateContent xmlns:mc="http://schemas.openxmlformats.org/markup-compatibility/2006">
              <mc:Choice xmlns:v="urn:schemas-microsoft-com:vml" Requires="v">
                <p:oleObj spid="_x0000_s311303" name="Equation" r:id="rId4" imgW="3886200" imgH="3073400" progId="Equation.DSMT4">
                  <p:embed/>
                </p:oleObj>
              </mc:Choice>
              <mc:Fallback>
                <p:oleObj name="Equation" r:id="rId4" imgW="3886200" imgH="30734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949450"/>
                        <a:ext cx="5916613" cy="4679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1939903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4"/>
          <p:cNvSpPr>
            <a:spLocks noGrp="1" noChangeArrowheads="1"/>
          </p:cNvSpPr>
          <p:nvPr>
            <p:ph type="title"/>
          </p:nvPr>
        </p:nvSpPr>
        <p:spPr/>
        <p:txBody>
          <a:bodyPr/>
          <a:lstStyle/>
          <a:p>
            <a:pPr eaLnBrk="1" hangingPunct="1"/>
            <a:r>
              <a:rPr lang="en-US" altLang="en-US"/>
              <a:t>Control Function Approach</a:t>
            </a:r>
          </a:p>
        </p:txBody>
      </p:sp>
      <p:pic>
        <p:nvPicPr>
          <p:cNvPr id="240643" name="Picture 5"/>
          <p:cNvPicPr>
            <a:picLocks noChangeAspect="1" noChangeArrowheads="1"/>
          </p:cNvPicPr>
          <p:nvPr/>
        </p:nvPicPr>
        <p:blipFill>
          <a:blip r:embed="rId3" cstate="print"/>
          <a:srcRect/>
          <a:stretch>
            <a:fillRect/>
          </a:stretch>
        </p:blipFill>
        <p:spPr bwMode="auto">
          <a:xfrm>
            <a:off x="1600200" y="2133600"/>
            <a:ext cx="5638800" cy="2020888"/>
          </a:xfrm>
          <a:prstGeom prst="rect">
            <a:avLst/>
          </a:prstGeom>
          <a:noFill/>
          <a:ln w="9525">
            <a:noFill/>
            <a:miter lim="800000"/>
            <a:headEnd/>
            <a:tailEnd/>
          </a:ln>
        </p:spPr>
      </p:pic>
      <p:sp>
        <p:nvSpPr>
          <p:cNvPr id="240644" name="Text Box 6"/>
          <p:cNvSpPr txBox="1">
            <a:spLocks noChangeArrowheads="1"/>
          </p:cNvSpPr>
          <p:nvPr/>
        </p:nvSpPr>
        <p:spPr bwMode="auto">
          <a:xfrm>
            <a:off x="609600" y="4495800"/>
            <a:ext cx="7924800" cy="1311275"/>
          </a:xfrm>
          <a:prstGeom prst="rect">
            <a:avLst/>
          </a:prstGeom>
          <a:noFill/>
          <a:ln w="19050">
            <a:noFill/>
            <a:miter lim="800000"/>
            <a:headEnd/>
            <a:tailEnd/>
          </a:ln>
        </p:spPr>
        <p:txBody>
          <a:bodyPr>
            <a:spAutoFit/>
          </a:bodyPr>
          <a:lstStyle/>
          <a:p>
            <a:pPr>
              <a:spcBef>
                <a:spcPct val="50000"/>
              </a:spcBef>
            </a:pPr>
            <a:r>
              <a:rPr lang="en-US" altLang="en-US" sz="2000">
                <a:latin typeface="Arial" charset="0"/>
              </a:rPr>
              <a:t>This is Stata’s “IVProbit Model.”  A misnomer, since it is not an instrumental variable approach at all – they and we use full information maximum likelihood.  (Instrumental variables do not appear in the specification.)</a:t>
            </a:r>
          </a:p>
        </p:txBody>
      </p:sp>
    </p:spTree>
    <p:extLst>
      <p:ext uri="{BB962C8B-B14F-4D97-AF65-F5344CB8AC3E}">
        <p14:creationId xmlns:p14="http://schemas.microsoft.com/office/powerpoint/2010/main" val="212376827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pPr eaLnBrk="1" hangingPunct="1"/>
            <a:r>
              <a:rPr lang="en-US" altLang="en-US"/>
              <a:t>Likelihood Function</a:t>
            </a:r>
          </a:p>
        </p:txBody>
      </p:sp>
      <p:pic>
        <p:nvPicPr>
          <p:cNvPr id="244739" name="Picture 4"/>
          <p:cNvPicPr>
            <a:picLocks noChangeAspect="1" noChangeArrowheads="1"/>
          </p:cNvPicPr>
          <p:nvPr/>
        </p:nvPicPr>
        <p:blipFill>
          <a:blip r:embed="rId3" cstate="print"/>
          <a:srcRect/>
          <a:stretch>
            <a:fillRect/>
          </a:stretch>
        </p:blipFill>
        <p:spPr bwMode="auto">
          <a:xfrm>
            <a:off x="457200" y="838200"/>
            <a:ext cx="8305800" cy="5915025"/>
          </a:xfrm>
          <a:prstGeom prst="rect">
            <a:avLst/>
          </a:prstGeom>
          <a:noFill/>
          <a:ln w="9525">
            <a:noFill/>
            <a:miter lim="800000"/>
            <a:headEnd/>
            <a:tailEnd/>
          </a:ln>
        </p:spPr>
      </p:pic>
    </p:spTree>
    <p:extLst>
      <p:ext uri="{BB962C8B-B14F-4D97-AF65-F5344CB8AC3E}">
        <p14:creationId xmlns:p14="http://schemas.microsoft.com/office/powerpoint/2010/main" val="372197488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4"/>
          <p:cNvSpPr>
            <a:spLocks noGrp="1" noChangeArrowheads="1"/>
          </p:cNvSpPr>
          <p:nvPr>
            <p:ph type="title"/>
          </p:nvPr>
        </p:nvSpPr>
        <p:spPr>
          <a:xfrm>
            <a:off x="457200" y="533400"/>
            <a:ext cx="8229600" cy="1139825"/>
          </a:xfrm>
        </p:spPr>
        <p:txBody>
          <a:bodyPr/>
          <a:lstStyle/>
          <a:p>
            <a:pPr eaLnBrk="1" hangingPunct="1"/>
            <a:r>
              <a:rPr lang="en-US" altLang="en-US"/>
              <a:t>Estimation by ML (Control Function)</a:t>
            </a:r>
          </a:p>
        </p:txBody>
      </p:sp>
      <p:graphicFrame>
        <p:nvGraphicFramePr>
          <p:cNvPr id="175107" name="Object 2"/>
          <p:cNvGraphicFramePr>
            <a:graphicFrameLocks noChangeAspect="1"/>
          </p:cNvGraphicFramePr>
          <p:nvPr/>
        </p:nvGraphicFramePr>
        <p:xfrm>
          <a:off x="2057400" y="1905000"/>
          <a:ext cx="5334000" cy="4140200"/>
        </p:xfrm>
        <a:graphic>
          <a:graphicData uri="http://schemas.openxmlformats.org/presentationml/2006/ole">
            <mc:AlternateContent xmlns:mc="http://schemas.openxmlformats.org/markup-compatibility/2006">
              <mc:Choice xmlns:v="urn:schemas-microsoft-com:vml" Requires="v">
                <p:oleObj spid="_x0000_s310279" name="Equation" r:id="rId4" imgW="3568700" imgH="2768600" progId="Equation.DSMT4">
                  <p:embed/>
                </p:oleObj>
              </mc:Choice>
              <mc:Fallback>
                <p:oleObj name="Equation" r:id="rId4" imgW="3568700" imgH="27686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1905000"/>
                        <a:ext cx="5334000" cy="414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2244191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4"/>
          <p:cNvSpPr>
            <a:spLocks noGrp="1" noChangeArrowheads="1"/>
          </p:cNvSpPr>
          <p:nvPr>
            <p:ph type="title"/>
          </p:nvPr>
        </p:nvSpPr>
        <p:spPr>
          <a:xfrm>
            <a:off x="457200" y="609600"/>
            <a:ext cx="8229600" cy="1139825"/>
          </a:xfrm>
        </p:spPr>
        <p:txBody>
          <a:bodyPr/>
          <a:lstStyle/>
          <a:p>
            <a:pPr eaLnBrk="1" hangingPunct="1"/>
            <a:r>
              <a:rPr lang="en-US" altLang="en-US"/>
              <a:t>FIML Estimates</a:t>
            </a:r>
          </a:p>
        </p:txBody>
      </p:sp>
      <p:sp>
        <p:nvSpPr>
          <p:cNvPr id="179203" name="Text Box 5"/>
          <p:cNvSpPr txBox="1">
            <a:spLocks noChangeArrowheads="1"/>
          </p:cNvSpPr>
          <p:nvPr/>
        </p:nvSpPr>
        <p:spPr bwMode="auto">
          <a:xfrm>
            <a:off x="1371600" y="1676400"/>
            <a:ext cx="7010400" cy="5021263"/>
          </a:xfrm>
          <a:prstGeom prst="rect">
            <a:avLst/>
          </a:prstGeom>
          <a:noFill/>
          <a:ln w="19050">
            <a:noFill/>
            <a:miter lim="800000"/>
            <a:headEnd/>
            <a:tailEnd/>
          </a:ln>
        </p:spPr>
        <p:txBody>
          <a:bodyPr>
            <a:spAutoFit/>
          </a:bodyPr>
          <a:lstStyle/>
          <a:p>
            <a:r>
              <a:rPr lang="en-US" altLang="en-US" sz="1200" b="1">
                <a:latin typeface="Courier New" pitchFamily="49" charset="0"/>
              </a:rPr>
              <a:t>----------------------------------------------------------------------</a:t>
            </a:r>
          </a:p>
          <a:p>
            <a:r>
              <a:rPr lang="en-US" altLang="en-US" sz="1200" b="1">
                <a:solidFill>
                  <a:srgbClr val="FF3300"/>
                </a:solidFill>
                <a:latin typeface="Courier New" pitchFamily="49" charset="0"/>
              </a:rPr>
              <a:t>Probit with Endogenous RHS Variable</a:t>
            </a:r>
          </a:p>
          <a:p>
            <a:r>
              <a:rPr lang="en-US" altLang="en-US" sz="1200" b="1">
                <a:latin typeface="Courier New" pitchFamily="49" charset="0"/>
              </a:rPr>
              <a:t>Dependent variable              HEALTHY</a:t>
            </a:r>
          </a:p>
          <a:p>
            <a:r>
              <a:rPr lang="en-US" altLang="en-US" sz="1200" b="1">
                <a:latin typeface="Courier New" pitchFamily="49" charset="0"/>
              </a:rPr>
              <a:t>Log likelihood function     -6464.60772</a:t>
            </a:r>
          </a:p>
          <a:p>
            <a:r>
              <a:rPr lang="en-US" altLang="en-US" sz="1200" b="1">
                <a:latin typeface="Courier New" pitchFamily="49" charset="0"/>
              </a:rPr>
              <a:t>--------+-------------------------------------------------------------</a:t>
            </a:r>
          </a:p>
          <a:p>
            <a:r>
              <a:rPr lang="en-US" altLang="en-US" sz="1200" b="1">
                <a:latin typeface="Courier New" pitchFamily="49" charset="0"/>
              </a:rPr>
              <a:t>Variable| Coefficient    Standard Error  b/St.Er. P[|Z|&gt;z]   Mean of X</a:t>
            </a:r>
          </a:p>
          <a:p>
            <a:r>
              <a:rPr lang="en-US" altLang="en-US" sz="1200" b="1">
                <a:latin typeface="Courier New" pitchFamily="49" charset="0"/>
              </a:rPr>
              <a:t>--------+-------------------------------------------------------------</a:t>
            </a:r>
          </a:p>
          <a:p>
            <a:r>
              <a:rPr lang="en-US" altLang="en-US" sz="1200" b="1">
                <a:latin typeface="Courier New" pitchFamily="49" charset="0"/>
              </a:rPr>
              <a:t>        |Coefficients in Probit Equation for HEALTHY</a:t>
            </a:r>
          </a:p>
          <a:p>
            <a:r>
              <a:rPr lang="en-US" altLang="en-US" sz="1200" b="1">
                <a:latin typeface="Courier New" pitchFamily="49" charset="0"/>
              </a:rPr>
              <a:t>Constant|    1.21760***       .06359       19.149   .0000</a:t>
            </a:r>
          </a:p>
          <a:p>
            <a:r>
              <a:rPr lang="en-US" altLang="en-US" sz="1200" b="1">
                <a:latin typeface="Courier New" pitchFamily="49" charset="0"/>
              </a:rPr>
              <a:t>     AGE|    -.02426***       .00081      -29.864   .0000      43.5257</a:t>
            </a:r>
          </a:p>
          <a:p>
            <a:r>
              <a:rPr lang="en-US" altLang="en-US" sz="1200" b="1">
                <a:latin typeface="Courier New" pitchFamily="49" charset="0"/>
              </a:rPr>
              <a:t> MARRIED|    -.02599          .02329       -1.116   .2644       .75862</a:t>
            </a:r>
          </a:p>
          <a:p>
            <a:r>
              <a:rPr lang="en-US" altLang="en-US" sz="1200" b="1">
                <a:latin typeface="Courier New" pitchFamily="49" charset="0"/>
              </a:rPr>
              <a:t>  HHKIDS|     .06932***       .01890        3.668   .0002       .40273</a:t>
            </a:r>
          </a:p>
          <a:p>
            <a:r>
              <a:rPr lang="en-US" altLang="en-US" sz="1200" b="1">
                <a:latin typeface="Courier New" pitchFamily="49" charset="0"/>
              </a:rPr>
              <a:t>  FEMALE|    -.14180***       .01583       -8.959   .0000       .47877</a:t>
            </a:r>
          </a:p>
          <a:p>
            <a:r>
              <a:rPr lang="en-US" altLang="en-US" sz="1200" b="1">
                <a:latin typeface="Courier New" pitchFamily="49" charset="0"/>
              </a:rPr>
              <a:t>  INCOME|     .53778***       .14473        3.716   .0002       .35208</a:t>
            </a:r>
          </a:p>
          <a:p>
            <a:r>
              <a:rPr lang="en-US" altLang="en-US" sz="1200" b="1">
                <a:latin typeface="Courier New" pitchFamily="49" charset="0"/>
              </a:rPr>
              <a:t>        |Coefficients in Linear Regression for INCOME</a:t>
            </a:r>
          </a:p>
          <a:p>
            <a:r>
              <a:rPr lang="en-US" altLang="en-US" sz="1200" b="1">
                <a:latin typeface="Courier New" pitchFamily="49" charset="0"/>
              </a:rPr>
              <a:t>Constant|    -.36099***       .01704      -21.180   .0000</a:t>
            </a:r>
          </a:p>
          <a:p>
            <a:r>
              <a:rPr lang="en-US" altLang="en-US" sz="1200" b="1">
                <a:latin typeface="Courier New" pitchFamily="49" charset="0"/>
              </a:rPr>
              <a:t>     AGE|     .02159***       .00083       26.062   .0000      43.5257</a:t>
            </a:r>
          </a:p>
          <a:p>
            <a:r>
              <a:rPr lang="en-US" altLang="en-US" sz="1200" b="1">
                <a:latin typeface="Courier New" pitchFamily="49" charset="0"/>
              </a:rPr>
              <a:t>   AGESQ|    -.00025***     .944134D-05   -26.569   .0000      2022.86</a:t>
            </a:r>
          </a:p>
          <a:p>
            <a:r>
              <a:rPr lang="en-US" altLang="en-US" sz="1200" b="1">
                <a:latin typeface="Courier New" pitchFamily="49" charset="0"/>
              </a:rPr>
              <a:t>    EDUC|     .02064***       .00039       52.729   .0000      11.3206</a:t>
            </a:r>
          </a:p>
          <a:p>
            <a:r>
              <a:rPr lang="en-US" altLang="en-US" sz="1200" b="1">
                <a:latin typeface="Courier New" pitchFamily="49" charset="0"/>
              </a:rPr>
              <a:t> MARRIED|     .07783***       .00259       30.080   .0000       .75862</a:t>
            </a:r>
          </a:p>
          <a:p>
            <a:r>
              <a:rPr lang="en-US" altLang="en-US" sz="1200" b="1">
                <a:latin typeface="Courier New" pitchFamily="49" charset="0"/>
              </a:rPr>
              <a:t>  HHKIDS|    -.03564***       .00232      -15.332   .0000       .40273</a:t>
            </a:r>
          </a:p>
          <a:p>
            <a:r>
              <a:rPr lang="en-US" altLang="en-US" sz="1200" b="1">
                <a:latin typeface="Courier New" pitchFamily="49" charset="0"/>
              </a:rPr>
              <a:t>  FEMALE|     .00413**        .00203        2.033   .0420       .47877</a:t>
            </a:r>
          </a:p>
          <a:p>
            <a:r>
              <a:rPr lang="en-US" altLang="en-US" sz="1200" b="1">
                <a:latin typeface="Courier New" pitchFamily="49" charset="0"/>
              </a:rPr>
              <a:t>        |Standard Deviation of Regression Disturbances</a:t>
            </a:r>
          </a:p>
          <a:p>
            <a:r>
              <a:rPr lang="en-US" altLang="en-US" sz="1200" b="1">
                <a:latin typeface="Courier New" pitchFamily="49" charset="0"/>
              </a:rPr>
              <a:t>Sigma(w)|     .16445***       .00026      644.874   .0000</a:t>
            </a:r>
          </a:p>
          <a:p>
            <a:r>
              <a:rPr lang="en-US" altLang="en-US" sz="1200" b="1">
                <a:latin typeface="Courier New" pitchFamily="49" charset="0"/>
              </a:rPr>
              <a:t>        |Correlation Between Probit and Regression Disturbances</a:t>
            </a:r>
          </a:p>
          <a:p>
            <a:r>
              <a:rPr lang="en-US" altLang="en-US" sz="1200" b="1">
                <a:latin typeface="Courier New" pitchFamily="49" charset="0"/>
              </a:rPr>
              <a:t>Rho(e,w)|    -.02630          .02499       -1.052   .2926</a:t>
            </a:r>
          </a:p>
          <a:p>
            <a:r>
              <a:rPr lang="en-US" altLang="en-US" sz="1200" b="1">
                <a:latin typeface="Courier New" pitchFamily="49" charset="0"/>
              </a:rPr>
              <a:t>--------+-------------------------------------------------------------</a:t>
            </a:r>
          </a:p>
        </p:txBody>
      </p:sp>
      <p:sp>
        <p:nvSpPr>
          <p:cNvPr id="179204" name="Rectangle 3"/>
          <p:cNvSpPr>
            <a:spLocks noChangeArrowheads="1"/>
          </p:cNvSpPr>
          <p:nvPr/>
        </p:nvSpPr>
        <p:spPr bwMode="auto">
          <a:xfrm>
            <a:off x="1295400" y="6096000"/>
            <a:ext cx="6705600" cy="533400"/>
          </a:xfrm>
          <a:prstGeom prst="rect">
            <a:avLst/>
          </a:prstGeom>
          <a:solidFill>
            <a:srgbClr val="7030A0">
              <a:alpha val="20000"/>
            </a:srgbClr>
          </a:solidFill>
          <a:ln w="19050" algn="ctr">
            <a:solidFill>
              <a:schemeClr val="tx1"/>
            </a:solidFill>
            <a:round/>
            <a:headEnd/>
            <a:tailEnd/>
          </a:ln>
        </p:spPr>
        <p:txBody>
          <a:bodyPr wrap="none"/>
          <a:lstStyle/>
          <a:p>
            <a:endParaRPr lang="en-US" altLang="en-US"/>
          </a:p>
        </p:txBody>
      </p:sp>
    </p:spTree>
    <p:extLst>
      <p:ext uri="{BB962C8B-B14F-4D97-AF65-F5344CB8AC3E}">
        <p14:creationId xmlns:p14="http://schemas.microsoft.com/office/powerpoint/2010/main" val="88544916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457200" y="381000"/>
            <a:ext cx="8229600" cy="1371600"/>
          </a:xfrm>
        </p:spPr>
        <p:txBody>
          <a:bodyPr/>
          <a:lstStyle/>
          <a:p>
            <a:pPr eaLnBrk="1" hangingPunct="1"/>
            <a:r>
              <a:rPr lang="en-US" altLang="en-US"/>
              <a:t>Partial Effects: Scaled Coefficients</a:t>
            </a:r>
          </a:p>
        </p:txBody>
      </p:sp>
      <p:graphicFrame>
        <p:nvGraphicFramePr>
          <p:cNvPr id="181251" name="Object 2"/>
          <p:cNvGraphicFramePr>
            <a:graphicFrameLocks noChangeAspect="1"/>
          </p:cNvGraphicFramePr>
          <p:nvPr/>
        </p:nvGraphicFramePr>
        <p:xfrm>
          <a:off x="1066800" y="2049463"/>
          <a:ext cx="6959600" cy="4351337"/>
        </p:xfrm>
        <a:graphic>
          <a:graphicData uri="http://schemas.openxmlformats.org/presentationml/2006/ole">
            <mc:AlternateContent xmlns:mc="http://schemas.openxmlformats.org/markup-compatibility/2006">
              <mc:Choice xmlns:v="urn:schemas-microsoft-com:vml" Requires="v">
                <p:oleObj spid="_x0000_s312327" name="Equation" r:id="rId4" imgW="4203700" imgH="2628900" progId="Equation.DSMT4">
                  <p:embed/>
                </p:oleObj>
              </mc:Choice>
              <mc:Fallback>
                <p:oleObj name="Equation" r:id="rId4" imgW="4203700" imgH="262890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049463"/>
                        <a:ext cx="6959600" cy="4351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0488989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4"/>
          <p:cNvSpPr>
            <a:spLocks noGrp="1" noChangeArrowheads="1"/>
          </p:cNvSpPr>
          <p:nvPr>
            <p:ph type="title"/>
          </p:nvPr>
        </p:nvSpPr>
        <p:spPr>
          <a:xfrm>
            <a:off x="381000" y="685800"/>
            <a:ext cx="8229600" cy="1139825"/>
          </a:xfrm>
        </p:spPr>
        <p:txBody>
          <a:bodyPr/>
          <a:lstStyle/>
          <a:p>
            <a:pPr eaLnBrk="1" hangingPunct="1"/>
            <a:r>
              <a:rPr lang="en-US" altLang="en-US"/>
              <a:t>Partial Effects</a:t>
            </a:r>
          </a:p>
        </p:txBody>
      </p:sp>
      <p:pic>
        <p:nvPicPr>
          <p:cNvPr id="183299" name="Picture 5"/>
          <p:cNvPicPr>
            <a:picLocks noChangeAspect="1" noChangeArrowheads="1"/>
          </p:cNvPicPr>
          <p:nvPr/>
        </p:nvPicPr>
        <p:blipFill>
          <a:blip r:embed="rId3" cstate="print"/>
          <a:srcRect/>
          <a:stretch>
            <a:fillRect/>
          </a:stretch>
        </p:blipFill>
        <p:spPr bwMode="auto">
          <a:xfrm>
            <a:off x="609600" y="1828800"/>
            <a:ext cx="8229600" cy="3392488"/>
          </a:xfrm>
          <a:prstGeom prst="rect">
            <a:avLst/>
          </a:prstGeom>
          <a:noFill/>
          <a:ln w="9525">
            <a:noFill/>
            <a:miter lim="800000"/>
            <a:headEnd/>
            <a:tailEnd/>
          </a:ln>
        </p:spPr>
      </p:pic>
      <p:sp>
        <p:nvSpPr>
          <p:cNvPr id="183300" name="Text Box 6"/>
          <p:cNvSpPr txBox="1">
            <a:spLocks noChangeArrowheads="1"/>
          </p:cNvSpPr>
          <p:nvPr/>
        </p:nvSpPr>
        <p:spPr bwMode="auto">
          <a:xfrm>
            <a:off x="609600" y="5410200"/>
            <a:ext cx="8077200" cy="650875"/>
          </a:xfrm>
          <a:prstGeom prst="rect">
            <a:avLst/>
          </a:prstGeom>
          <a:noFill/>
          <a:ln w="9525">
            <a:solidFill>
              <a:schemeClr val="tx1"/>
            </a:solidFill>
            <a:miter lim="800000"/>
            <a:headEnd/>
            <a:tailEnd/>
          </a:ln>
        </p:spPr>
        <p:txBody>
          <a:bodyPr>
            <a:spAutoFit/>
          </a:bodyPr>
          <a:lstStyle/>
          <a:p>
            <a:pPr>
              <a:spcBef>
                <a:spcPct val="50000"/>
              </a:spcBef>
            </a:pPr>
            <a:r>
              <a:rPr lang="en-US" altLang="en-US" b="1">
                <a:latin typeface="Arial" charset="0"/>
              </a:rPr>
              <a:t>The scale factor is computed using the model coefficients, means of the variables and 35,000 draws from the standard normal population.</a:t>
            </a:r>
          </a:p>
        </p:txBody>
      </p:sp>
      <p:sp>
        <p:nvSpPr>
          <p:cNvPr id="183301" name="Text Box 8"/>
          <p:cNvSpPr txBox="1">
            <a:spLocks noChangeArrowheads="1"/>
          </p:cNvSpPr>
          <p:nvPr/>
        </p:nvSpPr>
        <p:spPr bwMode="auto">
          <a:xfrm>
            <a:off x="4648200" y="1981200"/>
            <a:ext cx="1752600" cy="379413"/>
          </a:xfrm>
          <a:prstGeom prst="rect">
            <a:avLst/>
          </a:prstGeom>
          <a:noFill/>
          <a:ln w="12700">
            <a:solidFill>
              <a:schemeClr val="tx1"/>
            </a:solidFill>
            <a:miter lim="800000"/>
            <a:headEnd/>
            <a:tailEnd/>
          </a:ln>
        </p:spPr>
        <p:txBody>
          <a:bodyPr>
            <a:spAutoFit/>
          </a:bodyPr>
          <a:lstStyle/>
          <a:p>
            <a:pPr algn="ctr">
              <a:spcBef>
                <a:spcPct val="50000"/>
              </a:spcBef>
            </a:pPr>
            <a:r>
              <a:rPr lang="el-GR" altLang="en-US">
                <a:cs typeface="Times New Roman" pitchFamily="18" charset="0"/>
              </a:rPr>
              <a:t>θ</a:t>
            </a:r>
            <a:r>
              <a:rPr lang="en-US" altLang="en-US">
                <a:cs typeface="Times New Roman" pitchFamily="18" charset="0"/>
              </a:rPr>
              <a:t> = 0.53778</a:t>
            </a:r>
            <a:endParaRPr lang="el-GR" altLang="en-US">
              <a:cs typeface="Times New Roman" pitchFamily="18" charset="0"/>
            </a:endParaRPr>
          </a:p>
        </p:txBody>
      </p:sp>
    </p:spTree>
    <p:extLst>
      <p:ext uri="{BB962C8B-B14F-4D97-AF65-F5344CB8AC3E}">
        <p14:creationId xmlns:p14="http://schemas.microsoft.com/office/powerpoint/2010/main" val="169094654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4"/>
          <p:cNvSpPr>
            <a:spLocks noGrp="1" noChangeArrowheads="1"/>
          </p:cNvSpPr>
          <p:nvPr>
            <p:ph type="title"/>
          </p:nvPr>
        </p:nvSpPr>
        <p:spPr/>
        <p:txBody>
          <a:bodyPr/>
          <a:lstStyle/>
          <a:p>
            <a:pPr eaLnBrk="1" hangingPunct="1"/>
            <a:r>
              <a:rPr lang="en-US" altLang="en-US"/>
              <a:t>Labor Supply Model</a:t>
            </a:r>
          </a:p>
        </p:txBody>
      </p:sp>
      <p:pic>
        <p:nvPicPr>
          <p:cNvPr id="246787" name="Picture 5"/>
          <p:cNvPicPr>
            <a:picLocks noChangeAspect="1" noChangeArrowheads="1"/>
          </p:cNvPicPr>
          <p:nvPr/>
        </p:nvPicPr>
        <p:blipFill>
          <a:blip r:embed="rId3" cstate="print"/>
          <a:srcRect/>
          <a:stretch>
            <a:fillRect/>
          </a:stretch>
        </p:blipFill>
        <p:spPr bwMode="auto">
          <a:xfrm>
            <a:off x="1171575" y="1524000"/>
            <a:ext cx="6799263" cy="4953000"/>
          </a:xfrm>
          <a:prstGeom prst="rect">
            <a:avLst/>
          </a:prstGeom>
          <a:noFill/>
          <a:ln w="9525">
            <a:noFill/>
            <a:miter lim="800000"/>
            <a:headEnd/>
            <a:tailEnd/>
          </a:ln>
        </p:spPr>
      </p:pic>
    </p:spTree>
    <p:extLst>
      <p:ext uri="{BB962C8B-B14F-4D97-AF65-F5344CB8AC3E}">
        <p14:creationId xmlns:p14="http://schemas.microsoft.com/office/powerpoint/2010/main" val="408371515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762000" y="1295400"/>
            <a:ext cx="8229600" cy="530225"/>
          </a:xfrm>
        </p:spPr>
        <p:txBody>
          <a:bodyPr/>
          <a:lstStyle/>
          <a:p>
            <a:r>
              <a:rPr lang="en-US" altLang="en-US"/>
              <a:t>Log Likelihoods</a:t>
            </a:r>
          </a:p>
        </p:txBody>
      </p:sp>
      <p:sp>
        <p:nvSpPr>
          <p:cNvPr id="87043" name="Content Placeholder 2"/>
          <p:cNvSpPr>
            <a:spLocks noGrp="1"/>
          </p:cNvSpPr>
          <p:nvPr>
            <p:ph idx="1"/>
          </p:nvPr>
        </p:nvSpPr>
        <p:spPr>
          <a:xfrm>
            <a:off x="1676400" y="1905000"/>
            <a:ext cx="7010400" cy="4530725"/>
          </a:xfrm>
        </p:spPr>
        <p:txBody>
          <a:bodyPr/>
          <a:lstStyle/>
          <a:p>
            <a:r>
              <a:rPr lang="en-US" altLang="en-US" sz="2400">
                <a:latin typeface="Arial" charset="0"/>
                <a:cs typeface="Arial" charset="0"/>
              </a:rPr>
              <a:t>logL = ∑</a:t>
            </a:r>
            <a:r>
              <a:rPr lang="en-US" altLang="en-US" sz="2400" baseline="-25000">
                <a:latin typeface="Arial" charset="0"/>
                <a:cs typeface="Arial" charset="0"/>
              </a:rPr>
              <a:t>i</a:t>
            </a:r>
            <a:r>
              <a:rPr lang="en-US" altLang="en-US" sz="2400">
                <a:latin typeface="Arial" charset="0"/>
                <a:cs typeface="Arial" charset="0"/>
              </a:rPr>
              <a:t> log density (y</a:t>
            </a:r>
            <a:r>
              <a:rPr lang="en-US" altLang="en-US" sz="2400" baseline="-25000">
                <a:latin typeface="Arial" charset="0"/>
                <a:cs typeface="Arial" charset="0"/>
              </a:rPr>
              <a:t>i</a:t>
            </a:r>
            <a:r>
              <a:rPr lang="en-US" altLang="en-US" sz="2400">
                <a:latin typeface="Arial" charset="0"/>
                <a:cs typeface="Arial" charset="0"/>
              </a:rPr>
              <a:t>|</a:t>
            </a:r>
            <a:r>
              <a:rPr lang="en-US" altLang="en-US" sz="2400" b="1">
                <a:latin typeface="Arial" charset="0"/>
                <a:cs typeface="Arial" charset="0"/>
              </a:rPr>
              <a:t>x</a:t>
            </a:r>
            <a:r>
              <a:rPr lang="en-US" altLang="en-US" sz="2400" baseline="-25000">
                <a:latin typeface="Arial" charset="0"/>
                <a:cs typeface="Arial" charset="0"/>
              </a:rPr>
              <a:t>i</a:t>
            </a:r>
            <a:r>
              <a:rPr lang="en-US" altLang="en-US" sz="2400">
                <a:latin typeface="Arial" charset="0"/>
                <a:cs typeface="Arial" charset="0"/>
              </a:rPr>
              <a:t>,</a:t>
            </a:r>
            <a:r>
              <a:rPr lang="el-GR" altLang="en-US" sz="2400" b="1">
                <a:latin typeface="Arial" charset="0"/>
                <a:cs typeface="Arial" charset="0"/>
              </a:rPr>
              <a:t>β</a:t>
            </a:r>
            <a:r>
              <a:rPr lang="en-US" altLang="en-US" sz="2400">
                <a:latin typeface="Arial" charset="0"/>
                <a:cs typeface="Arial" charset="0"/>
              </a:rPr>
              <a:t>)</a:t>
            </a:r>
          </a:p>
          <a:p>
            <a:r>
              <a:rPr lang="en-US" altLang="en-US" sz="2400">
                <a:latin typeface="Arial" charset="0"/>
                <a:cs typeface="Arial" charset="0"/>
              </a:rPr>
              <a:t>For probabilities </a:t>
            </a:r>
          </a:p>
          <a:p>
            <a:pPr lvl="1"/>
            <a:r>
              <a:rPr lang="en-US" altLang="en-US" sz="2000">
                <a:latin typeface="Arial" charset="0"/>
                <a:cs typeface="Arial" charset="0"/>
              </a:rPr>
              <a:t>Density is a probability</a:t>
            </a:r>
          </a:p>
          <a:p>
            <a:pPr lvl="1"/>
            <a:r>
              <a:rPr lang="en-US" altLang="en-US" sz="2000">
                <a:latin typeface="Arial" charset="0"/>
                <a:cs typeface="Arial" charset="0"/>
              </a:rPr>
              <a:t>Log density is &lt; 0</a:t>
            </a:r>
          </a:p>
          <a:p>
            <a:pPr lvl="1"/>
            <a:r>
              <a:rPr lang="en-US" altLang="en-US" sz="2000">
                <a:latin typeface="Arial" charset="0"/>
                <a:cs typeface="Arial" charset="0"/>
              </a:rPr>
              <a:t>LogL is &lt; 0</a:t>
            </a:r>
          </a:p>
          <a:p>
            <a:r>
              <a:rPr lang="en-US" altLang="en-US" sz="2400">
                <a:latin typeface="Arial" charset="0"/>
                <a:cs typeface="Arial" charset="0"/>
              </a:rPr>
              <a:t>For other models, log density can be positive or negative</a:t>
            </a:r>
            <a:r>
              <a:rPr lang="en-US" altLang="en-US">
                <a:latin typeface="Arial" charset="0"/>
                <a:cs typeface="Arial" charset="0"/>
              </a:rPr>
              <a:t>.</a:t>
            </a:r>
          </a:p>
          <a:p>
            <a:pPr lvl="1"/>
            <a:r>
              <a:rPr lang="en-US" altLang="en-US" sz="2000">
                <a:latin typeface="Arial" charset="0"/>
                <a:cs typeface="Arial" charset="0"/>
              </a:rPr>
              <a:t>For linear regression, </a:t>
            </a:r>
            <a:br>
              <a:rPr lang="en-US" altLang="en-US" sz="2000">
                <a:latin typeface="Arial" charset="0"/>
                <a:cs typeface="Arial" charset="0"/>
              </a:rPr>
            </a:br>
            <a:r>
              <a:rPr lang="en-US" altLang="en-US" sz="2000">
                <a:latin typeface="Arial" charset="0"/>
                <a:cs typeface="Arial" charset="0"/>
              </a:rPr>
              <a:t>logL=-N/2(1+log2</a:t>
            </a:r>
            <a:r>
              <a:rPr lang="el-GR" altLang="en-US" sz="2000">
                <a:latin typeface="Arial" charset="0"/>
                <a:cs typeface="Arial" charset="0"/>
              </a:rPr>
              <a:t>π</a:t>
            </a:r>
            <a:r>
              <a:rPr lang="en-US" altLang="en-US" sz="2000">
                <a:latin typeface="Arial" charset="0"/>
                <a:cs typeface="Arial" charset="0"/>
              </a:rPr>
              <a:t>+log(</a:t>
            </a:r>
            <a:r>
              <a:rPr lang="en-US" altLang="en-US" sz="2000" b="1">
                <a:latin typeface="Arial" charset="0"/>
                <a:cs typeface="Arial" charset="0"/>
              </a:rPr>
              <a:t>e’e</a:t>
            </a:r>
            <a:r>
              <a:rPr lang="en-US" altLang="en-US" sz="2000">
                <a:latin typeface="Arial" charset="0"/>
                <a:cs typeface="Arial" charset="0"/>
              </a:rPr>
              <a:t>/N)]</a:t>
            </a:r>
          </a:p>
          <a:p>
            <a:pPr lvl="1"/>
            <a:r>
              <a:rPr lang="en-US" altLang="en-US" sz="2000">
                <a:latin typeface="Arial" charset="0"/>
                <a:cs typeface="Arial" charset="0"/>
              </a:rPr>
              <a:t>Positive if s</a:t>
            </a:r>
            <a:r>
              <a:rPr lang="en-US" altLang="en-US" sz="2000" baseline="30000">
                <a:latin typeface="Arial" charset="0"/>
                <a:cs typeface="Arial" charset="0"/>
              </a:rPr>
              <a:t>2</a:t>
            </a:r>
            <a:r>
              <a:rPr lang="en-US" altLang="en-US" sz="2000">
                <a:latin typeface="Arial" charset="0"/>
                <a:cs typeface="Arial" charset="0"/>
              </a:rPr>
              <a:t> &lt; .058497</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a:xfrm>
            <a:off x="0" y="1371600"/>
            <a:ext cx="8229600" cy="530225"/>
          </a:xfrm>
        </p:spPr>
        <p:txBody>
          <a:bodyPr/>
          <a:lstStyle/>
          <a:p>
            <a:pPr eaLnBrk="1" hangingPunct="1"/>
            <a:r>
              <a:rPr lang="en-US" altLang="en-US"/>
              <a:t>The Likelihood Ratio Index</a:t>
            </a:r>
          </a:p>
        </p:txBody>
      </p:sp>
      <p:sp>
        <p:nvSpPr>
          <p:cNvPr id="21507" name="Rectangle 3"/>
          <p:cNvSpPr>
            <a:spLocks noGrp="1" noChangeArrowheads="1"/>
          </p:cNvSpPr>
          <p:nvPr>
            <p:ph type="body" idx="4294967295"/>
          </p:nvPr>
        </p:nvSpPr>
        <p:spPr>
          <a:xfrm>
            <a:off x="685800" y="1981200"/>
            <a:ext cx="8458200" cy="3733800"/>
          </a:xfrm>
        </p:spPr>
        <p:txBody>
          <a:bodyPr/>
          <a:lstStyle/>
          <a:p>
            <a:pPr marL="508000" indent="-436563">
              <a:defRPr/>
            </a:pPr>
            <a:r>
              <a:rPr lang="en-US" dirty="0">
                <a:latin typeface="Arial" pitchFamily="34" charset="0"/>
                <a:cs typeface="Arial" pitchFamily="34" charset="0"/>
              </a:rPr>
              <a:t>Bounded by 0 and 1-</a:t>
            </a:r>
            <a:r>
              <a:rPr lang="el-GR" dirty="0">
                <a:latin typeface="Arial" pitchFamily="34" charset="0"/>
                <a:cs typeface="Arial" pitchFamily="34" charset="0"/>
              </a:rPr>
              <a:t>ε</a:t>
            </a:r>
            <a:endParaRPr lang="en-US" dirty="0">
              <a:latin typeface="Arial" pitchFamily="34" charset="0"/>
              <a:cs typeface="Arial" pitchFamily="34" charset="0"/>
            </a:endParaRPr>
          </a:p>
          <a:p>
            <a:pPr marL="508000" indent="-436563">
              <a:defRPr/>
            </a:pPr>
            <a:r>
              <a:rPr lang="en-US" dirty="0">
                <a:latin typeface="Arial" pitchFamily="34" charset="0"/>
                <a:cs typeface="Arial" pitchFamily="34" charset="0"/>
              </a:rPr>
              <a:t>Rises when the model is expanded</a:t>
            </a:r>
          </a:p>
          <a:p>
            <a:pPr marL="508000" indent="-436563">
              <a:defRPr/>
            </a:pPr>
            <a:r>
              <a:rPr lang="en-US" b="1" dirty="0">
                <a:solidFill>
                  <a:srgbClr val="FF0000"/>
                </a:solidFill>
                <a:latin typeface="Arial" pitchFamily="34" charset="0"/>
                <a:cs typeface="Arial" pitchFamily="34" charset="0"/>
              </a:rPr>
              <a:t>Values between 0 and 1 have no meaning</a:t>
            </a:r>
          </a:p>
          <a:p>
            <a:pPr marL="508000" indent="-436563">
              <a:defRPr/>
            </a:pPr>
            <a:r>
              <a:rPr lang="en-US" dirty="0">
                <a:latin typeface="Arial" pitchFamily="34" charset="0"/>
                <a:cs typeface="Arial" pitchFamily="34" charset="0"/>
              </a:rPr>
              <a:t>Can be strikingly low.</a:t>
            </a:r>
          </a:p>
          <a:p>
            <a:pPr eaLnBrk="1" hangingPunct="1">
              <a:defRPr/>
            </a:pPr>
            <a:r>
              <a:rPr lang="en-US" dirty="0">
                <a:latin typeface="Arial" pitchFamily="34" charset="0"/>
                <a:cs typeface="Arial" pitchFamily="34" charset="0"/>
              </a:rPr>
              <a:t>Should not be used to compare models</a:t>
            </a:r>
          </a:p>
          <a:p>
            <a:pPr lvl="1" eaLnBrk="1" hangingPunct="1">
              <a:defRPr/>
            </a:pPr>
            <a:r>
              <a:rPr lang="en-US" dirty="0">
                <a:latin typeface="Arial" pitchFamily="34" charset="0"/>
                <a:cs typeface="Arial" pitchFamily="34" charset="0"/>
              </a:rPr>
              <a:t>Use </a:t>
            </a:r>
            <a:r>
              <a:rPr lang="en-US" dirty="0" err="1">
                <a:latin typeface="Arial" pitchFamily="34" charset="0"/>
                <a:cs typeface="Arial" pitchFamily="34" charset="0"/>
              </a:rPr>
              <a:t>logL</a:t>
            </a:r>
            <a:endParaRPr lang="en-US" dirty="0">
              <a:latin typeface="Arial" pitchFamily="34" charset="0"/>
              <a:cs typeface="Arial" pitchFamily="34" charset="0"/>
            </a:endParaRPr>
          </a:p>
          <a:p>
            <a:pPr lvl="1" eaLnBrk="1" hangingPunct="1">
              <a:defRPr/>
            </a:pPr>
            <a:r>
              <a:rPr lang="en-US" dirty="0">
                <a:latin typeface="Arial" pitchFamily="34" charset="0"/>
                <a:cs typeface="Arial" pitchFamily="34" charset="0"/>
              </a:rPr>
              <a:t>Use information criteria to compare </a:t>
            </a:r>
            <a:r>
              <a:rPr lang="en-US" dirty="0" err="1">
                <a:latin typeface="Arial" pitchFamily="34" charset="0"/>
                <a:cs typeface="Arial" pitchFamily="34" charset="0"/>
              </a:rPr>
              <a:t>nonnested</a:t>
            </a:r>
            <a:r>
              <a:rPr lang="en-US" dirty="0">
                <a:latin typeface="Arial" pitchFamily="34" charset="0"/>
                <a:cs typeface="Arial" pitchFamily="34" charset="0"/>
              </a:rPr>
              <a:t> models</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609600" y="1524000"/>
            <a:ext cx="8229600" cy="530225"/>
          </a:xfrm>
        </p:spPr>
        <p:txBody>
          <a:bodyPr/>
          <a:lstStyle/>
          <a:p>
            <a:pPr eaLnBrk="1" hangingPunct="1"/>
            <a:r>
              <a:rPr lang="en-US" altLang="en-US"/>
              <a:t>Cramer Fit Measure</a:t>
            </a:r>
          </a:p>
        </p:txBody>
      </p:sp>
      <p:graphicFrame>
        <p:nvGraphicFramePr>
          <p:cNvPr id="97283" name="Object 2"/>
          <p:cNvGraphicFramePr>
            <a:graphicFrameLocks noGrp="1" noChangeAspect="1"/>
          </p:cNvGraphicFramePr>
          <p:nvPr>
            <p:ph idx="1"/>
          </p:nvPr>
        </p:nvGraphicFramePr>
        <p:xfrm>
          <a:off x="2286000" y="2160588"/>
          <a:ext cx="4445000" cy="2106612"/>
        </p:xfrm>
        <a:graphic>
          <a:graphicData uri="http://schemas.openxmlformats.org/presentationml/2006/ole">
            <mc:AlternateContent xmlns:mc="http://schemas.openxmlformats.org/markup-compatibility/2006">
              <mc:Choice xmlns:v="urn:schemas-microsoft-com:vml" Requires="v">
                <p:oleObj spid="_x0000_s300040" name="Equation" r:id="rId4" imgW="3162300" imgH="1498600" progId="Equation.DSMT4">
                  <p:embed/>
                </p:oleObj>
              </mc:Choice>
              <mc:Fallback>
                <p:oleObj name="Equation" r:id="rId4" imgW="3162300" imgH="1498600" progId="Equation.DSMT4">
                  <p:embed/>
                  <p:pic>
                    <p:nvPicPr>
                      <p:cNvPr id="0" name="Picture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160588"/>
                        <a:ext cx="4445000" cy="2106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7284" name="Text Box 6"/>
          <p:cNvSpPr txBox="1">
            <a:spLocks noChangeArrowheads="1"/>
          </p:cNvSpPr>
          <p:nvPr/>
        </p:nvSpPr>
        <p:spPr bwMode="auto">
          <a:xfrm>
            <a:off x="1828800" y="4292600"/>
            <a:ext cx="5638800" cy="1803400"/>
          </a:xfrm>
          <a:prstGeom prst="rect">
            <a:avLst/>
          </a:prstGeom>
          <a:noFill/>
          <a:ln w="19050">
            <a:noFill/>
            <a:miter lim="800000"/>
            <a:headEnd/>
            <a:tailEnd/>
          </a:ln>
        </p:spPr>
        <p:txBody>
          <a:bodyPr>
            <a:spAutoFit/>
          </a:bodyPr>
          <a:lstStyle/>
          <a:p>
            <a:r>
              <a:rPr lang="en-US" altLang="en-US" sz="1600" b="1">
                <a:latin typeface="Courier New" pitchFamily="49" charset="0"/>
              </a:rPr>
              <a:t>+----------------------------------------+</a:t>
            </a:r>
          </a:p>
          <a:p>
            <a:r>
              <a:rPr lang="en-US" altLang="en-US" sz="1600" b="1">
                <a:latin typeface="Courier New" pitchFamily="49" charset="0"/>
              </a:rPr>
              <a:t>| </a:t>
            </a:r>
            <a:r>
              <a:rPr lang="en-US" altLang="en-US" sz="1600" b="1">
                <a:solidFill>
                  <a:srgbClr val="FF3300"/>
                </a:solidFill>
                <a:latin typeface="Courier New" pitchFamily="49" charset="0"/>
              </a:rPr>
              <a:t>Fit Measures Based on Model Predictions</a:t>
            </a:r>
            <a:r>
              <a:rPr lang="en-US" altLang="en-US" sz="1600" b="1">
                <a:latin typeface="Courier New" pitchFamily="49" charset="0"/>
              </a:rPr>
              <a:t>|</a:t>
            </a:r>
          </a:p>
          <a:p>
            <a:r>
              <a:rPr lang="en-US" altLang="en-US" sz="1600" b="1">
                <a:latin typeface="Courier New" pitchFamily="49" charset="0"/>
              </a:rPr>
              <a:t>| Efron                        =   .04825|</a:t>
            </a:r>
          </a:p>
          <a:p>
            <a:r>
              <a:rPr lang="en-US" altLang="en-US" sz="1600" b="1">
                <a:latin typeface="Courier New" pitchFamily="49" charset="0"/>
              </a:rPr>
              <a:t>| Ben Akiva and Lerman         =   .57139|</a:t>
            </a:r>
          </a:p>
          <a:p>
            <a:r>
              <a:rPr lang="en-US" altLang="en-US" sz="1600" b="1">
                <a:latin typeface="Courier New" pitchFamily="49" charset="0"/>
              </a:rPr>
              <a:t>| Veall and Zimmerman          =   .08365|</a:t>
            </a:r>
          </a:p>
          <a:p>
            <a:r>
              <a:rPr lang="en-US" altLang="en-US" sz="1600" b="1">
                <a:latin typeface="Courier New" pitchFamily="49" charset="0"/>
              </a:rPr>
              <a:t>| </a:t>
            </a:r>
            <a:r>
              <a:rPr lang="en-US" altLang="en-US" sz="1600" b="1">
                <a:solidFill>
                  <a:srgbClr val="0000FF"/>
                </a:solidFill>
                <a:latin typeface="Courier New" pitchFamily="49" charset="0"/>
              </a:rPr>
              <a:t>Cramer                       =   .04771</a:t>
            </a:r>
            <a:r>
              <a:rPr lang="en-US" altLang="en-US" sz="1600" b="1">
                <a:latin typeface="Courier New" pitchFamily="49" charset="0"/>
              </a:rPr>
              <a:t>|</a:t>
            </a:r>
          </a:p>
          <a:p>
            <a:r>
              <a:rPr lang="en-US" altLang="en-US" sz="1600" b="1">
                <a:latin typeface="Courier New" pitchFamily="49" charset="0"/>
              </a:rPr>
              <a:t>+----------------------------------------+</a:t>
            </a:r>
            <a:endParaRPr lang="en-US" altLang="en-US" sz="1600">
              <a:latin typeface="Courier New" pitchFamily="49" charset="0"/>
            </a:endParaRPr>
          </a:p>
        </p:txBody>
      </p:sp>
    </p:spTree>
  </p:cSld>
  <p:clrMapOvr>
    <a:masterClrMapping/>
  </p:clrMapOvr>
</p:sld>
</file>

<file path=ppt/theme/theme1.xml><?xml version="1.0" encoding="utf-8"?>
<a:theme xmlns:a="http://schemas.openxmlformats.org/drawingml/2006/main" name="3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16698</TotalTime>
  <Words>8504</Words>
  <Application>Microsoft Office PowerPoint</Application>
  <PresentationFormat>On-screen Show (4:3)</PresentationFormat>
  <Paragraphs>872</Paragraphs>
  <Slides>155</Slides>
  <Notes>114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155</vt:i4>
      </vt:variant>
    </vt:vector>
  </HeadingPairs>
  <TitlesOfParts>
    <vt:vector size="166" baseType="lpstr">
      <vt:lpstr>Arial</vt:lpstr>
      <vt:lpstr>Arial Black</vt:lpstr>
      <vt:lpstr>Calibri</vt:lpstr>
      <vt:lpstr>Courier New</vt:lpstr>
      <vt:lpstr>Tahoma</vt:lpstr>
      <vt:lpstr>Times New Roman</vt:lpstr>
      <vt:lpstr>Wingdings</vt:lpstr>
      <vt:lpstr>3_Quadrant</vt:lpstr>
      <vt:lpstr>Equation</vt:lpstr>
      <vt:lpstr>MathType 6.0 Equation</vt:lpstr>
      <vt:lpstr>Bitmap Image</vt:lpstr>
      <vt:lpstr>Econometric Analysis of Panel Data</vt:lpstr>
      <vt:lpstr>Econometric Analysis of Panel Data</vt:lpstr>
      <vt:lpstr>Agenda and References</vt:lpstr>
      <vt:lpstr>Model for a Binary Dependent Variable</vt:lpstr>
      <vt:lpstr>Behavioral Utility Based Approach</vt:lpstr>
      <vt:lpstr>A Model for Binary Choice</vt:lpstr>
      <vt:lpstr>Application</vt:lpstr>
      <vt:lpstr>Binary Outcome: Visit Doctor</vt:lpstr>
      <vt:lpstr> </vt:lpstr>
      <vt:lpstr>An Econometric Model</vt:lpstr>
      <vt:lpstr>PowerPoint Presentation</vt:lpstr>
      <vt:lpstr>Fully Parametric</vt:lpstr>
      <vt:lpstr>Completing the Model:  F()</vt:lpstr>
      <vt:lpstr>Parametric Model Estimation</vt:lpstr>
      <vt:lpstr>Parametric: Logit Model</vt:lpstr>
      <vt:lpstr>Estimated Binary Choice Models</vt:lpstr>
      <vt:lpstr>PowerPoint Presentation</vt:lpstr>
      <vt:lpstr>Partial Effects in  Probability Models</vt:lpstr>
      <vt:lpstr>Partial Effect for Nonlinear Terms</vt:lpstr>
      <vt:lpstr>Estimated Partial Effects</vt:lpstr>
      <vt:lpstr>Partial Effect for  a Dummy Variable</vt:lpstr>
      <vt:lpstr>Partial Effect – Dummy Variable</vt:lpstr>
      <vt:lpstr>Computing Effects</vt:lpstr>
      <vt:lpstr>Average Partial Effects</vt:lpstr>
      <vt:lpstr>Average Partial Effects vs. Partial Effects at Data Means</vt:lpstr>
      <vt:lpstr>APE vs. Partial Effects at the Mean</vt:lpstr>
      <vt:lpstr>Practicalities of Nonlinearities</vt:lpstr>
      <vt:lpstr>Odds Ratios</vt:lpstr>
      <vt:lpstr>Odds Ratio</vt:lpstr>
      <vt:lpstr>PowerPoint Presentation</vt:lpstr>
      <vt:lpstr>PowerPoint Presentation</vt:lpstr>
      <vt:lpstr>PowerPoint Presentation</vt:lpstr>
      <vt:lpstr>PowerPoint Presentation</vt:lpstr>
      <vt:lpstr>A Dynamic Ordered Probit Model</vt:lpstr>
      <vt:lpstr>Model for Self Assessed Health</vt:lpstr>
      <vt:lpstr>Partial Effect for a Category</vt:lpstr>
      <vt:lpstr>Marginal Effects for Binary Choice</vt:lpstr>
      <vt:lpstr>The Delta Method</vt:lpstr>
      <vt:lpstr>Method of Krinsky and Robb</vt:lpstr>
      <vt:lpstr>Krinsky and Robb</vt:lpstr>
      <vt:lpstr>PowerPoint Presentation</vt:lpstr>
      <vt:lpstr>PowerPoint Presentation</vt:lpstr>
      <vt:lpstr>PowerPoint Presentation</vt:lpstr>
      <vt:lpstr>PowerPoint Presentation</vt:lpstr>
      <vt:lpstr>PowerPoint Presentation</vt:lpstr>
      <vt:lpstr>Measuring Fit</vt:lpstr>
      <vt:lpstr>How Well Does the Model Fit?</vt:lpstr>
      <vt:lpstr>Likelihood Ratio Index</vt:lpstr>
      <vt:lpstr>Fit Measures Based on LogL</vt:lpstr>
      <vt:lpstr>Fit Measures Based on Predictions</vt:lpstr>
      <vt:lpstr>Predicting the Outcome </vt:lpstr>
      <vt:lpstr>PowerPoint Presentation</vt:lpstr>
      <vt:lpstr>PowerPoint Presentation</vt:lpstr>
      <vt:lpstr>Hypothesis Testing in Binary Choice Models</vt:lpstr>
      <vt:lpstr>Covariance Matrix for the MLE</vt:lpstr>
      <vt:lpstr>Robust Covariance Matrix</vt:lpstr>
      <vt:lpstr>Robust Covariance Matrix for Logit Model</vt:lpstr>
      <vt:lpstr>Base Model for Hypothesis Tests</vt:lpstr>
      <vt:lpstr>Likelihood Ratio Tests</vt:lpstr>
      <vt:lpstr>LR Test of H0</vt:lpstr>
      <vt:lpstr>Wald Test</vt:lpstr>
      <vt:lpstr>PowerPoint Presentation</vt:lpstr>
      <vt:lpstr>Lagrange Multiplier Test</vt:lpstr>
      <vt:lpstr>LM Test for a Logit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Bivariate Probit Models</vt:lpstr>
      <vt:lpstr>PowerPoint Presentation</vt:lpstr>
      <vt:lpstr>PowerPoint Presentation</vt:lpstr>
      <vt:lpstr>Journal of Consumer Affairs</vt:lpstr>
      <vt:lpstr>Probit Model for Being “Banked”</vt:lpstr>
      <vt:lpstr>Two Period Random Effects Probit</vt:lpstr>
      <vt:lpstr>Recursive Bivariate Probit</vt:lpstr>
      <vt:lpstr>Partial Effects</vt:lpstr>
      <vt:lpstr>Endogenous RHS Variable</vt:lpstr>
      <vt:lpstr>Endogenous Binary Variable</vt:lpstr>
      <vt:lpstr>Endogenous Binary Variable</vt:lpstr>
      <vt:lpstr>Log Likelihood for the RBP Model</vt:lpstr>
      <vt:lpstr>FIML Estimates</vt:lpstr>
      <vt:lpstr>Partial Effects</vt:lpstr>
      <vt:lpstr>2 Stage Residual Inclusion</vt:lpstr>
      <vt:lpstr>PowerPoint Presentation</vt:lpstr>
      <vt:lpstr>PowerPoint Presentation</vt:lpstr>
      <vt:lpstr>PowerPoint Presentation</vt:lpstr>
      <vt:lpstr>PowerPoint Presentation</vt:lpstr>
      <vt:lpstr>Identification Issues</vt:lpstr>
      <vt:lpstr>PowerPoint Presentation</vt:lpstr>
      <vt:lpstr>A Simultaneous Equations Model</vt:lpstr>
      <vt:lpstr>Fully Simultaneous “Model”</vt:lpstr>
      <vt:lpstr>A Recursive Bivariate Probit Model: Treatment Effects</vt:lpstr>
      <vt:lpstr>PowerPoint Presentation</vt:lpstr>
      <vt:lpstr>Treatment Effects</vt:lpstr>
      <vt:lpstr>Treatment Effect on the Treated</vt:lpstr>
      <vt:lpstr>Treatment Effects</vt:lpstr>
      <vt:lpstr>PowerPoint Presentation</vt:lpstr>
      <vt:lpstr>PowerPoint Presentation</vt:lpstr>
      <vt:lpstr>Causal Inference</vt:lpstr>
      <vt:lpstr>PowerPoint Presentation</vt:lpstr>
      <vt:lpstr>APPENDIX</vt:lpstr>
      <vt:lpstr>The Linear Probability “Model”</vt:lpstr>
      <vt:lpstr>PowerPoint Presentation</vt:lpstr>
      <vt:lpstr>PowerPoint Presentation</vt:lpstr>
      <vt:lpstr>Linear Probability Model</vt:lpstr>
      <vt:lpstr>PowerPoint Presentation</vt:lpstr>
      <vt:lpstr>PowerPoint Presentation</vt:lpstr>
      <vt:lpstr>PowerPoint Presentation</vt:lpstr>
      <vt:lpstr>PowerPoint Presentation</vt:lpstr>
      <vt:lpstr>PowerPoint Presentation</vt:lpstr>
      <vt:lpstr>Negative Predicted Probabilities</vt:lpstr>
      <vt:lpstr>PowerPoint Presentation</vt:lpstr>
      <vt:lpstr>PowerPoint Presentation</vt:lpstr>
      <vt:lpstr>PowerPoint Presentation</vt:lpstr>
      <vt:lpstr>PowerPoint Presentation</vt:lpstr>
      <vt:lpstr>PowerPoint Presentation</vt:lpstr>
      <vt:lpstr>Negative Predicted Probabilities</vt:lpstr>
      <vt:lpstr>PowerPoint Presentation</vt:lpstr>
      <vt:lpstr>PowerPoint Presentation</vt:lpstr>
      <vt:lpstr>Partial Effect for Nonlinear Terms</vt:lpstr>
      <vt:lpstr>Average Partial Effect: Averaged over Sample Incomes and Genders for Specific Values of Age</vt:lpstr>
      <vt:lpstr>Simplifications</vt:lpstr>
      <vt:lpstr>PowerPoint Presentation</vt:lpstr>
      <vt:lpstr>PowerPoint Presentation</vt:lpstr>
      <vt:lpstr>Nonparametric Regressions</vt:lpstr>
      <vt:lpstr>Klein and Spady Semiparametric No specific distribution assumed</vt:lpstr>
      <vt:lpstr>Bootstrapping</vt:lpstr>
      <vt:lpstr>Partial Effect for Nonlinear Terms</vt:lpstr>
      <vt:lpstr>Average Partial Effect: Averaged over Sample Incomes and Genders for Specific Values of Age</vt:lpstr>
      <vt:lpstr>PowerPoint Presentation</vt:lpstr>
      <vt:lpstr>PowerPoint Presentation</vt:lpstr>
      <vt:lpstr>PowerPoint Presentation</vt:lpstr>
      <vt:lpstr>Endogenous Binary Variable</vt:lpstr>
      <vt:lpstr>APPLICATION:  GENDER ECONOMICS COURSES IN LIBERAL ARTS COLLEGES</vt:lpstr>
      <vt:lpstr>Bivariate Probit</vt:lpstr>
      <vt:lpstr>Likelihood Function</vt:lpstr>
      <vt:lpstr>Labor Supply Model</vt:lpstr>
      <vt:lpstr>Endogenous RHS Variable</vt:lpstr>
      <vt:lpstr>Endogenous Continuous Variable</vt:lpstr>
      <vt:lpstr>Endogenous Income</vt:lpstr>
      <vt:lpstr>Two Approaches to ML</vt:lpstr>
      <vt:lpstr>Control Function Approach</vt:lpstr>
      <vt:lpstr>Likelihood Function</vt:lpstr>
      <vt:lpstr>Estimation by ML (Control Function)</vt:lpstr>
      <vt:lpstr>FIML Estimates</vt:lpstr>
      <vt:lpstr>Partial Effects: Scaled Coefficients</vt:lpstr>
      <vt:lpstr>Partial Effects</vt:lpstr>
      <vt:lpstr>Labor Supply Model</vt:lpstr>
      <vt:lpstr>Log Likelihoods</vt:lpstr>
      <vt:lpstr>The Likelihood Ratio Index</vt:lpstr>
      <vt:lpstr>Cramer Fit Measure</vt:lpstr>
    </vt:vector>
  </TitlesOfParts>
  <Company>Stern School of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william greene</cp:lastModifiedBy>
  <cp:revision>174</cp:revision>
  <cp:lastPrinted>2014-04-08T15:41:08Z</cp:lastPrinted>
  <dcterms:created xsi:type="dcterms:W3CDTF">2001-06-17T19:05:03Z</dcterms:created>
  <dcterms:modified xsi:type="dcterms:W3CDTF">2020-03-24T16:08:54Z</dcterms:modified>
</cp:coreProperties>
</file>