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5" r:id="rId1"/>
  </p:sldMasterIdLst>
  <p:notesMasterIdLst>
    <p:notesMasterId r:id="rId121"/>
  </p:notesMasterIdLst>
  <p:handoutMasterIdLst>
    <p:handoutMasterId r:id="rId122"/>
  </p:handoutMasterIdLst>
  <p:sldIdLst>
    <p:sldId id="685" r:id="rId2"/>
    <p:sldId id="434" r:id="rId3"/>
    <p:sldId id="705" r:id="rId4"/>
    <p:sldId id="704" r:id="rId5"/>
    <p:sldId id="706" r:id="rId6"/>
    <p:sldId id="763" r:id="rId7"/>
    <p:sldId id="764" r:id="rId8"/>
    <p:sldId id="765" r:id="rId9"/>
    <p:sldId id="766" r:id="rId10"/>
    <p:sldId id="694" r:id="rId11"/>
    <p:sldId id="695" r:id="rId12"/>
    <p:sldId id="552" r:id="rId13"/>
    <p:sldId id="553" r:id="rId14"/>
    <p:sldId id="554" r:id="rId15"/>
    <p:sldId id="555" r:id="rId16"/>
    <p:sldId id="556" r:id="rId17"/>
    <p:sldId id="608" r:id="rId18"/>
    <p:sldId id="609" r:id="rId19"/>
    <p:sldId id="616" r:id="rId20"/>
    <p:sldId id="617" r:id="rId21"/>
    <p:sldId id="618" r:id="rId22"/>
    <p:sldId id="619" r:id="rId23"/>
    <p:sldId id="621" r:id="rId24"/>
    <p:sldId id="622" r:id="rId25"/>
    <p:sldId id="623" r:id="rId26"/>
    <p:sldId id="624" r:id="rId27"/>
    <p:sldId id="625" r:id="rId28"/>
    <p:sldId id="626" r:id="rId29"/>
    <p:sldId id="627" r:id="rId30"/>
    <p:sldId id="692" r:id="rId31"/>
    <p:sldId id="693" r:id="rId32"/>
    <p:sldId id="628" r:id="rId33"/>
    <p:sldId id="629" r:id="rId34"/>
    <p:sldId id="630" r:id="rId35"/>
    <p:sldId id="631" r:id="rId36"/>
    <p:sldId id="632" r:id="rId37"/>
    <p:sldId id="633" r:id="rId38"/>
    <p:sldId id="634" r:id="rId39"/>
    <p:sldId id="746" r:id="rId40"/>
    <p:sldId id="636" r:id="rId41"/>
    <p:sldId id="637" r:id="rId42"/>
    <p:sldId id="638" r:id="rId43"/>
    <p:sldId id="639" r:id="rId44"/>
    <p:sldId id="748" r:id="rId45"/>
    <p:sldId id="749" r:id="rId46"/>
    <p:sldId id="751" r:id="rId47"/>
    <p:sldId id="752" r:id="rId48"/>
    <p:sldId id="750" r:id="rId49"/>
    <p:sldId id="640" r:id="rId50"/>
    <p:sldId id="641" r:id="rId51"/>
    <p:sldId id="642" r:id="rId52"/>
    <p:sldId id="643" r:id="rId53"/>
    <p:sldId id="644" r:id="rId54"/>
    <p:sldId id="645" r:id="rId55"/>
    <p:sldId id="646" r:id="rId56"/>
    <p:sldId id="686" r:id="rId57"/>
    <p:sldId id="687" r:id="rId58"/>
    <p:sldId id="689" r:id="rId59"/>
    <p:sldId id="688" r:id="rId60"/>
    <p:sldId id="690" r:id="rId61"/>
    <p:sldId id="691" r:id="rId62"/>
    <p:sldId id="647" r:id="rId63"/>
    <p:sldId id="648" r:id="rId64"/>
    <p:sldId id="650" r:id="rId65"/>
    <p:sldId id="651" r:id="rId66"/>
    <p:sldId id="697" r:id="rId67"/>
    <p:sldId id="696" r:id="rId68"/>
    <p:sldId id="698" r:id="rId69"/>
    <p:sldId id="699" r:id="rId70"/>
    <p:sldId id="723" r:id="rId71"/>
    <p:sldId id="724" r:id="rId72"/>
    <p:sldId id="725" r:id="rId73"/>
    <p:sldId id="727" r:id="rId74"/>
    <p:sldId id="702" r:id="rId75"/>
    <p:sldId id="700" r:id="rId76"/>
    <p:sldId id="679" r:id="rId77"/>
    <p:sldId id="654" r:id="rId78"/>
    <p:sldId id="655" r:id="rId79"/>
    <p:sldId id="767" r:id="rId80"/>
    <p:sldId id="656" r:id="rId81"/>
    <p:sldId id="580" r:id="rId82"/>
    <p:sldId id="582" r:id="rId83"/>
    <p:sldId id="583" r:id="rId84"/>
    <p:sldId id="584" r:id="rId85"/>
    <p:sldId id="726" r:id="rId86"/>
    <p:sldId id="758" r:id="rId87"/>
    <p:sldId id="759" r:id="rId88"/>
    <p:sldId id="760" r:id="rId89"/>
    <p:sldId id="761" r:id="rId90"/>
    <p:sldId id="762" r:id="rId91"/>
    <p:sldId id="714" r:id="rId92"/>
    <p:sldId id="708" r:id="rId93"/>
    <p:sldId id="709" r:id="rId94"/>
    <p:sldId id="710" r:id="rId95"/>
    <p:sldId id="711" r:id="rId96"/>
    <p:sldId id="712" r:id="rId97"/>
    <p:sldId id="713" r:id="rId98"/>
    <p:sldId id="715" r:id="rId99"/>
    <p:sldId id="716" r:id="rId100"/>
    <p:sldId id="717" r:id="rId101"/>
    <p:sldId id="718" r:id="rId102"/>
    <p:sldId id="719" r:id="rId103"/>
    <p:sldId id="720" r:id="rId104"/>
    <p:sldId id="721" r:id="rId105"/>
    <p:sldId id="730" r:id="rId106"/>
    <p:sldId id="731" r:id="rId107"/>
    <p:sldId id="732" r:id="rId108"/>
    <p:sldId id="733" r:id="rId109"/>
    <p:sldId id="734" r:id="rId110"/>
    <p:sldId id="735" r:id="rId111"/>
    <p:sldId id="736" r:id="rId112"/>
    <p:sldId id="737" r:id="rId113"/>
    <p:sldId id="739" r:id="rId114"/>
    <p:sldId id="745" r:id="rId115"/>
    <p:sldId id="753" r:id="rId116"/>
    <p:sldId id="754" r:id="rId117"/>
    <p:sldId id="755" r:id="rId118"/>
    <p:sldId id="756" r:id="rId119"/>
    <p:sldId id="757" r:id="rId120"/>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extLst>
    <p:ext uri="{EFAFB233-063F-42B5-8137-9DF3F51BA10A}">
      <p15:sldGuideLst xmlns="" xmlns:p15="http://schemas.microsoft.com/office/powerpoint/2012/main">
        <p15:guide id="1" orient="horz" pos="4128">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16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CCECFF"/>
    <a:srgbClr val="000000"/>
    <a:srgbClr val="FFFFFF"/>
    <a:srgbClr val="0066FF"/>
    <a:srgbClr val="0099FF"/>
    <a:srgbClr val="3399FF"/>
    <a:srgbClr val="0033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56" autoAdjust="0"/>
    <p:restoredTop sz="94636" autoAdjust="0"/>
  </p:normalViewPr>
  <p:slideViewPr>
    <p:cSldViewPr>
      <p:cViewPr>
        <p:scale>
          <a:sx n="75" d="100"/>
          <a:sy n="75" d="100"/>
        </p:scale>
        <p:origin x="-850" y="-134"/>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22560"/>
    </p:cViewPr>
  </p:sorterViewPr>
  <p:notesViewPr>
    <p:cSldViewPr>
      <p:cViewPr varScale="1">
        <p:scale>
          <a:sx n="85" d="100"/>
          <a:sy n="85" d="100"/>
        </p:scale>
        <p:origin x="-1848" y="-60"/>
      </p:cViewPr>
      <p:guideLst>
        <p:guide orient="horz" pos="2928"/>
        <p:guide pos="2168"/>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9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eaLnBrk="1" hangingPunct="1">
              <a:defRPr sz="1200">
                <a:cs typeface="+mn-cs"/>
              </a:defRPr>
            </a:lvl1pPr>
          </a:lstStyle>
          <a:p>
            <a:pPr>
              <a:defRPr/>
            </a:pPr>
            <a:endParaRPr lang="en-US"/>
          </a:p>
        </p:txBody>
      </p:sp>
      <p:sp>
        <p:nvSpPr>
          <p:cNvPr id="130051" name="Rectangle 3"/>
          <p:cNvSpPr>
            <a:spLocks noGrp="1" noChangeArrowheads="1"/>
          </p:cNvSpPr>
          <p:nvPr>
            <p:ph type="dt" sz="quarter" idx="1"/>
          </p:nvPr>
        </p:nvSpPr>
        <p:spPr bwMode="auto">
          <a:xfrm>
            <a:off x="3900488" y="0"/>
            <a:ext cx="2981325"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8831263"/>
            <a:ext cx="2982913" cy="465137"/>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eaLnBrk="1" hangingPunct="1">
              <a:defRPr sz="12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3900488" y="8831263"/>
            <a:ext cx="2981325" cy="465137"/>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lgn="r" eaLnBrk="1" hangingPunct="1">
              <a:defRPr sz="1200"/>
            </a:lvl1pPr>
          </a:lstStyle>
          <a:p>
            <a:fld id="{236D1B04-C4B4-4758-AEDC-D35C7A9A9F34}"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eaLnBrk="1" hangingPunct="1">
              <a:defRPr sz="1200">
                <a:cs typeface="+mn-cs"/>
              </a:defRPr>
            </a:lvl1pPr>
          </a:lstStyle>
          <a:p>
            <a:pPr>
              <a:defRPr/>
            </a:pPr>
            <a:endParaRPr lang="en-US"/>
          </a:p>
        </p:txBody>
      </p:sp>
      <p:sp>
        <p:nvSpPr>
          <p:cNvPr id="45059" name="Rectangle 3"/>
          <p:cNvSpPr>
            <a:spLocks noGrp="1" noChangeArrowheads="1"/>
          </p:cNvSpPr>
          <p:nvPr>
            <p:ph type="dt" idx="1"/>
          </p:nvPr>
        </p:nvSpPr>
        <p:spPr bwMode="auto">
          <a:xfrm>
            <a:off x="3900488" y="0"/>
            <a:ext cx="2981325"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6913"/>
            <a:ext cx="4648200" cy="348615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7575" y="4416425"/>
            <a:ext cx="5046663" cy="4183063"/>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831263"/>
            <a:ext cx="2982913" cy="465137"/>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eaLnBrk="1" hangingPunct="1">
              <a:defRPr sz="12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3900488" y="8831263"/>
            <a:ext cx="2981325" cy="465137"/>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lgn="r" eaLnBrk="1" hangingPunct="1">
              <a:defRPr sz="1200"/>
            </a:lvl1pPr>
          </a:lstStyle>
          <a:p>
            <a:fld id="{81F475CA-9AE6-4EEA-993E-57AD10A6C476}"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7A41DBFF-C430-471B-9243-7980E9E18A24}" type="slidenum">
              <a:rPr lang="en-US" altLang="en-US"/>
              <a:pPr/>
              <a:t>1</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B2D284E7-31CC-4E78-8CD3-3A3BFC92700F}" type="slidenum">
              <a:rPr lang="en-US" altLang="en-US"/>
              <a:pPr/>
              <a:t>2</a:t>
            </a:fld>
            <a:endParaRPr lang="en-US" alt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85AC55E9-CCFF-48E9-8CFA-24080DFE7D80}" type="slidenum">
              <a:rPr lang="en-US" altLang="en-US"/>
              <a:pPr/>
              <a:t>10</a:t>
            </a:fld>
            <a:endParaRPr lang="en-US" alt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D02DC606-FB50-4017-8174-1B94DADDC0E8}" type="slidenum">
              <a:rPr lang="en-US" altLang="en-US"/>
              <a:pPr/>
              <a:t>11</a:t>
            </a:fld>
            <a:endParaRPr lang="en-US" alt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B80A25B7-493D-4F8D-9C7E-EB42E6200A0D}" type="slidenum">
              <a:rPr lang="en-US" altLang="en-US"/>
              <a:pPr/>
              <a:t>12</a:t>
            </a:fld>
            <a:endParaRPr lang="en-US" alt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20E5A02B-BDB8-4B26-9ADA-9DD9D82ADBCD}" type="slidenum">
              <a:rPr lang="en-US" altLang="en-US"/>
              <a:pPr/>
              <a:t>13</a:t>
            </a:fld>
            <a:endParaRPr lang="en-US" alt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B6C5DEC3-0AEA-4FF8-A387-087DE6C41C97}" type="slidenum">
              <a:rPr lang="en-US" altLang="en-US"/>
              <a:pPr/>
              <a:t>14</a:t>
            </a:fld>
            <a:endParaRPr lang="en-US" alt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96A95C2D-D470-4A23-B1B5-B8C31A173489}" type="slidenum">
              <a:rPr lang="en-US" altLang="en-US"/>
              <a:pPr/>
              <a:t>15</a:t>
            </a:fld>
            <a:endParaRPr lang="en-US" alt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FBDC12B0-36E5-465C-AF42-57A3F1D3CB29}" type="slidenum">
              <a:rPr lang="en-US" altLang="en-US"/>
              <a:pPr/>
              <a:t>16</a:t>
            </a:fld>
            <a:endParaRPr lang="en-US" alt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altLang="en-US" smtClean="0"/>
          </a:p>
        </p:txBody>
      </p:sp>
      <p:sp>
        <p:nvSpPr>
          <p:cNvPr id="41988" name="Slide Number Placeholder 3"/>
          <p:cNvSpPr txBox="1">
            <a:spLocks noGrp="1"/>
          </p:cNvSpPr>
          <p:nvPr/>
        </p:nvSpPr>
        <p:spPr bwMode="auto">
          <a:xfrm>
            <a:off x="3900488" y="8831263"/>
            <a:ext cx="2981325" cy="465137"/>
          </a:xfrm>
          <a:prstGeom prst="rect">
            <a:avLst/>
          </a:prstGeom>
          <a:noFill/>
          <a:ln w="9525">
            <a:noFill/>
            <a:miter lim="800000"/>
            <a:headEnd/>
            <a:tailEnd/>
          </a:ln>
        </p:spPr>
        <p:txBody>
          <a:bodyPr lIns="92438" tIns="46219" rIns="92438" bIns="46219" anchor="b"/>
          <a:lstStyle/>
          <a:p>
            <a:pPr algn="r" eaLnBrk="1" hangingPunct="1"/>
            <a:fld id="{65C346A7-C8F9-4819-8C25-371CF5464385}" type="slidenum">
              <a:rPr lang="en-US" altLang="en-US" sz="1200"/>
              <a:pPr algn="r" eaLnBrk="1" hangingPunct="1"/>
              <a:t>19</a:t>
            </a:fld>
            <a:endParaRPr lang="en-US"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pPr eaLnBrk="1" hangingPunct="1"/>
            <a:endParaRPr lang="en-US" altLang="en-US" smtClean="0"/>
          </a:p>
        </p:txBody>
      </p:sp>
      <p:sp>
        <p:nvSpPr>
          <p:cNvPr id="47108" name="Slide Number Placeholder 3"/>
          <p:cNvSpPr>
            <a:spLocks noGrp="1"/>
          </p:cNvSpPr>
          <p:nvPr>
            <p:ph type="sldNum" sz="quarter" idx="5"/>
          </p:nvPr>
        </p:nvSpPr>
        <p:spPr>
          <a:noFill/>
        </p:spPr>
        <p:txBody>
          <a:bodyPr/>
          <a:lstStyle/>
          <a:p>
            <a:fld id="{C9981B1B-8BA3-4208-A8F3-8C5A6ABA7471}" type="slidenum">
              <a:rPr lang="en-US" altLang="en-US"/>
              <a:pPr/>
              <a:t>22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eaLnBrk="1" hangingPunct="1"/>
            <a:endParaRPr lang="en-US" altLang="en-US" smtClean="0"/>
          </a:p>
        </p:txBody>
      </p:sp>
      <p:sp>
        <p:nvSpPr>
          <p:cNvPr id="51204" name="Slide Number Placeholder 3"/>
          <p:cNvSpPr>
            <a:spLocks noGrp="1"/>
          </p:cNvSpPr>
          <p:nvPr>
            <p:ph type="sldNum" sz="quarter" idx="5"/>
          </p:nvPr>
        </p:nvSpPr>
        <p:spPr>
          <a:noFill/>
        </p:spPr>
        <p:txBody>
          <a:bodyPr/>
          <a:lstStyle/>
          <a:p>
            <a:fld id="{0E30C68D-9C2A-483F-8A45-31E7CCBF71D8}" type="slidenum">
              <a:rPr lang="en-US" altLang="en-US"/>
              <a:pPr/>
              <a:t>23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endParaRPr lang="en-US" altLang="en-US" smtClean="0"/>
          </a:p>
        </p:txBody>
      </p:sp>
      <p:sp>
        <p:nvSpPr>
          <p:cNvPr id="62468" name="Slide Number Placeholder 3"/>
          <p:cNvSpPr>
            <a:spLocks noGrp="1"/>
          </p:cNvSpPr>
          <p:nvPr>
            <p:ph type="sldNum" sz="quarter" idx="5"/>
          </p:nvPr>
        </p:nvSpPr>
        <p:spPr>
          <a:noFill/>
        </p:spPr>
        <p:txBody>
          <a:bodyPr/>
          <a:lstStyle/>
          <a:p>
            <a:fld id="{8333B229-90A2-4945-9C0E-BC059C23C8FF}" type="slidenum">
              <a:rPr lang="en-US" altLang="en-US"/>
              <a:pPr/>
              <a:t>29</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eaLnBrk="1" hangingPunct="1"/>
            <a:endParaRPr lang="en-US" altLang="en-US" smtClean="0"/>
          </a:p>
        </p:txBody>
      </p:sp>
      <p:sp>
        <p:nvSpPr>
          <p:cNvPr id="68612" name="Slide Number Placeholder 3"/>
          <p:cNvSpPr>
            <a:spLocks noGrp="1"/>
          </p:cNvSpPr>
          <p:nvPr>
            <p:ph type="sldNum" sz="quarter" idx="5"/>
          </p:nvPr>
        </p:nvSpPr>
        <p:spPr>
          <a:noFill/>
        </p:spPr>
        <p:txBody>
          <a:bodyPr/>
          <a:lstStyle/>
          <a:p>
            <a:fld id="{9568C9B0-69B7-4504-9753-64C3DB93733C}" type="slidenum">
              <a:rPr lang="en-US" altLang="en-US"/>
              <a:pPr/>
              <a:t>33</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altLang="en-US" smtClean="0"/>
          </a:p>
        </p:txBody>
      </p:sp>
      <p:sp>
        <p:nvSpPr>
          <p:cNvPr id="70660" name="Slide Number Placeholder 3"/>
          <p:cNvSpPr>
            <a:spLocks noGrp="1"/>
          </p:cNvSpPr>
          <p:nvPr>
            <p:ph type="sldNum" sz="quarter" idx="5"/>
          </p:nvPr>
        </p:nvSpPr>
        <p:spPr>
          <a:noFill/>
        </p:spPr>
        <p:txBody>
          <a:bodyPr/>
          <a:lstStyle/>
          <a:p>
            <a:fld id="{530D842D-1D03-4B50-85B5-A602E9496D59}" type="slidenum">
              <a:rPr lang="en-US" altLang="en-US"/>
              <a:pPr/>
              <a:t>34</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D43D4D73-A52F-4A28-ADFB-B85AE25081CD}" type="slidenum">
              <a:rPr lang="en-US" altLang="en-US"/>
              <a:pPr/>
              <a:t>39</a:t>
            </a:fld>
            <a:endParaRPr lang="en-US" altLang="en-US"/>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6634622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altLang="en-US" smtClean="0"/>
          </a:p>
        </p:txBody>
      </p:sp>
      <p:sp>
        <p:nvSpPr>
          <p:cNvPr id="82948" name="Slide Number Placeholder 3"/>
          <p:cNvSpPr>
            <a:spLocks noGrp="1"/>
          </p:cNvSpPr>
          <p:nvPr>
            <p:ph type="sldNum" sz="quarter" idx="5"/>
          </p:nvPr>
        </p:nvSpPr>
        <p:spPr>
          <a:noFill/>
        </p:spPr>
        <p:txBody>
          <a:bodyPr/>
          <a:lstStyle/>
          <a:p>
            <a:fld id="{B6F907DD-C8E2-4935-82DC-86ECE4AE76C7}" type="slidenum">
              <a:rPr lang="en-US" altLang="en-US"/>
              <a:pPr/>
              <a:t>40</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altLang="en-US" smtClean="0"/>
          </a:p>
        </p:txBody>
      </p:sp>
      <p:sp>
        <p:nvSpPr>
          <p:cNvPr id="84996" name="Slide Number Placeholder 3"/>
          <p:cNvSpPr>
            <a:spLocks noGrp="1"/>
          </p:cNvSpPr>
          <p:nvPr>
            <p:ph type="sldNum" sz="quarter" idx="5"/>
          </p:nvPr>
        </p:nvSpPr>
        <p:spPr>
          <a:noFill/>
        </p:spPr>
        <p:txBody>
          <a:bodyPr/>
          <a:lstStyle/>
          <a:p>
            <a:fld id="{AA38F5B9-BB36-4DDD-AF47-4CA6DB37C568}" type="slidenum">
              <a:rPr lang="en-US" altLang="en-US"/>
              <a:pPr/>
              <a:t>41</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endParaRPr lang="en-US" altLang="en-US" smtClean="0"/>
          </a:p>
        </p:txBody>
      </p:sp>
      <p:sp>
        <p:nvSpPr>
          <p:cNvPr id="87044" name="Slide Number Placeholder 3"/>
          <p:cNvSpPr>
            <a:spLocks noGrp="1"/>
          </p:cNvSpPr>
          <p:nvPr>
            <p:ph type="sldNum" sz="quarter" idx="5"/>
          </p:nvPr>
        </p:nvSpPr>
        <p:spPr>
          <a:noFill/>
        </p:spPr>
        <p:txBody>
          <a:bodyPr/>
          <a:lstStyle/>
          <a:p>
            <a:fld id="{91C3903B-91B5-4BDA-BB58-E46FAAF03CDF}" type="slidenum">
              <a:rPr lang="en-US" altLang="en-US"/>
              <a:pPr/>
              <a:t>42</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endParaRPr lang="en-US" altLang="en-US" smtClean="0"/>
          </a:p>
        </p:txBody>
      </p:sp>
      <p:sp>
        <p:nvSpPr>
          <p:cNvPr id="89092" name="Slide Number Placeholder 3"/>
          <p:cNvSpPr>
            <a:spLocks noGrp="1"/>
          </p:cNvSpPr>
          <p:nvPr>
            <p:ph type="sldNum" sz="quarter" idx="5"/>
          </p:nvPr>
        </p:nvSpPr>
        <p:spPr>
          <a:noFill/>
        </p:spPr>
        <p:txBody>
          <a:bodyPr/>
          <a:lstStyle/>
          <a:p>
            <a:fld id="{FD4811EA-7495-4BD0-9895-0A5F1FDB6EC9}" type="slidenum">
              <a:rPr lang="en-US" altLang="en-US"/>
              <a:pPr/>
              <a:t>43</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p>
            <a:fld id="{0D0ECDAE-E2F5-43AD-9E71-EF731D83102F}" type="slidenum">
              <a:rPr lang="en-US" altLang="en-US"/>
              <a:pPr/>
              <a:t>44</a:t>
            </a:fld>
            <a:endParaRPr lang="en-US" altLang="en-US"/>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5718398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n-US" smtClean="0"/>
          </a:p>
        </p:txBody>
      </p:sp>
      <p:sp>
        <p:nvSpPr>
          <p:cNvPr id="63492" name="Slide Number Placeholder 3"/>
          <p:cNvSpPr>
            <a:spLocks noGrp="1"/>
          </p:cNvSpPr>
          <p:nvPr>
            <p:ph type="sldNum" sz="quarter" idx="5"/>
          </p:nvPr>
        </p:nvSpPr>
        <p:spPr>
          <a:noFill/>
        </p:spPr>
        <p:txBody>
          <a:bodyPr/>
          <a:lstStyle/>
          <a:p>
            <a:fld id="{F308E6D9-0033-4BDD-BEE7-8D2C1C56620A}" type="slidenum">
              <a:rPr lang="en-US" smtClean="0">
                <a:cs typeface="Arial" charset="0"/>
              </a:rPr>
              <a:pPr/>
              <a:t>45</a:t>
            </a:fld>
            <a:endParaRPr lang="en-US" smtClean="0">
              <a:cs typeface="Arial" charset="0"/>
            </a:endParaRPr>
          </a:p>
        </p:txBody>
      </p:sp>
    </p:spTree>
    <p:extLst>
      <p:ext uri="{BB962C8B-B14F-4D97-AF65-F5344CB8AC3E}">
        <p14:creationId xmlns:p14="http://schemas.microsoft.com/office/powerpoint/2010/main" xmlns="" val="27999076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DAA31ABE-0EC1-4B0F-8F03-F1D3071B9C33}" type="slidenum">
              <a:rPr lang="en-US" smtClean="0">
                <a:cs typeface="Arial" charset="0"/>
              </a:rPr>
              <a:pPr/>
              <a:t>48</a:t>
            </a:fld>
            <a:endParaRPr lang="en-US" smtClean="0">
              <a:cs typeface="Arial"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32807385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eaLnBrk="1" hangingPunct="1"/>
            <a:endParaRPr lang="en-US" altLang="en-US" smtClean="0"/>
          </a:p>
        </p:txBody>
      </p:sp>
      <p:sp>
        <p:nvSpPr>
          <p:cNvPr id="91140" name="Slide Number Placeholder 3"/>
          <p:cNvSpPr>
            <a:spLocks noGrp="1"/>
          </p:cNvSpPr>
          <p:nvPr>
            <p:ph type="sldNum" sz="quarter" idx="5"/>
          </p:nvPr>
        </p:nvSpPr>
        <p:spPr>
          <a:noFill/>
        </p:spPr>
        <p:txBody>
          <a:bodyPr/>
          <a:lstStyle/>
          <a:p>
            <a:fld id="{AC5EAB85-F47E-4802-BA3D-5D0593419F4F}" type="slidenum">
              <a:rPr lang="en-US" altLang="en-US"/>
              <a:pPr/>
              <a:t>49</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endParaRPr lang="en-US" altLang="en-US" smtClean="0"/>
          </a:p>
        </p:txBody>
      </p:sp>
      <p:sp>
        <p:nvSpPr>
          <p:cNvPr id="93188" name="Slide Number Placeholder 3"/>
          <p:cNvSpPr>
            <a:spLocks noGrp="1"/>
          </p:cNvSpPr>
          <p:nvPr>
            <p:ph type="sldNum" sz="quarter" idx="5"/>
          </p:nvPr>
        </p:nvSpPr>
        <p:spPr>
          <a:noFill/>
        </p:spPr>
        <p:txBody>
          <a:bodyPr/>
          <a:lstStyle/>
          <a:p>
            <a:fld id="{213146C3-EE53-4919-9DB3-F784838B2BED}" type="slidenum">
              <a:rPr lang="en-US" altLang="en-US"/>
              <a:pPr/>
              <a:t>50</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endParaRPr lang="en-US" altLang="en-US" smtClean="0"/>
          </a:p>
        </p:txBody>
      </p:sp>
      <p:sp>
        <p:nvSpPr>
          <p:cNvPr id="95236" name="Slide Number Placeholder 3"/>
          <p:cNvSpPr>
            <a:spLocks noGrp="1"/>
          </p:cNvSpPr>
          <p:nvPr>
            <p:ph type="sldNum" sz="quarter" idx="5"/>
          </p:nvPr>
        </p:nvSpPr>
        <p:spPr>
          <a:noFill/>
        </p:spPr>
        <p:txBody>
          <a:bodyPr/>
          <a:lstStyle/>
          <a:p>
            <a:fld id="{77531F44-3AA4-4B9E-AA8C-EFAB0C216540}" type="slidenum">
              <a:rPr lang="en-US" altLang="en-US"/>
              <a:pPr/>
              <a:t>51</a:t>
            </a:fld>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endParaRPr lang="en-US" altLang="en-US" smtClean="0"/>
          </a:p>
        </p:txBody>
      </p:sp>
      <p:sp>
        <p:nvSpPr>
          <p:cNvPr id="97284" name="Slide Number Placeholder 3"/>
          <p:cNvSpPr>
            <a:spLocks noGrp="1"/>
          </p:cNvSpPr>
          <p:nvPr>
            <p:ph type="sldNum" sz="quarter" idx="5"/>
          </p:nvPr>
        </p:nvSpPr>
        <p:spPr>
          <a:noFill/>
        </p:spPr>
        <p:txBody>
          <a:bodyPr/>
          <a:lstStyle/>
          <a:p>
            <a:fld id="{DE7FE23F-415E-4199-BD4A-7723227693B4}" type="slidenum">
              <a:rPr lang="en-US" altLang="en-US"/>
              <a:pPr/>
              <a:t>52</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pPr eaLnBrk="1" hangingPunct="1"/>
            <a:endParaRPr lang="en-US" altLang="en-US" smtClean="0"/>
          </a:p>
        </p:txBody>
      </p:sp>
      <p:sp>
        <p:nvSpPr>
          <p:cNvPr id="99332" name="Slide Number Placeholder 3"/>
          <p:cNvSpPr>
            <a:spLocks noGrp="1"/>
          </p:cNvSpPr>
          <p:nvPr>
            <p:ph type="sldNum" sz="quarter" idx="5"/>
          </p:nvPr>
        </p:nvSpPr>
        <p:spPr>
          <a:noFill/>
        </p:spPr>
        <p:txBody>
          <a:bodyPr/>
          <a:lstStyle/>
          <a:p>
            <a:fld id="{731A36E0-D22E-411B-AC37-C282F26EBBE6}" type="slidenum">
              <a:rPr lang="en-US" altLang="en-US"/>
              <a:pPr/>
              <a:t>53</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pPr eaLnBrk="1" hangingPunct="1"/>
            <a:endParaRPr lang="en-US" altLang="en-US" smtClean="0"/>
          </a:p>
        </p:txBody>
      </p:sp>
      <p:sp>
        <p:nvSpPr>
          <p:cNvPr id="101380" name="Slide Number Placeholder 3"/>
          <p:cNvSpPr>
            <a:spLocks noGrp="1"/>
          </p:cNvSpPr>
          <p:nvPr>
            <p:ph type="sldNum" sz="quarter" idx="5"/>
          </p:nvPr>
        </p:nvSpPr>
        <p:spPr>
          <a:noFill/>
        </p:spPr>
        <p:txBody>
          <a:bodyPr/>
          <a:lstStyle/>
          <a:p>
            <a:fld id="{AB4634B8-B272-48DB-85A5-109740577739}" type="slidenum">
              <a:rPr lang="en-US" altLang="en-US"/>
              <a:pPr/>
              <a:t>54</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pPr eaLnBrk="1" hangingPunct="1"/>
            <a:endParaRPr lang="en-US" altLang="en-US" smtClean="0"/>
          </a:p>
        </p:txBody>
      </p:sp>
      <p:sp>
        <p:nvSpPr>
          <p:cNvPr id="103428" name="Slide Number Placeholder 3"/>
          <p:cNvSpPr>
            <a:spLocks noGrp="1"/>
          </p:cNvSpPr>
          <p:nvPr>
            <p:ph type="sldNum" sz="quarter" idx="5"/>
          </p:nvPr>
        </p:nvSpPr>
        <p:spPr>
          <a:noFill/>
        </p:spPr>
        <p:txBody>
          <a:bodyPr/>
          <a:lstStyle/>
          <a:p>
            <a:fld id="{B5FE3D2C-9ED1-4D0F-883F-C1EC0A30D71B}" type="slidenum">
              <a:rPr lang="en-US" altLang="en-US"/>
              <a:pPr/>
              <a:t>55</a:t>
            </a:fld>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pPr eaLnBrk="1" hangingPunct="1"/>
            <a:endParaRPr lang="en-US" altLang="en-US" smtClean="0"/>
          </a:p>
        </p:txBody>
      </p:sp>
      <p:sp>
        <p:nvSpPr>
          <p:cNvPr id="111620" name="Slide Number Placeholder 3"/>
          <p:cNvSpPr txBox="1">
            <a:spLocks noGrp="1"/>
          </p:cNvSpPr>
          <p:nvPr/>
        </p:nvSpPr>
        <p:spPr bwMode="auto">
          <a:xfrm>
            <a:off x="3900488" y="8831263"/>
            <a:ext cx="2981325" cy="465137"/>
          </a:xfrm>
          <a:prstGeom prst="rect">
            <a:avLst/>
          </a:prstGeom>
          <a:noFill/>
          <a:ln w="9525">
            <a:noFill/>
            <a:miter lim="800000"/>
            <a:headEnd/>
            <a:tailEnd/>
          </a:ln>
        </p:spPr>
        <p:txBody>
          <a:bodyPr lIns="92438" tIns="46219" rIns="92438" bIns="46219" anchor="b"/>
          <a:lstStyle/>
          <a:p>
            <a:pPr algn="r" defTabSz="966788" eaLnBrk="1" hangingPunct="1"/>
            <a:fld id="{7421F85C-544D-47FC-A092-4DE597D085E0}" type="slidenum">
              <a:rPr lang="en-US" altLang="en-US" sz="1200"/>
              <a:pPr algn="r" defTabSz="966788" eaLnBrk="1" hangingPunct="1"/>
              <a:t>62</a:t>
            </a:fld>
            <a:endParaRPr lang="en-US" altLang="en-US"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pPr eaLnBrk="1" hangingPunct="1"/>
            <a:endParaRPr lang="en-US" altLang="en-US" smtClean="0"/>
          </a:p>
        </p:txBody>
      </p:sp>
      <p:sp>
        <p:nvSpPr>
          <p:cNvPr id="113668" name="Slide Number Placeholder 3"/>
          <p:cNvSpPr>
            <a:spLocks noGrp="1"/>
          </p:cNvSpPr>
          <p:nvPr>
            <p:ph type="sldNum" sz="quarter" idx="5"/>
          </p:nvPr>
        </p:nvSpPr>
        <p:spPr>
          <a:noFill/>
        </p:spPr>
        <p:txBody>
          <a:bodyPr/>
          <a:lstStyle/>
          <a:p>
            <a:fld id="{754842A6-8539-4E07-A946-7E5A7F06CF27}" type="slidenum">
              <a:rPr lang="en-US" altLang="en-US"/>
              <a:pPr/>
              <a:t>63</a:t>
            </a:fld>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p:spPr>
        <p:txBody>
          <a:bodyPr/>
          <a:lstStyle/>
          <a:p>
            <a:pPr eaLnBrk="1" hangingPunct="1"/>
            <a:endParaRPr lang="en-US" altLang="en-US" smtClean="0"/>
          </a:p>
        </p:txBody>
      </p:sp>
      <p:sp>
        <p:nvSpPr>
          <p:cNvPr id="115716" name="Slide Number Placeholder 3"/>
          <p:cNvSpPr>
            <a:spLocks noGrp="1"/>
          </p:cNvSpPr>
          <p:nvPr>
            <p:ph type="sldNum" sz="quarter" idx="5"/>
          </p:nvPr>
        </p:nvSpPr>
        <p:spPr>
          <a:noFill/>
        </p:spPr>
        <p:txBody>
          <a:bodyPr/>
          <a:lstStyle/>
          <a:p>
            <a:fld id="{435458B8-01C9-4F34-9807-C87C327BEEA2}" type="slidenum">
              <a:rPr lang="en-US" altLang="en-US"/>
              <a:pPr/>
              <a:t>64</a:t>
            </a:fld>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pPr eaLnBrk="1" hangingPunct="1"/>
            <a:endParaRPr lang="en-US" altLang="en-US" smtClean="0"/>
          </a:p>
        </p:txBody>
      </p:sp>
      <p:sp>
        <p:nvSpPr>
          <p:cNvPr id="117764" name="Slide Number Placeholder 3"/>
          <p:cNvSpPr>
            <a:spLocks noGrp="1"/>
          </p:cNvSpPr>
          <p:nvPr>
            <p:ph type="sldNum" sz="quarter" idx="5"/>
          </p:nvPr>
        </p:nvSpPr>
        <p:spPr>
          <a:noFill/>
        </p:spPr>
        <p:txBody>
          <a:bodyPr/>
          <a:lstStyle/>
          <a:p>
            <a:fld id="{DC805CD4-19D2-4F2B-89AB-9F6E13E2447F}" type="slidenum">
              <a:rPr lang="en-US" altLang="en-US"/>
              <a:pPr/>
              <a:t>65</a:t>
            </a:fld>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DB9CF449-9A94-4F26-A2CD-DDCE99686B41}" type="slidenum">
              <a:rPr lang="en-US" altLang="en-US"/>
              <a:pPr/>
              <a:t>67</a:t>
            </a:fld>
            <a:endParaRPr lang="en-US" alt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1F8252AB-079A-44EA-AAEB-8064ABEA4933}" type="slidenum">
              <a:rPr lang="en-US" altLang="en-US"/>
              <a:pPr/>
              <a:t>70</a:t>
            </a:fld>
            <a:endParaRPr lang="en-US" altLang="en-US"/>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11916707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16CA07E5-B3CB-4348-9D41-40A8A4A199C1}" type="slidenum">
              <a:rPr lang="en-US" altLang="en-US"/>
              <a:pPr/>
              <a:t>71</a:t>
            </a:fld>
            <a:endParaRPr lang="en-US" altLang="en-US"/>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30718908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D6DEE615-60CD-4845-A7E1-DC93393CA2A3}" type="slidenum">
              <a:rPr lang="en-US" altLang="en-US"/>
              <a:pPr/>
              <a:t>72</a:t>
            </a:fld>
            <a:endParaRPr lang="en-US" altLang="en-US"/>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11023022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322D853E-9A5B-4661-B3CC-0DE644C7FEE2}" type="slidenum">
              <a:rPr lang="en-US" altLang="en-US"/>
              <a:pPr/>
              <a:t>73</a:t>
            </a:fld>
            <a:endParaRPr lang="en-US" altLang="en-US"/>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13369369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B548E64D-6996-487D-BC16-354B3BE48F4D}" type="slidenum">
              <a:rPr lang="en-US" altLang="en-US"/>
              <a:pPr/>
              <a:t>76</a:t>
            </a:fld>
            <a:endParaRPr lang="en-US" alt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ln/>
        </p:spPr>
      </p:sp>
      <p:sp>
        <p:nvSpPr>
          <p:cNvPr id="147459" name="Notes Placeholder 2"/>
          <p:cNvSpPr>
            <a:spLocks noGrp="1"/>
          </p:cNvSpPr>
          <p:nvPr>
            <p:ph type="body" idx="1"/>
          </p:nvPr>
        </p:nvSpPr>
        <p:spPr>
          <a:noFill/>
          <a:ln/>
        </p:spPr>
        <p:txBody>
          <a:bodyPr/>
          <a:lstStyle/>
          <a:p>
            <a:pPr eaLnBrk="1" hangingPunct="1"/>
            <a:endParaRPr lang="en-US" altLang="en-US" smtClean="0"/>
          </a:p>
        </p:txBody>
      </p:sp>
      <p:sp>
        <p:nvSpPr>
          <p:cNvPr id="147460" name="Slide Number Placeholder 3"/>
          <p:cNvSpPr>
            <a:spLocks noGrp="1"/>
          </p:cNvSpPr>
          <p:nvPr>
            <p:ph type="sldNum" sz="quarter" idx="5"/>
          </p:nvPr>
        </p:nvSpPr>
        <p:spPr>
          <a:noFill/>
        </p:spPr>
        <p:txBody>
          <a:bodyPr/>
          <a:lstStyle/>
          <a:p>
            <a:fld id="{954DAB31-E5AB-483E-A983-F5A67E12D3D5}" type="slidenum">
              <a:rPr lang="en-US" altLang="en-US"/>
              <a:pPr/>
              <a:t>77</a:t>
            </a:fld>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a:ln/>
        </p:spPr>
      </p:sp>
      <p:sp>
        <p:nvSpPr>
          <p:cNvPr id="150531" name="Notes Placeholder 2"/>
          <p:cNvSpPr>
            <a:spLocks noGrp="1"/>
          </p:cNvSpPr>
          <p:nvPr>
            <p:ph type="body" idx="1"/>
          </p:nvPr>
        </p:nvSpPr>
        <p:spPr>
          <a:noFill/>
          <a:ln/>
        </p:spPr>
        <p:txBody>
          <a:bodyPr/>
          <a:lstStyle/>
          <a:p>
            <a:pPr eaLnBrk="1" hangingPunct="1"/>
            <a:endParaRPr lang="en-US" altLang="en-US" smtClean="0"/>
          </a:p>
        </p:txBody>
      </p:sp>
      <p:sp>
        <p:nvSpPr>
          <p:cNvPr id="150532" name="Slide Number Placeholder 3"/>
          <p:cNvSpPr>
            <a:spLocks noGrp="1"/>
          </p:cNvSpPr>
          <p:nvPr>
            <p:ph type="sldNum" sz="quarter" idx="5"/>
          </p:nvPr>
        </p:nvSpPr>
        <p:spPr>
          <a:noFill/>
        </p:spPr>
        <p:txBody>
          <a:bodyPr/>
          <a:lstStyle/>
          <a:p>
            <a:fld id="{E7253519-FA22-4709-A1E6-B720516A2DB8}" type="slidenum">
              <a:rPr lang="en-US" altLang="en-US"/>
              <a:pPr/>
              <a:t>78</a:t>
            </a:fld>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a:ln/>
        </p:spPr>
      </p:sp>
      <p:sp>
        <p:nvSpPr>
          <p:cNvPr id="152579" name="Notes Placeholder 2"/>
          <p:cNvSpPr>
            <a:spLocks noGrp="1"/>
          </p:cNvSpPr>
          <p:nvPr>
            <p:ph type="body" idx="1"/>
          </p:nvPr>
        </p:nvSpPr>
        <p:spPr>
          <a:noFill/>
          <a:ln/>
        </p:spPr>
        <p:txBody>
          <a:bodyPr/>
          <a:lstStyle/>
          <a:p>
            <a:pPr eaLnBrk="1" hangingPunct="1"/>
            <a:endParaRPr lang="en-US" altLang="en-US" smtClean="0"/>
          </a:p>
        </p:txBody>
      </p:sp>
      <p:sp>
        <p:nvSpPr>
          <p:cNvPr id="152580" name="Slide Number Placeholder 3"/>
          <p:cNvSpPr>
            <a:spLocks noGrp="1"/>
          </p:cNvSpPr>
          <p:nvPr>
            <p:ph type="sldNum" sz="quarter" idx="5"/>
          </p:nvPr>
        </p:nvSpPr>
        <p:spPr>
          <a:noFill/>
        </p:spPr>
        <p:txBody>
          <a:bodyPr/>
          <a:lstStyle/>
          <a:p>
            <a:fld id="{DE1C5A75-8B76-4066-9200-CDBB5F953FC8}" type="slidenum">
              <a:rPr lang="en-US" altLang="en-US"/>
              <a:pPr/>
              <a:t>80</a:t>
            </a:fld>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FF443E67-3741-4D77-B55C-D18DC9DA4B9A}" type="slidenum">
              <a:rPr lang="en-US" altLang="en-US"/>
              <a:pPr/>
              <a:t>81</a:t>
            </a:fld>
            <a:endParaRPr lang="en-US" altLang="en-US"/>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8C5E95C7-0ACA-4617-B7E8-A22A00BD2191}" type="slidenum">
              <a:rPr lang="en-US" altLang="en-US"/>
              <a:pPr/>
              <a:t>82</a:t>
            </a:fld>
            <a:endParaRPr lang="en-US" altLang="en-US"/>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855A991A-C07E-4CAD-897E-B3BC0002CA3A}" type="slidenum">
              <a:rPr lang="en-US" altLang="en-US"/>
              <a:pPr/>
              <a:t>83</a:t>
            </a:fld>
            <a:endParaRPr lang="en-US" altLang="en-US"/>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412CD928-DABA-4750-AF8E-1C56F26CFF65}" type="slidenum">
              <a:rPr lang="en-US" altLang="en-US"/>
              <a:pPr/>
              <a:t>84</a:t>
            </a:fld>
            <a:endParaRPr lang="en-US" altLang="en-US"/>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nvPr>
        </p:nvSpPr>
        <p:spPr>
          <a:noFill/>
          <a:ln/>
        </p:spPr>
        <p:txBody>
          <a:bodyPr/>
          <a:lstStyle/>
          <a:p>
            <a:pPr eaLnBrk="1" hangingPunct="1"/>
            <a:endParaRPr lang="en-US" altLang="en-US" smtClean="0"/>
          </a:p>
        </p:txBody>
      </p:sp>
      <p:sp>
        <p:nvSpPr>
          <p:cNvPr id="154628" name="Slide Number Placeholder 3"/>
          <p:cNvSpPr>
            <a:spLocks noGrp="1"/>
          </p:cNvSpPr>
          <p:nvPr>
            <p:ph type="sldNum" sz="quarter" idx="5"/>
          </p:nvPr>
        </p:nvSpPr>
        <p:spPr>
          <a:noFill/>
        </p:spPr>
        <p:txBody>
          <a:bodyPr/>
          <a:lstStyle/>
          <a:p>
            <a:fld id="{901BA399-FB57-4B7C-B5C7-7BA12A832ED0}" type="slidenum">
              <a:rPr lang="en-US" altLang="en-US"/>
              <a:pPr/>
              <a:t>85</a:t>
            </a:fld>
            <a:endParaRPr lang="en-US" altLang="en-US"/>
          </a:p>
        </p:txBody>
      </p:sp>
    </p:spTree>
    <p:extLst>
      <p:ext uri="{BB962C8B-B14F-4D97-AF65-F5344CB8AC3E}">
        <p14:creationId xmlns="" xmlns:p14="http://schemas.microsoft.com/office/powerpoint/2010/main" val="29077764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p:spPr>
        <p:txBody>
          <a:bodyPr/>
          <a:lstStyle/>
          <a:p>
            <a:endParaRPr lang="en-US" altLang="en-US" smtClean="0"/>
          </a:p>
        </p:txBody>
      </p:sp>
    </p:spTree>
    <p:extLst>
      <p:ext uri="{BB962C8B-B14F-4D97-AF65-F5344CB8AC3E}">
        <p14:creationId xmlns="" xmlns:p14="http://schemas.microsoft.com/office/powerpoint/2010/main" val="30908914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D06E36DF-C024-42CC-898F-0BBD114C0DFF}" type="slidenum">
              <a:rPr lang="en-US" altLang="en-US"/>
              <a:pPr/>
              <a:t>87</a:t>
            </a:fld>
            <a:endParaRPr lang="en-US" alt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31812274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3B813D7C-D4C6-4D46-825E-5AA0E0B68C9D}" type="slidenum">
              <a:rPr lang="en-US" altLang="en-US"/>
              <a:pPr/>
              <a:t>88</a:t>
            </a:fld>
            <a:endParaRPr lang="en-US" alt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21384899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83273E3F-F569-4222-8EA0-0D2D269C8383}" type="slidenum">
              <a:rPr lang="en-US" altLang="en-US"/>
              <a:pPr/>
              <a:t>89</a:t>
            </a:fld>
            <a:endParaRPr lang="en-US" altLang="en-US"/>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35569025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E16AF694-7174-46E7-8414-879550F10D45}" type="slidenum">
              <a:rPr lang="en-US" altLang="en-US"/>
              <a:pPr/>
              <a:t>90</a:t>
            </a:fld>
            <a:endParaRPr lang="en-US" altLang="en-US"/>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13740316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p>
            <a:fld id="{6DC2A5EE-5A19-40BB-B430-83F0B2564AC6}" type="slidenum">
              <a:rPr lang="en-US" altLang="en-US"/>
              <a:pPr/>
              <a:t>92</a:t>
            </a:fld>
            <a:endParaRPr lang="en-US"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11785895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p>
            <a:fld id="{7DDFE815-16C4-4747-8DD8-8FEF7F4FF476}" type="slidenum">
              <a:rPr lang="en-US" altLang="en-US"/>
              <a:pPr/>
              <a:t>94</a:t>
            </a:fld>
            <a:endParaRPr lang="en-US" altLang="en-US"/>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3472845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D9984949-8F5B-4006-933E-F2C320851B2A}" type="slidenum">
              <a:rPr lang="en-US" altLang="en-US"/>
              <a:pPr/>
              <a:t>102</a:t>
            </a:fld>
            <a:endParaRPr lang="en-US" altLang="en-US"/>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7553245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A1E564D6-4281-4F42-9535-1807D6AB2AFE}" type="slidenum">
              <a:rPr lang="en-US" altLang="en-US"/>
              <a:pPr/>
              <a:t>103</a:t>
            </a:fld>
            <a:endParaRPr lang="en-US" altLang="en-US"/>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21484657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28876D15-D349-4059-8AED-6F12A8EDD414}" type="slidenum">
              <a:rPr lang="en-US" altLang="en-US"/>
              <a:pPr/>
              <a:t>104</a:t>
            </a:fld>
            <a:endParaRPr lang="en-US" altLang="en-US"/>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26751050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F97476F3-EC5B-4032-8995-F72B7EC1753D}" type="slidenum">
              <a:rPr lang="en-US" altLang="en-US"/>
              <a:pPr/>
              <a:t>105</a:t>
            </a:fld>
            <a:endParaRPr lang="en-US" altLang="en-US"/>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256441407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38330869-EF1B-4743-AED2-17FF71E2E806}" type="slidenum">
              <a:rPr lang="en-US" altLang="en-US"/>
              <a:pPr/>
              <a:t>106</a:t>
            </a:fld>
            <a:endParaRPr lang="en-US" altLang="en-US"/>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39472708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F0188D66-272C-4B91-946F-63ADDF703B94}" type="slidenum">
              <a:rPr lang="en-US" altLang="en-US"/>
              <a:pPr/>
              <a:t>107</a:t>
            </a:fld>
            <a:endParaRPr lang="en-US" altLang="en-US"/>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8487119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CB85F072-824B-47B9-A617-A29EDD0253B1}" type="slidenum">
              <a:rPr lang="en-US" altLang="en-US"/>
              <a:pPr/>
              <a:t>108</a:t>
            </a:fld>
            <a:endParaRPr lang="en-US" altLang="en-US"/>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153878444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20F5E78A-7F03-49FD-9524-09EF8E3CBDDB}" type="slidenum">
              <a:rPr lang="en-US" altLang="en-US"/>
              <a:pPr/>
              <a:t>109</a:t>
            </a:fld>
            <a:endParaRPr lang="en-US" altLang="en-US"/>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83144081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97025EAE-1233-432D-A672-18CD331A8162}" type="slidenum">
              <a:rPr lang="en-US" altLang="en-US"/>
              <a:pPr/>
              <a:t>110</a:t>
            </a:fld>
            <a:endParaRPr lang="en-US" altLang="en-US"/>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4601286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E1085D9B-2079-473C-8766-B37C4EB33E33}" type="slidenum">
              <a:rPr lang="en-US" altLang="en-US"/>
              <a:pPr/>
              <a:t>111</a:t>
            </a:fld>
            <a:endParaRPr lang="en-US" altLang="en-US"/>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34791711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B0D406DB-DAF7-4F64-AF5D-4DBA38FAEB94}" type="slidenum">
              <a:rPr lang="en-US" altLang="en-US"/>
              <a:pPr/>
              <a:t>112</a:t>
            </a:fld>
            <a:endParaRPr lang="en-US" altLang="en-US"/>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1114995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52F43FFA-BD9C-47E4-A820-E25F4022C2EB}" type="slidenum">
              <a:rPr lang="en-US" altLang="en-US"/>
              <a:pPr/>
              <a:t>113</a:t>
            </a:fld>
            <a:endParaRPr lang="en-US" altLang="en-US"/>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21398479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38CA58E9-B99F-4A86-B165-85573ACD0C1E}" type="slidenum">
              <a:rPr lang="en-US" altLang="en-US"/>
              <a:pPr/>
              <a:t>114</a:t>
            </a:fld>
            <a:endParaRPr lang="en-US" alt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139190821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p:spPr>
        <p:txBody>
          <a:bodyPr/>
          <a:lstStyle/>
          <a:p>
            <a:endParaRPr lang="en-US" altLang="en-US" smtClean="0"/>
          </a:p>
        </p:txBody>
      </p:sp>
    </p:spTree>
    <p:extLst>
      <p:ext uri="{BB962C8B-B14F-4D97-AF65-F5344CB8AC3E}">
        <p14:creationId xmlns="" xmlns:p14="http://schemas.microsoft.com/office/powerpoint/2010/main" val="30908914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D06E36DF-C024-42CC-898F-0BBD114C0DFF}" type="slidenum">
              <a:rPr lang="en-US" altLang="en-US"/>
              <a:pPr/>
              <a:t>116</a:t>
            </a:fld>
            <a:endParaRPr lang="en-US" alt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318122747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3B813D7C-D4C6-4D46-825E-5AA0E0B68C9D}" type="slidenum">
              <a:rPr lang="en-US" altLang="en-US"/>
              <a:pPr/>
              <a:t>117</a:t>
            </a:fld>
            <a:endParaRPr lang="en-US" alt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21384899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83273E3F-F569-4222-8EA0-0D2D269C8383}" type="slidenum">
              <a:rPr lang="en-US" altLang="en-US"/>
              <a:pPr/>
              <a:t>118</a:t>
            </a:fld>
            <a:endParaRPr lang="en-US" altLang="en-US"/>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355690258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E16AF694-7174-46E7-8414-879550F10D45}" type="slidenum">
              <a:rPr lang="en-US" altLang="en-US"/>
              <a:pPr/>
              <a:t>119</a:t>
            </a:fld>
            <a:endParaRPr lang="en-US" altLang="en-US"/>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 xmlns:p14="http://schemas.microsoft.com/office/powerpoint/2010/main" val="1374031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90179" name="Rectangle 3"/>
          <p:cNvSpPr>
            <a:spLocks noGrp="1" noChangeArrowheads="1"/>
          </p:cNvSpPr>
          <p:nvPr>
            <p:ph type="ctrTitle"/>
          </p:nvPr>
        </p:nvSpPr>
        <p:spPr>
          <a:xfrm>
            <a:off x="762000" y="1371600"/>
            <a:ext cx="7696200" cy="2057400"/>
          </a:xfrm>
        </p:spPr>
        <p:txBody>
          <a:bodyPr/>
          <a:lstStyle>
            <a:lvl1pPr>
              <a:defRPr sz="4000"/>
            </a:lvl1pPr>
          </a:lstStyle>
          <a:p>
            <a:r>
              <a:rPr lang="en-US"/>
              <a:t>Click to edit Master title style</a:t>
            </a:r>
          </a:p>
        </p:txBody>
      </p:sp>
      <p:sp>
        <p:nvSpPr>
          <p:cNvPr id="69018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400">
                <a:latin typeface="Arial" charset="0"/>
              </a:defRPr>
            </a:lvl1pPr>
          </a:lstStyle>
          <a:p>
            <a:r>
              <a:rPr lang="en-US"/>
              <a:t>Click to edit Master subtitle style</a:t>
            </a:r>
          </a:p>
        </p:txBody>
      </p:sp>
      <p:sp>
        <p:nvSpPr>
          <p:cNvPr id="11"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2" name="Rectangle 6"/>
          <p:cNvSpPr>
            <a:spLocks noGrp="1" noChangeArrowheads="1"/>
          </p:cNvSpPr>
          <p:nvPr>
            <p:ph type="ftr" sz="quarter" idx="11"/>
          </p:nvPr>
        </p:nvSpPr>
        <p:spPr/>
        <p:txBody>
          <a:bodyPr/>
          <a:lstStyle>
            <a:lvl1pPr>
              <a:defRPr/>
            </a:lvl1pPr>
          </a:lstStyle>
          <a:p>
            <a:pPr>
              <a:defRPr/>
            </a:pPr>
            <a:endParaRPr lang="en-US"/>
          </a:p>
        </p:txBody>
      </p:sp>
      <p:sp>
        <p:nvSpPr>
          <p:cNvPr id="13" name="Rectangle 7"/>
          <p:cNvSpPr>
            <a:spLocks noGrp="1" noChangeArrowheads="1"/>
          </p:cNvSpPr>
          <p:nvPr>
            <p:ph type="sldNum" sz="quarter" idx="12"/>
          </p:nvPr>
        </p:nvSpPr>
        <p:spPr>
          <a:xfrm>
            <a:off x="6553200" y="6248400"/>
            <a:ext cx="2133600" cy="457200"/>
          </a:xfrm>
        </p:spPr>
        <p:txBody>
          <a:bodyPr/>
          <a:lstStyle>
            <a:lvl1pPr>
              <a:defRPr b="1"/>
            </a:lvl1pPr>
          </a:lstStyle>
          <a:p>
            <a:fld id="{8EA74A54-37ED-4F3F-99E2-E7FFD85E139D}" type="slidenum">
              <a:rPr lang="en-US" altLang="en-US"/>
              <a:pPr/>
              <a:t>‹#›</a:t>
            </a:fld>
            <a:endParaRPr lang="en-US" altLang="en-US"/>
          </a:p>
        </p:txBody>
      </p:sp>
      <p:grpSp>
        <p:nvGrpSpPr>
          <p:cNvPr id="14" name="Group 7"/>
          <p:cNvGrpSpPr>
            <a:grpSpLocks/>
          </p:cNvGrpSpPr>
          <p:nvPr userDrawn="1"/>
        </p:nvGrpSpPr>
        <p:grpSpPr bwMode="auto">
          <a:xfrm>
            <a:off x="279400" y="152400"/>
            <a:ext cx="8686800" cy="544513"/>
            <a:chOff x="176" y="96"/>
            <a:chExt cx="5472" cy="343"/>
          </a:xfrm>
        </p:grpSpPr>
        <p:sp>
          <p:nvSpPr>
            <p:cNvPr id="15"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6"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7"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8"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A383F0D-5740-40C2-9FDD-B841878AB2A2}"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45A79FC-6A6C-4F74-AA60-EE254015D988}"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9BB4A53-E455-45C0-A285-F6CC2B60F8F9}"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52AFA29E-B983-4B81-966B-171532AB180D}"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F5310C88-CC0B-4F8D-B2BE-EFBBD1C5E5FA}"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E1251745-46CF-49B3-9614-D7CD5E1C20EB}"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97FCA7E-B888-44D1-9C48-692EEA3C960E}"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2F39F57-3977-4278-AF31-C4E2020498A4}"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BED0DA8-F034-4DD5-A612-85757109CCE5}"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1AEFE2D-E0D5-438B-A0ED-85A2190F8FCD}" type="slidenum">
              <a:rPr lang="en-US" altLang="en-US"/>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9500DBC1-AB56-4064-BB61-CC7A555173BC}" type="slidenum">
              <a:rPr lang="en-US" altLang="en-US"/>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D36EB48-238A-4EA6-9BA4-6B1C927CD4CF}" type="slidenum">
              <a:rPr lang="en-US" altLang="en-US"/>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403E30A9-D63F-4BEE-9CDA-543424C56BA5}"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89156"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cs typeface="Arial" charset="0"/>
              </a:defRPr>
            </a:lvl1pPr>
          </a:lstStyle>
          <a:p>
            <a:pPr>
              <a:defRPr/>
            </a:pPr>
            <a:endParaRPr lang="en-US"/>
          </a:p>
        </p:txBody>
      </p:sp>
      <p:sp>
        <p:nvSpPr>
          <p:cNvPr id="6891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cs typeface="Arial" charset="0"/>
              </a:defRPr>
            </a:lvl1pPr>
          </a:lstStyle>
          <a:p>
            <a:pPr>
              <a:defRPr/>
            </a:pPr>
            <a:endParaRPr lang="en-US"/>
          </a:p>
        </p:txBody>
      </p:sp>
      <p:sp>
        <p:nvSpPr>
          <p:cNvPr id="689158"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fld id="{02155C65-BFB4-414A-8603-E117E4AED3EF}" type="slidenum">
              <a:rPr lang="en-US" altLang="en-US"/>
              <a:pPr/>
              <a:t>‹#›</a:t>
            </a:fld>
            <a:endParaRPr lang="en-US" altLang="en-US"/>
          </a:p>
        </p:txBody>
      </p:sp>
      <p:grpSp>
        <p:nvGrpSpPr>
          <p:cNvPr id="1031" name="Group 7"/>
          <p:cNvGrpSpPr>
            <a:grpSpLocks/>
          </p:cNvGrpSpPr>
          <p:nvPr/>
        </p:nvGrpSpPr>
        <p:grpSpPr bwMode="auto">
          <a:xfrm>
            <a:off x="279400" y="152400"/>
            <a:ext cx="8686800" cy="544513"/>
            <a:chOff x="176" y="96"/>
            <a:chExt cx="5472" cy="343"/>
          </a:xfrm>
        </p:grpSpPr>
        <p:sp>
          <p:nvSpPr>
            <p:cNvPr id="1033"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4"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5"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6"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1032" name="Rectangle 12"/>
          <p:cNvSpPr>
            <a:spLocks noChangeArrowheads="1"/>
          </p:cNvSpPr>
          <p:nvPr userDrawn="1"/>
        </p:nvSpPr>
        <p:spPr bwMode="auto">
          <a:xfrm>
            <a:off x="4953000" y="381000"/>
            <a:ext cx="3860800" cy="307975"/>
          </a:xfrm>
          <a:prstGeom prst="rect">
            <a:avLst/>
          </a:prstGeom>
          <a:noFill/>
          <a:ln>
            <a:noFill/>
          </a:ln>
          <a:extLst/>
        </p:spPr>
        <p:txBody>
          <a:bodyPr>
            <a:spAutoFit/>
          </a:bodyPr>
          <a:lstStyle/>
          <a:p>
            <a:pPr algn="r"/>
            <a:r>
              <a:rPr lang="en-US" altLang="en-US" sz="1400" b="1">
                <a:solidFill>
                  <a:schemeClr val="bg1"/>
                </a:solidFill>
                <a:latin typeface="Arial" charset="0"/>
              </a:rPr>
              <a:t>Part 16: </a:t>
            </a:r>
            <a:r>
              <a:rPr lang="en-US" altLang="en-US" sz="1400" b="1" smtClean="0">
                <a:solidFill>
                  <a:schemeClr val="bg1"/>
                </a:solidFill>
                <a:latin typeface="Arial" charset="0"/>
              </a:rPr>
              <a:t>Panel Data Binary Choice </a:t>
            </a:r>
            <a:r>
              <a:rPr lang="en-US" altLang="en-US" sz="1400" b="1">
                <a:solidFill>
                  <a:schemeClr val="bg1"/>
                </a:solidFill>
                <a:latin typeface="Arial" charset="0"/>
              </a:rPr>
              <a:t>[ </a:t>
            </a:r>
            <a:fld id="{19BFF391-8B93-4CA3-B43F-E6FB63015634}" type="slidenum">
              <a:rPr lang="en-US" altLang="en-US" sz="1400" b="1">
                <a:solidFill>
                  <a:schemeClr val="bg1"/>
                </a:solidFill>
                <a:latin typeface="Arial" charset="0"/>
              </a:rPr>
              <a:pPr algn="r"/>
              <a:t>‹#›</a:t>
            </a:fld>
            <a:r>
              <a:rPr lang="en-US" altLang="en-US" sz="1400" b="1">
                <a:solidFill>
                  <a:schemeClr val="bg1"/>
                </a:solidFill>
                <a:latin typeface="Arial" charset="0"/>
              </a:rPr>
              <a:t>/</a:t>
            </a:r>
            <a:r>
              <a:rPr lang="en-US" altLang="en-US" sz="1400" b="1" smtClean="0">
                <a:solidFill>
                  <a:schemeClr val="bg1"/>
                </a:solidFill>
                <a:latin typeface="Arial" charset="0"/>
              </a:rPr>
              <a:t>90]</a:t>
            </a:r>
            <a:endParaRPr lang="en-US" altLang="en-US" sz="1400" b="1">
              <a:solidFill>
                <a:schemeClr val="bg1"/>
              </a:solidFill>
              <a:latin typeface="Arial" charset="0"/>
            </a:endParaRPr>
          </a:p>
        </p:txBody>
      </p:sp>
    </p:spTree>
  </p:cSld>
  <p:clrMap bg1="lt1" tx1="dk1" bg2="lt2" tx2="dk2" accent1="accent1" accent2="accent2" accent3="accent3" accent4="accent4" accent5="accent5" accent6="accent6" hlink="hlink" folHlink="folHlink"/>
  <p:sldLayoutIdLst>
    <p:sldLayoutId id="2147484129" r:id="rId1"/>
    <p:sldLayoutId id="2147484116" r:id="rId2"/>
    <p:sldLayoutId id="2147484117" r:id="rId3"/>
    <p:sldLayoutId id="2147484118" r:id="rId4"/>
    <p:sldLayoutId id="2147484119" r:id="rId5"/>
    <p:sldLayoutId id="2147484120" r:id="rId6"/>
    <p:sldLayoutId id="2147484121" r:id="rId7"/>
    <p:sldLayoutId id="2147484122" r:id="rId8"/>
    <p:sldLayoutId id="2147484123" r:id="rId9"/>
    <p:sldLayoutId id="2147484124" r:id="rId10"/>
    <p:sldLayoutId id="2147484125" r:id="rId11"/>
    <p:sldLayoutId id="2147484126" r:id="rId12"/>
    <p:sldLayoutId id="2147484127" r:id="rId13"/>
    <p:sldLayoutId id="2147484128" r:id="rId14"/>
  </p:sldLayoutIdLst>
  <p:timing>
    <p:tnLst>
      <p:par>
        <p:cTn id="1" dur="indefinite" restart="never" nodeType="tmRoot"/>
      </p:par>
    </p:tnLst>
  </p:timing>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Black" pitchFamily="34" charset="0"/>
        </a:defRPr>
      </a:lvl2pPr>
      <a:lvl3pPr algn="ctr" rtl="0" eaLnBrk="0" fontAlgn="base" hangingPunct="0">
        <a:spcBef>
          <a:spcPct val="0"/>
        </a:spcBef>
        <a:spcAft>
          <a:spcPct val="0"/>
        </a:spcAft>
        <a:defRPr sz="3200">
          <a:solidFill>
            <a:schemeClr val="tx2"/>
          </a:solidFill>
          <a:latin typeface="Arial Black" pitchFamily="34" charset="0"/>
        </a:defRPr>
      </a:lvl3pPr>
      <a:lvl4pPr algn="ctr" rtl="0" eaLnBrk="0" fontAlgn="base" hangingPunct="0">
        <a:spcBef>
          <a:spcPct val="0"/>
        </a:spcBef>
        <a:spcAft>
          <a:spcPct val="0"/>
        </a:spcAft>
        <a:defRPr sz="3200">
          <a:solidFill>
            <a:schemeClr val="tx2"/>
          </a:solidFill>
          <a:latin typeface="Arial Black" pitchFamily="34" charset="0"/>
        </a:defRPr>
      </a:lvl4pPr>
      <a:lvl5pPr algn="ctr" rtl="0" eaLnBrk="0" fontAlgn="base" hangingPunct="0">
        <a:spcBef>
          <a:spcPct val="0"/>
        </a:spcBef>
        <a:spcAft>
          <a:spcPct val="0"/>
        </a:spcAft>
        <a:defRPr sz="3200">
          <a:solidFill>
            <a:schemeClr val="tx2"/>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chemeClr val="bg2"/>
        </a:buClr>
        <a:buSzPct val="70000"/>
        <a:buFont typeface="Wingdings"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embeddings/oleObject8.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9.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27.png"/><Relationship Id="rId4" Type="http://schemas.openxmlformats.org/officeDocument/2006/relationships/oleObject" Target="../embeddings/oleObject10.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oleObject" Target="../embeddings/oleObject13.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oleObject16.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oleObject17.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oleObject" Target="../embeddings/oleObject18.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oleObject" Target="../embeddings/oleObject19.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oleObject" Target="../embeddings/oleObject20.bin"/></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vmlDrawing" Target="../drawings/vmlDrawing20.vml"/><Relationship Id="rId4" Type="http://schemas.openxmlformats.org/officeDocument/2006/relationships/oleObject" Target="../embeddings/oleObject21.bin"/></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oleObject" Target="../embeddings/oleObject22.bin"/></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oleObject" Target="../embeddings/oleObject23.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mlDrawing" Target="../drawings/vmlDrawing23.vml"/><Relationship Id="rId4" Type="http://schemas.openxmlformats.org/officeDocument/2006/relationships/oleObject" Target="../embeddings/oleObject24.bin"/></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image" Target="../media/image49.png"/></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25.vml"/><Relationship Id="rId4" Type="http://schemas.openxmlformats.org/officeDocument/2006/relationships/image" Target="../media/image53.png"/></Relationships>
</file>

<file path=ppt/slides/_rels/slide5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26.vml"/><Relationship Id="rId4" Type="http://schemas.openxmlformats.org/officeDocument/2006/relationships/oleObject" Target="../embeddings/oleObject27.bin"/></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27.vml"/><Relationship Id="rId4" Type="http://schemas.openxmlformats.org/officeDocument/2006/relationships/oleObject" Target="../embeddings/oleObject28.bin"/></Relationships>
</file>

<file path=ppt/slides/_rels/slide6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8.xml"/><Relationship Id="rId1" Type="http://schemas.openxmlformats.org/officeDocument/2006/relationships/slideLayout" Target="../slideLayouts/slideLayout6.xml"/><Relationship Id="rId5" Type="http://schemas.openxmlformats.org/officeDocument/2006/relationships/image" Target="../media/image64.png"/><Relationship Id="rId4" Type="http://schemas.openxmlformats.org/officeDocument/2006/relationships/image" Target="../media/image63.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oleObject" Target="../embeddings/oleObject29.bin"/></Relationships>
</file>

<file path=ppt/slides/_rels/slide7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vmlDrawing" Target="../drawings/vmlDrawing29.vml"/><Relationship Id="rId4" Type="http://schemas.openxmlformats.org/officeDocument/2006/relationships/oleObject" Target="../embeddings/oleObject30.bin"/></Relationships>
</file>

<file path=ppt/slides/_rels/slide7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6.xml"/><Relationship Id="rId1" Type="http://schemas.openxmlformats.org/officeDocument/2006/relationships/vmlDrawing" Target="../drawings/vmlDrawing30.vml"/><Relationship Id="rId4" Type="http://schemas.openxmlformats.org/officeDocument/2006/relationships/oleObject" Target="../embeddings/oleObject31.bin"/></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3.xml"/><Relationship Id="rId1" Type="http://schemas.openxmlformats.org/officeDocument/2006/relationships/vmlDrawing" Target="../drawings/vmlDrawing31.vml"/><Relationship Id="rId4" Type="http://schemas.openxmlformats.org/officeDocument/2006/relationships/oleObject" Target="../embeddings/oleObject32.bin"/></Relationships>
</file>

<file path=ppt/slides/_rels/slide9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slideLayout" Target="../slideLayouts/slideLayout7.xml"/><Relationship Id="rId1" Type="http://schemas.openxmlformats.org/officeDocument/2006/relationships/vmlDrawing" Target="../drawings/vmlDrawing32.vml"/><Relationship Id="rId5" Type="http://schemas.openxmlformats.org/officeDocument/2006/relationships/oleObject" Target="../embeddings/oleObject33.bin"/><Relationship Id="rId4" Type="http://schemas.openxmlformats.org/officeDocument/2006/relationships/image" Target="../media/image75.pn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3.xml"/><Relationship Id="rId1" Type="http://schemas.openxmlformats.org/officeDocument/2006/relationships/vmlDrawing" Target="../drawings/vmlDrawing33.vml"/><Relationship Id="rId4" Type="http://schemas.openxmlformats.org/officeDocument/2006/relationships/oleObject" Target="../embeddings/oleObject34.bin"/></Relationships>
</file>

<file path=ppt/slides/_rels/slide9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6.xml"/><Relationship Id="rId1" Type="http://schemas.openxmlformats.org/officeDocument/2006/relationships/vmlDrawing" Target="../drawings/vmlDrawing34.vml"/><Relationship Id="rId4" Type="http://schemas.openxmlformats.org/officeDocument/2006/relationships/oleObject" Target="../embeddings/oleObject35.bin"/></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6.xml"/><Relationship Id="rId1" Type="http://schemas.openxmlformats.org/officeDocument/2006/relationships/vmlDrawing" Target="../drawings/vmlDrawing35.vml"/><Relationship Id="rId4" Type="http://schemas.openxmlformats.org/officeDocument/2006/relationships/oleObject" Target="../embeddings/oleObject36.bin"/></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6.xml"/><Relationship Id="rId1" Type="http://schemas.openxmlformats.org/officeDocument/2006/relationships/vmlDrawing" Target="../drawings/vmlDrawing36.vml"/><Relationship Id="rId4" Type="http://schemas.openxmlformats.org/officeDocument/2006/relationships/oleObject" Target="../embeddings/oleObject37.bin"/></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6.xml"/><Relationship Id="rId1" Type="http://schemas.openxmlformats.org/officeDocument/2006/relationships/vmlDrawing" Target="../drawings/vmlDrawing37.vml"/><Relationship Id="rId4" Type="http://schemas.openxmlformats.org/officeDocument/2006/relationships/oleObject" Target="../embeddings/oleObject38.bin"/></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6.xml"/><Relationship Id="rId1" Type="http://schemas.openxmlformats.org/officeDocument/2006/relationships/vmlDrawing" Target="../drawings/vmlDrawing38.vml"/><Relationship Id="rId4" Type="http://schemas.openxmlformats.org/officeDocument/2006/relationships/oleObject" Target="../embeddings/oleObject39.bin"/></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a:xfrm>
            <a:off x="457200" y="533400"/>
            <a:ext cx="8229600" cy="838200"/>
          </a:xfrm>
        </p:spPr>
        <p:txBody>
          <a:bodyPr/>
          <a:lstStyle/>
          <a:p>
            <a:pPr eaLnBrk="1" hangingPunct="1"/>
            <a:r>
              <a:rPr lang="en-US" altLang="en-US" smtClean="0">
                <a:solidFill>
                  <a:srgbClr val="003399"/>
                </a:solidFill>
              </a:rPr>
              <a:t>Econometric Analysis of Panel Data</a:t>
            </a:r>
          </a:p>
        </p:txBody>
      </p:sp>
      <p:pic>
        <p:nvPicPr>
          <p:cNvPr id="5124" name="Picture 22" descr="Cameron-Trivedi"/>
          <p:cNvPicPr>
            <a:picLocks noGrp="1" noChangeAspect="1" noChangeArrowheads="1"/>
          </p:cNvPicPr>
          <p:nvPr>
            <p:ph sz="quarter" idx="2"/>
          </p:nvPr>
        </p:nvPicPr>
        <p:blipFill>
          <a:blip r:embed="rId3" cstate="print"/>
          <a:srcRect/>
          <a:stretch>
            <a:fillRect/>
          </a:stretch>
        </p:blipFill>
        <p:spPr>
          <a:xfrm>
            <a:off x="3886200" y="3962400"/>
            <a:ext cx="1511300" cy="2286000"/>
          </a:xfrm>
          <a:noFill/>
        </p:spPr>
      </p:pic>
      <p:sp>
        <p:nvSpPr>
          <p:cNvPr id="5125" name="Rectangle 3"/>
          <p:cNvSpPr>
            <a:spLocks noGrp="1" noChangeArrowheads="1"/>
          </p:cNvSpPr>
          <p:nvPr>
            <p:ph sz="quarter" idx="3"/>
          </p:nvPr>
        </p:nvSpPr>
        <p:spPr>
          <a:xfrm>
            <a:off x="1981200" y="2133600"/>
            <a:ext cx="3200400" cy="1143000"/>
          </a:xfrm>
        </p:spPr>
        <p:txBody>
          <a:bodyPr/>
          <a:lstStyle/>
          <a:p>
            <a:pPr marL="0" indent="0" eaLnBrk="1" hangingPunct="1">
              <a:buFont typeface="Wingdings" pitchFamily="2" charset="2"/>
              <a:buNone/>
            </a:pPr>
            <a:r>
              <a:rPr lang="en-US" altLang="en-US" sz="2000" smtClean="0">
                <a:latin typeface="Arial" charset="0"/>
              </a:rPr>
              <a:t>William Greene</a:t>
            </a:r>
          </a:p>
          <a:p>
            <a:pPr marL="0" indent="0" eaLnBrk="1" hangingPunct="1">
              <a:buFont typeface="Wingdings" pitchFamily="2" charset="2"/>
              <a:buNone/>
            </a:pPr>
            <a:r>
              <a:rPr lang="en-US" altLang="en-US" sz="2000" smtClean="0">
                <a:latin typeface="Arial" charset="0"/>
              </a:rPr>
              <a:t>Department of Economics</a:t>
            </a:r>
          </a:p>
          <a:p>
            <a:pPr marL="0" indent="0" eaLnBrk="1" hangingPunct="1">
              <a:buFont typeface="Wingdings" pitchFamily="2" charset="2"/>
              <a:buNone/>
            </a:pPr>
            <a:r>
              <a:rPr lang="en-US" altLang="en-US" sz="2000" smtClean="0">
                <a:latin typeface="Arial" charset="0"/>
              </a:rPr>
              <a:t>University of South Florida</a:t>
            </a:r>
          </a:p>
        </p:txBody>
      </p:sp>
      <p:pic>
        <p:nvPicPr>
          <p:cNvPr id="5126" name="Picture 8"/>
          <p:cNvPicPr>
            <a:picLocks noChangeAspect="1" noChangeArrowheads="1"/>
          </p:cNvPicPr>
          <p:nvPr/>
        </p:nvPicPr>
        <p:blipFill>
          <a:blip r:embed="rId4" cstate="print"/>
          <a:srcRect/>
          <a:stretch>
            <a:fillRect/>
          </a:stretch>
        </p:blipFill>
        <p:spPr bwMode="auto">
          <a:xfrm>
            <a:off x="457200" y="3962400"/>
            <a:ext cx="1503363" cy="2286000"/>
          </a:xfrm>
          <a:prstGeom prst="rect">
            <a:avLst/>
          </a:prstGeom>
          <a:noFill/>
          <a:ln w="19050">
            <a:noFill/>
            <a:miter lim="800000"/>
            <a:headEnd/>
            <a:tailEnd/>
          </a:ln>
        </p:spPr>
      </p:pic>
      <p:pic>
        <p:nvPicPr>
          <p:cNvPr id="5127" name="Picture 9"/>
          <p:cNvPicPr>
            <a:picLocks noChangeAspect="1" noChangeArrowheads="1"/>
          </p:cNvPicPr>
          <p:nvPr/>
        </p:nvPicPr>
        <p:blipFill>
          <a:blip r:embed="rId5" cstate="print"/>
          <a:srcRect/>
          <a:stretch>
            <a:fillRect/>
          </a:stretch>
        </p:blipFill>
        <p:spPr bwMode="auto">
          <a:xfrm>
            <a:off x="5257800" y="1728788"/>
            <a:ext cx="1666875" cy="1928812"/>
          </a:xfrm>
          <a:prstGeom prst="rect">
            <a:avLst/>
          </a:prstGeom>
          <a:noFill/>
          <a:ln w="19050">
            <a:noFill/>
            <a:miter lim="800000"/>
            <a:headEnd/>
            <a:tailEnd/>
          </a:ln>
        </p:spPr>
      </p:pic>
      <p:pic>
        <p:nvPicPr>
          <p:cNvPr id="5128" name="Picture 10"/>
          <p:cNvPicPr>
            <a:picLocks noChangeAspect="1" noChangeArrowheads="1"/>
          </p:cNvPicPr>
          <p:nvPr/>
        </p:nvPicPr>
        <p:blipFill>
          <a:blip r:embed="rId6" cstate="print"/>
          <a:srcRect/>
          <a:stretch>
            <a:fillRect/>
          </a:stretch>
        </p:blipFill>
        <p:spPr bwMode="auto">
          <a:xfrm>
            <a:off x="7162800" y="3962400"/>
            <a:ext cx="1462088" cy="2228850"/>
          </a:xfrm>
          <a:prstGeom prst="rect">
            <a:avLst/>
          </a:prstGeom>
          <a:noFill/>
          <a:ln w="19050">
            <a:noFill/>
            <a:miter lim="800000"/>
            <a:headEnd/>
            <a:tailEnd/>
          </a:ln>
        </p:spPr>
      </p:pic>
      <p:pic>
        <p:nvPicPr>
          <p:cNvPr id="5129" name="Picture 10"/>
          <p:cNvPicPr>
            <a:picLocks noChangeAspect="1"/>
          </p:cNvPicPr>
          <p:nvPr/>
        </p:nvPicPr>
        <p:blipFill>
          <a:blip r:embed="rId7" cstate="print"/>
          <a:srcRect/>
          <a:stretch>
            <a:fillRect/>
          </a:stretch>
        </p:blipFill>
        <p:spPr bwMode="auto">
          <a:xfrm>
            <a:off x="2108200" y="3984625"/>
            <a:ext cx="1604963" cy="2278063"/>
          </a:xfrm>
          <a:prstGeom prst="rect">
            <a:avLst/>
          </a:prstGeom>
          <a:noFill/>
          <a:ln w="9525">
            <a:noFill/>
            <a:miter lim="800000"/>
            <a:headEnd/>
            <a:tailEnd/>
          </a:ln>
        </p:spPr>
      </p:pic>
      <p:pic>
        <p:nvPicPr>
          <p:cNvPr id="5130" name="Picture 11"/>
          <p:cNvPicPr>
            <a:picLocks noChangeAspect="1" noChangeArrowheads="1"/>
          </p:cNvPicPr>
          <p:nvPr/>
        </p:nvPicPr>
        <p:blipFill>
          <a:blip r:embed="rId8" cstate="print"/>
          <a:srcRect/>
          <a:stretch>
            <a:fillRect/>
          </a:stretch>
        </p:blipFill>
        <p:spPr bwMode="auto">
          <a:xfrm>
            <a:off x="5486400" y="3962400"/>
            <a:ext cx="1549400" cy="2319338"/>
          </a:xfrm>
          <a:prstGeom prst="rect">
            <a:avLst/>
          </a:prstGeom>
          <a:noFill/>
          <a:ln w="19050">
            <a:noFill/>
            <a:miter lim="800000"/>
            <a:headEnd/>
            <a:tailEnd/>
          </a:ln>
        </p:spPr>
      </p:pic>
      <p:pic>
        <p:nvPicPr>
          <p:cNvPr id="5131" name="Picture 12"/>
          <p:cNvPicPr>
            <a:picLocks noChangeAspect="1" noChangeArrowheads="1"/>
          </p:cNvPicPr>
          <p:nvPr/>
        </p:nvPicPr>
        <p:blipFill>
          <a:blip r:embed="rId9" cstate="print"/>
          <a:srcRect/>
          <a:stretch>
            <a:fillRect/>
          </a:stretch>
        </p:blipFill>
        <p:spPr bwMode="auto">
          <a:xfrm>
            <a:off x="7162800" y="1676400"/>
            <a:ext cx="1477963" cy="2100263"/>
          </a:xfrm>
          <a:prstGeom prst="rect">
            <a:avLst/>
          </a:prstGeom>
          <a:noFill/>
          <a:ln w="19050">
            <a:noFill/>
            <a:miter lim="800000"/>
            <a:headEnd/>
            <a:tailEnd/>
          </a:ln>
        </p:spPr>
      </p:pic>
      <p:pic>
        <p:nvPicPr>
          <p:cNvPr id="13" name="Picture 2"/>
          <p:cNvPicPr>
            <a:picLocks noGrp="1" noChangeAspect="1" noChangeArrowheads="1"/>
          </p:cNvPicPr>
          <p:nvPr>
            <p:ph sz="quarter" idx="1"/>
          </p:nvPr>
        </p:nvPicPr>
        <p:blipFill>
          <a:blip r:embed="rId10" cstate="print"/>
          <a:srcRect/>
          <a:stretch>
            <a:fillRect/>
          </a:stretch>
        </p:blipFill>
        <p:spPr bwMode="auto">
          <a:xfrm>
            <a:off x="439948" y="1905000"/>
            <a:ext cx="1523999" cy="1922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762000" y="1371600"/>
            <a:ext cx="7696200" cy="1677988"/>
          </a:xfrm>
        </p:spPr>
        <p:txBody>
          <a:bodyPr/>
          <a:lstStyle/>
          <a:p>
            <a:pPr eaLnBrk="1" hangingPunct="1"/>
            <a:r>
              <a:rPr lang="en-US" altLang="en-US" sz="2800" smtClean="0">
                <a:solidFill>
                  <a:srgbClr val="003399"/>
                </a:solidFill>
              </a:rPr>
              <a:t>Econometric Analysis of Panel Data</a:t>
            </a:r>
          </a:p>
        </p:txBody>
      </p:sp>
      <p:sp>
        <p:nvSpPr>
          <p:cNvPr id="14339" name="Rectangle 3"/>
          <p:cNvSpPr>
            <a:spLocks noGrp="1" noChangeArrowheads="1"/>
          </p:cNvSpPr>
          <p:nvPr>
            <p:ph type="subTitle" idx="1"/>
          </p:nvPr>
        </p:nvSpPr>
        <p:spPr>
          <a:xfrm>
            <a:off x="381000" y="3886200"/>
            <a:ext cx="8229600" cy="1371600"/>
          </a:xfrm>
        </p:spPr>
        <p:txBody>
          <a:bodyPr/>
          <a:lstStyle/>
          <a:p>
            <a:pPr marL="457200" indent="-457200" algn="ctr" eaLnBrk="1" hangingPunct="1"/>
            <a:r>
              <a:rPr lang="en-US" altLang="en-US" sz="3200" b="1" dirty="0" smtClean="0"/>
              <a:t>16. Panel Data Models for Binary Choice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p:cNvPicPr>
          <p:nvPr/>
        </p:nvPicPr>
        <p:blipFill>
          <a:blip r:embed="rId2" cstate="print"/>
          <a:srcRect/>
          <a:stretch>
            <a:fillRect/>
          </a:stretch>
        </p:blipFill>
        <p:spPr bwMode="auto">
          <a:xfrm>
            <a:off x="76200" y="909638"/>
            <a:ext cx="8991600" cy="503872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3"/>
          <p:cNvGraphicFramePr>
            <a:graphicFrameLocks noChangeAspect="1"/>
          </p:cNvGraphicFramePr>
          <p:nvPr/>
        </p:nvGraphicFramePr>
        <p:xfrm>
          <a:off x="455613" y="1752600"/>
          <a:ext cx="8005762" cy="3327400"/>
        </p:xfrm>
        <a:graphic>
          <a:graphicData uri="http://schemas.openxmlformats.org/presentationml/2006/ole">
            <p:oleObj spid="_x0000_s18436" name="Equation" r:id="rId3" imgW="4520880" imgH="1879560" progId="Equation.DSMT4">
              <p:embed/>
            </p:oleObj>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Estimation Strategies for Health</a:t>
            </a:r>
          </a:p>
        </p:txBody>
      </p:sp>
      <p:sp>
        <p:nvSpPr>
          <p:cNvPr id="19459" name="Content Placeholder 2"/>
          <p:cNvSpPr>
            <a:spLocks noGrp="1"/>
          </p:cNvSpPr>
          <p:nvPr>
            <p:ph idx="1"/>
          </p:nvPr>
        </p:nvSpPr>
        <p:spPr/>
        <p:txBody>
          <a:bodyPr/>
          <a:lstStyle/>
          <a:p>
            <a:r>
              <a:rPr lang="en-US" altLang="en-US" smtClean="0"/>
              <a:t>1.  Pooled probit</a:t>
            </a:r>
          </a:p>
          <a:p>
            <a:r>
              <a:rPr lang="en-US" altLang="en-US" smtClean="0"/>
              <a:t>2.  Random effects probit</a:t>
            </a:r>
          </a:p>
          <a:p>
            <a:r>
              <a:rPr lang="en-US" altLang="en-US" smtClean="0"/>
              <a:t>3.  2 Step residual inclusion</a:t>
            </a:r>
          </a:p>
          <a:p>
            <a:pPr lvl="1"/>
            <a:r>
              <a:rPr lang="en-US" altLang="en-US" smtClean="0"/>
              <a:t>Step 1: RE Probit for XSDebt</a:t>
            </a:r>
          </a:p>
          <a:p>
            <a:pPr lvl="1"/>
            <a:r>
              <a:rPr lang="en-US" altLang="en-US" smtClean="0"/>
              <a:t>Step 2: RE Probit for Health including residual</a:t>
            </a:r>
          </a:p>
          <a:p>
            <a:pPr lvl="2"/>
            <a:r>
              <a:rPr lang="en-US" altLang="en-US" smtClean="0"/>
              <a:t>Control function. Needs Murphy and Topel</a:t>
            </a:r>
          </a:p>
          <a:p>
            <a:pPr lvl="2"/>
            <a:r>
              <a:rPr lang="en-US" altLang="en-US" smtClean="0"/>
              <a:t>How are the “residuals” computed</a:t>
            </a:r>
          </a:p>
          <a:p>
            <a:r>
              <a:rPr lang="en-US" altLang="en-US" smtClean="0">
                <a:solidFill>
                  <a:srgbClr val="FF0000"/>
                </a:solidFill>
              </a:rPr>
              <a:t>4.  Recursive bivariate probit with random</a:t>
            </a:r>
            <a:br>
              <a:rPr lang="en-US" altLang="en-US" smtClean="0">
                <a:solidFill>
                  <a:srgbClr val="FF0000"/>
                </a:solidFill>
              </a:rPr>
            </a:br>
            <a:r>
              <a:rPr lang="en-US" altLang="en-US" smtClean="0">
                <a:solidFill>
                  <a:srgbClr val="FF0000"/>
                </a:solidFill>
              </a:rPr>
              <a:t>     effects:  Random parameters (constants).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42" name="Picture 2"/>
          <p:cNvPicPr>
            <a:picLocks noChangeAspect="1" noChangeArrowheads="1"/>
          </p:cNvPicPr>
          <p:nvPr/>
        </p:nvPicPr>
        <p:blipFill>
          <a:blip r:embed="rId2" cstate="print"/>
          <a:srcRect/>
          <a:stretch>
            <a:fillRect/>
          </a:stretch>
        </p:blipFill>
        <p:spPr bwMode="auto">
          <a:xfrm>
            <a:off x="33339" y="1281114"/>
            <a:ext cx="8729662" cy="4131246"/>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866" name="Picture 2"/>
          <p:cNvPicPr>
            <a:picLocks noChangeAspect="1" noChangeArrowheads="1"/>
          </p:cNvPicPr>
          <p:nvPr/>
        </p:nvPicPr>
        <p:blipFill>
          <a:blip r:embed="rId2" cstate="print"/>
          <a:srcRect/>
          <a:stretch>
            <a:fillRect/>
          </a:stretch>
        </p:blipFill>
        <p:spPr bwMode="auto">
          <a:xfrm>
            <a:off x="239068" y="1295400"/>
            <a:ext cx="8678053" cy="4414837"/>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1890" name="Picture 2"/>
          <p:cNvPicPr>
            <a:picLocks noChangeAspect="1" noChangeArrowheads="1"/>
          </p:cNvPicPr>
          <p:nvPr/>
        </p:nvPicPr>
        <p:blipFill>
          <a:blip r:embed="rId2" cstate="print"/>
          <a:srcRect/>
          <a:stretch>
            <a:fillRect/>
          </a:stretch>
        </p:blipFill>
        <p:spPr bwMode="auto">
          <a:xfrm>
            <a:off x="143389" y="1524000"/>
            <a:ext cx="8772011" cy="430123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2914" name="Picture 2"/>
          <p:cNvPicPr>
            <a:picLocks noChangeAspect="1" noChangeArrowheads="1"/>
          </p:cNvPicPr>
          <p:nvPr/>
        </p:nvPicPr>
        <p:blipFill>
          <a:blip r:embed="rId2" cstate="print"/>
          <a:srcRect/>
          <a:stretch>
            <a:fillRect/>
          </a:stretch>
        </p:blipFill>
        <p:spPr bwMode="auto">
          <a:xfrm>
            <a:off x="148010" y="1371600"/>
            <a:ext cx="8811918" cy="43434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t>Modeling a Binary Outcome</a:t>
            </a:r>
          </a:p>
        </p:txBody>
      </p:sp>
      <p:sp>
        <p:nvSpPr>
          <p:cNvPr id="20483" name="Rectangle 3"/>
          <p:cNvSpPr>
            <a:spLocks noGrp="1" noChangeArrowheads="1"/>
          </p:cNvSpPr>
          <p:nvPr>
            <p:ph idx="1"/>
          </p:nvPr>
        </p:nvSpPr>
        <p:spPr>
          <a:xfrm>
            <a:off x="914400" y="2209800"/>
            <a:ext cx="7543800" cy="4114800"/>
          </a:xfrm>
        </p:spPr>
        <p:txBody>
          <a:bodyPr/>
          <a:lstStyle/>
          <a:p>
            <a:pPr marL="342900" indent="-342900" eaLnBrk="1" hangingPunct="1"/>
            <a:r>
              <a:rPr lang="en-US" altLang="en-US" sz="2000" smtClean="0"/>
              <a:t>Did firm </a:t>
            </a:r>
            <a:r>
              <a:rPr lang="en-US" altLang="en-US" sz="2000" i="1" smtClean="0"/>
              <a:t>i</a:t>
            </a:r>
            <a:r>
              <a:rPr lang="en-US" altLang="en-US" sz="2000" smtClean="0"/>
              <a:t> produce a product or process innovation in year </a:t>
            </a:r>
            <a:r>
              <a:rPr lang="en-US" altLang="en-US" sz="2000" i="1" smtClean="0"/>
              <a:t>t </a:t>
            </a:r>
            <a:r>
              <a:rPr lang="en-US" altLang="en-US" sz="2000" smtClean="0"/>
              <a:t>?   </a:t>
            </a:r>
            <a:r>
              <a:rPr lang="en-US" altLang="en-US" sz="2000" i="1" smtClean="0"/>
              <a:t>y</a:t>
            </a:r>
            <a:r>
              <a:rPr lang="en-US" altLang="en-US" sz="2000" i="1" baseline="-25000" smtClean="0"/>
              <a:t>it</a:t>
            </a:r>
            <a:r>
              <a:rPr lang="en-US" altLang="en-US" sz="2000" smtClean="0"/>
              <a:t> : 1=Yes/0=No</a:t>
            </a:r>
          </a:p>
          <a:p>
            <a:pPr marL="342900" indent="-342900" eaLnBrk="1" hangingPunct="1"/>
            <a:r>
              <a:rPr lang="en-US" altLang="en-US" sz="2000" smtClean="0"/>
              <a:t>Observed N=1270 firms for T=5 years, 1984-1988</a:t>
            </a:r>
          </a:p>
          <a:p>
            <a:pPr marL="342900" indent="-342900" eaLnBrk="1" hangingPunct="1"/>
            <a:r>
              <a:rPr lang="en-US" altLang="en-US" sz="2000" smtClean="0"/>
              <a:t>Observed covariates: </a:t>
            </a:r>
            <a:r>
              <a:rPr lang="en-US" altLang="en-US" sz="2000" b="1" smtClean="0"/>
              <a:t>x</a:t>
            </a:r>
            <a:r>
              <a:rPr lang="en-US" altLang="en-US" sz="2000" baseline="-25000" smtClean="0"/>
              <a:t>it</a:t>
            </a:r>
            <a:r>
              <a:rPr lang="en-US" altLang="en-US" sz="2000" smtClean="0"/>
              <a:t> = Industry, competitive pressures, size, productivity, etc.</a:t>
            </a:r>
          </a:p>
          <a:p>
            <a:pPr marL="342900" indent="-342900" eaLnBrk="1" hangingPunct="1"/>
            <a:r>
              <a:rPr lang="en-US" altLang="en-US" sz="2000" smtClean="0"/>
              <a:t>How to model?</a:t>
            </a:r>
          </a:p>
          <a:p>
            <a:pPr marL="742950" lvl="1" indent="-285750" eaLnBrk="1" hangingPunct="1"/>
            <a:r>
              <a:rPr lang="en-US" altLang="en-US" sz="1800" smtClean="0"/>
              <a:t>Binary outcome</a:t>
            </a:r>
          </a:p>
          <a:p>
            <a:pPr marL="742950" lvl="1" indent="-285750" eaLnBrk="1" hangingPunct="1"/>
            <a:r>
              <a:rPr lang="en-US" altLang="en-US" sz="1800" smtClean="0"/>
              <a:t>Correlation across time</a:t>
            </a:r>
          </a:p>
          <a:p>
            <a:pPr marL="742950" lvl="1" indent="-285750" eaLnBrk="1" hangingPunct="1"/>
            <a:r>
              <a:rPr lang="en-US" altLang="en-US" sz="1800" smtClean="0"/>
              <a:t>Heterogeneity across firms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914400"/>
            <a:ext cx="7772400" cy="635000"/>
          </a:xfrm>
        </p:spPr>
        <p:txBody>
          <a:bodyPr/>
          <a:lstStyle/>
          <a:p>
            <a:pPr eaLnBrk="1" hangingPunct="1"/>
            <a:r>
              <a:rPr lang="en-US" altLang="en-US" smtClean="0"/>
              <a:t>Application</a:t>
            </a:r>
          </a:p>
        </p:txBody>
      </p:sp>
      <p:graphicFrame>
        <p:nvGraphicFramePr>
          <p:cNvPr id="22531" name="Object 3"/>
          <p:cNvGraphicFramePr>
            <a:graphicFrameLocks noChangeAspect="1"/>
          </p:cNvGraphicFramePr>
          <p:nvPr/>
        </p:nvGraphicFramePr>
        <p:xfrm>
          <a:off x="1600200" y="1676400"/>
          <a:ext cx="6553200" cy="4902200"/>
        </p:xfrm>
        <a:graphic>
          <a:graphicData uri="http://schemas.openxmlformats.org/presentationml/2006/ole">
            <p:oleObj spid="_x0000_s22533" name="Bitmap Image" r:id="rId4" imgW="5830114" imgH="4361905" progId="PBrush">
              <p:embed/>
            </p:oleObj>
          </a:graphicData>
        </a:graphic>
      </p:graphicFrame>
      <p:sp>
        <p:nvSpPr>
          <p:cNvPr id="22532" name="Rectangle 4"/>
          <p:cNvSpPr>
            <a:spLocks noChangeArrowheads="1"/>
          </p:cNvSpPr>
          <p:nvPr/>
        </p:nvSpPr>
        <p:spPr bwMode="auto">
          <a:xfrm>
            <a:off x="1524000" y="3619500"/>
            <a:ext cx="6629400" cy="533400"/>
          </a:xfrm>
          <a:prstGeom prst="rect">
            <a:avLst/>
          </a:prstGeom>
          <a:noFill/>
          <a:ln w="38100">
            <a:solidFill>
              <a:srgbClr val="FF0000"/>
            </a:solidFill>
            <a:miter lim="800000"/>
            <a:headEnd/>
            <a:tailEnd/>
          </a:ln>
        </p:spPr>
        <p:txBody>
          <a:bodyPr wrap="none" anchor="ctr"/>
          <a:lstStyle/>
          <a:p>
            <a:endParaRPr lang="en-US" altLang="en-US"/>
          </a:p>
        </p:txBody>
      </p:sp>
      <p:sp>
        <p:nvSpPr>
          <p:cNvPr id="22533" name="Rectangle 5"/>
          <p:cNvSpPr>
            <a:spLocks noChangeArrowheads="1"/>
          </p:cNvSpPr>
          <p:nvPr/>
        </p:nvSpPr>
        <p:spPr bwMode="auto">
          <a:xfrm>
            <a:off x="1524000" y="4800600"/>
            <a:ext cx="6629400" cy="533400"/>
          </a:xfrm>
          <a:prstGeom prst="rect">
            <a:avLst/>
          </a:prstGeom>
          <a:noFill/>
          <a:ln w="38100">
            <a:solidFill>
              <a:srgbClr val="FF0000"/>
            </a:solidFill>
            <a:miter lim="800000"/>
            <a:headEnd/>
            <a:tailEnd/>
          </a:ln>
        </p:spPr>
        <p:txBody>
          <a:bodyPr wrap="none" anchor="ctr"/>
          <a:lstStyle/>
          <a:p>
            <a:endParaRPr lang="en-US" alt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04800" y="838200"/>
            <a:ext cx="8229600" cy="1143000"/>
          </a:xfrm>
        </p:spPr>
        <p:txBody>
          <a:bodyPr/>
          <a:lstStyle/>
          <a:p>
            <a:pPr eaLnBrk="1" hangingPunct="1"/>
            <a:r>
              <a:rPr lang="en-US" altLang="en-US" smtClean="0"/>
              <a:t>The “Panel Probit Model”</a:t>
            </a:r>
          </a:p>
        </p:txBody>
      </p:sp>
      <p:graphicFrame>
        <p:nvGraphicFramePr>
          <p:cNvPr id="24579" name="Object 3"/>
          <p:cNvGraphicFramePr>
            <a:graphicFrameLocks noChangeAspect="1"/>
          </p:cNvGraphicFramePr>
          <p:nvPr/>
        </p:nvGraphicFramePr>
        <p:xfrm>
          <a:off x="1676400" y="2460625"/>
          <a:ext cx="5791200" cy="2720975"/>
        </p:xfrm>
        <a:graphic>
          <a:graphicData uri="http://schemas.openxmlformats.org/presentationml/2006/ole">
            <p:oleObj spid="_x0000_s24581" name="Equation" r:id="rId4" imgW="3136900" imgH="1473200" progId="Equation.DSMT4">
              <p:embed/>
            </p:oleObj>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mtClean="0"/>
              <a:t>FIML</a:t>
            </a:r>
          </a:p>
        </p:txBody>
      </p:sp>
      <p:graphicFrame>
        <p:nvGraphicFramePr>
          <p:cNvPr id="26627" name="Object 3"/>
          <p:cNvGraphicFramePr>
            <a:graphicFrameLocks noChangeAspect="1"/>
          </p:cNvGraphicFramePr>
          <p:nvPr/>
        </p:nvGraphicFramePr>
        <p:xfrm>
          <a:off x="1979613" y="2057400"/>
          <a:ext cx="5792787" cy="3568700"/>
        </p:xfrm>
        <a:graphic>
          <a:graphicData uri="http://schemas.openxmlformats.org/presentationml/2006/ole">
            <p:oleObj spid="_x0000_s26629" name="Equation" r:id="rId4" imgW="3390840" imgH="2095200" progId="Equation.DSMT4">
              <p:embed/>
            </p:oleObj>
          </a:graphicData>
        </a:graphic>
      </p:graphicFrame>
      <p:sp>
        <p:nvSpPr>
          <p:cNvPr id="26628" name="Text Box 4"/>
          <p:cNvSpPr txBox="1">
            <a:spLocks noChangeArrowheads="1"/>
          </p:cNvSpPr>
          <p:nvPr/>
        </p:nvSpPr>
        <p:spPr bwMode="auto">
          <a:xfrm>
            <a:off x="457200" y="5867400"/>
            <a:ext cx="8382000" cy="366713"/>
          </a:xfrm>
          <a:prstGeom prst="rect">
            <a:avLst/>
          </a:prstGeom>
          <a:noFill/>
          <a:ln w="19050">
            <a:noFill/>
            <a:miter lim="800000"/>
            <a:headEnd/>
            <a:tailEnd/>
          </a:ln>
        </p:spPr>
        <p:txBody>
          <a:bodyPr>
            <a:spAutoFit/>
          </a:bodyPr>
          <a:lstStyle/>
          <a:p>
            <a:pPr>
              <a:spcBef>
                <a:spcPct val="50000"/>
              </a:spcBef>
            </a:pPr>
            <a:endParaRPr lang="en-US" altLang="en-US"/>
          </a:p>
        </p:txBody>
      </p:sp>
      <p:sp>
        <p:nvSpPr>
          <p:cNvPr id="26629" name="Text Box 5"/>
          <p:cNvSpPr txBox="1">
            <a:spLocks noChangeArrowheads="1"/>
          </p:cNvSpPr>
          <p:nvPr/>
        </p:nvSpPr>
        <p:spPr bwMode="auto">
          <a:xfrm>
            <a:off x="457200" y="5791200"/>
            <a:ext cx="8305800" cy="641350"/>
          </a:xfrm>
          <a:prstGeom prst="rect">
            <a:avLst/>
          </a:prstGeom>
          <a:noFill/>
          <a:ln w="19050">
            <a:noFill/>
            <a:miter lim="800000"/>
            <a:headEnd/>
            <a:tailEnd/>
          </a:ln>
        </p:spPr>
        <p:txBody>
          <a:bodyPr>
            <a:spAutoFit/>
          </a:bodyPr>
          <a:lstStyle/>
          <a:p>
            <a:pPr>
              <a:spcBef>
                <a:spcPct val="50000"/>
              </a:spcBef>
            </a:pPr>
            <a:r>
              <a:rPr lang="en-US" altLang="en-US"/>
              <a:t>See Greene, W., “Convenient Estimators for the Panel Probit Model: Further Results,” Empirical Economics, 29, 1, Jan. 2004, pp. 21-48.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mtClean="0"/>
              <a:t>GMM</a:t>
            </a:r>
          </a:p>
        </p:txBody>
      </p:sp>
      <p:graphicFrame>
        <p:nvGraphicFramePr>
          <p:cNvPr id="28675" name="Object 3"/>
          <p:cNvGraphicFramePr>
            <a:graphicFrameLocks noChangeAspect="1"/>
          </p:cNvGraphicFramePr>
          <p:nvPr/>
        </p:nvGraphicFramePr>
        <p:xfrm>
          <a:off x="995363" y="2044700"/>
          <a:ext cx="7153275" cy="3441700"/>
        </p:xfrm>
        <a:graphic>
          <a:graphicData uri="http://schemas.openxmlformats.org/presentationml/2006/ole">
            <p:oleObj spid="_x0000_s28677" name="Equation" r:id="rId4" imgW="3377880" imgH="1625400" progId="Equation.DSMT4">
              <p:embed/>
            </p:oleObj>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mtClean="0"/>
              <a:t>GMM Estimation-1</a:t>
            </a:r>
          </a:p>
        </p:txBody>
      </p:sp>
      <p:graphicFrame>
        <p:nvGraphicFramePr>
          <p:cNvPr id="30723" name="Object 3"/>
          <p:cNvGraphicFramePr>
            <a:graphicFrameLocks noChangeAspect="1"/>
          </p:cNvGraphicFramePr>
          <p:nvPr/>
        </p:nvGraphicFramePr>
        <p:xfrm>
          <a:off x="533400" y="2435225"/>
          <a:ext cx="7848600" cy="2822575"/>
        </p:xfrm>
        <a:graphic>
          <a:graphicData uri="http://schemas.openxmlformats.org/presentationml/2006/ole">
            <p:oleObj spid="_x0000_s30725" name="Equation" r:id="rId4" imgW="4241800" imgH="1524000" progId="Equation.DSMT4">
              <p:embed/>
            </p:oleObj>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t>GMM Estimation-2</a:t>
            </a:r>
          </a:p>
        </p:txBody>
      </p:sp>
      <p:graphicFrame>
        <p:nvGraphicFramePr>
          <p:cNvPr id="32771" name="Object 3"/>
          <p:cNvGraphicFramePr>
            <a:graphicFrameLocks noChangeAspect="1"/>
          </p:cNvGraphicFramePr>
          <p:nvPr/>
        </p:nvGraphicFramePr>
        <p:xfrm>
          <a:off x="863600" y="1989138"/>
          <a:ext cx="7113588" cy="2881312"/>
        </p:xfrm>
        <a:graphic>
          <a:graphicData uri="http://schemas.openxmlformats.org/presentationml/2006/ole">
            <p:oleObj spid="_x0000_s32773" name="Equation" r:id="rId4" imgW="3479800" imgH="1409700" progId="Equation.DSMT4">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
          <p:cNvPicPr>
            <a:picLocks noChangeAspect="1"/>
          </p:cNvPicPr>
          <p:nvPr/>
        </p:nvPicPr>
        <p:blipFill>
          <a:blip r:embed="rId2" cstate="print"/>
          <a:srcRect/>
          <a:stretch>
            <a:fillRect/>
          </a:stretch>
        </p:blipFill>
        <p:spPr bwMode="auto">
          <a:xfrm>
            <a:off x="762000" y="1219200"/>
            <a:ext cx="7786688" cy="3756025"/>
          </a:xfrm>
          <a:prstGeom prst="rect">
            <a:avLst/>
          </a:prstGeom>
          <a:noFill/>
          <a:ln w="9525">
            <a:noFill/>
            <a:miter lim="800000"/>
            <a:headEnd/>
            <a:tailEnd/>
          </a:ln>
        </p:spPr>
      </p:pic>
      <p:sp>
        <p:nvSpPr>
          <p:cNvPr id="38915" name="TextBox 2"/>
          <p:cNvSpPr txBox="1">
            <a:spLocks noChangeArrowheads="1"/>
          </p:cNvSpPr>
          <p:nvPr/>
        </p:nvSpPr>
        <p:spPr bwMode="auto">
          <a:xfrm>
            <a:off x="990600" y="5257800"/>
            <a:ext cx="7315200" cy="646113"/>
          </a:xfrm>
          <a:prstGeom prst="rect">
            <a:avLst/>
          </a:prstGeom>
          <a:noFill/>
          <a:ln w="9525">
            <a:noFill/>
            <a:miter lim="800000"/>
            <a:headEnd/>
            <a:tailEnd/>
          </a:ln>
        </p:spPr>
        <p:txBody>
          <a:bodyPr>
            <a:spAutoFit/>
          </a:bodyPr>
          <a:lstStyle/>
          <a:p>
            <a:r>
              <a:rPr lang="en-US" altLang="en-US"/>
              <a:t>Many interesting qualitative variables such as health satisfaction, labor outcomes, insurance, etc.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srcRect/>
          <a:stretch>
            <a:fillRect/>
          </a:stretch>
        </p:blipFill>
        <p:spPr bwMode="auto">
          <a:xfrm>
            <a:off x="2057400" y="1143000"/>
            <a:ext cx="5254625"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457200" y="533400"/>
            <a:ext cx="8229600" cy="1139825"/>
          </a:xfrm>
        </p:spPr>
        <p:txBody>
          <a:bodyPr/>
          <a:lstStyle/>
          <a:p>
            <a:pPr eaLnBrk="1" hangingPunct="1"/>
            <a:r>
              <a:rPr lang="en-US" altLang="en-US" sz="3600" smtClean="0">
                <a:solidFill>
                  <a:schemeClr val="tx1"/>
                </a:solidFill>
                <a:latin typeface="Arial" charset="0"/>
                <a:cs typeface="Arial" charset="0"/>
              </a:rPr>
              <a:t>Application: Health Care Panel Data</a:t>
            </a:r>
          </a:p>
        </p:txBody>
      </p:sp>
      <p:sp>
        <p:nvSpPr>
          <p:cNvPr id="40963" name="Text Box 3"/>
          <p:cNvSpPr txBox="1">
            <a:spLocks noChangeArrowheads="1"/>
          </p:cNvSpPr>
          <p:nvPr/>
        </p:nvSpPr>
        <p:spPr bwMode="auto">
          <a:xfrm>
            <a:off x="457200" y="1828800"/>
            <a:ext cx="8382000" cy="4540250"/>
          </a:xfrm>
          <a:prstGeom prst="rect">
            <a:avLst/>
          </a:prstGeom>
          <a:noFill/>
          <a:ln w="19050">
            <a:noFill/>
            <a:miter lim="800000"/>
            <a:headEnd/>
            <a:tailEnd/>
          </a:ln>
        </p:spPr>
        <p:txBody>
          <a:bodyPr>
            <a:spAutoFit/>
          </a:bodyPr>
          <a:lstStyle/>
          <a:p>
            <a:pPr>
              <a:spcBef>
                <a:spcPct val="50000"/>
              </a:spcBef>
            </a:pPr>
            <a:r>
              <a:rPr lang="en-US" altLang="en-US" sz="1600" b="1">
                <a:solidFill>
                  <a:srgbClr val="FF3300"/>
                </a:solidFill>
              </a:rPr>
              <a:t>German Health Care Usage Data</a:t>
            </a:r>
            <a:r>
              <a:rPr lang="en-US" altLang="en-US" sz="1400" b="1"/>
              <a:t>, 7,293 Individuals, Varying Numbers of Periods</a:t>
            </a:r>
            <a:r>
              <a:rPr lang="en-US" altLang="en-US" sz="1400"/>
              <a:t/>
            </a:r>
            <a:br>
              <a:rPr lang="en-US" altLang="en-US" sz="1400"/>
            </a:br>
            <a:r>
              <a:rPr lang="en-US" altLang="en-US" sz="1400"/>
              <a:t>Data downloaded from Journal of Applied Econometrics Archive. This is an unbalanced panel with 7,293 individuals. They can be used for regression, count models, binary choice, ordered choice, and bivariate binary choice.  </a:t>
            </a:r>
            <a:r>
              <a:rPr lang="en-US" altLang="en-US" sz="1400" b="1">
                <a:solidFill>
                  <a:srgbClr val="FF3300"/>
                </a:solidFill>
              </a:rPr>
              <a:t>There are altogether 27,326 observations.  The number of observations ranges from 1 to 7.  (Frequencies are: 1=1525, 2=2158, 3=825, 4=926, 5=1051, 6=1000, 7=987).</a:t>
            </a:r>
            <a:r>
              <a:rPr lang="en-US" altLang="en-US" sz="1400"/>
              <a:t> </a:t>
            </a:r>
          </a:p>
          <a:p>
            <a:pPr>
              <a:spcBef>
                <a:spcPct val="50000"/>
              </a:spcBef>
            </a:pPr>
            <a:r>
              <a:rPr lang="en-US" altLang="en-US" sz="1400" b="1"/>
              <a:t>Variables in the file are</a:t>
            </a:r>
            <a:r>
              <a:rPr lang="en-US" altLang="en-US" sz="1400"/>
              <a:t/>
            </a:r>
            <a:br>
              <a:rPr lang="en-US" altLang="en-US" sz="1400"/>
            </a:br>
            <a:endParaRPr lang="en-US" altLang="en-US" sz="1400"/>
          </a:p>
          <a:p>
            <a:r>
              <a:rPr lang="en-US" altLang="en-US" sz="1400"/>
              <a:t>                   </a:t>
            </a:r>
            <a:r>
              <a:rPr lang="en-US" altLang="en-US" sz="1400" b="1"/>
              <a:t>DOCTOR  	=  1(Number of doctor visits &gt; 0)</a:t>
            </a:r>
            <a:br>
              <a:rPr lang="en-US" altLang="en-US" sz="1400" b="1"/>
            </a:br>
            <a:r>
              <a:rPr lang="en-US" altLang="en-US" sz="1400" b="1"/>
              <a:t>                   HOSPITAL	=  1(Number of hospital visits &gt; 0)</a:t>
            </a:r>
          </a:p>
          <a:p>
            <a:r>
              <a:rPr lang="en-US" altLang="en-US" sz="1400" b="1"/>
              <a:t>                   HSAT       	=  health satisfaction, coded 0 (low) - 10 (high)  </a:t>
            </a:r>
          </a:p>
          <a:p>
            <a:r>
              <a:rPr lang="en-US" altLang="en-US" sz="1400" b="1">
                <a:solidFill>
                  <a:srgbClr val="FF3300"/>
                </a:solidFill>
              </a:rPr>
              <a:t>                   </a:t>
            </a:r>
            <a:r>
              <a:rPr lang="en-US" altLang="en-US" sz="1400" b="1"/>
              <a:t>DOCVIS    	=  number of doctor visits in last three months</a:t>
            </a:r>
            <a:br>
              <a:rPr lang="en-US" altLang="en-US" sz="1400" b="1"/>
            </a:br>
            <a:r>
              <a:rPr lang="en-US" altLang="en-US" sz="1400" b="1"/>
              <a:t>                   HOSPVIS  	=  number of hospital visits in last calendar year</a:t>
            </a:r>
            <a:r>
              <a:rPr lang="en-US" altLang="en-US" sz="1400" b="1">
                <a:solidFill>
                  <a:srgbClr val="FF3300"/>
                </a:solidFill>
              </a:rPr>
              <a:t/>
            </a:r>
            <a:br>
              <a:rPr lang="en-US" altLang="en-US" sz="1400" b="1">
                <a:solidFill>
                  <a:srgbClr val="FF3300"/>
                </a:solidFill>
              </a:rPr>
            </a:br>
            <a:r>
              <a:rPr lang="en-US" altLang="en-US" sz="1400" b="1">
                <a:solidFill>
                  <a:srgbClr val="FF3300"/>
                </a:solidFill>
              </a:rPr>
              <a:t>                   </a:t>
            </a:r>
            <a:r>
              <a:rPr lang="en-US" altLang="en-US" sz="1400" b="1"/>
              <a:t>PUBLIC    	=  insured in public health insurance = 1; otherwise = 0</a:t>
            </a:r>
            <a:br>
              <a:rPr lang="en-US" altLang="en-US" sz="1400" b="1"/>
            </a:br>
            <a:r>
              <a:rPr lang="en-US" altLang="en-US" sz="1400" b="1"/>
              <a:t>                   ADDON 	=  insured by add-on insurance = 1; otherswise = 0</a:t>
            </a:r>
          </a:p>
          <a:p>
            <a:r>
              <a:rPr lang="en-US" altLang="en-US" sz="1400"/>
              <a:t>                   </a:t>
            </a:r>
            <a:r>
              <a:rPr lang="en-US" altLang="en-US" sz="1400" b="1" smtClean="0"/>
              <a:t>INCOME </a:t>
            </a:r>
            <a:r>
              <a:rPr lang="en-US" altLang="en-US" sz="1400" b="1"/>
              <a:t>	=  household nominal monthly net income in German marks / 10000</a:t>
            </a:r>
            <a:r>
              <a:rPr lang="en-US" altLang="en-US" sz="1400"/>
              <a:t>.</a:t>
            </a:r>
          </a:p>
          <a:p>
            <a:r>
              <a:rPr lang="en-US" altLang="en-US" sz="1400"/>
              <a:t>                                             (4 observations with income=0 were dropped)</a:t>
            </a:r>
            <a:br>
              <a:rPr lang="en-US" altLang="en-US" sz="1400"/>
            </a:br>
            <a:r>
              <a:rPr lang="en-US" altLang="en-US" sz="1400"/>
              <a:t>                   </a:t>
            </a:r>
            <a:r>
              <a:rPr lang="en-US" altLang="en-US" sz="1400" b="1"/>
              <a:t>HHKIDS 	=  children under age 16 in the household = 1; otherwise = 0</a:t>
            </a:r>
            <a:br>
              <a:rPr lang="en-US" altLang="en-US" sz="1400" b="1"/>
            </a:br>
            <a:r>
              <a:rPr lang="en-US" altLang="en-US" sz="1400" b="1"/>
              <a:t>                   EDUC 	=  years of schooling </a:t>
            </a:r>
          </a:p>
          <a:p>
            <a:r>
              <a:rPr lang="en-US" altLang="en-US" sz="1400" b="1"/>
              <a:t>                   AGE 	=  age in years</a:t>
            </a:r>
          </a:p>
          <a:p>
            <a:r>
              <a:rPr lang="en-US" altLang="en-US" sz="1400" b="1"/>
              <a:t>                   MARRIED 	=  marital status</a:t>
            </a:r>
          </a:p>
        </p:txBody>
      </p:sp>
      <p:sp>
        <p:nvSpPr>
          <p:cNvPr id="40964" name="Line 4"/>
          <p:cNvSpPr>
            <a:spLocks noChangeShapeType="1"/>
          </p:cNvSpPr>
          <p:nvPr/>
        </p:nvSpPr>
        <p:spPr bwMode="auto">
          <a:xfrm>
            <a:off x="685800" y="3733800"/>
            <a:ext cx="609600" cy="0"/>
          </a:xfrm>
          <a:prstGeom prst="line">
            <a:avLst/>
          </a:prstGeom>
          <a:noFill/>
          <a:ln w="57150">
            <a:solidFill>
              <a:srgbClr val="FF3300"/>
            </a:solidFill>
            <a:round/>
            <a:headEnd/>
            <a:tailEnd type="triangle" w="med" len="med"/>
          </a:ln>
        </p:spPr>
        <p:txBody>
          <a:bodyPr wrap="none"/>
          <a:lstStyle/>
          <a:p>
            <a:endParaRPr lang="en-US"/>
          </a:p>
        </p:txBody>
      </p:sp>
      <p:sp>
        <p:nvSpPr>
          <p:cNvPr id="40965" name="Line 5"/>
          <p:cNvSpPr>
            <a:spLocks noChangeShapeType="1"/>
          </p:cNvSpPr>
          <p:nvPr/>
        </p:nvSpPr>
        <p:spPr bwMode="auto">
          <a:xfrm>
            <a:off x="685800" y="4648200"/>
            <a:ext cx="6096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762000"/>
            <a:ext cx="8229600" cy="1139825"/>
          </a:xfrm>
        </p:spPr>
        <p:txBody>
          <a:bodyPr/>
          <a:lstStyle/>
          <a:p>
            <a:pPr eaLnBrk="1" hangingPunct="1"/>
            <a:r>
              <a:rPr lang="en-US" altLang="en-US" smtClean="0"/>
              <a:t>Unbalanced Panels</a:t>
            </a:r>
          </a:p>
        </p:txBody>
      </p:sp>
      <p:pic>
        <p:nvPicPr>
          <p:cNvPr id="43011" name="Picture 4"/>
          <p:cNvPicPr>
            <a:picLocks noChangeAspect="1" noChangeArrowheads="1"/>
          </p:cNvPicPr>
          <p:nvPr/>
        </p:nvPicPr>
        <p:blipFill>
          <a:blip r:embed="rId3" cstate="print"/>
          <a:srcRect/>
          <a:stretch>
            <a:fillRect/>
          </a:stretch>
        </p:blipFill>
        <p:spPr bwMode="auto">
          <a:xfrm>
            <a:off x="609600" y="2438400"/>
            <a:ext cx="3160713" cy="1981200"/>
          </a:xfrm>
          <a:prstGeom prst="rect">
            <a:avLst/>
          </a:prstGeom>
          <a:noFill/>
          <a:ln w="9525">
            <a:noFill/>
            <a:miter lim="800000"/>
            <a:headEnd/>
            <a:tailEnd/>
          </a:ln>
        </p:spPr>
      </p:pic>
      <p:sp>
        <p:nvSpPr>
          <p:cNvPr id="4" name="TextBox 3"/>
          <p:cNvSpPr txBox="1"/>
          <p:nvPr/>
        </p:nvSpPr>
        <p:spPr>
          <a:xfrm>
            <a:off x="1524000" y="4583113"/>
            <a:ext cx="1524000" cy="369887"/>
          </a:xfrm>
          <a:prstGeom prst="rect">
            <a:avLst/>
          </a:prstGeom>
          <a:noFill/>
        </p:spPr>
        <p:txBody>
          <a:bodyPr>
            <a:spAutoFit/>
          </a:bodyPr>
          <a:lstStyle/>
          <a:p>
            <a:pPr>
              <a:defRPr/>
            </a:pPr>
            <a:r>
              <a:rPr lang="en-US" b="1">
                <a:solidFill>
                  <a:srgbClr val="7030A0"/>
                </a:solidFill>
                <a:latin typeface="+mj-lt"/>
              </a:rPr>
              <a:t>Group Sizes</a:t>
            </a:r>
            <a:endParaRPr lang="en-US">
              <a:solidFill>
                <a:srgbClr val="7030A0"/>
              </a:solidFill>
              <a:latin typeface="+mj-lt"/>
            </a:endParaRPr>
          </a:p>
        </p:txBody>
      </p:sp>
      <p:sp>
        <p:nvSpPr>
          <p:cNvPr id="5" name="TextBox 4"/>
          <p:cNvSpPr txBox="1"/>
          <p:nvPr/>
        </p:nvSpPr>
        <p:spPr>
          <a:xfrm>
            <a:off x="4114800" y="2133600"/>
            <a:ext cx="4724400" cy="2892425"/>
          </a:xfrm>
          <a:prstGeom prst="rect">
            <a:avLst/>
          </a:prstGeom>
          <a:noFill/>
        </p:spPr>
        <p:txBody>
          <a:bodyPr>
            <a:spAutoFit/>
          </a:bodyPr>
          <a:lstStyle/>
          <a:p>
            <a:pPr>
              <a:defRPr/>
            </a:pPr>
            <a:r>
              <a:rPr lang="en-US" sz="1400" b="1">
                <a:latin typeface="+mj-lt"/>
              </a:rPr>
              <a:t>Most theoretical results are for balanced panels.</a:t>
            </a:r>
          </a:p>
          <a:p>
            <a:pPr>
              <a:defRPr/>
            </a:pPr>
            <a:endParaRPr lang="en-US" sz="1400" b="1">
              <a:latin typeface="+mj-lt"/>
            </a:endParaRPr>
          </a:p>
          <a:p>
            <a:pPr>
              <a:defRPr/>
            </a:pPr>
            <a:r>
              <a:rPr lang="en-US" sz="1400" b="1">
                <a:latin typeface="+mj-lt"/>
              </a:rPr>
              <a:t>Most real world panels are unbalanced.</a:t>
            </a:r>
          </a:p>
          <a:p>
            <a:pPr>
              <a:defRPr/>
            </a:pPr>
            <a:endParaRPr lang="en-US" sz="1400" b="1">
              <a:latin typeface="+mj-lt"/>
            </a:endParaRPr>
          </a:p>
          <a:p>
            <a:pPr>
              <a:defRPr/>
            </a:pPr>
            <a:r>
              <a:rPr lang="en-US" sz="1400" b="1">
                <a:latin typeface="+mj-lt"/>
              </a:rPr>
              <a:t>Often the gaps are caused by attrition.</a:t>
            </a:r>
          </a:p>
          <a:p>
            <a:pPr>
              <a:defRPr/>
            </a:pPr>
            <a:endParaRPr lang="en-US" sz="1400" b="1">
              <a:latin typeface="+mj-lt"/>
            </a:endParaRPr>
          </a:p>
          <a:p>
            <a:pPr>
              <a:defRPr/>
            </a:pPr>
            <a:r>
              <a:rPr lang="en-US" sz="1400" b="1">
                <a:latin typeface="+mj-lt"/>
              </a:rPr>
              <a:t>The major question is whether the gaps are ‘missing completely at random.’  If not, the observation mechanism is endogenous, and at least some methods will produce questionable results.</a:t>
            </a:r>
          </a:p>
          <a:p>
            <a:pPr>
              <a:defRPr/>
            </a:pPr>
            <a:endParaRPr lang="en-US" sz="1400" b="1">
              <a:latin typeface="+mj-lt"/>
            </a:endParaRPr>
          </a:p>
          <a:p>
            <a:pPr>
              <a:defRPr/>
            </a:pPr>
            <a:r>
              <a:rPr lang="en-US" sz="1400" b="1">
                <a:latin typeface="+mj-lt"/>
              </a:rPr>
              <a:t>Researchers rarely have any reason to treat the data as nonrandomly sampled.  (This is good news.)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533400" y="1219200"/>
            <a:ext cx="8229600" cy="530225"/>
          </a:xfrm>
        </p:spPr>
        <p:txBody>
          <a:bodyPr/>
          <a:lstStyle/>
          <a:p>
            <a:r>
              <a:rPr lang="en-US" altLang="en-US" smtClean="0">
                <a:latin typeface="Arial" charset="0"/>
                <a:cs typeface="Arial" charset="0"/>
              </a:rPr>
              <a:t>Unbalanced Panels and Attrition ‘Bias’</a:t>
            </a:r>
          </a:p>
        </p:txBody>
      </p:sp>
      <p:sp>
        <p:nvSpPr>
          <p:cNvPr id="45059" name="Content Placeholder 2"/>
          <p:cNvSpPr>
            <a:spLocks noGrp="1"/>
          </p:cNvSpPr>
          <p:nvPr>
            <p:ph idx="1"/>
          </p:nvPr>
        </p:nvSpPr>
        <p:spPr>
          <a:xfrm>
            <a:off x="457200" y="2057400"/>
            <a:ext cx="8229600" cy="2286000"/>
          </a:xfrm>
        </p:spPr>
        <p:txBody>
          <a:bodyPr/>
          <a:lstStyle/>
          <a:p>
            <a:r>
              <a:rPr lang="en-US" altLang="en-US" sz="2000" smtClean="0">
                <a:latin typeface="Arial" charset="0"/>
                <a:cs typeface="Arial" charset="0"/>
              </a:rPr>
              <a:t>Test for ‘attrition bias.’  (Verbeek and Nijman, Testing for Selectivity Bias in Panel Data Models, International Economic Review, 1992, 33, 681-703.</a:t>
            </a:r>
          </a:p>
          <a:p>
            <a:pPr lvl="1"/>
            <a:r>
              <a:rPr lang="en-US" altLang="en-US" sz="1800" smtClean="0">
                <a:latin typeface="Arial" charset="0"/>
                <a:cs typeface="Arial" charset="0"/>
              </a:rPr>
              <a:t>Variable addition test using covariates of presence in the panel</a:t>
            </a:r>
          </a:p>
          <a:p>
            <a:pPr lvl="1"/>
            <a:r>
              <a:rPr lang="en-US" altLang="en-US" sz="1800" smtClean="0">
                <a:latin typeface="Arial" charset="0"/>
                <a:cs typeface="Arial" charset="0"/>
              </a:rPr>
              <a:t>Nonconstructive – what to do next?</a:t>
            </a:r>
          </a:p>
          <a:p>
            <a:r>
              <a:rPr lang="en-US" altLang="en-US" sz="2000" smtClean="0">
                <a:latin typeface="Arial" charset="0"/>
                <a:cs typeface="Arial" charset="0"/>
              </a:rPr>
              <a:t>Do something about attrition bias. (Wooldridge, Inverse Probability Weighted M-Estimators for Sample Stratification and Attrition, Portuguese Economic Journal, 2002, 1: 117-139)</a:t>
            </a:r>
          </a:p>
          <a:p>
            <a:pPr lvl="1"/>
            <a:r>
              <a:rPr lang="en-US" altLang="en-US" sz="1800" smtClean="0">
                <a:latin typeface="Arial" charset="0"/>
                <a:cs typeface="Arial" charset="0"/>
              </a:rPr>
              <a:t>Stringent assumptions about the process</a:t>
            </a:r>
          </a:p>
          <a:p>
            <a:pPr lvl="1"/>
            <a:r>
              <a:rPr lang="en-US" altLang="en-US" sz="1800" smtClean="0">
                <a:latin typeface="Arial" charset="0"/>
                <a:cs typeface="Arial" charset="0"/>
              </a:rPr>
              <a:t>Model based on probability of being present in each wave of the panel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457200" y="1143000"/>
            <a:ext cx="8229600" cy="682625"/>
          </a:xfrm>
        </p:spPr>
        <p:txBody>
          <a:bodyPr/>
          <a:lstStyle/>
          <a:p>
            <a:pPr eaLnBrk="1" hangingPunct="1"/>
            <a:r>
              <a:rPr lang="en-US" altLang="en-US" sz="3600" smtClean="0">
                <a:latin typeface="Arial" charset="0"/>
                <a:cs typeface="Arial" charset="0"/>
              </a:rPr>
              <a:t>Panel Data Binary Choice Models</a:t>
            </a:r>
          </a:p>
        </p:txBody>
      </p:sp>
      <p:sp>
        <p:nvSpPr>
          <p:cNvPr id="46083" name="Rectangle 3"/>
          <p:cNvSpPr>
            <a:spLocks noGrp="1" noChangeArrowheads="1"/>
          </p:cNvSpPr>
          <p:nvPr>
            <p:ph type="body" idx="4294967295"/>
          </p:nvPr>
        </p:nvSpPr>
        <p:spPr>
          <a:xfrm>
            <a:off x="762000" y="1981200"/>
            <a:ext cx="7696200" cy="4530725"/>
          </a:xfrm>
        </p:spPr>
        <p:txBody>
          <a:bodyPr/>
          <a:lstStyle/>
          <a:p>
            <a:pPr eaLnBrk="1" hangingPunct="1">
              <a:lnSpc>
                <a:spcPct val="90000"/>
              </a:lnSpc>
              <a:spcBef>
                <a:spcPct val="50000"/>
              </a:spcBef>
              <a:buClrTx/>
              <a:buFont typeface="Wingdings" pitchFamily="2" charset="2"/>
              <a:buNone/>
            </a:pPr>
            <a:r>
              <a:rPr lang="en-US" altLang="en-US" sz="2400" smtClean="0">
                <a:latin typeface="Arial" charset="0"/>
              </a:rPr>
              <a:t>Random Utility Model for Binary Choice</a:t>
            </a:r>
            <a:br>
              <a:rPr lang="en-US" altLang="en-US" sz="2400" smtClean="0">
                <a:latin typeface="Arial" charset="0"/>
              </a:rPr>
            </a:br>
            <a:r>
              <a:rPr lang="en-US" altLang="en-US" sz="2400" smtClean="0">
                <a:latin typeface="Arial" charset="0"/>
              </a:rPr>
              <a:t>    </a:t>
            </a:r>
          </a:p>
          <a:p>
            <a:pPr eaLnBrk="1" hangingPunct="1">
              <a:lnSpc>
                <a:spcPct val="90000"/>
              </a:lnSpc>
              <a:spcBef>
                <a:spcPct val="10000"/>
              </a:spcBef>
              <a:buClrTx/>
              <a:buFont typeface="Wingdings" pitchFamily="2" charset="2"/>
              <a:buNone/>
            </a:pPr>
            <a:r>
              <a:rPr lang="en-US" altLang="en-US" sz="2400" smtClean="0">
                <a:latin typeface="Arial" charset="0"/>
              </a:rPr>
              <a:t>   	U</a:t>
            </a:r>
            <a:r>
              <a:rPr lang="en-US" altLang="en-US" baseline="-25000" smtClean="0">
                <a:latin typeface="Arial" charset="0"/>
              </a:rPr>
              <a:t>it</a:t>
            </a:r>
            <a:r>
              <a:rPr lang="en-US" altLang="en-US" sz="2400" smtClean="0">
                <a:latin typeface="Arial" charset="0"/>
              </a:rPr>
              <a:t>   =  </a:t>
            </a:r>
            <a:r>
              <a:rPr lang="en-US" altLang="en-US" sz="2400" smtClean="0">
                <a:latin typeface="Arial" charset="0"/>
                <a:sym typeface="Symbol" pitchFamily="18" charset="2"/>
              </a:rPr>
              <a:t>  +  </a:t>
            </a:r>
            <a:r>
              <a:rPr lang="en-US" altLang="en-US" sz="2400" b="1" smtClean="0">
                <a:latin typeface="Arial" charset="0"/>
                <a:sym typeface="Symbol" pitchFamily="18" charset="2"/>
              </a:rPr>
              <a:t>’x</a:t>
            </a:r>
            <a:r>
              <a:rPr lang="en-US" altLang="en-US" baseline="-25000" smtClean="0">
                <a:latin typeface="Arial" charset="0"/>
                <a:sym typeface="Symbol" pitchFamily="18" charset="2"/>
              </a:rPr>
              <a:t>it</a:t>
            </a:r>
            <a:r>
              <a:rPr lang="en-US" altLang="en-US" sz="2400" smtClean="0">
                <a:latin typeface="Arial" charset="0"/>
                <a:sym typeface="Symbol" pitchFamily="18" charset="2"/>
              </a:rPr>
              <a:t>    +  </a:t>
            </a:r>
            <a:r>
              <a:rPr lang="en-US" altLang="en-US" baseline="-25000" smtClean="0">
                <a:latin typeface="Arial" charset="0"/>
                <a:sym typeface="Symbol" pitchFamily="18" charset="2"/>
              </a:rPr>
              <a:t>it</a:t>
            </a:r>
            <a:r>
              <a:rPr lang="en-US" altLang="en-US" sz="2400" smtClean="0">
                <a:latin typeface="Arial" charset="0"/>
                <a:sym typeface="Symbol" pitchFamily="18" charset="2"/>
              </a:rPr>
              <a:t>  + Person i specific effect</a:t>
            </a:r>
            <a:br>
              <a:rPr lang="en-US" altLang="en-US" sz="2400" smtClean="0">
                <a:latin typeface="Arial" charset="0"/>
                <a:sym typeface="Symbol" pitchFamily="18" charset="2"/>
              </a:rPr>
            </a:br>
            <a:endParaRPr lang="en-US" altLang="en-US" sz="2400" smtClean="0">
              <a:latin typeface="Arial" charset="0"/>
            </a:endParaRPr>
          </a:p>
          <a:p>
            <a:pPr eaLnBrk="1" hangingPunct="1">
              <a:lnSpc>
                <a:spcPct val="90000"/>
              </a:lnSpc>
              <a:buFont typeface="Wingdings" pitchFamily="2" charset="2"/>
              <a:buNone/>
            </a:pPr>
            <a:r>
              <a:rPr lang="en-US" altLang="en-US" sz="2400" smtClean="0">
                <a:latin typeface="Arial" charset="0"/>
              </a:rPr>
              <a:t>Fixed effects using “dummy” variables</a:t>
            </a:r>
            <a:br>
              <a:rPr lang="en-US" altLang="en-US" sz="2400" smtClean="0">
                <a:latin typeface="Arial" charset="0"/>
              </a:rPr>
            </a:br>
            <a:endParaRPr lang="en-US" altLang="en-US" sz="2400" smtClean="0">
              <a:latin typeface="Arial" charset="0"/>
            </a:endParaRPr>
          </a:p>
          <a:p>
            <a:pPr eaLnBrk="1" hangingPunct="1">
              <a:lnSpc>
                <a:spcPct val="90000"/>
              </a:lnSpc>
              <a:spcBef>
                <a:spcPct val="0"/>
              </a:spcBef>
              <a:buClrTx/>
              <a:buFont typeface="Wingdings" pitchFamily="2" charset="2"/>
              <a:buNone/>
            </a:pPr>
            <a:r>
              <a:rPr lang="en-US" altLang="en-US" sz="2400" smtClean="0">
                <a:latin typeface="Arial" charset="0"/>
              </a:rPr>
              <a:t>	U</a:t>
            </a:r>
            <a:r>
              <a:rPr lang="en-US" altLang="en-US" baseline="-25000" smtClean="0">
                <a:latin typeface="Arial" charset="0"/>
              </a:rPr>
              <a:t>it</a:t>
            </a:r>
            <a:r>
              <a:rPr lang="en-US" altLang="en-US" sz="2400" smtClean="0">
                <a:latin typeface="Arial" charset="0"/>
              </a:rPr>
              <a:t> =  </a:t>
            </a:r>
            <a:r>
              <a:rPr lang="en-US" altLang="en-US" sz="2400" smtClean="0">
                <a:latin typeface="Arial" charset="0"/>
                <a:sym typeface="Symbol" pitchFamily="18" charset="2"/>
              </a:rPr>
              <a:t></a:t>
            </a:r>
            <a:r>
              <a:rPr lang="en-US" altLang="en-US" baseline="-25000" smtClean="0">
                <a:latin typeface="Arial" charset="0"/>
                <a:sym typeface="Symbol" pitchFamily="18" charset="2"/>
              </a:rPr>
              <a:t>i</a:t>
            </a:r>
            <a:r>
              <a:rPr lang="en-US" altLang="en-US" sz="2400" smtClean="0">
                <a:latin typeface="Arial" charset="0"/>
                <a:sym typeface="Symbol" pitchFamily="18" charset="2"/>
              </a:rPr>
              <a:t>  + </a:t>
            </a:r>
            <a:r>
              <a:rPr lang="en-US" altLang="en-US" sz="2400" b="1" smtClean="0">
                <a:latin typeface="Arial" charset="0"/>
                <a:sym typeface="Symbol" pitchFamily="18" charset="2"/>
              </a:rPr>
              <a:t>’x</a:t>
            </a:r>
            <a:r>
              <a:rPr lang="en-US" altLang="en-US" baseline="-25000" smtClean="0">
                <a:latin typeface="Arial" charset="0"/>
                <a:sym typeface="Symbol" pitchFamily="18" charset="2"/>
              </a:rPr>
              <a:t>it</a:t>
            </a:r>
            <a:r>
              <a:rPr lang="en-US" altLang="en-US" sz="2400" smtClean="0">
                <a:latin typeface="Arial" charset="0"/>
                <a:sym typeface="Symbol" pitchFamily="18" charset="2"/>
              </a:rPr>
              <a:t> + </a:t>
            </a:r>
            <a:r>
              <a:rPr lang="en-US" altLang="en-US" baseline="-25000" smtClean="0">
                <a:latin typeface="Arial" charset="0"/>
                <a:sym typeface="Symbol" pitchFamily="18" charset="2"/>
              </a:rPr>
              <a:t>it</a:t>
            </a:r>
            <a:r>
              <a:rPr lang="en-US" altLang="en-US" sz="2400" smtClean="0">
                <a:latin typeface="Arial" charset="0"/>
                <a:sym typeface="Symbol" pitchFamily="18" charset="2"/>
              </a:rPr>
              <a:t> </a:t>
            </a:r>
            <a:br>
              <a:rPr lang="en-US" altLang="en-US" sz="2400" smtClean="0">
                <a:latin typeface="Arial" charset="0"/>
                <a:sym typeface="Symbol" pitchFamily="18" charset="2"/>
              </a:rPr>
            </a:br>
            <a:endParaRPr lang="en-US" altLang="en-US" sz="2400" smtClean="0">
              <a:latin typeface="Arial" charset="0"/>
            </a:endParaRPr>
          </a:p>
          <a:p>
            <a:pPr eaLnBrk="1" hangingPunct="1">
              <a:lnSpc>
                <a:spcPct val="90000"/>
              </a:lnSpc>
              <a:buFont typeface="Wingdings" pitchFamily="2" charset="2"/>
              <a:buNone/>
            </a:pPr>
            <a:r>
              <a:rPr lang="en-US" altLang="en-US" sz="2400" smtClean="0">
                <a:latin typeface="Arial" charset="0"/>
              </a:rPr>
              <a:t>Random effects using omitted heterogeneity</a:t>
            </a:r>
          </a:p>
          <a:p>
            <a:pPr eaLnBrk="1" hangingPunct="1">
              <a:lnSpc>
                <a:spcPct val="90000"/>
              </a:lnSpc>
              <a:spcBef>
                <a:spcPct val="50000"/>
              </a:spcBef>
              <a:buClrTx/>
              <a:buFont typeface="Wingdings" pitchFamily="2" charset="2"/>
              <a:buNone/>
            </a:pPr>
            <a:r>
              <a:rPr lang="en-US" altLang="en-US" sz="2400" smtClean="0">
                <a:latin typeface="Arial" charset="0"/>
              </a:rPr>
              <a:t>	U</a:t>
            </a:r>
            <a:r>
              <a:rPr lang="en-US" altLang="en-US" baseline="-25000" smtClean="0">
                <a:latin typeface="Arial" charset="0"/>
              </a:rPr>
              <a:t>it</a:t>
            </a:r>
            <a:r>
              <a:rPr lang="en-US" altLang="en-US" sz="2400" smtClean="0">
                <a:latin typeface="Arial" charset="0"/>
              </a:rPr>
              <a:t> =  </a:t>
            </a:r>
            <a:r>
              <a:rPr lang="en-US" altLang="en-US" sz="2400" smtClean="0">
                <a:latin typeface="Arial" charset="0"/>
                <a:sym typeface="Symbol" pitchFamily="18" charset="2"/>
              </a:rPr>
              <a:t>   + </a:t>
            </a:r>
            <a:r>
              <a:rPr lang="en-US" altLang="en-US" sz="2400" b="1" smtClean="0">
                <a:latin typeface="Arial" charset="0"/>
                <a:sym typeface="Symbol" pitchFamily="18" charset="2"/>
              </a:rPr>
              <a:t>’x</a:t>
            </a:r>
            <a:r>
              <a:rPr lang="en-US" altLang="en-US" baseline="-25000" smtClean="0">
                <a:latin typeface="Arial" charset="0"/>
                <a:sym typeface="Symbol" pitchFamily="18" charset="2"/>
              </a:rPr>
              <a:t>it</a:t>
            </a:r>
            <a:r>
              <a:rPr lang="en-US" altLang="en-US" sz="2400" smtClean="0">
                <a:latin typeface="Arial" charset="0"/>
                <a:sym typeface="Symbol" pitchFamily="18" charset="2"/>
              </a:rPr>
              <a:t> +  </a:t>
            </a:r>
            <a:r>
              <a:rPr lang="en-US" altLang="en-US" baseline="-25000" smtClean="0">
                <a:latin typeface="Arial" charset="0"/>
                <a:sym typeface="Symbol" pitchFamily="18" charset="2"/>
              </a:rPr>
              <a:t>it</a:t>
            </a:r>
            <a:r>
              <a:rPr lang="en-US" altLang="en-US" sz="2400" smtClean="0">
                <a:latin typeface="Arial" charset="0"/>
                <a:sym typeface="Symbol" pitchFamily="18" charset="2"/>
              </a:rPr>
              <a:t> +  u</a:t>
            </a:r>
            <a:r>
              <a:rPr lang="en-US" altLang="en-US" baseline="-25000" smtClean="0">
                <a:latin typeface="Arial" charset="0"/>
                <a:sym typeface="Symbol" pitchFamily="18" charset="2"/>
              </a:rPr>
              <a:t>i</a:t>
            </a:r>
            <a:endParaRPr lang="en-US" altLang="en-US" sz="2400" smtClean="0">
              <a:latin typeface="Arial" charset="0"/>
              <a:sym typeface="Symbol" pitchFamily="18" charset="2"/>
            </a:endParaRPr>
          </a:p>
          <a:p>
            <a:pPr eaLnBrk="1" hangingPunct="1">
              <a:lnSpc>
                <a:spcPct val="90000"/>
              </a:lnSpc>
              <a:spcBef>
                <a:spcPct val="50000"/>
              </a:spcBef>
              <a:buClrTx/>
              <a:buFont typeface="Wingdings" pitchFamily="2" charset="2"/>
              <a:buNone/>
            </a:pPr>
            <a:r>
              <a:rPr lang="en-US" altLang="en-US" sz="2400" smtClean="0">
                <a:latin typeface="Arial" charset="0"/>
              </a:rPr>
              <a:t>Same outcome mechanism:  Y</a:t>
            </a:r>
            <a:r>
              <a:rPr lang="en-US" altLang="en-US" baseline="-25000" smtClean="0">
                <a:latin typeface="Arial" charset="0"/>
              </a:rPr>
              <a:t>it</a:t>
            </a:r>
            <a:r>
              <a:rPr lang="en-US" altLang="en-US" sz="2400" smtClean="0">
                <a:latin typeface="Arial" charset="0"/>
              </a:rPr>
              <a:t> =  1[U</a:t>
            </a:r>
            <a:r>
              <a:rPr lang="en-US" altLang="en-US" baseline="-25000" smtClean="0">
                <a:latin typeface="Arial" charset="0"/>
              </a:rPr>
              <a:t>it</a:t>
            </a:r>
            <a:r>
              <a:rPr lang="en-US" altLang="en-US" sz="2400" smtClean="0">
                <a:latin typeface="Arial" charset="0"/>
              </a:rPr>
              <a:t> &gt; 0]</a:t>
            </a:r>
          </a:p>
          <a:p>
            <a:pPr eaLnBrk="1" hangingPunct="1">
              <a:lnSpc>
                <a:spcPct val="90000"/>
              </a:lnSpc>
              <a:buFont typeface="Wingdings" pitchFamily="2" charset="2"/>
              <a:buNone/>
            </a:pPr>
            <a:endParaRPr lang="en-US" altLang="en-US" sz="2400" smtClean="0">
              <a:latin typeface="Arial"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457200" y="914400"/>
            <a:ext cx="8229600" cy="1139825"/>
          </a:xfrm>
        </p:spPr>
        <p:txBody>
          <a:bodyPr/>
          <a:lstStyle/>
          <a:p>
            <a:pPr eaLnBrk="1" hangingPunct="1"/>
            <a:r>
              <a:rPr lang="en-US" altLang="en-US" sz="3600" smtClean="0"/>
              <a:t>Ignoring Unobserved Heterogeneity</a:t>
            </a:r>
          </a:p>
        </p:txBody>
      </p:sp>
      <p:graphicFrame>
        <p:nvGraphicFramePr>
          <p:cNvPr id="50179" name="Object 2"/>
          <p:cNvGraphicFramePr>
            <a:graphicFrameLocks noChangeAspect="1"/>
          </p:cNvGraphicFramePr>
          <p:nvPr/>
        </p:nvGraphicFramePr>
        <p:xfrm>
          <a:off x="1447800" y="2209800"/>
          <a:ext cx="6769100" cy="3249613"/>
        </p:xfrm>
        <a:graphic>
          <a:graphicData uri="http://schemas.openxmlformats.org/presentationml/2006/ole">
            <p:oleObj spid="_x0000_s50181" name="Equation" r:id="rId4" imgW="3225800" imgH="1549400" progId="Equation.DSMT4">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title"/>
          </p:nvPr>
        </p:nvSpPr>
        <p:spPr>
          <a:xfrm>
            <a:off x="609600" y="1447800"/>
            <a:ext cx="8229600" cy="530225"/>
          </a:xfrm>
        </p:spPr>
        <p:txBody>
          <a:bodyPr/>
          <a:lstStyle/>
          <a:p>
            <a:pPr eaLnBrk="1" hangingPunct="1"/>
            <a:r>
              <a:rPr lang="en-US" altLang="en-US" smtClean="0">
                <a:latin typeface="Arial" charset="0"/>
                <a:cs typeface="Arial" charset="0"/>
              </a:rPr>
              <a:t>Ignoring Heterogeneity in the RE Model</a:t>
            </a:r>
          </a:p>
        </p:txBody>
      </p:sp>
      <p:graphicFrame>
        <p:nvGraphicFramePr>
          <p:cNvPr id="52227" name="Object 2"/>
          <p:cNvGraphicFramePr>
            <a:graphicFrameLocks noGrp="1" noChangeAspect="1"/>
          </p:cNvGraphicFramePr>
          <p:nvPr>
            <p:ph idx="1"/>
          </p:nvPr>
        </p:nvGraphicFramePr>
        <p:xfrm>
          <a:off x="1143000" y="2209800"/>
          <a:ext cx="7391400" cy="3448050"/>
        </p:xfrm>
        <a:graphic>
          <a:graphicData uri="http://schemas.openxmlformats.org/presentationml/2006/ole">
            <p:oleObj spid="_x0000_s52229" name="Equation" r:id="rId4" imgW="3403600" imgH="1587500" progId="Equation.DSMT4">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609600" y="1371600"/>
            <a:ext cx="8229600" cy="530225"/>
          </a:xfrm>
        </p:spPr>
        <p:txBody>
          <a:bodyPr/>
          <a:lstStyle/>
          <a:p>
            <a:r>
              <a:rPr lang="en-US" altLang="en-US" smtClean="0"/>
              <a:t>Ignoring Heterogeneity (Broadly)</a:t>
            </a:r>
          </a:p>
        </p:txBody>
      </p:sp>
      <p:sp>
        <p:nvSpPr>
          <p:cNvPr id="54275" name="Content Placeholder 2"/>
          <p:cNvSpPr>
            <a:spLocks noGrp="1"/>
          </p:cNvSpPr>
          <p:nvPr>
            <p:ph idx="1"/>
          </p:nvPr>
        </p:nvSpPr>
        <p:spPr>
          <a:xfrm>
            <a:off x="533400" y="1981200"/>
            <a:ext cx="8229600" cy="3429000"/>
          </a:xfrm>
        </p:spPr>
        <p:txBody>
          <a:bodyPr/>
          <a:lstStyle/>
          <a:p>
            <a:r>
              <a:rPr lang="en-US" altLang="en-US" sz="2400" smtClean="0">
                <a:latin typeface="Arial" charset="0"/>
                <a:cs typeface="Arial" charset="0"/>
              </a:rPr>
              <a:t>Presence will generally make parameter estimates look smaller than they would otherwise.</a:t>
            </a:r>
          </a:p>
          <a:p>
            <a:r>
              <a:rPr lang="en-US" altLang="en-US" sz="2400" smtClean="0">
                <a:latin typeface="Arial" charset="0"/>
                <a:cs typeface="Arial" charset="0"/>
              </a:rPr>
              <a:t>Ignoring heterogeneity will definitely distort standard errors.</a:t>
            </a:r>
          </a:p>
          <a:p>
            <a:r>
              <a:rPr lang="en-US" altLang="en-US" sz="2400" smtClean="0">
                <a:latin typeface="Arial" charset="0"/>
                <a:cs typeface="Arial" charset="0"/>
              </a:rPr>
              <a:t>Partial effects based on the parametric model may not be affected very much.</a:t>
            </a:r>
          </a:p>
          <a:p>
            <a:r>
              <a:rPr lang="en-US" altLang="en-US" sz="2400" smtClean="0">
                <a:latin typeface="Arial" charset="0"/>
                <a:cs typeface="Arial" charset="0"/>
              </a:rPr>
              <a:t>Is the pooled estimator ‘robust?’  Less so than in the linear model case.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Grp="1" noChangeArrowheads="1"/>
          </p:cNvSpPr>
          <p:nvPr>
            <p:ph type="title"/>
          </p:nvPr>
        </p:nvSpPr>
        <p:spPr>
          <a:xfrm>
            <a:off x="457200" y="609600"/>
            <a:ext cx="8229600" cy="1139825"/>
          </a:xfrm>
        </p:spPr>
        <p:txBody>
          <a:bodyPr/>
          <a:lstStyle/>
          <a:p>
            <a:pPr eaLnBrk="1" hangingPunct="1"/>
            <a:r>
              <a:rPr lang="en-US" altLang="en-US" smtClean="0"/>
              <a:t>Pooled vs.  RE Panel Estimator</a:t>
            </a:r>
          </a:p>
        </p:txBody>
      </p:sp>
      <p:sp>
        <p:nvSpPr>
          <p:cNvPr id="55299" name="Text Box 5"/>
          <p:cNvSpPr txBox="1">
            <a:spLocks noChangeArrowheads="1"/>
          </p:cNvSpPr>
          <p:nvPr/>
        </p:nvSpPr>
        <p:spPr bwMode="auto">
          <a:xfrm>
            <a:off x="457200" y="1752600"/>
            <a:ext cx="8382000" cy="4185761"/>
          </a:xfrm>
          <a:prstGeom prst="rect">
            <a:avLst/>
          </a:prstGeom>
          <a:noFill/>
          <a:ln w="19050">
            <a:noFill/>
            <a:miter lim="800000"/>
            <a:headEnd/>
            <a:tailEnd/>
          </a:ln>
        </p:spPr>
        <p:txBody>
          <a:bodyPr>
            <a:spAutoFit/>
          </a:bodyPr>
          <a:lstStyle/>
          <a:p>
            <a:r>
              <a:rPr lang="en-US" altLang="en-US" sz="1400" b="1">
                <a:latin typeface="Courier New" pitchFamily="49" charset="0"/>
              </a:rPr>
              <a:t>----------------------------------------------------------------------</a:t>
            </a:r>
          </a:p>
          <a:p>
            <a:r>
              <a:rPr lang="en-US" altLang="en-US" sz="1400" b="1">
                <a:latin typeface="Courier New" pitchFamily="49" charset="0"/>
              </a:rPr>
              <a:t>Binomial Probit Model</a:t>
            </a:r>
          </a:p>
          <a:p>
            <a:r>
              <a:rPr lang="en-US" altLang="en-US" sz="1400" b="1">
                <a:latin typeface="Courier New" pitchFamily="49" charset="0"/>
              </a:rPr>
              <a:t>Dependent variable               DOCTOR </a:t>
            </a:r>
          </a:p>
          <a:p>
            <a:r>
              <a:rPr lang="en-US" altLang="en-US" sz="1400" b="1">
                <a:latin typeface="Courier New" pitchFamily="49" charset="0"/>
              </a:rPr>
              <a:t>--------+-------------------------------------------------------------</a:t>
            </a:r>
          </a:p>
          <a:p>
            <a:r>
              <a:rPr lang="en-US" altLang="en-US" sz="1400" b="1">
                <a:latin typeface="Courier New" pitchFamily="49" charset="0"/>
              </a:rPr>
              <a:t>Variable| Coefficient    Standard Error  b/St.Er. P[|Z|&gt;z]   Mean of X</a:t>
            </a:r>
          </a:p>
          <a:p>
            <a:r>
              <a:rPr lang="en-US" altLang="en-US" sz="1400" b="1">
                <a:latin typeface="Courier New" pitchFamily="49" charset="0"/>
              </a:rPr>
              <a:t>--------+-------------------------------------------------------------</a:t>
            </a:r>
          </a:p>
          <a:p>
            <a:r>
              <a:rPr lang="en-US" altLang="en-US" sz="1400" b="1">
                <a:latin typeface="Courier New" pitchFamily="49" charset="0"/>
              </a:rPr>
              <a:t>Constant|     .02159          .05307         .407   .6842</a:t>
            </a:r>
          </a:p>
          <a:p>
            <a:r>
              <a:rPr lang="en-US" altLang="en-US" sz="1400" b="1">
                <a:latin typeface="Courier New" pitchFamily="49" charset="0"/>
              </a:rPr>
              <a:t>     AGE|     .01532***       .00071       21.695   .0000      43.5257</a:t>
            </a:r>
          </a:p>
          <a:p>
            <a:r>
              <a:rPr lang="en-US" altLang="en-US" sz="1400" b="1">
                <a:latin typeface="Courier New" pitchFamily="49" charset="0"/>
              </a:rPr>
              <a:t>    EDUC|    -.02793***       .00348       -8.023   .0000      11.3206</a:t>
            </a:r>
          </a:p>
          <a:p>
            <a:r>
              <a:rPr lang="en-US" altLang="en-US" sz="1400" b="1">
                <a:latin typeface="Courier New" pitchFamily="49" charset="0"/>
              </a:rPr>
              <a:t>  </a:t>
            </a:r>
            <a:r>
              <a:rPr lang="en-US" altLang="en-US" sz="1400" b="1" smtClean="0">
                <a:latin typeface="Courier New" pitchFamily="49" charset="0"/>
              </a:rPr>
              <a:t>INCOME|    </a:t>
            </a:r>
            <a:r>
              <a:rPr lang="en-US" altLang="en-US" sz="1400" b="1">
                <a:latin typeface="Courier New" pitchFamily="49" charset="0"/>
              </a:rPr>
              <a:t>-.10204**        .04544       -2.246   .0247       .35208</a:t>
            </a:r>
          </a:p>
          <a:p>
            <a:r>
              <a:rPr lang="en-US" altLang="en-US" sz="1400" b="1">
                <a:latin typeface="Courier New" pitchFamily="49" charset="0"/>
              </a:rPr>
              <a:t>--------+-------------------------------------------------------------</a:t>
            </a:r>
          </a:p>
          <a:p>
            <a:r>
              <a:rPr lang="en-US" altLang="en-US" sz="1400" b="1">
                <a:latin typeface="Courier New" pitchFamily="49" charset="0"/>
              </a:rPr>
              <a:t>Unbalanced panel has   7293 individuals</a:t>
            </a:r>
          </a:p>
          <a:p>
            <a:r>
              <a:rPr lang="en-US" altLang="en-US" sz="1400" b="1">
                <a:latin typeface="Courier New" pitchFamily="49" charset="0"/>
              </a:rPr>
              <a:t>--------+-------------------------------------------------------------</a:t>
            </a:r>
          </a:p>
          <a:p>
            <a:r>
              <a:rPr lang="en-US" altLang="en-US" sz="1400" b="1">
                <a:latin typeface="Courier New" pitchFamily="49" charset="0"/>
              </a:rPr>
              <a:t>Constant|    -.11819          .09280       -1.273   .2028</a:t>
            </a:r>
          </a:p>
          <a:p>
            <a:r>
              <a:rPr lang="en-US" altLang="en-US" sz="1400" b="1">
                <a:latin typeface="Courier New" pitchFamily="49" charset="0"/>
              </a:rPr>
              <a:t>     AGE|     .02232***       .00123       18.145   .0000      43.5257</a:t>
            </a:r>
          </a:p>
          <a:p>
            <a:r>
              <a:rPr lang="en-US" altLang="en-US" sz="1400" b="1">
                <a:latin typeface="Courier New" pitchFamily="49" charset="0"/>
              </a:rPr>
              <a:t>    EDUC|    -.03307***       .00627       -5.276   .0000      11.3206</a:t>
            </a:r>
          </a:p>
          <a:p>
            <a:r>
              <a:rPr lang="en-US" altLang="en-US" sz="1400" b="1">
                <a:latin typeface="Courier New" pitchFamily="49" charset="0"/>
              </a:rPr>
              <a:t>  </a:t>
            </a:r>
            <a:r>
              <a:rPr lang="en-US" altLang="en-US" sz="1400" b="1" smtClean="0">
                <a:latin typeface="Courier New" pitchFamily="49" charset="0"/>
              </a:rPr>
              <a:t>INCOME|     </a:t>
            </a:r>
            <a:r>
              <a:rPr lang="en-US" altLang="en-US" sz="1400" b="1">
                <a:latin typeface="Courier New" pitchFamily="49" charset="0"/>
              </a:rPr>
              <a:t>.00660          .06587         .100   .9202       .35208</a:t>
            </a:r>
          </a:p>
          <a:p>
            <a:r>
              <a:rPr lang="en-US" altLang="en-US" sz="1400" b="1">
                <a:latin typeface="Courier New" pitchFamily="49" charset="0"/>
              </a:rPr>
              <a:t>     Rho|     .44990***       .01020       44.101   .0000</a:t>
            </a:r>
          </a:p>
          <a:p>
            <a:r>
              <a:rPr lang="en-US" altLang="en-US" sz="1400" b="1">
                <a:latin typeface="Courier New" pitchFamily="49" charset="0"/>
              </a:rPr>
              <a:t>--------+-------------------------------------------------------------</a:t>
            </a:r>
          </a:p>
        </p:txBody>
      </p:sp>
      <p:sp>
        <p:nvSpPr>
          <p:cNvPr id="55300" name="Rectangle 6"/>
          <p:cNvSpPr>
            <a:spLocks noChangeArrowheads="1"/>
          </p:cNvSpPr>
          <p:nvPr/>
        </p:nvSpPr>
        <p:spPr bwMode="auto">
          <a:xfrm>
            <a:off x="1828800" y="3048000"/>
            <a:ext cx="12954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
        <p:nvSpPr>
          <p:cNvPr id="55301" name="Rectangle 7"/>
          <p:cNvSpPr>
            <a:spLocks noChangeArrowheads="1"/>
          </p:cNvSpPr>
          <p:nvPr/>
        </p:nvSpPr>
        <p:spPr bwMode="auto">
          <a:xfrm>
            <a:off x="1828800" y="4495800"/>
            <a:ext cx="12954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a:spLocks noGrp="1" noChangeArrowheads="1"/>
          </p:cNvSpPr>
          <p:nvPr>
            <p:ph type="title"/>
          </p:nvPr>
        </p:nvSpPr>
        <p:spPr>
          <a:xfrm>
            <a:off x="457200" y="688975"/>
            <a:ext cx="8229600" cy="1139825"/>
          </a:xfrm>
        </p:spPr>
        <p:txBody>
          <a:bodyPr/>
          <a:lstStyle/>
          <a:p>
            <a:pPr eaLnBrk="1" hangingPunct="1"/>
            <a:r>
              <a:rPr lang="en-US" altLang="en-US" smtClean="0"/>
              <a:t>Partial Effects</a:t>
            </a:r>
          </a:p>
        </p:txBody>
      </p:sp>
      <p:sp>
        <p:nvSpPr>
          <p:cNvPr id="57347" name="Text Box 5"/>
          <p:cNvSpPr txBox="1">
            <a:spLocks noChangeArrowheads="1"/>
          </p:cNvSpPr>
          <p:nvPr/>
        </p:nvSpPr>
        <p:spPr bwMode="auto">
          <a:xfrm>
            <a:off x="914400" y="1828800"/>
            <a:ext cx="7924800" cy="3970318"/>
          </a:xfrm>
          <a:prstGeom prst="rect">
            <a:avLst/>
          </a:prstGeom>
          <a:noFill/>
          <a:ln w="19050">
            <a:noFill/>
            <a:miter lim="800000"/>
            <a:headEnd/>
            <a:tailEnd/>
          </a:ln>
        </p:spPr>
        <p:txBody>
          <a:bodyPr>
            <a:spAutoFit/>
          </a:bodyPr>
          <a:lstStyle/>
          <a:p>
            <a:r>
              <a:rPr lang="en-US" altLang="en-US" sz="1400" b="1">
                <a:latin typeface="Courier New" pitchFamily="49" charset="0"/>
              </a:rPr>
              <a:t>----------------------------------------------------------------------</a:t>
            </a:r>
          </a:p>
          <a:p>
            <a:r>
              <a:rPr lang="en-US" altLang="en-US" sz="1400" b="1">
                <a:latin typeface="Courier New" pitchFamily="49" charset="0"/>
              </a:rPr>
              <a:t>Partial derivatives of E[y] = F[*]  with</a:t>
            </a:r>
          </a:p>
          <a:p>
            <a:r>
              <a:rPr lang="en-US" altLang="en-US" sz="1400" b="1">
                <a:latin typeface="Courier New" pitchFamily="49" charset="0"/>
              </a:rPr>
              <a:t>respect to the vector of characteristics</a:t>
            </a:r>
          </a:p>
          <a:p>
            <a:r>
              <a:rPr lang="en-US" altLang="en-US" sz="1400" b="1">
                <a:latin typeface="Courier New" pitchFamily="49" charset="0"/>
              </a:rPr>
              <a:t>They are computed at the means of the Xs</a:t>
            </a:r>
          </a:p>
          <a:p>
            <a:r>
              <a:rPr lang="en-US" altLang="en-US" sz="1400" b="1">
                <a:latin typeface="Courier New" pitchFamily="49" charset="0"/>
              </a:rPr>
              <a:t>Observations used for means are All Obs.</a:t>
            </a:r>
          </a:p>
          <a:p>
            <a:r>
              <a:rPr lang="en-US" altLang="en-US" sz="1400" b="1">
                <a:latin typeface="Courier New" pitchFamily="49" charset="0"/>
              </a:rPr>
              <a:t>--------+-------------------------------------------------------------</a:t>
            </a:r>
          </a:p>
          <a:p>
            <a:r>
              <a:rPr lang="en-US" altLang="en-US" sz="1400" b="1">
                <a:latin typeface="Courier New" pitchFamily="49" charset="0"/>
              </a:rPr>
              <a:t>Variable| Coefficient    Standard Error  b/St.Er. P[|Z|&gt;z]  Elasticity</a:t>
            </a:r>
          </a:p>
          <a:p>
            <a:r>
              <a:rPr lang="en-US" altLang="en-US" sz="1400" b="1">
                <a:latin typeface="Courier New" pitchFamily="49" charset="0"/>
              </a:rPr>
              <a:t>--------+-------------------------------------------------------------</a:t>
            </a:r>
          </a:p>
          <a:p>
            <a:r>
              <a:rPr lang="en-US" altLang="en-US" sz="1400" b="1">
                <a:latin typeface="Courier New" pitchFamily="49" charset="0"/>
              </a:rPr>
              <a:t>        |Pooled</a:t>
            </a:r>
          </a:p>
          <a:p>
            <a:r>
              <a:rPr lang="en-US" altLang="en-US" sz="1400" b="1">
                <a:latin typeface="Courier New" pitchFamily="49" charset="0"/>
              </a:rPr>
              <a:t>     AGE|     .00578***       .00027       21.720   .0000       .39801</a:t>
            </a:r>
          </a:p>
          <a:p>
            <a:r>
              <a:rPr lang="en-US" altLang="en-US" sz="1400" b="1">
                <a:latin typeface="Courier New" pitchFamily="49" charset="0"/>
              </a:rPr>
              <a:t>    EDUC|    -.01053***       .00131       -8.024   .0000      -.18870</a:t>
            </a:r>
          </a:p>
          <a:p>
            <a:r>
              <a:rPr lang="en-US" altLang="en-US" sz="1400" b="1">
                <a:latin typeface="Courier New" pitchFamily="49" charset="0"/>
              </a:rPr>
              <a:t>  </a:t>
            </a:r>
            <a:r>
              <a:rPr lang="en-US" altLang="en-US" sz="1400" b="1" smtClean="0">
                <a:solidFill>
                  <a:srgbClr val="FF0000"/>
                </a:solidFill>
                <a:latin typeface="Courier New" pitchFamily="49" charset="0"/>
              </a:rPr>
              <a:t>INCOME</a:t>
            </a:r>
            <a:r>
              <a:rPr lang="en-US" altLang="en-US" sz="1400" b="1" smtClean="0">
                <a:solidFill>
                  <a:srgbClr val="FF3300"/>
                </a:solidFill>
                <a:latin typeface="Courier New" pitchFamily="49" charset="0"/>
              </a:rPr>
              <a:t>|    </a:t>
            </a:r>
            <a:r>
              <a:rPr lang="en-US" altLang="en-US" sz="1400" b="1">
                <a:solidFill>
                  <a:srgbClr val="FF3300"/>
                </a:solidFill>
                <a:latin typeface="Courier New" pitchFamily="49" charset="0"/>
              </a:rPr>
              <a:t>-.03847**        .01713       -2.246   .0247      -.02144</a:t>
            </a:r>
          </a:p>
          <a:p>
            <a:r>
              <a:rPr lang="en-US" altLang="en-US" sz="1400" b="1">
                <a:latin typeface="Courier New" pitchFamily="49" charset="0"/>
              </a:rPr>
              <a:t>--------+-------------------------------------------------------------</a:t>
            </a:r>
          </a:p>
          <a:p>
            <a:r>
              <a:rPr lang="en-US" altLang="en-US" sz="1400" b="1">
                <a:latin typeface="Courier New" pitchFamily="49" charset="0"/>
              </a:rPr>
              <a:t>        |Based on the panel data estimator</a:t>
            </a:r>
          </a:p>
          <a:p>
            <a:r>
              <a:rPr lang="en-US" altLang="en-US" sz="1400" b="1">
                <a:latin typeface="Courier New" pitchFamily="49" charset="0"/>
              </a:rPr>
              <a:t>     AGE|     .00620***       .00034       18.375   .0000       .42181</a:t>
            </a:r>
          </a:p>
          <a:p>
            <a:r>
              <a:rPr lang="en-US" altLang="en-US" sz="1400" b="1">
                <a:latin typeface="Courier New" pitchFamily="49" charset="0"/>
              </a:rPr>
              <a:t>    EDUC|    -.00918***       .00174       -5.282   .0000      -.16256</a:t>
            </a:r>
          </a:p>
          <a:p>
            <a:r>
              <a:rPr lang="en-US" altLang="en-US" sz="1400" b="1">
                <a:latin typeface="Courier New" pitchFamily="49" charset="0"/>
              </a:rPr>
              <a:t>  </a:t>
            </a:r>
            <a:r>
              <a:rPr lang="en-US" altLang="en-US" sz="1400" b="1" smtClean="0">
                <a:solidFill>
                  <a:srgbClr val="FF3300"/>
                </a:solidFill>
                <a:latin typeface="Courier New" pitchFamily="49" charset="0"/>
              </a:rPr>
              <a:t>INCOME|     </a:t>
            </a:r>
            <a:r>
              <a:rPr lang="en-US" altLang="en-US" sz="1400" b="1">
                <a:solidFill>
                  <a:srgbClr val="FF3300"/>
                </a:solidFill>
                <a:latin typeface="Courier New" pitchFamily="49" charset="0"/>
              </a:rPr>
              <a:t>.00183          .01829         .100   .9202       .00101</a:t>
            </a:r>
          </a:p>
          <a:p>
            <a:r>
              <a:rPr lang="en-US" altLang="en-US" sz="1400" b="1">
                <a:latin typeface="Courier New" pitchFamily="49" charset="0"/>
              </a:rPr>
              <a:t>--------+-------------------------------------------------------------</a:t>
            </a:r>
          </a:p>
        </p:txBody>
      </p:sp>
      <p:sp>
        <p:nvSpPr>
          <p:cNvPr id="57348" name="Rectangle 6"/>
          <p:cNvSpPr>
            <a:spLocks noChangeArrowheads="1"/>
          </p:cNvSpPr>
          <p:nvPr/>
        </p:nvSpPr>
        <p:spPr bwMode="auto">
          <a:xfrm>
            <a:off x="2209800" y="3778250"/>
            <a:ext cx="1295400" cy="6858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
        <p:nvSpPr>
          <p:cNvPr id="57349" name="Rectangle 7"/>
          <p:cNvSpPr>
            <a:spLocks noChangeArrowheads="1"/>
          </p:cNvSpPr>
          <p:nvPr/>
        </p:nvSpPr>
        <p:spPr bwMode="auto">
          <a:xfrm>
            <a:off x="2209800" y="4840288"/>
            <a:ext cx="1295400" cy="6858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304800" y="1447800"/>
            <a:ext cx="8229600" cy="530225"/>
          </a:xfrm>
        </p:spPr>
        <p:txBody>
          <a:bodyPr/>
          <a:lstStyle/>
          <a:p>
            <a:pPr eaLnBrk="1" hangingPunct="1"/>
            <a:r>
              <a:rPr lang="en-US" altLang="en-US" smtClean="0"/>
              <a:t>Effect of Clustering</a:t>
            </a:r>
          </a:p>
        </p:txBody>
      </p:sp>
      <p:sp>
        <p:nvSpPr>
          <p:cNvPr id="59395" name="Rectangle 3"/>
          <p:cNvSpPr>
            <a:spLocks noGrp="1" noChangeArrowheads="1"/>
          </p:cNvSpPr>
          <p:nvPr>
            <p:ph idx="1"/>
          </p:nvPr>
        </p:nvSpPr>
        <p:spPr>
          <a:xfrm>
            <a:off x="762000" y="2098675"/>
            <a:ext cx="8229600" cy="3921125"/>
          </a:xfrm>
        </p:spPr>
        <p:txBody>
          <a:bodyPr/>
          <a:lstStyle/>
          <a:p>
            <a:pPr eaLnBrk="1" hangingPunct="1">
              <a:lnSpc>
                <a:spcPct val="90000"/>
              </a:lnSpc>
            </a:pPr>
            <a:r>
              <a:rPr lang="en-US" altLang="en-US" sz="2400" smtClean="0">
                <a:latin typeface="Arial" charset="0"/>
              </a:rPr>
              <a:t>Y</a:t>
            </a:r>
            <a:r>
              <a:rPr lang="en-US" altLang="en-US" sz="2400" baseline="-25000" smtClean="0">
                <a:latin typeface="Arial" charset="0"/>
              </a:rPr>
              <a:t>it</a:t>
            </a:r>
            <a:r>
              <a:rPr lang="en-US" altLang="en-US" sz="2400" smtClean="0">
                <a:latin typeface="Arial" charset="0"/>
              </a:rPr>
              <a:t> must be correlated with Y</a:t>
            </a:r>
            <a:r>
              <a:rPr lang="en-US" altLang="en-US" sz="2400" baseline="-25000" smtClean="0">
                <a:latin typeface="Arial" charset="0"/>
              </a:rPr>
              <a:t>is</a:t>
            </a:r>
            <a:r>
              <a:rPr lang="en-US" altLang="en-US" sz="2400" smtClean="0">
                <a:latin typeface="Arial" charset="0"/>
              </a:rPr>
              <a:t> across periods</a:t>
            </a:r>
          </a:p>
          <a:p>
            <a:pPr eaLnBrk="1" hangingPunct="1">
              <a:lnSpc>
                <a:spcPct val="90000"/>
              </a:lnSpc>
            </a:pPr>
            <a:r>
              <a:rPr lang="en-US" altLang="en-US" sz="2400" smtClean="0">
                <a:latin typeface="Arial" charset="0"/>
              </a:rPr>
              <a:t>Pooled estimator ignores correlation</a:t>
            </a:r>
          </a:p>
          <a:p>
            <a:pPr eaLnBrk="1" hangingPunct="1">
              <a:lnSpc>
                <a:spcPct val="90000"/>
              </a:lnSpc>
            </a:pPr>
            <a:r>
              <a:rPr lang="en-US" altLang="en-US" sz="2400" smtClean="0">
                <a:latin typeface="Arial" charset="0"/>
              </a:rPr>
              <a:t>Broadly, y</a:t>
            </a:r>
            <a:r>
              <a:rPr lang="en-US" altLang="en-US" sz="2400" baseline="-25000" smtClean="0">
                <a:latin typeface="Arial" charset="0"/>
              </a:rPr>
              <a:t>it</a:t>
            </a:r>
            <a:r>
              <a:rPr lang="en-US" altLang="en-US" sz="2400" smtClean="0">
                <a:latin typeface="Arial" charset="0"/>
              </a:rPr>
              <a:t> = E[y</a:t>
            </a:r>
            <a:r>
              <a:rPr lang="en-US" altLang="en-US" sz="2400" baseline="-25000" smtClean="0">
                <a:latin typeface="Arial" charset="0"/>
              </a:rPr>
              <a:t>it</a:t>
            </a:r>
            <a:r>
              <a:rPr lang="en-US" altLang="en-US" sz="2400" smtClean="0">
                <a:latin typeface="Arial" charset="0"/>
              </a:rPr>
              <a:t>|</a:t>
            </a:r>
            <a:r>
              <a:rPr lang="en-US" altLang="en-US" sz="2400" b="1" smtClean="0">
                <a:latin typeface="Arial" charset="0"/>
              </a:rPr>
              <a:t>x</a:t>
            </a:r>
            <a:r>
              <a:rPr lang="en-US" altLang="en-US" sz="2400" baseline="-25000" smtClean="0">
                <a:latin typeface="Arial" charset="0"/>
              </a:rPr>
              <a:t>it</a:t>
            </a:r>
            <a:r>
              <a:rPr lang="en-US" altLang="en-US" sz="2400" smtClean="0">
                <a:latin typeface="Arial" charset="0"/>
              </a:rPr>
              <a:t>] + w</a:t>
            </a:r>
            <a:r>
              <a:rPr lang="en-US" altLang="en-US" sz="2400" baseline="-25000" smtClean="0">
                <a:latin typeface="Arial" charset="0"/>
              </a:rPr>
              <a:t>it</a:t>
            </a:r>
            <a:r>
              <a:rPr lang="en-US" altLang="en-US" sz="2400" smtClean="0">
                <a:latin typeface="Arial" charset="0"/>
              </a:rPr>
              <a:t>, </a:t>
            </a:r>
          </a:p>
          <a:p>
            <a:pPr lvl="1" eaLnBrk="1" hangingPunct="1">
              <a:lnSpc>
                <a:spcPct val="90000"/>
              </a:lnSpc>
            </a:pPr>
            <a:r>
              <a:rPr lang="en-US" altLang="en-US" smtClean="0">
                <a:latin typeface="Arial" charset="0"/>
              </a:rPr>
              <a:t>E[y</a:t>
            </a:r>
            <a:r>
              <a:rPr lang="en-US" altLang="en-US" baseline="-25000" smtClean="0">
                <a:latin typeface="Arial" charset="0"/>
              </a:rPr>
              <a:t>it</a:t>
            </a:r>
            <a:r>
              <a:rPr lang="en-US" altLang="en-US" smtClean="0">
                <a:latin typeface="Arial" charset="0"/>
              </a:rPr>
              <a:t>|</a:t>
            </a:r>
            <a:r>
              <a:rPr lang="en-US" altLang="en-US" b="1" smtClean="0">
                <a:latin typeface="Arial" charset="0"/>
              </a:rPr>
              <a:t>x</a:t>
            </a:r>
            <a:r>
              <a:rPr lang="en-US" altLang="en-US" baseline="-25000" smtClean="0">
                <a:latin typeface="Arial" charset="0"/>
              </a:rPr>
              <a:t>it</a:t>
            </a:r>
            <a:r>
              <a:rPr lang="en-US" altLang="en-US" smtClean="0">
                <a:latin typeface="Arial" charset="0"/>
              </a:rPr>
              <a:t>]  =  Prob(y</a:t>
            </a:r>
            <a:r>
              <a:rPr lang="en-US" altLang="en-US" baseline="-25000" smtClean="0">
                <a:latin typeface="Arial" charset="0"/>
              </a:rPr>
              <a:t>it</a:t>
            </a:r>
            <a:r>
              <a:rPr lang="en-US" altLang="en-US" smtClean="0">
                <a:latin typeface="Arial" charset="0"/>
              </a:rPr>
              <a:t> = 1|</a:t>
            </a:r>
            <a:r>
              <a:rPr lang="en-US" altLang="en-US" b="1" smtClean="0">
                <a:latin typeface="Arial" charset="0"/>
              </a:rPr>
              <a:t>x</a:t>
            </a:r>
            <a:r>
              <a:rPr lang="en-US" altLang="en-US" baseline="-25000" smtClean="0">
                <a:latin typeface="Arial" charset="0"/>
              </a:rPr>
              <a:t>it</a:t>
            </a:r>
            <a:r>
              <a:rPr lang="en-US" altLang="en-US" smtClean="0">
                <a:latin typeface="Arial" charset="0"/>
              </a:rPr>
              <a:t>)</a:t>
            </a:r>
          </a:p>
          <a:p>
            <a:pPr lvl="1" eaLnBrk="1" hangingPunct="1">
              <a:lnSpc>
                <a:spcPct val="90000"/>
              </a:lnSpc>
            </a:pPr>
            <a:r>
              <a:rPr lang="en-US" altLang="en-US" smtClean="0">
                <a:latin typeface="Arial" charset="0"/>
              </a:rPr>
              <a:t>w</a:t>
            </a:r>
            <a:r>
              <a:rPr lang="en-US" altLang="en-US" baseline="-25000" smtClean="0">
                <a:latin typeface="Arial" charset="0"/>
              </a:rPr>
              <a:t>it</a:t>
            </a:r>
            <a:r>
              <a:rPr lang="en-US" altLang="en-US" smtClean="0">
                <a:latin typeface="Arial" charset="0"/>
              </a:rPr>
              <a:t> is correlated across periods</a:t>
            </a:r>
          </a:p>
          <a:p>
            <a:pPr eaLnBrk="1" hangingPunct="1">
              <a:lnSpc>
                <a:spcPct val="90000"/>
              </a:lnSpc>
            </a:pPr>
            <a:r>
              <a:rPr lang="en-US" altLang="en-US" sz="2400" smtClean="0">
                <a:latin typeface="Arial" charset="0"/>
              </a:rPr>
              <a:t>Assuming the marginal probability is the same, the pooled estimator is consistent.  (We just saw that it might not be.)</a:t>
            </a:r>
          </a:p>
          <a:p>
            <a:pPr eaLnBrk="1" hangingPunct="1">
              <a:lnSpc>
                <a:spcPct val="90000"/>
              </a:lnSpc>
            </a:pPr>
            <a:r>
              <a:rPr lang="en-US" altLang="en-US" sz="2400" smtClean="0">
                <a:latin typeface="Arial" charset="0"/>
              </a:rPr>
              <a:t>Ignoring the correlation across periods generally leads to underestimating standard errors</a:t>
            </a:r>
            <a:r>
              <a:rPr lang="en-US" altLang="en-US" smtClean="0">
                <a:latin typeface="Arial" charset="0"/>
              </a:rPr>
              <a:t>.</a:t>
            </a:r>
          </a:p>
          <a:p>
            <a:pPr eaLnBrk="1" hangingPunct="1">
              <a:lnSpc>
                <a:spcPct val="90000"/>
              </a:lnSpc>
            </a:pPr>
            <a:endParaRPr lang="en-US" altLang="en-US" smtClean="0">
              <a:latin typeface="Arial"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914400" y="1524000"/>
            <a:ext cx="8229600" cy="530225"/>
          </a:xfrm>
        </p:spPr>
        <p:txBody>
          <a:bodyPr/>
          <a:lstStyle/>
          <a:p>
            <a:pPr eaLnBrk="1" hangingPunct="1"/>
            <a:r>
              <a:rPr lang="en-US" altLang="en-US" smtClean="0"/>
              <a:t>‘Cluster’ Corrected Covariance Matrix</a:t>
            </a:r>
          </a:p>
        </p:txBody>
      </p:sp>
      <p:graphicFrame>
        <p:nvGraphicFramePr>
          <p:cNvPr id="61443" name="Object 2"/>
          <p:cNvGraphicFramePr>
            <a:graphicFrameLocks noChangeAspect="1"/>
          </p:cNvGraphicFramePr>
          <p:nvPr/>
        </p:nvGraphicFramePr>
        <p:xfrm>
          <a:off x="968375" y="2362200"/>
          <a:ext cx="7226300" cy="2141538"/>
        </p:xfrm>
        <a:graphic>
          <a:graphicData uri="http://schemas.openxmlformats.org/presentationml/2006/ole">
            <p:oleObj spid="_x0000_s61445" name="Equation" r:id="rId4" imgW="2869920" imgH="850680" progId="Equation.DSMT4">
              <p:embed/>
            </p:oleObj>
          </a:graphicData>
        </a:graphic>
      </p:graphicFrame>
      <p:pic>
        <p:nvPicPr>
          <p:cNvPr id="61444" name="Picture 3"/>
          <p:cNvPicPr>
            <a:picLocks noChangeAspect="1" noChangeArrowheads="1"/>
          </p:cNvPicPr>
          <p:nvPr/>
        </p:nvPicPr>
        <p:blipFill>
          <a:blip r:embed="rId5" cstate="print"/>
          <a:srcRect/>
          <a:stretch>
            <a:fillRect/>
          </a:stretch>
        </p:blipFill>
        <p:spPr bwMode="auto">
          <a:xfrm>
            <a:off x="927100" y="4619625"/>
            <a:ext cx="6867525" cy="120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90" name="Object 2"/>
          <p:cNvGraphicFramePr>
            <a:graphicFrameLocks noChangeAspect="1"/>
          </p:cNvGraphicFramePr>
          <p:nvPr/>
        </p:nvGraphicFramePr>
        <p:xfrm>
          <a:off x="966788" y="1219200"/>
          <a:ext cx="7050087" cy="4748213"/>
        </p:xfrm>
        <a:graphic>
          <a:graphicData uri="http://schemas.openxmlformats.org/presentationml/2006/ole">
            <p:oleObj spid="_x0000_s63492" name="Equation" r:id="rId3" imgW="3695700" imgH="2489200" progId="Equation.DSMT4">
              <p:embed/>
            </p:oleObj>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514" name="Object 2"/>
          <p:cNvGraphicFramePr>
            <a:graphicFrameLocks noChangeAspect="1"/>
          </p:cNvGraphicFramePr>
          <p:nvPr/>
        </p:nvGraphicFramePr>
        <p:xfrm>
          <a:off x="204788" y="914400"/>
          <a:ext cx="8683625" cy="5372100"/>
        </p:xfrm>
        <a:graphic>
          <a:graphicData uri="http://schemas.openxmlformats.org/presentationml/2006/ole">
            <p:oleObj spid="_x0000_s64516" name="Equation" r:id="rId3" imgW="4559040" imgH="2819160" progId="Equation.DSMT4">
              <p:embed/>
            </p:oleObj>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title"/>
          </p:nvPr>
        </p:nvSpPr>
        <p:spPr>
          <a:xfrm>
            <a:off x="457200" y="533400"/>
            <a:ext cx="8229600" cy="1139825"/>
          </a:xfrm>
        </p:spPr>
        <p:txBody>
          <a:bodyPr/>
          <a:lstStyle/>
          <a:p>
            <a:pPr eaLnBrk="1" hangingPunct="1"/>
            <a:r>
              <a:rPr lang="en-US" altLang="en-US" smtClean="0"/>
              <a:t>Cluster Correction: Doctor</a:t>
            </a:r>
          </a:p>
        </p:txBody>
      </p:sp>
      <p:sp>
        <p:nvSpPr>
          <p:cNvPr id="65539" name="Text Box 5"/>
          <p:cNvSpPr txBox="1">
            <a:spLocks noChangeArrowheads="1"/>
          </p:cNvSpPr>
          <p:nvPr/>
        </p:nvSpPr>
        <p:spPr bwMode="auto">
          <a:xfrm>
            <a:off x="457200" y="1752600"/>
            <a:ext cx="8458200" cy="4616648"/>
          </a:xfrm>
          <a:prstGeom prst="rect">
            <a:avLst/>
          </a:prstGeom>
          <a:noFill/>
          <a:ln w="19050">
            <a:noFill/>
            <a:miter lim="800000"/>
            <a:headEnd/>
            <a:tailEnd/>
          </a:ln>
        </p:spPr>
        <p:txBody>
          <a:bodyPr>
            <a:spAutoFit/>
          </a:bodyPr>
          <a:lstStyle/>
          <a:p>
            <a:r>
              <a:rPr lang="en-US" altLang="en-US" sz="1400" b="1">
                <a:latin typeface="Courier New" pitchFamily="49" charset="0"/>
              </a:rPr>
              <a:t>----------------------------------------------------------------------</a:t>
            </a:r>
          </a:p>
          <a:p>
            <a:r>
              <a:rPr lang="en-US" altLang="en-US" sz="1400" b="1">
                <a:latin typeface="Courier New" pitchFamily="49" charset="0"/>
              </a:rPr>
              <a:t>Binomial Logit Model</a:t>
            </a:r>
          </a:p>
          <a:p>
            <a:r>
              <a:rPr lang="en-US" altLang="en-US" sz="1400" b="1">
                <a:latin typeface="Courier New" pitchFamily="49" charset="0"/>
              </a:rPr>
              <a:t>Dependent variable               DOCTOR</a:t>
            </a:r>
          </a:p>
          <a:p>
            <a:r>
              <a:rPr lang="en-US" altLang="en-US" sz="1400" b="1">
                <a:latin typeface="Courier New" pitchFamily="49" charset="0"/>
              </a:rPr>
              <a:t>Log likelihood function    -17457.21899</a:t>
            </a:r>
          </a:p>
          <a:p>
            <a:r>
              <a:rPr lang="en-US" altLang="en-US" sz="1400" b="1">
                <a:latin typeface="Courier New" pitchFamily="49" charset="0"/>
              </a:rPr>
              <a:t>--------+-------------------------------------------------------------</a:t>
            </a:r>
          </a:p>
          <a:p>
            <a:r>
              <a:rPr lang="en-US" altLang="en-US" sz="1400" b="1">
                <a:latin typeface="Courier New" pitchFamily="49" charset="0"/>
              </a:rPr>
              <a:t>Variable| Coefficient    Standard Error  b/St.Er. P[|Z|&gt;z]   Mean of X</a:t>
            </a:r>
          </a:p>
          <a:p>
            <a:r>
              <a:rPr lang="en-US" altLang="en-US" sz="1400" b="1">
                <a:latin typeface="Courier New" pitchFamily="49" charset="0"/>
              </a:rPr>
              <a:t>--------+-------------------------------------------------------------</a:t>
            </a:r>
          </a:p>
          <a:p>
            <a:r>
              <a:rPr lang="en-US" altLang="en-US" sz="1400" b="1">
                <a:latin typeface="Courier New" pitchFamily="49" charset="0"/>
              </a:rPr>
              <a:t>        | Conventional Standard Errors</a:t>
            </a:r>
          </a:p>
          <a:p>
            <a:r>
              <a:rPr lang="en-US" altLang="en-US" sz="1400" b="1">
                <a:latin typeface="Courier New" pitchFamily="49" charset="0"/>
              </a:rPr>
              <a:t>Constant|    -.25597***       .05481       -4.670   .0000</a:t>
            </a:r>
          </a:p>
          <a:p>
            <a:r>
              <a:rPr lang="en-US" altLang="en-US" sz="1400" b="1">
                <a:latin typeface="Courier New" pitchFamily="49" charset="0"/>
              </a:rPr>
              <a:t>     AGE|     .01469***       .00071       20.686   .0000      43.5257</a:t>
            </a:r>
          </a:p>
          <a:p>
            <a:r>
              <a:rPr lang="en-US" altLang="en-US" sz="1400" b="1">
                <a:latin typeface="Courier New" pitchFamily="49" charset="0"/>
              </a:rPr>
              <a:t>    EDUC|    -.01523***       .00355       -4.289   .0000      11.3206</a:t>
            </a:r>
          </a:p>
          <a:p>
            <a:r>
              <a:rPr lang="en-US" altLang="en-US" sz="1400" b="1">
                <a:latin typeface="Courier New" pitchFamily="49" charset="0"/>
              </a:rPr>
              <a:t>  </a:t>
            </a:r>
            <a:r>
              <a:rPr lang="en-US" altLang="en-US" sz="1400" b="1" smtClean="0">
                <a:latin typeface="Courier New" pitchFamily="49" charset="0"/>
              </a:rPr>
              <a:t>INCOME|    </a:t>
            </a:r>
            <a:r>
              <a:rPr lang="en-US" altLang="en-US" sz="1400" b="1">
                <a:latin typeface="Courier New" pitchFamily="49" charset="0"/>
              </a:rPr>
              <a:t>-.10914**        .04569       -2.389   .0169       .35208</a:t>
            </a:r>
          </a:p>
          <a:p>
            <a:r>
              <a:rPr lang="en-US" altLang="en-US" sz="1400" b="1">
                <a:latin typeface="Courier New" pitchFamily="49" charset="0"/>
              </a:rPr>
              <a:t>  FEMALE|     .35209***       .01598       22.027   .0000       .47877</a:t>
            </a:r>
          </a:p>
          <a:p>
            <a:r>
              <a:rPr lang="en-US" altLang="en-US" sz="1400" b="1" smtClean="0">
                <a:latin typeface="Courier New" pitchFamily="49" charset="0"/>
              </a:rPr>
              <a:t>------------+---------------------------------------------------------</a:t>
            </a:r>
            <a:endParaRPr lang="en-US" altLang="en-US" sz="1400" b="1">
              <a:latin typeface="Courier New" pitchFamily="49" charset="0"/>
            </a:endParaRPr>
          </a:p>
          <a:p>
            <a:r>
              <a:rPr lang="en-US" altLang="en-US" sz="1400" b="1">
                <a:latin typeface="Courier New" pitchFamily="49" charset="0"/>
              </a:rPr>
              <a:t>        | Corrected Standard Errors</a:t>
            </a:r>
          </a:p>
          <a:p>
            <a:r>
              <a:rPr lang="en-US" altLang="en-US" sz="1400" b="1">
                <a:latin typeface="Courier New" pitchFamily="49" charset="0"/>
              </a:rPr>
              <a:t>Constant|    -.25597***       .07744       -3.305   .0009</a:t>
            </a:r>
          </a:p>
          <a:p>
            <a:r>
              <a:rPr lang="en-US" altLang="en-US" sz="1400" b="1">
                <a:latin typeface="Courier New" pitchFamily="49" charset="0"/>
              </a:rPr>
              <a:t>     AGE|     .01469***       .00098       15.065   .0000      43.5257</a:t>
            </a:r>
          </a:p>
          <a:p>
            <a:r>
              <a:rPr lang="en-US" altLang="en-US" sz="1400" b="1">
                <a:latin typeface="Courier New" pitchFamily="49" charset="0"/>
              </a:rPr>
              <a:t>    EDUC|    -.01523***       .00504       -3.023   .0025      11.3206</a:t>
            </a:r>
          </a:p>
          <a:p>
            <a:r>
              <a:rPr lang="en-US" altLang="en-US" sz="1400" b="1">
                <a:latin typeface="Courier New" pitchFamily="49" charset="0"/>
              </a:rPr>
              <a:t>  </a:t>
            </a:r>
            <a:r>
              <a:rPr lang="en-US" altLang="en-US" sz="1400" b="1" smtClean="0">
                <a:latin typeface="Courier New" pitchFamily="49" charset="0"/>
              </a:rPr>
              <a:t>INCOME|    </a:t>
            </a:r>
            <a:r>
              <a:rPr lang="en-US" altLang="en-US" sz="1400" b="1">
                <a:latin typeface="Courier New" pitchFamily="49" charset="0"/>
              </a:rPr>
              <a:t>-.10914*         .05645       -1.933   .0532       .35208</a:t>
            </a:r>
          </a:p>
          <a:p>
            <a:r>
              <a:rPr lang="en-US" altLang="en-US" sz="1400" b="1">
                <a:latin typeface="Courier New" pitchFamily="49" charset="0"/>
              </a:rPr>
              <a:t>  FEMALE|     .35209***       .02290       15.372   .0000       .47877</a:t>
            </a:r>
          </a:p>
          <a:p>
            <a:r>
              <a:rPr lang="en-US" altLang="en-US" sz="1400" b="1">
                <a:latin typeface="Courier New" pitchFamily="49" charset="0"/>
              </a:rPr>
              <a:t>--------+-------------------------------------------------------------</a:t>
            </a:r>
          </a:p>
        </p:txBody>
      </p:sp>
      <p:sp>
        <p:nvSpPr>
          <p:cNvPr id="65540" name="Rectangle 6"/>
          <p:cNvSpPr>
            <a:spLocks noChangeArrowheads="1"/>
          </p:cNvSpPr>
          <p:nvPr/>
        </p:nvSpPr>
        <p:spPr bwMode="auto">
          <a:xfrm>
            <a:off x="3581400" y="3505200"/>
            <a:ext cx="1066800" cy="1143000"/>
          </a:xfrm>
          <a:prstGeom prst="rect">
            <a:avLst/>
          </a:prstGeom>
          <a:solidFill>
            <a:srgbClr val="FF0000">
              <a:alpha val="9019"/>
            </a:srgbClr>
          </a:solidFill>
          <a:ln w="19050">
            <a:solidFill>
              <a:schemeClr val="tx1"/>
            </a:solidFill>
            <a:miter lim="800000"/>
            <a:headEnd/>
            <a:tailEnd/>
          </a:ln>
        </p:spPr>
        <p:txBody>
          <a:bodyPr wrap="none" anchor="ctr"/>
          <a:lstStyle/>
          <a:p>
            <a:endParaRPr lang="en-US" altLang="en-US"/>
          </a:p>
        </p:txBody>
      </p:sp>
      <p:sp>
        <p:nvSpPr>
          <p:cNvPr id="65541" name="Rectangle 7"/>
          <p:cNvSpPr>
            <a:spLocks noChangeArrowheads="1"/>
          </p:cNvSpPr>
          <p:nvPr/>
        </p:nvSpPr>
        <p:spPr bwMode="auto">
          <a:xfrm>
            <a:off x="3581400" y="4953000"/>
            <a:ext cx="1066800" cy="1143000"/>
          </a:xfrm>
          <a:prstGeom prst="rect">
            <a:avLst/>
          </a:prstGeom>
          <a:solidFill>
            <a:srgbClr val="FF0000">
              <a:alpha val="9019"/>
            </a:srgbClr>
          </a:solidFill>
          <a:ln w="19050">
            <a:solidFill>
              <a:schemeClr val="tx1"/>
            </a:solidFill>
            <a:miter lim="800000"/>
            <a:headEnd/>
            <a:tailEnd/>
          </a:ln>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ctrTitle" idx="4294967295"/>
          </p:nvPr>
        </p:nvSpPr>
        <p:spPr>
          <a:xfrm>
            <a:off x="0" y="1219200"/>
            <a:ext cx="7696200" cy="533400"/>
          </a:xfrm>
        </p:spPr>
        <p:txBody>
          <a:bodyPr/>
          <a:lstStyle/>
          <a:p>
            <a:pPr eaLnBrk="1" hangingPunct="1"/>
            <a:r>
              <a:rPr lang="en-US" altLang="en-US" sz="4400" smtClean="0"/>
              <a:t>Random Effects</a:t>
            </a:r>
          </a:p>
        </p:txBody>
      </p:sp>
      <p:graphicFrame>
        <p:nvGraphicFramePr>
          <p:cNvPr id="67587" name="Object 3"/>
          <p:cNvGraphicFramePr>
            <a:graphicFrameLocks noChangeAspect="1"/>
          </p:cNvGraphicFramePr>
          <p:nvPr/>
        </p:nvGraphicFramePr>
        <p:xfrm>
          <a:off x="304800" y="2133600"/>
          <a:ext cx="8259763" cy="3205163"/>
        </p:xfrm>
        <a:graphic>
          <a:graphicData uri="http://schemas.openxmlformats.org/presentationml/2006/ole">
            <p:oleObj spid="_x0000_s67589" name="Equation" r:id="rId4" imgW="4254480" imgH="1650960" progId="Equation.DSMT4">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a:xfrm>
            <a:off x="609600" y="1042988"/>
            <a:ext cx="7772400" cy="530225"/>
          </a:xfrm>
        </p:spPr>
        <p:txBody>
          <a:bodyPr/>
          <a:lstStyle/>
          <a:p>
            <a:pPr eaLnBrk="1" hangingPunct="1"/>
            <a:r>
              <a:rPr lang="en-US" altLang="en-US" smtClean="0">
                <a:latin typeface="Arial" charset="0"/>
                <a:cs typeface="Arial" charset="0"/>
              </a:rPr>
              <a:t>Quadrature – Butler and Moffitt (1982)</a:t>
            </a:r>
          </a:p>
        </p:txBody>
      </p:sp>
      <p:graphicFrame>
        <p:nvGraphicFramePr>
          <p:cNvPr id="69635" name="Object 2"/>
          <p:cNvGraphicFramePr>
            <a:graphicFrameLocks noGrp="1" noChangeAspect="1"/>
          </p:cNvGraphicFramePr>
          <p:nvPr>
            <p:ph idx="4294967295"/>
          </p:nvPr>
        </p:nvGraphicFramePr>
        <p:xfrm>
          <a:off x="762000" y="1847850"/>
          <a:ext cx="6705600" cy="4672013"/>
        </p:xfrm>
        <a:graphic>
          <a:graphicData uri="http://schemas.openxmlformats.org/presentationml/2006/ole">
            <p:oleObj spid="_x0000_s69639" name="Equation" r:id="rId4" imgW="4520880" imgH="3149280" progId="Equation.DSMT4">
              <p:embed/>
            </p:oleObj>
          </a:graphicData>
        </a:graphic>
      </p:graphicFrame>
      <p:graphicFrame>
        <p:nvGraphicFramePr>
          <p:cNvPr id="69636" name="Object 3"/>
          <p:cNvGraphicFramePr>
            <a:graphicFrameLocks noChangeAspect="1"/>
          </p:cNvGraphicFramePr>
          <p:nvPr/>
        </p:nvGraphicFramePr>
        <p:xfrm>
          <a:off x="5957888" y="2732088"/>
          <a:ext cx="2293937" cy="1458912"/>
        </p:xfrm>
        <a:graphic>
          <a:graphicData uri="http://schemas.openxmlformats.org/presentationml/2006/ole">
            <p:oleObj spid="_x0000_s69640" name="Equation" r:id="rId5" imgW="1117600" imgH="711200" progId="Equation.DSMT4">
              <p:embed/>
            </p:oleObj>
          </a:graphicData>
        </a:graphic>
      </p:graphicFrame>
      <p:sp>
        <p:nvSpPr>
          <p:cNvPr id="69637" name="Rectangle 2"/>
          <p:cNvSpPr>
            <a:spLocks noChangeArrowheads="1"/>
          </p:cNvSpPr>
          <p:nvPr/>
        </p:nvSpPr>
        <p:spPr bwMode="auto">
          <a:xfrm>
            <a:off x="5867400" y="2743200"/>
            <a:ext cx="2667000" cy="1524000"/>
          </a:xfrm>
          <a:prstGeom prst="rect">
            <a:avLst/>
          </a:prstGeom>
          <a:solidFill>
            <a:srgbClr val="6699FF">
              <a:alpha val="20000"/>
            </a:srgbClr>
          </a:solidFill>
          <a:ln w="19050" algn="ctr">
            <a:solidFill>
              <a:schemeClr val="tx1"/>
            </a:solidFill>
            <a:round/>
            <a:headEnd/>
            <a:tailEnd/>
          </a:ln>
        </p:spPr>
        <p:txBody>
          <a:bodyPr wrap="none"/>
          <a:lstStyle/>
          <a:p>
            <a:endParaRPr lang="en-US" alt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6"/>
          <p:cNvSpPr>
            <a:spLocks noGrp="1" noChangeArrowheads="1"/>
          </p:cNvSpPr>
          <p:nvPr>
            <p:ph type="title"/>
          </p:nvPr>
        </p:nvSpPr>
        <p:spPr>
          <a:xfrm>
            <a:off x="609600" y="1600200"/>
            <a:ext cx="8229600" cy="530225"/>
          </a:xfrm>
        </p:spPr>
        <p:txBody>
          <a:bodyPr/>
          <a:lstStyle/>
          <a:p>
            <a:pPr eaLnBrk="1" hangingPunct="1"/>
            <a:r>
              <a:rPr lang="en-US" altLang="en-US" smtClean="0"/>
              <a:t>Quadrature Log Likelihood</a:t>
            </a:r>
          </a:p>
        </p:txBody>
      </p:sp>
      <p:graphicFrame>
        <p:nvGraphicFramePr>
          <p:cNvPr id="71683" name="Object 2"/>
          <p:cNvGraphicFramePr>
            <a:graphicFrameLocks noGrp="1" noChangeAspect="1"/>
          </p:cNvGraphicFramePr>
          <p:nvPr>
            <p:ph idx="1"/>
          </p:nvPr>
        </p:nvGraphicFramePr>
        <p:xfrm>
          <a:off x="1014413" y="2446338"/>
          <a:ext cx="7496175" cy="2498725"/>
        </p:xfrm>
        <a:graphic>
          <a:graphicData uri="http://schemas.openxmlformats.org/presentationml/2006/ole">
            <p:oleObj spid="_x0000_s71685" name="Equation" r:id="rId4" imgW="3962160" imgH="1320480" progId="Equation.DSMT4">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6"/>
          <p:cNvSpPr>
            <a:spLocks noGrp="1" noChangeArrowheads="1"/>
          </p:cNvSpPr>
          <p:nvPr>
            <p:ph type="title"/>
          </p:nvPr>
        </p:nvSpPr>
        <p:spPr>
          <a:xfrm>
            <a:off x="609600" y="1219200"/>
            <a:ext cx="8229600" cy="530225"/>
          </a:xfrm>
        </p:spPr>
        <p:txBody>
          <a:bodyPr/>
          <a:lstStyle/>
          <a:p>
            <a:pPr eaLnBrk="1" hangingPunct="1"/>
            <a:r>
              <a:rPr lang="en-US" altLang="en-US" smtClean="0"/>
              <a:t>Simulation Based Estimator</a:t>
            </a:r>
          </a:p>
        </p:txBody>
      </p:sp>
      <p:graphicFrame>
        <p:nvGraphicFramePr>
          <p:cNvPr id="73731" name="Object 2"/>
          <p:cNvGraphicFramePr>
            <a:graphicFrameLocks noGrp="1" noChangeAspect="1"/>
          </p:cNvGraphicFramePr>
          <p:nvPr>
            <p:ph idx="1"/>
          </p:nvPr>
        </p:nvGraphicFramePr>
        <p:xfrm>
          <a:off x="1106488" y="2133600"/>
          <a:ext cx="7564437" cy="4038600"/>
        </p:xfrm>
        <a:graphic>
          <a:graphicData uri="http://schemas.openxmlformats.org/presentationml/2006/ole">
            <p:oleObj spid="_x0000_s73733" name="Equation" r:id="rId4" imgW="4305240" imgH="2298600" progId="Equation.DSMT4">
              <p:embed/>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Grp="1" noChangeArrowheads="1"/>
          </p:cNvSpPr>
          <p:nvPr>
            <p:ph type="title"/>
          </p:nvPr>
        </p:nvSpPr>
        <p:spPr>
          <a:xfrm>
            <a:off x="457200" y="1447800"/>
            <a:ext cx="8229600" cy="381000"/>
          </a:xfrm>
        </p:spPr>
        <p:txBody>
          <a:bodyPr/>
          <a:lstStyle/>
          <a:p>
            <a:pPr eaLnBrk="1" hangingPunct="1"/>
            <a:r>
              <a:rPr lang="en-US" altLang="en-US" smtClean="0"/>
              <a:t>Random Effects Model: Quadrature</a:t>
            </a:r>
          </a:p>
        </p:txBody>
      </p:sp>
      <p:sp>
        <p:nvSpPr>
          <p:cNvPr id="75779" name="Text Box 5"/>
          <p:cNvSpPr txBox="1">
            <a:spLocks noChangeArrowheads="1"/>
          </p:cNvSpPr>
          <p:nvPr/>
        </p:nvSpPr>
        <p:spPr bwMode="auto">
          <a:xfrm>
            <a:off x="668338" y="1752600"/>
            <a:ext cx="7696200" cy="5048250"/>
          </a:xfrm>
          <a:prstGeom prst="rect">
            <a:avLst/>
          </a:prstGeom>
          <a:noFill/>
          <a:ln w="19050">
            <a:noFill/>
            <a:miter lim="800000"/>
            <a:headEnd/>
            <a:tailEnd/>
          </a:ln>
        </p:spPr>
        <p:txBody>
          <a:bodyPr>
            <a:spAutoFit/>
          </a:bodyPr>
          <a:lstStyle/>
          <a:p>
            <a:r>
              <a:rPr lang="en-US" altLang="en-US" sz="1400" b="1">
                <a:latin typeface="Courier New" pitchFamily="49" charset="0"/>
              </a:rPr>
              <a:t>----------------------------------------------------------------------</a:t>
            </a:r>
          </a:p>
          <a:p>
            <a:r>
              <a:rPr lang="en-US" altLang="en-US" sz="1400" b="1">
                <a:latin typeface="Courier New" pitchFamily="49" charset="0"/>
              </a:rPr>
              <a:t>Random Effects Binary Probit Model</a:t>
            </a:r>
          </a:p>
          <a:p>
            <a:r>
              <a:rPr lang="en-US" altLang="en-US" sz="1400" b="1">
                <a:latin typeface="Courier New" pitchFamily="49" charset="0"/>
              </a:rPr>
              <a:t>Dependent variable               DOCTOR</a:t>
            </a:r>
          </a:p>
          <a:p>
            <a:r>
              <a:rPr lang="en-US" altLang="en-US" sz="1400" b="1">
                <a:latin typeface="Courier New" pitchFamily="49" charset="0"/>
              </a:rPr>
              <a:t>Log likelihood function    -16290.72192  </a:t>
            </a:r>
            <a:r>
              <a:rPr lang="en-US" altLang="en-US" sz="1400" b="1">
                <a:latin typeface="Courier New" pitchFamily="49" charset="0"/>
                <a:sym typeface="Wingdings" pitchFamily="2" charset="2"/>
              </a:rPr>
              <a:t> Random Effects</a:t>
            </a:r>
            <a:endParaRPr lang="en-US" altLang="en-US" sz="1400" b="1">
              <a:latin typeface="Courier New" pitchFamily="49" charset="0"/>
            </a:endParaRPr>
          </a:p>
          <a:p>
            <a:r>
              <a:rPr lang="en-US" altLang="en-US" sz="1400" b="1">
                <a:latin typeface="Courier New" pitchFamily="49" charset="0"/>
              </a:rPr>
              <a:t>Restricted log likelihood  -17701.08500  </a:t>
            </a:r>
            <a:r>
              <a:rPr lang="en-US" altLang="en-US" sz="1400" b="1">
                <a:latin typeface="Courier New" pitchFamily="49" charset="0"/>
                <a:sym typeface="Wingdings" pitchFamily="2" charset="2"/>
              </a:rPr>
              <a:t> Pooled</a:t>
            </a:r>
            <a:endParaRPr lang="en-US" altLang="en-US" sz="1400" b="1">
              <a:latin typeface="Courier New" pitchFamily="49" charset="0"/>
            </a:endParaRPr>
          </a:p>
          <a:p>
            <a:r>
              <a:rPr lang="en-US" altLang="en-US" sz="1400" b="1">
                <a:latin typeface="Courier New" pitchFamily="49" charset="0"/>
              </a:rPr>
              <a:t>Chi squared [   1 d.f.]      2820.72616</a:t>
            </a:r>
          </a:p>
          <a:p>
            <a:r>
              <a:rPr lang="en-US" altLang="en-US" sz="1400" b="1">
                <a:latin typeface="Courier New" pitchFamily="49" charset="0"/>
              </a:rPr>
              <a:t>Estimation based on N =  27326, K =   5</a:t>
            </a:r>
          </a:p>
          <a:p>
            <a:r>
              <a:rPr lang="en-US" altLang="en-US" sz="1400" b="1">
                <a:latin typeface="Courier New" pitchFamily="49" charset="0"/>
              </a:rPr>
              <a:t>Unbalanced panel has   7293 individuals</a:t>
            </a:r>
          </a:p>
          <a:p>
            <a:r>
              <a:rPr lang="en-US" altLang="en-US" sz="1400" b="1">
                <a:latin typeface="Courier New" pitchFamily="49" charset="0"/>
              </a:rPr>
              <a:t>--------+-------------------------------------------------------------</a:t>
            </a:r>
          </a:p>
          <a:p>
            <a:r>
              <a:rPr lang="en-US" altLang="en-US" sz="1400" b="1">
                <a:latin typeface="Courier New" pitchFamily="49" charset="0"/>
              </a:rPr>
              <a:t>Variable| Coefficient    Standard Error  b/St.Er. P[|Z|&gt;z]   Mean of X</a:t>
            </a:r>
          </a:p>
          <a:p>
            <a:r>
              <a:rPr lang="en-US" altLang="en-US" sz="1400" b="1">
                <a:latin typeface="Courier New" pitchFamily="49" charset="0"/>
              </a:rPr>
              <a:t>--------+-------------------------------------------------------------</a:t>
            </a:r>
          </a:p>
          <a:p>
            <a:r>
              <a:rPr lang="en-US" altLang="en-US" sz="1400" b="1">
                <a:latin typeface="Courier New" pitchFamily="49" charset="0"/>
              </a:rPr>
              <a:t>Constant|    -.11819          .09280       -1.273   .2028</a:t>
            </a:r>
          </a:p>
          <a:p>
            <a:r>
              <a:rPr lang="en-US" altLang="en-US" sz="1400" b="1">
                <a:latin typeface="Courier New" pitchFamily="49" charset="0"/>
              </a:rPr>
              <a:t>     AGE|     .02232***       .00123       18.145   .0000      43.5257</a:t>
            </a:r>
          </a:p>
          <a:p>
            <a:r>
              <a:rPr lang="en-US" altLang="en-US" sz="1400" b="1">
                <a:latin typeface="Courier New" pitchFamily="49" charset="0"/>
              </a:rPr>
              <a:t>    EDUC|    -.03307***       .00627       -5.276   .0000      11.3206</a:t>
            </a:r>
          </a:p>
          <a:p>
            <a:r>
              <a:rPr lang="en-US" altLang="en-US" sz="1400" b="1">
                <a:latin typeface="Courier New" pitchFamily="49" charset="0"/>
              </a:rPr>
              <a:t>  </a:t>
            </a:r>
            <a:r>
              <a:rPr lang="en-US" altLang="en-US" sz="1400" b="1" smtClean="0">
                <a:latin typeface="Courier New" pitchFamily="49" charset="0"/>
              </a:rPr>
              <a:t>INCOME|     </a:t>
            </a:r>
            <a:r>
              <a:rPr lang="en-US" altLang="en-US" sz="1400" b="1">
                <a:latin typeface="Courier New" pitchFamily="49" charset="0"/>
              </a:rPr>
              <a:t>.00660          .06587         .100   .9202       .35208</a:t>
            </a:r>
          </a:p>
          <a:p>
            <a:r>
              <a:rPr lang="en-US" altLang="en-US" sz="1400" b="1">
                <a:latin typeface="Courier New" pitchFamily="49" charset="0"/>
              </a:rPr>
              <a:t>     Rho|     .44990***       .01020       44.101   .0000</a:t>
            </a:r>
          </a:p>
          <a:p>
            <a:r>
              <a:rPr lang="en-US" altLang="en-US" sz="1400" b="1">
                <a:latin typeface="Courier New" pitchFamily="49" charset="0"/>
              </a:rPr>
              <a:t>--------+-------------------------------------------------------------</a:t>
            </a:r>
          </a:p>
          <a:p>
            <a:r>
              <a:rPr lang="en-US" altLang="en-US" sz="1400" b="1">
                <a:latin typeface="Courier New" pitchFamily="49" charset="0"/>
              </a:rPr>
              <a:t>        |Pooled Estimates</a:t>
            </a:r>
          </a:p>
          <a:p>
            <a:r>
              <a:rPr lang="en-US" altLang="en-US" sz="1400" b="1">
                <a:latin typeface="Courier New" pitchFamily="49" charset="0"/>
              </a:rPr>
              <a:t>Constant|     .02159          .05307         .407   .6842</a:t>
            </a:r>
          </a:p>
          <a:p>
            <a:r>
              <a:rPr lang="en-US" altLang="en-US" sz="1400" b="1">
                <a:latin typeface="Courier New" pitchFamily="49" charset="0"/>
              </a:rPr>
              <a:t>     AGE|     .01532***       .00071       21.695   .0000      43.5257</a:t>
            </a:r>
          </a:p>
          <a:p>
            <a:r>
              <a:rPr lang="en-US" altLang="en-US" sz="1400" b="1">
                <a:latin typeface="Courier New" pitchFamily="49" charset="0"/>
              </a:rPr>
              <a:t>    EDUC|    -.02793***       .00348       -8.023   .0000      11.3206</a:t>
            </a:r>
          </a:p>
          <a:p>
            <a:r>
              <a:rPr lang="en-US" altLang="en-US" sz="1400" b="1">
                <a:latin typeface="Courier New" pitchFamily="49" charset="0"/>
              </a:rPr>
              <a:t>  </a:t>
            </a:r>
            <a:r>
              <a:rPr lang="en-US" altLang="en-US" sz="1400" b="1" smtClean="0">
                <a:latin typeface="Courier New" pitchFamily="49" charset="0"/>
              </a:rPr>
              <a:t>INCOME|    </a:t>
            </a:r>
            <a:r>
              <a:rPr lang="en-US" altLang="en-US" sz="1400" b="1">
                <a:latin typeface="Courier New" pitchFamily="49" charset="0"/>
              </a:rPr>
              <a:t>-.10204**        .04544       -2.246   .0247       .35208</a:t>
            </a:r>
          </a:p>
          <a:p>
            <a:r>
              <a:rPr lang="en-US" altLang="en-US" sz="1400" b="1">
                <a:latin typeface="Courier New" pitchFamily="49" charset="0"/>
              </a:rPr>
              <a:t>--------+-------------------------------------------------------------</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612775"/>
            <a:ext cx="8229600" cy="1139825"/>
          </a:xfrm>
        </p:spPr>
        <p:txBody>
          <a:bodyPr/>
          <a:lstStyle/>
          <a:p>
            <a:pPr eaLnBrk="1" hangingPunct="1"/>
            <a:r>
              <a:rPr lang="en-US" altLang="en-US" smtClean="0"/>
              <a:t>Random Constant Term Model</a:t>
            </a:r>
          </a:p>
        </p:txBody>
      </p:sp>
      <p:sp>
        <p:nvSpPr>
          <p:cNvPr id="77827" name="Text Box 4"/>
          <p:cNvSpPr txBox="1">
            <a:spLocks noChangeArrowheads="1"/>
          </p:cNvSpPr>
          <p:nvPr/>
        </p:nvSpPr>
        <p:spPr bwMode="auto">
          <a:xfrm>
            <a:off x="457200" y="1697038"/>
            <a:ext cx="8077200" cy="4246562"/>
          </a:xfrm>
          <a:prstGeom prst="rect">
            <a:avLst/>
          </a:prstGeom>
          <a:noFill/>
          <a:ln w="19050">
            <a:noFill/>
            <a:miter lim="800000"/>
            <a:headEnd/>
            <a:tailEnd/>
          </a:ln>
        </p:spPr>
        <p:txBody>
          <a:bodyPr>
            <a:spAutoFit/>
          </a:bodyPr>
          <a:lstStyle/>
          <a:p>
            <a:r>
              <a:rPr lang="en-US" altLang="en-US" sz="1400" b="1">
                <a:latin typeface="Courier New" pitchFamily="49" charset="0"/>
              </a:rPr>
              <a:t>----------------------------------------------------------------------</a:t>
            </a:r>
          </a:p>
          <a:p>
            <a:r>
              <a:rPr lang="en-US" altLang="en-US" sz="1400" b="1">
                <a:latin typeface="Courier New" pitchFamily="49" charset="0"/>
              </a:rPr>
              <a:t>Random Coefficients  Probit   Model</a:t>
            </a:r>
          </a:p>
          <a:p>
            <a:r>
              <a:rPr lang="en-US" altLang="en-US" sz="1400" b="1">
                <a:latin typeface="Courier New" pitchFamily="49" charset="0"/>
              </a:rPr>
              <a:t>Dependent variable            </a:t>
            </a:r>
            <a:r>
              <a:rPr lang="en-US" altLang="en-US" sz="1400" b="1" smtClean="0">
                <a:latin typeface="Courier New" pitchFamily="49" charset="0"/>
              </a:rPr>
              <a:t>DOCTOR    (Quadrature </a:t>
            </a:r>
            <a:r>
              <a:rPr lang="en-US" altLang="en-US" sz="1400" b="1">
                <a:latin typeface="Courier New" pitchFamily="49" charset="0"/>
              </a:rPr>
              <a:t>Based)</a:t>
            </a:r>
          </a:p>
          <a:p>
            <a:r>
              <a:rPr lang="en-US" altLang="en-US" sz="1400" b="1">
                <a:latin typeface="Courier New" pitchFamily="49" charset="0"/>
              </a:rPr>
              <a:t>Log likelihood function    -16296.68110 (-16290.72192)</a:t>
            </a:r>
            <a:r>
              <a:rPr lang="en-US" altLang="en-US"/>
              <a:t> </a:t>
            </a:r>
            <a:endParaRPr lang="en-US" altLang="en-US" sz="1400" b="1">
              <a:latin typeface="Courier New" pitchFamily="49" charset="0"/>
            </a:endParaRPr>
          </a:p>
          <a:p>
            <a:r>
              <a:rPr lang="en-US" altLang="en-US" sz="1400" b="1">
                <a:latin typeface="Courier New" pitchFamily="49" charset="0"/>
              </a:rPr>
              <a:t>Restricted log likelihood  -17701.08500</a:t>
            </a:r>
          </a:p>
          <a:p>
            <a:r>
              <a:rPr lang="en-US" altLang="en-US" sz="1400" b="1">
                <a:latin typeface="Courier New" pitchFamily="49" charset="0"/>
              </a:rPr>
              <a:t>Chi squared [   1 d.f.]      2808.80780</a:t>
            </a:r>
          </a:p>
          <a:p>
            <a:r>
              <a:rPr lang="en-US" altLang="en-US" sz="1400" b="1">
                <a:latin typeface="Courier New" pitchFamily="49" charset="0"/>
              </a:rPr>
              <a:t>Simulation based on  50 Halton draws</a:t>
            </a:r>
          </a:p>
          <a:p>
            <a:r>
              <a:rPr lang="en-US" altLang="en-US" sz="1400" b="1">
                <a:latin typeface="Courier New" pitchFamily="49" charset="0"/>
              </a:rPr>
              <a:t>--------+-------------------------------------------------</a:t>
            </a:r>
          </a:p>
          <a:p>
            <a:r>
              <a:rPr lang="en-US" altLang="en-US" sz="1400" b="1">
                <a:latin typeface="Courier New" pitchFamily="49" charset="0"/>
              </a:rPr>
              <a:t>Variable| Coefficient    Standard Error  b/St.Er. P[|Z|&gt;z]</a:t>
            </a:r>
          </a:p>
          <a:p>
            <a:r>
              <a:rPr lang="en-US" altLang="en-US" sz="1400" b="1">
                <a:latin typeface="Courier New" pitchFamily="49" charset="0"/>
              </a:rPr>
              <a:t>--------+-------------------------------------------------</a:t>
            </a:r>
          </a:p>
          <a:p>
            <a:r>
              <a:rPr lang="en-US" altLang="en-US" sz="1400" b="1">
                <a:latin typeface="Courier New" pitchFamily="49" charset="0"/>
              </a:rPr>
              <a:t>        |Nonrandom parameters</a:t>
            </a:r>
          </a:p>
          <a:p>
            <a:r>
              <a:rPr lang="en-US" altLang="en-US" sz="1400" b="1">
                <a:latin typeface="Courier New" pitchFamily="49" charset="0"/>
              </a:rPr>
              <a:t>     AGE|     .02226***       .00081       27.365   .0000  ( .02232)</a:t>
            </a:r>
          </a:p>
          <a:p>
            <a:r>
              <a:rPr lang="en-US" altLang="en-US" sz="1400" b="1">
                <a:latin typeface="Courier New" pitchFamily="49" charset="0"/>
              </a:rPr>
              <a:t>    EDUC|    -.03285***       .00391       -8.407   .0000  (-.03307)</a:t>
            </a:r>
          </a:p>
          <a:p>
            <a:r>
              <a:rPr lang="en-US" altLang="en-US" sz="1400" b="1">
                <a:latin typeface="Courier New" pitchFamily="49" charset="0"/>
              </a:rPr>
              <a:t>  </a:t>
            </a:r>
            <a:r>
              <a:rPr lang="en-US" altLang="en-US" sz="1400" b="1" smtClean="0">
                <a:latin typeface="Courier New" pitchFamily="49" charset="0"/>
              </a:rPr>
              <a:t>INCOME|     </a:t>
            </a:r>
            <a:r>
              <a:rPr lang="en-US" altLang="en-US" sz="1400" b="1">
                <a:latin typeface="Courier New" pitchFamily="49" charset="0"/>
              </a:rPr>
              <a:t>.00673          .05105         .132   .8952  ( .00660)</a:t>
            </a:r>
          </a:p>
          <a:p>
            <a:r>
              <a:rPr lang="en-US" altLang="en-US" sz="1400" b="1">
                <a:latin typeface="Courier New" pitchFamily="49" charset="0"/>
              </a:rPr>
              <a:t>        |Means for random parameters</a:t>
            </a:r>
          </a:p>
          <a:p>
            <a:r>
              <a:rPr lang="en-US" altLang="en-US" sz="1400" b="1">
                <a:latin typeface="Courier New" pitchFamily="49" charset="0"/>
              </a:rPr>
              <a:t>Constant|    -.11873**        .05950       -1.995   .0460  (-.11819)</a:t>
            </a:r>
          </a:p>
          <a:p>
            <a:r>
              <a:rPr lang="en-US" altLang="en-US" sz="1400" b="1">
                <a:latin typeface="Courier New" pitchFamily="49" charset="0"/>
              </a:rPr>
              <a:t>        |Scale parameters for dists. of random parameters</a:t>
            </a:r>
          </a:p>
          <a:p>
            <a:r>
              <a:rPr lang="en-US" altLang="en-US" sz="1400" b="1">
                <a:latin typeface="Courier New" pitchFamily="49" charset="0"/>
              </a:rPr>
              <a:t>Constant|     .90453***       .01128       80.180   .0000</a:t>
            </a:r>
          </a:p>
          <a:p>
            <a:r>
              <a:rPr lang="en-US" altLang="en-US" sz="1400" b="1">
                <a:latin typeface="Courier New" pitchFamily="49" charset="0"/>
              </a:rPr>
              <a:t>--------+-------------------------------------------------------------</a:t>
            </a:r>
          </a:p>
        </p:txBody>
      </p:sp>
      <p:sp>
        <p:nvSpPr>
          <p:cNvPr id="4" name="TextBox 3"/>
          <p:cNvSpPr txBox="1"/>
          <p:nvPr/>
        </p:nvSpPr>
        <p:spPr>
          <a:xfrm>
            <a:off x="762000" y="5892800"/>
            <a:ext cx="7543800" cy="830997"/>
          </a:xfrm>
          <a:prstGeom prst="rect">
            <a:avLst/>
          </a:prstGeom>
          <a:noFill/>
        </p:spPr>
        <p:txBody>
          <a:bodyPr>
            <a:spAutoFit/>
          </a:bodyPr>
          <a:lstStyle/>
          <a:p>
            <a:pPr>
              <a:defRPr/>
            </a:pPr>
            <a:r>
              <a:rPr lang="en-US" sz="1600" b="1">
                <a:latin typeface="+mj-lt"/>
              </a:rPr>
              <a:t>Using quadrature, a = -.11819.  Implied </a:t>
            </a:r>
            <a:r>
              <a:rPr lang="en-US" sz="1600" b="1">
                <a:latin typeface="+mj-lt"/>
                <a:sym typeface="Symbol"/>
              </a:rPr>
              <a:t></a:t>
            </a:r>
            <a:r>
              <a:rPr lang="en-US" sz="1600" b="1">
                <a:latin typeface="+mj-lt"/>
              </a:rPr>
              <a:t> from these estimates is</a:t>
            </a:r>
          </a:p>
          <a:p>
            <a:pPr>
              <a:defRPr/>
            </a:pPr>
            <a:r>
              <a:rPr lang="en-US" sz="1600" b="1">
                <a:latin typeface="+mj-lt"/>
              </a:rPr>
              <a:t>.90454</a:t>
            </a:r>
            <a:r>
              <a:rPr lang="en-US" sz="1600" b="1" baseline="30000">
                <a:latin typeface="+mj-lt"/>
              </a:rPr>
              <a:t>2</a:t>
            </a:r>
            <a:r>
              <a:rPr lang="en-US" sz="1600" b="1">
                <a:latin typeface="+mj-lt"/>
              </a:rPr>
              <a:t>/(1+.90453</a:t>
            </a:r>
            <a:r>
              <a:rPr lang="en-US" sz="1600" b="1" baseline="30000">
                <a:latin typeface="+mj-lt"/>
              </a:rPr>
              <a:t>2</a:t>
            </a:r>
            <a:r>
              <a:rPr lang="en-US" sz="1600" b="1">
                <a:latin typeface="+mj-lt"/>
              </a:rPr>
              <a:t>) = .449998 compared to .</a:t>
            </a:r>
            <a:r>
              <a:rPr lang="en-US" sz="1600" b="1" smtClean="0">
                <a:latin typeface="+mj-lt"/>
              </a:rPr>
              <a:t>449900 </a:t>
            </a:r>
            <a:r>
              <a:rPr lang="en-US" sz="1600" b="1">
                <a:latin typeface="+mj-lt"/>
              </a:rPr>
              <a:t>using quadrature.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lstStyle/>
          <a:p>
            <a:pPr eaLnBrk="1" hangingPunct="1"/>
            <a:r>
              <a:rPr lang="en-US" altLang="en-US" smtClean="0"/>
              <a:t>Dynamic Models</a:t>
            </a:r>
          </a:p>
        </p:txBody>
      </p:sp>
      <p:graphicFrame>
        <p:nvGraphicFramePr>
          <p:cNvPr id="184323" name="Object 3"/>
          <p:cNvGraphicFramePr>
            <a:graphicFrameLocks noChangeAspect="1"/>
          </p:cNvGraphicFramePr>
          <p:nvPr/>
        </p:nvGraphicFramePr>
        <p:xfrm>
          <a:off x="990600" y="2133600"/>
          <a:ext cx="7302500" cy="3951288"/>
        </p:xfrm>
        <a:graphic>
          <a:graphicData uri="http://schemas.openxmlformats.org/presentationml/2006/ole">
            <p:oleObj spid="_x0000_s215042" name="Equation" r:id="rId4" imgW="4317840" imgH="2336760" progId="Equation.DSMT4">
              <p:embed/>
            </p:oleObj>
          </a:graphicData>
        </a:graphic>
      </p:graphicFrame>
    </p:spTree>
    <p:extLst>
      <p:ext uri="{BB962C8B-B14F-4D97-AF65-F5344CB8AC3E}">
        <p14:creationId xmlns="" xmlns:p14="http://schemas.microsoft.com/office/powerpoint/2010/main" val="37136772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a:xfrm>
            <a:off x="76200" y="1066800"/>
            <a:ext cx="8915400" cy="530225"/>
          </a:xfrm>
        </p:spPr>
        <p:txBody>
          <a:bodyPr/>
          <a:lstStyle/>
          <a:p>
            <a:pPr eaLnBrk="1" hangingPunct="1"/>
            <a:r>
              <a:rPr lang="en-US" altLang="en-US" sz="2800" smtClean="0"/>
              <a:t>Dynamic Probit Model: A Simple Approach</a:t>
            </a:r>
          </a:p>
        </p:txBody>
      </p:sp>
      <p:graphicFrame>
        <p:nvGraphicFramePr>
          <p:cNvPr id="81923" name="Object 2"/>
          <p:cNvGraphicFramePr>
            <a:graphicFrameLocks noChangeAspect="1"/>
          </p:cNvGraphicFramePr>
          <p:nvPr/>
        </p:nvGraphicFramePr>
        <p:xfrm>
          <a:off x="796925" y="1863725"/>
          <a:ext cx="7624763" cy="4440238"/>
        </p:xfrm>
        <a:graphic>
          <a:graphicData uri="http://schemas.openxmlformats.org/presentationml/2006/ole">
            <p:oleObj spid="_x0000_s81925" name="Equation" r:id="rId4" imgW="4902120" imgH="2857320" progId="Equation.DSMT4">
              <p:embed/>
            </p:oleObj>
          </a:graphicData>
        </a:graphic>
      </p:graphicFrame>
      <p:sp>
        <p:nvSpPr>
          <p:cNvPr id="81924" name="Rectangle 5"/>
          <p:cNvSpPr>
            <a:spLocks noChangeArrowheads="1"/>
          </p:cNvSpPr>
          <p:nvPr/>
        </p:nvSpPr>
        <p:spPr bwMode="auto">
          <a:xfrm>
            <a:off x="1143000" y="5029200"/>
            <a:ext cx="62484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
        <p:nvSpPr>
          <p:cNvPr id="81925" name="Rectangle 6"/>
          <p:cNvSpPr>
            <a:spLocks noChangeArrowheads="1"/>
          </p:cNvSpPr>
          <p:nvPr/>
        </p:nvSpPr>
        <p:spPr bwMode="auto">
          <a:xfrm>
            <a:off x="1143000" y="2209800"/>
            <a:ext cx="5972175"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
        <p:nvSpPr>
          <p:cNvPr id="81926" name="Rectangle 7"/>
          <p:cNvSpPr>
            <a:spLocks noChangeArrowheads="1"/>
          </p:cNvSpPr>
          <p:nvPr/>
        </p:nvSpPr>
        <p:spPr bwMode="auto">
          <a:xfrm>
            <a:off x="1143000" y="4343400"/>
            <a:ext cx="38862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1222375"/>
            <a:ext cx="8229600" cy="530225"/>
          </a:xfrm>
        </p:spPr>
        <p:txBody>
          <a:bodyPr/>
          <a:lstStyle/>
          <a:p>
            <a:pPr eaLnBrk="1" hangingPunct="1"/>
            <a:r>
              <a:rPr lang="en-US" altLang="en-US" sz="2400" smtClean="0"/>
              <a:t>Simplified Dynamic Model (Wooldridge 2005)</a:t>
            </a:r>
          </a:p>
        </p:txBody>
      </p:sp>
      <p:graphicFrame>
        <p:nvGraphicFramePr>
          <p:cNvPr id="83971" name="Object 2"/>
          <p:cNvGraphicFramePr>
            <a:graphicFrameLocks noGrp="1" noChangeAspect="1"/>
          </p:cNvGraphicFramePr>
          <p:nvPr>
            <p:ph idx="1"/>
          </p:nvPr>
        </p:nvGraphicFramePr>
        <p:xfrm>
          <a:off x="838200" y="1828800"/>
          <a:ext cx="7542213" cy="3814763"/>
        </p:xfrm>
        <a:graphic>
          <a:graphicData uri="http://schemas.openxmlformats.org/presentationml/2006/ole">
            <p:oleObj spid="_x0000_s83973" name="Equation" r:id="rId4" imgW="4394200" imgH="2222500" progId="Equation.DSMT4">
              <p:embed/>
            </p:oleObj>
          </a:graphicData>
        </a:graphic>
      </p:graphicFrame>
      <p:sp>
        <p:nvSpPr>
          <p:cNvPr id="83972" name="Rectangle 6"/>
          <p:cNvSpPr>
            <a:spLocks noChangeArrowheads="1"/>
          </p:cNvSpPr>
          <p:nvPr/>
        </p:nvSpPr>
        <p:spPr bwMode="auto">
          <a:xfrm>
            <a:off x="1143000" y="3886200"/>
            <a:ext cx="68580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
        <p:nvSpPr>
          <p:cNvPr id="83973" name="Rectangle 6"/>
          <p:cNvSpPr>
            <a:spLocks noChangeArrowheads="1"/>
          </p:cNvSpPr>
          <p:nvPr/>
        </p:nvSpPr>
        <p:spPr bwMode="auto">
          <a:xfrm>
            <a:off x="1143000" y="2590800"/>
            <a:ext cx="46482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09575" y="762000"/>
            <a:ext cx="8229600" cy="1139825"/>
          </a:xfrm>
        </p:spPr>
        <p:txBody>
          <a:bodyPr/>
          <a:lstStyle/>
          <a:p>
            <a:pPr eaLnBrk="1" hangingPunct="1"/>
            <a:r>
              <a:rPr lang="en-US" altLang="en-US" smtClean="0"/>
              <a:t>A Dynamic Model for Public Insurance</a:t>
            </a:r>
          </a:p>
        </p:txBody>
      </p:sp>
      <p:sp>
        <p:nvSpPr>
          <p:cNvPr id="86019" name="Text Box 5"/>
          <p:cNvSpPr txBox="1">
            <a:spLocks noChangeArrowheads="1"/>
          </p:cNvSpPr>
          <p:nvPr/>
        </p:nvSpPr>
        <p:spPr bwMode="auto">
          <a:xfrm>
            <a:off x="6716713" y="2935288"/>
            <a:ext cx="2209800" cy="835025"/>
          </a:xfrm>
          <a:prstGeom prst="rect">
            <a:avLst/>
          </a:prstGeom>
          <a:solidFill>
            <a:srgbClr val="FF0000">
              <a:alpha val="14902"/>
            </a:srgbClr>
          </a:solidFill>
          <a:ln w="12700">
            <a:solidFill>
              <a:schemeClr val="tx1"/>
            </a:solidFill>
            <a:miter lim="800000"/>
            <a:headEnd/>
            <a:tailEnd/>
          </a:ln>
        </p:spPr>
        <p:txBody>
          <a:bodyPr>
            <a:spAutoFit/>
          </a:bodyPr>
          <a:lstStyle/>
          <a:p>
            <a:pPr>
              <a:spcBef>
                <a:spcPct val="50000"/>
              </a:spcBef>
            </a:pPr>
            <a:r>
              <a:rPr lang="en-US" altLang="en-US" sz="1200" b="1">
                <a:latin typeface="Courier New" pitchFamily="49" charset="0"/>
              </a:rPr>
              <a:t>Age</a:t>
            </a:r>
            <a:br>
              <a:rPr lang="en-US" altLang="en-US" sz="1200" b="1">
                <a:latin typeface="Courier New" pitchFamily="49" charset="0"/>
              </a:rPr>
            </a:br>
            <a:r>
              <a:rPr lang="en-US" altLang="en-US" sz="1200" b="1">
                <a:latin typeface="Courier New" pitchFamily="49" charset="0"/>
              </a:rPr>
              <a:t>Household Income</a:t>
            </a:r>
            <a:br>
              <a:rPr lang="en-US" altLang="en-US" sz="1200" b="1">
                <a:latin typeface="Courier New" pitchFamily="49" charset="0"/>
              </a:rPr>
            </a:br>
            <a:r>
              <a:rPr lang="en-US" altLang="en-US" sz="1200" b="1">
                <a:latin typeface="Courier New" pitchFamily="49" charset="0"/>
              </a:rPr>
              <a:t>Kids in the household</a:t>
            </a:r>
            <a:br>
              <a:rPr lang="en-US" altLang="en-US" sz="1200" b="1">
                <a:latin typeface="Courier New" pitchFamily="49" charset="0"/>
              </a:rPr>
            </a:br>
            <a:r>
              <a:rPr lang="en-US" altLang="en-US" sz="1200" b="1">
                <a:latin typeface="Courier New" pitchFamily="49" charset="0"/>
              </a:rPr>
              <a:t>Health Status</a:t>
            </a:r>
          </a:p>
        </p:txBody>
      </p:sp>
      <p:sp>
        <p:nvSpPr>
          <p:cNvPr id="86020" name="Text Box 7"/>
          <p:cNvSpPr txBox="1">
            <a:spLocks noChangeArrowheads="1"/>
          </p:cNvSpPr>
          <p:nvPr/>
        </p:nvSpPr>
        <p:spPr bwMode="auto">
          <a:xfrm>
            <a:off x="1676400" y="4648200"/>
            <a:ext cx="4343400" cy="303213"/>
          </a:xfrm>
          <a:prstGeom prst="rect">
            <a:avLst/>
          </a:prstGeom>
          <a:solidFill>
            <a:srgbClr val="FF0000">
              <a:alpha val="14902"/>
            </a:srgbClr>
          </a:solidFill>
          <a:ln w="28575">
            <a:solidFill>
              <a:schemeClr val="tx1"/>
            </a:solidFill>
            <a:miter lim="800000"/>
            <a:headEnd/>
            <a:tailEnd/>
          </a:ln>
        </p:spPr>
        <p:txBody>
          <a:bodyPr>
            <a:spAutoFit/>
          </a:bodyPr>
          <a:lstStyle/>
          <a:p>
            <a:pPr>
              <a:spcBef>
                <a:spcPct val="50000"/>
              </a:spcBef>
            </a:pPr>
            <a:r>
              <a:rPr lang="en-US" altLang="en-US" sz="1200" b="1">
                <a:latin typeface="Courier New" pitchFamily="49" charset="0"/>
              </a:rPr>
              <a:t>Add initial value, lagged value, group means </a:t>
            </a:r>
          </a:p>
        </p:txBody>
      </p:sp>
      <p:pic>
        <p:nvPicPr>
          <p:cNvPr id="86021" name="Picture 2"/>
          <p:cNvPicPr>
            <a:picLocks noChangeAspect="1" noChangeArrowheads="1"/>
          </p:cNvPicPr>
          <p:nvPr/>
        </p:nvPicPr>
        <p:blipFill>
          <a:blip r:embed="rId3" cstate="print"/>
          <a:srcRect/>
          <a:stretch>
            <a:fillRect/>
          </a:stretch>
        </p:blipFill>
        <p:spPr bwMode="auto">
          <a:xfrm>
            <a:off x="409575" y="2133600"/>
            <a:ext cx="6307138"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5"/>
          <p:cNvSpPr>
            <a:spLocks noGrp="1" noChangeArrowheads="1"/>
          </p:cNvSpPr>
          <p:nvPr>
            <p:ph type="title"/>
          </p:nvPr>
        </p:nvSpPr>
        <p:spPr>
          <a:xfrm>
            <a:off x="533400" y="1143000"/>
            <a:ext cx="8229600" cy="682625"/>
          </a:xfrm>
        </p:spPr>
        <p:txBody>
          <a:bodyPr/>
          <a:lstStyle/>
          <a:p>
            <a:pPr eaLnBrk="1" hangingPunct="1"/>
            <a:r>
              <a:rPr lang="en-US" altLang="en-US" smtClean="0"/>
              <a:t>Dynamic Common Effects Model</a:t>
            </a:r>
          </a:p>
        </p:txBody>
      </p:sp>
      <p:pic>
        <p:nvPicPr>
          <p:cNvPr id="88067" name="Picture 2"/>
          <p:cNvPicPr>
            <a:picLocks noChangeAspect="1" noChangeArrowheads="1"/>
          </p:cNvPicPr>
          <p:nvPr/>
        </p:nvPicPr>
        <p:blipFill>
          <a:blip r:embed="rId3" cstate="print"/>
          <a:srcRect/>
          <a:stretch>
            <a:fillRect/>
          </a:stretch>
        </p:blipFill>
        <p:spPr bwMode="auto">
          <a:xfrm>
            <a:off x="1524000" y="1922463"/>
            <a:ext cx="6096000" cy="4819650"/>
          </a:xfrm>
          <a:prstGeom prst="rect">
            <a:avLst/>
          </a:prstGeom>
          <a:noFill/>
          <a:ln w="9525">
            <a:noFill/>
            <a:miter lim="800000"/>
            <a:headEnd/>
            <a:tailEnd/>
          </a:ln>
        </p:spPr>
      </p:pic>
      <p:sp>
        <p:nvSpPr>
          <p:cNvPr id="88068" name="Rectangle 6"/>
          <p:cNvSpPr>
            <a:spLocks noChangeArrowheads="1"/>
          </p:cNvSpPr>
          <p:nvPr/>
        </p:nvSpPr>
        <p:spPr bwMode="auto">
          <a:xfrm>
            <a:off x="1524000" y="5156200"/>
            <a:ext cx="5715000" cy="939800"/>
          </a:xfrm>
          <a:prstGeom prst="rect">
            <a:avLst/>
          </a:prstGeom>
          <a:solidFill>
            <a:srgbClr val="7030A0">
              <a:alpha val="14117"/>
            </a:srgbClr>
          </a:solidFill>
          <a:ln w="19050" algn="ctr">
            <a:solidFill>
              <a:schemeClr val="tx1"/>
            </a:solidFill>
            <a:round/>
            <a:headEnd/>
            <a:tailEnd/>
          </a:ln>
        </p:spPr>
        <p:txBody>
          <a:bodyPr wrap="none"/>
          <a:lstStyle/>
          <a:p>
            <a:endParaRPr lang="en-US" alt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pPr eaLnBrk="1" hangingPunct="1"/>
            <a:r>
              <a:rPr lang="en-US" altLang="en-US" smtClean="0"/>
              <a:t>Distributional Issue</a:t>
            </a:r>
          </a:p>
        </p:txBody>
      </p:sp>
      <p:sp>
        <p:nvSpPr>
          <p:cNvPr id="204803" name="Rectangle 3"/>
          <p:cNvSpPr>
            <a:spLocks noGrp="1" noChangeArrowheads="1"/>
          </p:cNvSpPr>
          <p:nvPr>
            <p:ph idx="1"/>
          </p:nvPr>
        </p:nvSpPr>
        <p:spPr>
          <a:xfrm>
            <a:off x="457200" y="1828800"/>
            <a:ext cx="8534400" cy="4302125"/>
          </a:xfrm>
        </p:spPr>
        <p:txBody>
          <a:bodyPr/>
          <a:lstStyle/>
          <a:p>
            <a:pPr eaLnBrk="1" hangingPunct="1">
              <a:lnSpc>
                <a:spcPct val="90000"/>
              </a:lnSpc>
            </a:pPr>
            <a:r>
              <a:rPr lang="en-US" altLang="en-US" smtClean="0"/>
              <a:t>Normal distributions assumed throughout</a:t>
            </a:r>
          </a:p>
          <a:p>
            <a:pPr lvl="1" eaLnBrk="1" hangingPunct="1">
              <a:lnSpc>
                <a:spcPct val="90000"/>
              </a:lnSpc>
            </a:pPr>
            <a:r>
              <a:rPr lang="en-US" altLang="en-US" smtClean="0"/>
              <a:t>Normal distribution for the unique component, </a:t>
            </a:r>
            <a:r>
              <a:rPr lang="el-GR" altLang="en-US" smtClean="0">
                <a:cs typeface="Tahoma" pitchFamily="34" charset="0"/>
              </a:rPr>
              <a:t>ε</a:t>
            </a:r>
            <a:r>
              <a:rPr lang="en-US" altLang="en-US" baseline="-25000" smtClean="0">
                <a:cs typeface="Tahoma" pitchFamily="34" charset="0"/>
              </a:rPr>
              <a:t>i,t</a:t>
            </a:r>
            <a:endParaRPr lang="en-US" altLang="en-US" smtClean="0">
              <a:cs typeface="Tahoma" pitchFamily="34" charset="0"/>
            </a:endParaRPr>
          </a:p>
          <a:p>
            <a:pPr lvl="1" eaLnBrk="1" hangingPunct="1">
              <a:lnSpc>
                <a:spcPct val="90000"/>
              </a:lnSpc>
            </a:pPr>
            <a:r>
              <a:rPr lang="en-US" altLang="en-US" smtClean="0">
                <a:cs typeface="Tahoma" pitchFamily="34" charset="0"/>
              </a:rPr>
              <a:t>Normal distribution assumed for the heterogeneity, u</a:t>
            </a:r>
            <a:r>
              <a:rPr lang="en-US" altLang="en-US" baseline="-25000" smtClean="0">
                <a:cs typeface="Tahoma" pitchFamily="34" charset="0"/>
              </a:rPr>
              <a:t>i</a:t>
            </a:r>
            <a:endParaRPr lang="en-US" altLang="en-US" smtClean="0">
              <a:cs typeface="Tahoma" pitchFamily="34" charset="0"/>
            </a:endParaRPr>
          </a:p>
          <a:p>
            <a:pPr lvl="1" eaLnBrk="1" hangingPunct="1">
              <a:lnSpc>
                <a:spcPct val="90000"/>
              </a:lnSpc>
            </a:pPr>
            <a:r>
              <a:rPr lang="en-US" altLang="en-US" smtClean="0">
                <a:cs typeface="Tahoma" pitchFamily="34" charset="0"/>
              </a:rPr>
              <a:t>Sensitive to the distribution?</a:t>
            </a:r>
          </a:p>
          <a:p>
            <a:pPr eaLnBrk="1" hangingPunct="1">
              <a:lnSpc>
                <a:spcPct val="90000"/>
              </a:lnSpc>
            </a:pPr>
            <a:r>
              <a:rPr lang="en-US" altLang="en-US" smtClean="0">
                <a:cs typeface="Tahoma" pitchFamily="34" charset="0"/>
              </a:rPr>
              <a:t>Alternative: Discrete distribution for u</a:t>
            </a:r>
            <a:r>
              <a:rPr lang="en-US" altLang="en-US" baseline="-25000" smtClean="0">
                <a:cs typeface="Tahoma" pitchFamily="34" charset="0"/>
              </a:rPr>
              <a:t>i</a:t>
            </a:r>
            <a:r>
              <a:rPr lang="en-US" altLang="en-US" smtClean="0">
                <a:cs typeface="Tahoma" pitchFamily="34" charset="0"/>
              </a:rPr>
              <a:t>.</a:t>
            </a:r>
          </a:p>
          <a:p>
            <a:pPr lvl="1" eaLnBrk="1" hangingPunct="1">
              <a:lnSpc>
                <a:spcPct val="90000"/>
              </a:lnSpc>
            </a:pPr>
            <a:r>
              <a:rPr lang="en-US" altLang="en-US" smtClean="0">
                <a:cs typeface="Tahoma" pitchFamily="34" charset="0"/>
              </a:rPr>
              <a:t>Heckman and Singer style, latent class model.</a:t>
            </a:r>
          </a:p>
          <a:p>
            <a:pPr lvl="1" eaLnBrk="1" hangingPunct="1">
              <a:lnSpc>
                <a:spcPct val="90000"/>
              </a:lnSpc>
            </a:pPr>
            <a:r>
              <a:rPr lang="en-US" altLang="en-US" smtClean="0">
                <a:cs typeface="Tahoma" pitchFamily="34" charset="0"/>
              </a:rPr>
              <a:t>Conventional estimation methods.</a:t>
            </a:r>
          </a:p>
          <a:p>
            <a:pPr eaLnBrk="1" hangingPunct="1">
              <a:lnSpc>
                <a:spcPct val="90000"/>
              </a:lnSpc>
            </a:pPr>
            <a:r>
              <a:rPr lang="en-US" altLang="en-US" smtClean="0">
                <a:cs typeface="Tahoma" pitchFamily="34" charset="0"/>
              </a:rPr>
              <a:t>Why is the model not sensitive to normality for </a:t>
            </a:r>
            <a:r>
              <a:rPr lang="el-GR" altLang="en-US" smtClean="0">
                <a:cs typeface="Tahoma" pitchFamily="34" charset="0"/>
              </a:rPr>
              <a:t>ε</a:t>
            </a:r>
            <a:r>
              <a:rPr lang="en-US" altLang="en-US" baseline="-25000" smtClean="0">
                <a:cs typeface="Tahoma" pitchFamily="34" charset="0"/>
              </a:rPr>
              <a:t>i,t</a:t>
            </a:r>
            <a:r>
              <a:rPr lang="en-US" altLang="en-US" smtClean="0">
                <a:cs typeface="Tahoma" pitchFamily="34" charset="0"/>
              </a:rPr>
              <a:t> but it is sensitive to normality for u</a:t>
            </a:r>
            <a:r>
              <a:rPr lang="en-US" altLang="en-US" baseline="-25000" smtClean="0">
                <a:cs typeface="Tahoma" pitchFamily="34" charset="0"/>
              </a:rPr>
              <a:t>i</a:t>
            </a:r>
            <a:r>
              <a:rPr lang="en-US" altLang="en-US" smtClean="0">
                <a:cs typeface="Tahoma" pitchFamily="34" charset="0"/>
              </a:rPr>
              <a:t>? </a:t>
            </a:r>
          </a:p>
          <a:p>
            <a:pPr lvl="1" eaLnBrk="1" hangingPunct="1">
              <a:lnSpc>
                <a:spcPct val="90000"/>
              </a:lnSpc>
            </a:pPr>
            <a:endParaRPr lang="el-GR" altLang="en-US" smtClean="0">
              <a:cs typeface="Tahoma" pitchFamily="34" charset="0"/>
            </a:endParaRPr>
          </a:p>
        </p:txBody>
      </p:sp>
    </p:spTree>
    <p:extLst>
      <p:ext uri="{BB962C8B-B14F-4D97-AF65-F5344CB8AC3E}">
        <p14:creationId xmlns="" xmlns:p14="http://schemas.microsoft.com/office/powerpoint/2010/main" val="32270699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457200" y="533400"/>
            <a:ext cx="8229600" cy="1066800"/>
          </a:xfrm>
        </p:spPr>
        <p:txBody>
          <a:bodyPr/>
          <a:lstStyle/>
          <a:p>
            <a:pPr eaLnBrk="1" hangingPunct="1"/>
            <a:r>
              <a:rPr lang="en-US" dirty="0" smtClean="0"/>
              <a:t>Heckman and Singer’s RE Model</a:t>
            </a:r>
          </a:p>
        </p:txBody>
      </p:sp>
      <p:sp>
        <p:nvSpPr>
          <p:cNvPr id="8196" name="Rectangle 3"/>
          <p:cNvSpPr>
            <a:spLocks noGrp="1" noChangeArrowheads="1"/>
          </p:cNvSpPr>
          <p:nvPr>
            <p:ph type="body" sz="half" idx="1"/>
          </p:nvPr>
        </p:nvSpPr>
        <p:spPr>
          <a:xfrm>
            <a:off x="457200" y="1600200"/>
            <a:ext cx="7924800" cy="4530725"/>
          </a:xfrm>
        </p:spPr>
        <p:txBody>
          <a:bodyPr/>
          <a:lstStyle/>
          <a:p>
            <a:pPr eaLnBrk="1" hangingPunct="1"/>
            <a:r>
              <a:rPr lang="en-US" sz="2400" smtClean="0"/>
              <a:t>Random Effects Model</a:t>
            </a:r>
          </a:p>
          <a:p>
            <a:pPr eaLnBrk="1" hangingPunct="1"/>
            <a:r>
              <a:rPr lang="en-US" sz="2400" smtClean="0"/>
              <a:t>Random Constants with Discrete Distribution</a:t>
            </a:r>
          </a:p>
        </p:txBody>
      </p:sp>
      <p:sp>
        <p:nvSpPr>
          <p:cNvPr id="8197" name="Rectangle 6"/>
          <p:cNvSpPr>
            <a:spLocks noChangeArrowheads="1"/>
          </p:cNvSpPr>
          <p:nvPr/>
        </p:nvSpPr>
        <p:spPr bwMode="auto">
          <a:xfrm>
            <a:off x="990600" y="3124200"/>
            <a:ext cx="6629400" cy="381000"/>
          </a:xfrm>
          <a:prstGeom prst="rect">
            <a:avLst/>
          </a:prstGeom>
          <a:solidFill>
            <a:srgbClr val="0066FF">
              <a:alpha val="14999"/>
            </a:srgbClr>
          </a:solidFill>
          <a:ln w="19050">
            <a:solidFill>
              <a:schemeClr val="tx1"/>
            </a:solidFill>
            <a:miter lim="800000"/>
            <a:headEnd/>
            <a:tailEnd/>
          </a:ln>
        </p:spPr>
        <p:txBody>
          <a:bodyPr wrap="none" anchor="ctr"/>
          <a:lstStyle/>
          <a:p>
            <a:endParaRPr lang="en-US"/>
          </a:p>
        </p:txBody>
      </p:sp>
      <p:graphicFrame>
        <p:nvGraphicFramePr>
          <p:cNvPr id="275459" name="Object 3"/>
          <p:cNvGraphicFramePr>
            <a:graphicFrameLocks noChangeAspect="1"/>
          </p:cNvGraphicFramePr>
          <p:nvPr/>
        </p:nvGraphicFramePr>
        <p:xfrm>
          <a:off x="990600" y="2803525"/>
          <a:ext cx="6629400" cy="3121025"/>
        </p:xfrm>
        <a:graphic>
          <a:graphicData uri="http://schemas.openxmlformats.org/presentationml/2006/ole">
            <p:oleObj spid="_x0000_s314370" name="Equation" r:id="rId4" imgW="4343400" imgH="2044700" progId="Equation.DSMT4">
              <p:embed/>
            </p:oleObj>
          </a:graphicData>
        </a:graphic>
      </p:graphicFrame>
    </p:spTree>
    <p:extLst>
      <p:ext uri="{BB962C8B-B14F-4D97-AF65-F5344CB8AC3E}">
        <p14:creationId xmlns:p14="http://schemas.microsoft.com/office/powerpoint/2010/main" xmlns="" val="42514405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8975"/>
            <a:ext cx="8229600" cy="1139825"/>
          </a:xfrm>
        </p:spPr>
        <p:txBody>
          <a:bodyPr/>
          <a:lstStyle/>
          <a:p>
            <a:r>
              <a:rPr lang="en-US" b="1" smtClean="0">
                <a:latin typeface="Arial" pitchFamily="34" charset="0"/>
                <a:cs typeface="Arial" pitchFamily="34" charset="0"/>
              </a:rPr>
              <a:t>Heckman and Singer Binary </a:t>
            </a:r>
            <a:br>
              <a:rPr lang="en-US" b="1" smtClean="0">
                <a:latin typeface="Arial" pitchFamily="34" charset="0"/>
                <a:cs typeface="Arial" pitchFamily="34" charset="0"/>
              </a:rPr>
            </a:br>
            <a:r>
              <a:rPr lang="en-US" b="1" smtClean="0">
                <a:latin typeface="Arial" pitchFamily="34" charset="0"/>
                <a:cs typeface="Arial" pitchFamily="34" charset="0"/>
              </a:rPr>
              <a:t>ChoiceModel – 3 Points</a:t>
            </a:r>
            <a:endParaRPr lang="en-US" b="1">
              <a:latin typeface="Arial" pitchFamily="34" charset="0"/>
              <a:cs typeface="Arial" pitchFamily="34" charset="0"/>
            </a:endParaRPr>
          </a:p>
        </p:txBody>
      </p:sp>
      <p:pic>
        <p:nvPicPr>
          <p:cNvPr id="120834" name="Picture 2"/>
          <p:cNvPicPr>
            <a:picLocks noChangeAspect="1" noChangeArrowheads="1"/>
          </p:cNvPicPr>
          <p:nvPr/>
        </p:nvPicPr>
        <p:blipFill>
          <a:blip r:embed="rId2" cstate="print"/>
          <a:srcRect/>
          <a:stretch>
            <a:fillRect/>
          </a:stretch>
        </p:blipFill>
        <p:spPr bwMode="auto">
          <a:xfrm>
            <a:off x="1752600" y="1876425"/>
            <a:ext cx="6115050" cy="4829175"/>
          </a:xfrm>
          <a:prstGeom prst="rect">
            <a:avLst/>
          </a:prstGeom>
          <a:noFill/>
          <a:ln w="9525">
            <a:noFill/>
            <a:miter lim="800000"/>
            <a:headEnd/>
            <a:tailEnd/>
          </a:ln>
          <a:effectLst/>
        </p:spPr>
      </p:pic>
    </p:spTree>
    <p:extLst>
      <p:ext uri="{BB962C8B-B14F-4D97-AF65-F5344CB8AC3E}">
        <p14:creationId xmlns:p14="http://schemas.microsoft.com/office/powerpoint/2010/main" xmlns="" val="41891522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b="1" smtClean="0"/>
              <a:t>Heckman/Singer vs. REM</a:t>
            </a:r>
            <a:endParaRPr lang="en-US" b="1"/>
          </a:p>
        </p:txBody>
      </p:sp>
      <p:sp>
        <p:nvSpPr>
          <p:cNvPr id="3" name="TextBox 2"/>
          <p:cNvSpPr txBox="1"/>
          <p:nvPr/>
        </p:nvSpPr>
        <p:spPr>
          <a:xfrm>
            <a:off x="304800" y="1828800"/>
            <a:ext cx="8610600" cy="3970318"/>
          </a:xfrm>
          <a:prstGeom prst="rect">
            <a:avLst/>
          </a:prstGeom>
          <a:noFill/>
        </p:spPr>
        <p:txBody>
          <a:bodyPr wrap="square" rtlCol="0">
            <a:spAutoFit/>
          </a:bodyPr>
          <a:lstStyle/>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Random Effects Binary Probit Model</a:t>
            </a:r>
          </a:p>
          <a:p>
            <a:r>
              <a:rPr lang="en-US" sz="1400" b="1" smtClean="0">
                <a:latin typeface="Courier New" pitchFamily="49" charset="0"/>
                <a:cs typeface="Courier New" pitchFamily="49" charset="0"/>
              </a:rPr>
              <a:t>Sample is  7 pds and   887 individuals.</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        |                  Standard            Prob.      95% Confidence</a:t>
            </a:r>
          </a:p>
          <a:p>
            <a:r>
              <a:rPr lang="en-US" sz="1400" b="1" smtClean="0">
                <a:latin typeface="Courier New" pitchFamily="49" charset="0"/>
                <a:cs typeface="Courier New" pitchFamily="49" charset="0"/>
              </a:rPr>
              <a:t> HEALTHY|  Coefficient       Error       z    |z|&gt;Z*         Interval</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Constant|     .33609         .29252     1.15  .2506     -.23723    .90941</a:t>
            </a:r>
          </a:p>
          <a:p>
            <a:r>
              <a:rPr lang="en-US" sz="1400" b="1" smtClean="0">
                <a:latin typeface="Courier New" pitchFamily="49" charset="0"/>
                <a:cs typeface="Courier New" pitchFamily="49" charset="0"/>
              </a:rPr>
              <a:t>(Other coefficients omitted)</a:t>
            </a:r>
          </a:p>
          <a:p>
            <a:r>
              <a:rPr lang="en-US" sz="1400" b="1" smtClean="0">
                <a:latin typeface="Courier New" pitchFamily="49" charset="0"/>
                <a:cs typeface="Courier New" pitchFamily="49" charset="0"/>
              </a:rPr>
              <a:t>     Rho|     .52565***      .02025    25.96  .0000      .48596    .56534</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Rho = </a:t>
            </a:r>
            <a:r>
              <a:rPr lang="en-US" sz="1400" b="1" smtClean="0">
                <a:latin typeface="Courier New" pitchFamily="49" charset="0"/>
                <a:cs typeface="Courier New" pitchFamily="49" charset="0"/>
                <a:sym typeface="Symbol"/>
              </a:rPr>
              <a:t></a:t>
            </a:r>
            <a:r>
              <a:rPr lang="en-US" sz="1400" b="1" baseline="30000" smtClean="0">
                <a:latin typeface="Courier New" pitchFamily="49" charset="0"/>
                <a:cs typeface="Courier New" pitchFamily="49" charset="0"/>
              </a:rPr>
              <a:t>2</a:t>
            </a:r>
            <a:r>
              <a:rPr lang="en-US" sz="1400" b="1" smtClean="0">
                <a:latin typeface="Courier New" pitchFamily="49" charset="0"/>
                <a:cs typeface="Courier New" pitchFamily="49" charset="0"/>
              </a:rPr>
              <a:t>/(1+</a:t>
            </a:r>
            <a:r>
              <a:rPr lang="en-US" sz="1400" b="1" smtClean="0">
                <a:latin typeface="Courier New" pitchFamily="49" charset="0"/>
                <a:cs typeface="Courier New" pitchFamily="49" charset="0"/>
                <a:sym typeface="Symbol"/>
              </a:rPr>
              <a:t> </a:t>
            </a:r>
            <a:r>
              <a:rPr lang="en-US" sz="1400" b="1" baseline="30000" smtClean="0">
                <a:latin typeface="Courier New" pitchFamily="49" charset="0"/>
                <a:cs typeface="Courier New" pitchFamily="49" charset="0"/>
              </a:rPr>
              <a:t>2</a:t>
            </a:r>
            <a:r>
              <a:rPr lang="en-US" sz="1400" b="1" smtClean="0">
                <a:latin typeface="Courier New" pitchFamily="49" charset="0"/>
                <a:cs typeface="Courier New" pitchFamily="49" charset="0"/>
              </a:rPr>
              <a:t>) so </a:t>
            </a:r>
            <a:r>
              <a:rPr lang="en-US" sz="1400" b="1" smtClean="0">
                <a:latin typeface="Courier New" pitchFamily="49" charset="0"/>
                <a:cs typeface="Courier New" pitchFamily="49" charset="0"/>
                <a:sym typeface="Symbol"/>
              </a:rPr>
              <a:t></a:t>
            </a:r>
            <a:r>
              <a:rPr lang="en-US" sz="1400" b="1" baseline="30000" smtClean="0">
                <a:latin typeface="Courier New" pitchFamily="49" charset="0"/>
                <a:cs typeface="Courier New" pitchFamily="49" charset="0"/>
              </a:rPr>
              <a:t>2</a:t>
            </a:r>
            <a:r>
              <a:rPr lang="en-US" sz="1400" b="1" smtClean="0">
                <a:latin typeface="Courier New" pitchFamily="49" charset="0"/>
                <a:cs typeface="Courier New" pitchFamily="49" charset="0"/>
              </a:rPr>
              <a:t> = rho/(1-rho) = 1.10814.</a:t>
            </a:r>
          </a:p>
          <a:p>
            <a:r>
              <a:rPr lang="en-US" sz="1400" b="1" smtClean="0">
                <a:latin typeface="Courier New" pitchFamily="49" charset="0"/>
                <a:cs typeface="Courier New" pitchFamily="49" charset="0"/>
              </a:rPr>
              <a:t>Mean = .33609, Variance = 1.10814</a:t>
            </a:r>
          </a:p>
          <a:p>
            <a:endParaRPr lang="en-US" sz="1400" b="1" smtClean="0">
              <a:latin typeface="Courier New" pitchFamily="49" charset="0"/>
              <a:cs typeface="Courier New" pitchFamily="49" charset="0"/>
            </a:endParaRPr>
          </a:p>
          <a:p>
            <a:r>
              <a:rPr lang="en-US" sz="1400" b="1" smtClean="0">
                <a:latin typeface="Courier New" pitchFamily="49" charset="0"/>
                <a:cs typeface="Courier New" pitchFamily="49" charset="0"/>
              </a:rPr>
              <a:t>For Heckman and Singer model, </a:t>
            </a:r>
          </a:p>
          <a:p>
            <a:r>
              <a:rPr lang="en-US" sz="1400" b="1" smtClean="0">
                <a:latin typeface="Courier New" pitchFamily="49" charset="0"/>
                <a:cs typeface="Courier New" pitchFamily="49" charset="0"/>
              </a:rPr>
              <a:t>3 points        a1,a2,a3 = 1.82601, .50135, -.75636</a:t>
            </a:r>
          </a:p>
          <a:p>
            <a:r>
              <a:rPr lang="en-US" sz="1400" b="1" smtClean="0">
                <a:latin typeface="Courier New" pitchFamily="49" charset="0"/>
                <a:cs typeface="Courier New" pitchFamily="49" charset="0"/>
              </a:rPr>
              <a:t>3 probabilities p1,p2,p3 =  .31094, .45267,  .23639</a:t>
            </a:r>
          </a:p>
          <a:p>
            <a:r>
              <a:rPr lang="en-US" sz="1400" b="1" smtClean="0">
                <a:latin typeface="Courier New" pitchFamily="49" charset="0"/>
                <a:cs typeface="Courier New" pitchFamily="49" charset="0"/>
              </a:rPr>
              <a:t>Mean = .61593   variance = .90642</a:t>
            </a:r>
          </a:p>
        </p:txBody>
      </p:sp>
    </p:spTree>
    <p:extLst>
      <p:ext uri="{BB962C8B-B14F-4D97-AF65-F5344CB8AC3E}">
        <p14:creationId xmlns:p14="http://schemas.microsoft.com/office/powerpoint/2010/main" xmlns="" val="368747992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457200" y="152400"/>
            <a:ext cx="8229600" cy="1143000"/>
          </a:xfrm>
        </p:spPr>
        <p:txBody>
          <a:bodyPr/>
          <a:lstStyle/>
          <a:p>
            <a:pPr eaLnBrk="1" hangingPunct="1"/>
            <a:r>
              <a:rPr lang="en-US" smtClean="0"/>
              <a:t>3 Class Heckman-Singer Form</a:t>
            </a:r>
          </a:p>
        </p:txBody>
      </p:sp>
      <p:pic>
        <p:nvPicPr>
          <p:cNvPr id="113665" name="Picture 1"/>
          <p:cNvPicPr>
            <a:picLocks noChangeAspect="1" noChangeArrowheads="1"/>
          </p:cNvPicPr>
          <p:nvPr/>
        </p:nvPicPr>
        <p:blipFill>
          <a:blip r:embed="rId3" cstate="print"/>
          <a:srcRect/>
          <a:stretch>
            <a:fillRect/>
          </a:stretch>
        </p:blipFill>
        <p:spPr bwMode="auto">
          <a:xfrm>
            <a:off x="1676399" y="1219200"/>
            <a:ext cx="6296429" cy="5562600"/>
          </a:xfrm>
          <a:prstGeom prst="rect">
            <a:avLst/>
          </a:prstGeom>
          <a:noFill/>
          <a:ln w="9525">
            <a:noFill/>
            <a:miter lim="800000"/>
            <a:headEnd/>
            <a:tailEnd/>
          </a:ln>
          <a:effectLst/>
        </p:spPr>
      </p:pic>
      <p:sp>
        <p:nvSpPr>
          <p:cNvPr id="5" name="Rectangle 4"/>
          <p:cNvSpPr/>
          <p:nvPr/>
        </p:nvSpPr>
        <p:spPr bwMode="auto">
          <a:xfrm>
            <a:off x="1752600" y="2769078"/>
            <a:ext cx="5715000" cy="355122"/>
          </a:xfrm>
          <a:prstGeom prst="rect">
            <a:avLst/>
          </a:prstGeom>
          <a:solidFill>
            <a:srgbClr val="FF0000">
              <a:alpha val="17000"/>
            </a:srgbClr>
          </a:solidFill>
          <a:ln w="19050" cap="flat" cmpd="sng" algn="ctr">
            <a:solidFill>
              <a:srgbClr val="8B00EA"/>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769852" y="3344174"/>
            <a:ext cx="5715000" cy="355122"/>
          </a:xfrm>
          <a:prstGeom prst="rect">
            <a:avLst/>
          </a:prstGeom>
          <a:solidFill>
            <a:srgbClr val="FF0000">
              <a:alpha val="17000"/>
            </a:srgbClr>
          </a:solidFill>
          <a:ln w="19050" cap="flat" cmpd="sng" algn="ctr">
            <a:solidFill>
              <a:srgbClr val="8B00EA"/>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1777044" y="3953774"/>
            <a:ext cx="5715000" cy="355122"/>
          </a:xfrm>
          <a:prstGeom prst="rect">
            <a:avLst/>
          </a:prstGeom>
          <a:solidFill>
            <a:srgbClr val="FF0000">
              <a:alpha val="17000"/>
            </a:srgbClr>
          </a:solidFill>
          <a:ln w="19050" cap="flat" cmpd="sng" algn="ctr">
            <a:solidFill>
              <a:srgbClr val="8B00EA"/>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pic>
        <p:nvPicPr>
          <p:cNvPr id="347138" name="Picture 2"/>
          <p:cNvPicPr>
            <a:picLocks noChangeAspect="1" noChangeArrowheads="1"/>
          </p:cNvPicPr>
          <p:nvPr/>
        </p:nvPicPr>
        <p:blipFill>
          <a:blip r:embed="rId4" cstate="print"/>
          <a:srcRect/>
          <a:stretch>
            <a:fillRect/>
          </a:stretch>
        </p:blipFill>
        <p:spPr bwMode="auto">
          <a:xfrm>
            <a:off x="4674078" y="1567130"/>
            <a:ext cx="3171825" cy="285750"/>
          </a:xfrm>
          <a:prstGeom prst="rect">
            <a:avLst/>
          </a:prstGeom>
          <a:noFill/>
          <a:ln w="9525">
            <a:noFill/>
            <a:miter lim="800000"/>
            <a:headEnd/>
            <a:tailEnd/>
          </a:ln>
          <a:effectLst/>
        </p:spPr>
      </p:pic>
    </p:spTree>
    <p:extLst>
      <p:ext uri="{BB962C8B-B14F-4D97-AF65-F5344CB8AC3E}">
        <p14:creationId xmlns:p14="http://schemas.microsoft.com/office/powerpoint/2010/main" xmlns="" val="374323700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ctrTitle" idx="4294967295"/>
          </p:nvPr>
        </p:nvSpPr>
        <p:spPr>
          <a:xfrm>
            <a:off x="838200" y="2286000"/>
            <a:ext cx="7696200" cy="1676400"/>
          </a:xfrm>
        </p:spPr>
        <p:txBody>
          <a:bodyPr/>
          <a:lstStyle/>
          <a:p>
            <a:pPr eaLnBrk="1" hangingPunct="1"/>
            <a:r>
              <a:rPr lang="en-US" altLang="en-US" sz="4400" smtClean="0"/>
              <a:t>Fixed Effects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a:xfrm>
            <a:off x="0" y="609600"/>
            <a:ext cx="8229600" cy="1139825"/>
          </a:xfrm>
        </p:spPr>
        <p:txBody>
          <a:bodyPr/>
          <a:lstStyle/>
          <a:p>
            <a:pPr eaLnBrk="1" hangingPunct="1"/>
            <a:r>
              <a:rPr lang="en-US" altLang="en-US" smtClean="0"/>
              <a:t>Fixed Effects Models</a:t>
            </a:r>
          </a:p>
        </p:txBody>
      </p:sp>
      <p:sp>
        <p:nvSpPr>
          <p:cNvPr id="92163" name="Rectangle 3"/>
          <p:cNvSpPr>
            <a:spLocks noGrp="1" noChangeArrowheads="1"/>
          </p:cNvSpPr>
          <p:nvPr>
            <p:ph type="body" idx="4294967295"/>
          </p:nvPr>
        </p:nvSpPr>
        <p:spPr>
          <a:xfrm>
            <a:off x="609600" y="1752600"/>
            <a:ext cx="8229600" cy="4530725"/>
          </a:xfrm>
        </p:spPr>
        <p:txBody>
          <a:bodyPr/>
          <a:lstStyle/>
          <a:p>
            <a:pPr eaLnBrk="1" hangingPunct="1"/>
            <a:r>
              <a:rPr lang="en-US" altLang="en-US" sz="2400" smtClean="0">
                <a:latin typeface="Arial" charset="0"/>
              </a:rPr>
              <a:t>Estimate with dummy variable coefficients</a:t>
            </a:r>
          </a:p>
          <a:p>
            <a:pPr eaLnBrk="1" hangingPunct="1">
              <a:buFont typeface="Wingdings" pitchFamily="2" charset="2"/>
              <a:buNone/>
            </a:pPr>
            <a:r>
              <a:rPr lang="en-US" altLang="en-US" sz="1800" smtClean="0">
                <a:latin typeface="Arial" charset="0"/>
              </a:rPr>
              <a:t> </a:t>
            </a:r>
            <a:r>
              <a:rPr lang="en-US" altLang="en-US" sz="2400" smtClean="0">
                <a:latin typeface="Arial" charset="0"/>
              </a:rPr>
              <a:t>	U</a:t>
            </a:r>
            <a:r>
              <a:rPr lang="en-US" altLang="en-US" sz="1600" smtClean="0">
                <a:latin typeface="Arial" charset="0"/>
              </a:rPr>
              <a:t>it</a:t>
            </a:r>
            <a:r>
              <a:rPr lang="en-US" altLang="en-US" sz="2000" smtClean="0">
                <a:latin typeface="Arial" charset="0"/>
              </a:rPr>
              <a:t>  =  </a:t>
            </a:r>
            <a:r>
              <a:rPr lang="en-US" altLang="en-US" sz="2400" smtClean="0">
                <a:latin typeface="Arial" charset="0"/>
                <a:sym typeface="Symbol" pitchFamily="18" charset="2"/>
              </a:rPr>
              <a:t></a:t>
            </a:r>
            <a:r>
              <a:rPr lang="en-US" altLang="en-US" sz="2400" baseline="-25000" smtClean="0">
                <a:latin typeface="Arial" charset="0"/>
                <a:sym typeface="Symbol" pitchFamily="18" charset="2"/>
              </a:rPr>
              <a:t>i</a:t>
            </a:r>
            <a:r>
              <a:rPr lang="en-US" altLang="en-US" sz="2000" smtClean="0">
                <a:latin typeface="Arial" charset="0"/>
                <a:sym typeface="Symbol" pitchFamily="18" charset="2"/>
              </a:rPr>
              <a:t>  </a:t>
            </a:r>
            <a:r>
              <a:rPr lang="en-US" altLang="en-US" sz="2400" smtClean="0">
                <a:latin typeface="Arial" charset="0"/>
                <a:sym typeface="Symbol" pitchFamily="18" charset="2"/>
              </a:rPr>
              <a:t>+</a:t>
            </a:r>
            <a:r>
              <a:rPr lang="en-US" altLang="en-US" sz="2000" smtClean="0">
                <a:latin typeface="Arial" charset="0"/>
                <a:sym typeface="Symbol" pitchFamily="18" charset="2"/>
              </a:rPr>
              <a:t>  </a:t>
            </a:r>
            <a:r>
              <a:rPr lang="en-US" altLang="en-US" sz="2400" b="1" smtClean="0">
                <a:latin typeface="Arial" charset="0"/>
                <a:sym typeface="Symbol" pitchFamily="18" charset="2"/>
              </a:rPr>
              <a:t></a:t>
            </a:r>
            <a:r>
              <a:rPr lang="en-US" altLang="en-US" sz="2400" smtClean="0">
                <a:latin typeface="Arial" charset="0"/>
                <a:sym typeface="Symbol" pitchFamily="18" charset="2"/>
              </a:rPr>
              <a:t>’</a:t>
            </a:r>
            <a:r>
              <a:rPr lang="en-US" altLang="en-US" sz="2400" b="1" smtClean="0">
                <a:latin typeface="Arial" charset="0"/>
                <a:sym typeface="Symbol" pitchFamily="18" charset="2"/>
              </a:rPr>
              <a:t>x</a:t>
            </a:r>
            <a:r>
              <a:rPr lang="en-US" altLang="en-US" sz="1600" smtClean="0">
                <a:latin typeface="Arial" charset="0"/>
                <a:sym typeface="Symbol" pitchFamily="18" charset="2"/>
              </a:rPr>
              <a:t>it</a:t>
            </a:r>
            <a:r>
              <a:rPr lang="en-US" altLang="en-US" sz="2000" smtClean="0">
                <a:latin typeface="Arial" charset="0"/>
                <a:sym typeface="Symbol" pitchFamily="18" charset="2"/>
              </a:rPr>
              <a:t>  </a:t>
            </a:r>
            <a:r>
              <a:rPr lang="en-US" altLang="en-US" sz="1600" smtClean="0">
                <a:latin typeface="Arial" charset="0"/>
                <a:sym typeface="Symbol" pitchFamily="18" charset="2"/>
              </a:rPr>
              <a:t>  </a:t>
            </a:r>
            <a:r>
              <a:rPr lang="en-US" altLang="en-US" sz="2400" smtClean="0">
                <a:latin typeface="Arial" charset="0"/>
                <a:sym typeface="Symbol" pitchFamily="18" charset="2"/>
              </a:rPr>
              <a:t>+  </a:t>
            </a:r>
            <a:r>
              <a:rPr lang="en-US" altLang="en-US" sz="1600" baseline="-25000" smtClean="0">
                <a:latin typeface="Arial" charset="0"/>
                <a:sym typeface="Symbol" pitchFamily="18" charset="2"/>
              </a:rPr>
              <a:t>it</a:t>
            </a:r>
            <a:r>
              <a:rPr lang="en-US" altLang="en-US" sz="1600" smtClean="0">
                <a:latin typeface="Arial" charset="0"/>
                <a:sym typeface="Symbol" pitchFamily="18" charset="2"/>
              </a:rPr>
              <a:t> </a:t>
            </a:r>
            <a:endParaRPr lang="en-US" altLang="en-US" sz="1800" smtClean="0">
              <a:latin typeface="Arial" charset="0"/>
            </a:endParaRPr>
          </a:p>
          <a:p>
            <a:pPr eaLnBrk="1" hangingPunct="1"/>
            <a:r>
              <a:rPr lang="en-US" altLang="en-US" sz="2400" smtClean="0">
                <a:latin typeface="Arial" charset="0"/>
              </a:rPr>
              <a:t>Can be done by “brute force” for 10,000s of individuals</a:t>
            </a:r>
          </a:p>
          <a:p>
            <a:pPr eaLnBrk="1" hangingPunct="1"/>
            <a:endParaRPr lang="en-US" altLang="en-US" sz="1800" smtClean="0">
              <a:latin typeface="Arial" charset="0"/>
            </a:endParaRPr>
          </a:p>
          <a:p>
            <a:pPr eaLnBrk="1" hangingPunct="1"/>
            <a:endParaRPr lang="en-US" altLang="en-US" sz="1800" smtClean="0">
              <a:latin typeface="Arial" charset="0"/>
            </a:endParaRPr>
          </a:p>
          <a:p>
            <a:pPr eaLnBrk="1" hangingPunct="1"/>
            <a:endParaRPr lang="en-US" altLang="en-US" sz="1800" smtClean="0">
              <a:latin typeface="Arial" charset="0"/>
            </a:endParaRPr>
          </a:p>
          <a:p>
            <a:pPr eaLnBrk="1" hangingPunct="1"/>
            <a:r>
              <a:rPr lang="en-US" altLang="en-US" sz="2400" smtClean="0">
                <a:latin typeface="Arial" charset="0"/>
              </a:rPr>
              <a:t>F(.) = appropriate probability for the observed outcome</a:t>
            </a:r>
          </a:p>
          <a:p>
            <a:pPr eaLnBrk="1" hangingPunct="1"/>
            <a:r>
              <a:rPr lang="en-US" altLang="en-US" sz="2400" smtClean="0">
                <a:latin typeface="Arial" charset="0"/>
              </a:rPr>
              <a:t>Compute </a:t>
            </a:r>
            <a:r>
              <a:rPr lang="en-US" altLang="en-US" sz="2400" b="1" smtClean="0">
                <a:latin typeface="Arial" charset="0"/>
                <a:sym typeface="Symbol" pitchFamily="18" charset="2"/>
              </a:rPr>
              <a:t></a:t>
            </a:r>
            <a:r>
              <a:rPr lang="en-US" altLang="en-US" sz="2400" smtClean="0">
                <a:latin typeface="Arial" charset="0"/>
                <a:sym typeface="Symbol" pitchFamily="18" charset="2"/>
              </a:rPr>
              <a:t> and </a:t>
            </a:r>
            <a:r>
              <a:rPr lang="en-US" altLang="en-US" sz="2400" baseline="-25000" smtClean="0">
                <a:latin typeface="Arial" charset="0"/>
                <a:sym typeface="Symbol" pitchFamily="18" charset="2"/>
              </a:rPr>
              <a:t>i</a:t>
            </a:r>
            <a:r>
              <a:rPr lang="en-US" altLang="en-US" sz="2400" smtClean="0">
                <a:latin typeface="Arial" charset="0"/>
                <a:sym typeface="Symbol" pitchFamily="18" charset="2"/>
              </a:rPr>
              <a:t> for i=1,…,N (may be large)</a:t>
            </a:r>
            <a:endParaRPr lang="en-US" altLang="en-US" sz="2400" smtClean="0">
              <a:latin typeface="Arial" charset="0"/>
            </a:endParaRPr>
          </a:p>
          <a:p>
            <a:pPr eaLnBrk="1" hangingPunct="1"/>
            <a:r>
              <a:rPr lang="en-US" altLang="en-US" sz="2400" smtClean="0">
                <a:latin typeface="Arial" charset="0"/>
              </a:rPr>
              <a:t>See fixedeffectsbias.pdf in course materials.</a:t>
            </a:r>
          </a:p>
        </p:txBody>
      </p:sp>
      <p:graphicFrame>
        <p:nvGraphicFramePr>
          <p:cNvPr id="92164" name="Object 2"/>
          <p:cNvGraphicFramePr>
            <a:graphicFrameLocks noChangeAspect="1"/>
          </p:cNvGraphicFramePr>
          <p:nvPr/>
        </p:nvGraphicFramePr>
        <p:xfrm>
          <a:off x="1735138" y="3314700"/>
          <a:ext cx="4516437" cy="558800"/>
        </p:xfrm>
        <a:graphic>
          <a:graphicData uri="http://schemas.openxmlformats.org/presentationml/2006/ole">
            <p:oleObj spid="_x0000_s92166" name="Equation" r:id="rId4" imgW="2323800" imgH="291960" progId="Equation.DSMT4">
              <p:embed/>
            </p:oleObj>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idx="4294967295"/>
          </p:nvPr>
        </p:nvSpPr>
        <p:spPr>
          <a:xfrm>
            <a:off x="0" y="1524000"/>
            <a:ext cx="8229600" cy="530225"/>
          </a:xfrm>
        </p:spPr>
        <p:txBody>
          <a:bodyPr/>
          <a:lstStyle/>
          <a:p>
            <a:pPr eaLnBrk="1" hangingPunct="1"/>
            <a:r>
              <a:rPr lang="en-US" altLang="en-US" smtClean="0"/>
              <a:t>Unconditional Estimation</a:t>
            </a:r>
          </a:p>
        </p:txBody>
      </p:sp>
      <p:sp>
        <p:nvSpPr>
          <p:cNvPr id="94211" name="Rectangle 3"/>
          <p:cNvSpPr>
            <a:spLocks noGrp="1" noChangeArrowheads="1"/>
          </p:cNvSpPr>
          <p:nvPr>
            <p:ph type="body" idx="4294967295"/>
          </p:nvPr>
        </p:nvSpPr>
        <p:spPr>
          <a:xfrm>
            <a:off x="838200" y="1600200"/>
            <a:ext cx="7772400" cy="4530725"/>
          </a:xfrm>
        </p:spPr>
        <p:txBody>
          <a:bodyPr/>
          <a:lstStyle/>
          <a:p>
            <a:pPr eaLnBrk="1" hangingPunct="1"/>
            <a:endParaRPr lang="en-US" altLang="en-US" smtClean="0"/>
          </a:p>
          <a:p>
            <a:pPr eaLnBrk="1" hangingPunct="1"/>
            <a:r>
              <a:rPr lang="en-US" altLang="en-US" smtClean="0">
                <a:latin typeface="Arial" charset="0"/>
              </a:rPr>
              <a:t>Maximize the whole log likelihood </a:t>
            </a:r>
          </a:p>
          <a:p>
            <a:pPr eaLnBrk="1" hangingPunct="1"/>
            <a:endParaRPr lang="en-US" altLang="en-US" smtClean="0">
              <a:latin typeface="Arial" charset="0"/>
            </a:endParaRPr>
          </a:p>
          <a:p>
            <a:pPr eaLnBrk="1" hangingPunct="1"/>
            <a:r>
              <a:rPr lang="en-US" altLang="en-US" smtClean="0">
                <a:latin typeface="Arial" charset="0"/>
              </a:rPr>
              <a:t>Difficult!  Many (thousands) of parameters.</a:t>
            </a:r>
          </a:p>
          <a:p>
            <a:pPr eaLnBrk="1" hangingPunct="1"/>
            <a:endParaRPr lang="en-US" altLang="en-US" smtClean="0">
              <a:latin typeface="Arial" charset="0"/>
            </a:endParaRPr>
          </a:p>
          <a:p>
            <a:pPr eaLnBrk="1" hangingPunct="1"/>
            <a:r>
              <a:rPr lang="en-US" altLang="en-US" smtClean="0">
                <a:latin typeface="Arial" charset="0"/>
              </a:rPr>
              <a:t>Feasible – NLOGIT (2004)  (“Brute force”)</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3"/>
          <p:cNvSpPr>
            <a:spLocks noGrp="1"/>
          </p:cNvSpPr>
          <p:nvPr>
            <p:ph type="title" idx="4294967295"/>
          </p:nvPr>
        </p:nvSpPr>
        <p:spPr>
          <a:xfrm>
            <a:off x="0" y="384175"/>
            <a:ext cx="8229600" cy="1139825"/>
          </a:xfrm>
        </p:spPr>
        <p:txBody>
          <a:bodyPr/>
          <a:lstStyle/>
          <a:p>
            <a:pPr eaLnBrk="1" hangingPunct="1"/>
            <a:r>
              <a:rPr lang="en-US" altLang="en-US" smtClean="0"/>
              <a:t>Fixed Effects Health Model</a:t>
            </a:r>
          </a:p>
        </p:txBody>
      </p:sp>
      <p:pic>
        <p:nvPicPr>
          <p:cNvPr id="96259" name="Picture 2"/>
          <p:cNvPicPr>
            <a:picLocks noChangeAspect="1" noChangeArrowheads="1"/>
          </p:cNvPicPr>
          <p:nvPr/>
        </p:nvPicPr>
        <p:blipFill>
          <a:blip r:embed="rId3" cstate="print"/>
          <a:srcRect/>
          <a:stretch>
            <a:fillRect/>
          </a:stretch>
        </p:blipFill>
        <p:spPr bwMode="auto">
          <a:xfrm>
            <a:off x="457200" y="1905000"/>
            <a:ext cx="8329613" cy="4114800"/>
          </a:xfrm>
          <a:prstGeom prst="rect">
            <a:avLst/>
          </a:prstGeom>
          <a:noFill/>
          <a:ln w="9525">
            <a:noFill/>
            <a:miter lim="800000"/>
            <a:headEnd/>
            <a:tailEnd/>
          </a:ln>
        </p:spPr>
      </p:pic>
      <p:sp>
        <p:nvSpPr>
          <p:cNvPr id="96260" name="Line 5"/>
          <p:cNvSpPr>
            <a:spLocks noChangeShapeType="1"/>
          </p:cNvSpPr>
          <p:nvPr/>
        </p:nvSpPr>
        <p:spPr bwMode="auto">
          <a:xfrm>
            <a:off x="914400" y="1828800"/>
            <a:ext cx="990600" cy="1143000"/>
          </a:xfrm>
          <a:prstGeom prst="line">
            <a:avLst/>
          </a:prstGeom>
          <a:noFill/>
          <a:ln w="19050">
            <a:solidFill>
              <a:srgbClr val="FF3300"/>
            </a:solidFill>
            <a:round/>
            <a:headEnd/>
            <a:tailEnd type="triangle" w="med" len="med"/>
          </a:ln>
        </p:spPr>
        <p:txBody>
          <a:bodyPr wrap="none"/>
          <a:lstStyle/>
          <a:p>
            <a:endParaRPr lang="en-US"/>
          </a:p>
        </p:txBody>
      </p:sp>
      <p:sp>
        <p:nvSpPr>
          <p:cNvPr id="96261" name="Text Box 6"/>
          <p:cNvSpPr txBox="1">
            <a:spLocks noChangeArrowheads="1"/>
          </p:cNvSpPr>
          <p:nvPr/>
        </p:nvSpPr>
        <p:spPr bwMode="auto">
          <a:xfrm>
            <a:off x="1066800" y="1524000"/>
            <a:ext cx="7086600" cy="379413"/>
          </a:xfrm>
          <a:prstGeom prst="rect">
            <a:avLst/>
          </a:prstGeom>
          <a:noFill/>
          <a:ln w="12700">
            <a:solidFill>
              <a:schemeClr val="tx1"/>
            </a:solidFill>
            <a:miter lim="800000"/>
            <a:headEnd/>
            <a:tailEnd/>
          </a:ln>
        </p:spPr>
        <p:txBody>
          <a:bodyPr>
            <a:spAutoFit/>
          </a:bodyPr>
          <a:lstStyle/>
          <a:p>
            <a:pPr>
              <a:spcBef>
                <a:spcPct val="50000"/>
              </a:spcBef>
            </a:pPr>
            <a:r>
              <a:rPr lang="en-US" altLang="en-US" b="1">
                <a:solidFill>
                  <a:srgbClr val="FF0000"/>
                </a:solidFill>
              </a:rPr>
              <a:t>Groups in which y</a:t>
            </a:r>
            <a:r>
              <a:rPr lang="en-US" altLang="en-US" b="1" baseline="-25000">
                <a:solidFill>
                  <a:srgbClr val="FF0000"/>
                </a:solidFill>
              </a:rPr>
              <a:t>it</a:t>
            </a:r>
            <a:r>
              <a:rPr lang="en-US" altLang="en-US" b="1">
                <a:solidFill>
                  <a:srgbClr val="FF0000"/>
                </a:solidFill>
              </a:rPr>
              <a:t> is always = 0 or always = 1. Cannot compute </a:t>
            </a:r>
            <a:r>
              <a:rPr lang="el-GR" altLang="en-US" b="1">
                <a:solidFill>
                  <a:srgbClr val="FF0000"/>
                </a:solidFill>
                <a:cs typeface="Times New Roman" pitchFamily="18" charset="0"/>
              </a:rPr>
              <a:t>α</a:t>
            </a:r>
            <a:r>
              <a:rPr lang="en-US" altLang="en-US" b="1" baseline="-25000">
                <a:solidFill>
                  <a:srgbClr val="FF0000"/>
                </a:solidFill>
                <a:cs typeface="Times New Roman" pitchFamily="18" charset="0"/>
              </a:rPr>
              <a:t>i</a:t>
            </a:r>
            <a:r>
              <a:rPr lang="en-US" altLang="en-US" b="1">
                <a:solidFill>
                  <a:srgbClr val="FF0000"/>
                </a:solidFill>
                <a:cs typeface="Times New Roman" pitchFamily="18" charset="0"/>
              </a:rPr>
              <a:t>.</a:t>
            </a:r>
            <a:endParaRPr lang="el-GR" altLang="en-US" b="1">
              <a:solidFill>
                <a:srgbClr val="FF0000"/>
              </a:solidFill>
              <a:cs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idx="4294967295"/>
          </p:nvPr>
        </p:nvSpPr>
        <p:spPr>
          <a:xfrm>
            <a:off x="0" y="612775"/>
            <a:ext cx="8229600" cy="1139825"/>
          </a:xfrm>
        </p:spPr>
        <p:txBody>
          <a:bodyPr/>
          <a:lstStyle/>
          <a:p>
            <a:pPr eaLnBrk="1" hangingPunct="1"/>
            <a:r>
              <a:rPr lang="en-US" altLang="en-US" smtClean="0"/>
              <a:t>Conditional Estimation</a:t>
            </a:r>
          </a:p>
        </p:txBody>
      </p:sp>
      <p:sp>
        <p:nvSpPr>
          <p:cNvPr id="98307" name="Rectangle 3"/>
          <p:cNvSpPr>
            <a:spLocks noGrp="1" noChangeArrowheads="1"/>
          </p:cNvSpPr>
          <p:nvPr>
            <p:ph type="body" idx="4294967295"/>
          </p:nvPr>
        </p:nvSpPr>
        <p:spPr>
          <a:xfrm>
            <a:off x="762000" y="1828800"/>
            <a:ext cx="7772400" cy="4530725"/>
          </a:xfrm>
        </p:spPr>
        <p:txBody>
          <a:bodyPr/>
          <a:lstStyle/>
          <a:p>
            <a:pPr eaLnBrk="1" hangingPunct="1"/>
            <a:r>
              <a:rPr lang="en-US" altLang="en-US" smtClean="0">
                <a:latin typeface="Arial" charset="0"/>
              </a:rPr>
              <a:t>Principle:  f(y</a:t>
            </a:r>
            <a:r>
              <a:rPr lang="en-US" altLang="en-US" baseline="-25000" smtClean="0">
                <a:latin typeface="Arial" charset="0"/>
              </a:rPr>
              <a:t>i1</a:t>
            </a:r>
            <a:r>
              <a:rPr lang="en-US" altLang="en-US" smtClean="0">
                <a:latin typeface="Arial" charset="0"/>
              </a:rPr>
              <a:t>,y</a:t>
            </a:r>
            <a:r>
              <a:rPr lang="en-US" altLang="en-US" baseline="-25000" smtClean="0">
                <a:latin typeface="Arial" charset="0"/>
              </a:rPr>
              <a:t>i2</a:t>
            </a:r>
            <a:r>
              <a:rPr lang="en-US" altLang="en-US" smtClean="0">
                <a:latin typeface="Arial" charset="0"/>
              </a:rPr>
              <a:t>,… | some statistic) is free of the fixed effects for some models.</a:t>
            </a:r>
          </a:p>
          <a:p>
            <a:pPr eaLnBrk="1" hangingPunct="1"/>
            <a:r>
              <a:rPr lang="en-US" altLang="en-US" smtClean="0">
                <a:latin typeface="Arial" charset="0"/>
              </a:rPr>
              <a:t>Maximize the conditional log likelihood, given the statistic.</a:t>
            </a:r>
          </a:p>
          <a:p>
            <a:pPr eaLnBrk="1" hangingPunct="1"/>
            <a:r>
              <a:rPr lang="en-US" altLang="en-US" smtClean="0">
                <a:latin typeface="Arial" charset="0"/>
              </a:rPr>
              <a:t>Can estimate </a:t>
            </a:r>
            <a:r>
              <a:rPr lang="el-GR" altLang="en-US" b="1" smtClean="0">
                <a:latin typeface="Arial" charset="0"/>
              </a:rPr>
              <a:t>β</a:t>
            </a:r>
            <a:r>
              <a:rPr lang="en-US" altLang="en-US" smtClean="0">
                <a:latin typeface="Arial" charset="0"/>
              </a:rPr>
              <a:t> without having to estimate </a:t>
            </a:r>
            <a:r>
              <a:rPr lang="el-GR" altLang="en-US" smtClean="0">
                <a:latin typeface="Arial" charset="0"/>
              </a:rPr>
              <a:t>α</a:t>
            </a:r>
            <a:r>
              <a:rPr lang="en-US" altLang="en-US" baseline="-25000" smtClean="0">
                <a:latin typeface="Arial" charset="0"/>
              </a:rPr>
              <a:t>i</a:t>
            </a:r>
            <a:r>
              <a:rPr lang="en-US" altLang="en-US" smtClean="0">
                <a:latin typeface="Arial" charset="0"/>
              </a:rPr>
              <a:t>.</a:t>
            </a:r>
          </a:p>
          <a:p>
            <a:pPr eaLnBrk="1" hangingPunct="1"/>
            <a:r>
              <a:rPr lang="en-US" altLang="en-US" smtClean="0">
                <a:latin typeface="Arial" charset="0"/>
              </a:rPr>
              <a:t>Only feasible for the logit model. (Poisson and a few other continuous variable models. No other discrete choice models.)</a:t>
            </a:r>
            <a:endParaRPr lang="el-GR" altLang="en-US" smtClean="0">
              <a:latin typeface="Arial"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idx="4294967295"/>
          </p:nvPr>
        </p:nvSpPr>
        <p:spPr>
          <a:xfrm>
            <a:off x="914400" y="685800"/>
            <a:ext cx="8229600" cy="1139825"/>
          </a:xfrm>
        </p:spPr>
        <p:txBody>
          <a:bodyPr/>
          <a:lstStyle/>
          <a:p>
            <a:pPr eaLnBrk="1" hangingPunct="1"/>
            <a:r>
              <a:rPr lang="en-US" altLang="en-US" sz="3600" smtClean="0"/>
              <a:t>Binary Logit Conditional Probabiities</a:t>
            </a:r>
          </a:p>
        </p:txBody>
      </p:sp>
      <p:sp>
        <p:nvSpPr>
          <p:cNvPr id="100355" name="Rectangle 3"/>
          <p:cNvSpPr>
            <a:spLocks noGrp="1" noChangeArrowheads="1"/>
          </p:cNvSpPr>
          <p:nvPr>
            <p:ph type="body" idx="4294967295"/>
          </p:nvPr>
        </p:nvSpPr>
        <p:spPr>
          <a:xfrm>
            <a:off x="914400" y="1600200"/>
            <a:ext cx="8229600" cy="4530725"/>
          </a:xfrm>
        </p:spPr>
        <p:txBody>
          <a:bodyPr/>
          <a:lstStyle/>
          <a:p>
            <a:pPr eaLnBrk="1" hangingPunct="1">
              <a:buFont typeface="Wingdings" pitchFamily="2" charset="2"/>
              <a:buNone/>
            </a:pPr>
            <a:r>
              <a:rPr lang="en-US" altLang="en-US" smtClean="0"/>
              <a:t> </a:t>
            </a:r>
          </a:p>
        </p:txBody>
      </p:sp>
      <p:graphicFrame>
        <p:nvGraphicFramePr>
          <p:cNvPr id="100356" name="Object 2"/>
          <p:cNvGraphicFramePr>
            <a:graphicFrameLocks noChangeAspect="1"/>
          </p:cNvGraphicFramePr>
          <p:nvPr/>
        </p:nvGraphicFramePr>
        <p:xfrm>
          <a:off x="1295400" y="1857375"/>
          <a:ext cx="7242175" cy="4619625"/>
        </p:xfrm>
        <a:graphic>
          <a:graphicData uri="http://schemas.openxmlformats.org/presentationml/2006/ole">
            <p:oleObj spid="_x0000_s100358" name="Equation" r:id="rId4" imgW="4457520" imgH="2844720" progId="Equation.DSMT4">
              <p:embed/>
            </p:oleObj>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idx="4294967295"/>
          </p:nvPr>
        </p:nvSpPr>
        <p:spPr>
          <a:xfrm>
            <a:off x="0" y="1143000"/>
            <a:ext cx="8229600" cy="530225"/>
          </a:xfrm>
        </p:spPr>
        <p:txBody>
          <a:bodyPr/>
          <a:lstStyle/>
          <a:p>
            <a:pPr eaLnBrk="1" hangingPunct="1"/>
            <a:r>
              <a:rPr lang="en-US" altLang="en-US" smtClean="0"/>
              <a:t>Example: Two Period Binary Logit</a:t>
            </a:r>
          </a:p>
        </p:txBody>
      </p:sp>
      <p:sp>
        <p:nvSpPr>
          <p:cNvPr id="102403" name="Rectangle 3"/>
          <p:cNvSpPr>
            <a:spLocks noGrp="1" noChangeArrowheads="1"/>
          </p:cNvSpPr>
          <p:nvPr>
            <p:ph type="body" idx="4294967295"/>
          </p:nvPr>
        </p:nvSpPr>
        <p:spPr>
          <a:xfrm>
            <a:off x="914400" y="1600200"/>
            <a:ext cx="8229600" cy="4530725"/>
          </a:xfrm>
        </p:spPr>
        <p:txBody>
          <a:bodyPr/>
          <a:lstStyle/>
          <a:p>
            <a:pPr eaLnBrk="1" hangingPunct="1">
              <a:buFont typeface="Wingdings" pitchFamily="2" charset="2"/>
              <a:buNone/>
            </a:pPr>
            <a:r>
              <a:rPr lang="en-US" altLang="en-US" smtClean="0"/>
              <a:t> </a:t>
            </a:r>
          </a:p>
        </p:txBody>
      </p:sp>
      <p:graphicFrame>
        <p:nvGraphicFramePr>
          <p:cNvPr id="102404" name="Object 2"/>
          <p:cNvGraphicFramePr>
            <a:graphicFrameLocks noChangeAspect="1"/>
          </p:cNvGraphicFramePr>
          <p:nvPr/>
        </p:nvGraphicFramePr>
        <p:xfrm>
          <a:off x="1341438" y="1981200"/>
          <a:ext cx="7116762" cy="4221163"/>
        </p:xfrm>
        <a:graphic>
          <a:graphicData uri="http://schemas.openxmlformats.org/presentationml/2006/ole">
            <p:oleObj spid="_x0000_s102406" name="Equation" r:id="rId4" imgW="5092700" imgH="3022600" progId="Equation.DSMT4">
              <p:embed/>
            </p:oleObj>
          </a:graphicData>
        </a:graphic>
      </p:graphicFrame>
      <p:sp>
        <p:nvSpPr>
          <p:cNvPr id="102405" name="Rectangle 7"/>
          <p:cNvSpPr>
            <a:spLocks noChangeArrowheads="1"/>
          </p:cNvSpPr>
          <p:nvPr/>
        </p:nvSpPr>
        <p:spPr bwMode="auto">
          <a:xfrm>
            <a:off x="1295400" y="3781425"/>
            <a:ext cx="4038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
        <p:nvSpPr>
          <p:cNvPr id="102406" name="Rectangle 8"/>
          <p:cNvSpPr>
            <a:spLocks noChangeArrowheads="1"/>
          </p:cNvSpPr>
          <p:nvPr/>
        </p:nvSpPr>
        <p:spPr bwMode="auto">
          <a:xfrm>
            <a:off x="1295400" y="5562600"/>
            <a:ext cx="4038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450" name="Object 3"/>
          <p:cNvGraphicFramePr>
            <a:graphicFrameLocks noChangeAspect="1"/>
          </p:cNvGraphicFramePr>
          <p:nvPr/>
        </p:nvGraphicFramePr>
        <p:xfrm>
          <a:off x="838200" y="3276600"/>
          <a:ext cx="7624763" cy="3175000"/>
        </p:xfrm>
        <a:graphic>
          <a:graphicData uri="http://schemas.openxmlformats.org/presentationml/2006/ole">
            <p:oleObj spid="_x0000_s104452" name="Equation" r:id="rId3" imgW="4178300" imgH="1739900" progId="Equation.DSMT4">
              <p:embed/>
            </p:oleObj>
          </a:graphicData>
        </a:graphic>
      </p:graphicFrame>
      <p:pic>
        <p:nvPicPr>
          <p:cNvPr id="104451" name="Picture 4"/>
          <p:cNvPicPr>
            <a:picLocks noChangeAspect="1" noChangeArrowheads="1"/>
          </p:cNvPicPr>
          <p:nvPr/>
        </p:nvPicPr>
        <p:blipFill>
          <a:blip r:embed="rId4" cstate="print"/>
          <a:srcRect/>
          <a:stretch>
            <a:fillRect/>
          </a:stretch>
        </p:blipFill>
        <p:spPr bwMode="auto">
          <a:xfrm>
            <a:off x="2286000" y="1295400"/>
            <a:ext cx="4340225" cy="1905000"/>
          </a:xfrm>
          <a:prstGeom prst="rect">
            <a:avLst/>
          </a:prstGeom>
          <a:noFill/>
          <a:ln w="19050">
            <a:noFill/>
            <a:miter lim="800000"/>
            <a:headEnd/>
            <a:tailEnd/>
          </a:ln>
        </p:spPr>
      </p:pic>
      <p:sp>
        <p:nvSpPr>
          <p:cNvPr id="5" name="Rectangle 2"/>
          <p:cNvSpPr txBox="1">
            <a:spLocks noChangeArrowheads="1"/>
          </p:cNvSpPr>
          <p:nvPr/>
        </p:nvSpPr>
        <p:spPr bwMode="auto">
          <a:xfrm>
            <a:off x="457200" y="838200"/>
            <a:ext cx="8229600" cy="530225"/>
          </a:xfrm>
          <a:prstGeom prst="rect">
            <a:avLst/>
          </a:prstGeom>
          <a:noFill/>
          <a:ln w="9525">
            <a:noFill/>
            <a:miter lim="800000"/>
            <a:headEnd/>
            <a:tailEnd/>
          </a:ln>
        </p:spPr>
        <p:txBody>
          <a:bodyPr anchor="b"/>
          <a:lstStyle/>
          <a:p>
            <a:pPr algn="ctr" eaLnBrk="1" hangingPunct="1">
              <a:defRPr/>
            </a:pPr>
            <a:r>
              <a:rPr lang="en-US" altLang="en-US" sz="3200" b="1" kern="0">
                <a:solidFill>
                  <a:schemeClr val="tx2"/>
                </a:solidFill>
                <a:latin typeface="Arial" charset="0"/>
                <a:ea typeface="+mj-ea"/>
              </a:rPr>
              <a:t>Example: </a:t>
            </a:r>
            <a:r>
              <a:rPr lang="en-US" altLang="en-US" sz="3200" b="1" kern="0" smtClean="0">
                <a:solidFill>
                  <a:schemeClr val="tx2"/>
                </a:solidFill>
                <a:latin typeface="Arial" charset="0"/>
                <a:ea typeface="+mj-ea"/>
              </a:rPr>
              <a:t>Seven Period </a:t>
            </a:r>
            <a:r>
              <a:rPr lang="en-US" altLang="en-US" sz="3200" b="1" kern="0">
                <a:solidFill>
                  <a:schemeClr val="tx2"/>
                </a:solidFill>
                <a:latin typeface="Arial" charset="0"/>
                <a:ea typeface="+mj-ea"/>
              </a:rPr>
              <a:t>Binary Logit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3"/>
          <p:cNvPicPr>
            <a:picLocks noChangeAspect="1" noChangeArrowheads="1"/>
          </p:cNvPicPr>
          <p:nvPr/>
        </p:nvPicPr>
        <p:blipFill>
          <a:blip r:embed="rId2" cstate="print"/>
          <a:srcRect/>
          <a:stretch>
            <a:fillRect/>
          </a:stretch>
        </p:blipFill>
        <p:spPr bwMode="auto">
          <a:xfrm>
            <a:off x="1295400" y="990600"/>
            <a:ext cx="6529388" cy="2209800"/>
          </a:xfrm>
          <a:prstGeom prst="rect">
            <a:avLst/>
          </a:prstGeom>
          <a:noFill/>
          <a:ln w="19050">
            <a:noFill/>
            <a:miter lim="800000"/>
            <a:headEnd/>
            <a:tailEnd/>
          </a:ln>
        </p:spPr>
      </p:pic>
      <p:pic>
        <p:nvPicPr>
          <p:cNvPr id="105475" name="Picture 4"/>
          <p:cNvPicPr>
            <a:picLocks noChangeAspect="1" noChangeArrowheads="1"/>
          </p:cNvPicPr>
          <p:nvPr/>
        </p:nvPicPr>
        <p:blipFill>
          <a:blip r:embed="rId3" cstate="print"/>
          <a:srcRect/>
          <a:stretch>
            <a:fillRect/>
          </a:stretch>
        </p:blipFill>
        <p:spPr bwMode="auto">
          <a:xfrm>
            <a:off x="762000" y="3276600"/>
            <a:ext cx="7737475" cy="3276600"/>
          </a:xfrm>
          <a:prstGeom prst="rect">
            <a:avLst/>
          </a:prstGeom>
          <a:noFill/>
          <a:ln w="19050">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498" name="Object 2"/>
          <p:cNvGraphicFramePr>
            <a:graphicFrameLocks noChangeAspect="1"/>
          </p:cNvGraphicFramePr>
          <p:nvPr/>
        </p:nvGraphicFramePr>
        <p:xfrm>
          <a:off x="1066800" y="914400"/>
          <a:ext cx="7086600" cy="1871663"/>
        </p:xfrm>
        <a:graphic>
          <a:graphicData uri="http://schemas.openxmlformats.org/presentationml/2006/ole">
            <p:oleObj spid="_x0000_s106500" name="Equation" r:id="rId3" imgW="4279900" imgH="1130300" progId="Equation.DSMT4">
              <p:embed/>
            </p:oleObj>
          </a:graphicData>
        </a:graphic>
      </p:graphicFrame>
      <p:pic>
        <p:nvPicPr>
          <p:cNvPr id="106499" name="Picture 3"/>
          <p:cNvPicPr>
            <a:picLocks noChangeAspect="1" noChangeArrowheads="1"/>
          </p:cNvPicPr>
          <p:nvPr/>
        </p:nvPicPr>
        <p:blipFill>
          <a:blip r:embed="rId4" cstate="print"/>
          <a:srcRect/>
          <a:stretch>
            <a:fillRect/>
          </a:stretch>
        </p:blipFill>
        <p:spPr bwMode="auto">
          <a:xfrm>
            <a:off x="914400" y="3048000"/>
            <a:ext cx="7750175" cy="32766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p:cNvPicPr>
            <a:picLocks noChangeAspect="1" noChangeArrowheads="1"/>
          </p:cNvPicPr>
          <p:nvPr/>
        </p:nvPicPr>
        <p:blipFill>
          <a:blip r:embed="rId2" cstate="print"/>
          <a:srcRect/>
          <a:stretch>
            <a:fillRect/>
          </a:stretch>
        </p:blipFill>
        <p:spPr bwMode="auto">
          <a:xfrm>
            <a:off x="457200" y="881063"/>
            <a:ext cx="8437563" cy="5291137"/>
          </a:xfrm>
          <a:prstGeom prst="rect">
            <a:avLst/>
          </a:prstGeom>
          <a:noFill/>
          <a:ln w="19050">
            <a:noFill/>
            <a:miter lim="800000"/>
            <a:headEnd/>
            <a:tailEnd/>
          </a:ln>
        </p:spPr>
      </p:pic>
      <p:sp>
        <p:nvSpPr>
          <p:cNvPr id="107523" name="TextBox 2"/>
          <p:cNvSpPr txBox="1">
            <a:spLocks noChangeArrowheads="1"/>
          </p:cNvSpPr>
          <p:nvPr/>
        </p:nvSpPr>
        <p:spPr bwMode="auto">
          <a:xfrm>
            <a:off x="533400" y="6096000"/>
            <a:ext cx="8229600" cy="381000"/>
          </a:xfrm>
          <a:prstGeom prst="rect">
            <a:avLst/>
          </a:prstGeom>
          <a:noFill/>
          <a:ln w="9525">
            <a:noFill/>
            <a:miter lim="800000"/>
            <a:headEnd/>
            <a:tailEnd/>
          </a:ln>
        </p:spPr>
        <p:txBody>
          <a:bodyPr>
            <a:spAutoFit/>
          </a:bodyPr>
          <a:lstStyle/>
          <a:p>
            <a:r>
              <a:rPr lang="en-US" altLang="en-US"/>
              <a:t>The sample is 200 individuals each observed 50 times.</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ChangeAspect="1" noChangeArrowheads="1"/>
          </p:cNvPicPr>
          <p:nvPr/>
        </p:nvPicPr>
        <p:blipFill>
          <a:blip r:embed="rId2" cstate="print"/>
          <a:srcRect/>
          <a:stretch>
            <a:fillRect/>
          </a:stretch>
        </p:blipFill>
        <p:spPr bwMode="auto">
          <a:xfrm>
            <a:off x="762000" y="914400"/>
            <a:ext cx="7710488" cy="4648200"/>
          </a:xfrm>
          <a:prstGeom prst="rect">
            <a:avLst/>
          </a:prstGeom>
          <a:noFill/>
          <a:ln w="19050">
            <a:noFill/>
            <a:miter lim="800000"/>
            <a:headEnd/>
            <a:tailEnd/>
          </a:ln>
        </p:spPr>
      </p:pic>
      <p:sp>
        <p:nvSpPr>
          <p:cNvPr id="108547" name="Oval 2"/>
          <p:cNvSpPr>
            <a:spLocks noChangeArrowheads="1"/>
          </p:cNvSpPr>
          <p:nvPr/>
        </p:nvSpPr>
        <p:spPr bwMode="auto">
          <a:xfrm>
            <a:off x="1524000" y="3733800"/>
            <a:ext cx="2133600" cy="914400"/>
          </a:xfrm>
          <a:prstGeom prst="ellipse">
            <a:avLst/>
          </a:prstGeom>
          <a:solidFill>
            <a:srgbClr val="CCECFF">
              <a:alpha val="38039"/>
            </a:srgbClr>
          </a:solidFill>
          <a:ln w="19050" algn="ctr">
            <a:solidFill>
              <a:schemeClr val="tx1"/>
            </a:solidFill>
            <a:round/>
            <a:headEnd/>
            <a:tailEnd/>
          </a:ln>
        </p:spPr>
        <p:txBody>
          <a:bodyPr wrap="none"/>
          <a:lstStyle/>
          <a:p>
            <a:endParaRPr lang="en-US" altLang="en-US"/>
          </a:p>
        </p:txBody>
      </p:sp>
      <p:sp>
        <p:nvSpPr>
          <p:cNvPr id="108548" name="TextBox 3"/>
          <p:cNvSpPr txBox="1">
            <a:spLocks noChangeArrowheads="1"/>
          </p:cNvSpPr>
          <p:nvPr/>
        </p:nvSpPr>
        <p:spPr bwMode="auto">
          <a:xfrm>
            <a:off x="838200" y="5715000"/>
            <a:ext cx="7543800" cy="646113"/>
          </a:xfrm>
          <a:prstGeom prst="rect">
            <a:avLst/>
          </a:prstGeom>
          <a:noFill/>
          <a:ln w="9525">
            <a:noFill/>
            <a:miter lim="800000"/>
            <a:headEnd/>
            <a:tailEnd/>
          </a:ln>
        </p:spPr>
        <p:txBody>
          <a:bodyPr>
            <a:spAutoFit/>
          </a:bodyPr>
          <a:lstStyle/>
          <a:p>
            <a:r>
              <a:rPr lang="en-US" altLang="en-US"/>
              <a:t>The data are generated from a probit process with b1 = b2 = .5. But, it is fit as a logit model.  The coefficients obey the familiar relationship, 1.6*probit.</a:t>
            </a:r>
          </a:p>
        </p:txBody>
      </p:sp>
      <p:cxnSp>
        <p:nvCxnSpPr>
          <p:cNvPr id="108549" name="Straight Arrow Connector 5"/>
          <p:cNvCxnSpPr>
            <a:cxnSpLocks noChangeShapeType="1"/>
          </p:cNvCxnSpPr>
          <p:nvPr/>
        </p:nvCxnSpPr>
        <p:spPr bwMode="auto">
          <a:xfrm rot="10800000" flipV="1">
            <a:off x="5867400" y="4648200"/>
            <a:ext cx="1447800" cy="457200"/>
          </a:xfrm>
          <a:prstGeom prst="straightConnector1">
            <a:avLst/>
          </a:prstGeom>
          <a:noFill/>
          <a:ln w="19050" algn="ctr">
            <a:solidFill>
              <a:srgbClr val="FF3300"/>
            </a:solidFill>
            <a:round/>
            <a:headEnd/>
            <a:tailEnd type="arrow" w="med" len="med"/>
          </a:ln>
        </p:spPr>
      </p:cxn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p:cNvPicPr>
            <a:picLocks noChangeAspect="1" noChangeArrowheads="1"/>
          </p:cNvPicPr>
          <p:nvPr/>
        </p:nvPicPr>
        <p:blipFill>
          <a:blip r:embed="rId2" cstate="print"/>
          <a:srcRect/>
          <a:stretch>
            <a:fillRect/>
          </a:stretch>
        </p:blipFill>
        <p:spPr bwMode="auto">
          <a:xfrm>
            <a:off x="1066800" y="1143000"/>
            <a:ext cx="6831013" cy="5662613"/>
          </a:xfrm>
          <a:prstGeom prst="rect">
            <a:avLst/>
          </a:prstGeom>
          <a:noFill/>
          <a:ln w="19050">
            <a:noFill/>
            <a:miter lim="800000"/>
            <a:headEnd/>
            <a:tailEnd/>
          </a:ln>
        </p:spPr>
      </p:pic>
      <p:sp>
        <p:nvSpPr>
          <p:cNvPr id="109571" name="TextBox 2"/>
          <p:cNvSpPr txBox="1">
            <a:spLocks noChangeArrowheads="1"/>
          </p:cNvSpPr>
          <p:nvPr/>
        </p:nvSpPr>
        <p:spPr bwMode="auto">
          <a:xfrm>
            <a:off x="2590800" y="762000"/>
            <a:ext cx="3352800" cy="369888"/>
          </a:xfrm>
          <a:prstGeom prst="rect">
            <a:avLst/>
          </a:prstGeom>
          <a:noFill/>
          <a:ln w="9525">
            <a:noFill/>
            <a:miter lim="800000"/>
            <a:headEnd/>
            <a:tailEnd/>
          </a:ln>
        </p:spPr>
        <p:txBody>
          <a:bodyPr>
            <a:spAutoFit/>
          </a:bodyPr>
          <a:lstStyle/>
          <a:p>
            <a:r>
              <a:rPr lang="en-US" altLang="en-US" b="1">
                <a:latin typeface="Arial" charset="0"/>
              </a:rPr>
              <a:t>Large T Results.  T  =  50</a:t>
            </a:r>
          </a:p>
        </p:txBody>
      </p:sp>
      <p:sp>
        <p:nvSpPr>
          <p:cNvPr id="109572" name="TextBox 3"/>
          <p:cNvSpPr txBox="1">
            <a:spLocks noChangeArrowheads="1"/>
          </p:cNvSpPr>
          <p:nvPr/>
        </p:nvSpPr>
        <p:spPr bwMode="auto">
          <a:xfrm>
            <a:off x="4724400" y="1295400"/>
            <a:ext cx="2819400" cy="646113"/>
          </a:xfrm>
          <a:prstGeom prst="rect">
            <a:avLst/>
          </a:prstGeom>
          <a:noFill/>
          <a:ln w="9525">
            <a:noFill/>
            <a:miter lim="800000"/>
            <a:headEnd/>
            <a:tailEnd/>
          </a:ln>
        </p:spPr>
        <p:txBody>
          <a:bodyPr>
            <a:spAutoFit/>
          </a:bodyPr>
          <a:lstStyle/>
          <a:p>
            <a:r>
              <a:rPr lang="en-US" altLang="en-US" b="1">
                <a:solidFill>
                  <a:srgbClr val="FF0000"/>
                </a:solidFill>
              </a:rPr>
              <a:t>Chamberlain estimator is always consistent.</a:t>
            </a:r>
          </a:p>
        </p:txBody>
      </p:sp>
      <p:sp>
        <p:nvSpPr>
          <p:cNvPr id="109573" name="TextBox 4"/>
          <p:cNvSpPr txBox="1">
            <a:spLocks noChangeArrowheads="1"/>
          </p:cNvSpPr>
          <p:nvPr/>
        </p:nvSpPr>
        <p:spPr bwMode="auto">
          <a:xfrm>
            <a:off x="4800600" y="2971800"/>
            <a:ext cx="4038600" cy="646113"/>
          </a:xfrm>
          <a:prstGeom prst="rect">
            <a:avLst/>
          </a:prstGeom>
          <a:noFill/>
          <a:ln w="9525">
            <a:noFill/>
            <a:miter lim="800000"/>
            <a:headEnd/>
            <a:tailEnd/>
          </a:ln>
        </p:spPr>
        <p:txBody>
          <a:bodyPr>
            <a:spAutoFit/>
          </a:bodyPr>
          <a:lstStyle/>
          <a:p>
            <a:r>
              <a:rPr lang="en-US" altLang="en-US" b="1">
                <a:solidFill>
                  <a:srgbClr val="FF0000"/>
                </a:solidFill>
              </a:rPr>
              <a:t>Pooled estimator is consistent because the true model actually has no effects.</a:t>
            </a:r>
          </a:p>
        </p:txBody>
      </p:sp>
      <p:sp>
        <p:nvSpPr>
          <p:cNvPr id="109574" name="TextBox 5"/>
          <p:cNvSpPr txBox="1">
            <a:spLocks noChangeArrowheads="1"/>
          </p:cNvSpPr>
          <p:nvPr/>
        </p:nvSpPr>
        <p:spPr bwMode="auto">
          <a:xfrm>
            <a:off x="4724400" y="4648200"/>
            <a:ext cx="3886200" cy="923925"/>
          </a:xfrm>
          <a:prstGeom prst="rect">
            <a:avLst/>
          </a:prstGeom>
          <a:noFill/>
          <a:ln w="9525">
            <a:noFill/>
            <a:miter lim="800000"/>
            <a:headEnd/>
            <a:tailEnd/>
          </a:ln>
        </p:spPr>
        <p:txBody>
          <a:bodyPr>
            <a:spAutoFit/>
          </a:bodyPr>
          <a:lstStyle/>
          <a:p>
            <a:r>
              <a:rPr lang="en-US" altLang="en-US" b="1">
                <a:solidFill>
                  <a:srgbClr val="FF0000"/>
                </a:solidFill>
              </a:rPr>
              <a:t>Brute force estimator is consistent because the IP problem goes away with large 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a:xfrm>
            <a:off x="914400" y="838200"/>
            <a:ext cx="8229600" cy="530225"/>
          </a:xfrm>
        </p:spPr>
        <p:txBody>
          <a:bodyPr/>
          <a:lstStyle/>
          <a:p>
            <a:pPr eaLnBrk="1" hangingPunct="1"/>
            <a:r>
              <a:rPr lang="en-US" altLang="en-US" smtClean="0"/>
              <a:t>Estimating Partial Effects</a:t>
            </a:r>
          </a:p>
        </p:txBody>
      </p:sp>
      <p:sp>
        <p:nvSpPr>
          <p:cNvPr id="110595" name="Rectangle 3"/>
          <p:cNvSpPr>
            <a:spLocks noGrp="1" noChangeArrowheads="1"/>
          </p:cNvSpPr>
          <p:nvPr>
            <p:ph type="body" idx="4294967295"/>
          </p:nvPr>
        </p:nvSpPr>
        <p:spPr>
          <a:xfrm>
            <a:off x="152400" y="1524000"/>
            <a:ext cx="8686800" cy="4302125"/>
          </a:xfrm>
        </p:spPr>
        <p:txBody>
          <a:bodyPr/>
          <a:lstStyle/>
          <a:p>
            <a:pPr eaLnBrk="1" hangingPunct="1">
              <a:buFont typeface="Wingdings" pitchFamily="2" charset="2"/>
              <a:buNone/>
            </a:pPr>
            <a:r>
              <a:rPr lang="en-US" altLang="en-US" sz="2400" smtClean="0"/>
              <a:t>   </a:t>
            </a:r>
            <a:r>
              <a:rPr lang="en-US" altLang="en-US" sz="2400" smtClean="0">
                <a:latin typeface="Arial" charset="0"/>
                <a:cs typeface="Arial" charset="0"/>
              </a:rPr>
              <a:t>“The fixed effects logit estimator of </a:t>
            </a:r>
            <a:r>
              <a:rPr lang="en-US" altLang="en-US" sz="2400" b="1" smtClean="0">
                <a:latin typeface="Arial" charset="0"/>
                <a:cs typeface="Arial" charset="0"/>
                <a:sym typeface="Symbol" pitchFamily="18" charset="2"/>
              </a:rPr>
              <a:t></a:t>
            </a:r>
            <a:r>
              <a:rPr lang="en-US" altLang="en-US" sz="2400" smtClean="0">
                <a:latin typeface="Arial" charset="0"/>
                <a:cs typeface="Arial" charset="0"/>
              </a:rPr>
              <a:t> immediately gives us the effect of each element of </a:t>
            </a:r>
            <a:r>
              <a:rPr lang="en-US" altLang="en-US" sz="2400" b="1" smtClean="0">
                <a:latin typeface="Arial" charset="0"/>
                <a:cs typeface="Arial" charset="0"/>
              </a:rPr>
              <a:t>x</a:t>
            </a:r>
            <a:r>
              <a:rPr lang="en-US" altLang="en-US" sz="2400" b="1" baseline="-25000" smtClean="0">
                <a:latin typeface="Arial" charset="0"/>
                <a:cs typeface="Arial" charset="0"/>
              </a:rPr>
              <a:t>i</a:t>
            </a:r>
            <a:r>
              <a:rPr lang="en-US" altLang="en-US" sz="2400" smtClean="0">
                <a:latin typeface="Arial" charset="0"/>
                <a:cs typeface="Arial" charset="0"/>
              </a:rPr>
              <a:t> on the </a:t>
            </a:r>
            <a:r>
              <a:rPr lang="en-US" altLang="en-US" sz="2400" b="1" smtClean="0">
                <a:solidFill>
                  <a:srgbClr val="FF3300"/>
                </a:solidFill>
                <a:latin typeface="Arial" charset="0"/>
                <a:cs typeface="Arial" charset="0"/>
              </a:rPr>
              <a:t>log-odds ratio</a:t>
            </a:r>
            <a:r>
              <a:rPr lang="en-US" altLang="en-US" sz="2400" smtClean="0">
                <a:latin typeface="Arial" charset="0"/>
                <a:cs typeface="Arial" charset="0"/>
              </a:rPr>
              <a:t>… Unfortunately, we cannot estimate the partial effects… unless we plug in a value for </a:t>
            </a:r>
            <a:r>
              <a:rPr lang="el-GR" altLang="en-US" sz="2400" smtClean="0">
                <a:latin typeface="Arial" charset="0"/>
                <a:cs typeface="Arial" charset="0"/>
              </a:rPr>
              <a:t>α</a:t>
            </a:r>
            <a:r>
              <a:rPr lang="en-US" altLang="en-US" sz="2400" baseline="-25000" smtClean="0">
                <a:latin typeface="Arial" charset="0"/>
                <a:cs typeface="Arial" charset="0"/>
              </a:rPr>
              <a:t>i</a:t>
            </a:r>
            <a:r>
              <a:rPr lang="en-US" altLang="en-US" sz="2400" smtClean="0">
                <a:latin typeface="Arial" charset="0"/>
                <a:cs typeface="Arial" charset="0"/>
              </a:rPr>
              <a:t>.  Because the distribution of </a:t>
            </a:r>
            <a:r>
              <a:rPr lang="el-GR" altLang="en-US" sz="2400" smtClean="0">
                <a:latin typeface="Arial" charset="0"/>
                <a:cs typeface="Arial" charset="0"/>
              </a:rPr>
              <a:t>α</a:t>
            </a:r>
            <a:r>
              <a:rPr lang="en-US" altLang="en-US" sz="2400" baseline="-25000" smtClean="0">
                <a:latin typeface="Arial" charset="0"/>
                <a:cs typeface="Arial" charset="0"/>
              </a:rPr>
              <a:t>i</a:t>
            </a:r>
            <a:r>
              <a:rPr lang="en-US" altLang="en-US" sz="2400" smtClean="0">
                <a:latin typeface="Arial" charset="0"/>
                <a:cs typeface="Arial" charset="0"/>
              </a:rPr>
              <a:t> is unrestricted – in particular, E[</a:t>
            </a:r>
            <a:r>
              <a:rPr lang="el-GR" altLang="en-US" sz="2400" smtClean="0">
                <a:latin typeface="Arial" charset="0"/>
                <a:cs typeface="Arial" charset="0"/>
              </a:rPr>
              <a:t>α</a:t>
            </a:r>
            <a:r>
              <a:rPr lang="en-US" altLang="en-US" sz="2400" baseline="-25000" smtClean="0">
                <a:latin typeface="Arial" charset="0"/>
                <a:cs typeface="Arial" charset="0"/>
              </a:rPr>
              <a:t>i</a:t>
            </a:r>
            <a:r>
              <a:rPr lang="en-US" altLang="en-US" sz="2400" smtClean="0">
                <a:latin typeface="Arial" charset="0"/>
                <a:cs typeface="Arial" charset="0"/>
              </a:rPr>
              <a:t>] is not necessarily zero – </a:t>
            </a:r>
            <a:r>
              <a:rPr lang="en-US" altLang="en-US" sz="2400" b="1" smtClean="0">
                <a:solidFill>
                  <a:srgbClr val="FF0000"/>
                </a:solidFill>
                <a:latin typeface="Arial" charset="0"/>
                <a:cs typeface="Arial" charset="0"/>
              </a:rPr>
              <a:t>it is hard to know what to plug in for </a:t>
            </a:r>
            <a:r>
              <a:rPr lang="el-GR" altLang="en-US" sz="2400" b="1" smtClean="0">
                <a:solidFill>
                  <a:srgbClr val="FF0000"/>
                </a:solidFill>
                <a:latin typeface="Arial" charset="0"/>
                <a:cs typeface="Arial" charset="0"/>
              </a:rPr>
              <a:t>α</a:t>
            </a:r>
            <a:r>
              <a:rPr lang="en-US" altLang="en-US" sz="2400" b="1" baseline="-25000" smtClean="0">
                <a:solidFill>
                  <a:srgbClr val="FF0000"/>
                </a:solidFill>
                <a:latin typeface="Arial" charset="0"/>
                <a:cs typeface="Arial" charset="0"/>
              </a:rPr>
              <a:t>i</a:t>
            </a:r>
            <a:r>
              <a:rPr lang="en-US" altLang="en-US" sz="2400" b="1" smtClean="0">
                <a:solidFill>
                  <a:srgbClr val="FF0000"/>
                </a:solidFill>
                <a:latin typeface="Arial" charset="0"/>
                <a:cs typeface="Arial" charset="0"/>
              </a:rPr>
              <a:t>.</a:t>
            </a:r>
            <a:r>
              <a:rPr lang="en-US" altLang="en-US" sz="2400" smtClean="0">
                <a:latin typeface="Arial" charset="0"/>
                <a:cs typeface="Arial" charset="0"/>
              </a:rPr>
              <a:t>  In addition, we cannot estimate average partial effects, as doing so would require finding E[</a:t>
            </a:r>
            <a:r>
              <a:rPr lang="el-GR" altLang="en-US" sz="2400" smtClean="0">
                <a:latin typeface="Arial" charset="0"/>
                <a:cs typeface="Arial" charset="0"/>
              </a:rPr>
              <a:t>Λ</a:t>
            </a:r>
            <a:r>
              <a:rPr lang="en-US" altLang="en-US" sz="2400" smtClean="0">
                <a:latin typeface="Arial" charset="0"/>
                <a:cs typeface="Arial" charset="0"/>
              </a:rPr>
              <a:t>(</a:t>
            </a:r>
            <a:r>
              <a:rPr lang="en-US" altLang="en-US" sz="2400" b="1" smtClean="0">
                <a:latin typeface="Arial" charset="0"/>
                <a:cs typeface="Arial" charset="0"/>
              </a:rPr>
              <a:t>x</a:t>
            </a:r>
            <a:r>
              <a:rPr lang="en-US" altLang="en-US" sz="2400" baseline="-25000" smtClean="0">
                <a:latin typeface="Arial" charset="0"/>
                <a:cs typeface="Arial" charset="0"/>
              </a:rPr>
              <a:t>it </a:t>
            </a:r>
            <a:r>
              <a:rPr lang="en-US" altLang="en-US" sz="2400" b="1" smtClean="0">
                <a:latin typeface="Arial" charset="0"/>
                <a:cs typeface="Arial" charset="0"/>
                <a:sym typeface="Symbol" pitchFamily="18" charset="2"/>
              </a:rPr>
              <a:t>+ </a:t>
            </a:r>
            <a:r>
              <a:rPr lang="el-GR" altLang="en-US" sz="2400" smtClean="0">
                <a:latin typeface="Arial" charset="0"/>
                <a:cs typeface="Arial" charset="0"/>
              </a:rPr>
              <a:t>α</a:t>
            </a:r>
            <a:r>
              <a:rPr lang="en-US" altLang="en-US" sz="2400" baseline="-25000" smtClean="0">
                <a:latin typeface="Arial" charset="0"/>
                <a:cs typeface="Arial" charset="0"/>
              </a:rPr>
              <a:t>i</a:t>
            </a:r>
            <a:r>
              <a:rPr lang="en-US" altLang="en-US" sz="2400" smtClean="0">
                <a:latin typeface="Arial" charset="0"/>
                <a:cs typeface="Arial" charset="0"/>
              </a:rPr>
              <a:t>)], a task that apparently requires specifying a distribution for </a:t>
            </a:r>
            <a:r>
              <a:rPr lang="el-GR" altLang="en-US" sz="2400" smtClean="0">
                <a:latin typeface="Arial" charset="0"/>
                <a:cs typeface="Arial" charset="0"/>
              </a:rPr>
              <a:t>α</a:t>
            </a:r>
            <a:r>
              <a:rPr lang="en-US" altLang="en-US" sz="2400" baseline="-25000" smtClean="0">
                <a:latin typeface="Arial" charset="0"/>
                <a:cs typeface="Arial" charset="0"/>
              </a:rPr>
              <a:t>i</a:t>
            </a:r>
            <a:r>
              <a:rPr lang="en-US" altLang="en-US" sz="2400" smtClean="0">
                <a:latin typeface="Arial" charset="0"/>
                <a:cs typeface="Arial" charset="0"/>
              </a:rPr>
              <a:t>.”</a:t>
            </a:r>
          </a:p>
          <a:p>
            <a:pPr eaLnBrk="1" hangingPunct="1">
              <a:buFont typeface="Wingdings" pitchFamily="2" charset="2"/>
              <a:buNone/>
            </a:pPr>
            <a:r>
              <a:rPr lang="en-US" altLang="en-US" sz="2400" smtClean="0">
                <a:latin typeface="Arial" charset="0"/>
                <a:cs typeface="Arial" charset="0"/>
              </a:rPr>
              <a:t>   (Wooldridge, 2010)</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idx="4294967295"/>
          </p:nvPr>
        </p:nvSpPr>
        <p:spPr>
          <a:xfrm>
            <a:off x="0" y="1222375"/>
            <a:ext cx="8229600" cy="530225"/>
          </a:xfrm>
        </p:spPr>
        <p:txBody>
          <a:bodyPr/>
          <a:lstStyle/>
          <a:p>
            <a:pPr eaLnBrk="1" hangingPunct="1"/>
            <a:r>
              <a:rPr lang="en-US" altLang="en-US" smtClean="0"/>
              <a:t>Logit Constant Terms</a:t>
            </a:r>
          </a:p>
        </p:txBody>
      </p:sp>
      <p:graphicFrame>
        <p:nvGraphicFramePr>
          <p:cNvPr id="112643" name="Object 2"/>
          <p:cNvGraphicFramePr>
            <a:graphicFrameLocks noChangeAspect="1"/>
          </p:cNvGraphicFramePr>
          <p:nvPr/>
        </p:nvGraphicFramePr>
        <p:xfrm>
          <a:off x="1524000" y="1981200"/>
          <a:ext cx="6835775" cy="4140200"/>
        </p:xfrm>
        <a:graphic>
          <a:graphicData uri="http://schemas.openxmlformats.org/presentationml/2006/ole">
            <p:oleObj spid="_x0000_s112645" name="Equation" r:id="rId4" imgW="4089400" imgH="2476500" progId="Equation.DSMT4">
              <p:embed/>
            </p:oleObj>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a:xfrm>
            <a:off x="533400" y="838200"/>
            <a:ext cx="7543800" cy="1139825"/>
          </a:xfrm>
        </p:spPr>
        <p:txBody>
          <a:bodyPr/>
          <a:lstStyle/>
          <a:p>
            <a:pPr eaLnBrk="1" hangingPunct="1"/>
            <a:r>
              <a:rPr lang="en-US" altLang="en-US" smtClean="0">
                <a:solidFill>
                  <a:srgbClr val="7030A0"/>
                </a:solidFill>
              </a:rPr>
              <a:t>Advantages and Disadvantages </a:t>
            </a:r>
            <a:br>
              <a:rPr lang="en-US" altLang="en-US" smtClean="0">
                <a:solidFill>
                  <a:srgbClr val="7030A0"/>
                </a:solidFill>
              </a:rPr>
            </a:br>
            <a:r>
              <a:rPr lang="en-US" altLang="en-US" smtClean="0">
                <a:solidFill>
                  <a:srgbClr val="7030A0"/>
                </a:solidFill>
              </a:rPr>
              <a:t>of the FE Model</a:t>
            </a:r>
          </a:p>
        </p:txBody>
      </p:sp>
      <p:sp>
        <p:nvSpPr>
          <p:cNvPr id="114691" name="Rectangle 3"/>
          <p:cNvSpPr>
            <a:spLocks noGrp="1" noChangeArrowheads="1"/>
          </p:cNvSpPr>
          <p:nvPr>
            <p:ph type="body" idx="4294967295"/>
          </p:nvPr>
        </p:nvSpPr>
        <p:spPr>
          <a:xfrm>
            <a:off x="609600" y="1981200"/>
            <a:ext cx="8229600" cy="4530725"/>
          </a:xfrm>
        </p:spPr>
        <p:txBody>
          <a:bodyPr/>
          <a:lstStyle/>
          <a:p>
            <a:pPr eaLnBrk="1" hangingPunct="1"/>
            <a:r>
              <a:rPr lang="en-US" altLang="en-US" smtClean="0">
                <a:latin typeface="Arial" charset="0"/>
              </a:rPr>
              <a:t>Advantages</a:t>
            </a:r>
          </a:p>
          <a:p>
            <a:pPr lvl="1" eaLnBrk="1" hangingPunct="1"/>
            <a:r>
              <a:rPr lang="en-US" altLang="en-US" smtClean="0">
                <a:latin typeface="Arial" charset="0"/>
              </a:rPr>
              <a:t>Allows correlation of effect and regressors</a:t>
            </a:r>
          </a:p>
          <a:p>
            <a:pPr lvl="1" eaLnBrk="1" hangingPunct="1"/>
            <a:r>
              <a:rPr lang="en-US" altLang="en-US" smtClean="0">
                <a:latin typeface="Arial" charset="0"/>
              </a:rPr>
              <a:t>Fairly straightforward to estimate</a:t>
            </a:r>
          </a:p>
          <a:p>
            <a:pPr lvl="1" eaLnBrk="1" hangingPunct="1"/>
            <a:r>
              <a:rPr lang="en-US" altLang="en-US" smtClean="0">
                <a:latin typeface="Arial" charset="0"/>
              </a:rPr>
              <a:t>Simple to interpret</a:t>
            </a:r>
          </a:p>
          <a:p>
            <a:pPr eaLnBrk="1" hangingPunct="1"/>
            <a:r>
              <a:rPr lang="en-US" altLang="en-US" smtClean="0">
                <a:latin typeface="Arial" charset="0"/>
              </a:rPr>
              <a:t>Disadvantages</a:t>
            </a:r>
          </a:p>
          <a:p>
            <a:pPr lvl="1" eaLnBrk="1" hangingPunct="1"/>
            <a:r>
              <a:rPr lang="en-US" altLang="en-US" smtClean="0">
                <a:latin typeface="Arial" charset="0"/>
              </a:rPr>
              <a:t>Model may not contain time invariant variables</a:t>
            </a:r>
          </a:p>
          <a:p>
            <a:pPr lvl="1" eaLnBrk="1" hangingPunct="1"/>
            <a:r>
              <a:rPr lang="en-US" altLang="en-US" smtClean="0">
                <a:latin typeface="Arial" charset="0"/>
              </a:rPr>
              <a:t>Not necessarily simple to estimate if very large samples (Stata just creates the thousands of dummy variables)</a:t>
            </a:r>
          </a:p>
          <a:p>
            <a:pPr lvl="1" eaLnBrk="1" hangingPunct="1"/>
            <a:r>
              <a:rPr lang="en-US" altLang="en-US" b="1" smtClean="0">
                <a:solidFill>
                  <a:srgbClr val="FF3300"/>
                </a:solidFill>
                <a:latin typeface="Arial" charset="0"/>
              </a:rPr>
              <a:t>The incidental parameters problem:  Small T bias</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idx="4294967295"/>
          </p:nvPr>
        </p:nvSpPr>
        <p:spPr>
          <a:xfrm>
            <a:off x="609600" y="1676400"/>
            <a:ext cx="8229600" cy="530225"/>
          </a:xfrm>
        </p:spPr>
        <p:txBody>
          <a:bodyPr/>
          <a:lstStyle/>
          <a:p>
            <a:pPr eaLnBrk="1" hangingPunct="1"/>
            <a:r>
              <a:rPr lang="en-US" altLang="en-US" smtClean="0"/>
              <a:t>Incidental Parameters Problems: Conventional Wisdom</a:t>
            </a:r>
          </a:p>
        </p:txBody>
      </p:sp>
      <p:sp>
        <p:nvSpPr>
          <p:cNvPr id="116739" name="Rectangle 3"/>
          <p:cNvSpPr>
            <a:spLocks noGrp="1" noChangeArrowheads="1"/>
          </p:cNvSpPr>
          <p:nvPr>
            <p:ph type="body" idx="4294967295"/>
          </p:nvPr>
        </p:nvSpPr>
        <p:spPr>
          <a:xfrm>
            <a:off x="457200" y="2362200"/>
            <a:ext cx="8229600" cy="4191000"/>
          </a:xfrm>
        </p:spPr>
        <p:txBody>
          <a:bodyPr/>
          <a:lstStyle/>
          <a:p>
            <a:pPr eaLnBrk="1" hangingPunct="1"/>
            <a:r>
              <a:rPr lang="en-US" altLang="en-US" u="sng" smtClean="0">
                <a:latin typeface="Arial" charset="0"/>
              </a:rPr>
              <a:t>General</a:t>
            </a:r>
            <a:r>
              <a:rPr lang="en-US" altLang="en-US" smtClean="0">
                <a:latin typeface="Arial" charset="0"/>
              </a:rPr>
              <a:t>:  The unconditional MLE is biased in samples with fixed </a:t>
            </a:r>
            <a:r>
              <a:rPr lang="en-US" altLang="en-US" i="1" smtClean="0">
                <a:latin typeface="Arial" charset="0"/>
              </a:rPr>
              <a:t>T</a:t>
            </a:r>
            <a:r>
              <a:rPr lang="en-US" altLang="en-US" smtClean="0">
                <a:latin typeface="Arial" charset="0"/>
              </a:rPr>
              <a:t> except in special cases such as linear or Poisson regression (even when the FEM is the right model).</a:t>
            </a:r>
          </a:p>
          <a:p>
            <a:pPr lvl="1" eaLnBrk="1" hangingPunct="1">
              <a:buFont typeface="Wingdings" pitchFamily="2" charset="2"/>
              <a:buNone/>
            </a:pPr>
            <a:r>
              <a:rPr lang="en-US" altLang="en-US" smtClean="0">
                <a:latin typeface="Arial" charset="0"/>
              </a:rPr>
              <a:t>   The conditional estimator (that bypasses </a:t>
            </a:r>
            <a:br>
              <a:rPr lang="en-US" altLang="en-US" smtClean="0">
                <a:latin typeface="Arial" charset="0"/>
              </a:rPr>
            </a:br>
            <a:r>
              <a:rPr lang="en-US" altLang="en-US" smtClean="0">
                <a:latin typeface="Arial" charset="0"/>
              </a:rPr>
              <a:t>estimation of </a:t>
            </a:r>
            <a:r>
              <a:rPr lang="el-GR" altLang="en-US" smtClean="0">
                <a:latin typeface="Arial" charset="0"/>
              </a:rPr>
              <a:t>α</a:t>
            </a:r>
            <a:r>
              <a:rPr lang="en-US" altLang="en-US" baseline="-25000" smtClean="0">
                <a:latin typeface="Arial" charset="0"/>
              </a:rPr>
              <a:t>i</a:t>
            </a:r>
            <a:r>
              <a:rPr lang="en-US" altLang="en-US" smtClean="0">
                <a:latin typeface="Arial" charset="0"/>
              </a:rPr>
              <a:t>) is consistent.</a:t>
            </a:r>
          </a:p>
          <a:p>
            <a:pPr eaLnBrk="1" hangingPunct="1"/>
            <a:r>
              <a:rPr lang="en-US" altLang="en-US" u="sng" smtClean="0">
                <a:latin typeface="Arial" charset="0"/>
              </a:rPr>
              <a:t>Specific</a:t>
            </a:r>
            <a:r>
              <a:rPr lang="en-US" altLang="en-US" smtClean="0">
                <a:latin typeface="Arial" charset="0"/>
              </a:rPr>
              <a:t>:  Upward bias (experience with probit and logit) in estimators of </a:t>
            </a:r>
            <a:r>
              <a:rPr lang="en-US" altLang="en-US" b="1" smtClean="0">
                <a:latin typeface="Arial" charset="0"/>
                <a:sym typeface="Symbol" pitchFamily="18" charset="2"/>
              </a:rPr>
              <a:t></a:t>
            </a:r>
            <a:endParaRPr lang="en-US" altLang="en-US" b="1" smtClean="0">
              <a:latin typeface="Arial"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a:xfrm>
            <a:off x="457200" y="762000"/>
            <a:ext cx="8229600" cy="685800"/>
          </a:xfrm>
        </p:spPr>
        <p:txBody>
          <a:bodyPr/>
          <a:lstStyle/>
          <a:p>
            <a:r>
              <a:rPr lang="en-US" altLang="en-US" u="sng" smtClean="0"/>
              <a:t>The</a:t>
            </a:r>
            <a:r>
              <a:rPr lang="en-US" altLang="en-US" smtClean="0"/>
              <a:t> Incidental Parameters Problem</a:t>
            </a:r>
          </a:p>
        </p:txBody>
      </p:sp>
      <p:sp>
        <p:nvSpPr>
          <p:cNvPr id="120835" name="Content Placeholder 2"/>
          <p:cNvSpPr>
            <a:spLocks noGrp="1"/>
          </p:cNvSpPr>
          <p:nvPr>
            <p:ph idx="1"/>
          </p:nvPr>
        </p:nvSpPr>
        <p:spPr>
          <a:xfrm>
            <a:off x="457200" y="1676400"/>
            <a:ext cx="8229600" cy="3505200"/>
          </a:xfrm>
        </p:spPr>
        <p:txBody>
          <a:bodyPr/>
          <a:lstStyle/>
          <a:p>
            <a:r>
              <a:rPr lang="en-US" altLang="en-US" smtClean="0"/>
              <a:t>The model is correctly specified</a:t>
            </a:r>
          </a:p>
          <a:p>
            <a:r>
              <a:rPr lang="en-US" altLang="en-US" smtClean="0"/>
              <a:t>The log likelihood is correctly specified and maximized</a:t>
            </a:r>
          </a:p>
          <a:p>
            <a:r>
              <a:rPr lang="en-US" altLang="en-US" smtClean="0"/>
              <a:t>The estimator is inconsistent</a:t>
            </a:r>
          </a:p>
          <a:p>
            <a:pPr lvl="1"/>
            <a:r>
              <a:rPr lang="en-US" altLang="en-US" smtClean="0"/>
              <a:t>The number of parameters grows with N</a:t>
            </a:r>
          </a:p>
          <a:p>
            <a:pPr lvl="1"/>
            <a:r>
              <a:rPr lang="en-US" altLang="en-US" smtClean="0"/>
              <a:t>The “bias” in the MLE gets smaller as T grows</a:t>
            </a:r>
          </a:p>
          <a:p>
            <a:pPr lvl="1"/>
            <a:r>
              <a:rPr lang="en-US" altLang="en-US" smtClean="0"/>
              <a:t>At infinite T, the estimator is consistent in N</a:t>
            </a:r>
          </a:p>
          <a:p>
            <a:r>
              <a:rPr lang="en-US" altLang="en-US" smtClean="0"/>
              <a:t>In the linear FEM, the MLE of </a:t>
            </a:r>
            <a:r>
              <a:rPr lang="en-US" altLang="en-US" smtClean="0">
                <a:sym typeface="Symbol" pitchFamily="18" charset="2"/>
              </a:rPr>
              <a:t></a:t>
            </a:r>
            <a:r>
              <a:rPr lang="en-US" altLang="en-US" baseline="30000" smtClean="0">
                <a:sym typeface="Symbol" pitchFamily="18" charset="2"/>
              </a:rPr>
              <a:t>2</a:t>
            </a:r>
            <a:r>
              <a:rPr lang="en-US" altLang="en-US" smtClean="0">
                <a:sym typeface="Symbol" pitchFamily="18" charset="2"/>
              </a:rPr>
              <a:t> is affected by this problem.</a:t>
            </a:r>
            <a:endParaRPr lang="en-US" altLang="en-US"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381000" y="762000"/>
            <a:ext cx="8229600" cy="609600"/>
          </a:xfrm>
        </p:spPr>
        <p:txBody>
          <a:bodyPr/>
          <a:lstStyle/>
          <a:p>
            <a:pPr eaLnBrk="1" hangingPunct="1"/>
            <a:r>
              <a:rPr lang="en-US" altLang="en-US" smtClean="0"/>
              <a:t>Maximum Likelihood Estimation</a:t>
            </a:r>
          </a:p>
        </p:txBody>
      </p:sp>
      <p:graphicFrame>
        <p:nvGraphicFramePr>
          <p:cNvPr id="118787" name="Object 4"/>
          <p:cNvGraphicFramePr>
            <a:graphicFrameLocks noChangeAspect="1"/>
          </p:cNvGraphicFramePr>
          <p:nvPr/>
        </p:nvGraphicFramePr>
        <p:xfrm>
          <a:off x="717550" y="1589088"/>
          <a:ext cx="7967663" cy="4127500"/>
        </p:xfrm>
        <a:graphic>
          <a:graphicData uri="http://schemas.openxmlformats.org/presentationml/2006/ole">
            <p:oleObj spid="_x0000_s118789" name="Equation" r:id="rId4" imgW="4584700" imgH="2374900" progId="Equation.DSMT4">
              <p:embed/>
            </p:oleObj>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p:cNvPicPr>
            <a:picLocks noChangeAspect="1" noChangeArrowheads="1"/>
          </p:cNvPicPr>
          <p:nvPr/>
        </p:nvPicPr>
        <p:blipFill>
          <a:blip r:embed="rId2" cstate="print"/>
          <a:srcRect/>
          <a:stretch>
            <a:fillRect/>
          </a:stretch>
        </p:blipFill>
        <p:spPr bwMode="auto">
          <a:xfrm>
            <a:off x="1371600" y="808038"/>
            <a:ext cx="7065963" cy="601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p:cNvPicPr>
            <a:picLocks noChangeAspect="1" noChangeArrowheads="1"/>
          </p:cNvPicPr>
          <p:nvPr/>
        </p:nvPicPr>
        <p:blipFill>
          <a:blip r:embed="rId2" cstate="print"/>
          <a:srcRect/>
          <a:stretch>
            <a:fillRect/>
          </a:stretch>
        </p:blipFill>
        <p:spPr bwMode="auto">
          <a:xfrm>
            <a:off x="6477000" y="2133600"/>
            <a:ext cx="2524125" cy="2917825"/>
          </a:xfrm>
          <a:prstGeom prst="rect">
            <a:avLst/>
          </a:prstGeom>
          <a:noFill/>
          <a:ln w="9525">
            <a:noFill/>
            <a:miter lim="800000"/>
            <a:headEnd/>
            <a:tailEnd/>
          </a:ln>
        </p:spPr>
      </p:pic>
      <p:pic>
        <p:nvPicPr>
          <p:cNvPr id="122883" name="Picture 3"/>
          <p:cNvPicPr>
            <a:picLocks noChangeAspect="1" noChangeArrowheads="1"/>
          </p:cNvPicPr>
          <p:nvPr/>
        </p:nvPicPr>
        <p:blipFill>
          <a:blip r:embed="rId3" cstate="print"/>
          <a:srcRect/>
          <a:stretch>
            <a:fillRect/>
          </a:stretch>
        </p:blipFill>
        <p:spPr bwMode="auto">
          <a:xfrm>
            <a:off x="304800" y="1768475"/>
            <a:ext cx="6121400" cy="3946525"/>
          </a:xfrm>
          <a:prstGeom prst="rect">
            <a:avLst/>
          </a:prstGeom>
          <a:noFill/>
          <a:ln w="9525">
            <a:noFill/>
            <a:miter lim="800000"/>
            <a:headEnd/>
            <a:tailEnd/>
          </a:ln>
        </p:spPr>
      </p:pic>
      <p:sp>
        <p:nvSpPr>
          <p:cNvPr id="122884" name="Title 1"/>
          <p:cNvSpPr>
            <a:spLocks noGrp="1"/>
          </p:cNvSpPr>
          <p:nvPr>
            <p:ph type="title"/>
          </p:nvPr>
        </p:nvSpPr>
        <p:spPr>
          <a:xfrm>
            <a:off x="457200" y="533400"/>
            <a:ext cx="8229600" cy="838200"/>
          </a:xfrm>
        </p:spPr>
        <p:txBody>
          <a:bodyPr/>
          <a:lstStyle/>
          <a:p>
            <a:r>
              <a:rPr lang="en-US" altLang="en-US" smtClean="0"/>
              <a:t>The Incidental Parameters Problem</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pPr eaLnBrk="1" hangingPunct="1"/>
            <a:r>
              <a:rPr lang="en-US" altLang="en-US" smtClean="0"/>
              <a:t>What We KNOW - Analytic</a:t>
            </a:r>
          </a:p>
        </p:txBody>
      </p:sp>
      <p:sp>
        <p:nvSpPr>
          <p:cNvPr id="174083" name="Rectangle 3"/>
          <p:cNvSpPr>
            <a:spLocks noGrp="1" noChangeArrowheads="1"/>
          </p:cNvSpPr>
          <p:nvPr>
            <p:ph idx="1"/>
          </p:nvPr>
        </p:nvSpPr>
        <p:spPr/>
        <p:txBody>
          <a:bodyPr/>
          <a:lstStyle/>
          <a:p>
            <a:pPr marL="342900" indent="-342900" eaLnBrk="1" hangingPunct="1"/>
            <a:r>
              <a:rPr lang="en-US" altLang="en-US" smtClean="0"/>
              <a:t>Newey and Hahn: MLE converges in probability to a vector of constants. (Variance diminishes with increase in N).</a:t>
            </a:r>
          </a:p>
          <a:p>
            <a:pPr marL="342900" indent="-342900" eaLnBrk="1" hangingPunct="1"/>
            <a:r>
              <a:rPr lang="en-US" altLang="en-US" smtClean="0"/>
              <a:t>Abrevaya and Hsiao: Logit estimator converges to 2</a:t>
            </a:r>
            <a:r>
              <a:rPr lang="en-US" altLang="en-US" b="1" smtClean="0">
                <a:sym typeface="Symbol" pitchFamily="18" charset="2"/>
              </a:rPr>
              <a:t></a:t>
            </a:r>
            <a:r>
              <a:rPr lang="en-US" altLang="en-US" smtClean="0">
                <a:sym typeface="Symbol" pitchFamily="18" charset="2"/>
              </a:rPr>
              <a:t> when T = 2.</a:t>
            </a:r>
            <a:endParaRPr lang="en-US" altLang="en-US" b="1" smtClean="0"/>
          </a:p>
          <a:p>
            <a:pPr marL="342900" indent="-342900" eaLnBrk="1" hangingPunct="1"/>
            <a:r>
              <a:rPr lang="en-US" altLang="en-US" smtClean="0"/>
              <a:t>Han, Schmidt, Greene: Probit estimator converges to 2</a:t>
            </a:r>
            <a:r>
              <a:rPr lang="en-US" altLang="en-US" b="1" smtClean="0">
                <a:sym typeface="Symbol" pitchFamily="18" charset="2"/>
              </a:rPr>
              <a:t></a:t>
            </a:r>
            <a:r>
              <a:rPr lang="en-US" altLang="en-US" smtClean="0">
                <a:sym typeface="Symbol" pitchFamily="18" charset="2"/>
              </a:rPr>
              <a:t> when T = 2.</a:t>
            </a:r>
            <a:endParaRPr lang="en-US" altLang="en-US" b="1" smtClean="0"/>
          </a:p>
          <a:p>
            <a:pPr marL="342900" indent="-342900" eaLnBrk="1" hangingPunct="1"/>
            <a:endParaRPr lang="en-US" altLang="en-US" smtClean="0"/>
          </a:p>
        </p:txBody>
      </p:sp>
    </p:spTree>
    <p:extLst>
      <p:ext uri="{BB962C8B-B14F-4D97-AF65-F5344CB8AC3E}">
        <p14:creationId xmlns="" xmlns:p14="http://schemas.microsoft.com/office/powerpoint/2010/main" val="39640178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381000" y="762000"/>
            <a:ext cx="8229600" cy="838200"/>
          </a:xfrm>
        </p:spPr>
        <p:txBody>
          <a:bodyPr/>
          <a:lstStyle/>
          <a:p>
            <a:pPr eaLnBrk="1" hangingPunct="1"/>
            <a:r>
              <a:rPr lang="en-US" altLang="en-US" sz="2800" smtClean="0"/>
              <a:t>What We THINK We Know – Monte Carlo</a:t>
            </a:r>
          </a:p>
        </p:txBody>
      </p:sp>
      <p:sp>
        <p:nvSpPr>
          <p:cNvPr id="176131" name="Rectangle 3"/>
          <p:cNvSpPr>
            <a:spLocks noGrp="1" noChangeArrowheads="1"/>
          </p:cNvSpPr>
          <p:nvPr>
            <p:ph idx="1"/>
          </p:nvPr>
        </p:nvSpPr>
        <p:spPr/>
        <p:txBody>
          <a:bodyPr/>
          <a:lstStyle/>
          <a:p>
            <a:pPr marL="342900" indent="-342900" eaLnBrk="1" hangingPunct="1"/>
            <a:r>
              <a:rPr lang="en-US" altLang="en-US" smtClean="0"/>
              <a:t>Heckman:</a:t>
            </a:r>
          </a:p>
          <a:p>
            <a:pPr marL="742950" lvl="1" indent="-285750" eaLnBrk="1" hangingPunct="1"/>
            <a:r>
              <a:rPr lang="en-US" altLang="en-US" smtClean="0"/>
              <a:t>Bias in probit estimator is small if T </a:t>
            </a:r>
            <a:r>
              <a:rPr lang="en-US" altLang="en-US" smtClean="0">
                <a:sym typeface="Symbol" pitchFamily="18" charset="2"/>
              </a:rPr>
              <a:t></a:t>
            </a:r>
            <a:r>
              <a:rPr lang="en-US" altLang="en-US" smtClean="0"/>
              <a:t> 8</a:t>
            </a:r>
          </a:p>
          <a:p>
            <a:pPr marL="742950" lvl="1" indent="-285750" eaLnBrk="1" hangingPunct="1"/>
            <a:r>
              <a:rPr lang="en-US" altLang="en-US" smtClean="0"/>
              <a:t>Bias in probit estimator is toward 0 in some cases</a:t>
            </a:r>
          </a:p>
          <a:p>
            <a:pPr marL="342900" indent="-342900" eaLnBrk="1" hangingPunct="1"/>
            <a:r>
              <a:rPr lang="en-US" altLang="en-US" smtClean="0"/>
              <a:t>Katz (et al – numerous others), Greene</a:t>
            </a:r>
          </a:p>
          <a:p>
            <a:pPr marL="742950" lvl="1" indent="-285750" eaLnBrk="1" hangingPunct="1"/>
            <a:r>
              <a:rPr lang="en-US" altLang="en-US" smtClean="0"/>
              <a:t>Bias in probit and logit estimators is large</a:t>
            </a:r>
          </a:p>
          <a:p>
            <a:pPr marL="742950" lvl="1" indent="-285750" eaLnBrk="1" hangingPunct="1"/>
            <a:r>
              <a:rPr lang="en-US" altLang="en-US" smtClean="0"/>
              <a:t>Upward bias persists even as T </a:t>
            </a:r>
            <a:r>
              <a:rPr lang="en-US" altLang="en-US" smtClean="0">
                <a:sym typeface="Symbol" pitchFamily="18" charset="2"/>
              </a:rPr>
              <a:t></a:t>
            </a:r>
            <a:r>
              <a:rPr lang="en-US" altLang="en-US" smtClean="0"/>
              <a:t> 20</a:t>
            </a:r>
          </a:p>
          <a:p>
            <a:pPr marL="742950" lvl="1" indent="-285750" eaLnBrk="1" hangingPunct="1"/>
            <a:r>
              <a:rPr lang="en-US" altLang="en-US" smtClean="0"/>
              <a:t>Bias does vanish, mostly by T = 20</a:t>
            </a:r>
          </a:p>
        </p:txBody>
      </p:sp>
    </p:spTree>
    <p:extLst>
      <p:ext uri="{BB962C8B-B14F-4D97-AF65-F5344CB8AC3E}">
        <p14:creationId xmlns="" xmlns:p14="http://schemas.microsoft.com/office/powerpoint/2010/main" val="31134467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pPr eaLnBrk="1" hangingPunct="1"/>
            <a:r>
              <a:rPr lang="en-US" altLang="en-US" smtClean="0"/>
              <a:t>Heckman’s Monte Carlo Study</a:t>
            </a:r>
          </a:p>
        </p:txBody>
      </p:sp>
      <p:pic>
        <p:nvPicPr>
          <p:cNvPr id="178179" name="Picture 7"/>
          <p:cNvPicPr>
            <a:picLocks noChangeAspect="1" noChangeArrowheads="1"/>
          </p:cNvPicPr>
          <p:nvPr/>
        </p:nvPicPr>
        <p:blipFill>
          <a:blip r:embed="rId3" cstate="print"/>
          <a:srcRect/>
          <a:stretch>
            <a:fillRect/>
          </a:stretch>
        </p:blipFill>
        <p:spPr bwMode="auto">
          <a:xfrm>
            <a:off x="381000" y="1828800"/>
            <a:ext cx="5791200" cy="1104900"/>
          </a:xfrm>
          <a:prstGeom prst="rect">
            <a:avLst/>
          </a:prstGeom>
          <a:noFill/>
          <a:ln w="9525">
            <a:noFill/>
            <a:miter lim="800000"/>
            <a:headEnd/>
            <a:tailEnd/>
          </a:ln>
        </p:spPr>
      </p:pic>
      <p:pic>
        <p:nvPicPr>
          <p:cNvPr id="178180" name="Picture 8"/>
          <p:cNvPicPr>
            <a:picLocks noChangeAspect="1" noChangeArrowheads="1"/>
          </p:cNvPicPr>
          <p:nvPr/>
        </p:nvPicPr>
        <p:blipFill>
          <a:blip r:embed="rId4" cstate="print"/>
          <a:srcRect/>
          <a:stretch>
            <a:fillRect/>
          </a:stretch>
        </p:blipFill>
        <p:spPr bwMode="auto">
          <a:xfrm>
            <a:off x="3733800" y="2133600"/>
            <a:ext cx="4724400" cy="981075"/>
          </a:xfrm>
          <a:prstGeom prst="rect">
            <a:avLst/>
          </a:prstGeom>
          <a:noFill/>
          <a:ln w="9525">
            <a:noFill/>
            <a:miter lim="800000"/>
            <a:headEnd/>
            <a:tailEnd/>
          </a:ln>
        </p:spPr>
      </p:pic>
      <p:pic>
        <p:nvPicPr>
          <p:cNvPr id="178181" name="Picture 9"/>
          <p:cNvPicPr>
            <a:picLocks noChangeAspect="1" noChangeArrowheads="1"/>
          </p:cNvPicPr>
          <p:nvPr/>
        </p:nvPicPr>
        <p:blipFill>
          <a:blip r:embed="rId5" cstate="print"/>
          <a:srcRect/>
          <a:stretch>
            <a:fillRect/>
          </a:stretch>
        </p:blipFill>
        <p:spPr bwMode="auto">
          <a:xfrm>
            <a:off x="1143000" y="3228975"/>
            <a:ext cx="6553200" cy="3019425"/>
          </a:xfrm>
          <a:prstGeom prst="rect">
            <a:avLst/>
          </a:prstGeom>
          <a:noFill/>
          <a:ln w="9525">
            <a:noFill/>
            <a:miter lim="800000"/>
            <a:headEnd/>
            <a:tailEnd/>
          </a:ln>
        </p:spPr>
      </p:pic>
      <p:sp>
        <p:nvSpPr>
          <p:cNvPr id="178182" name="Line 10"/>
          <p:cNvSpPr>
            <a:spLocks noChangeShapeType="1"/>
          </p:cNvSpPr>
          <p:nvPr/>
        </p:nvSpPr>
        <p:spPr bwMode="auto">
          <a:xfrm flipV="1">
            <a:off x="3200400" y="2743200"/>
            <a:ext cx="0" cy="304800"/>
          </a:xfrm>
          <a:prstGeom prst="line">
            <a:avLst/>
          </a:prstGeom>
          <a:noFill/>
          <a:ln w="19050">
            <a:solidFill>
              <a:srgbClr val="FF3300"/>
            </a:solidFill>
            <a:round/>
            <a:headEnd/>
            <a:tailEnd type="triangle" w="med" len="med"/>
          </a:ln>
        </p:spPr>
        <p:txBody>
          <a:bodyPr wrap="none"/>
          <a:lstStyle/>
          <a:p>
            <a:endParaRPr lang="en-US"/>
          </a:p>
        </p:txBody>
      </p:sp>
    </p:spTree>
    <p:extLst>
      <p:ext uri="{BB962C8B-B14F-4D97-AF65-F5344CB8AC3E}">
        <p14:creationId xmlns="" xmlns:p14="http://schemas.microsoft.com/office/powerpoint/2010/main" val="18331429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pPr eaLnBrk="1" hangingPunct="1"/>
            <a:r>
              <a:rPr lang="en-US" altLang="en-US" sz="2000" smtClean="0"/>
              <a:t>Some Familiar Territory – A Monte Carlo Study of the FE Estimator: Probit vs. Logit</a:t>
            </a:r>
            <a:br>
              <a:rPr lang="en-US" altLang="en-US" sz="2000" smtClean="0"/>
            </a:br>
            <a:r>
              <a:rPr lang="en-US" altLang="en-US" sz="2000" smtClean="0"/>
              <a:t>(Greene, The Econometrics Journal, 7, 2004, pp. 98-119)</a:t>
            </a:r>
          </a:p>
        </p:txBody>
      </p:sp>
      <p:sp>
        <p:nvSpPr>
          <p:cNvPr id="180227" name="Rectangle 3"/>
          <p:cNvSpPr>
            <a:spLocks noGrp="1" noChangeArrowheads="1"/>
          </p:cNvSpPr>
          <p:nvPr>
            <p:ph idx="1"/>
          </p:nvPr>
        </p:nvSpPr>
        <p:spPr/>
        <p:txBody>
          <a:bodyPr/>
          <a:lstStyle/>
          <a:p>
            <a:pPr marL="342900" indent="-342900" eaLnBrk="1" hangingPunct="1"/>
            <a:endParaRPr lang="en-US" altLang="en-US" smtClean="0"/>
          </a:p>
          <a:p>
            <a:pPr marL="342900" indent="-342900" eaLnBrk="1" hangingPunct="1"/>
            <a:endParaRPr lang="en-US" altLang="en-US" smtClean="0"/>
          </a:p>
        </p:txBody>
      </p:sp>
      <p:graphicFrame>
        <p:nvGraphicFramePr>
          <p:cNvPr id="180228" name="Object 4"/>
          <p:cNvGraphicFramePr>
            <a:graphicFrameLocks noChangeAspect="1"/>
          </p:cNvGraphicFramePr>
          <p:nvPr/>
        </p:nvGraphicFramePr>
        <p:xfrm>
          <a:off x="171450" y="2733675"/>
          <a:ext cx="8802688" cy="2828925"/>
        </p:xfrm>
        <a:graphic>
          <a:graphicData uri="http://schemas.openxmlformats.org/presentationml/2006/ole">
            <p:oleObj spid="_x0000_s207875" name="Bitmap Image" r:id="rId4" imgW="8802329" imgH="2448267" progId="PBrush">
              <p:embed/>
            </p:oleObj>
          </a:graphicData>
        </a:graphic>
      </p:graphicFrame>
      <p:sp>
        <p:nvSpPr>
          <p:cNvPr id="180229" name="Text Box 5"/>
          <p:cNvSpPr txBox="1">
            <a:spLocks noChangeArrowheads="1"/>
          </p:cNvSpPr>
          <p:nvPr/>
        </p:nvSpPr>
        <p:spPr bwMode="auto">
          <a:xfrm>
            <a:off x="1981200" y="1752600"/>
            <a:ext cx="5257800" cy="822325"/>
          </a:xfrm>
          <a:prstGeom prst="rect">
            <a:avLst/>
          </a:prstGeom>
          <a:noFill/>
          <a:ln w="9525">
            <a:noFill/>
            <a:miter lim="800000"/>
            <a:headEnd/>
            <a:tailEnd/>
          </a:ln>
        </p:spPr>
        <p:txBody>
          <a:bodyPr>
            <a:spAutoFit/>
          </a:bodyPr>
          <a:lstStyle/>
          <a:p>
            <a:pPr eaLnBrk="1" hangingPunct="1">
              <a:spcBef>
                <a:spcPct val="50000"/>
              </a:spcBef>
            </a:pPr>
            <a:r>
              <a:rPr lang="en-US" altLang="en-US" sz="2400">
                <a:latin typeface="Impact" pitchFamily="34" charset="0"/>
              </a:rPr>
              <a:t>Estimates of Coefficients and Marginal Effects at the Implied Data Means</a:t>
            </a:r>
          </a:p>
        </p:txBody>
      </p:sp>
      <p:sp>
        <p:nvSpPr>
          <p:cNvPr id="180230" name="Text Box 6"/>
          <p:cNvSpPr txBox="1">
            <a:spLocks noChangeArrowheads="1"/>
          </p:cNvSpPr>
          <p:nvPr/>
        </p:nvSpPr>
        <p:spPr bwMode="auto">
          <a:xfrm>
            <a:off x="304800" y="5562600"/>
            <a:ext cx="8458200" cy="641350"/>
          </a:xfrm>
          <a:prstGeom prst="rect">
            <a:avLst/>
          </a:prstGeom>
          <a:noFill/>
          <a:ln w="19050">
            <a:noFill/>
            <a:miter lim="800000"/>
            <a:headEnd/>
            <a:tailEnd/>
          </a:ln>
        </p:spPr>
        <p:txBody>
          <a:bodyPr>
            <a:spAutoFit/>
          </a:bodyPr>
          <a:lstStyle/>
          <a:p>
            <a:pPr>
              <a:spcBef>
                <a:spcPct val="50000"/>
              </a:spcBef>
            </a:pPr>
            <a:r>
              <a:rPr lang="en-US" altLang="en-US" b="1">
                <a:latin typeface="Arial" charset="0"/>
              </a:rPr>
              <a:t>Results are scaled so the desired quantity being estimated (</a:t>
            </a:r>
            <a:r>
              <a:rPr lang="en-US" altLang="en-US" b="1">
                <a:latin typeface="Arial" charset="0"/>
                <a:sym typeface="Symbol" pitchFamily="18" charset="2"/>
              </a:rPr>
              <a:t>, , marginal effects) all equal 1.0 in the population.</a:t>
            </a:r>
          </a:p>
        </p:txBody>
      </p:sp>
    </p:spTree>
    <p:extLst>
      <p:ext uri="{BB962C8B-B14F-4D97-AF65-F5344CB8AC3E}">
        <p14:creationId xmlns="" xmlns:p14="http://schemas.microsoft.com/office/powerpoint/2010/main" val="12090736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3"/>
          <p:cNvPicPr>
            <a:picLocks noChangeAspect="1" noChangeArrowheads="1"/>
          </p:cNvPicPr>
          <p:nvPr/>
        </p:nvPicPr>
        <p:blipFill>
          <a:blip r:embed="rId2" cstate="print"/>
          <a:srcRect/>
          <a:stretch>
            <a:fillRect/>
          </a:stretch>
        </p:blipFill>
        <p:spPr bwMode="auto">
          <a:xfrm>
            <a:off x="685800" y="1219200"/>
            <a:ext cx="7239000" cy="2133600"/>
          </a:xfrm>
          <a:prstGeom prst="rect">
            <a:avLst/>
          </a:prstGeom>
          <a:noFill/>
          <a:ln w="9525">
            <a:noFill/>
            <a:miter lim="800000"/>
            <a:headEnd/>
            <a:tailEnd/>
          </a:ln>
        </p:spPr>
      </p:pic>
      <p:pic>
        <p:nvPicPr>
          <p:cNvPr id="132099" name="Picture 4"/>
          <p:cNvPicPr>
            <a:picLocks noChangeAspect="1" noChangeArrowheads="1"/>
          </p:cNvPicPr>
          <p:nvPr/>
        </p:nvPicPr>
        <p:blipFill>
          <a:blip r:embed="rId3" cstate="print"/>
          <a:srcRect/>
          <a:stretch>
            <a:fillRect/>
          </a:stretch>
        </p:blipFill>
        <p:spPr bwMode="auto">
          <a:xfrm>
            <a:off x="685800" y="2255838"/>
            <a:ext cx="7239000" cy="2046287"/>
          </a:xfrm>
          <a:prstGeom prst="rect">
            <a:avLst/>
          </a:prstGeom>
          <a:noFill/>
          <a:ln w="9525">
            <a:noFill/>
            <a:miter lim="800000"/>
            <a:headEnd/>
            <a:tailEnd/>
          </a:ln>
        </p:spPr>
      </p:pic>
      <p:sp>
        <p:nvSpPr>
          <p:cNvPr id="132100" name="Rectangle 2"/>
          <p:cNvSpPr>
            <a:spLocks noChangeArrowheads="1"/>
          </p:cNvSpPr>
          <p:nvPr/>
        </p:nvSpPr>
        <p:spPr bwMode="auto">
          <a:xfrm>
            <a:off x="2971800" y="3916363"/>
            <a:ext cx="3886200" cy="304800"/>
          </a:xfrm>
          <a:prstGeom prst="rect">
            <a:avLst/>
          </a:prstGeom>
          <a:solidFill>
            <a:srgbClr val="FF0000">
              <a:alpha val="20000"/>
            </a:srgbClr>
          </a:solidFill>
          <a:ln w="19050" algn="ctr">
            <a:noFill/>
            <a:round/>
            <a:headEnd/>
            <a:tailEnd/>
          </a:ln>
        </p:spPr>
        <p:txBody>
          <a:bodyPr wrap="none"/>
          <a:lstStyle/>
          <a:p>
            <a:endParaRPr lang="en-US" altLang="en-US"/>
          </a:p>
        </p:txBody>
      </p:sp>
      <p:sp>
        <p:nvSpPr>
          <p:cNvPr id="132101" name="Rectangle 7"/>
          <p:cNvSpPr>
            <a:spLocks noChangeArrowheads="1"/>
          </p:cNvSpPr>
          <p:nvPr/>
        </p:nvSpPr>
        <p:spPr bwMode="auto">
          <a:xfrm>
            <a:off x="965200" y="2682875"/>
            <a:ext cx="6883400" cy="800100"/>
          </a:xfrm>
          <a:prstGeom prst="rect">
            <a:avLst/>
          </a:prstGeom>
          <a:solidFill>
            <a:srgbClr val="FF0000">
              <a:alpha val="20000"/>
            </a:srgbClr>
          </a:solidFill>
          <a:ln w="19050" algn="ctr">
            <a:noFill/>
            <a:round/>
            <a:headEnd/>
            <a:tailEnd/>
          </a:ln>
        </p:spPr>
        <p:txBody>
          <a:bodyPr wrap="none"/>
          <a:lstStyle/>
          <a:p>
            <a:endParaRPr lang="en-US" altLang="en-US"/>
          </a:p>
        </p:txBody>
      </p:sp>
      <p:sp>
        <p:nvSpPr>
          <p:cNvPr id="10" name="TextBox 2"/>
          <p:cNvSpPr txBox="1">
            <a:spLocks noChangeArrowheads="1"/>
          </p:cNvSpPr>
          <p:nvPr/>
        </p:nvSpPr>
        <p:spPr bwMode="auto">
          <a:xfrm>
            <a:off x="304800" y="755835"/>
            <a:ext cx="8510588" cy="523875"/>
          </a:xfrm>
          <a:prstGeom prst="rect">
            <a:avLst/>
          </a:prstGeom>
          <a:solidFill>
            <a:srgbClr val="7030A0"/>
          </a:solidFill>
          <a:ln>
            <a:noFill/>
          </a:ln>
          <a:scene3d>
            <a:camera prst="orthographicFront"/>
            <a:lightRig rig="threePt" dir="t"/>
          </a:scene3d>
          <a:sp3d>
            <a:bevelT/>
          </a:sp3d>
        </p:spPr>
        <p:txBody>
          <a:bodyPr>
            <a:spAutoFit/>
          </a:bodyPr>
          <a:lstStyle>
            <a:lvl1pPr>
              <a:spcBef>
                <a:spcPct val="20000"/>
              </a:spcBef>
              <a:buClr>
                <a:schemeClr val="bg2"/>
              </a:buClr>
              <a:buSzPct val="75000"/>
              <a:buFont typeface="Wingdings" pitchFamily="2" charset="2"/>
              <a:buChar char="p"/>
              <a:defRPr sz="2800">
                <a:solidFill>
                  <a:schemeClr val="tx1"/>
                </a:solidFill>
                <a:latin typeface="Arial" charset="0"/>
                <a:cs typeface="Arial" charset="0"/>
              </a:defRPr>
            </a:lvl1pPr>
            <a:lvl2pPr marL="742950" indent="-285750">
              <a:spcBef>
                <a:spcPct val="20000"/>
              </a:spcBef>
              <a:buClr>
                <a:schemeClr val="tx2"/>
              </a:buClr>
              <a:buSzPct val="75000"/>
              <a:buFont typeface="Wingdings" pitchFamily="2" charset="2"/>
              <a:buChar char="n"/>
              <a:defRPr sz="2400">
                <a:solidFill>
                  <a:schemeClr val="tx1"/>
                </a:solidFill>
                <a:latin typeface="Arial" charset="0"/>
                <a:cs typeface="Arial" charset="0"/>
              </a:defRPr>
            </a:lvl2pPr>
            <a:lvl3pPr marL="1143000" indent="-228600">
              <a:spcBef>
                <a:spcPct val="20000"/>
              </a:spcBef>
              <a:buClr>
                <a:schemeClr val="accent1"/>
              </a:buClr>
              <a:buSzPct val="65000"/>
              <a:buFont typeface="Wingdings" pitchFamily="2" charset="2"/>
              <a:buChar char="p"/>
              <a:defRPr sz="2000">
                <a:solidFill>
                  <a:schemeClr val="tx1"/>
                </a:solidFill>
                <a:latin typeface="Arial" charset="0"/>
                <a:cs typeface="Arial" charset="0"/>
              </a:defRPr>
            </a:lvl3pPr>
            <a:lvl4pPr marL="1600200" indent="-228600">
              <a:spcBef>
                <a:spcPct val="20000"/>
              </a:spcBef>
              <a:buClr>
                <a:schemeClr val="bg2"/>
              </a:buClr>
              <a:buFont typeface="Wingdings" pitchFamily="2" charset="2"/>
              <a:buChar char="§"/>
              <a:defRPr sz="2000">
                <a:solidFill>
                  <a:schemeClr val="tx1"/>
                </a:solidFill>
                <a:latin typeface="Arial" charset="0"/>
                <a:cs typeface="Arial" charset="0"/>
              </a:defRPr>
            </a:lvl4pPr>
            <a:lvl5pPr marL="2057400" indent="-228600">
              <a:spcBef>
                <a:spcPct val="20000"/>
              </a:spcBef>
              <a:buClr>
                <a:schemeClr val="tx2"/>
              </a:buClr>
              <a:buSzPct val="80000"/>
              <a:buFont typeface="Wingdings" pitchFamily="2" charset="2"/>
              <a:buChar char="§"/>
              <a:defRPr sz="2000">
                <a:solidFill>
                  <a:schemeClr val="tx1"/>
                </a:solidFill>
                <a:latin typeface="Arial" charset="0"/>
                <a:cs typeface="Arial" charset="0"/>
              </a:defRPr>
            </a:lvl5pPr>
            <a:lvl6pPr marL="2514600" indent="-22860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Arial" charset="0"/>
                <a:cs typeface="Arial" charset="0"/>
              </a:defRPr>
            </a:lvl6pPr>
            <a:lvl7pPr marL="2971800" indent="-22860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Arial" charset="0"/>
                <a:cs typeface="Arial" charset="0"/>
              </a:defRPr>
            </a:lvl7pPr>
            <a:lvl8pPr marL="3429000" indent="-22860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Arial" charset="0"/>
                <a:cs typeface="Arial" charset="0"/>
              </a:defRPr>
            </a:lvl8pPr>
            <a:lvl9pPr marL="3886200" indent="-22860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Arial" charset="0"/>
                <a:cs typeface="Arial" charset="0"/>
              </a:defRPr>
            </a:lvl9pPr>
          </a:lstStyle>
          <a:p>
            <a:pPr algn="ctr">
              <a:spcBef>
                <a:spcPct val="0"/>
              </a:spcBef>
              <a:buClrTx/>
              <a:buSzTx/>
              <a:buFontTx/>
              <a:buNone/>
              <a:defRPr/>
            </a:pPr>
            <a:r>
              <a:rPr lang="en-US" altLang="en-US" b="1" dirty="0" smtClean="0">
                <a:solidFill>
                  <a:schemeClr val="bg1"/>
                </a:solidFill>
              </a:rPr>
              <a:t>Stata on the True Fixed Effects (Tobit) MLE</a:t>
            </a:r>
            <a:endParaRPr lang="en-US" altLang="en-US" b="1" dirty="0">
              <a:solidFill>
                <a:schemeClr val="bg1"/>
              </a:solidFill>
            </a:endParaRPr>
          </a:p>
        </p:txBody>
      </p:sp>
      <p:sp>
        <p:nvSpPr>
          <p:cNvPr id="7" name="TextBox 6"/>
          <p:cNvSpPr txBox="1"/>
          <p:nvPr/>
        </p:nvSpPr>
        <p:spPr>
          <a:xfrm>
            <a:off x="793750" y="6584950"/>
            <a:ext cx="8350250" cy="276225"/>
          </a:xfrm>
          <a:prstGeom prst="rect">
            <a:avLst/>
          </a:prstGeom>
          <a:solidFill>
            <a:srgbClr val="7030A0"/>
          </a:solidFill>
        </p:spPr>
        <p:txBody>
          <a:bodyPr>
            <a:spAutoFit/>
          </a:bodyPr>
          <a:lstStyle/>
          <a:p>
            <a:pPr>
              <a:defRPr/>
            </a:pPr>
            <a:r>
              <a:rPr lang="en-US" sz="1200" b="1">
                <a:solidFill>
                  <a:schemeClr val="bg1">
                    <a:lumMod val="65000"/>
                  </a:schemeClr>
                </a:solidFill>
                <a:cs typeface="Arial" panose="020B0604020202020204" pitchFamily="34" charset="0"/>
              </a:rPr>
              <a:t>Application</a:t>
            </a:r>
            <a:r>
              <a:rPr lang="en-US" sz="1200" b="1">
                <a:cs typeface="Arial" panose="020B0604020202020204" pitchFamily="34" charset="0"/>
              </a:rPr>
              <a:t>  </a:t>
            </a:r>
            <a:r>
              <a:rPr lang="en-US" sz="1200" b="1">
                <a:solidFill>
                  <a:schemeClr val="bg1">
                    <a:lumMod val="65000"/>
                  </a:schemeClr>
                </a:solidFill>
                <a:cs typeface="Arial" panose="020B0604020202020204" pitchFamily="34" charset="0"/>
              </a:rPr>
              <a:t>True Fixed Effects SFM  </a:t>
            </a:r>
            <a:r>
              <a:rPr lang="en-US" sz="1200" b="1">
                <a:solidFill>
                  <a:schemeClr val="bg1"/>
                </a:solidFill>
                <a:cs typeface="Arial" panose="020B0604020202020204" pitchFamily="34" charset="0"/>
              </a:rPr>
              <a:t>Incidental Parameters Problem   </a:t>
            </a:r>
            <a:r>
              <a:rPr lang="en-US" sz="1200" b="1">
                <a:solidFill>
                  <a:schemeClr val="bg1">
                    <a:lumMod val="65000"/>
                  </a:schemeClr>
                </a:solidFill>
                <a:cs typeface="Arial" panose="020B0604020202020204" pitchFamily="34" charset="0"/>
              </a:rPr>
              <a:t>Consistent Estimation   Conclusions</a:t>
            </a:r>
          </a:p>
        </p:txBody>
      </p:sp>
      <p:sp>
        <p:nvSpPr>
          <p:cNvPr id="132106" name="Rectangle 7"/>
          <p:cNvSpPr>
            <a:spLocks noChangeArrowheads="1"/>
          </p:cNvSpPr>
          <p:nvPr/>
        </p:nvSpPr>
        <p:spPr bwMode="auto">
          <a:xfrm>
            <a:off x="793750" y="6584950"/>
            <a:ext cx="2711450" cy="276225"/>
          </a:xfrm>
          <a:prstGeom prst="rect">
            <a:avLst/>
          </a:prstGeom>
          <a:solidFill>
            <a:srgbClr val="FFC000">
              <a:alpha val="21960"/>
            </a:srgbClr>
          </a:solidFill>
          <a:ln w="19050" algn="ctr">
            <a:noFill/>
            <a:round/>
            <a:headEnd/>
            <a:tailEnd/>
          </a:ln>
        </p:spPr>
        <p:txBody>
          <a:bodyPr wrap="none"/>
          <a:lstStyle/>
          <a:p>
            <a:endParaRPr lang="en-US" altLang="en-US"/>
          </a:p>
        </p:txBody>
      </p:sp>
      <p:sp>
        <p:nvSpPr>
          <p:cNvPr id="132107" name="Rectangle 8"/>
          <p:cNvSpPr>
            <a:spLocks noChangeArrowheads="1"/>
          </p:cNvSpPr>
          <p:nvPr/>
        </p:nvSpPr>
        <p:spPr bwMode="auto">
          <a:xfrm>
            <a:off x="5867400" y="6584950"/>
            <a:ext cx="3276600" cy="276225"/>
          </a:xfrm>
          <a:prstGeom prst="rect">
            <a:avLst/>
          </a:prstGeom>
          <a:solidFill>
            <a:srgbClr val="FFC000">
              <a:alpha val="21960"/>
            </a:srgbClr>
          </a:solidFill>
          <a:ln w="19050" algn="ctr">
            <a:noFill/>
            <a:round/>
            <a:headEnd/>
            <a:tailEnd/>
          </a:ln>
        </p:spPr>
        <p:txBody>
          <a:bodyPr wrap="none"/>
          <a:lstStyle/>
          <a:p>
            <a:endParaRPr lang="en-US" alt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1"/>
          <p:cNvPicPr>
            <a:picLocks noChangeAspect="1"/>
          </p:cNvPicPr>
          <p:nvPr/>
        </p:nvPicPr>
        <p:blipFill>
          <a:blip r:embed="rId2" cstate="print"/>
          <a:srcRect/>
          <a:stretch>
            <a:fillRect/>
          </a:stretch>
        </p:blipFill>
        <p:spPr bwMode="auto">
          <a:xfrm>
            <a:off x="838200" y="2133600"/>
            <a:ext cx="7594600" cy="3733800"/>
          </a:xfrm>
          <a:prstGeom prst="rect">
            <a:avLst/>
          </a:prstGeom>
          <a:noFill/>
          <a:ln w="9525">
            <a:noFill/>
            <a:miter lim="800000"/>
            <a:headEnd/>
            <a:tailEnd/>
          </a:ln>
        </p:spPr>
      </p:pic>
      <p:sp>
        <p:nvSpPr>
          <p:cNvPr id="148483" name="TextBox 2"/>
          <p:cNvSpPr txBox="1">
            <a:spLocks noChangeArrowheads="1"/>
          </p:cNvSpPr>
          <p:nvPr/>
        </p:nvSpPr>
        <p:spPr bwMode="auto">
          <a:xfrm>
            <a:off x="838200" y="1066800"/>
            <a:ext cx="7696200" cy="369888"/>
          </a:xfrm>
          <a:prstGeom prst="rect">
            <a:avLst/>
          </a:prstGeom>
          <a:noFill/>
          <a:ln w="9525">
            <a:noFill/>
            <a:miter lim="800000"/>
            <a:headEnd/>
            <a:tailEnd/>
          </a:ln>
        </p:spPr>
        <p:txBody>
          <a:bodyPr>
            <a:spAutoFit/>
          </a:bodyPr>
          <a:lstStyle/>
          <a:p>
            <a:r>
              <a:rPr lang="en-US" altLang="en-US"/>
              <a:t>Arrived 6 PM April 13, 2015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r>
              <a:rPr lang="en-US" altLang="en-US" smtClean="0"/>
              <a:t>Fixed Effects</a:t>
            </a:r>
          </a:p>
        </p:txBody>
      </p:sp>
      <p:sp>
        <p:nvSpPr>
          <p:cNvPr id="130051" name="Rectangle 3"/>
          <p:cNvSpPr>
            <a:spLocks noGrp="1" noChangeArrowheads="1"/>
          </p:cNvSpPr>
          <p:nvPr>
            <p:ph idx="1"/>
          </p:nvPr>
        </p:nvSpPr>
        <p:spPr>
          <a:xfrm>
            <a:off x="457200" y="1828800"/>
            <a:ext cx="8458200" cy="4724400"/>
          </a:xfrm>
        </p:spPr>
        <p:txBody>
          <a:bodyPr/>
          <a:lstStyle/>
          <a:p>
            <a:pPr eaLnBrk="1" hangingPunct="1">
              <a:lnSpc>
                <a:spcPct val="80000"/>
              </a:lnSpc>
            </a:pPr>
            <a:r>
              <a:rPr lang="en-US" altLang="en-US" sz="2400" smtClean="0"/>
              <a:t>Attention mostly focused on index function models; f(y</a:t>
            </a:r>
            <a:r>
              <a:rPr lang="en-US" altLang="en-US" sz="2400" baseline="-25000" smtClean="0"/>
              <a:t>it</a:t>
            </a:r>
            <a:r>
              <a:rPr lang="en-US" altLang="en-US" sz="2400" smtClean="0"/>
              <a:t>|x</a:t>
            </a:r>
            <a:r>
              <a:rPr lang="en-US" altLang="en-US" sz="2400" baseline="-25000" smtClean="0"/>
              <a:t>it</a:t>
            </a:r>
            <a:r>
              <a:rPr lang="en-US" altLang="en-US" sz="2400" smtClean="0"/>
              <a:t>) = some function of x</a:t>
            </a:r>
            <a:r>
              <a:rPr lang="en-US" altLang="en-US" sz="2400" baseline="-25000" smtClean="0"/>
              <a:t>it</a:t>
            </a:r>
            <a:r>
              <a:rPr lang="en-US" altLang="en-US" sz="2400" smtClean="0"/>
              <a:t>’</a:t>
            </a:r>
            <a:r>
              <a:rPr lang="el-GR" altLang="en-US" sz="2400" b="1" smtClean="0">
                <a:cs typeface="Tahoma" pitchFamily="34" charset="0"/>
              </a:rPr>
              <a:t>β</a:t>
            </a:r>
            <a:r>
              <a:rPr lang="en-US" altLang="en-US" sz="2400" smtClean="0">
                <a:cs typeface="Tahoma" pitchFamily="34" charset="0"/>
              </a:rPr>
              <a:t>+</a:t>
            </a:r>
            <a:r>
              <a:rPr lang="el-GR" altLang="en-US" sz="2400" smtClean="0">
                <a:cs typeface="Tahoma" pitchFamily="34" charset="0"/>
              </a:rPr>
              <a:t>α</a:t>
            </a:r>
            <a:r>
              <a:rPr lang="en-US" altLang="en-US" sz="2400" baseline="-25000" smtClean="0">
                <a:cs typeface="Tahoma" pitchFamily="34" charset="0"/>
              </a:rPr>
              <a:t>i</a:t>
            </a:r>
            <a:r>
              <a:rPr lang="en-US" altLang="en-US" sz="2400" smtClean="0">
                <a:cs typeface="Tahoma" pitchFamily="34" charset="0"/>
              </a:rPr>
              <a:t>.</a:t>
            </a:r>
          </a:p>
          <a:p>
            <a:pPr eaLnBrk="1" hangingPunct="1">
              <a:lnSpc>
                <a:spcPct val="80000"/>
              </a:lnSpc>
            </a:pPr>
            <a:r>
              <a:rPr lang="en-US" altLang="en-US" sz="2400" smtClean="0">
                <a:cs typeface="Tahoma" pitchFamily="34" charset="0"/>
              </a:rPr>
              <a:t>Incidental parameters problems</a:t>
            </a:r>
          </a:p>
          <a:p>
            <a:pPr lvl="1" eaLnBrk="1" hangingPunct="1">
              <a:lnSpc>
                <a:spcPct val="80000"/>
              </a:lnSpc>
            </a:pPr>
            <a:r>
              <a:rPr lang="en-US" altLang="en-US" sz="2000" smtClean="0">
                <a:cs typeface="Tahoma" pitchFamily="34" charset="0"/>
              </a:rPr>
              <a:t>Bias of estimator of </a:t>
            </a:r>
            <a:r>
              <a:rPr lang="el-GR" altLang="en-US" sz="2000" b="1" smtClean="0">
                <a:cs typeface="Tahoma" pitchFamily="34" charset="0"/>
              </a:rPr>
              <a:t>β</a:t>
            </a:r>
            <a:r>
              <a:rPr lang="en-US" altLang="en-US" sz="2000" smtClean="0">
                <a:cs typeface="Tahoma" pitchFamily="34" charset="0"/>
              </a:rPr>
              <a:t> is O(1/T)</a:t>
            </a:r>
          </a:p>
          <a:p>
            <a:pPr lvl="1" eaLnBrk="1" hangingPunct="1">
              <a:lnSpc>
                <a:spcPct val="80000"/>
              </a:lnSpc>
            </a:pPr>
            <a:r>
              <a:rPr lang="en-US" altLang="en-US" sz="2000" smtClean="0">
                <a:cs typeface="Tahoma" pitchFamily="34" charset="0"/>
              </a:rPr>
              <a:t>How do we estimate </a:t>
            </a:r>
            <a:r>
              <a:rPr lang="el-GR" altLang="en-US" sz="2000" smtClean="0">
                <a:cs typeface="Tahoma" pitchFamily="34" charset="0"/>
              </a:rPr>
              <a:t>α</a:t>
            </a:r>
            <a:r>
              <a:rPr lang="en-US" altLang="en-US" sz="2000" baseline="-25000" smtClean="0">
                <a:cs typeface="Tahoma" pitchFamily="34" charset="0"/>
              </a:rPr>
              <a:t>i</a:t>
            </a:r>
            <a:r>
              <a:rPr lang="en-US" altLang="en-US" sz="2000" smtClean="0">
                <a:cs typeface="Tahoma" pitchFamily="34" charset="0"/>
              </a:rPr>
              <a:t>?</a:t>
            </a:r>
          </a:p>
          <a:p>
            <a:pPr lvl="1" eaLnBrk="1" hangingPunct="1">
              <a:lnSpc>
                <a:spcPct val="80000"/>
              </a:lnSpc>
            </a:pPr>
            <a:r>
              <a:rPr lang="en-US" altLang="en-US" sz="2000" smtClean="0">
                <a:cs typeface="Tahoma" pitchFamily="34" charset="0"/>
              </a:rPr>
              <a:t>How can we compute interesting partial effects?</a:t>
            </a:r>
          </a:p>
          <a:p>
            <a:pPr eaLnBrk="1" hangingPunct="1">
              <a:lnSpc>
                <a:spcPct val="80000"/>
              </a:lnSpc>
            </a:pPr>
            <a:r>
              <a:rPr lang="en-US" altLang="en-US" sz="2400" smtClean="0">
                <a:cs typeface="Tahoma" pitchFamily="34" charset="0"/>
              </a:rPr>
              <a:t>Models</a:t>
            </a:r>
          </a:p>
          <a:p>
            <a:pPr lvl="1" eaLnBrk="1" hangingPunct="1">
              <a:lnSpc>
                <a:spcPct val="80000"/>
              </a:lnSpc>
            </a:pPr>
            <a:r>
              <a:rPr lang="en-US" altLang="en-US" sz="2000" smtClean="0">
                <a:cs typeface="Tahoma" pitchFamily="34" charset="0"/>
              </a:rPr>
              <a:t>Linear model: No problem</a:t>
            </a:r>
          </a:p>
          <a:p>
            <a:pPr lvl="1" eaLnBrk="1" hangingPunct="1">
              <a:lnSpc>
                <a:spcPct val="80000"/>
              </a:lnSpc>
            </a:pPr>
            <a:r>
              <a:rPr lang="en-US" altLang="en-US" sz="2000" smtClean="0">
                <a:cs typeface="Tahoma" pitchFamily="34" charset="0"/>
              </a:rPr>
              <a:t>Poisson (nonlinear model): No problem</a:t>
            </a:r>
          </a:p>
          <a:p>
            <a:pPr lvl="1" eaLnBrk="1" hangingPunct="1">
              <a:lnSpc>
                <a:spcPct val="80000"/>
              </a:lnSpc>
            </a:pPr>
            <a:r>
              <a:rPr lang="en-US" altLang="en-US" sz="2000" smtClean="0">
                <a:cs typeface="Tahoma" pitchFamily="34" charset="0"/>
              </a:rPr>
              <a:t>1 or 2 other models: No problem</a:t>
            </a:r>
          </a:p>
          <a:p>
            <a:pPr lvl="1" eaLnBrk="1" hangingPunct="1">
              <a:lnSpc>
                <a:spcPct val="80000"/>
              </a:lnSpc>
            </a:pPr>
            <a:r>
              <a:rPr lang="en-US" altLang="en-US" sz="2000" smtClean="0">
                <a:cs typeface="Tahoma" pitchFamily="34" charset="0"/>
              </a:rPr>
              <a:t>Other nonlinear models: The literature speaks in generalities</a:t>
            </a:r>
          </a:p>
          <a:p>
            <a:pPr lvl="2" eaLnBrk="1" hangingPunct="1">
              <a:lnSpc>
                <a:spcPct val="80000"/>
              </a:lnSpc>
            </a:pPr>
            <a:r>
              <a:rPr lang="en-US" altLang="en-US" sz="1800" smtClean="0">
                <a:cs typeface="Tahoma" pitchFamily="34" charset="0"/>
              </a:rPr>
              <a:t>The probit and logit models have been analyzed at length</a:t>
            </a:r>
          </a:p>
          <a:p>
            <a:pPr lvl="2" eaLnBrk="1" hangingPunct="1">
              <a:lnSpc>
                <a:spcPct val="80000"/>
              </a:lnSpc>
            </a:pPr>
            <a:r>
              <a:rPr lang="en-US" altLang="en-US" sz="1800" smtClean="0">
                <a:cs typeface="Tahoma" pitchFamily="34" charset="0"/>
              </a:rPr>
              <a:t>Almost nothing is known about any other model save for Greene’s  (2002-2004) limited Monte Carlo studies (frontier, tobit, truncation, ordered probit, probit, logit)</a:t>
            </a:r>
            <a:endParaRPr lang="el-GR" altLang="en-US" sz="1800" smtClean="0">
              <a:cs typeface="Tahoma"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p:cNvSpPr>
            <a:spLocks noGrp="1"/>
          </p:cNvSpPr>
          <p:nvPr>
            <p:ph type="title" idx="4294967295"/>
          </p:nvPr>
        </p:nvSpPr>
        <p:spPr>
          <a:xfrm>
            <a:off x="533400" y="1152525"/>
            <a:ext cx="8229600" cy="530225"/>
          </a:xfrm>
        </p:spPr>
        <p:txBody>
          <a:bodyPr/>
          <a:lstStyle/>
          <a:p>
            <a:pPr eaLnBrk="1" hangingPunct="1"/>
            <a:r>
              <a:rPr lang="en-US" altLang="en-US" smtClean="0">
                <a:latin typeface="Arial" charset="0"/>
                <a:cs typeface="Arial" charset="0"/>
              </a:rPr>
              <a:t>A Mundlak Correction for the FE Model</a:t>
            </a:r>
          </a:p>
        </p:txBody>
      </p:sp>
      <p:graphicFrame>
        <p:nvGraphicFramePr>
          <p:cNvPr id="146435" name="Object 2"/>
          <p:cNvGraphicFramePr>
            <a:graphicFrameLocks noChangeAspect="1"/>
          </p:cNvGraphicFramePr>
          <p:nvPr/>
        </p:nvGraphicFramePr>
        <p:xfrm>
          <a:off x="1295400" y="2011363"/>
          <a:ext cx="7086600" cy="4241800"/>
        </p:xfrm>
        <a:graphic>
          <a:graphicData uri="http://schemas.openxmlformats.org/presentationml/2006/ole">
            <p:oleObj spid="_x0000_s146437" name="Equation" r:id="rId4" imgW="3606800" imgH="2159000" progId="Equation.DSMT4">
              <p:embed/>
            </p:oleObj>
          </a:graphicData>
        </a:graphic>
      </p:graphicFrame>
      <p:sp>
        <p:nvSpPr>
          <p:cNvPr id="146436" name="Rectangle 6"/>
          <p:cNvSpPr>
            <a:spLocks noChangeArrowheads="1"/>
          </p:cNvSpPr>
          <p:nvPr/>
        </p:nvSpPr>
        <p:spPr bwMode="auto">
          <a:xfrm>
            <a:off x="1219200" y="3657600"/>
            <a:ext cx="1981200" cy="457200"/>
          </a:xfrm>
          <a:prstGeom prst="rect">
            <a:avLst/>
          </a:prstGeom>
          <a:solidFill>
            <a:srgbClr val="FF0000">
              <a:alpha val="16078"/>
            </a:srgbClr>
          </a:solidFill>
          <a:ln w="19050">
            <a:solidFill>
              <a:schemeClr val="tx1"/>
            </a:solidFill>
            <a:miter lim="800000"/>
            <a:headEnd/>
            <a:tailEnd/>
          </a:ln>
        </p:spPr>
        <p:txBody>
          <a:bodyPr wrap="none" anchor="ctr"/>
          <a:lstStyle/>
          <a:p>
            <a:endParaRPr lang="en-US" altLang="en-US"/>
          </a:p>
        </p:txBody>
      </p:sp>
      <p:sp>
        <p:nvSpPr>
          <p:cNvPr id="146437" name="Rectangle 7"/>
          <p:cNvSpPr>
            <a:spLocks noChangeArrowheads="1"/>
          </p:cNvSpPr>
          <p:nvPr/>
        </p:nvSpPr>
        <p:spPr bwMode="auto">
          <a:xfrm>
            <a:off x="1219200" y="2438400"/>
            <a:ext cx="2209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
        <p:nvSpPr>
          <p:cNvPr id="146438" name="Rectangle 8"/>
          <p:cNvSpPr>
            <a:spLocks noChangeArrowheads="1"/>
          </p:cNvSpPr>
          <p:nvPr/>
        </p:nvSpPr>
        <p:spPr bwMode="auto">
          <a:xfrm>
            <a:off x="1219200" y="5410200"/>
            <a:ext cx="32766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p:cNvSpPr>
            <a:spLocks noGrp="1"/>
          </p:cNvSpPr>
          <p:nvPr>
            <p:ph type="title" idx="4294967295"/>
          </p:nvPr>
        </p:nvSpPr>
        <p:spPr>
          <a:xfrm>
            <a:off x="914400" y="1222375"/>
            <a:ext cx="8229600" cy="530225"/>
          </a:xfrm>
        </p:spPr>
        <p:txBody>
          <a:bodyPr/>
          <a:lstStyle/>
          <a:p>
            <a:pPr eaLnBrk="1" hangingPunct="1"/>
            <a:r>
              <a:rPr lang="en-US" altLang="en-US" smtClean="0"/>
              <a:t>Mundlak Correction</a:t>
            </a:r>
          </a:p>
        </p:txBody>
      </p:sp>
      <p:pic>
        <p:nvPicPr>
          <p:cNvPr id="149507" name="Picture 2"/>
          <p:cNvPicPr>
            <a:picLocks noChangeAspect="1" noChangeArrowheads="1"/>
          </p:cNvPicPr>
          <p:nvPr/>
        </p:nvPicPr>
        <p:blipFill>
          <a:blip r:embed="rId3" cstate="print"/>
          <a:srcRect/>
          <a:stretch>
            <a:fillRect/>
          </a:stretch>
        </p:blipFill>
        <p:spPr bwMode="auto">
          <a:xfrm>
            <a:off x="457200" y="1981200"/>
            <a:ext cx="8434388" cy="4267200"/>
          </a:xfrm>
          <a:prstGeom prst="rect">
            <a:avLst/>
          </a:prstGeom>
          <a:noFill/>
          <a:ln w="9525">
            <a:noFill/>
            <a:miter lim="800000"/>
            <a:headEnd/>
            <a:tailEnd/>
          </a:ln>
        </p:spPr>
      </p:pic>
      <p:sp>
        <p:nvSpPr>
          <p:cNvPr id="149508" name="Rectangle 5"/>
          <p:cNvSpPr>
            <a:spLocks noChangeArrowheads="1"/>
          </p:cNvSpPr>
          <p:nvPr/>
        </p:nvSpPr>
        <p:spPr bwMode="auto">
          <a:xfrm>
            <a:off x="4800600" y="4876800"/>
            <a:ext cx="2362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
        <p:nvSpPr>
          <p:cNvPr id="149509" name="Line 6"/>
          <p:cNvSpPr>
            <a:spLocks noChangeShapeType="1"/>
          </p:cNvSpPr>
          <p:nvPr/>
        </p:nvSpPr>
        <p:spPr bwMode="auto">
          <a:xfrm>
            <a:off x="3846513" y="2690813"/>
            <a:ext cx="1295400" cy="0"/>
          </a:xfrm>
          <a:prstGeom prst="line">
            <a:avLst/>
          </a:prstGeom>
          <a:noFill/>
          <a:ln w="57150">
            <a:solidFill>
              <a:srgbClr val="FF3300"/>
            </a:solidFill>
            <a:round/>
            <a:headEnd type="triangle" w="med" len="me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514600"/>
            <a:ext cx="8229600" cy="3387725"/>
          </a:xfrm>
        </p:spPr>
        <p:txBody>
          <a:bodyPr/>
          <a:lstStyle/>
          <a:p>
            <a:r>
              <a:rPr lang="en-US" sz="1800" smtClean="0"/>
              <a:t>“Simulation results in Li and Zheng (2008) suggest that, for obtaining partial effects, the estimates are not overly sensitive to the normality assumption.  </a:t>
            </a:r>
          </a:p>
          <a:p>
            <a:r>
              <a:rPr lang="en-US" sz="1800" smtClean="0"/>
              <a:t>However, the findings of Arellano and Bonhomme (2009) and Rebe-Hesketh and Skrondal (2013) suggest that misspecification of the conditional mean can cause substantial bias even in the partial effects.”</a:t>
            </a:r>
          </a:p>
          <a:p>
            <a:pPr>
              <a:buNone/>
            </a:pPr>
            <a:endParaRPr lang="en-US" sz="1800" smtClean="0"/>
          </a:p>
          <a:p>
            <a:r>
              <a:rPr lang="en-US" sz="1800" smtClean="0"/>
              <a:t>OK for invariance to the underlying distribution specified.  BUT, the estimators compute the appropriate partial effects for the conditional mean specified, not some alternatively underlying “truth.”  If the underlying CEF is linear, a nonlinear specification will find the partials for the underlying nonlinear model specified, not for a hypothetical linear model. The nonlinear model can bend toward linearity.  The reverse is not true.  (E.g., Levitt.)</a:t>
            </a:r>
            <a:endParaRPr lang="en-US" sz="1800"/>
          </a:p>
        </p:txBody>
      </p:sp>
      <p:pic>
        <p:nvPicPr>
          <p:cNvPr id="5" name="Picture 1"/>
          <p:cNvPicPr>
            <a:picLocks noChangeAspect="1"/>
          </p:cNvPicPr>
          <p:nvPr/>
        </p:nvPicPr>
        <p:blipFill>
          <a:blip r:embed="rId2" cstate="print"/>
          <a:srcRect/>
          <a:stretch>
            <a:fillRect/>
          </a:stretch>
        </p:blipFill>
        <p:spPr bwMode="auto">
          <a:xfrm>
            <a:off x="914400" y="381000"/>
            <a:ext cx="7819261" cy="2133600"/>
          </a:xfrm>
          <a:prstGeom prst="rect">
            <a:avLst/>
          </a:prstGeom>
          <a:noFill/>
          <a:ln w="9525">
            <a:noFill/>
            <a:miter lim="800000"/>
            <a:headEnd/>
            <a:tailEnd/>
          </a:ln>
        </p:spPr>
      </p:pic>
      <p:sp>
        <p:nvSpPr>
          <p:cNvPr id="6" name="Rectangle 5"/>
          <p:cNvSpPr/>
          <p:nvPr/>
        </p:nvSpPr>
        <p:spPr bwMode="auto">
          <a:xfrm>
            <a:off x="914400" y="381000"/>
            <a:ext cx="7467600" cy="1981200"/>
          </a:xfrm>
          <a:prstGeom prst="rect">
            <a:avLst/>
          </a:prstGeom>
          <a:solidFill>
            <a:srgbClr val="FFC0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p:cNvSpPr>
            <a:spLocks noGrp="1"/>
          </p:cNvSpPr>
          <p:nvPr>
            <p:ph type="title" idx="4294967295"/>
          </p:nvPr>
        </p:nvSpPr>
        <p:spPr>
          <a:xfrm>
            <a:off x="914400" y="1524000"/>
            <a:ext cx="8229600" cy="530225"/>
          </a:xfrm>
        </p:spPr>
        <p:txBody>
          <a:bodyPr/>
          <a:lstStyle/>
          <a:p>
            <a:pPr eaLnBrk="1" hangingPunct="1"/>
            <a:r>
              <a:rPr lang="en-US" altLang="en-US" smtClean="0">
                <a:latin typeface="Arial" charset="0"/>
                <a:cs typeface="Arial" charset="0"/>
              </a:rPr>
              <a:t>A Variable Addition Test for FE vs. RE</a:t>
            </a:r>
          </a:p>
        </p:txBody>
      </p:sp>
      <p:sp>
        <p:nvSpPr>
          <p:cNvPr id="151555" name="TextBox 2"/>
          <p:cNvSpPr txBox="1">
            <a:spLocks noChangeArrowheads="1"/>
          </p:cNvSpPr>
          <p:nvPr/>
        </p:nvSpPr>
        <p:spPr bwMode="auto">
          <a:xfrm>
            <a:off x="1676400" y="2286000"/>
            <a:ext cx="5715000" cy="3783013"/>
          </a:xfrm>
          <a:prstGeom prst="rect">
            <a:avLst/>
          </a:prstGeom>
          <a:noFill/>
          <a:ln w="9525">
            <a:noFill/>
            <a:miter lim="800000"/>
            <a:headEnd/>
            <a:tailEnd/>
          </a:ln>
        </p:spPr>
        <p:txBody>
          <a:bodyPr>
            <a:spAutoFit/>
          </a:bodyPr>
          <a:lstStyle/>
          <a:p>
            <a:r>
              <a:rPr lang="en-US" altLang="en-US" sz="2800">
                <a:latin typeface="Arial" charset="0"/>
              </a:rPr>
              <a:t>The Wald statistic of 45.27922 and the likelihood ratio statistic of 40.280 are both far larger than the critical chi squared with 5 degrees of freedom, 11.07.  This suggests that for these data, the fixed effects model is the preferred framework.</a:t>
            </a:r>
          </a:p>
          <a:p>
            <a:endParaRPr lang="en-US" alt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457200" y="914400"/>
            <a:ext cx="7772400" cy="635000"/>
          </a:xfrm>
        </p:spPr>
        <p:txBody>
          <a:bodyPr/>
          <a:lstStyle/>
          <a:p>
            <a:pPr eaLnBrk="1" hangingPunct="1"/>
            <a:r>
              <a:rPr lang="en-US" altLang="en-US" smtClean="0"/>
              <a:t>Application</a:t>
            </a:r>
          </a:p>
        </p:txBody>
      </p:sp>
      <p:graphicFrame>
        <p:nvGraphicFramePr>
          <p:cNvPr id="161795" name="Object 3"/>
          <p:cNvGraphicFramePr>
            <a:graphicFrameLocks noChangeAspect="1"/>
          </p:cNvGraphicFramePr>
          <p:nvPr/>
        </p:nvGraphicFramePr>
        <p:xfrm>
          <a:off x="1600200" y="1676400"/>
          <a:ext cx="6553200" cy="4902200"/>
        </p:xfrm>
        <a:graphic>
          <a:graphicData uri="http://schemas.openxmlformats.org/presentationml/2006/ole">
            <p:oleObj spid="_x0000_s161797" name="Bitmap Image" r:id="rId4" imgW="5830114" imgH="4361905" progId="PBrush">
              <p:embed/>
            </p:oleObj>
          </a:graphicData>
        </a:graphic>
      </p:graphicFrame>
      <p:sp>
        <p:nvSpPr>
          <p:cNvPr id="161796" name="Rectangle 4"/>
          <p:cNvSpPr>
            <a:spLocks noChangeArrowheads="1"/>
          </p:cNvSpPr>
          <p:nvPr/>
        </p:nvSpPr>
        <p:spPr bwMode="auto">
          <a:xfrm>
            <a:off x="1524000" y="3657600"/>
            <a:ext cx="6629400" cy="533400"/>
          </a:xfrm>
          <a:prstGeom prst="rect">
            <a:avLst/>
          </a:prstGeom>
          <a:noFill/>
          <a:ln w="38100">
            <a:solidFill>
              <a:srgbClr val="FF0000"/>
            </a:solidFill>
            <a:miter lim="800000"/>
            <a:headEnd/>
            <a:tailEnd/>
          </a:ln>
        </p:spPr>
        <p:txBody>
          <a:bodyPr wrap="none" anchor="ctr"/>
          <a:lstStyle/>
          <a:p>
            <a:endParaRPr lang="en-US" altLang="en-US"/>
          </a:p>
        </p:txBody>
      </p:sp>
      <p:sp>
        <p:nvSpPr>
          <p:cNvPr id="161797" name="Rectangle 5"/>
          <p:cNvSpPr>
            <a:spLocks noChangeArrowheads="1"/>
          </p:cNvSpPr>
          <p:nvPr/>
        </p:nvSpPr>
        <p:spPr bwMode="auto">
          <a:xfrm>
            <a:off x="1524000" y="4800600"/>
            <a:ext cx="6629400" cy="533400"/>
          </a:xfrm>
          <a:prstGeom prst="rect">
            <a:avLst/>
          </a:prstGeom>
          <a:noFill/>
          <a:ln w="38100">
            <a:solidFill>
              <a:srgbClr val="FF0000"/>
            </a:solidFill>
            <a:miter lim="800000"/>
            <a:headEnd/>
            <a:tailEnd/>
          </a:ln>
        </p:spPr>
        <p:txBody>
          <a:bodyPr wrap="none" anchor="ctr"/>
          <a:lstStyle/>
          <a:p>
            <a:endParaRPr lang="en-US" altLang="en-US"/>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Line 3"/>
          <p:cNvSpPr>
            <a:spLocks noChangeShapeType="1"/>
          </p:cNvSpPr>
          <p:nvPr/>
        </p:nvSpPr>
        <p:spPr bwMode="auto">
          <a:xfrm flipH="1">
            <a:off x="4648200" y="1447800"/>
            <a:ext cx="2667000" cy="1752600"/>
          </a:xfrm>
          <a:prstGeom prst="line">
            <a:avLst/>
          </a:prstGeom>
          <a:noFill/>
          <a:ln w="57150">
            <a:solidFill>
              <a:srgbClr val="FF3300"/>
            </a:solidFill>
            <a:round/>
            <a:headEnd/>
            <a:tailEnd type="triangle" w="med" len="med"/>
          </a:ln>
        </p:spPr>
        <p:txBody>
          <a:bodyPr wrap="none"/>
          <a:lstStyle/>
          <a:p>
            <a:endParaRPr lang="en-US"/>
          </a:p>
        </p:txBody>
      </p:sp>
      <p:sp>
        <p:nvSpPr>
          <p:cNvPr id="165891" name="Text Box 4"/>
          <p:cNvSpPr txBox="1">
            <a:spLocks noChangeArrowheads="1"/>
          </p:cNvSpPr>
          <p:nvPr/>
        </p:nvSpPr>
        <p:spPr bwMode="auto">
          <a:xfrm>
            <a:off x="685800" y="762000"/>
            <a:ext cx="7848600" cy="457200"/>
          </a:xfrm>
          <a:prstGeom prst="rect">
            <a:avLst/>
          </a:prstGeom>
          <a:noFill/>
          <a:ln w="19050">
            <a:noFill/>
            <a:miter lim="800000"/>
            <a:headEnd/>
            <a:tailEnd/>
          </a:ln>
        </p:spPr>
        <p:txBody>
          <a:bodyPr>
            <a:spAutoFit/>
          </a:bodyPr>
          <a:lstStyle/>
          <a:p>
            <a:pPr>
              <a:spcBef>
                <a:spcPct val="50000"/>
              </a:spcBef>
            </a:pPr>
            <a:r>
              <a:rPr lang="en-US" altLang="en-US" sz="2400" b="1">
                <a:latin typeface="Arial" charset="0"/>
              </a:rPr>
              <a:t>Estimates of a Fixed Effects Probit Model</a:t>
            </a:r>
          </a:p>
        </p:txBody>
      </p:sp>
      <p:sp>
        <p:nvSpPr>
          <p:cNvPr id="165892" name="TextBox 4"/>
          <p:cNvSpPr txBox="1">
            <a:spLocks noChangeArrowheads="1"/>
          </p:cNvSpPr>
          <p:nvPr/>
        </p:nvSpPr>
        <p:spPr bwMode="auto">
          <a:xfrm>
            <a:off x="304800" y="1371600"/>
            <a:ext cx="8610600" cy="5048250"/>
          </a:xfrm>
          <a:prstGeom prst="rect">
            <a:avLst/>
          </a:prstGeom>
          <a:noFill/>
          <a:ln w="9525">
            <a:noFill/>
            <a:miter lim="800000"/>
            <a:headEnd/>
            <a:tailEnd/>
          </a:ln>
        </p:spPr>
        <p:txBody>
          <a:bodyPr>
            <a:spAutoFit/>
          </a:bodyPr>
          <a:lstStyle/>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FIXED EFFECTS Probit Model</a:t>
            </a:r>
          </a:p>
          <a:p>
            <a:r>
              <a:rPr lang="en-US" altLang="en-US" sz="1400" b="1">
                <a:latin typeface="Courier New" pitchFamily="49" charset="0"/>
                <a:cs typeface="Courier New" pitchFamily="49" charset="0"/>
              </a:rPr>
              <a:t>Dependent variable                   IP</a:t>
            </a:r>
          </a:p>
          <a:p>
            <a:r>
              <a:rPr lang="en-US" altLang="en-US" sz="1400" b="1">
                <a:latin typeface="Courier New" pitchFamily="49" charset="0"/>
                <a:cs typeface="Courier New" pitchFamily="49" charset="0"/>
              </a:rPr>
              <a:t>Log likelihood function     -2087.22475</a:t>
            </a:r>
          </a:p>
          <a:p>
            <a:r>
              <a:rPr lang="en-US" altLang="en-US" sz="1400" b="1">
                <a:latin typeface="Courier New" pitchFamily="49" charset="0"/>
                <a:cs typeface="Courier New" pitchFamily="49" charset="0"/>
              </a:rPr>
              <a:t>Estimation based on N =   6350, K = 953</a:t>
            </a:r>
          </a:p>
          <a:p>
            <a:r>
              <a:rPr lang="en-US" altLang="en-US" sz="1400" b="1">
                <a:latin typeface="Courier New" pitchFamily="49" charset="0"/>
                <a:cs typeface="Courier New" pitchFamily="49" charset="0"/>
              </a:rPr>
              <a:t>Inf.Cr.AIC  =   6080.4 AIC/N =     .958</a:t>
            </a:r>
          </a:p>
          <a:p>
            <a:r>
              <a:rPr lang="en-US" altLang="en-US" sz="1400" b="1">
                <a:latin typeface="Courier New" pitchFamily="49" charset="0"/>
                <a:cs typeface="Courier New" pitchFamily="49" charset="0"/>
              </a:rPr>
              <a:t>Model estimated: Apr 16, 2013, 10:00:53</a:t>
            </a:r>
          </a:p>
          <a:p>
            <a:r>
              <a:rPr lang="en-US" altLang="en-US" sz="1400" b="1">
                <a:latin typeface="Courier New" pitchFamily="49" charset="0"/>
                <a:cs typeface="Courier New" pitchFamily="49" charset="0"/>
              </a:rPr>
              <a:t>Unbalanced panel has   1270 individuals</a:t>
            </a:r>
          </a:p>
          <a:p>
            <a:r>
              <a:rPr lang="en-US" altLang="en-US" sz="1400" b="1">
                <a:latin typeface="Courier New" pitchFamily="49" charset="0"/>
                <a:cs typeface="Courier New" pitchFamily="49" charset="0"/>
              </a:rPr>
              <a:t>Skipped  552 groups with inestimable ai</a:t>
            </a:r>
          </a:p>
          <a:p>
            <a:r>
              <a:rPr lang="en-US" altLang="en-US" sz="1400" b="1">
                <a:latin typeface="Courier New" pitchFamily="49" charset="0"/>
                <a:cs typeface="Courier New" pitchFamily="49" charset="0"/>
              </a:rPr>
              <a:t>PROBIT (normal)  probability model</a:t>
            </a:r>
          </a:p>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        |                  Standard            Prob.      95% Confidence</a:t>
            </a:r>
          </a:p>
          <a:p>
            <a:r>
              <a:rPr lang="en-US" altLang="en-US" sz="1400" b="1">
                <a:latin typeface="Courier New" pitchFamily="49" charset="0"/>
                <a:cs typeface="Courier New" pitchFamily="49" charset="0"/>
              </a:rPr>
              <a:t>      IP|  Coefficient       Error       z    |z|&gt;Z*         Interval</a:t>
            </a:r>
          </a:p>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        |Index function for probability</a:t>
            </a:r>
          </a:p>
          <a:p>
            <a:r>
              <a:rPr lang="en-US" altLang="en-US" sz="1400" b="1">
                <a:latin typeface="Courier New" pitchFamily="49" charset="0"/>
                <a:cs typeface="Courier New" pitchFamily="49" charset="0"/>
              </a:rPr>
              <a:t>   EMPLP| .12108D-05         .00015      .01  .9934 -.28688D-03  .28930D-03</a:t>
            </a:r>
          </a:p>
          <a:p>
            <a:r>
              <a:rPr lang="en-US" altLang="en-US" sz="1400" b="1">
                <a:latin typeface="Courier New" pitchFamily="49" charset="0"/>
                <a:cs typeface="Courier New" pitchFamily="49" charset="0"/>
              </a:rPr>
              <a:t>LOGSALES|    -.53108         .34472    -1.54  .1234    -1.20672    .14457</a:t>
            </a:r>
          </a:p>
          <a:p>
            <a:r>
              <a:rPr lang="en-US" altLang="en-US" sz="1400" b="1">
                <a:latin typeface="Courier New" pitchFamily="49" charset="0"/>
                <a:cs typeface="Courier New" pitchFamily="49" charset="0"/>
              </a:rPr>
              <a:t>    IMUM|    4.26647        2.87407     1.48  .1377    -1.36660   9.89953</a:t>
            </a:r>
          </a:p>
          <a:p>
            <a:r>
              <a:rPr lang="en-US" altLang="en-US" sz="1400" b="1">
                <a:latin typeface="Courier New" pitchFamily="49" charset="0"/>
                <a:cs typeface="Courier New" pitchFamily="49" charset="0"/>
              </a:rPr>
              <a:t>   FDIUM|   -7.34800**      3.31144    -2.22  .0265   -13.83830   -.85770</a:t>
            </a:r>
          </a:p>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Note: nnnnn.D-xx or D+xx =&gt; multiply by 10 to -xx or +xx.</a:t>
            </a:r>
          </a:p>
          <a:p>
            <a:r>
              <a:rPr lang="en-US" altLang="en-US" sz="1400" b="1">
                <a:latin typeface="Courier New" pitchFamily="49" charset="0"/>
                <a:cs typeface="Courier New" pitchFamily="49" charset="0"/>
              </a:rPr>
              <a:t>Note: ***, **, * ==&gt;  Significance at 1%, 5%, 10% level.</a:t>
            </a:r>
          </a:p>
          <a:p>
            <a:r>
              <a:rPr lang="en-US" altLang="en-US" sz="1400" b="1">
                <a:latin typeface="Courier New" pitchFamily="49" charset="0"/>
                <a:cs typeface="Courier New" pitchFamily="49" charset="0"/>
              </a:rPr>
              <a:t>-----------------------------------------------------------------------------</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ext Box 2"/>
          <p:cNvSpPr txBox="1">
            <a:spLocks noChangeArrowheads="1"/>
          </p:cNvSpPr>
          <p:nvPr/>
        </p:nvSpPr>
        <p:spPr bwMode="auto">
          <a:xfrm>
            <a:off x="990600" y="1447800"/>
            <a:ext cx="7467600" cy="4838700"/>
          </a:xfrm>
          <a:prstGeom prst="rect">
            <a:avLst/>
          </a:prstGeom>
          <a:noFill/>
          <a:ln w="19050">
            <a:noFill/>
            <a:miter lim="800000"/>
            <a:headEnd/>
            <a:tailEnd/>
          </a:ln>
        </p:spPr>
        <p:txBody>
          <a:bodyPr>
            <a:spAutoFit/>
          </a:bodyPr>
          <a:lstStyle/>
          <a:p>
            <a:r>
              <a:rPr lang="en-US" altLang="en-US" sz="1200" b="1">
                <a:latin typeface="Courier New" pitchFamily="49" charset="0"/>
              </a:rPr>
              <a:t>+---------------------------------------------+</a:t>
            </a:r>
          </a:p>
          <a:p>
            <a:r>
              <a:rPr lang="en-US" altLang="en-US" sz="1200" b="1">
                <a:latin typeface="Courier New" pitchFamily="49" charset="0"/>
              </a:rPr>
              <a:t>| Probit   Regression Start Values for IP     |</a:t>
            </a:r>
          </a:p>
          <a:p>
            <a:r>
              <a:rPr lang="en-US" altLang="en-US" sz="1200" b="1">
                <a:latin typeface="Courier New" pitchFamily="49" charset="0"/>
              </a:rPr>
              <a:t>+---------+--------------+----------------+--------+---------+----------+</a:t>
            </a:r>
          </a:p>
          <a:p>
            <a:r>
              <a:rPr lang="en-US" altLang="en-US" sz="1200" b="1">
                <a:latin typeface="Courier New" pitchFamily="49" charset="0"/>
              </a:rPr>
              <a:t>|Variable | Coefficient  | Standard Error |b/St.Er.|P[|Z|&gt;z] | Mean of X|</a:t>
            </a:r>
          </a:p>
          <a:p>
            <a:r>
              <a:rPr lang="en-US" altLang="en-US" sz="1200" b="1">
                <a:latin typeface="Courier New" pitchFamily="49" charset="0"/>
              </a:rPr>
              <a:t>+---------+--------------+----------------+--------+---------+----------+</a:t>
            </a:r>
          </a:p>
          <a:p>
            <a:r>
              <a:rPr lang="en-US" altLang="en-US" sz="1200" b="1">
                <a:latin typeface="Courier New" pitchFamily="49" charset="0"/>
              </a:rPr>
              <a:t> EMPLP          .00013619    .154784D-04     8.798   .0000    580.944724</a:t>
            </a:r>
          </a:p>
          <a:p>
            <a:r>
              <a:rPr lang="en-US" altLang="en-US" sz="1200" b="1">
                <a:latin typeface="Courier New" pitchFamily="49" charset="0"/>
              </a:rPr>
              <a:t> LOGSALES       .13668535      .01792267     7.626   .0000    10.5400961</a:t>
            </a:r>
          </a:p>
          <a:p>
            <a:r>
              <a:rPr lang="en-US" altLang="en-US" sz="1200" b="1">
                <a:latin typeface="Courier New" pitchFamily="49" charset="0"/>
              </a:rPr>
              <a:t> IMUM           .89572747      .14180988     6.316   .0000     .25275054</a:t>
            </a:r>
          </a:p>
          <a:p>
            <a:r>
              <a:rPr lang="en-US" altLang="en-US" sz="1200" b="1">
                <a:latin typeface="Courier New" pitchFamily="49" charset="0"/>
              </a:rPr>
              <a:t> FDIUM         3.24193536      .38236984     8.479   .0000     .04580618</a:t>
            </a:r>
          </a:p>
          <a:p>
            <a:r>
              <a:rPr lang="en-US" altLang="en-US" sz="1200" b="1">
                <a:latin typeface="Courier New" pitchFamily="49" charset="0"/>
              </a:rPr>
              <a:t> Constant     -1.63354524      .20737277    -7.877   .0000</a:t>
            </a:r>
          </a:p>
          <a:p>
            <a:r>
              <a:rPr lang="en-US" altLang="en-US" sz="1200" b="1">
                <a:latin typeface="Courier New" pitchFamily="49" charset="0"/>
              </a:rPr>
              <a:t>+---------------------------------------------+</a:t>
            </a:r>
          </a:p>
          <a:p>
            <a:r>
              <a:rPr lang="en-US" altLang="en-US" sz="1200" b="1">
                <a:latin typeface="Courier New" pitchFamily="49" charset="0"/>
              </a:rPr>
              <a:t>| Random Effects Binary Probit Model          |</a:t>
            </a:r>
          </a:p>
          <a:p>
            <a:r>
              <a:rPr lang="en-US" altLang="en-US" sz="1200" b="1">
                <a:latin typeface="Courier New" pitchFamily="49" charset="0"/>
              </a:rPr>
              <a:t>+---------+--------------+----------------+--------+---------+----------+</a:t>
            </a:r>
          </a:p>
          <a:p>
            <a:r>
              <a:rPr lang="en-US" altLang="en-US" sz="1200" b="1">
                <a:latin typeface="Courier New" pitchFamily="49" charset="0"/>
              </a:rPr>
              <a:t> EMPLP          .00017616    .117150D-04    15.037   .0000    580.944724</a:t>
            </a:r>
          </a:p>
          <a:p>
            <a:r>
              <a:rPr lang="en-US" altLang="en-US" sz="1200" b="1">
                <a:latin typeface="Courier New" pitchFamily="49" charset="0"/>
              </a:rPr>
              <a:t> LOGSALES       .21174534      .04309101     4.914   .0000    10.5400961</a:t>
            </a:r>
          </a:p>
          <a:p>
            <a:r>
              <a:rPr lang="en-US" altLang="en-US" sz="1200" b="1">
                <a:latin typeface="Courier New" pitchFamily="49" charset="0"/>
              </a:rPr>
              <a:t> IMUM          1.41657383      .34121909     4.152   .0000     .25275054</a:t>
            </a:r>
          </a:p>
          <a:p>
            <a:r>
              <a:rPr lang="en-US" altLang="en-US" sz="1200" b="1">
                <a:latin typeface="Courier New" pitchFamily="49" charset="0"/>
              </a:rPr>
              <a:t> FDIUM         4.41817066      .83712165     5.278   .0000     .04580618</a:t>
            </a:r>
          </a:p>
          <a:p>
            <a:r>
              <a:rPr lang="en-US" altLang="en-US" sz="1200" b="1">
                <a:latin typeface="Courier New" pitchFamily="49" charset="0"/>
              </a:rPr>
              <a:t> Constant     -2.51015928      .49459030    -5.075   .0000</a:t>
            </a:r>
          </a:p>
          <a:p>
            <a:r>
              <a:rPr lang="en-US" altLang="en-US" sz="1200" b="1">
                <a:latin typeface="Courier New" pitchFamily="49" charset="0"/>
              </a:rPr>
              <a:t> Rho            .58588783      .01864491    31.423   .0000</a:t>
            </a:r>
          </a:p>
          <a:p>
            <a:r>
              <a:rPr lang="en-US" altLang="en-US" sz="1200" b="1">
                <a:latin typeface="Courier New" pitchFamily="49" charset="0"/>
              </a:rPr>
              <a:t>+---------------------------------------------+</a:t>
            </a:r>
          </a:p>
          <a:p>
            <a:r>
              <a:rPr lang="en-US" altLang="en-US" sz="1200" b="1">
                <a:latin typeface="Courier New" pitchFamily="49" charset="0"/>
              </a:rPr>
              <a:t>| FIXED EFFECTS Probit Model                  |</a:t>
            </a:r>
          </a:p>
          <a:p>
            <a:r>
              <a:rPr lang="en-US" altLang="en-US" sz="1200" b="1">
                <a:latin typeface="Courier New" pitchFamily="49" charset="0"/>
              </a:rPr>
              <a:t>+---------+--------------+----------------+--------+---------+----------+</a:t>
            </a:r>
          </a:p>
          <a:p>
            <a:r>
              <a:rPr lang="en-US" altLang="en-US" sz="1200" b="1">
                <a:latin typeface="Courier New" pitchFamily="49" charset="0"/>
              </a:rPr>
              <a:t> EMPLP        .121081D-05      .00014700      .008   .9934    419.786630</a:t>
            </a:r>
          </a:p>
          <a:p>
            <a:r>
              <a:rPr lang="en-US" altLang="en-US" sz="1200" b="1">
                <a:latin typeface="Courier New" pitchFamily="49" charset="0"/>
              </a:rPr>
              <a:t> LOGSALES      -.53108315      .34473601    -1.541   .1234    10.5368540</a:t>
            </a:r>
          </a:p>
          <a:p>
            <a:r>
              <a:rPr lang="en-US" altLang="en-US" sz="1200" b="1">
                <a:latin typeface="Courier New" pitchFamily="49" charset="0"/>
              </a:rPr>
              <a:t> IMUM          4.26652343     2.87418573     1.484   .1377     .25359436</a:t>
            </a:r>
          </a:p>
          <a:p>
            <a:r>
              <a:rPr lang="en-US" altLang="en-US" sz="1200" b="1">
                <a:latin typeface="Courier New" pitchFamily="49" charset="0"/>
              </a:rPr>
              <a:t> FDIUM        -7.34808205     3.31155361    -2.219   .0265     .04444097</a:t>
            </a:r>
          </a:p>
        </p:txBody>
      </p:sp>
      <p:sp>
        <p:nvSpPr>
          <p:cNvPr id="167939" name="Text Box 3"/>
          <p:cNvSpPr txBox="1">
            <a:spLocks noChangeArrowheads="1"/>
          </p:cNvSpPr>
          <p:nvPr/>
        </p:nvSpPr>
        <p:spPr bwMode="auto">
          <a:xfrm>
            <a:off x="457200" y="838200"/>
            <a:ext cx="8229600" cy="457200"/>
          </a:xfrm>
          <a:prstGeom prst="rect">
            <a:avLst/>
          </a:prstGeom>
          <a:noFill/>
          <a:ln w="19050">
            <a:noFill/>
            <a:miter lim="800000"/>
            <a:headEnd/>
            <a:tailEnd/>
          </a:ln>
        </p:spPr>
        <p:txBody>
          <a:bodyPr>
            <a:spAutoFit/>
          </a:bodyPr>
          <a:lstStyle/>
          <a:p>
            <a:pPr algn="ctr">
              <a:spcBef>
                <a:spcPct val="50000"/>
              </a:spcBef>
            </a:pPr>
            <a:r>
              <a:rPr lang="en-US" altLang="en-US" sz="2400" b="1">
                <a:latin typeface="Tahoma" pitchFamily="34" charset="0"/>
              </a:rPr>
              <a:t>Pooled, Fixed Effects and Random Effects Probit</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pPr eaLnBrk="1" hangingPunct="1"/>
            <a:r>
              <a:rPr lang="en-US" altLang="en-US" smtClean="0"/>
              <a:t>Fixed Effects</a:t>
            </a:r>
          </a:p>
        </p:txBody>
      </p:sp>
      <p:sp>
        <p:nvSpPr>
          <p:cNvPr id="169987" name="Rectangle 3"/>
          <p:cNvSpPr>
            <a:spLocks noGrp="1" noChangeArrowheads="1"/>
          </p:cNvSpPr>
          <p:nvPr>
            <p:ph idx="1"/>
          </p:nvPr>
        </p:nvSpPr>
        <p:spPr/>
        <p:txBody>
          <a:bodyPr/>
          <a:lstStyle/>
          <a:p>
            <a:pPr marL="342900" indent="-342900" eaLnBrk="1" hangingPunct="1"/>
            <a:r>
              <a:rPr lang="en-US" altLang="en-US" smtClean="0"/>
              <a:t>Advantages</a:t>
            </a:r>
          </a:p>
          <a:p>
            <a:pPr marL="742950" lvl="1" indent="-285750" eaLnBrk="1" hangingPunct="1"/>
            <a:r>
              <a:rPr lang="en-US" altLang="en-US" smtClean="0"/>
              <a:t>Allows correlation of effect and regressors</a:t>
            </a:r>
          </a:p>
          <a:p>
            <a:pPr marL="742950" lvl="1" indent="-285750" eaLnBrk="1" hangingPunct="1"/>
            <a:r>
              <a:rPr lang="en-US" altLang="en-US" smtClean="0"/>
              <a:t>Fairly straightforward to estimate</a:t>
            </a:r>
          </a:p>
          <a:p>
            <a:pPr marL="742950" lvl="1" indent="-285750" eaLnBrk="1" hangingPunct="1"/>
            <a:r>
              <a:rPr lang="en-US" altLang="en-US" smtClean="0"/>
              <a:t>Simple to interpret</a:t>
            </a:r>
          </a:p>
          <a:p>
            <a:pPr marL="342900" indent="-342900" eaLnBrk="1" hangingPunct="1"/>
            <a:r>
              <a:rPr lang="en-US" altLang="en-US" smtClean="0"/>
              <a:t>Disadvantages</a:t>
            </a:r>
          </a:p>
          <a:p>
            <a:pPr marL="742950" lvl="1" indent="-285750" eaLnBrk="1" hangingPunct="1"/>
            <a:r>
              <a:rPr lang="en-US" altLang="en-US" smtClean="0"/>
              <a:t>Not necessarily simple to estimate if very large samples (Stata just creates the thousands of dummy variables)</a:t>
            </a:r>
          </a:p>
          <a:p>
            <a:pPr marL="742950" lvl="1" indent="-285750" eaLnBrk="1" hangingPunct="1"/>
            <a:r>
              <a:rPr lang="en-US" altLang="en-US" smtClean="0"/>
              <a:t>The incidental parameters problem:  Small T bias.</a:t>
            </a:r>
          </a:p>
          <a:p>
            <a:pPr marL="742950" lvl="1" indent="-285750" eaLnBrk="1" hangingPunct="1"/>
            <a:r>
              <a:rPr lang="en-US" altLang="en-US" smtClean="0"/>
              <a:t>No time invariant variables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idx="4294967295"/>
          </p:nvPr>
        </p:nvSpPr>
        <p:spPr>
          <a:xfrm>
            <a:off x="457200" y="1219200"/>
            <a:ext cx="8229600" cy="530225"/>
          </a:xfrm>
        </p:spPr>
        <p:txBody>
          <a:bodyPr/>
          <a:lstStyle/>
          <a:p>
            <a:pPr eaLnBrk="1" hangingPunct="1"/>
            <a:r>
              <a:rPr lang="en-US" altLang="en-US" smtClean="0"/>
              <a:t>Fixed Effects Models Summary</a:t>
            </a:r>
          </a:p>
        </p:txBody>
      </p:sp>
      <p:sp>
        <p:nvSpPr>
          <p:cNvPr id="153603" name="Rectangle 3"/>
          <p:cNvSpPr>
            <a:spLocks noGrp="1" noChangeArrowheads="1"/>
          </p:cNvSpPr>
          <p:nvPr>
            <p:ph type="body" idx="4294967295"/>
          </p:nvPr>
        </p:nvSpPr>
        <p:spPr>
          <a:xfrm>
            <a:off x="762000" y="1828800"/>
            <a:ext cx="7772400" cy="4530725"/>
          </a:xfrm>
        </p:spPr>
        <p:txBody>
          <a:bodyPr/>
          <a:lstStyle/>
          <a:p>
            <a:pPr eaLnBrk="1" hangingPunct="1">
              <a:lnSpc>
                <a:spcPct val="90000"/>
              </a:lnSpc>
            </a:pPr>
            <a:r>
              <a:rPr lang="en-US" altLang="en-US" sz="2400" smtClean="0">
                <a:latin typeface="Arial" charset="0"/>
              </a:rPr>
              <a:t>Incidental parameters problem if T &lt; 10 (roughly)</a:t>
            </a:r>
          </a:p>
          <a:p>
            <a:pPr eaLnBrk="1" hangingPunct="1">
              <a:lnSpc>
                <a:spcPct val="90000"/>
              </a:lnSpc>
            </a:pPr>
            <a:r>
              <a:rPr lang="en-US" altLang="en-US" sz="2400" smtClean="0">
                <a:latin typeface="Arial" charset="0"/>
              </a:rPr>
              <a:t>Inconvenience of computation</a:t>
            </a:r>
          </a:p>
          <a:p>
            <a:pPr eaLnBrk="1" hangingPunct="1">
              <a:lnSpc>
                <a:spcPct val="90000"/>
              </a:lnSpc>
            </a:pPr>
            <a:r>
              <a:rPr lang="en-US" altLang="en-US" sz="2400" smtClean="0">
                <a:latin typeface="Arial" charset="0"/>
              </a:rPr>
              <a:t>Appealing specification</a:t>
            </a:r>
          </a:p>
          <a:p>
            <a:pPr eaLnBrk="1" hangingPunct="1">
              <a:lnSpc>
                <a:spcPct val="90000"/>
              </a:lnSpc>
            </a:pPr>
            <a:r>
              <a:rPr lang="en-US" altLang="en-US" sz="2400" smtClean="0">
                <a:latin typeface="Arial" charset="0"/>
              </a:rPr>
              <a:t>Alternative semiparametric estimators?</a:t>
            </a:r>
          </a:p>
          <a:p>
            <a:pPr lvl="1" eaLnBrk="1" hangingPunct="1">
              <a:lnSpc>
                <a:spcPct val="90000"/>
              </a:lnSpc>
            </a:pPr>
            <a:r>
              <a:rPr lang="en-US" altLang="en-US" smtClean="0">
                <a:latin typeface="Arial" charset="0"/>
              </a:rPr>
              <a:t>Theory not well developed for T &gt; 2</a:t>
            </a:r>
          </a:p>
          <a:p>
            <a:pPr lvl="1" eaLnBrk="1" hangingPunct="1">
              <a:lnSpc>
                <a:spcPct val="90000"/>
              </a:lnSpc>
            </a:pPr>
            <a:r>
              <a:rPr lang="en-US" altLang="en-US" smtClean="0">
                <a:latin typeface="Arial" charset="0"/>
              </a:rPr>
              <a:t>Not informative for anything but slopes (e.g., predictions and marginal effects)</a:t>
            </a:r>
          </a:p>
          <a:p>
            <a:pPr eaLnBrk="1" hangingPunct="1">
              <a:lnSpc>
                <a:spcPct val="90000"/>
              </a:lnSpc>
            </a:pPr>
            <a:r>
              <a:rPr lang="en-US" altLang="en-US" sz="2400" smtClean="0">
                <a:latin typeface="Arial" charset="0"/>
              </a:rPr>
              <a:t>Ignoring the heterogeneity definitely produces an inconsistent estimator (</a:t>
            </a:r>
            <a:r>
              <a:rPr lang="en-US" altLang="en-US" sz="2400" i="1" u="sng" smtClean="0">
                <a:latin typeface="Arial" charset="0"/>
              </a:rPr>
              <a:t>even with cluster correction</a:t>
            </a:r>
            <a:r>
              <a:rPr lang="en-US" altLang="en-US" sz="2400" smtClean="0">
                <a:latin typeface="Arial" charset="0"/>
              </a:rPr>
              <a:t>!)</a:t>
            </a:r>
          </a:p>
          <a:p>
            <a:pPr eaLnBrk="1" hangingPunct="1">
              <a:lnSpc>
                <a:spcPct val="90000"/>
              </a:lnSpc>
            </a:pPr>
            <a:r>
              <a:rPr lang="en-US" altLang="en-US" sz="2400" smtClean="0">
                <a:latin typeface="Arial" charset="0"/>
              </a:rPr>
              <a:t>A Hobson’s choice</a:t>
            </a:r>
          </a:p>
          <a:p>
            <a:pPr eaLnBrk="1" hangingPunct="1">
              <a:lnSpc>
                <a:spcPct val="90000"/>
              </a:lnSpc>
            </a:pPr>
            <a:r>
              <a:rPr lang="en-US" altLang="en-US" sz="2400" smtClean="0">
                <a:latin typeface="Arial" charset="0"/>
              </a:rPr>
              <a:t>Mundlak correction is a useful common approach.</a:t>
            </a:r>
          </a:p>
        </p:txBody>
      </p:sp>
    </p:spTree>
    <p:extLst>
      <p:ext uri="{BB962C8B-B14F-4D97-AF65-F5344CB8AC3E}">
        <p14:creationId xmlns="" xmlns:p14="http://schemas.microsoft.com/office/powerpoint/2010/main" val="14280166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609600" y="1143000"/>
            <a:ext cx="8229600" cy="530225"/>
          </a:xfrm>
        </p:spPr>
        <p:txBody>
          <a:bodyPr/>
          <a:lstStyle/>
          <a:p>
            <a:pPr eaLnBrk="1" hangingPunct="1"/>
            <a:r>
              <a:rPr lang="en-US" altLang="en-US" smtClean="0"/>
              <a:t>Bias Correction Estimators</a:t>
            </a:r>
          </a:p>
        </p:txBody>
      </p:sp>
      <p:sp>
        <p:nvSpPr>
          <p:cNvPr id="134147" name="Rectangle 3"/>
          <p:cNvSpPr>
            <a:spLocks noGrp="1" noChangeArrowheads="1"/>
          </p:cNvSpPr>
          <p:nvPr>
            <p:ph idx="1"/>
          </p:nvPr>
        </p:nvSpPr>
        <p:spPr/>
        <p:txBody>
          <a:bodyPr/>
          <a:lstStyle/>
          <a:p>
            <a:pPr eaLnBrk="1" hangingPunct="1">
              <a:lnSpc>
                <a:spcPct val="90000"/>
              </a:lnSpc>
            </a:pPr>
            <a:r>
              <a:rPr lang="en-US" altLang="en-US" sz="2400" smtClean="0">
                <a:latin typeface="Arial" charset="0"/>
              </a:rPr>
              <a:t>Motivation: Undo the incidental parameters bias in the fixed effects probit model:</a:t>
            </a:r>
          </a:p>
          <a:p>
            <a:pPr lvl="1" eaLnBrk="1" hangingPunct="1">
              <a:lnSpc>
                <a:spcPct val="90000"/>
              </a:lnSpc>
            </a:pPr>
            <a:r>
              <a:rPr lang="en-US" altLang="en-US" sz="2000" smtClean="0">
                <a:latin typeface="Arial" charset="0"/>
              </a:rPr>
              <a:t>(1) Maximize a penalized log likelihood function, or</a:t>
            </a:r>
          </a:p>
          <a:p>
            <a:pPr lvl="1" eaLnBrk="1" hangingPunct="1">
              <a:lnSpc>
                <a:spcPct val="90000"/>
              </a:lnSpc>
            </a:pPr>
            <a:r>
              <a:rPr lang="en-US" altLang="en-US" sz="2000" smtClean="0">
                <a:latin typeface="Arial" charset="0"/>
              </a:rPr>
              <a:t>(2) Directly correct the estimator of </a:t>
            </a:r>
            <a:r>
              <a:rPr lang="el-GR" altLang="en-US" sz="2000" smtClean="0">
                <a:latin typeface="Arial" charset="0"/>
              </a:rPr>
              <a:t>β</a:t>
            </a:r>
            <a:endParaRPr lang="en-US" altLang="en-US" sz="2000" smtClean="0">
              <a:latin typeface="Arial" charset="0"/>
            </a:endParaRPr>
          </a:p>
          <a:p>
            <a:pPr eaLnBrk="1" hangingPunct="1">
              <a:lnSpc>
                <a:spcPct val="90000"/>
              </a:lnSpc>
            </a:pPr>
            <a:r>
              <a:rPr lang="en-US" altLang="en-US" sz="2400" smtClean="0">
                <a:latin typeface="Arial" charset="0"/>
              </a:rPr>
              <a:t>Advantages</a:t>
            </a:r>
          </a:p>
          <a:p>
            <a:pPr lvl="1" eaLnBrk="1" hangingPunct="1">
              <a:lnSpc>
                <a:spcPct val="90000"/>
              </a:lnSpc>
            </a:pPr>
            <a:r>
              <a:rPr lang="en-US" altLang="en-US" sz="2000" smtClean="0">
                <a:latin typeface="Arial" charset="0"/>
              </a:rPr>
              <a:t>For (1) estimates </a:t>
            </a:r>
            <a:r>
              <a:rPr lang="el-GR" altLang="en-US" sz="2000" smtClean="0">
                <a:latin typeface="Arial" charset="0"/>
              </a:rPr>
              <a:t>α</a:t>
            </a:r>
            <a:r>
              <a:rPr lang="en-US" altLang="en-US" sz="2000" baseline="-25000" smtClean="0">
                <a:latin typeface="Arial" charset="0"/>
              </a:rPr>
              <a:t>i</a:t>
            </a:r>
            <a:r>
              <a:rPr lang="en-US" altLang="en-US" sz="2000" smtClean="0">
                <a:latin typeface="Arial" charset="0"/>
              </a:rPr>
              <a:t> so enables partial effects</a:t>
            </a:r>
          </a:p>
          <a:p>
            <a:pPr lvl="1" eaLnBrk="1" hangingPunct="1">
              <a:lnSpc>
                <a:spcPct val="90000"/>
              </a:lnSpc>
            </a:pPr>
            <a:r>
              <a:rPr lang="en-US" altLang="en-US" sz="2000" smtClean="0">
                <a:latin typeface="Arial" charset="0"/>
              </a:rPr>
              <a:t>Estimator is consistent under some circumstances</a:t>
            </a:r>
          </a:p>
          <a:p>
            <a:pPr lvl="1" eaLnBrk="1" hangingPunct="1">
              <a:lnSpc>
                <a:spcPct val="90000"/>
              </a:lnSpc>
            </a:pPr>
            <a:r>
              <a:rPr lang="en-US" altLang="en-US" sz="2000" smtClean="0">
                <a:latin typeface="Arial" charset="0"/>
              </a:rPr>
              <a:t>(Possibly) corrects in dynamic models</a:t>
            </a:r>
          </a:p>
          <a:p>
            <a:pPr eaLnBrk="1" hangingPunct="1">
              <a:lnSpc>
                <a:spcPct val="90000"/>
              </a:lnSpc>
            </a:pPr>
            <a:r>
              <a:rPr lang="en-US" altLang="en-US" sz="2400" smtClean="0">
                <a:latin typeface="Arial" charset="0"/>
              </a:rPr>
              <a:t>Disadvantage</a:t>
            </a:r>
          </a:p>
          <a:p>
            <a:pPr lvl="1" eaLnBrk="1" hangingPunct="1">
              <a:lnSpc>
                <a:spcPct val="90000"/>
              </a:lnSpc>
            </a:pPr>
            <a:r>
              <a:rPr lang="en-US" altLang="en-US" sz="2000" smtClean="0">
                <a:latin typeface="Arial" charset="0"/>
              </a:rPr>
              <a:t>No time invariant variables in the model</a:t>
            </a:r>
          </a:p>
          <a:p>
            <a:pPr lvl="1" eaLnBrk="1" hangingPunct="1">
              <a:lnSpc>
                <a:spcPct val="90000"/>
              </a:lnSpc>
            </a:pPr>
            <a:r>
              <a:rPr lang="en-US" altLang="en-US" sz="2000" smtClean="0">
                <a:latin typeface="Arial" charset="0"/>
              </a:rPr>
              <a:t>Practical implementation</a:t>
            </a:r>
          </a:p>
          <a:p>
            <a:pPr lvl="1" eaLnBrk="1" hangingPunct="1">
              <a:lnSpc>
                <a:spcPct val="90000"/>
              </a:lnSpc>
            </a:pPr>
            <a:r>
              <a:rPr lang="en-US" altLang="en-US" sz="2000" smtClean="0">
                <a:latin typeface="Arial" charset="0"/>
              </a:rPr>
              <a:t>Extension to other models? (Ordered probit model (maybe) – see JBES 2009)</a:t>
            </a:r>
            <a:endParaRPr lang="el-GR" altLang="en-US" sz="2000" smtClean="0">
              <a:latin typeface="Arial" charset="0"/>
            </a:endParaRPr>
          </a:p>
        </p:txBody>
      </p:sp>
    </p:spTree>
    <p:extLst>
      <p:ext uri="{BB962C8B-B14F-4D97-AF65-F5344CB8AC3E}">
        <p14:creationId xmlns="" xmlns:p14="http://schemas.microsoft.com/office/powerpoint/2010/main" val="65721960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r>
              <a:rPr lang="en-US" altLang="en-US" smtClean="0"/>
              <a:t>Bias Reduction</a:t>
            </a:r>
          </a:p>
        </p:txBody>
      </p:sp>
      <p:sp>
        <p:nvSpPr>
          <p:cNvPr id="136195" name="Rectangle 3"/>
          <p:cNvSpPr>
            <a:spLocks noGrp="1" noChangeArrowheads="1"/>
          </p:cNvSpPr>
          <p:nvPr>
            <p:ph idx="1"/>
          </p:nvPr>
        </p:nvSpPr>
        <p:spPr/>
        <p:txBody>
          <a:bodyPr/>
          <a:lstStyle/>
          <a:p>
            <a:pPr eaLnBrk="1" hangingPunct="1">
              <a:lnSpc>
                <a:spcPct val="90000"/>
              </a:lnSpc>
            </a:pPr>
            <a:r>
              <a:rPr lang="en-US" altLang="en-US" sz="2000" smtClean="0"/>
              <a:t>Parametric (probit and logit) models with fixed effects</a:t>
            </a:r>
          </a:p>
          <a:p>
            <a:pPr eaLnBrk="1" hangingPunct="1">
              <a:lnSpc>
                <a:spcPct val="90000"/>
              </a:lnSpc>
            </a:pPr>
            <a:r>
              <a:rPr lang="en-US" altLang="en-US" sz="2000" smtClean="0"/>
              <a:t>(We examine non- and semiparametric methods at the end of the course.)</a:t>
            </a:r>
          </a:p>
          <a:p>
            <a:pPr eaLnBrk="1" hangingPunct="1">
              <a:lnSpc>
                <a:spcPct val="90000"/>
              </a:lnSpc>
            </a:pPr>
            <a:r>
              <a:rPr lang="en-US" altLang="en-US" sz="2000" smtClean="0"/>
              <a:t>Recent references: All about probit and logit models.</a:t>
            </a:r>
          </a:p>
          <a:p>
            <a:pPr lvl="1" eaLnBrk="1" hangingPunct="1">
              <a:lnSpc>
                <a:spcPct val="90000"/>
              </a:lnSpc>
            </a:pPr>
            <a:r>
              <a:rPr lang="en-US" altLang="en-US" sz="1800" smtClean="0"/>
              <a:t>[1] Carro, J., “Estimating dynamic panel data discrete choice models with fixed effects,” JE, 140, 2007, pp. 503-528</a:t>
            </a:r>
          </a:p>
          <a:p>
            <a:pPr lvl="1" eaLnBrk="1" hangingPunct="1">
              <a:lnSpc>
                <a:spcPct val="90000"/>
              </a:lnSpc>
            </a:pPr>
            <a:r>
              <a:rPr lang="en-US" altLang="en-US" sz="1800" smtClean="0"/>
              <a:t>[2] Val, F., “Fixed Effects estimation of structural parameters and marginal effects in panel probit models,” JE, 2010</a:t>
            </a:r>
          </a:p>
          <a:p>
            <a:pPr lvl="1" eaLnBrk="1" hangingPunct="1">
              <a:lnSpc>
                <a:spcPct val="90000"/>
              </a:lnSpc>
            </a:pPr>
            <a:r>
              <a:rPr lang="en-US" altLang="en-US" sz="1800" smtClean="0"/>
              <a:t>[3] Hahn, J. and G. Kuersteiner, “Bias reduction for dynamic nonlinear panel models with fixed effects,” UCLA, 2003</a:t>
            </a:r>
          </a:p>
          <a:p>
            <a:pPr lvl="1" eaLnBrk="1" hangingPunct="1">
              <a:lnSpc>
                <a:spcPct val="90000"/>
              </a:lnSpc>
            </a:pPr>
            <a:r>
              <a:rPr lang="en-US" altLang="en-US" sz="1800" smtClean="0"/>
              <a:t>[4] Hahn, J. and W. Newey, “Jackknife and Analytical Bias reduction for nonlinear panel models,” Econometrica, 2004.</a:t>
            </a:r>
          </a:p>
          <a:p>
            <a:pPr lvl="1" eaLnBrk="1" hangingPunct="1">
              <a:lnSpc>
                <a:spcPct val="90000"/>
              </a:lnSpc>
            </a:pPr>
            <a:r>
              <a:rPr lang="en-US" altLang="en-US" sz="1800" smtClean="0"/>
              <a:t>See, also, bibliographies and work of T. Woutersen, B. Honor</a:t>
            </a:r>
            <a:r>
              <a:rPr lang="en-US" altLang="en-US" sz="1800" smtClean="0">
                <a:cs typeface="Tahoma" pitchFamily="34" charset="0"/>
              </a:rPr>
              <a:t>é</a:t>
            </a:r>
            <a:r>
              <a:rPr lang="en-US" altLang="en-US" sz="1800" smtClean="0"/>
              <a:t> and E. Kyriazidou.</a:t>
            </a:r>
          </a:p>
        </p:txBody>
      </p:sp>
    </p:spTree>
    <p:extLst>
      <p:ext uri="{BB962C8B-B14F-4D97-AF65-F5344CB8AC3E}">
        <p14:creationId xmlns="" xmlns:p14="http://schemas.microsoft.com/office/powerpoint/2010/main" val="1581639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hangingPunct="1"/>
            <a:r>
              <a:rPr lang="en-US" altLang="en-US" smtClean="0"/>
              <a:t>Bias Reduction – 1: Hahn</a:t>
            </a:r>
          </a:p>
        </p:txBody>
      </p:sp>
      <p:sp>
        <p:nvSpPr>
          <p:cNvPr id="138243" name="Rectangle 3"/>
          <p:cNvSpPr>
            <a:spLocks noGrp="1" noChangeArrowheads="1"/>
          </p:cNvSpPr>
          <p:nvPr>
            <p:ph idx="1"/>
          </p:nvPr>
        </p:nvSpPr>
        <p:spPr/>
        <p:txBody>
          <a:bodyPr/>
          <a:lstStyle/>
          <a:p>
            <a:pPr eaLnBrk="1" hangingPunct="1"/>
            <a:r>
              <a:rPr lang="en-US" altLang="en-US" sz="2400" smtClean="0"/>
              <a:t>All rely on a large T approximation to the bias when T is (very small)</a:t>
            </a:r>
          </a:p>
          <a:p>
            <a:pPr eaLnBrk="1" hangingPunct="1"/>
            <a:r>
              <a:rPr lang="en-US" altLang="en-US" sz="2400" smtClean="0"/>
              <a:t>All analyze the equivalent of the brute force, unconditional estimator.</a:t>
            </a:r>
          </a:p>
          <a:p>
            <a:pPr eaLnBrk="1" hangingPunct="1"/>
            <a:r>
              <a:rPr lang="en-US" altLang="en-US" sz="2400" smtClean="0"/>
              <a:t>Hahn/Kuersteiner and Hahn/Newey</a:t>
            </a:r>
          </a:p>
          <a:p>
            <a:pPr lvl="1" eaLnBrk="1" hangingPunct="1"/>
            <a:r>
              <a:rPr lang="en-US" altLang="en-US" sz="2000" smtClean="0"/>
              <a:t>plim b</a:t>
            </a:r>
            <a:r>
              <a:rPr lang="en-US" altLang="en-US" sz="2000" baseline="-25000" smtClean="0"/>
              <a:t>MLE</a:t>
            </a:r>
            <a:r>
              <a:rPr lang="en-US" altLang="en-US" sz="2000" smtClean="0"/>
              <a:t> = </a:t>
            </a:r>
            <a:r>
              <a:rPr lang="el-GR" altLang="en-US" sz="2000" smtClean="0">
                <a:cs typeface="Tahoma" pitchFamily="34" charset="0"/>
              </a:rPr>
              <a:t>β</a:t>
            </a:r>
            <a:r>
              <a:rPr lang="en-US" altLang="en-US" sz="2000" smtClean="0">
                <a:cs typeface="Tahoma" pitchFamily="34" charset="0"/>
              </a:rPr>
              <a:t> + B(T) where B(T) is O(1/T)</a:t>
            </a:r>
          </a:p>
          <a:p>
            <a:pPr lvl="1" eaLnBrk="1" hangingPunct="1"/>
            <a:r>
              <a:rPr lang="en-US" altLang="en-US" sz="2000" smtClean="0">
                <a:cs typeface="Tahoma" pitchFamily="34" charset="0"/>
              </a:rPr>
              <a:t>Derive an expression for B(T)</a:t>
            </a:r>
          </a:p>
          <a:p>
            <a:pPr lvl="1" eaLnBrk="1" hangingPunct="1"/>
            <a:r>
              <a:rPr lang="en-US" altLang="en-US" sz="2000" smtClean="0">
                <a:cs typeface="Tahoma" pitchFamily="34" charset="0"/>
              </a:rPr>
              <a:t>The bias corrected estimator is obtained by subtraction</a:t>
            </a:r>
          </a:p>
          <a:p>
            <a:pPr lvl="1" eaLnBrk="1" hangingPunct="1"/>
            <a:r>
              <a:rPr lang="en-US" altLang="en-US" sz="2000" smtClean="0">
                <a:cs typeface="Tahoma" pitchFamily="34" charset="0"/>
              </a:rPr>
              <a:t>No further analysis is obtained to estimate fixed effects or partial effects.</a:t>
            </a:r>
            <a:endParaRPr lang="el-GR" altLang="en-US" sz="2000" smtClean="0">
              <a:cs typeface="Tahoma" pitchFamily="34" charset="0"/>
            </a:endParaRPr>
          </a:p>
        </p:txBody>
      </p:sp>
    </p:spTree>
    <p:extLst>
      <p:ext uri="{BB962C8B-B14F-4D97-AF65-F5344CB8AC3E}">
        <p14:creationId xmlns="" xmlns:p14="http://schemas.microsoft.com/office/powerpoint/2010/main" val="165471777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eaLnBrk="1" hangingPunct="1"/>
            <a:r>
              <a:rPr lang="en-US" altLang="en-US" smtClean="0"/>
              <a:t>Bias Reduction – 2: Val</a:t>
            </a:r>
          </a:p>
        </p:txBody>
      </p:sp>
      <p:sp>
        <p:nvSpPr>
          <p:cNvPr id="140291" name="Rectangle 3"/>
          <p:cNvSpPr>
            <a:spLocks noGrp="1" noChangeArrowheads="1"/>
          </p:cNvSpPr>
          <p:nvPr>
            <p:ph idx="1"/>
          </p:nvPr>
        </p:nvSpPr>
        <p:spPr/>
        <p:txBody>
          <a:bodyPr/>
          <a:lstStyle/>
          <a:p>
            <a:pPr eaLnBrk="1" hangingPunct="1"/>
            <a:r>
              <a:rPr lang="en-US" altLang="en-US" smtClean="0"/>
              <a:t>Plim b</a:t>
            </a:r>
            <a:r>
              <a:rPr lang="en-US" altLang="en-US" baseline="-25000" smtClean="0"/>
              <a:t>MLE</a:t>
            </a:r>
            <a:r>
              <a:rPr lang="en-US" altLang="en-US" smtClean="0"/>
              <a:t> = </a:t>
            </a:r>
            <a:r>
              <a:rPr lang="el-GR" altLang="en-US" smtClean="0">
                <a:cs typeface="Tahoma" pitchFamily="34" charset="0"/>
              </a:rPr>
              <a:t>β</a:t>
            </a:r>
            <a:r>
              <a:rPr lang="en-US" altLang="en-US" smtClean="0">
                <a:cs typeface="Tahoma" pitchFamily="34" charset="0"/>
              </a:rPr>
              <a:t> + B(T)</a:t>
            </a:r>
          </a:p>
          <a:p>
            <a:pPr eaLnBrk="1" hangingPunct="1"/>
            <a:r>
              <a:rPr lang="en-US" altLang="en-US" smtClean="0">
                <a:cs typeface="Tahoma" pitchFamily="34" charset="0"/>
              </a:rPr>
              <a:t>Find, D(T) a large sample approximation such that  </a:t>
            </a:r>
            <a:r>
              <a:rPr lang="en-US" altLang="en-US" smtClean="0"/>
              <a:t>Plim b</a:t>
            </a:r>
            <a:r>
              <a:rPr lang="en-US" altLang="en-US" baseline="-25000" smtClean="0"/>
              <a:t>MLE</a:t>
            </a:r>
            <a:r>
              <a:rPr lang="en-US" altLang="en-US" smtClean="0"/>
              <a:t> +D(T) = </a:t>
            </a:r>
            <a:r>
              <a:rPr lang="el-GR" altLang="en-US" smtClean="0">
                <a:cs typeface="Tahoma" pitchFamily="34" charset="0"/>
              </a:rPr>
              <a:t>β</a:t>
            </a:r>
            <a:r>
              <a:rPr lang="en-US" altLang="en-US" smtClean="0">
                <a:cs typeface="Tahoma" pitchFamily="34" charset="0"/>
              </a:rPr>
              <a:t> + F(T) where F(T) is O(1/T</a:t>
            </a:r>
            <a:r>
              <a:rPr lang="en-US" altLang="en-US" baseline="30000" smtClean="0">
                <a:cs typeface="Tahoma" pitchFamily="34" charset="0"/>
              </a:rPr>
              <a:t>2</a:t>
            </a:r>
            <a:r>
              <a:rPr lang="en-US" altLang="en-US" smtClean="0">
                <a:cs typeface="Tahoma" pitchFamily="34" charset="0"/>
              </a:rPr>
              <a:t>)</a:t>
            </a:r>
          </a:p>
          <a:p>
            <a:pPr eaLnBrk="1" hangingPunct="1"/>
            <a:r>
              <a:rPr lang="en-US" altLang="en-US" smtClean="0">
                <a:cs typeface="Tahoma" pitchFamily="34" charset="0"/>
              </a:rPr>
              <a:t>Finds a counterpart approximation to the marginal effects.</a:t>
            </a:r>
          </a:p>
          <a:p>
            <a:pPr eaLnBrk="1" hangingPunct="1"/>
            <a:endParaRPr lang="el-GR" altLang="en-US" smtClean="0">
              <a:cs typeface="Tahoma" pitchFamily="34" charset="0"/>
            </a:endParaRPr>
          </a:p>
        </p:txBody>
      </p:sp>
    </p:spTree>
    <p:extLst>
      <p:ext uri="{BB962C8B-B14F-4D97-AF65-F5344CB8AC3E}">
        <p14:creationId xmlns="" xmlns:p14="http://schemas.microsoft.com/office/powerpoint/2010/main" val="81208223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eaLnBrk="1" hangingPunct="1"/>
            <a:r>
              <a:rPr lang="en-US" altLang="en-US" smtClean="0"/>
              <a:t>Bias Reduction – 3: Carro</a:t>
            </a:r>
          </a:p>
        </p:txBody>
      </p:sp>
      <p:sp>
        <p:nvSpPr>
          <p:cNvPr id="142339" name="Rectangle 3"/>
          <p:cNvSpPr>
            <a:spLocks noGrp="1" noChangeArrowheads="1"/>
          </p:cNvSpPr>
          <p:nvPr>
            <p:ph idx="1"/>
          </p:nvPr>
        </p:nvSpPr>
        <p:spPr/>
        <p:txBody>
          <a:bodyPr/>
          <a:lstStyle/>
          <a:p>
            <a:pPr eaLnBrk="1" hangingPunct="1"/>
            <a:r>
              <a:rPr lang="en-US" altLang="en-US" smtClean="0"/>
              <a:t>Change the log likelihood.  Maximum Modified Likelihood Estimator = MMLE</a:t>
            </a:r>
          </a:p>
          <a:p>
            <a:pPr eaLnBrk="1" hangingPunct="1"/>
            <a:r>
              <a:rPr lang="en-US" altLang="en-US" smtClean="0"/>
              <a:t>Maximize MMLE such that the solution to MMLE is b</a:t>
            </a:r>
            <a:r>
              <a:rPr lang="en-US" altLang="en-US" baseline="-25000" smtClean="0"/>
              <a:t>MMLE</a:t>
            </a:r>
            <a:r>
              <a:rPr lang="en-US" altLang="en-US" smtClean="0"/>
              <a:t> plim b</a:t>
            </a:r>
            <a:r>
              <a:rPr lang="en-US" altLang="en-US" baseline="-25000" smtClean="0"/>
              <a:t>MMLE</a:t>
            </a:r>
            <a:r>
              <a:rPr lang="en-US" altLang="en-US" smtClean="0"/>
              <a:t> = </a:t>
            </a:r>
            <a:r>
              <a:rPr lang="el-GR" altLang="en-US" smtClean="0">
                <a:cs typeface="Tahoma" pitchFamily="34" charset="0"/>
              </a:rPr>
              <a:t>β</a:t>
            </a:r>
            <a:r>
              <a:rPr lang="en-US" altLang="en-US" smtClean="0">
                <a:cs typeface="Tahoma" pitchFamily="34" charset="0"/>
              </a:rPr>
              <a:t> +G(T) where G(T) is O(1/T</a:t>
            </a:r>
            <a:r>
              <a:rPr lang="en-US" altLang="en-US" baseline="30000" smtClean="0">
                <a:cs typeface="Tahoma" pitchFamily="34" charset="0"/>
              </a:rPr>
              <a:t>2</a:t>
            </a:r>
            <a:r>
              <a:rPr lang="en-US" altLang="en-US" smtClean="0">
                <a:cs typeface="Tahoma" pitchFamily="34" charset="0"/>
              </a:rPr>
              <a:t>).</a:t>
            </a:r>
          </a:p>
          <a:p>
            <a:pPr eaLnBrk="1" hangingPunct="1"/>
            <a:r>
              <a:rPr lang="en-US" altLang="en-US" smtClean="0">
                <a:cs typeface="Tahoma" pitchFamily="34" charset="0"/>
              </a:rPr>
              <a:t>Also obtains a solution for </a:t>
            </a:r>
            <a:r>
              <a:rPr lang="el-GR" altLang="en-US" smtClean="0">
                <a:cs typeface="Tahoma" pitchFamily="34" charset="0"/>
              </a:rPr>
              <a:t>α</a:t>
            </a:r>
            <a:r>
              <a:rPr lang="en-US" altLang="en-US" baseline="-25000" smtClean="0">
                <a:cs typeface="Tahoma" pitchFamily="34" charset="0"/>
              </a:rPr>
              <a:t>i</a:t>
            </a:r>
            <a:r>
              <a:rPr lang="en-US" altLang="en-US" smtClean="0">
                <a:cs typeface="Tahoma" pitchFamily="34" charset="0"/>
              </a:rPr>
              <a:t> (unlike the others).</a:t>
            </a:r>
          </a:p>
          <a:p>
            <a:pPr eaLnBrk="1" hangingPunct="1"/>
            <a:r>
              <a:rPr lang="en-US" altLang="en-US" smtClean="0">
                <a:cs typeface="Tahoma" pitchFamily="34" charset="0"/>
              </a:rPr>
              <a:t>a</a:t>
            </a:r>
            <a:r>
              <a:rPr lang="en-US" altLang="en-US" baseline="-25000" smtClean="0">
                <a:cs typeface="Tahoma" pitchFamily="34" charset="0"/>
              </a:rPr>
              <a:t>i,MMLE</a:t>
            </a:r>
            <a:r>
              <a:rPr lang="en-US" altLang="en-US" smtClean="0">
                <a:cs typeface="Tahoma" pitchFamily="34" charset="0"/>
              </a:rPr>
              <a:t> = f(b</a:t>
            </a:r>
            <a:r>
              <a:rPr lang="en-US" altLang="en-US" baseline="-25000" smtClean="0">
                <a:cs typeface="Tahoma" pitchFamily="34" charset="0"/>
              </a:rPr>
              <a:t>MMLE</a:t>
            </a:r>
            <a:r>
              <a:rPr lang="en-US" altLang="en-US" smtClean="0">
                <a:cs typeface="Tahoma" pitchFamily="34" charset="0"/>
              </a:rPr>
              <a:t>)</a:t>
            </a:r>
          </a:p>
          <a:p>
            <a:pPr eaLnBrk="1" hangingPunct="1"/>
            <a:r>
              <a:rPr lang="en-US" altLang="en-US" smtClean="0">
                <a:cs typeface="Tahoma" pitchFamily="34" charset="0"/>
              </a:rPr>
              <a:t>(A problem? When y</a:t>
            </a:r>
            <a:r>
              <a:rPr lang="en-US" altLang="en-US" baseline="-25000" smtClean="0">
                <a:cs typeface="Tahoma" pitchFamily="34" charset="0"/>
              </a:rPr>
              <a:t>it</a:t>
            </a:r>
            <a:r>
              <a:rPr lang="en-US" altLang="en-US" smtClean="0">
                <a:cs typeface="Tahoma" pitchFamily="34" charset="0"/>
              </a:rPr>
              <a:t> is always the same, there is no solution for a</a:t>
            </a:r>
            <a:r>
              <a:rPr lang="en-US" altLang="en-US" baseline="-25000" smtClean="0">
                <a:cs typeface="Tahoma" pitchFamily="34" charset="0"/>
              </a:rPr>
              <a:t>i</a:t>
            </a:r>
            <a:r>
              <a:rPr lang="en-US" altLang="en-US" smtClean="0">
                <a:cs typeface="Tahoma" pitchFamily="34" charset="0"/>
              </a:rPr>
              <a:t>.)</a:t>
            </a:r>
            <a:endParaRPr lang="el-GR" altLang="en-US" smtClean="0">
              <a:cs typeface="Tahoma" pitchFamily="34" charset="0"/>
            </a:endParaRPr>
          </a:p>
        </p:txBody>
      </p:sp>
    </p:spTree>
    <p:extLst>
      <p:ext uri="{BB962C8B-B14F-4D97-AF65-F5344CB8AC3E}">
        <p14:creationId xmlns="" xmlns:p14="http://schemas.microsoft.com/office/powerpoint/2010/main" val="347953091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667000"/>
            <a:ext cx="8229600" cy="1143000"/>
          </a:xfrm>
        </p:spPr>
        <p:txBody>
          <a:bodyPr/>
          <a:lstStyle/>
          <a:p>
            <a:r>
              <a:rPr lang="en-US" dirty="0" smtClean="0"/>
              <a:t>Appendix</a:t>
            </a:r>
            <a:endParaRPr lang="en-US" dirty="0"/>
          </a:p>
        </p:txBody>
      </p:sp>
    </p:spTree>
    <p:extLst>
      <p:ext uri="{BB962C8B-B14F-4D97-AF65-F5344CB8AC3E}">
        <p14:creationId xmlns="" xmlns:p14="http://schemas.microsoft.com/office/powerpoint/2010/main" val="26512986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Different Normalizations</a:t>
            </a:r>
          </a:p>
        </p:txBody>
      </p:sp>
      <p:sp>
        <p:nvSpPr>
          <p:cNvPr id="7171" name="Rectangle 3"/>
          <p:cNvSpPr>
            <a:spLocks noGrp="1" noChangeArrowheads="1"/>
          </p:cNvSpPr>
          <p:nvPr>
            <p:ph type="body" sz="half" idx="1"/>
          </p:nvPr>
        </p:nvSpPr>
        <p:spPr>
          <a:xfrm>
            <a:off x="457200" y="1828800"/>
            <a:ext cx="7924800" cy="4302125"/>
          </a:xfrm>
        </p:spPr>
        <p:txBody>
          <a:bodyPr/>
          <a:lstStyle/>
          <a:p>
            <a:pPr eaLnBrk="1" hangingPunct="1"/>
            <a:r>
              <a:rPr lang="en-US" altLang="en-US" sz="2400" smtClean="0"/>
              <a:t>Separate constants: using </a:t>
            </a:r>
            <a:r>
              <a:rPr lang="en-US" altLang="en-US" sz="2400" b="1" smtClean="0"/>
              <a:t>D</a:t>
            </a:r>
            <a:endParaRPr lang="en-US" altLang="en-US" sz="2400" smtClean="0"/>
          </a:p>
          <a:p>
            <a:pPr eaLnBrk="1" hangingPunct="1"/>
            <a:r>
              <a:rPr lang="en-US" altLang="en-US" sz="2400" smtClean="0"/>
              <a:t>Overall constant and N-1 constrasts</a:t>
            </a:r>
          </a:p>
          <a:p>
            <a:pPr eaLnBrk="1" hangingPunct="1"/>
            <a:r>
              <a:rPr lang="en-US" altLang="en-US" sz="2400" smtClean="0"/>
              <a:t>Overall constant, N constants, </a:t>
            </a:r>
            <a:r>
              <a:rPr lang="en-US" altLang="en-US" sz="2400" smtClean="0">
                <a:sym typeface="Symbol" pitchFamily="18" charset="2"/>
              </a:rPr>
              <a:t></a:t>
            </a:r>
            <a:r>
              <a:rPr lang="en-US" altLang="en-US" sz="2400" baseline="-25000" smtClean="0">
                <a:sym typeface="Symbol" pitchFamily="18" charset="2"/>
              </a:rPr>
              <a:t>i </a:t>
            </a:r>
            <a:r>
              <a:rPr lang="en-US" altLang="en-US" sz="2400" smtClean="0">
                <a:sym typeface="Symbol" pitchFamily="18" charset="2"/>
              </a:rPr>
              <a:t></a:t>
            </a:r>
            <a:r>
              <a:rPr lang="en-US" altLang="en-US" sz="2400" baseline="-25000" smtClean="0">
                <a:sym typeface="Symbol" pitchFamily="18" charset="2"/>
              </a:rPr>
              <a:t>i</a:t>
            </a:r>
            <a:r>
              <a:rPr lang="en-US" altLang="en-US" sz="2400" smtClean="0">
                <a:sym typeface="Symbol" pitchFamily="18" charset="2"/>
              </a:rPr>
              <a:t> = 0</a:t>
            </a:r>
          </a:p>
        </p:txBody>
      </p:sp>
      <p:graphicFrame>
        <p:nvGraphicFramePr>
          <p:cNvPr id="7172" name="Object 7"/>
          <p:cNvGraphicFramePr>
            <a:graphicFrameLocks noGrp="1" noChangeAspect="1"/>
          </p:cNvGraphicFramePr>
          <p:nvPr>
            <p:ph sz="half" idx="2"/>
          </p:nvPr>
        </p:nvGraphicFramePr>
        <p:xfrm>
          <a:off x="622300" y="3581400"/>
          <a:ext cx="8074025" cy="1389063"/>
        </p:xfrm>
        <a:graphic>
          <a:graphicData uri="http://schemas.openxmlformats.org/presentationml/2006/ole">
            <p:oleObj spid="_x0000_s203779" name="Equation" r:id="rId4" imgW="3987800" imgH="685800" progId="Equation.DSMT4">
              <p:embed/>
            </p:oleObj>
          </a:graphicData>
        </a:graphic>
      </p:graphicFrame>
    </p:spTree>
    <p:extLst>
      <p:ext uri="{BB962C8B-B14F-4D97-AF65-F5344CB8AC3E}">
        <p14:creationId xmlns="" xmlns:p14="http://schemas.microsoft.com/office/powerpoint/2010/main" val="254976987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srcRect/>
          <a:stretch>
            <a:fillRect/>
          </a:stretch>
        </p:blipFill>
        <p:spPr bwMode="auto">
          <a:xfrm>
            <a:off x="381000" y="1447800"/>
            <a:ext cx="4173538" cy="3429000"/>
          </a:xfrm>
          <a:prstGeom prst="rect">
            <a:avLst/>
          </a:prstGeom>
          <a:noFill/>
          <a:ln w="9525">
            <a:noFill/>
            <a:miter lim="800000"/>
            <a:headEnd/>
            <a:tailEnd/>
          </a:ln>
        </p:spPr>
      </p:pic>
      <p:pic>
        <p:nvPicPr>
          <p:cNvPr id="9219" name="Picture 3"/>
          <p:cNvPicPr>
            <a:picLocks noChangeAspect="1" noChangeArrowheads="1"/>
          </p:cNvPicPr>
          <p:nvPr/>
        </p:nvPicPr>
        <p:blipFill>
          <a:blip r:embed="rId4" cstate="print"/>
          <a:srcRect/>
          <a:stretch>
            <a:fillRect/>
          </a:stretch>
        </p:blipFill>
        <p:spPr bwMode="auto">
          <a:xfrm>
            <a:off x="4876800" y="1344613"/>
            <a:ext cx="3962400" cy="3379787"/>
          </a:xfrm>
          <a:prstGeom prst="rect">
            <a:avLst/>
          </a:prstGeom>
          <a:noFill/>
          <a:ln w="9525">
            <a:noFill/>
            <a:miter lim="800000"/>
            <a:headEnd/>
            <a:tailEnd/>
          </a:ln>
        </p:spPr>
      </p:pic>
      <p:cxnSp>
        <p:nvCxnSpPr>
          <p:cNvPr id="9220" name="Straight Arrow Connector 7"/>
          <p:cNvCxnSpPr>
            <a:cxnSpLocks noChangeShapeType="1"/>
          </p:cNvCxnSpPr>
          <p:nvPr/>
        </p:nvCxnSpPr>
        <p:spPr bwMode="auto">
          <a:xfrm flipH="1">
            <a:off x="6324600" y="990600"/>
            <a:ext cx="381000" cy="381000"/>
          </a:xfrm>
          <a:prstGeom prst="straightConnector1">
            <a:avLst/>
          </a:prstGeom>
          <a:noFill/>
          <a:ln w="38100" algn="ctr">
            <a:solidFill>
              <a:srgbClr val="FF0000"/>
            </a:solidFill>
            <a:round/>
            <a:headEnd/>
            <a:tailEnd type="arrow" w="med" len="med"/>
          </a:ln>
        </p:spPr>
      </p:cxnSp>
      <p:sp>
        <p:nvSpPr>
          <p:cNvPr id="9221" name="Rectangle 8"/>
          <p:cNvSpPr>
            <a:spLocks noChangeArrowheads="1"/>
          </p:cNvSpPr>
          <p:nvPr/>
        </p:nvSpPr>
        <p:spPr bwMode="auto">
          <a:xfrm>
            <a:off x="2819400" y="2667000"/>
            <a:ext cx="1752600" cy="381000"/>
          </a:xfrm>
          <a:prstGeom prst="rect">
            <a:avLst/>
          </a:prstGeom>
          <a:noFill/>
          <a:ln w="38100" algn="ctr">
            <a:solidFill>
              <a:srgbClr val="FF0000"/>
            </a:solidFill>
            <a:round/>
            <a:headEnd/>
            <a:tailEnd/>
          </a:ln>
        </p:spPr>
        <p:txBody>
          <a:bodyPr wrap="none"/>
          <a:lstStyle/>
          <a:p>
            <a:endParaRPr lang="en-US" altLang="en-US"/>
          </a:p>
        </p:txBody>
      </p:sp>
      <p:sp>
        <p:nvSpPr>
          <p:cNvPr id="9222" name="Rectangle 9"/>
          <p:cNvSpPr>
            <a:spLocks noChangeArrowheads="1"/>
          </p:cNvSpPr>
          <p:nvPr/>
        </p:nvSpPr>
        <p:spPr bwMode="auto">
          <a:xfrm>
            <a:off x="7158038" y="2505075"/>
            <a:ext cx="1752600" cy="381000"/>
          </a:xfrm>
          <a:prstGeom prst="rect">
            <a:avLst/>
          </a:prstGeom>
          <a:noFill/>
          <a:ln w="38100" algn="ctr">
            <a:solidFill>
              <a:srgbClr val="FF0000"/>
            </a:solidFill>
            <a:round/>
            <a:headEnd/>
            <a:tailEnd/>
          </a:ln>
        </p:spPr>
        <p:txBody>
          <a:bodyPr wrap="none"/>
          <a:lstStyle/>
          <a:p>
            <a:endParaRPr lang="en-US" altLang="en-US"/>
          </a:p>
        </p:txBody>
      </p:sp>
      <p:cxnSp>
        <p:nvCxnSpPr>
          <p:cNvPr id="9223" name="Straight Arrow Connector 10"/>
          <p:cNvCxnSpPr>
            <a:cxnSpLocks noChangeShapeType="1"/>
          </p:cNvCxnSpPr>
          <p:nvPr/>
        </p:nvCxnSpPr>
        <p:spPr bwMode="auto">
          <a:xfrm flipH="1" flipV="1">
            <a:off x="1104900" y="4114800"/>
            <a:ext cx="457200" cy="304800"/>
          </a:xfrm>
          <a:prstGeom prst="straightConnector1">
            <a:avLst/>
          </a:prstGeom>
          <a:noFill/>
          <a:ln w="38100" algn="ctr">
            <a:solidFill>
              <a:srgbClr val="FF0000"/>
            </a:solidFill>
            <a:round/>
            <a:headEnd/>
            <a:tailEnd type="arrow" w="med" len="med"/>
          </a:ln>
        </p:spPr>
      </p:cxnSp>
      <p:sp>
        <p:nvSpPr>
          <p:cNvPr id="12" name="Title 3"/>
          <p:cNvSpPr txBox="1">
            <a:spLocks/>
          </p:cNvSpPr>
          <p:nvPr/>
        </p:nvSpPr>
        <p:spPr>
          <a:xfrm>
            <a:off x="457200" y="609600"/>
            <a:ext cx="8229600" cy="457200"/>
          </a:xfrm>
          <a:prstGeom prst="rect">
            <a:avLst/>
          </a:prstGeom>
        </p:spPr>
        <p:txBody>
          <a:bodyPr/>
          <a:lstStyle/>
          <a:p>
            <a:pPr algn="ctr" eaLnBrk="1" hangingPunct="1">
              <a:defRPr/>
            </a:pPr>
            <a:r>
              <a:rPr lang="en-US" sz="3200" kern="0" dirty="0">
                <a:solidFill>
                  <a:srgbClr val="003399"/>
                </a:solidFill>
                <a:latin typeface="Arial" panose="020B0604020202020204" pitchFamily="34" charset="0"/>
                <a:ea typeface="+mj-ea"/>
                <a:cs typeface="Arial" panose="020B0604020202020204" pitchFamily="34" charset="0"/>
              </a:rPr>
              <a:t>A Caution About Stata and Fixed Effects</a:t>
            </a:r>
          </a:p>
        </p:txBody>
      </p:sp>
      <p:sp>
        <p:nvSpPr>
          <p:cNvPr id="9225" name="Oval 1"/>
          <p:cNvSpPr>
            <a:spLocks noChangeArrowheads="1"/>
          </p:cNvSpPr>
          <p:nvPr/>
        </p:nvSpPr>
        <p:spPr bwMode="auto">
          <a:xfrm>
            <a:off x="495300" y="2105025"/>
            <a:ext cx="1219200" cy="685800"/>
          </a:xfrm>
          <a:prstGeom prst="ellipse">
            <a:avLst/>
          </a:prstGeom>
          <a:noFill/>
          <a:ln w="38100" algn="ctr">
            <a:solidFill>
              <a:srgbClr val="FF2121"/>
            </a:solidFill>
            <a:round/>
            <a:headEnd/>
            <a:tailEnd/>
          </a:ln>
        </p:spPr>
        <p:txBody>
          <a:bodyPr wrap="none"/>
          <a:lstStyle/>
          <a:p>
            <a:endParaRPr lang="en-US"/>
          </a:p>
        </p:txBody>
      </p:sp>
      <p:sp>
        <p:nvSpPr>
          <p:cNvPr id="9226" name="TextBox 2"/>
          <p:cNvSpPr txBox="1">
            <a:spLocks noChangeArrowheads="1"/>
          </p:cNvSpPr>
          <p:nvPr/>
        </p:nvSpPr>
        <p:spPr bwMode="auto">
          <a:xfrm>
            <a:off x="1828800" y="4191000"/>
            <a:ext cx="838200" cy="369888"/>
          </a:xfrm>
          <a:prstGeom prst="rect">
            <a:avLst/>
          </a:prstGeom>
          <a:noFill/>
          <a:ln w="9525">
            <a:noFill/>
            <a:miter lim="800000"/>
            <a:headEnd/>
            <a:tailEnd/>
          </a:ln>
        </p:spPr>
        <p:txBody>
          <a:bodyPr>
            <a:spAutoFit/>
          </a:bodyPr>
          <a:lstStyle/>
          <a:p>
            <a:r>
              <a:rPr lang="en-US" b="1">
                <a:solidFill>
                  <a:srgbClr val="FF0000"/>
                </a:solidFill>
                <a:latin typeface="Tahoma" pitchFamily="34" charset="0"/>
                <a:cs typeface="Tahoma" pitchFamily="34" charset="0"/>
              </a:rPr>
              <a:t>?</a:t>
            </a:r>
          </a:p>
        </p:txBody>
      </p:sp>
      <p:graphicFrame>
        <p:nvGraphicFramePr>
          <p:cNvPr id="9227" name="Object 3"/>
          <p:cNvGraphicFramePr>
            <a:graphicFrameLocks noChangeAspect="1"/>
          </p:cNvGraphicFramePr>
          <p:nvPr/>
        </p:nvGraphicFramePr>
        <p:xfrm>
          <a:off x="1795463" y="5105400"/>
          <a:ext cx="6164262" cy="1346200"/>
        </p:xfrm>
        <a:graphic>
          <a:graphicData uri="http://schemas.openxmlformats.org/presentationml/2006/ole">
            <p:oleObj spid="_x0000_s204803" name="Equation" r:id="rId5" imgW="4419600" imgH="965200" progId="Equation.DSMT4">
              <p:embed/>
            </p:oleObj>
          </a:graphicData>
        </a:graphic>
      </p:graphicFrame>
    </p:spTree>
    <p:extLst>
      <p:ext uri="{BB962C8B-B14F-4D97-AF65-F5344CB8AC3E}">
        <p14:creationId xmlns="" xmlns:p14="http://schemas.microsoft.com/office/powerpoint/2010/main" val="9526836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mtClean="0">
                <a:solidFill>
                  <a:srgbClr val="FF3300"/>
                </a:solidFill>
              </a:rPr>
              <a:t>Between Groups</a:t>
            </a:r>
            <a:r>
              <a:rPr lang="en-US" altLang="en-US" smtClean="0"/>
              <a:t> Estimator</a:t>
            </a:r>
          </a:p>
        </p:txBody>
      </p:sp>
      <p:sp>
        <p:nvSpPr>
          <p:cNvPr id="10243" name="Rectangle 3"/>
          <p:cNvSpPr>
            <a:spLocks noGrp="1" noChangeArrowheads="1"/>
          </p:cNvSpPr>
          <p:nvPr>
            <p:ph type="body" sz="half" idx="1"/>
          </p:nvPr>
        </p:nvSpPr>
        <p:spPr>
          <a:xfrm>
            <a:off x="457200" y="2209800"/>
            <a:ext cx="8229600" cy="3352800"/>
          </a:xfrm>
        </p:spPr>
        <p:txBody>
          <a:bodyPr/>
          <a:lstStyle/>
          <a:p>
            <a:pPr eaLnBrk="1" hangingPunct="1">
              <a:buFont typeface="Wingdings" pitchFamily="2" charset="2"/>
              <a:buNone/>
            </a:pPr>
            <a:r>
              <a:rPr lang="en-US" altLang="en-US" b="1" smtClean="0"/>
              <a:t>Inconsistency of the group means estimator</a:t>
            </a:r>
          </a:p>
        </p:txBody>
      </p:sp>
      <p:graphicFrame>
        <p:nvGraphicFramePr>
          <p:cNvPr id="10244" name="Object 4"/>
          <p:cNvGraphicFramePr>
            <a:graphicFrameLocks noGrp="1" noChangeAspect="1"/>
          </p:cNvGraphicFramePr>
          <p:nvPr>
            <p:ph sz="half" idx="2"/>
          </p:nvPr>
        </p:nvGraphicFramePr>
        <p:xfrm>
          <a:off x="1600200" y="2819400"/>
          <a:ext cx="5105400" cy="2606675"/>
        </p:xfrm>
        <a:graphic>
          <a:graphicData uri="http://schemas.openxmlformats.org/presentationml/2006/ole">
            <p:oleObj spid="_x0000_s205827" name="Equation" r:id="rId4" imgW="1790700" imgH="914400" progId="Equation.DSMT4">
              <p:embed/>
            </p:oleObj>
          </a:graphicData>
        </a:graphic>
      </p:graphicFrame>
    </p:spTree>
    <p:extLst>
      <p:ext uri="{BB962C8B-B14F-4D97-AF65-F5344CB8AC3E}">
        <p14:creationId xmlns="" xmlns:p14="http://schemas.microsoft.com/office/powerpoint/2010/main" val="406073977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p:cNvPicPr>
            <a:picLocks noChangeAspect="1"/>
          </p:cNvPicPr>
          <p:nvPr/>
        </p:nvPicPr>
        <p:blipFill>
          <a:blip r:embed="rId2" cstate="print"/>
          <a:srcRect/>
          <a:stretch>
            <a:fillRect/>
          </a:stretch>
        </p:blipFill>
        <p:spPr bwMode="auto">
          <a:xfrm>
            <a:off x="57150" y="1695450"/>
            <a:ext cx="9029700" cy="3467100"/>
          </a:xfrm>
          <a:prstGeom prst="rect">
            <a:avLst/>
          </a:prstGeom>
          <a:noFill/>
          <a:ln w="9525">
            <a:noFill/>
            <a:miter lim="800000"/>
            <a:headEnd/>
            <a:tailEnd/>
          </a:ln>
        </p:spPr>
      </p:pic>
    </p:spTree>
    <p:extLst>
      <p:ext uri="{BB962C8B-B14F-4D97-AF65-F5344CB8AC3E}">
        <p14:creationId xmlns="" xmlns:p14="http://schemas.microsoft.com/office/powerpoint/2010/main" val="264841826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p:cNvPicPr>
            <a:picLocks noChangeAspect="1"/>
          </p:cNvPicPr>
          <p:nvPr/>
        </p:nvPicPr>
        <p:blipFill>
          <a:blip r:embed="rId2" cstate="print"/>
          <a:srcRect/>
          <a:stretch>
            <a:fillRect/>
          </a:stretch>
        </p:blipFill>
        <p:spPr bwMode="auto">
          <a:xfrm>
            <a:off x="42863" y="123825"/>
            <a:ext cx="9058275" cy="6610350"/>
          </a:xfrm>
          <a:prstGeom prst="rect">
            <a:avLst/>
          </a:prstGeom>
          <a:noFill/>
          <a:ln w="9525">
            <a:noFill/>
            <a:miter lim="800000"/>
            <a:headEnd/>
            <a:tailEnd/>
          </a:ln>
        </p:spPr>
      </p:pic>
    </p:spTree>
    <p:extLst>
      <p:ext uri="{BB962C8B-B14F-4D97-AF65-F5344CB8AC3E}">
        <p14:creationId xmlns="" xmlns:p14="http://schemas.microsoft.com/office/powerpoint/2010/main" val="37981741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p:cNvPicPr>
            <a:picLocks noChangeAspect="1"/>
          </p:cNvPicPr>
          <p:nvPr/>
        </p:nvPicPr>
        <p:blipFill>
          <a:blip r:embed="rId2" cstate="print"/>
          <a:srcRect/>
          <a:stretch>
            <a:fillRect/>
          </a:stretch>
        </p:blipFill>
        <p:spPr bwMode="auto">
          <a:xfrm>
            <a:off x="1219200" y="762000"/>
            <a:ext cx="6986588" cy="5981700"/>
          </a:xfrm>
          <a:prstGeom prst="rect">
            <a:avLst/>
          </a:prstGeom>
          <a:noFill/>
          <a:ln w="9525">
            <a:noFill/>
            <a:miter lim="800000"/>
            <a:headEnd/>
            <a:tailEnd/>
          </a:ln>
        </p:spPr>
      </p:pic>
    </p:spTree>
    <p:extLst>
      <p:ext uri="{BB962C8B-B14F-4D97-AF65-F5344CB8AC3E}">
        <p14:creationId xmlns="" xmlns:p14="http://schemas.microsoft.com/office/powerpoint/2010/main" val="3773389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GEE Estimation</a:t>
            </a:r>
          </a:p>
        </p:txBody>
      </p:sp>
      <p:pic>
        <p:nvPicPr>
          <p:cNvPr id="34819" name="Picture 2"/>
          <p:cNvPicPr>
            <a:picLocks noChangeAspect="1" noChangeArrowheads="1"/>
          </p:cNvPicPr>
          <p:nvPr/>
        </p:nvPicPr>
        <p:blipFill>
          <a:blip r:embed="rId2" cstate="print"/>
          <a:srcRect/>
          <a:stretch>
            <a:fillRect/>
          </a:stretch>
        </p:blipFill>
        <p:spPr bwMode="auto">
          <a:xfrm>
            <a:off x="457200" y="1905000"/>
            <a:ext cx="8443913" cy="3657600"/>
          </a:xfrm>
          <a:prstGeom prst="rect">
            <a:avLst/>
          </a:prstGeom>
          <a:noFill/>
          <a:ln w="19050">
            <a:noFill/>
            <a:miter lim="800000"/>
            <a:headEnd/>
            <a:tailEnd/>
          </a:ln>
        </p:spPr>
      </p:pic>
    </p:spTree>
    <p:extLst>
      <p:ext uri="{BB962C8B-B14F-4D97-AF65-F5344CB8AC3E}">
        <p14:creationId xmlns="" xmlns:p14="http://schemas.microsoft.com/office/powerpoint/2010/main" val="208438527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28600"/>
            <a:ext cx="8229600" cy="1143000"/>
          </a:xfrm>
        </p:spPr>
        <p:txBody>
          <a:bodyPr/>
          <a:lstStyle/>
          <a:p>
            <a:r>
              <a:rPr lang="en-US" altLang="en-US" smtClean="0"/>
              <a:t>Fractional Response</a:t>
            </a:r>
          </a:p>
        </p:txBody>
      </p:sp>
      <p:pic>
        <p:nvPicPr>
          <p:cNvPr id="35843" name="Picture 3"/>
          <p:cNvPicPr>
            <a:picLocks noChangeAspect="1" noChangeArrowheads="1"/>
          </p:cNvPicPr>
          <p:nvPr/>
        </p:nvPicPr>
        <p:blipFill>
          <a:blip r:embed="rId2" cstate="print"/>
          <a:srcRect/>
          <a:stretch>
            <a:fillRect/>
          </a:stretch>
        </p:blipFill>
        <p:spPr bwMode="auto">
          <a:xfrm>
            <a:off x="357188" y="1447800"/>
            <a:ext cx="8609012" cy="5181600"/>
          </a:xfrm>
          <a:prstGeom prst="rect">
            <a:avLst/>
          </a:prstGeom>
          <a:noFill/>
          <a:ln w="19050">
            <a:noFill/>
            <a:miter lim="800000"/>
            <a:headEnd/>
            <a:tailEnd/>
          </a:ln>
        </p:spPr>
      </p:pic>
    </p:spTree>
    <p:extLst>
      <p:ext uri="{BB962C8B-B14F-4D97-AF65-F5344CB8AC3E}">
        <p14:creationId xmlns="" xmlns:p14="http://schemas.microsoft.com/office/powerpoint/2010/main" val="297859375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533400"/>
            <a:ext cx="8229600" cy="685800"/>
          </a:xfrm>
        </p:spPr>
        <p:txBody>
          <a:bodyPr/>
          <a:lstStyle/>
          <a:p>
            <a:r>
              <a:rPr lang="en-US" altLang="en-US" smtClean="0"/>
              <a:t>Fractional Response Model</a:t>
            </a:r>
          </a:p>
        </p:txBody>
      </p:sp>
      <p:pic>
        <p:nvPicPr>
          <p:cNvPr id="36867" name="Picture 2"/>
          <p:cNvPicPr>
            <a:picLocks noChangeAspect="1" noChangeArrowheads="1"/>
          </p:cNvPicPr>
          <p:nvPr/>
        </p:nvPicPr>
        <p:blipFill>
          <a:blip r:embed="rId2" cstate="print"/>
          <a:srcRect/>
          <a:stretch>
            <a:fillRect/>
          </a:stretch>
        </p:blipFill>
        <p:spPr bwMode="auto">
          <a:xfrm>
            <a:off x="1828800" y="1371600"/>
            <a:ext cx="5638800" cy="5280025"/>
          </a:xfrm>
          <a:prstGeom prst="rect">
            <a:avLst/>
          </a:prstGeom>
          <a:noFill/>
          <a:ln w="19050">
            <a:noFill/>
            <a:miter lim="800000"/>
            <a:headEnd/>
            <a:tailEnd/>
          </a:ln>
        </p:spPr>
      </p:pic>
    </p:spTree>
    <p:extLst>
      <p:ext uri="{BB962C8B-B14F-4D97-AF65-F5344CB8AC3E}">
        <p14:creationId xmlns="" xmlns:p14="http://schemas.microsoft.com/office/powerpoint/2010/main" val="250903993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533400"/>
            <a:ext cx="8229600" cy="685800"/>
          </a:xfrm>
        </p:spPr>
        <p:txBody>
          <a:bodyPr/>
          <a:lstStyle/>
          <a:p>
            <a:r>
              <a:rPr lang="en-US" altLang="en-US" smtClean="0"/>
              <a:t>Fractional Response Model</a:t>
            </a:r>
          </a:p>
        </p:txBody>
      </p:sp>
      <p:pic>
        <p:nvPicPr>
          <p:cNvPr id="37891" name="Picture 3"/>
          <p:cNvPicPr>
            <a:picLocks noChangeAspect="1" noChangeArrowheads="1"/>
          </p:cNvPicPr>
          <p:nvPr/>
        </p:nvPicPr>
        <p:blipFill>
          <a:blip r:embed="rId2" cstate="print"/>
          <a:srcRect/>
          <a:stretch>
            <a:fillRect/>
          </a:stretch>
        </p:blipFill>
        <p:spPr bwMode="auto">
          <a:xfrm>
            <a:off x="1828800" y="1219200"/>
            <a:ext cx="5072063" cy="2209800"/>
          </a:xfrm>
          <a:prstGeom prst="rect">
            <a:avLst/>
          </a:prstGeom>
          <a:noFill/>
          <a:ln w="19050">
            <a:noFill/>
            <a:miter lim="800000"/>
            <a:headEnd/>
            <a:tailEnd/>
          </a:ln>
        </p:spPr>
      </p:pic>
      <p:pic>
        <p:nvPicPr>
          <p:cNvPr id="37892" name="Picture 4"/>
          <p:cNvPicPr>
            <a:picLocks noChangeAspect="1" noChangeArrowheads="1"/>
          </p:cNvPicPr>
          <p:nvPr/>
        </p:nvPicPr>
        <p:blipFill>
          <a:blip r:embed="rId3" cstate="print"/>
          <a:srcRect/>
          <a:stretch>
            <a:fillRect/>
          </a:stretch>
        </p:blipFill>
        <p:spPr bwMode="auto">
          <a:xfrm>
            <a:off x="1447800" y="3429000"/>
            <a:ext cx="6146800" cy="3124200"/>
          </a:xfrm>
          <a:prstGeom prst="rect">
            <a:avLst/>
          </a:prstGeom>
          <a:noFill/>
          <a:ln w="19050">
            <a:noFill/>
            <a:miter lim="800000"/>
            <a:headEnd/>
            <a:tailEnd/>
          </a:ln>
        </p:spPr>
      </p:pic>
    </p:spTree>
    <p:extLst>
      <p:ext uri="{BB962C8B-B14F-4D97-AF65-F5344CB8AC3E}">
        <p14:creationId xmlns="" xmlns:p14="http://schemas.microsoft.com/office/powerpoint/2010/main" val="2928341126"/>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pPr eaLnBrk="1" hangingPunct="1"/>
            <a:r>
              <a:rPr lang="en-US" altLang="en-US" smtClean="0"/>
              <a:t>Conditional vs. Unconditional</a:t>
            </a:r>
            <a:br>
              <a:rPr lang="en-US" altLang="en-US" smtClean="0"/>
            </a:br>
            <a:r>
              <a:rPr lang="en-US" altLang="en-US" smtClean="0"/>
              <a:t>Dep. Var. = Healthy</a:t>
            </a:r>
          </a:p>
        </p:txBody>
      </p:sp>
      <p:sp>
        <p:nvSpPr>
          <p:cNvPr id="155651" name="Text Box 4"/>
          <p:cNvSpPr txBox="1">
            <a:spLocks noChangeArrowheads="1"/>
          </p:cNvSpPr>
          <p:nvPr/>
        </p:nvSpPr>
        <p:spPr bwMode="auto">
          <a:xfrm>
            <a:off x="1219200" y="6181725"/>
            <a:ext cx="3657600" cy="600075"/>
          </a:xfrm>
          <a:prstGeom prst="rect">
            <a:avLst/>
          </a:prstGeom>
          <a:noFill/>
          <a:ln w="19050">
            <a:solidFill>
              <a:schemeClr val="tx1"/>
            </a:solidFill>
            <a:miter lim="800000"/>
            <a:headEnd/>
            <a:tailEnd/>
          </a:ln>
        </p:spPr>
        <p:txBody>
          <a:bodyPr>
            <a:spAutoFit/>
          </a:bodyPr>
          <a:lstStyle/>
          <a:p>
            <a:pPr>
              <a:spcBef>
                <a:spcPct val="50000"/>
              </a:spcBef>
            </a:pPr>
            <a:r>
              <a:rPr lang="en-US" altLang="en-US" sz="1600">
                <a:latin typeface="Tahoma" pitchFamily="34" charset="0"/>
              </a:rPr>
              <a:t>Note, this estimator is not consistent – Incidental Parameters Problem</a:t>
            </a:r>
          </a:p>
        </p:txBody>
      </p:sp>
      <p:pic>
        <p:nvPicPr>
          <p:cNvPr id="155652" name="Picture 5"/>
          <p:cNvPicPr>
            <a:picLocks noChangeAspect="1" noChangeArrowheads="1"/>
          </p:cNvPicPr>
          <p:nvPr/>
        </p:nvPicPr>
        <p:blipFill>
          <a:blip r:embed="rId3" cstate="print"/>
          <a:srcRect/>
          <a:stretch>
            <a:fillRect/>
          </a:stretch>
        </p:blipFill>
        <p:spPr bwMode="auto">
          <a:xfrm>
            <a:off x="533400" y="1905000"/>
            <a:ext cx="8229600" cy="4192588"/>
          </a:xfrm>
          <a:prstGeom prst="rect">
            <a:avLst/>
          </a:prstGeom>
          <a:noFill/>
          <a:ln w="9525">
            <a:noFill/>
            <a:miter lim="800000"/>
            <a:headEnd/>
            <a:tailEnd/>
          </a:ln>
        </p:spPr>
      </p:pic>
    </p:spTree>
    <p:extLst>
      <p:ext uri="{BB962C8B-B14F-4D97-AF65-F5344CB8AC3E}">
        <p14:creationId xmlns="" xmlns:p14="http://schemas.microsoft.com/office/powerpoint/2010/main" val="15123169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eaLnBrk="1" hangingPunct="1"/>
            <a:r>
              <a:rPr lang="en-US" altLang="en-US" smtClean="0"/>
              <a:t>Escaping the FE Assumptions</a:t>
            </a:r>
          </a:p>
        </p:txBody>
      </p:sp>
      <p:graphicFrame>
        <p:nvGraphicFramePr>
          <p:cNvPr id="157699" name="Object 3"/>
          <p:cNvGraphicFramePr>
            <a:graphicFrameLocks noChangeAspect="1"/>
          </p:cNvGraphicFramePr>
          <p:nvPr/>
        </p:nvGraphicFramePr>
        <p:xfrm>
          <a:off x="1219200" y="1981200"/>
          <a:ext cx="7391400" cy="3776663"/>
        </p:xfrm>
        <a:graphic>
          <a:graphicData uri="http://schemas.openxmlformats.org/presentationml/2006/ole">
            <p:oleObj spid="_x0000_s209923" name="Equation" r:id="rId4" imgW="4051300" imgH="2070100" progId="Equation.DSMT4">
              <p:embed/>
            </p:oleObj>
          </a:graphicData>
        </a:graphic>
      </p:graphicFrame>
    </p:spTree>
    <p:extLst>
      <p:ext uri="{BB962C8B-B14F-4D97-AF65-F5344CB8AC3E}">
        <p14:creationId xmlns="" xmlns:p14="http://schemas.microsoft.com/office/powerpoint/2010/main" val="4612966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pPr eaLnBrk="1" hangingPunct="1"/>
            <a:r>
              <a:rPr lang="en-US" altLang="en-US" smtClean="0"/>
              <a:t>Modeling a Binary Outcome</a:t>
            </a:r>
          </a:p>
        </p:txBody>
      </p:sp>
      <p:sp>
        <p:nvSpPr>
          <p:cNvPr id="159747" name="Rectangle 3"/>
          <p:cNvSpPr>
            <a:spLocks noGrp="1" noChangeArrowheads="1"/>
          </p:cNvSpPr>
          <p:nvPr>
            <p:ph idx="1"/>
          </p:nvPr>
        </p:nvSpPr>
        <p:spPr>
          <a:xfrm>
            <a:off x="914400" y="2209800"/>
            <a:ext cx="7543800" cy="4114800"/>
          </a:xfrm>
        </p:spPr>
        <p:txBody>
          <a:bodyPr/>
          <a:lstStyle/>
          <a:p>
            <a:pPr marL="342900" indent="-342900" eaLnBrk="1" hangingPunct="1"/>
            <a:r>
              <a:rPr lang="en-US" altLang="en-US" sz="2000" smtClean="0"/>
              <a:t>Did firm </a:t>
            </a:r>
            <a:r>
              <a:rPr lang="en-US" altLang="en-US" sz="2000" i="1" smtClean="0"/>
              <a:t>i</a:t>
            </a:r>
            <a:r>
              <a:rPr lang="en-US" altLang="en-US" sz="2000" smtClean="0"/>
              <a:t> produce a product or process innovation in year </a:t>
            </a:r>
            <a:r>
              <a:rPr lang="en-US" altLang="en-US" sz="2000" i="1" smtClean="0"/>
              <a:t>t </a:t>
            </a:r>
            <a:r>
              <a:rPr lang="en-US" altLang="en-US" sz="2000" smtClean="0"/>
              <a:t>?   </a:t>
            </a:r>
            <a:r>
              <a:rPr lang="en-US" altLang="en-US" sz="2000" i="1" smtClean="0"/>
              <a:t>y</a:t>
            </a:r>
            <a:r>
              <a:rPr lang="en-US" altLang="en-US" sz="2000" i="1" baseline="-25000" smtClean="0"/>
              <a:t>it</a:t>
            </a:r>
            <a:r>
              <a:rPr lang="en-US" altLang="en-US" sz="2000" smtClean="0"/>
              <a:t> : 1=Yes/0=No</a:t>
            </a:r>
          </a:p>
          <a:p>
            <a:pPr marL="342900" indent="-342900" eaLnBrk="1" hangingPunct="1"/>
            <a:r>
              <a:rPr lang="en-US" altLang="en-US" sz="2000" smtClean="0"/>
              <a:t>Observed N=1270 firms for T=5 years, 1984-1988</a:t>
            </a:r>
          </a:p>
          <a:p>
            <a:pPr marL="342900" indent="-342900" eaLnBrk="1" hangingPunct="1"/>
            <a:r>
              <a:rPr lang="en-US" altLang="en-US" sz="2000" smtClean="0"/>
              <a:t>Observed covariates: </a:t>
            </a:r>
            <a:r>
              <a:rPr lang="en-US" altLang="en-US" sz="2000" b="1" smtClean="0"/>
              <a:t>x</a:t>
            </a:r>
            <a:r>
              <a:rPr lang="en-US" altLang="en-US" sz="2000" baseline="-25000" smtClean="0"/>
              <a:t>it</a:t>
            </a:r>
            <a:r>
              <a:rPr lang="en-US" altLang="en-US" sz="2000" smtClean="0"/>
              <a:t> = Industry, competitive pressures, size, productivity, etc.</a:t>
            </a:r>
          </a:p>
          <a:p>
            <a:pPr marL="342900" indent="-342900" eaLnBrk="1" hangingPunct="1"/>
            <a:r>
              <a:rPr lang="en-US" altLang="en-US" sz="2000" smtClean="0"/>
              <a:t>How to model?</a:t>
            </a:r>
          </a:p>
          <a:p>
            <a:pPr marL="742950" lvl="1" indent="-285750" eaLnBrk="1" hangingPunct="1"/>
            <a:r>
              <a:rPr lang="en-US" altLang="en-US" sz="1800" smtClean="0"/>
              <a:t>Binary outcome</a:t>
            </a:r>
          </a:p>
          <a:p>
            <a:pPr marL="742950" lvl="1" indent="-285750" eaLnBrk="1" hangingPunct="1"/>
            <a:r>
              <a:rPr lang="en-US" altLang="en-US" sz="1800" smtClean="0"/>
              <a:t>Correlation across time</a:t>
            </a:r>
          </a:p>
          <a:p>
            <a:pPr marL="742950" lvl="1" indent="-285750" eaLnBrk="1" hangingPunct="1"/>
            <a:r>
              <a:rPr lang="en-US" altLang="en-US" sz="1800" smtClean="0"/>
              <a:t>Heterogeneity across firms</a:t>
            </a:r>
          </a:p>
        </p:txBody>
      </p:sp>
    </p:spTree>
    <p:extLst>
      <p:ext uri="{BB962C8B-B14F-4D97-AF65-F5344CB8AC3E}">
        <p14:creationId xmlns="" xmlns:p14="http://schemas.microsoft.com/office/powerpoint/2010/main" val="1761165221"/>
      </p:ext>
    </p:extLst>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pPr eaLnBrk="1" hangingPunct="1"/>
            <a:r>
              <a:rPr lang="en-US" altLang="en-US" sz="2800" smtClean="0"/>
              <a:t>Application – Doctor Visits</a:t>
            </a:r>
            <a:br>
              <a:rPr lang="en-US" altLang="en-US" sz="2800" smtClean="0"/>
            </a:br>
            <a:r>
              <a:rPr lang="en-US" altLang="en-US" sz="2800" smtClean="0"/>
              <a:t>Riphahn, Million Wambach, JAE, 2003</a:t>
            </a:r>
          </a:p>
        </p:txBody>
      </p:sp>
      <p:sp>
        <p:nvSpPr>
          <p:cNvPr id="186371" name="Text Box 3"/>
          <p:cNvSpPr txBox="1">
            <a:spLocks noChangeArrowheads="1"/>
          </p:cNvSpPr>
          <p:nvPr/>
        </p:nvSpPr>
        <p:spPr bwMode="auto">
          <a:xfrm>
            <a:off x="457200" y="1981200"/>
            <a:ext cx="8382000" cy="4648200"/>
          </a:xfrm>
          <a:prstGeom prst="rect">
            <a:avLst/>
          </a:prstGeom>
          <a:noFill/>
          <a:ln w="19050">
            <a:noFill/>
            <a:miter lim="800000"/>
            <a:headEnd/>
            <a:tailEnd/>
          </a:ln>
        </p:spPr>
        <p:txBody>
          <a:bodyPr>
            <a:spAutoFit/>
          </a:bodyPr>
          <a:lstStyle/>
          <a:p>
            <a:pPr>
              <a:spcBef>
                <a:spcPct val="50000"/>
              </a:spcBef>
            </a:pPr>
            <a:r>
              <a:rPr lang="en-US" altLang="en-US" sz="1600" b="1">
                <a:solidFill>
                  <a:srgbClr val="FF3300"/>
                </a:solidFill>
              </a:rPr>
              <a:t>German Health Care Usage Data</a:t>
            </a:r>
            <a:r>
              <a:rPr lang="en-US" altLang="en-US" sz="1400" b="1"/>
              <a:t>, 7,293 Individuals, Varying Numbers of Periods</a:t>
            </a:r>
            <a:r>
              <a:rPr lang="en-US" altLang="en-US" sz="1400"/>
              <a:t/>
            </a:r>
            <a:br>
              <a:rPr lang="en-US" altLang="en-US" sz="1400"/>
            </a:br>
            <a:r>
              <a:rPr lang="en-US" altLang="en-US" sz="1400" b="1"/>
              <a:t>Variables in the file are</a:t>
            </a:r>
            <a:r>
              <a:rPr lang="en-US" altLang="en-US" sz="1400"/>
              <a:t/>
            </a:r>
            <a:br>
              <a:rPr lang="en-US" altLang="en-US" sz="1400"/>
            </a:br>
            <a:r>
              <a:rPr lang="en-US" altLang="en-US" sz="1400"/>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2=2158, 3=825, 4=926, 5=1051, 6=1000, 7=987).  Note, the variable NUMOBS below tells how many observations there are for each person.  This variable is repeated in each row of the data for the person. </a:t>
            </a:r>
          </a:p>
          <a:p>
            <a:r>
              <a:rPr lang="en-US" altLang="en-US" sz="1400"/>
              <a:t>                    </a:t>
            </a:r>
            <a:r>
              <a:rPr lang="en-US" altLang="en-US" sz="1400" b="1">
                <a:solidFill>
                  <a:srgbClr val="FF3300"/>
                </a:solidFill>
              </a:rPr>
              <a:t>DOCTOR = 1(Number of doctor visits &gt; 0)</a:t>
            </a:r>
            <a:br>
              <a:rPr lang="en-US" altLang="en-US" sz="1400" b="1">
                <a:solidFill>
                  <a:srgbClr val="FF3300"/>
                </a:solidFill>
              </a:rPr>
            </a:br>
            <a:r>
              <a:rPr lang="en-US" altLang="en-US" sz="1400" b="1">
                <a:solidFill>
                  <a:srgbClr val="FF3300"/>
                </a:solidFill>
              </a:rPr>
              <a:t>                    HSAT =  health satisfaction, coded 0 (low) - 10 (high)  </a:t>
            </a:r>
          </a:p>
          <a:p>
            <a:r>
              <a:rPr lang="en-US" altLang="en-US" sz="1400" b="1">
                <a:solidFill>
                  <a:srgbClr val="FF3300"/>
                </a:solidFill>
              </a:rPr>
              <a:t>                    DOCVIS =  number of doctor visits in last three months</a:t>
            </a:r>
            <a:br>
              <a:rPr lang="en-US" altLang="en-US" sz="1400" b="1">
                <a:solidFill>
                  <a:srgbClr val="FF3300"/>
                </a:solidFill>
              </a:rPr>
            </a:br>
            <a:r>
              <a:rPr lang="en-US" altLang="en-US" sz="1400" b="1">
                <a:solidFill>
                  <a:srgbClr val="FF3300"/>
                </a:solidFill>
              </a:rPr>
              <a:t>                    HOSPVIS =  number of hospital visits in last calendar year</a:t>
            </a:r>
            <a:br>
              <a:rPr lang="en-US" altLang="en-US" sz="1400" b="1">
                <a:solidFill>
                  <a:srgbClr val="FF3300"/>
                </a:solidFill>
              </a:rPr>
            </a:br>
            <a:r>
              <a:rPr lang="en-US" altLang="en-US" sz="1400" b="1">
                <a:solidFill>
                  <a:srgbClr val="FF3300"/>
                </a:solidFill>
              </a:rPr>
              <a:t>                    PUBLIC =  insured in public health insurance = 1; otherwise = 0</a:t>
            </a:r>
            <a:br>
              <a:rPr lang="en-US" altLang="en-US" sz="1400" b="1">
                <a:solidFill>
                  <a:srgbClr val="FF3300"/>
                </a:solidFill>
              </a:rPr>
            </a:br>
            <a:r>
              <a:rPr lang="en-US" altLang="en-US" sz="1400" b="1">
                <a:solidFill>
                  <a:srgbClr val="FF3300"/>
                </a:solidFill>
              </a:rPr>
              <a:t>                   ADDON =  insured by add-on insurance = 1; otherswise = 0</a:t>
            </a:r>
          </a:p>
          <a:p>
            <a:r>
              <a:rPr lang="en-US" altLang="en-US" sz="1400"/>
              <a:t>HHNINC =  household nominal monthly net income in German marks / 10000.</a:t>
            </a:r>
          </a:p>
          <a:p>
            <a:r>
              <a:rPr lang="en-US" altLang="en-US" sz="1400"/>
              <a:t>                     (4 observations with income=0 were dropped)</a:t>
            </a:r>
            <a:br>
              <a:rPr lang="en-US" altLang="en-US" sz="1400"/>
            </a:br>
            <a:r>
              <a:rPr lang="en-US" altLang="en-US" sz="1400"/>
              <a:t>HHKIDS = children under age 16 in the household = 1; otherwise = 0</a:t>
            </a:r>
            <a:br>
              <a:rPr lang="en-US" altLang="en-US" sz="1400"/>
            </a:br>
            <a:r>
              <a:rPr lang="en-US" altLang="en-US" sz="1400"/>
              <a:t>EDUC =  years of schooling </a:t>
            </a:r>
          </a:p>
          <a:p>
            <a:r>
              <a:rPr lang="en-US" altLang="en-US" sz="1400"/>
              <a:t>AGE = age in years</a:t>
            </a:r>
          </a:p>
          <a:p>
            <a:r>
              <a:rPr lang="en-US" altLang="en-US" sz="1400"/>
              <a:t>MARRIED = marital status</a:t>
            </a:r>
          </a:p>
          <a:p>
            <a:r>
              <a:rPr lang="en-US" altLang="en-US" sz="1400"/>
              <a:t>EDUC = years of education</a:t>
            </a:r>
          </a:p>
        </p:txBody>
      </p:sp>
    </p:spTree>
    <p:extLst>
      <p:ext uri="{BB962C8B-B14F-4D97-AF65-F5344CB8AC3E}">
        <p14:creationId xmlns="" xmlns:p14="http://schemas.microsoft.com/office/powerpoint/2010/main" val="46632334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685800" y="1066800"/>
            <a:ext cx="7772400" cy="635000"/>
          </a:xfrm>
        </p:spPr>
        <p:txBody>
          <a:bodyPr/>
          <a:lstStyle/>
          <a:p>
            <a:pPr eaLnBrk="1" hangingPunct="1"/>
            <a:r>
              <a:rPr lang="en-US" altLang="en-US" sz="2800" smtClean="0"/>
              <a:t>Application: Innovations</a:t>
            </a:r>
            <a:br>
              <a:rPr lang="en-US" altLang="en-US" sz="2800" smtClean="0"/>
            </a:br>
            <a:r>
              <a:rPr lang="en-US" altLang="en-US" sz="2000" smtClean="0"/>
              <a:t>Bertschek and Lechner, J of Econometrics, 1998</a:t>
            </a:r>
          </a:p>
        </p:txBody>
      </p:sp>
      <p:graphicFrame>
        <p:nvGraphicFramePr>
          <p:cNvPr id="188419" name="Object 3"/>
          <p:cNvGraphicFramePr>
            <a:graphicFrameLocks noChangeAspect="1"/>
          </p:cNvGraphicFramePr>
          <p:nvPr/>
        </p:nvGraphicFramePr>
        <p:xfrm>
          <a:off x="1524000" y="1879600"/>
          <a:ext cx="6553200" cy="4902200"/>
        </p:xfrm>
        <a:graphic>
          <a:graphicData uri="http://schemas.openxmlformats.org/presentationml/2006/ole">
            <p:oleObj spid="_x0000_s210947" name="Bitmap Image" r:id="rId4" imgW="5830114" imgH="4361905" progId="PBrush">
              <p:embed/>
            </p:oleObj>
          </a:graphicData>
        </a:graphic>
      </p:graphicFrame>
      <p:sp>
        <p:nvSpPr>
          <p:cNvPr id="188420" name="Rectangle 4"/>
          <p:cNvSpPr>
            <a:spLocks noChangeArrowheads="1"/>
          </p:cNvSpPr>
          <p:nvPr/>
        </p:nvSpPr>
        <p:spPr bwMode="auto">
          <a:xfrm>
            <a:off x="1524000" y="3810000"/>
            <a:ext cx="6629400" cy="533400"/>
          </a:xfrm>
          <a:prstGeom prst="rect">
            <a:avLst/>
          </a:prstGeom>
          <a:noFill/>
          <a:ln w="38100">
            <a:solidFill>
              <a:srgbClr val="FF0000"/>
            </a:solidFill>
            <a:miter lim="800000"/>
            <a:headEnd/>
            <a:tailEnd/>
          </a:ln>
        </p:spPr>
        <p:txBody>
          <a:bodyPr wrap="none" anchor="ctr"/>
          <a:lstStyle/>
          <a:p>
            <a:endParaRPr lang="en-US" altLang="en-US"/>
          </a:p>
        </p:txBody>
      </p:sp>
      <p:sp>
        <p:nvSpPr>
          <p:cNvPr id="188421" name="Rectangle 5"/>
          <p:cNvSpPr>
            <a:spLocks noChangeArrowheads="1"/>
          </p:cNvSpPr>
          <p:nvPr/>
        </p:nvSpPr>
        <p:spPr bwMode="auto">
          <a:xfrm>
            <a:off x="1524000" y="5006975"/>
            <a:ext cx="6629400" cy="533400"/>
          </a:xfrm>
          <a:prstGeom prst="rect">
            <a:avLst/>
          </a:prstGeom>
          <a:noFill/>
          <a:ln w="38100">
            <a:solidFill>
              <a:srgbClr val="FF0000"/>
            </a:solidFill>
            <a:miter lim="800000"/>
            <a:headEnd/>
            <a:tailEnd/>
          </a:ln>
        </p:spPr>
        <p:txBody>
          <a:bodyPr wrap="none" anchor="ctr"/>
          <a:lstStyle/>
          <a:p>
            <a:endParaRPr lang="en-US" altLang="en-US"/>
          </a:p>
        </p:txBody>
      </p:sp>
    </p:spTree>
    <p:extLst>
      <p:ext uri="{BB962C8B-B14F-4D97-AF65-F5344CB8AC3E}">
        <p14:creationId xmlns="" xmlns:p14="http://schemas.microsoft.com/office/powerpoint/2010/main" val="1645600415"/>
      </p:ext>
    </p:extLst>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pPr eaLnBrk="1" hangingPunct="1"/>
            <a:r>
              <a:rPr lang="en-US" altLang="en-US" smtClean="0"/>
              <a:t>Application</a:t>
            </a:r>
            <a:br>
              <a:rPr lang="en-US" altLang="en-US" smtClean="0"/>
            </a:br>
            <a:r>
              <a:rPr lang="en-US" altLang="en-US" smtClean="0"/>
              <a:t>Stewart, JAE, 2007</a:t>
            </a:r>
          </a:p>
        </p:txBody>
      </p:sp>
      <p:sp>
        <p:nvSpPr>
          <p:cNvPr id="190467" name="Rectangle 3"/>
          <p:cNvSpPr>
            <a:spLocks noGrp="1" noChangeArrowheads="1"/>
          </p:cNvSpPr>
          <p:nvPr>
            <p:ph idx="1"/>
          </p:nvPr>
        </p:nvSpPr>
        <p:spPr/>
        <p:txBody>
          <a:bodyPr/>
          <a:lstStyle/>
          <a:p>
            <a:pPr eaLnBrk="1" hangingPunct="1"/>
            <a:r>
              <a:rPr lang="en-US" altLang="en-US" smtClean="0"/>
              <a:t>British Household Panel Survey (1991-1996)</a:t>
            </a:r>
          </a:p>
          <a:p>
            <a:pPr eaLnBrk="1" hangingPunct="1"/>
            <a:r>
              <a:rPr lang="en-US" altLang="en-US" smtClean="0"/>
              <a:t>3060 households retained (balanced) out of 4739 total.</a:t>
            </a:r>
          </a:p>
          <a:p>
            <a:pPr eaLnBrk="1" hangingPunct="1"/>
            <a:r>
              <a:rPr lang="en-US" altLang="en-US" smtClean="0"/>
              <a:t>Unemployment indicator (0.1)</a:t>
            </a:r>
          </a:p>
          <a:p>
            <a:pPr eaLnBrk="1" hangingPunct="1"/>
            <a:r>
              <a:rPr lang="en-US" altLang="en-US" smtClean="0"/>
              <a:t>Data features</a:t>
            </a:r>
          </a:p>
          <a:p>
            <a:pPr lvl="1" eaLnBrk="1" hangingPunct="1"/>
            <a:r>
              <a:rPr lang="en-US" altLang="en-US" smtClean="0"/>
              <a:t>Panel data – unobservable heterogeneity</a:t>
            </a:r>
          </a:p>
          <a:p>
            <a:pPr lvl="1" eaLnBrk="1" hangingPunct="1"/>
            <a:r>
              <a:rPr lang="en-US" altLang="en-US" smtClean="0"/>
              <a:t>State persistence: “Someone unemployed at t-1 is more than 20 times as likely to be unemployed at t as someone employed at t-1.”</a:t>
            </a:r>
          </a:p>
        </p:txBody>
      </p:sp>
    </p:spTree>
    <p:extLst>
      <p:ext uri="{BB962C8B-B14F-4D97-AF65-F5344CB8AC3E}">
        <p14:creationId xmlns="" xmlns:p14="http://schemas.microsoft.com/office/powerpoint/2010/main" val="99690677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pPr eaLnBrk="1" hangingPunct="1"/>
            <a:r>
              <a:rPr lang="en-US" altLang="en-US" smtClean="0"/>
              <a:t>Application: Direct Approach</a:t>
            </a:r>
          </a:p>
        </p:txBody>
      </p:sp>
      <p:pic>
        <p:nvPicPr>
          <p:cNvPr id="192515" name="Picture 4"/>
          <p:cNvPicPr>
            <a:picLocks noChangeAspect="1" noChangeArrowheads="1"/>
          </p:cNvPicPr>
          <p:nvPr/>
        </p:nvPicPr>
        <p:blipFill>
          <a:blip r:embed="rId3" cstate="print"/>
          <a:srcRect/>
          <a:stretch>
            <a:fillRect/>
          </a:stretch>
        </p:blipFill>
        <p:spPr bwMode="auto">
          <a:xfrm>
            <a:off x="685800" y="1878013"/>
            <a:ext cx="7696200" cy="4751387"/>
          </a:xfrm>
          <a:prstGeom prst="rect">
            <a:avLst/>
          </a:prstGeom>
          <a:noFill/>
          <a:ln w="9525">
            <a:noFill/>
            <a:miter lim="800000"/>
            <a:headEnd/>
            <a:tailEnd/>
          </a:ln>
        </p:spPr>
      </p:pic>
    </p:spTree>
    <p:extLst>
      <p:ext uri="{BB962C8B-B14F-4D97-AF65-F5344CB8AC3E}">
        <p14:creationId xmlns="" xmlns:p14="http://schemas.microsoft.com/office/powerpoint/2010/main" val="398792123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4"/>
          <p:cNvSpPr>
            <a:spLocks noGrp="1" noChangeArrowheads="1"/>
          </p:cNvSpPr>
          <p:nvPr>
            <p:ph type="title"/>
          </p:nvPr>
        </p:nvSpPr>
        <p:spPr/>
        <p:txBody>
          <a:bodyPr/>
          <a:lstStyle/>
          <a:p>
            <a:pPr eaLnBrk="1" hangingPunct="1"/>
            <a:r>
              <a:rPr lang="en-US" altLang="en-US" smtClean="0"/>
              <a:t>GHK Simulation/Estimation</a:t>
            </a:r>
          </a:p>
        </p:txBody>
      </p:sp>
      <p:sp>
        <p:nvSpPr>
          <p:cNvPr id="194563" name="Text Box 5"/>
          <p:cNvSpPr txBox="1">
            <a:spLocks noChangeArrowheads="1"/>
          </p:cNvSpPr>
          <p:nvPr/>
        </p:nvSpPr>
        <p:spPr bwMode="auto">
          <a:xfrm>
            <a:off x="533400" y="2057400"/>
            <a:ext cx="8077200" cy="2563813"/>
          </a:xfrm>
          <a:prstGeom prst="rect">
            <a:avLst/>
          </a:prstGeom>
          <a:noFill/>
          <a:ln w="19050">
            <a:noFill/>
            <a:miter lim="800000"/>
            <a:headEnd/>
            <a:tailEnd/>
          </a:ln>
        </p:spPr>
        <p:txBody>
          <a:bodyPr>
            <a:spAutoFit/>
          </a:bodyPr>
          <a:lstStyle/>
          <a:p>
            <a:r>
              <a:rPr lang="en-US" altLang="en-US">
                <a:latin typeface="Arial" charset="0"/>
              </a:rPr>
              <a:t>The presence of the autocorrelation and state dependence in the model invalidate the simple maximum likelihood procedures we examined earlier. The appropriate likelihood function is constructed by formulating the probabilities as</a:t>
            </a:r>
          </a:p>
          <a:p>
            <a:endParaRPr lang="en-US" altLang="en-US">
              <a:latin typeface="Arial" charset="0"/>
            </a:endParaRPr>
          </a:p>
          <a:p>
            <a:r>
              <a:rPr lang="en-US" altLang="en-US">
                <a:latin typeface="Arial" charset="0"/>
              </a:rPr>
              <a:t>     Prob( </a:t>
            </a:r>
            <a:r>
              <a:rPr lang="en-US" altLang="en-US" b="1">
                <a:latin typeface="Arial" charset="0"/>
              </a:rPr>
              <a:t>y</a:t>
            </a:r>
            <a:r>
              <a:rPr lang="en-US" altLang="en-US" b="1" baseline="-25000">
                <a:latin typeface="Arial" charset="0"/>
              </a:rPr>
              <a:t>i,0</a:t>
            </a:r>
            <a:r>
              <a:rPr lang="en-US" altLang="en-US" b="1">
                <a:latin typeface="Arial" charset="0"/>
              </a:rPr>
              <a:t>, y</a:t>
            </a:r>
            <a:r>
              <a:rPr lang="en-US" altLang="en-US" b="1" baseline="-25000">
                <a:latin typeface="Arial" charset="0"/>
              </a:rPr>
              <a:t>i,1</a:t>
            </a:r>
            <a:r>
              <a:rPr lang="en-US" altLang="en-US">
                <a:latin typeface="Arial" charset="0"/>
              </a:rPr>
              <a:t>, </a:t>
            </a:r>
            <a:r>
              <a:rPr lang="en-US" altLang="en-US" i="1">
                <a:latin typeface="Arial" charset="0"/>
              </a:rPr>
              <a:t>. . .</a:t>
            </a:r>
            <a:r>
              <a:rPr lang="en-US" altLang="en-US">
                <a:latin typeface="Arial" charset="0"/>
              </a:rPr>
              <a:t>) = Prob(</a:t>
            </a:r>
            <a:r>
              <a:rPr lang="en-US" altLang="en-US" b="1">
                <a:latin typeface="Arial" charset="0"/>
              </a:rPr>
              <a:t>y</a:t>
            </a:r>
            <a:r>
              <a:rPr lang="en-US" altLang="en-US" b="1" baseline="-25000">
                <a:latin typeface="Arial" charset="0"/>
              </a:rPr>
              <a:t>i,0</a:t>
            </a:r>
            <a:r>
              <a:rPr lang="en-US" altLang="en-US">
                <a:latin typeface="Arial" charset="0"/>
              </a:rPr>
              <a:t>) × Prob(</a:t>
            </a:r>
            <a:r>
              <a:rPr lang="en-US" altLang="en-US" b="1">
                <a:latin typeface="Arial" charset="0"/>
              </a:rPr>
              <a:t>y</a:t>
            </a:r>
            <a:r>
              <a:rPr lang="en-US" altLang="en-US" b="1" baseline="-25000">
                <a:latin typeface="Arial" charset="0"/>
              </a:rPr>
              <a:t>i,1</a:t>
            </a:r>
            <a:r>
              <a:rPr lang="en-US" altLang="en-US">
                <a:latin typeface="Arial" charset="0"/>
              </a:rPr>
              <a:t> | </a:t>
            </a:r>
            <a:r>
              <a:rPr lang="en-US" altLang="en-US" b="1">
                <a:latin typeface="Arial" charset="0"/>
              </a:rPr>
              <a:t>y</a:t>
            </a:r>
            <a:r>
              <a:rPr lang="en-US" altLang="en-US" b="1" baseline="-25000">
                <a:latin typeface="Arial" charset="0"/>
              </a:rPr>
              <a:t>i,0</a:t>
            </a:r>
            <a:r>
              <a:rPr lang="en-US" altLang="en-US">
                <a:latin typeface="Arial" charset="0"/>
              </a:rPr>
              <a:t>) ×・ ・ ・×Prob(</a:t>
            </a:r>
            <a:r>
              <a:rPr lang="en-US" altLang="en-US" b="1">
                <a:latin typeface="Arial" charset="0"/>
              </a:rPr>
              <a:t>y</a:t>
            </a:r>
            <a:r>
              <a:rPr lang="en-US" altLang="en-US" b="1" baseline="-25000">
                <a:latin typeface="Arial" charset="0"/>
              </a:rPr>
              <a:t>i,T</a:t>
            </a:r>
            <a:r>
              <a:rPr lang="en-US" altLang="en-US" i="1">
                <a:latin typeface="Arial" charset="0"/>
              </a:rPr>
              <a:t> </a:t>
            </a:r>
            <a:r>
              <a:rPr lang="en-US" altLang="en-US">
                <a:latin typeface="Arial" charset="0"/>
              </a:rPr>
              <a:t>| </a:t>
            </a:r>
            <a:r>
              <a:rPr lang="en-US" altLang="en-US" b="1">
                <a:latin typeface="Arial" charset="0"/>
              </a:rPr>
              <a:t>y</a:t>
            </a:r>
            <a:r>
              <a:rPr lang="en-US" altLang="en-US" b="1" baseline="-25000">
                <a:latin typeface="Arial" charset="0"/>
              </a:rPr>
              <a:t>i,T-1</a:t>
            </a:r>
            <a:r>
              <a:rPr lang="en-US" altLang="en-US">
                <a:latin typeface="Arial" charset="0"/>
              </a:rPr>
              <a:t>) </a:t>
            </a:r>
            <a:r>
              <a:rPr lang="en-US" altLang="en-US" i="1">
                <a:latin typeface="Arial" charset="0"/>
              </a:rPr>
              <a:t>.</a:t>
            </a:r>
          </a:p>
          <a:p>
            <a:endParaRPr lang="en-US" altLang="en-US" i="1">
              <a:latin typeface="Arial" charset="0"/>
            </a:endParaRPr>
          </a:p>
          <a:p>
            <a:r>
              <a:rPr lang="en-US" altLang="en-US">
                <a:latin typeface="Arial" charset="0"/>
              </a:rPr>
              <a:t>This still involves a </a:t>
            </a:r>
            <a:r>
              <a:rPr lang="en-US" altLang="en-US" i="1">
                <a:latin typeface="Arial" charset="0"/>
              </a:rPr>
              <a:t>T </a:t>
            </a:r>
            <a:r>
              <a:rPr lang="en-US" altLang="en-US">
                <a:latin typeface="Arial" charset="0"/>
              </a:rPr>
              <a:t>= 7 order normal integration, which is approximated in the study using a simulator similar to the GHK simulator.</a:t>
            </a:r>
          </a:p>
        </p:txBody>
      </p:sp>
    </p:spTree>
    <p:extLst>
      <p:ext uri="{BB962C8B-B14F-4D97-AF65-F5344CB8AC3E}">
        <p14:creationId xmlns="" xmlns:p14="http://schemas.microsoft.com/office/powerpoint/2010/main" val="374507713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eaLnBrk="1" hangingPunct="1"/>
            <a:r>
              <a:rPr lang="en-US" altLang="en-US" smtClean="0"/>
              <a:t>A Dynamic RE Probit </a:t>
            </a:r>
          </a:p>
        </p:txBody>
      </p:sp>
      <p:graphicFrame>
        <p:nvGraphicFramePr>
          <p:cNvPr id="196611" name="Object 4"/>
          <p:cNvGraphicFramePr>
            <a:graphicFrameLocks noChangeAspect="1"/>
          </p:cNvGraphicFramePr>
          <p:nvPr/>
        </p:nvGraphicFramePr>
        <p:xfrm>
          <a:off x="990600" y="1981200"/>
          <a:ext cx="7391400" cy="3860800"/>
        </p:xfrm>
        <a:graphic>
          <a:graphicData uri="http://schemas.openxmlformats.org/presentationml/2006/ole">
            <p:oleObj spid="_x0000_s211971" name="Equation" r:id="rId4" imgW="3695700" imgH="1930400" progId="Equation.DSMT4">
              <p:embed/>
            </p:oleObj>
          </a:graphicData>
        </a:graphic>
      </p:graphicFrame>
    </p:spTree>
    <p:extLst>
      <p:ext uri="{BB962C8B-B14F-4D97-AF65-F5344CB8AC3E}">
        <p14:creationId xmlns="" xmlns:p14="http://schemas.microsoft.com/office/powerpoint/2010/main" val="3122666949"/>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pPr eaLnBrk="1" hangingPunct="1"/>
            <a:r>
              <a:rPr lang="en-US" altLang="en-US" smtClean="0"/>
              <a:t>Problems with Dynamic RE Probit</a:t>
            </a:r>
          </a:p>
        </p:txBody>
      </p:sp>
      <p:sp>
        <p:nvSpPr>
          <p:cNvPr id="198659" name="Rectangle 3"/>
          <p:cNvSpPr>
            <a:spLocks noGrp="1" noChangeArrowheads="1"/>
          </p:cNvSpPr>
          <p:nvPr>
            <p:ph idx="1"/>
          </p:nvPr>
        </p:nvSpPr>
        <p:spPr/>
        <p:txBody>
          <a:bodyPr/>
          <a:lstStyle/>
          <a:p>
            <a:pPr eaLnBrk="1" hangingPunct="1"/>
            <a:r>
              <a:rPr lang="en-US" altLang="en-US" smtClean="0"/>
              <a:t>Assumes y</a:t>
            </a:r>
            <a:r>
              <a:rPr lang="en-US" altLang="en-US" baseline="-25000" smtClean="0"/>
              <a:t>i,0</a:t>
            </a:r>
            <a:r>
              <a:rPr lang="en-US" altLang="en-US" smtClean="0"/>
              <a:t> and the effects are uncorrelated</a:t>
            </a:r>
          </a:p>
          <a:p>
            <a:pPr eaLnBrk="1" hangingPunct="1"/>
            <a:r>
              <a:rPr lang="en-US" altLang="en-US" smtClean="0"/>
              <a:t>Assumes the initial conditions are exogenous – OK if the process and the observation begin at the same time, not if different.</a:t>
            </a:r>
          </a:p>
          <a:p>
            <a:pPr eaLnBrk="1" hangingPunct="1"/>
            <a:r>
              <a:rPr lang="en-US" altLang="en-US" smtClean="0"/>
              <a:t>Doesn’t allow time invariant variables in the model.</a:t>
            </a:r>
          </a:p>
          <a:p>
            <a:pPr eaLnBrk="1" hangingPunct="1"/>
            <a:r>
              <a:rPr lang="en-US" altLang="en-US" smtClean="0"/>
              <a:t>The normality assumption in the projection.</a:t>
            </a:r>
          </a:p>
        </p:txBody>
      </p:sp>
    </p:spTree>
    <p:extLst>
      <p:ext uri="{BB962C8B-B14F-4D97-AF65-F5344CB8AC3E}">
        <p14:creationId xmlns="" xmlns:p14="http://schemas.microsoft.com/office/powerpoint/2010/main" val="1489803750"/>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pPr eaLnBrk="1" hangingPunct="1"/>
            <a:r>
              <a:rPr lang="en-US" altLang="en-US" smtClean="0"/>
              <a:t>Heckman’s Solution</a:t>
            </a:r>
          </a:p>
        </p:txBody>
      </p:sp>
      <p:graphicFrame>
        <p:nvGraphicFramePr>
          <p:cNvPr id="200707" name="Object 4"/>
          <p:cNvGraphicFramePr>
            <a:graphicFrameLocks noChangeAspect="1"/>
          </p:cNvGraphicFramePr>
          <p:nvPr/>
        </p:nvGraphicFramePr>
        <p:xfrm>
          <a:off x="990600" y="2155825"/>
          <a:ext cx="7696200" cy="4251325"/>
        </p:xfrm>
        <a:graphic>
          <a:graphicData uri="http://schemas.openxmlformats.org/presentationml/2006/ole">
            <p:oleObj spid="_x0000_s212995" name="Equation" r:id="rId4" imgW="4368800" imgH="2413000" progId="Equation.DSMT4">
              <p:embed/>
            </p:oleObj>
          </a:graphicData>
        </a:graphic>
      </p:graphicFrame>
    </p:spTree>
    <p:extLst>
      <p:ext uri="{BB962C8B-B14F-4D97-AF65-F5344CB8AC3E}">
        <p14:creationId xmlns="" xmlns:p14="http://schemas.microsoft.com/office/powerpoint/2010/main" val="355120460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42" name="Object 2"/>
          <p:cNvGraphicFramePr>
            <a:graphicFrameLocks noChangeAspect="1"/>
          </p:cNvGraphicFramePr>
          <p:nvPr/>
        </p:nvGraphicFramePr>
        <p:xfrm>
          <a:off x="228600" y="1057275"/>
          <a:ext cx="8839200" cy="5419725"/>
        </p:xfrm>
        <a:graphic>
          <a:graphicData uri="http://schemas.openxmlformats.org/presentationml/2006/ole">
            <p:oleObj spid="_x0000_s214019" name="Bitmap Image" r:id="rId4" imgW="8047619" imgH="4933333" progId="PBrush">
              <p:embed/>
            </p:oleObj>
          </a:graphicData>
        </a:graphic>
      </p:graphicFrame>
      <p:sp>
        <p:nvSpPr>
          <p:cNvPr id="163843" name="Rectangle 3"/>
          <p:cNvSpPr>
            <a:spLocks noChangeArrowheads="1"/>
          </p:cNvSpPr>
          <p:nvPr/>
        </p:nvSpPr>
        <p:spPr bwMode="auto">
          <a:xfrm>
            <a:off x="3429000" y="1600200"/>
            <a:ext cx="1066800" cy="2362200"/>
          </a:xfrm>
          <a:prstGeom prst="rect">
            <a:avLst/>
          </a:prstGeom>
          <a:noFill/>
          <a:ln w="57150">
            <a:solidFill>
              <a:srgbClr val="FF0000"/>
            </a:solidFill>
            <a:miter lim="800000"/>
            <a:headEnd/>
            <a:tailEnd/>
          </a:ln>
        </p:spPr>
        <p:txBody>
          <a:bodyPr wrap="none" anchor="ctr"/>
          <a:lstStyle/>
          <a:p>
            <a:endParaRPr lang="en-US" altLang="en-US"/>
          </a:p>
        </p:txBody>
      </p:sp>
      <p:sp>
        <p:nvSpPr>
          <p:cNvPr id="163844" name="Rectangle 4"/>
          <p:cNvSpPr>
            <a:spLocks noChangeArrowheads="1"/>
          </p:cNvSpPr>
          <p:nvPr/>
        </p:nvSpPr>
        <p:spPr bwMode="auto">
          <a:xfrm>
            <a:off x="5486400" y="1600200"/>
            <a:ext cx="1066800" cy="2362200"/>
          </a:xfrm>
          <a:prstGeom prst="rect">
            <a:avLst/>
          </a:prstGeom>
          <a:noFill/>
          <a:ln w="57150">
            <a:solidFill>
              <a:srgbClr val="0000FF"/>
            </a:solidFill>
            <a:miter lim="800000"/>
            <a:headEnd/>
            <a:tailEnd/>
          </a:ln>
        </p:spPr>
        <p:txBody>
          <a:bodyPr wrap="none" anchor="ctr"/>
          <a:lstStyle/>
          <a:p>
            <a:endParaRPr lang="en-US" altLang="en-US"/>
          </a:p>
        </p:txBody>
      </p:sp>
      <p:sp>
        <p:nvSpPr>
          <p:cNvPr id="163845" name="Rectangle 5"/>
          <p:cNvSpPr>
            <a:spLocks noChangeArrowheads="1"/>
          </p:cNvSpPr>
          <p:nvPr/>
        </p:nvSpPr>
        <p:spPr bwMode="auto">
          <a:xfrm>
            <a:off x="381000" y="4495800"/>
            <a:ext cx="5943600" cy="304800"/>
          </a:xfrm>
          <a:prstGeom prst="rect">
            <a:avLst/>
          </a:prstGeom>
          <a:noFill/>
          <a:ln w="38100">
            <a:solidFill>
              <a:srgbClr val="FF0000"/>
            </a:solidFill>
            <a:miter lim="800000"/>
            <a:headEnd/>
            <a:tailEnd/>
          </a:ln>
        </p:spPr>
        <p:txBody>
          <a:bodyPr wrap="none" anchor="ctr"/>
          <a:lstStyle/>
          <a:p>
            <a:endParaRPr lang="en-US" altLang="en-US"/>
          </a:p>
        </p:txBody>
      </p:sp>
      <p:sp>
        <p:nvSpPr>
          <p:cNvPr id="163846" name="Rectangle 6"/>
          <p:cNvSpPr>
            <a:spLocks noChangeArrowheads="1"/>
          </p:cNvSpPr>
          <p:nvPr/>
        </p:nvSpPr>
        <p:spPr bwMode="auto">
          <a:xfrm>
            <a:off x="381000" y="5105400"/>
            <a:ext cx="5943600" cy="304800"/>
          </a:xfrm>
          <a:prstGeom prst="rect">
            <a:avLst/>
          </a:prstGeom>
          <a:noFill/>
          <a:ln w="38100">
            <a:solidFill>
              <a:srgbClr val="0000FF"/>
            </a:solidFill>
            <a:miter lim="800000"/>
            <a:headEnd/>
            <a:tailEnd/>
          </a:ln>
        </p:spPr>
        <p:txBody>
          <a:bodyPr wrap="none" anchor="ctr"/>
          <a:lstStyle/>
          <a:p>
            <a:endParaRPr lang="en-US" altLang="en-US"/>
          </a:p>
        </p:txBody>
      </p:sp>
    </p:spTree>
    <p:extLst>
      <p:ext uri="{BB962C8B-B14F-4D97-AF65-F5344CB8AC3E}">
        <p14:creationId xmlns="" xmlns:p14="http://schemas.microsoft.com/office/powerpoint/2010/main" val="882093146"/>
      </p:ext>
    </p:extLst>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eaLnBrk="1" hangingPunct="1"/>
            <a:r>
              <a:rPr lang="en-US" altLang="en-US" smtClean="0"/>
              <a:t>Bias Reduction?</a:t>
            </a:r>
          </a:p>
        </p:txBody>
      </p:sp>
      <p:sp>
        <p:nvSpPr>
          <p:cNvPr id="144387" name="Rectangle 3"/>
          <p:cNvSpPr>
            <a:spLocks noGrp="1" noChangeArrowheads="1"/>
          </p:cNvSpPr>
          <p:nvPr>
            <p:ph idx="1"/>
          </p:nvPr>
        </p:nvSpPr>
        <p:spPr/>
        <p:txBody>
          <a:bodyPr/>
          <a:lstStyle/>
          <a:p>
            <a:pPr eaLnBrk="1" hangingPunct="1"/>
            <a:r>
              <a:rPr lang="en-US" altLang="en-US" smtClean="0"/>
              <a:t>Approximations rely on large T</a:t>
            </a:r>
          </a:p>
          <a:p>
            <a:pPr eaLnBrk="1" hangingPunct="1"/>
            <a:r>
              <a:rPr lang="en-US" altLang="en-US" smtClean="0"/>
              <a:t>Work “moderately well” when T is as low as 8 or 10.</a:t>
            </a:r>
          </a:p>
          <a:p>
            <a:pPr eaLnBrk="1" hangingPunct="1"/>
            <a:r>
              <a:rPr lang="en-US" altLang="en-US" smtClean="0"/>
              <a:t>Completely miss the mark when T=2, 3,4</a:t>
            </a:r>
          </a:p>
          <a:p>
            <a:pPr eaLnBrk="1" hangingPunct="1"/>
            <a:r>
              <a:rPr lang="en-US" altLang="en-US" smtClean="0"/>
              <a:t>Nothing is known about any other models.</a:t>
            </a:r>
          </a:p>
        </p:txBody>
      </p:sp>
    </p:spTree>
    <p:extLst>
      <p:ext uri="{BB962C8B-B14F-4D97-AF65-F5344CB8AC3E}">
        <p14:creationId xmlns="" xmlns:p14="http://schemas.microsoft.com/office/powerpoint/2010/main" val="225773878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609600" y="1143000"/>
            <a:ext cx="8229600" cy="530225"/>
          </a:xfrm>
        </p:spPr>
        <p:txBody>
          <a:bodyPr/>
          <a:lstStyle/>
          <a:p>
            <a:pPr eaLnBrk="1" hangingPunct="1"/>
            <a:r>
              <a:rPr lang="en-US" altLang="en-US" smtClean="0"/>
              <a:t>Bias Correction Estimators</a:t>
            </a:r>
          </a:p>
        </p:txBody>
      </p:sp>
      <p:sp>
        <p:nvSpPr>
          <p:cNvPr id="134147" name="Rectangle 3"/>
          <p:cNvSpPr>
            <a:spLocks noGrp="1" noChangeArrowheads="1"/>
          </p:cNvSpPr>
          <p:nvPr>
            <p:ph idx="1"/>
          </p:nvPr>
        </p:nvSpPr>
        <p:spPr/>
        <p:txBody>
          <a:bodyPr/>
          <a:lstStyle/>
          <a:p>
            <a:pPr eaLnBrk="1" hangingPunct="1">
              <a:lnSpc>
                <a:spcPct val="90000"/>
              </a:lnSpc>
            </a:pPr>
            <a:r>
              <a:rPr lang="en-US" altLang="en-US" sz="2400" smtClean="0">
                <a:latin typeface="Arial" charset="0"/>
              </a:rPr>
              <a:t>Motivation: Undo the incidental parameters bias in the fixed effects probit model:</a:t>
            </a:r>
          </a:p>
          <a:p>
            <a:pPr lvl="1" eaLnBrk="1" hangingPunct="1">
              <a:lnSpc>
                <a:spcPct val="90000"/>
              </a:lnSpc>
            </a:pPr>
            <a:r>
              <a:rPr lang="en-US" altLang="en-US" sz="2000" smtClean="0">
                <a:latin typeface="Arial" charset="0"/>
              </a:rPr>
              <a:t>(1) Maximize a penalized log likelihood function, or</a:t>
            </a:r>
          </a:p>
          <a:p>
            <a:pPr lvl="1" eaLnBrk="1" hangingPunct="1">
              <a:lnSpc>
                <a:spcPct val="90000"/>
              </a:lnSpc>
            </a:pPr>
            <a:r>
              <a:rPr lang="en-US" altLang="en-US" sz="2000" smtClean="0">
                <a:latin typeface="Arial" charset="0"/>
              </a:rPr>
              <a:t>(2) Directly correct the estimator of </a:t>
            </a:r>
            <a:r>
              <a:rPr lang="el-GR" altLang="en-US" sz="2000" smtClean="0">
                <a:latin typeface="Arial" charset="0"/>
              </a:rPr>
              <a:t>β</a:t>
            </a:r>
            <a:endParaRPr lang="en-US" altLang="en-US" sz="2000" smtClean="0">
              <a:latin typeface="Arial" charset="0"/>
            </a:endParaRPr>
          </a:p>
          <a:p>
            <a:pPr eaLnBrk="1" hangingPunct="1">
              <a:lnSpc>
                <a:spcPct val="90000"/>
              </a:lnSpc>
            </a:pPr>
            <a:r>
              <a:rPr lang="en-US" altLang="en-US" sz="2400" smtClean="0">
                <a:latin typeface="Arial" charset="0"/>
              </a:rPr>
              <a:t>Advantages</a:t>
            </a:r>
          </a:p>
          <a:p>
            <a:pPr lvl="1" eaLnBrk="1" hangingPunct="1">
              <a:lnSpc>
                <a:spcPct val="90000"/>
              </a:lnSpc>
            </a:pPr>
            <a:r>
              <a:rPr lang="en-US" altLang="en-US" sz="2000" smtClean="0">
                <a:latin typeface="Arial" charset="0"/>
              </a:rPr>
              <a:t>For (1) estimates </a:t>
            </a:r>
            <a:r>
              <a:rPr lang="el-GR" altLang="en-US" sz="2000" smtClean="0">
                <a:latin typeface="Arial" charset="0"/>
              </a:rPr>
              <a:t>α</a:t>
            </a:r>
            <a:r>
              <a:rPr lang="en-US" altLang="en-US" sz="2000" baseline="-25000" smtClean="0">
                <a:latin typeface="Arial" charset="0"/>
              </a:rPr>
              <a:t>i</a:t>
            </a:r>
            <a:r>
              <a:rPr lang="en-US" altLang="en-US" sz="2000" smtClean="0">
                <a:latin typeface="Arial" charset="0"/>
              </a:rPr>
              <a:t> so enables partial effects</a:t>
            </a:r>
          </a:p>
          <a:p>
            <a:pPr lvl="1" eaLnBrk="1" hangingPunct="1">
              <a:lnSpc>
                <a:spcPct val="90000"/>
              </a:lnSpc>
            </a:pPr>
            <a:r>
              <a:rPr lang="en-US" altLang="en-US" sz="2000" smtClean="0">
                <a:latin typeface="Arial" charset="0"/>
              </a:rPr>
              <a:t>Estimator is consistent under some circumstances</a:t>
            </a:r>
          </a:p>
          <a:p>
            <a:pPr lvl="1" eaLnBrk="1" hangingPunct="1">
              <a:lnSpc>
                <a:spcPct val="90000"/>
              </a:lnSpc>
            </a:pPr>
            <a:r>
              <a:rPr lang="en-US" altLang="en-US" sz="2000" smtClean="0">
                <a:latin typeface="Arial" charset="0"/>
              </a:rPr>
              <a:t>(Possibly) corrects in dynamic models</a:t>
            </a:r>
          </a:p>
          <a:p>
            <a:pPr eaLnBrk="1" hangingPunct="1">
              <a:lnSpc>
                <a:spcPct val="90000"/>
              </a:lnSpc>
            </a:pPr>
            <a:r>
              <a:rPr lang="en-US" altLang="en-US" sz="2400" smtClean="0">
                <a:latin typeface="Arial" charset="0"/>
              </a:rPr>
              <a:t>Disadvantage</a:t>
            </a:r>
          </a:p>
          <a:p>
            <a:pPr lvl="1" eaLnBrk="1" hangingPunct="1">
              <a:lnSpc>
                <a:spcPct val="90000"/>
              </a:lnSpc>
            </a:pPr>
            <a:r>
              <a:rPr lang="en-US" altLang="en-US" sz="2000" smtClean="0">
                <a:latin typeface="Arial" charset="0"/>
              </a:rPr>
              <a:t>No time invariant variables in the model</a:t>
            </a:r>
          </a:p>
          <a:p>
            <a:pPr lvl="1" eaLnBrk="1" hangingPunct="1">
              <a:lnSpc>
                <a:spcPct val="90000"/>
              </a:lnSpc>
            </a:pPr>
            <a:r>
              <a:rPr lang="en-US" altLang="en-US" sz="2000" smtClean="0">
                <a:latin typeface="Arial" charset="0"/>
              </a:rPr>
              <a:t>Practical implementation</a:t>
            </a:r>
          </a:p>
          <a:p>
            <a:pPr lvl="1" eaLnBrk="1" hangingPunct="1">
              <a:lnSpc>
                <a:spcPct val="90000"/>
              </a:lnSpc>
            </a:pPr>
            <a:r>
              <a:rPr lang="en-US" altLang="en-US" sz="2000" smtClean="0">
                <a:latin typeface="Arial" charset="0"/>
              </a:rPr>
              <a:t>Extension to other models? (Ordered probit model (maybe) – see JBES 2009)</a:t>
            </a:r>
            <a:endParaRPr lang="el-GR" altLang="en-US" sz="2000" smtClean="0">
              <a:latin typeface="Arial" charset="0"/>
            </a:endParaRPr>
          </a:p>
        </p:txBody>
      </p:sp>
    </p:spTree>
    <p:extLst>
      <p:ext uri="{BB962C8B-B14F-4D97-AF65-F5344CB8AC3E}">
        <p14:creationId xmlns="" xmlns:p14="http://schemas.microsoft.com/office/powerpoint/2010/main" val="65721960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r>
              <a:rPr lang="en-US" altLang="en-US" smtClean="0"/>
              <a:t>Bias Reduction</a:t>
            </a:r>
          </a:p>
        </p:txBody>
      </p:sp>
      <p:sp>
        <p:nvSpPr>
          <p:cNvPr id="136195" name="Rectangle 3"/>
          <p:cNvSpPr>
            <a:spLocks noGrp="1" noChangeArrowheads="1"/>
          </p:cNvSpPr>
          <p:nvPr>
            <p:ph idx="1"/>
          </p:nvPr>
        </p:nvSpPr>
        <p:spPr/>
        <p:txBody>
          <a:bodyPr/>
          <a:lstStyle/>
          <a:p>
            <a:pPr eaLnBrk="1" hangingPunct="1">
              <a:lnSpc>
                <a:spcPct val="90000"/>
              </a:lnSpc>
            </a:pPr>
            <a:r>
              <a:rPr lang="en-US" altLang="en-US" sz="2000" smtClean="0"/>
              <a:t>Parametric (probit and logit) models with fixed effects</a:t>
            </a:r>
          </a:p>
          <a:p>
            <a:pPr eaLnBrk="1" hangingPunct="1">
              <a:lnSpc>
                <a:spcPct val="90000"/>
              </a:lnSpc>
            </a:pPr>
            <a:r>
              <a:rPr lang="en-US" altLang="en-US" sz="2000" smtClean="0"/>
              <a:t>(We examine non- and semiparametric methods at the end of the course.)</a:t>
            </a:r>
          </a:p>
          <a:p>
            <a:pPr eaLnBrk="1" hangingPunct="1">
              <a:lnSpc>
                <a:spcPct val="90000"/>
              </a:lnSpc>
            </a:pPr>
            <a:r>
              <a:rPr lang="en-US" altLang="en-US" sz="2000" smtClean="0"/>
              <a:t>Recent references: All about probit and logit models.</a:t>
            </a:r>
          </a:p>
          <a:p>
            <a:pPr lvl="1" eaLnBrk="1" hangingPunct="1">
              <a:lnSpc>
                <a:spcPct val="90000"/>
              </a:lnSpc>
            </a:pPr>
            <a:r>
              <a:rPr lang="en-US" altLang="en-US" sz="1800" smtClean="0"/>
              <a:t>[1] Carro, J., “Estimating dynamic panel data discrete choice models with fixed effects,” JE, 140, 2007, pp. 503-528</a:t>
            </a:r>
          </a:p>
          <a:p>
            <a:pPr lvl="1" eaLnBrk="1" hangingPunct="1">
              <a:lnSpc>
                <a:spcPct val="90000"/>
              </a:lnSpc>
            </a:pPr>
            <a:r>
              <a:rPr lang="en-US" altLang="en-US" sz="1800" smtClean="0"/>
              <a:t>[2] Val, F., “Fixed Effects estimation of structural parameters and marginal effects in panel probit models,” JE, 2010</a:t>
            </a:r>
          </a:p>
          <a:p>
            <a:pPr lvl="1" eaLnBrk="1" hangingPunct="1">
              <a:lnSpc>
                <a:spcPct val="90000"/>
              </a:lnSpc>
            </a:pPr>
            <a:r>
              <a:rPr lang="en-US" altLang="en-US" sz="1800" smtClean="0"/>
              <a:t>[3] Hahn, J. and G. Kuersteiner, “Bias reduction for dynamic nonlinear panel models with fixed effects,” UCLA, 2003</a:t>
            </a:r>
          </a:p>
          <a:p>
            <a:pPr lvl="1" eaLnBrk="1" hangingPunct="1">
              <a:lnSpc>
                <a:spcPct val="90000"/>
              </a:lnSpc>
            </a:pPr>
            <a:r>
              <a:rPr lang="en-US" altLang="en-US" sz="1800" smtClean="0"/>
              <a:t>[4] Hahn, J. and W. Newey, “Jackknife and Analytical Bias reduction for nonlinear panel models,” Econometrica, 2004.</a:t>
            </a:r>
          </a:p>
          <a:p>
            <a:pPr lvl="1" eaLnBrk="1" hangingPunct="1">
              <a:lnSpc>
                <a:spcPct val="90000"/>
              </a:lnSpc>
            </a:pPr>
            <a:r>
              <a:rPr lang="en-US" altLang="en-US" sz="1800" smtClean="0"/>
              <a:t>See, also, bibliographies and work of T. Woutersen, B. Honor</a:t>
            </a:r>
            <a:r>
              <a:rPr lang="en-US" altLang="en-US" sz="1800" smtClean="0">
                <a:cs typeface="Tahoma" pitchFamily="34" charset="0"/>
              </a:rPr>
              <a:t>é</a:t>
            </a:r>
            <a:r>
              <a:rPr lang="en-US" altLang="en-US" sz="1800" smtClean="0"/>
              <a:t> and E. Kyriazidou.</a:t>
            </a:r>
          </a:p>
        </p:txBody>
      </p:sp>
    </p:spTree>
    <p:extLst>
      <p:ext uri="{BB962C8B-B14F-4D97-AF65-F5344CB8AC3E}">
        <p14:creationId xmlns="" xmlns:p14="http://schemas.microsoft.com/office/powerpoint/2010/main" val="1581639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hangingPunct="1"/>
            <a:r>
              <a:rPr lang="en-US" altLang="en-US" smtClean="0"/>
              <a:t>Bias Reduction – 1: Hahn</a:t>
            </a:r>
          </a:p>
        </p:txBody>
      </p:sp>
      <p:sp>
        <p:nvSpPr>
          <p:cNvPr id="138243" name="Rectangle 3"/>
          <p:cNvSpPr>
            <a:spLocks noGrp="1" noChangeArrowheads="1"/>
          </p:cNvSpPr>
          <p:nvPr>
            <p:ph idx="1"/>
          </p:nvPr>
        </p:nvSpPr>
        <p:spPr/>
        <p:txBody>
          <a:bodyPr/>
          <a:lstStyle/>
          <a:p>
            <a:pPr eaLnBrk="1" hangingPunct="1"/>
            <a:r>
              <a:rPr lang="en-US" altLang="en-US" sz="2400" smtClean="0"/>
              <a:t>All rely on a large T approximation to the bias when T is (very small)</a:t>
            </a:r>
          </a:p>
          <a:p>
            <a:pPr eaLnBrk="1" hangingPunct="1"/>
            <a:r>
              <a:rPr lang="en-US" altLang="en-US" sz="2400" smtClean="0"/>
              <a:t>All analyze the equivalent of the brute force, unconditional estimator.</a:t>
            </a:r>
          </a:p>
          <a:p>
            <a:pPr eaLnBrk="1" hangingPunct="1"/>
            <a:r>
              <a:rPr lang="en-US" altLang="en-US" sz="2400" smtClean="0"/>
              <a:t>Hahn/Kuersteiner and Hahn/Newey</a:t>
            </a:r>
          </a:p>
          <a:p>
            <a:pPr lvl="1" eaLnBrk="1" hangingPunct="1"/>
            <a:r>
              <a:rPr lang="en-US" altLang="en-US" sz="2000" smtClean="0"/>
              <a:t>plim b</a:t>
            </a:r>
            <a:r>
              <a:rPr lang="en-US" altLang="en-US" sz="2000" baseline="-25000" smtClean="0"/>
              <a:t>MLE</a:t>
            </a:r>
            <a:r>
              <a:rPr lang="en-US" altLang="en-US" sz="2000" smtClean="0"/>
              <a:t> = </a:t>
            </a:r>
            <a:r>
              <a:rPr lang="el-GR" altLang="en-US" sz="2000" smtClean="0">
                <a:cs typeface="Tahoma" pitchFamily="34" charset="0"/>
              </a:rPr>
              <a:t>β</a:t>
            </a:r>
            <a:r>
              <a:rPr lang="en-US" altLang="en-US" sz="2000" smtClean="0">
                <a:cs typeface="Tahoma" pitchFamily="34" charset="0"/>
              </a:rPr>
              <a:t> + B(T) where B(T) is O(1/T)</a:t>
            </a:r>
          </a:p>
          <a:p>
            <a:pPr lvl="1" eaLnBrk="1" hangingPunct="1"/>
            <a:r>
              <a:rPr lang="en-US" altLang="en-US" sz="2000" smtClean="0">
                <a:cs typeface="Tahoma" pitchFamily="34" charset="0"/>
              </a:rPr>
              <a:t>Derive an expression for B(T)</a:t>
            </a:r>
          </a:p>
          <a:p>
            <a:pPr lvl="1" eaLnBrk="1" hangingPunct="1"/>
            <a:r>
              <a:rPr lang="en-US" altLang="en-US" sz="2000" smtClean="0">
                <a:cs typeface="Tahoma" pitchFamily="34" charset="0"/>
              </a:rPr>
              <a:t>The bias corrected estimator is obtained by subtraction</a:t>
            </a:r>
          </a:p>
          <a:p>
            <a:pPr lvl="1" eaLnBrk="1" hangingPunct="1"/>
            <a:r>
              <a:rPr lang="en-US" altLang="en-US" sz="2000" smtClean="0">
                <a:cs typeface="Tahoma" pitchFamily="34" charset="0"/>
              </a:rPr>
              <a:t>No further analysis is obtained to estimate fixed effects or partial effects.</a:t>
            </a:r>
            <a:endParaRPr lang="el-GR" altLang="en-US" sz="2000" smtClean="0">
              <a:cs typeface="Tahoma" pitchFamily="34" charset="0"/>
            </a:endParaRPr>
          </a:p>
        </p:txBody>
      </p:sp>
    </p:spTree>
    <p:extLst>
      <p:ext uri="{BB962C8B-B14F-4D97-AF65-F5344CB8AC3E}">
        <p14:creationId xmlns="" xmlns:p14="http://schemas.microsoft.com/office/powerpoint/2010/main" val="165471777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eaLnBrk="1" hangingPunct="1"/>
            <a:r>
              <a:rPr lang="en-US" altLang="en-US" smtClean="0"/>
              <a:t>Bias Reduction – 2: Val</a:t>
            </a:r>
          </a:p>
        </p:txBody>
      </p:sp>
      <p:sp>
        <p:nvSpPr>
          <p:cNvPr id="140291" name="Rectangle 3"/>
          <p:cNvSpPr>
            <a:spLocks noGrp="1" noChangeArrowheads="1"/>
          </p:cNvSpPr>
          <p:nvPr>
            <p:ph idx="1"/>
          </p:nvPr>
        </p:nvSpPr>
        <p:spPr/>
        <p:txBody>
          <a:bodyPr/>
          <a:lstStyle/>
          <a:p>
            <a:pPr eaLnBrk="1" hangingPunct="1"/>
            <a:r>
              <a:rPr lang="en-US" altLang="en-US" smtClean="0"/>
              <a:t>Plim b</a:t>
            </a:r>
            <a:r>
              <a:rPr lang="en-US" altLang="en-US" baseline="-25000" smtClean="0"/>
              <a:t>MLE</a:t>
            </a:r>
            <a:r>
              <a:rPr lang="en-US" altLang="en-US" smtClean="0"/>
              <a:t> = </a:t>
            </a:r>
            <a:r>
              <a:rPr lang="el-GR" altLang="en-US" smtClean="0">
                <a:cs typeface="Tahoma" pitchFamily="34" charset="0"/>
              </a:rPr>
              <a:t>β</a:t>
            </a:r>
            <a:r>
              <a:rPr lang="en-US" altLang="en-US" smtClean="0">
                <a:cs typeface="Tahoma" pitchFamily="34" charset="0"/>
              </a:rPr>
              <a:t> + B(T)</a:t>
            </a:r>
          </a:p>
          <a:p>
            <a:pPr eaLnBrk="1" hangingPunct="1"/>
            <a:r>
              <a:rPr lang="en-US" altLang="en-US" smtClean="0">
                <a:cs typeface="Tahoma" pitchFamily="34" charset="0"/>
              </a:rPr>
              <a:t>Find, D(T) a large sample approximation such that  </a:t>
            </a:r>
            <a:r>
              <a:rPr lang="en-US" altLang="en-US" smtClean="0"/>
              <a:t>Plim b</a:t>
            </a:r>
            <a:r>
              <a:rPr lang="en-US" altLang="en-US" baseline="-25000" smtClean="0"/>
              <a:t>MLE</a:t>
            </a:r>
            <a:r>
              <a:rPr lang="en-US" altLang="en-US" smtClean="0"/>
              <a:t> +D(T) = </a:t>
            </a:r>
            <a:r>
              <a:rPr lang="el-GR" altLang="en-US" smtClean="0">
                <a:cs typeface="Tahoma" pitchFamily="34" charset="0"/>
              </a:rPr>
              <a:t>β</a:t>
            </a:r>
            <a:r>
              <a:rPr lang="en-US" altLang="en-US" smtClean="0">
                <a:cs typeface="Tahoma" pitchFamily="34" charset="0"/>
              </a:rPr>
              <a:t> + F(T) where F(T) is O(1/T</a:t>
            </a:r>
            <a:r>
              <a:rPr lang="en-US" altLang="en-US" baseline="30000" smtClean="0">
                <a:cs typeface="Tahoma" pitchFamily="34" charset="0"/>
              </a:rPr>
              <a:t>2</a:t>
            </a:r>
            <a:r>
              <a:rPr lang="en-US" altLang="en-US" smtClean="0">
                <a:cs typeface="Tahoma" pitchFamily="34" charset="0"/>
              </a:rPr>
              <a:t>)</a:t>
            </a:r>
          </a:p>
          <a:p>
            <a:pPr eaLnBrk="1" hangingPunct="1"/>
            <a:r>
              <a:rPr lang="en-US" altLang="en-US" smtClean="0">
                <a:cs typeface="Tahoma" pitchFamily="34" charset="0"/>
              </a:rPr>
              <a:t>Finds a counterpart approximation to the marginal effects.</a:t>
            </a:r>
          </a:p>
          <a:p>
            <a:pPr eaLnBrk="1" hangingPunct="1"/>
            <a:endParaRPr lang="el-GR" altLang="en-US" smtClean="0">
              <a:cs typeface="Tahoma" pitchFamily="34" charset="0"/>
            </a:endParaRPr>
          </a:p>
        </p:txBody>
      </p:sp>
    </p:spTree>
    <p:extLst>
      <p:ext uri="{BB962C8B-B14F-4D97-AF65-F5344CB8AC3E}">
        <p14:creationId xmlns="" xmlns:p14="http://schemas.microsoft.com/office/powerpoint/2010/main" val="81208223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eaLnBrk="1" hangingPunct="1"/>
            <a:r>
              <a:rPr lang="en-US" altLang="en-US" smtClean="0"/>
              <a:t>Bias Reduction – 3: Carro</a:t>
            </a:r>
          </a:p>
        </p:txBody>
      </p:sp>
      <p:sp>
        <p:nvSpPr>
          <p:cNvPr id="142339" name="Rectangle 3"/>
          <p:cNvSpPr>
            <a:spLocks noGrp="1" noChangeArrowheads="1"/>
          </p:cNvSpPr>
          <p:nvPr>
            <p:ph idx="1"/>
          </p:nvPr>
        </p:nvSpPr>
        <p:spPr/>
        <p:txBody>
          <a:bodyPr/>
          <a:lstStyle/>
          <a:p>
            <a:pPr eaLnBrk="1" hangingPunct="1"/>
            <a:r>
              <a:rPr lang="en-US" altLang="en-US" smtClean="0"/>
              <a:t>Change the log likelihood.  Maximum Modified Likelihood Estimator = MMLE</a:t>
            </a:r>
          </a:p>
          <a:p>
            <a:pPr eaLnBrk="1" hangingPunct="1"/>
            <a:r>
              <a:rPr lang="en-US" altLang="en-US" smtClean="0"/>
              <a:t>Maximize MMLE such that the solution to MMLE is b</a:t>
            </a:r>
            <a:r>
              <a:rPr lang="en-US" altLang="en-US" baseline="-25000" smtClean="0"/>
              <a:t>MMLE</a:t>
            </a:r>
            <a:r>
              <a:rPr lang="en-US" altLang="en-US" smtClean="0"/>
              <a:t> plim b</a:t>
            </a:r>
            <a:r>
              <a:rPr lang="en-US" altLang="en-US" baseline="-25000" smtClean="0"/>
              <a:t>MMLE</a:t>
            </a:r>
            <a:r>
              <a:rPr lang="en-US" altLang="en-US" smtClean="0"/>
              <a:t> = </a:t>
            </a:r>
            <a:r>
              <a:rPr lang="el-GR" altLang="en-US" smtClean="0">
                <a:cs typeface="Tahoma" pitchFamily="34" charset="0"/>
              </a:rPr>
              <a:t>β</a:t>
            </a:r>
            <a:r>
              <a:rPr lang="en-US" altLang="en-US" smtClean="0">
                <a:cs typeface="Tahoma" pitchFamily="34" charset="0"/>
              </a:rPr>
              <a:t> +G(T) where G(T) is O(1/T</a:t>
            </a:r>
            <a:r>
              <a:rPr lang="en-US" altLang="en-US" baseline="30000" smtClean="0">
                <a:cs typeface="Tahoma" pitchFamily="34" charset="0"/>
              </a:rPr>
              <a:t>2</a:t>
            </a:r>
            <a:r>
              <a:rPr lang="en-US" altLang="en-US" smtClean="0">
                <a:cs typeface="Tahoma" pitchFamily="34" charset="0"/>
              </a:rPr>
              <a:t>).</a:t>
            </a:r>
          </a:p>
          <a:p>
            <a:pPr eaLnBrk="1" hangingPunct="1"/>
            <a:r>
              <a:rPr lang="en-US" altLang="en-US" smtClean="0">
                <a:cs typeface="Tahoma" pitchFamily="34" charset="0"/>
              </a:rPr>
              <a:t>Also obtains a solution for </a:t>
            </a:r>
            <a:r>
              <a:rPr lang="el-GR" altLang="en-US" smtClean="0">
                <a:cs typeface="Tahoma" pitchFamily="34" charset="0"/>
              </a:rPr>
              <a:t>α</a:t>
            </a:r>
            <a:r>
              <a:rPr lang="en-US" altLang="en-US" baseline="-25000" smtClean="0">
                <a:cs typeface="Tahoma" pitchFamily="34" charset="0"/>
              </a:rPr>
              <a:t>i</a:t>
            </a:r>
            <a:r>
              <a:rPr lang="en-US" altLang="en-US" smtClean="0">
                <a:cs typeface="Tahoma" pitchFamily="34" charset="0"/>
              </a:rPr>
              <a:t> (unlike the others).</a:t>
            </a:r>
          </a:p>
          <a:p>
            <a:pPr eaLnBrk="1" hangingPunct="1"/>
            <a:r>
              <a:rPr lang="en-US" altLang="en-US" smtClean="0">
                <a:cs typeface="Tahoma" pitchFamily="34" charset="0"/>
              </a:rPr>
              <a:t>a</a:t>
            </a:r>
            <a:r>
              <a:rPr lang="en-US" altLang="en-US" baseline="-25000" smtClean="0">
                <a:cs typeface="Tahoma" pitchFamily="34" charset="0"/>
              </a:rPr>
              <a:t>i,MMLE</a:t>
            </a:r>
            <a:r>
              <a:rPr lang="en-US" altLang="en-US" smtClean="0">
                <a:cs typeface="Tahoma" pitchFamily="34" charset="0"/>
              </a:rPr>
              <a:t> = f(b</a:t>
            </a:r>
            <a:r>
              <a:rPr lang="en-US" altLang="en-US" baseline="-25000" smtClean="0">
                <a:cs typeface="Tahoma" pitchFamily="34" charset="0"/>
              </a:rPr>
              <a:t>MMLE</a:t>
            </a:r>
            <a:r>
              <a:rPr lang="en-US" altLang="en-US" smtClean="0">
                <a:cs typeface="Tahoma" pitchFamily="34" charset="0"/>
              </a:rPr>
              <a:t>)</a:t>
            </a:r>
          </a:p>
          <a:p>
            <a:pPr eaLnBrk="1" hangingPunct="1"/>
            <a:r>
              <a:rPr lang="en-US" altLang="en-US" smtClean="0">
                <a:cs typeface="Tahoma" pitchFamily="34" charset="0"/>
              </a:rPr>
              <a:t>(A problem? When y</a:t>
            </a:r>
            <a:r>
              <a:rPr lang="en-US" altLang="en-US" baseline="-25000" smtClean="0">
                <a:cs typeface="Tahoma" pitchFamily="34" charset="0"/>
              </a:rPr>
              <a:t>it</a:t>
            </a:r>
            <a:r>
              <a:rPr lang="en-US" altLang="en-US" smtClean="0">
                <a:cs typeface="Tahoma" pitchFamily="34" charset="0"/>
              </a:rPr>
              <a:t> is always the same, there is no solution for a</a:t>
            </a:r>
            <a:r>
              <a:rPr lang="en-US" altLang="en-US" baseline="-25000" smtClean="0">
                <a:cs typeface="Tahoma" pitchFamily="34" charset="0"/>
              </a:rPr>
              <a:t>i</a:t>
            </a:r>
            <a:r>
              <a:rPr lang="en-US" altLang="en-US" smtClean="0">
                <a:cs typeface="Tahoma" pitchFamily="34" charset="0"/>
              </a:rPr>
              <a:t>.)</a:t>
            </a:r>
            <a:endParaRPr lang="el-GR" altLang="en-US" smtClean="0">
              <a:cs typeface="Tahoma" pitchFamily="34" charset="0"/>
            </a:endParaRPr>
          </a:p>
        </p:txBody>
      </p:sp>
    </p:spTree>
    <p:extLst>
      <p:ext uri="{BB962C8B-B14F-4D97-AF65-F5344CB8AC3E}">
        <p14:creationId xmlns="" xmlns:p14="http://schemas.microsoft.com/office/powerpoint/2010/main" val="3479530910"/>
      </p:ext>
    </p:extLst>
  </p:cSld>
  <p:clrMapOvr>
    <a:masterClrMapping/>
  </p:clrMapOvr>
  <p:timing>
    <p:tnLst>
      <p:par>
        <p:cTn id="1" dur="indefinite" restart="never" nodeType="tmRoot"/>
      </p:par>
    </p:tnLst>
  </p:timing>
</p:sld>
</file>

<file path=ppt/theme/theme1.xml><?xml version="1.0" encoding="utf-8"?>
<a:theme xmlns:a="http://schemas.openxmlformats.org/drawingml/2006/main" name="3_Quadrant">
  <a:themeElements>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1_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1_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1_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1_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1_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1_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1_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16652</TotalTime>
  <Words>4587</Words>
  <Application>Microsoft Office PowerPoint</Application>
  <PresentationFormat>On-screen Show (4:3)</PresentationFormat>
  <Paragraphs>617</Paragraphs>
  <Slides>119</Slides>
  <Notes>83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119</vt:i4>
      </vt:variant>
    </vt:vector>
  </HeadingPairs>
  <TitlesOfParts>
    <vt:vector size="122" baseType="lpstr">
      <vt:lpstr>3_Quadrant</vt:lpstr>
      <vt:lpstr>Equation</vt:lpstr>
      <vt:lpstr>Bitmap Image</vt:lpstr>
      <vt:lpstr>Econometric Analysis of Panel Data</vt:lpstr>
      <vt:lpstr>Econometric Analysis of Panel Data</vt:lpstr>
      <vt:lpstr>Slide 3</vt:lpstr>
      <vt:lpstr>Slide 4</vt:lpstr>
      <vt:lpstr>Estimation Strategies for Health</vt:lpstr>
      <vt:lpstr>Slide 6</vt:lpstr>
      <vt:lpstr>Slide 7</vt:lpstr>
      <vt:lpstr>Slide 8</vt:lpstr>
      <vt:lpstr>Slide 9</vt:lpstr>
      <vt:lpstr>Modeling a Binary Outcome</vt:lpstr>
      <vt:lpstr>Application</vt:lpstr>
      <vt:lpstr>The “Panel Probit Model”</vt:lpstr>
      <vt:lpstr>FIML</vt:lpstr>
      <vt:lpstr>GMM</vt:lpstr>
      <vt:lpstr>GMM Estimation-1</vt:lpstr>
      <vt:lpstr>GMM Estimation-2</vt:lpstr>
      <vt:lpstr>Slide 17</vt:lpstr>
      <vt:lpstr>Slide 18</vt:lpstr>
      <vt:lpstr>Application: Health Care Panel Data</vt:lpstr>
      <vt:lpstr>Unbalanced Panels</vt:lpstr>
      <vt:lpstr>Unbalanced Panels and Attrition ‘Bias’</vt:lpstr>
      <vt:lpstr>Panel Data Binary Choice Models</vt:lpstr>
      <vt:lpstr>Ignoring Unobserved Heterogeneity</vt:lpstr>
      <vt:lpstr>Ignoring Heterogeneity in the RE Model</vt:lpstr>
      <vt:lpstr>Ignoring Heterogeneity (Broadly)</vt:lpstr>
      <vt:lpstr>Pooled vs.  RE Panel Estimator</vt:lpstr>
      <vt:lpstr>Partial Effects</vt:lpstr>
      <vt:lpstr>Effect of Clustering</vt:lpstr>
      <vt:lpstr>‘Cluster’ Corrected Covariance Matrix</vt:lpstr>
      <vt:lpstr>Slide 30</vt:lpstr>
      <vt:lpstr>Slide 31</vt:lpstr>
      <vt:lpstr>Cluster Correction: Doctor</vt:lpstr>
      <vt:lpstr>Random Effects</vt:lpstr>
      <vt:lpstr>Quadrature – Butler and Moffitt (1982)</vt:lpstr>
      <vt:lpstr>Quadrature Log Likelihood</vt:lpstr>
      <vt:lpstr>Simulation Based Estimator</vt:lpstr>
      <vt:lpstr>Random Effects Model: Quadrature</vt:lpstr>
      <vt:lpstr>Random Constant Term Model</vt:lpstr>
      <vt:lpstr>Dynamic Models</vt:lpstr>
      <vt:lpstr>Dynamic Probit Model: A Simple Approach</vt:lpstr>
      <vt:lpstr>Simplified Dynamic Model (Wooldridge 2005)</vt:lpstr>
      <vt:lpstr>A Dynamic Model for Public Insurance</vt:lpstr>
      <vt:lpstr>Dynamic Common Effects Model</vt:lpstr>
      <vt:lpstr>Distributional Issue</vt:lpstr>
      <vt:lpstr>Heckman and Singer’s RE Model</vt:lpstr>
      <vt:lpstr>Heckman and Singer Binary  ChoiceModel – 3 Points</vt:lpstr>
      <vt:lpstr>Heckman/Singer vs. REM</vt:lpstr>
      <vt:lpstr>3 Class Heckman-Singer Form</vt:lpstr>
      <vt:lpstr>Fixed Effects</vt:lpstr>
      <vt:lpstr>Fixed Effects Models</vt:lpstr>
      <vt:lpstr>Unconditional Estimation</vt:lpstr>
      <vt:lpstr>Fixed Effects Health Model</vt:lpstr>
      <vt:lpstr>Conditional Estimation</vt:lpstr>
      <vt:lpstr>Binary Logit Conditional Probabiities</vt:lpstr>
      <vt:lpstr>Example: Two Period Binary Logit</vt:lpstr>
      <vt:lpstr>Slide 56</vt:lpstr>
      <vt:lpstr>Slide 57</vt:lpstr>
      <vt:lpstr>Slide 58</vt:lpstr>
      <vt:lpstr>Slide 59</vt:lpstr>
      <vt:lpstr>Slide 60</vt:lpstr>
      <vt:lpstr>Slide 61</vt:lpstr>
      <vt:lpstr>Estimating Partial Effects</vt:lpstr>
      <vt:lpstr>Logit Constant Terms</vt:lpstr>
      <vt:lpstr>Advantages and Disadvantages  of the FE Model</vt:lpstr>
      <vt:lpstr>Incidental Parameters Problems: Conventional Wisdom</vt:lpstr>
      <vt:lpstr>The Incidental Parameters Problem</vt:lpstr>
      <vt:lpstr>Maximum Likelihood Estimation</vt:lpstr>
      <vt:lpstr>Slide 68</vt:lpstr>
      <vt:lpstr>The Incidental Parameters Problem</vt:lpstr>
      <vt:lpstr>What We KNOW - Analytic</vt:lpstr>
      <vt:lpstr>What We THINK We Know – Monte Carlo</vt:lpstr>
      <vt:lpstr>Heckman’s Monte Carlo Study</vt:lpstr>
      <vt:lpstr>Some Familiar Territory – A Monte Carlo Study of the FE Estimator: Probit vs. Logit (Greene, The Econometrics Journal, 7, 2004, pp. 98-119)</vt:lpstr>
      <vt:lpstr>Slide 74</vt:lpstr>
      <vt:lpstr>Slide 75</vt:lpstr>
      <vt:lpstr>Fixed Effects</vt:lpstr>
      <vt:lpstr>A Mundlak Correction for the FE Model</vt:lpstr>
      <vt:lpstr>Mundlak Correction</vt:lpstr>
      <vt:lpstr>Slide 79</vt:lpstr>
      <vt:lpstr>A Variable Addition Test for FE vs. RE</vt:lpstr>
      <vt:lpstr>Application</vt:lpstr>
      <vt:lpstr>Slide 82</vt:lpstr>
      <vt:lpstr>Slide 83</vt:lpstr>
      <vt:lpstr>Fixed Effects</vt:lpstr>
      <vt:lpstr>Fixed Effects Models Summary</vt:lpstr>
      <vt:lpstr>Bias Correction Estimators</vt:lpstr>
      <vt:lpstr>Bias Reduction</vt:lpstr>
      <vt:lpstr>Bias Reduction – 1: Hahn</vt:lpstr>
      <vt:lpstr>Bias Reduction – 2: Val</vt:lpstr>
      <vt:lpstr>Bias Reduction – 3: Carro</vt:lpstr>
      <vt:lpstr>Appendix</vt:lpstr>
      <vt:lpstr>Different Normalizations</vt:lpstr>
      <vt:lpstr>Slide 93</vt:lpstr>
      <vt:lpstr>Between Groups Estimator</vt:lpstr>
      <vt:lpstr>Slide 95</vt:lpstr>
      <vt:lpstr>Slide 96</vt:lpstr>
      <vt:lpstr>Slide 97</vt:lpstr>
      <vt:lpstr>GEE Estimation</vt:lpstr>
      <vt:lpstr>Fractional Response</vt:lpstr>
      <vt:lpstr>Fractional Response Model</vt:lpstr>
      <vt:lpstr>Fractional Response Model</vt:lpstr>
      <vt:lpstr>Conditional vs. Unconditional Dep. Var. = Healthy</vt:lpstr>
      <vt:lpstr>Escaping the FE Assumptions</vt:lpstr>
      <vt:lpstr>Modeling a Binary Outcome</vt:lpstr>
      <vt:lpstr>Application – Doctor Visits Riphahn, Million Wambach, JAE, 2003</vt:lpstr>
      <vt:lpstr>Application: Innovations Bertschek and Lechner, J of Econometrics, 1998</vt:lpstr>
      <vt:lpstr>Application Stewart, JAE, 2007</vt:lpstr>
      <vt:lpstr>Application: Direct Approach</vt:lpstr>
      <vt:lpstr>GHK Simulation/Estimation</vt:lpstr>
      <vt:lpstr>A Dynamic RE Probit </vt:lpstr>
      <vt:lpstr>Problems with Dynamic RE Probit</vt:lpstr>
      <vt:lpstr>Heckman’s Solution</vt:lpstr>
      <vt:lpstr>Slide 113</vt:lpstr>
      <vt:lpstr>Bias Reduction?</vt:lpstr>
      <vt:lpstr>Bias Correction Estimators</vt:lpstr>
      <vt:lpstr>Bias Reduction</vt:lpstr>
      <vt:lpstr>Bias Reduction – 1: Hahn</vt:lpstr>
      <vt:lpstr>Bias Reduction – 2: Val</vt:lpstr>
      <vt:lpstr>Bias Reduction – 3: Carro</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BG</cp:lastModifiedBy>
  <cp:revision>160</cp:revision>
  <cp:lastPrinted>2015-04-09T15:35:44Z</cp:lastPrinted>
  <dcterms:created xsi:type="dcterms:W3CDTF">2001-06-17T19:05:03Z</dcterms:created>
  <dcterms:modified xsi:type="dcterms:W3CDTF">2019-12-22T20:36:40Z</dcterms:modified>
</cp:coreProperties>
</file>