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431" r:id="rId2"/>
    <p:sldId id="430" r:id="rId3"/>
    <p:sldId id="256" r:id="rId4"/>
    <p:sldId id="418" r:id="rId5"/>
    <p:sldId id="434" r:id="rId6"/>
    <p:sldId id="435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282" r:id="rId15"/>
    <p:sldId id="288" r:id="rId16"/>
    <p:sldId id="284" r:id="rId17"/>
    <p:sldId id="292" r:id="rId18"/>
    <p:sldId id="363" r:id="rId19"/>
    <p:sldId id="427" r:id="rId20"/>
    <p:sldId id="260" r:id="rId21"/>
    <p:sldId id="263" r:id="rId22"/>
    <p:sldId id="265" r:id="rId23"/>
    <p:sldId id="303" r:id="rId24"/>
    <p:sldId id="266" r:id="rId25"/>
    <p:sldId id="309" r:id="rId26"/>
    <p:sldId id="310" r:id="rId27"/>
    <p:sldId id="311" r:id="rId28"/>
    <p:sldId id="319" r:id="rId29"/>
    <p:sldId id="382" r:id="rId30"/>
    <p:sldId id="367" r:id="rId31"/>
    <p:sldId id="383" r:id="rId32"/>
    <p:sldId id="385" r:id="rId33"/>
    <p:sldId id="388" r:id="rId34"/>
    <p:sldId id="380" r:id="rId35"/>
    <p:sldId id="376" r:id="rId36"/>
    <p:sldId id="389" r:id="rId37"/>
    <p:sldId id="419" r:id="rId38"/>
    <p:sldId id="370" r:id="rId39"/>
    <p:sldId id="373" r:id="rId40"/>
    <p:sldId id="375" r:id="rId41"/>
    <p:sldId id="336" r:id="rId42"/>
    <p:sldId id="339" r:id="rId43"/>
    <p:sldId id="344" r:id="rId44"/>
    <p:sldId id="272" r:id="rId45"/>
    <p:sldId id="343" r:id="rId46"/>
    <p:sldId id="349" r:id="rId47"/>
    <p:sldId id="355" r:id="rId48"/>
    <p:sldId id="356" r:id="rId49"/>
    <p:sldId id="357" r:id="rId50"/>
    <p:sldId id="358" r:id="rId51"/>
    <p:sldId id="359" r:id="rId52"/>
    <p:sldId id="360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000"/>
    <a:srgbClr val="FF0000"/>
    <a:srgbClr val="92D050"/>
    <a:srgbClr val="4F81BD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4" autoAdjust="0"/>
    <p:restoredTop sz="94713" autoAdjust="0"/>
  </p:normalViewPr>
  <p:slideViewPr>
    <p:cSldViewPr>
      <p:cViewPr>
        <p:scale>
          <a:sx n="66" d="100"/>
          <a:sy n="66" d="100"/>
        </p:scale>
        <p:origin x="-936" y="-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29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91BF27-805D-413A-83CB-48A473136852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488690B0-E147-430F-A80E-E6A0F792A8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D154FD-6C95-4DA3-A5EF-94C52C4BF100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5BC618-D52A-4A09-8843-3516E073E794}" type="slidenum">
              <a:rPr lang="en-US" altLang="en-US">
                <a:latin typeface="Times New Roman" pitchFamily="18" charset="0"/>
              </a:rPr>
              <a:pPr/>
              <a:t>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DD5D-5C9A-4E5F-BE71-5A4001742F76}" type="slidenum">
              <a:rPr lang="en-US" altLang="en-US">
                <a:latin typeface="Times New Roman" pitchFamily="18" charset="0"/>
              </a:rPr>
              <a:pPr/>
              <a:t>5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6B8AC8-689E-49B6-BC59-12B41E67F36A}" type="slidenum">
              <a:rPr lang="en-US" altLang="en-US">
                <a:latin typeface="Times New Roman" pitchFamily="18" charset="0"/>
              </a:rPr>
              <a:pPr/>
              <a:t>6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DBB4F0-E1AF-46F6-9871-E8797FC4CBED}" type="slidenum">
              <a:rPr lang="en-US" altLang="en-US">
                <a:latin typeface="Times New Roman" pitchFamily="18" charset="0"/>
              </a:rPr>
              <a:pPr/>
              <a:t>7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7EDFAF-F819-40AF-9875-CBEBAF184D26}" type="slidenum">
              <a:rPr lang="en-US" altLang="en-US">
                <a:latin typeface="Times New Roman" pitchFamily="18" charset="0"/>
              </a:rPr>
              <a:pPr/>
              <a:t>8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ED5EC9-D469-4DC1-B308-D4FC5DF9A1D6}" type="slidenum">
              <a:rPr lang="en-US" altLang="en-US">
                <a:latin typeface="Times New Roman" pitchFamily="18" charset="0"/>
              </a:rPr>
              <a:pPr/>
              <a:t>9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D1D062-1520-456E-BE41-60D9CBF0B47B}" type="slidenum">
              <a:rPr lang="en-US" altLang="en-US">
                <a:latin typeface="Times New Roman" pitchFamily="18" charset="0"/>
              </a:rPr>
              <a:pPr/>
              <a:t>10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97CF40-CB6C-4F15-8BBF-3F8D137261F1}" type="slidenum">
              <a:rPr lang="en-US" altLang="en-US">
                <a:latin typeface="Times New Roman" pitchFamily="18" charset="0"/>
              </a:rPr>
              <a:pPr/>
              <a:t>11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76FF5A-768B-4437-9020-852192D27ED5}" type="slidenum">
              <a:rPr lang="en-US" altLang="en-US">
                <a:latin typeface="Times New Roman" pitchFamily="18" charset="0"/>
              </a:rPr>
              <a:pPr/>
              <a:t>12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6DECC1-BCA4-400F-B763-A7205D77588C}" type="slidenum">
              <a:rPr lang="en-US" altLang="en-US">
                <a:latin typeface="Times New Roman" pitchFamily="18" charset="0"/>
              </a:rPr>
              <a:pPr/>
              <a:t>13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7E9CA9-65B7-4334-94FB-1301DCAFC51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13BDC8-8D79-42C9-BD23-9666DDB87AE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A91BDE-F46D-408E-A6BB-61941DEEA96C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8B3009-9B7D-4FD2-897E-5F5BB3CD6686}" type="slidenum">
              <a:rPr lang="en-US" altLang="en-US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06A4B-F3E6-4E0E-9700-1C264AB06123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13AD4-E90E-4967-8BD6-F28927610E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/>
            </a:lvl1pPr>
            <a:lvl5pPr>
              <a:buFont typeface="Webdings" pitchFamily="18" charset="2"/>
              <a:buChar char="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CF4B7-CD67-4C24-A79D-959A5889A932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BEC4D-5D1A-47DA-9912-0B8C9282F4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C4BDB-73FE-45F7-B225-BF8D9ABEC85B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220D07-C32C-43A3-89E0-88E2C19ED6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E799D-2B5D-47DB-8836-A9F5EADD522E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B2A92-2EF0-4784-8937-9404254C02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7B263-3956-4BA1-ABF4-5BAD0A1E6BE4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F143F-B293-4FE7-8DC5-691FB125EE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3003-5986-4EA6-B2B5-0A998E2C5412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14E57-7165-46B9-BA65-6144745F3F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5C76-4D10-4DA1-B233-8098ABC921A1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65FCC-7C62-44F7-AD1F-F350EEF150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F936-9DC6-4D36-8CB4-9E482B320566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9DC17-E98F-430C-AAD2-9DAA49D29D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ymbo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C0209-BD29-4EFC-AFBE-E2BEF9B7280F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BE6C5-ECF5-44F6-A658-DFE395BCEA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49C09-2C63-46EC-9676-EA44475C7368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24CF1-46C2-42B9-A26E-555DAAAF49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ED90E-33AF-484E-8EFF-9BCF4CDA95D9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2FEED-B164-4FA4-98F9-D21E5D2F79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4F32A-49BA-4D57-8BEF-4978E0F6E0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1143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590800"/>
            <a:ext cx="82296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Symbol" pitchFamily="18" charset="2"/>
              </a:rPr>
              <a:t>   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93F106-D289-40A9-9AAC-C09B8FB94B8A}" type="datetimeFigureOut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0000"/>
                </a:solidFill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pic>
        <p:nvPicPr>
          <p:cNvPr id="1031" name="Picture 1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5875" y="0"/>
            <a:ext cx="91598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8077200" y="152400"/>
            <a:ext cx="787395" cy="369332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fld id="{19BFF391-8B93-4CA3-B43F-E6FB63015634}" type="slidenum">
              <a:rPr lang="en-US" altLang="en-US" b="1" smtClean="0">
                <a:latin typeface="Arial" charset="0"/>
              </a:rPr>
              <a:pPr/>
              <a:t>‹#›</a:t>
            </a:fld>
            <a:r>
              <a:rPr lang="en-US" altLang="en-US" b="1" smtClean="0">
                <a:latin typeface="Arial" charset="0"/>
              </a:rPr>
              <a:t>/</a:t>
            </a:r>
            <a:r>
              <a:rPr lang="en-US" altLang="en-US" b="1" smtClean="0">
                <a:latin typeface="Arial" charset="0"/>
              </a:rPr>
              <a:t>52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itchFamily="34" charset="0"/>
          <a:ea typeface="Tahoma" pitchFamily="34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  <a:sym typeface="Symbol" pitchFamily="18" charset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·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22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6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7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2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  <a:latin typeface="Arial" charset="0"/>
                <a:cs typeface="Arial" charset="0"/>
              </a:rPr>
              <a:t>Econometric Analysis of Panel Data</a:t>
            </a:r>
          </a:p>
        </p:txBody>
      </p:sp>
      <p:pic>
        <p:nvPicPr>
          <p:cNvPr id="4100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4101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410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10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10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105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107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677988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latin typeface="Arial" charset="0"/>
                <a:cs typeface="Arial" charset="0"/>
              </a:rPr>
              <a:t>Econometric Analysis of Panel Data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505200"/>
            <a:ext cx="7543800" cy="13716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altLang="en-US" sz="2800" b="1" smtClean="0"/>
              <a:t>17.  Spatial Autoregression </a:t>
            </a:r>
            <a:br>
              <a:rPr lang="en-US" altLang="en-US" sz="2800" b="1" smtClean="0"/>
            </a:br>
            <a:r>
              <a:rPr lang="en-US" altLang="en-US" sz="2800" b="1" smtClean="0"/>
              <a:t>and Spatial Autocorelation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001000" cy="14700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Nonlinear Models with Spatial Data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990600" y="3352800"/>
            <a:ext cx="7467600" cy="914400"/>
          </a:xfrm>
        </p:spPr>
        <p:txBody>
          <a:bodyPr/>
          <a:lstStyle/>
          <a:p>
            <a:pPr eaLnBrk="1" hangingPunct="1"/>
            <a:r>
              <a:rPr lang="en-US" altLang="en-US" sz="2400" b="1" smtClean="0">
                <a:solidFill>
                  <a:schemeClr val="tx1"/>
                </a:solidFill>
              </a:rPr>
              <a:t>William Greene</a:t>
            </a:r>
          </a:p>
          <a:p>
            <a:pPr eaLnBrk="1" hangingPunct="1"/>
            <a:r>
              <a:rPr lang="en-US" altLang="en-US" sz="2400" b="1" smtClean="0">
                <a:solidFill>
                  <a:schemeClr val="tx1"/>
                </a:solidFill>
              </a:rPr>
              <a:t>Stern School of Business, New York University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9438" y="2057400"/>
            <a:ext cx="7924800" cy="7620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579438" y="4733925"/>
            <a:ext cx="48006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b="1">
                <a:latin typeface="Calibri" pitchFamily="34" charset="0"/>
                <a:sym typeface="Symbol" pitchFamily="18" charset="2"/>
              </a:rPr>
              <a:t>Washington D.C.</a:t>
            </a:r>
          </a:p>
          <a:p>
            <a:pPr eaLnBrk="1" hangingPunct="1"/>
            <a:endParaRPr lang="en-US" altLang="en-US" sz="1000" b="1">
              <a:latin typeface="Calibri" pitchFamily="34" charset="0"/>
              <a:sym typeface="Symbol" pitchFamily="18" charset="2"/>
            </a:endParaRPr>
          </a:p>
          <a:p>
            <a:pPr eaLnBrk="1" hangingPunct="1"/>
            <a:r>
              <a:rPr lang="en-US" altLang="en-US" b="1">
                <a:latin typeface="Calibri" pitchFamily="34" charset="0"/>
                <a:sym typeface="Symbol" pitchFamily="18" charset="2"/>
              </a:rPr>
              <a:t>July 12, 2013</a:t>
            </a:r>
            <a:endParaRPr lang="en-US" altLang="en-US">
              <a:latin typeface="Calibri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Applications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495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altLang="en-US" sz="2000" smtClean="0">
                <a:sym typeface="Wingdings" pitchFamily="2" charset="2"/>
              </a:rPr>
              <a:t></a:t>
            </a:r>
            <a:r>
              <a:rPr lang="en-US" altLang="en-US" sz="1600" smtClean="0">
                <a:sym typeface="Wingdings" pitchFamily="2" charset="2"/>
              </a:rPr>
              <a:t>  </a:t>
            </a:r>
            <a:r>
              <a:rPr lang="en-US" altLang="en-US" sz="1600" smtClean="0"/>
              <a:t>School District Open Enrollment: A </a:t>
            </a:r>
            <a:r>
              <a:rPr lang="en-US" altLang="en-US" sz="1600" b="1" smtClean="0">
                <a:solidFill>
                  <a:srgbClr val="FF0000"/>
                </a:solidFill>
              </a:rPr>
              <a:t>Spatial Multinomial Logit </a:t>
            </a:r>
            <a:r>
              <a:rPr lang="en-US" altLang="en-US" sz="1600" smtClean="0"/>
              <a:t>Approach; David Brasington, University of Cincinnati, USA, Alfonso Flores-Lagunes, State University of New York at Binghamton, USA, Ledia Guci, U.S. Bureau of Economic Analysis, USA</a:t>
            </a:r>
          </a:p>
          <a:p>
            <a:pPr>
              <a:buFont typeface="Arial" charset="0"/>
              <a:buNone/>
            </a:pPr>
            <a:r>
              <a:rPr lang="en-US" altLang="en-US" sz="2000" smtClean="0">
                <a:sym typeface="Wingdings" pitchFamily="2" charset="2"/>
              </a:rPr>
              <a:t></a:t>
            </a:r>
            <a:r>
              <a:rPr lang="en-US" altLang="en-US" sz="1600" smtClean="0">
                <a:sym typeface="Wingdings" pitchFamily="2" charset="2"/>
              </a:rPr>
              <a:t>  </a:t>
            </a:r>
            <a:r>
              <a:rPr lang="en-US" altLang="en-US" sz="1600" smtClean="0"/>
              <a:t>Smoothed Spatial Maximum Score Estimation of</a:t>
            </a:r>
            <a:r>
              <a:rPr lang="en-US" altLang="en-US" sz="1600" b="1" smtClean="0">
                <a:solidFill>
                  <a:srgbClr val="FF0000"/>
                </a:solidFill>
              </a:rPr>
              <a:t> Spatial Autoregressive Binary Choice Panel Models</a:t>
            </a:r>
            <a:r>
              <a:rPr lang="en-US" altLang="en-US" sz="1600" smtClean="0"/>
              <a:t>; Jinghua Lei, Tilburg University, The Netherlands</a:t>
            </a:r>
          </a:p>
          <a:p>
            <a:pPr>
              <a:buFont typeface="Arial" charset="0"/>
              <a:buNone/>
            </a:pPr>
            <a:r>
              <a:rPr lang="en-US" altLang="en-US" sz="2000" smtClean="0">
                <a:sym typeface="Wingdings" pitchFamily="2" charset="2"/>
              </a:rPr>
              <a:t></a:t>
            </a:r>
            <a:r>
              <a:rPr lang="en-US" altLang="en-US" sz="1600" smtClean="0">
                <a:sym typeface="Wingdings" pitchFamily="2" charset="2"/>
              </a:rPr>
              <a:t>  </a:t>
            </a:r>
            <a:r>
              <a:rPr lang="en-US" altLang="en-US" sz="1600" smtClean="0"/>
              <a:t>Application of Eigenvector-based </a:t>
            </a:r>
            <a:r>
              <a:rPr lang="en-US" altLang="en-US" sz="1600" b="1" smtClean="0">
                <a:solidFill>
                  <a:srgbClr val="FF0000"/>
                </a:solidFill>
              </a:rPr>
              <a:t>Spatial Filtering Approach to a Multinomial Logit Model </a:t>
            </a:r>
            <a:r>
              <a:rPr lang="en-US" altLang="en-US" sz="1600" smtClean="0"/>
              <a:t>for Land Use Data; Takahiro Yoshida &amp; Morito Tsutsumi, University of Tsukuba, Japan</a:t>
            </a:r>
          </a:p>
          <a:p>
            <a:pPr>
              <a:buFont typeface="Arial" charset="0"/>
              <a:buNone/>
            </a:pPr>
            <a:r>
              <a:rPr lang="en-US" altLang="en-US" sz="2000" smtClean="0">
                <a:sym typeface="Wingdings" pitchFamily="2" charset="2"/>
              </a:rPr>
              <a:t></a:t>
            </a:r>
            <a:r>
              <a:rPr lang="en-US" altLang="en-US" sz="1600" smtClean="0">
                <a:sym typeface="Wingdings" pitchFamily="2" charset="2"/>
              </a:rPr>
              <a:t>  </a:t>
            </a:r>
            <a:r>
              <a:rPr lang="en-US" altLang="en-US" sz="1600" smtClean="0"/>
              <a:t>Estimation of Urban Accessibility Indifference Curves by </a:t>
            </a:r>
            <a:r>
              <a:rPr lang="en-US" altLang="en-US" sz="1600" b="1" smtClean="0">
                <a:solidFill>
                  <a:srgbClr val="FF0000"/>
                </a:solidFill>
              </a:rPr>
              <a:t>Generalized Ordered Models and Kriging</a:t>
            </a:r>
            <a:r>
              <a:rPr lang="en-US" altLang="en-US" sz="1600" smtClean="0"/>
              <a:t>; Abel Brasil, Office of Statistical and Criminal Analysis, Brazil, &amp; Jose Raimundo Carvalho, </a:t>
            </a:r>
            <a:r>
              <a:rPr lang="pt-BR" altLang="en-US" sz="1600" smtClean="0"/>
              <a:t>Universidade Federal do Cear´a, Brazil</a:t>
            </a:r>
          </a:p>
          <a:p>
            <a:pPr>
              <a:buFont typeface="Arial" charset="0"/>
              <a:buNone/>
            </a:pPr>
            <a:r>
              <a:rPr lang="en-US" altLang="en-US" sz="2000" smtClean="0">
                <a:sym typeface="Wingdings" pitchFamily="2" charset="2"/>
              </a:rPr>
              <a:t></a:t>
            </a:r>
            <a:r>
              <a:rPr lang="en-US" altLang="en-US" sz="1600" smtClean="0">
                <a:sym typeface="Wingdings" pitchFamily="2" charset="2"/>
              </a:rPr>
              <a:t>  </a:t>
            </a:r>
            <a:r>
              <a:rPr lang="en-US" altLang="en-US" sz="1600" b="1" smtClean="0">
                <a:solidFill>
                  <a:srgbClr val="FF0000"/>
                </a:solidFill>
              </a:rPr>
              <a:t>Choice Set Formation</a:t>
            </a:r>
            <a:r>
              <a:rPr lang="en-US" altLang="en-US" sz="1600" smtClean="0"/>
              <a:t>: A Comparative Analysis, Mehran Fasihozaman Langerudi,</a:t>
            </a:r>
            <a:br>
              <a:rPr lang="en-US" altLang="en-US" sz="1600" smtClean="0"/>
            </a:br>
            <a:r>
              <a:rPr lang="en-US" altLang="en-US" sz="1600" smtClean="0"/>
              <a:t>Mahmoud Javanmardi, Kouros Mohammadian, P.S Sriraj, University of Illinois at</a:t>
            </a:r>
            <a:br>
              <a:rPr lang="en-US" altLang="en-US" sz="1600" smtClean="0"/>
            </a:br>
            <a:r>
              <a:rPr lang="en-US" altLang="en-US" sz="1600" smtClean="0"/>
              <a:t>Chicago, USA, &amp; Behnam Amini, Imam Khomeini International University, Iran</a:t>
            </a:r>
            <a:endParaRPr lang="pt-BR" altLang="en-US" sz="1600" smtClean="0"/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1066800" y="6030913"/>
            <a:ext cx="73152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  <a:sym typeface="Symbol" pitchFamily="18" charset="2"/>
              </a:rPr>
              <a:t>Not including semiparametric and quantile based linear specifications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Hypothesis of Spatial Autocorrelation</a:t>
            </a:r>
          </a:p>
        </p:txBody>
      </p:sp>
      <p:graphicFrame>
        <p:nvGraphicFramePr>
          <p:cNvPr id="15363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149475"/>
          <a:ext cx="5689600" cy="4302125"/>
        </p:xfrm>
        <a:graphic>
          <a:graphicData uri="http://schemas.openxmlformats.org/presentationml/2006/ole">
            <p:oleObj spid="_x0000_s15363" name="Bitmap Image" r:id="rId4" imgW="7523810" imgH="5687219" progId="PBrush">
              <p:embed/>
            </p:oleObj>
          </a:graphicData>
        </a:graphic>
      </p:graphicFrame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Tahoma" pitchFamily="34" charset="0"/>
                <a:sym typeface="Symbol" pitchFamily="18" charset="2"/>
              </a:rPr>
              <a:t>Thanks to Luc Anselin, Ag. U. of Ill.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Testing for Spatial Autocorrelation</a:t>
            </a:r>
          </a:p>
        </p:txBody>
      </p:sp>
      <p:graphicFrame>
        <p:nvGraphicFramePr>
          <p:cNvPr id="1741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196975" y="2133600"/>
          <a:ext cx="6748463" cy="2238375"/>
        </p:xfrm>
        <a:graphic>
          <a:graphicData uri="http://schemas.openxmlformats.org/presentationml/2006/ole">
            <p:oleObj spid="_x0000_s17411" name="Bitmap Image" r:id="rId4" imgW="5571429" imgH="1848108" progId="PBrush">
              <p:embed/>
            </p:oleObj>
          </a:graphicData>
        </a:graphic>
      </p:graphicFrame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914400" y="4572000"/>
            <a:ext cx="784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ym typeface="Symbol" pitchFamily="18" charset="2"/>
              </a:rPr>
              <a:t>W = Spatial Weight Matrix.  Think “Spatial Distance Matrix.”  W</a:t>
            </a:r>
            <a:r>
              <a:rPr lang="en-US" altLang="en-US" b="1" baseline="-25000">
                <a:sym typeface="Symbol" pitchFamily="18" charset="2"/>
              </a:rPr>
              <a:t>ii</a:t>
            </a:r>
            <a:r>
              <a:rPr lang="en-US" altLang="en-US" b="1">
                <a:sym typeface="Symbol" pitchFamily="18" charset="2"/>
              </a:rPr>
              <a:t> = 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Modeling Spatial Autocorrelation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1295400" y="1828800"/>
          <a:ext cx="6688138" cy="4398963"/>
        </p:xfrm>
        <a:graphic>
          <a:graphicData uri="http://schemas.openxmlformats.org/presentationml/2006/ole">
            <p:oleObj spid="_x0000_s19459" name="Equation" r:id="rId4" imgW="3937000" imgH="2590800" progId="Equation.DSMT4">
              <p:embed/>
            </p:oleObj>
          </a:graphicData>
        </a:graphic>
      </p:graphicFrame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219200" y="3810000"/>
            <a:ext cx="6858000" cy="11430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Spatial Autoregression</a:t>
            </a:r>
          </a:p>
        </p:txBody>
      </p:sp>
      <p:graphicFrame>
        <p:nvGraphicFramePr>
          <p:cNvPr id="2150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81213" y="2143125"/>
          <a:ext cx="5284787" cy="3176588"/>
        </p:xfrm>
        <a:graphic>
          <a:graphicData uri="http://schemas.openxmlformats.org/presentationml/2006/ole">
            <p:oleObj spid="_x0000_s21507" name="Equation" r:id="rId4" imgW="2451100" imgH="1473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Generalized Regression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Potentially very large N – GPS data on agriculture plots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Estimation of . There is no natural residual based estimator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Complicated covariance structure – no simple transformations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458200" cy="6858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Spatial Autocorrelation in Regression</a:t>
            </a: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>
            <p:ph idx="1"/>
          </p:nvPr>
        </p:nvGraphicFramePr>
        <p:xfrm>
          <a:off x="1058863" y="1981200"/>
          <a:ext cx="7432675" cy="4343400"/>
        </p:xfrm>
        <a:graphic>
          <a:graphicData uri="http://schemas.openxmlformats.org/presentationml/2006/ole">
            <p:oleObj spid="_x0000_s25603" name="Equation" r:id="rId4" imgW="3911600" imgH="2286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447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Panel Data Application: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Spatial Autocorrelation</a:t>
            </a:r>
          </a:p>
        </p:txBody>
      </p:sp>
      <p:graphicFrame>
        <p:nvGraphicFramePr>
          <p:cNvPr id="27651" name="Object 4"/>
          <p:cNvGraphicFramePr>
            <a:graphicFrameLocks noChangeAspect="1"/>
          </p:cNvGraphicFramePr>
          <p:nvPr/>
        </p:nvGraphicFramePr>
        <p:xfrm>
          <a:off x="609600" y="3048000"/>
          <a:ext cx="7391400" cy="2540000"/>
        </p:xfrm>
        <a:graphic>
          <a:graphicData uri="http://schemas.openxmlformats.org/presentationml/2006/ole">
            <p:oleObj spid="_x0000_s27651" name="Equation" r:id="rId4" imgW="3289300" imgH="1130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800"/>
            <a:ext cx="7610475" cy="56536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509588" y="822325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Spatial Autocorrelation in a Panel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153400" cy="4962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1295400"/>
            <a:ext cx="8842375" cy="5334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  <a:sym typeface="Wingdings" pitchFamily="2" charset="2"/>
              </a:rPr>
              <a:t> </a:t>
            </a:r>
            <a:r>
              <a:rPr lang="en-US" altLang="en-US" sz="3200" smtClean="0">
                <a:latin typeface="Arial" charset="0"/>
                <a:cs typeface="Arial" charset="0"/>
              </a:rPr>
              <a:t>Spatial Autoregression in a Linear Model</a:t>
            </a:r>
          </a:p>
        </p:txBody>
      </p:sp>
      <p:graphicFrame>
        <p:nvGraphicFramePr>
          <p:cNvPr id="33795" name="Object 2"/>
          <p:cNvGraphicFramePr>
            <a:graphicFrameLocks noChangeAspect="1"/>
          </p:cNvGraphicFramePr>
          <p:nvPr>
            <p:ph idx="1"/>
          </p:nvPr>
        </p:nvGraphicFramePr>
        <p:xfrm>
          <a:off x="758825" y="2133600"/>
          <a:ext cx="7694613" cy="3886200"/>
        </p:xfrm>
        <a:graphic>
          <a:graphicData uri="http://schemas.openxmlformats.org/presentationml/2006/ole">
            <p:oleObj spid="_x0000_s33795" name="Equation" r:id="rId4" imgW="3771900" imgH="1905000" progId="Equation.DSMT4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762000" y="2133600"/>
            <a:ext cx="4419600" cy="381000"/>
          </a:xfrm>
          <a:prstGeom prst="rect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3425" y="4152900"/>
            <a:ext cx="5210175" cy="914400"/>
          </a:xfrm>
          <a:prstGeom prst="rect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1143000"/>
            <a:ext cx="8994775" cy="6858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  <a:sym typeface="Wingdings" pitchFamily="2" charset="2"/>
              </a:rPr>
              <a:t> </a:t>
            </a:r>
            <a:r>
              <a:rPr lang="en-US" altLang="en-US" sz="3200" smtClean="0">
                <a:latin typeface="Arial" charset="0"/>
                <a:cs typeface="Arial" charset="0"/>
              </a:rPr>
              <a:t>Spatial Autocorrelation in Regression</a:t>
            </a:r>
          </a:p>
        </p:txBody>
      </p:sp>
      <p:graphicFrame>
        <p:nvGraphicFramePr>
          <p:cNvPr id="35843" name="Object 2"/>
          <p:cNvGraphicFramePr>
            <a:graphicFrameLocks noChangeAspect="1"/>
          </p:cNvGraphicFramePr>
          <p:nvPr>
            <p:ph idx="1"/>
          </p:nvPr>
        </p:nvGraphicFramePr>
        <p:xfrm>
          <a:off x="1058863" y="2005013"/>
          <a:ext cx="7432675" cy="4295775"/>
        </p:xfrm>
        <a:graphic>
          <a:graphicData uri="http://schemas.openxmlformats.org/presentationml/2006/ole">
            <p:oleObj spid="_x0000_s35843" name="Equation" r:id="rId4" imgW="3911600" imgH="22606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990600" y="2000250"/>
            <a:ext cx="4419600" cy="381000"/>
          </a:xfrm>
          <a:prstGeom prst="rect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09650" y="2895600"/>
            <a:ext cx="4419600" cy="914400"/>
          </a:xfrm>
          <a:prstGeom prst="rect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Panel Data Applications </a:t>
            </a:r>
          </a:p>
        </p:txBody>
      </p:sp>
      <p:graphicFrame>
        <p:nvGraphicFramePr>
          <p:cNvPr id="37891" name="Object 2"/>
          <p:cNvGraphicFramePr>
            <a:graphicFrameLocks noChangeAspect="1"/>
          </p:cNvGraphicFramePr>
          <p:nvPr/>
        </p:nvGraphicFramePr>
        <p:xfrm>
          <a:off x="304800" y="3017838"/>
          <a:ext cx="8439150" cy="2803525"/>
        </p:xfrm>
        <a:graphic>
          <a:graphicData uri="http://schemas.openxmlformats.org/presentationml/2006/ole">
            <p:oleObj spid="_x0000_s37891" name="Equation" r:id="rId4" imgW="3517900" imgH="11684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3505200"/>
            <a:ext cx="3962400" cy="1143000"/>
          </a:xfrm>
          <a:prstGeom prst="rect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579438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Analytical Environment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839200" cy="3276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  </a:t>
            </a:r>
            <a:r>
              <a:rPr lang="en-US" altLang="en-US" b="1" smtClean="0">
                <a:solidFill>
                  <a:srgbClr val="FF0000"/>
                </a:solidFill>
              </a:rPr>
              <a:t>Generalized linear regression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  </a:t>
            </a:r>
            <a:r>
              <a:rPr lang="en-US" altLang="en-US" smtClean="0"/>
              <a:t>Complicated disturbance covariance matrix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  </a:t>
            </a:r>
            <a:r>
              <a:rPr lang="en-US" altLang="en-US" smtClean="0"/>
              <a:t>Estimation platform: Generalized least</a:t>
            </a:r>
            <a:br>
              <a:rPr lang="en-US" altLang="en-US" smtClean="0"/>
            </a:br>
            <a:r>
              <a:rPr lang="en-US" altLang="en-US" smtClean="0"/>
              <a:t>      squares, GMM or maximum likelihood.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   Central problem, estimation of </a:t>
            </a:r>
            <a:r>
              <a:rPr lang="en-US" altLang="en-US" smtClean="0"/>
              <a:t></a:t>
            </a:r>
          </a:p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29600" cy="6858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Practical Obstacles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2819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 Numerical p</a:t>
            </a:r>
            <a:r>
              <a:rPr lang="en-US" altLang="en-US" sz="2400" smtClean="0"/>
              <a:t>roblem: Maximize logL involving sparse (</a:t>
            </a:r>
            <a:r>
              <a:rPr lang="en-US" altLang="en-US" sz="2400" b="1" smtClean="0"/>
              <a:t>I</a:t>
            </a:r>
            <a:r>
              <a:rPr lang="en-US" altLang="en-US" sz="2400" smtClean="0"/>
              <a:t>-</a:t>
            </a:r>
            <a:r>
              <a:rPr lang="en-US" altLang="en-US" sz="2400" b="1" smtClean="0"/>
              <a:t>W</a:t>
            </a:r>
            <a:r>
              <a:rPr lang="en-US" altLang="en-US" sz="2400" smtClean="0"/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 </a:t>
            </a:r>
            <a:r>
              <a:rPr lang="en-US" altLang="en-US" sz="2400" smtClean="0"/>
              <a:t>Inaccuracies in determinant and inverse</a:t>
            </a:r>
          </a:p>
          <a:p>
            <a:pPr marL="0" indent="0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 </a:t>
            </a:r>
            <a:r>
              <a:rPr lang="en-US" altLang="en-US" sz="2400" b="1" smtClean="0">
                <a:solidFill>
                  <a:srgbClr val="FF0000"/>
                </a:solidFill>
              </a:rPr>
              <a:t>Appropriate asymptotic covariance matrices for</a:t>
            </a:r>
            <a:br>
              <a:rPr lang="en-US" altLang="en-US" sz="2400" b="1" smtClean="0">
                <a:solidFill>
                  <a:srgbClr val="FF0000"/>
                </a:solidFill>
              </a:rPr>
            </a:br>
            <a:r>
              <a:rPr lang="en-US" altLang="en-US" sz="2400" b="1" smtClean="0">
                <a:solidFill>
                  <a:srgbClr val="FF0000"/>
                </a:solidFill>
              </a:rPr>
              <a:t>    estimators</a:t>
            </a:r>
          </a:p>
          <a:p>
            <a:pPr marL="0" indent="0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</a:t>
            </a:r>
            <a:r>
              <a:rPr lang="en-US" altLang="en-US" sz="2400" smtClean="0"/>
              <a:t> Estimation of . There is no natural residual based</a:t>
            </a:r>
            <a:br>
              <a:rPr lang="en-US" altLang="en-US" sz="2400" smtClean="0"/>
            </a:br>
            <a:r>
              <a:rPr lang="en-US" altLang="en-US" sz="2400" smtClean="0"/>
              <a:t>    estimator</a:t>
            </a:r>
            <a:endParaRPr lang="en-US" altLang="en-US" sz="2400" smtClean="0">
              <a:sym typeface="Wingdings" pitchFamily="2" charset="2"/>
            </a:endParaRPr>
          </a:p>
          <a:p>
            <a:pPr marL="0" indent="0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</a:t>
            </a:r>
            <a:r>
              <a:rPr lang="en-US" altLang="en-US" sz="2400" smtClean="0"/>
              <a:t> Potentially very large N – GIS data on agriculture plots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 </a:t>
            </a:r>
            <a:r>
              <a:rPr lang="en-US" altLang="en-US" sz="2400" smtClean="0"/>
              <a:t>Complicated covariance structures – no simple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/>
              <a:t>    transformations to Gauss-Markov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8" y="2100263"/>
            <a:ext cx="416401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5"/>
          <p:cNvSpPr txBox="1">
            <a:spLocks noChangeArrowheads="1"/>
          </p:cNvSpPr>
          <p:nvPr/>
        </p:nvSpPr>
        <p:spPr bwMode="auto">
          <a:xfrm>
            <a:off x="4606925" y="3429000"/>
            <a:ext cx="4038600" cy="15684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2400" b="1">
                <a:sym typeface="Symbol" pitchFamily="18" charset="2"/>
              </a:rPr>
              <a:t>Klier and McMillen: Clustering of Auto Supplier Plants in the United States. JBES, 2008</a:t>
            </a:r>
          </a:p>
        </p:txBody>
      </p:sp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4606925" y="2133600"/>
            <a:ext cx="4038600" cy="8302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2400" b="1">
                <a:sym typeface="Symbol" pitchFamily="18" charset="2"/>
              </a:rPr>
              <a:t>Binary Outcome: Y=1[New Plant Located in County]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5334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Outcomes in Nonlinear Settings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01625" y="1981200"/>
            <a:ext cx="8610600" cy="35353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  </a:t>
            </a:r>
            <a:r>
              <a:rPr lang="en-US" altLang="en-US" sz="2400" smtClean="0"/>
              <a:t>Land use intensity in Austin, Texas – </a:t>
            </a:r>
            <a:r>
              <a:rPr lang="en-US" altLang="en-US" sz="2400" b="1" smtClean="0">
                <a:solidFill>
                  <a:srgbClr val="FF0000"/>
                </a:solidFill>
              </a:rPr>
              <a:t>Discrete Ordered</a:t>
            </a: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>     Intensity = ‘1’ &lt; ‘2’ &lt; ‘3’ &lt; ‘4’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  </a:t>
            </a:r>
            <a:r>
              <a:rPr lang="en-US" altLang="en-US" sz="2400" smtClean="0"/>
              <a:t>Land Usage Types, 1,2,3 … – </a:t>
            </a:r>
            <a:r>
              <a:rPr lang="en-US" altLang="en-US" sz="2400" b="1" smtClean="0">
                <a:solidFill>
                  <a:srgbClr val="FF0000"/>
                </a:solidFill>
              </a:rPr>
              <a:t>Discrete Unordered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  Oak Tree Regeneration in Pennsylvania – </a:t>
            </a:r>
            <a: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  <a:t>Count</a:t>
            </a:r>
            <a:r>
              <a:rPr lang="en-US" altLang="en-US" sz="2400" smtClean="0">
                <a:sym typeface="Wingdings" pitchFamily="2" charset="2"/>
              </a:rPr>
              <a:t> </a:t>
            </a:r>
            <a:br>
              <a:rPr lang="en-US" altLang="en-US" sz="2400" smtClean="0">
                <a:sym typeface="Wingdings" pitchFamily="2" charset="2"/>
              </a:rPr>
            </a:br>
            <a:r>
              <a:rPr lang="en-US" altLang="en-US" sz="2400" smtClean="0">
                <a:sym typeface="Wingdings" pitchFamily="2" charset="2"/>
              </a:rPr>
              <a:t>     Number </a:t>
            </a:r>
            <a:r>
              <a:rPr lang="en-US" altLang="en-US" sz="2400" smtClean="0"/>
              <a:t>= 0,1,2,… (Excess (vs. Poisson) zeros)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  </a:t>
            </a:r>
            <a:r>
              <a:rPr lang="en-US" altLang="en-US" sz="2400" smtClean="0"/>
              <a:t>Teenagers in the Bay area:</a:t>
            </a:r>
            <a:br>
              <a:rPr lang="en-US" altLang="en-US" sz="2400" smtClean="0"/>
            </a:br>
            <a:r>
              <a:rPr lang="en-US" altLang="en-US" sz="2400" smtClean="0"/>
              <a:t>     physically active = 1 or physically inactive = 0 – </a:t>
            </a:r>
            <a:r>
              <a:rPr lang="en-US" altLang="en-US" sz="2400" b="1" smtClean="0">
                <a:solidFill>
                  <a:srgbClr val="FF0000"/>
                </a:solidFill>
              </a:rPr>
              <a:t>Binary</a:t>
            </a:r>
            <a:r>
              <a:rPr lang="en-US" altLang="en-US" sz="2400" smtClean="0">
                <a:sym typeface="Wingdings" pitchFamily="2" charset="2"/>
              </a:rPr>
              <a:t>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  Pedestrian Injury Counts in Manhattan – </a:t>
            </a:r>
            <a: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  <a:t>Count</a:t>
            </a:r>
            <a:r>
              <a:rPr lang="en-US" altLang="en-US" sz="2400" smtClean="0">
                <a:sym typeface="Wingdings" pitchFamily="2" charset="2"/>
              </a:rPr>
              <a:t>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  Efficiency of Farms in West-Central Brazil – </a:t>
            </a:r>
            <a: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  <a:t>Stochastic</a:t>
            </a:r>
            <a:b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  <a:t>     Frontier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>
                <a:sym typeface="Wingdings" pitchFamily="2" charset="2"/>
              </a:rPr>
              <a:t>  Catch by Alaska trawlers - </a:t>
            </a:r>
            <a:r>
              <a:rPr lang="en-US" altLang="en-US" sz="2400" b="1" smtClean="0">
                <a:solidFill>
                  <a:srgbClr val="FF0000"/>
                </a:solidFill>
                <a:sym typeface="Wingdings" pitchFamily="2" charset="2"/>
              </a:rPr>
              <a:t>Nonrandom Sample</a:t>
            </a:r>
            <a:endParaRPr lang="en-US" altLang="en-US" sz="24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Modeling Discrete Outcomes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</a:t>
            </a:r>
            <a:r>
              <a:rPr lang="en-US" altLang="en-US" sz="2400" smtClean="0"/>
              <a:t>“Dependent Variable” typically labels an outcome</a:t>
            </a:r>
          </a:p>
          <a:p>
            <a:pPr lvl="1" eaLnBrk="1" hangingPunct="1"/>
            <a:r>
              <a:rPr lang="en-US" altLang="en-US" sz="2000" smtClean="0"/>
              <a:t>No quantitative meaning</a:t>
            </a:r>
          </a:p>
          <a:p>
            <a:pPr lvl="1" eaLnBrk="1" hangingPunct="1"/>
            <a:r>
              <a:rPr lang="en-US" altLang="en-US" sz="2000" smtClean="0"/>
              <a:t>Conditional relationship to covariates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</a:t>
            </a:r>
            <a:r>
              <a:rPr lang="en-US" altLang="en-US" sz="2400" smtClean="0"/>
              <a:t>No “regression” relationship in most cases.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/>
              <a:t>       </a:t>
            </a:r>
            <a:r>
              <a:rPr lang="en-US" altLang="en-US" sz="2000" smtClean="0"/>
              <a:t>Models are often not conditional means.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000" smtClean="0"/>
              <a:t>        The “model” is usually a probability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</a:t>
            </a:r>
            <a:r>
              <a:rPr lang="en-US" altLang="en-US" sz="2400" smtClean="0"/>
              <a:t>Nonlinear models – usually not estimated by any type</a:t>
            </a:r>
            <a:br>
              <a:rPr lang="en-US" altLang="en-US" sz="2400" smtClean="0"/>
            </a:br>
            <a:r>
              <a:rPr lang="en-US" altLang="en-US" sz="2400" smtClean="0"/>
              <a:t>     of linear least squares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</a:t>
            </a:r>
            <a:r>
              <a:rPr lang="en-US" altLang="en-US" sz="2400" smtClean="0">
                <a:sym typeface="Wingdings" pitchFamily="2" charset="2"/>
              </a:rPr>
              <a:t>  Objective of estimation is usually partial effects, not</a:t>
            </a:r>
            <a:br>
              <a:rPr lang="en-US" altLang="en-US" sz="2400" smtClean="0">
                <a:sym typeface="Wingdings" pitchFamily="2" charset="2"/>
              </a:rPr>
            </a:br>
            <a:r>
              <a:rPr lang="en-US" altLang="en-US" sz="2400" smtClean="0">
                <a:sym typeface="Wingdings" pitchFamily="2" charset="2"/>
              </a:rPr>
              <a:t>     coefficients</a:t>
            </a:r>
            <a:r>
              <a:rPr lang="en-US" altLang="en-US" smtClean="0"/>
              <a:t>.</a:t>
            </a: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579438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Nonlinear Spatial Modeling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 </a:t>
            </a:r>
            <a:r>
              <a:rPr lang="en-US" altLang="en-US" smtClean="0"/>
              <a:t>Discrete outcome y</a:t>
            </a:r>
            <a:r>
              <a:rPr lang="en-US" altLang="en-US" baseline="-25000" smtClean="0"/>
              <a:t>it</a:t>
            </a:r>
            <a:r>
              <a:rPr lang="en-US" altLang="en-US" smtClean="0"/>
              <a:t> = 0, 1, …, J for</a:t>
            </a:r>
            <a:br>
              <a:rPr lang="en-US" altLang="en-US" smtClean="0"/>
            </a:br>
            <a:r>
              <a:rPr lang="en-US" altLang="en-US" smtClean="0"/>
              <a:t>     some finite or infinite (count case) J.</a:t>
            </a:r>
          </a:p>
          <a:p>
            <a:pPr lvl="1" eaLnBrk="1" hangingPunct="1"/>
            <a:r>
              <a:rPr lang="en-US" altLang="en-US" smtClean="0"/>
              <a:t>i = 1,…,n</a:t>
            </a:r>
          </a:p>
          <a:p>
            <a:pPr lvl="1" eaLnBrk="1" hangingPunct="1"/>
            <a:r>
              <a:rPr lang="en-US" altLang="en-US" smtClean="0"/>
              <a:t>t = 1,…,T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 </a:t>
            </a:r>
            <a:r>
              <a:rPr lang="en-US" altLang="en-US" smtClean="0"/>
              <a:t>Covariates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endParaRPr lang="en-US" alt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 </a:t>
            </a:r>
            <a:r>
              <a:rPr lang="en-US" altLang="en-US" smtClean="0"/>
              <a:t>Conditional Probability (y</a:t>
            </a:r>
            <a:r>
              <a:rPr lang="en-US" altLang="en-US" baseline="-25000" smtClean="0"/>
              <a:t>it</a:t>
            </a:r>
            <a:r>
              <a:rPr lang="en-US" altLang="en-US" smtClean="0"/>
              <a:t> = j) </a:t>
            </a:r>
            <a:br>
              <a:rPr lang="en-US" altLang="en-US" smtClean="0"/>
            </a:br>
            <a:r>
              <a:rPr lang="en-US" altLang="en-US" smtClean="0"/>
              <a:t>                        = a function of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r>
              <a:rPr lang="en-US" altLang="en-US" smtClean="0"/>
              <a:t>.</a:t>
            </a:r>
            <a:r>
              <a:rPr lang="en-US" altLang="en-US" smtClean="0">
                <a:sym typeface="Wingdings" pitchFamily="2" charset="2"/>
              </a:rPr>
              <a:t> </a:t>
            </a:r>
            <a:endParaRPr lang="en-US" altLang="en-US" baseline="-25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Two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191000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mtClean="0">
                <a:sym typeface="Wingdings"/>
              </a:rPr>
              <a:t> </a:t>
            </a:r>
            <a:r>
              <a:rPr lang="en-US" smtClean="0">
                <a:sym typeface="Symbol"/>
              </a:rPr>
              <a:t>Random Utility for Preference Models</a:t>
            </a:r>
            <a:br>
              <a:rPr lang="en-US" smtClean="0">
                <a:sym typeface="Symbol"/>
              </a:rPr>
            </a:br>
            <a:r>
              <a:rPr lang="en-US" smtClean="0">
                <a:sym typeface="Symbol"/>
              </a:rPr>
              <a:t>    Outcome reveals underlying utility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mtClean="0"/>
              <a:t>Binary:       u*    = </a:t>
            </a:r>
            <a:r>
              <a:rPr lang="en-US" b="1" smtClean="0">
                <a:sym typeface="Symbol"/>
              </a:rPr>
              <a:t>’x</a:t>
            </a:r>
            <a:r>
              <a:rPr lang="en-US" smtClean="0"/>
              <a:t>    y = 1 if u* &gt; 0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mtClean="0"/>
              <a:t>Ordered:    </a:t>
            </a:r>
            <a:r>
              <a:rPr lang="en-US" baseline="-25000" smtClean="0"/>
              <a:t> </a:t>
            </a:r>
            <a:r>
              <a:rPr lang="en-US" smtClean="0"/>
              <a:t>u*    = </a:t>
            </a:r>
            <a:r>
              <a:rPr lang="en-US" b="1" smtClean="0">
                <a:sym typeface="Symbol"/>
              </a:rPr>
              <a:t></a:t>
            </a:r>
            <a:r>
              <a:rPr lang="en-US" smtClean="0">
                <a:sym typeface="Symbol"/>
              </a:rPr>
              <a:t>’</a:t>
            </a:r>
            <a:r>
              <a:rPr lang="en-US" b="1" smtClean="0">
                <a:sym typeface="Symbol"/>
              </a:rPr>
              <a:t>x</a:t>
            </a:r>
            <a:r>
              <a:rPr lang="en-US" smtClean="0"/>
              <a:t>    y = j if   </a:t>
            </a:r>
            <a:r>
              <a:rPr lang="en-US" smtClean="0">
                <a:sym typeface="Symbol"/>
              </a:rPr>
              <a:t></a:t>
            </a:r>
            <a:r>
              <a:rPr lang="en-US" baseline="-25000" smtClean="0">
                <a:sym typeface="Symbol"/>
              </a:rPr>
              <a:t>j-1</a:t>
            </a:r>
            <a:r>
              <a:rPr lang="en-US" smtClean="0">
                <a:sym typeface="Symbol"/>
              </a:rPr>
              <a:t> &lt; </a:t>
            </a:r>
            <a:r>
              <a:rPr lang="en-US" smtClean="0"/>
              <a:t>u* &lt; </a:t>
            </a:r>
            <a:r>
              <a:rPr lang="en-US" smtClean="0">
                <a:sym typeface="Symbol"/>
              </a:rPr>
              <a:t></a:t>
            </a:r>
            <a:r>
              <a:rPr lang="en-US" baseline="-25000" smtClean="0">
                <a:sym typeface="Symbol"/>
              </a:rPr>
              <a:t>j</a:t>
            </a:r>
            <a:endParaRPr lang="en-US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mtClean="0"/>
              <a:t>Unordered: u*(j) = </a:t>
            </a:r>
            <a:r>
              <a:rPr lang="en-US" b="1" smtClean="0">
                <a:sym typeface="Symbol"/>
              </a:rPr>
              <a:t>’x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 , y = j if u*(j) &gt; u*(k)</a:t>
            </a:r>
            <a:endParaRPr lang="en-US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mtClean="0">
                <a:sym typeface="Wingdings"/>
              </a:rPr>
              <a:t> </a:t>
            </a:r>
            <a:r>
              <a:rPr lang="en-US" smtClean="0">
                <a:sym typeface="Symbol"/>
              </a:rPr>
              <a:t>Nonlinear Regression for Count Models</a:t>
            </a:r>
            <a:br>
              <a:rPr lang="en-US" smtClean="0">
                <a:sym typeface="Symbol"/>
              </a:rPr>
            </a:br>
            <a:r>
              <a:rPr lang="en-US" smtClean="0">
                <a:sym typeface="Symbol"/>
              </a:rPr>
              <a:t>    Outcome is governed by a nonlinear</a:t>
            </a:r>
            <a:br>
              <a:rPr lang="en-US" smtClean="0">
                <a:sym typeface="Symbol"/>
              </a:rPr>
            </a:br>
            <a:r>
              <a:rPr lang="en-US" smtClean="0">
                <a:sym typeface="Symbol"/>
              </a:rPr>
              <a:t>    regression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mtClean="0"/>
              <a:t>E[y|</a:t>
            </a:r>
            <a:r>
              <a:rPr lang="en-US" b="1" smtClean="0"/>
              <a:t>x</a:t>
            </a:r>
            <a:r>
              <a:rPr lang="en-US" smtClean="0"/>
              <a:t>]  =  g(</a:t>
            </a:r>
            <a:r>
              <a:rPr lang="en-US" b="1" smtClean="0">
                <a:sym typeface="Symbol"/>
              </a:rPr>
              <a:t></a:t>
            </a:r>
            <a:r>
              <a:rPr lang="en-US" smtClean="0">
                <a:sym typeface="Symbol"/>
              </a:rPr>
              <a:t>,</a:t>
            </a:r>
            <a:r>
              <a:rPr lang="en-US" b="1" smtClean="0">
                <a:sym typeface="Symbol"/>
              </a:rPr>
              <a:t>x</a:t>
            </a:r>
            <a:r>
              <a:rPr lang="en-US" smtClean="0">
                <a:sym typeface="Symbol"/>
              </a:rPr>
              <a:t>)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71475" y="2057400"/>
            <a:ext cx="7772400" cy="9144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1475" y="4343400"/>
            <a:ext cx="7772400" cy="12954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latin typeface="Arial" charset="0"/>
                <a:cs typeface="Arial" charset="0"/>
              </a:rPr>
              <a:t>Maximum Likelihood Estimation</a:t>
            </a:r>
            <a:br>
              <a:rPr lang="en-US" altLang="en-US" sz="2800" smtClean="0">
                <a:latin typeface="Arial" charset="0"/>
                <a:cs typeface="Arial" charset="0"/>
              </a:rPr>
            </a:br>
            <a:r>
              <a:rPr lang="en-US" altLang="en-US" sz="2800" smtClean="0">
                <a:latin typeface="Arial" charset="0"/>
                <a:cs typeface="Arial" charset="0"/>
              </a:rPr>
              <a:t>Cross Section Case: Binary Outcome</a:t>
            </a:r>
          </a:p>
        </p:txBody>
      </p:sp>
      <p:graphicFrame>
        <p:nvGraphicFramePr>
          <p:cNvPr id="51203" name="Object 2"/>
          <p:cNvGraphicFramePr>
            <a:graphicFrameLocks noChangeAspect="1"/>
          </p:cNvGraphicFramePr>
          <p:nvPr/>
        </p:nvGraphicFramePr>
        <p:xfrm>
          <a:off x="1295400" y="2514600"/>
          <a:ext cx="5737225" cy="3498850"/>
        </p:xfrm>
        <a:graphic>
          <a:graphicData uri="http://schemas.openxmlformats.org/presentationml/2006/ole">
            <p:oleObj spid="_x0000_s51203" name="Equation" r:id="rId3" imgW="3187700" imgH="2019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Cross Section Case: n Observations</a:t>
            </a:r>
          </a:p>
        </p:txBody>
      </p:sp>
      <p:graphicFrame>
        <p:nvGraphicFramePr>
          <p:cNvPr id="52227" name="Object 2"/>
          <p:cNvGraphicFramePr>
            <a:graphicFrameLocks noChangeAspect="1"/>
          </p:cNvGraphicFramePr>
          <p:nvPr/>
        </p:nvGraphicFramePr>
        <p:xfrm>
          <a:off x="585788" y="1933575"/>
          <a:ext cx="7940675" cy="4133850"/>
        </p:xfrm>
        <a:graphic>
          <a:graphicData uri="http://schemas.openxmlformats.org/presentationml/2006/ole">
            <p:oleObj spid="_x0000_s52227" name="Equation" r:id="rId3" imgW="4190760" imgH="21841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Spatially Correlated Observations</a:t>
            </a:r>
            <a:br>
              <a:rPr lang="en-US" altLang="en-US" sz="3200" smtClean="0">
                <a:latin typeface="Arial" charset="0"/>
                <a:cs typeface="Arial" charset="0"/>
              </a:rPr>
            </a:br>
            <a:r>
              <a:rPr lang="en-US" altLang="en-US" sz="3200" smtClean="0">
                <a:latin typeface="Arial" charset="0"/>
                <a:cs typeface="Arial" charset="0"/>
              </a:rPr>
              <a:t>Correlation Based on Unobservables</a:t>
            </a:r>
          </a:p>
        </p:txBody>
      </p:sp>
      <p:graphicFrame>
        <p:nvGraphicFramePr>
          <p:cNvPr id="53251" name="Object 2"/>
          <p:cNvGraphicFramePr>
            <a:graphicFrameLocks noChangeAspect="1"/>
          </p:cNvGraphicFramePr>
          <p:nvPr/>
        </p:nvGraphicFramePr>
        <p:xfrm>
          <a:off x="385763" y="2468563"/>
          <a:ext cx="8301037" cy="3325812"/>
        </p:xfrm>
        <a:graphic>
          <a:graphicData uri="http://schemas.openxmlformats.org/presentationml/2006/ole">
            <p:oleObj spid="_x0000_s53251" name="Equation" r:id="rId3" imgW="4343400" imgH="17399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Spatially Correlated Observations</a:t>
            </a:r>
            <a:br>
              <a:rPr lang="en-US" altLang="en-US" sz="3200" smtClean="0">
                <a:latin typeface="Arial" charset="0"/>
                <a:cs typeface="Arial" charset="0"/>
              </a:rPr>
            </a:br>
            <a:r>
              <a:rPr lang="en-US" altLang="en-US" sz="3200" smtClean="0">
                <a:latin typeface="Arial" charset="0"/>
                <a:cs typeface="Arial" charset="0"/>
              </a:rPr>
              <a:t>Based on Correlated Utilities</a:t>
            </a:r>
          </a:p>
        </p:txBody>
      </p:sp>
      <p:graphicFrame>
        <p:nvGraphicFramePr>
          <p:cNvPr id="54275" name="Object 2"/>
          <p:cNvGraphicFramePr>
            <a:graphicFrameLocks noChangeAspect="1"/>
          </p:cNvGraphicFramePr>
          <p:nvPr/>
        </p:nvGraphicFramePr>
        <p:xfrm>
          <a:off x="547688" y="2438400"/>
          <a:ext cx="7988300" cy="3657600"/>
        </p:xfrm>
        <a:graphic>
          <a:graphicData uri="http://schemas.openxmlformats.org/presentationml/2006/ole">
            <p:oleObj spid="_x0000_s54275" name="Equation" r:id="rId3" imgW="3327400" imgH="152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LogL for an Unrestricted BC Model</a:t>
            </a:r>
          </a:p>
        </p:txBody>
      </p:sp>
      <p:graphicFrame>
        <p:nvGraphicFramePr>
          <p:cNvPr id="55299" name="Object 1"/>
          <p:cNvGraphicFramePr>
            <a:graphicFrameLocks noChangeAspect="1"/>
          </p:cNvGraphicFramePr>
          <p:nvPr/>
        </p:nvGraphicFramePr>
        <p:xfrm>
          <a:off x="723900" y="1968500"/>
          <a:ext cx="7900988" cy="4368800"/>
        </p:xfrm>
        <a:graphic>
          <a:graphicData uri="http://schemas.openxmlformats.org/presentationml/2006/ole">
            <p:oleObj spid="_x0000_s55299" name="Equation" r:id="rId3" imgW="3924000" imgH="21715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3"/>
          <p:cNvGraphicFramePr>
            <a:graphicFrameLocks noChangeAspect="1"/>
          </p:cNvGraphicFramePr>
          <p:nvPr/>
        </p:nvGraphicFramePr>
        <p:xfrm>
          <a:off x="1447800" y="2209800"/>
          <a:ext cx="5929313" cy="4119563"/>
        </p:xfrm>
        <a:graphic>
          <a:graphicData uri="http://schemas.openxmlformats.org/presentationml/2006/ole">
            <p:oleObj spid="_x0000_s56322" name="Equation" r:id="rId3" imgW="3454400" imgH="2400300" progId="Equation.DSMT4">
              <p:embed/>
            </p:oleObj>
          </a:graphicData>
        </a:graphic>
      </p:graphicFrame>
      <p:sp>
        <p:nvSpPr>
          <p:cNvPr id="56323" name="Title 1"/>
          <p:cNvSpPr txBox="1">
            <a:spLocks/>
          </p:cNvSpPr>
          <p:nvPr/>
        </p:nvSpPr>
        <p:spPr bwMode="auto">
          <a:xfrm>
            <a:off x="533400" y="1066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3200" b="1">
                <a:cs typeface="Tahoma" pitchFamily="34" charset="0"/>
                <a:sym typeface="Symbol" pitchFamily="18" charset="2"/>
              </a:rPr>
              <a:t>Spatial Autoregression Based on Observed Outcomes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6248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1"/>
          <p:cNvGraphicFramePr>
            <a:graphicFrameLocks noChangeAspect="1"/>
          </p:cNvGraphicFramePr>
          <p:nvPr/>
        </p:nvGraphicFramePr>
        <p:xfrm>
          <a:off x="1066800" y="1295400"/>
          <a:ext cx="6840538" cy="5032375"/>
        </p:xfrm>
        <a:graphic>
          <a:graphicData uri="http://schemas.openxmlformats.org/presentationml/2006/ole">
            <p:oleObj spid="_x0000_s60418" name="Equation" r:id="rId3" imgW="3695700" imgH="271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GMM in the Base Case with </a:t>
            </a:r>
            <a:r>
              <a:rPr lang="en-US" altLang="en-US" sz="3200" smtClean="0">
                <a:latin typeface="Arial" charset="0"/>
                <a:cs typeface="Arial" charset="0"/>
                <a:sym typeface="Symbol" pitchFamily="18" charset="2"/>
              </a:rPr>
              <a:t> = 0</a:t>
            </a:r>
            <a:endParaRPr lang="en-US" altLang="en-US" sz="3200" smtClean="0">
              <a:latin typeface="Arial" charset="0"/>
              <a:cs typeface="Arial" charset="0"/>
            </a:endParaRPr>
          </a:p>
        </p:txBody>
      </p:sp>
      <p:sp>
        <p:nvSpPr>
          <p:cNvPr id="61443" name="TextBox 3"/>
          <p:cNvSpPr txBox="1">
            <a:spLocks noChangeArrowheads="1"/>
          </p:cNvSpPr>
          <p:nvPr/>
        </p:nvSpPr>
        <p:spPr bwMode="auto">
          <a:xfrm>
            <a:off x="495300" y="1600200"/>
            <a:ext cx="8229600" cy="9540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>
                <a:sym typeface="Symbol" pitchFamily="18" charset="2"/>
              </a:rPr>
              <a:t>Pinske, J. and Slade, M., (1998) “Contracting in Space: An Application of Spatial Statistics to Discrete Choice Models,” Journal of Econometrics, 85, 1, 125-154.</a:t>
            </a:r>
          </a:p>
          <a:p>
            <a:pPr eaLnBrk="1" hangingPunct="1"/>
            <a:r>
              <a:rPr lang="en-US" altLang="en-US" sz="1400" b="1">
                <a:sym typeface="Symbol" pitchFamily="18" charset="2"/>
              </a:rPr>
              <a:t>Pinkse, J. , Slade, M. and Shen, L (2006) “Dynamic Spatial Discrete Choice Using One Step GMM: An Application to Mine Operating Decisions”, Spatial Economic Analysis, 1: 1, 53 — 99.</a:t>
            </a:r>
          </a:p>
        </p:txBody>
      </p:sp>
      <p:graphicFrame>
        <p:nvGraphicFramePr>
          <p:cNvPr id="61444" name="Object 2"/>
          <p:cNvGraphicFramePr>
            <a:graphicFrameLocks noChangeAspect="1"/>
          </p:cNvGraphicFramePr>
          <p:nvPr/>
        </p:nvGraphicFramePr>
        <p:xfrm>
          <a:off x="1295400" y="2743200"/>
          <a:ext cx="6351588" cy="2863850"/>
        </p:xfrm>
        <a:graphic>
          <a:graphicData uri="http://schemas.openxmlformats.org/presentationml/2006/ole">
            <p:oleObj spid="_x0000_s61444" name="Equation" r:id="rId3" imgW="3860800" imgH="17399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295400" y="3810000"/>
            <a:ext cx="2590800" cy="304800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447" name="TextBox 1"/>
          <p:cNvSpPr txBox="1">
            <a:spLocks noChangeArrowheads="1"/>
          </p:cNvSpPr>
          <p:nvPr/>
        </p:nvSpPr>
        <p:spPr bwMode="auto">
          <a:xfrm>
            <a:off x="914400" y="5791200"/>
            <a:ext cx="7391400" cy="523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>
                <a:sym typeface="Symbol" pitchFamily="18" charset="2"/>
              </a:rPr>
              <a:t>See, also, Bertschuk, I., and M. Lechner, 1998. “Convenient Estimators for the Panel Probit Model</a:t>
            </a:r>
            <a:r>
              <a:rPr lang="en-US" altLang="en-US" sz="1400" b="1" i="1">
                <a:sym typeface="Symbol" pitchFamily="18" charset="2"/>
              </a:rPr>
              <a:t>.</a:t>
            </a:r>
            <a:r>
              <a:rPr lang="en-US" altLang="en-US" sz="1400" b="1">
                <a:sym typeface="Symbol" pitchFamily="18" charset="2"/>
              </a:rPr>
              <a:t>” </a:t>
            </a:r>
            <a:r>
              <a:rPr lang="en-US" altLang="en-US" sz="1400" b="1" i="1">
                <a:sym typeface="Symbol" pitchFamily="18" charset="2"/>
              </a:rPr>
              <a:t>Journal of Econometrics, </a:t>
            </a:r>
            <a:r>
              <a:rPr lang="en-US" altLang="en-US" sz="1400" b="1">
                <a:sym typeface="Symbol" pitchFamily="18" charset="2"/>
              </a:rPr>
              <a:t>87, 2, pp. 329–372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GMM in the Spatial Autocorrelation Model</a:t>
            </a:r>
          </a:p>
        </p:txBody>
      </p:sp>
      <p:graphicFrame>
        <p:nvGraphicFramePr>
          <p:cNvPr id="62467" name="Object 2"/>
          <p:cNvGraphicFramePr>
            <a:graphicFrameLocks noChangeAspect="1"/>
          </p:cNvGraphicFramePr>
          <p:nvPr/>
        </p:nvGraphicFramePr>
        <p:xfrm>
          <a:off x="1600200" y="1905000"/>
          <a:ext cx="5351463" cy="4311650"/>
        </p:xfrm>
        <a:graphic>
          <a:graphicData uri="http://schemas.openxmlformats.org/presentationml/2006/ole">
            <p:oleObj spid="_x0000_s62467" name="Equation" r:id="rId3" imgW="3784600" imgH="30480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1600200" y="2819400"/>
            <a:ext cx="3124200" cy="304800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5895975"/>
            <a:ext cx="4572000" cy="304800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1371600"/>
            <a:ext cx="82042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900" y="3810000"/>
            <a:ext cx="3797300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810000"/>
            <a:ext cx="41338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Pseudo Maximum Likelihood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696200" cy="35353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 </a:t>
            </a:r>
            <a:r>
              <a:rPr lang="en-US" altLang="en-US" smtClean="0"/>
              <a:t>Maximize a likelihood function that</a:t>
            </a:r>
            <a:br>
              <a:rPr lang="en-US" altLang="en-US" smtClean="0"/>
            </a:br>
            <a:r>
              <a:rPr lang="en-US" altLang="en-US" smtClean="0"/>
              <a:t>     approximates the true one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 </a:t>
            </a:r>
            <a:r>
              <a:rPr lang="en-US" altLang="en-US" smtClean="0"/>
              <a:t>Produces consistent estimators of</a:t>
            </a:r>
            <a:br>
              <a:rPr lang="en-US" altLang="en-US" smtClean="0"/>
            </a:br>
            <a:r>
              <a:rPr lang="en-US" altLang="en-US" smtClean="0"/>
              <a:t>     parameters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 </a:t>
            </a:r>
            <a:r>
              <a:rPr lang="en-US" altLang="en-US" smtClean="0"/>
              <a:t>How to obtain standard errors?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  Asymptotic normality? Conditions for</a:t>
            </a:r>
            <a:br>
              <a:rPr lang="en-US" altLang="en-US" smtClean="0">
                <a:sym typeface="Wingdings" pitchFamily="2" charset="2"/>
              </a:rPr>
            </a:br>
            <a:r>
              <a:rPr lang="en-US" altLang="en-US" smtClean="0">
                <a:sym typeface="Wingdings" pitchFamily="2" charset="2"/>
              </a:rPr>
              <a:t>     CLT are more difficult to establish.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Pseudo MLE</a:t>
            </a:r>
          </a:p>
        </p:txBody>
      </p:sp>
      <p:graphicFrame>
        <p:nvGraphicFramePr>
          <p:cNvPr id="69635" name="Object 2"/>
          <p:cNvGraphicFramePr>
            <a:graphicFrameLocks noChangeAspect="1"/>
          </p:cNvGraphicFramePr>
          <p:nvPr/>
        </p:nvGraphicFramePr>
        <p:xfrm>
          <a:off x="1792288" y="1905000"/>
          <a:ext cx="5981700" cy="4443413"/>
        </p:xfrm>
        <a:graphic>
          <a:graphicData uri="http://schemas.openxmlformats.org/presentationml/2006/ole">
            <p:oleObj spid="_x0000_s69635" name="Equation" r:id="rId3" imgW="3060700" imgH="2273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1"/>
          <p:cNvGraphicFramePr>
            <a:graphicFrameLocks noChangeAspect="1"/>
          </p:cNvGraphicFramePr>
          <p:nvPr/>
        </p:nvGraphicFramePr>
        <p:xfrm>
          <a:off x="146050" y="1211263"/>
          <a:ext cx="8843963" cy="5275262"/>
        </p:xfrm>
        <a:graphic>
          <a:graphicData uri="http://schemas.openxmlformats.org/presentationml/2006/ole">
            <p:oleObj spid="_x0000_s70658" name="Equation" r:id="rId3" imgW="4343400" imgH="2590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" y="1219200"/>
            <a:ext cx="827722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612775" y="5410200"/>
            <a:ext cx="8277225" cy="92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>
                <a:sym typeface="Symbol" pitchFamily="18" charset="2"/>
              </a:rPr>
              <a:t>See also Arbia, G., “Pairwise Likelihood Inference for Spatial Regressions Estimated on Very Large Data Sets”  Manuscript, Catholic University del Sacro Cuore, Rome, 2012.</a:t>
            </a:r>
          </a:p>
        </p:txBody>
      </p:sp>
      <p:sp>
        <p:nvSpPr>
          <p:cNvPr id="2" name="Rectangle 1"/>
          <p:cNvSpPr/>
          <p:nvPr/>
        </p:nvSpPr>
        <p:spPr>
          <a:xfrm>
            <a:off x="612775" y="3181350"/>
            <a:ext cx="4416425" cy="32385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Partial MLE 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(Looks Like Case, 1992)</a:t>
            </a:r>
          </a:p>
        </p:txBody>
      </p:sp>
      <p:graphicFrame>
        <p:nvGraphicFramePr>
          <p:cNvPr id="76803" name="Object 4"/>
          <p:cNvGraphicFramePr>
            <a:graphicFrameLocks noChangeAspect="1"/>
          </p:cNvGraphicFramePr>
          <p:nvPr/>
        </p:nvGraphicFramePr>
        <p:xfrm>
          <a:off x="1219200" y="2133600"/>
          <a:ext cx="5764213" cy="3584575"/>
        </p:xfrm>
        <a:graphic>
          <a:graphicData uri="http://schemas.openxmlformats.org/presentationml/2006/ole">
            <p:oleObj spid="_x0000_s76803" name="Equation" r:id="rId3" imgW="3022600" imgH="1879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6858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Bivariate Probit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534400" cy="35353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 </a:t>
            </a:r>
            <a:r>
              <a:rPr lang="en-US" altLang="en-US" smtClean="0"/>
              <a:t>Pseudo MLE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 </a:t>
            </a:r>
            <a:r>
              <a:rPr lang="en-US" altLang="en-US" smtClean="0"/>
              <a:t>Consistent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 </a:t>
            </a:r>
            <a:r>
              <a:rPr lang="en-US" altLang="en-US" smtClean="0"/>
              <a:t>Asymptotically normal?</a:t>
            </a:r>
          </a:p>
          <a:p>
            <a:pPr lvl="1"/>
            <a:r>
              <a:rPr lang="en-US" altLang="en-US" smtClean="0"/>
              <a:t>Resembles time series case</a:t>
            </a:r>
          </a:p>
          <a:p>
            <a:pPr lvl="1"/>
            <a:r>
              <a:rPr lang="en-US" altLang="en-US" smtClean="0"/>
              <a:t>Correlation need not fade with ‘distance’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  </a:t>
            </a:r>
            <a:r>
              <a:rPr lang="en-US" altLang="en-US" smtClean="0"/>
              <a:t>Better than Pinske/Slade Univariate Probit?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  How to choose the pairings?</a:t>
            </a:r>
            <a:endParaRPr lang="en-US" altLang="en-US" smtClean="0"/>
          </a:p>
        </p:txBody>
      </p:sp>
      <p:pic>
        <p:nvPicPr>
          <p:cNvPr id="778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103438"/>
            <a:ext cx="32004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11430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An Ordered Choice Model (OCM)</a:t>
            </a:r>
          </a:p>
        </p:txBody>
      </p:sp>
      <p:graphicFrame>
        <p:nvGraphicFramePr>
          <p:cNvPr id="81923" name="Object 4"/>
          <p:cNvGraphicFramePr>
            <a:graphicFrameLocks noChangeAspect="1"/>
          </p:cNvGraphicFramePr>
          <p:nvPr/>
        </p:nvGraphicFramePr>
        <p:xfrm>
          <a:off x="1414463" y="2070100"/>
          <a:ext cx="6392862" cy="3808413"/>
        </p:xfrm>
        <a:graphic>
          <a:graphicData uri="http://schemas.openxmlformats.org/presentationml/2006/ole">
            <p:oleObj spid="_x0000_s81923" name="Equation" r:id="rId4" imgW="3581400" imgH="2133600" progId="Equation.DSMT4">
              <p:embed/>
            </p:oleObj>
          </a:graphicData>
        </a:graphic>
      </p:graphicFrame>
      <p:sp>
        <p:nvSpPr>
          <p:cNvPr id="81924" name="Rectangle 5"/>
          <p:cNvSpPr>
            <a:spLocks noChangeArrowheads="1"/>
          </p:cNvSpPr>
          <p:nvPr/>
        </p:nvSpPr>
        <p:spPr bwMode="auto">
          <a:xfrm>
            <a:off x="1371600" y="5410200"/>
            <a:ext cx="5638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  <a:sym typeface="Symbol" pitchFamily="18" charset="2"/>
            </a:endParaRP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2514600"/>
            <a:ext cx="33194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OCM for Land Use Intensity</a:t>
            </a:r>
          </a:p>
        </p:txBody>
      </p: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057400"/>
            <a:ext cx="7686675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990600" y="2667000"/>
            <a:ext cx="7543800" cy="304800"/>
          </a:xfrm>
          <a:prstGeom prst="rect">
            <a:avLst/>
          </a:prstGeom>
          <a:solidFill>
            <a:srgbClr val="FFC00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Unordered Multinomial Choice</a:t>
            </a:r>
          </a:p>
        </p:txBody>
      </p:sp>
      <p:graphicFrame>
        <p:nvGraphicFramePr>
          <p:cNvPr id="87043" name="Object 2"/>
          <p:cNvGraphicFramePr>
            <a:graphicFrameLocks noChangeAspect="1"/>
          </p:cNvGraphicFramePr>
          <p:nvPr/>
        </p:nvGraphicFramePr>
        <p:xfrm>
          <a:off x="338138" y="2057400"/>
          <a:ext cx="6713537" cy="3062288"/>
        </p:xfrm>
        <a:graphic>
          <a:graphicData uri="http://schemas.openxmlformats.org/presentationml/2006/ole">
            <p:oleObj spid="_x0000_s87043" name="Equation" r:id="rId3" imgW="3759200" imgH="1714500" progId="Equation.DSMT4">
              <p:embed/>
            </p:oleObj>
          </a:graphicData>
        </a:graphic>
      </p:graphicFrame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743200"/>
            <a:ext cx="25606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457200" y="1062038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 Multinomial Probit</a:t>
            </a:r>
          </a:p>
        </p:txBody>
      </p:sp>
      <p:sp>
        <p:nvSpPr>
          <p:cNvPr id="88067" name="TextBox 3"/>
          <p:cNvSpPr txBox="1">
            <a:spLocks noChangeArrowheads="1"/>
          </p:cNvSpPr>
          <p:nvPr/>
        </p:nvSpPr>
        <p:spPr bwMode="auto">
          <a:xfrm>
            <a:off x="330200" y="2054225"/>
            <a:ext cx="7924800" cy="5238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>
                <a:latin typeface="Tahoma" pitchFamily="34" charset="0"/>
                <a:cs typeface="Tahoma" pitchFamily="34" charset="0"/>
                <a:sym typeface="Symbol" pitchFamily="18" charset="2"/>
              </a:rPr>
              <a:t>Chakir, R. and Parent, O. (2009) “Determinants of land use changes: A spatial multinomial probit approach, Papers in Regional Science, 88, 2, 328-346.</a:t>
            </a:r>
          </a:p>
        </p:txBody>
      </p:sp>
      <p:graphicFrame>
        <p:nvGraphicFramePr>
          <p:cNvPr id="88068" name="Object 2"/>
          <p:cNvGraphicFramePr>
            <a:graphicFrameLocks noChangeAspect="1"/>
          </p:cNvGraphicFramePr>
          <p:nvPr/>
        </p:nvGraphicFramePr>
        <p:xfrm>
          <a:off x="1066800" y="2819400"/>
          <a:ext cx="7021513" cy="2960688"/>
        </p:xfrm>
        <a:graphic>
          <a:graphicData uri="http://schemas.openxmlformats.org/presentationml/2006/ole">
            <p:oleObj spid="_x0000_s88068" name="Equation" r:id="rId3" imgW="3162300" imgH="1333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8725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52400" y="2133600"/>
            <a:ext cx="4648200" cy="53340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Canonical Model for Counts</a:t>
            </a:r>
          </a:p>
        </p:txBody>
      </p:sp>
      <p:graphicFrame>
        <p:nvGraphicFramePr>
          <p:cNvPr id="96259" name="Object 2"/>
          <p:cNvGraphicFramePr>
            <a:graphicFrameLocks noChangeAspect="1"/>
          </p:cNvGraphicFramePr>
          <p:nvPr/>
        </p:nvGraphicFramePr>
        <p:xfrm>
          <a:off x="381000" y="2514600"/>
          <a:ext cx="4527550" cy="3810000"/>
        </p:xfrm>
        <a:graphic>
          <a:graphicData uri="http://schemas.openxmlformats.org/presentationml/2006/ole">
            <p:oleObj spid="_x0000_s96259" name="Equation" r:id="rId3" imgW="2565400" imgH="2159000" progId="Equation.DSMT4">
              <p:embed/>
            </p:oleObj>
          </a:graphicData>
        </a:graphic>
      </p:graphicFrame>
      <p:sp>
        <p:nvSpPr>
          <p:cNvPr id="96260" name="TextBox 3"/>
          <p:cNvSpPr txBox="1">
            <a:spLocks noChangeArrowheads="1"/>
          </p:cNvSpPr>
          <p:nvPr/>
        </p:nvSpPr>
        <p:spPr bwMode="auto">
          <a:xfrm>
            <a:off x="800100" y="1566863"/>
            <a:ext cx="7620000" cy="5238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b="1">
                <a:latin typeface="Tahoma" pitchFamily="34" charset="0"/>
                <a:cs typeface="Tahoma" pitchFamily="34" charset="0"/>
                <a:sym typeface="Symbol" pitchFamily="18" charset="2"/>
              </a:rPr>
              <a:t>Rathbun, S and Fei, L (2006) “A Spatial Zero-Inflated Poisson Regression Model for Oak Regeneration,”  Environmental Ecology Statistics, 13, 2006, 409-426</a:t>
            </a:r>
          </a:p>
        </p:txBody>
      </p:sp>
      <p:pic>
        <p:nvPicPr>
          <p:cNvPr id="9626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0150" y="2286000"/>
            <a:ext cx="3829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5105400"/>
            <a:ext cx="4495800" cy="1295400"/>
          </a:xfrm>
          <a:prstGeom prst="rect">
            <a:avLst/>
          </a:prstGeom>
          <a:solidFill>
            <a:srgbClr val="FF0000">
              <a:alpha val="1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z="3200" smtClean="0">
                <a:latin typeface="Arial" charset="0"/>
                <a:cs typeface="Arial" charset="0"/>
              </a:rPr>
              <a:t>Spatial Autocorrelation in a Sample Selection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382000" cy="3187700"/>
          </a:xfrm>
        </p:spPr>
        <p:txBody>
          <a:bodyPr>
            <a:normAutofit fontScale="92500"/>
          </a:bodyPr>
          <a:lstStyle/>
          <a:p>
            <a:pPr marL="0" indent="0">
              <a:buFont typeface="Arial" pitchFamily="34" charset="0"/>
              <a:buNone/>
              <a:defRPr/>
            </a:pPr>
            <a:r>
              <a:rPr lang="en-US" sz="2800" smtClean="0">
                <a:sym typeface="Wingdings" pitchFamily="2" charset="2"/>
              </a:rPr>
              <a:t></a:t>
            </a:r>
            <a:r>
              <a:rPr lang="en-US" sz="20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Alaska Department of Fish and Game.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2800" smtClean="0">
                <a:sym typeface="Wingdings" pitchFamily="2" charset="2"/>
              </a:rPr>
              <a:t>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Pacific cod fishing eastern Bering Sea – grid of locations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2800" smtClean="0">
                <a:sym typeface="Wingdings" pitchFamily="2" charset="2"/>
              </a:rPr>
              <a:t>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Observation = ‘catch per unit effort’ in grid square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2800" smtClean="0">
                <a:sym typeface="Wingdings" pitchFamily="2" charset="2"/>
              </a:rPr>
              <a:t>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Data reported only if 4+ similar vessels fish in the region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3000" smtClean="0">
                <a:sym typeface="Wingdings" pitchFamily="2" charset="2"/>
              </a:rPr>
              <a:t>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1997 sample = 320 observations with 207 reported full data </a:t>
            </a:r>
            <a:endParaRPr lang="en-US" sz="2400">
              <a:sym typeface="Symbol"/>
            </a:endParaRPr>
          </a:p>
        </p:txBody>
      </p:sp>
      <p:sp>
        <p:nvSpPr>
          <p:cNvPr id="101380" name="TextBox 3"/>
          <p:cNvSpPr txBox="1">
            <a:spLocks noChangeArrowheads="1"/>
          </p:cNvSpPr>
          <p:nvPr/>
        </p:nvSpPr>
        <p:spPr bwMode="auto">
          <a:xfrm>
            <a:off x="457200" y="2362200"/>
            <a:ext cx="8001000" cy="6461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>
                <a:latin typeface="Tahoma" pitchFamily="34" charset="0"/>
                <a:cs typeface="Tahoma" pitchFamily="34" charset="0"/>
                <a:sym typeface="Symbol" pitchFamily="18" charset="2"/>
              </a:rPr>
              <a:t>Flores-Lagunes, A. and Schnier, K., “Sample Selection and Spatial Dependence,” Journal of Applied Econometrics, 27, 2, 2012, pp. 173-204.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z="3200" smtClean="0">
                <a:latin typeface="Arial" charset="0"/>
                <a:cs typeface="Arial" charset="0"/>
              </a:rPr>
              <a:t>Spatial Autocorrelation in a Sample Selection Model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8229600" cy="2819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2800" smtClean="0">
                <a:sym typeface="Wingdings" pitchFamily="2" charset="2"/>
              </a:rPr>
              <a:t>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LHS is catch per unit effort = CPUE</a:t>
            </a:r>
          </a:p>
          <a:p>
            <a:pPr marL="0" indent="0">
              <a:buFont typeface="Arial" charset="0"/>
              <a:buNone/>
            </a:pPr>
            <a:r>
              <a:rPr lang="en-US" altLang="en-US" sz="2800" smtClean="0">
                <a:sym typeface="Wingdings" pitchFamily="2" charset="2"/>
              </a:rPr>
              <a:t>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Site characteristics: MaxDepth, MinDepth, Biomass</a:t>
            </a:r>
          </a:p>
          <a:p>
            <a:pPr marL="0" indent="0">
              <a:buFont typeface="Arial" charset="0"/>
              <a:buNone/>
            </a:pPr>
            <a:r>
              <a:rPr lang="en-US" altLang="en-US" sz="2800" smtClean="0">
                <a:sym typeface="Wingdings" pitchFamily="2" charset="2"/>
              </a:rPr>
              <a:t>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Fleet characteristics: </a:t>
            </a:r>
          </a:p>
          <a:p>
            <a:pPr lvl="1"/>
            <a:r>
              <a:rPr lang="en-US" altLang="en-US" sz="2000" smtClean="0"/>
              <a:t>Catcher vessel (CV = 0/1)</a:t>
            </a:r>
          </a:p>
          <a:p>
            <a:pPr lvl="1"/>
            <a:r>
              <a:rPr lang="en-US" altLang="en-US" sz="2000" smtClean="0"/>
              <a:t>Hook and line (HAL = 0/1)</a:t>
            </a:r>
          </a:p>
          <a:p>
            <a:pPr lvl="1"/>
            <a:r>
              <a:rPr lang="en-US" altLang="en-US" sz="2000" smtClean="0"/>
              <a:t>Nonpelagic trawl gear (NPT = 0/1)</a:t>
            </a:r>
          </a:p>
          <a:p>
            <a:pPr lvl="1"/>
            <a:r>
              <a:rPr lang="en-US" altLang="en-US" sz="2000" smtClean="0"/>
              <a:t>Large (at least 125 feet) (Large = 0/1)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z="3200" smtClean="0">
                <a:latin typeface="Arial" charset="0"/>
                <a:cs typeface="Arial" charset="0"/>
              </a:rPr>
              <a:t>Spatial Autocorrelation in a Sample Selection Model</a:t>
            </a:r>
          </a:p>
        </p:txBody>
      </p:sp>
      <p:graphicFrame>
        <p:nvGraphicFramePr>
          <p:cNvPr id="105475" name="Object 2"/>
          <p:cNvGraphicFramePr>
            <a:graphicFrameLocks noChangeAspect="1"/>
          </p:cNvGraphicFramePr>
          <p:nvPr/>
        </p:nvGraphicFramePr>
        <p:xfrm>
          <a:off x="1905000" y="2362200"/>
          <a:ext cx="5181600" cy="3700463"/>
        </p:xfrm>
        <a:graphic>
          <a:graphicData uri="http://schemas.openxmlformats.org/presentationml/2006/ole">
            <p:oleObj spid="_x0000_s105475" name="Equation" r:id="rId4" imgW="2489200" imgH="17780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4267200" y="2286000"/>
            <a:ext cx="2819400" cy="1295400"/>
          </a:xfrm>
          <a:prstGeom prst="rect">
            <a:avLst/>
          </a:prstGeom>
          <a:solidFill>
            <a:srgbClr val="7030A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z="3200" smtClean="0">
                <a:latin typeface="Arial" charset="0"/>
                <a:cs typeface="Arial" charset="0"/>
              </a:rPr>
              <a:t>Spatial Autocorrelation in a Sample Selection Model</a:t>
            </a:r>
          </a:p>
        </p:txBody>
      </p:sp>
      <p:graphicFrame>
        <p:nvGraphicFramePr>
          <p:cNvPr id="107523" name="Object 2"/>
          <p:cNvGraphicFramePr>
            <a:graphicFrameLocks noChangeAspect="1"/>
          </p:cNvGraphicFramePr>
          <p:nvPr/>
        </p:nvGraphicFramePr>
        <p:xfrm>
          <a:off x="749300" y="2514600"/>
          <a:ext cx="7888288" cy="3276600"/>
        </p:xfrm>
        <a:graphic>
          <a:graphicData uri="http://schemas.openxmlformats.org/presentationml/2006/ole">
            <p:oleObj spid="_x0000_s107523" name="Equation" r:id="rId4" imgW="3759200" imgH="1562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Spatial Weights</a:t>
            </a:r>
          </a:p>
        </p:txBody>
      </p:sp>
      <p:graphicFrame>
        <p:nvGraphicFramePr>
          <p:cNvPr id="109571" name="Object 2"/>
          <p:cNvGraphicFramePr>
            <a:graphicFrameLocks noChangeAspect="1"/>
          </p:cNvGraphicFramePr>
          <p:nvPr/>
        </p:nvGraphicFramePr>
        <p:xfrm>
          <a:off x="2619375" y="2667000"/>
          <a:ext cx="3981450" cy="2590800"/>
        </p:xfrm>
        <a:graphic>
          <a:graphicData uri="http://schemas.openxmlformats.org/presentationml/2006/ole">
            <p:oleObj spid="_x0000_s109571" name="Equation" r:id="rId4" imgW="1600200" imgH="1041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Two Step Estimation</a:t>
            </a:r>
          </a:p>
        </p:txBody>
      </p:sp>
      <p:graphicFrame>
        <p:nvGraphicFramePr>
          <p:cNvPr id="111619" name="Object 2"/>
          <p:cNvGraphicFramePr>
            <a:graphicFrameLocks noChangeAspect="1"/>
          </p:cNvGraphicFramePr>
          <p:nvPr/>
        </p:nvGraphicFramePr>
        <p:xfrm>
          <a:off x="628650" y="2114550"/>
          <a:ext cx="8129588" cy="4076700"/>
        </p:xfrm>
        <a:graphic>
          <a:graphicData uri="http://schemas.openxmlformats.org/presentationml/2006/ole">
            <p:oleObj spid="_x0000_s111619" name="Equation" r:id="rId4" imgW="3873500" imgH="19431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143000" y="2438400"/>
            <a:ext cx="6019800" cy="2895600"/>
          </a:xfrm>
          <a:prstGeom prst="rect">
            <a:avLst/>
          </a:prstGeom>
          <a:solidFill>
            <a:srgbClr val="7030A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1621" name="Rectangle 6"/>
          <p:cNvSpPr>
            <a:spLocks noChangeArrowheads="1"/>
          </p:cNvSpPr>
          <p:nvPr/>
        </p:nvSpPr>
        <p:spPr bwMode="auto">
          <a:xfrm>
            <a:off x="304800" y="19812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200">
                <a:sym typeface="Wingdings" pitchFamily="2" charset="2"/>
              </a:rPr>
              <a:t></a:t>
            </a:r>
            <a:endParaRPr lang="en-US" altLang="en-US" sz="3200">
              <a:sym typeface="Symbol" pitchFamily="18" charset="2"/>
            </a:endParaRPr>
          </a:p>
        </p:txBody>
      </p:sp>
      <p:sp>
        <p:nvSpPr>
          <p:cNvPr id="111622" name="Rectangle 7"/>
          <p:cNvSpPr>
            <a:spLocks noChangeArrowheads="1"/>
          </p:cNvSpPr>
          <p:nvPr/>
        </p:nvSpPr>
        <p:spPr bwMode="auto">
          <a:xfrm>
            <a:off x="352425" y="5245100"/>
            <a:ext cx="685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200">
                <a:sym typeface="Wingdings" pitchFamily="2" charset="2"/>
              </a:rPr>
              <a:t></a:t>
            </a:r>
            <a:endParaRPr lang="en-US" altLang="en-US" sz="320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6137</TotalTime>
  <Words>986</Words>
  <Application>Microsoft Office PowerPoint</Application>
  <PresentationFormat>On-screen Show (4:3)</PresentationFormat>
  <Paragraphs>154</Paragraphs>
  <Slides>52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Office Theme</vt:lpstr>
      <vt:lpstr>Bitmap Image</vt:lpstr>
      <vt:lpstr>Equation</vt:lpstr>
      <vt:lpstr>Econometric Analysis of Panel Data</vt:lpstr>
      <vt:lpstr>Econometric Analysis of Panel Data</vt:lpstr>
      <vt:lpstr>Nonlinear Models with Spatial Data</vt:lpstr>
      <vt:lpstr>Applications</vt:lpstr>
      <vt:lpstr>Hypothesis of Spatial Autocorrelation</vt:lpstr>
      <vt:lpstr>Testing for Spatial Autocorrelation</vt:lpstr>
      <vt:lpstr>Modeling Spatial Autocorrelation</vt:lpstr>
      <vt:lpstr>Spatial Autoregression</vt:lpstr>
      <vt:lpstr>Generalized Regression</vt:lpstr>
      <vt:lpstr>Spatial Autocorrelation in Regression</vt:lpstr>
      <vt:lpstr>Panel Data Application: Spatial Autocorrelation</vt:lpstr>
      <vt:lpstr>Slide 12</vt:lpstr>
      <vt:lpstr>Spatial Autocorrelation in a Panel</vt:lpstr>
      <vt:lpstr> Spatial Autoregression in a Linear Model</vt:lpstr>
      <vt:lpstr> Spatial Autocorrelation in Regression</vt:lpstr>
      <vt:lpstr>Panel Data Applications </vt:lpstr>
      <vt:lpstr>Analytical Environment</vt:lpstr>
      <vt:lpstr>Practical Obstacles</vt:lpstr>
      <vt:lpstr>Slide 19</vt:lpstr>
      <vt:lpstr>Outcomes in Nonlinear Settings</vt:lpstr>
      <vt:lpstr>Modeling Discrete Outcomes</vt:lpstr>
      <vt:lpstr>Nonlinear Spatial Modeling</vt:lpstr>
      <vt:lpstr>Two Platforms</vt:lpstr>
      <vt:lpstr>Maximum Likelihood Estimation Cross Section Case: Binary Outcome</vt:lpstr>
      <vt:lpstr>Cross Section Case: n Observations</vt:lpstr>
      <vt:lpstr>Spatially Correlated Observations Correlation Based on Unobservables</vt:lpstr>
      <vt:lpstr>Spatially Correlated Observations Based on Correlated Utilities</vt:lpstr>
      <vt:lpstr>LogL for an Unrestricted BC Model</vt:lpstr>
      <vt:lpstr>Slide 29</vt:lpstr>
      <vt:lpstr>Slide 30</vt:lpstr>
      <vt:lpstr>Slide 31</vt:lpstr>
      <vt:lpstr>GMM in the Base Case with  = 0</vt:lpstr>
      <vt:lpstr>GMM in the Spatial Autocorrelation Model</vt:lpstr>
      <vt:lpstr>Slide 34</vt:lpstr>
      <vt:lpstr>Pseudo Maximum Likelihood</vt:lpstr>
      <vt:lpstr>Pseudo MLE</vt:lpstr>
      <vt:lpstr>Slide 37</vt:lpstr>
      <vt:lpstr>Slide 38</vt:lpstr>
      <vt:lpstr>Partial MLE  (Looks Like Case, 1992)</vt:lpstr>
      <vt:lpstr>Bivariate Probit</vt:lpstr>
      <vt:lpstr>An Ordered Choice Model (OCM)</vt:lpstr>
      <vt:lpstr>OCM for Land Use Intensity</vt:lpstr>
      <vt:lpstr>Unordered Multinomial Choice</vt:lpstr>
      <vt:lpstr>Spatial Multinomial Probit</vt:lpstr>
      <vt:lpstr>Slide 45</vt:lpstr>
      <vt:lpstr>Canonical Model for Counts</vt:lpstr>
      <vt:lpstr>Spatial Autocorrelation in a Sample Selection Model</vt:lpstr>
      <vt:lpstr>Spatial Autocorrelation in a Sample Selection Model</vt:lpstr>
      <vt:lpstr>Spatial Autocorrelation in a Sample Selection Model</vt:lpstr>
      <vt:lpstr>Spatial Autocorrelation in a Sample Selection Model</vt:lpstr>
      <vt:lpstr>Spatial Weights</vt:lpstr>
      <vt:lpstr>Two Step Estimation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</dc:creator>
  <cp:lastModifiedBy>BG</cp:lastModifiedBy>
  <cp:revision>220</cp:revision>
  <dcterms:created xsi:type="dcterms:W3CDTF">2011-05-10T16:36:56Z</dcterms:created>
  <dcterms:modified xsi:type="dcterms:W3CDTF">2019-12-22T20:38:45Z</dcterms:modified>
</cp:coreProperties>
</file>