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2" r:id="rId1"/>
  </p:sldMasterIdLst>
  <p:notesMasterIdLst>
    <p:notesMasterId r:id="rId118"/>
  </p:notesMasterIdLst>
  <p:handoutMasterIdLst>
    <p:handoutMasterId r:id="rId119"/>
  </p:handoutMasterIdLst>
  <p:sldIdLst>
    <p:sldId id="616" r:id="rId2"/>
    <p:sldId id="434" r:id="rId3"/>
    <p:sldId id="619" r:id="rId4"/>
    <p:sldId id="535" r:id="rId5"/>
    <p:sldId id="620" r:id="rId6"/>
    <p:sldId id="621" r:id="rId7"/>
    <p:sldId id="617" r:id="rId8"/>
    <p:sldId id="649" r:id="rId9"/>
    <p:sldId id="650" r:id="rId10"/>
    <p:sldId id="651" r:id="rId11"/>
    <p:sldId id="652" r:id="rId12"/>
    <p:sldId id="537" r:id="rId13"/>
    <p:sldId id="538" r:id="rId14"/>
    <p:sldId id="539" r:id="rId15"/>
    <p:sldId id="540" r:id="rId16"/>
    <p:sldId id="541" r:id="rId17"/>
    <p:sldId id="542" r:id="rId18"/>
    <p:sldId id="543" r:id="rId19"/>
    <p:sldId id="544" r:id="rId20"/>
    <p:sldId id="545" r:id="rId21"/>
    <p:sldId id="546" r:id="rId22"/>
    <p:sldId id="547" r:id="rId23"/>
    <p:sldId id="548" r:id="rId24"/>
    <p:sldId id="549" r:id="rId25"/>
    <p:sldId id="551" r:id="rId26"/>
    <p:sldId id="552" r:id="rId27"/>
    <p:sldId id="553" r:id="rId28"/>
    <p:sldId id="554" r:id="rId29"/>
    <p:sldId id="653" r:id="rId30"/>
    <p:sldId id="654" r:id="rId31"/>
    <p:sldId id="601" r:id="rId32"/>
    <p:sldId id="602" r:id="rId33"/>
    <p:sldId id="603" r:id="rId34"/>
    <p:sldId id="604" r:id="rId35"/>
    <p:sldId id="605" r:id="rId36"/>
    <p:sldId id="606" r:id="rId37"/>
    <p:sldId id="607" r:id="rId38"/>
    <p:sldId id="655" r:id="rId39"/>
    <p:sldId id="656" r:id="rId40"/>
    <p:sldId id="657" r:id="rId41"/>
    <p:sldId id="658" r:id="rId42"/>
    <p:sldId id="659" r:id="rId43"/>
    <p:sldId id="660" r:id="rId44"/>
    <p:sldId id="661" r:id="rId45"/>
    <p:sldId id="662" r:id="rId46"/>
    <p:sldId id="663" r:id="rId47"/>
    <p:sldId id="664" r:id="rId48"/>
    <p:sldId id="665" r:id="rId49"/>
    <p:sldId id="666" r:id="rId50"/>
    <p:sldId id="667" r:id="rId51"/>
    <p:sldId id="668" r:id="rId52"/>
    <p:sldId id="669" r:id="rId53"/>
    <p:sldId id="670" r:id="rId54"/>
    <p:sldId id="671" r:id="rId55"/>
    <p:sldId id="672" r:id="rId56"/>
    <p:sldId id="608" r:id="rId57"/>
    <p:sldId id="673" r:id="rId58"/>
    <p:sldId id="674" r:id="rId59"/>
    <p:sldId id="675" r:id="rId60"/>
    <p:sldId id="676" r:id="rId61"/>
    <p:sldId id="677" r:id="rId62"/>
    <p:sldId id="678" r:id="rId63"/>
    <p:sldId id="679" r:id="rId64"/>
    <p:sldId id="558" r:id="rId65"/>
    <p:sldId id="609" r:id="rId66"/>
    <p:sldId id="610" r:id="rId67"/>
    <p:sldId id="611" r:id="rId68"/>
    <p:sldId id="559" r:id="rId69"/>
    <p:sldId id="560" r:id="rId70"/>
    <p:sldId id="561" r:id="rId71"/>
    <p:sldId id="680" r:id="rId72"/>
    <p:sldId id="562" r:id="rId73"/>
    <p:sldId id="615" r:id="rId74"/>
    <p:sldId id="563" r:id="rId75"/>
    <p:sldId id="564" r:id="rId76"/>
    <p:sldId id="565" r:id="rId77"/>
    <p:sldId id="566" r:id="rId78"/>
    <p:sldId id="567" r:id="rId79"/>
    <p:sldId id="577" r:id="rId80"/>
    <p:sldId id="587" r:id="rId81"/>
    <p:sldId id="626" r:id="rId82"/>
    <p:sldId id="627" r:id="rId83"/>
    <p:sldId id="628" r:id="rId84"/>
    <p:sldId id="629" r:id="rId85"/>
    <p:sldId id="630" r:id="rId86"/>
    <p:sldId id="631" r:id="rId87"/>
    <p:sldId id="632" r:id="rId88"/>
    <p:sldId id="633" r:id="rId89"/>
    <p:sldId id="634" r:id="rId90"/>
    <p:sldId id="635" r:id="rId91"/>
    <p:sldId id="636" r:id="rId92"/>
    <p:sldId id="637" r:id="rId93"/>
    <p:sldId id="638" r:id="rId94"/>
    <p:sldId id="639" r:id="rId95"/>
    <p:sldId id="640" r:id="rId96"/>
    <p:sldId id="641" r:id="rId97"/>
    <p:sldId id="642" r:id="rId98"/>
    <p:sldId id="644" r:id="rId99"/>
    <p:sldId id="645" r:id="rId100"/>
    <p:sldId id="646" r:id="rId101"/>
    <p:sldId id="647" r:id="rId102"/>
    <p:sldId id="648" r:id="rId103"/>
    <p:sldId id="588" r:id="rId104"/>
    <p:sldId id="589" r:id="rId105"/>
    <p:sldId id="590" r:id="rId106"/>
    <p:sldId id="591" r:id="rId107"/>
    <p:sldId id="592" r:id="rId108"/>
    <p:sldId id="593" r:id="rId109"/>
    <p:sldId id="594" r:id="rId110"/>
    <p:sldId id="595" r:id="rId111"/>
    <p:sldId id="596" r:id="rId112"/>
    <p:sldId id="598" r:id="rId113"/>
    <p:sldId id="599" r:id="rId114"/>
    <p:sldId id="622" r:id="rId115"/>
    <p:sldId id="623" r:id="rId116"/>
    <p:sldId id="624" r:id="rId1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ECFF"/>
    <a:srgbClr val="FF3300"/>
    <a:srgbClr val="0066FF"/>
    <a:srgbClr val="0099FF"/>
    <a:srgbClr val="3399FF"/>
    <a:srgbClr val="0033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6461" autoAdjust="0"/>
    <p:restoredTop sz="94636" autoAdjust="0"/>
  </p:normalViewPr>
  <p:slideViewPr>
    <p:cSldViewPr>
      <p:cViewPr>
        <p:scale>
          <a:sx n="75" d="100"/>
          <a:sy n="75" d="100"/>
        </p:scale>
        <p:origin x="-2011" y="-18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88.wmf"/><Relationship Id="rId1" Type="http://schemas.openxmlformats.org/officeDocument/2006/relationships/image" Target="../media/image87.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image" Target="../media/image9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0B7BF63-B6CA-471F-A2B2-FFB884C83680}"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13B0790-F967-4867-AC3E-5403C1AB46D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07978E2D-0BB4-4E50-8CED-B7F92EF37B39}" type="slidenum">
              <a:rPr lang="en-US" altLang="en-US"/>
              <a:pPr/>
              <a:t>1</a:t>
            </a:fld>
            <a:endParaRPr lang="en-US"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A5BB00C0-7A61-4E26-A489-9855EB3DAFB4}" type="slidenum">
              <a:rPr lang="en-US" altLang="en-US"/>
              <a:pPr/>
              <a:t>2</a:t>
            </a:fld>
            <a:endParaRPr lang="en-US" alt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endParaRPr lang="en-US" altLang="en-US" smtClean="0"/>
          </a:p>
        </p:txBody>
      </p:sp>
      <p:sp>
        <p:nvSpPr>
          <p:cNvPr id="12292" name="Slide Number Placeholder 3"/>
          <p:cNvSpPr>
            <a:spLocks noGrp="1"/>
          </p:cNvSpPr>
          <p:nvPr>
            <p:ph type="sldNum" sz="quarter" idx="5"/>
          </p:nvPr>
        </p:nvSpPr>
        <p:spPr>
          <a:noFill/>
        </p:spPr>
        <p:txBody>
          <a:bodyPr/>
          <a:lstStyle/>
          <a:p>
            <a:fld id="{EB70BA76-A549-4912-A1A3-0BE73D07262A}" type="slidenum">
              <a:rPr lang="en-US" altLang="en-US"/>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0097" indent="-280807">
              <a:defRPr>
                <a:solidFill>
                  <a:schemeClr val="tx1"/>
                </a:solidFill>
                <a:latin typeface="Arial" charset="0"/>
                <a:cs typeface="Arial" charset="0"/>
              </a:defRPr>
            </a:lvl2pPr>
            <a:lvl3pPr marL="1123226" indent="-224645">
              <a:defRPr>
                <a:solidFill>
                  <a:schemeClr val="tx1"/>
                </a:solidFill>
                <a:latin typeface="Arial" charset="0"/>
                <a:cs typeface="Arial" charset="0"/>
              </a:defRPr>
            </a:lvl3pPr>
            <a:lvl4pPr marL="1572517" indent="-224645">
              <a:defRPr>
                <a:solidFill>
                  <a:schemeClr val="tx1"/>
                </a:solidFill>
                <a:latin typeface="Arial" charset="0"/>
                <a:cs typeface="Arial" charset="0"/>
              </a:defRPr>
            </a:lvl4pPr>
            <a:lvl5pPr marL="2021807" indent="-224645">
              <a:defRPr>
                <a:solidFill>
                  <a:schemeClr val="tx1"/>
                </a:solidFill>
                <a:latin typeface="Arial" charset="0"/>
                <a:cs typeface="Arial" charset="0"/>
              </a:defRPr>
            </a:lvl5pPr>
            <a:lvl6pPr marL="2471097" indent="-224645" eaLnBrk="0" fontAlgn="base" hangingPunct="0">
              <a:spcBef>
                <a:spcPct val="0"/>
              </a:spcBef>
              <a:spcAft>
                <a:spcPct val="0"/>
              </a:spcAft>
              <a:defRPr>
                <a:solidFill>
                  <a:schemeClr val="tx1"/>
                </a:solidFill>
                <a:latin typeface="Arial" charset="0"/>
                <a:cs typeface="Arial" charset="0"/>
              </a:defRPr>
            </a:lvl6pPr>
            <a:lvl7pPr marL="2920388" indent="-224645" eaLnBrk="0" fontAlgn="base" hangingPunct="0">
              <a:spcBef>
                <a:spcPct val="0"/>
              </a:spcBef>
              <a:spcAft>
                <a:spcPct val="0"/>
              </a:spcAft>
              <a:defRPr>
                <a:solidFill>
                  <a:schemeClr val="tx1"/>
                </a:solidFill>
                <a:latin typeface="Arial" charset="0"/>
                <a:cs typeface="Arial" charset="0"/>
              </a:defRPr>
            </a:lvl7pPr>
            <a:lvl8pPr marL="3369678" indent="-224645" eaLnBrk="0" fontAlgn="base" hangingPunct="0">
              <a:spcBef>
                <a:spcPct val="0"/>
              </a:spcBef>
              <a:spcAft>
                <a:spcPct val="0"/>
              </a:spcAft>
              <a:defRPr>
                <a:solidFill>
                  <a:schemeClr val="tx1"/>
                </a:solidFill>
                <a:latin typeface="Arial" charset="0"/>
                <a:cs typeface="Arial" charset="0"/>
              </a:defRPr>
            </a:lvl8pPr>
            <a:lvl9pPr marL="3818969" indent="-224645" eaLnBrk="0" fontAlgn="base" hangingPunct="0">
              <a:spcBef>
                <a:spcPct val="0"/>
              </a:spcBef>
              <a:spcAft>
                <a:spcPct val="0"/>
              </a:spcAft>
              <a:defRPr>
                <a:solidFill>
                  <a:schemeClr val="tx1"/>
                </a:solidFill>
                <a:latin typeface="Arial" charset="0"/>
                <a:cs typeface="Arial" charset="0"/>
              </a:defRPr>
            </a:lvl9pPr>
          </a:lstStyle>
          <a:p>
            <a:fld id="{BDDA7D8F-467F-4EF4-BDD8-C32D00CFC476}" type="slidenum">
              <a:rPr lang="en-US" altLang="en-US"/>
              <a:pPr/>
              <a:t>5</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 xmlns:p14="http://schemas.microsoft.com/office/powerpoint/2010/main" val="3614162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endParaRPr lang="en-US" altLang="en-US" smtClean="0"/>
          </a:p>
        </p:txBody>
      </p:sp>
      <p:sp>
        <p:nvSpPr>
          <p:cNvPr id="17412" name="Slide Number Placeholder 3"/>
          <p:cNvSpPr>
            <a:spLocks noGrp="1"/>
          </p:cNvSpPr>
          <p:nvPr>
            <p:ph type="sldNum" sz="quarter" idx="5"/>
          </p:nvPr>
        </p:nvSpPr>
        <p:spPr>
          <a:noFill/>
        </p:spPr>
        <p:txBody>
          <a:bodyPr/>
          <a:lstStyle/>
          <a:p>
            <a:fld id="{7F69BEF5-72F3-4AA3-97D3-405DAA82D5D3}" type="slidenum">
              <a:rPr lang="en-US" altLang="en-US"/>
              <a:pPr/>
              <a:t>12</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eaLnBrk="1" hangingPunct="1"/>
            <a:endParaRPr lang="en-US" altLang="en-US" smtClean="0"/>
          </a:p>
        </p:txBody>
      </p:sp>
      <p:sp>
        <p:nvSpPr>
          <p:cNvPr id="19460" name="Slide Number Placeholder 3"/>
          <p:cNvSpPr>
            <a:spLocks noGrp="1"/>
          </p:cNvSpPr>
          <p:nvPr>
            <p:ph type="sldNum" sz="quarter" idx="5"/>
          </p:nvPr>
        </p:nvSpPr>
        <p:spPr>
          <a:noFill/>
        </p:spPr>
        <p:txBody>
          <a:bodyPr/>
          <a:lstStyle/>
          <a:p>
            <a:fld id="{8C194543-E9FF-40EF-BD05-73A8121BF517}" type="slidenum">
              <a:rPr lang="en-US" altLang="en-US"/>
              <a:pPr/>
              <a:t>13</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eaLnBrk="1" hangingPunct="1"/>
            <a:endParaRPr lang="en-US" altLang="en-US" smtClean="0"/>
          </a:p>
        </p:txBody>
      </p:sp>
      <p:sp>
        <p:nvSpPr>
          <p:cNvPr id="21508" name="Slide Number Placeholder 3"/>
          <p:cNvSpPr>
            <a:spLocks noGrp="1"/>
          </p:cNvSpPr>
          <p:nvPr>
            <p:ph type="sldNum" sz="quarter" idx="5"/>
          </p:nvPr>
        </p:nvSpPr>
        <p:spPr>
          <a:noFill/>
        </p:spPr>
        <p:txBody>
          <a:bodyPr/>
          <a:lstStyle/>
          <a:p>
            <a:fld id="{8B26D2F6-C671-46DF-848C-4C8C557713AE}" type="slidenum">
              <a:rPr lang="en-US" altLang="en-US"/>
              <a:pPr/>
              <a:t>14</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eaLnBrk="1" hangingPunct="1"/>
            <a:endParaRPr lang="en-US" altLang="en-US" smtClean="0"/>
          </a:p>
        </p:txBody>
      </p:sp>
      <p:sp>
        <p:nvSpPr>
          <p:cNvPr id="23556" name="Slide Number Placeholder 3"/>
          <p:cNvSpPr>
            <a:spLocks noGrp="1"/>
          </p:cNvSpPr>
          <p:nvPr>
            <p:ph type="sldNum" sz="quarter" idx="5"/>
          </p:nvPr>
        </p:nvSpPr>
        <p:spPr>
          <a:noFill/>
        </p:spPr>
        <p:txBody>
          <a:bodyPr/>
          <a:lstStyle/>
          <a:p>
            <a:fld id="{67898671-20AB-4C8E-AF51-10EB3E9E3B69}" type="slidenum">
              <a:rPr lang="en-US" altLang="en-US"/>
              <a:pPr/>
              <a:t>15</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endParaRPr lang="en-US" altLang="en-US" smtClean="0"/>
          </a:p>
        </p:txBody>
      </p:sp>
      <p:sp>
        <p:nvSpPr>
          <p:cNvPr id="25604" name="Slide Number Placeholder 3"/>
          <p:cNvSpPr>
            <a:spLocks noGrp="1"/>
          </p:cNvSpPr>
          <p:nvPr>
            <p:ph type="sldNum" sz="quarter" idx="5"/>
          </p:nvPr>
        </p:nvSpPr>
        <p:spPr>
          <a:noFill/>
        </p:spPr>
        <p:txBody>
          <a:bodyPr/>
          <a:lstStyle/>
          <a:p>
            <a:fld id="{039AF724-C3DE-47D3-9892-54D0964FEACF}" type="slidenum">
              <a:rPr lang="en-US" altLang="en-US"/>
              <a:pPr/>
              <a:t>16</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endParaRPr lang="en-US" altLang="en-US" smtClean="0"/>
          </a:p>
        </p:txBody>
      </p:sp>
      <p:sp>
        <p:nvSpPr>
          <p:cNvPr id="28676" name="Slide Number Placeholder 3"/>
          <p:cNvSpPr>
            <a:spLocks noGrp="1"/>
          </p:cNvSpPr>
          <p:nvPr>
            <p:ph type="sldNum" sz="quarter" idx="5"/>
          </p:nvPr>
        </p:nvSpPr>
        <p:spPr>
          <a:noFill/>
        </p:spPr>
        <p:txBody>
          <a:bodyPr/>
          <a:lstStyle/>
          <a:p>
            <a:fld id="{9AC597F7-79A6-4CD8-A6B6-9E3A52186758}" type="slidenum">
              <a:rPr lang="en-US" altLang="en-US"/>
              <a:pPr/>
              <a:t>18</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altLang="en-US" smtClean="0"/>
          </a:p>
        </p:txBody>
      </p:sp>
      <p:sp>
        <p:nvSpPr>
          <p:cNvPr id="30724" name="Slide Number Placeholder 3"/>
          <p:cNvSpPr>
            <a:spLocks noGrp="1"/>
          </p:cNvSpPr>
          <p:nvPr>
            <p:ph type="sldNum" sz="quarter" idx="5"/>
          </p:nvPr>
        </p:nvSpPr>
        <p:spPr>
          <a:noFill/>
        </p:spPr>
        <p:txBody>
          <a:bodyPr/>
          <a:lstStyle/>
          <a:p>
            <a:fld id="{CF52FA95-A6EC-40B3-B3A2-50012239039B}" type="slidenum">
              <a:rPr lang="en-US" altLang="en-US"/>
              <a:pPr/>
              <a:t>19</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altLang="en-US" smtClean="0"/>
          </a:p>
        </p:txBody>
      </p:sp>
      <p:sp>
        <p:nvSpPr>
          <p:cNvPr id="32772" name="Slide Number Placeholder 3"/>
          <p:cNvSpPr>
            <a:spLocks noGrp="1"/>
          </p:cNvSpPr>
          <p:nvPr>
            <p:ph type="sldNum" sz="quarter" idx="5"/>
          </p:nvPr>
        </p:nvSpPr>
        <p:spPr>
          <a:noFill/>
        </p:spPr>
        <p:txBody>
          <a:bodyPr/>
          <a:lstStyle/>
          <a:p>
            <a:fld id="{63EBA234-AF8B-4602-BF2E-8D85EB376530}" type="slidenum">
              <a:rPr lang="en-US" altLang="en-US"/>
              <a:pPr/>
              <a:t>20</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altLang="en-US" smtClean="0"/>
          </a:p>
        </p:txBody>
      </p:sp>
      <p:sp>
        <p:nvSpPr>
          <p:cNvPr id="34820" name="Slide Number Placeholder 3"/>
          <p:cNvSpPr>
            <a:spLocks noGrp="1"/>
          </p:cNvSpPr>
          <p:nvPr>
            <p:ph type="sldNum" sz="quarter" idx="5"/>
          </p:nvPr>
        </p:nvSpPr>
        <p:spPr>
          <a:noFill/>
        </p:spPr>
        <p:txBody>
          <a:bodyPr/>
          <a:lstStyle/>
          <a:p>
            <a:fld id="{BE1920F1-EA40-4D44-B607-D3829B39AFFF}" type="slidenum">
              <a:rPr lang="en-US" altLang="en-US"/>
              <a:pPr/>
              <a:t>21</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altLang="en-US" smtClean="0"/>
          </a:p>
        </p:txBody>
      </p:sp>
      <p:sp>
        <p:nvSpPr>
          <p:cNvPr id="36868" name="Slide Number Placeholder 3"/>
          <p:cNvSpPr>
            <a:spLocks noGrp="1"/>
          </p:cNvSpPr>
          <p:nvPr>
            <p:ph type="sldNum" sz="quarter" idx="5"/>
          </p:nvPr>
        </p:nvSpPr>
        <p:spPr>
          <a:noFill/>
        </p:spPr>
        <p:txBody>
          <a:bodyPr/>
          <a:lstStyle/>
          <a:p>
            <a:fld id="{171E63EF-1414-470E-BE3A-54B14401854E}" type="slidenum">
              <a:rPr lang="en-US" altLang="en-US"/>
              <a:pPr/>
              <a:t>22</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altLang="en-US" smtClean="0"/>
          </a:p>
        </p:txBody>
      </p:sp>
      <p:sp>
        <p:nvSpPr>
          <p:cNvPr id="38916" name="Slide Number Placeholder 3"/>
          <p:cNvSpPr>
            <a:spLocks noGrp="1"/>
          </p:cNvSpPr>
          <p:nvPr>
            <p:ph type="sldNum" sz="quarter" idx="5"/>
          </p:nvPr>
        </p:nvSpPr>
        <p:spPr>
          <a:noFill/>
        </p:spPr>
        <p:txBody>
          <a:bodyPr/>
          <a:lstStyle/>
          <a:p>
            <a:fld id="{0CF0A796-F893-4B09-8C67-6D53E01CC863}" type="slidenum">
              <a:rPr lang="en-US" altLang="en-US"/>
              <a:pPr/>
              <a:t>23</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altLang="en-US" smtClean="0"/>
          </a:p>
        </p:txBody>
      </p:sp>
      <p:sp>
        <p:nvSpPr>
          <p:cNvPr id="40964" name="Slide Number Placeholder 3"/>
          <p:cNvSpPr>
            <a:spLocks noGrp="1"/>
          </p:cNvSpPr>
          <p:nvPr>
            <p:ph type="sldNum" sz="quarter" idx="5"/>
          </p:nvPr>
        </p:nvSpPr>
        <p:spPr>
          <a:noFill/>
        </p:spPr>
        <p:txBody>
          <a:bodyPr/>
          <a:lstStyle/>
          <a:p>
            <a:fld id="{F2ED6913-A59E-47A3-9EE3-990442C4A844}" type="slidenum">
              <a:rPr lang="en-US" altLang="en-US"/>
              <a:pPr/>
              <a:t>24</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altLang="en-US" smtClean="0"/>
          </a:p>
        </p:txBody>
      </p:sp>
      <p:sp>
        <p:nvSpPr>
          <p:cNvPr id="45060" name="Slide Number Placeholder 3"/>
          <p:cNvSpPr>
            <a:spLocks noGrp="1"/>
          </p:cNvSpPr>
          <p:nvPr>
            <p:ph type="sldNum" sz="quarter" idx="5"/>
          </p:nvPr>
        </p:nvSpPr>
        <p:spPr>
          <a:noFill/>
        </p:spPr>
        <p:txBody>
          <a:bodyPr/>
          <a:lstStyle/>
          <a:p>
            <a:fld id="{6DCEA327-01B2-4706-9316-E4FEAE13F116}" type="slidenum">
              <a:rPr lang="en-US" altLang="en-US"/>
              <a:pPr/>
              <a:t>25</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altLang="en-US" smtClean="0"/>
          </a:p>
        </p:txBody>
      </p:sp>
      <p:sp>
        <p:nvSpPr>
          <p:cNvPr id="47108" name="Slide Number Placeholder 3"/>
          <p:cNvSpPr>
            <a:spLocks noGrp="1"/>
          </p:cNvSpPr>
          <p:nvPr>
            <p:ph type="sldNum" sz="quarter" idx="5"/>
          </p:nvPr>
        </p:nvSpPr>
        <p:spPr>
          <a:noFill/>
        </p:spPr>
        <p:txBody>
          <a:bodyPr/>
          <a:lstStyle/>
          <a:p>
            <a:fld id="{58B2C623-3A6D-4722-9A32-063D4A220DE1}" type="slidenum">
              <a:rPr lang="en-US" altLang="en-US"/>
              <a:pPr/>
              <a:t>26</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altLang="en-US" smtClean="0"/>
          </a:p>
        </p:txBody>
      </p:sp>
      <p:sp>
        <p:nvSpPr>
          <p:cNvPr id="49156" name="Slide Number Placeholder 3"/>
          <p:cNvSpPr>
            <a:spLocks noGrp="1"/>
          </p:cNvSpPr>
          <p:nvPr>
            <p:ph type="sldNum" sz="quarter" idx="5"/>
          </p:nvPr>
        </p:nvSpPr>
        <p:spPr>
          <a:noFill/>
        </p:spPr>
        <p:txBody>
          <a:bodyPr/>
          <a:lstStyle/>
          <a:p>
            <a:fld id="{918FC04D-0C7B-42B3-9801-292AD9513947}" type="slidenum">
              <a:rPr lang="en-US" altLang="en-US"/>
              <a:pPr/>
              <a:t>27</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altLang="en-US" smtClean="0"/>
          </a:p>
        </p:txBody>
      </p:sp>
      <p:sp>
        <p:nvSpPr>
          <p:cNvPr id="51204" name="Slide Number Placeholder 3"/>
          <p:cNvSpPr>
            <a:spLocks noGrp="1"/>
          </p:cNvSpPr>
          <p:nvPr>
            <p:ph type="sldNum" sz="quarter" idx="5"/>
          </p:nvPr>
        </p:nvSpPr>
        <p:spPr>
          <a:noFill/>
        </p:spPr>
        <p:txBody>
          <a:bodyPr/>
          <a:lstStyle/>
          <a:p>
            <a:fld id="{6D2680E7-F92D-4D5D-AC25-C58AA925FD60}" type="slidenum">
              <a:rPr lang="en-US" altLang="en-US"/>
              <a:pPr/>
              <a:t>28</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9B94C5D3-A7C9-4304-9C78-CF9A800CDD59}" type="slidenum">
              <a:rPr lang="en-US" altLang="en-US"/>
              <a:pPr/>
              <a:t>29</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2264E25D-CEF8-4BA3-93AD-8FB02DA88628}" type="slidenum">
              <a:rPr lang="en-US" altLang="en-US"/>
              <a:pPr/>
              <a:t>30</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altLang="en-US" smtClean="0"/>
          </a:p>
        </p:txBody>
      </p:sp>
      <p:sp>
        <p:nvSpPr>
          <p:cNvPr id="59396" name="Slide Number Placeholder 3"/>
          <p:cNvSpPr>
            <a:spLocks noGrp="1"/>
          </p:cNvSpPr>
          <p:nvPr>
            <p:ph type="sldNum" sz="quarter" idx="5"/>
          </p:nvPr>
        </p:nvSpPr>
        <p:spPr>
          <a:noFill/>
        </p:spPr>
        <p:txBody>
          <a:bodyPr/>
          <a:lstStyle/>
          <a:p>
            <a:fld id="{B8D0F04D-3397-4A66-996C-54D96B3E6CA7}" type="slidenum">
              <a:rPr lang="en-US" altLang="en-US"/>
              <a:pPr/>
              <a:t>31</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A11890B-247C-4064-A852-36B62E9C97D4}" type="slidenum">
              <a:rPr lang="en-US" altLang="en-US"/>
              <a:pPr/>
              <a:t>32</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23628FD-3FE1-478E-96F1-26A745CF0B1B}" type="slidenum">
              <a:rPr lang="en-US" altLang="en-US"/>
              <a:pPr/>
              <a:t>33</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00331A3-857E-4C22-B506-C422015149C0}" type="slidenum">
              <a:rPr lang="en-US" altLang="en-US"/>
              <a:pPr/>
              <a:t>34</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5E9461B5-9FC2-44A3-B564-ED24D345E956}" type="slidenum">
              <a:rPr lang="en-US" altLang="en-US"/>
              <a:pPr/>
              <a:t>35</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21DCEC8D-95D9-449D-A3D1-F4013764A847}" type="slidenum">
              <a:rPr lang="en-US" altLang="en-US"/>
              <a:pPr/>
              <a:t>36</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8A3C39C-60D0-47D4-814C-287DB8779699}" type="slidenum">
              <a:rPr lang="en-US" altLang="en-US"/>
              <a:pPr/>
              <a:t>37</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pPr eaLnBrk="1" hangingPunct="1"/>
            <a:endParaRPr lang="en-US" altLang="en-US" smtClean="0"/>
          </a:p>
        </p:txBody>
      </p:sp>
      <p:sp>
        <p:nvSpPr>
          <p:cNvPr id="133124" name="Slide Number Placeholder 3"/>
          <p:cNvSpPr>
            <a:spLocks noGrp="1"/>
          </p:cNvSpPr>
          <p:nvPr>
            <p:ph type="sldNum" sz="quarter" idx="5"/>
          </p:nvPr>
        </p:nvSpPr>
        <p:spPr>
          <a:noFill/>
        </p:spPr>
        <p:txBody>
          <a:bodyPr/>
          <a:lstStyle/>
          <a:p>
            <a:fld id="{F749116E-6661-41B5-8C17-6830822A60A1}" type="slidenum">
              <a:rPr lang="en-US" altLang="en-US"/>
              <a:pPr/>
              <a:t>38</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D0E0F3B6-0AB8-477F-ADDF-5DEA368F2CD8}" type="slidenum">
              <a:rPr lang="en-US" altLang="en-US"/>
              <a:pPr/>
              <a:t>39</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endParaRPr lang="en-US" altLang="en-US" smtClean="0"/>
          </a:p>
        </p:txBody>
      </p:sp>
      <p:sp>
        <p:nvSpPr>
          <p:cNvPr id="137220" name="Slide Number Placeholder 3"/>
          <p:cNvSpPr>
            <a:spLocks noGrp="1"/>
          </p:cNvSpPr>
          <p:nvPr>
            <p:ph type="sldNum" sz="quarter" idx="5"/>
          </p:nvPr>
        </p:nvSpPr>
        <p:spPr>
          <a:noFill/>
        </p:spPr>
        <p:txBody>
          <a:bodyPr/>
          <a:lstStyle/>
          <a:p>
            <a:fld id="{14176B6F-02DD-4293-95CB-0553BAEA2A72}" type="slidenum">
              <a:rPr lang="en-US" altLang="en-US"/>
              <a:pPr/>
              <a:t>40</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8166C49F-99BC-460F-9FA9-2C22247ADFCF}" type="slidenum">
              <a:rPr lang="en-US" altLang="en-US"/>
              <a:pPr/>
              <a:t>41</a:t>
            </a:fld>
            <a:endParaRPr lang="en-US" alt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10BB5F11-08EC-4222-A1EE-E78B75DE47AE}" type="slidenum">
              <a:rPr lang="en-US" altLang="en-US"/>
              <a:pPr/>
              <a:t>42</a:t>
            </a:fld>
            <a:endParaRPr lang="en-US"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E0A67030-A4A5-49D3-B179-2734F0187B32}" type="slidenum">
              <a:rPr lang="en-US" altLang="en-US"/>
              <a:pPr/>
              <a:t>43</a:t>
            </a:fld>
            <a:endParaRPr lang="en-US" alt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BE66239D-F39B-4037-A7C9-3087784A626F}" type="slidenum">
              <a:rPr lang="en-US" altLang="en-US"/>
              <a:pPr/>
              <a:t>44</a:t>
            </a:fld>
            <a:endParaRPr lang="en-US" alt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A9B37AE3-8CC8-46F3-8916-58F0B14422BD}" type="slidenum">
              <a:rPr lang="en-US" altLang="en-US"/>
              <a:pPr/>
              <a:t>45</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D91CE5AA-2E71-4EC2-BFB4-32067996C6D7}" type="slidenum">
              <a:rPr lang="en-US" altLang="en-US"/>
              <a:pPr/>
              <a:t>46</a:t>
            </a:fld>
            <a:endParaRPr lang="en-US" alt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2F63DA68-DE76-4CE9-BBD2-AC3E4FB4E030}" type="slidenum">
              <a:rPr lang="en-US" altLang="en-US"/>
              <a:pPr/>
              <a:t>47</a:t>
            </a:fld>
            <a:endParaRPr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altLang="en-US" smtClean="0"/>
          </a:p>
        </p:txBody>
      </p:sp>
      <p:sp>
        <p:nvSpPr>
          <p:cNvPr id="73732" name="Slide Number Placeholder 3"/>
          <p:cNvSpPr>
            <a:spLocks noGrp="1"/>
          </p:cNvSpPr>
          <p:nvPr>
            <p:ph type="sldNum" sz="quarter" idx="5"/>
          </p:nvPr>
        </p:nvSpPr>
        <p:spPr>
          <a:noFill/>
        </p:spPr>
        <p:txBody>
          <a:bodyPr/>
          <a:lstStyle/>
          <a:p>
            <a:fld id="{27510E1B-65D8-4808-B9D5-0460E0E761BF}" type="slidenum">
              <a:rPr lang="en-US" altLang="en-US"/>
              <a:pPr/>
              <a:t>56</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28D297C1-BFAB-4D2D-A32C-7232D05C9A84}" type="slidenum">
              <a:rPr lang="en-US" altLang="en-US"/>
              <a:pPr/>
              <a:t>57</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CEA07575-1ED0-458E-9461-86A24201D1DB}" type="slidenum">
              <a:rPr lang="en-US" altLang="en-US"/>
              <a:pPr/>
              <a:t>58</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0110833B-7A38-4AD1-91E3-CD447BCB5863}" type="slidenum">
              <a:rPr lang="en-US" altLang="en-US"/>
              <a:pPr/>
              <a:t>59</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2FFC9A4D-D476-4E45-B5DC-32F076AEA790}" type="slidenum">
              <a:rPr lang="en-US" altLang="en-US"/>
              <a:pPr/>
              <a:t>60</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0917C653-157B-4373-A454-5FB8153B3A15}" type="slidenum">
              <a:rPr lang="en-US" altLang="en-US"/>
              <a:pPr/>
              <a:t>61</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38B02C2E-D640-4B6A-B079-E376C5F593BA}" type="slidenum">
              <a:rPr lang="en-US" altLang="en-US"/>
              <a:pPr/>
              <a:t>62</a:t>
            </a:fld>
            <a:endParaRPr lang="en-US" alt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AFB43C80-B19A-4C41-9245-9111D8990C84}" type="slidenum">
              <a:rPr lang="en-US" altLang="en-US"/>
              <a:pPr/>
              <a:t>63</a:t>
            </a:fld>
            <a:endParaRPr lang="en-US" alt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altLang="en-US" smtClean="0"/>
          </a:p>
        </p:txBody>
      </p:sp>
      <p:sp>
        <p:nvSpPr>
          <p:cNvPr id="75780" name="Slide Number Placeholder 3"/>
          <p:cNvSpPr>
            <a:spLocks noGrp="1"/>
          </p:cNvSpPr>
          <p:nvPr>
            <p:ph type="sldNum" sz="quarter" idx="5"/>
          </p:nvPr>
        </p:nvSpPr>
        <p:spPr>
          <a:noFill/>
        </p:spPr>
        <p:txBody>
          <a:bodyPr/>
          <a:lstStyle/>
          <a:p>
            <a:fld id="{0E843A36-056C-4D22-89F3-2DC12342AF75}" type="slidenum">
              <a:rPr lang="en-US" altLang="en-US"/>
              <a:pPr/>
              <a:t>64</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8E5B6B0-0871-497B-A3F5-867846B119D2}" type="slidenum">
              <a:rPr lang="en-US" altLang="en-US"/>
              <a:pPr/>
              <a:t>65</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1DCCA16-0FCD-4444-8210-6AB1758A91FA}" type="slidenum">
              <a:rPr lang="en-US" altLang="en-US"/>
              <a:pPr/>
              <a:t>66</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69BFDCE7-8097-41CD-BF0D-14536DACFA1F}" type="slidenum">
              <a:rPr lang="en-US" altLang="en-US"/>
              <a:pPr/>
              <a:t>67</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altLang="en-US" smtClean="0"/>
          </a:p>
        </p:txBody>
      </p:sp>
      <p:sp>
        <p:nvSpPr>
          <p:cNvPr id="83972" name="Slide Number Placeholder 3"/>
          <p:cNvSpPr>
            <a:spLocks noGrp="1"/>
          </p:cNvSpPr>
          <p:nvPr>
            <p:ph type="sldNum" sz="quarter" idx="5"/>
          </p:nvPr>
        </p:nvSpPr>
        <p:spPr>
          <a:noFill/>
        </p:spPr>
        <p:txBody>
          <a:bodyPr/>
          <a:lstStyle/>
          <a:p>
            <a:fld id="{DC51ED7B-7075-4E3B-BB39-46FE8C596E11}" type="slidenum">
              <a:rPr lang="en-US" altLang="en-US"/>
              <a:pPr/>
              <a:t>68</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altLang="en-US" smtClean="0"/>
          </a:p>
        </p:txBody>
      </p:sp>
      <p:sp>
        <p:nvSpPr>
          <p:cNvPr id="86020" name="Slide Number Placeholder 3"/>
          <p:cNvSpPr>
            <a:spLocks noGrp="1"/>
          </p:cNvSpPr>
          <p:nvPr>
            <p:ph type="sldNum" sz="quarter" idx="5"/>
          </p:nvPr>
        </p:nvSpPr>
        <p:spPr>
          <a:noFill/>
        </p:spPr>
        <p:txBody>
          <a:bodyPr/>
          <a:lstStyle/>
          <a:p>
            <a:fld id="{DA34A408-7DB0-4B2C-8468-0A13BA0E13A6}" type="slidenum">
              <a:rPr lang="en-US" altLang="en-US"/>
              <a:pPr/>
              <a:t>69</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altLang="en-US" smtClean="0"/>
          </a:p>
        </p:txBody>
      </p:sp>
      <p:sp>
        <p:nvSpPr>
          <p:cNvPr id="88068" name="Slide Number Placeholder 3"/>
          <p:cNvSpPr>
            <a:spLocks noGrp="1"/>
          </p:cNvSpPr>
          <p:nvPr>
            <p:ph type="sldNum" sz="quarter" idx="5"/>
          </p:nvPr>
        </p:nvSpPr>
        <p:spPr>
          <a:noFill/>
        </p:spPr>
        <p:txBody>
          <a:bodyPr/>
          <a:lstStyle/>
          <a:p>
            <a:fld id="{809D1AB0-7911-4D04-A1DC-1BDEB985015E}" type="slidenum">
              <a:rPr lang="en-US" altLang="en-US"/>
              <a:pPr/>
              <a:t>70</a:t>
            </a:fld>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altLang="en-US" smtClean="0"/>
          </a:p>
        </p:txBody>
      </p:sp>
      <p:sp>
        <p:nvSpPr>
          <p:cNvPr id="90116" name="Slide Number Placeholder 3"/>
          <p:cNvSpPr>
            <a:spLocks noGrp="1"/>
          </p:cNvSpPr>
          <p:nvPr>
            <p:ph type="sldNum" sz="quarter" idx="5"/>
          </p:nvPr>
        </p:nvSpPr>
        <p:spPr>
          <a:noFill/>
        </p:spPr>
        <p:txBody>
          <a:bodyPr/>
          <a:lstStyle/>
          <a:p>
            <a:fld id="{33A1F223-EA81-4CBF-89DE-1B328F34B747}" type="slidenum">
              <a:rPr lang="en-US" altLang="en-US"/>
              <a:pPr/>
              <a:t>72</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altLang="en-US" smtClean="0"/>
          </a:p>
        </p:txBody>
      </p:sp>
      <p:sp>
        <p:nvSpPr>
          <p:cNvPr id="93188" name="Slide Number Placeholder 3"/>
          <p:cNvSpPr>
            <a:spLocks noGrp="1"/>
          </p:cNvSpPr>
          <p:nvPr>
            <p:ph type="sldNum" sz="quarter" idx="5"/>
          </p:nvPr>
        </p:nvSpPr>
        <p:spPr>
          <a:noFill/>
        </p:spPr>
        <p:txBody>
          <a:bodyPr/>
          <a:lstStyle/>
          <a:p>
            <a:fld id="{2F496E0C-FD01-468F-82E3-27A31CEA77CC}" type="slidenum">
              <a:rPr lang="en-US" altLang="en-US"/>
              <a:pPr/>
              <a:t>74</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altLang="en-US" smtClean="0"/>
          </a:p>
        </p:txBody>
      </p:sp>
      <p:sp>
        <p:nvSpPr>
          <p:cNvPr id="95236" name="Slide Number Placeholder 3"/>
          <p:cNvSpPr>
            <a:spLocks noGrp="1"/>
          </p:cNvSpPr>
          <p:nvPr>
            <p:ph type="sldNum" sz="quarter" idx="5"/>
          </p:nvPr>
        </p:nvSpPr>
        <p:spPr>
          <a:noFill/>
        </p:spPr>
        <p:txBody>
          <a:bodyPr/>
          <a:lstStyle/>
          <a:p>
            <a:fld id="{3E5FA633-B330-46DE-AA6F-7A86D53F71B6}" type="slidenum">
              <a:rPr lang="en-US" altLang="en-US"/>
              <a:pPr/>
              <a:t>75</a:t>
            </a:fld>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altLang="en-US" smtClean="0"/>
          </a:p>
        </p:txBody>
      </p:sp>
      <p:sp>
        <p:nvSpPr>
          <p:cNvPr id="100356" name="Slide Number Placeholder 3"/>
          <p:cNvSpPr>
            <a:spLocks noGrp="1"/>
          </p:cNvSpPr>
          <p:nvPr>
            <p:ph type="sldNum" sz="quarter" idx="5"/>
          </p:nvPr>
        </p:nvSpPr>
        <p:spPr>
          <a:noFill/>
        </p:spPr>
        <p:txBody>
          <a:bodyPr/>
          <a:lstStyle/>
          <a:p>
            <a:fld id="{C1EFFFFA-E30E-4C96-B097-29BAA15B9A22}" type="slidenum">
              <a:rPr lang="en-US" altLang="en-US"/>
              <a:pPr/>
              <a:t>79</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CC1AA750-9EDC-4BA6-B74B-5BB8C5BCC5ED}" type="slidenum">
              <a:rPr lang="en-US" altLang="en-US"/>
              <a:pPr/>
              <a:t>80</a:t>
            </a:fld>
            <a:endParaRPr lang="en-US" altLang="en-US"/>
          </a:p>
        </p:txBody>
      </p:sp>
      <p:sp>
        <p:nvSpPr>
          <p:cNvPr id="106499" name="Slide Image Placeholder 1"/>
          <p:cNvSpPr>
            <a:spLocks noGrp="1" noRot="1" noChangeAspect="1" noTextEdit="1"/>
          </p:cNvSpPr>
          <p:nvPr>
            <p:ph type="sldImg"/>
          </p:nvPr>
        </p:nvSpPr>
        <p:spPr>
          <a:ln/>
        </p:spPr>
      </p:sp>
      <p:sp>
        <p:nvSpPr>
          <p:cNvPr id="106500"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0650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0798CB53-2D0C-445D-A22D-3EB3FE26411C}" type="slidenum">
              <a:rPr lang="en-US" altLang="en-US" sz="1200">
                <a:latin typeface="Calibri" pitchFamily="34" charset="0"/>
              </a:rPr>
              <a:pPr algn="r" eaLnBrk="1" hangingPunct="1"/>
              <a:t>80</a:t>
            </a:fld>
            <a:endParaRPr lang="en-US" altLang="en-US" sz="1200">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a:spcBef>
                <a:spcPct val="0"/>
              </a:spcBef>
            </a:pPr>
            <a:endParaRPr lang="en-US" altLang="en-US" smtClean="0"/>
          </a:p>
        </p:txBody>
      </p:sp>
      <p:sp>
        <p:nvSpPr>
          <p:cNvPr id="68612" name="Slide Number Placeholder 3"/>
          <p:cNvSpPr>
            <a:spLocks noGrp="1"/>
          </p:cNvSpPr>
          <p:nvPr>
            <p:ph type="sldNum" sz="quarter" idx="5"/>
          </p:nvPr>
        </p:nvSpPr>
        <p:spPr>
          <a:noFill/>
        </p:spPr>
        <p:txBody>
          <a:bodyPr/>
          <a:lstStyle/>
          <a:p>
            <a:fld id="{D3BADB6E-93FE-45B2-A44E-CC506C9B65AA}" type="slidenum">
              <a:rPr lang="en-US" altLang="en-US"/>
              <a:pPr/>
              <a:t>83</a:t>
            </a:fld>
            <a:endParaRPr lang="en-US" altLang="en-US"/>
          </a:p>
        </p:txBody>
      </p:sp>
    </p:spTree>
    <p:extLst>
      <p:ext uri="{BB962C8B-B14F-4D97-AF65-F5344CB8AC3E}">
        <p14:creationId xmlns="" xmlns:p14="http://schemas.microsoft.com/office/powerpoint/2010/main" val="42776964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a:spcBef>
                <a:spcPct val="0"/>
              </a:spcBef>
            </a:pPr>
            <a:endParaRPr lang="en-US" altLang="en-US" smtClean="0"/>
          </a:p>
        </p:txBody>
      </p:sp>
      <p:sp>
        <p:nvSpPr>
          <p:cNvPr id="70660" name="Slide Number Placeholder 3"/>
          <p:cNvSpPr>
            <a:spLocks noGrp="1"/>
          </p:cNvSpPr>
          <p:nvPr>
            <p:ph type="sldNum" sz="quarter" idx="5"/>
          </p:nvPr>
        </p:nvSpPr>
        <p:spPr>
          <a:noFill/>
        </p:spPr>
        <p:txBody>
          <a:bodyPr/>
          <a:lstStyle/>
          <a:p>
            <a:fld id="{11FE8605-B5CA-4BC6-AB7B-ED6BB905F2FB}" type="slidenum">
              <a:rPr lang="en-US" altLang="en-US"/>
              <a:pPr/>
              <a:t>84</a:t>
            </a:fld>
            <a:endParaRPr lang="en-US" altLang="en-US"/>
          </a:p>
        </p:txBody>
      </p:sp>
    </p:spTree>
    <p:extLst>
      <p:ext uri="{BB962C8B-B14F-4D97-AF65-F5344CB8AC3E}">
        <p14:creationId xmlns="" xmlns:p14="http://schemas.microsoft.com/office/powerpoint/2010/main" val="33402648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a:spcBef>
                <a:spcPct val="0"/>
              </a:spcBef>
            </a:pPr>
            <a:endParaRPr lang="en-US" altLang="en-US" smtClean="0"/>
          </a:p>
        </p:txBody>
      </p:sp>
      <p:sp>
        <p:nvSpPr>
          <p:cNvPr id="73732" name="Slide Number Placeholder 3"/>
          <p:cNvSpPr>
            <a:spLocks noGrp="1"/>
          </p:cNvSpPr>
          <p:nvPr>
            <p:ph type="sldNum" sz="quarter" idx="5"/>
          </p:nvPr>
        </p:nvSpPr>
        <p:spPr>
          <a:noFill/>
        </p:spPr>
        <p:txBody>
          <a:bodyPr/>
          <a:lstStyle/>
          <a:p>
            <a:fld id="{4580D94E-3310-4196-9170-8D44016E9044}" type="slidenum">
              <a:rPr lang="en-US" altLang="en-US"/>
              <a:pPr/>
              <a:t>86</a:t>
            </a:fld>
            <a:endParaRPr lang="en-US" altLang="en-US"/>
          </a:p>
        </p:txBody>
      </p:sp>
    </p:spTree>
    <p:extLst>
      <p:ext uri="{BB962C8B-B14F-4D97-AF65-F5344CB8AC3E}">
        <p14:creationId xmlns="" xmlns:p14="http://schemas.microsoft.com/office/powerpoint/2010/main" val="26727352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a:spcBef>
                <a:spcPct val="0"/>
              </a:spcBef>
            </a:pPr>
            <a:endParaRPr lang="en-US" altLang="en-US" smtClean="0"/>
          </a:p>
        </p:txBody>
      </p:sp>
      <p:sp>
        <p:nvSpPr>
          <p:cNvPr id="75780" name="Slide Number Placeholder 3"/>
          <p:cNvSpPr>
            <a:spLocks noGrp="1"/>
          </p:cNvSpPr>
          <p:nvPr>
            <p:ph type="sldNum" sz="quarter" idx="5"/>
          </p:nvPr>
        </p:nvSpPr>
        <p:spPr>
          <a:noFill/>
        </p:spPr>
        <p:txBody>
          <a:bodyPr/>
          <a:lstStyle/>
          <a:p>
            <a:fld id="{5E90229A-418A-4316-BBA5-A07DFD09B1FE}" type="slidenum">
              <a:rPr lang="en-US" altLang="en-US"/>
              <a:pPr/>
              <a:t>87</a:t>
            </a:fld>
            <a:endParaRPr lang="en-US" altLang="en-US"/>
          </a:p>
        </p:txBody>
      </p:sp>
    </p:spTree>
    <p:extLst>
      <p:ext uri="{BB962C8B-B14F-4D97-AF65-F5344CB8AC3E}">
        <p14:creationId xmlns="" xmlns:p14="http://schemas.microsoft.com/office/powerpoint/2010/main" val="20714848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a:spcBef>
                <a:spcPct val="0"/>
              </a:spcBef>
            </a:pPr>
            <a:endParaRPr lang="en-US" altLang="en-US" smtClean="0"/>
          </a:p>
        </p:txBody>
      </p:sp>
      <p:sp>
        <p:nvSpPr>
          <p:cNvPr id="77828" name="Slide Number Placeholder 3"/>
          <p:cNvSpPr>
            <a:spLocks noGrp="1"/>
          </p:cNvSpPr>
          <p:nvPr>
            <p:ph type="sldNum" sz="quarter" idx="5"/>
          </p:nvPr>
        </p:nvSpPr>
        <p:spPr>
          <a:noFill/>
        </p:spPr>
        <p:txBody>
          <a:bodyPr/>
          <a:lstStyle/>
          <a:p>
            <a:fld id="{39AAFC07-9F74-4357-976A-B4DF50511DB2}" type="slidenum">
              <a:rPr lang="en-US" altLang="en-US"/>
              <a:pPr/>
              <a:t>88</a:t>
            </a:fld>
            <a:endParaRPr lang="en-US" altLang="en-US"/>
          </a:p>
        </p:txBody>
      </p:sp>
    </p:spTree>
    <p:extLst>
      <p:ext uri="{BB962C8B-B14F-4D97-AF65-F5344CB8AC3E}">
        <p14:creationId xmlns="" xmlns:p14="http://schemas.microsoft.com/office/powerpoint/2010/main" val="1379491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a:spcBef>
                <a:spcPct val="0"/>
              </a:spcBef>
            </a:pPr>
            <a:endParaRPr lang="en-US" altLang="en-US" smtClean="0"/>
          </a:p>
        </p:txBody>
      </p:sp>
      <p:sp>
        <p:nvSpPr>
          <p:cNvPr id="79876" name="Slide Number Placeholder 3"/>
          <p:cNvSpPr>
            <a:spLocks noGrp="1"/>
          </p:cNvSpPr>
          <p:nvPr>
            <p:ph type="sldNum" sz="quarter" idx="5"/>
          </p:nvPr>
        </p:nvSpPr>
        <p:spPr>
          <a:noFill/>
        </p:spPr>
        <p:txBody>
          <a:bodyPr/>
          <a:lstStyle/>
          <a:p>
            <a:fld id="{AE6403E3-EBB3-4CB0-8712-C679A88D90D0}" type="slidenum">
              <a:rPr lang="en-US" altLang="en-US"/>
              <a:pPr/>
              <a:t>89</a:t>
            </a:fld>
            <a:endParaRPr lang="en-US" altLang="en-US"/>
          </a:p>
        </p:txBody>
      </p:sp>
    </p:spTree>
    <p:extLst>
      <p:ext uri="{BB962C8B-B14F-4D97-AF65-F5344CB8AC3E}">
        <p14:creationId xmlns="" xmlns:p14="http://schemas.microsoft.com/office/powerpoint/2010/main" val="15385633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a:spcBef>
                <a:spcPct val="0"/>
              </a:spcBef>
            </a:pPr>
            <a:endParaRPr lang="en-US" altLang="en-US" smtClean="0"/>
          </a:p>
        </p:txBody>
      </p:sp>
      <p:sp>
        <p:nvSpPr>
          <p:cNvPr id="81924" name="Slide Number Placeholder 3"/>
          <p:cNvSpPr>
            <a:spLocks noGrp="1"/>
          </p:cNvSpPr>
          <p:nvPr>
            <p:ph type="sldNum" sz="quarter" idx="5"/>
          </p:nvPr>
        </p:nvSpPr>
        <p:spPr>
          <a:noFill/>
        </p:spPr>
        <p:txBody>
          <a:bodyPr/>
          <a:lstStyle/>
          <a:p>
            <a:fld id="{492B05E6-81B0-4E3E-BE5A-137B9A31528A}" type="slidenum">
              <a:rPr lang="en-US" altLang="en-US"/>
              <a:pPr/>
              <a:t>90</a:t>
            </a:fld>
            <a:endParaRPr lang="en-US" altLang="en-US"/>
          </a:p>
        </p:txBody>
      </p:sp>
    </p:spTree>
    <p:extLst>
      <p:ext uri="{BB962C8B-B14F-4D97-AF65-F5344CB8AC3E}">
        <p14:creationId xmlns="" xmlns:p14="http://schemas.microsoft.com/office/powerpoint/2010/main" val="42203385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a:spcBef>
                <a:spcPct val="0"/>
              </a:spcBef>
            </a:pPr>
            <a:endParaRPr lang="en-US" altLang="en-US" smtClean="0"/>
          </a:p>
        </p:txBody>
      </p:sp>
      <p:sp>
        <p:nvSpPr>
          <p:cNvPr id="83972" name="Slide Number Placeholder 3"/>
          <p:cNvSpPr>
            <a:spLocks noGrp="1"/>
          </p:cNvSpPr>
          <p:nvPr>
            <p:ph type="sldNum" sz="quarter" idx="5"/>
          </p:nvPr>
        </p:nvSpPr>
        <p:spPr>
          <a:noFill/>
        </p:spPr>
        <p:txBody>
          <a:bodyPr/>
          <a:lstStyle/>
          <a:p>
            <a:fld id="{89D7F2DC-6FB7-45C1-B91B-61D2C16D719D}" type="slidenum">
              <a:rPr lang="en-US" altLang="en-US"/>
              <a:pPr/>
              <a:t>91</a:t>
            </a:fld>
            <a:endParaRPr lang="en-US" altLang="en-US"/>
          </a:p>
        </p:txBody>
      </p:sp>
    </p:spTree>
    <p:extLst>
      <p:ext uri="{BB962C8B-B14F-4D97-AF65-F5344CB8AC3E}">
        <p14:creationId xmlns="" xmlns:p14="http://schemas.microsoft.com/office/powerpoint/2010/main" val="6972215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36708901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a:spcBef>
                <a:spcPct val="0"/>
              </a:spcBef>
            </a:pPr>
            <a:endParaRPr lang="en-US" altLang="en-US" smtClean="0"/>
          </a:p>
        </p:txBody>
      </p:sp>
      <p:sp>
        <p:nvSpPr>
          <p:cNvPr id="91140" name="Slide Number Placeholder 3"/>
          <p:cNvSpPr>
            <a:spLocks noGrp="1"/>
          </p:cNvSpPr>
          <p:nvPr>
            <p:ph type="sldNum" sz="quarter" idx="5"/>
          </p:nvPr>
        </p:nvSpPr>
        <p:spPr>
          <a:noFill/>
        </p:spPr>
        <p:txBody>
          <a:bodyPr/>
          <a:lstStyle/>
          <a:p>
            <a:fld id="{86F99CAB-3ADD-4E78-9D55-A5B5E5DFE15B}" type="slidenum">
              <a:rPr lang="en-US" altLang="en-US"/>
              <a:pPr/>
              <a:t>96</a:t>
            </a:fld>
            <a:endParaRPr lang="en-US" altLang="en-US"/>
          </a:p>
        </p:txBody>
      </p:sp>
    </p:spTree>
    <p:extLst>
      <p:ext uri="{BB962C8B-B14F-4D97-AF65-F5344CB8AC3E}">
        <p14:creationId xmlns="" xmlns:p14="http://schemas.microsoft.com/office/powerpoint/2010/main" val="16654383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a:spcBef>
                <a:spcPct val="0"/>
              </a:spcBef>
            </a:pPr>
            <a:endParaRPr lang="en-US" altLang="en-US" smtClean="0"/>
          </a:p>
        </p:txBody>
      </p:sp>
      <p:sp>
        <p:nvSpPr>
          <p:cNvPr id="93188" name="Slide Number Placeholder 3"/>
          <p:cNvSpPr>
            <a:spLocks noGrp="1"/>
          </p:cNvSpPr>
          <p:nvPr>
            <p:ph type="sldNum" sz="quarter" idx="5"/>
          </p:nvPr>
        </p:nvSpPr>
        <p:spPr>
          <a:noFill/>
        </p:spPr>
        <p:txBody>
          <a:bodyPr/>
          <a:lstStyle/>
          <a:p>
            <a:fld id="{A729FE39-A1B0-48FD-B29F-0EB465204A5B}" type="slidenum">
              <a:rPr lang="en-US" altLang="en-US"/>
              <a:pPr/>
              <a:t>97</a:t>
            </a:fld>
            <a:endParaRPr lang="en-US" altLang="en-US"/>
          </a:p>
        </p:txBody>
      </p:sp>
    </p:spTree>
    <p:extLst>
      <p:ext uri="{BB962C8B-B14F-4D97-AF65-F5344CB8AC3E}">
        <p14:creationId xmlns="" xmlns:p14="http://schemas.microsoft.com/office/powerpoint/2010/main" val="41286569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a:spcBef>
                <a:spcPct val="0"/>
              </a:spcBef>
            </a:pPr>
            <a:endParaRPr lang="en-US" altLang="en-US" smtClean="0"/>
          </a:p>
        </p:txBody>
      </p:sp>
      <p:sp>
        <p:nvSpPr>
          <p:cNvPr id="96260" name="Slide Number Placeholder 3"/>
          <p:cNvSpPr>
            <a:spLocks noGrp="1"/>
          </p:cNvSpPr>
          <p:nvPr>
            <p:ph type="sldNum" sz="quarter" idx="5"/>
          </p:nvPr>
        </p:nvSpPr>
        <p:spPr>
          <a:noFill/>
        </p:spPr>
        <p:txBody>
          <a:bodyPr/>
          <a:lstStyle/>
          <a:p>
            <a:fld id="{01D682F9-CD9F-4476-A921-B93F8B51F3FF}" type="slidenum">
              <a:rPr lang="en-US" altLang="en-US"/>
              <a:pPr/>
              <a:t>98</a:t>
            </a:fld>
            <a:endParaRPr lang="en-US" altLang="en-US"/>
          </a:p>
        </p:txBody>
      </p:sp>
    </p:spTree>
    <p:extLst>
      <p:ext uri="{BB962C8B-B14F-4D97-AF65-F5344CB8AC3E}">
        <p14:creationId xmlns="" xmlns:p14="http://schemas.microsoft.com/office/powerpoint/2010/main" val="24318973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a:spcBef>
                <a:spcPct val="0"/>
              </a:spcBef>
            </a:pPr>
            <a:endParaRPr lang="en-US" altLang="en-US" smtClean="0"/>
          </a:p>
        </p:txBody>
      </p:sp>
      <p:sp>
        <p:nvSpPr>
          <p:cNvPr id="98308" name="Slide Number Placeholder 3"/>
          <p:cNvSpPr>
            <a:spLocks noGrp="1"/>
          </p:cNvSpPr>
          <p:nvPr>
            <p:ph type="sldNum" sz="quarter" idx="5"/>
          </p:nvPr>
        </p:nvSpPr>
        <p:spPr>
          <a:noFill/>
        </p:spPr>
        <p:txBody>
          <a:bodyPr/>
          <a:lstStyle/>
          <a:p>
            <a:fld id="{023547CB-9955-458D-8EA8-7FA321580914}" type="slidenum">
              <a:rPr lang="en-US" altLang="en-US"/>
              <a:pPr/>
              <a:t>99</a:t>
            </a:fld>
            <a:endParaRPr lang="en-US" altLang="en-US"/>
          </a:p>
        </p:txBody>
      </p:sp>
    </p:spTree>
    <p:extLst>
      <p:ext uri="{BB962C8B-B14F-4D97-AF65-F5344CB8AC3E}">
        <p14:creationId xmlns="" xmlns:p14="http://schemas.microsoft.com/office/powerpoint/2010/main" val="25009659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a:ln/>
        </p:spPr>
      </p:sp>
      <p:sp>
        <p:nvSpPr>
          <p:cNvPr id="100355" name="Rectangle 3"/>
          <p:cNvSpPr>
            <a:spLocks noGrp="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28012193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ln/>
        </p:spPr>
      </p:sp>
      <p:sp>
        <p:nvSpPr>
          <p:cNvPr id="102403" name="Rectangle 3"/>
          <p:cNvSpPr>
            <a:spLocks noGrp="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29183447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ln/>
        </p:spPr>
      </p:sp>
      <p:sp>
        <p:nvSpPr>
          <p:cNvPr id="104451" name="Rectangle 3"/>
          <p:cNvSpPr>
            <a:spLocks noGrp="1"/>
          </p:cNvSpPr>
          <p:nvPr>
            <p:ph type="body" idx="1"/>
          </p:nvPr>
        </p:nvSpPr>
        <p:spPr>
          <a:noFill/>
          <a:ln/>
        </p:spPr>
        <p:txBody>
          <a:bodyPr/>
          <a:lstStyle/>
          <a:p>
            <a:endParaRPr lang="en-US" altLang="en-US" smtClean="0"/>
          </a:p>
        </p:txBody>
      </p:sp>
    </p:spTree>
    <p:extLst>
      <p:ext uri="{BB962C8B-B14F-4D97-AF65-F5344CB8AC3E}">
        <p14:creationId xmlns="" xmlns:p14="http://schemas.microsoft.com/office/powerpoint/2010/main" val="27098183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914EF85-8D03-4B89-9DAC-2DCF25A3AC59}" type="slidenum">
              <a:rPr lang="en-US" altLang="en-US"/>
              <a:pPr/>
              <a:t>103</a:t>
            </a:fld>
            <a:endParaRPr lang="en-US" altLang="en-US"/>
          </a:p>
        </p:txBody>
      </p:sp>
      <p:sp>
        <p:nvSpPr>
          <p:cNvPr id="108547" name="Slide Image Placeholder 1"/>
          <p:cNvSpPr>
            <a:spLocks noGrp="1" noRot="1" noChangeAspect="1" noTextEdit="1"/>
          </p:cNvSpPr>
          <p:nvPr>
            <p:ph type="sldImg"/>
          </p:nvPr>
        </p:nvSpPr>
        <p:spPr>
          <a:ln/>
        </p:spPr>
      </p:sp>
      <p:sp>
        <p:nvSpPr>
          <p:cNvPr id="108548"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0854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53B1FA48-1E32-4672-B737-EB5CD6794153}" type="slidenum">
              <a:rPr lang="en-US" altLang="en-US" sz="1200">
                <a:latin typeface="Calibri" pitchFamily="34" charset="0"/>
              </a:rPr>
              <a:pPr algn="r" eaLnBrk="1" hangingPunct="1"/>
              <a:t>103</a:t>
            </a:fld>
            <a:endParaRPr lang="en-US" altLang="en-US" sz="1200">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01EE7383-F005-41E6-90D9-F56E3E11B516}" type="slidenum">
              <a:rPr lang="en-US" altLang="en-US"/>
              <a:pPr/>
              <a:t>104</a:t>
            </a:fld>
            <a:endParaRPr lang="en-US" altLang="en-US"/>
          </a:p>
        </p:txBody>
      </p:sp>
      <p:sp>
        <p:nvSpPr>
          <p:cNvPr id="110595" name="Slide Image Placeholder 1"/>
          <p:cNvSpPr>
            <a:spLocks noGrp="1" noRot="1" noChangeAspect="1" noTextEdit="1"/>
          </p:cNvSpPr>
          <p:nvPr>
            <p:ph type="sldImg"/>
          </p:nvPr>
        </p:nvSpPr>
        <p:spPr>
          <a:ln/>
        </p:spPr>
      </p:sp>
      <p:sp>
        <p:nvSpPr>
          <p:cNvPr id="110596"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1059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E41BBCA5-056E-428A-94D3-3DDDF303AC30}" type="slidenum">
              <a:rPr lang="en-US" altLang="en-US" sz="1200">
                <a:latin typeface="Calibri" pitchFamily="34" charset="0"/>
              </a:rPr>
              <a:pPr algn="r" eaLnBrk="1" hangingPunct="1"/>
              <a:t>104</a:t>
            </a:fld>
            <a:endParaRPr lang="en-US" altLang="en-US" sz="1200">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A216417D-29E9-4653-9656-4ED746B1C0CE}" type="slidenum">
              <a:rPr lang="en-US" altLang="en-US"/>
              <a:pPr/>
              <a:t>105</a:t>
            </a:fld>
            <a:endParaRPr lang="en-US" altLang="en-US"/>
          </a:p>
        </p:txBody>
      </p:sp>
      <p:sp>
        <p:nvSpPr>
          <p:cNvPr id="112643" name="Slide Image Placeholder 1"/>
          <p:cNvSpPr>
            <a:spLocks noGrp="1" noRot="1" noChangeAspect="1" noTextEdit="1"/>
          </p:cNvSpPr>
          <p:nvPr>
            <p:ph type="sldImg"/>
          </p:nvPr>
        </p:nvSpPr>
        <p:spPr>
          <a:ln/>
        </p:spPr>
      </p:sp>
      <p:sp>
        <p:nvSpPr>
          <p:cNvPr id="112644"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1264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BA3B392D-DA1A-41D8-93A4-0F58790F6184}" type="slidenum">
              <a:rPr lang="en-US" altLang="en-US" sz="1200">
                <a:latin typeface="Calibri" pitchFamily="34" charset="0"/>
              </a:rPr>
              <a:pPr algn="r" eaLnBrk="1" hangingPunct="1"/>
              <a:t>105</a:t>
            </a:fld>
            <a:endParaRPr lang="en-US" altLang="en-US" sz="1200">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0A764389-555A-4AC5-8694-E794E438459B}" type="slidenum">
              <a:rPr lang="en-US" altLang="en-US"/>
              <a:pPr/>
              <a:t>106</a:t>
            </a:fld>
            <a:endParaRPr lang="en-US" altLang="en-US"/>
          </a:p>
        </p:txBody>
      </p:sp>
      <p:sp>
        <p:nvSpPr>
          <p:cNvPr id="114691" name="Slide Image Placeholder 1"/>
          <p:cNvSpPr>
            <a:spLocks noGrp="1" noRot="1" noChangeAspect="1" noTextEdit="1"/>
          </p:cNvSpPr>
          <p:nvPr>
            <p:ph type="sldImg"/>
          </p:nvPr>
        </p:nvSpPr>
        <p:spPr>
          <a:ln/>
        </p:spPr>
      </p:sp>
      <p:sp>
        <p:nvSpPr>
          <p:cNvPr id="114692"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146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376FA84D-649C-4792-BD65-0C2EC5E03C5B}" type="slidenum">
              <a:rPr lang="en-US" altLang="en-US" sz="1200">
                <a:latin typeface="Calibri" pitchFamily="34" charset="0"/>
              </a:rPr>
              <a:pPr algn="r" eaLnBrk="1" hangingPunct="1"/>
              <a:t>106</a:t>
            </a:fld>
            <a:endParaRPr lang="en-US" altLang="en-US" sz="1200">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BA6F35BF-DDED-42EA-8175-C9D0C4BBE693}" type="slidenum">
              <a:rPr lang="en-US" altLang="en-US"/>
              <a:pPr/>
              <a:t>107</a:t>
            </a:fld>
            <a:endParaRPr lang="en-US" altLang="en-US"/>
          </a:p>
        </p:txBody>
      </p:sp>
      <p:sp>
        <p:nvSpPr>
          <p:cNvPr id="116739" name="Slide Image Placeholder 1"/>
          <p:cNvSpPr>
            <a:spLocks noGrp="1" noRot="1" noChangeAspect="1" noTextEdit="1"/>
          </p:cNvSpPr>
          <p:nvPr>
            <p:ph type="sldImg"/>
          </p:nvPr>
        </p:nvSpPr>
        <p:spPr>
          <a:ln/>
        </p:spPr>
      </p:sp>
      <p:sp>
        <p:nvSpPr>
          <p:cNvPr id="116740"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1674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D03EEF97-F06C-485D-A382-7B76F35A4A82}" type="slidenum">
              <a:rPr lang="en-US" altLang="en-US" sz="1200">
                <a:latin typeface="Calibri" pitchFamily="34" charset="0"/>
              </a:rPr>
              <a:pPr algn="r" eaLnBrk="1" hangingPunct="1"/>
              <a:t>107</a:t>
            </a:fld>
            <a:endParaRPr lang="en-US" altLang="en-US" sz="1200">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6679CE5D-AFC8-43AF-8864-EAF31D929944}" type="slidenum">
              <a:rPr lang="en-US" altLang="en-US"/>
              <a:pPr/>
              <a:t>108</a:t>
            </a:fld>
            <a:endParaRPr lang="en-US" altLang="en-US"/>
          </a:p>
        </p:txBody>
      </p:sp>
      <p:sp>
        <p:nvSpPr>
          <p:cNvPr id="118787" name="Slide Image Placeholder 1"/>
          <p:cNvSpPr>
            <a:spLocks noGrp="1" noRot="1" noChangeAspect="1" noTextEdit="1"/>
          </p:cNvSpPr>
          <p:nvPr>
            <p:ph type="sldImg"/>
          </p:nvPr>
        </p:nvSpPr>
        <p:spPr>
          <a:ln/>
        </p:spPr>
      </p:sp>
      <p:sp>
        <p:nvSpPr>
          <p:cNvPr id="118788"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1878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960DD238-EA0F-4269-8E8D-85006139B5EF}" type="slidenum">
              <a:rPr lang="en-US" altLang="en-US" sz="1200">
                <a:latin typeface="Calibri" pitchFamily="34" charset="0"/>
              </a:rPr>
              <a:pPr algn="r" eaLnBrk="1" hangingPunct="1"/>
              <a:t>108</a:t>
            </a:fld>
            <a:endParaRPr lang="en-US" altLang="en-US" sz="1200">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4DAC5F8C-E8BB-457D-B04D-6CD17E205F94}" type="slidenum">
              <a:rPr lang="en-US" altLang="en-US"/>
              <a:pPr/>
              <a:t>109</a:t>
            </a:fld>
            <a:endParaRPr lang="en-US" altLang="en-US"/>
          </a:p>
        </p:txBody>
      </p:sp>
      <p:sp>
        <p:nvSpPr>
          <p:cNvPr id="120835" name="Slide Image Placeholder 1"/>
          <p:cNvSpPr>
            <a:spLocks noGrp="1" noRot="1" noChangeAspect="1" noTextEdit="1"/>
          </p:cNvSpPr>
          <p:nvPr>
            <p:ph type="sldImg"/>
          </p:nvPr>
        </p:nvSpPr>
        <p:spPr>
          <a:ln/>
        </p:spPr>
      </p:sp>
      <p:sp>
        <p:nvSpPr>
          <p:cNvPr id="120836"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208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CB03AC2E-5EB8-4B84-96F9-D34C0239B4B2}" type="slidenum">
              <a:rPr lang="en-US" altLang="en-US" sz="1200">
                <a:latin typeface="Calibri" pitchFamily="34" charset="0"/>
              </a:rPr>
              <a:pPr algn="r" eaLnBrk="1" hangingPunct="1"/>
              <a:t>109</a:t>
            </a:fld>
            <a:endParaRPr lang="en-US" altLang="en-US" sz="1200">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E95D2F17-DEBC-4CC7-A465-52B99FF510B0}" type="slidenum">
              <a:rPr lang="en-US" altLang="en-US"/>
              <a:pPr/>
              <a:t>110</a:t>
            </a:fld>
            <a:endParaRPr lang="en-US" altLang="en-US"/>
          </a:p>
        </p:txBody>
      </p:sp>
      <p:sp>
        <p:nvSpPr>
          <p:cNvPr id="122883" name="Slide Image Placeholder 1"/>
          <p:cNvSpPr>
            <a:spLocks noGrp="1" noRot="1" noChangeAspect="1" noTextEdit="1"/>
          </p:cNvSpPr>
          <p:nvPr>
            <p:ph type="sldImg"/>
          </p:nvPr>
        </p:nvSpPr>
        <p:spPr>
          <a:ln/>
        </p:spPr>
      </p:sp>
      <p:sp>
        <p:nvSpPr>
          <p:cNvPr id="122884"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2288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9B61CCF4-F46A-4DD9-9A2D-47E0162C7729}" type="slidenum">
              <a:rPr lang="en-US" altLang="en-US" sz="1200">
                <a:latin typeface="Calibri" pitchFamily="34" charset="0"/>
              </a:rPr>
              <a:pPr algn="r" eaLnBrk="1" hangingPunct="1"/>
              <a:t>110</a:t>
            </a:fld>
            <a:endParaRPr lang="en-US" altLang="en-US" sz="1200">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A600A161-C56B-4366-B0EB-09BC3CE89769}" type="slidenum">
              <a:rPr lang="en-US" altLang="en-US"/>
              <a:pPr/>
              <a:t>111</a:t>
            </a:fld>
            <a:endParaRPr lang="en-US" altLang="en-US"/>
          </a:p>
        </p:txBody>
      </p:sp>
      <p:sp>
        <p:nvSpPr>
          <p:cNvPr id="124931" name="Slide Image Placeholder 1"/>
          <p:cNvSpPr>
            <a:spLocks noGrp="1" noRot="1" noChangeAspect="1" noTextEdit="1"/>
          </p:cNvSpPr>
          <p:nvPr>
            <p:ph type="sldImg"/>
          </p:nvPr>
        </p:nvSpPr>
        <p:spPr>
          <a:ln/>
        </p:spPr>
      </p:sp>
      <p:sp>
        <p:nvSpPr>
          <p:cNvPr id="124932"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smtClean="0"/>
          </a:p>
        </p:txBody>
      </p:sp>
      <p:sp>
        <p:nvSpPr>
          <p:cNvPr id="12493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A035A603-B721-4B5D-83E8-64F7654CD647}" type="slidenum">
              <a:rPr lang="en-US" altLang="en-US" sz="1200">
                <a:latin typeface="Calibri" pitchFamily="34" charset="0"/>
              </a:rPr>
              <a:pPr algn="r" eaLnBrk="1" hangingPunct="1"/>
              <a:t>111</a:t>
            </a:fld>
            <a:endParaRPr lang="en-US" altLang="en-US" sz="1200">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F67476FF-3122-4F8B-8476-2B8B7E5FEAA1}" type="slidenum">
              <a:rPr lang="en-US" altLang="en-US"/>
              <a:pPr/>
              <a:t>112</a:t>
            </a:fld>
            <a:endParaRPr lang="en-US" altLang="en-US"/>
          </a:p>
        </p:txBody>
      </p:sp>
      <p:sp>
        <p:nvSpPr>
          <p:cNvPr id="126979" name="Slide Image Placeholder 1"/>
          <p:cNvSpPr>
            <a:spLocks noGrp="1" noRot="1" noChangeAspect="1" noTextEdit="1"/>
          </p:cNvSpPr>
          <p:nvPr>
            <p:ph type="sldImg"/>
          </p:nvPr>
        </p:nvSpPr>
        <p:spPr>
          <a:ln/>
        </p:spPr>
      </p:sp>
      <p:sp>
        <p:nvSpPr>
          <p:cNvPr id="126980" name="Notes Placeholder 2"/>
          <p:cNvSpPr>
            <a:spLocks noGrp="1"/>
          </p:cNvSpPr>
          <p:nvPr>
            <p:ph type="body" idx="1"/>
          </p:nvPr>
        </p:nvSpPr>
        <p:spPr>
          <a:xfrm>
            <a:off x="685800" y="4343400"/>
            <a:ext cx="5486400" cy="4114800"/>
          </a:xfrm>
          <a:noFill/>
          <a:ln/>
        </p:spPr>
        <p:txBody>
          <a:bodyPr/>
          <a:lstStyle/>
          <a:p>
            <a:pPr eaLnBrk="1" hangingPunct="1">
              <a:spcBef>
                <a:spcPct val="0"/>
              </a:spcBef>
            </a:pPr>
            <a:endParaRPr lang="en-US" altLang="en-US" dirty="0" smtClean="0"/>
          </a:p>
        </p:txBody>
      </p:sp>
      <p:sp>
        <p:nvSpPr>
          <p:cNvPr id="12698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C09B56C0-2265-47C3-A836-E0BA38891F74}" type="slidenum">
              <a:rPr lang="en-US" altLang="en-US" sz="1200">
                <a:latin typeface="Calibri" pitchFamily="34" charset="0"/>
              </a:rPr>
              <a:pPr algn="r" eaLnBrk="1" hangingPunct="1"/>
              <a:t>112</a:t>
            </a:fld>
            <a:endParaRPr lang="en-US" altLang="en-US" sz="1200">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F14D495B-A414-471F-859B-BDD83E864AF1}" type="slidenum">
              <a:rPr lang="en-US" altLang="en-US"/>
              <a:pPr/>
              <a:t>113</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685800" y="4343400"/>
            <a:ext cx="5486400" cy="4114800"/>
          </a:xfrm>
          <a:noFill/>
          <a:ln/>
        </p:spPr>
        <p:txBody>
          <a:bodyPr/>
          <a:lstStyle/>
          <a:p>
            <a:pPr eaLnBrk="1" hangingPunct="1"/>
            <a:endParaRPr lang="en-US" alt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altLang="en-US" smtClean="0"/>
          </a:p>
        </p:txBody>
      </p:sp>
      <p:sp>
        <p:nvSpPr>
          <p:cNvPr id="53252" name="Slide Number Placeholder 3"/>
          <p:cNvSpPr>
            <a:spLocks noGrp="1"/>
          </p:cNvSpPr>
          <p:nvPr>
            <p:ph type="sldNum" sz="quarter" idx="5"/>
          </p:nvPr>
        </p:nvSpPr>
        <p:spPr>
          <a:noFill/>
        </p:spPr>
        <p:txBody>
          <a:bodyPr/>
          <a:lstStyle/>
          <a:p>
            <a:fld id="{C5B0C0A9-CC1E-4BD8-BD64-0F6C918B5F01}" type="slidenum">
              <a:rPr lang="en-US" altLang="en-US"/>
              <a:pPr/>
              <a:t>114</a:t>
            </a:fld>
            <a:endParaRPr lang="en-US"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altLang="en-US" smtClean="0"/>
          </a:p>
        </p:txBody>
      </p:sp>
      <p:sp>
        <p:nvSpPr>
          <p:cNvPr id="55300" name="Slide Number Placeholder 3"/>
          <p:cNvSpPr>
            <a:spLocks noGrp="1"/>
          </p:cNvSpPr>
          <p:nvPr>
            <p:ph type="sldNum" sz="quarter" idx="5"/>
          </p:nvPr>
        </p:nvSpPr>
        <p:spPr>
          <a:noFill/>
        </p:spPr>
        <p:txBody>
          <a:bodyPr/>
          <a:lstStyle/>
          <a:p>
            <a:fld id="{557A1213-743F-4002-99FA-96D52716821B}" type="slidenum">
              <a:rPr lang="en-US" altLang="en-US"/>
              <a:pPr/>
              <a:t>115</a:t>
            </a:fld>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altLang="en-US" smtClean="0"/>
          </a:p>
        </p:txBody>
      </p:sp>
      <p:sp>
        <p:nvSpPr>
          <p:cNvPr id="57348" name="Slide Number Placeholder 3"/>
          <p:cNvSpPr>
            <a:spLocks noGrp="1"/>
          </p:cNvSpPr>
          <p:nvPr>
            <p:ph type="sldNum" sz="quarter" idx="5"/>
          </p:nvPr>
        </p:nvSpPr>
        <p:spPr>
          <a:noFill/>
        </p:spPr>
        <p:txBody>
          <a:bodyPr/>
          <a:lstStyle/>
          <a:p>
            <a:fld id="{AAACB102-7304-42E0-BAFC-87B27A54132A}" type="slidenum">
              <a:rPr lang="en-US" altLang="en-US"/>
              <a:pPr/>
              <a:t>116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F9550FC5-54F6-4708-9EE8-CEF2B8D8865E}" type="slidenum">
              <a:rPr lang="en-US" altLang="en-US"/>
              <a:pPr/>
              <a:t>‹#›</a:t>
            </a:fld>
            <a:endParaRPr lang="en-US" altLang="en-US"/>
          </a:p>
        </p:txBody>
      </p:sp>
      <p:grpSp>
        <p:nvGrpSpPr>
          <p:cNvPr id="14" name="Group 7"/>
          <p:cNvGrpSpPr>
            <a:grpSpLocks/>
          </p:cNvGrpSpPr>
          <p:nvPr userDrawn="1"/>
        </p:nvGrpSpPr>
        <p:grpSpPr bwMode="auto">
          <a:xfrm>
            <a:off x="279400" y="152400"/>
            <a:ext cx="8686800" cy="544513"/>
            <a:chOff x="176" y="96"/>
            <a:chExt cx="5472" cy="343"/>
          </a:xfrm>
        </p:grpSpPr>
        <p:sp>
          <p:nvSpPr>
            <p:cNvPr id="15"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6"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7"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8"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9FA0D67-A29D-4D35-B416-F39D0F87F83D}"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7438AEB-877A-4899-92EF-25FBFB9B5222}"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BD192D4-8622-46EF-B306-76C90F8E4680}"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DD2E179-8DC0-4137-8439-FD373C39A8BA}"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18F410D-3BE1-4D76-8EF2-FCBA1253CA9A}"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0AAEF3D-81AF-4260-B600-81603B83C23D}"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16C3E6E-AB9C-4673-899F-93176FDEA070}"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FB28379-B08B-4A4F-9BCB-C2614EF4F0D4}"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FB78C3F-F147-4B91-A84B-99AC1C626653}"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E2571EF-B736-45C8-9AE2-FFBBA72625CA}"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7B0CBB7-CE0A-406F-B3D1-137C957D335C}"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4B69400-9AD0-4126-A5DD-E185DC9594FA}"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00439092-3C2A-4B00-8B7C-C4D784FA02D9}"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grpSp>
        <p:nvGrpSpPr>
          <p:cNvPr id="6" name="Group 7"/>
          <p:cNvGrpSpPr>
            <a:grpSpLocks/>
          </p:cNvGrpSpPr>
          <p:nvPr/>
        </p:nvGrpSpPr>
        <p:grpSpPr bwMode="auto">
          <a:xfrm>
            <a:off x="279400" y="152400"/>
            <a:ext cx="8686800" cy="544513"/>
            <a:chOff x="176" y="96"/>
            <a:chExt cx="5472" cy="343"/>
          </a:xfrm>
        </p:grpSpPr>
        <p:sp>
          <p:nvSpPr>
            <p:cNvPr id="7"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1"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18: Ordered Outcomes [</a:t>
            </a:r>
            <a:fld id="{C8F00CA4-DBD2-4327-A822-D2C528EA1967}" type="slidenum">
              <a:rPr lang="en-US" altLang="en-US" sz="1400" b="1">
                <a:solidFill>
                  <a:schemeClr val="bg1"/>
                </a:solidFill>
                <a:latin typeface="Arial" charset="0"/>
              </a:rPr>
              <a:pPr algn="r"/>
              <a:t>‹#›</a:t>
            </a:fld>
            <a:r>
              <a:rPr lang="en-US" altLang="en-US" sz="1400" b="1">
                <a:solidFill>
                  <a:schemeClr val="bg1"/>
                </a:solidFill>
                <a:latin typeface="Arial" charset="0"/>
              </a:rPr>
              <a:t>/88]</a:t>
            </a:r>
          </a:p>
        </p:txBody>
      </p:sp>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Rectangle 4"/>
          <p:cNvSpPr>
            <a:spLocks noGrp="1" noChangeArrowheads="1"/>
          </p:cNvSpPr>
          <p:nvPr>
            <p:ph type="dt" sz="half" idx="10"/>
          </p:nvPr>
        </p:nvSpPr>
        <p:spPr>
          <a:xfrm>
            <a:off x="457200" y="6248400"/>
            <a:ext cx="2133600" cy="457200"/>
          </a:xfrm>
        </p:spPr>
        <p:txBody>
          <a:bodyPr/>
          <a:lstStyle>
            <a:lvl1pPr>
              <a:defRPr/>
            </a:lvl1pPr>
          </a:lstStyle>
          <a:p>
            <a:pPr>
              <a:defRPr/>
            </a:pPr>
            <a:fld id="{3C903D0A-6128-4700-A997-BC571110375D}" type="datetimeFigureOut">
              <a:rPr lang="en-US"/>
              <a:pPr>
                <a:defRPr/>
              </a:pPr>
              <a:t>12/22/2019</a:t>
            </a:fld>
            <a:endParaRPr lang="en-US"/>
          </a:p>
        </p:txBody>
      </p:sp>
      <p:sp>
        <p:nvSpPr>
          <p:cNvPr id="13" name="Rectangle 5"/>
          <p:cNvSpPr>
            <a:spLocks noGrp="1" noChangeArrowheads="1"/>
          </p:cNvSpPr>
          <p:nvPr>
            <p:ph type="ftr" sz="quarter" idx="11"/>
          </p:nvPr>
        </p:nvSpPr>
        <p:spPr/>
        <p:txBody>
          <a:bodyPr/>
          <a:lstStyle>
            <a:lvl1pPr>
              <a:defRPr/>
            </a:lvl1pPr>
          </a:lstStyle>
          <a:p>
            <a:pPr>
              <a:defRPr/>
            </a:pPr>
            <a:endParaRPr lang="en-US"/>
          </a:p>
        </p:txBody>
      </p:sp>
      <p:sp>
        <p:nvSpPr>
          <p:cNvPr id="14" name="Rectangle 6"/>
          <p:cNvSpPr>
            <a:spLocks noGrp="1" noChangeArrowheads="1"/>
          </p:cNvSpPr>
          <p:nvPr>
            <p:ph type="sldNum" sz="quarter" idx="12"/>
          </p:nvPr>
        </p:nvSpPr>
        <p:spPr>
          <a:xfrm>
            <a:off x="6553200" y="6248400"/>
            <a:ext cx="2133600" cy="457200"/>
          </a:xfrm>
        </p:spPr>
        <p:txBody>
          <a:bodyPr/>
          <a:lstStyle>
            <a:lvl1pPr>
              <a:defRPr/>
            </a:lvl1pPr>
          </a:lstStyle>
          <a:p>
            <a:fld id="{106EFC81-D9CF-4402-8E1B-693FA12FFBA4}"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B3874E7B-1477-44F9-9991-BB7419A00C7B}"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18: Ordered Outcomes </a:t>
            </a:r>
            <a:r>
              <a:rPr lang="en-US" altLang="en-US" sz="1400" b="1" smtClean="0">
                <a:solidFill>
                  <a:schemeClr val="bg1"/>
                </a:solidFill>
                <a:latin typeface="Arial" charset="0"/>
              </a:rPr>
              <a:t>[</a:t>
            </a:r>
            <a:fld id="{E660AE58-FCEF-4E8E-A2B2-F1FC1E534F7B}" type="slidenum">
              <a:rPr lang="en-US" altLang="en-US" sz="1400" b="1" smtClean="0">
                <a:solidFill>
                  <a:schemeClr val="bg1"/>
                </a:solidFill>
                <a:latin typeface="Arial" charset="0"/>
              </a:rPr>
              <a:pPr algn="r"/>
              <a:t>‹#›</a:t>
            </a:fld>
            <a:r>
              <a:rPr lang="en-US" altLang="en-US" sz="1400" b="1" smtClean="0">
                <a:solidFill>
                  <a:schemeClr val="bg1"/>
                </a:solidFill>
                <a:latin typeface="Arial" charset="0"/>
              </a:rPr>
              <a:t>/55]</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4077"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8" r:id="rId15"/>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3.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3.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4.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5.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6.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7.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8.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19.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20.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5.xml"/><Relationship Id="rId1" Type="http://schemas.openxmlformats.org/officeDocument/2006/relationships/vmlDrawing" Target="../drawings/vmlDrawing20.vml"/><Relationship Id="rId4" Type="http://schemas.openxmlformats.org/officeDocument/2006/relationships/oleObject" Target="../embeddings/oleObject21.bin"/></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3.bin"/></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oleObject" Target="../embeddings/oleObject27.bin"/></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oleObject" Target="../embeddings/oleObject28.bin"/></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image" Target="../media/image89.pn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6148"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6149"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6150"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6151"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6152"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6153"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6154"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6155"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762000" y="1371600"/>
            <a:ext cx="7696200" cy="1677988"/>
          </a:xfrm>
        </p:spPr>
        <p:txBody>
          <a:bodyPr/>
          <a:lstStyle/>
          <a:p>
            <a:pPr eaLnBrk="1" hangingPunct="1"/>
            <a:r>
              <a:rPr lang="en-US" altLang="en-US" sz="2800" smtClean="0">
                <a:solidFill>
                  <a:srgbClr val="003399"/>
                </a:solidFill>
                <a:latin typeface="Arial" charset="0"/>
                <a:cs typeface="Arial" charset="0"/>
              </a:rPr>
              <a:t>Econometric Analysis of Panel Data</a:t>
            </a:r>
          </a:p>
        </p:txBody>
      </p:sp>
      <p:sp>
        <p:nvSpPr>
          <p:cNvPr id="8195" name="Rectangle 3"/>
          <p:cNvSpPr>
            <a:spLocks noGrp="1" noChangeArrowheads="1"/>
          </p:cNvSpPr>
          <p:nvPr>
            <p:ph type="subTitle" idx="1"/>
          </p:nvPr>
        </p:nvSpPr>
        <p:spPr>
          <a:xfrm>
            <a:off x="914400" y="3962400"/>
            <a:ext cx="7543800" cy="1371600"/>
          </a:xfrm>
        </p:spPr>
        <p:txBody>
          <a:bodyPr/>
          <a:lstStyle/>
          <a:p>
            <a:pPr algn="ctr" eaLnBrk="1" hangingPunct="1"/>
            <a:r>
              <a:rPr lang="en-US" altLang="en-US" sz="2800" b="1" smtClean="0"/>
              <a:t>18. Ordered Outcomes </a:t>
            </a:r>
            <a:br>
              <a:rPr lang="en-US" altLang="en-US" sz="2800" b="1" smtClean="0"/>
            </a:br>
            <a:r>
              <a:rPr lang="en-US" altLang="en-US" sz="2800" b="1" smtClean="0"/>
              <a:t>and Interval Censoring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2" cstate="print"/>
          <a:srcRect/>
          <a:stretch>
            <a:fillRect/>
          </a:stretch>
        </p:blipFill>
        <p:spPr bwMode="auto">
          <a:xfrm>
            <a:off x="2667000" y="914400"/>
            <a:ext cx="3979863" cy="5486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09600" y="1066800"/>
            <a:ext cx="7239000" cy="1139825"/>
          </a:xfrm>
        </p:spPr>
        <p:txBody>
          <a:bodyPr/>
          <a:lstStyle/>
          <a:p>
            <a:pPr eaLnBrk="1" hangingPunct="1"/>
            <a:r>
              <a:rPr lang="en-US" altLang="en-US" smtClean="0">
                <a:latin typeface="Arial" charset="0"/>
                <a:cs typeface="Arial" charset="0"/>
              </a:rPr>
              <a:t>Ordered Discrete Outcomes</a:t>
            </a:r>
          </a:p>
        </p:txBody>
      </p:sp>
      <p:sp>
        <p:nvSpPr>
          <p:cNvPr id="11267" name="Rectangle 3"/>
          <p:cNvSpPr>
            <a:spLocks noGrp="1" noChangeArrowheads="1"/>
          </p:cNvSpPr>
          <p:nvPr>
            <p:ph type="body" idx="4294967295"/>
          </p:nvPr>
        </p:nvSpPr>
        <p:spPr>
          <a:xfrm>
            <a:off x="1219200" y="2362200"/>
            <a:ext cx="6705600" cy="3352800"/>
          </a:xfrm>
        </p:spPr>
        <p:txBody>
          <a:bodyPr/>
          <a:lstStyle/>
          <a:p>
            <a:pPr eaLnBrk="1" hangingPunct="1">
              <a:lnSpc>
                <a:spcPct val="90000"/>
              </a:lnSpc>
            </a:pPr>
            <a:r>
              <a:rPr lang="en-US" altLang="en-US" sz="2000" smtClean="0">
                <a:latin typeface="Arial" charset="0"/>
              </a:rPr>
              <a:t>E.g.: Taste test, credit rating, course grade, preference scale</a:t>
            </a:r>
          </a:p>
          <a:p>
            <a:pPr eaLnBrk="1" hangingPunct="1">
              <a:lnSpc>
                <a:spcPct val="90000"/>
              </a:lnSpc>
            </a:pPr>
            <a:r>
              <a:rPr lang="en-US" altLang="en-US" sz="2000" smtClean="0">
                <a:latin typeface="Arial" charset="0"/>
              </a:rPr>
              <a:t>Underlying random preferences: </a:t>
            </a:r>
          </a:p>
          <a:p>
            <a:pPr lvl="1" eaLnBrk="1" hangingPunct="1">
              <a:lnSpc>
                <a:spcPct val="90000"/>
              </a:lnSpc>
            </a:pPr>
            <a:r>
              <a:rPr lang="en-US" altLang="en-US" sz="1800" smtClean="0">
                <a:latin typeface="Arial" charset="0"/>
              </a:rPr>
              <a:t>Existence of an underlying continuous preference scale</a:t>
            </a:r>
          </a:p>
          <a:p>
            <a:pPr lvl="1" eaLnBrk="1" hangingPunct="1">
              <a:lnSpc>
                <a:spcPct val="90000"/>
              </a:lnSpc>
            </a:pPr>
            <a:r>
              <a:rPr lang="en-US" altLang="en-US" sz="1800" smtClean="0">
                <a:latin typeface="Arial" charset="0"/>
              </a:rPr>
              <a:t>Mapping to observed choices</a:t>
            </a:r>
          </a:p>
          <a:p>
            <a:pPr eaLnBrk="1" hangingPunct="1">
              <a:lnSpc>
                <a:spcPct val="90000"/>
              </a:lnSpc>
            </a:pPr>
            <a:r>
              <a:rPr lang="en-US" altLang="en-US" sz="2000" smtClean="0">
                <a:latin typeface="Arial" charset="0"/>
              </a:rPr>
              <a:t>Strength of preferences is reflected in the discrete outcome</a:t>
            </a:r>
          </a:p>
          <a:p>
            <a:pPr eaLnBrk="1" hangingPunct="1">
              <a:lnSpc>
                <a:spcPct val="90000"/>
              </a:lnSpc>
            </a:pPr>
            <a:r>
              <a:rPr lang="en-US" altLang="en-US" sz="2000" smtClean="0">
                <a:latin typeface="Arial" charset="0"/>
              </a:rPr>
              <a:t>Censoring and discrete measurement</a:t>
            </a:r>
          </a:p>
          <a:p>
            <a:pPr eaLnBrk="1" hangingPunct="1">
              <a:lnSpc>
                <a:spcPct val="90000"/>
              </a:lnSpc>
            </a:pPr>
            <a:r>
              <a:rPr lang="en-US" altLang="en-US" sz="2000" smtClean="0">
                <a:latin typeface="Arial" charset="0"/>
              </a:rPr>
              <a:t>The nature of ordered data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762000"/>
            <a:ext cx="8229600" cy="606425"/>
          </a:xfrm>
        </p:spPr>
        <p:txBody>
          <a:bodyPr/>
          <a:lstStyle/>
          <a:p>
            <a:pPr eaLnBrk="1" hangingPunct="1"/>
            <a:r>
              <a:rPr lang="en-US" altLang="en-US" smtClean="0">
                <a:latin typeface="Arial" charset="0"/>
                <a:cs typeface="Arial" charset="0"/>
              </a:rPr>
              <a:t>Ordered Choices at IMDb</a:t>
            </a:r>
          </a:p>
        </p:txBody>
      </p:sp>
      <p:pic>
        <p:nvPicPr>
          <p:cNvPr id="206849" name="Picture 1"/>
          <p:cNvPicPr>
            <a:picLocks noChangeAspect="1" noChangeArrowheads="1"/>
          </p:cNvPicPr>
          <p:nvPr/>
        </p:nvPicPr>
        <p:blipFill>
          <a:blip r:embed="rId3" cstate="print"/>
          <a:srcRect/>
          <a:stretch>
            <a:fillRect/>
          </a:stretch>
        </p:blipFill>
        <p:spPr bwMode="auto">
          <a:xfrm>
            <a:off x="2209800" y="1524000"/>
            <a:ext cx="4729163" cy="4944487"/>
          </a:xfrm>
          <a:prstGeom prst="rect">
            <a:avLst/>
          </a:prstGeom>
          <a:noFill/>
          <a:ln w="9525">
            <a:noFill/>
            <a:miter lim="800000"/>
            <a:headEnd/>
            <a:tailEnd/>
          </a:ln>
        </p:spPr>
      </p:pic>
    </p:spTree>
    <p:extLst>
      <p:ext uri="{BB962C8B-B14F-4D97-AF65-F5344CB8AC3E}">
        <p14:creationId xmlns="" xmlns:p14="http://schemas.microsoft.com/office/powerpoint/2010/main" val="274806982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p:cNvPicPr>
            <a:picLocks noChangeAspect="1" noChangeArrowheads="1"/>
          </p:cNvPicPr>
          <p:nvPr/>
        </p:nvPicPr>
        <p:blipFill>
          <a:blip r:embed="rId2" cstate="print"/>
          <a:srcRect/>
          <a:stretch>
            <a:fillRect/>
          </a:stretch>
        </p:blipFill>
        <p:spPr bwMode="auto">
          <a:xfrm>
            <a:off x="1143000" y="1219200"/>
            <a:ext cx="7267280" cy="4419600"/>
          </a:xfrm>
          <a:prstGeom prst="rect">
            <a:avLst/>
          </a:prstGeom>
          <a:noFill/>
          <a:ln w="9525">
            <a:noFill/>
            <a:miter lim="800000"/>
            <a:headEnd/>
            <a:tailEnd/>
          </a:ln>
        </p:spPr>
      </p:pic>
    </p:spTree>
    <p:extLst>
      <p:ext uri="{BB962C8B-B14F-4D97-AF65-F5344CB8AC3E}">
        <p14:creationId xmlns="" xmlns:p14="http://schemas.microsoft.com/office/powerpoint/2010/main" val="1636862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3200400" y="933450"/>
            <a:ext cx="5695950" cy="535305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381000" y="1862138"/>
            <a:ext cx="2667000" cy="34956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600200" y="1981200"/>
            <a:ext cx="5943600" cy="2990850"/>
          </a:xfrm>
          <a:prstGeom prst="rect">
            <a:avLst/>
          </a:prstGeom>
        </p:spPr>
      </p:pic>
    </p:spTree>
    <p:extLst>
      <p:ext uri="{BB962C8B-B14F-4D97-AF65-F5344CB8AC3E}">
        <p14:creationId xmlns="" xmlns:p14="http://schemas.microsoft.com/office/powerpoint/2010/main" val="209746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609600" y="1219200"/>
            <a:ext cx="8215312" cy="4618430"/>
          </a:xfrm>
          <a:prstGeom prst="rect">
            <a:avLst/>
          </a:prstGeom>
        </p:spPr>
      </p:pic>
    </p:spTree>
    <p:extLst>
      <p:ext uri="{BB962C8B-B14F-4D97-AF65-F5344CB8AC3E}">
        <p14:creationId xmlns="" xmlns:p14="http://schemas.microsoft.com/office/powerpoint/2010/main" val="2991409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61937" y="1352550"/>
            <a:ext cx="8620125" cy="4152900"/>
          </a:xfrm>
          <a:prstGeom prst="rect">
            <a:avLst/>
          </a:prstGeom>
        </p:spPr>
      </p:pic>
    </p:spTree>
    <p:extLst>
      <p:ext uri="{BB962C8B-B14F-4D97-AF65-F5344CB8AC3E}">
        <p14:creationId xmlns="" xmlns:p14="http://schemas.microsoft.com/office/powerpoint/2010/main" val="143427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990600"/>
            <a:ext cx="6438900" cy="3800475"/>
          </a:xfrm>
          <a:prstGeom prst="rect">
            <a:avLst/>
          </a:prstGeom>
        </p:spPr>
      </p:pic>
      <p:pic>
        <p:nvPicPr>
          <p:cNvPr id="3" name="Picture 2"/>
          <p:cNvPicPr>
            <a:picLocks noChangeAspect="1"/>
          </p:cNvPicPr>
          <p:nvPr/>
        </p:nvPicPr>
        <p:blipFill>
          <a:blip r:embed="rId3" cstate="print"/>
          <a:stretch>
            <a:fillRect/>
          </a:stretch>
        </p:blipFill>
        <p:spPr>
          <a:xfrm>
            <a:off x="1466850" y="5105400"/>
            <a:ext cx="6400800" cy="1619250"/>
          </a:xfrm>
          <a:prstGeom prst="rect">
            <a:avLst/>
          </a:prstGeom>
        </p:spPr>
      </p:pic>
    </p:spTree>
    <p:extLst>
      <p:ext uri="{BB962C8B-B14F-4D97-AF65-F5344CB8AC3E}">
        <p14:creationId xmlns="" xmlns:p14="http://schemas.microsoft.com/office/powerpoint/2010/main" val="2178357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536575"/>
            <a:ext cx="7543800" cy="1139825"/>
          </a:xfrm>
        </p:spPr>
        <p:txBody>
          <a:bodyPr/>
          <a:lstStyle/>
          <a:p>
            <a:pPr eaLnBrk="1" hangingPunct="1"/>
            <a:r>
              <a:rPr lang="en-US" altLang="en-US" smtClean="0">
                <a:latin typeface="Arial" charset="0"/>
                <a:cs typeface="Arial" charset="0"/>
              </a:rPr>
              <a:t>Health Satisfaction (HSAT)</a:t>
            </a:r>
          </a:p>
        </p:txBody>
      </p:sp>
      <p:sp>
        <p:nvSpPr>
          <p:cNvPr id="16387"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a:spcBef>
                <a:spcPct val="50000"/>
              </a:spcBef>
            </a:pPr>
            <a:r>
              <a:rPr lang="en-US" altLang="en-US" b="1">
                <a:latin typeface="Arial" charset="0"/>
              </a:rPr>
              <a:t>Self administered survey: Health Care Satisfaction? (0 – 10)</a:t>
            </a:r>
          </a:p>
        </p:txBody>
      </p:sp>
      <p:sp>
        <p:nvSpPr>
          <p:cNvPr id="16388"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p:spPr>
        <p:txBody>
          <a:bodyPr wrap="none"/>
          <a:lstStyle/>
          <a:p>
            <a:endParaRPr lang="en-US"/>
          </a:p>
        </p:txBody>
      </p:sp>
      <p:sp>
        <p:nvSpPr>
          <p:cNvPr id="16389" name="Text Box 19"/>
          <p:cNvSpPr txBox="1">
            <a:spLocks noChangeArrowheads="1"/>
          </p:cNvSpPr>
          <p:nvPr/>
        </p:nvSpPr>
        <p:spPr bwMode="auto">
          <a:xfrm>
            <a:off x="1905000" y="6400800"/>
            <a:ext cx="6096000" cy="366713"/>
          </a:xfrm>
          <a:prstGeom prst="rect">
            <a:avLst/>
          </a:prstGeom>
          <a:noFill/>
          <a:ln w="19050">
            <a:noFill/>
            <a:miter lim="800000"/>
            <a:headEnd/>
            <a:tailEnd/>
          </a:ln>
        </p:spPr>
        <p:txBody>
          <a:bodyPr>
            <a:spAutoFit/>
          </a:bodyPr>
          <a:lstStyle/>
          <a:p>
            <a:pPr algn="ctr">
              <a:spcBef>
                <a:spcPct val="50000"/>
              </a:spcBef>
            </a:pPr>
            <a:r>
              <a:rPr lang="en-US" altLang="en-US" b="1">
                <a:latin typeface="Arial" charset="0"/>
              </a:rPr>
              <a:t>Continuous Preference Scale</a:t>
            </a:r>
          </a:p>
        </p:txBody>
      </p:sp>
      <p:pic>
        <p:nvPicPr>
          <p:cNvPr id="16390" name="Picture 20"/>
          <p:cNvPicPr>
            <a:picLocks noChangeAspect="1" noChangeArrowheads="1"/>
          </p:cNvPicPr>
          <p:nvPr/>
        </p:nvPicPr>
        <p:blipFill>
          <a:blip r:embed="rId3" cstate="print"/>
          <a:srcRect/>
          <a:stretch>
            <a:fillRect/>
          </a:stretch>
        </p:blipFill>
        <p:spPr bwMode="auto">
          <a:xfrm>
            <a:off x="1905000" y="2143125"/>
            <a:ext cx="5638800" cy="41433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762000"/>
            <a:ext cx="8229600" cy="1139825"/>
          </a:xfrm>
        </p:spPr>
        <p:txBody>
          <a:bodyPr/>
          <a:lstStyle/>
          <a:p>
            <a:pPr eaLnBrk="1" hangingPunct="1"/>
            <a:r>
              <a:rPr lang="en-US" altLang="en-US" smtClean="0">
                <a:latin typeface="Arial" charset="0"/>
                <a:cs typeface="Arial" charset="0"/>
              </a:rPr>
              <a:t>Modeling Ordered Choices</a:t>
            </a:r>
          </a:p>
        </p:txBody>
      </p:sp>
      <p:sp>
        <p:nvSpPr>
          <p:cNvPr id="18435" name="Rectangle 3"/>
          <p:cNvSpPr>
            <a:spLocks noGrp="1" noChangeArrowheads="1"/>
          </p:cNvSpPr>
          <p:nvPr>
            <p:ph type="body" idx="4294967295"/>
          </p:nvPr>
        </p:nvSpPr>
        <p:spPr>
          <a:xfrm>
            <a:off x="914400" y="2057400"/>
            <a:ext cx="7315200" cy="3352800"/>
          </a:xfrm>
        </p:spPr>
        <p:txBody>
          <a:bodyPr/>
          <a:lstStyle/>
          <a:p>
            <a:pPr eaLnBrk="1" hangingPunct="1"/>
            <a:r>
              <a:rPr lang="en-US" altLang="en-US" sz="2400" smtClean="0">
                <a:latin typeface="Arial" charset="0"/>
              </a:rPr>
              <a:t>Random Utility (allowing a panel data setting)</a:t>
            </a:r>
          </a:p>
          <a:p>
            <a:pPr eaLnBrk="1" hangingPunct="1">
              <a:spcBef>
                <a:spcPct val="50000"/>
              </a:spcBef>
              <a:buClrTx/>
              <a:buFont typeface="Wingdings" pitchFamily="2" charset="2"/>
              <a:buNone/>
            </a:pPr>
            <a:r>
              <a:rPr lang="en-US" altLang="en-US" smtClean="0">
                <a:latin typeface="Arial" charset="0"/>
              </a:rPr>
              <a:t>		   U</a:t>
            </a:r>
            <a:r>
              <a:rPr lang="en-US" altLang="en-US" sz="1800" smtClean="0">
                <a:latin typeface="Arial" charset="0"/>
              </a:rPr>
              <a:t>it</a:t>
            </a:r>
            <a:r>
              <a:rPr lang="en-US" altLang="en-US" sz="2400" smtClean="0">
                <a:latin typeface="Arial" charset="0"/>
              </a:rPr>
              <a:t>    =  </a:t>
            </a:r>
            <a:r>
              <a:rPr lang="en-US" altLang="en-US" smtClean="0">
                <a:latin typeface="Arial" charset="0"/>
                <a:sym typeface="Symbol" pitchFamily="18" charset="2"/>
              </a:rPr>
              <a:t></a:t>
            </a:r>
            <a:r>
              <a:rPr lang="en-US" altLang="en-US" sz="2400" smtClean="0">
                <a:latin typeface="Arial" charset="0"/>
                <a:sym typeface="Symbol" pitchFamily="18" charset="2"/>
              </a:rPr>
              <a:t>  </a:t>
            </a:r>
            <a:r>
              <a:rPr lang="en-US" altLang="en-US" smtClean="0">
                <a:latin typeface="Arial" charset="0"/>
                <a:sym typeface="Symbol" pitchFamily="18" charset="2"/>
              </a:rPr>
              <a:t>+</a:t>
            </a:r>
            <a:r>
              <a:rPr lang="en-US" altLang="en-US" sz="2400" smtClean="0">
                <a:latin typeface="Arial" charset="0"/>
                <a:sym typeface="Symbol" pitchFamily="18" charset="2"/>
              </a:rPr>
              <a:t>  </a:t>
            </a:r>
            <a:r>
              <a:rPr lang="en-US" altLang="en-US" b="1" smtClean="0">
                <a:latin typeface="Arial" charset="0"/>
                <a:sym typeface="Symbol" pitchFamily="18" charset="2"/>
              </a:rPr>
              <a:t></a:t>
            </a:r>
            <a:r>
              <a:rPr lang="en-US" altLang="en-US" smtClean="0">
                <a:latin typeface="Arial" charset="0"/>
                <a:sym typeface="Symbol" pitchFamily="18" charset="2"/>
              </a:rPr>
              <a:t>’</a:t>
            </a:r>
            <a:r>
              <a:rPr lang="en-US" altLang="en-US" b="1" smtClean="0">
                <a:latin typeface="Arial" charset="0"/>
                <a:sym typeface="Symbol" pitchFamily="18" charset="2"/>
              </a:rPr>
              <a:t>x</a:t>
            </a:r>
            <a:r>
              <a:rPr lang="en-US" altLang="en-US" sz="1800" smtClean="0">
                <a:latin typeface="Arial" charset="0"/>
                <a:sym typeface="Symbol" pitchFamily="18" charset="2"/>
              </a:rPr>
              <a:t>it</a:t>
            </a:r>
            <a:r>
              <a:rPr lang="en-US" altLang="en-US" sz="2400" smtClean="0">
                <a:latin typeface="Arial" charset="0"/>
                <a:sym typeface="Symbol" pitchFamily="18" charset="2"/>
              </a:rPr>
              <a:t>   </a:t>
            </a:r>
            <a:r>
              <a:rPr lang="en-US" altLang="en-US" smtClean="0">
                <a:latin typeface="Arial" charset="0"/>
                <a:sym typeface="Symbol" pitchFamily="18" charset="2"/>
              </a:rPr>
              <a:t>+  </a:t>
            </a:r>
            <a:r>
              <a:rPr lang="en-US" altLang="en-US" sz="1800" baseline="-25000" smtClean="0">
                <a:latin typeface="Arial" charset="0"/>
                <a:sym typeface="Symbol" pitchFamily="18" charset="2"/>
              </a:rPr>
              <a:t>it</a:t>
            </a:r>
            <a:r>
              <a:rPr lang="en-US" altLang="en-US" sz="1800" smtClean="0">
                <a:latin typeface="Arial" charset="0"/>
                <a:sym typeface="Symbol" pitchFamily="18" charset="2"/>
              </a:rPr>
              <a:t> </a:t>
            </a:r>
          </a:p>
          <a:p>
            <a:pPr eaLnBrk="1" hangingPunct="1">
              <a:spcBef>
                <a:spcPct val="50000"/>
              </a:spcBef>
              <a:buClrTx/>
              <a:buFont typeface="Wingdings" pitchFamily="2" charset="2"/>
              <a:buNone/>
            </a:pPr>
            <a:r>
              <a:rPr lang="en-US" altLang="en-US" sz="1800" smtClean="0">
                <a:latin typeface="Arial" charset="0"/>
                <a:sym typeface="Symbol" pitchFamily="18" charset="2"/>
              </a:rPr>
              <a:t>              		 </a:t>
            </a:r>
            <a:r>
              <a:rPr lang="en-US" altLang="en-US" sz="2000" smtClean="0">
                <a:latin typeface="Arial" charset="0"/>
                <a:sym typeface="Symbol" pitchFamily="18" charset="2"/>
              </a:rPr>
              <a:t>=</a:t>
            </a:r>
            <a:r>
              <a:rPr lang="en-US" altLang="en-US" sz="1800" smtClean="0">
                <a:latin typeface="Arial" charset="0"/>
                <a:sym typeface="Symbol" pitchFamily="18" charset="2"/>
              </a:rPr>
              <a:t>   </a:t>
            </a:r>
            <a:r>
              <a:rPr lang="en-US" altLang="en-US" sz="2000" smtClean="0">
                <a:latin typeface="Arial" charset="0"/>
                <a:sym typeface="Symbol" pitchFamily="18" charset="2"/>
              </a:rPr>
              <a:t>a</a:t>
            </a:r>
            <a:r>
              <a:rPr lang="en-US" altLang="en-US" sz="1800" baseline="-25000" smtClean="0">
                <a:latin typeface="Arial" charset="0"/>
                <a:sym typeface="Symbol" pitchFamily="18" charset="2"/>
              </a:rPr>
              <a:t>it</a:t>
            </a:r>
            <a:r>
              <a:rPr lang="en-US" altLang="en-US" sz="1800" smtClean="0">
                <a:latin typeface="Arial" charset="0"/>
                <a:sym typeface="Symbol" pitchFamily="18" charset="2"/>
              </a:rPr>
              <a:t> </a:t>
            </a:r>
            <a:r>
              <a:rPr lang="en-US" altLang="en-US" smtClean="0">
                <a:latin typeface="Arial" charset="0"/>
                <a:sym typeface="Symbol" pitchFamily="18" charset="2"/>
              </a:rPr>
              <a:t>+  </a:t>
            </a:r>
            <a:r>
              <a:rPr lang="en-US" altLang="en-US" sz="1800" baseline="-25000" smtClean="0">
                <a:latin typeface="Arial" charset="0"/>
                <a:sym typeface="Symbol" pitchFamily="18" charset="2"/>
              </a:rPr>
              <a:t>it</a:t>
            </a:r>
            <a:r>
              <a:rPr lang="en-US" altLang="en-US" sz="1800" smtClean="0">
                <a:latin typeface="Arial" charset="0"/>
                <a:sym typeface="Symbol" pitchFamily="18" charset="2"/>
              </a:rPr>
              <a:t> </a:t>
            </a:r>
            <a:endParaRPr lang="en-US" altLang="en-US" sz="2000" b="1" smtClean="0">
              <a:latin typeface="Arial" charset="0"/>
            </a:endParaRPr>
          </a:p>
          <a:p>
            <a:pPr eaLnBrk="1" hangingPunct="1"/>
            <a:r>
              <a:rPr lang="en-US" altLang="en-US" sz="2400" smtClean="0">
                <a:latin typeface="Arial" charset="0"/>
              </a:rPr>
              <a:t>Observe outcome j if utility is in region j</a:t>
            </a:r>
          </a:p>
          <a:p>
            <a:pPr eaLnBrk="1" hangingPunct="1"/>
            <a:r>
              <a:rPr lang="en-US" altLang="en-US" sz="2400" smtClean="0">
                <a:latin typeface="Arial" charset="0"/>
              </a:rPr>
              <a:t>Probability of outcome = probability of cell</a:t>
            </a:r>
          </a:p>
          <a:p>
            <a:pPr eaLnBrk="1" hangingPunct="1">
              <a:buFont typeface="Wingdings" pitchFamily="2" charset="2"/>
              <a:buNone/>
            </a:pPr>
            <a:r>
              <a:rPr lang="en-US" altLang="en-US" sz="2400" smtClean="0">
                <a:latin typeface="Arial" charset="0"/>
              </a:rPr>
              <a:t>      Pr[Y</a:t>
            </a:r>
            <a:r>
              <a:rPr lang="en-US" altLang="en-US" sz="1800" smtClean="0">
                <a:latin typeface="Arial" charset="0"/>
              </a:rPr>
              <a:t>it</a:t>
            </a:r>
            <a:r>
              <a:rPr lang="en-US" altLang="en-US" sz="2400" smtClean="0">
                <a:latin typeface="Arial" charset="0"/>
              </a:rPr>
              <a:t>=j] = F(</a:t>
            </a:r>
            <a:r>
              <a:rPr lang="en-US" altLang="en-US" smtClean="0">
                <a:latin typeface="Arial" charset="0"/>
                <a:sym typeface="Symbol" pitchFamily="18" charset="2"/>
              </a:rPr>
              <a:t></a:t>
            </a:r>
            <a:r>
              <a:rPr lang="en-US" altLang="en-US" sz="1800" baseline="-25000" smtClean="0">
                <a:latin typeface="Arial" charset="0"/>
                <a:sym typeface="Symbol" pitchFamily="18" charset="2"/>
              </a:rPr>
              <a:t>j</a:t>
            </a:r>
            <a:r>
              <a:rPr lang="en-US" altLang="en-US" sz="2400" smtClean="0">
                <a:latin typeface="Arial" charset="0"/>
                <a:sym typeface="Symbol" pitchFamily="18" charset="2"/>
              </a:rPr>
              <a:t> – </a:t>
            </a:r>
            <a:r>
              <a:rPr lang="en-US" altLang="en-US" sz="2000" smtClean="0">
                <a:latin typeface="Arial" charset="0"/>
                <a:sym typeface="Symbol" pitchFamily="18" charset="2"/>
              </a:rPr>
              <a:t>a</a:t>
            </a:r>
            <a:r>
              <a:rPr lang="en-US" altLang="en-US" sz="1800" baseline="-25000" smtClean="0">
                <a:latin typeface="Arial" charset="0"/>
                <a:sym typeface="Symbol" pitchFamily="18" charset="2"/>
              </a:rPr>
              <a:t>it</a:t>
            </a:r>
            <a:r>
              <a:rPr lang="en-US" altLang="en-US" sz="2400" smtClean="0">
                <a:latin typeface="Arial" charset="0"/>
                <a:sym typeface="Symbol" pitchFamily="18" charset="2"/>
              </a:rPr>
              <a:t>)   - </a:t>
            </a:r>
            <a:r>
              <a:rPr lang="en-US" altLang="en-US" sz="2400" smtClean="0">
                <a:latin typeface="Arial" charset="0"/>
              </a:rPr>
              <a:t>F(</a:t>
            </a:r>
            <a:r>
              <a:rPr lang="en-US" altLang="en-US" smtClean="0">
                <a:latin typeface="Arial" charset="0"/>
                <a:sym typeface="Symbol" pitchFamily="18" charset="2"/>
              </a:rPr>
              <a:t></a:t>
            </a:r>
            <a:r>
              <a:rPr lang="en-US" altLang="en-US" sz="1800" baseline="-25000" smtClean="0">
                <a:latin typeface="Arial" charset="0"/>
                <a:sym typeface="Symbol" pitchFamily="18" charset="2"/>
              </a:rPr>
              <a:t>j-1</a:t>
            </a:r>
            <a:r>
              <a:rPr lang="en-US" altLang="en-US" sz="2400" smtClean="0">
                <a:latin typeface="Arial" charset="0"/>
                <a:sym typeface="Symbol" pitchFamily="18" charset="2"/>
              </a:rPr>
              <a:t> – </a:t>
            </a:r>
            <a:r>
              <a:rPr lang="en-US" altLang="en-US" sz="2000" smtClean="0">
                <a:latin typeface="Arial" charset="0"/>
                <a:sym typeface="Symbol" pitchFamily="18" charset="2"/>
              </a:rPr>
              <a:t>a</a:t>
            </a:r>
            <a:r>
              <a:rPr lang="en-US" altLang="en-US" sz="1800" baseline="-25000" smtClean="0">
                <a:latin typeface="Arial" charset="0"/>
                <a:sym typeface="Symbol" pitchFamily="18" charset="2"/>
              </a:rPr>
              <a:t>it</a:t>
            </a:r>
            <a:r>
              <a:rPr lang="en-US" altLang="en-US" sz="2400" smtClean="0">
                <a:latin typeface="Arial" charset="0"/>
                <a:sym typeface="Symbol" pitchFamily="18" charset="2"/>
              </a:rPr>
              <a:t>) </a:t>
            </a:r>
            <a:endParaRPr lang="en-US" altLang="en-US" sz="2400" smtClean="0">
              <a:latin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685800"/>
            <a:ext cx="7543800" cy="1139825"/>
          </a:xfrm>
        </p:spPr>
        <p:txBody>
          <a:bodyPr/>
          <a:lstStyle/>
          <a:p>
            <a:pPr eaLnBrk="1" hangingPunct="1"/>
            <a:r>
              <a:rPr lang="en-US" altLang="en-US" smtClean="0">
                <a:latin typeface="Arial" charset="0"/>
                <a:cs typeface="Arial" charset="0"/>
              </a:rPr>
              <a:t>Ordered Probability Model</a:t>
            </a:r>
          </a:p>
        </p:txBody>
      </p:sp>
      <p:graphicFrame>
        <p:nvGraphicFramePr>
          <p:cNvPr id="20483" name="Object 4"/>
          <p:cNvGraphicFramePr>
            <a:graphicFrameLocks noChangeAspect="1"/>
          </p:cNvGraphicFramePr>
          <p:nvPr/>
        </p:nvGraphicFramePr>
        <p:xfrm>
          <a:off x="1414463" y="2070100"/>
          <a:ext cx="6392862" cy="3808413"/>
        </p:xfrm>
        <a:graphic>
          <a:graphicData uri="http://schemas.openxmlformats.org/presentationml/2006/ole">
            <p:oleObj spid="_x0000_s20486" name="Equation" r:id="rId4" imgW="3581400" imgH="2133600" progId="Equation.DSMT4">
              <p:embed/>
            </p:oleObj>
          </a:graphicData>
        </a:graphic>
      </p:graphicFrame>
      <p:sp>
        <p:nvSpPr>
          <p:cNvPr id="20484"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idx="4294967295"/>
          </p:nvPr>
        </p:nvSpPr>
        <p:spPr>
          <a:xfrm>
            <a:off x="838200" y="914400"/>
            <a:ext cx="8305800" cy="838200"/>
          </a:xfrm>
        </p:spPr>
        <p:txBody>
          <a:bodyPr/>
          <a:lstStyle/>
          <a:p>
            <a:pPr eaLnBrk="1" hangingPunct="1"/>
            <a:r>
              <a:rPr lang="en-US" altLang="en-US" smtClean="0">
                <a:latin typeface="Arial" charset="0"/>
                <a:cs typeface="Arial" charset="0"/>
              </a:rPr>
              <a:t>Combined Outcomes for Health Satisfaction</a:t>
            </a:r>
          </a:p>
        </p:txBody>
      </p:sp>
      <p:pic>
        <p:nvPicPr>
          <p:cNvPr id="22531" name="Picture 5"/>
          <p:cNvPicPr>
            <a:picLocks noChangeAspect="1" noChangeArrowheads="1"/>
          </p:cNvPicPr>
          <p:nvPr/>
        </p:nvPicPr>
        <p:blipFill>
          <a:blip r:embed="rId3" cstate="print"/>
          <a:srcRect/>
          <a:stretch>
            <a:fillRect/>
          </a:stretch>
        </p:blipFill>
        <p:spPr bwMode="auto">
          <a:xfrm>
            <a:off x="1447800" y="1752600"/>
            <a:ext cx="6553200" cy="46640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609600"/>
            <a:ext cx="6934200" cy="1139825"/>
          </a:xfrm>
        </p:spPr>
        <p:txBody>
          <a:bodyPr/>
          <a:lstStyle/>
          <a:p>
            <a:pPr eaLnBrk="1" hangingPunct="1"/>
            <a:r>
              <a:rPr lang="en-US" altLang="en-US" smtClean="0">
                <a:latin typeface="Arial" charset="0"/>
                <a:cs typeface="Arial" charset="0"/>
              </a:rPr>
              <a:t>Ordered Probabilities</a:t>
            </a:r>
          </a:p>
        </p:txBody>
      </p:sp>
      <p:graphicFrame>
        <p:nvGraphicFramePr>
          <p:cNvPr id="24579" name="Object 4"/>
          <p:cNvGraphicFramePr>
            <a:graphicFrameLocks noChangeAspect="1"/>
          </p:cNvGraphicFramePr>
          <p:nvPr/>
        </p:nvGraphicFramePr>
        <p:xfrm>
          <a:off x="1524000" y="2286000"/>
          <a:ext cx="6477000" cy="2851150"/>
        </p:xfrm>
        <a:graphic>
          <a:graphicData uri="http://schemas.openxmlformats.org/presentationml/2006/ole">
            <p:oleObj spid="_x0000_s24582" name="Equation" r:id="rId4" imgW="3403600" imgH="1498600" progId="Equation.DSMT4">
              <p:embed/>
            </p:oleObj>
          </a:graphicData>
        </a:graphic>
      </p:graphicFrame>
      <p:sp>
        <p:nvSpPr>
          <p:cNvPr id="24580"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p:spPr>
        <p:txBody>
          <a:bodyPr wrap="none"/>
          <a:lstStyle/>
          <a:p>
            <a:endParaRPr lang="en-US"/>
          </a:p>
        </p:txBody>
      </p:sp>
      <p:sp>
        <p:nvSpPr>
          <p:cNvPr id="24581"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p:spPr>
        <p:txBody>
          <a:bodyPr wrap="none"/>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457200" y="1563688"/>
            <a:ext cx="8524875" cy="44958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914400"/>
            <a:ext cx="6019800" cy="1139825"/>
          </a:xfrm>
        </p:spPr>
        <p:txBody>
          <a:bodyPr/>
          <a:lstStyle/>
          <a:p>
            <a:pPr eaLnBrk="1" hangingPunct="1"/>
            <a:r>
              <a:rPr lang="en-US" altLang="en-US" smtClean="0">
                <a:latin typeface="Arial" charset="0"/>
                <a:cs typeface="Arial" charset="0"/>
              </a:rPr>
              <a:t>Coefficients</a:t>
            </a:r>
          </a:p>
        </p:txBody>
      </p:sp>
      <p:graphicFrame>
        <p:nvGraphicFramePr>
          <p:cNvPr id="27651" name="Object 4"/>
          <p:cNvGraphicFramePr>
            <a:graphicFrameLocks noChangeAspect="1"/>
          </p:cNvGraphicFramePr>
          <p:nvPr/>
        </p:nvGraphicFramePr>
        <p:xfrm>
          <a:off x="585788" y="2209800"/>
          <a:ext cx="8196262" cy="3108325"/>
        </p:xfrm>
        <a:graphic>
          <a:graphicData uri="http://schemas.openxmlformats.org/presentationml/2006/ole">
            <p:oleObj spid="_x0000_s27654" name="Equation" r:id="rId4" imgW="4152900" imgH="1574800" progId="Equation.DSMT4">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0" y="685800"/>
            <a:ext cx="8229600" cy="1139825"/>
          </a:xfrm>
        </p:spPr>
        <p:txBody>
          <a:bodyPr/>
          <a:lstStyle/>
          <a:p>
            <a:pPr eaLnBrk="1" hangingPunct="1"/>
            <a:r>
              <a:rPr lang="en-US" altLang="en-US" smtClean="0">
                <a:latin typeface="Arial" charset="0"/>
                <a:cs typeface="Arial" charset="0"/>
              </a:rPr>
              <a:t>Partial Effects in the Ordered Choice Model</a:t>
            </a:r>
          </a:p>
        </p:txBody>
      </p:sp>
      <p:sp>
        <p:nvSpPr>
          <p:cNvPr id="29699" name="Text Box 5"/>
          <p:cNvSpPr txBox="1">
            <a:spLocks noChangeArrowheads="1"/>
          </p:cNvSpPr>
          <p:nvPr/>
        </p:nvSpPr>
        <p:spPr bwMode="auto">
          <a:xfrm>
            <a:off x="5943600" y="1981200"/>
            <a:ext cx="2971800" cy="4354513"/>
          </a:xfrm>
          <a:prstGeom prst="rect">
            <a:avLst/>
          </a:prstGeom>
          <a:noFill/>
          <a:ln w="19050">
            <a:noFill/>
            <a:miter lim="800000"/>
            <a:headEnd/>
            <a:tailEnd/>
          </a:ln>
        </p:spPr>
        <p:txBody>
          <a:bodyPr>
            <a:spAutoFit/>
          </a:bodyPr>
          <a:lstStyle/>
          <a:p>
            <a:pPr>
              <a:spcBef>
                <a:spcPct val="50000"/>
              </a:spcBef>
            </a:pPr>
            <a:r>
              <a:rPr lang="en-US" altLang="en-US">
                <a:latin typeface="Tahoma" pitchFamily="34" charset="0"/>
              </a:rPr>
              <a:t>Assume the </a:t>
            </a:r>
            <a:r>
              <a:rPr lang="el-GR" altLang="en-US">
                <a:latin typeface="Tahoma" pitchFamily="34" charset="0"/>
                <a:cs typeface="Tahoma" pitchFamily="34" charset="0"/>
              </a:rPr>
              <a:t>β</a:t>
            </a:r>
            <a:r>
              <a:rPr lang="en-US" altLang="en-US" baseline="-25000">
                <a:latin typeface="Tahoma" pitchFamily="34" charset="0"/>
                <a:cs typeface="Tahoma" pitchFamily="34" charset="0"/>
              </a:rPr>
              <a:t>k</a:t>
            </a:r>
            <a:r>
              <a:rPr lang="en-US" altLang="en-US">
                <a:latin typeface="Tahoma" pitchFamily="34" charset="0"/>
                <a:cs typeface="Tahoma" pitchFamily="34" charset="0"/>
              </a:rPr>
              <a:t> is positive.</a:t>
            </a:r>
          </a:p>
          <a:p>
            <a:pPr>
              <a:spcBef>
                <a:spcPct val="50000"/>
              </a:spcBef>
            </a:pPr>
            <a:r>
              <a:rPr lang="en-US" altLang="en-US">
                <a:latin typeface="Tahoma" pitchFamily="34" charset="0"/>
                <a:cs typeface="Tahoma" pitchFamily="34" charset="0"/>
              </a:rPr>
              <a:t>Assume that x</a:t>
            </a:r>
            <a:r>
              <a:rPr lang="en-US" altLang="en-US" baseline="-25000">
                <a:latin typeface="Tahoma" pitchFamily="34" charset="0"/>
                <a:cs typeface="Tahoma" pitchFamily="34" charset="0"/>
              </a:rPr>
              <a:t>k</a:t>
            </a:r>
            <a:r>
              <a:rPr lang="en-US" altLang="en-US">
                <a:latin typeface="Tahoma" pitchFamily="34" charset="0"/>
                <a:cs typeface="Tahoma" pitchFamily="34" charset="0"/>
              </a:rPr>
              <a:t> increases.</a:t>
            </a:r>
          </a:p>
          <a:p>
            <a:pPr>
              <a:spcBef>
                <a:spcPct val="50000"/>
              </a:spcBef>
            </a:pPr>
            <a:r>
              <a:rPr lang="el-GR" altLang="en-US" b="1">
                <a:latin typeface="Tahoma" pitchFamily="34" charset="0"/>
              </a:rPr>
              <a:t>β</a:t>
            </a:r>
            <a:r>
              <a:rPr lang="en-US" altLang="en-US" b="1">
                <a:latin typeface="Tahoma" pitchFamily="34" charset="0"/>
              </a:rPr>
              <a:t>’x </a:t>
            </a:r>
            <a:r>
              <a:rPr lang="en-US" altLang="en-US">
                <a:latin typeface="Tahoma" pitchFamily="34" charset="0"/>
              </a:rPr>
              <a:t>increases. </a:t>
            </a:r>
            <a:r>
              <a:rPr lang="el-GR" altLang="en-US">
                <a:latin typeface="Tahoma" pitchFamily="34" charset="0"/>
                <a:cs typeface="Tahoma" pitchFamily="34" charset="0"/>
              </a:rPr>
              <a:t>μ</a:t>
            </a:r>
            <a:r>
              <a:rPr lang="en-US" altLang="en-US" baseline="-25000">
                <a:latin typeface="Tahoma" pitchFamily="34" charset="0"/>
                <a:cs typeface="Tahoma" pitchFamily="34" charset="0"/>
              </a:rPr>
              <a:t>j</a:t>
            </a:r>
            <a:r>
              <a:rPr lang="en-US" altLang="en-US">
                <a:latin typeface="Tahoma" pitchFamily="34" charset="0"/>
                <a:cs typeface="Tahoma" pitchFamily="34" charset="0"/>
              </a:rPr>
              <a:t>- </a:t>
            </a:r>
            <a:r>
              <a:rPr lang="el-GR" altLang="en-US" b="1">
                <a:latin typeface="Tahoma" pitchFamily="34" charset="0"/>
              </a:rPr>
              <a:t>β</a:t>
            </a:r>
            <a:r>
              <a:rPr lang="en-US" altLang="en-US" b="1">
                <a:latin typeface="Tahoma" pitchFamily="34" charset="0"/>
              </a:rPr>
              <a:t>’x</a:t>
            </a:r>
            <a:r>
              <a:rPr lang="en-US" altLang="en-US">
                <a:latin typeface="Tahoma" pitchFamily="34" charset="0"/>
                <a:cs typeface="Tahoma" pitchFamily="34" charset="0"/>
              </a:rPr>
              <a:t> shifts to the left for all 5 cells.</a:t>
            </a:r>
          </a:p>
          <a:p>
            <a:pPr>
              <a:spcBef>
                <a:spcPct val="50000"/>
              </a:spcBef>
            </a:pPr>
            <a:r>
              <a:rPr lang="en-US" altLang="en-US">
                <a:latin typeface="Tahoma" pitchFamily="34" charset="0"/>
                <a:cs typeface="Tahoma" pitchFamily="34" charset="0"/>
              </a:rPr>
              <a:t>Prob[y=0] decreases</a:t>
            </a:r>
          </a:p>
          <a:p>
            <a:pPr>
              <a:spcBef>
                <a:spcPct val="50000"/>
              </a:spcBef>
            </a:pPr>
            <a:r>
              <a:rPr lang="en-US" altLang="en-US">
                <a:latin typeface="Tahoma" pitchFamily="34" charset="0"/>
                <a:cs typeface="Tahoma" pitchFamily="34" charset="0"/>
              </a:rPr>
              <a:t>Prob[y=1] decreases – the mass shifted out is larger than the mass shifted in.</a:t>
            </a:r>
          </a:p>
          <a:p>
            <a:pPr>
              <a:spcBef>
                <a:spcPct val="50000"/>
              </a:spcBef>
            </a:pPr>
            <a:r>
              <a:rPr lang="en-US" altLang="en-US">
                <a:latin typeface="Tahoma" pitchFamily="34" charset="0"/>
                <a:cs typeface="Tahoma" pitchFamily="34" charset="0"/>
              </a:rPr>
              <a:t>Prob[y=3] increases – same reason in reverse.</a:t>
            </a:r>
          </a:p>
          <a:p>
            <a:pPr>
              <a:spcBef>
                <a:spcPct val="50000"/>
              </a:spcBef>
            </a:pPr>
            <a:r>
              <a:rPr lang="en-US" altLang="en-US">
                <a:latin typeface="Tahoma" pitchFamily="34" charset="0"/>
                <a:cs typeface="Tahoma" pitchFamily="34" charset="0"/>
              </a:rPr>
              <a:t>Prob[y=4] must increase.</a:t>
            </a:r>
          </a:p>
          <a:p>
            <a:pPr>
              <a:spcBef>
                <a:spcPct val="50000"/>
              </a:spcBef>
            </a:pPr>
            <a:endParaRPr lang="el-GR" altLang="en-US" b="1">
              <a:latin typeface="Tahoma" pitchFamily="34" charset="0"/>
              <a:cs typeface="Tahoma" pitchFamily="34" charset="0"/>
            </a:endParaRPr>
          </a:p>
        </p:txBody>
      </p:sp>
      <p:sp>
        <p:nvSpPr>
          <p:cNvPr id="29700" name="Text Box 10"/>
          <p:cNvSpPr txBox="1">
            <a:spLocks noChangeArrowheads="1"/>
          </p:cNvSpPr>
          <p:nvPr/>
        </p:nvSpPr>
        <p:spPr bwMode="auto">
          <a:xfrm>
            <a:off x="533400" y="5486400"/>
            <a:ext cx="5334000" cy="1082675"/>
          </a:xfrm>
          <a:prstGeom prst="rect">
            <a:avLst/>
          </a:prstGeom>
          <a:noFill/>
          <a:ln w="12700">
            <a:solidFill>
              <a:schemeClr val="tx1"/>
            </a:solidFill>
            <a:miter lim="800000"/>
            <a:headEnd/>
            <a:tailEnd/>
          </a:ln>
        </p:spPr>
        <p:txBody>
          <a:bodyPr>
            <a:spAutoFit/>
          </a:bodyPr>
          <a:lstStyle/>
          <a:p>
            <a:pPr>
              <a:spcBef>
                <a:spcPct val="50000"/>
              </a:spcBef>
            </a:pPr>
            <a:r>
              <a:rPr lang="en-US" altLang="en-US" sz="1600" b="1">
                <a:latin typeface="Tahoma" pitchFamily="34" charset="0"/>
              </a:rPr>
              <a:t>When </a:t>
            </a:r>
            <a:r>
              <a:rPr lang="el-GR" altLang="en-US" sz="1600" b="1">
                <a:latin typeface="Tahoma" pitchFamily="34" charset="0"/>
                <a:cs typeface="Tahoma" pitchFamily="34" charset="0"/>
              </a:rPr>
              <a:t>β</a:t>
            </a:r>
            <a:r>
              <a:rPr lang="en-US" altLang="en-US" sz="1600" b="1" baseline="-25000">
                <a:latin typeface="Tahoma" pitchFamily="34" charset="0"/>
                <a:cs typeface="Tahoma" pitchFamily="34" charset="0"/>
              </a:rPr>
              <a:t>k</a:t>
            </a:r>
            <a:r>
              <a:rPr lang="en-US" altLang="en-US" sz="1600" b="1">
                <a:latin typeface="Tahoma" pitchFamily="34" charset="0"/>
                <a:cs typeface="Tahoma" pitchFamily="34" charset="0"/>
              </a:rPr>
              <a:t> &gt; 0, increase in x</a:t>
            </a:r>
            <a:r>
              <a:rPr lang="en-US" altLang="en-US" sz="1600" b="1" baseline="-25000">
                <a:latin typeface="Tahoma" pitchFamily="34" charset="0"/>
                <a:cs typeface="Tahoma" pitchFamily="34" charset="0"/>
              </a:rPr>
              <a:t>k</a:t>
            </a:r>
            <a:r>
              <a:rPr lang="en-US" altLang="en-US" sz="1600" b="1">
                <a:latin typeface="Tahoma" pitchFamily="34" charset="0"/>
                <a:cs typeface="Tahoma" pitchFamily="34" charset="0"/>
              </a:rPr>
              <a:t> decreases Prob[y=0] and increases Prob[y=J]. Intermediate cells are ambiguous, but there is only one sign change in the marginal effects from 0 to 1 to … to J</a:t>
            </a:r>
            <a:endParaRPr lang="el-GR" altLang="en-US" sz="1600" b="1">
              <a:latin typeface="Tahoma" pitchFamily="34" charset="0"/>
              <a:cs typeface="Tahoma" pitchFamily="34" charset="0"/>
            </a:endParaRPr>
          </a:p>
        </p:txBody>
      </p:sp>
      <p:pic>
        <p:nvPicPr>
          <p:cNvPr id="29701" name="Picture 5"/>
          <p:cNvPicPr>
            <a:picLocks noChangeAspect="1" noChangeArrowheads="1"/>
          </p:cNvPicPr>
          <p:nvPr/>
        </p:nvPicPr>
        <p:blipFill>
          <a:blip r:embed="rId3" cstate="print"/>
          <a:srcRect/>
          <a:stretch>
            <a:fillRect/>
          </a:stretch>
        </p:blipFill>
        <p:spPr bwMode="auto">
          <a:xfrm>
            <a:off x="533400" y="2057400"/>
            <a:ext cx="5334000" cy="3276600"/>
          </a:xfrm>
          <a:prstGeom prst="rect">
            <a:avLst/>
          </a:prstGeom>
          <a:noFill/>
          <a:ln w="9525">
            <a:noFill/>
            <a:miter lim="800000"/>
            <a:headEnd/>
            <a:tailEnd/>
          </a:ln>
        </p:spPr>
      </p:pic>
      <p:sp>
        <p:nvSpPr>
          <p:cNvPr id="29702" name="Line 12"/>
          <p:cNvSpPr>
            <a:spLocks noChangeShapeType="1"/>
          </p:cNvSpPr>
          <p:nvPr/>
        </p:nvSpPr>
        <p:spPr bwMode="auto">
          <a:xfrm flipV="1">
            <a:off x="1816100" y="4508500"/>
            <a:ext cx="0" cy="152400"/>
          </a:xfrm>
          <a:prstGeom prst="line">
            <a:avLst/>
          </a:prstGeom>
          <a:noFill/>
          <a:ln w="19050">
            <a:solidFill>
              <a:srgbClr val="FF3300"/>
            </a:solidFill>
            <a:prstDash val="sysDot"/>
            <a:round/>
            <a:headEnd/>
            <a:tailEnd/>
          </a:ln>
        </p:spPr>
        <p:txBody>
          <a:bodyPr wrap="none"/>
          <a:lstStyle/>
          <a:p>
            <a:endParaRPr lang="en-US"/>
          </a:p>
        </p:txBody>
      </p:sp>
      <p:sp>
        <p:nvSpPr>
          <p:cNvPr id="29703" name="Line 13"/>
          <p:cNvSpPr>
            <a:spLocks noChangeShapeType="1"/>
          </p:cNvSpPr>
          <p:nvPr/>
        </p:nvSpPr>
        <p:spPr bwMode="auto">
          <a:xfrm flipV="1">
            <a:off x="2590800" y="3657600"/>
            <a:ext cx="0" cy="990600"/>
          </a:xfrm>
          <a:prstGeom prst="line">
            <a:avLst/>
          </a:prstGeom>
          <a:noFill/>
          <a:ln w="19050">
            <a:solidFill>
              <a:srgbClr val="FF3300"/>
            </a:solidFill>
            <a:prstDash val="sysDot"/>
            <a:round/>
            <a:headEnd/>
            <a:tailEnd/>
          </a:ln>
        </p:spPr>
        <p:txBody>
          <a:bodyPr wrap="none"/>
          <a:lstStyle/>
          <a:p>
            <a:endParaRPr lang="en-US"/>
          </a:p>
        </p:txBody>
      </p:sp>
      <p:sp>
        <p:nvSpPr>
          <p:cNvPr id="29704" name="Line 14"/>
          <p:cNvSpPr>
            <a:spLocks noChangeShapeType="1"/>
          </p:cNvSpPr>
          <p:nvPr/>
        </p:nvSpPr>
        <p:spPr bwMode="auto">
          <a:xfrm flipV="1">
            <a:off x="3581400" y="2743200"/>
            <a:ext cx="0" cy="1905000"/>
          </a:xfrm>
          <a:prstGeom prst="line">
            <a:avLst/>
          </a:prstGeom>
          <a:noFill/>
          <a:ln w="19050">
            <a:solidFill>
              <a:srgbClr val="FF3300"/>
            </a:solidFill>
            <a:prstDash val="sysDot"/>
            <a:round/>
            <a:headEnd/>
            <a:tailEnd/>
          </a:ln>
        </p:spPr>
        <p:txBody>
          <a:bodyPr wrap="none"/>
          <a:lstStyle/>
          <a:p>
            <a:endParaRPr lang="en-US"/>
          </a:p>
        </p:txBody>
      </p:sp>
      <p:sp>
        <p:nvSpPr>
          <p:cNvPr id="29705" name="Line 15"/>
          <p:cNvSpPr>
            <a:spLocks noChangeShapeType="1"/>
          </p:cNvSpPr>
          <p:nvPr/>
        </p:nvSpPr>
        <p:spPr bwMode="auto">
          <a:xfrm flipV="1">
            <a:off x="4038600" y="3352800"/>
            <a:ext cx="0" cy="1295400"/>
          </a:xfrm>
          <a:prstGeom prst="line">
            <a:avLst/>
          </a:prstGeom>
          <a:noFill/>
          <a:ln w="19050">
            <a:solidFill>
              <a:srgbClr val="FF3300"/>
            </a:solidFill>
            <a:prstDash val="sysDot"/>
            <a:round/>
            <a:headEnd/>
            <a:tailEnd/>
          </a:ln>
        </p:spPr>
        <p:txBody>
          <a:bodyPr wrap="none"/>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idx="4294967295"/>
          </p:nvPr>
        </p:nvSpPr>
        <p:spPr>
          <a:xfrm>
            <a:off x="0" y="612775"/>
            <a:ext cx="7772400" cy="1139825"/>
          </a:xfrm>
        </p:spPr>
        <p:txBody>
          <a:bodyPr/>
          <a:lstStyle/>
          <a:p>
            <a:pPr eaLnBrk="1" hangingPunct="1"/>
            <a:r>
              <a:rPr lang="en-US" altLang="en-US" smtClean="0">
                <a:latin typeface="Arial" charset="0"/>
                <a:cs typeface="Arial" charset="0"/>
              </a:rPr>
              <a:t>Partial Effects of 8 Years of Education</a:t>
            </a:r>
          </a:p>
        </p:txBody>
      </p:sp>
      <p:pic>
        <p:nvPicPr>
          <p:cNvPr id="31747" name="Picture 5"/>
          <p:cNvPicPr>
            <a:picLocks noChangeAspect="1" noChangeArrowheads="1"/>
          </p:cNvPicPr>
          <p:nvPr/>
        </p:nvPicPr>
        <p:blipFill>
          <a:blip r:embed="rId3" cstate="print"/>
          <a:srcRect/>
          <a:stretch>
            <a:fillRect/>
          </a:stretch>
        </p:blipFill>
        <p:spPr bwMode="auto">
          <a:xfrm>
            <a:off x="533400" y="1970088"/>
            <a:ext cx="7924800" cy="443071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688975"/>
            <a:ext cx="8229600" cy="1139825"/>
          </a:xfrm>
        </p:spPr>
        <p:txBody>
          <a:bodyPr/>
          <a:lstStyle/>
          <a:p>
            <a:pPr eaLnBrk="1" hangingPunct="1"/>
            <a:r>
              <a:rPr lang="en-US" altLang="en-US" sz="2400" smtClean="0">
                <a:latin typeface="Arial" charset="0"/>
                <a:cs typeface="Arial" charset="0"/>
              </a:rPr>
              <a:t>An Ordered Probability </a:t>
            </a:r>
            <a:br>
              <a:rPr lang="en-US" altLang="en-US" sz="2400" smtClean="0">
                <a:latin typeface="Arial" charset="0"/>
                <a:cs typeface="Arial" charset="0"/>
              </a:rPr>
            </a:br>
            <a:r>
              <a:rPr lang="en-US" altLang="en-US" sz="2400" smtClean="0">
                <a:latin typeface="Arial" charset="0"/>
                <a:cs typeface="Arial" charset="0"/>
              </a:rPr>
              <a:t>Model for Health Satisfaction</a:t>
            </a:r>
          </a:p>
        </p:txBody>
      </p:sp>
      <p:sp>
        <p:nvSpPr>
          <p:cNvPr id="33795" name="Text Box 4"/>
          <p:cNvSpPr txBox="1">
            <a:spLocks noChangeArrowheads="1"/>
          </p:cNvSpPr>
          <p:nvPr/>
        </p:nvSpPr>
        <p:spPr bwMode="auto">
          <a:xfrm>
            <a:off x="1676400" y="1736725"/>
            <a:ext cx="6324600" cy="4968875"/>
          </a:xfrm>
          <a:prstGeom prst="rect">
            <a:avLst/>
          </a:prstGeom>
          <a:noFill/>
          <a:ln w="19050">
            <a:noFill/>
            <a:miter lim="800000"/>
            <a:headEnd/>
            <a:tailEnd/>
          </a:ln>
        </p:spPr>
        <p:txBody>
          <a:bodyPr>
            <a:spAutoFit/>
          </a:bodyPr>
          <a:lstStyle/>
          <a:p>
            <a:r>
              <a:rPr lang="en-US" altLang="en-US" sz="1000" b="1">
                <a:latin typeface="Courier New" pitchFamily="49" charset="0"/>
              </a:rPr>
              <a:t>+---------------------------------------------+</a:t>
            </a:r>
          </a:p>
          <a:p>
            <a:r>
              <a:rPr lang="en-US" altLang="en-US" sz="1000" b="1">
                <a:latin typeface="Courier New" pitchFamily="49" charset="0"/>
              </a:rPr>
              <a:t>| Ordered Probability Model                   |</a:t>
            </a:r>
          </a:p>
          <a:p>
            <a:r>
              <a:rPr lang="en-US" altLang="en-US" sz="1000" b="1">
                <a:latin typeface="Courier New" pitchFamily="49" charset="0"/>
              </a:rPr>
              <a:t>| Dependent variable                 HSAT     |</a:t>
            </a:r>
          </a:p>
          <a:p>
            <a:r>
              <a:rPr lang="en-US" altLang="en-US" sz="1000" b="1">
                <a:latin typeface="Courier New" pitchFamily="49" charset="0"/>
              </a:rPr>
              <a:t>| Number of observations            27326     |</a:t>
            </a:r>
          </a:p>
          <a:p>
            <a:r>
              <a:rPr lang="en-US" altLang="en-US" sz="1000" b="1">
                <a:latin typeface="Courier New" pitchFamily="49" charset="0"/>
              </a:rPr>
              <a:t>| Underlying probabilities based on Normal    |</a:t>
            </a:r>
          </a:p>
          <a:p>
            <a:r>
              <a:rPr lang="en-US" altLang="en-US" sz="1000" b="1">
                <a:latin typeface="Courier New" pitchFamily="49" charset="0"/>
              </a:rPr>
              <a:t>|    Cell frequencies for outcomes            |</a:t>
            </a:r>
          </a:p>
          <a:p>
            <a:r>
              <a:rPr lang="en-US" altLang="en-US" sz="1000" b="1">
                <a:latin typeface="Courier New" pitchFamily="49" charset="0"/>
              </a:rPr>
              <a:t>|  Y Count Freq  Y Count Freq  Y Count Freq   |</a:t>
            </a:r>
          </a:p>
          <a:p>
            <a:r>
              <a:rPr lang="en-US" altLang="en-US" sz="1000" b="1">
                <a:latin typeface="Courier New" pitchFamily="49" charset="0"/>
              </a:rPr>
              <a:t>|  0   447 .016  1   255 .009  2   642 .023   |</a:t>
            </a:r>
          </a:p>
          <a:p>
            <a:r>
              <a:rPr lang="en-US" altLang="en-US" sz="1000" b="1">
                <a:latin typeface="Courier New" pitchFamily="49" charset="0"/>
              </a:rPr>
              <a:t>|  3  1173 .042  4  1390 .050  5  4233 .154   |</a:t>
            </a:r>
          </a:p>
          <a:p>
            <a:r>
              <a:rPr lang="en-US" altLang="en-US" sz="1000" b="1">
                <a:latin typeface="Courier New" pitchFamily="49" charset="0"/>
              </a:rPr>
              <a:t>|  6  2530 .092  7  4231 .154  8  6172 .225   |</a:t>
            </a:r>
          </a:p>
          <a:p>
            <a:r>
              <a:rPr lang="en-US" altLang="en-US" sz="1000" b="1">
                <a:latin typeface="Courier New" pitchFamily="49" charset="0"/>
              </a:rPr>
              <a:t>|  9  3061 .112 10  3192 .116                 |</a:t>
            </a:r>
          </a:p>
          <a:p>
            <a:r>
              <a:rPr lang="en-US" altLang="en-US" sz="1000" b="1">
                <a:latin typeface="Courier New" pitchFamily="49" charset="0"/>
              </a:rPr>
              <a:t>+---------------------------------------------+</a:t>
            </a:r>
          </a:p>
          <a:p>
            <a:r>
              <a:rPr lang="en-US" altLang="en-US" sz="1000" b="1">
                <a:latin typeface="Courier New" pitchFamily="49" charset="0"/>
              </a:rPr>
              <a:t>+---------+--------------+----------------+--------+---------+----------+</a:t>
            </a:r>
          </a:p>
          <a:p>
            <a:r>
              <a:rPr lang="en-US" altLang="en-US" sz="1000" b="1">
                <a:latin typeface="Courier New" pitchFamily="49" charset="0"/>
              </a:rPr>
              <a:t>|Variable | Coefficient  | Standard Error |b/St.Er.|P[|Z|&gt;z] | Mean of X|</a:t>
            </a:r>
          </a:p>
          <a:p>
            <a:r>
              <a:rPr lang="en-US" altLang="en-US" sz="1000" b="1">
                <a:latin typeface="Courier New" pitchFamily="49" charset="0"/>
              </a:rPr>
              <a:t>+---------+--------------+----------------+--------+---------+----------+</a:t>
            </a:r>
          </a:p>
          <a:p>
            <a:r>
              <a:rPr lang="en-US" altLang="en-US" sz="1000" b="1">
                <a:latin typeface="Courier New" pitchFamily="49" charset="0"/>
              </a:rPr>
              <a:t>          Index function for probability</a:t>
            </a:r>
          </a:p>
          <a:p>
            <a:r>
              <a:rPr lang="en-US" altLang="en-US" sz="1000" b="1">
                <a:latin typeface="Courier New" pitchFamily="49" charset="0"/>
              </a:rPr>
              <a:t> Constant      2.61335825      .04658496    56.099   .0000</a:t>
            </a:r>
          </a:p>
          <a:p>
            <a:r>
              <a:rPr lang="en-US" altLang="en-US" sz="1000" b="1">
                <a:latin typeface="Courier New" pitchFamily="49" charset="0"/>
              </a:rPr>
              <a:t> FEMALE        -.05840486      .01259442    -4.637   .0000     .47877479</a:t>
            </a:r>
          </a:p>
          <a:p>
            <a:r>
              <a:rPr lang="en-US" altLang="en-US" sz="1000" b="1">
                <a:latin typeface="Courier New" pitchFamily="49" charset="0"/>
              </a:rPr>
              <a:t> EDUC           .03390552      .00284332    11.925   .0000    11.3206310</a:t>
            </a:r>
          </a:p>
          <a:p>
            <a:r>
              <a:rPr lang="en-US" altLang="en-US" sz="1000" b="1">
                <a:latin typeface="Courier New" pitchFamily="49" charset="0"/>
              </a:rPr>
              <a:t> AGE           -.01997327      .00059487   -33.576   .0000    43.5256898</a:t>
            </a:r>
          </a:p>
          <a:p>
            <a:r>
              <a:rPr lang="en-US" altLang="en-US" sz="1000" b="1">
                <a:latin typeface="Courier New" pitchFamily="49" charset="0"/>
              </a:rPr>
              <a:t> HHNINC         .25914964      .03631951     7.135   .0000     .35208362</a:t>
            </a:r>
          </a:p>
          <a:p>
            <a:r>
              <a:rPr lang="en-US" altLang="en-US" sz="1000" b="1">
                <a:latin typeface="Courier New" pitchFamily="49" charset="0"/>
              </a:rPr>
              <a:t> HHKIDS         .06314906      .01350176     4.677   .0000     .40273000</a:t>
            </a:r>
          </a:p>
          <a:p>
            <a:r>
              <a:rPr lang="en-US" altLang="en-US" sz="1000" b="1">
                <a:latin typeface="Courier New" pitchFamily="49" charset="0"/>
              </a:rPr>
              <a:t>          Threshold parameters for index</a:t>
            </a:r>
          </a:p>
          <a:p>
            <a:r>
              <a:rPr lang="en-US" altLang="en-US" sz="1000" b="1">
                <a:latin typeface="Courier New" pitchFamily="49" charset="0"/>
              </a:rPr>
              <a:t> Mu(1)          .19352076      .01002714    19.300   .0000</a:t>
            </a:r>
          </a:p>
          <a:p>
            <a:r>
              <a:rPr lang="en-US" altLang="en-US" sz="1000" b="1">
                <a:latin typeface="Courier New" pitchFamily="49" charset="0"/>
              </a:rPr>
              <a:t> Mu(2)          .49955053      .01087525    45.935   .0000</a:t>
            </a:r>
          </a:p>
          <a:p>
            <a:r>
              <a:rPr lang="en-US" altLang="en-US" sz="1000" b="1">
                <a:latin typeface="Courier New" pitchFamily="49" charset="0"/>
              </a:rPr>
              <a:t> Mu(3)          .83593441      .00990420    84.402   .0000</a:t>
            </a:r>
          </a:p>
          <a:p>
            <a:r>
              <a:rPr lang="en-US" altLang="en-US" sz="1000" b="1">
                <a:latin typeface="Courier New" pitchFamily="49" charset="0"/>
              </a:rPr>
              <a:t> Mu(4)         1.10524187      .00908506   121.655   .0000</a:t>
            </a:r>
          </a:p>
          <a:p>
            <a:r>
              <a:rPr lang="en-US" altLang="en-US" sz="1000" b="1">
                <a:latin typeface="Courier New" pitchFamily="49" charset="0"/>
              </a:rPr>
              <a:t> Mu(5)         1.66256620      .00801113   207.532   .0000</a:t>
            </a:r>
          </a:p>
          <a:p>
            <a:r>
              <a:rPr lang="en-US" altLang="en-US" sz="1000" b="1">
                <a:latin typeface="Courier New" pitchFamily="49" charset="0"/>
              </a:rPr>
              <a:t> Mu(6)         1.92729096      .00774122   248.965   .0000</a:t>
            </a:r>
          </a:p>
          <a:p>
            <a:r>
              <a:rPr lang="en-US" altLang="en-US" sz="1000" b="1">
                <a:latin typeface="Courier New" pitchFamily="49" charset="0"/>
              </a:rPr>
              <a:t> Mu(7)         2.33879408      .00777041   300.987   .0000</a:t>
            </a:r>
          </a:p>
          <a:p>
            <a:r>
              <a:rPr lang="en-US" altLang="en-US" sz="1000" b="1">
                <a:latin typeface="Courier New" pitchFamily="49" charset="0"/>
              </a:rPr>
              <a:t> Mu(8)         2.99432165      .00851090   351.822   .0000</a:t>
            </a:r>
          </a:p>
          <a:p>
            <a:r>
              <a:rPr lang="en-US" altLang="en-US" sz="1000" b="1">
                <a:latin typeface="Courier New" pitchFamily="49" charset="0"/>
              </a:rPr>
              <a:t> Mu(9)         3.45366015      .01017554   339.408   .0000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762000" y="533400"/>
            <a:ext cx="7391400" cy="1139825"/>
          </a:xfrm>
        </p:spPr>
        <p:txBody>
          <a:bodyPr/>
          <a:lstStyle/>
          <a:p>
            <a:pPr eaLnBrk="1" hangingPunct="1"/>
            <a:r>
              <a:rPr lang="en-US" altLang="en-US" smtClean="0">
                <a:latin typeface="Arial" charset="0"/>
                <a:cs typeface="Arial" charset="0"/>
              </a:rPr>
              <a:t>Ordered Probability Partial Effects</a:t>
            </a:r>
          </a:p>
        </p:txBody>
      </p:sp>
      <p:sp>
        <p:nvSpPr>
          <p:cNvPr id="35843" name="Text Box 4"/>
          <p:cNvSpPr txBox="1">
            <a:spLocks noChangeArrowheads="1"/>
          </p:cNvSpPr>
          <p:nvPr/>
        </p:nvSpPr>
        <p:spPr bwMode="auto">
          <a:xfrm>
            <a:off x="914400" y="1600200"/>
            <a:ext cx="7543800" cy="5021263"/>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Marginal effects for ordered probability model     |</a:t>
            </a:r>
          </a:p>
          <a:p>
            <a:r>
              <a:rPr lang="en-US" altLang="en-US" sz="1200" b="1">
                <a:latin typeface="Courier New" pitchFamily="49" charset="0"/>
              </a:rPr>
              <a:t>| M.E.s for dummy variables are Pr[y|x=1]-Pr[y|x=0]  |</a:t>
            </a:r>
          </a:p>
          <a:p>
            <a:r>
              <a:rPr lang="en-US" altLang="en-US" sz="1200" b="1">
                <a:latin typeface="Courier New" pitchFamily="49" charset="0"/>
              </a:rPr>
              <a:t>| Names for dummy variables are marked by *.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These are the effects on Prob[Y=00] at means.</a:t>
            </a:r>
          </a:p>
          <a:p>
            <a:r>
              <a:rPr lang="en-US" altLang="en-US" sz="1200" b="1">
                <a:latin typeface="Courier New" pitchFamily="49" charset="0"/>
              </a:rPr>
              <a:t> *FEMALE        .00200414      .00043473     4.610   .0000     .47877479</a:t>
            </a:r>
          </a:p>
          <a:p>
            <a:r>
              <a:rPr lang="en-US" altLang="en-US" sz="1200" b="1">
                <a:latin typeface="Courier New" pitchFamily="49" charset="0"/>
              </a:rPr>
              <a:t> EDUC          -.00115962    .986135D-04   -11.759   .0000    11.3206310</a:t>
            </a:r>
          </a:p>
          <a:p>
            <a:r>
              <a:rPr lang="en-US" altLang="en-US" sz="1200" b="1">
                <a:latin typeface="Courier New" pitchFamily="49" charset="0"/>
              </a:rPr>
              <a:t> AGE            .00068311    .224205D-04    30.468   .0000    43.5256898</a:t>
            </a:r>
          </a:p>
          <a:p>
            <a:r>
              <a:rPr lang="en-US" altLang="en-US" sz="1200" b="1">
                <a:latin typeface="Courier New" pitchFamily="49" charset="0"/>
              </a:rPr>
              <a:t> HHNINC        -.00886328      .00124869    -7.098   .0000     .35208362</a:t>
            </a:r>
          </a:p>
          <a:p>
            <a:r>
              <a:rPr lang="en-US" altLang="en-US" sz="1200" b="1">
                <a:latin typeface="Courier New" pitchFamily="49" charset="0"/>
              </a:rPr>
              <a:t> *HHKIDS       -.00213193      .00045119    -4.725   .0000     .40273000</a:t>
            </a:r>
          </a:p>
          <a:p>
            <a:r>
              <a:rPr lang="en-US" altLang="en-US" sz="1200" b="1">
                <a:latin typeface="Courier New" pitchFamily="49" charset="0"/>
              </a:rPr>
              <a:t>          These are the effects on Prob[Y=01] at means.</a:t>
            </a:r>
          </a:p>
          <a:p>
            <a:r>
              <a:rPr lang="en-US" altLang="en-US" sz="1200" b="1">
                <a:latin typeface="Courier New" pitchFamily="49" charset="0"/>
              </a:rPr>
              <a:t> *FEMALE        .00101533      .00021973     4.621   .0000     .47877479</a:t>
            </a:r>
          </a:p>
          <a:p>
            <a:r>
              <a:rPr lang="en-US" altLang="en-US" sz="1200" b="1">
                <a:latin typeface="Courier New" pitchFamily="49" charset="0"/>
              </a:rPr>
              <a:t> EDUC          -.00058810    .496973D-04   -11.834   .0000    11.3206310</a:t>
            </a:r>
          </a:p>
          <a:p>
            <a:r>
              <a:rPr lang="en-US" altLang="en-US" sz="1200" b="1">
                <a:latin typeface="Courier New" pitchFamily="49" charset="0"/>
              </a:rPr>
              <a:t> AGE            .00034644    .108937D-04    31.802   .0000    43.5256898</a:t>
            </a:r>
          </a:p>
          <a:p>
            <a:r>
              <a:rPr lang="en-US" altLang="en-US" sz="1200" b="1">
                <a:latin typeface="Courier New" pitchFamily="49" charset="0"/>
              </a:rPr>
              <a:t> HHNINC        -.00449505      .00063180    -7.115   .0000     .35208362</a:t>
            </a:r>
          </a:p>
          <a:p>
            <a:r>
              <a:rPr lang="en-US" altLang="en-US" sz="1200" b="1">
                <a:latin typeface="Courier New" pitchFamily="49" charset="0"/>
              </a:rPr>
              <a:t> *HHKIDS       -.00108460      .00022994    -4.717   .0000     .40273000</a:t>
            </a:r>
          </a:p>
          <a:p>
            <a:r>
              <a:rPr lang="en-US" altLang="en-US" sz="1200" b="1">
                <a:latin typeface="Courier New" pitchFamily="49" charset="0"/>
              </a:rPr>
              <a:t> ... repeated for all 11 outcomes</a:t>
            </a:r>
          </a:p>
          <a:p>
            <a:r>
              <a:rPr lang="en-US" altLang="en-US" sz="1200" b="1">
                <a:latin typeface="Courier New" pitchFamily="49" charset="0"/>
              </a:rPr>
              <a:t>          These are the effects on Prob[Y=10] at means.</a:t>
            </a:r>
          </a:p>
          <a:p>
            <a:r>
              <a:rPr lang="en-US" altLang="en-US" sz="1200" b="1">
                <a:latin typeface="Courier New" pitchFamily="49" charset="0"/>
              </a:rPr>
              <a:t> *FEMALE       -.01082419      .00233746    -4.631   .0000     .47877479</a:t>
            </a:r>
          </a:p>
          <a:p>
            <a:r>
              <a:rPr lang="en-US" altLang="en-US" sz="1200" b="1">
                <a:latin typeface="Courier New" pitchFamily="49" charset="0"/>
              </a:rPr>
              <a:t> EDUC           .00629289      .00053706    11.717   .0000    11.3206310</a:t>
            </a:r>
          </a:p>
          <a:p>
            <a:r>
              <a:rPr lang="en-US" altLang="en-US" sz="1200" b="1">
                <a:latin typeface="Courier New" pitchFamily="49" charset="0"/>
              </a:rPr>
              <a:t> AGE           -.00370705      .00012547   -29.545   .0000    43.5256898</a:t>
            </a:r>
          </a:p>
          <a:p>
            <a:r>
              <a:rPr lang="en-US" altLang="en-US" sz="1200" b="1">
                <a:latin typeface="Courier New" pitchFamily="49" charset="0"/>
              </a:rPr>
              <a:t> HHNINC         .04809836      .00678434     7.090   .0000     .35208362</a:t>
            </a:r>
          </a:p>
          <a:p>
            <a:r>
              <a:rPr lang="en-US" altLang="en-US" sz="1200" b="1">
                <a:latin typeface="Courier New" pitchFamily="49" charset="0"/>
              </a:rPr>
              <a:t> *HHKIDS        .01181070      .00255177     4.628   .0000     .40273000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762000" y="1066800"/>
            <a:ext cx="7467600" cy="1139825"/>
          </a:xfrm>
        </p:spPr>
        <p:txBody>
          <a:bodyPr/>
          <a:lstStyle/>
          <a:p>
            <a:pPr eaLnBrk="1" hangingPunct="1"/>
            <a:r>
              <a:rPr lang="en-US" altLang="en-US" smtClean="0">
                <a:latin typeface="Arial" charset="0"/>
                <a:cs typeface="Arial" charset="0"/>
              </a:rPr>
              <a:t>Ordered Probit Marginal Effects</a:t>
            </a:r>
          </a:p>
        </p:txBody>
      </p:sp>
      <p:graphicFrame>
        <p:nvGraphicFramePr>
          <p:cNvPr id="37891" name="Object 4"/>
          <p:cNvGraphicFramePr>
            <a:graphicFrameLocks noChangeAspect="1"/>
          </p:cNvGraphicFramePr>
          <p:nvPr/>
        </p:nvGraphicFramePr>
        <p:xfrm>
          <a:off x="457200" y="2425700"/>
          <a:ext cx="8305800" cy="2908300"/>
        </p:xfrm>
        <a:graphic>
          <a:graphicData uri="http://schemas.openxmlformats.org/presentationml/2006/ole">
            <p:oleObj spid="_x0000_s37894" name="Bitmap Image" r:id="rId4" imgW="5819048" imgH="2038095" progId="PBrush">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1524000"/>
            <a:ext cx="8229600" cy="530225"/>
          </a:xfrm>
        </p:spPr>
        <p:txBody>
          <a:bodyPr/>
          <a:lstStyle/>
          <a:p>
            <a:pPr eaLnBrk="1" hangingPunct="1"/>
            <a:r>
              <a:rPr lang="en-US" altLang="en-US" smtClean="0">
                <a:latin typeface="Arial" charset="0"/>
                <a:cs typeface="Arial" charset="0"/>
              </a:rPr>
              <a:t>Analysis of Model Implications</a:t>
            </a:r>
          </a:p>
        </p:txBody>
      </p:sp>
      <p:sp>
        <p:nvSpPr>
          <p:cNvPr id="39939" name="Rectangle 3"/>
          <p:cNvSpPr>
            <a:spLocks noGrp="1" noChangeArrowheads="1"/>
          </p:cNvSpPr>
          <p:nvPr>
            <p:ph idx="1"/>
          </p:nvPr>
        </p:nvSpPr>
        <p:spPr>
          <a:xfrm>
            <a:off x="1371600" y="2362200"/>
            <a:ext cx="6858000" cy="3505200"/>
          </a:xfrm>
        </p:spPr>
        <p:txBody>
          <a:bodyPr/>
          <a:lstStyle/>
          <a:p>
            <a:pPr eaLnBrk="1" hangingPunct="1"/>
            <a:r>
              <a:rPr lang="en-US" altLang="en-US" smtClean="0">
                <a:latin typeface="Arial" charset="0"/>
              </a:rPr>
              <a:t>Partial Effects</a:t>
            </a:r>
          </a:p>
          <a:p>
            <a:pPr eaLnBrk="1" hangingPunct="1"/>
            <a:r>
              <a:rPr lang="en-US" altLang="en-US" smtClean="0">
                <a:latin typeface="Arial" charset="0"/>
              </a:rPr>
              <a:t>Fit Measures</a:t>
            </a:r>
          </a:p>
          <a:p>
            <a:pPr eaLnBrk="1" hangingPunct="1"/>
            <a:r>
              <a:rPr lang="en-US" altLang="en-US" smtClean="0">
                <a:latin typeface="Arial" charset="0"/>
              </a:rPr>
              <a:t>Predicted Probabilities</a:t>
            </a:r>
          </a:p>
          <a:p>
            <a:pPr lvl="1" eaLnBrk="1" hangingPunct="1"/>
            <a:r>
              <a:rPr lang="en-US" altLang="en-US" smtClean="0">
                <a:latin typeface="Arial" charset="0"/>
              </a:rPr>
              <a:t>Averaged: They match sample proportions.</a:t>
            </a:r>
          </a:p>
          <a:p>
            <a:pPr lvl="1" eaLnBrk="1" hangingPunct="1"/>
            <a:r>
              <a:rPr lang="en-US" altLang="en-US" smtClean="0">
                <a:latin typeface="Arial" charset="0"/>
              </a:rPr>
              <a:t>By observation</a:t>
            </a:r>
          </a:p>
          <a:p>
            <a:pPr lvl="1" eaLnBrk="1" hangingPunct="1"/>
            <a:r>
              <a:rPr lang="en-US" altLang="en-US" smtClean="0">
                <a:latin typeface="Arial" charset="0"/>
              </a:rPr>
              <a:t>Segments of the sample</a:t>
            </a:r>
          </a:p>
          <a:p>
            <a:pPr lvl="1" eaLnBrk="1" hangingPunct="1"/>
            <a:r>
              <a:rPr lang="en-US" altLang="en-US" smtClean="0">
                <a:latin typeface="Arial" charset="0"/>
              </a:rPr>
              <a:t>Related to particular variables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09600" y="1146175"/>
            <a:ext cx="8229600" cy="530225"/>
          </a:xfrm>
        </p:spPr>
        <p:txBody>
          <a:bodyPr/>
          <a:lstStyle/>
          <a:p>
            <a:pPr eaLnBrk="1" hangingPunct="1"/>
            <a:r>
              <a:rPr lang="en-US" altLang="en-US" smtClean="0">
                <a:latin typeface="Arial" charset="0"/>
                <a:cs typeface="Arial" charset="0"/>
              </a:rPr>
              <a:t>Fit Measures</a:t>
            </a:r>
          </a:p>
        </p:txBody>
      </p:sp>
      <p:sp>
        <p:nvSpPr>
          <p:cNvPr id="44035" name="Rectangle 3"/>
          <p:cNvSpPr>
            <a:spLocks noGrp="1" noChangeArrowheads="1"/>
          </p:cNvSpPr>
          <p:nvPr>
            <p:ph idx="1"/>
          </p:nvPr>
        </p:nvSpPr>
        <p:spPr>
          <a:xfrm>
            <a:off x="1143000" y="1676400"/>
            <a:ext cx="7543800" cy="4530725"/>
          </a:xfrm>
        </p:spPr>
        <p:txBody>
          <a:bodyPr/>
          <a:lstStyle/>
          <a:p>
            <a:pPr eaLnBrk="1" hangingPunct="1">
              <a:lnSpc>
                <a:spcPct val="90000"/>
              </a:lnSpc>
            </a:pPr>
            <a:r>
              <a:rPr lang="en-US" altLang="en-US" smtClean="0">
                <a:latin typeface="Arial" charset="0"/>
              </a:rPr>
              <a:t>There is no single “dependent variable” to explain.</a:t>
            </a:r>
          </a:p>
          <a:p>
            <a:pPr eaLnBrk="1" hangingPunct="1">
              <a:lnSpc>
                <a:spcPct val="90000"/>
              </a:lnSpc>
            </a:pPr>
            <a:r>
              <a:rPr lang="en-US" altLang="en-US" smtClean="0">
                <a:latin typeface="Arial" charset="0"/>
              </a:rPr>
              <a:t>There is no sum of squares or other measure of “variation” to explain.</a:t>
            </a:r>
          </a:p>
          <a:p>
            <a:pPr eaLnBrk="1" hangingPunct="1">
              <a:lnSpc>
                <a:spcPct val="90000"/>
              </a:lnSpc>
            </a:pPr>
            <a:r>
              <a:rPr lang="en-US" altLang="en-US" smtClean="0">
                <a:latin typeface="Arial" charset="0"/>
              </a:rPr>
              <a:t>Predictions of the model relate to a set of J+1 probabilities, not a single variable.</a:t>
            </a:r>
          </a:p>
          <a:p>
            <a:pPr eaLnBrk="1" hangingPunct="1">
              <a:lnSpc>
                <a:spcPct val="90000"/>
              </a:lnSpc>
            </a:pPr>
            <a:r>
              <a:rPr lang="en-US" altLang="en-US" smtClean="0">
                <a:latin typeface="Arial" charset="0"/>
              </a:rPr>
              <a:t>How to explain fit?</a:t>
            </a:r>
          </a:p>
          <a:p>
            <a:pPr lvl="1" eaLnBrk="1" hangingPunct="1">
              <a:lnSpc>
                <a:spcPct val="90000"/>
              </a:lnSpc>
            </a:pPr>
            <a:r>
              <a:rPr lang="en-US" altLang="en-US" smtClean="0">
                <a:latin typeface="Arial" charset="0"/>
              </a:rPr>
              <a:t>Based on the underlying regression</a:t>
            </a:r>
          </a:p>
          <a:p>
            <a:pPr lvl="1" eaLnBrk="1" hangingPunct="1">
              <a:lnSpc>
                <a:spcPct val="90000"/>
              </a:lnSpc>
            </a:pPr>
            <a:r>
              <a:rPr lang="en-US" altLang="en-US" smtClean="0">
                <a:latin typeface="Arial" charset="0"/>
              </a:rPr>
              <a:t>Based on the likelihood function</a:t>
            </a:r>
          </a:p>
          <a:p>
            <a:pPr lvl="1" eaLnBrk="1" hangingPunct="1">
              <a:lnSpc>
                <a:spcPct val="90000"/>
              </a:lnSpc>
            </a:pPr>
            <a:r>
              <a:rPr lang="en-US" altLang="en-US" smtClean="0">
                <a:latin typeface="Arial" charset="0"/>
              </a:rPr>
              <a:t>Based on prediction of the outcome variable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457200" y="841375"/>
            <a:ext cx="8229600" cy="1139825"/>
          </a:xfrm>
        </p:spPr>
        <p:txBody>
          <a:bodyPr/>
          <a:lstStyle/>
          <a:p>
            <a:pPr eaLnBrk="1" hangingPunct="1"/>
            <a:r>
              <a:rPr lang="en-US" altLang="en-US" smtClean="0">
                <a:latin typeface="Arial" charset="0"/>
                <a:cs typeface="Arial" charset="0"/>
              </a:rPr>
              <a:t>Log Likelihood Based Fit Measures</a:t>
            </a:r>
          </a:p>
        </p:txBody>
      </p:sp>
      <p:pic>
        <p:nvPicPr>
          <p:cNvPr id="46083" name="Picture 5"/>
          <p:cNvPicPr>
            <a:picLocks noChangeAspect="1" noChangeArrowheads="1"/>
          </p:cNvPicPr>
          <p:nvPr/>
        </p:nvPicPr>
        <p:blipFill>
          <a:blip r:embed="rId3" cstate="print"/>
          <a:srcRect/>
          <a:stretch>
            <a:fillRect/>
          </a:stretch>
        </p:blipFill>
        <p:spPr bwMode="auto">
          <a:xfrm>
            <a:off x="762000" y="2209800"/>
            <a:ext cx="8077200" cy="292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ltLang="en-US"/>
          </a:p>
        </p:txBody>
      </p:sp>
      <p:pic>
        <p:nvPicPr>
          <p:cNvPr id="48131" name="Picture 5"/>
          <p:cNvPicPr>
            <a:picLocks noChangeAspect="1" noChangeArrowheads="1"/>
          </p:cNvPicPr>
          <p:nvPr/>
        </p:nvPicPr>
        <p:blipFill>
          <a:blip r:embed="rId3" cstate="print"/>
          <a:srcRect/>
          <a:stretch>
            <a:fillRect/>
          </a:stretch>
        </p:blipFill>
        <p:spPr bwMode="auto">
          <a:xfrm>
            <a:off x="2209800" y="1066800"/>
            <a:ext cx="4840288" cy="54102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381000" y="536575"/>
            <a:ext cx="8229600" cy="1139825"/>
          </a:xfrm>
        </p:spPr>
        <p:txBody>
          <a:bodyPr/>
          <a:lstStyle/>
          <a:p>
            <a:pPr eaLnBrk="1" hangingPunct="1"/>
            <a:r>
              <a:rPr lang="en-US" altLang="en-US" smtClean="0">
                <a:latin typeface="Arial" charset="0"/>
                <a:cs typeface="Arial" charset="0"/>
              </a:rPr>
              <a:t>A Somewhat Better Fit</a:t>
            </a:r>
          </a:p>
        </p:txBody>
      </p:sp>
      <p:pic>
        <p:nvPicPr>
          <p:cNvPr id="50179" name="Picture 5"/>
          <p:cNvPicPr>
            <a:picLocks noChangeAspect="1" noChangeArrowheads="1"/>
          </p:cNvPicPr>
          <p:nvPr/>
        </p:nvPicPr>
        <p:blipFill>
          <a:blip r:embed="rId3" cstate="print"/>
          <a:srcRect/>
          <a:stretch>
            <a:fillRect/>
          </a:stretch>
        </p:blipFill>
        <p:spPr bwMode="auto">
          <a:xfrm>
            <a:off x="1981200" y="1752600"/>
            <a:ext cx="6249988" cy="47529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altLang="en-US" smtClean="0">
                <a:latin typeface="Arial" charset="0"/>
                <a:cs typeface="Arial" charset="0"/>
              </a:rPr>
              <a:t>Zero Inflated Ordered Probit</a:t>
            </a:r>
          </a:p>
        </p:txBody>
      </p:sp>
      <p:graphicFrame>
        <p:nvGraphicFramePr>
          <p:cNvPr id="101379" name="Object 3"/>
          <p:cNvGraphicFramePr>
            <a:graphicFrameLocks noGrp="1" noChangeAspect="1"/>
          </p:cNvGraphicFramePr>
          <p:nvPr>
            <p:ph idx="1"/>
          </p:nvPr>
        </p:nvGraphicFramePr>
        <p:xfrm>
          <a:off x="1905000" y="1981200"/>
          <a:ext cx="5029200" cy="4060825"/>
        </p:xfrm>
        <a:graphic>
          <a:graphicData uri="http://schemas.openxmlformats.org/presentationml/2006/ole">
            <p:oleObj spid="_x0000_s312322" name="Equation" r:id="rId4" imgW="4089400" imgH="33020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smtClean="0">
                <a:latin typeface="Arial" charset="0"/>
                <a:cs typeface="Arial" charset="0"/>
              </a:rPr>
              <a:t>Teenage Smoking</a:t>
            </a:r>
          </a:p>
        </p:txBody>
      </p:sp>
      <p:graphicFrame>
        <p:nvGraphicFramePr>
          <p:cNvPr id="103427" name="Object 4"/>
          <p:cNvGraphicFramePr>
            <a:graphicFrameLocks noChangeAspect="1"/>
          </p:cNvGraphicFramePr>
          <p:nvPr/>
        </p:nvGraphicFramePr>
        <p:xfrm>
          <a:off x="990600" y="1905000"/>
          <a:ext cx="7162800" cy="4324350"/>
        </p:xfrm>
        <a:graphic>
          <a:graphicData uri="http://schemas.openxmlformats.org/presentationml/2006/ole">
            <p:oleObj spid="_x0000_s313346" name="Equation" r:id="rId4" imgW="4902200" imgH="2959100" progId="Equation.DSMT4">
              <p:embed/>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idx="4294967295"/>
          </p:nvPr>
        </p:nvSpPr>
        <p:spPr>
          <a:xfrm>
            <a:off x="0" y="2514600"/>
            <a:ext cx="7696200" cy="1676400"/>
          </a:xfrm>
        </p:spPr>
        <p:txBody>
          <a:bodyPr/>
          <a:lstStyle/>
          <a:p>
            <a:pPr eaLnBrk="1" hangingPunct="1"/>
            <a:r>
              <a:rPr lang="en-US" altLang="en-US" sz="4400" smtClean="0">
                <a:latin typeface="Arial" charset="0"/>
                <a:cs typeface="Arial" charset="0"/>
              </a:rPr>
              <a:t>Interval Censored Data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latin typeface="Arial" charset="0"/>
                <a:cs typeface="Arial" charset="0"/>
              </a:rPr>
              <a:t>Interval Censored Data</a:t>
            </a:r>
          </a:p>
        </p:txBody>
      </p:sp>
      <p:graphicFrame>
        <p:nvGraphicFramePr>
          <p:cNvPr id="60419" name="Object 3"/>
          <p:cNvGraphicFramePr>
            <a:graphicFrameLocks noGrp="1" noChangeAspect="1"/>
          </p:cNvGraphicFramePr>
          <p:nvPr>
            <p:ph idx="1"/>
          </p:nvPr>
        </p:nvGraphicFramePr>
        <p:xfrm>
          <a:off x="2286000" y="2116138"/>
          <a:ext cx="4419600" cy="3667125"/>
        </p:xfrm>
        <a:graphic>
          <a:graphicData uri="http://schemas.openxmlformats.org/presentationml/2006/ole">
            <p:oleObj spid="_x0000_s60422" name="Equation" r:id="rId4" imgW="2387600" imgH="1981200" progId="Equation.DSMT4">
              <p:embed/>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smtClean="0">
                <a:latin typeface="Arial" charset="0"/>
                <a:cs typeface="Arial" charset="0"/>
              </a:rPr>
              <a:t>Income Data</a:t>
            </a:r>
          </a:p>
        </p:txBody>
      </p:sp>
      <p:pic>
        <p:nvPicPr>
          <p:cNvPr id="59395" name="Picture 3"/>
          <p:cNvPicPr>
            <a:picLocks noGrp="1" noChangeAspect="1" noChangeArrowheads="1"/>
          </p:cNvPicPr>
          <p:nvPr>
            <p:ph idx="1"/>
          </p:nvPr>
        </p:nvPicPr>
        <p:blipFill>
          <a:blip r:embed="rId3" cstate="print">
            <a:duotone>
              <a:prstClr val="black"/>
              <a:schemeClr val="accent3">
                <a:tint val="45000"/>
                <a:satMod val="400000"/>
              </a:schemeClr>
            </a:duotone>
            <a:extLst/>
          </a:blip>
          <a:stretch>
            <a:fillRect/>
          </a:stretch>
        </p:blipFill>
        <p:spPr>
          <a:xfrm>
            <a:off x="1676400" y="1752600"/>
            <a:ext cx="5717117" cy="4287838"/>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n-US" smtClean="0">
                <a:latin typeface="Arial" charset="0"/>
                <a:cs typeface="Arial" charset="0"/>
              </a:rPr>
              <a:t>Interval Censored Income Data</a:t>
            </a:r>
          </a:p>
        </p:txBody>
      </p:sp>
      <p:pic>
        <p:nvPicPr>
          <p:cNvPr id="60419" name="Picture 3"/>
          <p:cNvPicPr>
            <a:picLocks noGrp="1" noChangeAspect="1" noChangeArrowheads="1"/>
          </p:cNvPicPr>
          <p:nvPr>
            <p:ph idx="1"/>
          </p:nvPr>
        </p:nvPicPr>
        <p:blipFill>
          <a:blip r:embed="rId3" cstate="print">
            <a:duotone>
              <a:prstClr val="black"/>
              <a:schemeClr val="accent3">
                <a:tint val="45000"/>
                <a:satMod val="400000"/>
              </a:schemeClr>
            </a:duotone>
            <a:extLst/>
          </a:blip>
          <a:srcRect/>
          <a:stretch>
            <a:fillRect/>
          </a:stretch>
        </p:blipFill>
        <p:spPr>
          <a:xfrm>
            <a:off x="685800" y="1981200"/>
            <a:ext cx="7391400" cy="3313113"/>
          </a:xfrm>
        </p:spPr>
      </p:pic>
      <p:sp>
        <p:nvSpPr>
          <p:cNvPr id="64516" name="Text Box 4"/>
          <p:cNvSpPr txBox="1">
            <a:spLocks noChangeArrowheads="1"/>
          </p:cNvSpPr>
          <p:nvPr/>
        </p:nvSpPr>
        <p:spPr bwMode="auto">
          <a:xfrm>
            <a:off x="685800" y="5410200"/>
            <a:ext cx="7467600" cy="517525"/>
          </a:xfrm>
          <a:prstGeom prst="rect">
            <a:avLst/>
          </a:prstGeom>
          <a:noFill/>
          <a:ln w="19050">
            <a:noFill/>
            <a:miter lim="800000"/>
            <a:headEnd/>
            <a:tailEnd/>
          </a:ln>
        </p:spPr>
        <p:txBody>
          <a:bodyPr>
            <a:spAutoFit/>
          </a:bodyPr>
          <a:lstStyle/>
          <a:p>
            <a:r>
              <a:rPr lang="en-US" altLang="en-US" sz="1400" b="1">
                <a:latin typeface="Tahoma" pitchFamily="34" charset="0"/>
              </a:rPr>
              <a:t>                  0 - .15       .15-.25          .25-.30       .30-.35       .35-.40          .40+</a:t>
            </a:r>
          </a:p>
          <a:p>
            <a:r>
              <a:rPr lang="en-US" altLang="en-US" sz="1400" b="1">
                <a:latin typeface="Tahoma" pitchFamily="34" charset="0"/>
              </a:rPr>
              <a:t>                      0                 1                    2                  3                4                  5</a:t>
            </a:r>
          </a:p>
        </p:txBody>
      </p:sp>
      <p:sp>
        <p:nvSpPr>
          <p:cNvPr id="64517" name="Text Box 5"/>
          <p:cNvSpPr txBox="1">
            <a:spLocks noChangeArrowheads="1"/>
          </p:cNvSpPr>
          <p:nvPr/>
        </p:nvSpPr>
        <p:spPr bwMode="auto">
          <a:xfrm>
            <a:off x="1066800" y="5938838"/>
            <a:ext cx="6858000" cy="385762"/>
          </a:xfrm>
          <a:prstGeom prst="rect">
            <a:avLst/>
          </a:prstGeom>
          <a:noFill/>
          <a:ln w="19050">
            <a:solidFill>
              <a:schemeClr val="tx1"/>
            </a:solidFill>
            <a:miter lim="800000"/>
            <a:headEnd/>
            <a:tailEnd/>
          </a:ln>
        </p:spPr>
        <p:txBody>
          <a:bodyPr>
            <a:spAutoFit/>
          </a:bodyPr>
          <a:lstStyle/>
          <a:p>
            <a:pPr>
              <a:spcBef>
                <a:spcPct val="50000"/>
              </a:spcBef>
            </a:pPr>
            <a:r>
              <a:rPr lang="en-US" altLang="en-US" b="1">
                <a:latin typeface="Tahoma" pitchFamily="34" charset="0"/>
              </a:rPr>
              <a:t>How do these differ from the health satisfaction data?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ltLang="en-US" smtClean="0">
                <a:latin typeface="Arial" charset="0"/>
                <a:cs typeface="Arial" charset="0"/>
              </a:rPr>
              <a:t>Interval Censored Data</a:t>
            </a:r>
          </a:p>
        </p:txBody>
      </p:sp>
      <p:graphicFrame>
        <p:nvGraphicFramePr>
          <p:cNvPr id="66563" name="Object 4"/>
          <p:cNvGraphicFramePr>
            <a:graphicFrameLocks noGrp="1" noChangeAspect="1"/>
          </p:cNvGraphicFramePr>
          <p:nvPr>
            <p:ph idx="1"/>
          </p:nvPr>
        </p:nvGraphicFramePr>
        <p:xfrm>
          <a:off x="838200" y="2178050"/>
          <a:ext cx="7618413" cy="2935288"/>
        </p:xfrm>
        <a:graphic>
          <a:graphicData uri="http://schemas.openxmlformats.org/presentationml/2006/ole">
            <p:oleObj spid="_x0000_s66566" name="Equation" r:id="rId4" imgW="4483100" imgH="1727200" progId="Equation.DSMT4">
              <p:embed/>
            </p:oleObj>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smtClean="0">
                <a:latin typeface="Arial" charset="0"/>
                <a:cs typeface="Arial" charset="0"/>
              </a:rPr>
              <a:t>Interval Censored Data Model</a:t>
            </a:r>
          </a:p>
        </p:txBody>
      </p:sp>
      <p:sp>
        <p:nvSpPr>
          <p:cNvPr id="68611" name="Text Box 4"/>
          <p:cNvSpPr txBox="1">
            <a:spLocks noChangeArrowheads="1"/>
          </p:cNvSpPr>
          <p:nvPr/>
        </p:nvSpPr>
        <p:spPr bwMode="auto">
          <a:xfrm>
            <a:off x="381000" y="1752600"/>
            <a:ext cx="8458200" cy="4930775"/>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Limited Dependent Variable Model - CENSORED |</a:t>
            </a:r>
          </a:p>
          <a:p>
            <a:r>
              <a:rPr lang="en-US" altLang="en-US" sz="1200" b="1">
                <a:latin typeface="Courier New" pitchFamily="49" charset="0"/>
              </a:rPr>
              <a:t>| Dependent variable             INCNTRVL     |</a:t>
            </a:r>
          </a:p>
          <a:p>
            <a:r>
              <a:rPr lang="en-US" altLang="en-US" sz="1200" b="1">
                <a:latin typeface="Courier New" pitchFamily="49" charset="0"/>
              </a:rPr>
              <a:t>| Iterations completed                 10     |</a:t>
            </a:r>
          </a:p>
          <a:p>
            <a:r>
              <a:rPr lang="en-US" altLang="en-US" sz="1200" b="1">
                <a:latin typeface="Courier New" pitchFamily="49" charset="0"/>
              </a:rPr>
              <a:t>| Akaike IC=15285.458  Bayes IC=15317.663     |</a:t>
            </a:r>
          </a:p>
          <a:p>
            <a:r>
              <a:rPr lang="en-US" altLang="en-US" sz="1200" b="1">
                <a:latin typeface="Courier New" pitchFamily="49" charset="0"/>
              </a:rPr>
              <a:t>| Finite sample corrected AIC  =15285.471     |</a:t>
            </a:r>
          </a:p>
          <a:p>
            <a:r>
              <a:rPr lang="en-US" altLang="en-US" sz="1200" b="1">
                <a:latin typeface="Courier New" pitchFamily="49" charset="0"/>
              </a:rPr>
              <a:t>| Censoring Thresholds for the  6 cells:      |</a:t>
            </a:r>
          </a:p>
          <a:p>
            <a:r>
              <a:rPr lang="en-US" altLang="en-US" sz="1200" b="1">
                <a:latin typeface="Courier New" pitchFamily="49" charset="0"/>
              </a:rPr>
              <a:t>|      Lower   Upper     Lower    Upper       |</a:t>
            </a:r>
          </a:p>
          <a:p>
            <a:r>
              <a:rPr lang="en-US" altLang="en-US" sz="1200" b="1">
                <a:latin typeface="Courier New" pitchFamily="49" charset="0"/>
              </a:rPr>
              <a:t>|  1 *******     .15  2     .15     .25       |</a:t>
            </a:r>
          </a:p>
          <a:p>
            <a:r>
              <a:rPr lang="en-US" altLang="en-US" sz="1200" b="1">
                <a:latin typeface="Courier New" pitchFamily="49" charset="0"/>
              </a:rPr>
              <a:t>|  3     .25     .30  4     .30     .35       |</a:t>
            </a:r>
          </a:p>
          <a:p>
            <a:r>
              <a:rPr lang="en-US" altLang="en-US" sz="1200" b="1">
                <a:latin typeface="Courier New" pitchFamily="49" charset="0"/>
              </a:rPr>
              <a:t>|  5     .35     .40  6     .40 *******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Primary Index Equation for Model</a:t>
            </a:r>
          </a:p>
          <a:p>
            <a:r>
              <a:rPr lang="en-US" altLang="en-US" sz="1200" b="1">
                <a:latin typeface="Courier New" pitchFamily="49" charset="0"/>
              </a:rPr>
              <a:t> Constant       .09855610      .01405518     7.012   .0000</a:t>
            </a:r>
          </a:p>
          <a:p>
            <a:r>
              <a:rPr lang="en-US" altLang="en-US" sz="1200" b="1">
                <a:latin typeface="Courier New" pitchFamily="49" charset="0"/>
              </a:rPr>
              <a:t> AGE           -.00117933      .00016720    -7.053   .0000    46.7491906</a:t>
            </a:r>
          </a:p>
          <a:p>
            <a:r>
              <a:rPr lang="en-US" altLang="en-US" sz="1200" b="1">
                <a:latin typeface="Courier New" pitchFamily="49" charset="0"/>
              </a:rPr>
              <a:t> EDUC           .01728507      .00092143    18.759   .0000    10.9669624</a:t>
            </a:r>
          </a:p>
          <a:p>
            <a:r>
              <a:rPr lang="en-US" altLang="en-US" sz="1200" b="1">
                <a:latin typeface="Courier New" pitchFamily="49" charset="0"/>
              </a:rPr>
              <a:t> MARRIED        .09317316      .00441004    21.128   .0000     .75458666</a:t>
            </a:r>
          </a:p>
          <a:p>
            <a:r>
              <a:rPr lang="en-US" altLang="en-US" sz="1200" b="1">
                <a:latin typeface="Courier New" pitchFamily="49" charset="0"/>
              </a:rPr>
              <a:t> Sigma          .11819820      .00169166    69.871   .0000</a:t>
            </a:r>
          </a:p>
          <a:p>
            <a:r>
              <a:rPr lang="en-US" altLang="en-US" sz="1200" b="1">
                <a:latin typeface="Courier New" pitchFamily="49" charset="0"/>
              </a:rPr>
              <a:t> OLS  Standard error of e  =   .1558463</a:t>
            </a:r>
            <a:r>
              <a:rPr lang="en-US" altLang="en-US"/>
              <a:t> </a:t>
            </a:r>
            <a:endParaRPr lang="en-US" altLang="en-US" sz="1200" b="1">
              <a:latin typeface="Courier New" pitchFamily="49" charset="0"/>
            </a:endParaRPr>
          </a:p>
          <a:p>
            <a:r>
              <a:rPr lang="en-US" altLang="en-US" sz="1200">
                <a:latin typeface="Courier New" pitchFamily="49" charset="0"/>
              </a:rPr>
              <a:t> </a:t>
            </a:r>
            <a:r>
              <a:rPr lang="en-US" altLang="en-US" sz="1200" b="1">
                <a:latin typeface="Courier New" pitchFamily="49" charset="0"/>
              </a:rPr>
              <a:t>Constant       .07968461      .01698076     4.693   .0000</a:t>
            </a:r>
          </a:p>
          <a:p>
            <a:r>
              <a:rPr lang="en-US" altLang="en-US" sz="1200" b="1">
                <a:latin typeface="Courier New" pitchFamily="49" charset="0"/>
              </a:rPr>
              <a:t> AGE           -.00105530      .00020911    -5.047   .0000    46.7491906</a:t>
            </a:r>
          </a:p>
          <a:p>
            <a:r>
              <a:rPr lang="en-US" altLang="en-US" sz="1200" b="1">
                <a:latin typeface="Courier New" pitchFamily="49" charset="0"/>
              </a:rPr>
              <a:t> EDUC           .02096821      .00108429    19.338   .0000    10.9669624</a:t>
            </a:r>
          </a:p>
          <a:p>
            <a:r>
              <a:rPr lang="en-US" altLang="en-US" sz="1200" b="1">
                <a:latin typeface="Courier New" pitchFamily="49" charset="0"/>
              </a:rPr>
              <a:t> MARRIED        .09198074      .00540896    17.005   .0000     .75458666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mtClean="0">
                <a:latin typeface="Arial" charset="0"/>
                <a:cs typeface="Arial" charset="0"/>
              </a:rPr>
              <a:t>The Interval Censored Data Model</a:t>
            </a:r>
          </a:p>
        </p:txBody>
      </p:sp>
      <p:sp>
        <p:nvSpPr>
          <p:cNvPr id="70659" name="Rectangle 3"/>
          <p:cNvSpPr>
            <a:spLocks noGrp="1" noChangeArrowheads="1"/>
          </p:cNvSpPr>
          <p:nvPr>
            <p:ph idx="1"/>
          </p:nvPr>
        </p:nvSpPr>
        <p:spPr/>
        <p:txBody>
          <a:bodyPr/>
          <a:lstStyle/>
          <a:p>
            <a:pPr eaLnBrk="1" hangingPunct="1"/>
            <a:r>
              <a:rPr lang="en-US" altLang="en-US" smtClean="0"/>
              <a:t>What are the marginal effects?</a:t>
            </a:r>
          </a:p>
          <a:p>
            <a:pPr eaLnBrk="1" hangingPunct="1"/>
            <a:endParaRPr lang="en-US" altLang="en-US" smtClean="0"/>
          </a:p>
          <a:p>
            <a:pPr eaLnBrk="1" hangingPunct="1"/>
            <a:r>
              <a:rPr lang="en-US" altLang="en-US" smtClean="0"/>
              <a:t>How do you predict the dependent variable?</a:t>
            </a:r>
          </a:p>
          <a:p>
            <a:pPr eaLnBrk="1" hangingPunct="1"/>
            <a:endParaRPr lang="en-US" altLang="en-US" smtClean="0"/>
          </a:p>
          <a:p>
            <a:pPr eaLnBrk="1" hangingPunct="1"/>
            <a:r>
              <a:rPr lang="en-US" altLang="en-US" smtClean="0"/>
              <a:t>Does the model fit the “data?”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ctrTitle" idx="4294967295"/>
          </p:nvPr>
        </p:nvSpPr>
        <p:spPr>
          <a:xfrm>
            <a:off x="1371600" y="2362200"/>
            <a:ext cx="5715000" cy="1676400"/>
          </a:xfrm>
        </p:spPr>
        <p:txBody>
          <a:bodyPr/>
          <a:lstStyle/>
          <a:p>
            <a:pPr eaLnBrk="1" hangingPunct="1"/>
            <a:r>
              <a:rPr lang="en-US" altLang="en-US" sz="4400" smtClean="0">
                <a:latin typeface="Arial" charset="0"/>
                <a:cs typeface="Arial" charset="0"/>
              </a:rPr>
              <a:t>Panel Data Models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152400"/>
            <a:ext cx="8229600" cy="1143000"/>
          </a:xfrm>
        </p:spPr>
        <p:txBody>
          <a:bodyPr/>
          <a:lstStyle/>
          <a:p>
            <a:pPr eaLnBrk="1" hangingPunct="1"/>
            <a:r>
              <a:rPr lang="en-US" altLang="en-US" smtClean="0">
                <a:latin typeface="Arial" charset="0"/>
                <a:cs typeface="Arial" charset="0"/>
              </a:rPr>
              <a:t>Fixed Effects in Ordered Probit</a:t>
            </a:r>
          </a:p>
        </p:txBody>
      </p:sp>
      <p:sp>
        <p:nvSpPr>
          <p:cNvPr id="134147" name="Rectangle 3"/>
          <p:cNvSpPr>
            <a:spLocks noGrp="1" noChangeArrowheads="1"/>
          </p:cNvSpPr>
          <p:nvPr>
            <p:ph idx="1"/>
          </p:nvPr>
        </p:nvSpPr>
        <p:spPr>
          <a:xfrm>
            <a:off x="685800" y="1447800"/>
            <a:ext cx="8229600" cy="609600"/>
          </a:xfrm>
        </p:spPr>
        <p:txBody>
          <a:bodyPr/>
          <a:lstStyle/>
          <a:p>
            <a:pPr eaLnBrk="1" hangingPunct="1">
              <a:buFont typeface="Wingdings" pitchFamily="2" charset="2"/>
              <a:buNone/>
            </a:pPr>
            <a:r>
              <a:rPr lang="en-US" altLang="en-US" sz="1400" smtClean="0"/>
              <a:t>        FEM is feasible, but still has the IP problem:</a:t>
            </a:r>
            <a:br>
              <a:rPr lang="en-US" altLang="en-US" sz="1400" smtClean="0"/>
            </a:br>
            <a:r>
              <a:rPr lang="en-US" altLang="en-US" sz="1400" smtClean="0"/>
              <a:t>The model does not allow time invariant variables. (True for all FE models.)</a:t>
            </a:r>
          </a:p>
        </p:txBody>
      </p:sp>
      <p:sp>
        <p:nvSpPr>
          <p:cNvPr id="134148" name="Text Box 4"/>
          <p:cNvSpPr txBox="1">
            <a:spLocks noChangeArrowheads="1"/>
          </p:cNvSpPr>
          <p:nvPr/>
        </p:nvSpPr>
        <p:spPr bwMode="auto">
          <a:xfrm>
            <a:off x="838200" y="2133600"/>
            <a:ext cx="8077200" cy="4524375"/>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FIXED EFFECTS OrdPrb Model for HSAT         |</a:t>
            </a:r>
          </a:p>
          <a:p>
            <a:r>
              <a:rPr lang="en-US" altLang="en-US" sz="1200" b="1">
                <a:latin typeface="Courier New" pitchFamily="49" charset="0"/>
              </a:rPr>
              <a:t>| Probability model based on Normal           |</a:t>
            </a:r>
          </a:p>
          <a:p>
            <a:r>
              <a:rPr lang="en-US" altLang="en-US" sz="1200" b="1">
                <a:latin typeface="Courier New" pitchFamily="49" charset="0"/>
              </a:rPr>
              <a:t>| Unbalanced panel has    7293 individuals.   |</a:t>
            </a:r>
          </a:p>
          <a:p>
            <a:r>
              <a:rPr lang="en-US" altLang="en-US" sz="1200" b="1">
                <a:latin typeface="Courier New" pitchFamily="49" charset="0"/>
              </a:rPr>
              <a:t>| Bypassed 1626 groups with inestimable a(i). |</a:t>
            </a:r>
          </a:p>
          <a:p>
            <a:r>
              <a:rPr lang="en-US" altLang="en-US" sz="1200" b="1">
                <a:latin typeface="Courier New" pitchFamily="49" charset="0"/>
              </a:rPr>
              <a:t>| Ordered probit (normal) model               |</a:t>
            </a:r>
          </a:p>
          <a:p>
            <a:r>
              <a:rPr lang="en-US" altLang="en-US" sz="1200" b="1">
                <a:latin typeface="Courier New" pitchFamily="49" charset="0"/>
              </a:rPr>
              <a:t>| LHS variable = values 0,1,...,10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Coefficient  | Standard Error |b/St.Er.|P[|Z|&gt;z]| Mean of X|</a:t>
            </a:r>
          </a:p>
          <a:p>
            <a:r>
              <a:rPr lang="en-US" altLang="en-US" sz="1200" b="1">
                <a:latin typeface="Courier New" pitchFamily="49" charset="0"/>
              </a:rPr>
              <a:t>+--------+--------------+----------------+--------+--------+----------+</a:t>
            </a:r>
          </a:p>
          <a:p>
            <a:r>
              <a:rPr lang="en-US" altLang="en-US" sz="1200" b="1">
                <a:latin typeface="Courier New" pitchFamily="49" charset="0"/>
              </a:rPr>
              <a:t>---------+Index function for probability</a:t>
            </a:r>
          </a:p>
          <a:p>
            <a:r>
              <a:rPr lang="en-US" altLang="en-US" sz="1200" b="1">
                <a:latin typeface="Courier New" pitchFamily="49" charset="0"/>
              </a:rPr>
              <a:t> AGE     |    -.07112929       .00272163   -26.135   .0000   43.9209856</a:t>
            </a:r>
          </a:p>
          <a:p>
            <a:r>
              <a:rPr lang="en-US" altLang="en-US" sz="1200" b="1">
                <a:latin typeface="Courier New" pitchFamily="49" charset="0"/>
              </a:rPr>
              <a:t> HHNINC  |     .30440707       .06911872     4.404   .0000    .35112607</a:t>
            </a:r>
          </a:p>
          <a:p>
            <a:r>
              <a:rPr lang="en-US" altLang="en-US" sz="1200" b="1">
                <a:latin typeface="Courier New" pitchFamily="49" charset="0"/>
              </a:rPr>
              <a:t> HHKIDS  |    -.05314566       .02759325    -1.926   .0541    .40921377</a:t>
            </a:r>
          </a:p>
          <a:p>
            <a:r>
              <a:rPr lang="en-US" altLang="en-US" sz="1200" b="1">
                <a:latin typeface="Courier New" pitchFamily="49" charset="0"/>
              </a:rPr>
              <a:t> MU(1)   |     .32488357       .02036536    15.953   .0000</a:t>
            </a:r>
          </a:p>
          <a:p>
            <a:r>
              <a:rPr lang="en-US" altLang="en-US" sz="1200" b="1">
                <a:latin typeface="Courier New" pitchFamily="49" charset="0"/>
              </a:rPr>
              <a:t> MU(2)   |     .84482743       .02736195    30.876   .0000</a:t>
            </a:r>
          </a:p>
          <a:p>
            <a:r>
              <a:rPr lang="en-US" altLang="en-US" sz="1200" b="1">
                <a:latin typeface="Courier New" pitchFamily="49" charset="0"/>
              </a:rPr>
              <a:t> MU(3)   |    1.39401405       .03002759    46.424   .0000</a:t>
            </a:r>
          </a:p>
          <a:p>
            <a:r>
              <a:rPr lang="en-US" altLang="en-US" sz="1200" b="1">
                <a:latin typeface="Courier New" pitchFamily="49" charset="0"/>
              </a:rPr>
              <a:t> MU(4)   |    1.82295281       .03102039    58.766   .0000</a:t>
            </a:r>
          </a:p>
          <a:p>
            <a:r>
              <a:rPr lang="en-US" altLang="en-US" sz="1200" b="1">
                <a:latin typeface="Courier New" pitchFamily="49" charset="0"/>
              </a:rPr>
              <a:t> MU(5)   |    2.69905015       .03228035    83.613   .0000</a:t>
            </a:r>
          </a:p>
          <a:p>
            <a:r>
              <a:rPr lang="en-US" altLang="en-US" sz="1200" b="1">
                <a:latin typeface="Courier New" pitchFamily="49" charset="0"/>
              </a:rPr>
              <a:t> MU(6)   |    3.12710938       .03273985    95.514   .0000</a:t>
            </a:r>
          </a:p>
          <a:p>
            <a:r>
              <a:rPr lang="en-US" altLang="en-US" sz="1200" b="1">
                <a:latin typeface="Courier New" pitchFamily="49" charset="0"/>
              </a:rPr>
              <a:t> MU(7)   |    3.79215121       .03344945   113.370   .0000</a:t>
            </a:r>
          </a:p>
          <a:p>
            <a:r>
              <a:rPr lang="en-US" altLang="en-US" sz="1200" b="1">
                <a:latin typeface="Courier New" pitchFamily="49" charset="0"/>
              </a:rPr>
              <a:t> MU(8)   |    4.84337386       .03489854   138.784   .0000</a:t>
            </a:r>
          </a:p>
          <a:p>
            <a:r>
              <a:rPr lang="en-US" altLang="en-US" sz="1200" b="1">
                <a:latin typeface="Courier New" pitchFamily="49" charset="0"/>
              </a:rPr>
              <a:t> MU(9)   |    5.57234230       .03629839   153.515   .0000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04800" y="838200"/>
            <a:ext cx="8229600" cy="1139825"/>
          </a:xfrm>
        </p:spPr>
        <p:txBody>
          <a:bodyPr/>
          <a:lstStyle/>
          <a:p>
            <a:pPr eaLnBrk="1" hangingPunct="1"/>
            <a:r>
              <a:rPr lang="en-US" altLang="en-US" smtClean="0">
                <a:latin typeface="Arial" charset="0"/>
                <a:cs typeface="Arial" charset="0"/>
              </a:rPr>
              <a:t>Incidental Parameters Problem</a:t>
            </a:r>
          </a:p>
        </p:txBody>
      </p:sp>
      <p:sp>
        <p:nvSpPr>
          <p:cNvPr id="136195" name="Text Box 4"/>
          <p:cNvSpPr txBox="1">
            <a:spLocks noChangeArrowheads="1"/>
          </p:cNvSpPr>
          <p:nvPr/>
        </p:nvSpPr>
        <p:spPr bwMode="auto">
          <a:xfrm>
            <a:off x="1676400" y="2362200"/>
            <a:ext cx="5715000" cy="730250"/>
          </a:xfrm>
          <a:prstGeom prst="rect">
            <a:avLst/>
          </a:prstGeom>
          <a:noFill/>
          <a:ln w="19050">
            <a:noFill/>
            <a:miter lim="800000"/>
            <a:headEnd/>
            <a:tailEnd/>
          </a:ln>
        </p:spPr>
        <p:txBody>
          <a:bodyPr>
            <a:spAutoFit/>
          </a:bodyPr>
          <a:lstStyle/>
          <a:p>
            <a:r>
              <a:rPr lang="en-US" altLang="en-US" sz="1400" b="1">
                <a:latin typeface="Arial" charset="0"/>
              </a:rPr>
              <a:t>Table 9.1  Monte Carlo Analysis of the Bias of the MLE in Fixed Effects Discrete Choice Models (Means of empirical sampling distributions, </a:t>
            </a:r>
            <a:r>
              <a:rPr lang="en-US" altLang="en-US" sz="1400" b="1" i="1">
                <a:latin typeface="Arial" charset="0"/>
              </a:rPr>
              <a:t>N</a:t>
            </a:r>
            <a:r>
              <a:rPr lang="en-US" altLang="en-US" sz="1400" b="1">
                <a:latin typeface="Arial" charset="0"/>
              </a:rPr>
              <a:t> = 1,000 individuals, </a:t>
            </a:r>
            <a:r>
              <a:rPr lang="en-US" altLang="en-US" sz="1400" b="1" i="1">
                <a:latin typeface="Arial" charset="0"/>
              </a:rPr>
              <a:t>R</a:t>
            </a:r>
            <a:r>
              <a:rPr lang="en-US" altLang="en-US" sz="1400" b="1">
                <a:latin typeface="Arial" charset="0"/>
              </a:rPr>
              <a:t> = 200 replications)</a:t>
            </a:r>
            <a:endParaRPr lang="en-US" altLang="en-US" sz="1400" b="1" i="1">
              <a:latin typeface="Arial" charset="0"/>
            </a:endParaRPr>
          </a:p>
        </p:txBody>
      </p:sp>
      <p:pic>
        <p:nvPicPr>
          <p:cNvPr id="136196" name="Picture 5"/>
          <p:cNvPicPr>
            <a:picLocks noChangeAspect="1" noChangeArrowheads="1"/>
          </p:cNvPicPr>
          <p:nvPr/>
        </p:nvPicPr>
        <p:blipFill>
          <a:blip r:embed="rId3" cstate="print"/>
          <a:srcRect/>
          <a:stretch>
            <a:fillRect/>
          </a:stretch>
        </p:blipFill>
        <p:spPr bwMode="auto">
          <a:xfrm>
            <a:off x="2133600" y="3352800"/>
            <a:ext cx="4810125" cy="240982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altLang="en-US" sz="2800" smtClean="0">
                <a:latin typeface="Arial" charset="0"/>
                <a:cs typeface="Arial" charset="0"/>
              </a:rPr>
              <a:t>Solution to IP in Ordered Choice Model</a:t>
            </a:r>
          </a:p>
        </p:txBody>
      </p:sp>
      <p:graphicFrame>
        <p:nvGraphicFramePr>
          <p:cNvPr id="138243" name="Object 4"/>
          <p:cNvGraphicFramePr>
            <a:graphicFrameLocks noChangeAspect="1"/>
          </p:cNvGraphicFramePr>
          <p:nvPr/>
        </p:nvGraphicFramePr>
        <p:xfrm>
          <a:off x="1066800" y="1905000"/>
          <a:ext cx="7162800" cy="4567238"/>
        </p:xfrm>
        <a:graphic>
          <a:graphicData uri="http://schemas.openxmlformats.org/presentationml/2006/ole">
            <p:oleObj spid="_x0000_s314370" name="Equation" r:id="rId4" imgW="4064000" imgH="2590800" progId="Equation.DSMT4">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altLang="en-US" smtClean="0">
                <a:latin typeface="Arial" charset="0"/>
                <a:cs typeface="Arial" charset="0"/>
              </a:rPr>
              <a:t>Two Studies</a:t>
            </a:r>
          </a:p>
        </p:txBody>
      </p:sp>
      <p:sp>
        <p:nvSpPr>
          <p:cNvPr id="140291" name="Rectangle 3"/>
          <p:cNvSpPr>
            <a:spLocks noGrp="1" noChangeArrowheads="1"/>
          </p:cNvSpPr>
          <p:nvPr>
            <p:ph idx="1"/>
          </p:nvPr>
        </p:nvSpPr>
        <p:spPr/>
        <p:txBody>
          <a:bodyPr/>
          <a:lstStyle/>
          <a:p>
            <a:pPr eaLnBrk="1" hangingPunct="1"/>
            <a:r>
              <a:rPr lang="en-US" altLang="en-US" smtClean="0"/>
              <a:t>Ferrer-i-Carbonell, A. and Frijters, P., “How Important is Methodogy for the Estimates of the Determinants of Happiness?”  Working paper, University of Amsterdam, 2004.</a:t>
            </a:r>
          </a:p>
          <a:p>
            <a:pPr eaLnBrk="1" hangingPunct="1"/>
            <a:r>
              <a:rPr lang="en-US" altLang="en-US" smtClean="0"/>
              <a:t>Das, M. and van Soest, A., “A Panel Data Model for Subjective Information in Household Income Growth,” Journal of Economic Behavior and Organization, 40, 1999, 409-426.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762000"/>
            <a:ext cx="8229600" cy="1143000"/>
          </a:xfrm>
        </p:spPr>
        <p:txBody>
          <a:bodyPr/>
          <a:lstStyle/>
          <a:p>
            <a:pPr eaLnBrk="1" hangingPunct="1"/>
            <a:r>
              <a:rPr lang="en-US" altLang="en-US" smtClean="0">
                <a:latin typeface="Arial" charset="0"/>
                <a:cs typeface="Arial" charset="0"/>
              </a:rPr>
              <a:t>Omitted Heterogeneity in the Ordered Probability Model</a:t>
            </a:r>
          </a:p>
        </p:txBody>
      </p:sp>
      <p:graphicFrame>
        <p:nvGraphicFramePr>
          <p:cNvPr id="142339" name="Object 4"/>
          <p:cNvGraphicFramePr>
            <a:graphicFrameLocks noGrp="1" noChangeAspect="1"/>
          </p:cNvGraphicFramePr>
          <p:nvPr>
            <p:ph idx="1"/>
          </p:nvPr>
        </p:nvGraphicFramePr>
        <p:xfrm>
          <a:off x="838200" y="1981200"/>
          <a:ext cx="7297738" cy="4565650"/>
        </p:xfrm>
        <a:graphic>
          <a:graphicData uri="http://schemas.openxmlformats.org/presentationml/2006/ole">
            <p:oleObj spid="_x0000_s315394" name="Equation" r:id="rId4" imgW="4546600" imgH="2844800" progId="Equation.DSMT4">
              <p:embed/>
            </p:oleObj>
          </a:graphicData>
        </a:graphic>
      </p:graphicFrame>
      <p:graphicFrame>
        <p:nvGraphicFramePr>
          <p:cNvPr id="142340" name="Object 3"/>
          <p:cNvGraphicFramePr>
            <a:graphicFrameLocks noChangeAspect="1"/>
          </p:cNvGraphicFramePr>
          <p:nvPr/>
        </p:nvGraphicFramePr>
        <p:xfrm>
          <a:off x="0" y="0"/>
          <a:ext cx="914400" cy="203200"/>
        </p:xfrm>
        <a:graphic>
          <a:graphicData uri="http://schemas.openxmlformats.org/presentationml/2006/ole">
            <p:oleObj spid="_x0000_s315395" name="Equation" r:id="rId5" imgW="437454" imgH="680484" progId="Equation.DSMT4">
              <p:embed/>
            </p:oleObj>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n-US" altLang="en-US" smtClean="0">
                <a:latin typeface="Arial" charset="0"/>
                <a:cs typeface="Arial" charset="0"/>
              </a:rPr>
              <a:t>Random Effects Ordered Probit</a:t>
            </a:r>
          </a:p>
        </p:txBody>
      </p:sp>
      <p:sp>
        <p:nvSpPr>
          <p:cNvPr id="144387" name="Text Box 4"/>
          <p:cNvSpPr txBox="1">
            <a:spLocks noChangeArrowheads="1"/>
          </p:cNvSpPr>
          <p:nvPr/>
        </p:nvSpPr>
        <p:spPr bwMode="auto">
          <a:xfrm>
            <a:off x="457200" y="1981200"/>
            <a:ext cx="8305800" cy="4370388"/>
          </a:xfrm>
          <a:prstGeom prst="rect">
            <a:avLst/>
          </a:prstGeom>
          <a:noFill/>
          <a:ln w="19050">
            <a:noFill/>
            <a:miter lim="800000"/>
            <a:headEnd/>
            <a:tailEnd/>
          </a:ln>
        </p:spPr>
        <p:txBody>
          <a:bodyPr>
            <a:spAutoFit/>
          </a:bodyPr>
          <a:lstStyle/>
          <a:p>
            <a:r>
              <a:rPr lang="en-US" altLang="en-US" sz="1600" b="1">
                <a:latin typeface="Courier New" pitchFamily="49" charset="0"/>
              </a:rPr>
              <a:t>+---------------------------------------------+</a:t>
            </a:r>
          </a:p>
          <a:p>
            <a:r>
              <a:rPr lang="en-US" altLang="en-US" sz="1600" b="1">
                <a:latin typeface="Courier New" pitchFamily="49" charset="0"/>
              </a:rPr>
              <a:t>| Random Effects Ordered Probability Model    |</a:t>
            </a:r>
          </a:p>
          <a:p>
            <a:r>
              <a:rPr lang="en-US" altLang="en-US" sz="1600" b="1">
                <a:latin typeface="Courier New" pitchFamily="49" charset="0"/>
              </a:rPr>
              <a:t>| Log likelihood function       -7350.039     |</a:t>
            </a:r>
          </a:p>
          <a:p>
            <a:r>
              <a:rPr lang="en-US" altLang="en-US" sz="1600" b="1">
                <a:latin typeface="Courier New" pitchFamily="49" charset="0"/>
              </a:rPr>
              <a:t>| Number of parameters                 10     |</a:t>
            </a:r>
          </a:p>
          <a:p>
            <a:r>
              <a:rPr lang="en-US" altLang="en-US" sz="1600" b="1">
                <a:latin typeface="Courier New" pitchFamily="49" charset="0"/>
              </a:rPr>
              <a:t>| Akaike IC=14720.078  Bayes IC=14784.488     |</a:t>
            </a:r>
          </a:p>
          <a:p>
            <a:r>
              <a:rPr lang="en-US" altLang="en-US" sz="1600" b="1">
                <a:latin typeface="Courier New" pitchFamily="49" charset="0"/>
              </a:rPr>
              <a:t>| Log likelihood function       -7570.099     |</a:t>
            </a:r>
          </a:p>
          <a:p>
            <a:r>
              <a:rPr lang="en-US" altLang="en-US" sz="1600" b="1">
                <a:latin typeface="Courier New" pitchFamily="49" charset="0"/>
              </a:rPr>
              <a:t>| Number of parameters                  9     |</a:t>
            </a:r>
          </a:p>
          <a:p>
            <a:r>
              <a:rPr lang="en-US" altLang="en-US" sz="1600" b="1">
                <a:latin typeface="Courier New" pitchFamily="49" charset="0"/>
              </a:rPr>
              <a:t>| Akaike IC=15158.197  Bayes IC=15216.166     |</a:t>
            </a:r>
          </a:p>
          <a:p>
            <a:r>
              <a:rPr lang="en-US" altLang="en-US" sz="1600" b="1">
                <a:latin typeface="Courier New" pitchFamily="49" charset="0"/>
              </a:rPr>
              <a:t>| Chi squared                    440.1194     |</a:t>
            </a:r>
          </a:p>
          <a:p>
            <a:r>
              <a:rPr lang="en-US" altLang="en-US" sz="1600" b="1">
                <a:latin typeface="Courier New" pitchFamily="49" charset="0"/>
              </a:rPr>
              <a:t>| Degrees of freedom                    1     |</a:t>
            </a:r>
          </a:p>
          <a:p>
            <a:r>
              <a:rPr lang="en-US" altLang="en-US" sz="1600" b="1">
                <a:latin typeface="Courier New" pitchFamily="49" charset="0"/>
              </a:rPr>
              <a:t>| Prob[ChiSqd &gt; value] =         .0000000     |</a:t>
            </a:r>
          </a:p>
          <a:p>
            <a:r>
              <a:rPr lang="en-US" altLang="en-US" sz="1600" b="1">
                <a:latin typeface="Courier New" pitchFamily="49" charset="0"/>
              </a:rPr>
              <a:t>| Underlying probabilities based on Normal    |</a:t>
            </a:r>
          </a:p>
          <a:p>
            <a:r>
              <a:rPr lang="en-US" altLang="en-US" sz="1600" b="1">
                <a:latin typeface="Courier New" pitchFamily="49" charset="0"/>
              </a:rPr>
              <a:t>| Unbalanced panel has    2721 individuals.   |</a:t>
            </a:r>
          </a:p>
          <a:p>
            <a:r>
              <a:rPr lang="en-US" altLang="en-US" sz="1600" b="1">
                <a:latin typeface="Courier New" pitchFamily="49" charset="0"/>
              </a:rPr>
              <a:t>+---------------------------------------------+</a:t>
            </a:r>
          </a:p>
          <a:p>
            <a:pPr>
              <a:spcBef>
                <a:spcPct val="50000"/>
              </a:spcBef>
            </a:pPr>
            <a:r>
              <a:rPr lang="en-US" altLang="en-US" b="1">
                <a:latin typeface="Courier New" pitchFamily="49" charset="0"/>
              </a:rPr>
              <a:t>Log Likelihood function rises by 220. </a:t>
            </a:r>
          </a:p>
          <a:p>
            <a:pPr>
              <a:spcBef>
                <a:spcPct val="50000"/>
              </a:spcBef>
            </a:pPr>
            <a:r>
              <a:rPr lang="en-US" altLang="en-US" b="1">
                <a:latin typeface="Courier New" pitchFamily="49" charset="0"/>
              </a:rPr>
              <a:t>AIC falls by a lot.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57200" y="533400"/>
            <a:ext cx="8229600" cy="685800"/>
          </a:xfrm>
        </p:spPr>
        <p:txBody>
          <a:bodyPr/>
          <a:lstStyle/>
          <a:p>
            <a:pPr eaLnBrk="1" hangingPunct="1"/>
            <a:r>
              <a:rPr lang="en-US" altLang="en-US" smtClean="0">
                <a:latin typeface="Arial" charset="0"/>
                <a:cs typeface="Arial" charset="0"/>
              </a:rPr>
              <a:t>Random Effects Ordered Probit</a:t>
            </a:r>
          </a:p>
        </p:txBody>
      </p:sp>
      <p:sp>
        <p:nvSpPr>
          <p:cNvPr id="146435" name="Text Box 4"/>
          <p:cNvSpPr txBox="1">
            <a:spLocks noChangeArrowheads="1"/>
          </p:cNvSpPr>
          <p:nvPr/>
        </p:nvSpPr>
        <p:spPr bwMode="auto">
          <a:xfrm>
            <a:off x="1295400" y="1295400"/>
            <a:ext cx="6781800" cy="5203825"/>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|Variable | Coefficient  | Standard Error |b/St.Er.|P[|Z|&gt;z] |</a:t>
            </a:r>
          </a:p>
          <a:p>
            <a:r>
              <a:rPr lang="en-US" altLang="en-US" sz="1200" b="1">
                <a:latin typeface="Courier New" pitchFamily="49" charset="0"/>
              </a:rPr>
              <a:t>+---------+--------------+----------------+--------+---------+</a:t>
            </a:r>
          </a:p>
          <a:p>
            <a:r>
              <a:rPr lang="en-US" altLang="en-US" sz="1200" b="1">
                <a:latin typeface="Courier New" pitchFamily="49" charset="0"/>
              </a:rPr>
              <a:t>          Index function for probability</a:t>
            </a:r>
          </a:p>
          <a:p>
            <a:r>
              <a:rPr lang="en-US" altLang="en-US" sz="1200" b="1">
                <a:latin typeface="Courier New" pitchFamily="49" charset="0"/>
              </a:rPr>
              <a:t> Constant      2.30977026      .19358195    11.932   .0000</a:t>
            </a:r>
          </a:p>
          <a:p>
            <a:r>
              <a:rPr lang="en-US" altLang="en-US" sz="1200" b="1">
                <a:latin typeface="Courier New" pitchFamily="49" charset="0"/>
              </a:rPr>
              <a:t> AGE           -.01871746      .00209003    -8.956   .0000</a:t>
            </a:r>
          </a:p>
          <a:p>
            <a:r>
              <a:rPr lang="en-US" altLang="en-US" sz="1200" b="1">
                <a:latin typeface="Courier New" pitchFamily="49" charset="0"/>
              </a:rPr>
              <a:t> LOGINC         .18063717      .04447407     4.062   .0000</a:t>
            </a:r>
          </a:p>
          <a:p>
            <a:r>
              <a:rPr lang="en-US" altLang="en-US" sz="1200" b="1">
                <a:latin typeface="Courier New" pitchFamily="49" charset="0"/>
              </a:rPr>
              <a:t> EDUC           .05189883      .01138694     4.558   .0000</a:t>
            </a:r>
          </a:p>
          <a:p>
            <a:r>
              <a:rPr lang="en-US" altLang="en-US" sz="1200" b="1">
                <a:latin typeface="Courier New" pitchFamily="49" charset="0"/>
              </a:rPr>
              <a:t> MARRIED        .16934087      .05625235     3.010   .0026</a:t>
            </a:r>
          </a:p>
          <a:p>
            <a:r>
              <a:rPr lang="en-US" altLang="en-US" sz="1200" b="1">
                <a:latin typeface="Courier New" pitchFamily="49" charset="0"/>
              </a:rPr>
              <a:t>          Threshold parameters for index model</a:t>
            </a:r>
          </a:p>
          <a:p>
            <a:r>
              <a:rPr lang="en-US" altLang="en-US" sz="1200" b="1">
                <a:latin typeface="Courier New" pitchFamily="49" charset="0"/>
              </a:rPr>
              <a:t> Mu(01)         .37231012      .02099440    17.734   .0000</a:t>
            </a:r>
          </a:p>
          <a:p>
            <a:r>
              <a:rPr lang="en-US" altLang="en-US" sz="1200" b="1">
                <a:latin typeface="Courier New" pitchFamily="49" charset="0"/>
              </a:rPr>
              <a:t> Mu(02)        1.02152648      .02996734    34.088   .0000</a:t>
            </a:r>
          </a:p>
          <a:p>
            <a:r>
              <a:rPr lang="en-US" altLang="en-US" sz="1200" b="1">
                <a:latin typeface="Courier New" pitchFamily="49" charset="0"/>
              </a:rPr>
              <a:t> Mu(03)        1.90942649      .03834274    49.799   .0000</a:t>
            </a:r>
          </a:p>
          <a:p>
            <a:r>
              <a:rPr lang="en-US" altLang="en-US" sz="1200" b="1">
                <a:latin typeface="Courier New" pitchFamily="49" charset="0"/>
              </a:rPr>
              <a:t> Mu(04)        3.13364227      .05394482    58.090   .0000</a:t>
            </a:r>
          </a:p>
          <a:p>
            <a:r>
              <a:rPr lang="en-US" altLang="en-US" sz="1200" b="1">
                <a:latin typeface="Courier New" pitchFamily="49" charset="0"/>
              </a:rPr>
              <a:t>          Std. Deviation of random effect</a:t>
            </a:r>
          </a:p>
          <a:p>
            <a:r>
              <a:rPr lang="en-US" altLang="en-US" sz="1200" b="1">
                <a:latin typeface="Courier New" pitchFamily="49" charset="0"/>
              </a:rPr>
              <a:t> Sigma          .86357820      .03459713    24.961   .0000</a:t>
            </a:r>
          </a:p>
          <a:p>
            <a:r>
              <a:rPr lang="en-US" altLang="en-US" sz="1200" b="1">
                <a:latin typeface="Courier New" pitchFamily="49" charset="0"/>
              </a:rPr>
              <a:t>+---------+--------------+----------------+--------+--------+</a:t>
            </a:r>
          </a:p>
          <a:p>
            <a:r>
              <a:rPr lang="en-US" altLang="en-US" sz="1200" b="1">
                <a:latin typeface="Courier New" pitchFamily="49" charset="0"/>
              </a:rPr>
              <a:t>          Index function for probability</a:t>
            </a:r>
          </a:p>
          <a:p>
            <a:r>
              <a:rPr lang="en-US" altLang="en-US" sz="1200" b="1">
                <a:latin typeface="Courier New" pitchFamily="49" charset="0"/>
              </a:rPr>
              <a:t> Constant      1.73092403      .13201381    13.112   .0000</a:t>
            </a:r>
          </a:p>
          <a:p>
            <a:r>
              <a:rPr lang="en-US" altLang="en-US" sz="1200" b="1">
                <a:latin typeface="Courier New" pitchFamily="49" charset="0"/>
              </a:rPr>
              <a:t> AGE           -.01459464      .00141680   -10.301   .0000</a:t>
            </a:r>
          </a:p>
          <a:p>
            <a:r>
              <a:rPr lang="en-US" altLang="en-US" sz="1200" b="1">
                <a:latin typeface="Courier New" pitchFamily="49" charset="0"/>
              </a:rPr>
              <a:t> LOGINC         .17731072      .03283610     5.400   .0000</a:t>
            </a:r>
          </a:p>
          <a:p>
            <a:r>
              <a:rPr lang="en-US" altLang="en-US" sz="1200" b="1">
                <a:latin typeface="Courier New" pitchFamily="49" charset="0"/>
              </a:rPr>
              <a:t> EDUC           .03956549      .00760040     5.206   .0000</a:t>
            </a:r>
          </a:p>
          <a:p>
            <a:r>
              <a:rPr lang="en-US" altLang="en-US" sz="1200" b="1">
                <a:latin typeface="Courier New" pitchFamily="49" charset="0"/>
              </a:rPr>
              <a:t> MARRIED        .09513703      .03850569     2.471   .0135</a:t>
            </a:r>
          </a:p>
          <a:p>
            <a:r>
              <a:rPr lang="en-US" altLang="en-US" sz="1200" b="1">
                <a:latin typeface="Courier New" pitchFamily="49" charset="0"/>
              </a:rPr>
              <a:t>          Threshold parameters for index</a:t>
            </a:r>
          </a:p>
          <a:p>
            <a:r>
              <a:rPr lang="en-US" altLang="en-US" sz="1200" b="1">
                <a:latin typeface="Courier New" pitchFamily="49" charset="0"/>
              </a:rPr>
              <a:t> Mu(1)          .27875355      .01454454    19.166   .0000</a:t>
            </a:r>
          </a:p>
          <a:p>
            <a:r>
              <a:rPr lang="en-US" altLang="en-US" sz="1200" b="1">
                <a:latin typeface="Courier New" pitchFamily="49" charset="0"/>
              </a:rPr>
              <a:t> Mu(2)          .76803748      .01708019    44.967   .0000</a:t>
            </a:r>
          </a:p>
          <a:p>
            <a:r>
              <a:rPr lang="en-US" altLang="en-US" sz="1200" b="1">
                <a:latin typeface="Courier New" pitchFamily="49" charset="0"/>
              </a:rPr>
              <a:t> Mu(3)         1.44624995      .01794090    80.612   .0000</a:t>
            </a:r>
          </a:p>
          <a:p>
            <a:r>
              <a:rPr lang="en-US" altLang="en-US" sz="1200" b="1">
                <a:latin typeface="Courier New" pitchFamily="49" charset="0"/>
              </a:rPr>
              <a:t> Mu(4)         2.37085047      .02336295   101.479   .0000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533400"/>
            <a:ext cx="8229600" cy="685800"/>
          </a:xfrm>
        </p:spPr>
        <p:txBody>
          <a:bodyPr/>
          <a:lstStyle/>
          <a:p>
            <a:pPr eaLnBrk="1" hangingPunct="1"/>
            <a:r>
              <a:rPr lang="en-US" altLang="en-US" smtClean="0">
                <a:latin typeface="Arial" charset="0"/>
                <a:cs typeface="Arial" charset="0"/>
              </a:rPr>
              <a:t>RE Ordered Probit Fits Worse</a:t>
            </a:r>
          </a:p>
        </p:txBody>
      </p:sp>
      <p:sp>
        <p:nvSpPr>
          <p:cNvPr id="148483" name="Text Box 5"/>
          <p:cNvSpPr txBox="1">
            <a:spLocks noChangeArrowheads="1"/>
          </p:cNvSpPr>
          <p:nvPr/>
        </p:nvSpPr>
        <p:spPr bwMode="auto">
          <a:xfrm>
            <a:off x="304800" y="1295400"/>
            <a:ext cx="8839200" cy="519747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   Cross tabulation of predictions. Row is actual, column is predicted.    |</a:t>
            </a:r>
          </a:p>
          <a:p>
            <a:r>
              <a:rPr lang="en-US" altLang="en-US" sz="1400" b="1">
                <a:latin typeface="Courier New" pitchFamily="49" charset="0"/>
              </a:rPr>
              <a:t>|   Model = Probit    .  Prediction is number of the most probable cell.    |</a:t>
            </a:r>
          </a:p>
          <a:p>
            <a:r>
              <a:rPr lang="en-US" altLang="en-US" sz="1400" b="1">
                <a:latin typeface="Courier New" pitchFamily="49" charset="0"/>
              </a:rPr>
              <a:t>+-------+-------+-----+-----+-----+-----+-----+-----+-----+-----+-----+-----+</a:t>
            </a:r>
          </a:p>
          <a:p>
            <a:r>
              <a:rPr lang="en-US" altLang="en-US" sz="1400" b="1">
                <a:latin typeface="Courier New" pitchFamily="49" charset="0"/>
              </a:rPr>
              <a:t>| Actual|Row Sum|  0  |  1  |  2  |  3  |  4  |  5  |  6  |  7  |  8  |  9  |</a:t>
            </a:r>
          </a:p>
          <a:p>
            <a:r>
              <a:rPr lang="en-US" altLang="en-US" sz="1400" b="1">
                <a:latin typeface="Courier New" pitchFamily="49" charset="0"/>
              </a:rPr>
              <a:t>+-------+-------+-----+-----+-----+-----+-----+-----+-----+-----+-----+-----+</a:t>
            </a:r>
          </a:p>
          <a:p>
            <a:r>
              <a:rPr lang="en-US" altLang="en-US" sz="1400" b="1">
                <a:latin typeface="Courier New" pitchFamily="49" charset="0"/>
              </a:rPr>
              <a:t>|      0|    447|    0|    0|    0|  163|  284|    0|</a:t>
            </a:r>
          </a:p>
          <a:p>
            <a:r>
              <a:rPr lang="en-US" altLang="en-US" sz="1400" b="1">
                <a:latin typeface="Courier New" pitchFamily="49" charset="0"/>
              </a:rPr>
              <a:t>|      1|    255|    0|    0|    0|   77|  178|    0|</a:t>
            </a:r>
          </a:p>
          <a:p>
            <a:r>
              <a:rPr lang="en-US" altLang="en-US" sz="1400" b="1">
                <a:latin typeface="Courier New" pitchFamily="49" charset="0"/>
              </a:rPr>
              <a:t>|      2|    642|    0|    0|    0|  177|  465|    0|</a:t>
            </a:r>
          </a:p>
          <a:p>
            <a:r>
              <a:rPr lang="en-US" altLang="en-US" sz="1400" b="1">
                <a:latin typeface="Courier New" pitchFamily="49" charset="0"/>
              </a:rPr>
              <a:t>|      3|   1173|    0|    0|    0|  255|  918|    0|</a:t>
            </a:r>
          </a:p>
          <a:p>
            <a:r>
              <a:rPr lang="en-US" altLang="en-US" sz="1400" b="1">
                <a:latin typeface="Courier New" pitchFamily="49" charset="0"/>
              </a:rPr>
              <a:t>|      4|   1390|    0|    0|    0|  285| 1105|    0|</a:t>
            </a:r>
          </a:p>
          <a:p>
            <a:r>
              <a:rPr lang="en-US" altLang="en-US" sz="1400" b="1">
                <a:latin typeface="Courier New" pitchFamily="49" charset="0"/>
              </a:rPr>
              <a:t>|      5|    726|    0|    0|    0|   88|  638|    0| Random Effects Model</a:t>
            </a:r>
          </a:p>
          <a:p>
            <a:r>
              <a:rPr lang="en-US" altLang="en-US" sz="1400" b="1">
                <a:latin typeface="Courier New" pitchFamily="49" charset="0"/>
              </a:rPr>
              <a:t>+-------+-------+-----+-----+-----+-----+-----+-----+-----+-----+-----+-----+</a:t>
            </a:r>
          </a:p>
          <a:p>
            <a:r>
              <a:rPr lang="en-US" altLang="en-US" sz="1400" b="1">
                <a:latin typeface="Courier New" pitchFamily="49" charset="0"/>
              </a:rPr>
              <a:t>|Col Sum|   4633|    0|    0|    0| 1045| 3588|    0|    0|    0|    0|    0|</a:t>
            </a:r>
          </a:p>
          <a:p>
            <a:r>
              <a:rPr lang="en-US" altLang="en-US" sz="1400" b="1">
                <a:latin typeface="Courier New" pitchFamily="49" charset="0"/>
              </a:rPr>
              <a:t>+-------+-------+-----+-----+-----+-----+-----+-----+-----+-----+-----+-----+</a:t>
            </a:r>
          </a:p>
          <a:p>
            <a:r>
              <a:rPr lang="en-US" altLang="en-US" sz="1400" b="1">
                <a:latin typeface="Courier New" pitchFamily="49" charset="0"/>
              </a:rPr>
              <a:t>|      0|    447|    1|    0|    0|  135|  311|    0|</a:t>
            </a:r>
          </a:p>
          <a:p>
            <a:r>
              <a:rPr lang="en-US" altLang="en-US" sz="1400" b="1">
                <a:latin typeface="Courier New" pitchFamily="49" charset="0"/>
              </a:rPr>
              <a:t>|      1|    255|    0|    0|    0|   66|  189|    0|</a:t>
            </a:r>
          </a:p>
          <a:p>
            <a:r>
              <a:rPr lang="en-US" altLang="en-US" sz="1400" b="1">
                <a:latin typeface="Courier New" pitchFamily="49" charset="0"/>
              </a:rPr>
              <a:t>|      2|    642|    2|    0|    0|  141|  499|    0|</a:t>
            </a:r>
          </a:p>
          <a:p>
            <a:r>
              <a:rPr lang="en-US" altLang="en-US" sz="1400" b="1">
                <a:latin typeface="Courier New" pitchFamily="49" charset="0"/>
              </a:rPr>
              <a:t>|      3|   1173|    1|    0|    0|  212|  960|    0|</a:t>
            </a:r>
          </a:p>
          <a:p>
            <a:r>
              <a:rPr lang="en-US" altLang="en-US" sz="1400" b="1">
                <a:latin typeface="Courier New" pitchFamily="49" charset="0"/>
              </a:rPr>
              <a:t>|      4|   1390|    1|    0|    0|  217| 1172|    0|</a:t>
            </a:r>
          </a:p>
          <a:p>
            <a:r>
              <a:rPr lang="en-US" altLang="en-US" sz="1400" b="1">
                <a:latin typeface="Courier New" pitchFamily="49" charset="0"/>
              </a:rPr>
              <a:t>|      5|    726|    1|    0|    0|   68|  657|    0| Pooled Model</a:t>
            </a:r>
          </a:p>
          <a:p>
            <a:r>
              <a:rPr lang="en-US" altLang="en-US" sz="1400" b="1">
                <a:latin typeface="Courier New" pitchFamily="49" charset="0"/>
              </a:rPr>
              <a:t>+-------+-------+-----+-----+-----+-----+-----+-----+-----+-----+-----+-----+</a:t>
            </a:r>
          </a:p>
          <a:p>
            <a:r>
              <a:rPr lang="en-US" altLang="en-US" sz="1400" b="1">
                <a:latin typeface="Courier New" pitchFamily="49" charset="0"/>
              </a:rPr>
              <a:t>|Col Sum|   4633|    6|    0|    0|  839| 3788|    0|    0|    0|    0|    0|</a:t>
            </a:r>
          </a:p>
          <a:p>
            <a:r>
              <a:rPr lang="en-US" altLang="en-US" sz="1400" b="1">
                <a:latin typeface="Courier New" pitchFamily="49" charset="0"/>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304800" y="609600"/>
            <a:ext cx="8686800" cy="604837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 Random Coefficients  OrdProbs Model         |</a:t>
            </a:r>
          </a:p>
          <a:p>
            <a:r>
              <a:rPr lang="en-US" altLang="en-US" sz="1400" b="1">
                <a:latin typeface="Courier New" pitchFamily="49" charset="0"/>
              </a:rPr>
              <a:t>| Log likelihood function       -7399.789     |</a:t>
            </a:r>
          </a:p>
          <a:p>
            <a:r>
              <a:rPr lang="en-US" altLang="en-US" sz="1400" b="1">
                <a:latin typeface="Courier New" pitchFamily="49" charset="0"/>
              </a:rPr>
              <a:t>| Number of parameters                 14     |</a:t>
            </a:r>
          </a:p>
          <a:p>
            <a:r>
              <a:rPr lang="en-US" altLang="en-US" sz="1400" b="1">
                <a:latin typeface="Courier New" pitchFamily="49" charset="0"/>
              </a:rPr>
              <a:t>| Akaike IC=14827.577  Bayes IC=14917.751     |</a:t>
            </a:r>
          </a:p>
          <a:p>
            <a:r>
              <a:rPr lang="en-US" altLang="en-US" sz="1400" b="1">
                <a:latin typeface="Courier New" pitchFamily="49" charset="0"/>
              </a:rPr>
              <a:t>| LHS variable = values 0,1,..., 5            |</a:t>
            </a:r>
          </a:p>
          <a:p>
            <a:r>
              <a:rPr lang="en-US" altLang="en-US" sz="1400" b="1">
                <a:latin typeface="Courier New" pitchFamily="49" charset="0"/>
              </a:rPr>
              <a:t>| Simulation based on  10 Halton draws        |</a:t>
            </a:r>
          </a:p>
          <a:p>
            <a:r>
              <a:rPr lang="en-US" altLang="en-US" sz="1400" b="1">
                <a:latin typeface="Courier New" pitchFamily="49" charset="0"/>
              </a:rPr>
              <a:t>+---------------------------------------------+</a:t>
            </a:r>
          </a:p>
          <a:p>
            <a:r>
              <a:rPr lang="en-US" altLang="en-US" sz="1400" b="1">
                <a:latin typeface="Courier New" pitchFamily="49" charset="0"/>
              </a:rPr>
              <a:t>+---------+--------------+----------------+--------+---------+----------+</a:t>
            </a:r>
          </a:p>
          <a:p>
            <a:r>
              <a:rPr lang="en-US" altLang="en-US" sz="1400" b="1">
                <a:latin typeface="Courier New" pitchFamily="49" charset="0"/>
              </a:rPr>
              <a:t>|Variable | Coefficient  | Standard Error |b/St.Er.|P[|Z|&gt;z] | Mean of X|</a:t>
            </a:r>
          </a:p>
          <a:p>
            <a:r>
              <a:rPr lang="en-US" altLang="en-US" sz="1400" b="1">
                <a:latin typeface="Courier New" pitchFamily="49" charset="0"/>
              </a:rPr>
              <a:t>+---------+--------------+----------------+--------+---------+----------+</a:t>
            </a:r>
          </a:p>
          <a:p>
            <a:r>
              <a:rPr lang="en-US" altLang="en-US" sz="1400" b="1">
                <a:latin typeface="Courier New" pitchFamily="49" charset="0"/>
              </a:rPr>
              <a:t>          Means for random parameters</a:t>
            </a:r>
          </a:p>
          <a:p>
            <a:r>
              <a:rPr lang="en-US" altLang="en-US" sz="1400" b="1">
                <a:latin typeface="Courier New" pitchFamily="49" charset="0"/>
              </a:rPr>
              <a:t> Constant      2.20558990      .09383245    23.506   .0000</a:t>
            </a:r>
          </a:p>
          <a:p>
            <a:r>
              <a:rPr lang="en-US" altLang="en-US" sz="1400" b="1">
                <a:latin typeface="Courier New" pitchFamily="49" charset="0"/>
              </a:rPr>
              <a:t> AGE           -.01777008      .00100651   -17.655   .0000    46.7491906</a:t>
            </a:r>
          </a:p>
          <a:p>
            <a:r>
              <a:rPr lang="en-US" altLang="en-US" sz="1400" b="1">
                <a:latin typeface="Courier New" pitchFamily="49" charset="0"/>
              </a:rPr>
              <a:t> LOGINC         .22137632      .02324751     9.523   .0000   -1.23143358</a:t>
            </a:r>
          </a:p>
          <a:p>
            <a:r>
              <a:rPr lang="en-US" altLang="en-US" sz="1400" b="1">
                <a:latin typeface="Courier New" pitchFamily="49" charset="0"/>
              </a:rPr>
              <a:t> EDUC           .04993003      .00533564     9.358   .0000    10.9669624</a:t>
            </a:r>
          </a:p>
          <a:p>
            <a:r>
              <a:rPr lang="en-US" altLang="en-US" sz="1400" b="1">
                <a:latin typeface="Courier New" pitchFamily="49" charset="0"/>
              </a:rPr>
              <a:t> MARRIED        .15204526      .02732037     5.565   .0000     .75458666</a:t>
            </a:r>
          </a:p>
          <a:p>
            <a:r>
              <a:rPr lang="en-US" altLang="en-US" sz="1400" b="1">
                <a:latin typeface="Courier New" pitchFamily="49" charset="0"/>
              </a:rPr>
              <a:t>          Scale parameters for dists. of random parameters</a:t>
            </a:r>
          </a:p>
          <a:p>
            <a:r>
              <a:rPr lang="en-US" altLang="en-US" sz="1400" b="1">
                <a:latin typeface="Courier New" pitchFamily="49" charset="0"/>
              </a:rPr>
              <a:t> Constant       .73499851      .01269198    57.910   .0000</a:t>
            </a:r>
          </a:p>
          <a:p>
            <a:r>
              <a:rPr lang="en-US" altLang="en-US" sz="1400" b="1">
                <a:latin typeface="Courier New" pitchFamily="49" charset="0"/>
              </a:rPr>
              <a:t> AGE            .00450991      .00023099    19.524   .0000</a:t>
            </a:r>
          </a:p>
          <a:p>
            <a:r>
              <a:rPr lang="en-US" altLang="en-US" sz="1400" b="1">
                <a:latin typeface="Courier New" pitchFamily="49" charset="0"/>
              </a:rPr>
              <a:t> LOGINC         .18122682      .00982249    18.450   .0000</a:t>
            </a:r>
          </a:p>
          <a:p>
            <a:r>
              <a:rPr lang="en-US" altLang="en-US" sz="1400" b="1">
                <a:latin typeface="Courier New" pitchFamily="49" charset="0"/>
              </a:rPr>
              <a:t> EDUC           .00242171      .00098524     2.458   .0140</a:t>
            </a:r>
          </a:p>
          <a:p>
            <a:r>
              <a:rPr lang="en-US" altLang="en-US" sz="1400" b="1">
                <a:latin typeface="Courier New" pitchFamily="49" charset="0"/>
              </a:rPr>
              <a:t> MARRIED        .17686840      .01274872    13.873   .0000</a:t>
            </a:r>
          </a:p>
          <a:p>
            <a:r>
              <a:rPr lang="en-US" altLang="en-US" sz="1400" b="1">
                <a:latin typeface="Courier New" pitchFamily="49" charset="0"/>
              </a:rPr>
              <a:t>          Threshold parameters for probabilities</a:t>
            </a:r>
          </a:p>
          <a:p>
            <a:r>
              <a:rPr lang="en-US" altLang="en-US" sz="1400" b="1">
                <a:latin typeface="Courier New" pitchFamily="49" charset="0"/>
              </a:rPr>
              <a:t> MU(1)          .35236133      .01417318    24.861   .0000</a:t>
            </a:r>
          </a:p>
          <a:p>
            <a:r>
              <a:rPr lang="en-US" altLang="en-US" sz="1400" b="1">
                <a:latin typeface="Courier New" pitchFamily="49" charset="0"/>
              </a:rPr>
              <a:t> MU(2)          .96740071      .01930160    50.120   .0000</a:t>
            </a:r>
          </a:p>
          <a:p>
            <a:r>
              <a:rPr lang="en-US" altLang="en-US" sz="1400" b="1">
                <a:latin typeface="Courier New" pitchFamily="49" charset="0"/>
              </a:rPr>
              <a:t> MU(3)         1.81667039      .02269549    80.045   .0000</a:t>
            </a:r>
          </a:p>
          <a:p>
            <a:r>
              <a:rPr lang="en-US" altLang="en-US" sz="1400" b="1">
                <a:latin typeface="Courier New" pitchFamily="49" charset="0"/>
              </a:rPr>
              <a:t> MU(4)         2.99534033      .02813426   106.466   .0000</a:t>
            </a: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a:xfrm>
            <a:off x="533400" y="685800"/>
            <a:ext cx="8229600" cy="1139825"/>
          </a:xfrm>
        </p:spPr>
        <p:txBody>
          <a:bodyPr/>
          <a:lstStyle/>
          <a:p>
            <a:r>
              <a:rPr lang="en-US" altLang="en-US" smtClean="0">
                <a:latin typeface="Arial" charset="0"/>
                <a:cs typeface="Arial" charset="0"/>
              </a:rPr>
              <a:t>A Dynamic Ordered Probit Model</a:t>
            </a:r>
          </a:p>
        </p:txBody>
      </p:sp>
      <p:pic>
        <p:nvPicPr>
          <p:cNvPr id="152579" name="Picture 2"/>
          <p:cNvPicPr>
            <a:picLocks noChangeAspect="1" noChangeArrowheads="1"/>
          </p:cNvPicPr>
          <p:nvPr/>
        </p:nvPicPr>
        <p:blipFill>
          <a:blip r:embed="rId2" cstate="print"/>
          <a:srcRect/>
          <a:stretch>
            <a:fillRect/>
          </a:stretch>
        </p:blipFill>
        <p:spPr bwMode="auto">
          <a:xfrm>
            <a:off x="1219200" y="1981200"/>
            <a:ext cx="7334250" cy="418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a:xfrm>
            <a:off x="609600" y="1295400"/>
            <a:ext cx="8229600" cy="530225"/>
          </a:xfrm>
        </p:spPr>
        <p:txBody>
          <a:bodyPr/>
          <a:lstStyle/>
          <a:p>
            <a:r>
              <a:rPr lang="en-US" altLang="en-US" smtClean="0">
                <a:latin typeface="Arial" charset="0"/>
                <a:cs typeface="Arial" charset="0"/>
              </a:rPr>
              <a:t>Model for Self Assessed Health</a:t>
            </a:r>
          </a:p>
        </p:txBody>
      </p:sp>
      <p:sp>
        <p:nvSpPr>
          <p:cNvPr id="153603" name="Content Placeholder 2"/>
          <p:cNvSpPr>
            <a:spLocks noGrp="1"/>
          </p:cNvSpPr>
          <p:nvPr>
            <p:ph idx="1"/>
          </p:nvPr>
        </p:nvSpPr>
        <p:spPr>
          <a:xfrm>
            <a:off x="533400" y="1981200"/>
            <a:ext cx="8229600" cy="3048000"/>
          </a:xfrm>
        </p:spPr>
        <p:txBody>
          <a:bodyPr/>
          <a:lstStyle/>
          <a:p>
            <a:r>
              <a:rPr lang="en-US" altLang="en-US" smtClean="0">
                <a:latin typeface="Arial" charset="0"/>
              </a:rPr>
              <a:t>British Household Panel Survey (BHPS) </a:t>
            </a:r>
          </a:p>
          <a:p>
            <a:pPr lvl="1"/>
            <a:r>
              <a:rPr lang="en-US" altLang="en-US" smtClean="0">
                <a:latin typeface="Arial" charset="0"/>
              </a:rPr>
              <a:t>Waves 1-8, 1991-1998</a:t>
            </a:r>
          </a:p>
          <a:p>
            <a:pPr lvl="1"/>
            <a:r>
              <a:rPr lang="en-US" altLang="en-US" smtClean="0">
                <a:latin typeface="Arial" charset="0"/>
              </a:rPr>
              <a:t>Self assessed health on 0,1,2,3,4 scale</a:t>
            </a:r>
          </a:p>
          <a:p>
            <a:pPr lvl="1"/>
            <a:r>
              <a:rPr lang="en-US" altLang="en-US" smtClean="0">
                <a:latin typeface="Arial" charset="0"/>
              </a:rPr>
              <a:t>Sociological and demographic covariates</a:t>
            </a:r>
          </a:p>
          <a:p>
            <a:pPr lvl="1"/>
            <a:r>
              <a:rPr lang="en-US" altLang="en-US" smtClean="0">
                <a:latin typeface="Arial" charset="0"/>
              </a:rPr>
              <a:t>Dynamics – inertia in reporting of top scale</a:t>
            </a:r>
          </a:p>
          <a:p>
            <a:r>
              <a:rPr lang="en-US" altLang="en-US" smtClean="0">
                <a:latin typeface="Arial" charset="0"/>
              </a:rPr>
              <a:t>Dynamic ordered probit model</a:t>
            </a:r>
          </a:p>
          <a:p>
            <a:pPr lvl="1"/>
            <a:r>
              <a:rPr lang="en-US" altLang="en-US" smtClean="0">
                <a:latin typeface="Arial" charset="0"/>
              </a:rPr>
              <a:t>Balanced panel – analyze dynamics</a:t>
            </a:r>
          </a:p>
          <a:p>
            <a:pPr lvl="1"/>
            <a:r>
              <a:rPr lang="en-US" altLang="en-US" smtClean="0">
                <a:latin typeface="Arial" charset="0"/>
              </a:rPr>
              <a:t>Unbalanced panel – examine attrition</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4"/>
          <p:cNvSpPr>
            <a:spLocks noGrp="1" noChangeArrowheads="1"/>
          </p:cNvSpPr>
          <p:nvPr>
            <p:ph type="title"/>
          </p:nvPr>
        </p:nvSpPr>
        <p:spPr/>
        <p:txBody>
          <a:bodyPr/>
          <a:lstStyle/>
          <a:p>
            <a:pPr eaLnBrk="1" hangingPunct="1"/>
            <a:r>
              <a:rPr lang="en-US" altLang="en-US" smtClean="0">
                <a:latin typeface="Arial" charset="0"/>
                <a:cs typeface="Arial" charset="0"/>
              </a:rPr>
              <a:t>Data</a:t>
            </a:r>
          </a:p>
        </p:txBody>
      </p:sp>
      <p:pic>
        <p:nvPicPr>
          <p:cNvPr id="154627" name="Picture 5"/>
          <p:cNvPicPr>
            <a:picLocks noChangeAspect="1" noChangeArrowheads="1"/>
          </p:cNvPicPr>
          <p:nvPr/>
        </p:nvPicPr>
        <p:blipFill>
          <a:blip r:embed="rId2" cstate="print"/>
          <a:srcRect/>
          <a:stretch>
            <a:fillRect/>
          </a:stretch>
        </p:blipFill>
        <p:spPr bwMode="auto">
          <a:xfrm>
            <a:off x="304800" y="1981200"/>
            <a:ext cx="8610600" cy="3732213"/>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altLang="en-US" smtClean="0">
                <a:latin typeface="Arial" charset="0"/>
                <a:cs typeface="Arial" charset="0"/>
              </a:rPr>
              <a:t>Variable of Interest</a:t>
            </a:r>
          </a:p>
        </p:txBody>
      </p:sp>
      <p:pic>
        <p:nvPicPr>
          <p:cNvPr id="155651" name="Picture 4"/>
          <p:cNvPicPr>
            <a:picLocks noChangeAspect="1" noChangeArrowheads="1"/>
          </p:cNvPicPr>
          <p:nvPr/>
        </p:nvPicPr>
        <p:blipFill>
          <a:blip r:embed="rId2" cstate="print"/>
          <a:srcRect/>
          <a:stretch>
            <a:fillRect/>
          </a:stretch>
        </p:blipFill>
        <p:spPr bwMode="auto">
          <a:xfrm>
            <a:off x="1524000" y="1828800"/>
            <a:ext cx="6248400" cy="485457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a:xfrm>
            <a:off x="457200" y="609600"/>
            <a:ext cx="8229600" cy="1139825"/>
          </a:xfrm>
        </p:spPr>
        <p:txBody>
          <a:bodyPr/>
          <a:lstStyle/>
          <a:p>
            <a:r>
              <a:rPr lang="en-US" altLang="en-US" smtClean="0">
                <a:solidFill>
                  <a:srgbClr val="FF0000"/>
                </a:solidFill>
                <a:latin typeface="Arial" charset="0"/>
                <a:cs typeface="Arial" charset="0"/>
              </a:rPr>
              <a:t>Dynamic</a:t>
            </a:r>
            <a:r>
              <a:rPr lang="en-US" altLang="en-US" smtClean="0">
                <a:latin typeface="Arial" charset="0"/>
                <a:cs typeface="Arial" charset="0"/>
              </a:rPr>
              <a:t> Ordered Probit Model</a:t>
            </a:r>
          </a:p>
        </p:txBody>
      </p:sp>
      <p:graphicFrame>
        <p:nvGraphicFramePr>
          <p:cNvPr id="156675" name="Object 2"/>
          <p:cNvGraphicFramePr>
            <a:graphicFrameLocks noChangeAspect="1"/>
          </p:cNvGraphicFramePr>
          <p:nvPr/>
        </p:nvGraphicFramePr>
        <p:xfrm>
          <a:off x="1066800" y="1905000"/>
          <a:ext cx="7708900" cy="4419600"/>
        </p:xfrm>
        <a:graphic>
          <a:graphicData uri="http://schemas.openxmlformats.org/presentationml/2006/ole">
            <p:oleObj spid="_x0000_s316418" name="Equation" r:id="rId3" imgW="3898900" imgH="2235200" progId="Equation.DSMT4">
              <p:embed/>
            </p:oleObj>
          </a:graphicData>
        </a:graphic>
      </p:graphicFrame>
      <p:sp>
        <p:nvSpPr>
          <p:cNvPr id="156676" name="Rectangle 3"/>
          <p:cNvSpPr>
            <a:spLocks noChangeArrowheads="1"/>
          </p:cNvSpPr>
          <p:nvPr/>
        </p:nvSpPr>
        <p:spPr bwMode="auto">
          <a:xfrm>
            <a:off x="2514600" y="2362200"/>
            <a:ext cx="914400" cy="381000"/>
          </a:xfrm>
          <a:prstGeom prst="rect">
            <a:avLst/>
          </a:prstGeom>
          <a:solidFill>
            <a:srgbClr val="FF3300">
              <a:alpha val="14902"/>
            </a:srgbClr>
          </a:solidFill>
          <a:ln w="19050" algn="ctr">
            <a:solidFill>
              <a:schemeClr val="tx1"/>
            </a:solidFill>
            <a:round/>
            <a:headEnd/>
            <a:tailEnd/>
          </a:ln>
        </p:spPr>
        <p:txBody>
          <a:bodyPr wrap="none"/>
          <a:lstStyle/>
          <a:p>
            <a:endParaRPr lang="en-US" altLang="en-US"/>
          </a:p>
        </p:txBody>
      </p:sp>
      <p:sp>
        <p:nvSpPr>
          <p:cNvPr id="156677" name="Rectangle 4"/>
          <p:cNvSpPr>
            <a:spLocks noChangeArrowheads="1"/>
          </p:cNvSpPr>
          <p:nvPr/>
        </p:nvSpPr>
        <p:spPr bwMode="auto">
          <a:xfrm>
            <a:off x="990600" y="3200400"/>
            <a:ext cx="7848600" cy="914400"/>
          </a:xfrm>
          <a:prstGeom prst="rect">
            <a:avLst/>
          </a:prstGeom>
          <a:solidFill>
            <a:srgbClr val="FF3300">
              <a:alpha val="14902"/>
            </a:srgbClr>
          </a:solidFill>
          <a:ln w="19050" algn="ctr">
            <a:solidFill>
              <a:schemeClr val="tx1"/>
            </a:solidFill>
            <a:round/>
            <a:headEnd/>
            <a:tailEnd/>
          </a:ln>
        </p:spPr>
        <p:txBody>
          <a:bodyPr wrap="none"/>
          <a:lstStyle/>
          <a:p>
            <a:endParaRPr lang="en-US" altLang="en-US"/>
          </a:p>
        </p:txBody>
      </p:sp>
      <p:sp>
        <p:nvSpPr>
          <p:cNvPr id="156678" name="Rectangle 5"/>
          <p:cNvSpPr>
            <a:spLocks noChangeArrowheads="1"/>
          </p:cNvSpPr>
          <p:nvPr/>
        </p:nvSpPr>
        <p:spPr bwMode="auto">
          <a:xfrm>
            <a:off x="3462338" y="5410200"/>
            <a:ext cx="4843462" cy="381000"/>
          </a:xfrm>
          <a:prstGeom prst="rect">
            <a:avLst/>
          </a:prstGeom>
          <a:solidFill>
            <a:srgbClr val="7030A0">
              <a:alpha val="14902"/>
            </a:srgbClr>
          </a:solidFill>
          <a:ln w="19050" algn="ctr">
            <a:solidFill>
              <a:schemeClr val="tx1"/>
            </a:solidFill>
            <a:round/>
            <a:headEnd/>
            <a:tailEnd/>
          </a:ln>
        </p:spPr>
        <p:txBody>
          <a:bodyPr wrap="none"/>
          <a:lstStyle/>
          <a:p>
            <a:endParaRPr lang="en-US" altLang="en-US"/>
          </a:p>
        </p:txBody>
      </p:sp>
      <p:sp>
        <p:nvSpPr>
          <p:cNvPr id="156679" name="Rectangle 6"/>
          <p:cNvSpPr>
            <a:spLocks noChangeArrowheads="1"/>
          </p:cNvSpPr>
          <p:nvPr/>
        </p:nvSpPr>
        <p:spPr bwMode="auto">
          <a:xfrm>
            <a:off x="2243138" y="5892800"/>
            <a:ext cx="1566862" cy="381000"/>
          </a:xfrm>
          <a:prstGeom prst="rect">
            <a:avLst/>
          </a:prstGeom>
          <a:solidFill>
            <a:srgbClr val="7030A0">
              <a:alpha val="14902"/>
            </a:srgbClr>
          </a:solidFill>
          <a:ln w="19050" algn="ctr">
            <a:solidFill>
              <a:schemeClr val="tx1"/>
            </a:solidFill>
            <a:round/>
            <a:headEnd/>
            <a:tailEnd/>
          </a:ln>
        </p:spPr>
        <p:txBody>
          <a:bodyPr wrap="none"/>
          <a:lstStyle/>
          <a:p>
            <a:endParaRPr lang="en-US" altLang="en-US"/>
          </a:p>
        </p:txBody>
      </p:sp>
      <p:sp>
        <p:nvSpPr>
          <p:cNvPr id="156680" name="TextBox 7"/>
          <p:cNvSpPr txBox="1">
            <a:spLocks noChangeArrowheads="1"/>
          </p:cNvSpPr>
          <p:nvPr/>
        </p:nvSpPr>
        <p:spPr bwMode="auto">
          <a:xfrm>
            <a:off x="6400800" y="1828800"/>
            <a:ext cx="2209800" cy="1169988"/>
          </a:xfrm>
          <a:prstGeom prst="rect">
            <a:avLst/>
          </a:prstGeom>
          <a:noFill/>
          <a:ln w="12700">
            <a:solidFill>
              <a:schemeClr val="tx1"/>
            </a:solidFill>
            <a:miter lim="800000"/>
            <a:headEnd/>
            <a:tailEnd/>
          </a:ln>
        </p:spPr>
        <p:txBody>
          <a:bodyPr>
            <a:spAutoFit/>
          </a:bodyPr>
          <a:lstStyle/>
          <a:p>
            <a:r>
              <a:rPr lang="en-US" altLang="en-US" sz="1400" b="1">
                <a:latin typeface="Arial" charset="0"/>
              </a:rPr>
              <a:t>It would not be appropriate to include h</a:t>
            </a:r>
            <a:r>
              <a:rPr lang="en-US" altLang="en-US" sz="1400" b="1" baseline="-25000">
                <a:latin typeface="Arial" charset="0"/>
              </a:rPr>
              <a:t>i,t-1</a:t>
            </a:r>
            <a:r>
              <a:rPr lang="en-US" altLang="en-US" sz="1400" b="1">
                <a:latin typeface="Arial" charset="0"/>
              </a:rPr>
              <a:t> itself in the model as this is a label, not a measure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r>
              <a:rPr lang="en-US" altLang="en-US" smtClean="0">
                <a:latin typeface="Arial" charset="0"/>
                <a:cs typeface="Arial" charset="0"/>
              </a:rPr>
              <a:t>Dynamics</a:t>
            </a:r>
          </a:p>
        </p:txBody>
      </p:sp>
      <p:pic>
        <p:nvPicPr>
          <p:cNvPr id="157699" name="Picture 4"/>
          <p:cNvPicPr>
            <a:picLocks noChangeAspect="1" noChangeArrowheads="1"/>
          </p:cNvPicPr>
          <p:nvPr/>
        </p:nvPicPr>
        <p:blipFill>
          <a:blip r:embed="rId2" cstate="print"/>
          <a:srcRect/>
          <a:stretch>
            <a:fillRect/>
          </a:stretch>
        </p:blipFill>
        <p:spPr bwMode="auto">
          <a:xfrm>
            <a:off x="609600" y="1828800"/>
            <a:ext cx="7696200" cy="4732338"/>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a:xfrm>
            <a:off x="533400" y="685800"/>
            <a:ext cx="8229600" cy="1139825"/>
          </a:xfrm>
        </p:spPr>
        <p:txBody>
          <a:bodyPr/>
          <a:lstStyle/>
          <a:p>
            <a:r>
              <a:rPr lang="en-US" altLang="en-US" smtClean="0">
                <a:latin typeface="Arial" charset="0"/>
                <a:cs typeface="Arial" charset="0"/>
              </a:rPr>
              <a:t>Estimated Partial Effects by Model</a:t>
            </a:r>
          </a:p>
        </p:txBody>
      </p:sp>
      <p:pic>
        <p:nvPicPr>
          <p:cNvPr id="158723" name="Picture 2"/>
          <p:cNvPicPr>
            <a:picLocks noChangeAspect="1" noChangeArrowheads="1"/>
          </p:cNvPicPr>
          <p:nvPr/>
        </p:nvPicPr>
        <p:blipFill>
          <a:blip r:embed="rId2" cstate="print"/>
          <a:srcRect/>
          <a:stretch>
            <a:fillRect/>
          </a:stretch>
        </p:blipFill>
        <p:spPr bwMode="auto">
          <a:xfrm>
            <a:off x="762000" y="2133600"/>
            <a:ext cx="7858125" cy="3895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a:xfrm>
            <a:off x="609600" y="609600"/>
            <a:ext cx="8229600" cy="1143000"/>
          </a:xfrm>
        </p:spPr>
        <p:txBody>
          <a:bodyPr/>
          <a:lstStyle/>
          <a:p>
            <a:r>
              <a:rPr lang="en-US" altLang="en-US" smtClean="0">
                <a:latin typeface="Arial" charset="0"/>
                <a:cs typeface="Arial" charset="0"/>
              </a:rPr>
              <a:t>Partial Effect for a Category</a:t>
            </a:r>
          </a:p>
        </p:txBody>
      </p:sp>
      <p:pic>
        <p:nvPicPr>
          <p:cNvPr id="159747" name="Picture 2"/>
          <p:cNvPicPr>
            <a:picLocks noChangeAspect="1" noChangeArrowheads="1"/>
          </p:cNvPicPr>
          <p:nvPr/>
        </p:nvPicPr>
        <p:blipFill>
          <a:blip r:embed="rId2" cstate="print"/>
          <a:srcRect/>
          <a:stretch>
            <a:fillRect/>
          </a:stretch>
        </p:blipFill>
        <p:spPr bwMode="auto">
          <a:xfrm>
            <a:off x="609600" y="2438400"/>
            <a:ext cx="3073400" cy="1524000"/>
          </a:xfrm>
          <a:prstGeom prst="rect">
            <a:avLst/>
          </a:prstGeom>
          <a:noFill/>
          <a:ln w="9525">
            <a:noFill/>
            <a:miter lim="800000"/>
            <a:headEnd/>
            <a:tailEnd/>
          </a:ln>
        </p:spPr>
      </p:pic>
      <p:pic>
        <p:nvPicPr>
          <p:cNvPr id="159748" name="Picture 2"/>
          <p:cNvPicPr>
            <a:picLocks noChangeAspect="1" noChangeArrowheads="1"/>
          </p:cNvPicPr>
          <p:nvPr/>
        </p:nvPicPr>
        <p:blipFill>
          <a:blip r:embed="rId3" cstate="print"/>
          <a:srcRect/>
          <a:stretch>
            <a:fillRect/>
          </a:stretch>
        </p:blipFill>
        <p:spPr bwMode="auto">
          <a:xfrm>
            <a:off x="4495800" y="2590800"/>
            <a:ext cx="3657600" cy="1238250"/>
          </a:xfrm>
          <a:prstGeom prst="rect">
            <a:avLst/>
          </a:prstGeom>
          <a:noFill/>
          <a:ln w="9525">
            <a:noFill/>
            <a:miter lim="800000"/>
            <a:headEnd/>
            <a:tailEnd/>
          </a:ln>
        </p:spPr>
      </p:pic>
      <p:sp>
        <p:nvSpPr>
          <p:cNvPr id="159749" name="Rectangle 4"/>
          <p:cNvSpPr>
            <a:spLocks noChangeArrowheads="1"/>
          </p:cNvSpPr>
          <p:nvPr/>
        </p:nvSpPr>
        <p:spPr bwMode="auto">
          <a:xfrm>
            <a:off x="609600" y="3581400"/>
            <a:ext cx="533400" cy="304800"/>
          </a:xfrm>
          <a:prstGeom prst="rect">
            <a:avLst/>
          </a:prstGeom>
          <a:solidFill>
            <a:srgbClr val="7030A0">
              <a:alpha val="10196"/>
            </a:srgbClr>
          </a:solidFill>
          <a:ln w="19050" algn="ctr">
            <a:solidFill>
              <a:schemeClr val="tx1"/>
            </a:solidFill>
            <a:round/>
            <a:headEnd/>
            <a:tailEnd/>
          </a:ln>
        </p:spPr>
        <p:txBody>
          <a:bodyPr wrap="none"/>
          <a:lstStyle/>
          <a:p>
            <a:endParaRPr lang="en-US" altLang="en-US"/>
          </a:p>
        </p:txBody>
      </p:sp>
      <p:cxnSp>
        <p:nvCxnSpPr>
          <p:cNvPr id="159750" name="Straight Arrow Connector 6"/>
          <p:cNvCxnSpPr>
            <a:cxnSpLocks noChangeShapeType="1"/>
            <a:stCxn id="159749" idx="3"/>
          </p:cNvCxnSpPr>
          <p:nvPr/>
        </p:nvCxnSpPr>
        <p:spPr bwMode="auto">
          <a:xfrm flipV="1">
            <a:off x="1143000" y="3200400"/>
            <a:ext cx="3124200" cy="533400"/>
          </a:xfrm>
          <a:prstGeom prst="straightConnector1">
            <a:avLst/>
          </a:prstGeom>
          <a:noFill/>
          <a:ln w="19050" algn="ctr">
            <a:solidFill>
              <a:schemeClr val="tx1"/>
            </a:solidFill>
            <a:round/>
            <a:headEnd/>
            <a:tailEnd type="arrow" w="med" len="med"/>
          </a:ln>
        </p:spPr>
      </p:cxnSp>
      <p:sp>
        <p:nvSpPr>
          <p:cNvPr id="159751" name="Rectangle 7"/>
          <p:cNvSpPr>
            <a:spLocks noChangeArrowheads="1"/>
          </p:cNvSpPr>
          <p:nvPr/>
        </p:nvSpPr>
        <p:spPr bwMode="auto">
          <a:xfrm>
            <a:off x="4495800" y="2590800"/>
            <a:ext cx="3581400" cy="1143000"/>
          </a:xfrm>
          <a:prstGeom prst="rect">
            <a:avLst/>
          </a:prstGeom>
          <a:solidFill>
            <a:srgbClr val="7030A0">
              <a:alpha val="10196"/>
            </a:srgbClr>
          </a:solidFill>
          <a:ln w="19050" algn="ctr">
            <a:solidFill>
              <a:schemeClr val="tx1"/>
            </a:solidFill>
            <a:round/>
            <a:headEnd/>
            <a:tailEnd/>
          </a:ln>
        </p:spPr>
        <p:txBody>
          <a:bodyPr wrap="none"/>
          <a:lstStyle/>
          <a:p>
            <a:endParaRPr lang="en-US" altLang="en-US"/>
          </a:p>
        </p:txBody>
      </p:sp>
      <p:sp>
        <p:nvSpPr>
          <p:cNvPr id="159752" name="TextBox 8"/>
          <p:cNvSpPr txBox="1">
            <a:spLocks noChangeArrowheads="1"/>
          </p:cNvSpPr>
          <p:nvPr/>
        </p:nvSpPr>
        <p:spPr bwMode="auto">
          <a:xfrm>
            <a:off x="762000" y="4343400"/>
            <a:ext cx="8077200" cy="2032000"/>
          </a:xfrm>
          <a:prstGeom prst="rect">
            <a:avLst/>
          </a:prstGeom>
          <a:noFill/>
          <a:ln w="9525">
            <a:noFill/>
            <a:miter lim="800000"/>
            <a:headEnd/>
            <a:tailEnd/>
          </a:ln>
        </p:spPr>
        <p:txBody>
          <a:bodyPr>
            <a:spAutoFit/>
          </a:bodyPr>
          <a:lstStyle/>
          <a:p>
            <a:r>
              <a:rPr lang="en-US" altLang="en-US" b="1">
                <a:latin typeface="Arial" charset="0"/>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ctrTitle" idx="4294967295"/>
          </p:nvPr>
        </p:nvSpPr>
        <p:spPr>
          <a:xfrm>
            <a:off x="914400" y="2438400"/>
            <a:ext cx="7696200" cy="1676400"/>
          </a:xfrm>
        </p:spPr>
        <p:txBody>
          <a:bodyPr/>
          <a:lstStyle/>
          <a:p>
            <a:pPr eaLnBrk="1" hangingPunct="1"/>
            <a:r>
              <a:rPr lang="en-US" altLang="en-US" sz="4400" smtClean="0">
                <a:latin typeface="Arial" charset="0"/>
                <a:cs typeface="Arial" charset="0"/>
              </a:rPr>
              <a:t>Ordered Choice Model Extensions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r>
              <a:rPr lang="en-US" altLang="en-US" smtClean="0">
                <a:latin typeface="Arial" charset="0"/>
                <a:cs typeface="Arial" charset="0"/>
              </a:rPr>
              <a:t>Nested Random Effects</a:t>
            </a:r>
          </a:p>
        </p:txBody>
      </p:sp>
      <p:sp>
        <p:nvSpPr>
          <p:cNvPr id="160771" name="Rectangle 3"/>
          <p:cNvSpPr>
            <a:spLocks noGrp="1" noChangeArrowheads="1"/>
          </p:cNvSpPr>
          <p:nvPr>
            <p:ph idx="1"/>
          </p:nvPr>
        </p:nvSpPr>
        <p:spPr/>
        <p:txBody>
          <a:bodyPr/>
          <a:lstStyle/>
          <a:p>
            <a:pPr eaLnBrk="1" hangingPunct="1"/>
            <a:r>
              <a:rPr lang="en-US" altLang="en-US" sz="2400" smtClean="0"/>
              <a:t>Winkelmann, R., “Subjective Well Being and the Family: Results from an Ordered Probit Model with Multiple Random Effects,” IZA Discussion Paper 1016, Bonn, 2004.</a:t>
            </a:r>
          </a:p>
          <a:p>
            <a:pPr eaLnBrk="1" hangingPunct="1"/>
            <a:r>
              <a:rPr lang="en-US" altLang="en-US" sz="2400" smtClean="0"/>
              <a:t>GSOEP, T=14 years</a:t>
            </a:r>
          </a:p>
          <a:p>
            <a:pPr lvl="1" eaLnBrk="1" hangingPunct="1"/>
            <a:r>
              <a:rPr lang="en-US" altLang="en-US" sz="2000" smtClean="0"/>
              <a:t>21,168 person-years</a:t>
            </a:r>
          </a:p>
          <a:p>
            <a:pPr lvl="1" eaLnBrk="1" hangingPunct="1"/>
            <a:r>
              <a:rPr lang="en-US" altLang="en-US" sz="2000" smtClean="0"/>
              <a:t>7,485 family-years</a:t>
            </a:r>
          </a:p>
          <a:p>
            <a:pPr lvl="1" eaLnBrk="1" hangingPunct="1"/>
            <a:r>
              <a:rPr lang="en-US" altLang="en-US" sz="2000" smtClean="0"/>
              <a:t>1,309 families</a:t>
            </a:r>
          </a:p>
          <a:p>
            <a:pPr lvl="1" eaLnBrk="1" hangingPunct="1"/>
            <a:r>
              <a:rPr lang="en-US" altLang="en-US" sz="2000" smtClean="0"/>
              <a:t>Y=subjective well being (0 to 10)</a:t>
            </a:r>
          </a:p>
          <a:p>
            <a:pPr lvl="1" eaLnBrk="1" hangingPunct="1"/>
            <a:r>
              <a:rPr lang="en-US" altLang="en-US" sz="2000" smtClean="0"/>
              <a:t>Age, Sex, Employment status, health, log income, family size, time trend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altLang="en-US" smtClean="0">
                <a:latin typeface="Arial" charset="0"/>
                <a:cs typeface="Arial" charset="0"/>
              </a:rPr>
              <a:t>Nested RE Ordered Probit</a:t>
            </a:r>
          </a:p>
        </p:txBody>
      </p:sp>
      <p:sp>
        <p:nvSpPr>
          <p:cNvPr id="162819" name="Rectangle 3"/>
          <p:cNvSpPr>
            <a:spLocks noGrp="1" noChangeArrowheads="1"/>
          </p:cNvSpPr>
          <p:nvPr>
            <p:ph idx="1"/>
          </p:nvPr>
        </p:nvSpPr>
        <p:spPr/>
        <p:txBody>
          <a:bodyPr/>
          <a:lstStyle/>
          <a:p>
            <a:pPr eaLnBrk="1" hangingPunct="1"/>
            <a:r>
              <a:rPr lang="en-US" altLang="en-US" smtClean="0"/>
              <a:t>y*(i,t)=x</a:t>
            </a:r>
            <a:r>
              <a:rPr lang="en-US" altLang="en-US" baseline="-25000" smtClean="0"/>
              <a:t>i,t</a:t>
            </a:r>
            <a:r>
              <a:rPr lang="en-US" altLang="en-US" smtClean="0"/>
              <a:t>’</a:t>
            </a:r>
            <a:r>
              <a:rPr lang="el-GR" altLang="en-US" smtClean="0">
                <a:cs typeface="Tahoma" pitchFamily="34" charset="0"/>
              </a:rPr>
              <a:t>β</a:t>
            </a:r>
            <a:r>
              <a:rPr lang="en-US" altLang="en-US" smtClean="0">
                <a:cs typeface="Tahoma" pitchFamily="34" charset="0"/>
              </a:rPr>
              <a:t> + a</a:t>
            </a:r>
            <a:r>
              <a:rPr lang="en-US" altLang="en-US" baseline="-25000" smtClean="0">
                <a:cs typeface="Tahoma" pitchFamily="34" charset="0"/>
              </a:rPr>
              <a:t>j</a:t>
            </a:r>
            <a:r>
              <a:rPr lang="en-US" altLang="en-US" smtClean="0">
                <a:cs typeface="Tahoma" pitchFamily="34" charset="0"/>
              </a:rPr>
              <a:t>    (family)</a:t>
            </a:r>
            <a:br>
              <a:rPr lang="en-US" altLang="en-US" smtClean="0">
                <a:cs typeface="Tahoma" pitchFamily="34" charset="0"/>
              </a:rPr>
            </a:br>
            <a:r>
              <a:rPr lang="en-US" altLang="en-US" smtClean="0">
                <a:cs typeface="Tahoma" pitchFamily="34" charset="0"/>
              </a:rPr>
              <a:t>                  + u</a:t>
            </a:r>
            <a:r>
              <a:rPr lang="en-US" altLang="en-US" baseline="-25000" smtClean="0">
                <a:cs typeface="Tahoma" pitchFamily="34" charset="0"/>
              </a:rPr>
              <a:t>i,j</a:t>
            </a:r>
            <a:r>
              <a:rPr lang="en-US" altLang="en-US" smtClean="0">
                <a:cs typeface="Tahoma" pitchFamily="34" charset="0"/>
              </a:rPr>
              <a:t>  (individual in family)</a:t>
            </a:r>
            <a:br>
              <a:rPr lang="en-US" altLang="en-US" smtClean="0">
                <a:cs typeface="Tahoma" pitchFamily="34" charset="0"/>
              </a:rPr>
            </a:br>
            <a:r>
              <a:rPr lang="en-US" altLang="en-US" smtClean="0">
                <a:cs typeface="Tahoma" pitchFamily="34" charset="0"/>
              </a:rPr>
              <a:t>                  + v</a:t>
            </a:r>
            <a:r>
              <a:rPr lang="en-US" altLang="en-US" baseline="-25000" smtClean="0">
                <a:cs typeface="Tahoma" pitchFamily="34" charset="0"/>
              </a:rPr>
              <a:t>i,j,t</a:t>
            </a:r>
            <a:r>
              <a:rPr lang="en-US" altLang="en-US" smtClean="0">
                <a:cs typeface="Tahoma" pitchFamily="34" charset="0"/>
              </a:rPr>
              <a:t> (unique factor)</a:t>
            </a:r>
          </a:p>
          <a:p>
            <a:pPr eaLnBrk="1" hangingPunct="1"/>
            <a:r>
              <a:rPr lang="en-US" altLang="en-US" smtClean="0">
                <a:cs typeface="Tahoma" pitchFamily="34" charset="0"/>
              </a:rPr>
              <a:t>Ordered probit formulation.</a:t>
            </a:r>
          </a:p>
          <a:p>
            <a:pPr eaLnBrk="1" hangingPunct="1"/>
            <a:r>
              <a:rPr lang="en-US" altLang="en-US" smtClean="0">
                <a:cs typeface="Tahoma" pitchFamily="34" charset="0"/>
              </a:rPr>
              <a:t>Model is estimated by nested simulation over u</a:t>
            </a:r>
            <a:r>
              <a:rPr lang="en-US" altLang="en-US" baseline="-25000" smtClean="0">
                <a:cs typeface="Tahoma" pitchFamily="34" charset="0"/>
              </a:rPr>
              <a:t>ij</a:t>
            </a:r>
            <a:r>
              <a:rPr lang="en-US" altLang="en-US" smtClean="0">
                <a:cs typeface="Tahoma" pitchFamily="34" charset="0"/>
              </a:rPr>
              <a:t> in a</a:t>
            </a:r>
            <a:r>
              <a:rPr lang="en-US" altLang="en-US" baseline="-25000" smtClean="0">
                <a:cs typeface="Tahoma" pitchFamily="34" charset="0"/>
              </a:rPr>
              <a:t>j</a:t>
            </a:r>
            <a:r>
              <a:rPr lang="en-US" altLang="en-US" smtClean="0">
                <a:cs typeface="Tahoma" pitchFamily="34" charset="0"/>
              </a:rPr>
              <a:t>.</a:t>
            </a:r>
            <a:endParaRPr lang="el-GR" altLang="en-US" smtClean="0">
              <a:cs typeface="Tahoma"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altLang="en-US" smtClean="0">
                <a:latin typeface="Arial" charset="0"/>
                <a:cs typeface="Arial" charset="0"/>
              </a:rPr>
              <a:t>Log Likelihood for Nested Effects-1</a:t>
            </a:r>
          </a:p>
        </p:txBody>
      </p:sp>
      <p:graphicFrame>
        <p:nvGraphicFramePr>
          <p:cNvPr id="164867" name="Object 4"/>
          <p:cNvGraphicFramePr>
            <a:graphicFrameLocks noChangeAspect="1"/>
          </p:cNvGraphicFramePr>
          <p:nvPr/>
        </p:nvGraphicFramePr>
        <p:xfrm>
          <a:off x="762000" y="2057400"/>
          <a:ext cx="8001000" cy="3941763"/>
        </p:xfrm>
        <a:graphic>
          <a:graphicData uri="http://schemas.openxmlformats.org/presentationml/2006/ole">
            <p:oleObj spid="_x0000_s317442" name="Equation" r:id="rId4" imgW="4381500" imgH="2159000" progId="Equation.DSMT4">
              <p:embed/>
            </p:oleObj>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en-US" altLang="en-US" smtClean="0">
                <a:latin typeface="Arial" charset="0"/>
                <a:cs typeface="Arial" charset="0"/>
              </a:rPr>
              <a:t>Log Likelihood for Nested Effects-2</a:t>
            </a:r>
          </a:p>
        </p:txBody>
      </p:sp>
      <p:graphicFrame>
        <p:nvGraphicFramePr>
          <p:cNvPr id="166915" name="Object 3"/>
          <p:cNvGraphicFramePr>
            <a:graphicFrameLocks noChangeAspect="1"/>
          </p:cNvGraphicFramePr>
          <p:nvPr/>
        </p:nvGraphicFramePr>
        <p:xfrm>
          <a:off x="838200" y="1906588"/>
          <a:ext cx="7281863" cy="4799012"/>
        </p:xfrm>
        <a:graphic>
          <a:graphicData uri="http://schemas.openxmlformats.org/presentationml/2006/ole">
            <p:oleObj spid="_x0000_s318466" name="Equation" r:id="rId4" imgW="3987800" imgH="2628900" progId="Equation.DSMT4">
              <p:embed/>
            </p:oleObj>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altLang="en-US" smtClean="0">
                <a:latin typeface="Arial" charset="0"/>
                <a:cs typeface="Arial" charset="0"/>
              </a:rPr>
              <a:t>Log Likelihood for Nested Effects-3</a:t>
            </a:r>
          </a:p>
        </p:txBody>
      </p:sp>
      <p:graphicFrame>
        <p:nvGraphicFramePr>
          <p:cNvPr id="168963" name="Object 3"/>
          <p:cNvGraphicFramePr>
            <a:graphicFrameLocks noChangeAspect="1"/>
          </p:cNvGraphicFramePr>
          <p:nvPr/>
        </p:nvGraphicFramePr>
        <p:xfrm>
          <a:off x="609600" y="2057400"/>
          <a:ext cx="7924800" cy="3690938"/>
        </p:xfrm>
        <a:graphic>
          <a:graphicData uri="http://schemas.openxmlformats.org/presentationml/2006/ole">
            <p:oleObj spid="_x0000_s319490" name="Equation" r:id="rId4" imgW="4064000" imgH="1892300" progId="Equation.DSMT4">
              <p:embed/>
            </p:oleObj>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4"/>
          <p:cNvSpPr>
            <a:spLocks noGrp="1" noChangeArrowheads="1"/>
          </p:cNvSpPr>
          <p:nvPr>
            <p:ph type="title"/>
          </p:nvPr>
        </p:nvSpPr>
        <p:spPr/>
        <p:txBody>
          <a:bodyPr/>
          <a:lstStyle/>
          <a:p>
            <a:pPr eaLnBrk="1" hangingPunct="1"/>
            <a:r>
              <a:rPr lang="en-US" altLang="en-US" smtClean="0">
                <a:latin typeface="Arial" charset="0"/>
                <a:cs typeface="Arial" charset="0"/>
              </a:rPr>
              <a:t>Log Likelihood for Nested Effects-4</a:t>
            </a:r>
          </a:p>
        </p:txBody>
      </p:sp>
      <p:graphicFrame>
        <p:nvGraphicFramePr>
          <p:cNvPr id="171011" name="Object 5"/>
          <p:cNvGraphicFramePr>
            <a:graphicFrameLocks noChangeAspect="1"/>
          </p:cNvGraphicFramePr>
          <p:nvPr/>
        </p:nvGraphicFramePr>
        <p:xfrm>
          <a:off x="360363" y="2392363"/>
          <a:ext cx="8239125" cy="3268662"/>
        </p:xfrm>
        <a:graphic>
          <a:graphicData uri="http://schemas.openxmlformats.org/presentationml/2006/ole">
            <p:oleObj spid="_x0000_s320514" name="Equation" r:id="rId4" imgW="5054600" imgH="2006600" progId="Equation.DSMT4">
              <p:embed/>
            </p:oleObj>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r>
              <a:rPr lang="en-US" altLang="en-US" smtClean="0">
                <a:latin typeface="Arial" charset="0"/>
                <a:cs typeface="Arial" charset="0"/>
              </a:rPr>
              <a:t>Log Likelihood for Nested Effects-5</a:t>
            </a:r>
          </a:p>
        </p:txBody>
      </p:sp>
      <p:graphicFrame>
        <p:nvGraphicFramePr>
          <p:cNvPr id="173059" name="Object 3"/>
          <p:cNvGraphicFramePr>
            <a:graphicFrameLocks noChangeAspect="1"/>
          </p:cNvGraphicFramePr>
          <p:nvPr/>
        </p:nvGraphicFramePr>
        <p:xfrm>
          <a:off x="142875" y="2082800"/>
          <a:ext cx="8674100" cy="3890963"/>
        </p:xfrm>
        <a:graphic>
          <a:graphicData uri="http://schemas.openxmlformats.org/presentationml/2006/ole">
            <p:oleObj spid="_x0000_s321538" name="Equation" r:id="rId4" imgW="5321300" imgH="2387600" progId="Equation.DSMT4">
              <p:embed/>
            </p:oleObj>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685800" y="990600"/>
            <a:ext cx="7543800" cy="1139825"/>
          </a:xfrm>
        </p:spPr>
        <p:txBody>
          <a:bodyPr/>
          <a:lstStyle/>
          <a:p>
            <a:pPr eaLnBrk="1" hangingPunct="1"/>
            <a:r>
              <a:rPr lang="en-US" altLang="en-US" smtClean="0">
                <a:latin typeface="Arial" charset="0"/>
                <a:cs typeface="Arial" charset="0"/>
              </a:rPr>
              <a:t>Generalizing the Ordered Probit </a:t>
            </a:r>
            <a:br>
              <a:rPr lang="en-US" altLang="en-US" smtClean="0">
                <a:latin typeface="Arial" charset="0"/>
                <a:cs typeface="Arial" charset="0"/>
              </a:rPr>
            </a:br>
            <a:r>
              <a:rPr lang="en-US" altLang="en-US" smtClean="0">
                <a:latin typeface="Arial" charset="0"/>
                <a:cs typeface="Arial" charset="0"/>
              </a:rPr>
              <a:t>with Heterogeneous Thresholds</a:t>
            </a:r>
          </a:p>
        </p:txBody>
      </p:sp>
      <p:graphicFrame>
        <p:nvGraphicFramePr>
          <p:cNvPr id="74755" name="Object 8"/>
          <p:cNvGraphicFramePr>
            <a:graphicFrameLocks noChangeAspect="1"/>
          </p:cNvGraphicFramePr>
          <p:nvPr/>
        </p:nvGraphicFramePr>
        <p:xfrm>
          <a:off x="858838" y="2362200"/>
          <a:ext cx="7599362" cy="3646488"/>
        </p:xfrm>
        <a:graphic>
          <a:graphicData uri="http://schemas.openxmlformats.org/presentationml/2006/ole">
            <p:oleObj spid="_x0000_s74758" name="Equation" r:id="rId4" imgW="4076700" imgH="1955800"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latin typeface="Arial" charset="0"/>
                <a:cs typeface="Arial" charset="0"/>
              </a:rPr>
              <a:t>Generalized Ordered Probit-1</a:t>
            </a:r>
          </a:p>
        </p:txBody>
      </p:sp>
      <p:graphicFrame>
        <p:nvGraphicFramePr>
          <p:cNvPr id="76803" name="Object 3"/>
          <p:cNvGraphicFramePr>
            <a:graphicFrameLocks noGrp="1" noChangeAspect="1"/>
          </p:cNvGraphicFramePr>
          <p:nvPr>
            <p:ph idx="1"/>
          </p:nvPr>
        </p:nvGraphicFramePr>
        <p:xfrm>
          <a:off x="539750" y="1905000"/>
          <a:ext cx="5311775" cy="4497388"/>
        </p:xfrm>
        <a:graphic>
          <a:graphicData uri="http://schemas.openxmlformats.org/presentationml/2006/ole">
            <p:oleObj spid="_x0000_s76806" name="Equation" r:id="rId4" imgW="4470400" imgH="3784600" progId="Equation.DSMT4">
              <p:embed/>
            </p:oleObj>
          </a:graphicData>
        </a:graphic>
      </p:graphicFrame>
      <p:sp>
        <p:nvSpPr>
          <p:cNvPr id="76804" name="Text Box 4"/>
          <p:cNvSpPr txBox="1">
            <a:spLocks noChangeArrowheads="1"/>
          </p:cNvSpPr>
          <p:nvPr/>
        </p:nvSpPr>
        <p:spPr bwMode="auto">
          <a:xfrm>
            <a:off x="5791200" y="4572000"/>
            <a:ext cx="2895600" cy="2028825"/>
          </a:xfrm>
          <a:prstGeom prst="rect">
            <a:avLst/>
          </a:prstGeom>
          <a:noFill/>
          <a:ln w="12700">
            <a:solidFill>
              <a:schemeClr val="tx1"/>
            </a:solidFill>
            <a:miter lim="800000"/>
            <a:headEnd/>
            <a:tailEnd/>
          </a:ln>
        </p:spPr>
        <p:txBody>
          <a:bodyPr>
            <a:spAutoFit/>
          </a:bodyPr>
          <a:lstStyle/>
          <a:p>
            <a:pPr>
              <a:spcBef>
                <a:spcPct val="50000"/>
              </a:spcBef>
            </a:pPr>
            <a:r>
              <a:rPr lang="en-US" altLang="en-US" b="1">
                <a:latin typeface="Tahoma" pitchFamily="34" charset="0"/>
              </a:rPr>
              <a:t>Y=Grade (rank)</a:t>
            </a:r>
          </a:p>
          <a:p>
            <a:pPr>
              <a:spcBef>
                <a:spcPct val="50000"/>
              </a:spcBef>
            </a:pPr>
            <a:r>
              <a:rPr lang="en-US" altLang="en-US" b="1">
                <a:latin typeface="Tahoma" pitchFamily="34" charset="0"/>
              </a:rPr>
              <a:t>Z=Sex, Race</a:t>
            </a:r>
          </a:p>
          <a:p>
            <a:pPr>
              <a:spcBef>
                <a:spcPct val="50000"/>
              </a:spcBef>
            </a:pPr>
            <a:r>
              <a:rPr lang="en-US" altLang="en-US" b="1">
                <a:latin typeface="Tahoma" pitchFamily="34" charset="0"/>
              </a:rPr>
              <a:t>X=Experience, Education, Training, History, Marital Status, Age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latin typeface="Arial" charset="0"/>
                <a:cs typeface="Arial" charset="0"/>
              </a:rPr>
              <a:t>Generalized Ordered Probit-2</a:t>
            </a:r>
          </a:p>
        </p:txBody>
      </p:sp>
      <p:graphicFrame>
        <p:nvGraphicFramePr>
          <p:cNvPr id="78851" name="Object 4"/>
          <p:cNvGraphicFramePr>
            <a:graphicFrameLocks noGrp="1" noChangeAspect="1"/>
          </p:cNvGraphicFramePr>
          <p:nvPr>
            <p:ph idx="1"/>
          </p:nvPr>
        </p:nvGraphicFramePr>
        <p:xfrm>
          <a:off x="1638300" y="1981200"/>
          <a:ext cx="6743700" cy="3141663"/>
        </p:xfrm>
        <a:graphic>
          <a:graphicData uri="http://schemas.openxmlformats.org/presentationml/2006/ole">
            <p:oleObj spid="_x0000_s78854" name="Equation" r:id="rId4" imgW="4089400" imgH="1905000" progId="Equation.DSMT4">
              <p:embed/>
            </p:oleObj>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latin typeface="Arial" charset="0"/>
                <a:cs typeface="Arial" charset="0"/>
              </a:rPr>
              <a:t>A G.O.P Model</a:t>
            </a:r>
          </a:p>
        </p:txBody>
      </p:sp>
      <p:sp>
        <p:nvSpPr>
          <p:cNvPr id="80899" name="Text Box 4"/>
          <p:cNvSpPr txBox="1">
            <a:spLocks noChangeArrowheads="1"/>
          </p:cNvSpPr>
          <p:nvPr/>
        </p:nvSpPr>
        <p:spPr bwMode="auto">
          <a:xfrm>
            <a:off x="381000" y="1981200"/>
            <a:ext cx="8534400" cy="349567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|Variable | Coefficient  | Standard Error |b/St.Er.|P[|Z|&gt;z] | Mean of X|</a:t>
            </a:r>
          </a:p>
          <a:p>
            <a:r>
              <a:rPr lang="en-US" altLang="en-US" sz="1400" b="1">
                <a:latin typeface="Courier New" pitchFamily="49" charset="0"/>
              </a:rPr>
              <a:t>+---------+--------------+----------------+--------+---------+----------+</a:t>
            </a:r>
          </a:p>
          <a:p>
            <a:r>
              <a:rPr lang="en-US" altLang="en-US" sz="1400" b="1">
                <a:latin typeface="Courier New" pitchFamily="49" charset="0"/>
              </a:rPr>
              <a:t>          Index function for probability</a:t>
            </a:r>
          </a:p>
          <a:p>
            <a:r>
              <a:rPr lang="en-US" altLang="en-US" sz="1400" b="1">
                <a:latin typeface="Courier New" pitchFamily="49" charset="0"/>
              </a:rPr>
              <a:t> Constant      1.73737318      .13231824    13.130   .0000</a:t>
            </a:r>
          </a:p>
          <a:p>
            <a:r>
              <a:rPr lang="en-US" altLang="en-US" sz="1400" b="1">
                <a:latin typeface="Courier New" pitchFamily="49" charset="0"/>
              </a:rPr>
              <a:t> AGE           -.01458121      .00141601   -10.297   .0000    46.7491906</a:t>
            </a:r>
          </a:p>
          <a:p>
            <a:r>
              <a:rPr lang="en-US" altLang="en-US" sz="1400" b="1">
                <a:latin typeface="Courier New" pitchFamily="49" charset="0"/>
              </a:rPr>
              <a:t> LOGINC         .17724352      .03275857     5.411   .0000   -1.23143358</a:t>
            </a:r>
          </a:p>
          <a:p>
            <a:r>
              <a:rPr lang="en-US" altLang="en-US" sz="1400" b="1">
                <a:latin typeface="Courier New" pitchFamily="49" charset="0"/>
              </a:rPr>
              <a:t> EDUC           .03897560      .00780436     4.994   .0000    10.9669624</a:t>
            </a:r>
          </a:p>
          <a:p>
            <a:r>
              <a:rPr lang="en-US" altLang="en-US" sz="1400" b="1">
                <a:latin typeface="Courier New" pitchFamily="49" charset="0"/>
              </a:rPr>
              <a:t> MARRIED        .09391821      .03761091     2.497   .0125     .75458666</a:t>
            </a:r>
          </a:p>
          <a:p>
            <a:r>
              <a:rPr lang="en-US" altLang="en-US" sz="1400" b="1">
                <a:latin typeface="Courier New" pitchFamily="49" charset="0"/>
              </a:rPr>
              <a:t>          Estimates of t(j) in mu(j)=exp[t(j)+d*z]</a:t>
            </a:r>
          </a:p>
          <a:p>
            <a:r>
              <a:rPr lang="en-US" altLang="en-US" sz="1400" b="1">
                <a:latin typeface="Courier New" pitchFamily="49" charset="0"/>
              </a:rPr>
              <a:t> Theta(1)     -1.28275309      .06080268   -21.097   .0000</a:t>
            </a:r>
          </a:p>
          <a:p>
            <a:r>
              <a:rPr lang="en-US" altLang="en-US" sz="1400" b="1">
                <a:latin typeface="Courier New" pitchFamily="49" charset="0"/>
              </a:rPr>
              <a:t> Theta(2)      -.26918032      .03193086    -8.430   .0000</a:t>
            </a:r>
          </a:p>
          <a:p>
            <a:r>
              <a:rPr lang="en-US" altLang="en-US" sz="1400" b="1">
                <a:latin typeface="Courier New" pitchFamily="49" charset="0"/>
              </a:rPr>
              <a:t> Theta(3)       .36377472      .02109406    17.245   .0000</a:t>
            </a:r>
          </a:p>
          <a:p>
            <a:r>
              <a:rPr lang="en-US" altLang="en-US" sz="1400" b="1">
                <a:latin typeface="Courier New" pitchFamily="49" charset="0"/>
              </a:rPr>
              <a:t> Theta(4)       .85818206      .01656304    51.813   .0000</a:t>
            </a:r>
          </a:p>
          <a:p>
            <a:r>
              <a:rPr lang="en-US" altLang="en-US" sz="1400" b="1">
                <a:latin typeface="Courier New" pitchFamily="49" charset="0"/>
              </a:rPr>
              <a:t>          Threshold covariates mu(j)=exp[t(j)+d*z]</a:t>
            </a:r>
          </a:p>
          <a:p>
            <a:r>
              <a:rPr lang="en-US" altLang="en-US" sz="1400" b="1">
                <a:latin typeface="Courier New" pitchFamily="49" charset="0"/>
              </a:rPr>
              <a:t> FEMALE         .00987976      .01802816      .548   .5837</a:t>
            </a:r>
          </a:p>
        </p:txBody>
      </p:sp>
      <p:sp>
        <p:nvSpPr>
          <p:cNvPr id="80900" name="Text Box 5"/>
          <p:cNvSpPr txBox="1">
            <a:spLocks noChangeArrowheads="1"/>
          </p:cNvSpPr>
          <p:nvPr/>
        </p:nvSpPr>
        <p:spPr bwMode="auto">
          <a:xfrm>
            <a:off x="304800" y="5715000"/>
            <a:ext cx="8686800" cy="396875"/>
          </a:xfrm>
          <a:prstGeom prst="rect">
            <a:avLst/>
          </a:prstGeom>
          <a:noFill/>
          <a:ln w="19050">
            <a:noFill/>
            <a:miter lim="800000"/>
            <a:headEnd/>
            <a:tailEnd/>
          </a:ln>
        </p:spPr>
        <p:txBody>
          <a:bodyPr>
            <a:spAutoFit/>
          </a:bodyPr>
          <a:lstStyle/>
          <a:p>
            <a:pPr>
              <a:spcBef>
                <a:spcPct val="50000"/>
              </a:spcBef>
            </a:pPr>
            <a:r>
              <a:rPr lang="en-US" altLang="en-US" sz="2000" b="1">
                <a:latin typeface="Tahoma" pitchFamily="34" charset="0"/>
              </a:rPr>
              <a:t>How do we interpret the result for FEMALE?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381000" y="838200"/>
            <a:ext cx="8229600" cy="1139825"/>
          </a:xfrm>
        </p:spPr>
        <p:txBody>
          <a:bodyPr/>
          <a:lstStyle/>
          <a:p>
            <a:pPr eaLnBrk="1" hangingPunct="1"/>
            <a:r>
              <a:rPr lang="en-US" altLang="en-US" smtClean="0">
                <a:latin typeface="Arial" charset="0"/>
                <a:cs typeface="Arial" charset="0"/>
              </a:rPr>
              <a:t>Hierarchical Ordered Probit</a:t>
            </a:r>
          </a:p>
        </p:txBody>
      </p:sp>
      <p:graphicFrame>
        <p:nvGraphicFramePr>
          <p:cNvPr id="82947" name="Object 8"/>
          <p:cNvGraphicFramePr>
            <a:graphicFrameLocks noGrp="1" noChangeAspect="1"/>
          </p:cNvGraphicFramePr>
          <p:nvPr>
            <p:ph sz="half" idx="1"/>
          </p:nvPr>
        </p:nvGraphicFramePr>
        <p:xfrm>
          <a:off x="762000" y="2362200"/>
          <a:ext cx="7726363" cy="3505200"/>
        </p:xfrm>
        <a:graphic>
          <a:graphicData uri="http://schemas.openxmlformats.org/presentationml/2006/ole">
            <p:oleObj spid="_x0000_s82950" name="Equation" r:id="rId4" imgW="3835400" imgH="1739900" progId="Equation.DSMT4">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533400" y="460375"/>
            <a:ext cx="8229600" cy="1139825"/>
          </a:xfrm>
        </p:spPr>
        <p:txBody>
          <a:bodyPr/>
          <a:lstStyle/>
          <a:p>
            <a:pPr eaLnBrk="1" hangingPunct="1"/>
            <a:r>
              <a:rPr lang="en-US" altLang="en-US" smtClean="0">
                <a:latin typeface="Arial" charset="0"/>
                <a:cs typeface="Arial" charset="0"/>
              </a:rPr>
              <a:t>Ordered Choice Model</a:t>
            </a:r>
          </a:p>
        </p:txBody>
      </p:sp>
      <p:pic>
        <p:nvPicPr>
          <p:cNvPr id="84995" name="Picture 4"/>
          <p:cNvPicPr>
            <a:picLocks noChangeAspect="1" noChangeArrowheads="1"/>
          </p:cNvPicPr>
          <p:nvPr/>
        </p:nvPicPr>
        <p:blipFill>
          <a:blip r:embed="rId3" cstate="print"/>
          <a:srcRect/>
          <a:stretch>
            <a:fillRect/>
          </a:stretch>
        </p:blipFill>
        <p:spPr bwMode="auto">
          <a:xfrm>
            <a:off x="2209800" y="1600200"/>
            <a:ext cx="5819775" cy="4810125"/>
          </a:xfrm>
          <a:prstGeom prst="rect">
            <a:avLst/>
          </a:prstGeom>
          <a:noFill/>
          <a:ln w="9525">
            <a:noFill/>
            <a:miter lim="800000"/>
            <a:headEnd/>
            <a:tailEnd/>
          </a:ln>
        </p:spPr>
      </p:pic>
      <p:sp>
        <p:nvSpPr>
          <p:cNvPr id="84996" name="Rectangle 5"/>
          <p:cNvSpPr>
            <a:spLocks noChangeArrowheads="1"/>
          </p:cNvSpPr>
          <p:nvPr/>
        </p:nvSpPr>
        <p:spPr bwMode="auto">
          <a:xfrm>
            <a:off x="2305050" y="5676900"/>
            <a:ext cx="4876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384175"/>
            <a:ext cx="8229600" cy="1139825"/>
          </a:xfrm>
        </p:spPr>
        <p:txBody>
          <a:bodyPr/>
          <a:lstStyle/>
          <a:p>
            <a:pPr eaLnBrk="1" hangingPunct="1"/>
            <a:r>
              <a:rPr lang="en-US" altLang="en-US" smtClean="0">
                <a:latin typeface="Arial" charset="0"/>
                <a:cs typeface="Arial" charset="0"/>
              </a:rPr>
              <a:t>HOPit Model</a:t>
            </a:r>
          </a:p>
        </p:txBody>
      </p:sp>
      <p:pic>
        <p:nvPicPr>
          <p:cNvPr id="87043" name="Picture 4"/>
          <p:cNvPicPr>
            <a:picLocks noChangeAspect="1" noChangeArrowheads="1"/>
          </p:cNvPicPr>
          <p:nvPr/>
        </p:nvPicPr>
        <p:blipFill>
          <a:blip r:embed="rId3" cstate="print"/>
          <a:srcRect/>
          <a:stretch>
            <a:fillRect/>
          </a:stretch>
        </p:blipFill>
        <p:spPr bwMode="auto">
          <a:xfrm>
            <a:off x="2132013" y="1504950"/>
            <a:ext cx="5792787" cy="5276850"/>
          </a:xfrm>
          <a:prstGeom prst="rect">
            <a:avLst/>
          </a:prstGeom>
          <a:noFill/>
          <a:ln w="9525">
            <a:noFill/>
            <a:miter lim="800000"/>
            <a:headEnd/>
            <a:tailEnd/>
          </a:ln>
        </p:spPr>
      </p:pic>
      <p:sp>
        <p:nvSpPr>
          <p:cNvPr id="87044" name="Rectangle 5"/>
          <p:cNvSpPr>
            <a:spLocks noChangeArrowheads="1"/>
          </p:cNvSpPr>
          <p:nvPr/>
        </p:nvSpPr>
        <p:spPr bwMode="auto">
          <a:xfrm>
            <a:off x="2209800" y="5676900"/>
            <a:ext cx="47244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71800"/>
            <a:ext cx="8229600" cy="1143000"/>
          </a:xfrm>
        </p:spPr>
        <p:txBody>
          <a:bodyPr/>
          <a:lstStyle/>
          <a:p>
            <a:r>
              <a:rPr lang="en-US" smtClean="0"/>
              <a:t>Appendix:</a:t>
            </a:r>
            <a:br>
              <a:rPr lang="en-US" smtClean="0"/>
            </a:br>
            <a:r>
              <a:rPr lang="en-US" smtClean="0"/>
              <a:t>Applications</a:t>
            </a: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09600" y="460375"/>
            <a:ext cx="8229600" cy="1139825"/>
          </a:xfrm>
        </p:spPr>
        <p:txBody>
          <a:bodyPr/>
          <a:lstStyle/>
          <a:p>
            <a:pPr eaLnBrk="1" hangingPunct="1"/>
            <a:r>
              <a:rPr lang="en-US" altLang="en-US" smtClean="0">
                <a:latin typeface="Arial" charset="0"/>
                <a:cs typeface="Arial" charset="0"/>
              </a:rPr>
              <a:t>Differential Item Functioning</a:t>
            </a:r>
          </a:p>
        </p:txBody>
      </p:sp>
      <p:pic>
        <p:nvPicPr>
          <p:cNvPr id="89091" name="Picture 4"/>
          <p:cNvPicPr>
            <a:picLocks noChangeAspect="1" noChangeArrowheads="1"/>
          </p:cNvPicPr>
          <p:nvPr/>
        </p:nvPicPr>
        <p:blipFill>
          <a:blip r:embed="rId3" cstate="print"/>
          <a:srcRect/>
          <a:stretch>
            <a:fillRect/>
          </a:stretch>
        </p:blipFill>
        <p:spPr bwMode="auto">
          <a:xfrm>
            <a:off x="1828800" y="1600200"/>
            <a:ext cx="5872163" cy="5105400"/>
          </a:xfrm>
          <a:prstGeom prst="rect">
            <a:avLst/>
          </a:prstGeom>
          <a:noFill/>
          <a:ln w="19050">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p:cNvPicPr>
          <p:nvPr/>
        </p:nvPicPr>
        <p:blipFill>
          <a:blip r:embed="rId2" cstate="print"/>
          <a:srcRect/>
          <a:stretch>
            <a:fillRect/>
          </a:stretch>
        </p:blipFill>
        <p:spPr bwMode="auto">
          <a:xfrm>
            <a:off x="1447800" y="914400"/>
            <a:ext cx="6629400" cy="57531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533400" y="688975"/>
            <a:ext cx="8229600" cy="1139825"/>
          </a:xfrm>
        </p:spPr>
        <p:txBody>
          <a:bodyPr/>
          <a:lstStyle/>
          <a:p>
            <a:pPr eaLnBrk="1" hangingPunct="1"/>
            <a:r>
              <a:rPr lang="en-US" altLang="en-US" smtClean="0">
                <a:latin typeface="Arial" charset="0"/>
                <a:cs typeface="Arial" charset="0"/>
              </a:rPr>
              <a:t>A Vignette Random Effects Model</a:t>
            </a:r>
          </a:p>
        </p:txBody>
      </p:sp>
      <p:pic>
        <p:nvPicPr>
          <p:cNvPr id="92163" name="Picture 4"/>
          <p:cNvPicPr>
            <a:picLocks noChangeAspect="1" noChangeArrowheads="1"/>
          </p:cNvPicPr>
          <p:nvPr/>
        </p:nvPicPr>
        <p:blipFill>
          <a:blip r:embed="rId3" cstate="print"/>
          <a:srcRect/>
          <a:stretch>
            <a:fillRect/>
          </a:stretch>
        </p:blipFill>
        <p:spPr bwMode="auto">
          <a:xfrm>
            <a:off x="685800" y="1828800"/>
            <a:ext cx="7924800" cy="3427413"/>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ChangeArrowheads="1"/>
          </p:cNvSpPr>
          <p:nvPr/>
        </p:nvSpPr>
        <p:spPr bwMode="auto">
          <a:xfrm>
            <a:off x="304800" y="1295400"/>
            <a:ext cx="8534400" cy="304800"/>
          </a:xfrm>
          <a:prstGeom prst="rect">
            <a:avLst/>
          </a:prstGeom>
          <a:solidFill>
            <a:schemeClr val="bg1"/>
          </a:solidFill>
          <a:ln w="19050">
            <a:noFill/>
            <a:miter lim="800000"/>
            <a:headEnd/>
            <a:tailEnd/>
          </a:ln>
        </p:spPr>
        <p:txBody>
          <a:bodyPr wrap="none" anchor="ctr"/>
          <a:lstStyle/>
          <a:p>
            <a:endParaRPr lang="en-US" altLang="en-US"/>
          </a:p>
        </p:txBody>
      </p:sp>
      <p:pic>
        <p:nvPicPr>
          <p:cNvPr id="94211" name="Picture 6"/>
          <p:cNvPicPr>
            <a:picLocks noChangeAspect="1" noChangeArrowheads="1"/>
          </p:cNvPicPr>
          <p:nvPr/>
        </p:nvPicPr>
        <p:blipFill>
          <a:blip r:embed="rId3" cstate="print"/>
          <a:srcRect/>
          <a:stretch>
            <a:fillRect/>
          </a:stretch>
        </p:blipFill>
        <p:spPr bwMode="auto">
          <a:xfrm>
            <a:off x="1828800" y="1412875"/>
            <a:ext cx="6248400" cy="5091113"/>
          </a:xfrm>
          <a:prstGeom prst="rect">
            <a:avLst/>
          </a:prstGeom>
          <a:noFill/>
          <a:ln w="9525">
            <a:noFill/>
            <a:miter lim="800000"/>
            <a:headEnd/>
            <a:tailEnd/>
          </a:ln>
        </p:spPr>
      </p:pic>
      <p:sp>
        <p:nvSpPr>
          <p:cNvPr id="6" name="Rectangle 2"/>
          <p:cNvSpPr txBox="1">
            <a:spLocks noChangeArrowheads="1"/>
          </p:cNvSpPr>
          <p:nvPr/>
        </p:nvSpPr>
        <p:spPr bwMode="auto">
          <a:xfrm>
            <a:off x="2590800" y="673100"/>
            <a:ext cx="3962400" cy="636588"/>
          </a:xfrm>
          <a:prstGeom prst="rect">
            <a:avLst/>
          </a:prstGeom>
          <a:noFill/>
          <a:ln w="9525">
            <a:noFill/>
            <a:miter lim="800000"/>
            <a:headEnd/>
            <a:tailEnd/>
          </a:ln>
        </p:spPr>
        <p:txBody>
          <a:bodyPr anchor="b"/>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defRPr/>
            </a:pPr>
            <a:r>
              <a:rPr lang="en-US" sz="2800" b="1" kern="0" smtClean="0"/>
              <a:t>Vignettes</a:t>
            </a:r>
            <a:endParaRPr lang="en-US" sz="2800" b="1" kern="0" dirty="0"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a:stretch>
            <a:fillRect/>
          </a:stretch>
        </p:blipFill>
        <p:spPr bwMode="auto">
          <a:xfrm>
            <a:off x="685800" y="1371600"/>
            <a:ext cx="7853363" cy="4700588"/>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cstate="print"/>
          <a:srcRect/>
          <a:stretch>
            <a:fillRect/>
          </a:stretch>
        </p:blipFill>
        <p:spPr bwMode="auto">
          <a:xfrm>
            <a:off x="2057400" y="1066800"/>
            <a:ext cx="5410200" cy="5489575"/>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cstate="print"/>
          <a:srcRect/>
          <a:stretch>
            <a:fillRect/>
          </a:stretch>
        </p:blipFill>
        <p:spPr bwMode="auto">
          <a:xfrm>
            <a:off x="1295400" y="1219200"/>
            <a:ext cx="7010400" cy="5421313"/>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384175"/>
            <a:ext cx="8229600" cy="1139825"/>
          </a:xfrm>
        </p:spPr>
        <p:txBody>
          <a:bodyPr/>
          <a:lstStyle/>
          <a:p>
            <a:pPr eaLnBrk="1" hangingPunct="1"/>
            <a:r>
              <a:rPr lang="en-US" altLang="en-US" smtClean="0">
                <a:latin typeface="Arial" charset="0"/>
                <a:cs typeface="Arial" charset="0"/>
              </a:rPr>
              <a:t>A Sample Selection Model</a:t>
            </a:r>
          </a:p>
        </p:txBody>
      </p:sp>
      <p:pic>
        <p:nvPicPr>
          <p:cNvPr id="99331" name="Picture 4"/>
          <p:cNvPicPr>
            <a:picLocks noChangeAspect="1" noChangeArrowheads="1"/>
          </p:cNvPicPr>
          <p:nvPr/>
        </p:nvPicPr>
        <p:blipFill>
          <a:blip r:embed="rId3" cstate="print"/>
          <a:srcRect/>
          <a:stretch>
            <a:fillRect/>
          </a:stretch>
        </p:blipFill>
        <p:spPr bwMode="auto">
          <a:xfrm>
            <a:off x="457200" y="1524000"/>
            <a:ext cx="7288213" cy="5210175"/>
          </a:xfrm>
          <a:prstGeom prst="rect">
            <a:avLst/>
          </a:prstGeom>
          <a:noFill/>
          <a:ln w="9525">
            <a:noFill/>
            <a:miter lim="800000"/>
            <a:headEnd/>
            <a:tailEnd/>
          </a:ln>
        </p:spPr>
      </p:pic>
      <p:pic>
        <p:nvPicPr>
          <p:cNvPr id="99332" name="Picture 5"/>
          <p:cNvPicPr>
            <a:picLocks noChangeAspect="1" noChangeArrowheads="1"/>
          </p:cNvPicPr>
          <p:nvPr/>
        </p:nvPicPr>
        <p:blipFill>
          <a:blip r:embed="rId4" cstate="print"/>
          <a:srcRect/>
          <a:stretch>
            <a:fillRect/>
          </a:stretch>
        </p:blipFill>
        <p:spPr bwMode="auto">
          <a:xfrm>
            <a:off x="4876800" y="1600200"/>
            <a:ext cx="4114800" cy="1189038"/>
          </a:xfrm>
          <a:prstGeom prst="rect">
            <a:avLst/>
          </a:prstGeom>
          <a:noFill/>
          <a:ln w="9525">
            <a:noFill/>
            <a:miter lim="800000"/>
            <a:headEnd/>
            <a:tailEnd/>
          </a:ln>
        </p:spPr>
      </p:pic>
      <p:sp>
        <p:nvSpPr>
          <p:cNvPr id="99333" name="Rectangle 6"/>
          <p:cNvSpPr>
            <a:spLocks noChangeArrowheads="1"/>
          </p:cNvSpPr>
          <p:nvPr/>
        </p:nvSpPr>
        <p:spPr bwMode="auto">
          <a:xfrm>
            <a:off x="4876800" y="1600200"/>
            <a:ext cx="4114800" cy="1219200"/>
          </a:xfrm>
          <a:prstGeom prst="rect">
            <a:avLst/>
          </a:prstGeom>
          <a:solidFill>
            <a:srgbClr val="FF0000">
              <a:alpha val="10196"/>
            </a:srgbClr>
          </a:solidFill>
          <a:ln w="19050">
            <a:solidFill>
              <a:schemeClr val="tx1"/>
            </a:solidFill>
            <a:miter lim="800000"/>
            <a:headEnd/>
            <a:tailEnd/>
          </a:ln>
        </p:spPr>
        <p:txBody>
          <a:bodyPr wrap="none" anchor="ctr"/>
          <a:lstStyle/>
          <a:p>
            <a:endParaRPr lang="en-US"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ctrTitle" idx="4294967295"/>
          </p:nvPr>
        </p:nvSpPr>
        <p:spPr>
          <a:xfrm>
            <a:off x="685800" y="1447800"/>
            <a:ext cx="7772400" cy="1470025"/>
          </a:xfrm>
        </p:spPr>
        <p:txBody>
          <a:bodyPr anchor="ctr"/>
          <a:lstStyle/>
          <a:p>
            <a:pPr eaLnBrk="1" hangingPunct="1"/>
            <a:r>
              <a:rPr lang="en-US" altLang="en-US" sz="2400" smtClean="0">
                <a:latin typeface="Arial" charset="0"/>
                <a:cs typeface="Arial" charset="0"/>
              </a:rPr>
              <a:t>A Bivariate Latent Class Correlated Generalised Ordered</a:t>
            </a:r>
            <a:br>
              <a:rPr lang="en-US" altLang="en-US" sz="2400" smtClean="0">
                <a:latin typeface="Arial" charset="0"/>
                <a:cs typeface="Arial" charset="0"/>
              </a:rPr>
            </a:br>
            <a:r>
              <a:rPr lang="en-US" altLang="en-US" sz="2400" smtClean="0">
                <a:latin typeface="Arial" charset="0"/>
                <a:cs typeface="Arial" charset="0"/>
              </a:rPr>
              <a:t>Probit Model with an Application to Modelling Observed Obesity Levels</a:t>
            </a:r>
          </a:p>
        </p:txBody>
      </p:sp>
      <p:sp>
        <p:nvSpPr>
          <p:cNvPr id="105475" name="Subtitle 2"/>
          <p:cNvSpPr>
            <a:spLocks noGrp="1"/>
          </p:cNvSpPr>
          <p:nvPr>
            <p:ph type="subTitle" idx="4294967295"/>
          </p:nvPr>
        </p:nvSpPr>
        <p:spPr>
          <a:xfrm>
            <a:off x="1073150" y="3124200"/>
            <a:ext cx="6400800" cy="1665288"/>
          </a:xfrm>
        </p:spPr>
        <p:txBody>
          <a:bodyPr/>
          <a:lstStyle/>
          <a:p>
            <a:pPr marL="0" indent="0" eaLnBrk="1" hangingPunct="1">
              <a:lnSpc>
                <a:spcPct val="80000"/>
              </a:lnSpc>
              <a:buFont typeface="Wingdings" pitchFamily="2" charset="2"/>
              <a:buNone/>
            </a:pPr>
            <a:endParaRPr lang="en-US" altLang="en-US" sz="1400" smtClean="0">
              <a:solidFill>
                <a:srgbClr val="898989"/>
              </a:solidFill>
              <a:latin typeface="Arial" charset="0"/>
            </a:endParaRPr>
          </a:p>
          <a:p>
            <a:pPr marL="0" indent="0" eaLnBrk="1" hangingPunct="1">
              <a:lnSpc>
                <a:spcPct val="80000"/>
              </a:lnSpc>
              <a:buFont typeface="Wingdings" pitchFamily="2" charset="2"/>
              <a:buNone/>
            </a:pPr>
            <a:r>
              <a:rPr lang="en-US" altLang="en-US" sz="1400" smtClean="0">
                <a:solidFill>
                  <a:srgbClr val="898989"/>
                </a:solidFill>
                <a:latin typeface="Arial" charset="0"/>
              </a:rPr>
              <a:t>William Greene</a:t>
            </a:r>
          </a:p>
          <a:p>
            <a:pPr marL="0" indent="0" eaLnBrk="1" hangingPunct="1">
              <a:lnSpc>
                <a:spcPct val="80000"/>
              </a:lnSpc>
              <a:buFont typeface="Wingdings" pitchFamily="2" charset="2"/>
              <a:buNone/>
            </a:pPr>
            <a:r>
              <a:rPr lang="en-US" altLang="en-US" sz="1400" smtClean="0">
                <a:solidFill>
                  <a:srgbClr val="898989"/>
                </a:solidFill>
                <a:latin typeface="Arial" charset="0"/>
              </a:rPr>
              <a:t>Stern School of Business, New York University</a:t>
            </a:r>
          </a:p>
          <a:p>
            <a:pPr marL="0" indent="0" eaLnBrk="1" hangingPunct="1">
              <a:lnSpc>
                <a:spcPct val="80000"/>
              </a:lnSpc>
              <a:buFont typeface="Wingdings" pitchFamily="2" charset="2"/>
              <a:buNone/>
            </a:pPr>
            <a:endParaRPr lang="en-US" altLang="en-US" sz="1400" smtClean="0">
              <a:solidFill>
                <a:srgbClr val="898989"/>
              </a:solidFill>
              <a:latin typeface="Arial" charset="0"/>
            </a:endParaRPr>
          </a:p>
          <a:p>
            <a:pPr marL="0" indent="0" eaLnBrk="1" hangingPunct="1">
              <a:lnSpc>
                <a:spcPct val="80000"/>
              </a:lnSpc>
              <a:buFont typeface="Wingdings" pitchFamily="2" charset="2"/>
              <a:buNone/>
            </a:pPr>
            <a:r>
              <a:rPr lang="en-US" altLang="en-US" sz="1400" smtClean="0">
                <a:solidFill>
                  <a:srgbClr val="898989"/>
                </a:solidFill>
                <a:latin typeface="Arial" charset="0"/>
              </a:rPr>
              <a:t>With Mark Harris, Bruce Hollingsworth, Pushkar Maitra</a:t>
            </a:r>
          </a:p>
          <a:p>
            <a:pPr marL="0" indent="0" eaLnBrk="1" hangingPunct="1">
              <a:lnSpc>
                <a:spcPct val="80000"/>
              </a:lnSpc>
              <a:buFont typeface="Wingdings" pitchFamily="2" charset="2"/>
              <a:buNone/>
            </a:pPr>
            <a:r>
              <a:rPr lang="en-US" altLang="en-US" sz="1400" smtClean="0">
                <a:solidFill>
                  <a:srgbClr val="898989"/>
                </a:solidFill>
                <a:latin typeface="Arial" charset="0"/>
              </a:rPr>
              <a:t> Monash University</a:t>
            </a:r>
          </a:p>
        </p:txBody>
      </p:sp>
      <p:sp>
        <p:nvSpPr>
          <p:cNvPr id="105476" name="Text Box 4"/>
          <p:cNvSpPr txBox="1">
            <a:spLocks noChangeArrowheads="1"/>
          </p:cNvSpPr>
          <p:nvPr/>
        </p:nvSpPr>
        <p:spPr bwMode="auto">
          <a:xfrm>
            <a:off x="1073150" y="4995863"/>
            <a:ext cx="7620000" cy="1200150"/>
          </a:xfrm>
          <a:prstGeom prst="rect">
            <a:avLst/>
          </a:prstGeom>
          <a:noFill/>
          <a:ln w="12700">
            <a:solidFill>
              <a:schemeClr val="tx1"/>
            </a:solidFill>
            <a:miter lim="800000"/>
            <a:headEnd/>
            <a:tailEnd/>
          </a:ln>
        </p:spPr>
        <p:txBody>
          <a:bodyPr>
            <a:spAutoFit/>
          </a:bodyPr>
          <a:lstStyle/>
          <a:p>
            <a:pPr>
              <a:spcBef>
                <a:spcPct val="50000"/>
              </a:spcBef>
            </a:pPr>
            <a:r>
              <a:rPr lang="en-US" altLang="en-US" dirty="0"/>
              <a:t>Stern Economics Working Paper 08-18.</a:t>
            </a:r>
          </a:p>
          <a:p>
            <a:pPr>
              <a:spcBef>
                <a:spcPct val="50000"/>
              </a:spcBef>
            </a:pPr>
            <a:r>
              <a:rPr lang="en-US" altLang="en-US" dirty="0"/>
              <a:t>http://w4.stern.nyu.edu/emplibrary/ObesityLCGOPpaperReSTAT.pdf</a:t>
            </a:r>
          </a:p>
          <a:p>
            <a:pPr>
              <a:spcBef>
                <a:spcPct val="50000"/>
              </a:spcBef>
            </a:pPr>
            <a:r>
              <a:rPr lang="en-US" altLang="en-US" dirty="0" smtClean="0"/>
              <a:t>Economics </a:t>
            </a:r>
            <a:r>
              <a:rPr lang="en-US" altLang="en-US" dirty="0"/>
              <a:t>Letters, 2014</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2" cstate="print"/>
          <a:srcRect/>
          <a:stretch>
            <a:fillRect/>
          </a:stretch>
        </p:blipFill>
        <p:spPr bwMode="auto">
          <a:xfrm>
            <a:off x="228600" y="1600200"/>
            <a:ext cx="8763000" cy="3480955"/>
          </a:xfrm>
          <a:prstGeom prst="rect">
            <a:avLst/>
          </a:prstGeom>
          <a:noFill/>
          <a:ln w="9525">
            <a:noFill/>
            <a:miter lim="800000"/>
            <a:headEnd/>
            <a:tailEnd/>
          </a:ln>
        </p:spPr>
      </p:pic>
    </p:spTree>
    <p:extLst>
      <p:ext uri="{BB962C8B-B14F-4D97-AF65-F5344CB8AC3E}">
        <p14:creationId xmlns="" xmlns:p14="http://schemas.microsoft.com/office/powerpoint/2010/main" val="42630724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1447800" y="1676400"/>
            <a:ext cx="6781800" cy="3733800"/>
          </a:xfrm>
          <a:prstGeom prst="rect">
            <a:avLst/>
          </a:prstGeom>
          <a:noFill/>
          <a:ln w="9525">
            <a:noFill/>
            <a:miter lim="800000"/>
            <a:headEnd/>
            <a:tailEnd/>
          </a:ln>
        </p:spPr>
      </p:pic>
      <p:pic>
        <p:nvPicPr>
          <p:cNvPr id="66563" name="Picture 3"/>
          <p:cNvPicPr>
            <a:picLocks noChangeAspect="1" noChangeArrowheads="1"/>
          </p:cNvPicPr>
          <p:nvPr/>
        </p:nvPicPr>
        <p:blipFill>
          <a:blip r:embed="rId3" cstate="print"/>
          <a:srcRect/>
          <a:stretch>
            <a:fillRect/>
          </a:stretch>
        </p:blipFill>
        <p:spPr bwMode="auto">
          <a:xfrm>
            <a:off x="2514600" y="5562600"/>
            <a:ext cx="4657725" cy="533400"/>
          </a:xfrm>
          <a:prstGeom prst="rect">
            <a:avLst/>
          </a:prstGeom>
          <a:noFill/>
          <a:ln w="9525">
            <a:noFill/>
            <a:miter lim="800000"/>
            <a:headEnd/>
            <a:tailEnd/>
          </a:ln>
        </p:spPr>
      </p:pic>
      <p:pic>
        <p:nvPicPr>
          <p:cNvPr id="66564" name="Picture 4"/>
          <p:cNvPicPr>
            <a:picLocks noChangeAspect="1" noChangeArrowheads="1"/>
          </p:cNvPicPr>
          <p:nvPr/>
        </p:nvPicPr>
        <p:blipFill>
          <a:blip r:embed="rId4" cstate="print"/>
          <a:srcRect/>
          <a:stretch>
            <a:fillRect/>
          </a:stretch>
        </p:blipFill>
        <p:spPr bwMode="auto">
          <a:xfrm>
            <a:off x="2667000" y="838200"/>
            <a:ext cx="4111625" cy="638175"/>
          </a:xfrm>
          <a:prstGeom prst="rect">
            <a:avLst/>
          </a:prstGeom>
          <a:noFill/>
          <a:ln w="9525">
            <a:noFill/>
            <a:miter lim="800000"/>
            <a:headEnd/>
            <a:tailEnd/>
          </a:ln>
        </p:spPr>
      </p:pic>
      <p:sp>
        <p:nvSpPr>
          <p:cNvPr id="66565" name="TextBox 6"/>
          <p:cNvSpPr txBox="1">
            <a:spLocks noChangeArrowheads="1"/>
          </p:cNvSpPr>
          <p:nvPr/>
        </p:nvSpPr>
        <p:spPr bwMode="auto">
          <a:xfrm>
            <a:off x="1066800" y="6248400"/>
            <a:ext cx="7620000" cy="369888"/>
          </a:xfrm>
          <a:prstGeom prst="rect">
            <a:avLst/>
          </a:prstGeom>
          <a:noFill/>
          <a:ln w="9525">
            <a:noFill/>
            <a:miter lim="800000"/>
            <a:headEnd/>
            <a:tailEnd/>
          </a:ln>
        </p:spPr>
        <p:txBody>
          <a:bodyPr>
            <a:spAutoFit/>
          </a:bodyPr>
          <a:lstStyle/>
          <a:p>
            <a:r>
              <a:rPr lang="en-US" altLang="en-US"/>
              <a:t>300 Million People Worldwide.  International Obesity Task Force: www.iotf.org</a:t>
            </a:r>
          </a:p>
        </p:txBody>
      </p:sp>
    </p:spTree>
    <p:extLst>
      <p:ext uri="{BB962C8B-B14F-4D97-AF65-F5344CB8AC3E}">
        <p14:creationId xmlns="" xmlns:p14="http://schemas.microsoft.com/office/powerpoint/2010/main" val="38908136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381000"/>
            <a:ext cx="8229600" cy="1143000"/>
          </a:xfrm>
        </p:spPr>
        <p:txBody>
          <a:bodyPr/>
          <a:lstStyle/>
          <a:p>
            <a:r>
              <a:rPr lang="en-US" altLang="en-US" smtClean="0"/>
              <a:t>Costs of Obesity</a:t>
            </a:r>
          </a:p>
        </p:txBody>
      </p:sp>
      <p:sp>
        <p:nvSpPr>
          <p:cNvPr id="3" name="Content Placeholder 2"/>
          <p:cNvSpPr>
            <a:spLocks noGrp="1"/>
          </p:cNvSpPr>
          <p:nvPr>
            <p:ph idx="1"/>
          </p:nvPr>
        </p:nvSpPr>
        <p:spPr>
          <a:xfrm>
            <a:off x="1143000" y="1676400"/>
            <a:ext cx="7772400" cy="3886200"/>
          </a:xfrm>
        </p:spPr>
        <p:txBody>
          <a:bodyPr>
            <a:normAutofit lnSpcReduction="10000"/>
          </a:bodyPr>
          <a:lstStyle/>
          <a:p>
            <a:pPr>
              <a:lnSpc>
                <a:spcPct val="80000"/>
              </a:lnSpc>
              <a:defRPr/>
            </a:pPr>
            <a:r>
              <a:rPr lang="en-US" sz="2500" smtClean="0"/>
              <a:t>In the US more people are obese than smoke or use illegal drugs</a:t>
            </a:r>
          </a:p>
          <a:p>
            <a:pPr>
              <a:lnSpc>
                <a:spcPct val="80000"/>
              </a:lnSpc>
              <a:defRPr/>
            </a:pPr>
            <a:r>
              <a:rPr lang="en-US" sz="2500" smtClean="0"/>
              <a:t>Obesity is a major risk factor for non-communicable diseases like heart problems and cancer</a:t>
            </a:r>
          </a:p>
          <a:p>
            <a:pPr>
              <a:lnSpc>
                <a:spcPct val="80000"/>
              </a:lnSpc>
              <a:defRPr/>
            </a:pPr>
            <a:r>
              <a:rPr lang="en-US" sz="2500" smtClean="0"/>
              <a:t>Obesity is also associated with:</a:t>
            </a:r>
          </a:p>
          <a:p>
            <a:pPr lvl="1">
              <a:lnSpc>
                <a:spcPct val="80000"/>
              </a:lnSpc>
              <a:defRPr/>
            </a:pPr>
            <a:r>
              <a:rPr lang="en-US" sz="2200" smtClean="0"/>
              <a:t>lower wages and productivity, and absenteeism</a:t>
            </a:r>
          </a:p>
          <a:p>
            <a:pPr lvl="1">
              <a:lnSpc>
                <a:spcPct val="80000"/>
              </a:lnSpc>
              <a:defRPr/>
            </a:pPr>
            <a:r>
              <a:rPr lang="en-US" sz="2200" smtClean="0"/>
              <a:t>low self-esteem </a:t>
            </a:r>
          </a:p>
          <a:p>
            <a:pPr>
              <a:lnSpc>
                <a:spcPct val="80000"/>
              </a:lnSpc>
              <a:defRPr/>
            </a:pPr>
            <a:r>
              <a:rPr lang="en-US" sz="2500" smtClean="0"/>
              <a:t>An economic problem. It is costly to society:</a:t>
            </a:r>
          </a:p>
          <a:p>
            <a:pPr lvl="1">
              <a:lnSpc>
                <a:spcPct val="80000"/>
              </a:lnSpc>
              <a:defRPr/>
            </a:pPr>
            <a:r>
              <a:rPr lang="en-US" sz="2200" smtClean="0"/>
              <a:t>USA costs are around 4-8% of all annual health care expenditure - </a:t>
            </a:r>
            <a:r>
              <a:rPr lang="da-DK" sz="2200" smtClean="0"/>
              <a:t>US $100 </a:t>
            </a:r>
            <a:r>
              <a:rPr lang="en-US" sz="2200" smtClean="0"/>
              <a:t>billion </a:t>
            </a:r>
          </a:p>
          <a:p>
            <a:pPr lvl="1">
              <a:lnSpc>
                <a:spcPct val="80000"/>
              </a:lnSpc>
              <a:defRPr/>
            </a:pPr>
            <a:r>
              <a:rPr lang="en-US" sz="2200" smtClean="0"/>
              <a:t>Canada, 5%; France, 1.5-2.5%; and New Zealand 2.5%</a:t>
            </a:r>
          </a:p>
        </p:txBody>
      </p:sp>
    </p:spTree>
    <p:extLst>
      <p:ext uri="{BB962C8B-B14F-4D97-AF65-F5344CB8AC3E}">
        <p14:creationId xmlns="" xmlns:p14="http://schemas.microsoft.com/office/powerpoint/2010/main" val="295199353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457200"/>
            <a:ext cx="8229600" cy="1143000"/>
          </a:xfrm>
        </p:spPr>
        <p:txBody>
          <a:bodyPr/>
          <a:lstStyle/>
          <a:p>
            <a:r>
              <a:rPr lang="en-US" altLang="en-US" smtClean="0"/>
              <a:t>Measuring Obesity</a:t>
            </a:r>
          </a:p>
        </p:txBody>
      </p:sp>
      <p:sp>
        <p:nvSpPr>
          <p:cNvPr id="69635" name="Content Placeholder 2"/>
          <p:cNvSpPr>
            <a:spLocks noGrp="1"/>
          </p:cNvSpPr>
          <p:nvPr>
            <p:ph idx="1"/>
          </p:nvPr>
        </p:nvSpPr>
        <p:spPr>
          <a:xfrm>
            <a:off x="990600" y="1905000"/>
            <a:ext cx="7315200" cy="3352800"/>
          </a:xfrm>
        </p:spPr>
        <p:txBody>
          <a:bodyPr/>
          <a:lstStyle/>
          <a:p>
            <a:pPr>
              <a:lnSpc>
                <a:spcPct val="80000"/>
              </a:lnSpc>
            </a:pPr>
            <a:r>
              <a:rPr lang="en-US" altLang="en-US" sz="2400" smtClean="0"/>
              <a:t>An individual’s weight given their height should lie within a certain range</a:t>
            </a:r>
          </a:p>
          <a:p>
            <a:pPr lvl="1">
              <a:lnSpc>
                <a:spcPct val="80000"/>
              </a:lnSpc>
            </a:pPr>
            <a:r>
              <a:rPr lang="en-US" altLang="en-US" smtClean="0"/>
              <a:t>Body Mass Index (BMI)</a:t>
            </a:r>
          </a:p>
          <a:p>
            <a:pPr lvl="1">
              <a:lnSpc>
                <a:spcPct val="80000"/>
              </a:lnSpc>
            </a:pPr>
            <a:r>
              <a:rPr lang="en-US" altLang="en-US" smtClean="0"/>
              <a:t>Weight (Kg)/height(Meters)</a:t>
            </a:r>
            <a:r>
              <a:rPr lang="en-US" altLang="en-US" baseline="30000" smtClean="0"/>
              <a:t>2</a:t>
            </a:r>
            <a:endParaRPr lang="en-US" altLang="en-US" smtClean="0"/>
          </a:p>
          <a:p>
            <a:pPr>
              <a:lnSpc>
                <a:spcPct val="80000"/>
              </a:lnSpc>
            </a:pPr>
            <a:r>
              <a:rPr lang="en-US" altLang="en-US" sz="2400" smtClean="0"/>
              <a:t>World Health Organization guidelines: </a:t>
            </a:r>
          </a:p>
          <a:p>
            <a:pPr lvl="1">
              <a:lnSpc>
                <a:spcPct val="80000"/>
              </a:lnSpc>
            </a:pPr>
            <a:r>
              <a:rPr lang="en-US" altLang="en-US" smtClean="0"/>
              <a:t>Underweight	           BMI &lt; 18.5</a:t>
            </a:r>
          </a:p>
          <a:p>
            <a:pPr lvl="1">
              <a:lnSpc>
                <a:spcPct val="80000"/>
              </a:lnSpc>
            </a:pPr>
            <a:r>
              <a:rPr lang="en-US" altLang="en-US" smtClean="0"/>
              <a:t>Normal	18.5 &lt; BMI </a:t>
            </a:r>
            <a:r>
              <a:rPr lang="en-US" altLang="en-US" u="sng" smtClean="0"/>
              <a:t>&lt;</a:t>
            </a:r>
            <a:r>
              <a:rPr lang="en-US" altLang="en-US" smtClean="0"/>
              <a:t> 25</a:t>
            </a:r>
          </a:p>
          <a:p>
            <a:pPr lvl="1">
              <a:lnSpc>
                <a:spcPct val="80000"/>
              </a:lnSpc>
            </a:pPr>
            <a:r>
              <a:rPr lang="en-US" altLang="en-US" smtClean="0"/>
              <a:t>Overweight	25    &lt; BMI </a:t>
            </a:r>
            <a:r>
              <a:rPr lang="en-US" altLang="en-US" u="sng" smtClean="0"/>
              <a:t>&lt;</a:t>
            </a:r>
            <a:r>
              <a:rPr lang="en-US" altLang="en-US" smtClean="0"/>
              <a:t> 30</a:t>
            </a:r>
          </a:p>
          <a:p>
            <a:pPr lvl="1">
              <a:lnSpc>
                <a:spcPct val="80000"/>
              </a:lnSpc>
            </a:pPr>
            <a:r>
              <a:rPr lang="en-US" altLang="en-US" smtClean="0"/>
              <a:t>Obese		           BMI &gt; 30</a:t>
            </a:r>
          </a:p>
          <a:p>
            <a:pPr lvl="1">
              <a:lnSpc>
                <a:spcPct val="80000"/>
              </a:lnSpc>
            </a:pPr>
            <a:r>
              <a:rPr lang="en-US" altLang="en-US" smtClean="0"/>
              <a:t>Morbidly Obese        BMI &gt; 40</a:t>
            </a:r>
          </a:p>
        </p:txBody>
      </p:sp>
      <p:sp>
        <p:nvSpPr>
          <p:cNvPr id="4" name="Rectangle 3"/>
          <p:cNvSpPr/>
          <p:nvPr/>
        </p:nvSpPr>
        <p:spPr>
          <a:xfrm>
            <a:off x="1524000" y="4038600"/>
            <a:ext cx="4800600" cy="10668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p:cNvSpPr txBox="1"/>
          <p:nvPr/>
        </p:nvSpPr>
        <p:spPr>
          <a:xfrm>
            <a:off x="1638300" y="5715000"/>
            <a:ext cx="4572000" cy="369332"/>
          </a:xfrm>
          <a:prstGeom prst="rect">
            <a:avLst/>
          </a:prstGeom>
          <a:noFill/>
          <a:ln>
            <a:solidFill>
              <a:srgbClr val="FF0000"/>
            </a:solidFill>
          </a:ln>
        </p:spPr>
        <p:txBody>
          <a:bodyPr wrap="square" rtlCol="0">
            <a:spAutoFit/>
          </a:bodyPr>
          <a:lstStyle/>
          <a:p>
            <a:r>
              <a:rPr lang="en-US" dirty="0" smtClean="0"/>
              <a:t>Kg = 2.2 Pounds               Meter = 39.36 Inches</a:t>
            </a:r>
            <a:endParaRPr lang="en-US" dirty="0"/>
          </a:p>
        </p:txBody>
      </p:sp>
    </p:spTree>
    <p:extLst>
      <p:ext uri="{BB962C8B-B14F-4D97-AF65-F5344CB8AC3E}">
        <p14:creationId xmlns="" xmlns:p14="http://schemas.microsoft.com/office/powerpoint/2010/main" val="291721400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533400" y="1828800"/>
            <a:ext cx="8126413" cy="4191000"/>
          </a:xfrm>
          <a:prstGeom prst="rect">
            <a:avLst/>
          </a:prstGeom>
          <a:noFill/>
          <a:ln w="9525">
            <a:noFill/>
            <a:miter lim="800000"/>
            <a:headEnd/>
            <a:tailEnd/>
          </a:ln>
        </p:spPr>
      </p:pic>
      <p:sp>
        <p:nvSpPr>
          <p:cNvPr id="71683" name="TextBox 4"/>
          <p:cNvSpPr txBox="1">
            <a:spLocks noChangeArrowheads="1"/>
          </p:cNvSpPr>
          <p:nvPr/>
        </p:nvSpPr>
        <p:spPr bwMode="auto">
          <a:xfrm>
            <a:off x="609600" y="1066800"/>
            <a:ext cx="8077200" cy="400050"/>
          </a:xfrm>
          <a:prstGeom prst="rect">
            <a:avLst/>
          </a:prstGeom>
          <a:noFill/>
          <a:ln w="9525">
            <a:noFill/>
            <a:miter lim="800000"/>
            <a:headEnd/>
            <a:tailEnd/>
          </a:ln>
        </p:spPr>
        <p:txBody>
          <a:bodyPr>
            <a:spAutoFit/>
          </a:bodyPr>
          <a:lstStyle/>
          <a:p>
            <a:r>
              <a:rPr lang="en-US" altLang="en-US" sz="2000" b="1">
                <a:latin typeface="Arial" charset="0"/>
              </a:rPr>
              <a:t>Two Latent Classes: Approximately Half of European Individuals</a:t>
            </a:r>
          </a:p>
        </p:txBody>
      </p:sp>
      <p:sp>
        <p:nvSpPr>
          <p:cNvPr id="4" name="Rectangle 3"/>
          <p:cNvSpPr/>
          <p:nvPr/>
        </p:nvSpPr>
        <p:spPr>
          <a:xfrm>
            <a:off x="533400" y="5257800"/>
            <a:ext cx="8153400" cy="762000"/>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343543437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2"/>
          <p:cNvSpPr>
            <a:spLocks noGrp="1"/>
          </p:cNvSpPr>
          <p:nvPr>
            <p:ph type="title"/>
          </p:nvPr>
        </p:nvSpPr>
        <p:spPr>
          <a:xfrm>
            <a:off x="381000" y="609600"/>
            <a:ext cx="8229600" cy="1143000"/>
          </a:xfrm>
        </p:spPr>
        <p:txBody>
          <a:bodyPr/>
          <a:lstStyle/>
          <a:p>
            <a:r>
              <a:rPr lang="en-US" altLang="en-US" smtClean="0"/>
              <a:t>Modeling BMI Outcomes</a:t>
            </a:r>
          </a:p>
        </p:txBody>
      </p:sp>
      <p:sp>
        <p:nvSpPr>
          <p:cNvPr id="4" name="Content Placeholder 3"/>
          <p:cNvSpPr>
            <a:spLocks noGrp="1"/>
          </p:cNvSpPr>
          <p:nvPr>
            <p:ph idx="1"/>
          </p:nvPr>
        </p:nvSpPr>
        <p:spPr>
          <a:xfrm>
            <a:off x="457200" y="1905000"/>
            <a:ext cx="8458200" cy="3581400"/>
          </a:xfrm>
        </p:spPr>
        <p:txBody>
          <a:bodyPr>
            <a:normAutofit lnSpcReduction="10000"/>
          </a:bodyPr>
          <a:lstStyle/>
          <a:p>
            <a:pPr>
              <a:lnSpc>
                <a:spcPct val="80000"/>
              </a:lnSpc>
              <a:defRPr/>
            </a:pPr>
            <a:r>
              <a:rPr lang="en-US" sz="2200" smtClean="0"/>
              <a:t>Grossman-type health production function </a:t>
            </a:r>
            <a:br>
              <a:rPr lang="en-US" sz="2200" smtClean="0"/>
            </a:br>
            <a:r>
              <a:rPr lang="en-US" sz="2200" smtClean="0"/>
              <a:t>Health Outcomes = f(inputs)</a:t>
            </a:r>
          </a:p>
          <a:p>
            <a:pPr>
              <a:lnSpc>
                <a:spcPct val="80000"/>
              </a:lnSpc>
              <a:defRPr/>
            </a:pPr>
            <a:r>
              <a:rPr lang="en-US" sz="2200" smtClean="0"/>
              <a:t>Existing literature assumes BMI is an ordinal, not cardinal, representation of individuals.</a:t>
            </a:r>
          </a:p>
          <a:p>
            <a:pPr lvl="1">
              <a:lnSpc>
                <a:spcPct val="80000"/>
              </a:lnSpc>
              <a:defRPr/>
            </a:pPr>
            <a:r>
              <a:rPr lang="en-US" sz="2000" smtClean="0"/>
              <a:t>Weight-related health status</a:t>
            </a:r>
          </a:p>
          <a:p>
            <a:pPr lvl="1">
              <a:lnSpc>
                <a:spcPct val="80000"/>
              </a:lnSpc>
              <a:defRPr/>
            </a:pPr>
            <a:r>
              <a:rPr lang="en-US" sz="2000" smtClean="0"/>
              <a:t>Do not assume a one-to-one relationship between BMI levels and (weight-related) health status levels</a:t>
            </a:r>
          </a:p>
          <a:p>
            <a:pPr>
              <a:lnSpc>
                <a:spcPct val="80000"/>
              </a:lnSpc>
              <a:defRPr/>
            </a:pPr>
            <a:r>
              <a:rPr lang="en-US" sz="2200" smtClean="0"/>
              <a:t>Translate BMI values into an ordinal scale using WHO guidelines</a:t>
            </a:r>
          </a:p>
          <a:p>
            <a:pPr>
              <a:lnSpc>
                <a:spcPct val="80000"/>
              </a:lnSpc>
              <a:defRPr/>
            </a:pPr>
            <a:r>
              <a:rPr lang="en-US" sz="2200" smtClean="0"/>
              <a:t>Preserves underlying ordinal nature of the BMI index but recognizes that individuals within a so-defined weight range are of an (approximately) equivalent (weight-related) health status level</a:t>
            </a:r>
          </a:p>
        </p:txBody>
      </p:sp>
    </p:spTree>
    <p:extLst>
      <p:ext uri="{BB962C8B-B14F-4D97-AF65-F5344CB8AC3E}">
        <p14:creationId xmlns="" xmlns:p14="http://schemas.microsoft.com/office/powerpoint/2010/main" val="419931196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85800" y="914400"/>
            <a:ext cx="8229600" cy="1143000"/>
          </a:xfrm>
        </p:spPr>
        <p:txBody>
          <a:bodyPr/>
          <a:lstStyle/>
          <a:p>
            <a:r>
              <a:rPr lang="en-US" altLang="en-US" smtClean="0"/>
              <a:t>Conversion to a Discrete Measure</a:t>
            </a:r>
          </a:p>
        </p:txBody>
      </p:sp>
      <p:sp>
        <p:nvSpPr>
          <p:cNvPr id="74755" name="Content Placeholder 2"/>
          <p:cNvSpPr>
            <a:spLocks noGrp="1"/>
          </p:cNvSpPr>
          <p:nvPr>
            <p:ph idx="1"/>
          </p:nvPr>
        </p:nvSpPr>
        <p:spPr>
          <a:xfrm>
            <a:off x="990600" y="2286000"/>
            <a:ext cx="7391400" cy="2971800"/>
          </a:xfrm>
        </p:spPr>
        <p:txBody>
          <a:bodyPr/>
          <a:lstStyle/>
          <a:p>
            <a:pPr>
              <a:lnSpc>
                <a:spcPct val="80000"/>
              </a:lnSpc>
            </a:pPr>
            <a:r>
              <a:rPr lang="en-US" altLang="en-US" sz="3000" smtClean="0"/>
              <a:t>Measurement issues:  Tendency to under-report BMI</a:t>
            </a:r>
          </a:p>
          <a:p>
            <a:pPr lvl="1">
              <a:lnSpc>
                <a:spcPct val="80000"/>
              </a:lnSpc>
            </a:pPr>
            <a:r>
              <a:rPr lang="en-US" altLang="en-US" sz="2600" smtClean="0"/>
              <a:t>women tend to under-estimate/report weight; </a:t>
            </a:r>
          </a:p>
          <a:p>
            <a:pPr lvl="1">
              <a:lnSpc>
                <a:spcPct val="80000"/>
              </a:lnSpc>
            </a:pPr>
            <a:r>
              <a:rPr lang="en-US" altLang="en-US" sz="2600" smtClean="0"/>
              <a:t>men over-report height. </a:t>
            </a:r>
          </a:p>
          <a:p>
            <a:pPr>
              <a:lnSpc>
                <a:spcPct val="80000"/>
              </a:lnSpc>
            </a:pPr>
            <a:r>
              <a:rPr lang="en-US" altLang="en-US" sz="3000" smtClean="0"/>
              <a:t>Using bands should alleviate this</a:t>
            </a:r>
          </a:p>
          <a:p>
            <a:pPr>
              <a:lnSpc>
                <a:spcPct val="80000"/>
              </a:lnSpc>
            </a:pPr>
            <a:r>
              <a:rPr lang="en-US" altLang="en-US" sz="3000" smtClean="0"/>
              <a:t>Allows focus on discrete ‘at risk’ groups</a:t>
            </a:r>
          </a:p>
        </p:txBody>
      </p:sp>
    </p:spTree>
    <p:extLst>
      <p:ext uri="{BB962C8B-B14F-4D97-AF65-F5344CB8AC3E}">
        <p14:creationId xmlns="" xmlns:p14="http://schemas.microsoft.com/office/powerpoint/2010/main" val="115092796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457200" y="838200"/>
            <a:ext cx="8229600" cy="792163"/>
          </a:xfrm>
        </p:spPr>
        <p:txBody>
          <a:bodyPr/>
          <a:lstStyle/>
          <a:p>
            <a:r>
              <a:rPr lang="en-US" altLang="en-US" sz="2800" dirty="0" smtClean="0"/>
              <a:t>A Censored Regression Model for BMI</a:t>
            </a:r>
          </a:p>
        </p:txBody>
      </p:sp>
      <p:sp>
        <p:nvSpPr>
          <p:cNvPr id="3" name="Content Placeholder 2"/>
          <p:cNvSpPr>
            <a:spLocks noGrp="1"/>
          </p:cNvSpPr>
          <p:nvPr>
            <p:ph idx="1"/>
          </p:nvPr>
        </p:nvSpPr>
        <p:spPr>
          <a:xfrm>
            <a:off x="609600" y="1905000"/>
            <a:ext cx="8229600" cy="4114800"/>
          </a:xfrm>
        </p:spPr>
        <p:txBody>
          <a:bodyPr>
            <a:normAutofit fontScale="92500" lnSpcReduction="10000"/>
          </a:bodyPr>
          <a:lstStyle/>
          <a:p>
            <a:pPr>
              <a:lnSpc>
                <a:spcPct val="80000"/>
              </a:lnSpc>
              <a:spcBef>
                <a:spcPts val="0"/>
              </a:spcBef>
              <a:spcAft>
                <a:spcPts val="0"/>
              </a:spcAft>
              <a:buFont typeface="Arial" charset="0"/>
              <a:buNone/>
              <a:defRPr/>
            </a:pPr>
            <a:r>
              <a:rPr lang="en-US" sz="2400" b="1" u="sng" smtClean="0">
                <a:solidFill>
                  <a:srgbClr val="FF0000"/>
                </a:solidFill>
                <a:latin typeface="Arial" pitchFamily="34" charset="0"/>
                <a:cs typeface="Arial" pitchFamily="34" charset="0"/>
              </a:rPr>
              <a:t>Simple Regression Approach Based on Actual BMI:</a:t>
            </a:r>
          </a:p>
          <a:p>
            <a:pPr>
              <a:lnSpc>
                <a:spcPct val="80000"/>
              </a:lnSpc>
              <a:spcBef>
                <a:spcPts val="0"/>
              </a:spcBef>
              <a:spcAft>
                <a:spcPts val="0"/>
              </a:spcAft>
              <a:buFont typeface="Arial" charset="0"/>
              <a:buNone/>
              <a:defRPr/>
            </a:pPr>
            <a:endParaRPr lang="en-US" sz="2400" smtClean="0">
              <a:latin typeface="Arial" pitchFamily="34" charset="0"/>
              <a:cs typeface="Arial" pitchFamily="34" charset="0"/>
            </a:endParaRP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a:t>
            </a:r>
            <a:r>
              <a:rPr lang="en-US" sz="2400" i="1" smtClean="0">
                <a:latin typeface="Arial" pitchFamily="34" charset="0"/>
                <a:cs typeface="Arial" pitchFamily="34" charset="0"/>
              </a:rPr>
              <a:t>BMI</a:t>
            </a:r>
            <a:r>
              <a:rPr lang="en-US" sz="2400" smtClean="0">
                <a:latin typeface="Arial" pitchFamily="34" charset="0"/>
                <a:cs typeface="Arial" pitchFamily="34" charset="0"/>
              </a:rPr>
              <a:t>*  =  </a:t>
            </a:r>
            <a:r>
              <a:rPr lang="en-US" sz="2400" b="1" smtClean="0">
                <a:latin typeface="Arial" pitchFamily="34" charset="0"/>
                <a:cs typeface="Arial" pitchFamily="34" charset="0"/>
                <a:sym typeface="Symbol" pitchFamily="18" charset="2"/>
              </a:rPr>
              <a:t></a:t>
            </a:r>
            <a:r>
              <a:rPr lang="en-US" sz="2400" b="1" smtClean="0">
                <a:latin typeface="Arial" pitchFamily="34" charset="0"/>
                <a:cs typeface="Arial" pitchFamily="34" charset="0"/>
              </a:rPr>
              <a:t>′x</a:t>
            </a:r>
            <a:r>
              <a:rPr lang="en-US" sz="2400" smtClean="0">
                <a:latin typeface="Arial" pitchFamily="34" charset="0"/>
                <a:cs typeface="Arial" pitchFamily="34" charset="0"/>
              </a:rPr>
              <a:t>  +  </a:t>
            </a:r>
            <a:r>
              <a:rPr lang="en-US" sz="2400" smtClean="0">
                <a:latin typeface="Arial" pitchFamily="34" charset="0"/>
                <a:cs typeface="Arial" pitchFamily="34" charset="0"/>
                <a:sym typeface="Symbol" pitchFamily="18" charset="2"/>
              </a:rPr>
              <a:t></a:t>
            </a:r>
            <a:r>
              <a:rPr lang="en-US" sz="2400" smtClean="0">
                <a:latin typeface="Arial" pitchFamily="34" charset="0"/>
                <a:cs typeface="Arial" pitchFamily="34" charset="0"/>
              </a:rPr>
              <a:t>,  </a:t>
            </a:r>
            <a:r>
              <a:rPr lang="en-US" sz="2400" smtClean="0">
                <a:latin typeface="Arial" pitchFamily="34" charset="0"/>
                <a:cs typeface="Arial" pitchFamily="34" charset="0"/>
                <a:sym typeface="Symbol" pitchFamily="18" charset="2"/>
              </a:rPr>
              <a:t></a:t>
            </a:r>
            <a:r>
              <a:rPr lang="en-US" sz="2400" smtClean="0">
                <a:latin typeface="Arial" pitchFamily="34" charset="0"/>
                <a:cs typeface="Arial" pitchFamily="34" charset="0"/>
              </a:rPr>
              <a:t>  ~  N[0,</a:t>
            </a:r>
            <a:r>
              <a:rPr lang="en-US" sz="2400" smtClean="0">
                <a:latin typeface="Arial" pitchFamily="34" charset="0"/>
                <a:cs typeface="Arial" pitchFamily="34" charset="0"/>
                <a:sym typeface="Symbol" pitchFamily="18" charset="2"/>
              </a:rPr>
              <a:t></a:t>
            </a:r>
            <a:r>
              <a:rPr lang="en-US" sz="2400" baseline="30000" smtClean="0">
                <a:latin typeface="Arial" pitchFamily="34" charset="0"/>
                <a:cs typeface="Arial" pitchFamily="34" charset="0"/>
              </a:rPr>
              <a:t>2</a:t>
            </a:r>
            <a:r>
              <a:rPr lang="en-US" sz="2400" smtClean="0">
                <a:latin typeface="Arial" pitchFamily="34" charset="0"/>
                <a:cs typeface="Arial" pitchFamily="34" charset="0"/>
              </a:rPr>
              <a:t>]</a:t>
            </a:r>
            <a:r>
              <a:rPr lang="en-US" sz="2400" smtClean="0"/>
              <a:t> ,</a:t>
            </a:r>
            <a:r>
              <a:rPr lang="el-GR" sz="2400" smtClean="0"/>
              <a:t> σ</a:t>
            </a:r>
            <a:r>
              <a:rPr lang="en-US" sz="2400" baseline="30000" smtClean="0"/>
              <a:t>2</a:t>
            </a:r>
            <a:r>
              <a:rPr lang="en-US" sz="2400" smtClean="0"/>
              <a:t> = 1</a:t>
            </a:r>
          </a:p>
          <a:p>
            <a:pPr>
              <a:lnSpc>
                <a:spcPct val="80000"/>
              </a:lnSpc>
              <a:spcBef>
                <a:spcPts val="0"/>
              </a:spcBef>
              <a:spcAft>
                <a:spcPts val="0"/>
              </a:spcAft>
              <a:buFont typeface="Arial" charset="0"/>
              <a:buNone/>
              <a:defRPr/>
            </a:pPr>
            <a:endParaRPr lang="en-US" sz="2400" smtClean="0"/>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True BMI = weight proxy is unobserved</a:t>
            </a:r>
          </a:p>
          <a:p>
            <a:pPr>
              <a:lnSpc>
                <a:spcPct val="80000"/>
              </a:lnSpc>
              <a:spcBef>
                <a:spcPts val="0"/>
              </a:spcBef>
              <a:spcAft>
                <a:spcPts val="0"/>
              </a:spcAft>
              <a:buFont typeface="Arial" charset="0"/>
              <a:buNone/>
              <a:defRPr/>
            </a:pPr>
            <a:endParaRPr lang="en-US" sz="2400" b="1" u="sng" smtClean="0">
              <a:solidFill>
                <a:srgbClr val="FF0000"/>
              </a:solidFill>
              <a:latin typeface="Arial" pitchFamily="34" charset="0"/>
              <a:cs typeface="Arial" pitchFamily="34" charset="0"/>
            </a:endParaRPr>
          </a:p>
          <a:p>
            <a:pPr>
              <a:lnSpc>
                <a:spcPct val="80000"/>
              </a:lnSpc>
              <a:spcBef>
                <a:spcPts val="0"/>
              </a:spcBef>
              <a:spcAft>
                <a:spcPts val="0"/>
              </a:spcAft>
              <a:buFont typeface="Arial" charset="0"/>
              <a:buNone/>
              <a:defRPr/>
            </a:pPr>
            <a:r>
              <a:rPr lang="en-US" sz="2400" b="1" u="sng" smtClean="0">
                <a:solidFill>
                  <a:srgbClr val="FF0000"/>
                </a:solidFill>
                <a:latin typeface="Arial" pitchFamily="34" charset="0"/>
                <a:cs typeface="Arial" pitchFamily="34" charset="0"/>
              </a:rPr>
              <a:t>Interval Censored Regression Approach</a:t>
            </a:r>
          </a:p>
          <a:p>
            <a:pPr>
              <a:lnSpc>
                <a:spcPct val="80000"/>
              </a:lnSpc>
              <a:spcBef>
                <a:spcPts val="0"/>
              </a:spcBef>
              <a:spcAft>
                <a:spcPts val="0"/>
              </a:spcAft>
              <a:buFont typeface="Arial" charset="0"/>
              <a:buNone/>
              <a:defRPr/>
            </a:pPr>
            <a:endParaRPr lang="en-US" sz="2400" smtClean="0">
              <a:latin typeface="Arial" pitchFamily="34" charset="0"/>
              <a:cs typeface="Arial" pitchFamily="34" charset="0"/>
            </a:endParaRP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a:t>
            </a:r>
            <a:r>
              <a:rPr lang="en-US" sz="2400" i="1" smtClean="0">
                <a:latin typeface="Arial" pitchFamily="34" charset="0"/>
                <a:cs typeface="Arial" pitchFamily="34" charset="0"/>
              </a:rPr>
              <a:t>WT</a:t>
            </a:r>
            <a:r>
              <a:rPr lang="en-US" sz="2400" smtClean="0">
                <a:latin typeface="Arial" pitchFamily="34" charset="0"/>
                <a:cs typeface="Arial" pitchFamily="34" charset="0"/>
              </a:rPr>
              <a:t>    =  	0  if             </a:t>
            </a:r>
            <a:r>
              <a:rPr lang="en-US" sz="2400" i="1" smtClean="0">
                <a:latin typeface="Arial" pitchFamily="34" charset="0"/>
                <a:cs typeface="Arial" pitchFamily="34" charset="0"/>
              </a:rPr>
              <a:t>BMI</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a:t>
            </a:r>
            <a:r>
              <a:rPr lang="en-US" sz="2400" b="1" smtClean="0">
                <a:solidFill>
                  <a:srgbClr val="0070C0"/>
                </a:solidFill>
                <a:latin typeface="Arial" pitchFamily="34" charset="0"/>
                <a:cs typeface="Arial" pitchFamily="34" charset="0"/>
              </a:rPr>
              <a:t>25   	</a:t>
            </a:r>
            <a:r>
              <a:rPr lang="en-US" sz="2400" smtClean="0">
                <a:latin typeface="Arial" pitchFamily="34" charset="0"/>
                <a:cs typeface="Arial" pitchFamily="34" charset="0"/>
              </a:rPr>
              <a:t>Normal</a:t>
            </a: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1  if  </a:t>
            </a:r>
            <a:r>
              <a:rPr lang="en-US" sz="2400" b="1" smtClean="0">
                <a:solidFill>
                  <a:srgbClr val="0070C0"/>
                </a:solidFill>
                <a:latin typeface="Arial" pitchFamily="34" charset="0"/>
                <a:cs typeface="Arial" pitchFamily="34" charset="0"/>
              </a:rPr>
              <a:t>25</a:t>
            </a:r>
            <a:r>
              <a:rPr lang="en-US" sz="2400" smtClean="0">
                <a:latin typeface="Arial" pitchFamily="34" charset="0"/>
                <a:cs typeface="Arial" pitchFamily="34" charset="0"/>
              </a:rPr>
              <a:t>  &lt;   </a:t>
            </a:r>
            <a:r>
              <a:rPr lang="en-US" sz="2400" i="1" smtClean="0">
                <a:latin typeface="Arial" pitchFamily="34" charset="0"/>
                <a:cs typeface="Arial" pitchFamily="34" charset="0"/>
              </a:rPr>
              <a:t>BMI</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a:t>
            </a:r>
            <a:r>
              <a:rPr lang="en-US" sz="2400" b="1" smtClean="0">
                <a:solidFill>
                  <a:srgbClr val="0070C0"/>
                </a:solidFill>
                <a:latin typeface="Arial" pitchFamily="34" charset="0"/>
                <a:cs typeface="Arial" pitchFamily="34" charset="0"/>
              </a:rPr>
              <a:t>30   	</a:t>
            </a:r>
            <a:r>
              <a:rPr lang="en-US" sz="2400" smtClean="0">
                <a:latin typeface="Arial" pitchFamily="34" charset="0"/>
                <a:cs typeface="Arial" pitchFamily="34" charset="0"/>
              </a:rPr>
              <a:t>Overweight		  	2  if             </a:t>
            </a:r>
            <a:r>
              <a:rPr lang="en-US" sz="2400" i="1" smtClean="0">
                <a:latin typeface="Arial" pitchFamily="34" charset="0"/>
                <a:cs typeface="Arial" pitchFamily="34" charset="0"/>
              </a:rPr>
              <a:t>BMI</a:t>
            </a:r>
            <a:r>
              <a:rPr lang="en-US" sz="2400" smtClean="0">
                <a:latin typeface="Arial" pitchFamily="34" charset="0"/>
                <a:cs typeface="Arial" pitchFamily="34" charset="0"/>
              </a:rPr>
              <a:t>*  &gt;  </a:t>
            </a:r>
            <a:r>
              <a:rPr lang="en-US" sz="2400" b="1" smtClean="0">
                <a:solidFill>
                  <a:srgbClr val="0070C0"/>
                </a:solidFill>
                <a:latin typeface="Arial" pitchFamily="34" charset="0"/>
                <a:cs typeface="Arial" pitchFamily="34" charset="0"/>
              </a:rPr>
              <a:t>30	</a:t>
            </a:r>
            <a:r>
              <a:rPr lang="en-US" sz="2400" smtClean="0">
                <a:latin typeface="Arial" pitchFamily="34" charset="0"/>
                <a:cs typeface="Arial" pitchFamily="34" charset="0"/>
              </a:rPr>
              <a:t>Obese 	</a:t>
            </a:r>
          </a:p>
          <a:p>
            <a:pPr>
              <a:lnSpc>
                <a:spcPct val="80000"/>
              </a:lnSpc>
              <a:buFont typeface="Arial" charset="0"/>
              <a:buNone/>
              <a:defRPr/>
            </a:pPr>
            <a:endParaRPr lang="en-US" sz="2400" smtClean="0">
              <a:latin typeface="Arial" pitchFamily="34" charset="0"/>
              <a:cs typeface="Arial" pitchFamily="34" charset="0"/>
              <a:sym typeface="Symbol"/>
            </a:endParaRPr>
          </a:p>
          <a:p>
            <a:pPr>
              <a:lnSpc>
                <a:spcPct val="80000"/>
              </a:lnSpc>
              <a:buFont typeface="Arial" charset="0"/>
              <a:buNone/>
              <a:defRPr/>
            </a:pP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Inadequate accommodation of heterogeneity</a:t>
            </a:r>
          </a:p>
          <a:p>
            <a:pPr>
              <a:lnSpc>
                <a:spcPct val="80000"/>
              </a:lnSpc>
              <a:buFont typeface="Arial" charset="0"/>
              <a:buNone/>
              <a:defRPr/>
            </a:pPr>
            <a:r>
              <a:rPr lang="en-US" sz="2400">
                <a:latin typeface="Arial" pitchFamily="34" charset="0"/>
                <a:cs typeface="Arial" pitchFamily="34" charset="0"/>
                <a:sym typeface="Symbol"/>
              </a:rPr>
              <a:t> </a:t>
            </a: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Inflexible reliance on WHO classification</a:t>
            </a:r>
          </a:p>
          <a:p>
            <a:pPr>
              <a:lnSpc>
                <a:spcPct val="80000"/>
              </a:lnSpc>
              <a:buFont typeface="Arial" charset="0"/>
              <a:buNone/>
              <a:defRPr/>
            </a:pPr>
            <a:r>
              <a:rPr lang="en-US" sz="2400">
                <a:latin typeface="Arial" pitchFamily="34" charset="0"/>
                <a:cs typeface="Arial" pitchFamily="34" charset="0"/>
                <a:sym typeface="Symbol"/>
              </a:rPr>
              <a:t> </a:t>
            </a: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Rigid measurement by the guidelines</a:t>
            </a:r>
          </a:p>
        </p:txBody>
      </p:sp>
    </p:spTree>
    <p:extLst>
      <p:ext uri="{BB962C8B-B14F-4D97-AF65-F5344CB8AC3E}">
        <p14:creationId xmlns="" xmlns:p14="http://schemas.microsoft.com/office/powerpoint/2010/main" val="198389711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2"/>
          <p:cNvSpPr>
            <a:spLocks noGrp="1"/>
          </p:cNvSpPr>
          <p:nvPr>
            <p:ph type="title"/>
          </p:nvPr>
        </p:nvSpPr>
        <p:spPr>
          <a:xfrm>
            <a:off x="533400" y="762000"/>
            <a:ext cx="8229600" cy="1143000"/>
          </a:xfrm>
        </p:spPr>
        <p:txBody>
          <a:bodyPr/>
          <a:lstStyle/>
          <a:p>
            <a:r>
              <a:rPr lang="en-US" altLang="en-US" smtClean="0"/>
              <a:t>Heterogeneity in the BMI Ranges</a:t>
            </a:r>
          </a:p>
        </p:txBody>
      </p:sp>
      <p:sp>
        <p:nvSpPr>
          <p:cNvPr id="78851" name="Content Placeholder 3"/>
          <p:cNvSpPr>
            <a:spLocks noGrp="1"/>
          </p:cNvSpPr>
          <p:nvPr>
            <p:ph idx="1"/>
          </p:nvPr>
        </p:nvSpPr>
        <p:spPr>
          <a:xfrm>
            <a:off x="457200" y="2362200"/>
            <a:ext cx="8229600" cy="3200400"/>
          </a:xfrm>
        </p:spPr>
        <p:txBody>
          <a:bodyPr/>
          <a:lstStyle/>
          <a:p>
            <a:pPr>
              <a:lnSpc>
                <a:spcPct val="80000"/>
              </a:lnSpc>
            </a:pPr>
            <a:r>
              <a:rPr lang="en-US" altLang="en-US" sz="2000" smtClean="0"/>
              <a:t>Boundaries are set by the WHO narrowly defined for all individuals</a:t>
            </a:r>
          </a:p>
          <a:p>
            <a:pPr>
              <a:lnSpc>
                <a:spcPct val="80000"/>
              </a:lnSpc>
              <a:buFont typeface="Wingdings" pitchFamily="2" charset="2"/>
              <a:buNone/>
            </a:pPr>
            <a:endParaRPr lang="en-US" altLang="en-US" sz="2000" smtClean="0"/>
          </a:p>
          <a:p>
            <a:pPr>
              <a:lnSpc>
                <a:spcPct val="80000"/>
              </a:lnSpc>
            </a:pPr>
            <a:r>
              <a:rPr lang="en-US" altLang="en-US" sz="2000" smtClean="0"/>
              <a:t>Strictly defined WHO definitions may consequently push individuals into inappropriate categories</a:t>
            </a:r>
          </a:p>
          <a:p>
            <a:pPr>
              <a:lnSpc>
                <a:spcPct val="80000"/>
              </a:lnSpc>
              <a:buFont typeface="Wingdings" pitchFamily="2" charset="2"/>
              <a:buNone/>
            </a:pPr>
            <a:endParaRPr lang="en-US" altLang="en-US" sz="2000" smtClean="0"/>
          </a:p>
          <a:p>
            <a:pPr>
              <a:lnSpc>
                <a:spcPct val="80000"/>
              </a:lnSpc>
            </a:pPr>
            <a:r>
              <a:rPr lang="en-US" altLang="en-US" sz="2000" smtClean="0"/>
              <a:t>We allow flexibility at the margins of these intervals</a:t>
            </a:r>
          </a:p>
          <a:p>
            <a:pPr>
              <a:lnSpc>
                <a:spcPct val="80000"/>
              </a:lnSpc>
              <a:buFont typeface="Wingdings" pitchFamily="2" charset="2"/>
              <a:buNone/>
            </a:pPr>
            <a:endParaRPr lang="en-US" altLang="en-US" sz="2000" smtClean="0"/>
          </a:p>
          <a:p>
            <a:pPr>
              <a:lnSpc>
                <a:spcPct val="80000"/>
              </a:lnSpc>
            </a:pPr>
            <a:r>
              <a:rPr lang="en-US" altLang="en-US" sz="2000" smtClean="0"/>
              <a:t>Following Pudney and Shields (2000) therefore we consider </a:t>
            </a:r>
            <a:r>
              <a:rPr lang="en-US" altLang="en-US" sz="2000" b="1" smtClean="0">
                <a:solidFill>
                  <a:srgbClr val="FF0000"/>
                </a:solidFill>
              </a:rPr>
              <a:t>Generalised Ordered Choice</a:t>
            </a:r>
            <a:r>
              <a:rPr lang="en-US" altLang="en-US" sz="2000" smtClean="0"/>
              <a:t> models - boundary parameters are now functions of observed personal characteristics</a:t>
            </a:r>
            <a:endParaRPr lang="en-US" altLang="en-US" sz="2000" b="1" smtClean="0"/>
          </a:p>
        </p:txBody>
      </p:sp>
    </p:spTree>
    <p:extLst>
      <p:ext uri="{BB962C8B-B14F-4D97-AF65-F5344CB8AC3E}">
        <p14:creationId xmlns="" xmlns:p14="http://schemas.microsoft.com/office/powerpoint/2010/main" val="382925469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4800" y="1143000"/>
            <a:ext cx="8229600" cy="944563"/>
          </a:xfrm>
        </p:spPr>
        <p:txBody>
          <a:bodyPr/>
          <a:lstStyle/>
          <a:p>
            <a:r>
              <a:rPr lang="en-US" altLang="en-US" smtClean="0"/>
              <a:t>Generalized Ordered Probit Approach</a:t>
            </a:r>
          </a:p>
        </p:txBody>
      </p:sp>
      <p:sp>
        <p:nvSpPr>
          <p:cNvPr id="80899" name="Content Placeholder 2"/>
          <p:cNvSpPr>
            <a:spLocks noGrp="1"/>
          </p:cNvSpPr>
          <p:nvPr>
            <p:ph idx="1"/>
          </p:nvPr>
        </p:nvSpPr>
        <p:spPr>
          <a:xfrm>
            <a:off x="533400" y="2286000"/>
            <a:ext cx="8153400" cy="3382963"/>
          </a:xfrm>
        </p:spPr>
        <p:txBody>
          <a:bodyPr/>
          <a:lstStyle/>
          <a:p>
            <a:pPr>
              <a:buFont typeface="Arial" charset="0"/>
              <a:buNone/>
            </a:pPr>
            <a:r>
              <a:rPr lang="en-US" altLang="en-US" b="1" dirty="0" smtClean="0"/>
              <a:t>A Latent Regression</a:t>
            </a:r>
            <a:r>
              <a:rPr lang="en-US" altLang="en-US" dirty="0" smtClean="0"/>
              <a:t> Model for </a:t>
            </a:r>
            <a:r>
              <a:rPr lang="en-US" altLang="en-US" b="1" dirty="0" smtClean="0">
                <a:solidFill>
                  <a:srgbClr val="0070C0"/>
                </a:solidFill>
              </a:rPr>
              <a:t>True BMI</a:t>
            </a:r>
            <a:endParaRPr lang="en-US" altLang="en-US" dirty="0" smtClean="0"/>
          </a:p>
          <a:p>
            <a:pPr>
              <a:buFont typeface="Arial" charset="0"/>
              <a:buNone/>
            </a:pPr>
            <a:r>
              <a:rPr lang="en-US" altLang="en-US" dirty="0" err="1" smtClean="0"/>
              <a:t>BMI</a:t>
            </a:r>
            <a:r>
              <a:rPr lang="en-US" altLang="en-US" baseline="-25000" dirty="0" err="1" smtClean="0"/>
              <a:t>i</a:t>
            </a:r>
            <a:r>
              <a:rPr lang="en-US" altLang="en-US" dirty="0" smtClean="0"/>
              <a:t>*   =   </a:t>
            </a:r>
            <a:r>
              <a:rPr lang="en-US" altLang="en-US" b="1" dirty="0" smtClean="0">
                <a:sym typeface="Symbol" pitchFamily="18" charset="2"/>
              </a:rPr>
              <a:t></a:t>
            </a:r>
            <a:r>
              <a:rPr lang="en-US" altLang="en-US" b="1" dirty="0" smtClean="0"/>
              <a:t>′</a:t>
            </a:r>
            <a:r>
              <a:rPr lang="en-US" altLang="en-US" b="1" dirty="0" smtClean="0">
                <a:solidFill>
                  <a:srgbClr val="FF0000"/>
                </a:solidFill>
              </a:rPr>
              <a:t>x</a:t>
            </a:r>
            <a:r>
              <a:rPr lang="en-US" altLang="en-US" b="1" baseline="-25000" dirty="0" smtClean="0"/>
              <a:t>i</a:t>
            </a:r>
            <a:r>
              <a:rPr lang="en-US" altLang="en-US" dirty="0" smtClean="0"/>
              <a:t>  +  </a:t>
            </a:r>
            <a:r>
              <a:rPr lang="en-US" altLang="en-US" dirty="0" smtClean="0">
                <a:sym typeface="Symbol" pitchFamily="18" charset="2"/>
              </a:rPr>
              <a:t></a:t>
            </a:r>
            <a:r>
              <a:rPr lang="en-US" altLang="en-US" baseline="-25000" dirty="0" err="1" smtClean="0">
                <a:sym typeface="Symbol" pitchFamily="18" charset="2"/>
              </a:rPr>
              <a:t>i</a:t>
            </a:r>
            <a:r>
              <a:rPr lang="en-US" altLang="en-US" dirty="0" smtClean="0">
                <a:sym typeface="Symbol" pitchFamily="18" charset="2"/>
              </a:rPr>
              <a:t> </a:t>
            </a:r>
            <a:r>
              <a:rPr lang="en-US" altLang="en-US" dirty="0" smtClean="0"/>
              <a:t>, </a:t>
            </a:r>
            <a:r>
              <a:rPr lang="en-US" altLang="en-US" dirty="0" smtClean="0">
                <a:sym typeface="Symbol" pitchFamily="18" charset="2"/>
              </a:rPr>
              <a:t></a:t>
            </a:r>
            <a:r>
              <a:rPr lang="en-US" altLang="en-US" baseline="-25000" dirty="0" err="1" smtClean="0">
                <a:sym typeface="Symbol" pitchFamily="18" charset="2"/>
              </a:rPr>
              <a:t>i</a:t>
            </a:r>
            <a:r>
              <a:rPr lang="en-US" altLang="en-US" dirty="0" smtClean="0"/>
              <a:t>  ~  N[0,</a:t>
            </a:r>
            <a:r>
              <a:rPr lang="el-GR" altLang="en-US" dirty="0" smtClean="0"/>
              <a:t>σ</a:t>
            </a:r>
            <a:r>
              <a:rPr lang="en-US" altLang="en-US" baseline="30000" dirty="0" smtClean="0"/>
              <a:t>2</a:t>
            </a:r>
            <a:r>
              <a:rPr lang="en-US" altLang="en-US" dirty="0" smtClean="0"/>
              <a:t>],</a:t>
            </a:r>
            <a:r>
              <a:rPr lang="el-GR" altLang="en-US" dirty="0" smtClean="0"/>
              <a:t> σ</a:t>
            </a:r>
            <a:r>
              <a:rPr lang="en-US" altLang="en-US" baseline="30000" dirty="0" smtClean="0"/>
              <a:t>2</a:t>
            </a:r>
            <a:r>
              <a:rPr lang="en-US" altLang="en-US" dirty="0" smtClean="0"/>
              <a:t> = 1</a:t>
            </a:r>
          </a:p>
          <a:p>
            <a:pPr>
              <a:buFont typeface="Arial" charset="0"/>
              <a:buNone/>
            </a:pPr>
            <a:r>
              <a:rPr lang="en-US" altLang="en-US" b="1" dirty="0" smtClean="0"/>
              <a:t>Observation Mechanism</a:t>
            </a:r>
            <a:r>
              <a:rPr lang="en-US" altLang="en-US" dirty="0" smtClean="0"/>
              <a:t> for </a:t>
            </a:r>
            <a:r>
              <a:rPr lang="en-US" altLang="en-US" b="1" dirty="0" smtClean="0">
                <a:solidFill>
                  <a:srgbClr val="0070C0"/>
                </a:solidFill>
              </a:rPr>
              <a:t>Weight Type</a:t>
            </a:r>
          </a:p>
          <a:p>
            <a:pPr>
              <a:buFont typeface="Arial" charset="0"/>
              <a:buNone/>
            </a:pPr>
            <a:r>
              <a:rPr lang="en-US" altLang="en-US" i="1" dirty="0" err="1" smtClean="0"/>
              <a:t>WT</a:t>
            </a:r>
            <a:r>
              <a:rPr lang="en-US" altLang="en-US" baseline="-25000" dirty="0" err="1" smtClean="0"/>
              <a:t>i</a:t>
            </a:r>
            <a:r>
              <a:rPr lang="en-US" altLang="en-US" dirty="0" smtClean="0"/>
              <a:t>   = 0  if </a:t>
            </a:r>
            <a:r>
              <a:rPr lang="en-US" altLang="en-US" i="1" dirty="0" smtClean="0"/>
              <a:t>              </a:t>
            </a:r>
            <a:r>
              <a:rPr lang="en-US" altLang="en-US" dirty="0" err="1" smtClean="0"/>
              <a:t>BMI</a:t>
            </a:r>
            <a:r>
              <a:rPr lang="en-US" altLang="en-US" baseline="-25000" dirty="0" err="1" smtClean="0"/>
              <a:t>i</a:t>
            </a:r>
            <a:r>
              <a:rPr lang="en-US" altLang="en-US" dirty="0" smtClean="0"/>
              <a:t>*  </a:t>
            </a:r>
            <a:r>
              <a:rPr lang="en-US" altLang="en-US" u="sng" dirty="0" smtClean="0"/>
              <a:t>&lt;</a:t>
            </a:r>
            <a:r>
              <a:rPr lang="en-US" altLang="en-US" dirty="0" smtClean="0"/>
              <a:t>  0	      Normal</a:t>
            </a:r>
          </a:p>
          <a:p>
            <a:pPr>
              <a:buFont typeface="Arial" charset="0"/>
              <a:buNone/>
            </a:pPr>
            <a:r>
              <a:rPr lang="en-US" altLang="en-US" dirty="0" smtClean="0"/>
              <a:t>  	    </a:t>
            </a:r>
            <a:r>
              <a:rPr lang="en-US" altLang="en-US" baseline="-25000" dirty="0" smtClean="0"/>
              <a:t>   </a:t>
            </a:r>
            <a:r>
              <a:rPr lang="en-US" altLang="en-US" dirty="0" smtClean="0"/>
              <a:t> 1  if    0     &lt;  </a:t>
            </a:r>
            <a:r>
              <a:rPr lang="en-US" altLang="en-US" dirty="0" err="1" smtClean="0"/>
              <a:t>BMI</a:t>
            </a:r>
            <a:r>
              <a:rPr lang="en-US" altLang="en-US" baseline="-25000" dirty="0" err="1" smtClean="0"/>
              <a:t>i</a:t>
            </a:r>
            <a:r>
              <a:rPr lang="en-US" altLang="en-US" dirty="0" smtClean="0"/>
              <a:t>* </a:t>
            </a:r>
            <a:r>
              <a:rPr lang="en-US" altLang="en-US" u="sng" dirty="0" smtClean="0"/>
              <a:t>&lt;</a:t>
            </a:r>
            <a:r>
              <a:rPr lang="en-US" altLang="en-US" dirty="0" smtClean="0"/>
              <a:t>  </a:t>
            </a:r>
            <a:r>
              <a:rPr lang="en-US" altLang="en-US" b="1" dirty="0" smtClean="0">
                <a:solidFill>
                  <a:srgbClr val="0070C0"/>
                </a:solidFill>
                <a:sym typeface="Symbol" pitchFamily="18" charset="2"/>
              </a:rPr>
              <a:t></a:t>
            </a:r>
            <a:r>
              <a:rPr lang="en-US" altLang="en-US" dirty="0" smtClean="0">
                <a:sym typeface="Symbol" pitchFamily="18" charset="2"/>
              </a:rPr>
              <a:t>(</a:t>
            </a:r>
            <a:r>
              <a:rPr lang="en-US" altLang="en-US" b="1" dirty="0" err="1" smtClean="0">
                <a:solidFill>
                  <a:srgbClr val="FF0000"/>
                </a:solidFill>
                <a:sym typeface="Symbol" pitchFamily="18" charset="2"/>
              </a:rPr>
              <a:t>w</a:t>
            </a:r>
            <a:r>
              <a:rPr lang="en-US" altLang="en-US" baseline="-25000" dirty="0" err="1" smtClean="0">
                <a:sym typeface="Symbol" pitchFamily="18" charset="2"/>
              </a:rPr>
              <a:t>i</a:t>
            </a:r>
            <a:r>
              <a:rPr lang="en-US" altLang="en-US" dirty="0" smtClean="0">
                <a:sym typeface="Symbol" pitchFamily="18" charset="2"/>
              </a:rPr>
              <a:t>)  Overweight</a:t>
            </a:r>
            <a:endParaRPr lang="en-US" altLang="en-US" dirty="0" smtClean="0"/>
          </a:p>
          <a:p>
            <a:pPr>
              <a:buFont typeface="Arial" charset="0"/>
              <a:buNone/>
            </a:pPr>
            <a:r>
              <a:rPr lang="en-US" altLang="en-US" dirty="0" smtClean="0"/>
              <a:t>	   </a:t>
            </a:r>
            <a:r>
              <a:rPr lang="en-US" altLang="en-US" baseline="-25000" dirty="0" smtClean="0"/>
              <a:t> </a:t>
            </a:r>
            <a:r>
              <a:rPr lang="en-US" altLang="en-US" dirty="0" smtClean="0"/>
              <a:t>   2  if  </a:t>
            </a:r>
            <a:r>
              <a:rPr lang="en-US" altLang="en-US" b="1" dirty="0" smtClean="0">
                <a:solidFill>
                  <a:srgbClr val="0070C0"/>
                </a:solidFill>
                <a:sym typeface="Symbol" pitchFamily="18" charset="2"/>
              </a:rPr>
              <a:t></a:t>
            </a:r>
            <a:r>
              <a:rPr lang="en-US" altLang="en-US" dirty="0" smtClean="0"/>
              <a:t>(</a:t>
            </a:r>
            <a:r>
              <a:rPr lang="en-US" altLang="en-US" b="1" dirty="0" err="1" smtClean="0">
                <a:solidFill>
                  <a:srgbClr val="FF0000"/>
                </a:solidFill>
              </a:rPr>
              <a:t>w</a:t>
            </a:r>
            <a:r>
              <a:rPr lang="en-US" altLang="en-US" baseline="-25000" dirty="0" err="1" smtClean="0"/>
              <a:t>i</a:t>
            </a:r>
            <a:r>
              <a:rPr lang="en-US" altLang="en-US" dirty="0" smtClean="0"/>
              <a:t>) &lt;  </a:t>
            </a:r>
            <a:r>
              <a:rPr lang="en-US" altLang="en-US" dirty="0" err="1" smtClean="0"/>
              <a:t>BMI</a:t>
            </a:r>
            <a:r>
              <a:rPr lang="en-US" altLang="en-US" baseline="-25000" dirty="0" err="1" smtClean="0"/>
              <a:t>i</a:t>
            </a:r>
            <a:r>
              <a:rPr lang="en-US" altLang="en-US" dirty="0" smtClean="0"/>
              <a:t>*     </a:t>
            </a:r>
            <a:r>
              <a:rPr lang="en-US" altLang="en-US" dirty="0" smtClean="0">
                <a:sym typeface="Symbol" pitchFamily="18" charset="2"/>
              </a:rPr>
              <a:t>	      Obese</a:t>
            </a:r>
          </a:p>
          <a:p>
            <a:pPr>
              <a:buFont typeface="Arial" charset="0"/>
              <a:buNone/>
            </a:pPr>
            <a:r>
              <a:rPr lang="en-US" altLang="en-US" dirty="0" smtClean="0">
                <a:sym typeface="Symbol" pitchFamily="18" charset="2"/>
              </a:rPr>
              <a:t> </a:t>
            </a:r>
            <a:endParaRPr lang="en-US" altLang="en-US" dirty="0" smtClean="0"/>
          </a:p>
        </p:txBody>
      </p:sp>
    </p:spTree>
    <p:extLst>
      <p:ext uri="{BB962C8B-B14F-4D97-AF65-F5344CB8AC3E}">
        <p14:creationId xmlns="" xmlns:p14="http://schemas.microsoft.com/office/powerpoint/2010/main" val="233804525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457200" y="533400"/>
            <a:ext cx="8229600" cy="868363"/>
          </a:xfrm>
        </p:spPr>
        <p:txBody>
          <a:bodyPr/>
          <a:lstStyle/>
          <a:p>
            <a:r>
              <a:rPr lang="en-US" altLang="en-US" smtClean="0"/>
              <a:t>Latent Class Modeling</a:t>
            </a:r>
          </a:p>
        </p:txBody>
      </p:sp>
      <p:sp>
        <p:nvSpPr>
          <p:cNvPr id="82947" name="Content Placeholder 2"/>
          <p:cNvSpPr>
            <a:spLocks noGrp="1"/>
          </p:cNvSpPr>
          <p:nvPr>
            <p:ph idx="1"/>
          </p:nvPr>
        </p:nvSpPr>
        <p:spPr>
          <a:xfrm>
            <a:off x="457200" y="1600200"/>
            <a:ext cx="8229600" cy="4038600"/>
          </a:xfrm>
        </p:spPr>
        <p:txBody>
          <a:bodyPr/>
          <a:lstStyle/>
          <a:p>
            <a:pPr>
              <a:lnSpc>
                <a:spcPct val="80000"/>
              </a:lnSpc>
            </a:pPr>
            <a:r>
              <a:rPr lang="en-US" altLang="en-US" sz="2400" smtClean="0"/>
              <a:t>Several ‘types’ or ‘classes.  Obesity be due to </a:t>
            </a:r>
            <a:r>
              <a:rPr lang="en-US" altLang="en-US" sz="2400" b="1" smtClean="0">
                <a:solidFill>
                  <a:srgbClr val="FF0000"/>
                </a:solidFill>
              </a:rPr>
              <a:t>genetic</a:t>
            </a:r>
            <a:r>
              <a:rPr lang="en-US" altLang="en-US" sz="2400" smtClean="0"/>
              <a:t> reasons (the FTO gene) or </a:t>
            </a:r>
            <a:r>
              <a:rPr lang="en-US" altLang="en-US" sz="2400" b="1" smtClean="0">
                <a:solidFill>
                  <a:srgbClr val="FF0000"/>
                </a:solidFill>
              </a:rPr>
              <a:t>lifestyle</a:t>
            </a:r>
            <a:r>
              <a:rPr lang="en-US" altLang="en-US" sz="2400" smtClean="0"/>
              <a:t> factors</a:t>
            </a:r>
          </a:p>
          <a:p>
            <a:pPr>
              <a:lnSpc>
                <a:spcPct val="80000"/>
              </a:lnSpc>
            </a:pPr>
            <a:endParaRPr lang="en-US" altLang="en-US" sz="2400" smtClean="0"/>
          </a:p>
          <a:p>
            <a:pPr>
              <a:lnSpc>
                <a:spcPct val="80000"/>
              </a:lnSpc>
            </a:pPr>
            <a:r>
              <a:rPr lang="en-US" altLang="en-US" sz="2400" smtClean="0"/>
              <a:t>Distinct sets of individuals may have differing reactions to various policy tools and/or characteristics</a:t>
            </a:r>
          </a:p>
          <a:p>
            <a:pPr>
              <a:lnSpc>
                <a:spcPct val="80000"/>
              </a:lnSpc>
              <a:buFont typeface="Wingdings" pitchFamily="2" charset="2"/>
              <a:buNone/>
            </a:pPr>
            <a:endParaRPr lang="en-US" altLang="en-US" sz="2400" smtClean="0"/>
          </a:p>
          <a:p>
            <a:pPr>
              <a:lnSpc>
                <a:spcPct val="80000"/>
              </a:lnSpc>
            </a:pPr>
            <a:r>
              <a:rPr lang="en-US" altLang="en-US" sz="2400" smtClean="0"/>
              <a:t>The observer does not know from the data which class an individual is in.</a:t>
            </a:r>
          </a:p>
          <a:p>
            <a:pPr>
              <a:lnSpc>
                <a:spcPct val="80000"/>
              </a:lnSpc>
              <a:buFont typeface="Wingdings" pitchFamily="2" charset="2"/>
              <a:buNone/>
            </a:pPr>
            <a:endParaRPr lang="en-US" altLang="en-US" sz="2400" smtClean="0"/>
          </a:p>
          <a:p>
            <a:pPr>
              <a:lnSpc>
                <a:spcPct val="80000"/>
              </a:lnSpc>
            </a:pPr>
            <a:r>
              <a:rPr lang="en-US" altLang="en-US" sz="2400" smtClean="0"/>
              <a:t>Suggests a latent class approach for health outcomes</a:t>
            </a:r>
            <a:br>
              <a:rPr lang="en-US" altLang="en-US" sz="2400" smtClean="0"/>
            </a:br>
            <a:r>
              <a:rPr lang="en-US" altLang="en-US" sz="2400" smtClean="0"/>
              <a:t>(Deb and Trivedi, 2002, and Bago  d’Uva, 2005)</a:t>
            </a:r>
          </a:p>
        </p:txBody>
      </p:sp>
    </p:spTree>
    <p:extLst>
      <p:ext uri="{BB962C8B-B14F-4D97-AF65-F5344CB8AC3E}">
        <p14:creationId xmlns="" xmlns:p14="http://schemas.microsoft.com/office/powerpoint/2010/main" val="417959289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a:xfrm>
            <a:off x="457200" y="457200"/>
            <a:ext cx="8229600" cy="1143000"/>
          </a:xfrm>
        </p:spPr>
        <p:txBody>
          <a:bodyPr/>
          <a:lstStyle/>
          <a:p>
            <a:r>
              <a:rPr lang="en-US" altLang="en-US" smtClean="0"/>
              <a:t>Latent Class Application</a:t>
            </a:r>
          </a:p>
        </p:txBody>
      </p:sp>
      <p:sp>
        <p:nvSpPr>
          <p:cNvPr id="84995" name="Rectangle 3"/>
          <p:cNvSpPr>
            <a:spLocks noGrp="1"/>
          </p:cNvSpPr>
          <p:nvPr>
            <p:ph idx="1"/>
          </p:nvPr>
        </p:nvSpPr>
        <p:spPr>
          <a:xfrm>
            <a:off x="609600" y="1828800"/>
            <a:ext cx="8229600" cy="4114800"/>
          </a:xfrm>
        </p:spPr>
        <p:txBody>
          <a:bodyPr/>
          <a:lstStyle/>
          <a:p>
            <a:pPr>
              <a:lnSpc>
                <a:spcPct val="80000"/>
              </a:lnSpc>
            </a:pPr>
            <a:r>
              <a:rPr lang="en-US" altLang="en-US" smtClean="0"/>
              <a:t>Two class model (considering FTO gene):</a:t>
            </a:r>
          </a:p>
          <a:p>
            <a:pPr lvl="1">
              <a:lnSpc>
                <a:spcPct val="80000"/>
              </a:lnSpc>
            </a:pPr>
            <a:r>
              <a:rPr lang="en-US" altLang="en-US" smtClean="0"/>
              <a:t>More classes make class interpretations much more difficult</a:t>
            </a:r>
          </a:p>
          <a:p>
            <a:pPr lvl="1">
              <a:lnSpc>
                <a:spcPct val="80000"/>
              </a:lnSpc>
            </a:pPr>
            <a:r>
              <a:rPr lang="en-US" altLang="en-US" smtClean="0"/>
              <a:t>Parametric models proliferate parameters</a:t>
            </a:r>
          </a:p>
          <a:p>
            <a:pPr lvl="1">
              <a:lnSpc>
                <a:spcPct val="80000"/>
              </a:lnSpc>
            </a:pPr>
            <a:endParaRPr lang="en-US" altLang="en-US" smtClean="0"/>
          </a:p>
          <a:p>
            <a:pPr>
              <a:lnSpc>
                <a:spcPct val="80000"/>
              </a:lnSpc>
            </a:pPr>
            <a:r>
              <a:rPr lang="en-US" altLang="en-US" smtClean="0"/>
              <a:t>Endogenous class membership: Two classes allow us to correlate the equations driving class membership and observed weight outcomes via unobservables.</a:t>
            </a:r>
          </a:p>
        </p:txBody>
      </p:sp>
    </p:spTree>
    <p:extLst>
      <p:ext uri="{BB962C8B-B14F-4D97-AF65-F5344CB8AC3E}">
        <p14:creationId xmlns="" xmlns:p14="http://schemas.microsoft.com/office/powerpoint/2010/main" val="30587616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533400" y="685800"/>
            <a:ext cx="8229600" cy="1143000"/>
          </a:xfrm>
        </p:spPr>
        <p:txBody>
          <a:bodyPr/>
          <a:lstStyle/>
          <a:p>
            <a:r>
              <a:rPr lang="en-US" altLang="en-US" smtClean="0"/>
              <a:t>Heterogeneous Class Probabilities</a:t>
            </a:r>
          </a:p>
        </p:txBody>
      </p:sp>
      <p:sp>
        <p:nvSpPr>
          <p:cNvPr id="86019" name="Content Placeholder 2"/>
          <p:cNvSpPr>
            <a:spLocks noGrp="1"/>
          </p:cNvSpPr>
          <p:nvPr>
            <p:ph idx="1"/>
          </p:nvPr>
        </p:nvSpPr>
        <p:spPr>
          <a:xfrm>
            <a:off x="685800" y="1981200"/>
            <a:ext cx="8229600" cy="3962400"/>
          </a:xfrm>
        </p:spPr>
        <p:txBody>
          <a:bodyPr/>
          <a:lstStyle/>
          <a:p>
            <a:r>
              <a:rPr lang="en-US" altLang="en-US" smtClean="0">
                <a:sym typeface="Symbol" pitchFamily="18" charset="2"/>
              </a:rPr>
              <a:t></a:t>
            </a:r>
            <a:r>
              <a:rPr lang="en-US" altLang="en-US" baseline="-25000" smtClean="0">
                <a:sym typeface="Symbol" pitchFamily="18" charset="2"/>
              </a:rPr>
              <a:t>j</a:t>
            </a:r>
            <a:r>
              <a:rPr lang="en-US" altLang="en-US" smtClean="0">
                <a:sym typeface="Symbol" pitchFamily="18" charset="2"/>
              </a:rPr>
              <a:t> =  Prob(class=j) = governor of a detached</a:t>
            </a:r>
            <a:br>
              <a:rPr lang="en-US" altLang="en-US" smtClean="0">
                <a:sym typeface="Symbol" pitchFamily="18" charset="2"/>
              </a:rPr>
            </a:br>
            <a:r>
              <a:rPr lang="en-US" altLang="en-US" smtClean="0">
                <a:sym typeface="Symbol" pitchFamily="18" charset="2"/>
              </a:rPr>
              <a:t>         natural process.  Homogeneous.</a:t>
            </a:r>
          </a:p>
          <a:p>
            <a:r>
              <a:rPr lang="en-US" altLang="en-US" smtClean="0">
                <a:sym typeface="Symbol" pitchFamily="18" charset="2"/>
              </a:rPr>
              <a:t></a:t>
            </a:r>
            <a:r>
              <a:rPr lang="en-US" altLang="en-US" baseline="-25000" smtClean="0">
                <a:sym typeface="Symbol" pitchFamily="18" charset="2"/>
              </a:rPr>
              <a:t>ij</a:t>
            </a:r>
            <a:r>
              <a:rPr lang="en-US" altLang="en-US" smtClean="0">
                <a:sym typeface="Symbol" pitchFamily="18" charset="2"/>
              </a:rPr>
              <a:t> =  Prob(class=j|</a:t>
            </a:r>
            <a:r>
              <a:rPr lang="en-US" altLang="en-US" b="1" smtClean="0">
                <a:sym typeface="Symbol" pitchFamily="18" charset="2"/>
              </a:rPr>
              <a:t>z</a:t>
            </a:r>
            <a:r>
              <a:rPr lang="en-US" altLang="en-US" baseline="-25000" smtClean="0">
                <a:sym typeface="Symbol" pitchFamily="18" charset="2"/>
              </a:rPr>
              <a:t>i</a:t>
            </a:r>
            <a:r>
              <a:rPr lang="en-US" altLang="en-US" smtClean="0">
                <a:sym typeface="Symbol" pitchFamily="18" charset="2"/>
              </a:rPr>
              <a:t>,individual i)</a:t>
            </a:r>
            <a:br>
              <a:rPr lang="en-US" altLang="en-US" smtClean="0">
                <a:sym typeface="Symbol" pitchFamily="18" charset="2"/>
              </a:rPr>
            </a:br>
            <a:r>
              <a:rPr lang="en-US" altLang="en-US" smtClean="0">
                <a:sym typeface="Symbol" pitchFamily="18" charset="2"/>
              </a:rPr>
              <a:t>Now possibly a behavioral aspect of the process, no longer “detached” or “natural”</a:t>
            </a:r>
          </a:p>
          <a:p>
            <a:r>
              <a:rPr lang="en-US" altLang="en-US" smtClean="0"/>
              <a:t>Nagin and Land 1993, “Criminal Careers…</a:t>
            </a:r>
          </a:p>
        </p:txBody>
      </p:sp>
      <p:sp>
        <p:nvSpPr>
          <p:cNvPr id="4" name="Rectangle 3"/>
          <p:cNvSpPr/>
          <p:nvPr/>
        </p:nvSpPr>
        <p:spPr>
          <a:xfrm>
            <a:off x="990600" y="2971800"/>
            <a:ext cx="5638800" cy="457200"/>
          </a:xfrm>
          <a:prstGeom prst="rect">
            <a:avLst/>
          </a:prstGeom>
          <a:solidFill>
            <a:srgbClr val="FF000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257581318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altLang="en-US" smtClean="0"/>
              <a:t>Endogeneity of Class Membership</a:t>
            </a:r>
          </a:p>
        </p:txBody>
      </p:sp>
      <p:sp>
        <p:nvSpPr>
          <p:cNvPr id="87043" name="Content Placeholder 2"/>
          <p:cNvSpPr>
            <a:spLocks noGrp="1"/>
          </p:cNvSpPr>
          <p:nvPr>
            <p:ph idx="1"/>
          </p:nvPr>
        </p:nvSpPr>
        <p:spPr/>
        <p:txBody>
          <a:bodyPr/>
          <a:lstStyle/>
          <a:p>
            <a:pPr>
              <a:buFont typeface="Arial" charset="0"/>
              <a:buNone/>
            </a:pPr>
            <a:endParaRPr lang="en-US" altLang="en-US" smtClean="0">
              <a:sym typeface="Symbol" pitchFamily="18" charset="2"/>
            </a:endParaRPr>
          </a:p>
          <a:p>
            <a:pPr>
              <a:buFont typeface="Arial" charset="0"/>
              <a:buNone/>
            </a:pPr>
            <a:r>
              <a:rPr lang="en-US" altLang="en-US" smtClean="0">
                <a:sym typeface="Symbol" pitchFamily="18" charset="2"/>
              </a:rPr>
              <a:t/>
            </a:r>
            <a:br>
              <a:rPr lang="en-US" altLang="en-US" smtClean="0">
                <a:sym typeface="Symbol" pitchFamily="18" charset="2"/>
              </a:rPr>
            </a:br>
            <a:endParaRPr lang="en-US" altLang="en-US" smtClean="0"/>
          </a:p>
        </p:txBody>
      </p:sp>
      <p:graphicFrame>
        <p:nvGraphicFramePr>
          <p:cNvPr id="87044" name="Object 2"/>
          <p:cNvGraphicFramePr>
            <a:graphicFrameLocks noChangeAspect="1"/>
          </p:cNvGraphicFramePr>
          <p:nvPr/>
        </p:nvGraphicFramePr>
        <p:xfrm>
          <a:off x="6146800" y="3352800"/>
          <a:ext cx="914400" cy="198438"/>
        </p:xfrm>
        <a:graphic>
          <a:graphicData uri="http://schemas.openxmlformats.org/presentationml/2006/ole">
            <p:oleObj spid="_x0000_s208902" name="Equation" r:id="rId3" imgW="435285" imgH="677109" progId="Equation.DSMT4">
              <p:embed/>
            </p:oleObj>
          </a:graphicData>
        </a:graphic>
      </p:graphicFrame>
      <p:graphicFrame>
        <p:nvGraphicFramePr>
          <p:cNvPr id="87045" name="Object 3"/>
          <p:cNvGraphicFramePr>
            <a:graphicFrameLocks noChangeAspect="1"/>
          </p:cNvGraphicFramePr>
          <p:nvPr/>
        </p:nvGraphicFramePr>
        <p:xfrm>
          <a:off x="771525" y="1676400"/>
          <a:ext cx="8121650" cy="4038600"/>
        </p:xfrm>
        <a:graphic>
          <a:graphicData uri="http://schemas.openxmlformats.org/presentationml/2006/ole">
            <p:oleObj spid="_x0000_s208903" name="Equation" r:id="rId4" imgW="4648200" imgH="2311400" progId="Equation.DSMT4">
              <p:embed/>
            </p:oleObj>
          </a:graphicData>
        </a:graphic>
      </p:graphicFrame>
      <p:sp>
        <p:nvSpPr>
          <p:cNvPr id="6" name="Rectangle 5"/>
          <p:cNvSpPr/>
          <p:nvPr/>
        </p:nvSpPr>
        <p:spPr>
          <a:xfrm>
            <a:off x="4648200" y="3352800"/>
            <a:ext cx="533400" cy="381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191000" y="3784600"/>
            <a:ext cx="533400" cy="381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4514850" y="1701800"/>
            <a:ext cx="419100" cy="1143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418196873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a:xfrm>
            <a:off x="457200" y="304800"/>
            <a:ext cx="8229600" cy="1143000"/>
          </a:xfrm>
        </p:spPr>
        <p:txBody>
          <a:bodyPr/>
          <a:lstStyle/>
          <a:p>
            <a:r>
              <a:rPr lang="en-US" altLang="en-US" smtClean="0"/>
              <a:t>Model Components</a:t>
            </a:r>
          </a:p>
        </p:txBody>
      </p:sp>
      <p:sp>
        <p:nvSpPr>
          <p:cNvPr id="88067" name="Rectangle 3"/>
          <p:cNvSpPr>
            <a:spLocks noGrp="1"/>
          </p:cNvSpPr>
          <p:nvPr>
            <p:ph idx="1"/>
          </p:nvPr>
        </p:nvSpPr>
        <p:spPr>
          <a:xfrm>
            <a:off x="609600" y="1828800"/>
            <a:ext cx="8229600" cy="4302125"/>
          </a:xfrm>
        </p:spPr>
        <p:txBody>
          <a:bodyPr/>
          <a:lstStyle/>
          <a:p>
            <a:pPr>
              <a:lnSpc>
                <a:spcPct val="90000"/>
              </a:lnSpc>
            </a:pPr>
            <a:r>
              <a:rPr lang="en-US" altLang="en-US" sz="2400" b="1" smtClean="0">
                <a:solidFill>
                  <a:srgbClr val="FF0000"/>
                </a:solidFill>
              </a:rPr>
              <a:t>x</a:t>
            </a:r>
            <a:r>
              <a:rPr lang="en-US" altLang="en-US" sz="2400" smtClean="0"/>
              <a:t>: determines observed weight levels within classes</a:t>
            </a:r>
          </a:p>
          <a:p>
            <a:pPr>
              <a:lnSpc>
                <a:spcPct val="90000"/>
              </a:lnSpc>
              <a:buFont typeface="Arial" charset="0"/>
              <a:buNone/>
            </a:pPr>
            <a:r>
              <a:rPr lang="en-US" altLang="en-US" sz="2400" smtClean="0"/>
              <a:t>     For observed weight levels we use lifestyle factors such as </a:t>
            </a:r>
            <a:r>
              <a:rPr lang="en-US" altLang="en-US" sz="2400" b="1" smtClean="0">
                <a:solidFill>
                  <a:srgbClr val="0066FF"/>
                </a:solidFill>
              </a:rPr>
              <a:t>marital status and exercise levels</a:t>
            </a:r>
          </a:p>
          <a:p>
            <a:pPr>
              <a:lnSpc>
                <a:spcPct val="90000"/>
              </a:lnSpc>
            </a:pPr>
            <a:r>
              <a:rPr lang="en-US" altLang="en-US" sz="2400" b="1" smtClean="0">
                <a:solidFill>
                  <a:srgbClr val="FF0000"/>
                </a:solidFill>
              </a:rPr>
              <a:t>z</a:t>
            </a:r>
            <a:r>
              <a:rPr lang="en-US" altLang="en-US" sz="2400" smtClean="0"/>
              <a:t>: determines latent classes</a:t>
            </a:r>
          </a:p>
          <a:p>
            <a:pPr>
              <a:lnSpc>
                <a:spcPct val="90000"/>
              </a:lnSpc>
              <a:buFont typeface="Arial" charset="0"/>
              <a:buNone/>
            </a:pPr>
            <a:r>
              <a:rPr lang="en-US" altLang="en-US" sz="2400" smtClean="0"/>
              <a:t>     For latent class determination we use genetic proxies such as </a:t>
            </a:r>
            <a:r>
              <a:rPr lang="en-US" altLang="en-US" sz="2400" b="1" smtClean="0">
                <a:solidFill>
                  <a:srgbClr val="0066FF"/>
                </a:solidFill>
              </a:rPr>
              <a:t>age, gender and ethnicity</a:t>
            </a:r>
            <a:r>
              <a:rPr lang="en-US" altLang="en-US" sz="2400" smtClean="0"/>
              <a:t>: the things we can’t change</a:t>
            </a:r>
          </a:p>
          <a:p>
            <a:pPr>
              <a:lnSpc>
                <a:spcPct val="90000"/>
              </a:lnSpc>
            </a:pPr>
            <a:r>
              <a:rPr lang="en-US" altLang="en-US" sz="2400" b="1" smtClean="0">
                <a:solidFill>
                  <a:srgbClr val="FF0000"/>
                </a:solidFill>
              </a:rPr>
              <a:t>w</a:t>
            </a:r>
            <a:r>
              <a:rPr lang="en-US" altLang="en-US" sz="2400" smtClean="0"/>
              <a:t>: determines position of boundary parameters within classes</a:t>
            </a:r>
          </a:p>
          <a:p>
            <a:pPr>
              <a:lnSpc>
                <a:spcPct val="90000"/>
              </a:lnSpc>
              <a:buFont typeface="Arial" charset="0"/>
              <a:buNone/>
            </a:pPr>
            <a:r>
              <a:rPr lang="en-US" altLang="en-US" sz="2400" smtClean="0"/>
              <a:t>     For the boundary parameters we have: </a:t>
            </a:r>
            <a:r>
              <a:rPr lang="en-US" altLang="en-US" sz="2400" b="1" smtClean="0">
                <a:solidFill>
                  <a:srgbClr val="0066FF"/>
                </a:solidFill>
              </a:rPr>
              <a:t>weight-training intensity and age</a:t>
            </a:r>
            <a:r>
              <a:rPr lang="en-US" altLang="en-US" sz="2400" smtClean="0">
                <a:solidFill>
                  <a:srgbClr val="0066FF"/>
                </a:solidFill>
              </a:rPr>
              <a:t> </a:t>
            </a:r>
            <a:r>
              <a:rPr lang="en-US" altLang="en-US" sz="2400" smtClean="0"/>
              <a:t>(BMI inappropriate for the aged?) </a:t>
            </a:r>
            <a:r>
              <a:rPr lang="en-US" altLang="en-US" sz="2400" b="1" smtClean="0">
                <a:solidFill>
                  <a:srgbClr val="0066FF"/>
                </a:solidFill>
              </a:rPr>
              <a:t>pregnancy</a:t>
            </a:r>
            <a:r>
              <a:rPr lang="en-US" altLang="en-US" sz="2400" smtClean="0"/>
              <a:t> (small numbers and length of term unknown)</a:t>
            </a:r>
          </a:p>
        </p:txBody>
      </p:sp>
    </p:spTree>
    <p:extLst>
      <p:ext uri="{BB962C8B-B14F-4D97-AF65-F5344CB8AC3E}">
        <p14:creationId xmlns="" xmlns:p14="http://schemas.microsoft.com/office/powerpoint/2010/main" val="419310357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304800" y="609600"/>
            <a:ext cx="8229600" cy="1143000"/>
          </a:xfrm>
        </p:spPr>
        <p:txBody>
          <a:bodyPr/>
          <a:lstStyle/>
          <a:p>
            <a:r>
              <a:rPr lang="en-US" altLang="en-US" smtClean="0"/>
              <a:t>Data</a:t>
            </a:r>
          </a:p>
        </p:txBody>
      </p:sp>
      <p:sp>
        <p:nvSpPr>
          <p:cNvPr id="90115" name="Content Placeholder 2"/>
          <p:cNvSpPr>
            <a:spLocks noGrp="1"/>
          </p:cNvSpPr>
          <p:nvPr>
            <p:ph idx="1"/>
          </p:nvPr>
        </p:nvSpPr>
        <p:spPr>
          <a:xfrm>
            <a:off x="1143000" y="1905000"/>
            <a:ext cx="7391400" cy="3124200"/>
          </a:xfrm>
        </p:spPr>
        <p:txBody>
          <a:bodyPr/>
          <a:lstStyle/>
          <a:p>
            <a:pPr>
              <a:lnSpc>
                <a:spcPct val="80000"/>
              </a:lnSpc>
            </a:pPr>
            <a:r>
              <a:rPr lang="en-US" altLang="en-US" sz="3000" smtClean="0"/>
              <a:t>US National Health Interview Survey (2005); conducted by the National Center for Health Statistics</a:t>
            </a:r>
          </a:p>
          <a:p>
            <a:pPr>
              <a:lnSpc>
                <a:spcPct val="80000"/>
              </a:lnSpc>
            </a:pPr>
            <a:r>
              <a:rPr lang="en-US" altLang="en-US" sz="3000" smtClean="0"/>
              <a:t>Information on self-reported height and weight levels, BMI levels</a:t>
            </a:r>
          </a:p>
          <a:p>
            <a:pPr>
              <a:lnSpc>
                <a:spcPct val="80000"/>
              </a:lnSpc>
            </a:pPr>
            <a:r>
              <a:rPr lang="en-US" altLang="en-US" sz="3000" smtClean="0"/>
              <a:t>Demographic information</a:t>
            </a:r>
          </a:p>
          <a:p>
            <a:pPr>
              <a:lnSpc>
                <a:spcPct val="80000"/>
              </a:lnSpc>
            </a:pPr>
            <a:r>
              <a:rPr lang="en-US" altLang="en-US" sz="3000" smtClean="0"/>
              <a:t>Split sample (30,000+) by gender</a:t>
            </a:r>
          </a:p>
        </p:txBody>
      </p:sp>
    </p:spTree>
    <p:extLst>
      <p:ext uri="{BB962C8B-B14F-4D97-AF65-F5344CB8AC3E}">
        <p14:creationId xmlns="" xmlns:p14="http://schemas.microsoft.com/office/powerpoint/2010/main" val="280868521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457200" y="152400"/>
            <a:ext cx="8229600" cy="1143000"/>
          </a:xfrm>
        </p:spPr>
        <p:txBody>
          <a:bodyPr/>
          <a:lstStyle/>
          <a:p>
            <a:r>
              <a:rPr lang="en-US" altLang="en-US" sz="2800" smtClean="0"/>
              <a:t>Outcome Probabilities</a:t>
            </a:r>
          </a:p>
        </p:txBody>
      </p:sp>
      <p:sp>
        <p:nvSpPr>
          <p:cNvPr id="3" name="Content Placeholder 2"/>
          <p:cNvSpPr>
            <a:spLocks noGrp="1"/>
          </p:cNvSpPr>
          <p:nvPr>
            <p:ph idx="1"/>
          </p:nvPr>
        </p:nvSpPr>
        <p:spPr>
          <a:xfrm>
            <a:off x="609600" y="1295400"/>
            <a:ext cx="8229600" cy="1143000"/>
          </a:xfrm>
        </p:spPr>
        <p:txBody>
          <a:bodyPr>
            <a:normAutofit fontScale="92500"/>
          </a:bodyPr>
          <a:lstStyle/>
          <a:p>
            <a:pPr>
              <a:lnSpc>
                <a:spcPct val="80000"/>
              </a:lnSpc>
              <a:defRPr/>
            </a:pPr>
            <a:r>
              <a:rPr lang="en-US" sz="1800" smtClean="0"/>
              <a:t>Class 0 dominated by normal and overweight probabilities ‘normal weight’ class</a:t>
            </a:r>
          </a:p>
          <a:p>
            <a:pPr>
              <a:lnSpc>
                <a:spcPct val="80000"/>
              </a:lnSpc>
              <a:defRPr/>
            </a:pPr>
            <a:r>
              <a:rPr lang="en-US" sz="1800" smtClean="0"/>
              <a:t>Class 1 dominated by probabilities at top end of the scale ‘non-normal weight’</a:t>
            </a:r>
          </a:p>
          <a:p>
            <a:pPr>
              <a:lnSpc>
                <a:spcPct val="80000"/>
              </a:lnSpc>
              <a:defRPr/>
            </a:pPr>
            <a:r>
              <a:rPr lang="en-US" sz="1800" smtClean="0"/>
              <a:t>Unobservables for weight class membership, negatively correlated with those determining weight levels:</a:t>
            </a:r>
          </a:p>
        </p:txBody>
      </p:sp>
      <p:pic>
        <p:nvPicPr>
          <p:cNvPr id="92164" name="Picture 2"/>
          <p:cNvPicPr>
            <a:picLocks noChangeAspect="1" noChangeArrowheads="1"/>
          </p:cNvPicPr>
          <p:nvPr/>
        </p:nvPicPr>
        <p:blipFill>
          <a:blip r:embed="rId3" cstate="print"/>
          <a:srcRect/>
          <a:stretch>
            <a:fillRect/>
          </a:stretch>
        </p:blipFill>
        <p:spPr bwMode="auto">
          <a:xfrm>
            <a:off x="1752600" y="2438400"/>
            <a:ext cx="5638800" cy="4065588"/>
          </a:xfrm>
          <a:prstGeom prst="rect">
            <a:avLst/>
          </a:prstGeom>
          <a:noFill/>
          <a:ln w="9525">
            <a:noFill/>
            <a:miter lim="800000"/>
            <a:headEnd/>
            <a:tailEnd/>
          </a:ln>
        </p:spPr>
      </p:pic>
    </p:spTree>
    <p:extLst>
      <p:ext uri="{BB962C8B-B14F-4D97-AF65-F5344CB8AC3E}">
        <p14:creationId xmlns="" xmlns:p14="http://schemas.microsoft.com/office/powerpoint/2010/main" val="214886121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457200" y="457200"/>
            <a:ext cx="8229600" cy="1143000"/>
          </a:xfrm>
        </p:spPr>
        <p:txBody>
          <a:bodyPr/>
          <a:lstStyle/>
          <a:p>
            <a:r>
              <a:rPr lang="en-US" altLang="en-US" smtClean="0"/>
              <a:t>Classification (Latent Probit) Model</a:t>
            </a:r>
          </a:p>
        </p:txBody>
      </p:sp>
      <p:pic>
        <p:nvPicPr>
          <p:cNvPr id="95235" name="Picture 5"/>
          <p:cNvPicPr>
            <a:picLocks noChangeAspect="1" noChangeArrowheads="1"/>
          </p:cNvPicPr>
          <p:nvPr/>
        </p:nvPicPr>
        <p:blipFill>
          <a:blip r:embed="rId3" cstate="print"/>
          <a:srcRect/>
          <a:stretch>
            <a:fillRect/>
          </a:stretch>
        </p:blipFill>
        <p:spPr bwMode="auto">
          <a:xfrm>
            <a:off x="762000" y="1828800"/>
            <a:ext cx="7543800" cy="3702050"/>
          </a:xfrm>
          <a:prstGeom prst="rect">
            <a:avLst/>
          </a:prstGeom>
          <a:noFill/>
          <a:ln w="9525">
            <a:noFill/>
            <a:miter lim="800000"/>
            <a:headEnd/>
            <a:tailEnd/>
          </a:ln>
        </p:spPr>
      </p:pic>
      <p:sp>
        <p:nvSpPr>
          <p:cNvPr id="4" name="Rectangle 3"/>
          <p:cNvSpPr/>
          <p:nvPr/>
        </p:nvSpPr>
        <p:spPr>
          <a:xfrm>
            <a:off x="812800" y="2379663"/>
            <a:ext cx="4140200" cy="3106737"/>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819150" y="1854200"/>
            <a:ext cx="7410450" cy="525463"/>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363651510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457200" y="152400"/>
            <a:ext cx="8229600" cy="1143000"/>
          </a:xfrm>
        </p:spPr>
        <p:txBody>
          <a:bodyPr/>
          <a:lstStyle/>
          <a:p>
            <a:r>
              <a:rPr lang="en-US" altLang="en-US" smtClean="0"/>
              <a:t>BMI Ordered Choice Model</a:t>
            </a:r>
          </a:p>
        </p:txBody>
      </p:sp>
      <p:sp>
        <p:nvSpPr>
          <p:cNvPr id="97283" name="Content Placeholder 2"/>
          <p:cNvSpPr>
            <a:spLocks noGrp="1"/>
          </p:cNvSpPr>
          <p:nvPr>
            <p:ph idx="1"/>
          </p:nvPr>
        </p:nvSpPr>
        <p:spPr>
          <a:xfrm>
            <a:off x="762000" y="1447800"/>
            <a:ext cx="7848600" cy="1981200"/>
          </a:xfrm>
        </p:spPr>
        <p:txBody>
          <a:bodyPr/>
          <a:lstStyle/>
          <a:p>
            <a:pPr>
              <a:lnSpc>
                <a:spcPct val="80000"/>
              </a:lnSpc>
            </a:pPr>
            <a:r>
              <a:rPr lang="en-US" altLang="en-US" sz="1800" smtClean="0"/>
              <a:t>Conditional on class membership, lifestyle factors</a:t>
            </a:r>
          </a:p>
          <a:p>
            <a:pPr>
              <a:lnSpc>
                <a:spcPct val="80000"/>
              </a:lnSpc>
            </a:pPr>
            <a:r>
              <a:rPr lang="en-US" altLang="en-US" sz="1800" smtClean="0"/>
              <a:t>Marriage comfort factor only for normal class women</a:t>
            </a:r>
          </a:p>
          <a:p>
            <a:pPr>
              <a:lnSpc>
                <a:spcPct val="80000"/>
              </a:lnSpc>
            </a:pPr>
            <a:r>
              <a:rPr lang="en-US" altLang="en-US" sz="1800" smtClean="0"/>
              <a:t>Both classes associated with income, education</a:t>
            </a:r>
          </a:p>
          <a:p>
            <a:pPr>
              <a:lnSpc>
                <a:spcPct val="80000"/>
              </a:lnSpc>
            </a:pPr>
            <a:r>
              <a:rPr lang="en-US" altLang="en-US" sz="1800" smtClean="0"/>
              <a:t>Exercise effects similar in magnitude</a:t>
            </a:r>
          </a:p>
          <a:p>
            <a:pPr>
              <a:lnSpc>
                <a:spcPct val="80000"/>
              </a:lnSpc>
            </a:pPr>
            <a:r>
              <a:rPr lang="en-US" altLang="en-US" sz="1800" smtClean="0"/>
              <a:t>Exercise intensity only important for ‘non-normal’ class:</a:t>
            </a:r>
          </a:p>
          <a:p>
            <a:pPr>
              <a:lnSpc>
                <a:spcPct val="80000"/>
              </a:lnSpc>
            </a:pPr>
            <a:r>
              <a:rPr lang="en-US" altLang="en-US" sz="1800" smtClean="0"/>
              <a:t>Home ownership only important for .non-normal.class, and negative: result of differing socieconomic status distributions across classes?</a:t>
            </a:r>
          </a:p>
        </p:txBody>
      </p:sp>
      <p:pic>
        <p:nvPicPr>
          <p:cNvPr id="97284" name="Picture 5"/>
          <p:cNvPicPr>
            <a:picLocks noChangeAspect="1" noChangeArrowheads="1"/>
          </p:cNvPicPr>
          <p:nvPr/>
        </p:nvPicPr>
        <p:blipFill>
          <a:blip r:embed="rId3" cstate="print"/>
          <a:srcRect/>
          <a:stretch>
            <a:fillRect/>
          </a:stretch>
        </p:blipFill>
        <p:spPr bwMode="auto">
          <a:xfrm>
            <a:off x="685800" y="3581400"/>
            <a:ext cx="3886200" cy="2090738"/>
          </a:xfrm>
          <a:prstGeom prst="rect">
            <a:avLst/>
          </a:prstGeom>
          <a:noFill/>
          <a:ln w="9525">
            <a:noFill/>
            <a:miter lim="800000"/>
            <a:headEnd/>
            <a:tailEnd/>
          </a:ln>
        </p:spPr>
      </p:pic>
      <p:pic>
        <p:nvPicPr>
          <p:cNvPr id="97285" name="Picture 5"/>
          <p:cNvPicPr>
            <a:picLocks noChangeAspect="1" noChangeArrowheads="1"/>
          </p:cNvPicPr>
          <p:nvPr/>
        </p:nvPicPr>
        <p:blipFill>
          <a:blip r:embed="rId4" cstate="print"/>
          <a:srcRect/>
          <a:stretch>
            <a:fillRect/>
          </a:stretch>
        </p:blipFill>
        <p:spPr bwMode="auto">
          <a:xfrm>
            <a:off x="4724400" y="3587750"/>
            <a:ext cx="3883025" cy="2084388"/>
          </a:xfrm>
          <a:prstGeom prst="rect">
            <a:avLst/>
          </a:prstGeom>
          <a:noFill/>
          <a:ln w="9525">
            <a:noFill/>
            <a:miter lim="800000"/>
            <a:headEnd/>
            <a:tailEnd/>
          </a:ln>
        </p:spPr>
      </p:pic>
      <p:sp>
        <p:nvSpPr>
          <p:cNvPr id="2" name="Rectangle 1"/>
          <p:cNvSpPr/>
          <p:nvPr/>
        </p:nvSpPr>
        <p:spPr>
          <a:xfrm>
            <a:off x="703263" y="3614738"/>
            <a:ext cx="7904162" cy="220662"/>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693738" y="3835400"/>
            <a:ext cx="1668462" cy="1836738"/>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08538" y="3852863"/>
            <a:ext cx="1668462" cy="1819275"/>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294590188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Grp="1"/>
          </p:cNvSpPr>
          <p:nvPr>
            <p:ph type="title"/>
          </p:nvPr>
        </p:nvSpPr>
        <p:spPr>
          <a:xfrm>
            <a:off x="457200" y="228600"/>
            <a:ext cx="8229600" cy="1143000"/>
          </a:xfrm>
        </p:spPr>
        <p:txBody>
          <a:bodyPr/>
          <a:lstStyle/>
          <a:p>
            <a:r>
              <a:rPr lang="en-US" altLang="en-US" smtClean="0"/>
              <a:t>Effects of Aging on Weight Class</a:t>
            </a:r>
          </a:p>
        </p:txBody>
      </p:sp>
      <p:pic>
        <p:nvPicPr>
          <p:cNvPr id="99331" name="Picture 5"/>
          <p:cNvPicPr>
            <a:picLocks noChangeAspect="1" noChangeArrowheads="1"/>
          </p:cNvPicPr>
          <p:nvPr/>
        </p:nvPicPr>
        <p:blipFill>
          <a:blip r:embed="rId3" cstate="print"/>
          <a:srcRect/>
          <a:stretch>
            <a:fillRect/>
          </a:stretch>
        </p:blipFill>
        <p:spPr bwMode="auto">
          <a:xfrm>
            <a:off x="381000" y="1371600"/>
            <a:ext cx="8382000" cy="5321300"/>
          </a:xfrm>
          <a:prstGeom prst="rect">
            <a:avLst/>
          </a:prstGeom>
          <a:noFill/>
          <a:ln w="9525">
            <a:noFill/>
            <a:miter lim="800000"/>
            <a:headEnd/>
            <a:tailEnd/>
          </a:ln>
        </p:spPr>
      </p:pic>
    </p:spTree>
    <p:extLst>
      <p:ext uri="{BB962C8B-B14F-4D97-AF65-F5344CB8AC3E}">
        <p14:creationId xmlns="" xmlns:p14="http://schemas.microsoft.com/office/powerpoint/2010/main" val="343146456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p:nvPr>
        </p:nvSpPr>
        <p:spPr>
          <a:xfrm>
            <a:off x="457200" y="274638"/>
            <a:ext cx="8229600" cy="944562"/>
          </a:xfrm>
        </p:spPr>
        <p:txBody>
          <a:bodyPr/>
          <a:lstStyle/>
          <a:p>
            <a:r>
              <a:rPr lang="en-US" altLang="en-US" smtClean="0"/>
              <a:t>Effect of Education on Probabilities</a:t>
            </a:r>
          </a:p>
        </p:txBody>
      </p:sp>
      <p:pic>
        <p:nvPicPr>
          <p:cNvPr id="101379" name="Picture 4"/>
          <p:cNvPicPr>
            <a:picLocks noChangeAspect="1" noChangeArrowheads="1"/>
          </p:cNvPicPr>
          <p:nvPr/>
        </p:nvPicPr>
        <p:blipFill>
          <a:blip r:embed="rId3" cstate="print"/>
          <a:srcRect/>
          <a:stretch>
            <a:fillRect/>
          </a:stretch>
        </p:blipFill>
        <p:spPr bwMode="auto">
          <a:xfrm>
            <a:off x="228600" y="1143000"/>
            <a:ext cx="8763000" cy="5638800"/>
          </a:xfrm>
          <a:prstGeom prst="rect">
            <a:avLst/>
          </a:prstGeom>
          <a:noFill/>
          <a:ln w="9525">
            <a:noFill/>
            <a:miter lim="800000"/>
            <a:headEnd/>
            <a:tailEnd/>
          </a:ln>
        </p:spPr>
      </p:pic>
    </p:spTree>
    <p:extLst>
      <p:ext uri="{BB962C8B-B14F-4D97-AF65-F5344CB8AC3E}">
        <p14:creationId xmlns="" xmlns:p14="http://schemas.microsoft.com/office/powerpoint/2010/main" val="298423184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p:cNvSpPr>
          <p:nvPr>
            <p:ph type="title"/>
          </p:nvPr>
        </p:nvSpPr>
        <p:spPr>
          <a:xfrm>
            <a:off x="457200" y="76200"/>
            <a:ext cx="8229600" cy="1143000"/>
          </a:xfrm>
        </p:spPr>
        <p:txBody>
          <a:bodyPr/>
          <a:lstStyle/>
          <a:p>
            <a:r>
              <a:rPr lang="en-US" altLang="en-US" smtClean="0"/>
              <a:t>Effect of Income on Probabilities</a:t>
            </a:r>
          </a:p>
        </p:txBody>
      </p:sp>
      <p:pic>
        <p:nvPicPr>
          <p:cNvPr id="103427" name="Picture 5"/>
          <p:cNvPicPr>
            <a:picLocks noChangeAspect="1" noChangeArrowheads="1"/>
          </p:cNvPicPr>
          <p:nvPr/>
        </p:nvPicPr>
        <p:blipFill>
          <a:blip r:embed="rId3" cstate="print"/>
          <a:srcRect/>
          <a:stretch>
            <a:fillRect/>
          </a:stretch>
        </p:blipFill>
        <p:spPr bwMode="auto">
          <a:xfrm>
            <a:off x="457200" y="1219200"/>
            <a:ext cx="8423275" cy="5441950"/>
          </a:xfrm>
          <a:prstGeom prst="rect">
            <a:avLst/>
          </a:prstGeom>
          <a:noFill/>
          <a:ln w="9525">
            <a:noFill/>
            <a:miter lim="800000"/>
            <a:headEnd/>
            <a:tailEnd/>
          </a:ln>
        </p:spPr>
      </p:pic>
    </p:spTree>
    <p:extLst>
      <p:ext uri="{BB962C8B-B14F-4D97-AF65-F5344CB8AC3E}">
        <p14:creationId xmlns="" xmlns:p14="http://schemas.microsoft.com/office/powerpoint/2010/main" val="213881330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idx="4294967295"/>
          </p:nvPr>
        </p:nvSpPr>
        <p:spPr>
          <a:xfrm>
            <a:off x="0" y="762000"/>
            <a:ext cx="8229600" cy="1143000"/>
          </a:xfrm>
        </p:spPr>
        <p:txBody>
          <a:bodyPr anchor="ctr"/>
          <a:lstStyle/>
          <a:p>
            <a:pPr eaLnBrk="1" hangingPunct="1"/>
            <a:r>
              <a:rPr lang="en-US" altLang="en-US" smtClean="0">
                <a:latin typeface="Arial" charset="0"/>
                <a:cs typeface="Arial" charset="0"/>
              </a:rPr>
              <a:t>Obesity</a:t>
            </a:r>
          </a:p>
        </p:txBody>
      </p:sp>
      <p:sp>
        <p:nvSpPr>
          <p:cNvPr id="107523" name="Content Placeholder 2"/>
          <p:cNvSpPr>
            <a:spLocks noGrp="1"/>
          </p:cNvSpPr>
          <p:nvPr>
            <p:ph idx="4294967295"/>
          </p:nvPr>
        </p:nvSpPr>
        <p:spPr>
          <a:xfrm>
            <a:off x="914400" y="1905000"/>
            <a:ext cx="8229600" cy="4302125"/>
          </a:xfrm>
        </p:spPr>
        <p:txBody>
          <a:bodyPr/>
          <a:lstStyle/>
          <a:p>
            <a:pPr eaLnBrk="1" hangingPunct="1">
              <a:lnSpc>
                <a:spcPct val="80000"/>
              </a:lnSpc>
            </a:pPr>
            <a:r>
              <a:rPr lang="en-US" altLang="en-US" sz="1800" smtClean="0"/>
              <a:t>The International Obesity Taskforce (http://www.iotf.org) calls obesity one of the most important medical and public health problems of our time.</a:t>
            </a:r>
          </a:p>
          <a:p>
            <a:pPr eaLnBrk="1" hangingPunct="1">
              <a:lnSpc>
                <a:spcPct val="80000"/>
              </a:lnSpc>
            </a:pPr>
            <a:r>
              <a:rPr lang="en-US" altLang="en-US" sz="1800" smtClean="0"/>
              <a:t>Defined as a condition of excess body fat; associated with a large number of debilitating and life-threatening disorders</a:t>
            </a:r>
          </a:p>
          <a:p>
            <a:pPr eaLnBrk="1" hangingPunct="1">
              <a:lnSpc>
                <a:spcPct val="80000"/>
              </a:lnSpc>
            </a:pPr>
            <a:r>
              <a:rPr lang="en-US" altLang="en-US" sz="1800" smtClean="0"/>
              <a:t>Health experts argue that given an individual’s height, their weight should lie within a certain range</a:t>
            </a:r>
          </a:p>
          <a:p>
            <a:pPr lvl="1" eaLnBrk="1" hangingPunct="1">
              <a:lnSpc>
                <a:spcPct val="80000"/>
              </a:lnSpc>
            </a:pPr>
            <a:r>
              <a:rPr lang="en-US" altLang="en-US" sz="1600" smtClean="0"/>
              <a:t>Most common measure = Body Mass Index (BMI):</a:t>
            </a:r>
          </a:p>
          <a:p>
            <a:pPr lvl="1" eaLnBrk="1" hangingPunct="1">
              <a:lnSpc>
                <a:spcPct val="80000"/>
              </a:lnSpc>
            </a:pPr>
            <a:r>
              <a:rPr lang="en-US" altLang="en-US" sz="1600" smtClean="0"/>
              <a:t>Weight (Kg)/height(Meters)</a:t>
            </a:r>
            <a:r>
              <a:rPr lang="en-US" altLang="en-US" sz="1600" baseline="30000" smtClean="0"/>
              <a:t>2</a:t>
            </a:r>
            <a:endParaRPr lang="en-US" altLang="en-US" sz="1600" smtClean="0"/>
          </a:p>
          <a:p>
            <a:pPr eaLnBrk="1" hangingPunct="1">
              <a:lnSpc>
                <a:spcPct val="80000"/>
              </a:lnSpc>
            </a:pPr>
            <a:r>
              <a:rPr lang="en-US" altLang="en-US" sz="1800" smtClean="0"/>
              <a:t>WHO guidelines: </a:t>
            </a:r>
          </a:p>
          <a:p>
            <a:pPr lvl="1" eaLnBrk="1" hangingPunct="1">
              <a:lnSpc>
                <a:spcPct val="80000"/>
              </a:lnSpc>
            </a:pPr>
            <a:r>
              <a:rPr lang="en-US" altLang="en-US" sz="1600" smtClean="0"/>
              <a:t>BMI &lt; 18.5 are underweight</a:t>
            </a:r>
          </a:p>
          <a:p>
            <a:pPr lvl="1" eaLnBrk="1" hangingPunct="1">
              <a:lnSpc>
                <a:spcPct val="80000"/>
              </a:lnSpc>
            </a:pPr>
            <a:r>
              <a:rPr lang="en-US" altLang="en-US" sz="1600" smtClean="0"/>
              <a:t>18.5 &lt; BMI </a:t>
            </a:r>
            <a:r>
              <a:rPr lang="en-US" altLang="en-US" sz="1600" u="sng" smtClean="0"/>
              <a:t>&lt;</a:t>
            </a:r>
            <a:r>
              <a:rPr lang="en-US" altLang="en-US" sz="1600" smtClean="0"/>
              <a:t> 25 are normal</a:t>
            </a:r>
          </a:p>
          <a:p>
            <a:pPr lvl="1" eaLnBrk="1" hangingPunct="1">
              <a:lnSpc>
                <a:spcPct val="80000"/>
              </a:lnSpc>
            </a:pPr>
            <a:r>
              <a:rPr lang="en-US" altLang="en-US" sz="1600" smtClean="0"/>
              <a:t>25 &lt; BMI </a:t>
            </a:r>
            <a:r>
              <a:rPr lang="en-US" altLang="en-US" sz="1600" u="sng" smtClean="0"/>
              <a:t>&lt;</a:t>
            </a:r>
            <a:r>
              <a:rPr lang="en-US" altLang="en-US" sz="1600" smtClean="0"/>
              <a:t> 30 are overweight</a:t>
            </a:r>
          </a:p>
          <a:p>
            <a:pPr lvl="1" eaLnBrk="1" hangingPunct="1">
              <a:lnSpc>
                <a:spcPct val="80000"/>
              </a:lnSpc>
            </a:pPr>
            <a:r>
              <a:rPr lang="en-US" altLang="en-US" sz="1600" smtClean="0"/>
              <a:t>BMI &gt; 30 are obese</a:t>
            </a:r>
          </a:p>
          <a:p>
            <a:pPr eaLnBrk="1" hangingPunct="1">
              <a:lnSpc>
                <a:spcPct val="80000"/>
              </a:lnSpc>
            </a:pPr>
            <a:r>
              <a:rPr lang="en-US" altLang="en-US" sz="1800" smtClean="0"/>
              <a:t>Around 300 million people worldwide are obese, a figure likely to rise</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idx="4294967295"/>
          </p:nvPr>
        </p:nvSpPr>
        <p:spPr>
          <a:xfrm>
            <a:off x="914400" y="609600"/>
            <a:ext cx="8229600" cy="1143000"/>
          </a:xfrm>
        </p:spPr>
        <p:txBody>
          <a:bodyPr anchor="ctr"/>
          <a:lstStyle/>
          <a:p>
            <a:pPr eaLnBrk="1" hangingPunct="1"/>
            <a:r>
              <a:rPr lang="en-US" altLang="en-US" smtClean="0">
                <a:latin typeface="Arial" charset="0"/>
                <a:cs typeface="Arial" charset="0"/>
              </a:rPr>
              <a:t>Models for BMI</a:t>
            </a:r>
          </a:p>
        </p:txBody>
      </p:sp>
      <p:sp>
        <p:nvSpPr>
          <p:cNvPr id="109571" name="Content Placeholder 2"/>
          <p:cNvSpPr>
            <a:spLocks noGrp="1"/>
          </p:cNvSpPr>
          <p:nvPr>
            <p:ph idx="4294967295"/>
          </p:nvPr>
        </p:nvSpPr>
        <p:spPr>
          <a:xfrm>
            <a:off x="914400" y="1828800"/>
            <a:ext cx="8229600" cy="4302125"/>
          </a:xfrm>
        </p:spPr>
        <p:txBody>
          <a:bodyPr/>
          <a:lstStyle/>
          <a:p>
            <a:pPr eaLnBrk="1" hangingPunct="1">
              <a:lnSpc>
                <a:spcPct val="80000"/>
              </a:lnSpc>
              <a:buFont typeface="Wingdings" pitchFamily="2" charset="2"/>
              <a:buNone/>
            </a:pPr>
            <a:r>
              <a:rPr lang="en-US" altLang="en-US" sz="2600" b="1" u="sng" smtClean="0">
                <a:solidFill>
                  <a:srgbClr val="FF0000"/>
                </a:solidFill>
              </a:rPr>
              <a:t>Simple Regression Approach Based on Actual BMI:</a:t>
            </a:r>
          </a:p>
          <a:p>
            <a:pPr eaLnBrk="1" hangingPunct="1">
              <a:lnSpc>
                <a:spcPct val="80000"/>
              </a:lnSpc>
              <a:buFont typeface="Wingdings" pitchFamily="2" charset="2"/>
              <a:buNone/>
            </a:pPr>
            <a:r>
              <a:rPr lang="en-US" altLang="en-US" sz="2600" smtClean="0"/>
              <a:t>	</a:t>
            </a:r>
            <a:r>
              <a:rPr lang="en-US" altLang="en-US" sz="2600" i="1" smtClean="0"/>
              <a:t>BMI</a:t>
            </a:r>
            <a:r>
              <a:rPr lang="en-US" altLang="en-US" sz="2600" smtClean="0"/>
              <a:t>*  =  </a:t>
            </a:r>
            <a:r>
              <a:rPr lang="en-US" altLang="en-US" sz="2600" b="1" smtClean="0">
                <a:sym typeface="Symbol" pitchFamily="18" charset="2"/>
              </a:rPr>
              <a:t></a:t>
            </a:r>
            <a:r>
              <a:rPr lang="en-US" altLang="en-US" sz="2600" b="1" smtClean="0"/>
              <a:t>′x</a:t>
            </a:r>
            <a:r>
              <a:rPr lang="en-US" altLang="en-US" sz="2600" smtClean="0"/>
              <a:t>  +  </a:t>
            </a:r>
            <a:r>
              <a:rPr lang="en-US" altLang="en-US" sz="2600" smtClean="0">
                <a:sym typeface="Symbol" pitchFamily="18" charset="2"/>
              </a:rPr>
              <a:t></a:t>
            </a:r>
            <a:r>
              <a:rPr lang="en-US" altLang="en-US" sz="2600" smtClean="0"/>
              <a:t>,  </a:t>
            </a:r>
            <a:r>
              <a:rPr lang="en-US" altLang="en-US" sz="2600" smtClean="0">
                <a:sym typeface="Symbol" pitchFamily="18" charset="2"/>
              </a:rPr>
              <a:t></a:t>
            </a:r>
            <a:r>
              <a:rPr lang="en-US" altLang="en-US" sz="2600" smtClean="0"/>
              <a:t>  ~  N[0,</a:t>
            </a:r>
            <a:r>
              <a:rPr lang="en-US" altLang="en-US" sz="2600" smtClean="0">
                <a:sym typeface="Symbol" pitchFamily="18" charset="2"/>
              </a:rPr>
              <a:t></a:t>
            </a:r>
            <a:r>
              <a:rPr lang="en-US" altLang="en-US" sz="2600" baseline="30000" smtClean="0"/>
              <a:t>2</a:t>
            </a:r>
            <a:r>
              <a:rPr lang="en-US" altLang="en-US" sz="2600" smtClean="0"/>
              <a:t>]</a:t>
            </a:r>
          </a:p>
          <a:p>
            <a:pPr eaLnBrk="1" hangingPunct="1">
              <a:lnSpc>
                <a:spcPct val="80000"/>
              </a:lnSpc>
              <a:buFont typeface="Wingdings" pitchFamily="2" charset="2"/>
              <a:buNone/>
            </a:pPr>
            <a:r>
              <a:rPr lang="en-US" altLang="en-US" sz="2600" smtClean="0"/>
              <a:t>    No accommodation of heterogeneity</a:t>
            </a:r>
          </a:p>
          <a:p>
            <a:pPr eaLnBrk="1" hangingPunct="1">
              <a:lnSpc>
                <a:spcPct val="80000"/>
              </a:lnSpc>
              <a:buFont typeface="Wingdings" pitchFamily="2" charset="2"/>
              <a:buNone/>
            </a:pPr>
            <a:r>
              <a:rPr lang="en-US" altLang="en-US" sz="2600" smtClean="0"/>
              <a:t>    Rigid measurement by the guidelines</a:t>
            </a:r>
          </a:p>
          <a:p>
            <a:pPr eaLnBrk="1" hangingPunct="1">
              <a:lnSpc>
                <a:spcPct val="80000"/>
              </a:lnSpc>
              <a:buFont typeface="Wingdings" pitchFamily="2" charset="2"/>
              <a:buNone/>
            </a:pPr>
            <a:r>
              <a:rPr lang="en-US" altLang="en-US" sz="2600" b="1" u="sng" smtClean="0">
                <a:solidFill>
                  <a:srgbClr val="FF0000"/>
                </a:solidFill>
              </a:rPr>
              <a:t>Interval Censored Regression Approach</a:t>
            </a:r>
          </a:p>
          <a:p>
            <a:pPr eaLnBrk="1" hangingPunct="1">
              <a:lnSpc>
                <a:spcPct val="80000"/>
              </a:lnSpc>
              <a:buFont typeface="Wingdings" pitchFamily="2" charset="2"/>
              <a:buNone/>
            </a:pPr>
            <a:r>
              <a:rPr lang="en-US" altLang="en-US" sz="2600" smtClean="0"/>
              <a:t>	</a:t>
            </a:r>
            <a:r>
              <a:rPr lang="en-US" altLang="en-US" sz="2600" i="1" smtClean="0"/>
              <a:t>WT</a:t>
            </a:r>
            <a:r>
              <a:rPr lang="en-US" altLang="en-US" sz="2600" smtClean="0"/>
              <a:t>    =  	0  if  </a:t>
            </a:r>
            <a:r>
              <a:rPr lang="en-US" altLang="en-US" sz="2600" i="1" smtClean="0"/>
              <a:t>BMI</a:t>
            </a:r>
            <a:r>
              <a:rPr lang="en-US" altLang="en-US" sz="2600" smtClean="0"/>
              <a:t>*  </a:t>
            </a:r>
            <a:r>
              <a:rPr lang="en-US" altLang="en-US" sz="2600" u="sng" smtClean="0"/>
              <a:t>&lt;</a:t>
            </a:r>
            <a:r>
              <a:rPr lang="en-US" altLang="en-US" sz="2600" smtClean="0"/>
              <a:t>  25		   Normal</a:t>
            </a:r>
          </a:p>
          <a:p>
            <a:pPr eaLnBrk="1" hangingPunct="1">
              <a:lnSpc>
                <a:spcPct val="80000"/>
              </a:lnSpc>
              <a:buFont typeface="Wingdings" pitchFamily="2" charset="2"/>
              <a:buNone/>
            </a:pPr>
            <a:r>
              <a:rPr lang="en-US" altLang="en-US" sz="2600" smtClean="0"/>
              <a:t>		 	1  if  25  &lt;  </a:t>
            </a:r>
            <a:r>
              <a:rPr lang="en-US" altLang="en-US" sz="2600" i="1" smtClean="0"/>
              <a:t>BMI</a:t>
            </a:r>
            <a:r>
              <a:rPr lang="en-US" altLang="en-US" sz="2600" smtClean="0"/>
              <a:t>*  </a:t>
            </a:r>
            <a:r>
              <a:rPr lang="en-US" altLang="en-US" sz="2600" u="sng" smtClean="0"/>
              <a:t>&lt;</a:t>
            </a:r>
            <a:r>
              <a:rPr lang="en-US" altLang="en-US" sz="2600" smtClean="0"/>
              <a:t>  30	   Overweight</a:t>
            </a:r>
          </a:p>
          <a:p>
            <a:pPr eaLnBrk="1" hangingPunct="1">
              <a:lnSpc>
                <a:spcPct val="80000"/>
              </a:lnSpc>
              <a:buFont typeface="Wingdings" pitchFamily="2" charset="2"/>
              <a:buNone/>
            </a:pPr>
            <a:r>
              <a:rPr lang="en-US" altLang="en-US" sz="2600" smtClean="0"/>
              <a:t>		  	2  if  </a:t>
            </a:r>
            <a:r>
              <a:rPr lang="en-US" altLang="en-US" sz="2600" i="1" smtClean="0"/>
              <a:t>BMI</a:t>
            </a:r>
            <a:r>
              <a:rPr lang="en-US" altLang="en-US" sz="2600" smtClean="0"/>
              <a:t>*  &gt; 30		   Obese</a:t>
            </a:r>
          </a:p>
          <a:p>
            <a:pPr eaLnBrk="1" hangingPunct="1">
              <a:lnSpc>
                <a:spcPct val="80000"/>
              </a:lnSpc>
              <a:buFont typeface="Wingdings" pitchFamily="2" charset="2"/>
              <a:buNone/>
            </a:pPr>
            <a:r>
              <a:rPr lang="en-US" altLang="en-US" sz="2600" smtClean="0"/>
              <a:t>    Inadequate accommodation of heterogeneity</a:t>
            </a:r>
            <a:br>
              <a:rPr lang="en-US" altLang="en-US" sz="2600" smtClean="0"/>
            </a:br>
            <a:r>
              <a:rPr lang="en-US" altLang="en-US" sz="2600" smtClean="0"/>
              <a:t>Inflexible reliance on WHO classification</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idx="4294967295"/>
          </p:nvPr>
        </p:nvSpPr>
        <p:spPr>
          <a:xfrm>
            <a:off x="914400" y="838200"/>
            <a:ext cx="8229600" cy="1143000"/>
          </a:xfrm>
        </p:spPr>
        <p:txBody>
          <a:bodyPr anchor="ctr"/>
          <a:lstStyle/>
          <a:p>
            <a:pPr eaLnBrk="1" hangingPunct="1"/>
            <a:r>
              <a:rPr lang="en-US" altLang="en-US" smtClean="0">
                <a:latin typeface="Arial" charset="0"/>
                <a:cs typeface="Arial" charset="0"/>
              </a:rPr>
              <a:t>An Ordered Probit Approach</a:t>
            </a:r>
          </a:p>
        </p:txBody>
      </p:sp>
      <p:sp>
        <p:nvSpPr>
          <p:cNvPr id="111619" name="Content Placeholder 2"/>
          <p:cNvSpPr>
            <a:spLocks noGrp="1"/>
          </p:cNvSpPr>
          <p:nvPr>
            <p:ph idx="4294967295"/>
          </p:nvPr>
        </p:nvSpPr>
        <p:spPr>
          <a:xfrm>
            <a:off x="228600" y="1828800"/>
            <a:ext cx="8686800" cy="4302125"/>
          </a:xfrm>
        </p:spPr>
        <p:txBody>
          <a:bodyPr/>
          <a:lstStyle/>
          <a:p>
            <a:pPr eaLnBrk="1" hangingPunct="1">
              <a:buFont typeface="Wingdings" pitchFamily="2" charset="2"/>
              <a:buNone/>
            </a:pPr>
            <a:r>
              <a:rPr lang="en-US" altLang="en-US" b="1" smtClean="0"/>
              <a:t>A Latent Regression</a:t>
            </a:r>
            <a:r>
              <a:rPr lang="en-US" altLang="en-US" smtClean="0"/>
              <a:t> Model for “</a:t>
            </a:r>
            <a:r>
              <a:rPr lang="en-US" altLang="en-US" b="1" smtClean="0">
                <a:solidFill>
                  <a:srgbClr val="FF0000"/>
                </a:solidFill>
              </a:rPr>
              <a:t>True BMI</a:t>
            </a:r>
            <a:r>
              <a:rPr lang="en-US" altLang="en-US" smtClean="0"/>
              <a:t>”</a:t>
            </a:r>
          </a:p>
          <a:p>
            <a:pPr eaLnBrk="1" hangingPunct="1">
              <a:buFont typeface="Wingdings" pitchFamily="2" charset="2"/>
              <a:buNone/>
            </a:pPr>
            <a:r>
              <a:rPr lang="en-US" altLang="en-US" i="1" smtClean="0"/>
              <a:t>	BMI</a:t>
            </a:r>
            <a:r>
              <a:rPr lang="en-US" altLang="en-US" smtClean="0"/>
              <a:t>*   =   </a:t>
            </a:r>
            <a:r>
              <a:rPr lang="en-US" altLang="en-US" b="1" smtClean="0">
                <a:sym typeface="Symbol" pitchFamily="18" charset="2"/>
              </a:rPr>
              <a:t></a:t>
            </a:r>
            <a:r>
              <a:rPr lang="en-US" altLang="en-US" b="1" smtClean="0"/>
              <a:t>′x</a:t>
            </a:r>
            <a:r>
              <a:rPr lang="en-US" altLang="en-US" smtClean="0"/>
              <a:t>  +  </a:t>
            </a:r>
            <a:r>
              <a:rPr lang="en-US" altLang="en-US" smtClean="0">
                <a:sym typeface="Symbol" pitchFamily="18" charset="2"/>
              </a:rPr>
              <a:t></a:t>
            </a:r>
            <a:r>
              <a:rPr lang="en-US" altLang="en-US" smtClean="0"/>
              <a:t>, </a:t>
            </a:r>
            <a:r>
              <a:rPr lang="en-US" altLang="en-US" smtClean="0">
                <a:sym typeface="Symbol" pitchFamily="18" charset="2"/>
              </a:rPr>
              <a:t></a:t>
            </a:r>
            <a:r>
              <a:rPr lang="en-US" altLang="en-US" smtClean="0"/>
              <a:t>  ~  N[0,</a:t>
            </a:r>
            <a:r>
              <a:rPr lang="el-GR" altLang="en-US" smtClean="0"/>
              <a:t>σ</a:t>
            </a:r>
            <a:r>
              <a:rPr lang="en-US" altLang="en-US" baseline="30000" smtClean="0"/>
              <a:t>2</a:t>
            </a:r>
            <a:r>
              <a:rPr lang="en-US" altLang="en-US" smtClean="0"/>
              <a:t>],</a:t>
            </a:r>
            <a:r>
              <a:rPr lang="el-GR" altLang="en-US" smtClean="0"/>
              <a:t> σ</a:t>
            </a:r>
            <a:r>
              <a:rPr lang="en-US" altLang="en-US" baseline="30000" smtClean="0"/>
              <a:t>2</a:t>
            </a:r>
            <a:r>
              <a:rPr lang="en-US" altLang="en-US" smtClean="0"/>
              <a:t> = 1</a:t>
            </a:r>
          </a:p>
          <a:p>
            <a:pPr eaLnBrk="1" hangingPunct="1">
              <a:buFont typeface="Wingdings" pitchFamily="2" charset="2"/>
              <a:buNone/>
            </a:pPr>
            <a:r>
              <a:rPr lang="en-US" altLang="en-US" smtClean="0"/>
              <a:t>    “</a:t>
            </a:r>
            <a:r>
              <a:rPr lang="en-US" altLang="en-US" b="1" smtClean="0">
                <a:solidFill>
                  <a:srgbClr val="FF0000"/>
                </a:solidFill>
              </a:rPr>
              <a:t>True BMI</a:t>
            </a:r>
            <a:r>
              <a:rPr lang="en-US" altLang="en-US" smtClean="0"/>
              <a:t>” = a proxy for weight is</a:t>
            </a:r>
            <a:br>
              <a:rPr lang="en-US" altLang="en-US" smtClean="0"/>
            </a:br>
            <a:r>
              <a:rPr lang="en-US" altLang="en-US" smtClean="0"/>
              <a:t>                         unobserved</a:t>
            </a:r>
          </a:p>
          <a:p>
            <a:pPr eaLnBrk="1" hangingPunct="1">
              <a:buFont typeface="Wingdings" pitchFamily="2" charset="2"/>
              <a:buNone/>
            </a:pPr>
            <a:r>
              <a:rPr lang="en-US" altLang="en-US" b="1" smtClean="0"/>
              <a:t>Observation Mechanism</a:t>
            </a:r>
            <a:r>
              <a:rPr lang="en-US" altLang="en-US" smtClean="0"/>
              <a:t> for </a:t>
            </a:r>
            <a:r>
              <a:rPr lang="en-US" altLang="en-US" b="1" smtClean="0">
                <a:solidFill>
                  <a:srgbClr val="0070C0"/>
                </a:solidFill>
              </a:rPr>
              <a:t>Weight Type</a:t>
            </a:r>
          </a:p>
          <a:p>
            <a:pPr eaLnBrk="1" hangingPunct="1">
              <a:buFont typeface="Wingdings" pitchFamily="2" charset="2"/>
              <a:buNone/>
            </a:pPr>
            <a:r>
              <a:rPr lang="en-US" altLang="en-US" smtClean="0"/>
              <a:t>	</a:t>
            </a:r>
            <a:r>
              <a:rPr lang="en-US" altLang="en-US" i="1" smtClean="0"/>
              <a:t>WT</a:t>
            </a:r>
            <a:r>
              <a:rPr lang="en-US" altLang="en-US" smtClean="0"/>
              <a:t>      =  0  if </a:t>
            </a:r>
            <a:r>
              <a:rPr lang="en-US" altLang="en-US" i="1" smtClean="0"/>
              <a:t> BMI</a:t>
            </a:r>
            <a:r>
              <a:rPr lang="en-US" altLang="en-US" smtClean="0"/>
              <a:t>*  </a:t>
            </a:r>
            <a:r>
              <a:rPr lang="en-US" altLang="en-US" u="sng" smtClean="0"/>
              <a:t>&lt;</a:t>
            </a:r>
            <a:r>
              <a:rPr lang="en-US" altLang="en-US" smtClean="0"/>
              <a:t>  0	     </a:t>
            </a:r>
            <a:r>
              <a:rPr lang="en-US" altLang="en-US" b="1" smtClean="0">
                <a:solidFill>
                  <a:srgbClr val="0070C0"/>
                </a:solidFill>
              </a:rPr>
              <a:t>Normal</a:t>
            </a:r>
          </a:p>
          <a:p>
            <a:pPr eaLnBrk="1" hangingPunct="1">
              <a:buFont typeface="Wingdings" pitchFamily="2" charset="2"/>
              <a:buNone/>
            </a:pPr>
            <a:r>
              <a:rPr lang="en-US" altLang="en-US" smtClean="0"/>
              <a:t>		  </a:t>
            </a:r>
            <a:r>
              <a:rPr lang="en-US" altLang="en-US" baseline="-25000" smtClean="0"/>
              <a:t> 	    </a:t>
            </a:r>
            <a:r>
              <a:rPr lang="en-US" altLang="en-US" smtClean="0"/>
              <a:t>1  if    0  &lt;  </a:t>
            </a:r>
            <a:r>
              <a:rPr lang="en-US" altLang="en-US" i="1" smtClean="0"/>
              <a:t>BMI</a:t>
            </a:r>
            <a:r>
              <a:rPr lang="en-US" altLang="en-US" smtClean="0"/>
              <a:t>* </a:t>
            </a:r>
            <a:r>
              <a:rPr lang="en-US" altLang="en-US" u="sng" smtClean="0"/>
              <a:t>&lt;</a:t>
            </a:r>
            <a:r>
              <a:rPr lang="en-US" altLang="en-US" smtClean="0"/>
              <a:t>  </a:t>
            </a:r>
            <a:r>
              <a:rPr lang="en-US" altLang="en-US" smtClean="0">
                <a:sym typeface="Symbol" pitchFamily="18" charset="2"/>
              </a:rPr>
              <a:t>   </a:t>
            </a:r>
            <a:r>
              <a:rPr lang="en-US" altLang="en-US" b="1" smtClean="0">
                <a:solidFill>
                  <a:srgbClr val="0070C0"/>
                </a:solidFill>
                <a:sym typeface="Symbol" pitchFamily="18" charset="2"/>
              </a:rPr>
              <a:t>Overweight</a:t>
            </a:r>
            <a:endParaRPr lang="en-US" altLang="en-US" b="1" smtClean="0">
              <a:solidFill>
                <a:srgbClr val="0070C0"/>
              </a:solidFill>
            </a:endParaRPr>
          </a:p>
          <a:p>
            <a:pPr eaLnBrk="1" hangingPunct="1">
              <a:buFont typeface="Wingdings" pitchFamily="2" charset="2"/>
              <a:buNone/>
            </a:pPr>
            <a:r>
              <a:rPr lang="en-US" altLang="en-US" smtClean="0"/>
              <a:t>		 </a:t>
            </a:r>
            <a:r>
              <a:rPr lang="en-US" altLang="en-US" baseline="-25000" smtClean="0"/>
              <a:t> </a:t>
            </a:r>
            <a:r>
              <a:rPr lang="en-US" altLang="en-US" smtClean="0"/>
              <a:t> 	   2  if  </a:t>
            </a:r>
            <a:r>
              <a:rPr lang="en-US" altLang="en-US" i="1" smtClean="0"/>
              <a:t>BMI</a:t>
            </a:r>
            <a:r>
              <a:rPr lang="en-US" altLang="en-US" smtClean="0"/>
              <a:t>*  &gt;  </a:t>
            </a:r>
            <a:r>
              <a:rPr lang="en-US" altLang="en-US" smtClean="0">
                <a:sym typeface="Symbol" pitchFamily="18" charset="2"/>
              </a:rPr>
              <a:t>	     </a:t>
            </a:r>
            <a:r>
              <a:rPr lang="en-US" altLang="en-US" b="1" smtClean="0">
                <a:solidFill>
                  <a:srgbClr val="0070C0"/>
                </a:solidFill>
                <a:sym typeface="Symbol" pitchFamily="18" charset="2"/>
              </a:rPr>
              <a:t>Obese</a:t>
            </a:r>
            <a:endParaRPr lang="en-US" altLang="en-US" b="1" smtClean="0">
              <a:solidFill>
                <a:srgbClr val="0070C0"/>
              </a:solidFill>
            </a:endParaRPr>
          </a:p>
          <a:p>
            <a:pPr eaLnBrk="1" hangingPunct="1"/>
            <a:endParaRPr lang="en-US" altLang="en-US"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idx="4294967295"/>
          </p:nvPr>
        </p:nvSpPr>
        <p:spPr>
          <a:xfrm>
            <a:off x="2057400" y="533400"/>
            <a:ext cx="7086600" cy="1143000"/>
          </a:xfrm>
        </p:spPr>
        <p:txBody>
          <a:bodyPr anchor="ctr"/>
          <a:lstStyle/>
          <a:p>
            <a:pPr eaLnBrk="1" hangingPunct="1"/>
            <a:r>
              <a:rPr lang="en-US" altLang="en-US" smtClean="0">
                <a:latin typeface="Arial" charset="0"/>
                <a:cs typeface="Arial" charset="0"/>
              </a:rPr>
              <a:t>A Basic Ordered Probit Model</a:t>
            </a:r>
          </a:p>
        </p:txBody>
      </p:sp>
      <p:graphicFrame>
        <p:nvGraphicFramePr>
          <p:cNvPr id="113667" name="Object 2"/>
          <p:cNvGraphicFramePr>
            <a:graphicFrameLocks noChangeAspect="1"/>
          </p:cNvGraphicFramePr>
          <p:nvPr/>
        </p:nvGraphicFramePr>
        <p:xfrm>
          <a:off x="1066800" y="1752600"/>
          <a:ext cx="7086600" cy="4589463"/>
        </p:xfrm>
        <a:graphic>
          <a:graphicData uri="http://schemas.openxmlformats.org/presentationml/2006/ole">
            <p:oleObj spid="_x0000_s113670" name="Equation" r:id="rId4" imgW="3568700" imgH="2311400" progId="Equation.DSMT4">
              <p:embed/>
            </p:oleObj>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a:xfrm>
            <a:off x="914400" y="838200"/>
            <a:ext cx="8229600" cy="1143000"/>
          </a:xfrm>
        </p:spPr>
        <p:txBody>
          <a:bodyPr anchor="ctr"/>
          <a:lstStyle/>
          <a:p>
            <a:pPr eaLnBrk="1" hangingPunct="1"/>
            <a:r>
              <a:rPr lang="en-US" altLang="en-US" smtClean="0">
                <a:latin typeface="Arial" charset="0"/>
                <a:cs typeface="Arial" charset="0"/>
              </a:rPr>
              <a:t>Latent Class Modeling</a:t>
            </a:r>
          </a:p>
        </p:txBody>
      </p:sp>
      <p:sp>
        <p:nvSpPr>
          <p:cNvPr id="115715" name="Content Placeholder 2"/>
          <p:cNvSpPr>
            <a:spLocks noGrp="1"/>
          </p:cNvSpPr>
          <p:nvPr>
            <p:ph idx="4294967295"/>
          </p:nvPr>
        </p:nvSpPr>
        <p:spPr>
          <a:xfrm>
            <a:off x="914400" y="2057400"/>
            <a:ext cx="8229600" cy="3276600"/>
          </a:xfrm>
        </p:spPr>
        <p:txBody>
          <a:bodyPr/>
          <a:lstStyle/>
          <a:p>
            <a:pPr eaLnBrk="1" hangingPunct="1">
              <a:lnSpc>
                <a:spcPct val="80000"/>
              </a:lnSpc>
            </a:pPr>
            <a:r>
              <a:rPr lang="en-US" altLang="en-US" sz="2000" smtClean="0"/>
              <a:t>Irrespective of observed weight category, individuals can be thought of being in one of several ‘types’ or ‘classes. e.g. an obese individual may be so due to genetic reasons or due to lifestyle factors</a:t>
            </a:r>
          </a:p>
          <a:p>
            <a:pPr eaLnBrk="1" hangingPunct="1">
              <a:lnSpc>
                <a:spcPct val="80000"/>
              </a:lnSpc>
            </a:pPr>
            <a:r>
              <a:rPr lang="en-US" altLang="en-US" sz="2000" smtClean="0"/>
              <a:t>These distinct sets of individuals likely to have differing reactions to various policy tools and/or characteristics</a:t>
            </a:r>
          </a:p>
          <a:p>
            <a:pPr eaLnBrk="1" hangingPunct="1">
              <a:lnSpc>
                <a:spcPct val="80000"/>
              </a:lnSpc>
            </a:pPr>
            <a:r>
              <a:rPr lang="en-US" altLang="en-US" sz="2000" smtClean="0"/>
              <a:t>The observer does not know from the data which class an individual is in.</a:t>
            </a:r>
          </a:p>
          <a:p>
            <a:pPr eaLnBrk="1" hangingPunct="1">
              <a:lnSpc>
                <a:spcPct val="80000"/>
              </a:lnSpc>
            </a:pPr>
            <a:r>
              <a:rPr lang="en-US" altLang="en-US" sz="2000" smtClean="0"/>
              <a:t>Suggests use of a latent class approach </a:t>
            </a:r>
          </a:p>
          <a:p>
            <a:pPr lvl="1" eaLnBrk="1" hangingPunct="1">
              <a:lnSpc>
                <a:spcPct val="80000"/>
              </a:lnSpc>
            </a:pPr>
            <a:r>
              <a:rPr lang="en-US" altLang="en-US" sz="2000" smtClean="0"/>
              <a:t>Growing use in explaining health outcomes (Deb and Trivedi, 2002, and Bago  d’Uva, 2005)</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idx="4294967295"/>
          </p:nvPr>
        </p:nvSpPr>
        <p:spPr>
          <a:xfrm>
            <a:off x="2057400" y="533400"/>
            <a:ext cx="7086600" cy="1143000"/>
          </a:xfrm>
        </p:spPr>
        <p:txBody>
          <a:bodyPr anchor="ctr"/>
          <a:lstStyle/>
          <a:p>
            <a:pPr eaLnBrk="1" hangingPunct="1"/>
            <a:r>
              <a:rPr lang="en-US" altLang="en-US" smtClean="0">
                <a:latin typeface="Arial" charset="0"/>
                <a:cs typeface="Arial" charset="0"/>
              </a:rPr>
              <a:t>A Latent Class Model</a:t>
            </a:r>
          </a:p>
        </p:txBody>
      </p:sp>
      <p:sp>
        <p:nvSpPr>
          <p:cNvPr id="117763" name="Content Placeholder 2"/>
          <p:cNvSpPr>
            <a:spLocks noGrp="1"/>
          </p:cNvSpPr>
          <p:nvPr>
            <p:ph idx="4294967295"/>
          </p:nvPr>
        </p:nvSpPr>
        <p:spPr>
          <a:xfrm>
            <a:off x="0" y="1828800"/>
            <a:ext cx="8534400" cy="4302125"/>
          </a:xfrm>
        </p:spPr>
        <p:txBody>
          <a:bodyPr/>
          <a:lstStyle/>
          <a:p>
            <a:pPr eaLnBrk="1" hangingPunct="1">
              <a:buFont typeface="Wingdings" pitchFamily="2" charset="2"/>
              <a:buNone/>
            </a:pPr>
            <a:r>
              <a:rPr lang="en-US" altLang="en-US" smtClean="0"/>
              <a:t>    For modeling purposes, class membership is distributed with a discrete distribution, </a:t>
            </a:r>
          </a:p>
          <a:p>
            <a:pPr eaLnBrk="1" hangingPunct="1">
              <a:buFont typeface="Wingdings" pitchFamily="2" charset="2"/>
              <a:buNone/>
            </a:pPr>
            <a:r>
              <a:rPr lang="en-US" altLang="en-US" smtClean="0"/>
              <a:t> </a:t>
            </a:r>
            <a:endParaRPr lang="en-US" altLang="en-US" sz="900" smtClean="0"/>
          </a:p>
          <a:p>
            <a:pPr eaLnBrk="1" hangingPunct="1">
              <a:buFont typeface="Wingdings" pitchFamily="2" charset="2"/>
              <a:buNone/>
            </a:pPr>
            <a:r>
              <a:rPr lang="en-US" altLang="en-US" smtClean="0"/>
              <a:t>	Prob(individual </a:t>
            </a:r>
            <a:r>
              <a:rPr lang="en-US" altLang="en-US" i="1" smtClean="0"/>
              <a:t>i</a:t>
            </a:r>
            <a:r>
              <a:rPr lang="en-US" altLang="en-US" smtClean="0"/>
              <a:t> is a member of class = </a:t>
            </a:r>
            <a:r>
              <a:rPr lang="en-US" altLang="en-US" i="1" smtClean="0"/>
              <a:t>c</a:t>
            </a:r>
            <a:r>
              <a:rPr lang="en-US" altLang="en-US" smtClean="0"/>
              <a:t>) </a:t>
            </a:r>
            <a:br>
              <a:rPr lang="en-US" altLang="en-US" smtClean="0"/>
            </a:br>
            <a:r>
              <a:rPr lang="en-US" altLang="en-US" smtClean="0"/>
              <a:t>= </a:t>
            </a:r>
            <a:r>
              <a:rPr lang="en-US" altLang="en-US" smtClean="0">
                <a:sym typeface="Symbol" pitchFamily="18" charset="2"/>
              </a:rPr>
              <a:t></a:t>
            </a:r>
            <a:r>
              <a:rPr lang="en-US" altLang="en-US" i="1" baseline="-25000" smtClean="0"/>
              <a:t>ic</a:t>
            </a:r>
            <a:r>
              <a:rPr lang="en-US" altLang="en-US" smtClean="0"/>
              <a:t>  =  </a:t>
            </a:r>
            <a:r>
              <a:rPr lang="en-US" altLang="en-US" smtClean="0">
                <a:sym typeface="Symbol" pitchFamily="18" charset="2"/>
              </a:rPr>
              <a:t></a:t>
            </a:r>
            <a:r>
              <a:rPr lang="en-US" altLang="en-US" i="1" baseline="-25000" smtClean="0">
                <a:sym typeface="Symbol" pitchFamily="18" charset="2"/>
              </a:rPr>
              <a:t>c</a:t>
            </a:r>
            <a:endParaRPr lang="en-US" altLang="en-US" smtClean="0"/>
          </a:p>
          <a:p>
            <a:pPr eaLnBrk="1" hangingPunct="1">
              <a:buFont typeface="Wingdings" pitchFamily="2" charset="2"/>
              <a:buNone/>
            </a:pPr>
            <a:r>
              <a:rPr lang="en-US" altLang="en-US" smtClean="0"/>
              <a:t> </a:t>
            </a:r>
          </a:p>
          <a:p>
            <a:pPr eaLnBrk="1" hangingPunct="1">
              <a:buFont typeface="Wingdings" pitchFamily="2" charset="2"/>
              <a:buNone/>
            </a:pPr>
            <a:r>
              <a:rPr lang="en-US" altLang="en-US" smtClean="0"/>
              <a:t>	Prob(WT</a:t>
            </a:r>
            <a:r>
              <a:rPr lang="en-US" altLang="en-US" i="1" baseline="-25000" smtClean="0"/>
              <a:t>i</a:t>
            </a:r>
            <a:r>
              <a:rPr lang="en-US" altLang="en-US" i="1" smtClean="0"/>
              <a:t> </a:t>
            </a:r>
            <a:r>
              <a:rPr lang="en-US" altLang="en-US" smtClean="0"/>
              <a:t>= </a:t>
            </a:r>
            <a:r>
              <a:rPr lang="en-US" altLang="en-US" i="1" smtClean="0"/>
              <a:t>j </a:t>
            </a:r>
            <a:r>
              <a:rPr lang="en-US" altLang="en-US" smtClean="0"/>
              <a:t>| </a:t>
            </a:r>
            <a:r>
              <a:rPr lang="en-US" altLang="en-US" b="1" smtClean="0"/>
              <a:t>x</a:t>
            </a:r>
            <a:r>
              <a:rPr lang="en-US" altLang="en-US" i="1" baseline="-25000" smtClean="0"/>
              <a:t>i</a:t>
            </a:r>
            <a:r>
              <a:rPr lang="en-US" altLang="en-US" smtClean="0"/>
              <a:t>)  </a:t>
            </a:r>
            <a:br>
              <a:rPr lang="en-US" altLang="en-US" smtClean="0"/>
            </a:br>
            <a:r>
              <a:rPr lang="en-US" altLang="en-US" smtClean="0"/>
              <a:t>=  Σ</a:t>
            </a:r>
            <a:r>
              <a:rPr lang="en-US" altLang="en-US" i="1" baseline="-25000" smtClean="0"/>
              <a:t>c</a:t>
            </a:r>
            <a:r>
              <a:rPr lang="en-US" altLang="en-US" smtClean="0"/>
              <a:t> Prob(WT</a:t>
            </a:r>
            <a:r>
              <a:rPr lang="en-US" altLang="en-US" i="1" baseline="-25000" smtClean="0"/>
              <a:t>i</a:t>
            </a:r>
            <a:r>
              <a:rPr lang="en-US" altLang="en-US" smtClean="0"/>
              <a:t> = </a:t>
            </a:r>
            <a:r>
              <a:rPr lang="en-US" altLang="en-US" i="1" smtClean="0"/>
              <a:t>j </a:t>
            </a:r>
            <a:r>
              <a:rPr lang="en-US" altLang="en-US" smtClean="0"/>
              <a:t>| </a:t>
            </a:r>
            <a:r>
              <a:rPr lang="en-US" altLang="en-US" b="1" smtClean="0"/>
              <a:t>x</a:t>
            </a:r>
            <a:r>
              <a:rPr lang="en-US" altLang="en-US" i="1" baseline="-25000" smtClean="0"/>
              <a:t>i</a:t>
            </a:r>
            <a:r>
              <a:rPr lang="en-US" altLang="en-US" smtClean="0"/>
              <a:t>,class = </a:t>
            </a:r>
            <a:r>
              <a:rPr lang="en-US" altLang="en-US" i="1" smtClean="0"/>
              <a:t>c</a:t>
            </a:r>
            <a:r>
              <a:rPr lang="en-US" altLang="en-US" smtClean="0"/>
              <a:t>)Prob(class = </a:t>
            </a:r>
            <a:r>
              <a:rPr lang="en-US" altLang="en-US" i="1" smtClean="0"/>
              <a:t>c</a:t>
            </a:r>
            <a:r>
              <a:rPr lang="en-US" altLang="en-US" smtClean="0"/>
              <a:t>).</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idx="4294967295"/>
          </p:nvPr>
        </p:nvSpPr>
        <p:spPr>
          <a:xfrm>
            <a:off x="533400" y="1219200"/>
            <a:ext cx="8229600" cy="1143000"/>
          </a:xfrm>
        </p:spPr>
        <p:txBody>
          <a:bodyPr anchor="ctr"/>
          <a:lstStyle/>
          <a:p>
            <a:pPr eaLnBrk="1" hangingPunct="1"/>
            <a:r>
              <a:rPr lang="en-US" altLang="en-US" sz="2800" smtClean="0">
                <a:latin typeface="Arial" charset="0"/>
                <a:cs typeface="Arial" charset="0"/>
              </a:rPr>
              <a:t>Probabilities in the Latent Class Model</a:t>
            </a:r>
          </a:p>
        </p:txBody>
      </p:sp>
      <p:sp>
        <p:nvSpPr>
          <p:cNvPr id="119811"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graphicFrame>
        <p:nvGraphicFramePr>
          <p:cNvPr id="119812" name="Object 1"/>
          <p:cNvGraphicFramePr>
            <a:graphicFrameLocks noChangeAspect="1"/>
          </p:cNvGraphicFramePr>
          <p:nvPr/>
        </p:nvGraphicFramePr>
        <p:xfrm>
          <a:off x="762000" y="2667000"/>
          <a:ext cx="6818313" cy="896938"/>
        </p:xfrm>
        <a:graphic>
          <a:graphicData uri="http://schemas.openxmlformats.org/presentationml/2006/ole">
            <p:oleObj spid="_x0000_s119819" name="Equation" r:id="rId4" imgW="3530600" imgH="469900" progId="Equation.DSMT4">
              <p:embed/>
            </p:oleObj>
          </a:graphicData>
        </a:graphic>
      </p:graphicFrame>
      <p:sp>
        <p:nvSpPr>
          <p:cNvPr id="119813"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graphicFrame>
        <p:nvGraphicFramePr>
          <p:cNvPr id="119814" name="Object 3"/>
          <p:cNvGraphicFramePr>
            <a:graphicFrameLocks noChangeAspect="1"/>
          </p:cNvGraphicFramePr>
          <p:nvPr/>
        </p:nvGraphicFramePr>
        <p:xfrm>
          <a:off x="762000" y="4038600"/>
          <a:ext cx="7508875" cy="838200"/>
        </p:xfrm>
        <a:graphic>
          <a:graphicData uri="http://schemas.openxmlformats.org/presentationml/2006/ole">
            <p:oleObj spid="_x0000_s119820" name="Equation" r:id="rId5" imgW="3670300" imgH="406400" progId="Equation.DSMT4">
              <p:embed/>
            </p:oleObj>
          </a:graphicData>
        </a:graphic>
      </p:graphicFrame>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idx="4294967295"/>
          </p:nvPr>
        </p:nvSpPr>
        <p:spPr>
          <a:xfrm>
            <a:off x="0" y="685800"/>
            <a:ext cx="8229600" cy="1143000"/>
          </a:xfrm>
        </p:spPr>
        <p:txBody>
          <a:bodyPr anchor="ctr"/>
          <a:lstStyle/>
          <a:p>
            <a:pPr eaLnBrk="1" hangingPunct="1"/>
            <a:r>
              <a:rPr lang="en-US" altLang="en-US" smtClean="0">
                <a:latin typeface="Arial" charset="0"/>
                <a:cs typeface="Arial" charset="0"/>
              </a:rPr>
              <a:t>Class Assignment</a:t>
            </a:r>
          </a:p>
        </p:txBody>
      </p:sp>
      <p:sp>
        <p:nvSpPr>
          <p:cNvPr id="12185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graphicFrame>
        <p:nvGraphicFramePr>
          <p:cNvPr id="121860" name="Object 1"/>
          <p:cNvGraphicFramePr>
            <a:graphicFrameLocks noChangeAspect="1"/>
          </p:cNvGraphicFramePr>
          <p:nvPr/>
        </p:nvGraphicFramePr>
        <p:xfrm>
          <a:off x="1711325" y="2590800"/>
          <a:ext cx="4897438" cy="3119438"/>
        </p:xfrm>
        <a:graphic>
          <a:graphicData uri="http://schemas.openxmlformats.org/presentationml/2006/ole">
            <p:oleObj spid="_x0000_s121863" name="Equation" r:id="rId4" imgW="2298700" imgH="1473200" progId="Equation.DSMT4">
              <p:embed/>
            </p:oleObj>
          </a:graphicData>
        </a:graphic>
      </p:graphicFrame>
      <p:sp>
        <p:nvSpPr>
          <p:cNvPr id="121861" name="TextBox 4"/>
          <p:cNvSpPr txBox="1">
            <a:spLocks noChangeArrowheads="1"/>
          </p:cNvSpPr>
          <p:nvPr/>
        </p:nvSpPr>
        <p:spPr bwMode="auto">
          <a:xfrm>
            <a:off x="685800" y="1905000"/>
            <a:ext cx="7391400" cy="369888"/>
          </a:xfrm>
          <a:prstGeom prst="rect">
            <a:avLst/>
          </a:prstGeom>
          <a:noFill/>
          <a:ln w="9525">
            <a:noFill/>
            <a:miter lim="800000"/>
            <a:headEnd/>
            <a:tailEnd/>
          </a:ln>
        </p:spPr>
        <p:txBody>
          <a:bodyPr>
            <a:spAutoFit/>
          </a:bodyPr>
          <a:lstStyle/>
          <a:p>
            <a:pPr eaLnBrk="1" hangingPunct="1"/>
            <a:r>
              <a:rPr lang="en-US" altLang="en-US" b="1">
                <a:latin typeface="Calibri" pitchFamily="34" charset="0"/>
              </a:rPr>
              <a:t>Class membership may relate to demographics such as age and sex.</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idx="4294967295"/>
          </p:nvPr>
        </p:nvSpPr>
        <p:spPr>
          <a:xfrm>
            <a:off x="914400" y="914400"/>
            <a:ext cx="8229600" cy="1143000"/>
          </a:xfrm>
        </p:spPr>
        <p:txBody>
          <a:bodyPr anchor="ctr"/>
          <a:lstStyle/>
          <a:p>
            <a:pPr eaLnBrk="1" hangingPunct="1"/>
            <a:r>
              <a:rPr lang="en-US" altLang="en-US" sz="2800" smtClean="0">
                <a:latin typeface="Arial" charset="0"/>
                <a:cs typeface="Arial" charset="0"/>
              </a:rPr>
              <a:t>Generalized Ordered Probit – Latent Classes and Variable Thresholds</a:t>
            </a:r>
          </a:p>
        </p:txBody>
      </p:sp>
      <p:graphicFrame>
        <p:nvGraphicFramePr>
          <p:cNvPr id="123907" name="Object 1"/>
          <p:cNvGraphicFramePr>
            <a:graphicFrameLocks noChangeAspect="1"/>
          </p:cNvGraphicFramePr>
          <p:nvPr/>
        </p:nvGraphicFramePr>
        <p:xfrm>
          <a:off x="838200" y="2514600"/>
          <a:ext cx="7791450" cy="3213100"/>
        </p:xfrm>
        <a:graphic>
          <a:graphicData uri="http://schemas.openxmlformats.org/presentationml/2006/ole">
            <p:oleObj spid="_x0000_s123910" name="Equation" r:id="rId4" imgW="3416300" imgH="1409700" progId="Equation.DSMT4">
              <p:embed/>
            </p:oleObj>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idx="4294967295"/>
          </p:nvPr>
        </p:nvSpPr>
        <p:spPr>
          <a:xfrm>
            <a:off x="914400" y="914400"/>
            <a:ext cx="8229600" cy="1143000"/>
          </a:xfrm>
        </p:spPr>
        <p:txBody>
          <a:bodyPr anchor="ctr"/>
          <a:lstStyle/>
          <a:p>
            <a:pPr eaLnBrk="1" hangingPunct="1"/>
            <a:r>
              <a:rPr lang="en-US" altLang="en-US" smtClean="0">
                <a:latin typeface="Arial" charset="0"/>
                <a:cs typeface="Arial" charset="0"/>
              </a:rPr>
              <a:t>Data</a:t>
            </a:r>
          </a:p>
        </p:txBody>
      </p:sp>
      <p:sp>
        <p:nvSpPr>
          <p:cNvPr id="125955" name="Content Placeholder 2"/>
          <p:cNvSpPr>
            <a:spLocks noGrp="1"/>
          </p:cNvSpPr>
          <p:nvPr>
            <p:ph idx="4294967295"/>
          </p:nvPr>
        </p:nvSpPr>
        <p:spPr>
          <a:xfrm>
            <a:off x="914400" y="2209800"/>
            <a:ext cx="8229600" cy="3124200"/>
          </a:xfrm>
        </p:spPr>
        <p:txBody>
          <a:bodyPr/>
          <a:lstStyle/>
          <a:p>
            <a:pPr eaLnBrk="1" hangingPunct="1">
              <a:lnSpc>
                <a:spcPct val="80000"/>
              </a:lnSpc>
            </a:pPr>
            <a:r>
              <a:rPr lang="en-US" altLang="en-US" sz="2600" smtClean="0"/>
              <a:t>US National Health Interview Survey (2005); conducted by the National Centre for Health Statistics</a:t>
            </a:r>
          </a:p>
          <a:p>
            <a:pPr eaLnBrk="1" hangingPunct="1">
              <a:lnSpc>
                <a:spcPct val="80000"/>
              </a:lnSpc>
            </a:pPr>
            <a:r>
              <a:rPr lang="en-US" altLang="en-US" sz="2600" smtClean="0"/>
              <a:t>Information on self-reported height and weight levels, BMI levels</a:t>
            </a:r>
          </a:p>
          <a:p>
            <a:pPr eaLnBrk="1" hangingPunct="1">
              <a:lnSpc>
                <a:spcPct val="80000"/>
              </a:lnSpc>
            </a:pPr>
            <a:r>
              <a:rPr lang="en-US" altLang="en-US" sz="2600" smtClean="0"/>
              <a:t>Demographic information</a:t>
            </a:r>
          </a:p>
          <a:p>
            <a:pPr eaLnBrk="1" hangingPunct="1">
              <a:lnSpc>
                <a:spcPct val="80000"/>
              </a:lnSpc>
            </a:pPr>
            <a:r>
              <a:rPr lang="en-US" altLang="en-US" sz="2600" smtClean="0"/>
              <a:t>Remove those underweight</a:t>
            </a:r>
          </a:p>
          <a:p>
            <a:pPr eaLnBrk="1" hangingPunct="1">
              <a:lnSpc>
                <a:spcPct val="80000"/>
              </a:lnSpc>
            </a:pPr>
            <a:r>
              <a:rPr lang="en-US" altLang="en-US" sz="2600" smtClean="0"/>
              <a:t>Split sample (30,000+) by gender</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0" y="304800"/>
            <a:ext cx="8229600" cy="1143000"/>
          </a:xfrm>
        </p:spPr>
        <p:txBody>
          <a:bodyPr/>
          <a:lstStyle/>
          <a:p>
            <a:pPr eaLnBrk="1" hangingPunct="1"/>
            <a:r>
              <a:rPr lang="en-US" altLang="en-US" smtClean="0">
                <a:latin typeface="Arial" charset="0"/>
                <a:cs typeface="Arial" charset="0"/>
              </a:rPr>
              <a:t>Model Components</a:t>
            </a:r>
          </a:p>
        </p:txBody>
      </p:sp>
      <p:sp>
        <p:nvSpPr>
          <p:cNvPr id="128003" name="Rectangle 3"/>
          <p:cNvSpPr>
            <a:spLocks noGrp="1" noChangeArrowheads="1"/>
          </p:cNvSpPr>
          <p:nvPr>
            <p:ph idx="1"/>
          </p:nvPr>
        </p:nvSpPr>
        <p:spPr/>
        <p:txBody>
          <a:bodyPr/>
          <a:lstStyle/>
          <a:p>
            <a:pPr eaLnBrk="1" hangingPunct="1">
              <a:lnSpc>
                <a:spcPct val="90000"/>
              </a:lnSpc>
            </a:pPr>
            <a:r>
              <a:rPr lang="en-US" altLang="en-US" sz="2000" b="1" dirty="0" smtClean="0"/>
              <a:t>x</a:t>
            </a:r>
            <a:r>
              <a:rPr lang="en-US" altLang="en-US" sz="2000" dirty="0" smtClean="0"/>
              <a:t>: determines observed weight levels within classes</a:t>
            </a:r>
          </a:p>
          <a:p>
            <a:pPr eaLnBrk="1" hangingPunct="1">
              <a:lnSpc>
                <a:spcPct val="90000"/>
              </a:lnSpc>
              <a:buFont typeface="Wingdings" pitchFamily="2" charset="2"/>
              <a:buNone/>
            </a:pPr>
            <a:r>
              <a:rPr lang="en-US" altLang="en-US" sz="2000" dirty="0" smtClean="0"/>
              <a:t>     For observed weight levels we use lifestyle factors such as </a:t>
            </a:r>
            <a:r>
              <a:rPr lang="en-US" altLang="en-US" sz="2000" b="1" dirty="0" smtClean="0">
                <a:solidFill>
                  <a:schemeClr val="accent2"/>
                </a:solidFill>
              </a:rPr>
              <a:t>marital status and exercise levels</a:t>
            </a:r>
          </a:p>
          <a:p>
            <a:pPr eaLnBrk="1" hangingPunct="1">
              <a:lnSpc>
                <a:spcPct val="90000"/>
              </a:lnSpc>
            </a:pPr>
            <a:r>
              <a:rPr lang="en-US" altLang="en-US" sz="2000" b="1" dirty="0" smtClean="0"/>
              <a:t>z</a:t>
            </a:r>
            <a:r>
              <a:rPr lang="en-US" altLang="en-US" sz="2000" dirty="0" smtClean="0"/>
              <a:t>: determines latent classes</a:t>
            </a:r>
          </a:p>
          <a:p>
            <a:pPr eaLnBrk="1" hangingPunct="1">
              <a:lnSpc>
                <a:spcPct val="90000"/>
              </a:lnSpc>
              <a:buFont typeface="Wingdings" pitchFamily="2" charset="2"/>
              <a:buNone/>
            </a:pPr>
            <a:r>
              <a:rPr lang="en-US" altLang="en-US" sz="2000" dirty="0" smtClean="0"/>
              <a:t>     For latent class determination we use genetic proxies such as </a:t>
            </a:r>
            <a:r>
              <a:rPr lang="en-US" altLang="en-US" sz="2000" b="1" dirty="0" smtClean="0">
                <a:solidFill>
                  <a:schemeClr val="accent2"/>
                </a:solidFill>
              </a:rPr>
              <a:t>age, gender and ethnicity</a:t>
            </a:r>
            <a:r>
              <a:rPr lang="en-US" altLang="en-US" sz="2000" dirty="0" smtClean="0"/>
              <a:t>: the things we can’t change</a:t>
            </a:r>
          </a:p>
          <a:p>
            <a:pPr eaLnBrk="1" hangingPunct="1">
              <a:lnSpc>
                <a:spcPct val="90000"/>
              </a:lnSpc>
            </a:pPr>
            <a:r>
              <a:rPr lang="en-US" altLang="en-US" sz="2000" b="1" dirty="0" smtClean="0"/>
              <a:t>w</a:t>
            </a:r>
            <a:r>
              <a:rPr lang="en-US" altLang="en-US" sz="2000" dirty="0" smtClean="0"/>
              <a:t>: determines position of boundary parameters within classes</a:t>
            </a:r>
          </a:p>
          <a:p>
            <a:pPr eaLnBrk="1" hangingPunct="1">
              <a:lnSpc>
                <a:spcPct val="90000"/>
              </a:lnSpc>
              <a:buFont typeface="Wingdings" pitchFamily="2" charset="2"/>
              <a:buNone/>
            </a:pPr>
            <a:r>
              <a:rPr lang="en-US" altLang="en-US" sz="2000" dirty="0" smtClean="0"/>
              <a:t>     For the boundary parameters we have: </a:t>
            </a:r>
            <a:r>
              <a:rPr lang="en-US" altLang="en-US" sz="2000" b="1" dirty="0" smtClean="0">
                <a:solidFill>
                  <a:schemeClr val="accent2"/>
                </a:solidFill>
              </a:rPr>
              <a:t>weight-training intensity and age</a:t>
            </a:r>
            <a:r>
              <a:rPr lang="en-US" altLang="en-US" sz="2000" dirty="0" smtClean="0"/>
              <a:t> (BMI inappropriate for the aged?) </a:t>
            </a:r>
            <a:r>
              <a:rPr lang="en-US" altLang="en-US" sz="2000" b="1" dirty="0" smtClean="0">
                <a:solidFill>
                  <a:schemeClr val="accent2"/>
                </a:solidFill>
              </a:rPr>
              <a:t>pregnancy</a:t>
            </a:r>
            <a:r>
              <a:rPr lang="en-US" altLang="en-US" sz="2000" dirty="0" smtClean="0"/>
              <a:t> (small numbers and length of term unknown)</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62000" y="1143000"/>
            <a:ext cx="8229600" cy="530225"/>
          </a:xfrm>
        </p:spPr>
        <p:txBody>
          <a:bodyPr/>
          <a:lstStyle/>
          <a:p>
            <a:pPr eaLnBrk="1" hangingPunct="1"/>
            <a:r>
              <a:rPr lang="en-US" altLang="en-US" smtClean="0">
                <a:latin typeface="Arial" charset="0"/>
                <a:cs typeface="Arial" charset="0"/>
              </a:rPr>
              <a:t>Different Normalizations</a:t>
            </a:r>
          </a:p>
        </p:txBody>
      </p:sp>
      <p:sp>
        <p:nvSpPr>
          <p:cNvPr id="52227" name="Rectangle 3"/>
          <p:cNvSpPr>
            <a:spLocks noGrp="1" noChangeArrowheads="1"/>
          </p:cNvSpPr>
          <p:nvPr>
            <p:ph idx="1"/>
          </p:nvPr>
        </p:nvSpPr>
        <p:spPr>
          <a:xfrm>
            <a:off x="609600" y="1905000"/>
            <a:ext cx="8229600" cy="4530725"/>
          </a:xfrm>
        </p:spPr>
        <p:txBody>
          <a:bodyPr/>
          <a:lstStyle/>
          <a:p>
            <a:pPr eaLnBrk="1" hangingPunct="1"/>
            <a:r>
              <a:rPr lang="en-US" altLang="en-US" smtClean="0">
                <a:latin typeface="Arial" charset="0"/>
                <a:cs typeface="Arial" charset="0"/>
              </a:rPr>
              <a:t>NLOGIT</a:t>
            </a:r>
          </a:p>
          <a:p>
            <a:pPr lvl="1" eaLnBrk="1" hangingPunct="1"/>
            <a:r>
              <a:rPr lang="en-US" altLang="en-US" smtClean="0">
                <a:latin typeface="Arial" charset="0"/>
                <a:cs typeface="Arial" charset="0"/>
              </a:rPr>
              <a:t>Y = 0,1,…,J,  U* = </a:t>
            </a:r>
            <a:r>
              <a:rPr lang="el-GR" altLang="en-US" smtClean="0">
                <a:latin typeface="Arial" charset="0"/>
                <a:cs typeface="Arial" charset="0"/>
              </a:rPr>
              <a:t>α</a:t>
            </a:r>
            <a:r>
              <a:rPr lang="en-US" altLang="en-US" smtClean="0">
                <a:latin typeface="Arial" charset="0"/>
                <a:cs typeface="Arial" charset="0"/>
              </a:rPr>
              <a:t> + </a:t>
            </a:r>
            <a:r>
              <a:rPr lang="el-GR" altLang="en-US" smtClean="0">
                <a:latin typeface="Arial" charset="0"/>
                <a:cs typeface="Arial" charset="0"/>
              </a:rPr>
              <a:t>β</a:t>
            </a:r>
            <a:r>
              <a:rPr lang="en-US" altLang="en-US" smtClean="0">
                <a:latin typeface="Arial" charset="0"/>
                <a:cs typeface="Arial" charset="0"/>
              </a:rPr>
              <a:t>’x + </a:t>
            </a:r>
            <a:r>
              <a:rPr lang="el-GR" altLang="en-US" smtClean="0">
                <a:latin typeface="Arial" charset="0"/>
                <a:cs typeface="Arial" charset="0"/>
              </a:rPr>
              <a:t>ε</a:t>
            </a:r>
          </a:p>
          <a:p>
            <a:pPr lvl="1" eaLnBrk="1" hangingPunct="1"/>
            <a:r>
              <a:rPr lang="en-US" altLang="en-US" smtClean="0">
                <a:latin typeface="Arial" charset="0"/>
                <a:cs typeface="Arial" charset="0"/>
              </a:rPr>
              <a:t>One overall constant term, </a:t>
            </a:r>
            <a:r>
              <a:rPr lang="el-GR" altLang="en-US" smtClean="0">
                <a:latin typeface="Arial" charset="0"/>
                <a:cs typeface="Arial" charset="0"/>
              </a:rPr>
              <a:t>α</a:t>
            </a:r>
            <a:endParaRPr lang="en-US" altLang="en-US" smtClean="0">
              <a:latin typeface="Arial" charset="0"/>
              <a:cs typeface="Arial" charset="0"/>
            </a:endParaRPr>
          </a:p>
          <a:p>
            <a:pPr lvl="1" eaLnBrk="1" hangingPunct="1"/>
            <a:r>
              <a:rPr lang="en-US" altLang="en-US" smtClean="0">
                <a:latin typeface="Arial" charset="0"/>
                <a:cs typeface="Arial" charset="0"/>
              </a:rPr>
              <a:t>J-1 “cutpoints;” </a:t>
            </a:r>
            <a:r>
              <a:rPr lang="el-GR" altLang="en-US" smtClean="0">
                <a:latin typeface="Arial" charset="0"/>
                <a:cs typeface="Arial" charset="0"/>
              </a:rPr>
              <a:t>μ</a:t>
            </a:r>
            <a:r>
              <a:rPr lang="en-US" altLang="en-US" baseline="-25000" smtClean="0">
                <a:latin typeface="Arial" charset="0"/>
                <a:cs typeface="Arial" charset="0"/>
              </a:rPr>
              <a:t>-1</a:t>
            </a:r>
            <a:r>
              <a:rPr lang="en-US" altLang="en-US" smtClean="0">
                <a:latin typeface="Arial" charset="0"/>
                <a:cs typeface="Arial" charset="0"/>
              </a:rPr>
              <a:t> = -∞, </a:t>
            </a:r>
            <a:r>
              <a:rPr lang="el-GR" altLang="en-US" smtClean="0">
                <a:latin typeface="Arial" charset="0"/>
                <a:cs typeface="Arial" charset="0"/>
              </a:rPr>
              <a:t>μ</a:t>
            </a:r>
            <a:r>
              <a:rPr lang="en-US" altLang="en-US" baseline="-25000" smtClean="0">
                <a:latin typeface="Arial" charset="0"/>
                <a:cs typeface="Arial" charset="0"/>
              </a:rPr>
              <a:t>0</a:t>
            </a:r>
            <a:r>
              <a:rPr lang="en-US" altLang="en-US" smtClean="0">
                <a:latin typeface="Arial" charset="0"/>
                <a:cs typeface="Arial" charset="0"/>
              </a:rPr>
              <a:t> = 0, </a:t>
            </a:r>
            <a:r>
              <a:rPr lang="el-GR" altLang="en-US" smtClean="0">
                <a:latin typeface="Arial" charset="0"/>
                <a:cs typeface="Arial" charset="0"/>
              </a:rPr>
              <a:t>μ</a:t>
            </a:r>
            <a:r>
              <a:rPr lang="en-US" altLang="en-US" baseline="-25000" smtClean="0">
                <a:latin typeface="Arial" charset="0"/>
                <a:cs typeface="Arial" charset="0"/>
              </a:rPr>
              <a:t>1</a:t>
            </a:r>
            <a:r>
              <a:rPr lang="en-US" altLang="en-US" smtClean="0">
                <a:latin typeface="Arial" charset="0"/>
                <a:cs typeface="Arial" charset="0"/>
              </a:rPr>
              <a:t>,… </a:t>
            </a:r>
            <a:r>
              <a:rPr lang="el-GR" altLang="en-US" smtClean="0">
                <a:latin typeface="Arial" charset="0"/>
                <a:cs typeface="Arial" charset="0"/>
              </a:rPr>
              <a:t>μ</a:t>
            </a:r>
            <a:r>
              <a:rPr lang="en-US" altLang="en-US" baseline="-25000" smtClean="0">
                <a:latin typeface="Arial" charset="0"/>
                <a:cs typeface="Arial" charset="0"/>
              </a:rPr>
              <a:t>J-1</a:t>
            </a:r>
            <a:r>
              <a:rPr lang="en-US" altLang="en-US" smtClean="0">
                <a:latin typeface="Arial" charset="0"/>
                <a:cs typeface="Arial" charset="0"/>
              </a:rPr>
              <a:t>, </a:t>
            </a:r>
            <a:r>
              <a:rPr lang="el-GR" altLang="en-US" smtClean="0">
                <a:latin typeface="Arial" charset="0"/>
                <a:cs typeface="Arial" charset="0"/>
              </a:rPr>
              <a:t>μ</a:t>
            </a:r>
            <a:r>
              <a:rPr lang="en-US" altLang="en-US" baseline="-25000" smtClean="0">
                <a:latin typeface="Arial" charset="0"/>
                <a:cs typeface="Arial" charset="0"/>
              </a:rPr>
              <a:t>J </a:t>
            </a:r>
            <a:r>
              <a:rPr lang="en-US" altLang="en-US" smtClean="0">
                <a:latin typeface="Arial" charset="0"/>
                <a:cs typeface="Arial" charset="0"/>
              </a:rPr>
              <a:t>= + ∞ </a:t>
            </a:r>
          </a:p>
          <a:p>
            <a:pPr eaLnBrk="1" hangingPunct="1"/>
            <a:r>
              <a:rPr lang="en-US" altLang="en-US" smtClean="0">
                <a:latin typeface="Arial" charset="0"/>
                <a:cs typeface="Arial" charset="0"/>
              </a:rPr>
              <a:t>Stata</a:t>
            </a:r>
          </a:p>
          <a:p>
            <a:pPr lvl="1" eaLnBrk="1" hangingPunct="1"/>
            <a:r>
              <a:rPr lang="en-US" altLang="en-US" smtClean="0">
                <a:latin typeface="Arial" charset="0"/>
                <a:cs typeface="Arial" charset="0"/>
              </a:rPr>
              <a:t>Y = 1,…,J+1,  U* = </a:t>
            </a:r>
            <a:r>
              <a:rPr lang="el-GR" altLang="en-US" smtClean="0">
                <a:latin typeface="Arial" charset="0"/>
                <a:cs typeface="Arial" charset="0"/>
              </a:rPr>
              <a:t>β</a:t>
            </a:r>
            <a:r>
              <a:rPr lang="en-US" altLang="en-US" smtClean="0">
                <a:latin typeface="Arial" charset="0"/>
                <a:cs typeface="Arial" charset="0"/>
              </a:rPr>
              <a:t>’x + </a:t>
            </a:r>
            <a:r>
              <a:rPr lang="el-GR" altLang="en-US" smtClean="0">
                <a:latin typeface="Arial" charset="0"/>
                <a:cs typeface="Arial" charset="0"/>
              </a:rPr>
              <a:t>ε</a:t>
            </a:r>
            <a:endParaRPr lang="en-US" altLang="en-US" smtClean="0">
              <a:latin typeface="Arial" charset="0"/>
              <a:cs typeface="Arial" charset="0"/>
            </a:endParaRPr>
          </a:p>
          <a:p>
            <a:pPr lvl="1" eaLnBrk="1" hangingPunct="1"/>
            <a:r>
              <a:rPr lang="en-US" altLang="en-US" smtClean="0">
                <a:latin typeface="Arial" charset="0"/>
                <a:cs typeface="Arial" charset="0"/>
              </a:rPr>
              <a:t>No overall constant, </a:t>
            </a:r>
            <a:r>
              <a:rPr lang="el-GR" altLang="en-US" smtClean="0">
                <a:latin typeface="Arial" charset="0"/>
                <a:cs typeface="Arial" charset="0"/>
              </a:rPr>
              <a:t>α</a:t>
            </a:r>
            <a:r>
              <a:rPr lang="en-US" altLang="en-US" smtClean="0">
                <a:latin typeface="Arial" charset="0"/>
                <a:cs typeface="Arial" charset="0"/>
              </a:rPr>
              <a:t>=0</a:t>
            </a:r>
          </a:p>
          <a:p>
            <a:pPr lvl="1" eaLnBrk="1" hangingPunct="1"/>
            <a:r>
              <a:rPr lang="en-US" altLang="en-US" smtClean="0">
                <a:latin typeface="Arial" charset="0"/>
                <a:cs typeface="Arial" charset="0"/>
              </a:rPr>
              <a:t>J “cutpoints;” </a:t>
            </a:r>
            <a:r>
              <a:rPr lang="el-GR" altLang="en-US" smtClean="0">
                <a:latin typeface="Arial" charset="0"/>
                <a:cs typeface="Arial" charset="0"/>
              </a:rPr>
              <a:t>μ</a:t>
            </a:r>
            <a:r>
              <a:rPr lang="en-US" altLang="en-US" baseline="-25000" smtClean="0">
                <a:latin typeface="Arial" charset="0"/>
                <a:cs typeface="Arial" charset="0"/>
              </a:rPr>
              <a:t>0</a:t>
            </a:r>
            <a:r>
              <a:rPr lang="en-US" altLang="en-US" smtClean="0">
                <a:latin typeface="Arial" charset="0"/>
                <a:cs typeface="Arial" charset="0"/>
              </a:rPr>
              <a:t> = -∞, </a:t>
            </a:r>
            <a:r>
              <a:rPr lang="el-GR" altLang="en-US" smtClean="0">
                <a:latin typeface="Arial" charset="0"/>
                <a:cs typeface="Arial" charset="0"/>
              </a:rPr>
              <a:t>μ</a:t>
            </a:r>
            <a:r>
              <a:rPr lang="en-US" altLang="en-US" baseline="-25000" smtClean="0">
                <a:latin typeface="Arial" charset="0"/>
                <a:cs typeface="Arial" charset="0"/>
              </a:rPr>
              <a:t>1</a:t>
            </a:r>
            <a:r>
              <a:rPr lang="en-US" altLang="en-US" smtClean="0">
                <a:latin typeface="Arial" charset="0"/>
                <a:cs typeface="Arial" charset="0"/>
              </a:rPr>
              <a:t>,… </a:t>
            </a:r>
            <a:r>
              <a:rPr lang="el-GR" altLang="en-US" smtClean="0">
                <a:latin typeface="Arial" charset="0"/>
                <a:cs typeface="Arial" charset="0"/>
              </a:rPr>
              <a:t>μ</a:t>
            </a:r>
            <a:r>
              <a:rPr lang="en-US" altLang="en-US" baseline="-25000" smtClean="0">
                <a:latin typeface="Arial" charset="0"/>
                <a:cs typeface="Arial" charset="0"/>
              </a:rPr>
              <a:t>J</a:t>
            </a:r>
            <a:r>
              <a:rPr lang="en-US" altLang="en-US" smtClean="0">
                <a:latin typeface="Arial" charset="0"/>
                <a:cs typeface="Arial" charset="0"/>
              </a:rPr>
              <a:t>, </a:t>
            </a:r>
            <a:r>
              <a:rPr lang="el-GR" altLang="en-US" smtClean="0">
                <a:latin typeface="Arial" charset="0"/>
                <a:cs typeface="Arial" charset="0"/>
              </a:rPr>
              <a:t>μ</a:t>
            </a:r>
            <a:r>
              <a:rPr lang="en-US" altLang="en-US" baseline="-25000" smtClean="0">
                <a:latin typeface="Arial" charset="0"/>
                <a:cs typeface="Arial" charset="0"/>
              </a:rPr>
              <a:t>J+1 </a:t>
            </a:r>
            <a:r>
              <a:rPr lang="en-US" altLang="en-US" smtClean="0">
                <a:latin typeface="Arial" charset="0"/>
                <a:cs typeface="Arial" charset="0"/>
              </a:rPr>
              <a:t>= + ∞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ltLang="en-US"/>
          </a:p>
        </p:txBody>
      </p:sp>
      <p:pic>
        <p:nvPicPr>
          <p:cNvPr id="54275" name="Picture 4"/>
          <p:cNvPicPr>
            <a:picLocks noChangeAspect="1" noChangeArrowheads="1"/>
          </p:cNvPicPr>
          <p:nvPr/>
        </p:nvPicPr>
        <p:blipFill>
          <a:blip r:embed="rId4" cstate="print"/>
          <a:srcRect/>
          <a:stretch>
            <a:fillRect/>
          </a:stretch>
        </p:blipFill>
        <p:spPr bwMode="auto">
          <a:xfrm>
            <a:off x="1114425" y="1209675"/>
            <a:ext cx="6916738" cy="5038725"/>
          </a:xfrm>
          <a:prstGeom prst="rect">
            <a:avLst/>
          </a:prstGeom>
          <a:noFill/>
          <a:ln w="9525">
            <a:noFill/>
            <a:miter lim="800000"/>
            <a:headEnd/>
            <a:tailEnd/>
          </a:ln>
        </p:spPr>
      </p:pic>
      <p:sp>
        <p:nvSpPr>
          <p:cNvPr id="54276" name="Rectangle 5"/>
          <p:cNvSpPr>
            <a:spLocks noChangeArrowheads="1"/>
          </p:cNvSpPr>
          <p:nvPr/>
        </p:nvSpPr>
        <p:spPr bwMode="auto">
          <a:xfrm>
            <a:off x="1219200" y="49530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54277" name="Rectangle 6"/>
          <p:cNvSpPr>
            <a:spLocks noChangeArrowheads="1"/>
          </p:cNvSpPr>
          <p:nvPr/>
        </p:nvSpPr>
        <p:spPr bwMode="auto">
          <a:xfrm>
            <a:off x="1304925" y="228600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54278" name="Rectangle 7"/>
          <p:cNvSpPr>
            <a:spLocks noChangeArrowheads="1"/>
          </p:cNvSpPr>
          <p:nvPr/>
        </p:nvSpPr>
        <p:spPr bwMode="auto">
          <a:xfrm>
            <a:off x="6172200" y="29718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ltLang="en-US"/>
          </a:p>
        </p:txBody>
      </p:sp>
      <p:graphicFrame>
        <p:nvGraphicFramePr>
          <p:cNvPr id="54279" name="Object 8"/>
          <p:cNvGraphicFramePr>
            <a:graphicFrameLocks noChangeAspect="1"/>
          </p:cNvGraphicFramePr>
          <p:nvPr/>
        </p:nvGraphicFramePr>
        <p:xfrm>
          <a:off x="6396038" y="3021013"/>
          <a:ext cx="238125" cy="358775"/>
        </p:xfrm>
        <a:graphic>
          <a:graphicData uri="http://schemas.openxmlformats.org/presentationml/2006/ole">
            <p:oleObj spid="_x0000_s206856" name="Equation" r:id="rId5" imgW="126890" imgH="190335" progId="Equation.DSMT4">
              <p:embed/>
            </p:oleObj>
          </a:graphicData>
        </a:graphic>
      </p:graphicFrame>
      <p:graphicFrame>
        <p:nvGraphicFramePr>
          <p:cNvPr id="54280" name="Object 11"/>
          <p:cNvGraphicFramePr>
            <a:graphicFrameLocks noChangeAspect="1"/>
          </p:cNvGraphicFramePr>
          <p:nvPr/>
        </p:nvGraphicFramePr>
        <p:xfrm>
          <a:off x="4364038" y="6154738"/>
          <a:ext cx="261937" cy="452437"/>
        </p:xfrm>
        <a:graphic>
          <a:graphicData uri="http://schemas.openxmlformats.org/presentationml/2006/ole">
            <p:oleObj spid="_x0000_s206857" name="Equation" r:id="rId6" imgW="139639" imgH="241195" progId="Equation.DSMT4">
              <p:embed/>
            </p:oleObj>
          </a:graphicData>
        </a:graphic>
      </p:graphicFrame>
      <p:sp>
        <p:nvSpPr>
          <p:cNvPr id="54281" name="Rectangle 12"/>
          <p:cNvSpPr>
            <a:spLocks noChangeArrowheads="1"/>
          </p:cNvSpPr>
          <p:nvPr/>
        </p:nvSpPr>
        <p:spPr bwMode="auto">
          <a:xfrm>
            <a:off x="4076700" y="6167438"/>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ltLang="en-US"/>
          </a:p>
        </p:txBody>
      </p:sp>
      <p:sp>
        <p:nvSpPr>
          <p:cNvPr id="54282"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p:spPr>
        <p:txBody>
          <a:bodyPr wrap="none"/>
          <a:lstStyle/>
          <a:p>
            <a:endParaRPr lang="en-US"/>
          </a:p>
        </p:txBody>
      </p:sp>
      <p:cxnSp>
        <p:nvCxnSpPr>
          <p:cNvPr id="54283" name="Straight Arrow Connector 2"/>
          <p:cNvCxnSpPr>
            <a:cxnSpLocks noChangeShapeType="1"/>
          </p:cNvCxnSpPr>
          <p:nvPr/>
        </p:nvCxnSpPr>
        <p:spPr bwMode="auto">
          <a:xfrm flipH="1">
            <a:off x="3429000" y="3200400"/>
            <a:ext cx="2667000" cy="1524000"/>
          </a:xfrm>
          <a:prstGeom prst="straightConnector1">
            <a:avLst/>
          </a:prstGeom>
          <a:noFill/>
          <a:ln w="19050"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ltLang="en-US"/>
          </a:p>
        </p:txBody>
      </p:sp>
      <p:pic>
        <p:nvPicPr>
          <p:cNvPr id="56323" name="Picture 5"/>
          <p:cNvPicPr>
            <a:picLocks noChangeAspect="1" noChangeArrowheads="1"/>
          </p:cNvPicPr>
          <p:nvPr/>
        </p:nvPicPr>
        <p:blipFill>
          <a:blip r:embed="rId4" cstate="print"/>
          <a:srcRect/>
          <a:stretch>
            <a:fillRect/>
          </a:stretch>
        </p:blipFill>
        <p:spPr bwMode="auto">
          <a:xfrm>
            <a:off x="609600" y="1447800"/>
            <a:ext cx="7848600" cy="4105275"/>
          </a:xfrm>
          <a:prstGeom prst="rect">
            <a:avLst/>
          </a:prstGeom>
          <a:noFill/>
          <a:ln w="9525">
            <a:noFill/>
            <a:miter lim="800000"/>
            <a:headEnd/>
            <a:tailEnd/>
          </a:ln>
        </p:spPr>
      </p:pic>
      <p:sp>
        <p:nvSpPr>
          <p:cNvPr id="56324" name="Rectangle 6"/>
          <p:cNvSpPr>
            <a:spLocks noChangeArrowheads="1"/>
          </p:cNvSpPr>
          <p:nvPr/>
        </p:nvSpPr>
        <p:spPr bwMode="auto">
          <a:xfrm>
            <a:off x="2286000" y="48006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56325"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graphicFrame>
        <p:nvGraphicFramePr>
          <p:cNvPr id="56326" name="Object 9"/>
          <p:cNvGraphicFramePr>
            <a:graphicFrameLocks noChangeAspect="1"/>
          </p:cNvGraphicFramePr>
          <p:nvPr/>
        </p:nvGraphicFramePr>
        <p:xfrm>
          <a:off x="7620000" y="1806575"/>
          <a:ext cx="381000" cy="482600"/>
        </p:xfrm>
        <a:graphic>
          <a:graphicData uri="http://schemas.openxmlformats.org/presentationml/2006/ole">
            <p:oleObj spid="_x0000_s207880" name="Equation" r:id="rId5" imgW="203112" imgH="190417" progId="Equation.DSMT4">
              <p:embed/>
            </p:oleObj>
          </a:graphicData>
        </a:graphic>
      </p:graphicFrame>
      <p:graphicFrame>
        <p:nvGraphicFramePr>
          <p:cNvPr id="56327" name="Object 10"/>
          <p:cNvGraphicFramePr>
            <a:graphicFrameLocks noChangeAspect="1"/>
          </p:cNvGraphicFramePr>
          <p:nvPr/>
        </p:nvGraphicFramePr>
        <p:xfrm>
          <a:off x="4418013" y="5743575"/>
          <a:ext cx="690562" cy="452438"/>
        </p:xfrm>
        <a:graphic>
          <a:graphicData uri="http://schemas.openxmlformats.org/presentationml/2006/ole">
            <p:oleObj spid="_x0000_s207881" name="Equation" r:id="rId6" imgW="368300" imgH="241300" progId="Equation.DSMT4">
              <p:embed/>
            </p:oleObj>
          </a:graphicData>
        </a:graphic>
      </p:graphicFrame>
      <p:sp>
        <p:nvSpPr>
          <p:cNvPr id="56328"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p:spPr>
        <p:txBody>
          <a:bodyPr wrap="none"/>
          <a:lstStyle/>
          <a:p>
            <a:endParaRPr lang="en-US"/>
          </a:p>
        </p:txBody>
      </p:sp>
      <p:sp>
        <p:nvSpPr>
          <p:cNvPr id="56329" name="Rectangle 12"/>
          <p:cNvSpPr>
            <a:spLocks noChangeArrowheads="1"/>
          </p:cNvSpPr>
          <p:nvPr/>
        </p:nvSpPr>
        <p:spPr bwMode="auto">
          <a:xfrm>
            <a:off x="7467600" y="1836738"/>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ltLang="en-US"/>
          </a:p>
        </p:txBody>
      </p:sp>
      <p:sp>
        <p:nvSpPr>
          <p:cNvPr id="56330" name="Rectangle 13"/>
          <p:cNvSpPr>
            <a:spLocks noChangeArrowheads="1"/>
          </p:cNvSpPr>
          <p:nvPr/>
        </p:nvSpPr>
        <p:spPr bwMode="auto">
          <a:xfrm>
            <a:off x="4343400" y="57150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ltLang="en-US"/>
          </a:p>
        </p:txBody>
      </p:sp>
      <p:cxnSp>
        <p:nvCxnSpPr>
          <p:cNvPr id="56331" name="Straight Arrow Connector 11"/>
          <p:cNvCxnSpPr>
            <a:cxnSpLocks noChangeShapeType="1"/>
          </p:cNvCxnSpPr>
          <p:nvPr/>
        </p:nvCxnSpPr>
        <p:spPr bwMode="auto">
          <a:xfrm flipH="1">
            <a:off x="3162300" y="2286000"/>
            <a:ext cx="4229100" cy="2362200"/>
          </a:xfrm>
          <a:prstGeom prst="straightConnector1">
            <a:avLst/>
          </a:prstGeom>
          <a:noFill/>
          <a:ln w="19050"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14912</TotalTime>
  <Words>4271</Words>
  <Application>Microsoft Office PowerPoint</Application>
  <PresentationFormat>On-screen Show (4:3)</PresentationFormat>
  <Paragraphs>652</Paragraphs>
  <Slides>116</Slides>
  <Notes>89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116</vt:i4>
      </vt:variant>
    </vt:vector>
  </HeadingPairs>
  <TitlesOfParts>
    <vt:vector size="119" baseType="lpstr">
      <vt:lpstr>3_Quadrant</vt:lpstr>
      <vt:lpstr>Equation</vt:lpstr>
      <vt:lpstr>Bitmap Image</vt:lpstr>
      <vt:lpstr>Econometric Analysis of Panel Data</vt:lpstr>
      <vt:lpstr>Econometric Analysis of Panel Data</vt:lpstr>
      <vt:lpstr>Slide 3</vt:lpstr>
      <vt:lpstr>Ordered Discrete Outcomes</vt:lpstr>
      <vt:lpstr>Ordered Choices at IMDb</vt:lpstr>
      <vt:lpstr>Slide 6</vt:lpstr>
      <vt:lpstr>Slide 7</vt:lpstr>
      <vt:lpstr>Slide 8</vt:lpstr>
      <vt:lpstr>Slide 9</vt:lpstr>
      <vt:lpstr>Slide 10</vt:lpstr>
      <vt:lpstr>Slide 11</vt:lpstr>
      <vt:lpstr>Health Satisfaction (HSAT)</vt:lpstr>
      <vt:lpstr>Modeling Ordered Choices</vt:lpstr>
      <vt:lpstr>Ordered Probability Model</vt:lpstr>
      <vt:lpstr>Combined Outcomes for Health Satisfaction</vt:lpstr>
      <vt:lpstr>Ordered Probabilities</vt:lpstr>
      <vt:lpstr>Slide 17</vt:lpstr>
      <vt:lpstr>Coefficients</vt:lpstr>
      <vt:lpstr>Partial Effects in the Ordered Choice Model</vt:lpstr>
      <vt:lpstr>Partial Effects of 8 Years of Education</vt:lpstr>
      <vt:lpstr>An Ordered Probability  Model for Health Satisfaction</vt:lpstr>
      <vt:lpstr>Ordered Probability Partial Effects</vt:lpstr>
      <vt:lpstr>Ordered Probit Marginal Effects</vt:lpstr>
      <vt:lpstr>Analysis of Model Implications</vt:lpstr>
      <vt:lpstr>Fit Measures</vt:lpstr>
      <vt:lpstr>Log Likelihood Based Fit Measures</vt:lpstr>
      <vt:lpstr>Slide 27</vt:lpstr>
      <vt:lpstr>A Somewhat Better Fit</vt:lpstr>
      <vt:lpstr>Zero Inflated Ordered Probit</vt:lpstr>
      <vt:lpstr>Teenage Smoking</vt:lpstr>
      <vt:lpstr>Interval Censored Data</vt:lpstr>
      <vt:lpstr>Interval Censored Data</vt:lpstr>
      <vt:lpstr>Income Data</vt:lpstr>
      <vt:lpstr>Interval Censored Income Data</vt:lpstr>
      <vt:lpstr>Interval Censored Data</vt:lpstr>
      <vt:lpstr>Interval Censored Data Model</vt:lpstr>
      <vt:lpstr>The Interval Censored Data Model</vt:lpstr>
      <vt:lpstr>Panel Data Models</vt:lpstr>
      <vt:lpstr>Fixed Effects in Ordered Probit</vt:lpstr>
      <vt:lpstr>Incidental Parameters Problem</vt:lpstr>
      <vt:lpstr>Solution to IP in Ordered Choice Model</vt:lpstr>
      <vt:lpstr>Two Studies</vt:lpstr>
      <vt:lpstr>Omitted Heterogeneity in the Ordered Probability Model</vt:lpstr>
      <vt:lpstr>Random Effects Ordered Probit</vt:lpstr>
      <vt:lpstr>Random Effects Ordered Probit</vt:lpstr>
      <vt:lpstr>RE Ordered Probit Fits Worse</vt:lpstr>
      <vt:lpstr>Slide 47</vt:lpstr>
      <vt:lpstr>A Dynamic Ordered Probit Model</vt:lpstr>
      <vt:lpstr>Model for Self Assessed Health</vt:lpstr>
      <vt:lpstr>Data</vt:lpstr>
      <vt:lpstr>Variable of Interest</vt:lpstr>
      <vt:lpstr>Dynamic Ordered Probit Model</vt:lpstr>
      <vt:lpstr>Dynamics</vt:lpstr>
      <vt:lpstr>Estimated Partial Effects by Model</vt:lpstr>
      <vt:lpstr>Partial Effect for a Category</vt:lpstr>
      <vt:lpstr>Ordered Choice Model Extensions</vt:lpstr>
      <vt:lpstr>Nested Random Effects</vt:lpstr>
      <vt:lpstr>Nested RE Ordered Probit</vt:lpstr>
      <vt:lpstr>Log Likelihood for Nested Effects-1</vt:lpstr>
      <vt:lpstr>Log Likelihood for Nested Effects-2</vt:lpstr>
      <vt:lpstr>Log Likelihood for Nested Effects-3</vt:lpstr>
      <vt:lpstr>Log Likelihood for Nested Effects-4</vt:lpstr>
      <vt:lpstr>Log Likelihood for Nested Effects-5</vt:lpstr>
      <vt:lpstr>Generalizing the Ordered Probit  with Heterogeneous Thresholds</vt:lpstr>
      <vt:lpstr>Generalized Ordered Probit-1</vt:lpstr>
      <vt:lpstr>Generalized Ordered Probit-2</vt:lpstr>
      <vt:lpstr>A G.O.P Model</vt:lpstr>
      <vt:lpstr>Hierarchical Ordered Probit</vt:lpstr>
      <vt:lpstr>Ordered Choice Model</vt:lpstr>
      <vt:lpstr>HOPit Model</vt:lpstr>
      <vt:lpstr>Appendix: Applications</vt:lpstr>
      <vt:lpstr>Differential Item Functioning</vt:lpstr>
      <vt:lpstr>Slide 73</vt:lpstr>
      <vt:lpstr>A Vignette Random Effects Model</vt:lpstr>
      <vt:lpstr>Slide 75</vt:lpstr>
      <vt:lpstr>Slide 76</vt:lpstr>
      <vt:lpstr>Slide 77</vt:lpstr>
      <vt:lpstr>Slide 78</vt:lpstr>
      <vt:lpstr>A Sample Selection Model</vt:lpstr>
      <vt:lpstr>A Bivariate Latent Class Correlated Generalised Ordered Probit Model with an Application to Modelling Observed Obesity Levels</vt:lpstr>
      <vt:lpstr>Slide 81</vt:lpstr>
      <vt:lpstr>Slide 82</vt:lpstr>
      <vt:lpstr>Costs of Obesity</vt:lpstr>
      <vt:lpstr>Measuring Obesity</vt:lpstr>
      <vt:lpstr>Slide 85</vt:lpstr>
      <vt:lpstr>Modeling BMI Outcomes</vt:lpstr>
      <vt:lpstr>Conversion to a Discrete Measure</vt:lpstr>
      <vt:lpstr>A Censored Regression Model for BMI</vt:lpstr>
      <vt:lpstr>Heterogeneity in the BMI Ranges</vt:lpstr>
      <vt:lpstr>Generalized Ordered Probit Approach</vt:lpstr>
      <vt:lpstr>Latent Class Modeling</vt:lpstr>
      <vt:lpstr>Latent Class Application</vt:lpstr>
      <vt:lpstr>Heterogeneous Class Probabilities</vt:lpstr>
      <vt:lpstr>Endogeneity of Class Membership</vt:lpstr>
      <vt:lpstr>Model Components</vt:lpstr>
      <vt:lpstr>Data</vt:lpstr>
      <vt:lpstr>Outcome Probabilities</vt:lpstr>
      <vt:lpstr>Classification (Latent Probit) Model</vt:lpstr>
      <vt:lpstr>BMI Ordered Choice Model</vt:lpstr>
      <vt:lpstr>Effects of Aging on Weight Class</vt:lpstr>
      <vt:lpstr>Effect of Education on Probabilities</vt:lpstr>
      <vt:lpstr>Effect of Income on Probabilities</vt:lpstr>
      <vt:lpstr>Obesity</vt:lpstr>
      <vt:lpstr>Models for BMI</vt:lpstr>
      <vt:lpstr>An Ordered Probit Approach</vt:lpstr>
      <vt:lpstr>A Basic Ordered Probit Model</vt:lpstr>
      <vt:lpstr>Latent Class Modeling</vt:lpstr>
      <vt:lpstr>A Latent Class Model</vt:lpstr>
      <vt:lpstr>Probabilities in the Latent Class Model</vt:lpstr>
      <vt:lpstr>Class Assignment</vt:lpstr>
      <vt:lpstr>Generalized Ordered Probit – Latent Classes and Variable Thresholds</vt:lpstr>
      <vt:lpstr>Data</vt:lpstr>
      <vt:lpstr>Model Components</vt:lpstr>
      <vt:lpstr>Different Normalizations</vt:lpstr>
      <vt:lpstr>Slide 115</vt:lpstr>
      <vt:lpstr>Slide 116</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156</cp:revision>
  <dcterms:created xsi:type="dcterms:W3CDTF">2001-06-17T19:05:03Z</dcterms:created>
  <dcterms:modified xsi:type="dcterms:W3CDTF">2019-12-22T20:51:36Z</dcterms:modified>
</cp:coreProperties>
</file>