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5" r:id="rId1"/>
  </p:sldMasterIdLst>
  <p:notesMasterIdLst>
    <p:notesMasterId r:id="rId89"/>
  </p:notesMasterIdLst>
  <p:handoutMasterIdLst>
    <p:handoutMasterId r:id="rId90"/>
  </p:handoutMasterIdLst>
  <p:sldIdLst>
    <p:sldId id="575" r:id="rId2"/>
    <p:sldId id="434" r:id="rId3"/>
    <p:sldId id="578" r:id="rId4"/>
    <p:sldId id="579" r:id="rId5"/>
    <p:sldId id="580" r:id="rId6"/>
    <p:sldId id="581" r:id="rId7"/>
    <p:sldId id="582" r:id="rId8"/>
    <p:sldId id="521" r:id="rId9"/>
    <p:sldId id="522" r:id="rId10"/>
    <p:sldId id="523" r:id="rId11"/>
    <p:sldId id="524" r:id="rId12"/>
    <p:sldId id="525" r:id="rId13"/>
    <p:sldId id="526" r:id="rId14"/>
    <p:sldId id="527" r:id="rId15"/>
    <p:sldId id="528" r:id="rId16"/>
    <p:sldId id="529" r:id="rId17"/>
    <p:sldId id="576" r:id="rId18"/>
    <p:sldId id="577" r:id="rId19"/>
    <p:sldId id="530" r:id="rId20"/>
    <p:sldId id="531" r:id="rId21"/>
    <p:sldId id="532" r:id="rId22"/>
    <p:sldId id="533" r:id="rId23"/>
    <p:sldId id="534" r:id="rId24"/>
    <p:sldId id="535" r:id="rId25"/>
    <p:sldId id="536" r:id="rId26"/>
    <p:sldId id="537" r:id="rId27"/>
    <p:sldId id="538" r:id="rId28"/>
    <p:sldId id="539" r:id="rId29"/>
    <p:sldId id="540" r:id="rId30"/>
    <p:sldId id="541" r:id="rId31"/>
    <p:sldId id="542" r:id="rId32"/>
    <p:sldId id="543" r:id="rId33"/>
    <p:sldId id="544" r:id="rId34"/>
    <p:sldId id="545" r:id="rId35"/>
    <p:sldId id="546" r:id="rId36"/>
    <p:sldId id="548" r:id="rId37"/>
    <p:sldId id="549" r:id="rId38"/>
    <p:sldId id="550" r:id="rId39"/>
    <p:sldId id="551" r:id="rId40"/>
    <p:sldId id="552" r:id="rId41"/>
    <p:sldId id="553" r:id="rId42"/>
    <p:sldId id="554" r:id="rId43"/>
    <p:sldId id="555" r:id="rId44"/>
    <p:sldId id="556" r:id="rId45"/>
    <p:sldId id="557" r:id="rId46"/>
    <p:sldId id="558" r:id="rId47"/>
    <p:sldId id="559" r:id="rId48"/>
    <p:sldId id="560" r:id="rId49"/>
    <p:sldId id="561" r:id="rId50"/>
    <p:sldId id="562" r:id="rId51"/>
    <p:sldId id="563" r:id="rId52"/>
    <p:sldId id="564" r:id="rId53"/>
    <p:sldId id="565" r:id="rId54"/>
    <p:sldId id="566" r:id="rId55"/>
    <p:sldId id="567" r:id="rId56"/>
    <p:sldId id="568" r:id="rId57"/>
    <p:sldId id="569" r:id="rId58"/>
    <p:sldId id="570" r:id="rId59"/>
    <p:sldId id="571" r:id="rId60"/>
    <p:sldId id="572" r:id="rId61"/>
    <p:sldId id="573" r:id="rId62"/>
    <p:sldId id="574" r:id="rId63"/>
    <p:sldId id="435" r:id="rId64"/>
    <p:sldId id="436" r:id="rId65"/>
    <p:sldId id="583" r:id="rId66"/>
    <p:sldId id="458" r:id="rId67"/>
    <p:sldId id="520" r:id="rId68"/>
    <p:sldId id="462" r:id="rId69"/>
    <p:sldId id="437" r:id="rId70"/>
    <p:sldId id="454" r:id="rId71"/>
    <p:sldId id="455" r:id="rId72"/>
    <p:sldId id="457" r:id="rId73"/>
    <p:sldId id="456" r:id="rId74"/>
    <p:sldId id="459" r:id="rId75"/>
    <p:sldId id="460" r:id="rId76"/>
    <p:sldId id="463" r:id="rId77"/>
    <p:sldId id="464" r:id="rId78"/>
    <p:sldId id="465" r:id="rId79"/>
    <p:sldId id="439" r:id="rId80"/>
    <p:sldId id="466" r:id="rId81"/>
    <p:sldId id="467" r:id="rId82"/>
    <p:sldId id="468" r:id="rId83"/>
    <p:sldId id="440" r:id="rId84"/>
    <p:sldId id="441" r:id="rId85"/>
    <p:sldId id="469" r:id="rId86"/>
    <p:sldId id="584" r:id="rId87"/>
    <p:sldId id="470" r:id="rId88"/>
  </p:sldIdLst>
  <p:sldSz cx="9144000" cy="6858000" type="screen4x3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DAD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86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284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0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D7B099BA-E7FD-44B5-B151-C459C6E1FC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3725"/>
            <a:ext cx="5130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00F7DB5B-8057-4199-9263-94B0B19F58B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C7A7D-BCA6-46A9-9D84-8AE9B12C506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33A20-5A19-48E5-96AF-97FE320269F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E3E577FF-450C-4449-B140-1447C63753A4}" type="slidenum">
              <a:rPr lang="en-US" altLang="en-US"/>
              <a:pPr defTabSz="928688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2E499A4C-5D30-4F6D-9B02-0CF3DA3AB002}" type="slidenum">
              <a:rPr lang="en-US" altLang="en-US"/>
              <a:pPr defTabSz="928688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FC7949-5F1C-462E-BF21-8B14F8E9F5D3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C0E768BD-3B05-42CA-828B-41EC01A0B6B0}" type="slidenum">
              <a:rPr lang="en-US" altLang="en-US"/>
              <a:pPr defTabSz="928688"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853E8572-8565-4514-B8DB-3B8424EA7B37}" type="slidenum">
              <a:rPr lang="en-US" altLang="en-US"/>
              <a:pPr defTabSz="928688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8A075164-540A-4F47-AB7F-3B556969A856}" type="slidenum">
              <a:rPr lang="en-US" altLang="en-US"/>
              <a:pPr defTabSz="928688"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F3522A43-F099-4B6C-8B9B-3BD81E9706C8}" type="slidenum">
              <a:rPr lang="en-US" altLang="en-US"/>
              <a:pPr defTabSz="928688"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454B2C52-21E5-4A74-9CE7-4D58F2EF5955}" type="slidenum">
              <a:rPr lang="en-US" altLang="en-US"/>
              <a:pPr defTabSz="928688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A9E79BD7-5F82-4917-9A14-09408CA94804}" type="slidenum">
              <a:rPr lang="en-US" altLang="en-US"/>
              <a:pPr defTabSz="928688"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8044E13F-9AFB-4F4C-A4E5-B3F34053FBB0}" type="slidenum">
              <a:rPr lang="en-US" altLang="en-US"/>
              <a:pPr defTabSz="928688"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0E7A4315-3978-475F-A43F-7CF5E8A50452}" type="slidenum">
              <a:rPr lang="en-US" altLang="en-US"/>
              <a:pPr defTabSz="928688"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F76A252D-ECE0-4E01-A2B5-45EF563C0095}" type="slidenum">
              <a:rPr lang="en-US" altLang="en-US"/>
              <a:pPr defTabSz="928688"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B906600D-6DB2-4201-9B7D-AC6D5AB619C9}" type="slidenum">
              <a:rPr lang="en-US" altLang="en-US"/>
              <a:pPr defTabSz="928688"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52332C54-4B53-48A6-8C23-7587615BD5DA}" type="slidenum">
              <a:rPr lang="en-US" altLang="en-US"/>
              <a:pPr defTabSz="928688"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68B5E40A-9310-4BF3-B78B-103D699483D0}" type="slidenum">
              <a:rPr lang="en-US" altLang="en-US"/>
              <a:pPr defTabSz="928688"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6793AE20-32C7-439C-A36A-68C0EE7D50B0}" type="slidenum">
              <a:rPr lang="en-US" altLang="en-US"/>
              <a:pPr defTabSz="928688"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DC3C6513-7185-4CDA-B2ED-133AD96D9D7B}" type="slidenum">
              <a:rPr lang="en-US" altLang="en-US"/>
              <a:pPr defTabSz="928688"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585F9373-4350-454B-9A9B-1B280481E91C}" type="slidenum">
              <a:rPr lang="en-US" altLang="en-US"/>
              <a:pPr defTabSz="928688"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61848B21-2B80-446E-808A-9ABF22AB63BA}" type="slidenum">
              <a:rPr lang="en-US" altLang="en-US"/>
              <a:pPr defTabSz="928688"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7348" name="Slide Number Placeholder 3"/>
          <p:cNvSpPr txBox="1">
            <a:spLocks noGrp="1"/>
          </p:cNvSpPr>
          <p:nvPr/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59" tIns="46480" rIns="92959" bIns="46480" anchor="b"/>
          <a:lstStyle/>
          <a:p>
            <a:pPr algn="r" defTabSz="966788" eaLnBrk="1" hangingPunct="1"/>
            <a:fld id="{7D724842-5E4D-4621-BB67-18A74256A5C2}" type="slidenum">
              <a:rPr lang="en-US" altLang="en-US" sz="1300"/>
              <a:pPr algn="r" defTabSz="966788" eaLnBrk="1" hangingPunct="1"/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A2AB67-27D3-48AE-8D19-7C2039F831B5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51" tIns="46475" rIns="92951" bIns="46475" anchor="b"/>
          <a:lstStyle/>
          <a:p>
            <a:pPr algn="r" defTabSz="928688" eaLnBrk="1" hangingPunct="1"/>
            <a:fld id="{EB6C0CD2-2473-404E-BD4C-293571490B06}" type="slidenum">
              <a:rPr lang="en-US" altLang="en-US" sz="1300"/>
              <a:pPr algn="r" defTabSz="928688" eaLnBrk="1" hangingPunct="1"/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A6DB78E1-18CC-43E5-BAE4-59CAB0CAFC68}" type="slidenum">
              <a:rPr lang="en-US" altLang="en-US"/>
              <a:pPr defTabSz="928688"/>
              <a:t>38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1FE16F94-4BF2-4507-B469-934EB1AF610D}" type="slidenum">
              <a:rPr lang="en-US" altLang="en-US"/>
              <a:pPr defTabSz="928688"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37268315-CEA3-4C2F-A27C-3245ABE55EF8}" type="slidenum">
              <a:rPr lang="en-US" altLang="en-US"/>
              <a:pPr defTabSz="928688"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0CE016-7A1A-48E3-BCB0-3E49B8A8A259}" type="slidenum">
              <a:rPr lang="en-US" altLang="en-US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F2ECD4-2CB8-47C5-869D-FA2E428316EE}" type="slidenum">
              <a:rPr lang="en-US" altLang="en-US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71EBC0D3-E186-461D-9D4D-710F7647F5C1}" type="slidenum">
              <a:rPr lang="en-US" altLang="en-US"/>
              <a:pPr defTabSz="928688"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25EE60B7-D1DD-42B5-9B5F-374A8CDF8E15}" type="slidenum">
              <a:rPr lang="en-US" altLang="en-US"/>
              <a:pPr defTabSz="928688"/>
              <a:t>57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88"/>
            <a:fld id="{6A84525A-D314-44C9-9395-DC10EB9A1B25}" type="slidenum">
              <a:rPr lang="en-US" altLang="en-US"/>
              <a:pPr defTabSz="928688"/>
              <a:t>60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733D19-0CE4-4063-ADF8-D44A887B5D58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DA0FD1-844B-4F7E-8E55-B5A77CBC0535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852A79-1F0D-4EBB-BB13-91218F077103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467DD-F6FB-4ED1-8020-297F5C57F682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5E671-CBE2-4314-A1C0-ECF2EBB4AF54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46F831-3A01-43D0-B56B-2C4E23030641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20EE4D-828B-4D18-B13B-95BFE29CCF31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2BE7D1-4528-4410-801A-4F2B1EB2720F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6CD43-88BE-449A-865F-D4D2C7592159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3A13B-AF8A-4F43-9D8A-2BA8AC1F0575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9495C-1F06-4343-838C-1E49ED0359D1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D2B85-E3EE-4B40-BA4A-A84F62D043B4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9BDDA-41FD-463B-BF29-B05EE7152054}" type="slidenum">
              <a:rPr lang="en-US" altLang="en-US"/>
              <a:pPr/>
              <a:t>77</a:t>
            </a:fld>
            <a:endParaRPr lang="en-US" alt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18323D-35AF-43B7-83E3-23E218797F0F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60C423-40F5-4EE7-ACAF-6D89278471CF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564A10-A4EE-4508-B0F3-54695B94B74F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BABE0-1227-47CF-B841-CFB03ADCF6F0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4F699-90EE-4EB9-AED7-2DD077E5BA15}" type="slidenum">
              <a:rPr lang="en-US" altLang="en-US"/>
              <a:pPr/>
              <a:t>82</a:t>
            </a:fld>
            <a:endParaRPr lang="en-US" alt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FC1616-FF85-468B-A034-B384B62F283E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B7C9-76B3-499E-980D-334EB903710E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B30C88-1F52-40D2-9E56-234300F73375}" type="slidenum">
              <a:rPr lang="en-US" altLang="en-US"/>
              <a:pPr/>
              <a:t>85</a:t>
            </a:fld>
            <a:endParaRPr lang="en-US" alt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9D266-B693-4C7F-BF69-EF8B8C5B1E26}" type="slidenum">
              <a:rPr lang="en-US" altLang="en-US"/>
              <a:pPr/>
              <a:t>87</a:t>
            </a:fld>
            <a:endParaRPr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884B6676-AA09-452A-9CD6-B99EE85888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FFF0E-D038-4F3E-9BEE-D2DA1EFD7D6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BB958-3478-4509-AC35-8F85701222A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C8CA84-69A0-456C-BDC5-A3FBB634C6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34C85A-B80F-4956-98EE-390FC282D6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585A2-0561-48AB-ABB2-CA2F96E30FE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58A07-CF67-41DE-A157-6936E13030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68015-67B0-4E65-AC77-3EF3479AEB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7D63FF-80F2-49E6-A3C2-F152E7AEF3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E9244-D499-480E-B53A-EE118D31AD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FFD053-EE86-4833-B3CC-C2D8C25131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608F9-3145-4E96-BE3F-B9F3A76C32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4976A-2A76-4EE8-9149-E8E7B173AA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5B8F19-4804-4C00-9718-31B7930A09D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4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8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19: LDVs and Counts [</a:t>
            </a:r>
            <a:fld id="{50D7D076-FF51-4455-9254-1BCF1E54B1F6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/79]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849D54B7-B71B-4591-8EB8-CE53A6A3992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B8CEC463-9AD3-42DB-B1B2-44145928F05A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19: LDVs and Counts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[</a:t>
            </a:r>
            <a:fld id="{EE5673FD-3EDE-4474-8025-1FD5589740A1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/87]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1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oleObject" Target="../embeddings/oleObject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2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4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5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6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7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28.bin"/><Relationship Id="rId4" Type="http://schemas.openxmlformats.org/officeDocument/2006/relationships/image" Target="../media/image8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6148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6149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15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153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155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895600"/>
            <a:ext cx="7543800" cy="1371600"/>
          </a:xfrm>
        </p:spPr>
        <p:txBody>
          <a:bodyPr/>
          <a:lstStyle/>
          <a:p>
            <a:pPr algn="ctr" eaLnBrk="1" hangingPunct="1"/>
            <a:r>
              <a:rPr lang="en-US" altLang="en-US" sz="3200" b="1" smtClean="0"/>
              <a:t>19. Limited Dependent Variables</a:t>
            </a:r>
          </a:p>
          <a:p>
            <a:pPr algn="ctr" eaLnBrk="1" hangingPunct="1"/>
            <a:r>
              <a:rPr lang="en-US" altLang="en-US" sz="3200" b="1" smtClean="0"/>
              <a:t>And Models for Count Data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5240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rgbClr val="003399"/>
                </a:solidFill>
              </a:rPr>
              <a:t>Econometric Analysis of Panel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914400"/>
            <a:ext cx="80835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6675" name="Object 3"/>
          <p:cNvGraphicFramePr>
            <a:graphicFrameLocks noChangeAspect="1"/>
          </p:cNvGraphicFramePr>
          <p:nvPr/>
        </p:nvGraphicFramePr>
        <p:xfrm>
          <a:off x="2168525" y="4038600"/>
          <a:ext cx="5270500" cy="2259013"/>
        </p:xfrm>
        <a:graphic>
          <a:graphicData uri="http://schemas.openxmlformats.org/presentationml/2006/ole">
            <p:oleObj spid="_x0000_s175111" name="Equation" r:id="rId4" imgW="2044700" imgH="8763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1704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Fractional Response Model</a:t>
            </a:r>
          </a:p>
        </p:txBody>
      </p:sp>
      <p:graphicFrame>
        <p:nvGraphicFramePr>
          <p:cNvPr id="157699" name="Object 1"/>
          <p:cNvGraphicFramePr>
            <a:graphicFrameLocks noChangeAspect="1"/>
          </p:cNvGraphicFramePr>
          <p:nvPr/>
        </p:nvGraphicFramePr>
        <p:xfrm>
          <a:off x="476250" y="1905000"/>
          <a:ext cx="8210550" cy="4314825"/>
        </p:xfrm>
        <a:graphic>
          <a:graphicData uri="http://schemas.openxmlformats.org/presentationml/2006/ole">
            <p:oleObj spid="_x0000_s176135" name="Equation" r:id="rId3" imgW="4737100" imgH="2489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7447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Estimators</a:t>
            </a:r>
          </a:p>
        </p:txBody>
      </p:sp>
      <p:graphicFrame>
        <p:nvGraphicFramePr>
          <p:cNvPr id="158723" name="Object 2"/>
          <p:cNvGraphicFramePr>
            <a:graphicFrameLocks noChangeAspect="1"/>
          </p:cNvGraphicFramePr>
          <p:nvPr/>
        </p:nvGraphicFramePr>
        <p:xfrm>
          <a:off x="407988" y="1905000"/>
          <a:ext cx="8399462" cy="3962400"/>
        </p:xfrm>
        <a:graphic>
          <a:graphicData uri="http://schemas.openxmlformats.org/presentationml/2006/ole">
            <p:oleObj spid="_x0000_s177159" name="Equation" r:id="rId3" imgW="4203700" imgH="1981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13761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Estimators</a:t>
            </a:r>
          </a:p>
        </p:txBody>
      </p:sp>
      <p:graphicFrame>
        <p:nvGraphicFramePr>
          <p:cNvPr id="159747" name="Object 2"/>
          <p:cNvGraphicFramePr>
            <a:graphicFrameLocks noChangeAspect="1"/>
          </p:cNvGraphicFramePr>
          <p:nvPr/>
        </p:nvGraphicFramePr>
        <p:xfrm>
          <a:off x="315913" y="1884363"/>
          <a:ext cx="8512175" cy="3927475"/>
        </p:xfrm>
        <a:graphic>
          <a:graphicData uri="http://schemas.openxmlformats.org/presentationml/2006/ole">
            <p:oleObj spid="_x0000_s178183" name="Equation" r:id="rId3" imgW="3911600" imgH="1803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534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0"/>
            <a:ext cx="8599488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1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990600"/>
            <a:ext cx="61849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151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Application: Major Derogatory Reports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N = 1310 (of 13,777)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ahoma" pitchFamily="34" charset="0"/>
              </a:rPr>
              <a:t>  </a:t>
            </a:r>
            <a:r>
              <a:rPr lang="en-US" altLang="en-US" sz="1600"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   Excess zeros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905000"/>
            <a:ext cx="5181600" cy="3581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81534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400" b="1">
                <a:latin typeface="Courier New" pitchFamily="49" charset="0"/>
              </a:rPr>
              <a:t>Histogram for MAJORDRG     NOBS=  1310, Too low:     0, Too high:     0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Bin  Lower limit   Upper limit       Frequency     Cumulative Frequency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========================================================================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0         .000         1.000       1053 ( .8038)        1053( .8038)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1        1.000         2.000        136 ( .1038)        1189( .9076)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2        2.000         3.000         50 ( .0382)        1239( .9458)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3        3.000         4.000         24 ( .0183)        1263( .9641)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4        4.000         5.000         17 ( .0130)        1280( .9771)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5        5.000         6.000         10 ( .0076)        1290( .9847)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6        6.000         7.000          5 ( .0038)        1295( .9885)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7        7.000         8.000          6 ( .0046)        1301( .9931)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8        8.000         9.000          0 ( .0000)        1301( .9931)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 9        9.000        10.000          2 ( .0015)        1303( .9947)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10       10.000        11.000          1 ( .0008)        1304( .9954)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11       11.000        12.000          4 ( .0031)        1308( .9985)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12       12.000        13.000          1 ( .0008)        1309( .9992)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13       13.000        14.000          0 ( .0000)        1309( .9992)</a:t>
            </a:r>
            <a:br>
              <a:rPr lang="en-US" altLang="en-US" sz="1400" b="1">
                <a:latin typeface="Courier New" pitchFamily="49" charset="0"/>
              </a:rPr>
            </a:br>
            <a:r>
              <a:rPr lang="en-US" altLang="en-US" sz="1400" b="1">
                <a:latin typeface="Courier New" pitchFamily="49" charset="0"/>
              </a:rPr>
              <a:t> 14       14.000        15.000          1 ( .0008)        1310(1.0000)</a:t>
            </a:r>
            <a:r>
              <a:rPr lang="en-US" altLang="en-US" sz="1200" b="1">
                <a:latin typeface="Courier New" pitchFamily="49" charset="0"/>
              </a:rPr>
              <a:t/>
            </a:r>
            <a:br>
              <a:rPr lang="en-US" altLang="en-US" sz="1200" b="1">
                <a:latin typeface="Courier New" pitchFamily="49" charset="0"/>
              </a:rPr>
            </a:br>
            <a:endParaRPr lang="en-US" altLang="en-US" sz="1200" b="1">
              <a:latin typeface="Courier New" pitchFamily="49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524000" y="990600"/>
            <a:ext cx="6172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7030A0"/>
                </a:solidFill>
                <a:latin typeface="Arial" charset="0"/>
              </a:rPr>
              <a:t>Histogram for Credit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133600"/>
            <a:ext cx="81311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Doctor Visits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Basic Modeling for Counts of Events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828800"/>
            <a:ext cx="7010400" cy="45307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E.g., Visits to site, number of purchases, number of doctor visits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Regression approach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Quantitative outcome measured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Discrete variable, model probabilities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Poisson probabilities – “loglinear model”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362200" y="4659313"/>
          <a:ext cx="3919538" cy="1512887"/>
        </p:xfrm>
        <a:graphic>
          <a:graphicData uri="http://schemas.openxmlformats.org/presentationml/2006/ole">
            <p:oleObj spid="_x0000_s19465" name="Equation" r:id="rId4" imgW="1778000" imgH="685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Poisson Model for Doctor Visits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alt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alt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alt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alt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alt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alt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alt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alt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alt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Partial Effects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alt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alt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alt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alt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alt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alt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alt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alt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alt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alt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alt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23556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p:oleObj spid="_x0000_s23561" name="Equation" r:id="rId4" imgW="926698" imgH="406224" progId="Equation.DSMT4">
              <p:embed/>
            </p:oleObj>
          </a:graphicData>
        </a:graphic>
      </p:graphicFrame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533400"/>
            <a:ext cx="7772400" cy="1139825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Poisson Model Specification Issues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Equi-Dispersion: Var[y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|</a:t>
            </a:r>
            <a:r>
              <a:rPr lang="en-US" altLang="en-US" b="1" smtClean="0">
                <a:latin typeface="Arial" charset="0"/>
              </a:rPr>
              <a:t>x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] = E[y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|</a:t>
            </a:r>
            <a:r>
              <a:rPr lang="en-US" altLang="en-US" b="1" smtClean="0">
                <a:latin typeface="Arial" charset="0"/>
              </a:rPr>
              <a:t>x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].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Overdispersion: If </a:t>
            </a:r>
            <a:r>
              <a:rPr lang="en-US" altLang="en-US" smtClean="0">
                <a:latin typeface="Arial" charset="0"/>
                <a:sym typeface="Symbol" pitchFamily="18" charset="2"/>
              </a:rPr>
              <a:t>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 = exp[</a:t>
            </a:r>
            <a:r>
              <a:rPr lang="en-US" altLang="en-US" b="1" smtClean="0">
                <a:latin typeface="Arial" charset="0"/>
                <a:sym typeface="Symbol" pitchFamily="18" charset="2"/>
              </a:rPr>
              <a:t></a:t>
            </a:r>
            <a:r>
              <a:rPr lang="en-US" altLang="en-US" smtClean="0">
                <a:latin typeface="Arial" charset="0"/>
                <a:sym typeface="Symbol" pitchFamily="18" charset="2"/>
              </a:rPr>
              <a:t>’</a:t>
            </a:r>
            <a:r>
              <a:rPr lang="en-US" altLang="en-US" b="1" smtClean="0">
                <a:latin typeface="Arial" charset="0"/>
                <a:sym typeface="Symbol" pitchFamily="18" charset="2"/>
              </a:rPr>
              <a:t>x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 + </a:t>
            </a:r>
            <a:r>
              <a:rPr lang="el-GR" altLang="en-US" smtClean="0">
                <a:latin typeface="Arial" charset="0"/>
                <a:sym typeface="Symbol" pitchFamily="18" charset="2"/>
              </a:rPr>
              <a:t>ε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altLang="en-US" smtClean="0">
                <a:latin typeface="Arial" charset="0"/>
                <a:sym typeface="Symbol" pitchFamily="18" charset="2"/>
              </a:rPr>
              <a:t>E[y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|</a:t>
            </a:r>
            <a:r>
              <a:rPr lang="en-US" altLang="en-US" b="1" smtClean="0">
                <a:latin typeface="Arial" charset="0"/>
                <a:sym typeface="Symbol" pitchFamily="18" charset="2"/>
              </a:rPr>
              <a:t>x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] = </a:t>
            </a:r>
            <a:r>
              <a:rPr lang="el-GR" altLang="en-US" smtClean="0">
                <a:latin typeface="Arial" charset="0"/>
                <a:sym typeface="Symbol" pitchFamily="18" charset="2"/>
              </a:rPr>
              <a:t>γ</a:t>
            </a:r>
            <a:r>
              <a:rPr lang="en-US" altLang="en-US" smtClean="0">
                <a:latin typeface="Arial" charset="0"/>
                <a:sym typeface="Symbol" pitchFamily="18" charset="2"/>
              </a:rPr>
              <a:t>exp[</a:t>
            </a:r>
            <a:r>
              <a:rPr lang="en-US" altLang="en-US" b="1" smtClean="0">
                <a:latin typeface="Arial" charset="0"/>
                <a:sym typeface="Symbol" pitchFamily="18" charset="2"/>
              </a:rPr>
              <a:t></a:t>
            </a:r>
            <a:r>
              <a:rPr lang="en-US" altLang="en-US" smtClean="0">
                <a:latin typeface="Arial" charset="0"/>
                <a:sym typeface="Symbol" pitchFamily="18" charset="2"/>
              </a:rPr>
              <a:t>’</a:t>
            </a:r>
            <a:r>
              <a:rPr lang="en-US" altLang="en-US" b="1" smtClean="0">
                <a:latin typeface="Arial" charset="0"/>
                <a:sym typeface="Symbol" pitchFamily="18" charset="2"/>
              </a:rPr>
              <a:t>x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altLang="en-US" smtClean="0">
                <a:latin typeface="Arial" charset="0"/>
                <a:sym typeface="Symbol" pitchFamily="18" charset="2"/>
              </a:rPr>
              <a:t>Var[y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] &gt; E[y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] (overdispersed)</a:t>
            </a:r>
          </a:p>
          <a:p>
            <a:pPr lvl="1" eaLnBrk="1" hangingPunct="1"/>
            <a:r>
              <a:rPr lang="el-GR" altLang="en-US" smtClean="0">
                <a:latin typeface="Arial" charset="0"/>
                <a:sym typeface="Symbol" pitchFamily="18" charset="2"/>
              </a:rPr>
              <a:t>ε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 ~ log-Gamma  </a:t>
            </a:r>
            <a:r>
              <a:rPr lang="en-US" altLang="en-US" smtClean="0">
                <a:latin typeface="Arial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altLang="en-US" smtClean="0">
                <a:latin typeface="Arial" charset="0"/>
                <a:sym typeface="Symbol" pitchFamily="18" charset="2"/>
              </a:rPr>
              <a:t>ε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Wingdings" pitchFamily="2" charset="2"/>
              </a:rPr>
              <a:t> ~ Normal[0,</a:t>
            </a:r>
            <a:r>
              <a:rPr lang="en-US" altLang="en-US" smtClean="0">
                <a:latin typeface="Arial" charset="0"/>
                <a:sym typeface="Symbol" pitchFamily="18" charset="2"/>
              </a:rPr>
              <a:t></a:t>
            </a:r>
            <a:r>
              <a:rPr lang="en-US" altLang="en-US" baseline="30000" smtClean="0">
                <a:latin typeface="Arial" charset="0"/>
                <a:sym typeface="Symbol" pitchFamily="18" charset="2"/>
              </a:rPr>
              <a:t>2</a:t>
            </a:r>
            <a:r>
              <a:rPr lang="en-US" altLang="en-US" smtClean="0">
                <a:latin typeface="Arial" charset="0"/>
                <a:sym typeface="Symbol" pitchFamily="18" charset="2"/>
              </a:rPr>
              <a:t>] </a:t>
            </a:r>
            <a:r>
              <a:rPr lang="en-US" altLang="en-US" smtClean="0">
                <a:latin typeface="Arial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altLang="en-US" smtClean="0">
                <a:latin typeface="Arial" charset="0"/>
                <a:sym typeface="Symbol" pitchFamily="18" charset="2"/>
              </a:rPr>
              <a:t>ε</a:t>
            </a:r>
            <a:r>
              <a:rPr lang="en-US" alt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mtClean="0">
                <a:latin typeface="Arial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altLang="en-US" smtClean="0">
                <a:latin typeface="Arial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altLang="en-US" smtClean="0">
                <a:latin typeface="Arial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092200" y="1371600"/>
          <a:ext cx="7137400" cy="4724400"/>
        </p:xfrm>
        <a:graphic>
          <a:graphicData uri="http://schemas.openxmlformats.org/presentationml/2006/ole">
            <p:oleObj spid="_x0000_s27655" name="Equation" r:id="rId3" imgW="3898900" imgH="2578100" progId="Equation.DSMT4">
              <p:embed/>
            </p:oleObj>
          </a:graphicData>
        </a:graphic>
      </p:graphicFrame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1066800" y="4648200"/>
            <a:ext cx="7391400" cy="14478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28600" y="1905000"/>
            <a:ext cx="8686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Time:  4:49PM April 15, 2015  </a:t>
            </a:r>
          </a:p>
          <a:p>
            <a:endParaRPr lang="en-US" altLang="en-US"/>
          </a:p>
          <a:p>
            <a:r>
              <a:rPr lang="en-US" altLang="en-US"/>
              <a:t>I estimated a negative binomial random parameters model, and I found the following result regarding the dispersion parameter.</a:t>
            </a:r>
          </a:p>
          <a:p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>               Dispersion parameter for NegBin distribution</a:t>
            </a:r>
            <a:br>
              <a:rPr lang="en-US" altLang="en-US"/>
            </a:br>
            <a:r>
              <a:rPr lang="en-US" altLang="en-US"/>
              <a:t>               ScalParm| .18597D+08      .5109D+13      .00 1.0000 -.10014D+14  .10014D+14</a:t>
            </a:r>
            <a:br>
              <a:rPr lang="en-US" altLang="en-US"/>
            </a:br>
            <a:r>
              <a:rPr lang="en-US" altLang="en-US"/>
              <a:t/>
            </a:r>
            <a:br>
              <a:rPr lang="en-US" altLang="en-US"/>
            </a:br>
            <a:r>
              <a:rPr lang="en-US" altLang="en-US"/>
              <a:t>This seems surprising, in that z = 0.00; p-value= 1.000. Then, I estimated a simple negative binomial model, and the z value was 2.19 and p-value 0.0284. What could explain this difference between the random model and the non-random model? Is it normal that z has a value of 0.000?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381000" y="2209800"/>
            <a:ext cx="83058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Since you are using a cross section, the NB model is overspecified.The difference between Poisson and NB is a linear random term added to the index</a:t>
            </a:r>
          </a:p>
          <a:p>
            <a:r>
              <a:rPr lang="en-US" altLang="en-US"/>
              <a:t>in the Poisson model. (With log-gamma distribution.)  When you also make the </a:t>
            </a:r>
          </a:p>
          <a:p>
            <a:r>
              <a:rPr lang="en-US" altLang="en-US"/>
              <a:t>parameters random, you just add a second random term to the constant, this time</a:t>
            </a:r>
          </a:p>
          <a:p>
            <a:r>
              <a:rPr lang="en-US" altLang="en-US"/>
              <a:t>with a normal distribution.  That model is not estimable, as you found.</a:t>
            </a:r>
          </a:p>
          <a:p>
            <a:r>
              <a:rPr lang="en-US" altLang="en-US"/>
              <a:t>If you want the equivalent of a random parameters NB model, fit a Poisson model</a:t>
            </a:r>
          </a:p>
          <a:p>
            <a:r>
              <a:rPr lang="en-US" altLang="en-US"/>
              <a:t>with random constant term - that produces the NB model </a:t>
            </a:r>
            <a:r>
              <a:rPr lang="en-US" altLang="en-US" smtClean="0"/>
              <a:t>equivalent </a:t>
            </a:r>
            <a:r>
              <a:rPr lang="en-US" altLang="en-US"/>
              <a:t>- and with </a:t>
            </a:r>
          </a:p>
          <a:p>
            <a:r>
              <a:rPr lang="en-US" altLang="en-US"/>
              <a:t>random slopes on the x variables.</a:t>
            </a:r>
          </a:p>
          <a:p>
            <a:r>
              <a:rPr lang="en-US" altLang="en-US"/>
              <a:t>If you were using panel data, the NB model would be identified.  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402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Poisson Model for Doctor Visits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alt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alt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alt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alt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alt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alt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alt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alt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alt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685800" y="990600"/>
            <a:ext cx="8077200" cy="53863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  | </a:t>
            </a:r>
            <a:r>
              <a:rPr lang="en-US" altLang="en-US" sz="1200" b="1">
                <a:solidFill>
                  <a:srgbClr val="FF3300"/>
                </a:solidFill>
                <a:latin typeface="Courier New" pitchFamily="49" charset="0"/>
              </a:rPr>
              <a:t>Standard – Negative Inverse of Second Derivatives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  | </a:t>
            </a:r>
            <a:r>
              <a:rPr lang="en-US" altLang="en-US" sz="1200" b="1">
                <a:solidFill>
                  <a:srgbClr val="FF3300"/>
                </a:solidFill>
                <a:latin typeface="Courier New" pitchFamily="49" charset="0"/>
              </a:rPr>
              <a:t>Robust – Sandwich</a:t>
            </a:r>
            <a:endParaRPr lang="en-US" altLang="en-US" sz="1200" b="1">
              <a:latin typeface="Courier New" pitchFamily="49" charset="0"/>
            </a:endParaRPr>
          </a:p>
          <a:p>
            <a:r>
              <a:rPr lang="en-US" altLang="en-US" sz="1200" b="1">
                <a:latin typeface="Courier New" pitchFamily="49" charset="0"/>
              </a:rPr>
              <a:t>Constant|     .77267***       .08529        9.059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.01763***       .00105       16.773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-.02981***       .00487       -6.123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.29287***       .02250       13.015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.00964          .02906         .332   .7401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-.52229***       .06674       -7.825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-.16032***       .02657       -6.034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  | </a:t>
            </a:r>
            <a:r>
              <a:rPr lang="en-US" altLang="en-US" sz="1200" b="1">
                <a:solidFill>
                  <a:srgbClr val="FF3300"/>
                </a:solidFill>
                <a:latin typeface="Courier New" pitchFamily="49" charset="0"/>
              </a:rPr>
              <a:t>Cluster Correction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.77267***       .11628        6.645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.01763***       .00142       12.440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-.02981***       .00685       -4.355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.29287***       .03213        9.116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.00964          .03851         .250   .8023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-.52229***       .08295       -6.297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-.16032***       .03455       -4.640   .0000       .40273</a:t>
            </a:r>
          </a:p>
        </p:txBody>
      </p:sp>
      <p:sp>
        <p:nvSpPr>
          <p:cNvPr id="32772" name="Rectangle 7"/>
          <p:cNvSpPr>
            <a:spLocks noChangeArrowheads="1"/>
          </p:cNvSpPr>
          <p:nvPr/>
        </p:nvSpPr>
        <p:spPr bwMode="auto">
          <a:xfrm>
            <a:off x="3505200" y="17526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2773" name="Rectangle 8"/>
          <p:cNvSpPr>
            <a:spLocks noChangeArrowheads="1"/>
          </p:cNvSpPr>
          <p:nvPr/>
        </p:nvSpPr>
        <p:spPr bwMode="auto">
          <a:xfrm>
            <a:off x="3505200" y="3400425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3505200" y="50292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6575"/>
            <a:ext cx="7315200" cy="1139825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Negative Binomial Specification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</a:rPr>
              <a:t>Prob(Y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=j|</a:t>
            </a:r>
            <a:r>
              <a:rPr lang="en-US" altLang="en-US" sz="2400" b="1" smtClean="0">
                <a:latin typeface="Arial" charset="0"/>
              </a:rPr>
              <a:t>x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) has greater mass to the right and left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</a:rPr>
              <a:t>Conditional mean function is the same as the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 Poisson: E[y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|</a:t>
            </a:r>
            <a:r>
              <a:rPr lang="en-US" altLang="en-US" sz="2400" b="1" smtClean="0">
                <a:latin typeface="Arial" charset="0"/>
              </a:rPr>
              <a:t>x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] = </a:t>
            </a:r>
            <a:r>
              <a:rPr lang="el-GR" altLang="en-US" sz="2400" smtClean="0">
                <a:latin typeface="Arial" charset="0"/>
              </a:rPr>
              <a:t>λ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=Exp(</a:t>
            </a:r>
            <a:r>
              <a:rPr lang="en-US" altLang="en-US" sz="2400" b="1" smtClean="0">
                <a:latin typeface="Arial" charset="0"/>
                <a:sym typeface="Symbol" pitchFamily="18" charset="2"/>
              </a:rPr>
              <a:t></a:t>
            </a:r>
            <a:r>
              <a:rPr lang="en-US" altLang="en-US" sz="2400" smtClean="0">
                <a:latin typeface="Arial" charset="0"/>
                <a:sym typeface="Symbol" pitchFamily="18" charset="2"/>
              </a:rPr>
              <a:t>’</a:t>
            </a:r>
            <a:r>
              <a:rPr lang="en-US" altLang="en-US" sz="2400" b="1" smtClean="0">
                <a:latin typeface="Arial" charset="0"/>
                <a:sym typeface="Symbol" pitchFamily="18" charset="2"/>
              </a:rPr>
              <a:t>x</a:t>
            </a:r>
            <a:r>
              <a:rPr lang="en-US" altLang="en-US" sz="24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z="2400" smtClean="0">
                <a:latin typeface="Arial" charset="0"/>
              </a:rPr>
              <a:t>), so marginal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</a:rPr>
              <a:t>Variance is Var[y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|</a:t>
            </a:r>
            <a:r>
              <a:rPr lang="en-US" altLang="en-US" sz="2400" b="1" smtClean="0">
                <a:latin typeface="Arial" charset="0"/>
              </a:rPr>
              <a:t>x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] = </a:t>
            </a:r>
            <a:r>
              <a:rPr lang="el-GR" altLang="en-US" sz="2400" smtClean="0">
                <a:latin typeface="Arial" charset="0"/>
              </a:rPr>
              <a:t>λ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(1 + </a:t>
            </a:r>
            <a:r>
              <a:rPr lang="el-GR" altLang="en-US" sz="2400" smtClean="0">
                <a:latin typeface="Arial" charset="0"/>
              </a:rPr>
              <a:t>α λ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), </a:t>
            </a:r>
            <a:r>
              <a:rPr lang="el-GR" altLang="en-US" sz="2400" smtClean="0">
                <a:latin typeface="Arial" charset="0"/>
              </a:rPr>
              <a:t>α</a:t>
            </a:r>
            <a:r>
              <a:rPr lang="en-US" altLang="en-US" sz="2400" smtClean="0">
                <a:latin typeface="Arial" charset="0"/>
              </a:rPr>
              <a:t> is the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 overdispersion parameter; </a:t>
            </a:r>
            <a:r>
              <a:rPr lang="el-GR" altLang="en-US" sz="2400" smtClean="0">
                <a:latin typeface="Arial" charset="0"/>
              </a:rPr>
              <a:t>α</a:t>
            </a:r>
            <a:r>
              <a:rPr lang="en-US" altLang="en-US" sz="2400" smtClean="0">
                <a:latin typeface="Arial" charset="0"/>
              </a:rPr>
              <a:t> = 0 reverts 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</a:rPr>
              <a:t>Poisson is consistent when NegBin is appropriate.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Therefore, this is a case for the ROBUST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covariance matrix estimator.  (Neglected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   heterogeneity that is uncorrelated with </a:t>
            </a:r>
            <a:r>
              <a:rPr lang="en-US" altLang="en-US" sz="2400" b="1" smtClean="0">
                <a:latin typeface="Arial" charset="0"/>
              </a:rPr>
              <a:t>x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.)</a:t>
            </a:r>
            <a:endParaRPr lang="el-GR" altLang="en-US" sz="2400" smtClean="0">
              <a:latin typeface="Arial" charset="0"/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295400" y="4648200"/>
            <a:ext cx="74676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9700" y="496888"/>
            <a:ext cx="72390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NegBin Model for Doctor Visits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 -60134.50735  NegBin  LogL</a:t>
            </a:r>
          </a:p>
          <a:p>
            <a:r>
              <a:rPr lang="en-US" altLang="en-US" sz="1200" b="1">
                <a:latin typeface="Courier New" pitchFamily="49" charset="0"/>
              </a:rPr>
              <a:t>Restricted log likelihood -103727.29625  Poisson LogL</a:t>
            </a:r>
          </a:p>
          <a:p>
            <a:r>
              <a:rPr lang="en-US" altLang="en-US" sz="1200" b="1">
                <a:latin typeface="Courier New" pitchFamily="49" charset="0"/>
              </a:rPr>
              <a:t>Chi squared [   1 d.f.]     87185.57782  Reject Poisson model</a:t>
            </a:r>
          </a:p>
          <a:p>
            <a:r>
              <a:rPr lang="en-US" alt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altLang="en-US" sz="1200" b="1">
                <a:latin typeface="Courier New" pitchFamily="49" charset="0"/>
              </a:rPr>
              <a:t>McFadden Pseudo R-squared      .4202634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27326, K =   8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4.40185   120285.01469</a:t>
            </a:r>
          </a:p>
          <a:p>
            <a:r>
              <a:rPr lang="en-US" altLang="en-US" sz="1200" b="1">
                <a:latin typeface="Courier New" pitchFamily="49" charset="0"/>
              </a:rPr>
              <a:t>NegBin form 2; Psi(i) = theta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altLang="en-US" sz="1200" b="1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609600"/>
            <a:ext cx="68580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Marginal Effects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5029200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76600"/>
            <a:ext cx="87566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5943600" y="5257800"/>
            <a:ext cx="2938463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70929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987" name="Straight Arrow Connector 3"/>
          <p:cNvCxnSpPr>
            <a:cxnSpLocks noChangeShapeType="1"/>
          </p:cNvCxnSpPr>
          <p:nvPr/>
        </p:nvCxnSpPr>
        <p:spPr bwMode="auto">
          <a:xfrm rot="10800000">
            <a:off x="3887788" y="2787650"/>
            <a:ext cx="3886200" cy="1588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41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Model Formulations</a:t>
            </a: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p:oleObj spid="_x0000_s43017" name="Equation" r:id="rId4" imgW="2184400" imgH="1066800" progId="Equation.DSMT4">
              <p:embed/>
            </p:oleObj>
          </a:graphicData>
        </a:graphic>
      </p:graphicFrame>
      <p:pic>
        <p:nvPicPr>
          <p:cNvPr id="430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3018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3019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3020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cs typeface="Times New Roman" pitchFamily="18" charset="0"/>
              </a:rPr>
              <a:t>E[y</a:t>
            </a:r>
            <a:r>
              <a:rPr lang="en-US" altLang="en-US" baseline="-25000">
                <a:cs typeface="Times New Roman" pitchFamily="18" charset="0"/>
              </a:rPr>
              <a:t>i</a:t>
            </a:r>
            <a:r>
              <a:rPr lang="en-US" altLang="en-US">
                <a:cs typeface="Times New Roman" pitchFamily="18" charset="0"/>
              </a:rPr>
              <a:t> |</a:t>
            </a:r>
            <a:r>
              <a:rPr lang="en-US" altLang="en-US" b="1">
                <a:cs typeface="Times New Roman" pitchFamily="18" charset="0"/>
              </a:rPr>
              <a:t>x</a:t>
            </a:r>
            <a:r>
              <a:rPr lang="en-US" altLang="en-US" baseline="-25000">
                <a:cs typeface="Times New Roman" pitchFamily="18" charset="0"/>
              </a:rPr>
              <a:t>i</a:t>
            </a:r>
            <a:r>
              <a:rPr lang="en-US" altLang="en-US">
                <a:cs typeface="Times New Roman" pitchFamily="18" charset="0"/>
              </a:rPr>
              <a:t> ]=</a:t>
            </a:r>
            <a:r>
              <a:rPr lang="el-GR" altLang="en-US">
                <a:cs typeface="Times New Roman" pitchFamily="18" charset="0"/>
              </a:rPr>
              <a:t>λ</a:t>
            </a:r>
            <a:r>
              <a:rPr lang="en-US" altLang="en-US" baseline="-25000">
                <a:cs typeface="Times New Roman" pitchFamily="18" charset="0"/>
              </a:rPr>
              <a:t>i</a:t>
            </a:r>
            <a:endParaRPr lang="el-GR" altLang="en-US">
              <a:cs typeface="Times New Roman" pitchFamily="18" charset="0"/>
            </a:endParaRPr>
          </a:p>
        </p:txBody>
      </p:sp>
      <p:sp>
        <p:nvSpPr>
          <p:cNvPr id="43021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3022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3023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3024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NegBin-P Model</a:t>
            </a: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077200" cy="3925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Negative Binomial (P) Model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 -59992.32903</a:t>
            </a:r>
          </a:p>
          <a:p>
            <a:r>
              <a:rPr lang="en-US" alt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altLang="en-US" sz="1200" b="1">
                <a:latin typeface="Courier New" pitchFamily="49" charset="0"/>
              </a:rPr>
              <a:t>Chi squared [   1 d.f.]     87469.93445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Constant|     .60840***       .06452        9.429 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.01710***       .00082       20.782 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-.02313***       .00414       -5.581 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.36386***       .01640       22.187 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.03670*         .02030        1.808 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-.35093***       .05146       -6.819 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-.16902***       .01911       -8.843 </a:t>
            </a:r>
          </a:p>
          <a:p>
            <a:r>
              <a:rPr lang="en-US" alt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altLang="en-US" sz="1200" b="1">
                <a:latin typeface="Courier New" pitchFamily="49" charset="0"/>
              </a:rPr>
              <a:t>   Alpha|    3.85713***       .14581       26.453 </a:t>
            </a:r>
          </a:p>
          <a:p>
            <a:r>
              <a:rPr lang="en-US" altLang="en-US" sz="1200" b="1">
                <a:latin typeface="Courier New" pitchFamily="49" charset="0"/>
              </a:rPr>
              <a:t>        |Negative Binomial. General form, NegBin P</a:t>
            </a:r>
          </a:p>
          <a:p>
            <a:r>
              <a:rPr lang="en-US" altLang="en-US" sz="1200" b="1">
                <a:latin typeface="Courier New" pitchFamily="49" charset="0"/>
              </a:rPr>
              <a:t>       P|    1.38693***       .03142       44.140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pic>
        <p:nvPicPr>
          <p:cNvPr id="4506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5425" y="3257550"/>
            <a:ext cx="11144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9850" y="3267075"/>
            <a:ext cx="10096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3305175"/>
            <a:ext cx="10858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Text Box 9"/>
          <p:cNvSpPr txBox="1">
            <a:spLocks noChangeArrowheads="1"/>
          </p:cNvSpPr>
          <p:nvPr/>
        </p:nvSpPr>
        <p:spPr bwMode="auto">
          <a:xfrm>
            <a:off x="5334000" y="2847975"/>
            <a:ext cx="32766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Courier New" pitchFamily="49" charset="0"/>
              </a:rPr>
              <a:t>  NB-2       NB-1       Poisson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1724025" y="3276600"/>
            <a:ext cx="990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5334000" y="3276600"/>
            <a:ext cx="3276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066800"/>
            <a:ext cx="62484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14400"/>
            <a:ext cx="70104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Zero Inflation – ZIP Models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altLang="en-US" sz="2400" smtClean="0">
                <a:latin typeface="Arial" charset="0"/>
              </a:rPr>
              <a:t>Two regimes: (Recreation site visits)</a:t>
            </a:r>
          </a:p>
          <a:p>
            <a:pPr lvl="1" eaLnBrk="1" hangingPunct="1"/>
            <a:r>
              <a:rPr lang="en-US" altLang="en-US" sz="2000" smtClean="0">
                <a:latin typeface="Arial" charset="0"/>
              </a:rPr>
              <a:t>Zero (with probability 1). (Never visit site)</a:t>
            </a:r>
          </a:p>
          <a:p>
            <a:pPr lvl="1" eaLnBrk="1" hangingPunct="1"/>
            <a:r>
              <a:rPr lang="en-US" altLang="en-US" sz="2000" smtClean="0">
                <a:latin typeface="Arial" charset="0"/>
              </a:rPr>
              <a:t>Poisson with Pr(0) = exp[- </a:t>
            </a:r>
            <a:r>
              <a:rPr lang="en-US" altLang="en-US" sz="2000" b="1" smtClean="0">
                <a:latin typeface="Arial" charset="0"/>
                <a:sym typeface="Symbol" pitchFamily="18" charset="2"/>
              </a:rPr>
              <a:t></a:t>
            </a:r>
            <a:r>
              <a:rPr lang="en-US" altLang="en-US" sz="2000" smtClean="0">
                <a:latin typeface="Arial" charset="0"/>
                <a:sym typeface="Symbol" pitchFamily="18" charset="2"/>
              </a:rPr>
              <a:t>’</a:t>
            </a:r>
            <a:r>
              <a:rPr lang="en-US" altLang="en-US" sz="2000" b="1" smtClean="0">
                <a:latin typeface="Arial" charset="0"/>
                <a:sym typeface="Symbol" pitchFamily="18" charset="2"/>
              </a:rPr>
              <a:t>x</a:t>
            </a:r>
            <a:r>
              <a:rPr lang="en-US" alt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altLang="en-US" sz="2000" smtClean="0">
                <a:latin typeface="Arial" charset="0"/>
              </a:rPr>
              <a:t>]. (Number of visits, including zero visits this season.)</a:t>
            </a:r>
          </a:p>
          <a:p>
            <a:pPr eaLnBrk="1" hangingPunct="1"/>
            <a:r>
              <a:rPr lang="en-US" altLang="en-US" sz="2400" smtClean="0">
                <a:latin typeface="Arial" charset="0"/>
              </a:rPr>
              <a:t>Unconditional:</a:t>
            </a:r>
          </a:p>
          <a:p>
            <a:pPr lvl="1" eaLnBrk="1" hangingPunct="1"/>
            <a:r>
              <a:rPr lang="en-US" altLang="en-US" sz="2000" smtClean="0">
                <a:latin typeface="Arial" charset="0"/>
              </a:rPr>
              <a:t>Pr[0] = P(regime 0) + P(regime 1)*Pr[0|regime 1]</a:t>
            </a:r>
          </a:p>
          <a:p>
            <a:pPr lvl="1" eaLnBrk="1" hangingPunct="1"/>
            <a:r>
              <a:rPr lang="en-US" altLang="en-US" sz="2000" smtClean="0">
                <a:latin typeface="Arial" charset="0"/>
              </a:rPr>
              <a:t>Pr[j | j &gt;0] = P(regime 1)*Pr[j|regime 1]</a:t>
            </a:r>
          </a:p>
          <a:p>
            <a:pPr eaLnBrk="1" hangingPunct="1"/>
            <a:r>
              <a:rPr lang="en-US" altLang="en-US" sz="2400" smtClean="0">
                <a:latin typeface="Arial" charset="0"/>
              </a:rPr>
              <a:t>“Two inflation” – Number of children</a:t>
            </a:r>
          </a:p>
          <a:p>
            <a:pPr eaLnBrk="1" hangingPunct="1"/>
            <a:r>
              <a:rPr lang="en-US" altLang="en-US" sz="2400" smtClean="0">
                <a:latin typeface="Arial" charset="0"/>
              </a:rPr>
              <a:t>These are “latent class models”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Zero Inflation Models</a:t>
            </a:r>
          </a:p>
        </p:txBody>
      </p:sp>
      <p:graphicFrame>
        <p:nvGraphicFramePr>
          <p:cNvPr id="50179" name="Object 5"/>
          <p:cNvGraphicFramePr>
            <a:graphicFrameLocks noChangeAspect="1"/>
          </p:cNvGraphicFramePr>
          <p:nvPr/>
        </p:nvGraphicFramePr>
        <p:xfrm>
          <a:off x="1524000" y="2159000"/>
          <a:ext cx="5080000" cy="3413125"/>
        </p:xfrm>
        <a:graphic>
          <a:graphicData uri="http://schemas.openxmlformats.org/presentationml/2006/ole">
            <p:oleObj spid="_x0000_s50184" name="Equation" r:id="rId4" imgW="2514600" imgH="1689100" progId="Equation.DSMT4">
              <p:embed/>
            </p:oleObj>
          </a:graphicData>
        </a:graphic>
      </p:graphicFrame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1447800" y="2133600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0181" name="Rectangle 8"/>
          <p:cNvSpPr>
            <a:spLocks noChangeArrowheads="1"/>
          </p:cNvSpPr>
          <p:nvPr/>
        </p:nvSpPr>
        <p:spPr bwMode="auto">
          <a:xfrm>
            <a:off x="3695700" y="38862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0182" name="Rectangle 9"/>
          <p:cNvSpPr>
            <a:spLocks noChangeArrowheads="1"/>
          </p:cNvSpPr>
          <p:nvPr/>
        </p:nvSpPr>
        <p:spPr bwMode="auto">
          <a:xfrm>
            <a:off x="3695700" y="5181600"/>
            <a:ext cx="11049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Notes on Zero Inflation Models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Poisson is not nested in ZIP. </a:t>
            </a:r>
            <a:r>
              <a:rPr lang="el-GR" altLang="en-US" smtClean="0">
                <a:latin typeface="Arial" charset="0"/>
              </a:rPr>
              <a:t>γ</a:t>
            </a:r>
            <a:r>
              <a:rPr lang="en-US" altLang="en-US" smtClean="0">
                <a:latin typeface="Arial" charset="0"/>
              </a:rPr>
              <a:t> = 0 in ZIP does not produce Poisson; it produces ZIP with P(regime 0) = ½.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Standard tests are not appropriate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Use Vuong statistic.  ZIP model almost always wins.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Zero Inflation models extend to NB models –ZINB is a standard model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Creates two sources of overdispersion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Generally difficult to estimate</a:t>
            </a:r>
            <a:endParaRPr lang="el-GR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052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ZIP Model</a:t>
            </a: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Zero Altered Poisson      Regression Model</a:t>
            </a:r>
          </a:p>
          <a:p>
            <a:r>
              <a:rPr lang="en-US" altLang="en-US" sz="1200" b="1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altLang="en-US" sz="1200" b="1">
                <a:latin typeface="Courier New" pitchFamily="49" charset="0"/>
              </a:rPr>
              <a:t>ZAP term in probability is F[tau x Z(i)     ]</a:t>
            </a:r>
          </a:p>
          <a:p>
            <a:r>
              <a:rPr lang="en-US" altLang="en-US" sz="1200" b="1">
                <a:latin typeface="Courier New" pitchFamily="49" charset="0"/>
              </a:rPr>
              <a:t>Comparison of estimated models</a:t>
            </a:r>
          </a:p>
          <a:p>
            <a:r>
              <a:rPr lang="en-US" altLang="en-US" sz="1200" b="1">
                <a:latin typeface="Courier New" pitchFamily="49" charset="0"/>
              </a:rPr>
              <a:t>            Pr[0|means]       Number of zeros        Log-likelihood</a:t>
            </a:r>
          </a:p>
          <a:p>
            <a:r>
              <a:rPr lang="en-US" altLang="en-US" sz="1200" b="1">
                <a:latin typeface="Courier New" pitchFamily="49" charset="0"/>
              </a:rPr>
              <a:t>Poisson          .04933   Act.= 10135 Prd.=  1347.9   -103727.29625</a:t>
            </a:r>
          </a:p>
          <a:p>
            <a:r>
              <a:rPr lang="en-US" altLang="en-US" sz="1200" b="1">
                <a:latin typeface="Courier New" pitchFamily="49" charset="0"/>
              </a:rPr>
              <a:t>Z.I.Poisson      .36565   Act.= 10135 Prd.=  9991.8    -83843.36088</a:t>
            </a:r>
          </a:p>
          <a:p>
            <a:r>
              <a:rPr lang="en-US" altLang="en-US" sz="1200" b="1">
                <a:latin typeface="Courier New" pitchFamily="49" charset="0"/>
              </a:rPr>
              <a:t>Vuong statistic for testing ZIP vs. unaltered model is     44.6739</a:t>
            </a:r>
          </a:p>
          <a:p>
            <a:r>
              <a:rPr lang="en-US" altLang="en-US" sz="1200" b="1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altLang="en-US" sz="1200" b="1">
                <a:latin typeface="Courier New" pitchFamily="49" charset="0"/>
              </a:rPr>
              <a:t>+1.96 favors the zero altered Z.I.Poisson model.</a:t>
            </a:r>
          </a:p>
          <a:p>
            <a:r>
              <a:rPr lang="en-US" altLang="en-US" sz="1200" b="1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  |Poisson/NB/Gamma regression model</a:t>
            </a:r>
          </a:p>
          <a:p>
            <a:r>
              <a:rPr lang="en-US" altLang="en-US" sz="1200" b="1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        |Zero inflation model</a:t>
            </a:r>
          </a:p>
          <a:p>
            <a:r>
              <a:rPr lang="en-US" altLang="en-US" sz="1200" b="1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altLang="en-US" sz="1200" b="1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54276" name="Rectangle 9"/>
          <p:cNvSpPr>
            <a:spLocks noChangeArrowheads="1"/>
          </p:cNvSpPr>
          <p:nvPr/>
        </p:nvSpPr>
        <p:spPr bwMode="auto">
          <a:xfrm>
            <a:off x="1447800" y="2286000"/>
            <a:ext cx="6324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304800" y="1295400"/>
            <a:ext cx="8382000" cy="3048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1295400" y="1638300"/>
            <a:ext cx="6858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  <a:endParaRPr lang="en-US" altLang="en-US" b="1"/>
          </a:p>
          <a:p>
            <a:r>
              <a:rPr lang="en-US" altLang="en-US" sz="1200" b="1">
                <a:latin typeface="Courier New" pitchFamily="49" charset="0"/>
              </a:rPr>
              <a:t>Scale Factor for Marginal Effects  3.1149  ZERO INFLATED POISSON</a:t>
            </a:r>
          </a:p>
          <a:p>
            <a:r>
              <a:rPr lang="en-US" altLang="en-US" sz="1200" b="1">
                <a:latin typeface="Courier New" pitchFamily="49" charset="0"/>
              </a:rPr>
              <a:t>     AGE|     .03427***       .00052       66.157   .0000      43.5257</a:t>
            </a:r>
          </a:p>
          <a:p>
            <a:r>
              <a:rPr lang="en-US" altLang="en-US" sz="1200" b="1">
                <a:latin typeface="Courier New" pitchFamily="49" charset="0"/>
              </a:rPr>
              <a:t>    EDUC|    -.11192***       .00662      -16.901   .0000      11.3206</a:t>
            </a:r>
          </a:p>
          <a:p>
            <a:r>
              <a:rPr lang="en-US" altLang="en-US" sz="1200" b="1">
                <a:latin typeface="Courier New" pitchFamily="49" charset="0"/>
              </a:rPr>
              <a:t>  FEMALE|     .97958***       .02917       33.577   .0000       .47877</a:t>
            </a:r>
          </a:p>
          <a:p>
            <a:r>
              <a:rPr lang="en-US" altLang="en-US" sz="1200" b="1">
                <a:latin typeface="Courier New" pitchFamily="49" charset="0"/>
              </a:rPr>
              <a:t> MARRIED|    -.08639***       .01031       -8.379   .0000       .75862</a:t>
            </a:r>
          </a:p>
          <a:p>
            <a:r>
              <a:rPr lang="en-US" altLang="en-US" sz="1200" b="1">
                <a:latin typeface="Courier New" pitchFamily="49" charset="0"/>
              </a:rPr>
              <a:t>  HHNINC|   -1.31573***       .03112      -42.278   .0000       .35208</a:t>
            </a:r>
          </a:p>
          <a:p>
            <a:r>
              <a:rPr lang="en-US" altLang="en-US" sz="1200" b="1">
                <a:latin typeface="Courier New" pitchFamily="49" charset="0"/>
              </a:rPr>
              <a:t>  HHKIDS|    -.25486***       .01064      -23.958   .0000       .40273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116013"/>
            <a:ext cx="8229600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1" kern="0" smtClean="0">
                <a:latin typeface="Arial" pitchFamily="34" charset="0"/>
                <a:cs typeface="Arial" pitchFamily="34" charset="0"/>
              </a:rPr>
              <a:t>Marginal Effects for Different Models</a:t>
            </a:r>
            <a:endParaRPr lang="en-US" b="1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064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Zero Inflation Models</a:t>
            </a:r>
          </a:p>
        </p:txBody>
      </p:sp>
      <p:graphicFrame>
        <p:nvGraphicFramePr>
          <p:cNvPr id="58371" name="Object 5"/>
          <p:cNvGraphicFramePr>
            <a:graphicFrameLocks noChangeAspect="1"/>
          </p:cNvGraphicFramePr>
          <p:nvPr/>
        </p:nvGraphicFramePr>
        <p:xfrm>
          <a:off x="914400" y="2030413"/>
          <a:ext cx="7553325" cy="2541587"/>
        </p:xfrm>
        <a:graphic>
          <a:graphicData uri="http://schemas.openxmlformats.org/presentationml/2006/ole">
            <p:oleObj spid="_x0000_s58376" name="Equation" r:id="rId4" imgW="2489200" imgH="838200" progId="Equation.DSMT4">
              <p:embed/>
            </p:oleObj>
          </a:graphicData>
        </a:graphic>
      </p:graphicFrame>
      <p:sp>
        <p:nvSpPr>
          <p:cNvPr id="58372" name="Rectangle 7"/>
          <p:cNvSpPr>
            <a:spLocks noChangeArrowheads="1"/>
          </p:cNvSpPr>
          <p:nvPr/>
        </p:nvSpPr>
        <p:spPr bwMode="auto">
          <a:xfrm>
            <a:off x="5943600" y="3048000"/>
            <a:ext cx="25146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8373" name="Rectangle 9"/>
          <p:cNvSpPr>
            <a:spLocks noChangeArrowheads="1"/>
          </p:cNvSpPr>
          <p:nvPr/>
        </p:nvSpPr>
        <p:spPr bwMode="auto">
          <a:xfrm>
            <a:off x="4267200" y="3962400"/>
            <a:ext cx="1371600" cy="6096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76400"/>
            <a:ext cx="5781675" cy="490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990600"/>
            <a:ext cx="7772400" cy="60642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3200" b="1" kern="0">
                <a:solidFill>
                  <a:srgbClr val="6B00B4"/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An Unidentified ZINB Model</a:t>
            </a:r>
          </a:p>
        </p:txBody>
      </p:sp>
      <p:sp>
        <p:nvSpPr>
          <p:cNvPr id="60420" name="Rectangle 8"/>
          <p:cNvSpPr>
            <a:spLocks noChangeArrowheads="1"/>
          </p:cNvSpPr>
          <p:nvPr/>
        </p:nvSpPr>
        <p:spPr bwMode="auto">
          <a:xfrm>
            <a:off x="1787525" y="5486400"/>
            <a:ext cx="5562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7213600" cy="554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Rectangle 9"/>
          <p:cNvSpPr>
            <a:spLocks noChangeArrowheads="1"/>
          </p:cNvSpPr>
          <p:nvPr/>
        </p:nvSpPr>
        <p:spPr bwMode="auto">
          <a:xfrm>
            <a:off x="1184275" y="1676400"/>
            <a:ext cx="70104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92213"/>
            <a:ext cx="8229600" cy="407987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Partial Effects for Different Models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85925"/>
            <a:ext cx="6153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2738" y="4503738"/>
            <a:ext cx="609600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latin typeface="Arial" charset="0"/>
                <a:cs typeface="Arial" charset="0"/>
              </a:rPr>
              <a:t>The Vuong Statistic for Nonnested Models</a:t>
            </a:r>
          </a:p>
        </p:txBody>
      </p:sp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1524000" y="1676400"/>
          <a:ext cx="6172200" cy="4565650"/>
        </p:xfrm>
        <a:graphic>
          <a:graphicData uri="http://schemas.openxmlformats.org/presentationml/2006/ole">
            <p:oleObj spid="_x0000_s65544" name="Equation" r:id="rId4" imgW="4292600" imgH="317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87868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914400"/>
            <a:ext cx="66294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 Hurdle Model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209800"/>
            <a:ext cx="8229600" cy="3581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Two part model: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Model 1:  Probability model for more than zero occurrences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Applications common in health economics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Usage of health care facilities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Use of drugs, alcohol,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82967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2"/>
          <p:cNvSpPr>
            <a:spLocks noChangeArrowheads="1"/>
          </p:cNvSpPr>
          <p:nvPr/>
        </p:nvSpPr>
        <p:spPr bwMode="auto">
          <a:xfrm>
            <a:off x="1254125" y="4284663"/>
            <a:ext cx="7467600" cy="1447800"/>
          </a:xfrm>
          <a:prstGeom prst="rect">
            <a:avLst/>
          </a:prstGeom>
          <a:solidFill>
            <a:srgbClr val="CCECFF">
              <a:alpha val="6078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0660" name="Rectangle 3"/>
          <p:cNvSpPr>
            <a:spLocks noChangeArrowheads="1"/>
          </p:cNvSpPr>
          <p:nvPr/>
        </p:nvSpPr>
        <p:spPr bwMode="auto">
          <a:xfrm>
            <a:off x="1050925" y="1981200"/>
            <a:ext cx="193675" cy="3733800"/>
          </a:xfrm>
          <a:prstGeom prst="rect">
            <a:avLst/>
          </a:prstGeom>
          <a:solidFill>
            <a:srgbClr val="FF0000">
              <a:alpha val="43921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457200"/>
            <a:ext cx="67818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Hurdle Model</a:t>
            </a:r>
          </a:p>
        </p:txBody>
      </p:sp>
      <p:graphicFrame>
        <p:nvGraphicFramePr>
          <p:cNvPr id="71683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p:oleObj spid="_x0000_s71688" name="Equation" r:id="rId4" imgW="4597400" imgH="269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066800"/>
            <a:ext cx="73152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Hurdle Model for Doctor Visits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76400"/>
            <a:ext cx="66182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Partial Effects</a:t>
            </a: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752600"/>
            <a:ext cx="77597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85375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85375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Rectangle 9"/>
          <p:cNvSpPr>
            <a:spLocks noChangeArrowheads="1"/>
          </p:cNvSpPr>
          <p:nvPr/>
        </p:nvSpPr>
        <p:spPr bwMode="auto">
          <a:xfrm>
            <a:off x="304800" y="2262188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804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altLang="en-US" sz="2400" b="1" smtClean="0"/>
              <a:t>Application of Several of the Models </a:t>
            </a:r>
            <a:br>
              <a:rPr lang="en-US" altLang="en-US" sz="2400" b="1" smtClean="0"/>
            </a:br>
            <a:r>
              <a:rPr lang="en-US" altLang="en-US" sz="2400" b="1" smtClean="0"/>
              <a:t>Discussed in this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81930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86200"/>
            <a:ext cx="83026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36650"/>
            <a:ext cx="60960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6429375" y="2895600"/>
            <a:ext cx="2590800" cy="16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>
                <a:latin typeface="Arial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</a:p>
        </p:txBody>
      </p:sp>
      <p:sp>
        <p:nvSpPr>
          <p:cNvPr id="82948" name="Oval 3"/>
          <p:cNvSpPr>
            <a:spLocks noChangeArrowheads="1"/>
          </p:cNvSpPr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82949" name="Straight Arrow Connector 5"/>
          <p:cNvCxnSpPr>
            <a:cxnSpLocks noChangeShapeType="1"/>
          </p:cNvCxnSpPr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noFill/>
          <a:ln w="3175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82950" name="TextBox 6"/>
          <p:cNvSpPr txBox="1">
            <a:spLocks noChangeArrowheads="1"/>
          </p:cNvSpPr>
          <p:nvPr/>
        </p:nvSpPr>
        <p:spPr bwMode="auto">
          <a:xfrm>
            <a:off x="6400800" y="1435100"/>
            <a:ext cx="2667000" cy="13843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>
                <a:latin typeface="Arial" charset="0"/>
              </a:rPr>
              <a:t>See also:</a:t>
            </a:r>
          </a:p>
          <a:p>
            <a:r>
              <a:rPr lang="en-US" altLang="en-US" sz="1400">
                <a:latin typeface="Arial" charset="0"/>
              </a:rPr>
              <a:t>van Ophem H. 2000. Modeling selectivity in count data models. </a:t>
            </a:r>
            <a:r>
              <a:rPr lang="en-US" altLang="en-US" sz="1400" i="1">
                <a:latin typeface="Arial" charset="0"/>
              </a:rPr>
              <a:t>Journal of Business and Economic Statistics</a:t>
            </a:r>
          </a:p>
          <a:p>
            <a:r>
              <a:rPr lang="en-US" altLang="en-US" sz="1400">
                <a:latin typeface="Arial" charset="0"/>
              </a:rPr>
              <a:t>18: 503–511.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1571625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2" name="TextBox 3"/>
          <p:cNvSpPr txBox="1">
            <a:spLocks noChangeArrowheads="1"/>
          </p:cNvSpPr>
          <p:nvPr/>
        </p:nvSpPr>
        <p:spPr bwMode="auto">
          <a:xfrm>
            <a:off x="6553200" y="2020888"/>
            <a:ext cx="2362200" cy="646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Probit Participation Equation</a:t>
            </a:r>
          </a:p>
        </p:txBody>
      </p:sp>
      <p:sp>
        <p:nvSpPr>
          <p:cNvPr id="83973" name="TextBox 4"/>
          <p:cNvSpPr txBox="1">
            <a:spLocks noChangeArrowheads="1"/>
          </p:cNvSpPr>
          <p:nvPr/>
        </p:nvSpPr>
        <p:spPr bwMode="auto">
          <a:xfrm>
            <a:off x="304800" y="4419600"/>
            <a:ext cx="23622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Poisson-Normal Intensity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5638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6" name="TextBox 4"/>
          <p:cNvSpPr txBox="1">
            <a:spLocks noChangeArrowheads="1"/>
          </p:cNvSpPr>
          <p:nvPr/>
        </p:nvSpPr>
        <p:spPr bwMode="auto">
          <a:xfrm>
            <a:off x="6400800" y="1905000"/>
            <a:ext cx="23622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Bivariate-Normal Heterogeneity in Participation and Intensity Equations</a:t>
            </a:r>
          </a:p>
        </p:txBody>
      </p:sp>
      <p:sp>
        <p:nvSpPr>
          <p:cNvPr id="84997" name="TextBox 5"/>
          <p:cNvSpPr txBox="1">
            <a:spLocks noChangeArrowheads="1"/>
          </p:cNvSpPr>
          <p:nvPr/>
        </p:nvSpPr>
        <p:spPr bwMode="auto">
          <a:xfrm>
            <a:off x="228600" y="3962400"/>
            <a:ext cx="23622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Gaussian Copula for Participation and Intensity Equations</a:t>
            </a:r>
          </a:p>
        </p:txBody>
      </p:sp>
      <p:sp>
        <p:nvSpPr>
          <p:cNvPr id="84998" name="Oval 3"/>
          <p:cNvSpPr>
            <a:spLocks noChangeArrowheads="1"/>
          </p:cNvSpPr>
          <p:nvPr/>
        </p:nvSpPr>
        <p:spPr bwMode="auto">
          <a:xfrm>
            <a:off x="4267200" y="369093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925" y="990600"/>
            <a:ext cx="59086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7738" y="3962400"/>
            <a:ext cx="65405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0" name="Oval 3"/>
          <p:cNvSpPr>
            <a:spLocks noChangeArrowheads="1"/>
          </p:cNvSpPr>
          <p:nvPr/>
        </p:nvSpPr>
        <p:spPr bwMode="auto">
          <a:xfrm>
            <a:off x="41910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86021" name="Oval 4"/>
          <p:cNvSpPr>
            <a:spLocks noChangeArrowheads="1"/>
          </p:cNvSpPr>
          <p:nvPr/>
        </p:nvSpPr>
        <p:spPr bwMode="auto">
          <a:xfrm>
            <a:off x="6342063" y="584993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86022" name="TextBox 5"/>
          <p:cNvSpPr txBox="1">
            <a:spLocks noChangeArrowheads="1"/>
          </p:cNvSpPr>
          <p:nvPr/>
        </p:nvSpPr>
        <p:spPr bwMode="auto">
          <a:xfrm>
            <a:off x="6553200" y="2209800"/>
            <a:ext cx="23622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Correlation between Heterogeneity Terms</a:t>
            </a:r>
          </a:p>
        </p:txBody>
      </p:sp>
      <p:sp>
        <p:nvSpPr>
          <p:cNvPr id="86023" name="TextBox 6"/>
          <p:cNvSpPr txBox="1">
            <a:spLocks noChangeArrowheads="1"/>
          </p:cNvSpPr>
          <p:nvPr/>
        </p:nvSpPr>
        <p:spPr bwMode="auto">
          <a:xfrm>
            <a:off x="457200" y="4724400"/>
            <a:ext cx="13716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Correlation between Counts</a:t>
            </a:r>
          </a:p>
        </p:txBody>
      </p:sp>
      <p:cxnSp>
        <p:nvCxnSpPr>
          <p:cNvPr id="86024" name="Straight Arrow Connector 8"/>
          <p:cNvCxnSpPr>
            <a:cxnSpLocks noChangeShapeType="1"/>
          </p:cNvCxnSpPr>
          <p:nvPr/>
        </p:nvCxnSpPr>
        <p:spPr bwMode="auto">
          <a:xfrm flipV="1">
            <a:off x="5181600" y="2667000"/>
            <a:ext cx="1371600" cy="38100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86025" name="Straight Connector 10"/>
          <p:cNvCxnSpPr>
            <a:cxnSpLocks noChangeShapeType="1"/>
          </p:cNvCxnSpPr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Panel Data Models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     </a:t>
            </a:r>
            <a:r>
              <a:rPr lang="en-US" altLang="en-US" sz="2400" smtClean="0">
                <a:latin typeface="Arial" charset="0"/>
              </a:rPr>
              <a:t>Heterogeneity; </a:t>
            </a:r>
            <a:r>
              <a:rPr lang="el-GR" altLang="en-US" sz="2400" smtClean="0">
                <a:latin typeface="Arial" charset="0"/>
              </a:rPr>
              <a:t>λ</a:t>
            </a:r>
            <a:r>
              <a:rPr lang="en-US" altLang="en-US" sz="2400" baseline="-25000" smtClean="0">
                <a:latin typeface="Arial" charset="0"/>
              </a:rPr>
              <a:t>it</a:t>
            </a:r>
            <a:r>
              <a:rPr lang="en-US" altLang="en-US" sz="2400" smtClean="0">
                <a:latin typeface="Arial" charset="0"/>
              </a:rPr>
              <a:t>  = exp(</a:t>
            </a:r>
            <a:r>
              <a:rPr lang="el-GR" altLang="en-US" sz="2400" b="1" smtClean="0">
                <a:latin typeface="Arial" charset="0"/>
              </a:rPr>
              <a:t>β</a:t>
            </a:r>
            <a:r>
              <a:rPr lang="en-US" altLang="en-US" sz="2400" smtClean="0">
                <a:latin typeface="Arial" charset="0"/>
              </a:rPr>
              <a:t>’</a:t>
            </a:r>
            <a:r>
              <a:rPr lang="en-US" altLang="en-US" sz="2400" b="1" smtClean="0">
                <a:latin typeface="Arial" charset="0"/>
              </a:rPr>
              <a:t>x</a:t>
            </a:r>
            <a:r>
              <a:rPr lang="en-US" altLang="en-US" sz="2400" baseline="-25000" smtClean="0">
                <a:latin typeface="Arial" charset="0"/>
              </a:rPr>
              <a:t>it</a:t>
            </a:r>
            <a:r>
              <a:rPr lang="en-US" altLang="en-US" sz="2400" smtClean="0">
                <a:latin typeface="Arial" charset="0"/>
              </a:rPr>
              <a:t> + c</a:t>
            </a:r>
            <a:r>
              <a:rPr lang="en-US" altLang="en-US" sz="2400" baseline="-25000" smtClean="0">
                <a:latin typeface="Arial" charset="0"/>
              </a:rPr>
              <a:t>i</a:t>
            </a:r>
            <a:r>
              <a:rPr lang="en-US" altLang="en-US" sz="2400" smtClean="0">
                <a:latin typeface="Arial" charset="0"/>
              </a:rPr>
              <a:t>)</a:t>
            </a:r>
            <a:endParaRPr lang="el-GR" altLang="en-US" sz="240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</a:rPr>
              <a:t>Negative Binomial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mtClean="0">
                <a:latin typeface="Arial" charset="0"/>
              </a:rPr>
              <a:t>Hausman, Hall, Griliches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mtClean="0">
                <a:latin typeface="Arial" charset="0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mtClean="0">
                <a:latin typeface="Arial" charset="0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mtClean="0">
                <a:latin typeface="Arial" charset="0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</a:rPr>
              <a:t>NB with random effects is equivalent to two “effects” one time varying one time invariant. The model is probably overspecified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</a:rPr>
              <a:t>    Random Parameters: Mixed models, latent class models, hiererchical 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275" y="2112963"/>
            <a:ext cx="648652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11238"/>
            <a:ext cx="249237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Rectangle 3"/>
          <p:cNvSpPr>
            <a:spLocks noChangeArrowheads="1"/>
          </p:cNvSpPr>
          <p:nvPr/>
        </p:nvSpPr>
        <p:spPr bwMode="auto">
          <a:xfrm>
            <a:off x="2395538" y="6137275"/>
            <a:ext cx="6519862" cy="568325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87638" y="1143000"/>
            <a:ext cx="60960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kern="0" smtClean="0"/>
              <a:t>Poisson (log)Normal Mixture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4389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181600"/>
            <a:ext cx="63531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mtClean="0"/>
              <a:t>A Peculiarity of the FENB Model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‘True’ FE model has </a:t>
            </a:r>
            <a:r>
              <a:rPr lang="el-GR" altLang="en-US" smtClean="0">
                <a:latin typeface="Arial" charset="0"/>
              </a:rPr>
              <a:t>λ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=exp(</a:t>
            </a:r>
            <a:r>
              <a:rPr lang="el-GR" altLang="en-US" smtClean="0">
                <a:latin typeface="Arial" charset="0"/>
              </a:rPr>
              <a:t>α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+x</a:t>
            </a:r>
            <a:r>
              <a:rPr lang="en-US" altLang="en-US" baseline="-25000" smtClean="0">
                <a:latin typeface="Arial" charset="0"/>
              </a:rPr>
              <a:t>it</a:t>
            </a:r>
            <a:r>
              <a:rPr lang="en-US" altLang="en-US" smtClean="0">
                <a:latin typeface="Arial" charset="0"/>
              </a:rPr>
              <a:t>’</a:t>
            </a:r>
            <a:r>
              <a:rPr lang="el-GR" altLang="en-US" smtClean="0">
                <a:latin typeface="Arial" charset="0"/>
              </a:rPr>
              <a:t>β</a:t>
            </a:r>
            <a:r>
              <a:rPr lang="en-US" altLang="en-US" smtClean="0">
                <a:latin typeface="Arial" charset="0"/>
              </a:rPr>
              <a:t>).  Cannot be fit if there are time invariant variables.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Hausman, Hall and Griliches (Econometrica, 1984) has </a:t>
            </a:r>
            <a:r>
              <a:rPr lang="el-GR" altLang="en-US" smtClean="0">
                <a:latin typeface="Arial" charset="0"/>
              </a:rPr>
              <a:t>α</a:t>
            </a:r>
            <a:r>
              <a:rPr lang="en-US" altLang="en-US" baseline="-25000" smtClean="0">
                <a:latin typeface="Arial" charset="0"/>
              </a:rPr>
              <a:t>i</a:t>
            </a:r>
            <a:r>
              <a:rPr lang="en-US" altLang="en-US" smtClean="0">
                <a:latin typeface="Arial" charset="0"/>
              </a:rPr>
              <a:t> appearing in </a:t>
            </a:r>
            <a:r>
              <a:rPr lang="el-GR" altLang="en-US" smtClean="0">
                <a:latin typeface="Arial" charset="0"/>
              </a:rPr>
              <a:t>θ</a:t>
            </a:r>
            <a:r>
              <a:rPr lang="en-US" altLang="en-US" smtClean="0">
                <a:latin typeface="Arial" charset="0"/>
              </a:rPr>
              <a:t>.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Produces different results</a:t>
            </a:r>
          </a:p>
          <a:p>
            <a:pPr lvl="1" eaLnBrk="1" hangingPunct="1"/>
            <a:r>
              <a:rPr lang="en-US" altLang="en-US" smtClean="0">
                <a:latin typeface="Arial" charset="0"/>
              </a:rPr>
              <a:t>Implies that the FEM can contain time invariant variables. </a:t>
            </a:r>
            <a:endParaRPr lang="el-GR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181100"/>
            <a:ext cx="6115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076700"/>
            <a:ext cx="5324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0"/>
            <a:ext cx="74469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Box 3"/>
          <p:cNvSpPr txBox="1">
            <a:spLocks noChangeArrowheads="1"/>
          </p:cNvSpPr>
          <p:nvPr/>
        </p:nvSpPr>
        <p:spPr bwMode="auto">
          <a:xfrm>
            <a:off x="2286000" y="4895850"/>
            <a:ext cx="48006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See:  	Allison and Waterman (2002),</a:t>
            </a:r>
          </a:p>
          <a:p>
            <a:r>
              <a:rPr lang="en-US" altLang="en-US"/>
              <a:t>	Guimaraes (2007) </a:t>
            </a:r>
            <a:br>
              <a:rPr lang="en-US" altLang="en-US"/>
            </a:br>
            <a:r>
              <a:rPr lang="en-US" altLang="en-US"/>
              <a:t>           	Greene, Econometric Analysis (2011)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66800"/>
            <a:ext cx="61055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581400"/>
            <a:ext cx="61055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altLang="en-US" smtClean="0"/>
              <a:t>Bivariate Random Effects</a:t>
            </a:r>
          </a:p>
        </p:txBody>
      </p:sp>
      <p:pic>
        <p:nvPicPr>
          <p:cNvPr id="972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58863"/>
            <a:ext cx="249237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7124700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3138" y="3581400"/>
            <a:ext cx="73739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Rectangle 7"/>
          <p:cNvSpPr>
            <a:spLocks noChangeArrowheads="1"/>
          </p:cNvSpPr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338" y="1066800"/>
            <a:ext cx="557688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78413"/>
            <a:ext cx="601980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8" name="Rectangle 1"/>
          <p:cNvSpPr>
            <a:spLocks noChangeArrowheads="1"/>
          </p:cNvSpPr>
          <p:nvPr/>
        </p:nvSpPr>
        <p:spPr bwMode="auto">
          <a:xfrm>
            <a:off x="1562100" y="6353175"/>
            <a:ext cx="5864225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Censoring and Corner Solution Models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Censoring model: T(y*) = 0 if y* </a:t>
            </a:r>
            <a:r>
              <a:rPr lang="en-US" altLang="en-US" u="sng" smtClean="0"/>
              <a:t>&lt;</a:t>
            </a:r>
            <a:r>
              <a:rPr lang="en-US" altLang="en-US" smtClean="0"/>
              <a:t> 0 and y* otherwise. </a:t>
            </a:r>
          </a:p>
          <a:p>
            <a:pPr eaLnBrk="1" hangingPunct="1"/>
            <a:r>
              <a:rPr lang="en-US" altLang="en-US" smtClean="0"/>
              <a:t>Corner solution: y = 0 if some exogenous condition is met; y = g(x)+e if the condition is not met.  We then model P(y=0) and E[y|x,y&gt;0].  (See text, pp. 518-519)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Application: Fair, R., “A Theory of Extramarital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Affairs,” JPE, 1978.</a:t>
            </a:r>
          </a:p>
          <a:p>
            <a:pPr eaLnBrk="1" hangingPunct="1"/>
            <a:r>
              <a:rPr lang="en-US" altLang="en-US" smtClean="0"/>
              <a:t>Same structural form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Tobit Model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Y* = x’</a:t>
            </a:r>
            <a:r>
              <a:rPr lang="en-US" altLang="en-US" sz="2000" dirty="0" smtClean="0">
                <a:sym typeface="Symbol" pitchFamily="18" charset="2"/>
              </a:rPr>
              <a:t>+</a:t>
            </a:r>
            <a:r>
              <a:rPr lang="el-GR" altLang="en-US" sz="2000" dirty="0" smtClean="0">
                <a:sym typeface="Symbol" pitchFamily="18" charset="2"/>
              </a:rPr>
              <a:t>ε</a:t>
            </a:r>
            <a:r>
              <a:rPr lang="en-US" altLang="en-US" sz="2000" dirty="0" smtClean="0">
                <a:sym typeface="Symbol" pitchFamily="18" charset="2"/>
              </a:rPr>
              <a:t>, y = Max(0,y*), </a:t>
            </a:r>
            <a:r>
              <a:rPr lang="el-GR" altLang="en-US" sz="2000" dirty="0" smtClean="0">
                <a:sym typeface="Symbol" pitchFamily="18" charset="2"/>
              </a:rPr>
              <a:t>ε</a:t>
            </a:r>
            <a:r>
              <a:rPr lang="en-US" altLang="en-US" sz="2000" dirty="0" smtClean="0">
                <a:sym typeface="Symbol" pitchFamily="18" charset="2"/>
              </a:rPr>
              <a:t> ~ N[0,</a:t>
            </a:r>
            <a:r>
              <a:rPr lang="en-US" altLang="en-US" sz="2000" baseline="30000" dirty="0" smtClean="0">
                <a:sym typeface="Symbol" pitchFamily="18" charset="2"/>
              </a:rPr>
              <a:t>2</a:t>
            </a:r>
            <a:r>
              <a:rPr lang="en-US" altLang="en-US" sz="2000" dirty="0" smtClean="0">
                <a:sym typeface="Symbol" pitchFamily="18" charset="2"/>
              </a:rPr>
              <a:t>]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 smtClean="0">
                <a:sym typeface="Symbol" pitchFamily="18" charset="2"/>
              </a:rPr>
              <a:t>Other censoring limits: 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1800" dirty="0" smtClean="0">
                <a:sym typeface="Symbol" pitchFamily="18" charset="2"/>
              </a:rPr>
              <a:t>      y=Max(</a:t>
            </a:r>
            <a:r>
              <a:rPr lang="en-US" altLang="en-US" sz="1800" dirty="0" err="1" smtClean="0">
                <a:sym typeface="Symbol" pitchFamily="18" charset="2"/>
              </a:rPr>
              <a:t>L,y</a:t>
            </a:r>
            <a:r>
              <a:rPr lang="en-US" altLang="en-US" sz="1800" dirty="0" smtClean="0">
                <a:sym typeface="Symbol" pitchFamily="18" charset="2"/>
              </a:rPr>
              <a:t>*) =&gt; y-L=Max(0,y*-L).  Change constant term and LHS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 smtClean="0">
                <a:sym typeface="Symbol" pitchFamily="18" charset="2"/>
              </a:rPr>
              <a:t>Upper censoring: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1800" dirty="0" smtClean="0">
                <a:sym typeface="Symbol" pitchFamily="18" charset="2"/>
              </a:rPr>
              <a:t>      y=Min(</a:t>
            </a:r>
            <a:r>
              <a:rPr lang="en-US" altLang="en-US" sz="1800" dirty="0" err="1" smtClean="0">
                <a:sym typeface="Symbol" pitchFamily="18" charset="2"/>
              </a:rPr>
              <a:t>U,y</a:t>
            </a:r>
            <a:r>
              <a:rPr lang="en-US" altLang="en-US" sz="1800" dirty="0" smtClean="0">
                <a:sym typeface="Symbol" pitchFamily="18" charset="2"/>
              </a:rPr>
              <a:t>*) =&gt; U-y = Max(0,U-Y*). Change constant and LHS variable and swap signs of estimated coefficients.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 smtClean="0">
                <a:sym typeface="Symbol" pitchFamily="18" charset="2"/>
              </a:rPr>
              <a:t>Censoring limit is person specific: Same as above: Constant term becomes the variable with a coefficient fixed at 1.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 smtClean="0">
                <a:sym typeface="Symbol" pitchFamily="18" charset="2"/>
              </a:rPr>
              <a:t>Censoring at both extremes: y=Max(</a:t>
            </a:r>
            <a:r>
              <a:rPr lang="en-US" altLang="en-US" sz="1800" dirty="0" err="1" smtClean="0">
                <a:sym typeface="Symbol" pitchFamily="18" charset="2"/>
              </a:rPr>
              <a:t>L,Min</a:t>
            </a:r>
            <a:r>
              <a:rPr lang="en-US" altLang="en-US" sz="1800" dirty="0" smtClean="0">
                <a:sym typeface="Symbol" pitchFamily="18" charset="2"/>
              </a:rPr>
              <a:t>(y*,U)). A minor extension of the model.  Easy to accommodate. (Already done in major software.)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 smtClean="0">
                <a:sym typeface="Symbol" pitchFamily="18" charset="2"/>
              </a:rPr>
              <a:t>Interval censoring over the entire range.  See yesterday’s notes.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(Tobin:  “Estimation of Relationships for Limited Dependent Variables,” </a:t>
            </a:r>
            <a:r>
              <a:rPr lang="en-US" altLang="en-US" sz="2000" dirty="0" err="1" smtClean="0"/>
              <a:t>Econometrica</a:t>
            </a:r>
            <a:r>
              <a:rPr lang="en-US" altLang="en-US" sz="2000" dirty="0" smtClean="0"/>
              <a:t>, 1958. Tobin’s </a:t>
            </a:r>
            <a:r>
              <a:rPr lang="en-US" altLang="en-US" sz="2000" dirty="0" err="1" smtClean="0"/>
              <a:t>probit</a:t>
            </a:r>
            <a:r>
              <a:rPr lang="en-US" altLang="en-US" sz="2000" dirty="0" smtClean="0"/>
              <a:t>?)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762000"/>
            <a:ext cx="5334000" cy="58861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80085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Conditional Mean Functions</a:t>
            </a:r>
          </a:p>
        </p:txBody>
      </p:sp>
      <p:graphicFrame>
        <p:nvGraphicFramePr>
          <p:cNvPr id="103427" name="Object 4"/>
          <p:cNvGraphicFramePr>
            <a:graphicFrameLocks noChangeAspect="1"/>
          </p:cNvGraphicFramePr>
          <p:nvPr/>
        </p:nvGraphicFramePr>
        <p:xfrm>
          <a:off x="1765300" y="1676400"/>
          <a:ext cx="5778500" cy="4724400"/>
        </p:xfrm>
        <a:graphic>
          <a:graphicData uri="http://schemas.openxmlformats.org/presentationml/2006/ole">
            <p:oleObj spid="_x0000_s103432" name="Equation" r:id="rId4" imgW="3340100" imgH="2730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7991475" cy="5153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5475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r>
              <a:rPr lang="en-US" altLang="en-US" smtClean="0"/>
              <a:t>Conditional Means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Predictions and Residuals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What variable do we want to predict?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y*?  Probably not – not relevant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y?  Randomly drawn observation from the population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y | y&gt;0?  Maybe. Depends on the desired function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What is the residual?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y – prediction?  Probably not.  What do you do with the zeros?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Anything - </a:t>
            </a:r>
            <a:r>
              <a:rPr lang="en-US" altLang="en-US" b="1" smtClean="0"/>
              <a:t>x</a:t>
            </a:r>
            <a:r>
              <a:rPr lang="en-US" altLang="en-US" b="1" smtClean="0">
                <a:sym typeface="Symbol" pitchFamily="18" charset="2"/>
              </a:rPr>
              <a:t></a:t>
            </a:r>
            <a:r>
              <a:rPr lang="en-US" altLang="en-US" smtClean="0">
                <a:sym typeface="Symbol" pitchFamily="18" charset="2"/>
              </a:rPr>
              <a:t>? Probably not. </a:t>
            </a:r>
            <a:r>
              <a:rPr lang="en-US" altLang="en-US" b="1" smtClean="0"/>
              <a:t>x</a:t>
            </a:r>
            <a:r>
              <a:rPr lang="en-US" altLang="en-US" b="1" smtClean="0">
                <a:sym typeface="Symbol" pitchFamily="18" charset="2"/>
              </a:rPr>
              <a:t></a:t>
            </a:r>
            <a:r>
              <a:rPr lang="en-US" altLang="en-US" smtClean="0">
                <a:sym typeface="Symbol" pitchFamily="18" charset="2"/>
              </a:rPr>
              <a:t> is not the mean.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sym typeface="Symbol" pitchFamily="18" charset="2"/>
              </a:rPr>
              <a:t>Generalized residuals – coming below.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is Inconsistent - Attenuation</a:t>
            </a:r>
          </a:p>
        </p:txBody>
      </p:sp>
      <p:graphicFrame>
        <p:nvGraphicFramePr>
          <p:cNvPr id="108547" name="Object 4"/>
          <p:cNvGraphicFramePr>
            <a:graphicFrameLocks noChangeAspect="1"/>
          </p:cNvGraphicFramePr>
          <p:nvPr/>
        </p:nvGraphicFramePr>
        <p:xfrm>
          <a:off x="1143000" y="2133600"/>
          <a:ext cx="6477000" cy="3714750"/>
        </p:xfrm>
        <a:graphic>
          <a:graphicData uri="http://schemas.openxmlformats.org/presentationml/2006/ole">
            <p:oleObj spid="_x0000_s108552" name="Equation" r:id="rId4" imgW="3454400" imgH="1981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the Tobit Model</a:t>
            </a:r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838200" y="1897063"/>
          <a:ext cx="7461250" cy="4675187"/>
        </p:xfrm>
        <a:graphic>
          <a:graphicData uri="http://schemas.openxmlformats.org/presentationml/2006/ole">
            <p:oleObj spid="_x0000_s110600" name="Equation" r:id="rId4" imgW="5308600" imgH="3327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Hessian for Tobit Model</a:t>
            </a:r>
          </a:p>
        </p:txBody>
      </p:sp>
      <p:graphicFrame>
        <p:nvGraphicFramePr>
          <p:cNvPr id="11264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133600"/>
          <a:ext cx="7010400" cy="3348038"/>
        </p:xfrm>
        <a:graphic>
          <a:graphicData uri="http://schemas.openxmlformats.org/presentationml/2006/ole">
            <p:oleObj spid="_x0000_s112648" name="Equation" r:id="rId4" imgW="5080000" imgH="2425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Simplified Hessian</a:t>
            </a:r>
          </a:p>
        </p:txBody>
      </p:sp>
      <p:graphicFrame>
        <p:nvGraphicFramePr>
          <p:cNvPr id="11469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01750" y="1981200"/>
          <a:ext cx="6608763" cy="4038600"/>
        </p:xfrm>
        <a:graphic>
          <a:graphicData uri="http://schemas.openxmlformats.org/presentationml/2006/ole">
            <p:oleObj spid="_x0000_s114696" name="Equation" r:id="rId4" imgW="411480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Recovering Structural Parameters</a:t>
            </a:r>
          </a:p>
        </p:txBody>
      </p:sp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1752600" y="1981200"/>
          <a:ext cx="5715000" cy="4324350"/>
        </p:xfrm>
        <a:graphic>
          <a:graphicData uri="http://schemas.openxmlformats.org/presentationml/2006/ole">
            <p:oleObj spid="_x0000_s116744" name="Equation" r:id="rId4" imgW="3759200" imgH="2844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Marginal Effects in Censored Regressions</a:t>
            </a:r>
          </a:p>
        </p:txBody>
      </p:sp>
      <p:graphicFrame>
        <p:nvGraphicFramePr>
          <p:cNvPr id="118787" name="Object 4"/>
          <p:cNvGraphicFramePr>
            <a:graphicFrameLocks noChangeAspect="1"/>
          </p:cNvGraphicFramePr>
          <p:nvPr/>
        </p:nvGraphicFramePr>
        <p:xfrm>
          <a:off x="1524000" y="2057400"/>
          <a:ext cx="5867400" cy="3884613"/>
        </p:xfrm>
        <a:graphic>
          <a:graphicData uri="http://schemas.openxmlformats.org/presentationml/2006/ole">
            <p:oleObj spid="_x0000_s118792" name="Equation" r:id="rId4" imgW="3683000" imgH="2438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Decomposition</a:t>
            </a:r>
          </a:p>
        </p:txBody>
      </p:sp>
      <p:graphicFrame>
        <p:nvGraphicFramePr>
          <p:cNvPr id="120835" name="Object 4"/>
          <p:cNvGraphicFramePr>
            <a:graphicFrameLocks noChangeAspect="1"/>
          </p:cNvGraphicFramePr>
          <p:nvPr/>
        </p:nvGraphicFramePr>
        <p:xfrm>
          <a:off x="1447800" y="2209800"/>
          <a:ext cx="6400800" cy="2870200"/>
        </p:xfrm>
        <a:graphic>
          <a:graphicData uri="http://schemas.openxmlformats.org/presentationml/2006/ole">
            <p:oleObj spid="_x0000_s120840" name="Equation" r:id="rId4" imgW="2832100" imgH="1270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Application: Fair’s Data</a:t>
            </a:r>
          </a:p>
        </p:txBody>
      </p:sp>
      <p:sp>
        <p:nvSpPr>
          <p:cNvPr id="122883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8229600" cy="36623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F22.2 Fair’s (1977) Extramarital Affairs Data, 601 Cross Section observations. </a:t>
            </a:r>
            <a:br>
              <a:rPr lang="en-US" altLang="en-US"/>
            </a:br>
            <a:r>
              <a:rPr lang="en-US" altLang="en-US"/>
              <a:t>Source: Fair (1977) and http://fairmodel.econ.yale.edu/rayfair/pdf/1978ADAT.ZIP. </a:t>
            </a:r>
            <a:br>
              <a:rPr lang="en-US" altLang="en-US"/>
            </a:br>
            <a:r>
              <a:rPr lang="en-US" altLang="en-US"/>
              <a:t>Several variables not used are denoted X1, ..., X5.) </a:t>
            </a:r>
          </a:p>
          <a:p>
            <a:r>
              <a:rPr lang="en-US" altLang="en-US"/>
              <a:t>y = Number of affairs in the past year,  (0,1,2,3,4-10=7, more=12, mean = 1.46</a:t>
            </a:r>
          </a:p>
          <a:p>
            <a:r>
              <a:rPr lang="en-US" altLang="en-US"/>
              <a:t>      (Frequencies 451, 34, 17, 19, 42, 38)</a:t>
            </a:r>
          </a:p>
          <a:p>
            <a:r>
              <a:rPr lang="en-US" altLang="en-US"/>
              <a:t>z1 = Sex, 0=female; mean=.476</a:t>
            </a:r>
          </a:p>
          <a:p>
            <a:r>
              <a:rPr lang="en-US" altLang="en-US" b="1">
                <a:solidFill>
                  <a:srgbClr val="FF3300"/>
                </a:solidFill>
              </a:rPr>
              <a:t>z2 = Age, mean=32.5</a:t>
            </a:r>
          </a:p>
          <a:p>
            <a:r>
              <a:rPr lang="en-US" altLang="en-US" b="1">
                <a:solidFill>
                  <a:srgbClr val="FF3300"/>
                </a:solidFill>
              </a:rPr>
              <a:t>z3 = Number of years married, mean=8.18</a:t>
            </a:r>
          </a:p>
          <a:p>
            <a:r>
              <a:rPr lang="en-US" altLang="en-US"/>
              <a:t>z4 = Children, 0=no; mean=.715</a:t>
            </a:r>
          </a:p>
          <a:p>
            <a:r>
              <a:rPr lang="en-US" altLang="en-US" b="1">
                <a:solidFill>
                  <a:srgbClr val="FF3300"/>
                </a:solidFill>
              </a:rPr>
              <a:t>z5 = Religiousness, 1=anti, …,5=very. Mean=3.12</a:t>
            </a:r>
          </a:p>
          <a:p>
            <a:r>
              <a:rPr lang="en-US" altLang="en-US"/>
              <a:t>z6 = Education, years, 9, 12, 16, 17, 18, 20; mean=16.2</a:t>
            </a:r>
          </a:p>
          <a:p>
            <a:r>
              <a:rPr lang="en-US" altLang="en-US" b="1">
                <a:solidFill>
                  <a:srgbClr val="FF3300"/>
                </a:solidFill>
              </a:rPr>
              <a:t>z7 = Occupation, Hollingshead scale, 1,…,7; mean=4.19</a:t>
            </a:r>
          </a:p>
          <a:p>
            <a:r>
              <a:rPr lang="en-US" altLang="en-US" b="1">
                <a:solidFill>
                  <a:srgbClr val="FF3300"/>
                </a:solidFill>
              </a:rPr>
              <a:t>z8 = Self rating of marriage. 1=very unhappy; 5=very happy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Fair’s Study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Corner solution model</a:t>
            </a:r>
          </a:p>
          <a:p>
            <a:pPr eaLnBrk="1" hangingPunct="1"/>
            <a:r>
              <a:rPr lang="en-US" altLang="en-US" smtClean="0"/>
              <a:t>Discovered the EM method in the Econometrica paper</a:t>
            </a:r>
          </a:p>
          <a:p>
            <a:pPr eaLnBrk="1" hangingPunct="1"/>
            <a:r>
              <a:rPr lang="en-US" altLang="en-US" smtClean="0"/>
              <a:t>Used the tobit instead of the Poisson (or some other) count model</a:t>
            </a:r>
          </a:p>
          <a:p>
            <a:pPr eaLnBrk="1" hangingPunct="1"/>
            <a:r>
              <a:rPr lang="en-US" altLang="en-US" smtClean="0"/>
              <a:t>Did not account for the censoring at the high end of the data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Estimated Tobit Model</a:t>
            </a:r>
          </a:p>
        </p:txBody>
      </p:sp>
      <p:graphicFrame>
        <p:nvGraphicFramePr>
          <p:cNvPr id="12697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p:oleObj spid="_x0000_s126984" name="Bitmap Image" r:id="rId4" imgW="7887801" imgH="4123810" progId="PBrush">
              <p:embed/>
            </p:oleObj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Neglected Heterogeneity</a:t>
            </a:r>
          </a:p>
        </p:txBody>
      </p:sp>
      <p:graphicFrame>
        <p:nvGraphicFramePr>
          <p:cNvPr id="1290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78174993"/>
              </p:ext>
            </p:extLst>
          </p:nvPr>
        </p:nvGraphicFramePr>
        <p:xfrm>
          <a:off x="1373188" y="2033588"/>
          <a:ext cx="6704012" cy="4129087"/>
        </p:xfrm>
        <a:graphic>
          <a:graphicData uri="http://schemas.openxmlformats.org/presentationml/2006/ole">
            <p:oleObj spid="_x0000_s129032" name="Equation" r:id="rId4" imgW="3504960" imgH="21589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Discarding the Limit Data</a:t>
            </a:r>
          </a:p>
        </p:txBody>
      </p:sp>
      <p:graphicFrame>
        <p:nvGraphicFramePr>
          <p:cNvPr id="131075" name="Object 4"/>
          <p:cNvGraphicFramePr>
            <a:graphicFrameLocks noChangeAspect="1"/>
          </p:cNvGraphicFramePr>
          <p:nvPr/>
        </p:nvGraphicFramePr>
        <p:xfrm>
          <a:off x="1600200" y="1973263"/>
          <a:ext cx="6477000" cy="4214812"/>
        </p:xfrm>
        <a:graphic>
          <a:graphicData uri="http://schemas.openxmlformats.org/presentationml/2006/ole">
            <p:oleObj spid="_x0000_s131080" name="Equation" r:id="rId4" imgW="3708400" imgH="2413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Regression with the Truncated Distribution</a:t>
            </a:r>
          </a:p>
        </p:txBody>
      </p:sp>
      <p:graphicFrame>
        <p:nvGraphicFramePr>
          <p:cNvPr id="133123" name="Object 4"/>
          <p:cNvGraphicFramePr>
            <a:graphicFrameLocks noChangeAspect="1"/>
          </p:cNvGraphicFramePr>
          <p:nvPr/>
        </p:nvGraphicFramePr>
        <p:xfrm>
          <a:off x="2057400" y="1905000"/>
          <a:ext cx="4724400" cy="3848100"/>
        </p:xfrm>
        <a:graphic>
          <a:graphicData uri="http://schemas.openxmlformats.org/presentationml/2006/ole">
            <p:oleObj spid="_x0000_s133128" name="Equation" r:id="rId4" imgW="308610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Estimated Tobit Model</a:t>
            </a:r>
          </a:p>
        </p:txBody>
      </p:sp>
      <p:graphicFrame>
        <p:nvGraphicFramePr>
          <p:cNvPr id="1351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p:oleObj spid="_x0000_s135176" name="Bitmap Image" r:id="rId4" imgW="7887801" imgH="4123810" progId="PBrush">
              <p:embed/>
            </p:oleObj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Part Specifications</a:t>
            </a:r>
          </a:p>
        </p:txBody>
      </p:sp>
      <p:graphicFrame>
        <p:nvGraphicFramePr>
          <p:cNvPr id="137219" name="Object 4"/>
          <p:cNvGraphicFramePr>
            <a:graphicFrameLocks noChangeAspect="1"/>
          </p:cNvGraphicFramePr>
          <p:nvPr/>
        </p:nvGraphicFramePr>
        <p:xfrm>
          <a:off x="1444625" y="2020888"/>
          <a:ext cx="6708775" cy="4075112"/>
        </p:xfrm>
        <a:graphic>
          <a:graphicData uri="http://schemas.openxmlformats.org/presentationml/2006/ole">
            <p:oleObj spid="_x0000_s137224" name="Equation" r:id="rId4" imgW="4013200" imgH="2438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Panel Data Application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Pooling:  Standard results, including “cluster” estimator(s) for asymptotic covariance matrices</a:t>
            </a:r>
          </a:p>
          <a:p>
            <a:pPr eaLnBrk="1" hangingPunct="1"/>
            <a:r>
              <a:rPr lang="en-US" altLang="en-US" smtClean="0"/>
              <a:t>Random effects</a:t>
            </a:r>
          </a:p>
          <a:p>
            <a:pPr lvl="1" eaLnBrk="1" hangingPunct="1"/>
            <a:r>
              <a:rPr lang="en-US" altLang="en-US" smtClean="0"/>
              <a:t>Butler and Moffitt – same as for probit</a:t>
            </a:r>
          </a:p>
          <a:p>
            <a:pPr lvl="1" eaLnBrk="1" hangingPunct="1"/>
            <a:r>
              <a:rPr lang="en-US" altLang="en-US" smtClean="0"/>
              <a:t>Mundlak/Wooldridge extension – group means</a:t>
            </a:r>
          </a:p>
          <a:p>
            <a:pPr lvl="1" eaLnBrk="1" hangingPunct="1"/>
            <a:r>
              <a:rPr lang="en-US" altLang="en-US" smtClean="0"/>
              <a:t>Extension to random parameters and latent class models</a:t>
            </a:r>
          </a:p>
          <a:p>
            <a:pPr eaLnBrk="1" hangingPunct="1"/>
            <a:r>
              <a:rPr lang="en-US" altLang="en-US" smtClean="0"/>
              <a:t>Fixed effects:  Some surprises (Greene, Econometric Reviews, 2005)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Fixed Effects MLE for Tobit</a:t>
            </a:r>
          </a:p>
        </p:txBody>
      </p:sp>
      <p:graphicFrame>
        <p:nvGraphicFramePr>
          <p:cNvPr id="14131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8788" y="2462213"/>
          <a:ext cx="8224837" cy="3035300"/>
        </p:xfrm>
        <a:graphic>
          <a:graphicData uri="http://schemas.openxmlformats.org/presentationml/2006/ole">
            <p:oleObj spid="_x0000_s141320" name="Bitmap Image" r:id="rId4" imgW="8647619" imgH="3191320" progId="PBrush">
              <p:embed/>
            </p:oleObj>
          </a:graphicData>
        </a:graphic>
      </p:graphicFrame>
      <p:sp>
        <p:nvSpPr>
          <p:cNvPr id="141316" name="Text Box 6"/>
          <p:cNvSpPr txBox="1">
            <a:spLocks noChangeArrowheads="1"/>
          </p:cNvSpPr>
          <p:nvPr/>
        </p:nvSpPr>
        <p:spPr bwMode="auto">
          <a:xfrm>
            <a:off x="457200" y="5638800"/>
            <a:ext cx="82296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Tahoma" pitchFamily="34" charset="0"/>
              </a:rPr>
              <a:t>No bias in slopes.  Large </a:t>
            </a:r>
            <a:r>
              <a:rPr lang="en-US" altLang="en-US" sz="2000" b="1" dirty="0" smtClean="0">
                <a:latin typeface="Tahoma" pitchFamily="34" charset="0"/>
              </a:rPr>
              <a:t>downward bias </a:t>
            </a:r>
            <a:r>
              <a:rPr lang="en-US" altLang="en-US" sz="2000" b="1" dirty="0">
                <a:latin typeface="Tahoma" pitchFamily="34" charset="0"/>
              </a:rPr>
              <a:t>in estimator of </a:t>
            </a:r>
            <a:r>
              <a:rPr lang="en-US" altLang="en-US" sz="2000" b="1" dirty="0">
                <a:latin typeface="Tahoma" pitchFamily="34" charset="0"/>
                <a:sym typeface="Symbol" pitchFamily="18" charset="2"/>
              </a:rPr>
              <a:t>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239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09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255838"/>
            <a:ext cx="72390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0" name="Rectangle 2"/>
          <p:cNvSpPr>
            <a:spLocks noChangeArrowheads="1"/>
          </p:cNvSpPr>
          <p:nvPr/>
        </p:nvSpPr>
        <p:spPr bwMode="auto">
          <a:xfrm>
            <a:off x="2971800" y="3916363"/>
            <a:ext cx="38862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32101" name="Rectangle 7"/>
          <p:cNvSpPr>
            <a:spLocks noChangeArrowheads="1"/>
          </p:cNvSpPr>
          <p:nvPr/>
        </p:nvSpPr>
        <p:spPr bwMode="auto">
          <a:xfrm>
            <a:off x="965200" y="2682875"/>
            <a:ext cx="6883400" cy="8001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04800" y="755835"/>
            <a:ext cx="8510588" cy="523875"/>
          </a:xfrm>
          <a:prstGeom prst="rect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b="1" dirty="0" smtClean="0">
                <a:solidFill>
                  <a:schemeClr val="bg1"/>
                </a:solidFill>
              </a:rPr>
              <a:t>Stata on the True Fixed Effects (Tobit) MLE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750" y="6584950"/>
            <a:ext cx="8350250" cy="276225"/>
          </a:xfrm>
          <a:prstGeom prst="rect">
            <a:avLst/>
          </a:prstGeom>
          <a:solidFill>
            <a:srgbClr val="7030A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Application</a:t>
            </a:r>
            <a:r>
              <a:rPr lang="en-US" sz="1200" b="1">
                <a:cs typeface="Arial" panose="020B0604020202020204" pitchFamily="34" charset="0"/>
              </a:rPr>
              <a:t>  </a:t>
            </a:r>
            <a:r>
              <a:rPr lang="en-US" sz="1200" b="1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True Fixed Effects SFM  </a:t>
            </a:r>
            <a:r>
              <a:rPr lang="en-US" sz="1200" b="1">
                <a:solidFill>
                  <a:schemeClr val="bg1"/>
                </a:solidFill>
                <a:cs typeface="Arial" panose="020B0604020202020204" pitchFamily="34" charset="0"/>
              </a:rPr>
              <a:t>Incidental Parameters Problem   </a:t>
            </a:r>
            <a:r>
              <a:rPr lang="en-US" sz="1200" b="1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Consistent Estimation   Conclusions</a:t>
            </a:r>
          </a:p>
        </p:txBody>
      </p:sp>
      <p:sp>
        <p:nvSpPr>
          <p:cNvPr id="132106" name="Rectangle 7"/>
          <p:cNvSpPr>
            <a:spLocks noChangeArrowheads="1"/>
          </p:cNvSpPr>
          <p:nvPr/>
        </p:nvSpPr>
        <p:spPr bwMode="auto">
          <a:xfrm>
            <a:off x="793750" y="6584950"/>
            <a:ext cx="2711450" cy="276225"/>
          </a:xfrm>
          <a:prstGeom prst="rect">
            <a:avLst/>
          </a:prstGeom>
          <a:solidFill>
            <a:srgbClr val="FFC000">
              <a:alpha val="2196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32107" name="Rectangle 8"/>
          <p:cNvSpPr>
            <a:spLocks noChangeArrowheads="1"/>
          </p:cNvSpPr>
          <p:nvPr/>
        </p:nvSpPr>
        <p:spPr bwMode="auto">
          <a:xfrm>
            <a:off x="5867400" y="6584950"/>
            <a:ext cx="3276600" cy="276225"/>
          </a:xfrm>
          <a:prstGeom prst="rect">
            <a:avLst/>
          </a:prstGeom>
          <a:solidFill>
            <a:srgbClr val="FFC000">
              <a:alpha val="2196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09735560"/>
              </p:ext>
            </p:extLst>
          </p:nvPr>
        </p:nvGraphicFramePr>
        <p:xfrm>
          <a:off x="791573" y="4511860"/>
          <a:ext cx="7643813" cy="1698625"/>
        </p:xfrm>
        <a:graphic>
          <a:graphicData uri="http://schemas.openxmlformats.org/presentationml/2006/ole">
            <p:oleObj spid="_x0000_s179204" name="Equation" r:id="rId5" imgW="4000320" imgH="88884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775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FE Truncated Regression</a:t>
            </a:r>
          </a:p>
        </p:txBody>
      </p:sp>
      <p:graphicFrame>
        <p:nvGraphicFramePr>
          <p:cNvPr id="14336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7200" y="2473325"/>
          <a:ext cx="8229600" cy="3011488"/>
        </p:xfrm>
        <a:graphic>
          <a:graphicData uri="http://schemas.openxmlformats.org/presentationml/2006/ole">
            <p:oleObj spid="_x0000_s143368" name="Bitmap Image" r:id="rId4" imgW="8640381" imgH="3161905" progId="PBrush">
              <p:embed/>
            </p:oleObj>
          </a:graphicData>
        </a:graphic>
      </p:graphicFrame>
      <p:sp>
        <p:nvSpPr>
          <p:cNvPr id="143364" name="Text Box 6"/>
          <p:cNvSpPr txBox="1">
            <a:spLocks noChangeArrowheads="1"/>
          </p:cNvSpPr>
          <p:nvPr/>
        </p:nvSpPr>
        <p:spPr bwMode="auto">
          <a:xfrm>
            <a:off x="533400" y="5638800"/>
            <a:ext cx="8153400" cy="703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Large bias in estimated slopes and standard deviation. </a:t>
            </a:r>
          </a:p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Not much in marginal effects.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14978</TotalTime>
  <Words>3279</Words>
  <Application>Microsoft Office PowerPoint</Application>
  <PresentationFormat>On-screen Show (4:3)</PresentationFormat>
  <Paragraphs>475</Paragraphs>
  <Slides>87</Slides>
  <Notes>54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90" baseType="lpstr">
      <vt:lpstr>3_Quadrant</vt:lpstr>
      <vt:lpstr>Equation</vt:lpstr>
      <vt:lpstr>Bitmap Image</vt:lpstr>
      <vt:lpstr>Econometric Analysis of Panel Data</vt:lpstr>
      <vt:lpstr>Econometric Analysis of Panel Data</vt:lpstr>
      <vt:lpstr>Slide 3</vt:lpstr>
      <vt:lpstr>A Fractional Response Model</vt:lpstr>
      <vt:lpstr>Estimators</vt:lpstr>
      <vt:lpstr>Estimators</vt:lpstr>
      <vt:lpstr>Slide 7</vt:lpstr>
      <vt:lpstr>Application: Major Derogatory Reports</vt:lpstr>
      <vt:lpstr>Slide 9</vt:lpstr>
      <vt:lpstr>Slide 10</vt:lpstr>
      <vt:lpstr>Doctor Visits</vt:lpstr>
      <vt:lpstr>Basic Modeling for Counts of Events</vt:lpstr>
      <vt:lpstr>Poisson Model for Doctor Visits</vt:lpstr>
      <vt:lpstr>Partial Effects</vt:lpstr>
      <vt:lpstr>Poisson Model Specification Issues</vt:lpstr>
      <vt:lpstr>Slide 16</vt:lpstr>
      <vt:lpstr>Slide 17</vt:lpstr>
      <vt:lpstr>Slide 18</vt:lpstr>
      <vt:lpstr>Poisson Model for Doctor Visits</vt:lpstr>
      <vt:lpstr>Slide 20</vt:lpstr>
      <vt:lpstr>Negative Binomial Specification</vt:lpstr>
      <vt:lpstr>NegBin Model for Doctor Visits</vt:lpstr>
      <vt:lpstr>Marginal Effects</vt:lpstr>
      <vt:lpstr>Slide 24</vt:lpstr>
      <vt:lpstr>Slide 25</vt:lpstr>
      <vt:lpstr>Model Formulations</vt:lpstr>
      <vt:lpstr>NegBin-P Model</vt:lpstr>
      <vt:lpstr>Slide 28</vt:lpstr>
      <vt:lpstr>Zero Inflation – ZIP Models</vt:lpstr>
      <vt:lpstr>Zero Inflation Models</vt:lpstr>
      <vt:lpstr>Notes on Zero Inflation Models</vt:lpstr>
      <vt:lpstr>ZIP Model</vt:lpstr>
      <vt:lpstr>Slide 33</vt:lpstr>
      <vt:lpstr>Zero Inflation Models</vt:lpstr>
      <vt:lpstr>Slide 35</vt:lpstr>
      <vt:lpstr>Slide 36</vt:lpstr>
      <vt:lpstr>Partial Effects for Different Models</vt:lpstr>
      <vt:lpstr>The Vuong Statistic for Nonnested Models</vt:lpstr>
      <vt:lpstr>Slide 39</vt:lpstr>
      <vt:lpstr>A Hurdle Model</vt:lpstr>
      <vt:lpstr>Slide 41</vt:lpstr>
      <vt:lpstr>Hurdle Model</vt:lpstr>
      <vt:lpstr>Hurdle Model for Doctor Visits</vt:lpstr>
      <vt:lpstr>Partial Effects</vt:lpstr>
      <vt:lpstr>Slide 45</vt:lpstr>
      <vt:lpstr>Slide 46</vt:lpstr>
      <vt:lpstr>Slide 47</vt:lpstr>
      <vt:lpstr>Application of Several of the Models  Discussed in this Section</vt:lpstr>
      <vt:lpstr>Slide 49</vt:lpstr>
      <vt:lpstr>Slide 50</vt:lpstr>
      <vt:lpstr>Slide 51</vt:lpstr>
      <vt:lpstr>Slide 52</vt:lpstr>
      <vt:lpstr>Slide 53</vt:lpstr>
      <vt:lpstr>Panel Data Models</vt:lpstr>
      <vt:lpstr>Slide 55</vt:lpstr>
      <vt:lpstr>Slide 56</vt:lpstr>
      <vt:lpstr>A Peculiarity of the FENB Model</vt:lpstr>
      <vt:lpstr>Slide 58</vt:lpstr>
      <vt:lpstr>Slide 59</vt:lpstr>
      <vt:lpstr>Slide 60</vt:lpstr>
      <vt:lpstr>Bivariate Random Effects</vt:lpstr>
      <vt:lpstr>Slide 62</vt:lpstr>
      <vt:lpstr>Censoring and Corner Solution Models</vt:lpstr>
      <vt:lpstr>The Tobit Model</vt:lpstr>
      <vt:lpstr>Slide 65</vt:lpstr>
      <vt:lpstr>Conditional Mean Functions</vt:lpstr>
      <vt:lpstr>Conditional Means</vt:lpstr>
      <vt:lpstr>Predictions and Residuals</vt:lpstr>
      <vt:lpstr>OLS is Inconsistent - Attenuation</vt:lpstr>
      <vt:lpstr>Estimating the Tobit Model</vt:lpstr>
      <vt:lpstr>Hessian for Tobit Model</vt:lpstr>
      <vt:lpstr>Simplified Hessian</vt:lpstr>
      <vt:lpstr>Recovering Structural Parameters</vt:lpstr>
      <vt:lpstr>Marginal Effects in Censored Regressions</vt:lpstr>
      <vt:lpstr>A Decomposition</vt:lpstr>
      <vt:lpstr>Application: Fair’s Data</vt:lpstr>
      <vt:lpstr>Fair’s Study</vt:lpstr>
      <vt:lpstr>Estimated Tobit Model</vt:lpstr>
      <vt:lpstr>Neglected Heterogeneity</vt:lpstr>
      <vt:lpstr>Discarding the Limit Data</vt:lpstr>
      <vt:lpstr>Regression with the Truncated Distribution</vt:lpstr>
      <vt:lpstr>Estimated Tobit Model</vt:lpstr>
      <vt:lpstr>Two Part Specifications</vt:lpstr>
      <vt:lpstr>Panel Data Application</vt:lpstr>
      <vt:lpstr>Fixed Effects MLE for Tobit</vt:lpstr>
      <vt:lpstr>Slide 86</vt:lpstr>
      <vt:lpstr>FE Truncated Regression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159</cp:revision>
  <dcterms:created xsi:type="dcterms:W3CDTF">2001-06-17T19:05:03Z</dcterms:created>
  <dcterms:modified xsi:type="dcterms:W3CDTF">2019-12-22T20:51:24Z</dcterms:modified>
</cp:coreProperties>
</file>