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64"/>
  </p:notesMasterIdLst>
  <p:handoutMasterIdLst>
    <p:handoutMasterId r:id="rId65"/>
  </p:handoutMasterIdLst>
  <p:sldIdLst>
    <p:sldId id="684" r:id="rId2"/>
    <p:sldId id="634" r:id="rId3"/>
    <p:sldId id="677" r:id="rId4"/>
    <p:sldId id="679" r:id="rId5"/>
    <p:sldId id="681" r:id="rId6"/>
    <p:sldId id="682" r:id="rId7"/>
    <p:sldId id="686" r:id="rId8"/>
    <p:sldId id="687" r:id="rId9"/>
    <p:sldId id="688" r:id="rId10"/>
    <p:sldId id="689" r:id="rId11"/>
    <p:sldId id="690" r:id="rId12"/>
    <p:sldId id="691" r:id="rId13"/>
    <p:sldId id="692" r:id="rId14"/>
    <p:sldId id="693" r:id="rId15"/>
    <p:sldId id="694" r:id="rId16"/>
    <p:sldId id="509" r:id="rId17"/>
    <p:sldId id="512" r:id="rId18"/>
    <p:sldId id="513" r:id="rId19"/>
    <p:sldId id="514" r:id="rId20"/>
    <p:sldId id="515" r:id="rId21"/>
    <p:sldId id="622" r:id="rId22"/>
    <p:sldId id="623" r:id="rId23"/>
    <p:sldId id="516" r:id="rId24"/>
    <p:sldId id="517" r:id="rId25"/>
    <p:sldId id="680" r:id="rId26"/>
    <p:sldId id="579" r:id="rId27"/>
    <p:sldId id="518" r:id="rId28"/>
    <p:sldId id="519" r:id="rId29"/>
    <p:sldId id="520" r:id="rId30"/>
    <p:sldId id="521" r:id="rId31"/>
    <p:sldId id="522" r:id="rId32"/>
    <p:sldId id="523" r:id="rId33"/>
    <p:sldId id="524" r:id="rId34"/>
    <p:sldId id="525" r:id="rId35"/>
    <p:sldId id="541" r:id="rId36"/>
    <p:sldId id="582" r:id="rId37"/>
    <p:sldId id="583" r:id="rId38"/>
    <p:sldId id="625" r:id="rId39"/>
    <p:sldId id="543" r:id="rId40"/>
    <p:sldId id="544" r:id="rId41"/>
    <p:sldId id="545" r:id="rId42"/>
    <p:sldId id="546" r:id="rId43"/>
    <p:sldId id="683" r:id="rId44"/>
    <p:sldId id="585" r:id="rId45"/>
    <p:sldId id="547" r:id="rId46"/>
    <p:sldId id="586" r:id="rId47"/>
    <p:sldId id="559" r:id="rId48"/>
    <p:sldId id="575" r:id="rId49"/>
    <p:sldId id="574" r:id="rId50"/>
    <p:sldId id="628" r:id="rId51"/>
    <p:sldId id="631" r:id="rId52"/>
    <p:sldId id="629" r:id="rId53"/>
    <p:sldId id="630" r:id="rId54"/>
    <p:sldId id="635" r:id="rId55"/>
    <p:sldId id="642" r:id="rId56"/>
    <p:sldId id="643" r:id="rId57"/>
    <p:sldId id="644" r:id="rId58"/>
    <p:sldId id="645" r:id="rId59"/>
    <p:sldId id="672" r:id="rId60"/>
    <p:sldId id="673" r:id="rId61"/>
    <p:sldId id="674" r:id="rId62"/>
    <p:sldId id="675" r:id="rId63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2" userDrawn="1">
          <p15:clr>
            <a:srgbClr val="A4A3A4"/>
          </p15:clr>
        </p15:guide>
        <p15:guide id="2" pos="221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FF2121"/>
    <a:srgbClr val="00B0F0"/>
    <a:srgbClr val="FF0000"/>
    <a:srgbClr val="FFC000"/>
    <a:srgbClr val="F2F2F2"/>
    <a:srgbClr val="CC9900"/>
    <a:srgbClr val="CCECFF"/>
    <a:srgbClr val="D6D6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9" autoAdjust="0"/>
    <p:restoredTop sz="92956" autoAdjust="0"/>
  </p:normalViewPr>
  <p:slideViewPr>
    <p:cSldViewPr>
      <p:cViewPr varScale="1">
        <p:scale>
          <a:sx n="75" d="100"/>
          <a:sy n="75" d="100"/>
        </p:scale>
        <p:origin x="-139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32"/>
        <p:guide pos="221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2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0452" y="0"/>
            <a:ext cx="3042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43964"/>
            <a:ext cx="304264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0452" y="8843964"/>
            <a:ext cx="304264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D1D9EEB-E2D4-455B-A1DF-B1F8D70D77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794732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2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0452" y="0"/>
            <a:ext cx="3042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200" y="4421188"/>
            <a:ext cx="5150701" cy="418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43964"/>
            <a:ext cx="304264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0452" y="8843964"/>
            <a:ext cx="304264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01CB41A-1064-4199-8B8D-FF406A60B6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543755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8EDE87-B34D-4DBA-B2FF-137BBE7F3CB0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495527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3220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3816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DF4037-29BB-4DE1-BF15-1FCE41A8D11C}" type="slidenum">
              <a:rPr lang="en-US" altLang="en-US" smtClean="0"/>
              <a:pPr/>
              <a:t>16</a:t>
            </a:fld>
            <a:endParaRPr lang="en-US" alt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68739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980452" y="8843964"/>
            <a:ext cx="304264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21" tIns="46461" rIns="92921" bIns="46461" anchor="b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43A031DA-4FBE-4F5C-BADB-24778793B53E}" type="slidenum">
              <a:rPr lang="en-US" altLang="en-US" sz="1200"/>
              <a:pPr algn="r" eaLnBrk="1" hangingPunct="1"/>
              <a:t>17</a:t>
            </a:fld>
            <a:endParaRPr lang="en-US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265079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3BA074-F9ED-40D4-A7C1-80DA33170B55}" type="slidenum">
              <a:rPr lang="en-US" altLang="en-US" smtClean="0"/>
              <a:pPr/>
              <a:t>18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365794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AC25D2-DCF1-42C4-BB6F-805A265F94C6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876369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D8D7D9-CDC6-4B31-BBCA-DA736DC114FE}" type="slidenum">
              <a:rPr lang="en-US" altLang="en-US" smtClean="0"/>
              <a:pPr/>
              <a:t>20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054863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00A8DE-1B86-430F-B472-3DB5909686EC}" type="slidenum">
              <a:rPr lang="en-US" altLang="en-US" smtClean="0"/>
              <a:pPr/>
              <a:t>21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880411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3918899-AC9B-4713-BB56-CC7F84A8A553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890261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57FBA80-DE99-4A0A-8E65-39949879BA10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323149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A4E1D9-4514-43FB-978C-7F3895031C49}" type="slidenum">
              <a:rPr lang="en-US" altLang="en-US" smtClean="0"/>
              <a:pPr/>
              <a:t>24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155296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4809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DB52E40-464F-4A3F-9F1D-F50115992075}" type="slidenum">
              <a:rPr lang="en-US" altLang="en-US" smtClean="0">
                <a:cs typeface="Arial" panose="020B0604020202020204" pitchFamily="34" charset="0"/>
              </a:rPr>
              <a:pPr/>
              <a:t>26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947930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262C719-E3E4-4210-8865-DBFA363ABDDF}" type="slidenum">
              <a:rPr lang="en-US" altLang="en-US" smtClean="0"/>
              <a:pPr/>
              <a:t>27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419582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41A20F9-01F8-4C71-A51F-9A4D3FBC7F7B}" type="slidenum">
              <a:rPr lang="en-US" altLang="en-US" smtClean="0"/>
              <a:pPr/>
              <a:t>29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41185690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426170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17514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403570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99F79A-D71E-41FD-9588-EB41A3B05F56}" type="slidenum">
              <a:rPr lang="en-US" altLang="en-US" smtClean="0"/>
              <a:pPr/>
              <a:t>35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199302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722269-B5BA-42EC-A6CC-9C5E9BD5A968}" type="slidenum">
              <a:rPr lang="en-US" altLang="en-US" smtClean="0">
                <a:cs typeface="Arial" panose="020B0604020202020204" pitchFamily="34" charset="0"/>
              </a:rPr>
              <a:pPr/>
              <a:t>36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26436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0CB540-EE27-4745-9867-35423ADDB6E0}" type="slidenum">
              <a:rPr lang="en-US" altLang="en-US" smtClean="0">
                <a:cs typeface="Arial" panose="020B0604020202020204" pitchFamily="34" charset="0"/>
              </a:rPr>
              <a:pPr/>
              <a:t>37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772453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0DB62A-51C2-4123-9AB8-7C5E70ABB594}" type="slidenum">
              <a:rPr lang="en-US" altLang="en-US" smtClean="0">
                <a:cs typeface="Arial" panose="020B0604020202020204" pitchFamily="34" charset="0"/>
              </a:rPr>
              <a:pPr/>
              <a:t>38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7567133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EAFF136-0320-47D7-88F6-A967053BD665}" type="slidenum">
              <a:rPr lang="en-US" altLang="en-US" smtClean="0">
                <a:cs typeface="Arial" panose="020B0604020202020204" pitchFamily="34" charset="0"/>
              </a:rPr>
              <a:pPr/>
              <a:t>44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2077196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471B27C-9092-4D1C-A9DB-9A5C03A141C6}" type="slidenum">
              <a:rPr lang="en-US" altLang="en-US" smtClean="0">
                <a:cs typeface="Arial" panose="020B0604020202020204" pitchFamily="34" charset="0"/>
              </a:rPr>
              <a:pPr/>
              <a:t>46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691859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D5C3D0B-25AE-489F-96C5-AD27ED6690DF}" type="slidenum">
              <a:rPr lang="en-US" altLang="en-US" smtClean="0"/>
              <a:pPr/>
              <a:t>47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475462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88358AD-07D2-4826-8199-F8875F869B4D}" type="slidenum">
              <a:rPr lang="en-US" altLang="en-US" smtClean="0">
                <a:cs typeface="Arial" panose="020B0604020202020204" pitchFamily="34" charset="0"/>
              </a:rPr>
              <a:pPr/>
              <a:t>48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66885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8E437CE-4909-417A-925F-E2BF0060E0FB}" type="slidenum">
              <a:rPr lang="en-US" altLang="en-US" smtClean="0">
                <a:cs typeface="Arial" panose="020B0604020202020204" pitchFamily="34" charset="0"/>
              </a:rPr>
              <a:pPr/>
              <a:t>49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96000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EC6031-38BB-4A70-9152-826229FE41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83536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9BDBE-7AF5-4397-917A-B2A44B8E6A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195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8B42A-C82C-46FA-9E7E-C7AC99F3B1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97304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377E9-A21A-4732-82FA-A90A11279F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96212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EA22E-FA8D-4792-B6E2-6F96C514DE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286242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E0CED-F90A-4014-94B0-BECFE6CFC6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34051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7BB5C-3E62-40D8-AB43-CD7F7EE209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93457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B2872-7F2B-40D0-8876-9893365420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2721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C40FD-6A24-4E92-A6E9-9AB4F7DBD4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633448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2258A-F4C0-4293-8294-460CFD9242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5483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16B16-DD00-4700-AEAA-D9D2F73226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084934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61E6B-3F5F-4BED-BAFE-8BBA5F1405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35163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8698A-6476-4B3D-9BBA-0F056D1FBC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6866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8522E47-7ACA-47CA-AF78-53D23BDDF9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5410200" y="381000"/>
            <a:ext cx="34036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2A: Endogeneity  </a:t>
            </a:r>
            <a:r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fld id="{4D0717DA-DBAD-4FBB-8421-82394948AA74}" type="slidenum"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>
                <a:defRPr/>
              </a:pPr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/53]</a:t>
            </a:r>
            <a:endParaRPr lang="en-US" altLang="en-US" sz="1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William Greene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Department of Economics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219571"/>
            <a:ext cx="5076966" cy="47243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6400" y="59436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lnSPI</a:t>
            </a:r>
            <a:r>
              <a:rPr lang="en-US" dirty="0" smtClean="0"/>
              <a:t> </a:t>
            </a:r>
            <a:r>
              <a:rPr lang="en-US" smtClean="0"/>
              <a:t>= </a:t>
            </a:r>
            <a:r>
              <a:rPr lang="en-US" smtClean="0">
                <a:sym typeface="Symbol"/>
              </a:rPr>
              <a:t></a:t>
            </a:r>
            <a:r>
              <a:rPr lang="en-US" smtClean="0"/>
              <a:t> + </a:t>
            </a:r>
            <a:r>
              <a:rPr lang="en-US" smtClean="0">
                <a:sym typeface="Symbol"/>
              </a:rPr>
              <a:t></a:t>
            </a:r>
            <a:r>
              <a:rPr lang="en-US" smtClean="0"/>
              <a:t>*lnGDPPC(PPP</a:t>
            </a:r>
            <a:r>
              <a:rPr lang="en-US" dirty="0" smtClean="0"/>
              <a:t>) </a:t>
            </a:r>
            <a:r>
              <a:rPr lang="en-US" smtClean="0"/>
              <a:t>+ </a:t>
            </a:r>
            <a:r>
              <a:rPr lang="en-US" smtClean="0">
                <a:sym typeface="Symbol"/>
              </a:rPr>
              <a:t></a:t>
            </a:r>
            <a:r>
              <a:rPr lang="en-US" smtClean="0"/>
              <a:t>,   </a:t>
            </a:r>
            <a:r>
              <a:rPr lang="en-US" dirty="0" smtClean="0"/>
              <a:t>0 </a:t>
            </a:r>
            <a:r>
              <a:rPr lang="en-US" smtClean="0"/>
              <a:t>&lt; </a:t>
            </a:r>
            <a:r>
              <a:rPr lang="en-US" smtClean="0">
                <a:sym typeface="Symbol"/>
              </a:rPr>
              <a:t></a:t>
            </a:r>
            <a:r>
              <a:rPr lang="en-US" smtClean="0"/>
              <a:t> </a:t>
            </a:r>
            <a:r>
              <a:rPr lang="en-US" dirty="0" smtClean="0"/>
              <a:t>&lt; 1.</a:t>
            </a:r>
          </a:p>
          <a:p>
            <a:r>
              <a:rPr lang="en-US" dirty="0" smtClean="0"/>
              <a:t>(Huffington Post, 2/16/16)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66900" y="762000"/>
            <a:ext cx="487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Reverse Causality in the Preston Curve?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27030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733485"/>
            <a:ext cx="873251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two of my projects, I was asked by reviewers to address the </a:t>
            </a:r>
            <a:r>
              <a:rPr lang="en-US" dirty="0" err="1"/>
              <a:t>endogeneity</a:t>
            </a:r>
            <a:r>
              <a:rPr lang="en-US" dirty="0"/>
              <a:t> concerns. In one project, I regress employee departure on project termination. Arguably project termination is not exogenous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smtClean="0">
                <a:solidFill>
                  <a:srgbClr val="0000FF"/>
                </a:solidFill>
              </a:rPr>
              <a:t>                 DEPARTURE   </a:t>
            </a:r>
            <a:r>
              <a:rPr lang="en-US" dirty="0" smtClean="0">
                <a:solidFill>
                  <a:srgbClr val="0000FF"/>
                </a:solidFill>
              </a:rPr>
              <a:t>=  f(a + b*PROJECT TERMINATION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+ e)</a:t>
            </a:r>
          </a:p>
          <a:p>
            <a:r>
              <a:rPr lang="en-US" dirty="0"/>
              <a:t>	</a:t>
            </a:r>
            <a:r>
              <a:rPr lang="en-US" dirty="0" smtClean="0"/>
              <a:t>(Time until departure???)</a:t>
            </a:r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the other, I regress firms’ charitable giving in specific countries on their business activities in the local community. Again, business presence in countries are not exogenous. The problem is, </a:t>
            </a:r>
            <a:r>
              <a:rPr lang="en-US" b="1" u="sng" dirty="0"/>
              <a:t>both papers used non-linear models </a:t>
            </a:r>
            <a:r>
              <a:rPr lang="en-US" dirty="0"/>
              <a:t>(Hazard model in one, and hurdle model in the other), which are required by the data I have. Are you aware of any econometric methods to deal with </a:t>
            </a:r>
            <a:r>
              <a:rPr lang="en-US" b="1" u="sng" dirty="0" err="1">
                <a:solidFill>
                  <a:srgbClr val="0000FF"/>
                </a:solidFill>
              </a:rPr>
              <a:t>endogeneity</a:t>
            </a:r>
            <a:r>
              <a:rPr lang="en-US" b="1" u="sng" dirty="0">
                <a:solidFill>
                  <a:srgbClr val="0000FF"/>
                </a:solidFill>
              </a:rPr>
              <a:t> in non-linear models</a:t>
            </a:r>
            <a:r>
              <a:rPr lang="en-US" dirty="0"/>
              <a:t>? My search online did not go anywhere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Hazard Model:  Not a linear model.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Prob</a:t>
            </a:r>
            <a:r>
              <a:rPr lang="en-US" b="1" dirty="0" smtClean="0">
                <a:solidFill>
                  <a:srgbClr val="FF0000"/>
                </a:solidFill>
              </a:rPr>
              <a:t>[event happens in time interval t to t+</a:t>
            </a:r>
            <a:r>
              <a:rPr lang="el-GR" b="1" dirty="0" smtClean="0">
                <a:solidFill>
                  <a:srgbClr val="FF0000"/>
                </a:solidFill>
              </a:rPr>
              <a:t>Δ</a:t>
            </a:r>
            <a:r>
              <a:rPr lang="en-US" b="1" dirty="0" smtClean="0">
                <a:solidFill>
                  <a:srgbClr val="FF0000"/>
                </a:solidFill>
              </a:rPr>
              <a:t>| event happens after time t] =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                 		a function of (x’</a:t>
            </a:r>
            <a:r>
              <a:rPr lang="el-GR" b="1" dirty="0" smtClean="0">
                <a:solidFill>
                  <a:srgbClr val="FF0000"/>
                </a:solidFill>
              </a:rPr>
              <a:t>β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1" y="5638800"/>
            <a:ext cx="7238999" cy="646331"/>
          </a:xfrm>
          <a:prstGeom prst="rect">
            <a:avLst/>
          </a:prstGeom>
          <a:noFill/>
          <a:ln w="38100">
            <a:solidFill>
              <a:srgbClr val="FF212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http://people.stern.nyu.edu/wgreene/Econometrics/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NonlinearPanelDataModels.pdf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86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81200"/>
            <a:ext cx="838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have been asked this question (or ones like it) dozens of times.  I think the issue is getting </a:t>
            </a:r>
            <a:r>
              <a:rPr lang="en-US" dirty="0" smtClean="0"/>
              <a:t>way </a:t>
            </a:r>
            <a:r>
              <a:rPr lang="en-US" dirty="0"/>
              <a:t>overplayed.  But, I'm not the majority voice, so you are going to have to deal with </a:t>
            </a:r>
            <a:r>
              <a:rPr lang="en-US" dirty="0" smtClean="0"/>
              <a:t>this</a:t>
            </a:r>
            <a:r>
              <a:rPr lang="en-US" smtClean="0"/>
              <a:t>. </a:t>
            </a:r>
            <a:endParaRPr lang="en-US" smtClean="0"/>
          </a:p>
          <a:p>
            <a:endParaRPr lang="en-US" dirty="0" smtClean="0"/>
          </a:p>
          <a:p>
            <a:r>
              <a:rPr lang="en-US" dirty="0" smtClean="0"/>
              <a:t>Step </a:t>
            </a:r>
            <a:r>
              <a:rPr lang="en-US" dirty="0"/>
              <a:t>1: you or the referee need to figure out (make a case for) by what construction </a:t>
            </a:r>
            <a:r>
              <a:rPr lang="en-US" dirty="0" smtClean="0"/>
              <a:t>is "project </a:t>
            </a:r>
            <a:r>
              <a:rPr lang="en-US" dirty="0"/>
              <a:t>termination" endogenous.  What is correlated with what **in your hazard model** </a:t>
            </a:r>
            <a:r>
              <a:rPr lang="en-US" dirty="0" smtClean="0"/>
              <a:t>that </a:t>
            </a:r>
            <a:r>
              <a:rPr lang="en-US" dirty="0"/>
              <a:t>makes the variable </a:t>
            </a:r>
            <a:r>
              <a:rPr lang="en-US" dirty="0" smtClean="0"/>
              <a:t>endogenous?</a:t>
            </a:r>
            <a:r>
              <a:rPr lang="en-US" dirty="0"/>
              <a:t>  There must be a second equation that implies </a:t>
            </a:r>
            <a:r>
              <a:rPr lang="en-US" dirty="0" smtClean="0"/>
              <a:t>that project </a:t>
            </a:r>
            <a:r>
              <a:rPr lang="en-US" dirty="0"/>
              <a:t>termination is endogenous.  What is it?  What unobservable in that equation </a:t>
            </a:r>
            <a:r>
              <a:rPr lang="en-US" dirty="0" smtClean="0"/>
              <a:t>is correlated </a:t>
            </a:r>
            <a:r>
              <a:rPr lang="en-US" dirty="0"/>
              <a:t>with what unobservable in the hazard model that makes it endogenous.  </a:t>
            </a:r>
            <a:r>
              <a:rPr lang="en-US" dirty="0" smtClean="0"/>
              <a:t>Same questions </a:t>
            </a:r>
            <a:r>
              <a:rPr lang="en-US" dirty="0"/>
              <a:t>for your hurdle model. 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Step 2:  Depends on the outcome of Step 1…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942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762000"/>
            <a:ext cx="6924675" cy="2676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3733800"/>
            <a:ext cx="6805047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539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2209800"/>
            <a:ext cx="7924800" cy="267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By what construction is SNAP endogenous in the HEALTH equation?</a:t>
            </a:r>
          </a:p>
          <a:p>
            <a:endParaRPr lang="en-US" sz="2800" dirty="0"/>
          </a:p>
          <a:p>
            <a:r>
              <a:rPr lang="en-US" sz="2800" dirty="0" smtClean="0"/>
              <a:t>SNAP      =  X</a:t>
            </a:r>
            <a:r>
              <a:rPr lang="el-GR" sz="2800" dirty="0" smtClean="0"/>
              <a:t>β</a:t>
            </a:r>
            <a:r>
              <a:rPr lang="en-US" sz="2800" baseline="-25000" dirty="0" smtClean="0"/>
              <a:t>SNAP</a:t>
            </a:r>
            <a:r>
              <a:rPr lang="en-US" sz="2800" dirty="0" smtClean="0"/>
              <a:t>     +       Z</a:t>
            </a:r>
            <a:r>
              <a:rPr lang="el-GR" sz="2800" dirty="0" smtClean="0"/>
              <a:t>δ</a:t>
            </a:r>
            <a:r>
              <a:rPr lang="en-US" sz="2800" dirty="0" smtClean="0"/>
              <a:t>    	+  </a:t>
            </a:r>
            <a:r>
              <a:rPr lang="el-GR" sz="2800" dirty="0" smtClean="0"/>
              <a:t>ε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HEALTH  =  X</a:t>
            </a:r>
            <a:r>
              <a:rPr lang="el-GR" sz="2800" dirty="0" smtClean="0"/>
              <a:t>β</a:t>
            </a:r>
            <a:r>
              <a:rPr lang="en-US" sz="2800" baseline="-25000" dirty="0" smtClean="0"/>
              <a:t>HEALTH</a:t>
            </a:r>
            <a:r>
              <a:rPr lang="en-US" sz="2800" dirty="0" smtClean="0"/>
              <a:t>  +  </a:t>
            </a:r>
            <a:r>
              <a:rPr lang="el-GR" sz="2800" dirty="0" smtClean="0"/>
              <a:t>η</a:t>
            </a:r>
            <a:r>
              <a:rPr lang="en-US" sz="2800" dirty="0" smtClean="0"/>
              <a:t>SNAP  	+  v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5638800" y="3962400"/>
            <a:ext cx="13716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7086600" y="4038600"/>
            <a:ext cx="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97953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760782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4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410200"/>
            <a:ext cx="831096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762000" y="1447800"/>
            <a:ext cx="7607821" cy="9144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62000" y="3200400"/>
            <a:ext cx="7607821" cy="3810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74892" y="4606184"/>
            <a:ext cx="2911907" cy="3810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74374833"/>
              </p:ext>
            </p:extLst>
          </p:nvPr>
        </p:nvGraphicFramePr>
        <p:xfrm>
          <a:off x="1600199" y="838200"/>
          <a:ext cx="6489761" cy="5715000"/>
        </p:xfrm>
        <a:graphic>
          <a:graphicData uri="http://schemas.openxmlformats.org/presentationml/2006/ole">
            <p:oleObj spid="_x0000_s309250" name="Equation" r:id="rId3" imgW="3492360" imgH="307332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0634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14400"/>
            <a:ext cx="6286500" cy="569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52600"/>
            <a:ext cx="751632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112" y="3608034"/>
            <a:ext cx="7412736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45393529"/>
              </p:ext>
            </p:extLst>
          </p:nvPr>
        </p:nvGraphicFramePr>
        <p:xfrm>
          <a:off x="457200" y="1600200"/>
          <a:ext cx="8345651" cy="4495800"/>
        </p:xfrm>
        <a:graphic>
          <a:graphicData uri="http://schemas.openxmlformats.org/presentationml/2006/ole">
            <p:oleObj spid="_x0000_s310274" name="Equation" r:id="rId3" imgW="4101840" imgH="220968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52805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90600"/>
            <a:ext cx="8155365" cy="4267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9321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762000"/>
            <a:ext cx="7225323" cy="14752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237267"/>
            <a:ext cx="7252650" cy="43921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75679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762000"/>
            <a:ext cx="6795340" cy="571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14600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066800"/>
            <a:ext cx="8333345" cy="502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1892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Endogeneity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610600" cy="4302125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y</a:t>
            </a:r>
            <a:r>
              <a:rPr lang="en-US" altLang="en-US" dirty="0" smtClean="0"/>
              <a:t> = </a:t>
            </a:r>
            <a:r>
              <a:rPr lang="en-US" altLang="en-US" b="1" dirty="0" smtClean="0"/>
              <a:t>X</a:t>
            </a:r>
            <a:r>
              <a:rPr lang="en-US" altLang="en-US" b="1" dirty="0" smtClean="0">
                <a:sym typeface="Symbol" panose="05050102010706020507" pitchFamily="18" charset="2"/>
              </a:rPr>
              <a:t>+</a:t>
            </a:r>
            <a:r>
              <a:rPr lang="el-GR" altLang="en-US" b="1" dirty="0" smtClean="0">
                <a:sym typeface="Symbol" panose="05050102010706020507" pitchFamily="18" charset="2"/>
              </a:rPr>
              <a:t>ε</a:t>
            </a:r>
            <a:r>
              <a:rPr lang="en-US" altLang="en-US" dirty="0" smtClean="0">
                <a:sym typeface="Symbol" panose="05050102010706020507" pitchFamily="18" charset="2"/>
              </a:rPr>
              <a:t>,</a:t>
            </a:r>
            <a:endParaRPr lang="en-US" altLang="en-US" dirty="0" smtClean="0"/>
          </a:p>
          <a:p>
            <a:pPr eaLnBrk="1" hangingPunct="1"/>
            <a:r>
              <a:rPr lang="en-US" altLang="en-US" dirty="0" smtClean="0"/>
              <a:t>Definition:  E[</a:t>
            </a:r>
            <a:r>
              <a:rPr lang="el-GR" altLang="en-US" dirty="0" smtClean="0"/>
              <a:t>ε</a:t>
            </a:r>
            <a:r>
              <a:rPr lang="en-US" altLang="en-US" dirty="0" smtClean="0"/>
              <a:t>|</a:t>
            </a:r>
            <a:r>
              <a:rPr lang="en-US" altLang="en-US" b="1" dirty="0" smtClean="0"/>
              <a:t>x</a:t>
            </a:r>
            <a:r>
              <a:rPr lang="en-US" altLang="en-US" dirty="0" smtClean="0"/>
              <a:t>]≠0</a:t>
            </a:r>
          </a:p>
          <a:p>
            <a:pPr eaLnBrk="1" hangingPunct="1"/>
            <a:r>
              <a:rPr lang="en-US" altLang="en-US" dirty="0" smtClean="0"/>
              <a:t>Why not?</a:t>
            </a:r>
          </a:p>
          <a:p>
            <a:pPr lvl="1" eaLnBrk="1" hangingPunct="1"/>
            <a:r>
              <a:rPr lang="en-US" altLang="en-US" dirty="0" smtClean="0"/>
              <a:t>Omitted variables</a:t>
            </a:r>
          </a:p>
          <a:p>
            <a:pPr lvl="1" eaLnBrk="1" hangingPunct="1"/>
            <a:r>
              <a:rPr lang="en-US" altLang="en-US" dirty="0" smtClean="0"/>
              <a:t>Unobserved heterogeneity (equivalent to omitted variables)</a:t>
            </a:r>
          </a:p>
          <a:p>
            <a:pPr lvl="1" eaLnBrk="1" hangingPunct="1"/>
            <a:r>
              <a:rPr lang="en-US" altLang="en-US" dirty="0" smtClean="0"/>
              <a:t>Measurement error on the RHS (equivalent to omitted </a:t>
            </a:r>
            <a:r>
              <a:rPr lang="en-US" altLang="en-US" smtClean="0"/>
              <a:t>variables)</a:t>
            </a:r>
            <a:endParaRPr lang="en-US" altLang="en-US" dirty="0" smtClean="0"/>
          </a:p>
          <a:p>
            <a:pPr lvl="1" eaLnBrk="1" hangingPunct="1"/>
            <a:r>
              <a:rPr lang="en-US" altLang="en-US" dirty="0" smtClean="0"/>
              <a:t>Endogenous sampling and attrition</a:t>
            </a:r>
          </a:p>
          <a:p>
            <a:pPr lvl="1" eaLnBrk="1" hangingPunct="1"/>
            <a:r>
              <a:rPr lang="en-US" altLang="en-US" dirty="0" smtClean="0"/>
              <a:t>Simultaneity (?) (“reverse causality”)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762000" y="3124200"/>
            <a:ext cx="3352800" cy="4572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Cornwell and Rupert Data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2296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latin typeface="Tahoma" panose="020B0604030504040204" pitchFamily="34" charset="0"/>
              </a:rPr>
              <a:t>Cornwell and Rupert Returns to Schooling Data, 595 Individuals, 7 Years</a:t>
            </a:r>
            <a:r>
              <a:rPr lang="en-US" altLang="en-US" sz="1600">
                <a:latin typeface="Tahoma" panose="020B0604030504040204" pitchFamily="34" charset="0"/>
              </a:rPr>
              <a:t/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 b="1">
                <a:latin typeface="Tahoma" panose="020B0604030504040204" pitchFamily="34" charset="0"/>
              </a:rPr>
              <a:t>Variables in the file are</a:t>
            </a:r>
            <a:endParaRPr lang="en-US" altLang="en-US" sz="16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anose="020B0604030504040204" pitchFamily="34" charset="0"/>
              </a:rPr>
              <a:t>EXP 	= work experience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WKS 	= weeks worked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OCC 	= occupation, 1 if blue collar, 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IND 	= 1 if manufacturing industry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SOUTH 	= 1 if resides in south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SMSA	= 1 if resides in a city (SMSA)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MS 	= 1 if married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FEM 	= 1 if female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UNION 	= 1 if wage set by union contract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ED 	= years of education</a:t>
            </a:r>
            <a:br>
              <a:rPr lang="en-US" altLang="en-US" sz="1600">
                <a:latin typeface="Tahoma" panose="020B0604030504040204" pitchFamily="34" charset="0"/>
              </a:rPr>
            </a:br>
            <a:r>
              <a:rPr lang="en-US" altLang="en-US" sz="1600">
                <a:latin typeface="Tahoma" panose="020B0604030504040204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latin typeface="Tahoma" panose="020B0604030504040204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28638" y="4572000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533400" y="426720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r>
              <a:rPr lang="en-US" altLang="en-US" sz="2400" smtClean="0"/>
              <a:t>Specification: Quadratic Effect of Experience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04188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228600" y="5029200"/>
            <a:ext cx="8001000" cy="3810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227013" y="4038600"/>
            <a:ext cx="8001000" cy="3810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altLang="en-US" smtClean="0"/>
              <a:t>The Effect of Education on LWAGE</a:t>
            </a:r>
          </a:p>
        </p:txBody>
      </p:sp>
      <p:graphicFrame>
        <p:nvGraphicFramePr>
          <p:cNvPr id="18435" name="Object 2"/>
          <p:cNvGraphicFramePr>
            <a:graphicFrameLocks noChangeAspect="1"/>
          </p:cNvGraphicFramePr>
          <p:nvPr/>
        </p:nvGraphicFramePr>
        <p:xfrm>
          <a:off x="1295400" y="2286000"/>
          <a:ext cx="6619875" cy="2514600"/>
        </p:xfrm>
        <a:graphic>
          <a:graphicData uri="http://schemas.openxmlformats.org/presentationml/2006/ole">
            <p:oleObj spid="_x0000_s18460" name="Equation" r:id="rId4" imgW="3403440" imgH="1155600" progId="Equation.DSMT4">
              <p:embed/>
            </p:oleObj>
          </a:graphicData>
        </a:graphic>
      </p:graphicFrame>
      <p:cxnSp>
        <p:nvCxnSpPr>
          <p:cNvPr id="18436" name="Straight Arrow Connector 4"/>
          <p:cNvCxnSpPr>
            <a:cxnSpLocks noChangeShapeType="1"/>
          </p:cNvCxnSpPr>
          <p:nvPr/>
        </p:nvCxnSpPr>
        <p:spPr bwMode="auto">
          <a:xfrm flipV="1">
            <a:off x="3581400" y="2743200"/>
            <a:ext cx="3505200" cy="609600"/>
          </a:xfrm>
          <a:prstGeom prst="straightConnector1">
            <a:avLst/>
          </a:prstGeom>
          <a:noFill/>
          <a:ln w="19050" algn="ctr">
            <a:solidFill>
              <a:srgbClr val="8B00E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37" name="Straight Arrow Connector 6"/>
          <p:cNvCxnSpPr>
            <a:cxnSpLocks noChangeShapeType="1"/>
          </p:cNvCxnSpPr>
          <p:nvPr/>
        </p:nvCxnSpPr>
        <p:spPr bwMode="auto">
          <a:xfrm rot="5400000">
            <a:off x="6286501" y="3543300"/>
            <a:ext cx="1600200" cy="3175"/>
          </a:xfrm>
          <a:prstGeom prst="straightConnector1">
            <a:avLst/>
          </a:prstGeom>
          <a:noFill/>
          <a:ln w="19050" algn="ctr">
            <a:solidFill>
              <a:srgbClr val="8B00E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39825"/>
          </a:xfrm>
        </p:spPr>
        <p:txBody>
          <a:bodyPr/>
          <a:lstStyle/>
          <a:p>
            <a:r>
              <a:rPr lang="en-US" altLang="en-US" smtClean="0"/>
              <a:t>What Influences LWAGE?</a:t>
            </a:r>
          </a:p>
        </p:txBody>
      </p:sp>
      <p:graphicFrame>
        <p:nvGraphicFramePr>
          <p:cNvPr id="20483" name="Object 2"/>
          <p:cNvGraphicFramePr>
            <a:graphicFrameLocks noChangeAspect="1"/>
          </p:cNvGraphicFramePr>
          <p:nvPr/>
        </p:nvGraphicFramePr>
        <p:xfrm>
          <a:off x="354013" y="2008188"/>
          <a:ext cx="8054975" cy="4021137"/>
        </p:xfrm>
        <a:graphic>
          <a:graphicData uri="http://schemas.openxmlformats.org/presentationml/2006/ole">
            <p:oleObj spid="_x0000_s20506" name="Equation" r:id="rId4" imgW="4140000" imgH="185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r>
              <a:rPr lang="en-US" altLang="en-US" smtClean="0"/>
              <a:t>The General Problem</a:t>
            </a:r>
          </a:p>
        </p:txBody>
      </p:sp>
      <p:graphicFrame>
        <p:nvGraphicFramePr>
          <p:cNvPr id="44035" name="Object 2"/>
          <p:cNvGraphicFramePr>
            <a:graphicFrameLocks noChangeAspect="1"/>
          </p:cNvGraphicFramePr>
          <p:nvPr/>
        </p:nvGraphicFramePr>
        <p:xfrm>
          <a:off x="892175" y="1828800"/>
          <a:ext cx="7691438" cy="4229100"/>
        </p:xfrm>
        <a:graphic>
          <a:graphicData uri="http://schemas.openxmlformats.org/presentationml/2006/ole">
            <p:oleObj spid="_x0000_s155672" name="Equation" r:id="rId4" imgW="4152600" imgH="2286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547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Instrumental Variables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828800"/>
            <a:ext cx="6629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Framework: </a:t>
            </a:r>
            <a:r>
              <a:rPr lang="en-US" altLang="en-US" sz="2000" b="1" dirty="0" smtClean="0"/>
              <a:t>y</a:t>
            </a:r>
            <a:r>
              <a:rPr lang="en-US" altLang="en-US" sz="2000" dirty="0" smtClean="0"/>
              <a:t>   =   </a:t>
            </a:r>
            <a:r>
              <a:rPr lang="en-US" altLang="en-US" sz="2000" b="1" dirty="0" smtClean="0"/>
              <a:t>X</a:t>
            </a:r>
            <a:r>
              <a:rPr lang="en-US" altLang="en-US" sz="2000" b="1" dirty="0" smtClean="0">
                <a:sym typeface="Symbol" panose="05050102010706020507" pitchFamily="18" charset="2"/>
              </a:rPr>
              <a:t></a:t>
            </a:r>
            <a:r>
              <a:rPr lang="en-US" altLang="en-US" sz="2000" dirty="0" smtClean="0"/>
              <a:t>  +  </a:t>
            </a:r>
            <a:r>
              <a:rPr lang="en-US" altLang="en-US" sz="2000" b="1" dirty="0" smtClean="0">
                <a:sym typeface="Symbol" panose="05050102010706020507" pitchFamily="18" charset="2"/>
              </a:rPr>
              <a:t></a:t>
            </a:r>
            <a:r>
              <a:rPr lang="en-US" altLang="en-US" sz="2000" dirty="0" smtClean="0"/>
              <a:t>, K variables in </a:t>
            </a:r>
            <a:r>
              <a:rPr lang="en-US" altLang="en-US" sz="2000" b="1" dirty="0" smtClean="0"/>
              <a:t>X</a:t>
            </a:r>
            <a:r>
              <a:rPr lang="en-US" altLang="en-US" sz="20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There exists a set of K variables, </a:t>
            </a:r>
            <a:r>
              <a:rPr lang="en-US" altLang="en-US" sz="2000" b="1" dirty="0" smtClean="0"/>
              <a:t>Z </a:t>
            </a:r>
            <a:r>
              <a:rPr lang="en-US" altLang="en-US" sz="2000" dirty="0" smtClean="0"/>
              <a:t>such that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 dirty="0" smtClean="0"/>
              <a:t>           </a:t>
            </a:r>
            <a:r>
              <a:rPr lang="en-US" altLang="en-US" sz="2000" dirty="0" err="1" smtClean="0"/>
              <a:t>plim</a:t>
            </a:r>
            <a:r>
              <a:rPr lang="en-US" altLang="en-US" sz="2000" dirty="0" smtClean="0"/>
              <a:t>(</a:t>
            </a:r>
            <a:r>
              <a:rPr lang="en-US" altLang="en-US" sz="2000" b="1" dirty="0" smtClean="0"/>
              <a:t>Z’X/</a:t>
            </a:r>
            <a:r>
              <a:rPr lang="en-US" altLang="en-US" sz="2000" dirty="0" smtClean="0"/>
              <a:t>n) </a:t>
            </a:r>
            <a:r>
              <a:rPr lang="en-US" altLang="en-US" sz="2000" dirty="0" smtClean="0">
                <a:sym typeface="Symbol" panose="05050102010706020507" pitchFamily="18" charset="2"/>
              </a:rPr>
              <a:t></a:t>
            </a:r>
            <a:r>
              <a:rPr lang="en-US" altLang="en-US" sz="2000" dirty="0" smtClean="0"/>
              <a:t> </a:t>
            </a:r>
            <a:r>
              <a:rPr lang="en-US" altLang="en-US" sz="2000" b="1" dirty="0" smtClean="0"/>
              <a:t>0</a:t>
            </a:r>
            <a:r>
              <a:rPr lang="en-US" altLang="en-US" sz="2000" dirty="0" smtClean="0"/>
              <a:t>  but  </a:t>
            </a:r>
            <a:r>
              <a:rPr lang="en-US" altLang="en-US" sz="2000" dirty="0" err="1" smtClean="0"/>
              <a:t>plim</a:t>
            </a:r>
            <a:r>
              <a:rPr lang="en-US" altLang="en-US" sz="2000" dirty="0" smtClean="0"/>
              <a:t>(</a:t>
            </a:r>
            <a:r>
              <a:rPr lang="en-US" altLang="en-US" sz="2000" b="1" dirty="0" smtClean="0"/>
              <a:t>Z’</a:t>
            </a:r>
            <a:r>
              <a:rPr lang="en-US" altLang="en-US" sz="2000" b="1" dirty="0" smtClean="0">
                <a:sym typeface="Symbol" panose="05050102010706020507" pitchFamily="18" charset="2"/>
              </a:rPr>
              <a:t></a:t>
            </a:r>
            <a:r>
              <a:rPr lang="en-US" altLang="en-US" sz="2000" dirty="0" smtClean="0"/>
              <a:t>/n) = </a:t>
            </a:r>
            <a:r>
              <a:rPr lang="en-US" altLang="en-US" sz="2000" b="1" dirty="0" smtClean="0"/>
              <a:t>0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 dirty="0" smtClean="0"/>
              <a:t>	The variables in </a:t>
            </a:r>
            <a:r>
              <a:rPr lang="en-US" altLang="en-US" sz="2000" b="1" dirty="0" smtClean="0"/>
              <a:t>Z</a:t>
            </a:r>
            <a:r>
              <a:rPr lang="en-US" altLang="en-US" sz="2000" dirty="0" smtClean="0"/>
              <a:t> are called instrumental variables.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An alternative (to least squares) estimator of </a:t>
            </a:r>
            <a:r>
              <a:rPr lang="en-US" altLang="en-US" sz="2000" b="1" dirty="0" smtClean="0">
                <a:sym typeface="Symbol" panose="05050102010706020507" pitchFamily="18" charset="2"/>
              </a:rPr>
              <a:t></a:t>
            </a:r>
            <a:r>
              <a:rPr lang="en-US" altLang="en-US" sz="2000" dirty="0" smtClean="0"/>
              <a:t> is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000" b="1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 b="1" dirty="0" smtClean="0"/>
              <a:t>            </a:t>
            </a:r>
            <a:r>
              <a:rPr lang="en-US" altLang="en-US" sz="2000" b="1" dirty="0" err="1" smtClean="0"/>
              <a:t>b</a:t>
            </a:r>
            <a:r>
              <a:rPr lang="en-US" altLang="en-US" sz="2000" baseline="-25000" dirty="0" err="1" smtClean="0"/>
              <a:t>IV</a:t>
            </a:r>
            <a:r>
              <a:rPr lang="en-US" altLang="en-US" sz="2000" dirty="0" smtClean="0"/>
              <a:t>  =  (</a:t>
            </a:r>
            <a:r>
              <a:rPr lang="en-US" altLang="en-US" sz="2000" b="1" dirty="0" smtClean="0"/>
              <a:t>Z’X</a:t>
            </a:r>
            <a:r>
              <a:rPr lang="en-US" altLang="en-US" sz="2000" dirty="0" smtClean="0"/>
              <a:t>)</a:t>
            </a:r>
            <a:r>
              <a:rPr lang="en-US" altLang="en-US" sz="2000" baseline="30000" dirty="0" smtClean="0"/>
              <a:t>-1</a:t>
            </a:r>
            <a:r>
              <a:rPr lang="en-US" altLang="en-US" sz="2000" b="1" dirty="0" smtClean="0"/>
              <a:t>Z’y  ~  </a:t>
            </a:r>
            <a:r>
              <a:rPr lang="en-US" altLang="en-US" sz="2000" b="1" dirty="0" err="1" smtClean="0"/>
              <a:t>Cov</a:t>
            </a:r>
            <a:r>
              <a:rPr lang="en-US" altLang="en-US" sz="2000" b="1" dirty="0" smtClean="0"/>
              <a:t>(</a:t>
            </a:r>
            <a:r>
              <a:rPr lang="en-US" altLang="en-US" sz="2000" b="1" dirty="0" err="1" smtClean="0"/>
              <a:t>Z,y</a:t>
            </a:r>
            <a:r>
              <a:rPr lang="en-US" altLang="en-US" sz="2000" b="1" dirty="0" smtClean="0"/>
              <a:t>) / </a:t>
            </a:r>
            <a:r>
              <a:rPr lang="en-US" altLang="en-US" sz="2000" b="1" dirty="0" err="1" smtClean="0"/>
              <a:t>Cov</a:t>
            </a:r>
            <a:r>
              <a:rPr lang="en-US" altLang="en-US" sz="2000" b="1" dirty="0" smtClean="0"/>
              <a:t>(Z,X)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We consider the following: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Why use this estimator?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What are its properties compared to least squares?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We will also examine an important application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90287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838200"/>
          </a:xfrm>
        </p:spPr>
        <p:txBody>
          <a:bodyPr/>
          <a:lstStyle/>
          <a:p>
            <a:r>
              <a:rPr lang="en-US" altLang="en-US" smtClean="0"/>
              <a:t>An Exogenous Influence</a:t>
            </a:r>
          </a:p>
        </p:txBody>
      </p:sp>
      <p:graphicFrame>
        <p:nvGraphicFramePr>
          <p:cNvPr id="22531" name="Object 2"/>
          <p:cNvGraphicFramePr>
            <a:graphicFrameLocks noChangeAspect="1"/>
          </p:cNvGraphicFramePr>
          <p:nvPr/>
        </p:nvGraphicFramePr>
        <p:xfrm>
          <a:off x="695325" y="1625600"/>
          <a:ext cx="7424738" cy="4597400"/>
        </p:xfrm>
        <a:graphic>
          <a:graphicData uri="http://schemas.openxmlformats.org/presentationml/2006/ole">
            <p:oleObj spid="_x0000_s22555" name="Equation" r:id="rId4" imgW="4178160" imgH="23112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838200" y="5791200"/>
            <a:ext cx="7086600" cy="533400"/>
          </a:xfrm>
          <a:prstGeom prst="rect">
            <a:avLst/>
          </a:prstGeom>
          <a:solidFill>
            <a:srgbClr val="CCECFF">
              <a:alpha val="35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solidFill>
                <a:srgbClr val="CCECFF">
                  <a:alpha val="34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Instrumental </a:t>
            </a:r>
            <a:r>
              <a:rPr lang="en-US" altLang="en-US" smtClean="0"/>
              <a:t>Variables</a:t>
            </a:r>
            <a:endParaRPr lang="en-US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828800"/>
            <a:ext cx="8763000" cy="4302125"/>
          </a:xfrm>
        </p:spPr>
        <p:txBody>
          <a:bodyPr/>
          <a:lstStyle/>
          <a:p>
            <a:pPr>
              <a:defRPr/>
            </a:pPr>
            <a:r>
              <a:rPr lang="en-US" u="sng" smtClean="0"/>
              <a:t>My theory </a:t>
            </a:r>
            <a:r>
              <a:rPr lang="en-US" smtClean="0"/>
              <a:t>claims that </a:t>
            </a:r>
            <a:r>
              <a:rPr lang="en-US" b="1" smtClean="0">
                <a:solidFill>
                  <a:srgbClr val="0000FF"/>
                </a:solidFill>
              </a:rPr>
              <a:t>MS</a:t>
            </a:r>
            <a:r>
              <a:rPr lang="en-US" smtClean="0"/>
              <a:t> and </a:t>
            </a:r>
            <a:r>
              <a:rPr lang="en-US" b="1" smtClean="0">
                <a:solidFill>
                  <a:srgbClr val="0000FF"/>
                </a:solidFill>
              </a:rPr>
              <a:t>FEM</a:t>
            </a:r>
            <a:r>
              <a:rPr lang="en-US" smtClean="0"/>
              <a:t> are instruments</a:t>
            </a:r>
          </a:p>
          <a:p>
            <a:pPr>
              <a:defRPr/>
            </a:pPr>
            <a:r>
              <a:rPr lang="en-US" u="sng" smtClean="0"/>
              <a:t>Structural equations</a:t>
            </a:r>
            <a:endParaRPr lang="en-US" u="sng" dirty="0" smtClean="0"/>
          </a:p>
          <a:p>
            <a:pPr lvl="1">
              <a:defRPr/>
            </a:pPr>
            <a:r>
              <a:rPr lang="en-US" dirty="0" smtClean="0"/>
              <a:t>LWAGE (</a:t>
            </a:r>
            <a:r>
              <a:rPr lang="en-US" b="1" dirty="0" smtClean="0"/>
              <a:t>ED,EXP,EXPSQ,WKS,OCC,</a:t>
            </a:r>
            <a:br>
              <a:rPr lang="en-US" b="1" dirty="0" smtClean="0"/>
            </a:br>
            <a:r>
              <a:rPr lang="en-US" b="1" dirty="0" smtClean="0"/>
              <a:t>             SOUTH,SMSA,UNION</a:t>
            </a:r>
            <a:r>
              <a:rPr lang="en-US" dirty="0" smtClean="0"/>
              <a:t>)</a:t>
            </a:r>
          </a:p>
          <a:p>
            <a:pPr lvl="1">
              <a:defRPr/>
            </a:pPr>
            <a:r>
              <a:rPr lang="en-US" dirty="0" smtClean="0"/>
              <a:t>ED (…,</a:t>
            </a:r>
            <a:r>
              <a:rPr lang="en-US" b="1" dirty="0" smtClean="0">
                <a:solidFill>
                  <a:srgbClr val="0066FF"/>
                </a:solidFill>
              </a:rPr>
              <a:t>MS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)  </a:t>
            </a:r>
            <a:r>
              <a:rPr lang="en-US" dirty="0" smtClean="0">
                <a:sym typeface="Wingdings" panose="05000000000000000000" pitchFamily="2" charset="2"/>
              </a:rPr>
              <a:t> Equation explains </a:t>
            </a:r>
            <a:r>
              <a:rPr lang="en-US" smtClean="0">
                <a:sym typeface="Wingdings" panose="05000000000000000000" pitchFamily="2" charset="2"/>
              </a:rPr>
              <a:t>the </a:t>
            </a:r>
            <a:r>
              <a:rPr lang="en-US" smtClean="0">
                <a:sym typeface="Wingdings" panose="05000000000000000000" pitchFamily="2" charset="2"/>
              </a:rPr>
              <a:t>endogeneity</a:t>
            </a:r>
            <a:endParaRPr lang="en-US" dirty="0" smtClean="0"/>
          </a:p>
          <a:p>
            <a:pPr marL="31750">
              <a:defRPr/>
            </a:pPr>
            <a:r>
              <a:rPr lang="en-US" u="sng" dirty="0" smtClean="0"/>
              <a:t>Reduced Form: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LWAGE[ </a:t>
            </a:r>
            <a:r>
              <a:rPr lang="en-US" b="1" dirty="0" smtClean="0"/>
              <a:t>ED</a:t>
            </a:r>
            <a:r>
              <a:rPr lang="en-US" dirty="0" smtClean="0"/>
              <a:t> (…,</a:t>
            </a:r>
            <a:r>
              <a:rPr lang="en-US" b="1" dirty="0" smtClean="0">
                <a:solidFill>
                  <a:srgbClr val="0066FF"/>
                </a:solidFill>
              </a:rPr>
              <a:t>MS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),</a:t>
            </a:r>
            <a:br>
              <a:rPr lang="en-US" dirty="0" smtClean="0"/>
            </a:br>
            <a:r>
              <a:rPr lang="en-US" dirty="0" smtClean="0"/>
              <a:t>                 </a:t>
            </a:r>
            <a:r>
              <a:rPr lang="en-US" b="1" dirty="0" smtClean="0"/>
              <a:t>EXP,EXPSQ,WKS,OCC,</a:t>
            </a:r>
            <a:br>
              <a:rPr lang="en-US" b="1" dirty="0" smtClean="0"/>
            </a:br>
            <a:r>
              <a:rPr lang="en-US" b="1" dirty="0" smtClean="0"/>
              <a:t>                  SOUTH,SMSA,UNION </a:t>
            </a:r>
            <a:r>
              <a:rPr lang="en-US" dirty="0" smtClean="0"/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81000"/>
            <a:ext cx="6076950" cy="62360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1143000" y="5181600"/>
            <a:ext cx="6076950" cy="135923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Left Brace 5"/>
          <p:cNvSpPr/>
          <p:nvPr/>
        </p:nvSpPr>
        <p:spPr bwMode="auto">
          <a:xfrm>
            <a:off x="685800" y="762000"/>
            <a:ext cx="381000" cy="4267200"/>
          </a:xfrm>
          <a:prstGeom prst="leftBrace">
            <a:avLst/>
          </a:prstGeom>
          <a:solidFill>
            <a:srgbClr val="5F5F5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Left Brace 6"/>
          <p:cNvSpPr/>
          <p:nvPr/>
        </p:nvSpPr>
        <p:spPr bwMode="auto">
          <a:xfrm>
            <a:off x="685800" y="5181600"/>
            <a:ext cx="381000" cy="685800"/>
          </a:xfrm>
          <a:prstGeom prst="leftBrace">
            <a:avLst>
              <a:gd name="adj1" fmla="val 8333"/>
              <a:gd name="adj2" fmla="val 50000"/>
            </a:avLst>
          </a:prstGeom>
          <a:solidFill>
            <a:srgbClr val="00B0F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7051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X</a:t>
            </a:r>
            <a:endParaRPr lang="en-US" b="1"/>
          </a:p>
        </p:txBody>
      </p:sp>
      <p:sp>
        <p:nvSpPr>
          <p:cNvPr id="9" name="TextBox 8"/>
          <p:cNvSpPr txBox="1"/>
          <p:nvPr/>
        </p:nvSpPr>
        <p:spPr>
          <a:xfrm>
            <a:off x="304800" y="53456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Z</a:t>
            </a:r>
            <a:endParaRPr lang="en-US" b="1"/>
          </a:p>
        </p:txBody>
      </p:sp>
      <p:pic>
        <p:nvPicPr>
          <p:cNvPr id="269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628649"/>
            <a:ext cx="25146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93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5700" y="2343150"/>
            <a:ext cx="2590800" cy="309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3733800" y="609600"/>
            <a:ext cx="2514600" cy="48006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657600" y="5029200"/>
            <a:ext cx="2667000" cy="457200"/>
          </a:xfrm>
          <a:prstGeom prst="ellipse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1400" y="1752600"/>
            <a:ext cx="152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smtClean="0"/>
              <a:t>SNAP Model</a:t>
            </a:r>
            <a:r>
              <a:rPr lang="en-US" smtClean="0"/>
              <a:t>.</a:t>
            </a:r>
          </a:p>
          <a:p>
            <a:endParaRPr lang="en-US" smtClean="0"/>
          </a:p>
          <a:p>
            <a:r>
              <a:rPr lang="en-US" b="1" smtClean="0"/>
              <a:t>X</a:t>
            </a:r>
            <a:r>
              <a:rPr lang="en-US" smtClean="0"/>
              <a:t> is in both equations.  </a:t>
            </a:r>
          </a:p>
          <a:p>
            <a:endParaRPr lang="en-US" smtClean="0"/>
          </a:p>
          <a:p>
            <a:r>
              <a:rPr lang="en-US" b="1" smtClean="0"/>
              <a:t>Z</a:t>
            </a:r>
            <a:r>
              <a:rPr lang="en-US" smtClean="0"/>
              <a:t> is in </a:t>
            </a:r>
            <a:r>
              <a:rPr lang="en-US" b="1" smtClean="0"/>
              <a:t>SNAP</a:t>
            </a:r>
            <a:r>
              <a:rPr lang="en-US" smtClean="0"/>
              <a:t> equation. </a:t>
            </a:r>
          </a:p>
          <a:p>
            <a:endParaRPr lang="en-US" smtClean="0"/>
          </a:p>
          <a:p>
            <a:r>
              <a:rPr lang="en-US" b="1" smtClean="0"/>
              <a:t>SNAP</a:t>
            </a:r>
            <a:r>
              <a:rPr lang="en-US" smtClean="0"/>
              <a:t> is in </a:t>
            </a:r>
            <a:r>
              <a:rPr lang="en-US" b="1" smtClean="0"/>
              <a:t>Health</a:t>
            </a:r>
            <a:r>
              <a:rPr lang="en-US" smtClean="0"/>
              <a:t> equation.</a:t>
            </a: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7467600" y="3200400"/>
            <a:ext cx="1295400" cy="533400"/>
          </a:xfrm>
          <a:prstGeom prst="rect">
            <a:avLst/>
          </a:prstGeom>
          <a:noFill/>
          <a:ln w="1905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467600" y="2362200"/>
            <a:ext cx="1295400" cy="5334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24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latin typeface="Arial" pitchFamily="34" charset="0"/>
                <a:cs typeface="Arial" pitchFamily="34" charset="0"/>
              </a:rPr>
              <a:t>Instrumental Variables in Regression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Aft>
                <a:spcPts val="400"/>
              </a:spcAft>
            </a:pPr>
            <a:r>
              <a:rPr lang="en-US" altLang="en-US" sz="2400" smtClean="0"/>
              <a:t>Typical Case: One </a:t>
            </a:r>
            <a:r>
              <a:rPr lang="en-US" altLang="en-US" sz="2400" dirty="0" smtClean="0"/>
              <a:t>“problem” variable – the “last” one</a:t>
            </a:r>
          </a:p>
          <a:p>
            <a:pPr eaLnBrk="1" hangingPunct="1">
              <a:lnSpc>
                <a:spcPct val="80000"/>
              </a:lnSpc>
              <a:spcAft>
                <a:spcPts val="400"/>
              </a:spcAft>
            </a:pPr>
            <a:r>
              <a:rPr lang="en-US" altLang="en-US" sz="2400" dirty="0" err="1" smtClean="0"/>
              <a:t>y</a:t>
            </a:r>
            <a:r>
              <a:rPr lang="en-US" altLang="en-US" sz="2400" baseline="-25000" dirty="0" err="1" smtClean="0"/>
              <a:t>it</a:t>
            </a:r>
            <a:r>
              <a:rPr lang="en-US" altLang="en-US" sz="2400" dirty="0" smtClean="0"/>
              <a:t> = </a:t>
            </a:r>
            <a:r>
              <a:rPr lang="en-US" altLang="en-US" sz="2400" dirty="0" smtClean="0">
                <a:sym typeface="Symbol" panose="05050102010706020507" pitchFamily="18" charset="2"/>
              </a:rPr>
              <a:t></a:t>
            </a:r>
            <a:r>
              <a:rPr lang="en-US" altLang="en-US" sz="2400" baseline="-25000" dirty="0" smtClean="0">
                <a:sym typeface="Symbol" panose="05050102010706020507" pitchFamily="18" charset="2"/>
              </a:rPr>
              <a:t>1</a:t>
            </a:r>
            <a:r>
              <a:rPr lang="en-US" altLang="en-US" sz="2400" b="1" dirty="0" smtClean="0">
                <a:sym typeface="Symbol" panose="05050102010706020507" pitchFamily="18" charset="2"/>
              </a:rPr>
              <a:t>x</a:t>
            </a:r>
            <a:r>
              <a:rPr lang="en-US" altLang="en-US" sz="2400" baseline="-25000" dirty="0" smtClean="0">
                <a:sym typeface="Symbol" panose="05050102010706020507" pitchFamily="18" charset="2"/>
              </a:rPr>
              <a:t>1it</a:t>
            </a:r>
            <a:r>
              <a:rPr lang="en-US" altLang="en-US" sz="2400" dirty="0" smtClean="0">
                <a:sym typeface="Symbol" panose="05050102010706020507" pitchFamily="18" charset="2"/>
              </a:rPr>
              <a:t> + </a:t>
            </a:r>
            <a:r>
              <a:rPr lang="en-US" altLang="en-US" sz="2400" baseline="-25000" dirty="0" smtClean="0">
                <a:sym typeface="Symbol" panose="05050102010706020507" pitchFamily="18" charset="2"/>
              </a:rPr>
              <a:t>2</a:t>
            </a:r>
            <a:r>
              <a:rPr lang="en-US" altLang="en-US" sz="2400" b="1" dirty="0" smtClean="0">
                <a:sym typeface="Symbol" panose="05050102010706020507" pitchFamily="18" charset="2"/>
              </a:rPr>
              <a:t>x</a:t>
            </a:r>
            <a:r>
              <a:rPr lang="en-US" altLang="en-US" sz="2400" baseline="-25000" dirty="0" smtClean="0">
                <a:sym typeface="Symbol" panose="05050102010706020507" pitchFamily="18" charset="2"/>
              </a:rPr>
              <a:t>2it</a:t>
            </a:r>
            <a:r>
              <a:rPr lang="en-US" altLang="en-US" sz="2400" dirty="0" smtClean="0">
                <a:sym typeface="Symbol" panose="05050102010706020507" pitchFamily="18" charset="2"/>
              </a:rPr>
              <a:t> + … + </a:t>
            </a:r>
            <a:r>
              <a:rPr lang="en-US" altLang="en-US" sz="2400" baseline="-25000" dirty="0" err="1" smtClean="0">
                <a:sym typeface="Symbol" panose="05050102010706020507" pitchFamily="18" charset="2"/>
              </a:rPr>
              <a:t>K</a:t>
            </a:r>
            <a:r>
              <a:rPr lang="en-US" altLang="en-US" sz="2400" b="1" dirty="0" err="1" smtClean="0">
                <a:solidFill>
                  <a:srgbClr val="FF0000"/>
                </a:solidFill>
                <a:sym typeface="Symbol" panose="05050102010706020507" pitchFamily="18" charset="2"/>
              </a:rPr>
              <a:t>x</a:t>
            </a:r>
            <a:r>
              <a:rPr lang="en-US" altLang="en-US" sz="2400" baseline="-25000" dirty="0" err="1" smtClean="0">
                <a:solidFill>
                  <a:srgbClr val="FF0000"/>
                </a:solidFill>
                <a:sym typeface="Symbol" panose="05050102010706020507" pitchFamily="18" charset="2"/>
              </a:rPr>
              <a:t>Kit</a:t>
            </a:r>
            <a:r>
              <a:rPr lang="en-US" altLang="en-US" sz="2400" dirty="0" smtClean="0">
                <a:sym typeface="Symbol" panose="05050102010706020507" pitchFamily="18" charset="2"/>
              </a:rPr>
              <a:t> + </a:t>
            </a:r>
            <a:r>
              <a:rPr lang="el-GR" altLang="en-US" sz="2400" dirty="0" smtClean="0">
                <a:sym typeface="Symbol" panose="05050102010706020507" pitchFamily="18" charset="2"/>
              </a:rPr>
              <a:t>ε</a:t>
            </a:r>
            <a:r>
              <a:rPr lang="en-US" altLang="en-US" sz="2400" baseline="-25000" dirty="0" smtClean="0">
                <a:sym typeface="Symbol" panose="05050102010706020507" pitchFamily="18" charset="2"/>
              </a:rPr>
              <a:t>it</a:t>
            </a:r>
            <a:endParaRPr lang="el-GR" altLang="en-US" sz="2400" dirty="0" smtClean="0">
              <a:sym typeface="Symbol" panose="05050102010706020507" pitchFamily="18" charset="2"/>
            </a:endParaRPr>
          </a:p>
          <a:p>
            <a:pPr eaLnBrk="1" hangingPunct="1">
              <a:lnSpc>
                <a:spcPct val="80000"/>
              </a:lnSpc>
              <a:spcAft>
                <a:spcPts val="400"/>
              </a:spcAft>
            </a:pPr>
            <a:r>
              <a:rPr lang="en-US" altLang="en-US" sz="2400" dirty="0" smtClean="0"/>
              <a:t>E[</a:t>
            </a:r>
            <a:r>
              <a:rPr lang="el-GR" altLang="en-US" sz="2400" smtClean="0">
                <a:sym typeface="Symbol" panose="05050102010706020507" pitchFamily="18" charset="2"/>
              </a:rPr>
              <a:t>ε</a:t>
            </a:r>
            <a:r>
              <a:rPr lang="en-US" altLang="en-US" sz="2400" baseline="-25000" smtClean="0">
                <a:sym typeface="Symbol" panose="05050102010706020507" pitchFamily="18" charset="2"/>
              </a:rPr>
              <a:t>it</a:t>
            </a:r>
            <a:r>
              <a:rPr lang="en-US" altLang="en-US" sz="2400" smtClean="0">
                <a:sym typeface="Symbol" panose="05050102010706020507" pitchFamily="18" charset="2"/>
              </a:rPr>
              <a:t>|</a:t>
            </a:r>
            <a:r>
              <a:rPr lang="en-US" altLang="en-US" sz="2400" b="1" smtClean="0">
                <a:sym typeface="Symbol" panose="05050102010706020507" pitchFamily="18" charset="2"/>
              </a:rPr>
              <a:t>x</a:t>
            </a:r>
            <a:r>
              <a:rPr lang="en-US" altLang="en-US" sz="2400" baseline="-25000" smtClean="0">
                <a:sym typeface="Symbol" panose="05050102010706020507" pitchFamily="18" charset="2"/>
              </a:rPr>
              <a:t>1it</a:t>
            </a:r>
            <a:r>
              <a:rPr lang="en-US" altLang="en-US" sz="2400" smtClean="0">
                <a:sym typeface="Symbol" panose="05050102010706020507" pitchFamily="18" charset="2"/>
              </a:rPr>
              <a:t>…,</a:t>
            </a:r>
            <a:r>
              <a:rPr lang="en-US" altLang="en-US" sz="2400" b="1" smtClean="0">
                <a:solidFill>
                  <a:srgbClr val="FF0000"/>
                </a:solidFill>
                <a:sym typeface="Symbol" panose="05050102010706020507" pitchFamily="18" charset="2"/>
              </a:rPr>
              <a:t>x</a:t>
            </a:r>
            <a:r>
              <a:rPr lang="en-US" altLang="en-US" sz="2400" baseline="-25000" smtClean="0">
                <a:sym typeface="Symbol" panose="05050102010706020507" pitchFamily="18" charset="2"/>
              </a:rPr>
              <a:t>Kit</a:t>
            </a:r>
            <a:r>
              <a:rPr lang="en-US" altLang="en-US" sz="2400" dirty="0" smtClean="0">
                <a:sym typeface="Symbol" panose="05050102010706020507" pitchFamily="18" charset="2"/>
              </a:rPr>
              <a:t>] ≠ 0. (0 for all others)</a:t>
            </a:r>
            <a:endParaRPr lang="en-US" altLang="en-US" sz="2400" dirty="0" smtClean="0"/>
          </a:p>
          <a:p>
            <a:pPr eaLnBrk="1" hangingPunct="1">
              <a:lnSpc>
                <a:spcPct val="80000"/>
              </a:lnSpc>
              <a:spcAft>
                <a:spcPts val="400"/>
              </a:spcAft>
            </a:pPr>
            <a:r>
              <a:rPr lang="en-US" altLang="en-US" sz="2400" dirty="0" smtClean="0"/>
              <a:t>There exists a variable </a:t>
            </a:r>
            <a:r>
              <a:rPr lang="en-US" altLang="en-US" sz="2400" b="1" dirty="0" smtClean="0">
                <a:solidFill>
                  <a:srgbClr val="0066FF"/>
                </a:solidFill>
              </a:rPr>
              <a:t>z</a:t>
            </a:r>
            <a:r>
              <a:rPr lang="en-US" altLang="en-US" sz="2400" baseline="-25000" dirty="0" smtClean="0">
                <a:solidFill>
                  <a:srgbClr val="0066FF"/>
                </a:solidFill>
              </a:rPr>
              <a:t>it</a:t>
            </a:r>
            <a:r>
              <a:rPr lang="en-US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en-US" sz="2400" dirty="0" smtClean="0"/>
              <a:t>such that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400" dirty="0" smtClean="0"/>
              <a:t>     </a:t>
            </a:r>
            <a:r>
              <a:rPr lang="en-US" altLang="en-US" sz="2000" b="1" dirty="0" smtClean="0">
                <a:solidFill>
                  <a:srgbClr val="0066FF"/>
                </a:solidFill>
              </a:rPr>
              <a:t>Relevance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 smtClean="0"/>
              <a:t>E[</a:t>
            </a:r>
            <a:r>
              <a:rPr lang="en-US" altLang="en-US" sz="2000" b="1" dirty="0" err="1" smtClean="0">
                <a:solidFill>
                  <a:srgbClr val="FF0000"/>
                </a:solidFill>
                <a:sym typeface="Symbol" panose="05050102010706020507" pitchFamily="18" charset="2"/>
              </a:rPr>
              <a:t>x</a:t>
            </a:r>
            <a:r>
              <a:rPr lang="en-US" altLang="en-US" sz="2000" baseline="-25000" dirty="0" err="1" smtClean="0">
                <a:solidFill>
                  <a:srgbClr val="FF0000"/>
                </a:solidFill>
                <a:sym typeface="Symbol" panose="05050102010706020507" pitchFamily="18" charset="2"/>
              </a:rPr>
              <a:t>Kit</a:t>
            </a:r>
            <a:r>
              <a:rPr lang="en-US" altLang="en-US" sz="2000" dirty="0" smtClean="0">
                <a:sym typeface="Symbol" panose="05050102010706020507" pitchFamily="18" charset="2"/>
              </a:rPr>
              <a:t>| 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1it</a:t>
            </a:r>
            <a:r>
              <a:rPr lang="en-US" altLang="en-US" sz="2000" dirty="0" smtClean="0">
                <a:sym typeface="Symbol" panose="05050102010706020507" pitchFamily="18" charset="2"/>
              </a:rPr>
              <a:t>, 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2it</a:t>
            </a:r>
            <a:r>
              <a:rPr lang="en-US" altLang="en-US" sz="2000" dirty="0" smtClean="0">
                <a:sym typeface="Symbol" panose="05050102010706020507" pitchFamily="18" charset="2"/>
              </a:rPr>
              <a:t>,…, 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K-1,it</a:t>
            </a:r>
            <a:r>
              <a:rPr lang="en-US" altLang="en-US" sz="2000" dirty="0" smtClean="0">
                <a:sym typeface="Symbol" panose="05050102010706020507" pitchFamily="18" charset="2"/>
              </a:rPr>
              <a:t>,</a:t>
            </a:r>
            <a:r>
              <a:rPr lang="en-US" altLang="en-US" sz="2000" b="1" dirty="0" smtClean="0">
                <a:solidFill>
                  <a:srgbClr val="0000FF"/>
                </a:solidFill>
                <a:sym typeface="Symbol" panose="05050102010706020507" pitchFamily="18" charset="2"/>
              </a:rPr>
              <a:t>z</a:t>
            </a:r>
            <a:r>
              <a:rPr lang="en-US" altLang="en-US" sz="2000" baseline="-25000" dirty="0" smtClean="0">
                <a:solidFill>
                  <a:srgbClr val="0000FF"/>
                </a:solidFill>
                <a:sym typeface="Symbol" panose="05050102010706020507" pitchFamily="18" charset="2"/>
              </a:rPr>
              <a:t>it</a:t>
            </a:r>
            <a:r>
              <a:rPr lang="en-US" altLang="en-US" sz="2000" dirty="0" smtClean="0">
                <a:sym typeface="Symbol" panose="05050102010706020507" pitchFamily="18" charset="2"/>
              </a:rPr>
              <a:t>] =  g(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1it</a:t>
            </a:r>
            <a:r>
              <a:rPr lang="en-US" altLang="en-US" sz="2000" dirty="0" smtClean="0">
                <a:sym typeface="Symbol" panose="05050102010706020507" pitchFamily="18" charset="2"/>
              </a:rPr>
              <a:t>, 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2it</a:t>
            </a:r>
            <a:r>
              <a:rPr lang="en-US" altLang="en-US" sz="2000" dirty="0" smtClean="0">
                <a:sym typeface="Symbol" panose="05050102010706020507" pitchFamily="18" charset="2"/>
              </a:rPr>
              <a:t>,…, 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K-1,it</a:t>
            </a:r>
            <a:r>
              <a:rPr lang="en-US" altLang="en-US" sz="2000" dirty="0" smtClean="0">
                <a:sym typeface="Symbol" panose="05050102010706020507" pitchFamily="18" charset="2"/>
              </a:rPr>
              <a:t>,</a:t>
            </a:r>
            <a:r>
              <a:rPr lang="en-US" altLang="en-US" sz="20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en-US" sz="2000" baseline="-25000" dirty="0" smtClean="0">
                <a:solidFill>
                  <a:srgbClr val="FF0000"/>
                </a:solidFill>
                <a:sym typeface="Symbol" panose="05050102010706020507" pitchFamily="18" charset="2"/>
              </a:rPr>
              <a:t>it</a:t>
            </a:r>
            <a:r>
              <a:rPr lang="en-US" altLang="en-US" sz="2000" dirty="0" smtClean="0">
                <a:sym typeface="Symbol" panose="05050102010706020507" pitchFamily="18" charset="2"/>
              </a:rPr>
              <a:t>)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dirty="0" smtClean="0">
                <a:sym typeface="Symbol" panose="05050102010706020507" pitchFamily="18" charset="2"/>
              </a:rPr>
              <a:t>	</a:t>
            </a:r>
            <a:r>
              <a:rPr lang="en-US" altLang="en-US" sz="2000" b="1" dirty="0" smtClean="0">
                <a:solidFill>
                  <a:srgbClr val="0000FF"/>
                </a:solidFill>
                <a:sym typeface="Symbol" panose="05050102010706020507" pitchFamily="18" charset="2"/>
              </a:rPr>
              <a:t>In the presence of the other variables, z</a:t>
            </a:r>
            <a:r>
              <a:rPr lang="en-US" altLang="en-US" sz="2000" b="1" baseline="-25000" dirty="0" smtClean="0">
                <a:solidFill>
                  <a:srgbClr val="0000FF"/>
                </a:solidFill>
                <a:sym typeface="Symbol" panose="05050102010706020507" pitchFamily="18" charset="2"/>
              </a:rPr>
              <a:t>it</a:t>
            </a:r>
            <a:r>
              <a:rPr lang="en-US" altLang="en-US" sz="2000" b="1" dirty="0" smtClean="0">
                <a:solidFill>
                  <a:srgbClr val="0000FF"/>
                </a:solidFill>
                <a:sym typeface="Symbol" panose="05050102010706020507" pitchFamily="18" charset="2"/>
              </a:rPr>
              <a:t> “explains</a:t>
            </a:r>
            <a:r>
              <a:rPr lang="en-US" altLang="en-US" sz="2000" b="1" smtClean="0">
                <a:solidFill>
                  <a:srgbClr val="0000FF"/>
                </a:solidFill>
                <a:sym typeface="Symbol" panose="05050102010706020507" pitchFamily="18" charset="2"/>
              </a:rPr>
              <a:t>” </a:t>
            </a:r>
            <a:r>
              <a:rPr lang="en-US" altLang="en-US" sz="2000" b="1" smtClean="0">
                <a:solidFill>
                  <a:srgbClr val="0000FF"/>
                </a:solidFill>
                <a:sym typeface="Symbol" panose="05050102010706020507" pitchFamily="18" charset="2"/>
              </a:rPr>
              <a:t>x</a:t>
            </a:r>
            <a:r>
              <a:rPr lang="en-US" altLang="en-US" sz="2000" b="1" baseline="-25000" smtClean="0">
                <a:solidFill>
                  <a:srgbClr val="0000FF"/>
                </a:solidFill>
                <a:sym typeface="Symbol" panose="05050102010706020507" pitchFamily="18" charset="2"/>
              </a:rPr>
              <a:t>it</a:t>
            </a:r>
            <a:endParaRPr lang="en-US" altLang="en-US" sz="20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 smtClean="0"/>
              <a:t>A projection interpretation:  In </a:t>
            </a:r>
            <a:r>
              <a:rPr lang="en-US" altLang="en-US" sz="2000" smtClean="0"/>
              <a:t>the </a:t>
            </a:r>
            <a:r>
              <a:rPr lang="en-US" altLang="en-US" sz="2000" smtClean="0"/>
              <a:t>projection,</a:t>
            </a:r>
            <a:endParaRPr lang="en-US" altLang="en-US" sz="20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en-US" sz="2400" smtClean="0"/>
              <a:t>           </a:t>
            </a:r>
            <a:r>
              <a:rPr lang="en-US" altLang="en-US" sz="2400" b="1" smtClean="0">
                <a:solidFill>
                  <a:srgbClr val="FF2121"/>
                </a:solidFill>
              </a:rPr>
              <a:t>x</a:t>
            </a:r>
            <a:r>
              <a:rPr lang="en-US" altLang="en-US" sz="2400" baseline="-25000" smtClean="0">
                <a:solidFill>
                  <a:srgbClr val="FF2121"/>
                </a:solidFill>
              </a:rPr>
              <a:t>Kt</a:t>
            </a:r>
            <a:r>
              <a:rPr lang="en-US" altLang="en-US" sz="2400" smtClean="0"/>
              <a:t> </a:t>
            </a:r>
            <a:r>
              <a:rPr lang="en-US" altLang="en-US" sz="2400" dirty="0" smtClean="0"/>
              <a:t>=</a:t>
            </a:r>
            <a:r>
              <a:rPr lang="el-GR" altLang="en-US" sz="2400" dirty="0" smtClean="0"/>
              <a:t>θ</a:t>
            </a:r>
            <a:r>
              <a:rPr lang="en-US" altLang="en-US" sz="2400" baseline="-25000" dirty="0" smtClean="0"/>
              <a:t>1</a:t>
            </a:r>
            <a:r>
              <a:rPr lang="en-US" altLang="en-US" sz="2400" b="1" dirty="0" smtClean="0"/>
              <a:t>x</a:t>
            </a:r>
            <a:r>
              <a:rPr lang="en-US" altLang="en-US" sz="2400" baseline="-25000" dirty="0" smtClean="0"/>
              <a:t>1it</a:t>
            </a:r>
            <a:r>
              <a:rPr lang="en-US" altLang="en-US" sz="2400" dirty="0" smtClean="0"/>
              <a:t>,+ </a:t>
            </a:r>
            <a:r>
              <a:rPr lang="el-GR" altLang="en-US" sz="2400" dirty="0" smtClean="0"/>
              <a:t>θ</a:t>
            </a:r>
            <a:r>
              <a:rPr lang="en-US" altLang="en-US" sz="2400" baseline="-25000" dirty="0" smtClean="0"/>
              <a:t>2</a:t>
            </a:r>
            <a:r>
              <a:rPr lang="en-US" altLang="en-US" sz="2400" b="1" dirty="0" smtClean="0"/>
              <a:t>x</a:t>
            </a:r>
            <a:r>
              <a:rPr lang="en-US" altLang="en-US" sz="2400" baseline="-25000" dirty="0" smtClean="0"/>
              <a:t>2it</a:t>
            </a:r>
            <a:r>
              <a:rPr lang="en-US" altLang="en-US" sz="2400" dirty="0" smtClean="0"/>
              <a:t> + … + </a:t>
            </a:r>
            <a:r>
              <a:rPr lang="el-GR" altLang="en-US" sz="2400" dirty="0" smtClean="0"/>
              <a:t>θ</a:t>
            </a:r>
            <a:r>
              <a:rPr lang="en-US" altLang="en-US" sz="2400" baseline="-25000" dirty="0" smtClean="0"/>
              <a:t>k-1</a:t>
            </a:r>
            <a:r>
              <a:rPr lang="en-US" altLang="en-US" sz="2400" b="1" dirty="0" smtClean="0"/>
              <a:t>x</a:t>
            </a:r>
            <a:r>
              <a:rPr lang="en-US" altLang="en-US" sz="2400" baseline="-25000" dirty="0" smtClean="0"/>
              <a:t>K-1,it</a:t>
            </a:r>
            <a:r>
              <a:rPr lang="en-US" altLang="en-US" sz="2400" dirty="0" smtClean="0"/>
              <a:t> + </a:t>
            </a:r>
            <a:r>
              <a:rPr lang="el-GR" altLang="en-US" sz="2400" dirty="0" smtClean="0">
                <a:solidFill>
                  <a:srgbClr val="0000FF"/>
                </a:solidFill>
              </a:rPr>
              <a:t>θ</a:t>
            </a:r>
            <a:r>
              <a:rPr lang="en-US" altLang="en-US" sz="2400" baseline="-25000" dirty="0" smtClean="0">
                <a:solidFill>
                  <a:srgbClr val="0000FF"/>
                </a:solidFill>
              </a:rPr>
              <a:t>K 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z</a:t>
            </a:r>
            <a:r>
              <a:rPr lang="en-US" altLang="en-US" sz="2400" baseline="-25000" dirty="0" smtClean="0">
                <a:solidFill>
                  <a:srgbClr val="0000FF"/>
                </a:solidFill>
              </a:rPr>
              <a:t>it</a:t>
            </a:r>
            <a:r>
              <a:rPr lang="en-US" altLang="en-US" sz="2400" dirty="0" smtClean="0"/>
              <a:t>, </a:t>
            </a:r>
            <a:r>
              <a:rPr lang="el-GR" altLang="en-US" sz="2400" dirty="0" smtClean="0">
                <a:solidFill>
                  <a:srgbClr val="0000FF"/>
                </a:solidFill>
              </a:rPr>
              <a:t>θ</a:t>
            </a:r>
            <a:r>
              <a:rPr lang="en-US" altLang="en-US" sz="2400" baseline="-25000" dirty="0" smtClean="0">
                <a:solidFill>
                  <a:srgbClr val="0000FF"/>
                </a:solidFill>
              </a:rPr>
              <a:t>K</a:t>
            </a:r>
            <a:r>
              <a:rPr lang="en-US" altLang="en-US" sz="2400" dirty="0" smtClean="0"/>
              <a:t> ≠ 0.</a:t>
            </a:r>
          </a:p>
          <a:p>
            <a:pPr marL="471487" lvl="1" indent="0" eaLnBrk="1" hangingPunct="1">
              <a:lnSpc>
                <a:spcPct val="80000"/>
              </a:lnSpc>
              <a:buNone/>
            </a:pPr>
            <a:r>
              <a:rPr lang="en-US" altLang="en-US" sz="2000" b="1" dirty="0" err="1" smtClean="0">
                <a:solidFill>
                  <a:srgbClr val="0000FF"/>
                </a:solidFill>
              </a:rPr>
              <a:t>Exogeneity</a:t>
            </a:r>
            <a:endParaRPr lang="en-US" altLang="en-US" sz="2000" b="1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 smtClean="0"/>
              <a:t>E[</a:t>
            </a:r>
            <a:r>
              <a:rPr lang="el-GR" altLang="en-US" sz="2000" dirty="0" smtClean="0">
                <a:sym typeface="Symbol" panose="05050102010706020507" pitchFamily="18" charset="2"/>
              </a:rPr>
              <a:t>ε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it</a:t>
            </a:r>
            <a:r>
              <a:rPr lang="en-US" altLang="en-US" sz="2000" dirty="0" smtClean="0">
                <a:sym typeface="Symbol" panose="05050102010706020507" pitchFamily="18" charset="2"/>
              </a:rPr>
              <a:t>| 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1it</a:t>
            </a:r>
            <a:r>
              <a:rPr lang="en-US" altLang="en-US" sz="2000" dirty="0" smtClean="0">
                <a:sym typeface="Symbol" panose="05050102010706020507" pitchFamily="18" charset="2"/>
              </a:rPr>
              <a:t>, 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2it</a:t>
            </a:r>
            <a:r>
              <a:rPr lang="en-US" altLang="en-US" sz="2000" dirty="0" smtClean="0">
                <a:sym typeface="Symbol" panose="05050102010706020507" pitchFamily="18" charset="2"/>
              </a:rPr>
              <a:t>,…, </a:t>
            </a:r>
            <a:r>
              <a:rPr lang="en-US" altLang="en-US" sz="2000" b="1" dirty="0" smtClean="0">
                <a:sym typeface="Symbol" panose="05050102010706020507" pitchFamily="18" charset="2"/>
              </a:rPr>
              <a:t>x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K-1,it</a:t>
            </a:r>
            <a:r>
              <a:rPr lang="en-US" altLang="en-US" sz="2000" dirty="0" smtClean="0">
                <a:sym typeface="Symbol" panose="05050102010706020507" pitchFamily="18" charset="2"/>
              </a:rPr>
              <a:t>,</a:t>
            </a:r>
            <a:r>
              <a:rPr lang="en-US" altLang="en-US" sz="2000" b="1" dirty="0" smtClean="0">
                <a:solidFill>
                  <a:srgbClr val="0000FF"/>
                </a:solidFill>
                <a:sym typeface="Symbol" panose="05050102010706020507" pitchFamily="18" charset="2"/>
              </a:rPr>
              <a:t>z</a:t>
            </a:r>
            <a:r>
              <a:rPr lang="en-US" altLang="en-US" sz="2000" baseline="-25000" dirty="0" smtClean="0">
                <a:sym typeface="Symbol" panose="05050102010706020507" pitchFamily="18" charset="2"/>
              </a:rPr>
              <a:t>it</a:t>
            </a:r>
            <a:r>
              <a:rPr lang="en-US" altLang="en-US" sz="2000" dirty="0" smtClean="0">
                <a:sym typeface="Symbol" panose="05050102010706020507" pitchFamily="18" charset="2"/>
              </a:rPr>
              <a:t>]   = 0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dirty="0" smtClean="0"/>
              <a:t>     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In the presence of the other variables, z</a:t>
            </a:r>
            <a:r>
              <a:rPr lang="en-US" altLang="en-US" sz="2000" b="1" baseline="-25000" dirty="0" smtClean="0">
                <a:solidFill>
                  <a:srgbClr val="0000FF"/>
                </a:solidFill>
              </a:rPr>
              <a:t>it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 and </a:t>
            </a:r>
            <a:r>
              <a:rPr lang="el-GR" altLang="en-US" sz="2000" b="1" dirty="0" smtClean="0">
                <a:sym typeface="Symbol" panose="05050102010706020507" pitchFamily="18" charset="2"/>
              </a:rPr>
              <a:t>ε</a:t>
            </a:r>
            <a:r>
              <a:rPr lang="en-US" altLang="en-US" sz="2000" b="1" baseline="-25000" dirty="0" smtClean="0">
                <a:sym typeface="Symbol" panose="05050102010706020507" pitchFamily="18" charset="2"/>
              </a:rPr>
              <a:t>it </a:t>
            </a:r>
            <a:r>
              <a:rPr lang="en-US" altLang="en-US" sz="2000" b="1" dirty="0" smtClean="0">
                <a:solidFill>
                  <a:srgbClr val="0000FF"/>
                </a:solidFill>
                <a:sym typeface="Symbol" panose="05050102010706020507" pitchFamily="18" charset="2"/>
              </a:rPr>
              <a:t>are </a:t>
            </a:r>
            <a:r>
              <a:rPr lang="en-US" altLang="en-US" sz="2000" b="1" smtClean="0">
                <a:solidFill>
                  <a:srgbClr val="0000FF"/>
                </a:solidFill>
                <a:sym typeface="Symbol" panose="05050102010706020507" pitchFamily="18" charset="2"/>
              </a:rPr>
              <a:t>uncorrelated.</a:t>
            </a:r>
            <a:endParaRPr lang="en-US" altLang="en-US" sz="2000" b="1" dirty="0" smtClean="0">
              <a:solidFill>
                <a:srgbClr val="0000FF"/>
              </a:solidFill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7086600" y="3429000"/>
            <a:ext cx="0" cy="457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Two Stage Least Squares Strategy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870075"/>
            <a:ext cx="8610600" cy="4302125"/>
          </a:xfrm>
        </p:spPr>
        <p:txBody>
          <a:bodyPr/>
          <a:lstStyle/>
          <a:p>
            <a:pPr marL="469900" lvl="1" indent="-469900">
              <a:buSzPct val="70000"/>
              <a:defRPr/>
            </a:pPr>
            <a:r>
              <a:rPr lang="en-US" sz="2800" dirty="0" smtClean="0"/>
              <a:t>Reduced Form: </a:t>
            </a:r>
            <a:br>
              <a:rPr lang="en-US" sz="2800" dirty="0" smtClean="0"/>
            </a:br>
            <a:r>
              <a:rPr lang="en-US" sz="2800" dirty="0" smtClean="0"/>
              <a:t>       LWAGE[ </a:t>
            </a:r>
            <a:r>
              <a:rPr lang="en-US" sz="2800" b="1" dirty="0" smtClean="0"/>
              <a:t>ED</a:t>
            </a:r>
            <a:r>
              <a:rPr lang="en-US" sz="2800" dirty="0" smtClean="0"/>
              <a:t> (</a:t>
            </a:r>
            <a:r>
              <a:rPr lang="en-US" sz="2800" b="1" dirty="0" smtClean="0">
                <a:solidFill>
                  <a:srgbClr val="0066FF"/>
                </a:solidFill>
              </a:rPr>
              <a:t>MS</a:t>
            </a:r>
            <a:r>
              <a:rPr lang="en-US" sz="2800" dirty="0" smtClean="0"/>
              <a:t>, </a:t>
            </a:r>
            <a:r>
              <a:rPr lang="en-US" sz="2800" b="1" dirty="0" smtClean="0">
                <a:solidFill>
                  <a:srgbClr val="0066FF"/>
                </a:solidFill>
              </a:rPr>
              <a:t>FEM</a:t>
            </a:r>
            <a:r>
              <a:rPr lang="en-US" sz="2800" b="1" dirty="0" smtClean="0">
                <a:solidFill>
                  <a:srgbClr val="000000"/>
                </a:solidFill>
              </a:rPr>
              <a:t>,X</a:t>
            </a:r>
            <a:r>
              <a:rPr lang="en-US" sz="2800" dirty="0" smtClean="0"/>
              <a:t>),</a:t>
            </a:r>
            <a:br>
              <a:rPr lang="en-US" sz="2800" dirty="0" smtClean="0"/>
            </a:br>
            <a:r>
              <a:rPr lang="en-US" sz="2800" dirty="0" smtClean="0"/>
              <a:t>                    </a:t>
            </a:r>
            <a:r>
              <a:rPr lang="en-US" sz="2800" b="1" dirty="0" smtClean="0"/>
              <a:t>EXP,EXPSQ,WKS,OCC,</a:t>
            </a:r>
            <a:br>
              <a:rPr lang="en-US" sz="2800" b="1" dirty="0" smtClean="0"/>
            </a:br>
            <a:r>
              <a:rPr lang="en-US" sz="2800" b="1" dirty="0" smtClean="0"/>
              <a:t>                     SOUTH,SMSA,UNION </a:t>
            </a:r>
            <a:r>
              <a:rPr lang="en-US" sz="2800" dirty="0" smtClean="0"/>
              <a:t>]</a:t>
            </a:r>
          </a:p>
          <a:p>
            <a:pPr>
              <a:defRPr/>
            </a:pPr>
            <a:r>
              <a:rPr lang="en-US" dirty="0" smtClean="0"/>
              <a:t>Strategy </a:t>
            </a:r>
          </a:p>
          <a:p>
            <a:pPr lvl="1">
              <a:defRPr/>
            </a:pPr>
            <a:r>
              <a:rPr lang="en-US" dirty="0" smtClean="0"/>
              <a:t>(1)  Purge ED of the influence of everything but </a:t>
            </a:r>
            <a:r>
              <a:rPr lang="en-US" b="1" dirty="0" smtClean="0">
                <a:solidFill>
                  <a:srgbClr val="0000FF"/>
                </a:solidFill>
              </a:rPr>
              <a:t>MS</a:t>
            </a:r>
            <a:r>
              <a:rPr lang="en-US" dirty="0" smtClean="0"/>
              <a:t>, </a:t>
            </a:r>
            <a:r>
              <a:rPr lang="en-US" b="1" smtClean="0">
                <a:solidFill>
                  <a:srgbClr val="0000FF"/>
                </a:solidFill>
              </a:rPr>
              <a:t>FEM</a:t>
            </a:r>
            <a:r>
              <a:rPr lang="en-US" smtClean="0"/>
              <a:t> </a:t>
            </a:r>
            <a:r>
              <a:rPr lang="en-US" smtClean="0"/>
              <a:t>and </a:t>
            </a:r>
            <a:r>
              <a:rPr lang="en-US" dirty="0" smtClean="0"/>
              <a:t>the </a:t>
            </a:r>
            <a:r>
              <a:rPr lang="en-US" smtClean="0"/>
              <a:t>other </a:t>
            </a:r>
            <a:r>
              <a:rPr lang="en-US" b="1" smtClean="0"/>
              <a:t>X</a:t>
            </a:r>
            <a:r>
              <a:rPr lang="en-US" smtClean="0"/>
              <a:t> variables. </a:t>
            </a:r>
            <a:r>
              <a:rPr lang="en-US" dirty="0" smtClean="0"/>
              <a:t>Predict ED using all </a:t>
            </a:r>
            <a:r>
              <a:rPr lang="en-US" i="1" u="sng" dirty="0" smtClean="0"/>
              <a:t>exogenous</a:t>
            </a:r>
            <a:r>
              <a:rPr lang="en-US" dirty="0" smtClean="0"/>
              <a:t> information in the sample </a:t>
            </a:r>
            <a:r>
              <a:rPr lang="en-US" smtClean="0"/>
              <a:t>(</a:t>
            </a:r>
            <a:r>
              <a:rPr lang="en-US" b="1" smtClean="0"/>
              <a:t>X,</a:t>
            </a:r>
            <a:r>
              <a:rPr lang="en-US" b="1" smtClean="0">
                <a:solidFill>
                  <a:srgbClr val="0000FF"/>
                </a:solidFill>
              </a:rPr>
              <a:t>MS</a:t>
            </a:r>
            <a:r>
              <a:rPr lang="en-US" b="1" smtClean="0"/>
              <a:t>,</a:t>
            </a:r>
            <a:r>
              <a:rPr lang="en-US" b="1" smtClean="0">
                <a:solidFill>
                  <a:srgbClr val="0000FF"/>
                </a:solidFill>
              </a:rPr>
              <a:t>FEM</a:t>
            </a:r>
            <a:r>
              <a:rPr lang="en-US" smtClean="0"/>
              <a:t>).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(2)  Regress LWAGE on this prediction of ED and everything else.</a:t>
            </a:r>
          </a:p>
          <a:p>
            <a:pPr lvl="1">
              <a:defRPr/>
            </a:pPr>
            <a:r>
              <a:rPr lang="en-US" dirty="0" smtClean="0"/>
              <a:t>Standard errors must be adjusted for the predicted 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457200"/>
          </a:xfrm>
        </p:spPr>
        <p:txBody>
          <a:bodyPr/>
          <a:lstStyle/>
          <a:p>
            <a:r>
              <a:rPr lang="en-US" altLang="en-US" smtClean="0"/>
              <a:t>OLS Regression (Inconsistent)</a:t>
            </a:r>
            <a:endParaRPr lang="en-US" altLang="en-US" smtClean="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788" y="1524000"/>
            <a:ext cx="83042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8"/>
          <p:cNvSpPr txBox="1">
            <a:spLocks noChangeArrowheads="1"/>
          </p:cNvSpPr>
          <p:nvPr/>
        </p:nvSpPr>
        <p:spPr bwMode="auto">
          <a:xfrm>
            <a:off x="5638800" y="1371600"/>
            <a:ext cx="3276600" cy="2585323"/>
          </a:xfrm>
          <a:prstGeom prst="rect">
            <a:avLst/>
          </a:prstGeom>
          <a:noFill/>
          <a:ln w="22225">
            <a:solidFill>
              <a:srgbClr val="8B00E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dirty="0">
                <a:latin typeface="Arial" panose="020B0604020202020204" pitchFamily="34" charset="0"/>
              </a:rPr>
              <a:t>The weird results for the coefficient on ED </a:t>
            </a:r>
            <a:r>
              <a:rPr lang="en-US" altLang="en-US" b="1" dirty="0" smtClean="0">
                <a:latin typeface="Arial" panose="020B0604020202020204" pitchFamily="34" charset="0"/>
              </a:rPr>
              <a:t>may be due to the </a:t>
            </a:r>
            <a:r>
              <a:rPr lang="en-US" altLang="en-US" b="1" dirty="0">
                <a:latin typeface="Arial" panose="020B0604020202020204" pitchFamily="34" charset="0"/>
              </a:rPr>
              <a:t>instruments, MS and FEM </a:t>
            </a:r>
            <a:r>
              <a:rPr lang="en-US" altLang="en-US" b="1" dirty="0" smtClean="0">
                <a:latin typeface="Arial" panose="020B0604020202020204" pitchFamily="34" charset="0"/>
              </a:rPr>
              <a:t>being dummy </a:t>
            </a:r>
            <a:r>
              <a:rPr lang="en-US" altLang="en-US" b="1" dirty="0">
                <a:latin typeface="Arial" panose="020B0604020202020204" pitchFamily="34" charset="0"/>
              </a:rPr>
              <a:t>variables.  There is not </a:t>
            </a:r>
            <a:r>
              <a:rPr lang="en-US" altLang="en-US" b="1" dirty="0" smtClean="0">
                <a:latin typeface="Arial" panose="020B0604020202020204" pitchFamily="34" charset="0"/>
              </a:rPr>
              <a:t>much variation </a:t>
            </a:r>
            <a:r>
              <a:rPr lang="en-US" altLang="en-US" b="1" dirty="0">
                <a:latin typeface="Arial" panose="020B0604020202020204" pitchFamily="34" charset="0"/>
              </a:rPr>
              <a:t>in these </a:t>
            </a:r>
            <a:r>
              <a:rPr lang="en-US" altLang="en-US" b="1" dirty="0" smtClean="0">
                <a:latin typeface="Arial" panose="020B0604020202020204" pitchFamily="34" charset="0"/>
              </a:rPr>
              <a:t>variables and not much covariation with  the other variables.</a:t>
            </a:r>
            <a:endParaRPr lang="en-US" altLang="en-US" b="1" dirty="0">
              <a:latin typeface="Arial" panose="020B0604020202020204" pitchFamily="34" charset="0"/>
            </a:endParaRP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25563"/>
            <a:ext cx="525780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81000" y="3267075"/>
            <a:ext cx="3581400" cy="314325"/>
          </a:xfrm>
          <a:prstGeom prst="rect">
            <a:avLst/>
          </a:prstGeom>
          <a:solidFill>
            <a:srgbClr val="0099FF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00513"/>
            <a:ext cx="1546225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702" name="Straight Arrow Connector 7"/>
          <p:cNvCxnSpPr>
            <a:cxnSpLocks noChangeShapeType="1"/>
          </p:cNvCxnSpPr>
          <p:nvPr/>
        </p:nvCxnSpPr>
        <p:spPr bwMode="auto">
          <a:xfrm>
            <a:off x="2133600" y="5486400"/>
            <a:ext cx="4114800" cy="0"/>
          </a:xfrm>
          <a:prstGeom prst="straightConnector1">
            <a:avLst/>
          </a:prstGeom>
          <a:noFill/>
          <a:ln w="28575" algn="ctr">
            <a:solidFill>
              <a:srgbClr val="8B00EA"/>
            </a:solidFill>
            <a:round/>
            <a:headEnd type="triangle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381000" y="8382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2SLS Regression  (Maybe not a very good theory))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62484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2SLS coefficient estimate is implausible.  Now what?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altLang="en-US" smtClean="0"/>
              <a:t>An Interpretation</a:t>
            </a:r>
            <a:br>
              <a:rPr lang="en-US" altLang="en-US" smtClean="0"/>
            </a:br>
            <a:r>
              <a:rPr lang="en-US" altLang="en-US" smtClean="0"/>
              <a:t>The </a:t>
            </a:r>
            <a:r>
              <a:rPr lang="en-US" altLang="en-US" dirty="0" smtClean="0"/>
              <a:t>Source of the Endogeneity</a:t>
            </a:r>
          </a:p>
        </p:txBody>
      </p:sp>
      <p:sp>
        <p:nvSpPr>
          <p:cNvPr id="31747" name="Content Placeholder 4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895600"/>
          </a:xfrm>
        </p:spPr>
        <p:txBody>
          <a:bodyPr/>
          <a:lstStyle/>
          <a:p>
            <a:pPr lvl="1"/>
            <a:r>
              <a:rPr lang="en-US" altLang="en-US" sz="2800" b="1" smtClean="0"/>
              <a:t>LWAGE</a:t>
            </a:r>
            <a:r>
              <a:rPr lang="en-US" altLang="en-US" sz="2800" smtClean="0"/>
              <a:t>   = f(</a:t>
            </a:r>
            <a:r>
              <a:rPr lang="en-US" altLang="en-US" sz="2800" b="1" smtClean="0"/>
              <a:t>ED,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EXP,EXPSQ,WKS,OCC,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SOUTH,SMSA,UNION</a:t>
            </a:r>
            <a:r>
              <a:rPr lang="en-US" altLang="en-US" sz="2800" smtClean="0"/>
              <a:t>)  +  </a:t>
            </a:r>
            <a:r>
              <a:rPr lang="en-US" altLang="en-US" sz="2800" smtClean="0">
                <a:sym typeface="Symbol" panose="05050102010706020507" pitchFamily="18" charset="2"/>
              </a:rPr>
              <a:t></a:t>
            </a:r>
          </a:p>
          <a:p>
            <a:pPr lvl="1"/>
            <a:r>
              <a:rPr lang="en-US" altLang="en-US" sz="2800" b="1" smtClean="0"/>
              <a:t>ED</a:t>
            </a:r>
            <a:r>
              <a:rPr lang="en-US" altLang="en-US" sz="2800" smtClean="0"/>
              <a:t>          =  f(</a:t>
            </a:r>
            <a:r>
              <a:rPr lang="en-US" altLang="en-US" sz="2800" b="1" smtClean="0"/>
              <a:t>MS,FEM,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EXP,EXPSQ,WKS,OCC,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SOUTH,SMSA,UNION</a:t>
            </a:r>
            <a:r>
              <a:rPr lang="en-US" altLang="en-US" sz="2800" smtClean="0"/>
              <a:t>)  +  u</a:t>
            </a:r>
            <a:endParaRPr lang="en-US" altLang="en-US" sz="2800" smtClean="0">
              <a:sym typeface="Symbol" panose="05050102010706020507" pitchFamily="18" charset="2"/>
            </a:endParaRPr>
          </a:p>
        </p:txBody>
      </p:sp>
      <p:cxnSp>
        <p:nvCxnSpPr>
          <p:cNvPr id="31748" name="Straight Arrow Connector 6"/>
          <p:cNvCxnSpPr>
            <a:cxnSpLocks noChangeShapeType="1"/>
          </p:cNvCxnSpPr>
          <p:nvPr/>
        </p:nvCxnSpPr>
        <p:spPr bwMode="auto">
          <a:xfrm>
            <a:off x="4648200" y="2665413"/>
            <a:ext cx="3581400" cy="1587"/>
          </a:xfrm>
          <a:prstGeom prst="straightConnector1">
            <a:avLst/>
          </a:prstGeom>
          <a:noFill/>
          <a:ln w="38100" algn="ctr">
            <a:solidFill>
              <a:srgbClr val="FF33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749" name="Straight Arrow Connector 8"/>
          <p:cNvCxnSpPr>
            <a:cxnSpLocks noChangeShapeType="1"/>
          </p:cNvCxnSpPr>
          <p:nvPr/>
        </p:nvCxnSpPr>
        <p:spPr bwMode="auto">
          <a:xfrm rot="5400000">
            <a:off x="7962107" y="3009106"/>
            <a:ext cx="533400" cy="1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750" name="Straight Arrow Connector 10"/>
          <p:cNvCxnSpPr>
            <a:cxnSpLocks noChangeShapeType="1"/>
          </p:cNvCxnSpPr>
          <p:nvPr/>
        </p:nvCxnSpPr>
        <p:spPr bwMode="auto">
          <a:xfrm rot="5400000" flipH="1" flipV="1">
            <a:off x="7885907" y="4152106"/>
            <a:ext cx="838200" cy="1587"/>
          </a:xfrm>
          <a:prstGeom prst="straightConnector1">
            <a:avLst/>
          </a:prstGeom>
          <a:noFill/>
          <a:ln w="38100" algn="ctr">
            <a:solidFill>
              <a:srgbClr val="0066FF"/>
            </a:solidFill>
            <a:prstDash val="sys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Can We Remove the Endogeneity?</a:t>
            </a:r>
          </a:p>
        </p:txBody>
      </p:sp>
      <p:sp>
        <p:nvSpPr>
          <p:cNvPr id="3277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b="1" dirty="0" smtClean="0"/>
              <a:t>LWAGE</a:t>
            </a:r>
            <a:r>
              <a:rPr lang="en-US" altLang="en-US" dirty="0" smtClean="0"/>
              <a:t>   = f(</a:t>
            </a:r>
            <a:r>
              <a:rPr lang="en-US" altLang="en-US" b="1" dirty="0" smtClean="0"/>
              <a:t>ED,</a:t>
            </a:r>
            <a:br>
              <a:rPr lang="en-US" altLang="en-US" b="1" dirty="0" smtClean="0"/>
            </a:br>
            <a:r>
              <a:rPr lang="en-US" altLang="en-US" b="1" dirty="0" smtClean="0"/>
              <a:t>                     EXP,EXPSQ,WKS,OCC,</a:t>
            </a:r>
            <a:br>
              <a:rPr lang="en-US" altLang="en-US" b="1" dirty="0" smtClean="0"/>
            </a:br>
            <a:r>
              <a:rPr lang="en-US" altLang="en-US" b="1" dirty="0" smtClean="0"/>
              <a:t>                     SOUTH,SMSA,UNION</a:t>
            </a:r>
            <a:r>
              <a:rPr lang="en-US" altLang="en-US" dirty="0" smtClean="0"/>
              <a:t>)  +  </a:t>
            </a:r>
            <a:r>
              <a:rPr lang="en-US" altLang="en-US" dirty="0" smtClean="0">
                <a:solidFill>
                  <a:srgbClr val="FF0000"/>
                </a:solidFill>
              </a:rPr>
              <a:t>u +  </a:t>
            </a:r>
            <a:r>
              <a:rPr lang="en-US" alt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</a:t>
            </a:r>
            <a:endParaRPr lang="en-US" alt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altLang="en-US" b="1" dirty="0" smtClean="0"/>
              <a:t>LWAGE</a:t>
            </a:r>
            <a:r>
              <a:rPr lang="en-US" altLang="en-US" dirty="0" smtClean="0"/>
              <a:t>   = f(</a:t>
            </a:r>
            <a:r>
              <a:rPr lang="en-US" altLang="en-US" b="1" dirty="0" smtClean="0"/>
              <a:t>ED,</a:t>
            </a:r>
            <a:br>
              <a:rPr lang="en-US" altLang="en-US" b="1" dirty="0" smtClean="0"/>
            </a:br>
            <a:r>
              <a:rPr lang="en-US" altLang="en-US" b="1" dirty="0" smtClean="0"/>
              <a:t>                     EXP,EXPSQ,WKS,OCC,</a:t>
            </a:r>
            <a:br>
              <a:rPr lang="en-US" altLang="en-US" b="1" dirty="0" smtClean="0"/>
            </a:br>
            <a:r>
              <a:rPr lang="en-US" altLang="en-US" b="1" dirty="0" smtClean="0"/>
              <a:t>                     SOUTH,SMSA,UNION</a:t>
            </a:r>
            <a:r>
              <a:rPr lang="en-US" altLang="en-US" dirty="0" smtClean="0"/>
              <a:t>)  +  u +  </a:t>
            </a:r>
            <a:r>
              <a:rPr lang="en-US" altLang="en-US" dirty="0" smtClean="0">
                <a:sym typeface="Symbol" panose="05050102010706020507" pitchFamily="18" charset="2"/>
              </a:rPr>
              <a:t></a:t>
            </a:r>
          </a:p>
          <a:p>
            <a:pPr lvl="1"/>
            <a:r>
              <a:rPr lang="en-US" altLang="en-US" b="1" dirty="0" smtClean="0">
                <a:sym typeface="Symbol" panose="05050102010706020507" pitchFamily="18" charset="2"/>
              </a:rPr>
              <a:t>Strategy</a:t>
            </a:r>
          </a:p>
          <a:p>
            <a:pPr lvl="2"/>
            <a:r>
              <a:rPr lang="en-US" altLang="en-US" dirty="0" smtClean="0">
                <a:sym typeface="Symbol" panose="05050102010706020507" pitchFamily="18" charset="2"/>
              </a:rPr>
              <a:t>Estimate u</a:t>
            </a:r>
          </a:p>
          <a:p>
            <a:pPr lvl="2"/>
            <a:r>
              <a:rPr lang="en-US" altLang="en-US" dirty="0" smtClean="0">
                <a:sym typeface="Symbol" panose="05050102010706020507" pitchFamily="18" charset="2"/>
              </a:rPr>
              <a:t>Add u to the equation.  </a:t>
            </a:r>
            <a:br>
              <a:rPr lang="en-US" altLang="en-US" dirty="0" smtClean="0">
                <a:sym typeface="Symbol" panose="05050102010706020507" pitchFamily="18" charset="2"/>
              </a:rPr>
            </a:br>
            <a:r>
              <a:rPr lang="en-US" altLang="en-US" dirty="0" smtClean="0">
                <a:sym typeface="Symbol" panose="05050102010706020507" pitchFamily="18" charset="2"/>
              </a:rPr>
              <a:t>ED is correlated with u+ because it is correlated with u.</a:t>
            </a:r>
          </a:p>
          <a:p>
            <a:pPr lvl="2"/>
            <a:r>
              <a:rPr lang="en-US" altLang="en-US" dirty="0" smtClean="0">
                <a:sym typeface="Symbol" panose="05050102010706020507" pitchFamily="18" charset="2"/>
              </a:rPr>
              <a:t>ED is uncorrelated </a:t>
            </a:r>
            <a:r>
              <a:rPr lang="en-US" altLang="en-US" smtClean="0">
                <a:sym typeface="Symbol" panose="05050102010706020507" pitchFamily="18" charset="2"/>
              </a:rPr>
              <a:t>with </a:t>
            </a:r>
            <a:r>
              <a:rPr lang="en-US" altLang="en-US" smtClean="0">
                <a:sym typeface="Symbol" panose="05050102010706020507" pitchFamily="18" charset="2"/>
              </a:rPr>
              <a:t>u+ if u </a:t>
            </a:r>
            <a:r>
              <a:rPr lang="en-US" altLang="en-US" dirty="0" smtClean="0">
                <a:sym typeface="Symbol" panose="05050102010706020507" pitchFamily="18" charset="2"/>
              </a:rPr>
              <a:t>is in the equation.</a:t>
            </a:r>
          </a:p>
          <a:p>
            <a:pPr lvl="1"/>
            <a:endParaRPr lang="en-US" altLang="en-US" dirty="0" smtClean="0">
              <a:sym typeface="Symbol" panose="05050102010706020507" pitchFamily="18" charset="2"/>
            </a:endParaRPr>
          </a:p>
        </p:txBody>
      </p:sp>
      <p:cxnSp>
        <p:nvCxnSpPr>
          <p:cNvPr id="32772" name="Straight Arrow Connector 6"/>
          <p:cNvCxnSpPr>
            <a:cxnSpLocks noChangeShapeType="1"/>
          </p:cNvCxnSpPr>
          <p:nvPr/>
        </p:nvCxnSpPr>
        <p:spPr bwMode="auto">
          <a:xfrm>
            <a:off x="4086225" y="2055813"/>
            <a:ext cx="3276600" cy="1587"/>
          </a:xfrm>
          <a:prstGeom prst="straightConnector1">
            <a:avLst/>
          </a:prstGeom>
          <a:noFill/>
          <a:ln w="38100" algn="ctr">
            <a:solidFill>
              <a:srgbClr val="FF33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773" name="Straight Arrow Connector 8"/>
          <p:cNvCxnSpPr>
            <a:cxnSpLocks noChangeShapeType="1"/>
          </p:cNvCxnSpPr>
          <p:nvPr/>
        </p:nvCxnSpPr>
        <p:spPr bwMode="auto">
          <a:xfrm rot="5400000">
            <a:off x="7095332" y="2401094"/>
            <a:ext cx="533400" cy="1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Straight Arrow Connector 6"/>
          <p:cNvCxnSpPr>
            <a:cxnSpLocks noChangeShapeType="1"/>
          </p:cNvCxnSpPr>
          <p:nvPr/>
        </p:nvCxnSpPr>
        <p:spPr bwMode="auto">
          <a:xfrm>
            <a:off x="4038600" y="3276600"/>
            <a:ext cx="3962400" cy="1588"/>
          </a:xfrm>
          <a:prstGeom prst="straightConnector1">
            <a:avLst/>
          </a:prstGeom>
          <a:noFill/>
          <a:ln w="38100" algn="ctr">
            <a:solidFill>
              <a:schemeClr val="accent3">
                <a:lumMod val="85000"/>
              </a:schemeClr>
            </a:solidFill>
            <a:round/>
            <a:headEnd type="arrow" w="med" len="med"/>
            <a:tailEnd type="arrow" w="med" len="med"/>
          </a:ln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rot="5400000">
            <a:off x="7735094" y="3618706"/>
            <a:ext cx="533400" cy="1588"/>
          </a:xfrm>
          <a:prstGeom prst="straightConnector1">
            <a:avLst/>
          </a:prstGeom>
          <a:noFill/>
          <a:ln w="38100" algn="ctr">
            <a:solidFill>
              <a:schemeClr val="accent3">
                <a:lumMod val="85000"/>
              </a:schemeClr>
            </a:solidFill>
            <a:round/>
            <a:headEnd/>
            <a:tailEnd type="arrow" w="med" len="med"/>
          </a:ln>
        </p:spPr>
      </p:cxnSp>
      <p:sp>
        <p:nvSpPr>
          <p:cNvPr id="32776" name="Rectangle 9"/>
          <p:cNvSpPr>
            <a:spLocks noChangeArrowheads="1"/>
          </p:cNvSpPr>
          <p:nvPr/>
        </p:nvSpPr>
        <p:spPr bwMode="auto">
          <a:xfrm>
            <a:off x="7162800" y="2667000"/>
            <a:ext cx="990600" cy="3048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95300" y="1066800"/>
            <a:ext cx="8229600" cy="533400"/>
          </a:xfrm>
        </p:spPr>
        <p:txBody>
          <a:bodyPr/>
          <a:lstStyle/>
          <a:p>
            <a:r>
              <a:rPr lang="en-US" altLang="en-US" sz="2800" smtClean="0"/>
              <a:t>Auxiliary Regression for </a:t>
            </a:r>
            <a:br>
              <a:rPr lang="en-US" altLang="en-US" sz="2800" smtClean="0"/>
            </a:br>
            <a:r>
              <a:rPr lang="en-US" altLang="en-US" sz="2800" smtClean="0"/>
              <a:t>ED to Obtain Residuals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8001000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 bwMode="auto">
          <a:xfrm>
            <a:off x="609600" y="1600200"/>
            <a:ext cx="1295400" cy="838200"/>
          </a:xfrm>
          <a:prstGeom prst="ellipse">
            <a:avLst/>
          </a:prstGeom>
          <a:solidFill>
            <a:srgbClr val="FF00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Left Brace 2"/>
          <p:cNvSpPr/>
          <p:nvPr/>
        </p:nvSpPr>
        <p:spPr bwMode="auto">
          <a:xfrm>
            <a:off x="762000" y="4267200"/>
            <a:ext cx="76200" cy="304800"/>
          </a:xfrm>
          <a:prstGeom prst="leftBrace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Left Brace 5"/>
          <p:cNvSpPr/>
          <p:nvPr/>
        </p:nvSpPr>
        <p:spPr bwMode="auto">
          <a:xfrm>
            <a:off x="762000" y="4594860"/>
            <a:ext cx="76200" cy="1120140"/>
          </a:xfrm>
          <a:prstGeom prst="leftBrace">
            <a:avLst/>
          </a:prstGeom>
          <a:solidFill>
            <a:srgbClr val="00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745" y="4267200"/>
            <a:ext cx="5726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IVs</a:t>
            </a:r>
            <a:endParaRPr lang="en-US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876800"/>
            <a:ext cx="5726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Exog</a:t>
            </a:r>
            <a:r>
              <a:rPr lang="en-US" sz="11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1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Vars</a:t>
            </a:r>
            <a:endParaRPr lang="en-US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457200" y="1066800"/>
            <a:ext cx="8116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 dirty="0">
                <a:solidFill>
                  <a:srgbClr val="7030A0"/>
                </a:solidFill>
                <a:latin typeface="Arial" panose="020B0604020202020204" pitchFamily="34" charset="0"/>
              </a:rPr>
              <a:t>OLS with </a:t>
            </a:r>
            <a:r>
              <a:rPr lang="en-US" altLang="en-US" sz="2800" b="1">
                <a:solidFill>
                  <a:srgbClr val="7030A0"/>
                </a:solidFill>
                <a:latin typeface="Arial" panose="020B0604020202020204" pitchFamily="34" charset="0"/>
              </a:rPr>
              <a:t>Residual </a:t>
            </a:r>
            <a:r>
              <a:rPr lang="en-US" altLang="en-US" sz="2800" b="1" smtClean="0">
                <a:solidFill>
                  <a:srgbClr val="7030A0"/>
                </a:solidFill>
                <a:latin typeface="Arial" panose="020B0604020202020204" pitchFamily="34" charset="0"/>
              </a:rPr>
              <a:t>Added (</a:t>
            </a:r>
            <a:r>
              <a:rPr lang="en-US" altLang="en-US" sz="2800" b="1" u="sng" dirty="0">
                <a:solidFill>
                  <a:srgbClr val="FF0000"/>
                </a:solidFill>
                <a:latin typeface="Arial" panose="020B0604020202020204" pitchFamily="34" charset="0"/>
              </a:rPr>
              <a:t>Control </a:t>
            </a:r>
            <a:r>
              <a:rPr lang="en-US" altLang="en-US" sz="2800" b="1" u="sng">
                <a:solidFill>
                  <a:srgbClr val="FF0000"/>
                </a:solidFill>
                <a:latin typeface="Arial" panose="020B0604020202020204" pitchFamily="34" charset="0"/>
              </a:rPr>
              <a:t>Function</a:t>
            </a:r>
            <a:r>
              <a:rPr lang="en-US" altLang="en-US" sz="2800" b="1" smtClean="0">
                <a:solidFill>
                  <a:srgbClr val="7030A0"/>
                </a:solidFill>
                <a:latin typeface="Arial" panose="020B0604020202020204" pitchFamily="34" charset="0"/>
              </a:rPr>
              <a:t>)</a:t>
            </a:r>
            <a:endParaRPr lang="en-US" altLang="en-US" sz="28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35843" name="TextBox 6"/>
          <p:cNvSpPr txBox="1">
            <a:spLocks noChangeArrowheads="1"/>
          </p:cNvSpPr>
          <p:nvPr/>
        </p:nvSpPr>
        <p:spPr bwMode="auto">
          <a:xfrm>
            <a:off x="7543800" y="30480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>
                <a:solidFill>
                  <a:srgbClr val="7030A0"/>
                </a:solidFill>
                <a:latin typeface="Arial" panose="020B0604020202020204" pitchFamily="34" charset="0"/>
              </a:rPr>
              <a:t>2SLS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57350"/>
            <a:ext cx="6977063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457200" y="4838700"/>
            <a:ext cx="6400800" cy="3429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584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2975" y="3590925"/>
            <a:ext cx="158432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229600" cy="381000"/>
          </a:xfrm>
        </p:spPr>
        <p:txBody>
          <a:bodyPr/>
          <a:lstStyle/>
          <a:p>
            <a:r>
              <a:rPr lang="en-US" altLang="en-US" sz="2800" b="1" smtClean="0">
                <a:latin typeface="Arial" panose="020B0604020202020204" pitchFamily="34" charset="0"/>
                <a:cs typeface="Arial" panose="020B0604020202020204" pitchFamily="34" charset="0"/>
              </a:rPr>
              <a:t>A Warning About Control Functions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70560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1295400" y="1295400"/>
            <a:ext cx="64770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1295400" y="3429000"/>
            <a:ext cx="64770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914400" y="5867400"/>
            <a:ext cx="7391400" cy="830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 of squares is not computed correctly because U is in the regression.</a:t>
            </a:r>
          </a:p>
          <a:p>
            <a:r>
              <a:rPr lang="en-US" altLang="en-US"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general result. Control function estimators usually require a fix to the estimated covariance matrix for the estimator.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Estimating </a:t>
            </a:r>
            <a:r>
              <a:rPr lang="el-GR" altLang="en-US" smtClean="0"/>
              <a:t>σ</a:t>
            </a:r>
            <a:r>
              <a:rPr lang="en-US" altLang="en-US" baseline="30000" smtClean="0"/>
              <a:t>2</a:t>
            </a:r>
            <a:endParaRPr lang="el-GR" altLang="en-US" smtClean="0"/>
          </a:p>
        </p:txBody>
      </p:sp>
      <p:graphicFrame>
        <p:nvGraphicFramePr>
          <p:cNvPr id="747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6414077"/>
              </p:ext>
            </p:extLst>
          </p:nvPr>
        </p:nvGraphicFramePr>
        <p:xfrm>
          <a:off x="877888" y="2201863"/>
          <a:ext cx="7591425" cy="3684587"/>
        </p:xfrm>
        <a:graphic>
          <a:graphicData uri="http://schemas.openxmlformats.org/presentationml/2006/ole">
            <p:oleObj spid="_x0000_s74781" name="Equation" r:id="rId4" imgW="3924000" imgH="1904760" progId="Equation.DSMT4">
              <p:embed/>
            </p:oleObj>
          </a:graphicData>
        </a:graphic>
      </p:graphicFrame>
      <p:sp>
        <p:nvSpPr>
          <p:cNvPr id="74756" name="Rectangle 1"/>
          <p:cNvSpPr>
            <a:spLocks noChangeArrowheads="1"/>
          </p:cNvSpPr>
          <p:nvPr/>
        </p:nvSpPr>
        <p:spPr bwMode="auto">
          <a:xfrm>
            <a:off x="2819400" y="3962400"/>
            <a:ext cx="3276600" cy="533400"/>
          </a:xfrm>
          <a:prstGeom prst="rect">
            <a:avLst/>
          </a:prstGeom>
          <a:solidFill>
            <a:srgbClr val="FF2121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4757" name="Rectangle 4"/>
          <p:cNvSpPr>
            <a:spLocks noChangeArrowheads="1"/>
          </p:cNvSpPr>
          <p:nvPr/>
        </p:nvSpPr>
        <p:spPr bwMode="auto">
          <a:xfrm>
            <a:off x="2819400" y="4953000"/>
            <a:ext cx="3276600" cy="533400"/>
          </a:xfrm>
          <a:prstGeom prst="rect">
            <a:avLst/>
          </a:prstGeom>
          <a:solidFill>
            <a:srgbClr val="92D05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Robust estimation of VC</a:t>
            </a:r>
          </a:p>
        </p:txBody>
      </p:sp>
      <p:graphicFrame>
        <p:nvGraphicFramePr>
          <p:cNvPr id="7680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0742355"/>
              </p:ext>
            </p:extLst>
          </p:nvPr>
        </p:nvGraphicFramePr>
        <p:xfrm>
          <a:off x="457200" y="2057400"/>
          <a:ext cx="8153400" cy="2000250"/>
        </p:xfrm>
        <a:graphic>
          <a:graphicData uri="http://schemas.openxmlformats.org/presentationml/2006/ole">
            <p:oleObj spid="_x0000_s76833" name="Equation" r:id="rId4" imgW="4140200" imgH="1016000" progId="Equation.DSMT4">
              <p:embed/>
            </p:oleObj>
          </a:graphicData>
        </a:graphic>
      </p:graphicFrame>
      <p:sp>
        <p:nvSpPr>
          <p:cNvPr id="76804" name="Text Box 5"/>
          <p:cNvSpPr txBox="1">
            <a:spLocks noChangeArrowheads="1"/>
          </p:cNvSpPr>
          <p:nvPr/>
        </p:nvSpPr>
        <p:spPr bwMode="auto">
          <a:xfrm>
            <a:off x="4419600" y="4429587"/>
            <a:ext cx="205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dirty="0">
                <a:latin typeface="Tahoma" panose="020B0604030504040204" pitchFamily="34" charset="0"/>
                <a:cs typeface="Arial" panose="020B0604020202020204" pitchFamily="34" charset="0"/>
              </a:rPr>
              <a:t>“Actual” X</a:t>
            </a:r>
          </a:p>
        </p:txBody>
      </p:sp>
      <p:sp>
        <p:nvSpPr>
          <p:cNvPr id="76805" name="Text Box 6"/>
          <p:cNvSpPr txBox="1">
            <a:spLocks noChangeArrowheads="1"/>
          </p:cNvSpPr>
          <p:nvPr/>
        </p:nvSpPr>
        <p:spPr bwMode="auto">
          <a:xfrm>
            <a:off x="3810000" y="2667000"/>
            <a:ext cx="205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Tahoma" panose="020B0604030504040204" pitchFamily="34" charset="0"/>
                <a:cs typeface="Arial" panose="020B0604020202020204" pitchFamily="34" charset="0"/>
              </a:rPr>
              <a:t>“Predicted” X</a:t>
            </a:r>
          </a:p>
        </p:txBody>
      </p:sp>
      <p:sp>
        <p:nvSpPr>
          <p:cNvPr id="76807" name="Line 8"/>
          <p:cNvSpPr>
            <a:spLocks noChangeShapeType="1"/>
          </p:cNvSpPr>
          <p:nvPr/>
        </p:nvSpPr>
        <p:spPr bwMode="auto">
          <a:xfrm flipV="1">
            <a:off x="4876800" y="3886200"/>
            <a:ext cx="0" cy="457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6808" name="Line 9"/>
          <p:cNvSpPr>
            <a:spLocks noChangeShapeType="1"/>
          </p:cNvSpPr>
          <p:nvPr/>
        </p:nvSpPr>
        <p:spPr bwMode="auto">
          <a:xfrm flipH="1">
            <a:off x="3200400" y="3048000"/>
            <a:ext cx="121920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6809" name="Line 10"/>
          <p:cNvSpPr>
            <a:spLocks noChangeShapeType="1"/>
          </p:cNvSpPr>
          <p:nvPr/>
        </p:nvSpPr>
        <p:spPr bwMode="auto">
          <a:xfrm>
            <a:off x="5181600" y="3048000"/>
            <a:ext cx="137160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6810" name="Line 11"/>
          <p:cNvSpPr>
            <a:spLocks noChangeShapeType="1"/>
          </p:cNvSpPr>
          <p:nvPr/>
        </p:nvSpPr>
        <p:spPr bwMode="auto">
          <a:xfrm>
            <a:off x="4800600" y="3048000"/>
            <a:ext cx="990600" cy="457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2SLS vs. Robust Standard Errors</a:t>
            </a:r>
          </a:p>
        </p:txBody>
      </p:sp>
      <p:sp>
        <p:nvSpPr>
          <p:cNvPr id="78851" name="Text Box 4"/>
          <p:cNvSpPr txBox="1">
            <a:spLocks noChangeArrowheads="1"/>
          </p:cNvSpPr>
          <p:nvPr/>
        </p:nvSpPr>
        <p:spPr bwMode="auto">
          <a:xfrm>
            <a:off x="2057400" y="1828800"/>
            <a:ext cx="5791200" cy="47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+--------------------------------------------------+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| Robust Standard Errors                           |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+---------+--------------+----------------+--------+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|Variable | Coefficient  | Standard Error |b/St.Er.|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+---------+--------------+----------------+--------+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B_1           45.4842872     4.02597121    11.298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B_2            .05354484      .01264923     4.233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B_3           -.00169664      .00029006    -5.849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B_4            .01294854      .05757179      .225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B_5            .38537223      .07065602     5.454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B_6            .36777247      .06472185     5.682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B_7            .95530115      .08681261    11.000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+--------------------------------------------------+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| 2SLS Standard Errors                             |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+---------+--------------+----------------+--------+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|Variable | Coefficient  | Standard Error |b/St.Er.|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+---------+--------------+----------------+--------+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B_1           45.4842872      .36908158   123.236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B_2            .05354484      .03139904     1.705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B_3           -.00169664      .00069138    -2.454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B_4            .01294854      .16266435      .080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B_5            .38537223      .17645815     2.184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B_6            .36777247      .17284574     2.128  </a:t>
            </a:r>
          </a:p>
          <a:p>
            <a:r>
              <a:rPr lang="en-US" altLang="en-US" sz="1200" b="1">
                <a:latin typeface="Courier New" panose="02070309020205020404" pitchFamily="49" charset="0"/>
                <a:cs typeface="Arial" panose="020B0604020202020204" pitchFamily="34" charset="0"/>
              </a:rPr>
              <a:t> B_7            .95530115      .20846241     4.583  </a:t>
            </a:r>
          </a:p>
          <a:p>
            <a:pPr>
              <a:spcBef>
                <a:spcPct val="50000"/>
              </a:spcBef>
            </a:pPr>
            <a:endParaRPr lang="en-US" altLang="en-US" sz="1200" b="1">
              <a:latin typeface="Courier New" panose="02070309020205020404" pitchFamily="49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Inference with IV Estimators</a:t>
            </a:r>
          </a:p>
        </p:txBody>
      </p:sp>
      <p:graphicFrame>
        <p:nvGraphicFramePr>
          <p:cNvPr id="125955" name="Object 7"/>
          <p:cNvGraphicFramePr>
            <a:graphicFrameLocks noChangeAspect="1"/>
          </p:cNvGraphicFramePr>
          <p:nvPr/>
        </p:nvGraphicFramePr>
        <p:xfrm>
          <a:off x="304800" y="2057400"/>
          <a:ext cx="8188326" cy="4398963"/>
        </p:xfrm>
        <a:graphic>
          <a:graphicData uri="http://schemas.openxmlformats.org/presentationml/2006/ole">
            <p:oleObj spid="_x0000_s281619" name="Equation" r:id="rId4" imgW="4584700" imgH="2463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Endogeneity Test? (Hausman)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mtClean="0"/>
              <a:t>                Exogenous                      Endogenous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OLS      Consistent, Efficient        Inconsistent</a:t>
            </a:r>
            <a:br>
              <a:rPr lang="en-US" altLang="en-US" smtClean="0"/>
            </a:br>
            <a:r>
              <a:rPr lang="en-US" altLang="en-US" smtClean="0"/>
              <a:t>      </a:t>
            </a:r>
            <a:br>
              <a:rPr lang="en-US" altLang="en-US" smtClean="0"/>
            </a:br>
            <a:r>
              <a:rPr lang="en-US" altLang="en-US" smtClean="0"/>
              <a:t>2SLS     Consistent, Inefficient     Consistent</a:t>
            </a:r>
            <a:br>
              <a:rPr lang="en-US" altLang="en-US" smtClean="0"/>
            </a:br>
            <a:endParaRPr lang="en-US" altLang="en-US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mtClean="0"/>
              <a:t>               Base a test on  </a:t>
            </a:r>
            <a:r>
              <a:rPr lang="en-US" altLang="en-US" b="1" smtClean="0"/>
              <a:t>d</a:t>
            </a:r>
            <a:r>
              <a:rPr lang="en-US" altLang="en-US" smtClean="0"/>
              <a:t>  =  </a:t>
            </a:r>
            <a:r>
              <a:rPr lang="en-US" altLang="en-US" b="1" smtClean="0"/>
              <a:t>b</a:t>
            </a:r>
            <a:r>
              <a:rPr lang="en-US" altLang="en-US" baseline="-25000" smtClean="0"/>
              <a:t>2SLS</a:t>
            </a:r>
            <a:r>
              <a:rPr lang="en-US" altLang="en-US" smtClean="0"/>
              <a:t> -  </a:t>
            </a:r>
            <a:r>
              <a:rPr lang="en-US" altLang="en-US" b="1" smtClean="0"/>
              <a:t>b</a:t>
            </a:r>
            <a:r>
              <a:rPr lang="en-US" altLang="en-US" baseline="-25000" smtClean="0"/>
              <a:t>OLS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           Use a Wald statistic, </a:t>
            </a:r>
            <a:r>
              <a:rPr lang="en-US" altLang="en-US" b="1" smtClean="0"/>
              <a:t>d</a:t>
            </a:r>
            <a:r>
              <a:rPr lang="en-US" altLang="en-US" smtClean="0"/>
              <a:t>’[Var(</a:t>
            </a:r>
            <a:r>
              <a:rPr lang="en-US" altLang="en-US" b="1" smtClean="0"/>
              <a:t>d</a:t>
            </a:r>
            <a:r>
              <a:rPr lang="en-US" altLang="en-US" smtClean="0"/>
              <a:t>)]</a:t>
            </a:r>
            <a:r>
              <a:rPr lang="en-US" altLang="en-US" baseline="30000" smtClean="0"/>
              <a:t>-1</a:t>
            </a:r>
            <a:r>
              <a:rPr lang="en-US" altLang="en-US" b="1" smtClean="0"/>
              <a:t>d</a:t>
            </a:r>
            <a:endParaRPr lang="en-US" altLang="en-US" b="1" baseline="-2500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baseline="-25000" smtClean="0"/>
              <a:t>     </a:t>
            </a:r>
            <a:r>
              <a:rPr lang="en-US" altLang="en-US" smtClean="0"/>
              <a:t>            What to use for the variance matrix?</a:t>
            </a:r>
            <a:br>
              <a:rPr lang="en-US" altLang="en-US" smtClean="0"/>
            </a:br>
            <a:r>
              <a:rPr lang="en-US" altLang="en-US" smtClean="0"/>
              <a:t>           Hausman:  </a:t>
            </a:r>
            <a:r>
              <a:rPr lang="en-US" altLang="en-US" b="1" smtClean="0"/>
              <a:t>V</a:t>
            </a:r>
            <a:r>
              <a:rPr lang="en-US" altLang="en-US" baseline="-25000" smtClean="0"/>
              <a:t>2SLS</a:t>
            </a:r>
            <a:r>
              <a:rPr lang="en-US" altLang="en-US" smtClean="0"/>
              <a:t>  -  </a:t>
            </a:r>
            <a:r>
              <a:rPr lang="en-US" altLang="en-US" b="1" smtClean="0"/>
              <a:t>V</a:t>
            </a:r>
            <a:r>
              <a:rPr lang="en-US" altLang="en-US" baseline="-25000" smtClean="0"/>
              <a:t>OLS</a:t>
            </a:r>
            <a:r>
              <a:rPr lang="en-US" altLang="en-US" smtClean="0"/>
              <a:t>  </a:t>
            </a: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>
            <a:off x="5867400" y="1752600"/>
            <a:ext cx="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990600" y="24384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990600" y="32766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3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altLang="en-US" smtClean="0"/>
              <a:t>Hausman Test</a:t>
            </a:r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55022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r>
              <a:rPr lang="en-US" altLang="en-US" smtClean="0"/>
              <a:t>Hausman Test: One at a Time?</a:t>
            </a:r>
          </a:p>
        </p:txBody>
      </p:sp>
      <p:pic>
        <p:nvPicPr>
          <p:cNvPr id="8294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175" y="2057400"/>
            <a:ext cx="82169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8" name="Rectangle 1"/>
          <p:cNvSpPr>
            <a:spLocks noChangeArrowheads="1"/>
          </p:cNvSpPr>
          <p:nvPr/>
        </p:nvSpPr>
        <p:spPr bwMode="auto">
          <a:xfrm>
            <a:off x="990600" y="2133600"/>
            <a:ext cx="7391400" cy="1905000"/>
          </a:xfrm>
          <a:prstGeom prst="rect">
            <a:avLst/>
          </a:prstGeom>
          <a:solidFill>
            <a:srgbClr val="FF0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990600" y="4038600"/>
            <a:ext cx="7391400" cy="1295400"/>
          </a:xfrm>
          <a:prstGeom prst="rect">
            <a:avLst/>
          </a:prstGeom>
          <a:solidFill>
            <a:srgbClr val="00B05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Endogeneity Test:  Wu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1"/>
            <a:ext cx="8229600" cy="2895600"/>
          </a:xfrm>
        </p:spPr>
        <p:txBody>
          <a:bodyPr/>
          <a:lstStyle/>
          <a:p>
            <a:r>
              <a:rPr lang="en-US" altLang="en-US" dirty="0" smtClean="0"/>
              <a:t>Considerable complication in </a:t>
            </a:r>
            <a:r>
              <a:rPr lang="en-US" altLang="en-US" dirty="0" err="1" smtClean="0"/>
              <a:t>Hausman</a:t>
            </a:r>
            <a:r>
              <a:rPr lang="en-US" altLang="en-US" dirty="0" smtClean="0"/>
              <a:t> test (text</a:t>
            </a:r>
            <a:r>
              <a:rPr lang="en-US" altLang="en-US" smtClean="0"/>
              <a:t>, </a:t>
            </a:r>
            <a:r>
              <a:rPr lang="en-US" altLang="en-US" smtClean="0"/>
              <a:t>pp. 276-277)</a:t>
            </a:r>
            <a:endParaRPr lang="en-US" altLang="en-US" dirty="0" smtClean="0"/>
          </a:p>
          <a:p>
            <a:r>
              <a:rPr lang="en-US" altLang="en-US" dirty="0" smtClean="0"/>
              <a:t>Simplification:  Wu test.</a:t>
            </a:r>
          </a:p>
          <a:p>
            <a:r>
              <a:rPr lang="en-US" altLang="en-US" dirty="0" smtClean="0"/>
              <a:t>Regress </a:t>
            </a:r>
            <a:r>
              <a:rPr lang="en-US" altLang="en-US" b="1" dirty="0" smtClean="0"/>
              <a:t>y</a:t>
            </a:r>
            <a:r>
              <a:rPr lang="en-US" altLang="en-US" dirty="0" smtClean="0"/>
              <a:t> on </a:t>
            </a:r>
            <a:r>
              <a:rPr lang="en-US" altLang="en-US" b="1" dirty="0" smtClean="0"/>
              <a:t>X</a:t>
            </a:r>
            <a:r>
              <a:rPr lang="en-US" altLang="en-US" dirty="0" smtClean="0"/>
              <a:t> and    estimated for the endogenous part of </a:t>
            </a:r>
            <a:r>
              <a:rPr lang="en-US" altLang="en-US" b="1" dirty="0" smtClean="0"/>
              <a:t>X</a:t>
            </a:r>
            <a:r>
              <a:rPr lang="en-US" altLang="en-US" dirty="0" smtClean="0"/>
              <a:t>.  Then use an ordinary Wald test.</a:t>
            </a:r>
          </a:p>
        </p:txBody>
      </p:sp>
      <p:graphicFrame>
        <p:nvGraphicFramePr>
          <p:cNvPr id="839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02829630"/>
              </p:ext>
            </p:extLst>
          </p:nvPr>
        </p:nvGraphicFramePr>
        <p:xfrm>
          <a:off x="4142508" y="3243552"/>
          <a:ext cx="379413" cy="498475"/>
        </p:xfrm>
        <a:graphic>
          <a:graphicData uri="http://schemas.openxmlformats.org/presentationml/2006/ole">
            <p:oleObj spid="_x0000_s83995" name="Equation" r:id="rId3" imgW="164885" imgH="215619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87" y="1928812"/>
            <a:ext cx="8734425" cy="3000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12954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Monday, 2/6/17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6979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Regression Based Endogeneity Test</a:t>
            </a:r>
          </a:p>
        </p:txBody>
      </p:sp>
      <p:graphicFrame>
        <p:nvGraphicFramePr>
          <p:cNvPr id="860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3811999"/>
              </p:ext>
            </p:extLst>
          </p:nvPr>
        </p:nvGraphicFramePr>
        <p:xfrm>
          <a:off x="1295400" y="1670050"/>
          <a:ext cx="6629400" cy="4578350"/>
        </p:xfrm>
        <a:graphic>
          <a:graphicData uri="http://schemas.openxmlformats.org/presentationml/2006/ole">
            <p:oleObj spid="_x0000_s86042" name="Equation" r:id="rId4" imgW="3695700" imgH="25527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altLang="en-US" smtClean="0"/>
              <a:t>Wu Test</a:t>
            </a:r>
          </a:p>
        </p:txBody>
      </p:sp>
      <p:pic>
        <p:nvPicPr>
          <p:cNvPr id="8499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6018213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5791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Since this is 2SLS using a control function, the standard errors should have been adjusted to carry out this test.  (The sum of squares is too small.)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Testing Endogeneity of WKS</a:t>
            </a:r>
          </a:p>
        </p:txBody>
      </p:sp>
      <p:sp>
        <p:nvSpPr>
          <p:cNvPr id="88067" name="Text Box 4"/>
          <p:cNvSpPr txBox="1">
            <a:spLocks noChangeArrowheads="1"/>
          </p:cNvSpPr>
          <p:nvPr/>
        </p:nvSpPr>
        <p:spPr bwMode="auto">
          <a:xfrm>
            <a:off x="1295400" y="1905000"/>
            <a:ext cx="73914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(1) Regress WKS on 1,EXP,EXPSQ,OCC,SOUTH,SMSA,MS. 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   U=residual, WKSHAT=prediction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(2) Regress LWAGE on 1,EXP,EXPSQ,OCC,SOUTH,SMSA,WKS, U or WKSHAT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+---------+--------------+----------------+--------+---------+----------+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|Variable | Coefficient  | Standard Error |b/St.</a:t>
            </a:r>
            <a:r>
              <a:rPr lang="en-US" altLang="en-US" sz="1200" b="1" dirty="0" err="1">
                <a:latin typeface="Courier New" panose="02070309020205020404" pitchFamily="49" charset="0"/>
                <a:cs typeface="Arial" panose="020B0604020202020204" pitchFamily="34" charset="0"/>
              </a:rPr>
              <a:t>Er</a:t>
            </a:r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.|P[|Z|&gt;z] | Mean of X|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+---------+--------------+----------------+--------+---------+----------+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Constant     -9.97734299      .75652186   -13.188   .0000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EXP            .01833440      .00259373     7.069   .0000    19.8537815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EXPSQ       -.799491D-04    .603484D-04    -1.325   .1852    514.405042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OCC           -.28885529      .01222533   -23.628   .0000     .51116447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SOUTH         -.26279891      .01439561   -18.255   .0000     .29027611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SMSA           .03616514      .01369743     2.640   .0083     .65378151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WKS            .35314170      .01638709    21.550   .0000    46.8115246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U             -.34960141      .01642842   -21.280   .0000  -.341879D-14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+---------+--------------+----------------+--------+---------+----------+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|Variable | Coefficient  | Standard Error |b/St.</a:t>
            </a:r>
            <a:r>
              <a:rPr lang="en-US" altLang="en-US" sz="1200" b="1" dirty="0" err="1">
                <a:latin typeface="Courier New" panose="02070309020205020404" pitchFamily="49" charset="0"/>
                <a:cs typeface="Arial" panose="020B0604020202020204" pitchFamily="34" charset="0"/>
              </a:rPr>
              <a:t>Er</a:t>
            </a:r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.|P[|Z|&gt;z] | Mean of X|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+---------+--------------+----------------+--------+---------+----------+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Constant     -9.97734299      .75652186   -13.188   .0000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EXP            .01833440      .00259373     7.069   .0000    19.8537815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EXPSQ       -.799491D-04    .603484D-04    -1.325   .1852    514.405042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OCC           -.28885529      .01222533   -23.628   .0000     .51116447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SOUTH         -.26279891      .01439561   -18.255   .0000     .29027611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SMSA           .03616514      .01369743     2.640   .0083     .65378151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WKS            .00354028      .00116459     3.040   .0024    46.8115246</a:t>
            </a:r>
          </a:p>
          <a:p>
            <a:r>
              <a:rPr lang="en-US" altLang="en-US" sz="1200" b="1" dirty="0">
                <a:latin typeface="Courier New" panose="02070309020205020404" pitchFamily="49" charset="0"/>
                <a:cs typeface="Arial" panose="020B0604020202020204" pitchFamily="34" charset="0"/>
              </a:rPr>
              <a:t> WKSHAT         .34960141      .01642842    21.280   .0000    46.8115246</a:t>
            </a:r>
            <a:endParaRPr lang="en-US" altLang="en-US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altLang="en-US" smtClean="0"/>
              <a:t>Weak Instruments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302125"/>
          </a:xfrm>
        </p:spPr>
        <p:txBody>
          <a:bodyPr/>
          <a:lstStyle/>
          <a:p>
            <a:r>
              <a:rPr lang="en-US" altLang="en-US" sz="1800" smtClean="0"/>
              <a:t>One endogenous variable:</a:t>
            </a:r>
            <a:r>
              <a:rPr lang="en-US" altLang="en-US" sz="1800" b="1" smtClean="0"/>
              <a:t> y </a:t>
            </a:r>
            <a:r>
              <a:rPr lang="en-US" altLang="en-US" sz="1800" smtClean="0"/>
              <a:t>= </a:t>
            </a:r>
            <a:r>
              <a:rPr lang="en-US" altLang="en-US" sz="1800" b="1" smtClean="0"/>
              <a:t>X</a:t>
            </a:r>
            <a:r>
              <a:rPr lang="en-US" altLang="en-US" sz="1800" b="1" smtClean="0">
                <a:sym typeface="Symbol"/>
              </a:rPr>
              <a:t></a:t>
            </a:r>
            <a:r>
              <a:rPr lang="en-US" altLang="en-US" sz="1800" smtClean="0"/>
              <a:t> +</a:t>
            </a:r>
            <a:r>
              <a:rPr lang="en-US" altLang="en-US" sz="1800" b="1" smtClean="0"/>
              <a:t>x</a:t>
            </a:r>
            <a:r>
              <a:rPr lang="en-US" altLang="en-US" sz="1800" baseline="-25000" smtClean="0"/>
              <a:t>k</a:t>
            </a:r>
            <a:r>
              <a:rPr lang="en-US" altLang="en-US" sz="1800" smtClean="0">
                <a:sym typeface="Symbol"/>
              </a:rPr>
              <a:t></a:t>
            </a:r>
            <a:r>
              <a:rPr lang="en-US" altLang="en-US" sz="1800" smtClean="0"/>
              <a:t>+ </a:t>
            </a:r>
            <a:r>
              <a:rPr lang="en-US" altLang="en-US" sz="1800" smtClean="0">
                <a:sym typeface="Symbol"/>
              </a:rPr>
              <a:t></a:t>
            </a:r>
            <a:r>
              <a:rPr lang="en-US" altLang="en-US" sz="1800" smtClean="0"/>
              <a:t>;  Instruments (</a:t>
            </a:r>
            <a:r>
              <a:rPr lang="en-US" altLang="en-US" sz="1800" b="1" smtClean="0"/>
              <a:t>X,</a:t>
            </a:r>
            <a:r>
              <a:rPr lang="en-US" altLang="en-US" sz="1800" b="1" smtClean="0">
                <a:solidFill>
                  <a:srgbClr val="0000FF"/>
                </a:solidFill>
              </a:rPr>
              <a:t>Z</a:t>
            </a:r>
            <a:r>
              <a:rPr lang="en-US" altLang="en-US" sz="1800" smtClean="0"/>
              <a:t>) </a:t>
            </a:r>
            <a:r>
              <a:rPr lang="en-US" altLang="en-US" sz="1800" b="1" smtClean="0">
                <a:solidFill>
                  <a:srgbClr val="0000FF"/>
                </a:solidFill>
              </a:rPr>
              <a:t>Z</a:t>
            </a:r>
            <a:r>
              <a:rPr lang="en-US" altLang="en-US" sz="1800" smtClean="0"/>
              <a:t> is exogenous</a:t>
            </a:r>
          </a:p>
          <a:p>
            <a:r>
              <a:rPr lang="en-US" altLang="en-US" sz="1800" smtClean="0"/>
              <a:t>Symptom</a:t>
            </a:r>
            <a:r>
              <a:rPr lang="en-US" altLang="en-US" sz="1800" dirty="0" smtClean="0"/>
              <a:t>: The </a:t>
            </a:r>
            <a:r>
              <a:rPr lang="en-US" altLang="en-US" sz="1800" b="1" dirty="0" smtClean="0">
                <a:solidFill>
                  <a:srgbClr val="0066FF"/>
                </a:solidFill>
              </a:rPr>
              <a:t>relevance condition</a:t>
            </a:r>
            <a:r>
              <a:rPr lang="en-US" altLang="en-US" sz="1800" dirty="0" smtClean="0"/>
              <a:t>, </a:t>
            </a:r>
            <a:r>
              <a:rPr lang="en-US" altLang="en-US" sz="1800" dirty="0" err="1" smtClean="0"/>
              <a:t>plim</a:t>
            </a:r>
            <a:r>
              <a:rPr lang="en-US" altLang="en-US" sz="1800" dirty="0" smtClean="0"/>
              <a:t> </a:t>
            </a:r>
            <a:r>
              <a:rPr lang="en-US" altLang="en-US" sz="1800" b="1" dirty="0" smtClean="0">
                <a:solidFill>
                  <a:srgbClr val="0000FF"/>
                </a:solidFill>
              </a:rPr>
              <a:t>Z</a:t>
            </a:r>
            <a:r>
              <a:rPr lang="en-US" altLang="en-US" sz="1800" b="1" dirty="0" smtClean="0"/>
              <a:t>’X</a:t>
            </a:r>
            <a:r>
              <a:rPr lang="en-US" altLang="en-US" sz="1800" dirty="0" smtClean="0"/>
              <a:t>/n not zero, is close to being </a:t>
            </a:r>
            <a:r>
              <a:rPr lang="en-US" altLang="en-US" sz="1800" smtClean="0"/>
              <a:t>violated.  Relevance: </a:t>
            </a:r>
            <a:r>
              <a:rPr lang="en-US" altLang="en-US" sz="1800" b="1" smtClean="0">
                <a:solidFill>
                  <a:srgbClr val="0000FF"/>
                </a:solidFill>
              </a:rPr>
              <a:t>Z</a:t>
            </a:r>
            <a:r>
              <a:rPr lang="en-US" altLang="en-US" sz="1800" smtClean="0"/>
              <a:t> must “explain” </a:t>
            </a:r>
            <a:r>
              <a:rPr lang="en-US" altLang="en-US" sz="1800" b="1" smtClean="0">
                <a:solidFill>
                  <a:srgbClr val="FF2121"/>
                </a:solidFill>
              </a:rPr>
              <a:t>x</a:t>
            </a:r>
            <a:r>
              <a:rPr lang="en-US" altLang="en-US" sz="1800" baseline="-25000" smtClean="0">
                <a:solidFill>
                  <a:srgbClr val="FF2121"/>
                </a:solidFill>
              </a:rPr>
              <a:t>k</a:t>
            </a:r>
            <a:r>
              <a:rPr lang="en-US" altLang="en-US" sz="1800" smtClean="0"/>
              <a:t> </a:t>
            </a:r>
            <a:r>
              <a:rPr lang="en-US" altLang="en-US" sz="1800" i="1" u="sng" smtClean="0"/>
              <a:t>after</a:t>
            </a:r>
            <a:r>
              <a:rPr lang="en-US" altLang="en-US" sz="1800" smtClean="0"/>
              <a:t> controlling for </a:t>
            </a:r>
            <a:r>
              <a:rPr lang="en-US" altLang="en-US" sz="1800" b="1" smtClean="0"/>
              <a:t>X</a:t>
            </a:r>
            <a:r>
              <a:rPr lang="en-US" altLang="en-US" sz="1800" smtClean="0"/>
              <a:t>.</a:t>
            </a:r>
            <a:endParaRPr lang="en-US" altLang="en-US" sz="1800" dirty="0" smtClean="0"/>
          </a:p>
          <a:p>
            <a:r>
              <a:rPr lang="en-US" altLang="en-US" sz="1800" b="1" smtClean="0">
                <a:solidFill>
                  <a:srgbClr val="0066FF"/>
                </a:solidFill>
              </a:rPr>
              <a:t>Detection:</a:t>
            </a:r>
            <a:endParaRPr lang="en-US" altLang="en-US" sz="1800" b="1" dirty="0" smtClean="0">
              <a:solidFill>
                <a:srgbClr val="0066FF"/>
              </a:solidFill>
            </a:endParaRPr>
          </a:p>
          <a:p>
            <a:pPr lvl="1"/>
            <a:r>
              <a:rPr lang="en-US" altLang="en-US" sz="1800" dirty="0" smtClean="0"/>
              <a:t>Standard F test in the regression of </a:t>
            </a:r>
            <a:r>
              <a:rPr lang="en-US" altLang="en-US" sz="1800" b="1" dirty="0" err="1" smtClean="0">
                <a:solidFill>
                  <a:srgbClr val="FF0000"/>
                </a:solidFill>
              </a:rPr>
              <a:t>x</a:t>
            </a:r>
            <a:r>
              <a:rPr lang="en-US" altLang="en-US" sz="1800" baseline="-25000" dirty="0" err="1" smtClean="0">
                <a:solidFill>
                  <a:srgbClr val="FF0000"/>
                </a:solidFill>
              </a:rPr>
              <a:t>k</a:t>
            </a:r>
            <a:r>
              <a:rPr lang="en-US" altLang="en-US" sz="1800" dirty="0" smtClean="0"/>
              <a:t> </a:t>
            </a:r>
            <a:r>
              <a:rPr lang="en-US" altLang="en-US" sz="1800" smtClean="0"/>
              <a:t>on (</a:t>
            </a:r>
            <a:r>
              <a:rPr lang="en-US" altLang="en-US" sz="1800" b="1" smtClean="0"/>
              <a:t>X</a:t>
            </a:r>
            <a:r>
              <a:rPr lang="en-US" altLang="en-US" sz="1800" smtClean="0"/>
              <a:t>,</a:t>
            </a:r>
            <a:r>
              <a:rPr lang="en-US" altLang="en-US" sz="1800" b="1" smtClean="0">
                <a:solidFill>
                  <a:srgbClr val="0000FF"/>
                </a:solidFill>
              </a:rPr>
              <a:t>Z</a:t>
            </a:r>
            <a:r>
              <a:rPr lang="en-US" altLang="en-US" sz="1800" smtClean="0"/>
              <a:t>). Wald test</a:t>
            </a:r>
            <a:br>
              <a:rPr lang="en-US" altLang="en-US" sz="1800" smtClean="0"/>
            </a:br>
            <a:r>
              <a:rPr lang="en-US" altLang="en-US" sz="1800" smtClean="0"/>
              <a:t>of coefficients on </a:t>
            </a:r>
            <a:r>
              <a:rPr lang="en-US" altLang="en-US" sz="1800" b="1" smtClean="0">
                <a:solidFill>
                  <a:srgbClr val="0000FF"/>
                </a:solidFill>
              </a:rPr>
              <a:t>Z</a:t>
            </a:r>
            <a:r>
              <a:rPr lang="en-US" altLang="en-US" sz="1800" smtClean="0"/>
              <a:t> equal 0, F </a:t>
            </a:r>
            <a:r>
              <a:rPr lang="en-US" altLang="en-US" sz="1800" dirty="0" smtClean="0"/>
              <a:t>&lt; 10 suggests a </a:t>
            </a:r>
            <a:r>
              <a:rPr lang="en-US" altLang="en-US" sz="1800" smtClean="0"/>
              <a:t>problem. (Staiger and Stock)</a:t>
            </a:r>
          </a:p>
          <a:p>
            <a:pPr lvl="1"/>
            <a:r>
              <a:rPr lang="en-US" altLang="en-US" sz="1800" smtClean="0"/>
              <a:t>Other versions by Stock and Yogo (2005), Cragg and Donald (1993), Kleibergen and Paap (2006) for when </a:t>
            </a:r>
            <a:r>
              <a:rPr lang="en-US" altLang="en-US" sz="1800" b="1" smtClean="0">
                <a:solidFill>
                  <a:srgbClr val="FF0000"/>
                </a:solidFill>
              </a:rPr>
              <a:t>x</a:t>
            </a:r>
            <a:r>
              <a:rPr lang="en-US" altLang="en-US" sz="1800" baseline="-25000" smtClean="0">
                <a:solidFill>
                  <a:srgbClr val="FF0000"/>
                </a:solidFill>
              </a:rPr>
              <a:t>k</a:t>
            </a:r>
            <a:r>
              <a:rPr lang="en-US" altLang="en-US" sz="1800" smtClean="0"/>
              <a:t> is more than one variable and for when </a:t>
            </a:r>
            <a:r>
              <a:rPr lang="en-US" altLang="en-US" sz="1800" b="1" smtClean="0">
                <a:solidFill>
                  <a:srgbClr val="FF0000"/>
                </a:solidFill>
              </a:rPr>
              <a:t>x</a:t>
            </a:r>
            <a:r>
              <a:rPr lang="en-US" altLang="en-US" sz="1800" baseline="-25000" smtClean="0">
                <a:solidFill>
                  <a:srgbClr val="FF0000"/>
                </a:solidFill>
              </a:rPr>
              <a:t>k</a:t>
            </a:r>
            <a:r>
              <a:rPr lang="en-US" altLang="en-US" sz="1800" smtClean="0"/>
              <a:t> = (</a:t>
            </a:r>
            <a:r>
              <a:rPr lang="en-US" altLang="en-US" sz="1800" b="1" smtClean="0"/>
              <a:t>X</a:t>
            </a:r>
            <a:r>
              <a:rPr lang="en-US" altLang="en-US" sz="1800" smtClean="0"/>
              <a:t>,</a:t>
            </a:r>
            <a:r>
              <a:rPr lang="en-US" altLang="en-US" sz="1800" b="1" smtClean="0">
                <a:solidFill>
                  <a:srgbClr val="0066FF"/>
                </a:solidFill>
              </a:rPr>
              <a:t>Z</a:t>
            </a:r>
            <a:r>
              <a:rPr lang="en-US" altLang="en-US" sz="1800" smtClean="0"/>
              <a:t>)</a:t>
            </a:r>
            <a:r>
              <a:rPr lang="en-US" altLang="en-US" sz="2000" b="1" smtClean="0">
                <a:sym typeface="Symbol"/>
              </a:rPr>
              <a:t></a:t>
            </a:r>
            <a:r>
              <a:rPr lang="en-US" altLang="en-US" sz="1800" b="1" smtClean="0"/>
              <a:t> </a:t>
            </a:r>
            <a:r>
              <a:rPr lang="en-US" altLang="en-US" sz="1800" smtClean="0"/>
              <a:t>+ </a:t>
            </a:r>
            <a:r>
              <a:rPr lang="en-US" altLang="en-US" sz="1800" b="1" smtClean="0"/>
              <a:t>u</a:t>
            </a:r>
            <a:r>
              <a:rPr lang="en-US" altLang="en-US" sz="1800" smtClean="0"/>
              <a:t> and is heteroscedastic, clustered, nonnormal, etc.</a:t>
            </a:r>
            <a:endParaRPr lang="en-US" altLang="en-US" sz="1800" dirty="0" smtClean="0"/>
          </a:p>
          <a:p>
            <a:r>
              <a:rPr lang="en-US" altLang="en-US" sz="1800" b="1" dirty="0" smtClean="0">
                <a:solidFill>
                  <a:srgbClr val="0066FF"/>
                </a:solidFill>
              </a:rPr>
              <a:t>Remedy:</a:t>
            </a:r>
          </a:p>
          <a:p>
            <a:pPr lvl="1"/>
            <a:r>
              <a:rPr lang="en-US" altLang="en-US" sz="1800" dirty="0" smtClean="0"/>
              <a:t>Not much – most of the discussion is about the condition, not what to do about it.</a:t>
            </a:r>
          </a:p>
          <a:p>
            <a:pPr lvl="1"/>
            <a:r>
              <a:rPr lang="en-US" altLang="en-US" sz="1800" smtClean="0"/>
              <a:t>Use LIML instead of 2SLS? </a:t>
            </a:r>
            <a:r>
              <a:rPr lang="en-US" altLang="en-US" sz="1800" dirty="0" smtClean="0"/>
              <a:t>Requires a normality assumption. Probably not too </a:t>
            </a:r>
            <a:r>
              <a:rPr lang="en-US" altLang="en-US" sz="1800" smtClean="0"/>
              <a:t>restrictive</a:t>
            </a:r>
            <a:r>
              <a:rPr lang="en-US" altLang="en-US" sz="1800" smtClean="0"/>
              <a:t>.  Not common.</a:t>
            </a:r>
            <a:endParaRPr lang="en-US" altLang="en-US" sz="1800" dirty="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Weak Instruments (cont.)</a:t>
            </a:r>
          </a:p>
        </p:txBody>
      </p:sp>
      <p:graphicFrame>
        <p:nvGraphicFramePr>
          <p:cNvPr id="96259" name="Object 4"/>
          <p:cNvGraphicFramePr>
            <a:graphicFrameLocks noChangeAspect="1"/>
          </p:cNvGraphicFramePr>
          <p:nvPr/>
        </p:nvGraphicFramePr>
        <p:xfrm>
          <a:off x="1763713" y="1981200"/>
          <a:ext cx="6073775" cy="3683000"/>
        </p:xfrm>
        <a:graphic>
          <a:graphicData uri="http://schemas.openxmlformats.org/presentationml/2006/ole">
            <p:oleObj spid="_x0000_s96282" name="Equation" r:id="rId4" imgW="3390840" imgH="2057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Weak Instruments</a:t>
            </a:r>
          </a:p>
        </p:txBody>
      </p:sp>
      <p:graphicFrame>
        <p:nvGraphicFramePr>
          <p:cNvPr id="98307" name="Object 3"/>
          <p:cNvGraphicFramePr>
            <a:graphicFrameLocks noChangeAspect="1"/>
          </p:cNvGraphicFramePr>
          <p:nvPr/>
        </p:nvGraphicFramePr>
        <p:xfrm>
          <a:off x="1230313" y="1447800"/>
          <a:ext cx="7216775" cy="4813300"/>
        </p:xfrm>
        <a:graphic>
          <a:graphicData uri="http://schemas.openxmlformats.org/presentationml/2006/ole">
            <p:oleObj spid="_x0000_s98330" name="Equation" r:id="rId4" imgW="3860640" imgH="25779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Endogenous Union Effect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Name ;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Xunion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=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one,occ,smsa,ed,exp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0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union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$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Name ; </a:t>
            </a:r>
            <a:r>
              <a:rPr lang="en-US" sz="2000" b="1" dirty="0" err="1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Zinst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=</a:t>
            </a:r>
            <a:r>
              <a:rPr lang="en-US" sz="2000" b="1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fem,ind,south</a:t>
            </a:r>
            <a:r>
              <a:rPr lang="en-US" sz="2000" b="1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$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Name ; </a:t>
            </a:r>
            <a:r>
              <a:rPr lang="en-US" sz="2000" b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Zunion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=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one,occ,smsa,ed,exp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000" b="1" dirty="0" err="1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Zinst</a:t>
            </a:r>
            <a:r>
              <a:rPr lang="en-US" sz="2000" b="1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$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?  Inconsistent OLS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Regr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; Lhs =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lwage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;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Rhs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=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Xunion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; Cluster = 7 $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? Two Stage Least Squares gives a nonsense result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2sls    ; Lhs=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lwage;rhs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Xunion;Inst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Zunion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; Cluster=7 $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? Test for weak instruments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Regr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; Lhs=union ;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Rhs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Zunion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; res = u 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; Cluster = 7 ;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test:zinst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$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? Control function estimator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? 2SLS coefficients with the wrong standard errors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Regr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; Lhs=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lwage;rhs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xunion,u;cluster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=7$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OLS Should Be Inconsistent</a:t>
            </a:r>
            <a:endParaRPr lang="en-US"/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753" y="2095500"/>
            <a:ext cx="8405949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228600" y="5524500"/>
            <a:ext cx="5562600" cy="2286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752600"/>
            <a:ext cx="6124460" cy="4559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Nonsense 2SLS Result</a:t>
            </a:r>
            <a:endParaRPr lang="en-US"/>
          </a:p>
        </p:txBody>
      </p:sp>
      <p:sp>
        <p:nvSpPr>
          <p:cNvPr id="4" name="Rectangle 3"/>
          <p:cNvSpPr/>
          <p:nvPr/>
        </p:nvSpPr>
        <p:spPr bwMode="auto">
          <a:xfrm>
            <a:off x="2033530" y="5972175"/>
            <a:ext cx="5562600" cy="2286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en-US" smtClean="0"/>
              <a:t>Weak Instruments?  No</a:t>
            </a:r>
            <a:endParaRPr lang="en-US"/>
          </a:p>
        </p:txBody>
      </p:sp>
      <p:pic>
        <p:nvPicPr>
          <p:cNvPr id="284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1219200"/>
            <a:ext cx="848904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381000" y="3276600"/>
            <a:ext cx="5562600" cy="2286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791200"/>
            <a:ext cx="8458200" cy="9233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2121"/>
                </a:solidFill>
              </a:rPr>
              <a:t>What is going on here?  When the endogenous variable and/or the excluded instruments are binary, the actual results are sometimes a bit unstable.  The theoretical results are generally about covariation of continuous variables.</a:t>
            </a:r>
            <a:endParaRPr lang="en-US" b="1">
              <a:solidFill>
                <a:srgbClr val="FF212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819400"/>
            <a:ext cx="335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/>
              <a:t>Appendix</a:t>
            </a:r>
          </a:p>
          <a:p>
            <a:pPr algn="ctr"/>
            <a:r>
              <a:rPr lang="en-US" sz="4000" b="1" smtClean="0"/>
              <a:t>Miscellaneous</a:t>
            </a:r>
            <a:endParaRPr lang="en-US" sz="4000" b="1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763000" cy="1143000"/>
          </a:xfrm>
        </p:spPr>
        <p:txBody>
          <a:bodyPr/>
          <a:lstStyle/>
          <a:p>
            <a:pPr eaLnBrk="1" hangingPunct="1"/>
            <a:r>
              <a:rPr lang="en-US" altLang="en-US" sz="2800" b="1" dirty="0" smtClean="0">
                <a:latin typeface="Arial" pitchFamily="34" charset="0"/>
                <a:cs typeface="Arial" pitchFamily="34" charset="0"/>
              </a:rPr>
              <a:t>The First IV Study Was a Natural Experiment</a:t>
            </a:r>
            <a:r>
              <a:rPr lang="en-US" altLang="en-US" sz="2800" dirty="0" smtClean="0"/>
              <a:t/>
            </a:r>
            <a:br>
              <a:rPr lang="en-US" altLang="en-US" sz="2800" dirty="0" smtClean="0"/>
            </a:br>
            <a:r>
              <a:rPr lang="en-US" altLang="en-US" sz="1800" dirty="0" smtClean="0"/>
              <a:t>(Snow, J., On the Mode of Communication of Cholera, 1855)</a:t>
            </a:r>
            <a:br>
              <a:rPr lang="en-US" altLang="en-US" sz="1800" dirty="0" smtClean="0"/>
            </a:br>
            <a:r>
              <a:rPr lang="en-US" altLang="en-US" sz="1800" dirty="0" smtClean="0"/>
              <a:t>http://www.ph.ucla.edu/epi/snow/snowbook3.html</a:t>
            </a:r>
            <a:endParaRPr lang="en-US" altLang="en-US" sz="2800" dirty="0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000" dirty="0" smtClean="0"/>
              <a:t>London Cholera epidemic, ca 1853-4</a:t>
            </a:r>
          </a:p>
          <a:p>
            <a:pPr eaLnBrk="1" hangingPunct="1">
              <a:defRPr/>
            </a:pPr>
            <a:r>
              <a:rPr lang="en-US" altLang="en-US" sz="2000" dirty="0" smtClean="0"/>
              <a:t>Cholera = f(</a:t>
            </a:r>
            <a:r>
              <a:rPr lang="en-US" altLang="en-US" sz="2000" dirty="0" smtClean="0">
                <a:solidFill>
                  <a:srgbClr val="FF0000"/>
                </a:solidFill>
              </a:rPr>
              <a:t>Water </a:t>
            </a:r>
            <a:r>
              <a:rPr lang="en-US" altLang="en-US" sz="2000" dirty="0" err="1" smtClean="0">
                <a:solidFill>
                  <a:srgbClr val="FF0000"/>
                </a:solidFill>
              </a:rPr>
              <a:t>Purity</a:t>
            </a:r>
            <a:r>
              <a:rPr lang="en-US" altLang="en-US" sz="2000" dirty="0" err="1" smtClean="0"/>
              <a:t>,u</a:t>
            </a:r>
            <a:r>
              <a:rPr lang="en-US" altLang="en-US" sz="2000" dirty="0" smtClean="0"/>
              <a:t>) + </a:t>
            </a:r>
            <a:r>
              <a:rPr lang="el-GR" altLang="en-US" sz="2000" dirty="0" smtClean="0">
                <a:cs typeface="Tahoma" pitchFamily="34" charset="0"/>
              </a:rPr>
              <a:t>ε</a:t>
            </a:r>
            <a:r>
              <a:rPr lang="en-US" altLang="en-US" sz="2000" dirty="0" smtClean="0">
                <a:cs typeface="Tahoma" pitchFamily="34" charset="0"/>
              </a:rPr>
              <a:t>.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cs typeface="Tahoma" pitchFamily="34" charset="0"/>
              </a:rPr>
              <a:t>‘Causal’ effect of water purity on cholera?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cs typeface="Tahoma" pitchFamily="34" charset="0"/>
              </a:rPr>
              <a:t>Purity=f(cholera prone environment (poor, garbage in streets, rodents, etc.). Regression does not work.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000" dirty="0" smtClean="0">
                <a:cs typeface="Tahoma" pitchFamily="34" charset="0"/>
              </a:rPr>
              <a:t>    Two London water companies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US" altLang="en-US" dirty="0" smtClean="0">
                <a:cs typeface="Tahoma" pitchFamily="34" charset="0"/>
              </a:rPr>
              <a:t>         </a:t>
            </a:r>
            <a:r>
              <a:rPr lang="en-US" altLang="en-US" sz="2000" b="1" baseline="-25000" dirty="0" smtClean="0">
                <a:cs typeface="Tahoma" pitchFamily="34" charset="0"/>
              </a:rPr>
              <a:t>Lambeth</a:t>
            </a:r>
            <a:r>
              <a:rPr lang="en-US" altLang="en-US" baseline="-25000" dirty="0" smtClean="0">
                <a:cs typeface="Tahoma" pitchFamily="34" charset="0"/>
              </a:rPr>
              <a:t>                   </a:t>
            </a:r>
            <a:r>
              <a:rPr lang="en-US" altLang="en-US" sz="2000" b="1" baseline="-25000" dirty="0" err="1" smtClean="0">
                <a:cs typeface="Tahoma" pitchFamily="34" charset="0"/>
              </a:rPr>
              <a:t>Southwark</a:t>
            </a:r>
            <a:r>
              <a:rPr lang="en-US" altLang="en-US" sz="2000" b="1" baseline="-25000" dirty="0" smtClean="0">
                <a:cs typeface="Tahoma" pitchFamily="34" charset="0"/>
              </a:rPr>
              <a:t> &amp; Vauxhall</a:t>
            </a:r>
            <a:endParaRPr lang="en-US" altLang="en-US" sz="2000" b="1" dirty="0" smtClean="0">
              <a:cs typeface="Tahoma" pitchFamily="34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dirty="0" smtClean="0">
                <a:cs typeface="Tahoma" pitchFamily="34" charset="0"/>
              </a:rPr>
              <a:t>                                    </a:t>
            </a:r>
            <a:br>
              <a:rPr lang="en-US" altLang="en-US" dirty="0" smtClean="0">
                <a:cs typeface="Tahoma" pitchFamily="34" charset="0"/>
              </a:rPr>
            </a:br>
            <a:r>
              <a:rPr lang="en-US" altLang="en-US" dirty="0" smtClean="0">
                <a:cs typeface="Tahoma" pitchFamily="34" charset="0"/>
              </a:rPr>
              <a:t>               </a:t>
            </a:r>
            <a:r>
              <a:rPr lang="en-US" altLang="en-US" sz="2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Main sewage discharge</a:t>
            </a:r>
            <a:endParaRPr lang="el-GR" alt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 flipV="1">
            <a:off x="3124200" y="4876800"/>
            <a:ext cx="0" cy="1524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88" name="Text Box 27"/>
          <p:cNvSpPr txBox="1">
            <a:spLocks noChangeArrowheads="1"/>
          </p:cNvSpPr>
          <p:nvPr/>
        </p:nvSpPr>
        <p:spPr bwMode="auto">
          <a:xfrm>
            <a:off x="228600" y="5435600"/>
            <a:ext cx="8763000" cy="133882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cs typeface="Arial" panose="020B0604020202020204" pitchFamily="34" charset="0"/>
              </a:rPr>
              <a:t>Paul </a:t>
            </a:r>
            <a:r>
              <a:rPr lang="en-US" altLang="en-US" dirty="0" err="1">
                <a:cs typeface="Arial" panose="020B0604020202020204" pitchFamily="34" charset="0"/>
              </a:rPr>
              <a:t>Grootendorst</a:t>
            </a:r>
            <a:r>
              <a:rPr lang="en-US" altLang="en-US" dirty="0">
                <a:cs typeface="Arial" panose="020B0604020202020204" pitchFamily="34" charset="0"/>
              </a:rPr>
              <a:t>: A Review of Instrumental Variables Estimation of Treatment Effects…</a:t>
            </a:r>
            <a:br>
              <a:rPr lang="en-US" altLang="en-US" dirty="0">
                <a:cs typeface="Arial" panose="020B0604020202020204" pitchFamily="34" charset="0"/>
              </a:rPr>
            </a:br>
            <a:r>
              <a:rPr lang="en-US" altLang="en-US" dirty="0">
                <a:cs typeface="Arial" panose="020B0604020202020204" pitchFamily="34" charset="0"/>
              </a:rPr>
              <a:t>http://</a:t>
            </a:r>
            <a:r>
              <a:rPr lang="en-US" altLang="en-US" dirty="0" smtClean="0">
                <a:cs typeface="Arial" panose="020B0604020202020204" pitchFamily="34" charset="0"/>
              </a:rPr>
              <a:t>individual.utoronto.ca/grootendorst/pdf/IV_Paper_Sept6_2007.pdf</a:t>
            </a:r>
          </a:p>
          <a:p>
            <a:pPr>
              <a:spcBef>
                <a:spcPct val="50000"/>
              </a:spcBef>
            </a:pPr>
            <a:r>
              <a:rPr lang="en-US" dirty="0"/>
              <a:t>A review of instrumental variables estimation in the applied health sciences. </a:t>
            </a:r>
            <a:r>
              <a:rPr lang="en-US" i="1" dirty="0"/>
              <a:t>Health Services and Outcomes Research Methodology</a:t>
            </a:r>
            <a:r>
              <a:rPr lang="en-US" dirty="0"/>
              <a:t> 2007; 7(3-4):159-179.</a:t>
            </a:r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11289" name="Flowchart: Punched Tape 1"/>
          <p:cNvSpPr>
            <a:spLocks noChangeArrowheads="1"/>
          </p:cNvSpPr>
          <p:nvPr/>
        </p:nvSpPr>
        <p:spPr bwMode="auto">
          <a:xfrm>
            <a:off x="1257300" y="4486565"/>
            <a:ext cx="1857952" cy="237834"/>
          </a:xfrm>
          <a:prstGeom prst="flowChartPunchedTape">
            <a:avLst/>
          </a:prstGeom>
          <a:solidFill>
            <a:srgbClr val="CCECFF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90" name="Flowchart: Punched Tape 28"/>
          <p:cNvSpPr>
            <a:spLocks noChangeArrowheads="1"/>
          </p:cNvSpPr>
          <p:nvPr/>
        </p:nvSpPr>
        <p:spPr bwMode="auto">
          <a:xfrm>
            <a:off x="3124200" y="4448176"/>
            <a:ext cx="2209800" cy="276224"/>
          </a:xfrm>
          <a:prstGeom prst="flowChartPunchedTape">
            <a:avLst/>
          </a:prstGeom>
          <a:solidFill>
            <a:srgbClr val="996633">
              <a:alpha val="38039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91" name="Down Arrow Callout 2"/>
          <p:cNvSpPr>
            <a:spLocks noChangeArrowheads="1"/>
          </p:cNvSpPr>
          <p:nvPr/>
        </p:nvSpPr>
        <p:spPr bwMode="auto">
          <a:xfrm>
            <a:off x="2821712" y="4114800"/>
            <a:ext cx="533400" cy="304800"/>
          </a:xfrm>
          <a:prstGeom prst="downArrowCallout">
            <a:avLst>
              <a:gd name="adj1" fmla="val 25002"/>
              <a:gd name="adj2" fmla="val 25002"/>
              <a:gd name="adj3" fmla="val 25000"/>
              <a:gd name="adj4" fmla="val 64977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92" name="TextBox 3"/>
          <p:cNvSpPr txBox="1">
            <a:spLocks noChangeArrowheads="1"/>
          </p:cNvSpPr>
          <p:nvPr/>
        </p:nvSpPr>
        <p:spPr bwMode="auto">
          <a:xfrm>
            <a:off x="228600" y="4491038"/>
            <a:ext cx="838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River Thames</a:t>
            </a:r>
          </a:p>
        </p:txBody>
      </p:sp>
      <p:sp>
        <p:nvSpPr>
          <p:cNvPr id="11293" name="Rectangle 4"/>
          <p:cNvSpPr>
            <a:spLocks noChangeArrowheads="1"/>
          </p:cNvSpPr>
          <p:nvPr/>
        </p:nvSpPr>
        <p:spPr bwMode="auto">
          <a:xfrm>
            <a:off x="1371600" y="4114800"/>
            <a:ext cx="1066800" cy="304800"/>
          </a:xfrm>
          <a:prstGeom prst="rect">
            <a:avLst/>
          </a:prstGeom>
          <a:solidFill>
            <a:srgbClr val="CCECFF">
              <a:alpha val="4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" name="Rectangle 32"/>
          <p:cNvSpPr/>
          <p:nvPr/>
        </p:nvSpPr>
        <p:spPr bwMode="auto">
          <a:xfrm>
            <a:off x="3646052" y="4114800"/>
            <a:ext cx="1981200" cy="304800"/>
          </a:xfrm>
          <a:prstGeom prst="rect">
            <a:avLst/>
          </a:prstGeom>
          <a:solidFill>
            <a:schemeClr val="accent1">
              <a:lumMod val="40000"/>
              <a:lumOff val="60000"/>
              <a:alpha val="47059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11295" name="Down Arrow 5"/>
          <p:cNvSpPr>
            <a:spLocks noChangeArrowheads="1"/>
          </p:cNvSpPr>
          <p:nvPr/>
        </p:nvSpPr>
        <p:spPr bwMode="auto">
          <a:xfrm rot="16200000">
            <a:off x="1514475" y="4429125"/>
            <a:ext cx="152400" cy="438150"/>
          </a:xfrm>
          <a:prstGeom prst="downArrow">
            <a:avLst>
              <a:gd name="adj1" fmla="val 50000"/>
              <a:gd name="adj2" fmla="val 50006"/>
            </a:avLst>
          </a:prstGeom>
          <a:solidFill>
            <a:srgbClr val="0066FF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96" name="Down Arrow 35"/>
          <p:cNvSpPr>
            <a:spLocks noChangeArrowheads="1"/>
          </p:cNvSpPr>
          <p:nvPr/>
        </p:nvSpPr>
        <p:spPr bwMode="auto">
          <a:xfrm rot="16200000">
            <a:off x="3724275" y="4352926"/>
            <a:ext cx="152400" cy="438150"/>
          </a:xfrm>
          <a:prstGeom prst="downArrow">
            <a:avLst>
              <a:gd name="adj1" fmla="val 50000"/>
              <a:gd name="adj2" fmla="val 50006"/>
            </a:avLst>
          </a:prstGeom>
          <a:solidFill>
            <a:srgbClr val="CC99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6052" y="3874091"/>
            <a:ext cx="1913948" cy="1459909"/>
          </a:xfrm>
          <a:prstGeom prst="rect">
            <a:avLst/>
          </a:prstGeom>
        </p:spPr>
      </p:pic>
      <p:sp>
        <p:nvSpPr>
          <p:cNvPr id="34" name="Line 7"/>
          <p:cNvSpPr>
            <a:spLocks noChangeShapeType="1"/>
          </p:cNvSpPr>
          <p:nvPr/>
        </p:nvSpPr>
        <p:spPr bwMode="auto">
          <a:xfrm>
            <a:off x="1295400" y="4800600"/>
            <a:ext cx="4648200" cy="0"/>
          </a:xfrm>
          <a:prstGeom prst="line">
            <a:avLst/>
          </a:prstGeom>
          <a:noFill/>
          <a:ln w="19050">
            <a:solidFill>
              <a:srgbClr val="00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>
            <a:off x="4114800" y="4572000"/>
            <a:ext cx="16764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90415465"/>
              </p:ext>
            </p:extLst>
          </p:nvPr>
        </p:nvGraphicFramePr>
        <p:xfrm>
          <a:off x="414338" y="773113"/>
          <a:ext cx="8682037" cy="5932487"/>
        </p:xfrm>
        <a:graphic>
          <a:graphicData uri="http://schemas.openxmlformats.org/presentationml/2006/ole">
            <p:oleObj spid="_x0000_s299015" name="Equation" r:id="rId3" imgW="4648200" imgH="3175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69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20087950"/>
              </p:ext>
            </p:extLst>
          </p:nvPr>
        </p:nvGraphicFramePr>
        <p:xfrm>
          <a:off x="558800" y="1244600"/>
          <a:ext cx="7993063" cy="4851400"/>
        </p:xfrm>
        <a:graphic>
          <a:graphicData uri="http://schemas.openxmlformats.org/presentationml/2006/ole">
            <p:oleObj spid="_x0000_s300039" name="Equation" r:id="rId3" imgW="4978400" imgH="30226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0909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4429133"/>
              </p:ext>
            </p:extLst>
          </p:nvPr>
        </p:nvGraphicFramePr>
        <p:xfrm>
          <a:off x="381000" y="1981200"/>
          <a:ext cx="8106396" cy="3429000"/>
        </p:xfrm>
        <a:graphic>
          <a:graphicData uri="http://schemas.openxmlformats.org/presentationml/2006/ole">
            <p:oleObj spid="_x0000_s301063" name="Equation" r:id="rId3" imgW="5880100" imgH="24892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0350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6"/>
          <p:cNvSpPr txBox="1">
            <a:spLocks noChangeArrowheads="1"/>
          </p:cNvSpPr>
          <p:nvPr/>
        </p:nvSpPr>
        <p:spPr bwMode="auto">
          <a:xfrm>
            <a:off x="457200" y="1447800"/>
            <a:ext cx="8077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 dirty="0"/>
              <a:t>On Sat, May 3, 2014 at 4:48 PM, … wrote:</a:t>
            </a:r>
          </a:p>
          <a:p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2400" dirty="0"/>
              <a:t>Dear Professor Greene,</a:t>
            </a:r>
          </a:p>
          <a:p>
            <a:endParaRPr lang="en-US" altLang="en-US" sz="2400" dirty="0"/>
          </a:p>
          <a:p>
            <a:r>
              <a:rPr lang="en-US" altLang="en-US" sz="2400" dirty="0"/>
              <a:t>I am giving an Econometrics course in Brazil and we are using your </a:t>
            </a:r>
            <a:r>
              <a:rPr lang="en-US" altLang="en-US" sz="2400" dirty="0" smtClean="0"/>
              <a:t>textbook</a:t>
            </a:r>
            <a:r>
              <a:rPr lang="en-US" altLang="en-US" sz="2400" dirty="0"/>
              <a:t>. I got a question which I think only you can help me. In our last class, I did a formal proof that </a:t>
            </a:r>
            <a:r>
              <a:rPr lang="en-US" altLang="en-US" sz="2400" dirty="0" err="1"/>
              <a:t>var</a:t>
            </a:r>
            <a:r>
              <a:rPr lang="en-US" altLang="en-US" sz="2400" dirty="0"/>
              <a:t>(</a:t>
            </a:r>
            <a:r>
              <a:rPr lang="en-US" altLang="en-US" sz="2400" dirty="0" err="1"/>
              <a:t>beta_hat_OLS</a:t>
            </a:r>
            <a:r>
              <a:rPr lang="en-US" altLang="en-US" sz="2400" dirty="0"/>
              <a:t>) is lower or equal than </a:t>
            </a:r>
            <a:r>
              <a:rPr lang="en-US" altLang="en-US" sz="2400" dirty="0" err="1"/>
              <a:t>var</a:t>
            </a:r>
            <a:r>
              <a:rPr lang="en-US" altLang="en-US" sz="2400" dirty="0"/>
              <a:t>(beta_hat_2SLS), under homoscedasticity. </a:t>
            </a:r>
          </a:p>
          <a:p>
            <a:r>
              <a:rPr lang="en-US" altLang="en-US" sz="2400" dirty="0"/>
              <a:t>We know this assertive is also valid under heteroscedasticity, but a graduate student asked me the proof (which is my problem). </a:t>
            </a:r>
          </a:p>
          <a:p>
            <a:r>
              <a:rPr lang="en-US" altLang="en-US" sz="2400" dirty="0"/>
              <a:t>Do you know where can I find it?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205189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83851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533400" y="4114800"/>
            <a:ext cx="7924800" cy="533400"/>
          </a:xfrm>
          <a:prstGeom prst="roundRect">
            <a:avLst/>
          </a:prstGeom>
          <a:solidFill>
            <a:srgbClr val="00B0F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85230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85407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972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742950"/>
            <a:ext cx="8688388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2542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17802</TotalTime>
  <Words>1357</Words>
  <Application>Microsoft Office PowerPoint</Application>
  <PresentationFormat>On-screen Show (4:3)</PresentationFormat>
  <Paragraphs>260</Paragraphs>
  <Slides>62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1_Quadrant</vt:lpstr>
      <vt:lpstr>Equation</vt:lpstr>
      <vt:lpstr>MathType 6.0 Equation</vt:lpstr>
      <vt:lpstr>Econometric Analysis of Panel Data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Endogeneity</vt:lpstr>
      <vt:lpstr>Cornwell and Rupert Data</vt:lpstr>
      <vt:lpstr>Specification: Quadratic Effect of Experience</vt:lpstr>
      <vt:lpstr>The Effect of Education on LWAGE</vt:lpstr>
      <vt:lpstr>What Influences LWAGE?</vt:lpstr>
      <vt:lpstr>The General Problem</vt:lpstr>
      <vt:lpstr>Instrumental Variables</vt:lpstr>
      <vt:lpstr>An Exogenous Influence</vt:lpstr>
      <vt:lpstr>Instrumental Variables</vt:lpstr>
      <vt:lpstr>Slide 25</vt:lpstr>
      <vt:lpstr>Instrumental Variables in Regression</vt:lpstr>
      <vt:lpstr>Two Stage Least Squares Strategy</vt:lpstr>
      <vt:lpstr>OLS Regression (Inconsistent)</vt:lpstr>
      <vt:lpstr>Slide 29</vt:lpstr>
      <vt:lpstr>An Interpretation The Source of the Endogeneity</vt:lpstr>
      <vt:lpstr>Can We Remove the Endogeneity?</vt:lpstr>
      <vt:lpstr>Auxiliary Regression for  ED to Obtain Residuals</vt:lpstr>
      <vt:lpstr>Slide 33</vt:lpstr>
      <vt:lpstr>A Warning About Control Functions</vt:lpstr>
      <vt:lpstr>Estimating σ2</vt:lpstr>
      <vt:lpstr>Robust estimation of VC</vt:lpstr>
      <vt:lpstr>2SLS vs. Robust Standard Errors</vt:lpstr>
      <vt:lpstr>Inference with IV Estimators</vt:lpstr>
      <vt:lpstr>Endogeneity Test? (Hausman)</vt:lpstr>
      <vt:lpstr>Hausman Test</vt:lpstr>
      <vt:lpstr>Hausman Test: One at a Time?</vt:lpstr>
      <vt:lpstr>Endogeneity Test:  Wu</vt:lpstr>
      <vt:lpstr>Slide 43</vt:lpstr>
      <vt:lpstr>Regression Based Endogeneity Test</vt:lpstr>
      <vt:lpstr>Wu Test</vt:lpstr>
      <vt:lpstr>Testing Endogeneity of WKS</vt:lpstr>
      <vt:lpstr>Weak Instruments</vt:lpstr>
      <vt:lpstr>Weak Instruments (cont.)</vt:lpstr>
      <vt:lpstr>Weak Instruments</vt:lpstr>
      <vt:lpstr>Endogenous Union Effect</vt:lpstr>
      <vt:lpstr>OLS Should Be Inconsistent</vt:lpstr>
      <vt:lpstr>Nonsense 2SLS Result</vt:lpstr>
      <vt:lpstr>Weak Instruments?  No</vt:lpstr>
      <vt:lpstr>Slide 54</vt:lpstr>
      <vt:lpstr>The First IV Study Was a Natural Experiment (Snow, J., On the Mode of Communication of Cholera, 1855) http://www.ph.ucla.edu/epi/snow/snowbook3.html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191</cp:revision>
  <cp:lastPrinted>2018-02-06T15:00:38Z</cp:lastPrinted>
  <dcterms:created xsi:type="dcterms:W3CDTF">2001-06-17T19:05:03Z</dcterms:created>
  <dcterms:modified xsi:type="dcterms:W3CDTF">2019-12-21T20:33:54Z</dcterms:modified>
</cp:coreProperties>
</file>