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notesSlides/notesSlide38.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45.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ppt/notesSlides/notesSlide41.xml" ContentType="application/vnd.openxmlformats-officedocument.presentationml.notesSlide+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slides/slide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3.xml" ContentType="application/vnd.openxmlformats-officedocument.presentationml.notesSlide+xml"/>
  <Default Extension="bin" ContentType="application/vnd.openxmlformats-officedocument.oleObject"/>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slides/slide73.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notesSlides/notesSlide3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37.xml" ContentType="application/vnd.openxmlformats-officedocument.presentationml.notesSlide+xml"/>
  <Override PartName="/ppt/notesSlides/notesSlide46.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ppt/notesSlides/notesSlide44.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42.xml" ContentType="application/vnd.openxmlformats-officedocument.presentationml.notesSlide+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Default Extension="wmf" ContentType="image/x-wmf"/>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Layouts/slideLayout5.xml" ContentType="application/vnd.openxmlformats-officedocument.presentationml.slideLayout+xml"/>
  <Override PartName="/ppt/notesSlides/notesSlide19.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3" r:id="rId1"/>
  </p:sldMasterIdLst>
  <p:notesMasterIdLst>
    <p:notesMasterId r:id="rId77"/>
  </p:notesMasterIdLst>
  <p:handoutMasterIdLst>
    <p:handoutMasterId r:id="rId78"/>
  </p:handoutMasterIdLst>
  <p:sldIdLst>
    <p:sldId id="603" r:id="rId2"/>
    <p:sldId id="492" r:id="rId3"/>
    <p:sldId id="494" r:id="rId4"/>
    <p:sldId id="608" r:id="rId5"/>
    <p:sldId id="635" r:id="rId6"/>
    <p:sldId id="669" r:id="rId7"/>
    <p:sldId id="609" r:id="rId8"/>
    <p:sldId id="610" r:id="rId9"/>
    <p:sldId id="636" r:id="rId10"/>
    <p:sldId id="637" r:id="rId11"/>
    <p:sldId id="638" r:id="rId12"/>
    <p:sldId id="639" r:id="rId13"/>
    <p:sldId id="640" r:id="rId14"/>
    <p:sldId id="641" r:id="rId15"/>
    <p:sldId id="642" r:id="rId16"/>
    <p:sldId id="643" r:id="rId17"/>
    <p:sldId id="644" r:id="rId18"/>
    <p:sldId id="645" r:id="rId19"/>
    <p:sldId id="646" r:id="rId20"/>
    <p:sldId id="647" r:id="rId21"/>
    <p:sldId id="648" r:id="rId22"/>
    <p:sldId id="649" r:id="rId23"/>
    <p:sldId id="650" r:id="rId24"/>
    <p:sldId id="651" r:id="rId25"/>
    <p:sldId id="652" r:id="rId26"/>
    <p:sldId id="653" r:id="rId27"/>
    <p:sldId id="654" r:id="rId28"/>
    <p:sldId id="655" r:id="rId29"/>
    <p:sldId id="656" r:id="rId30"/>
    <p:sldId id="449" r:id="rId31"/>
    <p:sldId id="450" r:id="rId32"/>
    <p:sldId id="457" r:id="rId33"/>
    <p:sldId id="462" r:id="rId34"/>
    <p:sldId id="496" r:id="rId35"/>
    <p:sldId id="497" r:id="rId36"/>
    <p:sldId id="498" r:id="rId37"/>
    <p:sldId id="622" r:id="rId38"/>
    <p:sldId id="445" r:id="rId39"/>
    <p:sldId id="657" r:id="rId40"/>
    <p:sldId id="658" r:id="rId41"/>
    <p:sldId id="659" r:id="rId42"/>
    <p:sldId id="660" r:id="rId43"/>
    <p:sldId id="662" r:id="rId44"/>
    <p:sldId id="663" r:id="rId45"/>
    <p:sldId id="673" r:id="rId46"/>
    <p:sldId id="674" r:id="rId47"/>
    <p:sldId id="675" r:id="rId48"/>
    <p:sldId id="676" r:id="rId49"/>
    <p:sldId id="677" r:id="rId50"/>
    <p:sldId id="628" r:id="rId51"/>
    <p:sldId id="631" r:id="rId52"/>
    <p:sldId id="630" r:id="rId53"/>
    <p:sldId id="629" r:id="rId54"/>
    <p:sldId id="446" r:id="rId55"/>
    <p:sldId id="448" r:id="rId56"/>
    <p:sldId id="607" r:id="rId57"/>
    <p:sldId id="632" r:id="rId58"/>
    <p:sldId id="633" r:id="rId59"/>
    <p:sldId id="458" r:id="rId60"/>
    <p:sldId id="477" r:id="rId61"/>
    <p:sldId id="467" r:id="rId62"/>
    <p:sldId id="590" r:id="rId63"/>
    <p:sldId id="459" r:id="rId64"/>
    <p:sldId id="591" r:id="rId65"/>
    <p:sldId id="460" r:id="rId66"/>
    <p:sldId id="592" r:id="rId67"/>
    <p:sldId id="461" r:id="rId68"/>
    <p:sldId id="469" r:id="rId69"/>
    <p:sldId id="614" r:id="rId70"/>
    <p:sldId id="452" r:id="rId71"/>
    <p:sldId id="470" r:id="rId72"/>
    <p:sldId id="604" r:id="rId73"/>
    <p:sldId id="471" r:id="rId74"/>
    <p:sldId id="615" r:id="rId75"/>
    <p:sldId id="672" r:id="rId76"/>
  </p:sldIdLst>
  <p:sldSz cx="9144000" cy="6858000" type="screen4x3"/>
  <p:notesSz cx="6954838" cy="9309100"/>
  <p:defaultTextStyle>
    <a:defPPr>
      <a:defRPr lang="en-US"/>
    </a:defPPr>
    <a:lvl1pPr algn="l" rtl="0" eaLnBrk="0" fontAlgn="base" hangingPunct="0">
      <a:spcBef>
        <a:spcPct val="0"/>
      </a:spcBef>
      <a:spcAft>
        <a:spcPct val="0"/>
      </a:spcAft>
      <a:defRPr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kern="1200">
        <a:solidFill>
          <a:schemeClr val="tx1"/>
        </a:solidFill>
        <a:latin typeface="Times New Roman" panose="02020603050405020304" pitchFamily="18" charset="0"/>
        <a:ea typeface="+mn-ea"/>
        <a:cs typeface="+mn-cs"/>
      </a:defRPr>
    </a:lvl5pPr>
    <a:lvl6pPr marL="2286000" algn="l" defTabSz="914400" rtl="0" eaLnBrk="1" latinLnBrk="0" hangingPunct="1">
      <a:defRPr kern="1200">
        <a:solidFill>
          <a:schemeClr val="tx1"/>
        </a:solidFill>
        <a:latin typeface="Times New Roman" panose="02020603050405020304" pitchFamily="18" charset="0"/>
        <a:ea typeface="+mn-ea"/>
        <a:cs typeface="+mn-cs"/>
      </a:defRPr>
    </a:lvl6pPr>
    <a:lvl7pPr marL="2743200" algn="l" defTabSz="914400" rtl="0" eaLnBrk="1" latinLnBrk="0" hangingPunct="1">
      <a:defRPr kern="1200">
        <a:solidFill>
          <a:schemeClr val="tx1"/>
        </a:solidFill>
        <a:latin typeface="Times New Roman" panose="02020603050405020304" pitchFamily="18" charset="0"/>
        <a:ea typeface="+mn-ea"/>
        <a:cs typeface="+mn-cs"/>
      </a:defRPr>
    </a:lvl7pPr>
    <a:lvl8pPr marL="3200400" algn="l" defTabSz="914400" rtl="0" eaLnBrk="1" latinLnBrk="0" hangingPunct="1">
      <a:defRPr kern="1200">
        <a:solidFill>
          <a:schemeClr val="tx1"/>
        </a:solidFill>
        <a:latin typeface="Times New Roman" panose="02020603050405020304" pitchFamily="18" charset="0"/>
        <a:ea typeface="+mn-ea"/>
        <a:cs typeface="+mn-cs"/>
      </a:defRPr>
    </a:lvl8pPr>
    <a:lvl9pPr marL="3657600" algn="l" defTabSz="914400" rtl="0" eaLnBrk="1" latinLnBrk="0" hangingPunct="1">
      <a:defRPr kern="1200">
        <a:solidFill>
          <a:schemeClr val="tx1"/>
        </a:solidFill>
        <a:latin typeface="Times New Roman" panose="02020603050405020304" pitchFamily="18" charset="0"/>
        <a:ea typeface="+mn-ea"/>
        <a:cs typeface="+mn-cs"/>
      </a:defRPr>
    </a:lvl9pPr>
  </p:defaultTextStyle>
  <p:extLst>
    <p:ext uri="{EFAFB233-063F-42B5-8137-9DF3F51BA10A}">
      <p15:sldGuideLst xmlns="" xmlns:p15="http://schemas.microsoft.com/office/powerpoint/2012/main">
        <p15:guide id="1" orient="horz" pos="4128">
          <p15:clr>
            <a:srgbClr val="A4A3A4"/>
          </p15:clr>
        </p15:guide>
        <p15:guide id="2" pos="2880">
          <p15:clr>
            <a:srgbClr val="A4A3A4"/>
          </p15:clr>
        </p15:guide>
      </p15:sldGuideLst>
    </p:ext>
    <p:ext uri="{2D200454-40CA-4A62-9FC3-DE9A4176ACB9}">
      <p15:notesGuideLst xmlns="" xmlns:p15="http://schemas.microsoft.com/office/powerpoint/2012/main">
        <p15:guide id="1" orient="horz" pos="2932">
          <p15:clr>
            <a:srgbClr val="A4A3A4"/>
          </p15:clr>
        </p15:guide>
        <p15:guide id="2" pos="219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00"/>
    <a:srgbClr val="CCCC00"/>
    <a:srgbClr val="FF3300"/>
    <a:srgbClr val="FFC000"/>
    <a:srgbClr val="FF2121"/>
    <a:srgbClr val="F2F2F2"/>
    <a:srgbClr val="CC9900"/>
    <a:srgbClr val="0066FF"/>
    <a:srgbClr val="CCECFF"/>
    <a:srgbClr val="D6D6C2"/>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37" autoAdjust="0"/>
    <p:restoredTop sz="94636" autoAdjust="0"/>
  </p:normalViewPr>
  <p:slideViewPr>
    <p:cSldViewPr>
      <p:cViewPr varScale="1">
        <p:scale>
          <a:sx n="76" d="100"/>
          <a:sy n="76" d="100"/>
        </p:scale>
        <p:origin x="-1373" y="-91"/>
      </p:cViewPr>
      <p:guideLst>
        <p:guide orient="horz" pos="4128"/>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p:cViewPr varScale="1">
        <p:scale>
          <a:sx n="85" d="100"/>
          <a:sy n="85" d="100"/>
        </p:scale>
        <p:origin x="-1848" y="-60"/>
      </p:cViewPr>
      <p:guideLst>
        <p:guide orient="horz" pos="2932"/>
        <p:guide pos="2191"/>
      </p:guideLst>
    </p:cSldViewPr>
  </p:notes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handoutMaster" Target="handoutMasters/handoutMaster1.xml"/><Relationship Id="rId8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1.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4.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36.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37.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39.wmf"/></Relationships>
</file>

<file path=ppt/drawings/_rels/vmlDrawing6.vml.rels><?xml version="1.0" encoding="UTF-8" standalone="yes"?>
<Relationships xmlns="http://schemas.openxmlformats.org/package/2006/relationships"><Relationship Id="rId2" Type="http://schemas.openxmlformats.org/officeDocument/2006/relationships/image" Target="../media/image42.wmf"/><Relationship Id="rId1" Type="http://schemas.openxmlformats.org/officeDocument/2006/relationships/image" Target="../media/image41.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43.w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49.wmf"/></Relationships>
</file>

<file path=ppt/drawings/_rels/vmlDrawing9.vml.rels><?xml version="1.0" encoding="UTF-8" standalone="yes"?>
<Relationships xmlns="http://schemas.openxmlformats.org/package/2006/relationships"><Relationship Id="rId3" Type="http://schemas.openxmlformats.org/officeDocument/2006/relationships/image" Target="../media/image58.wmf"/><Relationship Id="rId2" Type="http://schemas.openxmlformats.org/officeDocument/2006/relationships/image" Target="../media/image57.wmf"/><Relationship Id="rId1" Type="http://schemas.openxmlformats.org/officeDocument/2006/relationships/image" Target="../media/image56.w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59.w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60.w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63.wmf"/></Relationships>
</file>

<file path=ppt/drawings/_rels/vmlDrawing13.vml.rels><?xml version="1.0" encoding="UTF-8" standalone="yes"?>
<Relationships xmlns="http://schemas.openxmlformats.org/package/2006/relationships"><Relationship Id="rId2" Type="http://schemas.openxmlformats.org/officeDocument/2006/relationships/image" Target="../media/image69.wmf"/><Relationship Id="rId1" Type="http://schemas.openxmlformats.org/officeDocument/2006/relationships/image" Target="../media/image68.w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72.w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76.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0050" name="Rectangle 2"/>
          <p:cNvSpPr>
            <a:spLocks noGrp="1" noChangeArrowheads="1"/>
          </p:cNvSpPr>
          <p:nvPr>
            <p:ph type="hdr" sz="quarter"/>
          </p:nvPr>
        </p:nvSpPr>
        <p:spPr bwMode="auto">
          <a:xfrm>
            <a:off x="0" y="0"/>
            <a:ext cx="3013075" cy="465138"/>
          </a:xfrm>
          <a:prstGeom prst="rect">
            <a:avLst/>
          </a:prstGeom>
          <a:noFill/>
          <a:ln w="9525">
            <a:noFill/>
            <a:miter lim="800000"/>
            <a:headEnd/>
            <a:tailEnd/>
          </a:ln>
          <a:effectLst/>
        </p:spPr>
        <p:txBody>
          <a:bodyPr vert="horz" wrap="square" lIns="92930" tIns="46465" rIns="92930" bIns="46465" numCol="1" anchor="t" anchorCtr="0" compatLnSpc="1">
            <a:prstTxWarp prst="textNoShape">
              <a:avLst/>
            </a:prstTxWarp>
          </a:bodyPr>
          <a:lstStyle>
            <a:lvl1pPr eaLnBrk="1" hangingPunct="1">
              <a:defRPr sz="1200"/>
            </a:lvl1pPr>
          </a:lstStyle>
          <a:p>
            <a:pPr>
              <a:defRPr/>
            </a:pPr>
            <a:endParaRPr lang="en-US"/>
          </a:p>
        </p:txBody>
      </p:sp>
      <p:sp>
        <p:nvSpPr>
          <p:cNvPr id="130051" name="Rectangle 3"/>
          <p:cNvSpPr>
            <a:spLocks noGrp="1" noChangeArrowheads="1"/>
          </p:cNvSpPr>
          <p:nvPr>
            <p:ph type="dt" sz="quarter" idx="1"/>
          </p:nvPr>
        </p:nvSpPr>
        <p:spPr bwMode="auto">
          <a:xfrm>
            <a:off x="3941763" y="0"/>
            <a:ext cx="3013075" cy="465138"/>
          </a:xfrm>
          <a:prstGeom prst="rect">
            <a:avLst/>
          </a:prstGeom>
          <a:noFill/>
          <a:ln w="9525">
            <a:noFill/>
            <a:miter lim="800000"/>
            <a:headEnd/>
            <a:tailEnd/>
          </a:ln>
          <a:effectLst/>
        </p:spPr>
        <p:txBody>
          <a:bodyPr vert="horz" wrap="square" lIns="92930" tIns="46465" rIns="92930" bIns="46465" numCol="1" anchor="t" anchorCtr="0" compatLnSpc="1">
            <a:prstTxWarp prst="textNoShape">
              <a:avLst/>
            </a:prstTxWarp>
          </a:bodyPr>
          <a:lstStyle>
            <a:lvl1pPr algn="r" eaLnBrk="1" hangingPunct="1">
              <a:defRPr sz="1200"/>
            </a:lvl1pPr>
          </a:lstStyle>
          <a:p>
            <a:pPr>
              <a:defRPr/>
            </a:pPr>
            <a:endParaRPr lang="en-US"/>
          </a:p>
        </p:txBody>
      </p:sp>
      <p:sp>
        <p:nvSpPr>
          <p:cNvPr id="130052" name="Rectangle 4"/>
          <p:cNvSpPr>
            <a:spLocks noGrp="1" noChangeArrowheads="1"/>
          </p:cNvSpPr>
          <p:nvPr>
            <p:ph type="ftr" sz="quarter" idx="2"/>
          </p:nvPr>
        </p:nvSpPr>
        <p:spPr bwMode="auto">
          <a:xfrm>
            <a:off x="0" y="8843963"/>
            <a:ext cx="3013075" cy="465137"/>
          </a:xfrm>
          <a:prstGeom prst="rect">
            <a:avLst/>
          </a:prstGeom>
          <a:noFill/>
          <a:ln w="9525">
            <a:noFill/>
            <a:miter lim="800000"/>
            <a:headEnd/>
            <a:tailEnd/>
          </a:ln>
          <a:effectLst/>
        </p:spPr>
        <p:txBody>
          <a:bodyPr vert="horz" wrap="square" lIns="92930" tIns="46465" rIns="92930" bIns="46465" numCol="1" anchor="b" anchorCtr="0" compatLnSpc="1">
            <a:prstTxWarp prst="textNoShape">
              <a:avLst/>
            </a:prstTxWarp>
          </a:bodyPr>
          <a:lstStyle>
            <a:lvl1pPr eaLnBrk="1" hangingPunct="1">
              <a:defRPr sz="1200"/>
            </a:lvl1pPr>
          </a:lstStyle>
          <a:p>
            <a:pPr>
              <a:defRPr/>
            </a:pPr>
            <a:endParaRPr lang="en-US"/>
          </a:p>
        </p:txBody>
      </p:sp>
      <p:sp>
        <p:nvSpPr>
          <p:cNvPr id="130053" name="Rectangle 5"/>
          <p:cNvSpPr>
            <a:spLocks noGrp="1" noChangeArrowheads="1"/>
          </p:cNvSpPr>
          <p:nvPr>
            <p:ph type="sldNum" sz="quarter" idx="3"/>
          </p:nvPr>
        </p:nvSpPr>
        <p:spPr bwMode="auto">
          <a:xfrm>
            <a:off x="3941763" y="8843963"/>
            <a:ext cx="3013075" cy="465137"/>
          </a:xfrm>
          <a:prstGeom prst="rect">
            <a:avLst/>
          </a:prstGeom>
          <a:noFill/>
          <a:ln w="9525">
            <a:noFill/>
            <a:miter lim="800000"/>
            <a:headEnd/>
            <a:tailEnd/>
          </a:ln>
          <a:effectLst/>
        </p:spPr>
        <p:txBody>
          <a:bodyPr vert="horz" wrap="square" lIns="92930" tIns="46465" rIns="92930" bIns="46465" numCol="1" anchor="b" anchorCtr="0" compatLnSpc="1">
            <a:prstTxWarp prst="textNoShape">
              <a:avLst/>
            </a:prstTxWarp>
          </a:bodyPr>
          <a:lstStyle>
            <a:lvl1pPr algn="r" eaLnBrk="1" hangingPunct="1">
              <a:defRPr sz="1200" smtClean="0"/>
            </a:lvl1pPr>
          </a:lstStyle>
          <a:p>
            <a:pPr>
              <a:defRPr/>
            </a:pPr>
            <a:fld id="{D750278A-EB73-498C-82C7-5ECED7611E40}" type="slidenum">
              <a:rPr lang="en-US" altLang="en-US"/>
              <a:pPr>
                <a:defRPr/>
              </a:pPr>
              <a:t>‹#›</a:t>
            </a:fld>
            <a:endParaRPr lang="en-US" altLang="en-US"/>
          </a:p>
        </p:txBody>
      </p:sp>
    </p:spTree>
    <p:extLst>
      <p:ext uri="{BB962C8B-B14F-4D97-AF65-F5344CB8AC3E}">
        <p14:creationId xmlns="" xmlns:p14="http://schemas.microsoft.com/office/powerpoint/2010/main" val="115673129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5058" name="Rectangle 2"/>
          <p:cNvSpPr>
            <a:spLocks noGrp="1" noChangeArrowheads="1"/>
          </p:cNvSpPr>
          <p:nvPr>
            <p:ph type="hdr" sz="quarter"/>
          </p:nvPr>
        </p:nvSpPr>
        <p:spPr bwMode="auto">
          <a:xfrm>
            <a:off x="0" y="0"/>
            <a:ext cx="3013075" cy="465138"/>
          </a:xfrm>
          <a:prstGeom prst="rect">
            <a:avLst/>
          </a:prstGeom>
          <a:noFill/>
          <a:ln w="9525">
            <a:noFill/>
            <a:miter lim="800000"/>
            <a:headEnd/>
            <a:tailEnd/>
          </a:ln>
          <a:effectLst/>
        </p:spPr>
        <p:txBody>
          <a:bodyPr vert="horz" wrap="square" lIns="92930" tIns="46465" rIns="92930" bIns="46465" numCol="1" anchor="t" anchorCtr="0" compatLnSpc="1">
            <a:prstTxWarp prst="textNoShape">
              <a:avLst/>
            </a:prstTxWarp>
          </a:bodyPr>
          <a:lstStyle>
            <a:lvl1pPr eaLnBrk="1" hangingPunct="1">
              <a:defRPr sz="1200"/>
            </a:lvl1pPr>
          </a:lstStyle>
          <a:p>
            <a:pPr>
              <a:defRPr/>
            </a:pPr>
            <a:endParaRPr lang="en-US"/>
          </a:p>
        </p:txBody>
      </p:sp>
      <p:sp>
        <p:nvSpPr>
          <p:cNvPr id="45059" name="Rectangle 3"/>
          <p:cNvSpPr>
            <a:spLocks noGrp="1" noChangeArrowheads="1"/>
          </p:cNvSpPr>
          <p:nvPr>
            <p:ph type="dt" idx="1"/>
          </p:nvPr>
        </p:nvSpPr>
        <p:spPr bwMode="auto">
          <a:xfrm>
            <a:off x="3941763" y="0"/>
            <a:ext cx="3013075" cy="465138"/>
          </a:xfrm>
          <a:prstGeom prst="rect">
            <a:avLst/>
          </a:prstGeom>
          <a:noFill/>
          <a:ln w="9525">
            <a:noFill/>
            <a:miter lim="800000"/>
            <a:headEnd/>
            <a:tailEnd/>
          </a:ln>
          <a:effectLst/>
        </p:spPr>
        <p:txBody>
          <a:bodyPr vert="horz" wrap="square" lIns="92930" tIns="46465" rIns="92930" bIns="46465" numCol="1" anchor="t" anchorCtr="0" compatLnSpc="1">
            <a:prstTxWarp prst="textNoShape">
              <a:avLst/>
            </a:prstTxWarp>
          </a:bodyPr>
          <a:lstStyle>
            <a:lvl1pPr algn="r" eaLnBrk="1" hangingPunct="1">
              <a:defRPr sz="1200"/>
            </a:lvl1pPr>
          </a:lstStyle>
          <a:p>
            <a:pPr>
              <a:defRPr/>
            </a:pPr>
            <a:endParaRPr lang="en-US"/>
          </a:p>
        </p:txBody>
      </p:sp>
      <p:sp>
        <p:nvSpPr>
          <p:cNvPr id="3076" name="Rectangle 4"/>
          <p:cNvSpPr>
            <a:spLocks noGrp="1" noRot="1" noChangeAspect="1" noChangeArrowheads="1" noTextEdit="1"/>
          </p:cNvSpPr>
          <p:nvPr>
            <p:ph type="sldImg" idx="2"/>
          </p:nvPr>
        </p:nvSpPr>
        <p:spPr bwMode="auto">
          <a:xfrm>
            <a:off x="1150938" y="698500"/>
            <a:ext cx="4652962" cy="3490913"/>
          </a:xfrm>
          <a:prstGeom prst="rect">
            <a:avLst/>
          </a:prstGeom>
          <a:noFill/>
          <a:ln w="9525">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45061" name="Rectangle 5"/>
          <p:cNvSpPr>
            <a:spLocks noGrp="1" noChangeArrowheads="1"/>
          </p:cNvSpPr>
          <p:nvPr>
            <p:ph type="body" sz="quarter" idx="3"/>
          </p:nvPr>
        </p:nvSpPr>
        <p:spPr bwMode="auto">
          <a:xfrm>
            <a:off x="927100" y="4421188"/>
            <a:ext cx="5100638" cy="4189412"/>
          </a:xfrm>
          <a:prstGeom prst="rect">
            <a:avLst/>
          </a:prstGeom>
          <a:noFill/>
          <a:ln w="9525">
            <a:noFill/>
            <a:miter lim="800000"/>
            <a:headEnd/>
            <a:tailEnd/>
          </a:ln>
          <a:effectLst/>
        </p:spPr>
        <p:txBody>
          <a:bodyPr vert="horz" wrap="square" lIns="92930" tIns="46465" rIns="92930" bIns="46465"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45062" name="Rectangle 6"/>
          <p:cNvSpPr>
            <a:spLocks noGrp="1" noChangeArrowheads="1"/>
          </p:cNvSpPr>
          <p:nvPr>
            <p:ph type="ftr" sz="quarter" idx="4"/>
          </p:nvPr>
        </p:nvSpPr>
        <p:spPr bwMode="auto">
          <a:xfrm>
            <a:off x="0" y="8843963"/>
            <a:ext cx="3013075" cy="465137"/>
          </a:xfrm>
          <a:prstGeom prst="rect">
            <a:avLst/>
          </a:prstGeom>
          <a:noFill/>
          <a:ln w="9525">
            <a:noFill/>
            <a:miter lim="800000"/>
            <a:headEnd/>
            <a:tailEnd/>
          </a:ln>
          <a:effectLst/>
        </p:spPr>
        <p:txBody>
          <a:bodyPr vert="horz" wrap="square" lIns="92930" tIns="46465" rIns="92930" bIns="46465" numCol="1" anchor="b" anchorCtr="0" compatLnSpc="1">
            <a:prstTxWarp prst="textNoShape">
              <a:avLst/>
            </a:prstTxWarp>
          </a:bodyPr>
          <a:lstStyle>
            <a:lvl1pPr eaLnBrk="1" hangingPunct="1">
              <a:defRPr sz="1200"/>
            </a:lvl1pPr>
          </a:lstStyle>
          <a:p>
            <a:pPr>
              <a:defRPr/>
            </a:pPr>
            <a:endParaRPr lang="en-US"/>
          </a:p>
        </p:txBody>
      </p:sp>
      <p:sp>
        <p:nvSpPr>
          <p:cNvPr id="45063" name="Rectangle 7"/>
          <p:cNvSpPr>
            <a:spLocks noGrp="1" noChangeArrowheads="1"/>
          </p:cNvSpPr>
          <p:nvPr>
            <p:ph type="sldNum" sz="quarter" idx="5"/>
          </p:nvPr>
        </p:nvSpPr>
        <p:spPr bwMode="auto">
          <a:xfrm>
            <a:off x="3941763" y="8843963"/>
            <a:ext cx="3013075" cy="465137"/>
          </a:xfrm>
          <a:prstGeom prst="rect">
            <a:avLst/>
          </a:prstGeom>
          <a:noFill/>
          <a:ln w="9525">
            <a:noFill/>
            <a:miter lim="800000"/>
            <a:headEnd/>
            <a:tailEnd/>
          </a:ln>
          <a:effectLst/>
        </p:spPr>
        <p:txBody>
          <a:bodyPr vert="horz" wrap="square" lIns="92930" tIns="46465" rIns="92930" bIns="46465" numCol="1" anchor="b" anchorCtr="0" compatLnSpc="1">
            <a:prstTxWarp prst="textNoShape">
              <a:avLst/>
            </a:prstTxWarp>
          </a:bodyPr>
          <a:lstStyle>
            <a:lvl1pPr algn="r" eaLnBrk="1" hangingPunct="1">
              <a:defRPr sz="1200" smtClean="0"/>
            </a:lvl1pPr>
          </a:lstStyle>
          <a:p>
            <a:pPr>
              <a:defRPr/>
            </a:pPr>
            <a:fld id="{108029F6-3399-47C4-8B82-800A577E9F7A}" type="slidenum">
              <a:rPr lang="en-US" altLang="en-US"/>
              <a:pPr>
                <a:defRPr/>
              </a:pPr>
              <a:t>‹#›</a:t>
            </a:fld>
            <a:endParaRPr lang="en-US" altLang="en-US"/>
          </a:p>
        </p:txBody>
      </p:sp>
    </p:spTree>
    <p:extLst>
      <p:ext uri="{BB962C8B-B14F-4D97-AF65-F5344CB8AC3E}">
        <p14:creationId xmlns="" xmlns:p14="http://schemas.microsoft.com/office/powerpoint/2010/main" val="427343078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fld id="{088EDE87-B34D-4DBA-B2FF-137BBE7F3CB0}" type="slidenum">
              <a:rPr lang="en-US" altLang="en-US"/>
              <a:pPr/>
              <a:t>1</a:t>
            </a:fld>
            <a:endParaRPr lang="en-US" altLang="en-US"/>
          </a:p>
        </p:txBody>
      </p:sp>
      <p:sp>
        <p:nvSpPr>
          <p:cNvPr id="6147" name="Rectangle 2"/>
          <p:cNvSpPr>
            <a:spLocks noGrp="1" noRot="1" noChangeAspect="1" noChangeArrowheads="1" noTextEdit="1"/>
          </p:cNvSpPr>
          <p:nvPr>
            <p:ph type="sldImg"/>
          </p:nvPr>
        </p:nvSpPr>
        <p:spPr>
          <a:ln/>
        </p:spPr>
      </p:sp>
      <p:sp>
        <p:nvSpPr>
          <p:cNvPr id="6148"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extLst>
      <p:ext uri="{BB962C8B-B14F-4D97-AF65-F5344CB8AC3E}">
        <p14:creationId xmlns="" xmlns:p14="http://schemas.microsoft.com/office/powerpoint/2010/main" val="4955276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Image Placeholder 1"/>
          <p:cNvSpPr>
            <a:spLocks noGrp="1" noRot="1" noChangeAspect="1" noTextEdit="1"/>
          </p:cNvSpPr>
          <p:nvPr>
            <p:ph type="sldImg"/>
          </p:nvPr>
        </p:nvSpPr>
        <p:spPr>
          <a:ln/>
        </p:spPr>
      </p:sp>
      <p:sp>
        <p:nvSpPr>
          <p:cNvPr id="14339"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
        <p:nvSpPr>
          <p:cNvPr id="14340"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fld id="{13C87F30-CA50-4917-9FB2-B9DF9B992A3C}" type="slidenum">
              <a:rPr lang="en-US" altLang="en-US"/>
              <a:pPr/>
              <a:t>2</a:t>
            </a:fld>
            <a:endParaRPr lang="en-US" altLang="en-US"/>
          </a:p>
        </p:txBody>
      </p:sp>
    </p:spTree>
    <p:extLst>
      <p:ext uri="{BB962C8B-B14F-4D97-AF65-F5344CB8AC3E}">
        <p14:creationId xmlns="" xmlns:p14="http://schemas.microsoft.com/office/powerpoint/2010/main" val="41159132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fld id="{8128FD66-FE95-428A-9054-3AB053543873}" type="slidenum">
              <a:rPr lang="en-US" altLang="en-US"/>
              <a:pPr/>
              <a:t>3</a:t>
            </a:fld>
            <a:endParaRPr lang="en-US" altLang="en-US"/>
          </a:p>
        </p:txBody>
      </p:sp>
      <p:sp>
        <p:nvSpPr>
          <p:cNvPr id="18435" name="Slide Image Placeholder 1"/>
          <p:cNvSpPr>
            <a:spLocks noGrp="1" noRot="1" noChangeAspect="1" noTextEdit="1"/>
          </p:cNvSpPr>
          <p:nvPr>
            <p:ph type="sldImg"/>
          </p:nvPr>
        </p:nvSpPr>
        <p:spPr>
          <a:ln/>
        </p:spPr>
      </p:sp>
      <p:sp>
        <p:nvSpPr>
          <p:cNvPr id="18436"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
        <p:nvSpPr>
          <p:cNvPr id="18437" name="Slide Number Placeholder 3"/>
          <p:cNvSpPr txBox="1">
            <a:spLocks noGrp="1"/>
          </p:cNvSpPr>
          <p:nvPr/>
        </p:nvSpPr>
        <p:spPr bwMode="auto">
          <a:xfrm>
            <a:off x="3941763" y="8843963"/>
            <a:ext cx="3013075" cy="4651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2922" tIns="46461" rIns="92922" bIns="46461" anchor="b"/>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algn="r" eaLnBrk="1" hangingPunct="1"/>
            <a:fld id="{1F8DB286-551D-4270-96B2-584175D6132E}" type="slidenum">
              <a:rPr lang="en-US" altLang="en-US" sz="1200"/>
              <a:pPr algn="r" eaLnBrk="1" hangingPunct="1"/>
              <a:t>3</a:t>
            </a:fld>
            <a:endParaRPr lang="en-US" altLang="en-US" sz="1200"/>
          </a:p>
        </p:txBody>
      </p:sp>
    </p:spTree>
    <p:extLst>
      <p:ext uri="{BB962C8B-B14F-4D97-AF65-F5344CB8AC3E}">
        <p14:creationId xmlns="" xmlns:p14="http://schemas.microsoft.com/office/powerpoint/2010/main" val="33249216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a:ln/>
        </p:spPr>
      </p:sp>
      <p:sp>
        <p:nvSpPr>
          <p:cNvPr id="32771" name="Notes Placeholder 2"/>
          <p:cNvSpPr>
            <a:spLocks noGrp="1"/>
          </p:cNvSpPr>
          <p:nvPr>
            <p:ph type="body" idx="1"/>
          </p:nvPr>
        </p:nvSpPr>
        <p:spPr>
          <a:noFill/>
          <a:ln/>
        </p:spPr>
        <p:txBody>
          <a:bodyPr/>
          <a:lstStyle/>
          <a:p>
            <a:endParaRPr lang="en-US" smtClean="0"/>
          </a:p>
        </p:txBody>
      </p:sp>
      <p:sp>
        <p:nvSpPr>
          <p:cNvPr id="32772" name="Slide Number Placeholder 3"/>
          <p:cNvSpPr>
            <a:spLocks noGrp="1"/>
          </p:cNvSpPr>
          <p:nvPr>
            <p:ph type="sldNum" sz="quarter" idx="5"/>
          </p:nvPr>
        </p:nvSpPr>
        <p:spPr>
          <a:noFill/>
        </p:spPr>
        <p:txBody>
          <a:bodyPr/>
          <a:lstStyle/>
          <a:p>
            <a:fld id="{C43D8689-2E0A-4E9D-9424-AF923E451ECB}" type="slidenum">
              <a:rPr lang="en-US" smtClean="0"/>
              <a:pPr/>
              <a:t>11</a:t>
            </a:fld>
            <a:endParaRPr lang="en-US" smtClean="0"/>
          </a:p>
        </p:txBody>
      </p:sp>
    </p:spTree>
    <p:extLst>
      <p:ext uri="{BB962C8B-B14F-4D97-AF65-F5344CB8AC3E}">
        <p14:creationId xmlns="" xmlns:p14="http://schemas.microsoft.com/office/powerpoint/2010/main" val="373081261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txBox="1">
            <a:spLocks noGrp="1" noChangeArrowheads="1"/>
          </p:cNvSpPr>
          <p:nvPr/>
        </p:nvSpPr>
        <p:spPr bwMode="auto">
          <a:xfrm>
            <a:off x="3941075" y="8843645"/>
            <a:ext cx="3013763" cy="465455"/>
          </a:xfrm>
          <a:prstGeom prst="rect">
            <a:avLst/>
          </a:prstGeom>
          <a:noFill/>
          <a:ln w="9525">
            <a:noFill/>
            <a:miter lim="800000"/>
            <a:headEnd/>
            <a:tailEnd/>
          </a:ln>
        </p:spPr>
        <p:txBody>
          <a:bodyPr lIns="92930" tIns="46465" rIns="92930" bIns="46465" anchor="b"/>
          <a:lstStyle/>
          <a:p>
            <a:pPr algn="r" eaLnBrk="1" hangingPunct="1"/>
            <a:fld id="{88EC584F-4D86-4CC2-93C5-DE0C9ED9794A}" type="slidenum">
              <a:rPr lang="en-US" sz="1200"/>
              <a:pPr algn="r" eaLnBrk="1" hangingPunct="1"/>
              <a:t>12</a:t>
            </a:fld>
            <a:endParaRPr lang="en-US" sz="1200"/>
          </a:p>
        </p:txBody>
      </p:sp>
      <p:sp>
        <p:nvSpPr>
          <p:cNvPr id="31747" name="Rectangle 2"/>
          <p:cNvSpPr>
            <a:spLocks noGrp="1" noRot="1" noChangeAspect="1" noChangeArrowheads="1" noTextEdit="1"/>
          </p:cNvSpPr>
          <p:nvPr>
            <p:ph type="sldImg"/>
          </p:nvPr>
        </p:nvSpPr>
        <p:spPr>
          <a:ln/>
        </p:spPr>
      </p:sp>
      <p:sp>
        <p:nvSpPr>
          <p:cNvPr id="31748" name="Rectangle 3"/>
          <p:cNvSpPr>
            <a:spLocks noGrp="1" noChangeArrowheads="1"/>
          </p:cNvSpPr>
          <p:nvPr>
            <p:ph type="body" idx="1"/>
          </p:nvPr>
        </p:nvSpPr>
        <p:spPr>
          <a:noFill/>
          <a:ln/>
        </p:spPr>
        <p:txBody>
          <a:bodyPr/>
          <a:lstStyle/>
          <a:p>
            <a:pPr eaLnBrk="1" hangingPunct="1"/>
            <a:endParaRPr lang="en-US" smtClean="0"/>
          </a:p>
        </p:txBody>
      </p:sp>
    </p:spTree>
    <p:extLst>
      <p:ext uri="{BB962C8B-B14F-4D97-AF65-F5344CB8AC3E}">
        <p14:creationId xmlns="" xmlns:p14="http://schemas.microsoft.com/office/powerpoint/2010/main" val="25666560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Slide Image Placeholder 1"/>
          <p:cNvSpPr>
            <a:spLocks noGrp="1" noRot="1" noChangeAspect="1" noTextEdit="1"/>
          </p:cNvSpPr>
          <p:nvPr>
            <p:ph type="sldImg"/>
          </p:nvPr>
        </p:nvSpPr>
        <p:spPr>
          <a:ln/>
        </p:spPr>
      </p:sp>
      <p:sp>
        <p:nvSpPr>
          <p:cNvPr id="77827" name="Notes Placeholder 2"/>
          <p:cNvSpPr>
            <a:spLocks noGrp="1"/>
          </p:cNvSpPr>
          <p:nvPr>
            <p:ph type="body" idx="1"/>
          </p:nvPr>
        </p:nvSpPr>
        <p:spPr>
          <a:noFill/>
          <a:ln/>
        </p:spPr>
        <p:txBody>
          <a:bodyPr/>
          <a:lstStyle/>
          <a:p>
            <a:endParaRPr lang="en-US" smtClean="0"/>
          </a:p>
        </p:txBody>
      </p:sp>
      <p:sp>
        <p:nvSpPr>
          <p:cNvPr id="77828" name="Slide Number Placeholder 3"/>
          <p:cNvSpPr>
            <a:spLocks noGrp="1"/>
          </p:cNvSpPr>
          <p:nvPr>
            <p:ph type="sldNum" sz="quarter" idx="5"/>
          </p:nvPr>
        </p:nvSpPr>
        <p:spPr>
          <a:noFill/>
        </p:spPr>
        <p:txBody>
          <a:bodyPr/>
          <a:lstStyle/>
          <a:p>
            <a:fld id="{D57980DE-22A7-462F-AB21-6D4DA11EDE38}" type="slidenum">
              <a:rPr lang="en-US" smtClean="0"/>
              <a:pPr/>
              <a:t>13</a:t>
            </a:fld>
            <a:endParaRPr lang="en-US" smtClean="0"/>
          </a:p>
        </p:txBody>
      </p:sp>
    </p:spTree>
    <p:extLst>
      <p:ext uri="{BB962C8B-B14F-4D97-AF65-F5344CB8AC3E}">
        <p14:creationId xmlns="" xmlns:p14="http://schemas.microsoft.com/office/powerpoint/2010/main" val="365933875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a:ln/>
        </p:spPr>
      </p:sp>
      <p:sp>
        <p:nvSpPr>
          <p:cNvPr id="30723" name="Notes Placeholder 2"/>
          <p:cNvSpPr>
            <a:spLocks noGrp="1"/>
          </p:cNvSpPr>
          <p:nvPr>
            <p:ph type="body" idx="1"/>
          </p:nvPr>
        </p:nvSpPr>
        <p:spPr>
          <a:noFill/>
          <a:ln/>
        </p:spPr>
        <p:txBody>
          <a:bodyPr/>
          <a:lstStyle/>
          <a:p>
            <a:pPr eaLnBrk="1" hangingPunct="1"/>
            <a:endParaRPr lang="en-US" smtClean="0"/>
          </a:p>
        </p:txBody>
      </p:sp>
      <p:sp>
        <p:nvSpPr>
          <p:cNvPr id="30724" name="Slide Number Placeholder 3"/>
          <p:cNvSpPr>
            <a:spLocks noGrp="1"/>
          </p:cNvSpPr>
          <p:nvPr>
            <p:ph type="sldNum" sz="quarter" idx="5"/>
          </p:nvPr>
        </p:nvSpPr>
        <p:spPr>
          <a:noFill/>
        </p:spPr>
        <p:txBody>
          <a:bodyPr/>
          <a:lstStyle/>
          <a:p>
            <a:fld id="{6E37908D-5C14-42ED-B93B-5A1ED5578111}" type="slidenum">
              <a:rPr lang="en-US" smtClean="0"/>
              <a:pPr/>
              <a:t>14</a:t>
            </a:fld>
            <a:endParaRPr lang="en-US" smtClean="0"/>
          </a:p>
        </p:txBody>
      </p:sp>
    </p:spTree>
    <p:extLst>
      <p:ext uri="{BB962C8B-B14F-4D97-AF65-F5344CB8AC3E}">
        <p14:creationId xmlns="" xmlns:p14="http://schemas.microsoft.com/office/powerpoint/2010/main" val="18071530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a:ln/>
        </p:spPr>
      </p:sp>
      <p:sp>
        <p:nvSpPr>
          <p:cNvPr id="33795" name="Notes Placeholder 2"/>
          <p:cNvSpPr>
            <a:spLocks noGrp="1"/>
          </p:cNvSpPr>
          <p:nvPr>
            <p:ph type="body" idx="1"/>
          </p:nvPr>
        </p:nvSpPr>
        <p:spPr>
          <a:noFill/>
          <a:ln/>
        </p:spPr>
        <p:txBody>
          <a:bodyPr/>
          <a:lstStyle/>
          <a:p>
            <a:endParaRPr lang="en-US" smtClean="0"/>
          </a:p>
        </p:txBody>
      </p:sp>
      <p:sp>
        <p:nvSpPr>
          <p:cNvPr id="33796" name="Slide Number Placeholder 3"/>
          <p:cNvSpPr>
            <a:spLocks noGrp="1"/>
          </p:cNvSpPr>
          <p:nvPr>
            <p:ph type="sldNum" sz="quarter" idx="5"/>
          </p:nvPr>
        </p:nvSpPr>
        <p:spPr>
          <a:noFill/>
        </p:spPr>
        <p:txBody>
          <a:bodyPr/>
          <a:lstStyle/>
          <a:p>
            <a:fld id="{0A1047D4-37BD-49F1-B1A2-B0CEE562F0F7}" type="slidenum">
              <a:rPr lang="en-US" smtClean="0"/>
              <a:pPr/>
              <a:t>15</a:t>
            </a:fld>
            <a:endParaRPr lang="en-US" smtClean="0"/>
          </a:p>
        </p:txBody>
      </p:sp>
    </p:spTree>
    <p:extLst>
      <p:ext uri="{BB962C8B-B14F-4D97-AF65-F5344CB8AC3E}">
        <p14:creationId xmlns="" xmlns:p14="http://schemas.microsoft.com/office/powerpoint/2010/main" val="200286190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a:ln/>
        </p:spPr>
      </p:sp>
      <p:sp>
        <p:nvSpPr>
          <p:cNvPr id="35843" name="Notes Placeholder 2"/>
          <p:cNvSpPr>
            <a:spLocks noGrp="1"/>
          </p:cNvSpPr>
          <p:nvPr>
            <p:ph type="body" idx="1"/>
          </p:nvPr>
        </p:nvSpPr>
        <p:spPr>
          <a:noFill/>
          <a:ln/>
        </p:spPr>
        <p:txBody>
          <a:bodyPr/>
          <a:lstStyle/>
          <a:p>
            <a:endParaRPr lang="en-US" smtClean="0"/>
          </a:p>
        </p:txBody>
      </p:sp>
      <p:sp>
        <p:nvSpPr>
          <p:cNvPr id="35844" name="Slide Number Placeholder 3"/>
          <p:cNvSpPr>
            <a:spLocks noGrp="1"/>
          </p:cNvSpPr>
          <p:nvPr>
            <p:ph type="sldNum" sz="quarter" idx="5"/>
          </p:nvPr>
        </p:nvSpPr>
        <p:spPr>
          <a:noFill/>
        </p:spPr>
        <p:txBody>
          <a:bodyPr/>
          <a:lstStyle/>
          <a:p>
            <a:fld id="{BE1E0A95-49D9-4FA4-98C0-3C3DD2455B16}" type="slidenum">
              <a:rPr lang="en-US" smtClean="0"/>
              <a:pPr/>
              <a:t>19</a:t>
            </a:fld>
            <a:endParaRPr lang="en-US" smtClean="0"/>
          </a:p>
        </p:txBody>
      </p:sp>
    </p:spTree>
    <p:extLst>
      <p:ext uri="{BB962C8B-B14F-4D97-AF65-F5344CB8AC3E}">
        <p14:creationId xmlns="" xmlns:p14="http://schemas.microsoft.com/office/powerpoint/2010/main" val="136090510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p:cNvSpPr>
            <a:spLocks noGrp="1" noRot="1" noChangeAspect="1" noTextEdit="1"/>
          </p:cNvSpPr>
          <p:nvPr>
            <p:ph type="sldImg"/>
          </p:nvPr>
        </p:nvSpPr>
        <p:spPr>
          <a:ln/>
        </p:spPr>
      </p:sp>
      <p:sp>
        <p:nvSpPr>
          <p:cNvPr id="37891" name="Notes Placeholder 2"/>
          <p:cNvSpPr>
            <a:spLocks noGrp="1"/>
          </p:cNvSpPr>
          <p:nvPr>
            <p:ph type="body" idx="1"/>
          </p:nvPr>
        </p:nvSpPr>
        <p:spPr>
          <a:noFill/>
          <a:ln/>
        </p:spPr>
        <p:txBody>
          <a:bodyPr/>
          <a:lstStyle/>
          <a:p>
            <a:endParaRPr lang="en-US" smtClean="0"/>
          </a:p>
        </p:txBody>
      </p:sp>
      <p:sp>
        <p:nvSpPr>
          <p:cNvPr id="37892" name="Slide Number Placeholder 3"/>
          <p:cNvSpPr>
            <a:spLocks noGrp="1"/>
          </p:cNvSpPr>
          <p:nvPr>
            <p:ph type="sldNum" sz="quarter" idx="5"/>
          </p:nvPr>
        </p:nvSpPr>
        <p:spPr>
          <a:noFill/>
        </p:spPr>
        <p:txBody>
          <a:bodyPr/>
          <a:lstStyle/>
          <a:p>
            <a:fld id="{9CC16EDE-FCA6-4939-9FFD-37FE2B5EBE39}" type="slidenum">
              <a:rPr lang="en-US" smtClean="0"/>
              <a:pPr/>
              <a:t>20</a:t>
            </a:fld>
            <a:endParaRPr lang="en-US" smtClean="0"/>
          </a:p>
        </p:txBody>
      </p:sp>
    </p:spTree>
    <p:extLst>
      <p:ext uri="{BB962C8B-B14F-4D97-AF65-F5344CB8AC3E}">
        <p14:creationId xmlns="" xmlns:p14="http://schemas.microsoft.com/office/powerpoint/2010/main" val="200796341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p:cNvSpPr>
            <a:spLocks noGrp="1" noRot="1" noChangeAspect="1" noTextEdit="1"/>
          </p:cNvSpPr>
          <p:nvPr>
            <p:ph type="sldImg"/>
          </p:nvPr>
        </p:nvSpPr>
        <p:spPr>
          <a:ln/>
        </p:spPr>
      </p:sp>
      <p:sp>
        <p:nvSpPr>
          <p:cNvPr id="38915" name="Notes Placeholder 2"/>
          <p:cNvSpPr>
            <a:spLocks noGrp="1"/>
          </p:cNvSpPr>
          <p:nvPr>
            <p:ph type="body" idx="1"/>
          </p:nvPr>
        </p:nvSpPr>
        <p:spPr>
          <a:noFill/>
          <a:ln/>
        </p:spPr>
        <p:txBody>
          <a:bodyPr/>
          <a:lstStyle/>
          <a:p>
            <a:endParaRPr lang="en-US" smtClean="0"/>
          </a:p>
        </p:txBody>
      </p:sp>
      <p:sp>
        <p:nvSpPr>
          <p:cNvPr id="38916" name="Slide Number Placeholder 3"/>
          <p:cNvSpPr>
            <a:spLocks noGrp="1"/>
          </p:cNvSpPr>
          <p:nvPr>
            <p:ph type="sldNum" sz="quarter" idx="5"/>
          </p:nvPr>
        </p:nvSpPr>
        <p:spPr>
          <a:noFill/>
        </p:spPr>
        <p:txBody>
          <a:bodyPr/>
          <a:lstStyle/>
          <a:p>
            <a:fld id="{A3FB67AD-E47A-4132-AA33-3F26FAAAB0C4}" type="slidenum">
              <a:rPr lang="en-US" smtClean="0"/>
              <a:pPr/>
              <a:t>21</a:t>
            </a:fld>
            <a:endParaRPr lang="en-US" smtClean="0"/>
          </a:p>
        </p:txBody>
      </p:sp>
    </p:spTree>
    <p:extLst>
      <p:ext uri="{BB962C8B-B14F-4D97-AF65-F5344CB8AC3E}">
        <p14:creationId xmlns="" xmlns:p14="http://schemas.microsoft.com/office/powerpoint/2010/main" val="114511472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a:ln/>
        </p:spPr>
      </p:sp>
      <p:sp>
        <p:nvSpPr>
          <p:cNvPr id="39939" name="Notes Placeholder 2"/>
          <p:cNvSpPr>
            <a:spLocks noGrp="1"/>
          </p:cNvSpPr>
          <p:nvPr>
            <p:ph type="body" idx="1"/>
          </p:nvPr>
        </p:nvSpPr>
        <p:spPr>
          <a:noFill/>
          <a:ln/>
        </p:spPr>
        <p:txBody>
          <a:bodyPr/>
          <a:lstStyle/>
          <a:p>
            <a:endParaRPr lang="en-US" smtClean="0"/>
          </a:p>
        </p:txBody>
      </p:sp>
      <p:sp>
        <p:nvSpPr>
          <p:cNvPr id="39940" name="Slide Number Placeholder 3"/>
          <p:cNvSpPr>
            <a:spLocks noGrp="1"/>
          </p:cNvSpPr>
          <p:nvPr>
            <p:ph type="sldNum" sz="quarter" idx="5"/>
          </p:nvPr>
        </p:nvSpPr>
        <p:spPr>
          <a:noFill/>
        </p:spPr>
        <p:txBody>
          <a:bodyPr/>
          <a:lstStyle/>
          <a:p>
            <a:fld id="{90A25AC9-6B52-4609-AAB4-38216D852B19}" type="slidenum">
              <a:rPr lang="en-US" smtClean="0"/>
              <a:pPr/>
              <a:t>22</a:t>
            </a:fld>
            <a:endParaRPr lang="en-US" smtClean="0"/>
          </a:p>
        </p:txBody>
      </p:sp>
    </p:spTree>
    <p:extLst>
      <p:ext uri="{BB962C8B-B14F-4D97-AF65-F5344CB8AC3E}">
        <p14:creationId xmlns="" xmlns:p14="http://schemas.microsoft.com/office/powerpoint/2010/main" val="309731428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a:ln/>
        </p:spPr>
      </p:sp>
      <p:sp>
        <p:nvSpPr>
          <p:cNvPr id="40963" name="Notes Placeholder 2"/>
          <p:cNvSpPr>
            <a:spLocks noGrp="1"/>
          </p:cNvSpPr>
          <p:nvPr>
            <p:ph type="body" idx="1"/>
          </p:nvPr>
        </p:nvSpPr>
        <p:spPr>
          <a:noFill/>
          <a:ln/>
        </p:spPr>
        <p:txBody>
          <a:bodyPr/>
          <a:lstStyle/>
          <a:p>
            <a:endParaRPr lang="en-US" smtClean="0"/>
          </a:p>
        </p:txBody>
      </p:sp>
      <p:sp>
        <p:nvSpPr>
          <p:cNvPr id="40964" name="Slide Number Placeholder 3"/>
          <p:cNvSpPr>
            <a:spLocks noGrp="1"/>
          </p:cNvSpPr>
          <p:nvPr>
            <p:ph type="sldNum" sz="quarter" idx="5"/>
          </p:nvPr>
        </p:nvSpPr>
        <p:spPr>
          <a:noFill/>
        </p:spPr>
        <p:txBody>
          <a:bodyPr/>
          <a:lstStyle/>
          <a:p>
            <a:fld id="{A0BEA216-D1CC-47D5-9A8D-CB5E32BD328A}" type="slidenum">
              <a:rPr lang="en-US" smtClean="0"/>
              <a:pPr/>
              <a:t>23</a:t>
            </a:fld>
            <a:endParaRPr lang="en-US" smtClean="0"/>
          </a:p>
        </p:txBody>
      </p:sp>
    </p:spTree>
    <p:extLst>
      <p:ext uri="{BB962C8B-B14F-4D97-AF65-F5344CB8AC3E}">
        <p14:creationId xmlns="" xmlns:p14="http://schemas.microsoft.com/office/powerpoint/2010/main" val="135612991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p:cNvSpPr>
            <a:spLocks noGrp="1" noRot="1" noChangeAspect="1" noTextEdit="1"/>
          </p:cNvSpPr>
          <p:nvPr>
            <p:ph type="sldImg"/>
          </p:nvPr>
        </p:nvSpPr>
        <p:spPr>
          <a:ln/>
        </p:spPr>
      </p:sp>
      <p:sp>
        <p:nvSpPr>
          <p:cNvPr id="43011" name="Notes Placeholder 2"/>
          <p:cNvSpPr>
            <a:spLocks noGrp="1"/>
          </p:cNvSpPr>
          <p:nvPr>
            <p:ph type="body" idx="1"/>
          </p:nvPr>
        </p:nvSpPr>
        <p:spPr>
          <a:noFill/>
          <a:ln/>
        </p:spPr>
        <p:txBody>
          <a:bodyPr/>
          <a:lstStyle/>
          <a:p>
            <a:endParaRPr lang="en-US" smtClean="0"/>
          </a:p>
        </p:txBody>
      </p:sp>
      <p:sp>
        <p:nvSpPr>
          <p:cNvPr id="43012" name="Slide Number Placeholder 3"/>
          <p:cNvSpPr>
            <a:spLocks noGrp="1"/>
          </p:cNvSpPr>
          <p:nvPr>
            <p:ph type="sldNum" sz="quarter" idx="5"/>
          </p:nvPr>
        </p:nvSpPr>
        <p:spPr>
          <a:noFill/>
        </p:spPr>
        <p:txBody>
          <a:bodyPr/>
          <a:lstStyle/>
          <a:p>
            <a:fld id="{A01DCEB0-886C-456A-AA74-DF3C2F5D83CE}" type="slidenum">
              <a:rPr lang="en-US" smtClean="0"/>
              <a:pPr/>
              <a:t>24</a:t>
            </a:fld>
            <a:endParaRPr lang="en-US" smtClean="0"/>
          </a:p>
        </p:txBody>
      </p:sp>
    </p:spTree>
    <p:extLst>
      <p:ext uri="{BB962C8B-B14F-4D97-AF65-F5344CB8AC3E}">
        <p14:creationId xmlns="" xmlns:p14="http://schemas.microsoft.com/office/powerpoint/2010/main" val="424302262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p:cNvSpPr>
            <a:spLocks noGrp="1" noRot="1" noChangeAspect="1" noTextEdit="1"/>
          </p:cNvSpPr>
          <p:nvPr>
            <p:ph type="sldImg"/>
          </p:nvPr>
        </p:nvSpPr>
        <p:spPr>
          <a:ln/>
        </p:spPr>
      </p:sp>
      <p:sp>
        <p:nvSpPr>
          <p:cNvPr id="41987" name="Notes Placeholder 2"/>
          <p:cNvSpPr>
            <a:spLocks noGrp="1"/>
          </p:cNvSpPr>
          <p:nvPr>
            <p:ph type="body" idx="1"/>
          </p:nvPr>
        </p:nvSpPr>
        <p:spPr>
          <a:noFill/>
          <a:ln/>
        </p:spPr>
        <p:txBody>
          <a:bodyPr/>
          <a:lstStyle/>
          <a:p>
            <a:endParaRPr lang="en-US" smtClean="0"/>
          </a:p>
        </p:txBody>
      </p:sp>
      <p:sp>
        <p:nvSpPr>
          <p:cNvPr id="41988" name="Slide Number Placeholder 3"/>
          <p:cNvSpPr>
            <a:spLocks noGrp="1"/>
          </p:cNvSpPr>
          <p:nvPr>
            <p:ph type="sldNum" sz="quarter" idx="5"/>
          </p:nvPr>
        </p:nvSpPr>
        <p:spPr>
          <a:noFill/>
        </p:spPr>
        <p:txBody>
          <a:bodyPr/>
          <a:lstStyle/>
          <a:p>
            <a:fld id="{02E4D241-874C-4C33-A76D-363BF91C2E10}" type="slidenum">
              <a:rPr lang="en-US" smtClean="0"/>
              <a:pPr/>
              <a:t>25</a:t>
            </a:fld>
            <a:endParaRPr lang="en-US" smtClean="0"/>
          </a:p>
        </p:txBody>
      </p:sp>
    </p:spTree>
    <p:extLst>
      <p:ext uri="{BB962C8B-B14F-4D97-AF65-F5344CB8AC3E}">
        <p14:creationId xmlns="" xmlns:p14="http://schemas.microsoft.com/office/powerpoint/2010/main" val="120000586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fld id="{41AEF378-9D25-4B78-AC6C-1658716F9594}" type="slidenum">
              <a:rPr lang="en-US" altLang="en-US"/>
              <a:pPr/>
              <a:t>30</a:t>
            </a:fld>
            <a:endParaRPr lang="en-US" altLang="en-US"/>
          </a:p>
        </p:txBody>
      </p:sp>
      <p:sp>
        <p:nvSpPr>
          <p:cNvPr id="54275" name="Rectangle 2"/>
          <p:cNvSpPr>
            <a:spLocks noGrp="1" noRot="1" noChangeAspect="1" noChangeArrowheads="1" noTextEdit="1"/>
          </p:cNvSpPr>
          <p:nvPr>
            <p:ph type="sldImg"/>
          </p:nvPr>
        </p:nvSpPr>
        <p:spPr>
          <a:ln/>
        </p:spPr>
      </p:sp>
      <p:sp>
        <p:nvSpPr>
          <p:cNvPr id="54276"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extLst>
      <p:ext uri="{BB962C8B-B14F-4D97-AF65-F5344CB8AC3E}">
        <p14:creationId xmlns="" xmlns:p14="http://schemas.microsoft.com/office/powerpoint/2010/main" val="115831118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fld id="{F2AE181C-EDA5-4BD6-9735-9EF1EEEA9929}" type="slidenum">
              <a:rPr lang="en-US" altLang="en-US"/>
              <a:pPr/>
              <a:t>31</a:t>
            </a:fld>
            <a:endParaRPr lang="en-US" altLang="en-US"/>
          </a:p>
        </p:txBody>
      </p:sp>
      <p:sp>
        <p:nvSpPr>
          <p:cNvPr id="56323" name="Rectangle 2"/>
          <p:cNvSpPr>
            <a:spLocks noGrp="1" noRot="1" noChangeAspect="1" noChangeArrowheads="1" noTextEdit="1"/>
          </p:cNvSpPr>
          <p:nvPr>
            <p:ph type="sldImg"/>
          </p:nvPr>
        </p:nvSpPr>
        <p:spPr>
          <a:ln/>
        </p:spPr>
      </p:sp>
      <p:sp>
        <p:nvSpPr>
          <p:cNvPr id="56324"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extLst>
      <p:ext uri="{BB962C8B-B14F-4D97-AF65-F5344CB8AC3E}">
        <p14:creationId xmlns="" xmlns:p14="http://schemas.microsoft.com/office/powerpoint/2010/main" val="363807843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fld id="{2B7EFECC-5BD0-42BE-B55A-050392B2EE77}" type="slidenum">
              <a:rPr lang="en-US" altLang="en-US"/>
              <a:pPr/>
              <a:t>32</a:t>
            </a:fld>
            <a:endParaRPr lang="en-US" altLang="en-US"/>
          </a:p>
        </p:txBody>
      </p:sp>
      <p:sp>
        <p:nvSpPr>
          <p:cNvPr id="58371" name="Rectangle 2"/>
          <p:cNvSpPr>
            <a:spLocks noGrp="1" noRot="1" noChangeAspect="1" noChangeArrowheads="1" noTextEdit="1"/>
          </p:cNvSpPr>
          <p:nvPr>
            <p:ph type="sldImg"/>
          </p:nvPr>
        </p:nvSpPr>
        <p:spPr>
          <a:ln/>
        </p:spPr>
      </p:sp>
      <p:sp>
        <p:nvSpPr>
          <p:cNvPr id="58372"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extLst>
      <p:ext uri="{BB962C8B-B14F-4D97-AF65-F5344CB8AC3E}">
        <p14:creationId xmlns="" xmlns:p14="http://schemas.microsoft.com/office/powerpoint/2010/main" val="171267044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fld id="{B6B489FF-5831-4CBF-BD3F-588F604DE824}" type="slidenum">
              <a:rPr lang="en-US" altLang="en-US"/>
              <a:pPr/>
              <a:t>33</a:t>
            </a:fld>
            <a:endParaRPr lang="en-US" altLang="en-US"/>
          </a:p>
        </p:txBody>
      </p:sp>
      <p:sp>
        <p:nvSpPr>
          <p:cNvPr id="60419" name="Rectangle 2"/>
          <p:cNvSpPr>
            <a:spLocks noGrp="1" noRot="1" noChangeAspect="1" noChangeArrowheads="1" noTextEdit="1"/>
          </p:cNvSpPr>
          <p:nvPr>
            <p:ph type="sldImg"/>
          </p:nvPr>
        </p:nvSpPr>
        <p:spPr>
          <a:ln/>
        </p:spPr>
      </p:sp>
      <p:sp>
        <p:nvSpPr>
          <p:cNvPr id="60420"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extLst>
      <p:ext uri="{BB962C8B-B14F-4D97-AF65-F5344CB8AC3E}">
        <p14:creationId xmlns="" xmlns:p14="http://schemas.microsoft.com/office/powerpoint/2010/main" val="91580435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a:ln/>
        </p:spPr>
      </p:sp>
      <p:sp>
        <p:nvSpPr>
          <p:cNvPr id="25603"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
        <p:nvSpPr>
          <p:cNvPr id="25604"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fld id="{5D9AAA8A-8739-4A7E-AAA6-FA976C92B6FA}" type="slidenum">
              <a:rPr lang="en-US" altLang="en-US"/>
              <a:pPr/>
              <a:t>34</a:t>
            </a:fld>
            <a:endParaRPr lang="en-US" altLang="en-US"/>
          </a:p>
        </p:txBody>
      </p:sp>
    </p:spTree>
    <p:extLst>
      <p:ext uri="{BB962C8B-B14F-4D97-AF65-F5344CB8AC3E}">
        <p14:creationId xmlns="" xmlns:p14="http://schemas.microsoft.com/office/powerpoint/2010/main" val="25742089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TextEdit="1"/>
          </p:cNvSpPr>
          <p:nvPr>
            <p:ph type="sldImg"/>
          </p:nvPr>
        </p:nvSpPr>
        <p:spPr>
          <a:ln/>
        </p:spPr>
      </p:sp>
      <p:sp>
        <p:nvSpPr>
          <p:cNvPr id="27651"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
        <p:nvSpPr>
          <p:cNvPr id="27652"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fld id="{FECB7597-B7B6-4E64-8403-AC59F87B7BC5}" type="slidenum">
              <a:rPr lang="en-US" altLang="en-US"/>
              <a:pPr/>
              <a:t>35</a:t>
            </a:fld>
            <a:endParaRPr lang="en-US" altLang="en-US"/>
          </a:p>
        </p:txBody>
      </p:sp>
    </p:spTree>
    <p:extLst>
      <p:ext uri="{BB962C8B-B14F-4D97-AF65-F5344CB8AC3E}">
        <p14:creationId xmlns="" xmlns:p14="http://schemas.microsoft.com/office/powerpoint/2010/main" val="248249075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p:cNvSpPr>
            <a:spLocks noGrp="1" noRot="1" noChangeAspect="1" noTextEdit="1"/>
          </p:cNvSpPr>
          <p:nvPr>
            <p:ph type="sldImg"/>
          </p:nvPr>
        </p:nvSpPr>
        <p:spPr>
          <a:ln/>
        </p:spPr>
      </p:sp>
      <p:sp>
        <p:nvSpPr>
          <p:cNvPr id="29699"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
        <p:nvSpPr>
          <p:cNvPr id="29700"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fld id="{B477C101-A9B1-4501-9618-FACA42FFABA5}" type="slidenum">
              <a:rPr lang="en-US" altLang="en-US"/>
              <a:pPr/>
              <a:t>36</a:t>
            </a:fld>
            <a:endParaRPr lang="en-US" altLang="en-US"/>
          </a:p>
        </p:txBody>
      </p:sp>
    </p:spTree>
    <p:extLst>
      <p:ext uri="{BB962C8B-B14F-4D97-AF65-F5344CB8AC3E}">
        <p14:creationId xmlns="" xmlns:p14="http://schemas.microsoft.com/office/powerpoint/2010/main" val="2586875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fld id="{6392602B-7B45-4970-91C0-3451237AF3E8}" type="slidenum">
              <a:rPr lang="en-US" altLang="en-US"/>
              <a:pPr/>
              <a:t>38</a:t>
            </a:fld>
            <a:endParaRPr lang="en-US" altLang="en-US"/>
          </a:p>
        </p:txBody>
      </p:sp>
      <p:sp>
        <p:nvSpPr>
          <p:cNvPr id="47107" name="Rectangle 2"/>
          <p:cNvSpPr>
            <a:spLocks noGrp="1" noRot="1" noChangeAspect="1" noChangeArrowheads="1" noTextEdit="1"/>
          </p:cNvSpPr>
          <p:nvPr>
            <p:ph type="sldImg"/>
          </p:nvPr>
        </p:nvSpPr>
        <p:spPr>
          <a:ln/>
        </p:spPr>
      </p:sp>
      <p:sp>
        <p:nvSpPr>
          <p:cNvPr id="47108"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extLst>
      <p:ext uri="{BB962C8B-B14F-4D97-AF65-F5344CB8AC3E}">
        <p14:creationId xmlns="" xmlns:p14="http://schemas.microsoft.com/office/powerpoint/2010/main" val="96451897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noTextEdit="1"/>
          </p:cNvSpPr>
          <p:nvPr>
            <p:ph type="sldImg"/>
          </p:nvPr>
        </p:nvSpPr>
        <p:spPr>
          <a:ln/>
        </p:spPr>
      </p:sp>
      <p:sp>
        <p:nvSpPr>
          <p:cNvPr id="47107" name="Notes Placeholder 2"/>
          <p:cNvSpPr>
            <a:spLocks noGrp="1"/>
          </p:cNvSpPr>
          <p:nvPr>
            <p:ph type="body" idx="1"/>
          </p:nvPr>
        </p:nvSpPr>
        <p:spPr>
          <a:noFill/>
          <a:ln/>
        </p:spPr>
        <p:txBody>
          <a:bodyPr/>
          <a:lstStyle/>
          <a:p>
            <a:pPr eaLnBrk="1" hangingPunct="1"/>
            <a:endParaRPr lang="en-US" smtClean="0"/>
          </a:p>
        </p:txBody>
      </p:sp>
      <p:sp>
        <p:nvSpPr>
          <p:cNvPr id="47108" name="Slide Number Placeholder 3"/>
          <p:cNvSpPr>
            <a:spLocks noGrp="1"/>
          </p:cNvSpPr>
          <p:nvPr>
            <p:ph type="sldNum" sz="quarter" idx="5"/>
          </p:nvPr>
        </p:nvSpPr>
        <p:spPr>
          <a:noFill/>
        </p:spPr>
        <p:txBody>
          <a:bodyPr/>
          <a:lstStyle/>
          <a:p>
            <a:fld id="{98F15720-B60A-481B-B4D3-176B51FD4A0D}" type="slidenum">
              <a:rPr lang="en-US" smtClean="0"/>
              <a:pPr/>
              <a:t>40</a:t>
            </a:fld>
            <a:endParaRPr lang="en-US" smtClean="0"/>
          </a:p>
        </p:txBody>
      </p:sp>
    </p:spTree>
    <p:extLst>
      <p:ext uri="{BB962C8B-B14F-4D97-AF65-F5344CB8AC3E}">
        <p14:creationId xmlns:p14="http://schemas.microsoft.com/office/powerpoint/2010/main" xmlns="" val="413133684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lide Image Placeholder 1"/>
          <p:cNvSpPr>
            <a:spLocks noGrp="1" noRot="1" noChangeAspect="1" noTextEdit="1"/>
          </p:cNvSpPr>
          <p:nvPr>
            <p:ph type="sldImg"/>
          </p:nvPr>
        </p:nvSpPr>
        <p:spPr>
          <a:ln/>
        </p:spPr>
      </p:sp>
      <p:sp>
        <p:nvSpPr>
          <p:cNvPr id="57347" name="Notes Placeholder 2"/>
          <p:cNvSpPr>
            <a:spLocks noGrp="1"/>
          </p:cNvSpPr>
          <p:nvPr>
            <p:ph type="body" idx="1"/>
          </p:nvPr>
        </p:nvSpPr>
        <p:spPr>
          <a:noFill/>
          <a:ln/>
        </p:spPr>
        <p:txBody>
          <a:bodyPr/>
          <a:lstStyle/>
          <a:p>
            <a:endParaRPr lang="en-US" smtClean="0"/>
          </a:p>
        </p:txBody>
      </p:sp>
      <p:sp>
        <p:nvSpPr>
          <p:cNvPr id="57348" name="Slide Number Placeholder 3"/>
          <p:cNvSpPr>
            <a:spLocks noGrp="1"/>
          </p:cNvSpPr>
          <p:nvPr>
            <p:ph type="sldNum" sz="quarter" idx="5"/>
          </p:nvPr>
        </p:nvSpPr>
        <p:spPr>
          <a:noFill/>
        </p:spPr>
        <p:txBody>
          <a:bodyPr/>
          <a:lstStyle/>
          <a:p>
            <a:fld id="{DDAC283E-7D96-43F4-9C82-34A866719C23}" type="slidenum">
              <a:rPr lang="en-US" smtClean="0"/>
              <a:pPr/>
              <a:t>41</a:t>
            </a:fld>
            <a:endParaRPr lang="en-US"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a:ln/>
        </p:spPr>
      </p:sp>
      <p:sp>
        <p:nvSpPr>
          <p:cNvPr id="49155" name="Notes Placeholder 2"/>
          <p:cNvSpPr>
            <a:spLocks noGrp="1"/>
          </p:cNvSpPr>
          <p:nvPr>
            <p:ph type="body" idx="1"/>
          </p:nvPr>
        </p:nvSpPr>
        <p:spPr>
          <a:noFill/>
          <a:ln/>
        </p:spPr>
        <p:txBody>
          <a:bodyPr/>
          <a:lstStyle/>
          <a:p>
            <a:pPr eaLnBrk="1" hangingPunct="1"/>
            <a:endParaRPr lang="en-US" smtClean="0"/>
          </a:p>
        </p:txBody>
      </p:sp>
      <p:sp>
        <p:nvSpPr>
          <p:cNvPr id="49156" name="Slide Number Placeholder 3"/>
          <p:cNvSpPr>
            <a:spLocks noGrp="1"/>
          </p:cNvSpPr>
          <p:nvPr>
            <p:ph type="sldNum" sz="quarter" idx="5"/>
          </p:nvPr>
        </p:nvSpPr>
        <p:spPr>
          <a:noFill/>
        </p:spPr>
        <p:txBody>
          <a:bodyPr/>
          <a:lstStyle/>
          <a:p>
            <a:fld id="{965C6AF3-5E41-4FDC-BCD0-33CF5B5EA1A7}" type="slidenum">
              <a:rPr lang="en-US" smtClean="0"/>
              <a:pPr/>
              <a:t>42</a:t>
            </a:fld>
            <a:endParaRPr lang="en-US" smtClean="0"/>
          </a:p>
        </p:txBody>
      </p:sp>
    </p:spTree>
    <p:extLst>
      <p:ext uri="{BB962C8B-B14F-4D97-AF65-F5344CB8AC3E}">
        <p14:creationId xmlns:p14="http://schemas.microsoft.com/office/powerpoint/2010/main" xmlns="" val="12475404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9E0040CA-363F-418B-9066-1976557B60F6}" type="slidenum">
              <a:rPr lang="en-US" smtClean="0"/>
              <a:pPr>
                <a:defRPr/>
              </a:pPr>
              <a:t>48</a:t>
            </a:fld>
            <a:endParaRPr lang="en-US"/>
          </a:p>
        </p:txBody>
      </p:sp>
    </p:spTree>
    <p:extLst>
      <p:ext uri="{BB962C8B-B14F-4D97-AF65-F5344CB8AC3E}">
        <p14:creationId xmlns:p14="http://schemas.microsoft.com/office/powerpoint/2010/main" xmlns="" val="312490727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fld id="{2C02CDB5-063E-4E1C-A807-248641D91091}" type="slidenum">
              <a:rPr lang="en-US" altLang="en-US"/>
              <a:pPr/>
              <a:t>50</a:t>
            </a:fld>
            <a:endParaRPr lang="en-US" altLang="en-US"/>
          </a:p>
        </p:txBody>
      </p:sp>
      <p:sp>
        <p:nvSpPr>
          <p:cNvPr id="32771" name="Rectangle 2"/>
          <p:cNvSpPr>
            <a:spLocks noGrp="1" noRot="1" noChangeAspect="1" noChangeArrowheads="1" noTextEdit="1"/>
          </p:cNvSpPr>
          <p:nvPr>
            <p:ph type="sldImg"/>
          </p:nvPr>
        </p:nvSpPr>
        <p:spPr>
          <a:ln/>
        </p:spPr>
      </p:sp>
      <p:sp>
        <p:nvSpPr>
          <p:cNvPr id="32772"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extLst>
      <p:ext uri="{BB962C8B-B14F-4D97-AF65-F5344CB8AC3E}">
        <p14:creationId xmlns="" xmlns:p14="http://schemas.microsoft.com/office/powerpoint/2010/main" val="2903453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fld id="{3F53EDAE-1F8B-4575-AE5E-26644D1D85A3}" type="slidenum">
              <a:rPr lang="en-US" altLang="en-US"/>
              <a:pPr/>
              <a:t>51</a:t>
            </a:fld>
            <a:endParaRPr lang="en-US" altLang="en-US"/>
          </a:p>
        </p:txBody>
      </p:sp>
      <p:sp>
        <p:nvSpPr>
          <p:cNvPr id="40963" name="Rectangle 2"/>
          <p:cNvSpPr>
            <a:spLocks noGrp="1" noRot="1" noChangeAspect="1" noChangeArrowheads="1" noTextEdit="1"/>
          </p:cNvSpPr>
          <p:nvPr>
            <p:ph type="sldImg"/>
          </p:nvPr>
        </p:nvSpPr>
        <p:spPr>
          <a:ln/>
        </p:spPr>
      </p:sp>
      <p:sp>
        <p:nvSpPr>
          <p:cNvPr id="40964"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extLst>
      <p:ext uri="{BB962C8B-B14F-4D97-AF65-F5344CB8AC3E}">
        <p14:creationId xmlns="" xmlns:p14="http://schemas.microsoft.com/office/powerpoint/2010/main" val="418620114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fld id="{C6B8072A-F704-42E0-A8F1-22B333D49A00}" type="slidenum">
              <a:rPr lang="en-US" altLang="en-US"/>
              <a:pPr/>
              <a:t>52</a:t>
            </a:fld>
            <a:endParaRPr lang="en-US" altLang="en-US"/>
          </a:p>
        </p:txBody>
      </p:sp>
      <p:sp>
        <p:nvSpPr>
          <p:cNvPr id="36867" name="Rectangle 2"/>
          <p:cNvSpPr>
            <a:spLocks noGrp="1" noRot="1" noChangeAspect="1" noChangeArrowheads="1" noTextEdit="1"/>
          </p:cNvSpPr>
          <p:nvPr>
            <p:ph type="sldImg"/>
          </p:nvPr>
        </p:nvSpPr>
        <p:spPr>
          <a:ln/>
        </p:spPr>
      </p:sp>
      <p:sp>
        <p:nvSpPr>
          <p:cNvPr id="36868"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extLst>
      <p:ext uri="{BB962C8B-B14F-4D97-AF65-F5344CB8AC3E}">
        <p14:creationId xmlns="" xmlns:p14="http://schemas.microsoft.com/office/powerpoint/2010/main" val="363733000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fld id="{90FAEA76-7EF2-4E7F-8E8D-E8A6B4011799}" type="slidenum">
              <a:rPr lang="en-US" altLang="en-US"/>
              <a:pPr/>
              <a:t>53</a:t>
            </a:fld>
            <a:endParaRPr lang="en-US" altLang="en-US"/>
          </a:p>
        </p:txBody>
      </p:sp>
      <p:sp>
        <p:nvSpPr>
          <p:cNvPr id="34819" name="Rectangle 2"/>
          <p:cNvSpPr>
            <a:spLocks noGrp="1" noRot="1" noChangeAspect="1" noChangeArrowheads="1" noTextEdit="1"/>
          </p:cNvSpPr>
          <p:nvPr>
            <p:ph type="sldImg"/>
          </p:nvPr>
        </p:nvSpPr>
        <p:spPr>
          <a:ln/>
        </p:spPr>
      </p:sp>
      <p:sp>
        <p:nvSpPr>
          <p:cNvPr id="34820"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extLst>
      <p:ext uri="{BB962C8B-B14F-4D97-AF65-F5344CB8AC3E}">
        <p14:creationId xmlns="" xmlns:p14="http://schemas.microsoft.com/office/powerpoint/2010/main" val="83107844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fld id="{8FF63E40-C8A9-46DD-9F77-156FDA51DD83}" type="slidenum">
              <a:rPr lang="en-US" altLang="en-US"/>
              <a:pPr/>
              <a:t>54</a:t>
            </a:fld>
            <a:endParaRPr lang="en-US" altLang="en-US"/>
          </a:p>
        </p:txBody>
      </p:sp>
      <p:sp>
        <p:nvSpPr>
          <p:cNvPr id="49155" name="Rectangle 2"/>
          <p:cNvSpPr>
            <a:spLocks noGrp="1" noRot="1" noChangeAspect="1" noChangeArrowheads="1" noTextEdit="1"/>
          </p:cNvSpPr>
          <p:nvPr>
            <p:ph type="sldImg"/>
          </p:nvPr>
        </p:nvSpPr>
        <p:spPr>
          <a:ln/>
        </p:spPr>
      </p:sp>
      <p:sp>
        <p:nvSpPr>
          <p:cNvPr id="49156"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extLst>
      <p:ext uri="{BB962C8B-B14F-4D97-AF65-F5344CB8AC3E}">
        <p14:creationId xmlns="" xmlns:p14="http://schemas.microsoft.com/office/powerpoint/2010/main" val="280622289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fld id="{0B972CA0-0AE7-4200-AE2C-02885F7A2C3B}" type="slidenum">
              <a:rPr lang="en-US" altLang="en-US"/>
              <a:pPr/>
              <a:t>55</a:t>
            </a:fld>
            <a:endParaRPr lang="en-US" altLang="en-US"/>
          </a:p>
        </p:txBody>
      </p:sp>
      <p:sp>
        <p:nvSpPr>
          <p:cNvPr id="51203" name="Rectangle 2"/>
          <p:cNvSpPr>
            <a:spLocks noGrp="1" noRot="1" noChangeAspect="1" noChangeArrowheads="1" noTextEdit="1"/>
          </p:cNvSpPr>
          <p:nvPr>
            <p:ph type="sldImg"/>
          </p:nvPr>
        </p:nvSpPr>
        <p:spPr>
          <a:ln/>
        </p:spPr>
      </p:sp>
      <p:sp>
        <p:nvSpPr>
          <p:cNvPr id="51204"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extLst>
      <p:ext uri="{BB962C8B-B14F-4D97-AF65-F5344CB8AC3E}">
        <p14:creationId xmlns="" xmlns:p14="http://schemas.microsoft.com/office/powerpoint/2010/main" val="166283193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fld id="{27AB30D5-9E79-41D3-A233-EB4827C6CDA9}" type="slidenum">
              <a:rPr lang="en-US" altLang="en-US"/>
              <a:pPr/>
              <a:t>59</a:t>
            </a:fld>
            <a:endParaRPr lang="en-US" altLang="en-US"/>
          </a:p>
        </p:txBody>
      </p:sp>
      <p:sp>
        <p:nvSpPr>
          <p:cNvPr id="62467" name="Rectangle 2"/>
          <p:cNvSpPr>
            <a:spLocks noGrp="1" noRot="1" noChangeAspect="1" noChangeArrowheads="1" noTextEdit="1"/>
          </p:cNvSpPr>
          <p:nvPr>
            <p:ph type="sldImg"/>
          </p:nvPr>
        </p:nvSpPr>
        <p:spPr>
          <a:ln/>
        </p:spPr>
      </p:sp>
      <p:sp>
        <p:nvSpPr>
          <p:cNvPr id="62468"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extLst>
      <p:ext uri="{BB962C8B-B14F-4D97-AF65-F5344CB8AC3E}">
        <p14:creationId xmlns="" xmlns:p14="http://schemas.microsoft.com/office/powerpoint/2010/main" val="416588182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fld id="{64122F15-B6A5-4A51-8E9D-F7EA016334F8}" type="slidenum">
              <a:rPr lang="en-US" altLang="en-US"/>
              <a:pPr/>
              <a:t>60</a:t>
            </a:fld>
            <a:endParaRPr lang="en-US" altLang="en-US"/>
          </a:p>
        </p:txBody>
      </p:sp>
      <p:sp>
        <p:nvSpPr>
          <p:cNvPr id="64515" name="Rectangle 2"/>
          <p:cNvSpPr>
            <a:spLocks noGrp="1" noRot="1" noChangeAspect="1" noChangeArrowheads="1" noTextEdit="1"/>
          </p:cNvSpPr>
          <p:nvPr>
            <p:ph type="sldImg"/>
          </p:nvPr>
        </p:nvSpPr>
        <p:spPr>
          <a:ln/>
        </p:spPr>
      </p:sp>
      <p:sp>
        <p:nvSpPr>
          <p:cNvPr id="64516"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extLst>
      <p:ext uri="{BB962C8B-B14F-4D97-AF65-F5344CB8AC3E}">
        <p14:creationId xmlns="" xmlns:p14="http://schemas.microsoft.com/office/powerpoint/2010/main" val="64938686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fld id="{33262EA4-6B07-4035-BCE1-AB0E3DA397B4}" type="slidenum">
              <a:rPr lang="en-US" altLang="en-US"/>
              <a:pPr/>
              <a:t>61</a:t>
            </a:fld>
            <a:endParaRPr lang="en-US" altLang="en-US"/>
          </a:p>
        </p:txBody>
      </p:sp>
      <p:sp>
        <p:nvSpPr>
          <p:cNvPr id="66563" name="Rectangle 2"/>
          <p:cNvSpPr>
            <a:spLocks noGrp="1" noRot="1" noChangeAspect="1" noChangeArrowheads="1" noTextEdit="1"/>
          </p:cNvSpPr>
          <p:nvPr>
            <p:ph type="sldImg"/>
          </p:nvPr>
        </p:nvSpPr>
        <p:spPr>
          <a:ln/>
        </p:spPr>
      </p:sp>
      <p:sp>
        <p:nvSpPr>
          <p:cNvPr id="66564"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extLst>
      <p:ext uri="{BB962C8B-B14F-4D97-AF65-F5344CB8AC3E}">
        <p14:creationId xmlns="" xmlns:p14="http://schemas.microsoft.com/office/powerpoint/2010/main" val="320533219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fld id="{7FAEF774-DD84-4468-84CA-EE2A92D9A981}" type="slidenum">
              <a:rPr lang="en-US" altLang="en-US"/>
              <a:pPr/>
              <a:t>62</a:t>
            </a:fld>
            <a:endParaRPr lang="en-US" altLang="en-US"/>
          </a:p>
        </p:txBody>
      </p:sp>
      <p:sp>
        <p:nvSpPr>
          <p:cNvPr id="68611" name="Rectangle 2"/>
          <p:cNvSpPr>
            <a:spLocks noGrp="1" noRot="1" noChangeAspect="1" noChangeArrowheads="1" noTextEdit="1"/>
          </p:cNvSpPr>
          <p:nvPr>
            <p:ph type="sldImg"/>
          </p:nvPr>
        </p:nvSpPr>
        <p:spPr>
          <a:ln/>
        </p:spPr>
      </p:sp>
      <p:sp>
        <p:nvSpPr>
          <p:cNvPr id="68612"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extLst>
      <p:ext uri="{BB962C8B-B14F-4D97-AF65-F5344CB8AC3E}">
        <p14:creationId xmlns="" xmlns:p14="http://schemas.microsoft.com/office/powerpoint/2010/main" val="84649943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fld id="{C5F8F19A-F0DD-4C8B-BDAA-01D57CBC3CE9}" type="slidenum">
              <a:rPr lang="en-US" altLang="en-US"/>
              <a:pPr/>
              <a:t>63</a:t>
            </a:fld>
            <a:endParaRPr lang="en-US" altLang="en-US"/>
          </a:p>
        </p:txBody>
      </p:sp>
      <p:sp>
        <p:nvSpPr>
          <p:cNvPr id="70659" name="Rectangle 2"/>
          <p:cNvSpPr>
            <a:spLocks noGrp="1" noRot="1" noChangeAspect="1" noChangeArrowheads="1" noTextEdit="1"/>
          </p:cNvSpPr>
          <p:nvPr>
            <p:ph type="sldImg"/>
          </p:nvPr>
        </p:nvSpPr>
        <p:spPr>
          <a:ln/>
        </p:spPr>
      </p:sp>
      <p:sp>
        <p:nvSpPr>
          <p:cNvPr id="70660"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extLst>
      <p:ext uri="{BB962C8B-B14F-4D97-AF65-F5344CB8AC3E}">
        <p14:creationId xmlns="" xmlns:p14="http://schemas.microsoft.com/office/powerpoint/2010/main" val="29351098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fld id="{872DF22C-7EF4-4364-8E95-F3B54E29D1EA}" type="slidenum">
              <a:rPr lang="en-US" altLang="en-US"/>
              <a:pPr/>
              <a:t>65</a:t>
            </a:fld>
            <a:endParaRPr lang="en-US" altLang="en-US"/>
          </a:p>
        </p:txBody>
      </p:sp>
      <p:sp>
        <p:nvSpPr>
          <p:cNvPr id="73731" name="Rectangle 2"/>
          <p:cNvSpPr>
            <a:spLocks noGrp="1" noRot="1" noChangeAspect="1" noChangeArrowheads="1" noTextEdit="1"/>
          </p:cNvSpPr>
          <p:nvPr>
            <p:ph type="sldImg"/>
          </p:nvPr>
        </p:nvSpPr>
        <p:spPr>
          <a:ln/>
        </p:spPr>
      </p:sp>
      <p:sp>
        <p:nvSpPr>
          <p:cNvPr id="73732"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extLst>
      <p:ext uri="{BB962C8B-B14F-4D97-AF65-F5344CB8AC3E}">
        <p14:creationId xmlns="" xmlns:p14="http://schemas.microsoft.com/office/powerpoint/2010/main" val="221596296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fld id="{10E58CE9-626F-4A24-AB07-F7F4D14035A6}" type="slidenum">
              <a:rPr lang="en-US" altLang="en-US"/>
              <a:pPr/>
              <a:t>67</a:t>
            </a:fld>
            <a:endParaRPr lang="en-US" altLang="en-US"/>
          </a:p>
        </p:txBody>
      </p:sp>
      <p:sp>
        <p:nvSpPr>
          <p:cNvPr id="76803" name="Rectangle 2"/>
          <p:cNvSpPr>
            <a:spLocks noGrp="1" noRot="1" noChangeAspect="1" noChangeArrowheads="1" noTextEdit="1"/>
          </p:cNvSpPr>
          <p:nvPr>
            <p:ph type="sldImg"/>
          </p:nvPr>
        </p:nvSpPr>
        <p:spPr>
          <a:ln/>
        </p:spPr>
      </p:sp>
      <p:sp>
        <p:nvSpPr>
          <p:cNvPr id="76804"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extLst>
      <p:ext uri="{BB962C8B-B14F-4D97-AF65-F5344CB8AC3E}">
        <p14:creationId xmlns="" xmlns:p14="http://schemas.microsoft.com/office/powerpoint/2010/main" val="45477995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fld id="{A965A9FE-AB43-4F91-A22B-427A1931F835}" type="slidenum">
              <a:rPr lang="en-US" altLang="en-US"/>
              <a:pPr/>
              <a:t>68</a:t>
            </a:fld>
            <a:endParaRPr lang="en-US" altLang="en-US"/>
          </a:p>
        </p:txBody>
      </p:sp>
      <p:sp>
        <p:nvSpPr>
          <p:cNvPr id="83971" name="Rectangle 2"/>
          <p:cNvSpPr>
            <a:spLocks noGrp="1" noRot="1" noChangeAspect="1" noChangeArrowheads="1" noTextEdit="1"/>
          </p:cNvSpPr>
          <p:nvPr>
            <p:ph type="sldImg"/>
          </p:nvPr>
        </p:nvSpPr>
        <p:spPr>
          <a:ln/>
        </p:spPr>
      </p:sp>
      <p:sp>
        <p:nvSpPr>
          <p:cNvPr id="83972"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extLst>
      <p:ext uri="{BB962C8B-B14F-4D97-AF65-F5344CB8AC3E}">
        <p14:creationId xmlns="" xmlns:p14="http://schemas.microsoft.com/office/powerpoint/2010/main" val="107968436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fld id="{4498F654-BE3A-4601-8F78-FF086B0E46D6}" type="slidenum">
              <a:rPr lang="en-US" altLang="en-US"/>
              <a:pPr/>
              <a:t>69</a:t>
            </a:fld>
            <a:endParaRPr lang="en-US" altLang="en-US"/>
          </a:p>
        </p:txBody>
      </p:sp>
      <p:sp>
        <p:nvSpPr>
          <p:cNvPr id="79875" name="Rectangle 2"/>
          <p:cNvSpPr>
            <a:spLocks noGrp="1" noRot="1" noChangeAspect="1" noChangeArrowheads="1" noTextEdit="1"/>
          </p:cNvSpPr>
          <p:nvPr>
            <p:ph type="sldImg"/>
          </p:nvPr>
        </p:nvSpPr>
        <p:spPr>
          <a:ln/>
        </p:spPr>
      </p:sp>
      <p:sp>
        <p:nvSpPr>
          <p:cNvPr id="79876"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extLst>
      <p:ext uri="{BB962C8B-B14F-4D97-AF65-F5344CB8AC3E}">
        <p14:creationId xmlns="" xmlns:p14="http://schemas.microsoft.com/office/powerpoint/2010/main" val="106858860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fld id="{875CEDED-2ECE-4FEC-90A8-117F733B403C}" type="slidenum">
              <a:rPr lang="en-US" altLang="en-US"/>
              <a:pPr/>
              <a:t>70</a:t>
            </a:fld>
            <a:endParaRPr lang="en-US" altLang="en-US"/>
          </a:p>
        </p:txBody>
      </p:sp>
      <p:sp>
        <p:nvSpPr>
          <p:cNvPr id="81923" name="Rectangle 2"/>
          <p:cNvSpPr>
            <a:spLocks noGrp="1" noRot="1" noChangeAspect="1" noChangeArrowheads="1" noTextEdit="1"/>
          </p:cNvSpPr>
          <p:nvPr>
            <p:ph type="sldImg"/>
          </p:nvPr>
        </p:nvSpPr>
        <p:spPr>
          <a:ln/>
        </p:spPr>
      </p:sp>
      <p:sp>
        <p:nvSpPr>
          <p:cNvPr id="81924"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extLst>
      <p:ext uri="{BB962C8B-B14F-4D97-AF65-F5344CB8AC3E}">
        <p14:creationId xmlns="" xmlns:p14="http://schemas.microsoft.com/office/powerpoint/2010/main" val="154250424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fld id="{40379D65-1FAB-44A8-BF01-CDB3A0919B66}" type="slidenum">
              <a:rPr lang="en-US" altLang="en-US"/>
              <a:pPr/>
              <a:t>71</a:t>
            </a:fld>
            <a:endParaRPr lang="en-US" altLang="en-US"/>
          </a:p>
        </p:txBody>
      </p:sp>
      <p:sp>
        <p:nvSpPr>
          <p:cNvPr id="88067" name="Rectangle 2"/>
          <p:cNvSpPr>
            <a:spLocks noGrp="1" noRot="1" noChangeAspect="1" noChangeArrowheads="1" noTextEdit="1"/>
          </p:cNvSpPr>
          <p:nvPr>
            <p:ph type="sldImg"/>
          </p:nvPr>
        </p:nvSpPr>
        <p:spPr>
          <a:ln/>
        </p:spPr>
      </p:sp>
      <p:sp>
        <p:nvSpPr>
          <p:cNvPr id="88068"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extLst>
      <p:ext uri="{BB962C8B-B14F-4D97-AF65-F5344CB8AC3E}">
        <p14:creationId xmlns="" xmlns:p14="http://schemas.microsoft.com/office/powerpoint/2010/main" val="404061250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fld id="{E1457710-2FFD-4A80-A1CC-768E0C6922F1}" type="slidenum">
              <a:rPr lang="en-US" altLang="en-US"/>
              <a:pPr/>
              <a:t>73</a:t>
            </a:fld>
            <a:endParaRPr lang="en-US" altLang="en-US"/>
          </a:p>
        </p:txBody>
      </p:sp>
      <p:sp>
        <p:nvSpPr>
          <p:cNvPr id="90115" name="Rectangle 2"/>
          <p:cNvSpPr>
            <a:spLocks noGrp="1" noRot="1" noChangeAspect="1" noChangeArrowheads="1" noTextEdit="1"/>
          </p:cNvSpPr>
          <p:nvPr>
            <p:ph type="sldImg"/>
          </p:nvPr>
        </p:nvSpPr>
        <p:spPr>
          <a:ln/>
        </p:spPr>
      </p:sp>
      <p:sp>
        <p:nvSpPr>
          <p:cNvPr id="90116"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extLst>
      <p:ext uri="{BB962C8B-B14F-4D97-AF65-F5344CB8AC3E}">
        <p14:creationId xmlns="" xmlns:p14="http://schemas.microsoft.com/office/powerpoint/2010/main" val="317153024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fld id="{E1457710-2FFD-4A80-A1CC-768E0C6922F1}" type="slidenum">
              <a:rPr lang="en-US" altLang="en-US"/>
              <a:pPr/>
              <a:t>74</a:t>
            </a:fld>
            <a:endParaRPr lang="en-US" altLang="en-US"/>
          </a:p>
        </p:txBody>
      </p:sp>
      <p:sp>
        <p:nvSpPr>
          <p:cNvPr id="90115" name="Rectangle 2"/>
          <p:cNvSpPr>
            <a:spLocks noGrp="1" noRot="1" noChangeAspect="1" noChangeArrowheads="1" noTextEdit="1"/>
          </p:cNvSpPr>
          <p:nvPr>
            <p:ph type="sldImg"/>
          </p:nvPr>
        </p:nvSpPr>
        <p:spPr>
          <a:ln/>
        </p:spPr>
      </p:sp>
      <p:sp>
        <p:nvSpPr>
          <p:cNvPr id="90116"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extLst>
      <p:ext uri="{BB962C8B-B14F-4D97-AF65-F5344CB8AC3E}">
        <p14:creationId xmlns="" xmlns:p14="http://schemas.microsoft.com/office/powerpoint/2010/main" val="31715302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2"/>
          <p:cNvSpPr>
            <a:spLocks noChangeArrowheads="1"/>
          </p:cNvSpPr>
          <p:nvPr/>
        </p:nvSpPr>
        <p:spPr bwMode="auto">
          <a:xfrm>
            <a:off x="381000" y="990600"/>
            <a:ext cx="76200" cy="5105400"/>
          </a:xfrm>
          <a:prstGeom prst="rect">
            <a:avLst/>
          </a:prstGeom>
          <a:solidFill>
            <a:srgbClr val="00CCFF"/>
          </a:solidFill>
          <a:ln>
            <a:noFill/>
          </a:ln>
          <a:extLst/>
        </p:spPr>
        <p:txBody>
          <a:bodyPr wrap="none" anchor="ct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lgn="ctr" eaLnBrk="1" hangingPunct="1">
              <a:defRPr/>
            </a:pPr>
            <a:endParaRPr lang="en-US" altLang="en-US" sz="2400" smtClean="0"/>
          </a:p>
        </p:txBody>
      </p:sp>
      <p:grpSp>
        <p:nvGrpSpPr>
          <p:cNvPr id="5" name="Group 8"/>
          <p:cNvGrpSpPr>
            <a:grpSpLocks/>
          </p:cNvGrpSpPr>
          <p:nvPr/>
        </p:nvGrpSpPr>
        <p:grpSpPr bwMode="auto">
          <a:xfrm>
            <a:off x="381000" y="304800"/>
            <a:ext cx="8391525" cy="5791200"/>
            <a:chOff x="240" y="192"/>
            <a:chExt cx="5286" cy="3648"/>
          </a:xfrm>
        </p:grpSpPr>
        <p:sp>
          <p:nvSpPr>
            <p:cNvPr id="6" name="Rectangle 9"/>
            <p:cNvSpPr>
              <a:spLocks noChangeArrowheads="1"/>
            </p:cNvSpPr>
            <p:nvPr/>
          </p:nvSpPr>
          <p:spPr bwMode="auto">
            <a:xfrm flipV="1">
              <a:off x="5236" y="192"/>
              <a:ext cx="288" cy="288"/>
            </a:xfrm>
            <a:prstGeom prst="rect">
              <a:avLst/>
            </a:prstGeom>
            <a:solidFill>
              <a:srgbClr val="99CC00"/>
            </a:solidFill>
            <a:ln w="12700">
              <a:solidFill>
                <a:schemeClr val="tx1"/>
              </a:solidFill>
              <a:miter lim="800000"/>
              <a:headEnd/>
              <a:tailEnd/>
            </a:ln>
          </p:spPr>
          <p:txBody>
            <a:bodyPr rot="10800000" wrap="none" anchor="ct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lgn="ctr" eaLnBrk="1" hangingPunct="1">
                <a:defRPr/>
              </a:pPr>
              <a:endParaRPr lang="en-US" altLang="en-US" sz="2400" smtClean="0"/>
            </a:p>
          </p:txBody>
        </p:sp>
        <p:sp>
          <p:nvSpPr>
            <p:cNvPr id="7" name="Rectangle 10"/>
            <p:cNvSpPr>
              <a:spLocks noChangeArrowheads="1"/>
            </p:cNvSpPr>
            <p:nvPr/>
          </p:nvSpPr>
          <p:spPr bwMode="auto">
            <a:xfrm flipV="1">
              <a:off x="240" y="192"/>
              <a:ext cx="5004" cy="288"/>
            </a:xfrm>
            <a:prstGeom prst="rect">
              <a:avLst/>
            </a:prstGeom>
            <a:solidFill>
              <a:srgbClr val="00CCFF"/>
            </a:solidFill>
            <a:ln w="12700">
              <a:solidFill>
                <a:schemeClr val="tx1"/>
              </a:solidFill>
              <a:miter lim="800000"/>
              <a:headEnd/>
              <a:tailEnd/>
            </a:ln>
          </p:spPr>
          <p:txBody>
            <a:bodyPr rot="10800000" wrap="none" anchor="ct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lgn="ctr" eaLnBrk="1" hangingPunct="1">
                <a:defRPr/>
              </a:pPr>
              <a:endParaRPr lang="en-US" altLang="en-US" sz="2400" smtClean="0"/>
            </a:p>
          </p:txBody>
        </p:sp>
        <p:sp>
          <p:nvSpPr>
            <p:cNvPr id="8" name="Rectangle 11"/>
            <p:cNvSpPr>
              <a:spLocks noChangeArrowheads="1"/>
            </p:cNvSpPr>
            <p:nvPr/>
          </p:nvSpPr>
          <p:spPr bwMode="auto">
            <a:xfrm flipV="1">
              <a:off x="240" y="480"/>
              <a:ext cx="5004" cy="144"/>
            </a:xfrm>
            <a:prstGeom prst="rect">
              <a:avLst/>
            </a:prstGeom>
            <a:solidFill>
              <a:srgbClr val="99CC00"/>
            </a:solidFill>
            <a:ln w="12700">
              <a:solidFill>
                <a:schemeClr val="tx1"/>
              </a:solidFill>
              <a:miter lim="800000"/>
              <a:headEnd/>
              <a:tailEnd/>
            </a:ln>
          </p:spPr>
          <p:txBody>
            <a:bodyPr rot="10800000" wrap="none" anchor="ct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lgn="ctr" eaLnBrk="1" hangingPunct="1">
                <a:defRPr/>
              </a:pPr>
              <a:endParaRPr lang="en-US" altLang="en-US" sz="2400" smtClean="0"/>
            </a:p>
          </p:txBody>
        </p:sp>
        <p:sp>
          <p:nvSpPr>
            <p:cNvPr id="9" name="Rectangle 12"/>
            <p:cNvSpPr>
              <a:spLocks noChangeArrowheads="1"/>
            </p:cNvSpPr>
            <p:nvPr/>
          </p:nvSpPr>
          <p:spPr bwMode="auto">
            <a:xfrm flipV="1">
              <a:off x="5242" y="480"/>
              <a:ext cx="282" cy="144"/>
            </a:xfrm>
            <a:prstGeom prst="rect">
              <a:avLst/>
            </a:prstGeom>
            <a:solidFill>
              <a:srgbClr val="00CCFF"/>
            </a:solidFill>
            <a:ln w="12700">
              <a:solidFill>
                <a:schemeClr val="tx1"/>
              </a:solidFill>
              <a:miter lim="800000"/>
              <a:headEnd/>
              <a:tailEnd/>
            </a:ln>
          </p:spPr>
          <p:txBody>
            <a:bodyPr rot="10800000" wrap="none" anchor="ct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lgn="ctr" eaLnBrk="1" hangingPunct="1">
                <a:defRPr/>
              </a:pPr>
              <a:endParaRPr lang="en-US" altLang="en-US" sz="2400" smtClean="0"/>
            </a:p>
          </p:txBody>
        </p:sp>
        <p:sp>
          <p:nvSpPr>
            <p:cNvPr id="10" name="Line 13"/>
            <p:cNvSpPr>
              <a:spLocks noChangeShapeType="1"/>
            </p:cNvSpPr>
            <p:nvPr/>
          </p:nvSpPr>
          <p:spPr bwMode="auto">
            <a:xfrm flipH="1">
              <a:off x="480" y="2256"/>
              <a:ext cx="4848" cy="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11" name="Rectangle 14"/>
            <p:cNvSpPr>
              <a:spLocks noChangeArrowheads="1"/>
            </p:cNvSpPr>
            <p:nvPr/>
          </p:nvSpPr>
          <p:spPr bwMode="auto">
            <a:xfrm>
              <a:off x="240" y="192"/>
              <a:ext cx="5286" cy="3648"/>
            </a:xfrm>
            <a:prstGeom prst="rect">
              <a:avLst/>
            </a:prstGeom>
            <a:noFill/>
            <a:ln w="12700">
              <a:solidFill>
                <a:schemeClr val="tx1"/>
              </a:solidFill>
              <a:miter lim="800000"/>
              <a:headEnd/>
              <a:tailEnd/>
            </a:ln>
            <a:extLst/>
          </p:spPr>
          <p:txBody>
            <a:bodyPr wrap="none" anchor="ct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lgn="ctr" eaLnBrk="1" hangingPunct="1">
                <a:defRPr/>
              </a:pPr>
              <a:endParaRPr lang="en-US" altLang="en-US" sz="2400" smtClean="0"/>
            </a:p>
          </p:txBody>
        </p:sp>
      </p:grpSp>
      <p:sp>
        <p:nvSpPr>
          <p:cNvPr id="690179" name="Rectangle 3"/>
          <p:cNvSpPr>
            <a:spLocks noGrp="1" noChangeArrowheads="1"/>
          </p:cNvSpPr>
          <p:nvPr>
            <p:ph type="ctrTitle"/>
          </p:nvPr>
        </p:nvSpPr>
        <p:spPr>
          <a:xfrm>
            <a:off x="762000" y="1371600"/>
            <a:ext cx="7696200" cy="2057400"/>
          </a:xfrm>
        </p:spPr>
        <p:txBody>
          <a:bodyPr/>
          <a:lstStyle>
            <a:lvl1pPr>
              <a:defRPr sz="4000"/>
            </a:lvl1pPr>
          </a:lstStyle>
          <a:p>
            <a:r>
              <a:rPr lang="en-US"/>
              <a:t>Click to edit Master title style</a:t>
            </a:r>
          </a:p>
        </p:txBody>
      </p:sp>
      <p:sp>
        <p:nvSpPr>
          <p:cNvPr id="690180" name="Rectangle 4"/>
          <p:cNvSpPr>
            <a:spLocks noGrp="1" noChangeArrowheads="1"/>
          </p:cNvSpPr>
          <p:nvPr>
            <p:ph type="subTitle" idx="1"/>
          </p:nvPr>
        </p:nvSpPr>
        <p:spPr>
          <a:xfrm>
            <a:off x="762000" y="3765550"/>
            <a:ext cx="7696200" cy="2057400"/>
          </a:xfrm>
        </p:spPr>
        <p:txBody>
          <a:bodyPr/>
          <a:lstStyle>
            <a:lvl1pPr marL="0" indent="0">
              <a:buFont typeface="Wingdings" pitchFamily="2" charset="2"/>
              <a:buNone/>
              <a:defRPr sz="2400">
                <a:latin typeface="Arial" charset="0"/>
              </a:defRPr>
            </a:lvl1pPr>
          </a:lstStyle>
          <a:p>
            <a:r>
              <a:rPr lang="en-US"/>
              <a:t>Click to edit Master subtitle style</a:t>
            </a:r>
          </a:p>
        </p:txBody>
      </p:sp>
      <p:sp>
        <p:nvSpPr>
          <p:cNvPr id="12" name="Rectangle 5"/>
          <p:cNvSpPr>
            <a:spLocks noGrp="1" noChangeArrowheads="1"/>
          </p:cNvSpPr>
          <p:nvPr>
            <p:ph type="dt" sz="half" idx="10"/>
          </p:nvPr>
        </p:nvSpPr>
        <p:spPr>
          <a:xfrm>
            <a:off x="457200" y="6248400"/>
            <a:ext cx="2133600" cy="457200"/>
          </a:xfrm>
        </p:spPr>
        <p:txBody>
          <a:bodyPr/>
          <a:lstStyle>
            <a:lvl1pPr>
              <a:defRPr/>
            </a:lvl1pPr>
          </a:lstStyle>
          <a:p>
            <a:pPr>
              <a:defRPr/>
            </a:pPr>
            <a:endParaRPr lang="en-US"/>
          </a:p>
        </p:txBody>
      </p:sp>
      <p:sp>
        <p:nvSpPr>
          <p:cNvPr id="13" name="Rectangle 6"/>
          <p:cNvSpPr>
            <a:spLocks noGrp="1" noChangeArrowheads="1"/>
          </p:cNvSpPr>
          <p:nvPr>
            <p:ph type="ftr" sz="quarter" idx="11"/>
          </p:nvPr>
        </p:nvSpPr>
        <p:spPr/>
        <p:txBody>
          <a:bodyPr/>
          <a:lstStyle>
            <a:lvl1pPr>
              <a:defRPr/>
            </a:lvl1pPr>
          </a:lstStyle>
          <a:p>
            <a:pPr>
              <a:defRPr/>
            </a:pPr>
            <a:endParaRPr lang="en-US"/>
          </a:p>
        </p:txBody>
      </p:sp>
      <p:sp>
        <p:nvSpPr>
          <p:cNvPr id="14" name="Rectangle 7"/>
          <p:cNvSpPr>
            <a:spLocks noGrp="1" noChangeArrowheads="1"/>
          </p:cNvSpPr>
          <p:nvPr>
            <p:ph type="sldNum" sz="quarter" idx="12"/>
          </p:nvPr>
        </p:nvSpPr>
        <p:spPr>
          <a:xfrm>
            <a:off x="6553200" y="6248400"/>
            <a:ext cx="2133600" cy="457200"/>
          </a:xfrm>
        </p:spPr>
        <p:txBody>
          <a:bodyPr/>
          <a:lstStyle>
            <a:lvl1pPr>
              <a:defRPr b="1" smtClean="0"/>
            </a:lvl1pPr>
          </a:lstStyle>
          <a:p>
            <a:pPr>
              <a:defRPr/>
            </a:pPr>
            <a:fld id="{36A5519F-1773-4CE4-B319-E6237153D6F1}" type="slidenum">
              <a:rPr lang="en-US" altLang="en-US"/>
              <a:pPr>
                <a:defRPr/>
              </a:pPr>
              <a:t>‹#›</a:t>
            </a:fld>
            <a:endParaRPr lang="en-US" altLang="en-US"/>
          </a:p>
        </p:txBody>
      </p:sp>
    </p:spTree>
    <p:extLst>
      <p:ext uri="{BB962C8B-B14F-4D97-AF65-F5344CB8AC3E}">
        <p14:creationId xmlns="" xmlns:p14="http://schemas.microsoft.com/office/powerpoint/2010/main" val="16867922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EC911684-36EB-4715-8F17-73B51A9FCAA9}" type="slidenum">
              <a:rPr lang="en-US" altLang="en-US"/>
              <a:pPr>
                <a:defRPr/>
              </a:pPr>
              <a:t>‹#›</a:t>
            </a:fld>
            <a:endParaRPr lang="en-US" altLang="en-US"/>
          </a:p>
        </p:txBody>
      </p:sp>
    </p:spTree>
    <p:extLst>
      <p:ext uri="{BB962C8B-B14F-4D97-AF65-F5344CB8AC3E}">
        <p14:creationId xmlns="" xmlns:p14="http://schemas.microsoft.com/office/powerpoint/2010/main" val="8181377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E38C5376-B584-4FC0-A9A2-1C264B487DEC}" type="slidenum">
              <a:rPr lang="en-US" altLang="en-US"/>
              <a:pPr>
                <a:defRPr/>
              </a:pPr>
              <a:t>‹#›</a:t>
            </a:fld>
            <a:endParaRPr lang="en-US" altLang="en-US"/>
          </a:p>
        </p:txBody>
      </p:sp>
    </p:spTree>
    <p:extLst>
      <p:ext uri="{BB962C8B-B14F-4D97-AF65-F5344CB8AC3E}">
        <p14:creationId xmlns="" xmlns:p14="http://schemas.microsoft.com/office/powerpoint/2010/main" val="23410618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828800"/>
            <a:ext cx="4038600" cy="43021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828800"/>
            <a:ext cx="4038600" cy="43021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7E146605-E2BA-4060-ACE9-F3934589D046}" type="slidenum">
              <a:rPr lang="en-US" altLang="en-US"/>
              <a:pPr>
                <a:defRPr/>
              </a:pPr>
              <a:t>‹#›</a:t>
            </a:fld>
            <a:endParaRPr lang="en-US" altLang="en-US"/>
          </a:p>
        </p:txBody>
      </p:sp>
    </p:spTree>
    <p:extLst>
      <p:ext uri="{BB962C8B-B14F-4D97-AF65-F5344CB8AC3E}">
        <p14:creationId xmlns="" xmlns:p14="http://schemas.microsoft.com/office/powerpoint/2010/main" val="40025347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4D0E87B5-46F9-4466-B288-CCC2D48EBF3D}" type="slidenum">
              <a:rPr lang="en-US" altLang="en-US"/>
              <a:pPr>
                <a:defRPr/>
              </a:pPr>
              <a:t>‹#›</a:t>
            </a:fld>
            <a:endParaRPr lang="en-US" altLang="en-US"/>
          </a:p>
        </p:txBody>
      </p:sp>
    </p:spTree>
    <p:extLst>
      <p:ext uri="{BB962C8B-B14F-4D97-AF65-F5344CB8AC3E}">
        <p14:creationId xmlns="" xmlns:p14="http://schemas.microsoft.com/office/powerpoint/2010/main" val="32006535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865A5E51-A57F-4B1D-8896-AA64043B9C8C}" type="slidenum">
              <a:rPr lang="en-US" altLang="en-US"/>
              <a:pPr>
                <a:defRPr/>
              </a:pPr>
              <a:t>‹#›</a:t>
            </a:fld>
            <a:endParaRPr lang="en-US" altLang="en-US"/>
          </a:p>
        </p:txBody>
      </p:sp>
    </p:spTree>
    <p:extLst>
      <p:ext uri="{BB962C8B-B14F-4D97-AF65-F5344CB8AC3E}">
        <p14:creationId xmlns="" xmlns:p14="http://schemas.microsoft.com/office/powerpoint/2010/main" val="32609990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11B0DC8A-5022-46D1-BF4F-8C644B717FA8}" type="slidenum">
              <a:rPr lang="en-US" altLang="en-US"/>
              <a:pPr>
                <a:defRPr/>
              </a:pPr>
              <a:t>‹#›</a:t>
            </a:fld>
            <a:endParaRPr lang="en-US" altLang="en-US"/>
          </a:p>
        </p:txBody>
      </p:sp>
    </p:spTree>
    <p:extLst>
      <p:ext uri="{BB962C8B-B14F-4D97-AF65-F5344CB8AC3E}">
        <p14:creationId xmlns="" xmlns:p14="http://schemas.microsoft.com/office/powerpoint/2010/main" val="3813002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C1E35ECD-2895-48E4-8B79-04F8F322F015}" type="slidenum">
              <a:rPr lang="en-US" altLang="en-US"/>
              <a:pPr>
                <a:defRPr/>
              </a:pPr>
              <a:t>‹#›</a:t>
            </a:fld>
            <a:endParaRPr lang="en-US" altLang="en-US"/>
          </a:p>
        </p:txBody>
      </p:sp>
    </p:spTree>
    <p:extLst>
      <p:ext uri="{BB962C8B-B14F-4D97-AF65-F5344CB8AC3E}">
        <p14:creationId xmlns="" xmlns:p14="http://schemas.microsoft.com/office/powerpoint/2010/main" val="17143682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9AD93C60-53EF-405F-B648-0633183C5804}" type="slidenum">
              <a:rPr lang="en-US" altLang="en-US"/>
              <a:pPr>
                <a:defRPr/>
              </a:pPr>
              <a:t>‹#›</a:t>
            </a:fld>
            <a:endParaRPr lang="en-US" altLang="en-US"/>
          </a:p>
        </p:txBody>
      </p:sp>
    </p:spTree>
    <p:extLst>
      <p:ext uri="{BB962C8B-B14F-4D97-AF65-F5344CB8AC3E}">
        <p14:creationId xmlns="" xmlns:p14="http://schemas.microsoft.com/office/powerpoint/2010/main" val="16968547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35D48801-520C-4938-8AD1-D06E3000230C}" type="slidenum">
              <a:rPr lang="en-US" altLang="en-US"/>
              <a:pPr>
                <a:defRPr/>
              </a:pPr>
              <a:t>‹#›</a:t>
            </a:fld>
            <a:endParaRPr lang="en-US" altLang="en-US"/>
          </a:p>
        </p:txBody>
      </p:sp>
    </p:spTree>
    <p:extLst>
      <p:ext uri="{BB962C8B-B14F-4D97-AF65-F5344CB8AC3E}">
        <p14:creationId xmlns="" xmlns:p14="http://schemas.microsoft.com/office/powerpoint/2010/main" val="25064466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533400"/>
            <a:ext cx="2057400" cy="5597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533400"/>
            <a:ext cx="6019800" cy="5597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994C5CAD-6CA2-4AC3-8BA3-41587591FCF7}" type="slidenum">
              <a:rPr lang="en-US" altLang="en-US"/>
              <a:pPr>
                <a:defRPr/>
              </a:pPr>
              <a:t>‹#›</a:t>
            </a:fld>
            <a:endParaRPr lang="en-US" altLang="en-US"/>
          </a:p>
        </p:txBody>
      </p:sp>
    </p:spTree>
    <p:extLst>
      <p:ext uri="{BB962C8B-B14F-4D97-AF65-F5344CB8AC3E}">
        <p14:creationId xmlns="" xmlns:p14="http://schemas.microsoft.com/office/powerpoint/2010/main" val="378693313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fourObj" preserve="1">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457200" y="533400"/>
            <a:ext cx="8229600" cy="1143000"/>
          </a:xfrm>
        </p:spPr>
        <p:txBody>
          <a:bodyPr/>
          <a:lstStyle/>
          <a:p>
            <a:r>
              <a:rPr lang="en-US" smtClean="0"/>
              <a:t>Click to edit Master title style</a:t>
            </a:r>
            <a:endParaRPr lang="en-US"/>
          </a:p>
        </p:txBody>
      </p:sp>
      <p:sp>
        <p:nvSpPr>
          <p:cNvPr id="3" name="Content Placeholder 2"/>
          <p:cNvSpPr>
            <a:spLocks noGrp="1"/>
          </p:cNvSpPr>
          <p:nvPr>
            <p:ph sz="quarter" idx="1"/>
          </p:nvPr>
        </p:nvSpPr>
        <p:spPr>
          <a:xfrm>
            <a:off x="457200" y="1828800"/>
            <a:ext cx="4038600" cy="20748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828800"/>
            <a:ext cx="4038600" cy="20748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57200" y="4056063"/>
            <a:ext cx="4038600" cy="20748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8200" y="4056063"/>
            <a:ext cx="4038600" cy="20748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4661E058-65CD-46E5-BE97-1BD60C90D965}" type="slidenum">
              <a:rPr lang="en-US" altLang="en-US"/>
              <a:pPr>
                <a:defRPr/>
              </a:pPr>
              <a:t>‹#›</a:t>
            </a:fld>
            <a:endParaRPr lang="en-US" altLang="en-US"/>
          </a:p>
        </p:txBody>
      </p:sp>
    </p:spTree>
    <p:extLst>
      <p:ext uri="{BB962C8B-B14F-4D97-AF65-F5344CB8AC3E}">
        <p14:creationId xmlns="" xmlns:p14="http://schemas.microsoft.com/office/powerpoint/2010/main" val="383801522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828800"/>
            <a:ext cx="4038600" cy="43021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828800"/>
            <a:ext cx="4038600" cy="43021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19EAC023-ACA7-418B-AFAA-8284DB23BFB2}" type="slidenum">
              <a:rPr lang="en-US" altLang="en-US"/>
              <a:pPr>
                <a:defRPr/>
              </a:pPr>
              <a:t>‹#›</a:t>
            </a:fld>
            <a:endParaRPr lang="en-US" altLang="en-US"/>
          </a:p>
        </p:txBody>
      </p:sp>
    </p:spTree>
    <p:extLst>
      <p:ext uri="{BB962C8B-B14F-4D97-AF65-F5344CB8AC3E}">
        <p14:creationId xmlns="" xmlns:p14="http://schemas.microsoft.com/office/powerpoint/2010/main" val="6914334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533400"/>
            <a:ext cx="8229600" cy="1143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en-US" altLang="en-US" smtClean="0"/>
              <a:t>Click to edit Master title style</a:t>
            </a:r>
          </a:p>
        </p:txBody>
      </p:sp>
      <p:sp>
        <p:nvSpPr>
          <p:cNvPr id="1027" name="Rectangle 3"/>
          <p:cNvSpPr>
            <a:spLocks noGrp="1" noChangeArrowheads="1"/>
          </p:cNvSpPr>
          <p:nvPr>
            <p:ph type="body" idx="1"/>
          </p:nvPr>
        </p:nvSpPr>
        <p:spPr bwMode="auto">
          <a:xfrm>
            <a:off x="457200" y="1828800"/>
            <a:ext cx="8229600" cy="43021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689156" name="Rectangle 4"/>
          <p:cNvSpPr>
            <a:spLocks noGrp="1" noChangeArrowheads="1"/>
          </p:cNvSpPr>
          <p:nvPr>
            <p:ph type="dt" sz="half" idx="2"/>
          </p:nvPr>
        </p:nvSpPr>
        <p:spPr bwMode="auto">
          <a:xfrm>
            <a:off x="457200" y="6248400"/>
            <a:ext cx="16764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000">
                <a:latin typeface="Arial" charset="0"/>
              </a:defRPr>
            </a:lvl1pPr>
          </a:lstStyle>
          <a:p>
            <a:pPr>
              <a:defRPr/>
            </a:pPr>
            <a:endParaRPr lang="en-US"/>
          </a:p>
        </p:txBody>
      </p:sp>
      <p:sp>
        <p:nvSpPr>
          <p:cNvPr id="689157"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000">
                <a:latin typeface="Arial" charset="0"/>
              </a:defRPr>
            </a:lvl1pPr>
          </a:lstStyle>
          <a:p>
            <a:pPr>
              <a:defRPr/>
            </a:pPr>
            <a:endParaRPr lang="en-US"/>
          </a:p>
        </p:txBody>
      </p:sp>
      <p:sp>
        <p:nvSpPr>
          <p:cNvPr id="689158" name="Rectangle 6"/>
          <p:cNvSpPr>
            <a:spLocks noGrp="1" noChangeArrowheads="1"/>
          </p:cNvSpPr>
          <p:nvPr>
            <p:ph type="sldNum" sz="quarter" idx="4"/>
          </p:nvPr>
        </p:nvSpPr>
        <p:spPr bwMode="auto">
          <a:xfrm>
            <a:off x="6781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000" smtClean="0">
                <a:latin typeface="Arial" panose="020B0604020202020204" pitchFamily="34" charset="0"/>
              </a:defRPr>
            </a:lvl1pPr>
          </a:lstStyle>
          <a:p>
            <a:pPr>
              <a:defRPr/>
            </a:pPr>
            <a:fld id="{C34F9521-CF2B-465F-9B11-E16FE7A55CE7}" type="slidenum">
              <a:rPr lang="en-US" altLang="en-US"/>
              <a:pPr>
                <a:defRPr/>
              </a:pPr>
              <a:t>‹#›</a:t>
            </a:fld>
            <a:endParaRPr lang="en-US" altLang="en-US"/>
          </a:p>
        </p:txBody>
      </p:sp>
      <p:grpSp>
        <p:nvGrpSpPr>
          <p:cNvPr id="1031" name="Group 7"/>
          <p:cNvGrpSpPr>
            <a:grpSpLocks/>
          </p:cNvGrpSpPr>
          <p:nvPr/>
        </p:nvGrpSpPr>
        <p:grpSpPr bwMode="auto">
          <a:xfrm>
            <a:off x="279400" y="152400"/>
            <a:ext cx="8686800" cy="544513"/>
            <a:chOff x="176" y="96"/>
            <a:chExt cx="5472" cy="343"/>
          </a:xfrm>
        </p:grpSpPr>
        <p:sp>
          <p:nvSpPr>
            <p:cNvPr id="1033" name="Rectangle 9"/>
            <p:cNvSpPr>
              <a:spLocks noChangeArrowheads="1"/>
            </p:cNvSpPr>
            <p:nvPr/>
          </p:nvSpPr>
          <p:spPr bwMode="auto">
            <a:xfrm>
              <a:off x="5504" y="96"/>
              <a:ext cx="144" cy="144"/>
            </a:xfrm>
            <a:prstGeom prst="rect">
              <a:avLst/>
            </a:prstGeom>
            <a:solidFill>
              <a:srgbClr val="7030A0"/>
            </a:solidFill>
            <a:ln w="12700">
              <a:solidFill>
                <a:schemeClr val="tx1"/>
              </a:solidFill>
              <a:miter lim="800000"/>
              <a:headEnd/>
              <a:tailEnd/>
            </a:ln>
          </p:spPr>
          <p:txBody>
            <a:bodyPr wrap="none" anchor="ct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lgn="ctr" eaLnBrk="1" hangingPunct="1">
                <a:defRPr/>
              </a:pPr>
              <a:endParaRPr lang="en-US" altLang="en-US" sz="2400" smtClean="0"/>
            </a:p>
          </p:txBody>
        </p:sp>
        <p:sp>
          <p:nvSpPr>
            <p:cNvPr id="1034" name="Rectangle 10"/>
            <p:cNvSpPr>
              <a:spLocks noChangeArrowheads="1"/>
            </p:cNvSpPr>
            <p:nvPr/>
          </p:nvSpPr>
          <p:spPr bwMode="auto">
            <a:xfrm>
              <a:off x="176" y="96"/>
              <a:ext cx="5326" cy="144"/>
            </a:xfrm>
            <a:prstGeom prst="rect">
              <a:avLst/>
            </a:prstGeom>
            <a:solidFill>
              <a:srgbClr val="00CCFF"/>
            </a:solidFill>
            <a:ln w="12700">
              <a:solidFill>
                <a:schemeClr val="tx1"/>
              </a:solidFill>
              <a:miter lim="800000"/>
              <a:headEnd/>
              <a:tailEnd/>
            </a:ln>
          </p:spPr>
          <p:txBody>
            <a:bodyPr wrap="none" anchor="ct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lgn="ctr" eaLnBrk="1" hangingPunct="1">
                <a:defRPr/>
              </a:pPr>
              <a:endParaRPr lang="en-US" altLang="en-US" sz="2400" smtClean="0"/>
            </a:p>
          </p:txBody>
        </p:sp>
        <p:sp>
          <p:nvSpPr>
            <p:cNvPr id="1035" name="Rectangle 11"/>
            <p:cNvSpPr>
              <a:spLocks noChangeArrowheads="1"/>
            </p:cNvSpPr>
            <p:nvPr/>
          </p:nvSpPr>
          <p:spPr bwMode="auto">
            <a:xfrm>
              <a:off x="176" y="240"/>
              <a:ext cx="5326" cy="199"/>
            </a:xfrm>
            <a:prstGeom prst="rect">
              <a:avLst/>
            </a:prstGeom>
            <a:solidFill>
              <a:srgbClr val="7030A0"/>
            </a:solidFill>
            <a:ln w="12700">
              <a:solidFill>
                <a:schemeClr val="tx1"/>
              </a:solidFill>
              <a:miter lim="800000"/>
              <a:headEnd/>
              <a:tailEnd/>
            </a:ln>
          </p:spPr>
          <p:txBody>
            <a:bodyPr wrap="none" anchor="ct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lgn="ctr" eaLnBrk="1" hangingPunct="1">
                <a:defRPr/>
              </a:pPr>
              <a:endParaRPr lang="en-US" altLang="en-US" sz="2400" smtClean="0"/>
            </a:p>
          </p:txBody>
        </p:sp>
        <p:sp>
          <p:nvSpPr>
            <p:cNvPr id="1036" name="Rectangle 12"/>
            <p:cNvSpPr>
              <a:spLocks noChangeArrowheads="1"/>
            </p:cNvSpPr>
            <p:nvPr/>
          </p:nvSpPr>
          <p:spPr bwMode="auto">
            <a:xfrm>
              <a:off x="5504" y="241"/>
              <a:ext cx="144" cy="198"/>
            </a:xfrm>
            <a:prstGeom prst="rect">
              <a:avLst/>
            </a:prstGeom>
            <a:solidFill>
              <a:srgbClr val="00CCFF"/>
            </a:solidFill>
            <a:ln w="12700">
              <a:solidFill>
                <a:schemeClr val="tx1"/>
              </a:solidFill>
              <a:miter lim="800000"/>
              <a:headEnd/>
              <a:tailEnd/>
            </a:ln>
          </p:spPr>
          <p:txBody>
            <a:bodyPr wrap="none" anchor="ct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lgn="ctr" eaLnBrk="1" hangingPunct="1">
                <a:defRPr/>
              </a:pPr>
              <a:endParaRPr lang="en-US" altLang="en-US" sz="2400" smtClean="0"/>
            </a:p>
          </p:txBody>
        </p:sp>
      </p:grpSp>
      <p:sp>
        <p:nvSpPr>
          <p:cNvPr id="1032" name="Rectangle 12"/>
          <p:cNvSpPr>
            <a:spLocks noChangeArrowheads="1"/>
          </p:cNvSpPr>
          <p:nvPr userDrawn="1"/>
        </p:nvSpPr>
        <p:spPr bwMode="auto">
          <a:xfrm>
            <a:off x="5410200" y="381000"/>
            <a:ext cx="3403600" cy="307975"/>
          </a:xfrm>
          <a:prstGeom prst="rect">
            <a:avLst/>
          </a:prstGeom>
          <a:noFill/>
          <a:ln>
            <a:noFill/>
          </a:ln>
          <a:extLst/>
        </p:spPr>
        <p:txBody>
          <a:bodyP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algn="r">
              <a:defRPr/>
            </a:pPr>
            <a:r>
              <a:rPr lang="en-US" altLang="en-US" sz="1400" b="1" dirty="0" smtClean="0">
                <a:solidFill>
                  <a:schemeClr val="bg1"/>
                </a:solidFill>
                <a:latin typeface="Arial" panose="020B0604020202020204" pitchFamily="34" charset="0"/>
                <a:cs typeface="Arial" panose="020B0604020202020204" pitchFamily="34" charset="0"/>
              </a:rPr>
              <a:t>Part 2: Basic Econometrics  </a:t>
            </a:r>
            <a:r>
              <a:rPr lang="en-US" altLang="en-US" sz="1400" b="1" smtClean="0">
                <a:solidFill>
                  <a:schemeClr val="bg1"/>
                </a:solidFill>
                <a:latin typeface="Arial" panose="020B0604020202020204" pitchFamily="34" charset="0"/>
                <a:cs typeface="Arial" panose="020B0604020202020204" pitchFamily="34" charset="0"/>
              </a:rPr>
              <a:t>[ </a:t>
            </a:r>
            <a:fld id="{AB1D9332-DD6A-4D2D-BC92-7030684EF493}" type="slidenum">
              <a:rPr lang="en-US" altLang="en-US" sz="1400" b="1" smtClean="0">
                <a:solidFill>
                  <a:schemeClr val="bg1"/>
                </a:solidFill>
                <a:latin typeface="Arial" panose="020B0604020202020204" pitchFamily="34" charset="0"/>
                <a:cs typeface="Arial" panose="020B0604020202020204" pitchFamily="34" charset="0"/>
              </a:rPr>
              <a:pPr algn="r">
                <a:defRPr/>
              </a:pPr>
              <a:t>‹#›</a:t>
            </a:fld>
            <a:r>
              <a:rPr lang="en-US" altLang="en-US" sz="1400" b="1" smtClean="0">
                <a:solidFill>
                  <a:schemeClr val="bg1"/>
                </a:solidFill>
                <a:latin typeface="Arial" panose="020B0604020202020204" pitchFamily="34" charset="0"/>
                <a:cs typeface="Arial" panose="020B0604020202020204" pitchFamily="34" charset="0"/>
              </a:rPr>
              <a:t>/75]</a:t>
            </a:r>
            <a:endParaRPr lang="en-US" altLang="en-US" sz="1400" b="1" dirty="0" smtClean="0">
              <a:solidFill>
                <a:schemeClr val="bg1"/>
              </a:solidFill>
              <a:latin typeface="Arial" panose="020B0604020202020204" pitchFamily="34" charset="0"/>
              <a:cs typeface="Arial" panose="020B0604020202020204" pitchFamily="34" charset="0"/>
            </a:endParaRPr>
          </a:p>
        </p:txBody>
      </p:sp>
    </p:spTree>
  </p:cSld>
  <p:clrMap bg1="lt1" tx1="dk1" bg2="lt2" tx2="dk2" accent1="accent1" accent2="accent2" accent3="accent3" accent4="accent4" accent5="accent5" accent6="accent6" hlink="hlink" folHlink="folHlink"/>
  <p:sldLayoutIdLst>
    <p:sldLayoutId id="2147484064" r:id="rId1"/>
    <p:sldLayoutId id="2147484052" r:id="rId2"/>
    <p:sldLayoutId id="2147484053" r:id="rId3"/>
    <p:sldLayoutId id="2147484054" r:id="rId4"/>
    <p:sldLayoutId id="2147484055" r:id="rId5"/>
    <p:sldLayoutId id="2147484056" r:id="rId6"/>
    <p:sldLayoutId id="2147484057" r:id="rId7"/>
    <p:sldLayoutId id="2147484058" r:id="rId8"/>
    <p:sldLayoutId id="2147484059" r:id="rId9"/>
    <p:sldLayoutId id="2147484060" r:id="rId10"/>
    <p:sldLayoutId id="2147484061" r:id="rId11"/>
    <p:sldLayoutId id="2147484062" r:id="rId12"/>
    <p:sldLayoutId id="2147484063" r:id="rId13"/>
  </p:sldLayoutIdLst>
  <p:timing>
    <p:tnLst>
      <p:par>
        <p:cTn id="1" dur="indefinite" restart="never" nodeType="tmRoot"/>
      </p:par>
    </p:tnLst>
  </p:timing>
  <p:txStyles>
    <p:titleStyle>
      <a:lvl1pPr algn="ctr" rtl="0" eaLnBrk="0" fontAlgn="base" hangingPunct="0">
        <a:spcBef>
          <a:spcPct val="0"/>
        </a:spcBef>
        <a:spcAft>
          <a:spcPct val="0"/>
        </a:spcAft>
        <a:defRPr sz="3200">
          <a:solidFill>
            <a:schemeClr val="tx2"/>
          </a:solidFill>
          <a:latin typeface="+mj-lt"/>
          <a:ea typeface="+mj-ea"/>
          <a:cs typeface="+mj-cs"/>
        </a:defRPr>
      </a:lvl1pPr>
      <a:lvl2pPr algn="ctr" rtl="0" eaLnBrk="0" fontAlgn="base" hangingPunct="0">
        <a:spcBef>
          <a:spcPct val="0"/>
        </a:spcBef>
        <a:spcAft>
          <a:spcPct val="0"/>
        </a:spcAft>
        <a:defRPr sz="3200">
          <a:solidFill>
            <a:schemeClr val="tx2"/>
          </a:solidFill>
          <a:latin typeface="Arial Black" pitchFamily="34" charset="0"/>
        </a:defRPr>
      </a:lvl2pPr>
      <a:lvl3pPr algn="ctr" rtl="0" eaLnBrk="0" fontAlgn="base" hangingPunct="0">
        <a:spcBef>
          <a:spcPct val="0"/>
        </a:spcBef>
        <a:spcAft>
          <a:spcPct val="0"/>
        </a:spcAft>
        <a:defRPr sz="3200">
          <a:solidFill>
            <a:schemeClr val="tx2"/>
          </a:solidFill>
          <a:latin typeface="Arial Black" pitchFamily="34" charset="0"/>
        </a:defRPr>
      </a:lvl3pPr>
      <a:lvl4pPr algn="ctr" rtl="0" eaLnBrk="0" fontAlgn="base" hangingPunct="0">
        <a:spcBef>
          <a:spcPct val="0"/>
        </a:spcBef>
        <a:spcAft>
          <a:spcPct val="0"/>
        </a:spcAft>
        <a:defRPr sz="3200">
          <a:solidFill>
            <a:schemeClr val="tx2"/>
          </a:solidFill>
          <a:latin typeface="Arial Black" pitchFamily="34" charset="0"/>
        </a:defRPr>
      </a:lvl4pPr>
      <a:lvl5pPr algn="ctr" rtl="0" eaLnBrk="0" fontAlgn="base" hangingPunct="0">
        <a:spcBef>
          <a:spcPct val="0"/>
        </a:spcBef>
        <a:spcAft>
          <a:spcPct val="0"/>
        </a:spcAft>
        <a:defRPr sz="3200">
          <a:solidFill>
            <a:schemeClr val="tx2"/>
          </a:solidFill>
          <a:latin typeface="Arial Black" pitchFamily="34" charset="0"/>
        </a:defRPr>
      </a:lvl5pPr>
      <a:lvl6pPr marL="457200" algn="ctr" rtl="0" fontAlgn="base">
        <a:spcBef>
          <a:spcPct val="0"/>
        </a:spcBef>
        <a:spcAft>
          <a:spcPct val="0"/>
        </a:spcAft>
        <a:defRPr sz="3200">
          <a:solidFill>
            <a:schemeClr val="tx2"/>
          </a:solidFill>
          <a:latin typeface="Arial Black" pitchFamily="34" charset="0"/>
        </a:defRPr>
      </a:lvl6pPr>
      <a:lvl7pPr marL="914400" algn="ctr" rtl="0" fontAlgn="base">
        <a:spcBef>
          <a:spcPct val="0"/>
        </a:spcBef>
        <a:spcAft>
          <a:spcPct val="0"/>
        </a:spcAft>
        <a:defRPr sz="3200">
          <a:solidFill>
            <a:schemeClr val="tx2"/>
          </a:solidFill>
          <a:latin typeface="Arial Black" pitchFamily="34" charset="0"/>
        </a:defRPr>
      </a:lvl7pPr>
      <a:lvl8pPr marL="1371600" algn="ctr" rtl="0" fontAlgn="base">
        <a:spcBef>
          <a:spcPct val="0"/>
        </a:spcBef>
        <a:spcAft>
          <a:spcPct val="0"/>
        </a:spcAft>
        <a:defRPr sz="3200">
          <a:solidFill>
            <a:schemeClr val="tx2"/>
          </a:solidFill>
          <a:latin typeface="Arial Black" pitchFamily="34" charset="0"/>
        </a:defRPr>
      </a:lvl8pPr>
      <a:lvl9pPr marL="1828800" algn="ctr" rtl="0" fontAlgn="base">
        <a:spcBef>
          <a:spcPct val="0"/>
        </a:spcBef>
        <a:spcAft>
          <a:spcPct val="0"/>
        </a:spcAft>
        <a:defRPr sz="3200">
          <a:solidFill>
            <a:schemeClr val="tx2"/>
          </a:solidFill>
          <a:latin typeface="Arial Black" pitchFamily="34" charset="0"/>
        </a:defRPr>
      </a:lvl9pPr>
    </p:titleStyle>
    <p:bodyStyle>
      <a:lvl1pPr marL="469900" indent="-469900" algn="l" rtl="0" eaLnBrk="0" fontAlgn="base" hangingPunct="0">
        <a:spcBef>
          <a:spcPct val="20000"/>
        </a:spcBef>
        <a:spcAft>
          <a:spcPct val="0"/>
        </a:spcAft>
        <a:buClr>
          <a:schemeClr val="bg2"/>
        </a:buClr>
        <a:buSzPct val="70000"/>
        <a:buFont typeface="Wingdings" panose="05000000000000000000" pitchFamily="2" charset="2"/>
        <a:buChar char="o"/>
        <a:defRPr sz="2800">
          <a:solidFill>
            <a:schemeClr val="tx1"/>
          </a:solidFill>
          <a:latin typeface="+mn-lt"/>
          <a:ea typeface="+mn-ea"/>
          <a:cs typeface="+mn-cs"/>
        </a:defRPr>
      </a:lvl1pPr>
      <a:lvl2pPr marL="908050" indent="-436563" algn="l" rtl="0" eaLnBrk="0" fontAlgn="base" hangingPunct="0">
        <a:spcBef>
          <a:spcPct val="20000"/>
        </a:spcBef>
        <a:spcAft>
          <a:spcPct val="0"/>
        </a:spcAft>
        <a:buClr>
          <a:schemeClr val="accent2"/>
        </a:buClr>
        <a:buSzPct val="75000"/>
        <a:buFont typeface="Wingdings" panose="05000000000000000000" pitchFamily="2" charset="2"/>
        <a:buChar char="n"/>
        <a:defRPr sz="2400">
          <a:solidFill>
            <a:schemeClr val="tx1"/>
          </a:solidFill>
          <a:latin typeface="+mn-lt"/>
        </a:defRPr>
      </a:lvl2pPr>
      <a:lvl3pPr marL="1377950" indent="-468313" algn="l" rtl="0" eaLnBrk="0" fontAlgn="base" hangingPunct="0">
        <a:spcBef>
          <a:spcPct val="20000"/>
        </a:spcBef>
        <a:spcAft>
          <a:spcPct val="0"/>
        </a:spcAft>
        <a:buClr>
          <a:schemeClr val="bg2"/>
        </a:buClr>
        <a:buSzPct val="65000"/>
        <a:buFont typeface="Wingdings" panose="05000000000000000000" pitchFamily="2" charset="2"/>
        <a:buChar char="o"/>
        <a:defRPr sz="2000">
          <a:solidFill>
            <a:schemeClr val="tx1"/>
          </a:solidFill>
          <a:latin typeface="+mn-lt"/>
        </a:defRPr>
      </a:lvl3pPr>
      <a:lvl4pPr marL="1827213" indent="-438150" algn="l" rtl="0" eaLnBrk="0" fontAlgn="base" hangingPunct="0">
        <a:spcBef>
          <a:spcPct val="20000"/>
        </a:spcBef>
        <a:spcAft>
          <a:spcPct val="0"/>
        </a:spcAft>
        <a:buClr>
          <a:schemeClr val="accent2"/>
        </a:buClr>
        <a:buSzPct val="75000"/>
        <a:buFont typeface="Wingdings" panose="05000000000000000000" pitchFamily="2" charset="2"/>
        <a:buChar char="n"/>
        <a:defRPr sz="1600">
          <a:solidFill>
            <a:schemeClr val="tx1"/>
          </a:solidFill>
          <a:latin typeface="+mn-lt"/>
        </a:defRPr>
      </a:lvl4pPr>
      <a:lvl5pPr marL="2297113" indent="-468313" algn="l" rtl="0" eaLnBrk="0" fontAlgn="base" hangingPunct="0">
        <a:spcBef>
          <a:spcPct val="20000"/>
        </a:spcBef>
        <a:spcAft>
          <a:spcPct val="0"/>
        </a:spcAft>
        <a:buClr>
          <a:schemeClr val="accent1"/>
        </a:buClr>
        <a:buSzPct val="50000"/>
        <a:buFont typeface="Wingdings" panose="05000000000000000000" pitchFamily="2" charset="2"/>
        <a:buChar char="o"/>
        <a:defRPr sz="1400">
          <a:solidFill>
            <a:schemeClr val="tx1"/>
          </a:solidFill>
          <a:latin typeface="+mn-lt"/>
        </a:defRPr>
      </a:lvl5pPr>
      <a:lvl6pPr marL="2754313" indent="-468313" algn="l" rtl="0" fontAlgn="base">
        <a:spcBef>
          <a:spcPct val="20000"/>
        </a:spcBef>
        <a:spcAft>
          <a:spcPct val="0"/>
        </a:spcAft>
        <a:buClr>
          <a:schemeClr val="accent1"/>
        </a:buClr>
        <a:buSzPct val="50000"/>
        <a:buFont typeface="Wingdings" pitchFamily="2" charset="2"/>
        <a:buChar char="o"/>
        <a:defRPr sz="1400">
          <a:solidFill>
            <a:schemeClr val="tx1"/>
          </a:solidFill>
          <a:latin typeface="+mn-lt"/>
        </a:defRPr>
      </a:lvl6pPr>
      <a:lvl7pPr marL="3211513" indent="-468313" algn="l" rtl="0" fontAlgn="base">
        <a:spcBef>
          <a:spcPct val="20000"/>
        </a:spcBef>
        <a:spcAft>
          <a:spcPct val="0"/>
        </a:spcAft>
        <a:buClr>
          <a:schemeClr val="accent1"/>
        </a:buClr>
        <a:buSzPct val="50000"/>
        <a:buFont typeface="Wingdings" pitchFamily="2" charset="2"/>
        <a:buChar char="o"/>
        <a:defRPr sz="1400">
          <a:solidFill>
            <a:schemeClr val="tx1"/>
          </a:solidFill>
          <a:latin typeface="+mn-lt"/>
        </a:defRPr>
      </a:lvl7pPr>
      <a:lvl8pPr marL="3668713" indent="-468313" algn="l" rtl="0" fontAlgn="base">
        <a:spcBef>
          <a:spcPct val="20000"/>
        </a:spcBef>
        <a:spcAft>
          <a:spcPct val="0"/>
        </a:spcAft>
        <a:buClr>
          <a:schemeClr val="accent1"/>
        </a:buClr>
        <a:buSzPct val="50000"/>
        <a:buFont typeface="Wingdings" pitchFamily="2" charset="2"/>
        <a:buChar char="o"/>
        <a:defRPr sz="1400">
          <a:solidFill>
            <a:schemeClr val="tx1"/>
          </a:solidFill>
          <a:latin typeface="+mn-lt"/>
        </a:defRPr>
      </a:lvl8pPr>
      <a:lvl9pPr marL="4125913" indent="-468313" algn="l" rtl="0" fontAlgn="base">
        <a:spcBef>
          <a:spcPct val="20000"/>
        </a:spcBef>
        <a:spcAft>
          <a:spcPct val="0"/>
        </a:spcAft>
        <a:buClr>
          <a:schemeClr val="accent1"/>
        </a:buClr>
        <a:buSzPct val="50000"/>
        <a:buFont typeface="Wingdings" pitchFamily="2" charset="2"/>
        <a:buChar char="o"/>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jpe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image" Target="../media/image4.png"/><Relationship Id="rId5" Type="http://schemas.openxmlformats.org/officeDocument/2006/relationships/image" Target="../media/image3.jpeg"/><Relationship Id="rId10" Type="http://schemas.openxmlformats.org/officeDocument/2006/relationships/image" Target="../media/image8.png"/><Relationship Id="rId4" Type="http://schemas.openxmlformats.org/officeDocument/2006/relationships/image" Target="../media/image2.jpeg"/><Relationship Id="rId9" Type="http://schemas.openxmlformats.org/officeDocument/2006/relationships/image" Target="../media/image7.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slideLayout" Target="../slideLayouts/slideLayout7.xml"/><Relationship Id="rId1" Type="http://schemas.openxmlformats.org/officeDocument/2006/relationships/vmlDrawing" Target="../drawings/vmlDrawing1.vml"/><Relationship Id="rId5" Type="http://schemas.openxmlformats.org/officeDocument/2006/relationships/image" Target="../media/image13.png"/><Relationship Id="rId4" Type="http://schemas.openxmlformats.org/officeDocument/2006/relationships/oleObject" Target="../embeddings/oleObject1.bin"/></Relationships>
</file>

<file path=ppt/slides/_rels/slide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21.png"/></Relationships>
</file>

<file path=ppt/slides/_rels/slide1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6.xml"/><Relationship Id="rId1" Type="http://schemas.openxmlformats.org/officeDocument/2006/relationships/vmlDrawing" Target="../drawings/vmlDrawing2.vml"/><Relationship Id="rId4" Type="http://schemas.openxmlformats.org/officeDocument/2006/relationships/image" Target="../media/image25.png"/></Relationships>
</file>

<file path=ppt/slides/_rels/slide1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9.xml"/><Relationship Id="rId1" Type="http://schemas.openxmlformats.org/officeDocument/2006/relationships/slideLayout" Target="../slideLayouts/slideLayout6.xml"/><Relationship Id="rId4" Type="http://schemas.openxmlformats.org/officeDocument/2006/relationships/image" Target="../media/image23.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26.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vmlDrawing" Target="../drawings/vmlDrawing3.vml"/><Relationship Id="rId4" Type="http://schemas.openxmlformats.org/officeDocument/2006/relationships/oleObject" Target="../embeddings/oleObject3.bin"/></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6.xml"/><Relationship Id="rId1" Type="http://schemas.openxmlformats.org/officeDocument/2006/relationships/vmlDrawing" Target="../drawings/vmlDrawing4.vml"/><Relationship Id="rId4" Type="http://schemas.openxmlformats.org/officeDocument/2006/relationships/oleObject" Target="../embeddings/oleObject4.bin"/></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6.xml"/><Relationship Id="rId1" Type="http://schemas.openxmlformats.org/officeDocument/2006/relationships/vmlDrawing" Target="../drawings/vmlDrawing5.vml"/><Relationship Id="rId4" Type="http://schemas.openxmlformats.org/officeDocument/2006/relationships/oleObject" Target="../embeddings/oleObject5.bin"/></Relationships>
</file>

<file path=ppt/slides/_rels/slide37.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2.xml"/><Relationship Id="rId1" Type="http://schemas.openxmlformats.org/officeDocument/2006/relationships/vmlDrawing" Target="../drawings/vmlDrawing6.vml"/><Relationship Id="rId5" Type="http://schemas.openxmlformats.org/officeDocument/2006/relationships/oleObject" Target="../embeddings/oleObject7.bin"/><Relationship Id="rId4" Type="http://schemas.openxmlformats.org/officeDocument/2006/relationships/oleObject" Target="../embeddings/oleObject6.bin"/></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2.xml"/><Relationship Id="rId1" Type="http://schemas.openxmlformats.org/officeDocument/2006/relationships/vmlDrawing" Target="../drawings/vmlDrawing7.vml"/><Relationship Id="rId4" Type="http://schemas.openxmlformats.org/officeDocument/2006/relationships/oleObject" Target="../embeddings/oleObject8.bin"/></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6.xml"/><Relationship Id="rId1" Type="http://schemas.openxmlformats.org/officeDocument/2006/relationships/slideLayout" Target="../slideLayouts/slideLayout7.xml"/><Relationship Id="rId4" Type="http://schemas.openxmlformats.org/officeDocument/2006/relationships/image" Target="../media/image45.png"/></Relationships>
</file>

<file path=ppt/slides/_rels/slide43.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Layout" Target="../slideLayouts/slideLayout7.xml"/><Relationship Id="rId1" Type="http://schemas.openxmlformats.org/officeDocument/2006/relationships/vmlDrawing" Target="../drawings/vmlDrawing8.vml"/></Relationships>
</file>

<file path=ppt/slides/_rels/slide47.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7.xml"/><Relationship Id="rId4" Type="http://schemas.openxmlformats.org/officeDocument/2006/relationships/image" Target="../media/image52.png"/></Relationships>
</file>

<file path=ppt/slides/_rels/slide48.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55.wmf"/><Relationship Id="rId2" Type="http://schemas.openxmlformats.org/officeDocument/2006/relationships/notesSlide" Target="../notesSlides/notesSlide29.xml"/><Relationship Id="rId1" Type="http://schemas.openxmlformats.org/officeDocument/2006/relationships/slideLayout" Target="../slideLayouts/slideLayout13.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2.xml"/><Relationship Id="rId1" Type="http://schemas.openxmlformats.org/officeDocument/2006/relationships/vmlDrawing" Target="../drawings/vmlDrawing9.vml"/><Relationship Id="rId6" Type="http://schemas.openxmlformats.org/officeDocument/2006/relationships/oleObject" Target="../embeddings/oleObject12.bin"/><Relationship Id="rId5" Type="http://schemas.openxmlformats.org/officeDocument/2006/relationships/oleObject" Target="../embeddings/oleObject11.bin"/><Relationship Id="rId4" Type="http://schemas.openxmlformats.org/officeDocument/2006/relationships/oleObject" Target="../embeddings/oleObject10.bin"/></Relationships>
</file>

<file path=ppt/slides/_rels/slide55.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6.xml"/><Relationship Id="rId1" Type="http://schemas.openxmlformats.org/officeDocument/2006/relationships/vmlDrawing" Target="../drawings/vmlDrawing10.vml"/><Relationship Id="rId4" Type="http://schemas.openxmlformats.org/officeDocument/2006/relationships/oleObject" Target="../embeddings/oleObject13.bin"/></Relationships>
</file>

<file path=ppt/slides/_rels/slide56.xml.rels><?xml version="1.0" encoding="UTF-8" standalone="yes"?>
<Relationships xmlns="http://schemas.openxmlformats.org/package/2006/relationships"><Relationship Id="rId3" Type="http://schemas.openxmlformats.org/officeDocument/2006/relationships/oleObject" Target="../embeddings/oleObject14.bin"/><Relationship Id="rId2" Type="http://schemas.openxmlformats.org/officeDocument/2006/relationships/slideLayout" Target="../slideLayouts/slideLayout6.xml"/><Relationship Id="rId1" Type="http://schemas.openxmlformats.org/officeDocument/2006/relationships/vmlDrawing" Target="../drawings/vmlDrawing11.vml"/></Relationships>
</file>

<file path=ppt/slides/_rels/slide5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6.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6.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64.png"/><Relationship Id="rId7" Type="http://schemas.openxmlformats.org/officeDocument/2006/relationships/image" Target="../media/image67.png"/><Relationship Id="rId2" Type="http://schemas.openxmlformats.org/officeDocument/2006/relationships/slideLayout" Target="../slideLayouts/slideLayout7.xml"/><Relationship Id="rId1" Type="http://schemas.openxmlformats.org/officeDocument/2006/relationships/vmlDrawing" Target="../drawings/vmlDrawing12.vml"/><Relationship Id="rId6" Type="http://schemas.openxmlformats.org/officeDocument/2006/relationships/image" Target="../media/image66.png"/><Relationship Id="rId5" Type="http://schemas.openxmlformats.org/officeDocument/2006/relationships/oleObject" Target="../embeddings/oleObject15.bin"/><Relationship Id="rId4" Type="http://schemas.openxmlformats.org/officeDocument/2006/relationships/image" Target="../media/image65.png"/></Relationships>
</file>

<file path=ppt/slides/_rels/slide65.xml.rels><?xml version="1.0" encoding="UTF-8" standalone="yes"?>
<Relationships xmlns="http://schemas.openxmlformats.org/package/2006/relationships"><Relationship Id="rId3" Type="http://schemas.openxmlformats.org/officeDocument/2006/relationships/notesSlide" Target="../notesSlides/notesSlide39.xml"/><Relationship Id="rId2" Type="http://schemas.openxmlformats.org/officeDocument/2006/relationships/slideLayout" Target="../slideLayouts/slideLayout2.xml"/><Relationship Id="rId1" Type="http://schemas.openxmlformats.org/officeDocument/2006/relationships/vmlDrawing" Target="../drawings/vmlDrawing13.vml"/><Relationship Id="rId5" Type="http://schemas.openxmlformats.org/officeDocument/2006/relationships/oleObject" Target="../embeddings/oleObject17.bin"/><Relationship Id="rId4" Type="http://schemas.openxmlformats.org/officeDocument/2006/relationships/oleObject" Target="../embeddings/oleObject16.bin"/></Relationships>
</file>

<file path=ppt/slides/_rels/slide66.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70.png"/><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notesSlide" Target="../notesSlides/notesSlide41.xml"/><Relationship Id="rId2" Type="http://schemas.openxmlformats.org/officeDocument/2006/relationships/slideLayout" Target="../slideLayouts/slideLayout2.xml"/><Relationship Id="rId1" Type="http://schemas.openxmlformats.org/officeDocument/2006/relationships/vmlDrawing" Target="../drawings/vmlDrawing14.vml"/><Relationship Id="rId6" Type="http://schemas.openxmlformats.org/officeDocument/2006/relationships/oleObject" Target="../embeddings/oleObject18.bin"/><Relationship Id="rId5" Type="http://schemas.openxmlformats.org/officeDocument/2006/relationships/image" Target="../media/image74.png"/><Relationship Id="rId4" Type="http://schemas.openxmlformats.org/officeDocument/2006/relationships/image" Target="../media/image73.png"/></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44.xml"/><Relationship Id="rId1" Type="http://schemas.openxmlformats.org/officeDocument/2006/relationships/slideLayout" Target="../slideLayouts/slideLayout2.xml"/><Relationship Id="rId4" Type="http://schemas.openxmlformats.org/officeDocument/2006/relationships/image" Target="../media/image75.png"/></Relationships>
</file>

<file path=ppt/slides/_rels/slide72.xml.rels><?xml version="1.0" encoding="UTF-8" standalone="yes"?>
<Relationships xmlns="http://schemas.openxmlformats.org/package/2006/relationships"><Relationship Id="rId3" Type="http://schemas.openxmlformats.org/officeDocument/2006/relationships/oleObject" Target="../embeddings/oleObject19.bin"/><Relationship Id="rId2" Type="http://schemas.openxmlformats.org/officeDocument/2006/relationships/slideLayout" Target="../slideLayouts/slideLayout6.xml"/><Relationship Id="rId1" Type="http://schemas.openxmlformats.org/officeDocument/2006/relationships/vmlDrawing" Target="../drawings/vmlDrawing15.v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75.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sz="quarter"/>
          </p:nvPr>
        </p:nvSpPr>
        <p:spPr>
          <a:xfrm>
            <a:off x="457200" y="533400"/>
            <a:ext cx="8229600" cy="838200"/>
          </a:xfrm>
        </p:spPr>
        <p:txBody>
          <a:bodyPr/>
          <a:lstStyle/>
          <a:p>
            <a:pPr eaLnBrk="1" hangingPunct="1"/>
            <a:r>
              <a:rPr lang="en-US" altLang="en-US" smtClean="0">
                <a:solidFill>
                  <a:srgbClr val="003399"/>
                </a:solidFill>
              </a:rPr>
              <a:t>Econometric Analysis of Panel Data</a:t>
            </a:r>
          </a:p>
        </p:txBody>
      </p:sp>
      <p:pic>
        <p:nvPicPr>
          <p:cNvPr id="5124" name="Picture 22" descr="Cameron-Trivedi"/>
          <p:cNvPicPr>
            <a:picLocks noGrp="1" noChangeAspect="1" noChangeArrowheads="1"/>
          </p:cNvPicPr>
          <p:nvPr>
            <p:ph sz="quarter" idx="2"/>
          </p:nvPr>
        </p:nvPicPr>
        <p:blipFill>
          <a:blip r:embed="rId3" cstate="print">
            <a:extLst>
              <a:ext uri="{28A0092B-C50C-407E-A947-70E740481C1C}">
                <a14:useLocalDpi xmlns="" xmlns:a14="http://schemas.microsoft.com/office/drawing/2010/main" val="0"/>
              </a:ext>
            </a:extLst>
          </a:blip>
          <a:srcRect/>
          <a:stretch>
            <a:fillRect/>
          </a:stretch>
        </p:blipFill>
        <p:spPr>
          <a:xfrm>
            <a:off x="3886200" y="3962400"/>
            <a:ext cx="1511300" cy="2286000"/>
          </a:xfrm>
          <a:noFill/>
        </p:spPr>
      </p:pic>
      <p:sp>
        <p:nvSpPr>
          <p:cNvPr id="5125" name="Rectangle 3"/>
          <p:cNvSpPr>
            <a:spLocks noGrp="1" noChangeArrowheads="1"/>
          </p:cNvSpPr>
          <p:nvPr>
            <p:ph sz="quarter" idx="3"/>
          </p:nvPr>
        </p:nvSpPr>
        <p:spPr>
          <a:xfrm>
            <a:off x="1981200" y="2133600"/>
            <a:ext cx="3200400" cy="1143000"/>
          </a:xfrm>
        </p:spPr>
        <p:txBody>
          <a:bodyPr/>
          <a:lstStyle/>
          <a:p>
            <a:pPr marL="0" indent="0" eaLnBrk="1" hangingPunct="1">
              <a:buFont typeface="Wingdings" panose="05000000000000000000" pitchFamily="2" charset="2"/>
              <a:buNone/>
            </a:pPr>
            <a:r>
              <a:rPr lang="en-US" altLang="en-US" sz="2000" smtClean="0">
                <a:latin typeface="Arial" panose="020B0604020202020204" pitchFamily="34" charset="0"/>
              </a:rPr>
              <a:t>William Greene</a:t>
            </a:r>
          </a:p>
          <a:p>
            <a:pPr marL="0" indent="0" eaLnBrk="1" hangingPunct="1">
              <a:buFont typeface="Wingdings" panose="05000000000000000000" pitchFamily="2" charset="2"/>
              <a:buNone/>
            </a:pPr>
            <a:r>
              <a:rPr lang="en-US" altLang="en-US" sz="2000" smtClean="0">
                <a:latin typeface="Arial" panose="020B0604020202020204" pitchFamily="34" charset="0"/>
              </a:rPr>
              <a:t>Department of Economics</a:t>
            </a:r>
          </a:p>
          <a:p>
            <a:pPr marL="0" indent="0" eaLnBrk="1" hangingPunct="1">
              <a:buFont typeface="Wingdings" panose="05000000000000000000" pitchFamily="2" charset="2"/>
              <a:buNone/>
            </a:pPr>
            <a:r>
              <a:rPr lang="en-US" altLang="en-US" sz="2000" smtClean="0">
                <a:latin typeface="Arial" panose="020B0604020202020204" pitchFamily="34" charset="0"/>
              </a:rPr>
              <a:t>University of South Florida</a:t>
            </a:r>
          </a:p>
        </p:txBody>
      </p:sp>
      <p:pic>
        <p:nvPicPr>
          <p:cNvPr id="5126" name="Picture 8"/>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457200" y="3962400"/>
            <a:ext cx="1503363" cy="2286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9050">
                <a:solidFill>
                  <a:srgbClr val="000000"/>
                </a:solidFill>
                <a:miter lim="800000"/>
                <a:headEnd/>
                <a:tailEnd/>
              </a14:hiddenLine>
            </a:ext>
          </a:extLst>
        </p:spPr>
      </p:pic>
      <p:pic>
        <p:nvPicPr>
          <p:cNvPr id="5127" name="Picture 9"/>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a:off x="5257800" y="1728788"/>
            <a:ext cx="1666875" cy="19288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9050">
                <a:solidFill>
                  <a:srgbClr val="000000"/>
                </a:solidFill>
                <a:miter lim="800000"/>
                <a:headEnd/>
                <a:tailEnd/>
              </a14:hiddenLine>
            </a:ext>
          </a:extLst>
        </p:spPr>
      </p:pic>
      <p:pic>
        <p:nvPicPr>
          <p:cNvPr id="5128" name="Picture 10"/>
          <p:cNvPicPr>
            <a:picLocks noChangeAspect="1" noChangeArrowheads="1"/>
          </p:cNvPicPr>
          <p:nvPr/>
        </p:nvPicPr>
        <p:blipFill>
          <a:blip r:embed="rId6" cstate="print">
            <a:extLst>
              <a:ext uri="{28A0092B-C50C-407E-A947-70E740481C1C}">
                <a14:useLocalDpi xmlns="" xmlns:a14="http://schemas.microsoft.com/office/drawing/2010/main" val="0"/>
              </a:ext>
            </a:extLst>
          </a:blip>
          <a:srcRect/>
          <a:stretch>
            <a:fillRect/>
          </a:stretch>
        </p:blipFill>
        <p:spPr bwMode="auto">
          <a:xfrm>
            <a:off x="7162800" y="3962400"/>
            <a:ext cx="1462088" cy="22288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9050">
                <a:solidFill>
                  <a:srgbClr val="000000"/>
                </a:solidFill>
                <a:miter lim="800000"/>
                <a:headEnd/>
                <a:tailEnd/>
              </a14:hiddenLine>
            </a:ext>
          </a:extLst>
        </p:spPr>
      </p:pic>
      <p:pic>
        <p:nvPicPr>
          <p:cNvPr id="5129" name="Picture 10"/>
          <p:cNvPicPr>
            <a:picLocks noChangeAspect="1"/>
          </p:cNvPicPr>
          <p:nvPr/>
        </p:nvPicPr>
        <p:blipFill>
          <a:blip r:embed="rId7" cstate="print">
            <a:extLst>
              <a:ext uri="{28A0092B-C50C-407E-A947-70E740481C1C}">
                <a14:useLocalDpi xmlns="" xmlns:a14="http://schemas.microsoft.com/office/drawing/2010/main" val="0"/>
              </a:ext>
            </a:extLst>
          </a:blip>
          <a:srcRect/>
          <a:stretch>
            <a:fillRect/>
          </a:stretch>
        </p:blipFill>
        <p:spPr bwMode="auto">
          <a:xfrm>
            <a:off x="2108200" y="3984625"/>
            <a:ext cx="1604963" cy="22780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5130" name="Picture 11"/>
          <p:cNvPicPr>
            <a:picLocks noChangeAspect="1" noChangeArrowheads="1"/>
          </p:cNvPicPr>
          <p:nvPr/>
        </p:nvPicPr>
        <p:blipFill>
          <a:blip r:embed="rId8" cstate="print">
            <a:extLst>
              <a:ext uri="{28A0092B-C50C-407E-A947-70E740481C1C}">
                <a14:useLocalDpi xmlns="" xmlns:a14="http://schemas.microsoft.com/office/drawing/2010/main" val="0"/>
              </a:ext>
            </a:extLst>
          </a:blip>
          <a:srcRect/>
          <a:stretch>
            <a:fillRect/>
          </a:stretch>
        </p:blipFill>
        <p:spPr bwMode="auto">
          <a:xfrm>
            <a:off x="5486400" y="3962400"/>
            <a:ext cx="1549400" cy="23193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9050">
                <a:solidFill>
                  <a:srgbClr val="000000"/>
                </a:solidFill>
                <a:miter lim="800000"/>
                <a:headEnd/>
                <a:tailEnd/>
              </a14:hiddenLine>
            </a:ext>
          </a:extLst>
        </p:spPr>
      </p:pic>
      <p:pic>
        <p:nvPicPr>
          <p:cNvPr id="5131" name="Picture 12"/>
          <p:cNvPicPr>
            <a:picLocks noChangeAspect="1" noChangeArrowheads="1"/>
          </p:cNvPicPr>
          <p:nvPr/>
        </p:nvPicPr>
        <p:blipFill>
          <a:blip r:embed="rId9" cstate="print">
            <a:extLst>
              <a:ext uri="{28A0092B-C50C-407E-A947-70E740481C1C}">
                <a14:useLocalDpi xmlns="" xmlns:a14="http://schemas.microsoft.com/office/drawing/2010/main" val="0"/>
              </a:ext>
            </a:extLst>
          </a:blip>
          <a:srcRect/>
          <a:stretch>
            <a:fillRect/>
          </a:stretch>
        </p:blipFill>
        <p:spPr bwMode="auto">
          <a:xfrm>
            <a:off x="7162800" y="1676400"/>
            <a:ext cx="1477963" cy="21002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9050">
                <a:solidFill>
                  <a:srgbClr val="000000"/>
                </a:solidFill>
                <a:miter lim="800000"/>
                <a:headEnd/>
                <a:tailEnd/>
              </a14:hiddenLine>
            </a:ext>
          </a:extLst>
        </p:spPr>
      </p:pic>
      <p:pic>
        <p:nvPicPr>
          <p:cNvPr id="13" name="Picture 2"/>
          <p:cNvPicPr>
            <a:picLocks noGrp="1" noChangeAspect="1" noChangeArrowheads="1"/>
          </p:cNvPicPr>
          <p:nvPr>
            <p:ph sz="quarter" idx="1"/>
          </p:nvPr>
        </p:nvPicPr>
        <p:blipFill>
          <a:blip r:embed="rId10" cstate="print"/>
          <a:srcRect/>
          <a:stretch>
            <a:fillRect/>
          </a:stretch>
        </p:blipFill>
        <p:spPr bwMode="auto">
          <a:xfrm>
            <a:off x="439948" y="1905000"/>
            <a:ext cx="1523999" cy="192246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457200" y="1066800"/>
            <a:ext cx="8229600" cy="530225"/>
          </a:xfrm>
        </p:spPr>
        <p:txBody>
          <a:bodyPr/>
          <a:lstStyle/>
          <a:p>
            <a:pPr eaLnBrk="1" hangingPunct="1"/>
            <a:r>
              <a:rPr lang="en-US" altLang="en-US" sz="3600" b="1" smtClean="0">
                <a:solidFill>
                  <a:schemeClr val="tx1"/>
                </a:solidFill>
              </a:rPr>
              <a:t>Objectives in Model Building</a:t>
            </a:r>
          </a:p>
        </p:txBody>
      </p:sp>
      <p:sp>
        <p:nvSpPr>
          <p:cNvPr id="13315" name="Rectangle 3"/>
          <p:cNvSpPr>
            <a:spLocks noGrp="1" noChangeArrowheads="1"/>
          </p:cNvSpPr>
          <p:nvPr>
            <p:ph idx="1"/>
          </p:nvPr>
        </p:nvSpPr>
        <p:spPr>
          <a:xfrm>
            <a:off x="1371600" y="1828800"/>
            <a:ext cx="7162800" cy="3886200"/>
          </a:xfrm>
        </p:spPr>
        <p:txBody>
          <a:bodyPr/>
          <a:lstStyle/>
          <a:p>
            <a:pPr eaLnBrk="1" hangingPunct="1">
              <a:lnSpc>
                <a:spcPct val="90000"/>
              </a:lnSpc>
            </a:pPr>
            <a:r>
              <a:rPr lang="en-US" altLang="en-US" sz="2000" b="1" smtClean="0">
                <a:latin typeface="Arial" panose="020B0604020202020204" pitchFamily="34" charset="0"/>
              </a:rPr>
              <a:t>What is THE MODEL?</a:t>
            </a:r>
          </a:p>
          <a:p>
            <a:pPr eaLnBrk="1" hangingPunct="1">
              <a:lnSpc>
                <a:spcPct val="90000"/>
              </a:lnSpc>
            </a:pPr>
            <a:r>
              <a:rPr lang="en-US" altLang="en-US" sz="2000" b="1" smtClean="0">
                <a:latin typeface="Arial" panose="020B0604020202020204" pitchFamily="34" charset="0"/>
              </a:rPr>
              <a:t>Specification</a:t>
            </a:r>
            <a:r>
              <a:rPr lang="en-US" altLang="en-US" sz="2000" smtClean="0">
                <a:latin typeface="Arial" panose="020B0604020202020204" pitchFamily="34" charset="0"/>
              </a:rPr>
              <a:t>: guided by underlying theory</a:t>
            </a:r>
          </a:p>
          <a:p>
            <a:pPr lvl="1">
              <a:lnSpc>
                <a:spcPct val="90000"/>
              </a:lnSpc>
            </a:pPr>
            <a:r>
              <a:rPr lang="en-US" altLang="en-US" sz="1600" smtClean="0">
                <a:latin typeface="Arial" panose="020B0604020202020204" pitchFamily="34" charset="0"/>
              </a:rPr>
              <a:t>Modeling framework</a:t>
            </a:r>
          </a:p>
          <a:p>
            <a:pPr lvl="1">
              <a:lnSpc>
                <a:spcPct val="90000"/>
              </a:lnSpc>
            </a:pPr>
            <a:r>
              <a:rPr lang="en-US" altLang="en-US" sz="1600" smtClean="0">
                <a:latin typeface="Arial" panose="020B0604020202020204" pitchFamily="34" charset="0"/>
              </a:rPr>
              <a:t>Functional forms</a:t>
            </a:r>
          </a:p>
          <a:p>
            <a:pPr eaLnBrk="1" hangingPunct="1">
              <a:lnSpc>
                <a:spcPct val="90000"/>
              </a:lnSpc>
            </a:pPr>
            <a:r>
              <a:rPr lang="en-US" altLang="en-US" sz="2000" b="1" smtClean="0">
                <a:latin typeface="Arial" panose="020B0604020202020204" pitchFamily="34" charset="0"/>
              </a:rPr>
              <a:t>Estimation</a:t>
            </a:r>
            <a:r>
              <a:rPr lang="en-US" altLang="en-US" sz="2000" smtClean="0">
                <a:latin typeface="Arial" panose="020B0604020202020204" pitchFamily="34" charset="0"/>
              </a:rPr>
              <a:t>: coefficients, partial effects, model implications – policy analysis (effectiveness)</a:t>
            </a:r>
          </a:p>
          <a:p>
            <a:pPr eaLnBrk="1" hangingPunct="1">
              <a:lnSpc>
                <a:spcPct val="90000"/>
              </a:lnSpc>
            </a:pPr>
            <a:r>
              <a:rPr lang="en-US" altLang="en-US" sz="2000" b="1" smtClean="0">
                <a:latin typeface="Arial" panose="020B0604020202020204" pitchFamily="34" charset="0"/>
              </a:rPr>
              <a:t>Statistical inference</a:t>
            </a:r>
            <a:r>
              <a:rPr lang="en-US" altLang="en-US" sz="2000" smtClean="0">
                <a:latin typeface="Arial" panose="020B0604020202020204" pitchFamily="34" charset="0"/>
              </a:rPr>
              <a:t>: hypothesis testing </a:t>
            </a:r>
          </a:p>
          <a:p>
            <a:pPr eaLnBrk="1" hangingPunct="1">
              <a:lnSpc>
                <a:spcPct val="90000"/>
              </a:lnSpc>
            </a:pPr>
            <a:r>
              <a:rPr lang="en-US" altLang="en-US" sz="2000" b="1" smtClean="0">
                <a:latin typeface="Arial" panose="020B0604020202020204" pitchFamily="34" charset="0"/>
              </a:rPr>
              <a:t>Prediction</a:t>
            </a:r>
            <a:r>
              <a:rPr lang="en-US" altLang="en-US" sz="2000" smtClean="0">
                <a:latin typeface="Arial" panose="020B0604020202020204" pitchFamily="34" charset="0"/>
              </a:rPr>
              <a:t>: individual and aggregate</a:t>
            </a:r>
          </a:p>
          <a:p>
            <a:pPr eaLnBrk="1" hangingPunct="1">
              <a:lnSpc>
                <a:spcPct val="90000"/>
              </a:lnSpc>
            </a:pPr>
            <a:r>
              <a:rPr lang="en-US" altLang="en-US" sz="2000" b="1" smtClean="0">
                <a:latin typeface="Arial" panose="020B0604020202020204" pitchFamily="34" charset="0"/>
              </a:rPr>
              <a:t>Model assessment </a:t>
            </a:r>
            <a:r>
              <a:rPr lang="en-US" altLang="en-US" sz="2000" smtClean="0">
                <a:latin typeface="Arial" panose="020B0604020202020204" pitchFamily="34" charset="0"/>
              </a:rPr>
              <a:t>(fit, adequacy) and evaluation</a:t>
            </a:r>
          </a:p>
          <a:p>
            <a:pPr eaLnBrk="1" hangingPunct="1">
              <a:lnSpc>
                <a:spcPct val="90000"/>
              </a:lnSpc>
            </a:pPr>
            <a:r>
              <a:rPr lang="en-US" altLang="en-US" sz="2000" b="1" smtClean="0">
                <a:latin typeface="Arial" panose="020B0604020202020204" pitchFamily="34" charset="0"/>
              </a:rPr>
              <a:t>Model extensions</a:t>
            </a:r>
          </a:p>
          <a:p>
            <a:pPr lvl="1">
              <a:lnSpc>
                <a:spcPct val="90000"/>
              </a:lnSpc>
            </a:pPr>
            <a:r>
              <a:rPr lang="en-US" altLang="en-US" sz="1600" smtClean="0">
                <a:latin typeface="Arial" panose="020B0604020202020204" pitchFamily="34" charset="0"/>
              </a:rPr>
              <a:t>Interdependencies, multiple part models</a:t>
            </a:r>
          </a:p>
          <a:p>
            <a:pPr lvl="1">
              <a:lnSpc>
                <a:spcPct val="90000"/>
              </a:lnSpc>
            </a:pPr>
            <a:r>
              <a:rPr lang="en-US" altLang="en-US" sz="1600" smtClean="0">
                <a:latin typeface="Arial" panose="020B0604020202020204" pitchFamily="34" charset="0"/>
              </a:rPr>
              <a:t>Heterogeneity</a:t>
            </a:r>
          </a:p>
          <a:p>
            <a:pPr lvl="1">
              <a:lnSpc>
                <a:spcPct val="90000"/>
              </a:lnSpc>
            </a:pPr>
            <a:r>
              <a:rPr lang="en-US" altLang="en-US" sz="1600" smtClean="0">
                <a:latin typeface="Arial" panose="020B0604020202020204" pitchFamily="34" charset="0"/>
              </a:rPr>
              <a:t>Endogeneity</a:t>
            </a:r>
          </a:p>
          <a:p>
            <a:pPr>
              <a:lnSpc>
                <a:spcPct val="90000"/>
              </a:lnSpc>
            </a:pPr>
            <a:r>
              <a:rPr lang="en-US" altLang="en-US" sz="2000" b="1" smtClean="0">
                <a:latin typeface="Arial" panose="020B0604020202020204" pitchFamily="34" charset="0"/>
              </a:rPr>
              <a:t>Exploration</a:t>
            </a:r>
            <a:r>
              <a:rPr lang="en-US" altLang="en-US" sz="2000" smtClean="0">
                <a:latin typeface="Arial" panose="020B0604020202020204" pitchFamily="34" charset="0"/>
              </a:rPr>
              <a:t>: Estimation and inference methods</a:t>
            </a:r>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idx="4294967295"/>
          </p:nvPr>
        </p:nvSpPr>
        <p:spPr>
          <a:xfrm>
            <a:off x="533400" y="1219200"/>
            <a:ext cx="8229600" cy="530225"/>
          </a:xfrm>
        </p:spPr>
        <p:txBody>
          <a:bodyPr/>
          <a:lstStyle/>
          <a:p>
            <a:pPr eaLnBrk="1" hangingPunct="1"/>
            <a:r>
              <a:rPr lang="en-US" altLang="en-US" sz="3600" b="1" smtClean="0">
                <a:solidFill>
                  <a:schemeClr val="tx1"/>
                </a:solidFill>
              </a:rPr>
              <a:t>Application: Health Care</a:t>
            </a:r>
          </a:p>
        </p:txBody>
      </p:sp>
      <p:sp>
        <p:nvSpPr>
          <p:cNvPr id="17411" name="Text Box 3"/>
          <p:cNvSpPr txBox="1">
            <a:spLocks noChangeArrowheads="1"/>
          </p:cNvSpPr>
          <p:nvPr/>
        </p:nvSpPr>
        <p:spPr bwMode="auto">
          <a:xfrm>
            <a:off x="609600" y="1968500"/>
            <a:ext cx="8382000" cy="40005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9050">
                <a:solidFill>
                  <a:srgbClr val="000000"/>
                </a:solidFill>
                <a:miter lim="800000"/>
                <a:headEnd/>
                <a:tailEnd/>
              </a14:hiddenLine>
            </a:ext>
          </a:extLst>
        </p:spPr>
        <p:txBody>
          <a:bodyP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a:spcBef>
                <a:spcPct val="50000"/>
              </a:spcBef>
            </a:pPr>
            <a:r>
              <a:rPr lang="en-US" altLang="en-US" sz="1600" b="1">
                <a:solidFill>
                  <a:srgbClr val="FF3300"/>
                </a:solidFill>
              </a:rPr>
              <a:t>German Health Care Usage Data</a:t>
            </a:r>
            <a:r>
              <a:rPr lang="en-US" altLang="en-US" sz="1400" b="1"/>
              <a:t>, 7,293 Individuals, Varying Numbers of Periods</a:t>
            </a:r>
            <a:r>
              <a:rPr lang="en-US" altLang="en-US" sz="1400"/>
              <a:t/>
            </a:r>
            <a:br>
              <a:rPr lang="en-US" altLang="en-US" sz="1400"/>
            </a:br>
            <a:r>
              <a:rPr lang="en-US" altLang="en-US" sz="1400"/>
              <a:t>Data downloaded from Journal of Applied Econometrics Archive. They can be used for regression, count models, binary choice, ordered choice, and bivariate binary choice.  There are altogether 27,326 observations.  The number of observations ranges from 1 to 7.  (Frequencies are: 1=1525, 2=2158, 3=825, 4=926, 5=1051, 6=1000, 7=987).  </a:t>
            </a:r>
            <a:br>
              <a:rPr lang="en-US" altLang="en-US" sz="1400"/>
            </a:br>
            <a:r>
              <a:rPr lang="en-US" altLang="en-US" sz="1400" b="1"/>
              <a:t>Variables in the file are</a:t>
            </a:r>
            <a:r>
              <a:rPr lang="en-US" altLang="en-US" sz="1400"/>
              <a:t/>
            </a:r>
            <a:br>
              <a:rPr lang="en-US" altLang="en-US" sz="1400"/>
            </a:br>
            <a:r>
              <a:rPr lang="en-US" altLang="en-US" sz="1400"/>
              <a:t>                   </a:t>
            </a:r>
            <a:r>
              <a:rPr lang="en-US" altLang="en-US" sz="1400" b="1"/>
              <a:t>DOCTOR  	=  1(Number of doctor visits &gt; 0)</a:t>
            </a:r>
            <a:br>
              <a:rPr lang="en-US" altLang="en-US" sz="1400" b="1"/>
            </a:br>
            <a:r>
              <a:rPr lang="en-US" altLang="en-US" sz="1400" b="1"/>
              <a:t>                   HOSPITAL	=  1(Number of hospital visits &gt; 0)</a:t>
            </a:r>
          </a:p>
          <a:p>
            <a:r>
              <a:rPr lang="en-US" altLang="en-US" sz="1400" b="1"/>
              <a:t>                   HSAT       	=  health satisfaction, coded 0 (low) - 10 (high)  </a:t>
            </a:r>
          </a:p>
          <a:p>
            <a:r>
              <a:rPr lang="en-US" altLang="en-US" sz="1400" b="1">
                <a:solidFill>
                  <a:srgbClr val="FF3300"/>
                </a:solidFill>
              </a:rPr>
              <a:t>                   </a:t>
            </a:r>
            <a:r>
              <a:rPr lang="en-US" altLang="en-US" sz="1400" b="1"/>
              <a:t>DOCVIS    	=  number of doctor visits in last three months</a:t>
            </a:r>
            <a:br>
              <a:rPr lang="en-US" altLang="en-US" sz="1400" b="1"/>
            </a:br>
            <a:r>
              <a:rPr lang="en-US" altLang="en-US" sz="1400" b="1"/>
              <a:t>                   HOSPVIS  	=  number of hospital visits in last calendar year</a:t>
            </a:r>
            <a:r>
              <a:rPr lang="en-US" altLang="en-US" sz="1400" b="1">
                <a:solidFill>
                  <a:srgbClr val="FF3300"/>
                </a:solidFill>
              </a:rPr>
              <a:t/>
            </a:r>
            <a:br>
              <a:rPr lang="en-US" altLang="en-US" sz="1400" b="1">
                <a:solidFill>
                  <a:srgbClr val="FF3300"/>
                </a:solidFill>
              </a:rPr>
            </a:br>
            <a:r>
              <a:rPr lang="en-US" altLang="en-US" sz="1400" b="1">
                <a:solidFill>
                  <a:srgbClr val="FF3300"/>
                </a:solidFill>
              </a:rPr>
              <a:t>                   </a:t>
            </a:r>
            <a:r>
              <a:rPr lang="en-US" altLang="en-US" sz="1400" b="1"/>
              <a:t>PUBLIC    	=  insured in public health insurance = 1; otherwise = 0</a:t>
            </a:r>
            <a:br>
              <a:rPr lang="en-US" altLang="en-US" sz="1400" b="1"/>
            </a:br>
            <a:r>
              <a:rPr lang="en-US" altLang="en-US" sz="1400" b="1"/>
              <a:t>                   ADDON 	=  insured by add-on insurance = 1; otherswise = 0</a:t>
            </a:r>
          </a:p>
          <a:p>
            <a:r>
              <a:rPr lang="en-US" altLang="en-US" sz="1400"/>
              <a:t>                   </a:t>
            </a:r>
            <a:r>
              <a:rPr lang="en-US" altLang="en-US" sz="1400" b="1"/>
              <a:t>HHNINC 	=  household nominal monthly net income in German marks / 10000</a:t>
            </a:r>
            <a:r>
              <a:rPr lang="en-US" altLang="en-US" sz="1400"/>
              <a:t>.</a:t>
            </a:r>
          </a:p>
          <a:p>
            <a:r>
              <a:rPr lang="en-US" altLang="en-US" sz="1400"/>
              <a:t>                                             (4 observations with income=0 were dropped)</a:t>
            </a:r>
            <a:br>
              <a:rPr lang="en-US" altLang="en-US" sz="1400"/>
            </a:br>
            <a:r>
              <a:rPr lang="en-US" altLang="en-US" sz="1400"/>
              <a:t>                   </a:t>
            </a:r>
            <a:r>
              <a:rPr lang="en-US" altLang="en-US" sz="1400" b="1"/>
              <a:t>HHKIDS 	=  children under age 16 in the household = 1; otherwise = 0</a:t>
            </a:r>
            <a:br>
              <a:rPr lang="en-US" altLang="en-US" sz="1400" b="1"/>
            </a:br>
            <a:r>
              <a:rPr lang="en-US" altLang="en-US" sz="1400" b="1"/>
              <a:t>                   EDUC 	=  years of schooling </a:t>
            </a:r>
          </a:p>
          <a:p>
            <a:r>
              <a:rPr lang="en-US" altLang="en-US" sz="1400" b="1"/>
              <a:t>                   AGE 	=  age in years</a:t>
            </a:r>
          </a:p>
          <a:p>
            <a:r>
              <a:rPr lang="en-US" altLang="en-US" sz="1400" b="1"/>
              <a:t>                   MARRIED 	=  marital status</a:t>
            </a:r>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228600" y="1143000"/>
            <a:ext cx="8767763" cy="5334000"/>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
        <p:nvSpPr>
          <p:cNvPr id="19459" name="Rectangle 4"/>
          <p:cNvSpPr>
            <a:spLocks noChangeArrowheads="1"/>
          </p:cNvSpPr>
          <p:nvPr/>
        </p:nvSpPr>
        <p:spPr bwMode="auto">
          <a:xfrm>
            <a:off x="228600" y="4800600"/>
            <a:ext cx="6781800" cy="228600"/>
          </a:xfrm>
          <a:prstGeom prst="rect">
            <a:avLst/>
          </a:prstGeom>
          <a:solidFill>
            <a:srgbClr val="FF0000">
              <a:alpha val="25882"/>
            </a:srgbClr>
          </a:solidFill>
          <a:ln w="19050" algn="ctr">
            <a:solidFill>
              <a:schemeClr val="tx1"/>
            </a:solidFill>
            <a:round/>
            <a:headEnd/>
            <a:tailEnd/>
          </a:ln>
        </p:spPr>
        <p:txBody>
          <a:bodyPr wrap="none"/>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endParaRPr lang="en-US" altLang="en-US"/>
          </a:p>
        </p:txBody>
      </p:sp>
      <p:sp>
        <p:nvSpPr>
          <p:cNvPr id="19460" name="Rectangle 5"/>
          <p:cNvSpPr>
            <a:spLocks noChangeArrowheads="1"/>
          </p:cNvSpPr>
          <p:nvPr/>
        </p:nvSpPr>
        <p:spPr bwMode="auto">
          <a:xfrm>
            <a:off x="2057400" y="5410200"/>
            <a:ext cx="6477000" cy="228600"/>
          </a:xfrm>
          <a:prstGeom prst="rect">
            <a:avLst/>
          </a:prstGeom>
          <a:solidFill>
            <a:srgbClr val="FF0000">
              <a:alpha val="25882"/>
            </a:srgbClr>
          </a:solidFill>
          <a:ln w="19050" algn="ctr">
            <a:solidFill>
              <a:schemeClr val="tx1"/>
            </a:solidFill>
            <a:round/>
            <a:headEnd/>
            <a:tailEnd/>
          </a:ln>
        </p:spPr>
        <p:txBody>
          <a:bodyPr wrap="none"/>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endParaRPr lang="en-US" alt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2578" name="Picture 2"/>
          <p:cNvPicPr>
            <a:picLocks noChangeAspect="1" noChangeArrowheads="1"/>
          </p:cNvPicPr>
          <p:nvPr/>
        </p:nvPicPr>
        <p:blipFill>
          <a:blip r:embed="rId2" cstate="print"/>
          <a:srcRect/>
          <a:stretch>
            <a:fillRect/>
          </a:stretch>
        </p:blipFill>
        <p:spPr bwMode="auto">
          <a:xfrm>
            <a:off x="609600" y="2057400"/>
            <a:ext cx="8131834" cy="3733800"/>
          </a:xfrm>
          <a:prstGeom prst="rect">
            <a:avLst/>
          </a:prstGeom>
          <a:noFill/>
          <a:ln w="9525">
            <a:noFill/>
            <a:miter lim="800000"/>
            <a:headEnd/>
            <a:tailEnd/>
          </a:ln>
          <a:effectLst/>
        </p:spPr>
      </p:pic>
      <p:sp>
        <p:nvSpPr>
          <p:cNvPr id="3" name="TextBox 2"/>
          <p:cNvSpPr txBox="1"/>
          <p:nvPr/>
        </p:nvSpPr>
        <p:spPr>
          <a:xfrm>
            <a:off x="914400" y="914400"/>
            <a:ext cx="7903234" cy="830997"/>
          </a:xfrm>
          <a:prstGeom prst="rect">
            <a:avLst/>
          </a:prstGeom>
          <a:noFill/>
        </p:spPr>
        <p:txBody>
          <a:bodyPr wrap="square" rtlCol="0">
            <a:spAutoFit/>
          </a:bodyPr>
          <a:lstStyle/>
          <a:p>
            <a:r>
              <a:rPr lang="en-US" sz="2400" b="1" dirty="0" smtClean="0">
                <a:latin typeface="Arial" panose="020B0604020202020204" pitchFamily="34" charset="0"/>
                <a:cs typeface="Arial" panose="020B0604020202020204" pitchFamily="34" charset="0"/>
              </a:rPr>
              <a:t>This study analyzes ‘self assessed health’ coded</a:t>
            </a:r>
          </a:p>
          <a:p>
            <a:r>
              <a:rPr lang="en-US" sz="2400" b="1" dirty="0">
                <a:latin typeface="Arial" panose="020B0604020202020204" pitchFamily="34" charset="0"/>
                <a:cs typeface="Arial" panose="020B0604020202020204" pitchFamily="34" charset="0"/>
              </a:rPr>
              <a:t> </a:t>
            </a:r>
            <a:r>
              <a:rPr lang="en-US" sz="2400" b="1" dirty="0" smtClean="0">
                <a:latin typeface="Arial" panose="020B0604020202020204" pitchFamily="34" charset="0"/>
                <a:cs typeface="Arial" panose="020B0604020202020204" pitchFamily="34" charset="0"/>
              </a:rPr>
              <a:t>   1,2,3,4,5 = very low, low, med, high very high</a:t>
            </a:r>
            <a:endParaRPr lang="en-US" sz="2400" b="1" dirty="0">
              <a:latin typeface="Arial" panose="020B0604020202020204" pitchFamily="34" charset="0"/>
              <a:cs typeface="Arial" panose="020B0604020202020204"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stretch>
            <a:fillRect/>
          </a:stretch>
        </p:blipFill>
        <p:spPr>
          <a:xfrm>
            <a:off x="152400" y="1600200"/>
            <a:ext cx="8882062" cy="888993"/>
          </a:xfrm>
          <a:prstGeom prst="rect">
            <a:avLst/>
          </a:prstGeom>
        </p:spPr>
      </p:pic>
      <p:graphicFrame>
        <p:nvGraphicFramePr>
          <p:cNvPr id="3" name="Object 2"/>
          <p:cNvGraphicFramePr>
            <a:graphicFrameLocks noChangeAspect="1"/>
          </p:cNvGraphicFramePr>
          <p:nvPr>
            <p:extLst>
              <p:ext uri="{D42A27DB-BD31-4B8C-83A1-F6EECF244321}">
                <p14:modId xmlns="" xmlns:p14="http://schemas.microsoft.com/office/powerpoint/2010/main" val="231359000"/>
              </p:ext>
            </p:extLst>
          </p:nvPr>
        </p:nvGraphicFramePr>
        <p:xfrm>
          <a:off x="304800" y="3429000"/>
          <a:ext cx="7524750" cy="2041525"/>
        </p:xfrm>
        <a:graphic>
          <a:graphicData uri="http://schemas.openxmlformats.org/presentationml/2006/ole">
            <p:oleObj spid="_x0000_s187394" name="Equation" r:id="rId4" imgW="3746160" imgH="1015920" progId="Equation.DSMT4">
              <p:embed/>
            </p:oleObj>
          </a:graphicData>
        </a:graphic>
      </p:graphicFrame>
      <p:pic>
        <p:nvPicPr>
          <p:cNvPr id="5" name="Picture 4"/>
          <p:cNvPicPr>
            <a:picLocks noChangeAspect="1"/>
          </p:cNvPicPr>
          <p:nvPr/>
        </p:nvPicPr>
        <p:blipFill>
          <a:blip r:embed="rId5" cstate="print"/>
          <a:stretch>
            <a:fillRect/>
          </a:stretch>
        </p:blipFill>
        <p:spPr>
          <a:xfrm>
            <a:off x="436245" y="2819400"/>
            <a:ext cx="8707755" cy="266700"/>
          </a:xfrm>
          <a:prstGeom prst="rect">
            <a:avLst/>
          </a:prstGeom>
        </p:spPr>
      </p:pic>
      <p:sp>
        <p:nvSpPr>
          <p:cNvPr id="8" name="TextBox 7"/>
          <p:cNvSpPr txBox="1"/>
          <p:nvPr/>
        </p:nvSpPr>
        <p:spPr>
          <a:xfrm>
            <a:off x="2057400" y="914400"/>
            <a:ext cx="6324600" cy="461665"/>
          </a:xfrm>
          <a:prstGeom prst="rect">
            <a:avLst/>
          </a:prstGeom>
          <a:noFill/>
        </p:spPr>
        <p:txBody>
          <a:bodyPr wrap="square" rtlCol="0">
            <a:spAutoFit/>
          </a:bodyPr>
          <a:lstStyle/>
          <a:p>
            <a:r>
              <a:rPr lang="en-US" sz="2400" b="1" smtClean="0"/>
              <a:t>The objective is analysis of partial effects</a:t>
            </a:r>
            <a:endParaRPr lang="en-US" sz="2400" b="1"/>
          </a:p>
        </p:txBody>
      </p:sp>
    </p:spTree>
    <p:extLst>
      <p:ext uri="{BB962C8B-B14F-4D97-AF65-F5344CB8AC3E}">
        <p14:creationId xmlns="" xmlns:p14="http://schemas.microsoft.com/office/powerpoint/2010/main" val="11244817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25" name="Picture 1"/>
          <p:cNvPicPr>
            <a:picLocks noChangeAspect="1" noChangeArrowheads="1"/>
          </p:cNvPicPr>
          <p:nvPr/>
        </p:nvPicPr>
        <p:blipFill>
          <a:blip r:embed="rId2" cstate="print"/>
          <a:srcRect/>
          <a:stretch>
            <a:fillRect/>
          </a:stretch>
        </p:blipFill>
        <p:spPr bwMode="auto">
          <a:xfrm>
            <a:off x="457200" y="990600"/>
            <a:ext cx="7963404" cy="5181600"/>
          </a:xfrm>
          <a:prstGeom prst="rect">
            <a:avLst/>
          </a:prstGeom>
          <a:noFill/>
          <a:ln w="9525">
            <a:noFill/>
            <a:miter lim="800000"/>
            <a:headEnd/>
            <a:tailEnd/>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1"/>
          <p:cNvPicPr>
            <a:picLocks noChangeAspect="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1085850" y="865188"/>
            <a:ext cx="6838950" cy="57642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1507" name="Rectangle 2"/>
          <p:cNvSpPr>
            <a:spLocks noChangeArrowheads="1"/>
          </p:cNvSpPr>
          <p:nvPr/>
        </p:nvSpPr>
        <p:spPr bwMode="auto">
          <a:xfrm>
            <a:off x="1093788" y="954740"/>
            <a:ext cx="6629400" cy="350838"/>
          </a:xfrm>
          <a:prstGeom prst="rect">
            <a:avLst/>
          </a:prstGeom>
          <a:solidFill>
            <a:srgbClr val="FF0000">
              <a:alpha val="25882"/>
            </a:srgbClr>
          </a:solidFill>
          <a:ln w="19050" algn="ctr">
            <a:solidFill>
              <a:schemeClr val="tx1"/>
            </a:solidFill>
            <a:round/>
            <a:headEnd/>
            <a:tailEnd/>
          </a:ln>
        </p:spPr>
        <p:txBody>
          <a:bodyPr wrap="none"/>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endParaRPr lang="en-US" altLang="en-US"/>
          </a:p>
        </p:txBody>
      </p:sp>
      <p:sp>
        <p:nvSpPr>
          <p:cNvPr id="21508" name="Rectangle 3"/>
          <p:cNvSpPr>
            <a:spLocks noChangeArrowheads="1"/>
          </p:cNvSpPr>
          <p:nvPr/>
        </p:nvSpPr>
        <p:spPr bwMode="auto">
          <a:xfrm>
            <a:off x="1066800" y="3623469"/>
            <a:ext cx="6629400" cy="152400"/>
          </a:xfrm>
          <a:prstGeom prst="rect">
            <a:avLst/>
          </a:prstGeom>
          <a:solidFill>
            <a:srgbClr val="FF0000">
              <a:alpha val="25882"/>
            </a:srgbClr>
          </a:solidFill>
          <a:ln w="19050" algn="ctr">
            <a:solidFill>
              <a:schemeClr val="tx1"/>
            </a:solidFill>
            <a:round/>
            <a:headEnd/>
            <a:tailEnd/>
          </a:ln>
        </p:spPr>
        <p:txBody>
          <a:bodyPr wrap="none"/>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endParaRPr lang="en-US" altLang="en-US"/>
          </a:p>
        </p:txBody>
      </p:sp>
      <p:sp>
        <p:nvSpPr>
          <p:cNvPr id="21509" name="TextBox 4"/>
          <p:cNvSpPr txBox="1">
            <a:spLocks noChangeArrowheads="1"/>
          </p:cNvSpPr>
          <p:nvPr/>
        </p:nvSpPr>
        <p:spPr bwMode="auto">
          <a:xfrm>
            <a:off x="4724400" y="1716088"/>
            <a:ext cx="2998788" cy="646331"/>
          </a:xfrm>
          <a:prstGeom prst="rect">
            <a:avLst/>
          </a:prstGeom>
          <a:noFill/>
          <a:ln w="12700">
            <a:solidFill>
              <a:srgbClr val="FF0000"/>
            </a:solid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r>
              <a:rPr lang="en-US" altLang="en-US" b="1" dirty="0" smtClean="0">
                <a:solidFill>
                  <a:srgbClr val="FF0000"/>
                </a:solidFill>
                <a:latin typeface="Arial" panose="020B0604020202020204" pitchFamily="34" charset="0"/>
                <a:cs typeface="Arial" panose="020B0604020202020204" pitchFamily="34" charset="0"/>
              </a:rPr>
              <a:t>Individual heterogeneity is </a:t>
            </a:r>
            <a:r>
              <a:rPr lang="en-US" altLang="en-US" b="1" dirty="0">
                <a:solidFill>
                  <a:srgbClr val="FF0000"/>
                </a:solidFill>
                <a:latin typeface="Arial" panose="020B0604020202020204" pitchFamily="34" charset="0"/>
                <a:cs typeface="Arial" panose="020B0604020202020204" pitchFamily="34" charset="0"/>
              </a:rPr>
              <a:t>“controlled for.”</a:t>
            </a:r>
          </a:p>
        </p:txBody>
      </p:sp>
      <p:sp>
        <p:nvSpPr>
          <p:cNvPr id="6" name="Rectangle 5"/>
          <p:cNvSpPr/>
          <p:nvPr/>
        </p:nvSpPr>
        <p:spPr bwMode="auto">
          <a:xfrm>
            <a:off x="1143000" y="5638800"/>
            <a:ext cx="6629400" cy="381000"/>
          </a:xfrm>
          <a:prstGeom prst="rect">
            <a:avLst/>
          </a:prstGeom>
          <a:solidFill>
            <a:srgbClr val="CCCC00">
              <a:alpha val="18824"/>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1554" name="Picture 2"/>
          <p:cNvPicPr>
            <a:picLocks noChangeAspect="1" noChangeArrowheads="1"/>
          </p:cNvPicPr>
          <p:nvPr/>
        </p:nvPicPr>
        <p:blipFill>
          <a:blip r:embed="rId2" cstate="print"/>
          <a:srcRect/>
          <a:stretch>
            <a:fillRect/>
          </a:stretch>
        </p:blipFill>
        <p:spPr bwMode="auto">
          <a:xfrm>
            <a:off x="228600" y="2667000"/>
            <a:ext cx="8070144" cy="3733800"/>
          </a:xfrm>
          <a:prstGeom prst="rect">
            <a:avLst/>
          </a:prstGeom>
          <a:noFill/>
          <a:ln w="9525">
            <a:noFill/>
            <a:miter lim="800000"/>
            <a:headEnd/>
            <a:tailEnd/>
          </a:ln>
          <a:effectLst/>
        </p:spPr>
      </p:pic>
      <p:sp>
        <p:nvSpPr>
          <p:cNvPr id="3" name="Title 1"/>
          <p:cNvSpPr txBox="1">
            <a:spLocks/>
          </p:cNvSpPr>
          <p:nvPr/>
        </p:nvSpPr>
        <p:spPr>
          <a:xfrm>
            <a:off x="533400" y="990600"/>
            <a:ext cx="8229600" cy="762000"/>
          </a:xfrm>
          <a:prstGeom prst="rect">
            <a:avLst/>
          </a:prstGeom>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200" b="1" i="0" u="none" strike="noStrike" kern="0" cap="none" spc="0" normalizeH="0" baseline="0" noProof="0" dirty="0" smtClean="0">
                <a:ln>
                  <a:noFill/>
                </a:ln>
                <a:solidFill>
                  <a:srgbClr val="7030A0"/>
                </a:solidFill>
                <a:effectLst/>
                <a:uLnTx/>
                <a:uFillTx/>
                <a:latin typeface="Tahoma" panose="020B0604030504040204" pitchFamily="34" charset="0"/>
                <a:ea typeface="Tahoma" panose="020B0604030504040204" pitchFamily="34" charset="0"/>
                <a:cs typeface="Tahoma" panose="020B0604030504040204" pitchFamily="34" charset="0"/>
              </a:rPr>
              <a:t>From Jones and </a:t>
            </a:r>
            <a:r>
              <a:rPr kumimoji="0" lang="en-US" sz="3200" b="1" i="0" u="none" strike="noStrike" kern="0" cap="none" spc="0" normalizeH="0" baseline="0" noProof="0" dirty="0" err="1" smtClean="0">
                <a:ln>
                  <a:noFill/>
                </a:ln>
                <a:solidFill>
                  <a:srgbClr val="7030A0"/>
                </a:solidFill>
                <a:effectLst/>
                <a:uLnTx/>
                <a:uFillTx/>
                <a:latin typeface="Tahoma" panose="020B0604030504040204" pitchFamily="34" charset="0"/>
                <a:ea typeface="Tahoma" panose="020B0604030504040204" pitchFamily="34" charset="0"/>
                <a:cs typeface="Tahoma" panose="020B0604030504040204" pitchFamily="34" charset="0"/>
              </a:rPr>
              <a:t>Schurer</a:t>
            </a:r>
            <a:r>
              <a:rPr kumimoji="0" lang="en-US" sz="3200" b="1" i="0" u="none" strike="noStrike" kern="0" cap="none" spc="0" normalizeH="0" baseline="0" noProof="0" dirty="0" smtClean="0">
                <a:ln>
                  <a:noFill/>
                </a:ln>
                <a:solidFill>
                  <a:srgbClr val="7030A0"/>
                </a:solidFill>
                <a:effectLst/>
                <a:uLnTx/>
                <a:uFillTx/>
                <a:latin typeface="Tahoma" panose="020B0604030504040204" pitchFamily="34" charset="0"/>
                <a:ea typeface="Tahoma" panose="020B0604030504040204" pitchFamily="34" charset="0"/>
                <a:cs typeface="Tahoma" panose="020B0604030504040204" pitchFamily="34" charset="0"/>
              </a:rPr>
              <a:t> (2011)</a:t>
            </a:r>
          </a:p>
          <a:p>
            <a:pPr marL="0" marR="0" lvl="0" indent="0" algn="ctr" defTabSz="914400" rtl="0" eaLnBrk="0" fontAlgn="base" latinLnBrk="0" hangingPunct="0">
              <a:lnSpc>
                <a:spcPct val="100000"/>
              </a:lnSpc>
              <a:spcBef>
                <a:spcPct val="0"/>
              </a:spcBef>
              <a:spcAft>
                <a:spcPct val="0"/>
              </a:spcAft>
              <a:buClrTx/>
              <a:buSzTx/>
              <a:buFontTx/>
              <a:buNone/>
              <a:tabLst/>
              <a:defRPr/>
            </a:pPr>
            <a:r>
              <a:rPr lang="en-US" sz="3200" b="1" kern="0" smtClean="0">
                <a:solidFill>
                  <a:srgbClr val="7030A0"/>
                </a:solidFill>
                <a:latin typeface="Tahoma" panose="020B0604030504040204" pitchFamily="34" charset="0"/>
                <a:ea typeface="Tahoma" panose="020B0604030504040204" pitchFamily="34" charset="0"/>
                <a:cs typeface="Tahoma" panose="020B0604030504040204" pitchFamily="34" charset="0"/>
              </a:rPr>
              <a:t>Confidence Intervals for Socioeconomic Gradient</a:t>
            </a:r>
            <a:endParaRPr kumimoji="0" lang="en-US" sz="3200" b="1" i="0" u="none" strike="noStrike" kern="0" cap="none" spc="0" normalizeH="0" baseline="0" noProof="0" dirty="0">
              <a:ln>
                <a:noFill/>
              </a:ln>
              <a:solidFill>
                <a:srgbClr val="7030A0"/>
              </a:solidFill>
              <a:effectLst/>
              <a:uLnTx/>
              <a:uFillTx/>
              <a:latin typeface="Tahoma" panose="020B0604030504040204" pitchFamily="34" charset="0"/>
              <a:ea typeface="Tahoma" panose="020B0604030504040204" pitchFamily="34" charset="0"/>
              <a:cs typeface="Tahoma" panose="020B0604030504040204" pitchFamily="34"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533400"/>
            <a:ext cx="8229600" cy="1143000"/>
          </a:xfrm>
        </p:spPr>
        <p:txBody>
          <a:bodyPr/>
          <a:lstStyle/>
          <a:p>
            <a:r>
              <a:rPr lang="en-US" smtClean="0"/>
              <a:t>From Jones and Schurer (2011)</a:t>
            </a:r>
            <a:endParaRPr lang="en-US"/>
          </a:p>
        </p:txBody>
      </p:sp>
      <p:pic>
        <p:nvPicPr>
          <p:cNvPr id="149506" name="Picture 2"/>
          <p:cNvPicPr>
            <a:picLocks noChangeAspect="1" noChangeArrowheads="1"/>
          </p:cNvPicPr>
          <p:nvPr/>
        </p:nvPicPr>
        <p:blipFill>
          <a:blip r:embed="rId2" cstate="print"/>
          <a:srcRect/>
          <a:stretch>
            <a:fillRect/>
          </a:stretch>
        </p:blipFill>
        <p:spPr bwMode="auto">
          <a:xfrm>
            <a:off x="381000" y="1828800"/>
            <a:ext cx="8392026" cy="38100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381000" y="914400"/>
            <a:ext cx="8229600" cy="1143000"/>
          </a:xfrm>
        </p:spPr>
        <p:txBody>
          <a:bodyPr/>
          <a:lstStyle/>
          <a:p>
            <a:r>
              <a:rPr lang="en-US" b="1" dirty="0" smtClean="0"/>
              <a:t>A First Look at the Data</a:t>
            </a:r>
            <a:br>
              <a:rPr lang="en-US" b="1" dirty="0" smtClean="0"/>
            </a:br>
            <a:r>
              <a:rPr lang="en-US" b="1" dirty="0" smtClean="0"/>
              <a:t>Descriptive Statistics</a:t>
            </a:r>
          </a:p>
        </p:txBody>
      </p:sp>
      <p:sp>
        <p:nvSpPr>
          <p:cNvPr id="10243" name="Rectangle 3"/>
          <p:cNvSpPr>
            <a:spLocks noGrp="1" noChangeArrowheads="1"/>
          </p:cNvSpPr>
          <p:nvPr>
            <p:ph idx="1"/>
          </p:nvPr>
        </p:nvSpPr>
        <p:spPr>
          <a:xfrm>
            <a:off x="838200" y="2514600"/>
            <a:ext cx="7696200" cy="2438400"/>
          </a:xfrm>
        </p:spPr>
        <p:txBody>
          <a:bodyPr/>
          <a:lstStyle/>
          <a:p>
            <a:r>
              <a:rPr lang="en-US" smtClean="0">
                <a:latin typeface="Tahoma" pitchFamily="34" charset="0"/>
                <a:ea typeface="Tahoma" pitchFamily="34" charset="0"/>
                <a:cs typeface="Tahoma" pitchFamily="34" charset="0"/>
              </a:rPr>
              <a:t>Basic Measures of Location and Dispersion</a:t>
            </a:r>
          </a:p>
          <a:p>
            <a:r>
              <a:rPr lang="en-US" smtClean="0">
                <a:latin typeface="Tahoma" pitchFamily="34" charset="0"/>
                <a:ea typeface="Tahoma" pitchFamily="34" charset="0"/>
                <a:cs typeface="Tahoma" pitchFamily="34" charset="0"/>
              </a:rPr>
              <a:t>Graphical Devices</a:t>
            </a:r>
          </a:p>
          <a:p>
            <a:pPr lvl="1"/>
            <a:r>
              <a:rPr lang="en-US" smtClean="0">
                <a:latin typeface="Tahoma" pitchFamily="34" charset="0"/>
                <a:ea typeface="Tahoma" pitchFamily="34" charset="0"/>
                <a:cs typeface="Tahoma" pitchFamily="34" charset="0"/>
              </a:rPr>
              <a:t>Box Plots</a:t>
            </a:r>
          </a:p>
          <a:p>
            <a:pPr lvl="1"/>
            <a:r>
              <a:rPr lang="en-US" smtClean="0">
                <a:latin typeface="Tahoma" pitchFamily="34" charset="0"/>
                <a:ea typeface="Tahoma" pitchFamily="34" charset="0"/>
                <a:cs typeface="Tahoma" pitchFamily="34" charset="0"/>
              </a:rPr>
              <a:t>Histogram</a:t>
            </a:r>
          </a:p>
          <a:p>
            <a:pPr lvl="1"/>
            <a:r>
              <a:rPr lang="en-US" smtClean="0">
                <a:latin typeface="Tahoma" pitchFamily="34" charset="0"/>
                <a:ea typeface="Tahoma" pitchFamily="34" charset="0"/>
                <a:cs typeface="Tahoma" pitchFamily="34" charset="0"/>
              </a:rPr>
              <a:t>Kernel Density Estimator</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4"/>
          <p:cNvSpPr>
            <a:spLocks noGrp="1" noChangeArrowheads="1"/>
          </p:cNvSpPr>
          <p:nvPr>
            <p:ph type="title" idx="4294967295"/>
          </p:nvPr>
        </p:nvSpPr>
        <p:spPr>
          <a:xfrm>
            <a:off x="381000" y="685800"/>
            <a:ext cx="8229600" cy="762000"/>
          </a:xfrm>
        </p:spPr>
        <p:txBody>
          <a:bodyPr/>
          <a:lstStyle/>
          <a:p>
            <a:pPr eaLnBrk="1" hangingPunct="1"/>
            <a:r>
              <a:rPr lang="en-US" b="1" dirty="0" smtClean="0"/>
              <a:t>Cornwell and Rupert Panel Data</a:t>
            </a:r>
          </a:p>
        </p:txBody>
      </p:sp>
      <p:sp>
        <p:nvSpPr>
          <p:cNvPr id="9219" name="Text Box 5"/>
          <p:cNvSpPr txBox="1">
            <a:spLocks noChangeArrowheads="1"/>
          </p:cNvSpPr>
          <p:nvPr/>
        </p:nvSpPr>
        <p:spPr bwMode="auto">
          <a:xfrm>
            <a:off x="457200" y="1647885"/>
            <a:ext cx="8229600" cy="4278094"/>
          </a:xfrm>
          <a:prstGeom prst="rect">
            <a:avLst/>
          </a:prstGeom>
          <a:noFill/>
          <a:ln w="19050">
            <a:noFill/>
            <a:miter lim="800000"/>
            <a:headEnd/>
            <a:tailEnd/>
          </a:ln>
        </p:spPr>
        <p:txBody>
          <a:bodyPr>
            <a:spAutoFit/>
          </a:bodyPr>
          <a:lstStyle/>
          <a:p>
            <a:pPr>
              <a:spcBef>
                <a:spcPct val="50000"/>
              </a:spcBef>
            </a:pPr>
            <a:r>
              <a:rPr lang="en-US" sz="1600" b="1" dirty="0">
                <a:latin typeface="Tahoma" pitchFamily="34" charset="0"/>
              </a:rPr>
              <a:t>Cornwell and Rupert Returns to Schooling Data, 595 Individuals, 7 Years</a:t>
            </a:r>
            <a:r>
              <a:rPr lang="en-US" sz="1600" dirty="0">
                <a:latin typeface="Tahoma" pitchFamily="34" charset="0"/>
              </a:rPr>
              <a:t/>
            </a:r>
            <a:br>
              <a:rPr lang="en-US" sz="1600" dirty="0">
                <a:latin typeface="Tahoma" pitchFamily="34" charset="0"/>
              </a:rPr>
            </a:br>
            <a:r>
              <a:rPr lang="en-US" sz="1600" b="1" dirty="0">
                <a:latin typeface="Tahoma" pitchFamily="34" charset="0"/>
              </a:rPr>
              <a:t>Variables in the file are</a:t>
            </a:r>
            <a:endParaRPr lang="en-US" sz="1600" dirty="0">
              <a:latin typeface="Tahoma" pitchFamily="34" charset="0"/>
            </a:endParaRPr>
          </a:p>
          <a:p>
            <a:pPr>
              <a:spcBef>
                <a:spcPct val="50000"/>
              </a:spcBef>
            </a:pPr>
            <a:r>
              <a:rPr lang="en-US" sz="1600" dirty="0">
                <a:latin typeface="Tahoma" pitchFamily="34" charset="0"/>
              </a:rPr>
              <a:t>EXP 	= work experience</a:t>
            </a:r>
            <a:br>
              <a:rPr lang="en-US" sz="1600" dirty="0">
                <a:latin typeface="Tahoma" pitchFamily="34" charset="0"/>
              </a:rPr>
            </a:br>
            <a:r>
              <a:rPr lang="en-US" sz="1600" dirty="0">
                <a:latin typeface="Tahoma" pitchFamily="34" charset="0"/>
              </a:rPr>
              <a:t>WKS 	= weeks worked</a:t>
            </a:r>
            <a:br>
              <a:rPr lang="en-US" sz="1600" dirty="0">
                <a:latin typeface="Tahoma" pitchFamily="34" charset="0"/>
              </a:rPr>
            </a:br>
            <a:r>
              <a:rPr lang="en-US" sz="1600" dirty="0">
                <a:latin typeface="Tahoma" pitchFamily="34" charset="0"/>
              </a:rPr>
              <a:t>OCC 	= occupation, 1 if blue collar, </a:t>
            </a:r>
            <a:br>
              <a:rPr lang="en-US" sz="1600" dirty="0">
                <a:latin typeface="Tahoma" pitchFamily="34" charset="0"/>
              </a:rPr>
            </a:br>
            <a:r>
              <a:rPr lang="en-US" sz="1600" dirty="0">
                <a:latin typeface="Tahoma" pitchFamily="34" charset="0"/>
              </a:rPr>
              <a:t>IND 	= 1 if manufacturing industry</a:t>
            </a:r>
            <a:br>
              <a:rPr lang="en-US" sz="1600" dirty="0">
                <a:latin typeface="Tahoma" pitchFamily="34" charset="0"/>
              </a:rPr>
            </a:br>
            <a:r>
              <a:rPr lang="en-US" sz="1600" dirty="0">
                <a:latin typeface="Tahoma" pitchFamily="34" charset="0"/>
              </a:rPr>
              <a:t>SOUTH 	= 1 if resides in south</a:t>
            </a:r>
            <a:br>
              <a:rPr lang="en-US" sz="1600" dirty="0">
                <a:latin typeface="Tahoma" pitchFamily="34" charset="0"/>
              </a:rPr>
            </a:br>
            <a:r>
              <a:rPr lang="en-US" sz="1600" dirty="0">
                <a:latin typeface="Tahoma" pitchFamily="34" charset="0"/>
              </a:rPr>
              <a:t>SMSA	= 1 if resides in a city (SMSA)</a:t>
            </a:r>
            <a:br>
              <a:rPr lang="en-US" sz="1600" dirty="0">
                <a:latin typeface="Tahoma" pitchFamily="34" charset="0"/>
              </a:rPr>
            </a:br>
            <a:r>
              <a:rPr lang="en-US" sz="1600" dirty="0">
                <a:latin typeface="Tahoma" pitchFamily="34" charset="0"/>
              </a:rPr>
              <a:t>MS 	= 1 if married</a:t>
            </a:r>
            <a:br>
              <a:rPr lang="en-US" sz="1600" dirty="0">
                <a:latin typeface="Tahoma" pitchFamily="34" charset="0"/>
              </a:rPr>
            </a:br>
            <a:r>
              <a:rPr lang="en-US" sz="1600" dirty="0">
                <a:latin typeface="Tahoma" pitchFamily="34" charset="0"/>
              </a:rPr>
              <a:t>FEM 	= 1 if female</a:t>
            </a:r>
            <a:br>
              <a:rPr lang="en-US" sz="1600" dirty="0">
                <a:latin typeface="Tahoma" pitchFamily="34" charset="0"/>
              </a:rPr>
            </a:br>
            <a:r>
              <a:rPr lang="en-US" sz="1600" dirty="0">
                <a:latin typeface="Tahoma" pitchFamily="34" charset="0"/>
              </a:rPr>
              <a:t>UNION 	= 1 if wage set by union contract</a:t>
            </a:r>
            <a:br>
              <a:rPr lang="en-US" sz="1600" dirty="0">
                <a:latin typeface="Tahoma" pitchFamily="34" charset="0"/>
              </a:rPr>
            </a:br>
            <a:r>
              <a:rPr lang="en-US" sz="1600" dirty="0">
                <a:latin typeface="Tahoma" pitchFamily="34" charset="0"/>
              </a:rPr>
              <a:t>ED 	= years of education</a:t>
            </a:r>
            <a:br>
              <a:rPr lang="en-US" sz="1600" dirty="0">
                <a:latin typeface="Tahoma" pitchFamily="34" charset="0"/>
              </a:rPr>
            </a:br>
            <a:r>
              <a:rPr lang="en-US" sz="1600" dirty="0" smtClean="0">
                <a:latin typeface="Tahoma" pitchFamily="34" charset="0"/>
              </a:rPr>
              <a:t>LWAGE </a:t>
            </a:r>
            <a:r>
              <a:rPr lang="en-US" sz="1600" dirty="0">
                <a:latin typeface="Tahoma" pitchFamily="34" charset="0"/>
              </a:rPr>
              <a:t>	= log of wage = dependent variable in regressions</a:t>
            </a:r>
          </a:p>
          <a:p>
            <a:pPr>
              <a:spcBef>
                <a:spcPct val="50000"/>
              </a:spcBef>
            </a:pPr>
            <a:r>
              <a:rPr lang="en-US" sz="1600" dirty="0">
                <a:latin typeface="Tahoma" pitchFamily="34" charset="0"/>
              </a:rPr>
              <a:t>These data were analyzed in Cornwell, C. and Rupert, P., "Efficient Estimation with Panel Data: An Empirical Comparison of Instrumental Variable Estimators," </a:t>
            </a:r>
            <a:r>
              <a:rPr lang="en-US" sz="1600" i="1" dirty="0">
                <a:latin typeface="Tahoma" pitchFamily="34" charset="0"/>
              </a:rPr>
              <a:t>Journal of Applied Econometrics</a:t>
            </a:r>
            <a:r>
              <a:rPr lang="en-US" sz="1600" dirty="0">
                <a:latin typeface="Tahoma" pitchFamily="34" charset="0"/>
              </a:rPr>
              <a:t>, 3, 1988, pp. 149-155. </a:t>
            </a:r>
          </a:p>
        </p:txBody>
      </p:sp>
      <p:sp>
        <p:nvSpPr>
          <p:cNvPr id="9220" name="Rectangle 4"/>
          <p:cNvSpPr>
            <a:spLocks noChangeArrowheads="1"/>
          </p:cNvSpPr>
          <p:nvPr/>
        </p:nvSpPr>
        <p:spPr bwMode="auto">
          <a:xfrm>
            <a:off x="528638" y="4781546"/>
            <a:ext cx="5719762" cy="304800"/>
          </a:xfrm>
          <a:prstGeom prst="rect">
            <a:avLst/>
          </a:prstGeom>
          <a:solidFill>
            <a:srgbClr val="CC99FF">
              <a:alpha val="25882"/>
            </a:srgbClr>
          </a:solidFill>
          <a:ln w="19050">
            <a:noFill/>
            <a:miter lim="800000"/>
            <a:headEnd/>
            <a:tailEnd/>
          </a:ln>
        </p:spPr>
        <p:txBody>
          <a:bodyPr wrap="none" anchor="ctr"/>
          <a:lstStyle/>
          <a:p>
            <a:endParaRPr lang="en-US"/>
          </a:p>
        </p:txBody>
      </p:sp>
      <p:sp>
        <p:nvSpPr>
          <p:cNvPr id="9221" name="Rectangle 5"/>
          <p:cNvSpPr>
            <a:spLocks noChangeArrowheads="1"/>
          </p:cNvSpPr>
          <p:nvPr/>
        </p:nvSpPr>
        <p:spPr bwMode="auto">
          <a:xfrm>
            <a:off x="533400" y="4476750"/>
            <a:ext cx="5715000" cy="304800"/>
          </a:xfrm>
          <a:prstGeom prst="rect">
            <a:avLst/>
          </a:prstGeom>
          <a:solidFill>
            <a:srgbClr val="99CC00">
              <a:alpha val="34117"/>
            </a:srgbClr>
          </a:solidFill>
          <a:ln w="19050">
            <a:noFill/>
            <a:miter lim="800000"/>
            <a:headEnd/>
            <a:tailEnd/>
          </a:ln>
        </p:spPr>
        <p:txBody>
          <a:bodyPr wrap="none" anchor="ctr"/>
          <a:lstStyle/>
          <a:p>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2"/>
          <p:cNvPicPr>
            <a:picLocks noChangeAspect="1" noChangeArrowheads="1"/>
          </p:cNvPicPr>
          <p:nvPr/>
        </p:nvPicPr>
        <p:blipFill>
          <a:blip r:embed="rId3" cstate="print"/>
          <a:srcRect/>
          <a:stretch>
            <a:fillRect/>
          </a:stretch>
        </p:blipFill>
        <p:spPr bwMode="auto">
          <a:xfrm>
            <a:off x="1143000" y="685800"/>
            <a:ext cx="3581400" cy="5578475"/>
          </a:xfrm>
          <a:prstGeom prst="rect">
            <a:avLst/>
          </a:prstGeom>
          <a:noFill/>
          <a:ln w="19050">
            <a:noFill/>
            <a:miter lim="800000"/>
            <a:headEnd/>
            <a:tailEnd/>
          </a:ln>
        </p:spPr>
      </p:pic>
      <p:sp>
        <p:nvSpPr>
          <p:cNvPr id="39940" name="Rectangle 3"/>
          <p:cNvSpPr>
            <a:spLocks noChangeArrowheads="1"/>
          </p:cNvSpPr>
          <p:nvPr/>
        </p:nvSpPr>
        <p:spPr bwMode="auto">
          <a:xfrm>
            <a:off x="1199104" y="3048000"/>
            <a:ext cx="2895600" cy="1447800"/>
          </a:xfrm>
          <a:prstGeom prst="rect">
            <a:avLst/>
          </a:prstGeom>
          <a:solidFill>
            <a:srgbClr val="CCECFF">
              <a:alpha val="31764"/>
            </a:srgbClr>
          </a:solidFill>
          <a:ln w="19050" algn="ctr">
            <a:noFill/>
            <a:round/>
            <a:headEnd/>
            <a:tailEnd/>
          </a:ln>
        </p:spPr>
        <p:txBody>
          <a:bodyPr wrap="none"/>
          <a:lstStyle/>
          <a:p>
            <a:endParaRPr lang="en-US"/>
          </a:p>
        </p:txBody>
      </p:sp>
      <p:sp>
        <p:nvSpPr>
          <p:cNvPr id="39941" name="Rectangle 4"/>
          <p:cNvSpPr>
            <a:spLocks noChangeArrowheads="1"/>
          </p:cNvSpPr>
          <p:nvPr/>
        </p:nvSpPr>
        <p:spPr bwMode="auto">
          <a:xfrm>
            <a:off x="1219200" y="4495800"/>
            <a:ext cx="2895600" cy="1447800"/>
          </a:xfrm>
          <a:prstGeom prst="rect">
            <a:avLst/>
          </a:prstGeom>
          <a:solidFill>
            <a:srgbClr val="6B00B4">
              <a:alpha val="32156"/>
            </a:srgbClr>
          </a:solidFill>
          <a:ln w="19050" algn="ctr">
            <a:noFill/>
            <a:round/>
            <a:headEnd/>
            <a:tailEnd/>
          </a:ln>
        </p:spPr>
        <p:txBody>
          <a:bodyPr wrap="none"/>
          <a:lstStyle/>
          <a:p>
            <a:endParaRPr lang="en-US"/>
          </a:p>
        </p:txBody>
      </p:sp>
      <p:sp>
        <p:nvSpPr>
          <p:cNvPr id="6" name="Rectangle 4"/>
          <p:cNvSpPr>
            <a:spLocks noChangeArrowheads="1"/>
          </p:cNvSpPr>
          <p:nvPr/>
        </p:nvSpPr>
        <p:spPr bwMode="auto">
          <a:xfrm>
            <a:off x="1219200" y="1600200"/>
            <a:ext cx="2895600" cy="1447800"/>
          </a:xfrm>
          <a:prstGeom prst="rect">
            <a:avLst/>
          </a:prstGeom>
          <a:solidFill>
            <a:srgbClr val="6B00B4">
              <a:alpha val="32156"/>
            </a:srgbClr>
          </a:solidFill>
          <a:ln w="19050" algn="ctr">
            <a:noFill/>
            <a:round/>
            <a:headEnd/>
            <a:tailEnd/>
          </a:ln>
        </p:spPr>
        <p:txBody>
          <a:bodyPr wrap="none"/>
          <a:lstStyle/>
          <a:p>
            <a:endParaRPr lang="en-US"/>
          </a:p>
        </p:txBody>
      </p:sp>
      <p:sp>
        <p:nvSpPr>
          <p:cNvPr id="7" name="TextBox 6"/>
          <p:cNvSpPr txBox="1"/>
          <p:nvPr/>
        </p:nvSpPr>
        <p:spPr>
          <a:xfrm>
            <a:off x="4953000" y="1524000"/>
            <a:ext cx="3657600" cy="3046988"/>
          </a:xfrm>
          <a:prstGeom prst="rect">
            <a:avLst/>
          </a:prstGeom>
          <a:noFill/>
        </p:spPr>
        <p:txBody>
          <a:bodyPr wrap="square" rtlCol="0">
            <a:spAutoFit/>
          </a:bodyPr>
          <a:lstStyle/>
          <a:p>
            <a:r>
              <a:rPr lang="en-US" sz="3200" smtClean="0">
                <a:latin typeface="Tahoma" pitchFamily="34" charset="0"/>
                <a:ea typeface="Tahoma" pitchFamily="34" charset="0"/>
                <a:cs typeface="Tahoma" pitchFamily="34" charset="0"/>
              </a:rPr>
              <a:t>Notice the time variation of LogWage with no time variation of Educ.  How do we interpret this?</a:t>
            </a:r>
            <a:endParaRPr lang="en-US" sz="3200">
              <a:latin typeface="Tahoma" pitchFamily="34" charset="0"/>
              <a:ea typeface="Tahoma" pitchFamily="34" charset="0"/>
              <a:cs typeface="Tahoma" pitchFamily="34"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01" name="TextBox 8"/>
          <p:cNvSpPr txBox="1">
            <a:spLocks noChangeArrowheads="1"/>
          </p:cNvSpPr>
          <p:nvPr/>
        </p:nvSpPr>
        <p:spPr bwMode="auto">
          <a:xfrm>
            <a:off x="914400" y="762000"/>
            <a:ext cx="7924800" cy="369332"/>
          </a:xfrm>
          <a:prstGeom prst="rect">
            <a:avLst/>
          </a:prstGeom>
          <a:noFill/>
          <a:ln w="9525">
            <a:noFill/>
            <a:miter lim="800000"/>
            <a:headEnd/>
            <a:tailEnd/>
          </a:ln>
        </p:spPr>
        <p:txBody>
          <a:bodyPr wrap="square">
            <a:spAutoFit/>
          </a:bodyPr>
          <a:lstStyle/>
          <a:p>
            <a:r>
              <a:rPr lang="en-US" b="1">
                <a:solidFill>
                  <a:srgbClr val="0066FF"/>
                </a:solidFill>
                <a:latin typeface="Arial" pitchFamily="34" charset="0"/>
              </a:rPr>
              <a:t>Application</a:t>
            </a:r>
            <a:r>
              <a:rPr lang="en-US">
                <a:latin typeface="Arial" pitchFamily="34" charset="0"/>
              </a:rPr>
              <a:t>:  Is there a </a:t>
            </a:r>
            <a:r>
              <a:rPr lang="en-US" smtClean="0">
                <a:latin typeface="Arial" pitchFamily="34" charset="0"/>
              </a:rPr>
              <a:t>“relationship” </a:t>
            </a:r>
            <a:r>
              <a:rPr lang="en-US">
                <a:latin typeface="Arial" pitchFamily="34" charset="0"/>
              </a:rPr>
              <a:t>between </a:t>
            </a:r>
            <a:r>
              <a:rPr lang="en-US" smtClean="0">
                <a:latin typeface="Arial" pitchFamily="34" charset="0"/>
              </a:rPr>
              <a:t>(log) Wage and Education?</a:t>
            </a:r>
            <a:endParaRPr lang="en-US">
              <a:latin typeface="Arial" pitchFamily="34" charset="0"/>
            </a:endParaRPr>
          </a:p>
        </p:txBody>
      </p:sp>
      <p:pic>
        <p:nvPicPr>
          <p:cNvPr id="11265" name="Picture 1"/>
          <p:cNvPicPr>
            <a:picLocks noChangeAspect="1" noChangeArrowheads="1"/>
          </p:cNvPicPr>
          <p:nvPr/>
        </p:nvPicPr>
        <p:blipFill>
          <a:blip r:embed="rId3" cstate="print"/>
          <a:srcRect/>
          <a:stretch>
            <a:fillRect/>
          </a:stretch>
        </p:blipFill>
        <p:spPr bwMode="auto">
          <a:xfrm>
            <a:off x="533400" y="1219200"/>
            <a:ext cx="8473248" cy="48768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5106"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609600" y="3429000"/>
            <a:ext cx="7910812" cy="2667000"/>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pic>
        <p:nvPicPr>
          <p:cNvPr id="211969" name="Picture 1"/>
          <p:cNvPicPr>
            <a:picLocks noChangeAspect="1" noChangeArrowheads="1"/>
          </p:cNvPicPr>
          <p:nvPr/>
        </p:nvPicPr>
        <p:blipFill>
          <a:blip r:embed="rId4" cstate="print"/>
          <a:srcRect/>
          <a:stretch>
            <a:fillRect/>
          </a:stretch>
        </p:blipFill>
        <p:spPr bwMode="auto">
          <a:xfrm>
            <a:off x="685800" y="1066800"/>
            <a:ext cx="7667625" cy="23241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604650" y="533400"/>
            <a:ext cx="8229600" cy="1143000"/>
          </a:xfrm>
          <a:prstGeom prst="rect">
            <a:avLst/>
          </a:prstGeom>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200" b="1" i="0" u="none" strike="noStrike" kern="0" cap="none" spc="0" normalizeH="0" baseline="0" noProof="0" dirty="0" smtClean="0">
                <a:ln>
                  <a:noFill/>
                </a:ln>
                <a:solidFill>
                  <a:srgbClr val="6B00B4"/>
                </a:solidFill>
                <a:effectLst/>
                <a:uLnTx/>
                <a:uFillTx/>
                <a:latin typeface="+mj-lt"/>
                <a:ea typeface="+mj-ea"/>
                <a:cs typeface="+mj-cs"/>
              </a:rPr>
              <a:t>Box Plots</a:t>
            </a:r>
          </a:p>
          <a:p>
            <a:pPr marL="0" marR="0" lvl="0" indent="0" algn="ctr" defTabSz="914400" rtl="0" eaLnBrk="0" fontAlgn="base" latinLnBrk="0" hangingPunct="0">
              <a:lnSpc>
                <a:spcPct val="100000"/>
              </a:lnSpc>
              <a:spcBef>
                <a:spcPct val="0"/>
              </a:spcBef>
              <a:spcAft>
                <a:spcPct val="0"/>
              </a:spcAft>
              <a:buClrTx/>
              <a:buSzTx/>
              <a:buFontTx/>
              <a:buNone/>
              <a:tabLst/>
              <a:defRPr/>
            </a:pPr>
            <a:r>
              <a:rPr lang="en-US" sz="3200" b="1" kern="0" dirty="0" smtClean="0">
                <a:solidFill>
                  <a:srgbClr val="6B00B4"/>
                </a:solidFill>
                <a:latin typeface="+mj-lt"/>
                <a:ea typeface="+mj-ea"/>
                <a:cs typeface="+mj-cs"/>
              </a:rPr>
              <a:t>Shows trend in median log wage</a:t>
            </a:r>
            <a:endParaRPr kumimoji="0" lang="en-US" sz="3200" b="1" i="0" u="none" strike="noStrike" kern="0" cap="none" spc="0" normalizeH="0" baseline="0" noProof="0" dirty="0">
              <a:ln>
                <a:noFill/>
              </a:ln>
              <a:solidFill>
                <a:srgbClr val="6B00B4"/>
              </a:solidFill>
              <a:effectLst/>
              <a:uLnTx/>
              <a:uFillTx/>
              <a:latin typeface="+mj-lt"/>
              <a:ea typeface="+mj-ea"/>
              <a:cs typeface="+mj-cs"/>
            </a:endParaRPr>
          </a:p>
        </p:txBody>
      </p:sp>
      <p:pic>
        <p:nvPicPr>
          <p:cNvPr id="2" name="Picture 1"/>
          <p:cNvPicPr>
            <a:picLocks noChangeAspect="1"/>
          </p:cNvPicPr>
          <p:nvPr/>
        </p:nvPicPr>
        <p:blipFill>
          <a:blip r:embed="rId2" cstate="print"/>
          <a:stretch>
            <a:fillRect/>
          </a:stretch>
        </p:blipFill>
        <p:spPr>
          <a:xfrm>
            <a:off x="344347" y="1752600"/>
            <a:ext cx="8462938" cy="4876800"/>
          </a:xfrm>
          <a:prstGeom prst="rect">
            <a:avLst/>
          </a:prstGeom>
        </p:spPr>
      </p:pic>
      <p:cxnSp>
        <p:nvCxnSpPr>
          <p:cNvPr id="6" name="Straight Connector 5"/>
          <p:cNvCxnSpPr/>
          <p:nvPr/>
        </p:nvCxnSpPr>
        <p:spPr bwMode="auto">
          <a:xfrm flipV="1">
            <a:off x="2057400" y="3992544"/>
            <a:ext cx="914400" cy="76200"/>
          </a:xfrm>
          <a:prstGeom prst="line">
            <a:avLst/>
          </a:prstGeom>
          <a:solidFill>
            <a:schemeClr val="accent1"/>
          </a:solidFill>
          <a:ln w="28575" cap="flat" cmpd="sng" algn="ctr">
            <a:solidFill>
              <a:srgbClr val="FF3300"/>
            </a:solidFill>
            <a:prstDash val="solid"/>
            <a:round/>
            <a:headEnd type="none" w="med" len="med"/>
            <a:tailEnd type="none" w="med" len="med"/>
          </a:ln>
          <a:effectLst/>
        </p:spPr>
      </p:cxnSp>
      <p:cxnSp>
        <p:nvCxnSpPr>
          <p:cNvPr id="7" name="Straight Connector 6"/>
          <p:cNvCxnSpPr/>
          <p:nvPr/>
        </p:nvCxnSpPr>
        <p:spPr bwMode="auto">
          <a:xfrm flipV="1">
            <a:off x="2971800" y="3912160"/>
            <a:ext cx="914400" cy="76200"/>
          </a:xfrm>
          <a:prstGeom prst="line">
            <a:avLst/>
          </a:prstGeom>
          <a:solidFill>
            <a:schemeClr val="accent1"/>
          </a:solidFill>
          <a:ln w="28575" cap="flat" cmpd="sng" algn="ctr">
            <a:solidFill>
              <a:srgbClr val="FF3300"/>
            </a:solidFill>
            <a:prstDash val="solid"/>
            <a:round/>
            <a:headEnd type="none" w="med" len="med"/>
            <a:tailEnd type="none" w="med" len="med"/>
          </a:ln>
          <a:effectLst/>
        </p:spPr>
      </p:cxnSp>
      <p:cxnSp>
        <p:nvCxnSpPr>
          <p:cNvPr id="8" name="Straight Connector 7"/>
          <p:cNvCxnSpPr/>
          <p:nvPr/>
        </p:nvCxnSpPr>
        <p:spPr bwMode="auto">
          <a:xfrm flipV="1">
            <a:off x="3962400" y="3831776"/>
            <a:ext cx="914400" cy="76200"/>
          </a:xfrm>
          <a:prstGeom prst="line">
            <a:avLst/>
          </a:prstGeom>
          <a:solidFill>
            <a:schemeClr val="accent1"/>
          </a:solidFill>
          <a:ln w="28575" cap="flat" cmpd="sng" algn="ctr">
            <a:solidFill>
              <a:srgbClr val="FF3300"/>
            </a:solidFill>
            <a:prstDash val="solid"/>
            <a:round/>
            <a:headEnd type="none" w="med" len="med"/>
            <a:tailEnd type="none" w="med" len="med"/>
          </a:ln>
          <a:effectLst/>
        </p:spPr>
      </p:cxnSp>
      <p:cxnSp>
        <p:nvCxnSpPr>
          <p:cNvPr id="9" name="Straight Connector 8"/>
          <p:cNvCxnSpPr/>
          <p:nvPr/>
        </p:nvCxnSpPr>
        <p:spPr bwMode="auto">
          <a:xfrm flipV="1">
            <a:off x="4886848" y="3753896"/>
            <a:ext cx="914400" cy="76200"/>
          </a:xfrm>
          <a:prstGeom prst="line">
            <a:avLst/>
          </a:prstGeom>
          <a:solidFill>
            <a:schemeClr val="accent1"/>
          </a:solidFill>
          <a:ln w="28575" cap="flat" cmpd="sng" algn="ctr">
            <a:solidFill>
              <a:srgbClr val="FF3300"/>
            </a:solidFill>
            <a:prstDash val="solid"/>
            <a:round/>
            <a:headEnd type="none" w="med" len="med"/>
            <a:tailEnd type="none" w="med" len="med"/>
          </a:ln>
          <a:effectLst/>
        </p:spPr>
      </p:cxnSp>
      <p:cxnSp>
        <p:nvCxnSpPr>
          <p:cNvPr id="10" name="Straight Connector 9"/>
          <p:cNvCxnSpPr/>
          <p:nvPr/>
        </p:nvCxnSpPr>
        <p:spPr bwMode="auto">
          <a:xfrm flipV="1">
            <a:off x="5821344" y="3677696"/>
            <a:ext cx="914400" cy="76200"/>
          </a:xfrm>
          <a:prstGeom prst="line">
            <a:avLst/>
          </a:prstGeom>
          <a:solidFill>
            <a:schemeClr val="accent1"/>
          </a:solidFill>
          <a:ln w="28575" cap="flat" cmpd="sng" algn="ctr">
            <a:solidFill>
              <a:srgbClr val="FF3300"/>
            </a:solidFill>
            <a:prstDash val="solid"/>
            <a:round/>
            <a:headEnd type="none" w="med" len="med"/>
            <a:tailEnd type="none" w="med" len="med"/>
          </a:ln>
          <a:effectLst/>
        </p:spPr>
      </p:cxnSp>
      <p:cxnSp>
        <p:nvCxnSpPr>
          <p:cNvPr id="11" name="Straight Connector 10"/>
          <p:cNvCxnSpPr/>
          <p:nvPr/>
        </p:nvCxnSpPr>
        <p:spPr bwMode="auto">
          <a:xfrm flipV="1">
            <a:off x="6781800" y="3601496"/>
            <a:ext cx="914400" cy="76200"/>
          </a:xfrm>
          <a:prstGeom prst="line">
            <a:avLst/>
          </a:prstGeom>
          <a:solidFill>
            <a:schemeClr val="accent1"/>
          </a:solidFill>
          <a:ln w="28575" cap="flat" cmpd="sng" algn="ctr">
            <a:solidFill>
              <a:srgbClr val="FF3300"/>
            </a:solidFill>
            <a:prstDash val="solid"/>
            <a:round/>
            <a:headEnd type="none" w="med" len="med"/>
            <a:tailEnd type="none" w="med" len="med"/>
          </a:ln>
          <a:effectLst/>
        </p:spPr>
      </p:cxn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838200"/>
            <a:ext cx="7419458" cy="838200"/>
          </a:xfrm>
        </p:spPr>
        <p:txBody>
          <a:bodyPr/>
          <a:lstStyle/>
          <a:p>
            <a:r>
              <a:rPr lang="en-US" b="1" dirty="0" smtClean="0"/>
              <a:t>Histogram: Pooled data obscure within person variation</a:t>
            </a:r>
            <a:endParaRPr lang="en-US" b="1" dirty="0"/>
          </a:p>
        </p:txBody>
      </p:sp>
      <p:pic>
        <p:nvPicPr>
          <p:cNvPr id="3" name="Picture 2"/>
          <p:cNvPicPr>
            <a:picLocks noChangeAspect="1"/>
          </p:cNvPicPr>
          <p:nvPr/>
        </p:nvPicPr>
        <p:blipFill>
          <a:blip r:embed="rId2" cstate="print"/>
          <a:stretch>
            <a:fillRect/>
          </a:stretch>
        </p:blipFill>
        <p:spPr>
          <a:xfrm>
            <a:off x="685800" y="1828800"/>
            <a:ext cx="7868684" cy="4191000"/>
          </a:xfrm>
          <a:prstGeom prst="rect">
            <a:avLst/>
          </a:prstGeom>
        </p:spPr>
      </p:pic>
      <p:sp>
        <p:nvSpPr>
          <p:cNvPr id="4" name="TextBox 3"/>
          <p:cNvSpPr txBox="1"/>
          <p:nvPr/>
        </p:nvSpPr>
        <p:spPr>
          <a:xfrm>
            <a:off x="609600" y="6172200"/>
            <a:ext cx="8153400" cy="338554"/>
          </a:xfrm>
          <a:prstGeom prst="rect">
            <a:avLst/>
          </a:prstGeom>
          <a:noFill/>
          <a:ln>
            <a:solidFill>
              <a:schemeClr val="tx1"/>
            </a:solidFill>
          </a:ln>
        </p:spPr>
        <p:txBody>
          <a:bodyPr wrap="square" rtlCol="0">
            <a:spAutoFit/>
          </a:bodyPr>
          <a:lstStyle/>
          <a:p>
            <a:r>
              <a:rPr lang="en-US" sz="1600" b="1" dirty="0" smtClean="0">
                <a:latin typeface="Arial" panose="020B0604020202020204" pitchFamily="34" charset="0"/>
                <a:cs typeface="Arial" panose="020B0604020202020204" pitchFamily="34" charset="0"/>
              </a:rPr>
              <a:t>What is the source of the variance, variation across people or variation over time?</a:t>
            </a:r>
            <a:endParaRPr lang="en-US" sz="1600" b="1" dirty="0">
              <a:latin typeface="Arial" panose="020B0604020202020204" pitchFamily="34" charset="0"/>
              <a:cs typeface="Arial" panose="020B0604020202020204" pitchFamily="34" charset="0"/>
            </a:endParaRPr>
          </a:p>
        </p:txBody>
      </p:sp>
    </p:spTree>
    <p:extLst>
      <p:ext uri="{BB962C8B-B14F-4D97-AF65-F5344CB8AC3E}">
        <p14:creationId xmlns="" xmlns:p14="http://schemas.microsoft.com/office/powerpoint/2010/main" val="393944259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990600"/>
          </a:xfrm>
        </p:spPr>
        <p:txBody>
          <a:bodyPr/>
          <a:lstStyle/>
          <a:p>
            <a:r>
              <a:rPr lang="en-US" sz="2400" b="1" dirty="0" smtClean="0">
                <a:solidFill>
                  <a:srgbClr val="7030A0"/>
                </a:solidFill>
                <a:latin typeface="Tahoma" panose="020B0604030504040204" pitchFamily="34" charset="0"/>
                <a:ea typeface="Tahoma" panose="020B0604030504040204" pitchFamily="34" charset="0"/>
                <a:cs typeface="Tahoma" panose="020B0604030504040204" pitchFamily="34" charset="0"/>
              </a:rPr>
              <a:t>Kernel density estimator suggests the underlying distribution for a continuous variable</a:t>
            </a:r>
            <a:endParaRPr lang="en-US" sz="2400" b="1" dirty="0">
              <a:solidFill>
                <a:srgbClr val="7030A0"/>
              </a:solidFill>
              <a:latin typeface="Tahoma" panose="020B0604030504040204" pitchFamily="34" charset="0"/>
              <a:ea typeface="Tahoma" panose="020B0604030504040204" pitchFamily="34" charset="0"/>
              <a:cs typeface="Tahoma" panose="020B0604030504040204" pitchFamily="34" charset="0"/>
            </a:endParaRPr>
          </a:p>
        </p:txBody>
      </p:sp>
      <p:graphicFrame>
        <p:nvGraphicFramePr>
          <p:cNvPr id="107522" name="Object 3"/>
          <p:cNvGraphicFramePr>
            <a:graphicFrameLocks noChangeAspect="1"/>
          </p:cNvGraphicFramePr>
          <p:nvPr>
            <p:extLst>
              <p:ext uri="{D42A27DB-BD31-4B8C-83A1-F6EECF244321}">
                <p14:modId xmlns="" xmlns:p14="http://schemas.microsoft.com/office/powerpoint/2010/main" val="3252506098"/>
              </p:ext>
            </p:extLst>
          </p:nvPr>
        </p:nvGraphicFramePr>
        <p:xfrm>
          <a:off x="609600" y="1528456"/>
          <a:ext cx="4343400" cy="2281544"/>
        </p:xfrm>
        <a:graphic>
          <a:graphicData uri="http://schemas.openxmlformats.org/presentationml/2006/ole">
            <p:oleObj spid="_x0000_s184322" name="Equation" r:id="rId3" imgW="3530520" imgH="1854000" progId="Equation.DSMT4">
              <p:embed/>
            </p:oleObj>
          </a:graphicData>
        </a:graphic>
      </p:graphicFrame>
      <p:pic>
        <p:nvPicPr>
          <p:cNvPr id="4" name="Picture 8"/>
          <p:cNvPicPr>
            <a:picLocks noChangeAspect="1" noChangeArrowheads="1"/>
          </p:cNvPicPr>
          <p:nvPr/>
        </p:nvPicPr>
        <p:blipFill>
          <a:blip r:embed="rId4" cstate="print"/>
          <a:srcRect/>
          <a:stretch>
            <a:fillRect/>
          </a:stretch>
        </p:blipFill>
        <p:spPr bwMode="auto">
          <a:xfrm>
            <a:off x="3581400" y="3810000"/>
            <a:ext cx="4908063" cy="2622115"/>
          </a:xfrm>
          <a:prstGeom prst="rect">
            <a:avLst/>
          </a:prstGeom>
          <a:noFill/>
          <a:ln w="9525">
            <a:noFill/>
            <a:miter lim="800000"/>
            <a:headEnd/>
            <a:tailEnd/>
          </a:ln>
          <a:effectLst/>
        </p:spPr>
      </p:pic>
      <p:sp>
        <p:nvSpPr>
          <p:cNvPr id="3" name="Oval 2"/>
          <p:cNvSpPr/>
          <p:nvPr/>
        </p:nvSpPr>
        <p:spPr bwMode="auto">
          <a:xfrm>
            <a:off x="4343400" y="6004560"/>
            <a:ext cx="45719" cy="76200"/>
          </a:xfrm>
          <a:prstGeom prst="ellipse">
            <a:avLst/>
          </a:prstGeom>
          <a:solidFill>
            <a:schemeClr val="accent1"/>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6" name="Oval 5"/>
          <p:cNvSpPr/>
          <p:nvPr/>
        </p:nvSpPr>
        <p:spPr bwMode="auto">
          <a:xfrm>
            <a:off x="4556760" y="5981700"/>
            <a:ext cx="45719" cy="76200"/>
          </a:xfrm>
          <a:prstGeom prst="ellipse">
            <a:avLst/>
          </a:prstGeom>
          <a:solidFill>
            <a:schemeClr val="accent1"/>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7" name="Oval 6"/>
          <p:cNvSpPr/>
          <p:nvPr/>
        </p:nvSpPr>
        <p:spPr bwMode="auto">
          <a:xfrm>
            <a:off x="4831081" y="5867400"/>
            <a:ext cx="45719" cy="76200"/>
          </a:xfrm>
          <a:prstGeom prst="ellipse">
            <a:avLst/>
          </a:prstGeom>
          <a:solidFill>
            <a:schemeClr val="accent1"/>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8" name="Oval 7"/>
          <p:cNvSpPr/>
          <p:nvPr/>
        </p:nvSpPr>
        <p:spPr bwMode="auto">
          <a:xfrm>
            <a:off x="5143501" y="5570220"/>
            <a:ext cx="45719" cy="76200"/>
          </a:xfrm>
          <a:prstGeom prst="ellipse">
            <a:avLst/>
          </a:prstGeom>
          <a:solidFill>
            <a:schemeClr val="accent1"/>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9" name="Oval 8"/>
          <p:cNvSpPr/>
          <p:nvPr/>
        </p:nvSpPr>
        <p:spPr bwMode="auto">
          <a:xfrm>
            <a:off x="5402581" y="5105400"/>
            <a:ext cx="45719" cy="76200"/>
          </a:xfrm>
          <a:prstGeom prst="ellipse">
            <a:avLst/>
          </a:prstGeom>
          <a:solidFill>
            <a:schemeClr val="accent1"/>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10" name="Oval 9"/>
          <p:cNvSpPr/>
          <p:nvPr/>
        </p:nvSpPr>
        <p:spPr bwMode="auto">
          <a:xfrm>
            <a:off x="5593080" y="4724400"/>
            <a:ext cx="45719" cy="76200"/>
          </a:xfrm>
          <a:prstGeom prst="ellipse">
            <a:avLst/>
          </a:prstGeom>
          <a:solidFill>
            <a:schemeClr val="accent1"/>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11" name="Oval 10"/>
          <p:cNvSpPr/>
          <p:nvPr/>
        </p:nvSpPr>
        <p:spPr bwMode="auto">
          <a:xfrm>
            <a:off x="5745481" y="4343400"/>
            <a:ext cx="45719" cy="76200"/>
          </a:xfrm>
          <a:prstGeom prst="ellipse">
            <a:avLst/>
          </a:prstGeom>
          <a:solidFill>
            <a:schemeClr val="accent1"/>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12" name="Oval 11"/>
          <p:cNvSpPr/>
          <p:nvPr/>
        </p:nvSpPr>
        <p:spPr bwMode="auto">
          <a:xfrm>
            <a:off x="5897881" y="4130040"/>
            <a:ext cx="45719" cy="76200"/>
          </a:xfrm>
          <a:prstGeom prst="ellipse">
            <a:avLst/>
          </a:prstGeom>
          <a:solidFill>
            <a:schemeClr val="accent1"/>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13" name="Oval 12"/>
          <p:cNvSpPr/>
          <p:nvPr/>
        </p:nvSpPr>
        <p:spPr bwMode="auto">
          <a:xfrm>
            <a:off x="6126481" y="4038600"/>
            <a:ext cx="45719" cy="76200"/>
          </a:xfrm>
          <a:prstGeom prst="ellipse">
            <a:avLst/>
          </a:prstGeom>
          <a:solidFill>
            <a:schemeClr val="accent1"/>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14" name="Oval 13"/>
          <p:cNvSpPr/>
          <p:nvPr/>
        </p:nvSpPr>
        <p:spPr bwMode="auto">
          <a:xfrm>
            <a:off x="6248401" y="4267200"/>
            <a:ext cx="45719" cy="76200"/>
          </a:xfrm>
          <a:prstGeom prst="ellipse">
            <a:avLst/>
          </a:prstGeom>
          <a:solidFill>
            <a:schemeClr val="accent1"/>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15" name="Oval 14"/>
          <p:cNvSpPr/>
          <p:nvPr/>
        </p:nvSpPr>
        <p:spPr bwMode="auto">
          <a:xfrm>
            <a:off x="6316980" y="4572000"/>
            <a:ext cx="45719" cy="76200"/>
          </a:xfrm>
          <a:prstGeom prst="ellipse">
            <a:avLst/>
          </a:prstGeom>
          <a:solidFill>
            <a:schemeClr val="accent1"/>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16" name="Oval 15"/>
          <p:cNvSpPr/>
          <p:nvPr/>
        </p:nvSpPr>
        <p:spPr bwMode="auto">
          <a:xfrm>
            <a:off x="6446520" y="5029200"/>
            <a:ext cx="45719" cy="76200"/>
          </a:xfrm>
          <a:prstGeom prst="ellipse">
            <a:avLst/>
          </a:prstGeom>
          <a:solidFill>
            <a:schemeClr val="accent1"/>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17" name="Oval 16"/>
          <p:cNvSpPr/>
          <p:nvPr/>
        </p:nvSpPr>
        <p:spPr bwMode="auto">
          <a:xfrm>
            <a:off x="6598920" y="5410200"/>
            <a:ext cx="45719" cy="76200"/>
          </a:xfrm>
          <a:prstGeom prst="ellipse">
            <a:avLst/>
          </a:prstGeom>
          <a:solidFill>
            <a:schemeClr val="accent1"/>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18" name="Oval 17"/>
          <p:cNvSpPr/>
          <p:nvPr/>
        </p:nvSpPr>
        <p:spPr bwMode="auto">
          <a:xfrm>
            <a:off x="6766560" y="5646420"/>
            <a:ext cx="45719" cy="76200"/>
          </a:xfrm>
          <a:prstGeom prst="ellipse">
            <a:avLst/>
          </a:prstGeom>
          <a:solidFill>
            <a:schemeClr val="accent1"/>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19" name="Oval 18"/>
          <p:cNvSpPr/>
          <p:nvPr/>
        </p:nvSpPr>
        <p:spPr bwMode="auto">
          <a:xfrm>
            <a:off x="7056120" y="5890260"/>
            <a:ext cx="45719" cy="76200"/>
          </a:xfrm>
          <a:prstGeom prst="ellipse">
            <a:avLst/>
          </a:prstGeom>
          <a:solidFill>
            <a:schemeClr val="accent1"/>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20" name="Oval 19"/>
          <p:cNvSpPr/>
          <p:nvPr/>
        </p:nvSpPr>
        <p:spPr bwMode="auto">
          <a:xfrm>
            <a:off x="7543800" y="6012180"/>
            <a:ext cx="45719" cy="76200"/>
          </a:xfrm>
          <a:prstGeom prst="ellipse">
            <a:avLst/>
          </a:prstGeom>
          <a:solidFill>
            <a:schemeClr val="accent1"/>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4"/>
          <p:cNvSpPr>
            <a:spLocks noGrp="1" noChangeArrowheads="1"/>
          </p:cNvSpPr>
          <p:nvPr>
            <p:ph type="title"/>
          </p:nvPr>
        </p:nvSpPr>
        <p:spPr>
          <a:xfrm>
            <a:off x="457200" y="457200"/>
            <a:ext cx="8229600" cy="762000"/>
          </a:xfrm>
        </p:spPr>
        <p:txBody>
          <a:bodyPr/>
          <a:lstStyle/>
          <a:p>
            <a:r>
              <a:rPr lang="en-US" dirty="0" smtClean="0"/>
              <a:t>Kernel Estimator for LWAGE</a:t>
            </a:r>
          </a:p>
        </p:txBody>
      </p:sp>
      <p:pic>
        <p:nvPicPr>
          <p:cNvPr id="4" name="Picture 8"/>
          <p:cNvPicPr>
            <a:picLocks noChangeAspect="1" noChangeArrowheads="1"/>
          </p:cNvPicPr>
          <p:nvPr/>
        </p:nvPicPr>
        <p:blipFill>
          <a:blip r:embed="rId3" cstate="print"/>
          <a:srcRect/>
          <a:stretch>
            <a:fillRect/>
          </a:stretch>
        </p:blipFill>
        <p:spPr bwMode="auto">
          <a:xfrm>
            <a:off x="685800" y="1143000"/>
            <a:ext cx="4908063" cy="2622115"/>
          </a:xfrm>
          <a:prstGeom prst="rect">
            <a:avLst/>
          </a:prstGeom>
          <a:noFill/>
          <a:ln w="9525">
            <a:noFill/>
            <a:miter lim="800000"/>
            <a:headEnd/>
            <a:tailEnd/>
          </a:ln>
          <a:effectLst/>
        </p:spPr>
      </p:pic>
      <p:pic>
        <p:nvPicPr>
          <p:cNvPr id="5" name="Picture 4"/>
          <p:cNvPicPr>
            <a:picLocks noChangeAspect="1"/>
          </p:cNvPicPr>
          <p:nvPr/>
        </p:nvPicPr>
        <p:blipFill>
          <a:blip r:embed="rId4" cstate="print"/>
          <a:stretch>
            <a:fillRect/>
          </a:stretch>
        </p:blipFill>
        <p:spPr>
          <a:xfrm>
            <a:off x="3962400" y="3917514"/>
            <a:ext cx="4973084" cy="2648752"/>
          </a:xfrm>
          <a:prstGeom prst="rect">
            <a:avLst/>
          </a:prstGeom>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381000" y="1447800"/>
            <a:ext cx="8229600" cy="1143000"/>
          </a:xfrm>
        </p:spPr>
        <p:txBody>
          <a:bodyPr/>
          <a:lstStyle/>
          <a:p>
            <a:r>
              <a:rPr lang="en-US" smtClean="0"/>
              <a:t>Objective: Impact of Education </a:t>
            </a:r>
            <a:br>
              <a:rPr lang="en-US" smtClean="0"/>
            </a:br>
            <a:r>
              <a:rPr lang="en-US" smtClean="0"/>
              <a:t>      on (log) Wage</a:t>
            </a:r>
          </a:p>
        </p:txBody>
      </p:sp>
      <p:sp>
        <p:nvSpPr>
          <p:cNvPr id="14339" name="Rectangle 3"/>
          <p:cNvSpPr>
            <a:spLocks noGrp="1" noChangeArrowheads="1"/>
          </p:cNvSpPr>
          <p:nvPr>
            <p:ph idx="1"/>
          </p:nvPr>
        </p:nvSpPr>
        <p:spPr>
          <a:xfrm>
            <a:off x="1143000" y="3048000"/>
            <a:ext cx="7086600" cy="2743200"/>
          </a:xfrm>
        </p:spPr>
        <p:txBody>
          <a:bodyPr/>
          <a:lstStyle/>
          <a:p>
            <a:r>
              <a:rPr lang="en-US" b="1" smtClean="0"/>
              <a:t>Specification</a:t>
            </a:r>
            <a:r>
              <a:rPr lang="en-US" smtClean="0"/>
              <a:t>: What is the right model to use to analyze this association?</a:t>
            </a:r>
          </a:p>
          <a:p>
            <a:r>
              <a:rPr lang="en-US" b="1" smtClean="0"/>
              <a:t>Estimation</a:t>
            </a:r>
          </a:p>
          <a:p>
            <a:r>
              <a:rPr lang="en-US" b="1" smtClean="0"/>
              <a:t>Inference</a:t>
            </a:r>
          </a:p>
          <a:p>
            <a:r>
              <a:rPr lang="en-US" b="1" smtClean="0"/>
              <a:t>Analysis</a:t>
            </a:r>
          </a:p>
          <a:p>
            <a:endParaRPr lang="en-US" smtClean="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457200" y="304800"/>
            <a:ext cx="8229600" cy="990600"/>
          </a:xfrm>
        </p:spPr>
        <p:txBody>
          <a:bodyPr/>
          <a:lstStyle/>
          <a:p>
            <a:r>
              <a:rPr lang="en-US" smtClean="0"/>
              <a:t>Simple Linear Regression</a:t>
            </a:r>
          </a:p>
        </p:txBody>
      </p:sp>
      <p:sp>
        <p:nvSpPr>
          <p:cNvPr id="15364" name="Text Box 7"/>
          <p:cNvSpPr txBox="1">
            <a:spLocks noChangeArrowheads="1"/>
          </p:cNvSpPr>
          <p:nvPr/>
        </p:nvSpPr>
        <p:spPr bwMode="auto">
          <a:xfrm>
            <a:off x="2667000" y="1828800"/>
            <a:ext cx="4495800" cy="366713"/>
          </a:xfrm>
          <a:prstGeom prst="rect">
            <a:avLst/>
          </a:prstGeom>
          <a:noFill/>
          <a:ln w="19050">
            <a:noFill/>
            <a:miter lim="800000"/>
            <a:headEnd/>
            <a:tailEnd/>
          </a:ln>
        </p:spPr>
        <p:txBody>
          <a:bodyPr>
            <a:spAutoFit/>
          </a:bodyPr>
          <a:lstStyle/>
          <a:p>
            <a:pPr>
              <a:spcBef>
                <a:spcPct val="50000"/>
              </a:spcBef>
            </a:pPr>
            <a:r>
              <a:rPr lang="en-US" b="1">
                <a:latin typeface="Arial" pitchFamily="34" charset="0"/>
              </a:rPr>
              <a:t>LWAGE  =  5.8388 + 0.0652*ED</a:t>
            </a:r>
          </a:p>
        </p:txBody>
      </p:sp>
      <p:pic>
        <p:nvPicPr>
          <p:cNvPr id="124929" name="Picture 1"/>
          <p:cNvPicPr>
            <a:picLocks noChangeAspect="1" noChangeArrowheads="1"/>
          </p:cNvPicPr>
          <p:nvPr/>
        </p:nvPicPr>
        <p:blipFill>
          <a:blip r:embed="rId3" cstate="print"/>
          <a:srcRect/>
          <a:stretch>
            <a:fillRect/>
          </a:stretch>
        </p:blipFill>
        <p:spPr bwMode="auto">
          <a:xfrm>
            <a:off x="838200" y="1447800"/>
            <a:ext cx="7717215" cy="51054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457200" y="762000"/>
            <a:ext cx="8229600" cy="685800"/>
          </a:xfrm>
        </p:spPr>
        <p:txBody>
          <a:bodyPr/>
          <a:lstStyle/>
          <a:p>
            <a:r>
              <a:rPr lang="en-US" smtClean="0"/>
              <a:t>Multiple Regression</a:t>
            </a:r>
          </a:p>
        </p:txBody>
      </p:sp>
      <p:pic>
        <p:nvPicPr>
          <p:cNvPr id="235523" name="Picture 3"/>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457200" y="1600200"/>
            <a:ext cx="8623402" cy="5029200"/>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
        <p:nvSpPr>
          <p:cNvPr id="8" name="Rectangle 7"/>
          <p:cNvSpPr/>
          <p:nvPr/>
        </p:nvSpPr>
        <p:spPr bwMode="auto">
          <a:xfrm>
            <a:off x="553533" y="4267200"/>
            <a:ext cx="8305800" cy="304800"/>
          </a:xfrm>
          <a:prstGeom prst="rect">
            <a:avLst/>
          </a:prstGeom>
          <a:solidFill>
            <a:srgbClr val="6B00B4">
              <a:alpha val="27059"/>
            </a:srgbClr>
          </a:solidFill>
          <a:ln w="19050" cap="flat" cmpd="sng" algn="ctr">
            <a:no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470768" y="705896"/>
            <a:ext cx="8229600" cy="685800"/>
          </a:xfrm>
        </p:spPr>
        <p:txBody>
          <a:bodyPr/>
          <a:lstStyle/>
          <a:p>
            <a:r>
              <a:rPr lang="en-US" sz="2400" smtClean="0"/>
              <a:t>Nonlinear Specification: </a:t>
            </a:r>
            <a:br>
              <a:rPr lang="en-US" sz="2400" smtClean="0"/>
            </a:br>
            <a:r>
              <a:rPr lang="en-US" sz="2400" smtClean="0"/>
              <a:t>Quadratic Effect of Experience</a:t>
            </a:r>
          </a:p>
        </p:txBody>
      </p:sp>
      <p:pic>
        <p:nvPicPr>
          <p:cNvPr id="236546"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533400" y="1295400"/>
            <a:ext cx="8104336" cy="5077873"/>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
        <p:nvSpPr>
          <p:cNvPr id="8" name="Rectangle 7"/>
          <p:cNvSpPr/>
          <p:nvPr/>
        </p:nvSpPr>
        <p:spPr bwMode="auto">
          <a:xfrm>
            <a:off x="381000" y="5105400"/>
            <a:ext cx="8001000" cy="304800"/>
          </a:xfrm>
          <a:prstGeom prst="rect">
            <a:avLst/>
          </a:prstGeom>
          <a:solidFill>
            <a:srgbClr val="CCCC00">
              <a:alpha val="34902"/>
            </a:srgbClr>
          </a:solidFill>
          <a:ln w="19050" cap="flat" cmpd="sng" algn="ctr">
            <a:no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9" name="Rectangle 8"/>
          <p:cNvSpPr/>
          <p:nvPr/>
        </p:nvSpPr>
        <p:spPr bwMode="auto">
          <a:xfrm>
            <a:off x="381000" y="4038600"/>
            <a:ext cx="8001000" cy="381000"/>
          </a:xfrm>
          <a:prstGeom prst="rect">
            <a:avLst/>
          </a:prstGeom>
          <a:solidFill>
            <a:srgbClr val="C00000">
              <a:alpha val="34902"/>
            </a:srgbClr>
          </a:solidFill>
          <a:ln w="19050" cap="flat" cmpd="sng" algn="ctr">
            <a:no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4"/>
          <p:cNvSpPr>
            <a:spLocks noGrp="1" noChangeArrowheads="1"/>
          </p:cNvSpPr>
          <p:nvPr>
            <p:ph type="title"/>
          </p:nvPr>
        </p:nvSpPr>
        <p:spPr>
          <a:xfrm>
            <a:off x="457200" y="762000"/>
            <a:ext cx="8229600" cy="1143000"/>
          </a:xfrm>
        </p:spPr>
        <p:txBody>
          <a:bodyPr/>
          <a:lstStyle/>
          <a:p>
            <a:r>
              <a:rPr lang="en-US" smtClean="0"/>
              <a:t>Model Implication: Effect of Experience and Male vs. Female</a:t>
            </a:r>
          </a:p>
        </p:txBody>
      </p:sp>
      <p:pic>
        <p:nvPicPr>
          <p:cNvPr id="116737" name="Picture 1"/>
          <p:cNvPicPr>
            <a:picLocks noChangeAspect="1" noChangeArrowheads="1"/>
          </p:cNvPicPr>
          <p:nvPr/>
        </p:nvPicPr>
        <p:blipFill>
          <a:blip r:embed="rId3" cstate="print"/>
          <a:srcRect/>
          <a:stretch>
            <a:fillRect/>
          </a:stretch>
        </p:blipFill>
        <p:spPr bwMode="auto">
          <a:xfrm>
            <a:off x="1219200" y="1981200"/>
            <a:ext cx="7010400" cy="4496570"/>
          </a:xfrm>
          <a:prstGeom prst="rect">
            <a:avLst/>
          </a:prstGeom>
          <a:noFill/>
          <a:ln w="9525">
            <a:noFill/>
            <a:miter lim="800000"/>
            <a:headEnd/>
            <a:tailEnd/>
          </a:ln>
          <a:effectLst/>
        </p:spPr>
      </p:pic>
      <p:cxnSp>
        <p:nvCxnSpPr>
          <p:cNvPr id="3" name="Straight Connector 2"/>
          <p:cNvCxnSpPr/>
          <p:nvPr/>
        </p:nvCxnSpPr>
        <p:spPr bwMode="auto">
          <a:xfrm>
            <a:off x="5562600" y="3048000"/>
            <a:ext cx="2133600" cy="0"/>
          </a:xfrm>
          <a:prstGeom prst="line">
            <a:avLst/>
          </a:prstGeom>
          <a:solidFill>
            <a:schemeClr val="accent1"/>
          </a:solidFill>
          <a:ln w="19050" cap="flat" cmpd="sng" algn="ctr">
            <a:solidFill>
              <a:schemeClr val="tx1"/>
            </a:solidFill>
            <a:prstDash val="sysDash"/>
            <a:round/>
            <a:headEnd type="none" w="med" len="med"/>
            <a:tailEnd type="none" w="med" len="med"/>
          </a:ln>
          <a:effectLst/>
        </p:spPr>
      </p:cxnSp>
      <p:cxnSp>
        <p:nvCxnSpPr>
          <p:cNvPr id="6" name="Straight Connector 5"/>
          <p:cNvCxnSpPr/>
          <p:nvPr/>
        </p:nvCxnSpPr>
        <p:spPr bwMode="auto">
          <a:xfrm>
            <a:off x="5524500" y="3779520"/>
            <a:ext cx="2133600" cy="0"/>
          </a:xfrm>
          <a:prstGeom prst="line">
            <a:avLst/>
          </a:prstGeom>
          <a:solidFill>
            <a:schemeClr val="accent1"/>
          </a:solidFill>
          <a:ln w="19050" cap="flat" cmpd="sng" algn="ctr">
            <a:solidFill>
              <a:srgbClr val="FF3300"/>
            </a:solidFill>
            <a:prstDash val="sysDash"/>
            <a:round/>
            <a:headEnd type="none" w="med" len="med"/>
            <a:tailEnd type="none" w="med" len="med"/>
          </a:ln>
          <a:effectLst/>
        </p:spPr>
      </p:cxn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381000" y="1295400"/>
            <a:ext cx="8229600" cy="533400"/>
          </a:xfrm>
        </p:spPr>
        <p:txBody>
          <a:bodyPr/>
          <a:lstStyle/>
          <a:p>
            <a:r>
              <a:rPr lang="en-US" dirty="0" smtClean="0"/>
              <a:t>Partial Effect of Experience:</a:t>
            </a:r>
            <a:br>
              <a:rPr lang="en-US" dirty="0" smtClean="0"/>
            </a:br>
            <a:r>
              <a:rPr lang="en-US" dirty="0" smtClean="0"/>
              <a:t>Coefficients do not tell the story</a:t>
            </a:r>
          </a:p>
        </p:txBody>
      </p:sp>
      <p:pic>
        <p:nvPicPr>
          <p:cNvPr id="116737" name="Picture 1"/>
          <p:cNvPicPr>
            <a:picLocks noChangeAspect="1" noChangeArrowheads="1"/>
          </p:cNvPicPr>
          <p:nvPr/>
        </p:nvPicPr>
        <p:blipFill>
          <a:blip r:embed="rId3" cstate="print"/>
          <a:srcRect/>
          <a:stretch>
            <a:fillRect/>
          </a:stretch>
        </p:blipFill>
        <p:spPr bwMode="auto">
          <a:xfrm>
            <a:off x="381000" y="1828800"/>
            <a:ext cx="8290559" cy="2133600"/>
          </a:xfrm>
          <a:prstGeom prst="rect">
            <a:avLst/>
          </a:prstGeom>
          <a:noFill/>
          <a:ln w="9525">
            <a:noFill/>
            <a:miter lim="800000"/>
            <a:headEnd/>
            <a:tailEnd/>
          </a:ln>
        </p:spPr>
      </p:pic>
      <p:pic>
        <p:nvPicPr>
          <p:cNvPr id="237570" name="Picture 2"/>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381000" y="4187850"/>
            <a:ext cx="3275762" cy="2490787"/>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
        <p:nvSpPr>
          <p:cNvPr id="2" name="TextBox 1"/>
          <p:cNvSpPr txBox="1"/>
          <p:nvPr/>
        </p:nvSpPr>
        <p:spPr>
          <a:xfrm>
            <a:off x="4267200" y="4419600"/>
            <a:ext cx="4495800" cy="923330"/>
          </a:xfrm>
          <a:prstGeom prst="rect">
            <a:avLst/>
          </a:prstGeom>
          <a:noFill/>
        </p:spPr>
        <p:txBody>
          <a:bodyPr wrap="square" rtlCol="0">
            <a:spAutoFit/>
          </a:bodyPr>
          <a:lstStyle/>
          <a:p>
            <a:r>
              <a:rPr lang="en-US" b="1" dirty="0" smtClean="0">
                <a:latin typeface="Arial" pitchFamily="34" charset="0"/>
                <a:cs typeface="Arial" pitchFamily="34" charset="0"/>
              </a:rPr>
              <a:t>Education:     .05654</a:t>
            </a:r>
          </a:p>
          <a:p>
            <a:r>
              <a:rPr lang="en-US" b="1" dirty="0" smtClean="0">
                <a:latin typeface="Arial" pitchFamily="34" charset="0"/>
                <a:cs typeface="Arial" pitchFamily="34" charset="0"/>
              </a:rPr>
              <a:t>Experience:   .04045  -  2*.00068*</a:t>
            </a:r>
            <a:r>
              <a:rPr lang="en-US" b="1" dirty="0" err="1" smtClean="0">
                <a:latin typeface="Arial" pitchFamily="34" charset="0"/>
                <a:cs typeface="Arial" pitchFamily="34" charset="0"/>
              </a:rPr>
              <a:t>Exp</a:t>
            </a:r>
            <a:endParaRPr lang="en-US" b="1" dirty="0" smtClean="0">
              <a:latin typeface="Arial" pitchFamily="34" charset="0"/>
              <a:cs typeface="Arial" pitchFamily="34" charset="0"/>
            </a:endParaRPr>
          </a:p>
          <a:p>
            <a:r>
              <a:rPr lang="en-US" b="1" dirty="0" smtClean="0">
                <a:latin typeface="Arial" pitchFamily="34" charset="0"/>
                <a:cs typeface="Arial" pitchFamily="34" charset="0"/>
              </a:rPr>
              <a:t>FEM:              -.38922</a:t>
            </a:r>
            <a:endParaRPr lang="en-US" b="1" dirty="0">
              <a:latin typeface="Arial" pitchFamily="34" charset="0"/>
              <a:cs typeface="Arial" pitchFamily="34" charset="0"/>
            </a:endParaRPr>
          </a:p>
        </p:txBody>
      </p:sp>
      <p:sp>
        <p:nvSpPr>
          <p:cNvPr id="3" name="Right Brace 2"/>
          <p:cNvSpPr/>
          <p:nvPr/>
        </p:nvSpPr>
        <p:spPr bwMode="auto">
          <a:xfrm>
            <a:off x="3429000" y="4724400"/>
            <a:ext cx="227762" cy="309265"/>
          </a:xfrm>
          <a:prstGeom prst="rightBrace">
            <a:avLst/>
          </a:prstGeom>
          <a:solidFill>
            <a:schemeClr val="accent1"/>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cxnSp>
        <p:nvCxnSpPr>
          <p:cNvPr id="5" name="Straight Arrow Connector 4"/>
          <p:cNvCxnSpPr>
            <a:stCxn id="3" idx="1"/>
          </p:cNvCxnSpPr>
          <p:nvPr/>
        </p:nvCxnSpPr>
        <p:spPr bwMode="auto">
          <a:xfrm flipV="1">
            <a:off x="3656762" y="4879032"/>
            <a:ext cx="610438" cy="1"/>
          </a:xfrm>
          <a:prstGeom prst="straightConnector1">
            <a:avLst/>
          </a:prstGeom>
          <a:solidFill>
            <a:schemeClr val="accent1"/>
          </a:solidFill>
          <a:ln w="19050" cap="flat" cmpd="sng" algn="ctr">
            <a:solidFill>
              <a:schemeClr val="tx1"/>
            </a:solidFill>
            <a:prstDash val="solid"/>
            <a:round/>
            <a:headEnd type="none" w="med" len="med"/>
            <a:tailEnd type="arrow"/>
          </a:ln>
          <a:effectLst/>
        </p:spPr>
      </p:cxnSp>
      <p:cxnSp>
        <p:nvCxnSpPr>
          <p:cNvPr id="7" name="Straight Arrow Connector 6"/>
          <p:cNvCxnSpPr/>
          <p:nvPr/>
        </p:nvCxnSpPr>
        <p:spPr bwMode="auto">
          <a:xfrm>
            <a:off x="3637672" y="4572000"/>
            <a:ext cx="610438" cy="85130"/>
          </a:xfrm>
          <a:prstGeom prst="straightConnector1">
            <a:avLst/>
          </a:prstGeom>
          <a:solidFill>
            <a:schemeClr val="accent1"/>
          </a:solidFill>
          <a:ln w="19050" cap="flat" cmpd="sng" algn="ctr">
            <a:solidFill>
              <a:schemeClr val="tx1"/>
            </a:solidFill>
            <a:prstDash val="solid"/>
            <a:round/>
            <a:headEnd type="none" w="med" len="med"/>
            <a:tailEnd type="arrow"/>
          </a:ln>
          <a:effectLst/>
        </p:spPr>
      </p:cxnSp>
      <p:cxnSp>
        <p:nvCxnSpPr>
          <p:cNvPr id="9" name="Straight Arrow Connector 8"/>
          <p:cNvCxnSpPr/>
          <p:nvPr/>
        </p:nvCxnSpPr>
        <p:spPr bwMode="auto">
          <a:xfrm flipV="1">
            <a:off x="3656762" y="5257800"/>
            <a:ext cx="610438" cy="914400"/>
          </a:xfrm>
          <a:prstGeom prst="straightConnector1">
            <a:avLst/>
          </a:prstGeom>
          <a:solidFill>
            <a:schemeClr val="accent1"/>
          </a:solidFill>
          <a:ln w="19050" cap="flat" cmpd="sng" algn="ctr">
            <a:solidFill>
              <a:schemeClr val="tx1"/>
            </a:solidFill>
            <a:prstDash val="solid"/>
            <a:round/>
            <a:headEnd type="none" w="med" len="med"/>
            <a:tailEnd type="arrow"/>
          </a:ln>
          <a:effectLst/>
        </p:spPr>
      </p:cxnSp>
      <p:sp>
        <p:nvSpPr>
          <p:cNvPr id="4" name="Rectangle 3"/>
          <p:cNvSpPr/>
          <p:nvPr/>
        </p:nvSpPr>
        <p:spPr bwMode="auto">
          <a:xfrm>
            <a:off x="4267200" y="4724400"/>
            <a:ext cx="4267200" cy="304800"/>
          </a:xfrm>
          <a:prstGeom prst="rect">
            <a:avLst/>
          </a:prstGeom>
          <a:solidFill>
            <a:srgbClr val="99CC00">
              <a:alpha val="21176"/>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42" name="Picture 2"/>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447012" y="1704975"/>
            <a:ext cx="8296275" cy="5000625"/>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
        <p:nvSpPr>
          <p:cNvPr id="4" name="TextBox 3"/>
          <p:cNvSpPr txBox="1"/>
          <p:nvPr/>
        </p:nvSpPr>
        <p:spPr>
          <a:xfrm>
            <a:off x="1676400" y="914400"/>
            <a:ext cx="5572788" cy="646331"/>
          </a:xfrm>
          <a:prstGeom prst="rect">
            <a:avLst/>
          </a:prstGeom>
          <a:noFill/>
        </p:spPr>
        <p:txBody>
          <a:bodyPr wrap="square" rtlCol="0">
            <a:spAutoFit/>
          </a:bodyPr>
          <a:lstStyle/>
          <a:p>
            <a:r>
              <a:rPr lang="en-US" b="1" smtClean="0">
                <a:latin typeface="Arial" pitchFamily="34" charset="0"/>
                <a:cs typeface="Arial" pitchFamily="34" charset="0"/>
              </a:rPr>
              <a:t>Effect of Experience  =   </a:t>
            </a:r>
            <a:r>
              <a:rPr lang="en-US" b="1">
                <a:latin typeface="Arial" pitchFamily="34" charset="0"/>
                <a:cs typeface="Arial" pitchFamily="34" charset="0"/>
              </a:rPr>
              <a:t>.04045  -  2*.</a:t>
            </a:r>
            <a:r>
              <a:rPr lang="en-US" b="1" smtClean="0">
                <a:latin typeface="Arial" pitchFamily="34" charset="0"/>
                <a:cs typeface="Arial" pitchFamily="34" charset="0"/>
              </a:rPr>
              <a:t>00068*Exp</a:t>
            </a:r>
          </a:p>
          <a:p>
            <a:r>
              <a:rPr lang="en-US" b="1" smtClean="0">
                <a:latin typeface="Arial" pitchFamily="34" charset="0"/>
                <a:cs typeface="Arial" pitchFamily="34" charset="0"/>
              </a:rPr>
              <a:t>Positive from 1 to 30, negative above 30.</a:t>
            </a:r>
            <a:endParaRPr lang="en-US" b="1">
              <a:latin typeface="Arial" pitchFamily="34" charset="0"/>
              <a:cs typeface="Arial" pitchFamily="34" charset="0"/>
            </a:endParaRPr>
          </a:p>
        </p:txBody>
      </p:sp>
      <p:cxnSp>
        <p:nvCxnSpPr>
          <p:cNvPr id="6" name="Straight Connector 5"/>
          <p:cNvCxnSpPr/>
          <p:nvPr/>
        </p:nvCxnSpPr>
        <p:spPr bwMode="auto">
          <a:xfrm>
            <a:off x="1565475" y="4114800"/>
            <a:ext cx="6553200" cy="0"/>
          </a:xfrm>
          <a:prstGeom prst="line">
            <a:avLst/>
          </a:prstGeom>
          <a:solidFill>
            <a:schemeClr val="accent1"/>
          </a:solidFill>
          <a:ln w="19050" cap="flat" cmpd="sng" algn="ctr">
            <a:solidFill>
              <a:srgbClr val="FF3300"/>
            </a:solidFill>
            <a:prstDash val="sysDash"/>
            <a:round/>
            <a:headEnd type="none" w="med" len="med"/>
            <a:tailEnd type="none" w="med" len="med"/>
          </a:ln>
          <a:effectLst/>
        </p:spPr>
      </p:cxnSp>
      <p:cxnSp>
        <p:nvCxnSpPr>
          <p:cNvPr id="8" name="Straight Arrow Connector 7"/>
          <p:cNvCxnSpPr/>
          <p:nvPr/>
        </p:nvCxnSpPr>
        <p:spPr bwMode="auto">
          <a:xfrm>
            <a:off x="5486400" y="4156275"/>
            <a:ext cx="0" cy="1558725"/>
          </a:xfrm>
          <a:prstGeom prst="straightConnector1">
            <a:avLst/>
          </a:prstGeom>
          <a:solidFill>
            <a:schemeClr val="accent1"/>
          </a:solidFill>
          <a:ln w="19050" cap="flat" cmpd="sng" algn="ctr">
            <a:solidFill>
              <a:srgbClr val="FF0000"/>
            </a:solidFill>
            <a:prstDash val="sysDash"/>
            <a:round/>
            <a:headEnd type="none" w="med" len="med"/>
            <a:tailEnd type="arrow"/>
          </a:ln>
          <a:effectLst/>
        </p:spPr>
      </p:cxnSp>
    </p:spTree>
    <p:extLst>
      <p:ext uri="{BB962C8B-B14F-4D97-AF65-F5344CB8AC3E}">
        <p14:creationId xmlns="" xmlns:p14="http://schemas.microsoft.com/office/powerpoint/2010/main" val="176563605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14400"/>
            <a:ext cx="8229600" cy="685800"/>
          </a:xfrm>
        </p:spPr>
        <p:txBody>
          <a:bodyPr/>
          <a:lstStyle/>
          <a:p>
            <a:r>
              <a:rPr lang="en-US" smtClean="0"/>
              <a:t>Interaction Effect</a:t>
            </a:r>
            <a:br>
              <a:rPr lang="en-US" smtClean="0"/>
            </a:br>
            <a:r>
              <a:rPr lang="en-US" smtClean="0"/>
              <a:t>Gender Difference in Partial Effects</a:t>
            </a:r>
            <a:endParaRPr lang="en-US"/>
          </a:p>
        </p:txBody>
      </p:sp>
      <p:pic>
        <p:nvPicPr>
          <p:cNvPr id="109570" name="Picture 2"/>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1066800" y="1676400"/>
            <a:ext cx="7391400" cy="4841932"/>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
        <p:nvSpPr>
          <p:cNvPr id="4" name="Rectangle 3"/>
          <p:cNvSpPr/>
          <p:nvPr/>
        </p:nvSpPr>
        <p:spPr bwMode="auto">
          <a:xfrm>
            <a:off x="1066799" y="4259245"/>
            <a:ext cx="7043195" cy="190500"/>
          </a:xfrm>
          <a:prstGeom prst="rect">
            <a:avLst/>
          </a:prstGeom>
          <a:solidFill>
            <a:srgbClr val="C00000">
              <a:alpha val="34902"/>
            </a:srgbClr>
          </a:solidFill>
          <a:ln w="19050" cap="flat" cmpd="sng" algn="ctr">
            <a:no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5" name="Rectangle 4"/>
          <p:cNvSpPr/>
          <p:nvPr/>
        </p:nvSpPr>
        <p:spPr bwMode="auto">
          <a:xfrm>
            <a:off x="1078375" y="5749725"/>
            <a:ext cx="7043195" cy="190500"/>
          </a:xfrm>
          <a:prstGeom prst="rect">
            <a:avLst/>
          </a:prstGeom>
          <a:solidFill>
            <a:srgbClr val="C00000">
              <a:alpha val="34902"/>
            </a:srgbClr>
          </a:solidFill>
          <a:ln w="19050" cap="flat" cmpd="sng" algn="ctr">
            <a:no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6" name="Rectangle 5"/>
          <p:cNvSpPr/>
          <p:nvPr/>
        </p:nvSpPr>
        <p:spPr bwMode="auto">
          <a:xfrm>
            <a:off x="1066800" y="5410200"/>
            <a:ext cx="7043195" cy="190500"/>
          </a:xfrm>
          <a:prstGeom prst="rect">
            <a:avLst/>
          </a:prstGeom>
          <a:solidFill>
            <a:srgbClr val="00B050">
              <a:alpha val="34902"/>
            </a:srgbClr>
          </a:solidFill>
          <a:ln w="19050" cap="flat" cmpd="sng" algn="ctr">
            <a:no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Tree>
    <p:extLst>
      <p:ext uri="{BB962C8B-B14F-4D97-AF65-F5344CB8AC3E}">
        <p14:creationId xmlns="" xmlns:p14="http://schemas.microsoft.com/office/powerpoint/2010/main" val="155361846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1905000"/>
            <a:ext cx="8229600" cy="609600"/>
          </a:xfrm>
        </p:spPr>
        <p:txBody>
          <a:bodyPr/>
          <a:lstStyle/>
          <a:p>
            <a:pPr algn="l"/>
            <a:r>
              <a:rPr lang="en-US" dirty="0" smtClean="0">
                <a:latin typeface="Arial" panose="020B0604020202020204" pitchFamily="34" charset="0"/>
                <a:cs typeface="Arial" panose="020B0604020202020204" pitchFamily="34" charset="0"/>
              </a:rPr>
              <a:t>Partial Effect of a Year of Education</a:t>
            </a:r>
            <a:r>
              <a:rPr lang="en-US" dirty="0" smtClean="0"/>
              <a:t/>
            </a:r>
            <a:br>
              <a:rPr lang="en-US" dirty="0" smtClean="0"/>
            </a:br>
            <a:r>
              <a:rPr lang="en-US" b="1" dirty="0" smtClean="0">
                <a:sym typeface="Symbol"/>
              </a:rPr>
              <a:t></a:t>
            </a:r>
            <a:r>
              <a:rPr lang="en-US" b="1" dirty="0" smtClean="0">
                <a:latin typeface="Arial" panose="020B0604020202020204" pitchFamily="34" charset="0"/>
                <a:cs typeface="Arial" panose="020B0604020202020204" pitchFamily="34" charset="0"/>
                <a:sym typeface="Symbol"/>
              </a:rPr>
              <a:t>E[</a:t>
            </a:r>
            <a:r>
              <a:rPr lang="en-US" dirty="0" err="1" smtClean="0">
                <a:latin typeface="Arial" panose="020B0604020202020204" pitchFamily="34" charset="0"/>
                <a:cs typeface="Arial" panose="020B0604020202020204" pitchFamily="34" charset="0"/>
                <a:sym typeface="Symbol"/>
              </a:rPr>
              <a:t>logWage</a:t>
            </a:r>
            <a:r>
              <a:rPr lang="en-US" b="1" dirty="0" smtClean="0">
                <a:latin typeface="Arial" panose="020B0604020202020204" pitchFamily="34" charset="0"/>
                <a:cs typeface="Arial" panose="020B0604020202020204" pitchFamily="34" charset="0"/>
                <a:sym typeface="Symbol"/>
              </a:rPr>
              <a:t>]/</a:t>
            </a:r>
            <a:r>
              <a:rPr lang="en-US" b="1" dirty="0" smtClean="0">
                <a:sym typeface="Symbol"/>
              </a:rPr>
              <a:t></a:t>
            </a:r>
            <a:r>
              <a:rPr lang="en-US" b="1" dirty="0" smtClean="0">
                <a:latin typeface="Arial" panose="020B0604020202020204" pitchFamily="34" charset="0"/>
                <a:cs typeface="Arial" panose="020B0604020202020204" pitchFamily="34" charset="0"/>
                <a:sym typeface="Symbol"/>
              </a:rPr>
              <a:t>ED=</a:t>
            </a:r>
            <a:r>
              <a:rPr lang="en-US" b="1" baseline="-25000" dirty="0" smtClean="0">
                <a:latin typeface="Arial" panose="020B0604020202020204" pitchFamily="34" charset="0"/>
                <a:cs typeface="Arial" panose="020B0604020202020204" pitchFamily="34" charset="0"/>
                <a:sym typeface="Symbol"/>
              </a:rPr>
              <a:t>ED</a:t>
            </a:r>
            <a:r>
              <a:rPr lang="en-US" b="1" dirty="0" smtClean="0">
                <a:latin typeface="Arial" panose="020B0604020202020204" pitchFamily="34" charset="0"/>
                <a:cs typeface="Arial" panose="020B0604020202020204" pitchFamily="34" charset="0"/>
                <a:sym typeface="Symbol"/>
              </a:rPr>
              <a:t> + </a:t>
            </a:r>
            <a:r>
              <a:rPr lang="en-US" b="1" baseline="-25000" dirty="0" smtClean="0">
                <a:latin typeface="Arial" panose="020B0604020202020204" pitchFamily="34" charset="0"/>
                <a:cs typeface="Arial" panose="020B0604020202020204" pitchFamily="34" charset="0"/>
                <a:sym typeface="Symbol"/>
              </a:rPr>
              <a:t>ED*FEM</a:t>
            </a:r>
            <a:r>
              <a:rPr lang="en-US" b="1" dirty="0" smtClean="0">
                <a:latin typeface="Arial" panose="020B0604020202020204" pitchFamily="34" charset="0"/>
                <a:cs typeface="Arial" panose="020B0604020202020204" pitchFamily="34" charset="0"/>
                <a:sym typeface="Symbol"/>
              </a:rPr>
              <a:t> *FEM</a:t>
            </a:r>
            <a:br>
              <a:rPr lang="en-US" b="1" dirty="0" smtClean="0">
                <a:latin typeface="Arial" panose="020B0604020202020204" pitchFamily="34" charset="0"/>
                <a:cs typeface="Arial" panose="020B0604020202020204" pitchFamily="34" charset="0"/>
                <a:sym typeface="Symbol"/>
              </a:rPr>
            </a:br>
            <a:r>
              <a:rPr lang="en-US" b="1" dirty="0" smtClean="0">
                <a:latin typeface="Arial" panose="020B0604020202020204" pitchFamily="34" charset="0"/>
                <a:cs typeface="Arial" panose="020B0604020202020204" pitchFamily="34" charset="0"/>
                <a:sym typeface="Symbol"/>
              </a:rPr>
              <a:t>Note, the effect is positive.  </a:t>
            </a:r>
            <a:br>
              <a:rPr lang="en-US" b="1" dirty="0" smtClean="0">
                <a:latin typeface="Arial" panose="020B0604020202020204" pitchFamily="34" charset="0"/>
                <a:cs typeface="Arial" panose="020B0604020202020204" pitchFamily="34" charset="0"/>
                <a:sym typeface="Symbol"/>
              </a:rPr>
            </a:br>
            <a:r>
              <a:rPr lang="en-US" b="1" dirty="0" smtClean="0">
                <a:latin typeface="Arial" panose="020B0604020202020204" pitchFamily="34" charset="0"/>
                <a:cs typeface="Arial" panose="020B0604020202020204" pitchFamily="34" charset="0"/>
                <a:sym typeface="Symbol"/>
              </a:rPr>
              <a:t>Effect is larger for women.</a:t>
            </a:r>
            <a:endParaRPr lang="en-US" b="1" dirty="0">
              <a:latin typeface="Arial" panose="020B0604020202020204" pitchFamily="34" charset="0"/>
              <a:cs typeface="Arial" panose="020B0604020202020204" pitchFamily="34" charset="0"/>
            </a:endParaRPr>
          </a:p>
        </p:txBody>
      </p:sp>
      <p:pic>
        <p:nvPicPr>
          <p:cNvPr id="110594" name="Picture 2"/>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495782" y="2590800"/>
            <a:ext cx="8262395" cy="3886200"/>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
        <p:nvSpPr>
          <p:cNvPr id="4" name="Rectangle 3"/>
          <p:cNvSpPr/>
          <p:nvPr/>
        </p:nvSpPr>
        <p:spPr bwMode="auto">
          <a:xfrm>
            <a:off x="533400" y="3142130"/>
            <a:ext cx="8077200" cy="266700"/>
          </a:xfrm>
          <a:prstGeom prst="rect">
            <a:avLst/>
          </a:prstGeom>
          <a:solidFill>
            <a:srgbClr val="C00000">
              <a:alpha val="34902"/>
            </a:srgbClr>
          </a:solidFill>
          <a:ln w="19050" cap="flat" cmpd="sng" algn="ctr">
            <a:no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5" name="Rectangle 4"/>
          <p:cNvSpPr/>
          <p:nvPr/>
        </p:nvSpPr>
        <p:spPr bwMode="auto">
          <a:xfrm>
            <a:off x="533400" y="5105400"/>
            <a:ext cx="3429000" cy="1219200"/>
          </a:xfrm>
          <a:prstGeom prst="rect">
            <a:avLst/>
          </a:prstGeom>
          <a:solidFill>
            <a:srgbClr val="99CC00">
              <a:alpha val="20000"/>
            </a:srgbClr>
          </a:solidFill>
          <a:ln w="19050" cap="flat" cmpd="sng" algn="ctr">
            <a:no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Tree>
    <p:extLst>
      <p:ext uri="{BB962C8B-B14F-4D97-AF65-F5344CB8AC3E}">
        <p14:creationId xmlns="" xmlns:p14="http://schemas.microsoft.com/office/powerpoint/2010/main" val="17829703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8" name="Picture 2"/>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457200" y="1447800"/>
            <a:ext cx="8195489" cy="4267200"/>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a:xfrm>
            <a:off x="457200" y="1056752"/>
            <a:ext cx="8229600" cy="457200"/>
          </a:xfrm>
        </p:spPr>
        <p:txBody>
          <a:bodyPr/>
          <a:lstStyle/>
          <a:p>
            <a:r>
              <a:rPr lang="en-US" sz="2400" b="1" dirty="0" smtClean="0">
                <a:latin typeface="Arial" panose="020B0604020202020204" pitchFamily="34" charset="0"/>
                <a:cs typeface="Arial" panose="020B0604020202020204" pitchFamily="34" charset="0"/>
              </a:rPr>
              <a:t>Gender Effect Varies by Years of Education</a:t>
            </a:r>
            <a:br>
              <a:rPr lang="en-US" sz="2400" b="1" dirty="0" smtClean="0">
                <a:latin typeface="Arial" panose="020B0604020202020204" pitchFamily="34" charset="0"/>
                <a:cs typeface="Arial" panose="020B0604020202020204" pitchFamily="34" charset="0"/>
              </a:rPr>
            </a:br>
            <a:r>
              <a:rPr lang="en-US" sz="2400" dirty="0" smtClean="0">
                <a:latin typeface="Arial" panose="020B0604020202020204" pitchFamily="34" charset="0"/>
                <a:cs typeface="Arial" panose="020B0604020202020204" pitchFamily="34" charset="0"/>
              </a:rPr>
              <a:t>-0.67961 is misleading</a:t>
            </a:r>
            <a:endParaRPr lang="en-US" sz="2400" b="1" dirty="0">
              <a:latin typeface="Arial" panose="020B0604020202020204" pitchFamily="34" charset="0"/>
              <a:cs typeface="Arial" panose="020B0604020202020204" pitchFamily="34" charset="0"/>
            </a:endParaRPr>
          </a:p>
        </p:txBody>
      </p:sp>
    </p:spTree>
    <p:extLst>
      <p:ext uri="{BB962C8B-B14F-4D97-AF65-F5344CB8AC3E}">
        <p14:creationId xmlns="" xmlns:p14="http://schemas.microsoft.com/office/powerpoint/2010/main" val="234218758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p:txBody>
          <a:bodyPr/>
          <a:lstStyle/>
          <a:p>
            <a:pPr eaLnBrk="1" hangingPunct="1"/>
            <a:r>
              <a:rPr lang="en-US" altLang="en-US" smtClean="0"/>
              <a:t>The Linear Regression Model</a:t>
            </a:r>
          </a:p>
        </p:txBody>
      </p:sp>
      <p:sp>
        <p:nvSpPr>
          <p:cNvPr id="53251" name="Rectangle 3"/>
          <p:cNvSpPr>
            <a:spLocks noGrp="1" noChangeArrowheads="1"/>
          </p:cNvSpPr>
          <p:nvPr>
            <p:ph type="body" idx="1"/>
          </p:nvPr>
        </p:nvSpPr>
        <p:spPr/>
        <p:txBody>
          <a:bodyPr/>
          <a:lstStyle/>
          <a:p>
            <a:pPr eaLnBrk="1" hangingPunct="1"/>
            <a:r>
              <a:rPr lang="en-US" altLang="en-US" b="1" smtClean="0"/>
              <a:t>y</a:t>
            </a:r>
            <a:r>
              <a:rPr lang="en-US" altLang="en-US" smtClean="0"/>
              <a:t> = </a:t>
            </a:r>
            <a:r>
              <a:rPr lang="en-US" altLang="en-US" b="1" smtClean="0"/>
              <a:t>X</a:t>
            </a:r>
            <a:r>
              <a:rPr lang="en-US" altLang="en-US" b="1" smtClean="0">
                <a:sym typeface="Symbol" panose="05050102010706020507" pitchFamily="18" charset="2"/>
              </a:rPr>
              <a:t>+</a:t>
            </a:r>
            <a:r>
              <a:rPr lang="el-GR" altLang="en-US" b="1" smtClean="0">
                <a:sym typeface="Symbol" panose="05050102010706020507" pitchFamily="18" charset="2"/>
              </a:rPr>
              <a:t>ε</a:t>
            </a:r>
            <a:r>
              <a:rPr lang="en-US" altLang="en-US" smtClean="0">
                <a:sym typeface="Symbol" panose="05050102010706020507" pitchFamily="18" charset="2"/>
              </a:rPr>
              <a:t>, N observations, K columns in </a:t>
            </a:r>
            <a:r>
              <a:rPr lang="en-US" altLang="en-US" b="1" smtClean="0">
                <a:sym typeface="Symbol" panose="05050102010706020507" pitchFamily="18" charset="2"/>
              </a:rPr>
              <a:t>X</a:t>
            </a:r>
            <a:r>
              <a:rPr lang="en-US" altLang="en-US" smtClean="0">
                <a:sym typeface="Symbol" panose="05050102010706020507" pitchFamily="18" charset="2"/>
              </a:rPr>
              <a:t>, including a column of ones.</a:t>
            </a:r>
          </a:p>
          <a:p>
            <a:pPr lvl="1" eaLnBrk="1" hangingPunct="1"/>
            <a:r>
              <a:rPr lang="en-US" altLang="en-US" smtClean="0">
                <a:sym typeface="Symbol" panose="05050102010706020507" pitchFamily="18" charset="2"/>
              </a:rPr>
              <a:t>Standard assumptions about </a:t>
            </a:r>
            <a:r>
              <a:rPr lang="en-US" altLang="en-US" b="1" smtClean="0">
                <a:sym typeface="Symbol" panose="05050102010706020507" pitchFamily="18" charset="2"/>
              </a:rPr>
              <a:t>X</a:t>
            </a:r>
          </a:p>
          <a:p>
            <a:pPr lvl="1" eaLnBrk="1" hangingPunct="1"/>
            <a:r>
              <a:rPr lang="en-US" altLang="en-US" smtClean="0">
                <a:sym typeface="Symbol" panose="05050102010706020507" pitchFamily="18" charset="2"/>
              </a:rPr>
              <a:t>Standard assumptions about </a:t>
            </a:r>
            <a:r>
              <a:rPr lang="el-GR" altLang="en-US" b="1" smtClean="0">
                <a:sym typeface="Symbol" panose="05050102010706020507" pitchFamily="18" charset="2"/>
              </a:rPr>
              <a:t>ε</a:t>
            </a:r>
            <a:r>
              <a:rPr lang="en-US" altLang="en-US" b="1" smtClean="0">
                <a:sym typeface="Symbol" panose="05050102010706020507" pitchFamily="18" charset="2"/>
              </a:rPr>
              <a:t>|X</a:t>
            </a:r>
          </a:p>
          <a:p>
            <a:pPr lvl="1" eaLnBrk="1" hangingPunct="1"/>
            <a:r>
              <a:rPr lang="en-US" altLang="en-US" b="1" smtClean="0">
                <a:sym typeface="Symbol" panose="05050102010706020507" pitchFamily="18" charset="2"/>
              </a:rPr>
              <a:t>E</a:t>
            </a:r>
            <a:r>
              <a:rPr lang="en-US" altLang="en-US" smtClean="0">
                <a:sym typeface="Symbol" panose="05050102010706020507" pitchFamily="18" charset="2"/>
              </a:rPr>
              <a:t>[</a:t>
            </a:r>
            <a:r>
              <a:rPr lang="el-GR" altLang="en-US" b="1" smtClean="0">
                <a:sym typeface="Symbol" panose="05050102010706020507" pitchFamily="18" charset="2"/>
              </a:rPr>
              <a:t>ε</a:t>
            </a:r>
            <a:r>
              <a:rPr lang="en-US" altLang="en-US" b="1" smtClean="0">
                <a:sym typeface="Symbol" panose="05050102010706020507" pitchFamily="18" charset="2"/>
              </a:rPr>
              <a:t>|X</a:t>
            </a:r>
            <a:r>
              <a:rPr lang="en-US" altLang="en-US" smtClean="0">
                <a:sym typeface="Symbol" panose="05050102010706020507" pitchFamily="18" charset="2"/>
              </a:rPr>
              <a:t>]</a:t>
            </a:r>
            <a:r>
              <a:rPr lang="en-US" altLang="en-US" b="1" smtClean="0">
                <a:sym typeface="Symbol" panose="05050102010706020507" pitchFamily="18" charset="2"/>
              </a:rPr>
              <a:t>=0, E</a:t>
            </a:r>
            <a:r>
              <a:rPr lang="en-US" altLang="en-US" smtClean="0">
                <a:sym typeface="Symbol" panose="05050102010706020507" pitchFamily="18" charset="2"/>
              </a:rPr>
              <a:t>[</a:t>
            </a:r>
            <a:r>
              <a:rPr lang="el-GR" altLang="en-US" b="1" smtClean="0">
                <a:sym typeface="Symbol" panose="05050102010706020507" pitchFamily="18" charset="2"/>
              </a:rPr>
              <a:t>ε</a:t>
            </a:r>
            <a:r>
              <a:rPr lang="en-US" altLang="en-US" smtClean="0">
                <a:sym typeface="Symbol" panose="05050102010706020507" pitchFamily="18" charset="2"/>
              </a:rPr>
              <a:t>]</a:t>
            </a:r>
            <a:r>
              <a:rPr lang="en-US" altLang="en-US" b="1" smtClean="0">
                <a:sym typeface="Symbol" panose="05050102010706020507" pitchFamily="18" charset="2"/>
              </a:rPr>
              <a:t>=0 and Cov</a:t>
            </a:r>
            <a:r>
              <a:rPr lang="en-US" altLang="en-US" smtClean="0">
                <a:sym typeface="Symbol" panose="05050102010706020507" pitchFamily="18" charset="2"/>
              </a:rPr>
              <a:t>[</a:t>
            </a:r>
            <a:r>
              <a:rPr lang="el-GR" altLang="en-US" b="1" smtClean="0">
                <a:sym typeface="Symbol" panose="05050102010706020507" pitchFamily="18" charset="2"/>
              </a:rPr>
              <a:t>ε</a:t>
            </a:r>
            <a:r>
              <a:rPr lang="en-US" altLang="en-US" b="1" smtClean="0">
                <a:sym typeface="Symbol" panose="05050102010706020507" pitchFamily="18" charset="2"/>
              </a:rPr>
              <a:t>,x</a:t>
            </a:r>
            <a:r>
              <a:rPr lang="en-US" altLang="en-US" smtClean="0">
                <a:sym typeface="Symbol" panose="05050102010706020507" pitchFamily="18" charset="2"/>
              </a:rPr>
              <a:t>]</a:t>
            </a:r>
            <a:r>
              <a:rPr lang="en-US" altLang="en-US" b="1" smtClean="0">
                <a:sym typeface="Symbol" panose="05050102010706020507" pitchFamily="18" charset="2"/>
              </a:rPr>
              <a:t>=0</a:t>
            </a:r>
            <a:endParaRPr lang="el-GR" altLang="en-US" smtClean="0">
              <a:sym typeface="Symbol" panose="05050102010706020507" pitchFamily="18" charset="2"/>
            </a:endParaRPr>
          </a:p>
          <a:p>
            <a:pPr eaLnBrk="1" hangingPunct="1"/>
            <a:r>
              <a:rPr lang="en-US" altLang="en-US" smtClean="0"/>
              <a:t>Regression?</a:t>
            </a:r>
          </a:p>
          <a:p>
            <a:pPr lvl="1" eaLnBrk="1" hangingPunct="1"/>
            <a:r>
              <a:rPr lang="en-US" altLang="en-US" smtClean="0"/>
              <a:t>If E[</a:t>
            </a:r>
            <a:r>
              <a:rPr lang="en-US" altLang="en-US" b="1" smtClean="0"/>
              <a:t>y</a:t>
            </a:r>
            <a:r>
              <a:rPr lang="en-US" altLang="en-US" smtClean="0"/>
              <a:t>|</a:t>
            </a:r>
            <a:r>
              <a:rPr lang="en-US" altLang="en-US" b="1" smtClean="0"/>
              <a:t>X</a:t>
            </a:r>
            <a:r>
              <a:rPr lang="en-US" altLang="en-US" smtClean="0"/>
              <a:t>] = </a:t>
            </a:r>
            <a:r>
              <a:rPr lang="en-US" altLang="en-US" b="1" smtClean="0"/>
              <a:t>X</a:t>
            </a:r>
            <a:r>
              <a:rPr lang="en-US" altLang="en-US" b="1" smtClean="0">
                <a:sym typeface="Symbol" panose="05050102010706020507" pitchFamily="18" charset="2"/>
              </a:rPr>
              <a:t> </a:t>
            </a:r>
            <a:r>
              <a:rPr lang="en-US" altLang="en-US" smtClean="0">
                <a:sym typeface="Symbol" panose="05050102010706020507" pitchFamily="18" charset="2"/>
              </a:rPr>
              <a:t>then</a:t>
            </a:r>
            <a:r>
              <a:rPr lang="en-US" altLang="en-US" b="1" smtClean="0">
                <a:sym typeface="Symbol" panose="05050102010706020507" pitchFamily="18" charset="2"/>
              </a:rPr>
              <a:t> </a:t>
            </a:r>
            <a:r>
              <a:rPr lang="en-US" altLang="en-US" b="1" smtClean="0"/>
              <a:t>X</a:t>
            </a:r>
            <a:r>
              <a:rPr lang="en-US" altLang="en-US" b="1" smtClean="0">
                <a:sym typeface="Symbol" panose="05050102010706020507" pitchFamily="18" charset="2"/>
              </a:rPr>
              <a:t> </a:t>
            </a:r>
            <a:r>
              <a:rPr lang="en-US" altLang="en-US" smtClean="0">
                <a:sym typeface="Symbol" panose="05050102010706020507" pitchFamily="18" charset="2"/>
              </a:rPr>
              <a:t>is the regression of </a:t>
            </a:r>
            <a:r>
              <a:rPr lang="en-US" altLang="en-US" b="1" smtClean="0">
                <a:sym typeface="Symbol" panose="05050102010706020507" pitchFamily="18" charset="2"/>
              </a:rPr>
              <a:t>y </a:t>
            </a:r>
            <a:r>
              <a:rPr lang="en-US" altLang="en-US" smtClean="0">
                <a:sym typeface="Symbol" panose="05050102010706020507" pitchFamily="18" charset="2"/>
              </a:rPr>
              <a:t>on</a:t>
            </a:r>
            <a:r>
              <a:rPr lang="en-US" altLang="en-US" b="1" smtClean="0">
                <a:sym typeface="Symbol" panose="05050102010706020507" pitchFamily="18" charset="2"/>
              </a:rPr>
              <a:t> X</a:t>
            </a: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p:txBody>
          <a:bodyPr/>
          <a:lstStyle/>
          <a:p>
            <a:pPr eaLnBrk="1" hangingPunct="1"/>
            <a:r>
              <a:rPr lang="en-US" altLang="en-US" smtClean="0"/>
              <a:t>Estimation of the Parameters</a:t>
            </a:r>
          </a:p>
        </p:txBody>
      </p:sp>
      <p:sp>
        <p:nvSpPr>
          <p:cNvPr id="55299" name="Rectangle 3"/>
          <p:cNvSpPr>
            <a:spLocks noGrp="1" noChangeArrowheads="1"/>
          </p:cNvSpPr>
          <p:nvPr>
            <p:ph type="body" idx="1"/>
          </p:nvPr>
        </p:nvSpPr>
        <p:spPr/>
        <p:txBody>
          <a:bodyPr/>
          <a:lstStyle/>
          <a:p>
            <a:pPr eaLnBrk="1" hangingPunct="1">
              <a:lnSpc>
                <a:spcPct val="90000"/>
              </a:lnSpc>
            </a:pPr>
            <a:r>
              <a:rPr lang="en-US" altLang="en-US" dirty="0" smtClean="0"/>
              <a:t>Least squares, LAD, other estimators – we will focus on least squares</a:t>
            </a:r>
          </a:p>
          <a:p>
            <a:pPr eaLnBrk="1" hangingPunct="1">
              <a:lnSpc>
                <a:spcPct val="90000"/>
              </a:lnSpc>
            </a:pPr>
            <a:endParaRPr lang="en-US" altLang="en-US" dirty="0" smtClean="0"/>
          </a:p>
          <a:p>
            <a:pPr eaLnBrk="1" hangingPunct="1">
              <a:lnSpc>
                <a:spcPct val="90000"/>
              </a:lnSpc>
            </a:pPr>
            <a:endParaRPr lang="en-US" altLang="en-US" dirty="0" smtClean="0"/>
          </a:p>
          <a:p>
            <a:pPr eaLnBrk="1" hangingPunct="1">
              <a:lnSpc>
                <a:spcPct val="90000"/>
              </a:lnSpc>
            </a:pPr>
            <a:endParaRPr lang="en-US" altLang="en-US" dirty="0" smtClean="0"/>
          </a:p>
          <a:p>
            <a:pPr eaLnBrk="1" hangingPunct="1">
              <a:lnSpc>
                <a:spcPct val="90000"/>
              </a:lnSpc>
            </a:pPr>
            <a:r>
              <a:rPr lang="en-US" altLang="en-US" dirty="0" smtClean="0"/>
              <a:t>Properties</a:t>
            </a:r>
          </a:p>
          <a:p>
            <a:pPr eaLnBrk="1" hangingPunct="1">
              <a:lnSpc>
                <a:spcPct val="90000"/>
              </a:lnSpc>
            </a:pPr>
            <a:r>
              <a:rPr lang="en-US" altLang="en-US" dirty="0" smtClean="0"/>
              <a:t>Statistical inference: Hypothesis tests, post estimation analysis (e.g., partial effects)</a:t>
            </a:r>
          </a:p>
          <a:p>
            <a:pPr eaLnBrk="1" hangingPunct="1">
              <a:lnSpc>
                <a:spcPct val="90000"/>
              </a:lnSpc>
            </a:pPr>
            <a:r>
              <a:rPr lang="en-US" altLang="en-US" dirty="0" smtClean="0"/>
              <a:t>Prediction (not this course)</a:t>
            </a:r>
          </a:p>
        </p:txBody>
      </p:sp>
      <p:graphicFrame>
        <p:nvGraphicFramePr>
          <p:cNvPr id="55300" name="Object 4"/>
          <p:cNvGraphicFramePr>
            <a:graphicFrameLocks noChangeAspect="1"/>
          </p:cNvGraphicFramePr>
          <p:nvPr/>
        </p:nvGraphicFramePr>
        <p:xfrm>
          <a:off x="973138" y="2667000"/>
          <a:ext cx="4606925" cy="1358900"/>
        </p:xfrm>
        <a:graphic>
          <a:graphicData uri="http://schemas.openxmlformats.org/presentationml/2006/ole">
            <p:oleObj spid="_x0000_s55311" name="Equation" r:id="rId4" imgW="1637589" imgH="482391" progId="Equation.DSMT4">
              <p:embed/>
            </p:oleObj>
          </a:graphicData>
        </a:graphic>
      </p:graphicFrame>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p:txBody>
          <a:bodyPr/>
          <a:lstStyle/>
          <a:p>
            <a:pPr eaLnBrk="1" hangingPunct="1"/>
            <a:r>
              <a:rPr lang="en-US" altLang="en-US" smtClean="0"/>
              <a:t>Properties of Least Squares</a:t>
            </a:r>
          </a:p>
        </p:txBody>
      </p:sp>
      <p:sp>
        <p:nvSpPr>
          <p:cNvPr id="57347" name="Rectangle 3"/>
          <p:cNvSpPr>
            <a:spLocks noGrp="1" noChangeArrowheads="1"/>
          </p:cNvSpPr>
          <p:nvPr>
            <p:ph type="body" idx="1"/>
          </p:nvPr>
        </p:nvSpPr>
        <p:spPr/>
        <p:txBody>
          <a:bodyPr/>
          <a:lstStyle/>
          <a:p>
            <a:pPr eaLnBrk="1" hangingPunct="1"/>
            <a:r>
              <a:rPr lang="en-US" altLang="en-US" smtClean="0"/>
              <a:t>Finite sample properties: Unbiased, etc.  </a:t>
            </a:r>
          </a:p>
          <a:p>
            <a:pPr eaLnBrk="1" hangingPunct="1"/>
            <a:r>
              <a:rPr lang="en-US" altLang="en-US" smtClean="0"/>
              <a:t>Asymptotic properties</a:t>
            </a:r>
          </a:p>
          <a:p>
            <a:pPr lvl="1" eaLnBrk="1" hangingPunct="1"/>
            <a:r>
              <a:rPr lang="en-US" altLang="en-US" smtClean="0"/>
              <a:t>Consistent?  Under what assumptions?</a:t>
            </a:r>
          </a:p>
          <a:p>
            <a:pPr lvl="1" eaLnBrk="1" hangingPunct="1"/>
            <a:r>
              <a:rPr lang="en-US" altLang="en-US" smtClean="0"/>
              <a:t>Efficient?</a:t>
            </a:r>
          </a:p>
          <a:p>
            <a:pPr lvl="2" eaLnBrk="1" hangingPunct="1"/>
            <a:r>
              <a:rPr lang="en-US" altLang="en-US" smtClean="0"/>
              <a:t>Contemporary work: Often not important</a:t>
            </a:r>
          </a:p>
          <a:p>
            <a:pPr lvl="2" eaLnBrk="1" hangingPunct="1"/>
            <a:r>
              <a:rPr lang="en-US" altLang="en-US" smtClean="0"/>
              <a:t>Efficiency within a class:  GMM</a:t>
            </a:r>
          </a:p>
          <a:p>
            <a:pPr lvl="1" eaLnBrk="1" hangingPunct="1"/>
            <a:r>
              <a:rPr lang="en-US" altLang="en-US" smtClean="0"/>
              <a:t>Asymptotically normal:  How is this established?</a:t>
            </a:r>
          </a:p>
          <a:p>
            <a:pPr eaLnBrk="1" hangingPunct="1"/>
            <a:r>
              <a:rPr lang="en-US" altLang="en-US" smtClean="0"/>
              <a:t>Robust estimation:  To be considered later</a:t>
            </a: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p:txBody>
          <a:bodyPr/>
          <a:lstStyle/>
          <a:p>
            <a:pPr eaLnBrk="1" hangingPunct="1"/>
            <a:r>
              <a:rPr lang="en-US" altLang="en-US" smtClean="0"/>
              <a:t>Least Squares Summary</a:t>
            </a:r>
          </a:p>
        </p:txBody>
      </p:sp>
      <p:graphicFrame>
        <p:nvGraphicFramePr>
          <p:cNvPr id="59395" name="Object 4"/>
          <p:cNvGraphicFramePr>
            <a:graphicFrameLocks noChangeAspect="1"/>
          </p:cNvGraphicFramePr>
          <p:nvPr/>
        </p:nvGraphicFramePr>
        <p:xfrm>
          <a:off x="1219200" y="1905000"/>
          <a:ext cx="6856911" cy="4256209"/>
        </p:xfrm>
        <a:graphic>
          <a:graphicData uri="http://schemas.openxmlformats.org/presentationml/2006/ole">
            <p:oleObj spid="_x0000_s59406" name="Equation" r:id="rId4" imgW="3073400" imgH="1905000" progId="Equation.DSMT4">
              <p:embed/>
            </p:oleObj>
          </a:graphicData>
        </a:graphic>
      </p:graphicFrame>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457200" y="765175"/>
            <a:ext cx="8229600" cy="1139825"/>
          </a:xfrm>
        </p:spPr>
        <p:txBody>
          <a:bodyPr/>
          <a:lstStyle/>
          <a:p>
            <a:pPr eaLnBrk="1" hangingPunct="1"/>
            <a:r>
              <a:rPr lang="en-US" altLang="en-US" b="1" smtClean="0">
                <a:solidFill>
                  <a:schemeClr val="tx1"/>
                </a:solidFill>
              </a:rPr>
              <a:t>Regression – Income on Education</a:t>
            </a:r>
          </a:p>
        </p:txBody>
      </p:sp>
      <p:sp>
        <p:nvSpPr>
          <p:cNvPr id="24579" name="Text Box 4"/>
          <p:cNvSpPr txBox="1">
            <a:spLocks noChangeArrowheads="1"/>
          </p:cNvSpPr>
          <p:nvPr/>
        </p:nvSpPr>
        <p:spPr bwMode="auto">
          <a:xfrm>
            <a:off x="1066800" y="1876425"/>
            <a:ext cx="7467600" cy="45243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9050">
                <a:solidFill>
                  <a:srgbClr val="000000"/>
                </a:solidFill>
                <a:miter lim="800000"/>
                <a:headEnd/>
                <a:tailEnd/>
              </a14:hiddenLine>
            </a:ext>
          </a:extLst>
        </p:spPr>
        <p:txBody>
          <a:bodyP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r>
              <a:rPr lang="en-US" altLang="en-US" sz="1200" b="1">
                <a:latin typeface="Courier New" panose="02070309020205020404" pitchFamily="49" charset="0"/>
              </a:rPr>
              <a:t>----------------------------------------------------------------------</a:t>
            </a:r>
          </a:p>
          <a:p>
            <a:r>
              <a:rPr lang="en-US" altLang="en-US" sz="1200" b="1">
                <a:latin typeface="Courier New" panose="02070309020205020404" pitchFamily="49" charset="0"/>
              </a:rPr>
              <a:t>Ordinary     least squares regression ............</a:t>
            </a:r>
          </a:p>
          <a:p>
            <a:r>
              <a:rPr lang="en-US" altLang="en-US" sz="1200" b="1">
                <a:latin typeface="Courier New" panose="02070309020205020404" pitchFamily="49" charset="0"/>
              </a:rPr>
              <a:t>LHS=LOGINC   Mean                 =        -.92882</a:t>
            </a:r>
          </a:p>
          <a:p>
            <a:r>
              <a:rPr lang="en-US" altLang="en-US" sz="1200" b="1">
                <a:latin typeface="Courier New" panose="02070309020205020404" pitchFamily="49" charset="0"/>
              </a:rPr>
              <a:t>             Standard deviation   =         .47948</a:t>
            </a:r>
          </a:p>
          <a:p>
            <a:r>
              <a:rPr lang="en-US" altLang="en-US" sz="1200" b="1">
                <a:latin typeface="Courier New" panose="02070309020205020404" pitchFamily="49" charset="0"/>
              </a:rPr>
              <a:t>             Number of observs.   =            887</a:t>
            </a:r>
          </a:p>
          <a:p>
            <a:r>
              <a:rPr lang="en-US" altLang="en-US" sz="1200" b="1">
                <a:latin typeface="Courier New" panose="02070309020205020404" pitchFamily="49" charset="0"/>
              </a:rPr>
              <a:t>Model size   Parameters           =              2</a:t>
            </a:r>
          </a:p>
          <a:p>
            <a:r>
              <a:rPr lang="en-US" altLang="en-US" sz="1200" b="1">
                <a:latin typeface="Courier New" panose="02070309020205020404" pitchFamily="49" charset="0"/>
              </a:rPr>
              <a:t>             Degrees of freedom   =            885</a:t>
            </a:r>
          </a:p>
          <a:p>
            <a:r>
              <a:rPr lang="en-US" altLang="en-US" sz="1200" b="1">
                <a:latin typeface="Courier New" panose="02070309020205020404" pitchFamily="49" charset="0"/>
              </a:rPr>
              <a:t>Residuals    Sum of squares       =      183.19359</a:t>
            </a:r>
          </a:p>
          <a:p>
            <a:r>
              <a:rPr lang="en-US" altLang="en-US" sz="1200" b="1">
                <a:latin typeface="Courier New" panose="02070309020205020404" pitchFamily="49" charset="0"/>
              </a:rPr>
              <a:t>             Standard error of e  =         .45497</a:t>
            </a:r>
          </a:p>
          <a:p>
            <a:r>
              <a:rPr lang="en-US" altLang="en-US" sz="1200" b="1">
                <a:latin typeface="Courier New" panose="02070309020205020404" pitchFamily="49" charset="0"/>
              </a:rPr>
              <a:t>Fit          R-squared            =         .10064</a:t>
            </a:r>
          </a:p>
          <a:p>
            <a:r>
              <a:rPr lang="en-US" altLang="en-US" sz="1200" b="1">
                <a:latin typeface="Courier New" panose="02070309020205020404" pitchFamily="49" charset="0"/>
              </a:rPr>
              <a:t>             Adjusted R-squared   =         .09962</a:t>
            </a:r>
          </a:p>
          <a:p>
            <a:r>
              <a:rPr lang="en-US" altLang="en-US" sz="1200" b="1">
                <a:latin typeface="Courier New" panose="02070309020205020404" pitchFamily="49" charset="0"/>
              </a:rPr>
              <a:t>Model test   F[  1,   885] (prob) =    99.0(.0000)</a:t>
            </a:r>
          </a:p>
          <a:p>
            <a:r>
              <a:rPr lang="en-US" altLang="en-US" sz="1200" b="1">
                <a:latin typeface="Courier New" panose="02070309020205020404" pitchFamily="49" charset="0"/>
              </a:rPr>
              <a:t>Diagnostic   Log likelihood       =     -559.06527</a:t>
            </a:r>
          </a:p>
          <a:p>
            <a:r>
              <a:rPr lang="en-US" altLang="en-US" sz="1200" b="1">
                <a:latin typeface="Courier New" panose="02070309020205020404" pitchFamily="49" charset="0"/>
              </a:rPr>
              <a:t>             Restricted(b=0)      =     -606.10609</a:t>
            </a:r>
          </a:p>
          <a:p>
            <a:r>
              <a:rPr lang="en-US" altLang="en-US" sz="1200" b="1">
                <a:latin typeface="Courier New" panose="02070309020205020404" pitchFamily="49" charset="0"/>
              </a:rPr>
              <a:t>             Chi-sq [  1]  (prob) =    94.1(.0000)</a:t>
            </a:r>
          </a:p>
          <a:p>
            <a:r>
              <a:rPr lang="en-US" altLang="en-US" sz="1200" b="1">
                <a:latin typeface="Courier New" panose="02070309020205020404" pitchFamily="49" charset="0"/>
              </a:rPr>
              <a:t>Info criter. LogAmemiya Prd. Crt. =       -1.57279</a:t>
            </a:r>
          </a:p>
          <a:p>
            <a:r>
              <a:rPr lang="en-US" altLang="en-US" sz="1200" b="1">
                <a:latin typeface="Courier New" panose="02070309020205020404" pitchFamily="49" charset="0"/>
              </a:rPr>
              <a:t>--------+-------------------------------------------------------------</a:t>
            </a:r>
          </a:p>
          <a:p>
            <a:r>
              <a:rPr lang="en-US" altLang="en-US" sz="1200" b="1">
                <a:latin typeface="Courier New" panose="02070309020205020404" pitchFamily="49" charset="0"/>
              </a:rPr>
              <a:t>Variable| Coefficient    Standard Error  b/St.Er. P[|Z|&gt;z]   Mean of X</a:t>
            </a:r>
          </a:p>
          <a:p>
            <a:r>
              <a:rPr lang="en-US" altLang="en-US" sz="1200" b="1">
                <a:latin typeface="Courier New" panose="02070309020205020404" pitchFamily="49" charset="0"/>
              </a:rPr>
              <a:t>--------+-------------------------------------------------------------</a:t>
            </a:r>
          </a:p>
          <a:p>
            <a:r>
              <a:rPr lang="en-US" altLang="en-US" sz="1200" b="1">
                <a:latin typeface="Courier New" panose="02070309020205020404" pitchFamily="49" charset="0"/>
              </a:rPr>
              <a:t>Constant|   -1.71604***       .08057      -21.299   .0000</a:t>
            </a:r>
          </a:p>
          <a:p>
            <a:r>
              <a:rPr lang="en-US" altLang="en-US" sz="1200" b="1">
                <a:latin typeface="Courier New" panose="02070309020205020404" pitchFamily="49" charset="0"/>
              </a:rPr>
              <a:t>    EDUC|     .07176***       .00721        9.951   .0000      10.9707</a:t>
            </a:r>
          </a:p>
          <a:p>
            <a:r>
              <a:rPr lang="en-US" altLang="en-US" sz="1200" b="1">
                <a:latin typeface="Courier New" panose="02070309020205020404" pitchFamily="49" charset="0"/>
              </a:rPr>
              <a:t>--------+-------------------------------------------------------------</a:t>
            </a:r>
          </a:p>
          <a:p>
            <a:r>
              <a:rPr lang="en-US" altLang="en-US" sz="1200" b="1">
                <a:latin typeface="Courier New" panose="02070309020205020404" pitchFamily="49" charset="0"/>
              </a:rPr>
              <a:t>Note: ***, **, * = Significance at 1%, 5%, 10% level.</a:t>
            </a:r>
          </a:p>
          <a:p>
            <a:r>
              <a:rPr lang="en-US" altLang="en-US" sz="1200" b="1">
                <a:latin typeface="Courier New" panose="02070309020205020404" pitchFamily="49" charset="0"/>
              </a:rPr>
              <a:t>----------------------------------------------------------------------</a:t>
            </a:r>
          </a:p>
        </p:txBody>
      </p:sp>
      <p:sp>
        <p:nvSpPr>
          <p:cNvPr id="24580" name="Rectangle 1"/>
          <p:cNvSpPr>
            <a:spLocks noChangeArrowheads="1"/>
          </p:cNvSpPr>
          <p:nvPr/>
        </p:nvSpPr>
        <p:spPr bwMode="auto">
          <a:xfrm>
            <a:off x="1066800" y="3529013"/>
            <a:ext cx="6629400" cy="585787"/>
          </a:xfrm>
          <a:prstGeom prst="rect">
            <a:avLst/>
          </a:prstGeom>
          <a:solidFill>
            <a:srgbClr val="7030A0">
              <a:alpha val="14902"/>
            </a:srgbClr>
          </a:solidFill>
          <a:ln w="19050" algn="ctr">
            <a:solidFill>
              <a:schemeClr val="tx1"/>
            </a:solidFill>
            <a:round/>
            <a:headEnd/>
            <a:tailEnd/>
          </a:ln>
        </p:spPr>
        <p:txBody>
          <a:bodyPr wrap="none"/>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endParaRPr lang="en-US" altLang="en-US"/>
          </a:p>
        </p:txBody>
      </p:sp>
      <p:sp>
        <p:nvSpPr>
          <p:cNvPr id="24581" name="Rectangle 4"/>
          <p:cNvSpPr>
            <a:spLocks noChangeArrowheads="1"/>
          </p:cNvSpPr>
          <p:nvPr/>
        </p:nvSpPr>
        <p:spPr bwMode="auto">
          <a:xfrm>
            <a:off x="1066800" y="5410200"/>
            <a:ext cx="6629400" cy="381000"/>
          </a:xfrm>
          <a:prstGeom prst="rect">
            <a:avLst/>
          </a:prstGeom>
          <a:solidFill>
            <a:srgbClr val="7030A0">
              <a:alpha val="14902"/>
            </a:srgbClr>
          </a:solidFill>
          <a:ln w="19050" algn="ctr">
            <a:solidFill>
              <a:schemeClr val="tx1"/>
            </a:solidFill>
            <a:round/>
            <a:headEnd/>
            <a:tailEnd/>
          </a:ln>
        </p:spPr>
        <p:txBody>
          <a:bodyPr wrap="none"/>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endParaRPr lang="en-US" altLang="en-US"/>
          </a:p>
        </p:txBody>
      </p:sp>
    </p:spTree>
  </p:cSld>
  <p:clrMapOvr>
    <a:masterClrMapping/>
  </p:clrMapOv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a:xfrm>
            <a:off x="457200" y="685800"/>
            <a:ext cx="8229600" cy="1139825"/>
          </a:xfrm>
        </p:spPr>
        <p:txBody>
          <a:bodyPr/>
          <a:lstStyle/>
          <a:p>
            <a:pPr eaLnBrk="1" hangingPunct="1"/>
            <a:r>
              <a:rPr lang="en-US" altLang="en-US" b="1" smtClean="0">
                <a:solidFill>
                  <a:schemeClr val="tx1"/>
                </a:solidFill>
              </a:rPr>
              <a:t>Specification and Functional Form</a:t>
            </a:r>
          </a:p>
        </p:txBody>
      </p:sp>
      <p:sp>
        <p:nvSpPr>
          <p:cNvPr id="26627" name="Rectangle 4"/>
          <p:cNvSpPr>
            <a:spLocks noChangeArrowheads="1"/>
          </p:cNvSpPr>
          <p:nvPr/>
        </p:nvSpPr>
        <p:spPr bwMode="auto">
          <a:xfrm>
            <a:off x="533400" y="1828800"/>
            <a:ext cx="7772400" cy="43402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9050">
                <a:solidFill>
                  <a:srgbClr val="000000"/>
                </a:solidFill>
                <a:miter lim="800000"/>
                <a:headEnd/>
                <a:tailEnd/>
              </a14:hiddenLine>
            </a:ext>
          </a:extLst>
        </p:spPr>
        <p:txBody>
          <a:bodyP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r>
              <a:rPr lang="en-US" altLang="en-US" sz="1200" b="1">
                <a:latin typeface="Courier New" panose="02070309020205020404" pitchFamily="49" charset="0"/>
              </a:rPr>
              <a:t>----------------------------------------------------------------------</a:t>
            </a:r>
          </a:p>
          <a:p>
            <a:r>
              <a:rPr lang="en-US" altLang="en-US" sz="1200" b="1">
                <a:latin typeface="Courier New" panose="02070309020205020404" pitchFamily="49" charset="0"/>
              </a:rPr>
              <a:t>Ordinary     least squares regression ............</a:t>
            </a:r>
          </a:p>
          <a:p>
            <a:r>
              <a:rPr lang="en-US" altLang="en-US" sz="1200" b="1">
                <a:latin typeface="Courier New" panose="02070309020205020404" pitchFamily="49" charset="0"/>
              </a:rPr>
              <a:t>LHS=LOGINC   Mean                 =        -.92882</a:t>
            </a:r>
          </a:p>
          <a:p>
            <a:r>
              <a:rPr lang="en-US" altLang="en-US" sz="1200" b="1">
                <a:latin typeface="Courier New" panose="02070309020205020404" pitchFamily="49" charset="0"/>
              </a:rPr>
              <a:t>             Standard deviation   =         .47948</a:t>
            </a:r>
          </a:p>
          <a:p>
            <a:r>
              <a:rPr lang="en-US" altLang="en-US" sz="1200" b="1">
                <a:latin typeface="Courier New" panose="02070309020205020404" pitchFamily="49" charset="0"/>
              </a:rPr>
              <a:t>             Number of observs.   =            887</a:t>
            </a:r>
          </a:p>
          <a:p>
            <a:r>
              <a:rPr lang="en-US" altLang="en-US" sz="1200" b="1">
                <a:latin typeface="Courier New" panose="02070309020205020404" pitchFamily="49" charset="0"/>
              </a:rPr>
              <a:t>Model size   Parameters           =              3</a:t>
            </a:r>
          </a:p>
          <a:p>
            <a:r>
              <a:rPr lang="en-US" altLang="en-US" sz="1200" b="1">
                <a:latin typeface="Courier New" panose="02070309020205020404" pitchFamily="49" charset="0"/>
              </a:rPr>
              <a:t>             Degrees of freedom   =            884</a:t>
            </a:r>
          </a:p>
          <a:p>
            <a:r>
              <a:rPr lang="en-US" altLang="en-US" sz="1200" b="1">
                <a:latin typeface="Courier New" panose="02070309020205020404" pitchFamily="49" charset="0"/>
              </a:rPr>
              <a:t>Residuals    Sum of squares       =      183.00347</a:t>
            </a:r>
          </a:p>
          <a:p>
            <a:r>
              <a:rPr lang="en-US" altLang="en-US" sz="1200" b="1">
                <a:latin typeface="Courier New" panose="02070309020205020404" pitchFamily="49" charset="0"/>
              </a:rPr>
              <a:t>             Standard error of e  =         .45499</a:t>
            </a:r>
          </a:p>
          <a:p>
            <a:r>
              <a:rPr lang="en-US" altLang="en-US" sz="1200" b="1">
                <a:latin typeface="Courier New" panose="02070309020205020404" pitchFamily="49" charset="0"/>
              </a:rPr>
              <a:t>Fit          R-squared            =         .10157</a:t>
            </a:r>
          </a:p>
          <a:p>
            <a:r>
              <a:rPr lang="en-US" altLang="en-US" sz="1200" b="1">
                <a:latin typeface="Courier New" panose="02070309020205020404" pitchFamily="49" charset="0"/>
              </a:rPr>
              <a:t>             Adjusted R-squared   =         .09954</a:t>
            </a:r>
          </a:p>
          <a:p>
            <a:r>
              <a:rPr lang="en-US" altLang="en-US" sz="1200" b="1">
                <a:latin typeface="Courier New" panose="02070309020205020404" pitchFamily="49" charset="0"/>
              </a:rPr>
              <a:t>Model test   F[  2,   884] (prob) =    50.0(.0000)</a:t>
            </a:r>
          </a:p>
          <a:p>
            <a:r>
              <a:rPr lang="en-US" altLang="en-US" sz="1200" b="1">
                <a:latin typeface="Courier New" panose="02070309020205020404" pitchFamily="49" charset="0"/>
              </a:rPr>
              <a:t>Diagnostic   Log likelihood       =     -558.60477</a:t>
            </a:r>
          </a:p>
          <a:p>
            <a:r>
              <a:rPr lang="en-US" altLang="en-US" sz="1200" b="1">
                <a:latin typeface="Courier New" panose="02070309020205020404" pitchFamily="49" charset="0"/>
              </a:rPr>
              <a:t>             Restricted(b=0)      =     -606.10609</a:t>
            </a:r>
          </a:p>
          <a:p>
            <a:r>
              <a:rPr lang="en-US" altLang="en-US" sz="1200" b="1">
                <a:latin typeface="Courier New" panose="02070309020205020404" pitchFamily="49" charset="0"/>
              </a:rPr>
              <a:t>             Chi-sq [  2]  (prob) =    95.0(.0000)</a:t>
            </a:r>
          </a:p>
          <a:p>
            <a:r>
              <a:rPr lang="en-US" altLang="en-US" sz="1200" b="1">
                <a:latin typeface="Courier New" panose="02070309020205020404" pitchFamily="49" charset="0"/>
              </a:rPr>
              <a:t>Info criter. LogAmemiya Prd. Crt. =       -1.57158</a:t>
            </a:r>
          </a:p>
          <a:p>
            <a:r>
              <a:rPr lang="en-US" altLang="en-US" sz="1200" b="1">
                <a:latin typeface="Courier New" panose="02070309020205020404" pitchFamily="49" charset="0"/>
              </a:rPr>
              <a:t>--------+-------------------------------------------------------------</a:t>
            </a:r>
          </a:p>
          <a:p>
            <a:r>
              <a:rPr lang="en-US" altLang="en-US" sz="1200" b="1">
                <a:latin typeface="Courier New" panose="02070309020205020404" pitchFamily="49" charset="0"/>
              </a:rPr>
              <a:t>Variable| Coefficient    Standard Error  b/St.Er. P[|Z|&gt;z]   Mean of X</a:t>
            </a:r>
          </a:p>
          <a:p>
            <a:r>
              <a:rPr lang="en-US" altLang="en-US" sz="1200" b="1">
                <a:latin typeface="Courier New" panose="02070309020205020404" pitchFamily="49" charset="0"/>
              </a:rPr>
              <a:t>--------+-------------------------------------------------------------</a:t>
            </a:r>
          </a:p>
          <a:p>
            <a:r>
              <a:rPr lang="en-US" altLang="en-US" sz="1200" b="1">
                <a:latin typeface="Courier New" panose="02070309020205020404" pitchFamily="49" charset="0"/>
              </a:rPr>
              <a:t>Constant|   -1.68303***       .08763      -19.207   .0000</a:t>
            </a:r>
          </a:p>
          <a:p>
            <a:r>
              <a:rPr lang="en-US" altLang="en-US" sz="1200" b="1">
                <a:latin typeface="Courier New" panose="02070309020205020404" pitchFamily="49" charset="0"/>
              </a:rPr>
              <a:t>    EDUC|     .06993***       .00746        9.375   .0000      10.9707</a:t>
            </a:r>
          </a:p>
          <a:p>
            <a:r>
              <a:rPr lang="en-US" altLang="en-US" sz="1200" b="1">
                <a:latin typeface="Courier New" panose="02070309020205020404" pitchFamily="49" charset="0"/>
              </a:rPr>
              <a:t>  FEMALE|    -.03065          .03199        -.958   .3379       .42277</a:t>
            </a:r>
          </a:p>
          <a:p>
            <a:r>
              <a:rPr lang="en-US" altLang="en-US" sz="1200" b="1">
                <a:latin typeface="Courier New" panose="02070309020205020404" pitchFamily="49" charset="0"/>
              </a:rPr>
              <a:t>--------+-------------------------------------------------------------</a:t>
            </a:r>
          </a:p>
        </p:txBody>
      </p:sp>
      <p:pic>
        <p:nvPicPr>
          <p:cNvPr id="26628"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5410200" y="2057400"/>
            <a:ext cx="3581400" cy="27590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1143000" y="1066800"/>
            <a:ext cx="7315200" cy="682625"/>
          </a:xfrm>
        </p:spPr>
        <p:txBody>
          <a:bodyPr/>
          <a:lstStyle/>
          <a:p>
            <a:pPr algn="l" eaLnBrk="1" hangingPunct="1"/>
            <a:r>
              <a:rPr lang="en-US" altLang="en-US" sz="3600" b="1" smtClean="0">
                <a:solidFill>
                  <a:schemeClr val="tx1"/>
                </a:solidFill>
              </a:rPr>
              <a:t>Interesting Partial Effects</a:t>
            </a:r>
          </a:p>
        </p:txBody>
      </p:sp>
      <p:sp>
        <p:nvSpPr>
          <p:cNvPr id="28675" name="Text Box 4"/>
          <p:cNvSpPr txBox="1">
            <a:spLocks noChangeArrowheads="1"/>
          </p:cNvSpPr>
          <p:nvPr/>
        </p:nvSpPr>
        <p:spPr bwMode="auto">
          <a:xfrm>
            <a:off x="457200" y="1844675"/>
            <a:ext cx="8382000" cy="47085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9050">
                <a:solidFill>
                  <a:srgbClr val="000000"/>
                </a:solidFill>
                <a:miter lim="800000"/>
                <a:headEnd/>
                <a:tailEnd/>
              </a14:hiddenLine>
            </a:ext>
          </a:extLst>
        </p:spPr>
        <p:txBody>
          <a:bodyP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r>
              <a:rPr lang="en-US" altLang="en-US" sz="1200" b="1">
                <a:latin typeface="Courier New" panose="02070309020205020404" pitchFamily="49" charset="0"/>
              </a:rPr>
              <a:t>----------------------------------------------------------------------</a:t>
            </a:r>
          </a:p>
          <a:p>
            <a:r>
              <a:rPr lang="en-US" altLang="en-US" sz="1200" b="1">
                <a:latin typeface="Courier New" panose="02070309020205020404" pitchFamily="49" charset="0"/>
              </a:rPr>
              <a:t>Ordinary     least squares regression ............</a:t>
            </a:r>
          </a:p>
          <a:p>
            <a:r>
              <a:rPr lang="en-US" altLang="en-US" sz="1200" b="1">
                <a:latin typeface="Courier New" panose="02070309020205020404" pitchFamily="49" charset="0"/>
              </a:rPr>
              <a:t>LHS=LOGINC   Mean                 =        -.92882</a:t>
            </a:r>
          </a:p>
          <a:p>
            <a:r>
              <a:rPr lang="en-US" altLang="en-US" sz="1200" b="1">
                <a:latin typeface="Courier New" panose="02070309020205020404" pitchFamily="49" charset="0"/>
              </a:rPr>
              <a:t>             Standard deviation   =         .47948</a:t>
            </a:r>
          </a:p>
          <a:p>
            <a:r>
              <a:rPr lang="en-US" altLang="en-US" sz="1200" b="1">
                <a:latin typeface="Courier New" panose="02070309020205020404" pitchFamily="49" charset="0"/>
              </a:rPr>
              <a:t>             Number of observs.   =            887</a:t>
            </a:r>
          </a:p>
          <a:p>
            <a:r>
              <a:rPr lang="en-US" altLang="en-US" sz="1200" b="1">
                <a:latin typeface="Courier New" panose="02070309020205020404" pitchFamily="49" charset="0"/>
              </a:rPr>
              <a:t>Model size   Parameters           =              5</a:t>
            </a:r>
          </a:p>
          <a:p>
            <a:r>
              <a:rPr lang="en-US" altLang="en-US" sz="1200" b="1">
                <a:latin typeface="Courier New" panose="02070309020205020404" pitchFamily="49" charset="0"/>
              </a:rPr>
              <a:t>             Degrees of freedom   =            882</a:t>
            </a:r>
          </a:p>
          <a:p>
            <a:r>
              <a:rPr lang="en-US" altLang="en-US" sz="1200" b="1">
                <a:latin typeface="Courier New" panose="02070309020205020404" pitchFamily="49" charset="0"/>
              </a:rPr>
              <a:t>Residuals    Sum of squares       =      171.87964</a:t>
            </a:r>
          </a:p>
          <a:p>
            <a:r>
              <a:rPr lang="en-US" altLang="en-US" sz="1200" b="1">
                <a:latin typeface="Courier New" panose="02070309020205020404" pitchFamily="49" charset="0"/>
              </a:rPr>
              <a:t>             Standard error of e  =         .44145</a:t>
            </a:r>
          </a:p>
          <a:p>
            <a:r>
              <a:rPr lang="en-US" altLang="en-US" sz="1200" b="1">
                <a:latin typeface="Courier New" panose="02070309020205020404" pitchFamily="49" charset="0"/>
              </a:rPr>
              <a:t>Fit          R-squared            =         .15618</a:t>
            </a:r>
          </a:p>
          <a:p>
            <a:r>
              <a:rPr lang="en-US" altLang="en-US" sz="1200" b="1">
                <a:latin typeface="Courier New" panose="02070309020205020404" pitchFamily="49" charset="0"/>
              </a:rPr>
              <a:t>             Adjusted R-squared   =         .15235</a:t>
            </a:r>
          </a:p>
          <a:p>
            <a:r>
              <a:rPr lang="en-US" altLang="en-US" sz="1200" b="1">
                <a:latin typeface="Courier New" panose="02070309020205020404" pitchFamily="49" charset="0"/>
              </a:rPr>
              <a:t>Model test   F[  4,   882] (prob) =    40.8(.0000)</a:t>
            </a:r>
          </a:p>
          <a:p>
            <a:r>
              <a:rPr lang="en-US" altLang="en-US" sz="1200" b="1">
                <a:latin typeface="Courier New" panose="02070309020205020404" pitchFamily="49" charset="0"/>
              </a:rPr>
              <a:t>Diagnostic   Log likelihood       =     -530.79258</a:t>
            </a:r>
          </a:p>
          <a:p>
            <a:r>
              <a:rPr lang="en-US" altLang="en-US" sz="1200" b="1">
                <a:latin typeface="Courier New" panose="02070309020205020404" pitchFamily="49" charset="0"/>
              </a:rPr>
              <a:t>             Restricted(b=0)      =     -606.10609</a:t>
            </a:r>
          </a:p>
          <a:p>
            <a:r>
              <a:rPr lang="en-US" altLang="en-US" sz="1200" b="1">
                <a:latin typeface="Courier New" panose="02070309020205020404" pitchFamily="49" charset="0"/>
              </a:rPr>
              <a:t>             Chi-sq [  4]  (prob) =   150.6(.0000)</a:t>
            </a:r>
          </a:p>
          <a:p>
            <a:r>
              <a:rPr lang="en-US" altLang="en-US" sz="1200" b="1">
                <a:latin typeface="Courier New" panose="02070309020205020404" pitchFamily="49" charset="0"/>
              </a:rPr>
              <a:t>Info criter. LogAmemiya Prd. Crt. =       -1.62978</a:t>
            </a:r>
          </a:p>
          <a:p>
            <a:r>
              <a:rPr lang="en-US" altLang="en-US" sz="1200" b="1">
                <a:latin typeface="Courier New" panose="02070309020205020404" pitchFamily="49" charset="0"/>
              </a:rPr>
              <a:t>--------+-------------------------------------------------------------</a:t>
            </a:r>
          </a:p>
          <a:p>
            <a:r>
              <a:rPr lang="en-US" altLang="en-US" sz="1200" b="1">
                <a:latin typeface="Courier New" panose="02070309020205020404" pitchFamily="49" charset="0"/>
              </a:rPr>
              <a:t>Variable| Coefficient    Standard Error  b/St.Er. P[|Z|&gt;z]   Mean of X</a:t>
            </a:r>
          </a:p>
          <a:p>
            <a:r>
              <a:rPr lang="en-US" altLang="en-US" sz="1200" b="1">
                <a:latin typeface="Courier New" panose="02070309020205020404" pitchFamily="49" charset="0"/>
              </a:rPr>
              <a:t>--------+-------------------------------------------------------------</a:t>
            </a:r>
          </a:p>
          <a:p>
            <a:r>
              <a:rPr lang="en-US" altLang="en-US" sz="1200" b="1">
                <a:latin typeface="Courier New" panose="02070309020205020404" pitchFamily="49" charset="0"/>
              </a:rPr>
              <a:t>Constant|   -5.26676***       .56499       -9.322   .0000</a:t>
            </a:r>
          </a:p>
          <a:p>
            <a:r>
              <a:rPr lang="en-US" altLang="en-US" sz="1200" b="1">
                <a:latin typeface="Courier New" panose="02070309020205020404" pitchFamily="49" charset="0"/>
              </a:rPr>
              <a:t>    EDUC|     .06469***       .00730        8.860   .0000      10.9707</a:t>
            </a:r>
          </a:p>
          <a:p>
            <a:r>
              <a:rPr lang="en-US" altLang="en-US" sz="1200" b="1">
                <a:latin typeface="Courier New" panose="02070309020205020404" pitchFamily="49" charset="0"/>
              </a:rPr>
              <a:t>  FEMALE|    -.03683          .03134       -1.175   .2399       .42277</a:t>
            </a:r>
          </a:p>
          <a:p>
            <a:r>
              <a:rPr lang="en-US" altLang="en-US" sz="1200" b="1">
                <a:latin typeface="Courier New" panose="02070309020205020404" pitchFamily="49" charset="0"/>
              </a:rPr>
              <a:t>     AGE|     .15567***       .02297        6.777   .0000      50.4780</a:t>
            </a:r>
          </a:p>
          <a:p>
            <a:r>
              <a:rPr lang="en-US" altLang="en-US" sz="1200" b="1">
                <a:latin typeface="Courier New" panose="02070309020205020404" pitchFamily="49" charset="0"/>
              </a:rPr>
              <a:t>  </a:t>
            </a:r>
            <a:r>
              <a:rPr lang="en-US" altLang="en-US" sz="1200" b="1" smtClean="0">
                <a:latin typeface="Courier New" panose="02070309020205020404" pitchFamily="49" charset="0"/>
              </a:rPr>
              <a:t> AGESQ|    </a:t>
            </a:r>
            <a:r>
              <a:rPr lang="en-US" altLang="en-US" sz="1200" b="1">
                <a:latin typeface="Courier New" panose="02070309020205020404" pitchFamily="49" charset="0"/>
              </a:rPr>
              <a:t>-.00161***       .00023       -7.014   .0000      2620.79</a:t>
            </a:r>
          </a:p>
          <a:p>
            <a:r>
              <a:rPr lang="en-US" altLang="en-US" sz="1200" b="1">
                <a:latin typeface="Courier New" panose="02070309020205020404" pitchFamily="49" charset="0"/>
              </a:rPr>
              <a:t>--------+-------------------------------------------------------------</a:t>
            </a:r>
          </a:p>
        </p:txBody>
      </p:sp>
      <p:graphicFrame>
        <p:nvGraphicFramePr>
          <p:cNvPr id="28676" name="Object 6"/>
          <p:cNvGraphicFramePr>
            <a:graphicFrameLocks noChangeAspect="1"/>
          </p:cNvGraphicFramePr>
          <p:nvPr/>
        </p:nvGraphicFramePr>
        <p:xfrm>
          <a:off x="5486400" y="3429000"/>
          <a:ext cx="3505200" cy="706438"/>
        </p:xfrm>
        <a:graphic>
          <a:graphicData uri="http://schemas.openxmlformats.org/presentationml/2006/ole">
            <p:oleObj spid="_x0000_s28689" name="Equation" r:id="rId4" imgW="2019300" imgH="406400" progId="Equation.DSMT4">
              <p:embed/>
            </p:oleObj>
          </a:graphicData>
        </a:graphic>
      </p:graphicFrame>
      <p:sp>
        <p:nvSpPr>
          <p:cNvPr id="28677" name="Rectangle 4"/>
          <p:cNvSpPr>
            <a:spLocks noChangeArrowheads="1"/>
          </p:cNvSpPr>
          <p:nvPr/>
        </p:nvSpPr>
        <p:spPr bwMode="auto">
          <a:xfrm>
            <a:off x="5334000" y="3352800"/>
            <a:ext cx="3657600" cy="838200"/>
          </a:xfrm>
          <a:prstGeom prst="rect">
            <a:avLst/>
          </a:prstGeom>
          <a:solidFill>
            <a:srgbClr val="7030A0">
              <a:alpha val="14117"/>
            </a:srgbClr>
          </a:solidFill>
          <a:ln w="19050" algn="ctr">
            <a:solidFill>
              <a:srgbClr val="000000">
                <a:alpha val="14117"/>
              </a:srgbClr>
            </a:solidFill>
            <a:round/>
            <a:headEnd/>
            <a:tailEnd/>
          </a:ln>
        </p:spPr>
        <p:txBody>
          <a:bodyPr wrap="none"/>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endParaRPr lang="en-US" altLang="en-US"/>
          </a:p>
        </p:txBody>
      </p:sp>
      <p:sp>
        <p:nvSpPr>
          <p:cNvPr id="28678" name="Rectangle 5"/>
          <p:cNvSpPr>
            <a:spLocks noChangeArrowheads="1"/>
          </p:cNvSpPr>
          <p:nvPr/>
        </p:nvSpPr>
        <p:spPr bwMode="auto">
          <a:xfrm>
            <a:off x="550863" y="5867400"/>
            <a:ext cx="6477000" cy="457200"/>
          </a:xfrm>
          <a:prstGeom prst="rect">
            <a:avLst/>
          </a:prstGeom>
          <a:solidFill>
            <a:srgbClr val="7030A0">
              <a:alpha val="14117"/>
            </a:srgbClr>
          </a:solidFill>
          <a:ln w="19050" algn="ctr">
            <a:solidFill>
              <a:srgbClr val="000000">
                <a:alpha val="14117"/>
              </a:srgbClr>
            </a:solidFill>
            <a:round/>
            <a:headEnd/>
            <a:tailEnd/>
          </a:ln>
        </p:spPr>
        <p:txBody>
          <a:bodyPr wrap="none"/>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endParaRPr lang="en-US" altLang="en-US"/>
          </a:p>
        </p:txBody>
      </p:sp>
    </p:spTree>
  </p:cSld>
  <p:clrMapOvr>
    <a:masterClrMapping/>
  </p:clrMapOv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447675" y="2209800"/>
            <a:ext cx="8550275" cy="3124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3" name="TextBox 2"/>
          <p:cNvSpPr txBox="1"/>
          <p:nvPr/>
        </p:nvSpPr>
        <p:spPr>
          <a:xfrm>
            <a:off x="447675" y="1600200"/>
            <a:ext cx="8239125" cy="369888"/>
          </a:xfrm>
          <a:prstGeom prst="rect">
            <a:avLst/>
          </a:prstGeom>
          <a:noFill/>
        </p:spPr>
        <p:txBody>
          <a:bodyPr>
            <a:spAutoFit/>
          </a:bodyPr>
          <a:lstStyle/>
          <a:p>
            <a:pPr>
              <a:defRPr/>
            </a:pPr>
            <a:r>
              <a:rPr lang="en-US" b="1">
                <a:latin typeface="+mj-lt"/>
              </a:rPr>
              <a:t>Function: Log Income | Age                    Partial Effect wrt Age</a:t>
            </a: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p:txBody>
          <a:bodyPr/>
          <a:lstStyle/>
          <a:p>
            <a:pPr eaLnBrk="1" hangingPunct="1"/>
            <a:r>
              <a:rPr lang="en-US" altLang="en-US" smtClean="0"/>
              <a:t>Partial Effects</a:t>
            </a:r>
          </a:p>
        </p:txBody>
      </p:sp>
      <p:sp>
        <p:nvSpPr>
          <p:cNvPr id="46083" name="Rectangle 3"/>
          <p:cNvSpPr>
            <a:spLocks noGrp="1" noChangeArrowheads="1"/>
          </p:cNvSpPr>
          <p:nvPr>
            <p:ph type="body" idx="1"/>
          </p:nvPr>
        </p:nvSpPr>
        <p:spPr/>
        <p:txBody>
          <a:bodyPr/>
          <a:lstStyle/>
          <a:p>
            <a:pPr eaLnBrk="1" hangingPunct="1"/>
            <a:r>
              <a:rPr lang="en-US" altLang="en-US" smtClean="0"/>
              <a:t>What did the model tell us?</a:t>
            </a:r>
          </a:p>
          <a:p>
            <a:pPr eaLnBrk="1" hangingPunct="1"/>
            <a:r>
              <a:rPr lang="en-US" altLang="en-US" smtClean="0"/>
              <a:t>Covariation and partial effects: How does the y “vary” with the x?</a:t>
            </a:r>
          </a:p>
          <a:p>
            <a:pPr eaLnBrk="1" hangingPunct="1"/>
            <a:r>
              <a:rPr lang="en-US" altLang="en-US" smtClean="0"/>
              <a:t>Partial Effects:  Effect of what on what?????</a:t>
            </a:r>
          </a:p>
          <a:p>
            <a:pPr lvl="1" eaLnBrk="1" hangingPunct="1"/>
            <a:r>
              <a:rPr lang="en-US" altLang="en-US" smtClean="0"/>
              <a:t>For continuous variables</a:t>
            </a:r>
          </a:p>
          <a:p>
            <a:pPr lvl="1" eaLnBrk="1" hangingPunct="1"/>
            <a:endParaRPr lang="en-US" altLang="en-US" smtClean="0"/>
          </a:p>
          <a:p>
            <a:pPr lvl="1" eaLnBrk="1" hangingPunct="1"/>
            <a:r>
              <a:rPr lang="en-US" altLang="en-US" smtClean="0"/>
              <a:t>For dummy variables</a:t>
            </a:r>
          </a:p>
          <a:p>
            <a:pPr lvl="1" eaLnBrk="1" hangingPunct="1"/>
            <a:endParaRPr lang="en-US" altLang="en-US" smtClean="0"/>
          </a:p>
          <a:p>
            <a:pPr eaLnBrk="1" hangingPunct="1"/>
            <a:r>
              <a:rPr lang="en-US" altLang="en-US" smtClean="0"/>
              <a:t>Elasticities: </a:t>
            </a:r>
            <a:r>
              <a:rPr lang="el-GR" altLang="en-US" smtClean="0"/>
              <a:t>ε</a:t>
            </a:r>
            <a:r>
              <a:rPr lang="en-US" altLang="en-US" smtClean="0"/>
              <a:t>(</a:t>
            </a:r>
            <a:r>
              <a:rPr lang="en-US" altLang="en-US" sz="2400" smtClean="0">
                <a:latin typeface="Tahoma" pitchFamily="34" charset="0"/>
                <a:ea typeface="Tahoma" pitchFamily="34" charset="0"/>
                <a:cs typeface="Tahoma" pitchFamily="34" charset="0"/>
              </a:rPr>
              <a:t>x</a:t>
            </a:r>
            <a:r>
              <a:rPr lang="en-US" altLang="en-US" smtClean="0"/>
              <a:t>)=</a:t>
            </a:r>
            <a:r>
              <a:rPr lang="el-GR" altLang="en-US" smtClean="0"/>
              <a:t>δ</a:t>
            </a:r>
            <a:r>
              <a:rPr lang="en-US" altLang="en-US" smtClean="0"/>
              <a:t>(</a:t>
            </a:r>
            <a:r>
              <a:rPr lang="en-US" altLang="en-US" smtClean="0">
                <a:latin typeface="Tahoma" pitchFamily="34" charset="0"/>
                <a:ea typeface="Tahoma" pitchFamily="34" charset="0"/>
                <a:cs typeface="Tahoma" pitchFamily="34" charset="0"/>
              </a:rPr>
              <a:t>x</a:t>
            </a:r>
            <a:r>
              <a:rPr lang="en-US" altLang="en-US" smtClean="0"/>
              <a:t>) </a:t>
            </a:r>
            <a:r>
              <a:rPr lang="en-US" altLang="en-US" b="1" smtClean="0">
                <a:sym typeface="Symbol" panose="05050102010706020507" pitchFamily="18" charset="2"/>
              </a:rPr>
              <a:t>* </a:t>
            </a:r>
            <a:r>
              <a:rPr lang="en-US" altLang="en-US" smtClean="0"/>
              <a:t> </a:t>
            </a:r>
            <a:r>
              <a:rPr lang="en-US" altLang="en-US" smtClean="0">
                <a:latin typeface="Tahoma" pitchFamily="34" charset="0"/>
                <a:ea typeface="Tahoma" pitchFamily="34" charset="0"/>
                <a:cs typeface="Tahoma" pitchFamily="34" charset="0"/>
              </a:rPr>
              <a:t>x</a:t>
            </a:r>
            <a:r>
              <a:rPr lang="en-US" altLang="en-US" smtClean="0"/>
              <a:t> / E[y|</a:t>
            </a:r>
            <a:r>
              <a:rPr lang="en-US" altLang="en-US" smtClean="0">
                <a:latin typeface="Tahoma" pitchFamily="34" charset="0"/>
                <a:ea typeface="Tahoma" pitchFamily="34" charset="0"/>
                <a:cs typeface="Tahoma" pitchFamily="34" charset="0"/>
              </a:rPr>
              <a:t>x</a:t>
            </a:r>
            <a:r>
              <a:rPr lang="en-US" altLang="en-US" smtClean="0"/>
              <a:t>]</a:t>
            </a:r>
            <a:endParaRPr lang="el-GR" altLang="en-US" smtClean="0"/>
          </a:p>
        </p:txBody>
      </p:sp>
      <p:graphicFrame>
        <p:nvGraphicFramePr>
          <p:cNvPr id="46084" name="Object 4"/>
          <p:cNvGraphicFramePr>
            <a:graphicFrameLocks noChangeAspect="1"/>
          </p:cNvGraphicFramePr>
          <p:nvPr/>
        </p:nvGraphicFramePr>
        <p:xfrm>
          <a:off x="2286000" y="4286250"/>
          <a:ext cx="5638800" cy="438150"/>
        </p:xfrm>
        <a:graphic>
          <a:graphicData uri="http://schemas.openxmlformats.org/presentationml/2006/ole">
            <p:oleObj spid="_x0000_s46106" name="Equation" r:id="rId4" imgW="2768600" imgH="215900" progId="Equation.DSMT4">
              <p:embed/>
            </p:oleObj>
          </a:graphicData>
        </a:graphic>
      </p:graphicFrame>
      <p:graphicFrame>
        <p:nvGraphicFramePr>
          <p:cNvPr id="46085" name="Object 5"/>
          <p:cNvGraphicFramePr>
            <a:graphicFrameLocks noChangeAspect="1"/>
          </p:cNvGraphicFramePr>
          <p:nvPr/>
        </p:nvGraphicFramePr>
        <p:xfrm>
          <a:off x="2413000" y="5105400"/>
          <a:ext cx="4622800" cy="469900"/>
        </p:xfrm>
        <a:graphic>
          <a:graphicData uri="http://schemas.openxmlformats.org/presentationml/2006/ole">
            <p:oleObj spid="_x0000_s46107" name="Equation" r:id="rId5" imgW="2082600" imgH="215640" progId="Equation.DSMT4">
              <p:embed/>
            </p:oleObj>
          </a:graphicData>
        </a:graphic>
      </p:graphicFrame>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04800" y="1295400"/>
            <a:ext cx="8686800" cy="530225"/>
          </a:xfrm>
        </p:spPr>
        <p:txBody>
          <a:bodyPr/>
          <a:lstStyle/>
          <a:p>
            <a:r>
              <a:rPr lang="en-US" sz="2800" smtClean="0"/>
              <a:t>Bootstrap Estimation of the Asymptotic </a:t>
            </a:r>
            <a:br>
              <a:rPr lang="en-US" sz="2800" smtClean="0"/>
            </a:br>
            <a:r>
              <a:rPr lang="en-US" sz="2800" smtClean="0"/>
              <a:t>Variance of an Estimator</a:t>
            </a:r>
            <a:endParaRPr lang="en-US" sz="2800"/>
          </a:p>
        </p:txBody>
      </p:sp>
      <p:sp>
        <p:nvSpPr>
          <p:cNvPr id="5" name="Content Placeholder 4"/>
          <p:cNvSpPr>
            <a:spLocks noGrp="1"/>
          </p:cNvSpPr>
          <p:nvPr>
            <p:ph idx="1"/>
          </p:nvPr>
        </p:nvSpPr>
        <p:spPr>
          <a:xfrm>
            <a:off x="457200" y="2057400"/>
            <a:ext cx="8458200" cy="2286000"/>
          </a:xfrm>
        </p:spPr>
        <p:txBody>
          <a:bodyPr/>
          <a:lstStyle/>
          <a:p>
            <a:r>
              <a:rPr lang="en-US" sz="2400" dirty="0" smtClean="0">
                <a:latin typeface="Arial" pitchFamily="34" charset="0"/>
                <a:cs typeface="Arial" pitchFamily="34" charset="0"/>
              </a:rPr>
              <a:t>Known form of asymptotic variance:  </a:t>
            </a:r>
            <a:br>
              <a:rPr lang="en-US" sz="2400" dirty="0" smtClean="0">
                <a:latin typeface="Arial" pitchFamily="34" charset="0"/>
                <a:cs typeface="Arial" pitchFamily="34" charset="0"/>
              </a:rPr>
            </a:br>
            <a:r>
              <a:rPr lang="en-US" sz="2400" dirty="0" smtClean="0">
                <a:latin typeface="Arial" pitchFamily="34" charset="0"/>
                <a:cs typeface="Arial" pitchFamily="34" charset="0"/>
              </a:rPr>
              <a:t>Compute from known results</a:t>
            </a:r>
            <a:endParaRPr lang="en-US" sz="2400" dirty="0">
              <a:latin typeface="Arial" pitchFamily="34" charset="0"/>
              <a:cs typeface="Arial" pitchFamily="34" charset="0"/>
            </a:endParaRPr>
          </a:p>
          <a:p>
            <a:r>
              <a:rPr lang="en-US" sz="2400" dirty="0" smtClean="0">
                <a:latin typeface="Arial" pitchFamily="34" charset="0"/>
                <a:cs typeface="Arial" pitchFamily="34" charset="0"/>
              </a:rPr>
              <a:t>Unknown form, known generalities about properties: Use </a:t>
            </a:r>
            <a:r>
              <a:rPr lang="en-US" sz="2400" b="1" dirty="0" smtClean="0">
                <a:solidFill>
                  <a:srgbClr val="FF0000"/>
                </a:solidFill>
                <a:latin typeface="Arial" pitchFamily="34" charset="0"/>
                <a:cs typeface="Arial" pitchFamily="34" charset="0"/>
              </a:rPr>
              <a:t>bootstrapping</a:t>
            </a:r>
          </a:p>
          <a:p>
            <a:pPr lvl="1"/>
            <a:r>
              <a:rPr lang="en-US" dirty="0" smtClean="0">
                <a:latin typeface="Arial" pitchFamily="34" charset="0"/>
                <a:cs typeface="Arial" pitchFamily="34" charset="0"/>
              </a:rPr>
              <a:t>Root N consistency</a:t>
            </a:r>
          </a:p>
          <a:p>
            <a:pPr lvl="1"/>
            <a:r>
              <a:rPr lang="en-US" dirty="0" smtClean="0">
                <a:latin typeface="Arial" pitchFamily="34" charset="0"/>
                <a:cs typeface="Arial" pitchFamily="34" charset="0"/>
              </a:rPr>
              <a:t>Sampling conditions amenable to central limit theorems</a:t>
            </a:r>
          </a:p>
          <a:p>
            <a:pPr lvl="1"/>
            <a:r>
              <a:rPr lang="en-US" dirty="0" smtClean="0">
                <a:latin typeface="Arial" pitchFamily="34" charset="0"/>
                <a:cs typeface="Arial" pitchFamily="34" charset="0"/>
              </a:rPr>
              <a:t>Compute by resampling mechanism within the sample.</a:t>
            </a:r>
            <a:endParaRPr lang="en-US" dirty="0">
              <a:latin typeface="Arial" pitchFamily="34" charset="0"/>
              <a:cs typeface="Arial" pitchFamily="34" charset="0"/>
            </a:endParaRPr>
          </a:p>
        </p:txBody>
      </p:sp>
    </p:spTree>
    <p:extLst>
      <p:ext uri="{BB962C8B-B14F-4D97-AF65-F5344CB8AC3E}">
        <p14:creationId xmlns:p14="http://schemas.microsoft.com/office/powerpoint/2010/main" xmlns="" val="2981251770"/>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pPr eaLnBrk="1" hangingPunct="1"/>
            <a:r>
              <a:rPr lang="en-US" b="1" smtClean="0"/>
              <a:t>Bootstrapping Algorithm</a:t>
            </a:r>
            <a:endParaRPr lang="en-US" b="1" dirty="0" smtClean="0"/>
          </a:p>
        </p:txBody>
      </p:sp>
      <p:sp>
        <p:nvSpPr>
          <p:cNvPr id="21507" name="Rectangle 3"/>
          <p:cNvSpPr>
            <a:spLocks noGrp="1" noChangeArrowheads="1"/>
          </p:cNvSpPr>
          <p:nvPr>
            <p:ph idx="1"/>
          </p:nvPr>
        </p:nvSpPr>
        <p:spPr>
          <a:xfrm>
            <a:off x="304800" y="1828801"/>
            <a:ext cx="8610600" cy="3962400"/>
          </a:xfrm>
        </p:spPr>
        <p:txBody>
          <a:bodyPr/>
          <a:lstStyle/>
          <a:p>
            <a:pPr eaLnBrk="1" hangingPunct="1">
              <a:buFont typeface="Wingdings" pitchFamily="2" charset="2"/>
              <a:buNone/>
            </a:pPr>
            <a:r>
              <a:rPr lang="en-US" sz="2400" dirty="0" smtClean="0">
                <a:latin typeface="Tahoma" pitchFamily="34" charset="0"/>
                <a:ea typeface="Tahoma" pitchFamily="34" charset="0"/>
                <a:cs typeface="Tahoma" pitchFamily="34" charset="0"/>
              </a:rPr>
              <a:t>	1.  Estimate parameters using full sample: </a:t>
            </a:r>
            <a:r>
              <a:rPr lang="en-US" sz="2400" dirty="0" smtClean="0">
                <a:latin typeface="Tahoma" pitchFamily="34" charset="0"/>
                <a:ea typeface="Tahoma" pitchFamily="34" charset="0"/>
                <a:cs typeface="Tahoma" pitchFamily="34" charset="0"/>
                <a:sym typeface="Wingdings" pitchFamily="2" charset="2"/>
              </a:rPr>
              <a:t></a:t>
            </a:r>
            <a:r>
              <a:rPr lang="en-US" sz="2400" dirty="0" smtClean="0">
                <a:latin typeface="Tahoma" pitchFamily="34" charset="0"/>
                <a:ea typeface="Tahoma" pitchFamily="34" charset="0"/>
                <a:cs typeface="Tahoma" pitchFamily="34" charset="0"/>
              </a:rPr>
              <a:t> </a:t>
            </a:r>
            <a:r>
              <a:rPr lang="en-US" sz="2400" b="1" dirty="0" smtClean="0">
                <a:latin typeface="Tahoma" pitchFamily="34" charset="0"/>
                <a:ea typeface="Tahoma" pitchFamily="34" charset="0"/>
                <a:cs typeface="Tahoma" pitchFamily="34" charset="0"/>
              </a:rPr>
              <a:t>b</a:t>
            </a:r>
            <a:endParaRPr lang="en-US" sz="2400" dirty="0" smtClean="0">
              <a:latin typeface="Tahoma" pitchFamily="34" charset="0"/>
              <a:ea typeface="Tahoma" pitchFamily="34" charset="0"/>
              <a:cs typeface="Tahoma" pitchFamily="34" charset="0"/>
            </a:endParaRPr>
          </a:p>
          <a:p>
            <a:pPr eaLnBrk="1" hangingPunct="1">
              <a:buFont typeface="Wingdings" pitchFamily="2" charset="2"/>
              <a:buNone/>
            </a:pPr>
            <a:r>
              <a:rPr lang="en-US" sz="2400" dirty="0" smtClean="0">
                <a:latin typeface="Tahoma" pitchFamily="34" charset="0"/>
                <a:ea typeface="Tahoma" pitchFamily="34" charset="0"/>
                <a:cs typeface="Tahoma" pitchFamily="34" charset="0"/>
              </a:rPr>
              <a:t>	2.  Repeat R times:</a:t>
            </a:r>
          </a:p>
          <a:p>
            <a:pPr eaLnBrk="1" hangingPunct="1">
              <a:buFont typeface="Wingdings" pitchFamily="2" charset="2"/>
              <a:buNone/>
            </a:pPr>
            <a:r>
              <a:rPr lang="en-US" sz="2400" dirty="0" smtClean="0">
                <a:latin typeface="Tahoma" pitchFamily="34" charset="0"/>
                <a:ea typeface="Tahoma" pitchFamily="34" charset="0"/>
                <a:cs typeface="Tahoma" pitchFamily="34" charset="0"/>
              </a:rPr>
              <a:t>		Draw n observations from the n, </a:t>
            </a:r>
            <a:r>
              <a:rPr lang="en-US" sz="2400" u="sng" dirty="0" smtClean="0">
                <a:latin typeface="Tahoma" pitchFamily="34" charset="0"/>
                <a:ea typeface="Tahoma" pitchFamily="34" charset="0"/>
                <a:cs typeface="Tahoma" pitchFamily="34" charset="0"/>
              </a:rPr>
              <a:t>with replacement</a:t>
            </a:r>
          </a:p>
          <a:p>
            <a:pPr eaLnBrk="1" hangingPunct="1">
              <a:buFont typeface="Wingdings" pitchFamily="2" charset="2"/>
              <a:buNone/>
            </a:pPr>
            <a:r>
              <a:rPr lang="en-US" sz="2400" dirty="0" smtClean="0">
                <a:latin typeface="Tahoma" pitchFamily="34" charset="0"/>
                <a:ea typeface="Tahoma" pitchFamily="34" charset="0"/>
                <a:cs typeface="Tahoma" pitchFamily="34" charset="0"/>
              </a:rPr>
              <a:t>		Estimate </a:t>
            </a:r>
            <a:r>
              <a:rPr lang="en-US" sz="2400" b="1" dirty="0" smtClean="0">
                <a:latin typeface="Tahoma" pitchFamily="34" charset="0"/>
                <a:ea typeface="Tahoma" pitchFamily="34" charset="0"/>
                <a:cs typeface="Tahoma" pitchFamily="34" charset="0"/>
                <a:sym typeface="Symbol" pitchFamily="18" charset="2"/>
              </a:rPr>
              <a:t></a:t>
            </a:r>
            <a:r>
              <a:rPr lang="en-US" sz="2400" dirty="0" smtClean="0">
                <a:latin typeface="Tahoma" pitchFamily="34" charset="0"/>
                <a:ea typeface="Tahoma" pitchFamily="34" charset="0"/>
                <a:cs typeface="Tahoma" pitchFamily="34" charset="0"/>
              </a:rPr>
              <a:t> with </a:t>
            </a:r>
            <a:r>
              <a:rPr lang="en-US" sz="2400" b="1" dirty="0" smtClean="0">
                <a:latin typeface="Tahoma" pitchFamily="34" charset="0"/>
                <a:ea typeface="Tahoma" pitchFamily="34" charset="0"/>
                <a:cs typeface="Tahoma" pitchFamily="34" charset="0"/>
              </a:rPr>
              <a:t>b</a:t>
            </a:r>
            <a:r>
              <a:rPr lang="en-US" sz="2400" dirty="0" smtClean="0">
                <a:latin typeface="Tahoma" pitchFamily="34" charset="0"/>
                <a:ea typeface="Tahoma" pitchFamily="34" charset="0"/>
                <a:cs typeface="Tahoma" pitchFamily="34" charset="0"/>
              </a:rPr>
              <a:t>(r).  </a:t>
            </a:r>
          </a:p>
          <a:p>
            <a:pPr eaLnBrk="1" hangingPunct="1">
              <a:buFont typeface="Wingdings" pitchFamily="2" charset="2"/>
              <a:buNone/>
            </a:pPr>
            <a:r>
              <a:rPr lang="en-US" sz="2400" dirty="0" smtClean="0">
                <a:latin typeface="Tahoma" pitchFamily="34" charset="0"/>
                <a:ea typeface="Tahoma" pitchFamily="34" charset="0"/>
                <a:cs typeface="Tahoma" pitchFamily="34" charset="0"/>
              </a:rPr>
              <a:t>	3.  Estimate </a:t>
            </a:r>
            <a:r>
              <a:rPr lang="en-US" sz="2400" smtClean="0">
                <a:latin typeface="Tahoma" pitchFamily="34" charset="0"/>
                <a:ea typeface="Tahoma" pitchFamily="34" charset="0"/>
                <a:cs typeface="Tahoma" pitchFamily="34" charset="0"/>
              </a:rPr>
              <a:t>variance with sample variance of replicates: </a:t>
            </a:r>
            <a:endParaRPr lang="en-US" sz="2400" dirty="0" smtClean="0">
              <a:latin typeface="Tahoma" pitchFamily="34" charset="0"/>
              <a:ea typeface="Tahoma" pitchFamily="34" charset="0"/>
              <a:cs typeface="Tahoma" pitchFamily="34" charset="0"/>
            </a:endParaRPr>
          </a:p>
          <a:p>
            <a:pPr eaLnBrk="1" hangingPunct="1">
              <a:buFont typeface="Wingdings" pitchFamily="2" charset="2"/>
              <a:buNone/>
            </a:pPr>
            <a:r>
              <a:rPr lang="en-US" sz="2400" b="1" smtClean="0">
                <a:latin typeface="Tahoma" pitchFamily="34" charset="0"/>
                <a:ea typeface="Tahoma" pitchFamily="34" charset="0"/>
                <a:cs typeface="Tahoma" pitchFamily="34" charset="0"/>
              </a:rPr>
              <a:t> </a:t>
            </a:r>
            <a:endParaRPr lang="en-US" sz="2400" dirty="0" smtClean="0">
              <a:latin typeface="Tahoma" pitchFamily="34" charset="0"/>
              <a:ea typeface="Tahoma" pitchFamily="34" charset="0"/>
              <a:cs typeface="Tahoma" pitchFamily="34" charset="0"/>
            </a:endParaRPr>
          </a:p>
          <a:p>
            <a:pPr eaLnBrk="1" hangingPunct="1">
              <a:buFont typeface="Wingdings" pitchFamily="2" charset="2"/>
              <a:buNone/>
            </a:pPr>
            <a:r>
              <a:rPr lang="en-US" sz="2400" smtClean="0">
                <a:latin typeface="Tahoma" pitchFamily="34" charset="0"/>
                <a:ea typeface="Tahoma" pitchFamily="34" charset="0"/>
                <a:cs typeface="Tahoma" pitchFamily="34" charset="0"/>
              </a:rPr>
              <a:t>    </a:t>
            </a:r>
          </a:p>
          <a:p>
            <a:pPr eaLnBrk="1" hangingPunct="1">
              <a:buFont typeface="Wingdings" pitchFamily="2" charset="2"/>
              <a:buNone/>
            </a:pPr>
            <a:r>
              <a:rPr lang="en-US" sz="2400" smtClean="0"/>
              <a:t> </a:t>
            </a:r>
            <a:r>
              <a:rPr lang="en-US" sz="2400" smtClean="0">
                <a:latin typeface="Tahoma" pitchFamily="34" charset="0"/>
                <a:ea typeface="Tahoma" pitchFamily="34" charset="0"/>
                <a:cs typeface="Tahoma" pitchFamily="34" charset="0"/>
              </a:rPr>
              <a:t>  </a:t>
            </a:r>
            <a:endParaRPr lang="en-US" sz="2400" dirty="0" smtClean="0">
              <a:latin typeface="Tahoma" pitchFamily="34" charset="0"/>
              <a:ea typeface="Tahoma" pitchFamily="34" charset="0"/>
              <a:cs typeface="Tahoma" pitchFamily="34" charset="0"/>
            </a:endParaRPr>
          </a:p>
        </p:txBody>
      </p:sp>
      <p:graphicFrame>
        <p:nvGraphicFramePr>
          <p:cNvPr id="4" name="Object 3"/>
          <p:cNvGraphicFramePr>
            <a:graphicFrameLocks noChangeAspect="1"/>
          </p:cNvGraphicFramePr>
          <p:nvPr/>
        </p:nvGraphicFramePr>
        <p:xfrm>
          <a:off x="2286000" y="4419600"/>
          <a:ext cx="4660490" cy="914400"/>
        </p:xfrm>
        <a:graphic>
          <a:graphicData uri="http://schemas.openxmlformats.org/presentationml/2006/ole">
            <p:oleObj spid="_x0000_s185346" name="Equation" r:id="rId4" imgW="2006280" imgH="393480" progId="Equation.DSMT4">
              <p:embed/>
            </p:oleObj>
          </a:graphicData>
        </a:graphic>
      </p:graphicFrame>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457200" y="1219200"/>
            <a:ext cx="8229600" cy="530225"/>
          </a:xfrm>
        </p:spPr>
        <p:txBody>
          <a:bodyPr/>
          <a:lstStyle/>
          <a:p>
            <a:r>
              <a:rPr lang="en-US" b="1" smtClean="0"/>
              <a:t>Application to Spanish Dairy Farms</a:t>
            </a:r>
            <a:br>
              <a:rPr lang="en-US" b="1" smtClean="0"/>
            </a:br>
            <a:r>
              <a:rPr lang="en-US" b="0" smtClean="0"/>
              <a:t>ln</a:t>
            </a:r>
            <a:r>
              <a:rPr lang="en-US" smtClean="0"/>
              <a:t>y=a+b</a:t>
            </a:r>
            <a:r>
              <a:rPr lang="en-US" baseline="-25000" smtClean="0"/>
              <a:t>1</a:t>
            </a:r>
            <a:r>
              <a:rPr lang="en-US" b="0" smtClean="0"/>
              <a:t>ln</a:t>
            </a:r>
            <a:r>
              <a:rPr lang="en-US" smtClean="0"/>
              <a:t>x</a:t>
            </a:r>
            <a:r>
              <a:rPr lang="en-US" baseline="-25000" smtClean="0"/>
              <a:t>1</a:t>
            </a:r>
            <a:r>
              <a:rPr lang="en-US" smtClean="0"/>
              <a:t>+b</a:t>
            </a:r>
            <a:r>
              <a:rPr lang="en-US" baseline="-25000" smtClean="0"/>
              <a:t>2</a:t>
            </a:r>
            <a:r>
              <a:rPr lang="en-US" b="0" smtClean="0"/>
              <a:t>ln</a:t>
            </a:r>
            <a:r>
              <a:rPr lang="en-US" smtClean="0"/>
              <a:t>x</a:t>
            </a:r>
            <a:r>
              <a:rPr lang="en-US" baseline="-25000" smtClean="0"/>
              <a:t>2</a:t>
            </a:r>
            <a:r>
              <a:rPr lang="en-US" smtClean="0"/>
              <a:t>+b</a:t>
            </a:r>
            <a:r>
              <a:rPr lang="en-US" baseline="-25000" smtClean="0"/>
              <a:t>3</a:t>
            </a:r>
            <a:r>
              <a:rPr lang="en-US" b="0" smtClean="0"/>
              <a:t>ln</a:t>
            </a:r>
            <a:r>
              <a:rPr lang="en-US" smtClean="0"/>
              <a:t>x</a:t>
            </a:r>
            <a:r>
              <a:rPr lang="en-US" baseline="-25000" smtClean="0"/>
              <a:t>3</a:t>
            </a:r>
            <a:r>
              <a:rPr lang="en-US" smtClean="0"/>
              <a:t>+b</a:t>
            </a:r>
            <a:r>
              <a:rPr lang="en-US" baseline="-25000" smtClean="0"/>
              <a:t>4</a:t>
            </a:r>
            <a:r>
              <a:rPr lang="en-US" b="0" smtClean="0"/>
              <a:t>ln</a:t>
            </a:r>
            <a:r>
              <a:rPr lang="en-US" smtClean="0"/>
              <a:t>x</a:t>
            </a:r>
            <a:r>
              <a:rPr lang="en-US" baseline="-25000" smtClean="0"/>
              <a:t>4</a:t>
            </a:r>
            <a:r>
              <a:rPr lang="en-US" smtClean="0"/>
              <a:t>+</a:t>
            </a:r>
            <a:r>
              <a:rPr lang="en-US" sz="4400" smtClean="0">
                <a:sym typeface="Symbol"/>
              </a:rPr>
              <a:t></a:t>
            </a:r>
            <a:endParaRPr lang="en-US" sz="4400" b="1" smtClean="0"/>
          </a:p>
        </p:txBody>
      </p:sp>
      <p:sp>
        <p:nvSpPr>
          <p:cNvPr id="22531" name="Rectangle 3"/>
          <p:cNvSpPr>
            <a:spLocks noChangeArrowheads="1"/>
          </p:cNvSpPr>
          <p:nvPr/>
        </p:nvSpPr>
        <p:spPr bwMode="auto">
          <a:xfrm>
            <a:off x="0" y="2074863"/>
            <a:ext cx="9144000" cy="0"/>
          </a:xfrm>
          <a:prstGeom prst="rect">
            <a:avLst/>
          </a:prstGeom>
          <a:noFill/>
          <a:ln w="9525">
            <a:noFill/>
            <a:miter lim="800000"/>
            <a:headEnd/>
            <a:tailEnd/>
          </a:ln>
        </p:spPr>
        <p:txBody>
          <a:bodyPr wrap="none" anchor="ctr">
            <a:spAutoFit/>
          </a:bodyPr>
          <a:lstStyle/>
          <a:p>
            <a:pPr eaLnBrk="1" hangingPunct="1">
              <a:tabLst>
                <a:tab pos="360363" algn="l"/>
              </a:tabLst>
            </a:pPr>
            <a:endParaRPr lang="en-US"/>
          </a:p>
        </p:txBody>
      </p:sp>
      <p:graphicFrame>
        <p:nvGraphicFramePr>
          <p:cNvPr id="648196" name="Group 4"/>
          <p:cNvGraphicFramePr>
            <a:graphicFrameLocks noGrp="1"/>
          </p:cNvGraphicFramePr>
          <p:nvPr>
            <p:extLst>
              <p:ext uri="{D42A27DB-BD31-4B8C-83A1-F6EECF244321}">
                <p14:modId xmlns:p14="http://schemas.microsoft.com/office/powerpoint/2010/main" xmlns="" val="2154118510"/>
              </p:ext>
            </p:extLst>
          </p:nvPr>
        </p:nvGraphicFramePr>
        <p:xfrm>
          <a:off x="685800" y="1905000"/>
          <a:ext cx="7543800" cy="3927584"/>
        </p:xfrm>
        <a:graphic>
          <a:graphicData uri="http://schemas.openxmlformats.org/drawingml/2006/table">
            <a:tbl>
              <a:tblPr/>
              <a:tblGrid>
                <a:gridCol w="762000"/>
                <a:gridCol w="2438400"/>
                <a:gridCol w="1012825"/>
                <a:gridCol w="1044575"/>
                <a:gridCol w="1081088"/>
                <a:gridCol w="1204912"/>
              </a:tblGrid>
              <a:tr h="603201">
                <a:tc>
                  <a:txBody>
                    <a:bodyPr/>
                    <a:lstStyle/>
                    <a:p>
                      <a:pPr marL="0" marR="0" lvl="0" indent="0" algn="just" defTabSz="914400" rtl="0" eaLnBrk="1" fontAlgn="base" latinLnBrk="0" hangingPunct="1">
                        <a:lnSpc>
                          <a:spcPct val="100000"/>
                        </a:lnSpc>
                        <a:spcBef>
                          <a:spcPct val="0"/>
                        </a:spcBef>
                        <a:spcAft>
                          <a:spcPct val="0"/>
                        </a:spcAft>
                        <a:buClrTx/>
                        <a:buSzTx/>
                        <a:buFontTx/>
                        <a:buNone/>
                        <a:tabLst>
                          <a:tab pos="360363" algn="l"/>
                        </a:tabLst>
                      </a:pPr>
                      <a:r>
                        <a:rPr kumimoji="0" lang="en-US" sz="1500" b="1" i="0" u="none" strike="noStrike" cap="none" normalizeH="0" baseline="0" smtClean="0">
                          <a:ln>
                            <a:noFill/>
                          </a:ln>
                          <a:solidFill>
                            <a:schemeClr val="tx1"/>
                          </a:solidFill>
                          <a:effectLst/>
                          <a:latin typeface="Tahoma" pitchFamily="34" charset="0"/>
                          <a:cs typeface="Times New Roman" pitchFamily="18" charset="0"/>
                        </a:rPr>
                        <a:t>Input</a:t>
                      </a:r>
                      <a:endParaRPr kumimoji="0" lang="en-US" sz="1500" b="1" i="0" u="none" strike="noStrike" cap="none" normalizeH="0" baseline="0" smtClean="0">
                        <a:ln>
                          <a:noFill/>
                        </a:ln>
                        <a:solidFill>
                          <a:schemeClr val="tx1"/>
                        </a:solidFill>
                        <a:effectLst/>
                        <a:latin typeface="Tahoma" pitchFamily="34" charset="0"/>
                      </a:endParaRPr>
                    </a:p>
                  </a:txBody>
                  <a:tcPr marT="45716" marB="4571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tab pos="360363" algn="l"/>
                        </a:tabLst>
                      </a:pPr>
                      <a:r>
                        <a:rPr kumimoji="0" lang="en-US" sz="1500" b="1" i="0" u="none" strike="noStrike" cap="none" normalizeH="0" baseline="0" smtClean="0">
                          <a:ln>
                            <a:noFill/>
                          </a:ln>
                          <a:solidFill>
                            <a:schemeClr val="tx1"/>
                          </a:solidFill>
                          <a:effectLst/>
                          <a:latin typeface="Tahoma" pitchFamily="34" charset="0"/>
                          <a:cs typeface="Times New Roman" pitchFamily="18" charset="0"/>
                        </a:rPr>
                        <a:t>Units</a:t>
                      </a:r>
                      <a:endParaRPr kumimoji="0" lang="en-US" sz="1500" b="1" i="0" u="none" strike="noStrike" cap="none" normalizeH="0" baseline="0" smtClean="0">
                        <a:ln>
                          <a:noFill/>
                        </a:ln>
                        <a:solidFill>
                          <a:schemeClr val="tx1"/>
                        </a:solidFill>
                        <a:effectLst/>
                        <a:latin typeface="Tahoma" pitchFamily="34" charset="0"/>
                      </a:endParaRPr>
                    </a:p>
                  </a:txBody>
                  <a:tcPr marT="45716" marB="4571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tab pos="360363" algn="l"/>
                        </a:tabLst>
                      </a:pPr>
                      <a:r>
                        <a:rPr kumimoji="0" lang="en-US" sz="1500" b="1" i="0" u="none" strike="noStrike" cap="none" normalizeH="0" baseline="0" smtClean="0">
                          <a:ln>
                            <a:noFill/>
                          </a:ln>
                          <a:solidFill>
                            <a:schemeClr val="tx1"/>
                          </a:solidFill>
                          <a:effectLst/>
                          <a:latin typeface="Tahoma" pitchFamily="34" charset="0"/>
                          <a:cs typeface="Times New Roman" pitchFamily="18" charset="0"/>
                        </a:rPr>
                        <a:t>Mean</a:t>
                      </a:r>
                      <a:endParaRPr kumimoji="0" lang="en-US" sz="1500" b="1" i="0" u="none" strike="noStrike" cap="none" normalizeH="0" baseline="0" smtClean="0">
                        <a:ln>
                          <a:noFill/>
                        </a:ln>
                        <a:solidFill>
                          <a:schemeClr val="tx1"/>
                        </a:solidFill>
                        <a:effectLst/>
                        <a:latin typeface="Tahoma" pitchFamily="34" charset="0"/>
                      </a:endParaRPr>
                    </a:p>
                  </a:txBody>
                  <a:tcPr marT="45716" marB="4571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tab pos="360363" algn="l"/>
                        </a:tabLst>
                      </a:pPr>
                      <a:r>
                        <a:rPr kumimoji="0" lang="en-US" sz="1500" b="1" i="0" u="none" strike="noStrike" cap="none" normalizeH="0" baseline="0" smtClean="0">
                          <a:ln>
                            <a:noFill/>
                          </a:ln>
                          <a:solidFill>
                            <a:schemeClr val="tx1"/>
                          </a:solidFill>
                          <a:effectLst/>
                          <a:latin typeface="Tahoma" pitchFamily="34" charset="0"/>
                          <a:cs typeface="Times New Roman" pitchFamily="18" charset="0"/>
                        </a:rPr>
                        <a:t>Std. Dev.</a:t>
                      </a:r>
                      <a:endParaRPr kumimoji="0" lang="en-US" sz="1500" b="1" i="0" u="none" strike="noStrike" cap="none" normalizeH="0" baseline="0" smtClean="0">
                        <a:ln>
                          <a:noFill/>
                        </a:ln>
                        <a:solidFill>
                          <a:schemeClr val="tx1"/>
                        </a:solidFill>
                        <a:effectLst/>
                        <a:latin typeface="Tahoma" pitchFamily="34" charset="0"/>
                      </a:endParaRPr>
                    </a:p>
                  </a:txBody>
                  <a:tcPr marT="45716" marB="4571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tab pos="360363" algn="l"/>
                        </a:tabLst>
                      </a:pPr>
                      <a:r>
                        <a:rPr kumimoji="0" lang="en-US" sz="1500" b="1" i="0" u="none" strike="noStrike" cap="none" normalizeH="0" baseline="0" smtClean="0">
                          <a:ln>
                            <a:noFill/>
                          </a:ln>
                          <a:solidFill>
                            <a:schemeClr val="tx1"/>
                          </a:solidFill>
                          <a:effectLst/>
                          <a:latin typeface="Tahoma" pitchFamily="34" charset="0"/>
                          <a:cs typeface="Times New Roman" pitchFamily="18" charset="0"/>
                        </a:rPr>
                        <a:t>Minimum</a:t>
                      </a:r>
                      <a:endParaRPr kumimoji="0" lang="en-US" sz="1500" b="1" i="0" u="none" strike="noStrike" cap="none" normalizeH="0" baseline="0" smtClean="0">
                        <a:ln>
                          <a:noFill/>
                        </a:ln>
                        <a:solidFill>
                          <a:schemeClr val="tx1"/>
                        </a:solidFill>
                        <a:effectLst/>
                        <a:latin typeface="Tahoma" pitchFamily="34" charset="0"/>
                      </a:endParaRPr>
                    </a:p>
                  </a:txBody>
                  <a:tcPr marT="45716" marB="4571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tab pos="360363" algn="l"/>
                        </a:tabLst>
                      </a:pPr>
                      <a:r>
                        <a:rPr kumimoji="0" lang="en-US" sz="1500" b="1" i="0" u="none" strike="noStrike" cap="none" normalizeH="0" baseline="0" smtClean="0">
                          <a:ln>
                            <a:noFill/>
                          </a:ln>
                          <a:solidFill>
                            <a:schemeClr val="tx1"/>
                          </a:solidFill>
                          <a:effectLst/>
                          <a:latin typeface="Tahoma" pitchFamily="34" charset="0"/>
                          <a:cs typeface="Times New Roman" pitchFamily="18" charset="0"/>
                        </a:rPr>
                        <a:t>Maximum</a:t>
                      </a:r>
                      <a:endParaRPr kumimoji="0" lang="en-US" sz="1500" b="1" i="0" u="none" strike="noStrike" cap="none" normalizeH="0" baseline="0" smtClean="0">
                        <a:ln>
                          <a:noFill/>
                        </a:ln>
                        <a:solidFill>
                          <a:schemeClr val="tx1"/>
                        </a:solidFill>
                        <a:effectLst/>
                        <a:latin typeface="Tahoma" pitchFamily="34" charset="0"/>
                      </a:endParaRPr>
                    </a:p>
                  </a:txBody>
                  <a:tcPr marT="45716" marB="4571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565104">
                <a:tc>
                  <a:txBody>
                    <a:bodyPr/>
                    <a:lstStyle/>
                    <a:p>
                      <a:pPr marL="0" marR="0" lvl="0" indent="0" algn="just" defTabSz="914400" rtl="0" eaLnBrk="1" fontAlgn="base" latinLnBrk="0" hangingPunct="1">
                        <a:lnSpc>
                          <a:spcPct val="100000"/>
                        </a:lnSpc>
                        <a:spcBef>
                          <a:spcPct val="0"/>
                        </a:spcBef>
                        <a:spcAft>
                          <a:spcPct val="0"/>
                        </a:spcAft>
                        <a:buClrTx/>
                        <a:buSzTx/>
                        <a:buFontTx/>
                        <a:buNone/>
                        <a:tabLst>
                          <a:tab pos="360363" algn="l"/>
                        </a:tabLst>
                      </a:pPr>
                      <a:r>
                        <a:rPr kumimoji="0" lang="en-US" sz="1500" b="1" i="0" u="none" strike="noStrike" cap="none" normalizeH="0" baseline="0" smtClean="0">
                          <a:ln>
                            <a:noFill/>
                          </a:ln>
                          <a:solidFill>
                            <a:schemeClr val="tx1"/>
                          </a:solidFill>
                          <a:effectLst/>
                          <a:latin typeface="Tahoma" pitchFamily="34" charset="0"/>
                          <a:cs typeface="Times New Roman" pitchFamily="18" charset="0"/>
                        </a:rPr>
                        <a:t>  Y</a:t>
                      </a:r>
                    </a:p>
                    <a:p>
                      <a:pPr marL="0" marR="0" lvl="0" indent="0" algn="just" defTabSz="914400" rtl="0" eaLnBrk="1" fontAlgn="base" latinLnBrk="0" hangingPunct="1">
                        <a:lnSpc>
                          <a:spcPct val="100000"/>
                        </a:lnSpc>
                        <a:spcBef>
                          <a:spcPct val="0"/>
                        </a:spcBef>
                        <a:spcAft>
                          <a:spcPct val="0"/>
                        </a:spcAft>
                        <a:buClrTx/>
                        <a:buSzTx/>
                        <a:buFontTx/>
                        <a:buNone/>
                        <a:tabLst>
                          <a:tab pos="360363" algn="l"/>
                        </a:tabLst>
                      </a:pPr>
                      <a:r>
                        <a:rPr kumimoji="0" lang="en-US" sz="1500" b="1" i="0" u="none" strike="noStrike" cap="none" normalizeH="0" baseline="0" smtClean="0">
                          <a:ln>
                            <a:noFill/>
                          </a:ln>
                          <a:solidFill>
                            <a:schemeClr val="tx1"/>
                          </a:solidFill>
                          <a:effectLst/>
                          <a:latin typeface="Tahoma" pitchFamily="34" charset="0"/>
                          <a:cs typeface="Times New Roman" pitchFamily="18" charset="0"/>
                        </a:rPr>
                        <a:t>Milk</a:t>
                      </a:r>
                      <a:endParaRPr kumimoji="0" lang="en-US" sz="1500" b="1" i="0" u="none" strike="noStrike" cap="none" normalizeH="0" baseline="0" smtClean="0">
                        <a:ln>
                          <a:noFill/>
                        </a:ln>
                        <a:solidFill>
                          <a:schemeClr val="tx1"/>
                        </a:solidFill>
                        <a:effectLst/>
                        <a:latin typeface="Tahoma" pitchFamily="34" charset="0"/>
                      </a:endParaRPr>
                    </a:p>
                  </a:txBody>
                  <a:tcPr marT="45716" marB="4571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tab pos="360363" algn="l"/>
                        </a:tabLst>
                      </a:pPr>
                      <a:r>
                        <a:rPr kumimoji="0" lang="en-US" sz="1500" b="1" i="0" u="none" strike="noStrike" cap="none" normalizeH="0" baseline="0" smtClean="0">
                          <a:ln>
                            <a:noFill/>
                          </a:ln>
                          <a:solidFill>
                            <a:schemeClr val="tx1"/>
                          </a:solidFill>
                          <a:effectLst/>
                          <a:latin typeface="Tahoma" pitchFamily="34" charset="0"/>
                          <a:cs typeface="Times New Roman" pitchFamily="18" charset="0"/>
                        </a:rPr>
                        <a:t>Milk production (liters)</a:t>
                      </a:r>
                      <a:endParaRPr kumimoji="0" lang="en-US" sz="1500" b="1" i="0" u="none" strike="noStrike" cap="none" normalizeH="0" baseline="0" smtClean="0">
                        <a:ln>
                          <a:noFill/>
                        </a:ln>
                        <a:solidFill>
                          <a:schemeClr val="tx1"/>
                        </a:solidFill>
                        <a:effectLst/>
                        <a:latin typeface="Tahoma" pitchFamily="34" charset="0"/>
                      </a:endParaRPr>
                    </a:p>
                  </a:txBody>
                  <a:tcPr marT="45716" marB="4571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tab pos="360363" algn="l"/>
                        </a:tabLst>
                      </a:pPr>
                      <a:r>
                        <a:rPr kumimoji="0" lang="en-US" sz="1500" b="1" i="0" u="none" strike="noStrike" cap="none" normalizeH="0" baseline="0" smtClean="0">
                          <a:ln>
                            <a:noFill/>
                          </a:ln>
                          <a:solidFill>
                            <a:schemeClr val="tx1"/>
                          </a:solidFill>
                          <a:effectLst/>
                          <a:latin typeface="Courier New" pitchFamily="49" charset="0"/>
                          <a:ea typeface="Times New Roman" pitchFamily="18" charset="0"/>
                          <a:cs typeface="Courier New" pitchFamily="49" charset="0"/>
                        </a:rPr>
                        <a:t>131,108</a:t>
                      </a:r>
                      <a:endParaRPr kumimoji="0" lang="en-US" sz="1500" b="1" i="0" u="none" strike="noStrike" cap="none" normalizeH="0" baseline="0" smtClean="0">
                        <a:ln>
                          <a:noFill/>
                        </a:ln>
                        <a:solidFill>
                          <a:schemeClr val="tx1"/>
                        </a:solidFill>
                        <a:effectLst/>
                        <a:latin typeface="Arial" charset="0"/>
                        <a:ea typeface="Times New Roman" pitchFamily="18" charset="0"/>
                        <a:cs typeface="Courier New" pitchFamily="49" charset="0"/>
                      </a:endParaRPr>
                    </a:p>
                  </a:txBody>
                  <a:tcPr marT="45716" marB="4571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tab pos="360363" algn="l"/>
                        </a:tabLst>
                      </a:pPr>
                      <a:r>
                        <a:rPr kumimoji="0" lang="en-US" sz="1500" b="1" i="0" u="none" strike="noStrike" cap="none" normalizeH="0" baseline="0" smtClean="0">
                          <a:ln>
                            <a:noFill/>
                          </a:ln>
                          <a:solidFill>
                            <a:schemeClr val="tx1"/>
                          </a:solidFill>
                          <a:effectLst/>
                          <a:latin typeface="Courier New" pitchFamily="49" charset="0"/>
                          <a:ea typeface="Times New Roman" pitchFamily="18" charset="0"/>
                          <a:cs typeface="Courier New" pitchFamily="49" charset="0"/>
                        </a:rPr>
                        <a:t> 92,539</a:t>
                      </a:r>
                      <a:endParaRPr kumimoji="0" lang="en-US" sz="1500" b="1" i="0" u="none" strike="noStrike" cap="none" normalizeH="0" baseline="0" smtClean="0">
                        <a:ln>
                          <a:noFill/>
                        </a:ln>
                        <a:solidFill>
                          <a:schemeClr val="tx1"/>
                        </a:solidFill>
                        <a:effectLst/>
                        <a:latin typeface="Arial" charset="0"/>
                        <a:ea typeface="Times New Roman" pitchFamily="18" charset="0"/>
                        <a:cs typeface="Courier New" pitchFamily="49" charset="0"/>
                      </a:endParaRPr>
                    </a:p>
                  </a:txBody>
                  <a:tcPr marT="45716" marB="4571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tab pos="360363" algn="l"/>
                        </a:tabLst>
                      </a:pPr>
                      <a:r>
                        <a:rPr kumimoji="0" lang="en-US" sz="1500" b="1" i="0" u="none" strike="noStrike" cap="none" normalizeH="0" baseline="0" smtClean="0">
                          <a:ln>
                            <a:noFill/>
                          </a:ln>
                          <a:solidFill>
                            <a:schemeClr val="tx1"/>
                          </a:solidFill>
                          <a:effectLst/>
                          <a:latin typeface="Courier New" pitchFamily="49" charset="0"/>
                          <a:ea typeface="Times New Roman" pitchFamily="18" charset="0"/>
                          <a:cs typeface="Courier New" pitchFamily="49" charset="0"/>
                        </a:rPr>
                        <a:t> 14,110</a:t>
                      </a:r>
                      <a:endParaRPr kumimoji="0" lang="en-US" sz="1500" b="1" i="0" u="none" strike="noStrike" cap="none" normalizeH="0" baseline="0" smtClean="0">
                        <a:ln>
                          <a:noFill/>
                        </a:ln>
                        <a:solidFill>
                          <a:schemeClr val="tx1"/>
                        </a:solidFill>
                        <a:effectLst/>
                        <a:latin typeface="Arial" charset="0"/>
                        <a:ea typeface="Times New Roman" pitchFamily="18" charset="0"/>
                        <a:cs typeface="Courier New" pitchFamily="49" charset="0"/>
                      </a:endParaRPr>
                    </a:p>
                  </a:txBody>
                  <a:tcPr marT="45716" marB="4571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tab pos="360363" algn="l"/>
                        </a:tabLst>
                      </a:pPr>
                      <a:r>
                        <a:rPr kumimoji="0" lang="en-US" sz="1500" b="1" i="0" u="none" strike="noStrike" cap="none" normalizeH="0" baseline="0" smtClean="0">
                          <a:ln>
                            <a:noFill/>
                          </a:ln>
                          <a:solidFill>
                            <a:schemeClr val="tx1"/>
                          </a:solidFill>
                          <a:effectLst/>
                          <a:latin typeface="Courier New" pitchFamily="49" charset="0"/>
                          <a:ea typeface="Times New Roman" pitchFamily="18" charset="0"/>
                          <a:cs typeface="Courier New" pitchFamily="49" charset="0"/>
                        </a:rPr>
                        <a:t>727,281</a:t>
                      </a:r>
                      <a:endParaRPr kumimoji="0" lang="en-US" sz="1500" b="1" i="0" u="none" strike="noStrike" cap="none" normalizeH="0" baseline="0" smtClean="0">
                        <a:ln>
                          <a:noFill/>
                        </a:ln>
                        <a:solidFill>
                          <a:schemeClr val="tx1"/>
                        </a:solidFill>
                        <a:effectLst/>
                        <a:latin typeface="Arial" charset="0"/>
                        <a:ea typeface="Times New Roman" pitchFamily="18" charset="0"/>
                        <a:cs typeface="Courier New" pitchFamily="49" charset="0"/>
                      </a:endParaRPr>
                    </a:p>
                  </a:txBody>
                  <a:tcPr marT="45716" marB="4571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601614">
                <a:tc>
                  <a:txBody>
                    <a:bodyPr/>
                    <a:lstStyle/>
                    <a:p>
                      <a:pPr marL="0" marR="0" lvl="0" indent="0" algn="just" defTabSz="914400" rtl="0" eaLnBrk="1" fontAlgn="base" latinLnBrk="0" hangingPunct="1">
                        <a:lnSpc>
                          <a:spcPct val="100000"/>
                        </a:lnSpc>
                        <a:spcBef>
                          <a:spcPct val="0"/>
                        </a:spcBef>
                        <a:spcAft>
                          <a:spcPct val="0"/>
                        </a:spcAft>
                        <a:buClrTx/>
                        <a:buSzTx/>
                        <a:buFontTx/>
                        <a:buNone/>
                        <a:tabLst>
                          <a:tab pos="360363" algn="l"/>
                        </a:tabLst>
                      </a:pPr>
                      <a:r>
                        <a:rPr kumimoji="0" lang="en-US" sz="1500" b="1" i="0" u="none" strike="noStrike" cap="none" normalizeH="0" baseline="0" smtClean="0">
                          <a:ln>
                            <a:noFill/>
                          </a:ln>
                          <a:solidFill>
                            <a:schemeClr val="tx1"/>
                          </a:solidFill>
                          <a:effectLst/>
                          <a:latin typeface="Tahoma" pitchFamily="34" charset="0"/>
                          <a:cs typeface="Times New Roman" pitchFamily="18" charset="0"/>
                        </a:rPr>
                        <a:t>  X1</a:t>
                      </a:r>
                    </a:p>
                    <a:p>
                      <a:pPr marL="0" marR="0" lvl="0" indent="0" algn="just" defTabSz="914400" rtl="0" eaLnBrk="1" fontAlgn="base" latinLnBrk="0" hangingPunct="1">
                        <a:lnSpc>
                          <a:spcPct val="100000"/>
                        </a:lnSpc>
                        <a:spcBef>
                          <a:spcPct val="0"/>
                        </a:spcBef>
                        <a:spcAft>
                          <a:spcPct val="0"/>
                        </a:spcAft>
                        <a:buClrTx/>
                        <a:buSzTx/>
                        <a:buFontTx/>
                        <a:buNone/>
                        <a:tabLst>
                          <a:tab pos="360363" algn="l"/>
                        </a:tabLst>
                      </a:pPr>
                      <a:r>
                        <a:rPr kumimoji="0" lang="en-US" sz="1500" b="1" i="0" u="none" strike="noStrike" cap="none" normalizeH="0" baseline="0" smtClean="0">
                          <a:ln>
                            <a:noFill/>
                          </a:ln>
                          <a:solidFill>
                            <a:schemeClr val="tx1"/>
                          </a:solidFill>
                          <a:effectLst/>
                          <a:latin typeface="Tahoma" pitchFamily="34" charset="0"/>
                          <a:cs typeface="Times New Roman" pitchFamily="18" charset="0"/>
                        </a:rPr>
                        <a:t>Cows</a:t>
                      </a:r>
                      <a:endParaRPr kumimoji="0" lang="en-US" sz="1500" b="1" i="0" u="none" strike="noStrike" cap="none" normalizeH="0" baseline="0" smtClean="0">
                        <a:ln>
                          <a:noFill/>
                        </a:ln>
                        <a:solidFill>
                          <a:schemeClr val="tx1"/>
                        </a:solidFill>
                        <a:effectLst/>
                        <a:latin typeface="Tahoma" pitchFamily="34" charset="0"/>
                      </a:endParaRPr>
                    </a:p>
                  </a:txBody>
                  <a:tcPr marT="45716" marB="4571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tab pos="360363" algn="l"/>
                        </a:tabLst>
                      </a:pPr>
                      <a:r>
                        <a:rPr kumimoji="0" lang="en-US" sz="1500" b="1" i="0" u="none" strike="noStrike" cap="none" normalizeH="0" baseline="0" smtClean="0">
                          <a:ln>
                            <a:noFill/>
                          </a:ln>
                          <a:solidFill>
                            <a:schemeClr val="tx1"/>
                          </a:solidFill>
                          <a:effectLst/>
                          <a:latin typeface="Tahoma" pitchFamily="34" charset="0"/>
                          <a:cs typeface="Times New Roman" pitchFamily="18" charset="0"/>
                        </a:rPr>
                        <a:t># of milking cows</a:t>
                      </a:r>
                      <a:endParaRPr kumimoji="0" lang="en-US" sz="1500" b="1" i="0" u="none" strike="noStrike" cap="none" normalizeH="0" baseline="0" smtClean="0">
                        <a:ln>
                          <a:noFill/>
                        </a:ln>
                        <a:solidFill>
                          <a:schemeClr val="tx1"/>
                        </a:solidFill>
                        <a:effectLst/>
                        <a:latin typeface="Tahoma" pitchFamily="34" charset="0"/>
                      </a:endParaRPr>
                    </a:p>
                  </a:txBody>
                  <a:tcPr marT="45716" marB="4571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tab pos="360363" algn="l"/>
                        </a:tabLst>
                      </a:pPr>
                      <a:r>
                        <a:rPr kumimoji="0" lang="en-US" sz="1500" b="1" i="0" u="none" strike="noStrike" cap="none" normalizeH="0" baseline="0" smtClean="0">
                          <a:ln>
                            <a:noFill/>
                          </a:ln>
                          <a:solidFill>
                            <a:schemeClr val="tx1"/>
                          </a:solidFill>
                          <a:effectLst/>
                          <a:latin typeface="Courier New" pitchFamily="49" charset="0"/>
                          <a:ea typeface="Times New Roman" pitchFamily="18" charset="0"/>
                          <a:cs typeface="Courier New" pitchFamily="49" charset="0"/>
                        </a:rPr>
                        <a:t>  2.12</a:t>
                      </a:r>
                      <a:endParaRPr kumimoji="0" lang="en-US" sz="1500" b="1" i="0" u="none" strike="noStrike" cap="none" normalizeH="0" baseline="0" smtClean="0">
                        <a:ln>
                          <a:noFill/>
                        </a:ln>
                        <a:solidFill>
                          <a:schemeClr val="tx1"/>
                        </a:solidFill>
                        <a:effectLst/>
                        <a:latin typeface="Arial" charset="0"/>
                        <a:ea typeface="Times New Roman" pitchFamily="18" charset="0"/>
                        <a:cs typeface="Courier New" pitchFamily="49" charset="0"/>
                      </a:endParaRPr>
                    </a:p>
                  </a:txBody>
                  <a:tcPr marT="45716" marB="4571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tab pos="360363" algn="l"/>
                        </a:tabLst>
                      </a:pPr>
                      <a:r>
                        <a:rPr kumimoji="0" lang="en-US" sz="1500" b="1" i="0" u="none" strike="noStrike" cap="none" normalizeH="0" baseline="0" smtClean="0">
                          <a:ln>
                            <a:noFill/>
                          </a:ln>
                          <a:solidFill>
                            <a:schemeClr val="tx1"/>
                          </a:solidFill>
                          <a:effectLst/>
                          <a:latin typeface="Courier New" pitchFamily="49" charset="0"/>
                          <a:ea typeface="Times New Roman" pitchFamily="18" charset="0"/>
                          <a:cs typeface="Courier New" pitchFamily="49" charset="0"/>
                        </a:rPr>
                        <a:t> 11.27</a:t>
                      </a:r>
                      <a:endParaRPr kumimoji="0" lang="en-US" sz="1500" b="1" i="0" u="none" strike="noStrike" cap="none" normalizeH="0" baseline="0" smtClean="0">
                        <a:ln>
                          <a:noFill/>
                        </a:ln>
                        <a:solidFill>
                          <a:schemeClr val="tx1"/>
                        </a:solidFill>
                        <a:effectLst/>
                        <a:latin typeface="Arial" charset="0"/>
                        <a:ea typeface="Times New Roman" pitchFamily="18" charset="0"/>
                        <a:cs typeface="Courier New" pitchFamily="49" charset="0"/>
                      </a:endParaRPr>
                    </a:p>
                  </a:txBody>
                  <a:tcPr marT="45716" marB="4571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tab pos="360363" algn="l"/>
                        </a:tabLst>
                      </a:pPr>
                      <a:r>
                        <a:rPr kumimoji="0" lang="en-US" sz="1500" b="1" i="0" u="none" strike="noStrike" cap="none" normalizeH="0" baseline="0" smtClean="0">
                          <a:ln>
                            <a:noFill/>
                          </a:ln>
                          <a:solidFill>
                            <a:schemeClr val="tx1"/>
                          </a:solidFill>
                          <a:effectLst/>
                          <a:latin typeface="Courier New" pitchFamily="49" charset="0"/>
                          <a:ea typeface="Times New Roman" pitchFamily="18" charset="0"/>
                          <a:cs typeface="Courier New" pitchFamily="49" charset="0"/>
                        </a:rPr>
                        <a:t>  4.5</a:t>
                      </a:r>
                      <a:endParaRPr kumimoji="0" lang="en-US" sz="1500" b="1" i="0" u="none" strike="noStrike" cap="none" normalizeH="0" baseline="0" smtClean="0">
                        <a:ln>
                          <a:noFill/>
                        </a:ln>
                        <a:solidFill>
                          <a:schemeClr val="tx1"/>
                        </a:solidFill>
                        <a:effectLst/>
                        <a:latin typeface="Arial" charset="0"/>
                        <a:ea typeface="Times New Roman" pitchFamily="18" charset="0"/>
                        <a:cs typeface="Courier New" pitchFamily="49" charset="0"/>
                      </a:endParaRPr>
                    </a:p>
                  </a:txBody>
                  <a:tcPr marT="45716" marB="4571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tab pos="360363" algn="l"/>
                        </a:tabLst>
                      </a:pPr>
                      <a:r>
                        <a:rPr kumimoji="0" lang="en-US" sz="1500" b="1" i="0" u="none" strike="noStrike" cap="none" normalizeH="0" baseline="0" smtClean="0">
                          <a:ln>
                            <a:noFill/>
                          </a:ln>
                          <a:solidFill>
                            <a:schemeClr val="tx1"/>
                          </a:solidFill>
                          <a:effectLst/>
                          <a:latin typeface="Courier New" pitchFamily="49" charset="0"/>
                          <a:ea typeface="Times New Roman" pitchFamily="18" charset="0"/>
                          <a:cs typeface="Courier New" pitchFamily="49" charset="0"/>
                        </a:rPr>
                        <a:t>  82.3</a:t>
                      </a:r>
                      <a:endParaRPr kumimoji="0" lang="en-US" sz="1500" b="1" i="0" u="none" strike="noStrike" cap="none" normalizeH="0" baseline="0" smtClean="0">
                        <a:ln>
                          <a:noFill/>
                        </a:ln>
                        <a:solidFill>
                          <a:schemeClr val="tx1"/>
                        </a:solidFill>
                        <a:effectLst/>
                        <a:latin typeface="Arial" charset="0"/>
                        <a:ea typeface="Times New Roman" pitchFamily="18" charset="0"/>
                        <a:cs typeface="Courier New" pitchFamily="49" charset="0"/>
                      </a:endParaRPr>
                    </a:p>
                  </a:txBody>
                  <a:tcPr marT="45716" marB="4571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603201">
                <a:tc>
                  <a:txBody>
                    <a:bodyPr/>
                    <a:lstStyle/>
                    <a:p>
                      <a:pPr marL="0" marR="0" lvl="0" indent="0" algn="just" defTabSz="914400" rtl="0" eaLnBrk="1" fontAlgn="base" latinLnBrk="0" hangingPunct="1">
                        <a:lnSpc>
                          <a:spcPct val="100000"/>
                        </a:lnSpc>
                        <a:spcBef>
                          <a:spcPct val="0"/>
                        </a:spcBef>
                        <a:spcAft>
                          <a:spcPct val="0"/>
                        </a:spcAft>
                        <a:buClrTx/>
                        <a:buSzTx/>
                        <a:buFontTx/>
                        <a:buNone/>
                        <a:tabLst>
                          <a:tab pos="360363" algn="l"/>
                        </a:tabLst>
                      </a:pPr>
                      <a:r>
                        <a:rPr kumimoji="0" lang="en-US" sz="1500" b="1" i="0" u="none" strike="noStrike" cap="none" normalizeH="0" baseline="0" smtClean="0">
                          <a:ln>
                            <a:noFill/>
                          </a:ln>
                          <a:solidFill>
                            <a:schemeClr val="tx1"/>
                          </a:solidFill>
                          <a:effectLst/>
                          <a:latin typeface="Tahoma" pitchFamily="34" charset="0"/>
                          <a:cs typeface="Times New Roman" pitchFamily="18" charset="0"/>
                        </a:rPr>
                        <a:t>  X2</a:t>
                      </a:r>
                    </a:p>
                    <a:p>
                      <a:pPr marL="0" marR="0" lvl="0" indent="0" algn="just" defTabSz="914400" rtl="0" eaLnBrk="1" fontAlgn="base" latinLnBrk="0" hangingPunct="1">
                        <a:lnSpc>
                          <a:spcPct val="100000"/>
                        </a:lnSpc>
                        <a:spcBef>
                          <a:spcPct val="0"/>
                        </a:spcBef>
                        <a:spcAft>
                          <a:spcPct val="0"/>
                        </a:spcAft>
                        <a:buClrTx/>
                        <a:buSzTx/>
                        <a:buFontTx/>
                        <a:buNone/>
                        <a:tabLst>
                          <a:tab pos="360363" algn="l"/>
                        </a:tabLst>
                      </a:pPr>
                      <a:r>
                        <a:rPr kumimoji="0" lang="en-US" sz="1500" b="1" i="0" u="none" strike="noStrike" cap="none" normalizeH="0" baseline="0" smtClean="0">
                          <a:ln>
                            <a:noFill/>
                          </a:ln>
                          <a:solidFill>
                            <a:schemeClr val="tx1"/>
                          </a:solidFill>
                          <a:effectLst/>
                          <a:latin typeface="Tahoma" pitchFamily="34" charset="0"/>
                          <a:cs typeface="Times New Roman" pitchFamily="18" charset="0"/>
                        </a:rPr>
                        <a:t>Labor</a:t>
                      </a:r>
                      <a:endParaRPr kumimoji="0" lang="en-US" sz="1500" b="1" i="0" u="none" strike="noStrike" cap="none" normalizeH="0" baseline="0" smtClean="0">
                        <a:ln>
                          <a:noFill/>
                        </a:ln>
                        <a:solidFill>
                          <a:schemeClr val="tx1"/>
                        </a:solidFill>
                        <a:effectLst/>
                        <a:latin typeface="Tahoma" pitchFamily="34" charset="0"/>
                      </a:endParaRPr>
                    </a:p>
                  </a:txBody>
                  <a:tcPr marT="45716" marB="4571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tab pos="360363" algn="l"/>
                        </a:tabLst>
                      </a:pPr>
                      <a:r>
                        <a:rPr kumimoji="0" lang="en-US" sz="1500" b="1" i="0" u="none" strike="noStrike" cap="none" normalizeH="0" baseline="0" smtClean="0">
                          <a:ln>
                            <a:noFill/>
                          </a:ln>
                          <a:solidFill>
                            <a:schemeClr val="tx1"/>
                          </a:solidFill>
                          <a:effectLst/>
                          <a:latin typeface="Tahoma" pitchFamily="34" charset="0"/>
                          <a:cs typeface="Times New Roman" pitchFamily="18" charset="0"/>
                        </a:rPr>
                        <a:t># man-equivalent units</a:t>
                      </a:r>
                      <a:endParaRPr kumimoji="0" lang="en-US" sz="1500" b="1" i="0" u="none" strike="noStrike" cap="none" normalizeH="0" baseline="0" smtClean="0">
                        <a:ln>
                          <a:noFill/>
                        </a:ln>
                        <a:solidFill>
                          <a:schemeClr val="tx1"/>
                        </a:solidFill>
                        <a:effectLst/>
                        <a:latin typeface="Tahoma" pitchFamily="34" charset="0"/>
                      </a:endParaRPr>
                    </a:p>
                  </a:txBody>
                  <a:tcPr marT="45716" marB="4571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tab pos="360363" algn="l"/>
                        </a:tabLst>
                      </a:pPr>
                      <a:r>
                        <a:rPr kumimoji="0" lang="en-US" sz="1500" b="1" i="0" u="none" strike="noStrike" cap="none" normalizeH="0" baseline="0" smtClean="0">
                          <a:ln>
                            <a:noFill/>
                          </a:ln>
                          <a:solidFill>
                            <a:schemeClr val="tx1"/>
                          </a:solidFill>
                          <a:effectLst/>
                          <a:latin typeface="Courier New" pitchFamily="49" charset="0"/>
                          <a:ea typeface="Times New Roman" pitchFamily="18" charset="0"/>
                          <a:cs typeface="Courier New" pitchFamily="49" charset="0"/>
                        </a:rPr>
                        <a:t>  1.67</a:t>
                      </a:r>
                      <a:endParaRPr kumimoji="0" lang="en-US" sz="1500" b="1" i="0" u="none" strike="noStrike" cap="none" normalizeH="0" baseline="0" smtClean="0">
                        <a:ln>
                          <a:noFill/>
                        </a:ln>
                        <a:solidFill>
                          <a:schemeClr val="tx1"/>
                        </a:solidFill>
                        <a:effectLst/>
                        <a:latin typeface="Arial" charset="0"/>
                        <a:ea typeface="Times New Roman" pitchFamily="18" charset="0"/>
                        <a:cs typeface="Courier New" pitchFamily="49" charset="0"/>
                      </a:endParaRPr>
                    </a:p>
                  </a:txBody>
                  <a:tcPr marT="45716" marB="4571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tab pos="360363" algn="l"/>
                        </a:tabLst>
                      </a:pPr>
                      <a:r>
                        <a:rPr kumimoji="0" lang="en-US" sz="1500" b="1" i="0" u="none" strike="noStrike" cap="none" normalizeH="0" baseline="0" smtClean="0">
                          <a:ln>
                            <a:noFill/>
                          </a:ln>
                          <a:solidFill>
                            <a:schemeClr val="tx1"/>
                          </a:solidFill>
                          <a:effectLst/>
                          <a:latin typeface="Courier New" pitchFamily="49" charset="0"/>
                          <a:ea typeface="Times New Roman" pitchFamily="18" charset="0"/>
                          <a:cs typeface="Courier New" pitchFamily="49" charset="0"/>
                        </a:rPr>
                        <a:t>  0.55</a:t>
                      </a:r>
                      <a:endParaRPr kumimoji="0" lang="en-US" sz="1500" b="1" i="0" u="none" strike="noStrike" cap="none" normalizeH="0" baseline="0" smtClean="0">
                        <a:ln>
                          <a:noFill/>
                        </a:ln>
                        <a:solidFill>
                          <a:schemeClr val="tx1"/>
                        </a:solidFill>
                        <a:effectLst/>
                        <a:latin typeface="Arial" charset="0"/>
                        <a:ea typeface="Times New Roman" pitchFamily="18" charset="0"/>
                        <a:cs typeface="Courier New" pitchFamily="49" charset="0"/>
                      </a:endParaRPr>
                    </a:p>
                  </a:txBody>
                  <a:tcPr marT="45716" marB="4571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tab pos="360363" algn="l"/>
                        </a:tabLst>
                      </a:pPr>
                      <a:r>
                        <a:rPr kumimoji="0" lang="en-US" sz="1500" b="1" i="0" u="none" strike="noStrike" cap="none" normalizeH="0" baseline="0" smtClean="0">
                          <a:ln>
                            <a:noFill/>
                          </a:ln>
                          <a:solidFill>
                            <a:schemeClr val="tx1"/>
                          </a:solidFill>
                          <a:effectLst/>
                          <a:latin typeface="Courier New" pitchFamily="49" charset="0"/>
                          <a:ea typeface="Times New Roman" pitchFamily="18" charset="0"/>
                          <a:cs typeface="Courier New" pitchFamily="49" charset="0"/>
                        </a:rPr>
                        <a:t>  1.0</a:t>
                      </a:r>
                      <a:endParaRPr kumimoji="0" lang="en-US" sz="1500" b="1" i="0" u="none" strike="noStrike" cap="none" normalizeH="0" baseline="0" smtClean="0">
                        <a:ln>
                          <a:noFill/>
                        </a:ln>
                        <a:solidFill>
                          <a:schemeClr val="tx1"/>
                        </a:solidFill>
                        <a:effectLst/>
                        <a:latin typeface="Arial" charset="0"/>
                        <a:ea typeface="Times New Roman" pitchFamily="18" charset="0"/>
                        <a:cs typeface="Courier New" pitchFamily="49" charset="0"/>
                      </a:endParaRPr>
                    </a:p>
                  </a:txBody>
                  <a:tcPr marT="45716" marB="4571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tab pos="360363" algn="l"/>
                        </a:tabLst>
                      </a:pPr>
                      <a:r>
                        <a:rPr kumimoji="0" lang="en-US" sz="1500" b="1" i="0" u="none" strike="noStrike" cap="none" normalizeH="0" baseline="0" smtClean="0">
                          <a:ln>
                            <a:noFill/>
                          </a:ln>
                          <a:solidFill>
                            <a:schemeClr val="tx1"/>
                          </a:solidFill>
                          <a:effectLst/>
                          <a:latin typeface="Courier New" pitchFamily="49" charset="0"/>
                          <a:ea typeface="Times New Roman" pitchFamily="18" charset="0"/>
                          <a:cs typeface="Courier New" pitchFamily="49" charset="0"/>
                        </a:rPr>
                        <a:t>   4.0</a:t>
                      </a:r>
                      <a:endParaRPr kumimoji="0" lang="en-US" sz="1500" b="1" i="0" u="none" strike="noStrike" cap="none" normalizeH="0" baseline="0" smtClean="0">
                        <a:ln>
                          <a:noFill/>
                        </a:ln>
                        <a:solidFill>
                          <a:schemeClr val="tx1"/>
                        </a:solidFill>
                        <a:effectLst/>
                        <a:latin typeface="Arial" charset="0"/>
                        <a:ea typeface="Times New Roman" pitchFamily="18" charset="0"/>
                        <a:cs typeface="Courier New" pitchFamily="49" charset="0"/>
                      </a:endParaRPr>
                    </a:p>
                  </a:txBody>
                  <a:tcPr marT="45716" marB="4571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777177">
                <a:tc>
                  <a:txBody>
                    <a:bodyPr/>
                    <a:lstStyle/>
                    <a:p>
                      <a:pPr marL="0" marR="0" lvl="0" indent="0" algn="just" defTabSz="914400" rtl="0" eaLnBrk="1" fontAlgn="base" latinLnBrk="0" hangingPunct="1">
                        <a:lnSpc>
                          <a:spcPct val="100000"/>
                        </a:lnSpc>
                        <a:spcBef>
                          <a:spcPct val="0"/>
                        </a:spcBef>
                        <a:spcAft>
                          <a:spcPct val="0"/>
                        </a:spcAft>
                        <a:buClrTx/>
                        <a:buSzTx/>
                        <a:buFontTx/>
                        <a:buNone/>
                        <a:tabLst>
                          <a:tab pos="360363" algn="l"/>
                        </a:tabLst>
                      </a:pPr>
                      <a:r>
                        <a:rPr kumimoji="0" lang="en-US" sz="1500" b="1" i="0" u="none" strike="noStrike" cap="none" normalizeH="0" baseline="0" smtClean="0">
                          <a:ln>
                            <a:noFill/>
                          </a:ln>
                          <a:solidFill>
                            <a:schemeClr val="tx1"/>
                          </a:solidFill>
                          <a:effectLst/>
                          <a:latin typeface="Tahoma" pitchFamily="34" charset="0"/>
                          <a:cs typeface="Times New Roman" pitchFamily="18" charset="0"/>
                        </a:rPr>
                        <a:t>  X3</a:t>
                      </a:r>
                    </a:p>
                    <a:p>
                      <a:pPr marL="0" marR="0" lvl="0" indent="0" algn="just" defTabSz="914400" rtl="0" eaLnBrk="1" fontAlgn="base" latinLnBrk="0" hangingPunct="1">
                        <a:lnSpc>
                          <a:spcPct val="100000"/>
                        </a:lnSpc>
                        <a:spcBef>
                          <a:spcPct val="0"/>
                        </a:spcBef>
                        <a:spcAft>
                          <a:spcPct val="0"/>
                        </a:spcAft>
                        <a:buClrTx/>
                        <a:buSzTx/>
                        <a:buFontTx/>
                        <a:buNone/>
                        <a:tabLst>
                          <a:tab pos="360363" algn="l"/>
                        </a:tabLst>
                      </a:pPr>
                      <a:r>
                        <a:rPr kumimoji="0" lang="en-US" sz="1500" b="1" i="0" u="none" strike="noStrike" cap="none" normalizeH="0" baseline="0" smtClean="0">
                          <a:ln>
                            <a:noFill/>
                          </a:ln>
                          <a:solidFill>
                            <a:schemeClr val="tx1"/>
                          </a:solidFill>
                          <a:effectLst/>
                          <a:latin typeface="Tahoma" pitchFamily="34" charset="0"/>
                          <a:cs typeface="Times New Roman" pitchFamily="18" charset="0"/>
                        </a:rPr>
                        <a:t>Land</a:t>
                      </a:r>
                      <a:endParaRPr kumimoji="0" lang="en-US" sz="1500" b="1" i="0" u="none" strike="noStrike" cap="none" normalizeH="0" baseline="0" smtClean="0">
                        <a:ln>
                          <a:noFill/>
                        </a:ln>
                        <a:solidFill>
                          <a:schemeClr val="tx1"/>
                        </a:solidFill>
                        <a:effectLst/>
                        <a:latin typeface="Tahoma" pitchFamily="34" charset="0"/>
                      </a:endParaRPr>
                    </a:p>
                  </a:txBody>
                  <a:tcPr marT="45716" marB="4571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tab pos="360363" algn="l"/>
                        </a:tabLst>
                      </a:pPr>
                      <a:r>
                        <a:rPr kumimoji="0" lang="en-US" sz="1500" b="1" i="0" u="none" strike="noStrike" cap="none" normalizeH="0" baseline="0" smtClean="0">
                          <a:ln>
                            <a:noFill/>
                          </a:ln>
                          <a:solidFill>
                            <a:schemeClr val="tx1"/>
                          </a:solidFill>
                          <a:effectLst/>
                          <a:latin typeface="Tahoma" pitchFamily="34" charset="0"/>
                          <a:cs typeface="Times New Roman" pitchFamily="18" charset="0"/>
                        </a:rPr>
                        <a:t>Hectares of land devoted to pasture and crops.</a:t>
                      </a:r>
                      <a:endParaRPr kumimoji="0" lang="en-US" sz="1500" b="1" i="0" u="none" strike="noStrike" cap="none" normalizeH="0" baseline="0" smtClean="0">
                        <a:ln>
                          <a:noFill/>
                        </a:ln>
                        <a:solidFill>
                          <a:schemeClr val="tx1"/>
                        </a:solidFill>
                        <a:effectLst/>
                        <a:latin typeface="Tahoma" pitchFamily="34" charset="0"/>
                      </a:endParaRPr>
                    </a:p>
                  </a:txBody>
                  <a:tcPr marT="45716" marB="4571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tab pos="360363" algn="l"/>
                        </a:tabLst>
                      </a:pPr>
                      <a:r>
                        <a:rPr kumimoji="0" lang="en-US" sz="1500" b="1" i="0" u="none" strike="noStrike" cap="none" normalizeH="0" baseline="0" smtClean="0">
                          <a:ln>
                            <a:noFill/>
                          </a:ln>
                          <a:solidFill>
                            <a:schemeClr val="tx1"/>
                          </a:solidFill>
                          <a:effectLst/>
                          <a:latin typeface="Courier New" pitchFamily="49" charset="0"/>
                          <a:ea typeface="Times New Roman" pitchFamily="18" charset="0"/>
                          <a:cs typeface="Courier New" pitchFamily="49" charset="0"/>
                        </a:rPr>
                        <a:t>  12.99</a:t>
                      </a:r>
                      <a:endParaRPr kumimoji="0" lang="en-US" sz="1500" b="1" i="0" u="none" strike="noStrike" cap="none" normalizeH="0" baseline="0" smtClean="0">
                        <a:ln>
                          <a:noFill/>
                        </a:ln>
                        <a:solidFill>
                          <a:schemeClr val="tx1"/>
                        </a:solidFill>
                        <a:effectLst/>
                        <a:latin typeface="Arial" charset="0"/>
                        <a:ea typeface="Times New Roman" pitchFamily="18" charset="0"/>
                        <a:cs typeface="Courier New" pitchFamily="49" charset="0"/>
                      </a:endParaRPr>
                    </a:p>
                  </a:txBody>
                  <a:tcPr marT="45716" marB="4571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tab pos="360363" algn="l"/>
                        </a:tabLst>
                      </a:pPr>
                      <a:r>
                        <a:rPr kumimoji="0" lang="en-US" sz="1500" b="1" i="0" u="none" strike="noStrike" cap="none" normalizeH="0" baseline="0" smtClean="0">
                          <a:ln>
                            <a:noFill/>
                          </a:ln>
                          <a:solidFill>
                            <a:schemeClr val="tx1"/>
                          </a:solidFill>
                          <a:effectLst/>
                          <a:latin typeface="Courier New" pitchFamily="49" charset="0"/>
                          <a:ea typeface="Times New Roman" pitchFamily="18" charset="0"/>
                          <a:cs typeface="Courier New" pitchFamily="49" charset="0"/>
                        </a:rPr>
                        <a:t>  6.17</a:t>
                      </a:r>
                      <a:endParaRPr kumimoji="0" lang="en-US" sz="1500" b="1" i="0" u="none" strike="noStrike" cap="none" normalizeH="0" baseline="0" smtClean="0">
                        <a:ln>
                          <a:noFill/>
                        </a:ln>
                        <a:solidFill>
                          <a:schemeClr val="tx1"/>
                        </a:solidFill>
                        <a:effectLst/>
                        <a:latin typeface="Arial" charset="0"/>
                        <a:ea typeface="Times New Roman" pitchFamily="18" charset="0"/>
                        <a:cs typeface="Courier New" pitchFamily="49" charset="0"/>
                      </a:endParaRPr>
                    </a:p>
                  </a:txBody>
                  <a:tcPr marT="45716" marB="4571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tab pos="360363" algn="l"/>
                        </a:tabLst>
                      </a:pPr>
                      <a:r>
                        <a:rPr kumimoji="0" lang="en-US" sz="1500" b="1" i="0" u="none" strike="noStrike" cap="none" normalizeH="0" baseline="0" smtClean="0">
                          <a:ln>
                            <a:noFill/>
                          </a:ln>
                          <a:solidFill>
                            <a:schemeClr val="tx1"/>
                          </a:solidFill>
                          <a:effectLst/>
                          <a:latin typeface="Courier New" pitchFamily="49" charset="0"/>
                          <a:ea typeface="Times New Roman" pitchFamily="18" charset="0"/>
                          <a:cs typeface="Courier New" pitchFamily="49" charset="0"/>
                        </a:rPr>
                        <a:t>  2.0</a:t>
                      </a:r>
                      <a:endParaRPr kumimoji="0" lang="en-US" sz="1500" b="1" i="0" u="none" strike="noStrike" cap="none" normalizeH="0" baseline="0" smtClean="0">
                        <a:ln>
                          <a:noFill/>
                        </a:ln>
                        <a:solidFill>
                          <a:schemeClr val="tx1"/>
                        </a:solidFill>
                        <a:effectLst/>
                        <a:latin typeface="Arial" charset="0"/>
                        <a:ea typeface="Times New Roman" pitchFamily="18" charset="0"/>
                        <a:cs typeface="Courier New" pitchFamily="49" charset="0"/>
                      </a:endParaRPr>
                    </a:p>
                  </a:txBody>
                  <a:tcPr marT="45716" marB="4571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tab pos="360363" algn="l"/>
                        </a:tabLst>
                      </a:pPr>
                      <a:r>
                        <a:rPr kumimoji="0" lang="en-US" sz="1500" b="1" i="0" u="none" strike="noStrike" cap="none" normalizeH="0" baseline="0" smtClean="0">
                          <a:ln>
                            <a:noFill/>
                          </a:ln>
                          <a:solidFill>
                            <a:schemeClr val="tx1"/>
                          </a:solidFill>
                          <a:effectLst/>
                          <a:latin typeface="Courier New" pitchFamily="49" charset="0"/>
                          <a:ea typeface="Times New Roman" pitchFamily="18" charset="0"/>
                          <a:cs typeface="Courier New" pitchFamily="49" charset="0"/>
                        </a:rPr>
                        <a:t>  45.1</a:t>
                      </a:r>
                      <a:endParaRPr kumimoji="0" lang="en-US" sz="1500" b="1" i="0" u="none" strike="noStrike" cap="none" normalizeH="0" baseline="0" smtClean="0">
                        <a:ln>
                          <a:noFill/>
                        </a:ln>
                        <a:solidFill>
                          <a:schemeClr val="tx1"/>
                        </a:solidFill>
                        <a:effectLst/>
                        <a:latin typeface="Arial" charset="0"/>
                        <a:ea typeface="Times New Roman" pitchFamily="18" charset="0"/>
                        <a:cs typeface="Courier New" pitchFamily="49" charset="0"/>
                      </a:endParaRPr>
                    </a:p>
                  </a:txBody>
                  <a:tcPr marT="45716" marB="4571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777177">
                <a:tc>
                  <a:txBody>
                    <a:bodyPr/>
                    <a:lstStyle/>
                    <a:p>
                      <a:pPr marL="0" marR="0" lvl="0" indent="0" algn="just" defTabSz="914400" rtl="0" eaLnBrk="1" fontAlgn="base" latinLnBrk="0" hangingPunct="1">
                        <a:lnSpc>
                          <a:spcPct val="100000"/>
                        </a:lnSpc>
                        <a:spcBef>
                          <a:spcPct val="0"/>
                        </a:spcBef>
                        <a:spcAft>
                          <a:spcPct val="0"/>
                        </a:spcAft>
                        <a:buClrTx/>
                        <a:buSzTx/>
                        <a:buFontTx/>
                        <a:buNone/>
                        <a:tabLst>
                          <a:tab pos="360363" algn="l"/>
                        </a:tabLst>
                      </a:pPr>
                      <a:r>
                        <a:rPr kumimoji="0" lang="en-US" sz="1500" b="1" i="0" u="none" strike="noStrike" cap="none" normalizeH="0" baseline="0" smtClean="0">
                          <a:ln>
                            <a:noFill/>
                          </a:ln>
                          <a:solidFill>
                            <a:schemeClr val="tx1"/>
                          </a:solidFill>
                          <a:effectLst/>
                          <a:latin typeface="Tahoma" pitchFamily="34" charset="0"/>
                          <a:cs typeface="Times New Roman" pitchFamily="18" charset="0"/>
                        </a:rPr>
                        <a:t>  X4</a:t>
                      </a:r>
                    </a:p>
                    <a:p>
                      <a:pPr marL="0" marR="0" lvl="0" indent="0" algn="just" defTabSz="914400" rtl="0" eaLnBrk="1" fontAlgn="base" latinLnBrk="0" hangingPunct="1">
                        <a:lnSpc>
                          <a:spcPct val="100000"/>
                        </a:lnSpc>
                        <a:spcBef>
                          <a:spcPct val="0"/>
                        </a:spcBef>
                        <a:spcAft>
                          <a:spcPct val="0"/>
                        </a:spcAft>
                        <a:buClrTx/>
                        <a:buSzTx/>
                        <a:buFontTx/>
                        <a:buNone/>
                        <a:tabLst>
                          <a:tab pos="360363" algn="l"/>
                        </a:tabLst>
                      </a:pPr>
                      <a:r>
                        <a:rPr kumimoji="0" lang="en-US" sz="1500" b="1" i="0" u="none" strike="noStrike" cap="none" normalizeH="0" baseline="0" smtClean="0">
                          <a:ln>
                            <a:noFill/>
                          </a:ln>
                          <a:solidFill>
                            <a:schemeClr val="tx1"/>
                          </a:solidFill>
                          <a:effectLst/>
                          <a:latin typeface="Tahoma" pitchFamily="34" charset="0"/>
                          <a:cs typeface="Times New Roman" pitchFamily="18" charset="0"/>
                        </a:rPr>
                        <a:t>Feed</a:t>
                      </a:r>
                      <a:endParaRPr kumimoji="0" lang="en-US" sz="1500" b="1" i="0" u="none" strike="noStrike" cap="none" normalizeH="0" baseline="0" smtClean="0">
                        <a:ln>
                          <a:noFill/>
                        </a:ln>
                        <a:solidFill>
                          <a:schemeClr val="tx1"/>
                        </a:solidFill>
                        <a:effectLst/>
                        <a:latin typeface="Tahoma" pitchFamily="34" charset="0"/>
                      </a:endParaRPr>
                    </a:p>
                  </a:txBody>
                  <a:tcPr marT="45716" marB="4571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tab pos="360363" algn="l"/>
                        </a:tabLst>
                      </a:pPr>
                      <a:r>
                        <a:rPr kumimoji="0" lang="en-US" sz="1500" b="1" i="0" u="none" strike="noStrike" cap="none" normalizeH="0" baseline="0" smtClean="0">
                          <a:ln>
                            <a:noFill/>
                          </a:ln>
                          <a:solidFill>
                            <a:schemeClr val="tx1"/>
                          </a:solidFill>
                          <a:effectLst/>
                          <a:latin typeface="Tahoma" pitchFamily="34" charset="0"/>
                          <a:cs typeface="Times New Roman" pitchFamily="18" charset="0"/>
                        </a:rPr>
                        <a:t>Total amount of feedstuffs fed to dairy cows (tons)</a:t>
                      </a:r>
                      <a:endParaRPr kumimoji="0" lang="en-US" sz="1500" b="1" i="0" u="none" strike="noStrike" cap="none" normalizeH="0" baseline="0" smtClean="0">
                        <a:ln>
                          <a:noFill/>
                        </a:ln>
                        <a:solidFill>
                          <a:schemeClr val="tx1"/>
                        </a:solidFill>
                        <a:effectLst/>
                        <a:latin typeface="Tahoma" pitchFamily="34" charset="0"/>
                      </a:endParaRPr>
                    </a:p>
                  </a:txBody>
                  <a:tcPr marT="45716" marB="4571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tab pos="360363" algn="l"/>
                        </a:tabLst>
                      </a:pPr>
                      <a:r>
                        <a:rPr kumimoji="0" lang="en-US" sz="1500" b="1" i="0" u="none" strike="noStrike" cap="none" normalizeH="0" baseline="0" smtClean="0">
                          <a:ln>
                            <a:noFill/>
                          </a:ln>
                          <a:solidFill>
                            <a:schemeClr val="tx1"/>
                          </a:solidFill>
                          <a:effectLst/>
                          <a:latin typeface="Courier New" pitchFamily="49" charset="0"/>
                          <a:ea typeface="Times New Roman" pitchFamily="18" charset="0"/>
                          <a:cs typeface="Courier New" pitchFamily="49" charset="0"/>
                        </a:rPr>
                        <a:t> 57,941</a:t>
                      </a:r>
                      <a:endParaRPr kumimoji="0" lang="en-US" sz="1500" b="1" i="0" u="none" strike="noStrike" cap="none" normalizeH="0" baseline="0" smtClean="0">
                        <a:ln>
                          <a:noFill/>
                        </a:ln>
                        <a:solidFill>
                          <a:schemeClr val="tx1"/>
                        </a:solidFill>
                        <a:effectLst/>
                        <a:latin typeface="Arial" charset="0"/>
                        <a:ea typeface="Times New Roman" pitchFamily="18" charset="0"/>
                        <a:cs typeface="Courier New" pitchFamily="49" charset="0"/>
                      </a:endParaRPr>
                    </a:p>
                  </a:txBody>
                  <a:tcPr marT="45716" marB="4571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tab pos="360363" algn="l"/>
                        </a:tabLst>
                      </a:pPr>
                      <a:r>
                        <a:rPr kumimoji="0" lang="en-US" sz="1500" b="1" i="0" u="none" strike="noStrike" cap="none" normalizeH="0" baseline="0" smtClean="0">
                          <a:ln>
                            <a:noFill/>
                          </a:ln>
                          <a:solidFill>
                            <a:schemeClr val="tx1"/>
                          </a:solidFill>
                          <a:effectLst/>
                          <a:latin typeface="Courier New" pitchFamily="49" charset="0"/>
                          <a:ea typeface="Times New Roman" pitchFamily="18" charset="0"/>
                          <a:cs typeface="Courier New" pitchFamily="49" charset="0"/>
                        </a:rPr>
                        <a:t>47,981</a:t>
                      </a:r>
                      <a:endParaRPr kumimoji="0" lang="en-US" sz="1500" b="1" i="0" u="none" strike="noStrike" cap="none" normalizeH="0" baseline="0" smtClean="0">
                        <a:ln>
                          <a:noFill/>
                        </a:ln>
                        <a:solidFill>
                          <a:schemeClr val="tx1"/>
                        </a:solidFill>
                        <a:effectLst/>
                        <a:latin typeface="Arial" charset="0"/>
                        <a:ea typeface="Times New Roman" pitchFamily="18" charset="0"/>
                        <a:cs typeface="Courier New" pitchFamily="49" charset="0"/>
                      </a:endParaRPr>
                    </a:p>
                  </a:txBody>
                  <a:tcPr marT="45716" marB="4571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tab pos="360363" algn="l"/>
                        </a:tabLst>
                      </a:pPr>
                      <a:r>
                        <a:rPr kumimoji="0" lang="en-US" sz="1500" b="1" i="0" u="none" strike="noStrike" cap="none" normalizeH="0" baseline="0" smtClean="0">
                          <a:ln>
                            <a:noFill/>
                          </a:ln>
                          <a:solidFill>
                            <a:schemeClr val="tx1"/>
                          </a:solidFill>
                          <a:effectLst/>
                          <a:latin typeface="Courier New" pitchFamily="49" charset="0"/>
                          <a:ea typeface="Times New Roman" pitchFamily="18" charset="0"/>
                          <a:cs typeface="Courier New" pitchFamily="49" charset="0"/>
                        </a:rPr>
                        <a:t>3,924.14</a:t>
                      </a:r>
                      <a:endParaRPr kumimoji="0" lang="en-US" sz="1500" b="1" i="0" u="none" strike="noStrike" cap="none" normalizeH="0" baseline="0" smtClean="0">
                        <a:ln>
                          <a:noFill/>
                        </a:ln>
                        <a:solidFill>
                          <a:schemeClr val="tx1"/>
                        </a:solidFill>
                        <a:effectLst/>
                        <a:latin typeface="Arial" charset="0"/>
                        <a:ea typeface="Times New Roman" pitchFamily="18" charset="0"/>
                        <a:cs typeface="Courier New" pitchFamily="49" charset="0"/>
                      </a:endParaRPr>
                    </a:p>
                  </a:txBody>
                  <a:tcPr marT="45716" marB="4571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tab pos="360363" algn="l"/>
                        </a:tabLst>
                      </a:pPr>
                      <a:r>
                        <a:rPr kumimoji="0" lang="en-US" sz="1500" b="1" i="0" u="none" strike="noStrike" cap="none" normalizeH="0" baseline="0" smtClean="0">
                          <a:ln>
                            <a:noFill/>
                          </a:ln>
                          <a:solidFill>
                            <a:schemeClr val="tx1"/>
                          </a:solidFill>
                          <a:effectLst/>
                          <a:latin typeface="Courier New" pitchFamily="49" charset="0"/>
                          <a:ea typeface="Times New Roman" pitchFamily="18" charset="0"/>
                          <a:cs typeface="Courier New" pitchFamily="49" charset="0"/>
                        </a:rPr>
                        <a:t> 376,732</a:t>
                      </a:r>
                      <a:endParaRPr kumimoji="0" lang="en-US" sz="1500" b="1" i="0" u="none" strike="noStrike" cap="none" normalizeH="0" baseline="0" smtClean="0">
                        <a:ln>
                          <a:noFill/>
                        </a:ln>
                        <a:solidFill>
                          <a:schemeClr val="tx1"/>
                        </a:solidFill>
                        <a:effectLst/>
                        <a:latin typeface="Arial" charset="0"/>
                        <a:ea typeface="Times New Roman" pitchFamily="18" charset="0"/>
                        <a:cs typeface="Courier New" pitchFamily="49" charset="0"/>
                      </a:endParaRPr>
                    </a:p>
                  </a:txBody>
                  <a:tcPr marT="45716" marB="4571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22583" name="Rectangle 55"/>
          <p:cNvSpPr>
            <a:spLocks noChangeArrowheads="1"/>
          </p:cNvSpPr>
          <p:nvPr/>
        </p:nvSpPr>
        <p:spPr bwMode="auto">
          <a:xfrm>
            <a:off x="0" y="4781550"/>
            <a:ext cx="9144000" cy="0"/>
          </a:xfrm>
          <a:prstGeom prst="rect">
            <a:avLst/>
          </a:prstGeom>
          <a:noFill/>
          <a:ln w="9525">
            <a:noFill/>
            <a:miter lim="800000"/>
            <a:headEnd/>
            <a:tailEnd/>
          </a:ln>
        </p:spPr>
        <p:txBody>
          <a:bodyPr wrap="none" anchor="ctr">
            <a:spAutoFit/>
          </a:bodyPr>
          <a:lstStyle/>
          <a:p>
            <a:pPr eaLnBrk="1" hangingPunct="1"/>
            <a:endParaRPr lang="en-US"/>
          </a:p>
        </p:txBody>
      </p:sp>
      <p:sp>
        <p:nvSpPr>
          <p:cNvPr id="22584" name="Text Box 56"/>
          <p:cNvSpPr txBox="1">
            <a:spLocks noChangeArrowheads="1"/>
          </p:cNvSpPr>
          <p:nvPr/>
        </p:nvSpPr>
        <p:spPr bwMode="auto">
          <a:xfrm>
            <a:off x="914400" y="5943600"/>
            <a:ext cx="7010400" cy="584775"/>
          </a:xfrm>
          <a:prstGeom prst="rect">
            <a:avLst/>
          </a:prstGeom>
          <a:noFill/>
          <a:ln w="9525">
            <a:noFill/>
            <a:miter lim="800000"/>
            <a:headEnd/>
            <a:tailEnd/>
          </a:ln>
        </p:spPr>
        <p:txBody>
          <a:bodyPr wrap="square">
            <a:spAutoFit/>
          </a:bodyPr>
          <a:lstStyle/>
          <a:p>
            <a:pPr eaLnBrk="1" hangingPunct="1">
              <a:spcBef>
                <a:spcPct val="50000"/>
              </a:spcBef>
            </a:pPr>
            <a:r>
              <a:rPr lang="en-US" sz="3200" b="1"/>
              <a:t>N = 247 farms, T = 6 years (1993-1998)</a:t>
            </a: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5" name="Rectangle 5"/>
          <p:cNvSpPr>
            <a:spLocks noGrp="1" noChangeArrowheads="1"/>
          </p:cNvSpPr>
          <p:nvPr>
            <p:ph type="title" idx="4294967295"/>
          </p:nvPr>
        </p:nvSpPr>
        <p:spPr>
          <a:xfrm>
            <a:off x="0" y="304800"/>
            <a:ext cx="8229600" cy="530225"/>
          </a:xfrm>
        </p:spPr>
        <p:txBody>
          <a:bodyPr/>
          <a:lstStyle/>
          <a:p>
            <a:r>
              <a:rPr lang="en-US" b="1" smtClean="0">
                <a:solidFill>
                  <a:srgbClr val="7030A0"/>
                </a:solidFill>
              </a:rPr>
              <a:t>Bootstrapped Standard Errors</a:t>
            </a:r>
          </a:p>
        </p:txBody>
      </p:sp>
      <p:pic>
        <p:nvPicPr>
          <p:cNvPr id="22530"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354945" y="866017"/>
            <a:ext cx="6713076" cy="3202483"/>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22532" name="Picture 4"/>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1230775" y="3962400"/>
            <a:ext cx="6838950" cy="2828925"/>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9" name="Picture 3"/>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066800" y="1676400"/>
            <a:ext cx="6865844" cy="5020187"/>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2" name="Title 1"/>
          <p:cNvSpPr>
            <a:spLocks noGrp="1"/>
          </p:cNvSpPr>
          <p:nvPr>
            <p:ph type="title"/>
          </p:nvPr>
        </p:nvSpPr>
        <p:spPr>
          <a:xfrm>
            <a:off x="457200" y="1143000"/>
            <a:ext cx="8229600" cy="533400"/>
          </a:xfrm>
        </p:spPr>
        <p:txBody>
          <a:bodyPr/>
          <a:lstStyle/>
          <a:p>
            <a:r>
              <a:rPr lang="en-US" dirty="0" smtClean="0"/>
              <a:t>Bootstrapped Confidence Intervals</a:t>
            </a:r>
            <a:br>
              <a:rPr lang="en-US" dirty="0" smtClean="0"/>
            </a:br>
            <a:r>
              <a:rPr lang="en-US" sz="2400" dirty="0" smtClean="0"/>
              <a:t>Estimate Norm(</a:t>
            </a:r>
            <a:r>
              <a:rPr lang="en-US" sz="2400" b="1" dirty="0" smtClean="0">
                <a:sym typeface="Symbol"/>
              </a:rPr>
              <a:t></a:t>
            </a:r>
            <a:r>
              <a:rPr lang="en-US" sz="2400" dirty="0" smtClean="0"/>
              <a:t>)=(</a:t>
            </a:r>
            <a:r>
              <a:rPr lang="en-US" sz="2400" b="1" dirty="0" smtClean="0">
                <a:sym typeface="Symbol"/>
              </a:rPr>
              <a:t></a:t>
            </a:r>
            <a:r>
              <a:rPr lang="en-US" sz="2400" baseline="-25000" dirty="0" smtClean="0"/>
              <a:t>1</a:t>
            </a:r>
            <a:r>
              <a:rPr lang="en-US" sz="2400" baseline="30000" dirty="0" smtClean="0"/>
              <a:t>2 </a:t>
            </a:r>
            <a:r>
              <a:rPr lang="en-US" sz="2400" dirty="0" smtClean="0"/>
              <a:t>+</a:t>
            </a:r>
            <a:r>
              <a:rPr lang="en-US" sz="2400" b="1" dirty="0" smtClean="0">
                <a:sym typeface="Symbol"/>
              </a:rPr>
              <a:t> </a:t>
            </a:r>
            <a:r>
              <a:rPr lang="en-US" sz="2400" baseline="-25000" dirty="0" smtClean="0"/>
              <a:t>2</a:t>
            </a:r>
            <a:r>
              <a:rPr lang="en-US" sz="2400" baseline="30000" dirty="0" smtClean="0"/>
              <a:t>2 </a:t>
            </a:r>
            <a:r>
              <a:rPr lang="en-US" sz="2400" dirty="0" smtClean="0"/>
              <a:t>+</a:t>
            </a:r>
            <a:r>
              <a:rPr lang="en-US" sz="2400" b="1" dirty="0" smtClean="0">
                <a:sym typeface="Symbol"/>
              </a:rPr>
              <a:t> </a:t>
            </a:r>
            <a:r>
              <a:rPr lang="en-US" sz="2400" baseline="-25000" dirty="0" smtClean="0"/>
              <a:t>3</a:t>
            </a:r>
            <a:r>
              <a:rPr lang="en-US" sz="2400" baseline="30000" dirty="0" smtClean="0"/>
              <a:t>2 </a:t>
            </a:r>
            <a:r>
              <a:rPr lang="en-US" sz="2400" dirty="0" smtClean="0"/>
              <a:t>+</a:t>
            </a:r>
            <a:r>
              <a:rPr lang="en-US" sz="2400" b="1" dirty="0" smtClean="0">
                <a:sym typeface="Symbol"/>
              </a:rPr>
              <a:t> </a:t>
            </a:r>
            <a:r>
              <a:rPr lang="en-US" sz="2400" baseline="-25000" dirty="0" smtClean="0"/>
              <a:t>4</a:t>
            </a:r>
            <a:r>
              <a:rPr lang="en-US" sz="2400" baseline="30000" dirty="0" smtClean="0"/>
              <a:t>2</a:t>
            </a:r>
            <a:r>
              <a:rPr lang="en-US" sz="2400" dirty="0" smtClean="0"/>
              <a:t>)</a:t>
            </a:r>
            <a:r>
              <a:rPr lang="en-US" sz="2400" baseline="30000" dirty="0" smtClean="0"/>
              <a:t>1/2</a:t>
            </a:r>
            <a:endParaRPr lang="en-US" sz="2400" baseline="30000" dirty="0"/>
          </a:p>
        </p:txBody>
      </p:sp>
    </p:spTree>
    <p:extLst>
      <p:ext uri="{BB962C8B-B14F-4D97-AF65-F5344CB8AC3E}">
        <p14:creationId xmlns:p14="http://schemas.microsoft.com/office/powerpoint/2010/main" xmlns="" val="326688377"/>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381000" y="937093"/>
            <a:ext cx="7162800" cy="5235107"/>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25603" name="Picture 3"/>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2743200" y="3505200"/>
            <a:ext cx="6277970" cy="17526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3" name="Rectangle 2"/>
          <p:cNvSpPr/>
          <p:nvPr/>
        </p:nvSpPr>
        <p:spPr bwMode="auto">
          <a:xfrm>
            <a:off x="339525" y="3200400"/>
            <a:ext cx="2819400" cy="228600"/>
          </a:xfrm>
          <a:prstGeom prst="rect">
            <a:avLst/>
          </a:prstGeom>
          <a:solidFill>
            <a:srgbClr val="FF0000">
              <a:alpha val="34902"/>
            </a:srgbClr>
          </a:solidFill>
          <a:ln w="19050" cap="flat" cmpd="sng" algn="ctr">
            <a:no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6" name="Rectangle 5"/>
          <p:cNvSpPr/>
          <p:nvPr/>
        </p:nvSpPr>
        <p:spPr bwMode="auto">
          <a:xfrm>
            <a:off x="339525" y="5410200"/>
            <a:ext cx="2819400" cy="228600"/>
          </a:xfrm>
          <a:prstGeom prst="rect">
            <a:avLst/>
          </a:prstGeom>
          <a:solidFill>
            <a:srgbClr val="FF0000">
              <a:alpha val="34902"/>
            </a:srgbClr>
          </a:solidFill>
          <a:ln w="19050" cap="flat" cmpd="sng" algn="ctr">
            <a:no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7" name="Rectangle 6"/>
          <p:cNvSpPr/>
          <p:nvPr/>
        </p:nvSpPr>
        <p:spPr bwMode="auto">
          <a:xfrm>
            <a:off x="346275" y="4313500"/>
            <a:ext cx="2396925" cy="258500"/>
          </a:xfrm>
          <a:prstGeom prst="rect">
            <a:avLst/>
          </a:prstGeom>
          <a:solidFill>
            <a:srgbClr val="00B050">
              <a:alpha val="34902"/>
            </a:srgbClr>
          </a:solidFill>
          <a:ln w="19050" cap="flat" cmpd="sng" algn="ctr">
            <a:no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8" name="Rectangle 7"/>
          <p:cNvSpPr/>
          <p:nvPr/>
        </p:nvSpPr>
        <p:spPr bwMode="auto">
          <a:xfrm>
            <a:off x="440800" y="1500850"/>
            <a:ext cx="2073800" cy="228600"/>
          </a:xfrm>
          <a:prstGeom prst="rect">
            <a:avLst/>
          </a:prstGeom>
          <a:solidFill>
            <a:srgbClr val="00B050">
              <a:alpha val="34902"/>
            </a:srgbClr>
          </a:solidFill>
          <a:ln w="19050" cap="flat" cmpd="sng" algn="ctr">
            <a:no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9" name="Rectangle 8"/>
          <p:cNvSpPr/>
          <p:nvPr/>
        </p:nvSpPr>
        <p:spPr bwMode="auto">
          <a:xfrm>
            <a:off x="3863050" y="4823750"/>
            <a:ext cx="4823750" cy="228600"/>
          </a:xfrm>
          <a:prstGeom prst="rect">
            <a:avLst/>
          </a:prstGeom>
          <a:solidFill>
            <a:srgbClr val="FF0000">
              <a:alpha val="34902"/>
            </a:srgbClr>
          </a:solidFill>
          <a:ln w="19050" cap="flat" cmpd="sng" algn="ctr">
            <a:no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cxnSp>
        <p:nvCxnSpPr>
          <p:cNvPr id="11" name="Straight Arrow Connector 10"/>
          <p:cNvCxnSpPr/>
          <p:nvPr/>
        </p:nvCxnSpPr>
        <p:spPr bwMode="auto">
          <a:xfrm>
            <a:off x="1239296" y="3459144"/>
            <a:ext cx="762000" cy="0"/>
          </a:xfrm>
          <a:prstGeom prst="straightConnector1">
            <a:avLst/>
          </a:prstGeom>
          <a:solidFill>
            <a:schemeClr val="accent1"/>
          </a:solidFill>
          <a:ln w="28575" cap="flat" cmpd="sng" algn="ctr">
            <a:solidFill>
              <a:srgbClr val="0066FF"/>
            </a:solidFill>
            <a:prstDash val="solid"/>
            <a:round/>
            <a:headEnd type="none" w="med" len="med"/>
            <a:tailEnd type="arrow"/>
          </a:ln>
          <a:effectLst/>
        </p:spPr>
      </p:cxnSp>
      <p:cxnSp>
        <p:nvCxnSpPr>
          <p:cNvPr id="12" name="Straight Arrow Connector 11"/>
          <p:cNvCxnSpPr/>
          <p:nvPr/>
        </p:nvCxnSpPr>
        <p:spPr bwMode="auto">
          <a:xfrm>
            <a:off x="1239296" y="5211744"/>
            <a:ext cx="762000" cy="0"/>
          </a:xfrm>
          <a:prstGeom prst="straightConnector1">
            <a:avLst/>
          </a:prstGeom>
          <a:solidFill>
            <a:schemeClr val="accent1"/>
          </a:solidFill>
          <a:ln w="28575" cap="flat" cmpd="sng" algn="ctr">
            <a:solidFill>
              <a:srgbClr val="0066FF"/>
            </a:solidFill>
            <a:prstDash val="solid"/>
            <a:round/>
            <a:headEnd type="none" w="med" len="med"/>
            <a:tailEnd type="arrow"/>
          </a:ln>
          <a:effectLst/>
        </p:spPr>
      </p:cxnSp>
      <p:sp>
        <p:nvSpPr>
          <p:cNvPr id="13" name="TextBox 12"/>
          <p:cNvSpPr txBox="1"/>
          <p:nvPr/>
        </p:nvSpPr>
        <p:spPr>
          <a:xfrm>
            <a:off x="3733800" y="3135868"/>
            <a:ext cx="3048000" cy="369332"/>
          </a:xfrm>
          <a:prstGeom prst="rect">
            <a:avLst/>
          </a:prstGeom>
          <a:noFill/>
          <a:ln>
            <a:solidFill>
              <a:srgbClr val="0066FF"/>
            </a:solidFill>
          </a:ln>
        </p:spPr>
        <p:txBody>
          <a:bodyPr wrap="square" rtlCol="0">
            <a:spAutoFit/>
          </a:bodyPr>
          <a:lstStyle/>
          <a:p>
            <a:r>
              <a:rPr lang="en-US" b="1" smtClean="0">
                <a:solidFill>
                  <a:srgbClr val="0066FF"/>
                </a:solidFill>
              </a:rPr>
              <a:t>Bootstrap CI is a bit wider.</a:t>
            </a:r>
            <a:endParaRPr lang="en-US" b="1">
              <a:solidFill>
                <a:srgbClr val="0066FF"/>
              </a:solidFill>
            </a:endParaRPr>
          </a:p>
        </p:txBody>
      </p:sp>
    </p:spTree>
    <p:extLst>
      <p:ext uri="{BB962C8B-B14F-4D97-AF65-F5344CB8AC3E}">
        <p14:creationId xmlns:p14="http://schemas.microsoft.com/office/powerpoint/2010/main" xmlns="" val="3526877460"/>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smtClean="0"/>
              <a:t>Quantile Regression</a:t>
            </a:r>
            <a:endParaRPr lang="en-US" b="1"/>
          </a:p>
        </p:txBody>
      </p:sp>
      <p:sp>
        <p:nvSpPr>
          <p:cNvPr id="3" name="Content Placeholder 2"/>
          <p:cNvSpPr>
            <a:spLocks noGrp="1"/>
          </p:cNvSpPr>
          <p:nvPr>
            <p:ph idx="1"/>
          </p:nvPr>
        </p:nvSpPr>
        <p:spPr>
          <a:xfrm>
            <a:off x="533400" y="1981200"/>
            <a:ext cx="8229600" cy="3429000"/>
          </a:xfrm>
        </p:spPr>
        <p:txBody>
          <a:bodyPr/>
          <a:lstStyle/>
          <a:p>
            <a:r>
              <a:rPr lang="en-US" sz="2400" smtClean="0">
                <a:latin typeface="Tahoma" pitchFamily="34" charset="0"/>
                <a:ea typeface="Tahoma" pitchFamily="34" charset="0"/>
                <a:cs typeface="Tahoma" pitchFamily="34" charset="0"/>
              </a:rPr>
              <a:t>Q(y|</a:t>
            </a:r>
            <a:r>
              <a:rPr lang="en-US" sz="2400" b="1" smtClean="0">
                <a:latin typeface="Tahoma" pitchFamily="34" charset="0"/>
                <a:ea typeface="Tahoma" pitchFamily="34" charset="0"/>
                <a:cs typeface="Tahoma" pitchFamily="34" charset="0"/>
              </a:rPr>
              <a:t>x</a:t>
            </a:r>
            <a:r>
              <a:rPr lang="en-US" sz="2400" smtClean="0">
                <a:latin typeface="Tahoma" pitchFamily="34" charset="0"/>
                <a:ea typeface="Tahoma" pitchFamily="34" charset="0"/>
                <a:cs typeface="Tahoma" pitchFamily="34" charset="0"/>
              </a:rPr>
              <a:t>,</a:t>
            </a:r>
            <a:r>
              <a:rPr lang="en-US" sz="2400" smtClean="0">
                <a:latin typeface="Tahoma" pitchFamily="34" charset="0"/>
                <a:ea typeface="Tahoma" pitchFamily="34" charset="0"/>
                <a:cs typeface="Tahoma" pitchFamily="34" charset="0"/>
                <a:sym typeface="Symbol"/>
              </a:rPr>
              <a:t>)  =  </a:t>
            </a:r>
            <a:r>
              <a:rPr lang="en-US" sz="2400" b="1" smtClean="0">
                <a:latin typeface="Tahoma" pitchFamily="34" charset="0"/>
                <a:ea typeface="Tahoma" pitchFamily="34" charset="0"/>
                <a:cs typeface="Tahoma" pitchFamily="34" charset="0"/>
                <a:sym typeface="Symbol"/>
              </a:rPr>
              <a:t>x</a:t>
            </a:r>
            <a:r>
              <a:rPr lang="en-US" sz="2400" smtClean="0">
                <a:latin typeface="Tahoma" pitchFamily="34" charset="0"/>
                <a:ea typeface="Tahoma" pitchFamily="34" charset="0"/>
                <a:cs typeface="Tahoma" pitchFamily="34" charset="0"/>
                <a:sym typeface="Symbol"/>
              </a:rPr>
              <a:t>,  = quantile</a:t>
            </a:r>
          </a:p>
          <a:p>
            <a:r>
              <a:rPr lang="en-US" sz="2400" smtClean="0">
                <a:latin typeface="Tahoma" pitchFamily="34" charset="0"/>
                <a:ea typeface="Tahoma" pitchFamily="34" charset="0"/>
                <a:cs typeface="Tahoma" pitchFamily="34" charset="0"/>
              </a:rPr>
              <a:t>Estimated by linear programming</a:t>
            </a:r>
          </a:p>
          <a:p>
            <a:r>
              <a:rPr lang="en-US" sz="2400" smtClean="0">
                <a:latin typeface="Tahoma" pitchFamily="34" charset="0"/>
                <a:ea typeface="Tahoma" pitchFamily="34" charset="0"/>
                <a:cs typeface="Tahoma" pitchFamily="34" charset="0"/>
              </a:rPr>
              <a:t>Q(y|</a:t>
            </a:r>
            <a:r>
              <a:rPr lang="en-US" sz="2400" b="1" smtClean="0">
                <a:latin typeface="Tahoma" pitchFamily="34" charset="0"/>
                <a:ea typeface="Tahoma" pitchFamily="34" charset="0"/>
                <a:cs typeface="Tahoma" pitchFamily="34" charset="0"/>
              </a:rPr>
              <a:t>x</a:t>
            </a:r>
            <a:r>
              <a:rPr lang="en-US" sz="2400" smtClean="0">
                <a:latin typeface="Tahoma" pitchFamily="34" charset="0"/>
                <a:ea typeface="Tahoma" pitchFamily="34" charset="0"/>
                <a:cs typeface="Tahoma" pitchFamily="34" charset="0"/>
              </a:rPr>
              <a:t>,.50</a:t>
            </a:r>
            <a:r>
              <a:rPr lang="en-US" sz="2400" smtClean="0">
                <a:latin typeface="Tahoma" pitchFamily="34" charset="0"/>
                <a:ea typeface="Tahoma" pitchFamily="34" charset="0"/>
                <a:cs typeface="Tahoma" pitchFamily="34" charset="0"/>
                <a:sym typeface="Symbol"/>
              </a:rPr>
              <a:t>)  =  </a:t>
            </a:r>
            <a:r>
              <a:rPr lang="en-US" sz="2400" b="1" smtClean="0">
                <a:latin typeface="Tahoma" pitchFamily="34" charset="0"/>
                <a:ea typeface="Tahoma" pitchFamily="34" charset="0"/>
                <a:cs typeface="Tahoma" pitchFamily="34" charset="0"/>
                <a:sym typeface="Symbol"/>
              </a:rPr>
              <a:t>x</a:t>
            </a:r>
            <a:r>
              <a:rPr lang="en-US" sz="2400" smtClean="0">
                <a:latin typeface="Tahoma" pitchFamily="34" charset="0"/>
                <a:ea typeface="Tahoma" pitchFamily="34" charset="0"/>
                <a:cs typeface="Tahoma" pitchFamily="34" charset="0"/>
                <a:sym typeface="Symbol"/>
              </a:rPr>
              <a:t>, .50 </a:t>
            </a:r>
            <a:r>
              <a:rPr lang="en-US" sz="2400" smtClean="0">
                <a:latin typeface="Tahoma" pitchFamily="34" charset="0"/>
                <a:ea typeface="Tahoma" pitchFamily="34" charset="0"/>
                <a:cs typeface="Tahoma" pitchFamily="34" charset="0"/>
                <a:sym typeface="Wingdings" pitchFamily="2" charset="2"/>
              </a:rPr>
              <a:t></a:t>
            </a:r>
            <a:r>
              <a:rPr lang="en-US" sz="2400" smtClean="0">
                <a:latin typeface="Tahoma" pitchFamily="34" charset="0"/>
                <a:ea typeface="Tahoma" pitchFamily="34" charset="0"/>
                <a:cs typeface="Tahoma" pitchFamily="34" charset="0"/>
                <a:sym typeface="Symbol"/>
              </a:rPr>
              <a:t> median regression</a:t>
            </a:r>
          </a:p>
          <a:p>
            <a:r>
              <a:rPr lang="en-US" sz="2400" smtClean="0">
                <a:latin typeface="Tahoma" pitchFamily="34" charset="0"/>
                <a:ea typeface="Tahoma" pitchFamily="34" charset="0"/>
                <a:cs typeface="Tahoma" pitchFamily="34" charset="0"/>
                <a:sym typeface="Symbol"/>
              </a:rPr>
              <a:t>Median regression estimated by LAD (estimates same parameters as mean regression if symmetric conditional distribution)</a:t>
            </a:r>
          </a:p>
          <a:p>
            <a:r>
              <a:rPr lang="en-US" sz="2400" smtClean="0">
                <a:latin typeface="Tahoma" pitchFamily="34" charset="0"/>
                <a:ea typeface="Tahoma" pitchFamily="34" charset="0"/>
                <a:cs typeface="Tahoma" pitchFamily="34" charset="0"/>
                <a:sym typeface="Symbol"/>
              </a:rPr>
              <a:t>Why use quantile (median) regression?</a:t>
            </a:r>
          </a:p>
          <a:p>
            <a:pPr lvl="1"/>
            <a:r>
              <a:rPr lang="en-US" sz="2000" smtClean="0">
                <a:latin typeface="Tahoma" pitchFamily="34" charset="0"/>
                <a:ea typeface="Tahoma" pitchFamily="34" charset="0"/>
                <a:cs typeface="Tahoma" pitchFamily="34" charset="0"/>
                <a:sym typeface="Symbol"/>
              </a:rPr>
              <a:t>Semiparametric</a:t>
            </a:r>
          </a:p>
          <a:p>
            <a:pPr lvl="1"/>
            <a:r>
              <a:rPr lang="en-US" sz="2000" smtClean="0">
                <a:latin typeface="Tahoma" pitchFamily="34" charset="0"/>
                <a:ea typeface="Tahoma" pitchFamily="34" charset="0"/>
                <a:cs typeface="Tahoma" pitchFamily="34" charset="0"/>
                <a:sym typeface="Symbol"/>
              </a:rPr>
              <a:t>Robust to some extensions (heteroscedasticity?)</a:t>
            </a:r>
          </a:p>
          <a:p>
            <a:pPr lvl="1"/>
            <a:r>
              <a:rPr lang="en-US" sz="2000" smtClean="0">
                <a:latin typeface="Tahoma" pitchFamily="34" charset="0"/>
                <a:ea typeface="Tahoma" pitchFamily="34" charset="0"/>
                <a:cs typeface="Tahoma" pitchFamily="34" charset="0"/>
                <a:sym typeface="Symbol"/>
              </a:rPr>
              <a:t>Complete characterization of conditional distribution</a:t>
            </a:r>
            <a:endParaRPr lang="en-US" sz="2000">
              <a:latin typeface="Tahoma" pitchFamily="34" charset="0"/>
              <a:ea typeface="Tahoma" pitchFamily="34" charset="0"/>
              <a:cs typeface="Tahoma" pitchFamily="34" charset="0"/>
            </a:endParaRPr>
          </a:p>
        </p:txBody>
      </p:sp>
    </p:spTree>
    <p:extLst>
      <p:ext uri="{BB962C8B-B14F-4D97-AF65-F5344CB8AC3E}">
        <p14:creationId xmlns:p14="http://schemas.microsoft.com/office/powerpoint/2010/main" xmlns="" val="2660568653"/>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p:cNvGraphicFramePr>
            <a:graphicFrameLocks noChangeAspect="1"/>
          </p:cNvGraphicFramePr>
          <p:nvPr>
            <p:extLst>
              <p:ext uri="{D42A27DB-BD31-4B8C-83A1-F6EECF244321}">
                <p14:modId xmlns:p14="http://schemas.microsoft.com/office/powerpoint/2010/main" xmlns="" val="3946103963"/>
              </p:ext>
            </p:extLst>
          </p:nvPr>
        </p:nvGraphicFramePr>
        <p:xfrm>
          <a:off x="1524000" y="1828800"/>
          <a:ext cx="6208713" cy="4576894"/>
        </p:xfrm>
        <a:graphic>
          <a:graphicData uri="http://schemas.openxmlformats.org/presentationml/2006/ole">
            <p:oleObj spid="_x0000_s190466" name="Equation" r:id="rId3" imgW="4064000" imgH="2997200" progId="Equation.DSMT4">
              <p:embed/>
            </p:oleObj>
          </a:graphicData>
        </a:graphic>
      </p:graphicFrame>
      <p:sp>
        <p:nvSpPr>
          <p:cNvPr id="3" name="Title 1"/>
          <p:cNvSpPr txBox="1">
            <a:spLocks/>
          </p:cNvSpPr>
          <p:nvPr/>
        </p:nvSpPr>
        <p:spPr>
          <a:xfrm>
            <a:off x="1524000" y="914400"/>
            <a:ext cx="6781800" cy="530225"/>
          </a:xfrm>
          <a:prstGeom prst="rect">
            <a:avLst/>
          </a:prstGeom>
        </p:spPr>
        <p:txBody>
          <a:bodyPr/>
          <a:lstStyle>
            <a:lvl1pPr algn="ctr" rtl="0" eaLnBrk="0" fontAlgn="base" hangingPunct="0">
              <a:spcBef>
                <a:spcPct val="0"/>
              </a:spcBef>
              <a:spcAft>
                <a:spcPct val="0"/>
              </a:spcAft>
              <a:defRPr sz="3200">
                <a:solidFill>
                  <a:srgbClr val="6B00B4"/>
                </a:solidFill>
                <a:latin typeface="+mj-lt"/>
                <a:ea typeface="+mj-ea"/>
                <a:cs typeface="+mj-cs"/>
              </a:defRPr>
            </a:lvl1pPr>
            <a:lvl2pPr algn="ctr" rtl="0" eaLnBrk="0" fontAlgn="base" hangingPunct="0">
              <a:spcBef>
                <a:spcPct val="0"/>
              </a:spcBef>
              <a:spcAft>
                <a:spcPct val="0"/>
              </a:spcAft>
              <a:defRPr sz="3200">
                <a:solidFill>
                  <a:srgbClr val="6B00B4"/>
                </a:solidFill>
                <a:latin typeface="Arial Black" pitchFamily="34" charset="0"/>
              </a:defRPr>
            </a:lvl2pPr>
            <a:lvl3pPr algn="ctr" rtl="0" eaLnBrk="0" fontAlgn="base" hangingPunct="0">
              <a:spcBef>
                <a:spcPct val="0"/>
              </a:spcBef>
              <a:spcAft>
                <a:spcPct val="0"/>
              </a:spcAft>
              <a:defRPr sz="3200">
                <a:solidFill>
                  <a:srgbClr val="6B00B4"/>
                </a:solidFill>
                <a:latin typeface="Arial Black" pitchFamily="34" charset="0"/>
              </a:defRPr>
            </a:lvl3pPr>
            <a:lvl4pPr algn="ctr" rtl="0" eaLnBrk="0" fontAlgn="base" hangingPunct="0">
              <a:spcBef>
                <a:spcPct val="0"/>
              </a:spcBef>
              <a:spcAft>
                <a:spcPct val="0"/>
              </a:spcAft>
              <a:defRPr sz="3200">
                <a:solidFill>
                  <a:srgbClr val="6B00B4"/>
                </a:solidFill>
                <a:latin typeface="Arial Black" pitchFamily="34" charset="0"/>
              </a:defRPr>
            </a:lvl4pPr>
            <a:lvl5pPr algn="ctr" rtl="0" eaLnBrk="0" fontAlgn="base" hangingPunct="0">
              <a:spcBef>
                <a:spcPct val="0"/>
              </a:spcBef>
              <a:spcAft>
                <a:spcPct val="0"/>
              </a:spcAft>
              <a:defRPr sz="3200">
                <a:solidFill>
                  <a:srgbClr val="6B00B4"/>
                </a:solidFill>
                <a:latin typeface="Arial Black" pitchFamily="34" charset="0"/>
              </a:defRPr>
            </a:lvl5pPr>
            <a:lvl6pPr marL="457200" algn="ctr" rtl="0" fontAlgn="base">
              <a:spcBef>
                <a:spcPct val="0"/>
              </a:spcBef>
              <a:spcAft>
                <a:spcPct val="0"/>
              </a:spcAft>
              <a:defRPr sz="3200">
                <a:solidFill>
                  <a:schemeClr val="tx2"/>
                </a:solidFill>
                <a:latin typeface="Arial Black" pitchFamily="34" charset="0"/>
              </a:defRPr>
            </a:lvl6pPr>
            <a:lvl7pPr marL="914400" algn="ctr" rtl="0" fontAlgn="base">
              <a:spcBef>
                <a:spcPct val="0"/>
              </a:spcBef>
              <a:spcAft>
                <a:spcPct val="0"/>
              </a:spcAft>
              <a:defRPr sz="3200">
                <a:solidFill>
                  <a:schemeClr val="tx2"/>
                </a:solidFill>
                <a:latin typeface="Arial Black" pitchFamily="34" charset="0"/>
              </a:defRPr>
            </a:lvl7pPr>
            <a:lvl8pPr marL="1371600" algn="ctr" rtl="0" fontAlgn="base">
              <a:spcBef>
                <a:spcPct val="0"/>
              </a:spcBef>
              <a:spcAft>
                <a:spcPct val="0"/>
              </a:spcAft>
              <a:defRPr sz="3200">
                <a:solidFill>
                  <a:schemeClr val="tx2"/>
                </a:solidFill>
                <a:latin typeface="Arial Black" pitchFamily="34" charset="0"/>
              </a:defRPr>
            </a:lvl8pPr>
            <a:lvl9pPr marL="1828800" algn="ctr" rtl="0" fontAlgn="base">
              <a:spcBef>
                <a:spcPct val="0"/>
              </a:spcBef>
              <a:spcAft>
                <a:spcPct val="0"/>
              </a:spcAft>
              <a:defRPr sz="3200">
                <a:solidFill>
                  <a:schemeClr val="tx2"/>
                </a:solidFill>
                <a:latin typeface="Arial Black" pitchFamily="34" charset="0"/>
              </a:defRPr>
            </a:lvl9pPr>
          </a:lstStyle>
          <a:p>
            <a:pPr algn="l"/>
            <a:r>
              <a:rPr lang="en-US" sz="2400" b="1" kern="0" dirty="0" smtClean="0"/>
              <a:t>Estimated Variance for Quantile Regression</a:t>
            </a:r>
            <a:endParaRPr lang="en-US" sz="2400" b="1" kern="0" dirty="0"/>
          </a:p>
        </p:txBody>
      </p:sp>
    </p:spTree>
    <p:extLst>
      <p:ext uri="{BB962C8B-B14F-4D97-AF65-F5344CB8AC3E}">
        <p14:creationId xmlns:p14="http://schemas.microsoft.com/office/powerpoint/2010/main" xmlns="" val="998622257"/>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6690167" y="4028338"/>
            <a:ext cx="990600" cy="2031325"/>
          </a:xfrm>
          <a:prstGeom prst="rect">
            <a:avLst/>
          </a:prstGeom>
          <a:noFill/>
        </p:spPr>
        <p:txBody>
          <a:bodyPr wrap="square" rtlCol="0">
            <a:spAutoFit/>
          </a:bodyPr>
          <a:lstStyle/>
          <a:p>
            <a:r>
              <a:rPr lang="en-US" smtClean="0">
                <a:sym typeface="Symbol"/>
              </a:rPr>
              <a:t> = .25</a:t>
            </a:r>
          </a:p>
          <a:p>
            <a:endParaRPr lang="en-US" smtClean="0">
              <a:sym typeface="Symbol"/>
            </a:endParaRPr>
          </a:p>
          <a:p>
            <a:endParaRPr lang="en-US" smtClean="0">
              <a:sym typeface="Symbol"/>
            </a:endParaRPr>
          </a:p>
          <a:p>
            <a:r>
              <a:rPr lang="en-US" smtClean="0">
                <a:sym typeface="Symbol"/>
              </a:rPr>
              <a:t> = .50</a:t>
            </a:r>
            <a:endParaRPr lang="en-US" smtClean="0"/>
          </a:p>
          <a:p>
            <a:endParaRPr lang="en-US" smtClean="0"/>
          </a:p>
          <a:p>
            <a:endParaRPr lang="en-US" smtClean="0"/>
          </a:p>
          <a:p>
            <a:r>
              <a:rPr lang="en-US" smtClean="0">
                <a:sym typeface="Symbol"/>
              </a:rPr>
              <a:t> = .75</a:t>
            </a:r>
            <a:endParaRPr lang="en-US" smtClean="0"/>
          </a:p>
        </p:txBody>
      </p:sp>
      <p:pic>
        <p:nvPicPr>
          <p:cNvPr id="27650"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457201" y="533400"/>
            <a:ext cx="5943600" cy="4172109"/>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27651" name="Picture 3"/>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457201" y="4705510"/>
            <a:ext cx="5943600" cy="943296"/>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27652" name="Picture 4"/>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457202" y="5603200"/>
            <a:ext cx="5943600" cy="947651"/>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2" name="TextBox 1"/>
          <p:cNvSpPr txBox="1"/>
          <p:nvPr/>
        </p:nvSpPr>
        <p:spPr>
          <a:xfrm>
            <a:off x="6497738" y="2076753"/>
            <a:ext cx="2286000" cy="830997"/>
          </a:xfrm>
          <a:prstGeom prst="rect">
            <a:avLst/>
          </a:prstGeom>
          <a:noFill/>
        </p:spPr>
        <p:txBody>
          <a:bodyPr wrap="square" rtlCol="0">
            <a:spAutoFit/>
          </a:bodyPr>
          <a:lstStyle/>
          <a:p>
            <a:r>
              <a:rPr lang="en-US" sz="2400" b="1" smtClean="0">
                <a:solidFill>
                  <a:srgbClr val="7030A0"/>
                </a:solidFill>
                <a:latin typeface="Tahoma" panose="020B0604030504040204" pitchFamily="34" charset="0"/>
                <a:ea typeface="Tahoma" panose="020B0604030504040204" pitchFamily="34" charset="0"/>
                <a:cs typeface="Tahoma" panose="020B0604030504040204" pitchFamily="34" charset="0"/>
              </a:rPr>
              <a:t>Quantile Regressions</a:t>
            </a:r>
            <a:endParaRPr lang="en-US" sz="2400" b="1">
              <a:solidFill>
                <a:srgbClr val="7030A0"/>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xmlns="" val="498878359"/>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5106"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557771" y="1600200"/>
            <a:ext cx="8330470" cy="44196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3" name="Rectangle 2"/>
          <p:cNvSpPr/>
          <p:nvPr/>
        </p:nvSpPr>
        <p:spPr bwMode="auto">
          <a:xfrm>
            <a:off x="4670720" y="5638800"/>
            <a:ext cx="2720680" cy="381000"/>
          </a:xfrm>
          <a:prstGeom prst="rect">
            <a:avLst/>
          </a:prstGeom>
          <a:solidFill>
            <a:srgbClr val="FF0000">
              <a:alpha val="25098"/>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Tree>
    <p:extLst>
      <p:ext uri="{BB962C8B-B14F-4D97-AF65-F5344CB8AC3E}">
        <p14:creationId xmlns:p14="http://schemas.microsoft.com/office/powerpoint/2010/main" xmlns="" val="3143414695"/>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6130"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485775" y="990600"/>
            <a:ext cx="8277225" cy="56388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2" name="TextBox 1"/>
          <p:cNvSpPr txBox="1"/>
          <p:nvPr/>
        </p:nvSpPr>
        <p:spPr>
          <a:xfrm>
            <a:off x="762000" y="645382"/>
            <a:ext cx="6248400" cy="369332"/>
          </a:xfrm>
          <a:prstGeom prst="rect">
            <a:avLst/>
          </a:prstGeom>
          <a:noFill/>
        </p:spPr>
        <p:txBody>
          <a:bodyPr wrap="square" rtlCol="0">
            <a:spAutoFit/>
          </a:bodyPr>
          <a:lstStyle/>
          <a:p>
            <a:r>
              <a:rPr lang="en-US" smtClean="0"/>
              <a:t>Coefficient on MALE dummy variable in quantile regressions</a:t>
            </a:r>
            <a:endParaRPr lang="en-US"/>
          </a:p>
        </p:txBody>
      </p:sp>
    </p:spTree>
    <p:extLst>
      <p:ext uri="{BB962C8B-B14F-4D97-AF65-F5344CB8AC3E}">
        <p14:creationId xmlns:p14="http://schemas.microsoft.com/office/powerpoint/2010/main" xmlns="" val="1448924087"/>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a:lstStyle/>
          <a:p>
            <a:pPr eaLnBrk="1" hangingPunct="1"/>
            <a:r>
              <a:rPr lang="en-US" altLang="en-US" smtClean="0"/>
              <a:t>Econometric Relationship</a:t>
            </a:r>
          </a:p>
        </p:txBody>
      </p:sp>
      <p:sp>
        <p:nvSpPr>
          <p:cNvPr id="31747" name="Rectangle 3"/>
          <p:cNvSpPr>
            <a:spLocks noGrp="1" noChangeArrowheads="1"/>
          </p:cNvSpPr>
          <p:nvPr>
            <p:ph type="body" idx="1"/>
          </p:nvPr>
        </p:nvSpPr>
        <p:spPr/>
        <p:txBody>
          <a:bodyPr/>
          <a:lstStyle/>
          <a:p>
            <a:pPr eaLnBrk="1" hangingPunct="1"/>
            <a:r>
              <a:rPr lang="en-US" altLang="en-US" sz="2400" smtClean="0"/>
              <a:t>A relationship of interest:  </a:t>
            </a:r>
          </a:p>
          <a:p>
            <a:pPr lvl="1" eaLnBrk="1" hangingPunct="1"/>
            <a:r>
              <a:rPr lang="en-US" altLang="en-US" smtClean="0"/>
              <a:t>Number of hospital visits: H = 0,1,2,…</a:t>
            </a:r>
          </a:p>
          <a:p>
            <a:pPr lvl="1" eaLnBrk="1" hangingPunct="1"/>
            <a:r>
              <a:rPr lang="en-US" altLang="en-US" smtClean="0"/>
              <a:t>Covariates: x</a:t>
            </a:r>
            <a:r>
              <a:rPr lang="en-US" altLang="en-US" baseline="-25000" smtClean="0"/>
              <a:t>1</a:t>
            </a:r>
            <a:r>
              <a:rPr lang="en-US" altLang="en-US" smtClean="0"/>
              <a:t>=Age, x</a:t>
            </a:r>
            <a:r>
              <a:rPr lang="en-US" altLang="en-US" baseline="-25000" smtClean="0"/>
              <a:t>2</a:t>
            </a:r>
            <a:r>
              <a:rPr lang="en-US" altLang="en-US" smtClean="0"/>
              <a:t>=Sex, x</a:t>
            </a:r>
            <a:r>
              <a:rPr lang="en-US" altLang="en-US" baseline="-25000" smtClean="0"/>
              <a:t>3</a:t>
            </a:r>
            <a:r>
              <a:rPr lang="en-US" altLang="en-US" smtClean="0"/>
              <a:t>=Income, x</a:t>
            </a:r>
            <a:r>
              <a:rPr lang="en-US" altLang="en-US" baseline="-25000" smtClean="0"/>
              <a:t>4</a:t>
            </a:r>
            <a:r>
              <a:rPr lang="en-US" altLang="en-US" smtClean="0"/>
              <a:t>=Health</a:t>
            </a:r>
          </a:p>
          <a:p>
            <a:pPr eaLnBrk="1" hangingPunct="1"/>
            <a:r>
              <a:rPr lang="en-US" altLang="en-US" sz="2400" smtClean="0"/>
              <a:t>Causality and covariation</a:t>
            </a:r>
          </a:p>
          <a:p>
            <a:pPr lvl="1" eaLnBrk="1" hangingPunct="1"/>
            <a:r>
              <a:rPr lang="en-US" altLang="en-US" smtClean="0"/>
              <a:t>Theoretical implications of ‘causation’</a:t>
            </a:r>
          </a:p>
          <a:p>
            <a:pPr lvl="1" eaLnBrk="1" hangingPunct="1"/>
            <a:r>
              <a:rPr lang="en-US" altLang="en-US" smtClean="0"/>
              <a:t>Comovement and association</a:t>
            </a:r>
          </a:p>
          <a:p>
            <a:pPr lvl="1" eaLnBrk="1" hangingPunct="1"/>
            <a:r>
              <a:rPr lang="en-US" altLang="en-US" smtClean="0"/>
              <a:t>Intervention of omitted or ‘latent’ variables</a:t>
            </a:r>
          </a:p>
          <a:p>
            <a:pPr lvl="1" eaLnBrk="1" hangingPunct="1"/>
            <a:r>
              <a:rPr lang="en-US" altLang="en-US" smtClean="0"/>
              <a:t>Temporal relationship – movement of the “causal variable” precedes the effect.</a:t>
            </a: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a:xfrm>
            <a:off x="457200" y="609600"/>
            <a:ext cx="8229600" cy="762000"/>
          </a:xfrm>
        </p:spPr>
        <p:txBody>
          <a:bodyPr/>
          <a:lstStyle/>
          <a:p>
            <a:pPr eaLnBrk="1" hangingPunct="1"/>
            <a:r>
              <a:rPr lang="en-US" altLang="en-US" smtClean="0"/>
              <a:t>Application: Doctor Visits</a:t>
            </a:r>
          </a:p>
        </p:txBody>
      </p:sp>
      <p:sp>
        <p:nvSpPr>
          <p:cNvPr id="27651" name="Rectangle 3"/>
          <p:cNvSpPr>
            <a:spLocks noGrp="1" noChangeArrowheads="1"/>
          </p:cNvSpPr>
          <p:nvPr>
            <p:ph type="body" sz="half" idx="1"/>
          </p:nvPr>
        </p:nvSpPr>
        <p:spPr>
          <a:xfrm>
            <a:off x="457200" y="1447800"/>
            <a:ext cx="8534400" cy="3124200"/>
          </a:xfrm>
        </p:spPr>
        <p:txBody>
          <a:bodyPr/>
          <a:lstStyle/>
          <a:p>
            <a:pPr eaLnBrk="1" hangingPunct="1">
              <a:defRPr/>
            </a:pPr>
            <a:r>
              <a:rPr lang="en-US" altLang="en-US" sz="2400" dirty="0" smtClean="0"/>
              <a:t>German individual health care data: N=27,236</a:t>
            </a:r>
          </a:p>
          <a:p>
            <a:pPr eaLnBrk="1" hangingPunct="1">
              <a:defRPr/>
            </a:pPr>
            <a:r>
              <a:rPr lang="en-US" altLang="en-US" sz="2400" dirty="0" smtClean="0"/>
              <a:t>Model for number of visits to the doctor:</a:t>
            </a:r>
          </a:p>
          <a:p>
            <a:pPr lvl="1" eaLnBrk="1" hangingPunct="1">
              <a:defRPr/>
            </a:pPr>
            <a:r>
              <a:rPr lang="en-US" altLang="en-US" sz="2000" dirty="0" smtClean="0"/>
              <a:t>Poisson regression (fit by maximum likelihood)</a:t>
            </a:r>
          </a:p>
          <a:p>
            <a:pPr marL="471487" lvl="1" indent="0" eaLnBrk="1" hangingPunct="1">
              <a:buFont typeface="Wingdings" panose="05000000000000000000" pitchFamily="2" charset="2"/>
              <a:buNone/>
              <a:defRPr/>
            </a:pPr>
            <a:r>
              <a:rPr lang="en-US" altLang="en-US" sz="2000" dirty="0" smtClean="0"/>
              <a:t>      Conditional Mean: E[</a:t>
            </a:r>
            <a:r>
              <a:rPr lang="en-US" altLang="en-US" sz="2000" dirty="0" err="1" smtClean="0"/>
              <a:t>V|Income</a:t>
            </a:r>
            <a:r>
              <a:rPr lang="en-US" altLang="en-US" sz="2000" dirty="0" smtClean="0"/>
              <a:t>]    = </a:t>
            </a:r>
            <a:r>
              <a:rPr lang="en-US" altLang="en-US" sz="2000" dirty="0" err="1" smtClean="0"/>
              <a:t>exp</a:t>
            </a:r>
            <a:r>
              <a:rPr lang="en-US" altLang="en-US" sz="2000" dirty="0" smtClean="0"/>
              <a:t>(1.412 - .0745 </a:t>
            </a:r>
            <a:r>
              <a:rPr lang="en-US" altLang="en-US" sz="2000" b="1" dirty="0" smtClean="0">
                <a:sym typeface="Symbol"/>
              </a:rPr>
              <a:t> </a:t>
            </a:r>
            <a:r>
              <a:rPr lang="en-US" altLang="en-US" sz="2000" dirty="0" smtClean="0"/>
              <a:t>income)</a:t>
            </a:r>
          </a:p>
          <a:p>
            <a:pPr lvl="1" eaLnBrk="1" hangingPunct="1">
              <a:defRPr/>
            </a:pPr>
            <a:r>
              <a:rPr lang="en-US" altLang="en-US" sz="2000" dirty="0" smtClean="0"/>
              <a:t>OLS Linear Projection: g*(Income)= 3.917 - .2083</a:t>
            </a:r>
            <a:r>
              <a:rPr lang="en-US" altLang="en-US" sz="2000" b="1" dirty="0" smtClean="0">
                <a:sym typeface="Symbol"/>
              </a:rPr>
              <a:t> </a:t>
            </a:r>
            <a:r>
              <a:rPr lang="en-US" altLang="en-US" sz="2000" b="1" dirty="0">
                <a:sym typeface="Symbol"/>
              </a:rPr>
              <a:t> </a:t>
            </a:r>
            <a:r>
              <a:rPr lang="en-US" altLang="en-US" sz="2000" dirty="0" smtClean="0"/>
              <a:t>income</a:t>
            </a:r>
          </a:p>
        </p:txBody>
      </p:sp>
      <p:pic>
        <p:nvPicPr>
          <p:cNvPr id="39940" name="Picture 7"/>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1073150" y="3581400"/>
            <a:ext cx="6553200" cy="2855913"/>
          </a:xfrm>
          <a:prstGeom prst="rect">
            <a:avLst/>
          </a:prstGeom>
          <a:noFill/>
          <a:ln>
            <a:solidFill>
              <a:srgbClr val="7030A0"/>
            </a:solidFill>
          </a:ln>
          <a:extLst>
            <a:ext uri="{909E8E84-426E-40DD-AFC4-6F175D3DCCD1}">
              <a14:hiddenFill xmlns=""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a:xfrm>
            <a:off x="381000" y="762000"/>
            <a:ext cx="8229600" cy="1143000"/>
          </a:xfrm>
        </p:spPr>
        <p:txBody>
          <a:bodyPr/>
          <a:lstStyle/>
          <a:p>
            <a:pPr eaLnBrk="1" hangingPunct="1"/>
            <a:r>
              <a:rPr lang="en-US" altLang="en-US" smtClean="0"/>
              <a:t>Models</a:t>
            </a:r>
          </a:p>
        </p:txBody>
      </p:sp>
      <p:sp>
        <p:nvSpPr>
          <p:cNvPr id="35843" name="Rectangle 3"/>
          <p:cNvSpPr>
            <a:spLocks noGrp="1" noChangeArrowheads="1"/>
          </p:cNvSpPr>
          <p:nvPr>
            <p:ph type="body" idx="1"/>
          </p:nvPr>
        </p:nvSpPr>
        <p:spPr>
          <a:xfrm>
            <a:off x="457200" y="2057400"/>
            <a:ext cx="8229600" cy="3276600"/>
          </a:xfrm>
        </p:spPr>
        <p:txBody>
          <a:bodyPr/>
          <a:lstStyle/>
          <a:p>
            <a:pPr eaLnBrk="1" hangingPunct="1"/>
            <a:r>
              <a:rPr lang="en-US" altLang="en-US" sz="2400" smtClean="0"/>
              <a:t>Conditional mean function: E[y | </a:t>
            </a:r>
            <a:r>
              <a:rPr lang="en-US" altLang="en-US" sz="2400" b="1" smtClean="0"/>
              <a:t>x</a:t>
            </a:r>
            <a:r>
              <a:rPr lang="en-US" altLang="en-US" sz="2400" smtClean="0"/>
              <a:t>]</a:t>
            </a:r>
          </a:p>
          <a:p>
            <a:pPr eaLnBrk="1" hangingPunct="1"/>
            <a:r>
              <a:rPr lang="en-US" altLang="en-US" sz="2400" smtClean="0"/>
              <a:t>Projection: Proj[y | </a:t>
            </a:r>
            <a:r>
              <a:rPr lang="en-US" altLang="en-US" sz="2400" b="1" smtClean="0"/>
              <a:t>x</a:t>
            </a:r>
            <a:r>
              <a:rPr lang="en-US" altLang="en-US" sz="2400" smtClean="0"/>
              <a:t>] (resembles regression)</a:t>
            </a:r>
          </a:p>
          <a:p>
            <a:pPr eaLnBrk="1" hangingPunct="1"/>
            <a:r>
              <a:rPr lang="en-US" altLang="en-US" sz="2400" smtClean="0"/>
              <a:t>Other conditional characteristics – what is ‘the model?’</a:t>
            </a:r>
          </a:p>
          <a:p>
            <a:pPr lvl="1" eaLnBrk="1" hangingPunct="1"/>
            <a:r>
              <a:rPr lang="en-US" altLang="en-US" smtClean="0"/>
              <a:t>Conditional variance function: Var[y | </a:t>
            </a:r>
            <a:r>
              <a:rPr lang="en-US" altLang="en-US" b="1" smtClean="0"/>
              <a:t>x</a:t>
            </a:r>
            <a:r>
              <a:rPr lang="en-US" altLang="en-US" smtClean="0"/>
              <a:t>]</a:t>
            </a:r>
          </a:p>
          <a:p>
            <a:pPr lvl="1" eaLnBrk="1" hangingPunct="1"/>
            <a:r>
              <a:rPr lang="en-US" altLang="en-US" smtClean="0"/>
              <a:t>Conditional quantiles, e.g., median [y | </a:t>
            </a:r>
            <a:r>
              <a:rPr lang="en-US" altLang="en-US" b="1" smtClean="0"/>
              <a:t>x</a:t>
            </a:r>
            <a:r>
              <a:rPr lang="en-US" altLang="en-US" smtClean="0"/>
              <a:t>]</a:t>
            </a:r>
          </a:p>
          <a:p>
            <a:pPr lvl="1" eaLnBrk="1" hangingPunct="1"/>
            <a:r>
              <a:rPr lang="en-US" altLang="en-US" smtClean="0"/>
              <a:t>Other conditional moments</a:t>
            </a:r>
          </a:p>
          <a:p>
            <a:pPr eaLnBrk="1" hangingPunct="1"/>
            <a:r>
              <a:rPr lang="en-US" altLang="en-US" sz="2400" smtClean="0"/>
              <a:t>Conditional probabilities: P(y|</a:t>
            </a:r>
            <a:r>
              <a:rPr lang="en-US" altLang="en-US" sz="2400" b="1" smtClean="0"/>
              <a:t>x</a:t>
            </a:r>
            <a:r>
              <a:rPr lang="en-US" altLang="en-US" sz="2400" smtClean="0"/>
              <a:t>)</a:t>
            </a:r>
          </a:p>
          <a:p>
            <a:pPr eaLnBrk="1" hangingPunct="1"/>
            <a:r>
              <a:rPr lang="en-US" altLang="en-US" sz="2400" b="1" smtClean="0">
                <a:solidFill>
                  <a:srgbClr val="FF3300"/>
                </a:solidFill>
              </a:rPr>
              <a:t>What is the sense in which “y varies with x?”</a:t>
            </a:r>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a:lstStyle/>
          <a:p>
            <a:pPr eaLnBrk="1" hangingPunct="1"/>
            <a:r>
              <a:rPr lang="en-US" altLang="en-US" smtClean="0"/>
              <a:t>Endogeneity</a:t>
            </a:r>
          </a:p>
        </p:txBody>
      </p:sp>
      <p:sp>
        <p:nvSpPr>
          <p:cNvPr id="33795" name="Rectangle 3"/>
          <p:cNvSpPr>
            <a:spLocks noGrp="1" noChangeArrowheads="1"/>
          </p:cNvSpPr>
          <p:nvPr>
            <p:ph type="body" idx="1"/>
          </p:nvPr>
        </p:nvSpPr>
        <p:spPr>
          <a:xfrm>
            <a:off x="381000" y="2133600"/>
            <a:ext cx="8229600" cy="3429000"/>
          </a:xfrm>
        </p:spPr>
        <p:txBody>
          <a:bodyPr/>
          <a:lstStyle/>
          <a:p>
            <a:pPr eaLnBrk="1" hangingPunct="1"/>
            <a:r>
              <a:rPr lang="en-US" altLang="en-US" sz="2400" dirty="0" smtClean="0"/>
              <a:t>A relationship of interest:  </a:t>
            </a:r>
          </a:p>
          <a:p>
            <a:pPr lvl="1" eaLnBrk="1" hangingPunct="1"/>
            <a:r>
              <a:rPr lang="en-US" altLang="en-US" dirty="0" smtClean="0">
                <a:solidFill>
                  <a:srgbClr val="FF0000"/>
                </a:solidFill>
              </a:rPr>
              <a:t>Number of hospital visits</a:t>
            </a:r>
            <a:r>
              <a:rPr lang="en-US" altLang="en-US" dirty="0" smtClean="0"/>
              <a:t>: H = 0,1,2,…</a:t>
            </a:r>
          </a:p>
          <a:p>
            <a:pPr lvl="1" eaLnBrk="1" hangingPunct="1"/>
            <a:r>
              <a:rPr lang="en-US" altLang="en-US" dirty="0" smtClean="0"/>
              <a:t>Covariates: x</a:t>
            </a:r>
            <a:r>
              <a:rPr lang="en-US" altLang="en-US" baseline="-25000" dirty="0" smtClean="0"/>
              <a:t>1</a:t>
            </a:r>
            <a:r>
              <a:rPr lang="en-US" altLang="en-US" dirty="0" smtClean="0"/>
              <a:t>=Age, x</a:t>
            </a:r>
            <a:r>
              <a:rPr lang="en-US" altLang="en-US" baseline="-25000" dirty="0" smtClean="0"/>
              <a:t>2</a:t>
            </a:r>
            <a:r>
              <a:rPr lang="en-US" altLang="en-US" dirty="0" smtClean="0"/>
              <a:t>=Sex, x</a:t>
            </a:r>
            <a:r>
              <a:rPr lang="en-US" altLang="en-US" baseline="-25000" dirty="0" smtClean="0"/>
              <a:t>3</a:t>
            </a:r>
            <a:r>
              <a:rPr lang="en-US" altLang="en-US" dirty="0" smtClean="0"/>
              <a:t>=Income, x</a:t>
            </a:r>
            <a:r>
              <a:rPr lang="en-US" altLang="en-US" baseline="-25000" dirty="0" smtClean="0"/>
              <a:t>4</a:t>
            </a:r>
            <a:r>
              <a:rPr lang="en-US" altLang="en-US" dirty="0" smtClean="0"/>
              <a:t>=Health</a:t>
            </a:r>
          </a:p>
          <a:p>
            <a:pPr eaLnBrk="1" hangingPunct="1"/>
            <a:r>
              <a:rPr lang="en-US" altLang="en-US" sz="2400" dirty="0" smtClean="0"/>
              <a:t>Should </a:t>
            </a:r>
            <a:r>
              <a:rPr lang="en-US" altLang="en-US" sz="2400" dirty="0" smtClean="0">
                <a:solidFill>
                  <a:srgbClr val="FF0000"/>
                </a:solidFill>
              </a:rPr>
              <a:t>Health</a:t>
            </a:r>
            <a:r>
              <a:rPr lang="en-US" altLang="en-US" sz="2400" dirty="0" smtClean="0"/>
              <a:t> be ‘Endogenous’ in this model?</a:t>
            </a:r>
          </a:p>
          <a:p>
            <a:pPr lvl="1" eaLnBrk="1" hangingPunct="1"/>
            <a:r>
              <a:rPr lang="en-US" altLang="en-US" dirty="0" smtClean="0"/>
              <a:t>What do we mean by ‘Endogenous’</a:t>
            </a:r>
          </a:p>
          <a:p>
            <a:pPr lvl="1" eaLnBrk="1" hangingPunct="1"/>
            <a:r>
              <a:rPr lang="en-US" altLang="en-US" dirty="0" smtClean="0"/>
              <a:t>What is an appropriate econometric method of accommodating </a:t>
            </a:r>
            <a:r>
              <a:rPr lang="en-US" altLang="en-US" dirty="0" err="1" smtClean="0"/>
              <a:t>endogeneity</a:t>
            </a:r>
            <a:r>
              <a:rPr lang="en-US" altLang="en-US" dirty="0" smtClean="0"/>
              <a:t>?</a:t>
            </a:r>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p:txBody>
          <a:bodyPr/>
          <a:lstStyle/>
          <a:p>
            <a:pPr eaLnBrk="1" hangingPunct="1"/>
            <a:r>
              <a:rPr lang="en-US" altLang="en-US" dirty="0" smtClean="0"/>
              <a:t>Average Partial Effects</a:t>
            </a:r>
          </a:p>
        </p:txBody>
      </p:sp>
      <p:sp>
        <p:nvSpPr>
          <p:cNvPr id="48131" name="Rectangle 3"/>
          <p:cNvSpPr>
            <a:spLocks noGrp="1" noChangeArrowheads="1"/>
          </p:cNvSpPr>
          <p:nvPr>
            <p:ph type="body" idx="1"/>
          </p:nvPr>
        </p:nvSpPr>
        <p:spPr/>
        <p:txBody>
          <a:bodyPr/>
          <a:lstStyle/>
          <a:p>
            <a:pPr eaLnBrk="1" hangingPunct="1">
              <a:lnSpc>
                <a:spcPct val="90000"/>
              </a:lnSpc>
              <a:spcAft>
                <a:spcPts val="200"/>
              </a:spcAft>
            </a:pPr>
            <a:r>
              <a:rPr lang="en-US" altLang="en-US" dirty="0" smtClean="0"/>
              <a:t>When </a:t>
            </a:r>
            <a:r>
              <a:rPr lang="el-GR" altLang="en-US" dirty="0" smtClean="0"/>
              <a:t>δ</a:t>
            </a:r>
            <a:r>
              <a:rPr lang="en-US" altLang="en-US" dirty="0" smtClean="0"/>
              <a:t>(x) ≠</a:t>
            </a:r>
            <a:r>
              <a:rPr lang="el-GR" altLang="en-US" dirty="0" smtClean="0"/>
              <a:t>β</a:t>
            </a:r>
            <a:r>
              <a:rPr lang="en-US" altLang="en-US" dirty="0" smtClean="0"/>
              <a:t>, APE = E</a:t>
            </a:r>
            <a:r>
              <a:rPr lang="en-US" altLang="en-US" baseline="-25000" dirty="0" smtClean="0"/>
              <a:t>x</a:t>
            </a:r>
            <a:r>
              <a:rPr lang="en-US" altLang="en-US" dirty="0" smtClean="0"/>
              <a:t>[</a:t>
            </a:r>
            <a:r>
              <a:rPr lang="el-GR" altLang="en-US" dirty="0" smtClean="0"/>
              <a:t>δ</a:t>
            </a:r>
            <a:r>
              <a:rPr lang="en-US" altLang="en-US" dirty="0" smtClean="0"/>
              <a:t>(x)]=</a:t>
            </a:r>
          </a:p>
          <a:p>
            <a:pPr eaLnBrk="1" hangingPunct="1">
              <a:lnSpc>
                <a:spcPct val="90000"/>
              </a:lnSpc>
              <a:spcAft>
                <a:spcPts val="200"/>
              </a:spcAft>
            </a:pPr>
            <a:r>
              <a:rPr lang="en-US" altLang="en-US" dirty="0" smtClean="0"/>
              <a:t>Approximation: Is </a:t>
            </a:r>
            <a:r>
              <a:rPr lang="el-GR" altLang="en-US" dirty="0" smtClean="0"/>
              <a:t>δ</a:t>
            </a:r>
            <a:r>
              <a:rPr lang="en-US" altLang="en-US" dirty="0" smtClean="0"/>
              <a:t>(E[x]) = E</a:t>
            </a:r>
            <a:r>
              <a:rPr lang="en-US" altLang="en-US" baseline="-25000" dirty="0" smtClean="0"/>
              <a:t>x</a:t>
            </a:r>
            <a:r>
              <a:rPr lang="en-US" altLang="en-US" dirty="0" smtClean="0"/>
              <a:t>[</a:t>
            </a:r>
            <a:r>
              <a:rPr lang="el-GR" altLang="en-US" dirty="0" smtClean="0"/>
              <a:t>δ</a:t>
            </a:r>
            <a:r>
              <a:rPr lang="en-US" altLang="en-US" dirty="0" smtClean="0"/>
              <a:t>(x)]? (no) </a:t>
            </a:r>
          </a:p>
          <a:p>
            <a:pPr eaLnBrk="1" hangingPunct="1">
              <a:lnSpc>
                <a:spcPct val="90000"/>
              </a:lnSpc>
              <a:spcAft>
                <a:spcPts val="200"/>
              </a:spcAft>
            </a:pPr>
            <a:r>
              <a:rPr lang="en-US" altLang="en-US" dirty="0" smtClean="0"/>
              <a:t>Empirically: Estimated          APE =</a:t>
            </a:r>
          </a:p>
          <a:p>
            <a:pPr eaLnBrk="1" hangingPunct="1">
              <a:lnSpc>
                <a:spcPct val="90000"/>
              </a:lnSpc>
              <a:spcAft>
                <a:spcPts val="200"/>
              </a:spcAft>
            </a:pPr>
            <a:r>
              <a:rPr lang="en-US" altLang="en-US" dirty="0" smtClean="0"/>
              <a:t>Empirical approximation</a:t>
            </a:r>
            <a:r>
              <a:rPr lang="en-US" altLang="en-US" smtClean="0"/>
              <a:t>: Estimated APE </a:t>
            </a:r>
            <a:r>
              <a:rPr lang="en-US" altLang="en-US" dirty="0" smtClean="0"/>
              <a:t>=</a:t>
            </a:r>
          </a:p>
          <a:p>
            <a:pPr eaLnBrk="1" hangingPunct="1">
              <a:lnSpc>
                <a:spcPct val="90000"/>
              </a:lnSpc>
              <a:spcAft>
                <a:spcPts val="200"/>
              </a:spcAft>
            </a:pPr>
            <a:r>
              <a:rPr lang="en-US" altLang="en-US" dirty="0" smtClean="0"/>
              <a:t>For the doctor visits model</a:t>
            </a:r>
          </a:p>
          <a:p>
            <a:pPr lvl="1" eaLnBrk="1" hangingPunct="1">
              <a:lnSpc>
                <a:spcPct val="90000"/>
              </a:lnSpc>
              <a:spcAft>
                <a:spcPts val="200"/>
              </a:spcAft>
            </a:pPr>
            <a:r>
              <a:rPr lang="el-GR" altLang="en-US" dirty="0" smtClean="0"/>
              <a:t>δ</a:t>
            </a:r>
            <a:r>
              <a:rPr lang="en-US" altLang="en-US" dirty="0" smtClean="0"/>
              <a:t>(x)= </a:t>
            </a:r>
            <a:r>
              <a:rPr lang="el-GR" altLang="en-US" dirty="0" smtClean="0"/>
              <a:t>β</a:t>
            </a:r>
            <a:r>
              <a:rPr lang="en-US" altLang="en-US" dirty="0" smtClean="0"/>
              <a:t> </a:t>
            </a:r>
            <a:r>
              <a:rPr lang="en-US" altLang="en-US" dirty="0" err="1" smtClean="0"/>
              <a:t>exp</a:t>
            </a:r>
            <a:r>
              <a:rPr lang="en-US" altLang="en-US" dirty="0" smtClean="0"/>
              <a:t>(</a:t>
            </a:r>
            <a:r>
              <a:rPr lang="el-GR" altLang="en-US" dirty="0" smtClean="0"/>
              <a:t>α</a:t>
            </a:r>
            <a:r>
              <a:rPr lang="en-US" altLang="en-US" dirty="0" smtClean="0"/>
              <a:t>+</a:t>
            </a:r>
            <a:r>
              <a:rPr lang="el-GR" altLang="en-US" dirty="0" smtClean="0"/>
              <a:t>β</a:t>
            </a:r>
            <a:r>
              <a:rPr lang="en-US" altLang="en-US" dirty="0" smtClean="0"/>
              <a:t>x)=-.0745exp(1.412-.0745income)</a:t>
            </a:r>
          </a:p>
          <a:p>
            <a:pPr lvl="1" eaLnBrk="1" hangingPunct="1">
              <a:lnSpc>
                <a:spcPct val="90000"/>
              </a:lnSpc>
              <a:spcAft>
                <a:spcPts val="200"/>
              </a:spcAft>
            </a:pPr>
            <a:r>
              <a:rPr lang="en-US" altLang="en-US" dirty="0" smtClean="0"/>
              <a:t>Sample APE                         = -.2373</a:t>
            </a:r>
          </a:p>
          <a:p>
            <a:pPr lvl="1" eaLnBrk="1" hangingPunct="1">
              <a:lnSpc>
                <a:spcPct val="90000"/>
              </a:lnSpc>
              <a:spcAft>
                <a:spcPts val="200"/>
              </a:spcAft>
            </a:pPr>
            <a:r>
              <a:rPr lang="en-US" altLang="en-US" dirty="0" smtClean="0"/>
              <a:t>Approximation                  	</a:t>
            </a:r>
            <a:r>
              <a:rPr lang="en-US" altLang="en-US" baseline="-25000" dirty="0" smtClean="0"/>
              <a:t> </a:t>
            </a:r>
            <a:r>
              <a:rPr lang="en-US" altLang="en-US" dirty="0" smtClean="0"/>
              <a:t>   = -.2354</a:t>
            </a:r>
          </a:p>
          <a:p>
            <a:pPr lvl="1" eaLnBrk="1" hangingPunct="1">
              <a:lnSpc>
                <a:spcPct val="90000"/>
              </a:lnSpc>
              <a:spcAft>
                <a:spcPts val="200"/>
              </a:spcAft>
            </a:pPr>
            <a:r>
              <a:rPr lang="en-US" altLang="en-US" dirty="0" smtClean="0"/>
              <a:t>Slope of the linear projection = -.2083 (!)  </a:t>
            </a:r>
            <a:endParaRPr lang="el-GR" altLang="en-US" dirty="0" smtClean="0"/>
          </a:p>
        </p:txBody>
      </p:sp>
      <p:graphicFrame>
        <p:nvGraphicFramePr>
          <p:cNvPr id="48132" name="Object 4"/>
          <p:cNvGraphicFramePr>
            <a:graphicFrameLocks noChangeAspect="1"/>
          </p:cNvGraphicFramePr>
          <p:nvPr/>
        </p:nvGraphicFramePr>
        <p:xfrm>
          <a:off x="6096000" y="1803400"/>
          <a:ext cx="1905000" cy="635000"/>
        </p:xfrm>
        <a:graphic>
          <a:graphicData uri="http://schemas.openxmlformats.org/presentationml/2006/ole">
            <p:oleObj spid="_x0000_s48165" name="Equation" r:id="rId4" imgW="876300" imgH="292100" progId="Equation.DSMT4">
              <p:embed/>
            </p:oleObj>
          </a:graphicData>
        </a:graphic>
      </p:graphicFrame>
      <p:graphicFrame>
        <p:nvGraphicFramePr>
          <p:cNvPr id="48133" name="Object 5"/>
          <p:cNvGraphicFramePr>
            <a:graphicFrameLocks noChangeAspect="1"/>
          </p:cNvGraphicFramePr>
          <p:nvPr/>
        </p:nvGraphicFramePr>
        <p:xfrm>
          <a:off x="6629400" y="2743200"/>
          <a:ext cx="2057400" cy="541338"/>
        </p:xfrm>
        <a:graphic>
          <a:graphicData uri="http://schemas.openxmlformats.org/presentationml/2006/ole">
            <p:oleObj spid="_x0000_s48166" name="Equation" r:id="rId5" imgW="965200" imgH="254000" progId="Equation.DSMT4">
              <p:embed/>
            </p:oleObj>
          </a:graphicData>
        </a:graphic>
      </p:graphicFrame>
      <p:graphicFrame>
        <p:nvGraphicFramePr>
          <p:cNvPr id="48134" name="Object 6"/>
          <p:cNvGraphicFramePr>
            <a:graphicFrameLocks noChangeAspect="1"/>
          </p:cNvGraphicFramePr>
          <p:nvPr/>
        </p:nvGraphicFramePr>
        <p:xfrm>
          <a:off x="7658100" y="3238500"/>
          <a:ext cx="762000" cy="579438"/>
        </p:xfrm>
        <a:graphic>
          <a:graphicData uri="http://schemas.openxmlformats.org/presentationml/2006/ole">
            <p:oleObj spid="_x0000_s48167" name="Equation" r:id="rId6" imgW="317225" imgH="241091" progId="Equation.DSMT4">
              <p:embed/>
            </p:oleObj>
          </a:graphicData>
        </a:graphic>
      </p:graphicFrame>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a:xfrm>
            <a:off x="228600" y="914400"/>
            <a:ext cx="8229600" cy="1143000"/>
          </a:xfrm>
        </p:spPr>
        <p:txBody>
          <a:bodyPr/>
          <a:lstStyle/>
          <a:p>
            <a:pPr eaLnBrk="1" hangingPunct="1"/>
            <a:r>
              <a:rPr lang="en-US" altLang="en-US" smtClean="0"/>
              <a:t>APE and PE at the Mean</a:t>
            </a:r>
          </a:p>
        </p:txBody>
      </p:sp>
      <p:graphicFrame>
        <p:nvGraphicFramePr>
          <p:cNvPr id="50179" name="Object 4"/>
          <p:cNvGraphicFramePr>
            <a:graphicFrameLocks noChangeAspect="1"/>
          </p:cNvGraphicFramePr>
          <p:nvPr/>
        </p:nvGraphicFramePr>
        <p:xfrm>
          <a:off x="1692275" y="2286000"/>
          <a:ext cx="5988050" cy="1427163"/>
        </p:xfrm>
        <a:graphic>
          <a:graphicData uri="http://schemas.openxmlformats.org/presentationml/2006/ole">
            <p:oleObj spid="_x0000_s50191" name="Equation" r:id="rId4" imgW="2984500" imgH="711200" progId="Equation.DSMT4">
              <p:embed/>
            </p:oleObj>
          </a:graphicData>
        </a:graphic>
      </p:graphicFrame>
      <p:sp>
        <p:nvSpPr>
          <p:cNvPr id="50180" name="Text Box 5"/>
          <p:cNvSpPr txBox="1">
            <a:spLocks noChangeArrowheads="1"/>
          </p:cNvSpPr>
          <p:nvPr/>
        </p:nvSpPr>
        <p:spPr bwMode="auto">
          <a:xfrm>
            <a:off x="914400" y="3886200"/>
            <a:ext cx="7543800" cy="17684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9050">
                <a:solidFill>
                  <a:srgbClr val="000000"/>
                </a:solidFill>
                <a:miter lim="800000"/>
                <a:headEnd/>
                <a:tailEnd/>
              </a14:hiddenLine>
            </a:ext>
          </a:extLst>
        </p:spPr>
        <p:txBody>
          <a:bodyPr>
            <a:spAutoFit/>
          </a:bodyPr>
          <a:lstStyle>
            <a:lvl1pPr>
              <a:defRPr>
                <a:solidFill>
                  <a:schemeClr val="tx1"/>
                </a:solidFill>
                <a:latin typeface="Times New Roman" panose="02020603050405020304" pitchFamily="18" charset="0"/>
              </a:defRPr>
            </a:lvl1pPr>
            <a:lvl2pPr>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a:spcBef>
                <a:spcPct val="50000"/>
              </a:spcBef>
            </a:pPr>
            <a:r>
              <a:rPr lang="en-US" altLang="en-US">
                <a:latin typeface="Tahoma" panose="020B0604030504040204" pitchFamily="34" charset="0"/>
              </a:rPr>
              <a:t>Implication:  Computing the APE by averaging over observations (and counting on the LLN and the Slutsky theorem) vs. computing partial effects at the means of the data.</a:t>
            </a:r>
          </a:p>
          <a:p>
            <a:r>
              <a:rPr lang="en-US" altLang="en-US">
                <a:latin typeface="Tahoma" panose="020B0604030504040204" pitchFamily="34" charset="0"/>
              </a:rPr>
              <a:t>In the earlier example:   Sample    APE  = -.2373</a:t>
            </a:r>
          </a:p>
          <a:p>
            <a:pPr lvl="1"/>
            <a:r>
              <a:rPr lang="en-US" altLang="en-US">
                <a:latin typeface="Tahoma" panose="020B0604030504040204" pitchFamily="34" charset="0"/>
              </a:rPr>
              <a:t>                             Approximation = -.2354</a:t>
            </a:r>
          </a:p>
          <a:p>
            <a:pPr lvl="1" eaLnBrk="1" hangingPunct="1">
              <a:lnSpc>
                <a:spcPct val="90000"/>
              </a:lnSpc>
              <a:spcBef>
                <a:spcPct val="20000"/>
              </a:spcBef>
              <a:buClr>
                <a:schemeClr val="accent2"/>
              </a:buClr>
              <a:buSzPct val="75000"/>
              <a:buFont typeface="Wingdings" panose="05000000000000000000" pitchFamily="2" charset="2"/>
              <a:buChar char="n"/>
            </a:pPr>
            <a:endParaRPr lang="en-US" altLang="en-US">
              <a:latin typeface="Tahoma" panose="020B0604030504040204" pitchFamily="34" charset="0"/>
            </a:endParaRPr>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Title 1"/>
          <p:cNvSpPr>
            <a:spLocks noGrp="1"/>
          </p:cNvSpPr>
          <p:nvPr>
            <p:ph type="title"/>
          </p:nvPr>
        </p:nvSpPr>
        <p:spPr/>
        <p:txBody>
          <a:bodyPr/>
          <a:lstStyle/>
          <a:p>
            <a:r>
              <a:rPr lang="en-US" altLang="en-US" smtClean="0"/>
              <a:t>The Canonical Panel Data Problem</a:t>
            </a:r>
          </a:p>
        </p:txBody>
      </p:sp>
      <p:graphicFrame>
        <p:nvGraphicFramePr>
          <p:cNvPr id="52227" name="Object 4"/>
          <p:cNvGraphicFramePr>
            <a:graphicFrameLocks noChangeAspect="1"/>
          </p:cNvGraphicFramePr>
          <p:nvPr/>
        </p:nvGraphicFramePr>
        <p:xfrm>
          <a:off x="1524000" y="2209800"/>
          <a:ext cx="5759450" cy="2852738"/>
        </p:xfrm>
        <a:graphic>
          <a:graphicData uri="http://schemas.openxmlformats.org/presentationml/2006/ole">
            <p:oleObj spid="_x0000_s52238" name="Equation" r:id="rId3" imgW="2870200" imgH="1422400" progId="Equation.DSMT4">
              <p:embed/>
            </p:oleObj>
          </a:graphicData>
        </a:graphic>
      </p:graphicFrame>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228600" y="1143000"/>
            <a:ext cx="8767763" cy="5334000"/>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
        <p:nvSpPr>
          <p:cNvPr id="19459" name="Rectangle 4"/>
          <p:cNvSpPr>
            <a:spLocks noChangeArrowheads="1"/>
          </p:cNvSpPr>
          <p:nvPr/>
        </p:nvSpPr>
        <p:spPr bwMode="auto">
          <a:xfrm>
            <a:off x="228600" y="4800600"/>
            <a:ext cx="6781800" cy="228600"/>
          </a:xfrm>
          <a:prstGeom prst="rect">
            <a:avLst/>
          </a:prstGeom>
          <a:solidFill>
            <a:srgbClr val="FF0000">
              <a:alpha val="25882"/>
            </a:srgbClr>
          </a:solidFill>
          <a:ln w="19050" algn="ctr">
            <a:solidFill>
              <a:schemeClr val="tx1"/>
            </a:solidFill>
            <a:round/>
            <a:headEnd/>
            <a:tailEnd/>
          </a:ln>
        </p:spPr>
        <p:txBody>
          <a:bodyPr wrap="none"/>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endParaRPr lang="en-US" altLang="en-US"/>
          </a:p>
        </p:txBody>
      </p:sp>
      <p:sp>
        <p:nvSpPr>
          <p:cNvPr id="19460" name="Rectangle 5"/>
          <p:cNvSpPr>
            <a:spLocks noChangeArrowheads="1"/>
          </p:cNvSpPr>
          <p:nvPr/>
        </p:nvSpPr>
        <p:spPr bwMode="auto">
          <a:xfrm>
            <a:off x="2057400" y="5410200"/>
            <a:ext cx="6477000" cy="228600"/>
          </a:xfrm>
          <a:prstGeom prst="rect">
            <a:avLst/>
          </a:prstGeom>
          <a:solidFill>
            <a:srgbClr val="FF0000">
              <a:alpha val="25882"/>
            </a:srgbClr>
          </a:solidFill>
          <a:ln w="19050" algn="ctr">
            <a:solidFill>
              <a:schemeClr val="tx1"/>
            </a:solidFill>
            <a:round/>
            <a:headEnd/>
            <a:tailEnd/>
          </a:ln>
        </p:spPr>
        <p:txBody>
          <a:bodyPr wrap="none"/>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endParaRPr lang="en-US" altLang="en-US"/>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685800"/>
            <a:ext cx="8229600" cy="1139825"/>
          </a:xfrm>
        </p:spPr>
        <p:txBody>
          <a:bodyPr/>
          <a:lstStyle/>
          <a:p>
            <a:r>
              <a:rPr lang="en-US" b="1" smtClean="0"/>
              <a:t>Estimated Partial Effects by Model</a:t>
            </a:r>
            <a:endParaRPr lang="en-US" b="1"/>
          </a:p>
        </p:txBody>
      </p:sp>
      <p:pic>
        <p:nvPicPr>
          <p:cNvPr id="119810" name="Picture 2"/>
          <p:cNvPicPr>
            <a:picLocks noChangeAspect="1" noChangeArrowheads="1"/>
          </p:cNvPicPr>
          <p:nvPr/>
        </p:nvPicPr>
        <p:blipFill>
          <a:blip r:embed="rId2" cstate="print"/>
          <a:srcRect/>
          <a:stretch>
            <a:fillRect/>
          </a:stretch>
        </p:blipFill>
        <p:spPr bwMode="auto">
          <a:xfrm>
            <a:off x="762000" y="2133600"/>
            <a:ext cx="7858125" cy="3895725"/>
          </a:xfrm>
          <a:prstGeom prst="rect">
            <a:avLst/>
          </a:prstGeom>
          <a:noFill/>
          <a:ln w="9525">
            <a:noFill/>
            <a:miter lim="800000"/>
            <a:headEnd/>
            <a:tailEnd/>
          </a:ln>
          <a:effectLst/>
        </p:spPr>
      </p:pic>
    </p:spTree>
    <p:extLst>
      <p:ext uri="{BB962C8B-B14F-4D97-AF65-F5344CB8AC3E}">
        <p14:creationId xmlns:p14="http://schemas.microsoft.com/office/powerpoint/2010/main" xmlns="" val="1246932377"/>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a:xfrm>
            <a:off x="381000" y="228600"/>
            <a:ext cx="8229600" cy="1143000"/>
          </a:xfrm>
        </p:spPr>
        <p:txBody>
          <a:bodyPr/>
          <a:lstStyle/>
          <a:p>
            <a:pPr eaLnBrk="1" hangingPunct="1"/>
            <a:r>
              <a:rPr lang="en-US" altLang="en-US" smtClean="0"/>
              <a:t>Hypothesis Testing</a:t>
            </a:r>
          </a:p>
        </p:txBody>
      </p:sp>
      <p:sp>
        <p:nvSpPr>
          <p:cNvPr id="61443" name="Rectangle 3"/>
          <p:cNvSpPr>
            <a:spLocks noGrp="1" noChangeArrowheads="1"/>
          </p:cNvSpPr>
          <p:nvPr>
            <p:ph type="body" idx="1"/>
          </p:nvPr>
        </p:nvSpPr>
        <p:spPr>
          <a:xfrm>
            <a:off x="533400" y="1524000"/>
            <a:ext cx="8229600" cy="4302125"/>
          </a:xfrm>
        </p:spPr>
        <p:txBody>
          <a:bodyPr/>
          <a:lstStyle/>
          <a:p>
            <a:pPr eaLnBrk="1" hangingPunct="1"/>
            <a:r>
              <a:rPr lang="en-US" altLang="en-US" sz="2400" dirty="0" smtClean="0"/>
              <a:t>Nested vs. </a:t>
            </a:r>
            <a:r>
              <a:rPr lang="en-US" altLang="en-US" sz="2400" dirty="0" err="1" smtClean="0"/>
              <a:t>nonnested</a:t>
            </a:r>
            <a:r>
              <a:rPr lang="en-US" altLang="en-US" sz="2400" dirty="0" smtClean="0"/>
              <a:t> tests</a:t>
            </a:r>
          </a:p>
          <a:p>
            <a:pPr lvl="1" eaLnBrk="1" hangingPunct="1"/>
            <a:r>
              <a:rPr lang="en-US" altLang="en-US" sz="2000" dirty="0" smtClean="0"/>
              <a:t>y=b</a:t>
            </a:r>
            <a:r>
              <a:rPr lang="en-US" altLang="en-US" sz="2000" baseline="-25000" dirty="0" smtClean="0"/>
              <a:t>1</a:t>
            </a:r>
            <a:r>
              <a:rPr lang="en-US" altLang="en-US" sz="2000" dirty="0" smtClean="0"/>
              <a:t>x+e vs. y=b</a:t>
            </a:r>
            <a:r>
              <a:rPr lang="en-US" altLang="en-US" sz="2000" baseline="-25000" dirty="0" smtClean="0"/>
              <a:t>1</a:t>
            </a:r>
            <a:r>
              <a:rPr lang="en-US" altLang="en-US" sz="2000" dirty="0" smtClean="0"/>
              <a:t>x+b</a:t>
            </a:r>
            <a:r>
              <a:rPr lang="en-US" altLang="en-US" sz="2000" baseline="-25000" dirty="0" smtClean="0"/>
              <a:t>2</a:t>
            </a:r>
            <a:r>
              <a:rPr lang="en-US" altLang="en-US" sz="2000" dirty="0" smtClean="0"/>
              <a:t>z+e:  Nested</a:t>
            </a:r>
          </a:p>
          <a:p>
            <a:pPr lvl="1" eaLnBrk="1" hangingPunct="1"/>
            <a:r>
              <a:rPr lang="en-US" altLang="en-US" sz="2000" dirty="0" smtClean="0"/>
              <a:t>y=</a:t>
            </a:r>
            <a:r>
              <a:rPr lang="en-US" altLang="en-US" sz="2000" dirty="0" err="1" smtClean="0"/>
              <a:t>bx+e</a:t>
            </a:r>
            <a:r>
              <a:rPr lang="en-US" altLang="en-US" sz="2000" dirty="0" smtClean="0"/>
              <a:t> vs. y=</a:t>
            </a:r>
            <a:r>
              <a:rPr lang="en-US" altLang="en-US" sz="2000" dirty="0" err="1" smtClean="0"/>
              <a:t>cz+u</a:t>
            </a:r>
            <a:r>
              <a:rPr lang="en-US" altLang="en-US" sz="2000" dirty="0" smtClean="0"/>
              <a:t>: Not nested</a:t>
            </a:r>
          </a:p>
          <a:p>
            <a:pPr lvl="1" eaLnBrk="1" hangingPunct="1"/>
            <a:r>
              <a:rPr lang="en-US" altLang="en-US" sz="2000" dirty="0" smtClean="0"/>
              <a:t>y=</a:t>
            </a:r>
            <a:r>
              <a:rPr lang="en-US" altLang="en-US" sz="2000" dirty="0" err="1" smtClean="0"/>
              <a:t>bx+e</a:t>
            </a:r>
            <a:r>
              <a:rPr lang="en-US" altLang="en-US" sz="2000" dirty="0" smtClean="0"/>
              <a:t> vs. logy=</a:t>
            </a:r>
            <a:r>
              <a:rPr lang="en-US" altLang="en-US" sz="2000" dirty="0" err="1" smtClean="0"/>
              <a:t>clogx</a:t>
            </a:r>
            <a:r>
              <a:rPr lang="en-US" altLang="en-US" sz="2000" dirty="0" smtClean="0"/>
              <a:t>: Not nested</a:t>
            </a:r>
          </a:p>
          <a:p>
            <a:pPr lvl="1" eaLnBrk="1" hangingPunct="1"/>
            <a:r>
              <a:rPr lang="en-US" altLang="en-US" sz="2000" dirty="0" smtClean="0"/>
              <a:t>y=</a:t>
            </a:r>
            <a:r>
              <a:rPr lang="en-US" altLang="en-US" sz="2000" dirty="0" err="1" smtClean="0"/>
              <a:t>bx+e</a:t>
            </a:r>
            <a:r>
              <a:rPr lang="en-US" altLang="en-US" sz="2000" dirty="0" smtClean="0"/>
              <a:t>; e ~ Normal vs. e ~ t[.]: Not nested</a:t>
            </a:r>
          </a:p>
          <a:p>
            <a:pPr lvl="1" eaLnBrk="1" hangingPunct="1"/>
            <a:r>
              <a:rPr lang="en-US" altLang="en-US" sz="2000" dirty="0" smtClean="0"/>
              <a:t>Fixed vs. random effects: Not nested</a:t>
            </a:r>
          </a:p>
          <a:p>
            <a:pPr lvl="1" eaLnBrk="1" hangingPunct="1"/>
            <a:r>
              <a:rPr lang="en-US" altLang="en-US" sz="2000" dirty="0" smtClean="0"/>
              <a:t>Logit vs. </a:t>
            </a:r>
            <a:r>
              <a:rPr lang="en-US" altLang="en-US" sz="2000" dirty="0" err="1" smtClean="0"/>
              <a:t>probit</a:t>
            </a:r>
            <a:r>
              <a:rPr lang="en-US" altLang="en-US" sz="2000" dirty="0" smtClean="0"/>
              <a:t>: Not nested</a:t>
            </a:r>
          </a:p>
          <a:p>
            <a:pPr lvl="1" eaLnBrk="1" hangingPunct="1"/>
            <a:r>
              <a:rPr lang="en-US" altLang="en-US" sz="2000" dirty="0" smtClean="0"/>
              <a:t>x is (not) endogenous:  Maybe nested. We’ll see …</a:t>
            </a:r>
          </a:p>
          <a:p>
            <a:pPr eaLnBrk="1" hangingPunct="1"/>
            <a:r>
              <a:rPr lang="en-US" altLang="en-US" sz="2400" dirty="0" smtClean="0"/>
              <a:t>Parametric restrictions</a:t>
            </a:r>
          </a:p>
          <a:p>
            <a:pPr lvl="1" eaLnBrk="1" hangingPunct="1"/>
            <a:r>
              <a:rPr lang="en-US" altLang="en-US" sz="2000" dirty="0" smtClean="0"/>
              <a:t>Linear:    </a:t>
            </a:r>
            <a:r>
              <a:rPr lang="en-US" altLang="en-US" sz="2000" b="1" dirty="0" smtClean="0"/>
              <a:t>R</a:t>
            </a:r>
            <a:r>
              <a:rPr lang="en-US" altLang="en-US" sz="2000" b="1" dirty="0" smtClean="0">
                <a:sym typeface="Symbol" panose="05050102010706020507" pitchFamily="18" charset="2"/>
              </a:rPr>
              <a:t>-q</a:t>
            </a:r>
            <a:r>
              <a:rPr lang="en-US" altLang="en-US" sz="2000" dirty="0" smtClean="0">
                <a:sym typeface="Symbol" panose="05050102010706020507" pitchFamily="18" charset="2"/>
              </a:rPr>
              <a:t>   = </a:t>
            </a:r>
            <a:r>
              <a:rPr lang="en-US" altLang="en-US" sz="2000" b="1" dirty="0" smtClean="0">
                <a:sym typeface="Symbol" panose="05050102010706020507" pitchFamily="18" charset="2"/>
              </a:rPr>
              <a:t>0,</a:t>
            </a:r>
            <a:r>
              <a:rPr lang="en-US" altLang="en-US" sz="2000" dirty="0" smtClean="0">
                <a:sym typeface="Symbol" panose="05050102010706020507" pitchFamily="18" charset="2"/>
              </a:rPr>
              <a:t> </a:t>
            </a:r>
            <a:r>
              <a:rPr lang="en-US" altLang="en-US" sz="2000" b="1" dirty="0" smtClean="0">
                <a:sym typeface="Symbol" panose="05050102010706020507" pitchFamily="18" charset="2"/>
              </a:rPr>
              <a:t>R</a:t>
            </a:r>
            <a:r>
              <a:rPr lang="en-US" altLang="en-US" sz="2000" dirty="0" smtClean="0">
                <a:sym typeface="Symbol" panose="05050102010706020507" pitchFamily="18" charset="2"/>
              </a:rPr>
              <a:t> is </a:t>
            </a:r>
            <a:r>
              <a:rPr lang="en-US" altLang="en-US" sz="2000" dirty="0" err="1" smtClean="0">
                <a:sym typeface="Symbol" panose="05050102010706020507" pitchFamily="18" charset="2"/>
              </a:rPr>
              <a:t>JxK</a:t>
            </a:r>
            <a:r>
              <a:rPr lang="en-US" altLang="en-US" sz="2000" dirty="0" smtClean="0">
                <a:sym typeface="Symbol" panose="05050102010706020507" pitchFamily="18" charset="2"/>
              </a:rPr>
              <a:t>, J &lt; K, full row rank</a:t>
            </a:r>
            <a:endParaRPr lang="en-US" altLang="en-US" sz="2000" b="1" dirty="0" smtClean="0">
              <a:sym typeface="Symbol" panose="05050102010706020507" pitchFamily="18" charset="2"/>
            </a:endParaRPr>
          </a:p>
          <a:p>
            <a:pPr lvl="1" eaLnBrk="1" hangingPunct="1"/>
            <a:r>
              <a:rPr lang="en-US" altLang="en-US" sz="2000" dirty="0" smtClean="0">
                <a:sym typeface="Symbol" panose="05050102010706020507" pitchFamily="18" charset="2"/>
              </a:rPr>
              <a:t>General:  </a:t>
            </a:r>
            <a:r>
              <a:rPr lang="en-US" altLang="en-US" sz="2000" b="1" dirty="0" smtClean="0">
                <a:sym typeface="Symbol" panose="05050102010706020507" pitchFamily="18" charset="2"/>
              </a:rPr>
              <a:t>r</a:t>
            </a:r>
            <a:r>
              <a:rPr lang="en-US" altLang="en-US" sz="2000" dirty="0" smtClean="0">
                <a:sym typeface="Symbol" panose="05050102010706020507" pitchFamily="18" charset="2"/>
              </a:rPr>
              <a:t>(</a:t>
            </a:r>
            <a:r>
              <a:rPr lang="en-US" altLang="en-US" sz="2000" b="1" dirty="0" smtClean="0">
                <a:sym typeface="Symbol" panose="05050102010706020507" pitchFamily="18" charset="2"/>
              </a:rPr>
              <a:t>,q</a:t>
            </a:r>
            <a:r>
              <a:rPr lang="en-US" altLang="en-US" sz="2000" dirty="0" smtClean="0">
                <a:sym typeface="Symbol" panose="05050102010706020507" pitchFamily="18" charset="2"/>
              </a:rPr>
              <a:t>)  = </a:t>
            </a:r>
            <a:r>
              <a:rPr lang="en-US" altLang="en-US" sz="2000" b="1" dirty="0" smtClean="0">
                <a:sym typeface="Symbol" panose="05050102010706020507" pitchFamily="18" charset="2"/>
              </a:rPr>
              <a:t>0, r</a:t>
            </a:r>
            <a:r>
              <a:rPr lang="en-US" altLang="en-US" sz="2000" dirty="0" smtClean="0">
                <a:sym typeface="Symbol" panose="05050102010706020507" pitchFamily="18" charset="2"/>
              </a:rPr>
              <a:t> = a vector of J functions, </a:t>
            </a:r>
          </a:p>
          <a:p>
            <a:pPr lvl="1" eaLnBrk="1" hangingPunct="1">
              <a:buFont typeface="Wingdings" panose="05000000000000000000" pitchFamily="2" charset="2"/>
              <a:buNone/>
            </a:pPr>
            <a:r>
              <a:rPr lang="en-US" altLang="en-US" sz="2000" dirty="0" smtClean="0">
                <a:sym typeface="Symbol" panose="05050102010706020507" pitchFamily="18" charset="2"/>
              </a:rPr>
              <a:t>                   </a:t>
            </a:r>
            <a:r>
              <a:rPr lang="en-US" altLang="en-US" sz="2000" b="1" dirty="0" smtClean="0">
                <a:sym typeface="Symbol" panose="05050102010706020507" pitchFamily="18" charset="2"/>
              </a:rPr>
              <a:t>R</a:t>
            </a:r>
            <a:r>
              <a:rPr lang="en-US" altLang="en-US" sz="2000" dirty="0" smtClean="0">
                <a:sym typeface="Symbol" panose="05050102010706020507" pitchFamily="18" charset="2"/>
              </a:rPr>
              <a:t>(</a:t>
            </a:r>
            <a:r>
              <a:rPr lang="en-US" altLang="en-US" sz="2000" b="1" dirty="0" smtClean="0">
                <a:sym typeface="Symbol" panose="05050102010706020507" pitchFamily="18" charset="2"/>
              </a:rPr>
              <a:t>,q</a:t>
            </a:r>
            <a:r>
              <a:rPr lang="en-US" altLang="en-US" sz="2000" dirty="0" smtClean="0">
                <a:sym typeface="Symbol" panose="05050102010706020507" pitchFamily="18" charset="2"/>
              </a:rPr>
              <a:t>) = </a:t>
            </a:r>
            <a:r>
              <a:rPr lang="en-US" altLang="en-US" sz="2000" b="1" dirty="0" smtClean="0">
                <a:sym typeface="Symbol" panose="05050102010706020507" pitchFamily="18" charset="2"/>
              </a:rPr>
              <a:t>r</a:t>
            </a:r>
            <a:r>
              <a:rPr lang="en-US" altLang="en-US" sz="2000" dirty="0" smtClean="0">
                <a:sym typeface="Symbol" panose="05050102010706020507" pitchFamily="18" charset="2"/>
              </a:rPr>
              <a:t>(</a:t>
            </a:r>
            <a:r>
              <a:rPr lang="en-US" altLang="en-US" sz="2000" b="1" dirty="0" smtClean="0">
                <a:sym typeface="Symbol" panose="05050102010706020507" pitchFamily="18" charset="2"/>
              </a:rPr>
              <a:t>,q</a:t>
            </a:r>
            <a:r>
              <a:rPr lang="en-US" altLang="en-US" sz="2000" dirty="0" smtClean="0">
                <a:sym typeface="Symbol" panose="05050102010706020507" pitchFamily="18" charset="2"/>
              </a:rPr>
              <a:t>)</a:t>
            </a:r>
            <a:r>
              <a:rPr lang="en-US" altLang="en-US" sz="2000" b="1" dirty="0" smtClean="0">
                <a:sym typeface="Symbol" panose="05050102010706020507" pitchFamily="18" charset="2"/>
              </a:rPr>
              <a:t>/</a:t>
            </a:r>
            <a:r>
              <a:rPr lang="en-US" altLang="en-US" sz="2000" dirty="0" smtClean="0">
                <a:sym typeface="Symbol" panose="05050102010706020507" pitchFamily="18" charset="2"/>
              </a:rPr>
              <a:t></a:t>
            </a:r>
            <a:r>
              <a:rPr lang="en-US" altLang="en-US" sz="2000" b="1" dirty="0" smtClean="0">
                <a:sym typeface="Symbol" panose="05050102010706020507" pitchFamily="18" charset="2"/>
              </a:rPr>
              <a:t>’. </a:t>
            </a:r>
            <a:endParaRPr lang="en-US" altLang="en-US" sz="2000" dirty="0" smtClean="0">
              <a:sym typeface="Symbol" panose="05050102010706020507" pitchFamily="18" charset="2"/>
            </a:endParaRPr>
          </a:p>
          <a:p>
            <a:pPr lvl="1" eaLnBrk="1" hangingPunct="1"/>
            <a:r>
              <a:rPr lang="en-US" altLang="en-US" sz="2000" dirty="0" smtClean="0">
                <a:sym typeface="Symbol" panose="05050102010706020507" pitchFamily="18" charset="2"/>
              </a:rPr>
              <a:t>Use </a:t>
            </a:r>
            <a:r>
              <a:rPr lang="en-US" altLang="en-US" sz="2000" b="1" dirty="0" smtClean="0">
                <a:sym typeface="Symbol" panose="05050102010706020507" pitchFamily="18" charset="2"/>
              </a:rPr>
              <a:t>r</a:t>
            </a:r>
            <a:r>
              <a:rPr lang="en-US" altLang="en-US" sz="2000" dirty="0" smtClean="0">
                <a:sym typeface="Symbol" panose="05050102010706020507" pitchFamily="18" charset="2"/>
              </a:rPr>
              <a:t>(</a:t>
            </a:r>
            <a:r>
              <a:rPr lang="en-US" altLang="en-US" sz="2000" b="1" dirty="0" smtClean="0">
                <a:sym typeface="Symbol" panose="05050102010706020507" pitchFamily="18" charset="2"/>
              </a:rPr>
              <a:t>,q</a:t>
            </a:r>
            <a:r>
              <a:rPr lang="en-US" altLang="en-US" sz="2000" dirty="0" smtClean="0">
                <a:sym typeface="Symbol" panose="05050102010706020507" pitchFamily="18" charset="2"/>
              </a:rPr>
              <a:t>)=</a:t>
            </a:r>
            <a:r>
              <a:rPr lang="en-US" altLang="en-US" sz="2000" b="1" dirty="0" smtClean="0">
                <a:sym typeface="Symbol" panose="05050102010706020507" pitchFamily="18" charset="2"/>
              </a:rPr>
              <a:t>0 </a:t>
            </a:r>
            <a:r>
              <a:rPr lang="en-US" altLang="en-US" sz="2000" dirty="0" smtClean="0">
                <a:sym typeface="Symbol" panose="05050102010706020507" pitchFamily="18" charset="2"/>
              </a:rPr>
              <a:t>for linear and nonlinear cases</a:t>
            </a:r>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a:xfrm>
            <a:off x="457200" y="685800"/>
            <a:ext cx="8229600" cy="609600"/>
          </a:xfrm>
        </p:spPr>
        <p:txBody>
          <a:bodyPr/>
          <a:lstStyle/>
          <a:p>
            <a:pPr eaLnBrk="1" hangingPunct="1"/>
            <a:r>
              <a:rPr lang="en-US" altLang="en-US" sz="2500" smtClean="0"/>
              <a:t>Example: Panel Data on Spanish Dairy Farms</a:t>
            </a:r>
          </a:p>
        </p:txBody>
      </p:sp>
      <p:sp>
        <p:nvSpPr>
          <p:cNvPr id="63491" name="Rectangle 3"/>
          <p:cNvSpPr>
            <a:spLocks noChangeArrowheads="1"/>
          </p:cNvSpPr>
          <p:nvPr/>
        </p:nvSpPr>
        <p:spPr bwMode="auto">
          <a:xfrm>
            <a:off x="0" y="2074863"/>
            <a:ext cx="9144000" cy="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lvl1pPr>
              <a:tabLst>
                <a:tab pos="360363" algn="l"/>
              </a:tabLst>
              <a:defRPr>
                <a:solidFill>
                  <a:schemeClr val="tx1"/>
                </a:solidFill>
                <a:latin typeface="Times New Roman" panose="02020603050405020304" pitchFamily="18" charset="0"/>
              </a:defRPr>
            </a:lvl1pPr>
            <a:lvl2pPr marL="742950" indent="-285750">
              <a:tabLst>
                <a:tab pos="360363" algn="l"/>
              </a:tabLst>
              <a:defRPr>
                <a:solidFill>
                  <a:schemeClr val="tx1"/>
                </a:solidFill>
                <a:latin typeface="Times New Roman" panose="02020603050405020304" pitchFamily="18" charset="0"/>
              </a:defRPr>
            </a:lvl2pPr>
            <a:lvl3pPr marL="1143000" indent="-228600">
              <a:tabLst>
                <a:tab pos="360363" algn="l"/>
              </a:tabLst>
              <a:defRPr>
                <a:solidFill>
                  <a:schemeClr val="tx1"/>
                </a:solidFill>
                <a:latin typeface="Times New Roman" panose="02020603050405020304" pitchFamily="18" charset="0"/>
              </a:defRPr>
            </a:lvl3pPr>
            <a:lvl4pPr marL="1600200" indent="-228600">
              <a:tabLst>
                <a:tab pos="360363" algn="l"/>
              </a:tabLst>
              <a:defRPr>
                <a:solidFill>
                  <a:schemeClr val="tx1"/>
                </a:solidFill>
                <a:latin typeface="Times New Roman" panose="02020603050405020304" pitchFamily="18" charset="0"/>
              </a:defRPr>
            </a:lvl4pPr>
            <a:lvl5pPr marL="2057400" indent="-228600">
              <a:tabLst>
                <a:tab pos="360363" algn="l"/>
              </a:tabLst>
              <a:defRPr>
                <a:solidFill>
                  <a:schemeClr val="tx1"/>
                </a:solidFill>
                <a:latin typeface="Times New Roman" panose="02020603050405020304" pitchFamily="18" charset="0"/>
              </a:defRPr>
            </a:lvl5pPr>
            <a:lvl6pPr marL="2514600" indent="-228600" eaLnBrk="0" fontAlgn="base" hangingPunct="0">
              <a:spcBef>
                <a:spcPct val="0"/>
              </a:spcBef>
              <a:spcAft>
                <a:spcPct val="0"/>
              </a:spcAft>
              <a:tabLst>
                <a:tab pos="360363" algn="l"/>
              </a:tabLst>
              <a:defRPr>
                <a:solidFill>
                  <a:schemeClr val="tx1"/>
                </a:solidFill>
                <a:latin typeface="Times New Roman" panose="02020603050405020304" pitchFamily="18" charset="0"/>
              </a:defRPr>
            </a:lvl6pPr>
            <a:lvl7pPr marL="2971800" indent="-228600" eaLnBrk="0" fontAlgn="base" hangingPunct="0">
              <a:spcBef>
                <a:spcPct val="0"/>
              </a:spcBef>
              <a:spcAft>
                <a:spcPct val="0"/>
              </a:spcAft>
              <a:tabLst>
                <a:tab pos="360363" algn="l"/>
              </a:tabLst>
              <a:defRPr>
                <a:solidFill>
                  <a:schemeClr val="tx1"/>
                </a:solidFill>
                <a:latin typeface="Times New Roman" panose="02020603050405020304" pitchFamily="18" charset="0"/>
              </a:defRPr>
            </a:lvl7pPr>
            <a:lvl8pPr marL="3429000" indent="-228600" eaLnBrk="0" fontAlgn="base" hangingPunct="0">
              <a:spcBef>
                <a:spcPct val="0"/>
              </a:spcBef>
              <a:spcAft>
                <a:spcPct val="0"/>
              </a:spcAft>
              <a:tabLst>
                <a:tab pos="360363" algn="l"/>
              </a:tabLst>
              <a:defRPr>
                <a:solidFill>
                  <a:schemeClr val="tx1"/>
                </a:solidFill>
                <a:latin typeface="Times New Roman" panose="02020603050405020304" pitchFamily="18" charset="0"/>
              </a:defRPr>
            </a:lvl8pPr>
            <a:lvl9pPr marL="3886200" indent="-228600" eaLnBrk="0" fontAlgn="base" hangingPunct="0">
              <a:spcBef>
                <a:spcPct val="0"/>
              </a:spcBef>
              <a:spcAft>
                <a:spcPct val="0"/>
              </a:spcAft>
              <a:tabLst>
                <a:tab pos="360363" algn="l"/>
              </a:tabLst>
              <a:defRPr>
                <a:solidFill>
                  <a:schemeClr val="tx1"/>
                </a:solidFill>
                <a:latin typeface="Times New Roman" panose="02020603050405020304" pitchFamily="18" charset="0"/>
              </a:defRPr>
            </a:lvl9pPr>
          </a:lstStyle>
          <a:p>
            <a:pPr eaLnBrk="1" hangingPunct="1"/>
            <a:endParaRPr lang="en-US" altLang="en-US">
              <a:latin typeface="Arial" panose="020B0604020202020204" pitchFamily="34" charset="0"/>
            </a:endParaRPr>
          </a:p>
        </p:txBody>
      </p:sp>
      <p:graphicFrame>
        <p:nvGraphicFramePr>
          <p:cNvPr id="695353" name="Group 57"/>
          <p:cNvGraphicFramePr>
            <a:graphicFrameLocks noGrp="1"/>
          </p:cNvGraphicFramePr>
          <p:nvPr/>
        </p:nvGraphicFramePr>
        <p:xfrm>
          <a:off x="762000" y="2084388"/>
          <a:ext cx="7543800" cy="3663951"/>
        </p:xfrm>
        <a:graphic>
          <a:graphicData uri="http://schemas.openxmlformats.org/drawingml/2006/table">
            <a:tbl>
              <a:tblPr/>
              <a:tblGrid>
                <a:gridCol w="838200">
                  <a:extLst>
                    <a:ext uri="{9D8B030D-6E8A-4147-A177-3AD203B41FA5}">
                      <a16:colId xmlns="" xmlns:a16="http://schemas.microsoft.com/office/drawing/2014/main" val="20000"/>
                    </a:ext>
                  </a:extLst>
                </a:gridCol>
                <a:gridCol w="2362200">
                  <a:extLst>
                    <a:ext uri="{9D8B030D-6E8A-4147-A177-3AD203B41FA5}">
                      <a16:colId xmlns="" xmlns:a16="http://schemas.microsoft.com/office/drawing/2014/main" val="20001"/>
                    </a:ext>
                  </a:extLst>
                </a:gridCol>
                <a:gridCol w="1012825">
                  <a:extLst>
                    <a:ext uri="{9D8B030D-6E8A-4147-A177-3AD203B41FA5}">
                      <a16:colId xmlns="" xmlns:a16="http://schemas.microsoft.com/office/drawing/2014/main" val="20002"/>
                    </a:ext>
                  </a:extLst>
                </a:gridCol>
                <a:gridCol w="1044575">
                  <a:extLst>
                    <a:ext uri="{9D8B030D-6E8A-4147-A177-3AD203B41FA5}">
                      <a16:colId xmlns="" xmlns:a16="http://schemas.microsoft.com/office/drawing/2014/main" val="20003"/>
                    </a:ext>
                  </a:extLst>
                </a:gridCol>
                <a:gridCol w="1081088">
                  <a:extLst>
                    <a:ext uri="{9D8B030D-6E8A-4147-A177-3AD203B41FA5}">
                      <a16:colId xmlns="" xmlns:a16="http://schemas.microsoft.com/office/drawing/2014/main" val="20004"/>
                    </a:ext>
                  </a:extLst>
                </a:gridCol>
                <a:gridCol w="1204912">
                  <a:extLst>
                    <a:ext uri="{9D8B030D-6E8A-4147-A177-3AD203B41FA5}">
                      <a16:colId xmlns="" xmlns:a16="http://schemas.microsoft.com/office/drawing/2014/main" val="20005"/>
                    </a:ext>
                  </a:extLst>
                </a:gridCol>
              </a:tblGrid>
              <a:tr h="603250">
                <a:tc>
                  <a:txBody>
                    <a:bodyPr/>
                    <a:lstStyle/>
                    <a:p>
                      <a:pPr marL="0" marR="0" lvl="0" indent="0" algn="just" defTabSz="914400" rtl="0" eaLnBrk="1" fontAlgn="base" latinLnBrk="0" hangingPunct="1">
                        <a:lnSpc>
                          <a:spcPct val="100000"/>
                        </a:lnSpc>
                        <a:spcBef>
                          <a:spcPct val="0"/>
                        </a:spcBef>
                        <a:spcAft>
                          <a:spcPct val="0"/>
                        </a:spcAft>
                        <a:buClrTx/>
                        <a:buSzTx/>
                        <a:buFontTx/>
                        <a:buNone/>
                        <a:tabLst>
                          <a:tab pos="360363" algn="l"/>
                        </a:tabLst>
                      </a:pPr>
                      <a:endParaRPr kumimoji="0" lang="en-US" sz="1300" b="1" i="0" u="none" strike="noStrike" cap="none" normalizeH="0" baseline="0" smtClean="0">
                        <a:ln>
                          <a:noFill/>
                        </a:ln>
                        <a:solidFill>
                          <a:schemeClr val="tx1"/>
                        </a:solidFill>
                        <a:effectLst/>
                        <a:latin typeface="Tahoma"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tab pos="360363" algn="l"/>
                        </a:tabLst>
                      </a:pPr>
                      <a:r>
                        <a:rPr kumimoji="0" lang="en-US" sz="1300" b="1" i="0" u="none" strike="noStrike" cap="none" normalizeH="0" baseline="0" smtClean="0">
                          <a:ln>
                            <a:noFill/>
                          </a:ln>
                          <a:solidFill>
                            <a:schemeClr val="tx1"/>
                          </a:solidFill>
                          <a:effectLst/>
                          <a:latin typeface="Tahoma" pitchFamily="34" charset="0"/>
                          <a:cs typeface="Times New Roman" pitchFamily="18" charset="0"/>
                        </a:rPr>
                        <a:t>Units</a:t>
                      </a:r>
                      <a:endParaRPr kumimoji="0" lang="en-US" sz="1300" b="1" i="0" u="none" strike="noStrike" cap="none" normalizeH="0" baseline="0" smtClean="0">
                        <a:ln>
                          <a:noFill/>
                        </a:ln>
                        <a:solidFill>
                          <a:schemeClr val="tx1"/>
                        </a:solidFill>
                        <a:effectLst/>
                        <a:latin typeface="Tahoma"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tab pos="360363" algn="l"/>
                        </a:tabLst>
                      </a:pPr>
                      <a:r>
                        <a:rPr kumimoji="0" lang="en-US" sz="1300" b="1" i="0" u="none" strike="noStrike" cap="none" normalizeH="0" baseline="0" smtClean="0">
                          <a:ln>
                            <a:noFill/>
                          </a:ln>
                          <a:solidFill>
                            <a:schemeClr val="tx1"/>
                          </a:solidFill>
                          <a:effectLst/>
                          <a:latin typeface="Tahoma" pitchFamily="34" charset="0"/>
                          <a:cs typeface="Times New Roman" pitchFamily="18" charset="0"/>
                        </a:rPr>
                        <a:t>Mean</a:t>
                      </a:r>
                      <a:endParaRPr kumimoji="0" lang="en-US" sz="1300" b="1" i="0" u="none" strike="noStrike" cap="none" normalizeH="0" baseline="0" smtClean="0">
                        <a:ln>
                          <a:noFill/>
                        </a:ln>
                        <a:solidFill>
                          <a:schemeClr val="tx1"/>
                        </a:solidFill>
                        <a:effectLst/>
                        <a:latin typeface="Tahoma"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tab pos="360363" algn="l"/>
                        </a:tabLst>
                      </a:pPr>
                      <a:r>
                        <a:rPr kumimoji="0" lang="en-US" sz="1300" b="1" i="0" u="none" strike="noStrike" cap="none" normalizeH="0" baseline="0" smtClean="0">
                          <a:ln>
                            <a:noFill/>
                          </a:ln>
                          <a:solidFill>
                            <a:schemeClr val="tx1"/>
                          </a:solidFill>
                          <a:effectLst/>
                          <a:latin typeface="Tahoma" pitchFamily="34" charset="0"/>
                          <a:cs typeface="Times New Roman" pitchFamily="18" charset="0"/>
                        </a:rPr>
                        <a:t>Std. Dev.</a:t>
                      </a:r>
                      <a:endParaRPr kumimoji="0" lang="en-US" sz="1300" b="1" i="0" u="none" strike="noStrike" cap="none" normalizeH="0" baseline="0" smtClean="0">
                        <a:ln>
                          <a:noFill/>
                        </a:ln>
                        <a:solidFill>
                          <a:schemeClr val="tx1"/>
                        </a:solidFill>
                        <a:effectLst/>
                        <a:latin typeface="Tahoma"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tab pos="360363" algn="l"/>
                        </a:tabLst>
                      </a:pPr>
                      <a:r>
                        <a:rPr kumimoji="0" lang="en-US" sz="1300" b="1" i="0" u="none" strike="noStrike" cap="none" normalizeH="0" baseline="0" smtClean="0">
                          <a:ln>
                            <a:noFill/>
                          </a:ln>
                          <a:solidFill>
                            <a:schemeClr val="tx1"/>
                          </a:solidFill>
                          <a:effectLst/>
                          <a:latin typeface="Tahoma" pitchFamily="34" charset="0"/>
                          <a:cs typeface="Times New Roman" pitchFamily="18" charset="0"/>
                        </a:rPr>
                        <a:t>Minimum</a:t>
                      </a:r>
                      <a:endParaRPr kumimoji="0" lang="en-US" sz="1300" b="1" i="0" u="none" strike="noStrike" cap="none" normalizeH="0" baseline="0" smtClean="0">
                        <a:ln>
                          <a:noFill/>
                        </a:ln>
                        <a:solidFill>
                          <a:schemeClr val="tx1"/>
                        </a:solidFill>
                        <a:effectLst/>
                        <a:latin typeface="Tahoma"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tab pos="360363" algn="l"/>
                        </a:tabLst>
                      </a:pPr>
                      <a:r>
                        <a:rPr kumimoji="0" lang="en-US" sz="1300" b="1" i="0" u="none" strike="noStrike" cap="none" normalizeH="0" baseline="0" smtClean="0">
                          <a:ln>
                            <a:noFill/>
                          </a:ln>
                          <a:solidFill>
                            <a:schemeClr val="tx1"/>
                          </a:solidFill>
                          <a:effectLst/>
                          <a:latin typeface="Tahoma" pitchFamily="34" charset="0"/>
                          <a:cs typeface="Times New Roman" pitchFamily="18" charset="0"/>
                        </a:rPr>
                        <a:t>Maximum</a:t>
                      </a:r>
                      <a:endParaRPr kumimoji="0" lang="en-US" sz="1300" b="1" i="0" u="none" strike="noStrike" cap="none" normalizeH="0" baseline="0" smtClean="0">
                        <a:ln>
                          <a:noFill/>
                        </a:ln>
                        <a:solidFill>
                          <a:schemeClr val="tx1"/>
                        </a:solidFill>
                        <a:effectLst/>
                        <a:latin typeface="Tahoma"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0"/>
                  </a:ext>
                </a:extLst>
              </a:tr>
              <a:tr h="565150">
                <a:tc>
                  <a:txBody>
                    <a:bodyPr/>
                    <a:lstStyle/>
                    <a:p>
                      <a:pPr marL="0" marR="0" lvl="0" indent="0" algn="just" defTabSz="914400" rtl="0" eaLnBrk="1" fontAlgn="base" latinLnBrk="0" hangingPunct="1">
                        <a:lnSpc>
                          <a:spcPct val="100000"/>
                        </a:lnSpc>
                        <a:spcBef>
                          <a:spcPct val="0"/>
                        </a:spcBef>
                        <a:spcAft>
                          <a:spcPct val="0"/>
                        </a:spcAft>
                        <a:buClrTx/>
                        <a:buSzTx/>
                        <a:buFontTx/>
                        <a:buNone/>
                        <a:tabLst>
                          <a:tab pos="360363" algn="l"/>
                        </a:tabLst>
                      </a:pPr>
                      <a:r>
                        <a:rPr kumimoji="0" lang="en-US" sz="1300" b="1" i="0" u="none" strike="noStrike" cap="none" normalizeH="0" baseline="0" smtClean="0">
                          <a:ln>
                            <a:noFill/>
                          </a:ln>
                          <a:solidFill>
                            <a:schemeClr val="tx1"/>
                          </a:solidFill>
                          <a:effectLst/>
                          <a:latin typeface="Tahoma" pitchFamily="34" charset="0"/>
                          <a:cs typeface="Times New Roman" pitchFamily="18" charset="0"/>
                        </a:rPr>
                        <a:t>OutputMilk</a:t>
                      </a:r>
                      <a:endParaRPr kumimoji="0" lang="en-US" sz="1300" b="1" i="0" u="none" strike="noStrike" cap="none" normalizeH="0" baseline="0" smtClean="0">
                        <a:ln>
                          <a:noFill/>
                        </a:ln>
                        <a:solidFill>
                          <a:schemeClr val="tx1"/>
                        </a:solidFill>
                        <a:effectLst/>
                        <a:latin typeface="Tahoma"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tab pos="360363" algn="l"/>
                        </a:tabLst>
                      </a:pPr>
                      <a:r>
                        <a:rPr kumimoji="0" lang="en-US" sz="1300" b="1" i="0" u="none" strike="noStrike" cap="none" normalizeH="0" baseline="0" smtClean="0">
                          <a:ln>
                            <a:noFill/>
                          </a:ln>
                          <a:solidFill>
                            <a:schemeClr val="tx1"/>
                          </a:solidFill>
                          <a:effectLst/>
                          <a:latin typeface="Tahoma" pitchFamily="34" charset="0"/>
                          <a:cs typeface="Times New Roman" pitchFamily="18" charset="0"/>
                        </a:rPr>
                        <a:t>Milk production (liters)</a:t>
                      </a:r>
                      <a:endParaRPr kumimoji="0" lang="en-US" sz="1300" b="1" i="0" u="none" strike="noStrike" cap="none" normalizeH="0" baseline="0" smtClean="0">
                        <a:ln>
                          <a:noFill/>
                        </a:ln>
                        <a:solidFill>
                          <a:schemeClr val="tx1"/>
                        </a:solidFill>
                        <a:effectLst/>
                        <a:latin typeface="Tahoma"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tab pos="360363" algn="l"/>
                        </a:tabLst>
                      </a:pPr>
                      <a:r>
                        <a:rPr kumimoji="0" lang="en-US" sz="1300" b="1" i="0" u="none" strike="noStrike" cap="none" normalizeH="0" baseline="0" smtClean="0">
                          <a:ln>
                            <a:noFill/>
                          </a:ln>
                          <a:solidFill>
                            <a:schemeClr val="tx1"/>
                          </a:solidFill>
                          <a:effectLst/>
                          <a:latin typeface="Courier New" pitchFamily="49" charset="0"/>
                          <a:ea typeface="Times New Roman" pitchFamily="18" charset="0"/>
                          <a:cs typeface="Courier New" pitchFamily="49" charset="0"/>
                        </a:rPr>
                        <a:t>131,107</a:t>
                      </a:r>
                      <a:endParaRPr kumimoji="0" lang="en-US" sz="1300" b="1" i="0" u="none" strike="noStrike" cap="none" normalizeH="0" baseline="0" smtClean="0">
                        <a:ln>
                          <a:noFill/>
                        </a:ln>
                        <a:solidFill>
                          <a:schemeClr val="tx1"/>
                        </a:solidFill>
                        <a:effectLst/>
                        <a:latin typeface="Tahoma" pitchFamily="34" charset="0"/>
                        <a:ea typeface="Times New Roman" pitchFamily="18" charset="0"/>
                        <a:cs typeface="Courier New" pitchFamily="49"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tab pos="360363" algn="l"/>
                        </a:tabLst>
                      </a:pPr>
                      <a:r>
                        <a:rPr kumimoji="0" lang="en-US" sz="1300" b="1" i="0" u="none" strike="noStrike" cap="none" normalizeH="0" baseline="0" smtClean="0">
                          <a:ln>
                            <a:noFill/>
                          </a:ln>
                          <a:solidFill>
                            <a:schemeClr val="tx1"/>
                          </a:solidFill>
                          <a:effectLst/>
                          <a:latin typeface="Courier New" pitchFamily="49" charset="0"/>
                          <a:ea typeface="Times New Roman" pitchFamily="18" charset="0"/>
                          <a:cs typeface="Courier New" pitchFamily="49" charset="0"/>
                        </a:rPr>
                        <a:t> 92,584</a:t>
                      </a:r>
                      <a:endParaRPr kumimoji="0" lang="en-US" sz="1300" b="1" i="0" u="none" strike="noStrike" cap="none" normalizeH="0" baseline="0" smtClean="0">
                        <a:ln>
                          <a:noFill/>
                        </a:ln>
                        <a:solidFill>
                          <a:schemeClr val="tx1"/>
                        </a:solidFill>
                        <a:effectLst/>
                        <a:latin typeface="Tahoma" pitchFamily="34" charset="0"/>
                        <a:ea typeface="Times New Roman" pitchFamily="18" charset="0"/>
                        <a:cs typeface="Courier New" pitchFamily="49"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tab pos="360363" algn="l"/>
                        </a:tabLst>
                      </a:pPr>
                      <a:r>
                        <a:rPr kumimoji="0" lang="en-US" sz="1300" b="1" i="0" u="none" strike="noStrike" cap="none" normalizeH="0" baseline="0" smtClean="0">
                          <a:ln>
                            <a:noFill/>
                          </a:ln>
                          <a:solidFill>
                            <a:schemeClr val="tx1"/>
                          </a:solidFill>
                          <a:effectLst/>
                          <a:latin typeface="Courier New" pitchFamily="49" charset="0"/>
                          <a:ea typeface="Times New Roman" pitchFamily="18" charset="0"/>
                          <a:cs typeface="Courier New" pitchFamily="49" charset="0"/>
                        </a:rPr>
                        <a:t> 14,410</a:t>
                      </a:r>
                      <a:endParaRPr kumimoji="0" lang="en-US" sz="1300" b="1" i="0" u="none" strike="noStrike" cap="none" normalizeH="0" baseline="0" smtClean="0">
                        <a:ln>
                          <a:noFill/>
                        </a:ln>
                        <a:solidFill>
                          <a:schemeClr val="tx1"/>
                        </a:solidFill>
                        <a:effectLst/>
                        <a:latin typeface="Tahoma" pitchFamily="34" charset="0"/>
                        <a:ea typeface="Times New Roman" pitchFamily="18" charset="0"/>
                        <a:cs typeface="Courier New" pitchFamily="49"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tab pos="360363" algn="l"/>
                        </a:tabLst>
                      </a:pPr>
                      <a:r>
                        <a:rPr kumimoji="0" lang="en-US" sz="1300" b="1" i="0" u="none" strike="noStrike" cap="none" normalizeH="0" baseline="0" smtClean="0">
                          <a:ln>
                            <a:noFill/>
                          </a:ln>
                          <a:solidFill>
                            <a:schemeClr val="tx1"/>
                          </a:solidFill>
                          <a:effectLst/>
                          <a:latin typeface="Courier New" pitchFamily="49" charset="0"/>
                          <a:ea typeface="Times New Roman" pitchFamily="18" charset="0"/>
                          <a:cs typeface="Courier New" pitchFamily="49" charset="0"/>
                        </a:rPr>
                        <a:t>727,281</a:t>
                      </a:r>
                      <a:endParaRPr kumimoji="0" lang="en-US" sz="1300" b="1" i="0" u="none" strike="noStrike" cap="none" normalizeH="0" baseline="0" smtClean="0">
                        <a:ln>
                          <a:noFill/>
                        </a:ln>
                        <a:solidFill>
                          <a:schemeClr val="tx1"/>
                        </a:solidFill>
                        <a:effectLst/>
                        <a:latin typeface="Tahoma" pitchFamily="34" charset="0"/>
                        <a:ea typeface="Times New Roman" pitchFamily="18" charset="0"/>
                        <a:cs typeface="Courier New" pitchFamily="49"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1"/>
                  </a:ext>
                </a:extLst>
              </a:tr>
              <a:tr h="601663">
                <a:tc>
                  <a:txBody>
                    <a:bodyPr/>
                    <a:lstStyle/>
                    <a:p>
                      <a:pPr marL="0" marR="0" lvl="0" indent="0" algn="just" defTabSz="914400" rtl="0" eaLnBrk="1" fontAlgn="base" latinLnBrk="0" hangingPunct="1">
                        <a:lnSpc>
                          <a:spcPct val="100000"/>
                        </a:lnSpc>
                        <a:spcBef>
                          <a:spcPct val="0"/>
                        </a:spcBef>
                        <a:spcAft>
                          <a:spcPct val="0"/>
                        </a:spcAft>
                        <a:buClrTx/>
                        <a:buSzTx/>
                        <a:buFontTx/>
                        <a:buNone/>
                        <a:tabLst>
                          <a:tab pos="360363" algn="l"/>
                        </a:tabLst>
                      </a:pPr>
                      <a:r>
                        <a:rPr kumimoji="0" lang="en-US" sz="1300" b="1" i="0" u="none" strike="noStrike" cap="none" normalizeH="0" baseline="0" smtClean="0">
                          <a:ln>
                            <a:noFill/>
                          </a:ln>
                          <a:solidFill>
                            <a:schemeClr val="tx1"/>
                          </a:solidFill>
                          <a:effectLst/>
                          <a:latin typeface="Tahoma" pitchFamily="34" charset="0"/>
                          <a:cs typeface="Times New Roman" pitchFamily="18" charset="0"/>
                        </a:rPr>
                        <a:t>Input</a:t>
                      </a:r>
                    </a:p>
                    <a:p>
                      <a:pPr marL="0" marR="0" lvl="0" indent="0" algn="just" defTabSz="914400" rtl="0" eaLnBrk="1" fontAlgn="base" latinLnBrk="0" hangingPunct="1">
                        <a:lnSpc>
                          <a:spcPct val="100000"/>
                        </a:lnSpc>
                        <a:spcBef>
                          <a:spcPct val="0"/>
                        </a:spcBef>
                        <a:spcAft>
                          <a:spcPct val="0"/>
                        </a:spcAft>
                        <a:buClrTx/>
                        <a:buSzTx/>
                        <a:buFontTx/>
                        <a:buNone/>
                        <a:tabLst>
                          <a:tab pos="360363" algn="l"/>
                        </a:tabLst>
                      </a:pPr>
                      <a:r>
                        <a:rPr kumimoji="0" lang="en-US" sz="1300" b="1" i="0" u="none" strike="noStrike" cap="none" normalizeH="0" baseline="0" smtClean="0">
                          <a:ln>
                            <a:noFill/>
                          </a:ln>
                          <a:solidFill>
                            <a:schemeClr val="tx1"/>
                          </a:solidFill>
                          <a:effectLst/>
                          <a:latin typeface="Tahoma" pitchFamily="34" charset="0"/>
                          <a:cs typeface="Times New Roman" pitchFamily="18" charset="0"/>
                        </a:rPr>
                        <a:t>Cows</a:t>
                      </a:r>
                      <a:endParaRPr kumimoji="0" lang="en-US" sz="1300" b="1" i="0" u="none" strike="noStrike" cap="none" normalizeH="0" baseline="0" smtClean="0">
                        <a:ln>
                          <a:noFill/>
                        </a:ln>
                        <a:solidFill>
                          <a:schemeClr val="tx1"/>
                        </a:solidFill>
                        <a:effectLst/>
                        <a:latin typeface="Tahoma"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tab pos="360363" algn="l"/>
                        </a:tabLst>
                      </a:pPr>
                      <a:r>
                        <a:rPr kumimoji="0" lang="en-US" sz="1300" b="1" i="0" u="none" strike="noStrike" cap="none" normalizeH="0" baseline="0" smtClean="0">
                          <a:ln>
                            <a:noFill/>
                          </a:ln>
                          <a:solidFill>
                            <a:schemeClr val="tx1"/>
                          </a:solidFill>
                          <a:effectLst/>
                          <a:latin typeface="Tahoma" pitchFamily="34" charset="0"/>
                          <a:cs typeface="Times New Roman" pitchFamily="18" charset="0"/>
                        </a:rPr>
                        <a:t># of milking cows</a:t>
                      </a:r>
                      <a:endParaRPr kumimoji="0" lang="en-US" sz="1300" b="1" i="0" u="none" strike="noStrike" cap="none" normalizeH="0" baseline="0" smtClean="0">
                        <a:ln>
                          <a:noFill/>
                        </a:ln>
                        <a:solidFill>
                          <a:schemeClr val="tx1"/>
                        </a:solidFill>
                        <a:effectLst/>
                        <a:latin typeface="Tahoma"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tab pos="360363" algn="l"/>
                        </a:tabLst>
                      </a:pPr>
                      <a:r>
                        <a:rPr kumimoji="0" lang="en-US" sz="1300" b="1" i="0" u="none" strike="noStrike" cap="none" normalizeH="0" baseline="0" smtClean="0">
                          <a:ln>
                            <a:noFill/>
                          </a:ln>
                          <a:solidFill>
                            <a:schemeClr val="tx1"/>
                          </a:solidFill>
                          <a:effectLst/>
                          <a:latin typeface="Courier New" pitchFamily="49" charset="0"/>
                          <a:ea typeface="Times New Roman" pitchFamily="18" charset="0"/>
                          <a:cs typeface="Courier New" pitchFamily="49" charset="0"/>
                        </a:rPr>
                        <a:t>  22.12</a:t>
                      </a:r>
                      <a:endParaRPr kumimoji="0" lang="en-US" sz="1300" b="1" i="0" u="none" strike="noStrike" cap="none" normalizeH="0" baseline="0" smtClean="0">
                        <a:ln>
                          <a:noFill/>
                        </a:ln>
                        <a:solidFill>
                          <a:schemeClr val="tx1"/>
                        </a:solidFill>
                        <a:effectLst/>
                        <a:latin typeface="Tahoma" pitchFamily="34" charset="0"/>
                        <a:ea typeface="Times New Roman" pitchFamily="18" charset="0"/>
                        <a:cs typeface="Courier New" pitchFamily="49"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tab pos="360363" algn="l"/>
                        </a:tabLst>
                      </a:pPr>
                      <a:r>
                        <a:rPr kumimoji="0" lang="en-US" sz="1300" b="1" i="0" u="none" strike="noStrike" cap="none" normalizeH="0" baseline="0" smtClean="0">
                          <a:ln>
                            <a:noFill/>
                          </a:ln>
                          <a:solidFill>
                            <a:schemeClr val="tx1"/>
                          </a:solidFill>
                          <a:effectLst/>
                          <a:latin typeface="Courier New" pitchFamily="49" charset="0"/>
                          <a:ea typeface="Times New Roman" pitchFamily="18" charset="0"/>
                          <a:cs typeface="Courier New" pitchFamily="49" charset="0"/>
                        </a:rPr>
                        <a:t> 11.27</a:t>
                      </a:r>
                      <a:endParaRPr kumimoji="0" lang="en-US" sz="1300" b="1" i="0" u="none" strike="noStrike" cap="none" normalizeH="0" baseline="0" smtClean="0">
                        <a:ln>
                          <a:noFill/>
                        </a:ln>
                        <a:solidFill>
                          <a:schemeClr val="tx1"/>
                        </a:solidFill>
                        <a:effectLst/>
                        <a:latin typeface="Tahoma" pitchFamily="34" charset="0"/>
                        <a:ea typeface="Times New Roman" pitchFamily="18" charset="0"/>
                        <a:cs typeface="Courier New" pitchFamily="49"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tab pos="360363" algn="l"/>
                        </a:tabLst>
                      </a:pPr>
                      <a:r>
                        <a:rPr kumimoji="0" lang="en-US" sz="1300" b="1" i="0" u="none" strike="noStrike" cap="none" normalizeH="0" baseline="0" smtClean="0">
                          <a:ln>
                            <a:noFill/>
                          </a:ln>
                          <a:solidFill>
                            <a:schemeClr val="tx1"/>
                          </a:solidFill>
                          <a:effectLst/>
                          <a:latin typeface="Courier New" pitchFamily="49" charset="0"/>
                          <a:ea typeface="Times New Roman" pitchFamily="18" charset="0"/>
                          <a:cs typeface="Courier New" pitchFamily="49" charset="0"/>
                        </a:rPr>
                        <a:t>  4.5</a:t>
                      </a:r>
                      <a:endParaRPr kumimoji="0" lang="en-US" sz="1300" b="1" i="0" u="none" strike="noStrike" cap="none" normalizeH="0" baseline="0" smtClean="0">
                        <a:ln>
                          <a:noFill/>
                        </a:ln>
                        <a:solidFill>
                          <a:schemeClr val="tx1"/>
                        </a:solidFill>
                        <a:effectLst/>
                        <a:latin typeface="Tahoma" pitchFamily="34" charset="0"/>
                        <a:ea typeface="Times New Roman" pitchFamily="18" charset="0"/>
                        <a:cs typeface="Courier New" pitchFamily="49"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tab pos="360363" algn="l"/>
                        </a:tabLst>
                      </a:pPr>
                      <a:r>
                        <a:rPr kumimoji="0" lang="en-US" sz="1300" b="1" i="0" u="none" strike="noStrike" cap="none" normalizeH="0" baseline="0" smtClean="0">
                          <a:ln>
                            <a:noFill/>
                          </a:ln>
                          <a:solidFill>
                            <a:schemeClr val="tx1"/>
                          </a:solidFill>
                          <a:effectLst/>
                          <a:latin typeface="Courier New" pitchFamily="49" charset="0"/>
                          <a:ea typeface="Times New Roman" pitchFamily="18" charset="0"/>
                          <a:cs typeface="Courier New" pitchFamily="49" charset="0"/>
                        </a:rPr>
                        <a:t>  82.3</a:t>
                      </a:r>
                      <a:endParaRPr kumimoji="0" lang="en-US" sz="1300" b="1" i="0" u="none" strike="noStrike" cap="none" normalizeH="0" baseline="0" smtClean="0">
                        <a:ln>
                          <a:noFill/>
                        </a:ln>
                        <a:solidFill>
                          <a:schemeClr val="tx1"/>
                        </a:solidFill>
                        <a:effectLst/>
                        <a:latin typeface="Tahoma" pitchFamily="34" charset="0"/>
                        <a:ea typeface="Times New Roman" pitchFamily="18" charset="0"/>
                        <a:cs typeface="Courier New" pitchFamily="49"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2"/>
                  </a:ext>
                </a:extLst>
              </a:tr>
              <a:tr h="603250">
                <a:tc>
                  <a:txBody>
                    <a:bodyPr/>
                    <a:lstStyle/>
                    <a:p>
                      <a:pPr marL="0" marR="0" lvl="0" indent="0" algn="just" defTabSz="914400" rtl="0" eaLnBrk="1" fontAlgn="base" latinLnBrk="0" hangingPunct="1">
                        <a:lnSpc>
                          <a:spcPct val="100000"/>
                        </a:lnSpc>
                        <a:spcBef>
                          <a:spcPct val="0"/>
                        </a:spcBef>
                        <a:spcAft>
                          <a:spcPct val="0"/>
                        </a:spcAft>
                        <a:buClrTx/>
                        <a:buSzTx/>
                        <a:buFontTx/>
                        <a:buNone/>
                        <a:tabLst>
                          <a:tab pos="360363" algn="l"/>
                        </a:tabLst>
                      </a:pPr>
                      <a:r>
                        <a:rPr kumimoji="0" lang="en-US" sz="1300" b="1" i="0" u="none" strike="noStrike" cap="none" normalizeH="0" baseline="0" smtClean="0">
                          <a:ln>
                            <a:noFill/>
                          </a:ln>
                          <a:solidFill>
                            <a:schemeClr val="tx1"/>
                          </a:solidFill>
                          <a:effectLst/>
                          <a:latin typeface="Tahoma" pitchFamily="34" charset="0"/>
                          <a:cs typeface="Times New Roman" pitchFamily="18" charset="0"/>
                        </a:rPr>
                        <a:t>Input</a:t>
                      </a:r>
                    </a:p>
                    <a:p>
                      <a:pPr marL="0" marR="0" lvl="0" indent="0" algn="just" defTabSz="914400" rtl="0" eaLnBrk="1" fontAlgn="base" latinLnBrk="0" hangingPunct="1">
                        <a:lnSpc>
                          <a:spcPct val="100000"/>
                        </a:lnSpc>
                        <a:spcBef>
                          <a:spcPct val="0"/>
                        </a:spcBef>
                        <a:spcAft>
                          <a:spcPct val="0"/>
                        </a:spcAft>
                        <a:buClrTx/>
                        <a:buSzTx/>
                        <a:buFontTx/>
                        <a:buNone/>
                        <a:tabLst>
                          <a:tab pos="360363" algn="l"/>
                        </a:tabLst>
                      </a:pPr>
                      <a:r>
                        <a:rPr kumimoji="0" lang="en-US" sz="1300" b="1" i="0" u="none" strike="noStrike" cap="none" normalizeH="0" baseline="0" smtClean="0">
                          <a:ln>
                            <a:noFill/>
                          </a:ln>
                          <a:solidFill>
                            <a:schemeClr val="tx1"/>
                          </a:solidFill>
                          <a:effectLst/>
                          <a:latin typeface="Tahoma" pitchFamily="34" charset="0"/>
                          <a:cs typeface="Times New Roman" pitchFamily="18" charset="0"/>
                        </a:rPr>
                        <a:t>Labor</a:t>
                      </a:r>
                      <a:endParaRPr kumimoji="0" lang="en-US" sz="1300" b="1" i="0" u="none" strike="noStrike" cap="none" normalizeH="0" baseline="0" smtClean="0">
                        <a:ln>
                          <a:noFill/>
                        </a:ln>
                        <a:solidFill>
                          <a:schemeClr val="tx1"/>
                        </a:solidFill>
                        <a:effectLst/>
                        <a:latin typeface="Tahoma"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tab pos="360363" algn="l"/>
                        </a:tabLst>
                      </a:pPr>
                      <a:r>
                        <a:rPr kumimoji="0" lang="en-US" sz="1300" b="1" i="0" u="none" strike="noStrike" cap="none" normalizeH="0" baseline="0" smtClean="0">
                          <a:ln>
                            <a:noFill/>
                          </a:ln>
                          <a:solidFill>
                            <a:schemeClr val="tx1"/>
                          </a:solidFill>
                          <a:effectLst/>
                          <a:latin typeface="Tahoma" pitchFamily="34" charset="0"/>
                          <a:cs typeface="Times New Roman" pitchFamily="18" charset="0"/>
                        </a:rPr>
                        <a:t># man-equivalent units</a:t>
                      </a:r>
                      <a:endParaRPr kumimoji="0" lang="en-US" sz="1300" b="1" i="0" u="none" strike="noStrike" cap="none" normalizeH="0" baseline="0" smtClean="0">
                        <a:ln>
                          <a:noFill/>
                        </a:ln>
                        <a:solidFill>
                          <a:schemeClr val="tx1"/>
                        </a:solidFill>
                        <a:effectLst/>
                        <a:latin typeface="Tahoma"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tab pos="360363" algn="l"/>
                        </a:tabLst>
                      </a:pPr>
                      <a:r>
                        <a:rPr kumimoji="0" lang="en-US" sz="1300" b="1" i="0" u="none" strike="noStrike" cap="none" normalizeH="0" baseline="0" smtClean="0">
                          <a:ln>
                            <a:noFill/>
                          </a:ln>
                          <a:solidFill>
                            <a:schemeClr val="tx1"/>
                          </a:solidFill>
                          <a:effectLst/>
                          <a:latin typeface="Courier New" pitchFamily="49" charset="0"/>
                          <a:ea typeface="Times New Roman" pitchFamily="18" charset="0"/>
                          <a:cs typeface="Courier New" pitchFamily="49" charset="0"/>
                        </a:rPr>
                        <a:t>  1.67</a:t>
                      </a:r>
                      <a:endParaRPr kumimoji="0" lang="en-US" sz="1300" b="1" i="0" u="none" strike="noStrike" cap="none" normalizeH="0" baseline="0" smtClean="0">
                        <a:ln>
                          <a:noFill/>
                        </a:ln>
                        <a:solidFill>
                          <a:schemeClr val="tx1"/>
                        </a:solidFill>
                        <a:effectLst/>
                        <a:latin typeface="Tahoma" pitchFamily="34" charset="0"/>
                        <a:ea typeface="Times New Roman" pitchFamily="18" charset="0"/>
                        <a:cs typeface="Courier New" pitchFamily="49"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tab pos="360363" algn="l"/>
                        </a:tabLst>
                      </a:pPr>
                      <a:r>
                        <a:rPr kumimoji="0" lang="en-US" sz="1300" b="1" i="0" u="none" strike="noStrike" cap="none" normalizeH="0" baseline="0" smtClean="0">
                          <a:ln>
                            <a:noFill/>
                          </a:ln>
                          <a:solidFill>
                            <a:schemeClr val="tx1"/>
                          </a:solidFill>
                          <a:effectLst/>
                          <a:latin typeface="Courier New" pitchFamily="49" charset="0"/>
                          <a:ea typeface="Times New Roman" pitchFamily="18" charset="0"/>
                          <a:cs typeface="Courier New" pitchFamily="49" charset="0"/>
                        </a:rPr>
                        <a:t>  0.55</a:t>
                      </a:r>
                      <a:endParaRPr kumimoji="0" lang="en-US" sz="1300" b="1" i="0" u="none" strike="noStrike" cap="none" normalizeH="0" baseline="0" smtClean="0">
                        <a:ln>
                          <a:noFill/>
                        </a:ln>
                        <a:solidFill>
                          <a:schemeClr val="tx1"/>
                        </a:solidFill>
                        <a:effectLst/>
                        <a:latin typeface="Tahoma" pitchFamily="34" charset="0"/>
                        <a:ea typeface="Times New Roman" pitchFamily="18" charset="0"/>
                        <a:cs typeface="Courier New" pitchFamily="49"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tab pos="360363" algn="l"/>
                        </a:tabLst>
                      </a:pPr>
                      <a:r>
                        <a:rPr kumimoji="0" lang="en-US" sz="1300" b="1" i="0" u="none" strike="noStrike" cap="none" normalizeH="0" baseline="0" smtClean="0">
                          <a:ln>
                            <a:noFill/>
                          </a:ln>
                          <a:solidFill>
                            <a:schemeClr val="tx1"/>
                          </a:solidFill>
                          <a:effectLst/>
                          <a:latin typeface="Courier New" pitchFamily="49" charset="0"/>
                          <a:ea typeface="Times New Roman" pitchFamily="18" charset="0"/>
                          <a:cs typeface="Courier New" pitchFamily="49" charset="0"/>
                        </a:rPr>
                        <a:t>  1.0</a:t>
                      </a:r>
                      <a:endParaRPr kumimoji="0" lang="en-US" sz="1300" b="1" i="0" u="none" strike="noStrike" cap="none" normalizeH="0" baseline="0" smtClean="0">
                        <a:ln>
                          <a:noFill/>
                        </a:ln>
                        <a:solidFill>
                          <a:schemeClr val="tx1"/>
                        </a:solidFill>
                        <a:effectLst/>
                        <a:latin typeface="Tahoma" pitchFamily="34" charset="0"/>
                        <a:ea typeface="Times New Roman" pitchFamily="18" charset="0"/>
                        <a:cs typeface="Courier New" pitchFamily="49"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tab pos="360363" algn="l"/>
                        </a:tabLst>
                      </a:pPr>
                      <a:r>
                        <a:rPr kumimoji="0" lang="en-US" sz="1300" b="1" i="0" u="none" strike="noStrike" cap="none" normalizeH="0" baseline="0" smtClean="0">
                          <a:ln>
                            <a:noFill/>
                          </a:ln>
                          <a:solidFill>
                            <a:schemeClr val="tx1"/>
                          </a:solidFill>
                          <a:effectLst/>
                          <a:latin typeface="Courier New" pitchFamily="49" charset="0"/>
                          <a:ea typeface="Times New Roman" pitchFamily="18" charset="0"/>
                          <a:cs typeface="Courier New" pitchFamily="49" charset="0"/>
                        </a:rPr>
                        <a:t>   4.0</a:t>
                      </a:r>
                      <a:endParaRPr kumimoji="0" lang="en-US" sz="1300" b="1" i="0" u="none" strike="noStrike" cap="none" normalizeH="0" baseline="0" smtClean="0">
                        <a:ln>
                          <a:noFill/>
                        </a:ln>
                        <a:solidFill>
                          <a:schemeClr val="tx1"/>
                        </a:solidFill>
                        <a:effectLst/>
                        <a:latin typeface="Tahoma" pitchFamily="34" charset="0"/>
                        <a:ea typeface="Times New Roman" pitchFamily="18" charset="0"/>
                        <a:cs typeface="Courier New" pitchFamily="49"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3"/>
                  </a:ext>
                </a:extLst>
              </a:tr>
              <a:tr h="604838">
                <a:tc>
                  <a:txBody>
                    <a:bodyPr/>
                    <a:lstStyle/>
                    <a:p>
                      <a:pPr marL="0" marR="0" lvl="0" indent="0" algn="just" defTabSz="914400" rtl="0" eaLnBrk="1" fontAlgn="base" latinLnBrk="0" hangingPunct="1">
                        <a:lnSpc>
                          <a:spcPct val="100000"/>
                        </a:lnSpc>
                        <a:spcBef>
                          <a:spcPct val="0"/>
                        </a:spcBef>
                        <a:spcAft>
                          <a:spcPct val="0"/>
                        </a:spcAft>
                        <a:buClrTx/>
                        <a:buSzTx/>
                        <a:buFontTx/>
                        <a:buNone/>
                        <a:tabLst>
                          <a:tab pos="360363" algn="l"/>
                        </a:tabLst>
                      </a:pPr>
                      <a:r>
                        <a:rPr kumimoji="0" lang="en-US" sz="1300" b="1" i="0" u="none" strike="noStrike" cap="none" normalizeH="0" baseline="0" smtClean="0">
                          <a:ln>
                            <a:noFill/>
                          </a:ln>
                          <a:solidFill>
                            <a:schemeClr val="tx1"/>
                          </a:solidFill>
                          <a:effectLst/>
                          <a:latin typeface="Tahoma" pitchFamily="34" charset="0"/>
                          <a:cs typeface="Times New Roman" pitchFamily="18" charset="0"/>
                        </a:rPr>
                        <a:t>Input</a:t>
                      </a:r>
                    </a:p>
                    <a:p>
                      <a:pPr marL="0" marR="0" lvl="0" indent="0" algn="just" defTabSz="914400" rtl="0" eaLnBrk="1" fontAlgn="base" latinLnBrk="0" hangingPunct="1">
                        <a:lnSpc>
                          <a:spcPct val="100000"/>
                        </a:lnSpc>
                        <a:spcBef>
                          <a:spcPct val="0"/>
                        </a:spcBef>
                        <a:spcAft>
                          <a:spcPct val="0"/>
                        </a:spcAft>
                        <a:buClrTx/>
                        <a:buSzTx/>
                        <a:buFontTx/>
                        <a:buNone/>
                        <a:tabLst>
                          <a:tab pos="360363" algn="l"/>
                        </a:tabLst>
                      </a:pPr>
                      <a:r>
                        <a:rPr kumimoji="0" lang="en-US" sz="1300" b="1" i="0" u="none" strike="noStrike" cap="none" normalizeH="0" baseline="0" smtClean="0">
                          <a:ln>
                            <a:noFill/>
                          </a:ln>
                          <a:solidFill>
                            <a:schemeClr val="tx1"/>
                          </a:solidFill>
                          <a:effectLst/>
                          <a:latin typeface="Tahoma" pitchFamily="34" charset="0"/>
                          <a:cs typeface="Times New Roman" pitchFamily="18" charset="0"/>
                        </a:rPr>
                        <a:t>Land</a:t>
                      </a:r>
                      <a:endParaRPr kumimoji="0" lang="en-US" sz="1300" b="1" i="0" u="none" strike="noStrike" cap="none" normalizeH="0" baseline="0" smtClean="0">
                        <a:ln>
                          <a:noFill/>
                        </a:ln>
                        <a:solidFill>
                          <a:schemeClr val="tx1"/>
                        </a:solidFill>
                        <a:effectLst/>
                        <a:latin typeface="Tahoma"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tab pos="360363" algn="l"/>
                        </a:tabLst>
                      </a:pPr>
                      <a:r>
                        <a:rPr kumimoji="0" lang="en-US" sz="1300" b="1" i="0" u="none" strike="noStrike" cap="none" normalizeH="0" baseline="0" smtClean="0">
                          <a:ln>
                            <a:noFill/>
                          </a:ln>
                          <a:solidFill>
                            <a:schemeClr val="tx1"/>
                          </a:solidFill>
                          <a:effectLst/>
                          <a:latin typeface="Tahoma" pitchFamily="34" charset="0"/>
                          <a:cs typeface="Times New Roman" pitchFamily="18" charset="0"/>
                        </a:rPr>
                        <a:t>Hectares of land devoted to pasture and crops.</a:t>
                      </a:r>
                      <a:endParaRPr kumimoji="0" lang="en-US" sz="1300" b="1" i="0" u="none" strike="noStrike" cap="none" normalizeH="0" baseline="0" smtClean="0">
                        <a:ln>
                          <a:noFill/>
                        </a:ln>
                        <a:solidFill>
                          <a:schemeClr val="tx1"/>
                        </a:solidFill>
                        <a:effectLst/>
                        <a:latin typeface="Tahoma"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tab pos="360363" algn="l"/>
                        </a:tabLst>
                      </a:pPr>
                      <a:r>
                        <a:rPr kumimoji="0" lang="en-US" sz="1300" b="1" i="0" u="none" strike="noStrike" cap="none" normalizeH="0" baseline="0" smtClean="0">
                          <a:ln>
                            <a:noFill/>
                          </a:ln>
                          <a:solidFill>
                            <a:schemeClr val="tx1"/>
                          </a:solidFill>
                          <a:effectLst/>
                          <a:latin typeface="Courier New" pitchFamily="49" charset="0"/>
                          <a:ea typeface="Times New Roman" pitchFamily="18" charset="0"/>
                          <a:cs typeface="Courier New" pitchFamily="49" charset="0"/>
                        </a:rPr>
                        <a:t>  12.99</a:t>
                      </a:r>
                      <a:endParaRPr kumimoji="0" lang="en-US" sz="1300" b="1" i="0" u="none" strike="noStrike" cap="none" normalizeH="0" baseline="0" smtClean="0">
                        <a:ln>
                          <a:noFill/>
                        </a:ln>
                        <a:solidFill>
                          <a:schemeClr val="tx1"/>
                        </a:solidFill>
                        <a:effectLst/>
                        <a:latin typeface="Tahoma" pitchFamily="34" charset="0"/>
                        <a:ea typeface="Times New Roman" pitchFamily="18" charset="0"/>
                        <a:cs typeface="Courier New" pitchFamily="49"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tab pos="360363" algn="l"/>
                        </a:tabLst>
                      </a:pPr>
                      <a:r>
                        <a:rPr kumimoji="0" lang="en-US" sz="1300" b="1" i="0" u="none" strike="noStrike" cap="none" normalizeH="0" baseline="0" smtClean="0">
                          <a:ln>
                            <a:noFill/>
                          </a:ln>
                          <a:solidFill>
                            <a:schemeClr val="tx1"/>
                          </a:solidFill>
                          <a:effectLst/>
                          <a:latin typeface="Courier New" pitchFamily="49" charset="0"/>
                          <a:ea typeface="Times New Roman" pitchFamily="18" charset="0"/>
                          <a:cs typeface="Courier New" pitchFamily="49" charset="0"/>
                        </a:rPr>
                        <a:t>  6.17</a:t>
                      </a:r>
                      <a:endParaRPr kumimoji="0" lang="en-US" sz="1300" b="1" i="0" u="none" strike="noStrike" cap="none" normalizeH="0" baseline="0" smtClean="0">
                        <a:ln>
                          <a:noFill/>
                        </a:ln>
                        <a:solidFill>
                          <a:schemeClr val="tx1"/>
                        </a:solidFill>
                        <a:effectLst/>
                        <a:latin typeface="Tahoma" pitchFamily="34" charset="0"/>
                        <a:ea typeface="Times New Roman" pitchFamily="18" charset="0"/>
                        <a:cs typeface="Courier New" pitchFamily="49"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tab pos="360363" algn="l"/>
                        </a:tabLst>
                      </a:pPr>
                      <a:r>
                        <a:rPr kumimoji="0" lang="en-US" sz="1300" b="1" i="0" u="none" strike="noStrike" cap="none" normalizeH="0" baseline="0" smtClean="0">
                          <a:ln>
                            <a:noFill/>
                          </a:ln>
                          <a:solidFill>
                            <a:schemeClr val="tx1"/>
                          </a:solidFill>
                          <a:effectLst/>
                          <a:latin typeface="Courier New" pitchFamily="49" charset="0"/>
                          <a:ea typeface="Times New Roman" pitchFamily="18" charset="0"/>
                          <a:cs typeface="Courier New" pitchFamily="49" charset="0"/>
                        </a:rPr>
                        <a:t>  2.0</a:t>
                      </a:r>
                      <a:endParaRPr kumimoji="0" lang="en-US" sz="1300" b="1" i="0" u="none" strike="noStrike" cap="none" normalizeH="0" baseline="0" smtClean="0">
                        <a:ln>
                          <a:noFill/>
                        </a:ln>
                        <a:solidFill>
                          <a:schemeClr val="tx1"/>
                        </a:solidFill>
                        <a:effectLst/>
                        <a:latin typeface="Tahoma" pitchFamily="34" charset="0"/>
                        <a:ea typeface="Times New Roman" pitchFamily="18" charset="0"/>
                        <a:cs typeface="Courier New" pitchFamily="49"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tab pos="360363" algn="l"/>
                        </a:tabLst>
                      </a:pPr>
                      <a:r>
                        <a:rPr kumimoji="0" lang="en-US" sz="1300" b="1" i="0" u="none" strike="noStrike" cap="none" normalizeH="0" baseline="0" smtClean="0">
                          <a:ln>
                            <a:noFill/>
                          </a:ln>
                          <a:solidFill>
                            <a:schemeClr val="tx1"/>
                          </a:solidFill>
                          <a:effectLst/>
                          <a:latin typeface="Courier New" pitchFamily="49" charset="0"/>
                          <a:ea typeface="Times New Roman" pitchFamily="18" charset="0"/>
                          <a:cs typeface="Courier New" pitchFamily="49" charset="0"/>
                        </a:rPr>
                        <a:t>  45.1</a:t>
                      </a:r>
                      <a:endParaRPr kumimoji="0" lang="en-US" sz="1300" b="1" i="0" u="none" strike="noStrike" cap="none" normalizeH="0" baseline="0" smtClean="0">
                        <a:ln>
                          <a:noFill/>
                        </a:ln>
                        <a:solidFill>
                          <a:schemeClr val="tx1"/>
                        </a:solidFill>
                        <a:effectLst/>
                        <a:latin typeface="Tahoma" pitchFamily="34" charset="0"/>
                        <a:ea typeface="Times New Roman" pitchFamily="18" charset="0"/>
                        <a:cs typeface="Courier New" pitchFamily="49"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4"/>
                  </a:ext>
                </a:extLst>
              </a:tr>
              <a:tr h="685800">
                <a:tc>
                  <a:txBody>
                    <a:bodyPr/>
                    <a:lstStyle/>
                    <a:p>
                      <a:pPr marL="0" marR="0" lvl="0" indent="0" algn="l" defTabSz="914400" rtl="0" eaLnBrk="1" fontAlgn="base" latinLnBrk="0" hangingPunct="1">
                        <a:lnSpc>
                          <a:spcPct val="100000"/>
                        </a:lnSpc>
                        <a:spcBef>
                          <a:spcPct val="0"/>
                        </a:spcBef>
                        <a:spcAft>
                          <a:spcPct val="0"/>
                        </a:spcAft>
                        <a:buClrTx/>
                        <a:buSzTx/>
                        <a:buFontTx/>
                        <a:buNone/>
                        <a:tabLst>
                          <a:tab pos="360363" algn="l"/>
                        </a:tabLst>
                      </a:pPr>
                      <a:r>
                        <a:rPr kumimoji="0" lang="en-US" sz="1300" b="1" i="0" u="none" strike="noStrike" cap="none" normalizeH="0" baseline="0" smtClean="0">
                          <a:ln>
                            <a:noFill/>
                          </a:ln>
                          <a:solidFill>
                            <a:schemeClr val="tx1"/>
                          </a:solidFill>
                          <a:effectLst/>
                          <a:latin typeface="Tahoma" pitchFamily="34" charset="0"/>
                          <a:cs typeface="Times New Roman" pitchFamily="18" charset="0"/>
                        </a:rPr>
                        <a:t>Input</a:t>
                      </a:r>
                      <a:br>
                        <a:rPr kumimoji="0" lang="en-US" sz="1300" b="1" i="0" u="none" strike="noStrike" cap="none" normalizeH="0" baseline="0" smtClean="0">
                          <a:ln>
                            <a:noFill/>
                          </a:ln>
                          <a:solidFill>
                            <a:schemeClr val="tx1"/>
                          </a:solidFill>
                          <a:effectLst/>
                          <a:latin typeface="Tahoma" pitchFamily="34" charset="0"/>
                          <a:cs typeface="Times New Roman" pitchFamily="18" charset="0"/>
                        </a:rPr>
                      </a:br>
                      <a:r>
                        <a:rPr kumimoji="0" lang="en-US" sz="1300" b="1" i="0" u="none" strike="noStrike" cap="none" normalizeH="0" baseline="0" smtClean="0">
                          <a:ln>
                            <a:noFill/>
                          </a:ln>
                          <a:solidFill>
                            <a:schemeClr val="tx1"/>
                          </a:solidFill>
                          <a:effectLst/>
                          <a:latin typeface="Tahoma" pitchFamily="34" charset="0"/>
                          <a:cs typeface="Times New Roman" pitchFamily="18" charset="0"/>
                        </a:rPr>
                        <a:t>Feed</a:t>
                      </a:r>
                      <a:endParaRPr kumimoji="0" lang="en-US" sz="1300" b="1" i="0" u="none" strike="noStrike" cap="none" normalizeH="0" baseline="0" smtClean="0">
                        <a:ln>
                          <a:noFill/>
                        </a:ln>
                        <a:solidFill>
                          <a:schemeClr val="tx1"/>
                        </a:solidFill>
                        <a:effectLst/>
                        <a:latin typeface="Tahoma"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tab pos="360363" algn="l"/>
                        </a:tabLst>
                      </a:pPr>
                      <a:r>
                        <a:rPr kumimoji="0" lang="en-US" sz="1300" b="1" i="0" u="none" strike="noStrike" cap="none" normalizeH="0" baseline="0" smtClean="0">
                          <a:ln>
                            <a:noFill/>
                          </a:ln>
                          <a:solidFill>
                            <a:schemeClr val="tx1"/>
                          </a:solidFill>
                          <a:effectLst/>
                          <a:latin typeface="Tahoma" pitchFamily="34" charset="0"/>
                          <a:cs typeface="Times New Roman" pitchFamily="18" charset="0"/>
                        </a:rPr>
                        <a:t>Total amount of feedstuffs fed to dairy cows (Kg)</a:t>
                      </a:r>
                      <a:endParaRPr kumimoji="0" lang="en-US" sz="1300" b="1" i="0" u="none" strike="noStrike" cap="none" normalizeH="0" baseline="0" smtClean="0">
                        <a:ln>
                          <a:noFill/>
                        </a:ln>
                        <a:solidFill>
                          <a:schemeClr val="tx1"/>
                        </a:solidFill>
                        <a:effectLst/>
                        <a:latin typeface="Tahoma"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tab pos="360363" algn="l"/>
                        </a:tabLst>
                      </a:pPr>
                      <a:r>
                        <a:rPr kumimoji="0" lang="en-US" sz="1300" b="1" i="0" u="none" strike="noStrike" cap="none" normalizeH="0" baseline="0" smtClean="0">
                          <a:ln>
                            <a:noFill/>
                          </a:ln>
                          <a:solidFill>
                            <a:schemeClr val="tx1"/>
                          </a:solidFill>
                          <a:effectLst/>
                          <a:latin typeface="Courier New" pitchFamily="49" charset="0"/>
                          <a:ea typeface="Times New Roman" pitchFamily="18" charset="0"/>
                          <a:cs typeface="Courier New" pitchFamily="49" charset="0"/>
                        </a:rPr>
                        <a:t> 57,941</a:t>
                      </a:r>
                      <a:endParaRPr kumimoji="0" lang="en-US" sz="1300" b="1" i="0" u="none" strike="noStrike" cap="none" normalizeH="0" baseline="0" smtClean="0">
                        <a:ln>
                          <a:noFill/>
                        </a:ln>
                        <a:solidFill>
                          <a:schemeClr val="tx1"/>
                        </a:solidFill>
                        <a:effectLst/>
                        <a:latin typeface="Tahoma" pitchFamily="34" charset="0"/>
                        <a:ea typeface="Times New Roman" pitchFamily="18" charset="0"/>
                        <a:cs typeface="Courier New" pitchFamily="49"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tab pos="360363" algn="l"/>
                        </a:tabLst>
                      </a:pPr>
                      <a:r>
                        <a:rPr kumimoji="0" lang="en-US" sz="1300" b="1" i="0" u="none" strike="noStrike" cap="none" normalizeH="0" baseline="0" smtClean="0">
                          <a:ln>
                            <a:noFill/>
                          </a:ln>
                          <a:solidFill>
                            <a:schemeClr val="tx1"/>
                          </a:solidFill>
                          <a:effectLst/>
                          <a:latin typeface="Courier New" pitchFamily="49" charset="0"/>
                          <a:ea typeface="Times New Roman" pitchFamily="18" charset="0"/>
                          <a:cs typeface="Courier New" pitchFamily="49" charset="0"/>
                        </a:rPr>
                        <a:t>47,981</a:t>
                      </a:r>
                      <a:endParaRPr kumimoji="0" lang="en-US" sz="1300" b="1" i="0" u="none" strike="noStrike" cap="none" normalizeH="0" baseline="0" smtClean="0">
                        <a:ln>
                          <a:noFill/>
                        </a:ln>
                        <a:solidFill>
                          <a:schemeClr val="tx1"/>
                        </a:solidFill>
                        <a:effectLst/>
                        <a:latin typeface="Tahoma" pitchFamily="34" charset="0"/>
                        <a:ea typeface="Times New Roman" pitchFamily="18" charset="0"/>
                        <a:cs typeface="Courier New" pitchFamily="49"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tab pos="360363" algn="l"/>
                        </a:tabLst>
                      </a:pPr>
                      <a:r>
                        <a:rPr kumimoji="0" lang="en-US" sz="1300" b="1" i="0" u="none" strike="noStrike" cap="none" normalizeH="0" baseline="0" smtClean="0">
                          <a:ln>
                            <a:noFill/>
                          </a:ln>
                          <a:solidFill>
                            <a:schemeClr val="tx1"/>
                          </a:solidFill>
                          <a:effectLst/>
                          <a:latin typeface="Courier New" pitchFamily="49" charset="0"/>
                          <a:ea typeface="Times New Roman" pitchFamily="18" charset="0"/>
                          <a:cs typeface="Courier New" pitchFamily="49" charset="0"/>
                        </a:rPr>
                        <a:t>3,924.14</a:t>
                      </a:r>
                      <a:endParaRPr kumimoji="0" lang="en-US" sz="1300" b="1" i="0" u="none" strike="noStrike" cap="none" normalizeH="0" baseline="0" smtClean="0">
                        <a:ln>
                          <a:noFill/>
                        </a:ln>
                        <a:solidFill>
                          <a:schemeClr val="tx1"/>
                        </a:solidFill>
                        <a:effectLst/>
                        <a:latin typeface="Tahoma" pitchFamily="34" charset="0"/>
                        <a:ea typeface="Times New Roman" pitchFamily="18" charset="0"/>
                        <a:cs typeface="Courier New" pitchFamily="49"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tab pos="360363" algn="l"/>
                        </a:tabLst>
                      </a:pPr>
                      <a:r>
                        <a:rPr kumimoji="0" lang="en-US" sz="1300" b="1" i="0" u="none" strike="noStrike" cap="none" normalizeH="0" baseline="0" smtClean="0">
                          <a:ln>
                            <a:noFill/>
                          </a:ln>
                          <a:solidFill>
                            <a:schemeClr val="tx1"/>
                          </a:solidFill>
                          <a:effectLst/>
                          <a:latin typeface="Courier New" pitchFamily="49" charset="0"/>
                          <a:ea typeface="Times New Roman" pitchFamily="18" charset="0"/>
                          <a:cs typeface="Courier New" pitchFamily="49" charset="0"/>
                        </a:rPr>
                        <a:t> 376,732</a:t>
                      </a:r>
                      <a:endParaRPr kumimoji="0" lang="en-US" sz="1300" b="1" i="0" u="none" strike="noStrike" cap="none" normalizeH="0" baseline="0" smtClean="0">
                        <a:ln>
                          <a:noFill/>
                        </a:ln>
                        <a:solidFill>
                          <a:schemeClr val="tx1"/>
                        </a:solidFill>
                        <a:effectLst/>
                        <a:latin typeface="Tahoma" pitchFamily="34" charset="0"/>
                        <a:ea typeface="Times New Roman" pitchFamily="18" charset="0"/>
                        <a:cs typeface="Courier New" pitchFamily="49"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5"/>
                  </a:ext>
                </a:extLst>
              </a:tr>
            </a:tbl>
          </a:graphicData>
        </a:graphic>
      </p:graphicFrame>
      <p:sp>
        <p:nvSpPr>
          <p:cNvPr id="63543" name="Rectangle 55"/>
          <p:cNvSpPr>
            <a:spLocks noChangeArrowheads="1"/>
          </p:cNvSpPr>
          <p:nvPr/>
        </p:nvSpPr>
        <p:spPr bwMode="auto">
          <a:xfrm>
            <a:off x="0" y="4781550"/>
            <a:ext cx="9144000" cy="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eaLnBrk="1" hangingPunct="1"/>
            <a:endParaRPr lang="en-US" altLang="en-US">
              <a:latin typeface="Arial" panose="020B0604020202020204" pitchFamily="34" charset="0"/>
            </a:endParaRPr>
          </a:p>
        </p:txBody>
      </p:sp>
      <p:sp>
        <p:nvSpPr>
          <p:cNvPr id="63544" name="Text Box 56"/>
          <p:cNvSpPr txBox="1">
            <a:spLocks noChangeArrowheads="1"/>
          </p:cNvSpPr>
          <p:nvPr/>
        </p:nvSpPr>
        <p:spPr bwMode="auto">
          <a:xfrm>
            <a:off x="2209800" y="1295400"/>
            <a:ext cx="4495800" cy="3667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eaLnBrk="1" hangingPunct="1">
              <a:spcBef>
                <a:spcPct val="50000"/>
              </a:spcBef>
            </a:pPr>
            <a:r>
              <a:rPr lang="en-US" altLang="en-US" b="1">
                <a:latin typeface="Arial" panose="020B0604020202020204" pitchFamily="34" charset="0"/>
              </a:rPr>
              <a:t>N = 247 farms, T = 6 years (1993-1998)</a:t>
            </a:r>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p:txBody>
          <a:bodyPr/>
          <a:lstStyle/>
          <a:p>
            <a:pPr eaLnBrk="1" hangingPunct="1"/>
            <a:r>
              <a:rPr lang="en-US" altLang="en-US" smtClean="0"/>
              <a:t>Application</a:t>
            </a:r>
          </a:p>
        </p:txBody>
      </p:sp>
      <p:sp>
        <p:nvSpPr>
          <p:cNvPr id="65539" name="Rectangle 3"/>
          <p:cNvSpPr>
            <a:spLocks noGrp="1" noChangeArrowheads="1"/>
          </p:cNvSpPr>
          <p:nvPr>
            <p:ph type="body" idx="1"/>
          </p:nvPr>
        </p:nvSpPr>
        <p:spPr>
          <a:xfrm>
            <a:off x="457200" y="1828800"/>
            <a:ext cx="8229600" cy="3733800"/>
          </a:xfrm>
        </p:spPr>
        <p:txBody>
          <a:bodyPr/>
          <a:lstStyle/>
          <a:p>
            <a:pPr eaLnBrk="1" hangingPunct="1"/>
            <a:r>
              <a:rPr lang="en-US" altLang="en-US" sz="2400" smtClean="0"/>
              <a:t>y = log output</a:t>
            </a:r>
          </a:p>
          <a:p>
            <a:pPr eaLnBrk="1" hangingPunct="1"/>
            <a:r>
              <a:rPr lang="en-US" altLang="en-US" sz="2400" b="1" smtClean="0"/>
              <a:t>x</a:t>
            </a:r>
            <a:r>
              <a:rPr lang="en-US" altLang="en-US" sz="2400" smtClean="0"/>
              <a:t> = Cobb douglas production:</a:t>
            </a:r>
            <a:r>
              <a:rPr lang="en-US" altLang="en-US" sz="2400" b="1" smtClean="0"/>
              <a:t> x</a:t>
            </a:r>
            <a:r>
              <a:rPr lang="en-US" altLang="en-US" sz="2400" smtClean="0"/>
              <a:t> = 1,x</a:t>
            </a:r>
            <a:r>
              <a:rPr lang="en-US" altLang="en-US" sz="2400" baseline="-25000" smtClean="0"/>
              <a:t>1</a:t>
            </a:r>
            <a:r>
              <a:rPr lang="en-US" altLang="en-US" sz="2400" smtClean="0"/>
              <a:t>,x</a:t>
            </a:r>
            <a:r>
              <a:rPr lang="en-US" altLang="en-US" sz="2400" baseline="-25000" smtClean="0"/>
              <a:t>2</a:t>
            </a:r>
            <a:r>
              <a:rPr lang="en-US" altLang="en-US" sz="2400" smtClean="0"/>
              <a:t>,x</a:t>
            </a:r>
            <a:r>
              <a:rPr lang="en-US" altLang="en-US" sz="2400" baseline="-25000" smtClean="0"/>
              <a:t>3</a:t>
            </a:r>
            <a:r>
              <a:rPr lang="en-US" altLang="en-US" sz="2400" smtClean="0"/>
              <a:t>,x</a:t>
            </a:r>
            <a:r>
              <a:rPr lang="en-US" altLang="en-US" sz="2400" baseline="-25000" smtClean="0"/>
              <a:t>4</a:t>
            </a:r>
            <a:r>
              <a:rPr lang="en-US" altLang="en-US" sz="2400" smtClean="0"/>
              <a:t> </a:t>
            </a:r>
            <a:br>
              <a:rPr lang="en-US" altLang="en-US" sz="2400" smtClean="0"/>
            </a:br>
            <a:r>
              <a:rPr lang="en-US" altLang="en-US" sz="2400" smtClean="0"/>
              <a:t>   = constant and logs of 4 inputs (5 terms)</a:t>
            </a:r>
          </a:p>
          <a:p>
            <a:pPr eaLnBrk="1" hangingPunct="1"/>
            <a:r>
              <a:rPr lang="en-US" altLang="en-US" sz="2400" b="1" smtClean="0"/>
              <a:t>z</a:t>
            </a:r>
            <a:r>
              <a:rPr lang="en-US" altLang="en-US" sz="2400" smtClean="0"/>
              <a:t> = Translog terms, x</a:t>
            </a:r>
            <a:r>
              <a:rPr lang="en-US" altLang="en-US" sz="2400" baseline="-25000" smtClean="0"/>
              <a:t>1</a:t>
            </a:r>
            <a:r>
              <a:rPr lang="en-US" altLang="en-US" sz="2400" baseline="30000" smtClean="0"/>
              <a:t>2</a:t>
            </a:r>
            <a:r>
              <a:rPr lang="en-US" altLang="en-US" sz="2400" smtClean="0"/>
              <a:t>, x</a:t>
            </a:r>
            <a:r>
              <a:rPr lang="en-US" altLang="en-US" sz="2400" baseline="-25000" smtClean="0"/>
              <a:t>2</a:t>
            </a:r>
            <a:r>
              <a:rPr lang="en-US" altLang="en-US" sz="2400" baseline="30000" smtClean="0"/>
              <a:t>2</a:t>
            </a:r>
            <a:r>
              <a:rPr lang="en-US" altLang="en-US" sz="2400" smtClean="0"/>
              <a:t>, etc. and all cross products,</a:t>
            </a:r>
            <a:br>
              <a:rPr lang="en-US" altLang="en-US" sz="2400" smtClean="0"/>
            </a:br>
            <a:r>
              <a:rPr lang="en-US" altLang="en-US" sz="2400" smtClean="0"/>
              <a:t>       x</a:t>
            </a:r>
            <a:r>
              <a:rPr lang="en-US" altLang="en-US" sz="2400" baseline="-25000" smtClean="0"/>
              <a:t>1</a:t>
            </a:r>
            <a:r>
              <a:rPr lang="en-US" altLang="en-US" sz="2400" smtClean="0"/>
              <a:t>x</a:t>
            </a:r>
            <a:r>
              <a:rPr lang="en-US" altLang="en-US" sz="2400" baseline="-25000" smtClean="0"/>
              <a:t>2</a:t>
            </a:r>
            <a:r>
              <a:rPr lang="en-US" altLang="en-US" sz="2400" smtClean="0"/>
              <a:t>, x</a:t>
            </a:r>
            <a:r>
              <a:rPr lang="en-US" altLang="en-US" sz="2400" baseline="-25000" smtClean="0"/>
              <a:t>1</a:t>
            </a:r>
            <a:r>
              <a:rPr lang="en-US" altLang="en-US" sz="2400" smtClean="0"/>
              <a:t>x</a:t>
            </a:r>
            <a:r>
              <a:rPr lang="en-US" altLang="en-US" sz="2400" baseline="-25000" smtClean="0"/>
              <a:t>3</a:t>
            </a:r>
            <a:r>
              <a:rPr lang="en-US" altLang="en-US" sz="2400" smtClean="0"/>
              <a:t>, x</a:t>
            </a:r>
            <a:r>
              <a:rPr lang="en-US" altLang="en-US" sz="2400" baseline="-25000" smtClean="0"/>
              <a:t>1</a:t>
            </a:r>
            <a:r>
              <a:rPr lang="en-US" altLang="en-US" sz="2400" smtClean="0"/>
              <a:t>x</a:t>
            </a:r>
            <a:r>
              <a:rPr lang="en-US" altLang="en-US" sz="2400" baseline="-25000" smtClean="0"/>
              <a:t>4</a:t>
            </a:r>
            <a:r>
              <a:rPr lang="en-US" altLang="en-US" sz="2400" smtClean="0"/>
              <a:t>, x</a:t>
            </a:r>
            <a:r>
              <a:rPr lang="en-US" altLang="en-US" sz="2400" baseline="-25000" smtClean="0"/>
              <a:t>2</a:t>
            </a:r>
            <a:r>
              <a:rPr lang="en-US" altLang="en-US" sz="2400" smtClean="0"/>
              <a:t>x</a:t>
            </a:r>
            <a:r>
              <a:rPr lang="en-US" altLang="en-US" sz="2400" baseline="-25000" smtClean="0"/>
              <a:t>3</a:t>
            </a:r>
            <a:r>
              <a:rPr lang="en-US" altLang="en-US" sz="2400" smtClean="0"/>
              <a:t>, etc. (10 terms)</a:t>
            </a:r>
          </a:p>
          <a:p>
            <a:pPr eaLnBrk="1" hangingPunct="1"/>
            <a:r>
              <a:rPr lang="en-US" altLang="en-US" sz="2400" b="1" smtClean="0"/>
              <a:t>w</a:t>
            </a:r>
            <a:r>
              <a:rPr lang="en-US" altLang="en-US" sz="2400" smtClean="0"/>
              <a:t> = (</a:t>
            </a:r>
            <a:r>
              <a:rPr lang="en-US" altLang="en-US" sz="2400" b="1" smtClean="0"/>
              <a:t>x</a:t>
            </a:r>
            <a:r>
              <a:rPr lang="en-US" altLang="en-US" sz="2400" smtClean="0"/>
              <a:t>,</a:t>
            </a:r>
            <a:r>
              <a:rPr lang="en-US" altLang="en-US" sz="2400" b="1" smtClean="0"/>
              <a:t>z</a:t>
            </a:r>
            <a:r>
              <a:rPr lang="en-US" altLang="en-US" sz="2400" smtClean="0"/>
              <a:t>) (all 15 terms)</a:t>
            </a:r>
          </a:p>
          <a:p>
            <a:pPr eaLnBrk="1" hangingPunct="1"/>
            <a:r>
              <a:rPr lang="en-US" altLang="en-US" sz="2400" smtClean="0"/>
              <a:t>Null hypothesis is Cobb Douglas, alternative is </a:t>
            </a:r>
            <a:br>
              <a:rPr lang="en-US" altLang="en-US" sz="2400" smtClean="0"/>
            </a:br>
            <a:r>
              <a:rPr lang="en-US" altLang="en-US" sz="2400" smtClean="0"/>
              <a:t>translog = Cobb-Douglas plus second order terms.</a:t>
            </a:r>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a:xfrm>
            <a:off x="381000" y="914400"/>
            <a:ext cx="8229600" cy="533400"/>
          </a:xfrm>
        </p:spPr>
        <p:txBody>
          <a:bodyPr/>
          <a:lstStyle/>
          <a:p>
            <a:pPr eaLnBrk="1" hangingPunct="1"/>
            <a:r>
              <a:rPr lang="en-US" altLang="en-US" smtClean="0"/>
              <a:t>    Translog Regression Model</a:t>
            </a:r>
          </a:p>
        </p:txBody>
      </p:sp>
      <p:pic>
        <p:nvPicPr>
          <p:cNvPr id="67587"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1743075" y="1600200"/>
            <a:ext cx="6867525" cy="48196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9050">
                <a:solidFill>
                  <a:srgbClr val="000000"/>
                </a:solidFill>
                <a:miter lim="800000"/>
                <a:headEnd/>
                <a:tailEnd/>
              </a14:hiddenLine>
            </a:ext>
          </a:extLst>
        </p:spPr>
      </p:pic>
      <p:sp>
        <p:nvSpPr>
          <p:cNvPr id="67588" name="Rectangle 4"/>
          <p:cNvSpPr>
            <a:spLocks noChangeArrowheads="1"/>
          </p:cNvSpPr>
          <p:nvPr/>
        </p:nvSpPr>
        <p:spPr bwMode="auto">
          <a:xfrm>
            <a:off x="2057400" y="4616450"/>
            <a:ext cx="1905000" cy="1600200"/>
          </a:xfrm>
          <a:prstGeom prst="rect">
            <a:avLst/>
          </a:prstGeom>
          <a:solidFill>
            <a:srgbClr val="FF3300">
              <a:alpha val="21176"/>
            </a:srgbClr>
          </a:solidFill>
          <a:ln w="19050" algn="ctr">
            <a:solidFill>
              <a:schemeClr val="tx1"/>
            </a:solidFill>
            <a:round/>
            <a:headEnd/>
            <a:tailEnd/>
          </a:ln>
        </p:spPr>
        <p:txBody>
          <a:bodyPr wrap="none"/>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endParaRPr lang="en-US" altLang="en-US"/>
          </a:p>
        </p:txBody>
      </p:sp>
      <p:sp>
        <p:nvSpPr>
          <p:cNvPr id="67589" name="TextBox 5"/>
          <p:cNvSpPr txBox="1">
            <a:spLocks noChangeArrowheads="1"/>
          </p:cNvSpPr>
          <p:nvPr/>
        </p:nvSpPr>
        <p:spPr bwMode="auto">
          <a:xfrm>
            <a:off x="152400" y="5114925"/>
            <a:ext cx="1676400" cy="5238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r>
              <a:rPr lang="en-US" altLang="en-US" sz="2800" b="1">
                <a:latin typeface="Arial" panose="020B0604020202020204" pitchFamily="34" charset="0"/>
                <a:cs typeface="Arial" panose="020B0604020202020204" pitchFamily="34" charset="0"/>
              </a:rPr>
              <a:t>H</a:t>
            </a:r>
            <a:r>
              <a:rPr lang="en-US" altLang="en-US" sz="2800" b="1" baseline="-25000">
                <a:latin typeface="Arial" panose="020B0604020202020204" pitchFamily="34" charset="0"/>
                <a:cs typeface="Arial" panose="020B0604020202020204" pitchFamily="34" charset="0"/>
              </a:rPr>
              <a:t>0</a:t>
            </a:r>
            <a:r>
              <a:rPr lang="en-US" altLang="en-US" sz="2800" b="1">
                <a:latin typeface="Arial" panose="020B0604020202020204" pitchFamily="34" charset="0"/>
                <a:cs typeface="Arial" panose="020B0604020202020204" pitchFamily="34" charset="0"/>
              </a:rPr>
              <a:t>:</a:t>
            </a:r>
            <a:r>
              <a:rPr lang="en-US" altLang="en-US" sz="2800" b="1">
                <a:latin typeface="Arial" panose="020B0604020202020204" pitchFamily="34" charset="0"/>
                <a:cs typeface="Arial" panose="020B0604020202020204" pitchFamily="34" charset="0"/>
                <a:sym typeface="Symbol" panose="05050102010706020507" pitchFamily="18" charset="2"/>
              </a:rPr>
              <a:t></a:t>
            </a:r>
            <a:r>
              <a:rPr lang="en-US" altLang="en-US" sz="2800" b="1" baseline="-25000">
                <a:latin typeface="Arial" panose="020B0604020202020204" pitchFamily="34" charset="0"/>
                <a:cs typeface="Arial" panose="020B0604020202020204" pitchFamily="34" charset="0"/>
                <a:sym typeface="Symbol" panose="05050102010706020507" pitchFamily="18" charset="2"/>
              </a:rPr>
              <a:t>z</a:t>
            </a:r>
            <a:r>
              <a:rPr lang="en-US" altLang="en-US" sz="2800" b="1">
                <a:latin typeface="Arial" panose="020B0604020202020204" pitchFamily="34" charset="0"/>
                <a:cs typeface="Arial" panose="020B0604020202020204" pitchFamily="34" charset="0"/>
                <a:sym typeface="Symbol" panose="05050102010706020507" pitchFamily="18" charset="2"/>
              </a:rPr>
              <a:t>=0</a:t>
            </a:r>
            <a:endParaRPr lang="en-US" altLang="en-US" sz="2800" b="1">
              <a:latin typeface="Arial" panose="020B0604020202020204" pitchFamily="34" charset="0"/>
              <a:cs typeface="Arial" panose="020B0604020202020204" pitchFamily="34" charset="0"/>
            </a:endParaRPr>
          </a:p>
        </p:txBody>
      </p:sp>
      <p:sp>
        <p:nvSpPr>
          <p:cNvPr id="67590" name="TextBox 6"/>
          <p:cNvSpPr txBox="1">
            <a:spLocks noChangeArrowheads="1"/>
          </p:cNvSpPr>
          <p:nvPr/>
        </p:nvSpPr>
        <p:spPr bwMode="auto">
          <a:xfrm>
            <a:off x="990600" y="4038600"/>
            <a:ext cx="533400" cy="5238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r>
              <a:rPr lang="en-US" altLang="en-US" sz="2800" b="1">
                <a:latin typeface="Arial" panose="020B0604020202020204" pitchFamily="34" charset="0"/>
                <a:cs typeface="Arial" panose="020B0604020202020204" pitchFamily="34" charset="0"/>
                <a:sym typeface="Symbol" panose="05050102010706020507" pitchFamily="18" charset="2"/>
              </a:rPr>
              <a:t></a:t>
            </a:r>
            <a:r>
              <a:rPr lang="en-US" altLang="en-US" sz="2800" b="1" baseline="-25000">
                <a:latin typeface="Arial" panose="020B0604020202020204" pitchFamily="34" charset="0"/>
                <a:cs typeface="Arial" panose="020B0604020202020204" pitchFamily="34" charset="0"/>
                <a:sym typeface="Symbol" panose="05050102010706020507" pitchFamily="18" charset="2"/>
              </a:rPr>
              <a:t>x</a:t>
            </a:r>
            <a:endParaRPr lang="en-US" altLang="en-US" sz="2800" b="1">
              <a:latin typeface="Arial" panose="020B0604020202020204" pitchFamily="34" charset="0"/>
              <a:cs typeface="Arial" panose="020B0604020202020204" pitchFamily="34" charset="0"/>
            </a:endParaRPr>
          </a:p>
        </p:txBody>
      </p:sp>
      <p:sp>
        <p:nvSpPr>
          <p:cNvPr id="67591" name="Left Brace 7"/>
          <p:cNvSpPr>
            <a:spLocks/>
          </p:cNvSpPr>
          <p:nvPr/>
        </p:nvSpPr>
        <p:spPr bwMode="auto">
          <a:xfrm>
            <a:off x="1600200" y="4038600"/>
            <a:ext cx="304800" cy="533400"/>
          </a:xfrm>
          <a:prstGeom prst="leftBrace">
            <a:avLst>
              <a:gd name="adj1" fmla="val 8337"/>
              <a:gd name="adj2" fmla="val 50000"/>
            </a:avLst>
          </a:prstGeom>
          <a:noFill/>
          <a:ln w="57150" algn="ctr">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endParaRPr lang="en-US" altLang="en-US"/>
          </a:p>
        </p:txBody>
      </p:sp>
      <p:sp>
        <p:nvSpPr>
          <p:cNvPr id="67592" name="Left Brace 8"/>
          <p:cNvSpPr>
            <a:spLocks/>
          </p:cNvSpPr>
          <p:nvPr/>
        </p:nvSpPr>
        <p:spPr bwMode="auto">
          <a:xfrm>
            <a:off x="1600200" y="4648200"/>
            <a:ext cx="304800" cy="1524000"/>
          </a:xfrm>
          <a:prstGeom prst="leftBrace">
            <a:avLst>
              <a:gd name="adj1" fmla="val 8333"/>
              <a:gd name="adj2" fmla="val 50000"/>
            </a:avLst>
          </a:prstGeom>
          <a:noFill/>
          <a:ln w="57150" algn="ctr">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endParaRPr lang="en-US" altLang="en-US"/>
          </a:p>
        </p:txBody>
      </p:sp>
      <p:cxnSp>
        <p:nvCxnSpPr>
          <p:cNvPr id="10" name="Straight Arrow Connector 9"/>
          <p:cNvCxnSpPr/>
          <p:nvPr/>
        </p:nvCxnSpPr>
        <p:spPr bwMode="auto">
          <a:xfrm>
            <a:off x="990600" y="3200400"/>
            <a:ext cx="762000" cy="0"/>
          </a:xfrm>
          <a:prstGeom prst="straightConnector1">
            <a:avLst/>
          </a:prstGeom>
          <a:solidFill>
            <a:schemeClr val="accent1"/>
          </a:solidFill>
          <a:ln w="57150" cap="flat" cmpd="sng" algn="ctr">
            <a:solidFill>
              <a:srgbClr val="FF0000"/>
            </a:solidFill>
            <a:prstDash val="solid"/>
            <a:round/>
            <a:headEnd type="none" w="med" len="med"/>
            <a:tailEnd type="arrow"/>
          </a:ln>
          <a:effectLst/>
        </p:spPr>
      </p:cxn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ChangeArrowheads="1"/>
          </p:cNvSpPr>
          <p:nvPr>
            <p:ph type="title"/>
          </p:nvPr>
        </p:nvSpPr>
        <p:spPr/>
        <p:txBody>
          <a:bodyPr/>
          <a:lstStyle/>
          <a:p>
            <a:pPr eaLnBrk="1" hangingPunct="1"/>
            <a:r>
              <a:rPr lang="en-US" altLang="en-US" smtClean="0"/>
              <a:t>Wald Tests</a:t>
            </a:r>
          </a:p>
        </p:txBody>
      </p:sp>
      <p:sp>
        <p:nvSpPr>
          <p:cNvPr id="69635" name="Rectangle 3"/>
          <p:cNvSpPr>
            <a:spLocks noGrp="1" noChangeArrowheads="1"/>
          </p:cNvSpPr>
          <p:nvPr>
            <p:ph type="body" idx="1"/>
          </p:nvPr>
        </p:nvSpPr>
        <p:spPr/>
        <p:txBody>
          <a:bodyPr/>
          <a:lstStyle/>
          <a:p>
            <a:pPr eaLnBrk="1" hangingPunct="1"/>
            <a:r>
              <a:rPr lang="en-US" altLang="en-US" b="1" smtClean="0">
                <a:sym typeface="Symbol" panose="05050102010706020507" pitchFamily="18" charset="2"/>
              </a:rPr>
              <a:t>r</a:t>
            </a:r>
            <a:r>
              <a:rPr lang="en-US" altLang="en-US" smtClean="0">
                <a:sym typeface="Symbol" panose="05050102010706020507" pitchFamily="18" charset="2"/>
              </a:rPr>
              <a:t>(</a:t>
            </a:r>
            <a:r>
              <a:rPr lang="en-US" altLang="en-US" b="1" smtClean="0">
                <a:sym typeface="Symbol" panose="05050102010706020507" pitchFamily="18" charset="2"/>
              </a:rPr>
              <a:t>b,q</a:t>
            </a:r>
            <a:r>
              <a:rPr lang="en-US" altLang="en-US" smtClean="0">
                <a:sym typeface="Symbol" panose="05050102010706020507" pitchFamily="18" charset="2"/>
              </a:rPr>
              <a:t>)</a:t>
            </a:r>
            <a:r>
              <a:rPr lang="en-US" altLang="en-US" b="1" smtClean="0">
                <a:sym typeface="Symbol" panose="05050102010706020507" pitchFamily="18" charset="2"/>
              </a:rPr>
              <a:t>= close to zero?</a:t>
            </a:r>
          </a:p>
          <a:p>
            <a:pPr eaLnBrk="1" hangingPunct="1"/>
            <a:r>
              <a:rPr lang="en-US" altLang="en-US" b="1" smtClean="0">
                <a:sym typeface="Symbol" panose="05050102010706020507" pitchFamily="18" charset="2"/>
              </a:rPr>
              <a:t>Wald distance function:</a:t>
            </a:r>
          </a:p>
          <a:p>
            <a:pPr eaLnBrk="1" hangingPunct="1"/>
            <a:r>
              <a:rPr lang="en-US" altLang="en-US" b="1" smtClean="0">
                <a:sym typeface="Symbol" panose="05050102010706020507" pitchFamily="18" charset="2"/>
              </a:rPr>
              <a:t>r</a:t>
            </a:r>
            <a:r>
              <a:rPr lang="en-US" altLang="en-US" smtClean="0">
                <a:sym typeface="Symbol" panose="05050102010706020507" pitchFamily="18" charset="2"/>
              </a:rPr>
              <a:t>(</a:t>
            </a:r>
            <a:r>
              <a:rPr lang="en-US" altLang="en-US" b="1" smtClean="0">
                <a:sym typeface="Symbol" panose="05050102010706020507" pitchFamily="18" charset="2"/>
              </a:rPr>
              <a:t>b,q</a:t>
            </a:r>
            <a:r>
              <a:rPr lang="en-US" altLang="en-US" smtClean="0">
                <a:sym typeface="Symbol" panose="05050102010706020507" pitchFamily="18" charset="2"/>
              </a:rPr>
              <a:t>)</a:t>
            </a:r>
            <a:r>
              <a:rPr lang="en-US" altLang="en-US" b="1" smtClean="0">
                <a:sym typeface="Symbol" panose="05050102010706020507" pitchFamily="18" charset="2"/>
              </a:rPr>
              <a:t>’</a:t>
            </a:r>
            <a:r>
              <a:rPr lang="en-US" altLang="en-US" smtClean="0">
                <a:sym typeface="Symbol" panose="05050102010706020507" pitchFamily="18" charset="2"/>
              </a:rPr>
              <a:t>{Var[</a:t>
            </a:r>
            <a:r>
              <a:rPr lang="en-US" altLang="en-US" b="1" smtClean="0">
                <a:sym typeface="Symbol" panose="05050102010706020507" pitchFamily="18" charset="2"/>
              </a:rPr>
              <a:t>r</a:t>
            </a:r>
            <a:r>
              <a:rPr lang="en-US" altLang="en-US" smtClean="0">
                <a:sym typeface="Symbol" panose="05050102010706020507" pitchFamily="18" charset="2"/>
              </a:rPr>
              <a:t>(</a:t>
            </a:r>
            <a:r>
              <a:rPr lang="en-US" altLang="en-US" b="1" smtClean="0">
                <a:sym typeface="Symbol" panose="05050102010706020507" pitchFamily="18" charset="2"/>
              </a:rPr>
              <a:t>b,q</a:t>
            </a:r>
            <a:r>
              <a:rPr lang="en-US" altLang="en-US" smtClean="0">
                <a:sym typeface="Symbol" panose="05050102010706020507" pitchFamily="18" charset="2"/>
              </a:rPr>
              <a:t>)]}</a:t>
            </a:r>
            <a:r>
              <a:rPr lang="en-US" altLang="en-US" baseline="30000" smtClean="0">
                <a:sym typeface="Symbol" panose="05050102010706020507" pitchFamily="18" charset="2"/>
              </a:rPr>
              <a:t>-1</a:t>
            </a:r>
            <a:r>
              <a:rPr lang="en-US" altLang="en-US" b="1" baseline="30000" smtClean="0">
                <a:sym typeface="Symbol" panose="05050102010706020507" pitchFamily="18" charset="2"/>
              </a:rPr>
              <a:t> </a:t>
            </a:r>
            <a:r>
              <a:rPr lang="en-US" altLang="en-US" b="1" smtClean="0">
                <a:sym typeface="Symbol" panose="05050102010706020507" pitchFamily="18" charset="2"/>
              </a:rPr>
              <a:t>r</a:t>
            </a:r>
            <a:r>
              <a:rPr lang="en-US" altLang="en-US" smtClean="0">
                <a:sym typeface="Symbol" panose="05050102010706020507" pitchFamily="18" charset="2"/>
              </a:rPr>
              <a:t>(</a:t>
            </a:r>
            <a:r>
              <a:rPr lang="en-US" altLang="en-US" b="1" smtClean="0">
                <a:sym typeface="Symbol" panose="05050102010706020507" pitchFamily="18" charset="2"/>
              </a:rPr>
              <a:t>b,q</a:t>
            </a:r>
            <a:r>
              <a:rPr lang="en-US" altLang="en-US" smtClean="0">
                <a:sym typeface="Symbol" panose="05050102010706020507" pitchFamily="18" charset="2"/>
              </a:rPr>
              <a:t>)</a:t>
            </a:r>
            <a:r>
              <a:rPr lang="en-US" altLang="en-US" b="1" smtClean="0">
                <a:sym typeface="Symbol" panose="05050102010706020507" pitchFamily="18" charset="2"/>
              </a:rPr>
              <a:t> </a:t>
            </a:r>
            <a:r>
              <a:rPr lang="en-US" altLang="en-US" b="1" smtClean="0">
                <a:sym typeface="Wingdings" panose="05000000000000000000" pitchFamily="2" charset="2"/>
              </a:rPr>
              <a:t></a:t>
            </a:r>
            <a:r>
              <a:rPr lang="en-US" altLang="en-US" b="1" smtClean="0">
                <a:sym typeface="Symbol" panose="05050102010706020507" pitchFamily="18" charset="2"/>
              </a:rPr>
              <a:t></a:t>
            </a:r>
            <a:r>
              <a:rPr lang="en-US" altLang="en-US" baseline="30000" smtClean="0">
                <a:sym typeface="Symbol" panose="05050102010706020507" pitchFamily="18" charset="2"/>
              </a:rPr>
              <a:t>2</a:t>
            </a:r>
            <a:r>
              <a:rPr lang="en-US" altLang="en-US" smtClean="0">
                <a:sym typeface="Symbol" panose="05050102010706020507" pitchFamily="18" charset="2"/>
              </a:rPr>
              <a:t>[J]</a:t>
            </a:r>
          </a:p>
          <a:p>
            <a:pPr eaLnBrk="1" hangingPunct="1"/>
            <a:r>
              <a:rPr lang="en-US" altLang="en-US" smtClean="0">
                <a:sym typeface="Symbol" panose="05050102010706020507" pitchFamily="18" charset="2"/>
              </a:rPr>
              <a:t>Use the delta method to estimate Var[</a:t>
            </a:r>
            <a:r>
              <a:rPr lang="en-US" altLang="en-US" b="1" smtClean="0">
                <a:sym typeface="Symbol" panose="05050102010706020507" pitchFamily="18" charset="2"/>
              </a:rPr>
              <a:t>r</a:t>
            </a:r>
            <a:r>
              <a:rPr lang="en-US" altLang="en-US" smtClean="0">
                <a:sym typeface="Symbol" panose="05050102010706020507" pitchFamily="18" charset="2"/>
              </a:rPr>
              <a:t>(</a:t>
            </a:r>
            <a:r>
              <a:rPr lang="en-US" altLang="en-US" b="1" smtClean="0">
                <a:sym typeface="Symbol" panose="05050102010706020507" pitchFamily="18" charset="2"/>
              </a:rPr>
              <a:t>b,q</a:t>
            </a:r>
            <a:r>
              <a:rPr lang="en-US" altLang="en-US" smtClean="0">
                <a:sym typeface="Symbol" panose="05050102010706020507" pitchFamily="18" charset="2"/>
              </a:rPr>
              <a:t>)]</a:t>
            </a:r>
          </a:p>
          <a:p>
            <a:pPr lvl="1" eaLnBrk="1" hangingPunct="1"/>
            <a:r>
              <a:rPr lang="en-US" altLang="en-US" smtClean="0">
                <a:sym typeface="Symbol" panose="05050102010706020507" pitchFamily="18" charset="2"/>
              </a:rPr>
              <a:t>Est.Asy.Var[</a:t>
            </a:r>
            <a:r>
              <a:rPr lang="en-US" altLang="en-US" b="1" smtClean="0">
                <a:sym typeface="Symbol" panose="05050102010706020507" pitchFamily="18" charset="2"/>
              </a:rPr>
              <a:t>b</a:t>
            </a:r>
            <a:r>
              <a:rPr lang="en-US" altLang="en-US" smtClean="0">
                <a:sym typeface="Symbol" panose="05050102010706020507" pitchFamily="18" charset="2"/>
              </a:rPr>
              <a:t>]</a:t>
            </a:r>
            <a:r>
              <a:rPr lang="en-US" altLang="en-US" b="1" smtClean="0">
                <a:sym typeface="Symbol" panose="05050102010706020507" pitchFamily="18" charset="2"/>
              </a:rPr>
              <a:t>=</a:t>
            </a:r>
            <a:r>
              <a:rPr lang="en-US" altLang="en-US" smtClean="0">
                <a:sym typeface="Symbol" panose="05050102010706020507" pitchFamily="18" charset="2"/>
              </a:rPr>
              <a:t>s</a:t>
            </a:r>
            <a:r>
              <a:rPr lang="en-US" altLang="en-US" baseline="30000" smtClean="0">
                <a:sym typeface="Symbol" panose="05050102010706020507" pitchFamily="18" charset="2"/>
              </a:rPr>
              <a:t>2</a:t>
            </a:r>
            <a:r>
              <a:rPr lang="en-US" altLang="en-US" smtClean="0">
                <a:sym typeface="Symbol" panose="05050102010706020507" pitchFamily="18" charset="2"/>
              </a:rPr>
              <a:t>(</a:t>
            </a:r>
            <a:r>
              <a:rPr lang="en-US" altLang="en-US" b="1" smtClean="0">
                <a:sym typeface="Symbol" panose="05050102010706020507" pitchFamily="18" charset="2"/>
              </a:rPr>
              <a:t>X’X</a:t>
            </a:r>
            <a:r>
              <a:rPr lang="en-US" altLang="en-US" smtClean="0">
                <a:sym typeface="Symbol" panose="05050102010706020507" pitchFamily="18" charset="2"/>
              </a:rPr>
              <a:t>)</a:t>
            </a:r>
            <a:r>
              <a:rPr lang="en-US" altLang="en-US" baseline="30000" smtClean="0">
                <a:sym typeface="Symbol" panose="05050102010706020507" pitchFamily="18" charset="2"/>
              </a:rPr>
              <a:t>-1</a:t>
            </a:r>
            <a:endParaRPr lang="en-US" altLang="en-US" smtClean="0">
              <a:sym typeface="Symbol" panose="05050102010706020507" pitchFamily="18" charset="2"/>
            </a:endParaRPr>
          </a:p>
          <a:p>
            <a:pPr lvl="1" eaLnBrk="1" hangingPunct="1"/>
            <a:r>
              <a:rPr lang="en-US" altLang="en-US" smtClean="0">
                <a:sym typeface="Symbol" panose="05050102010706020507" pitchFamily="18" charset="2"/>
              </a:rPr>
              <a:t>Est.Asy.Var[</a:t>
            </a:r>
            <a:r>
              <a:rPr lang="en-US" altLang="en-US" b="1" smtClean="0">
                <a:sym typeface="Symbol" panose="05050102010706020507" pitchFamily="18" charset="2"/>
              </a:rPr>
              <a:t>r</a:t>
            </a:r>
            <a:r>
              <a:rPr lang="en-US" altLang="en-US" smtClean="0">
                <a:sym typeface="Symbol" panose="05050102010706020507" pitchFamily="18" charset="2"/>
              </a:rPr>
              <a:t>(</a:t>
            </a:r>
            <a:r>
              <a:rPr lang="en-US" altLang="en-US" b="1" smtClean="0">
                <a:sym typeface="Symbol" panose="05050102010706020507" pitchFamily="18" charset="2"/>
              </a:rPr>
              <a:t>b,q</a:t>
            </a:r>
            <a:r>
              <a:rPr lang="en-US" altLang="en-US" smtClean="0">
                <a:sym typeface="Symbol" panose="05050102010706020507" pitchFamily="18" charset="2"/>
              </a:rPr>
              <a:t>)]</a:t>
            </a:r>
            <a:r>
              <a:rPr lang="en-US" altLang="en-US" b="1" smtClean="0">
                <a:sym typeface="Symbol" panose="05050102010706020507" pitchFamily="18" charset="2"/>
              </a:rPr>
              <a:t>= R</a:t>
            </a:r>
            <a:r>
              <a:rPr lang="en-US" altLang="en-US" smtClean="0">
                <a:sym typeface="Symbol" panose="05050102010706020507" pitchFamily="18" charset="2"/>
              </a:rPr>
              <a:t>(</a:t>
            </a:r>
            <a:r>
              <a:rPr lang="en-US" altLang="en-US" b="1" smtClean="0">
                <a:sym typeface="Symbol" panose="05050102010706020507" pitchFamily="18" charset="2"/>
              </a:rPr>
              <a:t>b,q</a:t>
            </a:r>
            <a:r>
              <a:rPr lang="en-US" altLang="en-US" smtClean="0">
                <a:sym typeface="Symbol" panose="05050102010706020507" pitchFamily="18" charset="2"/>
              </a:rPr>
              <a:t>){s</a:t>
            </a:r>
            <a:r>
              <a:rPr lang="en-US" altLang="en-US" baseline="30000" smtClean="0">
                <a:sym typeface="Symbol" panose="05050102010706020507" pitchFamily="18" charset="2"/>
              </a:rPr>
              <a:t>2</a:t>
            </a:r>
            <a:r>
              <a:rPr lang="en-US" altLang="en-US" smtClean="0">
                <a:sym typeface="Symbol" panose="05050102010706020507" pitchFamily="18" charset="2"/>
              </a:rPr>
              <a:t>(</a:t>
            </a:r>
            <a:r>
              <a:rPr lang="en-US" altLang="en-US" b="1" smtClean="0">
                <a:sym typeface="Symbol" panose="05050102010706020507" pitchFamily="18" charset="2"/>
              </a:rPr>
              <a:t>X’X</a:t>
            </a:r>
            <a:r>
              <a:rPr lang="en-US" altLang="en-US" smtClean="0">
                <a:sym typeface="Symbol" panose="05050102010706020507" pitchFamily="18" charset="2"/>
              </a:rPr>
              <a:t>)</a:t>
            </a:r>
            <a:r>
              <a:rPr lang="en-US" altLang="en-US" baseline="30000" smtClean="0">
                <a:sym typeface="Symbol" panose="05050102010706020507" pitchFamily="18" charset="2"/>
              </a:rPr>
              <a:t>-1</a:t>
            </a:r>
            <a:r>
              <a:rPr lang="en-US" altLang="en-US" smtClean="0">
                <a:sym typeface="Symbol" panose="05050102010706020507" pitchFamily="18" charset="2"/>
              </a:rPr>
              <a:t>}</a:t>
            </a:r>
            <a:r>
              <a:rPr lang="en-US" altLang="en-US" b="1" smtClean="0">
                <a:sym typeface="Symbol" panose="05050102010706020507" pitchFamily="18" charset="2"/>
              </a:rPr>
              <a:t>R’</a:t>
            </a:r>
            <a:r>
              <a:rPr lang="en-US" altLang="en-US" smtClean="0">
                <a:sym typeface="Symbol" panose="05050102010706020507" pitchFamily="18" charset="2"/>
              </a:rPr>
              <a:t>(</a:t>
            </a:r>
            <a:r>
              <a:rPr lang="en-US" altLang="en-US" b="1" smtClean="0">
                <a:sym typeface="Symbol" panose="05050102010706020507" pitchFamily="18" charset="2"/>
              </a:rPr>
              <a:t>b,q</a:t>
            </a:r>
            <a:r>
              <a:rPr lang="en-US" altLang="en-US" smtClean="0">
                <a:sym typeface="Symbol" panose="05050102010706020507" pitchFamily="18" charset="2"/>
              </a:rPr>
              <a:t>)</a:t>
            </a:r>
            <a:r>
              <a:rPr lang="en-US" altLang="en-US" b="1" smtClean="0">
                <a:sym typeface="Symbol" panose="05050102010706020507" pitchFamily="18" charset="2"/>
              </a:rPr>
              <a:t> </a:t>
            </a:r>
          </a:p>
          <a:p>
            <a:pPr eaLnBrk="1" hangingPunct="1"/>
            <a:r>
              <a:rPr lang="en-US" altLang="en-US" smtClean="0">
                <a:sym typeface="Symbol" panose="05050102010706020507" pitchFamily="18" charset="2"/>
              </a:rPr>
              <a:t>The standard F test is a Wald test; JF =</a:t>
            </a:r>
            <a:r>
              <a:rPr lang="en-US" altLang="en-US" b="1" smtClean="0">
                <a:sym typeface="Wingdings" panose="05000000000000000000" pitchFamily="2" charset="2"/>
              </a:rPr>
              <a:t> </a:t>
            </a:r>
            <a:r>
              <a:rPr lang="en-US" altLang="en-US" b="1" smtClean="0">
                <a:sym typeface="Symbol" panose="05050102010706020507" pitchFamily="18" charset="2"/>
              </a:rPr>
              <a:t></a:t>
            </a:r>
            <a:r>
              <a:rPr lang="en-US" altLang="en-US" baseline="30000" smtClean="0">
                <a:sym typeface="Symbol" panose="05050102010706020507" pitchFamily="18" charset="2"/>
              </a:rPr>
              <a:t>2</a:t>
            </a:r>
            <a:r>
              <a:rPr lang="en-US" altLang="en-US" smtClean="0">
                <a:sym typeface="Symbol" panose="05050102010706020507" pitchFamily="18" charset="2"/>
              </a:rPr>
              <a:t>[J].</a:t>
            </a:r>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977900" y="4749800"/>
            <a:ext cx="8105138" cy="2032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9050">
                <a:solidFill>
                  <a:srgbClr val="000000"/>
                </a:solidFill>
                <a:miter lim="800000"/>
                <a:headEnd/>
                <a:tailEnd/>
              </a14:hiddenLine>
            </a:ext>
          </a:extLst>
        </p:spPr>
      </p:pic>
      <p:pic>
        <p:nvPicPr>
          <p:cNvPr id="71683" name="Picture 3"/>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38100" y="4724400"/>
            <a:ext cx="1057275" cy="20574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9050">
                <a:solidFill>
                  <a:srgbClr val="000000"/>
                </a:solidFill>
                <a:miter lim="800000"/>
                <a:headEnd/>
                <a:tailEnd/>
              </a14:hiddenLine>
            </a:ext>
          </a:extLst>
        </p:spPr>
      </p:pic>
      <p:sp>
        <p:nvSpPr>
          <p:cNvPr id="71684" name="Rectangle 5"/>
          <p:cNvSpPr>
            <a:spLocks noChangeArrowheads="1"/>
          </p:cNvSpPr>
          <p:nvPr/>
        </p:nvSpPr>
        <p:spPr bwMode="auto">
          <a:xfrm>
            <a:off x="63500" y="5461000"/>
            <a:ext cx="990600" cy="1219200"/>
          </a:xfrm>
          <a:prstGeom prst="rect">
            <a:avLst/>
          </a:prstGeom>
          <a:solidFill>
            <a:srgbClr val="FF3300">
              <a:alpha val="21176"/>
            </a:srgbClr>
          </a:solidFill>
          <a:ln w="19050" algn="ctr">
            <a:solidFill>
              <a:schemeClr val="tx1"/>
            </a:solidFill>
            <a:round/>
            <a:headEnd/>
            <a:tailEnd/>
          </a:ln>
        </p:spPr>
        <p:txBody>
          <a:bodyPr wrap="none"/>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endParaRPr lang="en-US" altLang="en-US"/>
          </a:p>
        </p:txBody>
      </p:sp>
      <p:sp>
        <p:nvSpPr>
          <p:cNvPr id="71685" name="Rectangle 6"/>
          <p:cNvSpPr>
            <a:spLocks noChangeArrowheads="1"/>
          </p:cNvSpPr>
          <p:nvPr/>
        </p:nvSpPr>
        <p:spPr bwMode="auto">
          <a:xfrm>
            <a:off x="3886200" y="5486400"/>
            <a:ext cx="5105400" cy="1219200"/>
          </a:xfrm>
          <a:prstGeom prst="rect">
            <a:avLst/>
          </a:prstGeom>
          <a:solidFill>
            <a:srgbClr val="FF3300">
              <a:alpha val="21176"/>
            </a:srgbClr>
          </a:solidFill>
          <a:ln w="19050" algn="ctr">
            <a:solidFill>
              <a:schemeClr val="tx1"/>
            </a:solidFill>
            <a:round/>
            <a:headEnd/>
            <a:tailEnd/>
          </a:ln>
        </p:spPr>
        <p:txBody>
          <a:bodyPr wrap="none"/>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endParaRPr lang="en-US" altLang="en-US"/>
          </a:p>
        </p:txBody>
      </p:sp>
      <p:graphicFrame>
        <p:nvGraphicFramePr>
          <p:cNvPr id="71686" name="Object 4"/>
          <p:cNvGraphicFramePr>
            <a:graphicFrameLocks noChangeAspect="1"/>
          </p:cNvGraphicFramePr>
          <p:nvPr/>
        </p:nvGraphicFramePr>
        <p:xfrm>
          <a:off x="1828800" y="914400"/>
          <a:ext cx="6769100" cy="731838"/>
        </p:xfrm>
        <a:graphic>
          <a:graphicData uri="http://schemas.openxmlformats.org/presentationml/2006/ole">
            <p:oleObj spid="_x0000_s71702" name="Equation" r:id="rId5" imgW="2933700" imgH="317500" progId="Equation.DSMT4">
              <p:embed/>
            </p:oleObj>
          </a:graphicData>
        </a:graphic>
      </p:graphicFrame>
      <p:pic>
        <p:nvPicPr>
          <p:cNvPr id="71687" name="Picture 5"/>
          <p:cNvPicPr>
            <a:picLocks noChangeAspect="1" noChangeArrowheads="1"/>
          </p:cNvPicPr>
          <p:nvPr/>
        </p:nvPicPr>
        <p:blipFill>
          <a:blip r:embed="rId6" cstate="print">
            <a:extLst>
              <a:ext uri="{28A0092B-C50C-407E-A947-70E740481C1C}">
                <a14:useLocalDpi xmlns="" xmlns:a14="http://schemas.microsoft.com/office/drawing/2010/main" val="0"/>
              </a:ext>
            </a:extLst>
          </a:blip>
          <a:srcRect/>
          <a:stretch>
            <a:fillRect/>
          </a:stretch>
        </p:blipFill>
        <p:spPr bwMode="auto">
          <a:xfrm>
            <a:off x="3657600" y="1676400"/>
            <a:ext cx="4124325" cy="27813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9050">
                <a:solidFill>
                  <a:srgbClr val="000000"/>
                </a:solidFill>
                <a:miter lim="800000"/>
                <a:headEnd/>
                <a:tailEnd/>
              </a14:hiddenLine>
            </a:ext>
          </a:extLst>
        </p:spPr>
      </p:pic>
      <p:sp>
        <p:nvSpPr>
          <p:cNvPr id="71688" name="Oval 9"/>
          <p:cNvSpPr>
            <a:spLocks noChangeArrowheads="1"/>
          </p:cNvSpPr>
          <p:nvPr/>
        </p:nvSpPr>
        <p:spPr bwMode="auto">
          <a:xfrm>
            <a:off x="3352800" y="3733800"/>
            <a:ext cx="4953000" cy="609600"/>
          </a:xfrm>
          <a:prstGeom prst="ellipse">
            <a:avLst/>
          </a:prstGeom>
          <a:solidFill>
            <a:srgbClr val="FF3300">
              <a:alpha val="18039"/>
            </a:srgbClr>
          </a:solidFill>
          <a:ln w="19050" algn="ctr">
            <a:solidFill>
              <a:schemeClr val="tx1"/>
            </a:solidFill>
            <a:round/>
            <a:headEnd/>
            <a:tailEnd/>
          </a:ln>
        </p:spPr>
        <p:txBody>
          <a:bodyPr wrap="none"/>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endParaRPr lang="en-US" altLang="en-US"/>
          </a:p>
        </p:txBody>
      </p:sp>
      <p:pic>
        <p:nvPicPr>
          <p:cNvPr id="71689" name="Picture 6"/>
          <p:cNvPicPr>
            <a:picLocks noChangeAspect="1" noChangeArrowheads="1"/>
          </p:cNvPicPr>
          <p:nvPr/>
        </p:nvPicPr>
        <p:blipFill>
          <a:blip r:embed="rId7" cstate="print">
            <a:extLst>
              <a:ext uri="{28A0092B-C50C-407E-A947-70E740481C1C}">
                <a14:useLocalDpi xmlns="" xmlns:a14="http://schemas.microsoft.com/office/drawing/2010/main" val="0"/>
              </a:ext>
            </a:extLst>
          </a:blip>
          <a:srcRect/>
          <a:stretch>
            <a:fillRect/>
          </a:stretch>
        </p:blipFill>
        <p:spPr bwMode="auto">
          <a:xfrm>
            <a:off x="228600" y="1333500"/>
            <a:ext cx="1438275" cy="30861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9050">
                <a:solidFill>
                  <a:srgbClr val="000000"/>
                </a:solidFill>
                <a:miter lim="800000"/>
                <a:headEnd/>
                <a:tailEnd/>
              </a14:hiddenLine>
            </a:ext>
          </a:extLst>
        </p:spPr>
      </p:pic>
      <p:sp>
        <p:nvSpPr>
          <p:cNvPr id="71690" name="Rectangle 11"/>
          <p:cNvSpPr>
            <a:spLocks noChangeArrowheads="1"/>
          </p:cNvSpPr>
          <p:nvPr/>
        </p:nvSpPr>
        <p:spPr bwMode="auto">
          <a:xfrm>
            <a:off x="508000" y="2590800"/>
            <a:ext cx="990600" cy="1676400"/>
          </a:xfrm>
          <a:prstGeom prst="rect">
            <a:avLst/>
          </a:prstGeom>
          <a:solidFill>
            <a:srgbClr val="FF3300">
              <a:alpha val="21176"/>
            </a:srgbClr>
          </a:solidFill>
          <a:ln w="19050" algn="ctr">
            <a:solidFill>
              <a:schemeClr val="tx1"/>
            </a:solidFill>
            <a:round/>
            <a:headEnd/>
            <a:tailEnd/>
          </a:ln>
        </p:spPr>
        <p:txBody>
          <a:bodyPr wrap="none"/>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endParaRPr lang="en-US" altLang="en-US"/>
          </a:p>
        </p:txBody>
      </p:sp>
      <p:sp>
        <p:nvSpPr>
          <p:cNvPr id="71691" name="TextBox 12"/>
          <p:cNvSpPr txBox="1">
            <a:spLocks noChangeArrowheads="1"/>
          </p:cNvSpPr>
          <p:nvPr/>
        </p:nvSpPr>
        <p:spPr bwMode="auto">
          <a:xfrm>
            <a:off x="1600200" y="2133600"/>
            <a:ext cx="838200" cy="92333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r>
              <a:rPr lang="en-US" altLang="en-US" b="1" smtClean="0">
                <a:latin typeface="Arial" panose="020B0604020202020204" pitchFamily="34" charset="0"/>
                <a:cs typeface="Arial" panose="020B0604020202020204" pitchFamily="34" charset="0"/>
              </a:rPr>
              <a:t>Close </a:t>
            </a:r>
          </a:p>
          <a:p>
            <a:r>
              <a:rPr lang="en-US" altLang="en-US" b="1" smtClean="0">
                <a:latin typeface="Arial" panose="020B0604020202020204" pitchFamily="34" charset="0"/>
                <a:cs typeface="Arial" panose="020B0604020202020204" pitchFamily="34" charset="0"/>
              </a:rPr>
              <a:t>to </a:t>
            </a:r>
          </a:p>
          <a:p>
            <a:r>
              <a:rPr lang="en-US" altLang="en-US" b="1" smtClean="0">
                <a:latin typeface="Arial" panose="020B0604020202020204" pitchFamily="34" charset="0"/>
                <a:cs typeface="Arial" panose="020B0604020202020204" pitchFamily="34" charset="0"/>
              </a:rPr>
              <a:t>0</a:t>
            </a:r>
            <a:r>
              <a:rPr lang="en-US" altLang="en-US" b="1">
                <a:latin typeface="Arial" panose="020B0604020202020204" pitchFamily="34" charset="0"/>
                <a:cs typeface="Arial" panose="020B0604020202020204" pitchFamily="34" charset="0"/>
              </a:rPr>
              <a:t>?</a:t>
            </a:r>
          </a:p>
        </p:txBody>
      </p:sp>
      <p:sp>
        <p:nvSpPr>
          <p:cNvPr id="12" name="TextBox 11"/>
          <p:cNvSpPr txBox="1"/>
          <p:nvPr/>
        </p:nvSpPr>
        <p:spPr>
          <a:xfrm>
            <a:off x="2057400" y="3810000"/>
            <a:ext cx="1219200" cy="369332"/>
          </a:xfrm>
          <a:prstGeom prst="rect">
            <a:avLst/>
          </a:prstGeom>
          <a:noFill/>
        </p:spPr>
        <p:txBody>
          <a:bodyPr wrap="square" rtlCol="0">
            <a:spAutoFit/>
          </a:bodyPr>
          <a:lstStyle/>
          <a:p>
            <a:r>
              <a:rPr lang="en-US" b="1" smtClean="0">
                <a:latin typeface="Tahoma" pitchFamily="34" charset="0"/>
                <a:ea typeface="Tahoma" pitchFamily="34" charset="0"/>
                <a:cs typeface="Tahoma" pitchFamily="34" charset="0"/>
              </a:rPr>
              <a:t>W=J*F</a:t>
            </a:r>
            <a:endParaRPr lang="en-US" b="1">
              <a:latin typeface="Tahoma" pitchFamily="34" charset="0"/>
              <a:ea typeface="Tahoma" pitchFamily="34" charset="0"/>
              <a:cs typeface="Tahoma" pitchFamily="34" charset="0"/>
            </a:endParaRPr>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ChangeArrowheads="1"/>
          </p:cNvSpPr>
          <p:nvPr>
            <p:ph type="title"/>
          </p:nvPr>
        </p:nvSpPr>
        <p:spPr>
          <a:xfrm>
            <a:off x="457200" y="533400"/>
            <a:ext cx="8229600" cy="762000"/>
          </a:xfrm>
        </p:spPr>
        <p:txBody>
          <a:bodyPr/>
          <a:lstStyle/>
          <a:p>
            <a:pPr eaLnBrk="1" hangingPunct="1"/>
            <a:r>
              <a:rPr lang="en-US" altLang="en-US" smtClean="0"/>
              <a:t>Likelihood Ratio Test</a:t>
            </a:r>
          </a:p>
        </p:txBody>
      </p:sp>
      <p:sp>
        <p:nvSpPr>
          <p:cNvPr id="72707" name="Rectangle 3"/>
          <p:cNvSpPr>
            <a:spLocks noGrp="1" noChangeArrowheads="1"/>
          </p:cNvSpPr>
          <p:nvPr>
            <p:ph type="body" idx="1"/>
          </p:nvPr>
        </p:nvSpPr>
        <p:spPr>
          <a:xfrm>
            <a:off x="457200" y="1295400"/>
            <a:ext cx="8229600" cy="4302125"/>
          </a:xfrm>
        </p:spPr>
        <p:txBody>
          <a:bodyPr/>
          <a:lstStyle/>
          <a:p>
            <a:pPr eaLnBrk="1" hangingPunct="1"/>
            <a:r>
              <a:rPr lang="en-US" altLang="en-US" sz="2400" smtClean="0"/>
              <a:t>The normality assumption</a:t>
            </a:r>
          </a:p>
          <a:p>
            <a:pPr eaLnBrk="1" hangingPunct="1"/>
            <a:r>
              <a:rPr lang="en-US" altLang="en-US" sz="2400" smtClean="0"/>
              <a:t>Does it work ‘approximately?’</a:t>
            </a:r>
          </a:p>
          <a:p>
            <a:pPr eaLnBrk="1" hangingPunct="1"/>
            <a:r>
              <a:rPr lang="en-US" altLang="en-US" sz="2400" smtClean="0"/>
              <a:t>For any regression model y</a:t>
            </a:r>
            <a:r>
              <a:rPr lang="en-US" altLang="en-US" sz="2400" baseline="-25000" smtClean="0"/>
              <a:t>i</a:t>
            </a:r>
            <a:r>
              <a:rPr lang="en-US" altLang="en-US" sz="2400" smtClean="0"/>
              <a:t> = h(</a:t>
            </a:r>
            <a:r>
              <a:rPr lang="en-US" altLang="en-US" sz="2400" b="1" smtClean="0"/>
              <a:t>x</a:t>
            </a:r>
            <a:r>
              <a:rPr lang="en-US" altLang="en-US" sz="2400" baseline="-25000" smtClean="0"/>
              <a:t>i</a:t>
            </a:r>
            <a:r>
              <a:rPr lang="en-US" altLang="en-US" sz="2400" smtClean="0"/>
              <a:t>,</a:t>
            </a:r>
            <a:r>
              <a:rPr lang="en-US" altLang="en-US" sz="2400" b="1" smtClean="0">
                <a:sym typeface="Symbol" panose="05050102010706020507" pitchFamily="18" charset="2"/>
              </a:rPr>
              <a:t></a:t>
            </a:r>
            <a:r>
              <a:rPr lang="en-US" altLang="en-US" sz="2400" smtClean="0">
                <a:sym typeface="Symbol" panose="05050102010706020507" pitchFamily="18" charset="2"/>
              </a:rPr>
              <a:t>)+</a:t>
            </a:r>
            <a:r>
              <a:rPr lang="el-GR" altLang="en-US" sz="2400" smtClean="0">
                <a:sym typeface="Symbol" panose="05050102010706020507" pitchFamily="18" charset="2"/>
              </a:rPr>
              <a:t>ε</a:t>
            </a:r>
            <a:r>
              <a:rPr lang="en-US" altLang="en-US" sz="2400" baseline="-25000" smtClean="0">
                <a:sym typeface="Symbol" panose="05050102010706020507" pitchFamily="18" charset="2"/>
              </a:rPr>
              <a:t>i</a:t>
            </a:r>
            <a:r>
              <a:rPr lang="en-US" altLang="en-US" sz="2400" smtClean="0">
                <a:sym typeface="Symbol" panose="05050102010706020507" pitchFamily="18" charset="2"/>
              </a:rPr>
              <a:t> where </a:t>
            </a:r>
            <a:br>
              <a:rPr lang="en-US" altLang="en-US" sz="2400" smtClean="0">
                <a:sym typeface="Symbol" panose="05050102010706020507" pitchFamily="18" charset="2"/>
              </a:rPr>
            </a:br>
            <a:r>
              <a:rPr lang="el-GR" altLang="en-US" sz="2400" smtClean="0">
                <a:sym typeface="Symbol" panose="05050102010706020507" pitchFamily="18" charset="2"/>
              </a:rPr>
              <a:t>ε</a:t>
            </a:r>
            <a:r>
              <a:rPr lang="en-US" altLang="en-US" sz="2400" baseline="-25000" smtClean="0">
                <a:sym typeface="Symbol" panose="05050102010706020507" pitchFamily="18" charset="2"/>
              </a:rPr>
              <a:t>i</a:t>
            </a:r>
            <a:r>
              <a:rPr lang="en-US" altLang="en-US" sz="2400" smtClean="0">
                <a:sym typeface="Symbol" panose="05050102010706020507" pitchFamily="18" charset="2"/>
              </a:rPr>
              <a:t> ~N[0,</a:t>
            </a:r>
            <a:r>
              <a:rPr lang="en-US" altLang="en-US" sz="2400" baseline="30000" smtClean="0">
                <a:sym typeface="Symbol" panose="05050102010706020507" pitchFamily="18" charset="2"/>
              </a:rPr>
              <a:t>2</a:t>
            </a:r>
            <a:r>
              <a:rPr lang="en-US" altLang="en-US" sz="2400" smtClean="0">
                <a:sym typeface="Symbol" panose="05050102010706020507" pitchFamily="18" charset="2"/>
              </a:rPr>
              <a:t>], (linear or nonlinear), at the linear (or nonlinear) least squares estimator, however computed, with or without restrictions,</a:t>
            </a:r>
          </a:p>
        </p:txBody>
      </p:sp>
      <p:graphicFrame>
        <p:nvGraphicFramePr>
          <p:cNvPr id="72708" name="Object 4"/>
          <p:cNvGraphicFramePr>
            <a:graphicFrameLocks noChangeAspect="1"/>
          </p:cNvGraphicFramePr>
          <p:nvPr/>
        </p:nvGraphicFramePr>
        <p:xfrm>
          <a:off x="990600" y="3733800"/>
          <a:ext cx="6943725" cy="515938"/>
        </p:xfrm>
        <a:graphic>
          <a:graphicData uri="http://schemas.openxmlformats.org/presentationml/2006/ole">
            <p:oleObj spid="_x0000_s72731" name="Equation" r:id="rId4" imgW="3251200" imgH="241300" progId="Equation.DSMT4">
              <p:embed/>
            </p:oleObj>
          </a:graphicData>
        </a:graphic>
      </p:graphicFrame>
      <p:sp>
        <p:nvSpPr>
          <p:cNvPr id="72709" name="Text Box 5"/>
          <p:cNvSpPr txBox="1">
            <a:spLocks noChangeArrowheads="1"/>
          </p:cNvSpPr>
          <p:nvPr/>
        </p:nvSpPr>
        <p:spPr bwMode="auto">
          <a:xfrm>
            <a:off x="914400" y="4343400"/>
            <a:ext cx="7924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9050">
                <a:solidFill>
                  <a:srgbClr val="000000"/>
                </a:solidFill>
                <a:miter lim="800000"/>
                <a:headEnd/>
                <a:tailEnd/>
              </a14:hiddenLine>
            </a:ext>
          </a:extLst>
        </p:spPr>
        <p:txBody>
          <a:bodyP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a:spcBef>
                <a:spcPct val="50000"/>
              </a:spcBef>
            </a:pPr>
            <a:r>
              <a:rPr lang="en-US" altLang="en-US" sz="2400">
                <a:latin typeface="Tahoma" panose="020B0604030504040204" pitchFamily="34" charset="0"/>
              </a:rPr>
              <a:t>This forms the basis for likelihood ratio tests. </a:t>
            </a:r>
          </a:p>
        </p:txBody>
      </p:sp>
      <p:graphicFrame>
        <p:nvGraphicFramePr>
          <p:cNvPr id="72710" name="Object 6"/>
          <p:cNvGraphicFramePr>
            <a:graphicFrameLocks noChangeAspect="1"/>
          </p:cNvGraphicFramePr>
          <p:nvPr/>
        </p:nvGraphicFramePr>
        <p:xfrm>
          <a:off x="1905000" y="4876800"/>
          <a:ext cx="4651375" cy="1514475"/>
        </p:xfrm>
        <a:graphic>
          <a:graphicData uri="http://schemas.openxmlformats.org/presentationml/2006/ole">
            <p:oleObj spid="_x0000_s72732" name="Equation" r:id="rId5" imgW="2260600" imgH="736600" progId="Equation.DSMT4">
              <p:embed/>
            </p:oleObj>
          </a:graphicData>
        </a:graphic>
      </p:graphicFrame>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Picture 2"/>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4572000" y="1524000"/>
            <a:ext cx="4181475" cy="426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9050">
                <a:solidFill>
                  <a:srgbClr val="000000"/>
                </a:solidFill>
                <a:miter lim="800000"/>
                <a:headEnd/>
                <a:tailEnd/>
              </a14:hiddenLine>
            </a:ext>
          </a:extLst>
        </p:spPr>
      </p:pic>
      <p:pic>
        <p:nvPicPr>
          <p:cNvPr id="74755" name="Picture 3"/>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381000" y="1552575"/>
            <a:ext cx="4143375" cy="30194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9050">
                <a:solidFill>
                  <a:srgbClr val="000000"/>
                </a:solidFill>
                <a:miter lim="800000"/>
                <a:headEnd/>
                <a:tailEnd/>
              </a14:hiddenLine>
            </a:ext>
          </a:extLst>
        </p:spPr>
      </p:pic>
      <p:sp>
        <p:nvSpPr>
          <p:cNvPr id="74756" name="Oval 5"/>
          <p:cNvSpPr>
            <a:spLocks noChangeArrowheads="1"/>
          </p:cNvSpPr>
          <p:nvPr/>
        </p:nvSpPr>
        <p:spPr bwMode="auto">
          <a:xfrm>
            <a:off x="3200400" y="2743200"/>
            <a:ext cx="1371600" cy="533400"/>
          </a:xfrm>
          <a:prstGeom prst="ellipse">
            <a:avLst/>
          </a:prstGeom>
          <a:solidFill>
            <a:srgbClr val="FF2121">
              <a:alpha val="18039"/>
            </a:srgbClr>
          </a:solidFill>
          <a:ln w="19050" algn="ctr">
            <a:solidFill>
              <a:schemeClr val="tx1"/>
            </a:solidFill>
            <a:round/>
            <a:headEnd/>
            <a:tailEnd/>
          </a:ln>
        </p:spPr>
        <p:txBody>
          <a:bodyPr wrap="none"/>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endParaRPr lang="en-US" altLang="en-US"/>
          </a:p>
        </p:txBody>
      </p:sp>
      <p:sp>
        <p:nvSpPr>
          <p:cNvPr id="74757" name="Oval 6"/>
          <p:cNvSpPr>
            <a:spLocks noChangeArrowheads="1"/>
          </p:cNvSpPr>
          <p:nvPr/>
        </p:nvSpPr>
        <p:spPr bwMode="auto">
          <a:xfrm>
            <a:off x="7391400" y="2667000"/>
            <a:ext cx="1371600" cy="533400"/>
          </a:xfrm>
          <a:prstGeom prst="ellipse">
            <a:avLst/>
          </a:prstGeom>
          <a:solidFill>
            <a:srgbClr val="FF2121">
              <a:alpha val="18039"/>
            </a:srgbClr>
          </a:solidFill>
          <a:ln w="19050" algn="ctr">
            <a:solidFill>
              <a:schemeClr val="tx1"/>
            </a:solidFill>
            <a:round/>
            <a:headEnd/>
            <a:tailEnd/>
          </a:ln>
        </p:spPr>
        <p:txBody>
          <a:bodyPr wrap="none"/>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endParaRPr lang="en-US" altLang="en-US"/>
          </a:p>
        </p:txBody>
      </p:sp>
      <p:sp>
        <p:nvSpPr>
          <p:cNvPr id="6" name="TextBox 5"/>
          <p:cNvSpPr txBox="1"/>
          <p:nvPr/>
        </p:nvSpPr>
        <p:spPr>
          <a:xfrm>
            <a:off x="457200" y="4724400"/>
            <a:ext cx="3962400" cy="923330"/>
          </a:xfrm>
          <a:prstGeom prst="rect">
            <a:avLst/>
          </a:prstGeom>
          <a:noFill/>
          <a:ln>
            <a:solidFill>
              <a:srgbClr val="FF0000"/>
            </a:solidFill>
          </a:ln>
        </p:spPr>
        <p:txBody>
          <a:bodyPr wrap="square" rtlCol="0">
            <a:spAutoFit/>
          </a:bodyPr>
          <a:lstStyle/>
          <a:p>
            <a:r>
              <a:rPr lang="en-US" smtClean="0"/>
              <a:t>LR = 2(830.653 – 809.676) = 41.954</a:t>
            </a:r>
          </a:p>
          <a:p>
            <a:r>
              <a:rPr lang="en-US" smtClean="0"/>
              <a:t>10 Degrees of Freedom</a:t>
            </a:r>
          </a:p>
          <a:p>
            <a:r>
              <a:rPr lang="en-US" smtClean="0"/>
              <a:t>Critical Value (95%) = 18.31</a:t>
            </a:r>
            <a:endParaRPr lang="en-US"/>
          </a:p>
        </p:txBody>
      </p:sp>
      <p:sp>
        <p:nvSpPr>
          <p:cNvPr id="7" name="Rectangle 2"/>
          <p:cNvSpPr txBox="1">
            <a:spLocks noChangeArrowheads="1"/>
          </p:cNvSpPr>
          <p:nvPr/>
        </p:nvSpPr>
        <p:spPr>
          <a:xfrm>
            <a:off x="457200" y="762000"/>
            <a:ext cx="8229600" cy="762000"/>
          </a:xfrm>
          <a:prstGeom prst="rect">
            <a:avLst/>
          </a:prstGeom>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3200" b="0" i="0" u="none" strike="noStrike" kern="0" cap="none" spc="0" normalizeH="0" baseline="0" noProof="0" smtClean="0">
                <a:ln>
                  <a:noFill/>
                </a:ln>
                <a:solidFill>
                  <a:schemeClr val="tx2"/>
                </a:solidFill>
                <a:effectLst/>
                <a:uLnTx/>
                <a:uFillTx/>
                <a:latin typeface="+mj-lt"/>
                <a:ea typeface="+mj-ea"/>
                <a:cs typeface="+mj-cs"/>
              </a:rPr>
              <a:t>Likelihood Ratio Test</a:t>
            </a:r>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ChangeArrowheads="1"/>
          </p:cNvSpPr>
          <p:nvPr>
            <p:ph type="title"/>
          </p:nvPr>
        </p:nvSpPr>
        <p:spPr/>
        <p:txBody>
          <a:bodyPr/>
          <a:lstStyle/>
          <a:p>
            <a:pPr eaLnBrk="1" hangingPunct="1"/>
            <a:r>
              <a:rPr lang="en-US" altLang="en-US" smtClean="0"/>
              <a:t>Score or LM Test: General</a:t>
            </a:r>
          </a:p>
        </p:txBody>
      </p:sp>
      <p:sp>
        <p:nvSpPr>
          <p:cNvPr id="75779" name="Rectangle 3"/>
          <p:cNvSpPr>
            <a:spLocks noGrp="1" noChangeArrowheads="1"/>
          </p:cNvSpPr>
          <p:nvPr>
            <p:ph type="body" idx="1"/>
          </p:nvPr>
        </p:nvSpPr>
        <p:spPr/>
        <p:txBody>
          <a:bodyPr/>
          <a:lstStyle/>
          <a:p>
            <a:pPr eaLnBrk="1" hangingPunct="1"/>
            <a:r>
              <a:rPr lang="en-US" altLang="en-US" sz="2400" smtClean="0"/>
              <a:t>Maximum Likelihood (ML) Estimation</a:t>
            </a:r>
          </a:p>
          <a:p>
            <a:pPr eaLnBrk="1" hangingPunct="1"/>
            <a:r>
              <a:rPr lang="en-US" altLang="en-US" sz="2400" smtClean="0"/>
              <a:t>A hypothesis test</a:t>
            </a:r>
          </a:p>
          <a:p>
            <a:pPr lvl="1" eaLnBrk="1" hangingPunct="1"/>
            <a:r>
              <a:rPr lang="en-US" altLang="en-US" sz="2000" smtClean="0"/>
              <a:t>H</a:t>
            </a:r>
            <a:r>
              <a:rPr lang="en-US" altLang="en-US" sz="2000" baseline="-25000" smtClean="0"/>
              <a:t>0</a:t>
            </a:r>
            <a:r>
              <a:rPr lang="en-US" altLang="en-US" sz="2000" smtClean="0"/>
              <a:t>: Restrictions on parameters are      true</a:t>
            </a:r>
          </a:p>
          <a:p>
            <a:pPr lvl="1" eaLnBrk="1" hangingPunct="1"/>
            <a:r>
              <a:rPr lang="en-US" altLang="en-US" sz="2000" smtClean="0"/>
              <a:t>H</a:t>
            </a:r>
            <a:r>
              <a:rPr lang="en-US" altLang="en-US" sz="2000" baseline="-25000" smtClean="0"/>
              <a:t>1</a:t>
            </a:r>
            <a:r>
              <a:rPr lang="en-US" altLang="en-US" sz="2000" smtClean="0"/>
              <a:t>: Restrictions on parameters are not true</a:t>
            </a:r>
          </a:p>
          <a:p>
            <a:pPr eaLnBrk="1" hangingPunct="1"/>
            <a:r>
              <a:rPr lang="en-US" altLang="en-US" sz="2400" smtClean="0"/>
              <a:t>Basis for the test: </a:t>
            </a:r>
            <a:r>
              <a:rPr lang="en-US" altLang="en-US" sz="2400" b="1" smtClean="0"/>
              <a:t>b</a:t>
            </a:r>
            <a:r>
              <a:rPr lang="en-US" altLang="en-US" sz="2400" baseline="-25000" smtClean="0"/>
              <a:t>0</a:t>
            </a:r>
            <a:r>
              <a:rPr lang="en-US" altLang="en-US" sz="2400" smtClean="0"/>
              <a:t> = parameter estimate under H</a:t>
            </a:r>
            <a:r>
              <a:rPr lang="en-US" altLang="en-US" sz="2400" baseline="-25000" smtClean="0"/>
              <a:t>0</a:t>
            </a:r>
            <a:r>
              <a:rPr lang="en-US" altLang="en-US" sz="2400" smtClean="0"/>
              <a:t> (i.e., restricted),   </a:t>
            </a:r>
            <a:r>
              <a:rPr lang="en-US" altLang="en-US" sz="2400" b="1" smtClean="0"/>
              <a:t>b</a:t>
            </a:r>
            <a:r>
              <a:rPr lang="en-US" altLang="en-US" sz="2400" baseline="-25000" smtClean="0"/>
              <a:t>1</a:t>
            </a:r>
            <a:r>
              <a:rPr lang="en-US" altLang="en-US" sz="2400" smtClean="0"/>
              <a:t> = unrestricted</a:t>
            </a:r>
          </a:p>
          <a:p>
            <a:pPr eaLnBrk="1" hangingPunct="1"/>
            <a:r>
              <a:rPr lang="en-US" altLang="en-US" sz="2400" smtClean="0"/>
              <a:t>Derivative results: For the likelihood function </a:t>
            </a:r>
            <a:r>
              <a:rPr lang="en-US" altLang="en-US" sz="2400" u="sng" smtClean="0"/>
              <a:t>under H</a:t>
            </a:r>
            <a:r>
              <a:rPr lang="en-US" altLang="en-US" sz="2400" u="sng" baseline="-25000" smtClean="0"/>
              <a:t>1</a:t>
            </a:r>
            <a:r>
              <a:rPr lang="en-US" altLang="en-US" sz="2400" smtClean="0"/>
              <a:t>, </a:t>
            </a:r>
          </a:p>
          <a:p>
            <a:pPr lvl="1" eaLnBrk="1" hangingPunct="1"/>
            <a:r>
              <a:rPr lang="en-US" altLang="en-US" sz="2000" smtClean="0">
                <a:sym typeface="Symbol" panose="05050102010706020507" pitchFamily="18" charset="2"/>
              </a:rPr>
              <a:t>(logL</a:t>
            </a:r>
            <a:r>
              <a:rPr lang="en-US" altLang="en-US" sz="2000" baseline="-25000" smtClean="0">
                <a:sym typeface="Symbol" panose="05050102010706020507" pitchFamily="18" charset="2"/>
              </a:rPr>
              <a:t>1</a:t>
            </a:r>
            <a:r>
              <a:rPr lang="en-US" altLang="en-US" sz="2000" smtClean="0">
                <a:sym typeface="Symbol" panose="05050102010706020507" pitchFamily="18" charset="2"/>
              </a:rPr>
              <a:t>/</a:t>
            </a:r>
            <a:r>
              <a:rPr lang="en-US" altLang="en-US" sz="2000" b="1" smtClean="0">
                <a:sym typeface="Symbol" panose="05050102010706020507" pitchFamily="18" charset="2"/>
              </a:rPr>
              <a:t></a:t>
            </a:r>
            <a:r>
              <a:rPr lang="en-US" altLang="en-US" sz="2000" smtClean="0">
                <a:sym typeface="Symbol" panose="05050102010706020507" pitchFamily="18" charset="2"/>
              </a:rPr>
              <a:t> | </a:t>
            </a:r>
            <a:r>
              <a:rPr lang="en-US" altLang="en-US" sz="2000" b="1" smtClean="0">
                <a:sym typeface="Symbol" panose="05050102010706020507" pitchFamily="18" charset="2"/>
              </a:rPr>
              <a:t></a:t>
            </a:r>
            <a:r>
              <a:rPr lang="en-US" altLang="en-US" sz="2000" smtClean="0">
                <a:sym typeface="Symbol" panose="05050102010706020507" pitchFamily="18" charset="2"/>
              </a:rPr>
              <a:t>=</a:t>
            </a:r>
            <a:r>
              <a:rPr lang="en-US" altLang="en-US" sz="2000" b="1" smtClean="0">
                <a:sym typeface="Symbol" panose="05050102010706020507" pitchFamily="18" charset="2"/>
              </a:rPr>
              <a:t>b</a:t>
            </a:r>
            <a:r>
              <a:rPr lang="en-US" altLang="en-US" sz="2000" baseline="-25000" smtClean="0">
                <a:sym typeface="Symbol" panose="05050102010706020507" pitchFamily="18" charset="2"/>
              </a:rPr>
              <a:t>1</a:t>
            </a:r>
            <a:r>
              <a:rPr lang="en-US" altLang="en-US" sz="2000" smtClean="0">
                <a:sym typeface="Symbol" panose="05050102010706020507" pitchFamily="18" charset="2"/>
              </a:rPr>
              <a:t>) =  </a:t>
            </a:r>
            <a:r>
              <a:rPr lang="en-US" altLang="en-US" sz="2000" b="1" smtClean="0">
                <a:sym typeface="Symbol" panose="05050102010706020507" pitchFamily="18" charset="2"/>
              </a:rPr>
              <a:t>0</a:t>
            </a:r>
            <a:r>
              <a:rPr lang="en-US" altLang="en-US" sz="2000" smtClean="0">
                <a:sym typeface="Symbol" panose="05050102010706020507" pitchFamily="18" charset="2"/>
              </a:rPr>
              <a:t>  (derivatives = 0 exactly, by definition)</a:t>
            </a:r>
          </a:p>
          <a:p>
            <a:pPr lvl="1" eaLnBrk="1" hangingPunct="1"/>
            <a:r>
              <a:rPr lang="en-US" altLang="en-US" sz="2000" smtClean="0">
                <a:sym typeface="Symbol" panose="05050102010706020507" pitchFamily="18" charset="2"/>
              </a:rPr>
              <a:t>(logL</a:t>
            </a:r>
            <a:r>
              <a:rPr lang="en-US" altLang="en-US" sz="2000" baseline="-25000" smtClean="0">
                <a:sym typeface="Symbol" panose="05050102010706020507" pitchFamily="18" charset="2"/>
              </a:rPr>
              <a:t>1</a:t>
            </a:r>
            <a:r>
              <a:rPr lang="en-US" altLang="en-US" sz="2000" smtClean="0">
                <a:sym typeface="Symbol" panose="05050102010706020507" pitchFamily="18" charset="2"/>
              </a:rPr>
              <a:t>/</a:t>
            </a:r>
            <a:r>
              <a:rPr lang="en-US" altLang="en-US" sz="2000" b="1" smtClean="0">
                <a:sym typeface="Symbol" panose="05050102010706020507" pitchFamily="18" charset="2"/>
              </a:rPr>
              <a:t></a:t>
            </a:r>
            <a:r>
              <a:rPr lang="en-US" altLang="en-US" sz="2000" smtClean="0">
                <a:sym typeface="Symbol" panose="05050102010706020507" pitchFamily="18" charset="2"/>
              </a:rPr>
              <a:t> | </a:t>
            </a:r>
            <a:r>
              <a:rPr lang="en-US" altLang="en-US" sz="2000" b="1" smtClean="0">
                <a:sym typeface="Symbol" panose="05050102010706020507" pitchFamily="18" charset="2"/>
              </a:rPr>
              <a:t></a:t>
            </a:r>
            <a:r>
              <a:rPr lang="en-US" altLang="en-US" sz="2000" smtClean="0">
                <a:sym typeface="Symbol" panose="05050102010706020507" pitchFamily="18" charset="2"/>
              </a:rPr>
              <a:t>=</a:t>
            </a:r>
            <a:r>
              <a:rPr lang="en-US" altLang="en-US" sz="2000" b="1" smtClean="0">
                <a:sym typeface="Symbol" panose="05050102010706020507" pitchFamily="18" charset="2"/>
              </a:rPr>
              <a:t>b</a:t>
            </a:r>
            <a:r>
              <a:rPr lang="en-US" altLang="en-US" sz="2000" baseline="-25000" smtClean="0">
                <a:sym typeface="Symbol" panose="05050102010706020507" pitchFamily="18" charset="2"/>
              </a:rPr>
              <a:t>0</a:t>
            </a:r>
            <a:r>
              <a:rPr lang="en-US" altLang="en-US" sz="2000" smtClean="0">
                <a:sym typeface="Symbol" panose="05050102010706020507" pitchFamily="18" charset="2"/>
              </a:rPr>
              <a:t>) ≠  </a:t>
            </a:r>
            <a:r>
              <a:rPr lang="en-US" altLang="en-US" sz="2000" b="1" smtClean="0">
                <a:sym typeface="Symbol" panose="05050102010706020507" pitchFamily="18" charset="2"/>
              </a:rPr>
              <a:t>0</a:t>
            </a:r>
            <a:r>
              <a:rPr lang="en-US" altLang="en-US" sz="2000" smtClean="0">
                <a:sym typeface="Symbol" panose="05050102010706020507" pitchFamily="18" charset="2"/>
              </a:rPr>
              <a:t>.  Is it close?  If so, the restrictions look</a:t>
            </a:r>
          </a:p>
          <a:p>
            <a:pPr lvl="1" eaLnBrk="1" hangingPunct="1">
              <a:buFont typeface="Wingdings" panose="05000000000000000000" pitchFamily="2" charset="2"/>
              <a:buNone/>
            </a:pPr>
            <a:r>
              <a:rPr lang="en-US" altLang="en-US" sz="2000" smtClean="0">
                <a:sym typeface="Symbol" panose="05050102010706020507" pitchFamily="18" charset="2"/>
              </a:rPr>
              <a:t>                                          reasonable</a:t>
            </a:r>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4"/>
          <p:cNvSpPr>
            <a:spLocks noGrp="1" noChangeArrowheads="1"/>
          </p:cNvSpPr>
          <p:nvPr>
            <p:ph type="title"/>
          </p:nvPr>
        </p:nvSpPr>
        <p:spPr>
          <a:xfrm>
            <a:off x="381000" y="1447800"/>
            <a:ext cx="8229600" cy="533400"/>
          </a:xfrm>
        </p:spPr>
        <p:txBody>
          <a:bodyPr/>
          <a:lstStyle/>
          <a:p>
            <a:pPr eaLnBrk="1" hangingPunct="1"/>
            <a:r>
              <a:rPr lang="en-US" altLang="en-US" smtClean="0"/>
              <a:t>Restricted regression and derivatives for the LM Test</a:t>
            </a:r>
          </a:p>
        </p:txBody>
      </p:sp>
      <p:pic>
        <p:nvPicPr>
          <p:cNvPr id="82947" name="Picture 4"/>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304800" y="2362200"/>
            <a:ext cx="6143625" cy="40481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9050">
                <a:solidFill>
                  <a:srgbClr val="000000"/>
                </a:solidFill>
                <a:miter lim="800000"/>
                <a:headEnd/>
                <a:tailEnd/>
              </a14:hiddenLine>
            </a:ext>
          </a:extLst>
        </p:spPr>
      </p:pic>
      <p:pic>
        <p:nvPicPr>
          <p:cNvPr id="82948" name="Picture 5"/>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a:off x="6781800" y="3390900"/>
            <a:ext cx="1704975" cy="29337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9050">
                <a:solidFill>
                  <a:srgbClr val="000000"/>
                </a:solidFill>
                <a:miter lim="800000"/>
                <a:headEnd/>
                <a:tailEnd/>
              </a14:hiddenLine>
            </a:ext>
          </a:extLst>
        </p:spPr>
      </p:pic>
      <p:sp>
        <p:nvSpPr>
          <p:cNvPr id="5" name="TextBox 4"/>
          <p:cNvSpPr txBox="1"/>
          <p:nvPr/>
        </p:nvSpPr>
        <p:spPr>
          <a:xfrm>
            <a:off x="6477000" y="1981200"/>
            <a:ext cx="2362200" cy="369332"/>
          </a:xfrm>
          <a:prstGeom prst="rect">
            <a:avLst/>
          </a:prstGeom>
          <a:noFill/>
        </p:spPr>
        <p:txBody>
          <a:bodyPr wrap="square" rtlCol="0">
            <a:spAutoFit/>
          </a:bodyPr>
          <a:lstStyle/>
          <a:p>
            <a:r>
              <a:rPr lang="en-US" b="1" dirty="0" smtClean="0">
                <a:latin typeface="Tahoma" pitchFamily="34" charset="0"/>
                <a:ea typeface="Tahoma" pitchFamily="34" charset="0"/>
                <a:cs typeface="Tahoma" pitchFamily="34" charset="0"/>
              </a:rPr>
              <a:t>Derivatives </a:t>
            </a:r>
            <a:r>
              <a:rPr lang="en-US" b="1" smtClean="0">
                <a:latin typeface="Tahoma" pitchFamily="34" charset="0"/>
                <a:ea typeface="Tahoma" pitchFamily="34" charset="0"/>
                <a:cs typeface="Tahoma" pitchFamily="34" charset="0"/>
              </a:rPr>
              <a:t>are </a:t>
            </a:r>
            <a:endParaRPr lang="en-US" b="1" dirty="0" smtClean="0">
              <a:latin typeface="Tahoma" pitchFamily="34" charset="0"/>
              <a:ea typeface="Tahoma" pitchFamily="34" charset="0"/>
              <a:cs typeface="Tahoma" pitchFamily="34" charset="0"/>
            </a:endParaRPr>
          </a:p>
        </p:txBody>
      </p:sp>
      <p:sp>
        <p:nvSpPr>
          <p:cNvPr id="6" name="Rectangle 5"/>
          <p:cNvSpPr/>
          <p:nvPr/>
        </p:nvSpPr>
        <p:spPr bwMode="auto">
          <a:xfrm>
            <a:off x="6829425" y="4419600"/>
            <a:ext cx="1600200" cy="1828800"/>
          </a:xfrm>
          <a:prstGeom prst="rect">
            <a:avLst/>
          </a:prstGeom>
          <a:solidFill>
            <a:srgbClr val="FF3300">
              <a:alpha val="25098"/>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7" name="TextBox 6"/>
          <p:cNvSpPr txBox="1"/>
          <p:nvPr/>
        </p:nvSpPr>
        <p:spPr>
          <a:xfrm>
            <a:off x="381000" y="6400800"/>
            <a:ext cx="8305800" cy="369332"/>
          </a:xfrm>
          <a:prstGeom prst="rect">
            <a:avLst/>
          </a:prstGeom>
          <a:noFill/>
        </p:spPr>
        <p:txBody>
          <a:bodyPr wrap="square" rtlCol="0">
            <a:spAutoFit/>
          </a:bodyPr>
          <a:lstStyle/>
          <a:p>
            <a:r>
              <a:rPr lang="en-US" b="1" smtClean="0">
                <a:solidFill>
                  <a:srgbClr val="FF0000"/>
                </a:solidFill>
              </a:rPr>
              <a:t>Are the residuals from regression of y on X alone uncorrelated with Z (after X)?</a:t>
            </a:r>
            <a:endParaRPr lang="en-US" b="1">
              <a:solidFill>
                <a:srgbClr val="FF0000"/>
              </a:solidFill>
            </a:endParaRPr>
          </a:p>
        </p:txBody>
      </p:sp>
      <p:graphicFrame>
        <p:nvGraphicFramePr>
          <p:cNvPr id="8" name="Object 7"/>
          <p:cNvGraphicFramePr>
            <a:graphicFrameLocks noChangeAspect="1"/>
          </p:cNvGraphicFramePr>
          <p:nvPr/>
        </p:nvGraphicFramePr>
        <p:xfrm>
          <a:off x="6705600" y="2362200"/>
          <a:ext cx="1513417" cy="838200"/>
        </p:xfrm>
        <a:graphic>
          <a:graphicData uri="http://schemas.openxmlformats.org/presentationml/2006/ole">
            <p:oleObj spid="_x0000_s162817" name="Equation" r:id="rId6" imgW="825480" imgH="457200" progId="Equation.DSMT4">
              <p:embed/>
            </p:oleObj>
          </a:graphicData>
        </a:graphic>
      </p:graphicFrame>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6"/>
          <p:cNvSpPr>
            <a:spLocks noGrp="1" noChangeArrowheads="1"/>
          </p:cNvSpPr>
          <p:nvPr>
            <p:ph type="title"/>
          </p:nvPr>
        </p:nvSpPr>
        <p:spPr>
          <a:xfrm>
            <a:off x="533400" y="2057400"/>
            <a:ext cx="8229600" cy="914400"/>
          </a:xfrm>
        </p:spPr>
        <p:txBody>
          <a:bodyPr/>
          <a:lstStyle/>
          <a:p>
            <a:pPr eaLnBrk="1" hangingPunct="1"/>
            <a:r>
              <a:rPr lang="en-US" altLang="en-US" sz="2800" smtClean="0"/>
              <a:t>Computing the LM Statistic</a:t>
            </a:r>
            <a:br>
              <a:rPr lang="en-US" altLang="en-US" sz="2800" smtClean="0"/>
            </a:br>
            <a:r>
              <a:rPr lang="en-US" altLang="en-US" sz="2800" smtClean="0"/>
              <a:t>Testing </a:t>
            </a:r>
            <a:r>
              <a:rPr lang="en-US" altLang="en-US" sz="2800" b="1" smtClean="0">
                <a:sym typeface="Symbol"/>
              </a:rPr>
              <a:t></a:t>
            </a:r>
            <a:r>
              <a:rPr lang="en-US" altLang="en-US" sz="2800" baseline="-25000" smtClean="0"/>
              <a:t>z</a:t>
            </a:r>
            <a:r>
              <a:rPr lang="en-US" altLang="en-US" sz="2800" smtClean="0"/>
              <a:t> = 0 in y=X</a:t>
            </a:r>
            <a:r>
              <a:rPr lang="en-US" altLang="en-US" sz="2800" b="1" smtClean="0">
                <a:sym typeface="Symbol"/>
              </a:rPr>
              <a:t></a:t>
            </a:r>
            <a:r>
              <a:rPr lang="en-US" altLang="en-US" sz="2800" baseline="-25000" smtClean="0"/>
              <a:t>x</a:t>
            </a:r>
            <a:r>
              <a:rPr lang="en-US" altLang="en-US" sz="2800" smtClean="0"/>
              <a:t>+Z</a:t>
            </a:r>
            <a:r>
              <a:rPr lang="en-US" altLang="en-US" sz="2800" b="1" smtClean="0">
                <a:sym typeface="Symbol"/>
              </a:rPr>
              <a:t></a:t>
            </a:r>
            <a:r>
              <a:rPr lang="en-US" altLang="en-US" sz="2800" baseline="-25000" smtClean="0"/>
              <a:t>z</a:t>
            </a:r>
            <a:r>
              <a:rPr lang="en-US" altLang="en-US" sz="2800" smtClean="0"/>
              <a:t>+</a:t>
            </a:r>
            <a:r>
              <a:rPr lang="en-US" altLang="en-US" sz="4000" b="1" smtClean="0">
                <a:sym typeface="Symbol"/>
              </a:rPr>
              <a:t></a:t>
            </a:r>
            <a:br>
              <a:rPr lang="en-US" altLang="en-US" sz="4000" b="1" smtClean="0">
                <a:sym typeface="Symbol"/>
              </a:rPr>
            </a:br>
            <a:r>
              <a:rPr lang="en-US" altLang="en-US" sz="2400" b="1" smtClean="0">
                <a:latin typeface="Arial" pitchFamily="34" charset="0"/>
                <a:cs typeface="Arial" pitchFamily="34" charset="0"/>
                <a:sym typeface="Symbol"/>
              </a:rPr>
              <a:t>Statistic computed from regression of y on X alone </a:t>
            </a:r>
            <a:endParaRPr lang="en-US" altLang="en-US" sz="2400" b="1" smtClean="0">
              <a:latin typeface="Arial" pitchFamily="34" charset="0"/>
              <a:cs typeface="Arial" pitchFamily="34" charset="0"/>
            </a:endParaRPr>
          </a:p>
        </p:txBody>
      </p:sp>
      <p:sp>
        <p:nvSpPr>
          <p:cNvPr id="10" name="TextBox 9"/>
          <p:cNvSpPr txBox="1"/>
          <p:nvPr/>
        </p:nvSpPr>
        <p:spPr>
          <a:xfrm>
            <a:off x="1066800" y="3200400"/>
            <a:ext cx="7620000" cy="1477328"/>
          </a:xfrm>
          <a:prstGeom prst="rect">
            <a:avLst/>
          </a:prstGeom>
          <a:noFill/>
        </p:spPr>
        <p:txBody>
          <a:bodyPr wrap="square" rtlCol="0">
            <a:spAutoFit/>
          </a:bodyPr>
          <a:lstStyle/>
          <a:p>
            <a:r>
              <a:rPr lang="en-US" b="1" smtClean="0">
                <a:latin typeface="Tahoma" pitchFamily="34" charset="0"/>
                <a:ea typeface="Tahoma" pitchFamily="34" charset="0"/>
                <a:cs typeface="Tahoma" pitchFamily="34" charset="0"/>
              </a:rPr>
              <a:t>1.  Compute Restricted Regression (y on X alone) and compute</a:t>
            </a:r>
          </a:p>
          <a:p>
            <a:r>
              <a:rPr lang="en-US" b="1" smtClean="0">
                <a:latin typeface="Tahoma" pitchFamily="34" charset="0"/>
                <a:ea typeface="Tahoma" pitchFamily="34" charset="0"/>
                <a:cs typeface="Tahoma" pitchFamily="34" charset="0"/>
              </a:rPr>
              <a:t>     residuals, e</a:t>
            </a:r>
            <a:r>
              <a:rPr lang="en-US" b="1" baseline="-25000" smtClean="0">
                <a:latin typeface="Tahoma" pitchFamily="34" charset="0"/>
                <a:ea typeface="Tahoma" pitchFamily="34" charset="0"/>
                <a:cs typeface="Tahoma" pitchFamily="34" charset="0"/>
              </a:rPr>
              <a:t>0</a:t>
            </a:r>
          </a:p>
          <a:p>
            <a:endParaRPr lang="en-US" b="1" smtClean="0">
              <a:latin typeface="Tahoma" pitchFamily="34" charset="0"/>
              <a:ea typeface="Tahoma" pitchFamily="34" charset="0"/>
              <a:cs typeface="Tahoma" pitchFamily="34" charset="0"/>
            </a:endParaRPr>
          </a:p>
          <a:p>
            <a:r>
              <a:rPr lang="en-US" b="1" smtClean="0">
                <a:latin typeface="Tahoma" pitchFamily="34" charset="0"/>
                <a:ea typeface="Tahoma" pitchFamily="34" charset="0"/>
                <a:cs typeface="Tahoma" pitchFamily="34" charset="0"/>
              </a:rPr>
              <a:t>2.  Regress e</a:t>
            </a:r>
            <a:r>
              <a:rPr lang="en-US" b="1" baseline="-25000" smtClean="0">
                <a:latin typeface="Tahoma" pitchFamily="34" charset="0"/>
                <a:ea typeface="Tahoma" pitchFamily="34" charset="0"/>
                <a:cs typeface="Tahoma" pitchFamily="34" charset="0"/>
              </a:rPr>
              <a:t>0</a:t>
            </a:r>
            <a:r>
              <a:rPr lang="en-US" b="1" smtClean="0">
                <a:latin typeface="Tahoma" pitchFamily="34" charset="0"/>
                <a:ea typeface="Tahoma" pitchFamily="34" charset="0"/>
                <a:cs typeface="Tahoma" pitchFamily="34" charset="0"/>
              </a:rPr>
              <a:t> on (X,Z).  LM = NR</a:t>
            </a:r>
            <a:r>
              <a:rPr lang="en-US" b="1" baseline="30000" smtClean="0">
                <a:latin typeface="Tahoma" pitchFamily="34" charset="0"/>
                <a:ea typeface="Tahoma" pitchFamily="34" charset="0"/>
                <a:cs typeface="Tahoma" pitchFamily="34" charset="0"/>
              </a:rPr>
              <a:t>2</a:t>
            </a:r>
            <a:r>
              <a:rPr lang="en-US" b="1" smtClean="0">
                <a:latin typeface="Tahoma" pitchFamily="34" charset="0"/>
                <a:ea typeface="Tahoma" pitchFamily="34" charset="0"/>
                <a:cs typeface="Tahoma" pitchFamily="34" charset="0"/>
              </a:rPr>
              <a:t> in this regression. (Regress</a:t>
            </a:r>
          </a:p>
          <a:p>
            <a:r>
              <a:rPr lang="en-US" b="1" smtClean="0">
                <a:latin typeface="Tahoma" pitchFamily="34" charset="0"/>
                <a:ea typeface="Tahoma" pitchFamily="34" charset="0"/>
                <a:cs typeface="Tahoma" pitchFamily="34" charset="0"/>
              </a:rPr>
              <a:t>     e</a:t>
            </a:r>
            <a:r>
              <a:rPr lang="en-US" b="1" baseline="-25000" smtClean="0">
                <a:latin typeface="Tahoma" pitchFamily="34" charset="0"/>
                <a:ea typeface="Tahoma" pitchFamily="34" charset="0"/>
                <a:cs typeface="Tahoma" pitchFamily="34" charset="0"/>
              </a:rPr>
              <a:t>0</a:t>
            </a:r>
            <a:r>
              <a:rPr lang="en-US" b="1" smtClean="0">
                <a:latin typeface="Tahoma" pitchFamily="34" charset="0"/>
                <a:ea typeface="Tahoma" pitchFamily="34" charset="0"/>
                <a:cs typeface="Tahoma" pitchFamily="34" charset="0"/>
              </a:rPr>
              <a:t> on the RHS of the unrestricted regression.</a:t>
            </a:r>
            <a:endParaRPr lang="en-US" b="1">
              <a:latin typeface="Tahoma" pitchFamily="34" charset="0"/>
              <a:ea typeface="Tahoma" pitchFamily="34" charset="0"/>
              <a:cs typeface="Tahoma" pitchFamily="34" charset="0"/>
            </a:endParaRPr>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ChangeArrowheads="1"/>
          </p:cNvSpPr>
          <p:nvPr>
            <p:ph type="title"/>
          </p:nvPr>
        </p:nvSpPr>
        <p:spPr/>
        <p:txBody>
          <a:bodyPr/>
          <a:lstStyle/>
          <a:p>
            <a:pPr eaLnBrk="1" hangingPunct="1"/>
            <a:r>
              <a:rPr lang="en-US" altLang="en-US" smtClean="0"/>
              <a:t>Application of the Score Test</a:t>
            </a:r>
          </a:p>
        </p:txBody>
      </p:sp>
      <p:sp>
        <p:nvSpPr>
          <p:cNvPr id="80899" name="Rectangle 3"/>
          <p:cNvSpPr>
            <a:spLocks noGrp="1" noChangeArrowheads="1"/>
          </p:cNvSpPr>
          <p:nvPr>
            <p:ph type="body" idx="1"/>
          </p:nvPr>
        </p:nvSpPr>
        <p:spPr>
          <a:xfrm>
            <a:off x="838200" y="1981200"/>
            <a:ext cx="7391400" cy="2514600"/>
          </a:xfrm>
        </p:spPr>
        <p:txBody>
          <a:bodyPr/>
          <a:lstStyle/>
          <a:p>
            <a:pPr eaLnBrk="1" hangingPunct="1">
              <a:buNone/>
            </a:pPr>
            <a:r>
              <a:rPr lang="en-US" altLang="en-US" sz="2400" dirty="0" smtClean="0"/>
              <a:t>Linear Model: </a:t>
            </a:r>
            <a:r>
              <a:rPr lang="en-US" altLang="en-US" sz="2400" b="1" dirty="0" smtClean="0"/>
              <a:t>Y</a:t>
            </a:r>
            <a:r>
              <a:rPr lang="en-US" altLang="en-US" sz="2400" dirty="0" smtClean="0"/>
              <a:t> = </a:t>
            </a:r>
            <a:r>
              <a:rPr lang="en-US" altLang="en-US" sz="2400" b="1" dirty="0" smtClean="0"/>
              <a:t>X</a:t>
            </a:r>
            <a:r>
              <a:rPr lang="en-US" altLang="en-US" sz="2400" b="1" dirty="0" smtClean="0">
                <a:sym typeface="Symbol" panose="05050102010706020507" pitchFamily="18" charset="2"/>
              </a:rPr>
              <a:t></a:t>
            </a:r>
            <a:r>
              <a:rPr lang="en-US" altLang="en-US" sz="2400" dirty="0" smtClean="0">
                <a:sym typeface="Symbol" panose="05050102010706020507" pitchFamily="18" charset="2"/>
              </a:rPr>
              <a:t>+</a:t>
            </a:r>
            <a:r>
              <a:rPr lang="en-US" altLang="en-US" sz="2400" b="1" dirty="0" smtClean="0">
                <a:sym typeface="Symbol" panose="05050102010706020507" pitchFamily="18" charset="2"/>
              </a:rPr>
              <a:t>Z</a:t>
            </a:r>
            <a:r>
              <a:rPr lang="el-GR" altLang="en-US" sz="2400" b="1" dirty="0" smtClean="0">
                <a:sym typeface="Symbol" panose="05050102010706020507" pitchFamily="18" charset="2"/>
              </a:rPr>
              <a:t>δ</a:t>
            </a:r>
            <a:r>
              <a:rPr lang="en-US" altLang="en-US" sz="2400" dirty="0" smtClean="0">
                <a:sym typeface="Symbol" panose="05050102010706020507" pitchFamily="18" charset="2"/>
              </a:rPr>
              <a:t>+</a:t>
            </a:r>
            <a:r>
              <a:rPr lang="el-GR" altLang="en-US" sz="2400" b="1" dirty="0" smtClean="0">
                <a:sym typeface="Symbol" panose="05050102010706020507" pitchFamily="18" charset="2"/>
              </a:rPr>
              <a:t>ε</a:t>
            </a:r>
            <a:r>
              <a:rPr lang="en-US" altLang="en-US" sz="2400" b="1" dirty="0" smtClean="0">
                <a:sym typeface="Symbol" panose="05050102010706020507" pitchFamily="18" charset="2"/>
              </a:rPr>
              <a:t> = W</a:t>
            </a:r>
            <a:r>
              <a:rPr lang="en-US" altLang="en-US" sz="2400" b="1" dirty="0" smtClean="0">
                <a:sym typeface="Symbol"/>
              </a:rPr>
              <a:t> + </a:t>
            </a:r>
            <a:r>
              <a:rPr lang="el-GR" altLang="en-US" sz="2400" b="1" dirty="0" smtClean="0">
                <a:sym typeface="Symbol" panose="05050102010706020507" pitchFamily="18" charset="2"/>
              </a:rPr>
              <a:t>ε</a:t>
            </a:r>
            <a:endParaRPr lang="en-US" altLang="en-US" sz="2400" b="1" dirty="0" smtClean="0">
              <a:sym typeface="Symbol" panose="05050102010706020507" pitchFamily="18" charset="2"/>
            </a:endParaRPr>
          </a:p>
          <a:p>
            <a:pPr lvl="1" eaLnBrk="1" hangingPunct="1"/>
            <a:r>
              <a:rPr lang="en-US" altLang="en-US" sz="2000" dirty="0" smtClean="0">
                <a:sym typeface="Symbol" panose="05050102010706020507" pitchFamily="18" charset="2"/>
              </a:rPr>
              <a:t>Test H</a:t>
            </a:r>
            <a:r>
              <a:rPr lang="en-US" altLang="en-US" sz="2000" baseline="-25000" dirty="0" smtClean="0">
                <a:sym typeface="Symbol" panose="05050102010706020507" pitchFamily="18" charset="2"/>
              </a:rPr>
              <a:t>0</a:t>
            </a:r>
            <a:r>
              <a:rPr lang="en-US" altLang="en-US" sz="2000" dirty="0" smtClean="0">
                <a:sym typeface="Symbol" panose="05050102010706020507" pitchFamily="18" charset="2"/>
              </a:rPr>
              <a:t>: </a:t>
            </a:r>
            <a:r>
              <a:rPr lang="el-GR" altLang="en-US" sz="2000" b="1" dirty="0" smtClean="0">
                <a:sym typeface="Symbol" panose="05050102010706020507" pitchFamily="18" charset="2"/>
              </a:rPr>
              <a:t>δ</a:t>
            </a:r>
            <a:r>
              <a:rPr lang="en-US" altLang="en-US" sz="2000" dirty="0" smtClean="0">
                <a:sym typeface="Symbol" panose="05050102010706020507" pitchFamily="18" charset="2"/>
              </a:rPr>
              <a:t>=</a:t>
            </a:r>
            <a:r>
              <a:rPr lang="en-US" altLang="en-US" sz="2000" b="1" dirty="0" smtClean="0">
                <a:sym typeface="Symbol" panose="05050102010706020507" pitchFamily="18" charset="2"/>
              </a:rPr>
              <a:t>0</a:t>
            </a:r>
          </a:p>
          <a:p>
            <a:pPr lvl="1" eaLnBrk="1" hangingPunct="1"/>
            <a:r>
              <a:rPr lang="en-US" altLang="en-US" sz="2000" dirty="0" smtClean="0">
                <a:sym typeface="Symbol" panose="05050102010706020507" pitchFamily="18" charset="2"/>
              </a:rPr>
              <a:t>Restricted estimator is [</a:t>
            </a:r>
            <a:r>
              <a:rPr lang="en-US" altLang="en-US" sz="2000" b="1" dirty="0" smtClean="0">
                <a:sym typeface="Symbol" panose="05050102010706020507" pitchFamily="18" charset="2"/>
              </a:rPr>
              <a:t>b</a:t>
            </a:r>
            <a:r>
              <a:rPr lang="en-US" altLang="en-US" sz="2000" dirty="0" smtClean="0">
                <a:sym typeface="Symbol" panose="05050102010706020507" pitchFamily="18" charset="2"/>
              </a:rPr>
              <a:t>’,</a:t>
            </a:r>
            <a:r>
              <a:rPr lang="en-US" altLang="en-US" sz="2000" b="1" dirty="0" smtClean="0">
                <a:sym typeface="Symbol" panose="05050102010706020507" pitchFamily="18" charset="2"/>
              </a:rPr>
              <a:t>0</a:t>
            </a:r>
            <a:r>
              <a:rPr lang="en-US" altLang="en-US" sz="2000" dirty="0" smtClean="0">
                <a:sym typeface="Symbol" panose="05050102010706020507" pitchFamily="18" charset="2"/>
              </a:rPr>
              <a:t>’]’</a:t>
            </a:r>
          </a:p>
          <a:p>
            <a:pPr lvl="1" eaLnBrk="1" hangingPunct="1">
              <a:buFont typeface="Wingdings" panose="05000000000000000000" pitchFamily="2" charset="2"/>
              <a:buNone/>
            </a:pPr>
            <a:endParaRPr lang="en-US" altLang="en-US" sz="2000" dirty="0" smtClean="0">
              <a:sym typeface="Symbol" panose="05050102010706020507" pitchFamily="18" charset="2"/>
            </a:endParaRPr>
          </a:p>
          <a:p>
            <a:pPr eaLnBrk="1" hangingPunct="1">
              <a:buFont typeface="Wingdings" panose="05000000000000000000" pitchFamily="2" charset="2"/>
              <a:buNone/>
            </a:pPr>
            <a:r>
              <a:rPr lang="en-US" altLang="en-US" sz="2000" b="1" dirty="0" smtClean="0"/>
              <a:t>NAMELIST ; X = a list… ; Z = a list … ; W = X,Z $ </a:t>
            </a:r>
          </a:p>
          <a:p>
            <a:pPr eaLnBrk="1" hangingPunct="1">
              <a:buFont typeface="Wingdings" panose="05000000000000000000" pitchFamily="2" charset="2"/>
              <a:buNone/>
            </a:pPr>
            <a:r>
              <a:rPr lang="en-US" altLang="en-US" sz="2000" b="1" dirty="0" smtClean="0"/>
              <a:t>REGRESS   ; Lhs = y ; </a:t>
            </a:r>
            <a:r>
              <a:rPr lang="en-US" altLang="en-US" sz="2000" b="1" dirty="0" err="1" smtClean="0"/>
              <a:t>Rhs</a:t>
            </a:r>
            <a:r>
              <a:rPr lang="en-US" altLang="en-US" sz="2000" b="1" dirty="0" smtClean="0"/>
              <a:t> = X ; Res = e $</a:t>
            </a:r>
          </a:p>
          <a:p>
            <a:pPr eaLnBrk="1" hangingPunct="1">
              <a:buFont typeface="Wingdings" panose="05000000000000000000" pitchFamily="2" charset="2"/>
              <a:buNone/>
            </a:pPr>
            <a:r>
              <a:rPr lang="en-US" altLang="en-US" sz="2000" b="1" dirty="0" smtClean="0"/>
              <a:t>CALC          ; List ; LM = N * </a:t>
            </a:r>
            <a:r>
              <a:rPr lang="en-US" altLang="en-US" sz="2000" b="1" dirty="0" err="1" smtClean="0"/>
              <a:t>Rsq</a:t>
            </a:r>
            <a:r>
              <a:rPr lang="en-US" altLang="en-US" sz="2000" b="1" dirty="0" smtClean="0"/>
              <a:t>(</a:t>
            </a:r>
            <a:r>
              <a:rPr lang="en-US" altLang="en-US" sz="2000" b="1" dirty="0" err="1" smtClean="0"/>
              <a:t>W,e</a:t>
            </a:r>
            <a:r>
              <a:rPr lang="en-US" altLang="en-US" sz="2000" b="1" dirty="0" smtClean="0"/>
              <a:t>) $</a:t>
            </a:r>
          </a:p>
          <a:p>
            <a:pPr marL="0" indent="0" eaLnBrk="1" hangingPunct="1">
              <a:buNone/>
            </a:pPr>
            <a:endParaRPr lang="en-US" altLang="en-US" dirty="0" smtClean="0">
              <a:sym typeface="Symbol" panose="05050102010706020507" pitchFamily="18" charset="2"/>
            </a:endParaRPr>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p:cNvSpPr>
            <a:spLocks noGrp="1" noChangeArrowheads="1"/>
          </p:cNvSpPr>
          <p:nvPr>
            <p:ph type="title"/>
          </p:nvPr>
        </p:nvSpPr>
        <p:spPr>
          <a:xfrm>
            <a:off x="381000" y="762000"/>
            <a:ext cx="8229600" cy="533400"/>
          </a:xfrm>
        </p:spPr>
        <p:txBody>
          <a:bodyPr/>
          <a:lstStyle/>
          <a:p>
            <a:pPr eaLnBrk="1" hangingPunct="1"/>
            <a:r>
              <a:rPr lang="en-US" altLang="en-US" dirty="0" smtClean="0"/>
              <a:t>Regression Specification Tests</a:t>
            </a:r>
          </a:p>
        </p:txBody>
      </p:sp>
      <p:pic>
        <p:nvPicPr>
          <p:cNvPr id="87043" name="Picture 4"/>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4724400" y="1295400"/>
            <a:ext cx="4048125" cy="2667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9050">
                <a:solidFill>
                  <a:srgbClr val="000000"/>
                </a:solidFill>
                <a:miter lim="800000"/>
                <a:headEnd/>
                <a:tailEnd/>
              </a14:hiddenLine>
            </a:ext>
          </a:extLst>
        </p:spPr>
      </p:pic>
      <p:pic>
        <p:nvPicPr>
          <p:cNvPr id="87045" name="Picture 5"/>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838200" y="1295400"/>
            <a:ext cx="3819525" cy="26971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9050">
                <a:solidFill>
                  <a:srgbClr val="000000"/>
                </a:solidFill>
                <a:miter lim="800000"/>
                <a:headEnd/>
                <a:tailEnd/>
              </a14:hiddenLine>
            </a:ext>
          </a:extLst>
        </p:spPr>
      </p:pic>
      <p:sp>
        <p:nvSpPr>
          <p:cNvPr id="6" name="TextBox 5"/>
          <p:cNvSpPr txBox="1"/>
          <p:nvPr/>
        </p:nvSpPr>
        <p:spPr>
          <a:xfrm>
            <a:off x="2362200" y="4419600"/>
            <a:ext cx="5029200" cy="1200329"/>
          </a:xfrm>
          <a:prstGeom prst="rect">
            <a:avLst/>
          </a:prstGeom>
          <a:noFill/>
        </p:spPr>
        <p:txBody>
          <a:bodyPr wrap="square" rtlCol="0">
            <a:spAutoFit/>
          </a:bodyPr>
          <a:lstStyle/>
          <a:p>
            <a:r>
              <a:rPr lang="en-US" dirty="0" smtClean="0">
                <a:latin typeface="Tahoma" pitchFamily="34" charset="0"/>
                <a:ea typeface="Tahoma" pitchFamily="34" charset="0"/>
                <a:cs typeface="Tahoma" pitchFamily="34" charset="0"/>
              </a:rPr>
              <a:t>LR                               	       =       41.954</a:t>
            </a:r>
          </a:p>
          <a:p>
            <a:r>
              <a:rPr lang="en-US" dirty="0" smtClean="0">
                <a:latin typeface="Tahoma" pitchFamily="34" charset="0"/>
                <a:ea typeface="Tahoma" pitchFamily="34" charset="0"/>
                <a:cs typeface="Tahoma" pitchFamily="34" charset="0"/>
              </a:rPr>
              <a:t>LM                               	       =       41.365</a:t>
            </a:r>
          </a:p>
          <a:p>
            <a:r>
              <a:rPr lang="en-US" dirty="0" smtClean="0">
                <a:latin typeface="Tahoma" pitchFamily="34" charset="0"/>
                <a:ea typeface="Tahoma" pitchFamily="34" charset="0"/>
                <a:cs typeface="Tahoma" pitchFamily="34" charset="0"/>
              </a:rPr>
              <a:t>Wald Test:   Chi-squared [ 10]   =       42.122  </a:t>
            </a:r>
          </a:p>
          <a:p>
            <a:r>
              <a:rPr lang="en-US" dirty="0" smtClean="0">
                <a:latin typeface="Tahoma" pitchFamily="34" charset="0"/>
                <a:ea typeface="Tahoma" pitchFamily="34" charset="0"/>
                <a:cs typeface="Tahoma" pitchFamily="34" charset="0"/>
              </a:rPr>
              <a:t>F Test:         F ratio[10, 1467]   =         4.212  </a:t>
            </a:r>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Title 3"/>
          <p:cNvSpPr>
            <a:spLocks noGrp="1"/>
          </p:cNvSpPr>
          <p:nvPr>
            <p:ph type="title"/>
          </p:nvPr>
        </p:nvSpPr>
        <p:spPr>
          <a:xfrm>
            <a:off x="457200" y="228600"/>
            <a:ext cx="8229600" cy="1143000"/>
          </a:xfrm>
        </p:spPr>
        <p:txBody>
          <a:bodyPr/>
          <a:lstStyle/>
          <a:p>
            <a:r>
              <a:rPr lang="en-US" altLang="en-US" sz="2800" smtClean="0"/>
              <a:t>Why is it the Lagrange Multiplier Test?</a:t>
            </a:r>
          </a:p>
        </p:txBody>
      </p:sp>
      <p:graphicFrame>
        <p:nvGraphicFramePr>
          <p:cNvPr id="77827" name="Object 2"/>
          <p:cNvGraphicFramePr>
            <a:graphicFrameLocks noChangeAspect="1"/>
          </p:cNvGraphicFramePr>
          <p:nvPr/>
        </p:nvGraphicFramePr>
        <p:xfrm>
          <a:off x="381000" y="1524000"/>
          <a:ext cx="8389938" cy="5029200"/>
        </p:xfrm>
        <a:graphic>
          <a:graphicData uri="http://schemas.openxmlformats.org/presentationml/2006/ole">
            <p:oleObj spid="_x0000_s77838" name="Equation" r:id="rId3" imgW="4660900" imgH="2794000" progId="Equation.DSMT4">
              <p:embed/>
            </p:oleObj>
          </a:graphicData>
        </a:graphic>
      </p:graphicFrame>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Grp="1" noChangeArrowheads="1"/>
          </p:cNvSpPr>
          <p:nvPr>
            <p:ph type="title"/>
          </p:nvPr>
        </p:nvSpPr>
        <p:spPr/>
        <p:txBody>
          <a:bodyPr/>
          <a:lstStyle/>
          <a:p>
            <a:pPr eaLnBrk="1" hangingPunct="1"/>
            <a:r>
              <a:rPr lang="en-US" altLang="en-US" smtClean="0"/>
              <a:t>Robustness</a:t>
            </a:r>
          </a:p>
        </p:txBody>
      </p:sp>
      <p:sp>
        <p:nvSpPr>
          <p:cNvPr id="89091" name="Rectangle 3"/>
          <p:cNvSpPr>
            <a:spLocks noGrp="1" noChangeArrowheads="1"/>
          </p:cNvSpPr>
          <p:nvPr>
            <p:ph type="body" idx="1"/>
          </p:nvPr>
        </p:nvSpPr>
        <p:spPr/>
        <p:txBody>
          <a:bodyPr/>
          <a:lstStyle/>
          <a:p>
            <a:pPr eaLnBrk="1" hangingPunct="1"/>
            <a:r>
              <a:rPr lang="en-US" altLang="en-US" smtClean="0"/>
              <a:t>Assumptions are narrower than necessary</a:t>
            </a:r>
          </a:p>
          <a:p>
            <a:pPr lvl="1" eaLnBrk="1" hangingPunct="1"/>
            <a:r>
              <a:rPr lang="en-US" altLang="en-US" smtClean="0"/>
              <a:t>(1) Disturbances might be heteroscedastic</a:t>
            </a:r>
            <a:endParaRPr lang="en-US" altLang="en-US" baseline="30000" smtClean="0"/>
          </a:p>
          <a:p>
            <a:pPr lvl="1" eaLnBrk="1" hangingPunct="1"/>
            <a:r>
              <a:rPr lang="en-US" altLang="en-US" smtClean="0"/>
              <a:t>(2) Disturbances might be correlated across observations – these are panel data</a:t>
            </a:r>
          </a:p>
          <a:p>
            <a:pPr lvl="1" eaLnBrk="1" hangingPunct="1"/>
            <a:r>
              <a:rPr lang="en-US" altLang="en-US" smtClean="0"/>
              <a:t>(3) Normal distribution assumption is unnecessary</a:t>
            </a:r>
          </a:p>
          <a:p>
            <a:pPr eaLnBrk="1" hangingPunct="1"/>
            <a:r>
              <a:rPr lang="en-US" altLang="en-US" smtClean="0"/>
              <a:t>F, LM and LR tests rely on normality, no longer valid</a:t>
            </a:r>
          </a:p>
          <a:p>
            <a:pPr eaLnBrk="1" hangingPunct="1"/>
            <a:r>
              <a:rPr lang="en-US" altLang="en-US" smtClean="0"/>
              <a:t>Wald test relies on appropriate covariance matrix. (1) and (2) invalidate s</a:t>
            </a:r>
            <a:r>
              <a:rPr lang="en-US" altLang="en-US" baseline="30000" smtClean="0"/>
              <a:t>2</a:t>
            </a:r>
            <a:r>
              <a:rPr lang="en-US" altLang="en-US" smtClean="0"/>
              <a:t>(</a:t>
            </a:r>
            <a:r>
              <a:rPr lang="en-US" altLang="en-US" b="1" smtClean="0"/>
              <a:t>X’X</a:t>
            </a:r>
            <a:r>
              <a:rPr lang="en-US" altLang="en-US" smtClean="0"/>
              <a:t>)</a:t>
            </a:r>
            <a:r>
              <a:rPr lang="en-US" altLang="en-US" baseline="30000" smtClean="0"/>
              <a:t>-1</a:t>
            </a:r>
            <a:r>
              <a:rPr lang="en-US" altLang="en-US" smtClean="0"/>
              <a:t>.</a:t>
            </a:r>
          </a:p>
          <a:p>
            <a:pPr lvl="1" eaLnBrk="1" hangingPunct="1"/>
            <a:endParaRPr lang="en-US" altLang="en-US" smtClean="0"/>
          </a:p>
        </p:txBody>
      </p:sp>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Grp="1" noChangeArrowheads="1"/>
          </p:cNvSpPr>
          <p:nvPr>
            <p:ph type="title"/>
          </p:nvPr>
        </p:nvSpPr>
        <p:spPr/>
        <p:txBody>
          <a:bodyPr/>
          <a:lstStyle/>
          <a:p>
            <a:pPr eaLnBrk="1" hangingPunct="1"/>
            <a:r>
              <a:rPr lang="en-US" altLang="en-US" smtClean="0"/>
              <a:t>Robust Inference Strategy</a:t>
            </a:r>
          </a:p>
        </p:txBody>
      </p:sp>
      <p:sp>
        <p:nvSpPr>
          <p:cNvPr id="89091" name="Rectangle 3"/>
          <p:cNvSpPr>
            <a:spLocks noGrp="1" noChangeArrowheads="1"/>
          </p:cNvSpPr>
          <p:nvPr>
            <p:ph type="body" idx="1"/>
          </p:nvPr>
        </p:nvSpPr>
        <p:spPr/>
        <p:txBody>
          <a:bodyPr/>
          <a:lstStyle/>
          <a:p>
            <a:pPr eaLnBrk="1" hangingPunct="1">
              <a:buNone/>
            </a:pPr>
            <a:r>
              <a:rPr lang="en-US" altLang="en-US" smtClean="0"/>
              <a:t>(1)  Use a robust estimator of the asymptotic covariance matrix.  (Next class)</a:t>
            </a:r>
          </a:p>
          <a:p>
            <a:pPr eaLnBrk="1" hangingPunct="1"/>
            <a:endParaRPr lang="en-US" altLang="en-US" smtClean="0"/>
          </a:p>
          <a:p>
            <a:pPr eaLnBrk="1" hangingPunct="1">
              <a:buNone/>
            </a:pPr>
            <a:r>
              <a:rPr lang="en-US" altLang="en-US" smtClean="0"/>
              <a:t>(2)  The Wald statistic based on an appropriate covariance matrix is robust to distributional assumptions – it relies on the CLT.</a:t>
            </a:r>
          </a:p>
        </p:txBody>
      </p:sp>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5"/>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228600" y="762000"/>
            <a:ext cx="3819525" cy="26971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9050">
                <a:solidFill>
                  <a:srgbClr val="000000"/>
                </a:solidFill>
                <a:miter lim="800000"/>
                <a:headEnd/>
                <a:tailEnd/>
              </a14:hiddenLine>
            </a:ext>
          </a:extLst>
        </p:spPr>
      </p:pic>
      <p:pic>
        <p:nvPicPr>
          <p:cNvPr id="200706" name="Picture 2"/>
          <p:cNvPicPr>
            <a:picLocks noChangeAspect="1" noChangeArrowheads="1"/>
          </p:cNvPicPr>
          <p:nvPr/>
        </p:nvPicPr>
        <p:blipFill>
          <a:blip r:embed="rId3" cstate="print"/>
          <a:srcRect/>
          <a:stretch>
            <a:fillRect/>
          </a:stretch>
        </p:blipFill>
        <p:spPr bwMode="auto">
          <a:xfrm>
            <a:off x="4191000" y="3229051"/>
            <a:ext cx="4733925" cy="3196346"/>
          </a:xfrm>
          <a:prstGeom prst="rect">
            <a:avLst/>
          </a:prstGeom>
          <a:noFill/>
          <a:ln w="9525">
            <a:noFill/>
            <a:miter lim="800000"/>
            <a:headEnd/>
            <a:tailEnd/>
          </a:ln>
        </p:spPr>
      </p:pic>
      <p:sp>
        <p:nvSpPr>
          <p:cNvPr id="6" name="TextBox 5"/>
          <p:cNvSpPr txBox="1"/>
          <p:nvPr/>
        </p:nvSpPr>
        <p:spPr>
          <a:xfrm>
            <a:off x="4191000" y="1524000"/>
            <a:ext cx="4724400" cy="923330"/>
          </a:xfrm>
          <a:prstGeom prst="rect">
            <a:avLst/>
          </a:prstGeom>
          <a:noFill/>
        </p:spPr>
        <p:txBody>
          <a:bodyPr wrap="square" rtlCol="0">
            <a:spAutoFit/>
          </a:bodyPr>
          <a:lstStyle/>
          <a:p>
            <a:r>
              <a:rPr lang="en-US" smtClean="0"/>
              <a:t>Wald test based on conventional standard errors:</a:t>
            </a:r>
          </a:p>
          <a:p>
            <a:r>
              <a:rPr lang="en-US" smtClean="0">
                <a:latin typeface="Tahoma" pitchFamily="34" charset="0"/>
                <a:ea typeface="Tahoma" pitchFamily="34" charset="0"/>
                <a:cs typeface="Tahoma" pitchFamily="34" charset="0"/>
              </a:rPr>
              <a:t>Wald Test:   Chi-squared [ 10]   =  42.122</a:t>
            </a:r>
          </a:p>
          <a:p>
            <a:r>
              <a:rPr lang="en-US" smtClean="0">
                <a:latin typeface="Tahoma" pitchFamily="34" charset="0"/>
                <a:ea typeface="Tahoma" pitchFamily="34" charset="0"/>
                <a:cs typeface="Tahoma" pitchFamily="34" charset="0"/>
              </a:rPr>
              <a:t>P = 0.00001</a:t>
            </a:r>
            <a:endParaRPr lang="en-US"/>
          </a:p>
        </p:txBody>
      </p:sp>
      <p:cxnSp>
        <p:nvCxnSpPr>
          <p:cNvPr id="8" name="Straight Arrow Connector 7"/>
          <p:cNvCxnSpPr/>
          <p:nvPr/>
        </p:nvCxnSpPr>
        <p:spPr bwMode="auto">
          <a:xfrm>
            <a:off x="1676400" y="4343400"/>
            <a:ext cx="2438400" cy="0"/>
          </a:xfrm>
          <a:prstGeom prst="straightConnector1">
            <a:avLst/>
          </a:prstGeom>
          <a:solidFill>
            <a:schemeClr val="accent1"/>
          </a:solidFill>
          <a:ln w="57150" cap="flat" cmpd="sng" algn="ctr">
            <a:solidFill>
              <a:srgbClr val="FF0000"/>
            </a:solidFill>
            <a:prstDash val="solid"/>
            <a:round/>
            <a:headEnd type="none" w="med" len="med"/>
            <a:tailEnd type="arrow"/>
          </a:ln>
          <a:effectLst/>
        </p:spPr>
      </p:cxnSp>
      <p:sp>
        <p:nvSpPr>
          <p:cNvPr id="2" name="TextBox 1"/>
          <p:cNvSpPr txBox="1"/>
          <p:nvPr/>
        </p:nvSpPr>
        <p:spPr>
          <a:xfrm>
            <a:off x="457200" y="4648200"/>
            <a:ext cx="3200400" cy="1200329"/>
          </a:xfrm>
          <a:prstGeom prst="rect">
            <a:avLst/>
          </a:prstGeom>
          <a:noFill/>
        </p:spPr>
        <p:txBody>
          <a:bodyPr wrap="square" rtlCol="0">
            <a:spAutoFit/>
          </a:bodyPr>
          <a:lstStyle/>
          <a:p>
            <a:r>
              <a:rPr lang="en-US" dirty="0" smtClean="0"/>
              <a:t>Wald statistic based on robust covariance matrix  =  10.365.</a:t>
            </a:r>
          </a:p>
          <a:p>
            <a:r>
              <a:rPr lang="en-US" dirty="0" smtClean="0"/>
              <a:t>P  =  </a:t>
            </a:r>
            <a:r>
              <a:rPr lang="en-US" smtClean="0"/>
              <a:t>0.409!!</a:t>
            </a:r>
          </a:p>
          <a:p>
            <a:r>
              <a:rPr lang="en-US" b="1" smtClean="0">
                <a:solidFill>
                  <a:srgbClr val="FF0000"/>
                </a:solidFill>
              </a:rPr>
              <a:t>I am skeptical of this result.</a:t>
            </a:r>
            <a:endParaRPr lang="en-US" b="1" dirty="0">
              <a:solidFill>
                <a:srgbClr val="FF0000"/>
              </a:solidFill>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1_Quadrant">
  <a:themeElements>
    <a:clrScheme name="1_Quadrant 2">
      <a:dk1>
        <a:srgbClr val="000000"/>
      </a:dk1>
      <a:lt1>
        <a:srgbClr val="FFFFFF"/>
      </a:lt1>
      <a:dk2>
        <a:srgbClr val="420000"/>
      </a:dk2>
      <a:lt2>
        <a:srgbClr val="660000"/>
      </a:lt2>
      <a:accent1>
        <a:srgbClr val="CCCC00"/>
      </a:accent1>
      <a:accent2>
        <a:srgbClr val="999966"/>
      </a:accent2>
      <a:accent3>
        <a:srgbClr val="FFFFFF"/>
      </a:accent3>
      <a:accent4>
        <a:srgbClr val="000000"/>
      </a:accent4>
      <a:accent5>
        <a:srgbClr val="E2E2AA"/>
      </a:accent5>
      <a:accent6>
        <a:srgbClr val="8A8A5C"/>
      </a:accent6>
      <a:hlink>
        <a:srgbClr val="996633"/>
      </a:hlink>
      <a:folHlink>
        <a:srgbClr val="993300"/>
      </a:folHlink>
    </a:clrScheme>
    <a:fontScheme name="1_Quadrant">
      <a:majorFont>
        <a:latin typeface="Arial Black"/>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9050"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19050"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1_Quadrant 1">
        <a:dk1>
          <a:srgbClr val="5C5674"/>
        </a:dk1>
        <a:lt1>
          <a:srgbClr val="FFFFFF"/>
        </a:lt1>
        <a:dk2>
          <a:srgbClr val="85986A"/>
        </a:dk2>
        <a:lt2>
          <a:srgbClr val="FFFFFF"/>
        </a:lt2>
        <a:accent1>
          <a:srgbClr val="666633"/>
        </a:accent1>
        <a:accent2>
          <a:srgbClr val="ADC5B8"/>
        </a:accent2>
        <a:accent3>
          <a:srgbClr val="C2CAB9"/>
        </a:accent3>
        <a:accent4>
          <a:srgbClr val="DADADA"/>
        </a:accent4>
        <a:accent5>
          <a:srgbClr val="B8B8AD"/>
        </a:accent5>
        <a:accent6>
          <a:srgbClr val="9CB2A6"/>
        </a:accent6>
        <a:hlink>
          <a:srgbClr val="FFCC00"/>
        </a:hlink>
        <a:folHlink>
          <a:srgbClr val="FFFFCC"/>
        </a:folHlink>
      </a:clrScheme>
      <a:clrMap bg1="dk2" tx1="lt1" bg2="dk1" tx2="lt2" accent1="accent1" accent2="accent2" accent3="accent3" accent4="accent4" accent5="accent5" accent6="accent6" hlink="hlink" folHlink="folHlink"/>
    </a:extraClrScheme>
    <a:extraClrScheme>
      <a:clrScheme name="1_Quadrant 2">
        <a:dk1>
          <a:srgbClr val="000000"/>
        </a:dk1>
        <a:lt1>
          <a:srgbClr val="FFFFFF"/>
        </a:lt1>
        <a:dk2>
          <a:srgbClr val="420000"/>
        </a:dk2>
        <a:lt2>
          <a:srgbClr val="660000"/>
        </a:lt2>
        <a:accent1>
          <a:srgbClr val="CCCC00"/>
        </a:accent1>
        <a:accent2>
          <a:srgbClr val="999966"/>
        </a:accent2>
        <a:accent3>
          <a:srgbClr val="FFFFFF"/>
        </a:accent3>
        <a:accent4>
          <a:srgbClr val="000000"/>
        </a:accent4>
        <a:accent5>
          <a:srgbClr val="E2E2AA"/>
        </a:accent5>
        <a:accent6>
          <a:srgbClr val="8A8A5C"/>
        </a:accent6>
        <a:hlink>
          <a:srgbClr val="996633"/>
        </a:hlink>
        <a:folHlink>
          <a:srgbClr val="993300"/>
        </a:folHlink>
      </a:clrScheme>
      <a:clrMap bg1="lt1" tx1="dk1" bg2="lt2" tx2="dk2" accent1="accent1" accent2="accent2" accent3="accent3" accent4="accent4" accent5="accent5" accent6="accent6" hlink="hlink" folHlink="folHlink"/>
    </a:extraClrScheme>
    <a:extraClrScheme>
      <a:clrScheme name="1_Quadrant 3">
        <a:dk1>
          <a:srgbClr val="618052"/>
        </a:dk1>
        <a:lt1>
          <a:srgbClr val="FFFFE3"/>
        </a:lt1>
        <a:dk2>
          <a:srgbClr val="162E36"/>
        </a:dk2>
        <a:lt2>
          <a:srgbClr val="FFFFFF"/>
        </a:lt2>
        <a:accent1>
          <a:srgbClr val="336699"/>
        </a:accent1>
        <a:accent2>
          <a:srgbClr val="69888B"/>
        </a:accent2>
        <a:accent3>
          <a:srgbClr val="ABADAE"/>
        </a:accent3>
        <a:accent4>
          <a:srgbClr val="DADAC2"/>
        </a:accent4>
        <a:accent5>
          <a:srgbClr val="ADB8CA"/>
        </a:accent5>
        <a:accent6>
          <a:srgbClr val="5E7B7D"/>
        </a:accent6>
        <a:hlink>
          <a:srgbClr val="FFCC00"/>
        </a:hlink>
        <a:folHlink>
          <a:srgbClr val="FFFFCC"/>
        </a:folHlink>
      </a:clrScheme>
      <a:clrMap bg1="dk2" tx1="lt1" bg2="dk1" tx2="lt2" accent1="accent1" accent2="accent2" accent3="accent3" accent4="accent4" accent5="accent5" accent6="accent6" hlink="hlink" folHlink="folHlink"/>
    </a:extraClrScheme>
    <a:extraClrScheme>
      <a:clrScheme name="1_Quadrant 4">
        <a:dk1>
          <a:srgbClr val="000000"/>
        </a:dk1>
        <a:lt1>
          <a:srgbClr val="FFFFFF"/>
        </a:lt1>
        <a:dk2>
          <a:srgbClr val="000000"/>
        </a:dk2>
        <a:lt2>
          <a:srgbClr val="CC0000"/>
        </a:lt2>
        <a:accent1>
          <a:srgbClr val="FFCC00"/>
        </a:accent1>
        <a:accent2>
          <a:srgbClr val="3366CC"/>
        </a:accent2>
        <a:accent3>
          <a:srgbClr val="FFFFFF"/>
        </a:accent3>
        <a:accent4>
          <a:srgbClr val="000000"/>
        </a:accent4>
        <a:accent5>
          <a:srgbClr val="FFE2AA"/>
        </a:accent5>
        <a:accent6>
          <a:srgbClr val="2D5CB9"/>
        </a:accent6>
        <a:hlink>
          <a:srgbClr val="666699"/>
        </a:hlink>
        <a:folHlink>
          <a:srgbClr val="C0C0C0"/>
        </a:folHlink>
      </a:clrScheme>
      <a:clrMap bg1="lt1" tx1="dk1" bg2="lt2" tx2="dk2" accent1="accent1" accent2="accent2" accent3="accent3" accent4="accent4" accent5="accent5" accent6="accent6" hlink="hlink" folHlink="folHlink"/>
    </a:extraClrScheme>
    <a:extraClrScheme>
      <a:clrScheme name="1_Quadrant 5">
        <a:dk1>
          <a:srgbClr val="666699"/>
        </a:dk1>
        <a:lt1>
          <a:srgbClr val="FFFFFF"/>
        </a:lt1>
        <a:dk2>
          <a:srgbClr val="000033"/>
        </a:dk2>
        <a:lt2>
          <a:srgbClr val="FFFFFF"/>
        </a:lt2>
        <a:accent1>
          <a:srgbClr val="9966FF"/>
        </a:accent1>
        <a:accent2>
          <a:srgbClr val="CCCCFF"/>
        </a:accent2>
        <a:accent3>
          <a:srgbClr val="AAAAAD"/>
        </a:accent3>
        <a:accent4>
          <a:srgbClr val="DADADA"/>
        </a:accent4>
        <a:accent5>
          <a:srgbClr val="CAB8FF"/>
        </a:accent5>
        <a:accent6>
          <a:srgbClr val="B9B9E7"/>
        </a:accent6>
        <a:hlink>
          <a:srgbClr val="CCCC00"/>
        </a:hlink>
        <a:folHlink>
          <a:srgbClr val="CC9900"/>
        </a:folHlink>
      </a:clrScheme>
      <a:clrMap bg1="dk2" tx1="lt1" bg2="dk1" tx2="lt2" accent1="accent1" accent2="accent2" accent3="accent3" accent4="accent4" accent5="accent5" accent6="accent6" hlink="hlink" folHlink="folHlink"/>
    </a:extraClrScheme>
    <a:extraClrScheme>
      <a:clrScheme name="1_Quadrant 6">
        <a:dk1>
          <a:srgbClr val="000000"/>
        </a:dk1>
        <a:lt1>
          <a:srgbClr val="FFFFFF"/>
        </a:lt1>
        <a:dk2>
          <a:srgbClr val="000000"/>
        </a:dk2>
        <a:lt2>
          <a:srgbClr val="669966"/>
        </a:lt2>
        <a:accent1>
          <a:srgbClr val="CCCCFF"/>
        </a:accent1>
        <a:accent2>
          <a:srgbClr val="9999CC"/>
        </a:accent2>
        <a:accent3>
          <a:srgbClr val="FFFFFF"/>
        </a:accent3>
        <a:accent4>
          <a:srgbClr val="000000"/>
        </a:accent4>
        <a:accent5>
          <a:srgbClr val="E2E2FF"/>
        </a:accent5>
        <a:accent6>
          <a:srgbClr val="8A8AB9"/>
        </a:accent6>
        <a:hlink>
          <a:srgbClr val="000066"/>
        </a:hlink>
        <a:folHlink>
          <a:srgbClr val="333399"/>
        </a:folHlink>
      </a:clrScheme>
      <a:clrMap bg1="lt1" tx1="dk1" bg2="lt2" tx2="dk2" accent1="accent1" accent2="accent2" accent3="accent3" accent4="accent4" accent5="accent5" accent6="accent6" hlink="hlink" folHlink="folHlink"/>
    </a:extraClrScheme>
    <a:extraClrScheme>
      <a:clrScheme name="1_Quadrant 7">
        <a:dk1>
          <a:srgbClr val="0099CC"/>
        </a:dk1>
        <a:lt1>
          <a:srgbClr val="FFFFFF"/>
        </a:lt1>
        <a:dk2>
          <a:srgbClr val="000099"/>
        </a:dk2>
        <a:lt2>
          <a:srgbClr val="FFFFFF"/>
        </a:lt2>
        <a:accent1>
          <a:srgbClr val="0099CC"/>
        </a:accent1>
        <a:accent2>
          <a:srgbClr val="6600FF"/>
        </a:accent2>
        <a:accent3>
          <a:srgbClr val="AAAACA"/>
        </a:accent3>
        <a:accent4>
          <a:srgbClr val="DADADA"/>
        </a:accent4>
        <a:accent5>
          <a:srgbClr val="AACAE2"/>
        </a:accent5>
        <a:accent6>
          <a:srgbClr val="5C00E7"/>
        </a:accent6>
        <a:hlink>
          <a:srgbClr val="FFCC00"/>
        </a:hlink>
        <a:folHlink>
          <a:srgbClr val="00CCFF"/>
        </a:folHlink>
      </a:clrScheme>
      <a:clrMap bg1="dk2" tx1="lt1" bg2="dk1" tx2="lt2" accent1="accent1" accent2="accent2" accent3="accent3" accent4="accent4" accent5="accent5" accent6="accent6" hlink="hlink" folHlink="folHlink"/>
    </a:extraClrScheme>
    <a:extraClrScheme>
      <a:clrScheme name="1_Quadrant 8">
        <a:dk1>
          <a:srgbClr val="000033"/>
        </a:dk1>
        <a:lt1>
          <a:srgbClr val="FFFFFF"/>
        </a:lt1>
        <a:dk2>
          <a:srgbClr val="003366"/>
        </a:dk2>
        <a:lt2>
          <a:srgbClr val="275C6D"/>
        </a:lt2>
        <a:accent1>
          <a:srgbClr val="A7D2DF"/>
        </a:accent1>
        <a:accent2>
          <a:srgbClr val="108DA6"/>
        </a:accent2>
        <a:accent3>
          <a:srgbClr val="FFFFFF"/>
        </a:accent3>
        <a:accent4>
          <a:srgbClr val="00002A"/>
        </a:accent4>
        <a:accent5>
          <a:srgbClr val="D0E5EC"/>
        </a:accent5>
        <a:accent6>
          <a:srgbClr val="0D7F96"/>
        </a:accent6>
        <a:hlink>
          <a:srgbClr val="666699"/>
        </a:hlink>
        <a:folHlink>
          <a:srgbClr val="9999FF"/>
        </a:folHlink>
      </a:clrScheme>
      <a:clrMap bg1="lt1" tx1="dk1" bg2="lt2" tx2="dk2" accent1="accent1" accent2="accent2" accent3="accent3" accent4="accent4" accent5="accent5" accent6="accent6" hlink="hlink" folHlink="folHlink"/>
    </a:extraClrScheme>
    <a:extraClrScheme>
      <a:clrScheme name="1_Quadrant 9">
        <a:dk1>
          <a:srgbClr val="CC3300"/>
        </a:dk1>
        <a:lt1>
          <a:srgbClr val="FFFFFF"/>
        </a:lt1>
        <a:dk2>
          <a:srgbClr val="000000"/>
        </a:dk2>
        <a:lt2>
          <a:srgbClr val="FFFFCC"/>
        </a:lt2>
        <a:accent1>
          <a:srgbClr val="FF9900"/>
        </a:accent1>
        <a:accent2>
          <a:srgbClr val="993300"/>
        </a:accent2>
        <a:accent3>
          <a:srgbClr val="AAAAAA"/>
        </a:accent3>
        <a:accent4>
          <a:srgbClr val="DADADA"/>
        </a:accent4>
        <a:accent5>
          <a:srgbClr val="FFCAAA"/>
        </a:accent5>
        <a:accent6>
          <a:srgbClr val="8A2D00"/>
        </a:accent6>
        <a:hlink>
          <a:srgbClr val="CEC5A2"/>
        </a:hlink>
        <a:folHlink>
          <a:srgbClr val="DDDDDD"/>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19028</TotalTime>
  <Words>2593</Words>
  <Application>Microsoft Office PowerPoint</Application>
  <PresentationFormat>On-screen Show (4:3)</PresentationFormat>
  <Paragraphs>488</Paragraphs>
  <Slides>75</Slides>
  <Notes>46</Notes>
  <HiddenSlides>0</HiddenSlides>
  <MMClips>0</MMClips>
  <ScaleCrop>false</ScaleCrop>
  <HeadingPairs>
    <vt:vector size="6" baseType="variant">
      <vt:variant>
        <vt:lpstr>Theme</vt:lpstr>
      </vt:variant>
      <vt:variant>
        <vt:i4>1</vt:i4>
      </vt:variant>
      <vt:variant>
        <vt:lpstr>Embedded OLE Servers</vt:lpstr>
      </vt:variant>
      <vt:variant>
        <vt:i4>2</vt:i4>
      </vt:variant>
      <vt:variant>
        <vt:lpstr>Slide Titles</vt:lpstr>
      </vt:variant>
      <vt:variant>
        <vt:i4>75</vt:i4>
      </vt:variant>
    </vt:vector>
  </HeadingPairs>
  <TitlesOfParts>
    <vt:vector size="78" baseType="lpstr">
      <vt:lpstr>1_Quadrant</vt:lpstr>
      <vt:lpstr>Equation</vt:lpstr>
      <vt:lpstr>MathType 6.0 Equation</vt:lpstr>
      <vt:lpstr>Econometric Analysis of Panel Data</vt:lpstr>
      <vt:lpstr>Objectives in Model Building</vt:lpstr>
      <vt:lpstr>Application: Health Care</vt:lpstr>
      <vt:lpstr>Slide 4</vt:lpstr>
      <vt:lpstr>Slide 5</vt:lpstr>
      <vt:lpstr>Slide 6</vt:lpstr>
      <vt:lpstr>Slide 7</vt:lpstr>
      <vt:lpstr>Slide 8</vt:lpstr>
      <vt:lpstr>Slide 9</vt:lpstr>
      <vt:lpstr>From Jones and Schurer (2011)</vt:lpstr>
      <vt:lpstr>A First Look at the Data Descriptive Statistics</vt:lpstr>
      <vt:lpstr>Cornwell and Rupert Panel Data</vt:lpstr>
      <vt:lpstr>Slide 13</vt:lpstr>
      <vt:lpstr>Slide 14</vt:lpstr>
      <vt:lpstr>Slide 15</vt:lpstr>
      <vt:lpstr>Slide 16</vt:lpstr>
      <vt:lpstr>Histogram: Pooled data obscure within person variation</vt:lpstr>
      <vt:lpstr>Kernel density estimator suggests the underlying distribution for a continuous variable</vt:lpstr>
      <vt:lpstr>Kernel Estimator for LWAGE</vt:lpstr>
      <vt:lpstr>Objective: Impact of Education        on (log) Wage</vt:lpstr>
      <vt:lpstr>Simple Linear Regression</vt:lpstr>
      <vt:lpstr>Multiple Regression</vt:lpstr>
      <vt:lpstr>Nonlinear Specification:  Quadratic Effect of Experience</vt:lpstr>
      <vt:lpstr>Model Implication: Effect of Experience and Male vs. Female</vt:lpstr>
      <vt:lpstr>Partial Effect of Experience: Coefficients do not tell the story</vt:lpstr>
      <vt:lpstr>Slide 26</vt:lpstr>
      <vt:lpstr>Interaction Effect Gender Difference in Partial Effects</vt:lpstr>
      <vt:lpstr>Partial Effect of a Year of Education E[logWage]/ED=ED + ED*FEM *FEM Note, the effect is positive.   Effect is larger for women.</vt:lpstr>
      <vt:lpstr>Gender Effect Varies by Years of Education -0.67961 is misleading</vt:lpstr>
      <vt:lpstr>The Linear Regression Model</vt:lpstr>
      <vt:lpstr>Estimation of the Parameters</vt:lpstr>
      <vt:lpstr>Properties of Least Squares</vt:lpstr>
      <vt:lpstr>Least Squares Summary</vt:lpstr>
      <vt:lpstr>Regression – Income on Education</vt:lpstr>
      <vt:lpstr>Specification and Functional Form</vt:lpstr>
      <vt:lpstr>Interesting Partial Effects</vt:lpstr>
      <vt:lpstr>Slide 37</vt:lpstr>
      <vt:lpstr>Partial Effects</vt:lpstr>
      <vt:lpstr>Bootstrap Estimation of the Asymptotic  Variance of an Estimator</vt:lpstr>
      <vt:lpstr>Bootstrapping Algorithm</vt:lpstr>
      <vt:lpstr>Application to Spanish Dairy Farms lny=a+b1lnx1+b2lnx2+b3lnx3+b4lnx4+</vt:lpstr>
      <vt:lpstr>Bootstrapped Standard Errors</vt:lpstr>
      <vt:lpstr>Bootstrapped Confidence Intervals Estimate Norm()=(12 + 22 + 32 + 42)1/2</vt:lpstr>
      <vt:lpstr>Slide 44</vt:lpstr>
      <vt:lpstr>Quantile Regression</vt:lpstr>
      <vt:lpstr>Slide 46</vt:lpstr>
      <vt:lpstr>Slide 47</vt:lpstr>
      <vt:lpstr>Slide 48</vt:lpstr>
      <vt:lpstr>Slide 49</vt:lpstr>
      <vt:lpstr>Econometric Relationship</vt:lpstr>
      <vt:lpstr>Application: Doctor Visits</vt:lpstr>
      <vt:lpstr>Models</vt:lpstr>
      <vt:lpstr>Endogeneity</vt:lpstr>
      <vt:lpstr>Average Partial Effects</vt:lpstr>
      <vt:lpstr>APE and PE at the Mean</vt:lpstr>
      <vt:lpstr>The Canonical Panel Data Problem</vt:lpstr>
      <vt:lpstr>Slide 57</vt:lpstr>
      <vt:lpstr>Estimated Partial Effects by Model</vt:lpstr>
      <vt:lpstr>Hypothesis Testing</vt:lpstr>
      <vt:lpstr>Example: Panel Data on Spanish Dairy Farms</vt:lpstr>
      <vt:lpstr>Application</vt:lpstr>
      <vt:lpstr>    Translog Regression Model</vt:lpstr>
      <vt:lpstr>Wald Tests</vt:lpstr>
      <vt:lpstr>Slide 64</vt:lpstr>
      <vt:lpstr>Likelihood Ratio Test</vt:lpstr>
      <vt:lpstr>Slide 66</vt:lpstr>
      <vt:lpstr>Score or LM Test: General</vt:lpstr>
      <vt:lpstr>Restricted regression and derivatives for the LM Test</vt:lpstr>
      <vt:lpstr>Computing the LM Statistic Testing z = 0 in y=Xx+Zz+ Statistic computed from regression of y on X alone </vt:lpstr>
      <vt:lpstr>Application of the Score Test</vt:lpstr>
      <vt:lpstr>Regression Specification Tests</vt:lpstr>
      <vt:lpstr>Why is it the Lagrange Multiplier Test?</vt:lpstr>
      <vt:lpstr>Robustness</vt:lpstr>
      <vt:lpstr>Robust Inference Strategy</vt:lpstr>
      <vt:lpstr>Slide 75</vt:lpstr>
    </vt:vector>
  </TitlesOfParts>
  <Company>Stern School of Business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Modeling Consumer Decision Making and Discrete Choice Behavior</dc:title>
  <dc:creator>Valued Sony Customer</dc:creator>
  <cp:lastModifiedBy>BG</cp:lastModifiedBy>
  <cp:revision>165</cp:revision>
  <cp:lastPrinted>2014-02-06T15:44:58Z</cp:lastPrinted>
  <dcterms:created xsi:type="dcterms:W3CDTF">2001-06-17T19:05:03Z</dcterms:created>
  <dcterms:modified xsi:type="dcterms:W3CDTF">2019-12-21T20:34:10Z</dcterms:modified>
</cp:coreProperties>
</file>