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7" r:id="rId1"/>
  </p:sldMasterIdLst>
  <p:notesMasterIdLst>
    <p:notesMasterId r:id="rId82"/>
  </p:notesMasterIdLst>
  <p:handoutMasterIdLst>
    <p:handoutMasterId r:id="rId83"/>
  </p:handoutMasterIdLst>
  <p:sldIdLst>
    <p:sldId id="557" r:id="rId2"/>
    <p:sldId id="434" r:id="rId3"/>
    <p:sldId id="549" r:id="rId4"/>
    <p:sldId id="498" r:id="rId5"/>
    <p:sldId id="582" r:id="rId6"/>
    <p:sldId id="499" r:id="rId7"/>
    <p:sldId id="493" r:id="rId8"/>
    <p:sldId id="481" r:id="rId9"/>
    <p:sldId id="491" r:id="rId10"/>
    <p:sldId id="463" r:id="rId11"/>
    <p:sldId id="486" r:id="rId12"/>
    <p:sldId id="464" r:id="rId13"/>
    <p:sldId id="600" r:id="rId14"/>
    <p:sldId id="480" r:id="rId15"/>
    <p:sldId id="583" r:id="rId16"/>
    <p:sldId id="527" r:id="rId17"/>
    <p:sldId id="528" r:id="rId18"/>
    <p:sldId id="529" r:id="rId19"/>
    <p:sldId id="487" r:id="rId20"/>
    <p:sldId id="494" r:id="rId21"/>
    <p:sldId id="599" r:id="rId22"/>
    <p:sldId id="488" r:id="rId23"/>
    <p:sldId id="505" r:id="rId24"/>
    <p:sldId id="501" r:id="rId25"/>
    <p:sldId id="467" r:id="rId26"/>
    <p:sldId id="500" r:id="rId27"/>
    <p:sldId id="506" r:id="rId28"/>
    <p:sldId id="507" r:id="rId29"/>
    <p:sldId id="508" r:id="rId30"/>
    <p:sldId id="509" r:id="rId31"/>
    <p:sldId id="496" r:id="rId32"/>
    <p:sldId id="510" r:id="rId33"/>
    <p:sldId id="511" r:id="rId34"/>
    <p:sldId id="502" r:id="rId35"/>
    <p:sldId id="503" r:id="rId36"/>
    <p:sldId id="504" r:id="rId37"/>
    <p:sldId id="576" r:id="rId38"/>
    <p:sldId id="577" r:id="rId39"/>
    <p:sldId id="578" r:id="rId40"/>
    <p:sldId id="579" r:id="rId41"/>
    <p:sldId id="520" r:id="rId42"/>
    <p:sldId id="518" r:id="rId43"/>
    <p:sldId id="601" r:id="rId44"/>
    <p:sldId id="519" r:id="rId45"/>
    <p:sldId id="512" r:id="rId46"/>
    <p:sldId id="513" r:id="rId47"/>
    <p:sldId id="514" r:id="rId48"/>
    <p:sldId id="515" r:id="rId49"/>
    <p:sldId id="516" r:id="rId50"/>
    <p:sldId id="517" r:id="rId51"/>
    <p:sldId id="521" r:id="rId52"/>
    <p:sldId id="522" r:id="rId53"/>
    <p:sldId id="523" r:id="rId54"/>
    <p:sldId id="524" r:id="rId55"/>
    <p:sldId id="531" r:id="rId56"/>
    <p:sldId id="525" r:id="rId57"/>
    <p:sldId id="526" r:id="rId58"/>
    <p:sldId id="550" r:id="rId59"/>
    <p:sldId id="538" r:id="rId60"/>
    <p:sldId id="532" r:id="rId61"/>
    <p:sldId id="537" r:id="rId62"/>
    <p:sldId id="551" r:id="rId63"/>
    <p:sldId id="552" r:id="rId64"/>
    <p:sldId id="530" r:id="rId65"/>
    <p:sldId id="553" r:id="rId66"/>
    <p:sldId id="591" r:id="rId67"/>
    <p:sldId id="584" r:id="rId68"/>
    <p:sldId id="585" r:id="rId69"/>
    <p:sldId id="587" r:id="rId70"/>
    <p:sldId id="588" r:id="rId71"/>
    <p:sldId id="597" r:id="rId72"/>
    <p:sldId id="592" r:id="rId73"/>
    <p:sldId id="593" r:id="rId74"/>
    <p:sldId id="598" r:id="rId75"/>
    <p:sldId id="594" r:id="rId76"/>
    <p:sldId id="595" r:id="rId77"/>
    <p:sldId id="596" r:id="rId78"/>
    <p:sldId id="586" r:id="rId79"/>
    <p:sldId id="590" r:id="rId80"/>
    <p:sldId id="589" r:id="rId8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extLst>
    <p:ext uri="{EFAFB233-063F-42B5-8137-9DF3F51BA10A}">
      <p15:sldGuideLst xmlns="" xmlns:p15="http://schemas.microsoft.com/office/powerpoint/2012/main">
        <p15:guide id="1" orient="horz" pos="4128">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0A0A"/>
    <a:srgbClr val="000000"/>
    <a:srgbClr val="FFFFFF"/>
    <a:srgbClr val="CCECFF"/>
    <a:srgbClr val="FF3300"/>
    <a:srgbClr val="0066FF"/>
    <a:srgbClr val="0099FF"/>
    <a:srgbClr val="33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61" autoAdjust="0"/>
    <p:restoredTop sz="94636" autoAdjust="0"/>
  </p:normalViewPr>
  <p:slideViewPr>
    <p:cSldViewPr>
      <p:cViewPr varScale="1">
        <p:scale>
          <a:sx n="80" d="100"/>
          <a:sy n="80" d="100"/>
        </p:scale>
        <p:origin x="-1867" y="-77"/>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B6D65A79-A7D8-4181-AD62-1EDC45D993A1}"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36319643-7526-4EA3-AF35-30E05611FC4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289C89D9-D8DC-4A13-AE16-EF4AEFE6EE47}" type="slidenum">
              <a:rPr lang="en-US" altLang="en-US"/>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FA5C3046-38A9-4A32-836A-45C8CAD18786}" type="slidenum">
              <a:rPr lang="en-US" altLang="en-US"/>
              <a:pPr/>
              <a:t>2</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394BB5E8-FD0F-4885-9689-F90E554932EE}" type="slidenum">
              <a:rPr lang="en-US" altLang="en-US"/>
              <a:pPr/>
              <a:t>4</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7479B470-C57D-4995-8A48-57BB681441BC}" type="slidenum">
              <a:rPr lang="en-US" altLang="en-US"/>
              <a:pPr/>
              <a:t>7</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877C7E20-4629-401F-8072-F7B1058E60BD}" type="slidenum">
              <a:rPr lang="en-US" altLang="en-US"/>
              <a:pPr/>
              <a:t>8</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26A5D370-6081-423F-8915-1FC3F6F5DBA0}" type="slidenum">
              <a:rPr lang="en-US" altLang="en-US"/>
              <a:pPr/>
              <a:t>9</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4F89277C-F7E9-48C4-BFB6-8349C8452EA1}" type="slidenum">
              <a:rPr lang="en-US" altLang="en-US"/>
              <a:pPr/>
              <a:t>10</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9C35B5F0-FFA9-4C1D-84B2-F425C3F37D7F}" type="slidenum">
              <a:rPr lang="en-US" altLang="en-US"/>
              <a:pPr/>
              <a:t>11</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83F3EDB1-6C68-4874-9E61-AE5E635B19AF}" type="slidenum">
              <a:rPr lang="en-US" altLang="en-US"/>
              <a:pPr/>
              <a:t>12</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1F40F0DC-36BE-467E-8E67-2DC041CDCBCE}" type="slidenum">
              <a:rPr lang="en-US" altLang="en-US"/>
              <a:pPr/>
              <a:t>14</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7F731C44-5BEF-48C3-9954-1F8402FBEE3D}" type="slidenum">
              <a:rPr lang="en-US" altLang="en-US"/>
              <a:pPr/>
              <a:t>19</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CE4DA74-C74F-4692-B313-BC9D599C8D76}" type="slidenum">
              <a:rPr lang="en-US" altLang="en-US"/>
              <a:pPr/>
              <a:t>20</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BE6E7A80-7E73-4234-B7B8-CC5C77300812}" type="slidenum">
              <a:rPr lang="en-US" altLang="en-US"/>
              <a:pPr/>
              <a:t>22</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B3AB4FD2-02BE-402B-8E59-7C25A089B80F}" type="slidenum">
              <a:rPr lang="en-US" altLang="en-US"/>
              <a:pPr/>
              <a:t>25</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5808C688-C2A5-4613-815A-B00A5AB94E98}" type="slidenum">
              <a:rPr lang="en-US" altLang="en-US"/>
              <a:pPr/>
              <a:t>31</a:t>
            </a:fld>
            <a:endParaRPr lang="en-US" alt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C96019B8-FBDB-4D93-80C8-72E6EC63ECF6}" type="slidenum">
              <a:rPr lang="en-US" altLang="en-US"/>
              <a:pPr/>
              <a:t>42</a:t>
            </a:fld>
            <a:endParaRPr lang="en-US" alt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0E319D7D-522E-4415-AFA6-DE17195EC0A4}" type="slidenum">
              <a:rPr lang="en-US" altLang="en-US"/>
              <a:pPr/>
              <a:t>44</a:t>
            </a:fld>
            <a:endParaRPr lang="en-US" alt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1EB24119-9517-46AD-92E1-94598B74F1E2}" type="slidenum">
              <a:rPr lang="en-US" altLang="en-US"/>
              <a:pPr/>
              <a:t>45</a:t>
            </a:fld>
            <a:endParaRPr lang="en-US" alt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03D957B4-79C2-47EE-9B11-E018F3DC46B7}" type="slidenum">
              <a:rPr lang="en-US" altLang="en-US"/>
              <a:pPr/>
              <a:t>46</a:t>
            </a:fld>
            <a:endParaRPr lang="en-US" alt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300B4BBF-3FB8-440B-A53F-D8B6C3F29680}" type="slidenum">
              <a:rPr lang="en-US" altLang="en-US"/>
              <a:pPr/>
              <a:t>47</a:t>
            </a:fld>
            <a:endParaRPr lang="en-US" alt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B1E96A0-E668-483D-8920-427370A845FA}" type="slidenum">
              <a:rPr lang="en-US" altLang="en-US"/>
              <a:pPr/>
              <a:t>48</a:t>
            </a:fld>
            <a:endParaRPr lang="en-US" alt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77C538C0-FD2C-412F-A444-9FA1C1F3BD49}" type="slidenum">
              <a:rPr lang="en-US" altLang="en-US"/>
              <a:pPr/>
              <a:t>49</a:t>
            </a:fld>
            <a:endParaRPr lang="en-US" alt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88578C72-050B-4FD5-AFFD-7208AD03FA4F}" type="slidenum">
              <a:rPr lang="en-US" altLang="en-US"/>
              <a:pPr/>
              <a:t>50</a:t>
            </a:fld>
            <a:endParaRPr lang="en-US" alt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C4A31D0A-518E-4D32-AC3F-B1903B63E343}" type="slidenum">
              <a:rPr lang="en-US" altLang="en-US"/>
              <a:pPr/>
              <a:t>71</a:t>
            </a:fld>
            <a:endParaRPr lang="en-US" alt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337AD1B6-99F2-4E74-823F-AA7356A7F21A}" type="slidenum">
              <a:rPr lang="en-US" altLang="en-US"/>
              <a:pPr/>
              <a:t>74</a:t>
            </a:fld>
            <a:endParaRPr lang="en-US" alt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rgbClr val="00CCFF"/>
          </a:solidFill>
          <a:ln>
            <a:noFill/>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nvGrpSpPr>
          <p:cNvPr id="5" name="Group 8"/>
          <p:cNvGrpSpPr>
            <a:grpSpLocks/>
          </p:cNvGrpSpPr>
          <p:nvPr/>
        </p:nvGrpSpPr>
        <p:grpSpPr bwMode="auto">
          <a:xfrm>
            <a:off x="381000"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7" name="Rectangle 10"/>
            <p:cNvSpPr>
              <a:spLocks noChangeArrowheads="1"/>
            </p:cNvSpPr>
            <p:nvPr/>
          </p:nvSpPr>
          <p:spPr bwMode="auto">
            <a:xfrm flipV="1">
              <a:off x="240" y="192"/>
              <a:ext cx="5004" cy="288"/>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8" name="Rectangle 11"/>
            <p:cNvSpPr>
              <a:spLocks noChangeArrowheads="1"/>
            </p:cNvSpPr>
            <p:nvPr/>
          </p:nvSpPr>
          <p:spPr bwMode="auto">
            <a:xfrm flipV="1">
              <a:off x="240" y="480"/>
              <a:ext cx="5004" cy="144"/>
            </a:xfrm>
            <a:prstGeom prst="rect">
              <a:avLst/>
            </a:prstGeom>
            <a:solidFill>
              <a:srgbClr val="99CC00"/>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9" name="Rectangle 12"/>
            <p:cNvSpPr>
              <a:spLocks noChangeArrowheads="1"/>
            </p:cNvSpPr>
            <p:nvPr/>
          </p:nvSpPr>
          <p:spPr bwMode="auto">
            <a:xfrm flipV="1">
              <a:off x="5242" y="480"/>
              <a:ext cx="282" cy="144"/>
            </a:xfrm>
            <a:prstGeom prst="rect">
              <a:avLst/>
            </a:prstGeom>
            <a:solidFill>
              <a:srgbClr val="00CCFF"/>
            </a:solidFill>
            <a:ln w="12700">
              <a:solidFill>
                <a:schemeClr val="tx1"/>
              </a:solidFill>
              <a:miter lim="800000"/>
              <a:headEnd/>
              <a:tailEnd/>
            </a:ln>
          </p:spPr>
          <p:txBody>
            <a:bodyPr rot="10800000"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 name="Rectangle 14"/>
            <p:cNvSpPr>
              <a:spLocks noChangeArrowheads="1"/>
            </p:cNvSpPr>
            <p:nvPr/>
          </p:nvSpPr>
          <p:spPr bwMode="auto">
            <a:xfrm>
              <a:off x="240" y="192"/>
              <a:ext cx="5286" cy="3648"/>
            </a:xfrm>
            <a:prstGeom prst="rect">
              <a:avLst/>
            </a:prstGeom>
            <a:noFill/>
            <a:ln w="12700">
              <a:solidFill>
                <a:schemeClr val="tx1"/>
              </a:solidFill>
              <a:miter lim="800000"/>
              <a:headEnd/>
              <a:tailEnd/>
            </a:ln>
            <a:extLst/>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690179" name="Rectangle 3"/>
          <p:cNvSpPr>
            <a:spLocks noGrp="1" noChangeArrowheads="1"/>
          </p:cNvSpPr>
          <p:nvPr>
            <p:ph type="ctrTitle"/>
          </p:nvPr>
        </p:nvSpPr>
        <p:spPr>
          <a:xfrm>
            <a:off x="762000" y="1371600"/>
            <a:ext cx="7696200" cy="2057400"/>
          </a:xfrm>
        </p:spPr>
        <p:txBody>
          <a:bodyPr/>
          <a:lstStyle>
            <a:lvl1pPr>
              <a:defRPr sz="4000"/>
            </a:lvl1pPr>
          </a:lstStyle>
          <a:p>
            <a:r>
              <a:rPr lang="en-US"/>
              <a:t>Click to edit Master title style</a:t>
            </a:r>
          </a:p>
        </p:txBody>
      </p:sp>
      <p:sp>
        <p:nvSpPr>
          <p:cNvPr id="69018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400">
                <a:latin typeface="Arial" charset="0"/>
              </a:defRPr>
            </a:lvl1pPr>
          </a:lstStyle>
          <a:p>
            <a:r>
              <a:rPr lang="en-US"/>
              <a:t>Click to edit Master subtitle style</a:t>
            </a:r>
          </a:p>
        </p:txBody>
      </p:sp>
      <p:sp>
        <p:nvSpPr>
          <p:cNvPr id="11"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2" name="Rectangle 6"/>
          <p:cNvSpPr>
            <a:spLocks noGrp="1" noChangeArrowheads="1"/>
          </p:cNvSpPr>
          <p:nvPr>
            <p:ph type="ftr" sz="quarter" idx="11"/>
          </p:nvPr>
        </p:nvSpPr>
        <p:spPr/>
        <p:txBody>
          <a:bodyPr/>
          <a:lstStyle>
            <a:lvl1pPr>
              <a:defRPr/>
            </a:lvl1pPr>
          </a:lstStyle>
          <a:p>
            <a:pPr>
              <a:defRPr/>
            </a:pPr>
            <a:endParaRPr lang="en-US"/>
          </a:p>
        </p:txBody>
      </p:sp>
      <p:sp>
        <p:nvSpPr>
          <p:cNvPr id="13" name="Rectangle 7"/>
          <p:cNvSpPr>
            <a:spLocks noGrp="1" noChangeArrowheads="1"/>
          </p:cNvSpPr>
          <p:nvPr>
            <p:ph type="sldNum" sz="quarter" idx="12"/>
          </p:nvPr>
        </p:nvSpPr>
        <p:spPr>
          <a:xfrm>
            <a:off x="6553200" y="6248400"/>
            <a:ext cx="2133600" cy="457200"/>
          </a:xfrm>
        </p:spPr>
        <p:txBody>
          <a:bodyPr/>
          <a:lstStyle>
            <a:lvl1pPr>
              <a:defRPr b="1"/>
            </a:lvl1pPr>
          </a:lstStyle>
          <a:p>
            <a:fld id="{9BE3296C-D514-4FA8-99DF-20E98457FC92}"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D2EE199-3683-43EA-ADC8-8918918D907B}"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DFC0941-28B8-4556-B052-6C6FCC0B55DC}"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BACD44B-3CDF-4025-95A5-351F975FFD79}"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F9C57DEC-CD52-4877-BD1F-940C49FDBDE4}"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5BEAC35A-D5C9-4CEA-AE48-C5000DA176CB}"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7FC594A8-33D9-4D74-BC04-E7274D27922C}"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4DC13A6-2D13-4F2D-BC5F-FCF53AE360C9}"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64FAFB5-A40D-4291-8B29-DFCEBEC684A4}"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F696E8B-8A7C-4539-B8F3-C47CFFF71A37}"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4E750EF-4181-4960-9458-06F5D19C3ADA}"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CEA5B100-0BDA-4F8F-BA39-24A0DD384061}"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E2C9476-ACC1-4066-8AA8-6464C1E343C2}"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09B8508B-C4D6-49D6-A44C-A350E8C6705D}"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89156"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cs typeface="Arial" charset="0"/>
              </a:defRPr>
            </a:lvl1pPr>
          </a:lstStyle>
          <a:p>
            <a:pPr>
              <a:defRPr/>
            </a:pPr>
            <a:endParaRPr lang="en-US"/>
          </a:p>
        </p:txBody>
      </p:sp>
      <p:sp>
        <p:nvSpPr>
          <p:cNvPr id="6891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cs typeface="Arial" charset="0"/>
              </a:defRPr>
            </a:lvl1pPr>
          </a:lstStyle>
          <a:p>
            <a:pPr>
              <a:defRPr/>
            </a:pPr>
            <a:endParaRPr lang="en-US"/>
          </a:p>
        </p:txBody>
      </p:sp>
      <p:sp>
        <p:nvSpPr>
          <p:cNvPr id="6891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06F5DBED-6742-4263-B9B1-4C34AC2C7EBB}" type="slidenum">
              <a:rPr lang="en-US" altLang="en-US"/>
              <a:pPr/>
              <a:t>‹#›</a:t>
            </a:fld>
            <a:endParaRPr lang="en-US" altLang="en-US"/>
          </a:p>
        </p:txBody>
      </p:sp>
      <p:grpSp>
        <p:nvGrpSpPr>
          <p:cNvPr id="1031" name="Group 7"/>
          <p:cNvGrpSpPr>
            <a:grpSpLocks/>
          </p:cNvGrpSpPr>
          <p:nvPr/>
        </p:nvGrpSpPr>
        <p:grpSpPr bwMode="auto">
          <a:xfrm>
            <a:off x="279400" y="152400"/>
            <a:ext cx="8686800" cy="544513"/>
            <a:chOff x="176" y="96"/>
            <a:chExt cx="5472" cy="343"/>
          </a:xfrm>
        </p:grpSpPr>
        <p:sp>
          <p:nvSpPr>
            <p:cNvPr id="1033" name="Rectangle 9"/>
            <p:cNvSpPr>
              <a:spLocks noChangeArrowheads="1"/>
            </p:cNvSpPr>
            <p:nvPr/>
          </p:nvSpPr>
          <p:spPr bwMode="auto">
            <a:xfrm>
              <a:off x="5504" y="96"/>
              <a:ext cx="144" cy="144"/>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4" name="Rectangle 10"/>
            <p:cNvSpPr>
              <a:spLocks noChangeArrowheads="1"/>
            </p:cNvSpPr>
            <p:nvPr/>
          </p:nvSpPr>
          <p:spPr bwMode="auto">
            <a:xfrm>
              <a:off x="176" y="96"/>
              <a:ext cx="5326" cy="144"/>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1"/>
            <p:cNvSpPr>
              <a:spLocks noChangeArrowheads="1"/>
            </p:cNvSpPr>
            <p:nvPr/>
          </p:nvSpPr>
          <p:spPr bwMode="auto">
            <a:xfrm>
              <a:off x="176" y="240"/>
              <a:ext cx="5326" cy="199"/>
            </a:xfrm>
            <a:prstGeom prst="rect">
              <a:avLst/>
            </a:prstGeom>
            <a:solidFill>
              <a:srgbClr val="7030A0"/>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2"/>
            <p:cNvSpPr>
              <a:spLocks noChangeArrowheads="1"/>
            </p:cNvSpPr>
            <p:nvPr/>
          </p:nvSpPr>
          <p:spPr bwMode="auto">
            <a:xfrm>
              <a:off x="5504" y="241"/>
              <a:ext cx="144" cy="198"/>
            </a:xfrm>
            <a:prstGeom prst="rect">
              <a:avLst/>
            </a:prstGeom>
            <a:solidFill>
              <a:srgbClr val="00CCFF"/>
            </a:solidFill>
            <a:ln w="1270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sp>
        <p:nvSpPr>
          <p:cNvPr id="1032" name="Rectangle 12"/>
          <p:cNvSpPr>
            <a:spLocks noChangeArrowheads="1"/>
          </p:cNvSpPr>
          <p:nvPr userDrawn="1"/>
        </p:nvSpPr>
        <p:spPr bwMode="auto">
          <a:xfrm>
            <a:off x="4953000" y="381000"/>
            <a:ext cx="3860800" cy="307975"/>
          </a:xfrm>
          <a:prstGeom prst="rect">
            <a:avLst/>
          </a:prstGeom>
          <a:noFill/>
          <a:ln>
            <a:noFill/>
          </a:ln>
          <a:extLst/>
        </p:spPr>
        <p:txBody>
          <a:bodyPr>
            <a:spAutoFit/>
          </a:bodyPr>
          <a:lstStyle/>
          <a:p>
            <a:pPr algn="r"/>
            <a:r>
              <a:rPr lang="en-US" altLang="en-US" sz="1400" b="1">
                <a:solidFill>
                  <a:schemeClr val="bg1"/>
                </a:solidFill>
                <a:latin typeface="Arial" charset="0"/>
              </a:rPr>
              <a:t>Part 20: Selection </a:t>
            </a:r>
            <a:r>
              <a:rPr lang="en-US" altLang="en-US" sz="1400" b="1" smtClean="0">
                <a:solidFill>
                  <a:schemeClr val="bg1"/>
                </a:solidFill>
                <a:latin typeface="Arial" charset="0"/>
              </a:rPr>
              <a:t>[</a:t>
            </a:r>
            <a:fld id="{AA19F39D-EE0A-45C9-9927-66BB860B9DA0}" type="slidenum">
              <a:rPr lang="en-US" altLang="en-US" sz="1400" b="1" smtClean="0">
                <a:solidFill>
                  <a:schemeClr val="bg1"/>
                </a:solidFill>
                <a:latin typeface="Arial" charset="0"/>
              </a:rPr>
              <a:pPr algn="r"/>
              <a:t>‹#›</a:t>
            </a:fld>
            <a:r>
              <a:rPr lang="en-US" altLang="en-US" sz="1400" b="1" smtClean="0">
                <a:solidFill>
                  <a:schemeClr val="bg1"/>
                </a:solidFill>
                <a:latin typeface="Arial" charset="0"/>
              </a:rPr>
              <a:t>/80]</a:t>
            </a:r>
            <a:endParaRPr lang="en-US" altLang="en-US" sz="1400" b="1">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4046"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 id="2147484043" r:id="rId12"/>
    <p:sldLayoutId id="2147484044" r:id="rId13"/>
    <p:sldLayoutId id="2147484045" r:id="rId14"/>
  </p:sldLayoutIdLst>
  <p:timing>
    <p:tnLst>
      <p:par>
        <p:cTn id="1" dur="indefinite" restart="never" nodeType="tmRoot"/>
      </p:par>
    </p:tnLst>
  </p:timing>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Black" pitchFamily="34" charset="0"/>
        </a:defRPr>
      </a:lvl2pPr>
      <a:lvl3pPr algn="ctr" rtl="0" eaLnBrk="0" fontAlgn="base" hangingPunct="0">
        <a:spcBef>
          <a:spcPct val="0"/>
        </a:spcBef>
        <a:spcAft>
          <a:spcPct val="0"/>
        </a:spcAft>
        <a:defRPr sz="3200">
          <a:solidFill>
            <a:schemeClr val="tx2"/>
          </a:solidFill>
          <a:latin typeface="Arial Black" pitchFamily="34" charset="0"/>
        </a:defRPr>
      </a:lvl3pPr>
      <a:lvl4pPr algn="ctr" rtl="0" eaLnBrk="0" fontAlgn="base" hangingPunct="0">
        <a:spcBef>
          <a:spcPct val="0"/>
        </a:spcBef>
        <a:spcAft>
          <a:spcPct val="0"/>
        </a:spcAft>
        <a:defRPr sz="3200">
          <a:solidFill>
            <a:schemeClr val="tx2"/>
          </a:solidFill>
          <a:latin typeface="Arial Black" pitchFamily="34" charset="0"/>
        </a:defRPr>
      </a:lvl4pPr>
      <a:lvl5pPr algn="ctr" rtl="0" eaLnBrk="0" fontAlgn="base" hangingPunct="0">
        <a:spcBef>
          <a:spcPct val="0"/>
        </a:spcBef>
        <a:spcAft>
          <a:spcPct val="0"/>
        </a:spcAft>
        <a:defRPr sz="3200">
          <a:solidFill>
            <a:schemeClr val="tx2"/>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chemeClr val="bg2"/>
        </a:buClr>
        <a:buSzPct val="70000"/>
        <a:buFont typeface="Wingdings" pitchFamily="2" charset="2"/>
        <a:buChar char="o"/>
        <a:defRPr sz="28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itchFamily="2" charset="2"/>
        <a:buChar char="n"/>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0.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6.xml"/><Relationship Id="rId1" Type="http://schemas.openxmlformats.org/officeDocument/2006/relationships/vmlDrawing" Target="../drawings/vmlDrawing15.v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oleObject16.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17.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oleObject" Target="../embeddings/oleObject18.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oleObject" Target="../embeddings/oleObject19.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20.v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6.xml"/><Relationship Id="rId1" Type="http://schemas.openxmlformats.org/officeDocument/2006/relationships/vmlDrawing" Target="../drawings/vmlDrawing22.v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6.xml"/><Relationship Id="rId1" Type="http://schemas.openxmlformats.org/officeDocument/2006/relationships/vmlDrawing" Target="../drawings/vmlDrawing23.v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6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25.bin"/></Relationships>
</file>

<file path=ppt/slides/_rels/slide7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oleObject" Target="../embeddings/oleObject26.bin"/></Relationships>
</file>

<file path=ppt/slides/_rels/slide7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7.xml"/><Relationship Id="rId1" Type="http://schemas.openxmlformats.org/officeDocument/2006/relationships/vmlDrawing" Target="../drawings/vmlDrawing27.vml"/><Relationship Id="rId5" Type="http://schemas.openxmlformats.org/officeDocument/2006/relationships/oleObject" Target="../embeddings/oleObject27.bin"/><Relationship Id="rId4" Type="http://schemas.openxmlformats.org/officeDocument/2006/relationships/image" Target="../media/image55.png"/></Relationships>
</file>

<file path=ppt/slides/_rels/slide7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533400"/>
            <a:ext cx="8229600" cy="838200"/>
          </a:xfrm>
        </p:spPr>
        <p:txBody>
          <a:bodyPr/>
          <a:lstStyle/>
          <a:p>
            <a:pPr eaLnBrk="1" hangingPunct="1"/>
            <a:r>
              <a:rPr lang="en-US" altLang="en-US" smtClean="0">
                <a:solidFill>
                  <a:srgbClr val="003399"/>
                </a:solidFill>
              </a:rPr>
              <a:t>Econometric Analysis of Panel Data</a:t>
            </a:r>
          </a:p>
        </p:txBody>
      </p:sp>
      <p:pic>
        <p:nvPicPr>
          <p:cNvPr id="5124" name="Picture 22" descr="Cameron-Trivedi"/>
          <p:cNvPicPr>
            <a:picLocks noGrp="1" noChangeAspect="1" noChangeArrowheads="1"/>
          </p:cNvPicPr>
          <p:nvPr>
            <p:ph sz="quarter" idx="2"/>
          </p:nvPr>
        </p:nvPicPr>
        <p:blipFill>
          <a:blip r:embed="rId3" cstate="print"/>
          <a:srcRect/>
          <a:stretch>
            <a:fillRect/>
          </a:stretch>
        </p:blipFill>
        <p:spPr>
          <a:xfrm>
            <a:off x="3886200" y="3962400"/>
            <a:ext cx="1511300" cy="2286000"/>
          </a:xfrm>
          <a:noFill/>
        </p:spPr>
      </p:pic>
      <p:sp>
        <p:nvSpPr>
          <p:cNvPr id="5125" name="Rectangle 3"/>
          <p:cNvSpPr>
            <a:spLocks noGrp="1" noChangeArrowheads="1"/>
          </p:cNvSpPr>
          <p:nvPr>
            <p:ph sz="quarter" idx="3"/>
          </p:nvPr>
        </p:nvSpPr>
        <p:spPr>
          <a:xfrm>
            <a:off x="1981200" y="2133600"/>
            <a:ext cx="3200400" cy="1143000"/>
          </a:xfrm>
        </p:spPr>
        <p:txBody>
          <a:bodyPr/>
          <a:lstStyle/>
          <a:p>
            <a:pPr marL="0" indent="0" eaLnBrk="1" hangingPunct="1">
              <a:buFont typeface="Wingdings" pitchFamily="2" charset="2"/>
              <a:buNone/>
            </a:pPr>
            <a:r>
              <a:rPr lang="en-US" altLang="en-US" sz="2000" smtClean="0">
                <a:latin typeface="Arial" charset="0"/>
              </a:rPr>
              <a:t>William Greene</a:t>
            </a:r>
          </a:p>
          <a:p>
            <a:pPr marL="0" indent="0" eaLnBrk="1" hangingPunct="1">
              <a:buFont typeface="Wingdings" pitchFamily="2" charset="2"/>
              <a:buNone/>
            </a:pPr>
            <a:r>
              <a:rPr lang="en-US" altLang="en-US" sz="2000" smtClean="0">
                <a:latin typeface="Arial" charset="0"/>
              </a:rPr>
              <a:t>Department of Economics</a:t>
            </a:r>
          </a:p>
          <a:p>
            <a:pPr marL="0" indent="0" eaLnBrk="1" hangingPunct="1">
              <a:buFont typeface="Wingdings" pitchFamily="2" charset="2"/>
              <a:buNone/>
            </a:pPr>
            <a:r>
              <a:rPr lang="en-US" altLang="en-US" sz="2000" smtClean="0">
                <a:latin typeface="Arial" charset="0"/>
              </a:rPr>
              <a:t>University of South Florida</a:t>
            </a:r>
          </a:p>
        </p:txBody>
      </p:sp>
      <p:pic>
        <p:nvPicPr>
          <p:cNvPr id="5126" name="Picture 8"/>
          <p:cNvPicPr>
            <a:picLocks noChangeAspect="1" noChangeArrowheads="1"/>
          </p:cNvPicPr>
          <p:nvPr/>
        </p:nvPicPr>
        <p:blipFill>
          <a:blip r:embed="rId4" cstate="print"/>
          <a:srcRect/>
          <a:stretch>
            <a:fillRect/>
          </a:stretch>
        </p:blipFill>
        <p:spPr bwMode="auto">
          <a:xfrm>
            <a:off x="457200" y="3962400"/>
            <a:ext cx="1503363" cy="2286000"/>
          </a:xfrm>
          <a:prstGeom prst="rect">
            <a:avLst/>
          </a:prstGeom>
          <a:noFill/>
          <a:ln w="19050">
            <a:noFill/>
            <a:miter lim="800000"/>
            <a:headEnd/>
            <a:tailEnd/>
          </a:ln>
        </p:spPr>
      </p:pic>
      <p:pic>
        <p:nvPicPr>
          <p:cNvPr id="5127" name="Picture 9"/>
          <p:cNvPicPr>
            <a:picLocks noChangeAspect="1" noChangeArrowheads="1"/>
          </p:cNvPicPr>
          <p:nvPr/>
        </p:nvPicPr>
        <p:blipFill>
          <a:blip r:embed="rId5" cstate="print"/>
          <a:srcRect/>
          <a:stretch>
            <a:fillRect/>
          </a:stretch>
        </p:blipFill>
        <p:spPr bwMode="auto">
          <a:xfrm>
            <a:off x="5257800" y="1728788"/>
            <a:ext cx="1666875" cy="1928812"/>
          </a:xfrm>
          <a:prstGeom prst="rect">
            <a:avLst/>
          </a:prstGeom>
          <a:noFill/>
          <a:ln w="19050">
            <a:noFill/>
            <a:miter lim="800000"/>
            <a:headEnd/>
            <a:tailEnd/>
          </a:ln>
        </p:spPr>
      </p:pic>
      <p:pic>
        <p:nvPicPr>
          <p:cNvPr id="5128" name="Picture 10"/>
          <p:cNvPicPr>
            <a:picLocks noChangeAspect="1" noChangeArrowheads="1"/>
          </p:cNvPicPr>
          <p:nvPr/>
        </p:nvPicPr>
        <p:blipFill>
          <a:blip r:embed="rId6" cstate="print"/>
          <a:srcRect/>
          <a:stretch>
            <a:fillRect/>
          </a:stretch>
        </p:blipFill>
        <p:spPr bwMode="auto">
          <a:xfrm>
            <a:off x="7162800" y="3962400"/>
            <a:ext cx="1462088" cy="2228850"/>
          </a:xfrm>
          <a:prstGeom prst="rect">
            <a:avLst/>
          </a:prstGeom>
          <a:noFill/>
          <a:ln w="19050">
            <a:noFill/>
            <a:miter lim="800000"/>
            <a:headEnd/>
            <a:tailEnd/>
          </a:ln>
        </p:spPr>
      </p:pic>
      <p:pic>
        <p:nvPicPr>
          <p:cNvPr id="5129" name="Picture 10"/>
          <p:cNvPicPr>
            <a:picLocks noChangeAspect="1"/>
          </p:cNvPicPr>
          <p:nvPr/>
        </p:nvPicPr>
        <p:blipFill>
          <a:blip r:embed="rId7" cstate="print"/>
          <a:srcRect/>
          <a:stretch>
            <a:fillRect/>
          </a:stretch>
        </p:blipFill>
        <p:spPr bwMode="auto">
          <a:xfrm>
            <a:off x="2108200" y="3984625"/>
            <a:ext cx="1604963" cy="2278063"/>
          </a:xfrm>
          <a:prstGeom prst="rect">
            <a:avLst/>
          </a:prstGeom>
          <a:noFill/>
          <a:ln w="9525">
            <a:noFill/>
            <a:miter lim="800000"/>
            <a:headEnd/>
            <a:tailEnd/>
          </a:ln>
        </p:spPr>
      </p:pic>
      <p:pic>
        <p:nvPicPr>
          <p:cNvPr id="5130" name="Picture 11"/>
          <p:cNvPicPr>
            <a:picLocks noChangeAspect="1" noChangeArrowheads="1"/>
          </p:cNvPicPr>
          <p:nvPr/>
        </p:nvPicPr>
        <p:blipFill>
          <a:blip r:embed="rId8" cstate="print"/>
          <a:srcRect/>
          <a:stretch>
            <a:fillRect/>
          </a:stretch>
        </p:blipFill>
        <p:spPr bwMode="auto">
          <a:xfrm>
            <a:off x="5486400" y="3962400"/>
            <a:ext cx="1549400" cy="2319338"/>
          </a:xfrm>
          <a:prstGeom prst="rect">
            <a:avLst/>
          </a:prstGeom>
          <a:noFill/>
          <a:ln w="19050">
            <a:noFill/>
            <a:miter lim="800000"/>
            <a:headEnd/>
            <a:tailEnd/>
          </a:ln>
        </p:spPr>
      </p:pic>
      <p:pic>
        <p:nvPicPr>
          <p:cNvPr id="5131" name="Picture 12"/>
          <p:cNvPicPr>
            <a:picLocks noChangeAspect="1" noChangeArrowheads="1"/>
          </p:cNvPicPr>
          <p:nvPr/>
        </p:nvPicPr>
        <p:blipFill>
          <a:blip r:embed="rId9" cstate="print"/>
          <a:srcRect/>
          <a:stretch>
            <a:fillRect/>
          </a:stretch>
        </p:blipFill>
        <p:spPr bwMode="auto">
          <a:xfrm>
            <a:off x="7162800" y="1676400"/>
            <a:ext cx="1477963" cy="2100263"/>
          </a:xfrm>
          <a:prstGeom prst="rect">
            <a:avLst/>
          </a:prstGeom>
          <a:noFill/>
          <a:ln w="19050">
            <a:noFill/>
            <a:miter lim="800000"/>
            <a:headEnd/>
            <a:tailEnd/>
          </a:ln>
        </p:spPr>
      </p:pic>
      <p:pic>
        <p:nvPicPr>
          <p:cNvPr id="13" name="Picture 2"/>
          <p:cNvPicPr>
            <a:picLocks noGrp="1" noChangeAspect="1" noChangeArrowheads="1"/>
          </p:cNvPicPr>
          <p:nvPr>
            <p:ph sz="quarter" idx="1"/>
          </p:nvPr>
        </p:nvPicPr>
        <p:blipFill>
          <a:blip r:embed="rId10" cstate="print"/>
          <a:srcRect/>
          <a:stretch>
            <a:fillRect/>
          </a:stretch>
        </p:blipFill>
        <p:spPr bwMode="auto">
          <a:xfrm>
            <a:off x="439948" y="1905000"/>
            <a:ext cx="1523999" cy="192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762000" y="1371600"/>
            <a:ext cx="7696200" cy="1677988"/>
          </a:xfrm>
        </p:spPr>
        <p:txBody>
          <a:bodyPr/>
          <a:lstStyle/>
          <a:p>
            <a:pPr eaLnBrk="1" hangingPunct="1"/>
            <a:r>
              <a:rPr lang="en-US" altLang="en-US" sz="2800" smtClean="0">
                <a:solidFill>
                  <a:srgbClr val="003399"/>
                </a:solidFill>
              </a:rPr>
              <a:t>Econometric Analysis of Panel Data</a:t>
            </a:r>
          </a:p>
        </p:txBody>
      </p:sp>
      <p:sp>
        <p:nvSpPr>
          <p:cNvPr id="7171" name="Rectangle 3"/>
          <p:cNvSpPr>
            <a:spLocks noGrp="1" noChangeArrowheads="1"/>
          </p:cNvSpPr>
          <p:nvPr>
            <p:ph type="subTitle" idx="1"/>
          </p:nvPr>
        </p:nvSpPr>
        <p:spPr>
          <a:xfrm>
            <a:off x="914400" y="3962400"/>
            <a:ext cx="7543800" cy="1371600"/>
          </a:xfrm>
        </p:spPr>
        <p:txBody>
          <a:bodyPr/>
          <a:lstStyle/>
          <a:p>
            <a:pPr algn="ctr" eaLnBrk="1" hangingPunct="1"/>
            <a:r>
              <a:rPr lang="en-US" altLang="en-US" sz="2800" b="1" smtClean="0"/>
              <a:t>20. Sample Selection and Attrition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533400" y="2209800"/>
            <a:ext cx="8362950" cy="2438400"/>
          </a:xfrm>
          <a:prstGeom prst="rect">
            <a:avLst/>
          </a:prstGeom>
          <a:noFill/>
          <a:ln w="19050">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1000" y="762000"/>
            <a:ext cx="8229600" cy="1143000"/>
          </a:xfrm>
        </p:spPr>
        <p:txBody>
          <a:bodyPr/>
          <a:lstStyle/>
          <a:p>
            <a:pPr eaLnBrk="1" hangingPunct="1"/>
            <a:r>
              <a:rPr lang="en-US" altLang="en-US" smtClean="0"/>
              <a:t>Dueling Selection Biases – </a:t>
            </a:r>
            <a:br>
              <a:rPr lang="en-US" altLang="en-US" smtClean="0"/>
            </a:br>
            <a:r>
              <a:rPr lang="en-US" altLang="en-US" smtClean="0"/>
              <a:t>From two emails, same day.</a:t>
            </a:r>
          </a:p>
        </p:txBody>
      </p:sp>
      <p:sp>
        <p:nvSpPr>
          <p:cNvPr id="967683" name="Rectangle 3"/>
          <p:cNvSpPr>
            <a:spLocks noGrp="1" noChangeArrowheads="1"/>
          </p:cNvSpPr>
          <p:nvPr>
            <p:ph idx="1"/>
          </p:nvPr>
        </p:nvSpPr>
        <p:spPr>
          <a:xfrm>
            <a:off x="457200" y="2209800"/>
            <a:ext cx="8229600" cy="4302125"/>
          </a:xfrm>
        </p:spPr>
        <p:txBody>
          <a:bodyPr/>
          <a:lstStyle/>
          <a:p>
            <a:pPr eaLnBrk="1" hangingPunct="1">
              <a:lnSpc>
                <a:spcPct val="90000"/>
              </a:lnSpc>
              <a:defRPr/>
            </a:pPr>
            <a:r>
              <a:rPr lang="en-US" smtClean="0"/>
              <a:t>“I am trying to find methods which can deal with </a:t>
            </a:r>
            <a:r>
              <a:rPr lang="en-US" b="1" smtClean="0">
                <a:effectLst>
                  <a:outerShdw blurRad="38100" dist="38100" dir="2700000" algn="tl">
                    <a:srgbClr val="C0C0C0"/>
                  </a:outerShdw>
                </a:effectLst>
              </a:rPr>
              <a:t>data that is non-randomised and suffers from selection bias</a:t>
            </a:r>
            <a:r>
              <a:rPr lang="en-US" smtClean="0"/>
              <a:t>.”</a:t>
            </a:r>
          </a:p>
          <a:p>
            <a:pPr eaLnBrk="1" hangingPunct="1">
              <a:lnSpc>
                <a:spcPct val="90000"/>
              </a:lnSpc>
              <a:defRPr/>
            </a:pPr>
            <a:r>
              <a:rPr lang="en-US" smtClean="0"/>
              <a:t>“I explain the probability of answering questions using, among other independent variables, a variable which measures knowledge breadth. Knowledge breadth can be constructed only for those individuals that fill in a skill description in the company intranet. </a:t>
            </a:r>
            <a:r>
              <a:rPr lang="en-US" b="1" u="sng" smtClean="0"/>
              <a:t>This is where the selection bias comes from.</a:t>
            </a:r>
            <a:r>
              <a:rPr lang="en-US" smtClean="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2800" smtClean="0">
                <a:latin typeface="Arial" charset="0"/>
                <a:cs typeface="Arial" charset="0"/>
              </a:rPr>
              <a:t>Selection on Observables (JW 2010, p.791)</a:t>
            </a:r>
          </a:p>
        </p:txBody>
      </p:sp>
      <p:sp>
        <p:nvSpPr>
          <p:cNvPr id="13315" name="Content Placeholder 2"/>
          <p:cNvSpPr>
            <a:spLocks noGrp="1"/>
          </p:cNvSpPr>
          <p:nvPr>
            <p:ph idx="1"/>
          </p:nvPr>
        </p:nvSpPr>
        <p:spPr/>
        <p:txBody>
          <a:bodyPr/>
          <a:lstStyle/>
          <a:p>
            <a:r>
              <a:rPr lang="en-US" altLang="en-US" sz="1600" b="1" smtClean="0">
                <a:latin typeface="Arial" charset="0"/>
                <a:cs typeface="Arial" charset="0"/>
              </a:rPr>
              <a:t>Savings=b</a:t>
            </a:r>
            <a:r>
              <a:rPr lang="en-US" altLang="en-US" sz="1600" b="1" baseline="-25000" smtClean="0">
                <a:latin typeface="Arial" charset="0"/>
                <a:cs typeface="Arial" charset="0"/>
              </a:rPr>
              <a:t>0</a:t>
            </a:r>
            <a:r>
              <a:rPr lang="en-US" altLang="en-US" sz="1600" b="1" smtClean="0">
                <a:latin typeface="Arial" charset="0"/>
                <a:cs typeface="Arial" charset="0"/>
              </a:rPr>
              <a:t>+b</a:t>
            </a:r>
            <a:r>
              <a:rPr lang="en-US" altLang="en-US" sz="1600" b="1" baseline="-25000" smtClean="0">
                <a:latin typeface="Arial" charset="0"/>
                <a:cs typeface="Arial" charset="0"/>
              </a:rPr>
              <a:t>1</a:t>
            </a:r>
            <a:r>
              <a:rPr lang="en-US" altLang="en-US" sz="1600" b="1" smtClean="0">
                <a:latin typeface="Arial" charset="0"/>
                <a:cs typeface="Arial" charset="0"/>
              </a:rPr>
              <a:t>Income+</a:t>
            </a:r>
            <a:r>
              <a:rPr lang="en-US" altLang="en-US" sz="1600" b="1" smtClean="0">
                <a:solidFill>
                  <a:srgbClr val="FF0000"/>
                </a:solidFill>
                <a:latin typeface="Arial" charset="0"/>
                <a:cs typeface="Arial" charset="0"/>
              </a:rPr>
              <a:t>b</a:t>
            </a:r>
            <a:r>
              <a:rPr lang="en-US" altLang="en-US" sz="1600" b="1" baseline="-25000" smtClean="0">
                <a:solidFill>
                  <a:srgbClr val="FF0000"/>
                </a:solidFill>
                <a:latin typeface="Arial" charset="0"/>
                <a:cs typeface="Arial" charset="0"/>
              </a:rPr>
              <a:t>2</a:t>
            </a:r>
            <a:r>
              <a:rPr lang="en-US" altLang="en-US" sz="1600" b="1" smtClean="0">
                <a:solidFill>
                  <a:srgbClr val="FF0000"/>
                </a:solidFill>
                <a:latin typeface="Arial" charset="0"/>
                <a:cs typeface="Arial" charset="0"/>
              </a:rPr>
              <a:t>Age</a:t>
            </a:r>
            <a:r>
              <a:rPr lang="en-US" altLang="en-US" sz="1600" b="1" smtClean="0">
                <a:latin typeface="Arial" charset="0"/>
                <a:cs typeface="Arial" charset="0"/>
              </a:rPr>
              <a:t>+b</a:t>
            </a:r>
            <a:r>
              <a:rPr lang="en-US" altLang="en-US" sz="1600" b="1" baseline="-25000" smtClean="0">
                <a:latin typeface="Arial" charset="0"/>
                <a:cs typeface="Arial" charset="0"/>
              </a:rPr>
              <a:t>3</a:t>
            </a:r>
            <a:r>
              <a:rPr lang="en-US" altLang="en-US" sz="1600" b="1" smtClean="0">
                <a:latin typeface="Arial" charset="0"/>
                <a:cs typeface="Arial" charset="0"/>
              </a:rPr>
              <a:t>Married+b</a:t>
            </a:r>
            <a:r>
              <a:rPr lang="en-US" altLang="en-US" sz="1600" b="1" baseline="-25000" smtClean="0">
                <a:latin typeface="Arial" charset="0"/>
                <a:cs typeface="Arial" charset="0"/>
              </a:rPr>
              <a:t>4</a:t>
            </a:r>
            <a:r>
              <a:rPr lang="en-US" altLang="en-US" sz="1600" b="1" smtClean="0">
                <a:latin typeface="Arial" charset="0"/>
                <a:cs typeface="Arial" charset="0"/>
              </a:rPr>
              <a:t>Kids+u</a:t>
            </a:r>
          </a:p>
          <a:p>
            <a:endParaRPr lang="en-US" altLang="en-US" sz="1600" b="1" smtClean="0">
              <a:latin typeface="Arial" charset="0"/>
              <a:cs typeface="Arial" charset="0"/>
            </a:endParaRPr>
          </a:p>
          <a:p>
            <a:r>
              <a:rPr lang="en-US" altLang="en-US" sz="1600" b="1" smtClean="0">
                <a:latin typeface="Arial" charset="0"/>
                <a:cs typeface="Arial" charset="0"/>
              </a:rPr>
              <a:t>Survey data are available for household heads age 45+</a:t>
            </a:r>
          </a:p>
          <a:p>
            <a:endParaRPr lang="en-US" altLang="en-US" sz="1600" b="1" smtClean="0">
              <a:latin typeface="Arial" charset="0"/>
              <a:cs typeface="Arial" charset="0"/>
            </a:endParaRPr>
          </a:p>
          <a:p>
            <a:r>
              <a:rPr lang="en-US" altLang="en-US" sz="1600" b="1" i="1" smtClean="0">
                <a:latin typeface="Arial" charset="0"/>
                <a:cs typeface="Arial" charset="0"/>
              </a:rPr>
              <a:t>“This restricted sample raises a sample selection issue because we are interested in the savings for all families but we can obtain a random sample only for a subset of the population.”</a:t>
            </a:r>
          </a:p>
          <a:p>
            <a:pPr>
              <a:buNone/>
            </a:pPr>
            <a:endParaRPr lang="en-US" altLang="en-US" sz="1600" b="1" smtClean="0">
              <a:latin typeface="Arial" charset="0"/>
              <a:cs typeface="Arial" charset="0"/>
            </a:endParaRPr>
          </a:p>
          <a:p>
            <a:r>
              <a:rPr lang="en-US" altLang="en-US" sz="1600" b="1" smtClean="0">
                <a:latin typeface="Arial" charset="0"/>
                <a:cs typeface="Arial" charset="0"/>
              </a:rPr>
              <a:t>What equation applies to the subset?   The same one</a:t>
            </a:r>
          </a:p>
          <a:p>
            <a:endParaRPr lang="en-US" altLang="en-US" sz="1600" b="1" smtClean="0">
              <a:latin typeface="Arial" charset="0"/>
              <a:cs typeface="Arial" charset="0"/>
            </a:endParaRPr>
          </a:p>
          <a:p>
            <a:r>
              <a:rPr lang="en-US" altLang="en-US" sz="1600" b="1" smtClean="0">
                <a:latin typeface="Arial" charset="0"/>
                <a:cs typeface="Arial" charset="0"/>
              </a:rPr>
              <a:t>Selection on observables:  Does not raise a selection issue.  (Proved on pp. 791-797.)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The Crucial Element</a:t>
            </a:r>
          </a:p>
        </p:txBody>
      </p:sp>
      <p:sp>
        <p:nvSpPr>
          <p:cNvPr id="14339" name="Rectangle 3"/>
          <p:cNvSpPr>
            <a:spLocks noGrp="1" noChangeArrowheads="1"/>
          </p:cNvSpPr>
          <p:nvPr>
            <p:ph idx="1"/>
          </p:nvPr>
        </p:nvSpPr>
        <p:spPr/>
        <p:txBody>
          <a:bodyPr/>
          <a:lstStyle/>
          <a:p>
            <a:pPr eaLnBrk="1" hangingPunct="1"/>
            <a:r>
              <a:rPr lang="en-US" altLang="en-US" smtClean="0"/>
              <a:t>Selection on the unobservables</a:t>
            </a:r>
          </a:p>
          <a:p>
            <a:pPr lvl="1" eaLnBrk="1" hangingPunct="1"/>
            <a:r>
              <a:rPr lang="en-US" altLang="en-US" smtClean="0"/>
              <a:t>Selection into the sample is based on both observables and unobservables</a:t>
            </a:r>
          </a:p>
          <a:p>
            <a:pPr lvl="1" eaLnBrk="1" hangingPunct="1"/>
            <a:r>
              <a:rPr lang="en-US" altLang="en-US" smtClean="0"/>
              <a:t>All the observables are accounted for</a:t>
            </a:r>
          </a:p>
          <a:p>
            <a:pPr lvl="1" eaLnBrk="1" hangingPunct="1"/>
            <a:r>
              <a:rPr lang="en-US" altLang="en-US" smtClean="0"/>
              <a:t>Unobservables in the selection rule also appear in the model of interest (or are correlated with unobservables in the model of interest)</a:t>
            </a:r>
          </a:p>
          <a:p>
            <a:pPr eaLnBrk="1" hangingPunct="1"/>
            <a:r>
              <a:rPr lang="en-US" altLang="en-US" smtClean="0"/>
              <a:t>“Selection Bias”=the bias due to not accounting for the unobservables that link the equations.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A Sample Selection Model</a:t>
            </a:r>
          </a:p>
        </p:txBody>
      </p:sp>
      <p:sp>
        <p:nvSpPr>
          <p:cNvPr id="15363" name="Rectangle 3"/>
          <p:cNvSpPr>
            <a:spLocks noGrp="1" noChangeArrowheads="1"/>
          </p:cNvSpPr>
          <p:nvPr>
            <p:ph idx="1"/>
          </p:nvPr>
        </p:nvSpPr>
        <p:spPr>
          <a:xfrm>
            <a:off x="1981200" y="2209800"/>
            <a:ext cx="5562600" cy="2971800"/>
          </a:xfrm>
        </p:spPr>
        <p:txBody>
          <a:bodyPr/>
          <a:lstStyle/>
          <a:p>
            <a:pPr eaLnBrk="1" hangingPunct="1"/>
            <a:r>
              <a:rPr lang="en-US" altLang="en-US" smtClean="0"/>
              <a:t>Linear model</a:t>
            </a:r>
          </a:p>
          <a:p>
            <a:pPr eaLnBrk="1" hangingPunct="1"/>
            <a:r>
              <a:rPr lang="en-US" altLang="en-US" smtClean="0"/>
              <a:t>2 step</a:t>
            </a:r>
          </a:p>
          <a:p>
            <a:pPr eaLnBrk="1" hangingPunct="1"/>
            <a:r>
              <a:rPr lang="en-US" altLang="en-US" smtClean="0"/>
              <a:t>ML – Murphy &amp; Topel</a:t>
            </a:r>
          </a:p>
          <a:p>
            <a:pPr eaLnBrk="1" hangingPunct="1"/>
            <a:r>
              <a:rPr lang="en-US" altLang="en-US" smtClean="0"/>
              <a:t>Binary choice application</a:t>
            </a:r>
          </a:p>
          <a:p>
            <a:pPr eaLnBrk="1" hangingPunct="1"/>
            <a:r>
              <a:rPr lang="en-US" altLang="en-US" smtClean="0"/>
              <a:t>Other models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Canonical Sample Selection Model</a:t>
            </a:r>
          </a:p>
        </p:txBody>
      </p:sp>
      <p:graphicFrame>
        <p:nvGraphicFramePr>
          <p:cNvPr id="17411" name="Object 3"/>
          <p:cNvGraphicFramePr>
            <a:graphicFrameLocks noChangeAspect="1"/>
          </p:cNvGraphicFramePr>
          <p:nvPr/>
        </p:nvGraphicFramePr>
        <p:xfrm>
          <a:off x="2362200" y="2017713"/>
          <a:ext cx="5638800" cy="4306887"/>
        </p:xfrm>
        <a:graphic>
          <a:graphicData uri="http://schemas.openxmlformats.org/presentationml/2006/ole">
            <p:oleObj spid="_x0000_s17415" name="Equation" r:id="rId4" imgW="3225800" imgH="2463800" progId="Equation.DSMT4">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Applications</a:t>
            </a:r>
          </a:p>
        </p:txBody>
      </p:sp>
      <p:sp>
        <p:nvSpPr>
          <p:cNvPr id="19459" name="Rectangle 3"/>
          <p:cNvSpPr>
            <a:spLocks noGrp="1" noChangeArrowheads="1"/>
          </p:cNvSpPr>
          <p:nvPr>
            <p:ph idx="1"/>
          </p:nvPr>
        </p:nvSpPr>
        <p:spPr/>
        <p:txBody>
          <a:bodyPr/>
          <a:lstStyle/>
          <a:p>
            <a:pPr eaLnBrk="1" hangingPunct="1"/>
            <a:r>
              <a:rPr lang="en-US" altLang="en-US" sz="2400" smtClean="0"/>
              <a:t>Labor Supply model: </a:t>
            </a:r>
          </a:p>
          <a:p>
            <a:pPr lvl="1" eaLnBrk="1" hangingPunct="1"/>
            <a:r>
              <a:rPr lang="en-US" altLang="en-US" sz="2000" smtClean="0"/>
              <a:t>y*=wage-reservation wage</a:t>
            </a:r>
          </a:p>
          <a:p>
            <a:pPr lvl="1" eaLnBrk="1" hangingPunct="1"/>
            <a:r>
              <a:rPr lang="en-US" altLang="en-US" sz="2000" smtClean="0"/>
              <a:t>d=labor force participation</a:t>
            </a:r>
          </a:p>
          <a:p>
            <a:pPr eaLnBrk="1" hangingPunct="1"/>
            <a:r>
              <a:rPr lang="en-US" altLang="en-US" sz="2400" smtClean="0"/>
              <a:t>Attrition model: Clinical studies of medicines</a:t>
            </a:r>
          </a:p>
          <a:p>
            <a:pPr eaLnBrk="1" hangingPunct="1"/>
            <a:r>
              <a:rPr lang="en-US" altLang="en-US" sz="2400" smtClean="0"/>
              <a:t>Survival bias in financial data</a:t>
            </a:r>
          </a:p>
          <a:p>
            <a:pPr eaLnBrk="1" hangingPunct="1"/>
            <a:r>
              <a:rPr lang="en-US" altLang="en-US" sz="2400" smtClean="0"/>
              <a:t>Income studies – value of a college application</a:t>
            </a:r>
          </a:p>
          <a:p>
            <a:pPr eaLnBrk="1" hangingPunct="1"/>
            <a:r>
              <a:rPr lang="en-US" altLang="en-US" sz="2400" smtClean="0"/>
              <a:t>Treatment effects</a:t>
            </a:r>
          </a:p>
          <a:p>
            <a:pPr eaLnBrk="1" hangingPunct="1"/>
            <a:r>
              <a:rPr lang="en-US" altLang="en-US" sz="2400" smtClean="0"/>
              <a:t>Any survey data in which respondents self select to report</a:t>
            </a:r>
          </a:p>
          <a:p>
            <a:pPr eaLnBrk="1" hangingPunct="1"/>
            <a:r>
              <a:rPr lang="en-US" altLang="en-US" sz="2400" smtClean="0"/>
              <a:t>Etc…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Estimation of the Selection Model</a:t>
            </a:r>
          </a:p>
        </p:txBody>
      </p:sp>
      <p:sp>
        <p:nvSpPr>
          <p:cNvPr id="21507" name="Rectangle 3"/>
          <p:cNvSpPr>
            <a:spLocks noGrp="1" noChangeArrowheads="1"/>
          </p:cNvSpPr>
          <p:nvPr>
            <p:ph idx="1"/>
          </p:nvPr>
        </p:nvSpPr>
        <p:spPr/>
        <p:txBody>
          <a:bodyPr/>
          <a:lstStyle/>
          <a:p>
            <a:pPr eaLnBrk="1" hangingPunct="1"/>
            <a:r>
              <a:rPr lang="en-US" altLang="en-US" smtClean="0"/>
              <a:t>Two step least squares</a:t>
            </a:r>
          </a:p>
          <a:p>
            <a:pPr lvl="1" eaLnBrk="1" hangingPunct="1"/>
            <a:r>
              <a:rPr lang="en-US" altLang="en-US" smtClean="0"/>
              <a:t>Inefficient</a:t>
            </a:r>
          </a:p>
          <a:p>
            <a:pPr lvl="1" eaLnBrk="1" hangingPunct="1"/>
            <a:r>
              <a:rPr lang="en-US" altLang="en-US" smtClean="0"/>
              <a:t>Simple – exists in current software</a:t>
            </a:r>
          </a:p>
          <a:p>
            <a:pPr lvl="1" eaLnBrk="1" hangingPunct="1"/>
            <a:r>
              <a:rPr lang="en-US" altLang="en-US" smtClean="0"/>
              <a:t>Simple to understand and widely used </a:t>
            </a:r>
          </a:p>
          <a:p>
            <a:pPr eaLnBrk="1" hangingPunct="1"/>
            <a:r>
              <a:rPr lang="en-US" altLang="en-US" smtClean="0"/>
              <a:t>Full information maximum likelihood</a:t>
            </a:r>
          </a:p>
          <a:p>
            <a:pPr lvl="1" eaLnBrk="1" hangingPunct="1"/>
            <a:r>
              <a:rPr lang="en-US" altLang="en-US" smtClean="0"/>
              <a:t>Efficient</a:t>
            </a:r>
          </a:p>
          <a:p>
            <a:pPr lvl="1" eaLnBrk="1" hangingPunct="1"/>
            <a:r>
              <a:rPr lang="en-US" altLang="en-US" smtClean="0"/>
              <a:t>Simple – exists in current software</a:t>
            </a:r>
          </a:p>
          <a:p>
            <a:pPr lvl="1" eaLnBrk="1" hangingPunct="1"/>
            <a:r>
              <a:rPr lang="en-US" altLang="en-US" smtClean="0"/>
              <a:t>Not so simple to understand – widely misunderstood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Heckman’s Model</a:t>
            </a:r>
          </a:p>
        </p:txBody>
      </p:sp>
      <p:graphicFrame>
        <p:nvGraphicFramePr>
          <p:cNvPr id="23555" name="Object 3"/>
          <p:cNvGraphicFramePr>
            <a:graphicFrameLocks noGrp="1" noChangeAspect="1"/>
          </p:cNvGraphicFramePr>
          <p:nvPr>
            <p:ph idx="1"/>
          </p:nvPr>
        </p:nvGraphicFramePr>
        <p:xfrm>
          <a:off x="1041400" y="2057400"/>
          <a:ext cx="6907213" cy="3825875"/>
        </p:xfrm>
        <a:graphic>
          <a:graphicData uri="http://schemas.openxmlformats.org/presentationml/2006/ole">
            <p:oleObj spid="_x0000_s23559" name="Equation" r:id="rId4" imgW="4356100" imgH="2413000" progId="Equation.DSMT4">
              <p:embed/>
            </p:oleObj>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Two Step Estimation</a:t>
            </a:r>
          </a:p>
        </p:txBody>
      </p:sp>
      <p:graphicFrame>
        <p:nvGraphicFramePr>
          <p:cNvPr id="25603" name="Object 3"/>
          <p:cNvGraphicFramePr>
            <a:graphicFrameLocks noGrp="1" noChangeAspect="1"/>
          </p:cNvGraphicFramePr>
          <p:nvPr>
            <p:ph idx="1"/>
          </p:nvPr>
        </p:nvGraphicFramePr>
        <p:xfrm>
          <a:off x="1219200" y="1981200"/>
          <a:ext cx="6553200" cy="4356100"/>
        </p:xfrm>
        <a:graphic>
          <a:graphicData uri="http://schemas.openxmlformats.org/presentationml/2006/ole">
            <p:oleObj spid="_x0000_s25607" name="Equation" r:id="rId4" imgW="4356100" imgH="2895600" progId="Equation.DSMT4">
              <p:embed/>
            </p:oleObj>
          </a:graphicData>
        </a:graphic>
      </p:graphicFrame>
      <p:sp>
        <p:nvSpPr>
          <p:cNvPr id="25604" name="Line 4"/>
          <p:cNvSpPr>
            <a:spLocks noChangeShapeType="1"/>
          </p:cNvSpPr>
          <p:nvPr/>
        </p:nvSpPr>
        <p:spPr bwMode="auto">
          <a:xfrm flipH="1">
            <a:off x="4876800" y="3886200"/>
            <a:ext cx="1447800" cy="1371600"/>
          </a:xfrm>
          <a:prstGeom prst="line">
            <a:avLst/>
          </a:prstGeom>
          <a:noFill/>
          <a:ln w="57150">
            <a:solidFill>
              <a:srgbClr val="FF3300"/>
            </a:solidFill>
            <a:round/>
            <a:headEnd/>
            <a:tailEnd type="triangle" w="med" len="med"/>
          </a:ln>
        </p:spPr>
        <p:txBody>
          <a:bodyPr wrap="none"/>
          <a:lstStyle/>
          <a:p>
            <a:endParaRPr lang="en-US"/>
          </a:p>
        </p:txBody>
      </p:sp>
      <p:sp>
        <p:nvSpPr>
          <p:cNvPr id="25605" name="Text Box 5"/>
          <p:cNvSpPr txBox="1">
            <a:spLocks noChangeArrowheads="1"/>
          </p:cNvSpPr>
          <p:nvPr/>
        </p:nvSpPr>
        <p:spPr bwMode="auto">
          <a:xfrm>
            <a:off x="6019800" y="4419600"/>
            <a:ext cx="2743200" cy="379413"/>
          </a:xfrm>
          <a:prstGeom prst="rect">
            <a:avLst/>
          </a:prstGeom>
          <a:noFill/>
          <a:ln w="12700">
            <a:solidFill>
              <a:schemeClr val="tx1"/>
            </a:solidFill>
            <a:miter lim="800000"/>
            <a:headEnd/>
            <a:tailEnd/>
          </a:ln>
        </p:spPr>
        <p:txBody>
          <a:bodyPr>
            <a:spAutoFit/>
          </a:bodyPr>
          <a:lstStyle/>
          <a:p>
            <a:pPr>
              <a:spcBef>
                <a:spcPct val="50000"/>
              </a:spcBef>
            </a:pPr>
            <a:r>
              <a:rPr lang="en-US" altLang="en-US" b="1">
                <a:latin typeface="Tahoma" pitchFamily="34" charset="0"/>
              </a:rPr>
              <a:t>The “LAMBDA”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91237" y="838200"/>
            <a:ext cx="8630725" cy="5791200"/>
          </a:xfrm>
          <a:prstGeom prst="rect">
            <a:avLst/>
          </a:prstGeom>
          <a:noFill/>
          <a:ln w="19050">
            <a:noFill/>
            <a:miter lim="800000"/>
            <a:headEnd/>
            <a:tailEnd/>
          </a:ln>
        </p:spPr>
      </p:pic>
      <p:sp>
        <p:nvSpPr>
          <p:cNvPr id="5" name="Oval 4"/>
          <p:cNvSpPr/>
          <p:nvPr/>
        </p:nvSpPr>
        <p:spPr bwMode="auto">
          <a:xfrm>
            <a:off x="4876800" y="2057400"/>
            <a:ext cx="990600" cy="762000"/>
          </a:xfrm>
          <a:prstGeom prst="ellipse">
            <a:avLst/>
          </a:prstGeom>
          <a:solidFill>
            <a:srgbClr val="FF0A0A">
              <a:alpha val="18824"/>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aphicFrame>
        <p:nvGraphicFramePr>
          <p:cNvPr id="6" name="Object 5"/>
          <p:cNvGraphicFramePr>
            <a:graphicFrameLocks noChangeAspect="1"/>
          </p:cNvGraphicFramePr>
          <p:nvPr>
            <p:extLst>
              <p:ext uri="{D42A27DB-BD31-4B8C-83A1-F6EECF244321}">
                <p14:modId xmlns="" xmlns:p14="http://schemas.microsoft.com/office/powerpoint/2010/main" val="558763790"/>
              </p:ext>
            </p:extLst>
          </p:nvPr>
        </p:nvGraphicFramePr>
        <p:xfrm>
          <a:off x="6019800" y="4038600"/>
          <a:ext cx="1110049" cy="912707"/>
        </p:xfrm>
        <a:graphic>
          <a:graphicData uri="http://schemas.openxmlformats.org/presentationml/2006/ole">
            <p:oleObj spid="_x0000_s173060" name="Equation" r:id="rId4" imgW="571320" imgH="469800" progId="Equation.DSMT4">
              <p:embed/>
            </p:oleObj>
          </a:graphicData>
        </a:graphic>
      </p:graphicFrame>
    </p:spTree>
    <p:extLst>
      <p:ext uri="{BB962C8B-B14F-4D97-AF65-F5344CB8AC3E}">
        <p14:creationId xmlns="" xmlns:p14="http://schemas.microsoft.com/office/powerpoint/2010/main" val="1539519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FIML Estimation</a:t>
            </a:r>
          </a:p>
        </p:txBody>
      </p:sp>
      <p:graphicFrame>
        <p:nvGraphicFramePr>
          <p:cNvPr id="27651" name="Object 4"/>
          <p:cNvGraphicFramePr>
            <a:graphicFrameLocks noChangeAspect="1"/>
          </p:cNvGraphicFramePr>
          <p:nvPr/>
        </p:nvGraphicFramePr>
        <p:xfrm>
          <a:off x="981075" y="2057400"/>
          <a:ext cx="7334250" cy="4191000"/>
        </p:xfrm>
        <a:graphic>
          <a:graphicData uri="http://schemas.openxmlformats.org/presentationml/2006/ole">
            <p:oleObj spid="_x0000_s27655" name="Equation" r:id="rId4" imgW="4889500" imgH="2794000" progId="Equation.DSMT4">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t>Occam’s (Semi)parametric Razor</a:t>
            </a:r>
          </a:p>
        </p:txBody>
      </p:sp>
      <p:sp>
        <p:nvSpPr>
          <p:cNvPr id="29699" name="Content Placeholder 2"/>
          <p:cNvSpPr>
            <a:spLocks noGrp="1"/>
          </p:cNvSpPr>
          <p:nvPr>
            <p:ph idx="1"/>
          </p:nvPr>
        </p:nvSpPr>
        <p:spPr/>
        <p:txBody>
          <a:bodyPr/>
          <a:lstStyle/>
          <a:p>
            <a:r>
              <a:rPr lang="en-US" altLang="en-US" sz="2400" smtClean="0"/>
              <a:t>Central model does not need bivariate normality</a:t>
            </a:r>
          </a:p>
          <a:p>
            <a:r>
              <a:rPr lang="en-US" altLang="en-US" sz="2400" smtClean="0"/>
              <a:t>Essential nature of the model only requires</a:t>
            </a:r>
          </a:p>
          <a:p>
            <a:pPr lvl="1"/>
            <a:r>
              <a:rPr lang="en-US" altLang="en-US" sz="2000" smtClean="0"/>
              <a:t>d = 1( some function of z (and </a:t>
            </a:r>
            <a:r>
              <a:rPr lang="en-US" altLang="en-US" sz="2000" smtClean="0">
                <a:sym typeface="Symbol" pitchFamily="18" charset="2"/>
              </a:rPr>
              <a:t>) &gt; 0)</a:t>
            </a:r>
          </a:p>
          <a:p>
            <a:pPr lvl="1"/>
            <a:r>
              <a:rPr lang="en-US" altLang="en-US" sz="2000" smtClean="0">
                <a:sym typeface="Symbol" pitchFamily="18" charset="2"/>
              </a:rPr>
              <a:t>E[</a:t>
            </a:r>
            <a:r>
              <a:rPr lang="en-US" altLang="en-US" sz="2000" smtClean="0"/>
              <a:t> </a:t>
            </a:r>
            <a:r>
              <a:rPr lang="en-US" altLang="en-US" sz="2000" smtClean="0">
                <a:sym typeface="Symbol" pitchFamily="18" charset="2"/>
              </a:rPr>
              <a:t> | x,d=1,z ] = x’b + h(z, )</a:t>
            </a:r>
          </a:p>
          <a:p>
            <a:r>
              <a:rPr lang="en-US" altLang="en-US" sz="2400" smtClean="0">
                <a:sym typeface="Symbol" pitchFamily="18" charset="2"/>
              </a:rPr>
              <a:t>Progress requires a more formal model for d, such as a probit.  </a:t>
            </a:r>
          </a:p>
          <a:p>
            <a:pPr lvl="1"/>
            <a:r>
              <a:rPr lang="en-US" altLang="en-US" sz="2000" smtClean="0">
                <a:sym typeface="Symbol" pitchFamily="18" charset="2"/>
              </a:rPr>
              <a:t>A formal connection between  and u.</a:t>
            </a:r>
          </a:p>
          <a:p>
            <a:pPr lvl="1"/>
            <a:r>
              <a:rPr lang="en-US" altLang="en-US" sz="2000" smtClean="0">
                <a:sym typeface="Symbol" pitchFamily="18" charset="2"/>
              </a:rPr>
              <a:t>E[ | d=1] = </a:t>
            </a:r>
            <a:r>
              <a:rPr lang="el-GR" altLang="en-US" sz="2000" smtClean="0">
                <a:sym typeface="Symbol" pitchFamily="18" charset="2"/>
              </a:rPr>
              <a:t>σ</a:t>
            </a:r>
            <a:r>
              <a:rPr lang="en-US" altLang="en-US" sz="2000" smtClean="0">
                <a:sym typeface="Symbol" pitchFamily="18" charset="2"/>
              </a:rPr>
              <a:t>u  How do you estimate u?  This needs a control function.</a:t>
            </a:r>
          </a:p>
          <a:p>
            <a:pPr lvl="1"/>
            <a:r>
              <a:rPr lang="en-US" altLang="en-US" sz="2000" smtClean="0">
                <a:sym typeface="Symbol" pitchFamily="18" charset="2"/>
              </a:rPr>
              <a:t>Don’t assume normality, but E[|d=1] still = .  Not credible.</a:t>
            </a:r>
          </a:p>
          <a:p>
            <a:pPr lvl="1"/>
            <a:endParaRPr lang="en-US" altLang="en-US"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Classic Application</a:t>
            </a:r>
          </a:p>
        </p:txBody>
      </p:sp>
      <p:sp>
        <p:nvSpPr>
          <p:cNvPr id="30723" name="Rectangle 3"/>
          <p:cNvSpPr>
            <a:spLocks noGrp="1" noChangeArrowheads="1"/>
          </p:cNvSpPr>
          <p:nvPr>
            <p:ph idx="1"/>
          </p:nvPr>
        </p:nvSpPr>
        <p:spPr/>
        <p:txBody>
          <a:bodyPr/>
          <a:lstStyle/>
          <a:p>
            <a:pPr eaLnBrk="1" hangingPunct="1"/>
            <a:r>
              <a:rPr lang="en-US" altLang="en-US" smtClean="0"/>
              <a:t>Mroz, T., Married women’s labor supply, Econometrica, 1987.</a:t>
            </a:r>
          </a:p>
          <a:p>
            <a:pPr lvl="1" eaLnBrk="1" hangingPunct="1"/>
            <a:r>
              <a:rPr lang="en-US" altLang="en-US" smtClean="0"/>
              <a:t>N  =753</a:t>
            </a:r>
          </a:p>
          <a:p>
            <a:pPr lvl="1" eaLnBrk="1" hangingPunct="1"/>
            <a:r>
              <a:rPr lang="en-US" altLang="en-US" smtClean="0"/>
              <a:t>N</a:t>
            </a:r>
            <a:r>
              <a:rPr lang="en-US" altLang="en-US" baseline="-25000" smtClean="0"/>
              <a:t>1</a:t>
            </a:r>
            <a:r>
              <a:rPr lang="en-US" altLang="en-US" smtClean="0"/>
              <a:t> = 428</a:t>
            </a:r>
            <a:endParaRPr lang="en-US" altLang="en-US" baseline="-25000" smtClean="0"/>
          </a:p>
          <a:p>
            <a:pPr eaLnBrk="1" hangingPunct="1"/>
            <a:r>
              <a:rPr lang="en-US" altLang="en-US" smtClean="0"/>
              <a:t>A (my) specification</a:t>
            </a:r>
          </a:p>
          <a:p>
            <a:pPr lvl="1" eaLnBrk="1" hangingPunct="1"/>
            <a:r>
              <a:rPr lang="en-US" altLang="en-US" smtClean="0"/>
              <a:t>LFP=f(age,age</a:t>
            </a:r>
            <a:r>
              <a:rPr lang="en-US" altLang="en-US" baseline="30000" smtClean="0"/>
              <a:t>2</a:t>
            </a:r>
            <a:r>
              <a:rPr lang="en-US" altLang="en-US" smtClean="0"/>
              <a:t>,family income, education, kids)</a:t>
            </a:r>
          </a:p>
          <a:p>
            <a:pPr lvl="1" eaLnBrk="1" hangingPunct="1"/>
            <a:r>
              <a:rPr lang="en-US" altLang="en-US" smtClean="0"/>
              <a:t>Wage=g(experience, exp</a:t>
            </a:r>
            <a:r>
              <a:rPr lang="en-US" altLang="en-US" baseline="30000" smtClean="0"/>
              <a:t>2</a:t>
            </a:r>
            <a:r>
              <a:rPr lang="en-US" altLang="en-US" smtClean="0"/>
              <a:t>, education, city)</a:t>
            </a:r>
          </a:p>
          <a:p>
            <a:pPr eaLnBrk="1" hangingPunct="1"/>
            <a:r>
              <a:rPr lang="en-US" altLang="en-US" smtClean="0"/>
              <a:t>Two step and FIML estimation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Selection Equation</a:t>
            </a:r>
          </a:p>
        </p:txBody>
      </p:sp>
      <p:sp>
        <p:nvSpPr>
          <p:cNvPr id="31747" name="Text Box 4"/>
          <p:cNvSpPr txBox="1">
            <a:spLocks noChangeArrowheads="1"/>
          </p:cNvSpPr>
          <p:nvPr/>
        </p:nvSpPr>
        <p:spPr bwMode="auto">
          <a:xfrm>
            <a:off x="457200" y="1981200"/>
            <a:ext cx="8305800" cy="3495675"/>
          </a:xfrm>
          <a:prstGeom prst="rect">
            <a:avLst/>
          </a:prstGeom>
          <a:noFill/>
          <a:ln w="19050">
            <a:noFill/>
            <a:miter lim="800000"/>
            <a:headEnd/>
            <a:tailEnd/>
          </a:ln>
        </p:spPr>
        <p:txBody>
          <a:bodyPr>
            <a:spAutoFit/>
          </a:bodyPr>
          <a:lstStyle/>
          <a:p>
            <a:r>
              <a:rPr lang="en-US" altLang="en-US" sz="1400" b="1">
                <a:latin typeface="Courier New" pitchFamily="49" charset="0"/>
              </a:rPr>
              <a:t>+---------------------------------------------+</a:t>
            </a:r>
          </a:p>
          <a:p>
            <a:r>
              <a:rPr lang="en-US" altLang="en-US" sz="1400" b="1">
                <a:latin typeface="Courier New" pitchFamily="49" charset="0"/>
              </a:rPr>
              <a:t>| Binomial Probit Model                       |</a:t>
            </a:r>
          </a:p>
          <a:p>
            <a:r>
              <a:rPr lang="en-US" altLang="en-US" sz="1400" b="1">
                <a:latin typeface="Courier New" pitchFamily="49" charset="0"/>
              </a:rPr>
              <a:t>| Dependent variable                  LFP     |</a:t>
            </a:r>
          </a:p>
          <a:p>
            <a:r>
              <a:rPr lang="en-US" altLang="en-US" sz="1400" b="1">
                <a:latin typeface="Courier New" pitchFamily="49" charset="0"/>
              </a:rPr>
              <a:t>| Number of observations              753     |</a:t>
            </a:r>
          </a:p>
          <a:p>
            <a:r>
              <a:rPr lang="en-US" altLang="en-US" sz="1400" b="1">
                <a:latin typeface="Courier New" pitchFamily="49" charset="0"/>
              </a:rPr>
              <a:t>| Log likelihood function       -490.8478     |</a:t>
            </a:r>
          </a:p>
          <a:p>
            <a:r>
              <a:rPr lang="en-US" altLang="en-US" sz="1400" b="1">
                <a:latin typeface="Courier New" pitchFamily="49" charset="0"/>
              </a:rPr>
              <a:t>+---------------------------------------------+</a:t>
            </a:r>
          </a:p>
          <a:p>
            <a:r>
              <a:rPr lang="en-US" altLang="en-US" sz="1400" b="1">
                <a:latin typeface="Courier New" pitchFamily="49" charset="0"/>
              </a:rPr>
              <a:t>+--------+--------------+----------------+--------+--------+----------+</a:t>
            </a:r>
          </a:p>
          <a:p>
            <a:r>
              <a:rPr lang="en-US" altLang="en-US" sz="1400" b="1">
                <a:latin typeface="Courier New" pitchFamily="49" charset="0"/>
              </a:rPr>
              <a:t>|Variable| Coefficient  | Standard Error |b/St.Er.|P[|Z|&gt;z]| Mean of X|</a:t>
            </a:r>
          </a:p>
          <a:p>
            <a:r>
              <a:rPr lang="en-US" altLang="en-US" sz="1400" b="1">
                <a:latin typeface="Courier New" pitchFamily="49" charset="0"/>
              </a:rPr>
              <a:t>+--------+--------------+----------------+--------+--------+----------+</a:t>
            </a:r>
          </a:p>
          <a:p>
            <a:r>
              <a:rPr lang="en-US" altLang="en-US" sz="1400" b="1">
                <a:latin typeface="Courier New" pitchFamily="49" charset="0"/>
              </a:rPr>
              <a:t>---------+Index function for probability</a:t>
            </a:r>
          </a:p>
          <a:p>
            <a:r>
              <a:rPr lang="en-US" altLang="en-US" sz="1400" b="1">
                <a:latin typeface="Courier New" pitchFamily="49" charset="0"/>
              </a:rPr>
              <a:t> Constant|   -4.15680692      1.40208596    -2.965   .0030</a:t>
            </a:r>
          </a:p>
          <a:p>
            <a:r>
              <a:rPr lang="en-US" altLang="en-US" sz="1400" b="1">
                <a:latin typeface="Courier New" pitchFamily="49" charset="0"/>
              </a:rPr>
              <a:t> AGE     |     .18539510       .06596666     2.810   .0049   42.5378486</a:t>
            </a:r>
          </a:p>
          <a:p>
            <a:r>
              <a:rPr lang="en-US" altLang="en-US" sz="1400" b="1">
                <a:latin typeface="Courier New" pitchFamily="49" charset="0"/>
              </a:rPr>
              <a:t> AGESQ   |    -.00242590       .00077354    -3.136   .0017   1874.54847</a:t>
            </a:r>
          </a:p>
          <a:p>
            <a:r>
              <a:rPr lang="en-US" altLang="en-US" sz="1400" b="1">
                <a:latin typeface="Courier New" pitchFamily="49" charset="0"/>
              </a:rPr>
              <a:t> FAMINC  |    .458045D-05    .420642D-05     1.089   .2762   23080.5950</a:t>
            </a:r>
          </a:p>
          <a:p>
            <a:r>
              <a:rPr lang="en-US" altLang="en-US" sz="1400" b="1">
                <a:latin typeface="Courier New" pitchFamily="49" charset="0"/>
              </a:rPr>
              <a:t> WE      |     .09818228       .02298412     4.272   .0000   12.2868526</a:t>
            </a:r>
          </a:p>
          <a:p>
            <a:r>
              <a:rPr lang="en-US" altLang="en-US" sz="1400" b="1">
                <a:latin typeface="Courier New" pitchFamily="49" charset="0"/>
              </a:rPr>
              <a:t> KIDS    |    -.44898674       .13091150    -3.430   .0006    .69588313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Heckman Estimator and MLE</a:t>
            </a:r>
          </a:p>
        </p:txBody>
      </p:sp>
      <p:pic>
        <p:nvPicPr>
          <p:cNvPr id="32771" name="Picture 4"/>
          <p:cNvPicPr>
            <a:picLocks noChangeAspect="1" noChangeArrowheads="1"/>
          </p:cNvPicPr>
          <p:nvPr/>
        </p:nvPicPr>
        <p:blipFill>
          <a:blip r:embed="rId2" cstate="print"/>
          <a:srcRect/>
          <a:stretch>
            <a:fillRect/>
          </a:stretch>
        </p:blipFill>
        <p:spPr bwMode="auto">
          <a:xfrm>
            <a:off x="468313" y="1966913"/>
            <a:ext cx="8208962" cy="292417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Extension – Treatment Effect</a:t>
            </a:r>
          </a:p>
        </p:txBody>
      </p:sp>
      <p:graphicFrame>
        <p:nvGraphicFramePr>
          <p:cNvPr id="33795" name="Object 3"/>
          <p:cNvGraphicFramePr>
            <a:graphicFrameLocks noGrp="1" noChangeAspect="1"/>
          </p:cNvGraphicFramePr>
          <p:nvPr>
            <p:ph idx="1"/>
          </p:nvPr>
        </p:nvGraphicFramePr>
        <p:xfrm>
          <a:off x="1622425" y="1905000"/>
          <a:ext cx="5689600" cy="4249738"/>
        </p:xfrm>
        <a:graphic>
          <a:graphicData uri="http://schemas.openxmlformats.org/presentationml/2006/ole">
            <p:oleObj spid="_x0000_s33799" name="Equation" r:id="rId4" imgW="4216400" imgH="3149600" progId="Equation.DSMT4">
              <p:embed/>
            </p:oleObj>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04800" y="762000"/>
            <a:ext cx="8458200" cy="1143000"/>
          </a:xfrm>
        </p:spPr>
        <p:txBody>
          <a:bodyPr/>
          <a:lstStyle/>
          <a:p>
            <a:pPr eaLnBrk="1" hangingPunct="1"/>
            <a:r>
              <a:rPr lang="en-US" altLang="en-US" smtClean="0"/>
              <a:t>Exponential Regression Sample Selection</a:t>
            </a:r>
          </a:p>
        </p:txBody>
      </p:sp>
      <p:graphicFrame>
        <p:nvGraphicFramePr>
          <p:cNvPr id="35843" name="Object 3"/>
          <p:cNvGraphicFramePr>
            <a:graphicFrameLocks noChangeAspect="1"/>
          </p:cNvGraphicFramePr>
          <p:nvPr/>
        </p:nvGraphicFramePr>
        <p:xfrm>
          <a:off x="990600" y="2057400"/>
          <a:ext cx="7461250" cy="4343400"/>
        </p:xfrm>
        <a:graphic>
          <a:graphicData uri="http://schemas.openxmlformats.org/presentationml/2006/ole">
            <p:oleObj spid="_x0000_s35847" name="Equation" r:id="rId4" imgW="4521200" imgH="2489200" progId="Equation.DSMT4">
              <p:embed/>
            </p:oleObj>
          </a:graphicData>
        </a:graphic>
      </p:graphicFrame>
      <p:sp>
        <p:nvSpPr>
          <p:cNvPr id="35844" name="Line 4"/>
          <p:cNvSpPr>
            <a:spLocks noChangeShapeType="1"/>
          </p:cNvSpPr>
          <p:nvPr/>
        </p:nvSpPr>
        <p:spPr bwMode="auto">
          <a:xfrm flipV="1">
            <a:off x="4495800" y="3200400"/>
            <a:ext cx="304800" cy="457200"/>
          </a:xfrm>
          <a:prstGeom prst="line">
            <a:avLst/>
          </a:prstGeom>
          <a:noFill/>
          <a:ln w="57150">
            <a:solidFill>
              <a:srgbClr val="FF3300"/>
            </a:solidFill>
            <a:round/>
            <a:headEnd type="triangle" w="med" len="med"/>
            <a:tailEnd type="triangle" w="med" len="med"/>
          </a:ln>
        </p:spPr>
        <p:txBody>
          <a:bodyPr wrap="none"/>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p:cNvSpPr txBox="1">
            <a:spLocks noChangeArrowheads="1"/>
          </p:cNvSpPr>
          <p:nvPr/>
        </p:nvSpPr>
        <p:spPr bwMode="auto">
          <a:xfrm>
            <a:off x="304800" y="990600"/>
            <a:ext cx="8610600" cy="5508625"/>
          </a:xfrm>
          <a:prstGeom prst="rect">
            <a:avLst/>
          </a:prstGeom>
          <a:noFill/>
          <a:ln w="9525">
            <a:noFill/>
            <a:miter lim="800000"/>
            <a:headEnd/>
            <a:tailEnd/>
          </a:ln>
        </p:spPr>
        <p:txBody>
          <a:bodyPr>
            <a:spAutoFit/>
          </a:bodyPr>
          <a:lstStyle/>
          <a:p>
            <a:pPr fontAlgn="t"/>
            <a:r>
              <a:rPr lang="en-US" altLang="en-US" sz="1600" b="1" dirty="0">
                <a:solidFill>
                  <a:srgbClr val="FF0000"/>
                </a:solidFill>
              </a:rPr>
              <a:t>Received Sunday, April 27, 2014</a:t>
            </a:r>
          </a:p>
          <a:p>
            <a:pPr fontAlgn="t"/>
            <a:endParaRPr lang="en-US" altLang="en-US" sz="1600" dirty="0"/>
          </a:p>
          <a:p>
            <a:pPr fontAlgn="t"/>
            <a:r>
              <a:rPr lang="en-US" altLang="en-US" sz="1600" dirty="0"/>
              <a:t>I have a paper regarding strategic alliances between firms, and their impact on firm risk. While observing how a firm’s strategic alliance formation impacts its risk, I need to correct for two types of selection biases. The reviews at Journal of Marketing asked us to correct for the propensity of firms to enter into alliances, and also the propensity to select a specific partner, before we examine how the partnership itself impacts risk.</a:t>
            </a:r>
          </a:p>
          <a:p>
            <a:pPr fontAlgn="t"/>
            <a:endParaRPr lang="en-US" altLang="en-US" sz="1600" dirty="0"/>
          </a:p>
          <a:p>
            <a:pPr fontAlgn="t"/>
            <a:r>
              <a:rPr lang="en-US" altLang="en-US" sz="1600" dirty="0"/>
              <a:t>Our approach involved conducting a </a:t>
            </a:r>
            <a:r>
              <a:rPr lang="en-US" altLang="en-US" sz="1600" dirty="0" err="1"/>
              <a:t>probit</a:t>
            </a:r>
            <a:r>
              <a:rPr lang="en-US" altLang="en-US" sz="1600" dirty="0"/>
              <a:t> of alliance formation propensity, take the inverse mills and include it in the second selection equation which is also a </a:t>
            </a:r>
            <a:r>
              <a:rPr lang="en-US" altLang="en-US" sz="1600" dirty="0" err="1"/>
              <a:t>probit</a:t>
            </a:r>
            <a:r>
              <a:rPr lang="en-US" altLang="en-US" sz="1600" dirty="0"/>
              <a:t> of partner selection. Then, we include inverse mills from the second selection into the main model. The review team states that this is not correct, and we need an MLE estimation in order to correctly model  the set of three equations. The Associate Editor’s point is given below. Can you please provide any guidance on whether this is a valid criticism of our approach. Is there a procedure in LIMDEP that can handle this set of three equations with two selection </a:t>
            </a:r>
            <a:r>
              <a:rPr lang="en-US" altLang="en-US" sz="1600" dirty="0" err="1"/>
              <a:t>probit</a:t>
            </a:r>
            <a:r>
              <a:rPr lang="en-US" altLang="en-US" sz="1600" dirty="0"/>
              <a:t> models?</a:t>
            </a:r>
          </a:p>
          <a:p>
            <a:endParaRPr lang="en-US" altLang="en-US" sz="1600" dirty="0"/>
          </a:p>
          <a:p>
            <a:pPr fontAlgn="t"/>
            <a:r>
              <a:rPr lang="en-US" altLang="en-US" sz="1600" dirty="0"/>
              <a:t>AE’s comment:</a:t>
            </a:r>
          </a:p>
          <a:p>
            <a:pPr fontAlgn="t"/>
            <a:r>
              <a:rPr lang="en-US" altLang="en-US" sz="1600" dirty="0"/>
              <a:t>“Please note that the procedure of using an inverse mills ratio is only consistent when the main equation where the ratio is being used is linear. In non-linear cases (like the second </a:t>
            </a:r>
            <a:r>
              <a:rPr lang="en-US" altLang="en-US" sz="1600" dirty="0" err="1"/>
              <a:t>probit</a:t>
            </a:r>
            <a:r>
              <a:rPr lang="en-US" altLang="en-US" sz="1600" dirty="0"/>
              <a:t> used by the authors), this is not correct. Please see any standard econometric treatment like Greene or Wooldridge. A MLE estimator is needed which will be far from trivial to specify and estimate given error correlations between all three equations.”</a:t>
            </a:r>
          </a:p>
        </p:txBody>
      </p:sp>
    </p:spTree>
    <p:extLst>
      <p:ext uri="{BB962C8B-B14F-4D97-AF65-F5344CB8AC3E}">
        <p14:creationId xmlns="" xmlns:p14="http://schemas.microsoft.com/office/powerpoint/2010/main" val="2498629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Extensions – Binary Data</a:t>
            </a:r>
          </a:p>
        </p:txBody>
      </p:sp>
      <p:graphicFrame>
        <p:nvGraphicFramePr>
          <p:cNvPr id="37891" name="Object 3"/>
          <p:cNvGraphicFramePr>
            <a:graphicFrameLocks noGrp="1" noChangeAspect="1"/>
          </p:cNvGraphicFramePr>
          <p:nvPr>
            <p:ph idx="1"/>
          </p:nvPr>
        </p:nvGraphicFramePr>
        <p:xfrm>
          <a:off x="1219200" y="2232025"/>
          <a:ext cx="7467600" cy="3406775"/>
        </p:xfrm>
        <a:graphic>
          <a:graphicData uri="http://schemas.openxmlformats.org/presentationml/2006/ole">
            <p:oleObj spid="_x0000_s37895" name="Equation" r:id="rId4" imgW="4064000" imgH="1854200" progId="Equation.DSMT4">
              <p:embed/>
            </p:oleObj>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mtClean="0"/>
              <a:t>Panel Data and Selection</a:t>
            </a:r>
          </a:p>
        </p:txBody>
      </p:sp>
      <p:graphicFrame>
        <p:nvGraphicFramePr>
          <p:cNvPr id="39939" name="Object 4"/>
          <p:cNvGraphicFramePr>
            <a:graphicFrameLocks noChangeAspect="1"/>
          </p:cNvGraphicFramePr>
          <p:nvPr/>
        </p:nvGraphicFramePr>
        <p:xfrm>
          <a:off x="533400" y="2209800"/>
          <a:ext cx="8358188" cy="3852863"/>
        </p:xfrm>
        <a:graphic>
          <a:graphicData uri="http://schemas.openxmlformats.org/presentationml/2006/ole">
            <p:oleObj spid="_x0000_s39943" name="Equation" r:id="rId3" imgW="4572000" imgH="2108200" progId="Equation.DSMT4">
              <p:embed/>
            </p:oleObj>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914400"/>
            <a:ext cx="8382000" cy="1143000"/>
          </a:xfrm>
        </p:spPr>
        <p:txBody>
          <a:bodyPr/>
          <a:lstStyle/>
          <a:p>
            <a:pPr eaLnBrk="1" hangingPunct="1"/>
            <a:r>
              <a:rPr lang="en-US" altLang="en-US" smtClean="0"/>
              <a:t>Panel Data and Sample Selection Models: A Nonlinear Time Series</a:t>
            </a:r>
          </a:p>
        </p:txBody>
      </p:sp>
      <p:sp>
        <p:nvSpPr>
          <p:cNvPr id="40963" name="Rectangle 3"/>
          <p:cNvSpPr>
            <a:spLocks noGrp="1" noChangeArrowheads="1"/>
          </p:cNvSpPr>
          <p:nvPr>
            <p:ph idx="1"/>
          </p:nvPr>
        </p:nvSpPr>
        <p:spPr>
          <a:xfrm>
            <a:off x="457200" y="2362200"/>
            <a:ext cx="8458200" cy="3962400"/>
          </a:xfrm>
        </p:spPr>
        <p:txBody>
          <a:bodyPr/>
          <a:lstStyle/>
          <a:p>
            <a:pPr eaLnBrk="1" hangingPunct="1">
              <a:buFont typeface="Wingdings" pitchFamily="2" charset="2"/>
              <a:buNone/>
            </a:pPr>
            <a:r>
              <a:rPr lang="en-US" altLang="en-US" smtClean="0"/>
              <a:t>I.   </a:t>
            </a:r>
            <a:r>
              <a:rPr lang="en-US" altLang="en-US" smtClean="0">
                <a:solidFill>
                  <a:srgbClr val="FF3300"/>
                </a:solidFill>
              </a:rPr>
              <a:t>1990-1992:</a:t>
            </a:r>
            <a:r>
              <a:rPr lang="en-US" altLang="en-US" smtClean="0"/>
              <a:t>  Fixed and Random Effects</a:t>
            </a:r>
            <a:br>
              <a:rPr lang="en-US" altLang="en-US" smtClean="0"/>
            </a:br>
            <a:r>
              <a:rPr lang="en-US" altLang="en-US" smtClean="0"/>
              <a:t> Extensions</a:t>
            </a:r>
          </a:p>
          <a:p>
            <a:pPr eaLnBrk="1" hangingPunct="1">
              <a:buFont typeface="Wingdings" pitchFamily="2" charset="2"/>
              <a:buNone/>
            </a:pPr>
            <a:r>
              <a:rPr lang="en-US" altLang="en-US" smtClean="0"/>
              <a:t>II.  </a:t>
            </a:r>
            <a:r>
              <a:rPr lang="en-US" altLang="en-US" smtClean="0">
                <a:solidFill>
                  <a:srgbClr val="FF3300"/>
                </a:solidFill>
              </a:rPr>
              <a:t>1995 and 2005:</a:t>
            </a:r>
            <a:r>
              <a:rPr lang="en-US" altLang="en-US" smtClean="0"/>
              <a:t> Model Identification through</a:t>
            </a:r>
            <a:br>
              <a:rPr lang="en-US" altLang="en-US" smtClean="0"/>
            </a:br>
            <a:r>
              <a:rPr lang="en-US" altLang="en-US" smtClean="0"/>
              <a:t> Conditional Mean Assumptions</a:t>
            </a:r>
          </a:p>
          <a:p>
            <a:pPr eaLnBrk="1" hangingPunct="1">
              <a:buFont typeface="Wingdings" pitchFamily="2" charset="2"/>
              <a:buNone/>
            </a:pPr>
            <a:r>
              <a:rPr lang="en-US" altLang="en-US" smtClean="0"/>
              <a:t>III. </a:t>
            </a:r>
            <a:r>
              <a:rPr lang="en-US" altLang="en-US" smtClean="0">
                <a:solidFill>
                  <a:srgbClr val="FF3300"/>
                </a:solidFill>
              </a:rPr>
              <a:t>1997-2005:</a:t>
            </a:r>
            <a:r>
              <a:rPr lang="en-US" altLang="en-US" smtClean="0"/>
              <a:t> Semiparametric Approaches based</a:t>
            </a:r>
            <a:br>
              <a:rPr lang="en-US" altLang="en-US" smtClean="0"/>
            </a:br>
            <a:r>
              <a:rPr lang="en-US" altLang="en-US" smtClean="0"/>
              <a:t> on Differences and Kernel Weights</a:t>
            </a:r>
          </a:p>
          <a:p>
            <a:pPr eaLnBrk="1" hangingPunct="1">
              <a:buFont typeface="Wingdings" pitchFamily="2" charset="2"/>
              <a:buNone/>
            </a:pPr>
            <a:r>
              <a:rPr lang="en-US" altLang="en-US" smtClean="0"/>
              <a:t>IV. </a:t>
            </a:r>
            <a:r>
              <a:rPr lang="en-US" altLang="en-US" smtClean="0">
                <a:solidFill>
                  <a:srgbClr val="FF3300"/>
                </a:solidFill>
              </a:rPr>
              <a:t>2007:</a:t>
            </a:r>
            <a:r>
              <a:rPr lang="en-US" altLang="en-US" smtClean="0"/>
              <a:t> Return to Conventional Estimators, with</a:t>
            </a:r>
            <a:br>
              <a:rPr lang="en-US" altLang="en-US" smtClean="0"/>
            </a:br>
            <a:r>
              <a:rPr lang="en-US" altLang="en-US" smtClean="0"/>
              <a:t> Bias Corrections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smtClean="0">
                <a:latin typeface="Arial" charset="0"/>
                <a:cs typeface="Arial" charset="0"/>
              </a:rPr>
              <a:t>Panel Data Sample Selection Models</a:t>
            </a:r>
          </a:p>
        </p:txBody>
      </p:sp>
      <p:graphicFrame>
        <p:nvGraphicFramePr>
          <p:cNvPr id="41987" name="Object 4"/>
          <p:cNvGraphicFramePr>
            <a:graphicFrameLocks noChangeAspect="1"/>
          </p:cNvGraphicFramePr>
          <p:nvPr>
            <p:extLst>
              <p:ext uri="{D42A27DB-BD31-4B8C-83A1-F6EECF244321}">
                <p14:modId xmlns="" xmlns:p14="http://schemas.microsoft.com/office/powerpoint/2010/main" val="3703891684"/>
              </p:ext>
            </p:extLst>
          </p:nvPr>
        </p:nvGraphicFramePr>
        <p:xfrm>
          <a:off x="914400" y="1887538"/>
          <a:ext cx="7478713" cy="4735512"/>
        </p:xfrm>
        <a:graphic>
          <a:graphicData uri="http://schemas.openxmlformats.org/presentationml/2006/ole">
            <p:oleObj spid="_x0000_s41992" name="Equation" r:id="rId4" imgW="5092560" imgH="3225600" progId="Equation.DSMT4">
              <p:embed/>
            </p:oleObj>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dirty="0" err="1" smtClean="0"/>
              <a:t>Zabel</a:t>
            </a:r>
            <a:r>
              <a:rPr lang="en-US" altLang="en-US" dirty="0" smtClean="0"/>
              <a:t> – Economics Letters (1992)</a:t>
            </a:r>
          </a:p>
        </p:txBody>
      </p:sp>
      <p:sp>
        <p:nvSpPr>
          <p:cNvPr id="44035" name="Rectangle 3"/>
          <p:cNvSpPr>
            <a:spLocks noGrp="1" noChangeArrowheads="1"/>
          </p:cNvSpPr>
          <p:nvPr>
            <p:ph idx="1"/>
          </p:nvPr>
        </p:nvSpPr>
        <p:spPr/>
        <p:txBody>
          <a:bodyPr/>
          <a:lstStyle/>
          <a:p>
            <a:pPr eaLnBrk="1" hangingPunct="1"/>
            <a:r>
              <a:rPr lang="en-US" altLang="en-US" smtClean="0"/>
              <a:t>Inappropriate to have a mix of FE and RE models</a:t>
            </a:r>
          </a:p>
          <a:p>
            <a:pPr eaLnBrk="1" hangingPunct="1"/>
            <a:r>
              <a:rPr lang="en-US" altLang="en-US" smtClean="0"/>
              <a:t>Two part solution</a:t>
            </a:r>
          </a:p>
          <a:p>
            <a:pPr lvl="1" eaLnBrk="1" hangingPunct="1"/>
            <a:r>
              <a:rPr lang="en-US" altLang="en-US" smtClean="0"/>
              <a:t>Treat both effects as “fixed”</a:t>
            </a:r>
          </a:p>
          <a:p>
            <a:pPr lvl="1" eaLnBrk="1" hangingPunct="1"/>
            <a:r>
              <a:rPr lang="en-US" altLang="en-US" smtClean="0"/>
              <a:t>Project both effects onto the group means of the variables in the equations (Mundlak)</a:t>
            </a:r>
          </a:p>
          <a:p>
            <a:pPr lvl="1" eaLnBrk="1" hangingPunct="1"/>
            <a:r>
              <a:rPr lang="en-US" altLang="en-US" smtClean="0"/>
              <a:t>Resulting model is two random effects equations</a:t>
            </a:r>
          </a:p>
          <a:p>
            <a:pPr eaLnBrk="1" hangingPunct="1"/>
            <a:r>
              <a:rPr lang="en-US" altLang="en-US" smtClean="0"/>
              <a:t>Use both random effects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mtClean="0"/>
              <a:t>Selection with Fixed Effects</a:t>
            </a:r>
          </a:p>
        </p:txBody>
      </p:sp>
      <p:graphicFrame>
        <p:nvGraphicFramePr>
          <p:cNvPr id="45059" name="Object 4"/>
          <p:cNvGraphicFramePr>
            <a:graphicFrameLocks noChangeAspect="1"/>
          </p:cNvGraphicFramePr>
          <p:nvPr/>
        </p:nvGraphicFramePr>
        <p:xfrm>
          <a:off x="304800" y="2286000"/>
          <a:ext cx="8458200" cy="3382963"/>
        </p:xfrm>
        <a:graphic>
          <a:graphicData uri="http://schemas.openxmlformats.org/presentationml/2006/ole">
            <p:oleObj spid="_x0000_s45063" name="Equation" r:id="rId3" imgW="4635500" imgH="1854200" progId="Equation.DSMT4">
              <p:embed/>
            </p:oleObj>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p:txBody>
          <a:bodyPr/>
          <a:lstStyle/>
          <a:p>
            <a:pPr eaLnBrk="1" hangingPunct="1"/>
            <a:r>
              <a:rPr lang="en-US" altLang="en-US" smtClean="0"/>
              <a:t>Practical Complications</a:t>
            </a:r>
          </a:p>
        </p:txBody>
      </p:sp>
      <p:sp>
        <p:nvSpPr>
          <p:cNvPr id="46083" name="Text Box 5"/>
          <p:cNvSpPr txBox="1">
            <a:spLocks noChangeArrowheads="1"/>
          </p:cNvSpPr>
          <p:nvPr/>
        </p:nvSpPr>
        <p:spPr bwMode="auto">
          <a:xfrm>
            <a:off x="685800" y="2133600"/>
            <a:ext cx="8001000" cy="3970318"/>
          </a:xfrm>
          <a:prstGeom prst="rect">
            <a:avLst/>
          </a:prstGeom>
          <a:noFill/>
          <a:ln w="19050">
            <a:noFill/>
            <a:miter lim="800000"/>
            <a:headEnd/>
            <a:tailEnd/>
          </a:ln>
        </p:spPr>
        <p:txBody>
          <a:bodyPr>
            <a:spAutoFit/>
          </a:bodyPr>
          <a:lstStyle/>
          <a:p>
            <a:pPr>
              <a:spcBef>
                <a:spcPct val="50000"/>
              </a:spcBef>
            </a:pPr>
            <a:r>
              <a:rPr lang="en-US" altLang="en-US" sz="2800" dirty="0"/>
              <a:t>The bivariate normal integration is actually the product of two univariate </a:t>
            </a:r>
            <a:r>
              <a:rPr lang="en-US" altLang="en-US" sz="2800" dirty="0" err="1"/>
              <a:t>normals</a:t>
            </a:r>
            <a:r>
              <a:rPr lang="en-US" altLang="en-US" sz="2800" dirty="0"/>
              <a:t>, because in the specification above, </a:t>
            </a:r>
            <a:r>
              <a:rPr lang="en-US" altLang="en-US" sz="2800" i="1" dirty="0"/>
              <a:t>v</a:t>
            </a:r>
            <a:r>
              <a:rPr lang="en-US" altLang="en-US" sz="2800" i="1" baseline="-25000" dirty="0"/>
              <a:t>i</a:t>
            </a:r>
            <a:r>
              <a:rPr lang="en-US" altLang="en-US" sz="2800" dirty="0"/>
              <a:t> and </a:t>
            </a:r>
            <a:r>
              <a:rPr lang="en-US" altLang="en-US" sz="2800" i="1" dirty="0" err="1"/>
              <a:t>w</a:t>
            </a:r>
            <a:r>
              <a:rPr lang="en-US" altLang="en-US" sz="2800" i="1" baseline="-25000" dirty="0" err="1"/>
              <a:t>i</a:t>
            </a:r>
            <a:r>
              <a:rPr lang="en-US" altLang="en-US" sz="2800" dirty="0"/>
              <a:t> are assumed to be uncorrelated.  </a:t>
            </a:r>
            <a:r>
              <a:rPr lang="en-US" altLang="en-US" sz="2800" dirty="0" smtClean="0"/>
              <a:t>Vella (2000) </a:t>
            </a:r>
            <a:r>
              <a:rPr lang="en-US" altLang="en-US" sz="2800" dirty="0"/>
              <a:t>notes, however, “… given the computational demands of estimating by maximum likelihood induced by the requirement to evaluate multiple integrals, we consider the applicability of available simple, or two step procedures.”</a:t>
            </a:r>
            <a:r>
              <a:rPr lang="en-US" altLang="en-US"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en-US" smtClean="0"/>
              <a:t>Simulation</a:t>
            </a:r>
          </a:p>
        </p:txBody>
      </p:sp>
      <p:sp>
        <p:nvSpPr>
          <p:cNvPr id="47107" name="Text Box 4"/>
          <p:cNvSpPr txBox="1">
            <a:spLocks noChangeArrowheads="1"/>
          </p:cNvSpPr>
          <p:nvPr/>
        </p:nvSpPr>
        <p:spPr bwMode="auto">
          <a:xfrm>
            <a:off x="457200" y="1981200"/>
            <a:ext cx="8229600" cy="1800225"/>
          </a:xfrm>
          <a:prstGeom prst="rect">
            <a:avLst/>
          </a:prstGeom>
          <a:noFill/>
          <a:ln w="19050">
            <a:noFill/>
            <a:miter lim="800000"/>
            <a:headEnd/>
            <a:tailEnd/>
          </a:ln>
        </p:spPr>
        <p:txBody>
          <a:bodyPr>
            <a:spAutoFit/>
          </a:bodyPr>
          <a:lstStyle/>
          <a:p>
            <a:pPr>
              <a:spcBef>
                <a:spcPct val="50000"/>
              </a:spcBef>
            </a:pPr>
            <a:r>
              <a:rPr lang="en-US" altLang="en-US" sz="2800"/>
              <a:t>The first line in the log likelihood is of the form E</a:t>
            </a:r>
            <a:r>
              <a:rPr lang="en-US" altLang="en-US" sz="2800" baseline="-25000"/>
              <a:t>v</a:t>
            </a:r>
            <a:r>
              <a:rPr lang="en-US" altLang="en-US" sz="2800"/>
              <a:t>[</a:t>
            </a:r>
            <a:r>
              <a:rPr lang="en-US" altLang="en-US" sz="2800">
                <a:sym typeface="Symbol" pitchFamily="18" charset="2"/>
              </a:rPr>
              <a:t></a:t>
            </a:r>
            <a:r>
              <a:rPr lang="en-US" altLang="en-US" sz="2800" baseline="-25000"/>
              <a:t>d=0</a:t>
            </a:r>
            <a:r>
              <a:rPr lang="en-US" altLang="en-US" sz="2800">
                <a:sym typeface="Symbol" pitchFamily="18" charset="2"/>
              </a:rPr>
              <a:t></a:t>
            </a:r>
            <a:r>
              <a:rPr lang="en-US" altLang="en-US" sz="2800"/>
              <a:t>(…)] and the second line is of the form E</a:t>
            </a:r>
            <a:r>
              <a:rPr lang="en-US" altLang="en-US" sz="2800" baseline="-25000"/>
              <a:t>w</a:t>
            </a:r>
            <a:r>
              <a:rPr lang="en-US" altLang="en-US" sz="2800"/>
              <a:t>[E</a:t>
            </a:r>
            <a:r>
              <a:rPr lang="en-US" altLang="en-US" sz="2800" baseline="-25000"/>
              <a:t>v</a:t>
            </a:r>
            <a:r>
              <a:rPr lang="en-US" altLang="en-US" sz="2800"/>
              <a:t>[</a:t>
            </a:r>
            <a:r>
              <a:rPr lang="en-US" altLang="en-US" sz="2800">
                <a:sym typeface="Symbol" pitchFamily="18" charset="2"/>
              </a:rPr>
              <a:t></a:t>
            </a:r>
            <a:r>
              <a:rPr lang="en-US" altLang="en-US" sz="2800"/>
              <a:t>(…)</a:t>
            </a:r>
            <a:r>
              <a:rPr lang="en-US" altLang="en-US" sz="2800">
                <a:sym typeface="Symbol" pitchFamily="18" charset="2"/>
              </a:rPr>
              <a:t></a:t>
            </a:r>
            <a:r>
              <a:rPr lang="en-US" altLang="en-US" sz="2800"/>
              <a:t>(…)/</a:t>
            </a:r>
            <a:r>
              <a:rPr lang="en-US" altLang="en-US" sz="2800">
                <a:sym typeface="Symbol" pitchFamily="18" charset="2"/>
              </a:rPr>
              <a:t></a:t>
            </a:r>
            <a:r>
              <a:rPr lang="en-US" altLang="en-US" sz="2800"/>
              <a:t>]].  Using simulation instead, the simulated likelihood is</a:t>
            </a:r>
          </a:p>
        </p:txBody>
      </p:sp>
      <p:graphicFrame>
        <p:nvGraphicFramePr>
          <p:cNvPr id="47108" name="Object 5"/>
          <p:cNvGraphicFramePr>
            <a:graphicFrameLocks noChangeAspect="1"/>
          </p:cNvGraphicFramePr>
          <p:nvPr/>
        </p:nvGraphicFramePr>
        <p:xfrm>
          <a:off x="533400" y="4011613"/>
          <a:ext cx="8305800" cy="2465387"/>
        </p:xfrm>
        <a:graphic>
          <a:graphicData uri="http://schemas.openxmlformats.org/presentationml/2006/ole">
            <p:oleObj spid="_x0000_s47112" name="Equation" r:id="rId3" imgW="4064000" imgH="1206500" progId="Equation.DSMT4">
              <p:embed/>
            </p:oleObj>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smtClean="0"/>
              <a:t>Correlated Effects</a:t>
            </a:r>
          </a:p>
        </p:txBody>
      </p:sp>
      <p:sp>
        <p:nvSpPr>
          <p:cNvPr id="48131" name="Text Box 4"/>
          <p:cNvSpPr txBox="1">
            <a:spLocks noChangeArrowheads="1"/>
          </p:cNvSpPr>
          <p:nvPr/>
        </p:nvSpPr>
        <p:spPr bwMode="auto">
          <a:xfrm>
            <a:off x="457200" y="2133600"/>
            <a:ext cx="8305800" cy="3935413"/>
          </a:xfrm>
          <a:prstGeom prst="rect">
            <a:avLst/>
          </a:prstGeom>
          <a:noFill/>
          <a:ln w="19050">
            <a:noFill/>
            <a:miter lim="800000"/>
            <a:headEnd/>
            <a:tailEnd/>
          </a:ln>
        </p:spPr>
        <p:txBody>
          <a:bodyPr>
            <a:spAutoFit/>
          </a:bodyPr>
          <a:lstStyle/>
          <a:p>
            <a:r>
              <a:rPr lang="en-US" altLang="en-US" sz="2800" dirty="0"/>
              <a:t>Suppose that </a:t>
            </a:r>
            <a:r>
              <a:rPr lang="en-US" altLang="en-US" sz="2800" i="1" dirty="0" err="1"/>
              <a:t>w</a:t>
            </a:r>
            <a:r>
              <a:rPr lang="en-US" altLang="en-US" sz="2800" i="1" baseline="-25000" dirty="0" err="1"/>
              <a:t>i</a:t>
            </a:r>
            <a:r>
              <a:rPr lang="en-US" altLang="en-US" sz="2800" i="1" dirty="0"/>
              <a:t> </a:t>
            </a:r>
            <a:r>
              <a:rPr lang="en-US" altLang="en-US" sz="2800" dirty="0"/>
              <a:t>and </a:t>
            </a:r>
            <a:r>
              <a:rPr lang="en-US" altLang="en-US" sz="2800" i="1" dirty="0"/>
              <a:t>v</a:t>
            </a:r>
            <a:r>
              <a:rPr lang="en-US" altLang="en-US" sz="2800" i="1" baseline="-25000" dirty="0"/>
              <a:t>i</a:t>
            </a:r>
            <a:r>
              <a:rPr lang="en-US" altLang="en-US" sz="2800" dirty="0"/>
              <a:t> are bivariate standard normal with correlation </a:t>
            </a:r>
            <a:r>
              <a:rPr lang="en-US" altLang="en-US" sz="2800" dirty="0">
                <a:sym typeface="Symbol" pitchFamily="18" charset="2"/>
              </a:rPr>
              <a:t></a:t>
            </a:r>
            <a:r>
              <a:rPr lang="en-US" altLang="en-US" sz="2800" baseline="-25000" dirty="0" err="1"/>
              <a:t>vw</a:t>
            </a:r>
            <a:r>
              <a:rPr lang="en-US" altLang="en-US" sz="2800" dirty="0"/>
              <a:t>.  We can project </a:t>
            </a:r>
            <a:r>
              <a:rPr lang="en-US" altLang="en-US" sz="2800" i="1" dirty="0" err="1"/>
              <a:t>w</a:t>
            </a:r>
            <a:r>
              <a:rPr lang="en-US" altLang="en-US" sz="2800" i="1" baseline="-25000" dirty="0" err="1"/>
              <a:t>i</a:t>
            </a:r>
            <a:r>
              <a:rPr lang="en-US" altLang="en-US" sz="2800" dirty="0"/>
              <a:t> on </a:t>
            </a:r>
            <a:r>
              <a:rPr lang="en-US" altLang="en-US" sz="2800" i="1" dirty="0"/>
              <a:t>v</a:t>
            </a:r>
            <a:r>
              <a:rPr lang="en-US" altLang="en-US" sz="2800" i="1" baseline="-25000" dirty="0"/>
              <a:t>i</a:t>
            </a:r>
            <a:r>
              <a:rPr lang="en-US" altLang="en-US" sz="2800" dirty="0"/>
              <a:t> and write </a:t>
            </a:r>
          </a:p>
          <a:p>
            <a:r>
              <a:rPr lang="en-US" altLang="en-US" sz="2800" i="1" dirty="0"/>
              <a:t>	</a:t>
            </a:r>
            <a:r>
              <a:rPr lang="en-US" altLang="en-US" sz="2800" i="1" dirty="0" err="1"/>
              <a:t>w</a:t>
            </a:r>
            <a:r>
              <a:rPr lang="en-US" altLang="en-US" sz="2800" i="1" baseline="-25000" dirty="0" err="1"/>
              <a:t>i</a:t>
            </a:r>
            <a:r>
              <a:rPr lang="en-US" altLang="en-US" sz="2800" i="1" dirty="0"/>
              <a:t> </a:t>
            </a:r>
            <a:r>
              <a:rPr lang="en-US" altLang="en-US" sz="2800" dirty="0"/>
              <a:t>= </a:t>
            </a:r>
            <a:r>
              <a:rPr lang="en-US" altLang="en-US" sz="2800" dirty="0">
                <a:sym typeface="Symbol" pitchFamily="18" charset="2"/>
              </a:rPr>
              <a:t></a:t>
            </a:r>
            <a:r>
              <a:rPr lang="en-US" altLang="en-US" sz="2800" i="1" baseline="-25000" dirty="0" err="1"/>
              <a:t>vw</a:t>
            </a:r>
            <a:r>
              <a:rPr lang="en-US" altLang="en-US" sz="2800" i="1" dirty="0" err="1"/>
              <a:t>v</a:t>
            </a:r>
            <a:r>
              <a:rPr lang="en-US" altLang="en-US" sz="2800" i="1" baseline="-25000" dirty="0" err="1"/>
              <a:t>i</a:t>
            </a:r>
            <a:r>
              <a:rPr lang="en-US" altLang="en-US" sz="2800" i="1" dirty="0"/>
              <a:t> </a:t>
            </a:r>
            <a:r>
              <a:rPr lang="en-US" altLang="en-US" sz="2800" dirty="0"/>
              <a:t>+ (1-</a:t>
            </a:r>
            <a:r>
              <a:rPr lang="en-US" altLang="en-US" sz="2800" dirty="0">
                <a:sym typeface="Symbol" pitchFamily="18" charset="2"/>
              </a:rPr>
              <a:t></a:t>
            </a:r>
            <a:r>
              <a:rPr lang="en-US" altLang="en-US" sz="2800" baseline="-25000" dirty="0"/>
              <a:t>vw</a:t>
            </a:r>
            <a:r>
              <a:rPr lang="en-US" altLang="en-US" sz="2800" baseline="30000" dirty="0"/>
              <a:t>2</a:t>
            </a:r>
            <a:r>
              <a:rPr lang="en-US" altLang="en-US" sz="2800" dirty="0"/>
              <a:t>)</a:t>
            </a:r>
            <a:r>
              <a:rPr lang="en-US" altLang="en-US" sz="2800" baseline="30000" dirty="0"/>
              <a:t>1/2</a:t>
            </a:r>
            <a:r>
              <a:rPr lang="en-US" altLang="en-US" sz="2800" i="1" dirty="0"/>
              <a:t>h</a:t>
            </a:r>
            <a:r>
              <a:rPr lang="en-US" altLang="en-US" sz="2800" i="1" baseline="-25000" dirty="0"/>
              <a:t>i</a:t>
            </a:r>
            <a:endParaRPr lang="en-US" altLang="en-US" sz="2800" baseline="-25000" dirty="0"/>
          </a:p>
          <a:p>
            <a:r>
              <a:rPr lang="en-US" altLang="en-US" sz="2800" dirty="0"/>
              <a:t>where </a:t>
            </a:r>
            <a:r>
              <a:rPr lang="en-US" altLang="en-US" sz="2800" i="1" dirty="0"/>
              <a:t>h</a:t>
            </a:r>
            <a:r>
              <a:rPr lang="en-US" altLang="en-US" sz="2800" i="1" baseline="-25000" dirty="0"/>
              <a:t>i</a:t>
            </a:r>
            <a:r>
              <a:rPr lang="en-US" altLang="en-US" sz="2800" i="1" dirty="0"/>
              <a:t> </a:t>
            </a:r>
            <a:r>
              <a:rPr lang="en-US" altLang="en-US" sz="2800" dirty="0"/>
              <a:t>has a standard normal distribution.  To allow the correlation, we now simply substitute this expression for </a:t>
            </a:r>
            <a:r>
              <a:rPr lang="en-US" altLang="en-US" sz="2800" dirty="0" err="1"/>
              <a:t>w</a:t>
            </a:r>
            <a:r>
              <a:rPr lang="en-US" altLang="en-US" sz="2800" baseline="-25000" dirty="0" err="1"/>
              <a:t>i</a:t>
            </a:r>
            <a:r>
              <a:rPr lang="en-US" altLang="en-US" sz="2800" dirty="0"/>
              <a:t> in the simulated (or original) log likelihood, and add </a:t>
            </a:r>
            <a:r>
              <a:rPr lang="en-US" altLang="en-US" sz="2800" dirty="0">
                <a:sym typeface="Symbol" pitchFamily="18" charset="2"/>
              </a:rPr>
              <a:t></a:t>
            </a:r>
            <a:r>
              <a:rPr lang="en-US" altLang="en-US" sz="2800" i="1" baseline="-25000" dirty="0" err="1"/>
              <a:t>vw</a:t>
            </a:r>
            <a:r>
              <a:rPr lang="en-US" altLang="en-US" sz="2800" dirty="0"/>
              <a:t> to the list of parameters to be estimated.  The simulation is then over still independent normal variates, </a:t>
            </a:r>
            <a:r>
              <a:rPr lang="en-US" altLang="en-US" sz="2800" i="1" dirty="0"/>
              <a:t>v</a:t>
            </a:r>
            <a:r>
              <a:rPr lang="en-US" altLang="en-US" sz="2800" i="1" baseline="-25000" dirty="0"/>
              <a:t>i</a:t>
            </a:r>
            <a:r>
              <a:rPr lang="en-US" altLang="en-US" sz="2800" i="1" dirty="0"/>
              <a:t> </a:t>
            </a:r>
            <a:r>
              <a:rPr lang="en-US" altLang="en-US" sz="2800" dirty="0"/>
              <a:t>and </a:t>
            </a:r>
            <a:r>
              <a:rPr lang="en-US" altLang="en-US" sz="2800" i="1" dirty="0"/>
              <a:t>h</a:t>
            </a:r>
            <a:r>
              <a:rPr lang="en-US" altLang="en-US" sz="2800" i="1" baseline="-25000" dirty="0"/>
              <a:t>i</a:t>
            </a:r>
            <a:r>
              <a:rPr lang="en-US" altLang="en-US" sz="2800" i="1" dirty="0"/>
              <a:t>.</a:t>
            </a:r>
            <a:r>
              <a:rPr lang="en-US" altLang="en-US" sz="2800" dirty="0"/>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990600" y="533400"/>
            <a:ext cx="7086600" cy="1143000"/>
          </a:xfrm>
        </p:spPr>
        <p:txBody>
          <a:bodyPr/>
          <a:lstStyle/>
          <a:p>
            <a:pPr eaLnBrk="1" hangingPunct="1"/>
            <a:r>
              <a:rPr lang="en-US" altLang="en-US" smtClean="0"/>
              <a:t>Conditional Means</a:t>
            </a:r>
          </a:p>
        </p:txBody>
      </p:sp>
      <p:pic>
        <p:nvPicPr>
          <p:cNvPr id="49155" name="Picture 4"/>
          <p:cNvPicPr>
            <a:picLocks noChangeAspect="1" noChangeArrowheads="1"/>
          </p:cNvPicPr>
          <p:nvPr/>
        </p:nvPicPr>
        <p:blipFill>
          <a:blip r:embed="rId3" cstate="print"/>
          <a:srcRect/>
          <a:stretch>
            <a:fillRect/>
          </a:stretch>
        </p:blipFill>
        <p:spPr bwMode="auto">
          <a:xfrm>
            <a:off x="685800" y="1828800"/>
            <a:ext cx="8001000" cy="48895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title"/>
          </p:nvPr>
        </p:nvSpPr>
        <p:spPr/>
        <p:txBody>
          <a:bodyPr/>
          <a:lstStyle/>
          <a:p>
            <a:pPr eaLnBrk="1" hangingPunct="1"/>
            <a:r>
              <a:rPr lang="en-US" altLang="en-US" smtClean="0"/>
              <a:t>A Feasible Estimator</a:t>
            </a:r>
          </a:p>
        </p:txBody>
      </p:sp>
      <p:pic>
        <p:nvPicPr>
          <p:cNvPr id="51203" name="Picture 5"/>
          <p:cNvPicPr>
            <a:picLocks noChangeAspect="1" noChangeArrowheads="1"/>
          </p:cNvPicPr>
          <p:nvPr/>
        </p:nvPicPr>
        <p:blipFill>
          <a:blip r:embed="rId2" cstate="print"/>
          <a:srcRect/>
          <a:stretch>
            <a:fillRect/>
          </a:stretch>
        </p:blipFill>
        <p:spPr bwMode="auto">
          <a:xfrm>
            <a:off x="685800" y="2057400"/>
            <a:ext cx="8077200" cy="43815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mtClean="0"/>
              <a:t>Estimation</a:t>
            </a:r>
          </a:p>
        </p:txBody>
      </p:sp>
      <p:pic>
        <p:nvPicPr>
          <p:cNvPr id="52227" name="Picture 4"/>
          <p:cNvPicPr>
            <a:picLocks noChangeAspect="1" noChangeArrowheads="1"/>
          </p:cNvPicPr>
          <p:nvPr/>
        </p:nvPicPr>
        <p:blipFill>
          <a:blip r:embed="rId2" cstate="print"/>
          <a:srcRect/>
          <a:stretch>
            <a:fillRect/>
          </a:stretch>
        </p:blipFill>
        <p:spPr bwMode="auto">
          <a:xfrm>
            <a:off x="609600" y="1981200"/>
            <a:ext cx="8534400" cy="3484563"/>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en-US" smtClean="0"/>
              <a:t>Kyriazidou - Semiparametrics</a:t>
            </a:r>
          </a:p>
        </p:txBody>
      </p:sp>
      <p:graphicFrame>
        <p:nvGraphicFramePr>
          <p:cNvPr id="53251" name="Object 4"/>
          <p:cNvGraphicFramePr>
            <a:graphicFrameLocks noChangeAspect="1"/>
          </p:cNvGraphicFramePr>
          <p:nvPr/>
        </p:nvGraphicFramePr>
        <p:xfrm>
          <a:off x="838200" y="1905000"/>
          <a:ext cx="7496175" cy="4298950"/>
        </p:xfrm>
        <a:graphic>
          <a:graphicData uri="http://schemas.openxmlformats.org/presentationml/2006/ole">
            <p:oleObj spid="_x0000_s53255" name="Equation" r:id="rId3" imgW="3721100" imgH="2133600" progId="Equation.DSMT4">
              <p:embed/>
            </p:oleObj>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t>Bias Corrections</a:t>
            </a:r>
          </a:p>
        </p:txBody>
      </p:sp>
      <p:sp>
        <p:nvSpPr>
          <p:cNvPr id="54275" name="Rectangle 3"/>
          <p:cNvSpPr>
            <a:spLocks noGrp="1" noChangeArrowheads="1"/>
          </p:cNvSpPr>
          <p:nvPr>
            <p:ph idx="1"/>
          </p:nvPr>
        </p:nvSpPr>
        <p:spPr/>
        <p:txBody>
          <a:bodyPr/>
          <a:lstStyle/>
          <a:p>
            <a:pPr eaLnBrk="1" hangingPunct="1"/>
            <a:r>
              <a:rPr lang="en-US" altLang="en-US" dirty="0" smtClean="0"/>
              <a:t>Val and Vella, 2007 (Working paper)</a:t>
            </a:r>
          </a:p>
          <a:p>
            <a:pPr eaLnBrk="1" hangingPunct="1"/>
            <a:r>
              <a:rPr lang="en-US" altLang="en-US" dirty="0" smtClean="0"/>
              <a:t>Assume fixed effects</a:t>
            </a:r>
          </a:p>
          <a:p>
            <a:pPr lvl="1" eaLnBrk="1" hangingPunct="1"/>
            <a:r>
              <a:rPr lang="en-US" altLang="en-US" dirty="0" smtClean="0"/>
              <a:t>Bias corrected </a:t>
            </a:r>
            <a:r>
              <a:rPr lang="en-US" altLang="en-US" dirty="0" err="1" smtClean="0"/>
              <a:t>probit</a:t>
            </a:r>
            <a:r>
              <a:rPr lang="en-US" altLang="en-US" dirty="0" smtClean="0"/>
              <a:t> estimator at the first step</a:t>
            </a:r>
          </a:p>
          <a:p>
            <a:pPr marL="471487" lvl="1" indent="0" eaLnBrk="1" hangingPunct="1">
              <a:buNone/>
            </a:pPr>
            <a:r>
              <a:rPr lang="en-US" altLang="en-US" dirty="0"/>
              <a:t> </a:t>
            </a:r>
            <a:r>
              <a:rPr lang="en-US" altLang="en-US" dirty="0" smtClean="0"/>
              <a:t>    (because of the incidental parameters problem).</a:t>
            </a:r>
          </a:p>
          <a:p>
            <a:pPr marL="471487" lvl="1" indent="0" eaLnBrk="1" hangingPunct="1">
              <a:buNone/>
            </a:pPr>
            <a:r>
              <a:rPr lang="en-US" altLang="en-US" dirty="0"/>
              <a:t> </a:t>
            </a:r>
            <a:r>
              <a:rPr lang="en-US" altLang="en-US" dirty="0" smtClean="0"/>
              <a:t>    IS THIS NECESSARY?   What is biased?</a:t>
            </a:r>
          </a:p>
          <a:p>
            <a:pPr lvl="1" eaLnBrk="1" hangingPunct="1"/>
            <a:r>
              <a:rPr lang="en-US" altLang="en-US" dirty="0" smtClean="0"/>
              <a:t>Use fixed </a:t>
            </a:r>
            <a:r>
              <a:rPr lang="en-US" altLang="en-US" dirty="0" err="1" smtClean="0"/>
              <a:t>probit</a:t>
            </a:r>
            <a:r>
              <a:rPr lang="en-US" altLang="en-US" dirty="0" smtClean="0"/>
              <a:t> model to set up second step Heckman style regression treatment.</a:t>
            </a:r>
          </a:p>
          <a:p>
            <a:pPr eaLnBrk="1" hangingPunct="1"/>
            <a:endParaRPr lang="en-US" altLang="en-US"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smtClean="0"/>
              <a:t>Postscript</a:t>
            </a:r>
          </a:p>
        </p:txBody>
      </p:sp>
      <p:sp>
        <p:nvSpPr>
          <p:cNvPr id="55299" name="Rectangle 3"/>
          <p:cNvSpPr>
            <a:spLocks noGrp="1" noChangeArrowheads="1"/>
          </p:cNvSpPr>
          <p:nvPr>
            <p:ph idx="1"/>
          </p:nvPr>
        </p:nvSpPr>
        <p:spPr/>
        <p:txBody>
          <a:bodyPr/>
          <a:lstStyle/>
          <a:p>
            <a:pPr eaLnBrk="1" hangingPunct="1"/>
            <a:r>
              <a:rPr lang="en-US" altLang="en-US" sz="2400" smtClean="0"/>
              <a:t>What selection process is at work?</a:t>
            </a:r>
          </a:p>
          <a:p>
            <a:pPr lvl="1" eaLnBrk="1" hangingPunct="1"/>
            <a:r>
              <a:rPr lang="en-US" altLang="en-US" sz="2000" smtClean="0"/>
              <a:t>All of the work examined here (and in the literature) assumes the selection operates anew in each period</a:t>
            </a:r>
          </a:p>
          <a:p>
            <a:pPr lvl="1" eaLnBrk="1" hangingPunct="1"/>
            <a:r>
              <a:rPr lang="en-US" altLang="en-US" sz="2000" smtClean="0"/>
              <a:t>An alternative scenario: Selection into the panel, once, at baseline.</a:t>
            </a:r>
          </a:p>
          <a:p>
            <a:pPr eaLnBrk="1" hangingPunct="1"/>
            <a:r>
              <a:rPr lang="en-US" altLang="en-US" sz="2400" smtClean="0"/>
              <a:t>Why aren’t the time invariant components correlated?  </a:t>
            </a:r>
          </a:p>
          <a:p>
            <a:pPr eaLnBrk="1" hangingPunct="1"/>
            <a:r>
              <a:rPr lang="en-US" altLang="en-US" sz="2400" smtClean="0"/>
              <a:t>Other models</a:t>
            </a:r>
          </a:p>
          <a:p>
            <a:pPr lvl="1" eaLnBrk="1" hangingPunct="1"/>
            <a:r>
              <a:rPr lang="en-US" altLang="en-US" sz="2000" smtClean="0"/>
              <a:t>All of the work on panel data selection assumes the main equation is a linear model.</a:t>
            </a:r>
          </a:p>
          <a:p>
            <a:pPr lvl="1" eaLnBrk="1" hangingPunct="1"/>
            <a:r>
              <a:rPr lang="en-US" altLang="en-US" sz="2000" smtClean="0"/>
              <a:t>Any others?  Discrete choice?  Counts?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smtClean="0"/>
              <a:t>A Panel Data Model</a:t>
            </a:r>
          </a:p>
        </p:txBody>
      </p:sp>
      <p:sp>
        <p:nvSpPr>
          <p:cNvPr id="89091" name="Content Placeholder 2"/>
          <p:cNvSpPr>
            <a:spLocks noGrp="1"/>
          </p:cNvSpPr>
          <p:nvPr>
            <p:ph idx="1"/>
          </p:nvPr>
        </p:nvSpPr>
        <p:spPr>
          <a:xfrm>
            <a:off x="533400" y="1676400"/>
            <a:ext cx="8229600" cy="1025525"/>
          </a:xfrm>
        </p:spPr>
        <p:txBody>
          <a:bodyPr/>
          <a:lstStyle/>
          <a:p>
            <a:pPr marL="0" indent="0">
              <a:buFont typeface="Wingdings" pitchFamily="2" charset="2"/>
              <a:buNone/>
            </a:pPr>
            <a:r>
              <a:rPr lang="en-US" altLang="en-US" b="1" smtClean="0">
                <a:solidFill>
                  <a:srgbClr val="FF0000"/>
                </a:solidFill>
                <a:sym typeface="Wingdings" pitchFamily="2" charset="2"/>
              </a:rPr>
              <a:t>  </a:t>
            </a:r>
            <a:r>
              <a:rPr lang="en-US" altLang="en-US" b="1" smtClean="0">
                <a:solidFill>
                  <a:srgbClr val="FF0000"/>
                </a:solidFill>
              </a:rPr>
              <a:t>Selection takes place only at the baseline.</a:t>
            </a:r>
          </a:p>
          <a:p>
            <a:pPr marL="0" indent="0">
              <a:buFont typeface="Wingdings" pitchFamily="2" charset="2"/>
              <a:buNone/>
            </a:pPr>
            <a:r>
              <a:rPr lang="en-US" altLang="en-US" b="1" smtClean="0">
                <a:solidFill>
                  <a:srgbClr val="FF0000"/>
                </a:solidFill>
                <a:sym typeface="Wingdings" pitchFamily="2" charset="2"/>
              </a:rPr>
              <a:t> </a:t>
            </a:r>
            <a:r>
              <a:rPr lang="en-US" altLang="en-US" b="1" smtClean="0">
                <a:solidFill>
                  <a:srgbClr val="FF0000"/>
                </a:solidFill>
              </a:rPr>
              <a:t>There is no attrition.</a:t>
            </a:r>
          </a:p>
        </p:txBody>
      </p:sp>
      <p:graphicFrame>
        <p:nvGraphicFramePr>
          <p:cNvPr id="89092" name="Object 3"/>
          <p:cNvGraphicFramePr>
            <a:graphicFrameLocks noChangeAspect="1"/>
          </p:cNvGraphicFramePr>
          <p:nvPr/>
        </p:nvGraphicFramePr>
        <p:xfrm>
          <a:off x="1066800" y="2895600"/>
          <a:ext cx="7162800" cy="3625850"/>
        </p:xfrm>
        <a:graphic>
          <a:graphicData uri="http://schemas.openxmlformats.org/presentationml/2006/ole">
            <p:oleObj spid="_x0000_s89096" name="Equation" r:id="rId3" imgW="3619500" imgH="1828800" progId="Equation.DSMT4">
              <p:embed/>
            </p:oleObj>
          </a:graphicData>
        </a:graphic>
      </p:graphicFrame>
      <p:sp>
        <p:nvSpPr>
          <p:cNvPr id="89093" name="Rectangle 2"/>
          <p:cNvSpPr>
            <a:spLocks noChangeArrowheads="1"/>
          </p:cNvSpPr>
          <p:nvPr/>
        </p:nvSpPr>
        <p:spPr bwMode="auto">
          <a:xfrm>
            <a:off x="533400" y="1676400"/>
            <a:ext cx="8153400" cy="990600"/>
          </a:xfrm>
          <a:prstGeom prst="rect">
            <a:avLst/>
          </a:prstGeom>
          <a:solidFill>
            <a:srgbClr val="7030A0">
              <a:alpha val="20000"/>
            </a:srgbClr>
          </a:solidFill>
          <a:ln w="19050" algn="ctr">
            <a:solidFill>
              <a:schemeClr val="tx1"/>
            </a:solidFill>
            <a:round/>
            <a:headEnd/>
            <a:tailEnd/>
          </a:ln>
        </p:spPr>
        <p:txBody>
          <a:bodyPr wrap="none"/>
          <a:lstStyle/>
          <a:p>
            <a:endParaRPr lang="en-US"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3"/>
          <p:cNvSpPr>
            <a:spLocks noGrp="1"/>
          </p:cNvSpPr>
          <p:nvPr>
            <p:ph type="title"/>
          </p:nvPr>
        </p:nvSpPr>
        <p:spPr>
          <a:xfrm>
            <a:off x="457200" y="685800"/>
            <a:ext cx="8229600" cy="1139825"/>
          </a:xfrm>
        </p:spPr>
        <p:txBody>
          <a:bodyPr/>
          <a:lstStyle/>
          <a:p>
            <a:r>
              <a:rPr lang="en-US" altLang="en-US" smtClean="0"/>
              <a:t>Simulated Log Likelihood </a:t>
            </a:r>
          </a:p>
        </p:txBody>
      </p:sp>
      <p:graphicFrame>
        <p:nvGraphicFramePr>
          <p:cNvPr id="90115" name="Object 5"/>
          <p:cNvGraphicFramePr>
            <a:graphicFrameLocks noChangeAspect="1"/>
          </p:cNvGraphicFramePr>
          <p:nvPr/>
        </p:nvGraphicFramePr>
        <p:xfrm>
          <a:off x="814388" y="2501900"/>
          <a:ext cx="7886700" cy="2463800"/>
        </p:xfrm>
        <a:graphic>
          <a:graphicData uri="http://schemas.openxmlformats.org/presentationml/2006/ole">
            <p:oleObj spid="_x0000_s90119" name="Equation" r:id="rId3" imgW="3987800" imgH="1244600" progId="Equation.DSMT4">
              <p:embed/>
            </p:oleObj>
          </a:graphicData>
        </a:graphic>
      </p:graphicFrame>
      <p:cxnSp>
        <p:nvCxnSpPr>
          <p:cNvPr id="90116" name="Straight Arrow Connector 6"/>
          <p:cNvCxnSpPr>
            <a:cxnSpLocks noChangeShapeType="1"/>
          </p:cNvCxnSpPr>
          <p:nvPr/>
        </p:nvCxnSpPr>
        <p:spPr bwMode="auto">
          <a:xfrm flipV="1">
            <a:off x="3276600" y="4267200"/>
            <a:ext cx="0" cy="444500"/>
          </a:xfrm>
          <a:prstGeom prst="straightConnector1">
            <a:avLst/>
          </a:prstGeom>
          <a:noFill/>
          <a:ln w="38100" algn="ctr">
            <a:solidFill>
              <a:srgbClr val="FF0000"/>
            </a:solidFill>
            <a:round/>
            <a:headEnd/>
            <a:tailEnd type="arrow" w="med" len="med"/>
          </a:ln>
        </p:spPr>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3"/>
          <p:cNvPicPr>
            <a:picLocks noChangeAspect="1" noChangeArrowheads="1"/>
          </p:cNvPicPr>
          <p:nvPr/>
        </p:nvPicPr>
        <p:blipFill>
          <a:blip r:embed="rId2" cstate="print"/>
          <a:srcRect/>
          <a:stretch>
            <a:fillRect/>
          </a:stretch>
        </p:blipFill>
        <p:spPr bwMode="auto">
          <a:xfrm>
            <a:off x="1066800" y="1771650"/>
            <a:ext cx="7162800" cy="3486150"/>
          </a:xfrm>
          <a:prstGeom prst="rect">
            <a:avLst/>
          </a:prstGeom>
          <a:noFill/>
          <a:ln w="9525">
            <a:noFill/>
            <a:miter lim="800000"/>
            <a:headEnd/>
            <a:tailEnd/>
          </a:ln>
        </p:spPr>
      </p:pic>
      <p:sp>
        <p:nvSpPr>
          <p:cNvPr id="91139" name="Content Placeholder 2"/>
          <p:cNvSpPr>
            <a:spLocks noGrp="1"/>
          </p:cNvSpPr>
          <p:nvPr>
            <p:ph idx="1"/>
          </p:nvPr>
        </p:nvSpPr>
        <p:spPr>
          <a:xfrm>
            <a:off x="1676400" y="5314950"/>
            <a:ext cx="4953000" cy="1238250"/>
          </a:xfrm>
        </p:spPr>
        <p:txBody>
          <a:bodyPr/>
          <a:lstStyle/>
          <a:p>
            <a:r>
              <a:rPr lang="en-US" altLang="en-US" sz="1600" smtClean="0"/>
              <a:t>Benefit group is more efficient in both years</a:t>
            </a:r>
          </a:p>
          <a:p>
            <a:r>
              <a:rPr lang="en-US" altLang="en-US" sz="1600" smtClean="0"/>
              <a:t>The gap is wider in the second year</a:t>
            </a:r>
          </a:p>
          <a:p>
            <a:r>
              <a:rPr lang="en-US" altLang="en-US" sz="1600" smtClean="0"/>
              <a:t>Both means increase from year 0 to year 1</a:t>
            </a:r>
          </a:p>
          <a:p>
            <a:r>
              <a:rPr lang="en-US" altLang="en-US" sz="1600" smtClean="0"/>
              <a:t>Both variances decline from year 0 to year 1</a:t>
            </a:r>
          </a:p>
        </p:txBody>
      </p:sp>
      <p:sp>
        <p:nvSpPr>
          <p:cNvPr id="91140" name="TextBox 3"/>
          <p:cNvSpPr txBox="1">
            <a:spLocks noChangeArrowheads="1"/>
          </p:cNvSpPr>
          <p:nvPr/>
        </p:nvSpPr>
        <p:spPr bwMode="auto">
          <a:xfrm>
            <a:off x="457200" y="1066800"/>
            <a:ext cx="8458200" cy="523875"/>
          </a:xfrm>
          <a:prstGeom prst="rect">
            <a:avLst/>
          </a:prstGeom>
          <a:noFill/>
          <a:ln w="9525">
            <a:noFill/>
            <a:miter lim="800000"/>
            <a:headEnd/>
            <a:tailEnd/>
          </a:ln>
        </p:spPr>
        <p:txBody>
          <a:bodyPr>
            <a:spAutoFit/>
          </a:bodyPr>
          <a:lstStyle/>
          <a:p>
            <a:pPr algn="ctr"/>
            <a:r>
              <a:rPr lang="en-US" altLang="en-US" sz="2800" b="1">
                <a:solidFill>
                  <a:srgbClr val="7030A0"/>
                </a:solidFill>
                <a:latin typeface="Arial" charset="0"/>
              </a:rPr>
              <a:t>Main Empirical Conclusions from Waves 0 and 1</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1"/>
          <p:cNvPicPr>
            <a:picLocks noChangeAspect="1" noChangeArrowheads="1"/>
          </p:cNvPicPr>
          <p:nvPr/>
        </p:nvPicPr>
        <p:blipFill>
          <a:blip r:embed="rId2" cstate="print"/>
          <a:srcRect/>
          <a:stretch>
            <a:fillRect/>
          </a:stretch>
        </p:blipFill>
        <p:spPr bwMode="auto">
          <a:xfrm>
            <a:off x="539750" y="1371600"/>
            <a:ext cx="8172450"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en-US" altLang="en-US" smtClean="0"/>
              <a:t>Attrition</a:t>
            </a:r>
          </a:p>
        </p:txBody>
      </p:sp>
      <p:sp>
        <p:nvSpPr>
          <p:cNvPr id="93187" name="Rectangle 3"/>
          <p:cNvSpPr>
            <a:spLocks noGrp="1" noChangeArrowheads="1"/>
          </p:cNvSpPr>
          <p:nvPr>
            <p:ph idx="1"/>
          </p:nvPr>
        </p:nvSpPr>
        <p:spPr>
          <a:xfrm>
            <a:off x="457200" y="2362200"/>
            <a:ext cx="8229600" cy="3200400"/>
          </a:xfrm>
        </p:spPr>
        <p:txBody>
          <a:bodyPr/>
          <a:lstStyle/>
          <a:p>
            <a:pPr eaLnBrk="1" hangingPunct="1"/>
            <a:r>
              <a:rPr lang="en-US" altLang="en-US" smtClean="0"/>
              <a:t>In a panel, t=1,…,T individual I leaves the sample at time K</a:t>
            </a:r>
            <a:r>
              <a:rPr lang="en-US" altLang="en-US" baseline="-25000" smtClean="0"/>
              <a:t>i</a:t>
            </a:r>
            <a:r>
              <a:rPr lang="en-US" altLang="en-US" smtClean="0"/>
              <a:t> and does not return.</a:t>
            </a:r>
          </a:p>
          <a:p>
            <a:pPr eaLnBrk="1" hangingPunct="1"/>
            <a:r>
              <a:rPr lang="en-US" altLang="en-US" smtClean="0"/>
              <a:t>If the determinants of attrition (especially the unobservables) are correlated with the variables in the equation of interest, then the now familiar problem of sample selection arises.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ltLang="en-US" smtClean="0"/>
              <a:t>Application of a Two Period Model</a:t>
            </a:r>
          </a:p>
        </p:txBody>
      </p:sp>
      <p:sp>
        <p:nvSpPr>
          <p:cNvPr id="94211" name="Rectangle 3"/>
          <p:cNvSpPr>
            <a:spLocks noGrp="1" noChangeArrowheads="1"/>
          </p:cNvSpPr>
          <p:nvPr>
            <p:ph idx="1"/>
          </p:nvPr>
        </p:nvSpPr>
        <p:spPr/>
        <p:txBody>
          <a:bodyPr/>
          <a:lstStyle/>
          <a:p>
            <a:pPr eaLnBrk="1" hangingPunct="1"/>
            <a:r>
              <a:rPr lang="en-US" altLang="en-US" smtClean="0"/>
              <a:t>“Hemoglobin and Quality of Life in Cancer Patients with Anemia,”</a:t>
            </a:r>
          </a:p>
          <a:p>
            <a:pPr eaLnBrk="1" hangingPunct="1"/>
            <a:r>
              <a:rPr lang="en-US" altLang="en-US" smtClean="0"/>
              <a:t>Finkelstein (MIT), Berndt (MIT), Greene (NYU), Cremieux (Univ. of Quebec)</a:t>
            </a:r>
          </a:p>
          <a:p>
            <a:pPr eaLnBrk="1" hangingPunct="1"/>
            <a:r>
              <a:rPr lang="en-US" altLang="en-US" smtClean="0"/>
              <a:t>1998</a:t>
            </a:r>
          </a:p>
          <a:p>
            <a:pPr eaLnBrk="1" hangingPunct="1"/>
            <a:r>
              <a:rPr lang="en-US" altLang="en-US" smtClean="0"/>
              <a:t>With Ortho Biotech – seeking to change labeling of already approved drug ‘erythropoetin.’         r-HuEPO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304800" y="1143000"/>
            <a:ext cx="8690010" cy="4876800"/>
          </a:xfrm>
          <a:prstGeom prst="rect">
            <a:avLst/>
          </a:prstGeom>
        </p:spPr>
      </p:pic>
    </p:spTree>
    <p:extLst>
      <p:ext uri="{BB962C8B-B14F-4D97-AF65-F5344CB8AC3E}">
        <p14:creationId xmlns="" xmlns:p14="http://schemas.microsoft.com/office/powerpoint/2010/main" val="29292341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altLang="en-US" smtClean="0"/>
              <a:t>QOL Study</a:t>
            </a:r>
          </a:p>
        </p:txBody>
      </p:sp>
      <p:sp>
        <p:nvSpPr>
          <p:cNvPr id="96259" name="Rectangle 3"/>
          <p:cNvSpPr>
            <a:spLocks noGrp="1" noChangeArrowheads="1"/>
          </p:cNvSpPr>
          <p:nvPr>
            <p:ph idx="1"/>
          </p:nvPr>
        </p:nvSpPr>
        <p:spPr>
          <a:xfrm>
            <a:off x="457200" y="1828800"/>
            <a:ext cx="8229600" cy="4724400"/>
          </a:xfrm>
        </p:spPr>
        <p:txBody>
          <a:bodyPr/>
          <a:lstStyle/>
          <a:p>
            <a:pPr eaLnBrk="1" hangingPunct="1">
              <a:lnSpc>
                <a:spcPct val="80000"/>
              </a:lnSpc>
            </a:pPr>
            <a:r>
              <a:rPr lang="en-US" altLang="en-US" sz="2000" smtClean="0"/>
              <a:t>Quality of life study</a:t>
            </a:r>
            <a:r>
              <a:rPr lang="en-US" altLang="en-US" sz="2400" smtClean="0"/>
              <a:t> </a:t>
            </a:r>
          </a:p>
          <a:p>
            <a:pPr lvl="1" eaLnBrk="1" hangingPunct="1">
              <a:lnSpc>
                <a:spcPct val="80000"/>
              </a:lnSpc>
            </a:pPr>
            <a:r>
              <a:rPr lang="en-US" altLang="en-US" sz="1800" smtClean="0"/>
              <a:t>i = 1,… 1200+ clinically anemic cancer patients undergoing chemotherapy, treated with transfusions and/or r-HuEPO</a:t>
            </a:r>
          </a:p>
          <a:p>
            <a:pPr lvl="1" eaLnBrk="1" hangingPunct="1">
              <a:lnSpc>
                <a:spcPct val="80000"/>
              </a:lnSpc>
            </a:pPr>
            <a:r>
              <a:rPr lang="en-US" altLang="en-US" sz="1800" smtClean="0"/>
              <a:t>t = 0 at baseline, 1 at exit. (interperiod survey by some patients was not used)</a:t>
            </a:r>
          </a:p>
          <a:p>
            <a:pPr eaLnBrk="1" hangingPunct="1">
              <a:lnSpc>
                <a:spcPct val="80000"/>
              </a:lnSpc>
            </a:pPr>
            <a:r>
              <a:rPr lang="en-US" altLang="en-US" sz="2000" smtClean="0"/>
              <a:t>y</a:t>
            </a:r>
            <a:r>
              <a:rPr lang="en-US" altLang="en-US" sz="2000" baseline="-25000" smtClean="0"/>
              <a:t>it</a:t>
            </a:r>
            <a:r>
              <a:rPr lang="en-US" altLang="en-US" sz="2000" smtClean="0"/>
              <a:t> = self administered quality of life survey, scale = 0,…,100</a:t>
            </a:r>
          </a:p>
          <a:p>
            <a:pPr eaLnBrk="1" hangingPunct="1">
              <a:lnSpc>
                <a:spcPct val="80000"/>
              </a:lnSpc>
            </a:pPr>
            <a:r>
              <a:rPr lang="en-US" altLang="en-US" sz="2000" b="1" smtClean="0"/>
              <a:t>x</a:t>
            </a:r>
            <a:r>
              <a:rPr lang="en-US" altLang="en-US" sz="2000" baseline="-25000" smtClean="0"/>
              <a:t>it</a:t>
            </a:r>
            <a:r>
              <a:rPr lang="en-US" altLang="en-US" sz="2000" smtClean="0"/>
              <a:t> = hemoglobin level, other covariates</a:t>
            </a:r>
          </a:p>
          <a:p>
            <a:pPr lvl="1" eaLnBrk="1" hangingPunct="1">
              <a:lnSpc>
                <a:spcPct val="80000"/>
              </a:lnSpc>
            </a:pPr>
            <a:r>
              <a:rPr lang="en-US" altLang="en-US" sz="1800" smtClean="0"/>
              <a:t>Treatment effects model (hemoglobin level)</a:t>
            </a:r>
          </a:p>
          <a:p>
            <a:pPr lvl="1" eaLnBrk="1" hangingPunct="1">
              <a:lnSpc>
                <a:spcPct val="80000"/>
              </a:lnSpc>
            </a:pPr>
            <a:r>
              <a:rPr lang="en-US" altLang="en-US" sz="1800" smtClean="0"/>
              <a:t>Background – r-HuEPO treatment to affect Hg level</a:t>
            </a:r>
          </a:p>
          <a:p>
            <a:pPr eaLnBrk="1" hangingPunct="1">
              <a:lnSpc>
                <a:spcPct val="80000"/>
              </a:lnSpc>
            </a:pPr>
            <a:r>
              <a:rPr lang="en-US" altLang="en-US" sz="2000" smtClean="0"/>
              <a:t>Important statistical issues</a:t>
            </a:r>
          </a:p>
          <a:p>
            <a:pPr lvl="1" eaLnBrk="1" hangingPunct="1">
              <a:lnSpc>
                <a:spcPct val="80000"/>
              </a:lnSpc>
            </a:pPr>
            <a:r>
              <a:rPr lang="en-US" altLang="en-US" sz="1800" smtClean="0"/>
              <a:t>Unobservable individual effects</a:t>
            </a:r>
          </a:p>
          <a:p>
            <a:pPr lvl="1" eaLnBrk="1" hangingPunct="1">
              <a:lnSpc>
                <a:spcPct val="80000"/>
              </a:lnSpc>
            </a:pPr>
            <a:r>
              <a:rPr lang="en-US" altLang="en-US" sz="1800" smtClean="0"/>
              <a:t>The placebo effect</a:t>
            </a:r>
          </a:p>
          <a:p>
            <a:pPr lvl="1" eaLnBrk="1" hangingPunct="1">
              <a:lnSpc>
                <a:spcPct val="80000"/>
              </a:lnSpc>
            </a:pPr>
            <a:r>
              <a:rPr lang="en-US" altLang="en-US" sz="1800" smtClean="0"/>
              <a:t>Attrition – sample selection</a:t>
            </a:r>
          </a:p>
          <a:p>
            <a:pPr lvl="1" eaLnBrk="1" hangingPunct="1">
              <a:lnSpc>
                <a:spcPct val="80000"/>
              </a:lnSpc>
            </a:pPr>
            <a:r>
              <a:rPr lang="en-US" altLang="en-US" sz="1800" smtClean="0"/>
              <a:t>FDA mistrust of “community based” – not clinical trial based statistical evidence</a:t>
            </a:r>
          </a:p>
          <a:p>
            <a:pPr eaLnBrk="1" hangingPunct="1">
              <a:lnSpc>
                <a:spcPct val="80000"/>
              </a:lnSpc>
            </a:pPr>
            <a:r>
              <a:rPr lang="en-US" altLang="en-US" sz="2000" smtClean="0"/>
              <a:t>Objective – when to administer treatment for maximum marginal benefit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r>
              <a:rPr lang="en-US" altLang="en-US" smtClean="0"/>
              <a:t>Dealing with Attrition</a:t>
            </a:r>
          </a:p>
        </p:txBody>
      </p:sp>
      <p:sp>
        <p:nvSpPr>
          <p:cNvPr id="98307" name="Rectangle 3"/>
          <p:cNvSpPr>
            <a:spLocks noGrp="1" noChangeArrowheads="1"/>
          </p:cNvSpPr>
          <p:nvPr>
            <p:ph idx="1"/>
          </p:nvPr>
        </p:nvSpPr>
        <p:spPr/>
        <p:txBody>
          <a:bodyPr/>
          <a:lstStyle/>
          <a:p>
            <a:pPr eaLnBrk="1" hangingPunct="1"/>
            <a:r>
              <a:rPr lang="en-US" altLang="en-US" sz="2400" smtClean="0"/>
              <a:t>The attrition issue: Appearance for the second interview was low for people with initial low QOL (death or depression) or with initial high QOL (don’t need the treatment). Thus, missing data at exit were clearly related to values of the dependent variable.</a:t>
            </a:r>
          </a:p>
          <a:p>
            <a:pPr eaLnBrk="1" hangingPunct="1"/>
            <a:r>
              <a:rPr lang="en-US" altLang="en-US" sz="2400" smtClean="0"/>
              <a:t>Solutions to the attrition problem</a:t>
            </a:r>
          </a:p>
          <a:p>
            <a:pPr lvl="1" eaLnBrk="1" hangingPunct="1"/>
            <a:r>
              <a:rPr lang="en-US" altLang="en-US" sz="2000" smtClean="0"/>
              <a:t>Heckman selection model (used in the study)</a:t>
            </a:r>
          </a:p>
          <a:p>
            <a:pPr lvl="2" eaLnBrk="1" hangingPunct="1"/>
            <a:r>
              <a:rPr lang="en-US" altLang="en-US" sz="1800" smtClean="0"/>
              <a:t>Prob[Present at exit|covariates] = </a:t>
            </a:r>
            <a:r>
              <a:rPr lang="el-GR" altLang="en-US" sz="1800" smtClean="0"/>
              <a:t>Φ</a:t>
            </a:r>
            <a:r>
              <a:rPr lang="en-US" altLang="en-US" sz="1800" smtClean="0"/>
              <a:t>(z’</a:t>
            </a:r>
            <a:r>
              <a:rPr lang="el-GR" altLang="en-US" sz="1800" smtClean="0"/>
              <a:t>θ</a:t>
            </a:r>
            <a:r>
              <a:rPr lang="en-US" altLang="en-US" sz="1800" smtClean="0"/>
              <a:t>) (Probit model)</a:t>
            </a:r>
          </a:p>
          <a:p>
            <a:pPr lvl="2" eaLnBrk="1" hangingPunct="1"/>
            <a:r>
              <a:rPr lang="en-US" altLang="en-US" sz="1800" smtClean="0"/>
              <a:t>Additional variable added to difference model </a:t>
            </a:r>
            <a:r>
              <a:rPr lang="en-US" altLang="en-US" sz="1800" smtClean="0">
                <a:sym typeface="Symbol" pitchFamily="18" charset="2"/>
              </a:rPr>
              <a:t></a:t>
            </a:r>
            <a:r>
              <a:rPr lang="en-US" altLang="en-US" sz="1800" baseline="-25000" smtClean="0">
                <a:sym typeface="Symbol" pitchFamily="18" charset="2"/>
              </a:rPr>
              <a:t>i</a:t>
            </a:r>
            <a:r>
              <a:rPr lang="en-US" altLang="en-US" sz="1800" smtClean="0">
                <a:sym typeface="Symbol" pitchFamily="18" charset="2"/>
              </a:rPr>
              <a:t> = </a:t>
            </a:r>
            <a:r>
              <a:rPr lang="el-GR" altLang="en-US" sz="1800" smtClean="0"/>
              <a:t>Φ</a:t>
            </a:r>
            <a:r>
              <a:rPr lang="en-US" altLang="en-US" sz="1800" smtClean="0"/>
              <a:t>(</a:t>
            </a:r>
            <a:r>
              <a:rPr lang="en-US" altLang="en-US" sz="1800" b="1" smtClean="0"/>
              <a:t>z</a:t>
            </a:r>
            <a:r>
              <a:rPr lang="en-US" altLang="en-US" sz="1800" baseline="-25000" smtClean="0"/>
              <a:t>i</a:t>
            </a:r>
            <a:r>
              <a:rPr lang="en-US" altLang="en-US" sz="1800" smtClean="0"/>
              <a:t>’</a:t>
            </a:r>
            <a:r>
              <a:rPr lang="el-GR" altLang="en-US" sz="1800" smtClean="0"/>
              <a:t>θ</a:t>
            </a:r>
            <a:r>
              <a:rPr lang="en-US" altLang="en-US" sz="1800" smtClean="0"/>
              <a:t>)/</a:t>
            </a:r>
            <a:r>
              <a:rPr lang="el-GR" altLang="en-US" sz="1800" smtClean="0"/>
              <a:t>Φ</a:t>
            </a:r>
            <a:r>
              <a:rPr lang="en-US" altLang="en-US" sz="1800" smtClean="0"/>
              <a:t>(</a:t>
            </a:r>
            <a:r>
              <a:rPr lang="en-US" altLang="en-US" sz="1800" b="1" smtClean="0"/>
              <a:t>z</a:t>
            </a:r>
            <a:r>
              <a:rPr lang="en-US" altLang="en-US" sz="1800" baseline="-25000" smtClean="0"/>
              <a:t>i</a:t>
            </a:r>
            <a:r>
              <a:rPr lang="en-US" altLang="en-US" sz="1800" smtClean="0"/>
              <a:t>’</a:t>
            </a:r>
            <a:r>
              <a:rPr lang="el-GR" altLang="en-US" sz="1800" smtClean="0"/>
              <a:t>θ</a:t>
            </a:r>
            <a:r>
              <a:rPr lang="en-US" altLang="en-US" sz="1800" smtClean="0"/>
              <a:t>) </a:t>
            </a:r>
            <a:endParaRPr lang="en-US" altLang="en-US" sz="1800" smtClean="0">
              <a:sym typeface="Symbol" pitchFamily="18" charset="2"/>
            </a:endParaRPr>
          </a:p>
          <a:p>
            <a:pPr lvl="1" eaLnBrk="1" hangingPunct="1"/>
            <a:r>
              <a:rPr lang="en-US" altLang="en-US" sz="2000" smtClean="0"/>
              <a:t>The FDA solution:  fill with zeros.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altLang="en-US" smtClean="0"/>
              <a:t>An Early Attrition Model</a:t>
            </a:r>
          </a:p>
        </p:txBody>
      </p:sp>
      <p:graphicFrame>
        <p:nvGraphicFramePr>
          <p:cNvPr id="100355" name="Object 3"/>
          <p:cNvGraphicFramePr>
            <a:graphicFrameLocks noChangeAspect="1"/>
          </p:cNvGraphicFramePr>
          <p:nvPr/>
        </p:nvGraphicFramePr>
        <p:xfrm>
          <a:off x="914400" y="1981200"/>
          <a:ext cx="7467600" cy="4144963"/>
        </p:xfrm>
        <a:graphic>
          <a:graphicData uri="http://schemas.openxmlformats.org/presentationml/2006/ole">
            <p:oleObj spid="_x0000_s100359" name="Equation" r:id="rId4" imgW="5080000" imgH="2819400" progId="Equation.DSMT4">
              <p:embed/>
            </p:oleObj>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381000" y="990600"/>
            <a:ext cx="8229600" cy="1143000"/>
          </a:xfrm>
        </p:spPr>
        <p:txBody>
          <a:bodyPr/>
          <a:lstStyle/>
          <a:p>
            <a:pPr eaLnBrk="1" hangingPunct="1"/>
            <a:r>
              <a:rPr lang="en-US" altLang="en-US" smtClean="0"/>
              <a:t>Methods of Estimating the Attrition Model</a:t>
            </a:r>
          </a:p>
        </p:txBody>
      </p:sp>
      <p:sp>
        <p:nvSpPr>
          <p:cNvPr id="102403" name="Rectangle 3"/>
          <p:cNvSpPr>
            <a:spLocks noGrp="1" noChangeArrowheads="1"/>
          </p:cNvSpPr>
          <p:nvPr>
            <p:ph idx="1"/>
          </p:nvPr>
        </p:nvSpPr>
        <p:spPr>
          <a:xfrm>
            <a:off x="914400" y="2438400"/>
            <a:ext cx="7239000" cy="3048000"/>
          </a:xfrm>
        </p:spPr>
        <p:txBody>
          <a:bodyPr/>
          <a:lstStyle/>
          <a:p>
            <a:pPr eaLnBrk="1" hangingPunct="1"/>
            <a:r>
              <a:rPr lang="en-US" altLang="en-US" smtClean="0"/>
              <a:t>Heckman style “selection” model</a:t>
            </a:r>
          </a:p>
          <a:p>
            <a:pPr eaLnBrk="1" hangingPunct="1"/>
            <a:r>
              <a:rPr lang="en-US" altLang="en-US" smtClean="0"/>
              <a:t>Two step maximum likelihood</a:t>
            </a:r>
          </a:p>
          <a:p>
            <a:pPr eaLnBrk="1" hangingPunct="1"/>
            <a:r>
              <a:rPr lang="en-US" altLang="en-US" smtClean="0"/>
              <a:t>Full information maximum likelihood</a:t>
            </a:r>
          </a:p>
          <a:p>
            <a:pPr eaLnBrk="1" hangingPunct="1"/>
            <a:r>
              <a:rPr lang="en-US" altLang="en-US" smtClean="0"/>
              <a:t>Two step method of moments estimators</a:t>
            </a:r>
          </a:p>
          <a:p>
            <a:pPr eaLnBrk="1" hangingPunct="1"/>
            <a:r>
              <a:rPr lang="en-US" altLang="en-US" smtClean="0"/>
              <a:t>Weighting schemes that account for the “survivor bias”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altLang="en-US" smtClean="0"/>
              <a:t>Selection Model</a:t>
            </a:r>
          </a:p>
        </p:txBody>
      </p:sp>
      <p:graphicFrame>
        <p:nvGraphicFramePr>
          <p:cNvPr id="104451" name="Object 3"/>
          <p:cNvGraphicFramePr>
            <a:graphicFrameLocks noChangeAspect="1"/>
          </p:cNvGraphicFramePr>
          <p:nvPr/>
        </p:nvGraphicFramePr>
        <p:xfrm>
          <a:off x="1752600" y="1981200"/>
          <a:ext cx="5791200" cy="4551363"/>
        </p:xfrm>
        <a:graphic>
          <a:graphicData uri="http://schemas.openxmlformats.org/presentationml/2006/ole">
            <p:oleObj spid="_x0000_s104455" name="Equation" r:id="rId4" imgW="4686300" imgH="3683000" progId="Equation.DSMT4">
              <p:embed/>
            </p:oleObj>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r>
              <a:rPr lang="en-US" altLang="en-US" smtClean="0"/>
              <a:t>Maximum Likelihood</a:t>
            </a:r>
          </a:p>
        </p:txBody>
      </p:sp>
      <p:graphicFrame>
        <p:nvGraphicFramePr>
          <p:cNvPr id="106499" name="Object 3"/>
          <p:cNvGraphicFramePr>
            <a:graphicFrameLocks noChangeAspect="1"/>
          </p:cNvGraphicFramePr>
          <p:nvPr/>
        </p:nvGraphicFramePr>
        <p:xfrm>
          <a:off x="914400" y="1981200"/>
          <a:ext cx="6858000" cy="4408488"/>
        </p:xfrm>
        <a:graphic>
          <a:graphicData uri="http://schemas.openxmlformats.org/presentationml/2006/ole">
            <p:oleObj spid="_x0000_s106503" name="Equation" r:id="rId4" imgW="4800600" imgH="3086100" progId="Equation.DSMT4">
              <p:embed/>
            </p:oleObj>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546" name="Object 2"/>
          <p:cNvGraphicFramePr>
            <a:graphicFrameLocks noChangeAspect="1"/>
          </p:cNvGraphicFramePr>
          <p:nvPr/>
        </p:nvGraphicFramePr>
        <p:xfrm>
          <a:off x="1295400" y="914400"/>
          <a:ext cx="6858000" cy="5457825"/>
        </p:xfrm>
        <a:graphic>
          <a:graphicData uri="http://schemas.openxmlformats.org/presentationml/2006/ole">
            <p:oleObj spid="_x0000_s108550" name="Bitmap Image" r:id="rId4" imgW="6800000" imgH="5409524" progId="PBrush">
              <p:embed/>
            </p:oleObj>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en-US" smtClean="0"/>
              <a:t>A Model of Attrition</a:t>
            </a:r>
          </a:p>
        </p:txBody>
      </p:sp>
      <p:sp>
        <p:nvSpPr>
          <p:cNvPr id="110595" name="Rectangle 3"/>
          <p:cNvSpPr>
            <a:spLocks noGrp="1" noChangeArrowheads="1"/>
          </p:cNvSpPr>
          <p:nvPr>
            <p:ph idx="1"/>
          </p:nvPr>
        </p:nvSpPr>
        <p:spPr/>
        <p:txBody>
          <a:bodyPr/>
          <a:lstStyle/>
          <a:p>
            <a:pPr eaLnBrk="1" hangingPunct="1"/>
            <a:r>
              <a:rPr lang="en-US" altLang="en-US" smtClean="0"/>
              <a:t>Nijman and Verbeek, Journal of Applied Econometrics, 1992</a:t>
            </a:r>
          </a:p>
          <a:p>
            <a:pPr eaLnBrk="1" hangingPunct="1"/>
            <a:r>
              <a:rPr lang="en-US" altLang="en-US" smtClean="0"/>
              <a:t>Consumption survey (Holland, 1984 – 1986)</a:t>
            </a:r>
          </a:p>
          <a:p>
            <a:pPr lvl="1" eaLnBrk="1" hangingPunct="1"/>
            <a:r>
              <a:rPr lang="en-US" altLang="en-US" smtClean="0"/>
              <a:t>Exogenous selection for participation (rotating panel)</a:t>
            </a:r>
          </a:p>
          <a:p>
            <a:pPr lvl="1" eaLnBrk="1" hangingPunct="1"/>
            <a:r>
              <a:rPr lang="en-US" altLang="en-US" smtClean="0"/>
              <a:t>Voluntary participation (missing not at random – attrition)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r>
              <a:rPr lang="en-US" altLang="en-US" smtClean="0"/>
              <a:t>Attrition Model</a:t>
            </a:r>
          </a:p>
        </p:txBody>
      </p:sp>
      <p:graphicFrame>
        <p:nvGraphicFramePr>
          <p:cNvPr id="111619" name="Object 4"/>
          <p:cNvGraphicFramePr>
            <a:graphicFrameLocks noChangeAspect="1"/>
          </p:cNvGraphicFramePr>
          <p:nvPr/>
        </p:nvGraphicFramePr>
        <p:xfrm>
          <a:off x="609600" y="1981200"/>
          <a:ext cx="8229600" cy="4016375"/>
        </p:xfrm>
        <a:graphic>
          <a:graphicData uri="http://schemas.openxmlformats.org/presentationml/2006/ole">
            <p:oleObj spid="_x0000_s111623" name="Equation" r:id="rId3" imgW="5308600" imgH="2590800" progId="Equation.DSMT4">
              <p:embed/>
            </p:oleObj>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381000" y="609600"/>
            <a:ext cx="8229600" cy="1143000"/>
          </a:xfrm>
        </p:spPr>
        <p:txBody>
          <a:bodyPr/>
          <a:lstStyle/>
          <a:p>
            <a:pPr eaLnBrk="1" hangingPunct="1"/>
            <a:r>
              <a:rPr lang="en-US" altLang="en-US" smtClean="0"/>
              <a:t>Selection Equation</a:t>
            </a:r>
          </a:p>
        </p:txBody>
      </p:sp>
      <p:graphicFrame>
        <p:nvGraphicFramePr>
          <p:cNvPr id="112643" name="Object 4"/>
          <p:cNvGraphicFramePr>
            <a:graphicFrameLocks noGrp="1" noChangeAspect="1"/>
          </p:cNvGraphicFramePr>
          <p:nvPr>
            <p:ph idx="1"/>
          </p:nvPr>
        </p:nvGraphicFramePr>
        <p:xfrm>
          <a:off x="1114425" y="1905000"/>
          <a:ext cx="7239000" cy="4343400"/>
        </p:xfrm>
        <a:graphic>
          <a:graphicData uri="http://schemas.openxmlformats.org/presentationml/2006/ole">
            <p:oleObj spid="_x0000_s112647" name="Equation" r:id="rId3" imgW="4381500" imgH="2628900" progId="Equation.DSMT4">
              <p:embed/>
            </p:oleObj>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r>
              <a:rPr lang="en-US" altLang="en-US" smtClean="0"/>
              <a:t>Estimation Using One Wave</a:t>
            </a:r>
          </a:p>
        </p:txBody>
      </p:sp>
      <p:sp>
        <p:nvSpPr>
          <p:cNvPr id="113667" name="Rectangle 3"/>
          <p:cNvSpPr>
            <a:spLocks noGrp="1" noChangeArrowheads="1"/>
          </p:cNvSpPr>
          <p:nvPr>
            <p:ph idx="1"/>
          </p:nvPr>
        </p:nvSpPr>
        <p:spPr/>
        <p:txBody>
          <a:bodyPr/>
          <a:lstStyle/>
          <a:p>
            <a:pPr eaLnBrk="1" hangingPunct="1"/>
            <a:r>
              <a:rPr lang="en-US" altLang="en-US" smtClean="0"/>
              <a:t>Use any single wave as a cross section with observed lagged values.</a:t>
            </a:r>
          </a:p>
          <a:p>
            <a:pPr eaLnBrk="1" hangingPunct="1"/>
            <a:r>
              <a:rPr lang="en-US" altLang="en-US" smtClean="0"/>
              <a:t>Advantage: Familiar sample selection model</a:t>
            </a:r>
          </a:p>
          <a:p>
            <a:pPr eaLnBrk="1" hangingPunct="1"/>
            <a:r>
              <a:rPr lang="en-US" altLang="en-US" smtClean="0"/>
              <a:t>Disadvantages</a:t>
            </a:r>
          </a:p>
          <a:p>
            <a:pPr lvl="1" eaLnBrk="1" hangingPunct="1"/>
            <a:r>
              <a:rPr lang="en-US" altLang="en-US" smtClean="0"/>
              <a:t>Loss of efficiency</a:t>
            </a:r>
          </a:p>
          <a:p>
            <a:pPr lvl="1" eaLnBrk="1" hangingPunct="1"/>
            <a:r>
              <a:rPr lang="en-US" altLang="en-US" smtClean="0"/>
              <a:t>“One can no longer distinguish between state dependence and unobserved heterogeneity.”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en-US" altLang="en-US" smtClean="0"/>
              <a:t>One Wave Model</a:t>
            </a:r>
          </a:p>
        </p:txBody>
      </p:sp>
      <p:graphicFrame>
        <p:nvGraphicFramePr>
          <p:cNvPr id="114691" name="Object 4"/>
          <p:cNvGraphicFramePr>
            <a:graphicFrameLocks noChangeAspect="1"/>
          </p:cNvGraphicFramePr>
          <p:nvPr/>
        </p:nvGraphicFramePr>
        <p:xfrm>
          <a:off x="1295400" y="1905000"/>
          <a:ext cx="6781800" cy="4579938"/>
        </p:xfrm>
        <a:graphic>
          <a:graphicData uri="http://schemas.openxmlformats.org/presentationml/2006/ole">
            <p:oleObj spid="_x0000_s114695" name="Equation" r:id="rId3" imgW="3835400" imgH="2590800" progId="Equation.DSMT4">
              <p:embed/>
            </p:oleObj>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r>
              <a:rPr lang="en-US" altLang="en-US" smtClean="0"/>
              <a:t>Maximum Likelihood Estimation</a:t>
            </a:r>
          </a:p>
        </p:txBody>
      </p:sp>
      <p:sp>
        <p:nvSpPr>
          <p:cNvPr id="115715" name="Rectangle 3"/>
          <p:cNvSpPr>
            <a:spLocks noGrp="1" noChangeArrowheads="1"/>
          </p:cNvSpPr>
          <p:nvPr>
            <p:ph idx="1"/>
          </p:nvPr>
        </p:nvSpPr>
        <p:spPr>
          <a:xfrm>
            <a:off x="457200" y="1828800"/>
            <a:ext cx="8458200" cy="4302125"/>
          </a:xfrm>
        </p:spPr>
        <p:txBody>
          <a:bodyPr/>
          <a:lstStyle/>
          <a:p>
            <a:pPr eaLnBrk="1" hangingPunct="1">
              <a:lnSpc>
                <a:spcPct val="90000"/>
              </a:lnSpc>
            </a:pPr>
            <a:r>
              <a:rPr lang="en-US" altLang="en-US" dirty="0" smtClean="0"/>
              <a:t>See </a:t>
            </a:r>
            <a:r>
              <a:rPr lang="en-US" altLang="en-US" dirty="0" err="1" smtClean="0"/>
              <a:t>Zabel’s</a:t>
            </a:r>
            <a:r>
              <a:rPr lang="en-US" altLang="en-US" dirty="0" smtClean="0"/>
              <a:t> model.</a:t>
            </a:r>
          </a:p>
          <a:p>
            <a:pPr eaLnBrk="1" hangingPunct="1">
              <a:lnSpc>
                <a:spcPct val="90000"/>
              </a:lnSpc>
            </a:pPr>
            <a:r>
              <a:rPr lang="en-US" altLang="en-US" dirty="0" smtClean="0"/>
              <a:t>Because numerical integration is required in one or two dimensions for every individual in the sample at each iteration of a high dimensional numerical optimization problem, this is, though feasible, not computationally attractive.</a:t>
            </a:r>
          </a:p>
          <a:p>
            <a:pPr lvl="1" eaLnBrk="1" hangingPunct="1">
              <a:lnSpc>
                <a:spcPct val="90000"/>
              </a:lnSpc>
            </a:pPr>
            <a:r>
              <a:rPr lang="en-US" altLang="en-US" dirty="0" smtClean="0"/>
              <a:t>The dimensionality of the optimization is irrelevant</a:t>
            </a:r>
          </a:p>
          <a:p>
            <a:pPr lvl="1" eaLnBrk="1" hangingPunct="1">
              <a:lnSpc>
                <a:spcPct val="90000"/>
              </a:lnSpc>
            </a:pPr>
            <a:r>
              <a:rPr lang="en-US" altLang="en-US" dirty="0" smtClean="0"/>
              <a:t>This is much easier </a:t>
            </a:r>
            <a:r>
              <a:rPr lang="en-US" altLang="en-US" smtClean="0"/>
              <a:t>in 2019 </a:t>
            </a:r>
            <a:r>
              <a:rPr lang="en-US" altLang="en-US" dirty="0" smtClean="0"/>
              <a:t>than it was in 1992 (especially with simulation) The authors did the computations with </a:t>
            </a:r>
            <a:r>
              <a:rPr lang="en-US" altLang="en-US" dirty="0" err="1" smtClean="0"/>
              <a:t>Hermite</a:t>
            </a:r>
            <a:r>
              <a:rPr lang="en-US" altLang="en-US" dirty="0" smtClean="0"/>
              <a:t> quadrature.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r>
              <a:rPr lang="en-US" altLang="en-US" smtClean="0"/>
              <a:t>Testing for Selection?</a:t>
            </a:r>
          </a:p>
        </p:txBody>
      </p:sp>
      <p:sp>
        <p:nvSpPr>
          <p:cNvPr id="116739" name="Rectangle 3"/>
          <p:cNvSpPr>
            <a:spLocks noGrp="1" noChangeArrowheads="1"/>
          </p:cNvSpPr>
          <p:nvPr>
            <p:ph idx="1"/>
          </p:nvPr>
        </p:nvSpPr>
        <p:spPr/>
        <p:txBody>
          <a:bodyPr/>
          <a:lstStyle/>
          <a:p>
            <a:pPr eaLnBrk="1" hangingPunct="1"/>
            <a:r>
              <a:rPr lang="en-US" altLang="en-US" smtClean="0"/>
              <a:t>Maximum Likelihood Results</a:t>
            </a:r>
          </a:p>
          <a:p>
            <a:pPr lvl="2" eaLnBrk="1" hangingPunct="1"/>
            <a:r>
              <a:rPr lang="en-US" altLang="en-US" smtClean="0"/>
              <a:t>Covariances were highly </a:t>
            </a:r>
            <a:r>
              <a:rPr lang="en-US" altLang="en-US" u="sng" smtClean="0"/>
              <a:t>insignificant</a:t>
            </a:r>
            <a:r>
              <a:rPr lang="en-US" altLang="en-US" smtClean="0"/>
              <a:t>.  </a:t>
            </a:r>
          </a:p>
          <a:p>
            <a:pPr lvl="2" eaLnBrk="1" hangingPunct="1"/>
            <a:r>
              <a:rPr lang="en-US" altLang="en-US" smtClean="0"/>
              <a:t>LR statistic=0.46.</a:t>
            </a:r>
          </a:p>
          <a:p>
            <a:pPr eaLnBrk="1" hangingPunct="1"/>
            <a:r>
              <a:rPr lang="en-US" altLang="en-US" smtClean="0"/>
              <a:t>Two step results produced the same conclusion based on a Hausman test</a:t>
            </a:r>
          </a:p>
          <a:p>
            <a:pPr eaLnBrk="1" hangingPunct="1"/>
            <a:r>
              <a:rPr lang="en-US" altLang="en-US" smtClean="0"/>
              <a:t>ML Estimation results looked like the two step results.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a:xfrm>
            <a:off x="533400" y="685800"/>
            <a:ext cx="8229600" cy="1139825"/>
          </a:xfrm>
        </p:spPr>
        <p:txBody>
          <a:bodyPr/>
          <a:lstStyle/>
          <a:p>
            <a:r>
              <a:rPr lang="en-US" altLang="en-US" smtClean="0"/>
              <a:t>A Dynamic Ordered Probit Model</a:t>
            </a:r>
          </a:p>
        </p:txBody>
      </p:sp>
      <p:pic>
        <p:nvPicPr>
          <p:cNvPr id="117763" name="Picture 2"/>
          <p:cNvPicPr>
            <a:picLocks noChangeAspect="1" noChangeArrowheads="1"/>
          </p:cNvPicPr>
          <p:nvPr/>
        </p:nvPicPr>
        <p:blipFill>
          <a:blip r:embed="rId2" cstate="print"/>
          <a:srcRect/>
          <a:stretch>
            <a:fillRect/>
          </a:stretch>
        </p:blipFill>
        <p:spPr bwMode="auto">
          <a:xfrm>
            <a:off x="1219200" y="1981200"/>
            <a:ext cx="7334250" cy="4186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altLang="en-US" smtClean="0"/>
              <a:t>Random Effects Dynamic </a:t>
            </a:r>
            <a:br>
              <a:rPr lang="en-US" altLang="en-US" smtClean="0"/>
            </a:br>
            <a:r>
              <a:rPr lang="en-US" altLang="en-US" smtClean="0"/>
              <a:t>Ordered Probit Model</a:t>
            </a:r>
          </a:p>
        </p:txBody>
      </p:sp>
      <p:graphicFrame>
        <p:nvGraphicFramePr>
          <p:cNvPr id="118787" name="Object 4"/>
          <p:cNvGraphicFramePr>
            <a:graphicFrameLocks noChangeAspect="1"/>
          </p:cNvGraphicFramePr>
          <p:nvPr/>
        </p:nvGraphicFramePr>
        <p:xfrm>
          <a:off x="1600200" y="1905000"/>
          <a:ext cx="5791200" cy="4643438"/>
        </p:xfrm>
        <a:graphic>
          <a:graphicData uri="http://schemas.openxmlformats.org/presentationml/2006/ole">
            <p:oleObj spid="_x0000_s118791" name="Equation" r:id="rId3" imgW="3009900" imgH="2413000" progId="Equation.DSMT4">
              <p:embed/>
            </p:oleObj>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533400" y="609600"/>
            <a:ext cx="8229600" cy="1143000"/>
          </a:xfrm>
        </p:spPr>
        <p:txBody>
          <a:bodyPr/>
          <a:lstStyle/>
          <a:p>
            <a:pPr eaLnBrk="1" hangingPunct="1"/>
            <a:r>
              <a:rPr lang="en-US" altLang="en-US" smtClean="0"/>
              <a:t>A Study of Health Status in the Presence of Attrition</a:t>
            </a:r>
          </a:p>
        </p:txBody>
      </p:sp>
      <p:sp>
        <p:nvSpPr>
          <p:cNvPr id="119811" name="Rectangle 3"/>
          <p:cNvSpPr>
            <a:spLocks noGrp="1" noChangeArrowheads="1"/>
          </p:cNvSpPr>
          <p:nvPr>
            <p:ph idx="1"/>
          </p:nvPr>
        </p:nvSpPr>
        <p:spPr/>
        <p:txBody>
          <a:bodyPr/>
          <a:lstStyle/>
          <a:p>
            <a:pPr marL="533400" indent="-533400" eaLnBrk="1" hangingPunct="1">
              <a:lnSpc>
                <a:spcPct val="90000"/>
              </a:lnSpc>
              <a:buFont typeface="Wingdings" pitchFamily="2" charset="2"/>
              <a:buNone/>
            </a:pPr>
            <a:r>
              <a:rPr lang="en-US" altLang="en-US" smtClean="0"/>
              <a:t>“THE DYNAMICS OF HEALTH IN THE BRITISH HOUSEHOLD PANEL SURVEY,”</a:t>
            </a:r>
          </a:p>
          <a:p>
            <a:pPr marL="533400" indent="-533400" eaLnBrk="1" hangingPunct="1">
              <a:lnSpc>
                <a:spcPct val="90000"/>
              </a:lnSpc>
              <a:buFont typeface="Wingdings" pitchFamily="2" charset="2"/>
              <a:buNone/>
            </a:pPr>
            <a:r>
              <a:rPr lang="en-US" altLang="en-US" smtClean="0"/>
              <a:t>Contoyannis, P., Jones, A., N. Rice</a:t>
            </a:r>
          </a:p>
          <a:p>
            <a:pPr marL="533400" indent="-533400" eaLnBrk="1" hangingPunct="1">
              <a:lnSpc>
                <a:spcPct val="90000"/>
              </a:lnSpc>
              <a:buFont typeface="Wingdings" pitchFamily="2" charset="2"/>
              <a:buNone/>
            </a:pPr>
            <a:r>
              <a:rPr lang="en-US" altLang="en-US" smtClean="0"/>
              <a:t>Journal of Applied Econometrics, 19, 2004, </a:t>
            </a:r>
          </a:p>
          <a:p>
            <a:pPr marL="533400" indent="-533400" eaLnBrk="1" hangingPunct="1">
              <a:lnSpc>
                <a:spcPct val="90000"/>
              </a:lnSpc>
              <a:buFont typeface="Wingdings" pitchFamily="2" charset="2"/>
              <a:buNone/>
            </a:pPr>
            <a:r>
              <a:rPr lang="en-US" altLang="en-US" smtClean="0"/>
              <a:t>pp. 473-503.</a:t>
            </a:r>
          </a:p>
          <a:p>
            <a:pPr marL="533400" indent="-533400" eaLnBrk="1" hangingPunct="1">
              <a:lnSpc>
                <a:spcPct val="90000"/>
              </a:lnSpc>
            </a:pPr>
            <a:r>
              <a:rPr lang="en-US" altLang="en-US" smtClean="0"/>
              <a:t>Self assessed health</a:t>
            </a:r>
          </a:p>
          <a:p>
            <a:pPr marL="533400" indent="-533400" eaLnBrk="1" hangingPunct="1">
              <a:lnSpc>
                <a:spcPct val="90000"/>
              </a:lnSpc>
            </a:pPr>
            <a:r>
              <a:rPr lang="en-US" altLang="en-US" smtClean="0"/>
              <a:t>British Household Panel Survey (BHPS)</a:t>
            </a:r>
          </a:p>
          <a:p>
            <a:pPr marL="928688" lvl="1" indent="-457200" eaLnBrk="1" hangingPunct="1">
              <a:lnSpc>
                <a:spcPct val="90000"/>
              </a:lnSpc>
            </a:pPr>
            <a:r>
              <a:rPr lang="en-US" altLang="en-US" smtClean="0"/>
              <a:t>1991 – 1998 = 8 waves</a:t>
            </a:r>
          </a:p>
          <a:p>
            <a:pPr marL="928688" lvl="1" indent="-457200" eaLnBrk="1" hangingPunct="1">
              <a:lnSpc>
                <a:spcPct val="90000"/>
              </a:lnSpc>
            </a:pPr>
            <a:r>
              <a:rPr lang="en-US" altLang="en-US" smtClean="0"/>
              <a:t>About 5,000 households</a:t>
            </a:r>
          </a:p>
          <a:p>
            <a:pPr marL="533400" indent="-533400" eaLnBrk="1" hangingPunct="1">
              <a:lnSpc>
                <a:spcPct val="90000"/>
              </a:lnSpc>
              <a:buFont typeface="Wingdings" pitchFamily="2" charset="2"/>
              <a:buNone/>
            </a:pPr>
            <a:endParaRPr lang="en-US" altLang="en-US" smtClean="0"/>
          </a:p>
          <a:p>
            <a:pPr marL="533400" indent="-533400" eaLnBrk="1" hangingPunct="1">
              <a:lnSpc>
                <a:spcPct val="90000"/>
              </a:lnSpc>
              <a:buFont typeface="Wingdings" pitchFamily="2" charset="2"/>
              <a:buNone/>
            </a:pPr>
            <a:endParaRPr lang="en-US" altLang="en-US"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r>
              <a:rPr lang="en-US" altLang="en-US" smtClean="0"/>
              <a:t>Attrition</a:t>
            </a:r>
          </a:p>
        </p:txBody>
      </p:sp>
      <p:pic>
        <p:nvPicPr>
          <p:cNvPr id="120835" name="Picture 4"/>
          <p:cNvPicPr>
            <a:picLocks noChangeAspect="1" noChangeArrowheads="1"/>
          </p:cNvPicPr>
          <p:nvPr/>
        </p:nvPicPr>
        <p:blipFill>
          <a:blip r:embed="rId2" cstate="print"/>
          <a:srcRect/>
          <a:stretch>
            <a:fillRect/>
          </a:stretch>
        </p:blipFill>
        <p:spPr bwMode="auto">
          <a:xfrm>
            <a:off x="381000" y="2133600"/>
            <a:ext cx="8382000" cy="3332163"/>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a:xfrm>
            <a:off x="457200" y="762000"/>
            <a:ext cx="8229600" cy="1139825"/>
          </a:xfrm>
        </p:spPr>
        <p:txBody>
          <a:bodyPr/>
          <a:lstStyle/>
          <a:p>
            <a:r>
              <a:rPr lang="en-US" altLang="en-US" smtClean="0"/>
              <a:t>Testing for Attrition Bias</a:t>
            </a:r>
          </a:p>
        </p:txBody>
      </p:sp>
      <p:pic>
        <p:nvPicPr>
          <p:cNvPr id="121859" name="Picture 2"/>
          <p:cNvPicPr>
            <a:picLocks noChangeAspect="1" noChangeArrowheads="1"/>
          </p:cNvPicPr>
          <p:nvPr/>
        </p:nvPicPr>
        <p:blipFill>
          <a:blip r:embed="rId2" cstate="print"/>
          <a:srcRect/>
          <a:stretch>
            <a:fillRect/>
          </a:stretch>
        </p:blipFill>
        <p:spPr bwMode="auto">
          <a:xfrm>
            <a:off x="647700" y="2209800"/>
            <a:ext cx="8191500" cy="2847975"/>
          </a:xfrm>
          <a:prstGeom prst="rect">
            <a:avLst/>
          </a:prstGeom>
          <a:noFill/>
          <a:ln w="9525">
            <a:noFill/>
            <a:miter lim="800000"/>
            <a:headEnd/>
            <a:tailEnd/>
          </a:ln>
        </p:spPr>
      </p:pic>
      <p:sp>
        <p:nvSpPr>
          <p:cNvPr id="4" name="TextBox 3"/>
          <p:cNvSpPr txBox="1"/>
          <p:nvPr/>
        </p:nvSpPr>
        <p:spPr>
          <a:xfrm>
            <a:off x="609600" y="5257800"/>
            <a:ext cx="8001000" cy="584200"/>
          </a:xfrm>
          <a:prstGeom prst="rect">
            <a:avLst/>
          </a:prstGeom>
          <a:noFill/>
        </p:spPr>
        <p:txBody>
          <a:bodyPr>
            <a:spAutoFit/>
          </a:bodyPr>
          <a:lstStyle/>
          <a:p>
            <a:pPr>
              <a:defRPr/>
            </a:pPr>
            <a:r>
              <a:rPr lang="en-US" sz="1600" b="1">
                <a:latin typeface="+mj-lt"/>
              </a:rPr>
              <a:t>Three dummy variables added to full model with unbalanced panel suggest presence of attrition effects.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457200" y="457200"/>
            <a:ext cx="8229600" cy="1139825"/>
          </a:xfrm>
        </p:spPr>
        <p:txBody>
          <a:bodyPr/>
          <a:lstStyle/>
          <a:p>
            <a:r>
              <a:rPr lang="en-US" altLang="en-US" smtClean="0"/>
              <a:t>Attrition Model with IP Weights</a:t>
            </a:r>
          </a:p>
        </p:txBody>
      </p:sp>
      <p:pic>
        <p:nvPicPr>
          <p:cNvPr id="122883" name="Picture 4"/>
          <p:cNvPicPr>
            <a:picLocks noChangeAspect="1" noChangeArrowheads="1"/>
          </p:cNvPicPr>
          <p:nvPr/>
        </p:nvPicPr>
        <p:blipFill>
          <a:blip r:embed="rId2" cstate="print"/>
          <a:srcRect/>
          <a:stretch>
            <a:fillRect/>
          </a:stretch>
        </p:blipFill>
        <p:spPr bwMode="auto">
          <a:xfrm>
            <a:off x="2133600" y="1676400"/>
            <a:ext cx="4800600" cy="3008313"/>
          </a:xfrm>
          <a:prstGeom prst="rect">
            <a:avLst/>
          </a:prstGeom>
          <a:noFill/>
          <a:ln w="9525">
            <a:noFill/>
            <a:miter lim="800000"/>
            <a:headEnd/>
            <a:tailEnd/>
          </a:ln>
        </p:spPr>
      </p:pic>
      <p:sp>
        <p:nvSpPr>
          <p:cNvPr id="122884" name="TextBox 3"/>
          <p:cNvSpPr txBox="1">
            <a:spLocks noChangeArrowheads="1"/>
          </p:cNvSpPr>
          <p:nvPr/>
        </p:nvSpPr>
        <p:spPr bwMode="auto">
          <a:xfrm>
            <a:off x="838200" y="5029200"/>
            <a:ext cx="8001000" cy="1323975"/>
          </a:xfrm>
          <a:prstGeom prst="rect">
            <a:avLst/>
          </a:prstGeom>
          <a:noFill/>
          <a:ln w="19050">
            <a:solidFill>
              <a:schemeClr val="tx1"/>
            </a:solidFill>
            <a:miter lim="800000"/>
            <a:headEnd/>
            <a:tailEnd/>
          </a:ln>
        </p:spPr>
        <p:txBody>
          <a:bodyPr>
            <a:spAutoFit/>
          </a:bodyPr>
          <a:lstStyle/>
          <a:p>
            <a:r>
              <a:rPr lang="en-US" altLang="en-US" sz="1600">
                <a:latin typeface="Arial" charset="0"/>
              </a:rPr>
              <a:t>Assumes (1) Prob(attrition|all data) = Prob(attrition|selected variables) (ignorability)</a:t>
            </a:r>
          </a:p>
          <a:p>
            <a:r>
              <a:rPr lang="en-US" altLang="en-US" sz="1600">
                <a:latin typeface="Arial" charset="0"/>
              </a:rPr>
              <a:t>                (2) Attrition is an ‘absorbing state.’  No reentry.  </a:t>
            </a:r>
            <a:br>
              <a:rPr lang="en-US" altLang="en-US" sz="1600">
                <a:latin typeface="Arial" charset="0"/>
              </a:rPr>
            </a:br>
            <a:r>
              <a:rPr lang="en-US" altLang="en-US" sz="1600">
                <a:latin typeface="Arial" charset="0"/>
              </a:rPr>
              <a:t>                     Obviously not true for the GSOEP data above.</a:t>
            </a:r>
          </a:p>
          <a:p>
            <a:r>
              <a:rPr lang="en-US" altLang="en-US" sz="1600">
                <a:latin typeface="Arial" charset="0"/>
              </a:rPr>
              <a:t>Can deal with point (2) by isolating a subsample of those present at wave 1 and the monotonically shrinking subsample as the waves progress.</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r>
              <a:rPr lang="en-US" altLang="en-US" smtClean="0"/>
              <a:t>Probability Weighting Estimators</a:t>
            </a:r>
          </a:p>
        </p:txBody>
      </p:sp>
      <p:sp>
        <p:nvSpPr>
          <p:cNvPr id="123907" name="Rectangle 3"/>
          <p:cNvSpPr>
            <a:spLocks noGrp="1" noChangeArrowheads="1"/>
          </p:cNvSpPr>
          <p:nvPr>
            <p:ph idx="1"/>
          </p:nvPr>
        </p:nvSpPr>
        <p:spPr/>
        <p:txBody>
          <a:bodyPr/>
          <a:lstStyle/>
          <a:p>
            <a:pPr eaLnBrk="1" hangingPunct="1"/>
            <a:r>
              <a:rPr lang="en-US" altLang="en-US" smtClean="0"/>
              <a:t>A Patch for Attrition</a:t>
            </a:r>
          </a:p>
          <a:p>
            <a:pPr eaLnBrk="1" hangingPunct="1"/>
            <a:r>
              <a:rPr lang="en-US" altLang="en-US" smtClean="0"/>
              <a:t>(1) Fit a participation probit equation for each wave.</a:t>
            </a:r>
          </a:p>
          <a:p>
            <a:pPr eaLnBrk="1" hangingPunct="1"/>
            <a:r>
              <a:rPr lang="en-US" altLang="en-US" smtClean="0"/>
              <a:t>(2) Compute p(i,t) = predictions of participation for each individual in each period.</a:t>
            </a:r>
          </a:p>
          <a:p>
            <a:pPr lvl="1" eaLnBrk="1" hangingPunct="1"/>
            <a:r>
              <a:rPr lang="en-US" altLang="en-US" smtClean="0"/>
              <a:t>Special assumptions needed to make this work</a:t>
            </a:r>
          </a:p>
          <a:p>
            <a:pPr eaLnBrk="1" hangingPunct="1"/>
            <a:r>
              <a:rPr lang="en-US" altLang="en-US" smtClean="0"/>
              <a:t>Ignore common effects and fit a weighted pooled log likelihood: </a:t>
            </a:r>
            <a:r>
              <a:rPr lang="el-GR" altLang="en-US" smtClean="0">
                <a:cs typeface="Tahoma" pitchFamily="34" charset="0"/>
              </a:rPr>
              <a:t>Σ</a:t>
            </a:r>
            <a:r>
              <a:rPr lang="en-US" altLang="en-US" baseline="-25000" smtClean="0">
                <a:cs typeface="Tahoma" pitchFamily="34" charset="0"/>
              </a:rPr>
              <a:t>i</a:t>
            </a:r>
            <a:r>
              <a:rPr lang="en-US" altLang="en-US" smtClean="0">
                <a:cs typeface="Tahoma" pitchFamily="34" charset="0"/>
              </a:rPr>
              <a:t> </a:t>
            </a:r>
            <a:r>
              <a:rPr lang="el-GR" altLang="en-US" smtClean="0">
                <a:cs typeface="Tahoma" pitchFamily="34" charset="0"/>
              </a:rPr>
              <a:t>Σ</a:t>
            </a:r>
            <a:r>
              <a:rPr lang="en-US" altLang="en-US" baseline="-25000" smtClean="0">
                <a:cs typeface="Tahoma" pitchFamily="34" charset="0"/>
              </a:rPr>
              <a:t>t</a:t>
            </a:r>
            <a:r>
              <a:rPr lang="en-US" altLang="en-US" smtClean="0">
                <a:cs typeface="Tahoma" pitchFamily="34" charset="0"/>
              </a:rPr>
              <a:t> [d</a:t>
            </a:r>
            <a:r>
              <a:rPr lang="en-US" altLang="en-US" baseline="-25000" smtClean="0">
                <a:cs typeface="Tahoma" pitchFamily="34" charset="0"/>
              </a:rPr>
              <a:t>it</a:t>
            </a:r>
            <a:r>
              <a:rPr lang="en-US" altLang="en-US" smtClean="0">
                <a:cs typeface="Tahoma" pitchFamily="34" charset="0"/>
              </a:rPr>
              <a:t>/p(i,t)]logLP</a:t>
            </a:r>
            <a:r>
              <a:rPr lang="en-US" altLang="en-US" baseline="-25000" smtClean="0">
                <a:cs typeface="Tahoma" pitchFamily="34" charset="0"/>
              </a:rPr>
              <a:t>it</a:t>
            </a:r>
            <a:r>
              <a:rPr lang="en-US" altLang="en-US" smtClean="0">
                <a:cs typeface="Tahoma" pitchFamily="34" charset="0"/>
              </a:rPr>
              <a:t>.</a:t>
            </a:r>
            <a:endParaRPr lang="el-GR" altLang="en-US" smtClean="0">
              <a:cs typeface="Tahoma"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457200" y="152400"/>
            <a:ext cx="8229600" cy="1139825"/>
          </a:xfrm>
        </p:spPr>
        <p:txBody>
          <a:bodyPr/>
          <a:lstStyle/>
          <a:p>
            <a:r>
              <a:rPr lang="en-US" altLang="en-US" smtClean="0"/>
              <a:t>Inverse Probability Weighting</a:t>
            </a:r>
          </a:p>
        </p:txBody>
      </p:sp>
      <p:graphicFrame>
        <p:nvGraphicFramePr>
          <p:cNvPr id="124931" name="Object 2"/>
          <p:cNvGraphicFramePr>
            <a:graphicFrameLocks noChangeAspect="1"/>
          </p:cNvGraphicFramePr>
          <p:nvPr/>
        </p:nvGraphicFramePr>
        <p:xfrm>
          <a:off x="1447800" y="1295400"/>
          <a:ext cx="6954838" cy="5181600"/>
        </p:xfrm>
        <a:graphic>
          <a:graphicData uri="http://schemas.openxmlformats.org/presentationml/2006/ole">
            <p:oleObj spid="_x0000_s124935" name="Equation" r:id="rId3" imgW="4432300" imgH="3302000" progId="Equation.DSMT4">
              <p:embed/>
            </p:oleObj>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cstate="print"/>
          <a:srcRect/>
          <a:stretch>
            <a:fillRect/>
          </a:stretch>
        </p:blipFill>
        <p:spPr bwMode="auto">
          <a:xfrm>
            <a:off x="152400" y="2590800"/>
            <a:ext cx="8605838" cy="2667000"/>
          </a:xfrm>
          <a:prstGeom prst="rect">
            <a:avLst/>
          </a:prstGeom>
          <a:noFill/>
          <a:ln w="19050">
            <a:noFill/>
            <a:miter lim="800000"/>
            <a:headEnd/>
            <a:tailEnd/>
          </a:ln>
        </p:spPr>
      </p:pic>
      <p:sp>
        <p:nvSpPr>
          <p:cNvPr id="159747" name="Title 2"/>
          <p:cNvSpPr>
            <a:spLocks noGrp="1"/>
          </p:cNvSpPr>
          <p:nvPr>
            <p:ph type="title"/>
          </p:nvPr>
        </p:nvSpPr>
        <p:spPr>
          <a:xfrm>
            <a:off x="381000" y="1219200"/>
            <a:ext cx="8229600" cy="1143000"/>
          </a:xfrm>
        </p:spPr>
        <p:txBody>
          <a:bodyPr/>
          <a:lstStyle/>
          <a:p>
            <a:r>
              <a:rPr lang="en-US" altLang="en-US" dirty="0" smtClean="0"/>
              <a:t>Selection on Observables</a:t>
            </a:r>
            <a:br>
              <a:rPr lang="en-US" altLang="en-US" dirty="0" smtClean="0"/>
            </a:br>
            <a:r>
              <a:rPr lang="en-US" altLang="en-US" dirty="0" smtClean="0"/>
              <a:t>National Supported Work Demonstration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p:cNvPicPr>
            <a:picLocks noChangeAspect="1" noChangeArrowheads="1"/>
          </p:cNvPicPr>
          <p:nvPr/>
        </p:nvPicPr>
        <p:blipFill>
          <a:blip r:embed="rId2" cstate="print"/>
          <a:srcRect/>
          <a:stretch>
            <a:fillRect/>
          </a:stretch>
        </p:blipFill>
        <p:spPr bwMode="auto">
          <a:xfrm>
            <a:off x="1371600" y="1981200"/>
            <a:ext cx="6477000" cy="4295775"/>
          </a:xfrm>
          <a:prstGeom prst="rect">
            <a:avLst/>
          </a:prstGeom>
          <a:noFill/>
          <a:ln w="19050">
            <a:noFill/>
            <a:miter lim="800000"/>
            <a:headEnd/>
            <a:tailEnd/>
          </a:ln>
        </p:spPr>
      </p:pic>
      <p:sp>
        <p:nvSpPr>
          <p:cNvPr id="160771" name="Title 2"/>
          <p:cNvSpPr>
            <a:spLocks noGrp="1"/>
          </p:cNvSpPr>
          <p:nvPr>
            <p:ph type="title"/>
          </p:nvPr>
        </p:nvSpPr>
        <p:spPr>
          <a:xfrm>
            <a:off x="304800" y="685800"/>
            <a:ext cx="8229600" cy="1143000"/>
          </a:xfrm>
        </p:spPr>
        <p:txBody>
          <a:bodyPr/>
          <a:lstStyle/>
          <a:p>
            <a:r>
              <a:rPr lang="en-US" altLang="en-US" smtClean="0"/>
              <a:t>Propensity Score Matching</a:t>
            </a:r>
            <a:br>
              <a:rPr lang="en-US" altLang="en-US" smtClean="0"/>
            </a:br>
            <a:r>
              <a:rPr lang="en-US" altLang="en-US" smtClean="0"/>
              <a:t>A Work Training Application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p:txBody>
          <a:bodyPr/>
          <a:lstStyle/>
          <a:p>
            <a:r>
              <a:rPr lang="en-US" altLang="en-US" smtClean="0"/>
              <a:t>The Data</a:t>
            </a:r>
          </a:p>
        </p:txBody>
      </p:sp>
      <p:pic>
        <p:nvPicPr>
          <p:cNvPr id="161795" name="Picture 2"/>
          <p:cNvPicPr>
            <a:picLocks noChangeAspect="1" noChangeArrowheads="1"/>
          </p:cNvPicPr>
          <p:nvPr/>
        </p:nvPicPr>
        <p:blipFill>
          <a:blip r:embed="rId2" cstate="print"/>
          <a:srcRect/>
          <a:stretch>
            <a:fillRect/>
          </a:stretch>
        </p:blipFill>
        <p:spPr bwMode="auto">
          <a:xfrm>
            <a:off x="381000" y="2057400"/>
            <a:ext cx="8523288" cy="4038600"/>
          </a:xfrm>
          <a:prstGeom prst="rect">
            <a:avLst/>
          </a:prstGeom>
          <a:noFill/>
          <a:ln w="19050">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p:txBody>
          <a:bodyPr/>
          <a:lstStyle/>
          <a:p>
            <a:r>
              <a:rPr lang="en-US" altLang="en-US" smtClean="0"/>
              <a:t>Naïve Comparison of Means</a:t>
            </a:r>
          </a:p>
        </p:txBody>
      </p:sp>
      <p:pic>
        <p:nvPicPr>
          <p:cNvPr id="162819" name="Picture 2"/>
          <p:cNvPicPr>
            <a:picLocks noChangeAspect="1" noChangeArrowheads="1"/>
          </p:cNvPicPr>
          <p:nvPr/>
        </p:nvPicPr>
        <p:blipFill>
          <a:blip r:embed="rId2" cstate="print"/>
          <a:srcRect/>
          <a:stretch>
            <a:fillRect/>
          </a:stretch>
        </p:blipFill>
        <p:spPr bwMode="auto">
          <a:xfrm>
            <a:off x="762000" y="2819400"/>
            <a:ext cx="6831013" cy="1981200"/>
          </a:xfrm>
          <a:prstGeom prst="rect">
            <a:avLst/>
          </a:prstGeom>
          <a:noFill/>
          <a:ln w="19050">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p:cNvSpPr>
            <a:spLocks noGrp="1"/>
          </p:cNvSpPr>
          <p:nvPr>
            <p:ph type="title"/>
          </p:nvPr>
        </p:nvSpPr>
        <p:spPr/>
        <p:txBody>
          <a:bodyPr/>
          <a:lstStyle/>
          <a:p>
            <a:r>
              <a:rPr lang="en-US" altLang="en-US" smtClean="0"/>
              <a:t>Treatment Effect Regression</a:t>
            </a:r>
          </a:p>
        </p:txBody>
      </p:sp>
      <p:pic>
        <p:nvPicPr>
          <p:cNvPr id="163843" name="Picture 2"/>
          <p:cNvPicPr>
            <a:picLocks noChangeAspect="1" noChangeArrowheads="1"/>
          </p:cNvPicPr>
          <p:nvPr/>
        </p:nvPicPr>
        <p:blipFill>
          <a:blip r:embed="rId2" cstate="print"/>
          <a:srcRect/>
          <a:stretch>
            <a:fillRect/>
          </a:stretch>
        </p:blipFill>
        <p:spPr bwMode="auto">
          <a:xfrm>
            <a:off x="838200" y="1905000"/>
            <a:ext cx="7281863" cy="4495800"/>
          </a:xfrm>
          <a:prstGeom prst="rect">
            <a:avLst/>
          </a:prstGeom>
          <a:noFill/>
          <a:ln w="19050">
            <a:noFill/>
            <a:miter lim="800000"/>
            <a:headEnd/>
            <a:tailEnd/>
          </a:ln>
        </p:spPr>
      </p:pic>
      <p:cxnSp>
        <p:nvCxnSpPr>
          <p:cNvPr id="163844" name="Straight Arrow Connector 4"/>
          <p:cNvCxnSpPr>
            <a:cxnSpLocks noChangeShapeType="1"/>
          </p:cNvCxnSpPr>
          <p:nvPr/>
        </p:nvCxnSpPr>
        <p:spPr bwMode="auto">
          <a:xfrm>
            <a:off x="304800" y="6210300"/>
            <a:ext cx="914400" cy="0"/>
          </a:xfrm>
          <a:prstGeom prst="straightConnector1">
            <a:avLst/>
          </a:prstGeom>
          <a:noFill/>
          <a:ln w="38100" algn="ctr">
            <a:solidFill>
              <a:srgbClr val="FF0000"/>
            </a:solidFill>
            <a:round/>
            <a:headEnd/>
            <a:tailEnd type="arrow" w="med" len="med"/>
          </a:ln>
        </p:spPr>
      </p:cxn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r>
              <a:rPr lang="en-US" altLang="en-US" smtClean="0"/>
              <a:t>Extension – Treatment Effect</a:t>
            </a:r>
          </a:p>
        </p:txBody>
      </p:sp>
      <p:graphicFrame>
        <p:nvGraphicFramePr>
          <p:cNvPr id="164867" name="Object 3"/>
          <p:cNvGraphicFramePr>
            <a:graphicFrameLocks noGrp="1" noChangeAspect="1"/>
          </p:cNvGraphicFramePr>
          <p:nvPr>
            <p:ph idx="1"/>
          </p:nvPr>
        </p:nvGraphicFramePr>
        <p:xfrm>
          <a:off x="1622425" y="1905000"/>
          <a:ext cx="5689600" cy="4249738"/>
        </p:xfrm>
        <a:graphic>
          <a:graphicData uri="http://schemas.openxmlformats.org/presentationml/2006/ole">
            <p:oleObj spid="_x0000_s164871" name="Equation" r:id="rId4" imgW="4216400" imgH="3149600" progId="Equation.DSMT4">
              <p:embed/>
            </p:oleObj>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p:cNvSpPr>
            <a:spLocks noGrp="1"/>
          </p:cNvSpPr>
          <p:nvPr>
            <p:ph type="title"/>
          </p:nvPr>
        </p:nvSpPr>
        <p:spPr>
          <a:xfrm>
            <a:off x="457200" y="533400"/>
            <a:ext cx="8229600" cy="914400"/>
          </a:xfrm>
        </p:spPr>
        <p:txBody>
          <a:bodyPr/>
          <a:lstStyle/>
          <a:p>
            <a:r>
              <a:rPr lang="en-US" altLang="en-US" smtClean="0"/>
              <a:t>Heckman Model</a:t>
            </a:r>
          </a:p>
        </p:txBody>
      </p:sp>
      <p:pic>
        <p:nvPicPr>
          <p:cNvPr id="166915" name="Picture 2"/>
          <p:cNvPicPr>
            <a:picLocks noChangeAspect="1" noChangeArrowheads="1"/>
          </p:cNvPicPr>
          <p:nvPr/>
        </p:nvPicPr>
        <p:blipFill>
          <a:blip r:embed="rId2" cstate="print"/>
          <a:srcRect/>
          <a:stretch>
            <a:fillRect/>
          </a:stretch>
        </p:blipFill>
        <p:spPr bwMode="auto">
          <a:xfrm>
            <a:off x="2057400" y="1447800"/>
            <a:ext cx="6324600" cy="4816475"/>
          </a:xfrm>
          <a:prstGeom prst="rect">
            <a:avLst/>
          </a:prstGeom>
          <a:noFill/>
          <a:ln w="19050">
            <a:noFill/>
            <a:miter lim="800000"/>
            <a:headEnd/>
            <a:tailEnd/>
          </a:ln>
        </p:spPr>
      </p:pic>
      <p:sp>
        <p:nvSpPr>
          <p:cNvPr id="166916" name="TextBox 3"/>
          <p:cNvSpPr txBox="1">
            <a:spLocks noChangeArrowheads="1"/>
          </p:cNvSpPr>
          <p:nvPr/>
        </p:nvSpPr>
        <p:spPr bwMode="auto">
          <a:xfrm>
            <a:off x="152400" y="2667000"/>
            <a:ext cx="1752600" cy="2032000"/>
          </a:xfrm>
          <a:prstGeom prst="rect">
            <a:avLst/>
          </a:prstGeom>
          <a:noFill/>
          <a:ln w="9525">
            <a:noFill/>
            <a:miter lim="800000"/>
            <a:headEnd/>
            <a:tailEnd/>
          </a:ln>
        </p:spPr>
        <p:txBody>
          <a:bodyPr>
            <a:spAutoFit/>
          </a:bodyPr>
          <a:lstStyle/>
          <a:p>
            <a:r>
              <a:rPr lang="en-US" altLang="en-US"/>
              <a:t>Underlying Probit equation for T has the same exogenous variables as the regression.  No “exclusions.”</a:t>
            </a:r>
          </a:p>
        </p:txBody>
      </p:sp>
      <p:cxnSp>
        <p:nvCxnSpPr>
          <p:cNvPr id="166917" name="Straight Arrow Connector 4"/>
          <p:cNvCxnSpPr>
            <a:cxnSpLocks noChangeShapeType="1"/>
          </p:cNvCxnSpPr>
          <p:nvPr/>
        </p:nvCxnSpPr>
        <p:spPr bwMode="auto">
          <a:xfrm>
            <a:off x="1143000" y="6070600"/>
            <a:ext cx="914400" cy="0"/>
          </a:xfrm>
          <a:prstGeom prst="straightConnector1">
            <a:avLst/>
          </a:prstGeom>
          <a:noFill/>
          <a:ln w="38100" algn="ctr">
            <a:solidFill>
              <a:srgbClr val="FF0000"/>
            </a:solidFill>
            <a:round/>
            <a:headEnd/>
            <a:tailEnd type="arrow" w="med" len="med"/>
          </a:ln>
        </p:spPr>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p:cNvPicPr>
            <a:picLocks noChangeAspect="1" noChangeArrowheads="1"/>
          </p:cNvPicPr>
          <p:nvPr/>
        </p:nvPicPr>
        <p:blipFill>
          <a:blip r:embed="rId2" cstate="print"/>
          <a:srcRect/>
          <a:stretch>
            <a:fillRect/>
          </a:stretch>
        </p:blipFill>
        <p:spPr bwMode="auto">
          <a:xfrm>
            <a:off x="457200" y="762000"/>
            <a:ext cx="8062913" cy="5410200"/>
          </a:xfrm>
          <a:prstGeom prst="rect">
            <a:avLst/>
          </a:prstGeom>
          <a:noFill/>
          <a:ln w="19050">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r>
              <a:rPr lang="en-US" altLang="en-US" smtClean="0"/>
              <a:t>FIML Estimation</a:t>
            </a:r>
          </a:p>
        </p:txBody>
      </p:sp>
      <p:graphicFrame>
        <p:nvGraphicFramePr>
          <p:cNvPr id="168963" name="Object 4"/>
          <p:cNvGraphicFramePr>
            <a:graphicFrameLocks noChangeAspect="1"/>
          </p:cNvGraphicFramePr>
          <p:nvPr/>
        </p:nvGraphicFramePr>
        <p:xfrm>
          <a:off x="981075" y="2057400"/>
          <a:ext cx="7334250" cy="4191000"/>
        </p:xfrm>
        <a:graphic>
          <a:graphicData uri="http://schemas.openxmlformats.org/presentationml/2006/ole">
            <p:oleObj spid="_x0000_s168967" name="Equation" r:id="rId4" imgW="4889500" imgH="2794000" progId="Equation.DSMT4">
              <p:embed/>
            </p:oleObj>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p:cNvPicPr>
            <a:picLocks noChangeAspect="1" noChangeArrowheads="1"/>
          </p:cNvPicPr>
          <p:nvPr/>
        </p:nvPicPr>
        <p:blipFill>
          <a:blip r:embed="rId2" cstate="print"/>
          <a:srcRect/>
          <a:stretch>
            <a:fillRect/>
          </a:stretch>
        </p:blipFill>
        <p:spPr bwMode="auto">
          <a:xfrm>
            <a:off x="747713" y="957263"/>
            <a:ext cx="7648575" cy="4943475"/>
          </a:xfrm>
          <a:prstGeom prst="rect">
            <a:avLst/>
          </a:prstGeom>
          <a:noFill/>
          <a:ln w="19050">
            <a:noFill/>
            <a:miter lim="800000"/>
            <a:headEnd/>
            <a:tailEnd/>
          </a:ln>
        </p:spPr>
      </p:pic>
      <p:cxnSp>
        <p:nvCxnSpPr>
          <p:cNvPr id="171011" name="Straight Arrow Connector 2"/>
          <p:cNvCxnSpPr>
            <a:cxnSpLocks noChangeShapeType="1"/>
          </p:cNvCxnSpPr>
          <p:nvPr/>
        </p:nvCxnSpPr>
        <p:spPr bwMode="auto">
          <a:xfrm>
            <a:off x="381000" y="5334000"/>
            <a:ext cx="914400" cy="0"/>
          </a:xfrm>
          <a:prstGeom prst="straightConnector1">
            <a:avLst/>
          </a:prstGeom>
          <a:noFill/>
          <a:ln w="38100" algn="ctr">
            <a:solidFill>
              <a:srgbClr val="FF0000"/>
            </a:solidFill>
            <a:round/>
            <a:headEnd/>
            <a:tailEnd type="arrow" w="med" len="med"/>
          </a:ln>
        </p:spPr>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p:cNvPicPr>
            <a:picLocks noChangeAspect="1" noChangeArrowheads="1"/>
          </p:cNvPicPr>
          <p:nvPr/>
        </p:nvPicPr>
        <p:blipFill>
          <a:blip r:embed="rId3" cstate="print"/>
          <a:srcRect/>
          <a:stretch>
            <a:fillRect/>
          </a:stretch>
        </p:blipFill>
        <p:spPr bwMode="auto">
          <a:xfrm>
            <a:off x="38100" y="990600"/>
            <a:ext cx="8982075" cy="2124075"/>
          </a:xfrm>
          <a:prstGeom prst="rect">
            <a:avLst/>
          </a:prstGeom>
          <a:noFill/>
          <a:ln w="19050">
            <a:noFill/>
            <a:miter lim="800000"/>
            <a:headEnd/>
            <a:tailEnd/>
          </a:ln>
        </p:spPr>
      </p:pic>
      <p:pic>
        <p:nvPicPr>
          <p:cNvPr id="172035" name="Picture 3"/>
          <p:cNvPicPr>
            <a:picLocks noChangeAspect="1" noChangeArrowheads="1"/>
          </p:cNvPicPr>
          <p:nvPr/>
        </p:nvPicPr>
        <p:blipFill>
          <a:blip r:embed="rId4" cstate="print"/>
          <a:srcRect/>
          <a:stretch>
            <a:fillRect/>
          </a:stretch>
        </p:blipFill>
        <p:spPr bwMode="auto">
          <a:xfrm>
            <a:off x="171450" y="4267200"/>
            <a:ext cx="8972550" cy="2409825"/>
          </a:xfrm>
          <a:prstGeom prst="rect">
            <a:avLst/>
          </a:prstGeom>
          <a:noFill/>
          <a:ln w="19050">
            <a:noFill/>
            <a:miter lim="800000"/>
            <a:headEnd/>
            <a:tailEnd/>
          </a:ln>
        </p:spPr>
      </p:pic>
      <p:graphicFrame>
        <p:nvGraphicFramePr>
          <p:cNvPr id="172036" name="Object 1"/>
          <p:cNvGraphicFramePr>
            <a:graphicFrameLocks noChangeAspect="1"/>
          </p:cNvGraphicFramePr>
          <p:nvPr/>
        </p:nvGraphicFramePr>
        <p:xfrm>
          <a:off x="1947863" y="3216275"/>
          <a:ext cx="5419725" cy="874713"/>
        </p:xfrm>
        <a:graphic>
          <a:graphicData uri="http://schemas.openxmlformats.org/presentationml/2006/ole">
            <p:oleObj spid="_x0000_s172040" name="Equation" r:id="rId5" imgW="2832100" imgH="457200" progId="Equation.DSMT4">
              <p:embed/>
            </p:oleObj>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p:cNvPicPr>
            <a:picLocks noChangeAspect="1" noChangeArrowheads="1"/>
          </p:cNvPicPr>
          <p:nvPr/>
        </p:nvPicPr>
        <p:blipFill>
          <a:blip r:embed="rId2" cstate="print"/>
          <a:srcRect/>
          <a:stretch>
            <a:fillRect/>
          </a:stretch>
        </p:blipFill>
        <p:spPr bwMode="auto">
          <a:xfrm>
            <a:off x="228600" y="838200"/>
            <a:ext cx="8743950" cy="5580063"/>
          </a:xfrm>
          <a:prstGeom prst="rect">
            <a:avLst/>
          </a:prstGeom>
          <a:noFill/>
          <a:ln w="19050">
            <a:noFill/>
            <a:miter lim="800000"/>
            <a:headEnd/>
            <a:tailEnd/>
          </a:ln>
        </p:spPr>
      </p:pic>
      <p:sp>
        <p:nvSpPr>
          <p:cNvPr id="173059" name="Oval 2"/>
          <p:cNvSpPr>
            <a:spLocks noChangeArrowheads="1"/>
          </p:cNvSpPr>
          <p:nvPr/>
        </p:nvSpPr>
        <p:spPr bwMode="auto">
          <a:xfrm>
            <a:off x="3810000" y="2286000"/>
            <a:ext cx="2057400" cy="990600"/>
          </a:xfrm>
          <a:prstGeom prst="ellipse">
            <a:avLst/>
          </a:prstGeom>
          <a:solidFill>
            <a:srgbClr val="FF0000">
              <a:alpha val="16862"/>
            </a:srgbClr>
          </a:solidFill>
          <a:ln w="19050" algn="ctr">
            <a:solidFill>
              <a:schemeClr val="tx1"/>
            </a:solidFill>
            <a:round/>
            <a:headEnd/>
            <a:tailEnd/>
          </a:ln>
        </p:spPr>
        <p:txBody>
          <a:bodyPr wrap="none"/>
          <a:lstStyle/>
          <a:p>
            <a:endParaRPr lang="en-US"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p:cNvSpPr>
            <a:spLocks noGrp="1"/>
          </p:cNvSpPr>
          <p:nvPr>
            <p:ph type="title"/>
          </p:nvPr>
        </p:nvSpPr>
        <p:spPr/>
        <p:txBody>
          <a:bodyPr/>
          <a:lstStyle/>
          <a:p>
            <a:r>
              <a:rPr lang="en-US" altLang="en-US" smtClean="0"/>
              <a:t>Logit Based Propensity Scores</a:t>
            </a:r>
          </a:p>
        </p:txBody>
      </p:sp>
      <p:pic>
        <p:nvPicPr>
          <p:cNvPr id="174083" name="Picture 3"/>
          <p:cNvPicPr>
            <a:picLocks noChangeAspect="1" noChangeArrowheads="1"/>
          </p:cNvPicPr>
          <p:nvPr/>
        </p:nvPicPr>
        <p:blipFill>
          <a:blip r:embed="rId2" cstate="print"/>
          <a:srcRect/>
          <a:stretch>
            <a:fillRect/>
          </a:stretch>
        </p:blipFill>
        <p:spPr bwMode="auto">
          <a:xfrm>
            <a:off x="685800" y="1905000"/>
            <a:ext cx="8275638" cy="4114800"/>
          </a:xfrm>
          <a:prstGeom prst="rect">
            <a:avLst/>
          </a:prstGeom>
          <a:noFill/>
          <a:ln w="19050">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p:cNvSpPr>
            <a:spLocks noGrp="1"/>
          </p:cNvSpPr>
          <p:nvPr>
            <p:ph type="title"/>
          </p:nvPr>
        </p:nvSpPr>
        <p:spPr/>
        <p:txBody>
          <a:bodyPr/>
          <a:lstStyle/>
          <a:p>
            <a:r>
              <a:rPr lang="en-US" altLang="en-US" smtClean="0"/>
              <a:t>Matching Based On Propensities</a:t>
            </a:r>
          </a:p>
        </p:txBody>
      </p:sp>
      <p:pic>
        <p:nvPicPr>
          <p:cNvPr id="175107" name="Picture 2"/>
          <p:cNvPicPr>
            <a:picLocks noChangeAspect="1" noChangeArrowheads="1"/>
          </p:cNvPicPr>
          <p:nvPr/>
        </p:nvPicPr>
        <p:blipFill>
          <a:blip r:embed="rId2" cstate="print"/>
          <a:srcRect/>
          <a:stretch>
            <a:fillRect/>
          </a:stretch>
        </p:blipFill>
        <p:spPr bwMode="auto">
          <a:xfrm>
            <a:off x="1828800" y="2057400"/>
            <a:ext cx="6138863" cy="4343400"/>
          </a:xfrm>
          <a:prstGeom prst="rect">
            <a:avLst/>
          </a:prstGeom>
          <a:noFill/>
          <a:ln w="19050">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1"/>
          <p:cNvSpPr>
            <a:spLocks noGrp="1"/>
          </p:cNvSpPr>
          <p:nvPr>
            <p:ph type="title"/>
          </p:nvPr>
        </p:nvSpPr>
        <p:spPr>
          <a:xfrm>
            <a:off x="457200" y="914400"/>
            <a:ext cx="8229600" cy="1143000"/>
          </a:xfrm>
        </p:spPr>
        <p:txBody>
          <a:bodyPr/>
          <a:lstStyle/>
          <a:p>
            <a:r>
              <a:rPr lang="en-US" altLang="en-US" smtClean="0"/>
              <a:t>Estimated Treatment Effect</a:t>
            </a:r>
            <a:br>
              <a:rPr lang="en-US" altLang="en-US" smtClean="0"/>
            </a:br>
            <a:r>
              <a:rPr lang="en-US" altLang="en-US" smtClean="0"/>
              <a:t>Simple Pairwise Matching</a:t>
            </a:r>
          </a:p>
        </p:txBody>
      </p:sp>
      <p:pic>
        <p:nvPicPr>
          <p:cNvPr id="176131" name="Picture 2"/>
          <p:cNvPicPr>
            <a:picLocks noChangeAspect="1" noChangeArrowheads="1"/>
          </p:cNvPicPr>
          <p:nvPr/>
        </p:nvPicPr>
        <p:blipFill>
          <a:blip r:embed="rId2" cstate="print"/>
          <a:srcRect/>
          <a:stretch>
            <a:fillRect/>
          </a:stretch>
        </p:blipFill>
        <p:spPr bwMode="auto">
          <a:xfrm>
            <a:off x="381000" y="2286000"/>
            <a:ext cx="8339138" cy="3429000"/>
          </a:xfrm>
          <a:prstGeom prst="rect">
            <a:avLst/>
          </a:prstGeom>
          <a:noFill/>
          <a:ln w="19050">
            <a:noFill/>
            <a:miter lim="800000"/>
            <a:headEnd/>
            <a:tailEnd/>
          </a:ln>
        </p:spPr>
      </p:pic>
      <p:sp>
        <p:nvSpPr>
          <p:cNvPr id="176132" name="Rectangle 3"/>
          <p:cNvSpPr>
            <a:spLocks noChangeArrowheads="1"/>
          </p:cNvSpPr>
          <p:nvPr/>
        </p:nvSpPr>
        <p:spPr bwMode="auto">
          <a:xfrm>
            <a:off x="381000" y="2895600"/>
            <a:ext cx="8305800" cy="304800"/>
          </a:xfrm>
          <a:prstGeom prst="rect">
            <a:avLst/>
          </a:prstGeom>
          <a:noFill/>
          <a:ln w="28575" algn="ctr">
            <a:solidFill>
              <a:srgbClr val="FF0000"/>
            </a:solidFill>
            <a:round/>
            <a:headEnd/>
            <a:tailEnd/>
          </a:ln>
        </p:spPr>
        <p:txBody>
          <a:bodyPr wrap="none"/>
          <a:lstStyle/>
          <a:p>
            <a:endParaRPr lang="en-US" altLang="en-US"/>
          </a:p>
        </p:txBody>
      </p:sp>
    </p:spTree>
  </p:cSld>
  <p:clrMapOvr>
    <a:masterClrMapping/>
  </p:clrMapOvr>
</p:sld>
</file>

<file path=ppt/theme/theme1.xml><?xml version="1.0" encoding="utf-8"?>
<a:theme xmlns:a="http://schemas.openxmlformats.org/drawingml/2006/main" name="3_Quadrant">
  <a:themeElements>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1_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1_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1_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1_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1_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1_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1_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15299</TotalTime>
  <Words>2045</Words>
  <Application>Microsoft Office PowerPoint</Application>
  <PresentationFormat>On-screen Show (4:3)</PresentationFormat>
  <Paragraphs>277</Paragraphs>
  <Slides>80</Slides>
  <Notes>25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80</vt:i4>
      </vt:variant>
    </vt:vector>
  </HeadingPairs>
  <TitlesOfParts>
    <vt:vector size="83" baseType="lpstr">
      <vt:lpstr>3_Quadrant</vt:lpstr>
      <vt:lpstr>Equation</vt:lpstr>
      <vt:lpstr>Bitmap Image</vt:lpstr>
      <vt:lpstr>Econometric Analysis of Panel Data</vt:lpstr>
      <vt:lpstr>Econometric Analysis of Panel Data</vt:lpstr>
      <vt:lpstr>Slide 3</vt:lpstr>
      <vt:lpstr>Dueling Selection Biases –  From two emails, same day.</vt:lpstr>
      <vt:lpstr>Selection on Observables (JW 2010, p.791)</vt:lpstr>
      <vt:lpstr>The Crucial Element</vt:lpstr>
      <vt:lpstr>A Sample Selection Model</vt:lpstr>
      <vt:lpstr>Canonical Sample Selection Model</vt:lpstr>
      <vt:lpstr>Applications</vt:lpstr>
      <vt:lpstr>Estimation of the Selection Model</vt:lpstr>
      <vt:lpstr>Heckman’s Model</vt:lpstr>
      <vt:lpstr>Two Step Estimation</vt:lpstr>
      <vt:lpstr>Slide 13</vt:lpstr>
      <vt:lpstr>FIML Estimation</vt:lpstr>
      <vt:lpstr>Occam’s (Semi)parametric Razor</vt:lpstr>
      <vt:lpstr>Classic Application</vt:lpstr>
      <vt:lpstr>Selection Equation</vt:lpstr>
      <vt:lpstr>Heckman Estimator and MLE</vt:lpstr>
      <vt:lpstr>Extension – Treatment Effect</vt:lpstr>
      <vt:lpstr>Exponential Regression Sample Selection</vt:lpstr>
      <vt:lpstr>Slide 21</vt:lpstr>
      <vt:lpstr>Extensions – Binary Data</vt:lpstr>
      <vt:lpstr>Panel Data and Selection</vt:lpstr>
      <vt:lpstr>Panel Data and Sample Selection Models: A Nonlinear Time Series</vt:lpstr>
      <vt:lpstr>Panel Data Sample Selection Models</vt:lpstr>
      <vt:lpstr>Zabel – Economics Letters (1992)</vt:lpstr>
      <vt:lpstr>Selection with Fixed Effects</vt:lpstr>
      <vt:lpstr>Practical Complications</vt:lpstr>
      <vt:lpstr>Simulation</vt:lpstr>
      <vt:lpstr>Correlated Effects</vt:lpstr>
      <vt:lpstr>Conditional Means</vt:lpstr>
      <vt:lpstr>A Feasible Estimator</vt:lpstr>
      <vt:lpstr>Estimation</vt:lpstr>
      <vt:lpstr>Kyriazidou - Semiparametrics</vt:lpstr>
      <vt:lpstr>Bias Corrections</vt:lpstr>
      <vt:lpstr>Postscript</vt:lpstr>
      <vt:lpstr>A Panel Data Model</vt:lpstr>
      <vt:lpstr>Simulated Log Likelihood </vt:lpstr>
      <vt:lpstr>Slide 39</vt:lpstr>
      <vt:lpstr>Slide 40</vt:lpstr>
      <vt:lpstr>Attrition</vt:lpstr>
      <vt:lpstr>Application of a Two Period Model</vt:lpstr>
      <vt:lpstr>Slide 43</vt:lpstr>
      <vt:lpstr>QOL Study</vt:lpstr>
      <vt:lpstr>Dealing with Attrition</vt:lpstr>
      <vt:lpstr>An Early Attrition Model</vt:lpstr>
      <vt:lpstr>Methods of Estimating the Attrition Model</vt:lpstr>
      <vt:lpstr>Selection Model</vt:lpstr>
      <vt:lpstr>Maximum Likelihood</vt:lpstr>
      <vt:lpstr>Slide 50</vt:lpstr>
      <vt:lpstr>A Model of Attrition</vt:lpstr>
      <vt:lpstr>Attrition Model</vt:lpstr>
      <vt:lpstr>Selection Equation</vt:lpstr>
      <vt:lpstr>Estimation Using One Wave</vt:lpstr>
      <vt:lpstr>One Wave Model</vt:lpstr>
      <vt:lpstr>Maximum Likelihood Estimation</vt:lpstr>
      <vt:lpstr>Testing for Selection?</vt:lpstr>
      <vt:lpstr>A Dynamic Ordered Probit Model</vt:lpstr>
      <vt:lpstr>Random Effects Dynamic  Ordered Probit Model</vt:lpstr>
      <vt:lpstr>A Study of Health Status in the Presence of Attrition</vt:lpstr>
      <vt:lpstr>Attrition</vt:lpstr>
      <vt:lpstr>Testing for Attrition Bias</vt:lpstr>
      <vt:lpstr>Attrition Model with IP Weights</vt:lpstr>
      <vt:lpstr>Probability Weighting Estimators</vt:lpstr>
      <vt:lpstr>Inverse Probability Weighting</vt:lpstr>
      <vt:lpstr>Selection on Observables National Supported Work Demonstration</vt:lpstr>
      <vt:lpstr>Propensity Score Matching A Work Training Application</vt:lpstr>
      <vt:lpstr>The Data</vt:lpstr>
      <vt:lpstr>Naïve Comparison of Means</vt:lpstr>
      <vt:lpstr>Treatment Effect Regression</vt:lpstr>
      <vt:lpstr>Extension – Treatment Effect</vt:lpstr>
      <vt:lpstr>Heckman Model</vt:lpstr>
      <vt:lpstr>Slide 73</vt:lpstr>
      <vt:lpstr>FIML Estimation</vt:lpstr>
      <vt:lpstr>Slide 75</vt:lpstr>
      <vt:lpstr>Slide 76</vt:lpstr>
      <vt:lpstr>Slide 77</vt:lpstr>
      <vt:lpstr>Logit Based Propensity Scores</vt:lpstr>
      <vt:lpstr>Matching Based On Propensities</vt:lpstr>
      <vt:lpstr>Estimated Treatment Effect Simple Pairwise Matching</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BG</cp:lastModifiedBy>
  <cp:revision>167</cp:revision>
  <dcterms:created xsi:type="dcterms:W3CDTF">2001-06-17T19:05:03Z</dcterms:created>
  <dcterms:modified xsi:type="dcterms:W3CDTF">2019-12-22T20:55:50Z</dcterms:modified>
</cp:coreProperties>
</file>