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43"/>
  </p:notesMasterIdLst>
  <p:handoutMasterIdLst>
    <p:handoutMasterId r:id="rId44"/>
  </p:handoutMasterIdLst>
  <p:sldIdLst>
    <p:sldId id="507" r:id="rId2"/>
    <p:sldId id="506" r:id="rId3"/>
    <p:sldId id="508" r:id="rId4"/>
    <p:sldId id="439" r:id="rId5"/>
    <p:sldId id="437" r:id="rId6"/>
    <p:sldId id="438" r:id="rId7"/>
    <p:sldId id="453" r:id="rId8"/>
    <p:sldId id="440" r:id="rId9"/>
    <p:sldId id="441" r:id="rId10"/>
    <p:sldId id="442" r:id="rId11"/>
    <p:sldId id="443" r:id="rId12"/>
    <p:sldId id="444" r:id="rId13"/>
    <p:sldId id="454" r:id="rId14"/>
    <p:sldId id="446" r:id="rId15"/>
    <p:sldId id="455" r:id="rId16"/>
    <p:sldId id="445" r:id="rId17"/>
    <p:sldId id="447" r:id="rId18"/>
    <p:sldId id="449" r:id="rId19"/>
    <p:sldId id="499" r:id="rId20"/>
    <p:sldId id="456" r:id="rId21"/>
    <p:sldId id="500" r:id="rId22"/>
    <p:sldId id="501" r:id="rId23"/>
    <p:sldId id="502" r:id="rId24"/>
    <p:sldId id="457" r:id="rId25"/>
    <p:sldId id="458" r:id="rId26"/>
    <p:sldId id="459" r:id="rId27"/>
    <p:sldId id="460" r:id="rId28"/>
    <p:sldId id="462" r:id="rId29"/>
    <p:sldId id="461" r:id="rId30"/>
    <p:sldId id="515" r:id="rId31"/>
    <p:sldId id="516" r:id="rId32"/>
    <p:sldId id="518" r:id="rId33"/>
    <p:sldId id="519" r:id="rId34"/>
    <p:sldId id="521" r:id="rId35"/>
    <p:sldId id="510" r:id="rId36"/>
    <p:sldId id="511" r:id="rId37"/>
    <p:sldId id="512" r:id="rId38"/>
    <p:sldId id="520" r:id="rId39"/>
    <p:sldId id="517" r:id="rId40"/>
    <p:sldId id="513" r:id="rId41"/>
    <p:sldId id="514" r:id="rId4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CCECFF"/>
    <a:srgbClr val="FF3300"/>
    <a:srgbClr val="0066FF"/>
    <a:srgbClr val="0099FF"/>
    <a:srgbClr val="3399FF"/>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61" autoAdjust="0"/>
    <p:restoredTop sz="94636" autoAdjust="0"/>
  </p:normalViewPr>
  <p:slideViewPr>
    <p:cSldViewPr>
      <p:cViewPr varScale="1">
        <p:scale>
          <a:sx n="80" d="100"/>
          <a:sy n="80" d="100"/>
        </p:scale>
        <p:origin x="-1867" y="-7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398"/>
    </p:cViewPr>
  </p:sorterViewPr>
  <p:notesViewPr>
    <p:cSldViewPr>
      <p:cViewPr varScale="1">
        <p:scale>
          <a:sx n="64" d="100"/>
          <a:sy n="64" d="100"/>
        </p:scale>
        <p:origin x="-3144" y="-7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490EBA30-A48A-4D64-8048-EBEA21E63E65}"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34DC1FF7-99DD-4D4D-948F-6FE0B32CF43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697E42EA-DA82-4A4A-B7AE-D154B56C329D}"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F679075A-D112-4B47-AD28-CC0E73CE23DF}" type="slidenum">
              <a:rPr lang="en-US" altLang="en-US"/>
              <a:pPr/>
              <a:t>4</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A01933A9-DE5D-4EB2-937D-4C2271B654B0}" type="slidenum">
              <a:rPr lang="en-US" altLang="en-US"/>
              <a:pPr/>
              <a:t>5</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8D203A5A-93E8-4B85-BDE0-085EAF3DEDA4}" type="slidenum">
              <a:rPr lang="en-US" altLang="en-US"/>
              <a:pPr/>
              <a:t>6</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83AD7032-9A80-4B04-98C9-E2E8200298D6}" type="slidenum">
              <a:rPr lang="en-US" altLang="en-US"/>
              <a:pPr/>
              <a:t>7</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49DBA120-D4D8-4EE8-A422-2490821BFA52}" type="slidenum">
              <a:rPr lang="en-US" altLang="en-US"/>
              <a:pPr/>
              <a:t>8</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CF3471BE-EDBF-4C3A-A932-0DC4D2203EFF}" type="slidenum">
              <a:rPr lang="en-US" altLang="en-US"/>
              <a:pPr/>
              <a:t>9</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92754910-C66E-4D0B-BA89-4C28E6AC201E}" type="slidenum">
              <a:rPr lang="en-US" altLang="en-US"/>
              <a:pPr/>
              <a:t>10</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BDD5C63A-7045-41C1-AB81-8500D6763130}" type="slidenum">
              <a:rPr lang="en-US" altLang="en-US"/>
              <a:pPr/>
              <a:t>11</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C2FA612C-4A4D-4CC6-AFB8-1C51C00854F0}" type="slidenum">
              <a:rPr lang="en-US" altLang="en-US"/>
              <a:pPr/>
              <a:t>12</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B325DF60-62D7-4889-9A09-B7AF37FFE3B5}" type="slidenum">
              <a:rPr lang="en-US" altLang="en-US"/>
              <a:pPr/>
              <a:t>13</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DD4303BC-7128-4A97-8B3F-58B7BD58A108}" type="slidenum">
              <a:rPr lang="en-US" altLang="en-US"/>
              <a:pPr/>
              <a:t>14</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C0598C7C-E500-4393-980D-6B1AEC2D55DB}" type="slidenum">
              <a:rPr lang="en-US" altLang="en-US"/>
              <a:pPr/>
              <a:t>15</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9BAB9E48-A0B5-4355-B36E-64E170E2014D}" type="slidenum">
              <a:rPr lang="en-US" altLang="en-US"/>
              <a:pPr/>
              <a:t>16</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815F7773-A447-4B65-A65C-6B3AECE1CF81}" type="slidenum">
              <a:rPr lang="en-US" altLang="en-US"/>
              <a:pPr/>
              <a:t>17</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40937535-3535-41DD-BAB4-C31D2385BAF5}" type="slidenum">
              <a:rPr lang="en-US" altLang="en-US"/>
              <a:pPr/>
              <a:t>18</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0837B489-662A-4D00-9DFD-CE81ECFD623D}" type="slidenum">
              <a:rPr lang="en-US" altLang="en-US"/>
              <a:pPr/>
              <a:t>20</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D439011-5113-4764-8C18-DC80F13D7190}" type="slidenum">
              <a:rPr lang="en-US" altLang="en-US"/>
              <a:pPr/>
              <a:t>24</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3D55BE84-C21E-4A86-987B-6387D0F55F79}" type="slidenum">
              <a:rPr lang="en-US" altLang="en-US"/>
              <a:pPr/>
              <a:t>25</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7485F32-4B91-4363-960F-9278C0DF4CFD}" type="slidenum">
              <a:rPr lang="en-US" altLang="en-US"/>
              <a:pPr/>
              <a:t>26</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EB313EF1-67A3-48A3-8C28-DE8678523838}" type="slidenum">
              <a:rPr lang="en-US" altLang="en-US"/>
              <a:pPr/>
              <a:t>27</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0DF46D7-E26B-4A25-BEFB-C28B30E716C0}" type="slidenum">
              <a:rPr lang="en-US" altLang="en-US"/>
              <a:pPr/>
              <a:t>28</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9F07381-27AF-4EF5-A938-2EF8635E7179}" type="slidenum">
              <a:rPr lang="en-US" altLang="en-US"/>
              <a:pPr/>
              <a:t>29</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02CF7346-9D9D-4952-93DD-462749027F67}"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0F264BA-CDB9-425D-8739-4E6643F55C60}"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1AB36B6-A74D-4D6A-A474-D65AD9DEE9B1}"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E84AF43-D613-4D88-AE85-92D6C9C4E6F3}"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9A3BCA1-A5FF-4AF7-9AA7-99E6E0EE4378}"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1E9F435-3D36-427D-AF3A-84C06191BDD1}"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3185B88B-128F-415A-A47E-F8ADF6D9725F}"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2D7F23F-BA30-4098-80B0-3527030AD50B}"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A811321-5E98-4925-AA09-86EED5B6A7B5}"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AE03DF4-846A-4398-9F4A-812AFD96AB85}"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BDF6D61-4B98-4FA3-87F2-2576DD7DB1C6}"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CABE4A7-4F77-401F-93F8-64C422121CAD}"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E188260-3D94-4909-BA84-EF81720649D1}"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C6BBAB1E-2CDE-4027-A688-B1771F88DCDA}"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FB38C2A3-FC7E-4ADE-A1F3-A7BAB4E5AB88}"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altLang="en-US" sz="1400" b="1">
                <a:solidFill>
                  <a:schemeClr val="bg1"/>
                </a:solidFill>
                <a:latin typeface="Arial" charset="0"/>
              </a:rPr>
              <a:t>Part 21: Hazard Models </a:t>
            </a:r>
            <a:r>
              <a:rPr lang="en-US" altLang="en-US" sz="1400" b="1" smtClean="0">
                <a:solidFill>
                  <a:schemeClr val="bg1"/>
                </a:solidFill>
                <a:latin typeface="Arial" charset="0"/>
              </a:rPr>
              <a:t>[</a:t>
            </a:r>
            <a:fld id="{847B4A6F-AF2D-466D-81C1-9B891A0A753D}" type="slidenum">
              <a:rPr lang="en-US" altLang="en-US" sz="1400" b="1" smtClean="0">
                <a:solidFill>
                  <a:schemeClr val="bg1"/>
                </a:solidFill>
                <a:latin typeface="Arial" charset="0"/>
              </a:rPr>
              <a:pPr algn="r"/>
              <a:t>‹#›</a:t>
            </a:fld>
            <a:r>
              <a:rPr lang="en-US" altLang="en-US" sz="1400" b="1" smtClean="0">
                <a:solidFill>
                  <a:schemeClr val="bg1"/>
                </a:solidFill>
                <a:latin typeface="Arial" charset="0"/>
              </a:rPr>
              <a:t>/33]</a:t>
            </a:r>
            <a:endParaRPr lang="en-US" altLang="en-US" sz="1400" b="1">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3950"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2.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oleObject" Target="../embeddings/oleObject14.bin"/><Relationship Id="rId4" Type="http://schemas.openxmlformats.org/officeDocument/2006/relationships/image" Target="../media/image29.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Font typeface="Wingdings" pitchFamily="2" charset="2"/>
              <a:buNone/>
            </a:pPr>
            <a:r>
              <a:rPr lang="en-US" altLang="en-US" sz="2000" smtClean="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Placeholder 4"/>
          <p:cNvSpPr>
            <a:spLocks noGrp="1"/>
          </p:cNvSpPr>
          <p:nvPr>
            <p:ph type="body" idx="1"/>
          </p:nvPr>
        </p:nvSpPr>
        <p:spPr>
          <a:xfrm>
            <a:off x="685800" y="2057400"/>
            <a:ext cx="7772400" cy="1500188"/>
          </a:xfrm>
        </p:spPr>
        <p:txBody>
          <a:bodyPr/>
          <a:lstStyle/>
          <a:p>
            <a:pPr algn="ctr"/>
            <a:r>
              <a:rPr lang="en-US" altLang="en-US" sz="3200" b="1" smtClean="0">
                <a:latin typeface="Arial" charset="0"/>
                <a:cs typeface="Arial" charset="0"/>
              </a:rPr>
              <a:t>21.  Hazard and Duration Models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762000" y="838200"/>
            <a:ext cx="7758113" cy="3276600"/>
          </a:xfrm>
          <a:prstGeom prst="rect">
            <a:avLst/>
          </a:prstGeom>
          <a:noFill/>
          <a:ln w="19050">
            <a:noFill/>
            <a:miter lim="800000"/>
            <a:headEnd/>
            <a:tailEnd/>
          </a:ln>
        </p:spPr>
      </p:pic>
      <p:sp>
        <p:nvSpPr>
          <p:cNvPr id="8195" name="TextBox 1"/>
          <p:cNvSpPr txBox="1">
            <a:spLocks noChangeArrowheads="1"/>
          </p:cNvSpPr>
          <p:nvPr/>
        </p:nvSpPr>
        <p:spPr bwMode="auto">
          <a:xfrm>
            <a:off x="823913" y="4267200"/>
            <a:ext cx="7696200" cy="1938338"/>
          </a:xfrm>
          <a:prstGeom prst="rect">
            <a:avLst/>
          </a:prstGeom>
          <a:noFill/>
          <a:ln w="9525">
            <a:noFill/>
            <a:miter lim="800000"/>
            <a:headEnd/>
            <a:tailEnd/>
          </a:ln>
        </p:spPr>
        <p:txBody>
          <a:bodyPr>
            <a:spAutoFit/>
          </a:bodyPr>
          <a:lstStyle/>
          <a:p>
            <a:r>
              <a:rPr lang="en-US" altLang="en-US" sz="2000">
                <a:latin typeface="Arial" charset="0"/>
              </a:rPr>
              <a:t>My recollection of my co-author's description of his problem was something like the following.  We observe people in good health and in bad health, and we want to analyze something about some aspect of a duration problem where we expect the duration is related to health status. Ignoring health status selection would lead to </a:t>
            </a:r>
            <a:r>
              <a:rPr lang="en-US" altLang="en-US" sz="2000" b="1">
                <a:solidFill>
                  <a:srgbClr val="FF0000"/>
                </a:solidFill>
                <a:latin typeface="Arial" charset="0"/>
              </a:rPr>
              <a:t>considerable bias </a:t>
            </a:r>
            <a:r>
              <a:rPr lang="en-US" altLang="en-US" sz="2000">
                <a:latin typeface="Arial" charset="0"/>
              </a:rPr>
              <a:t>in the duration estimation.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Modeling Duration</a:t>
            </a:r>
          </a:p>
        </p:txBody>
      </p:sp>
      <p:sp>
        <p:nvSpPr>
          <p:cNvPr id="9219" name="Rectangle 3"/>
          <p:cNvSpPr>
            <a:spLocks noGrp="1" noChangeArrowheads="1"/>
          </p:cNvSpPr>
          <p:nvPr>
            <p:ph idx="1"/>
          </p:nvPr>
        </p:nvSpPr>
        <p:spPr/>
        <p:txBody>
          <a:bodyPr/>
          <a:lstStyle/>
          <a:p>
            <a:pPr eaLnBrk="1" hangingPunct="1"/>
            <a:r>
              <a:rPr lang="en-US" altLang="en-US" smtClean="0"/>
              <a:t>Time until business failure</a:t>
            </a:r>
          </a:p>
          <a:p>
            <a:pPr eaLnBrk="1" hangingPunct="1"/>
            <a:r>
              <a:rPr lang="en-US" altLang="en-US" smtClean="0"/>
              <a:t>Time until exercise of a warranty</a:t>
            </a:r>
          </a:p>
          <a:p>
            <a:pPr eaLnBrk="1" hangingPunct="1"/>
            <a:r>
              <a:rPr lang="en-US" altLang="en-US" smtClean="0"/>
              <a:t>Length of an unemployment spell</a:t>
            </a:r>
          </a:p>
          <a:p>
            <a:pPr eaLnBrk="1" hangingPunct="1"/>
            <a:r>
              <a:rPr lang="en-US" altLang="en-US" smtClean="0"/>
              <a:t>Length of time between children</a:t>
            </a:r>
          </a:p>
          <a:p>
            <a:pPr eaLnBrk="1" hangingPunct="1"/>
            <a:r>
              <a:rPr lang="en-US" altLang="en-US" smtClean="0"/>
              <a:t>Time between business cycles</a:t>
            </a:r>
          </a:p>
          <a:p>
            <a:pPr eaLnBrk="1" hangingPunct="1"/>
            <a:r>
              <a:rPr lang="en-US" altLang="en-US" smtClean="0"/>
              <a:t>Time between wars or civil insurrections</a:t>
            </a:r>
          </a:p>
          <a:p>
            <a:pPr eaLnBrk="1" hangingPunct="1"/>
            <a:r>
              <a:rPr lang="en-US" altLang="en-US" smtClean="0"/>
              <a:t>Time between policy changes</a:t>
            </a:r>
          </a:p>
          <a:p>
            <a:pPr eaLnBrk="1" hangingPunct="1"/>
            <a:r>
              <a:rPr lang="en-US" altLang="en-US" smtClean="0"/>
              <a:t>Etc.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Hazard Models for Duration</a:t>
            </a:r>
          </a:p>
        </p:txBody>
      </p:sp>
      <p:sp>
        <p:nvSpPr>
          <p:cNvPr id="11267" name="Rectangle 3"/>
          <p:cNvSpPr>
            <a:spLocks noGrp="1" noChangeArrowheads="1"/>
          </p:cNvSpPr>
          <p:nvPr>
            <p:ph idx="1"/>
          </p:nvPr>
        </p:nvSpPr>
        <p:spPr>
          <a:xfrm>
            <a:off x="2057400" y="2057400"/>
            <a:ext cx="5791200" cy="3733800"/>
          </a:xfrm>
        </p:spPr>
        <p:txBody>
          <a:bodyPr/>
          <a:lstStyle/>
          <a:p>
            <a:pPr eaLnBrk="1" hangingPunct="1"/>
            <a:r>
              <a:rPr lang="en-US" altLang="en-US" smtClean="0"/>
              <a:t>Basic hazard rate model</a:t>
            </a:r>
          </a:p>
          <a:p>
            <a:pPr eaLnBrk="1" hangingPunct="1"/>
            <a:r>
              <a:rPr lang="en-US" altLang="en-US" smtClean="0"/>
              <a:t>Parametric models</a:t>
            </a:r>
          </a:p>
          <a:p>
            <a:pPr eaLnBrk="1" hangingPunct="1"/>
            <a:r>
              <a:rPr lang="en-US" altLang="en-US" smtClean="0"/>
              <a:t>Duration dependence</a:t>
            </a:r>
          </a:p>
          <a:p>
            <a:pPr eaLnBrk="1" hangingPunct="1"/>
            <a:r>
              <a:rPr lang="en-US" altLang="en-US" smtClean="0"/>
              <a:t>Censoring</a:t>
            </a:r>
          </a:p>
          <a:p>
            <a:pPr eaLnBrk="1" hangingPunct="1"/>
            <a:r>
              <a:rPr lang="en-US" altLang="en-US" smtClean="0"/>
              <a:t>Time varying covariates</a:t>
            </a:r>
          </a:p>
          <a:p>
            <a:pPr eaLnBrk="1" hangingPunct="1"/>
            <a:r>
              <a:rPr lang="en-US" altLang="en-US" smtClean="0"/>
              <a:t>Sample selection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The Hazard Function</a:t>
            </a:r>
          </a:p>
        </p:txBody>
      </p:sp>
      <p:graphicFrame>
        <p:nvGraphicFramePr>
          <p:cNvPr id="13315" name="Object 4"/>
          <p:cNvGraphicFramePr>
            <a:graphicFrameLocks noChangeAspect="1"/>
          </p:cNvGraphicFramePr>
          <p:nvPr/>
        </p:nvGraphicFramePr>
        <p:xfrm>
          <a:off x="1246188" y="1951038"/>
          <a:ext cx="6907212" cy="4449762"/>
        </p:xfrm>
        <a:graphic>
          <a:graphicData uri="http://schemas.openxmlformats.org/presentationml/2006/ole">
            <p:oleObj spid="_x0000_s13315" name="Equation" r:id="rId4" imgW="4889500" imgH="3149600" progId="Equation.DSMT4">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Hazard Function</a:t>
            </a:r>
          </a:p>
        </p:txBody>
      </p:sp>
      <p:graphicFrame>
        <p:nvGraphicFramePr>
          <p:cNvPr id="15363" name="Object 4"/>
          <p:cNvGraphicFramePr>
            <a:graphicFrameLocks noChangeAspect="1"/>
          </p:cNvGraphicFramePr>
          <p:nvPr/>
        </p:nvGraphicFramePr>
        <p:xfrm>
          <a:off x="2209800" y="2057400"/>
          <a:ext cx="4876800" cy="4308475"/>
        </p:xfrm>
        <a:graphic>
          <a:graphicData uri="http://schemas.openxmlformats.org/presentationml/2006/ole">
            <p:oleObj spid="_x0000_s15363" name="Equation" r:id="rId4" imgW="2616200" imgH="2311400" progId="Equation.DSMT4">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A Simple Hazard Function</a:t>
            </a:r>
          </a:p>
        </p:txBody>
      </p:sp>
      <p:graphicFrame>
        <p:nvGraphicFramePr>
          <p:cNvPr id="17411" name="Object 4"/>
          <p:cNvGraphicFramePr>
            <a:graphicFrameLocks noChangeAspect="1"/>
          </p:cNvGraphicFramePr>
          <p:nvPr/>
        </p:nvGraphicFramePr>
        <p:xfrm>
          <a:off x="1447800" y="1998663"/>
          <a:ext cx="7010400" cy="4173537"/>
        </p:xfrm>
        <a:graphic>
          <a:graphicData uri="http://schemas.openxmlformats.org/presentationml/2006/ole">
            <p:oleObj spid="_x0000_s17411" name="Equation" r:id="rId4" imgW="4521200" imgH="2692400" progId="Equation.DSMT4">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Duration Dependence</a:t>
            </a:r>
          </a:p>
        </p:txBody>
      </p:sp>
      <p:graphicFrame>
        <p:nvGraphicFramePr>
          <p:cNvPr id="19459" name="Object 5"/>
          <p:cNvGraphicFramePr>
            <a:graphicFrameLocks noGrp="1" noChangeAspect="1"/>
          </p:cNvGraphicFramePr>
          <p:nvPr>
            <p:ph idx="1"/>
          </p:nvPr>
        </p:nvGraphicFramePr>
        <p:xfrm>
          <a:off x="1500188" y="1828800"/>
          <a:ext cx="6142037" cy="4302125"/>
        </p:xfrm>
        <a:graphic>
          <a:graphicData uri="http://schemas.openxmlformats.org/presentationml/2006/ole">
            <p:oleObj spid="_x0000_s19459" name="Bitmap Image" r:id="rId4" imgW="6268325" imgH="4390476" progId="PBrush">
              <p:embed/>
            </p:oleObj>
          </a:graphicData>
        </a:graphic>
      </p:graphicFrame>
      <p:graphicFrame>
        <p:nvGraphicFramePr>
          <p:cNvPr id="19460" name="Object 4"/>
          <p:cNvGraphicFramePr>
            <a:graphicFrameLocks noChangeAspect="1"/>
          </p:cNvGraphicFramePr>
          <p:nvPr/>
        </p:nvGraphicFramePr>
        <p:xfrm>
          <a:off x="2133600" y="1676400"/>
          <a:ext cx="5334000" cy="328613"/>
        </p:xfrm>
        <a:graphic>
          <a:graphicData uri="http://schemas.openxmlformats.org/presentationml/2006/ole">
            <p:oleObj spid="_x0000_s19460" name="Equation" r:id="rId5" imgW="3505200" imgH="215900" progId="Equation.DSMT4">
              <p:embed/>
            </p:oleObj>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Parametric Models of Duration</a:t>
            </a:r>
          </a:p>
        </p:txBody>
      </p:sp>
      <p:graphicFrame>
        <p:nvGraphicFramePr>
          <p:cNvPr id="21507" name="Object 4"/>
          <p:cNvGraphicFramePr>
            <a:graphicFrameLocks noChangeAspect="1"/>
          </p:cNvGraphicFramePr>
          <p:nvPr/>
        </p:nvGraphicFramePr>
        <p:xfrm>
          <a:off x="762000" y="2378075"/>
          <a:ext cx="7848600" cy="2879725"/>
        </p:xfrm>
        <a:graphic>
          <a:graphicData uri="http://schemas.openxmlformats.org/presentationml/2006/ole">
            <p:oleObj spid="_x0000_s21507" name="Equation" r:id="rId4" imgW="4914900" imgH="1803400" progId="Equation.DSMT4">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Censoring</a:t>
            </a:r>
          </a:p>
        </p:txBody>
      </p:sp>
      <p:graphicFrame>
        <p:nvGraphicFramePr>
          <p:cNvPr id="23555" name="Object 4"/>
          <p:cNvGraphicFramePr>
            <a:graphicFrameLocks noChangeAspect="1"/>
          </p:cNvGraphicFramePr>
          <p:nvPr/>
        </p:nvGraphicFramePr>
        <p:xfrm>
          <a:off x="1143000" y="2209800"/>
          <a:ext cx="6858000" cy="3124200"/>
        </p:xfrm>
        <a:graphic>
          <a:graphicData uri="http://schemas.openxmlformats.org/presentationml/2006/ole">
            <p:oleObj spid="_x0000_s23555" name="Equation" r:id="rId4" imgW="3429000" imgH="1562100" progId="Equation.DSMT4">
              <p:embed/>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Accelerated Failure Time Models</a:t>
            </a:r>
          </a:p>
        </p:txBody>
      </p:sp>
      <p:graphicFrame>
        <p:nvGraphicFramePr>
          <p:cNvPr id="25603" name="Object 4"/>
          <p:cNvGraphicFramePr>
            <a:graphicFrameLocks noChangeAspect="1"/>
          </p:cNvGraphicFramePr>
          <p:nvPr/>
        </p:nvGraphicFramePr>
        <p:xfrm>
          <a:off x="1169988" y="2347913"/>
          <a:ext cx="6983412" cy="2757487"/>
        </p:xfrm>
        <a:graphic>
          <a:graphicData uri="http://schemas.openxmlformats.org/presentationml/2006/ole">
            <p:oleObj spid="_x0000_s25603" name="Equation" r:id="rId4" imgW="4051300" imgH="1600200" progId="Equation.DSMT4">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Proportional Hazards Models</a:t>
            </a:r>
          </a:p>
        </p:txBody>
      </p:sp>
      <p:graphicFrame>
        <p:nvGraphicFramePr>
          <p:cNvPr id="27651" name="Object 4"/>
          <p:cNvGraphicFramePr>
            <a:graphicFrameLocks noChangeAspect="1"/>
          </p:cNvGraphicFramePr>
          <p:nvPr/>
        </p:nvGraphicFramePr>
        <p:xfrm>
          <a:off x="1371600" y="2209800"/>
          <a:ext cx="7086600" cy="2192338"/>
        </p:xfrm>
        <a:graphic>
          <a:graphicData uri="http://schemas.openxmlformats.org/presentationml/2006/ole">
            <p:oleObj spid="_x0000_s27651" name="Equation" r:id="rId4" imgW="3695700" imgH="1143000" progId="Equation.DSMT4">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Estimation</a:t>
            </a:r>
          </a:p>
        </p:txBody>
      </p:sp>
      <p:graphicFrame>
        <p:nvGraphicFramePr>
          <p:cNvPr id="29699" name="Object 4"/>
          <p:cNvGraphicFramePr>
            <a:graphicFrameLocks noChangeAspect="1"/>
          </p:cNvGraphicFramePr>
          <p:nvPr/>
        </p:nvGraphicFramePr>
        <p:xfrm>
          <a:off x="1219200" y="2133600"/>
          <a:ext cx="7086600" cy="3482975"/>
        </p:xfrm>
        <a:graphic>
          <a:graphicData uri="http://schemas.openxmlformats.org/presentationml/2006/ole">
            <p:oleObj spid="_x0000_s29699" name="Equation" r:id="rId4" imgW="4445000" imgH="2184400" progId="Equation.DSMT4">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Time Varying Covariates</a:t>
            </a:r>
          </a:p>
        </p:txBody>
      </p:sp>
      <p:graphicFrame>
        <p:nvGraphicFramePr>
          <p:cNvPr id="31747" name="Object 4"/>
          <p:cNvGraphicFramePr>
            <a:graphicFrameLocks noChangeAspect="1"/>
          </p:cNvGraphicFramePr>
          <p:nvPr/>
        </p:nvGraphicFramePr>
        <p:xfrm>
          <a:off x="1828800" y="2286000"/>
          <a:ext cx="6096000" cy="3832225"/>
        </p:xfrm>
        <a:graphic>
          <a:graphicData uri="http://schemas.openxmlformats.org/presentationml/2006/ole">
            <p:oleObj spid="_x0000_s31747" name="Equation" r:id="rId4" imgW="4000500" imgH="2514600" progId="Equation.DSMT4">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Unobserved Heterogeneity</a:t>
            </a:r>
          </a:p>
        </p:txBody>
      </p:sp>
      <p:graphicFrame>
        <p:nvGraphicFramePr>
          <p:cNvPr id="33795" name="Object 4"/>
          <p:cNvGraphicFramePr>
            <a:graphicFrameLocks noChangeAspect="1"/>
          </p:cNvGraphicFramePr>
          <p:nvPr/>
        </p:nvGraphicFramePr>
        <p:xfrm>
          <a:off x="1219200" y="1905000"/>
          <a:ext cx="6900863" cy="4675188"/>
        </p:xfrm>
        <a:graphic>
          <a:graphicData uri="http://schemas.openxmlformats.org/presentationml/2006/ole">
            <p:oleObj spid="_x0000_s33795" name="Equation" r:id="rId4" imgW="5041900" imgH="3416300" progId="Equation.DSMT4">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Interpretation</a:t>
            </a:r>
          </a:p>
        </p:txBody>
      </p:sp>
      <p:sp>
        <p:nvSpPr>
          <p:cNvPr id="35843" name="Rectangle 3"/>
          <p:cNvSpPr>
            <a:spLocks noGrp="1" noChangeArrowheads="1"/>
          </p:cNvSpPr>
          <p:nvPr>
            <p:ph idx="1"/>
          </p:nvPr>
        </p:nvSpPr>
        <p:spPr>
          <a:xfrm>
            <a:off x="1066800" y="2590800"/>
            <a:ext cx="7010400" cy="2133600"/>
          </a:xfrm>
        </p:spPr>
        <p:txBody>
          <a:bodyPr/>
          <a:lstStyle/>
          <a:p>
            <a:pPr eaLnBrk="1" hangingPunct="1"/>
            <a:r>
              <a:rPr lang="en-US" altLang="en-US" smtClean="0"/>
              <a:t>What are the coefficients?</a:t>
            </a:r>
          </a:p>
          <a:p>
            <a:pPr eaLnBrk="1" hangingPunct="1"/>
            <a:r>
              <a:rPr lang="en-US" altLang="en-US" smtClean="0"/>
              <a:t>Are there ‘marginal effects?’</a:t>
            </a:r>
          </a:p>
          <a:p>
            <a:pPr eaLnBrk="1" hangingPunct="1"/>
            <a:r>
              <a:rPr lang="en-US" altLang="en-US" smtClean="0"/>
              <a:t>What is of interest in the study?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A Semiparametric Model</a:t>
            </a:r>
          </a:p>
        </p:txBody>
      </p:sp>
      <p:graphicFrame>
        <p:nvGraphicFramePr>
          <p:cNvPr id="37891" name="Object 4"/>
          <p:cNvGraphicFramePr>
            <a:graphicFrameLocks noChangeAspect="1"/>
          </p:cNvGraphicFramePr>
          <p:nvPr/>
        </p:nvGraphicFramePr>
        <p:xfrm>
          <a:off x="1905000" y="2209800"/>
          <a:ext cx="6096000" cy="3429000"/>
        </p:xfrm>
        <a:graphic>
          <a:graphicData uri="http://schemas.openxmlformats.org/presentationml/2006/ole">
            <p:oleObj spid="_x0000_s37891" name="Equation" r:id="rId4" imgW="3365500" imgH="1892300" progId="Equation.DSMT4">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Nonparametric Approach</a:t>
            </a:r>
          </a:p>
        </p:txBody>
      </p:sp>
      <p:sp>
        <p:nvSpPr>
          <p:cNvPr id="39939" name="Rectangle 3"/>
          <p:cNvSpPr>
            <a:spLocks noGrp="1" noChangeArrowheads="1"/>
          </p:cNvSpPr>
          <p:nvPr>
            <p:ph idx="1"/>
          </p:nvPr>
        </p:nvSpPr>
        <p:spPr/>
        <p:txBody>
          <a:bodyPr/>
          <a:lstStyle/>
          <a:p>
            <a:pPr eaLnBrk="1" hangingPunct="1"/>
            <a:r>
              <a:rPr lang="en-US" altLang="en-US" smtClean="0"/>
              <a:t>Based simply on counting observations</a:t>
            </a:r>
          </a:p>
          <a:p>
            <a:pPr lvl="1" eaLnBrk="1" hangingPunct="1"/>
            <a:r>
              <a:rPr lang="en-US" altLang="en-US" smtClean="0"/>
              <a:t>K spells = ending times 1,…,K</a:t>
            </a:r>
          </a:p>
          <a:p>
            <a:pPr lvl="1" eaLnBrk="1" hangingPunct="1"/>
            <a:r>
              <a:rPr lang="en-US" altLang="en-US" smtClean="0"/>
              <a:t>d</a:t>
            </a:r>
            <a:r>
              <a:rPr lang="en-US" altLang="en-US" baseline="-25000" smtClean="0"/>
              <a:t>j</a:t>
            </a:r>
            <a:r>
              <a:rPr lang="en-US" altLang="en-US" smtClean="0"/>
              <a:t> = # spells ending at time t</a:t>
            </a:r>
            <a:r>
              <a:rPr lang="en-US" altLang="en-US" baseline="-25000" smtClean="0"/>
              <a:t>j</a:t>
            </a:r>
            <a:endParaRPr lang="en-US" altLang="en-US" smtClean="0"/>
          </a:p>
          <a:p>
            <a:pPr lvl="1" eaLnBrk="1" hangingPunct="1"/>
            <a:r>
              <a:rPr lang="en-US" altLang="en-US" smtClean="0"/>
              <a:t>m</a:t>
            </a:r>
            <a:r>
              <a:rPr lang="en-US" altLang="en-US" baseline="-25000" smtClean="0"/>
              <a:t>j</a:t>
            </a:r>
            <a:r>
              <a:rPr lang="en-US" altLang="en-US" smtClean="0"/>
              <a:t> = # spells censored in interval [t</a:t>
            </a:r>
            <a:r>
              <a:rPr lang="en-US" altLang="en-US" baseline="-25000" smtClean="0"/>
              <a:t>j</a:t>
            </a:r>
            <a:r>
              <a:rPr lang="en-US" altLang="en-US" smtClean="0"/>
              <a:t> , t</a:t>
            </a:r>
            <a:r>
              <a:rPr lang="en-US" altLang="en-US" baseline="-25000" smtClean="0"/>
              <a:t>j+1</a:t>
            </a:r>
            <a:r>
              <a:rPr lang="en-US" altLang="en-US" smtClean="0"/>
              <a:t>)</a:t>
            </a:r>
          </a:p>
          <a:p>
            <a:pPr lvl="1" eaLnBrk="1" hangingPunct="1"/>
            <a:r>
              <a:rPr lang="en-US" altLang="en-US" smtClean="0"/>
              <a:t>r</a:t>
            </a:r>
            <a:r>
              <a:rPr lang="en-US" altLang="en-US" baseline="-25000" smtClean="0"/>
              <a:t>j</a:t>
            </a:r>
            <a:r>
              <a:rPr lang="en-US" altLang="en-US" smtClean="0"/>
              <a:t> = # spells in the risk set at time t</a:t>
            </a:r>
            <a:r>
              <a:rPr lang="en-US" altLang="en-US" baseline="-25000" smtClean="0"/>
              <a:t>j</a:t>
            </a:r>
            <a:r>
              <a:rPr lang="en-US" altLang="en-US" smtClean="0"/>
              <a:t> = </a:t>
            </a:r>
            <a:r>
              <a:rPr lang="el-GR" altLang="en-US" smtClean="0">
                <a:cs typeface="Tahoma" pitchFamily="34" charset="0"/>
              </a:rPr>
              <a:t>Σ</a:t>
            </a:r>
            <a:r>
              <a:rPr lang="en-US" altLang="en-US" smtClean="0">
                <a:cs typeface="Tahoma" pitchFamily="34" charset="0"/>
              </a:rPr>
              <a:t> (d</a:t>
            </a:r>
            <a:r>
              <a:rPr lang="en-US" altLang="en-US" baseline="-25000" smtClean="0">
                <a:cs typeface="Tahoma" pitchFamily="34" charset="0"/>
              </a:rPr>
              <a:t>j</a:t>
            </a:r>
            <a:r>
              <a:rPr lang="en-US" altLang="en-US" smtClean="0">
                <a:cs typeface="Tahoma" pitchFamily="34" charset="0"/>
              </a:rPr>
              <a:t>+m</a:t>
            </a:r>
            <a:r>
              <a:rPr lang="en-US" altLang="en-US" baseline="-25000" smtClean="0">
                <a:cs typeface="Tahoma" pitchFamily="34" charset="0"/>
              </a:rPr>
              <a:t>j</a:t>
            </a:r>
            <a:r>
              <a:rPr lang="en-US" altLang="en-US" smtClean="0">
                <a:cs typeface="Tahoma" pitchFamily="34" charset="0"/>
              </a:rPr>
              <a:t>)</a:t>
            </a:r>
            <a:endParaRPr lang="el-GR" altLang="en-US" smtClean="0">
              <a:cs typeface="Tahoma" pitchFamily="34" charset="0"/>
            </a:endParaRPr>
          </a:p>
          <a:p>
            <a:pPr eaLnBrk="1" hangingPunct="1"/>
            <a:r>
              <a:rPr lang="en-US" altLang="en-US" smtClean="0"/>
              <a:t>Estimated hazard, h(t</a:t>
            </a:r>
            <a:r>
              <a:rPr lang="en-US" altLang="en-US" baseline="-25000" smtClean="0"/>
              <a:t>j</a:t>
            </a:r>
            <a:r>
              <a:rPr lang="en-US" altLang="en-US" smtClean="0"/>
              <a:t>) = d</a:t>
            </a:r>
            <a:r>
              <a:rPr lang="en-US" altLang="en-US" baseline="-25000" smtClean="0"/>
              <a:t>j</a:t>
            </a:r>
            <a:r>
              <a:rPr lang="en-US" altLang="en-US" smtClean="0"/>
              <a:t>/r</a:t>
            </a:r>
            <a:r>
              <a:rPr lang="en-US" altLang="en-US" baseline="-25000" smtClean="0"/>
              <a:t>j</a:t>
            </a:r>
            <a:endParaRPr lang="en-US" altLang="en-US" smtClean="0"/>
          </a:p>
          <a:p>
            <a:pPr eaLnBrk="1" hangingPunct="1"/>
            <a:r>
              <a:rPr lang="en-US" altLang="en-US" smtClean="0"/>
              <a:t>Estimated survival = </a:t>
            </a:r>
            <a:r>
              <a:rPr lang="el-GR" altLang="en-US" smtClean="0">
                <a:cs typeface="Tahoma" pitchFamily="34" charset="0"/>
              </a:rPr>
              <a:t>Π</a:t>
            </a:r>
            <a:r>
              <a:rPr lang="en-US" altLang="en-US" smtClean="0">
                <a:cs typeface="Tahoma" pitchFamily="34" charset="0"/>
              </a:rPr>
              <a:t> [1 – h(t</a:t>
            </a:r>
            <a:r>
              <a:rPr lang="en-US" altLang="en-US" baseline="-25000" smtClean="0">
                <a:cs typeface="Tahoma" pitchFamily="34" charset="0"/>
              </a:rPr>
              <a:t>j</a:t>
            </a:r>
            <a:r>
              <a:rPr lang="en-US" altLang="en-US" smtClean="0">
                <a:cs typeface="Tahoma" pitchFamily="34" charset="0"/>
              </a:rPr>
              <a:t>)] (Kaplan-Meier “product limit” estimator</a:t>
            </a:r>
            <a:endParaRPr lang="el-GR" altLang="en-US" smtClean="0">
              <a:cs typeface="Tahoma"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mtClean="0"/>
              <a:t>Kennan’s Strike Duration Data</a:t>
            </a:r>
          </a:p>
        </p:txBody>
      </p:sp>
      <p:pic>
        <p:nvPicPr>
          <p:cNvPr id="40963" name="Picture 4"/>
          <p:cNvPicPr>
            <a:picLocks noChangeAspect="1" noChangeArrowheads="1"/>
          </p:cNvPicPr>
          <p:nvPr/>
        </p:nvPicPr>
        <p:blipFill>
          <a:blip r:embed="rId3" cstate="print"/>
          <a:srcRect/>
          <a:stretch>
            <a:fillRect/>
          </a:stretch>
        </p:blipFill>
        <p:spPr bwMode="auto">
          <a:xfrm>
            <a:off x="1143000" y="1752600"/>
            <a:ext cx="6838950" cy="4591050"/>
          </a:xfrm>
          <a:prstGeom prst="rect">
            <a:avLst/>
          </a:prstGeom>
          <a:noFill/>
          <a:ln w="19050">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lstStyle/>
          <a:p>
            <a:pPr eaLnBrk="1" hangingPunct="1"/>
            <a:r>
              <a:rPr lang="en-US" altLang="en-US" smtClean="0"/>
              <a:t>Kaplan Meier Survival Function</a:t>
            </a:r>
          </a:p>
        </p:txBody>
      </p:sp>
      <p:pic>
        <p:nvPicPr>
          <p:cNvPr id="43011" name="Picture 5"/>
          <p:cNvPicPr>
            <a:picLocks noChangeAspect="1" noChangeArrowheads="1"/>
          </p:cNvPicPr>
          <p:nvPr/>
        </p:nvPicPr>
        <p:blipFill>
          <a:blip r:embed="rId2" cstate="print"/>
          <a:srcRect/>
          <a:stretch>
            <a:fillRect/>
          </a:stretch>
        </p:blipFill>
        <p:spPr bwMode="auto">
          <a:xfrm>
            <a:off x="990600" y="1981200"/>
            <a:ext cx="7412038" cy="448627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p:txBody>
          <a:bodyPr/>
          <a:lstStyle/>
          <a:p>
            <a:pPr eaLnBrk="1" hangingPunct="1"/>
            <a:r>
              <a:rPr lang="en-US" altLang="en-US" smtClean="0"/>
              <a:t>Hazard Rates</a:t>
            </a:r>
          </a:p>
        </p:txBody>
      </p:sp>
      <p:pic>
        <p:nvPicPr>
          <p:cNvPr id="44035" name="Picture 5"/>
          <p:cNvPicPr>
            <a:picLocks noChangeAspect="1" noChangeArrowheads="1"/>
          </p:cNvPicPr>
          <p:nvPr/>
        </p:nvPicPr>
        <p:blipFill>
          <a:blip r:embed="rId2" cstate="print"/>
          <a:srcRect/>
          <a:stretch>
            <a:fillRect/>
          </a:stretch>
        </p:blipFill>
        <p:spPr bwMode="auto">
          <a:xfrm>
            <a:off x="457200" y="1828800"/>
            <a:ext cx="8458200" cy="473551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a:lstStyle/>
          <a:p>
            <a:pPr eaLnBrk="1" hangingPunct="1"/>
            <a:r>
              <a:rPr lang="en-US" altLang="en-US" smtClean="0"/>
              <a:t>Hazard Function</a:t>
            </a:r>
          </a:p>
        </p:txBody>
      </p:sp>
      <p:pic>
        <p:nvPicPr>
          <p:cNvPr id="45059" name="Picture 5"/>
          <p:cNvPicPr>
            <a:picLocks noChangeAspect="1" noChangeArrowheads="1"/>
          </p:cNvPicPr>
          <p:nvPr/>
        </p:nvPicPr>
        <p:blipFill>
          <a:blip r:embed="rId2" cstate="print"/>
          <a:srcRect/>
          <a:stretch>
            <a:fillRect/>
          </a:stretch>
        </p:blipFill>
        <p:spPr bwMode="auto">
          <a:xfrm>
            <a:off x="914400" y="1828800"/>
            <a:ext cx="7256463" cy="45339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mtClean="0"/>
              <a:t>Weibull Model</a:t>
            </a:r>
          </a:p>
        </p:txBody>
      </p:sp>
      <p:sp>
        <p:nvSpPr>
          <p:cNvPr id="46083" name="Text Box 4"/>
          <p:cNvSpPr txBox="1">
            <a:spLocks noChangeArrowheads="1"/>
          </p:cNvSpPr>
          <p:nvPr/>
        </p:nvSpPr>
        <p:spPr bwMode="auto">
          <a:xfrm>
            <a:off x="457200" y="1905000"/>
            <a:ext cx="8382000" cy="3070225"/>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 Loglinear survival model: WEIBULL           |</a:t>
            </a:r>
          </a:p>
          <a:p>
            <a:r>
              <a:rPr lang="en-US" altLang="en-US" sz="1400" b="1">
                <a:latin typeface="Courier New" pitchFamily="49" charset="0"/>
              </a:rPr>
              <a:t>| Log likelihood function       -97.39018     |</a:t>
            </a:r>
          </a:p>
          <a:p>
            <a:r>
              <a:rPr lang="en-US" altLang="en-US" sz="1400" b="1">
                <a:latin typeface="Courier New" pitchFamily="49" charset="0"/>
              </a:rPr>
              <a:t>| Number of parameters                  3     |</a:t>
            </a:r>
          </a:p>
          <a:p>
            <a:r>
              <a:rPr lang="en-US" altLang="en-US" sz="1400" b="1">
                <a:latin typeface="Courier New" pitchFamily="49" charset="0"/>
              </a:rPr>
              <a:t>| Akaike IC=  200.780  Bayes IC=  207.162     |</a:t>
            </a:r>
          </a:p>
          <a:p>
            <a:r>
              <a:rPr lang="en-US" altLang="en-US" sz="1400" b="1">
                <a:latin typeface="Courier New" pitchFamily="49" charset="0"/>
              </a:rPr>
              <a:t>+---------------------------------------------+</a:t>
            </a:r>
          </a:p>
          <a:p>
            <a:r>
              <a:rPr lang="en-US" altLang="en-US" sz="1400" b="1">
                <a:latin typeface="Courier New" pitchFamily="49" charset="0"/>
              </a:rPr>
              <a:t>+---------+--------------+----------------+--------+---------+----------+</a:t>
            </a:r>
          </a:p>
          <a:p>
            <a:r>
              <a:rPr lang="en-US" altLang="en-US" sz="1400" b="1">
                <a:latin typeface="Courier New" pitchFamily="49" charset="0"/>
              </a:rPr>
              <a:t>|Variable | Coefficient  | Standard Error |b/St.Er.|P[|Z|&gt;z] | Mean of X|</a:t>
            </a:r>
          </a:p>
          <a:p>
            <a:r>
              <a:rPr lang="en-US" altLang="en-US" sz="1400" b="1">
                <a:latin typeface="Courier New" pitchFamily="49" charset="0"/>
              </a:rPr>
              <a:t>+---------+--------------+----------------+--------+---------+----------+</a:t>
            </a:r>
          </a:p>
          <a:p>
            <a:r>
              <a:rPr lang="en-US" altLang="en-US" sz="1400" b="1">
                <a:latin typeface="Courier New" pitchFamily="49" charset="0"/>
              </a:rPr>
              <a:t>          RHS of hazard model</a:t>
            </a:r>
          </a:p>
          <a:p>
            <a:r>
              <a:rPr lang="en-US" altLang="en-US" sz="1400" b="1">
                <a:latin typeface="Courier New" pitchFamily="49" charset="0"/>
              </a:rPr>
              <a:t> Constant      3.82757279      .15286595    25.039   .0000</a:t>
            </a:r>
          </a:p>
          <a:p>
            <a:r>
              <a:rPr lang="en-US" altLang="en-US" sz="1400" b="1">
                <a:latin typeface="Courier New" pitchFamily="49" charset="0"/>
              </a:rPr>
              <a:t> PROD         -10.4301961     3.26398911    -3.196   .0014     .01102306</a:t>
            </a:r>
          </a:p>
          <a:p>
            <a:r>
              <a:rPr lang="en-US" altLang="en-US" sz="1400" b="1">
                <a:latin typeface="Courier New" pitchFamily="49" charset="0"/>
              </a:rPr>
              <a:t>          Ancillary parameters for survival</a:t>
            </a:r>
          </a:p>
          <a:p>
            <a:r>
              <a:rPr lang="en-US" altLang="en-US" sz="1400" b="1">
                <a:latin typeface="Courier New" pitchFamily="49" charset="0"/>
              </a:rPr>
              <a:t> Sigma         1.05191710      .14062354     7.480   .0000</a:t>
            </a:r>
          </a:p>
        </p:txBody>
      </p:sp>
      <p:sp>
        <p:nvSpPr>
          <p:cNvPr id="46084" name="TextBox 1"/>
          <p:cNvSpPr txBox="1">
            <a:spLocks noChangeArrowheads="1"/>
          </p:cNvSpPr>
          <p:nvPr/>
        </p:nvSpPr>
        <p:spPr bwMode="auto">
          <a:xfrm>
            <a:off x="6934200" y="4548188"/>
            <a:ext cx="1371600" cy="522287"/>
          </a:xfrm>
          <a:prstGeom prst="rect">
            <a:avLst/>
          </a:prstGeom>
          <a:noFill/>
          <a:ln w="9525">
            <a:noFill/>
            <a:miter lim="800000"/>
            <a:headEnd/>
            <a:tailEnd/>
          </a:ln>
        </p:spPr>
        <p:txBody>
          <a:bodyPr>
            <a:spAutoFit/>
          </a:bodyPr>
          <a:lstStyle/>
          <a:p>
            <a:r>
              <a:rPr lang="el-GR" sz="2800" b="1">
                <a:solidFill>
                  <a:srgbClr val="FF0000"/>
                </a:solidFill>
              </a:rPr>
              <a:t>σ</a:t>
            </a:r>
            <a:r>
              <a:rPr lang="en-US" sz="2800" b="1">
                <a:solidFill>
                  <a:srgbClr val="FF0000"/>
                </a:solidFill>
              </a:rPr>
              <a:t> = 1/p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Weibull Model</a:t>
            </a:r>
          </a:p>
        </p:txBody>
      </p:sp>
      <p:sp>
        <p:nvSpPr>
          <p:cNvPr id="48131" name="Text Box 4"/>
          <p:cNvSpPr txBox="1">
            <a:spLocks noChangeArrowheads="1"/>
          </p:cNvSpPr>
          <p:nvPr/>
        </p:nvSpPr>
        <p:spPr bwMode="auto">
          <a:xfrm>
            <a:off x="457200" y="1981200"/>
            <a:ext cx="8534400" cy="2432050"/>
          </a:xfrm>
          <a:prstGeom prst="rect">
            <a:avLst/>
          </a:prstGeom>
          <a:noFill/>
          <a:ln w="19050">
            <a:noFill/>
            <a:miter lim="800000"/>
            <a:headEnd/>
            <a:tailEnd/>
          </a:ln>
        </p:spPr>
        <p:txBody>
          <a:bodyPr>
            <a:spAutoFit/>
          </a:bodyPr>
          <a:lstStyle/>
          <a:p>
            <a:r>
              <a:rPr lang="en-US" altLang="en-US" sz="1400" b="1">
                <a:latin typeface="Courier New" pitchFamily="49" charset="0"/>
              </a:rPr>
              <a:t>    +----------------------------------------------------------------+</a:t>
            </a:r>
          </a:p>
          <a:p>
            <a:r>
              <a:rPr lang="en-US" altLang="en-US" sz="1400" b="1">
                <a:latin typeface="Courier New" pitchFamily="49" charset="0"/>
              </a:rPr>
              <a:t>    | Parameters of underlying density at data means:                |</a:t>
            </a:r>
          </a:p>
          <a:p>
            <a:r>
              <a:rPr lang="en-US" altLang="en-US" sz="1400" b="1">
                <a:latin typeface="Courier New" pitchFamily="49" charset="0"/>
              </a:rPr>
              <a:t>    | Parameter   Estimate   Std. Error     Confidence Interval      |</a:t>
            </a:r>
          </a:p>
          <a:p>
            <a:r>
              <a:rPr lang="en-US" altLang="en-US" sz="1400" b="1">
                <a:latin typeface="Courier New" pitchFamily="49" charset="0"/>
              </a:rPr>
              <a:t>    | ------------------------------------------------------------   |</a:t>
            </a:r>
          </a:p>
          <a:p>
            <a:r>
              <a:rPr lang="en-US" altLang="en-US" sz="1400" b="1">
                <a:latin typeface="Courier New" pitchFamily="49" charset="0"/>
              </a:rPr>
              <a:t>    | Lambda        .02441       .00358       .0174 to       .0314   |</a:t>
            </a:r>
          </a:p>
          <a:p>
            <a:r>
              <a:rPr lang="en-US" altLang="en-US" sz="1400" b="1">
                <a:latin typeface="Courier New" pitchFamily="49" charset="0"/>
              </a:rPr>
              <a:t>    | P             .95065       .12709       .7016 to      1.1997   |</a:t>
            </a:r>
          </a:p>
          <a:p>
            <a:r>
              <a:rPr lang="en-US" altLang="en-US" sz="1400" b="1">
                <a:latin typeface="Courier New" pitchFamily="49" charset="0"/>
              </a:rPr>
              <a:t>    | Median      27.85629      4.09007     19.8398 to     35.8728   |</a:t>
            </a:r>
          </a:p>
          <a:p>
            <a:r>
              <a:rPr lang="en-US" altLang="en-US" sz="1400" b="1">
                <a:latin typeface="Courier New" pitchFamily="49" charset="0"/>
              </a:rPr>
              <a:t>    | Percentiles  of  survival  distribution:                       |</a:t>
            </a:r>
          </a:p>
          <a:p>
            <a:r>
              <a:rPr lang="en-US" altLang="en-US" sz="1400" b="1">
                <a:latin typeface="Courier New" pitchFamily="49" charset="0"/>
              </a:rPr>
              <a:t>    | Survival       .25       .50       .75       .95               |</a:t>
            </a:r>
          </a:p>
          <a:p>
            <a:r>
              <a:rPr lang="en-US" altLang="en-US" sz="1400" b="1">
                <a:latin typeface="Courier New" pitchFamily="49" charset="0"/>
              </a:rPr>
              <a:t>    | Time         57.75     27.86     11.05      1.80               |</a:t>
            </a:r>
          </a:p>
          <a:p>
            <a:r>
              <a:rPr lang="en-US" altLang="en-US" sz="1400" b="1">
                <a:latin typeface="Courier New" pitchFamily="49" charset="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p:txBody>
          <a:bodyPr/>
          <a:lstStyle/>
          <a:p>
            <a:pPr eaLnBrk="1" hangingPunct="1"/>
            <a:r>
              <a:rPr lang="en-US" altLang="en-US" smtClean="0"/>
              <a:t>Survival Function</a:t>
            </a:r>
          </a:p>
        </p:txBody>
      </p:sp>
      <p:pic>
        <p:nvPicPr>
          <p:cNvPr id="50179" name="Picture 8"/>
          <p:cNvPicPr>
            <a:picLocks noChangeAspect="1" noChangeArrowheads="1"/>
          </p:cNvPicPr>
          <p:nvPr/>
        </p:nvPicPr>
        <p:blipFill>
          <a:blip r:embed="rId3" cstate="print"/>
          <a:srcRect/>
          <a:stretch>
            <a:fillRect/>
          </a:stretch>
        </p:blipFill>
        <p:spPr bwMode="auto">
          <a:xfrm>
            <a:off x="1981200" y="2057400"/>
            <a:ext cx="5715000" cy="4284663"/>
          </a:xfrm>
          <a:prstGeom prst="rect">
            <a:avLst/>
          </a:prstGeom>
          <a:noFill/>
          <a:ln w="19050">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533400"/>
            <a:ext cx="8229600" cy="762000"/>
          </a:xfrm>
        </p:spPr>
        <p:txBody>
          <a:bodyPr/>
          <a:lstStyle/>
          <a:p>
            <a:pPr eaLnBrk="1" hangingPunct="1"/>
            <a:r>
              <a:rPr lang="en-US" altLang="en-US" smtClean="0"/>
              <a:t>Hazard Function</a:t>
            </a:r>
          </a:p>
        </p:txBody>
      </p:sp>
      <p:pic>
        <p:nvPicPr>
          <p:cNvPr id="52227" name="Picture 7"/>
          <p:cNvPicPr>
            <a:picLocks noChangeAspect="1" noChangeArrowheads="1"/>
          </p:cNvPicPr>
          <p:nvPr/>
        </p:nvPicPr>
        <p:blipFill>
          <a:blip r:embed="rId4" cstate="print"/>
          <a:srcRect/>
          <a:stretch>
            <a:fillRect/>
          </a:stretch>
        </p:blipFill>
        <p:spPr bwMode="auto">
          <a:xfrm>
            <a:off x="1676400" y="1943100"/>
            <a:ext cx="5843588" cy="4381500"/>
          </a:xfrm>
          <a:prstGeom prst="rect">
            <a:avLst/>
          </a:prstGeom>
          <a:noFill/>
          <a:ln w="19050">
            <a:noFill/>
            <a:miter lim="800000"/>
            <a:headEnd/>
            <a:tailEnd/>
          </a:ln>
        </p:spPr>
      </p:pic>
      <p:graphicFrame>
        <p:nvGraphicFramePr>
          <p:cNvPr id="52228" name="Object 1"/>
          <p:cNvGraphicFramePr>
            <a:graphicFrameLocks noChangeAspect="1"/>
          </p:cNvGraphicFramePr>
          <p:nvPr/>
        </p:nvGraphicFramePr>
        <p:xfrm>
          <a:off x="2635250" y="1476375"/>
          <a:ext cx="3873500" cy="285750"/>
        </p:xfrm>
        <a:graphic>
          <a:graphicData uri="http://schemas.openxmlformats.org/presentationml/2006/ole">
            <p:oleObj spid="_x0000_s52228" name="Equation" r:id="rId5" imgW="3098520" imgH="228600" progId="Equation.DSMT4">
              <p:embed/>
            </p:oleObj>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Loglogistic Model</a:t>
            </a:r>
          </a:p>
        </p:txBody>
      </p:sp>
      <p:sp>
        <p:nvSpPr>
          <p:cNvPr id="54275" name="Text Box 4"/>
          <p:cNvSpPr txBox="1">
            <a:spLocks noChangeArrowheads="1"/>
          </p:cNvSpPr>
          <p:nvPr/>
        </p:nvSpPr>
        <p:spPr bwMode="auto">
          <a:xfrm>
            <a:off x="457200" y="1981200"/>
            <a:ext cx="8382000" cy="4656138"/>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 Loglinear survival model: LOGISTIC          |</a:t>
            </a:r>
          </a:p>
          <a:p>
            <a:r>
              <a:rPr lang="en-US" altLang="en-US" sz="1200" b="1">
                <a:latin typeface="Courier New" pitchFamily="49" charset="0"/>
              </a:rPr>
              <a:t>| Dependent variable                LOGCT     |</a:t>
            </a:r>
          </a:p>
          <a:p>
            <a:r>
              <a:rPr lang="en-US" altLang="en-US" sz="1200" b="1">
                <a:latin typeface="Courier New" pitchFamily="49" charset="0"/>
              </a:rPr>
              <a:t>| Log likelihood function       -97.53461     |</a:t>
            </a:r>
          </a:p>
          <a:p>
            <a:r>
              <a:rPr lang="en-US" altLang="en-US" sz="1200" b="1">
                <a:latin typeface="Courier New" pitchFamily="49" charset="0"/>
              </a:rPr>
              <a:t>| Censoring status variable is C              |</a:t>
            </a:r>
          </a:p>
          <a:p>
            <a:r>
              <a:rPr lang="en-US" altLang="en-US" sz="1200" b="1">
                <a:latin typeface="Courier New" pitchFamily="49" charset="0"/>
              </a:rPr>
              <a:t>+---------------------------------------------+</a:t>
            </a:r>
          </a:p>
          <a:p>
            <a:r>
              <a:rPr lang="en-US" altLang="en-US" sz="1200" b="1">
                <a:latin typeface="Courier New" pitchFamily="49" charset="0"/>
              </a:rPr>
              <a:t>+---------+--------------+----------------+--------+---------+----------+</a:t>
            </a:r>
          </a:p>
          <a:p>
            <a:r>
              <a:rPr lang="en-US" altLang="en-US" sz="1200" b="1">
                <a:latin typeface="Courier New" pitchFamily="49" charset="0"/>
              </a:rPr>
              <a:t>|Variable | Coefficient  | Standard Error |b/St.Er.|P[|Z|&gt;z] | Mean of X|</a:t>
            </a:r>
          </a:p>
          <a:p>
            <a:r>
              <a:rPr lang="en-US" altLang="en-US" sz="1200" b="1">
                <a:latin typeface="Courier New" pitchFamily="49" charset="0"/>
              </a:rPr>
              <a:t>+---------+--------------+----------------+--------+---------+----------+</a:t>
            </a:r>
          </a:p>
          <a:p>
            <a:r>
              <a:rPr lang="en-US" altLang="en-US" sz="1200" b="1">
                <a:latin typeface="Courier New" pitchFamily="49" charset="0"/>
              </a:rPr>
              <a:t>          RHS of hazard model</a:t>
            </a:r>
          </a:p>
          <a:p>
            <a:r>
              <a:rPr lang="en-US" altLang="en-US" sz="1200" b="1">
                <a:latin typeface="Courier New" pitchFamily="49" charset="0"/>
              </a:rPr>
              <a:t> Constant      3.33044203      .17629909    18.891   .0000</a:t>
            </a:r>
          </a:p>
          <a:p>
            <a:r>
              <a:rPr lang="en-US" altLang="en-US" sz="1200" b="1">
                <a:latin typeface="Courier New" pitchFamily="49" charset="0"/>
              </a:rPr>
              <a:t> PROD         -10.2462322     3.46610670    -2.956   .0031     .01102306</a:t>
            </a:r>
          </a:p>
          <a:p>
            <a:r>
              <a:rPr lang="en-US" altLang="en-US" sz="1200" b="1">
                <a:latin typeface="Courier New" pitchFamily="49" charset="0"/>
              </a:rPr>
              <a:t>          Ancillary parameters for survival</a:t>
            </a:r>
          </a:p>
          <a:p>
            <a:r>
              <a:rPr lang="en-US" altLang="en-US" sz="1200" b="1">
                <a:latin typeface="Courier New" pitchFamily="49" charset="0"/>
              </a:rPr>
              <a:t> Sigma          .78385188      .10475829     7.482   .0000</a:t>
            </a:r>
          </a:p>
          <a:p>
            <a:r>
              <a:rPr lang="en-US" altLang="en-US" sz="1200" b="1">
                <a:latin typeface="Courier New" pitchFamily="49" charset="0"/>
              </a:rPr>
              <a:t>+---------------------------------------------+</a:t>
            </a:r>
          </a:p>
          <a:p>
            <a:r>
              <a:rPr lang="en-US" altLang="en-US" sz="1200" b="1">
                <a:latin typeface="Courier New" pitchFamily="49" charset="0"/>
              </a:rPr>
              <a:t>| Loglinear survival model: WEIBULL           |</a:t>
            </a:r>
          </a:p>
          <a:p>
            <a:r>
              <a:rPr lang="en-US" altLang="en-US" sz="1200" b="1">
                <a:latin typeface="Courier New" pitchFamily="49" charset="0"/>
              </a:rPr>
              <a:t>| Log likelihood function       -97.39018     |</a:t>
            </a:r>
          </a:p>
          <a:p>
            <a:r>
              <a:rPr lang="en-US" altLang="en-US" sz="1200" b="1">
                <a:latin typeface="Courier New" pitchFamily="49" charset="0"/>
              </a:rPr>
              <a:t>| Number of parameters                  3     |</a:t>
            </a:r>
          </a:p>
          <a:p>
            <a:r>
              <a:rPr lang="en-US" altLang="en-US" sz="1200" b="1">
                <a:latin typeface="Courier New" pitchFamily="49" charset="0"/>
              </a:rPr>
              <a:t>|Variable | Coefficient  | Standard Error |b/St.Er.|P[|Z|&gt;z] | Mean of X|</a:t>
            </a:r>
          </a:p>
          <a:p>
            <a:r>
              <a:rPr lang="en-US" altLang="en-US" sz="1200" b="1">
                <a:latin typeface="Courier New" pitchFamily="49" charset="0"/>
              </a:rPr>
              <a:t>+---------+--------------+----------------+--------+---------+----------+</a:t>
            </a:r>
          </a:p>
          <a:p>
            <a:r>
              <a:rPr lang="en-US" altLang="en-US" sz="1200" b="1">
                <a:latin typeface="Courier New" pitchFamily="49" charset="0"/>
              </a:rPr>
              <a:t>          RHS of hazard model</a:t>
            </a:r>
          </a:p>
          <a:p>
            <a:r>
              <a:rPr lang="en-US" altLang="en-US" sz="1200" b="1">
                <a:latin typeface="Courier New" pitchFamily="49" charset="0"/>
              </a:rPr>
              <a:t> Constant      3.82757279      .15286595    25.039   .0000</a:t>
            </a:r>
          </a:p>
          <a:p>
            <a:r>
              <a:rPr lang="en-US" altLang="en-US" sz="1200" b="1">
                <a:latin typeface="Courier New" pitchFamily="49" charset="0"/>
              </a:rPr>
              <a:t> PROD         -10.4301961     3.26398911    -3.196   .0014     .01102306</a:t>
            </a:r>
          </a:p>
          <a:p>
            <a:r>
              <a:rPr lang="en-US" altLang="en-US" sz="1200" b="1">
                <a:latin typeface="Courier New" pitchFamily="49" charset="0"/>
              </a:rPr>
              <a:t>          Ancillary parameters for survival</a:t>
            </a:r>
          </a:p>
          <a:p>
            <a:r>
              <a:rPr lang="en-US" altLang="en-US" sz="1200" b="1">
                <a:latin typeface="Courier New" pitchFamily="49" charset="0"/>
              </a:rPr>
              <a:t> Sigma         1.05191710      .14062354     7.480   .0000</a:t>
            </a:r>
            <a:endParaRPr lang="en-US" altLang="en-US" sz="1200">
              <a:latin typeface="Courier New" pitchFamily="49"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t>Loglogistic Hazard Model</a:t>
            </a:r>
          </a:p>
        </p:txBody>
      </p:sp>
      <p:pic>
        <p:nvPicPr>
          <p:cNvPr id="56323" name="Picture 4"/>
          <p:cNvPicPr>
            <a:picLocks noChangeAspect="1" noChangeArrowheads="1"/>
          </p:cNvPicPr>
          <p:nvPr/>
        </p:nvPicPr>
        <p:blipFill>
          <a:blip r:embed="rId3" cstate="print"/>
          <a:srcRect/>
          <a:stretch>
            <a:fillRect/>
          </a:stretch>
        </p:blipFill>
        <p:spPr bwMode="auto">
          <a:xfrm>
            <a:off x="609600" y="1981200"/>
            <a:ext cx="8048625" cy="4429125"/>
          </a:xfrm>
          <a:prstGeom prst="rect">
            <a:avLst/>
          </a:prstGeom>
          <a:noFill/>
          <a:ln w="19050">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4"/>
          <p:cNvGraphicFramePr>
            <a:graphicFrameLocks noChangeAspect="1"/>
          </p:cNvGraphicFramePr>
          <p:nvPr/>
        </p:nvGraphicFramePr>
        <p:xfrm>
          <a:off x="609600" y="1371600"/>
          <a:ext cx="7721600" cy="4343400"/>
        </p:xfrm>
        <a:graphic>
          <a:graphicData uri="http://schemas.openxmlformats.org/presentationml/2006/ole">
            <p:oleObj spid="_x0000_s63490" name="Equation" r:id="rId3" imgW="3365500" imgH="1892300" progId="Equation.DSMT4">
              <p:embed/>
            </p:oleObj>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4"/>
          <p:cNvGraphicFramePr>
            <a:graphicFrameLocks noChangeAspect="1"/>
          </p:cNvGraphicFramePr>
          <p:nvPr/>
        </p:nvGraphicFramePr>
        <p:xfrm>
          <a:off x="457200" y="914400"/>
          <a:ext cx="8267700" cy="5410200"/>
        </p:xfrm>
        <a:graphic>
          <a:graphicData uri="http://schemas.openxmlformats.org/presentationml/2006/ole">
            <p:oleObj spid="_x0000_s64514" name="Equation" r:id="rId3" imgW="4813300" imgH="3149600" progId="Equation.DSMT4">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87363" y="152400"/>
            <a:ext cx="8229600" cy="1143000"/>
          </a:xfrm>
        </p:spPr>
        <p:txBody>
          <a:bodyPr/>
          <a:lstStyle/>
          <a:p>
            <a:pPr eaLnBrk="1" hangingPunct="1"/>
            <a:r>
              <a:rPr lang="en-US" altLang="en-US" smtClean="0"/>
              <a:t>What is the pseudo R squared?</a:t>
            </a:r>
          </a:p>
        </p:txBody>
      </p:sp>
      <p:sp>
        <p:nvSpPr>
          <p:cNvPr id="66563" name="Rectangle 3"/>
          <p:cNvSpPr>
            <a:spLocks noGrp="1" noChangeArrowheads="1"/>
          </p:cNvSpPr>
          <p:nvPr>
            <p:ph idx="1"/>
          </p:nvPr>
        </p:nvSpPr>
        <p:spPr>
          <a:xfrm>
            <a:off x="1371600" y="1295400"/>
            <a:ext cx="6934200" cy="2266950"/>
          </a:xfrm>
        </p:spPr>
        <p:txBody>
          <a:bodyPr/>
          <a:lstStyle/>
          <a:p>
            <a:pPr eaLnBrk="1" hangingPunct="1"/>
            <a:r>
              <a:rPr lang="en-US" altLang="en-US" sz="2000" smtClean="0"/>
              <a:t>Kaplan Meier based on counting observations</a:t>
            </a:r>
          </a:p>
          <a:p>
            <a:pPr lvl="1" eaLnBrk="1" hangingPunct="1"/>
            <a:r>
              <a:rPr lang="en-US" altLang="en-US" sz="2000" smtClean="0"/>
              <a:t>K spells = ending times 1,…,K</a:t>
            </a:r>
          </a:p>
          <a:p>
            <a:pPr lvl="1" eaLnBrk="1" hangingPunct="1"/>
            <a:r>
              <a:rPr lang="en-US" altLang="en-US" sz="2000" smtClean="0"/>
              <a:t>d</a:t>
            </a:r>
            <a:r>
              <a:rPr lang="en-US" altLang="en-US" sz="2000" baseline="-25000" smtClean="0"/>
              <a:t>j</a:t>
            </a:r>
            <a:r>
              <a:rPr lang="en-US" altLang="en-US" sz="2000" smtClean="0"/>
              <a:t> = # spells ending at time t</a:t>
            </a:r>
            <a:r>
              <a:rPr lang="en-US" altLang="en-US" sz="2000" baseline="-25000" smtClean="0"/>
              <a:t>j  </a:t>
            </a:r>
            <a:r>
              <a:rPr lang="en-US" altLang="en-US" sz="2000" smtClean="0"/>
              <a:t>= 1 if no ties</a:t>
            </a:r>
          </a:p>
          <a:p>
            <a:pPr lvl="1" eaLnBrk="1" hangingPunct="1"/>
            <a:r>
              <a:rPr lang="en-US" altLang="en-US" sz="2000" smtClean="0"/>
              <a:t>m</a:t>
            </a:r>
            <a:r>
              <a:rPr lang="en-US" altLang="en-US" sz="2000" baseline="-25000" smtClean="0"/>
              <a:t>j</a:t>
            </a:r>
            <a:r>
              <a:rPr lang="en-US" altLang="en-US" sz="2000" smtClean="0"/>
              <a:t> = # spells censored in interval [t</a:t>
            </a:r>
            <a:r>
              <a:rPr lang="en-US" altLang="en-US" sz="2000" baseline="-25000" smtClean="0"/>
              <a:t>j</a:t>
            </a:r>
            <a:r>
              <a:rPr lang="en-US" altLang="en-US" sz="2000" smtClean="0"/>
              <a:t> , t</a:t>
            </a:r>
            <a:r>
              <a:rPr lang="en-US" altLang="en-US" sz="2000" baseline="-25000" smtClean="0"/>
              <a:t>j+1</a:t>
            </a:r>
            <a:r>
              <a:rPr lang="en-US" altLang="en-US" sz="2000" smtClean="0"/>
              <a:t>)</a:t>
            </a:r>
          </a:p>
          <a:p>
            <a:pPr lvl="1" eaLnBrk="1" hangingPunct="1"/>
            <a:r>
              <a:rPr lang="en-US" altLang="en-US" sz="2000" smtClean="0"/>
              <a:t>r</a:t>
            </a:r>
            <a:r>
              <a:rPr lang="en-US" altLang="en-US" sz="2000" baseline="-25000" smtClean="0"/>
              <a:t>j</a:t>
            </a:r>
            <a:r>
              <a:rPr lang="en-US" altLang="en-US" sz="2000" smtClean="0"/>
              <a:t> = # spells in the risk set at time t</a:t>
            </a:r>
            <a:r>
              <a:rPr lang="en-US" altLang="en-US" sz="2000" baseline="-25000" smtClean="0"/>
              <a:t>j</a:t>
            </a:r>
            <a:r>
              <a:rPr lang="en-US" altLang="en-US" sz="2000" smtClean="0"/>
              <a:t> = </a:t>
            </a:r>
            <a:r>
              <a:rPr lang="el-GR" altLang="en-US" sz="2000" smtClean="0">
                <a:cs typeface="Tahoma" pitchFamily="34" charset="0"/>
              </a:rPr>
              <a:t>Σ</a:t>
            </a:r>
            <a:r>
              <a:rPr lang="en-US" altLang="en-US" sz="2000" smtClean="0">
                <a:cs typeface="Tahoma" pitchFamily="34" charset="0"/>
              </a:rPr>
              <a:t> (d</a:t>
            </a:r>
            <a:r>
              <a:rPr lang="en-US" altLang="en-US" sz="2000" baseline="-25000" smtClean="0">
                <a:cs typeface="Tahoma" pitchFamily="34" charset="0"/>
              </a:rPr>
              <a:t>j</a:t>
            </a:r>
            <a:r>
              <a:rPr lang="en-US" altLang="en-US" sz="2000" smtClean="0">
                <a:cs typeface="Tahoma" pitchFamily="34" charset="0"/>
              </a:rPr>
              <a:t>+m</a:t>
            </a:r>
            <a:r>
              <a:rPr lang="en-US" altLang="en-US" sz="2000" baseline="-25000" smtClean="0">
                <a:cs typeface="Tahoma" pitchFamily="34" charset="0"/>
              </a:rPr>
              <a:t>j</a:t>
            </a:r>
            <a:r>
              <a:rPr lang="en-US" altLang="en-US" sz="2000" smtClean="0">
                <a:cs typeface="Tahoma" pitchFamily="34" charset="0"/>
              </a:rPr>
              <a:t>)</a:t>
            </a:r>
            <a:endParaRPr lang="el-GR" altLang="en-US" sz="2000" smtClean="0">
              <a:cs typeface="Tahoma" pitchFamily="34" charset="0"/>
            </a:endParaRPr>
          </a:p>
          <a:p>
            <a:pPr eaLnBrk="1" hangingPunct="1"/>
            <a:r>
              <a:rPr lang="en-US" altLang="en-US" sz="2000" smtClean="0"/>
              <a:t>Estimated hazard, h(t</a:t>
            </a:r>
            <a:r>
              <a:rPr lang="en-US" altLang="en-US" sz="2000" baseline="-25000" smtClean="0"/>
              <a:t>j</a:t>
            </a:r>
            <a:r>
              <a:rPr lang="en-US" altLang="en-US" sz="2000" smtClean="0"/>
              <a:t>) = d</a:t>
            </a:r>
            <a:r>
              <a:rPr lang="en-US" altLang="en-US" sz="2000" baseline="-25000" smtClean="0"/>
              <a:t>j</a:t>
            </a:r>
            <a:r>
              <a:rPr lang="en-US" altLang="en-US" sz="2000" smtClean="0"/>
              <a:t>/r</a:t>
            </a:r>
            <a:r>
              <a:rPr lang="en-US" altLang="en-US" sz="2000" baseline="-25000" smtClean="0"/>
              <a:t>j</a:t>
            </a:r>
            <a:endParaRPr lang="en-US" altLang="en-US" sz="2000" smtClean="0"/>
          </a:p>
          <a:p>
            <a:pPr eaLnBrk="1" hangingPunct="1"/>
            <a:r>
              <a:rPr lang="en-US" altLang="en-US" sz="2000" smtClean="0">
                <a:cs typeface="Tahoma" pitchFamily="34" charset="0"/>
              </a:rPr>
              <a:t>(Kaplan-Meier “product limit” estimator</a:t>
            </a:r>
            <a:endParaRPr lang="el-GR" altLang="en-US" sz="2000" smtClean="0">
              <a:cs typeface="Tahoma" pitchFamily="34" charset="0"/>
            </a:endParaRPr>
          </a:p>
        </p:txBody>
      </p:sp>
      <p:graphicFrame>
        <p:nvGraphicFramePr>
          <p:cNvPr id="66564" name="Object 1"/>
          <p:cNvGraphicFramePr>
            <a:graphicFrameLocks noChangeAspect="1"/>
          </p:cNvGraphicFramePr>
          <p:nvPr/>
        </p:nvGraphicFramePr>
        <p:xfrm>
          <a:off x="1981200" y="3962400"/>
          <a:ext cx="5870575" cy="2571750"/>
        </p:xfrm>
        <a:graphic>
          <a:graphicData uri="http://schemas.openxmlformats.org/presentationml/2006/ole">
            <p:oleObj spid="_x0000_s66564" name="Equation" r:id="rId3" imgW="4000500" imgH="1752600" progId="Equation.DSMT4">
              <p:embed/>
            </p:oleObj>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6" name="Object 1"/>
          <p:cNvGraphicFramePr>
            <a:graphicFrameLocks noChangeAspect="1"/>
          </p:cNvGraphicFramePr>
          <p:nvPr/>
        </p:nvGraphicFramePr>
        <p:xfrm>
          <a:off x="838200" y="2209800"/>
          <a:ext cx="7572375" cy="2514600"/>
        </p:xfrm>
        <a:graphic>
          <a:graphicData uri="http://schemas.openxmlformats.org/presentationml/2006/ole">
            <p:oleObj spid="_x0000_s67586" name="Equation" r:id="rId3" imgW="3365500" imgH="1117600" progId="Equation.DSMT4">
              <p:embed/>
            </p:oleObj>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7772400" cy="1362075"/>
          </a:xfrm>
        </p:spPr>
        <p:txBody>
          <a:bodyPr/>
          <a:lstStyle/>
          <a:p>
            <a:pPr algn="ctr"/>
            <a:r>
              <a:rPr lang="en-US" smtClean="0"/>
              <a:t>Appendix:</a:t>
            </a:r>
            <a:br>
              <a:rPr lang="en-US" smtClean="0"/>
            </a:br>
            <a:r>
              <a:rPr lang="en-US" smtClean="0"/>
              <a:t>Application</a:t>
            </a: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6"/>
          <p:cNvPicPr>
            <a:picLocks noChangeAspect="1"/>
          </p:cNvPicPr>
          <p:nvPr/>
        </p:nvPicPr>
        <p:blipFill>
          <a:blip r:embed="rId2" cstate="print"/>
          <a:srcRect/>
          <a:stretch>
            <a:fillRect/>
          </a:stretch>
        </p:blipFill>
        <p:spPr bwMode="auto">
          <a:xfrm>
            <a:off x="609600" y="1066800"/>
            <a:ext cx="7200900" cy="49911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
          <p:cNvPicPr>
            <a:picLocks noChangeAspect="1"/>
          </p:cNvPicPr>
          <p:nvPr/>
        </p:nvPicPr>
        <p:blipFill>
          <a:blip r:embed="rId2" cstate="print"/>
          <a:srcRect/>
          <a:stretch>
            <a:fillRect/>
          </a:stretch>
        </p:blipFill>
        <p:spPr bwMode="auto">
          <a:xfrm>
            <a:off x="428625" y="1166813"/>
            <a:ext cx="8286750" cy="452437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p:cNvPicPr>
            <a:picLocks noChangeAspect="1"/>
          </p:cNvPicPr>
          <p:nvPr/>
        </p:nvPicPr>
        <p:blipFill>
          <a:blip r:embed="rId2" cstate="print"/>
          <a:srcRect/>
          <a:stretch>
            <a:fillRect/>
          </a:stretch>
        </p:blipFill>
        <p:spPr bwMode="auto">
          <a:xfrm>
            <a:off x="119063" y="1585913"/>
            <a:ext cx="8905875" cy="368617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Box 1"/>
          <p:cNvSpPr txBox="1">
            <a:spLocks noChangeArrowheads="1"/>
          </p:cNvSpPr>
          <p:nvPr/>
        </p:nvSpPr>
        <p:spPr bwMode="auto">
          <a:xfrm>
            <a:off x="304800" y="990600"/>
            <a:ext cx="8458200" cy="5632450"/>
          </a:xfrm>
          <a:prstGeom prst="rect">
            <a:avLst/>
          </a:prstGeom>
          <a:noFill/>
          <a:ln w="9525">
            <a:noFill/>
            <a:miter lim="800000"/>
            <a:headEnd/>
            <a:tailEnd/>
          </a:ln>
        </p:spPr>
        <p:txBody>
          <a:bodyPr>
            <a:spAutoFit/>
          </a:bodyPr>
          <a:lstStyle/>
          <a:p>
            <a:pPr fontAlgn="t"/>
            <a:r>
              <a:rPr lang="en-US" altLang="en-US"/>
              <a:t>Starting at the bottom of page 27, the authors state: </a:t>
            </a:r>
          </a:p>
          <a:p>
            <a:pPr fontAlgn="t"/>
            <a:r>
              <a:rPr lang="en-US" altLang="en-US"/>
              <a:t>"For example, from Regression 3, when the secured debt ratio increases by one standard deviation, the rate of asset sales increases by 23.9%. These results indicate that asset sales take place </a:t>
            </a:r>
            <a:r>
              <a:rPr lang="en-US" altLang="en-US" b="1"/>
              <a:t>sooner</a:t>
            </a:r>
            <a:r>
              <a:rPr lang="en-US" altLang="en-US"/>
              <a:t> after firms file for bankruptcy when senior secured lenders have more control." (Here, the hazard ratio is 1.238)</a:t>
            </a:r>
          </a:p>
          <a:p>
            <a:pPr fontAlgn="t"/>
            <a:endParaRPr lang="en-US" altLang="en-US"/>
          </a:p>
          <a:p>
            <a:pPr fontAlgn="t"/>
            <a:r>
              <a:rPr lang="en-US" altLang="en-US">
                <a:latin typeface="Tahoma" pitchFamily="34" charset="0"/>
                <a:cs typeface="Tahoma" pitchFamily="34" charset="0"/>
              </a:rPr>
              <a:t>If </a:t>
            </a:r>
            <a:r>
              <a:rPr lang="el-GR" altLang="en-US">
                <a:latin typeface="Tahoma" pitchFamily="34" charset="0"/>
                <a:cs typeface="Tahoma" pitchFamily="34" charset="0"/>
              </a:rPr>
              <a:t>β</a:t>
            </a:r>
            <a:r>
              <a:rPr lang="en-US" altLang="en-US">
                <a:latin typeface="Tahoma" pitchFamily="34" charset="0"/>
                <a:cs typeface="Tahoma" pitchFamily="34" charset="0"/>
              </a:rPr>
              <a:t> &gt; 0, exp(b) &gt; 1.  So a positive beta means the hazard increases when the x increases.  If the hazard increases, the probability of a transition at time t+D increases.  This does not mean that asset sales take place sooner as such.  It means that asset sales at a point in time become more likely.  Loosely, this is more or less consistent.</a:t>
            </a:r>
          </a:p>
          <a:p>
            <a:pPr fontAlgn="t"/>
            <a:endParaRPr lang="en-US" altLang="en-US">
              <a:latin typeface="Tahoma" pitchFamily="34" charset="0"/>
              <a:cs typeface="Tahoma" pitchFamily="34" charset="0"/>
            </a:endParaRPr>
          </a:p>
          <a:p>
            <a:pPr fontAlgn="t"/>
            <a:r>
              <a:rPr lang="en-US" altLang="en-US"/>
              <a:t>“Consistent with this explanation, firms with greater PP&amp;E/Assets sell assets </a:t>
            </a:r>
            <a:r>
              <a:rPr lang="en-US" altLang="en-US" b="1"/>
              <a:t>more quickly</a:t>
            </a:r>
            <a:r>
              <a:rPr lang="en-US" altLang="en-US"/>
              <a:t> (hazard ratio significant and </a:t>
            </a:r>
            <a:r>
              <a:rPr lang="en-US" altLang="en-US" b="1"/>
              <a:t>less than 1.0</a:t>
            </a:r>
            <a:r>
              <a:rPr lang="en-US" altLang="en-US"/>
              <a:t>).“</a:t>
            </a:r>
          </a:p>
          <a:p>
            <a:pPr fontAlgn="t"/>
            <a:endParaRPr lang="en-US" altLang="en-US"/>
          </a:p>
          <a:p>
            <a:pPr fontAlgn="t"/>
            <a:r>
              <a:rPr lang="en-US" altLang="en-US">
                <a:latin typeface="Tahoma" pitchFamily="34" charset="0"/>
                <a:cs typeface="Tahoma" pitchFamily="34" charset="0"/>
              </a:rPr>
              <a:t>The “hazard ratio” is exp(b) = .603, so b = log(.603) = -.505.  When PP&amp;E increases, the hazard decreases.  Sales in the next interval become less likely, not more.  This statement does not seem correct.</a:t>
            </a:r>
          </a:p>
          <a:p>
            <a:pPr fontAlgn="t"/>
            <a:endParaRPr lang="en-US" altLang="en-US">
              <a:latin typeface="Tahoma" pitchFamily="34" charset="0"/>
              <a:cs typeface="Tahoma" pitchFamily="34" charset="0"/>
            </a:endParaRPr>
          </a:p>
          <a:p>
            <a:pPr fontAlgn="t"/>
            <a:endParaRPr lang="en-US" altLang="en-US">
              <a:latin typeface="Tahoma" pitchFamily="34" charset="0"/>
              <a:cs typeface="Tahoma"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143000"/>
            <a:ext cx="7924800" cy="4524375"/>
          </a:xfrm>
          <a:prstGeom prst="rect">
            <a:avLst/>
          </a:prstGeom>
          <a:noFill/>
        </p:spPr>
        <p:txBody>
          <a:bodyPr>
            <a:spAutoFit/>
          </a:bodyPr>
          <a:lstStyle/>
          <a:p>
            <a:pPr marL="342900" indent="-342900">
              <a:buFontTx/>
              <a:buAutoNum type="arabicParenBoth"/>
              <a:defRPr/>
            </a:pPr>
            <a:r>
              <a:rPr lang="en-US" dirty="0">
                <a:cs typeface="Arial" panose="020B0604020202020204" pitchFamily="34" charset="0"/>
              </a:rPr>
              <a:t>There is no place in the model for </a:t>
            </a:r>
            <a:r>
              <a:rPr lang="en-US" dirty="0" err="1">
                <a:cs typeface="Arial" panose="020B0604020202020204" pitchFamily="34" charset="0"/>
              </a:rPr>
              <a:t>heteroscedasticity</a:t>
            </a:r>
            <a:r>
              <a:rPr lang="en-US" dirty="0">
                <a:cs typeface="Arial" panose="020B0604020202020204" pitchFamily="34" charset="0"/>
              </a:rPr>
              <a:t> to reside.  The statement about </a:t>
            </a:r>
            <a:r>
              <a:rPr lang="en-US" dirty="0" err="1">
                <a:cs typeface="Arial" panose="020B0604020202020204" pitchFamily="34" charset="0"/>
              </a:rPr>
              <a:t>heteroscedasticity</a:t>
            </a:r>
            <a:r>
              <a:rPr lang="en-US" dirty="0">
                <a:cs typeface="Arial" panose="020B0604020202020204" pitchFamily="34" charset="0"/>
              </a:rPr>
              <a:t> robust standard errors doesn’t look right.</a:t>
            </a:r>
          </a:p>
          <a:p>
            <a:pPr>
              <a:defRPr/>
            </a:pPr>
            <a:endParaRPr lang="en-US" dirty="0">
              <a:cs typeface="Arial" panose="020B0604020202020204" pitchFamily="34" charset="0"/>
            </a:endParaRPr>
          </a:p>
          <a:p>
            <a:pPr>
              <a:defRPr/>
            </a:pPr>
            <a:r>
              <a:rPr lang="en-US" dirty="0">
                <a:latin typeface="Tahoma" panose="020B0604030504040204" pitchFamily="34" charset="0"/>
                <a:ea typeface="Tahoma" panose="020B0604030504040204" pitchFamily="34" charset="0"/>
                <a:cs typeface="Tahoma" panose="020B0604030504040204" pitchFamily="34" charset="0"/>
              </a:rPr>
              <a:t>I do not know what correction was made.  No actual correction makes sense.  I cannot tell whether a correction of this sort would damage the standard errors or not.</a:t>
            </a:r>
          </a:p>
          <a:p>
            <a:pPr>
              <a:defRPr/>
            </a:pPr>
            <a:endParaRPr lang="en-US" dirty="0">
              <a:cs typeface="Arial" panose="020B0604020202020204" pitchFamily="34" charset="0"/>
            </a:endParaRPr>
          </a:p>
          <a:p>
            <a:pPr marL="342900" indent="-342900">
              <a:buFontTx/>
              <a:buAutoNum type="arabicParenBoth" startAt="2"/>
              <a:defRPr/>
            </a:pPr>
            <a:r>
              <a:rPr lang="en-US" dirty="0">
                <a:cs typeface="Arial" panose="020B0604020202020204" pitchFamily="34" charset="0"/>
              </a:rPr>
              <a:t>The unit of observation in the Cox model is not the individual observation.  It is the distinct exit time.  Observations will appear in the risk set at potentially many points in time.  The computation of “clustering” does not make any sense. </a:t>
            </a:r>
          </a:p>
          <a:p>
            <a:pPr>
              <a:defRPr/>
            </a:pPr>
            <a:endParaRPr lang="en-US" dirty="0">
              <a:cs typeface="Arial" panose="020B0604020202020204" pitchFamily="34" charset="0"/>
            </a:endParaRPr>
          </a:p>
          <a:p>
            <a:pPr>
              <a:defRPr/>
            </a:pPr>
            <a:r>
              <a:rPr lang="en-US" dirty="0">
                <a:latin typeface="Tahoma" panose="020B0604030504040204" pitchFamily="34" charset="0"/>
                <a:ea typeface="Tahoma" panose="020B0604030504040204" pitchFamily="34" charset="0"/>
                <a:cs typeface="Tahoma" panose="020B0604030504040204" pitchFamily="34" charset="0"/>
              </a:rPr>
              <a:t>Given that the clustering relates to years, as does the definition of the risk set, this correction probably did damage the standard errors.  My assessment based on what I know so far is that I do not trust the standard errors.  Since only stars, and not standard errors are reported, I do not trust these results either.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p:cNvPicPr>
          <p:nvPr/>
        </p:nvPicPr>
        <p:blipFill>
          <a:blip r:embed="rId2" cstate="print"/>
          <a:srcRect/>
          <a:stretch>
            <a:fillRect/>
          </a:stretch>
        </p:blipFill>
        <p:spPr bwMode="auto">
          <a:xfrm>
            <a:off x="228600" y="1371600"/>
            <a:ext cx="8715375" cy="1647825"/>
          </a:xfrm>
          <a:prstGeom prst="rect">
            <a:avLst/>
          </a:prstGeom>
          <a:noFill/>
          <a:ln w="9525">
            <a:noFill/>
            <a:miter lim="800000"/>
            <a:headEnd/>
            <a:tailEnd/>
          </a:ln>
        </p:spPr>
      </p:pic>
      <p:pic>
        <p:nvPicPr>
          <p:cNvPr id="61443" name="Picture 3"/>
          <p:cNvPicPr>
            <a:picLocks noChangeAspect="1"/>
          </p:cNvPicPr>
          <p:nvPr/>
        </p:nvPicPr>
        <p:blipFill>
          <a:blip r:embed="rId3" cstate="print"/>
          <a:srcRect/>
          <a:stretch>
            <a:fillRect/>
          </a:stretch>
        </p:blipFill>
        <p:spPr bwMode="auto">
          <a:xfrm>
            <a:off x="19050" y="3657600"/>
            <a:ext cx="8924925" cy="1743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p:cNvPicPr>
            <a:picLocks noChangeAspect="1"/>
          </p:cNvPicPr>
          <p:nvPr/>
        </p:nvPicPr>
        <p:blipFill>
          <a:blip r:embed="rId2" cstate="print"/>
          <a:srcRect/>
          <a:stretch>
            <a:fillRect/>
          </a:stretch>
        </p:blipFill>
        <p:spPr bwMode="auto">
          <a:xfrm>
            <a:off x="228600" y="1143000"/>
            <a:ext cx="8696325" cy="3476625"/>
          </a:xfrm>
          <a:prstGeom prst="rect">
            <a:avLst/>
          </a:prstGeom>
          <a:noFill/>
          <a:ln w="9525">
            <a:noFill/>
            <a:miter lim="800000"/>
            <a:headEnd/>
            <a:tailEnd/>
          </a:ln>
        </p:spPr>
      </p:pic>
      <p:sp>
        <p:nvSpPr>
          <p:cNvPr id="62467" name="Rectangle 2"/>
          <p:cNvSpPr>
            <a:spLocks noChangeArrowheads="1"/>
          </p:cNvSpPr>
          <p:nvPr/>
        </p:nvSpPr>
        <p:spPr bwMode="auto">
          <a:xfrm>
            <a:off x="3200400" y="2286000"/>
            <a:ext cx="3657600" cy="228600"/>
          </a:xfrm>
          <a:prstGeom prst="rect">
            <a:avLst/>
          </a:prstGeom>
          <a:solidFill>
            <a:srgbClr val="FF3300">
              <a:alpha val="27843"/>
            </a:srgbClr>
          </a:solidFill>
          <a:ln w="19050" algn="ctr">
            <a:solidFill>
              <a:schemeClr val="tx1"/>
            </a:solidFill>
            <a:round/>
            <a:headEnd/>
            <a:tailEnd/>
          </a:ln>
        </p:spPr>
        <p:txBody>
          <a:bodyPr wrap="none"/>
          <a:lstStyle/>
          <a:p>
            <a:endParaRPr lang="en-US" altLang="en-US"/>
          </a:p>
        </p:txBody>
      </p:sp>
      <p:sp>
        <p:nvSpPr>
          <p:cNvPr id="62468" name="Rectangle 3"/>
          <p:cNvSpPr>
            <a:spLocks noChangeArrowheads="1"/>
          </p:cNvSpPr>
          <p:nvPr/>
        </p:nvSpPr>
        <p:spPr bwMode="auto">
          <a:xfrm>
            <a:off x="2414588" y="3276600"/>
            <a:ext cx="2481262" cy="228600"/>
          </a:xfrm>
          <a:prstGeom prst="rect">
            <a:avLst/>
          </a:prstGeom>
          <a:solidFill>
            <a:srgbClr val="FF3300">
              <a:alpha val="27843"/>
            </a:srgbClr>
          </a:solidFill>
          <a:ln w="19050" algn="ctr">
            <a:solidFill>
              <a:schemeClr val="tx1"/>
            </a:solidFill>
            <a:round/>
            <a:headEnd/>
            <a:tailEnd/>
          </a:ln>
        </p:spPr>
        <p:txBody>
          <a:bodyPr wrap="none"/>
          <a:lstStyle/>
          <a:p>
            <a:endParaRPr lang="en-US" altLang="en-US"/>
          </a:p>
        </p:txBody>
      </p:sp>
      <p:sp>
        <p:nvSpPr>
          <p:cNvPr id="62469" name="Rectangle 4"/>
          <p:cNvSpPr>
            <a:spLocks noChangeArrowheads="1"/>
          </p:cNvSpPr>
          <p:nvPr/>
        </p:nvSpPr>
        <p:spPr bwMode="auto">
          <a:xfrm>
            <a:off x="5181600" y="3276600"/>
            <a:ext cx="1676400" cy="228600"/>
          </a:xfrm>
          <a:prstGeom prst="rect">
            <a:avLst/>
          </a:prstGeom>
          <a:solidFill>
            <a:srgbClr val="FF3300">
              <a:alpha val="27843"/>
            </a:srgbClr>
          </a:solidFill>
          <a:ln w="19050" algn="ctr">
            <a:solidFill>
              <a:schemeClr val="tx1"/>
            </a:solidFill>
            <a:round/>
            <a:headEnd/>
            <a:tailEnd/>
          </a:ln>
        </p:spPr>
        <p:txBody>
          <a:bodyPr wrap="none"/>
          <a:lstStyle/>
          <a:p>
            <a:endParaRPr lang="en-US" altLang="en-US"/>
          </a:p>
        </p:txBody>
      </p:sp>
      <p:pic>
        <p:nvPicPr>
          <p:cNvPr id="62470" name="Picture 5"/>
          <p:cNvPicPr>
            <a:picLocks noChangeAspect="1"/>
          </p:cNvPicPr>
          <p:nvPr/>
        </p:nvPicPr>
        <p:blipFill>
          <a:blip r:embed="rId3" cstate="print"/>
          <a:srcRect/>
          <a:stretch>
            <a:fillRect/>
          </a:stretch>
        </p:blipFill>
        <p:spPr bwMode="auto">
          <a:xfrm>
            <a:off x="271463" y="4800600"/>
            <a:ext cx="8610600" cy="1333500"/>
          </a:xfrm>
          <a:prstGeom prst="rect">
            <a:avLst/>
          </a:prstGeom>
          <a:noFill/>
          <a:ln w="9525">
            <a:noFill/>
            <a:miter lim="800000"/>
            <a:headEnd/>
            <a:tailEnd/>
          </a:ln>
        </p:spPr>
      </p:pic>
      <p:sp>
        <p:nvSpPr>
          <p:cNvPr id="62471" name="Oval 6"/>
          <p:cNvSpPr>
            <a:spLocks noChangeArrowheads="1"/>
          </p:cNvSpPr>
          <p:nvPr/>
        </p:nvSpPr>
        <p:spPr bwMode="auto">
          <a:xfrm>
            <a:off x="4800600" y="5638800"/>
            <a:ext cx="685800" cy="533400"/>
          </a:xfrm>
          <a:prstGeom prst="ellipse">
            <a:avLst/>
          </a:prstGeom>
          <a:solidFill>
            <a:srgbClr val="CCCC00">
              <a:alpha val="29019"/>
            </a:srgbClr>
          </a:solidFill>
          <a:ln w="19050" algn="ctr">
            <a:solidFill>
              <a:schemeClr val="tx1"/>
            </a:solidFill>
            <a:round/>
            <a:headEnd/>
            <a:tailEnd/>
          </a:ln>
        </p:spPr>
        <p:txBody>
          <a:bodyPr wrap="none"/>
          <a:lstStyle/>
          <a:p>
            <a:endParaRPr lang="en-US" altLang="en-US"/>
          </a:p>
        </p:txBody>
      </p:sp>
      <p:sp>
        <p:nvSpPr>
          <p:cNvPr id="62472" name="Rectangle 7"/>
          <p:cNvSpPr>
            <a:spLocks noChangeArrowheads="1"/>
          </p:cNvSpPr>
          <p:nvPr/>
        </p:nvSpPr>
        <p:spPr bwMode="auto">
          <a:xfrm>
            <a:off x="336550" y="5029200"/>
            <a:ext cx="5073650" cy="228600"/>
          </a:xfrm>
          <a:prstGeom prst="rect">
            <a:avLst/>
          </a:prstGeom>
          <a:solidFill>
            <a:srgbClr val="FF3300">
              <a:alpha val="27843"/>
            </a:srgbClr>
          </a:solidFill>
          <a:ln w="19050" algn="ctr">
            <a:solidFill>
              <a:schemeClr val="tx1"/>
            </a:solidFill>
            <a:round/>
            <a:headEnd/>
            <a:tailEnd/>
          </a:ln>
        </p:spPr>
        <p:txBody>
          <a:bodyPr wrap="none"/>
          <a:lstStyle/>
          <a:p>
            <a:endParaRPr lang="en-US" altLang="en-US"/>
          </a:p>
        </p:txBody>
      </p:sp>
      <p:sp>
        <p:nvSpPr>
          <p:cNvPr id="62473" name="Oval 8"/>
          <p:cNvSpPr>
            <a:spLocks noChangeArrowheads="1"/>
          </p:cNvSpPr>
          <p:nvPr/>
        </p:nvSpPr>
        <p:spPr bwMode="auto">
          <a:xfrm>
            <a:off x="4800600" y="4852988"/>
            <a:ext cx="685800" cy="533400"/>
          </a:xfrm>
          <a:prstGeom prst="ellipse">
            <a:avLst/>
          </a:prstGeom>
          <a:solidFill>
            <a:srgbClr val="CCCC00">
              <a:alpha val="29019"/>
            </a:srgbClr>
          </a:solidFill>
          <a:ln w="19050" algn="ctr">
            <a:solidFill>
              <a:schemeClr val="tx1"/>
            </a:solidFill>
            <a:round/>
            <a:headEnd/>
            <a:tailEnd/>
          </a:ln>
        </p:spPr>
        <p:txBody>
          <a:bodyPr wrap="none"/>
          <a:lstStyle/>
          <a:p>
            <a:endParaRPr lang="en-US" altLang="en-US"/>
          </a:p>
        </p:txBody>
      </p:sp>
      <p:cxnSp>
        <p:nvCxnSpPr>
          <p:cNvPr id="62474" name="Straight Arrow Connector 10"/>
          <p:cNvCxnSpPr>
            <a:cxnSpLocks noChangeShapeType="1"/>
          </p:cNvCxnSpPr>
          <p:nvPr/>
        </p:nvCxnSpPr>
        <p:spPr bwMode="auto">
          <a:xfrm flipV="1">
            <a:off x="5486400" y="3581400"/>
            <a:ext cx="0" cy="1447800"/>
          </a:xfrm>
          <a:prstGeom prst="straightConnector1">
            <a:avLst/>
          </a:prstGeom>
          <a:noFill/>
          <a:ln w="57150" algn="ctr">
            <a:solidFill>
              <a:srgbClr val="FF0000"/>
            </a:solidFill>
            <a:round/>
            <a:headEnd/>
            <a:tailEnd type="triangle" w="med" len="med"/>
          </a:ln>
        </p:spPr>
      </p:cxnSp>
      <p:sp>
        <p:nvSpPr>
          <p:cNvPr id="62475" name="TextBox 11"/>
          <p:cNvSpPr txBox="1">
            <a:spLocks noChangeArrowheads="1"/>
          </p:cNvSpPr>
          <p:nvPr/>
        </p:nvSpPr>
        <p:spPr bwMode="auto">
          <a:xfrm>
            <a:off x="381000" y="4525963"/>
            <a:ext cx="5562600" cy="307975"/>
          </a:xfrm>
          <a:prstGeom prst="rect">
            <a:avLst/>
          </a:prstGeom>
          <a:noFill/>
          <a:ln w="9525">
            <a:noFill/>
            <a:miter lim="800000"/>
            <a:headEnd/>
            <a:tailEnd/>
          </a:ln>
        </p:spPr>
        <p:txBody>
          <a:bodyPr>
            <a:spAutoFit/>
          </a:bodyPr>
          <a:lstStyle/>
          <a:p>
            <a:r>
              <a:rPr lang="en-US" altLang="en-US" sz="1400"/>
              <a:t>PP&amp;E/Assets[t-1]                                                                    0.603***</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14247</TotalTime>
  <Words>929</Words>
  <Application>Microsoft Office PowerPoint</Application>
  <PresentationFormat>On-screen Show (4:3)</PresentationFormat>
  <Paragraphs>155</Paragraphs>
  <Slides>41</Slides>
  <Notes>23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44" baseType="lpstr">
      <vt:lpstr>3_Quadrant</vt:lpstr>
      <vt:lpstr>Equation</vt:lpstr>
      <vt:lpstr>Bitmap Image</vt:lpstr>
      <vt:lpstr>Econometric Analysis of Panel Data</vt:lpstr>
      <vt:lpstr>Slide 2</vt:lpstr>
      <vt:lpstr>Slide 3</vt:lpstr>
      <vt:lpstr>Modeling Duration</vt:lpstr>
      <vt:lpstr>Hazard Models for Duration</vt:lpstr>
      <vt:lpstr>The Hazard Function</vt:lpstr>
      <vt:lpstr>Hazard Function</vt:lpstr>
      <vt:lpstr>A Simple Hazard Function</vt:lpstr>
      <vt:lpstr>Duration Dependence</vt:lpstr>
      <vt:lpstr>Parametric Models of Duration</vt:lpstr>
      <vt:lpstr>Censoring</vt:lpstr>
      <vt:lpstr>Accelerated Failure Time Models</vt:lpstr>
      <vt:lpstr>Proportional Hazards Models</vt:lpstr>
      <vt:lpstr>Estimation</vt:lpstr>
      <vt:lpstr>Time Varying Covariates</vt:lpstr>
      <vt:lpstr>Unobserved Heterogeneity</vt:lpstr>
      <vt:lpstr>Interpretation</vt:lpstr>
      <vt:lpstr>A Semiparametric Model</vt:lpstr>
      <vt:lpstr>Nonparametric Approach</vt:lpstr>
      <vt:lpstr>Kennan’s Strike Duration Data</vt:lpstr>
      <vt:lpstr>Kaplan Meier Survival Function</vt:lpstr>
      <vt:lpstr>Hazard Rates</vt:lpstr>
      <vt:lpstr>Hazard Function</vt:lpstr>
      <vt:lpstr>Weibull Model</vt:lpstr>
      <vt:lpstr>Weibull Model</vt:lpstr>
      <vt:lpstr>Survival Function</vt:lpstr>
      <vt:lpstr>Hazard Function</vt:lpstr>
      <vt:lpstr>Loglogistic Model</vt:lpstr>
      <vt:lpstr>Loglogistic Hazard Model</vt:lpstr>
      <vt:lpstr>Slide 30</vt:lpstr>
      <vt:lpstr>Slide 31</vt:lpstr>
      <vt:lpstr>What is the pseudo R squared?</vt:lpstr>
      <vt:lpstr>Slide 33</vt:lpstr>
      <vt:lpstr>Appendix: Application</vt:lpstr>
      <vt:lpstr>Slide 35</vt:lpstr>
      <vt:lpstr>Slide 36</vt:lpstr>
      <vt:lpstr>Slide 37</vt:lpstr>
      <vt:lpstr>Slide 38</vt:lpstr>
      <vt:lpstr>Slide 39</vt:lpstr>
      <vt:lpstr>Slide 40</vt:lpstr>
      <vt:lpstr>Slide 41</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137</cp:revision>
  <dcterms:created xsi:type="dcterms:W3CDTF">2001-06-17T19:05:03Z</dcterms:created>
  <dcterms:modified xsi:type="dcterms:W3CDTF">2019-12-22T21:03:39Z</dcterms:modified>
</cp:coreProperties>
</file>